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90" r:id="rId3"/>
    <p:sldId id="333" r:id="rId4"/>
    <p:sldId id="334" r:id="rId5"/>
    <p:sldId id="335" r:id="rId6"/>
    <p:sldId id="337" r:id="rId7"/>
    <p:sldId id="338" r:id="rId8"/>
    <p:sldId id="339" r:id="rId9"/>
    <p:sldId id="340" r:id="rId10"/>
    <p:sldId id="310" r:id="rId11"/>
    <p:sldId id="342" r:id="rId12"/>
    <p:sldId id="328" r:id="rId13"/>
    <p:sldId id="332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04EF79E-0698-924B-A5AE-6C7123E978BA}">
          <p14:sldIdLst>
            <p14:sldId id="256"/>
            <p14:sldId id="290"/>
            <p14:sldId id="333"/>
            <p14:sldId id="334"/>
            <p14:sldId id="335"/>
            <p14:sldId id="337"/>
            <p14:sldId id="338"/>
            <p14:sldId id="339"/>
            <p14:sldId id="340"/>
            <p14:sldId id="310"/>
            <p14:sldId id="342"/>
            <p14:sldId id="328"/>
            <p14:sldId id="33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92" autoAdjust="0"/>
    <p:restoredTop sz="94618"/>
  </p:normalViewPr>
  <p:slideViewPr>
    <p:cSldViewPr>
      <p:cViewPr varScale="1">
        <p:scale>
          <a:sx n="69" d="100"/>
          <a:sy n="69" d="100"/>
        </p:scale>
        <p:origin x="111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480AE1-C5F6-B043-9CDE-5F4CD7408498}" type="doc">
      <dgm:prSet loTypeId="urn:microsoft.com/office/officeart/2009/layout/CircleArrowProcess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D02B56F-F729-394F-85A3-9D8B9645BFC3}">
      <dgm:prSet phldrT="[Text]" custT="1"/>
      <dgm:spPr/>
      <dgm:t>
        <a:bodyPr/>
        <a:lstStyle/>
        <a:p>
          <a:r>
            <a:rPr lang="en-IE" sz="2000" b="1" dirty="0">
              <a:solidFill>
                <a:schemeClr val="bg1"/>
              </a:solidFill>
            </a:rPr>
            <a:t>Learning &amp; </a:t>
          </a:r>
        </a:p>
        <a:p>
          <a:r>
            <a:rPr lang="en-IE" sz="2000" b="1" dirty="0">
              <a:solidFill>
                <a:schemeClr val="bg1"/>
              </a:solidFill>
            </a:rPr>
            <a:t>Connection</a:t>
          </a:r>
        </a:p>
        <a:p>
          <a:r>
            <a:rPr lang="en-IE" sz="2000" b="0" dirty="0">
              <a:solidFill>
                <a:schemeClr val="bg1"/>
              </a:solidFill>
            </a:rPr>
            <a:t> Issues, stories, me and the world</a:t>
          </a:r>
          <a:endParaRPr lang="en-US" sz="2000" b="0" dirty="0">
            <a:solidFill>
              <a:schemeClr val="bg1"/>
            </a:solidFill>
          </a:endParaRPr>
        </a:p>
      </dgm:t>
    </dgm:pt>
    <dgm:pt modelId="{B8A44C5D-79A1-3C44-9B31-32B60CC6610E}" type="parTrans" cxnId="{44C4F212-D579-BE44-90EA-BD66BF5D783F}">
      <dgm:prSet/>
      <dgm:spPr/>
      <dgm:t>
        <a:bodyPr/>
        <a:lstStyle/>
        <a:p>
          <a:endParaRPr lang="en-US"/>
        </a:p>
      </dgm:t>
    </dgm:pt>
    <dgm:pt modelId="{B5815A8D-4E4E-664C-B3E8-C895A66FE468}" type="sibTrans" cxnId="{44C4F212-D579-BE44-90EA-BD66BF5D783F}">
      <dgm:prSet/>
      <dgm:spPr/>
      <dgm:t>
        <a:bodyPr/>
        <a:lstStyle/>
        <a:p>
          <a:endParaRPr lang="en-US"/>
        </a:p>
      </dgm:t>
    </dgm:pt>
    <dgm:pt modelId="{864E168F-80C5-A949-BB81-7C0359151632}">
      <dgm:prSet phldrT="[Text]" custT="1"/>
      <dgm:spPr/>
      <dgm:t>
        <a:bodyPr/>
        <a:lstStyle/>
        <a:p>
          <a:r>
            <a:rPr lang="en-IE" sz="2000" b="1" dirty="0">
              <a:solidFill>
                <a:schemeClr val="bg1"/>
              </a:solidFill>
            </a:rPr>
            <a:t>Action </a:t>
          </a:r>
        </a:p>
        <a:p>
          <a:r>
            <a:rPr lang="en-IE" sz="2000" b="0" dirty="0">
              <a:solidFill>
                <a:schemeClr val="bg1"/>
              </a:solidFill>
            </a:rPr>
            <a:t>How will we achieve the change we want? </a:t>
          </a:r>
          <a:endParaRPr lang="en-US" sz="2000" b="0" dirty="0">
            <a:solidFill>
              <a:schemeClr val="bg1"/>
            </a:solidFill>
          </a:endParaRPr>
        </a:p>
      </dgm:t>
    </dgm:pt>
    <dgm:pt modelId="{17C5A207-3E04-3D41-BBF4-14D59D901541}" type="parTrans" cxnId="{DA43CB14-EFD2-C44C-AC34-4BFAE0389988}">
      <dgm:prSet/>
      <dgm:spPr/>
      <dgm:t>
        <a:bodyPr/>
        <a:lstStyle/>
        <a:p>
          <a:endParaRPr lang="en-US"/>
        </a:p>
      </dgm:t>
    </dgm:pt>
    <dgm:pt modelId="{B33EAD5B-60BE-EA49-8B00-127A13B80CAF}" type="sibTrans" cxnId="{DA43CB14-EFD2-C44C-AC34-4BFAE0389988}">
      <dgm:prSet/>
      <dgm:spPr/>
      <dgm:t>
        <a:bodyPr/>
        <a:lstStyle/>
        <a:p>
          <a:endParaRPr lang="en-US"/>
        </a:p>
      </dgm:t>
    </dgm:pt>
    <dgm:pt modelId="{9522B10A-2A43-5946-B918-F6882D28F83F}">
      <dgm:prSet phldrT="[Text]" custT="1"/>
      <dgm:spPr/>
      <dgm:t>
        <a:bodyPr/>
        <a:lstStyle/>
        <a:p>
          <a:r>
            <a:rPr lang="en-IE" sz="2000" b="1" dirty="0">
              <a:solidFill>
                <a:schemeClr val="bg1"/>
              </a:solidFill>
            </a:rPr>
            <a:t>Reflection</a:t>
          </a:r>
        </a:p>
        <a:p>
          <a:r>
            <a:rPr lang="en-IE" sz="2000" b="0" dirty="0">
              <a:solidFill>
                <a:schemeClr val="bg1"/>
              </a:solidFill>
            </a:rPr>
            <a:t>What was the impact of our actions? How did we grow and change?</a:t>
          </a:r>
          <a:endParaRPr lang="en-US" sz="2000" b="0" dirty="0">
            <a:solidFill>
              <a:schemeClr val="bg1"/>
            </a:solidFill>
          </a:endParaRPr>
        </a:p>
      </dgm:t>
    </dgm:pt>
    <dgm:pt modelId="{2E4B5376-9D20-E443-AEB8-DDA124B56A55}" type="parTrans" cxnId="{2E94C7BE-9E7B-0D48-87EC-DD0B1212B7F5}">
      <dgm:prSet/>
      <dgm:spPr/>
      <dgm:t>
        <a:bodyPr/>
        <a:lstStyle/>
        <a:p>
          <a:endParaRPr lang="en-US"/>
        </a:p>
      </dgm:t>
    </dgm:pt>
    <dgm:pt modelId="{8497B851-3861-8140-8D2F-2281D16667D0}" type="sibTrans" cxnId="{2E94C7BE-9E7B-0D48-87EC-DD0B1212B7F5}">
      <dgm:prSet/>
      <dgm:spPr/>
      <dgm:t>
        <a:bodyPr/>
        <a:lstStyle/>
        <a:p>
          <a:endParaRPr lang="en-US"/>
        </a:p>
      </dgm:t>
    </dgm:pt>
    <dgm:pt modelId="{A575B2F6-79B7-DE49-B350-03A11A219DF7}" type="pres">
      <dgm:prSet presAssocID="{EA480AE1-C5F6-B043-9CDE-5F4CD7408498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25D5F0C1-2434-5144-B899-6CE844BAA62C}" type="pres">
      <dgm:prSet presAssocID="{8D02B56F-F729-394F-85A3-9D8B9645BFC3}" presName="Accent1" presStyleCnt="0"/>
      <dgm:spPr/>
    </dgm:pt>
    <dgm:pt modelId="{4404DCCD-2435-F643-B509-D395D8ACFBB0}" type="pres">
      <dgm:prSet presAssocID="{8D02B56F-F729-394F-85A3-9D8B9645BFC3}" presName="Accent" presStyleLbl="node1" presStyleIdx="0" presStyleCnt="3"/>
      <dgm:spPr/>
    </dgm:pt>
    <dgm:pt modelId="{03235017-6A86-4A4F-8A8D-0953C74767C9}" type="pres">
      <dgm:prSet presAssocID="{8D02B56F-F729-394F-85A3-9D8B9645BFC3}" presName="Parent1" presStyleLbl="revTx" presStyleIdx="0" presStyleCnt="3" custScaleX="116469" custScaleY="207793" custLinFactNeighborX="203" custLinFactNeighborY="-18467">
        <dgm:presLayoutVars>
          <dgm:chMax val="1"/>
          <dgm:chPref val="1"/>
          <dgm:bulletEnabled val="1"/>
        </dgm:presLayoutVars>
      </dgm:prSet>
      <dgm:spPr/>
    </dgm:pt>
    <dgm:pt modelId="{8B699437-2000-6D4B-9184-13375031EF0C}" type="pres">
      <dgm:prSet presAssocID="{864E168F-80C5-A949-BB81-7C0359151632}" presName="Accent2" presStyleCnt="0"/>
      <dgm:spPr/>
    </dgm:pt>
    <dgm:pt modelId="{E836C70F-1BBB-8649-87AF-831128868920}" type="pres">
      <dgm:prSet presAssocID="{864E168F-80C5-A949-BB81-7C0359151632}" presName="Accent" presStyleLbl="node1" presStyleIdx="1" presStyleCnt="3"/>
      <dgm:spPr/>
    </dgm:pt>
    <dgm:pt modelId="{49EF4E28-F31B-0541-98CD-A51D58CF7B14}" type="pres">
      <dgm:prSet presAssocID="{864E168F-80C5-A949-BB81-7C0359151632}" presName="Parent2" presStyleLbl="revTx" presStyleIdx="1" presStyleCnt="3" custLinFactNeighborX="-1613" custLinFactNeighborY="-30524">
        <dgm:presLayoutVars>
          <dgm:chMax val="1"/>
          <dgm:chPref val="1"/>
          <dgm:bulletEnabled val="1"/>
        </dgm:presLayoutVars>
      </dgm:prSet>
      <dgm:spPr/>
    </dgm:pt>
    <dgm:pt modelId="{AF027C90-52FD-4F4B-945C-65F35F78E19E}" type="pres">
      <dgm:prSet presAssocID="{9522B10A-2A43-5946-B918-F6882D28F83F}" presName="Accent3" presStyleCnt="0"/>
      <dgm:spPr/>
    </dgm:pt>
    <dgm:pt modelId="{002BD415-CBD3-DB41-9A5F-8086FCEE130A}" type="pres">
      <dgm:prSet presAssocID="{9522B10A-2A43-5946-B918-F6882D28F83F}" presName="Accent" presStyleLbl="node1" presStyleIdx="2" presStyleCnt="3"/>
      <dgm:spPr/>
    </dgm:pt>
    <dgm:pt modelId="{43F2BF57-6D05-2C49-B748-1F721F81F249}" type="pres">
      <dgm:prSet presAssocID="{9522B10A-2A43-5946-B918-F6882D28F83F}" presName="Parent3" presStyleLbl="revTx" presStyleIdx="2" presStyleCnt="3" custScaleY="146446">
        <dgm:presLayoutVars>
          <dgm:chMax val="1"/>
          <dgm:chPref val="1"/>
          <dgm:bulletEnabled val="1"/>
        </dgm:presLayoutVars>
      </dgm:prSet>
      <dgm:spPr/>
    </dgm:pt>
  </dgm:ptLst>
  <dgm:cxnLst>
    <dgm:cxn modelId="{E4496710-3BCB-364D-A59C-DDB1E7F324E3}" type="presOf" srcId="{9522B10A-2A43-5946-B918-F6882D28F83F}" destId="{43F2BF57-6D05-2C49-B748-1F721F81F249}" srcOrd="0" destOrd="0" presId="urn:microsoft.com/office/officeart/2009/layout/CircleArrowProcess"/>
    <dgm:cxn modelId="{44C4F212-D579-BE44-90EA-BD66BF5D783F}" srcId="{EA480AE1-C5F6-B043-9CDE-5F4CD7408498}" destId="{8D02B56F-F729-394F-85A3-9D8B9645BFC3}" srcOrd="0" destOrd="0" parTransId="{B8A44C5D-79A1-3C44-9B31-32B60CC6610E}" sibTransId="{B5815A8D-4E4E-664C-B3E8-C895A66FE468}"/>
    <dgm:cxn modelId="{DA43CB14-EFD2-C44C-AC34-4BFAE0389988}" srcId="{EA480AE1-C5F6-B043-9CDE-5F4CD7408498}" destId="{864E168F-80C5-A949-BB81-7C0359151632}" srcOrd="1" destOrd="0" parTransId="{17C5A207-3E04-3D41-BBF4-14D59D901541}" sibTransId="{B33EAD5B-60BE-EA49-8B00-127A13B80CAF}"/>
    <dgm:cxn modelId="{C8A8284B-53A8-B541-ABB0-5454D776CB93}" type="presOf" srcId="{8D02B56F-F729-394F-85A3-9D8B9645BFC3}" destId="{03235017-6A86-4A4F-8A8D-0953C74767C9}" srcOrd="0" destOrd="0" presId="urn:microsoft.com/office/officeart/2009/layout/CircleArrowProcess"/>
    <dgm:cxn modelId="{466A5D6B-3FE5-4540-B757-BC03583BEEFC}" type="presOf" srcId="{EA480AE1-C5F6-B043-9CDE-5F4CD7408498}" destId="{A575B2F6-79B7-DE49-B350-03A11A219DF7}" srcOrd="0" destOrd="0" presId="urn:microsoft.com/office/officeart/2009/layout/CircleArrowProcess"/>
    <dgm:cxn modelId="{2E94C7BE-9E7B-0D48-87EC-DD0B1212B7F5}" srcId="{EA480AE1-C5F6-B043-9CDE-5F4CD7408498}" destId="{9522B10A-2A43-5946-B918-F6882D28F83F}" srcOrd="2" destOrd="0" parTransId="{2E4B5376-9D20-E443-AEB8-DDA124B56A55}" sibTransId="{8497B851-3861-8140-8D2F-2281D16667D0}"/>
    <dgm:cxn modelId="{6064E4E6-96B7-C14C-8D89-AA3282277BF4}" type="presOf" srcId="{864E168F-80C5-A949-BB81-7C0359151632}" destId="{49EF4E28-F31B-0541-98CD-A51D58CF7B14}" srcOrd="0" destOrd="0" presId="urn:microsoft.com/office/officeart/2009/layout/CircleArrowProcess"/>
    <dgm:cxn modelId="{A3C301B5-F3AF-4C4E-B784-B12896CEDD9A}" type="presParOf" srcId="{A575B2F6-79B7-DE49-B350-03A11A219DF7}" destId="{25D5F0C1-2434-5144-B899-6CE844BAA62C}" srcOrd="0" destOrd="0" presId="urn:microsoft.com/office/officeart/2009/layout/CircleArrowProcess"/>
    <dgm:cxn modelId="{3B7E20A2-4044-FD47-813A-B5F6C41F7B2D}" type="presParOf" srcId="{25D5F0C1-2434-5144-B899-6CE844BAA62C}" destId="{4404DCCD-2435-F643-B509-D395D8ACFBB0}" srcOrd="0" destOrd="0" presId="urn:microsoft.com/office/officeart/2009/layout/CircleArrowProcess"/>
    <dgm:cxn modelId="{990AE5B0-7B7F-614C-87BA-936906E23F5F}" type="presParOf" srcId="{A575B2F6-79B7-DE49-B350-03A11A219DF7}" destId="{03235017-6A86-4A4F-8A8D-0953C74767C9}" srcOrd="1" destOrd="0" presId="urn:microsoft.com/office/officeart/2009/layout/CircleArrowProcess"/>
    <dgm:cxn modelId="{08D72A39-AE45-004C-8518-913C32A3DC45}" type="presParOf" srcId="{A575B2F6-79B7-DE49-B350-03A11A219DF7}" destId="{8B699437-2000-6D4B-9184-13375031EF0C}" srcOrd="2" destOrd="0" presId="urn:microsoft.com/office/officeart/2009/layout/CircleArrowProcess"/>
    <dgm:cxn modelId="{6B1AAEB4-31F1-E94C-95D5-69B3DF009AA4}" type="presParOf" srcId="{8B699437-2000-6D4B-9184-13375031EF0C}" destId="{E836C70F-1BBB-8649-87AF-831128868920}" srcOrd="0" destOrd="0" presId="urn:microsoft.com/office/officeart/2009/layout/CircleArrowProcess"/>
    <dgm:cxn modelId="{22305ADE-9375-9B4A-83CB-17BB50568048}" type="presParOf" srcId="{A575B2F6-79B7-DE49-B350-03A11A219DF7}" destId="{49EF4E28-F31B-0541-98CD-A51D58CF7B14}" srcOrd="3" destOrd="0" presId="urn:microsoft.com/office/officeart/2009/layout/CircleArrowProcess"/>
    <dgm:cxn modelId="{3DEC6CCB-EB77-C24D-BC10-8206AB797F0C}" type="presParOf" srcId="{A575B2F6-79B7-DE49-B350-03A11A219DF7}" destId="{AF027C90-52FD-4F4B-945C-65F35F78E19E}" srcOrd="4" destOrd="0" presId="urn:microsoft.com/office/officeart/2009/layout/CircleArrowProcess"/>
    <dgm:cxn modelId="{A464AB5F-C146-014D-8F8A-96303F0BC547}" type="presParOf" srcId="{AF027C90-52FD-4F4B-945C-65F35F78E19E}" destId="{002BD415-CBD3-DB41-9A5F-8086FCEE130A}" srcOrd="0" destOrd="0" presId="urn:microsoft.com/office/officeart/2009/layout/CircleArrowProcess"/>
    <dgm:cxn modelId="{C076CE6E-1E54-544A-9A0E-003183F48197}" type="presParOf" srcId="{A575B2F6-79B7-DE49-B350-03A11A219DF7}" destId="{43F2BF57-6D05-2C49-B748-1F721F81F249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04DCCD-2435-F643-B509-D395D8ACFBB0}">
      <dsp:nvSpPr>
        <dsp:cNvPr id="0" name=""/>
        <dsp:cNvSpPr/>
      </dsp:nvSpPr>
      <dsp:spPr>
        <a:xfrm>
          <a:off x="3956614" y="0"/>
          <a:ext cx="3287329" cy="328782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235017-6A86-4A4F-8A8D-0953C74767C9}">
      <dsp:nvSpPr>
        <dsp:cNvPr id="0" name=""/>
        <dsp:cNvSpPr/>
      </dsp:nvSpPr>
      <dsp:spPr>
        <a:xfrm>
          <a:off x="4536510" y="526230"/>
          <a:ext cx="2127545" cy="18974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2000" b="1" kern="1200" dirty="0">
              <a:solidFill>
                <a:schemeClr val="bg1"/>
              </a:solidFill>
            </a:rPr>
            <a:t>Learning &amp;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2000" b="1" kern="1200" dirty="0">
              <a:solidFill>
                <a:schemeClr val="bg1"/>
              </a:solidFill>
            </a:rPr>
            <a:t>Connection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2000" b="0" kern="1200" dirty="0">
              <a:solidFill>
                <a:schemeClr val="bg1"/>
              </a:solidFill>
            </a:rPr>
            <a:t> Issues, stories, me and the world</a:t>
          </a:r>
          <a:endParaRPr lang="en-US" sz="2000" b="0" kern="1200" dirty="0">
            <a:solidFill>
              <a:schemeClr val="bg1"/>
            </a:solidFill>
          </a:endParaRPr>
        </a:p>
      </dsp:txBody>
      <dsp:txXfrm>
        <a:off x="4536510" y="526230"/>
        <a:ext cx="2127545" cy="1897429"/>
      </dsp:txXfrm>
    </dsp:sp>
    <dsp:sp modelId="{E836C70F-1BBB-8649-87AF-831128868920}">
      <dsp:nvSpPr>
        <dsp:cNvPr id="0" name=""/>
        <dsp:cNvSpPr/>
      </dsp:nvSpPr>
      <dsp:spPr>
        <a:xfrm>
          <a:off x="3043570" y="1889101"/>
          <a:ext cx="3287329" cy="328782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9EF4E28-F31B-0541-98CD-A51D58CF7B14}">
      <dsp:nvSpPr>
        <dsp:cNvPr id="0" name=""/>
        <dsp:cNvSpPr/>
      </dsp:nvSpPr>
      <dsp:spPr>
        <a:xfrm>
          <a:off x="3744417" y="2808310"/>
          <a:ext cx="1826705" cy="913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2000" b="1" kern="1200" dirty="0">
              <a:solidFill>
                <a:schemeClr val="bg1"/>
              </a:solidFill>
            </a:rPr>
            <a:t>Action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2000" b="0" kern="1200" dirty="0">
              <a:solidFill>
                <a:schemeClr val="bg1"/>
              </a:solidFill>
            </a:rPr>
            <a:t>How will we achieve the change we want? </a:t>
          </a:r>
          <a:endParaRPr lang="en-US" sz="2000" b="0" kern="1200" dirty="0">
            <a:solidFill>
              <a:schemeClr val="bg1"/>
            </a:solidFill>
          </a:endParaRPr>
        </a:p>
      </dsp:txBody>
      <dsp:txXfrm>
        <a:off x="3744417" y="2808310"/>
        <a:ext cx="1826705" cy="913134"/>
      </dsp:txXfrm>
    </dsp:sp>
    <dsp:sp modelId="{002BD415-CBD3-DB41-9A5F-8086FCEE130A}">
      <dsp:nvSpPr>
        <dsp:cNvPr id="0" name=""/>
        <dsp:cNvSpPr/>
      </dsp:nvSpPr>
      <dsp:spPr>
        <a:xfrm>
          <a:off x="4190585" y="4004267"/>
          <a:ext cx="2824325" cy="2825457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F2BF57-6D05-2C49-B748-1F721F81F249}">
      <dsp:nvSpPr>
        <dsp:cNvPr id="0" name=""/>
        <dsp:cNvSpPr/>
      </dsp:nvSpPr>
      <dsp:spPr>
        <a:xfrm>
          <a:off x="4687543" y="4777739"/>
          <a:ext cx="1826705" cy="13372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2000" b="1" kern="1200" dirty="0">
              <a:solidFill>
                <a:schemeClr val="bg1"/>
              </a:solidFill>
            </a:rPr>
            <a:t>Reflection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E" sz="2000" b="0" kern="1200" dirty="0">
              <a:solidFill>
                <a:schemeClr val="bg1"/>
              </a:solidFill>
            </a:rPr>
            <a:t>What was the impact of our actions? How did we grow and change?</a:t>
          </a:r>
          <a:endParaRPr lang="en-US" sz="2000" b="0" kern="1200" dirty="0">
            <a:solidFill>
              <a:schemeClr val="bg1"/>
            </a:solidFill>
          </a:endParaRPr>
        </a:p>
      </dsp:txBody>
      <dsp:txXfrm>
        <a:off x="4687543" y="4777739"/>
        <a:ext cx="1826705" cy="13372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D88537-3156-4678-8A24-7E90217D5E7C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39EA1-473D-415A-91D1-46838C97E091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3756530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4932E9-F3D0-4093-9031-543E973DB47D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6E7FC0-DC2D-4A2B-B106-358ED0FE3828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017825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6E7FC0-DC2D-4A2B-B106-358ED0FE3828}" type="slidenum">
              <a:rPr lang="en-IE" smtClean="0"/>
              <a:t>2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4420333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dirty="0"/>
              <a:t>Mayfield Arts</a:t>
            </a:r>
            <a:r>
              <a:rPr lang="en-IE" baseline="0" dirty="0"/>
              <a:t> Centre Cork: http://www.mayfieldarts.ie/ (poster and girl with stencil)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baseline="0" dirty="0"/>
              <a:t>Centro Colombo Americano community arts programme in Medellin Colombia – The tree is created using pyrography tools on wood, and is a collaborative piece documenting the neighbourhood of young people in order to map identify and experiences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baseline="0" dirty="0"/>
              <a:t>Climate Change Mural with 6</a:t>
            </a:r>
            <a:r>
              <a:rPr lang="en-IE" baseline="30000" dirty="0"/>
              <a:t>th</a:t>
            </a:r>
            <a:r>
              <a:rPr lang="en-IE" baseline="0" dirty="0"/>
              <a:t> classes in schools in </a:t>
            </a:r>
            <a:r>
              <a:rPr lang="en-IE" baseline="0" dirty="0" err="1"/>
              <a:t>Skerries</a:t>
            </a:r>
            <a:r>
              <a:rPr lang="en-IE" baseline="0" dirty="0"/>
              <a:t> – There is Hope if we Act Together  - https://developmenteducation.ie/feature/hope-act-together-climate-justice-mural-skerries/</a:t>
            </a:r>
          </a:p>
          <a:p>
            <a:endParaRPr lang="en-IE" baseline="0" dirty="0"/>
          </a:p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6E7FC0-DC2D-4A2B-B106-358ED0FE3828}" type="slidenum">
              <a:rPr lang="en-IE" smtClean="0"/>
              <a:t>6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1229386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dirty="0"/>
              <a:t>Loreto on the Green Students protesting at the Norwegian Embassy 15</a:t>
            </a:r>
            <a:r>
              <a:rPr lang="en-IE" baseline="30000" dirty="0"/>
              <a:t>th</a:t>
            </a:r>
            <a:r>
              <a:rPr lang="en-IE" dirty="0"/>
              <a:t> December 2017 to stop deportations of people like the 18 year old </a:t>
            </a:r>
            <a:r>
              <a:rPr lang="en-IE" dirty="0" err="1"/>
              <a:t>Taibeh</a:t>
            </a:r>
            <a:r>
              <a:rPr lang="en-IE" dirty="0"/>
              <a:t> Abbasi and others to danger in Afghanistan</a:t>
            </a:r>
            <a:r>
              <a:rPr lang="en-IE" baseline="0" dirty="0"/>
              <a:t> - https://www.amnesty.ie/urgent-stop-taibehs-deportation-now/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baseline="0" dirty="0"/>
              <a:t>Climate Case </a:t>
            </a:r>
            <a:r>
              <a:rPr lang="en-IE" baseline="0" dirty="0" err="1"/>
              <a:t>Irealnd</a:t>
            </a:r>
            <a:r>
              <a:rPr lang="en-IE" baseline="0" dirty="0"/>
              <a:t> family protest at the </a:t>
            </a:r>
            <a:r>
              <a:rPr lang="en-IE" baseline="0" dirty="0" err="1"/>
              <a:t>Dail</a:t>
            </a:r>
            <a:endParaRPr lang="en-IE" baseline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baseline="0" dirty="0"/>
              <a:t>Save </a:t>
            </a:r>
            <a:r>
              <a:rPr lang="en-IE" baseline="0" dirty="0" err="1"/>
              <a:t>Nonso</a:t>
            </a:r>
            <a:r>
              <a:rPr lang="en-IE" baseline="0" dirty="0"/>
              <a:t> campaign – students lead a campaign to stop the deportation of their friend, a 16 year old boy and his family originally from Nigeria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6E7FC0-DC2D-4A2B-B106-358ED0FE3828}" type="slidenum">
              <a:rPr lang="en-IE" smtClean="0"/>
              <a:t>7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170391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/>
              <a:t>Community action and environmental projects with Global Action Plan in </a:t>
            </a:r>
            <a:r>
              <a:rPr lang="en-IE" dirty="0" err="1"/>
              <a:t>Ballymun</a:t>
            </a:r>
            <a:r>
              <a:rPr lang="en-IE" dirty="0"/>
              <a:t>: http://globalactionplan.ie/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6E7FC0-DC2D-4A2B-B106-358ED0FE3828}" type="slidenum">
              <a:rPr lang="en-IE" smtClean="0"/>
              <a:t>8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549063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dirty="0"/>
              <a:t>Amnesty International project facilitated by people who are asylum-seekers/refugees and living in DP in schools (funded by WWGS)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dirty="0"/>
              <a:t>Writing letters directly to Human Rights Defenders (e.g. </a:t>
            </a:r>
            <a:r>
              <a:rPr lang="en-IE" dirty="0" err="1"/>
              <a:t>Vitalina</a:t>
            </a:r>
            <a:r>
              <a:rPr lang="en-IE" dirty="0"/>
              <a:t> </a:t>
            </a:r>
            <a:r>
              <a:rPr lang="en-IE" dirty="0" err="1"/>
              <a:t>Koval</a:t>
            </a:r>
            <a:r>
              <a:rPr lang="en-IE" dirty="0"/>
              <a:t> who defends LGBTI rights pictured) as part of Write for Rights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IE" dirty="0"/>
              <a:t>Refugee and Migrant Solidarity Ireland – Solidarity Dinners in Dublin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6E7FC0-DC2D-4A2B-B106-358ED0FE3828}" type="slidenum">
              <a:rPr lang="en-IE" smtClean="0"/>
              <a:t>9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1264649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D895AB-A05F-4B3B-9C9C-75A43F18B893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197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sz="1000"/>
          </a:p>
          <a:p>
            <a:r>
              <a:rPr lang="en-US" altLang="en-US" sz="1000"/>
              <a:t>Tools</a:t>
            </a:r>
          </a:p>
          <a:p>
            <a:r>
              <a:rPr lang="en-US" altLang="en-US" sz="1000"/>
              <a:t>The checklists and tools from the HRCA booklet</a:t>
            </a:r>
          </a:p>
          <a:p>
            <a:r>
              <a:rPr lang="en-US" altLang="en-US" sz="1000"/>
              <a:t>Dochas Guidelines</a:t>
            </a:r>
          </a:p>
        </p:txBody>
      </p:sp>
    </p:spTree>
    <p:extLst>
      <p:ext uri="{BB962C8B-B14F-4D97-AF65-F5344CB8AC3E}">
        <p14:creationId xmlns:p14="http://schemas.microsoft.com/office/powerpoint/2010/main" val="2205588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679F-6DDE-4A45-8E80-7E67F1FBC50E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9B198-9866-4F7B-BCC5-A79630D10B12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152058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679F-6DDE-4A45-8E80-7E67F1FBC50E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9B198-9866-4F7B-BCC5-A79630D10B12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777175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679F-6DDE-4A45-8E80-7E67F1FBC50E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9B198-9866-4F7B-BCC5-A79630D10B12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073916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679F-6DDE-4A45-8E80-7E67F1FBC50E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9B198-9866-4F7B-BCC5-A79630D10B12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494697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679F-6DDE-4A45-8E80-7E67F1FBC50E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9B198-9866-4F7B-BCC5-A79630D10B12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995679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679F-6DDE-4A45-8E80-7E67F1FBC50E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9B198-9866-4F7B-BCC5-A79630D10B12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795630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679F-6DDE-4A45-8E80-7E67F1FBC50E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9B198-9866-4F7B-BCC5-A79630D10B12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858689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679F-6DDE-4A45-8E80-7E67F1FBC50E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9B198-9866-4F7B-BCC5-A79630D10B12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232509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679F-6DDE-4A45-8E80-7E67F1FBC50E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9B198-9866-4F7B-BCC5-A79630D10B12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617371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679F-6DDE-4A45-8E80-7E67F1FBC50E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9B198-9866-4F7B-BCC5-A79630D10B12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731362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F679F-6DDE-4A45-8E80-7E67F1FBC50E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9B198-9866-4F7B-BCC5-A79630D10B12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033915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F679F-6DDE-4A45-8E80-7E67F1FBC50E}" type="datetimeFigureOut">
              <a:rPr lang="en-IE" smtClean="0"/>
              <a:t>11/02/2019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9B198-9866-4F7B-BCC5-A79630D10B12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1216298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mnesty.ie/amnesty/live/irish/default.asp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amnesty.ie/amnesty/live/irish/default.asp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hyperlink" Target="http://www.amnesty.ie/amnesty/live/irish/default.asp" TargetMode="Externa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amnesty.ie/amnesty/live/irish/default.asp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5.jp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://www.amnesty.ie/amnesty/live/irish/default.asp" TargetMode="Externa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9.jp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2.png"/><Relationship Id="rId4" Type="http://schemas.openxmlformats.org/officeDocument/2006/relationships/hyperlink" Target="http://www.amnesty.ie/amnesty/live/irish/default.asp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3.jp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2.png"/><Relationship Id="rId4" Type="http://schemas.openxmlformats.org/officeDocument/2006/relationships/hyperlink" Target="http://www.amnesty.ie/amnesty/live/irish/default.asp" TargetMode="External"/><Relationship Id="rId9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2.png"/><Relationship Id="rId4" Type="http://schemas.openxmlformats.org/officeDocument/2006/relationships/hyperlink" Target="http://www.amnesty.ie/amnesty/live/irish/default.asp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amnesty.ie/amnesty/live/irish/default.asp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www.facebook.com/youthamnestyireland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amnesty.ie/amnesty/live/irish/default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988840"/>
            <a:ext cx="7772400" cy="1470025"/>
          </a:xfrm>
        </p:spPr>
        <p:txBody>
          <a:bodyPr/>
          <a:lstStyle/>
          <a:p>
            <a:r>
              <a:rPr lang="en-IE" b="1" dirty="0">
                <a:solidFill>
                  <a:schemeClr val="tx1"/>
                </a:solidFill>
              </a:rPr>
              <a:t>	</a:t>
            </a:r>
            <a:r>
              <a:rPr lang="en-IE" b="1" dirty="0">
                <a:solidFill>
                  <a:schemeClr val="bg1"/>
                </a:solidFill>
              </a:rPr>
              <a:t>AMNESTY INTERNATIONAL </a:t>
            </a:r>
          </a:p>
        </p:txBody>
      </p:sp>
      <p:pic>
        <p:nvPicPr>
          <p:cNvPr id="4" name="Picture 3" descr="AMN_CANDLE_K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904" y="3458865"/>
            <a:ext cx="1119697" cy="1755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69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37321"/>
            <a:ext cx="8229600" cy="1143000"/>
          </a:xfrm>
        </p:spPr>
        <p:txBody>
          <a:bodyPr>
            <a:normAutofit/>
          </a:bodyPr>
          <a:lstStyle/>
          <a:p>
            <a:r>
              <a:rPr lang="en-IE" sz="3600" dirty="0">
                <a:solidFill>
                  <a:schemeClr val="bg1"/>
                </a:solidFill>
              </a:rPr>
              <a:t>Taking Meaningful 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5455"/>
            <a:ext cx="8229600" cy="315768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IE" sz="2400" dirty="0">
                <a:solidFill>
                  <a:schemeClr val="bg1"/>
                </a:solidFill>
              </a:rPr>
              <a:t>In this workshop we will explore:</a:t>
            </a:r>
          </a:p>
          <a:p>
            <a:r>
              <a:rPr lang="en-IE" sz="2400" dirty="0">
                <a:solidFill>
                  <a:schemeClr val="bg1"/>
                </a:solidFill>
              </a:rPr>
              <a:t>Theorists and a learning framework</a:t>
            </a:r>
          </a:p>
          <a:p>
            <a:r>
              <a:rPr lang="en-IE" sz="2400" dirty="0">
                <a:solidFill>
                  <a:schemeClr val="bg1"/>
                </a:solidFill>
              </a:rPr>
              <a:t>Opportunities and challenges regarding student action</a:t>
            </a:r>
          </a:p>
          <a:p>
            <a:r>
              <a:rPr lang="en-IE" sz="2400" dirty="0">
                <a:solidFill>
                  <a:schemeClr val="bg1"/>
                </a:solidFill>
              </a:rPr>
              <a:t>Examples of student-led action</a:t>
            </a:r>
          </a:p>
          <a:p>
            <a:r>
              <a:rPr lang="en-IE" sz="2400" dirty="0">
                <a:solidFill>
                  <a:schemeClr val="bg1"/>
                </a:solidFill>
              </a:rPr>
              <a:t>Planning activity based on the Amnesty ‘Write for Rights’ Campaign</a:t>
            </a:r>
          </a:p>
          <a:p>
            <a:r>
              <a:rPr lang="en-IE" sz="2400" dirty="0">
                <a:solidFill>
                  <a:schemeClr val="bg1"/>
                </a:solidFill>
              </a:rPr>
              <a:t>Ideas for how to reflect and evaluate </a:t>
            </a:r>
          </a:p>
          <a:p>
            <a:r>
              <a:rPr lang="en-IE" sz="2400" dirty="0">
                <a:solidFill>
                  <a:schemeClr val="bg1"/>
                </a:solidFill>
              </a:rPr>
              <a:t>Opportunities for action with Amnesty International</a:t>
            </a:r>
          </a:p>
          <a:p>
            <a:endParaRPr lang="en-IE" sz="2400" dirty="0">
              <a:solidFill>
                <a:schemeClr val="bg1"/>
              </a:solidFill>
            </a:endParaRPr>
          </a:p>
          <a:p>
            <a:endParaRPr lang="en-IE" sz="2400" dirty="0">
              <a:solidFill>
                <a:schemeClr val="bg1"/>
              </a:solidFill>
            </a:endParaRPr>
          </a:p>
          <a:p>
            <a:endParaRPr lang="en-IE" sz="2400" dirty="0">
              <a:solidFill>
                <a:schemeClr val="bg1"/>
              </a:solidFill>
            </a:endParaRPr>
          </a:p>
          <a:p>
            <a:endParaRPr lang="en-IE" sz="28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IE" sz="2800" dirty="0">
              <a:solidFill>
                <a:schemeClr val="bg1"/>
              </a:solidFill>
            </a:endParaRPr>
          </a:p>
          <a:p>
            <a:endParaRPr lang="en-IE" dirty="0">
              <a:solidFill>
                <a:schemeClr val="bg1"/>
              </a:solidFill>
            </a:endParaRPr>
          </a:p>
          <a:p>
            <a:endParaRPr lang="en-IE" dirty="0">
              <a:solidFill>
                <a:schemeClr val="bg1"/>
              </a:solidFill>
            </a:endParaRPr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457200" y="4818718"/>
            <a:ext cx="8568952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3pPr>
            <a:lvl4pPr marL="16002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4pPr>
            <a:lvl5pPr marL="20574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IE" altLang="en-US" sz="2200" b="1" i="1" dirty="0">
                <a:solidFill>
                  <a:schemeClr val="bg1"/>
                </a:solidFill>
                <a:latin typeface="Amnesty Trade Gothic" panose="020B0503040303020004" pitchFamily="34" charset="0"/>
              </a:rPr>
              <a:t>‘Human rights are inscribed in the hearts of people; they were there long before lawmakers drafted their first proclamation.’ </a:t>
            </a:r>
          </a:p>
          <a:p>
            <a:pPr>
              <a:spcBef>
                <a:spcPct val="0"/>
              </a:spcBef>
              <a:buFontTx/>
              <a:buNone/>
            </a:pPr>
            <a:endParaRPr lang="en-IE" altLang="en-US" sz="2200" i="1" dirty="0">
              <a:solidFill>
                <a:schemeClr val="bg1"/>
              </a:solidFill>
              <a:latin typeface="Amnesty Trade Gothic" panose="020B05030403030200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IE" altLang="en-US" sz="2200" dirty="0">
                <a:solidFill>
                  <a:schemeClr val="bg1"/>
                </a:solidFill>
                <a:latin typeface="Amnesty Trade Gothic" panose="020B0503040303020004" pitchFamily="34" charset="0"/>
              </a:rPr>
              <a:t>Mary Robinson</a:t>
            </a:r>
          </a:p>
        </p:txBody>
      </p:sp>
      <p:pic>
        <p:nvPicPr>
          <p:cNvPr id="5" name="Picture 4" descr="logo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36296" y="205624"/>
            <a:ext cx="1649313" cy="803197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1615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308656"/>
            <a:ext cx="4114800" cy="4549344"/>
          </a:xfrm>
        </p:spPr>
        <p:txBody>
          <a:bodyPr>
            <a:normAutofit fontScale="92500" lnSpcReduction="10000"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dirty="0">
                <a:solidFill>
                  <a:schemeClr val="bg1"/>
                </a:solidFill>
              </a:rPr>
              <a:t>Paulo Freire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chemeClr val="bg1"/>
                </a:solidFill>
              </a:rPr>
              <a:t>Critical Thinking: </a:t>
            </a:r>
            <a:r>
              <a:rPr lang="en-US" sz="1800" dirty="0">
                <a:solidFill>
                  <a:schemeClr val="bg1"/>
                </a:solidFill>
              </a:rPr>
              <a:t>People can make things happen rather than accept what happens to them. The aim to encourage active participation in social and political life and challenge apathy, indoctrination, and prejudice.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US" sz="1800" b="1" dirty="0" err="1">
                <a:solidFill>
                  <a:schemeClr val="bg1"/>
                </a:solidFill>
              </a:rPr>
              <a:t>Conscientisation</a:t>
            </a:r>
            <a:r>
              <a:rPr lang="en-US" sz="1800" b="1" dirty="0">
                <a:solidFill>
                  <a:schemeClr val="bg1"/>
                </a:solidFill>
              </a:rPr>
              <a:t>: </a:t>
            </a:r>
            <a:r>
              <a:rPr lang="en-US" sz="1800" dirty="0">
                <a:solidFill>
                  <a:schemeClr val="bg1"/>
                </a:solidFill>
              </a:rPr>
              <a:t>Critical consciousness is a form of emancipatory learning – the focus is on root causes rather than symptoms in order to challenge oppressive systems.</a:t>
            </a:r>
            <a:endParaRPr lang="en-US" sz="1800" b="1" dirty="0">
              <a:solidFill>
                <a:schemeClr val="bg1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chemeClr val="bg1"/>
                </a:solidFill>
              </a:rPr>
              <a:t>Praxis: </a:t>
            </a:r>
            <a:r>
              <a:rPr lang="en-US" sz="1800" dirty="0">
                <a:solidFill>
                  <a:schemeClr val="bg1"/>
                </a:solidFill>
              </a:rPr>
              <a:t>Reflection and action leading to change. Education is part of a process of transformation linked to affirmative collective action.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chemeClr val="bg1"/>
                </a:solidFill>
              </a:rPr>
              <a:t>“It is a farce to affirm that men are people and thus should be free, yet to do nothing tangible to make this affirmation a reality.”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sz="1600" b="1" dirty="0">
              <a:solidFill>
                <a:schemeClr val="bg1"/>
              </a:solidFill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4" name="Picture 3" descr="log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36296" y="205624"/>
            <a:ext cx="1649313" cy="803197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510336" y="2308656"/>
            <a:ext cx="4375273" cy="454934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Tx/>
              <a:buNone/>
            </a:pPr>
            <a:r>
              <a:rPr lang="en-US" sz="2400" dirty="0">
                <a:solidFill>
                  <a:schemeClr val="bg1"/>
                </a:solidFill>
              </a:rPr>
              <a:t>Jack </a:t>
            </a:r>
            <a:r>
              <a:rPr lang="en-US" sz="2400" dirty="0" err="1">
                <a:solidFill>
                  <a:schemeClr val="bg1"/>
                </a:solidFill>
              </a:rPr>
              <a:t>Mezirow</a:t>
            </a:r>
            <a:endParaRPr lang="en-US" sz="2400" dirty="0">
              <a:solidFill>
                <a:schemeClr val="bg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chemeClr val="bg1"/>
                </a:solidFill>
              </a:rPr>
              <a:t>Learning process: </a:t>
            </a:r>
            <a:r>
              <a:rPr lang="en-US" sz="1800" dirty="0">
                <a:solidFill>
                  <a:schemeClr val="bg1"/>
                </a:solidFill>
              </a:rPr>
              <a:t>Changes to habits of mind and points of view. Can include a ‘disorientating dilemma’ or critical thinking opportunities that allow us to step outside of our habitual perspectives.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chemeClr val="bg1"/>
                </a:solidFill>
              </a:rPr>
              <a:t>Transformative learning: </a:t>
            </a:r>
            <a:r>
              <a:rPr lang="en-IE" sz="1800" dirty="0">
                <a:solidFill>
                  <a:schemeClr val="bg1"/>
                </a:solidFill>
              </a:rPr>
              <a:t>About a change to a way of knowing, therefore it is an epistemological change and not just change in behaviour or accumulation of more knowledge.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IE" sz="1800" b="1" dirty="0">
                <a:solidFill>
                  <a:schemeClr val="bg1"/>
                </a:solidFill>
              </a:rPr>
              <a:t>Action: </a:t>
            </a:r>
            <a:r>
              <a:rPr lang="en-IE" sz="1800" dirty="0">
                <a:solidFill>
                  <a:schemeClr val="bg1"/>
                </a:solidFill>
              </a:rPr>
              <a:t>Action shouldn't just happen at the end of learning; action and learning are inseparable.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IE" sz="1800" b="1" dirty="0">
                <a:solidFill>
                  <a:schemeClr val="bg1"/>
                </a:solidFill>
              </a:rPr>
              <a:t>“Transformations may be epochal – sudden major reorientations in habit of mind</a:t>
            </a:r>
            <a:r>
              <a:rPr lang="is-IS" sz="1800" b="1" dirty="0">
                <a:solidFill>
                  <a:schemeClr val="bg1"/>
                </a:solidFill>
              </a:rPr>
              <a:t>…</a:t>
            </a:r>
            <a:r>
              <a:rPr lang="en-IE" sz="1800" b="1" dirty="0">
                <a:solidFill>
                  <a:schemeClr val="bg1"/>
                </a:solidFill>
              </a:rPr>
              <a:t>– or cumulative, a progressive sequence of insights resulting in changes in point of view” </a:t>
            </a:r>
            <a:endParaRPr lang="en-US" sz="1800" b="1" dirty="0">
              <a:solidFill>
                <a:schemeClr val="bg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600" dirty="0">
              <a:solidFill>
                <a:schemeClr val="bg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600" dirty="0">
              <a:solidFill>
                <a:schemeClr val="bg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600" b="1" dirty="0">
              <a:solidFill>
                <a:schemeClr val="bg1"/>
              </a:solidFill>
            </a:endParaRPr>
          </a:p>
          <a:p>
            <a:pPr marL="0" indent="0">
              <a:spcBef>
                <a:spcPts val="0"/>
              </a:spcBef>
              <a:buFontTx/>
              <a:buNone/>
            </a:pP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336" y="0"/>
            <a:ext cx="2088232" cy="23086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288" y="-59486"/>
            <a:ext cx="1875570" cy="2368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842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2862497933"/>
              </p:ext>
            </p:extLst>
          </p:nvPr>
        </p:nvGraphicFramePr>
        <p:xfrm>
          <a:off x="-828600" y="-171400"/>
          <a:ext cx="10287514" cy="6829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" name="Picture 14" descr="logo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36296" y="363069"/>
            <a:ext cx="1649313" cy="803197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7196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0865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Action in Schools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2746" y="4883073"/>
            <a:ext cx="6778206" cy="19749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is-IS" sz="24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is-IS" sz="2400" dirty="0">
                <a:solidFill>
                  <a:schemeClr val="bg1"/>
                </a:solidFill>
              </a:rPr>
              <a:t>What is already happening in your schools?</a:t>
            </a:r>
          </a:p>
          <a:p>
            <a:pPr marL="0" indent="0" algn="ctr">
              <a:buNone/>
            </a:pPr>
            <a:r>
              <a:rPr lang="is-IS" sz="2400" dirty="0">
                <a:solidFill>
                  <a:schemeClr val="bg1"/>
                </a:solidFill>
              </a:rPr>
              <a:t>What are the curriculum links?</a:t>
            </a:r>
          </a:p>
          <a:p>
            <a:pPr marL="0" indent="0" algn="ctr">
              <a:buNone/>
            </a:pPr>
            <a:r>
              <a:rPr lang="is-IS" sz="2400" dirty="0">
                <a:solidFill>
                  <a:schemeClr val="bg1"/>
                </a:solidFill>
              </a:rPr>
              <a:t>Where are the gaps? What are the challenges?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log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37185" y="106421"/>
            <a:ext cx="1649313" cy="803197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7DD9A7E-D1AD-40C5-98B8-E7B69996B4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8710770"/>
              </p:ext>
            </p:extLst>
          </p:nvPr>
        </p:nvGraphicFramePr>
        <p:xfrm>
          <a:off x="1282746" y="898530"/>
          <a:ext cx="6778206" cy="434099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389103">
                  <a:extLst>
                    <a:ext uri="{9D8B030D-6E8A-4147-A177-3AD203B41FA5}">
                      <a16:colId xmlns:a16="http://schemas.microsoft.com/office/drawing/2014/main" val="2187874816"/>
                    </a:ext>
                  </a:extLst>
                </a:gridCol>
                <a:gridCol w="3389103">
                  <a:extLst>
                    <a:ext uri="{9D8B030D-6E8A-4147-A177-3AD203B41FA5}">
                      <a16:colId xmlns:a16="http://schemas.microsoft.com/office/drawing/2014/main" val="2074702738"/>
                    </a:ext>
                  </a:extLst>
                </a:gridCol>
              </a:tblGrid>
              <a:tr h="3788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Awareness Raising &amp; Peer-Learning Creative</a:t>
                      </a:r>
                    </a:p>
                    <a:p>
                      <a:endParaRPr lang="en-IE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Sports &amp; Events</a:t>
                      </a:r>
                    </a:p>
                    <a:p>
                      <a:endParaRPr lang="en-IE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1508806"/>
                  </a:ext>
                </a:extLst>
              </a:tr>
              <a:tr h="5836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Environmental</a:t>
                      </a:r>
                    </a:p>
                    <a:p>
                      <a:endParaRPr lang="en-IE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Research and Surveys</a:t>
                      </a:r>
                    </a:p>
                    <a:p>
                      <a:endParaRPr lang="en-IE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7776278"/>
                  </a:ext>
                </a:extLst>
              </a:tr>
              <a:tr h="5836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Lobbying &amp; Political</a:t>
                      </a:r>
                    </a:p>
                    <a:p>
                      <a:endParaRPr lang="en-IE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E" sz="1800" b="1" dirty="0"/>
                        <a:t>Public Speaking &amp; Debates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9654093"/>
                  </a:ext>
                </a:extLst>
              </a:tr>
              <a:tr h="2966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Community &amp; Volunteering</a:t>
                      </a:r>
                    </a:p>
                    <a:p>
                      <a:endParaRPr lang="en-IE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E" sz="1800" b="1" dirty="0"/>
                        <a:t>Online &amp; Social Media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7616189"/>
                  </a:ext>
                </a:extLst>
              </a:tr>
              <a:tr h="5836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</a:rPr>
                        <a:t>Fundraising</a:t>
                      </a:r>
                    </a:p>
                    <a:p>
                      <a:endParaRPr lang="en-IE" sz="1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E" sz="1800" b="1" dirty="0"/>
                        <a:t>Creative Action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6202464"/>
                  </a:ext>
                </a:extLst>
              </a:tr>
              <a:tr h="433135">
                <a:tc>
                  <a:txBody>
                    <a:bodyPr/>
                    <a:lstStyle/>
                    <a:p>
                      <a:r>
                        <a:rPr lang="en-IE" sz="1800" b="1" dirty="0"/>
                        <a:t>Petitions &amp; Letter-writing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E" sz="1800" b="1" dirty="0"/>
                        <a:t>Solidarity Action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131702"/>
                  </a:ext>
                </a:extLst>
              </a:tr>
              <a:tr h="433135">
                <a:tc>
                  <a:txBody>
                    <a:bodyPr/>
                    <a:lstStyle/>
                    <a:p>
                      <a:r>
                        <a:rPr lang="en-IE" sz="1800" b="1" dirty="0"/>
                        <a:t>Sports &amp; Events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IE" sz="1800" b="1" dirty="0"/>
                        <a:t>Protests &amp; Vigils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53021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5117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2" y="846138"/>
            <a:ext cx="10632378" cy="60118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317">
            <a:off x="-1842" y="2541117"/>
            <a:ext cx="3002996" cy="40039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62461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Creative Action</a:t>
            </a:r>
          </a:p>
        </p:txBody>
      </p:sp>
      <p:pic>
        <p:nvPicPr>
          <p:cNvPr id="4" name="Picture 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07334" y="107440"/>
            <a:ext cx="1649313" cy="803197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02474">
            <a:off x="6939261" y="1254382"/>
            <a:ext cx="2185461" cy="29048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3" y="4653136"/>
            <a:ext cx="3341919" cy="2227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496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9E3511D-B028-45D1-8FEE-F7EC74FBD7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214" y="1031304"/>
            <a:ext cx="4968552" cy="33496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795" y="-1397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Political and Protest Action</a:t>
            </a:r>
          </a:p>
        </p:txBody>
      </p:sp>
      <p:pic>
        <p:nvPicPr>
          <p:cNvPr id="4" name="Picture 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36296" y="277342"/>
            <a:ext cx="1649313" cy="803197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2610">
            <a:off x="132680" y="3972573"/>
            <a:ext cx="5025013" cy="33500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2965">
            <a:off x="4820983" y="4102123"/>
            <a:ext cx="4121557" cy="30909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C85760C-A53B-4F32-8DD2-13CE2600A0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9806">
            <a:off x="670486" y="1065798"/>
            <a:ext cx="2878985" cy="359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351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441" y="1253879"/>
            <a:ext cx="4752528" cy="316835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779096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Community &amp; Environmental Action</a:t>
            </a:r>
          </a:p>
        </p:txBody>
      </p:sp>
      <p:pic>
        <p:nvPicPr>
          <p:cNvPr id="4" name="Picture 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36296" y="277342"/>
            <a:ext cx="1649313" cy="803197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97" y="1253879"/>
            <a:ext cx="3974037" cy="29805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1848" y="4204528"/>
            <a:ext cx="4026586" cy="26837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030" y="4173610"/>
            <a:ext cx="4026586" cy="26843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081" y="3287862"/>
            <a:ext cx="2543838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702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422F931-51D2-4236-A2AB-7F6086FDC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010544"/>
            <a:ext cx="6228184" cy="32697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42299"/>
            <a:ext cx="8229600" cy="1417638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Solidarity Action</a:t>
            </a:r>
          </a:p>
        </p:txBody>
      </p:sp>
      <p:pic>
        <p:nvPicPr>
          <p:cNvPr id="4" name="Picture 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36296" y="277342"/>
            <a:ext cx="1649313" cy="803197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850" y="3825616"/>
            <a:ext cx="5390905" cy="303238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CB5EC8D-DF55-4D88-BAFB-943EF280C156}"/>
              </a:ext>
            </a:extLst>
          </p:cNvPr>
          <p:cNvSpPr txBox="1"/>
          <p:nvPr/>
        </p:nvSpPr>
        <p:spPr>
          <a:xfrm>
            <a:off x="232464" y="1024352"/>
            <a:ext cx="3979496" cy="171818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IE" sz="3400" b="1" dirty="0">
                <a:solidFill>
                  <a:schemeClr val="bg1"/>
                </a:solidFill>
              </a:rPr>
              <a:t>‘Stories of Refugee, Stories of Welcome’ Schools Programme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48810E2-E087-478D-9DC4-311F33C8E9C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1450" y="3287510"/>
            <a:ext cx="4359823" cy="3269867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438983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25558" y="823065"/>
            <a:ext cx="7886700" cy="108611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E" sz="2200" dirty="0">
                <a:solidFill>
                  <a:schemeClr val="bg1"/>
                </a:solidFill>
              </a:rPr>
              <a:t>Human Rights Defenders (HRDs) are empowered, safe and supported, alongside thousands who are inspired to act with them against injustice.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045" y="-483071"/>
            <a:ext cx="4203726" cy="198863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C347C5C-417A-486B-B6DE-3EA56AB855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59" y="1991437"/>
            <a:ext cx="3130109" cy="469516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5A75578-6BB7-4A11-93A9-3E28D73CBA6E}"/>
              </a:ext>
            </a:extLst>
          </p:cNvPr>
          <p:cNvSpPr txBox="1"/>
          <p:nvPr/>
        </p:nvSpPr>
        <p:spPr>
          <a:xfrm>
            <a:off x="662007" y="2028820"/>
            <a:ext cx="3126661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E" sz="2200" b="1" dirty="0" err="1"/>
              <a:t>Vitalina</a:t>
            </a:r>
            <a:r>
              <a:rPr lang="en-IE" sz="2200" b="1" dirty="0"/>
              <a:t> </a:t>
            </a:r>
            <a:r>
              <a:rPr lang="en-IE" sz="2200" b="1" dirty="0" err="1"/>
              <a:t>Koval</a:t>
            </a:r>
            <a:endParaRPr lang="en-IE" sz="2200" b="1" dirty="0"/>
          </a:p>
          <a:p>
            <a:r>
              <a:rPr lang="en-IE" sz="2200" dirty="0"/>
              <a:t>LGBTI+ Activist in the </a:t>
            </a:r>
          </a:p>
          <a:p>
            <a:r>
              <a:rPr lang="en-IE" sz="2200" dirty="0"/>
              <a:t>Ukraine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D825155-594A-4C06-AAAD-FDF1D1119E70}"/>
              </a:ext>
            </a:extLst>
          </p:cNvPr>
          <p:cNvSpPr txBox="1"/>
          <p:nvPr/>
        </p:nvSpPr>
        <p:spPr>
          <a:xfrm>
            <a:off x="4547979" y="1991437"/>
            <a:ext cx="43924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200" b="1" dirty="0">
                <a:solidFill>
                  <a:schemeClr val="bg1"/>
                </a:solidFill>
              </a:rPr>
              <a:t>Brainstorm for Action Activity!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D9F8C71-2655-49FE-A529-2B7B1DA0ED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586654"/>
            <a:ext cx="4501011" cy="337575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834588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945" y="122176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Reflection &amp; Evaluation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945" y="2251894"/>
            <a:ext cx="8229600" cy="420933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chemeClr val="bg1"/>
                </a:solidFill>
              </a:rPr>
              <a:t>SAT</a:t>
            </a:r>
            <a:r>
              <a:rPr lang="en-US" sz="3400" dirty="0">
                <a:solidFill>
                  <a:schemeClr val="bg1"/>
                </a:solidFill>
              </a:rPr>
              <a:t> – modified to suit the action project</a:t>
            </a:r>
          </a:p>
          <a:p>
            <a:pPr marL="0" indent="0">
              <a:buNone/>
            </a:pPr>
            <a:r>
              <a:rPr lang="en-US" sz="3400" b="1" dirty="0">
                <a:solidFill>
                  <a:schemeClr val="bg1"/>
                </a:solidFill>
              </a:rPr>
              <a:t>Timeline</a:t>
            </a:r>
            <a:r>
              <a:rPr lang="en-US" sz="3400" dirty="0">
                <a:solidFill>
                  <a:schemeClr val="bg1"/>
                </a:solidFill>
              </a:rPr>
              <a:t> - to place ourselves back in the process</a:t>
            </a:r>
          </a:p>
          <a:p>
            <a:pPr marL="0" indent="0">
              <a:buNone/>
            </a:pPr>
            <a:r>
              <a:rPr lang="en-US" sz="3400" b="1" dirty="0">
                <a:solidFill>
                  <a:schemeClr val="bg1"/>
                </a:solidFill>
              </a:rPr>
              <a:t>Questions: </a:t>
            </a:r>
          </a:p>
          <a:p>
            <a:pPr lvl="0"/>
            <a:r>
              <a:rPr lang="en-IE" sz="3400" dirty="0">
                <a:solidFill>
                  <a:schemeClr val="bg1"/>
                </a:solidFill>
              </a:rPr>
              <a:t>What worked well? </a:t>
            </a:r>
            <a:endParaRPr lang="en-US" sz="3400" dirty="0">
              <a:solidFill>
                <a:schemeClr val="bg1"/>
              </a:solidFill>
            </a:endParaRPr>
          </a:p>
          <a:p>
            <a:r>
              <a:rPr lang="en-IE" sz="3400" dirty="0">
                <a:solidFill>
                  <a:schemeClr val="bg1"/>
                </a:solidFill>
              </a:rPr>
              <a:t>What was challenging? What would we do differently next time? </a:t>
            </a:r>
            <a:endParaRPr lang="en-US" sz="3400" dirty="0">
              <a:solidFill>
                <a:schemeClr val="bg1"/>
              </a:solidFill>
            </a:endParaRPr>
          </a:p>
          <a:p>
            <a:pPr lvl="0"/>
            <a:r>
              <a:rPr lang="en-IE" sz="3400" dirty="0">
                <a:solidFill>
                  <a:schemeClr val="bg1"/>
                </a:solidFill>
              </a:rPr>
              <a:t>What skills did we gain? </a:t>
            </a:r>
            <a:endParaRPr lang="en-US" sz="3400" dirty="0">
              <a:solidFill>
                <a:schemeClr val="bg1"/>
              </a:solidFill>
            </a:endParaRPr>
          </a:p>
          <a:p>
            <a:pPr lvl="0"/>
            <a:r>
              <a:rPr lang="en-IE" sz="3400" dirty="0">
                <a:solidFill>
                  <a:schemeClr val="bg1"/>
                </a:solidFill>
              </a:rPr>
              <a:t>How did this activity help to achieve to change we wanted?</a:t>
            </a:r>
            <a:endParaRPr lang="en-US" sz="3400" dirty="0">
              <a:solidFill>
                <a:schemeClr val="bg1"/>
              </a:solidFill>
            </a:endParaRPr>
          </a:p>
          <a:p>
            <a:pPr lvl="0"/>
            <a:r>
              <a:rPr lang="en-IE" sz="3400" dirty="0">
                <a:solidFill>
                  <a:schemeClr val="bg1"/>
                </a:solidFill>
              </a:rPr>
              <a:t>How did we monitor our activity? </a:t>
            </a:r>
          </a:p>
          <a:p>
            <a:pPr marL="0" lvl="0" indent="0">
              <a:buNone/>
            </a:pPr>
            <a:r>
              <a:rPr lang="en-IE" sz="3400" dirty="0">
                <a:solidFill>
                  <a:schemeClr val="bg1"/>
                </a:solidFill>
              </a:rPr>
              <a:t>E.g. number of petitions, comments of people we engaged, responses from politicians, number of likes and shares on social media, number of people attending an event etc. )</a:t>
            </a:r>
            <a:endParaRPr lang="en-US" sz="34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log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36296" y="138671"/>
            <a:ext cx="1649313" cy="803197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5C650C15-F6AD-4ED8-9690-824A307C1612}"/>
              </a:ext>
            </a:extLst>
          </p:cNvPr>
          <p:cNvSpPr/>
          <p:nvPr/>
        </p:nvSpPr>
        <p:spPr>
          <a:xfrm>
            <a:off x="457200" y="1196752"/>
            <a:ext cx="8229600" cy="216024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A4235C-5548-43A8-A12F-F64BCAC0C03A}"/>
              </a:ext>
            </a:extLst>
          </p:cNvPr>
          <p:cNvSpPr txBox="1"/>
          <p:nvPr/>
        </p:nvSpPr>
        <p:spPr>
          <a:xfrm>
            <a:off x="457200" y="1476724"/>
            <a:ext cx="1738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 dirty="0">
                <a:solidFill>
                  <a:schemeClr val="bg1"/>
                </a:solidFill>
              </a:rPr>
              <a:t>Plan &amp; Start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9C8BD3F-3ED6-4A46-824A-304076E30A96}"/>
              </a:ext>
            </a:extLst>
          </p:cNvPr>
          <p:cNvSpPr txBox="1"/>
          <p:nvPr/>
        </p:nvSpPr>
        <p:spPr>
          <a:xfrm>
            <a:off x="3931332" y="1484689"/>
            <a:ext cx="1738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 dirty="0">
                <a:solidFill>
                  <a:schemeClr val="bg1"/>
                </a:solidFill>
              </a:rPr>
              <a:t>Act &amp; Reflect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474276-CA92-456D-88C3-7ACAA47F1316}"/>
              </a:ext>
            </a:extLst>
          </p:cNvPr>
          <p:cNvSpPr txBox="1"/>
          <p:nvPr/>
        </p:nvSpPr>
        <p:spPr>
          <a:xfrm>
            <a:off x="7191684" y="1495164"/>
            <a:ext cx="1738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 dirty="0">
                <a:solidFill>
                  <a:schemeClr val="bg1"/>
                </a:solidFill>
              </a:rPr>
              <a:t>End &amp; Reflect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EAAA435-078E-4EDD-A481-FCADB24087E8}"/>
              </a:ext>
            </a:extLst>
          </p:cNvPr>
          <p:cNvSpPr/>
          <p:nvPr/>
        </p:nvSpPr>
        <p:spPr>
          <a:xfrm>
            <a:off x="452028" y="1148559"/>
            <a:ext cx="298376" cy="27001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974B6FE-102F-4B40-BD94-7C942EE25B30}"/>
              </a:ext>
            </a:extLst>
          </p:cNvPr>
          <p:cNvSpPr/>
          <p:nvPr/>
        </p:nvSpPr>
        <p:spPr>
          <a:xfrm>
            <a:off x="4497406" y="1178715"/>
            <a:ext cx="298376" cy="27001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BF7D433-717E-44B5-821E-70DEB3AD72FD}"/>
              </a:ext>
            </a:extLst>
          </p:cNvPr>
          <p:cNvSpPr/>
          <p:nvPr/>
        </p:nvSpPr>
        <p:spPr>
          <a:xfrm>
            <a:off x="8244408" y="1161135"/>
            <a:ext cx="298376" cy="27001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0225550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extBox 3"/>
          <p:cNvSpPr txBox="1">
            <a:spLocks noChangeArrowheads="1"/>
          </p:cNvSpPr>
          <p:nvPr/>
        </p:nvSpPr>
        <p:spPr bwMode="auto">
          <a:xfrm>
            <a:off x="1667111" y="5784770"/>
            <a:ext cx="700899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2pPr>
            <a:lvl3pPr marL="11430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3pPr>
            <a:lvl4pPr marL="16002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4pPr>
            <a:lvl5pPr marL="20574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Geneva" pitchFamily="16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IE" altLang="en-US" b="1" dirty="0">
                <a:solidFill>
                  <a:schemeClr val="bg1"/>
                </a:solidFill>
                <a:latin typeface="Lucida Grande" pitchFamily="-128" charset="0"/>
              </a:rPr>
              <a:t>Twitter: </a:t>
            </a:r>
            <a:r>
              <a:rPr lang="en-IE" altLang="en-US" dirty="0">
                <a:solidFill>
                  <a:schemeClr val="bg1"/>
                </a:solidFill>
                <a:latin typeface="Lucida Grande" pitchFamily="-128" charset="0"/>
              </a:rPr>
              <a:t>@</a:t>
            </a:r>
            <a:r>
              <a:rPr lang="en-IE" altLang="en-US" dirty="0" err="1">
                <a:solidFill>
                  <a:schemeClr val="bg1"/>
                </a:solidFill>
                <a:latin typeface="Lucida Grande" pitchFamily="-128" charset="0"/>
              </a:rPr>
              <a:t>amnestyouth</a:t>
            </a:r>
            <a:r>
              <a:rPr lang="en-IE" altLang="en-US" dirty="0">
                <a:solidFill>
                  <a:schemeClr val="bg1"/>
                </a:solidFill>
                <a:latin typeface="Lucida Grande" pitchFamily="-128" charset="0"/>
              </a:rPr>
              <a:t>   </a:t>
            </a:r>
            <a:r>
              <a:rPr lang="en-IE" altLang="en-US" b="1" dirty="0">
                <a:solidFill>
                  <a:schemeClr val="bg1"/>
                </a:solidFill>
                <a:latin typeface="Lucida Grande" pitchFamily="-128" charset="0"/>
              </a:rPr>
              <a:t>Instagram: </a:t>
            </a:r>
            <a:r>
              <a:rPr lang="en-IE" altLang="en-US" dirty="0" err="1">
                <a:solidFill>
                  <a:schemeClr val="bg1"/>
                </a:solidFill>
                <a:latin typeface="Lucida Grande" pitchFamily="-128" charset="0"/>
              </a:rPr>
              <a:t>actamnesty</a:t>
            </a:r>
            <a:endParaRPr lang="en-IE" altLang="en-US" dirty="0">
              <a:solidFill>
                <a:schemeClr val="bg1"/>
              </a:solidFill>
              <a:latin typeface="Lucida Grande" pitchFamily="-12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IE" altLang="en-US" b="1" dirty="0">
                <a:solidFill>
                  <a:schemeClr val="bg1"/>
                </a:solidFill>
                <a:latin typeface="Lucida Grande" pitchFamily="-128" charset="0"/>
              </a:rPr>
              <a:t>Facebook:  </a:t>
            </a:r>
            <a:r>
              <a:rPr lang="en-IE" u="sng" dirty="0">
                <a:solidFill>
                  <a:schemeClr val="bg1"/>
                </a:solidFill>
                <a:latin typeface="Lucida Grande"/>
                <a:hlinkClick r:id="rId2"/>
              </a:rPr>
              <a:t>@</a:t>
            </a:r>
            <a:r>
              <a:rPr lang="en-IE" u="sng" dirty="0" err="1">
                <a:solidFill>
                  <a:schemeClr val="bg1"/>
                </a:solidFill>
                <a:latin typeface="Lucida Grande"/>
                <a:hlinkClick r:id="rId2"/>
              </a:rPr>
              <a:t>youthamnestyireland</a:t>
            </a:r>
            <a:endParaRPr lang="en-IE" altLang="en-US" b="1" dirty="0">
              <a:solidFill>
                <a:schemeClr val="bg1"/>
              </a:solidFill>
              <a:latin typeface="Lucida Grande"/>
            </a:endParaRPr>
          </a:p>
        </p:txBody>
      </p:sp>
      <p:pic>
        <p:nvPicPr>
          <p:cNvPr id="440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578837"/>
            <a:ext cx="648890" cy="1012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111" y="189637"/>
            <a:ext cx="6059090" cy="545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5132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395536" y="764704"/>
            <a:ext cx="7886700" cy="994172"/>
          </a:xfrm>
        </p:spPr>
        <p:txBody>
          <a:bodyPr>
            <a:normAutofit/>
          </a:bodyPr>
          <a:lstStyle/>
          <a:p>
            <a:r>
              <a:rPr lang="en-GB" altLang="en-US" b="1" dirty="0">
                <a:solidFill>
                  <a:schemeClr val="bg1"/>
                </a:solidFill>
              </a:rPr>
              <a:t>Create change together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789" y="2053153"/>
            <a:ext cx="3595119" cy="3595119"/>
          </a:xfrm>
          <a:prstGeom prst="rect">
            <a:avLst/>
          </a:prstGeom>
        </p:spPr>
      </p:pic>
      <p:pic>
        <p:nvPicPr>
          <p:cNvPr id="9" name="Picture 102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04248" y="5517232"/>
            <a:ext cx="1921669" cy="935831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37699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rgbClr val="2F2B20"/>
      </a:dk1>
      <a:lt1>
        <a:srgbClr val="FFFFFF"/>
      </a:lt1>
      <a:dk2>
        <a:srgbClr val="FFFF00"/>
      </a:dk2>
      <a:lt2>
        <a:srgbClr val="FFFF00"/>
      </a:lt2>
      <a:accent1>
        <a:srgbClr val="FFFF00"/>
      </a:accent1>
      <a:accent2>
        <a:srgbClr val="FFFF00"/>
      </a:accent2>
      <a:accent3>
        <a:srgbClr val="FFFF00"/>
      </a:accent3>
      <a:accent4>
        <a:srgbClr val="FFFF00"/>
      </a:accent4>
      <a:accent5>
        <a:srgbClr val="FFFF00"/>
      </a:accent5>
      <a:accent6>
        <a:srgbClr val="FFFF00"/>
      </a:accent6>
      <a:hlink>
        <a:srgbClr val="D25814"/>
      </a:hlink>
      <a:folHlink>
        <a:srgbClr val="FFFF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1915</TotalTime>
  <Words>852</Words>
  <Application>Microsoft Office PowerPoint</Application>
  <PresentationFormat>On-screen Show (4:3)</PresentationFormat>
  <Paragraphs>101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Amnesty Trade Gothic</vt:lpstr>
      <vt:lpstr>Arial</vt:lpstr>
      <vt:lpstr>Calibri</vt:lpstr>
      <vt:lpstr>Geneva</vt:lpstr>
      <vt:lpstr>Lucida Grande</vt:lpstr>
      <vt:lpstr>Office Theme</vt:lpstr>
      <vt:lpstr> AMNESTY INTERNATIONAL </vt:lpstr>
      <vt:lpstr>Taking Meaningful Action</vt:lpstr>
      <vt:lpstr>PowerPoint Presentation</vt:lpstr>
      <vt:lpstr>PowerPoint Presentation</vt:lpstr>
      <vt:lpstr>Action in Schools</vt:lpstr>
      <vt:lpstr>Creative Action</vt:lpstr>
      <vt:lpstr>Political and Protest Action</vt:lpstr>
      <vt:lpstr>Community &amp; Environmental Action</vt:lpstr>
      <vt:lpstr>Solidarity Action</vt:lpstr>
      <vt:lpstr>PowerPoint Presentation</vt:lpstr>
      <vt:lpstr>Reflection &amp; Evaluation</vt:lpstr>
      <vt:lpstr>PowerPoint Presentation</vt:lpstr>
      <vt:lpstr>Create change together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AMNESTY INTERNATIONAL</dc:title>
  <dc:creator>Darcy Lonergan</dc:creator>
  <cp:lastModifiedBy>Deirdre Walsh</cp:lastModifiedBy>
  <cp:revision>198</cp:revision>
  <cp:lastPrinted>2017-10-03T14:41:58Z</cp:lastPrinted>
  <dcterms:created xsi:type="dcterms:W3CDTF">2014-10-06T08:01:05Z</dcterms:created>
  <dcterms:modified xsi:type="dcterms:W3CDTF">2019-02-11T09:13:40Z</dcterms:modified>
</cp:coreProperties>
</file>