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451" r:id="rId2"/>
    <p:sldId id="470" r:id="rId3"/>
    <p:sldId id="454" r:id="rId4"/>
    <p:sldId id="450" r:id="rId5"/>
    <p:sldId id="465" r:id="rId6"/>
    <p:sldId id="449" r:id="rId7"/>
    <p:sldId id="455" r:id="rId8"/>
    <p:sldId id="434" r:id="rId9"/>
    <p:sldId id="475" r:id="rId10"/>
    <p:sldId id="378" r:id="rId11"/>
    <p:sldId id="439" r:id="rId12"/>
    <p:sldId id="448" r:id="rId13"/>
    <p:sldId id="464" r:id="rId14"/>
    <p:sldId id="412" r:id="rId15"/>
    <p:sldId id="462" r:id="rId16"/>
    <p:sldId id="442" r:id="rId17"/>
    <p:sldId id="468" r:id="rId18"/>
    <p:sldId id="456" r:id="rId19"/>
    <p:sldId id="458" r:id="rId20"/>
    <p:sldId id="459" r:id="rId21"/>
    <p:sldId id="460" r:id="rId22"/>
    <p:sldId id="461" r:id="rId23"/>
    <p:sldId id="471" r:id="rId24"/>
    <p:sldId id="466" r:id="rId25"/>
    <p:sldId id="469" r:id="rId26"/>
    <p:sldId id="472" r:id="rId27"/>
    <p:sldId id="473" r:id="rId28"/>
    <p:sldId id="474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201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FD3C4-EA12-FD48-9578-A4E6982305E9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5194C-DF43-8E4B-8E66-6EFAAFF47F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097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853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250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928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981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742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382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75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023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324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750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000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4EFF5-EB3C-314B-B2E4-AEF257801E63}" type="datetimeFigureOut">
              <a:rPr lang="en-US" smtClean="0"/>
              <a:t>25/02/19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9A4A1-C0B8-B04B-AEB8-0F00D7E78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80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3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8.jpg"/><Relationship Id="rId12" Type="http://schemas.openxmlformats.org/officeDocument/2006/relationships/image" Target="../media/image29.png"/><Relationship Id="rId13" Type="http://schemas.openxmlformats.org/officeDocument/2006/relationships/image" Target="../media/image30.png"/><Relationship Id="rId14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Relationship Id="rId7" Type="http://schemas.openxmlformats.org/officeDocument/2006/relationships/image" Target="../media/image24.jpeg"/><Relationship Id="rId8" Type="http://schemas.openxmlformats.org/officeDocument/2006/relationships/image" Target="../media/image25.jpeg"/><Relationship Id="rId9" Type="http://schemas.openxmlformats.org/officeDocument/2006/relationships/image" Target="../media/image26.jpeg"/><Relationship Id="rId10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4" Type="http://schemas.openxmlformats.org/officeDocument/2006/relationships/image" Target="../media/image37.jpeg"/><Relationship Id="rId5" Type="http://schemas.openxmlformats.org/officeDocument/2006/relationships/image" Target="../media/image38.jpeg"/><Relationship Id="rId6" Type="http://schemas.openxmlformats.org/officeDocument/2006/relationships/image" Target="../media/image39.png"/><Relationship Id="rId7" Type="http://schemas.openxmlformats.org/officeDocument/2006/relationships/image" Target="../media/image40.png"/><Relationship Id="rId8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4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4" Type="http://schemas.openxmlformats.org/officeDocument/2006/relationships/image" Target="../media/image37.jpeg"/><Relationship Id="rId5" Type="http://schemas.openxmlformats.org/officeDocument/2006/relationships/image" Target="../media/image38.jpeg"/><Relationship Id="rId6" Type="http://schemas.openxmlformats.org/officeDocument/2006/relationships/image" Target="../media/image39.png"/><Relationship Id="rId7" Type="http://schemas.openxmlformats.org/officeDocument/2006/relationships/image" Target="../media/image40.png"/><Relationship Id="rId8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www.youtube.com/watch?v=M2dhD9zR6hk" TargetMode="External"/><Relationship Id="rId3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WWGS image.pdf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803" r="-13803"/>
          <a:stretch>
            <a:fillRect/>
          </a:stretch>
        </p:blipFill>
        <p:spPr>
          <a:xfrm>
            <a:off x="-1335069" y="-304534"/>
            <a:ext cx="11852806" cy="7423734"/>
          </a:xfrm>
        </p:spPr>
      </p:pic>
      <p:sp>
        <p:nvSpPr>
          <p:cNvPr id="5" name="TextBox 4"/>
          <p:cNvSpPr txBox="1"/>
          <p:nvPr/>
        </p:nvSpPr>
        <p:spPr>
          <a:xfrm>
            <a:off x="1335066" y="3679307"/>
            <a:ext cx="6300873" cy="1477328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/>
              <a:t>National Teacher Conference 2019</a:t>
            </a:r>
          </a:p>
          <a:p>
            <a:pPr algn="ctr"/>
            <a:r>
              <a:rPr lang="en-US" sz="3000" b="1" dirty="0" smtClean="0"/>
              <a:t>#WWGSTT2019</a:t>
            </a:r>
          </a:p>
          <a:p>
            <a:pPr algn="ctr"/>
            <a:r>
              <a:rPr lang="en-US" sz="3000" b="1" dirty="0" err="1" smtClean="0"/>
              <a:t>WiFi</a:t>
            </a:r>
            <a:r>
              <a:rPr lang="en-US" sz="3000" b="1" dirty="0" smtClean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631856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b="1" dirty="0" smtClean="0"/>
              <a:t>Agenda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8923271"/>
              </p:ext>
            </p:extLst>
          </p:nvPr>
        </p:nvGraphicFramePr>
        <p:xfrm>
          <a:off x="932763" y="1548441"/>
          <a:ext cx="7442214" cy="52301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244"/>
                <a:gridCol w="5378970"/>
              </a:tblGrid>
              <a:tr h="638313">
                <a:tc>
                  <a:txBody>
                    <a:bodyPr/>
                    <a:lstStyle/>
                    <a:p>
                      <a:r>
                        <a:rPr lang="en-US" sz="3000" b="1" dirty="0" smtClean="0"/>
                        <a:t>Time</a:t>
                      </a:r>
                      <a:endParaRPr lang="en-US" sz="3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b="1" dirty="0" smtClean="0"/>
                        <a:t>Activity</a:t>
                      </a:r>
                      <a:endParaRPr lang="en-US" sz="3000" b="1" dirty="0"/>
                    </a:p>
                  </a:txBody>
                  <a:tcPr/>
                </a:tc>
              </a:tr>
              <a:tr h="638313"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9.45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 smtClean="0"/>
                        <a:t>Introduction to the day</a:t>
                      </a:r>
                      <a:endParaRPr lang="en-US" sz="2200" b="1" dirty="0"/>
                    </a:p>
                  </a:txBody>
                  <a:tcPr/>
                </a:tc>
              </a:tr>
              <a:tr h="638313"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10.15-11.50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Global Café </a:t>
                      </a:r>
                      <a:r>
                        <a:rPr lang="mr-IN" sz="2200" b="1" dirty="0" smtClean="0"/>
                        <a:t>–</a:t>
                      </a:r>
                      <a:r>
                        <a:rPr lang="en-US" sz="2200" b="1" dirty="0" smtClean="0"/>
                        <a:t>Idea Exchange</a:t>
                      </a:r>
                      <a:endParaRPr lang="en-US" sz="2200" b="1" dirty="0"/>
                    </a:p>
                  </a:txBody>
                  <a:tcPr/>
                </a:tc>
              </a:tr>
              <a:tr h="638313"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12.00-1.00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Workshop 1 (various</a:t>
                      </a:r>
                      <a:r>
                        <a:rPr lang="en-US" sz="2200" b="1" baseline="0" dirty="0" smtClean="0"/>
                        <a:t> room)</a:t>
                      </a:r>
                      <a:endParaRPr lang="en-US" sz="2200" b="1" dirty="0"/>
                    </a:p>
                  </a:txBody>
                  <a:tcPr/>
                </a:tc>
              </a:tr>
              <a:tr h="638313"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1.00-1.45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Lunch</a:t>
                      </a:r>
                      <a:endParaRPr lang="en-US" sz="2200" b="1" dirty="0"/>
                    </a:p>
                  </a:txBody>
                  <a:tcPr/>
                </a:tc>
              </a:tr>
              <a:tr h="638313"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1.45-2.15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Resource Fair</a:t>
                      </a:r>
                      <a:endParaRPr lang="en-US" sz="2200" b="1" dirty="0"/>
                    </a:p>
                  </a:txBody>
                  <a:tcPr/>
                </a:tc>
              </a:tr>
              <a:tr h="638313"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2.15-3.15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 smtClean="0"/>
                        <a:t>Workshop 2 (various</a:t>
                      </a:r>
                      <a:r>
                        <a:rPr lang="en-US" sz="2200" b="1" baseline="0" dirty="0" smtClean="0"/>
                        <a:t> room)</a:t>
                      </a:r>
                      <a:endParaRPr lang="en-US" sz="2200" b="1" dirty="0" smtClean="0"/>
                    </a:p>
                    <a:p>
                      <a:endParaRPr lang="en-US" sz="2200" b="1" dirty="0"/>
                    </a:p>
                  </a:txBody>
                  <a:tcPr/>
                </a:tc>
              </a:tr>
              <a:tr h="638313"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3.15-3.45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Evaluation and Close</a:t>
                      </a:r>
                      <a:endParaRPr lang="en-US" sz="22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5346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469"/>
            <a:ext cx="8229600" cy="4525963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²"/>
            </a:pPr>
            <a:r>
              <a:rPr lang="en-US" sz="4000" b="1" dirty="0" smtClean="0">
                <a:solidFill>
                  <a:schemeClr val="tx2"/>
                </a:solidFill>
              </a:rPr>
              <a:t>Why are we here?</a:t>
            </a:r>
          </a:p>
          <a:p>
            <a:pPr>
              <a:buFont typeface="Wingdings" charset="2"/>
              <a:buChar char="²"/>
            </a:pPr>
            <a:endParaRPr lang="en-US" sz="4000" b="1" dirty="0">
              <a:solidFill>
                <a:schemeClr val="tx2"/>
              </a:solidFill>
            </a:endParaRPr>
          </a:p>
          <a:p>
            <a:pPr>
              <a:buFont typeface="Wingdings" charset="2"/>
              <a:buChar char="²"/>
            </a:pPr>
            <a:r>
              <a:rPr lang="en-US" sz="4000" b="1" dirty="0">
                <a:solidFill>
                  <a:schemeClr val="tx2"/>
                </a:solidFill>
              </a:rPr>
              <a:t>Upcoming key dates for your diary</a:t>
            </a:r>
          </a:p>
          <a:p>
            <a:pPr marL="0" indent="0">
              <a:buNone/>
            </a:pPr>
            <a:endParaRPr lang="en-US" sz="4000" b="1" dirty="0">
              <a:solidFill>
                <a:schemeClr val="tx2"/>
              </a:solidFill>
            </a:endParaRPr>
          </a:p>
          <a:p>
            <a:pPr>
              <a:buFont typeface="Wingdings" charset="2"/>
              <a:buChar char="²"/>
            </a:pPr>
            <a:r>
              <a:rPr lang="en-US" sz="4000" b="1" dirty="0" smtClean="0">
                <a:solidFill>
                  <a:schemeClr val="tx2"/>
                </a:solidFill>
              </a:rPr>
              <a:t>A </a:t>
            </a:r>
            <a:r>
              <a:rPr lang="en-US" sz="4000" b="1" dirty="0">
                <a:solidFill>
                  <a:schemeClr val="tx2"/>
                </a:solidFill>
              </a:rPr>
              <a:t>look back at the year so </a:t>
            </a:r>
            <a:r>
              <a:rPr lang="en-US" sz="4000" b="1" dirty="0" smtClean="0">
                <a:solidFill>
                  <a:schemeClr val="tx2"/>
                </a:solidFill>
              </a:rPr>
              <a:t>far</a:t>
            </a:r>
          </a:p>
          <a:p>
            <a:pPr>
              <a:buFont typeface="Wingdings" charset="2"/>
              <a:buChar char="²"/>
            </a:pPr>
            <a:endParaRPr lang="en-US" sz="4000" b="1" dirty="0">
              <a:solidFill>
                <a:schemeClr val="tx2"/>
              </a:solidFill>
            </a:endParaRPr>
          </a:p>
          <a:p>
            <a:pPr>
              <a:buFont typeface="Wingdings" charset="2"/>
              <a:buChar char="²"/>
            </a:pPr>
            <a:r>
              <a:rPr lang="en-US" sz="4000" b="1" dirty="0" smtClean="0">
                <a:solidFill>
                  <a:schemeClr val="tx2"/>
                </a:solidFill>
              </a:rPr>
              <a:t>WWGS Supports</a:t>
            </a:r>
          </a:p>
          <a:p>
            <a:pPr>
              <a:buFont typeface="Wingdings" charset="2"/>
              <a:buChar char="²"/>
            </a:pPr>
            <a:endParaRPr lang="en-US" sz="3600" dirty="0"/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761720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3 at 17.27.04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6258" r="-26258"/>
          <a:stretch>
            <a:fillRect/>
          </a:stretch>
        </p:blipFill>
        <p:spPr>
          <a:xfrm>
            <a:off x="-1843688" y="-13524"/>
            <a:ext cx="13004801" cy="6858000"/>
          </a:xfrm>
        </p:spPr>
      </p:pic>
      <p:sp>
        <p:nvSpPr>
          <p:cNvPr id="5" name="TextBox 4"/>
          <p:cNvSpPr txBox="1"/>
          <p:nvPr/>
        </p:nvSpPr>
        <p:spPr>
          <a:xfrm>
            <a:off x="343647" y="-13524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-149412" y="3164681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132191" y="3317081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358094" y="-223838"/>
            <a:ext cx="1290918" cy="729430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9" name="Picture 8" descr="take-action.pn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05085">
            <a:off x="6142311" y="4400222"/>
            <a:ext cx="3024384" cy="3024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9889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1.4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E5E6EB"/>
              </a:clrFrom>
              <a:clrTo>
                <a:srgbClr val="E5E6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854" r="-35854"/>
          <a:stretch>
            <a:fillRect/>
          </a:stretch>
        </p:blipFill>
        <p:spPr>
          <a:xfrm>
            <a:off x="-2623313" y="-217249"/>
            <a:ext cx="14653793" cy="6858000"/>
          </a:xfrm>
        </p:spPr>
      </p:pic>
    </p:spTree>
    <p:extLst>
      <p:ext uri="{BB962C8B-B14F-4D97-AF65-F5344CB8AC3E}">
        <p14:creationId xmlns:p14="http://schemas.microsoft.com/office/powerpoint/2010/main" val="38768805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949" y="1237795"/>
            <a:ext cx="8644062" cy="6418436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en-US" sz="2800" b="1" dirty="0" smtClean="0"/>
              <a:t>Global </a:t>
            </a:r>
            <a:r>
              <a:rPr lang="en-US" sz="2800" b="1" dirty="0"/>
              <a:t>Passport Award : </a:t>
            </a:r>
            <a:r>
              <a:rPr lang="en-US" sz="2800" dirty="0" smtClean="0"/>
              <a:t>Apply Online </a:t>
            </a:r>
            <a:r>
              <a:rPr lang="en-US" sz="2800" dirty="0"/>
              <a:t>by Feb </a:t>
            </a:r>
            <a:r>
              <a:rPr lang="en-US" sz="2800" dirty="0" smtClean="0"/>
              <a:t>28</a:t>
            </a:r>
            <a:r>
              <a:rPr lang="en-US" sz="2800" baseline="30000" dirty="0" smtClean="0"/>
              <a:t>th</a:t>
            </a:r>
          </a:p>
          <a:p>
            <a:pPr marL="514350" indent="-514350">
              <a:buAutoNum type="arabicParenR"/>
            </a:pPr>
            <a:endParaRPr lang="en-GB" sz="2800" dirty="0"/>
          </a:p>
          <a:p>
            <a:pPr marL="0" indent="0">
              <a:buNone/>
            </a:pPr>
            <a:r>
              <a:rPr lang="en-GB" sz="2800" b="1" dirty="0"/>
              <a:t>2) Irish </a:t>
            </a:r>
            <a:r>
              <a:rPr lang="en-GB" sz="2800" b="1" dirty="0" smtClean="0"/>
              <a:t>Language </a:t>
            </a:r>
            <a:r>
              <a:rPr lang="en-GB" sz="2800" b="1" dirty="0"/>
              <a:t>E</a:t>
            </a:r>
            <a:r>
              <a:rPr lang="en-GB" sz="2800" b="1" dirty="0" smtClean="0"/>
              <a:t>vent</a:t>
            </a:r>
            <a:r>
              <a:rPr lang="en-GB" sz="2800" b="1" dirty="0"/>
              <a:t>:</a:t>
            </a:r>
            <a:r>
              <a:rPr lang="en-GB" sz="2800" dirty="0"/>
              <a:t> Global Citizenship </a:t>
            </a:r>
            <a:r>
              <a:rPr lang="en-GB" sz="2800" dirty="0" smtClean="0"/>
              <a:t>Education March 29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</a:t>
            </a:r>
            <a:r>
              <a:rPr lang="en-GB" sz="2800" dirty="0" err="1" smtClean="0"/>
              <a:t>Galmont</a:t>
            </a:r>
            <a:r>
              <a:rPr lang="en-GB" sz="2800" dirty="0" smtClean="0"/>
              <a:t> Hotel Galway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ga-IE" sz="2800" b="1" dirty="0" smtClean="0"/>
              <a:t>3)</a:t>
            </a:r>
            <a:r>
              <a:rPr lang="ga-IE" sz="2800" b="1" dirty="0"/>
              <a:t>Annual Student Confernece: </a:t>
            </a:r>
            <a:r>
              <a:rPr lang="ga-IE" sz="2800" dirty="0"/>
              <a:t>April 4th - Croke Park</a:t>
            </a:r>
          </a:p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/>
              <a:t>4</a:t>
            </a:r>
            <a:r>
              <a:rPr lang="en-GB" sz="2800" b="1" dirty="0" smtClean="0"/>
              <a:t>)</a:t>
            </a:r>
            <a:r>
              <a:rPr lang="en-GB" sz="2800" dirty="0" smtClean="0"/>
              <a:t> </a:t>
            </a:r>
            <a:r>
              <a:rPr lang="en-US" sz="2800" b="1" dirty="0"/>
              <a:t>Funding </a:t>
            </a:r>
            <a:r>
              <a:rPr lang="en-US" sz="2800" b="1" dirty="0" smtClean="0"/>
              <a:t>Call </a:t>
            </a:r>
            <a:r>
              <a:rPr lang="en-US" sz="2800" b="1" dirty="0"/>
              <a:t>for </a:t>
            </a:r>
            <a:r>
              <a:rPr lang="en-US" sz="2800" b="1" dirty="0" smtClean="0"/>
              <a:t>Schools </a:t>
            </a:r>
            <a:r>
              <a:rPr lang="en-US" sz="2800" b="1" dirty="0" smtClean="0">
                <a:sym typeface="Wingdings"/>
              </a:rPr>
              <a:t></a:t>
            </a:r>
            <a:r>
              <a:rPr lang="en-US" sz="2800" b="1" dirty="0" smtClean="0"/>
              <a:t> </a:t>
            </a:r>
            <a:r>
              <a:rPr lang="en-US" sz="2800" b="1" dirty="0"/>
              <a:t>2019-</a:t>
            </a:r>
            <a:r>
              <a:rPr lang="en-US" sz="2800" b="1" dirty="0" smtClean="0"/>
              <a:t>2020 School Year</a:t>
            </a:r>
            <a:endParaRPr lang="en-GB" sz="2800" dirty="0"/>
          </a:p>
          <a:p>
            <a:pPr marL="0" indent="0">
              <a:buNone/>
            </a:pPr>
            <a:r>
              <a:rPr lang="ga-IE" sz="2800" dirty="0"/>
              <a:t>Opens: April 8th       Closes: May 10th</a:t>
            </a:r>
            <a:endParaRPr lang="en-GB" sz="2800" dirty="0"/>
          </a:p>
          <a:p>
            <a:pPr marL="0" indent="0">
              <a:buNone/>
            </a:pPr>
            <a:r>
              <a:rPr lang="ga-IE" sz="2800" dirty="0" smtClean="0"/>
              <a:t>Online Application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ga-IE" sz="2800" b="1" dirty="0" smtClean="0"/>
              <a:t>5</a:t>
            </a:r>
            <a:r>
              <a:rPr lang="ga-IE" sz="2800" b="1" dirty="0"/>
              <a:t>) Final Report on this years project: </a:t>
            </a:r>
            <a:r>
              <a:rPr lang="ga-IE" sz="2800" dirty="0"/>
              <a:t>May 10th</a:t>
            </a:r>
            <a:endParaRPr lang="en-GB" sz="2800" dirty="0"/>
          </a:p>
          <a:p>
            <a:pPr marL="0" indent="0">
              <a:buNone/>
            </a:pPr>
            <a:r>
              <a:rPr lang="en-US" sz="2800" dirty="0"/>
              <a:t> </a:t>
            </a:r>
            <a:endParaRPr lang="en-GB" sz="28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8440" y="125835"/>
            <a:ext cx="8258124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0000"/>
                </a:solidFill>
                <a:latin typeface="Calibri"/>
                <a:cs typeface="Calibri"/>
              </a:rPr>
              <a:t>Key dates for your diary!</a:t>
            </a:r>
            <a:endParaRPr lang="en-US" b="1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427415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892" y="384760"/>
            <a:ext cx="82296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3000" b="1" dirty="0" smtClean="0"/>
              <a:t>Next webinar: February 14</a:t>
            </a:r>
            <a:r>
              <a:rPr lang="en-US" sz="3000" b="1" baseline="30000" dirty="0" smtClean="0"/>
              <a:t>th</a:t>
            </a:r>
            <a:r>
              <a:rPr lang="en-US" sz="3000" b="1" dirty="0" smtClean="0"/>
              <a:t> 4.30pm</a:t>
            </a:r>
            <a:br>
              <a:rPr lang="en-US" sz="3000" b="1" dirty="0" smtClean="0"/>
            </a:br>
            <a:r>
              <a:rPr lang="en-US" sz="3000" b="1" dirty="0" smtClean="0"/>
              <a:t>Focus: Global Passport Award</a:t>
            </a:r>
            <a:endParaRPr lang="en-US" sz="3000" b="1" dirty="0"/>
          </a:p>
        </p:txBody>
      </p:sp>
      <p:pic>
        <p:nvPicPr>
          <p:cNvPr id="4" name="Content Placeholder 3" descr="50265715_1990650644384876_5240556491412340736_o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594" r="-11594"/>
          <a:stretch>
            <a:fillRect/>
          </a:stretch>
        </p:blipFill>
        <p:spPr>
          <a:xfrm>
            <a:off x="-373606" y="1755349"/>
            <a:ext cx="10140512" cy="5074954"/>
          </a:xfrm>
        </p:spPr>
      </p:pic>
    </p:spTree>
    <p:extLst>
      <p:ext uri="{BB962C8B-B14F-4D97-AF65-F5344CB8AC3E}">
        <p14:creationId xmlns:p14="http://schemas.microsoft.com/office/powerpoint/2010/main" val="8514341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42194298_1841011002682175_4849881576063893504_o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9627" y="3644818"/>
            <a:ext cx="3763486" cy="2955232"/>
          </a:xfrm>
          <a:prstGeom prst="rect">
            <a:avLst/>
          </a:prstGeom>
        </p:spPr>
      </p:pic>
      <p:pic>
        <p:nvPicPr>
          <p:cNvPr id="8" name="Content Placeholder 7" descr="42218079_1841012629348679_5738243639381852160_o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2188" y="274638"/>
            <a:ext cx="4619134" cy="2596756"/>
          </a:xfrm>
        </p:spPr>
      </p:pic>
      <p:pic>
        <p:nvPicPr>
          <p:cNvPr id="9" name="Picture 8" descr="41702498_1831966733586602_8780644097858732032_o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0959" y="274638"/>
            <a:ext cx="3812154" cy="3172183"/>
          </a:xfrm>
          <a:prstGeom prst="rect">
            <a:avLst/>
          </a:prstGeom>
        </p:spPr>
      </p:pic>
      <p:pic>
        <p:nvPicPr>
          <p:cNvPr id="10" name="Picture 9" descr="42178458_1841012489348693_7783772434586402816_o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88" y="3144865"/>
            <a:ext cx="4619134" cy="34551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70188" y="476449"/>
            <a:ext cx="6985657" cy="553998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n-US" sz="3000" b="1" dirty="0">
                <a:solidFill>
                  <a:srgbClr val="000000"/>
                </a:solidFill>
              </a:rPr>
              <a:t>Regional Teacher </a:t>
            </a:r>
            <a:r>
              <a:rPr lang="en-US" sz="3000" b="1" dirty="0" smtClean="0">
                <a:solidFill>
                  <a:srgbClr val="000000"/>
                </a:solidFill>
              </a:rPr>
              <a:t>Training Sept &amp; Oct 2018</a:t>
            </a:r>
            <a:endParaRPr lang="en-US" sz="3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535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/>
              <a:t>Global School Partnership Training</a:t>
            </a:r>
            <a:endParaRPr lang="en-US" dirty="0"/>
          </a:p>
        </p:txBody>
      </p:sp>
      <p:pic>
        <p:nvPicPr>
          <p:cNvPr id="4" name="Content Placeholder 3" descr="DtFZ641XcAA_8Ug.jpg-large.jpe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12884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5558" y="274638"/>
            <a:ext cx="6801241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sz="3000" b="1" dirty="0" smtClean="0"/>
              <a:t>Symposium for School Management on Global Citizenship Education November 15</a:t>
            </a:r>
            <a:r>
              <a:rPr lang="en-US" sz="3000" b="1" baseline="30000" dirty="0" smtClean="0"/>
              <a:t>th</a:t>
            </a:r>
            <a:r>
              <a:rPr lang="en-US" sz="3000" b="1" dirty="0" smtClean="0"/>
              <a:t> 2018</a:t>
            </a:r>
            <a:endParaRPr lang="en-US" sz="3000" b="1" dirty="0"/>
          </a:p>
        </p:txBody>
      </p:sp>
      <p:pic>
        <p:nvPicPr>
          <p:cNvPr id="5" name="Content Placeholder 4" descr="Screen Shot 2018-11-20 at 11.10.0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9232" r="-79232"/>
          <a:stretch>
            <a:fillRect/>
          </a:stretch>
        </p:blipFill>
        <p:spPr>
          <a:xfrm>
            <a:off x="-2044052" y="2311057"/>
            <a:ext cx="8989836" cy="4405019"/>
          </a:xfrm>
        </p:spPr>
      </p:pic>
      <p:pic>
        <p:nvPicPr>
          <p:cNvPr id="6" name="Picture 5" descr="46336648_1913210508795557_1595996339521454080_o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934" y="1734907"/>
            <a:ext cx="3694400" cy="2498723"/>
          </a:xfrm>
          <a:prstGeom prst="rect">
            <a:avLst/>
          </a:prstGeom>
        </p:spPr>
      </p:pic>
      <p:pic>
        <p:nvPicPr>
          <p:cNvPr id="7" name="Picture 6" descr="46391184_1912895395493735_1277799044537647104_o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934" y="4368337"/>
            <a:ext cx="3694400" cy="2347740"/>
          </a:xfrm>
          <a:prstGeom prst="rect">
            <a:avLst/>
          </a:prstGeom>
        </p:spPr>
      </p:pic>
      <p:pic>
        <p:nvPicPr>
          <p:cNvPr id="8" name="Picture 7" descr="Policies and leadership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5171"/>
            <a:ext cx="1971110" cy="22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411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Content Placeholder 5" descr="18209207_1286248408158440_4829140677004355410_o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5808" y="274638"/>
            <a:ext cx="8445814" cy="6294131"/>
          </a:xfrm>
        </p:spPr>
      </p:pic>
      <p:sp>
        <p:nvSpPr>
          <p:cNvPr id="3" name="TextBox 2"/>
          <p:cNvSpPr txBox="1"/>
          <p:nvPr/>
        </p:nvSpPr>
        <p:spPr>
          <a:xfrm rot="20872136">
            <a:off x="970452" y="1188963"/>
            <a:ext cx="5207126" cy="161582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 err="1" smtClean="0"/>
              <a:t>Croke</a:t>
            </a:r>
            <a:r>
              <a:rPr lang="en-US" sz="3300" b="1" dirty="0" smtClean="0"/>
              <a:t> Park April 4</a:t>
            </a:r>
            <a:r>
              <a:rPr lang="en-US" sz="3300" b="1" baseline="30000" dirty="0" smtClean="0"/>
              <a:t>th</a:t>
            </a:r>
            <a:r>
              <a:rPr lang="en-US" sz="3300" b="1" dirty="0" smtClean="0"/>
              <a:t> 2019</a:t>
            </a:r>
          </a:p>
          <a:p>
            <a:pPr algn="ctr"/>
            <a:endParaRPr lang="en-US" sz="3300" b="1" dirty="0"/>
          </a:p>
          <a:p>
            <a:pPr algn="ctr"/>
            <a:r>
              <a:rPr lang="en-US" sz="3300" b="1" dirty="0" smtClean="0"/>
              <a:t>4 students and 1-2 teachers </a:t>
            </a:r>
          </a:p>
        </p:txBody>
      </p:sp>
    </p:spTree>
    <p:extLst>
      <p:ext uri="{BB962C8B-B14F-4D97-AF65-F5344CB8AC3E}">
        <p14:creationId xmlns:p14="http://schemas.microsoft.com/office/powerpoint/2010/main" val="67423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1015" y="3147847"/>
            <a:ext cx="4162678" cy="1143000"/>
          </a:xfrm>
        </p:spPr>
        <p:txBody>
          <a:bodyPr>
            <a:noAutofit/>
          </a:bodyPr>
          <a:lstStyle/>
          <a:p>
            <a:pPr algn="l"/>
            <a:r>
              <a:rPr lang="en-US" sz="2800" dirty="0" smtClean="0"/>
              <a:t>4 students and 1-2 teachers</a:t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Call for student performances/student panel</a:t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You will be asked to display your projects-take a stand/poster presentation</a:t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b="1" dirty="0">
                <a:solidFill>
                  <a:srgbClr val="1F497D"/>
                </a:solidFill>
              </a:rPr>
              <a:t>W</a:t>
            </a:r>
            <a:r>
              <a:rPr lang="en-US" sz="2800" b="1" dirty="0" smtClean="0">
                <a:solidFill>
                  <a:srgbClr val="1F497D"/>
                </a:solidFill>
              </a:rPr>
              <a:t>e will be in touch soon with registration link and more details</a:t>
            </a:r>
            <a:endParaRPr lang="en-US" sz="2800" b="1" dirty="0">
              <a:solidFill>
                <a:srgbClr val="1F497D"/>
              </a:solidFill>
            </a:endParaRPr>
          </a:p>
        </p:txBody>
      </p:sp>
      <p:pic>
        <p:nvPicPr>
          <p:cNvPr id="4" name="Content Placeholder 3" descr="31317767_1640820802701197_7749966787492097012_n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5867" r="-25867"/>
          <a:stretch>
            <a:fillRect/>
          </a:stretch>
        </p:blipFill>
        <p:spPr>
          <a:xfrm>
            <a:off x="-1049469" y="2330798"/>
            <a:ext cx="7162009" cy="4527202"/>
          </a:xfrm>
        </p:spPr>
      </p:pic>
      <p:sp>
        <p:nvSpPr>
          <p:cNvPr id="5" name="TextBox 4"/>
          <p:cNvSpPr txBox="1"/>
          <p:nvPr/>
        </p:nvSpPr>
        <p:spPr>
          <a:xfrm rot="21384454">
            <a:off x="276572" y="227602"/>
            <a:ext cx="4466942" cy="212365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 err="1" smtClean="0"/>
              <a:t>Croke</a:t>
            </a:r>
            <a:r>
              <a:rPr lang="en-US" sz="3300" b="1" dirty="0" smtClean="0"/>
              <a:t> Park April 4</a:t>
            </a:r>
            <a:r>
              <a:rPr lang="en-US" sz="3300" b="1" baseline="30000" dirty="0" smtClean="0"/>
              <a:t>th</a:t>
            </a:r>
            <a:r>
              <a:rPr lang="en-US" sz="3300" b="1" dirty="0" smtClean="0"/>
              <a:t> 2019</a:t>
            </a:r>
          </a:p>
          <a:p>
            <a:pPr algn="ctr"/>
            <a:endParaRPr lang="en-US" sz="3300" b="1" dirty="0"/>
          </a:p>
          <a:p>
            <a:pPr algn="ctr"/>
            <a:r>
              <a:rPr lang="en-US" sz="3300" b="1" dirty="0" smtClean="0"/>
              <a:t>Few points to note:</a:t>
            </a:r>
          </a:p>
        </p:txBody>
      </p:sp>
    </p:spTree>
    <p:extLst>
      <p:ext uri="{BB962C8B-B14F-4D97-AF65-F5344CB8AC3E}">
        <p14:creationId xmlns:p14="http://schemas.microsoft.com/office/powerpoint/2010/main" val="171157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3000" b="1" dirty="0" smtClean="0"/>
              <a:t>WWGS School Grant Funding: Budget </a:t>
            </a:r>
            <a:r>
              <a:rPr lang="en-US" sz="3000" b="1" dirty="0"/>
              <a:t>C</a:t>
            </a:r>
            <a:r>
              <a:rPr lang="en-US" sz="3000" b="1" dirty="0" smtClean="0"/>
              <a:t>heck-Up</a:t>
            </a:r>
            <a:endParaRPr lang="en-US" sz="3000" b="1" dirty="0"/>
          </a:p>
        </p:txBody>
      </p:sp>
      <p:pic>
        <p:nvPicPr>
          <p:cNvPr id="4" name="Content Placeholder 3" descr="funding-grant-opportunities-designs-for-education-1024x683.jpe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5" name="TextBox 4"/>
          <p:cNvSpPr txBox="1"/>
          <p:nvPr/>
        </p:nvSpPr>
        <p:spPr>
          <a:xfrm>
            <a:off x="433501" y="1600200"/>
            <a:ext cx="8135560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500" b="1" dirty="0" smtClean="0"/>
              <a:t>Check your budget online</a:t>
            </a:r>
          </a:p>
          <a:p>
            <a:pPr marL="457200" indent="-457200">
              <a:buFont typeface="Arial"/>
              <a:buChar char="•"/>
            </a:pPr>
            <a:r>
              <a:rPr lang="en-US" sz="2500" b="1" dirty="0" smtClean="0"/>
              <a:t>Contact your Education Officer for guidance and support</a:t>
            </a:r>
          </a:p>
          <a:p>
            <a:pPr marL="457200" indent="-457200">
              <a:buFont typeface="Arial"/>
              <a:buChar char="•"/>
            </a:pPr>
            <a:r>
              <a:rPr lang="en-US" sz="2500" b="1" dirty="0" smtClean="0"/>
              <a:t>Keep a record of spending</a:t>
            </a:r>
          </a:p>
          <a:p>
            <a:pPr marL="457200" indent="-457200">
              <a:buFont typeface="Arial"/>
              <a:buChar char="•"/>
            </a:pPr>
            <a:r>
              <a:rPr lang="en-US" sz="2500" b="1" dirty="0" smtClean="0"/>
              <a:t>Speak to other teachers about their plans</a:t>
            </a:r>
          </a:p>
          <a:p>
            <a:endParaRPr lang="en-US" dirty="0"/>
          </a:p>
        </p:txBody>
      </p:sp>
      <p:pic>
        <p:nvPicPr>
          <p:cNvPr id="6" name="Picture 5" descr="worldwise-h-logo-big-2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40726">
            <a:off x="230785" y="4747678"/>
            <a:ext cx="1681231" cy="168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9298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713" y="345253"/>
            <a:ext cx="9031287" cy="1470025"/>
          </a:xfrm>
          <a:noFill/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600" dirty="0" smtClean="0">
                <a:solidFill>
                  <a:schemeClr val="tx2"/>
                </a:solidFill>
                <a:latin typeface="Rockwell"/>
                <a:cs typeface="Rockwell"/>
              </a:rPr>
              <a:t>Large community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of</a:t>
            </a:r>
            <a:r>
              <a:rPr lang="en-US" sz="3600" b="1" dirty="0">
                <a:solidFill>
                  <a:schemeClr val="tx2"/>
                </a:solidFill>
                <a:latin typeface="Rockwell"/>
                <a:cs typeface="Rockwell"/>
              </a:rPr>
              <a:t> </a:t>
            </a:r>
            <a:r>
              <a:rPr lang="en-US" sz="3600" b="1" dirty="0" smtClean="0">
                <a:solidFill>
                  <a:schemeClr val="tx2"/>
                </a:solidFill>
                <a:latin typeface="Rockwell"/>
                <a:cs typeface="Rockwell"/>
              </a:rPr>
              <a:t>NGOs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involved in P</a:t>
            </a:r>
            <a:r>
              <a:rPr lang="en-US" sz="3600" dirty="0" smtClean="0">
                <a:solidFill>
                  <a:schemeClr val="tx2"/>
                </a:solidFill>
                <a:latin typeface="Rockwell"/>
                <a:cs typeface="Rockwell"/>
              </a:rPr>
              <a:t>ost-Primary GCE in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I</a:t>
            </a:r>
            <a:r>
              <a:rPr lang="en-US" sz="3600" dirty="0" smtClean="0">
                <a:solidFill>
                  <a:schemeClr val="tx2"/>
                </a:solidFill>
                <a:latin typeface="Rockwell"/>
                <a:cs typeface="Rockwell"/>
              </a:rPr>
              <a:t>reland</a:t>
            </a:r>
            <a:r>
              <a:rPr lang="en-US" dirty="0" smtClean="0">
                <a:solidFill>
                  <a:schemeClr val="tx2"/>
                </a:solidFill>
                <a:latin typeface="Rockwell"/>
                <a:cs typeface="Rockwell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Rockwell"/>
                <a:cs typeface="Rockwell"/>
              </a:rPr>
            </a:br>
            <a:endParaRPr lang="en-US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24579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881" y="1010981"/>
            <a:ext cx="148748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Screen Shot 2013-11-26 at 10.40.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625" y="3701562"/>
            <a:ext cx="2001478" cy="180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Screen Shot 2013-11-26 at 10.39.23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881" y="2575931"/>
            <a:ext cx="2989509" cy="1125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8" descr="Screen Shot 2013-11-26 at 10.39.50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625" y="5505450"/>
            <a:ext cx="3100387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10" descr="Screen Shot 2013-11-26 at 10.43.35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2901" y="1353769"/>
            <a:ext cx="2640012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13" descr="Screen Shot 2014-11-21 at 10.24.13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2913" y="4215545"/>
            <a:ext cx="25368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Picture 14" descr="Screen Shot 2014-11-21 at 10.24.48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647" y="2785208"/>
            <a:ext cx="1416751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15" descr="Screen Shot 2014-11-21 at 10.24.33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8853" y="4215545"/>
            <a:ext cx="2044700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16" descr="Screen Shot 2014-11-21 at 10.27.56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0934" y="2801356"/>
            <a:ext cx="2766956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Screen Shot 2017-08-23 at 22.16.04.jpg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103" y="4006268"/>
            <a:ext cx="3848100" cy="2362200"/>
          </a:xfrm>
          <a:prstGeom prst="rect">
            <a:avLst/>
          </a:prstGeom>
        </p:spPr>
      </p:pic>
      <p:pic>
        <p:nvPicPr>
          <p:cNvPr id="6" name="Picture 5" descr="self-help-africa-logo1.p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2403" y="1010981"/>
            <a:ext cx="2235200" cy="1030574"/>
          </a:xfrm>
          <a:prstGeom prst="rect">
            <a:avLst/>
          </a:prstGeom>
        </p:spPr>
      </p:pic>
      <p:pic>
        <p:nvPicPr>
          <p:cNvPr id="7" name="Picture 6" descr="Unknown.pn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2398" y="1475180"/>
            <a:ext cx="2345739" cy="1020827"/>
          </a:xfrm>
          <a:prstGeom prst="rect">
            <a:avLst/>
          </a:prstGeom>
        </p:spPr>
      </p:pic>
      <p:pic>
        <p:nvPicPr>
          <p:cNvPr id="8" name="Picture 7" descr="9n3Hgayx_400x400.jpg"/>
          <p:cNvPicPr>
            <a:picLocks noChangeAspect="1"/>
          </p:cNvPicPr>
          <p:nvPr/>
        </p:nvPicPr>
        <p:blipFill>
          <a:blip r:embed="rId1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800" y="1631106"/>
            <a:ext cx="2528803" cy="25288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63292" y="5576784"/>
            <a:ext cx="4781402" cy="129266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/>
              <a:t>Resource fair after lunch</a:t>
            </a:r>
          </a:p>
          <a:p>
            <a:pPr algn="ctr"/>
            <a:r>
              <a:rPr lang="en-US" sz="3000" b="1" dirty="0" smtClean="0"/>
              <a:t>1.45-2.15pm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759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8338" y="274638"/>
            <a:ext cx="5858461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GCE and the Curriculum</a:t>
            </a:r>
            <a:endParaRPr lang="en-US" b="1" dirty="0"/>
          </a:p>
        </p:txBody>
      </p:sp>
      <p:pic>
        <p:nvPicPr>
          <p:cNvPr id="3" name="Picture 2" descr="Screen Shot 2018-01-25 at 08.24.1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1603513"/>
            <a:ext cx="3786143" cy="5122265"/>
          </a:xfrm>
          <a:prstGeom prst="rect">
            <a:avLst/>
          </a:prstGeom>
        </p:spPr>
      </p:pic>
      <p:pic>
        <p:nvPicPr>
          <p:cNvPr id="6" name="Content Placeholder 5" descr="Screen Shot 2018-11-20 at 11.33.32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0662" r="-70662"/>
          <a:stretch>
            <a:fillRect/>
          </a:stretch>
        </p:blipFill>
        <p:spPr>
          <a:xfrm>
            <a:off x="1443027" y="1600200"/>
            <a:ext cx="10543739" cy="5125578"/>
          </a:xfrm>
        </p:spPr>
      </p:pic>
      <p:pic>
        <p:nvPicPr>
          <p:cNvPr id="7" name="Content Placeholder 3" descr="Curricular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15" r="-23815"/>
          <a:stretch>
            <a:fillRect/>
          </a:stretch>
        </p:blipFill>
        <p:spPr>
          <a:xfrm>
            <a:off x="-1967094" y="274639"/>
            <a:ext cx="5468844" cy="300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618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Water-Bottle-Initiative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551" r="-10551"/>
          <a:stretch>
            <a:fillRect/>
          </a:stretch>
        </p:blipFill>
        <p:spPr>
          <a:xfrm>
            <a:off x="5649620" y="274638"/>
            <a:ext cx="3782822" cy="2899985"/>
          </a:xfrm>
        </p:spPr>
      </p:pic>
      <p:pic>
        <p:nvPicPr>
          <p:cNvPr id="5" name="Content Placeholder 3" descr="20170504_162750000_iOS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334" r="-17334"/>
          <a:stretch>
            <a:fillRect/>
          </a:stretch>
        </p:blipFill>
        <p:spPr>
          <a:xfrm>
            <a:off x="5437963" y="3473805"/>
            <a:ext cx="4216864" cy="3069078"/>
          </a:xfrm>
          <a:prstGeom prst="rect">
            <a:avLst/>
          </a:prstGeom>
        </p:spPr>
      </p:pic>
      <p:pic>
        <p:nvPicPr>
          <p:cNvPr id="6" name="Content Placeholder 3" descr="18238934_1286261318157149_4424907307425312041_o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857" r="-14857"/>
          <a:stretch>
            <a:fillRect/>
          </a:stretch>
        </p:blipFill>
        <p:spPr>
          <a:xfrm>
            <a:off x="2100292" y="295094"/>
            <a:ext cx="4298269" cy="2899985"/>
          </a:xfrm>
          <a:prstGeom prst="rect">
            <a:avLst/>
          </a:prstGeom>
        </p:spPr>
      </p:pic>
      <p:pic>
        <p:nvPicPr>
          <p:cNvPr id="8" name="Picture 7" descr="Unknown-3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731" y="3472030"/>
            <a:ext cx="3256264" cy="3070853"/>
          </a:xfrm>
          <a:prstGeom prst="rect">
            <a:avLst/>
          </a:prstGeom>
        </p:spPr>
      </p:pic>
      <p:pic>
        <p:nvPicPr>
          <p:cNvPr id="9" name="Picture 8" descr="Screen Shot 2018-04-04 at 11.38.50.png"/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19" y="183097"/>
            <a:ext cx="2481012" cy="2436066"/>
          </a:xfrm>
          <a:prstGeom prst="rect">
            <a:avLst/>
          </a:prstGeom>
        </p:spPr>
      </p:pic>
      <p:pic>
        <p:nvPicPr>
          <p:cNvPr id="10" name="Picture 9" descr="Award Silver.png"/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38" y="2267115"/>
            <a:ext cx="2536591" cy="2454766"/>
          </a:xfrm>
          <a:prstGeom prst="rect">
            <a:avLst/>
          </a:prstGeom>
        </p:spPr>
      </p:pic>
      <p:pic>
        <p:nvPicPr>
          <p:cNvPr id="11" name="Picture 10" descr="Award Gol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43" y="4446988"/>
            <a:ext cx="2433503" cy="24110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rot="20872136">
            <a:off x="975857" y="1493743"/>
            <a:ext cx="4723043" cy="110799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 smtClean="0"/>
              <a:t>Global Passport Award</a:t>
            </a:r>
          </a:p>
          <a:p>
            <a:pPr algn="ctr"/>
            <a:r>
              <a:rPr lang="en-US" sz="3300" b="1" dirty="0" smtClean="0"/>
              <a:t>Apply by Feb 28</a:t>
            </a:r>
            <a:r>
              <a:rPr lang="en-US" sz="3300" b="1" baseline="30000" dirty="0" smtClean="0"/>
              <a:t>th</a:t>
            </a:r>
            <a:r>
              <a:rPr lang="en-US" sz="3300" b="1" dirty="0" smtClean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38500854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b="1" dirty="0" smtClean="0"/>
              <a:t>WWGS on Social Media</a:t>
            </a:r>
            <a:endParaRPr lang="en-US" b="1" dirty="0"/>
          </a:p>
        </p:txBody>
      </p:sp>
      <p:pic>
        <p:nvPicPr>
          <p:cNvPr id="4" name="Content Placeholder 3" descr="fb_icon_325x325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15" r="-40915"/>
          <a:stretch>
            <a:fillRect/>
          </a:stretch>
        </p:blipFill>
        <p:spPr>
          <a:xfrm>
            <a:off x="80127" y="1937520"/>
            <a:ext cx="2063230" cy="1134697"/>
          </a:xfrm>
        </p:spPr>
      </p:pic>
      <p:pic>
        <p:nvPicPr>
          <p:cNvPr id="5" name="Picture 4" descr="zRim1x6M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990" y="3331694"/>
            <a:ext cx="1061755" cy="10230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11194" y="2084423"/>
            <a:ext cx="7248399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@</a:t>
            </a:r>
            <a:r>
              <a:rPr lang="en-US" sz="4000" b="1" smtClean="0"/>
              <a:t>WorldWiseGlobalSchools</a:t>
            </a:r>
            <a:endParaRPr lang="en-US" sz="4000" b="1" dirty="0" smtClean="0"/>
          </a:p>
          <a:p>
            <a:endParaRPr lang="en-US" sz="4000" b="1" dirty="0"/>
          </a:p>
          <a:p>
            <a:r>
              <a:rPr lang="en-US" sz="4000" b="1" dirty="0" smtClean="0"/>
              <a:t>@</a:t>
            </a:r>
            <a:r>
              <a:rPr lang="en-US" sz="4000" b="1" dirty="0" err="1" smtClean="0"/>
              <a:t>WorldWise_Irl</a:t>
            </a:r>
            <a:endParaRPr lang="en-US" sz="4000" b="1" dirty="0" smtClean="0"/>
          </a:p>
          <a:p>
            <a:endParaRPr lang="en-US" sz="4000" b="1" dirty="0"/>
          </a:p>
          <a:p>
            <a:r>
              <a:rPr lang="en-US" sz="4000" b="1" dirty="0"/>
              <a:t>http://</a:t>
            </a:r>
            <a:r>
              <a:rPr lang="en-US" sz="4000" b="1" dirty="0" err="1"/>
              <a:t>www.worldwiseschools.ie</a:t>
            </a:r>
            <a:endParaRPr lang="en-US" sz="4000" b="1" dirty="0" smtClean="0"/>
          </a:p>
          <a:p>
            <a:endParaRPr lang="en-US" sz="4000" b="1" dirty="0"/>
          </a:p>
          <a:p>
            <a:r>
              <a:rPr lang="en-US" sz="4000" b="1" dirty="0" smtClean="0"/>
              <a:t>#</a:t>
            </a:r>
            <a:r>
              <a:rPr lang="en-US" sz="4000" b="1" dirty="0"/>
              <a:t>WWGSTT2019</a:t>
            </a:r>
          </a:p>
          <a:p>
            <a:endParaRPr lang="en-US" sz="4000" b="1" dirty="0"/>
          </a:p>
        </p:txBody>
      </p:sp>
      <p:pic>
        <p:nvPicPr>
          <p:cNvPr id="7" name="Picture 6" descr="thin-1556_button_click_website_url_www-51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211" y="4504206"/>
            <a:ext cx="1202918" cy="1321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99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617411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Session 1</a:t>
            </a:r>
          </a:p>
          <a:p>
            <a:pPr marL="0" indent="0" algn="ctr">
              <a:buNone/>
            </a:pPr>
            <a:endParaRPr lang="en-US" sz="8000" b="1" dirty="0">
              <a:solidFill>
                <a:srgbClr val="376092"/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Global Café</a:t>
            </a:r>
          </a:p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Idea Exchange</a:t>
            </a:r>
          </a:p>
          <a:p>
            <a:pPr marL="0" indent="0" algn="ctr">
              <a:buNone/>
            </a:pPr>
            <a:endParaRPr lang="en-US" sz="8000" b="1" dirty="0">
              <a:solidFill>
                <a:srgbClr val="376092"/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10.15-11.50</a:t>
            </a:r>
          </a:p>
          <a:p>
            <a:pPr marL="0" indent="0" algn="ctr">
              <a:buNone/>
            </a:pPr>
            <a:endParaRPr lang="en-US" sz="8000" b="1" dirty="0">
              <a:solidFill>
                <a:srgbClr val="376092"/>
              </a:solidFill>
            </a:endParaRPr>
          </a:p>
          <a:p>
            <a:pPr marL="0" indent="0" algn="ctr">
              <a:buNone/>
            </a:pPr>
            <a:endParaRPr lang="en-US" sz="8000" b="1" dirty="0">
              <a:solidFill>
                <a:srgbClr val="3760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864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615427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Session 2</a:t>
            </a:r>
          </a:p>
          <a:p>
            <a:pPr marL="0" indent="0" algn="ctr">
              <a:buNone/>
            </a:pPr>
            <a:endParaRPr lang="en-US" sz="8000" b="1" dirty="0">
              <a:solidFill>
                <a:srgbClr val="376092"/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Workshops</a:t>
            </a:r>
          </a:p>
          <a:p>
            <a:pPr marL="0" indent="0" algn="ctr">
              <a:buNone/>
            </a:pPr>
            <a:endParaRPr lang="en-US" sz="8000" b="1" dirty="0" smtClean="0">
              <a:solidFill>
                <a:srgbClr val="376092"/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12.00-1.00</a:t>
            </a:r>
            <a:endParaRPr lang="en-US" sz="8000" b="1" dirty="0">
              <a:solidFill>
                <a:srgbClr val="3760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203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637253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Session 3</a:t>
            </a:r>
          </a:p>
          <a:p>
            <a:pPr marL="0" indent="0" algn="ctr">
              <a:buNone/>
            </a:pPr>
            <a:endParaRPr lang="en-US" sz="8000" b="1" dirty="0">
              <a:solidFill>
                <a:srgbClr val="376092"/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NGO Resource Fair</a:t>
            </a:r>
          </a:p>
          <a:p>
            <a:pPr marL="0" indent="0" algn="ctr">
              <a:buNone/>
            </a:pPr>
            <a:endParaRPr lang="en-US" sz="8000" b="1" dirty="0">
              <a:solidFill>
                <a:srgbClr val="376092"/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1.30-2.15</a:t>
            </a:r>
            <a:endParaRPr lang="en-US" sz="8000" b="1" dirty="0">
              <a:solidFill>
                <a:srgbClr val="3760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56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611458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Session 4</a:t>
            </a:r>
          </a:p>
          <a:p>
            <a:pPr marL="0" indent="0" algn="ctr">
              <a:buNone/>
            </a:pPr>
            <a:endParaRPr lang="en-US" sz="8000" b="1" dirty="0">
              <a:solidFill>
                <a:srgbClr val="376092"/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Workshops</a:t>
            </a:r>
          </a:p>
          <a:p>
            <a:pPr marL="0" indent="0" algn="ctr">
              <a:buNone/>
            </a:pPr>
            <a:endParaRPr lang="en-US" sz="8000" b="1" dirty="0">
              <a:solidFill>
                <a:srgbClr val="376092"/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rgbClr val="376092"/>
                </a:solidFill>
              </a:rPr>
              <a:t>2.15-3.15</a:t>
            </a:r>
            <a:endParaRPr lang="en-US" sz="8000" b="1" dirty="0">
              <a:solidFill>
                <a:srgbClr val="3760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8431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6332853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en-US" sz="15600" b="1" dirty="0" smtClean="0">
                <a:solidFill>
                  <a:schemeClr val="accent1">
                    <a:lumMod val="75000"/>
                  </a:schemeClr>
                </a:solidFill>
              </a:rPr>
              <a:t>Session 5</a:t>
            </a:r>
          </a:p>
          <a:p>
            <a:pPr marL="0" indent="0" algn="ctr">
              <a:buNone/>
            </a:pPr>
            <a:endParaRPr lang="en-US" sz="8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en-US" sz="8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chemeClr val="accent1">
                    <a:lumMod val="75000"/>
                  </a:schemeClr>
                </a:solidFill>
              </a:rPr>
              <a:t>SAT-Self Assessment Tool (Teacher Survey)</a:t>
            </a:r>
          </a:p>
          <a:p>
            <a:pPr marL="0" indent="0" algn="ctr">
              <a:buNone/>
            </a:pPr>
            <a:endParaRPr lang="en-US" sz="8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chemeClr val="accent1">
                    <a:lumMod val="75000"/>
                  </a:schemeClr>
                </a:solidFill>
              </a:rPr>
              <a:t>Expense Claims</a:t>
            </a:r>
          </a:p>
          <a:p>
            <a:pPr marL="0" indent="0" algn="ctr">
              <a:buNone/>
            </a:pPr>
            <a:endParaRPr lang="en-US" sz="8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en-US" sz="8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8000" b="1" dirty="0" smtClean="0">
                <a:solidFill>
                  <a:schemeClr val="accent1">
                    <a:lumMod val="75000"/>
                  </a:schemeClr>
                </a:solidFill>
              </a:rPr>
              <a:t>3.15-3.45</a:t>
            </a:r>
            <a:endParaRPr lang="en-US" sz="8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3874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949" y="1237795"/>
            <a:ext cx="8644062" cy="6418436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en-US" sz="2800" b="1" dirty="0" smtClean="0"/>
              <a:t>Global </a:t>
            </a:r>
            <a:r>
              <a:rPr lang="en-US" sz="2800" b="1" dirty="0"/>
              <a:t>Passport Award : </a:t>
            </a:r>
            <a:r>
              <a:rPr lang="en-US" sz="2800" dirty="0" smtClean="0"/>
              <a:t>Apply Online </a:t>
            </a:r>
            <a:r>
              <a:rPr lang="en-US" sz="2800" dirty="0"/>
              <a:t>by Feb </a:t>
            </a:r>
            <a:r>
              <a:rPr lang="en-US" sz="2800" dirty="0" smtClean="0"/>
              <a:t>28</a:t>
            </a:r>
            <a:r>
              <a:rPr lang="en-US" sz="2800" baseline="30000" dirty="0" smtClean="0"/>
              <a:t>th</a:t>
            </a:r>
          </a:p>
          <a:p>
            <a:pPr marL="514350" indent="-514350">
              <a:buAutoNum type="arabicParenR"/>
            </a:pPr>
            <a:endParaRPr lang="en-GB" sz="2800" dirty="0"/>
          </a:p>
          <a:p>
            <a:pPr marL="0" indent="0">
              <a:buNone/>
            </a:pPr>
            <a:r>
              <a:rPr lang="en-GB" sz="2800" b="1" dirty="0"/>
              <a:t>2) Irish </a:t>
            </a:r>
            <a:r>
              <a:rPr lang="en-GB" sz="2800" b="1" dirty="0" smtClean="0"/>
              <a:t>Language </a:t>
            </a:r>
            <a:r>
              <a:rPr lang="en-GB" sz="2800" b="1" dirty="0"/>
              <a:t>E</a:t>
            </a:r>
            <a:r>
              <a:rPr lang="en-GB" sz="2800" b="1" dirty="0" smtClean="0"/>
              <a:t>vent</a:t>
            </a:r>
            <a:r>
              <a:rPr lang="en-GB" sz="2800" b="1" dirty="0"/>
              <a:t>:</a:t>
            </a:r>
            <a:r>
              <a:rPr lang="en-GB" sz="2800" dirty="0"/>
              <a:t> Global Citizenship </a:t>
            </a:r>
            <a:r>
              <a:rPr lang="en-GB" sz="2800" dirty="0" smtClean="0"/>
              <a:t>Education March 29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</a:t>
            </a:r>
            <a:r>
              <a:rPr lang="en-GB" sz="2800" dirty="0" err="1" smtClean="0"/>
              <a:t>Galmont</a:t>
            </a:r>
            <a:r>
              <a:rPr lang="en-GB" sz="2800" dirty="0" smtClean="0"/>
              <a:t> Hotel Galway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ga-IE" sz="2800" b="1" dirty="0" smtClean="0"/>
              <a:t>3)</a:t>
            </a:r>
            <a:r>
              <a:rPr lang="ga-IE" sz="2800" b="1" dirty="0"/>
              <a:t>Annual Student Confernece: </a:t>
            </a:r>
            <a:r>
              <a:rPr lang="ga-IE" sz="2800" dirty="0"/>
              <a:t>April 4th - Croke Park</a:t>
            </a:r>
          </a:p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/>
              <a:t>4</a:t>
            </a:r>
            <a:r>
              <a:rPr lang="en-GB" sz="2800" b="1" dirty="0" smtClean="0"/>
              <a:t>)</a:t>
            </a:r>
            <a:r>
              <a:rPr lang="en-GB" sz="2800" dirty="0" smtClean="0"/>
              <a:t> </a:t>
            </a:r>
            <a:r>
              <a:rPr lang="en-US" sz="2800" b="1" dirty="0"/>
              <a:t>Funding </a:t>
            </a:r>
            <a:r>
              <a:rPr lang="en-US" sz="2800" b="1" dirty="0" smtClean="0"/>
              <a:t>Call </a:t>
            </a:r>
            <a:r>
              <a:rPr lang="en-US" sz="2800" b="1" dirty="0"/>
              <a:t>for </a:t>
            </a:r>
            <a:r>
              <a:rPr lang="en-US" sz="2800" b="1" dirty="0" smtClean="0"/>
              <a:t>Schools </a:t>
            </a:r>
            <a:r>
              <a:rPr lang="en-US" sz="2800" b="1" dirty="0" smtClean="0">
                <a:sym typeface="Wingdings"/>
              </a:rPr>
              <a:t></a:t>
            </a:r>
            <a:r>
              <a:rPr lang="en-US" sz="2800" b="1" dirty="0" smtClean="0"/>
              <a:t> </a:t>
            </a:r>
            <a:r>
              <a:rPr lang="en-US" sz="2800" b="1" dirty="0"/>
              <a:t>2019-</a:t>
            </a:r>
            <a:r>
              <a:rPr lang="en-US" sz="2800" b="1" dirty="0" smtClean="0"/>
              <a:t>2020 School Year</a:t>
            </a:r>
            <a:endParaRPr lang="en-GB" sz="2800" dirty="0"/>
          </a:p>
          <a:p>
            <a:pPr marL="0" indent="0">
              <a:buNone/>
            </a:pPr>
            <a:r>
              <a:rPr lang="ga-IE" sz="2800" dirty="0"/>
              <a:t>Opens: April 8th       Closes: May 10th</a:t>
            </a:r>
            <a:endParaRPr lang="en-GB" sz="2800" dirty="0"/>
          </a:p>
          <a:p>
            <a:pPr marL="0" indent="0">
              <a:buNone/>
            </a:pPr>
            <a:r>
              <a:rPr lang="ga-IE" sz="2800" dirty="0" smtClean="0"/>
              <a:t>Online Application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ga-IE" sz="2800" b="1" dirty="0" smtClean="0"/>
              <a:t>5</a:t>
            </a:r>
            <a:r>
              <a:rPr lang="ga-IE" sz="2800" b="1" dirty="0"/>
              <a:t>) Final Report on this years project: </a:t>
            </a:r>
            <a:r>
              <a:rPr lang="ga-IE" sz="2800" dirty="0"/>
              <a:t>May 10th</a:t>
            </a:r>
            <a:endParaRPr lang="en-GB" sz="2800" dirty="0"/>
          </a:p>
          <a:p>
            <a:pPr marL="0" indent="0">
              <a:buNone/>
            </a:pPr>
            <a:r>
              <a:rPr lang="en-US" sz="2800" dirty="0"/>
              <a:t> </a:t>
            </a:r>
            <a:endParaRPr lang="en-GB" sz="28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8440" y="125835"/>
            <a:ext cx="8258124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0000"/>
                </a:solidFill>
                <a:latin typeface="Calibri"/>
                <a:cs typeface="Calibri"/>
              </a:rPr>
              <a:t>Key dates for your diary!</a:t>
            </a:r>
            <a:endParaRPr lang="en-US" b="1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97577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Water-Bottle-Initiative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551" r="-10551"/>
          <a:stretch>
            <a:fillRect/>
          </a:stretch>
        </p:blipFill>
        <p:spPr>
          <a:xfrm>
            <a:off x="5649620" y="274638"/>
            <a:ext cx="3782822" cy="2899985"/>
          </a:xfrm>
        </p:spPr>
      </p:pic>
      <p:pic>
        <p:nvPicPr>
          <p:cNvPr id="5" name="Content Placeholder 3" descr="20170504_162750000_iOS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334" r="-17334"/>
          <a:stretch>
            <a:fillRect/>
          </a:stretch>
        </p:blipFill>
        <p:spPr>
          <a:xfrm>
            <a:off x="5437963" y="3473805"/>
            <a:ext cx="4216864" cy="3069078"/>
          </a:xfrm>
          <a:prstGeom prst="rect">
            <a:avLst/>
          </a:prstGeom>
        </p:spPr>
      </p:pic>
      <p:pic>
        <p:nvPicPr>
          <p:cNvPr id="6" name="Content Placeholder 3" descr="18238934_1286261318157149_4424907307425312041_o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857" r="-14857"/>
          <a:stretch>
            <a:fillRect/>
          </a:stretch>
        </p:blipFill>
        <p:spPr>
          <a:xfrm>
            <a:off x="2100292" y="295094"/>
            <a:ext cx="4298269" cy="2899985"/>
          </a:xfrm>
          <a:prstGeom prst="rect">
            <a:avLst/>
          </a:prstGeom>
        </p:spPr>
      </p:pic>
      <p:pic>
        <p:nvPicPr>
          <p:cNvPr id="8" name="Picture 7" descr="Unknown-3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731" y="3472030"/>
            <a:ext cx="3256264" cy="3070853"/>
          </a:xfrm>
          <a:prstGeom prst="rect">
            <a:avLst/>
          </a:prstGeom>
        </p:spPr>
      </p:pic>
      <p:pic>
        <p:nvPicPr>
          <p:cNvPr id="9" name="Picture 8" descr="Screen Shot 2018-04-04 at 11.38.50.png"/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19" y="183097"/>
            <a:ext cx="2481012" cy="2436066"/>
          </a:xfrm>
          <a:prstGeom prst="rect">
            <a:avLst/>
          </a:prstGeom>
        </p:spPr>
      </p:pic>
      <p:pic>
        <p:nvPicPr>
          <p:cNvPr id="10" name="Picture 9" descr="Award Silver.png"/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38" y="2267115"/>
            <a:ext cx="2536591" cy="2454766"/>
          </a:xfrm>
          <a:prstGeom prst="rect">
            <a:avLst/>
          </a:prstGeom>
        </p:spPr>
      </p:pic>
      <p:pic>
        <p:nvPicPr>
          <p:cNvPr id="11" name="Picture 10" descr="Award Gol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43" y="4446988"/>
            <a:ext cx="2433503" cy="24110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rot="20872136">
            <a:off x="975857" y="1493743"/>
            <a:ext cx="4723043" cy="110799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 smtClean="0"/>
              <a:t>Global Passport Award</a:t>
            </a:r>
          </a:p>
          <a:p>
            <a:pPr algn="ctr"/>
            <a:r>
              <a:rPr lang="en-US" sz="3300" b="1" dirty="0" smtClean="0"/>
              <a:t>Apply by Feb 28</a:t>
            </a:r>
            <a:r>
              <a:rPr lang="en-US" sz="3300" b="1" baseline="30000" dirty="0" smtClean="0"/>
              <a:t>th</a:t>
            </a:r>
            <a:r>
              <a:rPr lang="en-US" sz="3300" b="1" dirty="0" smtClean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14689277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1015" y="3147847"/>
            <a:ext cx="4162678" cy="1143000"/>
          </a:xfrm>
        </p:spPr>
        <p:txBody>
          <a:bodyPr>
            <a:noAutofit/>
          </a:bodyPr>
          <a:lstStyle/>
          <a:p>
            <a:pPr algn="l"/>
            <a:r>
              <a:rPr lang="en-US" sz="2800" dirty="0" smtClean="0"/>
              <a:t>4 students and 1-2 teachers</a:t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Call for student performances/student panel</a:t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You will be asked to display your projects-take a stand/poster presentation</a:t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b="1" dirty="0">
                <a:solidFill>
                  <a:srgbClr val="1F497D"/>
                </a:solidFill>
              </a:rPr>
              <a:t>W</a:t>
            </a:r>
            <a:r>
              <a:rPr lang="en-US" sz="2800" b="1" dirty="0" smtClean="0">
                <a:solidFill>
                  <a:srgbClr val="1F497D"/>
                </a:solidFill>
              </a:rPr>
              <a:t>e will be in touch soon with registration link and more details</a:t>
            </a:r>
            <a:endParaRPr lang="en-US" sz="2800" b="1" dirty="0">
              <a:solidFill>
                <a:srgbClr val="1F497D"/>
              </a:solidFill>
            </a:endParaRPr>
          </a:p>
        </p:txBody>
      </p:sp>
      <p:pic>
        <p:nvPicPr>
          <p:cNvPr id="4" name="Content Placeholder 3" descr="31317767_1640820802701197_7749966787492097012_n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5867" r="-25867"/>
          <a:stretch>
            <a:fillRect/>
          </a:stretch>
        </p:blipFill>
        <p:spPr>
          <a:xfrm>
            <a:off x="-1049469" y="2330798"/>
            <a:ext cx="7162009" cy="4527202"/>
          </a:xfrm>
        </p:spPr>
      </p:pic>
      <p:sp>
        <p:nvSpPr>
          <p:cNvPr id="5" name="TextBox 4"/>
          <p:cNvSpPr txBox="1"/>
          <p:nvPr/>
        </p:nvSpPr>
        <p:spPr>
          <a:xfrm rot="21384454">
            <a:off x="276572" y="227602"/>
            <a:ext cx="4466942" cy="212365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 err="1" smtClean="0"/>
              <a:t>Croke</a:t>
            </a:r>
            <a:r>
              <a:rPr lang="en-US" sz="3300" b="1" dirty="0" smtClean="0"/>
              <a:t> Park April 4</a:t>
            </a:r>
            <a:r>
              <a:rPr lang="en-US" sz="3300" b="1" baseline="30000" dirty="0" smtClean="0"/>
              <a:t>th</a:t>
            </a:r>
            <a:r>
              <a:rPr lang="en-US" sz="3300" b="1" dirty="0" smtClean="0"/>
              <a:t> 2019</a:t>
            </a:r>
          </a:p>
          <a:p>
            <a:pPr algn="ctr"/>
            <a:endParaRPr lang="en-US" sz="3300" b="1" dirty="0"/>
          </a:p>
          <a:p>
            <a:pPr algn="ctr"/>
            <a:r>
              <a:rPr lang="en-US" sz="3300" b="1" dirty="0" smtClean="0"/>
              <a:t>Few points to note:</a:t>
            </a:r>
          </a:p>
        </p:txBody>
      </p:sp>
    </p:spTree>
    <p:extLst>
      <p:ext uri="{BB962C8B-B14F-4D97-AF65-F5344CB8AC3E}">
        <p14:creationId xmlns:p14="http://schemas.microsoft.com/office/powerpoint/2010/main" val="22370578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Unknown-10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517" y="363893"/>
            <a:ext cx="7841314" cy="603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797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4256" y="846542"/>
            <a:ext cx="8083205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4 Rotations: 20 minutes</a:t>
            </a:r>
          </a:p>
          <a:p>
            <a:r>
              <a:rPr lang="en-GB" sz="2800" b="1" dirty="0" smtClean="0"/>
              <a:t>Part </a:t>
            </a:r>
            <a:r>
              <a:rPr lang="en-GB" sz="2800" b="1" dirty="0"/>
              <a:t>1 – Overview of GCE Activity by table host (5mins</a:t>
            </a:r>
            <a:r>
              <a:rPr lang="en-GB" sz="2800" b="1" dirty="0" smtClean="0"/>
              <a:t>)</a:t>
            </a:r>
          </a:p>
          <a:p>
            <a:endParaRPr lang="en-GB" sz="2800" b="1" dirty="0"/>
          </a:p>
          <a:p>
            <a:r>
              <a:rPr lang="en-GB" sz="2800" b="1" dirty="0"/>
              <a:t>Part 2 – Questions from teachers (5mins)</a:t>
            </a:r>
            <a:endParaRPr lang="en-GB" sz="2800" dirty="0"/>
          </a:p>
          <a:p>
            <a:endParaRPr lang="en-GB" sz="2800" b="1" dirty="0" smtClean="0"/>
          </a:p>
          <a:p>
            <a:r>
              <a:rPr lang="en-GB" sz="2800" b="1" dirty="0" smtClean="0"/>
              <a:t>Part </a:t>
            </a:r>
            <a:r>
              <a:rPr lang="en-GB" sz="2800" b="1" dirty="0"/>
              <a:t>3 – Sharing Experience (5mins</a:t>
            </a:r>
            <a:r>
              <a:rPr lang="en-GB" sz="2800" b="1" dirty="0" smtClean="0"/>
              <a:t>)</a:t>
            </a:r>
          </a:p>
          <a:p>
            <a:endParaRPr lang="en-GB" sz="2800" b="1" dirty="0"/>
          </a:p>
          <a:p>
            <a:r>
              <a:rPr lang="en-GB" sz="2800" b="1" dirty="0"/>
              <a:t>Part 4 – Capturing ideas and future plans (5mins</a:t>
            </a:r>
            <a:r>
              <a:rPr lang="en-GB" sz="2800" b="1" dirty="0" smtClean="0"/>
              <a:t>)</a:t>
            </a:r>
          </a:p>
          <a:p>
            <a:r>
              <a:rPr lang="en-GB" sz="2800" b="1" dirty="0" smtClean="0"/>
              <a:t>On the table cloth-activity &amp; name</a:t>
            </a:r>
          </a:p>
          <a:p>
            <a:endParaRPr lang="en-GB" sz="2800" b="1" dirty="0"/>
          </a:p>
          <a:p>
            <a:r>
              <a:rPr lang="en-GB" sz="2800" b="1" dirty="0" smtClean="0"/>
              <a:t>Wildcard &amp; Coffee!</a:t>
            </a:r>
          </a:p>
          <a:p>
            <a:endParaRPr lang="en-GB" sz="2800" b="1" dirty="0"/>
          </a:p>
          <a:p>
            <a:endParaRPr lang="en-GB" sz="2800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3851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https://www.youtube.com/watch?v=M2dhD9zR6hk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084547"/>
            <a:ext cx="6651132" cy="3349721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Unknown-9.jpe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114" y="434745"/>
            <a:ext cx="5325681" cy="399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664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5161</TotalTime>
  <Words>488</Words>
  <Application>Microsoft Macintosh PowerPoint</Application>
  <PresentationFormat>On-screen Show (4:3)</PresentationFormat>
  <Paragraphs>193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Agenda</vt:lpstr>
      <vt:lpstr>PowerPoint Presentation</vt:lpstr>
      <vt:lpstr>PowerPoint Presentation</vt:lpstr>
      <vt:lpstr>PowerPoint Presentation</vt:lpstr>
      <vt:lpstr>Key dates for your diary!</vt:lpstr>
      <vt:lpstr>Next webinar: February 14th 4.30pm Focus: Global Passport Award</vt:lpstr>
      <vt:lpstr>PowerPoint Presentation</vt:lpstr>
      <vt:lpstr>Global School Partnership Training</vt:lpstr>
      <vt:lpstr>Symposium for School Management on Global Citizenship Education November 15th 2018</vt:lpstr>
      <vt:lpstr>PowerPoint Presentation</vt:lpstr>
      <vt:lpstr>4 students and 1-2 teachers  Call for student performances/student panel  You will be asked to display your projects-take a stand/poster presentation  We will be in touch soon with registration link and more details</vt:lpstr>
      <vt:lpstr>WWGS School Grant Funding: Budget Check-Up</vt:lpstr>
      <vt:lpstr>Large community of NGOs involved in Post-Primary GCE in Ireland </vt:lpstr>
      <vt:lpstr>GCE and the Curriculum</vt:lpstr>
      <vt:lpstr>PowerPoint Presentation</vt:lpstr>
      <vt:lpstr>WWGS on Social Media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dates for your diary!</vt:lpstr>
      <vt:lpstr>PowerPoint Presentation</vt:lpstr>
      <vt:lpstr>4 students and 1-2 teachers  Call for student performances/student panel  You will be asked to display your projects-take a stand/poster presentation  We will be in touch soon with registration link and more details</vt:lpstr>
      <vt:lpstr>PowerPoint Presentation</vt:lpstr>
      <vt:lpstr>PowerPoint Presentation</vt:lpstr>
      <vt:lpstr>         https://www.youtube.com/watch?v=M2dhD9zR6hk </vt:lpstr>
    </vt:vector>
  </TitlesOfParts>
  <Company>WorldWise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Education –Moving Forward</dc:title>
  <dc:creator>Aisling McGrath</dc:creator>
  <cp:lastModifiedBy>Lizzy Noone</cp:lastModifiedBy>
  <cp:revision>244</cp:revision>
  <dcterms:created xsi:type="dcterms:W3CDTF">2016-11-14T10:20:07Z</dcterms:created>
  <dcterms:modified xsi:type="dcterms:W3CDTF">2019-02-25T08:24:07Z</dcterms:modified>
</cp:coreProperties>
</file>