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12.jpg" ContentType="image/jpeg"/>
  <Override PartName="/ppt/media/image13.JPG" ContentType="image/jpeg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7" r:id="rId2"/>
    <p:sldId id="498" r:id="rId3"/>
    <p:sldId id="499" r:id="rId4"/>
    <p:sldId id="497" r:id="rId5"/>
    <p:sldId id="500" r:id="rId6"/>
    <p:sldId id="524" r:id="rId7"/>
    <p:sldId id="502" r:id="rId8"/>
    <p:sldId id="503" r:id="rId9"/>
    <p:sldId id="504" r:id="rId10"/>
    <p:sldId id="505" r:id="rId11"/>
    <p:sldId id="507" r:id="rId12"/>
    <p:sldId id="508" r:id="rId13"/>
    <p:sldId id="506" r:id="rId14"/>
    <p:sldId id="510" r:id="rId15"/>
    <p:sldId id="509" r:id="rId16"/>
    <p:sldId id="511" r:id="rId17"/>
    <p:sldId id="512" r:id="rId18"/>
    <p:sldId id="513" r:id="rId19"/>
    <p:sldId id="514" r:id="rId20"/>
    <p:sldId id="515" r:id="rId21"/>
    <p:sldId id="517" r:id="rId22"/>
    <p:sldId id="518" r:id="rId23"/>
    <p:sldId id="519" r:id="rId24"/>
    <p:sldId id="520" r:id="rId25"/>
    <p:sldId id="259" r:id="rId26"/>
    <p:sldId id="525" r:id="rId27"/>
    <p:sldId id="269" r:id="rId28"/>
    <p:sldId id="526" r:id="rId29"/>
    <p:sldId id="527" r:id="rId30"/>
    <p:sldId id="501" r:id="rId31"/>
    <p:sldId id="528" r:id="rId32"/>
    <p:sldId id="521" r:id="rId33"/>
    <p:sldId id="523" r:id="rId34"/>
    <p:sldId id="529" r:id="rId35"/>
    <p:sldId id="530" r:id="rId36"/>
    <p:sldId id="516" r:id="rId37"/>
    <p:sldId id="449" r:id="rId38"/>
    <p:sldId id="52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3" autoAdjust="0"/>
    <p:restoredTop sz="83842" autoAdjust="0"/>
  </p:normalViewPr>
  <p:slideViewPr>
    <p:cSldViewPr snapToGrid="0">
      <p:cViewPr varScale="1">
        <p:scale>
          <a:sx n="56" d="100"/>
          <a:sy n="56" d="100"/>
        </p:scale>
        <p:origin x="8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9-01-31T10:42:37.75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5875 605,'-22'-2,"-1"-1,1-1,0-1,0-1,0-1,1 0,-10-6,-9-3,-110-44,3-7,-65-43,125 58,-19-11,66 42,0 2,-2 2,0 1,-7 1,-17-2,-24-1,-42-5,39 6,-1 4,-80-1,-615 16,746-1,0 2,1 2,-22 6,-122 35,54-12,80-25,-1-2,1-2,-10-2,17-2,0 2,1 2,-1 3,-31 9,-9 6,-46 6,63-20,0-4,0-2,-58-7,8 2,85 3,1 1,-1 2,-27 7,-94 29,98-24,-103 20,131-29,-1-1,0-2,0-1,0-1,-1-2,2 1,0 0,0 2,1 1,-1 1,-19 7,33-7,-66 22,-20 13,73-27,0 1,1 1,1 1,0 1,-9 10,-7 12,1 2,-31 41,20-22,37-42,1 0,0 1,2 0,0 1,1 0,-2 7,-8 26,-11 50,13-30,3 0,4 1,3 4,-6 223,16 258,-2-532,1 1,2-1,0 0,4 10,-3-23,0 1,1-1,1 1,0-2,1 1,0-1,1 0,7 8,3 1,1-1,1-2,1 0,1 0,0-2,1-1,19 10,36 16,66 25,-48-25,43 8,-93-35,1-3,0-2,0-2,12-1,50-1,0-5,78-10,217-37,-394 45,631-68,-457 51,537-49,-487 53,-120 9,0-5,48-13,67-20,179-10,-293 43,-1-5,-1-5,-1-4,21-13,-14 2,34-3,-30 17,-52 10,34-11,-12 2,-52 12,-1-2,7-3,194-64,-225 72,-1 2,1 0,8 0,-12 2,-1-1,1 0,-1 0,0-1,0-1,0 0,4-2,8-7,0 0,0-2,-1 0,-1-2,6-6,-18 14,0 0,-1-1,0 1,-1-2,0 1,0-1,-1 0,-1-1,0 1,0-1,-1 0,0-5,22-77,-15 60,-1-1,-2-1,-2 1,-1-1,-1-10,-4 19,-4-287,0 290,0 0,-2 1,-1 0,-1 0,-1 1,-5-9,8 17,-9-18,-1 0,-2 1,0 1,-2 1,-22-25,-63-83,21 25,6 10,71 94,0 0,0 1,0 0,-1 0,0 1,0 0,-1 1,0-1,0 2,0-1,0 1,-9-2,1-1,1-1,-1 0,-4-5,-5-3,0 1,-1 1,-1 2,-1 0,-19-4,24 10,0 2,0 1,0 1,-1 1,-13 1,10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7C86A-E1FF-4A7A-9E79-FA18672ADCE0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FD61EC-8A9E-4B31-B130-5CCB129F9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308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E7B46-34CC-4EB3-9C5E-806EC9022B34}" type="slidenum">
              <a:rPr lang="en-IE" smtClean="0"/>
              <a:t>1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378704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Climate change as a </a:t>
            </a:r>
            <a:r>
              <a:rPr lang="en-GB" b="1" dirty="0"/>
              <a:t>political </a:t>
            </a:r>
            <a:r>
              <a:rPr lang="en-GB" dirty="0"/>
              <a:t>issue – what does this represent? It represents the historical responsibility the countries of the world have for the climate change we </a:t>
            </a:r>
            <a:r>
              <a:rPr lang="en-GB" dirty="0" err="1"/>
              <a:t>ar</a:t>
            </a:r>
            <a:r>
              <a:rPr lang="en-GB" dirty="0"/>
              <a:t> experiencing.</a:t>
            </a:r>
            <a:endParaRPr lang="en-GB" dirty="0">
              <a:solidFill>
                <a:srgbClr val="000000"/>
              </a:solidFill>
              <a:latin typeface="Calibri"/>
            </a:endParaRPr>
          </a:p>
          <a:p>
            <a:endParaRPr lang="en-GB" dirty="0">
              <a:solidFill>
                <a:srgbClr val="000000"/>
              </a:solidFill>
              <a:latin typeface="Calibri"/>
            </a:endParaRPr>
          </a:p>
          <a:p>
            <a:r>
              <a:rPr lang="en-GB" dirty="0">
                <a:solidFill>
                  <a:srgbClr val="000000"/>
                </a:solidFill>
                <a:latin typeface="Calibri"/>
              </a:rPr>
              <a:t>Questions: Which countries are the most polluting?</a:t>
            </a:r>
          </a:p>
          <a:p>
            <a:r>
              <a:rPr lang="en-GB" dirty="0">
                <a:solidFill>
                  <a:srgbClr val="000000"/>
                </a:solidFill>
                <a:latin typeface="Calibri"/>
              </a:rPr>
              <a:t>Which countries do you think are suffering the most from the impacts of climate change?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E7B46-34CC-4EB3-9C5E-806EC9022B34}" type="slidenum">
              <a:rPr lang="en-IE" smtClean="0"/>
              <a:t>15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083905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E7B46-34CC-4EB3-9C5E-806EC9022B34}" type="slidenum">
              <a:rPr lang="en-IE" smtClean="0"/>
              <a:t>23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943936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FD61EC-8A9E-4B31-B130-5CCB129F962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372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FD61EC-8A9E-4B31-B130-5CCB129F962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20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4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392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91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94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573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62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000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75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202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621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38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7B006-F777-4163-AA6E-B1296F635225}" type="datetimeFigureOut">
              <a:rPr lang="en-GB" smtClean="0"/>
              <a:t>31/01/2019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2550E-3587-4CBE-A482-38E64A317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469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lOKvBF_4n4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HcsXm1UI0f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Meaghan%20Carmody\Dropbox%20(FoE%20Ireland)\Friends%20of%20the%20Earth\Fundraising\DEAR%20FOEE%202019%20-%20see%20inside%20FoEE\bit.ly\CAIThist" TargetMode="External"/><Relationship Id="rId2" Type="http://schemas.openxmlformats.org/officeDocument/2006/relationships/hyperlink" Target="http://bit.ly/EurostatGH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it.ly/CAN180618pr" TargetMode="External"/><Relationship Id="rId5" Type="http://schemas.openxmlformats.org/officeDocument/2006/relationships/hyperlink" Target="http://bit.ly/IT151117" TargetMode="External"/><Relationship Id="rId4" Type="http://schemas.openxmlformats.org/officeDocument/2006/relationships/hyperlink" Target="http://bit.ly/EEAghg2017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ie/url?sa=t&amp;rct=j&amp;q=&amp;esrc=s&amp;source=video&amp;cd=1&amp;cad=rja&amp;uact=8&amp;ved=0ahUKEwiawtmzi6zTAhWlIcAKHYuCAR4QtwIIITAA&amp;url=http://time.com/4567012/federal-government-lawsuit-climate-change/&amp;usg=AFQjCNHt9tfes060HYC7KqnBeGTEZ_Iv5g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zeekxtyFOY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acebook.com/groups/1933369976972843/" TargetMode="External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ishtimes.com/news/environment/climate-change-protest-in-dublin-we-want-change-and-we-want-it-now-1.3665755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mailto:meaghan@foe.i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86557"/>
            <a:ext cx="9144000" cy="2387600"/>
          </a:xfrm>
        </p:spPr>
        <p:txBody>
          <a:bodyPr/>
          <a:lstStyle/>
          <a:p>
            <a:r>
              <a:rPr lang="en-GB" dirty="0"/>
              <a:t>Climate Change, Climate Action</a:t>
            </a:r>
            <a:endParaRPr lang="en-IE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359913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Meaghan </a:t>
            </a:r>
            <a:r>
              <a:rPr lang="en-GB" dirty="0" err="1"/>
              <a:t>Carmody</a:t>
            </a:r>
            <a:endParaRPr lang="en-GB" dirty="0"/>
          </a:p>
          <a:p>
            <a:r>
              <a:rPr lang="en-GB" dirty="0"/>
              <a:t>Head of Mobilisation at Friends of the Earth</a:t>
            </a:r>
          </a:p>
          <a:p>
            <a:endParaRPr lang="en-GB" dirty="0"/>
          </a:p>
          <a:p>
            <a:r>
              <a:rPr lang="en-GB" dirty="0"/>
              <a:t>Mobilisation Coordinator for the Stop Climate Chaos Coalition</a:t>
            </a:r>
          </a:p>
          <a:p>
            <a:r>
              <a:rPr lang="en-GB" dirty="0"/>
              <a:t>meaghan@foe.ie</a:t>
            </a:r>
            <a:endParaRPr lang="en-I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604" y="4992624"/>
            <a:ext cx="4443984" cy="18653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8" y="199232"/>
            <a:ext cx="1390650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50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4000"/>
            </a:schemeClr>
          </a:solidFill>
          <a:ln w="127000" cap="sq" cmpd="thinThick">
            <a:solidFill>
              <a:schemeClr val="tx1">
                <a:lumMod val="85000"/>
                <a:lumOff val="15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Climate Change Outburst Relay!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57400"/>
            <a:ext cx="10515600" cy="3871762"/>
          </a:xfrm>
        </p:spPr>
        <p:txBody>
          <a:bodyPr>
            <a:normAutofit/>
          </a:bodyPr>
          <a:lstStyle/>
          <a:p>
            <a:r>
              <a:rPr lang="en-IE" sz="2400"/>
              <a:t>Get into groups of 4. </a:t>
            </a:r>
          </a:p>
          <a:p>
            <a:r>
              <a:rPr lang="en-IE" sz="2400"/>
              <a:t>Take a flip chart sheet</a:t>
            </a:r>
          </a:p>
          <a:p>
            <a:r>
              <a:rPr lang="en-IE" sz="2400"/>
              <a:t>Get in a line</a:t>
            </a:r>
          </a:p>
          <a:p>
            <a:r>
              <a:rPr lang="en-IE" sz="2400"/>
              <a:t>When I say go, </a:t>
            </a:r>
            <a:r>
              <a:rPr lang="en-GB" sz="2400"/>
              <a:t>the first person writes a word associated with climate change, beginning with A. The next person writes one beginning with B, and so on.</a:t>
            </a:r>
          </a:p>
          <a:p>
            <a:r>
              <a:rPr lang="en-IE" sz="2400"/>
              <a:t>Write as fast as possible but legibly, and the group that gets the farthest wins! </a:t>
            </a:r>
          </a:p>
          <a:p>
            <a:r>
              <a:rPr lang="en-IE" sz="2400" i="1"/>
              <a:t>Your teammates can help you!</a:t>
            </a:r>
            <a:endParaRPr lang="en-GB" sz="2400" i="1"/>
          </a:p>
        </p:txBody>
      </p:sp>
    </p:spTree>
    <p:extLst>
      <p:ext uri="{BB962C8B-B14F-4D97-AF65-F5344CB8AC3E}">
        <p14:creationId xmlns:p14="http://schemas.microsoft.com/office/powerpoint/2010/main" val="3370225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4000"/>
            </a:schemeClr>
          </a:solidFill>
          <a:ln w="127000" cap="sq" cmpd="thinThick">
            <a:solidFill>
              <a:schemeClr val="tx1">
                <a:lumMod val="85000"/>
                <a:lumOff val="15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Find your match!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57400"/>
            <a:ext cx="10515600" cy="3871762"/>
          </a:xfrm>
        </p:spPr>
        <p:txBody>
          <a:bodyPr>
            <a:normAutofit/>
          </a:bodyPr>
          <a:lstStyle/>
          <a:p>
            <a:r>
              <a:rPr lang="en-GB" sz="2200"/>
              <a:t>On the floor are _____ slips of paper (should be the same as the number of people)</a:t>
            </a:r>
          </a:p>
          <a:p>
            <a:r>
              <a:rPr lang="en-GB" sz="2200"/>
              <a:t>Take one and find your match</a:t>
            </a:r>
          </a:p>
          <a:p>
            <a:r>
              <a:rPr lang="en-GB" sz="2200"/>
              <a:t>Some could be questions, others are statements</a:t>
            </a:r>
          </a:p>
          <a:p>
            <a:pPr lvl="1"/>
            <a:r>
              <a:rPr lang="en-GB" sz="2200"/>
              <a:t>If a question or answer, find your match</a:t>
            </a:r>
          </a:p>
          <a:p>
            <a:pPr lvl="1"/>
            <a:r>
              <a:rPr lang="en-GB" sz="2200"/>
              <a:t>If a statement, find the person with the same statement</a:t>
            </a:r>
          </a:p>
          <a:p>
            <a:r>
              <a:rPr lang="en-GB" sz="2200"/>
              <a:t>When you find your match, talk about: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200" b="1"/>
              <a:t>What this information means to you. Did it surprise you?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200" b="1"/>
              <a:t>What you think your students would think of it</a:t>
            </a:r>
          </a:p>
          <a:p>
            <a:r>
              <a:rPr lang="en-GB" sz="2200"/>
              <a:t>Feedback briefly in the circle</a:t>
            </a:r>
          </a:p>
          <a:p>
            <a:pPr lvl="1"/>
            <a:endParaRPr lang="en-GB" sz="2200"/>
          </a:p>
          <a:p>
            <a:pPr marL="457200" lvl="1" indent="0">
              <a:buNone/>
            </a:pPr>
            <a:endParaRPr lang="en-GB" sz="2200"/>
          </a:p>
          <a:p>
            <a:pPr lvl="1"/>
            <a:endParaRPr lang="en-GB" sz="2200"/>
          </a:p>
          <a:p>
            <a:pPr lvl="1"/>
            <a:endParaRPr lang="en-GB" sz="2200"/>
          </a:p>
          <a:p>
            <a:pPr lvl="1"/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1445733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4000"/>
            </a:schemeClr>
          </a:solidFill>
          <a:ln w="127000" cap="sq" cmpd="thinThick">
            <a:solidFill>
              <a:schemeClr val="tx1">
                <a:lumMod val="85000"/>
                <a:lumOff val="15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Stand up, sit down!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57400"/>
            <a:ext cx="10515600" cy="3871762"/>
          </a:xfrm>
        </p:spPr>
        <p:txBody>
          <a:bodyPr>
            <a:normAutofit/>
          </a:bodyPr>
          <a:lstStyle/>
          <a:p>
            <a:pPr lvl="0"/>
            <a:r>
              <a:rPr lang="en-GB" sz="3200" dirty="0"/>
              <a:t>I am concerned about climate change</a:t>
            </a:r>
          </a:p>
          <a:p>
            <a:pPr lvl="0"/>
            <a:r>
              <a:rPr lang="en-GB" sz="3200" dirty="0"/>
              <a:t>I feel equipped to help my students feel confident enough to act on climate change </a:t>
            </a:r>
          </a:p>
          <a:p>
            <a:r>
              <a:rPr lang="en-IE" sz="3200" dirty="0"/>
              <a:t>I have completed an educational session with my students on climate change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8267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64F6814-96D5-4463-898E-405CC0C401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3" y="321176"/>
            <a:ext cx="717424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516" y="640263"/>
            <a:ext cx="6204984" cy="1344975"/>
          </a:xfrm>
        </p:spPr>
        <p:txBody>
          <a:bodyPr>
            <a:normAutofit/>
          </a:bodyPr>
          <a:lstStyle/>
          <a:p>
            <a:r>
              <a:rPr lang="en-GB" sz="4000"/>
              <a:t>Climate Justice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515" y="2121762"/>
            <a:ext cx="6204984" cy="362691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>
                <a:hlinkClick r:id="rId2"/>
              </a:rPr>
              <a:t>Dirty Energy is at the Root of Climate Justice</a:t>
            </a:r>
            <a:endParaRPr lang="en-GB" sz="2400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/>
          </a:blip>
          <a:srcRect t="18756" r="-1" b="24693"/>
          <a:stretch/>
        </p:blipFill>
        <p:spPr>
          <a:xfrm>
            <a:off x="7829551" y="306909"/>
            <a:ext cx="4042409" cy="228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040D6F-2184-4874-A264-30A801EE81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963" r="25711" b="-2"/>
          <a:stretch/>
        </p:blipFill>
        <p:spPr>
          <a:xfrm>
            <a:off x="7829551" y="2828925"/>
            <a:ext cx="4042410" cy="3388994"/>
          </a:xfrm>
          <a:prstGeom prst="rect">
            <a:avLst/>
          </a:prstGeom>
        </p:spPr>
      </p:pic>
      <p:sp>
        <p:nvSpPr>
          <p:cNvPr id="4" name="AutoShape 2" descr="Image result for the white man stole the weath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445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C4D32-DF10-4B7D-B0B5-A8E0C1E39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IE" sz="2400">
                <a:hlinkClick r:id="rId2"/>
              </a:rPr>
              <a:t>https://www.youtube.com/watch?v=HcsXm1UI0fs</a:t>
            </a:r>
            <a:br>
              <a:rPr lang="en-IE" sz="2400"/>
            </a:br>
            <a:endParaRPr lang="en-IE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55DE42-8D91-450D-B51C-4F66308E37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78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2376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A9C4DAE-801E-49CB-8039-046501AF3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356225" y="2438400"/>
            <a:ext cx="5805488" cy="378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8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Causes and effects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GB" sz="2400" dirty="0"/>
              <a:t>Split into 4 groups </a:t>
            </a:r>
          </a:p>
          <a:p>
            <a:r>
              <a:rPr lang="en-GB" sz="2400" dirty="0"/>
              <a:t>Two groups focus on causes, two on effects</a:t>
            </a:r>
          </a:p>
          <a:p>
            <a:r>
              <a:rPr lang="en-GB" sz="2400" dirty="0"/>
              <a:t>Write one cause and one effect per post it</a:t>
            </a:r>
          </a:p>
          <a:p>
            <a:r>
              <a:rPr lang="en-GB" sz="2400" dirty="0"/>
              <a:t>Causes </a:t>
            </a:r>
            <a:r>
              <a:rPr lang="en-GB" sz="2400"/>
              <a:t>on </a:t>
            </a:r>
            <a:r>
              <a:rPr lang="en-GB" sz="2400" b="1"/>
              <a:t>green</a:t>
            </a:r>
            <a:r>
              <a:rPr lang="en-GB" sz="2400"/>
              <a:t> </a:t>
            </a:r>
            <a:r>
              <a:rPr lang="en-GB" sz="2400" dirty="0"/>
              <a:t>post its</a:t>
            </a:r>
          </a:p>
          <a:p>
            <a:r>
              <a:rPr lang="en-GB" sz="2400" dirty="0"/>
              <a:t>Effects on </a:t>
            </a:r>
            <a:r>
              <a:rPr lang="en-GB" sz="2400" b="1" dirty="0"/>
              <a:t>yellow</a:t>
            </a:r>
          </a:p>
        </p:txBody>
      </p:sp>
    </p:spTree>
    <p:extLst>
      <p:ext uri="{BB962C8B-B14F-4D97-AF65-F5344CB8AC3E}">
        <p14:creationId xmlns:p14="http://schemas.microsoft.com/office/powerpoint/2010/main" val="1141106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43516"/>
            <a:ext cx="10905066" cy="477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6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Role play in pairs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GB" sz="1900"/>
              <a:t>Scenario 1:</a:t>
            </a:r>
          </a:p>
          <a:p>
            <a:pPr lvl="1"/>
            <a:r>
              <a:rPr lang="en-GB" sz="1900"/>
              <a:t>Person A lives in Honduras, and worked with Berta Caceres who was killed for our efforts in 2016.</a:t>
            </a:r>
          </a:p>
          <a:p>
            <a:pPr lvl="1"/>
            <a:r>
              <a:rPr lang="en-GB" sz="1900"/>
              <a:t>Person B works Dutch development bank FMO, one of the backers of the Agua Zarca dam on the Gualcarque river which Caceres was resisting.</a:t>
            </a:r>
          </a:p>
          <a:p>
            <a:r>
              <a:rPr lang="en-GB" sz="1900"/>
              <a:t>Scenario 2:</a:t>
            </a:r>
          </a:p>
          <a:p>
            <a:pPr lvl="1"/>
            <a:r>
              <a:rPr lang="en-GB" sz="1900"/>
              <a:t>Person A works in the Petroleum Affairs Division of the Irish government.</a:t>
            </a:r>
          </a:p>
          <a:p>
            <a:pPr lvl="1"/>
            <a:r>
              <a:rPr lang="en-GB" sz="1900"/>
              <a:t>Person B is part of a community resisting a new gas terminal in Kerry.</a:t>
            </a:r>
          </a:p>
          <a:p>
            <a:r>
              <a:rPr lang="en-GB" sz="1900"/>
              <a:t>Scenario 3:</a:t>
            </a:r>
          </a:p>
          <a:p>
            <a:pPr lvl="1"/>
            <a:r>
              <a:rPr lang="en-GB" sz="1900"/>
              <a:t>Person A works for ExxonMobil.</a:t>
            </a:r>
          </a:p>
          <a:p>
            <a:pPr lvl="1"/>
            <a:r>
              <a:rPr lang="en-GB" sz="1900"/>
              <a:t>Person B lost their home in Typhoon Haiyan I 2013, and the insurance company will no longer insure them as they are living in a ‘high-risk’ area.</a:t>
            </a:r>
          </a:p>
          <a:p>
            <a:pPr lvl="1"/>
            <a:endParaRPr lang="en-GB" sz="1900"/>
          </a:p>
        </p:txBody>
      </p:sp>
    </p:spTree>
    <p:extLst>
      <p:ext uri="{BB962C8B-B14F-4D97-AF65-F5344CB8AC3E}">
        <p14:creationId xmlns:p14="http://schemas.microsoft.com/office/powerpoint/2010/main" val="3214711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5400" dirty="0"/>
          </a:p>
          <a:p>
            <a:pPr marL="0" indent="0" algn="ctr">
              <a:buNone/>
            </a:pPr>
            <a:r>
              <a:rPr lang="en-GB" sz="5400" dirty="0"/>
              <a:t>Any reflections?</a:t>
            </a:r>
          </a:p>
        </p:txBody>
      </p:sp>
    </p:spTree>
    <p:extLst>
      <p:ext uri="{BB962C8B-B14F-4D97-AF65-F5344CB8AC3E}">
        <p14:creationId xmlns:p14="http://schemas.microsoft.com/office/powerpoint/2010/main" val="4182711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3A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s://i1.wp.com/www.villagemagazine.ie/wp-content/uploads/2017/03/mercier-companies.jpg?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467" y="643467"/>
            <a:ext cx="5571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04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B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just 90 companies responsib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3"/>
          <a:stretch/>
        </p:blipFill>
        <p:spPr bwMode="auto">
          <a:xfrm>
            <a:off x="1143915" y="643467"/>
            <a:ext cx="990416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031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Historical Responsibility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/>
              <a:t>Rank these countries in terms of their carbon dioxide emissions per capita:</a:t>
            </a:r>
          </a:p>
          <a:p>
            <a:r>
              <a:rPr lang="en-GB" sz="2400"/>
              <a:t>Afghanistan</a:t>
            </a:r>
          </a:p>
          <a:p>
            <a:r>
              <a:rPr lang="en-GB" sz="2400"/>
              <a:t>United Arab Emirates</a:t>
            </a:r>
          </a:p>
          <a:p>
            <a:r>
              <a:rPr lang="en-GB" sz="2400"/>
              <a:t>Australia</a:t>
            </a:r>
          </a:p>
          <a:p>
            <a:r>
              <a:rPr lang="en-GB" sz="2400"/>
              <a:t>Burundi</a:t>
            </a:r>
          </a:p>
          <a:p>
            <a:r>
              <a:rPr lang="en-GB" sz="2400"/>
              <a:t>China</a:t>
            </a:r>
          </a:p>
          <a:p>
            <a:r>
              <a:rPr lang="en-GB" sz="2400"/>
              <a:t>United Kingdom</a:t>
            </a:r>
          </a:p>
          <a:p>
            <a:r>
              <a:rPr lang="en-GB" sz="2400"/>
              <a:t>Honduras</a:t>
            </a:r>
          </a:p>
          <a:p>
            <a:r>
              <a:rPr lang="en-GB" sz="2400"/>
              <a:t>Haiti</a:t>
            </a:r>
          </a:p>
          <a:p>
            <a:r>
              <a:rPr lang="en-GB" sz="2400"/>
              <a:t>Ireland</a:t>
            </a:r>
          </a:p>
          <a:p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713047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6778249"/>
              </p:ext>
            </p:extLst>
          </p:nvPr>
        </p:nvGraphicFramePr>
        <p:xfrm>
          <a:off x="1423907" y="511443"/>
          <a:ext cx="9344185" cy="54089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05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7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1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Afghanistan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0.299444991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 dirty="0">
                          <a:effectLst/>
                        </a:rPr>
                        <a:t>7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United Arab Emirates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23.30202251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1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Australia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 dirty="0">
                          <a:effectLst/>
                        </a:rPr>
                        <a:t>15.37013776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2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Burundi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0.044485376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9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China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7.543907641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3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United Kingdom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6.49744049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5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Honduras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1.07522179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6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Haiti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0.270538586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8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Ireland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>
                          <a:effectLst/>
                        </a:rPr>
                        <a:t>7.313939808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u="none" strike="noStrike" dirty="0">
                          <a:effectLst/>
                        </a:rPr>
                        <a:t>4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040933" y="6151457"/>
            <a:ext cx="6110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Source: https://data.worldbank.org/indicator/EN.ATM.CO2E.PC</a:t>
            </a:r>
          </a:p>
        </p:txBody>
      </p:sp>
    </p:spTree>
    <p:extLst>
      <p:ext uri="{BB962C8B-B14F-4D97-AF65-F5344CB8AC3E}">
        <p14:creationId xmlns:p14="http://schemas.microsoft.com/office/powerpoint/2010/main" val="2748780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545" y="1209578"/>
            <a:ext cx="11796683" cy="442375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439588" y="251752"/>
            <a:ext cx="71945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does this image represent?</a:t>
            </a: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007" y="5883274"/>
            <a:ext cx="11669221" cy="70788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Territory size shows the proportion of carbon dioxide emissions in 2000 that were directly from that country. </a:t>
            </a:r>
          </a:p>
        </p:txBody>
      </p:sp>
    </p:spTree>
    <p:extLst>
      <p:ext uri="{BB962C8B-B14F-4D97-AF65-F5344CB8AC3E}">
        <p14:creationId xmlns:p14="http://schemas.microsoft.com/office/powerpoint/2010/main" val="31295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4000"/>
            </a:schemeClr>
          </a:solidFill>
          <a:ln w="127000" cap="sq" cmpd="thinThick">
            <a:solidFill>
              <a:schemeClr val="tx1">
                <a:lumMod val="85000"/>
                <a:lumOff val="15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FD0C08-6BD4-471F-8AFD-0D00EEB2B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IE" b="1" dirty="0"/>
              <a:t>Ireland’s track record on climate action</a:t>
            </a:r>
            <a:br>
              <a:rPr lang="en-IE" dirty="0"/>
            </a:b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1C6C2-C979-40FD-A1F3-BC1519441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7400"/>
            <a:ext cx="10515600" cy="3871762"/>
          </a:xfrm>
        </p:spPr>
        <p:txBody>
          <a:bodyPr>
            <a:normAutofit/>
          </a:bodyPr>
          <a:lstStyle/>
          <a:p>
            <a:pPr lvl="0"/>
            <a:r>
              <a:rPr lang="en-GB" sz="1900"/>
              <a:t>Ireland has the third highest greenhouse gas emissions per person among the EU28 (2016, source </a:t>
            </a:r>
            <a:r>
              <a:rPr lang="en-GB" sz="1900" u="sng">
                <a:hlinkClick r:id="rId2"/>
              </a:rPr>
              <a:t>Eurostat</a:t>
            </a:r>
            <a:r>
              <a:rPr lang="en-GB" sz="1900"/>
              <a:t>)</a:t>
            </a:r>
            <a:endParaRPr lang="en-IE" sz="1900"/>
          </a:p>
          <a:p>
            <a:pPr lvl="0"/>
            <a:r>
              <a:rPr lang="en-GB" sz="1900"/>
              <a:t>Ireland has the eighth highest greenhouse gas emissions per person among the OCED 35 (2014, WRI </a:t>
            </a:r>
            <a:r>
              <a:rPr lang="en-GB" sz="1900" u="sng">
                <a:hlinkClick r:id="rId3"/>
              </a:rPr>
              <a:t>CAIT</a:t>
            </a:r>
            <a:r>
              <a:rPr lang="en-GB" sz="1900"/>
              <a:t>)</a:t>
            </a:r>
            <a:endParaRPr lang="en-IE" sz="1900"/>
          </a:p>
          <a:p>
            <a:pPr lvl="0"/>
            <a:r>
              <a:rPr lang="en-GB" sz="1900"/>
              <a:t>Ireland is one of only two EU countries that are projected to overshoot their 2013-2020 GHG emissions target (2017, </a:t>
            </a:r>
            <a:r>
              <a:rPr lang="en-GB" sz="1900" u="sng">
                <a:hlinkClick r:id="rId4"/>
              </a:rPr>
              <a:t>EEA</a:t>
            </a:r>
            <a:r>
              <a:rPr lang="en-GB" sz="1900"/>
              <a:t>).</a:t>
            </a:r>
            <a:endParaRPr lang="en-IE" sz="1900"/>
          </a:p>
          <a:p>
            <a:pPr lvl="0"/>
            <a:r>
              <a:rPr lang="en-GB" sz="1900"/>
              <a:t>The latest projections from Ireland’s EPA is that on current trends, Ireland’s emissions will still be 13% </a:t>
            </a:r>
            <a:r>
              <a:rPr lang="en-GB" sz="1900" i="1"/>
              <a:t>above</a:t>
            </a:r>
            <a:r>
              <a:rPr lang="en-GB" sz="1900"/>
              <a:t> 1990 levels in 2030 (2018, EPA).</a:t>
            </a:r>
            <a:endParaRPr lang="en-IE" sz="1900"/>
          </a:p>
          <a:p>
            <a:pPr lvl="0"/>
            <a:r>
              <a:rPr lang="en-GB" sz="1900"/>
              <a:t>In the 2018 Climate Performance Index from Germanwatch ranked </a:t>
            </a:r>
            <a:r>
              <a:rPr lang="en-GB" sz="1900" u="sng">
                <a:hlinkClick r:id="rId5"/>
              </a:rPr>
              <a:t>Ireland as the worst climate performer in the European Union</a:t>
            </a:r>
            <a:r>
              <a:rPr lang="en-GB" sz="1900"/>
              <a:t>, 49</a:t>
            </a:r>
            <a:r>
              <a:rPr lang="en-GB" sz="1900" baseline="30000"/>
              <a:t>th</a:t>
            </a:r>
            <a:r>
              <a:rPr lang="en-GB" sz="1900"/>
              <a:t> out of 57 countries ranked overall.</a:t>
            </a:r>
            <a:endParaRPr lang="en-IE" sz="1900"/>
          </a:p>
          <a:p>
            <a:pPr lvl="0"/>
            <a:r>
              <a:rPr lang="en-GB" sz="1900"/>
              <a:t>The Climate Action Network Europe report </a:t>
            </a:r>
            <a:r>
              <a:rPr lang="en-GB" sz="1900" i="1"/>
              <a:t>Off Target, </a:t>
            </a:r>
            <a:r>
              <a:rPr lang="en-GB" sz="1900" u="sng">
                <a:hlinkClick r:id="rId6"/>
              </a:rPr>
              <a:t>published on 18</a:t>
            </a:r>
            <a:r>
              <a:rPr lang="en-GB" sz="1900" u="sng" baseline="30000">
                <a:hlinkClick r:id="rId6"/>
              </a:rPr>
              <a:t>th</a:t>
            </a:r>
            <a:r>
              <a:rPr lang="en-GB" sz="1900" u="sng">
                <a:hlinkClick r:id="rId6"/>
              </a:rPr>
              <a:t> June 2018</a:t>
            </a:r>
            <a:r>
              <a:rPr lang="en-GB" sz="1900"/>
              <a:t>, ranks Ireland second worst in Europe for climate action, ahead only of Poland.</a:t>
            </a:r>
            <a:endParaRPr lang="en-IE" sz="1900"/>
          </a:p>
        </p:txBody>
      </p:sp>
    </p:spTree>
    <p:extLst>
      <p:ext uri="{BB962C8B-B14F-4D97-AF65-F5344CB8AC3E}">
        <p14:creationId xmlns:p14="http://schemas.microsoft.com/office/powerpoint/2010/main" val="2876703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0615C5-60CF-43E3-A569-7A8C688914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964544" y="1123527"/>
            <a:ext cx="6262906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40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F1198F-7207-48E7-BF04-272EC1E38617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97" r="1" b="9396"/>
          <a:stretch/>
        </p:blipFill>
        <p:spPr>
          <a:xfrm>
            <a:off x="1589174" y="1123527"/>
            <a:ext cx="9013646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8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8B912A-9F34-4ABC-87EE-EB3358E913F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12" r="1" b="19967"/>
          <a:stretch/>
        </p:blipFill>
        <p:spPr>
          <a:xfrm>
            <a:off x="1589179" y="1123527"/>
            <a:ext cx="9013637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48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3871B7-B1C4-4461-9829-CF8753AC34C5}"/>
              </a:ext>
            </a:extLst>
          </p:cNvPr>
          <p:cNvPicPr/>
          <p:nvPr/>
        </p:nvPicPr>
        <p:blipFill rotWithShape="1">
          <a:blip r:embed="rId2"/>
          <a:srcRect t="13960" r="1" b="10356"/>
          <a:stretch/>
        </p:blipFill>
        <p:spPr>
          <a:xfrm>
            <a:off x="1589195" y="1123527"/>
            <a:ext cx="9013604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19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4" descr="Image result for co2 per capi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621" y="1123527"/>
            <a:ext cx="6796753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9977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8" name="Picture 2" descr="Image result for co2 per capi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066" y="1123527"/>
            <a:ext cx="6601863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934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0" name="Picture 2" descr="Image result for climate historical emissions and future da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130" y="1123527"/>
            <a:ext cx="5031735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262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70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7" name="Rectangle 72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 descr="Image result for 2011 global co2 emiss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718" y="1123527"/>
            <a:ext cx="4374559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5164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us 1"/>
          <p:cNvSpPr/>
          <p:nvPr/>
        </p:nvSpPr>
        <p:spPr>
          <a:xfrm>
            <a:off x="5587284" y="1342365"/>
            <a:ext cx="5766516" cy="530609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53068" y="1342365"/>
            <a:ext cx="42242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Near board</a:t>
            </a:r>
          </a:p>
          <a:p>
            <a:pPr algn="ctr"/>
            <a:r>
              <a:rPr lang="en-GB" b="1" dirty="0"/>
              <a:t>Action is </a:t>
            </a:r>
            <a:r>
              <a:rPr lang="en-GB" b="1" dirty="0">
                <a:solidFill>
                  <a:srgbClr val="FF0000"/>
                </a:solidFill>
              </a:rPr>
              <a:t>more easy to do</a:t>
            </a:r>
          </a:p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453068" y="6004855"/>
            <a:ext cx="42242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Near window</a:t>
            </a:r>
          </a:p>
          <a:p>
            <a:pPr algn="ctr"/>
            <a:r>
              <a:rPr lang="en-GB" b="1" dirty="0"/>
              <a:t>Action is </a:t>
            </a:r>
            <a:r>
              <a:rPr lang="en-GB" b="1" dirty="0">
                <a:solidFill>
                  <a:srgbClr val="FF0000"/>
                </a:solidFill>
              </a:rPr>
              <a:t>more difficult to do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618417" y="3290501"/>
            <a:ext cx="15735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Near wall farthest from door</a:t>
            </a:r>
          </a:p>
          <a:p>
            <a:pPr algn="ctr"/>
            <a:r>
              <a:rPr lang="en-GB" b="1" dirty="0"/>
              <a:t>Action is </a:t>
            </a:r>
            <a:r>
              <a:rPr lang="en-GB" b="1" dirty="0">
                <a:solidFill>
                  <a:srgbClr val="0070C0"/>
                </a:solidFill>
              </a:rPr>
              <a:t>more effective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583430" y="3326163"/>
            <a:ext cx="1692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Near wall closest to door</a:t>
            </a:r>
          </a:p>
          <a:p>
            <a:pPr algn="ctr"/>
            <a:r>
              <a:rPr lang="en-GB" b="1" dirty="0"/>
              <a:t>Action is </a:t>
            </a:r>
            <a:r>
              <a:rPr lang="en-GB" b="1" dirty="0">
                <a:solidFill>
                  <a:srgbClr val="0070C0"/>
                </a:solidFill>
              </a:rPr>
              <a:t>less effective 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015918" y="2470386"/>
            <a:ext cx="33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X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68656" y="4803491"/>
            <a:ext cx="33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X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DC2E06-5F0F-4414-8EBB-2E748FC2943D}"/>
              </a:ext>
            </a:extLst>
          </p:cNvPr>
          <p:cNvSpPr/>
          <p:nvPr/>
        </p:nvSpPr>
        <p:spPr>
          <a:xfrm>
            <a:off x="434259" y="1941169"/>
            <a:ext cx="86296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IE" sz="3600" dirty="0"/>
              <a:t>Fundraising for solar panels</a:t>
            </a:r>
          </a:p>
          <a:p>
            <a:pPr marL="514350" indent="-514350">
              <a:buFont typeface="+mj-lt"/>
              <a:buAutoNum type="arabicPeriod"/>
            </a:pPr>
            <a:r>
              <a:rPr lang="en-IE" sz="3600" dirty="0"/>
              <a:t>Divesting from fossil fuels</a:t>
            </a:r>
          </a:p>
          <a:p>
            <a:pPr marL="514350" indent="-514350">
              <a:buFont typeface="+mj-lt"/>
              <a:buAutoNum type="arabicPeriod"/>
            </a:pPr>
            <a:r>
              <a:rPr lang="en-IE" sz="3600" dirty="0"/>
              <a:t>Children suing </a:t>
            </a:r>
          </a:p>
          <a:p>
            <a:r>
              <a:rPr lang="en-IE" sz="3600" dirty="0"/>
              <a:t>the government</a:t>
            </a:r>
          </a:p>
          <a:p>
            <a:r>
              <a:rPr lang="en-IE" sz="3600" dirty="0"/>
              <a:t>4.   School strikes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0033856-7829-47AA-A644-50163602580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Spectrum Cross</a:t>
            </a:r>
          </a:p>
        </p:txBody>
      </p:sp>
    </p:spTree>
    <p:extLst>
      <p:ext uri="{BB962C8B-B14F-4D97-AF65-F5344CB8AC3E}">
        <p14:creationId xmlns:p14="http://schemas.microsoft.com/office/powerpoint/2010/main" val="36493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E35876A-2785-452F-8EB3-6154E9660C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4688" y="936545"/>
            <a:ext cx="7477364" cy="498490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00AF3A4-7BFA-400E-BEA6-E2D064F6F248}"/>
              </a:ext>
            </a:extLst>
          </p:cNvPr>
          <p:cNvSpPr/>
          <p:nvPr/>
        </p:nvSpPr>
        <p:spPr>
          <a:xfrm>
            <a:off x="8058150" y="1443840"/>
            <a:ext cx="38519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hlinkClick r:id="rId4"/>
              </a:rPr>
              <a:t>Children and teens suing their governments over lack of adequate action to prevent catastrophic climate change</a:t>
            </a:r>
            <a:r>
              <a:rPr lang="en-US" sz="3600" dirty="0"/>
              <a:t> </a:t>
            </a:r>
            <a:endParaRPr lang="en-US" sz="3600" dirty="0">
              <a:solidFill>
                <a:srgbClr val="DADAD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97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2EF5E2-3EFE-4712-926A-5E0D2E7B4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5034" y="1123527"/>
            <a:ext cx="6821926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940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9F7E85D-2F8A-468B-BF84-5C203FA500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01504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957A2E7-D233-4256-9384-4A5533277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0477" y="2020342"/>
            <a:ext cx="9951041" cy="281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88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9091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548" y="1803301"/>
            <a:ext cx="4062643" cy="2300069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hlinkClick r:id="rId3"/>
              </a:rPr>
              <a:t>“I’ve learnt that you are never too small to make a difference.”</a:t>
            </a:r>
            <a:r>
              <a:rPr lang="en-GB" sz="3600" dirty="0"/>
              <a:t> – Greta Thunberg, 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242" y="1774372"/>
            <a:ext cx="4062642" cy="2754086"/>
          </a:xfrm>
        </p:spPr>
        <p:txBody>
          <a:bodyPr anchor="t">
            <a:normAutofit/>
          </a:bodyPr>
          <a:lstStyle/>
          <a:p>
            <a:endParaRPr lang="en-GB" sz="1800" dirty="0"/>
          </a:p>
          <a:p>
            <a:r>
              <a:rPr lang="en-GB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66502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C130E5-A39F-4C7C-8BC6-4C1FB14F5F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87" r="1703" b="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5B597E-1001-4A8A-832C-A6B5877E9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endParaRPr lang="en-IE" sz="36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28973-327B-4C40-8CBD-DFDD7DAFE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IE" sz="3200"/>
              <a:t>School strike for climate - save the world by changing the rules | Greta Thunberg | TEDxStockholm</a:t>
            </a:r>
          </a:p>
          <a:p>
            <a:pPr marL="0" indent="0">
              <a:buNone/>
            </a:pPr>
            <a:endParaRPr lang="en-IE" sz="1800" dirty="0"/>
          </a:p>
        </p:txBody>
      </p:sp>
    </p:spTree>
    <p:extLst>
      <p:ext uri="{BB962C8B-B14F-4D97-AF65-F5344CB8AC3E}">
        <p14:creationId xmlns:p14="http://schemas.microsoft.com/office/powerpoint/2010/main" val="2423898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Young people have skills that can be used in the climate justice movement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218" name="Picture 2" descr="Image may contain: 1 person, smiling, outdo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5625"/>
            <a:ext cx="4772818" cy="477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170" y="2414693"/>
            <a:ext cx="2435860" cy="317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469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815"/>
            <a:ext cx="12192000" cy="591437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84FD3F3-58AB-4D08-A5D4-600A761DA2F8}"/>
                  </a:ext>
                </a:extLst>
              </p14:cNvPr>
              <p14:cNvContentPartPr/>
              <p14:nvPr/>
            </p14:nvContentPartPr>
            <p14:xfrm>
              <a:off x="9623430" y="479430"/>
              <a:ext cx="2402280" cy="10548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84FD3F3-58AB-4D08-A5D4-600A761DA2F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569430" y="371430"/>
                <a:ext cx="2509920" cy="127044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3A35C82B-1943-4E98-9206-72C27CD54444}"/>
              </a:ext>
            </a:extLst>
          </p:cNvPr>
          <p:cNvSpPr txBox="1"/>
          <p:nvPr/>
        </p:nvSpPr>
        <p:spPr>
          <a:xfrm>
            <a:off x="132000" y="4877864"/>
            <a:ext cx="37884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IE" sz="2400" dirty="0">
                <a:highlight>
                  <a:srgbClr val="FFFF00"/>
                </a:highlight>
              </a:rPr>
              <a:t>Facebook: </a:t>
            </a:r>
            <a:r>
              <a:rPr lang="en-IE" sz="2400" dirty="0">
                <a:highlight>
                  <a:srgbClr val="FFFF00"/>
                </a:highlight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join the group</a:t>
            </a:r>
            <a:endParaRPr lang="en-IE" sz="2400" dirty="0">
              <a:highlight>
                <a:srgbClr val="FFFF00"/>
              </a:highlight>
            </a:endParaRPr>
          </a:p>
          <a:p>
            <a:pPr fontAlgn="base"/>
            <a:r>
              <a:rPr lang="en-IE" sz="2400" dirty="0">
                <a:highlight>
                  <a:srgbClr val="FFFF00"/>
                </a:highlight>
              </a:rPr>
              <a:t>Twitter: @</a:t>
            </a:r>
            <a:r>
              <a:rPr lang="en-IE" sz="2400" dirty="0" err="1">
                <a:highlight>
                  <a:srgbClr val="FFFF00"/>
                </a:highlight>
              </a:rPr>
              <a:t>StrikeClimate</a:t>
            </a:r>
            <a:endParaRPr lang="en-IE" sz="2400" dirty="0">
              <a:highlight>
                <a:srgbClr val="FFFF00"/>
              </a:highlight>
            </a:endParaRPr>
          </a:p>
          <a:p>
            <a:pPr fontAlgn="base"/>
            <a:r>
              <a:rPr lang="en-IE" sz="2400" dirty="0">
                <a:highlight>
                  <a:srgbClr val="FFFF00"/>
                </a:highlight>
              </a:rPr>
              <a:t>Instagram: @</a:t>
            </a:r>
            <a:r>
              <a:rPr lang="en-IE" sz="2400" dirty="0" err="1">
                <a:highlight>
                  <a:srgbClr val="FFFF00"/>
                </a:highlight>
              </a:rPr>
              <a:t>climatestrike</a:t>
            </a:r>
            <a:endParaRPr lang="en-IE" sz="2400" dirty="0">
              <a:highlight>
                <a:srgbClr val="FFFF00"/>
              </a:highlight>
            </a:endParaRPr>
          </a:p>
          <a:p>
            <a:endParaRPr lang="en-IE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324266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DE22AA-FC56-4E41-92E5-331F4E0F00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2045220"/>
            <a:ext cx="9951041" cy="276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3691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05C053-0B0F-431D-9C1F-D26B3DF7F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3483" y="1123527"/>
            <a:ext cx="5145028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030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Hannah Fitzpatrick – Young Friends of the Earth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90196" y="1470254"/>
            <a:ext cx="5880796" cy="392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0394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lob:https://web.whatsapp.com/20cf2ae2-a6ba-4351-a7cb-3f31cde385a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3297" y="350798"/>
            <a:ext cx="7841790" cy="522459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66158" y="560238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https://www.irishtimes.com/news/environment/climate-change-protest-in-dublin-we-want-change-and-we-want-it-now-1.3665755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38017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Thank you!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hlinkClick r:id="rId2"/>
              </a:rPr>
              <a:t>meaghan@foe.ie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Friends of the Earth Ireland</a:t>
            </a:r>
          </a:p>
        </p:txBody>
      </p:sp>
    </p:spTree>
    <p:extLst>
      <p:ext uri="{BB962C8B-B14F-4D97-AF65-F5344CB8AC3E}">
        <p14:creationId xmlns:p14="http://schemas.microsoft.com/office/powerpoint/2010/main" val="3622580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891</Words>
  <Application>Microsoft Office PowerPoint</Application>
  <PresentationFormat>Widescreen</PresentationFormat>
  <Paragraphs>142</Paragraphs>
  <Slides>38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Climate Change, Climate Action</vt:lpstr>
      <vt:lpstr>Climate Change Outburst Relay!</vt:lpstr>
      <vt:lpstr>Find your match!</vt:lpstr>
      <vt:lpstr>Stand up, sit down!</vt:lpstr>
      <vt:lpstr>Climate Justice</vt:lpstr>
      <vt:lpstr>https://www.youtube.com/watch?v=HcsXm1UI0fs </vt:lpstr>
      <vt:lpstr>Causes and effects</vt:lpstr>
      <vt:lpstr>PowerPoint Presentation</vt:lpstr>
      <vt:lpstr>Role play in pairs</vt:lpstr>
      <vt:lpstr>PowerPoint Presentation</vt:lpstr>
      <vt:lpstr>PowerPoint Presentation</vt:lpstr>
      <vt:lpstr>PowerPoint Presentation</vt:lpstr>
      <vt:lpstr>Historical Responsibility</vt:lpstr>
      <vt:lpstr>PowerPoint Presentation</vt:lpstr>
      <vt:lpstr>PowerPoint Presentation</vt:lpstr>
      <vt:lpstr>Ireland’s track record on climate action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“I’ve learnt that you are never too small to make a difference.” – Greta Thunberg, 16</vt:lpstr>
      <vt:lpstr>PowerPoint Presentation</vt:lpstr>
      <vt:lpstr>Young people have skills that can be used in the climate justice movement</vt:lpstr>
      <vt:lpstr>PowerPoint Presentation</vt:lpstr>
      <vt:lpstr>PowerPoint Presentation</vt:lpstr>
      <vt:lpstr>PowerPoint Presentation</vt:lpstr>
      <vt:lpstr>Hannah Fitzpatrick – Young Friends of the Earth</vt:lpstr>
      <vt:lpstr>PowerPoint Presentation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Change, Climate Action</dc:title>
  <dc:creator>Meaghan Carmody</dc:creator>
  <cp:lastModifiedBy>Meaghan Carmody</cp:lastModifiedBy>
  <cp:revision>2</cp:revision>
  <dcterms:created xsi:type="dcterms:W3CDTF">2019-01-31T10:45:11Z</dcterms:created>
  <dcterms:modified xsi:type="dcterms:W3CDTF">2019-01-31T11:52:45Z</dcterms:modified>
</cp:coreProperties>
</file>