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7" r:id="rId2"/>
    <p:sldId id="283" r:id="rId3"/>
    <p:sldId id="284" r:id="rId4"/>
    <p:sldId id="285" r:id="rId5"/>
    <p:sldId id="286" r:id="rId6"/>
    <p:sldId id="288" r:id="rId7"/>
    <p:sldId id="297" r:id="rId8"/>
    <p:sldId id="299" r:id="rId9"/>
    <p:sldId id="298" r:id="rId10"/>
    <p:sldId id="289" r:id="rId11"/>
    <p:sldId id="293" r:id="rId12"/>
    <p:sldId id="294" r:id="rId13"/>
    <p:sldId id="295" r:id="rId14"/>
    <p:sldId id="29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C6D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746"/>
    <p:restoredTop sz="94541"/>
  </p:normalViewPr>
  <p:slideViewPr>
    <p:cSldViewPr snapToGrid="0" snapToObjects="1">
      <p:cViewPr varScale="1">
        <p:scale>
          <a:sx n="116" d="100"/>
          <a:sy n="116" d="100"/>
        </p:scale>
        <p:origin x="2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E20AFE-85FA-1045-846F-0192ABD4F270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C6D20D-1209-4345-A6E0-6699DEF729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556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A04AC0-9D98-3841-A546-8E0A92E879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702F342-6AC8-6045-8F40-BA5FB12FC8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0617D5-97DC-7B49-9D9F-D716113713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F81756-9E57-DC4D-9E53-3C2BB0FE3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FB7134-7C3B-F041-9E1F-C00511BA8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129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DBCEC-A490-684D-AF93-218163D6A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50CAD-0A40-1A45-87F5-FF7866CEC9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C67B3A-9CF9-E344-8BC2-242FB1B33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5E9F3-ACD5-594A-8F6B-17E6A3491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28E01-6A04-CB41-BB68-F219755DE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369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B170FA-3C63-044F-83E0-CEF779794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87B411-6312-CF4F-84BC-72E5A2D078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F06D5A-B644-C94E-9B89-FAF345414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7A8474-299B-6A43-80DB-90F5D1F372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095577-205C-0345-AAA1-537008EA6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823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6F4929-0B5D-654D-BAFC-4A3F4A1E7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9FA837-21A9-A74D-9479-F4FDBBBD66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9A537C-EE31-B94F-870E-AB7E0D9DC6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3B1FE0-0A37-6341-AFA6-C3BF2DFC4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664140-A79B-9943-A44D-EE7E79CD4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43B6A9-68EC-0049-B403-9167751F2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338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70F94-B9B7-064B-A8C1-67F340CB4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71C284-6382-5840-9462-5BF58FB1E0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21E95F-4A9C-0240-903D-D8C18ED4B3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AD58F4-7BC7-7D45-B98E-59F73D388A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D4ED70-212E-614E-8304-4233C83E73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F47C91C-5D6F-824F-A5C1-51FE6132C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7AEB91-02E9-6948-85D8-6E3170519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C7C6E03-F2BD-444C-96D5-2DC102DFD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031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B6764-2780-884C-9077-3DF824C6E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BADE6D-0A7B-3E4E-B86B-5CC8624329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DA4347-E3C6-E348-9BDF-F8E67B844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BC7C59-B6D8-6742-A479-1ECF8DA8F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522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8C3E15A-0687-B746-8C9D-0C0C88211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28D0D1-3B7C-BD40-925A-C119EF2E6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00387E-A217-964E-8D50-E5079F0F01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313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4AF3F-D763-A94F-AE33-DB98EA29F9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4858A-44D5-0D4E-978A-EA50B330C7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D696D4-523A-2A4D-B60C-F278A1E54D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FB3C2C-D434-1A4B-8005-A793B3B47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04ABD9-7301-CB49-82ED-B991EE493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A6DDF0-A7F3-FF4E-9A91-49FEABA5AB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582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76D9F-3F87-2041-8CBD-B8F943289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B08AE4-77CE-2F41-8FC9-AC3E24210E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1DFDC6-4AD7-0045-85DA-6036374FDA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18ADEA-EDE1-8840-98D1-3F8F161140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8792A6-BB9C-EF4E-A217-3D8792FCB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4EAB6D-716A-DD47-B808-37B762A45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6275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0034E-C60D-6647-8185-28C1BF843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6E0B1F-C47B-5A46-BF34-F28E80ECB7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B060C8-98B5-C54B-B4C9-EB9F7D3F7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3F1DA6-415D-5F4B-A859-1BA64F15AD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C570C-5687-F24C-A78E-7A4011D7A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859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16B3D0-1E93-344A-BA27-0BDD089AE3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3CC54A-8B1B-2548-8442-1350E13F76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D7FE97-CA7B-924A-BD82-6D63F3C7BB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302DD5-4F78-DE4A-A4C7-DB9F17D11D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B8D07-505B-1742-BB0F-A05B16B31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4773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285F5-7D9C-CB49-9D5E-33EBE160F9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969025-30D8-FC43-A0FA-9BFCC6AE2C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F8414-71C7-6146-B489-0B075AD5DA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AA684B-7B83-A04E-91CD-0AE952A20257}" type="datetimeFigureOut">
              <a:rPr lang="en-US" smtClean="0"/>
              <a:t>11/11/20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AF3E40-B8D2-E445-9B40-CF2B183DB8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45C3E9-D67C-D348-A7AA-75234F2D53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F2EA6-0658-0C47-BCEC-39CA92B61A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148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deputy@limericketss.ie" TargetMode="Externa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2.gif"/><Relationship Id="rId7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g"/><Relationship Id="rId5" Type="http://schemas.openxmlformats.org/officeDocument/2006/relationships/image" Target="../media/image16.jpg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jpeg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D821AB4-8111-6943-BF60-147BFDD2F459}"/>
              </a:ext>
            </a:extLst>
          </p:cNvPr>
          <p:cNvSpPr txBox="1"/>
          <p:nvPr/>
        </p:nvSpPr>
        <p:spPr>
          <a:xfrm>
            <a:off x="0" y="307198"/>
            <a:ext cx="12191999" cy="6881308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54BB19-631F-3843-BBAA-58CBC48AE9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9412" y="307198"/>
            <a:ext cx="6813176" cy="68813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17AED35-8EE2-C842-8538-C5EC93BE18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4237245" y="2232077"/>
            <a:ext cx="4013912" cy="6081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645A9F-7670-7F4C-8C23-47ED624F7C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4679357" y="2840227"/>
            <a:ext cx="3189813" cy="1437626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38525D2-5959-574E-8A64-5B0D2ACE617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4153395" y="4233690"/>
            <a:ext cx="4181612" cy="91611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793F3D-EDD2-EF4E-B62C-A219F54CDA16}"/>
              </a:ext>
            </a:extLst>
          </p:cNvPr>
          <p:cNvSpPr txBox="1"/>
          <p:nvPr/>
        </p:nvSpPr>
        <p:spPr>
          <a:xfrm>
            <a:off x="1090670" y="5095611"/>
            <a:ext cx="98050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</a:rPr>
              <a:t>Presentation by </a:t>
            </a:r>
            <a:r>
              <a:rPr lang="en-US" sz="3600" dirty="0" err="1">
                <a:solidFill>
                  <a:schemeClr val="bg1"/>
                </a:solidFill>
              </a:rPr>
              <a:t>Eukaria</a:t>
            </a:r>
            <a:r>
              <a:rPr lang="en-US" sz="3600" dirty="0">
                <a:solidFill>
                  <a:schemeClr val="bg1"/>
                </a:solidFill>
              </a:rPr>
              <a:t> O’Grady (DP) to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</a:rPr>
              <a:t> WWGS Conference 11</a:t>
            </a:r>
            <a:r>
              <a:rPr lang="en-US" sz="3600" baseline="30000" dirty="0">
                <a:solidFill>
                  <a:schemeClr val="bg1"/>
                </a:solidFill>
              </a:rPr>
              <a:t>th</a:t>
            </a:r>
            <a:r>
              <a:rPr lang="en-US" sz="3600" dirty="0">
                <a:solidFill>
                  <a:schemeClr val="bg1"/>
                </a:solidFill>
              </a:rPr>
              <a:t> Nov 2020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</a:rPr>
              <a:t>E-mail: </a:t>
            </a:r>
            <a:r>
              <a:rPr lang="en-US" sz="3600" dirty="0">
                <a:solidFill>
                  <a:schemeClr val="bg1"/>
                </a:solidFill>
                <a:hlinkClick r:id="rId5"/>
              </a:rPr>
              <a:t>deputy@limericketss.ie</a:t>
            </a:r>
            <a:r>
              <a:rPr lang="en-US" sz="3600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64923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9F344A4-CA85-904F-B4F3-5253B5B0FE50}"/>
              </a:ext>
            </a:extLst>
          </p:cNvPr>
          <p:cNvSpPr txBox="1"/>
          <p:nvPr/>
        </p:nvSpPr>
        <p:spPr>
          <a:xfrm>
            <a:off x="-1" y="339431"/>
            <a:ext cx="9893509" cy="1754326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dirty="0"/>
              <a:t>LETTS Theme and Context for </a:t>
            </a:r>
          </a:p>
          <a:p>
            <a:r>
              <a:rPr lang="en-US" sz="3600" dirty="0"/>
              <a:t>WWGS and Global Citizenship Education </a:t>
            </a:r>
          </a:p>
          <a:p>
            <a:r>
              <a:rPr lang="en-US" sz="3600" dirty="0"/>
              <a:t>Initiative  2019 to 2020</a:t>
            </a:r>
          </a:p>
        </p:txBody>
      </p:sp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E866BA3D-B06A-134D-8884-38BDE9856C1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4629" b="11678"/>
          <a:stretch/>
        </p:blipFill>
        <p:spPr>
          <a:xfrm>
            <a:off x="63212" y="2787566"/>
            <a:ext cx="5468158" cy="3068844"/>
          </a:xfrm>
          <a:prstGeom prst="rect">
            <a:avLst/>
          </a:prstGeom>
        </p:spPr>
      </p:pic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9E3898A2-0486-D54A-BB01-993D6AD954F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95285" y="505394"/>
            <a:ext cx="1422400" cy="1422400"/>
          </a:xfrm>
          <a:prstGeom prst="rect">
            <a:avLst/>
          </a:prstGeom>
        </p:spPr>
      </p:pic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584C5DCE-27E1-DB49-B45D-1C35CF246F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41233" y="2400996"/>
            <a:ext cx="3506629" cy="350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58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tint val="90000"/>
                <a:satMod val="92000"/>
                <a:lumMod val="120000"/>
              </a:schemeClr>
            </a:gs>
            <a:gs pos="100000">
              <a:schemeClr val="bg2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41AB0-65A5-AE41-9830-B6648DFD2840}"/>
              </a:ext>
            </a:extLst>
          </p:cNvPr>
          <p:cNvSpPr txBox="1"/>
          <p:nvPr/>
        </p:nvSpPr>
        <p:spPr>
          <a:xfrm>
            <a:off x="870857" y="339431"/>
            <a:ext cx="8077201" cy="1200329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LETTS WWGS and Global Citizenship Education : School and Community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BA7BBB7A-FD4A-FE42-802E-FAEAAE6C34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938" y="1957100"/>
            <a:ext cx="2973689" cy="335521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E9E3AE-2486-FE4D-AA1D-7816E4994456}"/>
              </a:ext>
            </a:extLst>
          </p:cNvPr>
          <p:cNvSpPr txBox="1"/>
          <p:nvPr/>
        </p:nvSpPr>
        <p:spPr>
          <a:xfrm>
            <a:off x="3482243" y="2295881"/>
            <a:ext cx="6507796" cy="2677656"/>
          </a:xfrm>
          <a:prstGeom prst="rect">
            <a:avLst/>
          </a:prstGeom>
          <a:noFill/>
          <a:ln w="25400" cmpd="thinThick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US" sz="2800" dirty="0"/>
              <a:t>Context: City/Suburban school with wide catchment and diversity of students</a:t>
            </a:r>
          </a:p>
          <a:p>
            <a:pPr marL="285750" indent="-285750">
              <a:buFontTx/>
              <a:buChar char="-"/>
            </a:pPr>
            <a:r>
              <a:rPr lang="en-US" sz="2800" dirty="0"/>
              <a:t>Relate to SDG 13 Goal </a:t>
            </a:r>
          </a:p>
          <a:p>
            <a:pPr marL="285750" indent="-285750">
              <a:buFontTx/>
              <a:buChar char="-"/>
            </a:pPr>
            <a:r>
              <a:rPr lang="en-US" sz="2800" dirty="0"/>
              <a:t>Junior Cycle Framework : Key Skills</a:t>
            </a:r>
          </a:p>
          <a:p>
            <a:pPr marL="285750" indent="-285750">
              <a:buFontTx/>
              <a:buChar char="-"/>
            </a:pPr>
            <a:r>
              <a:rPr lang="en-US" sz="2800" dirty="0"/>
              <a:t>Project Based Learning (PBL) initiative</a:t>
            </a:r>
          </a:p>
          <a:p>
            <a:pPr marL="285750" indent="-285750">
              <a:buFontTx/>
              <a:buChar char="-"/>
            </a:pPr>
            <a:r>
              <a:rPr lang="en-US" sz="2800" dirty="0"/>
              <a:t>Ethos – Community and Democracy</a:t>
            </a:r>
          </a:p>
        </p:txBody>
      </p:sp>
    </p:spTree>
    <p:extLst>
      <p:ext uri="{BB962C8B-B14F-4D97-AF65-F5344CB8AC3E}">
        <p14:creationId xmlns:p14="http://schemas.microsoft.com/office/powerpoint/2010/main" val="3701360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D9F1901-42AE-134E-9E4D-5E417229A328}"/>
              </a:ext>
            </a:extLst>
          </p:cNvPr>
          <p:cNvSpPr txBox="1"/>
          <p:nvPr/>
        </p:nvSpPr>
        <p:spPr>
          <a:xfrm>
            <a:off x="69086" y="114350"/>
            <a:ext cx="9976906" cy="1200329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LETTS WWGS and Global Citizenship Education: How Managed in our school?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600E2C9-3706-5A48-962B-E81EF01AA8E6}"/>
              </a:ext>
            </a:extLst>
          </p:cNvPr>
          <p:cNvSpPr txBox="1"/>
          <p:nvPr/>
        </p:nvSpPr>
        <p:spPr>
          <a:xfrm>
            <a:off x="187615" y="3449774"/>
            <a:ext cx="9795167" cy="3416320"/>
          </a:xfrm>
          <a:prstGeom prst="rect">
            <a:avLst/>
          </a:prstGeom>
          <a:noFill/>
          <a:ln w="25400" cmpd="thinThick">
            <a:solidFill>
              <a:schemeClr val="tx1">
                <a:lumMod val="65000"/>
                <a:lumOff val="3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en-US" sz="2400" dirty="0"/>
              <a:t>Agenda item on weekly staff update</a:t>
            </a:r>
          </a:p>
          <a:p>
            <a:pPr marL="285750" indent="-285750" algn="ctr">
              <a:buFontTx/>
              <a:buChar char="-"/>
            </a:pPr>
            <a:r>
              <a:rPr lang="en-US" sz="2400" dirty="0"/>
              <a:t>Agenda item on board of management and parent council meetings, and staff meetings</a:t>
            </a:r>
          </a:p>
          <a:p>
            <a:pPr marL="285750" indent="-285750" algn="ctr">
              <a:buFontTx/>
              <a:buChar char="-"/>
            </a:pPr>
            <a:r>
              <a:rPr lang="en-US" sz="2400" dirty="0"/>
              <a:t>Regular meeting with WWGS teacher representative : Norma </a:t>
            </a:r>
            <a:r>
              <a:rPr lang="en-US" sz="2400" dirty="0" err="1"/>
              <a:t>Lowney</a:t>
            </a:r>
            <a:r>
              <a:rPr lang="en-US" sz="2400" dirty="0"/>
              <a:t> and management – cover provided. </a:t>
            </a:r>
          </a:p>
          <a:p>
            <a:pPr marL="285750" indent="-285750" algn="ctr">
              <a:buFontTx/>
              <a:buChar char="-"/>
            </a:pPr>
            <a:r>
              <a:rPr lang="en-US" sz="2400" dirty="0"/>
              <a:t>Part of other school initiative i.e. school show, green schools, Project Based Learning (PBL) </a:t>
            </a:r>
          </a:p>
          <a:p>
            <a:pPr marL="285750" indent="-285750" algn="ctr">
              <a:buFontTx/>
              <a:buChar char="-"/>
            </a:pPr>
            <a:r>
              <a:rPr lang="en-US" sz="2400" dirty="0"/>
              <a:t>Mix of students and classes </a:t>
            </a:r>
            <a:r>
              <a:rPr lang="en-US" sz="2400" dirty="0" err="1"/>
              <a:t>i.e</a:t>
            </a:r>
            <a:r>
              <a:rPr lang="en-US" sz="2400" dirty="0"/>
              <a:t> CSPE, art and Music </a:t>
            </a:r>
          </a:p>
          <a:p>
            <a:pPr marL="285750" indent="-285750" algn="ctr">
              <a:buFontTx/>
              <a:buChar char="-"/>
            </a:pPr>
            <a:r>
              <a:rPr lang="en-US" sz="2400" dirty="0"/>
              <a:t>Liaising and integrating with our Greens School Committee</a:t>
            </a:r>
          </a:p>
        </p:txBody>
      </p:sp>
      <p:pic>
        <p:nvPicPr>
          <p:cNvPr id="3" name="Picture 2" descr="A sign on the side of a building&#10;&#10;Description automatically generated">
            <a:extLst>
              <a:ext uri="{FF2B5EF4-FFF2-40B4-BE49-F238E27FC236}">
                <a16:creationId xmlns:a16="http://schemas.microsoft.com/office/drawing/2014/main" id="{36F44BC8-C373-0D40-8C0F-2A7062CB75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9691" y="1496210"/>
            <a:ext cx="2380290" cy="1782573"/>
          </a:xfrm>
          <a:prstGeom prst="rect">
            <a:avLst/>
          </a:prstGeom>
        </p:spPr>
      </p:pic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C44569A1-4822-CC4B-A2CE-84289574B7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79982" y="1374533"/>
            <a:ext cx="3045530" cy="1989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70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E8B2B32-3870-894B-9959-06E6844C081E}"/>
              </a:ext>
            </a:extLst>
          </p:cNvPr>
          <p:cNvSpPr txBox="1"/>
          <p:nvPr/>
        </p:nvSpPr>
        <p:spPr>
          <a:xfrm>
            <a:off x="870857" y="339431"/>
            <a:ext cx="8077201" cy="1754326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LETTS Theme and Context for </a:t>
            </a:r>
          </a:p>
          <a:p>
            <a:pPr algn="ctr"/>
            <a:r>
              <a:rPr lang="en-US" sz="3600" dirty="0"/>
              <a:t>WWGS and Global Citizenship Education:</a:t>
            </a:r>
          </a:p>
          <a:p>
            <a:pPr algn="ctr"/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Climate Strike &amp; Limerick Against Pollution</a:t>
            </a:r>
          </a:p>
        </p:txBody>
      </p:sp>
      <p:pic>
        <p:nvPicPr>
          <p:cNvPr id="3" name="Picture 2" descr="A sign on a pole&#10;&#10;Description automatically generated">
            <a:extLst>
              <a:ext uri="{FF2B5EF4-FFF2-40B4-BE49-F238E27FC236}">
                <a16:creationId xmlns:a16="http://schemas.microsoft.com/office/drawing/2014/main" id="{E15F83E4-0B7C-9741-BA9A-969F0B8901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006" y="2805549"/>
            <a:ext cx="4770805" cy="3444868"/>
          </a:xfrm>
          <a:prstGeom prst="rect">
            <a:avLst/>
          </a:prstGeom>
        </p:spPr>
      </p:pic>
      <p:pic>
        <p:nvPicPr>
          <p:cNvPr id="5" name="Picture 4" descr="A group of people walking down the street&#10;&#10;Description automatically generated">
            <a:extLst>
              <a:ext uri="{FF2B5EF4-FFF2-40B4-BE49-F238E27FC236}">
                <a16:creationId xmlns:a16="http://schemas.microsoft.com/office/drawing/2014/main" id="{642C3A4C-0A01-3E48-8DA8-68618A9423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52124" y="3041739"/>
            <a:ext cx="4830658" cy="271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3684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FEBEF2-2C52-4841-80B9-36092DD9F01D}"/>
              </a:ext>
            </a:extLst>
          </p:cNvPr>
          <p:cNvSpPr txBox="1"/>
          <p:nvPr/>
        </p:nvSpPr>
        <p:spPr>
          <a:xfrm>
            <a:off x="413657" y="339431"/>
            <a:ext cx="9750865" cy="1815882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LETTS Theme and Context for </a:t>
            </a:r>
          </a:p>
          <a:p>
            <a:pPr algn="ctr"/>
            <a:r>
              <a:rPr lang="en-US" sz="2800" dirty="0"/>
              <a:t>WWGS and Global Citizenship Education:</a:t>
            </a:r>
          </a:p>
          <a:p>
            <a:pPr algn="ctr"/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A Winter’s Tale – A Concert for  Climate Change</a:t>
            </a:r>
          </a:p>
          <a:p>
            <a:pPr algn="ctr"/>
            <a:r>
              <a:rPr lang="en-US" sz="2800" dirty="0">
                <a:solidFill>
                  <a:schemeClr val="accent6">
                    <a:lumMod val="75000"/>
                  </a:schemeClr>
                </a:solidFill>
              </a:rPr>
              <a:t>Irish World Academy &amp; School Anthem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C099C307-02DF-3D47-8CF5-11BFC25B94D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467" t="34270" r="1507" b="11373"/>
          <a:stretch/>
        </p:blipFill>
        <p:spPr>
          <a:xfrm>
            <a:off x="5293299" y="2227956"/>
            <a:ext cx="4040581" cy="1867154"/>
          </a:xfrm>
          <a:prstGeom prst="rect">
            <a:avLst/>
          </a:prstGeom>
        </p:spPr>
      </p:pic>
      <p:pic>
        <p:nvPicPr>
          <p:cNvPr id="5" name="Picture 4" descr="A group of people posing for a photo&#10;&#10;Description automatically generated">
            <a:extLst>
              <a:ext uri="{FF2B5EF4-FFF2-40B4-BE49-F238E27FC236}">
                <a16:creationId xmlns:a16="http://schemas.microsoft.com/office/drawing/2014/main" id="{FB83D8EF-9952-7745-AC38-C9813988B2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87575" y="4274988"/>
            <a:ext cx="3252027" cy="2344739"/>
          </a:xfrm>
          <a:prstGeom prst="rect">
            <a:avLst/>
          </a:prstGeom>
        </p:spPr>
      </p:pic>
      <p:pic>
        <p:nvPicPr>
          <p:cNvPr id="10" name="Picture 9" descr="A screenshot of a group of people posing for a photo&#10;&#10;Description automatically generated">
            <a:extLst>
              <a:ext uri="{FF2B5EF4-FFF2-40B4-BE49-F238E27FC236}">
                <a16:creationId xmlns:a16="http://schemas.microsoft.com/office/drawing/2014/main" id="{079B7433-DC28-0D4E-8863-924C3CA3C65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9167" t="29485" b="8973"/>
          <a:stretch/>
        </p:blipFill>
        <p:spPr>
          <a:xfrm>
            <a:off x="1560370" y="2227955"/>
            <a:ext cx="3261465" cy="1867155"/>
          </a:xfrm>
          <a:prstGeom prst="rect">
            <a:avLst/>
          </a:prstGeom>
        </p:spPr>
      </p:pic>
      <p:pic>
        <p:nvPicPr>
          <p:cNvPr id="12" name="Picture 11" descr="A screen shot of a computer&#10;&#10;Description automatically generated">
            <a:extLst>
              <a:ext uri="{FF2B5EF4-FFF2-40B4-BE49-F238E27FC236}">
                <a16:creationId xmlns:a16="http://schemas.microsoft.com/office/drawing/2014/main" id="{9A2E0279-4F17-2A45-B8BE-178E6E1D9A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9709" y="4151487"/>
            <a:ext cx="3631575" cy="2468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54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FEBEF2-2C52-4841-80B9-36092DD9F01D}"/>
              </a:ext>
            </a:extLst>
          </p:cNvPr>
          <p:cNvSpPr txBox="1"/>
          <p:nvPr/>
        </p:nvSpPr>
        <p:spPr>
          <a:xfrm>
            <a:off x="413657" y="339431"/>
            <a:ext cx="9339943" cy="1754326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LETTS Theme and Context for </a:t>
            </a:r>
          </a:p>
          <a:p>
            <a:pPr algn="ctr"/>
            <a:r>
              <a:rPr lang="en-US" sz="3600" dirty="0"/>
              <a:t>WWGS and Global Citizenship Education:</a:t>
            </a:r>
            <a:endParaRPr lang="en-US" sz="3600" dirty="0"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Limerick City Art Gallery</a:t>
            </a:r>
            <a:endParaRPr lang="en-US" sz="3600" dirty="0"/>
          </a:p>
        </p:txBody>
      </p:sp>
      <p:pic>
        <p:nvPicPr>
          <p:cNvPr id="5" name="Picture 4" descr="A picture containing boat, water, table, sitting&#10;&#10;Description automatically generated">
            <a:extLst>
              <a:ext uri="{FF2B5EF4-FFF2-40B4-BE49-F238E27FC236}">
                <a16:creationId xmlns:a16="http://schemas.microsoft.com/office/drawing/2014/main" id="{B8C271D1-4CE9-1048-B2A1-ED15B7BF27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8068" y="3637643"/>
            <a:ext cx="2750941" cy="3030110"/>
          </a:xfrm>
          <a:prstGeom prst="rect">
            <a:avLst/>
          </a:prstGeom>
        </p:spPr>
      </p:pic>
      <p:pic>
        <p:nvPicPr>
          <p:cNvPr id="10" name="Picture 9" descr="A large building&#10;&#10;Description automatically generated">
            <a:extLst>
              <a:ext uri="{FF2B5EF4-FFF2-40B4-BE49-F238E27FC236}">
                <a16:creationId xmlns:a16="http://schemas.microsoft.com/office/drawing/2014/main" id="{9CDBB5BF-A0A8-3840-B3D8-BC3853F0C8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641" y="3827705"/>
            <a:ext cx="4028428" cy="2690864"/>
          </a:xfrm>
          <a:prstGeom prst="rect">
            <a:avLst/>
          </a:prstGeom>
        </p:spPr>
      </p:pic>
      <p:pic>
        <p:nvPicPr>
          <p:cNvPr id="3" name="Picture 2" descr="A group of people sitting at a desk&#10;&#10;Description automatically generated">
            <a:extLst>
              <a:ext uri="{FF2B5EF4-FFF2-40B4-BE49-F238E27FC236}">
                <a16:creationId xmlns:a16="http://schemas.microsoft.com/office/drawing/2014/main" id="{6A6082E4-7953-774B-A883-2E2687828F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96435" y="1997665"/>
            <a:ext cx="3678593" cy="275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594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FEBEF2-2C52-4841-80B9-36092DD9F01D}"/>
              </a:ext>
            </a:extLst>
          </p:cNvPr>
          <p:cNvSpPr txBox="1"/>
          <p:nvPr/>
        </p:nvSpPr>
        <p:spPr>
          <a:xfrm>
            <a:off x="413657" y="339431"/>
            <a:ext cx="9339943" cy="1754326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LETTS Theme and Context for </a:t>
            </a:r>
          </a:p>
          <a:p>
            <a:pPr algn="ctr"/>
            <a:r>
              <a:rPr lang="en-US" sz="3600" dirty="0"/>
              <a:t>WWGS and Global Citizenship Education:</a:t>
            </a:r>
          </a:p>
          <a:p>
            <a:pPr algn="ctr"/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LETSS Green Schools’ Committee</a:t>
            </a:r>
          </a:p>
        </p:txBody>
      </p:sp>
      <p:pic>
        <p:nvPicPr>
          <p:cNvPr id="3" name="Picture 2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BCCDACA6-0A2E-FF47-8446-B9F326659D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529" y="2325844"/>
            <a:ext cx="3251200" cy="2438400"/>
          </a:xfrm>
          <a:prstGeom prst="rect">
            <a:avLst/>
          </a:prstGeom>
        </p:spPr>
      </p:pic>
      <p:pic>
        <p:nvPicPr>
          <p:cNvPr id="5" name="Picture 4" descr="A group of people riding on the back of a bicycle&#10;&#10;Description automatically generated">
            <a:extLst>
              <a:ext uri="{FF2B5EF4-FFF2-40B4-BE49-F238E27FC236}">
                <a16:creationId xmlns:a16="http://schemas.microsoft.com/office/drawing/2014/main" id="{3213639F-D360-C24D-869B-711608ED61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5737" y="4288880"/>
            <a:ext cx="3256024" cy="2438400"/>
          </a:xfrm>
          <a:prstGeom prst="rect">
            <a:avLst/>
          </a:prstGeom>
        </p:spPr>
      </p:pic>
      <p:pic>
        <p:nvPicPr>
          <p:cNvPr id="11" name="Picture 10" descr="A group of people looking at a screen&#10;&#10;Description automatically generated">
            <a:extLst>
              <a:ext uri="{FF2B5EF4-FFF2-40B4-BE49-F238E27FC236}">
                <a16:creationId xmlns:a16="http://schemas.microsoft.com/office/drawing/2014/main" id="{00BCADBA-026F-9440-A85B-E225B0A388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69192" y="2225457"/>
            <a:ext cx="3251200" cy="2407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9867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EFEBEF2-2C52-4841-80B9-36092DD9F01D}"/>
              </a:ext>
            </a:extLst>
          </p:cNvPr>
          <p:cNvSpPr txBox="1"/>
          <p:nvPr/>
        </p:nvSpPr>
        <p:spPr>
          <a:xfrm>
            <a:off x="413657" y="339431"/>
            <a:ext cx="9339943" cy="1754326"/>
          </a:xfrm>
          <a:prstGeom prst="rect">
            <a:avLst/>
          </a:prstGeom>
          <a:noFill/>
          <a:ln w="12700">
            <a:solidFill>
              <a:schemeClr val="tx1">
                <a:lumMod val="50000"/>
                <a:lumOff val="50000"/>
                <a:alpha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LETTS Theme and Context for </a:t>
            </a:r>
          </a:p>
          <a:p>
            <a:pPr algn="ctr"/>
            <a:r>
              <a:rPr lang="en-US" sz="3600" dirty="0"/>
              <a:t>WWGS and Global Citizenship Education:</a:t>
            </a:r>
          </a:p>
          <a:p>
            <a:pPr algn="ctr"/>
            <a:r>
              <a:rPr lang="en-US" sz="3600" dirty="0">
                <a:solidFill>
                  <a:schemeClr val="accent6">
                    <a:lumMod val="75000"/>
                  </a:schemeClr>
                </a:solidFill>
              </a:rPr>
              <a:t>20/21 ‘Better Together Theme’ </a:t>
            </a:r>
          </a:p>
        </p:txBody>
      </p:sp>
      <p:pic>
        <p:nvPicPr>
          <p:cNvPr id="5" name="Picture 4" descr="A group of people standing in front of a building&#10;&#10;Description automatically generated">
            <a:extLst>
              <a:ext uri="{FF2B5EF4-FFF2-40B4-BE49-F238E27FC236}">
                <a16:creationId xmlns:a16="http://schemas.microsoft.com/office/drawing/2014/main" id="{193C456F-8289-5141-908D-626080873A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7661" y="2300548"/>
            <a:ext cx="9731933" cy="4367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6849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94F15A4-B583-0D4E-9CC7-BA3DF51126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5993" y="0"/>
            <a:ext cx="2146007" cy="216746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8CD0AE8-8111-CC41-9495-618DB3849732}"/>
              </a:ext>
            </a:extLst>
          </p:cNvPr>
          <p:cNvSpPr txBox="1"/>
          <p:nvPr/>
        </p:nvSpPr>
        <p:spPr>
          <a:xfrm>
            <a:off x="10045992" y="1761067"/>
            <a:ext cx="2146007" cy="5096933"/>
          </a:xfrm>
          <a:prstGeom prst="rect">
            <a:avLst/>
          </a:prstGeom>
          <a:solidFill>
            <a:srgbClr val="6C6D6C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CED5C98-C6BB-9042-9AB6-76E4CCA666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81692"/>
          <a:stretch/>
        </p:blipFill>
        <p:spPr>
          <a:xfrm>
            <a:off x="10171779" y="4973268"/>
            <a:ext cx="1964267" cy="29760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5C81455-BA90-364C-BE87-31598BFE98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864" b="24678"/>
          <a:stretch/>
        </p:blipFill>
        <p:spPr>
          <a:xfrm>
            <a:off x="10164522" y="5312319"/>
            <a:ext cx="1964267" cy="885281"/>
          </a:xfrm>
          <a:prstGeom prst="rect">
            <a:avLst/>
          </a:prstGeom>
          <a:effectLst>
            <a:glow>
              <a:schemeClr val="bg1"/>
            </a:glow>
            <a:softEdge rad="0"/>
          </a:effec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F576806-E24F-AD4E-B135-80647695B0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528"/>
          <a:stretch/>
        </p:blipFill>
        <p:spPr>
          <a:xfrm>
            <a:off x="10164523" y="6237417"/>
            <a:ext cx="1964267" cy="430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1477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3676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75722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972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0111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TSS_powerpoint" id="{08106C39-A6A0-CB47-8791-FBDEEC4F2E37}" vid="{5FBAB2F3-3867-D54D-AFF0-CAB0410198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262</Words>
  <Application>Microsoft Macintosh PowerPoint</Application>
  <PresentationFormat>Widescreen</PresentationFormat>
  <Paragraphs>35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Eoin Shinners</dc:creator>
  <cp:lastModifiedBy>Eoin Shinners</cp:lastModifiedBy>
  <cp:revision>11</cp:revision>
  <dcterms:created xsi:type="dcterms:W3CDTF">2019-09-03T05:55:49Z</dcterms:created>
  <dcterms:modified xsi:type="dcterms:W3CDTF">2020-11-11T16:04:34Z</dcterms:modified>
</cp:coreProperties>
</file>