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0" r:id="rId1"/>
  </p:sldMasterIdLst>
  <p:sldIdLst>
    <p:sldId id="256" r:id="rId2"/>
    <p:sldId id="257" r:id="rId3"/>
    <p:sldId id="258" r:id="rId4"/>
    <p:sldId id="260" r:id="rId5"/>
    <p:sldId id="259" r:id="rId6"/>
    <p:sldId id="269" r:id="rId7"/>
    <p:sldId id="261" r:id="rId8"/>
    <p:sldId id="263" r:id="rId9"/>
    <p:sldId id="267" r:id="rId10"/>
    <p:sldId id="266" r:id="rId11"/>
    <p:sldId id="268" r:id="rId12"/>
    <p:sldId id="270" r:id="rId13"/>
    <p:sldId id="265" r:id="rId14"/>
    <p:sldId id="272" r:id="rId15"/>
    <p:sldId id="27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78"/>
  </p:normalViewPr>
  <p:slideViewPr>
    <p:cSldViewPr snapToGrid="0" snapToObjects="1">
      <p:cViewPr varScale="1">
        <p:scale>
          <a:sx n="54" d="100"/>
          <a:sy n="54" d="100"/>
        </p:scale>
        <p:origin x="-1600" y="-1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12/11/20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39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xmlns="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821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23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xmlns="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139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xmlns="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xmlns="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521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xmlns="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751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6777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12/11/20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915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344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024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109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63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3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4" Type="http://schemas.openxmlformats.org/officeDocument/2006/relationships/image" Target="../media/image18.jpeg"/><Relationship Id="rId5" Type="http://schemas.openxmlformats.org/officeDocument/2006/relationships/image" Target="../media/image19.png"/><Relationship Id="rId6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Relationship Id="rId3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xmlns="" id="{5A59F003-E00A-43F9-91DC-CC54E3B8746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26DE385-E874-4CA3-A579-A39714170F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74A4382-E3AD-430A-9A1F-DFA3E0E77A7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3799868" y="-1534136"/>
            <a:ext cx="4592270" cy="12192001"/>
          </a:xfrm>
          <a:prstGeom prst="rect">
            <a:avLst/>
          </a:prstGeom>
          <a:gradFill>
            <a:gsLst>
              <a:gs pos="35000">
                <a:schemeClr val="bg1">
                  <a:alpha val="46000"/>
                </a:schemeClr>
              </a:gs>
              <a:gs pos="21000">
                <a:schemeClr val="bg1">
                  <a:alpha val="3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777847C-55DB-3146-AAD2-D6BCF2B6BD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4553" y="3091928"/>
            <a:ext cx="9078562" cy="2387600"/>
          </a:xfrm>
        </p:spPr>
        <p:txBody>
          <a:bodyPr>
            <a:normAutofit/>
          </a:bodyPr>
          <a:lstStyle/>
          <a:p>
            <a:r>
              <a:rPr lang="en-IE" sz="6600" dirty="0"/>
              <a:t>Development Education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79F40191-0F44-4FD1-82CC-ACB507C14B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5575039"/>
            <a:ext cx="9785897" cy="6858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A937BE36-12DB-AD4A-8B71-39BA90EC4F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4553" y="5624945"/>
            <a:ext cx="9078562" cy="592975"/>
          </a:xfrm>
        </p:spPr>
        <p:txBody>
          <a:bodyPr anchor="ctr">
            <a:normAutofit fontScale="92500" lnSpcReduction="20000"/>
          </a:bodyPr>
          <a:lstStyle/>
          <a:p>
            <a:r>
              <a:rPr lang="en-IE" sz="1400" dirty="0"/>
              <a:t>Holy Family Community School, Rathcoole Co. Dublin</a:t>
            </a:r>
          </a:p>
          <a:p>
            <a:r>
              <a:rPr lang="en-IE" sz="1400" dirty="0"/>
              <a:t>Derek Maher – Deputy Principal &amp; Founder of the Development Education Department (</a:t>
            </a:r>
            <a:r>
              <a:rPr lang="en-IE" sz="1400" dirty="0" err="1"/>
              <a:t>d.maher@hfcs.ie</a:t>
            </a:r>
            <a:r>
              <a:rPr lang="en-IE" sz="1400" dirty="0"/>
              <a:t>)</a:t>
            </a:r>
          </a:p>
        </p:txBody>
      </p:sp>
      <p:pic>
        <p:nvPicPr>
          <p:cNvPr id="6" name="Picture 5" descr="A picture containing schematic&#10;&#10;Description automatically generated">
            <a:extLst>
              <a:ext uri="{FF2B5EF4-FFF2-40B4-BE49-F238E27FC236}">
                <a16:creationId xmlns:a16="http://schemas.microsoft.com/office/drawing/2014/main" xmlns="" id="{CBC3D879-1153-DF49-BF12-9D73435335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737" y="196328"/>
            <a:ext cx="1790700" cy="289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5989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xmlns="" id="{2550BE34-C2B8-49B8-8519-67A8CAD51AE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xmlns="" id="{A7457DD9-5A45-400A-AB4B-4B4EDECA25F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554416" y="365125"/>
            <a:ext cx="11167447" cy="2089317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B5D3BEA-6680-E149-974D-515EE1117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6746" y="586822"/>
            <a:ext cx="3537285" cy="16459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/>
              <a:t>Our Programme 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441CF7D6-A660-431A-B0BB-140A0D5556B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90408" y="1057739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0570A85B-3810-4F95-97B0-CBF4CCDB381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4248113" y="1405210"/>
            <a:ext cx="1463040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97ABB3E-C1BD-AC4F-A310-6526D3B4CCDA}"/>
              </a:ext>
            </a:extLst>
          </p:cNvPr>
          <p:cNvSpPr txBox="1"/>
          <p:nvPr/>
        </p:nvSpPr>
        <p:spPr>
          <a:xfrm>
            <a:off x="5351164" y="586822"/>
            <a:ext cx="6002636" cy="16459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US" sz="3600" dirty="0">
                <a:solidFill>
                  <a:srgbClr val="FFC000"/>
                </a:solidFill>
              </a:rPr>
              <a:t>T</a:t>
            </a:r>
            <a:r>
              <a:rPr lang="en-US" sz="3600" dirty="0"/>
              <a:t>rust, </a:t>
            </a:r>
            <a:r>
              <a:rPr lang="en-US" sz="3600" dirty="0">
                <a:solidFill>
                  <a:srgbClr val="FFC000"/>
                </a:solidFill>
              </a:rPr>
              <a:t>R</a:t>
            </a:r>
            <a:r>
              <a:rPr lang="en-US" sz="3600" dirty="0"/>
              <a:t>espect, </a:t>
            </a:r>
            <a:r>
              <a:rPr lang="en-US" sz="3600" dirty="0">
                <a:solidFill>
                  <a:srgbClr val="FFC000"/>
                </a:solidFill>
              </a:rPr>
              <a:t>A</a:t>
            </a:r>
            <a:r>
              <a:rPr lang="en-US" sz="3600" dirty="0"/>
              <a:t>wareness, </a:t>
            </a:r>
            <a:r>
              <a:rPr lang="en-US" sz="3600" dirty="0">
                <a:solidFill>
                  <a:srgbClr val="FFC000"/>
                </a:solidFill>
              </a:rPr>
              <a:t>I</a:t>
            </a:r>
            <a:r>
              <a:rPr lang="en-US" sz="3600" dirty="0"/>
              <a:t>nclusion &amp; </a:t>
            </a:r>
            <a:r>
              <a:rPr lang="en-US" sz="3600" dirty="0">
                <a:solidFill>
                  <a:srgbClr val="FFC000"/>
                </a:solidFill>
              </a:rPr>
              <a:t>L</a:t>
            </a:r>
            <a:r>
              <a:rPr lang="en-US" sz="3600" dirty="0"/>
              <a:t>eadership</a:t>
            </a:r>
          </a:p>
        </p:txBody>
      </p:sp>
      <p:pic>
        <p:nvPicPr>
          <p:cNvPr id="10" name="Content Placeholder 9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AC34FA50-E58C-E544-912E-88C2DC7D0C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7784" y="2954780"/>
            <a:ext cx="11164824" cy="3042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844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Rectangle 191">
            <a:extLst>
              <a:ext uri="{FF2B5EF4-FFF2-40B4-BE49-F238E27FC236}">
                <a16:creationId xmlns:a16="http://schemas.microsoft.com/office/drawing/2014/main" xmlns="" id="{8D06CE56-3881-4ADA-8CEF-D18B02C242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xmlns="" id="{79F3C543-62EC-4433-9C93-A2CD8764E9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94" name="Rectangle 193">
            <a:extLst>
              <a:ext uri="{FF2B5EF4-FFF2-40B4-BE49-F238E27FC236}">
                <a16:creationId xmlns:a16="http://schemas.microsoft.com/office/drawing/2014/main" xmlns="" id="{55666830-9A19-4E01-8505-D6C7F9AC566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How Do You Value Your Time?">
            <a:extLst>
              <a:ext uri="{FF2B5EF4-FFF2-40B4-BE49-F238E27FC236}">
                <a16:creationId xmlns:a16="http://schemas.microsoft.com/office/drawing/2014/main" xmlns="" id="{6FA9FB90-299C-6E47-A8D6-1C3C7A3287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10127" y="10"/>
            <a:ext cx="8081873" cy="6857990"/>
          </a:xfrm>
          <a:custGeom>
            <a:avLst/>
            <a:gdLst/>
            <a:ahLst/>
            <a:cxnLst/>
            <a:rect l="l" t="t" r="r" b="b"/>
            <a:pathLst>
              <a:path w="8081873" h="6858000">
                <a:moveTo>
                  <a:pt x="0" y="0"/>
                </a:moveTo>
                <a:lnTo>
                  <a:pt x="8081873" y="0"/>
                </a:lnTo>
                <a:lnTo>
                  <a:pt x="8081873" y="6858000"/>
                </a:lnTo>
                <a:lnTo>
                  <a:pt x="0" y="6858000"/>
                </a:lnTo>
                <a:lnTo>
                  <a:pt x="68897" y="6734633"/>
                </a:lnTo>
                <a:cubicBezTo>
                  <a:pt x="558802" y="5812845"/>
                  <a:pt x="848920" y="4668597"/>
                  <a:pt x="848920" y="3429000"/>
                </a:cubicBezTo>
                <a:cubicBezTo>
                  <a:pt x="848920" y="2189404"/>
                  <a:pt x="558802" y="1045156"/>
                  <a:pt x="68897" y="123368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95" name="Freeform: Shape 194">
            <a:extLst>
              <a:ext uri="{FF2B5EF4-FFF2-40B4-BE49-F238E27FC236}">
                <a16:creationId xmlns:a16="http://schemas.microsoft.com/office/drawing/2014/main" xmlns="" id="{AE9FC877-7FB6-4D22-9988-35420644E20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96" name="Freeform: Shape 195">
            <a:extLst>
              <a:ext uri="{FF2B5EF4-FFF2-40B4-BE49-F238E27FC236}">
                <a16:creationId xmlns:a16="http://schemas.microsoft.com/office/drawing/2014/main" xmlns="" id="{E41809D1-F12E-46BB-B804-5F209D325E8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757F40-EC7E-CD45-85CD-53E3D31360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2300" dirty="0">
                <a:solidFill>
                  <a:srgbClr val="FFC000"/>
                </a:solidFill>
              </a:rPr>
              <a:t>Timeline: </a:t>
            </a:r>
            <a:r>
              <a:rPr lang="en-US" sz="2300" dirty="0"/>
              <a:t/>
            </a:r>
            <a:br>
              <a:rPr lang="en-US" sz="2300" dirty="0"/>
            </a:br>
            <a:r>
              <a:rPr lang="en-US" sz="2300" dirty="0"/>
              <a:t/>
            </a:r>
            <a:br>
              <a:rPr lang="en-US" sz="2300" dirty="0"/>
            </a:br>
            <a:r>
              <a:rPr lang="en-US" sz="2300" dirty="0"/>
              <a:t>Humble Beginnings</a:t>
            </a:r>
            <a:br>
              <a:rPr lang="en-US" sz="2300" dirty="0"/>
            </a:br>
            <a:r>
              <a:rPr lang="en-US" sz="2300" dirty="0"/>
              <a:t/>
            </a:r>
            <a:br>
              <a:rPr lang="en-US" sz="2300" dirty="0"/>
            </a:br>
            <a:r>
              <a:rPr lang="en-US" sz="2300" dirty="0"/>
              <a:t>Formal TY Classes</a:t>
            </a:r>
            <a:br>
              <a:rPr lang="en-US" sz="2300" dirty="0"/>
            </a:br>
            <a:r>
              <a:rPr lang="en-US" sz="2300" dirty="0"/>
              <a:t/>
            </a:r>
            <a:br>
              <a:rPr lang="en-US" sz="2300" dirty="0"/>
            </a:br>
            <a:r>
              <a:rPr lang="en-US" sz="2300" dirty="0"/>
              <a:t>Cross-Curricular</a:t>
            </a:r>
            <a:br>
              <a:rPr lang="en-US" sz="2300" dirty="0"/>
            </a:br>
            <a:r>
              <a:rPr lang="en-US" sz="2300" dirty="0"/>
              <a:t/>
            </a:r>
            <a:br>
              <a:rPr lang="en-US" sz="2300" dirty="0"/>
            </a:br>
            <a:r>
              <a:rPr lang="en-US" sz="2300" dirty="0"/>
              <a:t>1</a:t>
            </a:r>
            <a:r>
              <a:rPr lang="en-US" sz="2300" baseline="30000" dirty="0"/>
              <a:t>st</a:t>
            </a:r>
            <a:r>
              <a:rPr lang="en-US" sz="2300" dirty="0"/>
              <a:t> Year Induction</a:t>
            </a:r>
            <a:br>
              <a:rPr lang="en-US" sz="2300" dirty="0"/>
            </a:br>
            <a:r>
              <a:rPr lang="en-US" sz="2300" dirty="0"/>
              <a:t/>
            </a:r>
            <a:br>
              <a:rPr lang="en-US" sz="2300" dirty="0"/>
            </a:br>
            <a:r>
              <a:rPr lang="en-US" sz="2300" dirty="0"/>
              <a:t>Diverse Curricular Team</a:t>
            </a: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xmlns="" id="{AF2F604E-43BE-4DC3-B983-E071523364F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xmlns="" id="{08C9B587-E65E-4B52-B37C-ABEBB6E8792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75358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8D06CE56-3881-4ADA-8CEF-D18B02C242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79F3C543-62EC-4433-9C93-A2CD8764E9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xmlns="" id="{5A59F003-E00A-43F9-91DC-CC54E3B8746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parking, sign, street, meter&#10;&#10;Description automatically generated">
            <a:extLst>
              <a:ext uri="{FF2B5EF4-FFF2-40B4-BE49-F238E27FC236}">
                <a16:creationId xmlns:a16="http://schemas.microsoft.com/office/drawing/2014/main" xmlns="" id="{357C16D2-77AE-684E-98BB-575962D15A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D74A4382-E3AD-430A-9A1F-DFA3E0E77A7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3799868" y="-1534136"/>
            <a:ext cx="4592270" cy="12192001"/>
          </a:xfrm>
          <a:prstGeom prst="rect">
            <a:avLst/>
          </a:prstGeom>
          <a:gradFill>
            <a:gsLst>
              <a:gs pos="35000">
                <a:schemeClr val="bg1">
                  <a:alpha val="46000"/>
                </a:schemeClr>
              </a:gs>
              <a:gs pos="21000">
                <a:schemeClr val="bg1">
                  <a:alpha val="3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14CB7777-8844-8A41-94EF-4924028D75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553" y="3091928"/>
            <a:ext cx="9078562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dirty="0"/>
              <a:t>Exploring the SDGs with our Community 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79F40191-0F44-4FD1-82CC-ACB507C14B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5575039"/>
            <a:ext cx="9785897" cy="6858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2717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8D06CE56-3881-4ADA-8CEF-D18B02C242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79F3C543-62EC-4433-9C93-A2CD8764E9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xmlns="" id="{5A59F003-E00A-43F9-91DC-CC54E3B8746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badminton, indoor, sport, game&#10;&#10;Description automatically generated">
            <a:extLst>
              <a:ext uri="{FF2B5EF4-FFF2-40B4-BE49-F238E27FC236}">
                <a16:creationId xmlns:a16="http://schemas.microsoft.com/office/drawing/2014/main" xmlns="" id="{BD1C1C03-7F61-C543-AF68-840E973F1C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D74A4382-E3AD-430A-9A1F-DFA3E0E77A7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3799868" y="-1534136"/>
            <a:ext cx="4592270" cy="12192001"/>
          </a:xfrm>
          <a:prstGeom prst="rect">
            <a:avLst/>
          </a:prstGeom>
          <a:gradFill>
            <a:gsLst>
              <a:gs pos="35000">
                <a:schemeClr val="bg1">
                  <a:alpha val="46000"/>
                </a:schemeClr>
              </a:gs>
              <a:gs pos="21000">
                <a:schemeClr val="bg1">
                  <a:alpha val="3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E9116D6C-96E5-4E42-8FF2-987D89CA9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553" y="3091928"/>
            <a:ext cx="9078562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/>
              <a:t>Student Leadership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79F40191-0F44-4FD1-82CC-ACB507C14B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5575039"/>
            <a:ext cx="9785897" cy="6858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1839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8D06CE56-3881-4ADA-8CEF-D18B02C242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9F3C543-62EC-4433-9C93-A2CD8764E9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xmlns="" id="{50A3C1AB-1153-42D2-8378-34B849C1C4B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xmlns="" id="{A3473CF9-37EB-43E7-89EF-D2D1C53D1DA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903615" y="4638503"/>
            <a:ext cx="8384770" cy="133263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C81B268-ADA5-AF4E-9B5F-C7A92BC88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652" y="4727173"/>
            <a:ext cx="11106331" cy="86882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dirty="0"/>
              <a:t>Triple Award Winners, Fair Trade School, EU Ambassador School, Green School 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586B4EF9-43BA-4655-A6FF-1D8E21574C9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483110" y="5628237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4" name="Content Placeholder 4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xmlns="" id="{46A09341-2E78-C44A-A2C3-33FBDEE116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7017" y="299258"/>
            <a:ext cx="11177967" cy="409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076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8D06CE56-3881-4ADA-8CEF-D18B02C242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79F3C543-62EC-4433-9C93-A2CD8764E9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xmlns="" id="{5A59F003-E00A-43F9-91DC-CC54E3B8746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group of people standing in front of a building&#10;&#10;Description automatically generated">
            <a:extLst>
              <a:ext uri="{FF2B5EF4-FFF2-40B4-BE49-F238E27FC236}">
                <a16:creationId xmlns:a16="http://schemas.microsoft.com/office/drawing/2014/main" xmlns="" id="{E88ACB7D-6D37-104F-9F85-00756EC569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D74A4382-E3AD-430A-9A1F-DFA3E0E77A7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3799868" y="-1534136"/>
            <a:ext cx="4592270" cy="12192001"/>
          </a:xfrm>
          <a:prstGeom prst="rect">
            <a:avLst/>
          </a:prstGeom>
          <a:gradFill>
            <a:gsLst>
              <a:gs pos="35000">
                <a:schemeClr val="bg1">
                  <a:alpha val="46000"/>
                </a:schemeClr>
              </a:gs>
              <a:gs pos="21000">
                <a:schemeClr val="bg1">
                  <a:alpha val="3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0487EEBA-EADB-6B4B-B157-3B07E13D9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553" y="3091928"/>
            <a:ext cx="9078562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/>
              <a:t>Cool Planet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79F40191-0F44-4FD1-82CC-ACB507C14B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5575039"/>
            <a:ext cx="9785897" cy="6858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1011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8D06CE56-3881-4ADA-8CEF-D18B02C242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79F3C543-62EC-4433-9C93-A2CD8764E9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xmlns="" id="{5A59F003-E00A-43F9-91DC-CC54E3B8746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group of people sitting in front of a crowd&#10;&#10;Description automatically generated">
            <a:extLst>
              <a:ext uri="{FF2B5EF4-FFF2-40B4-BE49-F238E27FC236}">
                <a16:creationId xmlns:a16="http://schemas.microsoft.com/office/drawing/2014/main" xmlns="" id="{310CEE33-91F6-EF40-BE8E-A520C0A82F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D74A4382-E3AD-430A-9A1F-DFA3E0E77A7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3799868" y="-1534136"/>
            <a:ext cx="4592270" cy="12192001"/>
          </a:xfrm>
          <a:prstGeom prst="rect">
            <a:avLst/>
          </a:prstGeom>
          <a:gradFill>
            <a:gsLst>
              <a:gs pos="35000">
                <a:schemeClr val="bg1">
                  <a:alpha val="46000"/>
                </a:schemeClr>
              </a:gs>
              <a:gs pos="21000">
                <a:schemeClr val="bg1">
                  <a:alpha val="3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3EBC6873-59D0-F74F-8E0F-CA0B86D95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553" y="3091928"/>
            <a:ext cx="9078562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/>
              <a:t>Student Activism 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79F40191-0F44-4FD1-82CC-ACB507C14B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5575039"/>
            <a:ext cx="9785897" cy="6858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0621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134">
            <a:extLst>
              <a:ext uri="{FF2B5EF4-FFF2-40B4-BE49-F238E27FC236}">
                <a16:creationId xmlns:a16="http://schemas.microsoft.com/office/drawing/2014/main" xmlns="" id="{8D06CE56-3881-4ADA-8CEF-D18B02C242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53" name="Rectangle 136">
            <a:extLst>
              <a:ext uri="{FF2B5EF4-FFF2-40B4-BE49-F238E27FC236}">
                <a16:creationId xmlns:a16="http://schemas.microsoft.com/office/drawing/2014/main" xmlns="" id="{79F3C543-62EC-4433-9C93-A2CD8764E9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054" name="Rectangle 138">
            <a:extLst>
              <a:ext uri="{FF2B5EF4-FFF2-40B4-BE49-F238E27FC236}">
                <a16:creationId xmlns:a16="http://schemas.microsoft.com/office/drawing/2014/main" xmlns="" id="{96646FC9-C66D-4EC7-8310-0DD4ACC49C6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055" name="Rectangle 140">
            <a:extLst>
              <a:ext uri="{FF2B5EF4-FFF2-40B4-BE49-F238E27FC236}">
                <a16:creationId xmlns:a16="http://schemas.microsoft.com/office/drawing/2014/main" xmlns="" id="{A3473CF9-37EB-43E7-89EF-D2D1C53D1DA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903615" y="221673"/>
            <a:ext cx="8384770" cy="133263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0E5B7084-9461-4D47-A0AF-C5858B83EC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3121" y="310343"/>
            <a:ext cx="7985759" cy="86882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700"/>
              <a:t>EU Model Parliament &amp; Debating </a:t>
            </a:r>
          </a:p>
        </p:txBody>
      </p:sp>
      <p:sp>
        <p:nvSpPr>
          <p:cNvPr id="2056" name="Rectangle: Rounded Corners 142">
            <a:extLst>
              <a:ext uri="{FF2B5EF4-FFF2-40B4-BE49-F238E27FC236}">
                <a16:creationId xmlns:a16="http://schemas.microsoft.com/office/drawing/2014/main" xmlns="" id="{586B4EF9-43BA-4655-A6FF-1D8E21574C9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483110" y="1211407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06481965-95E5-794A-B3C8-06210007591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 bwMode="auto">
          <a:xfrm>
            <a:off x="412018" y="2139484"/>
            <a:ext cx="5543235" cy="409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oly Family CS, Rathcoole on Twitter: &quot;Well done to our Senior Debating  team who performed well against St. Joseph's of Lucan but were narrowly  defeated. Our team were proposing the motion 'Volunteering">
            <a:extLst>
              <a:ext uri="{FF2B5EF4-FFF2-40B4-BE49-F238E27FC236}">
                <a16:creationId xmlns:a16="http://schemas.microsoft.com/office/drawing/2014/main" xmlns="" id="{9D968758-BF9F-B540-AB67-F2768F5CD0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277358" y="2139484"/>
            <a:ext cx="5462016" cy="409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33569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8D06CE56-3881-4ADA-8CEF-D18B02C242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79F3C543-62EC-4433-9C93-A2CD8764E9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xmlns="" id="{5A59F003-E00A-43F9-91DC-CC54E3B8746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xmlns="" id="{F706159C-892F-F446-8898-D01A821BA3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D74A4382-E3AD-430A-9A1F-DFA3E0E77A7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3799868" y="-1534136"/>
            <a:ext cx="4592270" cy="12192001"/>
          </a:xfrm>
          <a:prstGeom prst="rect">
            <a:avLst/>
          </a:prstGeom>
          <a:gradFill>
            <a:gsLst>
              <a:gs pos="35000">
                <a:schemeClr val="bg1">
                  <a:alpha val="46000"/>
                </a:schemeClr>
              </a:gs>
              <a:gs pos="21000">
                <a:schemeClr val="bg1">
                  <a:alpha val="3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A9DE05A8-5FB0-5D4C-A6BB-E581D2899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553" y="3091928"/>
            <a:ext cx="9078562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/>
              <a:t>Planning 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79F40191-0F44-4FD1-82CC-ACB507C14B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5575039"/>
            <a:ext cx="9785897" cy="6858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146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70">
            <a:extLst>
              <a:ext uri="{FF2B5EF4-FFF2-40B4-BE49-F238E27FC236}">
                <a16:creationId xmlns:a16="http://schemas.microsoft.com/office/drawing/2014/main" xmlns="" id="{8D06CE56-3881-4ADA-8CEF-D18B02C242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77" name="Rectangle 72">
            <a:extLst>
              <a:ext uri="{FF2B5EF4-FFF2-40B4-BE49-F238E27FC236}">
                <a16:creationId xmlns:a16="http://schemas.microsoft.com/office/drawing/2014/main" xmlns="" id="{79F3C543-62EC-4433-9C93-A2CD8764E9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078" name="Rectangle 74">
            <a:extLst>
              <a:ext uri="{FF2B5EF4-FFF2-40B4-BE49-F238E27FC236}">
                <a16:creationId xmlns:a16="http://schemas.microsoft.com/office/drawing/2014/main" xmlns="" id="{5A59F003-E00A-43F9-91DC-CC54E3B8746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Applications open to festival organisers in Kilkenny for grant funding">
            <a:extLst>
              <a:ext uri="{FF2B5EF4-FFF2-40B4-BE49-F238E27FC236}">
                <a16:creationId xmlns:a16="http://schemas.microsoft.com/office/drawing/2014/main" xmlns="" id="{DECEA6DB-5816-944A-ADE6-88E7465C03B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0" y="10"/>
            <a:ext cx="12191981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9" name="Rectangle 76">
            <a:extLst>
              <a:ext uri="{FF2B5EF4-FFF2-40B4-BE49-F238E27FC236}">
                <a16:creationId xmlns:a16="http://schemas.microsoft.com/office/drawing/2014/main" xmlns="" id="{D74A4382-E3AD-430A-9A1F-DFA3E0E77A7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3799868" y="-1534136"/>
            <a:ext cx="4592270" cy="12192001"/>
          </a:xfrm>
          <a:prstGeom prst="rect">
            <a:avLst/>
          </a:prstGeom>
          <a:gradFill>
            <a:gsLst>
              <a:gs pos="35000">
                <a:schemeClr val="bg1">
                  <a:alpha val="46000"/>
                </a:schemeClr>
              </a:gs>
              <a:gs pos="21000">
                <a:schemeClr val="bg1">
                  <a:alpha val="3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9DF6FD-D3FE-FD44-B2D2-D5612515E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553" y="3091928"/>
            <a:ext cx="9078562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/>
              <a:t>Funding </a:t>
            </a:r>
          </a:p>
        </p:txBody>
      </p:sp>
      <p:sp>
        <p:nvSpPr>
          <p:cNvPr id="79" name="Rectangle: Rounded Corners 78">
            <a:extLst>
              <a:ext uri="{FF2B5EF4-FFF2-40B4-BE49-F238E27FC236}">
                <a16:creationId xmlns:a16="http://schemas.microsoft.com/office/drawing/2014/main" xmlns="" id="{79F40191-0F44-4FD1-82CC-ACB507C14B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5575039"/>
            <a:ext cx="9785897" cy="6858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015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Rectangle 138">
            <a:extLst>
              <a:ext uri="{FF2B5EF4-FFF2-40B4-BE49-F238E27FC236}">
                <a16:creationId xmlns:a16="http://schemas.microsoft.com/office/drawing/2014/main" xmlns="" id="{8D06CE56-3881-4ADA-8CEF-D18B02C242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xmlns="" id="{79F3C543-62EC-4433-9C93-A2CD8764E9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3" name="Rectangle 142">
            <a:extLst>
              <a:ext uri="{FF2B5EF4-FFF2-40B4-BE49-F238E27FC236}">
                <a16:creationId xmlns:a16="http://schemas.microsoft.com/office/drawing/2014/main" xmlns="" id="{5A59F003-E00A-43F9-91DC-CC54E3B8746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LEGO Case Study: Team Culture - Serious Play Pro">
            <a:extLst>
              <a:ext uri="{FF2B5EF4-FFF2-40B4-BE49-F238E27FC236}">
                <a16:creationId xmlns:a16="http://schemas.microsoft.com/office/drawing/2014/main" xmlns="" id="{A6673E0B-88E9-BB43-A764-1121B90F9B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0" y="10"/>
            <a:ext cx="12191981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Rectangle 144">
            <a:extLst>
              <a:ext uri="{FF2B5EF4-FFF2-40B4-BE49-F238E27FC236}">
                <a16:creationId xmlns:a16="http://schemas.microsoft.com/office/drawing/2014/main" xmlns="" id="{D74A4382-E3AD-430A-9A1F-DFA3E0E77A7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3799868" y="-1534136"/>
            <a:ext cx="4592270" cy="12192001"/>
          </a:xfrm>
          <a:prstGeom prst="rect">
            <a:avLst/>
          </a:prstGeom>
          <a:gradFill>
            <a:gsLst>
              <a:gs pos="35000">
                <a:schemeClr val="bg1">
                  <a:alpha val="46000"/>
                </a:schemeClr>
              </a:gs>
              <a:gs pos="21000">
                <a:schemeClr val="bg1">
                  <a:alpha val="3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5EBD41CC-9740-F545-BC02-F03D28AB94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553" y="3091928"/>
            <a:ext cx="9078562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/>
              <a:t>The Team </a:t>
            </a:r>
          </a:p>
        </p:txBody>
      </p:sp>
      <p:sp>
        <p:nvSpPr>
          <p:cNvPr id="147" name="Rectangle: Rounded Corners 146">
            <a:extLst>
              <a:ext uri="{FF2B5EF4-FFF2-40B4-BE49-F238E27FC236}">
                <a16:creationId xmlns:a16="http://schemas.microsoft.com/office/drawing/2014/main" xmlns="" id="{79F40191-0F44-4FD1-82CC-ACB507C14B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5575039"/>
            <a:ext cx="9785897" cy="6858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2" name="Content Placeholder 4101">
            <a:extLst>
              <a:ext uri="{FF2B5EF4-FFF2-40B4-BE49-F238E27FC236}">
                <a16:creationId xmlns:a16="http://schemas.microsoft.com/office/drawing/2014/main" xmlns="" id="{D1A752F9-E720-4CBF-9993-2650B370B7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553" y="5624945"/>
            <a:ext cx="9078562" cy="59297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1500" dirty="0"/>
              <a:t>Teide, Lauren, Michael, Barry, Niamh. All the Staff and Students at Holy Family CS.</a:t>
            </a:r>
          </a:p>
        </p:txBody>
      </p:sp>
    </p:spTree>
    <p:extLst>
      <p:ext uri="{BB962C8B-B14F-4D97-AF65-F5344CB8AC3E}">
        <p14:creationId xmlns:p14="http://schemas.microsoft.com/office/powerpoint/2010/main" val="37645240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8D06CE56-3881-4ADA-8CEF-D18B02C242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25">
            <a:extLst>
              <a:ext uri="{FF2B5EF4-FFF2-40B4-BE49-F238E27FC236}">
                <a16:creationId xmlns:a16="http://schemas.microsoft.com/office/drawing/2014/main" xmlns="" id="{79F3C543-62EC-4433-9C93-A2CD8764E9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3" name="Rectangle 27">
            <a:extLst>
              <a:ext uri="{FF2B5EF4-FFF2-40B4-BE49-F238E27FC236}">
                <a16:creationId xmlns:a16="http://schemas.microsoft.com/office/drawing/2014/main" xmlns="" id="{6CCA5F87-1D1E-45CB-8D83-FC7EEFAD993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person holding a sign posing for the camera&#10;&#10;Description automatically generated">
            <a:extLst>
              <a:ext uri="{FF2B5EF4-FFF2-40B4-BE49-F238E27FC236}">
                <a16:creationId xmlns:a16="http://schemas.microsoft.com/office/drawing/2014/main" xmlns="" id="{2F872019-3DB2-894B-98AC-A6BADFF888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20" y="10"/>
            <a:ext cx="8668492" cy="6857990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7CCFC2C6-6238-4A2F-93DE-2ADF74AF63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3711652" y="0"/>
            <a:ext cx="8480347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76C3A86-38C5-5F4C-BB78-8C65D0CB8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8600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Agents of Change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AF2F604E-43BE-4DC3-B983-E071523364F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8130540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08C9B587-E65E-4B52-B37C-ABEBB6E8792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851648" y="4546920"/>
            <a:ext cx="402336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solidFill>
              <a:schemeClr val="tx2">
                <a:lumMod val="25000"/>
                <a:lumOff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25077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ectangle 76">
            <a:extLst>
              <a:ext uri="{FF2B5EF4-FFF2-40B4-BE49-F238E27FC236}">
                <a16:creationId xmlns:a16="http://schemas.microsoft.com/office/drawing/2014/main" xmlns="" id="{8D06CE56-3881-4ADA-8CEF-D18B02C242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xmlns="" id="{79F3C543-62EC-4433-9C93-A2CD8764E9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81" name="Rectangle 80">
            <a:extLst>
              <a:ext uri="{FF2B5EF4-FFF2-40B4-BE49-F238E27FC236}">
                <a16:creationId xmlns:a16="http://schemas.microsoft.com/office/drawing/2014/main" xmlns="" id="{D898B8EB-E53C-4E72-9817-B4BFCAD7360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3" name="Freeform: Shape 82">
            <a:extLst>
              <a:ext uri="{FF2B5EF4-FFF2-40B4-BE49-F238E27FC236}">
                <a16:creationId xmlns:a16="http://schemas.microsoft.com/office/drawing/2014/main" xmlns="" id="{4E130362-2F35-4AB7-9EA5-DBC0F771A5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85" name="Freeform: Shape 84">
            <a:extLst>
              <a:ext uri="{FF2B5EF4-FFF2-40B4-BE49-F238E27FC236}">
                <a16:creationId xmlns:a16="http://schemas.microsoft.com/office/drawing/2014/main" xmlns="" id="{56BE988C-7A5B-41EC-A46C-AEA93D8D32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E96DE8-A38E-0447-8EA9-6FACA71D4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29" y="958364"/>
            <a:ext cx="4023360" cy="32004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/>
              <a:t>Thanks to our Trustees and WWGS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xmlns="" id="{E3CB1EC0-40A9-4D5E-B7E2-6E3423CE28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146" name="Picture 2" descr="School Network - Spiritan Education Trust">
            <a:extLst>
              <a:ext uri="{FF2B5EF4-FFF2-40B4-BE49-F238E27FC236}">
                <a16:creationId xmlns:a16="http://schemas.microsoft.com/office/drawing/2014/main" xmlns="" id="{20783CD4-3B0F-B144-B7C3-7F1180E61A1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627939" y="625682"/>
            <a:ext cx="2728345" cy="2670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ome - ddletb">
            <a:extLst>
              <a:ext uri="{FF2B5EF4-FFF2-40B4-BE49-F238E27FC236}">
                <a16:creationId xmlns:a16="http://schemas.microsoft.com/office/drawing/2014/main" xmlns="" id="{7BBEF0D9-9954-FD49-8257-6C122B6B1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797834" y="625682"/>
            <a:ext cx="3051483" cy="2670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9" name="Rectangle 88">
            <a:extLst>
              <a:ext uri="{FF2B5EF4-FFF2-40B4-BE49-F238E27FC236}">
                <a16:creationId xmlns:a16="http://schemas.microsoft.com/office/drawing/2014/main" xmlns="" id="{DCBE52EF-2889-423F-947C-0E44A760D69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152" name="Picture 8" descr="ACCS">
            <a:extLst>
              <a:ext uri="{FF2B5EF4-FFF2-40B4-BE49-F238E27FC236}">
                <a16:creationId xmlns:a16="http://schemas.microsoft.com/office/drawing/2014/main" xmlns="" id="{06A37E37-A884-FB45-B9D8-055D4437F7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373624" y="3699389"/>
            <a:ext cx="3236976" cy="204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eist | Catholic Education | An Irish School's Trust">
            <a:extLst>
              <a:ext uri="{FF2B5EF4-FFF2-40B4-BE49-F238E27FC236}">
                <a16:creationId xmlns:a16="http://schemas.microsoft.com/office/drawing/2014/main" xmlns="" id="{D48DF2B5-5A8E-504A-87B4-192A1143C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706042" y="4059265"/>
            <a:ext cx="3236976" cy="1336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WorldWise Global Schools - Development Education Funding">
            <a:extLst>
              <a:ext uri="{FF2B5EF4-FFF2-40B4-BE49-F238E27FC236}">
                <a16:creationId xmlns:a16="http://schemas.microsoft.com/office/drawing/2014/main" xmlns="" id="{8FABB4E4-8D66-D049-B126-EBD075D205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5117" y="4621852"/>
            <a:ext cx="2077394" cy="2067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90816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xmlns="" id="{21A75659-5A6F-4F77-9679-678A00B9D8D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Meet our Customer Service team! - Help Topics - Customer Service - LEGO.com  GB">
            <a:extLst>
              <a:ext uri="{FF2B5EF4-FFF2-40B4-BE49-F238E27FC236}">
                <a16:creationId xmlns:a16="http://schemas.microsoft.com/office/drawing/2014/main" xmlns="" id="{AF72017B-1C80-AD43-89F9-5DD923FA31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 bwMode="auto">
          <a:xfrm>
            <a:off x="20" y="10"/>
            <a:ext cx="866849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Rectangle 74">
            <a:extLst>
              <a:ext uri="{FF2B5EF4-FFF2-40B4-BE49-F238E27FC236}">
                <a16:creationId xmlns:a16="http://schemas.microsoft.com/office/drawing/2014/main" xmlns="" id="{EFAEC92A-2230-45B0-A12F-07F9F9EA45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2435399" y="0"/>
            <a:ext cx="9756601" cy="6858000"/>
          </a:xfrm>
          <a:prstGeom prst="rect">
            <a:avLst/>
          </a:prstGeom>
          <a:gradFill>
            <a:gsLst>
              <a:gs pos="53000">
                <a:schemeClr val="bg1"/>
              </a:gs>
              <a:gs pos="35000">
                <a:schemeClr val="bg1">
                  <a:alpha val="76000"/>
                </a:schemeClr>
              </a:gs>
              <a:gs pos="19000">
                <a:schemeClr val="bg1">
                  <a:alpha val="4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C95EB4-8B74-5C44-8E8D-9C660FA46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77279" y="1161288"/>
            <a:ext cx="4828983" cy="1124712"/>
          </a:xfrm>
        </p:spPr>
        <p:txBody>
          <a:bodyPr anchor="b">
            <a:normAutofit/>
          </a:bodyPr>
          <a:lstStyle/>
          <a:p>
            <a:r>
              <a:rPr lang="en-IE" sz="2800" dirty="0"/>
              <a:t>Questions/Comments?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xmlns="" id="{55D4142C-5077-457F-A6AD-3FECFDB3968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8687333" y="605790"/>
            <a:ext cx="73152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xmlns="" id="{7A5F0580-5EE9-419F-96EE-B6529EF6E7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453018" y="2443480"/>
            <a:ext cx="3218688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124" name="Picture 4" descr="The GREEN MARKET ORACLE: Nelson Mandela: In His Own Words">
            <a:extLst>
              <a:ext uri="{FF2B5EF4-FFF2-40B4-BE49-F238E27FC236}">
                <a16:creationId xmlns:a16="http://schemas.microsoft.com/office/drawing/2014/main" xmlns="" id="{B70CAA25-B9EA-6444-9588-0DDDD0A95B7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7280" y="2957310"/>
            <a:ext cx="4828984" cy="3229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41055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AccentBoxVTI">
  <a:themeElements>
    <a:clrScheme name="AccentBoxVTI">
      <a:dk1>
        <a:srgbClr val="000000"/>
      </a:dk1>
      <a:lt1>
        <a:sysClr val="window" lastClr="FFFFFF"/>
      </a:lt1>
      <a:dk2>
        <a:srgbClr val="262626"/>
      </a:dk2>
      <a:lt2>
        <a:srgbClr val="FFFFFF"/>
      </a:lt2>
      <a:accent1>
        <a:srgbClr val="F5A700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Avenir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AccentBoxVTI" id="{9F778A78-DC9A-453A-A82D-A75CAD503E15}" vid="{EA961113-7CC4-4569-8A6A-7BC2C1E2F4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109</Words>
  <Application>Microsoft Macintosh PowerPoint</Application>
  <PresentationFormat>Custom</PresentationFormat>
  <Paragraphs>19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AccentBoxVTI</vt:lpstr>
      <vt:lpstr>Development Education</vt:lpstr>
      <vt:lpstr>Our Programme </vt:lpstr>
      <vt:lpstr>Timeline:   Humble Beginnings  Formal TY Classes  Cross-Curricular  1st Year Induction  Diverse Curricular Team</vt:lpstr>
      <vt:lpstr>Exploring the SDGs with our Community </vt:lpstr>
      <vt:lpstr>Student Leadership</vt:lpstr>
      <vt:lpstr>Triple Award Winners, Fair Trade School, EU Ambassador School, Green School </vt:lpstr>
      <vt:lpstr>Cool Planet </vt:lpstr>
      <vt:lpstr>Student Activism </vt:lpstr>
      <vt:lpstr>EU Model Parliament &amp; Debating </vt:lpstr>
      <vt:lpstr>Planning </vt:lpstr>
      <vt:lpstr>Funding </vt:lpstr>
      <vt:lpstr>The Team </vt:lpstr>
      <vt:lpstr>Agents of Change</vt:lpstr>
      <vt:lpstr>Thanks to our Trustees and WWGS</vt:lpstr>
      <vt:lpstr>Questions/Comments?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Education</dc:title>
  <dc:creator>Derek Maher</dc:creator>
  <cp:lastModifiedBy>Lizzy Noone</cp:lastModifiedBy>
  <cp:revision>2</cp:revision>
  <dcterms:created xsi:type="dcterms:W3CDTF">2020-11-10T21:58:51Z</dcterms:created>
  <dcterms:modified xsi:type="dcterms:W3CDTF">2020-11-12T16:43:08Z</dcterms:modified>
</cp:coreProperties>
</file>