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6"/>
  </p:notesMasterIdLst>
  <p:sldIdLst>
    <p:sldId id="256" r:id="rId2"/>
    <p:sldId id="503" r:id="rId3"/>
    <p:sldId id="517" r:id="rId4"/>
    <p:sldId id="502" r:id="rId5"/>
    <p:sldId id="257" r:id="rId6"/>
    <p:sldId id="258" r:id="rId7"/>
    <p:sldId id="442" r:id="rId8"/>
    <p:sldId id="518" r:id="rId9"/>
    <p:sldId id="460" r:id="rId10"/>
    <p:sldId id="508" r:id="rId11"/>
    <p:sldId id="500" r:id="rId12"/>
    <p:sldId id="479" r:id="rId13"/>
    <p:sldId id="499" r:id="rId14"/>
    <p:sldId id="486" r:id="rId15"/>
    <p:sldId id="480" r:id="rId16"/>
    <p:sldId id="469" r:id="rId17"/>
    <p:sldId id="478" r:id="rId18"/>
    <p:sldId id="487" r:id="rId19"/>
    <p:sldId id="465" r:id="rId20"/>
    <p:sldId id="483" r:id="rId21"/>
    <p:sldId id="505" r:id="rId22"/>
    <p:sldId id="507" r:id="rId23"/>
    <p:sldId id="471" r:id="rId24"/>
    <p:sldId id="494" r:id="rId25"/>
    <p:sldId id="888" r:id="rId26"/>
    <p:sldId id="409" r:id="rId27"/>
    <p:sldId id="828" r:id="rId28"/>
    <p:sldId id="880" r:id="rId29"/>
    <p:sldId id="889" r:id="rId30"/>
    <p:sldId id="512" r:id="rId31"/>
    <p:sldId id="519" r:id="rId32"/>
    <p:sldId id="882" r:id="rId33"/>
    <p:sldId id="890" r:id="rId34"/>
    <p:sldId id="879" r:id="rId35"/>
    <p:sldId id="520" r:id="rId36"/>
    <p:sldId id="884" r:id="rId37"/>
    <p:sldId id="885" r:id="rId38"/>
    <p:sldId id="886" r:id="rId39"/>
    <p:sldId id="881" r:id="rId40"/>
    <p:sldId id="883" r:id="rId41"/>
    <p:sldId id="513" r:id="rId42"/>
    <p:sldId id="887" r:id="rId43"/>
    <p:sldId id="511" r:id="rId44"/>
    <p:sldId id="392" r:id="rId4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44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1" autoAdjust="0"/>
    <p:restoredTop sz="94607" autoAdjust="0"/>
  </p:normalViewPr>
  <p:slideViewPr>
    <p:cSldViewPr snapToGrid="0" snapToObjects="1">
      <p:cViewPr varScale="1">
        <p:scale>
          <a:sx n="64" d="100"/>
          <a:sy n="64" d="100"/>
        </p:scale>
        <p:origin x="-2192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5" d="100"/>
        <a:sy n="95" d="100"/>
      </p:scale>
      <p:origin x="0" y="71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notesMaster" Target="notesMasters/notesMaster1.xml"/><Relationship Id="rId47" Type="http://schemas.openxmlformats.org/officeDocument/2006/relationships/printerSettings" Target="printerSettings/printerSettings1.bin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7B3AF0-2B23-AA46-B36E-71274D7E2901}" type="doc">
      <dgm:prSet loTypeId="urn:microsoft.com/office/officeart/2005/8/layout/radial6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48A71A-0137-FE4B-ADA6-C5143BA1F3F1}">
      <dgm:prSet phldrT="[Text]"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Capacity Building and Support</a:t>
          </a:r>
        </a:p>
      </dgm:t>
    </dgm:pt>
    <dgm:pt modelId="{7C6B72E9-DD68-444C-B050-6A258E8EC198}" type="parTrans" cxnId="{A63C8CED-6B08-2940-9C73-638A8B2ACC7F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1CECE0CD-D93E-624B-90A4-850AA900CDC8}" type="sibTrans" cxnId="{A63C8CED-6B08-2940-9C73-638A8B2ACC7F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DFC33B83-E63F-F544-8708-7DBD100159BE}">
      <dgm:prSet phldrT="[Text]"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Schools</a:t>
          </a:r>
        </a:p>
      </dgm:t>
    </dgm:pt>
    <dgm:pt modelId="{96310AD1-2640-FC4D-B227-430336A3DD7F}" type="parTrans" cxnId="{9E35FE3A-61FE-7346-B709-7A4953925ACF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3A9915BF-6BC6-8B4F-8117-0756042D47A9}" type="sibTrans" cxnId="{9E35FE3A-61FE-7346-B709-7A4953925ACF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3C6F54B1-2503-EB4D-AE93-41FCD00B0947}">
      <dgm:prSet phldrT="[Text]"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School Clusters</a:t>
          </a:r>
        </a:p>
      </dgm:t>
    </dgm:pt>
    <dgm:pt modelId="{7BF5806F-5F34-B441-BF53-A7CFEBC0C8BD}" type="parTrans" cxnId="{C16A478E-9197-8944-87F3-93AED9B315BA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1098521E-89D8-FE4C-B483-F19517739D6E}" type="sibTrans" cxnId="{C16A478E-9197-8944-87F3-93AED9B315BA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DAD355BC-06FA-1B4E-81BE-4B2F7DDA01F5}">
      <dgm:prSet phldrT="[Text]"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NGOs</a:t>
          </a:r>
        </a:p>
      </dgm:t>
    </dgm:pt>
    <dgm:pt modelId="{83B65CE7-34EF-FD40-8AE7-38690B257AB0}" type="parTrans" cxnId="{338E1E39-64FA-6C41-AC0A-0562FFFDCB2C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C378D117-2092-D540-8C38-E58BA4678A14}" type="sibTrans" cxnId="{338E1E39-64FA-6C41-AC0A-0562FFFDCB2C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118C9DFD-DED7-FA4A-98AC-B6DC68C40D8F}">
      <dgm:prSet phldrT="[Text]"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School Networks</a:t>
          </a:r>
        </a:p>
      </dgm:t>
    </dgm:pt>
    <dgm:pt modelId="{C70295CA-9C18-F944-8F45-B41AAECD0F96}" type="parTrans" cxnId="{A020B730-61B0-B44B-ADA4-F0A7EA08BE04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A50B27AB-5FBD-BA4D-9A02-791179E7DB89}" type="sibTrans" cxnId="{A020B730-61B0-B44B-ADA4-F0A7EA08BE04}">
      <dgm:prSet/>
      <dgm:spPr/>
      <dgm:t>
        <a:bodyPr/>
        <a:lstStyle/>
        <a:p>
          <a:endParaRPr lang="en-US" sz="1400" b="0">
            <a:solidFill>
              <a:schemeClr val="tx1"/>
            </a:solidFill>
          </a:endParaRPr>
        </a:p>
      </dgm:t>
    </dgm:pt>
    <dgm:pt modelId="{A9CF9644-B094-6747-96E5-4F2493EEF8E7}" type="pres">
      <dgm:prSet presAssocID="{1C7B3AF0-2B23-AA46-B36E-71274D7E290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F76FF47-DBA1-2A49-94FE-751F2F9A2AC5}" type="pres">
      <dgm:prSet presAssocID="{8248A71A-0137-FE4B-ADA6-C5143BA1F3F1}" presName="centerShape" presStyleLbl="node0" presStyleIdx="0" presStyleCnt="1"/>
      <dgm:spPr/>
      <dgm:t>
        <a:bodyPr/>
        <a:lstStyle/>
        <a:p>
          <a:endParaRPr lang="en-US"/>
        </a:p>
      </dgm:t>
    </dgm:pt>
    <dgm:pt modelId="{BE7DF356-5D46-7641-B634-75C9C9B14F9B}" type="pres">
      <dgm:prSet presAssocID="{DFC33B83-E63F-F544-8708-7DBD100159B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108AB1-D491-D040-9C91-324B09E85B4E}" type="pres">
      <dgm:prSet presAssocID="{DFC33B83-E63F-F544-8708-7DBD100159BE}" presName="dummy" presStyleCnt="0"/>
      <dgm:spPr/>
    </dgm:pt>
    <dgm:pt modelId="{A0E075C1-83FB-3C42-95BF-DD56FA17A613}" type="pres">
      <dgm:prSet presAssocID="{3A9915BF-6BC6-8B4F-8117-0756042D47A9}" presName="sibTrans" presStyleLbl="sibTrans2D1" presStyleIdx="0" presStyleCnt="4"/>
      <dgm:spPr/>
      <dgm:t>
        <a:bodyPr/>
        <a:lstStyle/>
        <a:p>
          <a:endParaRPr lang="en-US"/>
        </a:p>
      </dgm:t>
    </dgm:pt>
    <dgm:pt modelId="{8E3252F7-052C-2B43-B392-78F551C4BA2F}" type="pres">
      <dgm:prSet presAssocID="{3C6F54B1-2503-EB4D-AE93-41FCD00B094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A9A406-709C-5347-9DDC-E775A788401A}" type="pres">
      <dgm:prSet presAssocID="{3C6F54B1-2503-EB4D-AE93-41FCD00B0947}" presName="dummy" presStyleCnt="0"/>
      <dgm:spPr/>
    </dgm:pt>
    <dgm:pt modelId="{B383D15B-A0C6-3F4F-A384-7D14823AD6CB}" type="pres">
      <dgm:prSet presAssocID="{1098521E-89D8-FE4C-B483-F19517739D6E}" presName="sibTrans" presStyleLbl="sibTrans2D1" presStyleIdx="1" presStyleCnt="4"/>
      <dgm:spPr/>
      <dgm:t>
        <a:bodyPr/>
        <a:lstStyle/>
        <a:p>
          <a:endParaRPr lang="en-US"/>
        </a:p>
      </dgm:t>
    </dgm:pt>
    <dgm:pt modelId="{3B8662C0-6736-4343-B87D-5B7F3D3671AE}" type="pres">
      <dgm:prSet presAssocID="{DAD355BC-06FA-1B4E-81BE-4B2F7DDA01F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8FBF88-26F4-CE4B-A389-F9159A1D0773}" type="pres">
      <dgm:prSet presAssocID="{DAD355BC-06FA-1B4E-81BE-4B2F7DDA01F5}" presName="dummy" presStyleCnt="0"/>
      <dgm:spPr/>
    </dgm:pt>
    <dgm:pt modelId="{42967AC0-286F-0647-BB7C-7460BFC66DDB}" type="pres">
      <dgm:prSet presAssocID="{C378D117-2092-D540-8C38-E58BA4678A14}" presName="sibTrans" presStyleLbl="sibTrans2D1" presStyleIdx="2" presStyleCnt="4"/>
      <dgm:spPr/>
      <dgm:t>
        <a:bodyPr/>
        <a:lstStyle/>
        <a:p>
          <a:endParaRPr lang="en-US"/>
        </a:p>
      </dgm:t>
    </dgm:pt>
    <dgm:pt modelId="{13B97C69-7F8E-7743-BEF1-2AB807FB8803}" type="pres">
      <dgm:prSet presAssocID="{118C9DFD-DED7-FA4A-98AC-B6DC68C40D8F}" presName="node" presStyleLbl="node1" presStyleIdx="3" presStyleCnt="4" custScaleX="1157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5E15B5-A494-2340-A8BB-210937EC7EB3}" type="pres">
      <dgm:prSet presAssocID="{118C9DFD-DED7-FA4A-98AC-B6DC68C40D8F}" presName="dummy" presStyleCnt="0"/>
      <dgm:spPr/>
    </dgm:pt>
    <dgm:pt modelId="{FDB9C61F-0BBD-474F-B442-1B06E40385E9}" type="pres">
      <dgm:prSet presAssocID="{A50B27AB-5FBD-BA4D-9A02-791179E7DB89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8509B2CD-24F1-0245-BAFC-1444090C6562}" type="presOf" srcId="{118C9DFD-DED7-FA4A-98AC-B6DC68C40D8F}" destId="{13B97C69-7F8E-7743-BEF1-2AB807FB8803}" srcOrd="0" destOrd="0" presId="urn:microsoft.com/office/officeart/2005/8/layout/radial6"/>
    <dgm:cxn modelId="{A63C8CED-6B08-2940-9C73-638A8B2ACC7F}" srcId="{1C7B3AF0-2B23-AA46-B36E-71274D7E2901}" destId="{8248A71A-0137-FE4B-ADA6-C5143BA1F3F1}" srcOrd="0" destOrd="0" parTransId="{7C6B72E9-DD68-444C-B050-6A258E8EC198}" sibTransId="{1CECE0CD-D93E-624B-90A4-850AA900CDC8}"/>
    <dgm:cxn modelId="{3EEB79AF-DC41-EA4E-85C0-E5E0EA779C37}" type="presOf" srcId="{3C6F54B1-2503-EB4D-AE93-41FCD00B0947}" destId="{8E3252F7-052C-2B43-B392-78F551C4BA2F}" srcOrd="0" destOrd="0" presId="urn:microsoft.com/office/officeart/2005/8/layout/radial6"/>
    <dgm:cxn modelId="{3C931AA7-7748-B441-A528-998AA12C28C4}" type="presOf" srcId="{DFC33B83-E63F-F544-8708-7DBD100159BE}" destId="{BE7DF356-5D46-7641-B634-75C9C9B14F9B}" srcOrd="0" destOrd="0" presId="urn:microsoft.com/office/officeart/2005/8/layout/radial6"/>
    <dgm:cxn modelId="{C08CFDA3-EAF1-5449-B8B0-31E8ECB64F04}" type="presOf" srcId="{3A9915BF-6BC6-8B4F-8117-0756042D47A9}" destId="{A0E075C1-83FB-3C42-95BF-DD56FA17A613}" srcOrd="0" destOrd="0" presId="urn:microsoft.com/office/officeart/2005/8/layout/radial6"/>
    <dgm:cxn modelId="{8A653500-3D38-3740-A8D5-A93A8A45AFA6}" type="presOf" srcId="{1C7B3AF0-2B23-AA46-B36E-71274D7E2901}" destId="{A9CF9644-B094-6747-96E5-4F2493EEF8E7}" srcOrd="0" destOrd="0" presId="urn:microsoft.com/office/officeart/2005/8/layout/radial6"/>
    <dgm:cxn modelId="{B3B6A1F5-615F-894E-ABB9-27DE3AF8A3C4}" type="presOf" srcId="{C378D117-2092-D540-8C38-E58BA4678A14}" destId="{42967AC0-286F-0647-BB7C-7460BFC66DDB}" srcOrd="0" destOrd="0" presId="urn:microsoft.com/office/officeart/2005/8/layout/radial6"/>
    <dgm:cxn modelId="{465213A7-87C1-F041-BA1A-105F8BD67D51}" type="presOf" srcId="{1098521E-89D8-FE4C-B483-F19517739D6E}" destId="{B383D15B-A0C6-3F4F-A384-7D14823AD6CB}" srcOrd="0" destOrd="0" presId="urn:microsoft.com/office/officeart/2005/8/layout/radial6"/>
    <dgm:cxn modelId="{338E1E39-64FA-6C41-AC0A-0562FFFDCB2C}" srcId="{8248A71A-0137-FE4B-ADA6-C5143BA1F3F1}" destId="{DAD355BC-06FA-1B4E-81BE-4B2F7DDA01F5}" srcOrd="2" destOrd="0" parTransId="{83B65CE7-34EF-FD40-8AE7-38690B257AB0}" sibTransId="{C378D117-2092-D540-8C38-E58BA4678A14}"/>
    <dgm:cxn modelId="{869706D9-00E1-1345-BE9D-0D8120057DD5}" type="presOf" srcId="{DAD355BC-06FA-1B4E-81BE-4B2F7DDA01F5}" destId="{3B8662C0-6736-4343-B87D-5B7F3D3671AE}" srcOrd="0" destOrd="0" presId="urn:microsoft.com/office/officeart/2005/8/layout/radial6"/>
    <dgm:cxn modelId="{9E35FE3A-61FE-7346-B709-7A4953925ACF}" srcId="{8248A71A-0137-FE4B-ADA6-C5143BA1F3F1}" destId="{DFC33B83-E63F-F544-8708-7DBD100159BE}" srcOrd="0" destOrd="0" parTransId="{96310AD1-2640-FC4D-B227-430336A3DD7F}" sibTransId="{3A9915BF-6BC6-8B4F-8117-0756042D47A9}"/>
    <dgm:cxn modelId="{707374AE-EA79-7741-805C-DA45325AED1A}" type="presOf" srcId="{A50B27AB-5FBD-BA4D-9A02-791179E7DB89}" destId="{FDB9C61F-0BBD-474F-B442-1B06E40385E9}" srcOrd="0" destOrd="0" presId="urn:microsoft.com/office/officeart/2005/8/layout/radial6"/>
    <dgm:cxn modelId="{F12816E7-E801-1C4F-8555-D3180905925E}" type="presOf" srcId="{8248A71A-0137-FE4B-ADA6-C5143BA1F3F1}" destId="{EF76FF47-DBA1-2A49-94FE-751F2F9A2AC5}" srcOrd="0" destOrd="0" presId="urn:microsoft.com/office/officeart/2005/8/layout/radial6"/>
    <dgm:cxn modelId="{C16A478E-9197-8944-87F3-93AED9B315BA}" srcId="{8248A71A-0137-FE4B-ADA6-C5143BA1F3F1}" destId="{3C6F54B1-2503-EB4D-AE93-41FCD00B0947}" srcOrd="1" destOrd="0" parTransId="{7BF5806F-5F34-B441-BF53-A7CFEBC0C8BD}" sibTransId="{1098521E-89D8-FE4C-B483-F19517739D6E}"/>
    <dgm:cxn modelId="{A020B730-61B0-B44B-ADA4-F0A7EA08BE04}" srcId="{8248A71A-0137-FE4B-ADA6-C5143BA1F3F1}" destId="{118C9DFD-DED7-FA4A-98AC-B6DC68C40D8F}" srcOrd="3" destOrd="0" parTransId="{C70295CA-9C18-F944-8F45-B41AAECD0F96}" sibTransId="{A50B27AB-5FBD-BA4D-9A02-791179E7DB89}"/>
    <dgm:cxn modelId="{74A0626C-8B32-9C41-A7C7-FB4ED6D94A2E}" type="presParOf" srcId="{A9CF9644-B094-6747-96E5-4F2493EEF8E7}" destId="{EF76FF47-DBA1-2A49-94FE-751F2F9A2AC5}" srcOrd="0" destOrd="0" presId="urn:microsoft.com/office/officeart/2005/8/layout/radial6"/>
    <dgm:cxn modelId="{4FFA564E-36C2-8F4C-85A3-3CD975F7883D}" type="presParOf" srcId="{A9CF9644-B094-6747-96E5-4F2493EEF8E7}" destId="{BE7DF356-5D46-7641-B634-75C9C9B14F9B}" srcOrd="1" destOrd="0" presId="urn:microsoft.com/office/officeart/2005/8/layout/radial6"/>
    <dgm:cxn modelId="{4F4B23DF-239D-C742-A033-888A2CD91EFA}" type="presParOf" srcId="{A9CF9644-B094-6747-96E5-4F2493EEF8E7}" destId="{BB108AB1-D491-D040-9C91-324B09E85B4E}" srcOrd="2" destOrd="0" presId="urn:microsoft.com/office/officeart/2005/8/layout/radial6"/>
    <dgm:cxn modelId="{D27495C3-874D-3D47-9D32-AFCD0E74F301}" type="presParOf" srcId="{A9CF9644-B094-6747-96E5-4F2493EEF8E7}" destId="{A0E075C1-83FB-3C42-95BF-DD56FA17A613}" srcOrd="3" destOrd="0" presId="urn:microsoft.com/office/officeart/2005/8/layout/radial6"/>
    <dgm:cxn modelId="{0486D0F7-CB41-614A-8517-93A5B209558D}" type="presParOf" srcId="{A9CF9644-B094-6747-96E5-4F2493EEF8E7}" destId="{8E3252F7-052C-2B43-B392-78F551C4BA2F}" srcOrd="4" destOrd="0" presId="urn:microsoft.com/office/officeart/2005/8/layout/radial6"/>
    <dgm:cxn modelId="{CCA8F7C0-9E52-0046-9C2F-7CF607E68F85}" type="presParOf" srcId="{A9CF9644-B094-6747-96E5-4F2493EEF8E7}" destId="{6BA9A406-709C-5347-9DDC-E775A788401A}" srcOrd="5" destOrd="0" presId="urn:microsoft.com/office/officeart/2005/8/layout/radial6"/>
    <dgm:cxn modelId="{21F3EAAA-5E4C-5E4D-BEC2-4D67EEAD59F9}" type="presParOf" srcId="{A9CF9644-B094-6747-96E5-4F2493EEF8E7}" destId="{B383D15B-A0C6-3F4F-A384-7D14823AD6CB}" srcOrd="6" destOrd="0" presId="urn:microsoft.com/office/officeart/2005/8/layout/radial6"/>
    <dgm:cxn modelId="{2A08458A-357F-BE4E-AA6F-C2665CD00F9D}" type="presParOf" srcId="{A9CF9644-B094-6747-96E5-4F2493EEF8E7}" destId="{3B8662C0-6736-4343-B87D-5B7F3D3671AE}" srcOrd="7" destOrd="0" presId="urn:microsoft.com/office/officeart/2005/8/layout/radial6"/>
    <dgm:cxn modelId="{86613D4F-9897-3C4F-B7DA-CFC59F6DB3FB}" type="presParOf" srcId="{A9CF9644-B094-6747-96E5-4F2493EEF8E7}" destId="{6A8FBF88-26F4-CE4B-A389-F9159A1D0773}" srcOrd="8" destOrd="0" presId="urn:microsoft.com/office/officeart/2005/8/layout/radial6"/>
    <dgm:cxn modelId="{486E11ED-6717-C84F-B892-C7A52585C4CC}" type="presParOf" srcId="{A9CF9644-B094-6747-96E5-4F2493EEF8E7}" destId="{42967AC0-286F-0647-BB7C-7460BFC66DDB}" srcOrd="9" destOrd="0" presId="urn:microsoft.com/office/officeart/2005/8/layout/radial6"/>
    <dgm:cxn modelId="{BD3E8829-75AB-F542-A64E-DD677159617C}" type="presParOf" srcId="{A9CF9644-B094-6747-96E5-4F2493EEF8E7}" destId="{13B97C69-7F8E-7743-BEF1-2AB807FB8803}" srcOrd="10" destOrd="0" presId="urn:microsoft.com/office/officeart/2005/8/layout/radial6"/>
    <dgm:cxn modelId="{70A9DBD3-6DB6-6649-8AF3-4A0EA24B88A8}" type="presParOf" srcId="{A9CF9644-B094-6747-96E5-4F2493EEF8E7}" destId="{C95E15B5-A494-2340-A8BB-210937EC7EB3}" srcOrd="11" destOrd="0" presId="urn:microsoft.com/office/officeart/2005/8/layout/radial6"/>
    <dgm:cxn modelId="{DC9474C7-ADBF-B14F-A50F-C46290474206}" type="presParOf" srcId="{A9CF9644-B094-6747-96E5-4F2493EEF8E7}" destId="{FDB9C61F-0BBD-474F-B442-1B06E40385E9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B9C61F-0BBD-474F-B442-1B06E40385E9}">
      <dsp:nvSpPr>
        <dsp:cNvPr id="0" name=""/>
        <dsp:cNvSpPr/>
      </dsp:nvSpPr>
      <dsp:spPr>
        <a:xfrm>
          <a:off x="519493" y="655417"/>
          <a:ext cx="3190166" cy="3190166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2">
                <a:hueOff val="4681520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20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967AC0-286F-0647-BB7C-7460BFC66DDB}">
      <dsp:nvSpPr>
        <dsp:cNvPr id="0" name=""/>
        <dsp:cNvSpPr/>
      </dsp:nvSpPr>
      <dsp:spPr>
        <a:xfrm>
          <a:off x="519493" y="655417"/>
          <a:ext cx="3190166" cy="319016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83D15B-A0C6-3F4F-A384-7D14823AD6CB}">
      <dsp:nvSpPr>
        <dsp:cNvPr id="0" name=""/>
        <dsp:cNvSpPr/>
      </dsp:nvSpPr>
      <dsp:spPr>
        <a:xfrm>
          <a:off x="519493" y="655417"/>
          <a:ext cx="3190166" cy="3190166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2">
                <a:hueOff val="1560507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7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0E075C1-83FB-3C42-95BF-DD56FA17A613}">
      <dsp:nvSpPr>
        <dsp:cNvPr id="0" name=""/>
        <dsp:cNvSpPr/>
      </dsp:nvSpPr>
      <dsp:spPr>
        <a:xfrm>
          <a:off x="519493" y="655417"/>
          <a:ext cx="3190166" cy="3190166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76FF47-DBA1-2A49-94FE-751F2F9A2AC5}">
      <dsp:nvSpPr>
        <dsp:cNvPr id="0" name=""/>
        <dsp:cNvSpPr/>
      </dsp:nvSpPr>
      <dsp:spPr>
        <a:xfrm>
          <a:off x="1380379" y="1516303"/>
          <a:ext cx="1468394" cy="146839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solidFill>
                <a:schemeClr val="tx1"/>
              </a:solidFill>
            </a:rPr>
            <a:t>Capacity Building and Support</a:t>
          </a:r>
        </a:p>
      </dsp:txBody>
      <dsp:txXfrm>
        <a:off x="1595420" y="1731344"/>
        <a:ext cx="1038312" cy="1038312"/>
      </dsp:txXfrm>
    </dsp:sp>
    <dsp:sp modelId="{BE7DF356-5D46-7641-B634-75C9C9B14F9B}">
      <dsp:nvSpPr>
        <dsp:cNvPr id="0" name=""/>
        <dsp:cNvSpPr/>
      </dsp:nvSpPr>
      <dsp:spPr>
        <a:xfrm>
          <a:off x="1600638" y="178483"/>
          <a:ext cx="1027876" cy="102787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solidFill>
                <a:schemeClr val="tx1"/>
              </a:solidFill>
            </a:rPr>
            <a:t>Schools</a:t>
          </a:r>
        </a:p>
      </dsp:txBody>
      <dsp:txXfrm>
        <a:off x="1751167" y="329012"/>
        <a:ext cx="726818" cy="726818"/>
      </dsp:txXfrm>
    </dsp:sp>
    <dsp:sp modelId="{8E3252F7-052C-2B43-B392-78F551C4BA2F}">
      <dsp:nvSpPr>
        <dsp:cNvPr id="0" name=""/>
        <dsp:cNvSpPr/>
      </dsp:nvSpPr>
      <dsp:spPr>
        <a:xfrm>
          <a:off x="3158718" y="1736562"/>
          <a:ext cx="1027876" cy="1027876"/>
        </a:xfrm>
        <a:prstGeom prst="ellipse">
          <a:avLst/>
        </a:prstGeom>
        <a:gradFill rotWithShape="0">
          <a:gsLst>
            <a:gs pos="0">
              <a:schemeClr val="accent2">
                <a:hueOff val="1560507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7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solidFill>
                <a:schemeClr val="tx1"/>
              </a:solidFill>
            </a:rPr>
            <a:t>School Clusters</a:t>
          </a:r>
        </a:p>
      </dsp:txBody>
      <dsp:txXfrm>
        <a:off x="3309247" y="1887091"/>
        <a:ext cx="726818" cy="726818"/>
      </dsp:txXfrm>
    </dsp:sp>
    <dsp:sp modelId="{3B8662C0-6736-4343-B87D-5B7F3D3671AE}">
      <dsp:nvSpPr>
        <dsp:cNvPr id="0" name=""/>
        <dsp:cNvSpPr/>
      </dsp:nvSpPr>
      <dsp:spPr>
        <a:xfrm>
          <a:off x="1600638" y="3294642"/>
          <a:ext cx="1027876" cy="1027876"/>
        </a:xfrm>
        <a:prstGeom prst="ellipse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solidFill>
                <a:schemeClr val="tx1"/>
              </a:solidFill>
            </a:rPr>
            <a:t>NGOs</a:t>
          </a:r>
        </a:p>
      </dsp:txBody>
      <dsp:txXfrm>
        <a:off x="1751167" y="3445171"/>
        <a:ext cx="726818" cy="726818"/>
      </dsp:txXfrm>
    </dsp:sp>
    <dsp:sp modelId="{13B97C69-7F8E-7743-BEF1-2AB807FB8803}">
      <dsp:nvSpPr>
        <dsp:cNvPr id="0" name=""/>
        <dsp:cNvSpPr/>
      </dsp:nvSpPr>
      <dsp:spPr>
        <a:xfrm>
          <a:off x="-38633" y="1736562"/>
          <a:ext cx="1190259" cy="1027876"/>
        </a:xfrm>
        <a:prstGeom prst="ellipse">
          <a:avLst/>
        </a:prstGeom>
        <a:gradFill rotWithShape="0">
          <a:gsLst>
            <a:gs pos="0">
              <a:schemeClr val="accent2">
                <a:hueOff val="4681520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20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solidFill>
                <a:schemeClr val="tx1"/>
              </a:solidFill>
            </a:rPr>
            <a:t>School Networks</a:t>
          </a:r>
        </a:p>
      </dsp:txBody>
      <dsp:txXfrm>
        <a:off x="135676" y="1887091"/>
        <a:ext cx="841641" cy="726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FD3C4-EA12-FD48-9578-A4E6982305E9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5194C-DF43-8E4B-8E66-6EFAAFF47F6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097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611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5194C-DF43-8E4B-8E66-6EFAAFF47F6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740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/>
              <a:t>The WWGS programme aims to:</a:t>
            </a:r>
          </a:p>
          <a:p>
            <a:endParaRPr lang="en-US" sz="1200" dirty="0"/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familiarise learners with the concepts of  interdependence, development, globalisation and  sustainability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enable teachers to move learners from a charity mentality to a social justice mentality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community of practice that stretches across regions and continents. An informal and flexible network that can share experience and resources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stimulate critical thinking about global issues, both at  a whole school and learner level help schools promote greater awareness and understanding of global justice issues.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5194C-DF43-8E4B-8E66-6EFAAFF47F6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767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Cultivating young leaders who are active in change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5194C-DF43-8E4B-8E66-6EFAAFF47F6C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418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WWGS Provide subject specific resources to support teachers integrate GCE into their subject areas. </a:t>
            </a:r>
          </a:p>
          <a:p>
            <a:endParaRPr lang="en-US" dirty="0"/>
          </a:p>
          <a:p>
            <a:r>
              <a:rPr lang="en-US" dirty="0"/>
              <a:t>Go to the ”Tools” section of our website to download these.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538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130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853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725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928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981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742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382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77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02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32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750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000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4EFF5-EB3C-314B-B2E4-AEF257801E63}" type="datetimeFigureOut">
              <a:rPr lang="en-US" smtClean="0"/>
              <a:t>11/11/20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9A4A1-C0B8-B04B-AEB8-0F00D7E78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80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openxmlformats.org/officeDocument/2006/relationships/image" Target="../media/image14.png"/><Relationship Id="rId6" Type="http://schemas.openxmlformats.org/officeDocument/2006/relationships/image" Target="../media/image15.jpeg"/><Relationship Id="rId7" Type="http://schemas.openxmlformats.org/officeDocument/2006/relationships/image" Target="../media/image16.jpeg"/><Relationship Id="rId8" Type="http://schemas.openxmlformats.org/officeDocument/2006/relationships/image" Target="../media/image17.png"/><Relationship Id="rId9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6" Type="http://schemas.openxmlformats.org/officeDocument/2006/relationships/image" Target="../media/image23.jpeg"/><Relationship Id="rId7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9.png"/><Relationship Id="rId12" Type="http://schemas.openxmlformats.org/officeDocument/2006/relationships/image" Target="../media/image43.jpeg"/><Relationship Id="rId13" Type="http://schemas.openxmlformats.org/officeDocument/2006/relationships/image" Target="../media/image44.png"/><Relationship Id="rId14" Type="http://schemas.openxmlformats.org/officeDocument/2006/relationships/image" Target="../media/image45.png"/><Relationship Id="rId15" Type="http://schemas.openxmlformats.org/officeDocument/2006/relationships/image" Target="../media/image46.png"/><Relationship Id="rId16" Type="http://schemas.openxmlformats.org/officeDocument/2006/relationships/image" Target="../media/image47.png"/><Relationship Id="rId17" Type="http://schemas.openxmlformats.org/officeDocument/2006/relationships/image" Target="../media/image48.png"/><Relationship Id="rId18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image" Target="../media/image37.jpeg"/><Relationship Id="rId6" Type="http://schemas.openxmlformats.org/officeDocument/2006/relationships/image" Target="../media/image38.jpeg"/><Relationship Id="rId7" Type="http://schemas.openxmlformats.org/officeDocument/2006/relationships/image" Target="../media/image39.jpeg"/><Relationship Id="rId8" Type="http://schemas.openxmlformats.org/officeDocument/2006/relationships/image" Target="../media/image40.png"/><Relationship Id="rId9" Type="http://schemas.openxmlformats.org/officeDocument/2006/relationships/image" Target="../media/image41.png"/><Relationship Id="rId10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jpeg"/><Relationship Id="rId3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4" Type="http://schemas.openxmlformats.org/officeDocument/2006/relationships/image" Target="../media/image54.jpeg"/><Relationship Id="rId5" Type="http://schemas.openxmlformats.org/officeDocument/2006/relationships/image" Target="../media/image55.jpeg"/><Relationship Id="rId6" Type="http://schemas.openxmlformats.org/officeDocument/2006/relationships/image" Target="../media/image56.jpeg"/><Relationship Id="rId7" Type="http://schemas.openxmlformats.org/officeDocument/2006/relationships/image" Target="../media/image57.jpeg"/><Relationship Id="rId8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4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2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5" Type="http://schemas.openxmlformats.org/officeDocument/2006/relationships/image" Target="../media/image76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725D32-6D3A-8845-8EF0-4B520E784F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A67C1B5F-2B63-6546-9103-0541CA4249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photo, different, show, various&#10;&#10;Description automatically generated">
            <a:extLst>
              <a:ext uri="{FF2B5EF4-FFF2-40B4-BE49-F238E27FC236}">
                <a16:creationId xmlns="" xmlns:a16="http://schemas.microsoft.com/office/drawing/2014/main" id="{632E3381-5659-8F48-BDB1-321AE10B93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44AB37E-2084-8C45-80B8-E42FCE5DE0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92616"/>
            <a:ext cx="9144000" cy="56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79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WGS Principals Symposium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56" y="180441"/>
            <a:ext cx="8854619" cy="647118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0022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E9C50E5-0957-6540-9EA0-528FBBC75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10" y="-151195"/>
            <a:ext cx="7886700" cy="1325563"/>
          </a:xfrm>
        </p:spPr>
        <p:txBody>
          <a:bodyPr/>
          <a:lstStyle/>
          <a:p>
            <a:r>
              <a:rPr lang="en-US" b="1" dirty="0"/>
              <a:t>Housekeeping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2E2A6D6-8C13-E648-8A6F-C2B963902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4164" y="1908239"/>
            <a:ext cx="4340417" cy="72509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Turn your camera on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6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E86E84FC-DDA2-C744-B9CF-7324A4D37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9851"/>
            <a:ext cx="9144000" cy="804095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="" xmlns:a16="http://schemas.microsoft.com/office/drawing/2014/main" id="{FEB931A0-BED7-0B49-9C0C-F68622F0F71D}"/>
              </a:ext>
            </a:extLst>
          </p:cNvPr>
          <p:cNvCxnSpPr>
            <a:cxnSpLocks/>
          </p:cNvCxnSpPr>
          <p:nvPr/>
        </p:nvCxnSpPr>
        <p:spPr>
          <a:xfrm flipH="1">
            <a:off x="382386" y="1409452"/>
            <a:ext cx="565265" cy="4739123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="" xmlns:a16="http://schemas.microsoft.com/office/drawing/2014/main" id="{02ED8DAD-8E60-3A4B-BF5B-80873E0A7A38}"/>
              </a:ext>
            </a:extLst>
          </p:cNvPr>
          <p:cNvCxnSpPr>
            <a:cxnSpLocks/>
            <a:stCxn id="3" idx="1"/>
          </p:cNvCxnSpPr>
          <p:nvPr/>
        </p:nvCxnSpPr>
        <p:spPr>
          <a:xfrm flipH="1">
            <a:off x="1280160" y="2270786"/>
            <a:ext cx="1944004" cy="3780879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82DAD3C4-502F-3348-B5A6-F0B0F5EA0182}"/>
              </a:ext>
            </a:extLst>
          </p:cNvPr>
          <p:cNvSpPr/>
          <p:nvPr/>
        </p:nvSpPr>
        <p:spPr>
          <a:xfrm>
            <a:off x="4039718" y="3290320"/>
            <a:ext cx="48824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3200" dirty="0"/>
              <a:t>Please use the chat function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="" xmlns:a16="http://schemas.microsoft.com/office/drawing/2014/main" id="{A4E0A12D-9984-6342-8573-6711D31876DD}"/>
              </a:ext>
            </a:extLst>
          </p:cNvPr>
          <p:cNvSpPr txBox="1">
            <a:spLocks/>
          </p:cNvSpPr>
          <p:nvPr/>
        </p:nvSpPr>
        <p:spPr>
          <a:xfrm>
            <a:off x="49876" y="1020330"/>
            <a:ext cx="3989841" cy="804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To mute and un-mute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BF43E854-D063-C44A-A022-27C27F39BDB9}"/>
              </a:ext>
            </a:extLst>
          </p:cNvPr>
          <p:cNvCxnSpPr>
            <a:cxnSpLocks/>
          </p:cNvCxnSpPr>
          <p:nvPr/>
        </p:nvCxnSpPr>
        <p:spPr>
          <a:xfrm flipH="1">
            <a:off x="4374468" y="3817485"/>
            <a:ext cx="3090201" cy="2239474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Screen Shot 2020-11-10 at 13.56.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736" y="4111043"/>
            <a:ext cx="4423919" cy="1312591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="" xmlns:a16="http://schemas.microsoft.com/office/drawing/2014/main" id="{02ED8DAD-8E60-3A4B-BF5B-80873E0A7A38}"/>
              </a:ext>
            </a:extLst>
          </p:cNvPr>
          <p:cNvCxnSpPr>
            <a:cxnSpLocks/>
          </p:cNvCxnSpPr>
          <p:nvPr/>
        </p:nvCxnSpPr>
        <p:spPr>
          <a:xfrm flipH="1">
            <a:off x="3224164" y="5004613"/>
            <a:ext cx="549254" cy="1052346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271305" y="496058"/>
            <a:ext cx="24807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2F5597"/>
                </a:solidFill>
              </a:rPr>
              <a:t>Put on Speaker View</a:t>
            </a:r>
            <a:endParaRPr lang="en-US" sz="2000" b="1" dirty="0">
              <a:solidFill>
                <a:srgbClr val="2F5597"/>
              </a:solidFill>
            </a:endParaRPr>
          </a:p>
        </p:txBody>
      </p:sp>
      <p:pic>
        <p:nvPicPr>
          <p:cNvPr id="7" name="Picture 6" descr="Screen Shot 2020-11-11 at 09.25.1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581" y="1020330"/>
            <a:ext cx="2032000" cy="533400"/>
          </a:xfrm>
          <a:prstGeom prst="rect">
            <a:avLst/>
          </a:prstGeom>
        </p:spPr>
      </p:pic>
      <p:pic>
        <p:nvPicPr>
          <p:cNvPr id="8" name="Picture 7" descr="Screen Shot 2020-11-11 at 09.26.1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208" y="51558"/>
            <a:ext cx="1016000" cy="4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36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400" y="660400"/>
            <a:ext cx="855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04800" y="235818"/>
            <a:ext cx="8356600" cy="6386364"/>
          </a:xfrm>
          <a:prstGeom prst="rect">
            <a:avLst/>
          </a:prstGeom>
          <a:ln w="38100">
            <a:solidFill>
              <a:srgbClr val="48449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ga-IE" sz="2800" b="1" u="sng" dirty="0">
                <a:solidFill>
                  <a:srgbClr val="48449C"/>
                </a:solidFill>
                <a:latin typeface="Calibri"/>
                <a:cs typeface="Calibri"/>
              </a:rPr>
              <a:t>Agenda</a:t>
            </a:r>
          </a:p>
          <a:p>
            <a:pPr algn="ctr"/>
            <a:endParaRPr lang="ga-IE" sz="2000" b="1" u="sng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9.30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Opening Address: </a:t>
            </a:r>
            <a:r>
              <a:rPr lang="uz-Cyrl-UZ" sz="1900" i="1" dirty="0">
                <a:cs typeface="Calibri"/>
              </a:rPr>
              <a:t>Colm Brophy </a:t>
            </a:r>
            <a:r>
              <a:rPr lang="en-IE" sz="1900" i="1" dirty="0">
                <a:cs typeface="Calibri"/>
              </a:rPr>
              <a:t>TD</a:t>
            </a:r>
            <a:r>
              <a:rPr lang="en-GB" sz="1900" i="1" dirty="0">
                <a:cs typeface="Calibri"/>
              </a:rPr>
              <a:t>, </a:t>
            </a:r>
            <a:r>
              <a:rPr lang="uz-Cyrl-UZ" sz="1900" i="1" dirty="0">
                <a:latin typeface="Calibri"/>
                <a:cs typeface="Calibri"/>
              </a:rPr>
              <a:t>Minister of State for Overseas Aid and </a:t>
            </a:r>
            <a:r>
              <a:rPr lang="en-IE" sz="1900" i="1" dirty="0">
                <a:latin typeface="Calibri"/>
                <a:cs typeface="Calibri"/>
              </a:rPr>
              <a:t>		</a:t>
            </a:r>
            <a:r>
              <a:rPr lang="uz-Cyrl-UZ" sz="1900" i="1" dirty="0">
                <a:latin typeface="Calibri"/>
                <a:cs typeface="Calibri"/>
              </a:rPr>
              <a:t>the Diaspora</a:t>
            </a:r>
            <a:r>
              <a:rPr lang="en-IE" sz="1900" i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 </a:t>
            </a:r>
            <a:endParaRPr lang="en-IE" sz="1900" b="1" dirty="0">
              <a:latin typeface="Calibri"/>
              <a:cs typeface="Calibri"/>
            </a:endParaRPr>
          </a:p>
          <a:p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9.40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Global Passport Award ceremony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 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9.50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Introduction</a:t>
            </a:r>
            <a:r>
              <a:rPr lang="en-IE" sz="1900" b="1" dirty="0">
                <a:latin typeface="Calibri"/>
                <a:cs typeface="Calibri"/>
              </a:rPr>
              <a:t>:</a:t>
            </a:r>
            <a:r>
              <a:rPr lang="uz-Cyrl-UZ" sz="1900" b="1" dirty="0">
                <a:latin typeface="Calibri"/>
                <a:cs typeface="Calibri"/>
              </a:rPr>
              <a:t> </a:t>
            </a:r>
            <a:r>
              <a:rPr lang="uz-Cyrl-UZ" sz="1900" i="1" dirty="0">
                <a:latin typeface="Calibri"/>
                <a:cs typeface="Calibri"/>
              </a:rPr>
              <a:t>Aishling McGrath, Director of Worldwise Global Schools</a:t>
            </a:r>
            <a:endParaRPr lang="ga-IE" sz="1900" i="1" dirty="0">
              <a:latin typeface="Calibri"/>
              <a:cs typeface="Calibri"/>
            </a:endParaRPr>
          </a:p>
          <a:p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10.00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Global </a:t>
            </a:r>
            <a:r>
              <a:rPr lang="uz-Cyrl-UZ" sz="1900" b="1" dirty="0" smtClean="0">
                <a:latin typeface="Calibri"/>
                <a:cs typeface="Calibri"/>
              </a:rPr>
              <a:t>Caf</a:t>
            </a:r>
            <a:r>
              <a:rPr lang="ga-IE" sz="1900" b="1" dirty="0" smtClean="0">
                <a:latin typeface="Calibri"/>
                <a:cs typeface="Calibri"/>
              </a:rPr>
              <a:t>é</a:t>
            </a:r>
            <a:r>
              <a:rPr lang="uz-Cyrl-UZ" sz="1900" b="1" dirty="0" smtClean="0">
                <a:latin typeface="Calibri"/>
                <a:cs typeface="Calibri"/>
              </a:rPr>
              <a:t>: </a:t>
            </a:r>
            <a:r>
              <a:rPr lang="en-IE" sz="1900" dirty="0">
                <a:latin typeface="Calibri"/>
                <a:cs typeface="Calibri"/>
              </a:rPr>
              <a:t>P</a:t>
            </a:r>
            <a:r>
              <a:rPr lang="uz-Cyrl-UZ" sz="1900" dirty="0">
                <a:latin typeface="Calibri"/>
                <a:cs typeface="Calibri"/>
              </a:rPr>
              <a:t>rincipals </a:t>
            </a:r>
            <a:r>
              <a:rPr lang="en-IE" sz="1900" dirty="0">
                <a:latin typeface="Calibri"/>
                <a:cs typeface="Calibri"/>
              </a:rPr>
              <a:t>s</a:t>
            </a:r>
            <a:r>
              <a:rPr lang="uz-Cyrl-UZ" sz="1900" dirty="0">
                <a:latin typeface="Calibri"/>
                <a:cs typeface="Calibri"/>
              </a:rPr>
              <a:t>hare their school’s GCE programmes</a:t>
            </a:r>
            <a:r>
              <a:rPr lang="en-IE" sz="1900" dirty="0">
                <a:latin typeface="Calibri"/>
                <a:cs typeface="Calibri"/>
              </a:rPr>
              <a:t> </a:t>
            </a:r>
          </a:p>
          <a:p>
            <a:r>
              <a:rPr lang="en-IE" sz="1900" dirty="0">
                <a:latin typeface="Calibri"/>
                <a:cs typeface="Calibri"/>
              </a:rPr>
              <a:t>		– Breakout rooms</a:t>
            </a:r>
          </a:p>
          <a:p>
            <a:endParaRPr lang="en-GB" sz="1900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10.50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Recommendations from WWGS Participating Teachers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 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10.55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Next Steps! </a:t>
            </a:r>
            <a:r>
              <a:rPr lang="uz-Cyrl-UZ" sz="1900" dirty="0">
                <a:latin typeface="Calibri"/>
                <a:cs typeface="Calibri"/>
              </a:rPr>
              <a:t>Playing an active role in my school vis a vis GCE</a:t>
            </a:r>
            <a:endParaRPr lang="en-IE" sz="1900" dirty="0">
              <a:latin typeface="Calibri"/>
              <a:cs typeface="Calibri"/>
            </a:endParaRPr>
          </a:p>
          <a:p>
            <a:r>
              <a:rPr lang="en-IE" sz="1900" dirty="0">
                <a:latin typeface="Calibri"/>
                <a:cs typeface="Calibri"/>
              </a:rPr>
              <a:t>		</a:t>
            </a:r>
            <a:r>
              <a:rPr lang="uz-Cyrl-UZ" sz="1900" dirty="0">
                <a:latin typeface="Calibri"/>
                <a:cs typeface="Calibri"/>
              </a:rPr>
              <a:t>-</a:t>
            </a:r>
            <a:r>
              <a:rPr lang="en-IE" sz="1900" dirty="0">
                <a:latin typeface="Calibri"/>
                <a:cs typeface="Calibri"/>
              </a:rPr>
              <a:t> Breakout rooms</a:t>
            </a:r>
          </a:p>
          <a:p>
            <a:r>
              <a:rPr lang="uz-Cyrl-UZ" sz="1900" b="1" dirty="0">
                <a:latin typeface="Calibri"/>
                <a:cs typeface="Calibri"/>
              </a:rPr>
              <a:t> 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11.25 </a:t>
            </a:r>
            <a:r>
              <a:rPr lang="en-IE" sz="1900" b="1" dirty="0">
                <a:latin typeface="Calibri"/>
                <a:cs typeface="Calibri"/>
              </a:rPr>
              <a:t>	</a:t>
            </a:r>
            <a:r>
              <a:rPr lang="uz-Cyrl-UZ" sz="1900" b="1" dirty="0">
                <a:latin typeface="Calibri"/>
                <a:cs typeface="Calibri"/>
              </a:rPr>
              <a:t>Closing remarks: </a:t>
            </a:r>
            <a:r>
              <a:rPr lang="uz-Cyrl-UZ" sz="1900" i="1" dirty="0">
                <a:latin typeface="Calibri"/>
                <a:cs typeface="Calibri"/>
              </a:rPr>
              <a:t>Áine Doody, Head of Global Ctizenship</a:t>
            </a:r>
            <a:r>
              <a:rPr lang="en-IE" sz="1900" i="1" dirty="0">
                <a:latin typeface="Calibri"/>
                <a:cs typeface="Calibri"/>
              </a:rPr>
              <a:t>, Irish Aid, </a:t>
            </a:r>
          </a:p>
          <a:p>
            <a:r>
              <a:rPr lang="en-IE" sz="1900" i="1" dirty="0">
                <a:latin typeface="Calibri"/>
                <a:cs typeface="Calibri"/>
              </a:rPr>
              <a:t>		Department of Foreign Affairs</a:t>
            </a:r>
            <a:endParaRPr lang="en-GB" sz="1900" i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 </a:t>
            </a:r>
            <a:endParaRPr lang="en-GB" sz="1900" b="1" dirty="0">
              <a:latin typeface="Calibri"/>
              <a:cs typeface="Calibri"/>
            </a:endParaRPr>
          </a:p>
          <a:p>
            <a:r>
              <a:rPr lang="uz-Cyrl-UZ" sz="1900" b="1" dirty="0">
                <a:latin typeface="Calibri"/>
                <a:cs typeface="Calibri"/>
              </a:rPr>
              <a:t>11.30 </a:t>
            </a:r>
            <a:r>
              <a:rPr lang="en-IE" sz="1900" b="1" dirty="0">
                <a:latin typeface="Calibri"/>
                <a:cs typeface="Calibri"/>
              </a:rPr>
              <a:t>	Evaluation &amp; </a:t>
            </a:r>
            <a:r>
              <a:rPr lang="uz-Cyrl-UZ" sz="1900" b="1" dirty="0">
                <a:latin typeface="Calibri"/>
                <a:cs typeface="Calibri"/>
              </a:rPr>
              <a:t>Close</a:t>
            </a:r>
            <a:endParaRPr lang="en-GB" sz="1900" b="1" dirty="0">
              <a:latin typeface="Calibri"/>
              <a:cs typeface="Calibri"/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="" xmlns:a16="http://schemas.microsoft.com/office/drawing/2014/main" id="{363B6E0E-3F7A-9041-A4D6-9D8F989478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266" y="5856612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52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21" y="4463608"/>
            <a:ext cx="3110463" cy="14733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744279" y="2228671"/>
            <a:ext cx="7995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Áine Doody, </a:t>
            </a:r>
          </a:p>
          <a:p>
            <a:r>
              <a:rPr lang="en-US" sz="2400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Head of Development Education/ Global Citizenship, </a:t>
            </a:r>
          </a:p>
          <a:p>
            <a:r>
              <a:rPr lang="en-US" sz="2400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Irish Aid, Department of Foreign Affairs</a:t>
            </a:r>
          </a:p>
        </p:txBody>
      </p:sp>
    </p:spTree>
    <p:extLst>
      <p:ext uri="{BB962C8B-B14F-4D97-AF65-F5344CB8AC3E}">
        <p14:creationId xmlns:p14="http://schemas.microsoft.com/office/powerpoint/2010/main" val="718355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21" y="4463608"/>
            <a:ext cx="3110463" cy="14733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744279" y="2228671"/>
            <a:ext cx="7995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Colm Brophy, TD</a:t>
            </a:r>
          </a:p>
          <a:p>
            <a:r>
              <a:rPr lang="en-US" sz="2400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Minister of State for Overseas Development and Diaspora</a:t>
            </a:r>
          </a:p>
        </p:txBody>
      </p:sp>
    </p:spTree>
    <p:extLst>
      <p:ext uri="{BB962C8B-B14F-4D97-AF65-F5344CB8AC3E}">
        <p14:creationId xmlns:p14="http://schemas.microsoft.com/office/powerpoint/2010/main" val="4153369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 descr="18238934_1286261318157149_4424907307425312041_o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857" r="-14857"/>
          <a:stretch>
            <a:fillRect/>
          </a:stretch>
        </p:blipFill>
        <p:spPr>
          <a:xfrm>
            <a:off x="2750218" y="1959630"/>
            <a:ext cx="3531288" cy="1845892"/>
          </a:xfrm>
          <a:prstGeom prst="rect">
            <a:avLst/>
          </a:prstGeom>
        </p:spPr>
      </p:pic>
      <p:pic>
        <p:nvPicPr>
          <p:cNvPr id="9" name="Picture 8" descr="Screen Shot 2018-04-04 at 11.38.50.pn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19" y="183097"/>
            <a:ext cx="2481012" cy="2436066"/>
          </a:xfrm>
          <a:prstGeom prst="rect">
            <a:avLst/>
          </a:prstGeom>
        </p:spPr>
      </p:pic>
      <p:pic>
        <p:nvPicPr>
          <p:cNvPr id="10" name="Picture 9" descr="Award Silver.pn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8" y="2267115"/>
            <a:ext cx="2536591" cy="2454766"/>
          </a:xfrm>
          <a:prstGeom prst="rect">
            <a:avLst/>
          </a:prstGeom>
        </p:spPr>
      </p:pic>
      <p:pic>
        <p:nvPicPr>
          <p:cNvPr id="11" name="Picture 10" descr="Award Gol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43" y="4446988"/>
            <a:ext cx="2433503" cy="2411012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="" xmlns:a16="http://schemas.microsoft.com/office/drawing/2014/main" id="{896A5470-B326-5A4E-9AB4-A3C84E814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731" y="113856"/>
            <a:ext cx="6013402" cy="1648328"/>
          </a:xfrm>
          <a:solidFill>
            <a:srgbClr val="48449C"/>
          </a:solidFill>
        </p:spPr>
        <p:txBody>
          <a:bodyPr>
            <a:no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  <a:latin typeface="Rockwell"/>
                <a:cs typeface="Rockwell"/>
              </a:rPr>
              <a:t/>
            </a:r>
            <a:br>
              <a:rPr lang="en-US" sz="2800" b="1" dirty="0">
                <a:solidFill>
                  <a:schemeClr val="bg1"/>
                </a:solidFill>
                <a:latin typeface="Rockwell"/>
                <a:cs typeface="Rockwell"/>
              </a:rPr>
            </a:br>
            <a:r>
              <a:rPr lang="en-US" sz="2800" b="1" dirty="0">
                <a:solidFill>
                  <a:schemeClr val="bg1"/>
                </a:solidFill>
                <a:latin typeface="Rockwell"/>
                <a:cs typeface="Rockwell"/>
              </a:rPr>
              <a:t/>
            </a:r>
            <a:br>
              <a:rPr lang="en-US" sz="2800" b="1" dirty="0">
                <a:solidFill>
                  <a:schemeClr val="bg1"/>
                </a:solidFill>
                <a:latin typeface="Rockwell"/>
                <a:cs typeface="Rockwell"/>
              </a:rPr>
            </a:br>
            <a:r>
              <a:rPr lang="en-US" sz="2900" b="1" dirty="0">
                <a:solidFill>
                  <a:schemeClr val="bg1"/>
                </a:solidFill>
                <a:latin typeface="Calibri"/>
                <a:cs typeface="Calibri"/>
              </a:rPr>
              <a:t>WWGS Global Passport </a:t>
            </a:r>
            <a:r>
              <a:rPr lang="en-US" sz="2900" b="1" dirty="0" smtClean="0">
                <a:solidFill>
                  <a:schemeClr val="bg1"/>
                </a:solidFill>
                <a:latin typeface="Calibri"/>
                <a:cs typeface="Calibri"/>
              </a:rPr>
              <a:t>Award </a:t>
            </a:r>
            <a:r>
              <a:rPr lang="en-US" sz="2900" b="1" dirty="0">
                <a:solidFill>
                  <a:schemeClr val="bg1"/>
                </a:solidFill>
                <a:latin typeface="Calibri"/>
                <a:cs typeface="Calibri"/>
              </a:rPr>
              <a:t/>
            </a:r>
            <a:br>
              <a:rPr lang="en-US" sz="2900" b="1" dirty="0">
                <a:solidFill>
                  <a:schemeClr val="bg1"/>
                </a:solidFill>
                <a:latin typeface="Calibri"/>
                <a:cs typeface="Calibri"/>
              </a:rPr>
            </a:br>
            <a:r>
              <a:rPr lang="en-US" sz="2500" b="1" dirty="0">
                <a:solidFill>
                  <a:schemeClr val="bg1"/>
                </a:solidFill>
                <a:latin typeface="Calibri"/>
                <a:cs typeface="Calibri"/>
              </a:rPr>
              <a:t>Recognises &amp; Rewards Quality </a:t>
            </a:r>
            <a:br>
              <a:rPr lang="en-US" sz="2500" b="1" dirty="0">
                <a:solidFill>
                  <a:schemeClr val="bg1"/>
                </a:solidFill>
                <a:latin typeface="Calibri"/>
                <a:cs typeface="Calibri"/>
              </a:rPr>
            </a:br>
            <a:r>
              <a:rPr lang="en-US" sz="2500" b="1" dirty="0">
                <a:solidFill>
                  <a:schemeClr val="bg1"/>
                </a:solidFill>
                <a:latin typeface="Calibri"/>
                <a:cs typeface="Calibri"/>
              </a:rPr>
              <a:t>Global Citizenship Education</a:t>
            </a:r>
            <a:br>
              <a:rPr lang="en-US" sz="2500" b="1" dirty="0">
                <a:solidFill>
                  <a:schemeClr val="bg1"/>
                </a:solidFill>
                <a:latin typeface="Calibri"/>
                <a:cs typeface="Calibri"/>
              </a:rPr>
            </a:br>
            <a: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  <a:t/>
            </a:r>
            <a:b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</a:br>
            <a: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  <a:t/>
            </a:r>
            <a:b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</a:br>
            <a: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  <a:t/>
            </a:r>
            <a:br>
              <a:rPr lang="en-US" sz="1400" b="1" dirty="0">
                <a:solidFill>
                  <a:schemeClr val="bg1"/>
                </a:solidFill>
                <a:latin typeface="Rockwell"/>
                <a:cs typeface="Rockwell"/>
              </a:rPr>
            </a:br>
            <a:endParaRPr lang="en-US" sz="1400" b="1" dirty="0">
              <a:solidFill>
                <a:schemeClr val="bg1"/>
              </a:solidFill>
              <a:latin typeface="Rockwell"/>
              <a:cs typeface="Rockwell"/>
            </a:endParaRPr>
          </a:p>
        </p:txBody>
      </p:sp>
      <p:pic>
        <p:nvPicPr>
          <p:cNvPr id="13" name="Picture 12" descr="A group of people posing for the camera&#10;&#10;Description automatically generated">
            <a:extLst>
              <a:ext uri="{FF2B5EF4-FFF2-40B4-BE49-F238E27FC236}">
                <a16:creationId xmlns="" xmlns:a16="http://schemas.microsoft.com/office/drawing/2014/main" id="{C83BC285-12F9-B047-A1B3-7E8706692DB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3381" y="1959629"/>
            <a:ext cx="2411990" cy="1845892"/>
          </a:xfrm>
          <a:prstGeom prst="rect">
            <a:avLst/>
          </a:prstGeom>
        </p:spPr>
      </p:pic>
      <p:pic>
        <p:nvPicPr>
          <p:cNvPr id="15" name="Content Placeholder 14" descr="A group of people standing in front of a crowd&#10;&#10;Description automatically generated">
            <a:extLst>
              <a:ext uri="{FF2B5EF4-FFF2-40B4-BE49-F238E27FC236}">
                <a16:creationId xmlns="" xmlns:a16="http://schemas.microsoft.com/office/drawing/2014/main" id="{7937248B-0DAD-D14D-9CFD-5DA9F60172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54213" y="4002966"/>
            <a:ext cx="3361760" cy="2133743"/>
          </a:xfrm>
          <a:prstGeom prst="rect">
            <a:avLst/>
          </a:prstGeom>
        </p:spPr>
      </p:pic>
      <p:pic>
        <p:nvPicPr>
          <p:cNvPr id="16" name="Picture 15" descr="Text&#10;&#10;Description automatically generated">
            <a:extLst>
              <a:ext uri="{FF2B5EF4-FFF2-40B4-BE49-F238E27FC236}">
                <a16:creationId xmlns="" xmlns:a16="http://schemas.microsoft.com/office/drawing/2014/main" id="{4D72A725-BB94-F042-AC38-94E648E6F1B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0630" y="6223886"/>
            <a:ext cx="1099104" cy="520258"/>
          </a:xfrm>
          <a:prstGeom prst="rect">
            <a:avLst/>
          </a:prstGeom>
        </p:spPr>
      </p:pic>
      <p:pic>
        <p:nvPicPr>
          <p:cNvPr id="3" name="Picture 2" descr="A group of people standing in front of a building&#10;&#10;Description automatically generated">
            <a:extLst>
              <a:ext uri="{FF2B5EF4-FFF2-40B4-BE49-F238E27FC236}">
                <a16:creationId xmlns="" xmlns:a16="http://schemas.microsoft.com/office/drawing/2014/main" id="{6477C4F1-C0C5-3D48-BB4B-7763235506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3824" y="4002966"/>
            <a:ext cx="1811547" cy="21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85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121" y="4463608"/>
            <a:ext cx="3110463" cy="147337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744279" y="2228671"/>
            <a:ext cx="7995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Aishling McGrath</a:t>
            </a:r>
          </a:p>
          <a:p>
            <a:r>
              <a:rPr lang="en-US" sz="2400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Director, WorldWise Global Schools</a:t>
            </a:r>
          </a:p>
        </p:txBody>
      </p:sp>
    </p:spTree>
    <p:extLst>
      <p:ext uri="{BB962C8B-B14F-4D97-AF65-F5344CB8AC3E}">
        <p14:creationId xmlns:p14="http://schemas.microsoft.com/office/powerpoint/2010/main" val="3382689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362" y="1834814"/>
            <a:ext cx="4962014" cy="4525963"/>
          </a:xfrm>
        </p:spPr>
        <p:txBody>
          <a:bodyPr>
            <a:normAutofit fontScale="85000" lnSpcReduction="20000"/>
          </a:bodyPr>
          <a:lstStyle/>
          <a:p>
            <a:r>
              <a:rPr lang="en-US" sz="2500" dirty="0"/>
              <a:t>To gain a better understanding of </a:t>
            </a:r>
            <a:r>
              <a:rPr lang="en-US" sz="2500" b="1" dirty="0"/>
              <a:t>Global Citizenship Education (GCE) </a:t>
            </a:r>
            <a:r>
              <a:rPr lang="en-US" sz="2500" dirty="0"/>
              <a:t>and how it can be implemented in schools</a:t>
            </a:r>
          </a:p>
          <a:p>
            <a:endParaRPr lang="en-US" sz="2500" dirty="0"/>
          </a:p>
          <a:p>
            <a:r>
              <a:rPr lang="en-US" sz="2500" dirty="0"/>
              <a:t>To understand how GCE can align to schools </a:t>
            </a:r>
            <a:r>
              <a:rPr lang="en-US" sz="2500" b="1" dirty="0"/>
              <a:t>culture and ethos</a:t>
            </a:r>
          </a:p>
          <a:p>
            <a:endParaRPr lang="en-US" sz="2500" b="1" dirty="0"/>
          </a:p>
          <a:p>
            <a:r>
              <a:rPr lang="en-US" sz="2500" b="1" dirty="0"/>
              <a:t>To reflect </a:t>
            </a:r>
            <a:r>
              <a:rPr lang="en-US" sz="2500" dirty="0"/>
              <a:t>on how GCE can help foster </a:t>
            </a:r>
            <a:r>
              <a:rPr lang="en-US" sz="2500" dirty="0">
                <a:solidFill>
                  <a:prstClr val="black"/>
                </a:solidFill>
              </a:rPr>
              <a:t>the vision and ethos of our own school</a:t>
            </a:r>
            <a:r>
              <a:rPr lang="en-US" sz="2500" dirty="0"/>
              <a:t> </a:t>
            </a:r>
          </a:p>
          <a:p>
            <a:endParaRPr lang="en-US" sz="2500" dirty="0"/>
          </a:p>
          <a:p>
            <a:r>
              <a:rPr lang="en-US" sz="2500" dirty="0"/>
              <a:t>To engage in </a:t>
            </a:r>
            <a:r>
              <a:rPr lang="en-US" sz="2500" b="1" dirty="0"/>
              <a:t>peer learning </a:t>
            </a:r>
            <a:r>
              <a:rPr lang="en-US" sz="2500" dirty="0"/>
              <a:t>on GCE</a:t>
            </a:r>
          </a:p>
          <a:p>
            <a:endParaRPr lang="en-US" sz="2500" dirty="0"/>
          </a:p>
          <a:p>
            <a:r>
              <a:rPr lang="en-US" sz="2400" dirty="0"/>
              <a:t>Adapting GCE learning needs and student wellbeing in the wake of </a:t>
            </a:r>
            <a:r>
              <a:rPr lang="en-US" sz="2400" b="1" dirty="0"/>
              <a:t>COVID-19</a:t>
            </a:r>
          </a:p>
          <a:p>
            <a:endParaRPr lang="en-US" sz="2500" dirty="0"/>
          </a:p>
        </p:txBody>
      </p:sp>
      <p:pic>
        <p:nvPicPr>
          <p:cNvPr id="8" name="Picture 7" descr="picturetopeople.org-d2eb1c70a58c4fcc6f4dcf13a375d8aaff40d48c2b727398b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376" y="2640472"/>
            <a:ext cx="3756453" cy="248410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4460" y="226775"/>
            <a:ext cx="8985242" cy="1015663"/>
          </a:xfrm>
          <a:prstGeom prst="rect">
            <a:avLst/>
          </a:prstGeom>
          <a:solidFill>
            <a:srgbClr val="48449C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</a:rPr>
              <a:t>Global Citizenship Education</a:t>
            </a:r>
          </a:p>
          <a:p>
            <a:pPr algn="ctr"/>
            <a:r>
              <a:rPr lang="en-US" sz="3000" b="1" dirty="0">
                <a:solidFill>
                  <a:schemeClr val="bg1"/>
                </a:solidFill>
              </a:rPr>
              <a:t>Symposium for School Leadership and Management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="" xmlns:a16="http://schemas.microsoft.com/office/drawing/2014/main" id="{4F5A167B-004A-414B-ADE9-6AFC1EC7A0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980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3597" y="3151939"/>
            <a:ext cx="3831436" cy="1143000"/>
          </a:xfrm>
        </p:spPr>
        <p:txBody>
          <a:bodyPr>
            <a:noAutofit/>
          </a:bodyPr>
          <a:lstStyle/>
          <a:p>
            <a:pPr algn="l"/>
            <a:r>
              <a:rPr lang="en-US" sz="2000" b="1" dirty="0"/>
              <a:t>Outcome 1: An increased spread and number </a:t>
            </a:r>
            <a:r>
              <a:rPr lang="en-US" sz="2000" dirty="0"/>
              <a:t>of post-primary schools accessing quality Global Citizenship Education (GCE)</a:t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b="1" dirty="0"/>
              <a:t>Outcome 2</a:t>
            </a:r>
            <a:r>
              <a:rPr lang="en-US" sz="2000" dirty="0"/>
              <a:t>: </a:t>
            </a:r>
            <a:r>
              <a:rPr lang="en-US" sz="2000" b="1" dirty="0"/>
              <a:t>Quality standards and good practice approaches</a:t>
            </a:r>
            <a:r>
              <a:rPr lang="en-US" sz="2000" dirty="0"/>
              <a:t> to GCE promoted and implemented in post-primary schools</a:t>
            </a:r>
            <a:br>
              <a:rPr lang="en-US" sz="2000" dirty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b="1" dirty="0"/>
              <a:t>Outcome 3: Increased awareness and sustainable impact </a:t>
            </a:r>
            <a:r>
              <a:rPr lang="en-US" sz="2000" dirty="0"/>
              <a:t>of the WorldWise Global Schools Programme within the formal education sector and development education/GCE sector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5033479"/>
              </p:ext>
            </p:extLst>
          </p:nvPr>
        </p:nvGraphicFramePr>
        <p:xfrm>
          <a:off x="386267" y="2146346"/>
          <a:ext cx="4147961" cy="4501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457200" y="274638"/>
            <a:ext cx="8523814" cy="897531"/>
          </a:xfrm>
          <a:prstGeom prst="rect">
            <a:avLst/>
          </a:prstGeom>
          <a:solidFill>
            <a:srgbClr val="48449C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00" b="1" dirty="0">
                <a:solidFill>
                  <a:schemeClr val="bg1"/>
                </a:solidFill>
              </a:rPr>
              <a:t>About WWGS</a:t>
            </a:r>
          </a:p>
          <a:p>
            <a:r>
              <a:rPr lang="en-US" sz="1500" b="1" dirty="0">
                <a:solidFill>
                  <a:schemeClr val="bg1"/>
                </a:solidFill>
              </a:rPr>
              <a:t>Established 2013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="" xmlns:a16="http://schemas.microsoft.com/office/drawing/2014/main" id="{8488162E-047D-424D-968C-FBB87A8ECEC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199" y="6017479"/>
            <a:ext cx="1411815" cy="66827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597" y="1380143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IE" sz="2000" dirty="0"/>
              <a:t>Ireland’s Global Citizenship Education programme for post-primary schools.</a:t>
            </a:r>
          </a:p>
        </p:txBody>
      </p:sp>
    </p:spTree>
    <p:extLst>
      <p:ext uri="{BB962C8B-B14F-4D97-AF65-F5344CB8AC3E}">
        <p14:creationId xmlns:p14="http://schemas.microsoft.com/office/powerpoint/2010/main" val="1715371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112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sz="3400" b="1" dirty="0">
                <a:solidFill>
                  <a:schemeClr val="bg1"/>
                </a:solidFill>
              </a:rPr>
              <a:t>Aims of the WWGS Programme</a:t>
            </a:r>
          </a:p>
        </p:txBody>
      </p:sp>
      <p:pic>
        <p:nvPicPr>
          <p:cNvPr id="6" name="Content Placeholder 6" descr="picturetopeople.org-d2eb1c70a58c4fcc6f4dcf13a375d8aaff40d48c2b727398b8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68611" y="5058375"/>
            <a:ext cx="3118189" cy="1410777"/>
          </a:xfrm>
          <a:ln w="38100" cmpd="sng">
            <a:solidFill>
              <a:schemeClr val="tx1"/>
            </a:solidFill>
          </a:ln>
        </p:spPr>
      </p:pic>
      <p:pic>
        <p:nvPicPr>
          <p:cNvPr id="7" name="Picture 6" descr="images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5058374"/>
            <a:ext cx="3003550" cy="1410778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  <p:pic>
        <p:nvPicPr>
          <p:cNvPr id="8" name="Picture 7" descr="global-citizens-980x51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518" y="3157530"/>
            <a:ext cx="2494217" cy="1398595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  <p:pic>
        <p:nvPicPr>
          <p:cNvPr id="9" name="Picture 8" descr="Logo-Landscape-MFL-CoP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611" y="1254884"/>
            <a:ext cx="3118189" cy="1364491"/>
          </a:xfrm>
          <a:prstGeom prst="rect">
            <a:avLst/>
          </a:prstGeom>
          <a:ln w="38100" cmpd="sng">
            <a:solidFill>
              <a:schemeClr val="tx2"/>
            </a:solidFill>
          </a:ln>
        </p:spPr>
      </p:pic>
      <p:pic>
        <p:nvPicPr>
          <p:cNvPr id="11" name="Picture 10" descr="4H_Icons_Grouped-2400x900.jpg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1191384"/>
            <a:ext cx="3003550" cy="1365249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</p:spTree>
    <p:extLst>
      <p:ext uri="{BB962C8B-B14F-4D97-AF65-F5344CB8AC3E}">
        <p14:creationId xmlns:p14="http://schemas.microsoft.com/office/powerpoint/2010/main" val="4183721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49;p20">
            <a:extLst>
              <a:ext uri="{FF2B5EF4-FFF2-40B4-BE49-F238E27FC236}">
                <a16:creationId xmlns="" xmlns:a16="http://schemas.microsoft.com/office/drawing/2014/main" id="{780F9844-8D56-2145-8087-307FF295279D}"/>
              </a:ext>
            </a:extLst>
          </p:cNvPr>
          <p:cNvSpPr txBox="1">
            <a:spLocks/>
          </p:cNvSpPr>
          <p:nvPr/>
        </p:nvSpPr>
        <p:spPr>
          <a:xfrm>
            <a:off x="354047" y="463943"/>
            <a:ext cx="8627697" cy="706132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  <a:buClr>
                <a:schemeClr val="dk1"/>
              </a:buClr>
              <a:buSzPts val="2520"/>
            </a:pPr>
            <a:r>
              <a:rPr lang="en-US" sz="2700" dirty="0">
                <a:latin typeface="Calibri"/>
                <a:cs typeface="Calibri"/>
              </a:rPr>
              <a:t>“an </a:t>
            </a:r>
            <a:r>
              <a:rPr lang="en-US" sz="2700" u="sng" dirty="0">
                <a:latin typeface="Calibri"/>
                <a:cs typeface="Calibri"/>
              </a:rPr>
              <a:t>educational process </a:t>
            </a:r>
            <a:r>
              <a:rPr lang="en-US" sz="2700" dirty="0">
                <a:latin typeface="Calibri"/>
                <a:cs typeface="Calibri"/>
              </a:rPr>
              <a:t>aimed at increasing </a:t>
            </a:r>
            <a:r>
              <a:rPr lang="en-US" sz="2700" b="1" dirty="0">
                <a:latin typeface="Calibri"/>
                <a:cs typeface="Calibri"/>
              </a:rPr>
              <a:t>awareness</a:t>
            </a:r>
            <a:r>
              <a:rPr lang="en-US" sz="2700" dirty="0">
                <a:latin typeface="Calibri"/>
                <a:cs typeface="Calibri"/>
              </a:rPr>
              <a:t> and </a:t>
            </a:r>
            <a:r>
              <a:rPr lang="en-US" sz="2700" b="1" dirty="0">
                <a:latin typeface="Calibri"/>
                <a:cs typeface="Calibri"/>
              </a:rPr>
              <a:t>understanding</a:t>
            </a:r>
            <a:r>
              <a:rPr lang="en-US" sz="2700" dirty="0">
                <a:latin typeface="Calibri"/>
                <a:cs typeface="Calibri"/>
              </a:rPr>
              <a:t> of the rapidly changing, interdependent and unequal </a:t>
            </a:r>
            <a:r>
              <a:rPr lang="en-US" sz="2700" b="1" dirty="0">
                <a:latin typeface="Calibri"/>
                <a:cs typeface="Calibri"/>
              </a:rPr>
              <a:t>world</a:t>
            </a:r>
            <a:r>
              <a:rPr lang="en-US" sz="2700" dirty="0">
                <a:latin typeface="Calibri"/>
                <a:cs typeface="Calibri"/>
              </a:rPr>
              <a:t> in which we live”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By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challenging stereotypes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and encouraging independent thinking, GCE helps students critically explore the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root causes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of global justice issues and how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they link with our everyday lives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GCE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inspires solidarity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 by supporting people to realise their full rights, responsibilities and potential as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global citizens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in order to take </a:t>
            </a:r>
            <a:r>
              <a:rPr lang="en-US" sz="2700" b="1" u="sng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meaningful action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for a just and sustainable world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6F4EF51-F68B-0049-BA3F-6509242B267A}"/>
              </a:ext>
            </a:extLst>
          </p:cNvPr>
          <p:cNvSpPr/>
          <p:nvPr/>
        </p:nvSpPr>
        <p:spPr>
          <a:xfrm>
            <a:off x="468215" y="368580"/>
            <a:ext cx="8391535" cy="615553"/>
          </a:xfrm>
          <a:prstGeom prst="rect">
            <a:avLst/>
          </a:prstGeom>
          <a:solidFill>
            <a:srgbClr val="48449C"/>
          </a:solidFill>
        </p:spPr>
        <p:txBody>
          <a:bodyPr wrap="square">
            <a:spAutoFit/>
          </a:bodyPr>
          <a:lstStyle/>
          <a:p>
            <a:pPr algn="ctr"/>
            <a:r>
              <a:rPr lang="en-US" sz="3400" b="1" dirty="0">
                <a:solidFill>
                  <a:schemeClr val="bg1"/>
                </a:solidFill>
                <a:latin typeface="Calibri"/>
                <a:cs typeface="Calibri"/>
              </a:rPr>
              <a:t>What is Global Citizenship Education?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="" xmlns:a16="http://schemas.microsoft.com/office/drawing/2014/main" id="{B5635611-4378-7A48-A945-79D2661B76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7935" y="6059917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73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395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200" dirty="0"/>
              <a:t>Global Citizenship Education (GCE) is a framing paradigm which encapsulates how education can develop the knowledge, skills, values and attitudes learners need for securing a world which is more just, peaceful, tolerant, inclusive, secure and sustainable.</a:t>
            </a:r>
          </a:p>
          <a:p>
            <a:endParaRPr lang="en-US" dirty="0"/>
          </a:p>
        </p:txBody>
      </p:sp>
      <p:pic>
        <p:nvPicPr>
          <p:cNvPr id="5" name="Picture 4" descr="New-Branded-Matrix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1375" y="2127249"/>
            <a:ext cx="5175250" cy="51752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76F4EF51-F68B-0049-BA3F-6509242B267A}"/>
              </a:ext>
            </a:extLst>
          </p:cNvPr>
          <p:cNvSpPr/>
          <p:nvPr/>
        </p:nvSpPr>
        <p:spPr>
          <a:xfrm>
            <a:off x="468215" y="368580"/>
            <a:ext cx="8391535" cy="615553"/>
          </a:xfrm>
          <a:prstGeom prst="rect">
            <a:avLst/>
          </a:prstGeom>
          <a:solidFill>
            <a:srgbClr val="48449C"/>
          </a:solidFill>
        </p:spPr>
        <p:txBody>
          <a:bodyPr wrap="square">
            <a:spAutoFit/>
          </a:bodyPr>
          <a:lstStyle/>
          <a:p>
            <a:pPr algn="ctr"/>
            <a:r>
              <a:rPr lang="en-US" sz="3400" b="1" dirty="0">
                <a:solidFill>
                  <a:schemeClr val="bg1"/>
                </a:solidFill>
                <a:latin typeface="Calibri"/>
                <a:cs typeface="Calibri"/>
              </a:rPr>
              <a:t>What is Global Citizenship Education?</a:t>
            </a:r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="" xmlns:a16="http://schemas.microsoft.com/office/drawing/2014/main" id="{ED1B34CE-A69C-D844-AA5C-51EEED9CE9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254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43647" y="291149"/>
            <a:ext cx="8523927" cy="784830"/>
          </a:xfrm>
          <a:prstGeom prst="rect">
            <a:avLst/>
          </a:prstGeom>
          <a:solidFill>
            <a:srgbClr val="48449C"/>
          </a:solidFill>
        </p:spPr>
        <p:txBody>
          <a:bodyPr wrap="square" rtlCol="0">
            <a:spAutoFit/>
          </a:bodyPr>
          <a:lstStyle/>
          <a:p>
            <a:pPr algn="ctr"/>
            <a:endParaRPr lang="en-US" sz="800" b="1" dirty="0">
              <a:solidFill>
                <a:schemeClr val="bg1"/>
              </a:solidFill>
            </a:endParaRPr>
          </a:p>
          <a:p>
            <a:pPr algn="ctr"/>
            <a:r>
              <a:rPr lang="en-US" sz="2900" b="1" dirty="0">
                <a:solidFill>
                  <a:schemeClr val="bg1"/>
                </a:solidFill>
              </a:rPr>
              <a:t>Global Citizenship Education Themes</a:t>
            </a:r>
            <a:endParaRPr lang="en-US" sz="2800" b="1" dirty="0">
              <a:solidFill>
                <a:schemeClr val="bg1"/>
              </a:solidFill>
            </a:endParaRPr>
          </a:p>
          <a:p>
            <a:pPr algn="ctr"/>
            <a:endParaRPr lang="en-US" sz="800" b="1" dirty="0">
              <a:solidFill>
                <a:schemeClr val="bg1"/>
              </a:solidFill>
            </a:endParaRPr>
          </a:p>
        </p:txBody>
      </p:sp>
      <p:pic>
        <p:nvPicPr>
          <p:cNvPr id="15" name="Picture 14" descr="Text&#10;&#10;Description automatically generated">
            <a:extLst>
              <a:ext uri="{FF2B5EF4-FFF2-40B4-BE49-F238E27FC236}">
                <a16:creationId xmlns="" xmlns:a16="http://schemas.microsoft.com/office/drawing/2014/main" id="{F0AF0616-5B93-5A4D-A034-F058876ACB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379" y="6087156"/>
            <a:ext cx="1411815" cy="668279"/>
          </a:xfrm>
          <a:prstGeom prst="rect">
            <a:avLst/>
          </a:prstGeom>
        </p:spPr>
      </p:pic>
      <p:pic>
        <p:nvPicPr>
          <p:cNvPr id="4" name="Picture 3" descr="Chart, bubble chart&#10;&#10;Description automatically generated">
            <a:extLst>
              <a:ext uri="{FF2B5EF4-FFF2-40B4-BE49-F238E27FC236}">
                <a16:creationId xmlns="" xmlns:a16="http://schemas.microsoft.com/office/drawing/2014/main" id="{F41DAC8B-089C-1C43-8A8E-BC8F51E622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036" y="1380652"/>
            <a:ext cx="8523927" cy="477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53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C759A4-13DD-F144-829A-5D8F42688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84571"/>
            <a:ext cx="7886700" cy="1299007"/>
          </a:xfrm>
          <a:solidFill>
            <a:srgbClr val="48449C"/>
          </a:solidFill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Personal Reflection on Global Citizenship Education (GCE)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="" xmlns:a16="http://schemas.microsoft.com/office/drawing/2014/main" id="{ACC07501-D771-3F47-B5F7-820B6924CD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539830"/>
              </p:ext>
            </p:extLst>
          </p:nvPr>
        </p:nvGraphicFramePr>
        <p:xfrm>
          <a:off x="628650" y="2204000"/>
          <a:ext cx="7886700" cy="1445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="" xmlns:a16="http://schemas.microsoft.com/office/drawing/2014/main" val="1947640892"/>
                    </a:ext>
                  </a:extLst>
                </a:gridCol>
                <a:gridCol w="3943350">
                  <a:extLst>
                    <a:ext uri="{9D8B030D-6E8A-4147-A177-3AD203B41FA5}">
                      <a16:colId xmlns="" xmlns:a16="http://schemas.microsoft.com/office/drawing/2014/main" val="2943735829"/>
                    </a:ext>
                  </a:extLst>
                </a:gridCol>
              </a:tblGrid>
              <a:tr h="296561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Me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</a:rPr>
                        <a:t> (as school leader)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My student(s)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7410215"/>
                  </a:ext>
                </a:extLst>
              </a:tr>
              <a:tr h="110288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Where does my interest in GCE come from? Why do I care?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Why is GCE of value to my students?</a:t>
                      </a:r>
                    </a:p>
                    <a:p>
                      <a:endParaRPr lang="en-US" sz="20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7611076"/>
                  </a:ext>
                </a:extLst>
              </a:tr>
            </a:tbl>
          </a:graphicData>
        </a:graphic>
      </p:graphicFrame>
      <p:sp>
        <p:nvSpPr>
          <p:cNvPr id="6" name="Up Ribbon 5">
            <a:extLst>
              <a:ext uri="{FF2B5EF4-FFF2-40B4-BE49-F238E27FC236}">
                <a16:creationId xmlns="" xmlns:a16="http://schemas.microsoft.com/office/drawing/2014/main" id="{36CBB516-B293-974B-921B-EB4C0762906E}"/>
              </a:ext>
            </a:extLst>
          </p:cNvPr>
          <p:cNvSpPr/>
          <p:nvPr/>
        </p:nvSpPr>
        <p:spPr>
          <a:xfrm>
            <a:off x="895650" y="4160418"/>
            <a:ext cx="7515527" cy="1885950"/>
          </a:xfrm>
          <a:prstGeom prst="ribbon2">
            <a:avLst>
              <a:gd name="adj1" fmla="val 16667"/>
              <a:gd name="adj2" fmla="val 71563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E" sz="2200" dirty="0">
                <a:solidFill>
                  <a:schemeClr val="tx1"/>
                </a:solidFill>
              </a:rPr>
              <a:t>We invite you to add some of your thoughts to the chat</a:t>
            </a:r>
          </a:p>
        </p:txBody>
      </p:sp>
    </p:spTree>
    <p:extLst>
      <p:ext uri="{BB962C8B-B14F-4D97-AF65-F5344CB8AC3E}">
        <p14:creationId xmlns:p14="http://schemas.microsoft.com/office/powerpoint/2010/main" val="3972884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3395" y="1197511"/>
            <a:ext cx="8417316" cy="5401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</a:t>
            </a:r>
            <a:r>
              <a:rPr lang="en-US" sz="2300" b="1" dirty="0">
                <a:solidFill>
                  <a:prstClr val="black"/>
                </a:solidFill>
              </a:rPr>
              <a:t>foster </a:t>
            </a:r>
            <a:r>
              <a:rPr lang="en-US" sz="2300" dirty="0">
                <a:solidFill>
                  <a:prstClr val="black"/>
                </a:solidFill>
              </a:rPr>
              <a:t>the vision and ethos of your school?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be adapted to the current context and in the wake of </a:t>
            </a:r>
            <a:r>
              <a:rPr lang="en-US" sz="2300" b="1" dirty="0">
                <a:solidFill>
                  <a:prstClr val="black"/>
                </a:solidFill>
              </a:rPr>
              <a:t>COVID-19</a:t>
            </a:r>
            <a:r>
              <a:rPr lang="en-US" sz="2300" dirty="0">
                <a:solidFill>
                  <a:prstClr val="black"/>
                </a:solidFill>
              </a:rPr>
              <a:t>?</a:t>
            </a:r>
          </a:p>
          <a:p>
            <a:pPr marL="342900" indent="-342900">
              <a:buFont typeface="Arial"/>
              <a:buChar char="•"/>
            </a:pPr>
            <a:endParaRPr lang="en-US" sz="2300" b="1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GCE closely </a:t>
            </a:r>
            <a:r>
              <a:rPr lang="en-US" sz="2300" b="1" dirty="0">
                <a:solidFill>
                  <a:prstClr val="black"/>
                </a:solidFill>
              </a:rPr>
              <a:t>aligned</a:t>
            </a:r>
            <a:r>
              <a:rPr lang="en-US" sz="2300" dirty="0">
                <a:solidFill>
                  <a:prstClr val="black"/>
                </a:solidFill>
              </a:rPr>
              <a:t> to you own schools vision, mission, ethos and culture?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your school enabling </a:t>
            </a:r>
            <a:r>
              <a:rPr lang="en-US" sz="2300" b="1" dirty="0">
                <a:solidFill>
                  <a:prstClr val="black"/>
                </a:solidFill>
              </a:rPr>
              <a:t>global citizens </a:t>
            </a:r>
            <a:r>
              <a:rPr lang="en-US" sz="2300" dirty="0">
                <a:solidFill>
                  <a:prstClr val="black"/>
                </a:solidFill>
              </a:rPr>
              <a:t>and agents for change?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</a:t>
            </a:r>
            <a:r>
              <a:rPr lang="en-US" sz="2300" b="1" dirty="0"/>
              <a:t>conditions</a:t>
            </a:r>
            <a:r>
              <a:rPr lang="en-US" sz="2300" dirty="0"/>
              <a:t> are needed for GCE to be successfully implemented in schools and how can we </a:t>
            </a:r>
            <a:r>
              <a:rPr lang="en-US" sz="2300" b="1" dirty="0"/>
              <a:t>sustain</a:t>
            </a:r>
            <a:r>
              <a:rPr lang="en-US" sz="2300" dirty="0"/>
              <a:t> GCE in the long term?</a:t>
            </a:r>
          </a:p>
          <a:p>
            <a:pPr marL="342900" indent="-342900">
              <a:buFont typeface="Arial"/>
              <a:buChar char="•"/>
            </a:pPr>
            <a:endParaRPr lang="en-US" sz="2300" dirty="0"/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are the </a:t>
            </a:r>
            <a:r>
              <a:rPr lang="en-US" sz="2300" b="1" dirty="0"/>
              <a:t>opportunities</a:t>
            </a:r>
            <a:r>
              <a:rPr lang="en-US" sz="2300" dirty="0"/>
              <a:t> at school level for GCE?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2607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sz="3500" b="1" dirty="0">
                <a:solidFill>
                  <a:schemeClr val="bg1"/>
                </a:solidFill>
              </a:rPr>
              <a:t>Questions for reflection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="" xmlns:a16="http://schemas.microsoft.com/office/drawing/2014/main" id="{A6656740-9AD1-4845-8BC5-46D0969FB6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36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780" y="274639"/>
            <a:ext cx="7712228" cy="467346"/>
          </a:xfrm>
          <a:solidFill>
            <a:srgbClr val="48449C"/>
          </a:solidFill>
        </p:spPr>
        <p:txBody>
          <a:bodyPr>
            <a:normAutofit fontScale="90000"/>
          </a:bodyPr>
          <a:lstStyle/>
          <a:p>
            <a:r>
              <a:rPr lang="en-US" sz="3000" b="1" dirty="0">
                <a:solidFill>
                  <a:schemeClr val="bg1"/>
                </a:solidFill>
              </a:rPr>
              <a:t>Agents for change </a:t>
            </a:r>
            <a:r>
              <a:rPr lang="mr-IN" sz="3000" b="1" dirty="0">
                <a:solidFill>
                  <a:schemeClr val="bg1"/>
                </a:solidFill>
              </a:rPr>
              <a:t>–</a:t>
            </a:r>
            <a:r>
              <a:rPr lang="en-US" sz="3000" b="1" dirty="0">
                <a:solidFill>
                  <a:schemeClr val="bg1"/>
                </a:solidFill>
              </a:rPr>
              <a:t>World Shapers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474349" y="911011"/>
            <a:ext cx="84734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Maastricht Declaration</a:t>
            </a:r>
            <a:r>
              <a:rPr lang="en-US" sz="1600" dirty="0"/>
              <a:t> on Global Education in Europe (2002). “Global Education is education that </a:t>
            </a:r>
            <a:r>
              <a:rPr lang="en-US" sz="1600" b="1" dirty="0"/>
              <a:t>opens</a:t>
            </a:r>
            <a:r>
              <a:rPr lang="en-US" sz="1600" dirty="0"/>
              <a:t> people's </a:t>
            </a:r>
            <a:r>
              <a:rPr lang="en-US" sz="1600" b="1" dirty="0"/>
              <a:t>eyes and minds to the realities of the world</a:t>
            </a:r>
            <a:r>
              <a:rPr lang="en-US" sz="1600" dirty="0"/>
              <a:t>, and awakens them to bring about a world of </a:t>
            </a:r>
            <a:r>
              <a:rPr lang="en-US" sz="1600" b="1" dirty="0"/>
              <a:t>greater justice</a:t>
            </a:r>
            <a:r>
              <a:rPr lang="en-US" sz="1600" dirty="0"/>
              <a:t>, </a:t>
            </a:r>
            <a:r>
              <a:rPr lang="en-US" sz="1600" b="1" dirty="0"/>
              <a:t>equity and human rights for all</a:t>
            </a:r>
            <a:r>
              <a:rPr lang="en-US" sz="2000" dirty="0"/>
              <a:t>.</a:t>
            </a:r>
          </a:p>
        </p:txBody>
      </p:sp>
      <p:sp>
        <p:nvSpPr>
          <p:cNvPr id="7" name="Oval 6"/>
          <p:cNvSpPr/>
          <p:nvPr/>
        </p:nvSpPr>
        <p:spPr>
          <a:xfrm>
            <a:off x="109405" y="2002802"/>
            <a:ext cx="3401203" cy="313916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“</a:t>
            </a:r>
            <a:r>
              <a:rPr lang="en-US" sz="1500" dirty="0">
                <a:solidFill>
                  <a:srgbClr val="000000"/>
                </a:solidFill>
              </a:rPr>
              <a:t>Whilst participating in the </a:t>
            </a:r>
            <a:r>
              <a:rPr lang="en-US" sz="1500" b="1" dirty="0">
                <a:solidFill>
                  <a:srgbClr val="000000"/>
                </a:solidFill>
              </a:rPr>
              <a:t>Global Justice </a:t>
            </a:r>
            <a:r>
              <a:rPr lang="en-US" sz="1500" dirty="0">
                <a:solidFill>
                  <a:srgbClr val="000000"/>
                </a:solidFill>
              </a:rPr>
              <a:t>activities in class this year, I learned many things about </a:t>
            </a:r>
            <a:r>
              <a:rPr lang="en-US" sz="1500" b="1" dirty="0">
                <a:solidFill>
                  <a:srgbClr val="000000"/>
                </a:solidFill>
              </a:rPr>
              <a:t>global inequalities </a:t>
            </a:r>
            <a:r>
              <a:rPr lang="en-US" sz="1500" dirty="0">
                <a:solidFill>
                  <a:srgbClr val="000000"/>
                </a:solidFill>
              </a:rPr>
              <a:t>around the world. I learned about why and how these injustices are happening as well as how I can</a:t>
            </a:r>
            <a:r>
              <a:rPr lang="en-US" sz="1500" b="1" dirty="0">
                <a:solidFill>
                  <a:srgbClr val="000000"/>
                </a:solidFill>
              </a:rPr>
              <a:t> actively </a:t>
            </a:r>
            <a:r>
              <a:rPr lang="en-US" sz="1500" dirty="0">
                <a:solidFill>
                  <a:srgbClr val="000000"/>
                </a:solidFill>
              </a:rPr>
              <a:t>try and make a difference no matter how small.</a:t>
            </a:r>
            <a:r>
              <a:rPr lang="en-US" sz="2000" dirty="0">
                <a:solidFill>
                  <a:srgbClr val="000000"/>
                </a:solidFill>
              </a:rPr>
              <a:t>”</a:t>
            </a:r>
            <a:endParaRPr lang="en-US" sz="1500" dirty="0">
              <a:solidFill>
                <a:srgbClr val="00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789030" y="3438810"/>
            <a:ext cx="3625814" cy="327273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“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now that I have a lot more </a:t>
            </a:r>
            <a:r>
              <a:rPr lang="en-US" sz="1600" b="1" dirty="0">
                <a:solidFill>
                  <a:srgbClr val="000000"/>
                </a:solidFill>
                <a:ea typeface="Calibri"/>
                <a:cs typeface="Calibri"/>
              </a:rPr>
              <a:t>knowledge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 of what is going on in the world and why these things happen it makes me want to look into it more and it also makes me want to try and </a:t>
            </a:r>
            <a:r>
              <a:rPr lang="en-US" sz="1600" b="1" dirty="0">
                <a:solidFill>
                  <a:srgbClr val="000000"/>
                </a:solidFill>
                <a:ea typeface="Calibri"/>
                <a:cs typeface="Calibri"/>
              </a:rPr>
              <a:t>improve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 these problems and make a difference myself or even push people around me to make a difference.</a:t>
            </a:r>
            <a:r>
              <a:rPr lang="en-US" sz="1500" dirty="0">
                <a:solidFill>
                  <a:srgbClr val="000000"/>
                </a:solidFill>
              </a:rPr>
              <a:t>.</a:t>
            </a:r>
            <a:r>
              <a:rPr lang="en-US" sz="2000" dirty="0">
                <a:solidFill>
                  <a:srgbClr val="000000"/>
                </a:solidFill>
              </a:rPr>
              <a:t>”</a:t>
            </a:r>
          </a:p>
        </p:txBody>
      </p:sp>
      <p:sp>
        <p:nvSpPr>
          <p:cNvPr id="9" name="Oval 8"/>
          <p:cNvSpPr/>
          <p:nvPr/>
        </p:nvSpPr>
        <p:spPr>
          <a:xfrm>
            <a:off x="5793935" y="1750519"/>
            <a:ext cx="3253738" cy="337658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00000"/>
                </a:solidFill>
              </a:rPr>
              <a:t>“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I have always held </a:t>
            </a:r>
            <a:r>
              <a:rPr lang="en-US" sz="1600" b="1" dirty="0">
                <a:solidFill>
                  <a:srgbClr val="000000"/>
                </a:solidFill>
                <a:ea typeface="Calibri"/>
                <a:cs typeface="Calibri"/>
              </a:rPr>
              <a:t>empathetic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 opinions on all the matters discussed during developmental education, this course has only further solidified those opinions and helped me take action against </a:t>
            </a:r>
            <a:r>
              <a:rPr lang="en-US" sz="1600" b="1" dirty="0">
                <a:solidFill>
                  <a:srgbClr val="000000"/>
                </a:solidFill>
                <a:ea typeface="Calibri"/>
                <a:cs typeface="Calibri"/>
              </a:rPr>
              <a:t>the injustices</a:t>
            </a:r>
            <a:r>
              <a:rPr lang="en-US" sz="1600" dirty="0">
                <a:solidFill>
                  <a:srgbClr val="000000"/>
                </a:solidFill>
                <a:ea typeface="Calibri"/>
                <a:cs typeface="Calibri"/>
              </a:rPr>
              <a:t>.</a:t>
            </a:r>
            <a:r>
              <a:rPr lang="en-US" sz="1500" dirty="0">
                <a:solidFill>
                  <a:srgbClr val="000000"/>
                </a:solidFill>
              </a:rPr>
              <a:t>.</a:t>
            </a:r>
            <a:r>
              <a:rPr lang="en-US" sz="2000" dirty="0">
                <a:solidFill>
                  <a:srgbClr val="000000"/>
                </a:solidFill>
              </a:rPr>
              <a:t>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60187" y="5970299"/>
            <a:ext cx="2587589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mpd="sng">
            <a:solidFill>
              <a:srgbClr val="1F497D"/>
            </a:solidFill>
          </a:ln>
        </p:spPr>
        <p:txBody>
          <a:bodyPr wrap="square" rtlCol="0">
            <a:spAutoFit/>
          </a:bodyPr>
          <a:lstStyle/>
          <a:p>
            <a:r>
              <a:rPr lang="en-US" sz="1500" dirty="0"/>
              <a:t>Students participating in the WWGS programme 2019-2020</a:t>
            </a:r>
          </a:p>
        </p:txBody>
      </p:sp>
    </p:spTree>
    <p:extLst>
      <p:ext uri="{BB962C8B-B14F-4D97-AF65-F5344CB8AC3E}">
        <p14:creationId xmlns:p14="http://schemas.microsoft.com/office/powerpoint/2010/main" val="3801352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Screen Shot 2019-11-13 at 10.29.1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919" r="-17919"/>
          <a:stretch>
            <a:fillRect/>
          </a:stretch>
        </p:blipFill>
        <p:spPr>
          <a:xfrm>
            <a:off x="-1635113" y="0"/>
            <a:ext cx="12552257" cy="6929343"/>
          </a:xfrm>
        </p:spPr>
      </p:pic>
    </p:spTree>
    <p:extLst>
      <p:ext uri="{BB962C8B-B14F-4D97-AF65-F5344CB8AC3E}">
        <p14:creationId xmlns:p14="http://schemas.microsoft.com/office/powerpoint/2010/main" val="2015693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5761"/>
          </a:xfrm>
          <a:solidFill>
            <a:srgbClr val="48449C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Leading GCE in post-primary schools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Need for a holistic approach which includes school leadership in embedding GCE, this is acknowledged as important (Toland, 2006)</a:t>
            </a:r>
          </a:p>
          <a:p>
            <a:endParaRPr lang="en-US" dirty="0"/>
          </a:p>
          <a:p>
            <a:r>
              <a:rPr lang="en-US" dirty="0"/>
              <a:t>Supportive school leadership and management is critical for those teachers who are delivering GCE</a:t>
            </a:r>
          </a:p>
          <a:p>
            <a:endParaRPr lang="en-US" dirty="0"/>
          </a:p>
          <a:p>
            <a:r>
              <a:rPr lang="en-US" dirty="0"/>
              <a:t>GCE may percolate across all curriculum areas and extra-curricular activities but is it included in your staff planning days? </a:t>
            </a:r>
          </a:p>
          <a:p>
            <a:endParaRPr lang="en-US" dirty="0"/>
          </a:p>
          <a:p>
            <a:pPr marL="400050" lvl="1" indent="0">
              <a:buNone/>
            </a:pPr>
            <a:r>
              <a:rPr lang="en-US" b="1" dirty="0"/>
              <a:t>Question for reflection: </a:t>
            </a:r>
            <a:r>
              <a:rPr lang="en-US" dirty="0"/>
              <a:t>How</a:t>
            </a:r>
            <a:r>
              <a:rPr lang="en-US" b="1" dirty="0"/>
              <a:t> </a:t>
            </a:r>
            <a:r>
              <a:rPr lang="en-US" dirty="0"/>
              <a:t>formalised is GCE in your school?</a:t>
            </a:r>
          </a:p>
          <a:p>
            <a:endParaRPr lang="en-US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="" xmlns:a16="http://schemas.microsoft.com/office/drawing/2014/main" id="{A0C37867-2FF5-574A-B371-3660C6D9D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621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5761"/>
          </a:xfrm>
          <a:solidFill>
            <a:srgbClr val="48449C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Leading GCE in post-primary schools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‘the art of leadership lies in the balancing of the different interests’ (Bottery 2013).</a:t>
            </a:r>
          </a:p>
          <a:p>
            <a:endParaRPr lang="en-US" dirty="0"/>
          </a:p>
          <a:p>
            <a:r>
              <a:rPr lang="en-US" dirty="0"/>
              <a:t>WWGS acknowledges the </a:t>
            </a:r>
            <a:r>
              <a:rPr lang="en-US" b="1" dirty="0"/>
              <a:t>complexity of the school eco-system</a:t>
            </a:r>
            <a:r>
              <a:rPr lang="en-US" dirty="0"/>
              <a:t>, but this offers a useful lens to examine how GCE can complement other interests and initiatives in schools</a:t>
            </a:r>
          </a:p>
          <a:p>
            <a:endParaRPr lang="en-US" dirty="0"/>
          </a:p>
          <a:p>
            <a:r>
              <a:rPr lang="en-US" dirty="0"/>
              <a:t>Recent literature on GCE often focuses on students, teachers and the curriculum with leadership only noted tangentially.  However, literature on school leadership highlights the importance of leaders being driven by a </a:t>
            </a:r>
            <a:r>
              <a:rPr lang="en-US" b="1" dirty="0"/>
              <a:t>moral purpose</a:t>
            </a:r>
            <a:r>
              <a:rPr lang="en-US" dirty="0"/>
              <a:t>, but this literature rarely interact with GCE literature.</a:t>
            </a:r>
          </a:p>
          <a:p>
            <a:endParaRPr lang="en-US" dirty="0"/>
          </a:p>
          <a:p>
            <a:pPr marL="400050" lvl="1" indent="0">
              <a:buNone/>
            </a:pPr>
            <a:r>
              <a:rPr lang="en-US" b="1" dirty="0"/>
              <a:t>Question for reflection</a:t>
            </a:r>
            <a:r>
              <a:rPr lang="en-US" dirty="0"/>
              <a:t>: What is your moral purpose as school leader?</a:t>
            </a:r>
          </a:p>
          <a:p>
            <a:endParaRPr lang="en-US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="" xmlns:a16="http://schemas.microsoft.com/office/drawing/2014/main" id="{80967FEC-58B8-EC4E-9F16-9B040DCC0B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022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5761"/>
          </a:xfrm>
          <a:solidFill>
            <a:srgbClr val="48449C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Leading GCE in post-primary schools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6175"/>
          </a:xfrm>
        </p:spPr>
        <p:txBody>
          <a:bodyPr>
            <a:normAutofit fontScale="62500" lnSpcReduction="20000"/>
          </a:bodyPr>
          <a:lstStyle/>
          <a:p>
            <a:pPr>
              <a:spcBef>
                <a:spcPts val="0"/>
              </a:spcBef>
            </a:pPr>
            <a:r>
              <a:rPr lang="en-US" sz="3500" dirty="0">
                <a:solidFill>
                  <a:prstClr val="black"/>
                </a:solidFill>
              </a:rPr>
              <a:t>While it is possible to create a curriculum for global citizenship, the </a:t>
            </a:r>
            <a:r>
              <a:rPr lang="en-US" sz="3500" b="1" dirty="0">
                <a:solidFill>
                  <a:prstClr val="black"/>
                </a:solidFill>
              </a:rPr>
              <a:t>scope is wider </a:t>
            </a:r>
            <a:r>
              <a:rPr lang="en-US" sz="3500" dirty="0">
                <a:solidFill>
                  <a:prstClr val="black"/>
                </a:solidFill>
              </a:rPr>
              <a:t>than a  single subject and indeed wider than the curriculum itself. Ideally, GCE becomes part of the </a:t>
            </a:r>
            <a:r>
              <a:rPr lang="en-US" sz="3500" b="1" dirty="0">
                <a:solidFill>
                  <a:prstClr val="black"/>
                </a:solidFill>
              </a:rPr>
              <a:t>ethos of a learning environment</a:t>
            </a:r>
            <a:r>
              <a:rPr lang="en-US" sz="3500" dirty="0">
                <a:solidFill>
                  <a:prstClr val="black"/>
                </a:solidFill>
              </a:rPr>
              <a:t>, influencing senior management decisions, teacher practices  and relationships between educational institutions and communities. (UNESCO, 2014)</a:t>
            </a:r>
          </a:p>
          <a:p>
            <a:pPr>
              <a:spcBef>
                <a:spcPts val="0"/>
              </a:spcBef>
            </a:pPr>
            <a:endParaRPr lang="en-US" sz="3500" dirty="0">
              <a:solidFill>
                <a:prstClr val="black"/>
              </a:solidFill>
            </a:endParaRPr>
          </a:p>
          <a:p>
            <a:r>
              <a:rPr lang="en-US" sz="3500" dirty="0"/>
              <a:t>Education authorities and senior management, including principals, must also be open to  educators working in what may be a new role – as an ‘enabler’ </a:t>
            </a:r>
            <a:r>
              <a:rPr lang="en-US" sz="3500" b="1" dirty="0"/>
              <a:t>or ‘facilitator’</a:t>
            </a:r>
            <a:r>
              <a:rPr lang="en-US" sz="3500" dirty="0"/>
              <a:t>, rather than a  ‘doer’ for children – and in process-centred learning. This will require additional  training  to promote  transformative  behaviours  and  beliefs  among  learners,  and  self-assessments among educators of their own assumptions and practices. This includes in- and  pre-service training on participatory and transformative pedagogical practices. (UNESCO, 2014)</a:t>
            </a:r>
          </a:p>
          <a:p>
            <a:endParaRPr lang="en-US" dirty="0"/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="" xmlns:a16="http://schemas.microsoft.com/office/drawing/2014/main" id="{A347EB45-6221-4E4A-8107-1A26B054D1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815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139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48449C"/>
                </a:solidFill>
              </a:rPr>
              <a:t>Three questions:</a:t>
            </a:r>
            <a:br>
              <a:rPr lang="en-US" b="1" dirty="0">
                <a:solidFill>
                  <a:srgbClr val="48449C"/>
                </a:solidFill>
              </a:rPr>
            </a:br>
            <a:r>
              <a:rPr lang="en-US" sz="2800" dirty="0"/>
              <a:t>- Is Global Citizenship Education whole-school appropriate?</a:t>
            </a:r>
            <a:br>
              <a:rPr lang="en-US" sz="2800" dirty="0"/>
            </a:br>
            <a:r>
              <a:rPr lang="en-US" sz="2800" dirty="0"/>
              <a:t>- Who and what affects school culture and ethos?</a:t>
            </a:r>
            <a:br>
              <a:rPr lang="en-US" sz="2800" dirty="0"/>
            </a:br>
            <a:r>
              <a:rPr lang="en-US" sz="2800" dirty="0"/>
              <a:t>- What supports need to be in place?</a:t>
            </a:r>
          </a:p>
        </p:txBody>
      </p:sp>
      <p:pic>
        <p:nvPicPr>
          <p:cNvPr id="4" name="Content Placeholder 3" descr="gettyimages-bbk067-1024x1024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2281318"/>
            <a:ext cx="8229600" cy="3730736"/>
          </a:xfrm>
        </p:spPr>
      </p:pic>
    </p:spTree>
    <p:extLst>
      <p:ext uri="{BB962C8B-B14F-4D97-AF65-F5344CB8AC3E}">
        <p14:creationId xmlns:p14="http://schemas.microsoft.com/office/powerpoint/2010/main" val="1213280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38282"/>
          </a:xfrm>
          <a:solidFill>
            <a:srgbClr val="48449C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A framework  for GCE in schools</a:t>
            </a:r>
          </a:p>
        </p:txBody>
      </p:sp>
      <p:pic>
        <p:nvPicPr>
          <p:cNvPr id="4" name="Content Placeholder 3" descr="Curricular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15" r="-23815"/>
          <a:stretch>
            <a:fillRect/>
          </a:stretch>
        </p:blipFill>
        <p:spPr>
          <a:xfrm>
            <a:off x="-1284355" y="1296691"/>
            <a:ext cx="4660626" cy="2563165"/>
          </a:xfrm>
        </p:spPr>
      </p:pic>
      <p:pic>
        <p:nvPicPr>
          <p:cNvPr id="5" name="Picture 4" descr="Extra-Curricular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2950" y="1230302"/>
            <a:ext cx="1805375" cy="2525150"/>
          </a:xfrm>
          <a:prstGeom prst="rect">
            <a:avLst/>
          </a:prstGeom>
        </p:spPr>
      </p:pic>
      <p:pic>
        <p:nvPicPr>
          <p:cNvPr id="6" name="Picture 5" descr="Teacher-Capacity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089" y="1230302"/>
            <a:ext cx="2857532" cy="2591539"/>
          </a:xfrm>
          <a:prstGeom prst="rect">
            <a:avLst/>
          </a:prstGeom>
        </p:spPr>
      </p:pic>
      <p:pic>
        <p:nvPicPr>
          <p:cNvPr id="7" name="Picture 6" descr="Policies and leadership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25" y="3980803"/>
            <a:ext cx="2169422" cy="2460837"/>
          </a:xfrm>
          <a:prstGeom prst="rect">
            <a:avLst/>
          </a:prstGeom>
        </p:spPr>
      </p:pic>
      <p:pic>
        <p:nvPicPr>
          <p:cNvPr id="8" name="Picture 7" descr="Student-Capacity3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4143627"/>
            <a:ext cx="2614017" cy="2563166"/>
          </a:xfrm>
          <a:prstGeom prst="rect">
            <a:avLst/>
          </a:prstGeom>
        </p:spPr>
      </p:pic>
      <p:pic>
        <p:nvPicPr>
          <p:cNvPr id="9" name="Picture 8" descr="Community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089" y="4099222"/>
            <a:ext cx="2379020" cy="239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7297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7-08-23 at 15.37.22.jpg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8490" y="1103329"/>
            <a:ext cx="1186917" cy="1678241"/>
          </a:xfrm>
        </p:spPr>
      </p:pic>
      <p:pic>
        <p:nvPicPr>
          <p:cNvPr id="6" name="Picture 5" descr="Screen Shot 2017-08-23 at 21.59.39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1458" y="1103329"/>
            <a:ext cx="1202561" cy="1678241"/>
          </a:xfrm>
          <a:prstGeom prst="rect">
            <a:avLst/>
          </a:prstGeom>
        </p:spPr>
      </p:pic>
      <p:pic>
        <p:nvPicPr>
          <p:cNvPr id="7" name="Picture 6" descr="Screen Shot 2017-08-23 at 22.00.2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601" y="2902750"/>
            <a:ext cx="1183633" cy="1708501"/>
          </a:xfrm>
          <a:prstGeom prst="rect">
            <a:avLst/>
          </a:prstGeom>
        </p:spPr>
      </p:pic>
      <p:pic>
        <p:nvPicPr>
          <p:cNvPr id="8" name="Picture 7" descr="Screen Shot 2017-08-23 at 22.00.0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8383" y="2910931"/>
            <a:ext cx="1174056" cy="1708436"/>
          </a:xfrm>
          <a:prstGeom prst="rect">
            <a:avLst/>
          </a:prstGeom>
        </p:spPr>
      </p:pic>
      <p:pic>
        <p:nvPicPr>
          <p:cNvPr id="9" name="Picture 8" descr="Screen Shot 2017-08-23 at 22.00.52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0890" y="2879947"/>
            <a:ext cx="1210640" cy="17166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95AC3F6-5325-1548-9DFD-DABB69998E9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510" y="2902750"/>
            <a:ext cx="1210640" cy="172479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6B85B665-0B44-CB4C-BA0C-F86D4F775FBB}"/>
              </a:ext>
            </a:extLst>
          </p:cNvPr>
          <p:cNvGrpSpPr/>
          <p:nvPr/>
        </p:nvGrpSpPr>
        <p:grpSpPr>
          <a:xfrm>
            <a:off x="3772191" y="1103660"/>
            <a:ext cx="2480248" cy="1691071"/>
            <a:chOff x="5875793" y="4126505"/>
            <a:chExt cx="3130618" cy="2297699"/>
          </a:xfrm>
        </p:grpSpPr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1AC28DA6-32CB-B34A-BEB4-8B141D5EE8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75793" y="4126505"/>
              <a:ext cx="1524817" cy="227981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="" xmlns:a16="http://schemas.microsoft.com/office/drawing/2014/main" id="{DB55D8C8-C1A1-2545-AFDC-26B5BF48C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1594" y="4143937"/>
              <a:ext cx="1524817" cy="2280267"/>
            </a:xfrm>
            <a:prstGeom prst="rect">
              <a:avLst/>
            </a:prstGeom>
          </p:spPr>
        </p:pic>
      </p:grp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6A63FFF6-0EB5-DB42-8DB9-7C7544D0A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8632" y="124621"/>
            <a:ext cx="6345212" cy="866410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GCE and the Curriculum</a:t>
            </a:r>
          </a:p>
        </p:txBody>
      </p:sp>
      <p:pic>
        <p:nvPicPr>
          <p:cNvPr id="14" name="Content Placeholder 3" descr="Curricular.png">
            <a:extLst>
              <a:ext uri="{FF2B5EF4-FFF2-40B4-BE49-F238E27FC236}">
                <a16:creationId xmlns="" xmlns:a16="http://schemas.microsoft.com/office/drawing/2014/main" id="{46686CDF-CDA8-E544-9B40-7615B063640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15" r="-23815"/>
          <a:stretch>
            <a:fillRect/>
          </a:stretch>
        </p:blipFill>
        <p:spPr>
          <a:xfrm>
            <a:off x="-1905278" y="124621"/>
            <a:ext cx="5010033" cy="2755326"/>
          </a:xfrm>
          <a:prstGeom prst="rect">
            <a:avLst/>
          </a:prstGeom>
        </p:spPr>
      </p:pic>
      <p:pic>
        <p:nvPicPr>
          <p:cNvPr id="15" name="Picture 14" descr="Text&#10;&#10;Description automatically generated">
            <a:extLst>
              <a:ext uri="{FF2B5EF4-FFF2-40B4-BE49-F238E27FC236}">
                <a16:creationId xmlns="" xmlns:a16="http://schemas.microsoft.com/office/drawing/2014/main" id="{3CF4B2E7-0F03-D043-BA33-A21B097C9CD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375" y="1118023"/>
            <a:ext cx="1174056" cy="1691070"/>
          </a:xfrm>
          <a:prstGeom prst="rect">
            <a:avLst/>
          </a:prstGeom>
        </p:spPr>
      </p:pic>
      <p:pic>
        <p:nvPicPr>
          <p:cNvPr id="18" name="Picture 17" descr="A person holding a sign&#10;&#10;Description automatically generated">
            <a:extLst>
              <a:ext uri="{FF2B5EF4-FFF2-40B4-BE49-F238E27FC236}">
                <a16:creationId xmlns="" xmlns:a16="http://schemas.microsoft.com/office/drawing/2014/main" id="{69915AB2-A041-DD45-93B7-909127E3A627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90" y="4953340"/>
            <a:ext cx="1237480" cy="1747941"/>
          </a:xfrm>
          <a:prstGeom prst="rect">
            <a:avLst/>
          </a:prstGeom>
        </p:spPr>
      </p:pic>
      <p:pic>
        <p:nvPicPr>
          <p:cNvPr id="20" name="Picture 19" descr="A person holding a sign&#10;&#10;Description automatically generated">
            <a:extLst>
              <a:ext uri="{FF2B5EF4-FFF2-40B4-BE49-F238E27FC236}">
                <a16:creationId xmlns="" xmlns:a16="http://schemas.microsoft.com/office/drawing/2014/main" id="{2C179A46-9218-0546-944E-353AEB69CA70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4774" y="4958438"/>
            <a:ext cx="1255576" cy="1764593"/>
          </a:xfrm>
          <a:prstGeom prst="rect">
            <a:avLst/>
          </a:prstGeom>
        </p:spPr>
      </p:pic>
      <p:pic>
        <p:nvPicPr>
          <p:cNvPr id="22" name="Picture 21" descr="A person holding a sign&#10;&#10;Description automatically generated">
            <a:extLst>
              <a:ext uri="{FF2B5EF4-FFF2-40B4-BE49-F238E27FC236}">
                <a16:creationId xmlns="" xmlns:a16="http://schemas.microsoft.com/office/drawing/2014/main" id="{DFCD2856-885B-FE4F-BDA1-34EE284BB5D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9981" y="4971441"/>
            <a:ext cx="1237480" cy="1751590"/>
          </a:xfrm>
          <a:prstGeom prst="rect">
            <a:avLst/>
          </a:prstGeom>
        </p:spPr>
      </p:pic>
      <p:pic>
        <p:nvPicPr>
          <p:cNvPr id="24" name="Picture 23" descr="Text&#10;&#10;Description automatically generated">
            <a:extLst>
              <a:ext uri="{FF2B5EF4-FFF2-40B4-BE49-F238E27FC236}">
                <a16:creationId xmlns="" xmlns:a16="http://schemas.microsoft.com/office/drawing/2014/main" id="{57C928E8-8302-0745-9EF4-FFE074A7AF6E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557" y="4953340"/>
            <a:ext cx="1237480" cy="1752025"/>
          </a:xfrm>
          <a:prstGeom prst="rect">
            <a:avLst/>
          </a:prstGeom>
        </p:spPr>
      </p:pic>
      <p:pic>
        <p:nvPicPr>
          <p:cNvPr id="26" name="Picture 25" descr="Text&#10;&#10;Description automatically generated">
            <a:extLst>
              <a:ext uri="{FF2B5EF4-FFF2-40B4-BE49-F238E27FC236}">
                <a16:creationId xmlns="" xmlns:a16="http://schemas.microsoft.com/office/drawing/2014/main" id="{579BB06D-E75D-9043-823A-DCA64ED06E41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7780" y="4975857"/>
            <a:ext cx="1239583" cy="1770833"/>
          </a:xfrm>
          <a:prstGeom prst="rect">
            <a:avLst/>
          </a:prstGeom>
        </p:spPr>
      </p:pic>
      <p:pic>
        <p:nvPicPr>
          <p:cNvPr id="28" name="Picture 27" descr="A person holding a sign&#10;&#10;Description automatically generated">
            <a:extLst>
              <a:ext uri="{FF2B5EF4-FFF2-40B4-BE49-F238E27FC236}">
                <a16:creationId xmlns="" xmlns:a16="http://schemas.microsoft.com/office/drawing/2014/main" id="{75FEB95E-3AD8-D04F-B534-583D3F31F6BA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9973" y="4953340"/>
            <a:ext cx="1237481" cy="1747942"/>
          </a:xfrm>
          <a:prstGeom prst="rect">
            <a:avLst/>
          </a:prstGeom>
        </p:spPr>
      </p:pic>
      <p:sp>
        <p:nvSpPr>
          <p:cNvPr id="29" name="Title 1">
            <a:extLst>
              <a:ext uri="{FF2B5EF4-FFF2-40B4-BE49-F238E27FC236}">
                <a16:creationId xmlns="" xmlns:a16="http://schemas.microsoft.com/office/drawing/2014/main" id="{FCF03E98-99ED-5A49-B9C2-BA0A47C04644}"/>
              </a:ext>
            </a:extLst>
          </p:cNvPr>
          <p:cNvSpPr txBox="1">
            <a:spLocks/>
          </p:cNvSpPr>
          <p:nvPr/>
        </p:nvSpPr>
        <p:spPr>
          <a:xfrm>
            <a:off x="-109743" y="4342480"/>
            <a:ext cx="3659431" cy="50825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>
                <a:solidFill>
                  <a:srgbClr val="48449C"/>
                </a:solidFill>
              </a:rPr>
              <a:t>Available in Irish</a:t>
            </a:r>
          </a:p>
        </p:txBody>
      </p:sp>
    </p:spTree>
    <p:extLst>
      <p:ext uri="{BB962C8B-B14F-4D97-AF65-F5344CB8AC3E}">
        <p14:creationId xmlns:p14="http://schemas.microsoft.com/office/powerpoint/2010/main" val="862125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 descr="WWGS_DoingDE_Covid19-2020-ip3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657" r="-78657"/>
          <a:stretch>
            <a:fillRect/>
          </a:stretch>
        </p:blipFill>
        <p:spPr>
          <a:xfrm>
            <a:off x="-19855" y="1290877"/>
            <a:ext cx="9560306" cy="5257800"/>
          </a:xfrm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6A63FFF6-0EB5-DB42-8DB9-7C7544D0AB9C}"/>
              </a:ext>
            </a:extLst>
          </p:cNvPr>
          <p:cNvSpPr txBox="1">
            <a:spLocks/>
          </p:cNvSpPr>
          <p:nvPr/>
        </p:nvSpPr>
        <p:spPr>
          <a:xfrm>
            <a:off x="195376" y="124621"/>
            <a:ext cx="8738468" cy="866410"/>
          </a:xfrm>
          <a:prstGeom prst="rect">
            <a:avLst/>
          </a:prstGeom>
          <a:solidFill>
            <a:srgbClr val="48449C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schemeClr val="bg1"/>
                </a:solidFill>
              </a:rPr>
              <a:t>GCE and the current context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6" name="Picture 5" descr="unnam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8" y="1922765"/>
            <a:ext cx="3864712" cy="175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60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800" y="125835"/>
            <a:ext cx="6565546" cy="1143000"/>
          </a:xfrm>
          <a:solidFill>
            <a:srgbClr val="48449C"/>
          </a:solidFill>
        </p:spPr>
        <p:txBody>
          <a:bodyPr/>
          <a:lstStyle/>
          <a:p>
            <a:r>
              <a:rPr lang="en-US" sz="3200" b="1" dirty="0">
                <a:solidFill>
                  <a:schemeClr val="bg1"/>
                </a:solidFill>
                <a:latin typeface="Calibri"/>
                <a:cs typeface="Calibri"/>
              </a:rPr>
              <a:t> Teacher Capacity and Engagement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8208" y="1522639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000000"/>
                </a:solidFill>
              </a:rPr>
              <a:t>    National and Regional Teacher Training</a:t>
            </a:r>
          </a:p>
          <a:p>
            <a:pPr marL="0" indent="0">
              <a:buNone/>
            </a:pPr>
            <a:endParaRPr lang="en-US" sz="26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3176" y="2123974"/>
            <a:ext cx="4612415" cy="4524316"/>
          </a:xfrm>
          <a:prstGeom prst="rect">
            <a:avLst/>
          </a:prstGeom>
          <a:solidFill>
            <a:srgbClr val="48449C">
              <a:alpha val="3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Format: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Online participatory workshops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WWGS </a:t>
            </a:r>
            <a:r>
              <a:rPr lang="en-US" dirty="0"/>
              <a:t>Inputs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Inputs from teachers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Peer Learning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Workshops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Resource Fair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Evaluation</a:t>
            </a:r>
          </a:p>
          <a:p>
            <a:endParaRPr lang="en-US" dirty="0"/>
          </a:p>
          <a:p>
            <a:r>
              <a:rPr lang="en-US" b="1" dirty="0"/>
              <a:t>Some topics explored: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Teaching controversial issues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Active teaching &amp; learning methodologies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The Global </a:t>
            </a:r>
            <a:r>
              <a:rPr lang="en-US" dirty="0" smtClean="0"/>
              <a:t>Goals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WWGS 6-Step </a:t>
            </a:r>
            <a:r>
              <a:rPr lang="en-US" dirty="0" err="1" smtClean="0"/>
              <a:t>programme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Developing a school policy on GCE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Taking meaningful </a:t>
            </a:r>
            <a:r>
              <a:rPr lang="en-US" dirty="0" smtClean="0"/>
              <a:t>action</a:t>
            </a:r>
            <a:endParaRPr lang="en-US" dirty="0"/>
          </a:p>
        </p:txBody>
      </p:sp>
      <p:pic>
        <p:nvPicPr>
          <p:cNvPr id="4" name="Picture 3" descr="Screen Shot 2019-11-13 at 09.49.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77" y="94085"/>
            <a:ext cx="2260600" cy="2349500"/>
          </a:xfrm>
          <a:prstGeom prst="rect">
            <a:avLst/>
          </a:prstGeom>
          <a:ln>
            <a:noFill/>
          </a:ln>
        </p:spPr>
      </p:pic>
      <p:pic>
        <p:nvPicPr>
          <p:cNvPr id="11" name="Picture 10" descr="A group of people standing next to a tree&#10;&#10;Description automatically generated">
            <a:extLst>
              <a:ext uri="{FF2B5EF4-FFF2-40B4-BE49-F238E27FC236}">
                <a16:creationId xmlns="" xmlns:a16="http://schemas.microsoft.com/office/drawing/2014/main" id="{83937EEF-3F42-ED46-AFA1-8136FF38FB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4391" y="3814278"/>
            <a:ext cx="2230538" cy="1312684"/>
          </a:xfrm>
          <a:prstGeom prst="rect">
            <a:avLst/>
          </a:prstGeom>
        </p:spPr>
      </p:pic>
      <p:pic>
        <p:nvPicPr>
          <p:cNvPr id="17" name="Picture 16" descr="A group of people posing for a picture&#10;&#10;Description automatically generated">
            <a:extLst>
              <a:ext uri="{FF2B5EF4-FFF2-40B4-BE49-F238E27FC236}">
                <a16:creationId xmlns="" xmlns:a16="http://schemas.microsoft.com/office/drawing/2014/main" id="{CA40B0A9-0A6A-0548-A105-A8072718368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018" y="3814415"/>
            <a:ext cx="1754521" cy="1312410"/>
          </a:xfrm>
          <a:prstGeom prst="rect">
            <a:avLst/>
          </a:prstGeom>
        </p:spPr>
      </p:pic>
      <p:pic>
        <p:nvPicPr>
          <p:cNvPr id="23" name="Picture 22" descr="A group of people standing around a table&#10;&#10;Description automatically generated">
            <a:extLst>
              <a:ext uri="{FF2B5EF4-FFF2-40B4-BE49-F238E27FC236}">
                <a16:creationId xmlns="" xmlns:a16="http://schemas.microsoft.com/office/drawing/2014/main" id="{162E2618-3DCE-6D4A-8A54-FBF11D0880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492" y="2274255"/>
            <a:ext cx="1754521" cy="1455181"/>
          </a:xfrm>
          <a:prstGeom prst="rect">
            <a:avLst/>
          </a:prstGeom>
        </p:spPr>
      </p:pic>
      <p:pic>
        <p:nvPicPr>
          <p:cNvPr id="25" name="Picture 24" descr="A group of people sitting in a room&#10;&#10;Description automatically generated">
            <a:extLst>
              <a:ext uri="{FF2B5EF4-FFF2-40B4-BE49-F238E27FC236}">
                <a16:creationId xmlns="" xmlns:a16="http://schemas.microsoft.com/office/drawing/2014/main" id="{E421C10A-226B-084D-8D76-912D8512C21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877" y="5234868"/>
            <a:ext cx="1968415" cy="1283323"/>
          </a:xfrm>
          <a:prstGeom prst="rect">
            <a:avLst/>
          </a:prstGeom>
        </p:spPr>
      </p:pic>
      <p:pic>
        <p:nvPicPr>
          <p:cNvPr id="27" name="Picture 26" descr="A group of people sitting at a table&#10;&#10;Description automatically generated">
            <a:extLst>
              <a:ext uri="{FF2B5EF4-FFF2-40B4-BE49-F238E27FC236}">
                <a16:creationId xmlns="" xmlns:a16="http://schemas.microsoft.com/office/drawing/2014/main" id="{0713CBA3-9C72-2848-AD7A-13CB55AA850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16" y="5237845"/>
            <a:ext cx="1968415" cy="1312684"/>
          </a:xfrm>
          <a:prstGeom prst="rect">
            <a:avLst/>
          </a:prstGeom>
        </p:spPr>
      </p:pic>
      <p:pic>
        <p:nvPicPr>
          <p:cNvPr id="29" name="Picture 28" descr="A group of people sitting at a table&#10;&#10;Description automatically generated">
            <a:extLst>
              <a:ext uri="{FF2B5EF4-FFF2-40B4-BE49-F238E27FC236}">
                <a16:creationId xmlns="" xmlns:a16="http://schemas.microsoft.com/office/drawing/2014/main" id="{2128EE57-A694-0A40-8698-CD82B1967A7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4390" y="2274255"/>
            <a:ext cx="2260601" cy="145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843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screenshot&#10;&#10;Description automatically generated">
            <a:extLst>
              <a:ext uri="{FF2B5EF4-FFF2-40B4-BE49-F238E27FC236}">
                <a16:creationId xmlns="" xmlns:a16="http://schemas.microsoft.com/office/drawing/2014/main" id="{5A8CAED1-03BA-5746-A22E-4691975B5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87902"/>
            <a:ext cx="9143980" cy="685671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="" xmlns:a16="http://schemas.microsoft.com/office/drawing/2014/main" id="{3C91F6A8-F38A-2A4F-AD82-93CDE50B18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738" y="3675720"/>
            <a:ext cx="2642797" cy="115893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="" xmlns:a16="http://schemas.microsoft.com/office/drawing/2014/main" id="{87BFA2E7-2A73-EC49-8CB1-EA76353C56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5104" y="2572240"/>
            <a:ext cx="2274131" cy="1158932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="" xmlns:a16="http://schemas.microsoft.com/office/drawing/2014/main" id="{138C4838-6C8A-F84C-8E12-F7D1C2781E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1557" y="2806700"/>
            <a:ext cx="1388098" cy="1046412"/>
          </a:xfrm>
          <a:prstGeom prst="rect">
            <a:avLst/>
          </a:prstGeom>
        </p:spPr>
      </p:pic>
      <p:pic>
        <p:nvPicPr>
          <p:cNvPr id="7" name="Picture 6" descr="Student-Capacity3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53" y="187902"/>
            <a:ext cx="2045798" cy="200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97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="" xmlns:a16="http://schemas.microsoft.com/office/drawing/2014/main" id="{2D2B266D-3625-4584-A5C3-7D3F672CFF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Content Placeholder 4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8A3D0079-8FE6-F445-8343-5A6C624704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741" y="404445"/>
            <a:ext cx="7967563" cy="5869105"/>
          </a:xfrm>
          <a:custGeom>
            <a:avLst/>
            <a:gdLst/>
            <a:ahLst/>
            <a:cxnLst/>
            <a:rect l="l" t="t" r="r" b="b"/>
            <a:pathLst>
              <a:path w="11827082" h="6534092">
                <a:moveTo>
                  <a:pt x="6610089" y="5"/>
                </a:moveTo>
                <a:cubicBezTo>
                  <a:pt x="6763993" y="-277"/>
                  <a:pt x="6862741" y="14300"/>
                  <a:pt x="6956523" y="21390"/>
                </a:cubicBezTo>
                <a:cubicBezTo>
                  <a:pt x="7271939" y="-12207"/>
                  <a:pt x="7581352" y="149"/>
                  <a:pt x="7768349" y="21390"/>
                </a:cubicBezTo>
                <a:lnTo>
                  <a:pt x="7831642" y="23688"/>
                </a:lnTo>
                <a:lnTo>
                  <a:pt x="7886307" y="21390"/>
                </a:lnTo>
                <a:cubicBezTo>
                  <a:pt x="7951978" y="17798"/>
                  <a:pt x="8007622" y="16567"/>
                  <a:pt x="8057445" y="16600"/>
                </a:cubicBezTo>
                <a:lnTo>
                  <a:pt x="8096254" y="17396"/>
                </a:lnTo>
                <a:lnTo>
                  <a:pt x="8199591" y="12947"/>
                </a:lnTo>
                <a:cubicBezTo>
                  <a:pt x="8247971" y="12558"/>
                  <a:pt x="8296272" y="14617"/>
                  <a:pt x="8344260" y="21390"/>
                </a:cubicBezTo>
                <a:lnTo>
                  <a:pt x="8355505" y="22738"/>
                </a:lnTo>
                <a:lnTo>
                  <a:pt x="8462217" y="21390"/>
                </a:lnTo>
                <a:cubicBezTo>
                  <a:pt x="8567700" y="16869"/>
                  <a:pt x="8666620" y="17239"/>
                  <a:pt x="8761697" y="18554"/>
                </a:cubicBezTo>
                <a:lnTo>
                  <a:pt x="8808871" y="19038"/>
                </a:lnTo>
                <a:lnTo>
                  <a:pt x="8941246" y="13930"/>
                </a:lnTo>
                <a:cubicBezTo>
                  <a:pt x="9040199" y="10800"/>
                  <a:pt x="9149474" y="10157"/>
                  <a:pt x="9260166" y="21390"/>
                </a:cubicBezTo>
                <a:lnTo>
                  <a:pt x="9339613" y="26448"/>
                </a:lnTo>
                <a:lnTo>
                  <a:pt x="9432845" y="28493"/>
                </a:lnTo>
                <a:cubicBezTo>
                  <a:pt x="9587011" y="31230"/>
                  <a:pt x="9744909" y="31599"/>
                  <a:pt x="9849954" y="21390"/>
                </a:cubicBezTo>
                <a:cubicBezTo>
                  <a:pt x="10060044" y="972"/>
                  <a:pt x="10204432" y="2657"/>
                  <a:pt x="10425865" y="21390"/>
                </a:cubicBezTo>
                <a:lnTo>
                  <a:pt x="10477895" y="25158"/>
                </a:lnTo>
                <a:lnTo>
                  <a:pt x="10566351" y="27751"/>
                </a:lnTo>
                <a:cubicBezTo>
                  <a:pt x="10727031" y="32755"/>
                  <a:pt x="10877889" y="35639"/>
                  <a:pt x="11001775" y="21390"/>
                </a:cubicBezTo>
                <a:cubicBezTo>
                  <a:pt x="11249546" y="-7108"/>
                  <a:pt x="11434553" y="12510"/>
                  <a:pt x="11813601" y="21390"/>
                </a:cubicBezTo>
                <a:cubicBezTo>
                  <a:pt x="11817928" y="208271"/>
                  <a:pt x="11818867" y="336567"/>
                  <a:pt x="11813601" y="475847"/>
                </a:cubicBezTo>
                <a:cubicBezTo>
                  <a:pt x="11808335" y="615127"/>
                  <a:pt x="11845853" y="1008651"/>
                  <a:pt x="11813601" y="1254916"/>
                </a:cubicBezTo>
                <a:cubicBezTo>
                  <a:pt x="11809570" y="1285699"/>
                  <a:pt x="11806768" y="1314174"/>
                  <a:pt x="11804923" y="1340777"/>
                </a:cubicBezTo>
                <a:lnTo>
                  <a:pt x="11803652" y="1373115"/>
                </a:lnTo>
                <a:lnTo>
                  <a:pt x="11804560" y="1395572"/>
                </a:lnTo>
                <a:cubicBezTo>
                  <a:pt x="11806656" y="1431340"/>
                  <a:pt x="11809600" y="1470662"/>
                  <a:pt x="11813601" y="1514605"/>
                </a:cubicBezTo>
                <a:cubicBezTo>
                  <a:pt x="11829606" y="1690380"/>
                  <a:pt x="11822955" y="1813845"/>
                  <a:pt x="11815628" y="1920902"/>
                </a:cubicBezTo>
                <a:lnTo>
                  <a:pt x="11811346" y="1995660"/>
                </a:lnTo>
                <a:lnTo>
                  <a:pt x="11813868" y="2104640"/>
                </a:lnTo>
                <a:lnTo>
                  <a:pt x="11817197" y="2264365"/>
                </a:lnTo>
                <a:lnTo>
                  <a:pt x="11821465" y="2306631"/>
                </a:lnTo>
                <a:cubicBezTo>
                  <a:pt x="11835170" y="2477814"/>
                  <a:pt x="11818400" y="2578773"/>
                  <a:pt x="11813601" y="2683208"/>
                </a:cubicBezTo>
                <a:cubicBezTo>
                  <a:pt x="11809487" y="2772725"/>
                  <a:pt x="11816027" y="2930030"/>
                  <a:pt x="11816192" y="3070653"/>
                </a:cubicBezTo>
                <a:lnTo>
                  <a:pt x="11813610" y="3202145"/>
                </a:lnTo>
                <a:lnTo>
                  <a:pt x="11813601" y="3267510"/>
                </a:lnTo>
                <a:cubicBezTo>
                  <a:pt x="11811419" y="3587194"/>
                  <a:pt x="11813535" y="3497122"/>
                  <a:pt x="11813601" y="3721967"/>
                </a:cubicBezTo>
                <a:cubicBezTo>
                  <a:pt x="11813617" y="3778178"/>
                  <a:pt x="11814293" y="3835214"/>
                  <a:pt x="11815131" y="3894088"/>
                </a:cubicBezTo>
                <a:lnTo>
                  <a:pt x="11816203" y="3972593"/>
                </a:lnTo>
                <a:lnTo>
                  <a:pt x="11816265" y="3973919"/>
                </a:lnTo>
                <a:cubicBezTo>
                  <a:pt x="11819902" y="4062998"/>
                  <a:pt x="11819694" y="4122248"/>
                  <a:pt x="11818174" y="4171327"/>
                </a:cubicBezTo>
                <a:lnTo>
                  <a:pt x="11817878" y="4178488"/>
                </a:lnTo>
                <a:lnTo>
                  <a:pt x="11818118" y="4277530"/>
                </a:lnTo>
                <a:cubicBezTo>
                  <a:pt x="11817612" y="4347824"/>
                  <a:pt x="11816272" y="4421987"/>
                  <a:pt x="11813601" y="4501036"/>
                </a:cubicBezTo>
                <a:cubicBezTo>
                  <a:pt x="11824398" y="4779554"/>
                  <a:pt x="11834923" y="4895505"/>
                  <a:pt x="11813601" y="5020415"/>
                </a:cubicBezTo>
                <a:cubicBezTo>
                  <a:pt x="11808270" y="5051643"/>
                  <a:pt x="11804885" y="5094410"/>
                  <a:pt x="11802984" y="5145366"/>
                </a:cubicBezTo>
                <a:lnTo>
                  <a:pt x="11802805" y="5153576"/>
                </a:lnTo>
                <a:lnTo>
                  <a:pt x="11813601" y="5280104"/>
                </a:lnTo>
                <a:cubicBezTo>
                  <a:pt x="11848339" y="5545832"/>
                  <a:pt x="11803810" y="5568088"/>
                  <a:pt x="11813601" y="5734561"/>
                </a:cubicBezTo>
                <a:cubicBezTo>
                  <a:pt x="11814825" y="5755370"/>
                  <a:pt x="11815354" y="5777180"/>
                  <a:pt x="11815391" y="5800160"/>
                </a:cubicBezTo>
                <a:lnTo>
                  <a:pt x="11814403" y="5861994"/>
                </a:lnTo>
                <a:lnTo>
                  <a:pt x="11814897" y="5940552"/>
                </a:lnTo>
                <a:cubicBezTo>
                  <a:pt x="11813455" y="6007961"/>
                  <a:pt x="11810716" y="6074118"/>
                  <a:pt x="11808410" y="6139030"/>
                </a:cubicBezTo>
                <a:lnTo>
                  <a:pt x="11805249" y="6294204"/>
                </a:lnTo>
                <a:lnTo>
                  <a:pt x="11806853" y="6377232"/>
                </a:lnTo>
                <a:lnTo>
                  <a:pt x="11813601" y="6513630"/>
                </a:lnTo>
                <a:cubicBezTo>
                  <a:pt x="11755932" y="6520071"/>
                  <a:pt x="11702085" y="6522123"/>
                  <a:pt x="11651008" y="6521869"/>
                </a:cubicBezTo>
                <a:lnTo>
                  <a:pt x="11606878" y="6520178"/>
                </a:lnTo>
                <a:lnTo>
                  <a:pt x="11480359" y="6526470"/>
                </a:lnTo>
                <a:cubicBezTo>
                  <a:pt x="11411497" y="6529079"/>
                  <a:pt x="11340067" y="6529281"/>
                  <a:pt x="11235913" y="6522672"/>
                </a:cubicBezTo>
                <a:lnTo>
                  <a:pt x="11167376" y="6517338"/>
                </a:lnTo>
                <a:lnTo>
                  <a:pt x="11118099" y="6519937"/>
                </a:lnTo>
                <a:cubicBezTo>
                  <a:pt x="11008080" y="6519923"/>
                  <a:pt x="10918905" y="6505169"/>
                  <a:pt x="10779737" y="6513630"/>
                </a:cubicBezTo>
                <a:lnTo>
                  <a:pt x="10756340" y="6513513"/>
                </a:lnTo>
                <a:lnTo>
                  <a:pt x="10748952" y="6514346"/>
                </a:lnTo>
                <a:cubicBezTo>
                  <a:pt x="10725838" y="6516206"/>
                  <a:pt x="10699773" y="6516641"/>
                  <a:pt x="10661780" y="6513630"/>
                </a:cubicBezTo>
                <a:lnTo>
                  <a:pt x="10643067" y="6512943"/>
                </a:lnTo>
                <a:lnTo>
                  <a:pt x="10627638" y="6512866"/>
                </a:lnTo>
                <a:lnTo>
                  <a:pt x="10598539" y="6511309"/>
                </a:lnTo>
                <a:lnTo>
                  <a:pt x="10590670" y="6511020"/>
                </a:lnTo>
                <a:cubicBezTo>
                  <a:pt x="10422654" y="6509230"/>
                  <a:pt x="10114537" y="6525711"/>
                  <a:pt x="9930443" y="6519069"/>
                </a:cubicBezTo>
                <a:lnTo>
                  <a:pt x="9908887" y="6517613"/>
                </a:lnTo>
                <a:lnTo>
                  <a:pt x="9697150" y="6531900"/>
                </a:lnTo>
                <a:cubicBezTo>
                  <a:pt x="9438634" y="6540253"/>
                  <a:pt x="9217380" y="6522684"/>
                  <a:pt x="9038128" y="6513630"/>
                </a:cubicBezTo>
                <a:lnTo>
                  <a:pt x="8901719" y="6509665"/>
                </a:lnTo>
                <a:lnTo>
                  <a:pt x="8766922" y="6512046"/>
                </a:lnTo>
                <a:cubicBezTo>
                  <a:pt x="8694433" y="6513288"/>
                  <a:pt x="8629372" y="6514112"/>
                  <a:pt x="8580175" y="6513630"/>
                </a:cubicBezTo>
                <a:lnTo>
                  <a:pt x="8571277" y="6513524"/>
                </a:lnTo>
                <a:lnTo>
                  <a:pt x="8462217" y="6513630"/>
                </a:lnTo>
                <a:cubicBezTo>
                  <a:pt x="8225188" y="6509968"/>
                  <a:pt x="7780127" y="6525503"/>
                  <a:pt x="7532434" y="6513630"/>
                </a:cubicBezTo>
                <a:lnTo>
                  <a:pt x="7448622" y="6511320"/>
                </a:lnTo>
                <a:lnTo>
                  <a:pt x="7428354" y="6513630"/>
                </a:lnTo>
                <a:cubicBezTo>
                  <a:pt x="7293248" y="6538560"/>
                  <a:pt x="7186080" y="6533261"/>
                  <a:pt x="7078782" y="6523679"/>
                </a:cubicBezTo>
                <a:lnTo>
                  <a:pt x="6973169" y="6513887"/>
                </a:lnTo>
                <a:lnTo>
                  <a:pt x="6954249" y="6514033"/>
                </a:lnTo>
                <a:cubicBezTo>
                  <a:pt x="6918701" y="6514123"/>
                  <a:pt x="6880374" y="6514018"/>
                  <a:pt x="6838566" y="6513630"/>
                </a:cubicBezTo>
                <a:lnTo>
                  <a:pt x="6790865" y="6514652"/>
                </a:lnTo>
                <a:lnTo>
                  <a:pt x="6717520" y="6518204"/>
                </a:lnTo>
                <a:lnTo>
                  <a:pt x="6690736" y="6516798"/>
                </a:lnTo>
                <a:lnTo>
                  <a:pt x="6604647" y="6518643"/>
                </a:lnTo>
                <a:cubicBezTo>
                  <a:pt x="6383546" y="6528740"/>
                  <a:pt x="6188571" y="6547337"/>
                  <a:pt x="5908782" y="6513630"/>
                </a:cubicBezTo>
                <a:lnTo>
                  <a:pt x="5827432" y="6506155"/>
                </a:lnTo>
                <a:lnTo>
                  <a:pt x="5818169" y="6505897"/>
                </a:lnTo>
                <a:cubicBezTo>
                  <a:pt x="5656134" y="6501940"/>
                  <a:pt x="5476891" y="6500561"/>
                  <a:pt x="5360626" y="6513630"/>
                </a:cubicBezTo>
                <a:cubicBezTo>
                  <a:pt x="5244362" y="6526700"/>
                  <a:pt x="5155294" y="6523407"/>
                  <a:pt x="5082581" y="6518492"/>
                </a:cubicBezTo>
                <a:lnTo>
                  <a:pt x="5011539" y="6513612"/>
                </a:lnTo>
                <a:lnTo>
                  <a:pt x="4978999" y="6513630"/>
                </a:lnTo>
                <a:lnTo>
                  <a:pt x="4947560" y="6512597"/>
                </a:lnTo>
                <a:lnTo>
                  <a:pt x="4902673" y="6513630"/>
                </a:lnTo>
                <a:cubicBezTo>
                  <a:pt x="4851834" y="6520217"/>
                  <a:pt x="4795188" y="6523001"/>
                  <a:pt x="4737076" y="6522747"/>
                </a:cubicBezTo>
                <a:lnTo>
                  <a:pt x="4649328" y="6518160"/>
                </a:lnTo>
                <a:lnTo>
                  <a:pt x="4624935" y="6519597"/>
                </a:lnTo>
                <a:cubicBezTo>
                  <a:pt x="4598495" y="6519851"/>
                  <a:pt x="4566987" y="6518389"/>
                  <a:pt x="4521046" y="6513630"/>
                </a:cubicBezTo>
                <a:lnTo>
                  <a:pt x="4456833" y="6510131"/>
                </a:lnTo>
                <a:lnTo>
                  <a:pt x="4343538" y="6512337"/>
                </a:lnTo>
                <a:cubicBezTo>
                  <a:pt x="4260681" y="6514690"/>
                  <a:pt x="4174545" y="6517475"/>
                  <a:pt x="4104725" y="6513630"/>
                </a:cubicBezTo>
                <a:cubicBezTo>
                  <a:pt x="3965085" y="6505941"/>
                  <a:pt x="3802107" y="6535988"/>
                  <a:pt x="3528815" y="6513630"/>
                </a:cubicBezTo>
                <a:lnTo>
                  <a:pt x="3407613" y="6504978"/>
                </a:lnTo>
                <a:lnTo>
                  <a:pt x="3251268" y="6513630"/>
                </a:lnTo>
                <a:cubicBezTo>
                  <a:pt x="3103602" y="6529652"/>
                  <a:pt x="3004932" y="6519904"/>
                  <a:pt x="2867035" y="6513929"/>
                </a:cubicBezTo>
                <a:lnTo>
                  <a:pt x="2840124" y="6513045"/>
                </a:lnTo>
                <a:lnTo>
                  <a:pt x="2834946" y="6513630"/>
                </a:lnTo>
                <a:cubicBezTo>
                  <a:pt x="2691933" y="6538293"/>
                  <a:pt x="2614008" y="6529004"/>
                  <a:pt x="2502859" y="6520536"/>
                </a:cubicBezTo>
                <a:lnTo>
                  <a:pt x="2442001" y="6517197"/>
                </a:lnTo>
                <a:lnTo>
                  <a:pt x="2438245" y="6517313"/>
                </a:lnTo>
                <a:cubicBezTo>
                  <a:pt x="2401807" y="6517985"/>
                  <a:pt x="2368299" y="6518156"/>
                  <a:pt x="2336678" y="6517988"/>
                </a:cubicBezTo>
                <a:lnTo>
                  <a:pt x="2185932" y="6514754"/>
                </a:lnTo>
                <a:lnTo>
                  <a:pt x="1960620" y="6520062"/>
                </a:lnTo>
                <a:cubicBezTo>
                  <a:pt x="1876521" y="6521810"/>
                  <a:pt x="1788378" y="6523022"/>
                  <a:pt x="1701155" y="6522387"/>
                </a:cubicBezTo>
                <a:lnTo>
                  <a:pt x="1589271" y="6518529"/>
                </a:lnTo>
                <a:lnTo>
                  <a:pt x="1539168" y="6519829"/>
                </a:lnTo>
                <a:cubicBezTo>
                  <a:pt x="1395291" y="6522782"/>
                  <a:pt x="1407110" y="6517174"/>
                  <a:pt x="1287620" y="6513630"/>
                </a:cubicBezTo>
                <a:cubicBezTo>
                  <a:pt x="1168131" y="6510087"/>
                  <a:pt x="1041230" y="6513238"/>
                  <a:pt x="932033" y="6514000"/>
                </a:cubicBezTo>
                <a:lnTo>
                  <a:pt x="918750" y="6513952"/>
                </a:lnTo>
                <a:lnTo>
                  <a:pt x="858917" y="6514806"/>
                </a:lnTo>
                <a:cubicBezTo>
                  <a:pt x="826932" y="6514879"/>
                  <a:pt x="792070" y="6514545"/>
                  <a:pt x="753341" y="6513630"/>
                </a:cubicBezTo>
                <a:cubicBezTo>
                  <a:pt x="443511" y="6506311"/>
                  <a:pt x="354936" y="6524642"/>
                  <a:pt x="17841" y="6513630"/>
                </a:cubicBezTo>
                <a:cubicBezTo>
                  <a:pt x="-956" y="6342673"/>
                  <a:pt x="-10467" y="6012653"/>
                  <a:pt x="17841" y="5799484"/>
                </a:cubicBezTo>
                <a:lnTo>
                  <a:pt x="19845" y="5756408"/>
                </a:lnTo>
                <a:lnTo>
                  <a:pt x="17841" y="5734561"/>
                </a:lnTo>
                <a:cubicBezTo>
                  <a:pt x="13149" y="5695472"/>
                  <a:pt x="12578" y="5648752"/>
                  <a:pt x="13918" y="5598323"/>
                </a:cubicBezTo>
                <a:lnTo>
                  <a:pt x="18180" y="5508699"/>
                </a:lnTo>
                <a:lnTo>
                  <a:pt x="16493" y="5477760"/>
                </a:lnTo>
                <a:cubicBezTo>
                  <a:pt x="8966" y="5369709"/>
                  <a:pt x="1889" y="5260695"/>
                  <a:pt x="17841" y="5150260"/>
                </a:cubicBezTo>
                <a:cubicBezTo>
                  <a:pt x="-3463" y="5038150"/>
                  <a:pt x="-2139" y="4857473"/>
                  <a:pt x="6850" y="4650409"/>
                </a:cubicBezTo>
                <a:lnTo>
                  <a:pt x="14633" y="4498670"/>
                </a:lnTo>
                <a:lnTo>
                  <a:pt x="14494" y="4495758"/>
                </a:lnTo>
                <a:cubicBezTo>
                  <a:pt x="12245" y="4421472"/>
                  <a:pt x="13025" y="4335511"/>
                  <a:pt x="14442" y="4243130"/>
                </a:cubicBezTo>
                <a:lnTo>
                  <a:pt x="16801" y="4091152"/>
                </a:lnTo>
                <a:lnTo>
                  <a:pt x="13537" y="4018512"/>
                </a:lnTo>
                <a:lnTo>
                  <a:pt x="17696" y="3920163"/>
                </a:lnTo>
                <a:lnTo>
                  <a:pt x="17841" y="3851812"/>
                </a:lnTo>
                <a:cubicBezTo>
                  <a:pt x="15571" y="3651484"/>
                  <a:pt x="26219" y="3546077"/>
                  <a:pt x="24551" y="3386181"/>
                </a:cubicBezTo>
                <a:lnTo>
                  <a:pt x="24397" y="3379573"/>
                </a:lnTo>
                <a:lnTo>
                  <a:pt x="22173" y="3327681"/>
                </a:lnTo>
                <a:cubicBezTo>
                  <a:pt x="20895" y="3304536"/>
                  <a:pt x="19446" y="3284181"/>
                  <a:pt x="17841" y="3267510"/>
                </a:cubicBezTo>
                <a:cubicBezTo>
                  <a:pt x="8213" y="3167488"/>
                  <a:pt x="-3113" y="2984082"/>
                  <a:pt x="3931" y="2799801"/>
                </a:cubicBezTo>
                <a:lnTo>
                  <a:pt x="4125" y="2797274"/>
                </a:lnTo>
                <a:lnTo>
                  <a:pt x="3717" y="2776150"/>
                </a:lnTo>
                <a:cubicBezTo>
                  <a:pt x="3237" y="2640023"/>
                  <a:pt x="7465" y="2516197"/>
                  <a:pt x="17841" y="2423520"/>
                </a:cubicBezTo>
                <a:cubicBezTo>
                  <a:pt x="20435" y="2400350"/>
                  <a:pt x="22069" y="2375698"/>
                  <a:pt x="22982" y="2349684"/>
                </a:cubicBezTo>
                <a:lnTo>
                  <a:pt x="23157" y="2331991"/>
                </a:lnTo>
                <a:lnTo>
                  <a:pt x="21648" y="2290240"/>
                </a:lnTo>
                <a:cubicBezTo>
                  <a:pt x="18695" y="2240502"/>
                  <a:pt x="15426" y="2193755"/>
                  <a:pt x="14054" y="2150784"/>
                </a:cubicBezTo>
                <a:lnTo>
                  <a:pt x="17291" y="2050968"/>
                </a:lnTo>
                <a:lnTo>
                  <a:pt x="12351" y="1872365"/>
                </a:lnTo>
                <a:cubicBezTo>
                  <a:pt x="11665" y="1799113"/>
                  <a:pt x="12859" y="1722821"/>
                  <a:pt x="17841" y="1644450"/>
                </a:cubicBezTo>
                <a:lnTo>
                  <a:pt x="21169" y="1569934"/>
                </a:lnTo>
                <a:lnTo>
                  <a:pt x="20488" y="1547698"/>
                </a:lnTo>
                <a:cubicBezTo>
                  <a:pt x="19568" y="1516527"/>
                  <a:pt x="18663" y="1483900"/>
                  <a:pt x="17841" y="1449683"/>
                </a:cubicBezTo>
                <a:cubicBezTo>
                  <a:pt x="11271" y="1175953"/>
                  <a:pt x="1415" y="1152151"/>
                  <a:pt x="17841" y="995226"/>
                </a:cubicBezTo>
                <a:lnTo>
                  <a:pt x="19885" y="968921"/>
                </a:lnTo>
                <a:lnTo>
                  <a:pt x="17841" y="930304"/>
                </a:lnTo>
                <a:cubicBezTo>
                  <a:pt x="7442" y="768208"/>
                  <a:pt x="7865" y="285783"/>
                  <a:pt x="17841" y="21390"/>
                </a:cubicBezTo>
                <a:cubicBezTo>
                  <a:pt x="147136" y="10433"/>
                  <a:pt x="296588" y="9602"/>
                  <a:pt x="440468" y="11925"/>
                </a:cubicBezTo>
                <a:lnTo>
                  <a:pt x="473966" y="12726"/>
                </a:lnTo>
                <a:lnTo>
                  <a:pt x="478805" y="12539"/>
                </a:lnTo>
                <a:lnTo>
                  <a:pt x="484496" y="12977"/>
                </a:lnTo>
                <a:lnTo>
                  <a:pt x="648894" y="16905"/>
                </a:lnTo>
                <a:cubicBezTo>
                  <a:pt x="714833" y="18773"/>
                  <a:pt x="776163" y="20559"/>
                  <a:pt x="829667" y="21390"/>
                </a:cubicBezTo>
                <a:lnTo>
                  <a:pt x="916694" y="22693"/>
                </a:lnTo>
                <a:lnTo>
                  <a:pt x="933747" y="21390"/>
                </a:lnTo>
                <a:cubicBezTo>
                  <a:pt x="1086511" y="12604"/>
                  <a:pt x="1591110" y="15003"/>
                  <a:pt x="1863531" y="21390"/>
                </a:cubicBezTo>
                <a:lnTo>
                  <a:pt x="1920387" y="22646"/>
                </a:lnTo>
                <a:lnTo>
                  <a:pt x="2054705" y="24358"/>
                </a:lnTo>
                <a:cubicBezTo>
                  <a:pt x="2107717" y="24456"/>
                  <a:pt x="2161143" y="23719"/>
                  <a:pt x="2217404" y="21390"/>
                </a:cubicBezTo>
                <a:cubicBezTo>
                  <a:pt x="2442445" y="12073"/>
                  <a:pt x="2732199" y="18194"/>
                  <a:pt x="2911273" y="21390"/>
                </a:cubicBezTo>
                <a:lnTo>
                  <a:pt x="3023675" y="20799"/>
                </a:lnTo>
                <a:lnTo>
                  <a:pt x="3093869" y="15816"/>
                </a:lnTo>
                <a:cubicBezTo>
                  <a:pt x="3182922" y="11551"/>
                  <a:pt x="3301373" y="10993"/>
                  <a:pt x="3429365" y="12165"/>
                </a:cubicBezTo>
                <a:lnTo>
                  <a:pt x="3575555" y="14425"/>
                </a:lnTo>
                <a:lnTo>
                  <a:pt x="3605772" y="13210"/>
                </a:lnTo>
                <a:cubicBezTo>
                  <a:pt x="3774503" y="6974"/>
                  <a:pt x="3960371" y="3465"/>
                  <a:pt x="4063093" y="21390"/>
                </a:cubicBezTo>
                <a:lnTo>
                  <a:pt x="4088792" y="24677"/>
                </a:lnTo>
                <a:lnTo>
                  <a:pt x="4129769" y="25744"/>
                </a:lnTo>
                <a:cubicBezTo>
                  <a:pt x="4269845" y="29597"/>
                  <a:pt x="4297423" y="30995"/>
                  <a:pt x="4403088" y="21390"/>
                </a:cubicBezTo>
                <a:cubicBezTo>
                  <a:pt x="4473592" y="10814"/>
                  <a:pt x="4858406" y="-6032"/>
                  <a:pt x="5096956" y="21390"/>
                </a:cubicBezTo>
                <a:lnTo>
                  <a:pt x="5251798" y="27914"/>
                </a:lnTo>
                <a:lnTo>
                  <a:pt x="5332872" y="21390"/>
                </a:lnTo>
                <a:cubicBezTo>
                  <a:pt x="5422885" y="11295"/>
                  <a:pt x="5502187" y="8863"/>
                  <a:pt x="5576462" y="10240"/>
                </a:cubicBezTo>
                <a:lnTo>
                  <a:pt x="5700011" y="17015"/>
                </a:lnTo>
                <a:lnTo>
                  <a:pt x="5761151" y="15143"/>
                </a:lnTo>
                <a:cubicBezTo>
                  <a:pt x="5846776" y="14123"/>
                  <a:pt x="5935566" y="15403"/>
                  <a:pt x="6026740" y="21390"/>
                </a:cubicBezTo>
                <a:lnTo>
                  <a:pt x="6161088" y="29209"/>
                </a:lnTo>
                <a:lnTo>
                  <a:pt x="6262655" y="21390"/>
                </a:lnTo>
                <a:cubicBezTo>
                  <a:pt x="6405549" y="5694"/>
                  <a:pt x="6517747" y="175"/>
                  <a:pt x="6610089" y="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00308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3395" y="1197511"/>
            <a:ext cx="8417316" cy="5401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</a:t>
            </a:r>
            <a:r>
              <a:rPr lang="en-US" sz="2300" b="1" dirty="0">
                <a:solidFill>
                  <a:prstClr val="black"/>
                </a:solidFill>
              </a:rPr>
              <a:t>foster </a:t>
            </a:r>
            <a:r>
              <a:rPr lang="en-US" sz="2300" dirty="0">
                <a:solidFill>
                  <a:prstClr val="black"/>
                </a:solidFill>
              </a:rPr>
              <a:t>the vision and ethos of your school?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be adapted to the current context and in the wake of </a:t>
            </a:r>
            <a:r>
              <a:rPr lang="en-US" sz="2300" b="1" dirty="0">
                <a:solidFill>
                  <a:prstClr val="black"/>
                </a:solidFill>
              </a:rPr>
              <a:t>COVID-19</a:t>
            </a:r>
            <a:r>
              <a:rPr lang="en-US" sz="2300" dirty="0">
                <a:solidFill>
                  <a:prstClr val="black"/>
                </a:solidFill>
              </a:rPr>
              <a:t>?</a:t>
            </a:r>
          </a:p>
          <a:p>
            <a:pPr marL="342900" indent="-342900">
              <a:buFont typeface="Arial"/>
              <a:buChar char="•"/>
            </a:pPr>
            <a:endParaRPr lang="en-US" sz="2300" b="1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GCE closely </a:t>
            </a:r>
            <a:r>
              <a:rPr lang="en-US" sz="2300" b="1" dirty="0">
                <a:solidFill>
                  <a:prstClr val="black"/>
                </a:solidFill>
              </a:rPr>
              <a:t>aligned</a:t>
            </a:r>
            <a:r>
              <a:rPr lang="en-US" sz="2300" dirty="0">
                <a:solidFill>
                  <a:prstClr val="black"/>
                </a:solidFill>
              </a:rPr>
              <a:t> to you own schools vision, mission, ethos and culture?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your school enabling </a:t>
            </a:r>
            <a:r>
              <a:rPr lang="en-US" sz="2300" b="1" dirty="0">
                <a:solidFill>
                  <a:prstClr val="black"/>
                </a:solidFill>
              </a:rPr>
              <a:t>global citizens </a:t>
            </a:r>
            <a:r>
              <a:rPr lang="en-US" sz="2300" dirty="0">
                <a:solidFill>
                  <a:prstClr val="black"/>
                </a:solidFill>
              </a:rPr>
              <a:t>and agents for change?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</a:t>
            </a:r>
            <a:r>
              <a:rPr lang="en-US" sz="2300" b="1" dirty="0"/>
              <a:t>conditions</a:t>
            </a:r>
            <a:r>
              <a:rPr lang="en-US" sz="2300" dirty="0"/>
              <a:t> are needed for GCE to be successfully implemented in schools and how can we </a:t>
            </a:r>
            <a:r>
              <a:rPr lang="en-US" sz="2300" b="1" dirty="0"/>
              <a:t>sustain</a:t>
            </a:r>
            <a:r>
              <a:rPr lang="en-US" sz="2300" dirty="0"/>
              <a:t> GCE in the long term?</a:t>
            </a:r>
          </a:p>
          <a:p>
            <a:pPr marL="342900" indent="-342900">
              <a:buFont typeface="Arial"/>
              <a:buChar char="•"/>
            </a:pPr>
            <a:endParaRPr lang="en-US" sz="2300" dirty="0"/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are the </a:t>
            </a:r>
            <a:r>
              <a:rPr lang="en-US" sz="2300" b="1" dirty="0"/>
              <a:t>opportunities</a:t>
            </a:r>
            <a:r>
              <a:rPr lang="en-US" sz="2300" dirty="0"/>
              <a:t> at school level for GCE?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2607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sz="3500" b="1" dirty="0">
                <a:solidFill>
                  <a:schemeClr val="bg1"/>
                </a:solidFill>
              </a:rPr>
              <a:t>Questions for reflection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="" xmlns:a16="http://schemas.microsoft.com/office/drawing/2014/main" id="{A6656740-9AD1-4845-8BC5-46D0969FB6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2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362" y="1834814"/>
            <a:ext cx="4962014" cy="4525963"/>
          </a:xfrm>
        </p:spPr>
        <p:txBody>
          <a:bodyPr>
            <a:normAutofit fontScale="85000" lnSpcReduction="20000"/>
          </a:bodyPr>
          <a:lstStyle/>
          <a:p>
            <a:r>
              <a:rPr lang="en-US" sz="2500" dirty="0"/>
              <a:t>To gain a better understanding of </a:t>
            </a:r>
            <a:r>
              <a:rPr lang="en-US" sz="2500" b="1" dirty="0"/>
              <a:t>Global Citizenship Education (GCE) </a:t>
            </a:r>
            <a:r>
              <a:rPr lang="en-US" sz="2500" dirty="0"/>
              <a:t>and how it can be implemented in schools</a:t>
            </a:r>
          </a:p>
          <a:p>
            <a:endParaRPr lang="en-US" sz="2500" dirty="0"/>
          </a:p>
          <a:p>
            <a:r>
              <a:rPr lang="en-US" sz="2500" dirty="0"/>
              <a:t>To understand how GCE can align to schools </a:t>
            </a:r>
            <a:r>
              <a:rPr lang="en-US" sz="2500" b="1" dirty="0"/>
              <a:t>culture and ethos</a:t>
            </a:r>
          </a:p>
          <a:p>
            <a:endParaRPr lang="en-US" sz="2500" b="1" dirty="0"/>
          </a:p>
          <a:p>
            <a:r>
              <a:rPr lang="en-US" sz="2500" b="1" dirty="0"/>
              <a:t>To reflect </a:t>
            </a:r>
            <a:r>
              <a:rPr lang="en-US" sz="2500" dirty="0"/>
              <a:t>on how GCE can help foster </a:t>
            </a:r>
            <a:r>
              <a:rPr lang="en-US" sz="2500" dirty="0">
                <a:solidFill>
                  <a:prstClr val="black"/>
                </a:solidFill>
              </a:rPr>
              <a:t>the vision and ethos of our own school</a:t>
            </a:r>
            <a:r>
              <a:rPr lang="en-US" sz="2500" dirty="0"/>
              <a:t> </a:t>
            </a:r>
          </a:p>
          <a:p>
            <a:endParaRPr lang="en-US" sz="2500" dirty="0"/>
          </a:p>
          <a:p>
            <a:r>
              <a:rPr lang="en-US" sz="2500" dirty="0"/>
              <a:t>To engage in </a:t>
            </a:r>
            <a:r>
              <a:rPr lang="en-US" sz="2500" b="1" dirty="0"/>
              <a:t>peer learning </a:t>
            </a:r>
            <a:r>
              <a:rPr lang="en-US" sz="2500" dirty="0"/>
              <a:t>on GCE</a:t>
            </a:r>
          </a:p>
          <a:p>
            <a:endParaRPr lang="en-US" sz="2500" dirty="0"/>
          </a:p>
          <a:p>
            <a:r>
              <a:rPr lang="en-US" sz="2400" dirty="0"/>
              <a:t>Adapting GCE learning needs and student wellbeing in the wake of </a:t>
            </a:r>
            <a:r>
              <a:rPr lang="en-US" sz="2400" b="1" dirty="0"/>
              <a:t>COVID-19</a:t>
            </a:r>
          </a:p>
          <a:p>
            <a:endParaRPr lang="en-US" sz="2500" dirty="0"/>
          </a:p>
        </p:txBody>
      </p:sp>
      <p:pic>
        <p:nvPicPr>
          <p:cNvPr id="8" name="Picture 7" descr="picturetopeople.org-d2eb1c70a58c4fcc6f4dcf13a375d8aaff40d48c2b727398b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376" y="2640472"/>
            <a:ext cx="3756453" cy="248410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4460" y="226775"/>
            <a:ext cx="8985242" cy="1015663"/>
          </a:xfrm>
          <a:prstGeom prst="rect">
            <a:avLst/>
          </a:prstGeom>
          <a:solidFill>
            <a:srgbClr val="48449C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</a:rPr>
              <a:t>Global Citizenship Education</a:t>
            </a:r>
          </a:p>
          <a:p>
            <a:pPr algn="ctr"/>
            <a:r>
              <a:rPr lang="en-US" sz="3000" b="1" dirty="0">
                <a:solidFill>
                  <a:schemeClr val="bg1"/>
                </a:solidFill>
              </a:rPr>
              <a:t>Symposium for School Leadership and Management</a:t>
            </a:r>
          </a:p>
        </p:txBody>
      </p:sp>
    </p:spTree>
    <p:extLst>
      <p:ext uri="{BB962C8B-B14F-4D97-AF65-F5344CB8AC3E}">
        <p14:creationId xmlns:p14="http://schemas.microsoft.com/office/powerpoint/2010/main" val="21638950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2267" y="5842632"/>
            <a:ext cx="1299383" cy="6154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476791" y="226708"/>
            <a:ext cx="7995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Global Café</a:t>
            </a:r>
            <a:endParaRPr lang="en-US" sz="2400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7" name="Frame 6">
            <a:extLst>
              <a:ext uri="{FF2B5EF4-FFF2-40B4-BE49-F238E27FC236}">
                <a16:creationId xmlns="" xmlns:a16="http://schemas.microsoft.com/office/drawing/2014/main" id="{6B2602D4-5D6C-E347-B151-AADC3A453A76}"/>
              </a:ext>
            </a:extLst>
          </p:cNvPr>
          <p:cNvSpPr/>
          <p:nvPr/>
        </p:nvSpPr>
        <p:spPr>
          <a:xfrm>
            <a:off x="1786467" y="1100667"/>
            <a:ext cx="5376333" cy="5181599"/>
          </a:xfrm>
          <a:prstGeom prst="frame">
            <a:avLst>
              <a:gd name="adj1" fmla="val 127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1" name="Content Placeholder 5" descr="share-discuss-new-idea-concept-260nw-169432232.jpg.jp2">
            <a:extLst>
              <a:ext uri="{FF2B5EF4-FFF2-40B4-BE49-F238E27FC236}">
                <a16:creationId xmlns="" xmlns:a16="http://schemas.microsoft.com/office/drawing/2014/main" id="{B7D3B724-394C-584C-A7EC-83E0F69BD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909" r="-47909"/>
          <a:stretch/>
        </p:blipFill>
        <p:spPr>
          <a:xfrm>
            <a:off x="111050" y="1521181"/>
            <a:ext cx="8727166" cy="4340570"/>
          </a:xfrm>
        </p:spPr>
      </p:pic>
    </p:spTree>
    <p:extLst>
      <p:ext uri="{BB962C8B-B14F-4D97-AF65-F5344CB8AC3E}">
        <p14:creationId xmlns:p14="http://schemas.microsoft.com/office/powerpoint/2010/main" val="39315076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9772" y="5789667"/>
            <a:ext cx="1299383" cy="6154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476791" y="226708"/>
            <a:ext cx="4213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Global Café</a:t>
            </a:r>
            <a:endParaRPr lang="en-US" sz="4000" b="1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="" xmlns:a16="http://schemas.microsoft.com/office/drawing/2014/main" id="{7FCC6DB6-F6FF-A844-974D-1EE3CD49DE9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539" y="3080630"/>
            <a:ext cx="1027071" cy="996258"/>
          </a:xfrm>
          <a:prstGeom prst="rect">
            <a:avLst/>
          </a:prstGeom>
        </p:spPr>
      </p:pic>
      <p:sp>
        <p:nvSpPr>
          <p:cNvPr id="7" name="Frame 6">
            <a:extLst>
              <a:ext uri="{FF2B5EF4-FFF2-40B4-BE49-F238E27FC236}">
                <a16:creationId xmlns="" xmlns:a16="http://schemas.microsoft.com/office/drawing/2014/main" id="{6B2602D4-5D6C-E347-B151-AADC3A453A76}"/>
              </a:ext>
            </a:extLst>
          </p:cNvPr>
          <p:cNvSpPr/>
          <p:nvPr/>
        </p:nvSpPr>
        <p:spPr>
          <a:xfrm>
            <a:off x="4097128" y="2992416"/>
            <a:ext cx="1178152" cy="1175137"/>
          </a:xfrm>
          <a:prstGeom prst="frame">
            <a:avLst>
              <a:gd name="adj1" fmla="val 127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3210571F-475A-DB4D-B7B9-544D074C2EA1}"/>
              </a:ext>
            </a:extLst>
          </p:cNvPr>
          <p:cNvSpPr/>
          <p:nvPr/>
        </p:nvSpPr>
        <p:spPr>
          <a:xfrm>
            <a:off x="1219787" y="1087067"/>
            <a:ext cx="3286317" cy="1107996"/>
          </a:xfrm>
          <a:prstGeom prst="rect">
            <a:avLst/>
          </a:prstGeom>
          <a:solidFill>
            <a:schemeClr val="bg1"/>
          </a:solidFill>
          <a:ln w="28575" cmpd="tri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1: </a:t>
            </a:r>
          </a:p>
          <a:p>
            <a:pPr algn="ctr"/>
            <a:r>
              <a:rPr lang="en-IE" sz="1200" b="1" dirty="0">
                <a:solidFill>
                  <a:srgbClr val="48449C"/>
                </a:solidFill>
                <a:latin typeface="Cutive"/>
              </a:rPr>
              <a:t>Holy Family Community School, </a:t>
            </a:r>
          </a:p>
          <a:p>
            <a:pPr algn="ctr"/>
            <a:r>
              <a:rPr lang="en-IE" sz="1200" b="1" i="1" dirty="0">
                <a:solidFill>
                  <a:srgbClr val="48449C"/>
                </a:solidFill>
                <a:latin typeface="Cutive"/>
              </a:rPr>
              <a:t>Derek Maher</a:t>
            </a:r>
            <a:endParaRPr lang="en-IE" sz="1000" b="1" i="1" dirty="0">
              <a:solidFill>
                <a:srgbClr val="48449C"/>
              </a:solidFill>
              <a:latin typeface="Cutive"/>
            </a:endParaRPr>
          </a:p>
          <a:p>
            <a:pPr algn="ctr"/>
            <a:r>
              <a:rPr lang="en-IE" sz="1000" b="1" dirty="0">
                <a:solidFill>
                  <a:srgbClr val="48449C"/>
                </a:solidFill>
              </a:rPr>
              <a:t>I</a:t>
            </a:r>
            <a:r>
              <a:rPr lang="en-IE" sz="1000" dirty="0">
                <a:solidFill>
                  <a:srgbClr val="48449C"/>
                </a:solidFill>
                <a:latin typeface="Cutive"/>
              </a:rPr>
              <a:t>mplementing anti-racism work in the school and how teacher capacity can pay off in this area</a:t>
            </a:r>
            <a:r>
              <a:rPr lang="en-IE" sz="1000" dirty="0">
                <a:solidFill>
                  <a:srgbClr val="48449C"/>
                </a:solidFill>
              </a:rPr>
              <a:t/>
            </a:r>
            <a:br>
              <a:rPr lang="en-IE" sz="1000" dirty="0">
                <a:solidFill>
                  <a:srgbClr val="48449C"/>
                </a:solidFill>
              </a:rPr>
            </a:br>
            <a:endParaRPr lang="en-US" sz="1000" dirty="0">
              <a:solidFill>
                <a:srgbClr val="48449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44E4665-6BDB-2243-BC0E-203D5D3D08E5}"/>
              </a:ext>
            </a:extLst>
          </p:cNvPr>
          <p:cNvSpPr/>
          <p:nvPr/>
        </p:nvSpPr>
        <p:spPr>
          <a:xfrm>
            <a:off x="4922689" y="1100447"/>
            <a:ext cx="3286317" cy="1107996"/>
          </a:xfrm>
          <a:prstGeom prst="rect">
            <a:avLst/>
          </a:prstGeom>
          <a:solidFill>
            <a:schemeClr val="bg1"/>
          </a:solidFill>
          <a:ln w="15875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2: </a:t>
            </a:r>
          </a:p>
          <a:p>
            <a:pPr algn="ctr"/>
            <a:r>
              <a:rPr lang="en-IE" sz="1200" b="1" dirty="0" err="1">
                <a:solidFill>
                  <a:srgbClr val="48449C"/>
                </a:solidFill>
                <a:latin typeface="Cutive"/>
              </a:rPr>
              <a:t>Kishoge</a:t>
            </a:r>
            <a:r>
              <a:rPr lang="en-IE" sz="1200" b="1" dirty="0">
                <a:solidFill>
                  <a:srgbClr val="48449C"/>
                </a:solidFill>
                <a:latin typeface="Cutive"/>
              </a:rPr>
              <a:t> Community College, </a:t>
            </a:r>
          </a:p>
          <a:p>
            <a:pPr algn="ctr"/>
            <a:r>
              <a:rPr lang="en-IE" sz="1200" b="1" i="1" dirty="0">
                <a:solidFill>
                  <a:srgbClr val="48449C"/>
                </a:solidFill>
                <a:latin typeface="Cutive"/>
              </a:rPr>
              <a:t>Ciara McMackin</a:t>
            </a:r>
            <a:endParaRPr lang="en-IE" sz="1000" dirty="0">
              <a:solidFill>
                <a:srgbClr val="48449C"/>
              </a:solidFill>
            </a:endParaRP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Taking an enquiry based learning approach to GCE, and creating space and time for teachers to build their capacity in GCE and Ethical Education.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88A93A9D-3E08-414E-8BA0-DFD46E2385BB}"/>
              </a:ext>
            </a:extLst>
          </p:cNvPr>
          <p:cNvSpPr/>
          <p:nvPr/>
        </p:nvSpPr>
        <p:spPr>
          <a:xfrm>
            <a:off x="5358703" y="3836128"/>
            <a:ext cx="3445123" cy="1261884"/>
          </a:xfrm>
          <a:prstGeom prst="rect">
            <a:avLst/>
          </a:prstGeom>
          <a:solidFill>
            <a:schemeClr val="bg1"/>
          </a:solidFill>
          <a:ln w="15875" cmpd="dbl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4: </a:t>
            </a:r>
          </a:p>
          <a:p>
            <a:pPr algn="ctr"/>
            <a:r>
              <a:rPr lang="en-IE" sz="1200" b="1" dirty="0">
                <a:solidFill>
                  <a:srgbClr val="48449C"/>
                </a:solidFill>
                <a:latin typeface="Cutive"/>
              </a:rPr>
              <a:t>Loreto  Secondary School Clonmel</a:t>
            </a:r>
            <a:r>
              <a:rPr lang="en-IE" sz="1200" b="1" dirty="0">
                <a:solidFill>
                  <a:srgbClr val="48449C"/>
                </a:solidFill>
              </a:rPr>
              <a:t>, </a:t>
            </a:r>
          </a:p>
          <a:p>
            <a:pPr algn="ctr"/>
            <a:r>
              <a:rPr lang="en-IE" sz="1200" b="1" i="1" dirty="0">
                <a:solidFill>
                  <a:srgbClr val="48449C"/>
                </a:solidFill>
                <a:latin typeface="Cutive"/>
              </a:rPr>
              <a:t>Anne McGrath</a:t>
            </a:r>
            <a:endParaRPr lang="en-IE" sz="1000" b="1" dirty="0">
              <a:solidFill>
                <a:srgbClr val="48449C"/>
              </a:solidFill>
              <a:latin typeface="Cutive"/>
            </a:endParaRP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How they have built up Global Citizenship Education in their school to become a Special Award Passport holder; and how they have adapted their range of activities to the new school climate.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C6464D1F-2095-654D-941B-8DD36EB0513C}"/>
              </a:ext>
            </a:extLst>
          </p:cNvPr>
          <p:cNvSpPr/>
          <p:nvPr/>
        </p:nvSpPr>
        <p:spPr>
          <a:xfrm>
            <a:off x="5325789" y="2477057"/>
            <a:ext cx="3510950" cy="1107996"/>
          </a:xfrm>
          <a:prstGeom prst="rect">
            <a:avLst/>
          </a:prstGeom>
          <a:solidFill>
            <a:schemeClr val="bg1"/>
          </a:solidFill>
          <a:ln w="15875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3: </a:t>
            </a:r>
          </a:p>
          <a:p>
            <a:pPr algn="ctr"/>
            <a:r>
              <a:rPr lang="en-IE" sz="1200" b="1" dirty="0" err="1">
                <a:solidFill>
                  <a:srgbClr val="48449C"/>
                </a:solidFill>
                <a:latin typeface="Cutive"/>
              </a:rPr>
              <a:t>Belmayne</a:t>
            </a:r>
            <a:r>
              <a:rPr lang="en-IE" sz="1200" b="1" dirty="0">
                <a:solidFill>
                  <a:srgbClr val="48449C"/>
                </a:solidFill>
                <a:latin typeface="Cutive"/>
              </a:rPr>
              <a:t> Secondary School,  </a:t>
            </a:r>
          </a:p>
          <a:p>
            <a:pPr algn="ctr"/>
            <a:r>
              <a:rPr lang="en-IE" sz="1200" b="1" i="1" dirty="0" err="1">
                <a:solidFill>
                  <a:srgbClr val="48449C"/>
                </a:solidFill>
                <a:latin typeface="Cutive"/>
              </a:rPr>
              <a:t>Ashling</a:t>
            </a:r>
            <a:r>
              <a:rPr lang="en-IE" sz="1200" b="1" i="1" dirty="0">
                <a:solidFill>
                  <a:srgbClr val="48449C"/>
                </a:solidFill>
                <a:latin typeface="Cutive"/>
              </a:rPr>
              <a:t> </a:t>
            </a:r>
            <a:r>
              <a:rPr lang="en-IE" sz="1200" b="1" i="1" dirty="0" err="1">
                <a:solidFill>
                  <a:srgbClr val="48449C"/>
                </a:solidFill>
                <a:latin typeface="Cutive"/>
              </a:rPr>
              <a:t>Kenevey</a:t>
            </a:r>
            <a:r>
              <a:rPr lang="en-IE" sz="1200" b="1" i="1" dirty="0">
                <a:solidFill>
                  <a:srgbClr val="48449C"/>
                </a:solidFill>
                <a:latin typeface="Cutive"/>
              </a:rPr>
              <a:t> </a:t>
            </a:r>
            <a:endParaRPr lang="en-IE" sz="1200" b="1" i="1" dirty="0">
              <a:solidFill>
                <a:srgbClr val="48449C"/>
              </a:solidFill>
            </a:endParaRP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Experience of how they hit the ground running with GCE in a new school!</a:t>
            </a:r>
          </a:p>
          <a:p>
            <a:pPr algn="ctr"/>
            <a:endParaRPr lang="en-IE" sz="1000" dirty="0">
              <a:solidFill>
                <a:srgbClr val="48449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A296614-5E1E-3445-8F93-E690D390B0B7}"/>
              </a:ext>
            </a:extLst>
          </p:cNvPr>
          <p:cNvSpPr/>
          <p:nvPr/>
        </p:nvSpPr>
        <p:spPr>
          <a:xfrm>
            <a:off x="476791" y="2477057"/>
            <a:ext cx="3510950" cy="1107996"/>
          </a:xfrm>
          <a:prstGeom prst="rect">
            <a:avLst/>
          </a:prstGeom>
          <a:solidFill>
            <a:schemeClr val="bg1"/>
          </a:solidFill>
          <a:ln w="15875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000" i="1" dirty="0">
                <a:solidFill>
                  <a:srgbClr val="48449C"/>
                </a:solidFill>
                <a:latin typeface="Cutive"/>
              </a:rPr>
              <a:t>. </a:t>
            </a:r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7: </a:t>
            </a:r>
          </a:p>
          <a:p>
            <a:pPr algn="ctr"/>
            <a:r>
              <a:rPr lang="en-IE" sz="1200" b="1" dirty="0">
                <a:solidFill>
                  <a:srgbClr val="48449C"/>
                </a:solidFill>
                <a:latin typeface="Cutive"/>
              </a:rPr>
              <a:t>Limerick Educate Together Secondary School, </a:t>
            </a:r>
          </a:p>
          <a:p>
            <a:pPr algn="ctr"/>
            <a:r>
              <a:rPr lang="en-IE" sz="1200" b="1" i="1" dirty="0" err="1">
                <a:solidFill>
                  <a:srgbClr val="48449C"/>
                </a:solidFill>
                <a:latin typeface="Cutive"/>
              </a:rPr>
              <a:t>Eukaria</a:t>
            </a:r>
            <a:r>
              <a:rPr lang="en-IE" sz="1200" b="1" i="1" dirty="0">
                <a:solidFill>
                  <a:srgbClr val="48449C"/>
                </a:solidFill>
                <a:latin typeface="Cutive"/>
              </a:rPr>
              <a:t> O’Grady </a:t>
            </a:r>
            <a:endParaRPr lang="en-IE" sz="1200" i="1" dirty="0">
              <a:solidFill>
                <a:srgbClr val="48449C"/>
              </a:solidFill>
              <a:latin typeface="Cutive"/>
            </a:endParaRP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Engaging students in community based campaigns and utilizing </a:t>
            </a: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The Arts to explore global justice issues</a:t>
            </a:r>
            <a:r>
              <a:rPr lang="en-IE" sz="1000" dirty="0">
                <a:solidFill>
                  <a:srgbClr val="48449C"/>
                </a:solidFill>
              </a:rPr>
              <a:t/>
            </a:r>
            <a:br>
              <a:rPr lang="en-IE" sz="1000" dirty="0">
                <a:solidFill>
                  <a:srgbClr val="48449C"/>
                </a:solidFill>
              </a:rPr>
            </a:br>
            <a:endParaRPr lang="en-US" sz="1000" dirty="0">
              <a:solidFill>
                <a:srgbClr val="48449C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9B9AB5C3-CAF1-094F-9885-E9E3B2753654}"/>
              </a:ext>
            </a:extLst>
          </p:cNvPr>
          <p:cNvSpPr/>
          <p:nvPr/>
        </p:nvSpPr>
        <p:spPr>
          <a:xfrm>
            <a:off x="2927943" y="5259445"/>
            <a:ext cx="3286317" cy="1261884"/>
          </a:xfrm>
          <a:prstGeom prst="rect">
            <a:avLst/>
          </a:prstGeom>
          <a:solidFill>
            <a:schemeClr val="bg1"/>
          </a:solidFill>
          <a:ln w="15875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000" dirty="0">
                <a:solidFill>
                  <a:srgbClr val="48449C"/>
                </a:solidFill>
              </a:rPr>
              <a:t/>
            </a:r>
            <a:br>
              <a:rPr lang="en-IE" sz="1000" dirty="0">
                <a:solidFill>
                  <a:srgbClr val="48449C"/>
                </a:solidFill>
              </a:rPr>
            </a:br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5: </a:t>
            </a:r>
          </a:p>
          <a:p>
            <a:pPr algn="ctr"/>
            <a:r>
              <a:rPr lang="en-IE" sz="1200" b="1" dirty="0" err="1">
                <a:solidFill>
                  <a:srgbClr val="48449C"/>
                </a:solidFill>
                <a:latin typeface="Cutive"/>
              </a:rPr>
              <a:t>Colaiste</a:t>
            </a:r>
            <a:r>
              <a:rPr lang="en-IE" sz="1200" b="1" dirty="0">
                <a:solidFill>
                  <a:srgbClr val="48449C"/>
                </a:solidFill>
                <a:latin typeface="Cutive"/>
              </a:rPr>
              <a:t> </a:t>
            </a:r>
            <a:r>
              <a:rPr lang="en-IE" sz="1200" b="1" dirty="0" err="1">
                <a:solidFill>
                  <a:srgbClr val="48449C"/>
                </a:solidFill>
                <a:latin typeface="Cutive"/>
              </a:rPr>
              <a:t>Bhaile</a:t>
            </a:r>
            <a:r>
              <a:rPr lang="en-IE" sz="1200" b="1" dirty="0">
                <a:solidFill>
                  <a:srgbClr val="48449C"/>
                </a:solidFill>
                <a:latin typeface="Cutive"/>
              </a:rPr>
              <a:t> Clair, Galway, </a:t>
            </a:r>
          </a:p>
          <a:p>
            <a:pPr algn="ctr"/>
            <a:r>
              <a:rPr lang="en-IE" sz="1200" b="1" dirty="0">
                <a:solidFill>
                  <a:srgbClr val="48449C"/>
                </a:solidFill>
                <a:latin typeface="Cutive"/>
              </a:rPr>
              <a:t>Claire Whyte</a:t>
            </a:r>
            <a:endParaRPr lang="en-IE" sz="1200" b="1" dirty="0">
              <a:solidFill>
                <a:srgbClr val="48449C"/>
              </a:solidFill>
            </a:endParaRPr>
          </a:p>
          <a:p>
            <a:pPr algn="ctr"/>
            <a:r>
              <a:rPr lang="en-IE" sz="1000" dirty="0">
                <a:solidFill>
                  <a:srgbClr val="48449C"/>
                </a:solidFill>
                <a:latin typeface="Cutive"/>
              </a:rPr>
              <a:t>Claire will talk of the team of teachers working together in a cross curricular way with the Global Goals.</a:t>
            </a:r>
          </a:p>
          <a:p>
            <a:pPr algn="ctr"/>
            <a:endParaRPr lang="en-US" sz="1000" dirty="0">
              <a:solidFill>
                <a:srgbClr val="48449C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3BE7C002-5677-A549-95C4-95115543A665}"/>
              </a:ext>
            </a:extLst>
          </p:cNvPr>
          <p:cNvSpPr/>
          <p:nvPr/>
        </p:nvSpPr>
        <p:spPr>
          <a:xfrm>
            <a:off x="476791" y="3844068"/>
            <a:ext cx="3445123" cy="1261884"/>
          </a:xfrm>
          <a:prstGeom prst="rect">
            <a:avLst/>
          </a:prstGeom>
          <a:solidFill>
            <a:schemeClr val="bg1"/>
          </a:solidFill>
          <a:ln w="15875">
            <a:solidFill>
              <a:srgbClr val="48449C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IE" sz="1200" b="1" u="sng" dirty="0">
                <a:solidFill>
                  <a:srgbClr val="48449C"/>
                </a:solidFill>
                <a:latin typeface="Cutive"/>
              </a:rPr>
              <a:t>Room 6: </a:t>
            </a:r>
          </a:p>
          <a:p>
            <a:pPr algn="ctr"/>
            <a:r>
              <a:rPr lang="en-IE" sz="1200" b="1" dirty="0">
                <a:solidFill>
                  <a:srgbClr val="48449C"/>
                </a:solidFill>
                <a:latin typeface="Cutive"/>
              </a:rPr>
              <a:t>Cashel Community School, </a:t>
            </a:r>
          </a:p>
          <a:p>
            <a:pPr algn="ctr"/>
            <a:r>
              <a:rPr lang="en-IE" sz="1200" b="1" i="1" dirty="0">
                <a:solidFill>
                  <a:srgbClr val="48449C"/>
                </a:solidFill>
                <a:latin typeface="Cutive"/>
              </a:rPr>
              <a:t>Principal John Gallagher </a:t>
            </a:r>
            <a:endParaRPr lang="en-IE" sz="1000" b="1" dirty="0">
              <a:solidFill>
                <a:srgbClr val="48449C"/>
              </a:solidFill>
              <a:latin typeface="Cutive"/>
            </a:endParaRPr>
          </a:p>
          <a:p>
            <a:pPr algn="ctr"/>
            <a:r>
              <a:rPr lang="en-IE" sz="1000" i="1" dirty="0">
                <a:solidFill>
                  <a:srgbClr val="48449C"/>
                </a:solidFill>
                <a:latin typeface="Cutive"/>
              </a:rPr>
              <a:t>Utilizing a GCE approach to develop Citizenship within school community and nurture responsible young adults; and supporting staff to achieve this</a:t>
            </a:r>
          </a:p>
          <a:p>
            <a:pPr algn="ctr"/>
            <a:endParaRPr lang="en-US" sz="1000" dirty="0">
              <a:solidFill>
                <a:srgbClr val="48449C"/>
              </a:solidFill>
            </a:endParaRPr>
          </a:p>
        </p:txBody>
      </p:sp>
      <p:sp>
        <p:nvSpPr>
          <p:cNvPr id="8" name="Bent Arrow 7">
            <a:extLst>
              <a:ext uri="{FF2B5EF4-FFF2-40B4-BE49-F238E27FC236}">
                <a16:creationId xmlns="" xmlns:a16="http://schemas.microsoft.com/office/drawing/2014/main" id="{4A9D3047-5A49-3B4B-92CC-9E944FD8B40E}"/>
              </a:ext>
            </a:extLst>
          </p:cNvPr>
          <p:cNvSpPr/>
          <p:nvPr/>
        </p:nvSpPr>
        <p:spPr>
          <a:xfrm rot="7422993">
            <a:off x="8370277" y="1625676"/>
            <a:ext cx="466462" cy="660324"/>
          </a:xfrm>
          <a:prstGeom prst="bentArrow">
            <a:avLst>
              <a:gd name="adj1" fmla="val 21836"/>
              <a:gd name="adj2" fmla="val 50000"/>
              <a:gd name="adj3" fmla="val 25000"/>
              <a:gd name="adj4" fmla="val 6365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Bent Arrow 19">
            <a:extLst>
              <a:ext uri="{FF2B5EF4-FFF2-40B4-BE49-F238E27FC236}">
                <a16:creationId xmlns="" xmlns:a16="http://schemas.microsoft.com/office/drawing/2014/main" id="{1067B652-29C1-1D48-A30E-5F1ABA87F6FC}"/>
              </a:ext>
            </a:extLst>
          </p:cNvPr>
          <p:cNvSpPr/>
          <p:nvPr/>
        </p:nvSpPr>
        <p:spPr>
          <a:xfrm rot="10107572">
            <a:off x="6540995" y="5308079"/>
            <a:ext cx="466462" cy="660324"/>
          </a:xfrm>
          <a:prstGeom prst="bentArrow">
            <a:avLst>
              <a:gd name="adj1" fmla="val 21836"/>
              <a:gd name="adj2" fmla="val 50000"/>
              <a:gd name="adj3" fmla="val 25000"/>
              <a:gd name="adj4" fmla="val 6365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Bent Arrow 20">
            <a:extLst>
              <a:ext uri="{FF2B5EF4-FFF2-40B4-BE49-F238E27FC236}">
                <a16:creationId xmlns="" xmlns:a16="http://schemas.microsoft.com/office/drawing/2014/main" id="{77BD41F6-783F-FB4C-8713-462CA474A5B9}"/>
              </a:ext>
            </a:extLst>
          </p:cNvPr>
          <p:cNvSpPr/>
          <p:nvPr/>
        </p:nvSpPr>
        <p:spPr>
          <a:xfrm>
            <a:off x="545033" y="1441628"/>
            <a:ext cx="466462" cy="660324"/>
          </a:xfrm>
          <a:prstGeom prst="bentArrow">
            <a:avLst>
              <a:gd name="adj1" fmla="val 21836"/>
              <a:gd name="adj2" fmla="val 50000"/>
              <a:gd name="adj3" fmla="val 25000"/>
              <a:gd name="adj4" fmla="val 6365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Bent Arrow 21">
            <a:extLst>
              <a:ext uri="{FF2B5EF4-FFF2-40B4-BE49-F238E27FC236}">
                <a16:creationId xmlns="" xmlns:a16="http://schemas.microsoft.com/office/drawing/2014/main" id="{C2C779CD-1A1E-FC4F-B4AB-C8ECC4C7B8FC}"/>
              </a:ext>
            </a:extLst>
          </p:cNvPr>
          <p:cNvSpPr/>
          <p:nvPr/>
        </p:nvSpPr>
        <p:spPr>
          <a:xfrm rot="16200000">
            <a:off x="1966120" y="5217325"/>
            <a:ext cx="466462" cy="660324"/>
          </a:xfrm>
          <a:prstGeom prst="bentArrow">
            <a:avLst>
              <a:gd name="adj1" fmla="val 21836"/>
              <a:gd name="adj2" fmla="val 50000"/>
              <a:gd name="adj3" fmla="val 25000"/>
              <a:gd name="adj4" fmla="val 6365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0147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2267" y="5842632"/>
            <a:ext cx="1299383" cy="6154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476791" y="226708"/>
            <a:ext cx="7995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Global </a:t>
            </a:r>
            <a:r>
              <a:rPr lang="en-US" sz="4800" dirty="0" smtClean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Café </a:t>
            </a:r>
            <a:r>
              <a:rPr lang="en-US" sz="4800" dirty="0" err="1" smtClean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Mentimeter</a:t>
            </a:r>
            <a:endParaRPr lang="en-US" sz="2400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6" name="Picture 5" descr="q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543" y="2195354"/>
            <a:ext cx="2162514" cy="21625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6791" y="4799647"/>
            <a:ext cx="7767266" cy="132343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https://</a:t>
            </a:r>
            <a:r>
              <a:rPr lang="en-US" sz="4000" dirty="0" err="1"/>
              <a:t>www.menti.com</a:t>
            </a:r>
            <a:r>
              <a:rPr lang="en-US" sz="4000" dirty="0"/>
              <a:t>/59bv96i2qz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3990" y="1309593"/>
            <a:ext cx="49813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What inequality highlighted by the pandemic would you like to see </a:t>
            </a:r>
            <a:r>
              <a:rPr lang="en-US" sz="4400" dirty="0" smtClean="0"/>
              <a:t>addressed in the world?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2296002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9352A0-079A-F541-A78F-D8B65BFA3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154" y="252522"/>
            <a:ext cx="7886700" cy="1325563"/>
          </a:xfrm>
        </p:spPr>
        <p:txBody>
          <a:bodyPr>
            <a:normAutofit/>
          </a:bodyPr>
          <a:lstStyle/>
          <a:p>
            <a:pPr algn="l"/>
            <a:r>
              <a:rPr lang="en-US" sz="4800" b="1" dirty="0">
                <a:solidFill>
                  <a:srgbClr val="48449C"/>
                </a:solidFill>
              </a:rPr>
              <a:t>Reflection</a:t>
            </a:r>
          </a:p>
        </p:txBody>
      </p:sp>
      <p:pic>
        <p:nvPicPr>
          <p:cNvPr id="9" name="Content Placeholder 8" descr="A picture containing food&#10;&#10;Description automatically generated">
            <a:extLst>
              <a:ext uri="{FF2B5EF4-FFF2-40B4-BE49-F238E27FC236}">
                <a16:creationId xmlns="" xmlns:a16="http://schemas.microsoft.com/office/drawing/2014/main" id="{D2E28BD4-29E2-C94A-9A0E-2F50C8C91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5640" y="1325563"/>
            <a:ext cx="6995214" cy="5279915"/>
          </a:xfrm>
        </p:spPr>
      </p:pic>
    </p:spTree>
    <p:extLst>
      <p:ext uri="{BB962C8B-B14F-4D97-AF65-F5344CB8AC3E}">
        <p14:creationId xmlns:p14="http://schemas.microsoft.com/office/powerpoint/2010/main" val="27990091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34" y="5503074"/>
            <a:ext cx="1908983" cy="9042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759251" y="2266122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Teacher Recommendations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610B587-2CEB-544F-A152-FE38C9925966}"/>
              </a:ext>
            </a:extLst>
          </p:cNvPr>
          <p:cNvSpPr txBox="1"/>
          <p:nvPr/>
        </p:nvSpPr>
        <p:spPr>
          <a:xfrm>
            <a:off x="866944" y="3822437"/>
            <a:ext cx="7995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Kathleen Beatty, </a:t>
            </a:r>
          </a:p>
          <a:p>
            <a:r>
              <a:rPr lang="en-US" sz="2800" b="1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WWGS Teacher Advisory Group</a:t>
            </a:r>
            <a:endParaRPr lang="en-US" sz="1200" b="1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7288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34" y="5503074"/>
            <a:ext cx="1908983" cy="9042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855966" y="768575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Teacher Recommendations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610B587-2CEB-544F-A152-FE38C9925966}"/>
              </a:ext>
            </a:extLst>
          </p:cNvPr>
          <p:cNvSpPr txBox="1"/>
          <p:nvPr/>
        </p:nvSpPr>
        <p:spPr>
          <a:xfrm>
            <a:off x="954867" y="1633152"/>
            <a:ext cx="7995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WWGS Teacher Advisory Group</a:t>
            </a:r>
            <a:endParaRPr lang="en-US" sz="1200" b="1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899" y="2374900"/>
            <a:ext cx="828861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</a:rPr>
              <a:t>To help with secondary schools’ Global Citizenship Education (GCE) programme, school management could:</a:t>
            </a:r>
            <a:endParaRPr lang="ga-IE" b="1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z-Cyrl-UZ" dirty="0">
                <a:solidFill>
                  <a:schemeClr val="bg1"/>
                </a:solidFill>
              </a:rPr>
              <a:t>Recognise the importance of GCE to students and teachers in all aspects of school life not just as part of a module or a subject</a:t>
            </a:r>
            <a:r>
              <a:rPr lang="uz-Cyrl-UZ" dirty="0" smtClean="0">
                <a:solidFill>
                  <a:schemeClr val="bg1"/>
                </a:solidFill>
              </a:rPr>
              <a:t>.</a:t>
            </a:r>
            <a:endParaRPr lang="ga-IE" dirty="0" smtClean="0">
              <a:solidFill>
                <a:schemeClr val="bg1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endParaRPr lang="en-GB" dirty="0">
              <a:solidFill>
                <a:schemeClr val="bg1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z-Cyrl-UZ" dirty="0">
                <a:solidFill>
                  <a:schemeClr val="bg1"/>
                </a:solidFill>
              </a:rPr>
              <a:t>Take a systematic approach to GCE, where it is integrated into schemes of work and subject planning.</a:t>
            </a:r>
            <a:endParaRPr lang="ga-IE" dirty="0">
              <a:solidFill>
                <a:schemeClr val="bg1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endParaRPr lang="en-GB" dirty="0">
              <a:solidFill>
                <a:schemeClr val="bg1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z-Cyrl-UZ" dirty="0">
                <a:solidFill>
                  <a:schemeClr val="bg1"/>
                </a:solidFill>
              </a:rPr>
              <a:t>Build GCE into the school from the start of student’s school life; building knowledge and understanding in Junior Cycle, ready for further knowledge, building it in to all TY subjects and ready to </a:t>
            </a:r>
            <a:r>
              <a:rPr lang="uz-Cyrl-UZ" dirty="0" smtClean="0">
                <a:solidFill>
                  <a:schemeClr val="bg1"/>
                </a:solidFill>
              </a:rPr>
              <a:t>take</a:t>
            </a:r>
            <a:endParaRPr lang="ga-IE" dirty="0" smtClean="0">
              <a:solidFill>
                <a:schemeClr val="bg1"/>
              </a:solidFill>
            </a:endParaRPr>
          </a:p>
          <a:p>
            <a:pPr lvl="0"/>
            <a:r>
              <a:rPr lang="ga-IE" dirty="0" smtClean="0">
                <a:solidFill>
                  <a:schemeClr val="bg1"/>
                </a:solidFill>
              </a:rPr>
              <a:t>         </a:t>
            </a:r>
            <a:r>
              <a:rPr lang="uz-Cyrl-UZ" dirty="0" smtClean="0">
                <a:solidFill>
                  <a:schemeClr val="bg1"/>
                </a:solidFill>
              </a:rPr>
              <a:t> </a:t>
            </a:r>
            <a:r>
              <a:rPr lang="uz-Cyrl-UZ" dirty="0">
                <a:solidFill>
                  <a:schemeClr val="bg1"/>
                </a:solidFill>
              </a:rPr>
              <a:t>meaningful action in TY and further developing </a:t>
            </a:r>
            <a:r>
              <a:rPr lang="uz-Cyrl-UZ" dirty="0" smtClean="0">
                <a:solidFill>
                  <a:schemeClr val="bg1"/>
                </a:solidFill>
              </a:rPr>
              <a:t>critical</a:t>
            </a:r>
            <a:endParaRPr lang="ga-IE" dirty="0" smtClean="0">
              <a:solidFill>
                <a:schemeClr val="bg1"/>
              </a:solidFill>
            </a:endParaRPr>
          </a:p>
          <a:p>
            <a:pPr lvl="0"/>
            <a:r>
              <a:rPr lang="ga-IE" dirty="0" smtClean="0">
                <a:solidFill>
                  <a:schemeClr val="bg1"/>
                </a:solidFill>
              </a:rPr>
              <a:t>         </a:t>
            </a:r>
            <a:r>
              <a:rPr lang="uz-Cyrl-UZ" dirty="0" smtClean="0">
                <a:solidFill>
                  <a:schemeClr val="bg1"/>
                </a:solidFill>
              </a:rPr>
              <a:t> </a:t>
            </a:r>
            <a:r>
              <a:rPr lang="uz-Cyrl-UZ" dirty="0">
                <a:solidFill>
                  <a:schemeClr val="bg1"/>
                </a:solidFill>
              </a:rPr>
              <a:t>thinking and questioning on global issues in Senior Cycle. </a:t>
            </a:r>
            <a:endParaRPr lang="en-GB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470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34" y="5503074"/>
            <a:ext cx="1908983" cy="9042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855966" y="768575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Teacher Recommendations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610B587-2CEB-544F-A152-FE38C9925966}"/>
              </a:ext>
            </a:extLst>
          </p:cNvPr>
          <p:cNvSpPr txBox="1"/>
          <p:nvPr/>
        </p:nvSpPr>
        <p:spPr>
          <a:xfrm>
            <a:off x="954867" y="1633152"/>
            <a:ext cx="7995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WWGS Teacher Advisory Group</a:t>
            </a:r>
            <a:endParaRPr lang="en-US" sz="1200" b="1" i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899" y="2374900"/>
            <a:ext cx="8288617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</a:rPr>
              <a:t>To help with secondary schools’ Global Citizenship Education (GCE) programme, school management could</a:t>
            </a:r>
            <a:r>
              <a:rPr lang="uz-Cyrl-UZ" b="1" dirty="0" smtClean="0">
                <a:solidFill>
                  <a:schemeClr val="bg1"/>
                </a:solidFill>
              </a:rPr>
              <a:t>:</a:t>
            </a:r>
            <a:endParaRPr lang="ga-IE" b="1" dirty="0" smtClean="0">
              <a:solidFill>
                <a:schemeClr val="bg1"/>
              </a:solidFill>
            </a:endParaRPr>
          </a:p>
          <a:p>
            <a:endParaRPr lang="ga-IE" b="1" dirty="0">
              <a:solidFill>
                <a:schemeClr val="bg1"/>
              </a:solidFill>
            </a:endParaRPr>
          </a:p>
          <a:p>
            <a:pPr lvl="0"/>
            <a:r>
              <a:rPr lang="ga-IE" dirty="0">
                <a:solidFill>
                  <a:srgbClr val="FFFFFF"/>
                </a:solidFill>
              </a:rPr>
              <a:t>4. </a:t>
            </a:r>
            <a:r>
              <a:rPr lang="uz-Cyrl-UZ" dirty="0">
                <a:solidFill>
                  <a:srgbClr val="FFFFFF"/>
                </a:solidFill>
              </a:rPr>
              <a:t>Give sufficient and protected time and space to teachers to plan collaboratively across subject areas for a cross curricular GCE programme.</a:t>
            </a:r>
            <a:endParaRPr lang="ga-IE" dirty="0">
              <a:solidFill>
                <a:srgbClr val="FFFFFF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en-GB" dirty="0">
              <a:solidFill>
                <a:srgbClr val="FFFFFF"/>
              </a:solidFill>
            </a:endParaRPr>
          </a:p>
          <a:p>
            <a:pPr lvl="0"/>
            <a:r>
              <a:rPr lang="ga-IE" dirty="0">
                <a:solidFill>
                  <a:srgbClr val="FFFFFF"/>
                </a:solidFill>
              </a:rPr>
              <a:t>5. </a:t>
            </a:r>
            <a:r>
              <a:rPr lang="uz-Cyrl-UZ" dirty="0">
                <a:solidFill>
                  <a:srgbClr val="FFFFFF"/>
                </a:solidFill>
              </a:rPr>
              <a:t>Make GCE a standing item on the agenda at staff and board of management meetings. </a:t>
            </a:r>
            <a:endParaRPr lang="ga-IE" dirty="0">
              <a:solidFill>
                <a:srgbClr val="FFFFFF"/>
              </a:solidFill>
            </a:endParaRPr>
          </a:p>
          <a:p>
            <a:pPr lvl="0"/>
            <a:endParaRPr lang="ga-IE" dirty="0">
              <a:solidFill>
                <a:srgbClr val="FFFFFF"/>
              </a:solidFill>
            </a:endParaRPr>
          </a:p>
          <a:p>
            <a:pPr lvl="0"/>
            <a:r>
              <a:rPr lang="ga-IE" dirty="0">
                <a:solidFill>
                  <a:srgbClr val="FFFFFF"/>
                </a:solidFill>
              </a:rPr>
              <a:t>6. </a:t>
            </a:r>
            <a:r>
              <a:rPr lang="uz-Cyrl-UZ" dirty="0">
                <a:solidFill>
                  <a:srgbClr val="FFFFFF"/>
                </a:solidFill>
              </a:rPr>
              <a:t>Give the GCE lead teacher a post of responsibility for GCE and allow them time to plan and coordinate.</a:t>
            </a:r>
            <a:endParaRPr lang="ga-IE" dirty="0">
              <a:solidFill>
                <a:srgbClr val="FFFFFF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en-GB" dirty="0">
              <a:solidFill>
                <a:srgbClr val="FFFFFF"/>
              </a:solidFill>
            </a:endParaRPr>
          </a:p>
          <a:p>
            <a:pPr lvl="0"/>
            <a:r>
              <a:rPr lang="ga-IE" dirty="0">
                <a:solidFill>
                  <a:srgbClr val="FFFFFF"/>
                </a:solidFill>
              </a:rPr>
              <a:t>7. </a:t>
            </a:r>
            <a:r>
              <a:rPr lang="uz-Cyrl-UZ" dirty="0">
                <a:solidFill>
                  <a:srgbClr val="FFFFFF"/>
                </a:solidFill>
              </a:rPr>
              <a:t>Give the students sufficient time to plan their GCE in curricular </a:t>
            </a:r>
            <a:endParaRPr lang="ga-IE" dirty="0" smtClean="0">
              <a:solidFill>
                <a:srgbClr val="FFFFFF"/>
              </a:solidFill>
            </a:endParaRPr>
          </a:p>
          <a:p>
            <a:pPr lvl="0"/>
            <a:r>
              <a:rPr lang="uz-Cyrl-UZ" dirty="0" smtClean="0">
                <a:solidFill>
                  <a:srgbClr val="FFFFFF"/>
                </a:solidFill>
              </a:rPr>
              <a:t>and </a:t>
            </a:r>
            <a:r>
              <a:rPr lang="uz-Cyrl-UZ" dirty="0">
                <a:solidFill>
                  <a:srgbClr val="FFFFFF"/>
                </a:solidFill>
              </a:rPr>
              <a:t>extra-curricular settings. </a:t>
            </a:r>
            <a:endParaRPr lang="en-GB" dirty="0">
              <a:solidFill>
                <a:srgbClr val="FFFFFF"/>
              </a:solidFill>
            </a:endParaRPr>
          </a:p>
          <a:p>
            <a:endParaRPr lang="ga-IE" b="1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3194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34" y="5503074"/>
            <a:ext cx="1908983" cy="9042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855966" y="768575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Teacher Recommendations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1654" y="1538016"/>
            <a:ext cx="828861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1"/>
                </a:solidFill>
              </a:rPr>
              <a:t>To help with secondary schools’ Global Citizenship Education (GCE) programme, school management could</a:t>
            </a:r>
            <a:r>
              <a:rPr lang="uz-Cyrl-UZ" b="1" dirty="0" smtClean="0">
                <a:solidFill>
                  <a:schemeClr val="bg1"/>
                </a:solidFill>
              </a:rPr>
              <a:t>:</a:t>
            </a:r>
            <a:endParaRPr lang="ga-IE" sz="2800" b="1" dirty="0">
              <a:solidFill>
                <a:schemeClr val="bg1"/>
              </a:solidFill>
            </a:endParaRPr>
          </a:p>
          <a:p>
            <a:pPr lvl="0"/>
            <a:r>
              <a:rPr lang="ga-IE" sz="2400" dirty="0">
                <a:solidFill>
                  <a:srgbClr val="FFFFFF"/>
                </a:solidFill>
              </a:rPr>
              <a:t>8. </a:t>
            </a:r>
            <a:r>
              <a:rPr lang="uz-Cyrl-UZ" sz="2400" dirty="0">
                <a:solidFill>
                  <a:srgbClr val="FFFFFF"/>
                </a:solidFill>
              </a:rPr>
              <a:t>Facilitate students and teachers to develop related school policies on GCE, human rights and sustainability for example.</a:t>
            </a:r>
            <a:endParaRPr lang="ga-IE" sz="2400" dirty="0">
              <a:solidFill>
                <a:srgbClr val="FFFFFF"/>
              </a:solidFill>
            </a:endParaRPr>
          </a:p>
          <a:p>
            <a:pPr lvl="0"/>
            <a:endParaRPr lang="en-GB" sz="2400" dirty="0">
              <a:solidFill>
                <a:srgbClr val="FFFFFF"/>
              </a:solidFill>
            </a:endParaRPr>
          </a:p>
          <a:p>
            <a:pPr lvl="0"/>
            <a:r>
              <a:rPr lang="ga-IE" sz="2400" dirty="0">
                <a:solidFill>
                  <a:srgbClr val="FFFFFF"/>
                </a:solidFill>
              </a:rPr>
              <a:t>9. </a:t>
            </a:r>
            <a:r>
              <a:rPr lang="uz-Cyrl-UZ" sz="2400" dirty="0">
                <a:solidFill>
                  <a:srgbClr val="FFFFFF"/>
                </a:solidFill>
              </a:rPr>
              <a:t>Involve and inform Board Of Management members and parents about GCE in the school.</a:t>
            </a:r>
            <a:endParaRPr lang="ga-IE" sz="2400" dirty="0">
              <a:solidFill>
                <a:srgbClr val="FFFFFF"/>
              </a:solidFill>
            </a:endParaRPr>
          </a:p>
          <a:p>
            <a:pPr lvl="0"/>
            <a:endParaRPr lang="en-GB" sz="2400" dirty="0">
              <a:solidFill>
                <a:srgbClr val="FFFFFF"/>
              </a:solidFill>
            </a:endParaRPr>
          </a:p>
          <a:p>
            <a:pPr lvl="0"/>
            <a:r>
              <a:rPr lang="ga-IE" sz="2400" dirty="0">
                <a:solidFill>
                  <a:srgbClr val="FFFFFF"/>
                </a:solidFill>
              </a:rPr>
              <a:t>10. </a:t>
            </a:r>
            <a:r>
              <a:rPr lang="uz-Cyrl-UZ" sz="2400" dirty="0">
                <a:solidFill>
                  <a:srgbClr val="FFFFFF"/>
                </a:solidFill>
              </a:rPr>
              <a:t>Address issues with accessing WWGS grant funding in ETB schools.</a:t>
            </a:r>
            <a:endParaRPr lang="ga-IE" sz="2400" dirty="0">
              <a:solidFill>
                <a:srgbClr val="FFFFFF"/>
              </a:solidFill>
            </a:endParaRPr>
          </a:p>
          <a:p>
            <a:pPr lvl="0"/>
            <a:endParaRPr lang="ga-IE" sz="2400" b="1" i="1" dirty="0" smtClean="0">
              <a:solidFill>
                <a:srgbClr val="FFFFFF"/>
              </a:solidFill>
            </a:endParaRPr>
          </a:p>
          <a:p>
            <a:pPr lvl="0"/>
            <a:r>
              <a:rPr lang="uz-Cyrl-UZ" sz="2400" b="1" i="1" dirty="0" smtClean="0">
                <a:solidFill>
                  <a:srgbClr val="FFFFFF"/>
                </a:solidFill>
              </a:rPr>
              <a:t>Teachers </a:t>
            </a:r>
            <a:r>
              <a:rPr lang="uz-Cyrl-UZ" sz="2400" b="1" i="1" dirty="0">
                <a:solidFill>
                  <a:srgbClr val="FFFFFF"/>
                </a:solidFill>
              </a:rPr>
              <a:t>would like to thank school </a:t>
            </a:r>
            <a:r>
              <a:rPr lang="uz-Cyrl-UZ" sz="2400" b="1" i="1" dirty="0" smtClean="0">
                <a:solidFill>
                  <a:srgbClr val="FFFFFF"/>
                </a:solidFill>
              </a:rPr>
              <a:t>management</a:t>
            </a:r>
            <a:endParaRPr lang="ga-IE" sz="2400" b="1" i="1" dirty="0" smtClean="0">
              <a:solidFill>
                <a:srgbClr val="FFFFFF"/>
              </a:solidFill>
            </a:endParaRPr>
          </a:p>
          <a:p>
            <a:r>
              <a:rPr lang="uz-Cyrl-UZ" sz="2400" b="1" i="1" dirty="0" smtClean="0">
                <a:solidFill>
                  <a:srgbClr val="FFFFFF"/>
                </a:solidFill>
              </a:rPr>
              <a:t> </a:t>
            </a:r>
            <a:r>
              <a:rPr lang="uz-Cyrl-UZ" sz="2400" b="1" i="1" dirty="0">
                <a:solidFill>
                  <a:srgbClr val="FFFFFF"/>
                </a:solidFill>
              </a:rPr>
              <a:t>for their support and for taking the time </a:t>
            </a:r>
            <a:r>
              <a:rPr lang="uz-Cyrl-UZ" sz="2400" b="1" i="1" dirty="0" smtClean="0">
                <a:solidFill>
                  <a:srgbClr val="FFFFFF"/>
                </a:solidFill>
              </a:rPr>
              <a:t>to</a:t>
            </a:r>
            <a:endParaRPr lang="ga-IE" sz="2400" b="1" i="1" dirty="0" smtClean="0">
              <a:solidFill>
                <a:srgbClr val="FFFFFF"/>
              </a:solidFill>
            </a:endParaRPr>
          </a:p>
          <a:p>
            <a:r>
              <a:rPr lang="uz-Cyrl-UZ" sz="2400" b="1" i="1" dirty="0" smtClean="0">
                <a:solidFill>
                  <a:srgbClr val="FFFFFF"/>
                </a:solidFill>
              </a:rPr>
              <a:t> </a:t>
            </a:r>
            <a:r>
              <a:rPr lang="uz-Cyrl-UZ" sz="2400" b="1" i="1" dirty="0">
                <a:solidFill>
                  <a:srgbClr val="FFFFFF"/>
                </a:solidFill>
              </a:rPr>
              <a:t>attend </a:t>
            </a:r>
            <a:r>
              <a:rPr lang="uz-Cyrl-UZ" sz="2400" b="1" i="1" dirty="0" smtClean="0">
                <a:solidFill>
                  <a:srgbClr val="FFFFFF"/>
                </a:solidFill>
              </a:rPr>
              <a:t>the </a:t>
            </a:r>
            <a:r>
              <a:rPr lang="uz-Cyrl-UZ" sz="2400" b="1" i="1" dirty="0">
                <a:solidFill>
                  <a:srgbClr val="FFFFFF"/>
                </a:solidFill>
              </a:rPr>
              <a:t>symposium today. </a:t>
            </a:r>
            <a:endParaRPr lang="en-GB" sz="2400" b="1" i="1" dirty="0">
              <a:solidFill>
                <a:srgbClr val="FFFFFF"/>
              </a:solidFill>
            </a:endParaRPr>
          </a:p>
          <a:p>
            <a:endParaRPr lang="ga-IE" b="1" dirty="0" smtClean="0">
              <a:solidFill>
                <a:srgbClr val="FFFFFF"/>
              </a:solidFill>
            </a:endParaRPr>
          </a:p>
          <a:p>
            <a:endParaRPr lang="ga-IE" b="1" dirty="0">
              <a:solidFill>
                <a:schemeClr val="bg1"/>
              </a:solidFill>
            </a:endParaRPr>
          </a:p>
          <a:p>
            <a:endParaRPr lang="ga-IE" b="1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5788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6463" y="5875094"/>
            <a:ext cx="1342732" cy="6360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635833" y="346875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Next Steps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EA02334-5FD4-BE41-9700-C44F8DC1EDED}"/>
              </a:ext>
            </a:extLst>
          </p:cNvPr>
          <p:cNvSpPr/>
          <p:nvPr/>
        </p:nvSpPr>
        <p:spPr>
          <a:xfrm>
            <a:off x="354805" y="5165605"/>
            <a:ext cx="80317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1: Curricular 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(Facilitator Anne Payne)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2: Extra-curricular 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(Facilitator Michael </a:t>
            </a:r>
            <a:r>
              <a:rPr lang="en-IE" sz="1200" i="1" dirty="0" err="1">
                <a:solidFill>
                  <a:schemeClr val="bg1"/>
                </a:solidFill>
                <a:latin typeface="Helvetica Neue" panose="02000503000000020004" pitchFamily="2" charset="0"/>
              </a:rPr>
              <a:t>Doorly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3: Teacher Capacity 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(Facilitator Lizzy </a:t>
            </a:r>
            <a:r>
              <a:rPr lang="en-IE" sz="1200" i="1" dirty="0" err="1">
                <a:solidFill>
                  <a:schemeClr val="bg1"/>
                </a:solidFill>
                <a:latin typeface="Helvetica Neue" panose="02000503000000020004" pitchFamily="2" charset="0"/>
              </a:rPr>
              <a:t>Noone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4: Student Capacity 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(Facilitator Laura Cahill)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5: School Leadership and Policies 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(Facilitator Aishling McGrath)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b="1" dirty="0">
                <a:solidFill>
                  <a:schemeClr val="bg1"/>
                </a:solidFill>
                <a:latin typeface="Helvetica Neue" panose="02000503000000020004" pitchFamily="2" charset="0"/>
              </a:rPr>
              <a:t>Room 6: Community Engagement</a:t>
            </a:r>
            <a:r>
              <a:rPr lang="en-IE" sz="1200" i="1" dirty="0">
                <a:solidFill>
                  <a:schemeClr val="bg1"/>
                </a:solidFill>
                <a:latin typeface="Helvetica Neue" panose="02000503000000020004" pitchFamily="2" charset="0"/>
              </a:rPr>
              <a:t> (Facilitator Rita Walsh)</a:t>
            </a:r>
            <a:endParaRPr lang="en-IE" sz="1200" i="1" dirty="0">
              <a:solidFill>
                <a:schemeClr val="bg1"/>
              </a:solidFill>
            </a:endParaRPr>
          </a:p>
          <a:p>
            <a:r>
              <a:rPr lang="en-IE" sz="1200" dirty="0">
                <a:solidFill>
                  <a:schemeClr val="bg1"/>
                </a:solidFill>
              </a:rPr>
              <a:t/>
            </a:r>
            <a:br>
              <a:rPr lang="en-IE" sz="1200" dirty="0">
                <a:solidFill>
                  <a:schemeClr val="bg1"/>
                </a:solidFill>
              </a:rPr>
            </a:br>
            <a:r>
              <a:rPr lang="en-IE" sz="1200" dirty="0">
                <a:solidFill>
                  <a:schemeClr val="bg1"/>
                </a:solidFill>
              </a:rPr>
              <a:t/>
            </a:r>
            <a:br>
              <a:rPr lang="en-IE" sz="1200" dirty="0">
                <a:solidFill>
                  <a:schemeClr val="bg1"/>
                </a:solidFill>
              </a:rPr>
            </a:b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C2F19DD-0ADE-BE40-81B1-9B4623779E8F}"/>
              </a:ext>
            </a:extLst>
          </p:cNvPr>
          <p:cNvSpPr/>
          <p:nvPr/>
        </p:nvSpPr>
        <p:spPr>
          <a:xfrm>
            <a:off x="724082" y="1390713"/>
            <a:ext cx="748851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2400" b="1" u="sng" dirty="0">
                <a:solidFill>
                  <a:schemeClr val="bg1"/>
                </a:solidFill>
                <a:latin typeface="Helvetica Neue" panose="02000503000000020004" pitchFamily="2" charset="0"/>
              </a:rPr>
              <a:t>Key Questions:</a:t>
            </a:r>
          </a:p>
          <a:p>
            <a:endParaRPr lang="en-IE" dirty="0">
              <a:solidFill>
                <a:schemeClr val="bg1"/>
              </a:solidFill>
            </a:endParaRPr>
          </a:p>
          <a:p>
            <a:pPr fontAlgn="base">
              <a:buFont typeface="+mj-lt"/>
              <a:buAutoNum type="arabicPeriod"/>
            </a:pPr>
            <a:r>
              <a:rPr lang="en-IE" dirty="0">
                <a:solidFill>
                  <a:schemeClr val="bg1"/>
                </a:solidFill>
                <a:latin typeface="Helvetica Neue" panose="02000503000000020004" pitchFamily="2" charset="0"/>
              </a:rPr>
              <a:t> As a member of school management, what </a:t>
            </a:r>
            <a:r>
              <a:rPr lang="en-IE" u="sng" dirty="0">
                <a:solidFill>
                  <a:schemeClr val="bg1"/>
                </a:solidFill>
                <a:latin typeface="Helvetica Neue" panose="02000503000000020004" pitchFamily="2" charset="0"/>
              </a:rPr>
              <a:t>role</a:t>
            </a:r>
            <a:r>
              <a:rPr lang="en-IE" dirty="0">
                <a:solidFill>
                  <a:schemeClr val="bg1"/>
                </a:solidFill>
                <a:latin typeface="Helvetica Neue" panose="02000503000000020004" pitchFamily="2" charset="0"/>
              </a:rPr>
              <a:t> do I play in supporting this ‘stamp’?</a:t>
            </a:r>
          </a:p>
          <a:p>
            <a:pPr fontAlgn="base"/>
            <a:endParaRPr lang="en-IE" dirty="0">
              <a:solidFill>
                <a:schemeClr val="bg1"/>
              </a:solidFill>
              <a:latin typeface="Helvetica Neue" panose="02000503000000020004" pitchFamily="2" charset="0"/>
            </a:endParaRPr>
          </a:p>
          <a:p>
            <a:pPr fontAlgn="base">
              <a:buFont typeface="+mj-lt"/>
              <a:buAutoNum type="arabicPeriod" startAt="2"/>
            </a:pPr>
            <a:r>
              <a:rPr lang="en-IE" dirty="0">
                <a:solidFill>
                  <a:schemeClr val="bg1"/>
                </a:solidFill>
                <a:latin typeface="Helvetica Neue" panose="02000503000000020004" pitchFamily="2" charset="0"/>
              </a:rPr>
              <a:t> What can I put in place when I go back to my school to support my school's Global Citizenship Education journey? </a:t>
            </a:r>
          </a:p>
        </p:txBody>
      </p:sp>
      <p:pic>
        <p:nvPicPr>
          <p:cNvPr id="12" name="Picture 11" descr="A picture containing wheel, light&#10;&#10;Description automatically generated">
            <a:extLst>
              <a:ext uri="{FF2B5EF4-FFF2-40B4-BE49-F238E27FC236}">
                <a16:creationId xmlns="" xmlns:a16="http://schemas.microsoft.com/office/drawing/2014/main" id="{33DAE573-5851-3748-B1CA-FEC1A79E31A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32291" flipH="1">
            <a:off x="6220408" y="-194053"/>
            <a:ext cx="2149246" cy="22096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E7846969-7F1B-9C42-B24D-78A9EB4E60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241" y="3647637"/>
            <a:ext cx="3348636" cy="21236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288FCC3-07FA-D840-8708-A562D57715C4}"/>
              </a:ext>
            </a:extLst>
          </p:cNvPr>
          <p:cNvSpPr txBox="1"/>
          <p:nvPr/>
        </p:nvSpPr>
        <p:spPr>
          <a:xfrm>
            <a:off x="451758" y="4494022"/>
            <a:ext cx="4695379" cy="430887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srgbClr val="48449C"/>
                </a:solidFill>
              </a:rPr>
              <a:t>LINK: https://docs.google.com/document/d/1KbiUSK-SoWaZLGrDMYv_-iPgfnV7UPHsECRkP9y_sbY/edit?usp=sharing</a:t>
            </a:r>
          </a:p>
        </p:txBody>
      </p:sp>
    </p:spTree>
    <p:extLst>
      <p:ext uri="{BB962C8B-B14F-4D97-AF65-F5344CB8AC3E}">
        <p14:creationId xmlns:p14="http://schemas.microsoft.com/office/powerpoint/2010/main" val="15666877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="" xmlns:a16="http://schemas.microsoft.com/office/drawing/2014/main" id="{C2CCCF54-CAB0-0B49-AB2D-8C6620BF3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54" y="183746"/>
            <a:ext cx="8758897" cy="6521854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="" xmlns:a16="http://schemas.microsoft.com/office/drawing/2014/main" id="{D2C30BB1-6548-F84F-9A86-8D7D75F6E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8564" y="5436713"/>
            <a:ext cx="1891399" cy="8959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693759E0-9225-1146-B5C4-BA97C032710A}"/>
              </a:ext>
            </a:extLst>
          </p:cNvPr>
          <p:cNvSpPr txBox="1"/>
          <p:nvPr/>
        </p:nvSpPr>
        <p:spPr>
          <a:xfrm>
            <a:off x="823410" y="3266642"/>
            <a:ext cx="7995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r>
              <a:rPr lang="en-US" sz="40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Áine Doody, 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Head of Development Education/ Global Citizenship, 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Irish Aid, Department of Foreign Affairs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FE800BC-3AD6-1D40-8BE9-575480C13413}"/>
              </a:ext>
            </a:extLst>
          </p:cNvPr>
          <p:cNvSpPr txBox="1"/>
          <p:nvPr/>
        </p:nvSpPr>
        <p:spPr>
          <a:xfrm>
            <a:off x="759251" y="2266122"/>
            <a:ext cx="7995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Closing Remarks</a:t>
            </a:r>
            <a:endParaRPr lang="en-US" sz="2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6527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25" descr="A screenshot of a computer&#10;&#10;Description automatically generated">
            <a:extLst>
              <a:ext uri="{FF2B5EF4-FFF2-40B4-BE49-F238E27FC236}">
                <a16:creationId xmlns="" xmlns:a16="http://schemas.microsoft.com/office/drawing/2014/main" id="{884F9668-ACF9-0141-BE02-BB9C8EEDA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67" y="60307"/>
            <a:ext cx="8671465" cy="7120594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9EE6AC5E-5F68-7945-9D85-33381892DC17}"/>
              </a:ext>
            </a:extLst>
          </p:cNvPr>
          <p:cNvCxnSpPr>
            <a:cxnSpLocks/>
          </p:cNvCxnSpPr>
          <p:nvPr/>
        </p:nvCxnSpPr>
        <p:spPr>
          <a:xfrm>
            <a:off x="3128211" y="240632"/>
            <a:ext cx="4154905" cy="178462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="" xmlns:a16="http://schemas.microsoft.com/office/drawing/2014/main" id="{F1B00B85-81AA-F249-BEED-8A92CC67B342}"/>
              </a:ext>
            </a:extLst>
          </p:cNvPr>
          <p:cNvCxnSpPr>
            <a:cxnSpLocks/>
          </p:cNvCxnSpPr>
          <p:nvPr/>
        </p:nvCxnSpPr>
        <p:spPr>
          <a:xfrm>
            <a:off x="3128211" y="240632"/>
            <a:ext cx="4610322" cy="68223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92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3395" y="1197511"/>
            <a:ext cx="8417316" cy="5401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</a:t>
            </a:r>
            <a:r>
              <a:rPr lang="en-US" sz="2300" b="1" dirty="0">
                <a:solidFill>
                  <a:prstClr val="black"/>
                </a:solidFill>
              </a:rPr>
              <a:t>foster </a:t>
            </a:r>
            <a:r>
              <a:rPr lang="en-US" sz="2300" dirty="0">
                <a:solidFill>
                  <a:prstClr val="black"/>
                </a:solidFill>
              </a:rPr>
              <a:t>the vision and ethos of your school?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How can GCE be adapted to the current context and in the wake of </a:t>
            </a:r>
            <a:r>
              <a:rPr lang="en-US" sz="2300" b="1" dirty="0">
                <a:solidFill>
                  <a:prstClr val="black"/>
                </a:solidFill>
              </a:rPr>
              <a:t>COVID-19</a:t>
            </a:r>
            <a:r>
              <a:rPr lang="en-US" sz="2300" dirty="0">
                <a:solidFill>
                  <a:prstClr val="black"/>
                </a:solidFill>
              </a:rPr>
              <a:t>?</a:t>
            </a:r>
          </a:p>
          <a:p>
            <a:pPr marL="342900" indent="-342900">
              <a:buFont typeface="Arial"/>
              <a:buChar char="•"/>
            </a:pPr>
            <a:endParaRPr lang="en-US" sz="2300" b="1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GCE closely </a:t>
            </a:r>
            <a:r>
              <a:rPr lang="en-US" sz="2300" b="1" dirty="0">
                <a:solidFill>
                  <a:prstClr val="black"/>
                </a:solidFill>
              </a:rPr>
              <a:t>aligned</a:t>
            </a:r>
            <a:r>
              <a:rPr lang="en-US" sz="2300" dirty="0">
                <a:solidFill>
                  <a:prstClr val="black"/>
                </a:solidFill>
              </a:rPr>
              <a:t> to you own schools vision, mission, ethos and culture?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>
                <a:solidFill>
                  <a:prstClr val="black"/>
                </a:solidFill>
              </a:rPr>
              <a:t>Is your school enabling </a:t>
            </a:r>
            <a:r>
              <a:rPr lang="en-US" sz="2300" b="1" dirty="0">
                <a:solidFill>
                  <a:prstClr val="black"/>
                </a:solidFill>
              </a:rPr>
              <a:t>global citizens </a:t>
            </a:r>
            <a:r>
              <a:rPr lang="en-US" sz="2300" dirty="0">
                <a:solidFill>
                  <a:prstClr val="black"/>
                </a:solidFill>
              </a:rPr>
              <a:t>and agents for change?</a:t>
            </a:r>
          </a:p>
          <a:p>
            <a:pPr marL="342900" indent="-342900">
              <a:buFont typeface="Arial"/>
              <a:buChar char="•"/>
            </a:pPr>
            <a:endParaRPr lang="en-US" sz="2300" dirty="0">
              <a:solidFill>
                <a:prstClr val="black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</a:t>
            </a:r>
            <a:r>
              <a:rPr lang="en-US" sz="2300" b="1" dirty="0"/>
              <a:t>conditions</a:t>
            </a:r>
            <a:r>
              <a:rPr lang="en-US" sz="2300" dirty="0"/>
              <a:t> are needed for GCE to be successfully implemented in schools and how can we </a:t>
            </a:r>
            <a:r>
              <a:rPr lang="en-US" sz="2300" b="1" dirty="0"/>
              <a:t>sustain</a:t>
            </a:r>
            <a:r>
              <a:rPr lang="en-US" sz="2300" dirty="0"/>
              <a:t> GCE in the long term?</a:t>
            </a:r>
          </a:p>
          <a:p>
            <a:pPr marL="342900" indent="-342900">
              <a:buFont typeface="Arial"/>
              <a:buChar char="•"/>
            </a:pPr>
            <a:endParaRPr lang="en-US" sz="2300" dirty="0"/>
          </a:p>
          <a:p>
            <a:pPr marL="342900" indent="-342900">
              <a:buFont typeface="Arial"/>
              <a:buChar char="•"/>
            </a:pPr>
            <a:r>
              <a:rPr lang="en-US" sz="2300" dirty="0"/>
              <a:t>What are the </a:t>
            </a:r>
            <a:r>
              <a:rPr lang="en-US" sz="2300" b="1" dirty="0"/>
              <a:t>opportunities</a:t>
            </a:r>
            <a:r>
              <a:rPr lang="en-US" sz="2300" dirty="0"/>
              <a:t> at school level for GCE?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2607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sz="3500" b="1" dirty="0">
                <a:solidFill>
                  <a:schemeClr val="bg1"/>
                </a:solidFill>
              </a:rPr>
              <a:t>Questions for reflection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="" xmlns:a16="http://schemas.microsoft.com/office/drawing/2014/main" id="{A6656740-9AD1-4845-8BC5-46D0969FB6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3000" y="5962946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163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660" y="1021485"/>
            <a:ext cx="899634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500" dirty="0"/>
              <a:t>Please complete the following evaluation on today’s session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460" y="226775"/>
            <a:ext cx="8985242" cy="553998"/>
          </a:xfrm>
          <a:prstGeom prst="rect">
            <a:avLst/>
          </a:prstGeom>
          <a:solidFill>
            <a:srgbClr val="48449C">
              <a:alpha val="9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bg1"/>
                </a:solidFill>
              </a:rPr>
              <a:t>Evaluation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4766439" y="3272871"/>
            <a:ext cx="4209879" cy="384721"/>
          </a:xfrm>
          <a:prstGeom prst="rect">
            <a:avLst/>
          </a:prstGeom>
          <a:ln>
            <a:solidFill>
              <a:srgbClr val="1F497D"/>
            </a:solidFill>
          </a:ln>
        </p:spPr>
        <p:txBody>
          <a:bodyPr wrap="square">
            <a:spAutoFit/>
          </a:bodyPr>
          <a:lstStyle/>
          <a:p>
            <a:r>
              <a:rPr lang="en-US" sz="1900" dirty="0"/>
              <a:t>https://forms.gle/RdUrSEzXf5QNjzGc7</a:t>
            </a:r>
          </a:p>
        </p:txBody>
      </p:sp>
      <p:pic>
        <p:nvPicPr>
          <p:cNvPr id="5" name="Picture 4" descr="Screen Shot 2020-11-10 at 10.05.2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462" y="1674752"/>
            <a:ext cx="3447807" cy="466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126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6361" y="2465560"/>
            <a:ext cx="4713233" cy="1306340"/>
          </a:xfrm>
        </p:spPr>
        <p:txBody>
          <a:bodyPr>
            <a:noAutofit/>
          </a:bodyPr>
          <a:lstStyle/>
          <a:p>
            <a:pPr algn="l"/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050" b="1" dirty="0"/>
              <a:t/>
            </a:r>
            <a:br>
              <a:rPr lang="en-US" sz="1050" b="1" dirty="0"/>
            </a:br>
            <a:r>
              <a:rPr lang="en-US" sz="1200" dirty="0"/>
              <a:t/>
            </a:r>
            <a:br>
              <a:rPr lang="en-US" sz="1200" dirty="0"/>
            </a:br>
            <a:r>
              <a:rPr lang="en-US" sz="1200" dirty="0"/>
              <a:t>	</a:t>
            </a:r>
            <a:br>
              <a:rPr lang="en-US" sz="1200" dirty="0"/>
            </a:br>
            <a:endParaRPr lang="en-US" sz="1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36" y="5044118"/>
            <a:ext cx="1349903" cy="1394900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7856" y="5395407"/>
            <a:ext cx="3703475" cy="837890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1129" y="210780"/>
            <a:ext cx="2381250" cy="1095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5326" y="2227396"/>
            <a:ext cx="81333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48449C"/>
                </a:solidFill>
                <a:latin typeface="Rockwell Extra Bold"/>
                <a:cs typeface="Rockwell Extra Bold"/>
              </a:rPr>
              <a:t>Thank you!</a:t>
            </a:r>
          </a:p>
          <a:p>
            <a:pPr algn="ctr"/>
            <a:endParaRPr lang="en-US" sz="2800" dirty="0">
              <a:solidFill>
                <a:srgbClr val="48449C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48449C"/>
                </a:solidFill>
                <a:latin typeface="Rockwell Extra Bold"/>
                <a:cs typeface="Rockwell Extra Bold"/>
              </a:rPr>
              <a:t>Questions???</a:t>
            </a:r>
          </a:p>
          <a:p>
            <a:pPr algn="ctr"/>
            <a:endParaRPr lang="en-US" sz="2800" dirty="0">
              <a:solidFill>
                <a:srgbClr val="48449C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48449C"/>
              </a:solidFill>
              <a:latin typeface="Rockwell Extra Bold"/>
              <a:cs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2880888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2158</Words>
  <Application>Microsoft Macintosh PowerPoint</Application>
  <PresentationFormat>On-screen Show (4:3)</PresentationFormat>
  <Paragraphs>293</Paragraphs>
  <Slides>44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PowerPoint Presentation</vt:lpstr>
      <vt:lpstr>PowerPoint Presentation</vt:lpstr>
      <vt:lpstr>Housekeeping</vt:lpstr>
      <vt:lpstr>PowerPoint Presentation</vt:lpstr>
      <vt:lpstr>PowerPoint Presentation</vt:lpstr>
      <vt:lpstr>PowerPoint Presentation</vt:lpstr>
      <vt:lpstr>  WWGS Global Passport Award  Recognises &amp; Rewards Quality  Global Citizenship Education    </vt:lpstr>
      <vt:lpstr>PowerPoint Presentation</vt:lpstr>
      <vt:lpstr>PowerPoint Presentation</vt:lpstr>
      <vt:lpstr>Outcome 1: An increased spread and number of post-primary schools accessing quality Global Citizenship Education (GCE)  Outcome 2: Quality standards and good practice approaches to GCE promoted and implemented in post-primary schools  Outcome 3: Increased awareness and sustainable impact of the WorldWise Global Schools Programme within the formal education sector and development education/GCE sector</vt:lpstr>
      <vt:lpstr>Aims of the WWGS Programme</vt:lpstr>
      <vt:lpstr>PowerPoint Presentation</vt:lpstr>
      <vt:lpstr>PowerPoint Presentation</vt:lpstr>
      <vt:lpstr>PowerPoint Presentation</vt:lpstr>
      <vt:lpstr>Personal Reflection on Global Citizenship Education (GCE)</vt:lpstr>
      <vt:lpstr>Questions for reflection</vt:lpstr>
      <vt:lpstr>Agents for change –World Shapers</vt:lpstr>
      <vt:lpstr>PowerPoint Presentation</vt:lpstr>
      <vt:lpstr>Leading GCE in post-primary schools</vt:lpstr>
      <vt:lpstr>Leading GCE in post-primary schools</vt:lpstr>
      <vt:lpstr>Leading GCE in post-primary schools</vt:lpstr>
      <vt:lpstr>Three questions: - Is Global Citizenship Education whole-school appropriate? - Who and what affects school culture and ethos? - What supports need to be in place?</vt:lpstr>
      <vt:lpstr>A framework  for GCE in schools</vt:lpstr>
      <vt:lpstr>GCE and the Curriculum</vt:lpstr>
      <vt:lpstr>PowerPoint Presentation</vt:lpstr>
      <vt:lpstr> Teacher Capacity and Engagement</vt:lpstr>
      <vt:lpstr>PowerPoint Presentation</vt:lpstr>
      <vt:lpstr>PowerPoint Presentation</vt:lpstr>
      <vt:lpstr>Questions for reflection</vt:lpstr>
      <vt:lpstr>PowerPoint Presentation</vt:lpstr>
      <vt:lpstr>PowerPoint Presentation</vt:lpstr>
      <vt:lpstr>PowerPoint Presentation</vt:lpstr>
      <vt:lpstr>PowerPoint Presentation</vt:lpstr>
      <vt:lpstr>Reflection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 for reflection</vt:lpstr>
      <vt:lpstr>PowerPoint Presentation</vt:lpstr>
      <vt:lpstr>   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Lizzy Noone</cp:lastModifiedBy>
  <cp:revision>32</cp:revision>
  <dcterms:created xsi:type="dcterms:W3CDTF">2020-11-10T17:42:14Z</dcterms:created>
  <dcterms:modified xsi:type="dcterms:W3CDTF">2020-11-11T15:46:45Z</dcterms:modified>
</cp:coreProperties>
</file>