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48"/>
  </p:notesMasterIdLst>
  <p:handoutMasterIdLst>
    <p:handoutMasterId r:id="rId49"/>
  </p:handoutMasterIdLst>
  <p:sldIdLst>
    <p:sldId id="256" r:id="rId2"/>
    <p:sldId id="874" r:id="rId3"/>
    <p:sldId id="911" r:id="rId4"/>
    <p:sldId id="894" r:id="rId5"/>
    <p:sldId id="920" r:id="rId6"/>
    <p:sldId id="900" r:id="rId7"/>
    <p:sldId id="882" r:id="rId8"/>
    <p:sldId id="912" r:id="rId9"/>
    <p:sldId id="884" r:id="rId10"/>
    <p:sldId id="919" r:id="rId11"/>
    <p:sldId id="311" r:id="rId12"/>
    <p:sldId id="299" r:id="rId13"/>
    <p:sldId id="308" r:id="rId14"/>
    <p:sldId id="310" r:id="rId15"/>
    <p:sldId id="316" r:id="rId16"/>
    <p:sldId id="367" r:id="rId17"/>
    <p:sldId id="921" r:id="rId18"/>
    <p:sldId id="922" r:id="rId19"/>
    <p:sldId id="923" r:id="rId20"/>
    <p:sldId id="318" r:id="rId21"/>
    <p:sldId id="270" r:id="rId22"/>
    <p:sldId id="268" r:id="rId23"/>
    <p:sldId id="286" r:id="rId24"/>
    <p:sldId id="285" r:id="rId25"/>
    <p:sldId id="274" r:id="rId26"/>
    <p:sldId id="918" r:id="rId27"/>
    <p:sldId id="288" r:id="rId28"/>
    <p:sldId id="828" r:id="rId29"/>
    <p:sldId id="825" r:id="rId30"/>
    <p:sldId id="484" r:id="rId31"/>
    <p:sldId id="887" r:id="rId32"/>
    <p:sldId id="287" r:id="rId33"/>
    <p:sldId id="289" r:id="rId34"/>
    <p:sldId id="898" r:id="rId35"/>
    <p:sldId id="899" r:id="rId36"/>
    <p:sldId id="917" r:id="rId37"/>
    <p:sldId id="803" r:id="rId38"/>
    <p:sldId id="888" r:id="rId39"/>
    <p:sldId id="804" r:id="rId40"/>
    <p:sldId id="889" r:id="rId41"/>
    <p:sldId id="855" r:id="rId42"/>
    <p:sldId id="891" r:id="rId43"/>
    <p:sldId id="850" r:id="rId44"/>
    <p:sldId id="859" r:id="rId45"/>
    <p:sldId id="846" r:id="rId46"/>
    <p:sldId id="392" r:id="rId4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B841"/>
    <a:srgbClr val="D99231"/>
    <a:srgbClr val="65358E"/>
    <a:srgbClr val="4E6FA1"/>
    <a:srgbClr val="3C8A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77"/>
    <p:restoredTop sz="74720"/>
  </p:normalViewPr>
  <p:slideViewPr>
    <p:cSldViewPr snapToGrid="0" snapToObjects="1">
      <p:cViewPr varScale="1">
        <p:scale>
          <a:sx n="50" d="100"/>
          <a:sy n="50" d="100"/>
        </p:scale>
        <p:origin x="-1992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75" d="100"/>
          <a:sy n="75" d="100"/>
        </p:scale>
        <p:origin x="3840" y="1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printerSettings" Target="printerSettings/printerSettings1.bin"/><Relationship Id="rId51" Type="http://schemas.openxmlformats.org/officeDocument/2006/relationships/presProps" Target="presProps.xml"/><Relationship Id="rId52" Type="http://schemas.openxmlformats.org/officeDocument/2006/relationships/viewProps" Target="viewProps.xml"/><Relationship Id="rId53" Type="http://schemas.openxmlformats.org/officeDocument/2006/relationships/theme" Target="theme/theme1.xml"/><Relationship Id="rId54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notesMaster" Target="notesMasters/notesMaster1.xml"/><Relationship Id="rId4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BDF11F-6F7E-4DD7-9E7A-2746E6E447C0}" type="doc">
      <dgm:prSet loTypeId="urn:microsoft.com/office/officeart/2005/8/layout/hierarchy4" loCatId="hierarchy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D3372470-0E6E-4055-9833-1F3BCAFD6AE3}">
      <dgm:prSet phldrT="[Text]" custT="1"/>
      <dgm:spPr/>
      <dgm:t>
        <a:bodyPr/>
        <a:lstStyle/>
        <a:p>
          <a:r>
            <a:rPr lang="en-GB" sz="3600" dirty="0"/>
            <a:t>Wellbeing Programme – </a:t>
          </a:r>
          <a:r>
            <a:rPr lang="en-GB" sz="1800" dirty="0"/>
            <a:t>400 hours over 3 years </a:t>
          </a:r>
          <a:endParaRPr lang="en-GB" sz="3600" dirty="0"/>
        </a:p>
      </dgm:t>
    </dgm:pt>
    <dgm:pt modelId="{BF402157-3CFC-4DE2-9D06-6DE9AEAA3087}" type="parTrans" cxnId="{8D8180DE-B68F-4AB0-BCAB-12BE2C74D943}">
      <dgm:prSet/>
      <dgm:spPr/>
      <dgm:t>
        <a:bodyPr/>
        <a:lstStyle/>
        <a:p>
          <a:endParaRPr lang="en-GB"/>
        </a:p>
      </dgm:t>
    </dgm:pt>
    <dgm:pt modelId="{BEBAC919-0776-4075-89E2-11CD5BDEBFEF}" type="sibTrans" cxnId="{8D8180DE-B68F-4AB0-BCAB-12BE2C74D943}">
      <dgm:prSet/>
      <dgm:spPr/>
      <dgm:t>
        <a:bodyPr/>
        <a:lstStyle/>
        <a:p>
          <a:endParaRPr lang="en-GB"/>
        </a:p>
      </dgm:t>
    </dgm:pt>
    <dgm:pt modelId="{6109E382-4BF5-4655-94FB-5067A1D1289E}">
      <dgm:prSet phldrT="[Text]" custT="1"/>
      <dgm:spPr/>
      <dgm:t>
        <a:bodyPr/>
        <a:lstStyle/>
        <a:p>
          <a:r>
            <a:rPr lang="en-GB" sz="3000" dirty="0"/>
            <a:t>CSPE &amp; SPHE </a:t>
          </a:r>
          <a:r>
            <a:rPr lang="en-GB" sz="2000" dirty="0"/>
            <a:t>running throughout the 3 years </a:t>
          </a:r>
          <a:endParaRPr lang="en-GB" sz="3000" dirty="0"/>
        </a:p>
      </dgm:t>
    </dgm:pt>
    <dgm:pt modelId="{E329D14E-586C-458D-8B81-A32807D107E3}" type="parTrans" cxnId="{32D96A42-DE08-4284-8963-DEDDF4F1FC71}">
      <dgm:prSet/>
      <dgm:spPr/>
      <dgm:t>
        <a:bodyPr/>
        <a:lstStyle/>
        <a:p>
          <a:endParaRPr lang="en-GB"/>
        </a:p>
      </dgm:t>
    </dgm:pt>
    <dgm:pt modelId="{B1276875-94F8-4F99-9C33-01CD80ED6C90}" type="sibTrans" cxnId="{32D96A42-DE08-4284-8963-DEDDF4F1FC71}">
      <dgm:prSet/>
      <dgm:spPr/>
      <dgm:t>
        <a:bodyPr/>
        <a:lstStyle/>
        <a:p>
          <a:endParaRPr lang="en-GB"/>
        </a:p>
      </dgm:t>
    </dgm:pt>
    <dgm:pt modelId="{8F5FC739-C5B6-4EFC-9247-5F843D033545}">
      <dgm:prSet phldrT="[Text]"/>
      <dgm:spPr/>
      <dgm:t>
        <a:bodyPr/>
        <a:lstStyle/>
        <a:p>
          <a:r>
            <a:rPr lang="en-GB" dirty="0"/>
            <a:t>Global Citizenship Module </a:t>
          </a:r>
        </a:p>
      </dgm:t>
    </dgm:pt>
    <dgm:pt modelId="{7B6CC47F-383E-43B8-86D7-7C1C344966D9}" type="parTrans" cxnId="{02F5AE81-A102-4364-B067-F1A71BB94196}">
      <dgm:prSet/>
      <dgm:spPr/>
      <dgm:t>
        <a:bodyPr/>
        <a:lstStyle/>
        <a:p>
          <a:endParaRPr lang="en-GB"/>
        </a:p>
      </dgm:t>
    </dgm:pt>
    <dgm:pt modelId="{E32EF6AF-0710-4D4B-839C-FD36A732E528}" type="sibTrans" cxnId="{02F5AE81-A102-4364-B067-F1A71BB94196}">
      <dgm:prSet/>
      <dgm:spPr/>
      <dgm:t>
        <a:bodyPr/>
        <a:lstStyle/>
        <a:p>
          <a:endParaRPr lang="en-GB"/>
        </a:p>
      </dgm:t>
    </dgm:pt>
    <dgm:pt modelId="{D8002119-26B3-46D1-A58E-B5D0C111A40F}">
      <dgm:prSet phldrT="[Text]"/>
      <dgm:spPr/>
      <dgm:t>
        <a:bodyPr/>
        <a:lstStyle/>
        <a:p>
          <a:r>
            <a:rPr lang="en-GB" dirty="0"/>
            <a:t>Friends for Life Module </a:t>
          </a:r>
        </a:p>
      </dgm:t>
    </dgm:pt>
    <dgm:pt modelId="{53BCBA1A-326C-4D4C-B1F7-F9BB8FB97565}" type="parTrans" cxnId="{82285D33-9EB8-4469-92E2-D0F18C7079E3}">
      <dgm:prSet/>
      <dgm:spPr/>
      <dgm:t>
        <a:bodyPr/>
        <a:lstStyle/>
        <a:p>
          <a:endParaRPr lang="en-GB"/>
        </a:p>
      </dgm:t>
    </dgm:pt>
    <dgm:pt modelId="{EDF2FC35-D86F-4200-AB50-6B1D3A8BAFC9}" type="sibTrans" cxnId="{82285D33-9EB8-4469-92E2-D0F18C7079E3}">
      <dgm:prSet/>
      <dgm:spPr/>
      <dgm:t>
        <a:bodyPr/>
        <a:lstStyle/>
        <a:p>
          <a:endParaRPr lang="en-GB"/>
        </a:p>
      </dgm:t>
    </dgm:pt>
    <dgm:pt modelId="{C11A7F2E-86E0-4B24-AB03-3DE0C19711D9}">
      <dgm:prSet phldrT="[Text]" custT="1"/>
      <dgm:spPr/>
      <dgm:t>
        <a:bodyPr/>
        <a:lstStyle/>
        <a:p>
          <a:r>
            <a:rPr lang="en-GB" sz="3200" dirty="0"/>
            <a:t>PE</a:t>
          </a:r>
          <a:r>
            <a:rPr lang="en-GB" sz="2300" dirty="0"/>
            <a:t> </a:t>
          </a:r>
          <a:r>
            <a:rPr lang="en-GB" sz="1400" dirty="0"/>
            <a:t>running throughout the 3 years  </a:t>
          </a:r>
          <a:endParaRPr lang="en-GB" sz="2300" dirty="0"/>
        </a:p>
      </dgm:t>
    </dgm:pt>
    <dgm:pt modelId="{28A4CA60-7286-4498-A1F1-0C2174740567}" type="parTrans" cxnId="{B1381DDC-CAF5-460C-8AC9-E4AE81C1B32E}">
      <dgm:prSet/>
      <dgm:spPr/>
      <dgm:t>
        <a:bodyPr/>
        <a:lstStyle/>
        <a:p>
          <a:endParaRPr lang="en-GB"/>
        </a:p>
      </dgm:t>
    </dgm:pt>
    <dgm:pt modelId="{FC8F5597-90F9-4DE1-8059-F4C02BA37D94}" type="sibTrans" cxnId="{B1381DDC-CAF5-460C-8AC9-E4AE81C1B32E}">
      <dgm:prSet/>
      <dgm:spPr/>
      <dgm:t>
        <a:bodyPr/>
        <a:lstStyle/>
        <a:p>
          <a:endParaRPr lang="en-GB"/>
        </a:p>
      </dgm:t>
    </dgm:pt>
    <dgm:pt modelId="{60A1CED3-A7A1-4CF2-822B-8F86AB7E6C7F}">
      <dgm:prSet phldrT="[Text]"/>
      <dgm:spPr/>
      <dgm:t>
        <a:bodyPr/>
        <a:lstStyle/>
        <a:p>
          <a:r>
            <a:rPr lang="en-GB" dirty="0"/>
            <a:t>Study Skills Module </a:t>
          </a:r>
        </a:p>
      </dgm:t>
    </dgm:pt>
    <dgm:pt modelId="{5ED1855B-F2DB-47F8-B785-29CE10073898}" type="parTrans" cxnId="{AE61943F-D069-4CFA-A03F-F9535BDA2722}">
      <dgm:prSet/>
      <dgm:spPr/>
      <dgm:t>
        <a:bodyPr/>
        <a:lstStyle/>
        <a:p>
          <a:endParaRPr lang="en-GB"/>
        </a:p>
      </dgm:t>
    </dgm:pt>
    <dgm:pt modelId="{513E30EA-A11F-4B34-8FDF-1128B4830983}" type="sibTrans" cxnId="{AE61943F-D069-4CFA-A03F-F9535BDA2722}">
      <dgm:prSet/>
      <dgm:spPr/>
      <dgm:t>
        <a:bodyPr/>
        <a:lstStyle/>
        <a:p>
          <a:endParaRPr lang="en-GB"/>
        </a:p>
      </dgm:t>
    </dgm:pt>
    <dgm:pt modelId="{552688D5-5D6A-4E0C-A799-4670C46C8254}" type="pres">
      <dgm:prSet presAssocID="{08BDF11F-6F7E-4DD7-9E7A-2746E6E447C0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B189569-D066-487C-8B10-B69588C390E1}" type="pres">
      <dgm:prSet presAssocID="{D3372470-0E6E-4055-9833-1F3BCAFD6AE3}" presName="vertOne" presStyleCnt="0"/>
      <dgm:spPr/>
    </dgm:pt>
    <dgm:pt modelId="{F974151C-3D18-4186-8457-CD3F6723A487}" type="pres">
      <dgm:prSet presAssocID="{D3372470-0E6E-4055-9833-1F3BCAFD6AE3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47C2C6F-89AC-407F-947A-50B92716538E}" type="pres">
      <dgm:prSet presAssocID="{D3372470-0E6E-4055-9833-1F3BCAFD6AE3}" presName="parTransOne" presStyleCnt="0"/>
      <dgm:spPr/>
    </dgm:pt>
    <dgm:pt modelId="{461D79D0-84F3-4716-8AFA-47C2A0618759}" type="pres">
      <dgm:prSet presAssocID="{D3372470-0E6E-4055-9833-1F3BCAFD6AE3}" presName="horzOne" presStyleCnt="0"/>
      <dgm:spPr/>
    </dgm:pt>
    <dgm:pt modelId="{4D1ED98A-219E-4484-B9A6-E16DA359CDB7}" type="pres">
      <dgm:prSet presAssocID="{6109E382-4BF5-4655-94FB-5067A1D1289E}" presName="vertTwo" presStyleCnt="0"/>
      <dgm:spPr/>
    </dgm:pt>
    <dgm:pt modelId="{666D3716-EABA-40AB-91ED-C62A03D430AB}" type="pres">
      <dgm:prSet presAssocID="{6109E382-4BF5-4655-94FB-5067A1D1289E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38824B2-B1CD-4DF0-8E5C-F20668E06DFC}" type="pres">
      <dgm:prSet presAssocID="{6109E382-4BF5-4655-94FB-5067A1D1289E}" presName="parTransTwo" presStyleCnt="0"/>
      <dgm:spPr/>
    </dgm:pt>
    <dgm:pt modelId="{9670E267-482D-48DF-BFCA-89AC92EC3514}" type="pres">
      <dgm:prSet presAssocID="{6109E382-4BF5-4655-94FB-5067A1D1289E}" presName="horzTwo" presStyleCnt="0"/>
      <dgm:spPr/>
    </dgm:pt>
    <dgm:pt modelId="{1A89B01D-8A0E-4DCE-98E0-A099EE0DF4AC}" type="pres">
      <dgm:prSet presAssocID="{8F5FC739-C5B6-4EFC-9247-5F843D033545}" presName="vertThree" presStyleCnt="0"/>
      <dgm:spPr/>
    </dgm:pt>
    <dgm:pt modelId="{E6F58297-9DC1-4134-91F4-ACA6EC30537B}" type="pres">
      <dgm:prSet presAssocID="{8F5FC739-C5B6-4EFC-9247-5F843D033545}" presName="txThre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13E5008-7D17-4B67-AAC5-131C536ABAD8}" type="pres">
      <dgm:prSet presAssocID="{8F5FC739-C5B6-4EFC-9247-5F843D033545}" presName="horzThree" presStyleCnt="0"/>
      <dgm:spPr/>
    </dgm:pt>
    <dgm:pt modelId="{A28A7352-625F-4AF2-B524-656F0ABBFE97}" type="pres">
      <dgm:prSet presAssocID="{E32EF6AF-0710-4D4B-839C-FD36A732E528}" presName="sibSpaceThree" presStyleCnt="0"/>
      <dgm:spPr/>
    </dgm:pt>
    <dgm:pt modelId="{CF33AD19-7FD6-450D-AF43-2261D77ACF16}" type="pres">
      <dgm:prSet presAssocID="{D8002119-26B3-46D1-A58E-B5D0C111A40F}" presName="vertThree" presStyleCnt="0"/>
      <dgm:spPr/>
    </dgm:pt>
    <dgm:pt modelId="{7E55BC40-1A26-4B57-82C7-AF4C54343F49}" type="pres">
      <dgm:prSet presAssocID="{D8002119-26B3-46D1-A58E-B5D0C111A40F}" presName="txThre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4000F1D-3069-47C5-8460-132B5EC3601B}" type="pres">
      <dgm:prSet presAssocID="{D8002119-26B3-46D1-A58E-B5D0C111A40F}" presName="horzThree" presStyleCnt="0"/>
      <dgm:spPr/>
    </dgm:pt>
    <dgm:pt modelId="{C161FDF3-6A3A-453A-8F51-42FF708AE8DE}" type="pres">
      <dgm:prSet presAssocID="{B1276875-94F8-4F99-9C33-01CD80ED6C90}" presName="sibSpaceTwo" presStyleCnt="0"/>
      <dgm:spPr/>
    </dgm:pt>
    <dgm:pt modelId="{A1632516-ACA2-4C02-A2AE-26B1A1712A50}" type="pres">
      <dgm:prSet presAssocID="{C11A7F2E-86E0-4B24-AB03-3DE0C19711D9}" presName="vertTwo" presStyleCnt="0"/>
      <dgm:spPr/>
    </dgm:pt>
    <dgm:pt modelId="{CA079364-637C-49B3-9DB1-1C109F8B8E0F}" type="pres">
      <dgm:prSet presAssocID="{C11A7F2E-86E0-4B24-AB03-3DE0C19711D9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FD22ADA-8505-4C6F-9E91-CE3D9B7B2F98}" type="pres">
      <dgm:prSet presAssocID="{C11A7F2E-86E0-4B24-AB03-3DE0C19711D9}" presName="parTransTwo" presStyleCnt="0"/>
      <dgm:spPr/>
    </dgm:pt>
    <dgm:pt modelId="{9EB947AB-1728-4DF8-99BE-930E68A57266}" type="pres">
      <dgm:prSet presAssocID="{C11A7F2E-86E0-4B24-AB03-3DE0C19711D9}" presName="horzTwo" presStyleCnt="0"/>
      <dgm:spPr/>
    </dgm:pt>
    <dgm:pt modelId="{F97A9ED5-ED24-4E71-9415-AA4DDBB61602}" type="pres">
      <dgm:prSet presAssocID="{60A1CED3-A7A1-4CF2-822B-8F86AB7E6C7F}" presName="vertThree" presStyleCnt="0"/>
      <dgm:spPr/>
    </dgm:pt>
    <dgm:pt modelId="{A78C29B4-725A-4D70-A5CD-3CAAB91DFC98}" type="pres">
      <dgm:prSet presAssocID="{60A1CED3-A7A1-4CF2-822B-8F86AB7E6C7F}" presName="txThre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DEAF6A6-91D7-4974-B9DB-55B24580A4AF}" type="pres">
      <dgm:prSet presAssocID="{60A1CED3-A7A1-4CF2-822B-8F86AB7E6C7F}" presName="horzThree" presStyleCnt="0"/>
      <dgm:spPr/>
    </dgm:pt>
  </dgm:ptLst>
  <dgm:cxnLst>
    <dgm:cxn modelId="{F9789E43-0F62-47C3-8FD5-6D1612C3C545}" type="presOf" srcId="{60A1CED3-A7A1-4CF2-822B-8F86AB7E6C7F}" destId="{A78C29B4-725A-4D70-A5CD-3CAAB91DFC98}" srcOrd="0" destOrd="0" presId="urn:microsoft.com/office/officeart/2005/8/layout/hierarchy4"/>
    <dgm:cxn modelId="{BA99CAFA-67F7-4454-92B2-16AF6C9F048F}" type="presOf" srcId="{08BDF11F-6F7E-4DD7-9E7A-2746E6E447C0}" destId="{552688D5-5D6A-4E0C-A799-4670C46C8254}" srcOrd="0" destOrd="0" presId="urn:microsoft.com/office/officeart/2005/8/layout/hierarchy4"/>
    <dgm:cxn modelId="{B1381DDC-CAF5-460C-8AC9-E4AE81C1B32E}" srcId="{D3372470-0E6E-4055-9833-1F3BCAFD6AE3}" destId="{C11A7F2E-86E0-4B24-AB03-3DE0C19711D9}" srcOrd="1" destOrd="0" parTransId="{28A4CA60-7286-4498-A1F1-0C2174740567}" sibTransId="{FC8F5597-90F9-4DE1-8059-F4C02BA37D94}"/>
    <dgm:cxn modelId="{AE61943F-D069-4CFA-A03F-F9535BDA2722}" srcId="{C11A7F2E-86E0-4B24-AB03-3DE0C19711D9}" destId="{60A1CED3-A7A1-4CF2-822B-8F86AB7E6C7F}" srcOrd="0" destOrd="0" parTransId="{5ED1855B-F2DB-47F8-B785-29CE10073898}" sibTransId="{513E30EA-A11F-4B34-8FDF-1128B4830983}"/>
    <dgm:cxn modelId="{C3AE0419-D5E8-405F-9625-AFEDA79E6755}" type="presOf" srcId="{D8002119-26B3-46D1-A58E-B5D0C111A40F}" destId="{7E55BC40-1A26-4B57-82C7-AF4C54343F49}" srcOrd="0" destOrd="0" presId="urn:microsoft.com/office/officeart/2005/8/layout/hierarchy4"/>
    <dgm:cxn modelId="{02F5AE81-A102-4364-B067-F1A71BB94196}" srcId="{6109E382-4BF5-4655-94FB-5067A1D1289E}" destId="{8F5FC739-C5B6-4EFC-9247-5F843D033545}" srcOrd="0" destOrd="0" parTransId="{7B6CC47F-383E-43B8-86D7-7C1C344966D9}" sibTransId="{E32EF6AF-0710-4D4B-839C-FD36A732E528}"/>
    <dgm:cxn modelId="{82285D33-9EB8-4469-92E2-D0F18C7079E3}" srcId="{6109E382-4BF5-4655-94FB-5067A1D1289E}" destId="{D8002119-26B3-46D1-A58E-B5D0C111A40F}" srcOrd="1" destOrd="0" parTransId="{53BCBA1A-326C-4D4C-B1F7-F9BB8FB97565}" sibTransId="{EDF2FC35-D86F-4200-AB50-6B1D3A8BAFC9}"/>
    <dgm:cxn modelId="{0479720B-6DFE-4CFD-982A-3E792B0DCAED}" type="presOf" srcId="{C11A7F2E-86E0-4B24-AB03-3DE0C19711D9}" destId="{CA079364-637C-49B3-9DB1-1C109F8B8E0F}" srcOrd="0" destOrd="0" presId="urn:microsoft.com/office/officeart/2005/8/layout/hierarchy4"/>
    <dgm:cxn modelId="{32D96A42-DE08-4284-8963-DEDDF4F1FC71}" srcId="{D3372470-0E6E-4055-9833-1F3BCAFD6AE3}" destId="{6109E382-4BF5-4655-94FB-5067A1D1289E}" srcOrd="0" destOrd="0" parTransId="{E329D14E-586C-458D-8B81-A32807D107E3}" sibTransId="{B1276875-94F8-4F99-9C33-01CD80ED6C90}"/>
    <dgm:cxn modelId="{D1CB956E-C936-43C3-82F0-CA4EFCBA5E2F}" type="presOf" srcId="{6109E382-4BF5-4655-94FB-5067A1D1289E}" destId="{666D3716-EABA-40AB-91ED-C62A03D430AB}" srcOrd="0" destOrd="0" presId="urn:microsoft.com/office/officeart/2005/8/layout/hierarchy4"/>
    <dgm:cxn modelId="{A37ABBC2-EB07-45E9-8659-297ADE814500}" type="presOf" srcId="{8F5FC739-C5B6-4EFC-9247-5F843D033545}" destId="{E6F58297-9DC1-4134-91F4-ACA6EC30537B}" srcOrd="0" destOrd="0" presId="urn:microsoft.com/office/officeart/2005/8/layout/hierarchy4"/>
    <dgm:cxn modelId="{6C7470E9-AFED-4BD0-9F80-F809A470435A}" type="presOf" srcId="{D3372470-0E6E-4055-9833-1F3BCAFD6AE3}" destId="{F974151C-3D18-4186-8457-CD3F6723A487}" srcOrd="0" destOrd="0" presId="urn:microsoft.com/office/officeart/2005/8/layout/hierarchy4"/>
    <dgm:cxn modelId="{8D8180DE-B68F-4AB0-BCAB-12BE2C74D943}" srcId="{08BDF11F-6F7E-4DD7-9E7A-2746E6E447C0}" destId="{D3372470-0E6E-4055-9833-1F3BCAFD6AE3}" srcOrd="0" destOrd="0" parTransId="{BF402157-3CFC-4DE2-9D06-6DE9AEAA3087}" sibTransId="{BEBAC919-0776-4075-89E2-11CD5BDEBFEF}"/>
    <dgm:cxn modelId="{68D49EB3-296F-4F28-9F9C-97DCB8C8C725}" type="presParOf" srcId="{552688D5-5D6A-4E0C-A799-4670C46C8254}" destId="{CB189569-D066-487C-8B10-B69588C390E1}" srcOrd="0" destOrd="0" presId="urn:microsoft.com/office/officeart/2005/8/layout/hierarchy4"/>
    <dgm:cxn modelId="{AA227AFA-17A0-4A16-A5F5-C5D9D29C755F}" type="presParOf" srcId="{CB189569-D066-487C-8B10-B69588C390E1}" destId="{F974151C-3D18-4186-8457-CD3F6723A487}" srcOrd="0" destOrd="0" presId="urn:microsoft.com/office/officeart/2005/8/layout/hierarchy4"/>
    <dgm:cxn modelId="{AE9BD9DA-AC02-4845-9B56-A39A326AF0FC}" type="presParOf" srcId="{CB189569-D066-487C-8B10-B69588C390E1}" destId="{D47C2C6F-89AC-407F-947A-50B92716538E}" srcOrd="1" destOrd="0" presId="urn:microsoft.com/office/officeart/2005/8/layout/hierarchy4"/>
    <dgm:cxn modelId="{953F5534-6CBA-445E-8C8F-2D1BA7E0F380}" type="presParOf" srcId="{CB189569-D066-487C-8B10-B69588C390E1}" destId="{461D79D0-84F3-4716-8AFA-47C2A0618759}" srcOrd="2" destOrd="0" presId="urn:microsoft.com/office/officeart/2005/8/layout/hierarchy4"/>
    <dgm:cxn modelId="{43164DE7-4A38-4DD6-80EF-B2A162007109}" type="presParOf" srcId="{461D79D0-84F3-4716-8AFA-47C2A0618759}" destId="{4D1ED98A-219E-4484-B9A6-E16DA359CDB7}" srcOrd="0" destOrd="0" presId="urn:microsoft.com/office/officeart/2005/8/layout/hierarchy4"/>
    <dgm:cxn modelId="{478EB602-551C-4C0F-9878-E1D08E04E71E}" type="presParOf" srcId="{4D1ED98A-219E-4484-B9A6-E16DA359CDB7}" destId="{666D3716-EABA-40AB-91ED-C62A03D430AB}" srcOrd="0" destOrd="0" presId="urn:microsoft.com/office/officeart/2005/8/layout/hierarchy4"/>
    <dgm:cxn modelId="{9457BC6D-66BE-4196-A509-0D808330D8DF}" type="presParOf" srcId="{4D1ED98A-219E-4484-B9A6-E16DA359CDB7}" destId="{138824B2-B1CD-4DF0-8E5C-F20668E06DFC}" srcOrd="1" destOrd="0" presId="urn:microsoft.com/office/officeart/2005/8/layout/hierarchy4"/>
    <dgm:cxn modelId="{45549BD7-FAE8-4666-90B0-9113695C82AA}" type="presParOf" srcId="{4D1ED98A-219E-4484-B9A6-E16DA359CDB7}" destId="{9670E267-482D-48DF-BFCA-89AC92EC3514}" srcOrd="2" destOrd="0" presId="urn:microsoft.com/office/officeart/2005/8/layout/hierarchy4"/>
    <dgm:cxn modelId="{359A6A34-1A78-48A2-98EA-AEEB2FFCABF6}" type="presParOf" srcId="{9670E267-482D-48DF-BFCA-89AC92EC3514}" destId="{1A89B01D-8A0E-4DCE-98E0-A099EE0DF4AC}" srcOrd="0" destOrd="0" presId="urn:microsoft.com/office/officeart/2005/8/layout/hierarchy4"/>
    <dgm:cxn modelId="{122DD53B-EFB9-447F-BD7D-78B83412C4F4}" type="presParOf" srcId="{1A89B01D-8A0E-4DCE-98E0-A099EE0DF4AC}" destId="{E6F58297-9DC1-4134-91F4-ACA6EC30537B}" srcOrd="0" destOrd="0" presId="urn:microsoft.com/office/officeart/2005/8/layout/hierarchy4"/>
    <dgm:cxn modelId="{A4B9C448-5ABE-445F-ABAE-B9286A785C9E}" type="presParOf" srcId="{1A89B01D-8A0E-4DCE-98E0-A099EE0DF4AC}" destId="{D13E5008-7D17-4B67-AAC5-131C536ABAD8}" srcOrd="1" destOrd="0" presId="urn:microsoft.com/office/officeart/2005/8/layout/hierarchy4"/>
    <dgm:cxn modelId="{9F886190-FD37-485B-9783-F233ED9C1C90}" type="presParOf" srcId="{9670E267-482D-48DF-BFCA-89AC92EC3514}" destId="{A28A7352-625F-4AF2-B524-656F0ABBFE97}" srcOrd="1" destOrd="0" presId="urn:microsoft.com/office/officeart/2005/8/layout/hierarchy4"/>
    <dgm:cxn modelId="{41D13984-4219-44CF-85B9-BA204D7E44D5}" type="presParOf" srcId="{9670E267-482D-48DF-BFCA-89AC92EC3514}" destId="{CF33AD19-7FD6-450D-AF43-2261D77ACF16}" srcOrd="2" destOrd="0" presId="urn:microsoft.com/office/officeart/2005/8/layout/hierarchy4"/>
    <dgm:cxn modelId="{EDB1E2A8-FBCD-4094-B29E-DD0EE8B18F9B}" type="presParOf" srcId="{CF33AD19-7FD6-450D-AF43-2261D77ACF16}" destId="{7E55BC40-1A26-4B57-82C7-AF4C54343F49}" srcOrd="0" destOrd="0" presId="urn:microsoft.com/office/officeart/2005/8/layout/hierarchy4"/>
    <dgm:cxn modelId="{C52A08B6-1FF5-46BF-A2F9-9DDC87A512D0}" type="presParOf" srcId="{CF33AD19-7FD6-450D-AF43-2261D77ACF16}" destId="{E4000F1D-3069-47C5-8460-132B5EC3601B}" srcOrd="1" destOrd="0" presId="urn:microsoft.com/office/officeart/2005/8/layout/hierarchy4"/>
    <dgm:cxn modelId="{9DA729E4-3B95-44D4-848C-D179E4078D12}" type="presParOf" srcId="{461D79D0-84F3-4716-8AFA-47C2A0618759}" destId="{C161FDF3-6A3A-453A-8F51-42FF708AE8DE}" srcOrd="1" destOrd="0" presId="urn:microsoft.com/office/officeart/2005/8/layout/hierarchy4"/>
    <dgm:cxn modelId="{20087928-D346-439A-B9F3-0FBD6CE2E667}" type="presParOf" srcId="{461D79D0-84F3-4716-8AFA-47C2A0618759}" destId="{A1632516-ACA2-4C02-A2AE-26B1A1712A50}" srcOrd="2" destOrd="0" presId="urn:microsoft.com/office/officeart/2005/8/layout/hierarchy4"/>
    <dgm:cxn modelId="{73582546-0D9E-4A1E-9995-55792E2CBBEF}" type="presParOf" srcId="{A1632516-ACA2-4C02-A2AE-26B1A1712A50}" destId="{CA079364-637C-49B3-9DB1-1C109F8B8E0F}" srcOrd="0" destOrd="0" presId="urn:microsoft.com/office/officeart/2005/8/layout/hierarchy4"/>
    <dgm:cxn modelId="{EE51E217-6342-46D7-9767-A583CFBA95BA}" type="presParOf" srcId="{A1632516-ACA2-4C02-A2AE-26B1A1712A50}" destId="{FFD22ADA-8505-4C6F-9E91-CE3D9B7B2F98}" srcOrd="1" destOrd="0" presId="urn:microsoft.com/office/officeart/2005/8/layout/hierarchy4"/>
    <dgm:cxn modelId="{C58B8C2C-7F25-4155-B373-AFD1327D27D1}" type="presParOf" srcId="{A1632516-ACA2-4C02-A2AE-26B1A1712A50}" destId="{9EB947AB-1728-4DF8-99BE-930E68A57266}" srcOrd="2" destOrd="0" presId="urn:microsoft.com/office/officeart/2005/8/layout/hierarchy4"/>
    <dgm:cxn modelId="{2BC5D849-AC23-44C1-9B32-68AFB43B166D}" type="presParOf" srcId="{9EB947AB-1728-4DF8-99BE-930E68A57266}" destId="{F97A9ED5-ED24-4E71-9415-AA4DDBB61602}" srcOrd="0" destOrd="0" presId="urn:microsoft.com/office/officeart/2005/8/layout/hierarchy4"/>
    <dgm:cxn modelId="{8C00634C-40DD-471C-921A-06FE45641383}" type="presParOf" srcId="{F97A9ED5-ED24-4E71-9415-AA4DDBB61602}" destId="{A78C29B4-725A-4D70-A5CD-3CAAB91DFC98}" srcOrd="0" destOrd="0" presId="urn:microsoft.com/office/officeart/2005/8/layout/hierarchy4"/>
    <dgm:cxn modelId="{067A3A1D-3425-4E5E-A19D-63FF8851CEFB}" type="presParOf" srcId="{F97A9ED5-ED24-4E71-9415-AA4DDBB61602}" destId="{2DEAF6A6-91D7-4974-B9DB-55B24580A4A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74151C-3D18-4186-8457-CD3F6723A487}">
      <dsp:nvSpPr>
        <dsp:cNvPr id="0" name=""/>
        <dsp:cNvSpPr/>
      </dsp:nvSpPr>
      <dsp:spPr>
        <a:xfrm>
          <a:off x="905" y="287"/>
          <a:ext cx="7892032" cy="11367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600" kern="1200" dirty="0"/>
            <a:t>Wellbeing Programme – </a:t>
          </a:r>
          <a:r>
            <a:rPr lang="en-GB" sz="1800" kern="1200" dirty="0"/>
            <a:t>400 hours over 3 years </a:t>
          </a:r>
          <a:endParaRPr lang="en-GB" sz="3600" kern="1200" dirty="0"/>
        </a:p>
      </dsp:txBody>
      <dsp:txXfrm>
        <a:off x="34201" y="33583"/>
        <a:ext cx="7825440" cy="1070203"/>
      </dsp:txXfrm>
    </dsp:sp>
    <dsp:sp modelId="{666D3716-EABA-40AB-91ED-C62A03D430AB}">
      <dsp:nvSpPr>
        <dsp:cNvPr id="0" name=""/>
        <dsp:cNvSpPr/>
      </dsp:nvSpPr>
      <dsp:spPr>
        <a:xfrm>
          <a:off x="905" y="1273499"/>
          <a:ext cx="5155319" cy="11367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/>
            <a:t>CSPE &amp; SPHE </a:t>
          </a:r>
          <a:r>
            <a:rPr lang="en-GB" sz="2000" kern="1200" dirty="0"/>
            <a:t>running throughout the 3 years </a:t>
          </a:r>
          <a:endParaRPr lang="en-GB" sz="3000" kern="1200" dirty="0"/>
        </a:p>
      </dsp:txBody>
      <dsp:txXfrm>
        <a:off x="34201" y="1306795"/>
        <a:ext cx="5088727" cy="1070203"/>
      </dsp:txXfrm>
    </dsp:sp>
    <dsp:sp modelId="{E6F58297-9DC1-4134-91F4-ACA6EC30537B}">
      <dsp:nvSpPr>
        <dsp:cNvPr id="0" name=""/>
        <dsp:cNvSpPr/>
      </dsp:nvSpPr>
      <dsp:spPr>
        <a:xfrm>
          <a:off x="905" y="2546710"/>
          <a:ext cx="2524642" cy="11367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/>
            <a:t>Global Citizenship Module </a:t>
          </a:r>
        </a:p>
      </dsp:txBody>
      <dsp:txXfrm>
        <a:off x="34201" y="2580006"/>
        <a:ext cx="2458050" cy="1070203"/>
      </dsp:txXfrm>
    </dsp:sp>
    <dsp:sp modelId="{7E55BC40-1A26-4B57-82C7-AF4C54343F49}">
      <dsp:nvSpPr>
        <dsp:cNvPr id="0" name=""/>
        <dsp:cNvSpPr/>
      </dsp:nvSpPr>
      <dsp:spPr>
        <a:xfrm>
          <a:off x="2631583" y="2546710"/>
          <a:ext cx="2524642" cy="11367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/>
            <a:t>Friends for Life Module </a:t>
          </a:r>
        </a:p>
      </dsp:txBody>
      <dsp:txXfrm>
        <a:off x="2664879" y="2580006"/>
        <a:ext cx="2458050" cy="1070203"/>
      </dsp:txXfrm>
    </dsp:sp>
    <dsp:sp modelId="{CA079364-637C-49B3-9DB1-1C109F8B8E0F}">
      <dsp:nvSpPr>
        <dsp:cNvPr id="0" name=""/>
        <dsp:cNvSpPr/>
      </dsp:nvSpPr>
      <dsp:spPr>
        <a:xfrm>
          <a:off x="5368295" y="1273499"/>
          <a:ext cx="2524642" cy="11367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kern="1200" dirty="0"/>
            <a:t>PE</a:t>
          </a:r>
          <a:r>
            <a:rPr lang="en-GB" sz="2300" kern="1200" dirty="0"/>
            <a:t> </a:t>
          </a:r>
          <a:r>
            <a:rPr lang="en-GB" sz="1400" kern="1200" dirty="0"/>
            <a:t>running throughout the 3 years  </a:t>
          </a:r>
          <a:endParaRPr lang="en-GB" sz="2300" kern="1200" dirty="0"/>
        </a:p>
      </dsp:txBody>
      <dsp:txXfrm>
        <a:off x="5401591" y="1306795"/>
        <a:ext cx="2458050" cy="1070203"/>
      </dsp:txXfrm>
    </dsp:sp>
    <dsp:sp modelId="{A78C29B4-725A-4D70-A5CD-3CAAB91DFC98}">
      <dsp:nvSpPr>
        <dsp:cNvPr id="0" name=""/>
        <dsp:cNvSpPr/>
      </dsp:nvSpPr>
      <dsp:spPr>
        <a:xfrm>
          <a:off x="5368295" y="2546710"/>
          <a:ext cx="2524642" cy="11367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/>
            <a:t>Study Skills Module </a:t>
          </a:r>
        </a:p>
      </dsp:txBody>
      <dsp:txXfrm>
        <a:off x="5401591" y="2580006"/>
        <a:ext cx="2458050" cy="10702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86BC6BFF-3D55-C240-97D1-CBE32508CF2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7718520-737C-0D4F-A1C9-FCC81C05C3D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0000FF-41EB-3F44-B3D7-EB1CEBEE2E7C}" type="datetimeFigureOut">
              <a:rPr lang="en-US" smtClean="0"/>
              <a:t>11/12/20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E20761D-DD4C-B741-AA51-1470B2BCB9F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FD0F49C-B344-F44F-A9FA-F4C9DB020B0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63D39F-7E5A-6B44-A5B6-E540151F37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9938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EDF9A6-C0B1-8E4E-92DF-0D8469B61267}" type="datetimeFigureOut">
              <a:rPr lang="en-US" smtClean="0"/>
              <a:t>11/12/20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0AEDBD-9B7C-DD41-95AF-152713972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292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Welcome</a:t>
            </a:r>
          </a:p>
          <a:p>
            <a:r>
              <a:rPr lang="en-US" dirty="0"/>
              <a:t>- Introduce ourselves</a:t>
            </a:r>
          </a:p>
          <a:p>
            <a:pPr marL="171450" indent="-171450">
              <a:buFontTx/>
              <a:buChar char="-"/>
            </a:pPr>
            <a:r>
              <a:rPr lang="en-US" dirty="0"/>
              <a:t>Type in your name and the name of your school in the chat! Also change your name on your Zoom to your first name</a:t>
            </a:r>
          </a:p>
          <a:p>
            <a:pPr marL="171450" indent="-171450">
              <a:buFontTx/>
              <a:buChar char="-"/>
            </a:pPr>
            <a:r>
              <a:rPr lang="en-US" dirty="0"/>
              <a:t>Invite people to use the chat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4506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6117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Todays session will be broken into 3 key areas:</a:t>
            </a:r>
          </a:p>
          <a:p>
            <a:endParaRPr lang="en-US" dirty="0"/>
          </a:p>
          <a:p>
            <a:r>
              <a:rPr lang="en-US" dirty="0"/>
              <a:t>Read through slide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696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Todays session will be broken into 3 key areas:</a:t>
            </a:r>
          </a:p>
          <a:p>
            <a:endParaRPr lang="en-US" dirty="0"/>
          </a:p>
          <a:p>
            <a:r>
              <a:rPr lang="en-US" dirty="0"/>
              <a:t>Read through slide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8480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0857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Six indicators have been identified as central to wellbeing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788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A96C3-4FD0-DA4A-B113-95C5E64A8258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240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A96C3-4FD0-DA4A-B113-95C5E64A8258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79773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A96C3-4FD0-DA4A-B113-95C5E64A8258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3665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3501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Briefly talk through the 6 steps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2650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Ask everyone to reflect on the student group they intend to work with and who in the school they can engage as a support network. Remind them that it’s not all about TY!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361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Introduce the step and the tools available – invite them to use their phone to view the tools on their 6 step programme </a:t>
            </a:r>
            <a:endParaRPr lang="en-I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D50632-FB6B-2B49-8412-B5F67376CBCF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7853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kern="1200" dirty="0">
              <a:solidFill>
                <a:schemeClr val="tx1"/>
              </a:solidFill>
              <a:effectLst/>
              <a:latin typeface="+mn-lt"/>
              <a:cs typeface="Calibri"/>
            </a:endParaRPr>
          </a:p>
          <a:p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Be sure to change to your own date here!!</a:t>
            </a:r>
            <a:endParaRPr lang="en-IE" sz="18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C113C4-5EEB-AD45-AD8C-04C21812C472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7860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131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4196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879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Media Communication </a:t>
            </a:r>
          </a:p>
          <a:p>
            <a:r>
              <a:rPr lang="en-US" dirty="0"/>
              <a:t>Assemblies – Intercom</a:t>
            </a:r>
          </a:p>
          <a:p>
            <a:r>
              <a:rPr lang="en-US" dirty="0"/>
              <a:t>Themed Events – </a:t>
            </a:r>
          </a:p>
          <a:p>
            <a:r>
              <a:rPr lang="en-US" dirty="0"/>
              <a:t>Global Justice themed displays</a:t>
            </a:r>
          </a:p>
          <a:p>
            <a:r>
              <a:rPr lang="en-US" dirty="0"/>
              <a:t>Creative engagement</a:t>
            </a:r>
          </a:p>
          <a:p>
            <a:r>
              <a:rPr lang="en-US" dirty="0" err="1"/>
              <a:t>Formalised</a:t>
            </a:r>
            <a:r>
              <a:rPr lang="en-US" dirty="0"/>
              <a:t> peer learning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D50632-FB6B-2B49-8412-B5F67376CBCF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3053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9707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3428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sz="1200" dirty="0"/>
              <a:t>There are many ways of doing this - get in touch with your education officer to discuss further)</a:t>
            </a:r>
            <a:endParaRPr lang="en-IE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7720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terms of the breakdown of trainings, outline the 5 types of training</a:t>
            </a:r>
          </a:p>
          <a:p>
            <a:r>
              <a:rPr lang="en-US" dirty="0"/>
              <a:t>Purple – starter trainings – (today) for new schools and teachers new to GCE (perhaps their school has been involved longer)</a:t>
            </a:r>
          </a:p>
          <a:p>
            <a:r>
              <a:rPr lang="en-US" dirty="0"/>
              <a:t>Pink – WWGS approach and adapting to covid-19 – for ALL schools and teachers. Even for schools who have been involved for a while. Updated theory and practice</a:t>
            </a:r>
          </a:p>
          <a:p>
            <a:r>
              <a:rPr lang="en-US" dirty="0"/>
              <a:t>Green – Thematic areas</a:t>
            </a:r>
          </a:p>
          <a:p>
            <a:r>
              <a:rPr lang="en-US" dirty="0"/>
              <a:t>Blue – subject specific</a:t>
            </a:r>
          </a:p>
          <a:p>
            <a:r>
              <a:rPr lang="en-US" dirty="0"/>
              <a:t>Yellow – standard WWGS trainings and events. And deadlines.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5500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forms.gle</a:t>
            </a:r>
            <a:r>
              <a:rPr lang="en-US" dirty="0"/>
              <a:t>/fQvoe88mfJ4tZYZn9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7232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A96C3-4FD0-DA4A-B113-95C5E64A8258}" type="slidenum">
              <a:rPr lang="en-US" smtClean="0"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363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11/12/20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67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11/12/20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815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11/12/20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379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11/12/20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333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11/12/20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674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11/12/20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4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11/12/20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018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11/12/20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138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11/12/20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38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11/12/20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489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9315-1120-1D4B-9639-4B2FDAE730B8}" type="datetimeFigureOut">
              <a:rPr lang="en-US" smtClean="0"/>
              <a:t>11/12/20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9945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solidFill>
          <a:schemeClr val="accent6"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20">
            <a:extLst>
              <a:ext uri="{FF2B5EF4-FFF2-40B4-BE49-F238E27FC236}">
                <a16:creationId xmlns:a16="http://schemas.microsoft.com/office/drawing/2014/main" xmlns="" id="{63B165D0-0594-9843-A653-74260F146AE5}"/>
              </a:ext>
            </a:extLst>
          </p:cNvPr>
          <p:cNvSpPr/>
          <p:nvPr userDrawn="1"/>
        </p:nvSpPr>
        <p:spPr>
          <a:xfrm rot="10800000">
            <a:off x="3387321" y="1"/>
            <a:ext cx="5756680" cy="2322894"/>
          </a:xfrm>
          <a:custGeom>
            <a:avLst/>
            <a:gdLst>
              <a:gd name="connsiteX0" fmla="*/ 3447958 w 5216859"/>
              <a:gd name="connsiteY0" fmla="*/ 463 h 1478847"/>
              <a:gd name="connsiteX1" fmla="*/ 3570648 w 5216859"/>
              <a:gd name="connsiteY1" fmla="*/ 11997 h 1478847"/>
              <a:gd name="connsiteX2" fmla="*/ 4142148 w 5216859"/>
              <a:gd name="connsiteY2" fmla="*/ 850197 h 1478847"/>
              <a:gd name="connsiteX3" fmla="*/ 4942248 w 5216859"/>
              <a:gd name="connsiteY3" fmla="*/ 1174047 h 1478847"/>
              <a:gd name="connsiteX4" fmla="*/ 5164151 w 5216859"/>
              <a:gd name="connsiteY4" fmla="*/ 1405605 h 1478847"/>
              <a:gd name="connsiteX5" fmla="*/ 5216859 w 5216859"/>
              <a:gd name="connsiteY5" fmla="*/ 1478847 h 1478847"/>
              <a:gd name="connsiteX6" fmla="*/ 0 w 5216859"/>
              <a:gd name="connsiteY6" fmla="*/ 1478847 h 1478847"/>
              <a:gd name="connsiteX7" fmla="*/ 28985 w 5216859"/>
              <a:gd name="connsiteY7" fmla="*/ 1403243 h 1478847"/>
              <a:gd name="connsiteX8" fmla="*/ 560748 w 5216859"/>
              <a:gd name="connsiteY8" fmla="*/ 640647 h 1478847"/>
              <a:gd name="connsiteX9" fmla="*/ 2294298 w 5216859"/>
              <a:gd name="connsiteY9" fmla="*/ 373947 h 1478847"/>
              <a:gd name="connsiteX10" fmla="*/ 3447958 w 5216859"/>
              <a:gd name="connsiteY10" fmla="*/ 463 h 1478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16859" h="1478847">
                <a:moveTo>
                  <a:pt x="3447958" y="463"/>
                </a:moveTo>
                <a:cubicBezTo>
                  <a:pt x="3491174" y="-1348"/>
                  <a:pt x="3532151" y="2075"/>
                  <a:pt x="3570648" y="11997"/>
                </a:cubicBezTo>
                <a:cubicBezTo>
                  <a:pt x="3878623" y="91372"/>
                  <a:pt x="3913548" y="656522"/>
                  <a:pt x="4142148" y="850197"/>
                </a:cubicBezTo>
                <a:cubicBezTo>
                  <a:pt x="4370748" y="1043872"/>
                  <a:pt x="4739048" y="1031172"/>
                  <a:pt x="4942248" y="1174047"/>
                </a:cubicBezTo>
                <a:cubicBezTo>
                  <a:pt x="5018448" y="1227625"/>
                  <a:pt x="5096434" y="1316029"/>
                  <a:pt x="5164151" y="1405605"/>
                </a:cubicBezTo>
                <a:lnTo>
                  <a:pt x="5216859" y="1478847"/>
                </a:lnTo>
                <a:lnTo>
                  <a:pt x="0" y="1478847"/>
                </a:lnTo>
                <a:lnTo>
                  <a:pt x="28985" y="1403243"/>
                </a:lnTo>
                <a:cubicBezTo>
                  <a:pt x="121408" y="1159760"/>
                  <a:pt x="267854" y="793047"/>
                  <a:pt x="560748" y="640647"/>
                </a:cubicBezTo>
                <a:cubicBezTo>
                  <a:pt x="951273" y="437447"/>
                  <a:pt x="1792648" y="478722"/>
                  <a:pt x="2294298" y="373947"/>
                </a:cubicBezTo>
                <a:cubicBezTo>
                  <a:pt x="2733242" y="282269"/>
                  <a:pt x="3145446" y="13138"/>
                  <a:pt x="3447958" y="463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noProof="0" dirty="0"/>
          </a:p>
        </p:txBody>
      </p:sp>
      <p:sp>
        <p:nvSpPr>
          <p:cNvPr id="14" name="Freeform: Shape 19">
            <a:extLst>
              <a:ext uri="{FF2B5EF4-FFF2-40B4-BE49-F238E27FC236}">
                <a16:creationId xmlns:a16="http://schemas.microsoft.com/office/drawing/2014/main" xmlns="" id="{31F8B615-0030-2047-8652-146BCEF22564}"/>
              </a:ext>
            </a:extLst>
          </p:cNvPr>
          <p:cNvSpPr/>
          <p:nvPr userDrawn="1"/>
        </p:nvSpPr>
        <p:spPr>
          <a:xfrm>
            <a:off x="1" y="3232602"/>
            <a:ext cx="5756222" cy="3625398"/>
          </a:xfrm>
          <a:custGeom>
            <a:avLst/>
            <a:gdLst>
              <a:gd name="connsiteX0" fmla="*/ 333366 w 2058995"/>
              <a:gd name="connsiteY0" fmla="*/ 940 h 972601"/>
              <a:gd name="connsiteX1" fmla="*/ 400050 w 2058995"/>
              <a:gd name="connsiteY1" fmla="*/ 1051 h 972601"/>
              <a:gd name="connsiteX2" fmla="*/ 952500 w 2058995"/>
              <a:gd name="connsiteY2" fmla="*/ 534451 h 972601"/>
              <a:gd name="connsiteX3" fmla="*/ 1924050 w 2058995"/>
              <a:gd name="connsiteY3" fmla="*/ 686851 h 972601"/>
              <a:gd name="connsiteX4" fmla="*/ 2054591 w 2058995"/>
              <a:gd name="connsiteY4" fmla="*/ 942966 h 972601"/>
              <a:gd name="connsiteX5" fmla="*/ 2058995 w 2058995"/>
              <a:gd name="connsiteY5" fmla="*/ 972601 h 972601"/>
              <a:gd name="connsiteX6" fmla="*/ 0 w 2058995"/>
              <a:gd name="connsiteY6" fmla="*/ 972601 h 972601"/>
              <a:gd name="connsiteX7" fmla="*/ 0 w 2058995"/>
              <a:gd name="connsiteY7" fmla="*/ 61952 h 972601"/>
              <a:gd name="connsiteX8" fmla="*/ 75605 w 2058995"/>
              <a:gd name="connsiteY8" fmla="*/ 42128 h 972601"/>
              <a:gd name="connsiteX9" fmla="*/ 333366 w 2058995"/>
              <a:gd name="connsiteY9" fmla="*/ 940 h 972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58995" h="972601">
                <a:moveTo>
                  <a:pt x="333366" y="940"/>
                </a:moveTo>
                <a:cubicBezTo>
                  <a:pt x="357485" y="-326"/>
                  <a:pt x="379809" y="-338"/>
                  <a:pt x="400050" y="1051"/>
                </a:cubicBezTo>
                <a:cubicBezTo>
                  <a:pt x="723900" y="23276"/>
                  <a:pt x="698500" y="420151"/>
                  <a:pt x="952500" y="534451"/>
                </a:cubicBezTo>
                <a:cubicBezTo>
                  <a:pt x="1206500" y="648751"/>
                  <a:pt x="1736725" y="556676"/>
                  <a:pt x="1924050" y="686851"/>
                </a:cubicBezTo>
                <a:cubicBezTo>
                  <a:pt x="1994297" y="735667"/>
                  <a:pt x="2033290" y="836275"/>
                  <a:pt x="2054591" y="942966"/>
                </a:cubicBezTo>
                <a:lnTo>
                  <a:pt x="2058995" y="972601"/>
                </a:lnTo>
                <a:lnTo>
                  <a:pt x="0" y="972601"/>
                </a:lnTo>
                <a:lnTo>
                  <a:pt x="0" y="61952"/>
                </a:lnTo>
                <a:lnTo>
                  <a:pt x="75605" y="42128"/>
                </a:lnTo>
                <a:cubicBezTo>
                  <a:pt x="172492" y="19804"/>
                  <a:pt x="261007" y="4735"/>
                  <a:pt x="333366" y="94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noProof="0" dirty="0"/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xmlns="" id="{05C21D6A-A628-2443-8075-ACD2B911C6D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10754" y="481014"/>
            <a:ext cx="8526065" cy="5875337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042BB51D-E7C1-3746-85E9-889CCB24F74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6037" y="2552299"/>
            <a:ext cx="6591926" cy="1220477"/>
          </a:xfrm>
        </p:spPr>
        <p:txBody>
          <a:bodyPr anchor="b">
            <a:normAutofit/>
          </a:bodyPr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>
                <a:solidFill>
                  <a:schemeClr val="bg1"/>
                </a:solidFill>
                <a:latin typeface="+mj-lt"/>
                <a:ea typeface="Meiryo UI" panose="020B0604030504040204" pitchFamily="34" charset="-128"/>
              </a:defRPr>
            </a:lvl1pPr>
          </a:lstStyle>
          <a:p>
            <a:r>
              <a:rPr lang="en-US" noProof="0"/>
              <a:t>Title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xmlns="" id="{7E016467-0564-6D4C-BF17-F4FA3991C1F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6037" y="3919841"/>
            <a:ext cx="6591926" cy="846381"/>
          </a:xfrm>
        </p:spPr>
        <p:txBody>
          <a:bodyPr anchor="t">
            <a:normAutofit/>
          </a:bodyPr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 b="1" i="0">
                <a:solidFill>
                  <a:schemeClr val="bg1"/>
                </a:solidFill>
                <a:latin typeface="+mn-lt"/>
                <a:ea typeface="Meiryo UI" panose="020B0604030504040204" pitchFamily="34" charset="-128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altLang="ja-JP" noProof="0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3319745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ntent ">
    <p:bg>
      <p:bgPr>
        <a:solidFill>
          <a:schemeClr val="accent6"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>
            <a:extLst>
              <a:ext uri="{FF2B5EF4-FFF2-40B4-BE49-F238E27FC236}">
                <a16:creationId xmlns:a16="http://schemas.microsoft.com/office/drawing/2014/main" xmlns="" id="{FADF1099-92E5-4749-8E94-299FD6249EFD}"/>
              </a:ext>
            </a:extLst>
          </p:cNvPr>
          <p:cNvSpPr>
            <a:spLocks/>
          </p:cNvSpPr>
          <p:nvPr userDrawn="1"/>
        </p:nvSpPr>
        <p:spPr bwMode="auto">
          <a:xfrm>
            <a:off x="-1190" y="0"/>
            <a:ext cx="9145190" cy="2840682"/>
          </a:xfrm>
          <a:custGeom>
            <a:avLst/>
            <a:gdLst>
              <a:gd name="T0" fmla="*/ 0 w 3296"/>
              <a:gd name="T1" fmla="*/ 0 h 934"/>
              <a:gd name="T2" fmla="*/ 0 w 3296"/>
              <a:gd name="T3" fmla="*/ 775 h 934"/>
              <a:gd name="T4" fmla="*/ 973 w 3296"/>
              <a:gd name="T5" fmla="*/ 825 h 934"/>
              <a:gd name="T6" fmla="*/ 1957 w 3296"/>
              <a:gd name="T7" fmla="*/ 408 h 934"/>
              <a:gd name="T8" fmla="*/ 3032 w 3296"/>
              <a:gd name="T9" fmla="*/ 426 h 934"/>
              <a:gd name="T10" fmla="*/ 3296 w 3296"/>
              <a:gd name="T11" fmla="*/ 257 h 934"/>
              <a:gd name="T12" fmla="*/ 3296 w 3296"/>
              <a:gd name="T13" fmla="*/ 0 h 934"/>
              <a:gd name="T14" fmla="*/ 0 w 3296"/>
              <a:gd name="T15" fmla="*/ 0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296" h="934">
                <a:moveTo>
                  <a:pt x="0" y="0"/>
                </a:moveTo>
                <a:cubicBezTo>
                  <a:pt x="0" y="775"/>
                  <a:pt x="0" y="775"/>
                  <a:pt x="0" y="775"/>
                </a:cubicBezTo>
                <a:cubicBezTo>
                  <a:pt x="302" y="913"/>
                  <a:pt x="658" y="934"/>
                  <a:pt x="973" y="825"/>
                </a:cubicBezTo>
                <a:cubicBezTo>
                  <a:pt x="1311" y="708"/>
                  <a:pt x="1602" y="453"/>
                  <a:pt x="1957" y="408"/>
                </a:cubicBezTo>
                <a:cubicBezTo>
                  <a:pt x="2315" y="363"/>
                  <a:pt x="2690" y="541"/>
                  <a:pt x="3032" y="426"/>
                </a:cubicBezTo>
                <a:cubicBezTo>
                  <a:pt x="3132" y="393"/>
                  <a:pt x="3223" y="334"/>
                  <a:pt x="3296" y="257"/>
                </a:cubicBezTo>
                <a:cubicBezTo>
                  <a:pt x="3296" y="0"/>
                  <a:pt x="3296" y="0"/>
                  <a:pt x="3296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5">
                  <a:lumMod val="60000"/>
                  <a:lumOff val="40000"/>
                  <a:alpha val="90000"/>
                </a:schemeClr>
              </a:gs>
            </a:gsLst>
            <a:lin ang="3000000" scaled="0"/>
          </a:gra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33168214-BA64-4247-995E-0238E9E404F7}"/>
              </a:ext>
            </a:extLst>
          </p:cNvPr>
          <p:cNvSpPr/>
          <p:nvPr userDrawn="1"/>
        </p:nvSpPr>
        <p:spPr>
          <a:xfrm>
            <a:off x="310368" y="483781"/>
            <a:ext cx="4261632" cy="589043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noProof="0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xmlns="" id="{8745AAA3-09E3-4504-B3FD-611C81F4163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991725" y="37553"/>
            <a:ext cx="4152275" cy="6820447"/>
          </a:xfrm>
          <a:custGeom>
            <a:avLst/>
            <a:gdLst>
              <a:gd name="connsiteX0" fmla="*/ 4141175 w 5285281"/>
              <a:gd name="connsiteY0" fmla="*/ 950 h 6525434"/>
              <a:gd name="connsiteX1" fmla="*/ 5222879 w 5285281"/>
              <a:gd name="connsiteY1" fmla="*/ 82101 h 6525434"/>
              <a:gd name="connsiteX2" fmla="*/ 5285281 w 5285281"/>
              <a:gd name="connsiteY2" fmla="*/ 86253 h 6525434"/>
              <a:gd name="connsiteX3" fmla="*/ 5285281 w 5285281"/>
              <a:gd name="connsiteY3" fmla="*/ 6525434 h 6525434"/>
              <a:gd name="connsiteX4" fmla="*/ 338864 w 5285281"/>
              <a:gd name="connsiteY4" fmla="*/ 6525434 h 6525434"/>
              <a:gd name="connsiteX5" fmla="*/ 355504 w 5285281"/>
              <a:gd name="connsiteY5" fmla="*/ 6284640 h 6525434"/>
              <a:gd name="connsiteX6" fmla="*/ 122536 w 5285281"/>
              <a:gd name="connsiteY6" fmla="*/ 5603772 h 6525434"/>
              <a:gd name="connsiteX7" fmla="*/ 197419 w 5285281"/>
              <a:gd name="connsiteY7" fmla="*/ 4013697 h 6525434"/>
              <a:gd name="connsiteX8" fmla="*/ 1395542 w 5285281"/>
              <a:gd name="connsiteY8" fmla="*/ 2963334 h 6525434"/>
              <a:gd name="connsiteX9" fmla="*/ 2431419 w 5285281"/>
              <a:gd name="connsiteY9" fmla="*/ 2618748 h 6525434"/>
              <a:gd name="connsiteX10" fmla="*/ 2868234 w 5285281"/>
              <a:gd name="connsiteY10" fmla="*/ 1805029 h 6525434"/>
              <a:gd name="connsiteX11" fmla="*/ 2780871 w 5285281"/>
              <a:gd name="connsiteY11" fmla="*/ 941489 h 6525434"/>
              <a:gd name="connsiteX12" fmla="*/ 3783467 w 5285281"/>
              <a:gd name="connsiteY12" fmla="*/ 36433 h 6525434"/>
              <a:gd name="connsiteX13" fmla="*/ 4141175 w 5285281"/>
              <a:gd name="connsiteY13" fmla="*/ 950 h 6525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285281" h="6525434">
                <a:moveTo>
                  <a:pt x="4141175" y="950"/>
                </a:moveTo>
                <a:cubicBezTo>
                  <a:pt x="4500573" y="-8197"/>
                  <a:pt x="4864065" y="50964"/>
                  <a:pt x="5222879" y="82101"/>
                </a:cubicBezTo>
                <a:cubicBezTo>
                  <a:pt x="5243679" y="82101"/>
                  <a:pt x="5264481" y="82101"/>
                  <a:pt x="5285281" y="86253"/>
                </a:cubicBezTo>
                <a:lnTo>
                  <a:pt x="5285281" y="6525434"/>
                </a:lnTo>
                <a:cubicBezTo>
                  <a:pt x="5285281" y="6525434"/>
                  <a:pt x="5285281" y="6525434"/>
                  <a:pt x="338864" y="6525434"/>
                </a:cubicBezTo>
                <a:cubicBezTo>
                  <a:pt x="355504" y="6446553"/>
                  <a:pt x="363825" y="6363521"/>
                  <a:pt x="355504" y="6284640"/>
                </a:cubicBezTo>
                <a:cubicBezTo>
                  <a:pt x="330543" y="6043845"/>
                  <a:pt x="205739" y="5827960"/>
                  <a:pt x="122536" y="5603772"/>
                </a:cubicBezTo>
                <a:cubicBezTo>
                  <a:pt x="-64671" y="5093121"/>
                  <a:pt x="-35550" y="4503589"/>
                  <a:pt x="197419" y="4013697"/>
                </a:cubicBezTo>
                <a:cubicBezTo>
                  <a:pt x="434547" y="3523804"/>
                  <a:pt x="875523" y="3137703"/>
                  <a:pt x="1395542" y="2963334"/>
                </a:cubicBezTo>
                <a:cubicBezTo>
                  <a:pt x="1740834" y="2851240"/>
                  <a:pt x="2127728" y="2822178"/>
                  <a:pt x="2431419" y="2618748"/>
                </a:cubicBezTo>
                <a:cubicBezTo>
                  <a:pt x="2693508" y="2436077"/>
                  <a:pt x="2864074" y="2124704"/>
                  <a:pt x="2868234" y="1805029"/>
                </a:cubicBezTo>
                <a:cubicBezTo>
                  <a:pt x="2872395" y="1514414"/>
                  <a:pt x="2747590" y="1232103"/>
                  <a:pt x="2780871" y="941489"/>
                </a:cubicBezTo>
                <a:cubicBezTo>
                  <a:pt x="2834953" y="464051"/>
                  <a:pt x="3309210" y="127769"/>
                  <a:pt x="3783467" y="36433"/>
                </a:cubicBezTo>
                <a:cubicBezTo>
                  <a:pt x="3902031" y="14637"/>
                  <a:pt x="4021376" y="3999"/>
                  <a:pt x="4141175" y="950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53703B7C-2DC4-C14C-A9CA-F1D21E7FC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81037"/>
            <a:ext cx="3593728" cy="583800"/>
          </a:xfrm>
        </p:spPr>
        <p:txBody>
          <a:bodyPr lIns="91440" rIns="91440">
            <a:noAutofit/>
          </a:bodyPr>
          <a:lstStyle>
            <a:lvl1pPr>
              <a:defRPr sz="1800" b="1" i="0" spc="113" baseline="0">
                <a:solidFill>
                  <a:schemeClr val="accent1"/>
                </a:solidFill>
                <a:latin typeface="Meiryo UI" panose="020B0604030504040204" pitchFamily="34" charset="-128"/>
                <a:ea typeface="Meiryo UI" panose="020B0604030504040204" pitchFamily="34" charset="-128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AD28B953-BDF8-6C47-ADCD-D3EAF78963C3}"/>
              </a:ext>
            </a:extLst>
          </p:cNvPr>
          <p:cNvCxnSpPr>
            <a:cxnSpLocks/>
          </p:cNvCxnSpPr>
          <p:nvPr userDrawn="1"/>
        </p:nvCxnSpPr>
        <p:spPr>
          <a:xfrm>
            <a:off x="628650" y="1264837"/>
            <a:ext cx="3593727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4B0C521-A2C1-48E6-B26C-DFF1B4FD422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28650" y="1265239"/>
            <a:ext cx="3593728" cy="4911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792071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">
    <p:bg>
      <p:bgPr>
        <a:solidFill>
          <a:schemeClr val="accent6"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>
            <a:extLst>
              <a:ext uri="{FF2B5EF4-FFF2-40B4-BE49-F238E27FC236}">
                <a16:creationId xmlns:a16="http://schemas.microsoft.com/office/drawing/2014/main" xmlns="" id="{FADF1099-92E5-4749-8E94-299FD6249EFD}"/>
              </a:ext>
            </a:extLst>
          </p:cNvPr>
          <p:cNvSpPr>
            <a:spLocks/>
          </p:cNvSpPr>
          <p:nvPr userDrawn="1"/>
        </p:nvSpPr>
        <p:spPr bwMode="auto">
          <a:xfrm>
            <a:off x="-1190" y="0"/>
            <a:ext cx="9145190" cy="2840682"/>
          </a:xfrm>
          <a:custGeom>
            <a:avLst/>
            <a:gdLst>
              <a:gd name="T0" fmla="*/ 0 w 3296"/>
              <a:gd name="T1" fmla="*/ 0 h 934"/>
              <a:gd name="T2" fmla="*/ 0 w 3296"/>
              <a:gd name="T3" fmla="*/ 775 h 934"/>
              <a:gd name="T4" fmla="*/ 973 w 3296"/>
              <a:gd name="T5" fmla="*/ 825 h 934"/>
              <a:gd name="T6" fmla="*/ 1957 w 3296"/>
              <a:gd name="T7" fmla="*/ 408 h 934"/>
              <a:gd name="T8" fmla="*/ 3032 w 3296"/>
              <a:gd name="T9" fmla="*/ 426 h 934"/>
              <a:gd name="T10" fmla="*/ 3296 w 3296"/>
              <a:gd name="T11" fmla="*/ 257 h 934"/>
              <a:gd name="T12" fmla="*/ 3296 w 3296"/>
              <a:gd name="T13" fmla="*/ 0 h 934"/>
              <a:gd name="T14" fmla="*/ 0 w 3296"/>
              <a:gd name="T15" fmla="*/ 0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296" h="934">
                <a:moveTo>
                  <a:pt x="0" y="0"/>
                </a:moveTo>
                <a:cubicBezTo>
                  <a:pt x="0" y="775"/>
                  <a:pt x="0" y="775"/>
                  <a:pt x="0" y="775"/>
                </a:cubicBezTo>
                <a:cubicBezTo>
                  <a:pt x="302" y="913"/>
                  <a:pt x="658" y="934"/>
                  <a:pt x="973" y="825"/>
                </a:cubicBezTo>
                <a:cubicBezTo>
                  <a:pt x="1311" y="708"/>
                  <a:pt x="1602" y="453"/>
                  <a:pt x="1957" y="408"/>
                </a:cubicBezTo>
                <a:cubicBezTo>
                  <a:pt x="2315" y="363"/>
                  <a:pt x="2690" y="541"/>
                  <a:pt x="3032" y="426"/>
                </a:cubicBezTo>
                <a:cubicBezTo>
                  <a:pt x="3132" y="393"/>
                  <a:pt x="3223" y="334"/>
                  <a:pt x="3296" y="257"/>
                </a:cubicBezTo>
                <a:cubicBezTo>
                  <a:pt x="3296" y="0"/>
                  <a:pt x="3296" y="0"/>
                  <a:pt x="3296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5">
                  <a:lumMod val="60000"/>
                  <a:lumOff val="40000"/>
                  <a:alpha val="90000"/>
                </a:schemeClr>
              </a:gs>
            </a:gsLst>
            <a:lin ang="3000000" scaled="0"/>
          </a:gra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258940EE-A100-A74F-A549-CAD4DFFD1738}"/>
              </a:ext>
            </a:extLst>
          </p:cNvPr>
          <p:cNvSpPr/>
          <p:nvPr userDrawn="1"/>
        </p:nvSpPr>
        <p:spPr>
          <a:xfrm>
            <a:off x="310369" y="483781"/>
            <a:ext cx="8523263" cy="589043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noProof="0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451E21C1-74BE-0348-B8AE-3174A9AAA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81037"/>
            <a:ext cx="7886700" cy="583800"/>
          </a:xfrm>
        </p:spPr>
        <p:txBody>
          <a:bodyPr lIns="91440" rIns="91440">
            <a:noAutofit/>
          </a:bodyPr>
          <a:lstStyle>
            <a:lvl1pPr>
              <a:defRPr sz="1800" b="1" i="0" spc="113" baseline="0">
                <a:solidFill>
                  <a:schemeClr val="accent1"/>
                </a:solidFill>
                <a:latin typeface="Meiryo UI" panose="020B0604030504040204" pitchFamily="34" charset="-128"/>
                <a:ea typeface="Meiryo UI" panose="020B0604030504040204" pitchFamily="34" charset="-128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xmlns="" id="{85852ED6-B7AC-5148-BC43-09B76E856F9F}"/>
              </a:ext>
            </a:extLst>
          </p:cNvPr>
          <p:cNvCxnSpPr/>
          <p:nvPr userDrawn="1"/>
        </p:nvCxnSpPr>
        <p:spPr>
          <a:xfrm>
            <a:off x="628650" y="1264837"/>
            <a:ext cx="7893258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0776AF7-97C9-4365-B2B5-E20C6BB04B4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28650" y="1265239"/>
            <a:ext cx="7893258" cy="4911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948359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aption">
    <p:bg>
      <p:bgPr>
        <a:solidFill>
          <a:schemeClr val="accent6"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6">
            <a:extLst>
              <a:ext uri="{FF2B5EF4-FFF2-40B4-BE49-F238E27FC236}">
                <a16:creationId xmlns:a16="http://schemas.microsoft.com/office/drawing/2014/main" xmlns="" id="{E0728D6F-9DC1-CD49-A2D6-834724E8AF3F}"/>
              </a:ext>
            </a:extLst>
          </p:cNvPr>
          <p:cNvSpPr/>
          <p:nvPr userDrawn="1"/>
        </p:nvSpPr>
        <p:spPr>
          <a:xfrm>
            <a:off x="0" y="0"/>
            <a:ext cx="9135823" cy="4981942"/>
          </a:xfrm>
          <a:custGeom>
            <a:avLst/>
            <a:gdLst>
              <a:gd name="connsiteX0" fmla="*/ 0 w 2412595"/>
              <a:gd name="connsiteY0" fmla="*/ 0 h 1044036"/>
              <a:gd name="connsiteX1" fmla="*/ 2412595 w 2412595"/>
              <a:gd name="connsiteY1" fmla="*/ 0 h 1044036"/>
              <a:gd name="connsiteX2" fmla="*/ 2328863 w 2412595"/>
              <a:gd name="connsiteY2" fmla="*/ 69540 h 1044036"/>
              <a:gd name="connsiteX3" fmla="*/ 2000250 w 2412595"/>
              <a:gd name="connsiteY3" fmla="*/ 285750 h 1044036"/>
              <a:gd name="connsiteX4" fmla="*/ 1162050 w 2412595"/>
              <a:gd name="connsiteY4" fmla="*/ 400050 h 1044036"/>
              <a:gd name="connsiteX5" fmla="*/ 552450 w 2412595"/>
              <a:gd name="connsiteY5" fmla="*/ 952500 h 1044036"/>
              <a:gd name="connsiteX6" fmla="*/ 107640 w 2412595"/>
              <a:gd name="connsiteY6" fmla="*/ 1035825 h 1044036"/>
              <a:gd name="connsiteX7" fmla="*/ 0 w 2412595"/>
              <a:gd name="connsiteY7" fmla="*/ 1044036 h 1044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12595" h="1044036">
                <a:moveTo>
                  <a:pt x="0" y="0"/>
                </a:moveTo>
                <a:lnTo>
                  <a:pt x="2412595" y="0"/>
                </a:lnTo>
                <a:lnTo>
                  <a:pt x="2328863" y="69540"/>
                </a:lnTo>
                <a:cubicBezTo>
                  <a:pt x="2215753" y="160139"/>
                  <a:pt x="2095500" y="245269"/>
                  <a:pt x="2000250" y="285750"/>
                </a:cubicBezTo>
                <a:cubicBezTo>
                  <a:pt x="1746250" y="393700"/>
                  <a:pt x="1403350" y="288925"/>
                  <a:pt x="1162050" y="400050"/>
                </a:cubicBezTo>
                <a:cubicBezTo>
                  <a:pt x="920750" y="511175"/>
                  <a:pt x="844550" y="841375"/>
                  <a:pt x="552450" y="952500"/>
                </a:cubicBezTo>
                <a:cubicBezTo>
                  <a:pt x="442913" y="994172"/>
                  <a:pt x="278904" y="1019770"/>
                  <a:pt x="107640" y="1035825"/>
                </a:cubicBezTo>
                <a:lnTo>
                  <a:pt x="0" y="1044036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noProof="0" dirty="0"/>
          </a:p>
        </p:txBody>
      </p:sp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xmlns="" id="{2120EC90-BDC2-0E4B-9A3F-97CA90AA39F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973572" cy="6858000"/>
          </a:xfrm>
          <a:custGeom>
            <a:avLst/>
            <a:gdLst>
              <a:gd name="connsiteX0" fmla="*/ 0 w 9298096"/>
              <a:gd name="connsiteY0" fmla="*/ 0 h 6858000"/>
              <a:gd name="connsiteX1" fmla="*/ 8705997 w 9298096"/>
              <a:gd name="connsiteY1" fmla="*/ 0 h 6858000"/>
              <a:gd name="connsiteX2" fmla="*/ 8676710 w 9298096"/>
              <a:gd name="connsiteY2" fmla="*/ 366601 h 6858000"/>
              <a:gd name="connsiteX3" fmla="*/ 9086747 w 9298096"/>
              <a:gd name="connsiteY3" fmla="*/ 1403199 h 6858000"/>
              <a:gd name="connsiteX4" fmla="*/ 9297958 w 9298096"/>
              <a:gd name="connsiteY4" fmla="*/ 2314162 h 6858000"/>
              <a:gd name="connsiteX5" fmla="*/ 9298096 w 9298096"/>
              <a:gd name="connsiteY5" fmla="*/ 2513013 h 6858000"/>
              <a:gd name="connsiteX6" fmla="*/ 6405563 w 9298096"/>
              <a:gd name="connsiteY6" fmla="*/ 2513013 h 6858000"/>
              <a:gd name="connsiteX7" fmla="*/ 6405563 w 9298096"/>
              <a:gd name="connsiteY7" fmla="*/ 5528005 h 6858000"/>
              <a:gd name="connsiteX8" fmla="*/ 6380081 w 9298096"/>
              <a:gd name="connsiteY8" fmla="*/ 5533593 h 6858000"/>
              <a:gd name="connsiteX9" fmla="*/ 5022973 w 9298096"/>
              <a:gd name="connsiteY9" fmla="*/ 5947798 h 6858000"/>
              <a:gd name="connsiteX10" fmla="*/ 4312498 w 9298096"/>
              <a:gd name="connsiteY10" fmla="*/ 6826871 h 6858000"/>
              <a:gd name="connsiteX11" fmla="*/ 4305141 w 9298096"/>
              <a:gd name="connsiteY11" fmla="*/ 6858000 h 6858000"/>
              <a:gd name="connsiteX12" fmla="*/ 0 w 9298096"/>
              <a:gd name="connsiteY1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298096" h="6858000">
                <a:moveTo>
                  <a:pt x="0" y="0"/>
                </a:moveTo>
                <a:cubicBezTo>
                  <a:pt x="0" y="0"/>
                  <a:pt x="0" y="0"/>
                  <a:pt x="8705997" y="0"/>
                </a:cubicBezTo>
                <a:cubicBezTo>
                  <a:pt x="8676710" y="120093"/>
                  <a:pt x="8662063" y="246508"/>
                  <a:pt x="8676710" y="366601"/>
                </a:cubicBezTo>
                <a:cubicBezTo>
                  <a:pt x="8720642" y="733203"/>
                  <a:pt x="8940304" y="1061881"/>
                  <a:pt x="9086747" y="1403199"/>
                </a:cubicBezTo>
                <a:cubicBezTo>
                  <a:pt x="9210308" y="1694743"/>
                  <a:pt x="9280326" y="2003174"/>
                  <a:pt x="9297958" y="2314162"/>
                </a:cubicBezTo>
                <a:lnTo>
                  <a:pt x="9298096" y="2513013"/>
                </a:lnTo>
                <a:lnTo>
                  <a:pt x="6405563" y="2513013"/>
                </a:lnTo>
                <a:lnTo>
                  <a:pt x="6405563" y="5528005"/>
                </a:lnTo>
                <a:lnTo>
                  <a:pt x="6380081" y="5533593"/>
                </a:lnTo>
                <a:cubicBezTo>
                  <a:pt x="5907118" y="5632552"/>
                  <a:pt x="5423859" y="5715512"/>
                  <a:pt x="5022973" y="5947798"/>
                </a:cubicBezTo>
                <a:cubicBezTo>
                  <a:pt x="4677003" y="6156381"/>
                  <a:pt x="4421644" y="6475183"/>
                  <a:pt x="4312498" y="6826871"/>
                </a:cubicBezTo>
                <a:lnTo>
                  <a:pt x="430514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35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F8985295-F0BC-9B4D-981C-D474C9EDECD0}"/>
              </a:ext>
            </a:extLst>
          </p:cNvPr>
          <p:cNvSpPr/>
          <p:nvPr userDrawn="1"/>
        </p:nvSpPr>
        <p:spPr>
          <a:xfrm>
            <a:off x="4803827" y="2512662"/>
            <a:ext cx="3963455" cy="434533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noProof="0" dirty="0"/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xmlns="" id="{5CB02C94-6046-2E46-BE22-98A994B16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75901" y="2763704"/>
            <a:ext cx="3419306" cy="583800"/>
          </a:xfrm>
        </p:spPr>
        <p:txBody>
          <a:bodyPr lIns="91440" rIns="91440">
            <a:noAutofit/>
          </a:bodyPr>
          <a:lstStyle>
            <a:lvl1pPr>
              <a:defRPr sz="1800" b="1" i="0" spc="113" baseline="0">
                <a:solidFill>
                  <a:schemeClr val="accent1"/>
                </a:solidFill>
                <a:latin typeface="Meiryo UI" panose="020B0604030504040204" pitchFamily="34" charset="-128"/>
                <a:ea typeface="Meiryo UI" panose="020B0604030504040204" pitchFamily="34" charset="-128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E80620B5-CD54-A44A-A690-BB5E58FBDA77}"/>
              </a:ext>
            </a:extLst>
          </p:cNvPr>
          <p:cNvCxnSpPr>
            <a:cxnSpLocks/>
          </p:cNvCxnSpPr>
          <p:nvPr userDrawn="1"/>
        </p:nvCxnSpPr>
        <p:spPr>
          <a:xfrm>
            <a:off x="5075901" y="3347504"/>
            <a:ext cx="333277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933D35FF-5668-47B8-A93C-30923509CC04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075635" y="3348038"/>
            <a:ext cx="3419306" cy="30083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31341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bg>
      <p:bgPr>
        <a:solidFill>
          <a:schemeClr val="accent6"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: Shape 8">
            <a:extLst>
              <a:ext uri="{FF2B5EF4-FFF2-40B4-BE49-F238E27FC236}">
                <a16:creationId xmlns:a16="http://schemas.microsoft.com/office/drawing/2014/main" xmlns="" id="{94B2908E-04B3-4B40-8DDD-1667E3F93DAE}"/>
              </a:ext>
            </a:extLst>
          </p:cNvPr>
          <p:cNvSpPr/>
          <p:nvPr userDrawn="1"/>
        </p:nvSpPr>
        <p:spPr>
          <a:xfrm rot="10800000">
            <a:off x="0" y="4362449"/>
            <a:ext cx="9144000" cy="2495550"/>
          </a:xfrm>
          <a:custGeom>
            <a:avLst/>
            <a:gdLst>
              <a:gd name="connsiteX0" fmla="*/ 0 w 12192000"/>
              <a:gd name="connsiteY0" fmla="*/ 0 h 2539624"/>
              <a:gd name="connsiteX1" fmla="*/ 12192000 w 12192000"/>
              <a:gd name="connsiteY1" fmla="*/ 0 h 2539624"/>
              <a:gd name="connsiteX2" fmla="*/ 12192000 w 12192000"/>
              <a:gd name="connsiteY2" fmla="*/ 1784674 h 2539624"/>
              <a:gd name="connsiteX3" fmla="*/ 12052232 w 12192000"/>
              <a:gd name="connsiteY3" fmla="*/ 1825247 h 2539624"/>
              <a:gd name="connsiteX4" fmla="*/ 10344150 w 12192000"/>
              <a:gd name="connsiteY4" fmla="*/ 2133600 h 2539624"/>
              <a:gd name="connsiteX5" fmla="*/ 7181850 w 12192000"/>
              <a:gd name="connsiteY5" fmla="*/ 1809750 h 2539624"/>
              <a:gd name="connsiteX6" fmla="*/ 2724150 w 12192000"/>
              <a:gd name="connsiteY6" fmla="*/ 2533650 h 2539624"/>
              <a:gd name="connsiteX7" fmla="*/ 64443 w 12192000"/>
              <a:gd name="connsiteY7" fmla="*/ 1610320 h 2539624"/>
              <a:gd name="connsiteX8" fmla="*/ 0 w 12192000"/>
              <a:gd name="connsiteY8" fmla="*/ 1575868 h 2539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2539624">
                <a:moveTo>
                  <a:pt x="0" y="0"/>
                </a:moveTo>
                <a:lnTo>
                  <a:pt x="12192000" y="0"/>
                </a:lnTo>
                <a:lnTo>
                  <a:pt x="12192000" y="1784674"/>
                </a:lnTo>
                <a:lnTo>
                  <a:pt x="12052232" y="1825247"/>
                </a:lnTo>
                <a:cubicBezTo>
                  <a:pt x="11558836" y="1963688"/>
                  <a:pt x="10923588" y="2113756"/>
                  <a:pt x="10344150" y="2133600"/>
                </a:cubicBezTo>
                <a:cubicBezTo>
                  <a:pt x="9417050" y="2165350"/>
                  <a:pt x="8451850" y="1743075"/>
                  <a:pt x="7181850" y="1809750"/>
                </a:cubicBezTo>
                <a:cubicBezTo>
                  <a:pt x="5911850" y="1876425"/>
                  <a:pt x="3997325" y="2613025"/>
                  <a:pt x="2724150" y="2533650"/>
                </a:cubicBezTo>
                <a:cubicBezTo>
                  <a:pt x="1769269" y="2474119"/>
                  <a:pt x="728663" y="1962746"/>
                  <a:pt x="64443" y="1610320"/>
                </a:cubicBezTo>
                <a:lnTo>
                  <a:pt x="0" y="1575868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5">
                  <a:lumMod val="60000"/>
                  <a:lumOff val="40000"/>
                  <a:alpha val="90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258940EE-A100-A74F-A549-CAD4DFFD1738}"/>
              </a:ext>
            </a:extLst>
          </p:cNvPr>
          <p:cNvSpPr/>
          <p:nvPr userDrawn="1"/>
        </p:nvSpPr>
        <p:spPr>
          <a:xfrm>
            <a:off x="629117" y="1721224"/>
            <a:ext cx="3643066" cy="465299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noProof="0" dirty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xmlns="" id="{525A7DB0-14F0-B341-AEBA-0DC92D001E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47398" y="2038571"/>
            <a:ext cx="3064610" cy="703135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50000"/>
              </a:lnSpc>
              <a:buNone/>
              <a:defRPr sz="1350" b="1" i="0" cap="all" spc="113" baseline="0">
                <a:solidFill>
                  <a:schemeClr val="tx1"/>
                </a:solidFill>
                <a:latin typeface="Meiryo UI" panose="020B0604030504040204" pitchFamily="34" charset="-128"/>
                <a:ea typeface="Meiryo UI" panose="020B0604030504040204" pitchFamily="34" charset="-128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79D42B85-1179-7D46-AE33-2B64EEFC44B2}"/>
              </a:ext>
            </a:extLst>
          </p:cNvPr>
          <p:cNvSpPr/>
          <p:nvPr userDrawn="1"/>
        </p:nvSpPr>
        <p:spPr>
          <a:xfrm>
            <a:off x="4871819" y="1721224"/>
            <a:ext cx="3643530" cy="465299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noProof="0" dirty="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xmlns="" id="{2197AEE6-BBEC-494F-985F-3855AE4B14B5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5141065" y="2038571"/>
            <a:ext cx="3065000" cy="703135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50000"/>
              </a:lnSpc>
              <a:buNone/>
              <a:defRPr sz="1350" b="1" i="0" cap="all" spc="113" baseline="0">
                <a:solidFill>
                  <a:schemeClr val="tx1"/>
                </a:solidFill>
                <a:latin typeface="Meiryo UI" panose="020B0604030504040204" pitchFamily="34" charset="-128"/>
                <a:ea typeface="Meiryo UI" panose="020B0604030504040204" pitchFamily="34" charset="-128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xmlns="" id="{C2E270DF-A15A-D547-8882-6E5797B22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81037"/>
            <a:ext cx="7886700" cy="583800"/>
          </a:xfrm>
        </p:spPr>
        <p:txBody>
          <a:bodyPr lIns="91440" rIns="91440">
            <a:noAutofit/>
          </a:bodyPr>
          <a:lstStyle>
            <a:lvl1pPr>
              <a:defRPr sz="1800" b="1" i="0" spc="113" baseline="0">
                <a:solidFill>
                  <a:schemeClr val="accent1"/>
                </a:solidFill>
                <a:latin typeface="Meiryo UI" panose="020B0604030504040204" pitchFamily="34" charset="-128"/>
                <a:ea typeface="Meiryo UI" panose="020B0604030504040204" pitchFamily="34" charset="-128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xmlns="" id="{79B3613A-9294-EA43-9505-F156E86E6E10}"/>
              </a:ext>
            </a:extLst>
          </p:cNvPr>
          <p:cNvCxnSpPr/>
          <p:nvPr userDrawn="1"/>
        </p:nvCxnSpPr>
        <p:spPr>
          <a:xfrm>
            <a:off x="628650" y="1264837"/>
            <a:ext cx="7893258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42E4B45-6E8A-44C6-9117-DF2BA9812882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47397" y="2885582"/>
            <a:ext cx="3064610" cy="310246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xmlns="" id="{2B29B9FA-7273-4615-BD56-12D6427D024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45801" y="2885582"/>
            <a:ext cx="3065000" cy="310246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A093508-506F-4731-B6DA-F6E8F8B0955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6A8E3A-8DBF-0542-BC99-444DCA0CC2C2}" type="datetimeFigureOut">
              <a:rPr lang="en-US" smtClean="0"/>
              <a:pPr/>
              <a:t>11/12/20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00CFF9F-3D1C-430B-BECE-49D87C7AE90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CD95F5F-990E-4917-82C6-FBFD4547AFB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693002F-D6EA-CF48-8F44-2316036B2B8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02832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bg>
      <p:bgPr>
        <a:solidFill>
          <a:schemeClr val="accent6"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20">
            <a:extLst>
              <a:ext uri="{FF2B5EF4-FFF2-40B4-BE49-F238E27FC236}">
                <a16:creationId xmlns:a16="http://schemas.microsoft.com/office/drawing/2014/main" xmlns="" id="{63B165D0-0594-9843-A653-74260F146AE5}"/>
              </a:ext>
            </a:extLst>
          </p:cNvPr>
          <p:cNvSpPr/>
          <p:nvPr userDrawn="1"/>
        </p:nvSpPr>
        <p:spPr>
          <a:xfrm rot="10800000">
            <a:off x="3387321" y="1"/>
            <a:ext cx="5756680" cy="2322894"/>
          </a:xfrm>
          <a:custGeom>
            <a:avLst/>
            <a:gdLst>
              <a:gd name="connsiteX0" fmla="*/ 3447958 w 5216859"/>
              <a:gd name="connsiteY0" fmla="*/ 463 h 1478847"/>
              <a:gd name="connsiteX1" fmla="*/ 3570648 w 5216859"/>
              <a:gd name="connsiteY1" fmla="*/ 11997 h 1478847"/>
              <a:gd name="connsiteX2" fmla="*/ 4142148 w 5216859"/>
              <a:gd name="connsiteY2" fmla="*/ 850197 h 1478847"/>
              <a:gd name="connsiteX3" fmla="*/ 4942248 w 5216859"/>
              <a:gd name="connsiteY3" fmla="*/ 1174047 h 1478847"/>
              <a:gd name="connsiteX4" fmla="*/ 5164151 w 5216859"/>
              <a:gd name="connsiteY4" fmla="*/ 1405605 h 1478847"/>
              <a:gd name="connsiteX5" fmla="*/ 5216859 w 5216859"/>
              <a:gd name="connsiteY5" fmla="*/ 1478847 h 1478847"/>
              <a:gd name="connsiteX6" fmla="*/ 0 w 5216859"/>
              <a:gd name="connsiteY6" fmla="*/ 1478847 h 1478847"/>
              <a:gd name="connsiteX7" fmla="*/ 28985 w 5216859"/>
              <a:gd name="connsiteY7" fmla="*/ 1403243 h 1478847"/>
              <a:gd name="connsiteX8" fmla="*/ 560748 w 5216859"/>
              <a:gd name="connsiteY8" fmla="*/ 640647 h 1478847"/>
              <a:gd name="connsiteX9" fmla="*/ 2294298 w 5216859"/>
              <a:gd name="connsiteY9" fmla="*/ 373947 h 1478847"/>
              <a:gd name="connsiteX10" fmla="*/ 3447958 w 5216859"/>
              <a:gd name="connsiteY10" fmla="*/ 463 h 1478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16859" h="1478847">
                <a:moveTo>
                  <a:pt x="3447958" y="463"/>
                </a:moveTo>
                <a:cubicBezTo>
                  <a:pt x="3491174" y="-1348"/>
                  <a:pt x="3532151" y="2075"/>
                  <a:pt x="3570648" y="11997"/>
                </a:cubicBezTo>
                <a:cubicBezTo>
                  <a:pt x="3878623" y="91372"/>
                  <a:pt x="3913548" y="656522"/>
                  <a:pt x="4142148" y="850197"/>
                </a:cubicBezTo>
                <a:cubicBezTo>
                  <a:pt x="4370748" y="1043872"/>
                  <a:pt x="4739048" y="1031172"/>
                  <a:pt x="4942248" y="1174047"/>
                </a:cubicBezTo>
                <a:cubicBezTo>
                  <a:pt x="5018448" y="1227625"/>
                  <a:pt x="5096434" y="1316029"/>
                  <a:pt x="5164151" y="1405605"/>
                </a:cubicBezTo>
                <a:lnTo>
                  <a:pt x="5216859" y="1478847"/>
                </a:lnTo>
                <a:lnTo>
                  <a:pt x="0" y="1478847"/>
                </a:lnTo>
                <a:lnTo>
                  <a:pt x="28985" y="1403243"/>
                </a:lnTo>
                <a:cubicBezTo>
                  <a:pt x="121408" y="1159760"/>
                  <a:pt x="267854" y="793047"/>
                  <a:pt x="560748" y="640647"/>
                </a:cubicBezTo>
                <a:cubicBezTo>
                  <a:pt x="951273" y="437447"/>
                  <a:pt x="1792648" y="478722"/>
                  <a:pt x="2294298" y="373947"/>
                </a:cubicBezTo>
                <a:cubicBezTo>
                  <a:pt x="2733242" y="282269"/>
                  <a:pt x="3145446" y="13138"/>
                  <a:pt x="3447958" y="463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noProof="0" dirty="0"/>
          </a:p>
        </p:txBody>
      </p:sp>
      <p:sp>
        <p:nvSpPr>
          <p:cNvPr id="14" name="Freeform: Shape 19">
            <a:extLst>
              <a:ext uri="{FF2B5EF4-FFF2-40B4-BE49-F238E27FC236}">
                <a16:creationId xmlns:a16="http://schemas.microsoft.com/office/drawing/2014/main" xmlns="" id="{31F8B615-0030-2047-8652-146BCEF22564}"/>
              </a:ext>
            </a:extLst>
          </p:cNvPr>
          <p:cNvSpPr/>
          <p:nvPr userDrawn="1"/>
        </p:nvSpPr>
        <p:spPr>
          <a:xfrm>
            <a:off x="1" y="3232602"/>
            <a:ext cx="5756222" cy="3625398"/>
          </a:xfrm>
          <a:custGeom>
            <a:avLst/>
            <a:gdLst>
              <a:gd name="connsiteX0" fmla="*/ 333366 w 2058995"/>
              <a:gd name="connsiteY0" fmla="*/ 940 h 972601"/>
              <a:gd name="connsiteX1" fmla="*/ 400050 w 2058995"/>
              <a:gd name="connsiteY1" fmla="*/ 1051 h 972601"/>
              <a:gd name="connsiteX2" fmla="*/ 952500 w 2058995"/>
              <a:gd name="connsiteY2" fmla="*/ 534451 h 972601"/>
              <a:gd name="connsiteX3" fmla="*/ 1924050 w 2058995"/>
              <a:gd name="connsiteY3" fmla="*/ 686851 h 972601"/>
              <a:gd name="connsiteX4" fmla="*/ 2054591 w 2058995"/>
              <a:gd name="connsiteY4" fmla="*/ 942966 h 972601"/>
              <a:gd name="connsiteX5" fmla="*/ 2058995 w 2058995"/>
              <a:gd name="connsiteY5" fmla="*/ 972601 h 972601"/>
              <a:gd name="connsiteX6" fmla="*/ 0 w 2058995"/>
              <a:gd name="connsiteY6" fmla="*/ 972601 h 972601"/>
              <a:gd name="connsiteX7" fmla="*/ 0 w 2058995"/>
              <a:gd name="connsiteY7" fmla="*/ 61952 h 972601"/>
              <a:gd name="connsiteX8" fmla="*/ 75605 w 2058995"/>
              <a:gd name="connsiteY8" fmla="*/ 42128 h 972601"/>
              <a:gd name="connsiteX9" fmla="*/ 333366 w 2058995"/>
              <a:gd name="connsiteY9" fmla="*/ 940 h 972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58995" h="972601">
                <a:moveTo>
                  <a:pt x="333366" y="940"/>
                </a:moveTo>
                <a:cubicBezTo>
                  <a:pt x="357485" y="-326"/>
                  <a:pt x="379809" y="-338"/>
                  <a:pt x="400050" y="1051"/>
                </a:cubicBezTo>
                <a:cubicBezTo>
                  <a:pt x="723900" y="23276"/>
                  <a:pt x="698500" y="420151"/>
                  <a:pt x="952500" y="534451"/>
                </a:cubicBezTo>
                <a:cubicBezTo>
                  <a:pt x="1206500" y="648751"/>
                  <a:pt x="1736725" y="556676"/>
                  <a:pt x="1924050" y="686851"/>
                </a:cubicBezTo>
                <a:cubicBezTo>
                  <a:pt x="1994297" y="735667"/>
                  <a:pt x="2033290" y="836275"/>
                  <a:pt x="2054591" y="942966"/>
                </a:cubicBezTo>
                <a:lnTo>
                  <a:pt x="2058995" y="972601"/>
                </a:lnTo>
                <a:lnTo>
                  <a:pt x="0" y="972601"/>
                </a:lnTo>
                <a:lnTo>
                  <a:pt x="0" y="61952"/>
                </a:lnTo>
                <a:lnTo>
                  <a:pt x="75605" y="42128"/>
                </a:lnTo>
                <a:cubicBezTo>
                  <a:pt x="172492" y="19804"/>
                  <a:pt x="261007" y="4735"/>
                  <a:pt x="333366" y="94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noProof="0" dirty="0"/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xmlns="" id="{05C21D6A-A628-2443-8075-ACD2B911C6D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10754" y="481014"/>
            <a:ext cx="8526065" cy="5875337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042BB51D-E7C1-3746-85E9-889CCB24F74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6037" y="2552299"/>
            <a:ext cx="6591926" cy="1220477"/>
          </a:xfrm>
        </p:spPr>
        <p:txBody>
          <a:bodyPr anchor="b">
            <a:normAutofit/>
          </a:bodyPr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>
                <a:solidFill>
                  <a:schemeClr val="bg1"/>
                </a:solidFill>
                <a:latin typeface="+mj-lt"/>
                <a:ea typeface="Meiryo UI" panose="020B0604030504040204" pitchFamily="34" charset="-128"/>
              </a:defRPr>
            </a:lvl1pPr>
          </a:lstStyle>
          <a:p>
            <a:r>
              <a:rPr lang="en-US" noProof="0"/>
              <a:t>Title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xmlns="" id="{7E016467-0564-6D4C-BF17-F4FA3991C1F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6037" y="3919841"/>
            <a:ext cx="6591926" cy="846381"/>
          </a:xfrm>
        </p:spPr>
        <p:txBody>
          <a:bodyPr anchor="t">
            <a:normAutofit/>
          </a:bodyPr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 b="1" i="0">
                <a:solidFill>
                  <a:schemeClr val="bg1"/>
                </a:solidFill>
                <a:latin typeface="+mn-lt"/>
                <a:ea typeface="Meiryo UI" panose="020B0604030504040204" pitchFamily="34" charset="-128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altLang="ja-JP" noProof="0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4022805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A9315-1120-1D4B-9639-4B2FDAE730B8}" type="datetimeFigureOut">
              <a:rPr lang="en-US" smtClean="0"/>
              <a:t>11/12/20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FBF763-1606-B042-BE20-7EF5FCFE3B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946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openxmlformats.org/officeDocument/2006/relationships/image" Target="../media/image8.jpeg"/><Relationship Id="rId5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3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www.youtube.com/watch?v=wb3j_gpoL50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8.png"/><Relationship Id="rId3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0.png"/><Relationship Id="rId3" Type="http://schemas.openxmlformats.org/officeDocument/2006/relationships/image" Target="../media/image2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14.xml"/><Relationship Id="rId2" Type="http://schemas.openxmlformats.org/officeDocument/2006/relationships/diagramData" Target="../diagrams/data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0.png"/><Relationship Id="rId3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6" Type="http://schemas.openxmlformats.org/officeDocument/2006/relationships/image" Target="../media/image27.png"/><Relationship Id="rId7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31.png"/><Relationship Id="rId5" Type="http://schemas.openxmlformats.org/officeDocument/2006/relationships/image" Target="../media/image32.png"/><Relationship Id="rId6" Type="http://schemas.openxmlformats.org/officeDocument/2006/relationships/image" Target="../media/image33.png"/><Relationship Id="rId7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4" Type="http://schemas.openxmlformats.org/officeDocument/2006/relationships/image" Target="../media/image36.jpeg"/><Relationship Id="rId5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8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rldwiseschools.ie/6-step-programme/" TargetMode="External"/><Relationship Id="rId4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4" Type="http://schemas.openxmlformats.org/officeDocument/2006/relationships/image" Target="../media/image43.png"/><Relationship Id="rId5" Type="http://schemas.openxmlformats.org/officeDocument/2006/relationships/image" Target="../media/image44.png"/><Relationship Id="rId6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4" Type="http://schemas.openxmlformats.org/officeDocument/2006/relationships/image" Target="../media/image47.png"/><Relationship Id="rId5" Type="http://schemas.openxmlformats.org/officeDocument/2006/relationships/image" Target="../media/image48.png"/><Relationship Id="rId6" Type="http://schemas.openxmlformats.org/officeDocument/2006/relationships/image" Target="../media/image49.png"/><Relationship Id="rId7" Type="http://schemas.openxmlformats.org/officeDocument/2006/relationships/image" Target="../media/image50.png"/><Relationship Id="rId8" Type="http://schemas.openxmlformats.org/officeDocument/2006/relationships/image" Target="../media/image51.png"/><Relationship Id="rId9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4" Type="http://schemas.openxmlformats.org/officeDocument/2006/relationships/image" Target="../media/image54.png"/><Relationship Id="rId5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4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4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61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2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3.png"/></Relationships>
</file>

<file path=ppt/slides/_rels/slide43.xml.rels><?xml version="1.0" encoding="UTF-8" standalone="yes"?>
<Relationships xmlns="http://schemas.openxmlformats.org/package/2006/relationships"><Relationship Id="rId11" Type="http://schemas.openxmlformats.org/officeDocument/2006/relationships/hyperlink" Target="https://us02web.zoom.us/meeting/register/tZMpd-GvrzMvHtaY7M1AoZC27wT0QDU2JGGG" TargetMode="External"/><Relationship Id="rId12" Type="http://schemas.openxmlformats.org/officeDocument/2006/relationships/hyperlink" Target="https://us02web.zoom.us/meeting/register/tZYrc-qhrDwqH92AlnjmkXYfzz47knSwUAX_" TargetMode="External"/><Relationship Id="rId13" Type="http://schemas.openxmlformats.org/officeDocument/2006/relationships/hyperlink" Target="https://us02web.zoom.us/meeting/register/tZ0kd-qrrjopH9MdYCSTWe4c9_DpRczEAI-W" TargetMode="External"/><Relationship Id="rId14" Type="http://schemas.openxmlformats.org/officeDocument/2006/relationships/hyperlink" Target="https://us02web.zoom.us/meeting/register/tZEqceCoqjMvG9G7WNbo4xo3054RAqBygjPD" TargetMode="External"/><Relationship Id="rId15" Type="http://schemas.openxmlformats.org/officeDocument/2006/relationships/hyperlink" Target="https://us02web.zoom.us/meeting/register/tZEtcOmtrTMiGtJa2r0s5ANOK597rcV6_hKq" TargetMode="External"/><Relationship Id="rId16" Type="http://schemas.openxmlformats.org/officeDocument/2006/relationships/hyperlink" Target="https://us02web.zoom.us/meeting/register/tZMrf-msqDwvE9bVE1BIbgQ7o2QYO6095TTD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64.png"/><Relationship Id="rId4" Type="http://schemas.openxmlformats.org/officeDocument/2006/relationships/image" Target="../media/image65.png"/><Relationship Id="rId5" Type="http://schemas.openxmlformats.org/officeDocument/2006/relationships/hyperlink" Target="https://us02web.zoom.us/meeting/register/tZckceGupjgiGdBKxYBpKpoH4r__VM1BhC36" TargetMode="External"/><Relationship Id="rId6" Type="http://schemas.openxmlformats.org/officeDocument/2006/relationships/hyperlink" Target="https://us02web.zoom.us/meeting/register/tZAsceysqzwsEtFN6iLlhi-y5G4JjMUEZ82f" TargetMode="External"/><Relationship Id="rId7" Type="http://schemas.openxmlformats.org/officeDocument/2006/relationships/hyperlink" Target="https://us02web.zoom.us/meeting/register/tZAoduiorDwiGNOnGA8Ukt7I12zsnwbs9oIk" TargetMode="External"/><Relationship Id="rId8" Type="http://schemas.openxmlformats.org/officeDocument/2006/relationships/hyperlink" Target="https://us02web.zoom.us/meeting/register/tZUvc-2qqzkvGtATW1U3cQKSuB8mMmilYzER" TargetMode="External"/><Relationship Id="rId9" Type="http://schemas.openxmlformats.org/officeDocument/2006/relationships/hyperlink" Target="https://us02web.zoom.us/meeting/register/tZ0rf-2srDwuGN0dege6BBdynWfI8I9OmGkZ" TargetMode="External"/><Relationship Id="rId10" Type="http://schemas.openxmlformats.org/officeDocument/2006/relationships/hyperlink" Target="https://us02web.zoom.us/meeting/register/tZEsc-mrqD4vGNPZaiUA3TT0nao94795PbC0" TargetMode="Externa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6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6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4" Type="http://schemas.openxmlformats.org/officeDocument/2006/relationships/image" Target="../media/image69.png"/><Relationship Id="rId5" Type="http://schemas.openxmlformats.org/officeDocument/2006/relationships/image" Target="../media/image70.jpg"/><Relationship Id="rId6" Type="http://schemas.openxmlformats.org/officeDocument/2006/relationships/hyperlink" Target="mailto:Sinead.hayes@worldwiseschools.ie" TargetMode="Externa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xmlns="" id="{C475749F-F487-4EFB-ABC7-C1359590EB7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AECE40-74B2-E348-ABDD-CC3D3C6AE3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84928" y="1051987"/>
            <a:ext cx="5759072" cy="1529232"/>
          </a:xfrm>
        </p:spPr>
        <p:txBody>
          <a:bodyPr>
            <a:normAutofit/>
          </a:bodyPr>
          <a:lstStyle/>
          <a:p>
            <a:pPr algn="r"/>
            <a:r>
              <a:rPr lang="en-US" sz="4400" b="1" dirty="0"/>
              <a:t>Wellbeing and Health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CA9C4F81-58F3-DC40-906A-F0AB4F6D7E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7414" y="5001014"/>
            <a:ext cx="3123968" cy="521962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en-US" sz="1300" dirty="0"/>
              <a:t>SINÉAD HAYES, DUBLIN</a:t>
            </a:r>
          </a:p>
          <a:p>
            <a:pPr algn="r"/>
            <a:r>
              <a:rPr lang="en-US" sz="1300" dirty="0"/>
              <a:t>LIZZY NOONE, DUBLIN</a:t>
            </a:r>
          </a:p>
          <a:p>
            <a:pPr algn="r"/>
            <a:endParaRPr lang="en-US" sz="1300" dirty="0"/>
          </a:p>
        </p:txBody>
      </p:sp>
      <p:pic>
        <p:nvPicPr>
          <p:cNvPr id="5" name="Picture 3" descr="Worldwise Logo.png">
            <a:extLst>
              <a:ext uri="{FF2B5EF4-FFF2-40B4-BE49-F238E27FC236}">
                <a16:creationId xmlns:a16="http://schemas.microsoft.com/office/drawing/2014/main" xmlns="" id="{5BE9E191-BA5B-6F4C-9F6B-7D540F6341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7614458" y="-49174"/>
            <a:ext cx="1529542" cy="1786248"/>
          </a:xfrm>
          <a:custGeom>
            <a:avLst/>
            <a:gdLst/>
            <a:ahLst/>
            <a:cxnLst/>
            <a:rect l="l" t="t" r="r" b="b"/>
            <a:pathLst>
              <a:path w="2298408" h="2013116">
                <a:moveTo>
                  <a:pt x="655742" y="0"/>
                </a:moveTo>
                <a:cubicBezTo>
                  <a:pt x="1644875" y="0"/>
                  <a:pt x="1644875" y="0"/>
                  <a:pt x="1644875" y="0"/>
                </a:cubicBezTo>
                <a:cubicBezTo>
                  <a:pt x="1694920" y="0"/>
                  <a:pt x="1759685" y="34910"/>
                  <a:pt x="1786179" y="78547"/>
                </a:cubicBezTo>
                <a:cubicBezTo>
                  <a:pt x="2280745" y="925103"/>
                  <a:pt x="2280745" y="925103"/>
                  <a:pt x="2280745" y="925103"/>
                </a:cubicBezTo>
                <a:cubicBezTo>
                  <a:pt x="2304296" y="971649"/>
                  <a:pt x="2304296" y="1041468"/>
                  <a:pt x="2280745" y="1088014"/>
                </a:cubicBezTo>
                <a:cubicBezTo>
                  <a:pt x="1786179" y="1934570"/>
                  <a:pt x="1786179" y="1934570"/>
                  <a:pt x="1786179" y="1934570"/>
                </a:cubicBezTo>
                <a:cubicBezTo>
                  <a:pt x="1759685" y="1978207"/>
                  <a:pt x="1694920" y="2013116"/>
                  <a:pt x="1644875" y="2013116"/>
                </a:cubicBezTo>
                <a:lnTo>
                  <a:pt x="655742" y="2013116"/>
                </a:lnTo>
                <a:cubicBezTo>
                  <a:pt x="602753" y="2013116"/>
                  <a:pt x="537989" y="1978207"/>
                  <a:pt x="514438" y="1934570"/>
                </a:cubicBezTo>
                <a:cubicBezTo>
                  <a:pt x="19872" y="1088014"/>
                  <a:pt x="19872" y="1088014"/>
                  <a:pt x="19872" y="1088014"/>
                </a:cubicBezTo>
                <a:cubicBezTo>
                  <a:pt x="-6623" y="1041468"/>
                  <a:pt x="-6623" y="971649"/>
                  <a:pt x="19872" y="925103"/>
                </a:cubicBezTo>
                <a:cubicBezTo>
                  <a:pt x="514438" y="78547"/>
                  <a:pt x="514438" y="78547"/>
                  <a:pt x="514438" y="78547"/>
                </a:cubicBezTo>
                <a:cubicBezTo>
                  <a:pt x="537989" y="34910"/>
                  <a:pt x="602753" y="0"/>
                  <a:pt x="655742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Screen Shot 2014-02-17 at 11.02.10.png">
            <a:extLst>
              <a:ext uri="{FF2B5EF4-FFF2-40B4-BE49-F238E27FC236}">
                <a16:creationId xmlns:a16="http://schemas.microsoft.com/office/drawing/2014/main" xmlns="" id="{FAC83D0D-2BE8-9F48-AF80-0E0B1BD125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-1643" y="10"/>
            <a:ext cx="5759072" cy="6857990"/>
          </a:xfrm>
          <a:custGeom>
            <a:avLst/>
            <a:gdLst/>
            <a:ahLst/>
            <a:cxnLst/>
            <a:rect l="l" t="t" r="r" b="b"/>
            <a:pathLst>
              <a:path w="7678763" h="6858000">
                <a:moveTo>
                  <a:pt x="6950358" y="3911316"/>
                </a:moveTo>
                <a:lnTo>
                  <a:pt x="6950358" y="3925503"/>
                </a:lnTo>
                <a:lnTo>
                  <a:pt x="6948404" y="3918409"/>
                </a:lnTo>
                <a:close/>
                <a:moveTo>
                  <a:pt x="890899" y="2071857"/>
                </a:moveTo>
                <a:cubicBezTo>
                  <a:pt x="890899" y="2071857"/>
                  <a:pt x="890899" y="2071857"/>
                  <a:pt x="4934362" y="2071857"/>
                </a:cubicBezTo>
                <a:cubicBezTo>
                  <a:pt x="5187625" y="2071857"/>
                  <a:pt x="5432153" y="2211072"/>
                  <a:pt x="5554418" y="2437296"/>
                </a:cubicBezTo>
                <a:cubicBezTo>
                  <a:pt x="5554418" y="2437296"/>
                  <a:pt x="5554418" y="2437296"/>
                  <a:pt x="7580515" y="5926372"/>
                </a:cubicBezTo>
                <a:cubicBezTo>
                  <a:pt x="7711513" y="6143896"/>
                  <a:pt x="7711513" y="6422327"/>
                  <a:pt x="7580515" y="6639850"/>
                </a:cubicBezTo>
                <a:cubicBezTo>
                  <a:pt x="7580515" y="6639850"/>
                  <a:pt x="7580515" y="6639850"/>
                  <a:pt x="7473670" y="6823844"/>
                </a:cubicBezTo>
                <a:lnTo>
                  <a:pt x="7453836" y="6858000"/>
                </a:lnTo>
                <a:lnTo>
                  <a:pt x="0" y="6858000"/>
                </a:lnTo>
                <a:lnTo>
                  <a:pt x="0" y="2890622"/>
                </a:lnTo>
                <a:lnTo>
                  <a:pt x="78831" y="2754282"/>
                </a:lnTo>
                <a:cubicBezTo>
                  <a:pt x="137995" y="2651956"/>
                  <a:pt x="199068" y="2546330"/>
                  <a:pt x="262110" y="2437296"/>
                </a:cubicBezTo>
                <a:cubicBezTo>
                  <a:pt x="393108" y="2211072"/>
                  <a:pt x="628904" y="2071857"/>
                  <a:pt x="890899" y="2071857"/>
                </a:cubicBezTo>
                <a:close/>
                <a:moveTo>
                  <a:pt x="0" y="0"/>
                </a:moveTo>
                <a:lnTo>
                  <a:pt x="6535339" y="0"/>
                </a:lnTo>
                <a:lnTo>
                  <a:pt x="6421432" y="196155"/>
                </a:lnTo>
                <a:cubicBezTo>
                  <a:pt x="6196056" y="584267"/>
                  <a:pt x="5928944" y="1044253"/>
                  <a:pt x="5612367" y="1589421"/>
                </a:cubicBezTo>
                <a:cubicBezTo>
                  <a:pt x="5490102" y="1815646"/>
                  <a:pt x="5245573" y="1954861"/>
                  <a:pt x="4992310" y="1954861"/>
                </a:cubicBezTo>
                <a:cubicBezTo>
                  <a:pt x="4992310" y="1954861"/>
                  <a:pt x="4992310" y="1954861"/>
                  <a:pt x="948847" y="1954861"/>
                </a:cubicBezTo>
                <a:cubicBezTo>
                  <a:pt x="686852" y="1954861"/>
                  <a:pt x="451057" y="1815646"/>
                  <a:pt x="320058" y="1589421"/>
                </a:cubicBezTo>
                <a:cubicBezTo>
                  <a:pt x="320058" y="1589421"/>
                  <a:pt x="320058" y="1589421"/>
                  <a:pt x="4048" y="1042874"/>
                </a:cubicBezTo>
                <a:lnTo>
                  <a:pt x="0" y="103587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45097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DFF00733-36D3-F844-A8C2-6D9CC40402DF}"/>
              </a:ext>
            </a:extLst>
          </p:cNvPr>
          <p:cNvSpPr txBox="1">
            <a:spLocks/>
          </p:cNvSpPr>
          <p:nvPr/>
        </p:nvSpPr>
        <p:spPr>
          <a:xfrm>
            <a:off x="4748790" y="2878073"/>
            <a:ext cx="4575156" cy="15292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/>
              <a:t>WWGS Thematic Online Training Series</a:t>
            </a:r>
          </a:p>
        </p:txBody>
      </p:sp>
    </p:spTree>
    <p:extLst>
      <p:ext uri="{BB962C8B-B14F-4D97-AF65-F5344CB8AC3E}">
        <p14:creationId xmlns:p14="http://schemas.microsoft.com/office/powerpoint/2010/main" val="413451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9C50E5-0957-6540-9EA0-528FBBC75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410" y="-151195"/>
            <a:ext cx="7886700" cy="1325563"/>
          </a:xfrm>
        </p:spPr>
        <p:txBody>
          <a:bodyPr/>
          <a:lstStyle/>
          <a:p>
            <a:r>
              <a:rPr lang="en-US" b="1" dirty="0"/>
              <a:t>Housekeeping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2E2A6D6-8C13-E648-8A6F-C2B9639028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4164" y="1908239"/>
            <a:ext cx="4340417" cy="72509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3200" dirty="0"/>
              <a:t>Turn your camera on</a:t>
            </a:r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  <a:p>
            <a:pPr marL="0" indent="0">
              <a:spcBef>
                <a:spcPts val="0"/>
              </a:spcBef>
              <a:buNone/>
            </a:pPr>
            <a:endParaRPr lang="en-US" sz="3600" dirty="0"/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E86E84FC-DDA2-C744-B9CF-7324A4D370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09851"/>
            <a:ext cx="9144000" cy="804095"/>
          </a:xfrm>
          <a:prstGeom prst="rect">
            <a:avLst/>
          </a:prstGeom>
        </p:spPr>
      </p:pic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xmlns="" id="{FEB931A0-BED7-0B49-9C0C-F68622F0F71D}"/>
              </a:ext>
            </a:extLst>
          </p:cNvPr>
          <p:cNvCxnSpPr>
            <a:cxnSpLocks/>
          </p:cNvCxnSpPr>
          <p:nvPr/>
        </p:nvCxnSpPr>
        <p:spPr>
          <a:xfrm flipH="1">
            <a:off x="382386" y="1409452"/>
            <a:ext cx="565265" cy="4739123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xmlns="" id="{02ED8DAD-8E60-3A4B-BF5B-80873E0A7A38}"/>
              </a:ext>
            </a:extLst>
          </p:cNvPr>
          <p:cNvCxnSpPr>
            <a:cxnSpLocks/>
            <a:stCxn id="3" idx="1"/>
          </p:cNvCxnSpPr>
          <p:nvPr/>
        </p:nvCxnSpPr>
        <p:spPr>
          <a:xfrm flipH="1">
            <a:off x="1280160" y="2270786"/>
            <a:ext cx="1944004" cy="3780879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2DAD3C4-502F-3348-B5A6-F0B0F5EA0182}"/>
              </a:ext>
            </a:extLst>
          </p:cNvPr>
          <p:cNvSpPr/>
          <p:nvPr/>
        </p:nvSpPr>
        <p:spPr>
          <a:xfrm>
            <a:off x="4039718" y="3290320"/>
            <a:ext cx="48824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0"/>
              </a:spcBef>
            </a:pPr>
            <a:r>
              <a:rPr lang="en-US" sz="3200" dirty="0"/>
              <a:t>Please use the chat function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xmlns="" id="{A4E0A12D-9984-6342-8573-6711D31876DD}"/>
              </a:ext>
            </a:extLst>
          </p:cNvPr>
          <p:cNvSpPr txBox="1">
            <a:spLocks/>
          </p:cNvSpPr>
          <p:nvPr/>
        </p:nvSpPr>
        <p:spPr>
          <a:xfrm>
            <a:off x="49876" y="1020330"/>
            <a:ext cx="3989841" cy="804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3200" dirty="0"/>
              <a:t>To mute and un-mute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xmlns="" id="{BF43E854-D063-C44A-A022-27C27F39BDB9}"/>
              </a:ext>
            </a:extLst>
          </p:cNvPr>
          <p:cNvCxnSpPr>
            <a:cxnSpLocks/>
          </p:cNvCxnSpPr>
          <p:nvPr/>
        </p:nvCxnSpPr>
        <p:spPr>
          <a:xfrm flipH="1">
            <a:off x="4374468" y="3906982"/>
            <a:ext cx="197532" cy="2149977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6095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52CCD9-AAA0-4B4E-B19A-A612B0284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4072" y="629268"/>
            <a:ext cx="4939868" cy="1286160"/>
          </a:xfrm>
        </p:spPr>
        <p:txBody>
          <a:bodyPr anchor="b">
            <a:normAutofit/>
          </a:bodyPr>
          <a:lstStyle/>
          <a:p>
            <a:r>
              <a:rPr lang="en-US" dirty="0"/>
              <a:t> </a:t>
            </a:r>
            <a:r>
              <a:rPr lang="en-US" b="1" dirty="0"/>
              <a:t>Hopes &amp; Fears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0422830-7297-6E4C-8968-14B34A9469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4073" y="2438400"/>
            <a:ext cx="5419927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- What do you HOPE to get out of todays session?</a:t>
            </a:r>
          </a:p>
          <a:p>
            <a:pPr marL="0" indent="0">
              <a:buNone/>
            </a:pPr>
            <a:r>
              <a:rPr lang="en-US" dirty="0"/>
              <a:t>- Any FEAR about todays session?</a:t>
            </a: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xmlns="" id="{C5BFEF30-1A1A-D048-BA19-477C285A13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317" r="18124" b="-1"/>
          <a:stretch/>
        </p:blipFill>
        <p:spPr>
          <a:xfrm>
            <a:off x="0" y="873770"/>
            <a:ext cx="3476673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470000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EDEB48-EC7F-B64A-9FEA-6C0D49297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175" y="-166731"/>
            <a:ext cx="8602582" cy="1454051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0000"/>
                </a:solidFill>
              </a:rPr>
              <a:t>Session Plan</a:t>
            </a:r>
          </a:p>
        </p:txBody>
      </p:sp>
      <p:pic>
        <p:nvPicPr>
          <p:cNvPr id="4" name="Picture 6" descr="Screen Shot 2014-02-17 at 11.02.10.png">
            <a:extLst>
              <a:ext uri="{FF2B5EF4-FFF2-40B4-BE49-F238E27FC236}">
                <a16:creationId xmlns:a16="http://schemas.microsoft.com/office/drawing/2014/main" xmlns="" id="{1D99D34E-D2F1-E749-AFD6-3960080464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8171543" y="62502"/>
            <a:ext cx="972456" cy="149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45097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C24B429C-E17A-E544-AD38-6B94A5C4848B}"/>
              </a:ext>
            </a:extLst>
          </p:cNvPr>
          <p:cNvSpPr/>
          <p:nvPr/>
        </p:nvSpPr>
        <p:spPr>
          <a:xfrm>
            <a:off x="189066" y="1287320"/>
            <a:ext cx="8765867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0000"/>
                </a:solidFill>
              </a:rPr>
              <a:t>Outcomes for the session</a:t>
            </a:r>
          </a:p>
          <a:p>
            <a:r>
              <a:rPr lang="en-US" sz="2400" b="1" dirty="0">
                <a:solidFill>
                  <a:srgbClr val="000000"/>
                </a:solidFill>
              </a:rPr>
              <a:t>	</a:t>
            </a:r>
          </a:p>
          <a:p>
            <a:r>
              <a:rPr lang="en-US" sz="2400" b="1" dirty="0">
                <a:solidFill>
                  <a:srgbClr val="000000"/>
                </a:solidFill>
              </a:rPr>
              <a:t>An Introduction to the justice issues around ‘Wellbeing and Health’</a:t>
            </a:r>
          </a:p>
          <a:p>
            <a:r>
              <a:rPr lang="en-US" sz="3200" b="1" i="1" dirty="0">
                <a:solidFill>
                  <a:srgbClr val="000000"/>
                </a:solidFill>
              </a:rPr>
              <a:t>	</a:t>
            </a:r>
            <a:r>
              <a:rPr lang="en-IE" sz="2400" i="1" dirty="0"/>
              <a:t>Katie Martin &amp; Katie Lynch, Development Perspectives</a:t>
            </a:r>
          </a:p>
          <a:p>
            <a:r>
              <a:rPr lang="en-US" sz="2400" b="1" i="1" dirty="0">
                <a:solidFill>
                  <a:srgbClr val="000000"/>
                </a:solidFill>
              </a:rPr>
              <a:t>	</a:t>
            </a:r>
          </a:p>
          <a:p>
            <a:r>
              <a:rPr lang="en-US" sz="2400" b="1" i="1" dirty="0">
                <a:solidFill>
                  <a:srgbClr val="000000"/>
                </a:solidFill>
              </a:rPr>
              <a:t>Break &amp; Reflection</a:t>
            </a:r>
          </a:p>
          <a:p>
            <a:endParaRPr lang="en-US" sz="2400" dirty="0">
              <a:solidFill>
                <a:srgbClr val="000000"/>
              </a:solidFill>
            </a:endParaRPr>
          </a:p>
          <a:p>
            <a:r>
              <a:rPr lang="en-US" sz="2400" b="1" dirty="0">
                <a:solidFill>
                  <a:srgbClr val="000000"/>
                </a:solidFill>
              </a:rPr>
              <a:t>An overview of the Wellbeing Framework</a:t>
            </a:r>
          </a:p>
          <a:p>
            <a:r>
              <a:rPr lang="en-US" sz="2400" dirty="0">
                <a:solidFill>
                  <a:srgbClr val="000000"/>
                </a:solidFill>
              </a:rPr>
              <a:t>What it is and how to integrate GCE using the framework</a:t>
            </a:r>
          </a:p>
          <a:p>
            <a:endParaRPr lang="en-US" sz="2400" dirty="0">
              <a:solidFill>
                <a:srgbClr val="000000"/>
              </a:solidFill>
            </a:endParaRPr>
          </a:p>
          <a:p>
            <a:r>
              <a:rPr lang="en-US" sz="2400" b="1" dirty="0">
                <a:solidFill>
                  <a:srgbClr val="000000"/>
                </a:solidFill>
              </a:rPr>
              <a:t>Wellbeing and Health: from Knowledge to Action </a:t>
            </a:r>
          </a:p>
          <a:p>
            <a:r>
              <a:rPr lang="en-US" sz="2400" dirty="0">
                <a:solidFill>
                  <a:srgbClr val="000000"/>
                </a:solidFill>
              </a:rPr>
              <a:t>	</a:t>
            </a:r>
            <a:r>
              <a:rPr lang="en-US" sz="2400" i="1" dirty="0">
                <a:solidFill>
                  <a:srgbClr val="000000"/>
                </a:solidFill>
              </a:rPr>
              <a:t>WWGS 6 Step </a:t>
            </a:r>
            <a:r>
              <a:rPr lang="en-US" sz="2400" i="1" dirty="0" err="1">
                <a:solidFill>
                  <a:srgbClr val="000000"/>
                </a:solidFill>
              </a:rPr>
              <a:t>Programme</a:t>
            </a:r>
            <a:endParaRPr lang="en-US" sz="2400" dirty="0">
              <a:solidFill>
                <a:srgbClr val="000000"/>
              </a:solidFill>
            </a:endParaRPr>
          </a:p>
          <a:p>
            <a:endParaRPr lang="en-US" sz="2400" dirty="0">
              <a:solidFill>
                <a:srgbClr val="000000"/>
              </a:solidFill>
            </a:endParaRPr>
          </a:p>
          <a:p>
            <a:r>
              <a:rPr lang="en-US" sz="2400" b="1" dirty="0">
                <a:solidFill>
                  <a:srgbClr val="000000"/>
                </a:solidFill>
              </a:rPr>
              <a:t>Reflection and Next Steps</a:t>
            </a:r>
          </a:p>
          <a:p>
            <a:endParaRPr lang="en-US" sz="2400" dirty="0">
              <a:solidFill>
                <a:srgbClr val="000000"/>
              </a:solidFill>
            </a:endParaRPr>
          </a:p>
          <a:p>
            <a:endParaRPr lang="en-US" sz="2400" dirty="0">
              <a:solidFill>
                <a:srgbClr val="000000"/>
              </a:solidFill>
            </a:endParaRPr>
          </a:p>
          <a:p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751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AF95306-4A32-488E-B159-B111E091336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3999939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D21442F5-F86F-4CDB-9BE9-D2DC23ADCD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986295" y="-2"/>
            <a:ext cx="5157705" cy="6858002"/>
          </a:xfrm>
          <a:prstGeom prst="rect">
            <a:avLst/>
          </a:prstGeom>
          <a:solidFill>
            <a:srgbClr val="5074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EDEB48-EC7F-B64A-9FEA-6C0D49297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9798" y="806357"/>
            <a:ext cx="4341931" cy="1188720"/>
          </a:xfrm>
          <a:ln w="31750">
            <a:solidFill>
              <a:srgbClr val="FFFFFF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FFFFFF"/>
                </a:solidFill>
              </a:rPr>
              <a:t>Session Outcomes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28A5B5F5-1BF3-487C-A1CC-0FDBF479EF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97748" y="640080"/>
            <a:ext cx="3012948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BB9A50C-A687-4ED5-9331-AD279D2495F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22335" y="806357"/>
            <a:ext cx="2763774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6" descr="Screen Shot 2014-02-17 at 11.02.10.png">
            <a:extLst>
              <a:ext uri="{FF2B5EF4-FFF2-40B4-BE49-F238E27FC236}">
                <a16:creationId xmlns:a16="http://schemas.microsoft.com/office/drawing/2014/main" xmlns="" id="{1D99D34E-D2F1-E749-AFD6-3960080464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62365" y="1126397"/>
            <a:ext cx="2283714" cy="428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45097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C24B429C-E17A-E544-AD38-6B94A5C4848B}"/>
              </a:ext>
            </a:extLst>
          </p:cNvPr>
          <p:cNvSpPr/>
          <p:nvPr/>
        </p:nvSpPr>
        <p:spPr>
          <a:xfrm>
            <a:off x="4589797" y="2219325"/>
            <a:ext cx="4341932" cy="39576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FFFFFF"/>
                </a:solidFill>
              </a:rPr>
              <a:t>A greater understanding of Wellbeing as a global justice issue</a:t>
            </a: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>
              <a:solidFill>
                <a:srgbClr val="FFFFFF"/>
              </a:solidFill>
            </a:endParaRP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FFFFFF"/>
                </a:solidFill>
              </a:rPr>
              <a:t>How the wellbeing framework and GCE can be complimentary</a:t>
            </a: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>
              <a:solidFill>
                <a:srgbClr val="FFFFFF"/>
              </a:solidFill>
            </a:endParaRP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FFFFFF"/>
                </a:solidFill>
              </a:rPr>
              <a:t>Resources to support this work</a:t>
            </a: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>
              <a:solidFill>
                <a:srgbClr val="FFFFFF"/>
              </a:solidFill>
            </a:endParaRP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FFFFFF"/>
                </a:solidFill>
              </a:rPr>
              <a:t>Practical next steps</a:t>
            </a: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>
              <a:solidFill>
                <a:srgbClr val="FFFFFF"/>
              </a:solidFill>
            </a:endParaRP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FFFFFF"/>
                </a:solidFill>
              </a:rPr>
              <a:t>Opportunity to reflect and network with others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>
              <a:solidFill>
                <a:srgbClr val="FFFFFF"/>
              </a:solidFill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8427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58153EC8-8E01-4D70-B575-24ABD35A11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>
            <a:off x="0" y="0"/>
            <a:ext cx="47910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9E4091-6642-BB4A-9358-EE6ACEC63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975" y="3697591"/>
            <a:ext cx="4021016" cy="2771501"/>
          </a:xfrm>
          <a:noFill/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IE" sz="5300" b="1" i="1" dirty="0">
                <a:solidFill>
                  <a:schemeClr val="bg1"/>
                </a:solidFill>
              </a:rPr>
              <a:t/>
            </a:r>
            <a:br>
              <a:rPr lang="en-IE" sz="5300" b="1" i="1" dirty="0">
                <a:solidFill>
                  <a:schemeClr val="bg1"/>
                </a:solidFill>
              </a:rPr>
            </a:br>
            <a:r>
              <a:rPr lang="en-IE" sz="5300" b="1" i="1" dirty="0">
                <a:solidFill>
                  <a:schemeClr val="bg1"/>
                </a:solidFill>
              </a:rPr>
              <a:t/>
            </a:r>
            <a:br>
              <a:rPr lang="en-IE" sz="5300" b="1" i="1" dirty="0">
                <a:solidFill>
                  <a:schemeClr val="bg1"/>
                </a:solidFill>
              </a:rPr>
            </a:br>
            <a:r>
              <a:rPr lang="en-IE" sz="5300" b="1" i="1" dirty="0">
                <a:solidFill>
                  <a:schemeClr val="bg1"/>
                </a:solidFill>
              </a:rPr>
              <a:t/>
            </a:r>
            <a:br>
              <a:rPr lang="en-IE" sz="5300" b="1" i="1" dirty="0">
                <a:solidFill>
                  <a:schemeClr val="bg1"/>
                </a:solidFill>
              </a:rPr>
            </a:br>
            <a:r>
              <a:rPr lang="en-IE" sz="5300" b="1" i="1" dirty="0">
                <a:solidFill>
                  <a:schemeClr val="bg1"/>
                </a:solidFill>
              </a:rPr>
              <a:t/>
            </a:r>
            <a:br>
              <a:rPr lang="en-IE" sz="5300" b="1" i="1" dirty="0">
                <a:solidFill>
                  <a:schemeClr val="bg1"/>
                </a:solidFill>
              </a:rPr>
            </a:br>
            <a:r>
              <a:rPr lang="en-IE" sz="5300" b="1" i="1" dirty="0">
                <a:solidFill>
                  <a:schemeClr val="bg1"/>
                </a:solidFill>
              </a:rPr>
              <a:t/>
            </a:r>
            <a:br>
              <a:rPr lang="en-IE" sz="5300" b="1" i="1" dirty="0">
                <a:solidFill>
                  <a:schemeClr val="bg1"/>
                </a:solidFill>
              </a:rPr>
            </a:br>
            <a:r>
              <a:rPr lang="en-IE" i="1" dirty="0">
                <a:solidFill>
                  <a:schemeClr val="bg1"/>
                </a:solidFill>
              </a:rPr>
              <a:t/>
            </a:r>
            <a:br>
              <a:rPr lang="en-IE" i="1" dirty="0">
                <a:solidFill>
                  <a:schemeClr val="bg1"/>
                </a:solidFill>
              </a:rPr>
            </a:br>
            <a:r>
              <a:rPr lang="en-IE" i="1" dirty="0">
                <a:solidFill>
                  <a:schemeClr val="bg1"/>
                </a:solidFill>
              </a:rPr>
              <a:t/>
            </a:r>
            <a:br>
              <a:rPr lang="en-IE" i="1" dirty="0">
                <a:solidFill>
                  <a:schemeClr val="bg1"/>
                </a:solidFill>
              </a:rPr>
            </a:br>
            <a:r>
              <a:rPr lang="en-IE" i="1" dirty="0">
                <a:solidFill>
                  <a:schemeClr val="bg1"/>
                </a:solidFill>
              </a:rPr>
              <a:t/>
            </a:r>
            <a:br>
              <a:rPr lang="en-IE" i="1" dirty="0">
                <a:solidFill>
                  <a:schemeClr val="bg1"/>
                </a:solidFill>
              </a:rPr>
            </a:br>
            <a:r>
              <a:rPr lang="en-IE" i="1" dirty="0">
                <a:solidFill>
                  <a:schemeClr val="bg1"/>
                </a:solidFill>
              </a:rPr>
              <a:t/>
            </a:r>
            <a:br>
              <a:rPr lang="en-IE" i="1" dirty="0">
                <a:solidFill>
                  <a:schemeClr val="bg1"/>
                </a:solidFill>
              </a:rPr>
            </a:br>
            <a:r>
              <a:rPr lang="en-IE" i="1" dirty="0">
                <a:solidFill>
                  <a:schemeClr val="bg1"/>
                </a:solidFill>
              </a:rPr>
              <a:t/>
            </a:r>
            <a:br>
              <a:rPr lang="en-IE" i="1" dirty="0">
                <a:solidFill>
                  <a:schemeClr val="bg1"/>
                </a:solidFill>
              </a:rPr>
            </a:br>
            <a:r>
              <a:rPr lang="en-IE" i="1" dirty="0">
                <a:solidFill>
                  <a:schemeClr val="bg1"/>
                </a:solidFill>
              </a:rPr>
              <a:t/>
            </a:r>
            <a:br>
              <a:rPr lang="en-IE" i="1" dirty="0">
                <a:solidFill>
                  <a:schemeClr val="bg1"/>
                </a:solidFill>
              </a:rPr>
            </a:br>
            <a:r>
              <a:rPr lang="en-US" sz="4300" b="1" i="1" dirty="0">
                <a:solidFill>
                  <a:schemeClr val="bg1"/>
                </a:solidFill>
              </a:rPr>
              <a:t/>
            </a:r>
            <a:br>
              <a:rPr lang="en-US" sz="4300" b="1" i="1" dirty="0">
                <a:solidFill>
                  <a:schemeClr val="bg1"/>
                </a:solidFill>
              </a:rPr>
            </a:br>
            <a:r>
              <a:rPr lang="en-US" sz="4300" b="1" i="1" dirty="0">
                <a:solidFill>
                  <a:schemeClr val="bg1"/>
                </a:solidFill>
              </a:rPr>
              <a:t/>
            </a:r>
            <a:br>
              <a:rPr lang="en-US" sz="4300" b="1" i="1" dirty="0">
                <a:solidFill>
                  <a:schemeClr val="bg1"/>
                </a:solidFill>
              </a:rPr>
            </a:br>
            <a:endParaRPr lang="en-US" sz="4300" b="1" dirty="0">
              <a:solidFill>
                <a:schemeClr val="bg1"/>
              </a:solidFill>
            </a:endParaRPr>
          </a:p>
        </p:txBody>
      </p:sp>
      <p:pic>
        <p:nvPicPr>
          <p:cNvPr id="5" name="Picture 4" descr="A picture containing outdoor, sky, person, mountain&#10;&#10;Description automatically generated">
            <a:extLst>
              <a:ext uri="{FF2B5EF4-FFF2-40B4-BE49-F238E27FC236}">
                <a16:creationId xmlns:a16="http://schemas.microsoft.com/office/drawing/2014/main" xmlns="" id="{D7F16D2C-B702-CB4A-90AB-D6266B18F3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8079" y="3547968"/>
            <a:ext cx="3760808" cy="30707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960CC03-3485-934F-BF39-D0DAA127182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080" y="201245"/>
            <a:ext cx="3760808" cy="3145020"/>
          </a:xfrm>
          <a:prstGeom prst="rect">
            <a:avLst/>
          </a:prstGeom>
        </p:spPr>
      </p:pic>
      <p:pic>
        <p:nvPicPr>
          <p:cNvPr id="9" name="Picture 8" descr="Logo, icon&#10;&#10;Description automatically generated">
            <a:extLst>
              <a:ext uri="{FF2B5EF4-FFF2-40B4-BE49-F238E27FC236}">
                <a16:creationId xmlns:a16="http://schemas.microsoft.com/office/drawing/2014/main" xmlns="" id="{AEF4CBCE-EE01-0646-8AC9-8A9F6E5C84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7354" y="1773755"/>
            <a:ext cx="3405074" cy="3310489"/>
          </a:xfrm>
          <a:prstGeom prst="rect">
            <a:avLst/>
          </a:prstGeom>
          <a:ln>
            <a:solidFill>
              <a:schemeClr val="tx2">
                <a:lumMod val="20000"/>
                <a:lumOff val="80000"/>
              </a:schemeClr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9DE7BC03-F9F4-3E4B-BBBA-8E6EA7BBC763}"/>
              </a:ext>
            </a:extLst>
          </p:cNvPr>
          <p:cNvSpPr txBox="1"/>
          <p:nvPr/>
        </p:nvSpPr>
        <p:spPr>
          <a:xfrm>
            <a:off x="5912130" y="785060"/>
            <a:ext cx="21355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ACADEMY ENGRAVED LET PLAIN:1.0" panose="02000000000000000000" pitchFamily="2" charset="0"/>
              </a:rPr>
              <a:t>Katie Martin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5E2347CF-E6A6-1E43-9870-21D70B0FF6B7}"/>
              </a:ext>
            </a:extLst>
          </p:cNvPr>
          <p:cNvSpPr txBox="1"/>
          <p:nvPr/>
        </p:nvSpPr>
        <p:spPr>
          <a:xfrm>
            <a:off x="5912130" y="5825291"/>
            <a:ext cx="2016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ACADEMY ENGRAVED LET PLAIN:1.0" panose="02000000000000000000" pitchFamily="2" charset="0"/>
              </a:rPr>
              <a:t>Katie Lynch</a:t>
            </a:r>
          </a:p>
        </p:txBody>
      </p:sp>
    </p:spTree>
    <p:extLst>
      <p:ext uri="{BB962C8B-B14F-4D97-AF65-F5344CB8AC3E}">
        <p14:creationId xmlns:p14="http://schemas.microsoft.com/office/powerpoint/2010/main" val="2979354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9352A0-079A-F541-A78F-D8B65BFA3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616516"/>
            <a:ext cx="9144000" cy="2429371"/>
          </a:xfrm>
        </p:spPr>
        <p:txBody>
          <a:bodyPr>
            <a:normAutofit fontScale="90000"/>
          </a:bodyPr>
          <a:lstStyle/>
          <a:p>
            <a:r>
              <a:rPr lang="en-IE" sz="8000" b="1" dirty="0"/>
              <a:t>Reflection</a:t>
            </a:r>
            <a:r>
              <a:rPr lang="en-IE" b="1" dirty="0"/>
              <a:t/>
            </a:r>
            <a:br>
              <a:rPr lang="en-IE" b="1" dirty="0"/>
            </a:br>
            <a:r>
              <a:rPr lang="en-IE" b="1" dirty="0"/>
              <a:t/>
            </a:r>
            <a:br>
              <a:rPr lang="en-IE" b="1" dirty="0"/>
            </a:br>
            <a:r>
              <a:rPr lang="en-IE" sz="4000" i="1" dirty="0"/>
              <a:t>Reflect on what you’ve </a:t>
            </a:r>
            <a:br>
              <a:rPr lang="en-IE" sz="4000" i="1" dirty="0"/>
            </a:br>
            <a:r>
              <a:rPr lang="en-IE" sz="4000" i="1" dirty="0"/>
              <a:t>heard this morning..</a:t>
            </a:r>
            <a:r>
              <a:rPr lang="en-IE" sz="4000" b="1" dirty="0"/>
              <a:t/>
            </a:r>
            <a:br>
              <a:rPr lang="en-IE" sz="4000" b="1" dirty="0"/>
            </a:br>
            <a:r>
              <a:rPr lang="en-IE" sz="3600" i="1" dirty="0"/>
              <a:t/>
            </a:r>
            <a:br>
              <a:rPr lang="en-IE" sz="3600" i="1" dirty="0"/>
            </a:br>
            <a:r>
              <a:rPr lang="en-IE" sz="3600" i="1" dirty="0"/>
              <a:t>Consider:</a:t>
            </a:r>
            <a:br>
              <a:rPr lang="en-IE" sz="3600" i="1" dirty="0"/>
            </a:br>
            <a:r>
              <a:rPr lang="en-IE" sz="3600" i="1" dirty="0"/>
              <a:t/>
            </a:r>
            <a:br>
              <a:rPr lang="en-IE" sz="3600" i="1" dirty="0"/>
            </a:br>
            <a:r>
              <a:rPr lang="en-IE" sz="3600" i="1" dirty="0"/>
              <a:t>- What are your initial thoughts/ feelings</a:t>
            </a:r>
            <a:br>
              <a:rPr lang="en-IE" sz="3600" i="1" dirty="0"/>
            </a:br>
            <a:r>
              <a:rPr lang="en-IE" sz="3600" i="1" dirty="0"/>
              <a:t>- Your approach to exploring ‘Wellbeing and Health’</a:t>
            </a:r>
            <a:br>
              <a:rPr lang="en-IE" sz="3600" i="1" dirty="0"/>
            </a:br>
            <a:r>
              <a:rPr lang="en-IE" i="1" dirty="0"/>
              <a:t/>
            </a:r>
            <a:br>
              <a:rPr lang="en-IE" i="1" dirty="0"/>
            </a:br>
            <a:r>
              <a:rPr lang="en-IE" i="1" dirty="0"/>
              <a:t/>
            </a:r>
            <a:br>
              <a:rPr lang="en-IE" i="1" dirty="0"/>
            </a:br>
            <a:endParaRPr lang="en-US" i="1" dirty="0"/>
          </a:p>
        </p:txBody>
      </p:sp>
      <p:pic>
        <p:nvPicPr>
          <p:cNvPr id="9" name="Content Placeholder 8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D2E28BD4-29E2-C94A-9A0E-2F50C8C91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72100" y="167439"/>
            <a:ext cx="3788287" cy="2859360"/>
          </a:xfrm>
        </p:spPr>
      </p:pic>
    </p:spTree>
    <p:extLst>
      <p:ext uri="{BB962C8B-B14F-4D97-AF65-F5344CB8AC3E}">
        <p14:creationId xmlns:p14="http://schemas.microsoft.com/office/powerpoint/2010/main" val="950877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xmlns="" id="{1FE21981-771D-4A29-8D3A-D068BE54BFE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0"/>
            <a:ext cx="914400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sky, outdoor, nature, mountain&#10;&#10;Description automatically generated">
            <a:extLst>
              <a:ext uri="{FF2B5EF4-FFF2-40B4-BE49-F238E27FC236}">
                <a16:creationId xmlns:a16="http://schemas.microsoft.com/office/drawing/2014/main" xmlns="" id="{F142AB1A-B94F-994A-AC93-D6D5E8C8B0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20" y="-1"/>
            <a:ext cx="9006958" cy="6858000"/>
          </a:xfrm>
          <a:custGeom>
            <a:avLst/>
            <a:gdLst/>
            <a:ahLst/>
            <a:cxnLst/>
            <a:rect l="l" t="t" r="r" b="b"/>
            <a:pathLst>
              <a:path w="12009304" h="6858000">
                <a:moveTo>
                  <a:pt x="8239723" y="5083103"/>
                </a:moveTo>
                <a:cubicBezTo>
                  <a:pt x="8239723" y="5083103"/>
                  <a:pt x="8239723" y="5083103"/>
                  <a:pt x="9505105" y="5083103"/>
                </a:cubicBezTo>
                <a:cubicBezTo>
                  <a:pt x="9525601" y="5083103"/>
                  <a:pt x="9545588" y="5085825"/>
                  <a:pt x="9564676" y="5091016"/>
                </a:cubicBezTo>
                <a:lnTo>
                  <a:pt x="9605648" y="5108194"/>
                </a:lnTo>
                <a:lnTo>
                  <a:pt x="9580608" y="5151499"/>
                </a:lnTo>
                <a:cubicBezTo>
                  <a:pt x="9354208" y="5543062"/>
                  <a:pt x="9064418" y="6044264"/>
                  <a:pt x="8693486" y="6685800"/>
                </a:cubicBezTo>
                <a:cubicBezTo>
                  <a:pt x="8665958" y="6733339"/>
                  <a:pt x="8632925" y="6776306"/>
                  <a:pt x="8595419" y="6814017"/>
                </a:cubicBezTo>
                <a:lnTo>
                  <a:pt x="8545620" y="6858000"/>
                </a:lnTo>
                <a:lnTo>
                  <a:pt x="7612173" y="6858000"/>
                </a:lnTo>
                <a:lnTo>
                  <a:pt x="7591825" y="6822959"/>
                </a:lnTo>
                <a:cubicBezTo>
                  <a:pt x="7538315" y="6730809"/>
                  <a:pt x="7478495" y="6627794"/>
                  <a:pt x="7411622" y="6512633"/>
                </a:cubicBezTo>
                <a:cubicBezTo>
                  <a:pt x="7370628" y="6444560"/>
                  <a:pt x="7370628" y="6357427"/>
                  <a:pt x="7411622" y="6289354"/>
                </a:cubicBezTo>
                <a:cubicBezTo>
                  <a:pt x="7411622" y="6289354"/>
                  <a:pt x="7411622" y="6289354"/>
                  <a:pt x="8045680" y="5197465"/>
                </a:cubicBezTo>
                <a:cubicBezTo>
                  <a:pt x="8083943" y="5126669"/>
                  <a:pt x="8160465" y="5083103"/>
                  <a:pt x="8239723" y="5083103"/>
                </a:cubicBezTo>
                <a:close/>
                <a:moveTo>
                  <a:pt x="10622296" y="1326563"/>
                </a:moveTo>
                <a:cubicBezTo>
                  <a:pt x="10622296" y="1326563"/>
                  <a:pt x="10622296" y="1326563"/>
                  <a:pt x="11448522" y="1326563"/>
                </a:cubicBezTo>
                <a:cubicBezTo>
                  <a:pt x="11502058" y="1326563"/>
                  <a:pt x="11550238" y="1355009"/>
                  <a:pt x="11577006" y="1401233"/>
                </a:cubicBezTo>
                <a:cubicBezTo>
                  <a:pt x="11577006" y="1401233"/>
                  <a:pt x="11577006" y="1401233"/>
                  <a:pt x="11989228" y="2114179"/>
                </a:cubicBezTo>
                <a:cubicBezTo>
                  <a:pt x="12015996" y="2158629"/>
                  <a:pt x="12015996" y="2215522"/>
                  <a:pt x="11989228" y="2259969"/>
                </a:cubicBezTo>
                <a:cubicBezTo>
                  <a:pt x="11989228" y="2259969"/>
                  <a:pt x="11989228" y="2259969"/>
                  <a:pt x="11577006" y="2972914"/>
                </a:cubicBezTo>
                <a:cubicBezTo>
                  <a:pt x="11550238" y="3019141"/>
                  <a:pt x="11502058" y="3047587"/>
                  <a:pt x="11448522" y="3047587"/>
                </a:cubicBezTo>
                <a:cubicBezTo>
                  <a:pt x="11448522" y="3047587"/>
                  <a:pt x="11448522" y="3047587"/>
                  <a:pt x="10622296" y="3047587"/>
                </a:cubicBezTo>
                <a:cubicBezTo>
                  <a:pt x="10570544" y="3047587"/>
                  <a:pt x="10520578" y="3019141"/>
                  <a:pt x="10495594" y="2972914"/>
                </a:cubicBezTo>
                <a:cubicBezTo>
                  <a:pt x="10495594" y="2972914"/>
                  <a:pt x="10495594" y="2972914"/>
                  <a:pt x="10081589" y="2259969"/>
                </a:cubicBezTo>
                <a:cubicBezTo>
                  <a:pt x="10054821" y="2215522"/>
                  <a:pt x="10054821" y="2158629"/>
                  <a:pt x="10081589" y="2114179"/>
                </a:cubicBezTo>
                <a:cubicBezTo>
                  <a:pt x="10081589" y="2114179"/>
                  <a:pt x="10081589" y="2114179"/>
                  <a:pt x="10495594" y="1401233"/>
                </a:cubicBezTo>
                <a:cubicBezTo>
                  <a:pt x="10520578" y="1355009"/>
                  <a:pt x="10570544" y="1326563"/>
                  <a:pt x="10622296" y="1326563"/>
                </a:cubicBezTo>
                <a:close/>
                <a:moveTo>
                  <a:pt x="0" y="0"/>
                </a:moveTo>
                <a:lnTo>
                  <a:pt x="4457990" y="0"/>
                </a:lnTo>
                <a:lnTo>
                  <a:pt x="5902610" y="0"/>
                </a:lnTo>
                <a:lnTo>
                  <a:pt x="8476869" y="0"/>
                </a:lnTo>
                <a:lnTo>
                  <a:pt x="8535933" y="39849"/>
                </a:lnTo>
                <a:cubicBezTo>
                  <a:pt x="8598516" y="88273"/>
                  <a:pt x="8652195" y="149296"/>
                  <a:pt x="8693486" y="220603"/>
                </a:cubicBezTo>
                <a:cubicBezTo>
                  <a:pt x="8693486" y="220603"/>
                  <a:pt x="8693486" y="220603"/>
                  <a:pt x="10389180" y="3153347"/>
                </a:cubicBezTo>
                <a:cubicBezTo>
                  <a:pt x="10499291" y="3336185"/>
                  <a:pt x="10499291" y="3570221"/>
                  <a:pt x="10389180" y="3753061"/>
                </a:cubicBezTo>
                <a:cubicBezTo>
                  <a:pt x="10389180" y="3753061"/>
                  <a:pt x="10389180" y="3753061"/>
                  <a:pt x="9759557" y="4842009"/>
                </a:cubicBezTo>
                <a:lnTo>
                  <a:pt x="9706493" y="4933778"/>
                </a:lnTo>
                <a:lnTo>
                  <a:pt x="9708360" y="4934561"/>
                </a:lnTo>
                <a:cubicBezTo>
                  <a:pt x="9746510" y="4956830"/>
                  <a:pt x="9778880" y="4989078"/>
                  <a:pt x="9802002" y="5029008"/>
                </a:cubicBezTo>
                <a:cubicBezTo>
                  <a:pt x="9802002" y="5029008"/>
                  <a:pt x="9802002" y="5029008"/>
                  <a:pt x="10514131" y="6260653"/>
                </a:cubicBezTo>
                <a:cubicBezTo>
                  <a:pt x="10560376" y="6337439"/>
                  <a:pt x="10560376" y="6435725"/>
                  <a:pt x="10514131" y="6512512"/>
                </a:cubicBezTo>
                <a:cubicBezTo>
                  <a:pt x="10514131" y="6512512"/>
                  <a:pt x="10514131" y="6512512"/>
                  <a:pt x="10340271" y="6813206"/>
                </a:cubicBezTo>
                <a:lnTo>
                  <a:pt x="10314372" y="6858000"/>
                </a:lnTo>
                <a:lnTo>
                  <a:pt x="10119136" y="6858000"/>
                </a:lnTo>
                <a:lnTo>
                  <a:pt x="10122008" y="6853033"/>
                </a:lnTo>
                <a:cubicBezTo>
                  <a:pt x="10327158" y="6498223"/>
                  <a:pt x="10327158" y="6498223"/>
                  <a:pt x="10327158" y="6498223"/>
                </a:cubicBezTo>
                <a:cubicBezTo>
                  <a:pt x="10368154" y="6430148"/>
                  <a:pt x="10368154" y="6343015"/>
                  <a:pt x="10327158" y="6274942"/>
                </a:cubicBezTo>
                <a:cubicBezTo>
                  <a:pt x="9695832" y="5183053"/>
                  <a:pt x="9695832" y="5183053"/>
                  <a:pt x="9695832" y="5183053"/>
                </a:cubicBezTo>
                <a:cubicBezTo>
                  <a:pt x="9675334" y="5147654"/>
                  <a:pt x="9646640" y="5119063"/>
                  <a:pt x="9612819" y="5099323"/>
                </a:cubicBezTo>
                <a:lnTo>
                  <a:pt x="9603213" y="5095298"/>
                </a:lnTo>
                <a:lnTo>
                  <a:pt x="9654707" y="5006238"/>
                </a:lnTo>
                <a:lnTo>
                  <a:pt x="9693004" y="4940002"/>
                </a:lnTo>
                <a:lnTo>
                  <a:pt x="9653283" y="4923348"/>
                </a:lnTo>
                <a:cubicBezTo>
                  <a:pt x="9631750" y="4917491"/>
                  <a:pt x="9609208" y="4914420"/>
                  <a:pt x="9586087" y="4914420"/>
                </a:cubicBezTo>
                <a:cubicBezTo>
                  <a:pt x="8158743" y="4914420"/>
                  <a:pt x="8158743" y="4914420"/>
                  <a:pt x="8158743" y="4914420"/>
                </a:cubicBezTo>
                <a:cubicBezTo>
                  <a:pt x="8069341" y="4914420"/>
                  <a:pt x="7983024" y="4963563"/>
                  <a:pt x="7939863" y="5043420"/>
                </a:cubicBezTo>
                <a:cubicBezTo>
                  <a:pt x="7224650" y="6275065"/>
                  <a:pt x="7224650" y="6275065"/>
                  <a:pt x="7224650" y="6275065"/>
                </a:cubicBezTo>
                <a:cubicBezTo>
                  <a:pt x="7178407" y="6351849"/>
                  <a:pt x="7178407" y="6450135"/>
                  <a:pt x="7224650" y="6526922"/>
                </a:cubicBezTo>
                <a:cubicBezTo>
                  <a:pt x="7269350" y="6603900"/>
                  <a:pt x="7311257" y="6676067"/>
                  <a:pt x="7350544" y="6743723"/>
                </a:cubicBezTo>
                <a:lnTo>
                  <a:pt x="7416905" y="6858000"/>
                </a:lnTo>
                <a:lnTo>
                  <a:pt x="5902610" y="6858000"/>
                </a:lnTo>
                <a:lnTo>
                  <a:pt x="4389358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11" name="Picture 10" descr="A picture containing shape&#10;&#10;Description automatically generated">
            <a:extLst>
              <a:ext uri="{FF2B5EF4-FFF2-40B4-BE49-F238E27FC236}">
                <a16:creationId xmlns:a16="http://schemas.microsoft.com/office/drawing/2014/main" xmlns="" id="{26E7F50F-6F5A-A24D-B589-11BEE1B3A1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510" r="4604" b="-4"/>
          <a:stretch/>
        </p:blipFill>
        <p:spPr>
          <a:xfrm>
            <a:off x="3360378" y="1106909"/>
            <a:ext cx="3125045" cy="3681631"/>
          </a:xfrm>
          <a:custGeom>
            <a:avLst/>
            <a:gdLst/>
            <a:ahLst/>
            <a:cxnLst/>
            <a:rect l="l" t="t" r="r" b="b"/>
            <a:pathLst>
              <a:path w="4166726" h="3681631">
                <a:moveTo>
                  <a:pt x="1199629" y="0"/>
                </a:moveTo>
                <a:cubicBezTo>
                  <a:pt x="1199629" y="0"/>
                  <a:pt x="1199629" y="0"/>
                  <a:pt x="2967099" y="0"/>
                </a:cubicBezTo>
                <a:cubicBezTo>
                  <a:pt x="3077805" y="0"/>
                  <a:pt x="3184693" y="60854"/>
                  <a:pt x="3238137" y="159741"/>
                </a:cubicBezTo>
                <a:cubicBezTo>
                  <a:pt x="3238137" y="159741"/>
                  <a:pt x="3238137" y="159741"/>
                  <a:pt x="4123780" y="1684879"/>
                </a:cubicBezTo>
                <a:cubicBezTo>
                  <a:pt x="4181042" y="1779962"/>
                  <a:pt x="4181042" y="1901669"/>
                  <a:pt x="4123780" y="1996753"/>
                </a:cubicBezTo>
                <a:cubicBezTo>
                  <a:pt x="4123780" y="1996753"/>
                  <a:pt x="4123780" y="1996753"/>
                  <a:pt x="3238137" y="3521891"/>
                </a:cubicBezTo>
                <a:cubicBezTo>
                  <a:pt x="3184693" y="3620778"/>
                  <a:pt x="3077805" y="3681631"/>
                  <a:pt x="2967099" y="3681631"/>
                </a:cubicBezTo>
                <a:cubicBezTo>
                  <a:pt x="2967099" y="3681631"/>
                  <a:pt x="2967099" y="3681631"/>
                  <a:pt x="1199629" y="3681631"/>
                </a:cubicBezTo>
                <a:cubicBezTo>
                  <a:pt x="1085105" y="3681631"/>
                  <a:pt x="982035" y="3620778"/>
                  <a:pt x="924774" y="3521891"/>
                </a:cubicBezTo>
                <a:cubicBezTo>
                  <a:pt x="924774" y="3521891"/>
                  <a:pt x="924774" y="3521891"/>
                  <a:pt x="42947" y="1996753"/>
                </a:cubicBezTo>
                <a:cubicBezTo>
                  <a:pt x="-14315" y="1901669"/>
                  <a:pt x="-14315" y="1779962"/>
                  <a:pt x="42947" y="1684879"/>
                </a:cubicBezTo>
                <a:cubicBezTo>
                  <a:pt x="42947" y="1684879"/>
                  <a:pt x="42947" y="1684879"/>
                  <a:pt x="924774" y="159741"/>
                </a:cubicBezTo>
                <a:cubicBezTo>
                  <a:pt x="982035" y="60854"/>
                  <a:pt x="1085105" y="0"/>
                  <a:pt x="1199629" y="0"/>
                </a:cubicBezTo>
                <a:close/>
              </a:path>
            </a:pathLst>
          </a:custGeom>
          <a:ln w="1587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407989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9352A0-079A-F541-A78F-D8B65BFA3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42900" y="1271493"/>
            <a:ext cx="9143999" cy="2429371"/>
          </a:xfrm>
        </p:spPr>
        <p:txBody>
          <a:bodyPr>
            <a:noAutofit/>
          </a:bodyPr>
          <a:lstStyle/>
          <a:p>
            <a:r>
              <a:rPr lang="en-IE" sz="3600" b="1" dirty="0"/>
              <a:t>	Reflection in Pairs</a:t>
            </a:r>
            <a:br>
              <a:rPr lang="en-IE" sz="3600" b="1" dirty="0"/>
            </a:br>
            <a:r>
              <a:rPr lang="en-IE" sz="3600" b="1" dirty="0"/>
              <a:t/>
            </a:r>
            <a:br>
              <a:rPr lang="en-IE" sz="3600" b="1" dirty="0"/>
            </a:br>
            <a:r>
              <a:rPr lang="en-IE" sz="3600" b="1" dirty="0"/>
              <a:t>	</a:t>
            </a:r>
            <a:r>
              <a:rPr lang="en-IE" sz="3200" i="1" dirty="0"/>
              <a:t>Share your reflections on:</a:t>
            </a:r>
            <a:br>
              <a:rPr lang="en-IE" sz="3200" i="1" dirty="0"/>
            </a:br>
            <a:r>
              <a:rPr lang="en-IE" sz="3600" i="1" dirty="0"/>
              <a:t/>
            </a:r>
            <a:br>
              <a:rPr lang="en-IE" sz="3600" i="1" dirty="0"/>
            </a:br>
            <a:r>
              <a:rPr lang="en-IE" sz="3600" i="1" dirty="0"/>
              <a:t>	- </a:t>
            </a:r>
            <a:r>
              <a:rPr lang="en-IE" sz="2800" i="1" dirty="0"/>
              <a:t>Your initial thoughts/ feelings</a:t>
            </a:r>
            <a:br>
              <a:rPr lang="en-IE" sz="2800" i="1" dirty="0"/>
            </a:br>
            <a:r>
              <a:rPr lang="en-IE" sz="2800" i="1" dirty="0"/>
              <a:t>	- Your approach to ‘Wellbeing and Health’ with students</a:t>
            </a:r>
            <a:r>
              <a:rPr lang="en-IE" sz="3600" i="1" dirty="0"/>
              <a:t/>
            </a:r>
            <a:br>
              <a:rPr lang="en-IE" sz="3600" i="1" dirty="0"/>
            </a:br>
            <a:r>
              <a:rPr lang="en-IE" sz="3600" i="1" dirty="0"/>
              <a:t/>
            </a:r>
            <a:br>
              <a:rPr lang="en-IE" sz="3600" i="1" dirty="0"/>
            </a:br>
            <a:r>
              <a:rPr lang="en-IE" sz="3600" i="1" dirty="0"/>
              <a:t/>
            </a:r>
            <a:br>
              <a:rPr lang="en-IE" sz="3600" i="1" dirty="0"/>
            </a:br>
            <a:endParaRPr lang="en-US" sz="3600" i="1" dirty="0"/>
          </a:p>
        </p:txBody>
      </p:sp>
      <p:pic>
        <p:nvPicPr>
          <p:cNvPr id="9" name="Content Placeholder 8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D2E28BD4-29E2-C94A-9A0E-2F50C8C91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00535" y="3700864"/>
            <a:ext cx="3942929" cy="2976082"/>
          </a:xfrm>
        </p:spPr>
      </p:pic>
    </p:spTree>
    <p:extLst>
      <p:ext uri="{BB962C8B-B14F-4D97-AF65-F5344CB8AC3E}">
        <p14:creationId xmlns:p14="http://schemas.microsoft.com/office/powerpoint/2010/main" val="527096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>
            <a:extLst>
              <a:ext uri="{FF2B5EF4-FFF2-40B4-BE49-F238E27FC236}">
                <a16:creationId xmlns:a16="http://schemas.microsoft.com/office/drawing/2014/main" xmlns="" id="{07322A9E-F1EC-405E-8971-BA906EFFCC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-247255" y="1290909"/>
            <a:ext cx="7277099" cy="5573512"/>
          </a:xfrm>
          <a:custGeom>
            <a:avLst/>
            <a:gdLst>
              <a:gd name="T0" fmla="*/ 1752 w 2038"/>
              <a:gd name="T1" fmla="*/ 1169 h 1169"/>
              <a:gd name="T2" fmla="*/ 1487 w 2038"/>
              <a:gd name="T3" fmla="*/ 334 h 1169"/>
              <a:gd name="T4" fmla="*/ 860 w 2038"/>
              <a:gd name="T5" fmla="*/ 22 h 1169"/>
              <a:gd name="T6" fmla="*/ 199 w 2038"/>
              <a:gd name="T7" fmla="*/ 318 h 1169"/>
              <a:gd name="T8" fmla="*/ 399 w 2038"/>
              <a:gd name="T9" fmla="*/ 1165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8" h="1169">
                <a:moveTo>
                  <a:pt x="1752" y="1169"/>
                </a:moveTo>
                <a:cubicBezTo>
                  <a:pt x="2038" y="928"/>
                  <a:pt x="1673" y="513"/>
                  <a:pt x="1487" y="334"/>
                </a:cubicBezTo>
                <a:cubicBezTo>
                  <a:pt x="1316" y="170"/>
                  <a:pt x="1099" y="43"/>
                  <a:pt x="860" y="22"/>
                </a:cubicBezTo>
                <a:cubicBezTo>
                  <a:pt x="621" y="0"/>
                  <a:pt x="341" y="128"/>
                  <a:pt x="199" y="318"/>
                </a:cubicBezTo>
                <a:cubicBezTo>
                  <a:pt x="0" y="586"/>
                  <a:pt x="184" y="965"/>
                  <a:pt x="399" y="116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6">
            <a:extLst>
              <a:ext uri="{FF2B5EF4-FFF2-40B4-BE49-F238E27FC236}">
                <a16:creationId xmlns:a16="http://schemas.microsoft.com/office/drawing/2014/main" xmlns="" id="{A5704422-1118-4FD1-95AD-29A064EB80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502838" y="2010741"/>
            <a:ext cx="5530453" cy="4848892"/>
          </a:xfrm>
          <a:custGeom>
            <a:avLst/>
            <a:gdLst>
              <a:gd name="T0" fmla="*/ 1025 w 1549"/>
              <a:gd name="T1" fmla="*/ 1016 h 1017"/>
              <a:gd name="T2" fmla="*/ 1443 w 1549"/>
              <a:gd name="T3" fmla="*/ 592 h 1017"/>
              <a:gd name="T4" fmla="*/ 782 w 1549"/>
              <a:gd name="T5" fmla="*/ 53 h 1017"/>
              <a:gd name="T6" fmla="*/ 150 w 1549"/>
              <a:gd name="T7" fmla="*/ 329 h 1017"/>
              <a:gd name="T8" fmla="*/ 477 w 1549"/>
              <a:gd name="T9" fmla="*/ 1017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49" h="1017">
                <a:moveTo>
                  <a:pt x="1025" y="1016"/>
                </a:moveTo>
                <a:cubicBezTo>
                  <a:pt x="1223" y="971"/>
                  <a:pt x="1549" y="857"/>
                  <a:pt x="1443" y="592"/>
                </a:cubicBezTo>
                <a:cubicBezTo>
                  <a:pt x="1344" y="344"/>
                  <a:pt x="1041" y="111"/>
                  <a:pt x="782" y="53"/>
                </a:cubicBezTo>
                <a:cubicBezTo>
                  <a:pt x="545" y="0"/>
                  <a:pt x="275" y="117"/>
                  <a:pt x="150" y="329"/>
                </a:cubicBezTo>
                <a:cubicBezTo>
                  <a:pt x="0" y="584"/>
                  <a:pt x="243" y="911"/>
                  <a:pt x="477" y="1017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xmlns="" id="{A88B2AAA-B805-498E-A9E6-98B8858554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188513" y="1780905"/>
            <a:ext cx="6026944" cy="5083516"/>
          </a:xfrm>
          <a:custGeom>
            <a:avLst/>
            <a:gdLst>
              <a:gd name="T0" fmla="*/ 1302 w 1688"/>
              <a:gd name="T1" fmla="*/ 1066 h 1066"/>
              <a:gd name="T2" fmla="*/ 1613 w 1688"/>
              <a:gd name="T3" fmla="*/ 850 h 1066"/>
              <a:gd name="T4" fmla="*/ 1517 w 1688"/>
              <a:gd name="T5" fmla="*/ 471 h 1066"/>
              <a:gd name="T6" fmla="*/ 798 w 1688"/>
              <a:gd name="T7" fmla="*/ 28 h 1066"/>
              <a:gd name="T8" fmla="*/ 181 w 1688"/>
              <a:gd name="T9" fmla="*/ 333 h 1066"/>
              <a:gd name="T10" fmla="*/ 420 w 1688"/>
              <a:gd name="T11" fmla="*/ 1066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88" h="1066">
                <a:moveTo>
                  <a:pt x="1302" y="1066"/>
                </a:moveTo>
                <a:cubicBezTo>
                  <a:pt x="1416" y="1024"/>
                  <a:pt x="1551" y="962"/>
                  <a:pt x="1613" y="850"/>
                </a:cubicBezTo>
                <a:cubicBezTo>
                  <a:pt x="1688" y="715"/>
                  <a:pt x="1606" y="575"/>
                  <a:pt x="1517" y="471"/>
                </a:cubicBezTo>
                <a:cubicBezTo>
                  <a:pt x="1336" y="258"/>
                  <a:pt x="1084" y="62"/>
                  <a:pt x="798" y="28"/>
                </a:cubicBezTo>
                <a:cubicBezTo>
                  <a:pt x="559" y="0"/>
                  <a:pt x="317" y="138"/>
                  <a:pt x="181" y="333"/>
                </a:cubicBezTo>
                <a:cubicBezTo>
                  <a:pt x="0" y="592"/>
                  <a:pt x="191" y="907"/>
                  <a:pt x="420" y="10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8">
            <a:extLst>
              <a:ext uri="{FF2B5EF4-FFF2-40B4-BE49-F238E27FC236}">
                <a16:creationId xmlns:a16="http://schemas.microsoft.com/office/drawing/2014/main" xmlns="" id="{9B8051E0-19D7-43E1-BFD9-E6DBFEB3A3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-795" y="542347"/>
            <a:ext cx="7750968" cy="6322075"/>
          </a:xfrm>
          <a:custGeom>
            <a:avLst/>
            <a:gdLst>
              <a:gd name="T0" fmla="*/ 1873 w 2171"/>
              <a:gd name="T1" fmla="*/ 1326 h 1326"/>
              <a:gd name="T2" fmla="*/ 1609 w 2171"/>
              <a:gd name="T3" fmla="*/ 473 h 1326"/>
              <a:gd name="T4" fmla="*/ 880 w 2171"/>
              <a:gd name="T5" fmla="*/ 63 h 1326"/>
              <a:gd name="T6" fmla="*/ 0 w 2171"/>
              <a:gd name="T7" fmla="*/ 423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71" h="1326">
                <a:moveTo>
                  <a:pt x="1873" y="1326"/>
                </a:moveTo>
                <a:cubicBezTo>
                  <a:pt x="2171" y="1045"/>
                  <a:pt x="1825" y="678"/>
                  <a:pt x="1609" y="473"/>
                </a:cubicBezTo>
                <a:cubicBezTo>
                  <a:pt x="1406" y="281"/>
                  <a:pt x="1159" y="116"/>
                  <a:pt x="880" y="63"/>
                </a:cubicBezTo>
                <a:cubicBezTo>
                  <a:pt x="545" y="0"/>
                  <a:pt x="214" y="161"/>
                  <a:pt x="0" y="423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9">
            <a:extLst>
              <a:ext uri="{FF2B5EF4-FFF2-40B4-BE49-F238E27FC236}">
                <a16:creationId xmlns:a16="http://schemas.microsoft.com/office/drawing/2014/main" xmlns="" id="{4EDB2B02-86A2-46F5-A4BE-B7D9B10411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2775" y="6178751"/>
            <a:ext cx="378619" cy="681527"/>
          </a:xfrm>
          <a:custGeom>
            <a:avLst/>
            <a:gdLst>
              <a:gd name="T0" fmla="*/ 0 w 106"/>
              <a:gd name="T1" fmla="*/ 0 h 143"/>
              <a:gd name="T2" fmla="*/ 106 w 106"/>
              <a:gd name="T3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6" h="143">
                <a:moveTo>
                  <a:pt x="0" y="0"/>
                </a:moveTo>
                <a:cubicBezTo>
                  <a:pt x="35" y="54"/>
                  <a:pt x="70" y="101"/>
                  <a:pt x="106" y="143"/>
                </a:cubicBezTo>
              </a:path>
            </a:pathLst>
          </a:custGeom>
          <a:noFill/>
          <a:ln w="4763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10">
            <a:extLst>
              <a:ext uri="{FF2B5EF4-FFF2-40B4-BE49-F238E27FC236}">
                <a16:creationId xmlns:a16="http://schemas.microsoft.com/office/drawing/2014/main" xmlns="" id="{43954639-FB5D-41F4-9560-6F6DFE7784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-795" y="-59376"/>
            <a:ext cx="8318896" cy="6923796"/>
          </a:xfrm>
          <a:custGeom>
            <a:avLst/>
            <a:gdLst>
              <a:gd name="T0" fmla="*/ 2046 w 2330"/>
              <a:gd name="T1" fmla="*/ 1452 h 1452"/>
              <a:gd name="T2" fmla="*/ 1813 w 2330"/>
              <a:gd name="T3" fmla="*/ 601 h 1452"/>
              <a:gd name="T4" fmla="*/ 956 w 2330"/>
              <a:gd name="T5" fmla="*/ 97 h 1452"/>
              <a:gd name="T6" fmla="*/ 0 w 2330"/>
              <a:gd name="T7" fmla="*/ 366 h 1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0" h="1452">
                <a:moveTo>
                  <a:pt x="2046" y="1452"/>
                </a:moveTo>
                <a:cubicBezTo>
                  <a:pt x="2330" y="1153"/>
                  <a:pt x="2049" y="821"/>
                  <a:pt x="1813" y="601"/>
                </a:cubicBezTo>
                <a:cubicBezTo>
                  <a:pt x="1569" y="375"/>
                  <a:pt x="1282" y="179"/>
                  <a:pt x="956" y="97"/>
                </a:cubicBezTo>
                <a:cubicBezTo>
                  <a:pt x="572" y="0"/>
                  <a:pt x="292" y="101"/>
                  <a:pt x="0" y="3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12">
            <a:extLst>
              <a:ext uri="{FF2B5EF4-FFF2-40B4-BE49-F238E27FC236}">
                <a16:creationId xmlns:a16="http://schemas.microsoft.com/office/drawing/2014/main" xmlns="" id="{E898931C-0323-41FA-A036-20F818B1FF8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-795" y="-1916"/>
            <a:ext cx="792955" cy="614491"/>
          </a:xfrm>
          <a:custGeom>
            <a:avLst/>
            <a:gdLst>
              <a:gd name="T0" fmla="*/ 222 w 222"/>
              <a:gd name="T1" fmla="*/ 0 h 129"/>
              <a:gd name="T2" fmla="*/ 0 w 222"/>
              <a:gd name="T3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22" h="129">
                <a:moveTo>
                  <a:pt x="222" y="0"/>
                </a:moveTo>
                <a:cubicBezTo>
                  <a:pt x="152" y="35"/>
                  <a:pt x="76" y="78"/>
                  <a:pt x="0" y="129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14">
            <a:extLst>
              <a:ext uri="{FF2B5EF4-FFF2-40B4-BE49-F238E27FC236}">
                <a16:creationId xmlns:a16="http://schemas.microsoft.com/office/drawing/2014/main" xmlns="" id="{89AFE9DD-0792-4B98-B4EB-97ACA17E6A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2775" y="-6705"/>
            <a:ext cx="446485" cy="352734"/>
          </a:xfrm>
          <a:custGeom>
            <a:avLst/>
            <a:gdLst>
              <a:gd name="T0" fmla="*/ 125 w 125"/>
              <a:gd name="T1" fmla="*/ 0 h 74"/>
              <a:gd name="T2" fmla="*/ 0 w 125"/>
              <a:gd name="T3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25" h="74">
                <a:moveTo>
                  <a:pt x="125" y="0"/>
                </a:moveTo>
                <a:cubicBezTo>
                  <a:pt x="85" y="22"/>
                  <a:pt x="43" y="47"/>
                  <a:pt x="0" y="74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16">
            <a:extLst>
              <a:ext uri="{FF2B5EF4-FFF2-40B4-BE49-F238E27FC236}">
                <a16:creationId xmlns:a16="http://schemas.microsoft.com/office/drawing/2014/main" xmlns="" id="{3981F5C4-9AE1-404E-AF44-A4E6DB374F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-795" y="-1916"/>
            <a:ext cx="267890" cy="213875"/>
          </a:xfrm>
          <a:custGeom>
            <a:avLst/>
            <a:gdLst>
              <a:gd name="T0" fmla="*/ 75 w 75"/>
              <a:gd name="T1" fmla="*/ 0 h 45"/>
              <a:gd name="T2" fmla="*/ 0 w 75"/>
              <a:gd name="T3" fmla="*/ 45 h 4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45">
                <a:moveTo>
                  <a:pt x="75" y="0"/>
                </a:moveTo>
                <a:cubicBezTo>
                  <a:pt x="50" y="14"/>
                  <a:pt x="25" y="29"/>
                  <a:pt x="0" y="45"/>
                </a:cubicBezTo>
              </a:path>
            </a:pathLst>
          </a:custGeom>
          <a:noFill/>
          <a:ln w="12700" cap="flat">
            <a:solidFill>
              <a:schemeClr val="tx1">
                <a:alpha val="20000"/>
              </a:schemeClr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Freeform 11">
            <a:extLst>
              <a:ext uri="{FF2B5EF4-FFF2-40B4-BE49-F238E27FC236}">
                <a16:creationId xmlns:a16="http://schemas.microsoft.com/office/drawing/2014/main" xmlns="" id="{763C1781-8726-4FAC-8C45-FF40376BE4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4069950" y="-1916"/>
            <a:ext cx="4341019" cy="6847184"/>
          </a:xfrm>
          <a:custGeom>
            <a:avLst/>
            <a:gdLst>
              <a:gd name="T0" fmla="*/ 1094 w 1216"/>
              <a:gd name="T1" fmla="*/ 1436 h 1436"/>
              <a:gd name="T2" fmla="*/ 709 w 1216"/>
              <a:gd name="T3" fmla="*/ 551 h 1436"/>
              <a:gd name="T4" fmla="*/ 0 w 1216"/>
              <a:gd name="T5" fmla="*/ 0 h 1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6" h="1436">
                <a:moveTo>
                  <a:pt x="1094" y="1436"/>
                </a:moveTo>
                <a:cubicBezTo>
                  <a:pt x="1216" y="1114"/>
                  <a:pt x="904" y="770"/>
                  <a:pt x="709" y="551"/>
                </a:cubicBezTo>
                <a:cubicBezTo>
                  <a:pt x="509" y="327"/>
                  <a:pt x="274" y="127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21">
            <a:extLst>
              <a:ext uri="{FF2B5EF4-FFF2-40B4-BE49-F238E27FC236}">
                <a16:creationId xmlns:a16="http://schemas.microsoft.com/office/drawing/2014/main" xmlns="" id="{301491B5-56C7-43DC-A3D9-861EECCA05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6926260" y="2872"/>
            <a:ext cx="2213372" cy="2555325"/>
          </a:xfrm>
          <a:custGeom>
            <a:avLst/>
            <a:gdLst>
              <a:gd name="T0" fmla="*/ 620 w 620"/>
              <a:gd name="T1" fmla="*/ 536 h 536"/>
              <a:gd name="T2" fmla="*/ 0 w 620"/>
              <a:gd name="T3" fmla="*/ 0 h 5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20" h="536">
                <a:moveTo>
                  <a:pt x="620" y="536"/>
                </a:moveTo>
                <a:cubicBezTo>
                  <a:pt x="404" y="314"/>
                  <a:pt x="196" y="138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31686" y="1481328"/>
            <a:ext cx="2194560" cy="2468880"/>
          </a:xfrm>
        </p:spPr>
        <p:txBody>
          <a:bodyPr>
            <a:normAutofit/>
          </a:bodyPr>
          <a:lstStyle/>
          <a:p>
            <a:pPr algn="l"/>
            <a:r>
              <a:rPr lang="en-US" sz="3500" b="1"/>
              <a:t>Wellbeing</a:t>
            </a:r>
            <a:r>
              <a:rPr lang="en-US" sz="3500"/>
              <a:t> and </a:t>
            </a:r>
            <a:r>
              <a:rPr lang="en-US" sz="3500" b="1"/>
              <a:t>Global Citizenship Education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31686" y="4078224"/>
            <a:ext cx="2194560" cy="1307592"/>
          </a:xfrm>
        </p:spPr>
        <p:txBody>
          <a:bodyPr>
            <a:normAutofit/>
          </a:bodyPr>
          <a:lstStyle/>
          <a:p>
            <a:pPr algn="l"/>
            <a:r>
              <a:rPr lang="en-US" sz="1700"/>
              <a:t>What is the connection?</a:t>
            </a:r>
          </a:p>
          <a:p>
            <a:pPr algn="l"/>
            <a:r>
              <a:rPr lang="en-US" sz="1700"/>
              <a:t>Opportunities for GCE in Wellbeing</a:t>
            </a:r>
          </a:p>
        </p:txBody>
      </p:sp>
      <p:sp>
        <p:nvSpPr>
          <p:cNvPr id="31" name="Freeform 22">
            <a:extLst>
              <a:ext uri="{FF2B5EF4-FFF2-40B4-BE49-F238E27FC236}">
                <a16:creationId xmlns:a16="http://schemas.microsoft.com/office/drawing/2014/main" xmlns="" id="{237E2353-22DF-46E0-A200-FB30F8F394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7515619" y="-1916"/>
            <a:ext cx="1624013" cy="1358265"/>
          </a:xfrm>
          <a:custGeom>
            <a:avLst/>
            <a:gdLst>
              <a:gd name="T0" fmla="*/ 0 w 455"/>
              <a:gd name="T1" fmla="*/ 0 h 285"/>
              <a:gd name="T2" fmla="*/ 455 w 455"/>
              <a:gd name="T3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5" h="285">
                <a:moveTo>
                  <a:pt x="0" y="0"/>
                </a:moveTo>
                <a:cubicBezTo>
                  <a:pt x="153" y="85"/>
                  <a:pt x="308" y="180"/>
                  <a:pt x="455" y="28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23">
            <a:extLst>
              <a:ext uri="{FF2B5EF4-FFF2-40B4-BE49-F238E27FC236}">
                <a16:creationId xmlns:a16="http://schemas.microsoft.com/office/drawing/2014/main" xmlns="" id="{DD6138DB-057B-45F7-A5F4-E7BFDA20D0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8468119" y="-1916"/>
            <a:ext cx="671513" cy="534687"/>
          </a:xfrm>
          <a:custGeom>
            <a:avLst/>
            <a:gdLst>
              <a:gd name="T0" fmla="*/ 0 w 188"/>
              <a:gd name="T1" fmla="*/ 0 h 112"/>
              <a:gd name="T2" fmla="*/ 188 w 188"/>
              <a:gd name="T3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8" h="112">
                <a:moveTo>
                  <a:pt x="0" y="0"/>
                </a:moveTo>
                <a:cubicBezTo>
                  <a:pt x="63" y="36"/>
                  <a:pt x="126" y="73"/>
                  <a:pt x="188" y="112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xmlns="" id="{79A54AB1-B64F-4843-BFAB-81CB74E66B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31529">
            <a:off x="564058" y="2218040"/>
            <a:ext cx="3314068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4" name="Picture 3" descr="Screen Shot 2018-02-01 at 03.32.32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1432" y="465243"/>
            <a:ext cx="5821443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00385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759" y="3752849"/>
            <a:ext cx="2468166" cy="2452687"/>
          </a:xfrm>
        </p:spPr>
        <p:txBody>
          <a:bodyPr anchor="ctr">
            <a:normAutofit/>
          </a:bodyPr>
          <a:lstStyle/>
          <a:p>
            <a:r>
              <a:rPr lang="en-US" sz="3100"/>
              <a:t>What is Wellbeing?</a:t>
            </a:r>
          </a:p>
        </p:txBody>
      </p:sp>
      <p:pic>
        <p:nvPicPr>
          <p:cNvPr id="4" name="Picture 3" descr="Screen Shot 2018-02-01 at 04.16.24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7986" y="3752850"/>
            <a:ext cx="5614060" cy="245268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600"/>
              <a:t>400 hours will be available for learning in the area of Wellbeing in junior cycle beginning with a minimum of 300 hours of timetabled engagement from 2017 and </a:t>
            </a:r>
            <a:r>
              <a:rPr lang="en-US" sz="1600" b="1"/>
              <a:t>moving to the full complement of time as the new junior cycle is fully implemented in schools </a:t>
            </a:r>
          </a:p>
          <a:p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757432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xmlns="" id="{7D9D36D6-2AC5-46A1-A849-4C82D5264A3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519170" y="2371918"/>
            <a:ext cx="629809" cy="933099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endParaRPr lang="en-US" sz="4500" dirty="0"/>
          </a:p>
        </p:txBody>
      </p:sp>
      <p:pic>
        <p:nvPicPr>
          <p:cNvPr id="5" name="Content Placeholder 4" descr="Screen Shot 2018-02-01 at 04.21.53.jpg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7939" y="1"/>
            <a:ext cx="4163772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9B2C4DD-BA4A-0C41-97A8-195993E53C7D}"/>
              </a:ext>
            </a:extLst>
          </p:cNvPr>
          <p:cNvSpPr txBox="1"/>
          <p:nvPr/>
        </p:nvSpPr>
        <p:spPr>
          <a:xfrm>
            <a:off x="4265837" y="473758"/>
            <a:ext cx="33310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4E6FA1"/>
                </a:solidFill>
              </a:rPr>
              <a:t>Connected to my school, friends, community and the wider world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1A9C93D-ED32-FC44-A933-01442CF8E5EA}"/>
              </a:ext>
            </a:extLst>
          </p:cNvPr>
          <p:cNvSpPr txBox="1"/>
          <p:nvPr/>
        </p:nvSpPr>
        <p:spPr>
          <a:xfrm>
            <a:off x="3692565" y="5668444"/>
            <a:ext cx="4743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4E6FA1"/>
                </a:solidFill>
              </a:rPr>
              <a:t>Appreciate that my actions impact on mine and others wellbeing in local and global contexts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4F02C9B-EB62-F84D-ABD2-B3E632E46C99}"/>
              </a:ext>
            </a:extLst>
          </p:cNvPr>
          <p:cNvSpPr txBox="1"/>
          <p:nvPr/>
        </p:nvSpPr>
        <p:spPr>
          <a:xfrm>
            <a:off x="4512301" y="3071101"/>
            <a:ext cx="4367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65358E"/>
                </a:solidFill>
              </a:rPr>
              <a:t>Do I feel I’m listened to and valued? Do I show care and respect for others?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598189B8-68DB-3A4C-973B-E363093C0E58}"/>
              </a:ext>
            </a:extLst>
          </p:cNvPr>
          <p:cNvSpPr txBox="1"/>
          <p:nvPr/>
        </p:nvSpPr>
        <p:spPr>
          <a:xfrm>
            <a:off x="4577616" y="1616342"/>
            <a:ext cx="42372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D99231"/>
                </a:solidFill>
              </a:rPr>
              <a:t>Am I aware of what my personal values are and do I think through my decisions?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3962D47-6DCA-7142-9E63-45DA992942BF}"/>
              </a:ext>
            </a:extLst>
          </p:cNvPr>
          <p:cNvSpPr txBox="1"/>
          <p:nvPr/>
        </p:nvSpPr>
        <p:spPr>
          <a:xfrm>
            <a:off x="4446987" y="4478888"/>
            <a:ext cx="39147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84B841"/>
                </a:solidFill>
              </a:rPr>
              <a:t>Do I take action to protect and promote my wellbeing an that of others?</a:t>
            </a:r>
          </a:p>
        </p:txBody>
      </p:sp>
    </p:spTree>
    <p:extLst>
      <p:ext uri="{BB962C8B-B14F-4D97-AF65-F5344CB8AC3E}">
        <p14:creationId xmlns:p14="http://schemas.microsoft.com/office/powerpoint/2010/main" val="1602307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xmlns="" id="{C54A3646-77FE-4862-96CE-45260829B18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xmlns="" id="{3F6FA249-9C10-48B9-9F72-1F333D8A94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313134" y="0"/>
            <a:ext cx="9438087" cy="6853238"/>
            <a:chOff x="-417513" y="0"/>
            <a:chExt cx="12584114" cy="6853238"/>
          </a:xfrm>
        </p:grpSpPr>
        <p:sp>
          <p:nvSpPr>
            <p:cNvPr id="75" name="Freeform 5">
              <a:extLst>
                <a:ext uri="{FF2B5EF4-FFF2-40B4-BE49-F238E27FC236}">
                  <a16:creationId xmlns:a16="http://schemas.microsoft.com/office/drawing/2014/main" xmlns="" id="{036894FA-6F9A-4863-AEC5-B734F4226C2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>
              <a:extLst>
                <a:ext uri="{FF2B5EF4-FFF2-40B4-BE49-F238E27FC236}">
                  <a16:creationId xmlns:a16="http://schemas.microsoft.com/office/drawing/2014/main" xmlns="" id="{6B103C0B-E1BF-4BF0-9605-7426160F9E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>
              <a:extLst>
                <a:ext uri="{FF2B5EF4-FFF2-40B4-BE49-F238E27FC236}">
                  <a16:creationId xmlns:a16="http://schemas.microsoft.com/office/drawing/2014/main" xmlns="" id="{B796B9AB-146B-42B0-B1F4-7EF69C521A0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>
              <a:extLst>
                <a:ext uri="{FF2B5EF4-FFF2-40B4-BE49-F238E27FC236}">
                  <a16:creationId xmlns:a16="http://schemas.microsoft.com/office/drawing/2014/main" xmlns="" id="{0B8CEE20-F67A-4CFC-88F1-4C942EB624F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>
              <a:extLst>
                <a:ext uri="{FF2B5EF4-FFF2-40B4-BE49-F238E27FC236}">
                  <a16:creationId xmlns:a16="http://schemas.microsoft.com/office/drawing/2014/main" xmlns="" id="{6B823E68-E880-4A79-82AD-6088E1DEADA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>
              <a:extLst>
                <a:ext uri="{FF2B5EF4-FFF2-40B4-BE49-F238E27FC236}">
                  <a16:creationId xmlns:a16="http://schemas.microsoft.com/office/drawing/2014/main" xmlns="" id="{C90FFE78-151B-4C6F-893F-6832706022F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>
              <a:extLst>
                <a:ext uri="{FF2B5EF4-FFF2-40B4-BE49-F238E27FC236}">
                  <a16:creationId xmlns:a16="http://schemas.microsoft.com/office/drawing/2014/main" xmlns="" id="{3A2B9B53-0432-42A0-ACC1-23CCDB1183A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>
              <a:extLst>
                <a:ext uri="{FF2B5EF4-FFF2-40B4-BE49-F238E27FC236}">
                  <a16:creationId xmlns:a16="http://schemas.microsoft.com/office/drawing/2014/main" xmlns="" id="{142954D5-E17A-4C4B-B575-9D2BE72C64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>
              <a:extLst>
                <a:ext uri="{FF2B5EF4-FFF2-40B4-BE49-F238E27FC236}">
                  <a16:creationId xmlns:a16="http://schemas.microsoft.com/office/drawing/2014/main" xmlns="" id="{2317E4B1-5573-4066-895C-2FB759804A2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>
              <a:extLst>
                <a:ext uri="{FF2B5EF4-FFF2-40B4-BE49-F238E27FC236}">
                  <a16:creationId xmlns:a16="http://schemas.microsoft.com/office/drawing/2014/main" xmlns="" id="{EBA723B4-613D-41FA-93E8-94173C930F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>
              <a:extLst>
                <a:ext uri="{FF2B5EF4-FFF2-40B4-BE49-F238E27FC236}">
                  <a16:creationId xmlns:a16="http://schemas.microsoft.com/office/drawing/2014/main" xmlns="" id="{D2693AEC-A60D-40B1-87B3-1EF30A56D4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>
              <a:extLst>
                <a:ext uri="{FF2B5EF4-FFF2-40B4-BE49-F238E27FC236}">
                  <a16:creationId xmlns:a16="http://schemas.microsoft.com/office/drawing/2014/main" xmlns="" id="{0EFB57B1-129C-4CA5-9513-29226043BF3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>
              <a:extLst>
                <a:ext uri="{FF2B5EF4-FFF2-40B4-BE49-F238E27FC236}">
                  <a16:creationId xmlns:a16="http://schemas.microsoft.com/office/drawing/2014/main" xmlns="" id="{AC89A1FD-35E1-4574-A439-61C20F457D3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>
              <a:extLst>
                <a:ext uri="{FF2B5EF4-FFF2-40B4-BE49-F238E27FC236}">
                  <a16:creationId xmlns:a16="http://schemas.microsoft.com/office/drawing/2014/main" xmlns="" id="{4D55D1DF-59D8-4B47-87C4-FB3A82689AE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>
              <a:extLst>
                <a:ext uri="{FF2B5EF4-FFF2-40B4-BE49-F238E27FC236}">
                  <a16:creationId xmlns:a16="http://schemas.microsoft.com/office/drawing/2014/main" xmlns="" id="{F99FF32E-3548-4B4D-894E-B3A06C12A76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>
              <a:extLst>
                <a:ext uri="{FF2B5EF4-FFF2-40B4-BE49-F238E27FC236}">
                  <a16:creationId xmlns:a16="http://schemas.microsoft.com/office/drawing/2014/main" xmlns="" id="{5005D0D4-EFA9-4355-BA9B-A7B46F9412F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>
              <a:extLst>
                <a:ext uri="{FF2B5EF4-FFF2-40B4-BE49-F238E27FC236}">
                  <a16:creationId xmlns:a16="http://schemas.microsoft.com/office/drawing/2014/main" xmlns="" id="{6350B02F-5937-44B9-83F4-9C970BE963A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>
              <a:extLst>
                <a:ext uri="{FF2B5EF4-FFF2-40B4-BE49-F238E27FC236}">
                  <a16:creationId xmlns:a16="http://schemas.microsoft.com/office/drawing/2014/main" xmlns="" id="{F21A245F-C10F-495E-BD0E-CE576C7F0D7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>
              <a:extLst>
                <a:ext uri="{FF2B5EF4-FFF2-40B4-BE49-F238E27FC236}">
                  <a16:creationId xmlns:a16="http://schemas.microsoft.com/office/drawing/2014/main" xmlns="" id="{6F524856-7B56-403B-B504-044710FD545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>
              <a:extLst>
                <a:ext uri="{FF2B5EF4-FFF2-40B4-BE49-F238E27FC236}">
                  <a16:creationId xmlns:a16="http://schemas.microsoft.com/office/drawing/2014/main" xmlns="" id="{4E6D29BC-894B-4228-9F3F-92037EA3962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>
              <a:extLst>
                <a:ext uri="{FF2B5EF4-FFF2-40B4-BE49-F238E27FC236}">
                  <a16:creationId xmlns:a16="http://schemas.microsoft.com/office/drawing/2014/main" xmlns="" id="{E03B2DC6-DF02-45CB-AC7C-6EBBD359C3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 useBgFill="1">
        <p:nvSpPr>
          <p:cNvPr id="97" name="Rectangle 96">
            <a:extLst>
              <a:ext uri="{FF2B5EF4-FFF2-40B4-BE49-F238E27FC236}">
                <a16:creationId xmlns:a16="http://schemas.microsoft.com/office/drawing/2014/main" xmlns="" id="{700D0C16-8549-4373-8B7C-3555082CEA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442748" y="0"/>
            <a:ext cx="7701252" cy="68692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9194" y="300036"/>
            <a:ext cx="4670298" cy="1234440"/>
          </a:xfrm>
        </p:spPr>
        <p:txBody>
          <a:bodyPr rtlCol="0" anchor="t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200">
                <a:solidFill>
                  <a:schemeClr val="accent1"/>
                </a:solidFill>
                <a:latin typeface="Rockwell"/>
                <a:ea typeface="+mj-ea"/>
                <a:cs typeface="Rockwell"/>
              </a:rPr>
              <a:t> </a:t>
            </a:r>
            <a:r>
              <a:rPr lang="en-US" sz="2200">
                <a:solidFill>
                  <a:schemeClr val="accent1"/>
                </a:solidFill>
                <a:latin typeface="Calibri"/>
                <a:ea typeface="+mj-ea"/>
                <a:cs typeface="Calibri"/>
              </a:rPr>
              <a:t>    </a:t>
            </a:r>
            <a:br>
              <a:rPr lang="en-US" sz="2200">
                <a:solidFill>
                  <a:schemeClr val="accent1"/>
                </a:solidFill>
                <a:latin typeface="Calibri"/>
                <a:ea typeface="+mj-ea"/>
                <a:cs typeface="Calibri"/>
              </a:rPr>
            </a:br>
            <a:r>
              <a:rPr lang="en-US" sz="2200">
                <a:solidFill>
                  <a:schemeClr val="accent1"/>
                </a:solidFill>
                <a:latin typeface="Calibri"/>
                <a:ea typeface="+mj-ea"/>
                <a:cs typeface="Calibri"/>
              </a:rPr>
              <a:t>What is Global Citizenship Education?</a:t>
            </a:r>
            <a:br>
              <a:rPr lang="en-US" sz="2200">
                <a:solidFill>
                  <a:schemeClr val="accent1"/>
                </a:solidFill>
                <a:latin typeface="Calibri"/>
                <a:ea typeface="+mj-ea"/>
                <a:cs typeface="Calibri"/>
              </a:rPr>
            </a:br>
            <a:endParaRPr lang="en-US" sz="2200">
              <a:solidFill>
                <a:schemeClr val="accent1"/>
              </a:solidFill>
              <a:latin typeface="Calibri"/>
              <a:ea typeface="+mj-ea"/>
              <a:cs typeface="Calibri"/>
            </a:endParaRPr>
          </a:p>
        </p:txBody>
      </p:sp>
      <p:sp>
        <p:nvSpPr>
          <p:cNvPr id="99" name="Isosceles Triangle 98">
            <a:extLst>
              <a:ext uri="{FF2B5EF4-FFF2-40B4-BE49-F238E27FC236}">
                <a16:creationId xmlns:a16="http://schemas.microsoft.com/office/drawing/2014/main" xmlns="" id="{C7341777-0F86-4E1E-A07F-2076F00D04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1310831" y="987224"/>
            <a:ext cx="300774" cy="19446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1818907" y="1206057"/>
            <a:ext cx="7096786" cy="5211125"/>
          </a:xfrm>
        </p:spPr>
        <p:txBody>
          <a:bodyPr>
            <a:normAutofit/>
          </a:bodyPr>
          <a:lstStyle/>
          <a:p>
            <a:pPr marL="0" indent="0" eaLnBrk="1" hangingPunct="1">
              <a:buFont typeface="Arial" charset="0"/>
              <a:buNone/>
            </a:pPr>
            <a:endParaRPr lang="en-US" sz="1600" dirty="0">
              <a:latin typeface="Calibri"/>
              <a:cs typeface="Calibri"/>
            </a:endParaRPr>
          </a:p>
          <a:p>
            <a:pPr marL="0" indent="0" eaLnBrk="1" hangingPunct="1">
              <a:buFont typeface="Arial" charset="0"/>
              <a:buNone/>
            </a:pPr>
            <a:r>
              <a:rPr lang="en-US" sz="2000" dirty="0">
                <a:cs typeface="Calibri"/>
              </a:rPr>
              <a:t>“an </a:t>
            </a:r>
            <a:r>
              <a:rPr lang="en-US" sz="2000" b="1" dirty="0">
                <a:cs typeface="Calibri"/>
              </a:rPr>
              <a:t>educational process </a:t>
            </a:r>
            <a:r>
              <a:rPr lang="en-US" sz="2000" dirty="0">
                <a:cs typeface="Calibri"/>
              </a:rPr>
              <a:t>aimed at increasing </a:t>
            </a:r>
            <a:r>
              <a:rPr lang="en-US" sz="2000" b="1" dirty="0">
                <a:cs typeface="Calibri"/>
              </a:rPr>
              <a:t>awareness</a:t>
            </a:r>
            <a:r>
              <a:rPr lang="en-US" sz="2000" dirty="0">
                <a:cs typeface="Calibri"/>
              </a:rPr>
              <a:t> and </a:t>
            </a:r>
            <a:r>
              <a:rPr lang="en-US" sz="2000" b="1" dirty="0">
                <a:cs typeface="Calibri"/>
              </a:rPr>
              <a:t>understanding</a:t>
            </a:r>
            <a:r>
              <a:rPr lang="en-US" sz="2000" dirty="0">
                <a:cs typeface="Calibri"/>
              </a:rPr>
              <a:t> of the rapidly changing, interdependent and unequal </a:t>
            </a:r>
            <a:r>
              <a:rPr lang="en-US" sz="2000" b="1" dirty="0">
                <a:cs typeface="Calibri"/>
              </a:rPr>
              <a:t>world</a:t>
            </a:r>
            <a:r>
              <a:rPr lang="en-US" sz="2000" dirty="0">
                <a:cs typeface="Calibri"/>
              </a:rPr>
              <a:t> in which we live. </a:t>
            </a:r>
          </a:p>
          <a:p>
            <a:pPr marL="0" indent="0">
              <a:buNone/>
            </a:pPr>
            <a:r>
              <a:rPr lang="en-IE" sz="2000" dirty="0"/>
              <a:t>By challenging stereotype</a:t>
            </a:r>
            <a:r>
              <a:rPr lang="en-IE" sz="2000" b="1" dirty="0"/>
              <a:t>s </a:t>
            </a:r>
            <a:r>
              <a:rPr lang="en-IE" sz="2000" dirty="0"/>
              <a:t>and encouraging </a:t>
            </a:r>
            <a:r>
              <a:rPr lang="en-IE" sz="2000" b="1" dirty="0"/>
              <a:t>independent thinking</a:t>
            </a:r>
            <a:r>
              <a:rPr lang="en-IE" sz="2000" dirty="0"/>
              <a:t>, GCE helps students </a:t>
            </a:r>
            <a:r>
              <a:rPr lang="en-IE" sz="2000" b="1" dirty="0"/>
              <a:t>critically explore the root causes </a:t>
            </a:r>
            <a:r>
              <a:rPr lang="en-IE" sz="2000" dirty="0"/>
              <a:t>of global justice issues and how they </a:t>
            </a:r>
            <a:r>
              <a:rPr lang="en-IE" sz="2000" b="1" dirty="0"/>
              <a:t>link with our everyday lives</a:t>
            </a:r>
            <a:endParaRPr lang="en-IE" sz="2000" dirty="0"/>
          </a:p>
          <a:p>
            <a:pPr marL="0" indent="0">
              <a:buNone/>
            </a:pPr>
            <a:r>
              <a:rPr lang="en-IE" sz="2000" dirty="0"/>
              <a:t>GCE inspires solidarity by supporting people to </a:t>
            </a:r>
            <a:r>
              <a:rPr lang="en-IE" sz="2000" b="1" dirty="0"/>
              <a:t>realise their full rights, responsibilities and potential as global citizens</a:t>
            </a:r>
            <a:r>
              <a:rPr lang="en-IE" sz="2000" dirty="0"/>
              <a:t> in order to take meaningful action for a just and sustainable world” – Irish Aid</a:t>
            </a:r>
            <a:endParaRPr lang="en-US" sz="2000" dirty="0">
              <a:cs typeface="Calibri"/>
            </a:endParaRPr>
          </a:p>
          <a:p>
            <a:pPr marL="0" indent="0" eaLnBrk="1" hangingPunct="1">
              <a:buFont typeface="Arial" charset="0"/>
              <a:buNone/>
            </a:pPr>
            <a:endParaRPr lang="en-US" sz="2000" dirty="0">
              <a:cs typeface="Calibri"/>
            </a:endParaRPr>
          </a:p>
          <a:p>
            <a:pPr marL="0" indent="0">
              <a:buNone/>
            </a:pPr>
            <a:r>
              <a:rPr lang="en-US" sz="2000" dirty="0">
                <a:cs typeface="Calibri"/>
              </a:rPr>
              <a:t>Global citizenship involves </a:t>
            </a:r>
            <a:r>
              <a:rPr lang="en-US" sz="2000" b="1" dirty="0">
                <a:cs typeface="Calibri"/>
              </a:rPr>
              <a:t>key dimensions </a:t>
            </a:r>
            <a:r>
              <a:rPr lang="en-US" sz="2000" dirty="0">
                <a:cs typeface="Calibri"/>
              </a:rPr>
              <a:t>— awareness (of self and others), responsibility, participation and </a:t>
            </a:r>
            <a:r>
              <a:rPr lang="en-US" sz="2000" b="1" dirty="0">
                <a:cs typeface="Calibri"/>
              </a:rPr>
              <a:t>connection</a:t>
            </a:r>
          </a:p>
          <a:p>
            <a:pPr marL="0" indent="0" eaLnBrk="1" hangingPunct="1">
              <a:buFont typeface="Arial" charset="0"/>
              <a:buNone/>
            </a:pPr>
            <a:endParaRPr lang="en-US" sz="1600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9345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3647" y="-13524"/>
            <a:ext cx="1290918" cy="36933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-149412" y="3164681"/>
            <a:ext cx="1290918" cy="36933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-132191" y="3317081"/>
            <a:ext cx="1290918" cy="36933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358094" y="-223838"/>
            <a:ext cx="1290918" cy="7294305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6" name="Content Placeholder 15" descr="Chart, bubble chart&#10;&#10;Description automatically generated">
            <a:extLst>
              <a:ext uri="{FF2B5EF4-FFF2-40B4-BE49-F238E27FC236}">
                <a16:creationId xmlns:a16="http://schemas.microsoft.com/office/drawing/2014/main" xmlns="" id="{DDCCEBF6-6A57-E945-945E-18C6039FF5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3003" y="168299"/>
            <a:ext cx="8676373" cy="6510030"/>
          </a:xfrm>
        </p:spPr>
      </p:pic>
    </p:spTree>
    <p:extLst>
      <p:ext uri="{BB962C8B-B14F-4D97-AF65-F5344CB8AC3E}">
        <p14:creationId xmlns:p14="http://schemas.microsoft.com/office/powerpoint/2010/main" val="38450241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A4AC5506-6312-4701-8D3C-40187889A94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651752"/>
            <a:ext cx="9144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399" y="643467"/>
            <a:ext cx="8408193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WWGS &amp; Wellbeing Indicators</a:t>
            </a:r>
          </a:p>
        </p:txBody>
      </p:sp>
      <p:graphicFrame>
        <p:nvGraphicFramePr>
          <p:cNvPr id="9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2377161"/>
              </p:ext>
            </p:extLst>
          </p:nvPr>
        </p:nvGraphicFramePr>
        <p:xfrm>
          <a:off x="663788" y="1675227"/>
          <a:ext cx="7816423" cy="43942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32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5320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990639">
                <a:tc>
                  <a:txBody>
                    <a:bodyPr/>
                    <a:lstStyle/>
                    <a:p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Responsible</a:t>
                      </a:r>
                    </a:p>
                  </a:txBody>
                  <a:tcPr marL="75552" marR="75552" marT="37776" marB="377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Young people 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take responsibility </a:t>
                      </a:r>
                      <a:r>
                        <a:rPr lang="en-US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 their own learning. (student/team-lead) .The issues they choose to focus on and the innovative actions they implement to tackle these issues show that the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students are protecting and promoting their wellbeing and the wellbeing of others. </a:t>
                      </a:r>
                      <a:endParaRPr lang="en-US" sz="1400" b="1" dirty="0"/>
                    </a:p>
                  </a:txBody>
                  <a:tcPr marL="75552" marR="75552" marT="37776" marB="377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06461">
                <a:tc>
                  <a:txBody>
                    <a:bodyPr/>
                    <a:lstStyle/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Connected</a:t>
                      </a:r>
                    </a:p>
                  </a:txBody>
                  <a:tcPr marL="75552" marR="75552" marT="37776" marB="377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Students work with others 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within and beyond their school.</a:t>
                      </a:r>
                      <a:r>
                        <a:rPr lang="en-US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This creates a 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sense of connectedness to their community</a:t>
                      </a:r>
                      <a:r>
                        <a:rPr lang="en-US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a recognition that they have 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important role </a:t>
                      </a:r>
                      <a:r>
                        <a:rPr lang="en-US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play in taking action for global issues and in the wellbeing of others. </a:t>
                      </a:r>
                      <a:endParaRPr lang="en-US" sz="1400" b="0" dirty="0"/>
                    </a:p>
                  </a:txBody>
                  <a:tcPr marL="75552" marR="75552" marT="37776" marB="377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74817">
                <a:tc>
                  <a:txBody>
                    <a:bodyPr/>
                    <a:lstStyle/>
                    <a:p>
                      <a:r>
                        <a:rPr lang="en-US" sz="1400" b="0" dirty="0">
                          <a:solidFill>
                            <a:srgbClr val="FBFBFB"/>
                          </a:solidFill>
                        </a:rPr>
                        <a:t>Resilient</a:t>
                      </a:r>
                    </a:p>
                  </a:txBody>
                  <a:tcPr marL="75552" marR="75552" marT="37776" marB="377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Exploring</a:t>
                      </a:r>
                      <a:r>
                        <a:rPr lang="en-US" sz="1400" b="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t</a:t>
                      </a:r>
                      <a:r>
                        <a:rPr lang="en-US" sz="1400" b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aking action on global issues enables the young people to recognise that they must be 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persistent, resilient and constantly innovating </a:t>
                      </a:r>
                      <a:r>
                        <a:rPr lang="en-US" sz="1400" b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produce meaningful change</a:t>
                      </a:r>
                      <a:r>
                        <a:rPr lang="en-US" sz="1400" b="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on the issues they have chosen.</a:t>
                      </a:r>
                      <a:endParaRPr lang="en-US" sz="1400" b="0"/>
                    </a:p>
                  </a:txBody>
                  <a:tcPr marL="75552" marR="75552" marT="37776" marB="377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22284">
                <a:tc>
                  <a:txBody>
                    <a:bodyPr/>
                    <a:lstStyle/>
                    <a:p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Aware</a:t>
                      </a:r>
                    </a:p>
                  </a:txBody>
                  <a:tcPr marL="75552" marR="75552" marT="37776" marB="377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Through the exploration of global issues, researching, reflecting</a:t>
                      </a:r>
                      <a:r>
                        <a:rPr lang="en-US" sz="14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developing innovative actions, students 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become more self-aware </a:t>
                      </a:r>
                      <a:r>
                        <a:rPr lang="en-US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come to </a:t>
                      </a:r>
                      <a:r>
                        <a:rPr lang="en-US" sz="14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</a:t>
                      </a:r>
                      <a:r>
                        <a:rPr lang="en-US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how 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their values impact on themselves and the lives of others</a:t>
                      </a:r>
                      <a:r>
                        <a:rPr lang="en-US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They also learn to challenge themselves and reach mature decisions by reflecting on their knowledge,</a:t>
                      </a:r>
                      <a:r>
                        <a:rPr lang="en-US" sz="14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</a:t>
                      </a:r>
                      <a:r>
                        <a:rPr lang="en-US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ctions., values and attitudes. </a:t>
                      </a:r>
                      <a:endParaRPr lang="en-US" sz="1400" b="0" dirty="0"/>
                    </a:p>
                    <a:p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75552" marR="75552" marT="37776" marB="3777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07432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3060C83-F051-4F0E-ABAD-AA0DFC48B2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xmlns="" id="{83C98ABE-055B-441F-B07E-44F97F083C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8900000" flipH="1">
            <a:off x="-282117" y="-253670"/>
            <a:ext cx="137072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9FDB030-9B49-4CED-8CCD-4D99382388A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8900000" flipH="1">
            <a:off x="668730" y="422146"/>
            <a:ext cx="484026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783CA14-24A1-485C-8B30-D6A5D87987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8900000" flipH="1">
            <a:off x="7532611" y="655140"/>
            <a:ext cx="515604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9A97C86A-04D6-40F7-AE84-31AB43E6A84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 flipH="1">
            <a:off x="7017482" y="0"/>
            <a:ext cx="2126518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xmlns="" id="{FF9F2414-84E8-453E-B1F3-389FDE8192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5982258" y="6115501"/>
            <a:ext cx="1120884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Recommended Wellbeing hours.pn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2600" y="885263"/>
            <a:ext cx="8178799" cy="5087472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xmlns="" id="{3ECA69A1-7536-43AC-85EF-C7106179F5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5703060" y="6453143"/>
            <a:ext cx="611177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1137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12FB12AE-71D1-47FD-9AC3-EE2C074245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309" y="621793"/>
            <a:ext cx="2906487" cy="54132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31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64853C7E-3CBA-4464-865F-6044D94B1BE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-422038" y="3077763"/>
            <a:ext cx="1345385" cy="501308"/>
          </a:xfrm>
          <a:custGeom>
            <a:avLst/>
            <a:gdLst>
              <a:gd name="connsiteX0" fmla="*/ 0 w 1345385"/>
              <a:gd name="connsiteY0" fmla="*/ 668410 h 668410"/>
              <a:gd name="connsiteX1" fmla="*/ 672692 w 1345385"/>
              <a:gd name="connsiteY1" fmla="*/ 0 h 668410"/>
              <a:gd name="connsiteX2" fmla="*/ 1345385 w 1345385"/>
              <a:gd name="connsiteY2" fmla="*/ 668410 h 668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5385" h="668410">
                <a:moveTo>
                  <a:pt x="0" y="668410"/>
                </a:moveTo>
                <a:lnTo>
                  <a:pt x="672692" y="0"/>
                </a:lnTo>
                <a:lnTo>
                  <a:pt x="1345385" y="668410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55EFEC59-B929-4851-9DEF-9106F27979A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700000">
            <a:off x="10343" y="2812571"/>
            <a:ext cx="418137" cy="313603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6C132392-D5FF-4588-8FA1-5BAD77BF646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8900000" flipH="1">
            <a:off x="381627" y="4124955"/>
            <a:ext cx="476502" cy="635336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C7EAC045-695C-4E73-9B7C-AFD6FB22DA2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8900000" flipH="1">
            <a:off x="627391" y="4621062"/>
            <a:ext cx="168260" cy="22434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xmlns="" id="{404A7A3A-BEAE-4BC6-A163-5D0E5F8C46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8100000">
            <a:off x="7631757" y="5597890"/>
            <a:ext cx="2237205" cy="1481975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12ED3B7D-405D-4DFA-8608-B6DE7467183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700000">
            <a:off x="8179492" y="5385682"/>
            <a:ext cx="841505" cy="631129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B0B575C8-F2D6-D046-B98A-424EBF69147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339998" y="636098"/>
            <a:ext cx="5407491" cy="5762678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/>
              <a:t>Health and Wellbeing</a:t>
            </a:r>
            <a:endParaRPr lang="en-US" sz="1800" dirty="0"/>
          </a:p>
          <a:p>
            <a:r>
              <a:rPr lang="en-US" sz="1800" dirty="0"/>
              <a:t>Giant Steps using Health and Wellbeing statements</a:t>
            </a:r>
          </a:p>
          <a:p>
            <a:pPr marL="0" indent="0">
              <a:buNone/>
            </a:pPr>
            <a:r>
              <a:rPr lang="en-US" sz="1800" b="1" dirty="0"/>
              <a:t>Games</a:t>
            </a:r>
          </a:p>
          <a:p>
            <a:r>
              <a:rPr lang="en-US" sz="1800" dirty="0"/>
              <a:t>All to Play For</a:t>
            </a:r>
          </a:p>
          <a:p>
            <a:r>
              <a:rPr lang="en-US" sz="1800" dirty="0"/>
              <a:t>Dizzying Goals</a:t>
            </a:r>
          </a:p>
          <a:p>
            <a:pPr marL="0" indent="0">
              <a:buNone/>
            </a:pPr>
            <a:r>
              <a:rPr lang="en-US" sz="1800" b="1" dirty="0"/>
              <a:t>Individual and Team Challenges</a:t>
            </a:r>
          </a:p>
          <a:p>
            <a:r>
              <a:rPr lang="en-US" sz="1800" dirty="0"/>
              <a:t>World Cup Challenge</a:t>
            </a:r>
          </a:p>
          <a:p>
            <a:r>
              <a:rPr lang="en-US" sz="1800" dirty="0"/>
              <a:t>Global Goals orienteering challenge</a:t>
            </a:r>
          </a:p>
          <a:p>
            <a:pPr marL="0" indent="0">
              <a:buNone/>
            </a:pPr>
            <a:r>
              <a:rPr lang="en-US" sz="1800" b="1" dirty="0"/>
              <a:t>Dance and Gymnastics</a:t>
            </a:r>
          </a:p>
          <a:p>
            <a:r>
              <a:rPr lang="en-US" sz="1800" dirty="0"/>
              <a:t>Using Dance to Tackle Climate Change </a:t>
            </a:r>
            <a:r>
              <a:rPr lang="en-US" sz="1800" dirty="0">
                <a:hlinkClick r:id="rId3"/>
              </a:rPr>
              <a:t>https://www.youtube.com/watch?v=wb3j_gpoL50</a:t>
            </a:r>
            <a:r>
              <a:rPr lang="en-US" sz="1800" dirty="0"/>
              <a:t> </a:t>
            </a:r>
          </a:p>
          <a:p>
            <a:r>
              <a:rPr lang="en-US" sz="1800" dirty="0"/>
              <a:t>Interpretative Dance of Global Goals</a:t>
            </a:r>
          </a:p>
          <a:p>
            <a:r>
              <a:rPr lang="en-US" sz="1800" dirty="0"/>
              <a:t>World Cup challenge-what dances of your country’s team?</a:t>
            </a:r>
          </a:p>
          <a:p>
            <a:endParaRPr lang="en-US" sz="17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A0A4759-1FD0-C74F-8E35-F21FEFDF1F16}"/>
              </a:ext>
            </a:extLst>
          </p:cNvPr>
          <p:cNvSpPr txBox="1"/>
          <p:nvPr/>
        </p:nvSpPr>
        <p:spPr>
          <a:xfrm>
            <a:off x="477619" y="2485306"/>
            <a:ext cx="2906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b="1" dirty="0">
                <a:latin typeface="Rockwell"/>
                <a:cs typeface="Rockwell"/>
              </a:rPr>
              <a:t>Physical Education Junior Cycle:</a:t>
            </a:r>
          </a:p>
        </p:txBody>
      </p:sp>
    </p:spTree>
    <p:extLst>
      <p:ext uri="{BB962C8B-B14F-4D97-AF65-F5344CB8AC3E}">
        <p14:creationId xmlns:p14="http://schemas.microsoft.com/office/powerpoint/2010/main" val="237256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12FB12AE-71D1-47FD-9AC3-EE2C074245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601" y="621792"/>
            <a:ext cx="3742417" cy="54132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31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64853C7E-3CBA-4464-865F-6044D94B1BE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-422038" y="3077763"/>
            <a:ext cx="1345385" cy="501308"/>
          </a:xfrm>
          <a:custGeom>
            <a:avLst/>
            <a:gdLst>
              <a:gd name="connsiteX0" fmla="*/ 0 w 1345385"/>
              <a:gd name="connsiteY0" fmla="*/ 668410 h 668410"/>
              <a:gd name="connsiteX1" fmla="*/ 672692 w 1345385"/>
              <a:gd name="connsiteY1" fmla="*/ 0 h 668410"/>
              <a:gd name="connsiteX2" fmla="*/ 1345385 w 1345385"/>
              <a:gd name="connsiteY2" fmla="*/ 668410 h 668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5385" h="668410">
                <a:moveTo>
                  <a:pt x="0" y="668410"/>
                </a:moveTo>
                <a:lnTo>
                  <a:pt x="672692" y="0"/>
                </a:lnTo>
                <a:lnTo>
                  <a:pt x="1345385" y="668410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55EFEC59-B929-4851-9DEF-9106F27979A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700000">
            <a:off x="10343" y="2812571"/>
            <a:ext cx="418137" cy="313603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6C132392-D5FF-4588-8FA1-5BAD77BF646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8900000" flipH="1">
            <a:off x="381627" y="4124955"/>
            <a:ext cx="476502" cy="635336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C7EAC045-695C-4E73-9B7C-AFD6FB22DA2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8900000" flipH="1">
            <a:off x="627391" y="4621062"/>
            <a:ext cx="168260" cy="22434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xmlns="" id="{404A7A3A-BEAE-4BC6-A163-5D0E5F8C46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8100000">
            <a:off x="7631757" y="5597890"/>
            <a:ext cx="2237205" cy="1481975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12ED3B7D-405D-4DFA-8608-B6DE7467183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700000">
            <a:off x="8179492" y="5385682"/>
            <a:ext cx="841505" cy="631129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B0B575C8-F2D6-D046-B98A-424EBF69147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034837" y="621792"/>
            <a:ext cx="4879092" cy="5800888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latin typeface="Rockwell"/>
                <a:cs typeface="Rockwell"/>
              </a:rPr>
              <a:t>Rights &amp; Responsibilities</a:t>
            </a:r>
          </a:p>
          <a:p>
            <a:r>
              <a:rPr lang="en-US" sz="1800" dirty="0">
                <a:latin typeface="Rockwell"/>
                <a:cs typeface="Rockwell"/>
              </a:rPr>
              <a:t>Responsible Production and Consumption</a:t>
            </a:r>
          </a:p>
          <a:p>
            <a:r>
              <a:rPr lang="en-US" sz="1800" dirty="0">
                <a:latin typeface="Rockwell"/>
                <a:cs typeface="Rockwell"/>
              </a:rPr>
              <a:t>Setting your sights on rights</a:t>
            </a:r>
          </a:p>
          <a:p>
            <a:r>
              <a:rPr lang="en-US" sz="1800" dirty="0">
                <a:latin typeface="Rockwell"/>
                <a:cs typeface="Rockwell"/>
              </a:rPr>
              <a:t>70 years of UN Declaration on Human Rights</a:t>
            </a:r>
          </a:p>
          <a:p>
            <a:endParaRPr lang="en-US" sz="1800" b="1" dirty="0">
              <a:latin typeface="Rockwell"/>
              <a:cs typeface="Rockwell"/>
            </a:endParaRPr>
          </a:p>
          <a:p>
            <a:pPr marL="0" indent="0">
              <a:buNone/>
            </a:pPr>
            <a:r>
              <a:rPr lang="en-US" sz="1800" b="1" dirty="0">
                <a:latin typeface="Rockwell"/>
                <a:cs typeface="Rockwell"/>
              </a:rPr>
              <a:t>Global Citizenship</a:t>
            </a:r>
          </a:p>
          <a:p>
            <a:r>
              <a:rPr lang="en-US" sz="1800" dirty="0">
                <a:latin typeface="Rockwell"/>
                <a:cs typeface="Rockwell"/>
              </a:rPr>
              <a:t>Climate Change, Sustainable Living and Development</a:t>
            </a:r>
          </a:p>
          <a:p>
            <a:endParaRPr lang="en-US" sz="1800" b="1" dirty="0">
              <a:latin typeface="Rockwell"/>
              <a:cs typeface="Rockwell"/>
            </a:endParaRPr>
          </a:p>
          <a:p>
            <a:pPr marL="0" indent="0">
              <a:buNone/>
            </a:pPr>
            <a:r>
              <a:rPr lang="en-US" sz="1800" b="1" dirty="0">
                <a:latin typeface="Rockwell"/>
                <a:cs typeface="Rockwell"/>
              </a:rPr>
              <a:t>Living in a Democracy</a:t>
            </a:r>
          </a:p>
          <a:p>
            <a:r>
              <a:rPr lang="en-US" sz="1800" dirty="0">
                <a:latin typeface="Rockwell"/>
                <a:cs typeface="Rockwell"/>
              </a:rPr>
              <a:t>Exploring Peace, Justice and Conflict</a:t>
            </a:r>
          </a:p>
          <a:p>
            <a:endParaRPr lang="en-US" sz="17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A0A4759-1FD0-C74F-8E35-F21FEFDF1F16}"/>
              </a:ext>
            </a:extLst>
          </p:cNvPr>
          <p:cNvSpPr txBox="1"/>
          <p:nvPr/>
        </p:nvSpPr>
        <p:spPr>
          <a:xfrm>
            <a:off x="325934" y="3030746"/>
            <a:ext cx="29064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Rockwell"/>
                <a:cs typeface="Rockwell"/>
              </a:rPr>
              <a:t>CSPE-Civil Social Personal Education:</a:t>
            </a:r>
          </a:p>
        </p:txBody>
      </p:sp>
    </p:spTree>
    <p:extLst>
      <p:ext uri="{BB962C8B-B14F-4D97-AF65-F5344CB8AC3E}">
        <p14:creationId xmlns:p14="http://schemas.microsoft.com/office/powerpoint/2010/main" val="41489007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12FB12AE-71D1-47FD-9AC3-EE2C074245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601" y="621792"/>
            <a:ext cx="3742417" cy="54132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31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64853C7E-3CBA-4464-865F-6044D94B1BE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-422038" y="3077763"/>
            <a:ext cx="1345385" cy="501308"/>
          </a:xfrm>
          <a:custGeom>
            <a:avLst/>
            <a:gdLst>
              <a:gd name="connsiteX0" fmla="*/ 0 w 1345385"/>
              <a:gd name="connsiteY0" fmla="*/ 668410 h 668410"/>
              <a:gd name="connsiteX1" fmla="*/ 672692 w 1345385"/>
              <a:gd name="connsiteY1" fmla="*/ 0 h 668410"/>
              <a:gd name="connsiteX2" fmla="*/ 1345385 w 1345385"/>
              <a:gd name="connsiteY2" fmla="*/ 668410 h 668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5385" h="668410">
                <a:moveTo>
                  <a:pt x="0" y="668410"/>
                </a:moveTo>
                <a:lnTo>
                  <a:pt x="672692" y="0"/>
                </a:lnTo>
                <a:lnTo>
                  <a:pt x="1345385" y="668410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55EFEC59-B929-4851-9DEF-9106F27979A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700000">
            <a:off x="10343" y="2812571"/>
            <a:ext cx="418137" cy="313603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6C132392-D5FF-4588-8FA1-5BAD77BF646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8900000" flipH="1">
            <a:off x="381627" y="4124955"/>
            <a:ext cx="476502" cy="635336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C7EAC045-695C-4E73-9B7C-AFD6FB22DA2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8900000" flipH="1">
            <a:off x="627391" y="4621062"/>
            <a:ext cx="168260" cy="22434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xmlns="" id="{404A7A3A-BEAE-4BC6-A163-5D0E5F8C46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8100000">
            <a:off x="7631757" y="5597890"/>
            <a:ext cx="2237205" cy="1481975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12ED3B7D-405D-4DFA-8608-B6DE7467183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700000">
            <a:off x="8179492" y="5385682"/>
            <a:ext cx="841505" cy="631129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B0B575C8-F2D6-D046-B98A-424EBF69147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688534" y="840595"/>
            <a:ext cx="5129532" cy="5578433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700" b="1" dirty="0"/>
              <a:t>Strand 1: </a:t>
            </a:r>
            <a:r>
              <a:rPr lang="en-US" sz="1700" dirty="0"/>
              <a:t>Who am I?</a:t>
            </a:r>
            <a:br>
              <a:rPr lang="en-US" sz="1700" dirty="0"/>
            </a:br>
            <a:r>
              <a:rPr lang="en-US" sz="1700" dirty="0"/>
              <a:t>This strand focuses on developing self-awareness and building self-esteem. </a:t>
            </a:r>
          </a:p>
          <a:p>
            <a:r>
              <a:rPr lang="en-US" sz="1700" b="1" dirty="0"/>
              <a:t>Strand 2: Minding myself and others.</a:t>
            </a:r>
            <a:br>
              <a:rPr lang="en-US" sz="1700" b="1" dirty="0"/>
            </a:br>
            <a:r>
              <a:rPr lang="en-US" sz="1700" b="1" dirty="0"/>
              <a:t>This strand provides opportunities for students to reflect on how they can best take care of themselves and others. </a:t>
            </a:r>
          </a:p>
          <a:p>
            <a:r>
              <a:rPr lang="en-US" sz="1700" b="1" dirty="0"/>
              <a:t>Strand 3: </a:t>
            </a:r>
            <a:r>
              <a:rPr lang="en-US" sz="1700" dirty="0"/>
              <a:t>Team up.</a:t>
            </a:r>
            <a:br>
              <a:rPr lang="en-US" sz="1700" dirty="0"/>
            </a:br>
            <a:r>
              <a:rPr lang="en-US" sz="1700" b="1" dirty="0"/>
              <a:t>This strand focuses on students learning about important relationships in their lives and building relationship skills. </a:t>
            </a:r>
          </a:p>
          <a:p>
            <a:r>
              <a:rPr lang="en-US" sz="1700" b="1" dirty="0"/>
              <a:t>Strand 4: </a:t>
            </a:r>
            <a:r>
              <a:rPr lang="en-US" sz="1700" dirty="0"/>
              <a:t>My mental health.</a:t>
            </a:r>
            <a:br>
              <a:rPr lang="en-US" sz="1700" dirty="0"/>
            </a:br>
            <a:r>
              <a:rPr lang="en-US" sz="1700" dirty="0"/>
              <a:t>This strand focuses on building positive mental health, examining young people’s experience of mental ill health and learning how to support themselves and others in challenging times. </a:t>
            </a:r>
          </a:p>
          <a:p>
            <a:endParaRPr lang="en-US" sz="17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A0A4759-1FD0-C74F-8E35-F21FEFDF1F16}"/>
              </a:ext>
            </a:extLst>
          </p:cNvPr>
          <p:cNvSpPr txBox="1"/>
          <p:nvPr/>
        </p:nvSpPr>
        <p:spPr>
          <a:xfrm>
            <a:off x="325934" y="3030746"/>
            <a:ext cx="29064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000" b="1" dirty="0">
                <a:latin typeface="Rockwell"/>
                <a:cs typeface="Rockwell"/>
              </a:rPr>
              <a:t>SPHE Social Personal Health Education:</a:t>
            </a:r>
          </a:p>
        </p:txBody>
      </p:sp>
    </p:spTree>
    <p:extLst>
      <p:ext uri="{BB962C8B-B14F-4D97-AF65-F5344CB8AC3E}">
        <p14:creationId xmlns:p14="http://schemas.microsoft.com/office/powerpoint/2010/main" val="5403081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7">
            <a:extLst>
              <a:ext uri="{FF2B5EF4-FFF2-40B4-BE49-F238E27FC236}">
                <a16:creationId xmlns:a16="http://schemas.microsoft.com/office/drawing/2014/main" xmlns="" id="{6BEF4656-0683-4420-BED2-A1C88CED7D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9">
            <a:extLst>
              <a:ext uri="{FF2B5EF4-FFF2-40B4-BE49-F238E27FC236}">
                <a16:creationId xmlns:a16="http://schemas.microsoft.com/office/drawing/2014/main" xmlns="" id="{C40C6DFE-A65D-4403-B6BC-B3955D185AF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313134" y="0"/>
            <a:ext cx="9438087" cy="6853238"/>
            <a:chOff x="-417513" y="0"/>
            <a:chExt cx="12584114" cy="6853238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xmlns="" id="{61570451-0F79-49FA-9006-DDA34158AF2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73ED4693-3203-430A-B494-E5572D882B1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92C81946-966A-4F98-B6D5-39416D85694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CFF22F7A-2A49-4D98-8016-E3ADF34E9BE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5E47559A-3055-4BF1-A481-FF0888273BF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7FC3188E-62A8-41B8-A8E7-73439710062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AACB5179-11E1-483B-9F71-605DFF0DF0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08077595-049F-4D02-BE55-694962FBD39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0BD6263D-1C03-40DF-9628-88542C63BCE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xmlns="" id="{7D5A3CBA-EC92-49C5-BA5D-14C628D55D2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xmlns="" id="{680A3DC5-4E47-4F87-9328-A7B07168B11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xmlns="" id="{8B207045-4F4A-4CF9-BD4B-F82BE21BEE6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xmlns="" id="{D1A09BB2-6A65-49E5-B6DA-86330A7E68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xmlns="" id="{AA0550FC-A296-4ED3-8025-0857A9AD160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xmlns="" id="{94BB60CD-EF3A-436F-93A3-45DE0D1D8A4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xmlns="" id="{AB302E06-FB93-40A4-9442-A22CAACB964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rgbClr val="FFFFFF">
                  <a:alpha val="35000"/>
                </a:srgb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xmlns="" id="{37294D15-9328-422C-A53D-A3FE7C39424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xmlns="" id="{C225D3FA-9D52-4638-8B28-75FA605A422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xmlns="" id="{9EE46D05-61E5-4A82-BDF8-2CB05405C7D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xmlns="" id="{3CC2F79D-17F2-44CB-93AF-FF6E1E184F6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xmlns="" id="{75C66F41-CC84-445A-A14E-69FB88ABC6A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39" name="Rectangle 32">
            <a:extLst>
              <a:ext uri="{FF2B5EF4-FFF2-40B4-BE49-F238E27FC236}">
                <a16:creationId xmlns:a16="http://schemas.microsoft.com/office/drawing/2014/main" xmlns="" id="{C4CCB850-8E75-43A0-AE24-BEE25764B19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1714" cy="57881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918" y="960120"/>
            <a:ext cx="2900934" cy="4169664"/>
          </a:xfrm>
        </p:spPr>
        <p:txBody>
          <a:bodyPr>
            <a:normAutofit/>
          </a:bodyPr>
          <a:lstStyle/>
          <a:p>
            <a:pPr algn="r"/>
            <a:r>
              <a:rPr lang="en-US" b="1" u="sng"/>
              <a:t>Other areas of learning </a:t>
            </a:r>
            <a:r>
              <a:rPr lang="en-US"/>
              <a:t>and Wellbeing </a:t>
            </a:r>
            <a:br>
              <a:rPr lang="en-US"/>
            </a:br>
            <a:endParaRPr lang="en-US"/>
          </a:p>
        </p:txBody>
      </p:sp>
      <p:cxnSp>
        <p:nvCxnSpPr>
          <p:cNvPr id="40" name="Straight Connector 34">
            <a:extLst>
              <a:ext uri="{FF2B5EF4-FFF2-40B4-BE49-F238E27FC236}">
                <a16:creationId xmlns:a16="http://schemas.microsoft.com/office/drawing/2014/main" xmlns="" id="{3E2D009B-70F6-4703-A06F-6829E40A11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3564197" y="1200150"/>
            <a:ext cx="0" cy="3543972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7610" y="960120"/>
            <a:ext cx="4135374" cy="4169664"/>
          </a:xfrm>
        </p:spPr>
        <p:txBody>
          <a:bodyPr anchor="ctr">
            <a:normAutofit/>
          </a:bodyPr>
          <a:lstStyle/>
          <a:p>
            <a:endParaRPr lang="en-US" sz="1900"/>
          </a:p>
          <a:p>
            <a:pPr marL="0" indent="0">
              <a:buNone/>
            </a:pPr>
            <a:r>
              <a:rPr lang="en-US" sz="1900" b="1"/>
              <a:t>Example</a:t>
            </a:r>
            <a:r>
              <a:rPr lang="en-US" sz="1900"/>
              <a:t>: a unit (12 hours) on sustainable living and wellbeing might be provided within home economics, science or geography and counted as part of the school’s wellbeing programme. </a:t>
            </a:r>
          </a:p>
          <a:p>
            <a:pPr marL="0" indent="0">
              <a:buNone/>
            </a:pPr>
            <a:endParaRPr lang="en-US" sz="1900"/>
          </a:p>
          <a:p>
            <a:pPr marL="0" indent="0">
              <a:buNone/>
            </a:pPr>
            <a:r>
              <a:rPr lang="en-US" sz="1900"/>
              <a:t>When identifying elements of learning (beyond CSPE, PE, SPHE) </a:t>
            </a:r>
            <a:r>
              <a:rPr lang="en-US" sz="1900">
                <a:sym typeface="Wingdings"/>
              </a:rPr>
              <a:t> </a:t>
            </a:r>
            <a:r>
              <a:rPr lang="en-US" sz="1900"/>
              <a:t>important that the rationale for their inclusion is clear, that they are linked to the six wellbeing indicators</a:t>
            </a:r>
          </a:p>
        </p:txBody>
      </p:sp>
    </p:spTree>
    <p:extLst>
      <p:ext uri="{BB962C8B-B14F-4D97-AF65-F5344CB8AC3E}">
        <p14:creationId xmlns:p14="http://schemas.microsoft.com/office/powerpoint/2010/main" val="18184772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xmlns="" id="{99ED5833-B85B-4103-8A3B-CAB0308E6C1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xmlns="" id="{4A2D73A5-4430-0F47-84CE-C3324CEBA7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8635" y="560881"/>
            <a:ext cx="7346729" cy="11143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/>
            <a:r>
              <a:rPr lang="en-US" sz="3500">
                <a:solidFill>
                  <a:schemeClr val="tx1"/>
                </a:solidFill>
                <a:ea typeface="+mj-ea"/>
              </a:rPr>
              <a:t>Global Citizenship @ Woodbrook College 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xmlns="" id="{9107CE13-DFD5-424B-B4BF-ADF75F3976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8635" y="1839595"/>
            <a:ext cx="7346729" cy="943119"/>
          </a:xfr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spcBef>
                <a:spcPts val="1000"/>
              </a:spcBef>
            </a:pPr>
            <a:r>
              <a:rPr lang="en-US" altLang="ja-JP" sz="2400">
                <a:solidFill>
                  <a:schemeClr val="tx1"/>
                </a:solidFill>
                <a:ea typeface="+mn-ea"/>
              </a:rPr>
              <a:t>Any questions please feel free to mail me suzanne.hand@woodbrookcollege.ie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D5EC95D-451B-4CEC-A18E-02928935F4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335" y="2957665"/>
            <a:ext cx="3346376" cy="3346376"/>
          </a:xfrm>
          <a:prstGeom prst="rect">
            <a:avLst/>
          </a:prstGeom>
        </p:spPr>
      </p:pic>
      <p:pic>
        <p:nvPicPr>
          <p:cNvPr id="13" name="Picture Placeholder 12" descr="A close up of a flowers">
            <a:extLst>
              <a:ext uri="{FF2B5EF4-FFF2-40B4-BE49-F238E27FC236}">
                <a16:creationId xmlns:a16="http://schemas.microsoft.com/office/drawing/2014/main" xmlns="" id="{5A8C014E-25AF-4B1A-85C4-1B34CBEC7EE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6878" y="3499807"/>
            <a:ext cx="4371196" cy="22620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7968180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54DDEBDD-D8BD-41A6-8A0D-B00E3768B0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Placeholder 5" descr="A picture containing train, train track, flowers">
            <a:extLst>
              <a:ext uri="{FF2B5EF4-FFF2-40B4-BE49-F238E27FC236}">
                <a16:creationId xmlns:a16="http://schemas.microsoft.com/office/drawing/2014/main" xmlns="" id="{AAB915F5-A8DF-4E27-B7AA-AE76FC8379D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48157" y="10"/>
            <a:ext cx="4795614" cy="6857990"/>
          </a:xfrm>
          <a:prstGeom prst="rect">
            <a:avLst/>
          </a:prstGeom>
        </p:spPr>
      </p:pic>
      <p:sp>
        <p:nvSpPr>
          <p:cNvPr id="41" name="Title 40">
            <a:extLst>
              <a:ext uri="{FF2B5EF4-FFF2-40B4-BE49-F238E27FC236}">
                <a16:creationId xmlns:a16="http://schemas.microsoft.com/office/drawing/2014/main" xmlns="" id="{360A1163-2F4E-8A42-A7D1-C12E13D89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714" y="826611"/>
            <a:ext cx="3602727" cy="13116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dirty="0">
                <a:solidFill>
                  <a:srgbClr val="000000"/>
                </a:solidFill>
                <a:latin typeface="+mj-lt"/>
                <a:ea typeface="+mj-ea"/>
              </a:rPr>
              <a:t>What was our idea?</a:t>
            </a: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xmlns="" id="{F451EBE7-64A3-7E40-8C33-3C01E8EBABD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95943" y="2110109"/>
            <a:ext cx="3937907" cy="39508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700" b="1" dirty="0">
                <a:solidFill>
                  <a:srgbClr val="000000"/>
                </a:solidFill>
              </a:rPr>
              <a:t>With the introduction of the new Wellbeing curriculum, we decided to go straight to 400 hours over three years. </a:t>
            </a:r>
          </a:p>
          <a:p>
            <a:r>
              <a:rPr lang="en-US" sz="1700" dirty="0">
                <a:solidFill>
                  <a:srgbClr val="000000"/>
                </a:solidFill>
              </a:rPr>
              <a:t>We decided whole person development was important and all teachers were asked to pitch a module for inclusion under the wellbeing hours. </a:t>
            </a:r>
          </a:p>
          <a:p>
            <a:r>
              <a:rPr lang="en-US" sz="1700" dirty="0">
                <a:solidFill>
                  <a:srgbClr val="000000"/>
                </a:solidFill>
              </a:rPr>
              <a:t>CSPE, SPHE AND PE were core Wellbeing hours and we then decided to run three 10-week modules that would alternate throughout First Year.  </a:t>
            </a:r>
          </a:p>
        </p:txBody>
      </p:sp>
    </p:spTree>
    <p:extLst>
      <p:ext uri="{BB962C8B-B14F-4D97-AF65-F5344CB8AC3E}">
        <p14:creationId xmlns:p14="http://schemas.microsoft.com/office/powerpoint/2010/main" val="26316873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xmlns="" id="{DCC41999-7867-4F83-AD5A-EB054D6A8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46584"/>
            <a:ext cx="7886700" cy="437850"/>
          </a:xfrm>
        </p:spPr>
        <p:txBody>
          <a:bodyPr/>
          <a:lstStyle/>
          <a:p>
            <a:pPr algn="ctr"/>
            <a:r>
              <a:rPr lang="en-US" sz="2400" dirty="0"/>
              <a:t>So, what did that look like?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xmlns="" id="{007A112A-7C0F-4887-B7B8-6DAA1C94B89B}"/>
              </a:ext>
            </a:extLst>
          </p:cNvPr>
          <p:cNvGraphicFramePr>
            <a:graphicFrameLocks noGrp="1"/>
          </p:cNvGraphicFramePr>
          <p:nvPr>
            <p:ph sz="quarter" idx="10"/>
          </p:nvPr>
        </p:nvGraphicFramePr>
        <p:xfrm>
          <a:off x="628650" y="1806179"/>
          <a:ext cx="7893844" cy="36837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0DE89EF6-0C3E-49D7-9E5D-A98F366E9AF1}"/>
              </a:ext>
            </a:extLst>
          </p:cNvPr>
          <p:cNvSpPr/>
          <p:nvPr/>
        </p:nvSpPr>
        <p:spPr>
          <a:xfrm>
            <a:off x="1407319" y="5700712"/>
            <a:ext cx="6743700" cy="242888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3 x 10 week modules which would change year to year.</a:t>
            </a:r>
          </a:p>
        </p:txBody>
      </p:sp>
    </p:spTree>
    <p:extLst>
      <p:ext uri="{BB962C8B-B14F-4D97-AF65-F5344CB8AC3E}">
        <p14:creationId xmlns:p14="http://schemas.microsoft.com/office/powerpoint/2010/main" val="19903625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54DDEBDD-D8BD-41A6-8A0D-B00E3768B0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4FE80A2-965E-4185-A874-E2C5532D472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94878" y="10"/>
            <a:ext cx="4795614" cy="6857990"/>
          </a:xfrm>
          <a:prstGeom prst="rect">
            <a:avLst/>
          </a:prstGeom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010FB232-4CB4-C34D-A688-C51B6E7CD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713" y="551499"/>
            <a:ext cx="3602727" cy="13116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dirty="0">
                <a:solidFill>
                  <a:srgbClr val="000000"/>
                </a:solidFill>
                <a:latin typeface="+mj-lt"/>
                <a:ea typeface="+mj-ea"/>
              </a:rPr>
              <a:t>Where did I start?</a:t>
            </a: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xmlns="" id="{F451EBE7-64A3-7E40-8C33-3C01E8EBABD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14414" y="1863163"/>
            <a:ext cx="4434709" cy="444333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800" b="1" dirty="0">
                <a:solidFill>
                  <a:srgbClr val="000000"/>
                </a:solidFill>
              </a:rPr>
              <a:t>I selected one of the SDG’s and designed a 10-week module on it.  I started with Reduced Inequalities Goal 10</a:t>
            </a:r>
          </a:p>
          <a:p>
            <a:endParaRPr lang="en-US" sz="1800" b="1" dirty="0">
              <a:solidFill>
                <a:srgbClr val="000000"/>
              </a:solidFill>
            </a:endParaRPr>
          </a:p>
          <a:p>
            <a:r>
              <a:rPr lang="en-US" sz="1800" b="1" dirty="0">
                <a:solidFill>
                  <a:srgbClr val="000000"/>
                </a:solidFill>
              </a:rPr>
              <a:t>I used a template from the JCT website to outline my Learning Intentions and identify links with the Key Wellbeing Indicators</a:t>
            </a:r>
          </a:p>
          <a:p>
            <a:endParaRPr lang="en-US" sz="1800" b="1" dirty="0">
              <a:solidFill>
                <a:srgbClr val="000000"/>
              </a:solidFill>
            </a:endParaRPr>
          </a:p>
          <a:p>
            <a:r>
              <a:rPr lang="en-US" sz="1800" b="1" dirty="0">
                <a:solidFill>
                  <a:srgbClr val="000000"/>
                </a:solidFill>
              </a:rPr>
              <a:t>I spoke with the Wellbeing  Co-Ordinator to make sure the module met the criteria and I also decided I would like there to be some action element for each class at the end of the ten weeks.  </a:t>
            </a:r>
          </a:p>
        </p:txBody>
      </p:sp>
    </p:spTree>
    <p:extLst>
      <p:ext uri="{BB962C8B-B14F-4D97-AF65-F5344CB8AC3E}">
        <p14:creationId xmlns:p14="http://schemas.microsoft.com/office/powerpoint/2010/main" val="28562455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691513A-6C6C-4E4C-914E-9EB2AEE5B6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33591" y="1894659"/>
            <a:ext cx="3064609" cy="763549"/>
          </a:xfrm>
        </p:spPr>
        <p:txBody>
          <a:bodyPr>
            <a:normAutofit/>
          </a:bodyPr>
          <a:lstStyle/>
          <a:p>
            <a:r>
              <a:rPr lang="en-US" dirty="0"/>
              <a:t>Week 1 – Example of what I prepared before class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7BF5C98-04DC-43C8-8BA5-C33525F1AB7F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5244497" y="1894659"/>
            <a:ext cx="3065000" cy="527351"/>
          </a:xfrm>
        </p:spPr>
        <p:txBody>
          <a:bodyPr/>
          <a:lstStyle/>
          <a:p>
            <a:r>
              <a:rPr lang="en-US" dirty="0"/>
              <a:t>Things to remember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E1AA6A-68D8-451E-BB15-823A741DA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Outline – Each week I would just have an outline of what I wanted to get done.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292334B7-9714-4E0B-A27D-DC9C77B9772C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50797" y="2855564"/>
            <a:ext cx="3230195" cy="3301721"/>
          </a:xfrm>
        </p:spPr>
        <p:txBody>
          <a:bodyPr>
            <a:normAutofit/>
          </a:bodyPr>
          <a:lstStyle/>
          <a:p>
            <a:r>
              <a:rPr lang="en-US" sz="2000" dirty="0"/>
              <a:t>Intro to SDG’s and the idea of Global Citizenship </a:t>
            </a:r>
          </a:p>
          <a:p>
            <a:r>
              <a:rPr lang="en-US" sz="2000" dirty="0"/>
              <a:t>Brainstorming Ideas and Active Learning Games etc.</a:t>
            </a:r>
          </a:p>
          <a:p>
            <a:r>
              <a:rPr lang="en-US" sz="2000" dirty="0"/>
              <a:t>Outline expectations and introduce idea of some action however small being taken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B148F28-6F26-435B-B8C6-FEF59542B9E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80217" y="2422010"/>
            <a:ext cx="3414169" cy="3754953"/>
          </a:xfrm>
        </p:spPr>
        <p:txBody>
          <a:bodyPr>
            <a:normAutofit fontScale="85000" lnSpcReduction="10000"/>
          </a:bodyPr>
          <a:lstStyle/>
          <a:p>
            <a:r>
              <a:rPr lang="en-US" sz="1800" dirty="0"/>
              <a:t>Don’t put yourself under pressure to have every second of 10 weeks planned out. </a:t>
            </a:r>
          </a:p>
          <a:p>
            <a:r>
              <a:rPr lang="en-US" sz="1800" dirty="0"/>
              <a:t>I found the class really evolved as we went based on what interested the kids etc. </a:t>
            </a:r>
          </a:p>
          <a:p>
            <a:r>
              <a:rPr lang="en-US" sz="1800" dirty="0"/>
              <a:t>Any action – sharing a tweet, making a poster, producing a slogan etc. is progress it doesn’t have to be huge!</a:t>
            </a:r>
          </a:p>
          <a:p>
            <a:r>
              <a:rPr lang="en-US" sz="1800" dirty="0"/>
              <a:t>The support from WWGS is awesome ask and you are not on your own! </a:t>
            </a:r>
          </a:p>
          <a:p>
            <a:r>
              <a:rPr lang="en-US" sz="1800" b="1" dirty="0"/>
              <a:t>If you are enjoying it, they are enjoying it – there is no exam so take the opportunity to try different approaches and have some fun with it!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9246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1F01A8C-7A04-4D05-A15F-057F83723E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89" y="0"/>
            <a:ext cx="3782679" cy="185009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BC3F29A-806D-41E7-A49A-D70F2F67D7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9168" y="87553"/>
            <a:ext cx="3604668" cy="23987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C3D97FE-756E-42AA-B117-2121A77E63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164" y="2027231"/>
            <a:ext cx="2084508" cy="30371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54E33A8-ADB3-4DF3-ABFC-B70507C8F5B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20425" y="4287253"/>
            <a:ext cx="2620795" cy="253245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7F8C22E-7385-46C8-BFED-8617B175514F}"/>
              </a:ext>
            </a:extLst>
          </p:cNvPr>
          <p:cNvSpPr txBox="1"/>
          <p:nvPr/>
        </p:nvSpPr>
        <p:spPr>
          <a:xfrm>
            <a:off x="3120041" y="1386167"/>
            <a:ext cx="2620795" cy="338765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200" dirty="0"/>
              <a:t>In our second year I chose </a:t>
            </a:r>
            <a:r>
              <a:rPr lang="en-GB" sz="1200" b="1" dirty="0"/>
              <a:t>SDG 3 Good Health </a:t>
            </a:r>
            <a:r>
              <a:rPr lang="en-GB" sz="1200" dirty="0"/>
              <a:t>and we decided to hold a festival </a:t>
            </a:r>
            <a:r>
              <a:rPr lang="en-GB" sz="1200" b="1" dirty="0"/>
              <a:t>Woodbrook </a:t>
            </a:r>
            <a:r>
              <a:rPr lang="en-GB" sz="1200" b="1" dirty="0" err="1"/>
              <a:t>Wellfest</a:t>
            </a:r>
            <a:r>
              <a:rPr lang="en-GB" sz="1200" b="1" dirty="0"/>
              <a:t> </a:t>
            </a:r>
            <a:r>
              <a:rPr lang="en-GB" sz="1200" dirty="0"/>
              <a:t>to celebrate the kids action projects.  They amazed me – projects ranged from a Healthy eating cookbook and a climate change board game to a road safety video and a redrawn map of Africa and Europe according to the most recent climate change info.  We invited </a:t>
            </a:r>
            <a:r>
              <a:rPr lang="en-GB" sz="1200" b="1" dirty="0"/>
              <a:t>Simon Harris TD </a:t>
            </a:r>
            <a:r>
              <a:rPr lang="en-GB" sz="1200" dirty="0"/>
              <a:t>and celebrated them being active citizens.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90A6CE83-4817-4EE4-8E69-29CD5601B27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04789">
            <a:off x="499682" y="4128653"/>
            <a:ext cx="2872048" cy="28496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AC49A2D-6BA8-4FAC-9CF2-C45BEEE499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23960" y="2245412"/>
            <a:ext cx="2939876" cy="228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4717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xmlns="" id="{5A59F003-E00A-43F9-91DC-CC54E3B8746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xmlns="" id="{A8D9CAAE-71DB-4292-820A-9393B069F4C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9143980" cy="6857990"/>
          </a:xfrm>
          <a:prstGeom prst="rect">
            <a:avLst/>
          </a:prstGeom>
          <a:noFill/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74A4382-E3AD-430A-9A1F-DFA3E0E77A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2275867" y="-10136"/>
            <a:ext cx="4592270" cy="9144001"/>
          </a:xfrm>
          <a:prstGeom prst="rect">
            <a:avLst/>
          </a:prstGeom>
          <a:gradFill>
            <a:gsLst>
              <a:gs pos="35000">
                <a:schemeClr val="bg1">
                  <a:alpha val="46000"/>
                </a:schemeClr>
              </a:gs>
              <a:gs pos="21000">
                <a:schemeClr val="bg1">
                  <a:alpha val="3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14B6E7DD-E4F1-4B09-8FB2-617273E7BB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3414" y="3091928"/>
            <a:ext cx="6808922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/>
            <a:r>
              <a:rPr lang="en-US" sz="5700">
                <a:solidFill>
                  <a:schemeClr val="tx1"/>
                </a:solidFill>
                <a:ea typeface="+mj-ea"/>
              </a:rPr>
              <a:t>Last Tips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79F40191-0F44-4FD1-82CC-ACB507C14B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5575039"/>
            <a:ext cx="7339422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E3E3980-5ECD-4E7F-9A2B-4DB3EFC8B8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3414" y="5624945"/>
            <a:ext cx="6808922" cy="5929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spcBef>
                <a:spcPts val="1000"/>
              </a:spcBef>
            </a:pPr>
            <a:r>
              <a:rPr lang="en-US" sz="2400">
                <a:solidFill>
                  <a:schemeClr val="tx1"/>
                </a:solidFill>
                <a:ea typeface="+mn-ea"/>
              </a:rPr>
              <a:t>GO FOR IT ITS GREAT FUN!</a:t>
            </a:r>
          </a:p>
        </p:txBody>
      </p:sp>
    </p:spTree>
    <p:extLst>
      <p:ext uri="{BB962C8B-B14F-4D97-AF65-F5344CB8AC3E}">
        <p14:creationId xmlns:p14="http://schemas.microsoft.com/office/powerpoint/2010/main" val="33832829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42A4FC2C-047E-45A5-965D-8E1E3BF09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picture containing screenshot&#10;&#10;Description automatically generated">
            <a:extLst>
              <a:ext uri="{FF2B5EF4-FFF2-40B4-BE49-F238E27FC236}">
                <a16:creationId xmlns:a16="http://schemas.microsoft.com/office/drawing/2014/main" xmlns="" id="{5A8CAED1-03BA-5746-A22E-4691975B59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179" y="1583759"/>
            <a:ext cx="7033620" cy="5274241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xmlns="" id="{3C91F6A8-F38A-2A4F-AD82-93CDE50B181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6562" y="4037699"/>
            <a:ext cx="2095618" cy="918981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87BFA2E7-2A73-EC49-8CB1-EA76353C56F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1939" y="3105542"/>
            <a:ext cx="1803284" cy="918981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138C4838-6C8A-F84C-8E12-F7D1C2781E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9433" y="3283779"/>
            <a:ext cx="867881" cy="1046412"/>
          </a:xfrm>
          <a:prstGeom prst="rect">
            <a:avLst/>
          </a:prstGeom>
        </p:spPr>
      </p:pic>
      <p:sp>
        <p:nvSpPr>
          <p:cNvPr id="7" name="Octagon 6">
            <a:extLst>
              <a:ext uri="{FF2B5EF4-FFF2-40B4-BE49-F238E27FC236}">
                <a16:creationId xmlns:a16="http://schemas.microsoft.com/office/drawing/2014/main" xmlns="" id="{BC2BDEC6-D270-7E40-8D8D-BFE8A026C882}"/>
              </a:ext>
            </a:extLst>
          </p:cNvPr>
          <p:cNvSpPr/>
          <p:nvPr/>
        </p:nvSpPr>
        <p:spPr>
          <a:xfrm>
            <a:off x="7924799" y="5776067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Page</a:t>
            </a:r>
          </a:p>
          <a:p>
            <a:pPr algn="ctr"/>
            <a:r>
              <a:rPr lang="en-US" sz="2400" b="1" dirty="0"/>
              <a:t>22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2EE432D6-CE47-494A-A8AF-BB1593774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709" y="68697"/>
            <a:ext cx="8872148" cy="1454051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0000"/>
                </a:solidFill>
              </a:rPr>
              <a:t>WWGS: 6 Step </a:t>
            </a:r>
            <a:r>
              <a:rPr lang="en-US" sz="3600" b="1" dirty="0" err="1">
                <a:solidFill>
                  <a:srgbClr val="000000"/>
                </a:solidFill>
              </a:rPr>
              <a:t>Programme</a:t>
            </a:r>
            <a:r>
              <a:rPr lang="en-US" sz="3200" b="1" dirty="0">
                <a:solidFill>
                  <a:srgbClr val="000000"/>
                </a:solidFill>
              </a:rPr>
              <a:t/>
            </a:r>
            <a:br>
              <a:rPr lang="en-US" sz="3200" b="1" dirty="0">
                <a:solidFill>
                  <a:srgbClr val="000000"/>
                </a:solidFill>
              </a:rPr>
            </a:br>
            <a:r>
              <a:rPr lang="en-US" sz="2800" i="1" dirty="0">
                <a:solidFill>
                  <a:srgbClr val="7030A0"/>
                </a:solidFill>
              </a:rPr>
              <a:t>Life Below Water as a justice issue: from Knowledge to Action </a:t>
            </a:r>
            <a:endParaRPr lang="en-US" sz="3200" b="1" dirty="0">
              <a:solidFill>
                <a:srgbClr val="000000"/>
              </a:solidFill>
            </a:endParaRPr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8EF1AD-C931-6146-9A11-73EDACDB355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8239" y="1597068"/>
            <a:ext cx="1185011" cy="43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5348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A9F529C3-C941-49FD-8C67-82F134F64B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20586029-32A0-47E5-9AEC-AE3ABA6B94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657F502D-5477-E742-AC11-4C9DBB7A2F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3100" y="1436494"/>
            <a:ext cx="3442640" cy="4667985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8C730EAB-A532-4295-A302-FB4B90DB9F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455996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screenshot of a video game&#10;&#10;Description automatically generated">
            <a:extLst>
              <a:ext uri="{FF2B5EF4-FFF2-40B4-BE49-F238E27FC236}">
                <a16:creationId xmlns:a16="http://schemas.microsoft.com/office/drawing/2014/main" xmlns="" id="{C3D21268-772E-7B4B-A0C5-065C63A710D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4991" y="1147329"/>
            <a:ext cx="3588109" cy="5071533"/>
          </a:xfrm>
          <a:prstGeom prst="rect">
            <a:avLst/>
          </a:prstGeom>
        </p:spPr>
      </p:pic>
      <p:sp>
        <p:nvSpPr>
          <p:cNvPr id="7" name="Octagon 6">
            <a:extLst>
              <a:ext uri="{FF2B5EF4-FFF2-40B4-BE49-F238E27FC236}">
                <a16:creationId xmlns:a16="http://schemas.microsoft.com/office/drawing/2014/main" xmlns="" id="{E2FE7CE2-6096-154C-8692-10429ED2243B}"/>
              </a:ext>
            </a:extLst>
          </p:cNvPr>
          <p:cNvSpPr/>
          <p:nvPr/>
        </p:nvSpPr>
        <p:spPr>
          <a:xfrm>
            <a:off x="7567040" y="5235240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2400" b="1" dirty="0"/>
              <a:t>Page</a:t>
            </a:r>
          </a:p>
          <a:p>
            <a:pPr algn="ctr">
              <a:spcAft>
                <a:spcPts val="600"/>
              </a:spcAft>
            </a:pPr>
            <a:r>
              <a:rPr lang="en-US" sz="2400" b="1" dirty="0"/>
              <a:t>14-15</a:t>
            </a:r>
          </a:p>
        </p:txBody>
      </p:sp>
      <p:pic>
        <p:nvPicPr>
          <p:cNvPr id="8" name="Picture 7" descr="A picture containing text, sign, book, reading&#10;&#10;Description automatically generated">
            <a:extLst>
              <a:ext uri="{FF2B5EF4-FFF2-40B4-BE49-F238E27FC236}">
                <a16:creationId xmlns:a16="http://schemas.microsoft.com/office/drawing/2014/main" xmlns="" id="{3C504603-A182-B045-AF9A-32255D8B420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57758" y="480060"/>
            <a:ext cx="1471029" cy="2020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3887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video game&#10;&#10;Description automatically generated">
            <a:extLst>
              <a:ext uri="{FF2B5EF4-FFF2-40B4-BE49-F238E27FC236}">
                <a16:creationId xmlns:a16="http://schemas.microsoft.com/office/drawing/2014/main" xmlns="" id="{C877F51C-0480-D64B-A0AD-26A26D627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72466" y="1976203"/>
            <a:ext cx="10088929" cy="39912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0394813-C9E9-1F48-899F-DCFC5892D413}"/>
              </a:ext>
            </a:extLst>
          </p:cNvPr>
          <p:cNvSpPr txBox="1"/>
          <p:nvPr/>
        </p:nvSpPr>
        <p:spPr>
          <a:xfrm>
            <a:off x="184636" y="549391"/>
            <a:ext cx="877472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D99231"/>
                </a:solidFill>
                <a:latin typeface="Rockwell" panose="02060603020205020403" pitchFamily="18" charset="77"/>
              </a:rPr>
              <a:t>STEP 1: </a:t>
            </a:r>
          </a:p>
          <a:p>
            <a:r>
              <a:rPr lang="en-US" sz="2400" dirty="0">
                <a:solidFill>
                  <a:srgbClr val="D99231"/>
                </a:solidFill>
                <a:latin typeface="Rockwell" panose="02060603020205020403" pitchFamily="18" charset="77"/>
              </a:rPr>
              <a:t>IDENTIFY  TARGET GROUP AND SUPPORT NETWORK</a:t>
            </a:r>
          </a:p>
        </p:txBody>
      </p:sp>
      <p:sp>
        <p:nvSpPr>
          <p:cNvPr id="5" name="Octagon 4">
            <a:extLst>
              <a:ext uri="{FF2B5EF4-FFF2-40B4-BE49-F238E27FC236}">
                <a16:creationId xmlns:a16="http://schemas.microsoft.com/office/drawing/2014/main" xmlns="" id="{AACF300F-4DDB-AF44-8208-73EE05071C2F}"/>
              </a:ext>
            </a:extLst>
          </p:cNvPr>
          <p:cNvSpPr/>
          <p:nvPr/>
        </p:nvSpPr>
        <p:spPr>
          <a:xfrm>
            <a:off x="7924799" y="360010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18-19</a:t>
            </a:r>
          </a:p>
        </p:txBody>
      </p:sp>
    </p:spTree>
    <p:extLst>
      <p:ext uri="{BB962C8B-B14F-4D97-AF65-F5344CB8AC3E}">
        <p14:creationId xmlns:p14="http://schemas.microsoft.com/office/powerpoint/2010/main" val="14609570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xmlns="" id="{98F82222-444E-3F48-B8CC-12A0F711A9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7846" y="0"/>
            <a:ext cx="4786154" cy="33771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41DD9E5-1C5A-1149-A911-8DB65B539399}"/>
              </a:ext>
            </a:extLst>
          </p:cNvPr>
          <p:cNvSpPr txBox="1"/>
          <p:nvPr/>
        </p:nvSpPr>
        <p:spPr>
          <a:xfrm>
            <a:off x="430431" y="479487"/>
            <a:ext cx="44325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/>
              <a:t>TASK: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74ED874-8ECD-8246-8C6E-D068107D280F}"/>
              </a:ext>
            </a:extLst>
          </p:cNvPr>
          <p:cNvSpPr txBox="1"/>
          <p:nvPr/>
        </p:nvSpPr>
        <p:spPr>
          <a:xfrm>
            <a:off x="0" y="3231088"/>
            <a:ext cx="92548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u="sng" dirty="0"/>
              <a:t>Consider:</a:t>
            </a:r>
          </a:p>
          <a:p>
            <a:endParaRPr lang="en-US" sz="3200" u="sng" dirty="0"/>
          </a:p>
          <a:p>
            <a:pPr algn="ctr"/>
            <a:r>
              <a:rPr lang="en-US" sz="3600" i="1" dirty="0"/>
              <a:t>What opportunities are there to explore </a:t>
            </a:r>
          </a:p>
          <a:p>
            <a:pPr algn="ctr"/>
            <a:r>
              <a:rPr lang="en-US" sz="3600" i="1" dirty="0"/>
              <a:t>Justice issues around ‘Wellbeing and Health’ in your subject area(s)?</a:t>
            </a:r>
          </a:p>
        </p:txBody>
      </p:sp>
    </p:spTree>
    <p:extLst>
      <p:ext uri="{BB962C8B-B14F-4D97-AF65-F5344CB8AC3E}">
        <p14:creationId xmlns:p14="http://schemas.microsoft.com/office/powerpoint/2010/main" val="39419748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xmlns="" id="{78FB9D5F-53AB-9B41-A432-23428CE87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498" y="5569982"/>
            <a:ext cx="7886700" cy="1325563"/>
          </a:xfrm>
        </p:spPr>
        <p:txBody>
          <a:bodyPr>
            <a:normAutofit/>
          </a:bodyPr>
          <a:lstStyle/>
          <a:p>
            <a:r>
              <a:rPr lang="en-IE" sz="2400" dirty="0">
                <a:hlinkClick r:id="rId3"/>
              </a:rPr>
              <a:t>http://www.worldwiseschools.ie/6-step-programme/</a:t>
            </a:r>
            <a:endParaRPr lang="en-US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FD2C1AA-F520-D849-BA58-3B0CFDC41815}"/>
              </a:ext>
            </a:extLst>
          </p:cNvPr>
          <p:cNvSpPr txBox="1"/>
          <p:nvPr/>
        </p:nvSpPr>
        <p:spPr>
          <a:xfrm>
            <a:off x="243139" y="255322"/>
            <a:ext cx="87747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65358E"/>
                </a:solidFill>
                <a:latin typeface="Rockwell" panose="02060603020205020403" pitchFamily="18" charset="77"/>
              </a:rPr>
              <a:t>STEP 2: </a:t>
            </a:r>
          </a:p>
          <a:p>
            <a:r>
              <a:rPr lang="en-US" sz="2800" dirty="0">
                <a:solidFill>
                  <a:srgbClr val="65358E"/>
                </a:solidFill>
                <a:latin typeface="Rockwell" panose="02060603020205020403" pitchFamily="18" charset="77"/>
              </a:rPr>
              <a:t>CHOOSE  A GLOBAL JUSTICE THEME</a:t>
            </a:r>
          </a:p>
        </p:txBody>
      </p:sp>
      <p:sp>
        <p:nvSpPr>
          <p:cNvPr id="5" name="Octagon 4">
            <a:extLst>
              <a:ext uri="{FF2B5EF4-FFF2-40B4-BE49-F238E27FC236}">
                <a16:creationId xmlns:a16="http://schemas.microsoft.com/office/drawing/2014/main" xmlns="" id="{CF1E05BB-8946-E145-A7AB-18BB657F0381}"/>
              </a:ext>
            </a:extLst>
          </p:cNvPr>
          <p:cNvSpPr/>
          <p:nvPr/>
        </p:nvSpPr>
        <p:spPr>
          <a:xfrm>
            <a:off x="7924799" y="31596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18-21</a:t>
            </a:r>
          </a:p>
        </p:txBody>
      </p:sp>
      <p:pic>
        <p:nvPicPr>
          <p:cNvPr id="9" name="Content Placeholder 8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576B4471-825A-2D48-88FD-B2DFEDE8CD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93775" y="1505669"/>
            <a:ext cx="9648549" cy="3846662"/>
          </a:xfr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40F023D7-C67A-C14A-890F-C7D26B3062FA}"/>
              </a:ext>
            </a:extLst>
          </p:cNvPr>
          <p:cNvCxnSpPr>
            <a:cxnSpLocks/>
          </p:cNvCxnSpPr>
          <p:nvPr/>
        </p:nvCxnSpPr>
        <p:spPr>
          <a:xfrm flipH="1">
            <a:off x="1963802" y="1292457"/>
            <a:ext cx="846409" cy="816102"/>
          </a:xfrm>
          <a:prstGeom prst="straightConnector1">
            <a:avLst/>
          </a:prstGeom>
          <a:ln w="476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Doughnut 7">
            <a:extLst>
              <a:ext uri="{FF2B5EF4-FFF2-40B4-BE49-F238E27FC236}">
                <a16:creationId xmlns:a16="http://schemas.microsoft.com/office/drawing/2014/main" xmlns="" id="{EC8E0C2A-26B6-5E4F-BFEC-50C5C501BBD7}"/>
              </a:ext>
            </a:extLst>
          </p:cNvPr>
          <p:cNvSpPr/>
          <p:nvPr/>
        </p:nvSpPr>
        <p:spPr>
          <a:xfrm>
            <a:off x="1462152" y="2104119"/>
            <a:ext cx="501650" cy="441325"/>
          </a:xfrm>
          <a:prstGeom prst="donut">
            <a:avLst>
              <a:gd name="adj" fmla="val 557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Doughnut 9">
            <a:extLst>
              <a:ext uri="{FF2B5EF4-FFF2-40B4-BE49-F238E27FC236}">
                <a16:creationId xmlns:a16="http://schemas.microsoft.com/office/drawing/2014/main" xmlns="" id="{1F089F19-4344-6A4E-BFEC-F32A10E3CD65}"/>
              </a:ext>
            </a:extLst>
          </p:cNvPr>
          <p:cNvSpPr/>
          <p:nvPr/>
        </p:nvSpPr>
        <p:spPr>
          <a:xfrm>
            <a:off x="1211327" y="2507730"/>
            <a:ext cx="501650" cy="441325"/>
          </a:xfrm>
          <a:prstGeom prst="donut">
            <a:avLst>
              <a:gd name="adj" fmla="val 557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7117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creenshot of a video game&#10;&#10;Description automatically generated">
            <a:extLst>
              <a:ext uri="{FF2B5EF4-FFF2-40B4-BE49-F238E27FC236}">
                <a16:creationId xmlns:a16="http://schemas.microsoft.com/office/drawing/2014/main" xmlns="" id="{67640313-5A4F-7043-9670-064362D7C4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68727" y="1876925"/>
            <a:ext cx="9874696" cy="28121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2B0855C-97FD-D644-A647-1F0C4F037DBF}"/>
              </a:ext>
            </a:extLst>
          </p:cNvPr>
          <p:cNvSpPr txBox="1"/>
          <p:nvPr/>
        </p:nvSpPr>
        <p:spPr>
          <a:xfrm>
            <a:off x="243139" y="255322"/>
            <a:ext cx="877472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3C8A99"/>
                </a:solidFill>
                <a:latin typeface="Rockwell" panose="02060603020205020403" pitchFamily="18" charset="77"/>
              </a:rPr>
              <a:t>STEP 3: </a:t>
            </a:r>
          </a:p>
          <a:p>
            <a:r>
              <a:rPr lang="en-US" sz="2400" dirty="0">
                <a:solidFill>
                  <a:srgbClr val="3C8A99"/>
                </a:solidFill>
                <a:latin typeface="Rockwell" panose="02060603020205020403" pitchFamily="18" charset="77"/>
              </a:rPr>
              <a:t>EXPLORE THE THEME</a:t>
            </a:r>
          </a:p>
        </p:txBody>
      </p:sp>
      <p:sp>
        <p:nvSpPr>
          <p:cNvPr id="5" name="Octagon 4">
            <a:extLst>
              <a:ext uri="{FF2B5EF4-FFF2-40B4-BE49-F238E27FC236}">
                <a16:creationId xmlns:a16="http://schemas.microsoft.com/office/drawing/2014/main" xmlns="" id="{92A9AEE9-D07E-DE4D-8FC1-1223029C6F7B}"/>
              </a:ext>
            </a:extLst>
          </p:cNvPr>
          <p:cNvSpPr/>
          <p:nvPr/>
        </p:nvSpPr>
        <p:spPr>
          <a:xfrm>
            <a:off x="7924799" y="31596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22-26</a:t>
            </a:r>
          </a:p>
        </p:txBody>
      </p:sp>
    </p:spTree>
    <p:extLst>
      <p:ext uri="{BB962C8B-B14F-4D97-AF65-F5344CB8AC3E}">
        <p14:creationId xmlns:p14="http://schemas.microsoft.com/office/powerpoint/2010/main" val="23059665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xmlns="" id="{53F29798-D584-4792-9B62-3F5F5C36D6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D4AACF-844C-CF40-8599-BFA3310E0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0396" y="-387130"/>
            <a:ext cx="8837617" cy="156491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IE" sz="2800" dirty="0"/>
              <a:t/>
            </a:r>
            <a:br>
              <a:rPr lang="en-IE" sz="2800" dirty="0"/>
            </a:br>
            <a:r>
              <a:rPr lang="en-IE" sz="2800" b="1" dirty="0">
                <a:solidFill>
                  <a:srgbClr val="7030A0"/>
                </a:solidFill>
              </a:rPr>
              <a:t>STEP 3: EXPLORE THE THEME</a:t>
            </a:r>
            <a:r>
              <a:rPr lang="en-IE" sz="2800" dirty="0"/>
              <a:t/>
            </a:r>
            <a:br>
              <a:rPr lang="en-IE" sz="2800" dirty="0"/>
            </a:br>
            <a:r>
              <a:rPr lang="en-IE" sz="2000" b="1" dirty="0">
                <a:solidFill>
                  <a:srgbClr val="0070C0"/>
                </a:solidFill>
              </a:rPr>
              <a:t>TEACHING AND LEARNING MATERIALS</a:t>
            </a:r>
            <a:endParaRPr lang="en-US" sz="2000" dirty="0"/>
          </a:p>
        </p:txBody>
      </p:sp>
      <p:pic>
        <p:nvPicPr>
          <p:cNvPr id="4" name="Picture 3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xmlns="" id="{015DC0DE-2653-3049-9166-3DFF8302541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1332"/>
          <a:stretch/>
        </p:blipFill>
        <p:spPr>
          <a:xfrm>
            <a:off x="123079" y="3545450"/>
            <a:ext cx="3590875" cy="4164864"/>
          </a:xfrm>
          <a:prstGeom prst="rect">
            <a:avLst/>
          </a:prstGeom>
        </p:spPr>
      </p:pic>
      <p:pic>
        <p:nvPicPr>
          <p:cNvPr id="6" name="Picture 5" descr="Diagram, bubble chart&#10;&#10;Description automatically generated">
            <a:extLst>
              <a:ext uri="{FF2B5EF4-FFF2-40B4-BE49-F238E27FC236}">
                <a16:creationId xmlns:a16="http://schemas.microsoft.com/office/drawing/2014/main" xmlns="" id="{323590B3-97EB-9144-8557-ED2F5D8FA2F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7034" y="3152183"/>
            <a:ext cx="5258970" cy="3570233"/>
          </a:xfrm>
          <a:prstGeom prst="rect">
            <a:avLst/>
          </a:prstGeom>
        </p:spPr>
      </p:pic>
      <p:pic>
        <p:nvPicPr>
          <p:cNvPr id="8" name="Picture 7" descr="Text, whiteboard&#10;&#10;Description automatically generated">
            <a:extLst>
              <a:ext uri="{FF2B5EF4-FFF2-40B4-BE49-F238E27FC236}">
                <a16:creationId xmlns:a16="http://schemas.microsoft.com/office/drawing/2014/main" xmlns="" id="{118C5ACA-CCFC-074C-BB88-2EEDA2358A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6918" y="1031889"/>
            <a:ext cx="2609786" cy="2397111"/>
          </a:xfrm>
          <a:prstGeom prst="rect">
            <a:avLst/>
          </a:prstGeom>
        </p:spPr>
      </p:pic>
      <p:pic>
        <p:nvPicPr>
          <p:cNvPr id="10" name="Picture 9" descr="Table&#10;&#10;Description automatically generated">
            <a:extLst>
              <a:ext uri="{FF2B5EF4-FFF2-40B4-BE49-F238E27FC236}">
                <a16:creationId xmlns:a16="http://schemas.microsoft.com/office/drawing/2014/main" xmlns="" id="{58B73311-0661-AA4D-997E-B67627EE063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2453" y="0"/>
            <a:ext cx="4788469" cy="302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9969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xmlns="" id="{CD5BA6F5-372E-2F42-92ED-B91189EE0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95" y="66856"/>
            <a:ext cx="5269209" cy="112841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IE" sz="2800" dirty="0"/>
              <a:t/>
            </a:r>
            <a:br>
              <a:rPr lang="en-IE" sz="2800" dirty="0"/>
            </a:br>
            <a:r>
              <a:rPr lang="en-IE" sz="2800" b="1" dirty="0">
                <a:solidFill>
                  <a:srgbClr val="7030A0"/>
                </a:solidFill>
              </a:rPr>
              <a:t>STEP 3: EXPLORE THE THEME</a:t>
            </a:r>
            <a:r>
              <a:rPr lang="en-IE" sz="2800" dirty="0"/>
              <a:t/>
            </a:r>
            <a:br>
              <a:rPr lang="en-IE" sz="2800" dirty="0"/>
            </a:br>
            <a:r>
              <a:rPr lang="en-IE" sz="2000" b="1" dirty="0">
                <a:solidFill>
                  <a:srgbClr val="0070C0"/>
                </a:solidFill>
              </a:rPr>
              <a:t>TEACHING AND LEARNING MATERIALS: </a:t>
            </a:r>
            <a:br>
              <a:rPr lang="en-IE" sz="2000" b="1" dirty="0">
                <a:solidFill>
                  <a:srgbClr val="0070C0"/>
                </a:solidFill>
              </a:rPr>
            </a:br>
            <a:r>
              <a:rPr lang="en-IE" sz="2800" dirty="0"/>
              <a:t/>
            </a:r>
            <a:br>
              <a:rPr lang="en-IE" sz="2800" dirty="0"/>
            </a:br>
            <a:endParaRPr lang="en-US" sz="20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710FDD7-F919-9747-BB5C-D0BBF27DF9C6}"/>
              </a:ext>
            </a:extLst>
          </p:cNvPr>
          <p:cNvSpPr/>
          <p:nvPr/>
        </p:nvSpPr>
        <p:spPr>
          <a:xfrm>
            <a:off x="91822" y="3561092"/>
            <a:ext cx="23396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E" sz="2000" b="1" dirty="0">
                <a:solidFill>
                  <a:srgbClr val="0070C0"/>
                </a:solidFill>
              </a:rPr>
              <a:t>Activity guides: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70CBCE0E-906A-634C-BF37-4A868BC4FC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4380" y="3922946"/>
            <a:ext cx="145419" cy="197354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B8660E26-60E8-BD4C-89AE-90F432AC7D6D}"/>
              </a:ext>
            </a:extLst>
          </p:cNvPr>
          <p:cNvSpPr/>
          <p:nvPr/>
        </p:nvSpPr>
        <p:spPr>
          <a:xfrm>
            <a:off x="219492" y="1235308"/>
            <a:ext cx="12831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E" sz="2000" b="1" dirty="0">
                <a:solidFill>
                  <a:srgbClr val="0070C0"/>
                </a:solidFill>
              </a:rPr>
              <a:t>Magazine: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73B8A7EE-A52B-3340-99C5-6BB4BFD0D01E}"/>
              </a:ext>
            </a:extLst>
          </p:cNvPr>
          <p:cNvSpPr/>
          <p:nvPr/>
        </p:nvSpPr>
        <p:spPr>
          <a:xfrm>
            <a:off x="7736675" y="2828931"/>
            <a:ext cx="23396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E" sz="2000" b="1" dirty="0">
                <a:solidFill>
                  <a:srgbClr val="0070C0"/>
                </a:solidFill>
              </a:rPr>
              <a:t>Films: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DE4A9BB8-5739-0E42-81C3-6E9364DA10E9}"/>
              </a:ext>
            </a:extLst>
          </p:cNvPr>
          <p:cNvSpPr/>
          <p:nvPr/>
        </p:nvSpPr>
        <p:spPr>
          <a:xfrm>
            <a:off x="7507025" y="501473"/>
            <a:ext cx="118609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E" sz="2000" b="1" dirty="0">
                <a:solidFill>
                  <a:srgbClr val="0070C0"/>
                </a:solidFill>
              </a:rPr>
              <a:t>Podcasts:</a:t>
            </a:r>
          </a:p>
        </p:txBody>
      </p:sp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xmlns="" id="{FD18FEB8-00C5-6A46-B447-DF7208A7D9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8249" y="2604489"/>
            <a:ext cx="3140118" cy="848995"/>
          </a:xfrm>
          <a:prstGeom prst="rect">
            <a:avLst/>
          </a:prstGeom>
        </p:spPr>
      </p:pic>
      <p:pic>
        <p:nvPicPr>
          <p:cNvPr id="6" name="Picture 5" descr="Text&#10;&#10;Description automatically generated">
            <a:extLst>
              <a:ext uri="{FF2B5EF4-FFF2-40B4-BE49-F238E27FC236}">
                <a16:creationId xmlns:a16="http://schemas.microsoft.com/office/drawing/2014/main" xmlns="" id="{8D65DB12-F0E4-274E-902F-87C514EBD01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5513" y="3638984"/>
            <a:ext cx="3683151" cy="3078699"/>
          </a:xfrm>
          <a:prstGeom prst="rect">
            <a:avLst/>
          </a:prstGeom>
        </p:spPr>
      </p:pic>
      <p:pic>
        <p:nvPicPr>
          <p:cNvPr id="10" name="Picture 9" descr="A picture containing text, posing&#10;&#10;Description automatically generated">
            <a:extLst>
              <a:ext uri="{FF2B5EF4-FFF2-40B4-BE49-F238E27FC236}">
                <a16:creationId xmlns:a16="http://schemas.microsoft.com/office/drawing/2014/main" xmlns="" id="{A9DFBA82-EB55-CE4E-96A1-F1CA3457BC6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822" y="4097369"/>
            <a:ext cx="3111015" cy="25866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9F5EE365-F747-6445-ACE2-ACD7F086B0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2929" y="3730341"/>
            <a:ext cx="1994286" cy="2903768"/>
          </a:xfrm>
          <a:prstGeom prst="rect">
            <a:avLst/>
          </a:prstGeom>
        </p:spPr>
      </p:pic>
      <p:pic>
        <p:nvPicPr>
          <p:cNvPr id="18" name="Picture 17" descr="Graphical user interface&#10;&#10;Description automatically generated">
            <a:extLst>
              <a:ext uri="{FF2B5EF4-FFF2-40B4-BE49-F238E27FC236}">
                <a16:creationId xmlns:a16="http://schemas.microsoft.com/office/drawing/2014/main" xmlns="" id="{99E30DA5-F4F7-EA4F-8AB8-7F51A7E5661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6363" y="1040011"/>
            <a:ext cx="4777831" cy="1406895"/>
          </a:xfrm>
          <a:prstGeom prst="rect">
            <a:avLst/>
          </a:prstGeom>
        </p:spPr>
      </p:pic>
      <p:pic>
        <p:nvPicPr>
          <p:cNvPr id="23" name="Picture 22" descr="A picture containing text, person&#10;&#10;Description automatically generated">
            <a:extLst>
              <a:ext uri="{FF2B5EF4-FFF2-40B4-BE49-F238E27FC236}">
                <a16:creationId xmlns:a16="http://schemas.microsoft.com/office/drawing/2014/main" xmlns="" id="{FB018B11-D745-FD4F-BFB5-69D994F76D1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520" y="1743459"/>
            <a:ext cx="2949384" cy="1617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7688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6">
            <a:extLst>
              <a:ext uri="{FF2B5EF4-FFF2-40B4-BE49-F238E27FC236}">
                <a16:creationId xmlns:a16="http://schemas.microsoft.com/office/drawing/2014/main" xmlns="" id="{70155189-D96C-4527-B0EC-654B946BE61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D4AACF-844C-CF40-8599-BFA3310E0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8635" y="557189"/>
            <a:ext cx="7346728" cy="110485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100"/>
              <a:t/>
            </a:r>
            <a:br>
              <a:rPr lang="en-US" sz="2100"/>
            </a:br>
            <a:r>
              <a:rPr lang="en-US" sz="2100" b="1"/>
              <a:t>STEP 3: EXPLORE THE WELLBEING FRAMEWORK</a:t>
            </a:r>
            <a:r>
              <a:rPr lang="en-US" sz="2100"/>
              <a:t/>
            </a:r>
            <a:br>
              <a:rPr lang="en-US" sz="2100"/>
            </a:br>
            <a:r>
              <a:rPr lang="en-US" sz="2100" b="1"/>
              <a:t>TEACHING AND LEARNING MATERIALS</a:t>
            </a:r>
            <a:endParaRPr lang="en-US" sz="2100"/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xmlns="" id="{3424E232-563D-2E4B-877D-9AB9057673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574" y="3218987"/>
            <a:ext cx="2848152" cy="2648781"/>
          </a:xfrm>
          <a:prstGeom prst="rect">
            <a:avLst/>
          </a:prstGeom>
        </p:spPr>
      </p:pic>
      <p:pic>
        <p:nvPicPr>
          <p:cNvPr id="12" name="Picture 11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xmlns="" id="{BBD863F8-03EF-FE4E-9200-40C52D9C07E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5039" y="3745895"/>
            <a:ext cx="2848152" cy="1594964"/>
          </a:xfrm>
          <a:prstGeom prst="rect">
            <a:avLst/>
          </a:prstGeom>
        </p:spPr>
      </p:pic>
      <p:pic>
        <p:nvPicPr>
          <p:cNvPr id="9" name="Picture 8" descr="Diagram&#10;&#10;Description automatically generated">
            <a:extLst>
              <a:ext uri="{FF2B5EF4-FFF2-40B4-BE49-F238E27FC236}">
                <a16:creationId xmlns:a16="http://schemas.microsoft.com/office/drawing/2014/main" xmlns="" id="{A631C7CB-9637-A647-B486-5CF4821B892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4504" y="3845580"/>
            <a:ext cx="2848152" cy="1395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1751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ontent Placeholder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B00CCA1D-F0EE-A04D-8802-5423C380DA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0705" y="490194"/>
            <a:ext cx="6561056" cy="5945954"/>
          </a:xfrm>
        </p:spPr>
      </p:pic>
      <p:sp>
        <p:nvSpPr>
          <p:cNvPr id="15" name="Teardrop 14">
            <a:extLst>
              <a:ext uri="{FF2B5EF4-FFF2-40B4-BE49-F238E27FC236}">
                <a16:creationId xmlns:a16="http://schemas.microsoft.com/office/drawing/2014/main" xmlns="" id="{2E4B5771-91B7-3940-9C7F-A11EFE1DE134}"/>
              </a:ext>
            </a:extLst>
          </p:cNvPr>
          <p:cNvSpPr/>
          <p:nvPr/>
        </p:nvSpPr>
        <p:spPr>
          <a:xfrm rot="10800000">
            <a:off x="6954836" y="610978"/>
            <a:ext cx="2297136" cy="1882250"/>
          </a:xfrm>
          <a:prstGeom prst="teardrop">
            <a:avLst>
              <a:gd name="adj" fmla="val 1124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889706-8A8B-8547-9795-4AD7CE94B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28159" y="731762"/>
            <a:ext cx="1943100" cy="164068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Share Learning</a:t>
            </a:r>
          </a:p>
        </p:txBody>
      </p:sp>
      <p:sp>
        <p:nvSpPr>
          <p:cNvPr id="5" name="Octagon 4">
            <a:extLst>
              <a:ext uri="{FF2B5EF4-FFF2-40B4-BE49-F238E27FC236}">
                <a16:creationId xmlns:a16="http://schemas.microsoft.com/office/drawing/2014/main" xmlns="" id="{23594329-7EE9-4943-88E9-8EE5A9C9330E}"/>
              </a:ext>
            </a:extLst>
          </p:cNvPr>
          <p:cNvSpPr/>
          <p:nvPr/>
        </p:nvSpPr>
        <p:spPr>
          <a:xfrm>
            <a:off x="7561909" y="5354215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28-29</a:t>
            </a:r>
          </a:p>
        </p:txBody>
      </p:sp>
    </p:spTree>
    <p:extLst>
      <p:ext uri="{BB962C8B-B14F-4D97-AF65-F5344CB8AC3E}">
        <p14:creationId xmlns:p14="http://schemas.microsoft.com/office/powerpoint/2010/main" val="24610212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C6D51BF5-4BDF-AF43-9F0D-924A7B3E41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49540" y="0"/>
            <a:ext cx="1394460" cy="1263729"/>
          </a:xfrm>
          <a:prstGeom prst="rect">
            <a:avLst/>
          </a:prstGeom>
        </p:spPr>
      </p:pic>
      <p:pic>
        <p:nvPicPr>
          <p:cNvPr id="7" name="Content Placeholder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709B580E-3B22-4748-A78D-7945798CA4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692" y="376376"/>
            <a:ext cx="7298156" cy="563962"/>
          </a:xfr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xmlns="" id="{F3836BF3-5B8E-0949-B52E-39BDF1075845}"/>
              </a:ext>
            </a:extLst>
          </p:cNvPr>
          <p:cNvSpPr txBox="1">
            <a:spLocks/>
          </p:cNvSpPr>
          <p:nvPr/>
        </p:nvSpPr>
        <p:spPr>
          <a:xfrm>
            <a:off x="267830" y="963096"/>
            <a:ext cx="8608340" cy="54039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600" b="1" dirty="0"/>
              <a:t>Celebrate UN days of celebration 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600" dirty="0"/>
              <a:t>20</a:t>
            </a:r>
            <a:r>
              <a:rPr lang="en-IE" sz="1600" baseline="30000" dirty="0"/>
              <a:t>th</a:t>
            </a:r>
            <a:r>
              <a:rPr lang="en-IE" sz="1600" dirty="0"/>
              <a:t> of February – World Day of Social Justice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600" dirty="0"/>
              <a:t>20</a:t>
            </a:r>
            <a:r>
              <a:rPr lang="en-IE" sz="1600" baseline="30000" dirty="0"/>
              <a:t>th</a:t>
            </a:r>
            <a:r>
              <a:rPr lang="en-IE" sz="1600" dirty="0"/>
              <a:t> March – International Day of Happiness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600" dirty="0"/>
              <a:t>5</a:t>
            </a:r>
            <a:r>
              <a:rPr lang="en-IE" sz="1600" baseline="30000" dirty="0"/>
              <a:t>th</a:t>
            </a:r>
            <a:r>
              <a:rPr lang="en-IE" sz="1600" dirty="0"/>
              <a:t> of April – International Day of Conscience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600" dirty="0"/>
              <a:t>7</a:t>
            </a:r>
            <a:r>
              <a:rPr lang="en-IE" sz="1600" baseline="30000" dirty="0"/>
              <a:t>th</a:t>
            </a:r>
            <a:r>
              <a:rPr lang="en-IE" sz="1600" dirty="0"/>
              <a:t> of April – World Health Day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600" dirty="0"/>
              <a:t>10</a:t>
            </a:r>
            <a:r>
              <a:rPr lang="en-IE" sz="1600" baseline="30000" dirty="0"/>
              <a:t>th</a:t>
            </a:r>
            <a:r>
              <a:rPr lang="en-IE" sz="1600" dirty="0"/>
              <a:t> of October – World Mental Health Day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600" dirty="0"/>
              <a:t>24</a:t>
            </a:r>
            <a:r>
              <a:rPr lang="en-IE" sz="1600" baseline="30000" dirty="0"/>
              <a:t>th</a:t>
            </a:r>
            <a:r>
              <a:rPr lang="en-IE" sz="1600" dirty="0"/>
              <a:t> of October – World Development Information Day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600" dirty="0"/>
              <a:t>13</a:t>
            </a:r>
            <a:r>
              <a:rPr lang="en-IE" sz="1600" baseline="30000" dirty="0"/>
              <a:t>th</a:t>
            </a:r>
            <a:r>
              <a:rPr lang="en-IE" sz="1600" dirty="0"/>
              <a:t> of November – World Kindness Day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600" dirty="0"/>
              <a:t/>
            </a:r>
            <a:br>
              <a:rPr lang="en-IE" sz="1600" dirty="0"/>
            </a:br>
            <a:r>
              <a:rPr lang="en-IE" sz="1600" b="1" dirty="0"/>
              <a:t>Create an awareness raising campaign</a:t>
            </a:r>
          </a:p>
          <a:p>
            <a:pPr marL="0" indent="0">
              <a:buNone/>
            </a:pPr>
            <a:r>
              <a:rPr lang="en-IE" sz="1600" dirty="0"/>
              <a:t>What areas of wellbeing have students expressed concern or interest? Let them take the lead to promote messages they feel are important to share</a:t>
            </a:r>
          </a:p>
          <a:p>
            <a:pPr marL="0" indent="0">
              <a:buNone/>
            </a:pPr>
            <a:r>
              <a:rPr lang="en-IE" sz="1600" dirty="0"/>
              <a:t/>
            </a:r>
            <a:br>
              <a:rPr lang="en-IE" sz="1600" dirty="0"/>
            </a:br>
            <a:r>
              <a:rPr lang="en-IE" sz="1600" b="1" dirty="0"/>
              <a:t>Write letters to the local newspaper, media outlet or school newspaper</a:t>
            </a:r>
          </a:p>
          <a:p>
            <a:pPr marL="0" indent="0">
              <a:buNone/>
            </a:pPr>
            <a:r>
              <a:rPr lang="en-IE" sz="1600" dirty="0"/>
              <a:t>Can your message reach local media? Local newspaper/newsletter/bulletin. Could you use the school social media to share your message wider again?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600" dirty="0"/>
              <a:t/>
            </a:r>
            <a:br>
              <a:rPr lang="en-IE" sz="1600" dirty="0"/>
            </a:br>
            <a:r>
              <a:rPr lang="en-IE" sz="1600" b="1" dirty="0"/>
              <a:t>Make a video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600" dirty="0"/>
              <a:t>Why not share the learning further than a poster? You could do a mini-series of videos to bring out every week/bi-weekly? Or record enough for one class period to share the learning further</a:t>
            </a:r>
            <a:endParaRPr lang="en-IE" sz="1600" b="1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1600" b="1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600" b="1" dirty="0"/>
              <a:t>Create an Art Piece</a:t>
            </a:r>
            <a:endParaRPr lang="en-IE" sz="16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16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600" dirty="0"/>
              <a:t/>
            </a:r>
            <a:br>
              <a:rPr lang="en-IE" sz="1600" dirty="0"/>
            </a:br>
            <a:r>
              <a:rPr lang="en-IE" sz="1600" dirty="0"/>
              <a:t/>
            </a:r>
            <a:br>
              <a:rPr lang="en-IE" sz="1600" dirty="0"/>
            </a:br>
            <a:endParaRPr lang="en-IE" sz="1600" dirty="0"/>
          </a:p>
        </p:txBody>
      </p:sp>
    </p:spTree>
    <p:extLst>
      <p:ext uri="{BB962C8B-B14F-4D97-AF65-F5344CB8AC3E}">
        <p14:creationId xmlns:p14="http://schemas.microsoft.com/office/powerpoint/2010/main" val="4918838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11B69A45-ECA0-E240-8093-84C7A33A45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31405" y="587438"/>
            <a:ext cx="9442546" cy="4718332"/>
          </a:xfrm>
          <a:prstGeom prst="rect">
            <a:avLst/>
          </a:prstGeom>
        </p:spPr>
      </p:pic>
      <p:pic>
        <p:nvPicPr>
          <p:cNvPr id="12" name="Content Placeholder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A194CF43-7190-6448-AC79-94497F98999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507" y="4875624"/>
            <a:ext cx="3586633" cy="198237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2A6F181-97B5-6348-9273-AD2ED90BF833}"/>
              </a:ext>
            </a:extLst>
          </p:cNvPr>
          <p:cNvSpPr txBox="1"/>
          <p:nvPr/>
        </p:nvSpPr>
        <p:spPr>
          <a:xfrm>
            <a:off x="102507" y="0"/>
            <a:ext cx="8774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84B841"/>
                </a:solidFill>
                <a:latin typeface="Rockwell" panose="02060603020205020403" pitchFamily="18" charset="77"/>
              </a:rPr>
              <a:t>STEP 5:  </a:t>
            </a:r>
            <a:r>
              <a:rPr lang="en-US" sz="2400" dirty="0">
                <a:solidFill>
                  <a:srgbClr val="84B841"/>
                </a:solidFill>
                <a:latin typeface="Rockwell" panose="02060603020205020403" pitchFamily="18" charset="77"/>
              </a:rPr>
              <a:t>TAKING MEANINGFUL ACTION</a:t>
            </a:r>
          </a:p>
        </p:txBody>
      </p:sp>
      <p:sp>
        <p:nvSpPr>
          <p:cNvPr id="4" name="Teardrop 3">
            <a:extLst>
              <a:ext uri="{FF2B5EF4-FFF2-40B4-BE49-F238E27FC236}">
                <a16:creationId xmlns:a16="http://schemas.microsoft.com/office/drawing/2014/main" xmlns="" id="{89F6996C-565F-D041-B7DB-0F53F285BDF9}"/>
              </a:ext>
            </a:extLst>
          </p:cNvPr>
          <p:cNvSpPr/>
          <p:nvPr/>
        </p:nvSpPr>
        <p:spPr>
          <a:xfrm rot="16200000">
            <a:off x="5782199" y="4421996"/>
            <a:ext cx="1541336" cy="3190992"/>
          </a:xfrm>
          <a:prstGeom prst="teardrop">
            <a:avLst>
              <a:gd name="adj" fmla="val 1174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0888C570-7EE6-F348-AC4C-203F80466223}"/>
              </a:ext>
            </a:extLst>
          </p:cNvPr>
          <p:cNvSpPr txBox="1">
            <a:spLocks/>
          </p:cNvSpPr>
          <p:nvPr/>
        </p:nvSpPr>
        <p:spPr>
          <a:xfrm>
            <a:off x="5058241" y="5062513"/>
            <a:ext cx="2783799" cy="1640681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300" b="1" dirty="0">
                <a:solidFill>
                  <a:schemeClr val="bg1"/>
                </a:solidFill>
              </a:rPr>
              <a:t>Aims to create </a:t>
            </a:r>
            <a:r>
              <a:rPr lang="en-US" sz="3300" b="1" u="sng" dirty="0">
                <a:solidFill>
                  <a:schemeClr val="bg1"/>
                </a:solidFill>
              </a:rPr>
              <a:t>Actual Change</a:t>
            </a:r>
          </a:p>
        </p:txBody>
      </p:sp>
      <p:sp>
        <p:nvSpPr>
          <p:cNvPr id="8" name="Octagon 7">
            <a:extLst>
              <a:ext uri="{FF2B5EF4-FFF2-40B4-BE49-F238E27FC236}">
                <a16:creationId xmlns:a16="http://schemas.microsoft.com/office/drawing/2014/main" xmlns="" id="{8572E4C8-BAA6-A441-9E20-0B3C99EBF8DD}"/>
              </a:ext>
            </a:extLst>
          </p:cNvPr>
          <p:cNvSpPr/>
          <p:nvPr/>
        </p:nvSpPr>
        <p:spPr>
          <a:xfrm>
            <a:off x="7924799" y="-17747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</a:t>
            </a:r>
          </a:p>
          <a:p>
            <a:pPr algn="ctr"/>
            <a:r>
              <a:rPr lang="en-US" sz="2000" b="1" dirty="0"/>
              <a:t>30-35</a:t>
            </a:r>
          </a:p>
        </p:txBody>
      </p:sp>
    </p:spTree>
    <p:extLst>
      <p:ext uri="{BB962C8B-B14F-4D97-AF65-F5344CB8AC3E}">
        <p14:creationId xmlns:p14="http://schemas.microsoft.com/office/powerpoint/2010/main" val="12782887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9B3EDCF-1FF3-7F42-812A-076CC13281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982" y="895578"/>
            <a:ext cx="8950036" cy="557053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400" b="1" u="sng" dirty="0">
                <a:solidFill>
                  <a:schemeClr val="accent1"/>
                </a:solidFill>
              </a:rPr>
              <a:t>Ideas for School Community Actions:</a:t>
            </a:r>
            <a:endParaRPr lang="en-IE" sz="1400" b="1" u="sng" dirty="0"/>
          </a:p>
          <a:p>
            <a:pPr fontAlgn="base"/>
            <a:r>
              <a:rPr lang="en-IE" sz="1200" dirty="0"/>
              <a:t>Advocate to have Global Citizenship Education as part of your wellbeing framework </a:t>
            </a:r>
          </a:p>
          <a:p>
            <a:pPr fontAlgn="base"/>
            <a:r>
              <a:rPr lang="en-IE" sz="1200" dirty="0"/>
              <a:t>Invite senior management to discuss the benefits to the whole school in integrating GCE as part of your wellbeing framework</a:t>
            </a:r>
          </a:p>
          <a:p>
            <a:pPr fontAlgn="base"/>
            <a:r>
              <a:rPr lang="en-IE" sz="1200" dirty="0"/>
              <a:t>Create a wellbeing and kindness policy for </a:t>
            </a:r>
            <a:r>
              <a:rPr lang="en-IE" sz="1200"/>
              <a:t>the school</a:t>
            </a:r>
          </a:p>
          <a:p>
            <a:pPr fontAlgn="base"/>
            <a:endParaRPr lang="en-IE" sz="12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IE" sz="1200" dirty="0"/>
              <a:t>Start a repair cafe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400" dirty="0"/>
              <a:t/>
            </a:r>
            <a:br>
              <a:rPr lang="en-IE" sz="1400" dirty="0"/>
            </a:br>
            <a:r>
              <a:rPr lang="en-IE" sz="1400" b="1" u="sng" dirty="0">
                <a:solidFill>
                  <a:schemeClr val="accent1"/>
                </a:solidFill>
              </a:rPr>
              <a:t>Ideas for Local Community and National Actions:</a:t>
            </a:r>
          </a:p>
          <a:p>
            <a:r>
              <a:rPr lang="en-IE" sz="1200" dirty="0"/>
              <a:t>Campaign for wellbeing of people and planet to be at the heart of policy and politics  - getting in touch with local representatives, TDs etc.</a:t>
            </a:r>
          </a:p>
          <a:p>
            <a:pPr fontAlgn="base"/>
            <a:r>
              <a:rPr lang="en-IE" sz="1200" dirty="0"/>
              <a:t>Join a local community group to volunteer/campaign with</a:t>
            </a:r>
          </a:p>
          <a:p>
            <a:pPr fontAlgn="base"/>
            <a:r>
              <a:rPr lang="en-IE" sz="1200" dirty="0"/>
              <a:t>Organise activities and demonstrations - it is important to increase the frequency and quality of media coverage on wellbeing of people and planet (over the economy)</a:t>
            </a:r>
          </a:p>
          <a:p>
            <a:pPr fontAlgn="base"/>
            <a:r>
              <a:rPr lang="en-IE" sz="1200" dirty="0"/>
              <a:t>Encourage Discussion - Many people still put economic growth ahead of human and planetary wellbeing - try to discuss why it could be the other way around.</a:t>
            </a:r>
          </a:p>
          <a:p>
            <a:pPr fontAlgn="base"/>
            <a:r>
              <a:rPr lang="en-IE" sz="1200" dirty="0"/>
              <a:t>Use social media to share information - Have you heard any debates on the topic on the radio or news? If not, contact radio and TV broadcasters to ask for the debate to be publicised.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400" dirty="0"/>
              <a:t/>
            </a:r>
            <a:br>
              <a:rPr lang="en-IE" sz="1400" dirty="0"/>
            </a:br>
            <a:r>
              <a:rPr lang="en-IE" sz="1400" b="1" u="sng" dirty="0">
                <a:solidFill>
                  <a:schemeClr val="accent1"/>
                </a:solidFill>
              </a:rPr>
              <a:t>Ideas for European and Global Community Actions: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1400" b="1" u="sng" dirty="0">
              <a:solidFill>
                <a:schemeClr val="accent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400" dirty="0"/>
              <a:t>Link in with international campaigns and lobby your EU representative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IE" sz="1400" dirty="0"/>
              <a:t>SS4C, 350.org, Fridays for Futures, NHNA, </a:t>
            </a:r>
            <a:r>
              <a:rPr lang="en-IE" sz="1400" dirty="0" err="1"/>
              <a:t>FoE</a:t>
            </a:r>
            <a:endParaRPr lang="en-IE" sz="14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IE" sz="1400" dirty="0"/>
              <a:t>Land defenders &amp; eco warriors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IE" sz="1400" dirty="0"/>
              <a:t>#</a:t>
            </a:r>
            <a:r>
              <a:rPr lang="en-IE" sz="1400" dirty="0" err="1"/>
              <a:t>lessismore</a:t>
            </a:r>
            <a:endParaRPr lang="en-IE" sz="14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1400" b="1" u="sng" dirty="0">
              <a:solidFill>
                <a:schemeClr val="accent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14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14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1400" dirty="0">
              <a:latin typeface="Helvetica" pitchFamily="2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1400" dirty="0">
              <a:latin typeface="Helvetica" pitchFamily="2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1400" dirty="0">
              <a:latin typeface="Helvetica" pitchFamily="2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1400" dirty="0">
              <a:latin typeface="Helvetica" pitchFamily="2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IE" sz="1400" dirty="0">
              <a:latin typeface="Helvetica" pitchFamily="2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IE" sz="1400" dirty="0">
                <a:latin typeface="Helvetica" pitchFamily="2" charset="0"/>
              </a:rPr>
              <a:t/>
            </a:r>
            <a:br>
              <a:rPr lang="en-IE" sz="1400" dirty="0">
                <a:latin typeface="Helvetica" pitchFamily="2" charset="0"/>
              </a:rPr>
            </a:br>
            <a:r>
              <a:rPr lang="en-IE" sz="1400" dirty="0">
                <a:latin typeface="Helvetica" pitchFamily="2" charset="0"/>
              </a:rPr>
              <a:t/>
            </a:r>
            <a:br>
              <a:rPr lang="en-IE" sz="1400" dirty="0">
                <a:latin typeface="Helvetica" pitchFamily="2" charset="0"/>
              </a:rPr>
            </a:br>
            <a:r>
              <a:rPr lang="en-IE" sz="1400" dirty="0">
                <a:latin typeface="Helvetica" pitchFamily="2" charset="0"/>
              </a:rPr>
              <a:t/>
            </a:r>
            <a:br>
              <a:rPr lang="en-IE" sz="1400" dirty="0">
                <a:latin typeface="Helvetica" pitchFamily="2" charset="0"/>
              </a:rPr>
            </a:br>
            <a:endParaRPr lang="en-US" sz="1400" dirty="0">
              <a:latin typeface="Helvetica" pitchFamily="2" charset="0"/>
            </a:endParaRPr>
          </a:p>
        </p:txBody>
      </p:sp>
      <p:pic>
        <p:nvPicPr>
          <p:cNvPr id="4" name="Content Placeholder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0E988A9C-5610-BC4E-BBDB-F97DF01794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86222" y="-56781"/>
            <a:ext cx="2257778" cy="112818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7B87719-4973-D646-A7B4-2DEA31FFE799}"/>
              </a:ext>
            </a:extLst>
          </p:cNvPr>
          <p:cNvSpPr txBox="1"/>
          <p:nvPr/>
        </p:nvSpPr>
        <p:spPr>
          <a:xfrm>
            <a:off x="96982" y="241730"/>
            <a:ext cx="8774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84B841"/>
                </a:solidFill>
                <a:latin typeface="Rockwell" panose="02060603020205020403" pitchFamily="18" charset="77"/>
              </a:rPr>
              <a:t>STEP 5:  </a:t>
            </a:r>
            <a:r>
              <a:rPr lang="en-US" sz="2400" dirty="0">
                <a:solidFill>
                  <a:srgbClr val="84B841"/>
                </a:solidFill>
                <a:latin typeface="Rockwell" panose="02060603020205020403" pitchFamily="18" charset="77"/>
              </a:rPr>
              <a:t>TAKING MEANINGFUL ACTION</a:t>
            </a:r>
          </a:p>
        </p:txBody>
      </p:sp>
    </p:spTree>
    <p:extLst>
      <p:ext uri="{BB962C8B-B14F-4D97-AF65-F5344CB8AC3E}">
        <p14:creationId xmlns:p14="http://schemas.microsoft.com/office/powerpoint/2010/main" val="48389474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F3C02864-EC6F-BF40-AC9E-FEEC4234C4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1730608"/>
            <a:ext cx="9129967" cy="3932255"/>
          </a:xfr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xmlns="" id="{2552E9D3-A804-5440-AEDF-83A1B0F773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461221"/>
            <a:ext cx="788670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4E6FA1"/>
                </a:solidFill>
                <a:latin typeface="Rockwell" panose="02060603020205020403" pitchFamily="18" charset="77"/>
              </a:rPr>
              <a:t>STEP 6: </a:t>
            </a:r>
          </a:p>
          <a:p>
            <a:r>
              <a:rPr lang="en-US" sz="2400" dirty="0">
                <a:solidFill>
                  <a:srgbClr val="4E6FA1"/>
                </a:solidFill>
                <a:latin typeface="Rockwell" panose="02060603020205020403" pitchFamily="18" charset="77"/>
              </a:rPr>
              <a:t>REFLECT, REPORT AND WHAT’S NEXT?</a:t>
            </a:r>
          </a:p>
        </p:txBody>
      </p:sp>
      <p:sp>
        <p:nvSpPr>
          <p:cNvPr id="7" name="Octagon 6">
            <a:extLst>
              <a:ext uri="{FF2B5EF4-FFF2-40B4-BE49-F238E27FC236}">
                <a16:creationId xmlns:a16="http://schemas.microsoft.com/office/drawing/2014/main" xmlns="" id="{D3F534BB-E0CD-F744-9F04-57840BC97AD3}"/>
              </a:ext>
            </a:extLst>
          </p:cNvPr>
          <p:cNvSpPr/>
          <p:nvPr/>
        </p:nvSpPr>
        <p:spPr>
          <a:xfrm>
            <a:off x="7421790" y="420246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Pages</a:t>
            </a:r>
          </a:p>
          <a:p>
            <a:pPr algn="ctr"/>
            <a:r>
              <a:rPr lang="en-US" sz="2000" b="1" dirty="0"/>
              <a:t>36-41</a:t>
            </a:r>
          </a:p>
        </p:txBody>
      </p:sp>
    </p:spTree>
    <p:extLst>
      <p:ext uri="{BB962C8B-B14F-4D97-AF65-F5344CB8AC3E}">
        <p14:creationId xmlns:p14="http://schemas.microsoft.com/office/powerpoint/2010/main" val="2571090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9352A0-079A-F541-A78F-D8B65BFA3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498" y="2332056"/>
            <a:ext cx="8576640" cy="3712957"/>
          </a:xfrm>
        </p:spPr>
        <p:txBody>
          <a:bodyPr>
            <a:noAutofit/>
          </a:bodyPr>
          <a:lstStyle/>
          <a:p>
            <a:r>
              <a:rPr lang="en-IE" sz="3200" dirty="0"/>
              <a:t/>
            </a:r>
            <a:br>
              <a:rPr lang="en-IE" sz="3200" dirty="0"/>
            </a:br>
            <a:r>
              <a:rPr lang="en-IE" sz="3200" dirty="0"/>
              <a:t>	- What are the </a:t>
            </a:r>
            <a:r>
              <a:rPr lang="en-IE" sz="3200" u="sng" dirty="0"/>
              <a:t>steps</a:t>
            </a:r>
            <a:r>
              <a:rPr lang="en-IE" sz="3200" dirty="0"/>
              <a:t> are you going to take 		   next?</a:t>
            </a:r>
            <a:br>
              <a:rPr lang="en-IE" sz="3200" dirty="0"/>
            </a:br>
            <a:r>
              <a:rPr lang="en-IE" sz="3200" dirty="0"/>
              <a:t/>
            </a:r>
            <a:br>
              <a:rPr lang="en-IE" sz="3200" dirty="0"/>
            </a:br>
            <a:r>
              <a:rPr lang="en-IE" sz="3200" dirty="0"/>
              <a:t>	- What </a:t>
            </a:r>
            <a:r>
              <a:rPr lang="en-IE" sz="3200" u="sng" dirty="0"/>
              <a:t>supports</a:t>
            </a:r>
            <a:r>
              <a:rPr lang="en-IE" sz="3200" dirty="0"/>
              <a:t> do you need?</a:t>
            </a:r>
            <a:br>
              <a:rPr lang="en-IE" sz="3200" dirty="0"/>
            </a:br>
            <a:r>
              <a:rPr lang="en-IE" sz="3200" i="1" dirty="0"/>
              <a:t/>
            </a:r>
            <a:br>
              <a:rPr lang="en-IE" sz="3200" i="1" dirty="0"/>
            </a:br>
            <a:r>
              <a:rPr lang="en-IE" sz="3200" i="1" dirty="0"/>
              <a:t/>
            </a:r>
            <a:br>
              <a:rPr lang="en-IE" sz="3200" i="1" dirty="0"/>
            </a:br>
            <a:r>
              <a:rPr lang="en-IE" sz="3200" i="1" dirty="0"/>
              <a:t/>
            </a:r>
            <a:br>
              <a:rPr lang="en-IE" sz="3200" i="1" dirty="0"/>
            </a:br>
            <a:endParaRPr lang="en-US" sz="3200" i="1" dirty="0"/>
          </a:p>
        </p:txBody>
      </p:sp>
      <p:pic>
        <p:nvPicPr>
          <p:cNvPr id="9" name="Content Placeholder 8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D2E28BD4-29E2-C94A-9A0E-2F50C8C91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3213" y="0"/>
            <a:ext cx="3144817" cy="2373675"/>
          </a:xfr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xmlns="" id="{E5746A2D-A4E4-1945-A165-90CDD48C83C0}"/>
              </a:ext>
            </a:extLst>
          </p:cNvPr>
          <p:cNvSpPr txBox="1">
            <a:spLocks/>
          </p:cNvSpPr>
          <p:nvPr/>
        </p:nvSpPr>
        <p:spPr>
          <a:xfrm>
            <a:off x="349498" y="5526"/>
            <a:ext cx="8576640" cy="201921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E" sz="3600" b="1" dirty="0"/>
              <a:t>Reflection &amp; What Next?</a:t>
            </a:r>
            <a:r>
              <a:rPr lang="en-IE" sz="2400" b="1" dirty="0"/>
              <a:t> </a:t>
            </a:r>
            <a:br>
              <a:rPr lang="en-IE" sz="2400" b="1" dirty="0"/>
            </a:b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70846257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027737-6CAD-1146-B762-B917A41DC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87" y="-254749"/>
            <a:ext cx="7886700" cy="1325563"/>
          </a:xfrm>
        </p:spPr>
        <p:txBody>
          <a:bodyPr>
            <a:normAutofit/>
          </a:bodyPr>
          <a:lstStyle/>
          <a:p>
            <a:r>
              <a:rPr lang="en-US" sz="3600" b="1" u="sng" dirty="0"/>
              <a:t>Upcoming Dates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C76936F3-B514-5C4E-8CF7-7C92F1C4D1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2078" y="-1"/>
            <a:ext cx="1739895" cy="2141631"/>
          </a:xfrm>
          <a:prstGeom prst="rect">
            <a:avLst/>
          </a:prstGeom>
        </p:spPr>
      </p:pic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20325D83-D6F2-8847-AB8A-FAFC0A777C3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1973" y="0"/>
            <a:ext cx="1462027" cy="2141632"/>
          </a:xfrm>
          <a:prstGeom prst="rect">
            <a:avLst/>
          </a:prstGeom>
        </p:spPr>
      </p:pic>
      <p:sp>
        <p:nvSpPr>
          <p:cNvPr id="11" name="Octagon 10">
            <a:extLst>
              <a:ext uri="{FF2B5EF4-FFF2-40B4-BE49-F238E27FC236}">
                <a16:creationId xmlns:a16="http://schemas.microsoft.com/office/drawing/2014/main" xmlns="" id="{14B8E412-1EAF-D94D-8EEC-F9A1F73F3BB2}"/>
              </a:ext>
            </a:extLst>
          </p:cNvPr>
          <p:cNvSpPr/>
          <p:nvPr/>
        </p:nvSpPr>
        <p:spPr>
          <a:xfrm>
            <a:off x="4783282" y="-3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Pages</a:t>
            </a:r>
          </a:p>
          <a:p>
            <a:pPr algn="ctr"/>
            <a:r>
              <a:rPr lang="en-US" b="1" dirty="0"/>
              <a:t>4-6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D383036-A3AA-BD4D-8EDD-F0D5E0745044}"/>
              </a:ext>
            </a:extLst>
          </p:cNvPr>
          <p:cNvSpPr txBox="1"/>
          <p:nvPr/>
        </p:nvSpPr>
        <p:spPr>
          <a:xfrm>
            <a:off x="229428" y="1070814"/>
            <a:ext cx="4977114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000" b="1" dirty="0"/>
              <a:t>Thematic Training Sessions</a:t>
            </a:r>
            <a:r>
              <a:rPr lang="en-IE" sz="2000" dirty="0"/>
              <a:t> </a:t>
            </a:r>
          </a:p>
          <a:p>
            <a:endParaRPr lang="en-IE" sz="2000" dirty="0"/>
          </a:p>
          <a:p>
            <a:r>
              <a:rPr lang="en-IE" sz="2000" b="1" dirty="0"/>
              <a:t>December</a:t>
            </a:r>
          </a:p>
          <a:p>
            <a:r>
              <a:rPr lang="en-IE" sz="2000" dirty="0">
                <a:hlinkClick r:id="rId5"/>
              </a:rPr>
              <a:t>Wellbeing &amp; Health</a:t>
            </a:r>
            <a:endParaRPr lang="en-IE" sz="2000" dirty="0"/>
          </a:p>
          <a:p>
            <a:endParaRPr lang="en-IE" sz="2000" dirty="0"/>
          </a:p>
          <a:p>
            <a:r>
              <a:rPr lang="en-IE" sz="2000" b="1" dirty="0"/>
              <a:t>RECORDED</a:t>
            </a:r>
          </a:p>
          <a:p>
            <a:r>
              <a:rPr lang="en-IE" sz="2000" dirty="0"/>
              <a:t>- </a:t>
            </a:r>
            <a:r>
              <a:rPr lang="en-IE" sz="2000" dirty="0">
                <a:hlinkClick r:id="rId6"/>
              </a:rPr>
              <a:t>Tax &amp; Trade</a:t>
            </a:r>
            <a:endParaRPr lang="en-IE" sz="2000" dirty="0"/>
          </a:p>
          <a:p>
            <a:r>
              <a:rPr lang="en-IE" sz="2000" dirty="0"/>
              <a:t>- </a:t>
            </a:r>
            <a:r>
              <a:rPr lang="en-IE" sz="2000" dirty="0">
                <a:hlinkClick r:id="rId7"/>
              </a:rPr>
              <a:t>Energy</a:t>
            </a:r>
            <a:endParaRPr lang="en-IE" sz="2000" b="1" dirty="0"/>
          </a:p>
          <a:p>
            <a:r>
              <a:rPr lang="en-IE" sz="2000" dirty="0"/>
              <a:t>- </a:t>
            </a:r>
            <a:r>
              <a:rPr lang="en-IE" sz="2000" dirty="0">
                <a:hlinkClick r:id="rId8"/>
              </a:rPr>
              <a:t>Anti-Racism</a:t>
            </a:r>
            <a:endParaRPr lang="en-IE" sz="2000" dirty="0"/>
          </a:p>
          <a:p>
            <a:r>
              <a:rPr lang="en-IE" sz="2000" dirty="0">
                <a:hlinkClick r:id="rId9"/>
              </a:rPr>
              <a:t>- Fast Fashion</a:t>
            </a:r>
            <a:endParaRPr lang="en-IE" sz="2000" dirty="0"/>
          </a:p>
          <a:p>
            <a:r>
              <a:rPr lang="en-IE" sz="2000" dirty="0"/>
              <a:t>-</a:t>
            </a:r>
            <a:r>
              <a:rPr lang="en-IE" sz="2000" dirty="0">
                <a:hlinkClick r:id="rId10"/>
              </a:rPr>
              <a:t> Food Security &amp; Biodiversity</a:t>
            </a:r>
            <a:endParaRPr lang="en-IE" sz="2000" dirty="0"/>
          </a:p>
          <a:p>
            <a:r>
              <a:rPr lang="en-IE" sz="2000" dirty="0"/>
              <a:t>-</a:t>
            </a:r>
            <a:r>
              <a:rPr lang="en-IE" sz="2000" dirty="0">
                <a:hlinkClick r:id="rId11"/>
              </a:rPr>
              <a:t> Poverty</a:t>
            </a:r>
            <a:endParaRPr lang="en-IE" sz="2000" dirty="0"/>
          </a:p>
          <a:p>
            <a:r>
              <a:rPr lang="en-IE" sz="2000" dirty="0"/>
              <a:t>- </a:t>
            </a:r>
            <a:r>
              <a:rPr lang="en-IE" sz="2000" dirty="0">
                <a:hlinkClick r:id="rId12"/>
              </a:rPr>
              <a:t>Recycling &amp; Waste</a:t>
            </a:r>
            <a:endParaRPr lang="en-IE" sz="2000" dirty="0"/>
          </a:p>
          <a:p>
            <a:r>
              <a:rPr lang="en-IE" sz="2000" dirty="0"/>
              <a:t>- </a:t>
            </a:r>
            <a:r>
              <a:rPr lang="en-IE" sz="2000" dirty="0">
                <a:hlinkClick r:id="rId13"/>
              </a:rPr>
              <a:t>Sustainability/ Degrowth</a:t>
            </a:r>
            <a:endParaRPr lang="en-IE" sz="2000" dirty="0"/>
          </a:p>
          <a:p>
            <a:r>
              <a:rPr lang="en-IE" sz="2000" dirty="0"/>
              <a:t>- </a:t>
            </a:r>
            <a:r>
              <a:rPr lang="en-IE" sz="2000" dirty="0">
                <a:hlinkClick r:id="rId14"/>
              </a:rPr>
              <a:t>Migration</a:t>
            </a:r>
            <a:endParaRPr lang="en-IE" sz="2000" dirty="0"/>
          </a:p>
          <a:p>
            <a:r>
              <a:rPr lang="en-IE" sz="2000" dirty="0"/>
              <a:t>- </a:t>
            </a:r>
            <a:r>
              <a:rPr lang="en-IE" sz="2000" dirty="0">
                <a:hlinkClick r:id="rId15"/>
              </a:rPr>
              <a:t>Life Under Water</a:t>
            </a:r>
            <a:endParaRPr lang="en-IE" sz="2000" dirty="0"/>
          </a:p>
          <a:p>
            <a:endParaRPr lang="en-IE" sz="2000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DA103B4-747D-2444-A09C-ED2716DFEE84}"/>
              </a:ext>
            </a:extLst>
          </p:cNvPr>
          <p:cNvSpPr/>
          <p:nvPr/>
        </p:nvSpPr>
        <p:spPr>
          <a:xfrm>
            <a:off x="5206542" y="2617087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IE" sz="2000" dirty="0"/>
          </a:p>
          <a:p>
            <a:r>
              <a:rPr lang="en-IE" sz="2000" b="1" dirty="0"/>
              <a:t>Global Passport Award </a:t>
            </a:r>
          </a:p>
          <a:p>
            <a:r>
              <a:rPr lang="en-IE" sz="2000" dirty="0"/>
              <a:t>Webinar </a:t>
            </a:r>
            <a:r>
              <a:rPr lang="en-IE" sz="2000" u="sng" dirty="0">
                <a:solidFill>
                  <a:schemeClr val="accent1"/>
                </a:solidFill>
              </a:rPr>
              <a:t> </a:t>
            </a:r>
            <a:r>
              <a:rPr lang="en-IE" sz="2000" u="sng" dirty="0">
                <a:solidFill>
                  <a:schemeClr val="accent1"/>
                </a:solidFill>
                <a:hlinkClick r:id="rId1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17th of </a:t>
            </a:r>
            <a:r>
              <a:rPr lang="en-IE" sz="2000" u="sng" dirty="0">
                <a:solidFill>
                  <a:schemeClr val="accent1"/>
                </a:solidFill>
              </a:rPr>
              <a:t>January</a:t>
            </a:r>
          </a:p>
          <a:p>
            <a:endParaRPr lang="en-IE" sz="2000" u="sng" dirty="0"/>
          </a:p>
          <a:p>
            <a:r>
              <a:rPr lang="en-IE" sz="2000" b="1" dirty="0"/>
              <a:t>Subject Specific Workshops</a:t>
            </a:r>
          </a:p>
          <a:p>
            <a:r>
              <a:rPr lang="en-IE" sz="2000" dirty="0"/>
              <a:t>Jan- March 2020</a:t>
            </a:r>
          </a:p>
          <a:p>
            <a:endParaRPr lang="en-IE" sz="2000" u="sng" dirty="0"/>
          </a:p>
          <a:p>
            <a:endParaRPr lang="en-IE" sz="2000" u="sng" dirty="0"/>
          </a:p>
          <a:p>
            <a:endParaRPr lang="en-IE" sz="2000" u="sng" dirty="0"/>
          </a:p>
          <a:p>
            <a:endParaRPr lang="en-IE" sz="2000" u="sng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IE" sz="2000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IE" sz="2000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IE" sz="2000" dirty="0"/>
          </a:p>
          <a:p>
            <a:r>
              <a:rPr lang="en-IE" sz="2000" dirty="0"/>
              <a:t/>
            </a:r>
            <a:br>
              <a:rPr lang="en-IE" sz="2000" dirty="0"/>
            </a:b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8667888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011C3F98-D5B9-AD47-91B2-39288B29A0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59767"/>
            <a:ext cx="9144000" cy="4990199"/>
          </a:xfrm>
          <a:prstGeom prst="rect">
            <a:avLst/>
          </a:prstGeom>
        </p:spPr>
      </p:pic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xmlns="" id="{9AFBF2EE-8205-0B43-9721-92539F1ABA27}"/>
              </a:ext>
            </a:extLst>
          </p:cNvPr>
          <p:cNvCxnSpPr>
            <a:cxnSpLocks/>
          </p:cNvCxnSpPr>
          <p:nvPr/>
        </p:nvCxnSpPr>
        <p:spPr>
          <a:xfrm>
            <a:off x="2309172" y="16933"/>
            <a:ext cx="1796719" cy="1310889"/>
          </a:xfrm>
          <a:prstGeom prst="straightConnector1">
            <a:avLst/>
          </a:prstGeom>
          <a:ln w="603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538DA9C-DB4D-4C40-A3B1-BCC82D407C53}"/>
              </a:ext>
            </a:extLst>
          </p:cNvPr>
          <p:cNvSpPr txBox="1"/>
          <p:nvPr/>
        </p:nvSpPr>
        <p:spPr>
          <a:xfrm>
            <a:off x="1303867" y="5757333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Or, if you think you will have an underspend,  use your grant</a:t>
            </a:r>
          </a:p>
        </p:txBody>
      </p:sp>
    </p:spTree>
    <p:extLst>
      <p:ext uri="{BB962C8B-B14F-4D97-AF65-F5344CB8AC3E}">
        <p14:creationId xmlns:p14="http://schemas.microsoft.com/office/powerpoint/2010/main" val="319813231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2440A4-2B2F-C743-9FB2-2D8B056B1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393" y="5110423"/>
            <a:ext cx="8179546" cy="671540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200"/>
              <a:t>Evaluation for Today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1269ADE-F8CE-9A46-BA62-85CA5D5FBB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393" y="5855843"/>
            <a:ext cx="8179546" cy="458470"/>
          </a:xfrm>
          <a:noFill/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 b="1" i="1"/>
              <a:t>https://forms.gle/fQvoe88mfJ4tZYZn9</a:t>
            </a:r>
          </a:p>
        </p:txBody>
      </p:sp>
      <p:sp>
        <p:nvSpPr>
          <p:cNvPr id="88" name="Rectangle 59">
            <a:extLst>
              <a:ext uri="{FF2B5EF4-FFF2-40B4-BE49-F238E27FC236}">
                <a16:creationId xmlns:a16="http://schemas.microsoft.com/office/drawing/2014/main" xmlns="" id="{71FC7D98-7B8B-402A-90FC-F027482F214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0"/>
            <a:ext cx="9144001" cy="4822479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ounded Rectangle 28">
            <a:extLst>
              <a:ext uri="{FF2B5EF4-FFF2-40B4-BE49-F238E27FC236}">
                <a16:creationId xmlns:a16="http://schemas.microsoft.com/office/drawing/2014/main" xmlns="" id="{AD7356EA-285B-4E5D-8FEC-104659A4FD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503421" y="640091"/>
            <a:ext cx="6137157" cy="3881110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A picture containing website&#10;&#10;Description automatically generated">
            <a:extLst>
              <a:ext uri="{FF2B5EF4-FFF2-40B4-BE49-F238E27FC236}">
                <a16:creationId xmlns:a16="http://schemas.microsoft.com/office/drawing/2014/main" xmlns="" id="{E66DB14B-4249-7C41-894F-91E97EFA5D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"/>
          <a:stretch/>
        </p:blipFill>
        <p:spPr>
          <a:xfrm>
            <a:off x="1627521" y="804672"/>
            <a:ext cx="5888958" cy="3554676"/>
          </a:xfrm>
          <a:prstGeom prst="rect">
            <a:avLst/>
          </a:prstGeom>
          <a:effectLst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6FB8784-78D5-9345-87F8-24532BD751A6}"/>
              </a:ext>
            </a:extLst>
          </p:cNvPr>
          <p:cNvSpPr txBox="1"/>
          <p:nvPr/>
        </p:nvSpPr>
        <p:spPr>
          <a:xfrm>
            <a:off x="8646695" y="673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41934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56361" y="2465560"/>
            <a:ext cx="4713233" cy="1306340"/>
          </a:xfrm>
        </p:spPr>
        <p:txBody>
          <a:bodyPr>
            <a:noAutofit/>
          </a:bodyPr>
          <a:lstStyle/>
          <a:p>
            <a:pPr algn="l"/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>	</a:t>
            </a:r>
            <a:br>
              <a:rPr lang="en-US" sz="1200" dirty="0"/>
            </a:br>
            <a:endParaRPr lang="en-US" sz="1200" dirty="0">
              <a:solidFill>
                <a:schemeClr val="tx2"/>
              </a:solidFill>
              <a:latin typeface="Rockwell"/>
              <a:cs typeface="Rockwell"/>
            </a:endParaRPr>
          </a:p>
        </p:txBody>
      </p:sp>
      <p:pic>
        <p:nvPicPr>
          <p:cNvPr id="4" name="Picture 3" descr="Worldwise Logo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236" y="5044118"/>
            <a:ext cx="1349903" cy="1394900"/>
          </a:xfrm>
          <a:prstGeom prst="rect">
            <a:avLst/>
          </a:prstGeom>
        </p:spPr>
      </p:pic>
      <p:pic>
        <p:nvPicPr>
          <p:cNvPr id="6" name="Picture 5" descr="WWGS tag-line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5198" y="5322623"/>
            <a:ext cx="3703475" cy="837890"/>
          </a:xfrm>
          <a:prstGeom prst="rect">
            <a:avLst/>
          </a:prstGeom>
        </p:spPr>
      </p:pic>
      <p:pic>
        <p:nvPicPr>
          <p:cNvPr id="3" name="Picture 2" descr="irishaid-logo-wwg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1129" y="210780"/>
            <a:ext cx="2381250" cy="10953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5326" y="1497307"/>
            <a:ext cx="813334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1F497D"/>
                </a:solidFill>
                <a:latin typeface="Rockwell Extra Bold"/>
                <a:cs typeface="Rockwell Extra Bold"/>
              </a:rPr>
              <a:t>Thank you!</a:t>
            </a:r>
          </a:p>
          <a:p>
            <a:pPr algn="ctr"/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r>
              <a:rPr lang="en-US" sz="2800" dirty="0">
                <a:solidFill>
                  <a:srgbClr val="1F497D"/>
                </a:solidFill>
                <a:latin typeface="Rockwell Extra Bold"/>
                <a:cs typeface="Rockwell Extra Bold"/>
              </a:rPr>
              <a:t>Questions???</a:t>
            </a:r>
          </a:p>
          <a:p>
            <a:pPr algn="ctr"/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r>
              <a:rPr lang="en-US" sz="2800" dirty="0">
                <a:solidFill>
                  <a:srgbClr val="1F497D"/>
                </a:solidFill>
                <a:latin typeface="Rockwell Extra Bold"/>
                <a:cs typeface="Rockwell Extra Bold"/>
                <a:hlinkClick r:id="rId6"/>
              </a:rPr>
              <a:t>Sinead.hayes@worldwiseschools.ie</a:t>
            </a:r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r>
              <a:rPr lang="en-US" sz="2800" dirty="0">
                <a:solidFill>
                  <a:srgbClr val="1F497D"/>
                </a:solidFill>
                <a:latin typeface="Rockwell Extra Bold"/>
                <a:cs typeface="Rockwell Extra Bold"/>
              </a:rPr>
              <a:t>087 3502877</a:t>
            </a:r>
          </a:p>
        </p:txBody>
      </p:sp>
    </p:spTree>
    <p:extLst>
      <p:ext uri="{BB962C8B-B14F-4D97-AF65-F5344CB8AC3E}">
        <p14:creationId xmlns:p14="http://schemas.microsoft.com/office/powerpoint/2010/main" val="9108315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1760</Words>
  <Application>Microsoft Macintosh PowerPoint</Application>
  <PresentationFormat>On-screen Show (4:3)</PresentationFormat>
  <Paragraphs>392</Paragraphs>
  <Slides>46</Slides>
  <Notes>24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Office Theme</vt:lpstr>
      <vt:lpstr>Wellbeing and Health</vt:lpstr>
      <vt:lpstr>Housekeeping</vt:lpstr>
      <vt:lpstr> Hopes &amp; Fears</vt:lpstr>
      <vt:lpstr>Session Plan</vt:lpstr>
      <vt:lpstr>Session Outcomes</vt:lpstr>
      <vt:lpstr>             </vt:lpstr>
      <vt:lpstr>Reflection  Reflect on what you’ve  heard this morning..  Consider:  - What are your initial thoughts/ feelings - Your approach to exploring ‘Wellbeing and Health’   </vt:lpstr>
      <vt:lpstr>PowerPoint Presentation</vt:lpstr>
      <vt:lpstr> Reflection in Pairs   Share your reflections on:   - Your initial thoughts/ feelings  - Your approach to ‘Wellbeing and Health’ with students   </vt:lpstr>
      <vt:lpstr>Wellbeing and Global Citizenship Education</vt:lpstr>
      <vt:lpstr>What is Wellbeing?</vt:lpstr>
      <vt:lpstr>PowerPoint Presentation</vt:lpstr>
      <vt:lpstr>      What is Global Citizenship Education? </vt:lpstr>
      <vt:lpstr>PowerPoint Presentation</vt:lpstr>
      <vt:lpstr>WWGS &amp; Wellbeing Indicators</vt:lpstr>
      <vt:lpstr>PowerPoint Presentation</vt:lpstr>
      <vt:lpstr> </vt:lpstr>
      <vt:lpstr> </vt:lpstr>
      <vt:lpstr> </vt:lpstr>
      <vt:lpstr>Other areas of learning and Wellbeing  </vt:lpstr>
      <vt:lpstr>Global Citizenship @ Woodbrook College </vt:lpstr>
      <vt:lpstr>What was our idea?</vt:lpstr>
      <vt:lpstr>So, what did that look like?</vt:lpstr>
      <vt:lpstr>Where did I start?</vt:lpstr>
      <vt:lpstr>Course Outline – Each week I would just have an outline of what I wanted to get done. </vt:lpstr>
      <vt:lpstr>PowerPoint Presentation</vt:lpstr>
      <vt:lpstr>Last Tips </vt:lpstr>
      <vt:lpstr>WWGS: 6 Step Programme Life Below Water as a justice issue: from Knowledge to Action </vt:lpstr>
      <vt:lpstr>PowerPoint Presentation</vt:lpstr>
      <vt:lpstr>PowerPoint Presentation</vt:lpstr>
      <vt:lpstr>PowerPoint Presentation</vt:lpstr>
      <vt:lpstr>http://www.worldwiseschools.ie/6-step-programme/</vt:lpstr>
      <vt:lpstr>PowerPoint Presentation</vt:lpstr>
      <vt:lpstr> STEP 3: EXPLORE THE THEME TEACHING AND LEARNING MATERIALS</vt:lpstr>
      <vt:lpstr> STEP 3: EXPLORE THE THEME TEACHING AND LEARNING MATERIALS:   </vt:lpstr>
      <vt:lpstr> STEP 3: EXPLORE THE WELLBEING FRAMEWORK TEACHING AND LEARNING MATERIALS</vt:lpstr>
      <vt:lpstr>Share Learning</vt:lpstr>
      <vt:lpstr>PowerPoint Presentation</vt:lpstr>
      <vt:lpstr>PowerPoint Presentation</vt:lpstr>
      <vt:lpstr>PowerPoint Presentation</vt:lpstr>
      <vt:lpstr>STEP 6:  REFLECT, REPORT AND WHAT’S NEXT?</vt:lpstr>
      <vt:lpstr>  - What are the steps are you going to take      next?   - What supports do you need?    </vt:lpstr>
      <vt:lpstr>Upcoming Dates</vt:lpstr>
      <vt:lpstr>PowerPoint Presentation</vt:lpstr>
      <vt:lpstr>Evaluation for Today</vt:lpstr>
      <vt:lpstr>        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Wellbeing and Health</dc:title>
  <dc:creator>Sinéad Hayes</dc:creator>
  <cp:lastModifiedBy>Lizzy Noone</cp:lastModifiedBy>
  <cp:revision>8</cp:revision>
  <dcterms:created xsi:type="dcterms:W3CDTF">2020-12-10T16:25:22Z</dcterms:created>
  <dcterms:modified xsi:type="dcterms:W3CDTF">2020-12-11T13:24:54Z</dcterms:modified>
</cp:coreProperties>
</file>