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72" r:id="rId1"/>
  </p:sldMasterIdLst>
  <p:notesMasterIdLst>
    <p:notesMasterId r:id="rId17"/>
  </p:notesMasterIdLst>
  <p:sldIdLst>
    <p:sldId id="256" r:id="rId2"/>
    <p:sldId id="262" r:id="rId3"/>
    <p:sldId id="259" r:id="rId4"/>
    <p:sldId id="269" r:id="rId5"/>
    <p:sldId id="257" r:id="rId6"/>
    <p:sldId id="279" r:id="rId7"/>
    <p:sldId id="265" r:id="rId8"/>
    <p:sldId id="258" r:id="rId9"/>
    <p:sldId id="260" r:id="rId10"/>
    <p:sldId id="261" r:id="rId11"/>
    <p:sldId id="270" r:id="rId12"/>
    <p:sldId id="273" r:id="rId13"/>
    <p:sldId id="272" r:id="rId14"/>
    <p:sldId id="271" r:id="rId15"/>
    <p:sldId id="280"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9DD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975" autoAdjust="0"/>
    <p:restoredTop sz="94660"/>
  </p:normalViewPr>
  <p:slideViewPr>
    <p:cSldViewPr snapToGrid="0">
      <p:cViewPr varScale="1">
        <p:scale>
          <a:sx n="62" d="100"/>
          <a:sy n="62" d="100"/>
        </p:scale>
        <p:origin x="752"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FA4D5C9-C805-4BF8-AAEE-FC09B1711ACD}" type="doc">
      <dgm:prSet loTypeId="urn:microsoft.com/office/officeart/2005/8/layout/vList2" loCatId="list" qsTypeId="urn:microsoft.com/office/officeart/2005/8/quickstyle/simple1" qsCatId="simple" csTypeId="urn:microsoft.com/office/officeart/2005/8/colors/colorful1" csCatId="colorful" phldr="1"/>
      <dgm:spPr/>
      <dgm:t>
        <a:bodyPr/>
        <a:lstStyle/>
        <a:p>
          <a:endParaRPr lang="en-US"/>
        </a:p>
      </dgm:t>
    </dgm:pt>
    <dgm:pt modelId="{8B5654B8-EDC3-4EA9-BED6-8654DE04D97A}">
      <dgm:prSet/>
      <dgm:spPr/>
      <dgm:t>
        <a:bodyPr/>
        <a:lstStyle/>
        <a:p>
          <a:r>
            <a:rPr lang="en-IE" dirty="0"/>
            <a:t>The world is becoming more and more unequal. </a:t>
          </a:r>
          <a:endParaRPr lang="en-US" dirty="0"/>
        </a:p>
      </dgm:t>
    </dgm:pt>
    <dgm:pt modelId="{0578A6C8-2C07-4188-8573-689B891BF2A1}" type="parTrans" cxnId="{A1995E47-508C-4010-90C4-E6EBC2431FD0}">
      <dgm:prSet/>
      <dgm:spPr/>
      <dgm:t>
        <a:bodyPr/>
        <a:lstStyle/>
        <a:p>
          <a:endParaRPr lang="en-US"/>
        </a:p>
      </dgm:t>
    </dgm:pt>
    <dgm:pt modelId="{4E8F61EE-9952-4BD1-B102-0D71641A8ED4}" type="sibTrans" cxnId="{A1995E47-508C-4010-90C4-E6EBC2431FD0}">
      <dgm:prSet/>
      <dgm:spPr/>
      <dgm:t>
        <a:bodyPr/>
        <a:lstStyle/>
        <a:p>
          <a:endParaRPr lang="en-US"/>
        </a:p>
      </dgm:t>
    </dgm:pt>
    <dgm:pt modelId="{AF1519A8-2DCF-437C-B8BB-336E34B0F409}">
      <dgm:prSet/>
      <dgm:spPr/>
      <dgm:t>
        <a:bodyPr/>
        <a:lstStyle/>
        <a:p>
          <a:r>
            <a:rPr lang="en-IE" dirty="0"/>
            <a:t>The richest 10% of people in the world own 82% of the world’s wealth. </a:t>
          </a:r>
          <a:endParaRPr lang="en-US" dirty="0"/>
        </a:p>
      </dgm:t>
    </dgm:pt>
    <dgm:pt modelId="{80DC6E95-147D-428B-886E-E1D2B09B9160}" type="parTrans" cxnId="{9966C526-7E15-4D96-BD60-1677C747FE4D}">
      <dgm:prSet/>
      <dgm:spPr/>
      <dgm:t>
        <a:bodyPr/>
        <a:lstStyle/>
        <a:p>
          <a:endParaRPr lang="en-US"/>
        </a:p>
      </dgm:t>
    </dgm:pt>
    <dgm:pt modelId="{F77B30A5-A6F2-4581-AFAC-0C936821BE66}" type="sibTrans" cxnId="{9966C526-7E15-4D96-BD60-1677C747FE4D}">
      <dgm:prSet/>
      <dgm:spPr/>
      <dgm:t>
        <a:bodyPr/>
        <a:lstStyle/>
        <a:p>
          <a:endParaRPr lang="en-US"/>
        </a:p>
      </dgm:t>
    </dgm:pt>
    <dgm:pt modelId="{099EE8A6-9381-498C-8F68-68306413FB8B}">
      <dgm:prSet/>
      <dgm:spPr/>
      <dgm:t>
        <a:bodyPr/>
        <a:lstStyle/>
        <a:p>
          <a:r>
            <a:rPr lang="en-IE"/>
            <a:t>And the top 1% own 45%. </a:t>
          </a:r>
          <a:endParaRPr lang="en-US"/>
        </a:p>
      </dgm:t>
    </dgm:pt>
    <dgm:pt modelId="{2B4AB5B5-E931-4EBB-9DDE-C22506D79FA7}" type="parTrans" cxnId="{978466B2-874B-4520-9B0C-EF0A6CAC0BA5}">
      <dgm:prSet/>
      <dgm:spPr/>
      <dgm:t>
        <a:bodyPr/>
        <a:lstStyle/>
        <a:p>
          <a:endParaRPr lang="en-US"/>
        </a:p>
      </dgm:t>
    </dgm:pt>
    <dgm:pt modelId="{265F3D43-151E-4662-876B-19286CE10D20}" type="sibTrans" cxnId="{978466B2-874B-4520-9B0C-EF0A6CAC0BA5}">
      <dgm:prSet/>
      <dgm:spPr/>
      <dgm:t>
        <a:bodyPr/>
        <a:lstStyle/>
        <a:p>
          <a:endParaRPr lang="en-US"/>
        </a:p>
      </dgm:t>
    </dgm:pt>
    <dgm:pt modelId="{FAA04EE4-1119-4C3F-B5B6-8E08D06F65F8}">
      <dgm:prSet/>
      <dgm:spPr/>
      <dgm:t>
        <a:bodyPr/>
        <a:lstStyle/>
        <a:p>
          <a:r>
            <a:rPr lang="en-IE" dirty="0"/>
            <a:t>Source: Global Wealth Report (2019)</a:t>
          </a:r>
          <a:endParaRPr lang="en-US" dirty="0"/>
        </a:p>
      </dgm:t>
    </dgm:pt>
    <dgm:pt modelId="{E8C9651E-A01B-41CC-8BA8-CE2D8ABE0E4E}" type="parTrans" cxnId="{3BC20B8A-9D4A-44BF-80B1-93FF90A614DB}">
      <dgm:prSet/>
      <dgm:spPr/>
      <dgm:t>
        <a:bodyPr/>
        <a:lstStyle/>
        <a:p>
          <a:endParaRPr lang="en-US"/>
        </a:p>
      </dgm:t>
    </dgm:pt>
    <dgm:pt modelId="{7C4ED74E-B2D1-4A56-BCE3-7AFD2F299309}" type="sibTrans" cxnId="{3BC20B8A-9D4A-44BF-80B1-93FF90A614DB}">
      <dgm:prSet/>
      <dgm:spPr/>
      <dgm:t>
        <a:bodyPr/>
        <a:lstStyle/>
        <a:p>
          <a:endParaRPr lang="en-US"/>
        </a:p>
      </dgm:t>
    </dgm:pt>
    <dgm:pt modelId="{96C80C4D-04B9-41EA-B482-D0342B9DD5E7}" type="pres">
      <dgm:prSet presAssocID="{8FA4D5C9-C805-4BF8-AAEE-FC09B1711ACD}" presName="linear" presStyleCnt="0">
        <dgm:presLayoutVars>
          <dgm:animLvl val="lvl"/>
          <dgm:resizeHandles val="exact"/>
        </dgm:presLayoutVars>
      </dgm:prSet>
      <dgm:spPr/>
    </dgm:pt>
    <dgm:pt modelId="{377ED55A-121F-4F53-BAF4-30AF7EFC0FA5}" type="pres">
      <dgm:prSet presAssocID="{8B5654B8-EDC3-4EA9-BED6-8654DE04D97A}" presName="parentText" presStyleLbl="node1" presStyleIdx="0" presStyleCnt="4">
        <dgm:presLayoutVars>
          <dgm:chMax val="0"/>
          <dgm:bulletEnabled val="1"/>
        </dgm:presLayoutVars>
      </dgm:prSet>
      <dgm:spPr/>
    </dgm:pt>
    <dgm:pt modelId="{FD7C4EB9-F694-42F4-9508-843C72F027CE}" type="pres">
      <dgm:prSet presAssocID="{4E8F61EE-9952-4BD1-B102-0D71641A8ED4}" presName="spacer" presStyleCnt="0"/>
      <dgm:spPr/>
    </dgm:pt>
    <dgm:pt modelId="{37AA78A1-1C10-4FBC-94BB-DF7C455C7ECF}" type="pres">
      <dgm:prSet presAssocID="{AF1519A8-2DCF-437C-B8BB-336E34B0F409}" presName="parentText" presStyleLbl="node1" presStyleIdx="1" presStyleCnt="4">
        <dgm:presLayoutVars>
          <dgm:chMax val="0"/>
          <dgm:bulletEnabled val="1"/>
        </dgm:presLayoutVars>
      </dgm:prSet>
      <dgm:spPr/>
    </dgm:pt>
    <dgm:pt modelId="{8C375E93-940D-4B1B-BD90-D31DB7A7F54F}" type="pres">
      <dgm:prSet presAssocID="{F77B30A5-A6F2-4581-AFAC-0C936821BE66}" presName="spacer" presStyleCnt="0"/>
      <dgm:spPr/>
    </dgm:pt>
    <dgm:pt modelId="{972FBF8E-0181-4275-8792-A8FFA551A740}" type="pres">
      <dgm:prSet presAssocID="{099EE8A6-9381-498C-8F68-68306413FB8B}" presName="parentText" presStyleLbl="node1" presStyleIdx="2" presStyleCnt="4">
        <dgm:presLayoutVars>
          <dgm:chMax val="0"/>
          <dgm:bulletEnabled val="1"/>
        </dgm:presLayoutVars>
      </dgm:prSet>
      <dgm:spPr/>
    </dgm:pt>
    <dgm:pt modelId="{A7DC50E1-2E47-4F51-A9F4-CADFD80DC14F}" type="pres">
      <dgm:prSet presAssocID="{265F3D43-151E-4662-876B-19286CE10D20}" presName="spacer" presStyleCnt="0"/>
      <dgm:spPr/>
    </dgm:pt>
    <dgm:pt modelId="{500C580D-9890-4FB0-A4AA-1FCDFB6C9DA5}" type="pres">
      <dgm:prSet presAssocID="{FAA04EE4-1119-4C3F-B5B6-8E08D06F65F8}" presName="parentText" presStyleLbl="node1" presStyleIdx="3" presStyleCnt="4">
        <dgm:presLayoutVars>
          <dgm:chMax val="0"/>
          <dgm:bulletEnabled val="1"/>
        </dgm:presLayoutVars>
      </dgm:prSet>
      <dgm:spPr/>
    </dgm:pt>
  </dgm:ptLst>
  <dgm:cxnLst>
    <dgm:cxn modelId="{9966C526-7E15-4D96-BD60-1677C747FE4D}" srcId="{8FA4D5C9-C805-4BF8-AAEE-FC09B1711ACD}" destId="{AF1519A8-2DCF-437C-B8BB-336E34B0F409}" srcOrd="1" destOrd="0" parTransId="{80DC6E95-147D-428B-886E-E1D2B09B9160}" sibTransId="{F77B30A5-A6F2-4581-AFAC-0C936821BE66}"/>
    <dgm:cxn modelId="{8C518D3C-F641-454F-AD85-F2DCDE048709}" type="presOf" srcId="{AF1519A8-2DCF-437C-B8BB-336E34B0F409}" destId="{37AA78A1-1C10-4FBC-94BB-DF7C455C7ECF}" srcOrd="0" destOrd="0" presId="urn:microsoft.com/office/officeart/2005/8/layout/vList2"/>
    <dgm:cxn modelId="{A1995E47-508C-4010-90C4-E6EBC2431FD0}" srcId="{8FA4D5C9-C805-4BF8-AAEE-FC09B1711ACD}" destId="{8B5654B8-EDC3-4EA9-BED6-8654DE04D97A}" srcOrd="0" destOrd="0" parTransId="{0578A6C8-2C07-4188-8573-689B891BF2A1}" sibTransId="{4E8F61EE-9952-4BD1-B102-0D71641A8ED4}"/>
    <dgm:cxn modelId="{6284F67B-2CE9-479E-9247-EA444C1619D0}" type="presOf" srcId="{FAA04EE4-1119-4C3F-B5B6-8E08D06F65F8}" destId="{500C580D-9890-4FB0-A4AA-1FCDFB6C9DA5}" srcOrd="0" destOrd="0" presId="urn:microsoft.com/office/officeart/2005/8/layout/vList2"/>
    <dgm:cxn modelId="{3BC20B8A-9D4A-44BF-80B1-93FF90A614DB}" srcId="{8FA4D5C9-C805-4BF8-AAEE-FC09B1711ACD}" destId="{FAA04EE4-1119-4C3F-B5B6-8E08D06F65F8}" srcOrd="3" destOrd="0" parTransId="{E8C9651E-A01B-41CC-8BA8-CE2D8ABE0E4E}" sibTransId="{7C4ED74E-B2D1-4A56-BCE3-7AFD2F299309}"/>
    <dgm:cxn modelId="{3C979EAC-2BB7-4E7B-ADDE-8CEDBC7739C7}" type="presOf" srcId="{8B5654B8-EDC3-4EA9-BED6-8654DE04D97A}" destId="{377ED55A-121F-4F53-BAF4-30AF7EFC0FA5}" srcOrd="0" destOrd="0" presId="urn:microsoft.com/office/officeart/2005/8/layout/vList2"/>
    <dgm:cxn modelId="{978466B2-874B-4520-9B0C-EF0A6CAC0BA5}" srcId="{8FA4D5C9-C805-4BF8-AAEE-FC09B1711ACD}" destId="{099EE8A6-9381-498C-8F68-68306413FB8B}" srcOrd="2" destOrd="0" parTransId="{2B4AB5B5-E931-4EBB-9DDE-C22506D79FA7}" sibTransId="{265F3D43-151E-4662-876B-19286CE10D20}"/>
    <dgm:cxn modelId="{DB548CBE-05AF-437F-9049-A72D7E56F35A}" type="presOf" srcId="{8FA4D5C9-C805-4BF8-AAEE-FC09B1711ACD}" destId="{96C80C4D-04B9-41EA-B482-D0342B9DD5E7}" srcOrd="0" destOrd="0" presId="urn:microsoft.com/office/officeart/2005/8/layout/vList2"/>
    <dgm:cxn modelId="{C22A80CE-E716-417C-8A91-6BAD92A34B3A}" type="presOf" srcId="{099EE8A6-9381-498C-8F68-68306413FB8B}" destId="{972FBF8E-0181-4275-8792-A8FFA551A740}" srcOrd="0" destOrd="0" presId="urn:microsoft.com/office/officeart/2005/8/layout/vList2"/>
    <dgm:cxn modelId="{1ADDA34D-2152-4646-90D2-918FB026AF40}" type="presParOf" srcId="{96C80C4D-04B9-41EA-B482-D0342B9DD5E7}" destId="{377ED55A-121F-4F53-BAF4-30AF7EFC0FA5}" srcOrd="0" destOrd="0" presId="urn:microsoft.com/office/officeart/2005/8/layout/vList2"/>
    <dgm:cxn modelId="{964C7EC7-1B33-4015-BA73-455736E96BBE}" type="presParOf" srcId="{96C80C4D-04B9-41EA-B482-D0342B9DD5E7}" destId="{FD7C4EB9-F694-42F4-9508-843C72F027CE}" srcOrd="1" destOrd="0" presId="urn:microsoft.com/office/officeart/2005/8/layout/vList2"/>
    <dgm:cxn modelId="{7DCD812A-FF10-4EDA-9A69-7A8180912190}" type="presParOf" srcId="{96C80C4D-04B9-41EA-B482-D0342B9DD5E7}" destId="{37AA78A1-1C10-4FBC-94BB-DF7C455C7ECF}" srcOrd="2" destOrd="0" presId="urn:microsoft.com/office/officeart/2005/8/layout/vList2"/>
    <dgm:cxn modelId="{AF7E6271-A01E-4D67-9CC8-437D722944EF}" type="presParOf" srcId="{96C80C4D-04B9-41EA-B482-D0342B9DD5E7}" destId="{8C375E93-940D-4B1B-BD90-D31DB7A7F54F}" srcOrd="3" destOrd="0" presId="urn:microsoft.com/office/officeart/2005/8/layout/vList2"/>
    <dgm:cxn modelId="{BAE02ED5-4AEB-4DE7-870B-3804732BC58E}" type="presParOf" srcId="{96C80C4D-04B9-41EA-B482-D0342B9DD5E7}" destId="{972FBF8E-0181-4275-8792-A8FFA551A740}" srcOrd="4" destOrd="0" presId="urn:microsoft.com/office/officeart/2005/8/layout/vList2"/>
    <dgm:cxn modelId="{85E15FDB-CFAC-402A-88D3-E15491D4505E}" type="presParOf" srcId="{96C80C4D-04B9-41EA-B482-D0342B9DD5E7}" destId="{A7DC50E1-2E47-4F51-A9F4-CADFD80DC14F}" srcOrd="5" destOrd="0" presId="urn:microsoft.com/office/officeart/2005/8/layout/vList2"/>
    <dgm:cxn modelId="{D43E5F8B-854E-4869-B631-DF3F68862DA2}" type="presParOf" srcId="{96C80C4D-04B9-41EA-B482-D0342B9DD5E7}" destId="{500C580D-9890-4FB0-A4AA-1FCDFB6C9DA5}"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7ED55A-121F-4F53-BAF4-30AF7EFC0FA5}">
      <dsp:nvSpPr>
        <dsp:cNvPr id="0" name=""/>
        <dsp:cNvSpPr/>
      </dsp:nvSpPr>
      <dsp:spPr>
        <a:xfrm>
          <a:off x="0" y="144432"/>
          <a:ext cx="4559425" cy="87516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IE" sz="2200" kern="1200" dirty="0"/>
            <a:t>The world is becoming more and more unequal. </a:t>
          </a:r>
          <a:endParaRPr lang="en-US" sz="2200" kern="1200" dirty="0"/>
        </a:p>
      </dsp:txBody>
      <dsp:txXfrm>
        <a:off x="42722" y="187154"/>
        <a:ext cx="4473981" cy="789716"/>
      </dsp:txXfrm>
    </dsp:sp>
    <dsp:sp modelId="{37AA78A1-1C10-4FBC-94BB-DF7C455C7ECF}">
      <dsp:nvSpPr>
        <dsp:cNvPr id="0" name=""/>
        <dsp:cNvSpPr/>
      </dsp:nvSpPr>
      <dsp:spPr>
        <a:xfrm>
          <a:off x="0" y="1082952"/>
          <a:ext cx="4559425" cy="875160"/>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IE" sz="2200" kern="1200" dirty="0"/>
            <a:t>The richest 10% of people in the world own 82% of the world’s wealth. </a:t>
          </a:r>
          <a:endParaRPr lang="en-US" sz="2200" kern="1200" dirty="0"/>
        </a:p>
      </dsp:txBody>
      <dsp:txXfrm>
        <a:off x="42722" y="1125674"/>
        <a:ext cx="4473981" cy="789716"/>
      </dsp:txXfrm>
    </dsp:sp>
    <dsp:sp modelId="{972FBF8E-0181-4275-8792-A8FFA551A740}">
      <dsp:nvSpPr>
        <dsp:cNvPr id="0" name=""/>
        <dsp:cNvSpPr/>
      </dsp:nvSpPr>
      <dsp:spPr>
        <a:xfrm>
          <a:off x="0" y="2021472"/>
          <a:ext cx="4559425" cy="875160"/>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IE" sz="2200" kern="1200"/>
            <a:t>And the top 1% own 45%. </a:t>
          </a:r>
          <a:endParaRPr lang="en-US" sz="2200" kern="1200"/>
        </a:p>
      </dsp:txBody>
      <dsp:txXfrm>
        <a:off x="42722" y="2064194"/>
        <a:ext cx="4473981" cy="789716"/>
      </dsp:txXfrm>
    </dsp:sp>
    <dsp:sp modelId="{500C580D-9890-4FB0-A4AA-1FCDFB6C9DA5}">
      <dsp:nvSpPr>
        <dsp:cNvPr id="0" name=""/>
        <dsp:cNvSpPr/>
      </dsp:nvSpPr>
      <dsp:spPr>
        <a:xfrm>
          <a:off x="0" y="2959992"/>
          <a:ext cx="4559425" cy="87516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IE" sz="2200" kern="1200" dirty="0"/>
            <a:t>Source: Global Wealth Report (2019)</a:t>
          </a:r>
          <a:endParaRPr lang="en-US" sz="2200" kern="1200" dirty="0"/>
        </a:p>
      </dsp:txBody>
      <dsp:txXfrm>
        <a:off x="42722" y="3002714"/>
        <a:ext cx="4473981" cy="789716"/>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E"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E6F8173-7E2C-4A37-9F36-81BB1C456DF3}" type="datetimeFigureOut">
              <a:rPr lang="en-IE" smtClean="0"/>
              <a:t>11/12/2020</a:t>
            </a:fld>
            <a:endParaRPr lang="en-IE"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E"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E"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302BE14-4981-4198-BDE0-D1808F60D831}" type="slidenum">
              <a:rPr lang="en-IE" smtClean="0"/>
              <a:t>‹#›</a:t>
            </a:fld>
            <a:endParaRPr lang="en-IE" dirty="0"/>
          </a:p>
        </p:txBody>
      </p:sp>
    </p:spTree>
    <p:extLst>
      <p:ext uri="{BB962C8B-B14F-4D97-AF65-F5344CB8AC3E}">
        <p14:creationId xmlns:p14="http://schemas.microsoft.com/office/powerpoint/2010/main" val="29305907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E" dirty="0"/>
          </a:p>
        </p:txBody>
      </p:sp>
      <p:sp>
        <p:nvSpPr>
          <p:cNvPr id="4" name="Slide Number Placeholder 3"/>
          <p:cNvSpPr>
            <a:spLocks noGrp="1"/>
          </p:cNvSpPr>
          <p:nvPr>
            <p:ph type="sldNum" sz="quarter" idx="5"/>
          </p:nvPr>
        </p:nvSpPr>
        <p:spPr/>
        <p:txBody>
          <a:bodyPr/>
          <a:lstStyle/>
          <a:p>
            <a:fld id="{6302BE14-4981-4198-BDE0-D1808F60D831}" type="slidenum">
              <a:rPr lang="en-IE" smtClean="0"/>
              <a:t>5</a:t>
            </a:fld>
            <a:endParaRPr lang="en-IE" dirty="0"/>
          </a:p>
        </p:txBody>
      </p:sp>
    </p:spTree>
    <p:extLst>
      <p:ext uri="{BB962C8B-B14F-4D97-AF65-F5344CB8AC3E}">
        <p14:creationId xmlns:p14="http://schemas.microsoft.com/office/powerpoint/2010/main" val="15095918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D015BB1-F0A6-4274-963D-458C1AB60B35}" type="datetimeFigureOut">
              <a:rPr lang="en-IE" smtClean="0"/>
              <a:t>11/12/2020</a:t>
            </a:fld>
            <a:endParaRPr lang="en-IE" dirty="0"/>
          </a:p>
        </p:txBody>
      </p:sp>
      <p:sp>
        <p:nvSpPr>
          <p:cNvPr id="5" name="Footer Placeholder 4"/>
          <p:cNvSpPr>
            <a:spLocks noGrp="1"/>
          </p:cNvSpPr>
          <p:nvPr>
            <p:ph type="ftr" sz="quarter" idx="11"/>
          </p:nvPr>
        </p:nvSpPr>
        <p:spPr/>
        <p:txBody>
          <a:bodyPr/>
          <a:lstStyle/>
          <a:p>
            <a:endParaRPr lang="en-IE" dirty="0"/>
          </a:p>
        </p:txBody>
      </p:sp>
      <p:sp>
        <p:nvSpPr>
          <p:cNvPr id="6" name="Slide Number Placeholder 5"/>
          <p:cNvSpPr>
            <a:spLocks noGrp="1"/>
          </p:cNvSpPr>
          <p:nvPr>
            <p:ph type="sldNum" sz="quarter" idx="12"/>
          </p:nvPr>
        </p:nvSpPr>
        <p:spPr/>
        <p:txBody>
          <a:bodyPr/>
          <a:lstStyle/>
          <a:p>
            <a:fld id="{7B2186DC-4D80-42C8-8806-9FB5FBA67B02}" type="slidenum">
              <a:rPr lang="en-IE" smtClean="0"/>
              <a:t>‹#›</a:t>
            </a:fld>
            <a:endParaRPr lang="en-IE" dirty="0"/>
          </a:p>
        </p:txBody>
      </p:sp>
    </p:spTree>
    <p:extLst>
      <p:ext uri="{BB962C8B-B14F-4D97-AF65-F5344CB8AC3E}">
        <p14:creationId xmlns:p14="http://schemas.microsoft.com/office/powerpoint/2010/main" val="12017823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D015BB1-F0A6-4274-963D-458C1AB60B35}" type="datetimeFigureOut">
              <a:rPr lang="en-IE" smtClean="0"/>
              <a:t>11/12/2020</a:t>
            </a:fld>
            <a:endParaRPr lang="en-IE" dirty="0"/>
          </a:p>
        </p:txBody>
      </p:sp>
      <p:sp>
        <p:nvSpPr>
          <p:cNvPr id="5" name="Footer Placeholder 4"/>
          <p:cNvSpPr>
            <a:spLocks noGrp="1"/>
          </p:cNvSpPr>
          <p:nvPr>
            <p:ph type="ftr" sz="quarter" idx="11"/>
          </p:nvPr>
        </p:nvSpPr>
        <p:spPr/>
        <p:txBody>
          <a:bodyPr/>
          <a:lstStyle/>
          <a:p>
            <a:endParaRPr lang="en-IE" dirty="0"/>
          </a:p>
        </p:txBody>
      </p:sp>
      <p:sp>
        <p:nvSpPr>
          <p:cNvPr id="6" name="Slide Number Placeholder 5"/>
          <p:cNvSpPr>
            <a:spLocks noGrp="1"/>
          </p:cNvSpPr>
          <p:nvPr>
            <p:ph type="sldNum" sz="quarter" idx="12"/>
          </p:nvPr>
        </p:nvSpPr>
        <p:spPr/>
        <p:txBody>
          <a:bodyPr/>
          <a:lstStyle/>
          <a:p>
            <a:fld id="{7B2186DC-4D80-42C8-8806-9FB5FBA67B02}" type="slidenum">
              <a:rPr lang="en-IE" smtClean="0"/>
              <a:t>‹#›</a:t>
            </a:fld>
            <a:endParaRPr lang="en-IE" dirty="0"/>
          </a:p>
        </p:txBody>
      </p:sp>
    </p:spTree>
    <p:extLst>
      <p:ext uri="{BB962C8B-B14F-4D97-AF65-F5344CB8AC3E}">
        <p14:creationId xmlns:p14="http://schemas.microsoft.com/office/powerpoint/2010/main" val="30875436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D015BB1-F0A6-4274-963D-458C1AB60B35}" type="datetimeFigureOut">
              <a:rPr lang="en-IE" smtClean="0"/>
              <a:t>11/12/2020</a:t>
            </a:fld>
            <a:endParaRPr lang="en-IE" dirty="0"/>
          </a:p>
        </p:txBody>
      </p:sp>
      <p:sp>
        <p:nvSpPr>
          <p:cNvPr id="5" name="Footer Placeholder 4"/>
          <p:cNvSpPr>
            <a:spLocks noGrp="1"/>
          </p:cNvSpPr>
          <p:nvPr>
            <p:ph type="ftr" sz="quarter" idx="11"/>
          </p:nvPr>
        </p:nvSpPr>
        <p:spPr/>
        <p:txBody>
          <a:bodyPr/>
          <a:lstStyle/>
          <a:p>
            <a:endParaRPr lang="en-IE" dirty="0"/>
          </a:p>
        </p:txBody>
      </p:sp>
      <p:sp>
        <p:nvSpPr>
          <p:cNvPr id="6" name="Slide Number Placeholder 5"/>
          <p:cNvSpPr>
            <a:spLocks noGrp="1"/>
          </p:cNvSpPr>
          <p:nvPr>
            <p:ph type="sldNum" sz="quarter" idx="12"/>
          </p:nvPr>
        </p:nvSpPr>
        <p:spPr/>
        <p:txBody>
          <a:bodyPr/>
          <a:lstStyle/>
          <a:p>
            <a:fld id="{7B2186DC-4D80-42C8-8806-9FB5FBA67B02}" type="slidenum">
              <a:rPr lang="en-IE" smtClean="0"/>
              <a:t>‹#›</a:t>
            </a:fld>
            <a:endParaRPr lang="en-IE" dirty="0"/>
          </a:p>
        </p:txBody>
      </p:sp>
    </p:spTree>
    <p:extLst>
      <p:ext uri="{BB962C8B-B14F-4D97-AF65-F5344CB8AC3E}">
        <p14:creationId xmlns:p14="http://schemas.microsoft.com/office/powerpoint/2010/main" val="20927638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D015BB1-F0A6-4274-963D-458C1AB60B35}" type="datetimeFigureOut">
              <a:rPr lang="en-IE" smtClean="0"/>
              <a:t>11/12/2020</a:t>
            </a:fld>
            <a:endParaRPr lang="en-IE" dirty="0"/>
          </a:p>
        </p:txBody>
      </p:sp>
      <p:sp>
        <p:nvSpPr>
          <p:cNvPr id="6" name="Footer Placeholder 5"/>
          <p:cNvSpPr>
            <a:spLocks noGrp="1"/>
          </p:cNvSpPr>
          <p:nvPr>
            <p:ph type="ftr" sz="quarter" idx="11"/>
          </p:nvPr>
        </p:nvSpPr>
        <p:spPr/>
        <p:txBody>
          <a:bodyPr/>
          <a:lstStyle/>
          <a:p>
            <a:endParaRPr lang="en-IE" dirty="0"/>
          </a:p>
        </p:txBody>
      </p:sp>
      <p:sp>
        <p:nvSpPr>
          <p:cNvPr id="7" name="Slide Number Placeholder 6"/>
          <p:cNvSpPr>
            <a:spLocks noGrp="1"/>
          </p:cNvSpPr>
          <p:nvPr>
            <p:ph type="sldNum" sz="quarter" idx="12"/>
          </p:nvPr>
        </p:nvSpPr>
        <p:spPr/>
        <p:txBody>
          <a:bodyPr/>
          <a:lstStyle/>
          <a:p>
            <a:fld id="{7B2186DC-4D80-42C8-8806-9FB5FBA67B02}" type="slidenum">
              <a:rPr lang="en-IE" smtClean="0"/>
              <a:t>‹#›</a:t>
            </a:fld>
            <a:endParaRPr lang="en-IE" dirty="0"/>
          </a:p>
        </p:txBody>
      </p:sp>
    </p:spTree>
    <p:extLst>
      <p:ext uri="{BB962C8B-B14F-4D97-AF65-F5344CB8AC3E}">
        <p14:creationId xmlns:p14="http://schemas.microsoft.com/office/powerpoint/2010/main" val="25321112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D015BB1-F0A6-4274-963D-458C1AB60B35}" type="datetimeFigureOut">
              <a:rPr lang="en-IE" smtClean="0"/>
              <a:t>11/12/2020</a:t>
            </a:fld>
            <a:endParaRPr lang="en-IE" dirty="0"/>
          </a:p>
        </p:txBody>
      </p:sp>
      <p:sp>
        <p:nvSpPr>
          <p:cNvPr id="8" name="Footer Placeholder 7"/>
          <p:cNvSpPr>
            <a:spLocks noGrp="1"/>
          </p:cNvSpPr>
          <p:nvPr>
            <p:ph type="ftr" sz="quarter" idx="11"/>
          </p:nvPr>
        </p:nvSpPr>
        <p:spPr/>
        <p:txBody>
          <a:bodyPr/>
          <a:lstStyle/>
          <a:p>
            <a:endParaRPr lang="en-IE" dirty="0"/>
          </a:p>
        </p:txBody>
      </p:sp>
      <p:sp>
        <p:nvSpPr>
          <p:cNvPr id="9" name="Slide Number Placeholder 8"/>
          <p:cNvSpPr>
            <a:spLocks noGrp="1"/>
          </p:cNvSpPr>
          <p:nvPr>
            <p:ph type="sldNum" sz="quarter" idx="12"/>
          </p:nvPr>
        </p:nvSpPr>
        <p:spPr/>
        <p:txBody>
          <a:bodyPr/>
          <a:lstStyle/>
          <a:p>
            <a:fld id="{7B2186DC-4D80-42C8-8806-9FB5FBA67B02}" type="slidenum">
              <a:rPr lang="en-IE" smtClean="0"/>
              <a:t>‹#›</a:t>
            </a:fld>
            <a:endParaRPr lang="en-IE" dirty="0"/>
          </a:p>
        </p:txBody>
      </p:sp>
    </p:spTree>
    <p:extLst>
      <p:ext uri="{BB962C8B-B14F-4D97-AF65-F5344CB8AC3E}">
        <p14:creationId xmlns:p14="http://schemas.microsoft.com/office/powerpoint/2010/main" val="36492187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D015BB1-F0A6-4274-963D-458C1AB60B35}" type="datetimeFigureOut">
              <a:rPr lang="en-IE" smtClean="0"/>
              <a:t>11/12/2020</a:t>
            </a:fld>
            <a:endParaRPr lang="en-IE" dirty="0"/>
          </a:p>
        </p:txBody>
      </p:sp>
      <p:sp>
        <p:nvSpPr>
          <p:cNvPr id="4" name="Footer Placeholder 3"/>
          <p:cNvSpPr>
            <a:spLocks noGrp="1"/>
          </p:cNvSpPr>
          <p:nvPr>
            <p:ph type="ftr" sz="quarter" idx="11"/>
          </p:nvPr>
        </p:nvSpPr>
        <p:spPr/>
        <p:txBody>
          <a:bodyPr/>
          <a:lstStyle/>
          <a:p>
            <a:endParaRPr lang="en-IE" dirty="0"/>
          </a:p>
        </p:txBody>
      </p:sp>
      <p:sp>
        <p:nvSpPr>
          <p:cNvPr id="5" name="Slide Number Placeholder 4"/>
          <p:cNvSpPr>
            <a:spLocks noGrp="1"/>
          </p:cNvSpPr>
          <p:nvPr>
            <p:ph type="sldNum" sz="quarter" idx="12"/>
          </p:nvPr>
        </p:nvSpPr>
        <p:spPr/>
        <p:txBody>
          <a:bodyPr/>
          <a:lstStyle/>
          <a:p>
            <a:fld id="{7B2186DC-4D80-42C8-8806-9FB5FBA67B02}" type="slidenum">
              <a:rPr lang="en-IE" smtClean="0"/>
              <a:t>‹#›</a:t>
            </a:fld>
            <a:endParaRPr lang="en-IE" dirty="0"/>
          </a:p>
        </p:txBody>
      </p:sp>
    </p:spTree>
    <p:extLst>
      <p:ext uri="{BB962C8B-B14F-4D97-AF65-F5344CB8AC3E}">
        <p14:creationId xmlns:p14="http://schemas.microsoft.com/office/powerpoint/2010/main" val="4953628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D015BB1-F0A6-4274-963D-458C1AB60B35}" type="datetimeFigureOut">
              <a:rPr lang="en-IE" smtClean="0"/>
              <a:t>11/12/2020</a:t>
            </a:fld>
            <a:endParaRPr lang="en-IE" dirty="0"/>
          </a:p>
        </p:txBody>
      </p:sp>
      <p:sp>
        <p:nvSpPr>
          <p:cNvPr id="3" name="Footer Placeholder 2"/>
          <p:cNvSpPr>
            <a:spLocks noGrp="1"/>
          </p:cNvSpPr>
          <p:nvPr>
            <p:ph type="ftr" sz="quarter" idx="11"/>
          </p:nvPr>
        </p:nvSpPr>
        <p:spPr/>
        <p:txBody>
          <a:bodyPr/>
          <a:lstStyle/>
          <a:p>
            <a:endParaRPr lang="en-IE" dirty="0"/>
          </a:p>
        </p:txBody>
      </p:sp>
      <p:sp>
        <p:nvSpPr>
          <p:cNvPr id="4" name="Slide Number Placeholder 3"/>
          <p:cNvSpPr>
            <a:spLocks noGrp="1"/>
          </p:cNvSpPr>
          <p:nvPr>
            <p:ph type="sldNum" sz="quarter" idx="12"/>
          </p:nvPr>
        </p:nvSpPr>
        <p:spPr/>
        <p:txBody>
          <a:bodyPr/>
          <a:lstStyle/>
          <a:p>
            <a:fld id="{7B2186DC-4D80-42C8-8806-9FB5FBA67B02}" type="slidenum">
              <a:rPr lang="en-IE" smtClean="0"/>
              <a:t>‹#›</a:t>
            </a:fld>
            <a:endParaRPr lang="en-IE" dirty="0"/>
          </a:p>
        </p:txBody>
      </p:sp>
    </p:spTree>
    <p:extLst>
      <p:ext uri="{BB962C8B-B14F-4D97-AF65-F5344CB8AC3E}">
        <p14:creationId xmlns:p14="http://schemas.microsoft.com/office/powerpoint/2010/main" val="32343379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D015BB1-F0A6-4274-963D-458C1AB60B35}" type="datetimeFigureOut">
              <a:rPr lang="en-IE" smtClean="0"/>
              <a:t>11/12/2020</a:t>
            </a:fld>
            <a:endParaRPr lang="en-IE" dirty="0"/>
          </a:p>
        </p:txBody>
      </p:sp>
      <p:sp>
        <p:nvSpPr>
          <p:cNvPr id="6" name="Footer Placeholder 5"/>
          <p:cNvSpPr>
            <a:spLocks noGrp="1"/>
          </p:cNvSpPr>
          <p:nvPr>
            <p:ph type="ftr" sz="quarter" idx="11"/>
          </p:nvPr>
        </p:nvSpPr>
        <p:spPr/>
        <p:txBody>
          <a:bodyPr/>
          <a:lstStyle/>
          <a:p>
            <a:endParaRPr lang="en-IE" dirty="0"/>
          </a:p>
        </p:txBody>
      </p:sp>
      <p:sp>
        <p:nvSpPr>
          <p:cNvPr id="7" name="Slide Number Placeholder 6"/>
          <p:cNvSpPr>
            <a:spLocks noGrp="1"/>
          </p:cNvSpPr>
          <p:nvPr>
            <p:ph type="sldNum" sz="quarter" idx="12"/>
          </p:nvPr>
        </p:nvSpPr>
        <p:spPr/>
        <p:txBody>
          <a:bodyPr/>
          <a:lstStyle/>
          <a:p>
            <a:fld id="{7B2186DC-4D80-42C8-8806-9FB5FBA67B02}" type="slidenum">
              <a:rPr lang="en-IE" smtClean="0"/>
              <a:t>‹#›</a:t>
            </a:fld>
            <a:endParaRPr lang="en-IE" dirty="0"/>
          </a:p>
        </p:txBody>
      </p:sp>
    </p:spTree>
    <p:extLst>
      <p:ext uri="{BB962C8B-B14F-4D97-AF65-F5344CB8AC3E}">
        <p14:creationId xmlns:p14="http://schemas.microsoft.com/office/powerpoint/2010/main" val="18797945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D015BB1-F0A6-4274-963D-458C1AB60B35}" type="datetimeFigureOut">
              <a:rPr lang="en-IE" smtClean="0"/>
              <a:t>11/12/2020</a:t>
            </a:fld>
            <a:endParaRPr lang="en-IE" dirty="0"/>
          </a:p>
        </p:txBody>
      </p:sp>
      <p:sp>
        <p:nvSpPr>
          <p:cNvPr id="6" name="Footer Placeholder 5"/>
          <p:cNvSpPr>
            <a:spLocks noGrp="1"/>
          </p:cNvSpPr>
          <p:nvPr>
            <p:ph type="ftr" sz="quarter" idx="11"/>
          </p:nvPr>
        </p:nvSpPr>
        <p:spPr/>
        <p:txBody>
          <a:bodyPr/>
          <a:lstStyle/>
          <a:p>
            <a:endParaRPr lang="en-IE" dirty="0"/>
          </a:p>
        </p:txBody>
      </p:sp>
      <p:sp>
        <p:nvSpPr>
          <p:cNvPr id="7" name="Slide Number Placeholder 6"/>
          <p:cNvSpPr>
            <a:spLocks noGrp="1"/>
          </p:cNvSpPr>
          <p:nvPr>
            <p:ph type="sldNum" sz="quarter" idx="12"/>
          </p:nvPr>
        </p:nvSpPr>
        <p:spPr/>
        <p:txBody>
          <a:bodyPr/>
          <a:lstStyle/>
          <a:p>
            <a:fld id="{7B2186DC-4D80-42C8-8806-9FB5FBA67B02}" type="slidenum">
              <a:rPr lang="en-IE" smtClean="0"/>
              <a:t>‹#›</a:t>
            </a:fld>
            <a:endParaRPr lang="en-IE" dirty="0"/>
          </a:p>
        </p:txBody>
      </p:sp>
    </p:spTree>
    <p:extLst>
      <p:ext uri="{BB962C8B-B14F-4D97-AF65-F5344CB8AC3E}">
        <p14:creationId xmlns:p14="http://schemas.microsoft.com/office/powerpoint/2010/main" val="89036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D015BB1-F0A6-4274-963D-458C1AB60B35}" type="datetimeFigureOut">
              <a:rPr lang="en-IE" smtClean="0"/>
              <a:t>11/12/2020</a:t>
            </a:fld>
            <a:endParaRPr lang="en-IE" dirty="0"/>
          </a:p>
        </p:txBody>
      </p:sp>
      <p:sp>
        <p:nvSpPr>
          <p:cNvPr id="5" name="Footer Placeholder 4"/>
          <p:cNvSpPr>
            <a:spLocks noGrp="1"/>
          </p:cNvSpPr>
          <p:nvPr>
            <p:ph type="ftr" sz="quarter" idx="11"/>
          </p:nvPr>
        </p:nvSpPr>
        <p:spPr/>
        <p:txBody>
          <a:bodyPr/>
          <a:lstStyle/>
          <a:p>
            <a:endParaRPr lang="en-IE" dirty="0"/>
          </a:p>
        </p:txBody>
      </p:sp>
      <p:sp>
        <p:nvSpPr>
          <p:cNvPr id="6" name="Slide Number Placeholder 5"/>
          <p:cNvSpPr>
            <a:spLocks noGrp="1"/>
          </p:cNvSpPr>
          <p:nvPr>
            <p:ph type="sldNum" sz="quarter" idx="12"/>
          </p:nvPr>
        </p:nvSpPr>
        <p:spPr/>
        <p:txBody>
          <a:bodyPr/>
          <a:lstStyle/>
          <a:p>
            <a:fld id="{7B2186DC-4D80-42C8-8806-9FB5FBA67B02}" type="slidenum">
              <a:rPr lang="en-IE" smtClean="0"/>
              <a:t>‹#›</a:t>
            </a:fld>
            <a:endParaRPr lang="en-IE" dirty="0"/>
          </a:p>
        </p:txBody>
      </p:sp>
    </p:spTree>
    <p:extLst>
      <p:ext uri="{BB962C8B-B14F-4D97-AF65-F5344CB8AC3E}">
        <p14:creationId xmlns:p14="http://schemas.microsoft.com/office/powerpoint/2010/main" val="15879117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D015BB1-F0A6-4274-963D-458C1AB60B35}" type="datetimeFigureOut">
              <a:rPr lang="en-IE" smtClean="0"/>
              <a:t>11/12/2020</a:t>
            </a:fld>
            <a:endParaRPr lang="en-IE" dirty="0"/>
          </a:p>
        </p:txBody>
      </p:sp>
      <p:sp>
        <p:nvSpPr>
          <p:cNvPr id="5" name="Footer Placeholder 4"/>
          <p:cNvSpPr>
            <a:spLocks noGrp="1"/>
          </p:cNvSpPr>
          <p:nvPr>
            <p:ph type="ftr" sz="quarter" idx="11"/>
          </p:nvPr>
        </p:nvSpPr>
        <p:spPr/>
        <p:txBody>
          <a:bodyPr/>
          <a:lstStyle/>
          <a:p>
            <a:endParaRPr lang="en-IE" dirty="0"/>
          </a:p>
        </p:txBody>
      </p:sp>
      <p:sp>
        <p:nvSpPr>
          <p:cNvPr id="6" name="Slide Number Placeholder 5"/>
          <p:cNvSpPr>
            <a:spLocks noGrp="1"/>
          </p:cNvSpPr>
          <p:nvPr>
            <p:ph type="sldNum" sz="quarter" idx="12"/>
          </p:nvPr>
        </p:nvSpPr>
        <p:spPr/>
        <p:txBody>
          <a:bodyPr/>
          <a:lstStyle/>
          <a:p>
            <a:fld id="{7B2186DC-4D80-42C8-8806-9FB5FBA67B02}" type="slidenum">
              <a:rPr lang="en-IE" smtClean="0"/>
              <a:t>‹#›</a:t>
            </a:fld>
            <a:endParaRPr lang="en-IE" dirty="0"/>
          </a:p>
        </p:txBody>
      </p:sp>
    </p:spTree>
    <p:extLst>
      <p:ext uri="{BB962C8B-B14F-4D97-AF65-F5344CB8AC3E}">
        <p14:creationId xmlns:p14="http://schemas.microsoft.com/office/powerpoint/2010/main" val="13907550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015BB1-F0A6-4274-963D-458C1AB60B35}" type="datetimeFigureOut">
              <a:rPr lang="en-IE" smtClean="0"/>
              <a:t>11/12/2020</a:t>
            </a:fld>
            <a:endParaRPr lang="en-IE"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E"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B2186DC-4D80-42C8-8806-9FB5FBA67B02}" type="slidenum">
              <a:rPr lang="en-IE" smtClean="0"/>
              <a:t>‹#›</a:t>
            </a:fld>
            <a:endParaRPr lang="en-IE" dirty="0"/>
          </a:p>
        </p:txBody>
      </p:sp>
    </p:spTree>
    <p:extLst>
      <p:ext uri="{BB962C8B-B14F-4D97-AF65-F5344CB8AC3E}">
        <p14:creationId xmlns:p14="http://schemas.microsoft.com/office/powerpoint/2010/main" val="87347343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hyperlink" Target="https://youtu.be/tPdtGrnj7sU" TargetMode="External"/><Relationship Id="rId2" Type="http://schemas.openxmlformats.org/officeDocument/2006/relationships/slideLayout" Target="../slideLayouts/slideLayout7.xml"/><Relationship Id="rId1" Type="http://schemas.openxmlformats.org/officeDocument/2006/relationships/video" Target="https://www.youtube.com/embed/tPdtGrnj7sU?feature=oembed" TargetMode="External"/><Relationship Id="rId5" Type="http://schemas.openxmlformats.org/officeDocument/2006/relationships/image" Target="../media/image5.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hyperlink" Target="https://www.bbc.com/news/science-environment-46459714"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Layout" Target="../slideLayouts/slideLayout4.xml"/><Relationship Id="rId1" Type="http://schemas.openxmlformats.org/officeDocument/2006/relationships/video" Target="https://www.youtube.com/embed/kiZNO_Lca8k?feature=oembed" TargetMode="External"/><Relationship Id="rId4" Type="http://schemas.openxmlformats.org/officeDocument/2006/relationships/hyperlink" Target="https://youtu.be/kiZNO_Lca8k" TargetMode="Externa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hyperlink" Target="https://youtu.be/5G0ndS3uRdo" TargetMode="External"/><Relationship Id="rId2" Type="http://schemas.openxmlformats.org/officeDocument/2006/relationships/slideLayout" Target="../slideLayouts/slideLayout4.xml"/><Relationship Id="rId1" Type="http://schemas.openxmlformats.org/officeDocument/2006/relationships/video" Target="https://www.youtube.com/embed/5G0ndS3uRdo?feature=oembed" TargetMode="External"/><Relationship Id="rId4" Type="http://schemas.openxmlformats.org/officeDocument/2006/relationships/image" Target="../media/image11.jpeg"/></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slideLayout" Target="../slideLayouts/slideLayout2.xml"/><Relationship Id="rId1" Type="http://schemas.openxmlformats.org/officeDocument/2006/relationships/video" Target="https://www.youtube.com/embed/5mM11v_16-o?start=10&amp;feature=oembed" TargetMode="External"/><Relationship Id="rId4" Type="http://schemas.openxmlformats.org/officeDocument/2006/relationships/hyperlink" Target="https://youtu.be/5mM11v_16-o"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6.jpeg"/><Relationship Id="rId1" Type="http://schemas.openxmlformats.org/officeDocument/2006/relationships/slideLayout" Target="../slideLayouts/slideLayout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20.jpg"/><Relationship Id="rId4" Type="http://schemas.openxmlformats.org/officeDocument/2006/relationships/image" Target="../media/image19.jp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9" name="Rectangle 47">
            <a:extLst>
              <a:ext uri="{FF2B5EF4-FFF2-40B4-BE49-F238E27FC236}">
                <a16:creationId xmlns:a16="http://schemas.microsoft.com/office/drawing/2014/main" id="{1C4FDBE2-32F7-4AC4-A40C-C51C65B1D4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solidFill>
                <a:schemeClr val="tx1"/>
              </a:solidFill>
            </a:endParaRPr>
          </a:p>
        </p:txBody>
      </p:sp>
      <p:sp>
        <p:nvSpPr>
          <p:cNvPr id="2" name="Title 1">
            <a:extLst>
              <a:ext uri="{FF2B5EF4-FFF2-40B4-BE49-F238E27FC236}">
                <a16:creationId xmlns:a16="http://schemas.microsoft.com/office/drawing/2014/main" id="{DCFFA6F9-0EDA-4FD3-BD44-E69A1D058F3C}"/>
              </a:ext>
            </a:extLst>
          </p:cNvPr>
          <p:cNvSpPr>
            <a:spLocks noGrp="1"/>
          </p:cNvSpPr>
          <p:nvPr>
            <p:ph type="ctrTitle"/>
          </p:nvPr>
        </p:nvSpPr>
        <p:spPr>
          <a:xfrm>
            <a:off x="4763933" y="3827844"/>
            <a:ext cx="6766405" cy="1168188"/>
          </a:xfrm>
        </p:spPr>
        <p:txBody>
          <a:bodyPr vert="horz" lIns="91440" tIns="45720" rIns="91440" bIns="45720" rtlCol="0">
            <a:normAutofit fontScale="90000"/>
          </a:bodyPr>
          <a:lstStyle/>
          <a:p>
            <a:r>
              <a:rPr lang="en-US" sz="4000" b="1" i="1" kern="1200" dirty="0">
                <a:effectLst>
                  <a:outerShdw blurRad="38100" dist="38100" dir="2700000" algn="tl">
                    <a:srgbClr val="000000">
                      <a:alpha val="43137"/>
                    </a:srgbClr>
                  </a:outerShdw>
                </a:effectLst>
                <a:latin typeface="+mj-lt"/>
                <a:ea typeface="+mj-ea"/>
                <a:cs typeface="+mj-cs"/>
              </a:rPr>
              <a:t>My GCE Journey Journal</a:t>
            </a:r>
            <a:br>
              <a:rPr lang="en-US" sz="4000" b="1" kern="1200" dirty="0">
                <a:effectLst>
                  <a:outerShdw blurRad="38100" dist="38100" dir="2700000" algn="tl">
                    <a:srgbClr val="000000">
                      <a:alpha val="43137"/>
                    </a:srgbClr>
                  </a:outerShdw>
                </a:effectLst>
                <a:latin typeface="+mj-lt"/>
                <a:ea typeface="+mj-ea"/>
                <a:cs typeface="+mj-cs"/>
              </a:rPr>
            </a:br>
            <a:endParaRPr lang="en-US" sz="4000" b="1" kern="1200" dirty="0">
              <a:effectLst>
                <a:outerShdw blurRad="38100" dist="38100" dir="2700000" algn="tl">
                  <a:srgbClr val="000000">
                    <a:alpha val="43137"/>
                  </a:srgbClr>
                </a:outerShdw>
              </a:effectLst>
              <a:latin typeface="+mj-lt"/>
              <a:ea typeface="+mj-ea"/>
              <a:cs typeface="+mj-cs"/>
            </a:endParaRPr>
          </a:p>
        </p:txBody>
      </p:sp>
      <p:sp>
        <p:nvSpPr>
          <p:cNvPr id="4" name="Subtitle 3">
            <a:extLst>
              <a:ext uri="{FF2B5EF4-FFF2-40B4-BE49-F238E27FC236}">
                <a16:creationId xmlns:a16="http://schemas.microsoft.com/office/drawing/2014/main" id="{DEB064B0-4ED9-41A8-B32D-E0658D1098D7}"/>
              </a:ext>
            </a:extLst>
          </p:cNvPr>
          <p:cNvSpPr>
            <a:spLocks noGrp="1"/>
          </p:cNvSpPr>
          <p:nvPr>
            <p:ph type="subTitle" idx="1"/>
          </p:nvPr>
        </p:nvSpPr>
        <p:spPr>
          <a:xfrm>
            <a:off x="4763933" y="5088106"/>
            <a:ext cx="6766405" cy="1168189"/>
          </a:xfrm>
        </p:spPr>
        <p:txBody>
          <a:bodyPr>
            <a:normAutofit/>
          </a:bodyPr>
          <a:lstStyle/>
          <a:p>
            <a:r>
              <a:rPr lang="en-US" b="1" kern="1200" dirty="0">
                <a:solidFill>
                  <a:srgbClr val="FFFFFE"/>
                </a:solidFill>
                <a:latin typeface="+mj-lt"/>
                <a:ea typeface="+mj-ea"/>
                <a:cs typeface="+mj-cs"/>
              </a:rPr>
              <a:t>A personal online interactive journal exploring Global Citizenship Education for students</a:t>
            </a:r>
            <a:endParaRPr lang="en-IE" b="1" dirty="0">
              <a:solidFill>
                <a:srgbClr val="FFFFFE"/>
              </a:solidFill>
            </a:endParaRPr>
          </a:p>
        </p:txBody>
      </p:sp>
      <p:sp>
        <p:nvSpPr>
          <p:cNvPr id="60" name="Freeform: Shape 49">
            <a:extLst>
              <a:ext uri="{FF2B5EF4-FFF2-40B4-BE49-F238E27FC236}">
                <a16:creationId xmlns:a16="http://schemas.microsoft.com/office/drawing/2014/main" id="{EBF4792E-DF83-4D24-9924-01EC30A32C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58512"/>
            <a:ext cx="3952259" cy="5932172"/>
          </a:xfrm>
          <a:custGeom>
            <a:avLst/>
            <a:gdLst>
              <a:gd name="connsiteX0" fmla="*/ 986173 w 3952259"/>
              <a:gd name="connsiteY0" fmla="*/ 0 h 5932172"/>
              <a:gd name="connsiteX1" fmla="*/ 3952259 w 3952259"/>
              <a:gd name="connsiteY1" fmla="*/ 2966086 h 5932172"/>
              <a:gd name="connsiteX2" fmla="*/ 986173 w 3952259"/>
              <a:gd name="connsiteY2" fmla="*/ 5932172 h 5932172"/>
              <a:gd name="connsiteX3" fmla="*/ 104150 w 3952259"/>
              <a:gd name="connsiteY3" fmla="*/ 5798823 h 5932172"/>
              <a:gd name="connsiteX4" fmla="*/ 0 w 3952259"/>
              <a:gd name="connsiteY4" fmla="*/ 5760704 h 5932172"/>
              <a:gd name="connsiteX5" fmla="*/ 0 w 3952259"/>
              <a:gd name="connsiteY5" fmla="*/ 171469 h 5932172"/>
              <a:gd name="connsiteX6" fmla="*/ 104150 w 3952259"/>
              <a:gd name="connsiteY6" fmla="*/ 133350 h 5932172"/>
              <a:gd name="connsiteX7" fmla="*/ 986173 w 3952259"/>
              <a:gd name="connsiteY7" fmla="*/ 0 h 5932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52259" h="5932172">
                <a:moveTo>
                  <a:pt x="986173" y="0"/>
                </a:moveTo>
                <a:cubicBezTo>
                  <a:pt x="2624297" y="0"/>
                  <a:pt x="3952259" y="1327962"/>
                  <a:pt x="3952259" y="2966086"/>
                </a:cubicBezTo>
                <a:cubicBezTo>
                  <a:pt x="3952259" y="4604210"/>
                  <a:pt x="2624297" y="5932172"/>
                  <a:pt x="986173" y="5932172"/>
                </a:cubicBezTo>
                <a:cubicBezTo>
                  <a:pt x="679025" y="5932172"/>
                  <a:pt x="382781" y="5885486"/>
                  <a:pt x="104150" y="5798823"/>
                </a:cubicBezTo>
                <a:lnTo>
                  <a:pt x="0" y="5760704"/>
                </a:lnTo>
                <a:lnTo>
                  <a:pt x="0" y="171469"/>
                </a:lnTo>
                <a:lnTo>
                  <a:pt x="104150" y="133350"/>
                </a:lnTo>
                <a:cubicBezTo>
                  <a:pt x="382781" y="46686"/>
                  <a:pt x="679025" y="0"/>
                  <a:pt x="98617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61" name="Freeform: Shape 51">
            <a:extLst>
              <a:ext uri="{FF2B5EF4-FFF2-40B4-BE49-F238E27FC236}">
                <a16:creationId xmlns:a16="http://schemas.microsoft.com/office/drawing/2014/main" id="{15837328-A57C-47AA-B520-C83F4A6BD1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58125" y="0"/>
            <a:ext cx="4475748" cy="3256337"/>
          </a:xfrm>
          <a:custGeom>
            <a:avLst/>
            <a:gdLst>
              <a:gd name="connsiteX0" fmla="*/ 246861 w 4475748"/>
              <a:gd name="connsiteY0" fmla="*/ 0 h 3256337"/>
              <a:gd name="connsiteX1" fmla="*/ 4228888 w 4475748"/>
              <a:gd name="connsiteY1" fmla="*/ 0 h 3256337"/>
              <a:gd name="connsiteX2" fmla="*/ 4299885 w 4475748"/>
              <a:gd name="connsiteY2" fmla="*/ 147382 h 3256337"/>
              <a:gd name="connsiteX3" fmla="*/ 4475748 w 4475748"/>
              <a:gd name="connsiteY3" fmla="*/ 1018463 h 3256337"/>
              <a:gd name="connsiteX4" fmla="*/ 2237874 w 4475748"/>
              <a:gd name="connsiteY4" fmla="*/ 3256337 h 3256337"/>
              <a:gd name="connsiteX5" fmla="*/ 0 w 4475748"/>
              <a:gd name="connsiteY5" fmla="*/ 1018463 h 3256337"/>
              <a:gd name="connsiteX6" fmla="*/ 175863 w 4475748"/>
              <a:gd name="connsiteY6" fmla="*/ 147382 h 32563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75748" h="3256337">
                <a:moveTo>
                  <a:pt x="246861" y="0"/>
                </a:moveTo>
                <a:lnTo>
                  <a:pt x="4228888" y="0"/>
                </a:lnTo>
                <a:lnTo>
                  <a:pt x="4299885" y="147382"/>
                </a:lnTo>
                <a:cubicBezTo>
                  <a:pt x="4413128" y="415117"/>
                  <a:pt x="4475748" y="709477"/>
                  <a:pt x="4475748" y="1018463"/>
                </a:cubicBezTo>
                <a:cubicBezTo>
                  <a:pt x="4475748" y="2254407"/>
                  <a:pt x="3473818" y="3256337"/>
                  <a:pt x="2237874" y="3256337"/>
                </a:cubicBezTo>
                <a:cubicBezTo>
                  <a:pt x="1001930" y="3256337"/>
                  <a:pt x="0" y="2254407"/>
                  <a:pt x="0" y="1018463"/>
                </a:cubicBezTo>
                <a:cubicBezTo>
                  <a:pt x="0" y="709477"/>
                  <a:pt x="62621" y="415117"/>
                  <a:pt x="175863" y="147382"/>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62" name="Arc 53">
            <a:extLst>
              <a:ext uri="{FF2B5EF4-FFF2-40B4-BE49-F238E27FC236}">
                <a16:creationId xmlns:a16="http://schemas.microsoft.com/office/drawing/2014/main" id="{E2B33195-5BCA-4BB7-A82D-6739522687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7580241">
            <a:off x="-1784401" y="613620"/>
            <a:ext cx="6199926" cy="6199926"/>
          </a:xfrm>
          <a:prstGeom prst="arc">
            <a:avLst>
              <a:gd name="adj1" fmla="val 14455503"/>
              <a:gd name="adj2" fmla="val 18389131"/>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Calibri" panose="020F0502020204030204"/>
              <a:ea typeface="+mn-ea"/>
              <a:cs typeface="+mn-cs"/>
            </a:endParaRPr>
          </a:p>
        </p:txBody>
      </p:sp>
      <p:pic>
        <p:nvPicPr>
          <p:cNvPr id="7" name="Picture 6" descr="Logo&#10;&#10;Description automatically generated">
            <a:extLst>
              <a:ext uri="{FF2B5EF4-FFF2-40B4-BE49-F238E27FC236}">
                <a16:creationId xmlns:a16="http://schemas.microsoft.com/office/drawing/2014/main" id="{40E88106-8118-4509-A42C-6F5715B3FC8D}"/>
              </a:ext>
            </a:extLst>
          </p:cNvPr>
          <p:cNvPicPr>
            <a:picLocks noChangeAspect="1"/>
          </p:cNvPicPr>
          <p:nvPr/>
        </p:nvPicPr>
        <p:blipFill rotWithShape="1">
          <a:blip r:embed="rId2">
            <a:extLst>
              <a:ext uri="{28A0092B-C50C-407E-A947-70E740481C1C}">
                <a14:useLocalDpi xmlns:a14="http://schemas.microsoft.com/office/drawing/2010/main" val="0"/>
              </a:ext>
            </a:extLst>
          </a:blip>
          <a:srcRect l="4432" r="1996" b="-1"/>
          <a:stretch/>
        </p:blipFill>
        <p:spPr>
          <a:xfrm>
            <a:off x="259642" y="1876659"/>
            <a:ext cx="2869937" cy="2972955"/>
          </a:xfrm>
          <a:custGeom>
            <a:avLst/>
            <a:gdLst/>
            <a:ahLst/>
            <a:cxnLst/>
            <a:rect l="l" t="t" r="r" b="b"/>
            <a:pathLst>
              <a:path w="2028107" h="1916009">
                <a:moveTo>
                  <a:pt x="35370" y="0"/>
                </a:moveTo>
                <a:lnTo>
                  <a:pt x="1992737" y="0"/>
                </a:lnTo>
                <a:cubicBezTo>
                  <a:pt x="2012271" y="0"/>
                  <a:pt x="2028107" y="15836"/>
                  <a:pt x="2028107" y="35370"/>
                </a:cubicBezTo>
                <a:lnTo>
                  <a:pt x="2028107" y="1880639"/>
                </a:lnTo>
                <a:cubicBezTo>
                  <a:pt x="2028107" y="1900173"/>
                  <a:pt x="2012271" y="1916009"/>
                  <a:pt x="1992737" y="1916009"/>
                </a:cubicBezTo>
                <a:lnTo>
                  <a:pt x="35370" y="1916009"/>
                </a:lnTo>
                <a:cubicBezTo>
                  <a:pt x="15836" y="1916009"/>
                  <a:pt x="0" y="1900173"/>
                  <a:pt x="0" y="1880639"/>
                </a:cubicBezTo>
                <a:lnTo>
                  <a:pt x="0" y="35370"/>
                </a:lnTo>
                <a:cubicBezTo>
                  <a:pt x="0" y="15836"/>
                  <a:pt x="15836" y="0"/>
                  <a:pt x="35370" y="0"/>
                </a:cubicBezTo>
                <a:close/>
              </a:path>
            </a:pathLst>
          </a:custGeom>
        </p:spPr>
      </p:pic>
      <p:pic>
        <p:nvPicPr>
          <p:cNvPr id="9" name="Picture 8" descr="A blue and white sign&#10;&#10;Description automatically generated">
            <a:extLst>
              <a:ext uri="{FF2B5EF4-FFF2-40B4-BE49-F238E27FC236}">
                <a16:creationId xmlns:a16="http://schemas.microsoft.com/office/drawing/2014/main" id="{B9FCD06A-2507-47CD-B38D-AB90900B9489}"/>
              </a:ext>
            </a:extLst>
          </p:cNvPr>
          <p:cNvPicPr>
            <a:picLocks noChangeAspect="1"/>
          </p:cNvPicPr>
          <p:nvPr/>
        </p:nvPicPr>
        <p:blipFill rotWithShape="1">
          <a:blip r:embed="rId3">
            <a:extLst>
              <a:ext uri="{28A0092B-C50C-407E-A947-70E740481C1C}">
                <a14:useLocalDpi xmlns:a14="http://schemas.microsoft.com/office/drawing/2010/main" val="0"/>
              </a:ext>
            </a:extLst>
          </a:blip>
          <a:srcRect l="1211" r="2254"/>
          <a:stretch/>
        </p:blipFill>
        <p:spPr>
          <a:xfrm>
            <a:off x="4895085" y="133707"/>
            <a:ext cx="2401828" cy="2488039"/>
          </a:xfrm>
          <a:custGeom>
            <a:avLst/>
            <a:gdLst/>
            <a:ahLst/>
            <a:cxnLst/>
            <a:rect l="l" t="t" r="r" b="b"/>
            <a:pathLst>
              <a:path w="2487175" h="2487175">
                <a:moveTo>
                  <a:pt x="67328" y="0"/>
                </a:moveTo>
                <a:lnTo>
                  <a:pt x="2419847" y="0"/>
                </a:lnTo>
                <a:cubicBezTo>
                  <a:pt x="2457031" y="0"/>
                  <a:pt x="2487175" y="30144"/>
                  <a:pt x="2487175" y="67328"/>
                </a:cubicBezTo>
                <a:lnTo>
                  <a:pt x="2487175" y="2419847"/>
                </a:lnTo>
                <a:cubicBezTo>
                  <a:pt x="2487175" y="2457031"/>
                  <a:pt x="2457031" y="2487175"/>
                  <a:pt x="2419847" y="2487175"/>
                </a:cubicBezTo>
                <a:lnTo>
                  <a:pt x="67328" y="2487175"/>
                </a:lnTo>
                <a:cubicBezTo>
                  <a:pt x="30144" y="2487175"/>
                  <a:pt x="0" y="2457031"/>
                  <a:pt x="0" y="2419847"/>
                </a:cubicBezTo>
                <a:lnTo>
                  <a:pt x="0" y="67328"/>
                </a:lnTo>
                <a:cubicBezTo>
                  <a:pt x="0" y="30144"/>
                  <a:pt x="30144" y="0"/>
                  <a:pt x="67328" y="0"/>
                </a:cubicBezTo>
                <a:close/>
              </a:path>
            </a:pathLst>
          </a:custGeom>
        </p:spPr>
      </p:pic>
      <p:sp>
        <p:nvSpPr>
          <p:cNvPr id="63" name="Freeform: Shape 55">
            <a:extLst>
              <a:ext uri="{FF2B5EF4-FFF2-40B4-BE49-F238E27FC236}">
                <a16:creationId xmlns:a16="http://schemas.microsoft.com/office/drawing/2014/main" id="{8A03A6A2-7849-4179-B68F-C11DDDB231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51078" y="0"/>
            <a:ext cx="3440922" cy="3674631"/>
          </a:xfrm>
          <a:custGeom>
            <a:avLst/>
            <a:gdLst>
              <a:gd name="connsiteX0" fmla="*/ 523074 w 3440922"/>
              <a:gd name="connsiteY0" fmla="*/ 0 h 3674631"/>
              <a:gd name="connsiteX1" fmla="*/ 3440922 w 3440922"/>
              <a:gd name="connsiteY1" fmla="*/ 0 h 3674631"/>
              <a:gd name="connsiteX2" fmla="*/ 3440922 w 3440922"/>
              <a:gd name="connsiteY2" fmla="*/ 3321701 h 3674631"/>
              <a:gd name="connsiteX3" fmla="*/ 3304578 w 3440922"/>
              <a:gd name="connsiteY3" fmla="*/ 3404532 h 3674631"/>
              <a:gd name="connsiteX4" fmla="*/ 2237874 w 3440922"/>
              <a:gd name="connsiteY4" fmla="*/ 3674631 h 3674631"/>
              <a:gd name="connsiteX5" fmla="*/ 0 w 3440922"/>
              <a:gd name="connsiteY5" fmla="*/ 1436757 h 3674631"/>
              <a:gd name="connsiteX6" fmla="*/ 511022 w 3440922"/>
              <a:gd name="connsiteY6" fmla="*/ 13261 h 36746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440922" h="3674631">
                <a:moveTo>
                  <a:pt x="523074" y="0"/>
                </a:moveTo>
                <a:lnTo>
                  <a:pt x="3440922" y="0"/>
                </a:lnTo>
                <a:lnTo>
                  <a:pt x="3440922" y="3321701"/>
                </a:lnTo>
                <a:lnTo>
                  <a:pt x="3304578" y="3404532"/>
                </a:lnTo>
                <a:cubicBezTo>
                  <a:pt x="2987486" y="3576786"/>
                  <a:pt x="2624107" y="3674631"/>
                  <a:pt x="2237874" y="3674631"/>
                </a:cubicBezTo>
                <a:cubicBezTo>
                  <a:pt x="1001930" y="3674631"/>
                  <a:pt x="0" y="2672701"/>
                  <a:pt x="0" y="1436757"/>
                </a:cubicBezTo>
                <a:cubicBezTo>
                  <a:pt x="0" y="896032"/>
                  <a:pt x="191776" y="400098"/>
                  <a:pt x="511022" y="13261"/>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pic>
        <p:nvPicPr>
          <p:cNvPr id="5" name="Picture 4" descr="Logo, company name, circle&#10;&#10;Description automatically generated">
            <a:extLst>
              <a:ext uri="{FF2B5EF4-FFF2-40B4-BE49-F238E27FC236}">
                <a16:creationId xmlns:a16="http://schemas.microsoft.com/office/drawing/2014/main" id="{2CCC3EAE-BC0F-449C-9E58-BE96B1012357}"/>
              </a:ext>
            </a:extLst>
          </p:cNvPr>
          <p:cNvPicPr>
            <a:picLocks noChangeAspect="1"/>
          </p:cNvPicPr>
          <p:nvPr/>
        </p:nvPicPr>
        <p:blipFill rotWithShape="1">
          <a:blip r:embed="rId4">
            <a:extLst>
              <a:ext uri="{28A0092B-C50C-407E-A947-70E740481C1C}">
                <a14:useLocalDpi xmlns:a14="http://schemas.microsoft.com/office/drawing/2010/main" val="0"/>
              </a:ext>
            </a:extLst>
          </a:blip>
          <a:srcRect r="-2" b="-2"/>
          <a:stretch/>
        </p:blipFill>
        <p:spPr>
          <a:xfrm>
            <a:off x="9584209" y="407063"/>
            <a:ext cx="2296518" cy="2378947"/>
          </a:xfrm>
          <a:custGeom>
            <a:avLst/>
            <a:gdLst/>
            <a:ahLst/>
            <a:cxnLst/>
            <a:rect l="l" t="t" r="r" b="b"/>
            <a:pathLst>
              <a:path w="2028107" h="1916009">
                <a:moveTo>
                  <a:pt x="35370" y="0"/>
                </a:moveTo>
                <a:lnTo>
                  <a:pt x="1992737" y="0"/>
                </a:lnTo>
                <a:cubicBezTo>
                  <a:pt x="2012271" y="0"/>
                  <a:pt x="2028107" y="15836"/>
                  <a:pt x="2028107" y="35370"/>
                </a:cubicBezTo>
                <a:lnTo>
                  <a:pt x="2028107" y="1880639"/>
                </a:lnTo>
                <a:cubicBezTo>
                  <a:pt x="2028107" y="1900173"/>
                  <a:pt x="2012271" y="1916009"/>
                  <a:pt x="1992737" y="1916009"/>
                </a:cubicBezTo>
                <a:lnTo>
                  <a:pt x="35370" y="1916009"/>
                </a:lnTo>
                <a:cubicBezTo>
                  <a:pt x="15836" y="1916009"/>
                  <a:pt x="0" y="1900173"/>
                  <a:pt x="0" y="1880639"/>
                </a:cubicBezTo>
                <a:lnTo>
                  <a:pt x="0" y="35370"/>
                </a:lnTo>
                <a:cubicBezTo>
                  <a:pt x="0" y="15836"/>
                  <a:pt x="15836" y="0"/>
                  <a:pt x="35370" y="0"/>
                </a:cubicBezTo>
                <a:close/>
              </a:path>
            </a:pathLst>
          </a:custGeom>
        </p:spPr>
      </p:pic>
    </p:spTree>
    <p:extLst>
      <p:ext uri="{BB962C8B-B14F-4D97-AF65-F5344CB8AC3E}">
        <p14:creationId xmlns:p14="http://schemas.microsoft.com/office/powerpoint/2010/main" val="25329800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3">
            <a:extLst>
              <a:ext uri="{FF2B5EF4-FFF2-40B4-BE49-F238E27FC236}">
                <a16:creationId xmlns:a16="http://schemas.microsoft.com/office/drawing/2014/main" id="{AAAE94E3-A7DB-4868-B1E3-E49703488B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12375543-4A0E-44FE-9AED-4642B78F686B}"/>
              </a:ext>
            </a:extLst>
          </p:cNvPr>
          <p:cNvSpPr>
            <a:spLocks noGrp="1"/>
          </p:cNvSpPr>
          <p:nvPr>
            <p:ph type="title" idx="4294967295"/>
          </p:nvPr>
        </p:nvSpPr>
        <p:spPr>
          <a:xfrm>
            <a:off x="589560" y="856180"/>
            <a:ext cx="5279408" cy="1128068"/>
          </a:xfrm>
        </p:spPr>
        <p:txBody>
          <a:bodyPr vert="horz" lIns="91440" tIns="45720" rIns="91440" bIns="45720" rtlCol="0" anchor="ctr">
            <a:normAutofit/>
          </a:bodyPr>
          <a:lstStyle/>
          <a:p>
            <a:pPr algn="ctr"/>
            <a:r>
              <a:rPr lang="en-US" sz="2200" b="1" dirty="0">
                <a:solidFill>
                  <a:srgbClr val="FF0000"/>
                </a:solidFill>
              </a:rPr>
              <a:t>Welcome to your personal </a:t>
            </a:r>
            <a:br>
              <a:rPr lang="en-US" sz="2200" b="1" dirty="0">
                <a:solidFill>
                  <a:srgbClr val="FF0000"/>
                </a:solidFill>
              </a:rPr>
            </a:br>
            <a:r>
              <a:rPr lang="en-US" sz="2200" b="1" dirty="0">
                <a:solidFill>
                  <a:srgbClr val="FF0000"/>
                </a:solidFill>
              </a:rPr>
              <a:t>‘My Global Citizenship Education Journey’ </a:t>
            </a:r>
            <a:br>
              <a:rPr lang="en-US" sz="2200" b="1" dirty="0">
                <a:solidFill>
                  <a:srgbClr val="FF0000"/>
                </a:solidFill>
              </a:rPr>
            </a:br>
            <a:r>
              <a:rPr lang="en-US" sz="2200" b="1" dirty="0">
                <a:solidFill>
                  <a:srgbClr val="FF0000"/>
                </a:solidFill>
              </a:rPr>
              <a:t>Journal!</a:t>
            </a:r>
          </a:p>
        </p:txBody>
      </p:sp>
      <p:grpSp>
        <p:nvGrpSpPr>
          <p:cNvPr id="25" name="Group 25">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27" name="Rectangle 26">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0" name="Rectangle 29">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123821"/>
            <a:ext cx="4975066"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 Placeholder 1">
            <a:extLst>
              <a:ext uri="{FF2B5EF4-FFF2-40B4-BE49-F238E27FC236}">
                <a16:creationId xmlns:a16="http://schemas.microsoft.com/office/drawing/2014/main" id="{4B727822-2C93-453F-BC62-36BE0A8AD132}"/>
              </a:ext>
            </a:extLst>
          </p:cNvPr>
          <p:cNvSpPr>
            <a:spLocks noGrp="1"/>
          </p:cNvSpPr>
          <p:nvPr>
            <p:ph type="body" sz="half" idx="4294967295"/>
          </p:nvPr>
        </p:nvSpPr>
        <p:spPr>
          <a:xfrm>
            <a:off x="590719" y="2330505"/>
            <a:ext cx="5278066" cy="3979585"/>
          </a:xfrm>
        </p:spPr>
        <p:txBody>
          <a:bodyPr vert="horz" lIns="91440" tIns="45720" rIns="91440" bIns="45720" rtlCol="0" anchor="ctr">
            <a:normAutofit/>
          </a:bodyPr>
          <a:lstStyle/>
          <a:p>
            <a:pPr marL="0" indent="0">
              <a:buNone/>
            </a:pPr>
            <a:r>
              <a:rPr lang="en-US" sz="2000" dirty="0"/>
              <a:t>This online interactive journal is a space for you to learn about global issues and to think critically about your role in the world! </a:t>
            </a:r>
          </a:p>
          <a:p>
            <a:pPr marL="0" indent="0">
              <a:buNone/>
            </a:pPr>
            <a:r>
              <a:rPr lang="en-US" sz="2000" dirty="0"/>
              <a:t>All you need is a copybook, or you can use a word document on your computer.</a:t>
            </a:r>
          </a:p>
          <a:p>
            <a:pPr marL="0" indent="0">
              <a:buNone/>
            </a:pPr>
            <a:r>
              <a:rPr lang="en-US" sz="2000" dirty="0"/>
              <a:t>There will be a number of ways we will facilitate your learning. Click on to the next slides to learn why and how! </a:t>
            </a:r>
          </a:p>
          <a:p>
            <a:pPr marL="0" indent="0">
              <a:buNone/>
            </a:pPr>
            <a:r>
              <a:rPr lang="en-US" sz="2000" b="1" dirty="0">
                <a:solidFill>
                  <a:schemeClr val="accent1"/>
                </a:solidFill>
              </a:rPr>
              <a:t>Link for video:</a:t>
            </a:r>
            <a:r>
              <a:rPr lang="en-US" sz="2000" dirty="0"/>
              <a:t> </a:t>
            </a:r>
            <a:r>
              <a:rPr lang="en-US" sz="2000" dirty="0">
                <a:hlinkClick r:id="rId3">
                  <a:extLst>
                    <a:ext uri="{A12FA001-AC4F-418D-AE19-62706E023703}">
                      <ahyp:hlinkClr xmlns:ahyp="http://schemas.microsoft.com/office/drawing/2018/hyperlinkcolor" val="tx"/>
                    </a:ext>
                  </a:extLst>
                </a:hlinkClick>
              </a:rPr>
              <a:t>https://youtu.be/tPdtGrnj7sU</a:t>
            </a:r>
            <a:endParaRPr lang="en-US" sz="2000" dirty="0"/>
          </a:p>
        </p:txBody>
      </p:sp>
      <p:sp>
        <p:nvSpPr>
          <p:cNvPr id="32" name="Rectangle 31">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49687" y="357447"/>
            <a:ext cx="4845488" cy="292358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5" descr="A close up of a womans face&#10;&#10;Description automatically generated">
            <a:hlinkClick r:id="" action="ppaction://media"/>
            <a:extLst>
              <a:ext uri="{FF2B5EF4-FFF2-40B4-BE49-F238E27FC236}">
                <a16:creationId xmlns:a16="http://schemas.microsoft.com/office/drawing/2014/main" id="{D48B6F4B-07B2-461F-99C5-58A1F65337DB}"/>
              </a:ext>
            </a:extLst>
          </p:cNvPr>
          <p:cNvPicPr>
            <a:picLocks noRot="1" noChangeAspect="1"/>
          </p:cNvPicPr>
          <p:nvPr>
            <a:videoFile r:link="rId1"/>
          </p:nvPr>
        </p:nvPicPr>
        <p:blipFill>
          <a:blip r:embed="rId4"/>
          <a:stretch>
            <a:fillRect/>
          </a:stretch>
        </p:blipFill>
        <p:spPr>
          <a:xfrm>
            <a:off x="7602969" y="581892"/>
            <a:ext cx="3358341" cy="2518756"/>
          </a:xfrm>
          <a:prstGeom prst="rect">
            <a:avLst/>
          </a:prstGeom>
        </p:spPr>
      </p:pic>
      <p:sp>
        <p:nvSpPr>
          <p:cNvPr id="36" name="Rectangle 35">
            <a:extLst>
              <a:ext uri="{FF2B5EF4-FFF2-40B4-BE49-F238E27FC236}">
                <a16:creationId xmlns:a16="http://schemas.microsoft.com/office/drawing/2014/main" id="{8CB5D2D7-DF65-4E86-BFBA-FFB9B5ACEB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49687" y="3505479"/>
            <a:ext cx="4845488" cy="292358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Content Placeholder 18" descr="Diagram&#10;&#10;Description automatically generated">
            <a:extLst>
              <a:ext uri="{FF2B5EF4-FFF2-40B4-BE49-F238E27FC236}">
                <a16:creationId xmlns:a16="http://schemas.microsoft.com/office/drawing/2014/main" id="{59326DDD-6BC8-468C-906D-D28D56835523}"/>
              </a:ext>
            </a:extLst>
          </p:cNvPr>
          <p:cNvPicPr>
            <a:picLocks noGrp="1" noChangeAspect="1"/>
          </p:cNvPicPr>
          <p:nvPr>
            <p:ph sz="half" idx="4294967295"/>
          </p:nvPr>
        </p:nvPicPr>
        <p:blipFill rotWithShape="1">
          <a:blip r:embed="rId5">
            <a:extLst>
              <a:ext uri="{28A0092B-C50C-407E-A947-70E740481C1C}">
                <a14:useLocalDpi xmlns:a14="http://schemas.microsoft.com/office/drawing/2010/main" val="0"/>
              </a:ext>
            </a:extLst>
          </a:blip>
          <a:srcRect/>
          <a:stretch/>
        </p:blipFill>
        <p:spPr>
          <a:xfrm>
            <a:off x="7982061" y="3707894"/>
            <a:ext cx="2598292" cy="2518756"/>
          </a:xfrm>
          <a:prstGeom prst="rect">
            <a:avLst/>
          </a:prstGeom>
        </p:spPr>
      </p:pic>
    </p:spTree>
    <p:extLst>
      <p:ext uri="{BB962C8B-B14F-4D97-AF65-F5344CB8AC3E}">
        <p14:creationId xmlns:p14="http://schemas.microsoft.com/office/powerpoint/2010/main" val="88042562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p:cMediaNode>
                <p:cTn id="7" fill="hold" display="0">
                  <p:stCondLst>
                    <p:cond delay="indefinite"/>
                  </p:stCondLst>
                </p:cTn>
                <p:tgtEl>
                  <p:spTgt spid="5"/>
                </p:tgtEl>
              </p:cMediaNode>
            </p:vide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04AED9-3A20-4C1C-8638-5D95921D2FD8}"/>
              </a:ext>
            </a:extLst>
          </p:cNvPr>
          <p:cNvSpPr>
            <a:spLocks noGrp="1"/>
          </p:cNvSpPr>
          <p:nvPr>
            <p:ph type="title"/>
          </p:nvPr>
        </p:nvSpPr>
        <p:spPr>
          <a:xfrm>
            <a:off x="4965430" y="629268"/>
            <a:ext cx="6586491" cy="1286160"/>
          </a:xfrm>
        </p:spPr>
        <p:txBody>
          <a:bodyPr anchor="b">
            <a:normAutofit/>
          </a:bodyPr>
          <a:lstStyle/>
          <a:p>
            <a:pPr algn="ctr"/>
            <a:r>
              <a:rPr lang="en-GB" sz="4100" b="1" dirty="0">
                <a:solidFill>
                  <a:srgbClr val="FF0000"/>
                </a:solidFill>
              </a:rPr>
              <a:t>What is included in the journal? </a:t>
            </a:r>
            <a:endParaRPr lang="en-IE" sz="4100" b="1" dirty="0">
              <a:solidFill>
                <a:srgbClr val="FF0000"/>
              </a:solidFill>
            </a:endParaRPr>
          </a:p>
        </p:txBody>
      </p:sp>
      <p:sp>
        <p:nvSpPr>
          <p:cNvPr id="3" name="Content Placeholder 2">
            <a:extLst>
              <a:ext uri="{FF2B5EF4-FFF2-40B4-BE49-F238E27FC236}">
                <a16:creationId xmlns:a16="http://schemas.microsoft.com/office/drawing/2014/main" id="{6C2964EB-FA5A-4792-9CA4-1908F00145F8}"/>
              </a:ext>
            </a:extLst>
          </p:cNvPr>
          <p:cNvSpPr>
            <a:spLocks noGrp="1"/>
          </p:cNvSpPr>
          <p:nvPr>
            <p:ph idx="1"/>
          </p:nvPr>
        </p:nvSpPr>
        <p:spPr>
          <a:xfrm>
            <a:off x="4965431" y="2438400"/>
            <a:ext cx="6586489" cy="3785419"/>
          </a:xfrm>
        </p:spPr>
        <p:txBody>
          <a:bodyPr>
            <a:normAutofit/>
          </a:bodyPr>
          <a:lstStyle/>
          <a:p>
            <a:pPr marL="0" indent="0">
              <a:buNone/>
            </a:pPr>
            <a:r>
              <a:rPr lang="en-GB" sz="2000"/>
              <a:t>This monthly journal will include information on:</a:t>
            </a:r>
          </a:p>
          <a:p>
            <a:r>
              <a:rPr lang="en-GB" sz="2000"/>
              <a:t> Global Citizenship Education</a:t>
            </a:r>
          </a:p>
          <a:p>
            <a:r>
              <a:rPr lang="en-GB" sz="2000"/>
              <a:t>The Sustainable Development Goals</a:t>
            </a:r>
          </a:p>
          <a:p>
            <a:r>
              <a:rPr lang="en-GB" sz="2000"/>
              <a:t>Guidance on how to be an active citizen and incorporate active citizenship into all aspects of your school life, home life and community.</a:t>
            </a:r>
          </a:p>
          <a:p>
            <a:pPr marL="0" indent="0">
              <a:buNone/>
            </a:pPr>
            <a:r>
              <a:rPr lang="en-GB" sz="2000"/>
              <a:t>Every month there will be a different focus and prompts for you to consider and activities to do in school and at home. </a:t>
            </a:r>
          </a:p>
          <a:p>
            <a:pPr marL="0" indent="0">
              <a:buNone/>
            </a:pPr>
            <a:r>
              <a:rPr lang="en-GB" sz="2000"/>
              <a:t>It is a personal journal for you to monitor your journey to deeper awareness and care for the world around you, both at a local and global level.  </a:t>
            </a:r>
            <a:endParaRPr lang="en-IE" sz="2000" dirty="0"/>
          </a:p>
        </p:txBody>
      </p:sp>
      <p:pic>
        <p:nvPicPr>
          <p:cNvPr id="5" name="Picture 4" descr="A picture containing clothing, indoor, colorful, decorated&#10;&#10;Description automatically generated">
            <a:extLst>
              <a:ext uri="{FF2B5EF4-FFF2-40B4-BE49-F238E27FC236}">
                <a16:creationId xmlns:a16="http://schemas.microsoft.com/office/drawing/2014/main" id="{0C706ACB-AE45-4FEF-BE03-D47478961322}"/>
              </a:ext>
            </a:extLst>
          </p:cNvPr>
          <p:cNvPicPr>
            <a:picLocks noChangeAspect="1"/>
          </p:cNvPicPr>
          <p:nvPr/>
        </p:nvPicPr>
        <p:blipFill rotWithShape="1">
          <a:blip r:embed="rId2">
            <a:extLst>
              <a:ext uri="{28A0092B-C50C-407E-A947-70E740481C1C}">
                <a14:useLocalDpi xmlns:a14="http://schemas.microsoft.com/office/drawing/2010/main" val="0"/>
              </a:ext>
            </a:extLst>
          </a:blip>
          <a:srcRect l="34961" r="29045"/>
          <a:stretch/>
        </p:blipFill>
        <p:spPr>
          <a:xfrm>
            <a:off x="20" y="10"/>
            <a:ext cx="4635571" cy="6857990"/>
          </a:xfrm>
          <a:prstGeom prst="rect">
            <a:avLst/>
          </a:prstGeom>
          <a:effectLst/>
        </p:spPr>
      </p:pic>
      <p:cxnSp>
        <p:nvCxnSpPr>
          <p:cNvPr id="58" name="Straight Connector 43">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79D0DD"/>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758791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E062113-2F31-4F5A-B002-AC5E01AE1429}"/>
              </a:ext>
            </a:extLst>
          </p:cNvPr>
          <p:cNvSpPr>
            <a:spLocks noGrp="1"/>
          </p:cNvSpPr>
          <p:nvPr>
            <p:ph type="title"/>
          </p:nvPr>
        </p:nvSpPr>
        <p:spPr>
          <a:xfrm>
            <a:off x="589560" y="856180"/>
            <a:ext cx="4560584" cy="1128068"/>
          </a:xfrm>
        </p:spPr>
        <p:txBody>
          <a:bodyPr anchor="ctr">
            <a:normAutofit/>
          </a:bodyPr>
          <a:lstStyle/>
          <a:p>
            <a:pPr algn="ctr"/>
            <a:r>
              <a:rPr lang="en-IE" sz="4000" b="1" dirty="0"/>
              <a:t>What to expect:</a:t>
            </a:r>
          </a:p>
        </p:txBody>
      </p:sp>
      <p:grpSp>
        <p:nvGrpSpPr>
          <p:cNvPr id="16" name="Group 15">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17" name="Rectangle 16">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0" name="Rectangle 19">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FF744B75-73B6-4A08-AD2A-31AFF0779275}"/>
              </a:ext>
            </a:extLst>
          </p:cNvPr>
          <p:cNvSpPr>
            <a:spLocks noGrp="1"/>
          </p:cNvSpPr>
          <p:nvPr>
            <p:ph idx="1"/>
          </p:nvPr>
        </p:nvSpPr>
        <p:spPr>
          <a:xfrm>
            <a:off x="590719" y="2330505"/>
            <a:ext cx="4559425" cy="3979585"/>
          </a:xfrm>
        </p:spPr>
        <p:txBody>
          <a:bodyPr anchor="ctr">
            <a:normAutofit fontScale="92500" lnSpcReduction="20000"/>
          </a:bodyPr>
          <a:lstStyle/>
          <a:p>
            <a:pPr marL="0" indent="0">
              <a:buNone/>
            </a:pPr>
            <a:r>
              <a:rPr lang="en-IE" sz="1400" dirty="0"/>
              <a:t>In this Journal there will be information and a number of prompts. The activities are there as a guide to think more critically about something you have just read or watched. The activities will be as follows: </a:t>
            </a:r>
            <a:endParaRPr lang="en-IE" sz="1400" b="1" dirty="0"/>
          </a:p>
          <a:p>
            <a:r>
              <a:rPr lang="en-IE" sz="1400" b="1" dirty="0"/>
              <a:t>By myself: T</a:t>
            </a:r>
            <a:r>
              <a:rPr lang="en-IE" sz="1400" dirty="0"/>
              <a:t>his indicates an activity to do on your own. You may have to write down your thoughts or investigate something further. </a:t>
            </a:r>
          </a:p>
          <a:p>
            <a:r>
              <a:rPr lang="en-IE" sz="1400" b="1" dirty="0"/>
              <a:t>At home: T</a:t>
            </a:r>
            <a:r>
              <a:rPr lang="en-IE" sz="1400" dirty="0"/>
              <a:t>his means you should discuss or come up with an action at home. </a:t>
            </a:r>
          </a:p>
          <a:p>
            <a:r>
              <a:rPr lang="en-IE" sz="1400" b="1" dirty="0"/>
              <a:t>With my class: </a:t>
            </a:r>
            <a:r>
              <a:rPr lang="en-IE" sz="1400" dirty="0"/>
              <a:t>This will be facilitated through your teachers with guidance from us. It will usually involve an activity </a:t>
            </a:r>
          </a:p>
          <a:p>
            <a:r>
              <a:rPr lang="en-IE" sz="1400" b="1" dirty="0"/>
              <a:t>Think about in my community: </a:t>
            </a:r>
            <a:r>
              <a:rPr lang="en-IE" sz="1400" dirty="0"/>
              <a:t>This means think about how a certain SDG or theme and how it relates to your community. </a:t>
            </a:r>
          </a:p>
          <a:p>
            <a:r>
              <a:rPr lang="en-IE" sz="1400" b="1" dirty="0"/>
              <a:t>Globally: </a:t>
            </a:r>
            <a:r>
              <a:rPr lang="en-IE" sz="1400" dirty="0"/>
              <a:t>How does this relate in a global sense?</a:t>
            </a:r>
            <a:endParaRPr lang="en-IE" sz="1400" b="1" dirty="0"/>
          </a:p>
          <a:p>
            <a:pPr marL="0" indent="0">
              <a:buNone/>
            </a:pPr>
            <a:r>
              <a:rPr lang="en-IE" sz="1400" dirty="0"/>
              <a:t>There will be examples to aid you along the way! </a:t>
            </a:r>
          </a:p>
          <a:p>
            <a:pPr marL="0" indent="0">
              <a:buNone/>
            </a:pPr>
            <a:endParaRPr lang="en-IE" sz="1400" b="1" dirty="0"/>
          </a:p>
          <a:p>
            <a:pPr marL="0" indent="0">
              <a:buNone/>
            </a:pPr>
            <a:r>
              <a:rPr lang="en-IE" sz="1400" b="1" dirty="0"/>
              <a:t>Remember! There are no right or wrongs answers, it’s all about thinking more critically about the world around us. </a:t>
            </a:r>
          </a:p>
          <a:p>
            <a:endParaRPr lang="en-IE" sz="1400" dirty="0"/>
          </a:p>
        </p:txBody>
      </p:sp>
      <p:sp>
        <p:nvSpPr>
          <p:cNvPr id="22" name="Rectangle 21">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icture containing clock, umbrella&#10;&#10;Description automatically generated">
            <a:extLst>
              <a:ext uri="{FF2B5EF4-FFF2-40B4-BE49-F238E27FC236}">
                <a16:creationId xmlns:a16="http://schemas.microsoft.com/office/drawing/2014/main" id="{FF0D15BF-F201-414A-BB54-97DC4B5784FA}"/>
              </a:ext>
            </a:extLst>
          </p:cNvPr>
          <p:cNvPicPr>
            <a:picLocks noChangeAspect="1"/>
          </p:cNvPicPr>
          <p:nvPr/>
        </p:nvPicPr>
        <p:blipFill rotWithShape="1">
          <a:blip r:embed="rId2"/>
          <a:srcRect l="19818" r="11325" b="1"/>
          <a:stretch/>
        </p:blipFill>
        <p:spPr>
          <a:xfrm>
            <a:off x="5977788" y="799352"/>
            <a:ext cx="5425410" cy="5259296"/>
          </a:xfrm>
          <a:prstGeom prst="rect">
            <a:avLst/>
          </a:prstGeom>
        </p:spPr>
      </p:pic>
    </p:spTree>
    <p:extLst>
      <p:ext uri="{BB962C8B-B14F-4D97-AF65-F5344CB8AC3E}">
        <p14:creationId xmlns:p14="http://schemas.microsoft.com/office/powerpoint/2010/main" val="34046106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1" name="Rectangle 80">
            <a:extLst>
              <a:ext uri="{FF2B5EF4-FFF2-40B4-BE49-F238E27FC236}">
                <a16:creationId xmlns:a16="http://schemas.microsoft.com/office/drawing/2014/main" id="{7025EFD5-738C-41B9-87FE-0C00E211BD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2" name="Picture 1" descr="A picture containing fabric&#10;&#10;Description automatically generated">
            <a:extLst>
              <a:ext uri="{FF2B5EF4-FFF2-40B4-BE49-F238E27FC236}">
                <a16:creationId xmlns:a16="http://schemas.microsoft.com/office/drawing/2014/main" id="{735895D9-1669-497F-B226-07818824007C}"/>
              </a:ext>
            </a:extLst>
          </p:cNvPr>
          <p:cNvPicPr>
            <a:picLocks noChangeAspect="1"/>
          </p:cNvPicPr>
          <p:nvPr/>
        </p:nvPicPr>
        <p:blipFill rotWithShape="1">
          <a:blip r:embed="rId3">
            <a:extLst>
              <a:ext uri="{28A0092B-C50C-407E-A947-70E740481C1C}">
                <a14:useLocalDpi xmlns:a14="http://schemas.microsoft.com/office/drawing/2010/main" val="0"/>
              </a:ext>
            </a:extLst>
          </a:blip>
          <a:srcRect b="-4"/>
          <a:stretch/>
        </p:blipFill>
        <p:spPr>
          <a:xfrm>
            <a:off x="858284" y="1165109"/>
            <a:ext cx="4261337" cy="4351338"/>
          </a:xfrm>
          <a:custGeom>
            <a:avLst/>
            <a:gdLst/>
            <a:ahLst/>
            <a:cxnLst/>
            <a:rect l="l" t="t" r="r" b="b"/>
            <a:pathLst>
              <a:path w="4114800" h="5712488">
                <a:moveTo>
                  <a:pt x="133155" y="0"/>
                </a:moveTo>
                <a:lnTo>
                  <a:pt x="3981645" y="0"/>
                </a:lnTo>
                <a:cubicBezTo>
                  <a:pt x="4055184" y="0"/>
                  <a:pt x="4114800" y="59616"/>
                  <a:pt x="4114800" y="133155"/>
                </a:cubicBezTo>
                <a:lnTo>
                  <a:pt x="4114800" y="5579333"/>
                </a:lnTo>
                <a:cubicBezTo>
                  <a:pt x="4114800" y="5652872"/>
                  <a:pt x="4055184" y="5712488"/>
                  <a:pt x="3981645" y="5712488"/>
                </a:cubicBezTo>
                <a:lnTo>
                  <a:pt x="133155" y="5712488"/>
                </a:lnTo>
                <a:cubicBezTo>
                  <a:pt x="59616" y="5712488"/>
                  <a:pt x="0" y="5652872"/>
                  <a:pt x="0" y="5579333"/>
                </a:cubicBezTo>
                <a:lnTo>
                  <a:pt x="0" y="133155"/>
                </a:lnTo>
                <a:cubicBezTo>
                  <a:pt x="0" y="59616"/>
                  <a:pt x="59616" y="0"/>
                  <a:pt x="133155" y="0"/>
                </a:cubicBezTo>
                <a:close/>
              </a:path>
            </a:pathLst>
          </a:custGeom>
        </p:spPr>
      </p:pic>
      <p:sp>
        <p:nvSpPr>
          <p:cNvPr id="83" name="Arc 82">
            <a:extLst>
              <a:ext uri="{FF2B5EF4-FFF2-40B4-BE49-F238E27FC236}">
                <a16:creationId xmlns:a16="http://schemas.microsoft.com/office/drawing/2014/main" id="{835EF3DD-7D43-4A27-8967-A92FD8CC93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73531" y="407987"/>
            <a:ext cx="2987899" cy="2987899"/>
          </a:xfrm>
          <a:prstGeom prst="arc">
            <a:avLst>
              <a:gd name="adj1" fmla="val 16200000"/>
              <a:gd name="adj2" fmla="val 256372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6" name="Title 5">
            <a:extLst>
              <a:ext uri="{FF2B5EF4-FFF2-40B4-BE49-F238E27FC236}">
                <a16:creationId xmlns:a16="http://schemas.microsoft.com/office/drawing/2014/main" id="{FBD4E945-B7F8-4400-BA1A-81C6EE98D8D9}"/>
              </a:ext>
            </a:extLst>
          </p:cNvPr>
          <p:cNvSpPr>
            <a:spLocks noGrp="1"/>
          </p:cNvSpPr>
          <p:nvPr>
            <p:ph type="title" idx="4294967295"/>
          </p:nvPr>
        </p:nvSpPr>
        <p:spPr>
          <a:xfrm>
            <a:off x="5827048" y="444272"/>
            <a:ext cx="5721484" cy="1325563"/>
          </a:xfrm>
        </p:spPr>
        <p:txBody>
          <a:bodyPr vert="horz" lIns="91440" tIns="45720" rIns="91440" bIns="45720" rtlCol="0" anchor="ctr">
            <a:normAutofit/>
          </a:bodyPr>
          <a:lstStyle/>
          <a:p>
            <a:pPr algn="ctr"/>
            <a:r>
              <a:rPr lang="en-US" b="1"/>
              <a:t>What is Global Citizenship Education? </a:t>
            </a:r>
            <a:endParaRPr lang="en-US" dirty="0"/>
          </a:p>
        </p:txBody>
      </p:sp>
      <p:sp>
        <p:nvSpPr>
          <p:cNvPr id="8" name="Content Placeholder 7">
            <a:extLst>
              <a:ext uri="{FF2B5EF4-FFF2-40B4-BE49-F238E27FC236}">
                <a16:creationId xmlns:a16="http://schemas.microsoft.com/office/drawing/2014/main" id="{3E87EAB6-2FD0-4783-93B7-C8B84BF34374}"/>
              </a:ext>
            </a:extLst>
          </p:cNvPr>
          <p:cNvSpPr>
            <a:spLocks noGrp="1"/>
          </p:cNvSpPr>
          <p:nvPr>
            <p:ph sz="half" idx="4294967295"/>
          </p:nvPr>
        </p:nvSpPr>
        <p:spPr>
          <a:xfrm>
            <a:off x="5827048" y="1904772"/>
            <a:ext cx="5721484" cy="4351338"/>
          </a:xfrm>
        </p:spPr>
        <p:txBody>
          <a:bodyPr vert="horz" lIns="91440" tIns="45720" rIns="91440" bIns="45720" rtlCol="0">
            <a:normAutofit/>
          </a:bodyPr>
          <a:lstStyle/>
          <a:p>
            <a:r>
              <a:rPr lang="en-US" sz="2200" b="0" i="0" dirty="0">
                <a:effectLst/>
              </a:rPr>
              <a:t>Global Citizenship </a:t>
            </a:r>
            <a:r>
              <a:rPr lang="en-US" sz="2200" dirty="0"/>
              <a:t>E</a:t>
            </a:r>
            <a:r>
              <a:rPr lang="en-US" sz="2200" b="0" i="0" dirty="0">
                <a:effectLst/>
              </a:rPr>
              <a:t>ducation is a form of learning that involves active participation in projects that address global issues of a social, political, economic, or environmental nature.</a:t>
            </a:r>
          </a:p>
          <a:p>
            <a:r>
              <a:rPr lang="en-US" sz="2200" dirty="0"/>
              <a:t>It encourages us to see ourselves as citizens of the world and to consider the impact our actions have and how it affects other people, places and things elsewhere. </a:t>
            </a:r>
            <a:r>
              <a:rPr lang="en-US" sz="2200" b="0" i="0" dirty="0">
                <a:effectLst/>
              </a:rPr>
              <a:t> </a:t>
            </a:r>
          </a:p>
          <a:p>
            <a:pPr marL="0" indent="0">
              <a:buNone/>
            </a:pPr>
            <a:r>
              <a:rPr lang="en-US" sz="2200" b="1" dirty="0"/>
              <a:t>For example: </a:t>
            </a:r>
            <a:r>
              <a:rPr lang="en-US" sz="2200" dirty="0"/>
              <a:t>What is the carbon footprint of our breakfast? Find out here: </a:t>
            </a:r>
            <a:r>
              <a:rPr lang="en-US" sz="2200" dirty="0">
                <a:hlinkClick r:id="rId4"/>
              </a:rPr>
              <a:t>https://www.bbc.com/news/science-environment-46459714</a:t>
            </a:r>
            <a:endParaRPr lang="en-US" sz="2200" b="0" i="0" dirty="0">
              <a:effectLst/>
            </a:endParaRPr>
          </a:p>
        </p:txBody>
      </p:sp>
    </p:spTree>
    <p:extLst>
      <p:ext uri="{BB962C8B-B14F-4D97-AF65-F5344CB8AC3E}">
        <p14:creationId xmlns:p14="http://schemas.microsoft.com/office/powerpoint/2010/main" val="21764140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6D30126-6314-4A93-B27E-5C66CF7819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9184" y="321732"/>
            <a:ext cx="7056669" cy="4102852"/>
          </a:xfrm>
          <a:prstGeom prst="rect">
            <a:avLst/>
          </a:prstGeom>
          <a:solidFill>
            <a:srgbClr val="7F7F7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Online Media 4" title="What is Active Citizens?">
            <a:hlinkClick r:id="" action="ppaction://media"/>
            <a:extLst>
              <a:ext uri="{FF2B5EF4-FFF2-40B4-BE49-F238E27FC236}">
                <a16:creationId xmlns:a16="http://schemas.microsoft.com/office/drawing/2014/main" id="{0853117A-1E3F-47A6-BC39-19D1A2F32B5D}"/>
              </a:ext>
            </a:extLst>
          </p:cNvPr>
          <p:cNvPicPr>
            <a:picLocks noGrp="1" noRot="1" noChangeAspect="1"/>
          </p:cNvPicPr>
          <p:nvPr>
            <p:ph sz="half" idx="2"/>
            <a:videoFile r:link="rId1"/>
          </p:nvPr>
        </p:nvPicPr>
        <p:blipFill>
          <a:blip r:embed="rId3"/>
          <a:stretch>
            <a:fillRect/>
          </a:stretch>
        </p:blipFill>
        <p:spPr>
          <a:xfrm>
            <a:off x="623489" y="558181"/>
            <a:ext cx="6483354" cy="3646887"/>
          </a:xfrm>
          <a:prstGeom prst="rect">
            <a:avLst/>
          </a:prstGeom>
        </p:spPr>
      </p:pic>
      <p:sp>
        <p:nvSpPr>
          <p:cNvPr id="12" name="Rectangle 11">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4570891"/>
            <a:ext cx="7058307" cy="1964266"/>
          </a:xfrm>
          <a:prstGeom prst="rect">
            <a:avLst/>
          </a:prstGeom>
          <a:solidFill>
            <a:srgbClr val="7739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683B139-D831-4FED-8D6E-EC77AF8C581B}"/>
              </a:ext>
            </a:extLst>
          </p:cNvPr>
          <p:cNvSpPr>
            <a:spLocks noGrp="1"/>
          </p:cNvSpPr>
          <p:nvPr>
            <p:ph type="title"/>
          </p:nvPr>
        </p:nvSpPr>
        <p:spPr>
          <a:xfrm>
            <a:off x="524256" y="4765963"/>
            <a:ext cx="6594189" cy="1625210"/>
          </a:xfrm>
        </p:spPr>
        <p:txBody>
          <a:bodyPr vert="horz" lIns="91440" tIns="45720" rIns="91440" bIns="45720" rtlCol="0" anchor="ctr">
            <a:normAutofit/>
          </a:bodyPr>
          <a:lstStyle/>
          <a:p>
            <a:pPr algn="ctr"/>
            <a:r>
              <a:rPr lang="en-US" kern="1200" dirty="0">
                <a:solidFill>
                  <a:srgbClr val="FFFFFF"/>
                </a:solidFill>
                <a:latin typeface="+mj-lt"/>
                <a:ea typeface="+mj-ea"/>
                <a:cs typeface="+mj-cs"/>
              </a:rPr>
              <a:t>Active Citizenship</a:t>
            </a:r>
            <a:br>
              <a:rPr lang="en-US" kern="1200" dirty="0">
                <a:solidFill>
                  <a:srgbClr val="FFFFFF"/>
                </a:solidFill>
                <a:latin typeface="+mj-lt"/>
                <a:ea typeface="+mj-ea"/>
                <a:cs typeface="+mj-cs"/>
              </a:rPr>
            </a:br>
            <a:endParaRPr lang="en-US" kern="1200" dirty="0">
              <a:solidFill>
                <a:srgbClr val="FFFFFF"/>
              </a:solidFill>
              <a:latin typeface="+mj-lt"/>
              <a:ea typeface="+mj-ea"/>
              <a:cs typeface="+mj-cs"/>
            </a:endParaRPr>
          </a:p>
        </p:txBody>
      </p:sp>
      <p:sp>
        <p:nvSpPr>
          <p:cNvPr id="14" name="Rectangle 13">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3A53919B-F389-4808-93D9-F48374AC95AF}"/>
              </a:ext>
            </a:extLst>
          </p:cNvPr>
          <p:cNvSpPr>
            <a:spLocks noGrp="1"/>
          </p:cNvSpPr>
          <p:nvPr>
            <p:ph sz="half" idx="1"/>
          </p:nvPr>
        </p:nvSpPr>
        <p:spPr>
          <a:xfrm>
            <a:off x="8029319" y="917725"/>
            <a:ext cx="3424739" cy="4852362"/>
          </a:xfrm>
        </p:spPr>
        <p:txBody>
          <a:bodyPr vert="horz" lIns="91440" tIns="45720" rIns="91440" bIns="45720" rtlCol="0" anchor="ctr">
            <a:normAutofit/>
          </a:bodyPr>
          <a:lstStyle/>
          <a:p>
            <a:pPr marL="0" indent="0">
              <a:buNone/>
            </a:pPr>
            <a:r>
              <a:rPr lang="en-US" sz="2000" dirty="0">
                <a:solidFill>
                  <a:srgbClr val="FFFFFF"/>
                </a:solidFill>
              </a:rPr>
              <a:t>Active citizenship is quite simply doing anything to express values or to achieve something for the common good.</a:t>
            </a:r>
          </a:p>
          <a:p>
            <a:pPr marL="0" indent="0">
              <a:buNone/>
            </a:pPr>
            <a:endParaRPr lang="en-US" sz="2000" dirty="0">
              <a:solidFill>
                <a:srgbClr val="FFFFFF"/>
              </a:solidFill>
            </a:endParaRPr>
          </a:p>
          <a:p>
            <a:pPr marL="0" indent="0">
              <a:buNone/>
            </a:pPr>
            <a:r>
              <a:rPr lang="en-US" sz="2000" dirty="0">
                <a:solidFill>
                  <a:schemeClr val="accent1"/>
                </a:solidFill>
              </a:rPr>
              <a:t>Link for video:</a:t>
            </a:r>
            <a:r>
              <a:rPr lang="en-US" sz="2000" dirty="0">
                <a:solidFill>
                  <a:srgbClr val="FFFFFF"/>
                </a:solidFill>
              </a:rPr>
              <a:t> </a:t>
            </a:r>
            <a:r>
              <a:rPr lang="en-US" sz="2000" dirty="0">
                <a:solidFill>
                  <a:schemeClr val="bg1"/>
                </a:solidFill>
                <a:hlinkClick r:id="rId4">
                  <a:extLst>
                    <a:ext uri="{A12FA001-AC4F-418D-AE19-62706E023703}">
                      <ahyp:hlinkClr xmlns:ahyp="http://schemas.microsoft.com/office/drawing/2018/hyperlinkcolor" val="tx"/>
                    </a:ext>
                  </a:extLst>
                </a:hlinkClick>
              </a:rPr>
              <a:t>https://youtu.be/kiZNO_Lca8k</a:t>
            </a:r>
            <a:endParaRPr lang="en-US" sz="2000" dirty="0">
              <a:solidFill>
                <a:schemeClr val="bg1"/>
              </a:solidFill>
            </a:endParaRPr>
          </a:p>
        </p:txBody>
      </p:sp>
    </p:spTree>
    <p:extLst>
      <p:ext uri="{BB962C8B-B14F-4D97-AF65-F5344CB8AC3E}">
        <p14:creationId xmlns:p14="http://schemas.microsoft.com/office/powerpoint/2010/main" val="164961343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p:cMediaNode vol="80000">
                <p:cTn id="7" fill="hold" display="0">
                  <p:stCondLst>
                    <p:cond delay="indefinite"/>
                  </p:stCondLst>
                </p:cTn>
                <p:tgtEl>
                  <p:spTgt spid="5"/>
                </p:tgtEl>
              </p:cMediaNode>
            </p:vide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5" name="Rectangle 49">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095A881-1C17-43F8-8FD4-7A8FD2DD784F}"/>
              </a:ext>
            </a:extLst>
          </p:cNvPr>
          <p:cNvSpPr>
            <a:spLocks noGrp="1"/>
          </p:cNvSpPr>
          <p:nvPr>
            <p:ph type="title"/>
          </p:nvPr>
        </p:nvSpPr>
        <p:spPr>
          <a:xfrm>
            <a:off x="643467" y="321734"/>
            <a:ext cx="5136416" cy="1135737"/>
          </a:xfrm>
        </p:spPr>
        <p:txBody>
          <a:bodyPr vert="horz" lIns="91440" tIns="45720" rIns="91440" bIns="45720" rtlCol="0" anchor="ctr">
            <a:normAutofit/>
          </a:bodyPr>
          <a:lstStyle/>
          <a:p>
            <a:pPr algn="ctr"/>
            <a:r>
              <a:rPr lang="en-US" sz="3600" b="1" dirty="0">
                <a:solidFill>
                  <a:srgbClr val="FF0000"/>
                </a:solidFill>
              </a:rPr>
              <a:t>Why is this important? </a:t>
            </a:r>
          </a:p>
        </p:txBody>
      </p:sp>
      <p:sp>
        <p:nvSpPr>
          <p:cNvPr id="3" name="Content Placeholder 2">
            <a:extLst>
              <a:ext uri="{FF2B5EF4-FFF2-40B4-BE49-F238E27FC236}">
                <a16:creationId xmlns:a16="http://schemas.microsoft.com/office/drawing/2014/main" id="{9849A4A8-1FAC-4C5E-A3FF-BFE75CF50379}"/>
              </a:ext>
            </a:extLst>
          </p:cNvPr>
          <p:cNvSpPr>
            <a:spLocks noGrp="1"/>
          </p:cNvSpPr>
          <p:nvPr>
            <p:ph sz="half" idx="1"/>
          </p:nvPr>
        </p:nvSpPr>
        <p:spPr>
          <a:xfrm>
            <a:off x="643468" y="1782981"/>
            <a:ext cx="5136416" cy="4393982"/>
          </a:xfrm>
        </p:spPr>
        <p:txBody>
          <a:bodyPr vert="horz" lIns="91440" tIns="45720" rIns="91440" bIns="45720" rtlCol="0">
            <a:normAutofit/>
          </a:bodyPr>
          <a:lstStyle/>
          <a:p>
            <a:pPr marL="0"/>
            <a:r>
              <a:rPr lang="en-US" sz="2000" i="1"/>
              <a:t>“We are the first generation that can end poverty, and the last one that can take steps to avoid the worst impacts of climate change. With the adoption of a new development agenda, sustainable development goals and climate change agreement, we can set the world on course for a better future. This must be a time for global action. Future generations will judge us harshly if we fail to meet our obligation”. – </a:t>
            </a:r>
            <a:r>
              <a:rPr lang="en-US" sz="2000" b="1"/>
              <a:t>Ban Ki-moon</a:t>
            </a:r>
          </a:p>
          <a:p>
            <a:endParaRPr lang="en-US" sz="2000" dirty="0"/>
          </a:p>
        </p:txBody>
      </p:sp>
      <p:sp>
        <p:nvSpPr>
          <p:cNvPr id="59" name="Isosceles Triangle 51">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Rectangle 53">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Content Placeholder 9" descr="A picture containing game&#10;&#10;Description automatically generated">
            <a:extLst>
              <a:ext uri="{FF2B5EF4-FFF2-40B4-BE49-F238E27FC236}">
                <a16:creationId xmlns:a16="http://schemas.microsoft.com/office/drawing/2014/main" id="{D298EEA1-0F4E-45E3-B6D7-E248CEFBBC92}"/>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b="-1"/>
          <a:stretch/>
        </p:blipFill>
        <p:spPr>
          <a:xfrm>
            <a:off x="5726406" y="0"/>
            <a:ext cx="5779884" cy="6857990"/>
          </a:xfrm>
          <a:prstGeom prst="rect">
            <a:avLst/>
          </a:prstGeom>
        </p:spPr>
      </p:pic>
      <p:grpSp>
        <p:nvGrpSpPr>
          <p:cNvPr id="56" name="Group 55">
            <a:extLst>
              <a:ext uri="{FF2B5EF4-FFF2-40B4-BE49-F238E27FC236}">
                <a16:creationId xmlns:a16="http://schemas.microsoft.com/office/drawing/2014/main" id="{07EAA094-9CF6-4695-958A-33D9BCAA947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123132" y="713128"/>
            <a:ext cx="1068867" cy="2126625"/>
            <a:chOff x="10918968" y="713127"/>
            <a:chExt cx="1273032" cy="2532832"/>
          </a:xfrm>
        </p:grpSpPr>
        <p:sp>
          <p:nvSpPr>
            <p:cNvPr id="57" name="Rectangle 56">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Isosceles Triangle 57">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13377216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6" name="Rectangle 45">
            <a:extLst>
              <a:ext uri="{FF2B5EF4-FFF2-40B4-BE49-F238E27FC236}">
                <a16:creationId xmlns:a16="http://schemas.microsoft.com/office/drawing/2014/main" id="{361DC183-07AE-409A-AB63-34A0C77B60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ectangle 47">
            <a:extLst>
              <a:ext uri="{FF2B5EF4-FFF2-40B4-BE49-F238E27FC236}">
                <a16:creationId xmlns:a16="http://schemas.microsoft.com/office/drawing/2014/main" id="{90464369-70FA-42AF-948F-80664CA7BF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146816"/>
          </a:xfrm>
          <a:prstGeom prst="rect">
            <a:avLst/>
          </a:prstGeom>
          <a:solidFill>
            <a:schemeClr val="bg1">
              <a:lumMod val="85000"/>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8585BA8A-7065-411B-84F2-6771AC3E601E}"/>
              </a:ext>
            </a:extLst>
          </p:cNvPr>
          <p:cNvSpPr>
            <a:spLocks noGrp="1"/>
          </p:cNvSpPr>
          <p:nvPr>
            <p:ph type="title"/>
          </p:nvPr>
        </p:nvSpPr>
        <p:spPr>
          <a:xfrm>
            <a:off x="581646" y="349664"/>
            <a:ext cx="5845571" cy="1638377"/>
          </a:xfrm>
        </p:spPr>
        <p:txBody>
          <a:bodyPr vert="horz" lIns="91440" tIns="45720" rIns="91440" bIns="45720" rtlCol="0" anchor="b">
            <a:normAutofit/>
          </a:bodyPr>
          <a:lstStyle/>
          <a:p>
            <a:r>
              <a:rPr lang="en-US" sz="4800" b="1" kern="1200">
                <a:solidFill>
                  <a:schemeClr val="tx1"/>
                </a:solidFill>
                <a:latin typeface="+mj-lt"/>
                <a:ea typeface="+mj-ea"/>
                <a:cs typeface="+mj-cs"/>
              </a:rPr>
              <a:t>The Sustainable Development Goals </a:t>
            </a:r>
          </a:p>
        </p:txBody>
      </p:sp>
      <p:sp>
        <p:nvSpPr>
          <p:cNvPr id="7" name="Content Placeholder 6">
            <a:extLst>
              <a:ext uri="{FF2B5EF4-FFF2-40B4-BE49-F238E27FC236}">
                <a16:creationId xmlns:a16="http://schemas.microsoft.com/office/drawing/2014/main" id="{7778C99C-D60D-4E12-AF93-982A3EA15067}"/>
              </a:ext>
            </a:extLst>
          </p:cNvPr>
          <p:cNvSpPr>
            <a:spLocks noGrp="1"/>
          </p:cNvSpPr>
          <p:nvPr>
            <p:ph sz="half" idx="1"/>
          </p:nvPr>
        </p:nvSpPr>
        <p:spPr>
          <a:xfrm>
            <a:off x="587988" y="2620641"/>
            <a:ext cx="5837750" cy="3023702"/>
          </a:xfrm>
        </p:spPr>
        <p:txBody>
          <a:bodyPr vert="horz" lIns="91440" tIns="45720" rIns="91440" bIns="45720" rtlCol="0" anchor="ctr">
            <a:normAutofit fontScale="85000" lnSpcReduction="10000"/>
          </a:bodyPr>
          <a:lstStyle/>
          <a:p>
            <a:r>
              <a:rPr lang="en-US" sz="2000" b="0" i="0" dirty="0">
                <a:effectLst/>
              </a:rPr>
              <a:t>The Sustainable Development Goals apply to all countries – including Ireland – meaning that they are universal. </a:t>
            </a:r>
          </a:p>
          <a:p>
            <a:r>
              <a:rPr lang="en-US" sz="2000" b="0" i="0" dirty="0">
                <a:effectLst/>
              </a:rPr>
              <a:t>There are 17 </a:t>
            </a:r>
            <a:r>
              <a:rPr lang="en-US" sz="2000" dirty="0"/>
              <a:t>Goals </a:t>
            </a:r>
            <a:r>
              <a:rPr lang="en-US" sz="2000" b="0" i="0" dirty="0">
                <a:effectLst/>
              </a:rPr>
              <a:t>in</a:t>
            </a:r>
            <a:r>
              <a:rPr lang="en-US" sz="2000" dirty="0"/>
              <a:t> total, with 169 targets (specific objectives associated with each goal). </a:t>
            </a:r>
            <a:endParaRPr lang="en-US" sz="2000" b="0" i="0" dirty="0">
              <a:effectLst/>
            </a:endParaRPr>
          </a:p>
          <a:p>
            <a:r>
              <a:rPr lang="en-US" sz="2000" b="0" i="0" dirty="0">
                <a:effectLst/>
              </a:rPr>
              <a:t>The goals apply to everyone. For this reason, and with the cooperation of everyone, the Sustainable Development Goals have the potential to change everything – how we live and work, with whom we work, our views of the world, our vision and values for the planet – today and into the future.</a:t>
            </a:r>
          </a:p>
          <a:p>
            <a:pPr marL="0" indent="0">
              <a:buNone/>
            </a:pPr>
            <a:endParaRPr lang="en-US" sz="2000" b="0" i="0" dirty="0">
              <a:effectLst/>
            </a:endParaRPr>
          </a:p>
          <a:p>
            <a:pPr marL="0" indent="0">
              <a:buNone/>
            </a:pPr>
            <a:r>
              <a:rPr lang="en-US" sz="2000" b="1" dirty="0">
                <a:solidFill>
                  <a:srgbClr val="0070C0"/>
                </a:solidFill>
              </a:rPr>
              <a:t>Link for video: </a:t>
            </a:r>
            <a:r>
              <a:rPr lang="en-US" sz="2000" b="1" dirty="0">
                <a:hlinkClick r:id="rId3">
                  <a:extLst>
                    <a:ext uri="{A12FA001-AC4F-418D-AE19-62706E023703}">
                      <ahyp:hlinkClr xmlns:ahyp="http://schemas.microsoft.com/office/drawing/2018/hyperlinkcolor" val="tx"/>
                    </a:ext>
                  </a:extLst>
                </a:hlinkClick>
              </a:rPr>
              <a:t>https://youtu.be/5G0ndS3uRdo</a:t>
            </a:r>
            <a:endParaRPr lang="en-US" sz="2000" b="1" dirty="0"/>
          </a:p>
          <a:p>
            <a:pPr marL="0" indent="0">
              <a:buNone/>
            </a:pPr>
            <a:endParaRPr lang="en-US" sz="2000" b="1" dirty="0"/>
          </a:p>
        </p:txBody>
      </p:sp>
      <p:sp>
        <p:nvSpPr>
          <p:cNvPr id="50" name="Rectangle 49">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669568" y="277912"/>
            <a:ext cx="524256" cy="1186339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Rectangle 51">
            <a:extLst>
              <a:ext uri="{FF2B5EF4-FFF2-40B4-BE49-F238E27FC236}">
                <a16:creationId xmlns:a16="http://schemas.microsoft.com/office/drawing/2014/main" id="{CC552A98-EF7D-4D42-AB69-066B786AB5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15447" y="399675"/>
            <a:ext cx="4647368" cy="580993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Online Media 9" title="A Look at the Sustainable Development Goals">
            <a:hlinkClick r:id="" action="ppaction://media"/>
            <a:extLst>
              <a:ext uri="{FF2B5EF4-FFF2-40B4-BE49-F238E27FC236}">
                <a16:creationId xmlns:a16="http://schemas.microsoft.com/office/drawing/2014/main" id="{1AA41BBD-7C04-498F-96EA-20E1DE2B2371}"/>
              </a:ext>
            </a:extLst>
          </p:cNvPr>
          <p:cNvPicPr>
            <a:picLocks noGrp="1" noRot="1" noChangeAspect="1"/>
          </p:cNvPicPr>
          <p:nvPr>
            <p:ph sz="half" idx="2"/>
            <a:videoFile r:link="rId1"/>
          </p:nvPr>
        </p:nvPicPr>
        <p:blipFill>
          <a:blip r:embed="rId4"/>
          <a:stretch>
            <a:fillRect/>
          </a:stretch>
        </p:blipFill>
        <p:spPr>
          <a:xfrm>
            <a:off x="7421373" y="2113402"/>
            <a:ext cx="4235516" cy="2382477"/>
          </a:xfrm>
          <a:prstGeom prst="rect">
            <a:avLst/>
          </a:prstGeom>
        </p:spPr>
      </p:pic>
      <p:sp>
        <p:nvSpPr>
          <p:cNvPr id="45" name="Rectangle 53">
            <a:extLst>
              <a:ext uri="{FF2B5EF4-FFF2-40B4-BE49-F238E27FC236}">
                <a16:creationId xmlns:a16="http://schemas.microsoft.com/office/drawing/2014/main" id="{A648176E-454C-437C-B0FC-9B82FCF32B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774185" y="6131892"/>
            <a:ext cx="524256"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9966207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0"/>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10"/>
                                        </p:tgtEl>
                                      </p:cBhvr>
                                    </p:cmd>
                                  </p:childTnLst>
                                </p:cTn>
                              </p:par>
                            </p:childTnLst>
                          </p:cTn>
                        </p:par>
                      </p:childTnLst>
                    </p:cTn>
                  </p:par>
                </p:childTnLst>
              </p:cTn>
              <p:nextCondLst>
                <p:cond evt="onClick" delay="0">
                  <p:tgtEl>
                    <p:spTgt spid="10"/>
                  </p:tgtEl>
                </p:cond>
              </p:nextCondLst>
            </p:seq>
            <p:video>
              <p:cMediaNode vol="80000">
                <p:cTn id="7" fill="hold" display="0">
                  <p:stCondLst>
                    <p:cond delay="indefinite"/>
                  </p:stCondLst>
                </p:cTn>
                <p:tgtEl>
                  <p:spTgt spid="10"/>
                </p:tgtEl>
              </p:cMediaNode>
            </p:vide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9" name="Rectangle 88">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1FA0B1E-2EF3-4917-B2A9-B8B4E548DDF3}"/>
              </a:ext>
            </a:extLst>
          </p:cNvPr>
          <p:cNvSpPr>
            <a:spLocks noGrp="1"/>
          </p:cNvSpPr>
          <p:nvPr>
            <p:ph type="title"/>
          </p:nvPr>
        </p:nvSpPr>
        <p:spPr>
          <a:xfrm>
            <a:off x="589560" y="856180"/>
            <a:ext cx="4560584" cy="1128068"/>
          </a:xfrm>
        </p:spPr>
        <p:txBody>
          <a:bodyPr vert="horz" lIns="91440" tIns="45720" rIns="91440" bIns="45720" rtlCol="0" anchor="ctr">
            <a:normAutofit/>
          </a:bodyPr>
          <a:lstStyle/>
          <a:p>
            <a:pPr algn="ctr"/>
            <a:r>
              <a:rPr lang="en-US" sz="3700" b="1" dirty="0">
                <a:solidFill>
                  <a:srgbClr val="FF0000"/>
                </a:solidFill>
              </a:rPr>
              <a:t>Let’s talk about the SDGs!</a:t>
            </a:r>
          </a:p>
        </p:txBody>
      </p:sp>
      <p:grpSp>
        <p:nvGrpSpPr>
          <p:cNvPr id="91" name="Group 90">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92" name="Rectangle 91">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3" name="Rectangle 92">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5" name="Rectangle 94">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95F3BBF-0FF2-4EB9-9F91-9080EBE37C91}"/>
              </a:ext>
            </a:extLst>
          </p:cNvPr>
          <p:cNvSpPr>
            <a:spLocks noGrp="1"/>
          </p:cNvSpPr>
          <p:nvPr>
            <p:ph sz="half" idx="1"/>
          </p:nvPr>
        </p:nvSpPr>
        <p:spPr>
          <a:xfrm>
            <a:off x="590719" y="2330505"/>
            <a:ext cx="4559425" cy="3979585"/>
          </a:xfrm>
        </p:spPr>
        <p:txBody>
          <a:bodyPr vert="horz" lIns="91440" tIns="45720" rIns="91440" bIns="45720" rtlCol="0" anchor="ctr">
            <a:normAutofit/>
          </a:bodyPr>
          <a:lstStyle/>
          <a:p>
            <a:pPr marL="0" indent="0">
              <a:buNone/>
            </a:pPr>
            <a:r>
              <a:rPr lang="en-US" sz="2000" b="1" dirty="0"/>
              <a:t>By myself:</a:t>
            </a:r>
          </a:p>
          <a:p>
            <a:r>
              <a:rPr lang="en-US" sz="2000" dirty="0"/>
              <a:t>What are they?</a:t>
            </a:r>
          </a:p>
          <a:p>
            <a:r>
              <a:rPr lang="en-US" sz="2000" dirty="0"/>
              <a:t>Who are they for?</a:t>
            </a:r>
          </a:p>
          <a:p>
            <a:r>
              <a:rPr lang="en-US" sz="2000" dirty="0"/>
              <a:t>Who is responsible for them? </a:t>
            </a:r>
          </a:p>
          <a:p>
            <a:r>
              <a:rPr lang="en-US" sz="2000" dirty="0"/>
              <a:t>Looking at the picture of the SDGs how many can you name? </a:t>
            </a:r>
          </a:p>
          <a:p>
            <a:r>
              <a:rPr lang="en-US" sz="2000" dirty="0"/>
              <a:t>Name one behaviour change that has occurred in your life because of the SDGs?</a:t>
            </a:r>
          </a:p>
          <a:p>
            <a:pPr marL="0" indent="0">
              <a:buNone/>
            </a:pPr>
            <a:r>
              <a:rPr lang="en-US" sz="2000" b="1" dirty="0"/>
              <a:t>Example: </a:t>
            </a:r>
            <a:r>
              <a:rPr lang="en-US" sz="2000" dirty="0"/>
              <a:t>Recycling </a:t>
            </a:r>
          </a:p>
        </p:txBody>
      </p:sp>
      <p:sp>
        <p:nvSpPr>
          <p:cNvPr id="97" name="Rectangle 96">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Rectangle 98">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Content Placeholder 20" descr="Chart, sunburst chart&#10;&#10;Description automatically generated">
            <a:extLst>
              <a:ext uri="{FF2B5EF4-FFF2-40B4-BE49-F238E27FC236}">
                <a16:creationId xmlns:a16="http://schemas.microsoft.com/office/drawing/2014/main" id="{2F42E616-90E9-4167-B1D5-B00683B642B4}"/>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a:stretch/>
        </p:blipFill>
        <p:spPr>
          <a:xfrm>
            <a:off x="5977788" y="799352"/>
            <a:ext cx="5425410" cy="5259296"/>
          </a:xfrm>
          <a:prstGeom prst="rect">
            <a:avLst/>
          </a:prstGeom>
        </p:spPr>
      </p:pic>
    </p:spTree>
    <p:extLst>
      <p:ext uri="{BB962C8B-B14F-4D97-AF65-F5344CB8AC3E}">
        <p14:creationId xmlns:p14="http://schemas.microsoft.com/office/powerpoint/2010/main" val="5416205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Content Placeholder 5" descr="A close up of a toy&#10;&#10;Description automatically generated">
            <a:extLst>
              <a:ext uri="{FF2B5EF4-FFF2-40B4-BE49-F238E27FC236}">
                <a16:creationId xmlns:a16="http://schemas.microsoft.com/office/drawing/2014/main" id="{62E41893-ECD1-4CFA-BD5B-C14B90278ECE}"/>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t="12904" b="6721"/>
          <a:stretch/>
        </p:blipFill>
        <p:spPr>
          <a:xfrm>
            <a:off x="-1" y="10"/>
            <a:ext cx="12192001" cy="4666928"/>
          </a:xfrm>
          <a:prstGeom prst="rect">
            <a:avLst/>
          </a:prstGeom>
        </p:spPr>
      </p:pic>
      <p:pic>
        <p:nvPicPr>
          <p:cNvPr id="27" name="Picture 15">
            <a:extLst>
              <a:ext uri="{FF2B5EF4-FFF2-40B4-BE49-F238E27FC236}">
                <a16:creationId xmlns:a16="http://schemas.microsoft.com/office/drawing/2014/main" id="{EE09A529-E47C-4634-BB98-0A9526C372B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51657"/>
          <a:stretch/>
        </p:blipFill>
        <p:spPr>
          <a:xfrm>
            <a:off x="0" y="3542616"/>
            <a:ext cx="12192000" cy="3315384"/>
          </a:xfrm>
          <a:prstGeom prst="rect">
            <a:avLst/>
          </a:prstGeom>
        </p:spPr>
      </p:pic>
      <p:sp>
        <p:nvSpPr>
          <p:cNvPr id="28" name="Oval 17">
            <a:extLst>
              <a:ext uri="{FF2B5EF4-FFF2-40B4-BE49-F238E27FC236}">
                <a16:creationId xmlns:a16="http://schemas.microsoft.com/office/drawing/2014/main" id="{569C1A01-6FB5-43CE-ADCC-936728ACAC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56267" y="4388303"/>
            <a:ext cx="824089" cy="702986"/>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98AA78F-1724-4A16-A624-1165288593BB}"/>
              </a:ext>
            </a:extLst>
          </p:cNvPr>
          <p:cNvSpPr>
            <a:spLocks noGrp="1"/>
          </p:cNvSpPr>
          <p:nvPr>
            <p:ph type="title"/>
          </p:nvPr>
        </p:nvSpPr>
        <p:spPr>
          <a:xfrm>
            <a:off x="804998" y="4551037"/>
            <a:ext cx="5021782" cy="1509931"/>
          </a:xfrm>
        </p:spPr>
        <p:txBody>
          <a:bodyPr vert="horz" lIns="91440" tIns="45720" rIns="91440" bIns="45720" rtlCol="0" anchor="ctr">
            <a:normAutofit/>
          </a:bodyPr>
          <a:lstStyle/>
          <a:p>
            <a:r>
              <a:rPr lang="en-US" sz="4000" b="1" dirty="0">
                <a:solidFill>
                  <a:srgbClr val="00B050"/>
                </a:solidFill>
              </a:rPr>
              <a:t>More on the SDGs:</a:t>
            </a:r>
          </a:p>
        </p:txBody>
      </p:sp>
      <p:sp>
        <p:nvSpPr>
          <p:cNvPr id="3" name="Content Placeholder 2">
            <a:extLst>
              <a:ext uri="{FF2B5EF4-FFF2-40B4-BE49-F238E27FC236}">
                <a16:creationId xmlns:a16="http://schemas.microsoft.com/office/drawing/2014/main" id="{55E58298-9333-45E5-8346-DCA023515FE6}"/>
              </a:ext>
            </a:extLst>
          </p:cNvPr>
          <p:cNvSpPr>
            <a:spLocks noGrp="1"/>
          </p:cNvSpPr>
          <p:nvPr>
            <p:ph sz="half" idx="1"/>
          </p:nvPr>
        </p:nvSpPr>
        <p:spPr>
          <a:xfrm>
            <a:off x="5327375" y="4303643"/>
            <a:ext cx="6069284" cy="2256183"/>
          </a:xfrm>
        </p:spPr>
        <p:txBody>
          <a:bodyPr vert="horz" lIns="91440" tIns="45720" rIns="91440" bIns="45720" rtlCol="0" anchor="ctr">
            <a:normAutofit fontScale="92500" lnSpcReduction="20000"/>
          </a:bodyPr>
          <a:lstStyle/>
          <a:p>
            <a:pPr marL="0" indent="0">
              <a:buNone/>
            </a:pPr>
            <a:r>
              <a:rPr lang="en-US" sz="1800" dirty="0">
                <a:solidFill>
                  <a:srgbClr val="000000"/>
                </a:solidFill>
              </a:rPr>
              <a:t>There are 6 Ps to remember when thinking about the SDGs:</a:t>
            </a:r>
          </a:p>
          <a:p>
            <a:r>
              <a:rPr lang="en-US" sz="1800" dirty="0">
                <a:solidFill>
                  <a:srgbClr val="000000"/>
                </a:solidFill>
              </a:rPr>
              <a:t>People</a:t>
            </a:r>
          </a:p>
          <a:p>
            <a:r>
              <a:rPr lang="en-US" sz="1800" dirty="0">
                <a:solidFill>
                  <a:srgbClr val="000000"/>
                </a:solidFill>
              </a:rPr>
              <a:t>Planet</a:t>
            </a:r>
          </a:p>
          <a:p>
            <a:r>
              <a:rPr lang="en-US" sz="1800" dirty="0">
                <a:solidFill>
                  <a:srgbClr val="000000"/>
                </a:solidFill>
              </a:rPr>
              <a:t>Prosperity</a:t>
            </a:r>
          </a:p>
          <a:p>
            <a:r>
              <a:rPr lang="en-US" sz="1800" dirty="0">
                <a:solidFill>
                  <a:srgbClr val="000000"/>
                </a:solidFill>
              </a:rPr>
              <a:t>Peace </a:t>
            </a:r>
          </a:p>
          <a:p>
            <a:r>
              <a:rPr lang="en-US" sz="1800" dirty="0">
                <a:solidFill>
                  <a:srgbClr val="000000"/>
                </a:solidFill>
              </a:rPr>
              <a:t>Partnership </a:t>
            </a:r>
          </a:p>
          <a:p>
            <a:pPr marL="0"/>
            <a:r>
              <a:rPr lang="en-US" sz="1800" dirty="0">
                <a:solidFill>
                  <a:srgbClr val="000000"/>
                </a:solidFill>
              </a:rPr>
              <a:t>And the most important: PARTICIPATION</a:t>
            </a:r>
          </a:p>
        </p:txBody>
      </p:sp>
    </p:spTree>
    <p:extLst>
      <p:ext uri="{BB962C8B-B14F-4D97-AF65-F5344CB8AC3E}">
        <p14:creationId xmlns:p14="http://schemas.microsoft.com/office/powerpoint/2010/main" val="20643909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9887C4A-965B-4B4A-BF8C-D05AFFBE2ED8}"/>
              </a:ext>
            </a:extLst>
          </p:cNvPr>
          <p:cNvSpPr>
            <a:spLocks noGrp="1"/>
          </p:cNvSpPr>
          <p:nvPr>
            <p:ph type="title"/>
          </p:nvPr>
        </p:nvSpPr>
        <p:spPr>
          <a:xfrm>
            <a:off x="1075767" y="1188637"/>
            <a:ext cx="2988234" cy="4480726"/>
          </a:xfrm>
        </p:spPr>
        <p:txBody>
          <a:bodyPr>
            <a:normAutofit/>
          </a:bodyPr>
          <a:lstStyle/>
          <a:p>
            <a:pPr algn="ctr"/>
            <a:r>
              <a:rPr lang="en-IE" sz="4100" b="1" dirty="0">
                <a:solidFill>
                  <a:srgbClr val="FF0000"/>
                </a:solidFill>
              </a:rPr>
              <a:t>Why should I care about the SDGs and Development Education?</a:t>
            </a:r>
          </a:p>
        </p:txBody>
      </p:sp>
      <p:cxnSp>
        <p:nvCxnSpPr>
          <p:cNvPr id="21" name="Straight Connector 13">
            <a:extLst>
              <a:ext uri="{FF2B5EF4-FFF2-40B4-BE49-F238E27FC236}">
                <a16:creationId xmlns:a16="http://schemas.microsoft.com/office/drawing/2014/main" id="{23AAC9B5-8015-485C-ACF9-A750390E9A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A9A8410B-E186-4339-921E-FCD9DB1B5727}"/>
              </a:ext>
            </a:extLst>
          </p:cNvPr>
          <p:cNvSpPr>
            <a:spLocks noGrp="1"/>
          </p:cNvSpPr>
          <p:nvPr>
            <p:ph idx="1"/>
          </p:nvPr>
        </p:nvSpPr>
        <p:spPr>
          <a:xfrm>
            <a:off x="5255260" y="1648870"/>
            <a:ext cx="4702848" cy="3560260"/>
          </a:xfrm>
        </p:spPr>
        <p:txBody>
          <a:bodyPr anchor="ctr">
            <a:normAutofit fontScale="85000" lnSpcReduction="10000"/>
          </a:bodyPr>
          <a:lstStyle/>
          <a:p>
            <a:pPr marL="0" indent="0">
              <a:buNone/>
            </a:pPr>
            <a:r>
              <a:rPr lang="en-IE" sz="1600" dirty="0"/>
              <a:t>Often we see that symptoms of problems are being treated. This is necessary and important but it doesn’t fix the reasons why the problem has occurred.</a:t>
            </a:r>
          </a:p>
          <a:p>
            <a:pPr marL="0" indent="0">
              <a:buNone/>
            </a:pPr>
            <a:r>
              <a:rPr lang="en-IE" sz="1600" dirty="0"/>
              <a:t>Development Education seeks to identify root causes of problems, as opposed to just meeting the immediate needs the problem creates. As Global Citizens who think critically you have the power to change the way the world works.</a:t>
            </a:r>
          </a:p>
          <a:p>
            <a:pPr marL="0" indent="0">
              <a:buNone/>
            </a:pPr>
            <a:r>
              <a:rPr lang="en-IE" sz="1600" dirty="0"/>
              <a:t>There are no easy answers and many of the problems are very complex but it’s important that we see ourselves as people who are in a position to contribute to the problem or to be a part of the solution. </a:t>
            </a:r>
          </a:p>
          <a:p>
            <a:pPr marL="0" indent="0">
              <a:buNone/>
            </a:pPr>
            <a:r>
              <a:rPr lang="en-IE" sz="1600" b="1" dirty="0"/>
              <a:t>For example: </a:t>
            </a:r>
            <a:r>
              <a:rPr lang="en-IE" sz="1600" dirty="0"/>
              <a:t>A patient goes to see a doctor. The patient has a pain in their stomach. The doctor doesn’t investigate why but gives the patient painkillers. Will the patient get better? </a:t>
            </a:r>
          </a:p>
          <a:p>
            <a:pPr marL="0" indent="0">
              <a:buNone/>
            </a:pPr>
            <a:r>
              <a:rPr lang="en-IE" sz="1600" b="1" dirty="0"/>
              <a:t>At home: </a:t>
            </a:r>
            <a:r>
              <a:rPr lang="en-IE" sz="1600" dirty="0"/>
              <a:t>With your caregiver have a discussion about one thing in Ireland that it seems like the symptoms of a problem is being addressed but not what is causing the problem. </a:t>
            </a:r>
          </a:p>
        </p:txBody>
      </p:sp>
    </p:spTree>
    <p:extLst>
      <p:ext uri="{BB962C8B-B14F-4D97-AF65-F5344CB8AC3E}">
        <p14:creationId xmlns:p14="http://schemas.microsoft.com/office/powerpoint/2010/main" val="41626086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0433FE-A676-47DE-9107-9DAA1FCF956E}"/>
              </a:ext>
            </a:extLst>
          </p:cNvPr>
          <p:cNvSpPr>
            <a:spLocks noGrp="1"/>
          </p:cNvSpPr>
          <p:nvPr>
            <p:ph type="title"/>
          </p:nvPr>
        </p:nvSpPr>
        <p:spPr>
          <a:xfrm>
            <a:off x="8045751" y="629266"/>
            <a:ext cx="3667039" cy="1676603"/>
          </a:xfrm>
        </p:spPr>
        <p:txBody>
          <a:bodyPr>
            <a:normAutofit/>
          </a:bodyPr>
          <a:lstStyle/>
          <a:p>
            <a:pPr algn="ctr"/>
            <a:r>
              <a:rPr lang="en-IE" sz="4000" b="1" dirty="0">
                <a:solidFill>
                  <a:srgbClr val="FF0000"/>
                </a:solidFill>
              </a:rPr>
              <a:t>But I’m just one person? </a:t>
            </a:r>
          </a:p>
        </p:txBody>
      </p:sp>
      <p:sp>
        <p:nvSpPr>
          <p:cNvPr id="25" name="Rectangle 24">
            <a:extLst>
              <a:ext uri="{FF2B5EF4-FFF2-40B4-BE49-F238E27FC236}">
                <a16:creationId xmlns:a16="http://schemas.microsoft.com/office/drawing/2014/main" id="{577D1452-F0B7-431E-9A24-D3F7103D85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Rounded Rectangle 20">
            <a:extLst>
              <a:ext uri="{FF2B5EF4-FFF2-40B4-BE49-F238E27FC236}">
                <a16:creationId xmlns:a16="http://schemas.microsoft.com/office/drawing/2014/main" id="{A660F4F9-5DF5-4F15-BE6A-CD8648BB11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211" y="559407"/>
            <a:ext cx="6594522"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Online Media 5" title="The Story of the Hummingbird, told by Wangari Maathai">
            <a:hlinkClick r:id="" action="ppaction://media"/>
            <a:extLst>
              <a:ext uri="{FF2B5EF4-FFF2-40B4-BE49-F238E27FC236}">
                <a16:creationId xmlns:a16="http://schemas.microsoft.com/office/drawing/2014/main" id="{73E6FCE0-DB39-4B4B-B05E-67B936BF8300}"/>
              </a:ext>
            </a:extLst>
          </p:cNvPr>
          <p:cNvPicPr>
            <a:picLocks noRot="1" noChangeAspect="1"/>
          </p:cNvPicPr>
          <p:nvPr>
            <a:videoFile r:link="rId1"/>
          </p:nvPr>
        </p:nvPicPr>
        <p:blipFill>
          <a:blip r:embed="rId3"/>
          <a:stretch>
            <a:fillRect/>
          </a:stretch>
        </p:blipFill>
        <p:spPr>
          <a:xfrm>
            <a:off x="744142" y="1723314"/>
            <a:ext cx="6064660" cy="3411371"/>
          </a:xfrm>
          <a:prstGeom prst="rect">
            <a:avLst/>
          </a:prstGeom>
          <a:effectLst/>
        </p:spPr>
      </p:pic>
      <p:sp>
        <p:nvSpPr>
          <p:cNvPr id="8" name="Content Placeholder 7">
            <a:extLst>
              <a:ext uri="{FF2B5EF4-FFF2-40B4-BE49-F238E27FC236}">
                <a16:creationId xmlns:a16="http://schemas.microsoft.com/office/drawing/2014/main" id="{0EF94E64-C827-44D2-A103-6B8B81A20046}"/>
              </a:ext>
            </a:extLst>
          </p:cNvPr>
          <p:cNvSpPr>
            <a:spLocks noGrp="1"/>
          </p:cNvSpPr>
          <p:nvPr>
            <p:ph idx="1"/>
          </p:nvPr>
        </p:nvSpPr>
        <p:spPr>
          <a:xfrm>
            <a:off x="8045753" y="2438401"/>
            <a:ext cx="3667036" cy="3779520"/>
          </a:xfrm>
        </p:spPr>
        <p:txBody>
          <a:bodyPr>
            <a:normAutofit/>
          </a:bodyPr>
          <a:lstStyle/>
          <a:p>
            <a:pPr marL="0" indent="0">
              <a:buNone/>
            </a:pPr>
            <a:r>
              <a:rPr lang="en-US" sz="1800" dirty="0"/>
              <a:t>Sometimes our actions may seem insignificant, but every action has a reaction.</a:t>
            </a:r>
          </a:p>
          <a:p>
            <a:pPr marL="0" indent="0">
              <a:buNone/>
            </a:pPr>
            <a:r>
              <a:rPr lang="en-US" sz="1800" dirty="0"/>
              <a:t>It is so important that we always do our best with the knowledge we have. </a:t>
            </a:r>
          </a:p>
          <a:p>
            <a:pPr marL="0" indent="0">
              <a:buNone/>
            </a:pPr>
            <a:r>
              <a:rPr lang="en-US" sz="1800" dirty="0"/>
              <a:t>It is important we approach this journey with an open mind and that we are always trying our best and acting compassionately. </a:t>
            </a:r>
          </a:p>
          <a:p>
            <a:pPr marL="0" indent="0">
              <a:buNone/>
            </a:pPr>
            <a:r>
              <a:rPr lang="en-US" sz="1800" b="1" dirty="0">
                <a:solidFill>
                  <a:schemeClr val="accent1"/>
                </a:solidFill>
              </a:rPr>
              <a:t>Link to video:</a:t>
            </a:r>
          </a:p>
          <a:p>
            <a:pPr marL="0" indent="0">
              <a:buNone/>
            </a:pPr>
            <a:r>
              <a:rPr lang="en-US" sz="1800" b="1" dirty="0">
                <a:hlinkClick r:id="rId4">
                  <a:extLst>
                    <a:ext uri="{A12FA001-AC4F-418D-AE19-62706E023703}">
                      <ahyp:hlinkClr xmlns:ahyp="http://schemas.microsoft.com/office/drawing/2018/hyperlinkcolor" val="tx"/>
                    </a:ext>
                  </a:extLst>
                </a:hlinkClick>
              </a:rPr>
              <a:t>https://youtu.be/5mM11v_16-o</a:t>
            </a:r>
            <a:endParaRPr lang="en-US" sz="1800" b="1" dirty="0"/>
          </a:p>
        </p:txBody>
      </p:sp>
    </p:spTree>
    <p:extLst>
      <p:ext uri="{BB962C8B-B14F-4D97-AF65-F5344CB8AC3E}">
        <p14:creationId xmlns:p14="http://schemas.microsoft.com/office/powerpoint/2010/main" val="134303710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6"/>
                                        </p:tgtEl>
                                      </p:cBhvr>
                                    </p:cmd>
                                  </p:childTnLst>
                                </p:cTn>
                              </p:par>
                            </p:childTnLst>
                          </p:cTn>
                        </p:par>
                      </p:childTnLst>
                    </p:cTn>
                  </p:par>
                </p:childTnLst>
              </p:cTn>
              <p:nextCondLst>
                <p:cond evt="onClick" delay="0">
                  <p:tgtEl>
                    <p:spTgt spid="6"/>
                  </p:tgtEl>
                </p:cond>
              </p:nextCondLst>
            </p:seq>
            <p:video>
              <p:cMediaNode vol="80000">
                <p:cTn id="7" fill="hold" display="0">
                  <p:stCondLst>
                    <p:cond delay="indefinite"/>
                  </p:stCondLst>
                </p:cTn>
                <p:tgtEl>
                  <p:spTgt spid="6"/>
                </p:tgtEl>
              </p:cMediaNode>
            </p:vide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16">
            <a:extLst>
              <a:ext uri="{FF2B5EF4-FFF2-40B4-BE49-F238E27FC236}">
                <a16:creationId xmlns:a16="http://schemas.microsoft.com/office/drawing/2014/main" id="{8CA06CD6-90CA-4C45-856C-6771339E1E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solidFill>
            <a:schemeClr val="tx1">
              <a:alpha val="10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346678D-72B1-4A84-B330-AF01144272FF}"/>
              </a:ext>
            </a:extLst>
          </p:cNvPr>
          <p:cNvSpPr>
            <a:spLocks noGrp="1"/>
          </p:cNvSpPr>
          <p:nvPr>
            <p:ph type="title"/>
          </p:nvPr>
        </p:nvSpPr>
        <p:spPr>
          <a:xfrm>
            <a:off x="838200" y="963507"/>
            <a:ext cx="3494362" cy="4930986"/>
          </a:xfrm>
        </p:spPr>
        <p:txBody>
          <a:bodyPr>
            <a:normAutofit/>
          </a:bodyPr>
          <a:lstStyle/>
          <a:p>
            <a:pPr algn="ctr"/>
            <a:r>
              <a:rPr lang="en-IE" b="1" dirty="0">
                <a:solidFill>
                  <a:schemeClr val="accent1"/>
                </a:solidFill>
              </a:rPr>
              <a:t>Global Citizenship Quiz</a:t>
            </a:r>
          </a:p>
        </p:txBody>
      </p:sp>
      <p:cxnSp>
        <p:nvCxnSpPr>
          <p:cNvPr id="22" name="Straight Connector 18">
            <a:extLst>
              <a:ext uri="{FF2B5EF4-FFF2-40B4-BE49-F238E27FC236}">
                <a16:creationId xmlns:a16="http://schemas.microsoft.com/office/drawing/2014/main" id="{5021601D-2758-4B15-A31C-FDA184C51B3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2057400"/>
            <a:ext cx="0" cy="274320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4" name="Content Placeholder 3">
            <a:extLst>
              <a:ext uri="{FF2B5EF4-FFF2-40B4-BE49-F238E27FC236}">
                <a16:creationId xmlns:a16="http://schemas.microsoft.com/office/drawing/2014/main" id="{F5A18339-28DA-416D-8BBF-A8729F53EE57}"/>
              </a:ext>
            </a:extLst>
          </p:cNvPr>
          <p:cNvSpPr>
            <a:spLocks noGrp="1"/>
          </p:cNvSpPr>
          <p:nvPr>
            <p:ph sz="half" idx="1"/>
          </p:nvPr>
        </p:nvSpPr>
        <p:spPr>
          <a:xfrm>
            <a:off x="4976030" y="963507"/>
            <a:ext cx="6250940" cy="2304627"/>
          </a:xfrm>
        </p:spPr>
        <p:txBody>
          <a:bodyPr anchor="b">
            <a:normAutofit/>
          </a:bodyPr>
          <a:lstStyle/>
          <a:p>
            <a:pPr marL="0" indent="0">
              <a:buNone/>
            </a:pPr>
            <a:r>
              <a:rPr lang="en-GB" sz="1900" b="1" i="0">
                <a:effectLst/>
                <a:latin typeface="Roboto"/>
              </a:rPr>
              <a:t>1. What can be understood as global citizenship education?</a:t>
            </a:r>
            <a:endParaRPr lang="en-GB" sz="1900" b="0" i="0">
              <a:effectLst/>
              <a:latin typeface="Roboto"/>
            </a:endParaRPr>
          </a:p>
          <a:p>
            <a:pPr marL="0" indent="0">
              <a:buNone/>
            </a:pPr>
            <a:r>
              <a:rPr lang="en-GB" sz="1900" b="0" i="0">
                <a:effectLst/>
                <a:latin typeface="Roboto"/>
              </a:rPr>
              <a:t>a) It is a way to know more about international relations.</a:t>
            </a:r>
          </a:p>
          <a:p>
            <a:pPr marL="0" indent="0">
              <a:buNone/>
            </a:pPr>
            <a:r>
              <a:rPr lang="en-GB" sz="1900" b="0" i="0">
                <a:effectLst/>
                <a:latin typeface="Roboto"/>
              </a:rPr>
              <a:t>b) It is a way to become a diplomat.</a:t>
            </a:r>
          </a:p>
          <a:p>
            <a:pPr marL="0" indent="0">
              <a:buNone/>
            </a:pPr>
            <a:r>
              <a:rPr lang="en-GB" sz="1900" b="0" i="0">
                <a:effectLst/>
                <a:latin typeface="Roboto"/>
              </a:rPr>
              <a:t>c) It is a way to understand the world and to connect, relate and share with other cultures and peoples.</a:t>
            </a:r>
          </a:p>
          <a:p>
            <a:pPr marL="0" indent="0">
              <a:buNone/>
            </a:pPr>
            <a:endParaRPr lang="en-IE" sz="1900" dirty="0"/>
          </a:p>
        </p:txBody>
      </p:sp>
      <p:sp>
        <p:nvSpPr>
          <p:cNvPr id="5" name="Content Placeholder 4">
            <a:extLst>
              <a:ext uri="{FF2B5EF4-FFF2-40B4-BE49-F238E27FC236}">
                <a16:creationId xmlns:a16="http://schemas.microsoft.com/office/drawing/2014/main" id="{C5A99F64-44DC-41A3-99B4-D0A56AB4BB78}"/>
              </a:ext>
            </a:extLst>
          </p:cNvPr>
          <p:cNvSpPr>
            <a:spLocks noGrp="1"/>
          </p:cNvSpPr>
          <p:nvPr>
            <p:ph sz="half" idx="2"/>
          </p:nvPr>
        </p:nvSpPr>
        <p:spPr>
          <a:xfrm>
            <a:off x="4976030" y="3589866"/>
            <a:ext cx="6250940" cy="2304628"/>
          </a:xfrm>
        </p:spPr>
        <p:txBody>
          <a:bodyPr>
            <a:normAutofit/>
          </a:bodyPr>
          <a:lstStyle/>
          <a:p>
            <a:pPr marL="0" indent="0">
              <a:buNone/>
            </a:pPr>
            <a:r>
              <a:rPr lang="en-GB" sz="2000" b="1" i="0" dirty="0">
                <a:effectLst/>
                <a:latin typeface="Roboto"/>
              </a:rPr>
              <a:t>2. Why is global citizenship education relevant today?</a:t>
            </a:r>
            <a:endParaRPr lang="en-GB" sz="2000" b="0" i="0" dirty="0">
              <a:effectLst/>
              <a:latin typeface="Roboto"/>
            </a:endParaRPr>
          </a:p>
          <a:p>
            <a:pPr marL="0" indent="0">
              <a:buNone/>
            </a:pPr>
            <a:r>
              <a:rPr lang="en-GB" sz="2000" b="0" i="0" dirty="0">
                <a:effectLst/>
                <a:latin typeface="Roboto"/>
              </a:rPr>
              <a:t>a) Because global citizens are needed in light of contemporary challenges.</a:t>
            </a:r>
          </a:p>
          <a:p>
            <a:pPr marL="0" indent="0">
              <a:buNone/>
            </a:pPr>
            <a:r>
              <a:rPr lang="en-GB" sz="2000" b="0" i="0" dirty="0">
                <a:effectLst/>
                <a:latin typeface="Roboto"/>
              </a:rPr>
              <a:t>b) It might be a way to counter nationalism.</a:t>
            </a:r>
          </a:p>
          <a:p>
            <a:pPr marL="0" indent="0">
              <a:buNone/>
            </a:pPr>
            <a:r>
              <a:rPr lang="en-GB" sz="2000" b="0" i="0" dirty="0">
                <a:effectLst/>
                <a:latin typeface="Roboto"/>
              </a:rPr>
              <a:t>c) It is not relevant.</a:t>
            </a:r>
          </a:p>
          <a:p>
            <a:pPr marL="514350" indent="-514350">
              <a:buFont typeface="+mj-lt"/>
              <a:buAutoNum type="alphaUcPeriod"/>
            </a:pPr>
            <a:endParaRPr lang="en-IE" sz="2000" dirty="0"/>
          </a:p>
        </p:txBody>
      </p:sp>
    </p:spTree>
    <p:extLst>
      <p:ext uri="{BB962C8B-B14F-4D97-AF65-F5344CB8AC3E}">
        <p14:creationId xmlns:p14="http://schemas.microsoft.com/office/powerpoint/2010/main" val="28592838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7" name="Rectangle 46">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itle 12">
            <a:extLst>
              <a:ext uri="{FF2B5EF4-FFF2-40B4-BE49-F238E27FC236}">
                <a16:creationId xmlns:a16="http://schemas.microsoft.com/office/drawing/2014/main" id="{8A4CBE2A-75BE-4C02-A8DE-97E820E23E3C}"/>
              </a:ext>
            </a:extLst>
          </p:cNvPr>
          <p:cNvSpPr>
            <a:spLocks noGrp="1"/>
          </p:cNvSpPr>
          <p:nvPr>
            <p:ph type="title"/>
          </p:nvPr>
        </p:nvSpPr>
        <p:spPr>
          <a:xfrm>
            <a:off x="589560" y="856180"/>
            <a:ext cx="4560584" cy="1128068"/>
          </a:xfrm>
        </p:spPr>
        <p:txBody>
          <a:bodyPr vert="horz" lIns="91440" tIns="45720" rIns="91440" bIns="45720" rtlCol="0" anchor="ctr">
            <a:normAutofit/>
          </a:bodyPr>
          <a:lstStyle/>
          <a:p>
            <a:pPr algn="ctr"/>
            <a:r>
              <a:rPr lang="en-US" sz="2800" b="1" dirty="0"/>
              <a:t>Discuss at home:</a:t>
            </a:r>
            <a:br>
              <a:rPr lang="en-US" sz="2800" b="1" dirty="0"/>
            </a:br>
            <a:r>
              <a:rPr lang="en-US" sz="2800" b="1" dirty="0"/>
              <a:t> What do you think about this?</a:t>
            </a:r>
          </a:p>
        </p:txBody>
      </p:sp>
      <p:grpSp>
        <p:nvGrpSpPr>
          <p:cNvPr id="49" name="Group 48">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50" name="Rectangle 49">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Rectangle 50">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53" name="Rectangle 52">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Rectangle 54">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Rectangle 56">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Content Placeholder 19" descr="Diagram&#10;&#10;Description automatically generated">
            <a:extLst>
              <a:ext uri="{FF2B5EF4-FFF2-40B4-BE49-F238E27FC236}">
                <a16:creationId xmlns:a16="http://schemas.microsoft.com/office/drawing/2014/main" id="{BA9AD935-826F-48B7-8565-41302723BBA2}"/>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r="4" b="67"/>
          <a:stretch/>
        </p:blipFill>
        <p:spPr>
          <a:xfrm>
            <a:off x="5977788" y="799352"/>
            <a:ext cx="5425410" cy="5259296"/>
          </a:xfrm>
          <a:prstGeom prst="rect">
            <a:avLst/>
          </a:prstGeom>
        </p:spPr>
      </p:pic>
      <p:graphicFrame>
        <p:nvGraphicFramePr>
          <p:cNvPr id="15" name="Content Placeholder 10">
            <a:extLst>
              <a:ext uri="{FF2B5EF4-FFF2-40B4-BE49-F238E27FC236}">
                <a16:creationId xmlns:a16="http://schemas.microsoft.com/office/drawing/2014/main" id="{EBC7C1BA-0674-4C9B-B2DA-5D0797D8C786}"/>
              </a:ext>
            </a:extLst>
          </p:cNvPr>
          <p:cNvGraphicFramePr>
            <a:graphicFrameLocks noGrp="1"/>
          </p:cNvGraphicFramePr>
          <p:nvPr>
            <p:ph sz="half" idx="1"/>
            <p:extLst>
              <p:ext uri="{D42A27DB-BD31-4B8C-83A1-F6EECF244321}">
                <p14:modId xmlns:p14="http://schemas.microsoft.com/office/powerpoint/2010/main" val="185703486"/>
              </p:ext>
            </p:extLst>
          </p:nvPr>
        </p:nvGraphicFramePr>
        <p:xfrm>
          <a:off x="590719" y="2330505"/>
          <a:ext cx="4559425" cy="397958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592222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9DD9"/>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9328F6-9CCC-4997-B67A-7319988A03B1}"/>
              </a:ext>
            </a:extLst>
          </p:cNvPr>
          <p:cNvSpPr>
            <a:spLocks noGrp="1"/>
          </p:cNvSpPr>
          <p:nvPr>
            <p:ph type="title" idx="4294967295"/>
          </p:nvPr>
        </p:nvSpPr>
        <p:spPr>
          <a:xfrm>
            <a:off x="704209" y="635069"/>
            <a:ext cx="4509236" cy="1139139"/>
          </a:xfrm>
        </p:spPr>
        <p:txBody>
          <a:bodyPr vert="horz" lIns="91440" tIns="45720" rIns="91440" bIns="45720" rtlCol="0" anchor="ctr">
            <a:normAutofit/>
          </a:bodyPr>
          <a:lstStyle/>
          <a:p>
            <a:pPr algn="ctr"/>
            <a:r>
              <a:rPr lang="en-US" sz="3600" b="1" kern="1200" dirty="0">
                <a:solidFill>
                  <a:schemeClr val="bg1"/>
                </a:solidFill>
                <a:latin typeface="+mj-lt"/>
                <a:ea typeface="+mj-ea"/>
                <a:cs typeface="+mj-cs"/>
              </a:rPr>
              <a:t>Thank you for your participation! </a:t>
            </a:r>
          </a:p>
        </p:txBody>
      </p:sp>
      <p:sp>
        <p:nvSpPr>
          <p:cNvPr id="4" name="Text Placeholder 3">
            <a:extLst>
              <a:ext uri="{FF2B5EF4-FFF2-40B4-BE49-F238E27FC236}">
                <a16:creationId xmlns:a16="http://schemas.microsoft.com/office/drawing/2014/main" id="{4C901C20-B733-47C3-A196-44FA27CBABBA}"/>
              </a:ext>
            </a:extLst>
          </p:cNvPr>
          <p:cNvSpPr>
            <a:spLocks noGrp="1"/>
          </p:cNvSpPr>
          <p:nvPr>
            <p:ph type="body" sz="half" idx="4294967295"/>
          </p:nvPr>
        </p:nvSpPr>
        <p:spPr>
          <a:xfrm>
            <a:off x="720992" y="1941362"/>
            <a:ext cx="4492454" cy="2419097"/>
          </a:xfrm>
        </p:spPr>
        <p:txBody>
          <a:bodyPr vert="horz" lIns="91440" tIns="45720" rIns="91440" bIns="45720" rtlCol="0" anchor="t">
            <a:normAutofit/>
          </a:bodyPr>
          <a:lstStyle/>
          <a:p>
            <a:pPr marL="0" indent="0" algn="ctr">
              <a:buNone/>
            </a:pPr>
            <a:r>
              <a:rPr lang="en-US" sz="2000" dirty="0">
                <a:solidFill>
                  <a:schemeClr val="bg1"/>
                </a:solidFill>
              </a:rPr>
              <a:t>Next month we will be focusing on SDG 12: Sustainable Consumption and Production and SDG 13: Climate Action</a:t>
            </a:r>
          </a:p>
          <a:p>
            <a:endParaRPr lang="en-US" sz="1800" dirty="0"/>
          </a:p>
        </p:txBody>
      </p:sp>
      <p:sp>
        <p:nvSpPr>
          <p:cNvPr id="16" name="Freeform: Shape 18">
            <a:extLst>
              <a:ext uri="{FF2B5EF4-FFF2-40B4-BE49-F238E27FC236}">
                <a16:creationId xmlns:a16="http://schemas.microsoft.com/office/drawing/2014/main" id="{3A45B268-BBDB-4EC6-A664-CED7BF60D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14207" y="361702"/>
            <a:ext cx="1691640" cy="1691640"/>
          </a:xfrm>
          <a:custGeom>
            <a:avLst/>
            <a:gdLst>
              <a:gd name="connsiteX0" fmla="*/ 845820 w 1691640"/>
              <a:gd name="connsiteY0" fmla="*/ 0 h 1691640"/>
              <a:gd name="connsiteX1" fmla="*/ 1691640 w 1691640"/>
              <a:gd name="connsiteY1" fmla="*/ 845820 h 1691640"/>
              <a:gd name="connsiteX2" fmla="*/ 845820 w 1691640"/>
              <a:gd name="connsiteY2" fmla="*/ 1691640 h 1691640"/>
              <a:gd name="connsiteX3" fmla="*/ 0 w 1691640"/>
              <a:gd name="connsiteY3" fmla="*/ 845820 h 1691640"/>
              <a:gd name="connsiteX4" fmla="*/ 845820 w 1691640"/>
              <a:gd name="connsiteY4" fmla="*/ 0 h 16916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91640" h="1691640">
                <a:moveTo>
                  <a:pt x="845820" y="0"/>
                </a:moveTo>
                <a:cubicBezTo>
                  <a:pt x="1312954" y="0"/>
                  <a:pt x="1691640" y="378686"/>
                  <a:pt x="1691640" y="845820"/>
                </a:cubicBezTo>
                <a:cubicBezTo>
                  <a:pt x="1691640" y="1312954"/>
                  <a:pt x="1312954" y="1691640"/>
                  <a:pt x="845820" y="1691640"/>
                </a:cubicBezTo>
                <a:cubicBezTo>
                  <a:pt x="378687" y="1691640"/>
                  <a:pt x="0" y="1312954"/>
                  <a:pt x="0" y="845820"/>
                </a:cubicBezTo>
                <a:cubicBezTo>
                  <a:pt x="0" y="378686"/>
                  <a:pt x="378687" y="0"/>
                  <a:pt x="845820"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7" name="Oval 20">
            <a:extLst>
              <a:ext uri="{FF2B5EF4-FFF2-40B4-BE49-F238E27FC236}">
                <a16:creationId xmlns:a16="http://schemas.microsoft.com/office/drawing/2014/main" id="{07977D39-626F-40D7-B00F-16E02602DD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49615" y="197110"/>
            <a:ext cx="2020824" cy="2020824"/>
          </a:xfrm>
          <a:prstGeom prst="ellips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13" descr="A close up of a logo&#10;&#10;Description automatically generated">
            <a:extLst>
              <a:ext uri="{FF2B5EF4-FFF2-40B4-BE49-F238E27FC236}">
                <a16:creationId xmlns:a16="http://schemas.microsoft.com/office/drawing/2014/main" id="{7D5E1009-A44F-444D-BBFC-03EEC0D2F06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50245" y="696037"/>
            <a:ext cx="1017204" cy="1017204"/>
          </a:xfrm>
          <a:prstGeom prst="rect">
            <a:avLst/>
          </a:prstGeom>
        </p:spPr>
      </p:pic>
      <p:sp>
        <p:nvSpPr>
          <p:cNvPr id="18" name="Freeform: Shape 22">
            <a:extLst>
              <a:ext uri="{FF2B5EF4-FFF2-40B4-BE49-F238E27FC236}">
                <a16:creationId xmlns:a16="http://schemas.microsoft.com/office/drawing/2014/main" id="{B78B55DD-3C55-4B94-9031-4F3723BD43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78624" y="2"/>
            <a:ext cx="3913376" cy="3281569"/>
          </a:xfrm>
          <a:custGeom>
            <a:avLst/>
            <a:gdLst>
              <a:gd name="connsiteX0" fmla="*/ 267865 w 3913376"/>
              <a:gd name="connsiteY0" fmla="*/ 0 h 3281569"/>
              <a:gd name="connsiteX1" fmla="*/ 3913376 w 3913376"/>
              <a:gd name="connsiteY1" fmla="*/ 0 h 3281569"/>
              <a:gd name="connsiteX2" fmla="*/ 3913376 w 3913376"/>
              <a:gd name="connsiteY2" fmla="*/ 2499938 h 3281569"/>
              <a:gd name="connsiteX3" fmla="*/ 3794714 w 3913376"/>
              <a:gd name="connsiteY3" fmla="*/ 2630499 h 3281569"/>
              <a:gd name="connsiteX4" fmla="*/ 2222892 w 3913376"/>
              <a:gd name="connsiteY4" fmla="*/ 3281569 h 3281569"/>
              <a:gd name="connsiteX5" fmla="*/ 0 w 3913376"/>
              <a:gd name="connsiteY5" fmla="*/ 1058677 h 3281569"/>
              <a:gd name="connsiteX6" fmla="*/ 174686 w 3913376"/>
              <a:gd name="connsiteY6" fmla="*/ 193427 h 32815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13376" h="3281569">
                <a:moveTo>
                  <a:pt x="267865" y="0"/>
                </a:moveTo>
                <a:lnTo>
                  <a:pt x="3913376" y="0"/>
                </a:lnTo>
                <a:lnTo>
                  <a:pt x="3913376" y="2499938"/>
                </a:lnTo>
                <a:lnTo>
                  <a:pt x="3794714" y="2630499"/>
                </a:lnTo>
                <a:cubicBezTo>
                  <a:pt x="3392450" y="3032763"/>
                  <a:pt x="2836727" y="3281569"/>
                  <a:pt x="2222892" y="3281569"/>
                </a:cubicBezTo>
                <a:cubicBezTo>
                  <a:pt x="995223" y="3281569"/>
                  <a:pt x="0" y="2286346"/>
                  <a:pt x="0" y="1058677"/>
                </a:cubicBezTo>
                <a:cubicBezTo>
                  <a:pt x="0" y="751760"/>
                  <a:pt x="62202" y="459370"/>
                  <a:pt x="174686" y="193427"/>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Freeform: Shape 24">
            <a:extLst>
              <a:ext uri="{FF2B5EF4-FFF2-40B4-BE49-F238E27FC236}">
                <a16:creationId xmlns:a16="http://schemas.microsoft.com/office/drawing/2014/main" id="{B905CDE4-B751-4B3E-B625-6E59F89034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14932" y="1"/>
            <a:ext cx="4077068" cy="3445261"/>
          </a:xfrm>
          <a:custGeom>
            <a:avLst/>
            <a:gdLst>
              <a:gd name="connsiteX0" fmla="*/ 250035 w 4077068"/>
              <a:gd name="connsiteY0" fmla="*/ 0 h 3445261"/>
              <a:gd name="connsiteX1" fmla="*/ 4077068 w 4077068"/>
              <a:gd name="connsiteY1" fmla="*/ 0 h 3445261"/>
              <a:gd name="connsiteX2" fmla="*/ 4077068 w 4077068"/>
              <a:gd name="connsiteY2" fmla="*/ 2743040 h 3445261"/>
              <a:gd name="connsiteX3" fmla="*/ 4074154 w 4077068"/>
              <a:gd name="connsiteY3" fmla="*/ 2746247 h 3445261"/>
              <a:gd name="connsiteX4" fmla="*/ 2386584 w 4077068"/>
              <a:gd name="connsiteY4" fmla="*/ 3445261 h 3445261"/>
              <a:gd name="connsiteX5" fmla="*/ 0 w 4077068"/>
              <a:gd name="connsiteY5" fmla="*/ 1058677 h 3445261"/>
              <a:gd name="connsiteX6" fmla="*/ 187550 w 4077068"/>
              <a:gd name="connsiteY6" fmla="*/ 129711 h 34452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77068" h="3445261">
                <a:moveTo>
                  <a:pt x="250035" y="0"/>
                </a:moveTo>
                <a:lnTo>
                  <a:pt x="4077068" y="0"/>
                </a:lnTo>
                <a:lnTo>
                  <a:pt x="4077068" y="2743040"/>
                </a:lnTo>
                <a:lnTo>
                  <a:pt x="4074154" y="2746247"/>
                </a:lnTo>
                <a:cubicBezTo>
                  <a:pt x="3642267" y="3178134"/>
                  <a:pt x="3045621" y="3445261"/>
                  <a:pt x="2386584" y="3445261"/>
                </a:cubicBezTo>
                <a:cubicBezTo>
                  <a:pt x="1068510" y="3445261"/>
                  <a:pt x="0" y="2376751"/>
                  <a:pt x="0" y="1058677"/>
                </a:cubicBezTo>
                <a:cubicBezTo>
                  <a:pt x="0" y="729159"/>
                  <a:pt x="66782" y="415238"/>
                  <a:pt x="187550" y="129711"/>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2" name="Picture 11" descr="A person with the mouth open&#10;&#10;Description automatically generated">
            <a:extLst>
              <a:ext uri="{FF2B5EF4-FFF2-40B4-BE49-F238E27FC236}">
                <a16:creationId xmlns:a16="http://schemas.microsoft.com/office/drawing/2014/main" id="{5CCC869C-41E7-4225-A812-881DDFC6A8F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89409" y="617857"/>
            <a:ext cx="2754569" cy="1652741"/>
          </a:xfrm>
          <a:prstGeom prst="rect">
            <a:avLst/>
          </a:prstGeom>
        </p:spPr>
      </p:pic>
      <p:sp>
        <p:nvSpPr>
          <p:cNvPr id="22" name="Freeform: Shape 26">
            <a:extLst>
              <a:ext uri="{FF2B5EF4-FFF2-40B4-BE49-F238E27FC236}">
                <a16:creationId xmlns:a16="http://schemas.microsoft.com/office/drawing/2014/main" id="{42D9BB05-ED63-4148-87AB-82720ACC33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18614" y="4769536"/>
            <a:ext cx="3950208" cy="2088462"/>
          </a:xfrm>
          <a:custGeom>
            <a:avLst/>
            <a:gdLst>
              <a:gd name="connsiteX0" fmla="*/ 1975104 w 3950208"/>
              <a:gd name="connsiteY0" fmla="*/ 0 h 2088462"/>
              <a:gd name="connsiteX1" fmla="*/ 3950208 w 3950208"/>
              <a:gd name="connsiteY1" fmla="*/ 1975104 h 2088462"/>
              <a:gd name="connsiteX2" fmla="*/ 3944484 w 3950208"/>
              <a:gd name="connsiteY2" fmla="*/ 2088462 h 2088462"/>
              <a:gd name="connsiteX3" fmla="*/ 5724 w 3950208"/>
              <a:gd name="connsiteY3" fmla="*/ 2088462 h 2088462"/>
              <a:gd name="connsiteX4" fmla="*/ 0 w 3950208"/>
              <a:gd name="connsiteY4" fmla="*/ 1975104 h 2088462"/>
              <a:gd name="connsiteX5" fmla="*/ 1975104 w 3950208"/>
              <a:gd name="connsiteY5" fmla="*/ 0 h 20884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50208" h="2088462">
                <a:moveTo>
                  <a:pt x="1975104" y="0"/>
                </a:moveTo>
                <a:cubicBezTo>
                  <a:pt x="3065924" y="0"/>
                  <a:pt x="3950208" y="884284"/>
                  <a:pt x="3950208" y="1975104"/>
                </a:cubicBezTo>
                <a:lnTo>
                  <a:pt x="3944484" y="2088462"/>
                </a:lnTo>
                <a:lnTo>
                  <a:pt x="5724" y="2088462"/>
                </a:lnTo>
                <a:lnTo>
                  <a:pt x="0" y="1975104"/>
                </a:lnTo>
                <a:cubicBezTo>
                  <a:pt x="0" y="884284"/>
                  <a:pt x="884284" y="0"/>
                  <a:pt x="1975104"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8" name="Freeform: Shape 28">
            <a:extLst>
              <a:ext uri="{FF2B5EF4-FFF2-40B4-BE49-F238E27FC236}">
                <a16:creationId xmlns:a16="http://schemas.microsoft.com/office/drawing/2014/main" id="{CDC29AC1-2821-4FCC-B597-88DAF39C36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53162" y="4604085"/>
            <a:ext cx="4281112" cy="2253913"/>
          </a:xfrm>
          <a:custGeom>
            <a:avLst/>
            <a:gdLst>
              <a:gd name="connsiteX0" fmla="*/ 2140556 w 4281112"/>
              <a:gd name="connsiteY0" fmla="*/ 0 h 2253913"/>
              <a:gd name="connsiteX1" fmla="*/ 4281112 w 4281112"/>
              <a:gd name="connsiteY1" fmla="*/ 2140556 h 2253913"/>
              <a:gd name="connsiteX2" fmla="*/ 4275388 w 4281112"/>
              <a:gd name="connsiteY2" fmla="*/ 2253913 h 2253913"/>
              <a:gd name="connsiteX3" fmla="*/ 5724 w 4281112"/>
              <a:gd name="connsiteY3" fmla="*/ 2253913 h 2253913"/>
              <a:gd name="connsiteX4" fmla="*/ 0 w 4281112"/>
              <a:gd name="connsiteY4" fmla="*/ 2140556 h 2253913"/>
              <a:gd name="connsiteX5" fmla="*/ 2140556 w 4281112"/>
              <a:gd name="connsiteY5" fmla="*/ 0 h 2253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281112" h="2253913">
                <a:moveTo>
                  <a:pt x="2140556" y="0"/>
                </a:moveTo>
                <a:cubicBezTo>
                  <a:pt x="3322752" y="0"/>
                  <a:pt x="4281112" y="958360"/>
                  <a:pt x="4281112" y="2140556"/>
                </a:cubicBezTo>
                <a:lnTo>
                  <a:pt x="4275388" y="2253913"/>
                </a:lnTo>
                <a:lnTo>
                  <a:pt x="5724" y="2253913"/>
                </a:lnTo>
                <a:lnTo>
                  <a:pt x="0" y="2140556"/>
                </a:lnTo>
                <a:cubicBezTo>
                  <a:pt x="0" y="958360"/>
                  <a:pt x="958360" y="0"/>
                  <a:pt x="2140556"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Freeform: Shape 30">
            <a:extLst>
              <a:ext uri="{FF2B5EF4-FFF2-40B4-BE49-F238E27FC236}">
                <a16:creationId xmlns:a16="http://schemas.microsoft.com/office/drawing/2014/main" id="{5B00B48C-8AA7-4128-AD60-76349F0CEC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86020" y="2715337"/>
            <a:ext cx="2743200" cy="2743200"/>
          </a:xfrm>
          <a:custGeom>
            <a:avLst/>
            <a:gdLst>
              <a:gd name="connsiteX0" fmla="*/ 1371600 w 2743200"/>
              <a:gd name="connsiteY0" fmla="*/ 0 h 2743200"/>
              <a:gd name="connsiteX1" fmla="*/ 2743200 w 2743200"/>
              <a:gd name="connsiteY1" fmla="*/ 1371600 h 2743200"/>
              <a:gd name="connsiteX2" fmla="*/ 1371600 w 2743200"/>
              <a:gd name="connsiteY2" fmla="*/ 2743200 h 2743200"/>
              <a:gd name="connsiteX3" fmla="*/ 0 w 2743200"/>
              <a:gd name="connsiteY3" fmla="*/ 1371600 h 2743200"/>
              <a:gd name="connsiteX4" fmla="*/ 1371600 w 2743200"/>
              <a:gd name="connsiteY4" fmla="*/ 0 h 2743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3200" h="2743200">
                <a:moveTo>
                  <a:pt x="1371600" y="0"/>
                </a:moveTo>
                <a:cubicBezTo>
                  <a:pt x="2129114" y="0"/>
                  <a:pt x="2743200" y="614087"/>
                  <a:pt x="2743200" y="1371600"/>
                </a:cubicBezTo>
                <a:cubicBezTo>
                  <a:pt x="2743200" y="2129114"/>
                  <a:pt x="2129114" y="2743200"/>
                  <a:pt x="1371600" y="2743200"/>
                </a:cubicBezTo>
                <a:cubicBezTo>
                  <a:pt x="614087" y="2743200"/>
                  <a:pt x="0" y="2129114"/>
                  <a:pt x="0" y="1371600"/>
                </a:cubicBezTo>
                <a:cubicBezTo>
                  <a:pt x="0" y="614087"/>
                  <a:pt x="614087" y="0"/>
                  <a:pt x="1371600"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1" name="Oval 32">
            <a:extLst>
              <a:ext uri="{FF2B5EF4-FFF2-40B4-BE49-F238E27FC236}">
                <a16:creationId xmlns:a16="http://schemas.microsoft.com/office/drawing/2014/main" id="{08108C16-F4C0-44AA-999D-17BD39219B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1428" y="2550745"/>
            <a:ext cx="3072384" cy="3072384"/>
          </a:xfrm>
          <a:prstGeom prst="ellips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D37E6AE3-4768-4865-B50C-32434513215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28456" y="3261826"/>
            <a:ext cx="1650222" cy="1650222"/>
          </a:xfrm>
          <a:prstGeom prst="rect">
            <a:avLst/>
          </a:prstGeom>
        </p:spPr>
      </p:pic>
      <p:pic>
        <p:nvPicPr>
          <p:cNvPr id="6" name="Content Placeholder 5" descr="A group of people in a rocky area&#10;&#10;Description automatically generated">
            <a:extLst>
              <a:ext uri="{FF2B5EF4-FFF2-40B4-BE49-F238E27FC236}">
                <a16:creationId xmlns:a16="http://schemas.microsoft.com/office/drawing/2014/main" id="{440C51AE-B0A1-49FC-A8CF-1C8231D8360C}"/>
              </a:ext>
            </a:extLst>
          </p:cNvPr>
          <p:cNvPicPr>
            <a:picLocks noGrp="1" noChangeAspect="1"/>
          </p:cNvPicPr>
          <p:nvPr>
            <p:ph idx="4294967295"/>
          </p:nvPr>
        </p:nvPicPr>
        <p:blipFill>
          <a:blip r:embed="rId5">
            <a:extLst>
              <a:ext uri="{28A0092B-C50C-407E-A947-70E740481C1C}">
                <a14:useLocalDpi xmlns:a14="http://schemas.microsoft.com/office/drawing/2010/main" val="0"/>
              </a:ext>
            </a:extLst>
          </a:blip>
          <a:stretch>
            <a:fillRect/>
          </a:stretch>
        </p:blipFill>
        <p:spPr>
          <a:xfrm>
            <a:off x="2640841" y="5387727"/>
            <a:ext cx="2210937" cy="1238124"/>
          </a:xfrm>
          <a:prstGeom prst="rect">
            <a:avLst/>
          </a:prstGeom>
        </p:spPr>
      </p:pic>
      <p:sp>
        <p:nvSpPr>
          <p:cNvPr id="42" name="Freeform: Shape 34">
            <a:extLst>
              <a:ext uri="{FF2B5EF4-FFF2-40B4-BE49-F238E27FC236}">
                <a16:creationId xmlns:a16="http://schemas.microsoft.com/office/drawing/2014/main" id="{0760511E-86BF-4340-9949-CECB774FAC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009416" y="4131546"/>
            <a:ext cx="3178912" cy="2726454"/>
          </a:xfrm>
          <a:custGeom>
            <a:avLst/>
            <a:gdLst>
              <a:gd name="connsiteX0" fmla="*/ 1837818 w 3178912"/>
              <a:gd name="connsiteY0" fmla="*/ 0 h 2726454"/>
              <a:gd name="connsiteX1" fmla="*/ 3137352 w 3178912"/>
              <a:gd name="connsiteY1" fmla="*/ 538285 h 2726454"/>
              <a:gd name="connsiteX2" fmla="*/ 3178912 w 3178912"/>
              <a:gd name="connsiteY2" fmla="*/ 584013 h 2726454"/>
              <a:gd name="connsiteX3" fmla="*/ 3178912 w 3178912"/>
              <a:gd name="connsiteY3" fmla="*/ 2726454 h 2726454"/>
              <a:gd name="connsiteX4" fmla="*/ 229483 w 3178912"/>
              <a:gd name="connsiteY4" fmla="*/ 2726454 h 2726454"/>
              <a:gd name="connsiteX5" fmla="*/ 221815 w 3178912"/>
              <a:gd name="connsiteY5" fmla="*/ 2713832 h 2726454"/>
              <a:gd name="connsiteX6" fmla="*/ 0 w 3178912"/>
              <a:gd name="connsiteY6" fmla="*/ 1837818 h 2726454"/>
              <a:gd name="connsiteX7" fmla="*/ 1837818 w 3178912"/>
              <a:gd name="connsiteY7" fmla="*/ 0 h 27264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178912" h="2726454">
                <a:moveTo>
                  <a:pt x="1837818" y="0"/>
                </a:moveTo>
                <a:cubicBezTo>
                  <a:pt x="2345318" y="0"/>
                  <a:pt x="2804772" y="205705"/>
                  <a:pt x="3137352" y="538285"/>
                </a:cubicBezTo>
                <a:lnTo>
                  <a:pt x="3178912" y="584013"/>
                </a:lnTo>
                <a:lnTo>
                  <a:pt x="3178912" y="2726454"/>
                </a:lnTo>
                <a:lnTo>
                  <a:pt x="229483" y="2726454"/>
                </a:lnTo>
                <a:lnTo>
                  <a:pt x="221815" y="2713832"/>
                </a:lnTo>
                <a:cubicBezTo>
                  <a:pt x="80353" y="2453425"/>
                  <a:pt x="0" y="2155005"/>
                  <a:pt x="0" y="1837818"/>
                </a:cubicBezTo>
                <a:cubicBezTo>
                  <a:pt x="0" y="822819"/>
                  <a:pt x="822819" y="0"/>
                  <a:pt x="1837818"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3" name="Freeform: Shape 36">
            <a:extLst>
              <a:ext uri="{FF2B5EF4-FFF2-40B4-BE49-F238E27FC236}">
                <a16:creationId xmlns:a16="http://schemas.microsoft.com/office/drawing/2014/main" id="{C8F10CB3-3B5E-4C7A-98CF-B87454DDFA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48370" y="3966828"/>
            <a:ext cx="3339958" cy="2891173"/>
          </a:xfrm>
          <a:custGeom>
            <a:avLst/>
            <a:gdLst>
              <a:gd name="connsiteX0" fmla="*/ 2002536 w 3339958"/>
              <a:gd name="connsiteY0" fmla="*/ 0 h 2891173"/>
              <a:gd name="connsiteX1" fmla="*/ 3276335 w 3339958"/>
              <a:gd name="connsiteY1" fmla="*/ 457282 h 2891173"/>
              <a:gd name="connsiteX2" fmla="*/ 3339958 w 3339958"/>
              <a:gd name="connsiteY2" fmla="*/ 515107 h 2891173"/>
              <a:gd name="connsiteX3" fmla="*/ 3339958 w 3339958"/>
              <a:gd name="connsiteY3" fmla="*/ 2891173 h 2891173"/>
              <a:gd name="connsiteX4" fmla="*/ 209954 w 3339958"/>
              <a:gd name="connsiteY4" fmla="*/ 2891173 h 2891173"/>
              <a:gd name="connsiteX5" fmla="*/ 157369 w 3339958"/>
              <a:gd name="connsiteY5" fmla="*/ 2782014 h 2891173"/>
              <a:gd name="connsiteX6" fmla="*/ 0 w 3339958"/>
              <a:gd name="connsiteY6" fmla="*/ 2002536 h 2891173"/>
              <a:gd name="connsiteX7" fmla="*/ 2002536 w 3339958"/>
              <a:gd name="connsiteY7" fmla="*/ 0 h 28911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39958" h="2891173">
                <a:moveTo>
                  <a:pt x="2002536" y="0"/>
                </a:moveTo>
                <a:cubicBezTo>
                  <a:pt x="2486398" y="0"/>
                  <a:pt x="2930179" y="171609"/>
                  <a:pt x="3276335" y="457282"/>
                </a:cubicBezTo>
                <a:lnTo>
                  <a:pt x="3339958" y="515107"/>
                </a:lnTo>
                <a:lnTo>
                  <a:pt x="3339958" y="2891173"/>
                </a:lnTo>
                <a:lnTo>
                  <a:pt x="209954" y="2891173"/>
                </a:lnTo>
                <a:lnTo>
                  <a:pt x="157369" y="2782014"/>
                </a:lnTo>
                <a:cubicBezTo>
                  <a:pt x="56036" y="2542434"/>
                  <a:pt x="0" y="2279029"/>
                  <a:pt x="0" y="2002536"/>
                </a:cubicBezTo>
                <a:cubicBezTo>
                  <a:pt x="0" y="896566"/>
                  <a:pt x="896566" y="0"/>
                  <a:pt x="2002536"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0" name="Picture 9">
            <a:extLst>
              <a:ext uri="{FF2B5EF4-FFF2-40B4-BE49-F238E27FC236}">
                <a16:creationId xmlns:a16="http://schemas.microsoft.com/office/drawing/2014/main" id="{63C9A7D5-D92E-4DA0-8BE7-632CE216113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871966" y="4773845"/>
            <a:ext cx="1746444" cy="1746444"/>
          </a:xfrm>
          <a:prstGeom prst="rect">
            <a:avLst/>
          </a:prstGeom>
        </p:spPr>
      </p:pic>
    </p:spTree>
    <p:extLst>
      <p:ext uri="{BB962C8B-B14F-4D97-AF65-F5344CB8AC3E}">
        <p14:creationId xmlns:p14="http://schemas.microsoft.com/office/powerpoint/2010/main" val="2806731005"/>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1246</Words>
  <Application>Microsoft Office PowerPoint</Application>
  <PresentationFormat>Widescreen</PresentationFormat>
  <Paragraphs>85</Paragraphs>
  <Slides>15</Slides>
  <Notes>1</Notes>
  <HiddenSlides>0</HiddenSlides>
  <MMClips>4</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Calibri</vt:lpstr>
      <vt:lpstr>Calibri Light</vt:lpstr>
      <vt:lpstr>Roboto</vt:lpstr>
      <vt:lpstr>Office Theme</vt:lpstr>
      <vt:lpstr>My GCE Journey Journal </vt:lpstr>
      <vt:lpstr>Welcome to your personal  ‘My Global Citizenship Education Journey’  Journal!</vt:lpstr>
      <vt:lpstr>What is included in the journal? </vt:lpstr>
      <vt:lpstr>What to expect:</vt:lpstr>
      <vt:lpstr>What is Global Citizenship Education? </vt:lpstr>
      <vt:lpstr>Active Citizenship </vt:lpstr>
      <vt:lpstr>Why is this important? </vt:lpstr>
      <vt:lpstr>The Sustainable Development Goals </vt:lpstr>
      <vt:lpstr>Let’s talk about the SDGs!</vt:lpstr>
      <vt:lpstr>More on the SDGs:</vt:lpstr>
      <vt:lpstr>Why should I care about the SDGs and Development Education?</vt:lpstr>
      <vt:lpstr>But I’m just one person? </vt:lpstr>
      <vt:lpstr>Global Citizenship Quiz</vt:lpstr>
      <vt:lpstr>Discuss at home:  What do you think about this?</vt:lpstr>
      <vt:lpstr>Thank you for your participation!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2020-10-26T20:25:38Z</dcterms:created>
  <dcterms:modified xsi:type="dcterms:W3CDTF">2020-12-11T13:07:23Z</dcterms:modified>
</cp:coreProperties>
</file>