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8" r:id="rId2"/>
    <p:sldId id="273" r:id="rId3"/>
    <p:sldId id="262" r:id="rId4"/>
    <p:sldId id="271" r:id="rId5"/>
    <p:sldId id="270" r:id="rId6"/>
    <p:sldId id="269" r:id="rId7"/>
    <p:sldId id="272" r:id="rId8"/>
    <p:sldId id="274" r:id="rId9"/>
    <p:sldId id="276" r:id="rId10"/>
    <p:sldId id="277" r:id="rId11"/>
    <p:sldId id="278" r:id="rId12"/>
    <p:sldId id="279" r:id="rId13"/>
    <p:sldId id="280" r:id="rId14"/>
    <p:sldId id="281" r:id="rId15"/>
    <p:sldId id="282" r:id="rId16"/>
    <p:sldId id="283" r:id="rId17"/>
    <p:sldId id="284" r:id="rId18"/>
    <p:sldId id="285" r:id="rId19"/>
    <p:sldId id="286" r:id="rId20"/>
    <p:sldId id="287" r:id="rId21"/>
    <p:sldId id="288" r:id="rId22"/>
    <p:sldId id="289" r:id="rId23"/>
    <p:sldId id="290" r:id="rId24"/>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61A534"/>
    <a:srgbClr val="3D832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20" autoAdjust="0"/>
    <p:restoredTop sz="62742" autoAdjust="0"/>
  </p:normalViewPr>
  <p:slideViewPr>
    <p:cSldViewPr>
      <p:cViewPr varScale="1">
        <p:scale>
          <a:sx n="57" d="100"/>
          <a:sy n="57" d="100"/>
        </p:scale>
        <p:origin x="-2046" y="-84"/>
      </p:cViewPr>
      <p:guideLst>
        <p:guide orient="horz" pos="2160"/>
        <p:guide pos="2880"/>
      </p:guideLst>
    </p:cSldViewPr>
  </p:slideViewPr>
  <p:notesTextViewPr>
    <p:cViewPr>
      <p:scale>
        <a:sx n="100" d="100"/>
        <a:sy n="100" d="100"/>
      </p:scale>
      <p:origin x="0" y="216"/>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42CE1316-D6B5-4089-8DE4-203AF7D4D44C}" type="datetimeFigureOut">
              <a:rPr lang="en-US"/>
              <a:pPr>
                <a:defRPr/>
              </a:pPr>
              <a:t>5/26/2016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A9378C38-3FB5-4A3C-A9C1-AA9BE3654D57}"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3.mirror.co.uk/mirror/ampp3d/2015/January/19/world-wealth.jpg"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marL="628650" lvl="1" indent="-171450"/>
            <a:endParaRPr lang="en-US" smtClean="0"/>
          </a:p>
        </p:txBody>
      </p:sp>
      <p:sp>
        <p:nvSpPr>
          <p:cNvPr id="276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7C48F80-312D-445F-835C-890049A5B441}" type="slidenum">
              <a:rPr lang="en-US" smtClean="0">
                <a:latin typeface="Arial" pitchFamily="34" charset="0"/>
              </a:rPr>
              <a:pPr/>
              <a:t>1</a:t>
            </a:fld>
            <a:endParaRPr 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buFont typeface="+mj-lt"/>
              <a:buNone/>
              <a:defRPr/>
            </a:pPr>
            <a:r>
              <a:rPr lang="en-US" b="1" dirty="0" smtClean="0"/>
              <a:t>Before class:</a:t>
            </a:r>
          </a:p>
          <a:p>
            <a:pPr marL="171450" indent="-171450">
              <a:buFont typeface="Arial" pitchFamily="34" charset="0"/>
              <a:buChar char="•"/>
              <a:defRPr/>
            </a:pPr>
            <a:r>
              <a:rPr lang="en-US" dirty="0" smtClean="0"/>
              <a:t>Open the hyperlink on </a:t>
            </a:r>
            <a:r>
              <a:rPr lang="en-US" dirty="0" smtClean="0">
                <a:solidFill>
                  <a:srgbClr val="FF0000"/>
                </a:solidFill>
              </a:rPr>
              <a:t>slide 7 </a:t>
            </a:r>
            <a:r>
              <a:rPr lang="en-US" dirty="0" smtClean="0"/>
              <a:t>(by clicking on the web address with the right-hand mouse button), so that it has time to load.</a:t>
            </a:r>
          </a:p>
          <a:p>
            <a:pPr marL="171450" indent="-171450">
              <a:buFont typeface="Arial" pitchFamily="34" charset="0"/>
              <a:buChar char="•"/>
              <a:defRPr/>
            </a:pPr>
            <a:r>
              <a:rPr lang="en-US" dirty="0" smtClean="0"/>
              <a:t>Check that your sound system is working.</a:t>
            </a:r>
          </a:p>
          <a:p>
            <a:pPr marL="171450" indent="-171450">
              <a:buFont typeface="Arial" pitchFamily="34" charset="0"/>
              <a:buChar char="•"/>
              <a:defRPr/>
            </a:pPr>
            <a:r>
              <a:rPr lang="en-US" dirty="0" smtClean="0"/>
              <a:t>Check whether the text on </a:t>
            </a:r>
            <a:r>
              <a:rPr lang="en-US" dirty="0" smtClean="0">
                <a:solidFill>
                  <a:srgbClr val="FF0000"/>
                </a:solidFill>
              </a:rPr>
              <a:t>slide 4 </a:t>
            </a:r>
            <a:r>
              <a:rPr lang="en-US" dirty="0" smtClean="0"/>
              <a:t>will be legible from the back of the class. If not, you could print out a full-page copy of the slide or ask individuals to approach the board to read out particular sections.</a:t>
            </a:r>
          </a:p>
          <a:p>
            <a:pPr marL="171450" indent="-171450">
              <a:buFont typeface="Arial" pitchFamily="34" charset="0"/>
              <a:buChar char="•"/>
              <a:defRPr/>
            </a:pPr>
            <a:endParaRPr lang="en-US" dirty="0" smtClean="0"/>
          </a:p>
          <a:p>
            <a:pPr>
              <a:buFont typeface="Arial" pitchFamily="34" charset="0"/>
              <a:buNone/>
              <a:defRPr/>
            </a:pPr>
            <a:r>
              <a:rPr lang="en-US" b="1" dirty="0" smtClean="0"/>
              <a:t>Gauge prior knowledge </a:t>
            </a:r>
            <a:r>
              <a:rPr lang="en-US" dirty="0" smtClean="0"/>
              <a:t>of (info)graphic design as a medium:</a:t>
            </a:r>
          </a:p>
          <a:p>
            <a:pPr marL="171450" indent="-171450">
              <a:buFont typeface="Arial" pitchFamily="34" charset="0"/>
              <a:buChar char="•"/>
              <a:defRPr/>
            </a:pPr>
            <a:r>
              <a:rPr lang="en-US" dirty="0" smtClean="0"/>
              <a:t>Purpose </a:t>
            </a:r>
          </a:p>
          <a:p>
            <a:pPr marL="171450" indent="-171450">
              <a:buFont typeface="Arial" pitchFamily="34" charset="0"/>
              <a:buChar char="•"/>
              <a:defRPr/>
            </a:pPr>
            <a:r>
              <a:rPr lang="en-US" dirty="0" smtClean="0"/>
              <a:t>Methods</a:t>
            </a:r>
          </a:p>
          <a:p>
            <a:pPr marL="171450" indent="-171450">
              <a:buFont typeface="Arial" pitchFamily="34" charset="0"/>
              <a:buChar char="•"/>
              <a:defRPr/>
            </a:pPr>
            <a:r>
              <a:rPr lang="en-US" dirty="0" smtClean="0"/>
              <a:t>Examples.</a:t>
            </a:r>
          </a:p>
          <a:p>
            <a:pPr marL="628650" lvl="1" indent="-171450">
              <a:buFont typeface="Arial" pitchFamily="34" charset="0"/>
              <a:buChar char="•"/>
              <a:defRPr/>
            </a:pPr>
            <a:endParaRPr lang="en-US" dirty="0"/>
          </a:p>
        </p:txBody>
      </p:sp>
      <p:sp>
        <p:nvSpPr>
          <p:cNvPr id="286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3802719-6971-4D87-A452-AD923B111A60}" type="slidenum">
              <a:rPr lang="en-US" smtClean="0">
                <a:latin typeface="Arial" pitchFamily="34" charset="0"/>
              </a:rPr>
              <a:pPr/>
              <a:t>2</a:t>
            </a:fld>
            <a:endParaRPr lang="en-US"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buFont typeface="Arial" pitchFamily="34" charset="0"/>
              <a:buNone/>
              <a:defRPr/>
            </a:pPr>
            <a:r>
              <a:rPr lang="en-US" b="1" dirty="0" smtClean="0"/>
              <a:t>Explain:</a:t>
            </a:r>
          </a:p>
          <a:p>
            <a:pPr marL="171450" indent="-171450" eaLnBrk="1" fontAlgn="auto" hangingPunct="1">
              <a:spcBef>
                <a:spcPts val="0"/>
              </a:spcBef>
              <a:spcAft>
                <a:spcPts val="0"/>
              </a:spcAft>
              <a:buFont typeface="Arial" pitchFamily="34" charset="0"/>
              <a:buChar char="•"/>
              <a:defRPr/>
            </a:pPr>
            <a:r>
              <a:rPr lang="en-US" dirty="0" smtClean="0"/>
              <a:t>This is not just an abstract pattern, it’s an </a:t>
            </a:r>
            <a:r>
              <a:rPr lang="en-US" dirty="0" err="1" smtClean="0"/>
              <a:t>infographic</a:t>
            </a:r>
            <a:r>
              <a:rPr lang="en-US" dirty="0" smtClean="0"/>
              <a:t> that has had all explanatory text removed.</a:t>
            </a:r>
          </a:p>
          <a:p>
            <a:pPr marL="171450" indent="-171450" eaLnBrk="1" fontAlgn="auto" hangingPunct="1">
              <a:spcBef>
                <a:spcPts val="0"/>
              </a:spcBef>
              <a:spcAft>
                <a:spcPts val="0"/>
              </a:spcAft>
              <a:buFont typeface="Arial" pitchFamily="34" charset="0"/>
              <a:buChar char="•"/>
              <a:defRPr/>
            </a:pPr>
            <a:r>
              <a:rPr lang="en-US" dirty="0" smtClean="0"/>
              <a:t>The whole box, and the way it has been divided up, represents certain facts and figures.</a:t>
            </a:r>
          </a:p>
          <a:p>
            <a:pPr marL="171450" indent="-171450" eaLnBrk="1" fontAlgn="auto" hangingPunct="1">
              <a:spcBef>
                <a:spcPts val="0"/>
              </a:spcBef>
              <a:spcAft>
                <a:spcPts val="0"/>
              </a:spcAft>
              <a:buFont typeface="Arial" pitchFamily="34" charset="0"/>
              <a:buChar char="•"/>
              <a:defRPr/>
            </a:pPr>
            <a:r>
              <a:rPr lang="en-US" dirty="0" smtClean="0"/>
              <a:t>It was designed in 2009 by David </a:t>
            </a:r>
            <a:r>
              <a:rPr lang="en-US" dirty="0" err="1" smtClean="0"/>
              <a:t>McCandless</a:t>
            </a:r>
            <a:r>
              <a:rPr lang="en-US" dirty="0" smtClean="0"/>
              <a:t>, a London-based graphic designer and data journalist. </a:t>
            </a:r>
          </a:p>
          <a:p>
            <a:pPr eaLnBrk="1" fontAlgn="auto" hangingPunct="1">
              <a:spcBef>
                <a:spcPts val="0"/>
              </a:spcBef>
              <a:spcAft>
                <a:spcPts val="0"/>
              </a:spcAft>
              <a:buFont typeface="Arial" pitchFamily="34" charset="0"/>
              <a:buNone/>
              <a:defRPr/>
            </a:pPr>
            <a:endParaRPr lang="en-US" dirty="0" smtClean="0"/>
          </a:p>
          <a:p>
            <a:pPr eaLnBrk="1" fontAlgn="auto" hangingPunct="1">
              <a:spcBef>
                <a:spcPts val="0"/>
              </a:spcBef>
              <a:spcAft>
                <a:spcPts val="0"/>
              </a:spcAft>
              <a:buFont typeface="Arial" pitchFamily="34" charset="0"/>
              <a:buNone/>
              <a:defRPr/>
            </a:pPr>
            <a:r>
              <a:rPr lang="en-US" b="1" dirty="0" smtClean="0"/>
              <a:t>Ask:</a:t>
            </a:r>
          </a:p>
          <a:p>
            <a:pPr marL="171450" indent="-171450" eaLnBrk="1" fontAlgn="auto" hangingPunct="1">
              <a:spcBef>
                <a:spcPts val="0"/>
              </a:spcBef>
              <a:spcAft>
                <a:spcPts val="0"/>
              </a:spcAft>
              <a:buFont typeface="Arial" pitchFamily="34" charset="0"/>
              <a:buChar char="•"/>
              <a:defRPr/>
            </a:pPr>
            <a:r>
              <a:rPr lang="en-US" dirty="0" smtClean="0"/>
              <a:t>What does it remind you of visually? </a:t>
            </a:r>
          </a:p>
          <a:p>
            <a:pPr marL="171450" indent="-171450" eaLnBrk="1" fontAlgn="auto" hangingPunct="1">
              <a:spcBef>
                <a:spcPts val="0"/>
              </a:spcBef>
              <a:spcAft>
                <a:spcPts val="0"/>
              </a:spcAft>
              <a:buFont typeface="Arial" pitchFamily="34" charset="0"/>
              <a:buChar char="•"/>
              <a:defRPr/>
            </a:pPr>
            <a:r>
              <a:rPr lang="en-US" dirty="0" smtClean="0"/>
              <a:t>What sort of data do you think it may represent? I’m not looking for the right answer, just creative ideas.</a:t>
            </a:r>
          </a:p>
          <a:p>
            <a:pPr eaLnBrk="1" fontAlgn="auto" hangingPunct="1">
              <a:spcBef>
                <a:spcPts val="0"/>
              </a:spcBef>
              <a:spcAft>
                <a:spcPts val="0"/>
              </a:spcAft>
              <a:buFont typeface="Arial" pitchFamily="34" charset="0"/>
              <a:buNone/>
              <a:defRPr/>
            </a:pPr>
            <a:endParaRPr lang="en-US" dirty="0" smtClean="0"/>
          </a:p>
          <a:p>
            <a:pPr eaLnBrk="1" fontAlgn="auto" hangingPunct="1">
              <a:spcBef>
                <a:spcPts val="0"/>
              </a:spcBef>
              <a:spcAft>
                <a:spcPts val="0"/>
              </a:spcAft>
              <a:buFont typeface="Arial" pitchFamily="34" charset="0"/>
              <a:buNone/>
              <a:defRPr/>
            </a:pPr>
            <a:r>
              <a:rPr lang="en-US" b="1" dirty="0" smtClean="0"/>
              <a:t>Share </a:t>
            </a:r>
            <a:r>
              <a:rPr lang="en-US" dirty="0" smtClean="0"/>
              <a:t>and critique guesses as a class.</a:t>
            </a:r>
          </a:p>
          <a:p>
            <a:pPr eaLnBrk="1" fontAlgn="auto" hangingPunct="1">
              <a:spcBef>
                <a:spcPts val="0"/>
              </a:spcBef>
              <a:spcAft>
                <a:spcPts val="0"/>
              </a:spcAft>
              <a:buFont typeface="Arial" pitchFamily="34" charset="0"/>
              <a:buNone/>
              <a:defRPr/>
            </a:pPr>
            <a:endParaRPr lang="en-US" dirty="0" smtClean="0"/>
          </a:p>
          <a:p>
            <a:pPr eaLnBrk="1" fontAlgn="auto" hangingPunct="1">
              <a:spcBef>
                <a:spcPts val="0"/>
              </a:spcBef>
              <a:spcAft>
                <a:spcPts val="0"/>
              </a:spcAft>
              <a:buFont typeface="Arial" pitchFamily="34" charset="0"/>
              <a:buNone/>
              <a:defRPr/>
            </a:pPr>
            <a:r>
              <a:rPr lang="en-US" b="1" dirty="0" smtClean="0"/>
              <a:t>Differentiate: </a:t>
            </a:r>
          </a:p>
          <a:p>
            <a:pPr marL="171450" indent="-171450" eaLnBrk="1" fontAlgn="auto" hangingPunct="1">
              <a:spcBef>
                <a:spcPts val="0"/>
              </a:spcBef>
              <a:spcAft>
                <a:spcPts val="0"/>
              </a:spcAft>
              <a:buFont typeface="Arial" pitchFamily="34" charset="0"/>
              <a:buChar char="•"/>
              <a:defRPr/>
            </a:pPr>
            <a:r>
              <a:rPr lang="en-US" i="1" dirty="0" smtClean="0"/>
              <a:t>Make it easier</a:t>
            </a:r>
            <a:r>
              <a:rPr lang="en-US" dirty="0" smtClean="0"/>
              <a:t>: Only give the following hints if learners are not generating plausible guesses on their own:	</a:t>
            </a:r>
          </a:p>
          <a:p>
            <a:pPr marL="628650" lvl="1" indent="-171450" eaLnBrk="1" fontAlgn="auto" hangingPunct="1">
              <a:spcBef>
                <a:spcPts val="0"/>
              </a:spcBef>
              <a:spcAft>
                <a:spcPts val="0"/>
              </a:spcAft>
              <a:buFont typeface="Arial" pitchFamily="34" charset="0"/>
              <a:buChar char="•"/>
              <a:defRPr/>
            </a:pPr>
            <a:r>
              <a:rPr lang="en-US" dirty="0" smtClean="0"/>
              <a:t>What if I told you that the entire rectangle represented </a:t>
            </a:r>
            <a:r>
              <a:rPr lang="en-US" dirty="0" smtClean="0">
                <a:solidFill>
                  <a:srgbClr val="FF0000"/>
                </a:solidFill>
              </a:rPr>
              <a:t>billions of pounds</a:t>
            </a:r>
            <a:r>
              <a:rPr lang="en-US" dirty="0" smtClean="0"/>
              <a:t>?</a:t>
            </a:r>
          </a:p>
          <a:p>
            <a:pPr marL="628650" lvl="1" indent="-171450" eaLnBrk="1" fontAlgn="auto" hangingPunct="1">
              <a:spcBef>
                <a:spcPts val="0"/>
              </a:spcBef>
              <a:spcAft>
                <a:spcPts val="0"/>
              </a:spcAft>
              <a:buFont typeface="Arial" pitchFamily="34" charset="0"/>
              <a:buChar char="•"/>
              <a:defRPr/>
            </a:pPr>
            <a:r>
              <a:rPr lang="en-US" dirty="0" smtClean="0"/>
              <a:t>And that the smaller boxes represent amounts of money used for different purposes or generated in different ways?</a:t>
            </a:r>
          </a:p>
          <a:p>
            <a:pPr marL="171450" indent="-171450" eaLnBrk="1" fontAlgn="auto" hangingPunct="1">
              <a:spcBef>
                <a:spcPts val="0"/>
              </a:spcBef>
              <a:spcAft>
                <a:spcPts val="0"/>
              </a:spcAft>
              <a:buFont typeface="Arial" pitchFamily="34" charset="0"/>
              <a:buChar char="•"/>
              <a:defRPr/>
            </a:pPr>
            <a:endParaRPr lang="en-US" dirty="0" smtClean="0"/>
          </a:p>
          <a:p>
            <a:pPr eaLnBrk="1" fontAlgn="auto" hangingPunct="1">
              <a:spcBef>
                <a:spcPts val="0"/>
              </a:spcBef>
              <a:spcAft>
                <a:spcPts val="0"/>
              </a:spcAft>
              <a:buFont typeface="Arial" pitchFamily="34" charset="0"/>
              <a:buNone/>
              <a:defRPr/>
            </a:pPr>
            <a:r>
              <a:rPr lang="en-US" b="1" dirty="0" smtClean="0"/>
              <a:t>Source</a:t>
            </a:r>
            <a:r>
              <a:rPr lang="en-US" dirty="0" smtClean="0"/>
              <a:t>: http://www.informationisbeautiful.net/2010/the-billion-dollar-o-gram-2009/</a:t>
            </a:r>
          </a:p>
          <a:p>
            <a:pPr eaLnBrk="1" fontAlgn="auto" hangingPunct="1">
              <a:spcBef>
                <a:spcPts val="0"/>
              </a:spcBef>
              <a:spcAft>
                <a:spcPts val="0"/>
              </a:spcAft>
              <a:buFont typeface="Arial" pitchFamily="34" charset="0"/>
              <a:buNone/>
              <a:defRPr/>
            </a:pPr>
            <a:r>
              <a:rPr lang="en-US" b="1" dirty="0" smtClean="0"/>
              <a:t>Credit: </a:t>
            </a:r>
            <a:r>
              <a:rPr lang="en-GB" dirty="0" smtClean="0"/>
              <a:t>InformationisBeautiful.net</a:t>
            </a:r>
            <a:endParaRPr lang="en-US" dirty="0" smtClean="0"/>
          </a:p>
          <a:p>
            <a:pPr eaLnBrk="1" fontAlgn="auto" hangingPunct="1">
              <a:spcBef>
                <a:spcPts val="0"/>
              </a:spcBef>
              <a:spcAft>
                <a:spcPts val="0"/>
              </a:spcAft>
              <a:defRPr/>
            </a:pPr>
            <a:endParaRPr lang="en-US" dirty="0" smtClean="0"/>
          </a:p>
        </p:txBody>
      </p:sp>
      <p:sp>
        <p:nvSpPr>
          <p:cNvPr id="29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51AC942-809E-437C-A3B2-3241BC040685}" type="slidenum">
              <a:rPr lang="en-US" smtClean="0">
                <a:latin typeface="Arial" pitchFamily="34" charset="0"/>
              </a:rPr>
              <a:pPr/>
              <a:t>3</a:t>
            </a:fld>
            <a:endParaRPr lang="en-US"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buFont typeface="Arial" pitchFamily="34" charset="0"/>
              <a:buNone/>
              <a:defRPr/>
            </a:pPr>
            <a:r>
              <a:rPr lang="en-US" b="1" dirty="0" smtClean="0"/>
              <a:t>Explain:</a:t>
            </a:r>
          </a:p>
          <a:p>
            <a:pPr marL="171450" indent="-171450" eaLnBrk="1" fontAlgn="auto" hangingPunct="1">
              <a:spcBef>
                <a:spcPts val="0"/>
              </a:spcBef>
              <a:spcAft>
                <a:spcPts val="0"/>
              </a:spcAft>
              <a:buFont typeface="Arial" pitchFamily="34" charset="0"/>
              <a:buChar char="•"/>
              <a:defRPr/>
            </a:pPr>
            <a:r>
              <a:rPr lang="en-US" dirty="0" smtClean="0"/>
              <a:t>David </a:t>
            </a:r>
            <a:r>
              <a:rPr lang="en-US" dirty="0" err="1" smtClean="0"/>
              <a:t>McCandless</a:t>
            </a:r>
            <a:r>
              <a:rPr lang="en-US" dirty="0" smtClean="0"/>
              <a:t> created this “</a:t>
            </a:r>
            <a:r>
              <a:rPr lang="en-US" dirty="0" err="1" smtClean="0"/>
              <a:t>treemap</a:t>
            </a:r>
            <a:r>
              <a:rPr lang="en-US" dirty="0" smtClean="0"/>
              <a:t>”* to show the relative size of the different budgets and amounts the government spent on different things. When mentioned in the news, these were nearly always reported separately and in billions of pounds, which made it difficult for ordinary people to interpret and compare them.</a:t>
            </a:r>
          </a:p>
          <a:p>
            <a:pPr marL="171450" indent="-171450" eaLnBrk="1" fontAlgn="auto" hangingPunct="1">
              <a:spcBef>
                <a:spcPts val="0"/>
              </a:spcBef>
              <a:spcAft>
                <a:spcPts val="0"/>
              </a:spcAft>
              <a:buFont typeface="Arial" pitchFamily="34" charset="0"/>
              <a:buNone/>
              <a:defRPr/>
            </a:pPr>
            <a:endParaRPr lang="en-US" dirty="0" smtClean="0"/>
          </a:p>
          <a:p>
            <a:pPr marL="171450" indent="-171450" eaLnBrk="1" fontAlgn="auto" hangingPunct="1">
              <a:spcBef>
                <a:spcPts val="0"/>
              </a:spcBef>
              <a:spcAft>
                <a:spcPts val="0"/>
              </a:spcAft>
              <a:buFont typeface="Arial" pitchFamily="34" charset="0"/>
              <a:buNone/>
              <a:defRPr/>
            </a:pPr>
            <a:r>
              <a:rPr lang="en-US" sz="900" dirty="0" smtClean="0"/>
              <a:t>* A method for displaying hierarchical data using nested rectangles (Wikipedia)</a:t>
            </a:r>
          </a:p>
          <a:p>
            <a:pPr marL="171450" indent="-171450" eaLnBrk="1" fontAlgn="auto" hangingPunct="1">
              <a:spcBef>
                <a:spcPts val="0"/>
              </a:spcBef>
              <a:spcAft>
                <a:spcPts val="0"/>
              </a:spcAft>
              <a:buFont typeface="Arial" pitchFamily="34" charset="0"/>
              <a:buChar char="•"/>
              <a:defRPr/>
            </a:pPr>
            <a:endParaRPr lang="en-US" dirty="0" smtClean="0"/>
          </a:p>
          <a:p>
            <a:pPr eaLnBrk="1" fontAlgn="auto" hangingPunct="1">
              <a:spcBef>
                <a:spcPts val="0"/>
              </a:spcBef>
              <a:spcAft>
                <a:spcPts val="0"/>
              </a:spcAft>
              <a:buFont typeface="Arial" pitchFamily="34" charset="0"/>
              <a:buNone/>
              <a:defRPr/>
            </a:pPr>
            <a:r>
              <a:rPr lang="en-US" b="1" dirty="0" smtClean="0"/>
              <a:t>Ask:</a:t>
            </a:r>
          </a:p>
          <a:p>
            <a:pPr marL="171450" indent="-171450" eaLnBrk="1" fontAlgn="auto" hangingPunct="1">
              <a:spcBef>
                <a:spcPts val="0"/>
              </a:spcBef>
              <a:spcAft>
                <a:spcPts val="0"/>
              </a:spcAft>
              <a:buFont typeface="Arial" pitchFamily="34" charset="0"/>
              <a:buChar char="•"/>
              <a:defRPr/>
            </a:pPr>
            <a:r>
              <a:rPr lang="en-US" dirty="0" smtClean="0"/>
              <a:t>Find two boxes of similar sizes. Does it surprise you or not that the same amount was spent on these two items?  </a:t>
            </a:r>
          </a:p>
          <a:p>
            <a:pPr marL="628650" lvl="2" indent="-171450" eaLnBrk="1" fontAlgn="auto" hangingPunct="1">
              <a:spcBef>
                <a:spcPts val="0"/>
              </a:spcBef>
              <a:spcAft>
                <a:spcPts val="0"/>
              </a:spcAft>
              <a:buFont typeface="Arial" pitchFamily="34" charset="0"/>
              <a:buChar char="•"/>
              <a:defRPr/>
            </a:pPr>
            <a:r>
              <a:rPr lang="en-US" dirty="0" smtClean="0"/>
              <a:t>For example: Running the NHS costs about as much as we spend on food each year</a:t>
            </a:r>
          </a:p>
          <a:p>
            <a:pPr marL="171450" lvl="1" indent="-171450" eaLnBrk="1" fontAlgn="auto" hangingPunct="1">
              <a:spcBef>
                <a:spcPts val="0"/>
              </a:spcBef>
              <a:spcAft>
                <a:spcPts val="0"/>
              </a:spcAft>
              <a:buFont typeface="Arial" pitchFamily="34" charset="0"/>
              <a:buChar char="•"/>
              <a:defRPr/>
            </a:pPr>
            <a:r>
              <a:rPr lang="en-US" dirty="0" smtClean="0"/>
              <a:t>Guess how many times the pink SCHOOLS box would fit into the blue BAILOUT OF BANKS box</a:t>
            </a:r>
          </a:p>
          <a:p>
            <a:pPr marL="628650" lvl="2" indent="-171450" eaLnBrk="1" fontAlgn="auto" hangingPunct="1">
              <a:spcBef>
                <a:spcPts val="0"/>
              </a:spcBef>
              <a:spcAft>
                <a:spcPts val="0"/>
              </a:spcAft>
              <a:buFont typeface="Arial" pitchFamily="34" charset="0"/>
              <a:buChar char="•"/>
              <a:defRPr/>
            </a:pPr>
            <a:r>
              <a:rPr lang="en-US" dirty="0" smtClean="0"/>
              <a:t>10 times.  </a:t>
            </a:r>
          </a:p>
          <a:p>
            <a:pPr marL="171450" lvl="1" indent="-171450" eaLnBrk="1" fontAlgn="auto" hangingPunct="1">
              <a:spcBef>
                <a:spcPts val="0"/>
              </a:spcBef>
              <a:spcAft>
                <a:spcPts val="0"/>
              </a:spcAft>
              <a:buFont typeface="Arial" pitchFamily="34" charset="0"/>
              <a:buChar char="•"/>
              <a:defRPr/>
            </a:pPr>
            <a:r>
              <a:rPr lang="en-US" dirty="0" smtClean="0"/>
              <a:t>Is this surprising? Fair? Sustainable?</a:t>
            </a:r>
          </a:p>
          <a:p>
            <a:pPr marL="171450" lvl="1" indent="-171450" eaLnBrk="1" fontAlgn="auto" hangingPunct="1">
              <a:spcBef>
                <a:spcPts val="0"/>
              </a:spcBef>
              <a:spcAft>
                <a:spcPts val="0"/>
              </a:spcAft>
              <a:buFont typeface="Arial" pitchFamily="34" charset="0"/>
              <a:buChar char="•"/>
              <a:defRPr/>
            </a:pPr>
            <a:r>
              <a:rPr lang="en-US" dirty="0" smtClean="0"/>
              <a:t>Do you think the colour of the boxes is significant? How?  </a:t>
            </a:r>
          </a:p>
          <a:p>
            <a:pPr marL="628650" lvl="2" indent="-171450" eaLnBrk="1" fontAlgn="auto" hangingPunct="1">
              <a:spcBef>
                <a:spcPts val="0"/>
              </a:spcBef>
              <a:spcAft>
                <a:spcPts val="0"/>
              </a:spcAft>
              <a:buFont typeface="Arial" pitchFamily="34" charset="0"/>
              <a:buChar char="•"/>
              <a:defRPr/>
            </a:pPr>
            <a:r>
              <a:rPr lang="en-US" dirty="0" smtClean="0"/>
              <a:t>(Colour code revealed on the next slide.)</a:t>
            </a:r>
          </a:p>
          <a:p>
            <a:pPr eaLnBrk="1" fontAlgn="auto" hangingPunct="1">
              <a:spcBef>
                <a:spcPts val="0"/>
              </a:spcBef>
              <a:spcAft>
                <a:spcPts val="0"/>
              </a:spcAft>
              <a:buFont typeface="Arial" pitchFamily="34" charset="0"/>
              <a:buNone/>
              <a:defRPr/>
            </a:pPr>
            <a:endParaRPr lang="en-US" dirty="0" smtClean="0"/>
          </a:p>
          <a:p>
            <a:pPr eaLnBrk="1" fontAlgn="auto" hangingPunct="1">
              <a:spcBef>
                <a:spcPts val="0"/>
              </a:spcBef>
              <a:spcAft>
                <a:spcPts val="0"/>
              </a:spcAft>
              <a:buFont typeface="Arial" pitchFamily="34" charset="0"/>
              <a:buNone/>
              <a:defRPr/>
            </a:pPr>
            <a:r>
              <a:rPr lang="en-US" b="1" dirty="0" smtClean="0"/>
              <a:t>Differentiate: </a:t>
            </a:r>
          </a:p>
          <a:p>
            <a:pPr eaLnBrk="1" fontAlgn="auto" hangingPunct="1">
              <a:spcBef>
                <a:spcPts val="0"/>
              </a:spcBef>
              <a:spcAft>
                <a:spcPts val="0"/>
              </a:spcAft>
              <a:buFont typeface="Arial" pitchFamily="34" charset="0"/>
              <a:buNone/>
              <a:defRPr/>
            </a:pPr>
            <a:r>
              <a:rPr lang="en-US" i="1" dirty="0" smtClean="0"/>
              <a:t>Make it easier</a:t>
            </a:r>
            <a:r>
              <a:rPr lang="en-US" dirty="0" smtClean="0"/>
              <a:t>:</a:t>
            </a:r>
            <a:r>
              <a:rPr lang="en-US" i="1" dirty="0" smtClean="0"/>
              <a:t> </a:t>
            </a:r>
            <a:r>
              <a:rPr lang="en-US" dirty="0" smtClean="0"/>
              <a:t>Some explanations of terms may be needed:</a:t>
            </a:r>
          </a:p>
          <a:p>
            <a:pPr marL="171450" indent="-171450" eaLnBrk="1" fontAlgn="auto" hangingPunct="1">
              <a:spcBef>
                <a:spcPts val="0"/>
              </a:spcBef>
              <a:spcAft>
                <a:spcPts val="0"/>
              </a:spcAft>
              <a:buFont typeface="Arial" pitchFamily="34" charset="0"/>
              <a:buChar char="•"/>
              <a:defRPr/>
            </a:pPr>
            <a:r>
              <a:rPr lang="en-US" dirty="0" smtClean="0"/>
              <a:t>Bailout: A colloquial term for giving money to a company or country which faces serious financial difficulty or bankruptcy</a:t>
            </a:r>
          </a:p>
          <a:p>
            <a:pPr marL="171450" indent="-171450" eaLnBrk="1" fontAlgn="auto" hangingPunct="1">
              <a:spcBef>
                <a:spcPts val="0"/>
              </a:spcBef>
              <a:spcAft>
                <a:spcPts val="0"/>
              </a:spcAft>
              <a:buFont typeface="Arial" pitchFamily="34" charset="0"/>
              <a:buChar char="•"/>
              <a:defRPr/>
            </a:pPr>
            <a:r>
              <a:rPr lang="en-US" dirty="0" smtClean="0"/>
              <a:t>Budget deficit: The amount by which a government, company, or individual’s spending exceeds its income over a particular period of time.</a:t>
            </a:r>
          </a:p>
          <a:p>
            <a:pPr marL="171450" indent="-171450" eaLnBrk="1" fontAlgn="auto" hangingPunct="1">
              <a:spcBef>
                <a:spcPts val="0"/>
              </a:spcBef>
              <a:spcAft>
                <a:spcPts val="0"/>
              </a:spcAft>
              <a:buFont typeface="Arial" pitchFamily="34" charset="0"/>
              <a:buChar char="•"/>
              <a:defRPr/>
            </a:pPr>
            <a:endParaRPr lang="en-US" dirty="0" smtClean="0"/>
          </a:p>
          <a:p>
            <a:pPr eaLnBrk="1" fontAlgn="auto" hangingPunct="1">
              <a:spcBef>
                <a:spcPts val="0"/>
              </a:spcBef>
              <a:spcAft>
                <a:spcPts val="0"/>
              </a:spcAft>
              <a:buFont typeface="Arial" pitchFamily="34" charset="0"/>
              <a:buNone/>
              <a:defRPr/>
            </a:pPr>
            <a:r>
              <a:rPr lang="en-US" sz="800" b="1" dirty="0" smtClean="0"/>
              <a:t>Source: </a:t>
            </a:r>
            <a:r>
              <a:rPr lang="en-US" sz="800" dirty="0" smtClean="0"/>
              <a:t>http://www.informationisbeautiful.net/2010/the-billion-dollar-o-gram-2009/</a:t>
            </a:r>
          </a:p>
          <a:p>
            <a:pPr eaLnBrk="1" fontAlgn="auto" hangingPunct="1">
              <a:spcBef>
                <a:spcPts val="0"/>
              </a:spcBef>
              <a:spcAft>
                <a:spcPts val="0"/>
              </a:spcAft>
              <a:defRPr/>
            </a:pPr>
            <a:endParaRPr lang="en-US" dirty="0" smtClean="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D824F2C-A7C0-417C-8F3B-A83FF519DA13}" type="slidenum">
              <a:rPr lang="en-US" smtClean="0">
                <a:latin typeface="Arial" pitchFamily="34" charset="0"/>
              </a:rPr>
              <a:pPr/>
              <a:t>4</a:t>
            </a:fld>
            <a:endParaRPr lang="en-US"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18435" name="Notes Placeholder 2"/>
          <p:cNvSpPr>
            <a:spLocks noGrp="1"/>
          </p:cNvSpPr>
          <p:nvPr>
            <p:ph type="body" idx="1"/>
          </p:nvPr>
        </p:nvSpPr>
        <p:spPr bwMode="auto">
          <a:extLst>
            <a:ext uri="{909E8E84-426E-40DD-AFC4-6F175D3DCCD1}"/>
            <a:ext uri="{91240B29-F687-4F45-9708-019B960494DF}"/>
          </a:extLst>
        </p:spPr>
        <p:txBody>
          <a:bodyPr wrap="square" numCol="1" anchor="t" anchorCtr="0" compatLnSpc="1">
            <a:prstTxWarp prst="textNoShape">
              <a:avLst/>
            </a:prstTxWarp>
          </a:bodyPr>
          <a:lstStyle/>
          <a:p>
            <a:pPr eaLnBrk="1" hangingPunct="1">
              <a:spcBef>
                <a:spcPct val="0"/>
              </a:spcBef>
              <a:defRPr/>
            </a:pPr>
            <a:r>
              <a:rPr lang="en-US" b="1" dirty="0" smtClean="0"/>
              <a:t>Explain</a:t>
            </a:r>
            <a:r>
              <a:rPr lang="en-US" dirty="0" smtClean="0"/>
              <a:t>:</a:t>
            </a:r>
          </a:p>
          <a:p>
            <a:pPr marL="171450" indent="-171450" eaLnBrk="1" hangingPunct="1">
              <a:spcBef>
                <a:spcPct val="0"/>
              </a:spcBef>
              <a:buFont typeface="Arial" pitchFamily="34" charset="0"/>
              <a:buChar char="•"/>
              <a:defRPr/>
            </a:pPr>
            <a:r>
              <a:rPr lang="en-US" dirty="0" smtClean="0"/>
              <a:t>David </a:t>
            </a:r>
            <a:r>
              <a:rPr lang="en-US" dirty="0" err="1" smtClean="0"/>
              <a:t>McCandless</a:t>
            </a:r>
            <a:r>
              <a:rPr lang="en-US" dirty="0" smtClean="0"/>
              <a:t> uses a colour code to reveal the different uses, origins or destinations of the money.</a:t>
            </a:r>
          </a:p>
          <a:p>
            <a:pPr eaLnBrk="1" hangingPunct="1">
              <a:spcBef>
                <a:spcPct val="0"/>
              </a:spcBef>
              <a:buFont typeface="Arial" pitchFamily="34" charset="0"/>
              <a:buNone/>
              <a:defRPr/>
            </a:pPr>
            <a:endParaRPr lang="en-US" dirty="0" smtClean="0"/>
          </a:p>
          <a:p>
            <a:pPr eaLnBrk="1" hangingPunct="1">
              <a:spcBef>
                <a:spcPct val="0"/>
              </a:spcBef>
              <a:buFont typeface="Arial" pitchFamily="34" charset="0"/>
              <a:buNone/>
              <a:defRPr/>
            </a:pPr>
            <a:r>
              <a:rPr lang="en-US" b="1" dirty="0" smtClean="0"/>
              <a:t>Ask</a:t>
            </a:r>
            <a:r>
              <a:rPr lang="en-US" dirty="0" smtClean="0"/>
              <a:t>:</a:t>
            </a:r>
          </a:p>
          <a:p>
            <a:pPr marL="171450" indent="-171450" eaLnBrk="1" hangingPunct="1">
              <a:spcBef>
                <a:spcPct val="0"/>
              </a:spcBef>
              <a:buFont typeface="Arial" pitchFamily="34" charset="0"/>
              <a:buChar char="•"/>
              <a:defRPr/>
            </a:pPr>
            <a:r>
              <a:rPr lang="en-US" dirty="0" smtClean="0"/>
              <a:t>Can you remember which colour dominated the Billion-Pound-O-Gram?</a:t>
            </a:r>
          </a:p>
          <a:p>
            <a:pPr marL="628650" lvl="1" indent="-171450" eaLnBrk="1" hangingPunct="1">
              <a:spcBef>
                <a:spcPct val="0"/>
              </a:spcBef>
              <a:buFont typeface="Arial" pitchFamily="34" charset="0"/>
              <a:buChar char="•"/>
              <a:defRPr/>
            </a:pPr>
            <a:r>
              <a:rPr lang="en-US" dirty="0" smtClean="0"/>
              <a:t>Cream (bailing)</a:t>
            </a:r>
          </a:p>
          <a:p>
            <a:pPr eaLnBrk="1" hangingPunct="1">
              <a:spcBef>
                <a:spcPct val="0"/>
              </a:spcBef>
              <a:buFont typeface="Arial" pitchFamily="34" charset="0"/>
              <a:buNone/>
              <a:defRPr/>
            </a:pPr>
            <a:endParaRPr lang="en-US" dirty="0" smtClean="0"/>
          </a:p>
          <a:p>
            <a:pPr eaLnBrk="1" hangingPunct="1">
              <a:spcBef>
                <a:spcPct val="0"/>
              </a:spcBef>
              <a:buFont typeface="Arial" pitchFamily="34" charset="0"/>
              <a:buNone/>
              <a:defRPr/>
            </a:pPr>
            <a:r>
              <a:rPr lang="en-US" b="1" dirty="0" smtClean="0"/>
              <a:t>Flip</a:t>
            </a:r>
            <a:r>
              <a:rPr lang="en-US" dirty="0" smtClean="0"/>
              <a:t> back to the previous slide for learners to discuss in pairs:</a:t>
            </a:r>
          </a:p>
          <a:p>
            <a:pPr marL="171450" indent="-171450" eaLnBrk="1" hangingPunct="1">
              <a:spcBef>
                <a:spcPct val="0"/>
              </a:spcBef>
              <a:buFont typeface="Arial" pitchFamily="34" charset="0"/>
              <a:buChar char="•"/>
              <a:defRPr/>
            </a:pPr>
            <a:r>
              <a:rPr lang="en-US" dirty="0" smtClean="0"/>
              <a:t>Did you guess that </a:t>
            </a:r>
            <a:r>
              <a:rPr lang="en-US" dirty="0" smtClean="0">
                <a:solidFill>
                  <a:srgbClr val="FF0000"/>
                </a:solidFill>
              </a:rPr>
              <a:t>represented “bailing”?</a:t>
            </a:r>
          </a:p>
          <a:p>
            <a:pPr marL="171450" indent="-171450" eaLnBrk="1" hangingPunct="1">
              <a:spcBef>
                <a:spcPct val="0"/>
              </a:spcBef>
              <a:buFont typeface="Arial" pitchFamily="34" charset="0"/>
              <a:buChar char="•"/>
              <a:defRPr/>
            </a:pPr>
            <a:r>
              <a:rPr lang="en-US" dirty="0" smtClean="0"/>
              <a:t>What do you think about the fact that more money was spent on “bailing” than all the other types of spending represented?</a:t>
            </a:r>
          </a:p>
          <a:p>
            <a:pPr marL="171450" indent="-171450" eaLnBrk="1" hangingPunct="1">
              <a:spcBef>
                <a:spcPct val="0"/>
              </a:spcBef>
              <a:buFont typeface="Arial" pitchFamily="34" charset="0"/>
              <a:buChar char="•"/>
              <a:defRPr/>
            </a:pPr>
            <a:r>
              <a:rPr lang="en-US" dirty="0" smtClean="0"/>
              <a:t>What does this mean?</a:t>
            </a:r>
          </a:p>
        </p:txBody>
      </p:sp>
      <p:sp>
        <p:nvSpPr>
          <p:cNvPr id="317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5E10B64-51C4-4E54-90D5-D6D5F57C95F0}" type="slidenum">
              <a:rPr lang="en-US" smtClean="0">
                <a:latin typeface="Arial" pitchFamily="34" charset="0"/>
              </a:rPr>
              <a:pPr/>
              <a:t>5</a:t>
            </a:fld>
            <a:endParaRPr lang="en-US"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extLst>
            <a:ext uri="{909E8E84-426E-40DD-AFC4-6F175D3DCCD1}"/>
            <a:ext uri="{91240B29-F687-4F45-9708-019B960494DF}"/>
          </a:extLst>
        </p:spPr>
        <p:txBody>
          <a:bodyPr wrap="square" numCol="1" anchor="t" anchorCtr="0" compatLnSpc="1">
            <a:prstTxWarp prst="textNoShape">
              <a:avLst/>
            </a:prstTxWarp>
          </a:bodyPr>
          <a:lstStyle/>
          <a:p>
            <a:pPr eaLnBrk="1" hangingPunct="1">
              <a:spcBef>
                <a:spcPct val="0"/>
              </a:spcBef>
              <a:defRPr/>
            </a:pPr>
            <a:r>
              <a:rPr lang="en-US" b="1" dirty="0" smtClean="0"/>
              <a:t>Read </a:t>
            </a:r>
            <a:r>
              <a:rPr lang="en-US" dirty="0" smtClean="0"/>
              <a:t>this quotation by David </a:t>
            </a:r>
            <a:r>
              <a:rPr lang="en-US" dirty="0" err="1" smtClean="0"/>
              <a:t>McCandless</a:t>
            </a:r>
            <a:r>
              <a:rPr lang="en-US" dirty="0" smtClean="0"/>
              <a:t>. </a:t>
            </a:r>
            <a:r>
              <a:rPr lang="en-US" b="1" dirty="0" smtClean="0"/>
              <a:t>Discuss</a:t>
            </a:r>
            <a:r>
              <a:rPr lang="en-US" dirty="0" smtClean="0"/>
              <a:t> it with the class.</a:t>
            </a:r>
          </a:p>
          <a:p>
            <a:pPr eaLnBrk="1" hangingPunct="1">
              <a:spcBef>
                <a:spcPct val="0"/>
              </a:spcBef>
              <a:defRPr/>
            </a:pPr>
            <a:endParaRPr lang="en-US" dirty="0" smtClean="0"/>
          </a:p>
          <a:p>
            <a:pPr eaLnBrk="1" hangingPunct="1">
              <a:spcBef>
                <a:spcPct val="0"/>
              </a:spcBef>
              <a:defRPr/>
            </a:pPr>
            <a:r>
              <a:rPr lang="en-US" b="1" dirty="0" smtClean="0"/>
              <a:t>Differentiate:</a:t>
            </a:r>
          </a:p>
          <a:p>
            <a:pPr marL="171450" indent="-171450" eaLnBrk="1" hangingPunct="1">
              <a:spcBef>
                <a:spcPct val="0"/>
              </a:spcBef>
              <a:buFontTx/>
              <a:buChar char="•"/>
              <a:defRPr/>
            </a:pPr>
            <a:r>
              <a:rPr lang="en-US" i="1" dirty="0" smtClean="0"/>
              <a:t>Make it easier</a:t>
            </a:r>
            <a:r>
              <a:rPr lang="en-US" dirty="0" smtClean="0"/>
              <a:t>: Explore the conventions and format of “</a:t>
            </a:r>
            <a:r>
              <a:rPr lang="en-US" dirty="0" err="1" smtClean="0"/>
              <a:t>treemaps</a:t>
            </a:r>
            <a:r>
              <a:rPr lang="en-US" dirty="0" smtClean="0"/>
              <a:t>” @ </a:t>
            </a:r>
          </a:p>
          <a:p>
            <a:pPr marL="628650" lvl="1" indent="-171450" eaLnBrk="1" hangingPunct="1">
              <a:spcBef>
                <a:spcPct val="0"/>
              </a:spcBef>
              <a:buFontTx/>
              <a:buChar char="•"/>
              <a:defRPr/>
            </a:pPr>
            <a:r>
              <a:rPr lang="en-US" u="sng" dirty="0" smtClean="0"/>
              <a:t>http://www.coolinfographics.com/blog/tag/treemap</a:t>
            </a:r>
            <a:endParaRPr lang="en-US" strike="sngStrike" dirty="0" smtClean="0"/>
          </a:p>
          <a:p>
            <a:pPr marL="171450" indent="-171450" eaLnBrk="1" hangingPunct="1">
              <a:spcBef>
                <a:spcPct val="0"/>
              </a:spcBef>
              <a:defRPr/>
            </a:pPr>
            <a:endParaRPr lang="en-US" dirty="0" smtClean="0"/>
          </a:p>
          <a:p>
            <a:pPr eaLnBrk="1" hangingPunct="1">
              <a:spcBef>
                <a:spcPct val="0"/>
              </a:spcBef>
              <a:defRPr/>
            </a:pPr>
            <a:r>
              <a:rPr lang="en-US" b="1" dirty="0" smtClean="0"/>
              <a:t>Source: </a:t>
            </a:r>
            <a:r>
              <a:rPr lang="en-US" dirty="0" smtClean="0"/>
              <a:t>http://www.informationisbeautiful.net/2010/the-billion-dollar-o-gram-2009/</a:t>
            </a:r>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7E2563F-6FB9-4407-AA9E-43E9CF30672E}" type="slidenum">
              <a:rPr lang="en-US" smtClean="0">
                <a:latin typeface="Arial" pitchFamily="34" charset="0"/>
              </a:rPr>
              <a:pPr/>
              <a:t>6</a:t>
            </a:fld>
            <a:endParaRPr lang="en-US"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buFont typeface="+mj-lt"/>
              <a:buNone/>
              <a:defRPr/>
            </a:pPr>
            <a:r>
              <a:rPr lang="en-US" b="1" dirty="0" smtClean="0"/>
              <a:t>Show </a:t>
            </a:r>
            <a:r>
              <a:rPr lang="en-US" dirty="0" smtClean="0"/>
              <a:t>the first three minutes of David </a:t>
            </a:r>
            <a:r>
              <a:rPr lang="en-US" dirty="0" err="1" smtClean="0"/>
              <a:t>McCandless’s</a:t>
            </a:r>
            <a:r>
              <a:rPr lang="en-US" dirty="0" smtClean="0"/>
              <a:t> TED talk:</a:t>
            </a:r>
          </a:p>
          <a:p>
            <a:pPr marL="171450" indent="-171450">
              <a:buFont typeface="Arial" pitchFamily="34" charset="0"/>
              <a:buChar char="•"/>
              <a:defRPr/>
            </a:pPr>
            <a:r>
              <a:rPr lang="en-US" dirty="0" smtClean="0"/>
              <a:t>Be aware that </a:t>
            </a:r>
            <a:r>
              <a:rPr lang="en-US" dirty="0" err="1" smtClean="0"/>
              <a:t>McCandless</a:t>
            </a:r>
            <a:r>
              <a:rPr lang="en-US" dirty="0" smtClean="0"/>
              <a:t> walks his audience through the dollar (American) version of the Billion-Pound-O-Gram.</a:t>
            </a:r>
          </a:p>
          <a:p>
            <a:pPr>
              <a:buFont typeface="Arial" pitchFamily="34" charset="0"/>
              <a:buNone/>
              <a:defRPr/>
            </a:pPr>
            <a:endParaRPr lang="en-US" b="1" dirty="0" smtClean="0"/>
          </a:p>
          <a:p>
            <a:pPr>
              <a:buFont typeface="Arial" pitchFamily="34" charset="0"/>
              <a:buNone/>
              <a:defRPr/>
            </a:pPr>
            <a:r>
              <a:rPr lang="en-US" b="1" dirty="0" smtClean="0"/>
              <a:t>Prompt a class or small group discussion by asking</a:t>
            </a:r>
            <a:r>
              <a:rPr lang="en-US" dirty="0" smtClean="0"/>
              <a:t>:</a:t>
            </a:r>
          </a:p>
          <a:p>
            <a:pPr marL="171450" indent="-171450">
              <a:buFont typeface="Arial" pitchFamily="34" charset="0"/>
              <a:buChar char="•"/>
              <a:defRPr/>
            </a:pPr>
            <a:r>
              <a:rPr lang="en-US" dirty="0" smtClean="0"/>
              <a:t>What is the purpose of </a:t>
            </a:r>
            <a:r>
              <a:rPr lang="en-US" dirty="0" err="1" smtClean="0"/>
              <a:t>McCandless’s</a:t>
            </a:r>
            <a:r>
              <a:rPr lang="en-US" dirty="0" smtClean="0"/>
              <a:t> </a:t>
            </a:r>
            <a:r>
              <a:rPr lang="en-US" dirty="0" err="1" smtClean="0"/>
              <a:t>infographics</a:t>
            </a:r>
            <a:r>
              <a:rPr lang="en-US" dirty="0" smtClean="0"/>
              <a:t>? </a:t>
            </a:r>
          </a:p>
          <a:p>
            <a:pPr marL="628650" lvl="1" indent="-171450">
              <a:buFont typeface="Arial" pitchFamily="34" charset="0"/>
              <a:buChar char="•"/>
              <a:defRPr/>
            </a:pPr>
            <a:r>
              <a:rPr lang="en-US" dirty="0" smtClean="0"/>
              <a:t>He uses his eyes to solve the problem of information overload by visually summarizing masses of statistics or data. He calls this “knowledge compression”.</a:t>
            </a:r>
          </a:p>
          <a:p>
            <a:pPr marL="628650" lvl="1" indent="-171450">
              <a:buFont typeface="Arial" pitchFamily="34" charset="0"/>
              <a:buChar char="•"/>
              <a:defRPr/>
            </a:pPr>
            <a:r>
              <a:rPr lang="en-US" dirty="0" smtClean="0"/>
              <a:t>He makes patterns and connections within this data more clear.</a:t>
            </a:r>
          </a:p>
          <a:p>
            <a:pPr marL="628650" lvl="1" indent="-171450">
              <a:buFont typeface="Arial" pitchFamily="34" charset="0"/>
              <a:buChar char="•"/>
              <a:defRPr/>
            </a:pPr>
            <a:r>
              <a:rPr lang="en-US" dirty="0" smtClean="0"/>
              <a:t>He tries to produce a piece of aesthetically pleasing design.</a:t>
            </a:r>
          </a:p>
          <a:p>
            <a:pPr marL="171450" indent="-171450">
              <a:buFont typeface="Arial" pitchFamily="34" charset="0"/>
              <a:buChar char="•"/>
              <a:defRPr/>
            </a:pPr>
            <a:r>
              <a:rPr lang="en-US" dirty="0" smtClean="0"/>
              <a:t>What is “information overload”?</a:t>
            </a:r>
          </a:p>
          <a:p>
            <a:pPr marL="171450" indent="-171450">
              <a:buFont typeface="Arial" pitchFamily="34" charset="0"/>
              <a:buChar char="•"/>
              <a:defRPr/>
            </a:pPr>
            <a:r>
              <a:rPr lang="en-US" dirty="0" smtClean="0"/>
              <a:t>Why are </a:t>
            </a:r>
            <a:r>
              <a:rPr lang="en-US" dirty="0" err="1" smtClean="0"/>
              <a:t>infographics</a:t>
            </a:r>
            <a:r>
              <a:rPr lang="en-US" dirty="0" smtClean="0"/>
              <a:t> trendy today?</a:t>
            </a:r>
          </a:p>
          <a:p>
            <a:pPr marL="171450" indent="-171450">
              <a:buFont typeface="Arial" pitchFamily="34" charset="0"/>
              <a:buChar char="•"/>
              <a:defRPr/>
            </a:pPr>
            <a:endParaRPr lang="en-US" i="1" dirty="0" smtClean="0"/>
          </a:p>
          <a:p>
            <a:pPr>
              <a:buFont typeface="Arial" pitchFamily="34" charset="0"/>
              <a:buNone/>
              <a:defRPr/>
            </a:pPr>
            <a:r>
              <a:rPr lang="en-US" b="1" dirty="0" smtClean="0"/>
              <a:t>Differentiate</a:t>
            </a:r>
            <a:r>
              <a:rPr lang="en-US" dirty="0" smtClean="0"/>
              <a:t>:</a:t>
            </a:r>
          </a:p>
          <a:p>
            <a:pPr marL="171450" indent="-171450">
              <a:buFont typeface="Arial" pitchFamily="34" charset="0"/>
              <a:buChar char="•"/>
              <a:defRPr/>
            </a:pPr>
            <a:r>
              <a:rPr lang="en-US" i="1" dirty="0" smtClean="0"/>
              <a:t>Make it harder: </a:t>
            </a:r>
            <a:r>
              <a:rPr lang="en-US" dirty="0" smtClean="0"/>
              <a:t>Watch an extra two minutes of the video clip when </a:t>
            </a:r>
            <a:r>
              <a:rPr lang="en-US" dirty="0" err="1" smtClean="0"/>
              <a:t>McCandless</a:t>
            </a:r>
            <a:r>
              <a:rPr lang="en-US" dirty="0" smtClean="0"/>
              <a:t> is walking us through “Mountains Out of Molehills”.  Ask learners:</a:t>
            </a:r>
          </a:p>
          <a:p>
            <a:pPr marL="628650" lvl="1" indent="-171450">
              <a:buFont typeface="Arial" pitchFamily="34" charset="0"/>
              <a:buChar char="•"/>
              <a:defRPr/>
            </a:pPr>
            <a:r>
              <a:rPr lang="en-US" dirty="0" smtClean="0"/>
              <a:t>What does it mean to make a mountain out of a molehill?</a:t>
            </a:r>
          </a:p>
          <a:p>
            <a:pPr marL="628650" lvl="1" indent="-171450">
              <a:buFont typeface="Arial" pitchFamily="34" charset="0"/>
              <a:buChar char="•"/>
              <a:defRPr/>
            </a:pPr>
            <a:r>
              <a:rPr lang="en-US" dirty="0" smtClean="0"/>
              <a:t>Why is the audience laughing when </a:t>
            </a:r>
            <a:r>
              <a:rPr lang="en-US" dirty="0" err="1" smtClean="0"/>
              <a:t>McCandless</a:t>
            </a:r>
            <a:r>
              <a:rPr lang="en-US" dirty="0" smtClean="0"/>
              <a:t> reveals what each mountain represents?</a:t>
            </a:r>
          </a:p>
          <a:p>
            <a:pPr marL="628650" lvl="1" indent="-171450">
              <a:buFont typeface="Arial" pitchFamily="34" charset="0"/>
              <a:buChar char="•"/>
              <a:defRPr/>
            </a:pPr>
            <a:r>
              <a:rPr lang="en-US" dirty="0" smtClean="0"/>
              <a:t>Do you prefer the Billion-Pound-O-Gram or Mountains Out of Molehills? Why?</a:t>
            </a:r>
          </a:p>
          <a:p>
            <a:pPr marL="171450" indent="-171450">
              <a:buFont typeface="Arial" pitchFamily="34" charset="0"/>
              <a:buChar char="•"/>
              <a:defRPr/>
            </a:pPr>
            <a:endParaRPr lang="en-US" i="1" dirty="0" smtClean="0"/>
          </a:p>
          <a:p>
            <a:pPr marL="171450" indent="-171450">
              <a:buFont typeface="Arial" pitchFamily="34" charset="0"/>
              <a:buChar char="•"/>
              <a:defRPr/>
            </a:pPr>
            <a:r>
              <a:rPr lang="en-US" b="1" dirty="0" smtClean="0"/>
              <a:t>Source</a:t>
            </a:r>
            <a:r>
              <a:rPr lang="en-US" dirty="0" smtClean="0"/>
              <a:t>: http://www.ted.com/talks/david_mccandless_the_beauty_of_data_visualization#t-226509 </a:t>
            </a:r>
            <a:endParaRPr lang="en-US" dirty="0"/>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8776BB9-4192-47C0-8ABF-D5FFD0AE1D1B}" type="slidenum">
              <a:rPr lang="en-US" smtClean="0">
                <a:latin typeface="Arial" pitchFamily="34" charset="0"/>
              </a:rPr>
              <a:pPr/>
              <a:t>7</a:t>
            </a:fld>
            <a:endParaRPr lang="en-US"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p:txBody>
          <a:bodyPr wrap="square" numCol="1" anchor="t" anchorCtr="0" compatLnSpc="1">
            <a:prstTxWarp prst="textNoShape">
              <a:avLst/>
            </a:prstTxWarp>
          </a:bodyPr>
          <a:lstStyle/>
          <a:p>
            <a:pPr>
              <a:buFont typeface="+mj-lt"/>
              <a:buNone/>
              <a:defRPr/>
            </a:pPr>
            <a:r>
              <a:rPr lang="en-US" b="1" dirty="0" smtClean="0"/>
              <a:t>Before class:</a:t>
            </a:r>
          </a:p>
          <a:p>
            <a:pPr marL="171450" indent="-171450">
              <a:buFont typeface="Arial" pitchFamily="34" charset="0"/>
              <a:buChar char="•"/>
              <a:defRPr/>
            </a:pPr>
            <a:r>
              <a:rPr lang="en-US" dirty="0" smtClean="0"/>
              <a:t>Open the hyperlink on </a:t>
            </a:r>
            <a:r>
              <a:rPr lang="en-US" dirty="0" smtClean="0">
                <a:solidFill>
                  <a:srgbClr val="FF0000"/>
                </a:solidFill>
              </a:rPr>
              <a:t>slide 13 </a:t>
            </a:r>
            <a:r>
              <a:rPr lang="en-US" dirty="0" smtClean="0"/>
              <a:t>(by clicking on the web address with the right-hand mouse button), so that it has time to load.</a:t>
            </a:r>
          </a:p>
          <a:p>
            <a:pPr marL="171450" indent="-171450">
              <a:buFont typeface="Arial" pitchFamily="34" charset="0"/>
              <a:buChar char="•"/>
              <a:defRPr/>
            </a:pPr>
            <a:r>
              <a:rPr lang="en-US" dirty="0" smtClean="0"/>
              <a:t>Check that your sound system is working.</a:t>
            </a:r>
          </a:p>
          <a:p>
            <a:pPr marL="171450" indent="-171450">
              <a:buFont typeface="Arial" pitchFamily="34" charset="0"/>
              <a:buChar char="•"/>
              <a:defRPr/>
            </a:pPr>
            <a:r>
              <a:rPr lang="en-US" dirty="0" smtClean="0"/>
              <a:t>Check whether the text on </a:t>
            </a:r>
            <a:r>
              <a:rPr lang="en-US" dirty="0" smtClean="0">
                <a:solidFill>
                  <a:srgbClr val="FF0000"/>
                </a:solidFill>
              </a:rPr>
              <a:t>slide 10 </a:t>
            </a:r>
            <a:r>
              <a:rPr lang="en-US" dirty="0" smtClean="0"/>
              <a:t>will be legible from the back of the class. If not, you could print out a full-page copy of the slide or ask individuals to approach the board to read out particular sections.</a:t>
            </a:r>
          </a:p>
          <a:p>
            <a:pPr marL="171450" indent="-171450">
              <a:buFont typeface="Arial" pitchFamily="34" charset="0"/>
              <a:buChar char="•"/>
              <a:defRPr/>
            </a:pPr>
            <a:r>
              <a:rPr lang="en-US" dirty="0" smtClean="0"/>
              <a:t>[Optional: Ask learners to bring in Monopoly sets from home. You will need one set per group of four to eight learners.]</a:t>
            </a:r>
          </a:p>
          <a:p>
            <a:pPr marL="628650" lvl="1" indent="-171450">
              <a:defRPr/>
            </a:pPr>
            <a:endParaRPr lang="en-US" dirty="0" smtClean="0"/>
          </a:p>
        </p:txBody>
      </p:sp>
      <p:sp>
        <p:nvSpPr>
          <p:cNvPr id="34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C44DA90-2997-4620-A088-0232682E141C}" type="slidenum">
              <a:rPr lang="en-US" smtClean="0">
                <a:latin typeface="Arial" pitchFamily="34" charset="0"/>
              </a:rPr>
              <a:pPr/>
              <a:t>8</a:t>
            </a:fld>
            <a:endParaRPr lang="en-US"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b="1" smtClean="0"/>
              <a:t>Gauge </a:t>
            </a:r>
            <a:r>
              <a:rPr lang="en-US" smtClean="0"/>
              <a:t>which learners have played Monopoly regularly.</a:t>
            </a:r>
          </a:p>
          <a:p>
            <a:pPr eaLnBrk="1" hangingPunct="1">
              <a:spcBef>
                <a:spcPct val="0"/>
              </a:spcBef>
            </a:pPr>
            <a:endParaRPr lang="en-US" b="1" smtClean="0"/>
          </a:p>
          <a:p>
            <a:pPr eaLnBrk="1" hangingPunct="1">
              <a:spcBef>
                <a:spcPct val="0"/>
              </a:spcBef>
            </a:pPr>
            <a:r>
              <a:rPr lang="en-US" b="1" smtClean="0"/>
              <a:t>Divide </a:t>
            </a:r>
            <a:r>
              <a:rPr lang="en-US" smtClean="0"/>
              <a:t>the class into groups of four to eight players with at least one regular Monopoly player in each group.</a:t>
            </a:r>
          </a:p>
          <a:p>
            <a:pPr eaLnBrk="1" hangingPunct="1">
              <a:spcBef>
                <a:spcPct val="0"/>
              </a:spcBef>
            </a:pPr>
            <a:endParaRPr lang="en-US" smtClean="0"/>
          </a:p>
          <a:p>
            <a:pPr eaLnBrk="1" hangingPunct="1">
              <a:spcBef>
                <a:spcPct val="0"/>
              </a:spcBef>
            </a:pPr>
            <a:r>
              <a:rPr lang="en-US" b="1" smtClean="0"/>
              <a:t>Give </a:t>
            </a:r>
            <a:r>
              <a:rPr lang="en-US" smtClean="0"/>
              <a:t>each group a mini-whiteboard or scrap paper and markers.</a:t>
            </a:r>
          </a:p>
          <a:p>
            <a:pPr eaLnBrk="1" hangingPunct="1">
              <a:spcBef>
                <a:spcPct val="0"/>
              </a:spcBef>
            </a:pPr>
            <a:endParaRPr lang="en-US" smtClean="0"/>
          </a:p>
          <a:p>
            <a:pPr eaLnBrk="1" hangingPunct="1">
              <a:spcBef>
                <a:spcPct val="0"/>
              </a:spcBef>
            </a:pPr>
            <a:r>
              <a:rPr lang="en-US" b="1" smtClean="0"/>
              <a:t>Ask </a:t>
            </a:r>
            <a:r>
              <a:rPr lang="en-US" smtClean="0"/>
              <a:t>the groups to write down everything they remember about the game Monopoly. This could include:</a:t>
            </a:r>
          </a:p>
          <a:p>
            <a:pPr eaLnBrk="1" hangingPunct="1">
              <a:spcBef>
                <a:spcPct val="0"/>
              </a:spcBef>
              <a:buFontTx/>
              <a:buChar char="•"/>
            </a:pPr>
            <a:r>
              <a:rPr lang="en-US" smtClean="0"/>
              <a:t> What do you need to play the game?</a:t>
            </a:r>
          </a:p>
          <a:p>
            <a:pPr lvl="1" eaLnBrk="1" hangingPunct="1">
              <a:spcBef>
                <a:spcPct val="0"/>
              </a:spcBef>
              <a:buFontTx/>
              <a:buChar char="•"/>
            </a:pPr>
            <a:r>
              <a:rPr lang="en-US" smtClean="0"/>
              <a:t> A board, a token for each player, dice, money, houses, hotels, chance cards, community chest cards</a:t>
            </a:r>
          </a:p>
          <a:p>
            <a:pPr eaLnBrk="1" hangingPunct="1">
              <a:spcBef>
                <a:spcPct val="0"/>
              </a:spcBef>
              <a:buFontTx/>
              <a:buChar char="•"/>
            </a:pPr>
            <a:r>
              <a:rPr lang="en-US" smtClean="0"/>
              <a:t> What are the rules?</a:t>
            </a:r>
          </a:p>
          <a:p>
            <a:pPr eaLnBrk="1" hangingPunct="1">
              <a:spcBef>
                <a:spcPct val="0"/>
              </a:spcBef>
              <a:buFontTx/>
              <a:buChar char="•"/>
            </a:pPr>
            <a:r>
              <a:rPr lang="en-US" smtClean="0"/>
              <a:t> How do you play?</a:t>
            </a:r>
          </a:p>
          <a:p>
            <a:pPr eaLnBrk="1" hangingPunct="1">
              <a:spcBef>
                <a:spcPct val="0"/>
              </a:spcBef>
              <a:buFontTx/>
              <a:buChar char="•"/>
            </a:pPr>
            <a:r>
              <a:rPr lang="en-US" smtClean="0"/>
              <a:t> How can you win the game? Do you need luck or certain skills?</a:t>
            </a:r>
          </a:p>
          <a:p>
            <a:pPr eaLnBrk="1" hangingPunct="1">
              <a:spcBef>
                <a:spcPct val="0"/>
              </a:spcBef>
            </a:pPr>
            <a:endParaRPr lang="en-US" smtClean="0"/>
          </a:p>
          <a:p>
            <a:pPr eaLnBrk="1" hangingPunct="1">
              <a:spcBef>
                <a:spcPct val="0"/>
              </a:spcBef>
            </a:pPr>
            <a:r>
              <a:rPr lang="en-US" b="1" smtClean="0"/>
              <a:t>Share </a:t>
            </a:r>
            <a:r>
              <a:rPr lang="en-US" smtClean="0"/>
              <a:t>and compare responses.</a:t>
            </a:r>
          </a:p>
          <a:p>
            <a:pPr eaLnBrk="1" hangingPunct="1">
              <a:spcBef>
                <a:spcPct val="0"/>
              </a:spcBef>
            </a:pPr>
            <a:endParaRPr lang="en-US" smtClean="0"/>
          </a:p>
          <a:p>
            <a:pPr eaLnBrk="1" hangingPunct="1">
              <a:spcBef>
                <a:spcPct val="0"/>
              </a:spcBef>
            </a:pPr>
            <a:r>
              <a:rPr lang="en-US" b="1" smtClean="0"/>
              <a:t>Differentiate: </a:t>
            </a:r>
          </a:p>
          <a:p>
            <a:pPr eaLnBrk="1" hangingPunct="1">
              <a:spcBef>
                <a:spcPct val="0"/>
              </a:spcBef>
              <a:buFontTx/>
              <a:buChar char="•"/>
            </a:pPr>
            <a:r>
              <a:rPr lang="en-US" i="1" smtClean="0"/>
              <a:t> Make it easier</a:t>
            </a:r>
            <a:r>
              <a:rPr lang="en-US" smtClean="0"/>
              <a:t>: If learners aren</a:t>
            </a:r>
            <a:r>
              <a:rPr lang="en-US" altLang="en-US" smtClean="0"/>
              <a:t>’</a:t>
            </a:r>
            <a:r>
              <a:rPr lang="en-US" smtClean="0"/>
              <a:t>t familiar enough with the game to answer these questions independently, bring in a Monopoly set to share and/or project the 13-step guide from: </a:t>
            </a:r>
            <a:r>
              <a:rPr lang="en-US" u="sng" smtClean="0"/>
              <a:t>http://www.wikihow.com/Play-Monopoly   </a:t>
            </a:r>
          </a:p>
          <a:p>
            <a:pPr eaLnBrk="1" hangingPunct="1">
              <a:spcBef>
                <a:spcPct val="0"/>
              </a:spcBef>
              <a:buFontTx/>
              <a:buChar char="•"/>
            </a:pPr>
            <a:endParaRPr lang="en-US" u="sng" smtClean="0"/>
          </a:p>
          <a:p>
            <a:pPr eaLnBrk="1" hangingPunct="1">
              <a:spcBef>
                <a:spcPct val="0"/>
              </a:spcBef>
            </a:pPr>
            <a:r>
              <a:rPr lang="en-US" b="1" smtClean="0"/>
              <a:t>Photo source</a:t>
            </a:r>
            <a:r>
              <a:rPr lang="en-US" smtClean="0"/>
              <a:t>: William Warby https://qzprod.files.wordpress.com/2015/02/11513424364_f48b8cb877_b.jpg</a:t>
            </a:r>
          </a:p>
        </p:txBody>
      </p:sp>
      <p:sp>
        <p:nvSpPr>
          <p:cNvPr id="35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AE01021-BDF7-4CB8-997C-B34FD5F88CB2}" type="slidenum">
              <a:rPr lang="en-US" smtClean="0">
                <a:latin typeface="Arial" pitchFamily="34" charset="0"/>
              </a:rPr>
              <a:pPr/>
              <a:t>9</a:t>
            </a:fld>
            <a:endParaRPr lang="en-US"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b="1" smtClean="0"/>
              <a:t>Explain </a:t>
            </a:r>
            <a:r>
              <a:rPr lang="en-US" smtClean="0"/>
              <a:t>that learners are now going to do one of two things:</a:t>
            </a:r>
          </a:p>
          <a:p>
            <a:pPr eaLnBrk="1" hangingPunct="1">
              <a:spcBef>
                <a:spcPct val="0"/>
              </a:spcBef>
              <a:buFontTx/>
              <a:buChar char="•"/>
            </a:pPr>
            <a:r>
              <a:rPr lang="en-US" smtClean="0"/>
              <a:t> Option A (if the learners have been able to bring in enough Monopoly sets): Play Monopoly with some significant changes in the rules. If possible, ensure the players who are familiar with the game are spread out amongst the groups.</a:t>
            </a:r>
          </a:p>
          <a:p>
            <a:pPr eaLnBrk="1" hangingPunct="1">
              <a:spcBef>
                <a:spcPct val="0"/>
              </a:spcBef>
              <a:buFontTx/>
              <a:buChar char="•"/>
            </a:pPr>
            <a:r>
              <a:rPr lang="en-US" smtClean="0"/>
              <a:t> Option B (if you don</a:t>
            </a:r>
            <a:r>
              <a:rPr lang="en-US" altLang="en-US" smtClean="0"/>
              <a:t>’</a:t>
            </a:r>
            <a:r>
              <a:rPr lang="en-US" smtClean="0"/>
              <a:t>t have the time or Monopoly sets): Imagine playing Monopoly with some significant changes in the rules. </a:t>
            </a:r>
          </a:p>
          <a:p>
            <a:pPr eaLnBrk="1" hangingPunct="1">
              <a:spcBef>
                <a:spcPct val="0"/>
              </a:spcBef>
            </a:pPr>
            <a:endParaRPr lang="en-US" b="1" smtClean="0"/>
          </a:p>
          <a:p>
            <a:pPr eaLnBrk="1" hangingPunct="1">
              <a:spcBef>
                <a:spcPct val="0"/>
              </a:spcBef>
            </a:pPr>
            <a:r>
              <a:rPr lang="en-US" b="1" smtClean="0"/>
              <a:t>Reveal </a:t>
            </a:r>
            <a:r>
              <a:rPr lang="en-US" smtClean="0"/>
              <a:t>each rule and check for understanding of how they differ from the standard rules. </a:t>
            </a:r>
          </a:p>
          <a:p>
            <a:pPr eaLnBrk="1" hangingPunct="1">
              <a:spcBef>
                <a:spcPct val="0"/>
              </a:spcBef>
            </a:pPr>
            <a:endParaRPr lang="en-US" smtClean="0"/>
          </a:p>
          <a:p>
            <a:pPr eaLnBrk="1" hangingPunct="1">
              <a:spcBef>
                <a:spcPct val="0"/>
              </a:spcBef>
            </a:pPr>
            <a:r>
              <a:rPr lang="en-US" b="1" smtClean="0"/>
              <a:t>Ask </a:t>
            </a:r>
            <a:r>
              <a:rPr lang="en-US" smtClean="0"/>
              <a:t>each group to (A) play then report or (B) predict how the game</a:t>
            </a:r>
            <a:r>
              <a:rPr lang="en-US" altLang="en-US" smtClean="0"/>
              <a:t>’</a:t>
            </a:r>
            <a:r>
              <a:rPr lang="en-US" smtClean="0"/>
              <a:t>s outcome differs on their whiteboard or paper.</a:t>
            </a:r>
          </a:p>
          <a:p>
            <a:pPr eaLnBrk="1" hangingPunct="1">
              <a:spcBef>
                <a:spcPct val="0"/>
              </a:spcBef>
            </a:pPr>
            <a:endParaRPr lang="en-US" smtClean="0"/>
          </a:p>
          <a:p>
            <a:pPr eaLnBrk="1" hangingPunct="1">
              <a:spcBef>
                <a:spcPct val="0"/>
              </a:spcBef>
            </a:pPr>
            <a:endParaRPr lang="en-US" smtClean="0"/>
          </a:p>
        </p:txBody>
      </p:sp>
      <p:sp>
        <p:nvSpPr>
          <p:cNvPr id="368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EE63111-E112-4874-86FB-3F3AB0C5E9ED}" type="slidenum">
              <a:rPr lang="en-US" smtClean="0">
                <a:latin typeface="Arial" pitchFamily="34" charset="0"/>
              </a:rPr>
              <a:pPr/>
              <a:t>10</a:t>
            </a:fld>
            <a:endParaRPr lang="en-US"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buFont typeface="Arial" pitchFamily="34" charset="0"/>
              <a:buNone/>
              <a:defRPr/>
            </a:pPr>
            <a:r>
              <a:rPr lang="en-US" b="1" dirty="0" smtClean="0"/>
              <a:t>Invite </a:t>
            </a:r>
            <a:r>
              <a:rPr lang="en-US" dirty="0" smtClean="0"/>
              <a:t>responses to these questions one at a time, trying to tease out key issues and definitions relating to inequality:</a:t>
            </a:r>
            <a:endParaRPr lang="en-GB" dirty="0" smtClean="0"/>
          </a:p>
          <a:p>
            <a:pPr marL="228600" indent="-228600" eaLnBrk="1" fontAlgn="auto" hangingPunct="1">
              <a:spcBef>
                <a:spcPts val="0"/>
              </a:spcBef>
              <a:spcAft>
                <a:spcPts val="0"/>
              </a:spcAft>
              <a:buFont typeface="+mj-lt"/>
              <a:buAutoNum type="arabicPeriod"/>
              <a:defRPr/>
            </a:pPr>
            <a:r>
              <a:rPr lang="en-GB" i="1" dirty="0" smtClean="0"/>
              <a:t>Poverty trap</a:t>
            </a:r>
            <a:r>
              <a:rPr lang="en-GB" dirty="0" smtClean="0"/>
              <a:t>: If you’re already poor you can find yourself trapped in poverty and unable to escape from it, however much talent you have and however hard you work.</a:t>
            </a:r>
          </a:p>
          <a:p>
            <a:pPr marL="228600" indent="-228600" eaLnBrk="1" fontAlgn="auto" hangingPunct="1">
              <a:spcBef>
                <a:spcPts val="0"/>
              </a:spcBef>
              <a:spcAft>
                <a:spcPts val="0"/>
              </a:spcAft>
              <a:buFont typeface="+mj-lt"/>
              <a:buAutoNum type="arabicPeriod"/>
              <a:defRPr/>
            </a:pPr>
            <a:r>
              <a:rPr lang="en-GB" i="1" dirty="0" smtClean="0"/>
              <a:t>Free market</a:t>
            </a:r>
            <a:r>
              <a:rPr lang="en-GB" dirty="0" smtClean="0"/>
              <a:t>: A free market means fair competition. However, in reality, all markets have rules and many of these are biased in ways that aren’t obvious at first but that favour people who are already rich.</a:t>
            </a:r>
          </a:p>
          <a:p>
            <a:pPr marL="228600" indent="-228600" eaLnBrk="1" fontAlgn="auto" hangingPunct="1">
              <a:spcBef>
                <a:spcPts val="0"/>
              </a:spcBef>
              <a:spcAft>
                <a:spcPts val="0"/>
              </a:spcAft>
              <a:buFont typeface="+mj-lt"/>
              <a:buAutoNum type="arabicPeriod"/>
              <a:defRPr/>
            </a:pPr>
            <a:r>
              <a:rPr lang="en-GB" i="1" dirty="0" smtClean="0"/>
              <a:t>Deregulation</a:t>
            </a:r>
            <a:r>
              <a:rPr lang="en-GB" dirty="0" smtClean="0"/>
              <a:t>: This means doing away with laws that govern, for example, the way business is done. In practice, deregulation often gives commercial enterprises the freedom to act in ways that are not beneficial to society, for example, by paying their workers less and avoiding paying taxes. </a:t>
            </a:r>
          </a:p>
          <a:p>
            <a:pPr marL="228600" indent="-228600" eaLnBrk="1" fontAlgn="auto" hangingPunct="1">
              <a:spcBef>
                <a:spcPts val="0"/>
              </a:spcBef>
              <a:spcAft>
                <a:spcPts val="0"/>
              </a:spcAft>
              <a:buFont typeface="+mj-lt"/>
              <a:buNone/>
              <a:defRPr/>
            </a:pPr>
            <a:endParaRPr lang="en-GB" dirty="0" smtClean="0"/>
          </a:p>
        </p:txBody>
      </p:sp>
      <p:sp>
        <p:nvSpPr>
          <p:cNvPr id="378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D991FB4-9091-4E0D-8CA6-EEA5834BDBB4}" type="slidenum">
              <a:rPr lang="en-US" smtClean="0">
                <a:latin typeface="Arial" pitchFamily="34" charset="0"/>
              </a:rPr>
              <a:pPr/>
              <a:t>11</a:t>
            </a:fld>
            <a:endParaRPr lang="en-US"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p:txBody>
          <a:bodyPr wrap="square" numCol="1" anchor="t" anchorCtr="0" compatLnSpc="1">
            <a:prstTxWarp prst="textNoShape">
              <a:avLst/>
            </a:prstTxWarp>
          </a:bodyPr>
          <a:lstStyle/>
          <a:p>
            <a:pPr>
              <a:buFont typeface="+mj-lt" charset="0"/>
              <a:buNone/>
              <a:defRPr/>
            </a:pPr>
            <a:r>
              <a:rPr lang="en-US" b="1" dirty="0" smtClean="0"/>
              <a:t>Differentiate:</a:t>
            </a:r>
          </a:p>
          <a:p>
            <a:pPr>
              <a:buFont typeface="+mj-lt" charset="0"/>
              <a:buNone/>
              <a:defRPr/>
            </a:pPr>
            <a:r>
              <a:rPr lang="en-US" i="1" dirty="0" smtClean="0"/>
              <a:t>Make it longer</a:t>
            </a:r>
            <a:r>
              <a:rPr lang="en-US" dirty="0" smtClean="0"/>
              <a:t>:</a:t>
            </a:r>
            <a:r>
              <a:rPr lang="en-US" b="1" dirty="0" smtClean="0"/>
              <a:t> </a:t>
            </a:r>
            <a:r>
              <a:rPr lang="en-US" dirty="0" smtClean="0"/>
              <a:t>This case study is an optional extra slide that can be read and discussed if time permits.</a:t>
            </a:r>
          </a:p>
          <a:p>
            <a:pPr>
              <a:buFont typeface="+mj-lt" charset="0"/>
              <a:buNone/>
              <a:defRPr/>
            </a:pPr>
            <a:endParaRPr lang="en-US" b="1" dirty="0" smtClean="0"/>
          </a:p>
          <a:p>
            <a:pPr>
              <a:buFont typeface="+mj-lt" charset="0"/>
              <a:buNone/>
              <a:defRPr/>
            </a:pPr>
            <a:r>
              <a:rPr lang="en-US" b="1" dirty="0" smtClean="0"/>
              <a:t>Read aloud </a:t>
            </a:r>
            <a:r>
              <a:rPr lang="en-US" dirty="0" smtClean="0"/>
              <a:t>this case study comparison taken from the World Bank’s World Development Report 2006. </a:t>
            </a:r>
          </a:p>
          <a:p>
            <a:pPr>
              <a:buFont typeface="+mj-lt" charset="0"/>
              <a:buNone/>
              <a:defRPr/>
            </a:pPr>
            <a:endParaRPr lang="en-US" dirty="0" smtClean="0"/>
          </a:p>
          <a:p>
            <a:pPr>
              <a:buFont typeface="+mj-lt" charset="0"/>
              <a:buNone/>
              <a:defRPr/>
            </a:pPr>
            <a:r>
              <a:rPr lang="en-US" b="1" dirty="0" smtClean="0"/>
              <a:t>Ask</a:t>
            </a:r>
            <a:r>
              <a:rPr lang="en-US" dirty="0" smtClean="0"/>
              <a:t> the class the questions below. If possible, </a:t>
            </a:r>
            <a:r>
              <a:rPr lang="en-US" b="1" dirty="0" smtClean="0"/>
              <a:t>encourage</a:t>
            </a:r>
            <a:r>
              <a:rPr lang="en-US" dirty="0" smtClean="0"/>
              <a:t> them to relate their thoughts to their experience in the Monopoly game and to the new vocabulary they have learnt.</a:t>
            </a:r>
            <a:endParaRPr lang="en-US" strike="sngStrike" dirty="0" smtClean="0"/>
          </a:p>
          <a:p>
            <a:pPr eaLnBrk="1" hangingPunct="1">
              <a:spcBef>
                <a:spcPct val="0"/>
              </a:spcBef>
              <a:buFont typeface="Calibri" pitchFamily="34" charset="0"/>
              <a:buAutoNum type="arabicPeriod"/>
              <a:defRPr/>
            </a:pPr>
            <a:r>
              <a:rPr lang="en-US" dirty="0" smtClean="0"/>
              <a:t> Who is in a more privileged position from birth?</a:t>
            </a:r>
          </a:p>
          <a:p>
            <a:pPr eaLnBrk="1" hangingPunct="1">
              <a:spcBef>
                <a:spcPct val="0"/>
              </a:spcBef>
              <a:buFont typeface="Calibri" pitchFamily="34" charset="0"/>
              <a:buAutoNum type="arabicPeriod"/>
              <a:defRPr/>
            </a:pPr>
            <a:r>
              <a:rPr lang="en-US" dirty="0" smtClean="0"/>
              <a:t> What aspects of the two children</a:t>
            </a:r>
            <a:r>
              <a:rPr lang="en-US" altLang="en-US" dirty="0" smtClean="0"/>
              <a:t>’s</a:t>
            </a:r>
            <a:r>
              <a:rPr lang="en-US" dirty="0" smtClean="0"/>
              <a:t> lives seem unfair?</a:t>
            </a:r>
          </a:p>
          <a:p>
            <a:pPr eaLnBrk="1" hangingPunct="1">
              <a:spcBef>
                <a:spcPct val="0"/>
              </a:spcBef>
              <a:buFont typeface="Calibri" pitchFamily="34" charset="0"/>
              <a:buAutoNum type="arabicPeriod"/>
              <a:defRPr/>
            </a:pPr>
            <a:r>
              <a:rPr lang="en-US" dirty="0" smtClean="0"/>
              <a:t> How is the future prosperity of these children linked to their past?</a:t>
            </a:r>
          </a:p>
          <a:p>
            <a:pPr>
              <a:defRPr/>
            </a:pPr>
            <a:endParaRPr lang="en-US" dirty="0" smtClean="0"/>
          </a:p>
          <a:p>
            <a:pPr>
              <a:defRPr/>
            </a:pPr>
            <a:r>
              <a:rPr lang="en-US" sz="1100" b="1" dirty="0" smtClean="0"/>
              <a:t>Source</a:t>
            </a:r>
            <a:r>
              <a:rPr lang="en-US" sz="1100" dirty="0" smtClean="0"/>
              <a:t>: Oxfam GB (2014) ‘Even it up’, Oxford: Oxfam GB, p. 25.</a:t>
            </a:r>
          </a:p>
          <a:p>
            <a:pPr>
              <a:defRPr/>
            </a:pPr>
            <a:endParaRPr lang="en-US" sz="1100" dirty="0" smtClean="0"/>
          </a:p>
          <a:p>
            <a:pPr>
              <a:defRPr/>
            </a:pPr>
            <a:r>
              <a:rPr lang="en-US" sz="1100" dirty="0" smtClean="0"/>
              <a:t>The statistics are taken from:</a:t>
            </a:r>
          </a:p>
          <a:p>
            <a:pPr>
              <a:buFontTx/>
              <a:buChar char="•"/>
              <a:defRPr/>
            </a:pPr>
            <a:r>
              <a:rPr lang="en-US" sz="1100" dirty="0" smtClean="0"/>
              <a:t> UNDP (2010) ‘Millennium Development Goals. Goal 4: Reduce child mortality’, http://www.statssa.gov.za/MDG/2010_MDG_GOAL_4_REDUCE_CHILD_MORTALITY.pdf</a:t>
            </a:r>
          </a:p>
          <a:p>
            <a:pPr>
              <a:buFontTx/>
              <a:buChar char="•"/>
              <a:defRPr/>
            </a:pPr>
            <a:r>
              <a:rPr lang="en-US" sz="1100" dirty="0" smtClean="0"/>
              <a:t> National Planning Commission (2013) ‘Divisive effects of </a:t>
            </a:r>
            <a:r>
              <a:rPr lang="en-US" sz="1100" dirty="0" err="1" smtClean="0"/>
              <a:t>institutionalised</a:t>
            </a:r>
            <a:r>
              <a:rPr lang="en-US" sz="1100" dirty="0" smtClean="0"/>
              <a:t> racism’, http://npconline.co.za/pebble.asp?relid=85</a:t>
            </a:r>
          </a:p>
          <a:p>
            <a:pPr>
              <a:buFontTx/>
              <a:buChar char="•"/>
              <a:defRPr/>
            </a:pPr>
            <a:r>
              <a:rPr lang="en-US" sz="1100" dirty="0" smtClean="0"/>
              <a:t> World Bank (2006) ‘World Development Report 2006: Equity and Development’, Washington, DC: World Bank Group</a:t>
            </a:r>
          </a:p>
          <a:p>
            <a:pPr>
              <a:buFontTx/>
              <a:buChar char="•"/>
              <a:defRPr/>
            </a:pPr>
            <a:r>
              <a:rPr lang="en-US" sz="1100" dirty="0" smtClean="0"/>
              <a:t> Statistics South Africa (2012) ‘Census 2011’, </a:t>
            </a:r>
            <a:r>
              <a:rPr lang="fi-FI" sz="1100" dirty="0" smtClean="0"/>
              <a:t>http://statssa.gov.za/publications/P03014/</a:t>
            </a:r>
            <a:r>
              <a:rPr lang="da-DK" sz="1100" dirty="0" smtClean="0"/>
              <a:t>P030142011.pdf</a:t>
            </a:r>
          </a:p>
          <a:p>
            <a:pPr>
              <a:buFontTx/>
              <a:buChar char="•"/>
              <a:defRPr/>
            </a:pPr>
            <a:r>
              <a:rPr lang="da-DK" sz="1100" dirty="0" smtClean="0"/>
              <a:t> B. Harris et al. (2011) ’Inequities in access to health care in South Africa’, </a:t>
            </a:r>
            <a:r>
              <a:rPr lang="da-DK" sz="1100" i="1" dirty="0" smtClean="0"/>
              <a:t>Journal of Public Health Policy</a:t>
            </a:r>
            <a:r>
              <a:rPr lang="da-DK" sz="1100" dirty="0" smtClean="0"/>
              <a:t> 32, S102–23.</a:t>
            </a:r>
          </a:p>
          <a:p>
            <a:pPr>
              <a:buFontTx/>
              <a:buChar char="•"/>
              <a:defRPr/>
            </a:pPr>
            <a:r>
              <a:rPr lang="en-US" sz="1100" dirty="0" smtClean="0"/>
              <a:t> P. </a:t>
            </a:r>
            <a:r>
              <a:rPr lang="en-US" sz="1100" dirty="0" err="1" smtClean="0"/>
              <a:t>Piraino</a:t>
            </a:r>
            <a:r>
              <a:rPr lang="en-US" sz="1100" dirty="0" smtClean="0"/>
              <a:t> (2014) ‘Intergenerational earnings mobility and equality of opportunity in South Africa’, Southern Africa </a:t>
            </a:r>
            <a:r>
              <a:rPr lang="en-US" sz="1100" dirty="0" err="1" smtClean="0"/>
              <a:t>Labour</a:t>
            </a:r>
            <a:r>
              <a:rPr lang="en-US" sz="1100" dirty="0" smtClean="0"/>
              <a:t> and Development Research Unit, University of </a:t>
            </a:r>
            <a:r>
              <a:rPr lang="pl-PL" sz="1100" dirty="0" smtClean="0"/>
              <a:t>Cape Town, http://www.opensaldru.uct.ac.za/handle/11090/696</a:t>
            </a:r>
            <a:endParaRPr lang="en-US" dirty="0" smtClean="0"/>
          </a:p>
          <a:p>
            <a:pPr>
              <a:buFontTx/>
              <a:buChar char="•"/>
              <a:defRPr/>
            </a:pPr>
            <a:endParaRPr lang="en-US" dirty="0" smtClean="0"/>
          </a:p>
          <a:p>
            <a:pPr>
              <a:defRPr/>
            </a:pPr>
            <a:endParaRPr lang="en-US" dirty="0" smtClean="0"/>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D0C5114-0AAC-4B83-A9FE-4399EFEBE609}" type="slidenum">
              <a:rPr lang="en-US" smtClean="0">
                <a:latin typeface="Arial" pitchFamily="34" charset="0"/>
              </a:rPr>
              <a:pPr/>
              <a:t>12</a:t>
            </a:fld>
            <a:endParaRPr 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18435" name="Notes Placeholder 2"/>
          <p:cNvSpPr>
            <a:spLocks noGrp="1"/>
          </p:cNvSpPr>
          <p:nvPr>
            <p:ph type="body" idx="1"/>
          </p:nvPr>
        </p:nvSpPr>
        <p:spPr bwMode="auto"/>
        <p:txBody>
          <a:bodyPr wrap="square" numCol="1" anchor="t" anchorCtr="0" compatLnSpc="1">
            <a:prstTxWarp prst="textNoShape">
              <a:avLst/>
            </a:prstTxWarp>
          </a:bodyPr>
          <a:lstStyle/>
          <a:p>
            <a:pPr>
              <a:defRPr/>
            </a:pPr>
            <a:r>
              <a:rPr lang="en-US" b="1" dirty="0" smtClean="0"/>
              <a:t>Watch </a:t>
            </a:r>
            <a:r>
              <a:rPr lang="en-US" dirty="0" smtClean="0"/>
              <a:t>Oxfam’s three-minute campaign film about inequality.</a:t>
            </a:r>
            <a:endParaRPr lang="en-GB" dirty="0" smtClean="0"/>
          </a:p>
          <a:p>
            <a:pPr>
              <a:defRPr/>
            </a:pPr>
            <a:endParaRPr lang="en-US" b="1" dirty="0" smtClean="0"/>
          </a:p>
          <a:p>
            <a:pPr>
              <a:defRPr/>
            </a:pPr>
            <a:r>
              <a:rPr lang="en-US" b="1" dirty="0" smtClean="0"/>
              <a:t>Direct</a:t>
            </a:r>
            <a:r>
              <a:rPr lang="en-US" dirty="0" smtClean="0"/>
              <a:t> the learners to discuss some or all of these questions:</a:t>
            </a:r>
            <a:endParaRPr lang="en-GB" dirty="0" smtClean="0"/>
          </a:p>
          <a:p>
            <a:pPr marL="228600" indent="-228600">
              <a:buFont typeface="+mj-lt"/>
              <a:buAutoNum type="arabicPeriod"/>
              <a:defRPr/>
            </a:pPr>
            <a:r>
              <a:rPr lang="en-US" dirty="0" smtClean="0"/>
              <a:t> What facts and figures can you remember from the video? </a:t>
            </a:r>
            <a:endParaRPr lang="en-GB" dirty="0" smtClean="0"/>
          </a:p>
          <a:p>
            <a:pPr marL="228600" indent="-228600">
              <a:buFont typeface="+mj-lt"/>
              <a:buAutoNum type="arabicPeriod"/>
              <a:defRPr/>
            </a:pPr>
            <a:r>
              <a:rPr lang="en-US" dirty="0" smtClean="0"/>
              <a:t> What examples of inequality have you seen or experienced? … At home? At school? In Britain? In the world?</a:t>
            </a:r>
            <a:endParaRPr lang="en-GB" dirty="0" smtClean="0"/>
          </a:p>
          <a:p>
            <a:pPr marL="228600" indent="-228600">
              <a:buFont typeface="+mj-lt"/>
              <a:buAutoNum type="arabicPeriod"/>
              <a:defRPr/>
            </a:pPr>
            <a:r>
              <a:rPr lang="en-US" dirty="0" smtClean="0"/>
              <a:t> How can we define inequality?</a:t>
            </a:r>
            <a:endParaRPr lang="en-GB" dirty="0" smtClean="0"/>
          </a:p>
          <a:p>
            <a:pPr marL="228600" indent="-228600">
              <a:buFont typeface="+mj-lt"/>
              <a:buAutoNum type="arabicPeriod"/>
              <a:defRPr/>
            </a:pPr>
            <a:r>
              <a:rPr lang="en-US" dirty="0" smtClean="0"/>
              <a:t> Does it matter that some people are much richer than others? If so, why? </a:t>
            </a:r>
            <a:endParaRPr lang="en-GB" dirty="0" smtClean="0"/>
          </a:p>
          <a:p>
            <a:pPr marL="228600" indent="-228600">
              <a:buFont typeface="+mj-lt"/>
              <a:buAutoNum type="arabicPeriod"/>
              <a:defRPr/>
            </a:pPr>
            <a:r>
              <a:rPr lang="en-US" dirty="0" smtClean="0"/>
              <a:t> Why is it important to tackle inequality now? </a:t>
            </a:r>
            <a:endParaRPr lang="en-GB" dirty="0" smtClean="0"/>
          </a:p>
          <a:p>
            <a:pPr marL="228600" indent="-228600">
              <a:buFont typeface="+mj-lt"/>
              <a:buAutoNum type="arabicPeriod"/>
              <a:defRPr/>
            </a:pPr>
            <a:r>
              <a:rPr lang="en-GB" dirty="0" smtClean="0"/>
              <a:t> How can we tackle inequality? </a:t>
            </a:r>
          </a:p>
          <a:p>
            <a:pPr>
              <a:defRPr/>
            </a:pPr>
            <a:endParaRPr lang="en-GB" b="1" dirty="0" smtClean="0"/>
          </a:p>
          <a:p>
            <a:pPr>
              <a:defRPr/>
            </a:pPr>
            <a:r>
              <a:rPr lang="en-GB" b="1" dirty="0" smtClean="0"/>
              <a:t>Differentiate:</a:t>
            </a:r>
            <a:endParaRPr lang="en-GB" dirty="0" smtClean="0"/>
          </a:p>
          <a:p>
            <a:pPr>
              <a:defRPr/>
            </a:pPr>
            <a:r>
              <a:rPr lang="en-GB" i="1" dirty="0" smtClean="0"/>
              <a:t>Make it easier</a:t>
            </a:r>
            <a:r>
              <a:rPr lang="en-GB" dirty="0" smtClean="0"/>
              <a:t>: You could use the following prompts to help tease out a web of ideas together on the board:</a:t>
            </a:r>
          </a:p>
          <a:p>
            <a:pPr marL="228600" indent="-228600">
              <a:buFont typeface="+mj-lt"/>
              <a:buAutoNum type="arabicPeriod"/>
              <a:defRPr/>
            </a:pPr>
            <a:r>
              <a:rPr lang="en-US" dirty="0" smtClean="0"/>
              <a:t>What facts and figures can you remember from the video? </a:t>
            </a:r>
            <a:endParaRPr lang="en-GB" dirty="0" smtClean="0"/>
          </a:p>
          <a:p>
            <a:pPr lvl="1">
              <a:buFont typeface="Arial" pitchFamily="34" charset="0"/>
              <a:buChar char="•"/>
              <a:defRPr/>
            </a:pPr>
            <a:r>
              <a:rPr lang="en-US" dirty="0" smtClean="0">
                <a:cs typeface="ＭＳ Ｐゴシック" charset="0"/>
              </a:rPr>
              <a:t> For example, seven out of ten people live in countries where the gap between rich and poor is bigger than it was three decades ago. </a:t>
            </a:r>
            <a:endParaRPr lang="en-GB" dirty="0" smtClean="0">
              <a:cs typeface="ＭＳ Ｐゴシック" charset="0"/>
            </a:endParaRPr>
          </a:p>
          <a:p>
            <a:pPr>
              <a:defRPr/>
            </a:pPr>
            <a:r>
              <a:rPr lang="en-US" dirty="0" smtClean="0"/>
              <a:t>2.  What examples of inequality have you seen or experienced? … At home? At school? In Britain? In the world?</a:t>
            </a:r>
            <a:endParaRPr lang="en-GB" dirty="0" smtClean="0"/>
          </a:p>
          <a:p>
            <a:pPr>
              <a:defRPr/>
            </a:pPr>
            <a:r>
              <a:rPr lang="en-US" dirty="0" smtClean="0"/>
              <a:t>3.  How can we define inequality?</a:t>
            </a:r>
            <a:endParaRPr lang="en-GB" dirty="0" smtClean="0"/>
          </a:p>
          <a:p>
            <a:pPr lvl="1">
              <a:buFont typeface="Arial" pitchFamily="34" charset="0"/>
              <a:buChar char="•"/>
              <a:defRPr/>
            </a:pPr>
            <a:r>
              <a:rPr lang="en-GB" dirty="0" smtClean="0">
                <a:cs typeface="ＭＳ Ｐゴシック" charset="0"/>
              </a:rPr>
              <a:t> Wide differences in a population in terms of their wealth, their income and their access to essential services such as health and education </a:t>
            </a:r>
          </a:p>
          <a:p>
            <a:pPr lvl="1">
              <a:buFont typeface="Arial" pitchFamily="34" charset="0"/>
              <a:buChar char="•"/>
              <a:defRPr/>
            </a:pPr>
            <a:r>
              <a:rPr lang="en-GB" dirty="0" smtClean="0">
                <a:cs typeface="ＭＳ Ｐゴシック" charset="0"/>
              </a:rPr>
              <a:t> Multi-dimensional: </a:t>
            </a:r>
            <a:r>
              <a:rPr lang="en-US" dirty="0" smtClean="0">
                <a:cs typeface="ＭＳ Ｐゴシック" charset="0"/>
              </a:rPr>
              <a:t>race, gender, geography and economy.</a:t>
            </a:r>
            <a:endParaRPr lang="en-GB" dirty="0" smtClean="0">
              <a:cs typeface="ＭＳ Ｐゴシック" charset="0"/>
            </a:endParaRPr>
          </a:p>
          <a:p>
            <a:pPr>
              <a:defRPr/>
            </a:pPr>
            <a:r>
              <a:rPr lang="en-US" dirty="0" smtClean="0"/>
              <a:t>4.</a:t>
            </a:r>
            <a:r>
              <a:rPr lang="en-US" i="1" dirty="0" smtClean="0"/>
              <a:t> </a:t>
            </a:r>
            <a:r>
              <a:rPr lang="en-US" dirty="0" smtClean="0"/>
              <a:t>Does it matter that some people are much richer than others? If so, why? </a:t>
            </a:r>
            <a:endParaRPr lang="en-GB" dirty="0" smtClean="0"/>
          </a:p>
          <a:p>
            <a:pPr lvl="1">
              <a:buFont typeface="Arial" pitchFamily="34" charset="0"/>
              <a:buChar char="•"/>
              <a:defRPr/>
            </a:pPr>
            <a:r>
              <a:rPr lang="en-US" dirty="0" smtClean="0">
                <a:cs typeface="ＭＳ Ｐゴシック" charset="0"/>
              </a:rPr>
              <a:t> People with a lot more money have more power and influence and can put pressure on politicians and </a:t>
            </a:r>
            <a:r>
              <a:rPr lang="en-US" dirty="0" err="1" smtClean="0">
                <a:cs typeface="ＭＳ Ｐゴシック" charset="0"/>
              </a:rPr>
              <a:t>organisations</a:t>
            </a:r>
            <a:r>
              <a:rPr lang="en-US" dirty="0" smtClean="0">
                <a:cs typeface="ＭＳ Ｐゴシック" charset="0"/>
              </a:rPr>
              <a:t> to do the things they want them to do. </a:t>
            </a:r>
            <a:endParaRPr lang="en-GB" dirty="0" smtClean="0">
              <a:cs typeface="ＭＳ Ｐゴシック" charset="0"/>
            </a:endParaRPr>
          </a:p>
          <a:p>
            <a:pPr>
              <a:defRPr/>
            </a:pPr>
            <a:r>
              <a:rPr lang="en-US" dirty="0" smtClean="0"/>
              <a:t>5. Why is it important to tackle inequality now?   </a:t>
            </a:r>
            <a:endParaRPr lang="en-GB" dirty="0" smtClean="0"/>
          </a:p>
          <a:p>
            <a:pPr>
              <a:defRPr/>
            </a:pPr>
            <a:r>
              <a:rPr lang="en-US" dirty="0" smtClean="0"/>
              <a:t>Because inequality:</a:t>
            </a:r>
            <a:endParaRPr lang="en-GB" dirty="0" smtClean="0"/>
          </a:p>
          <a:p>
            <a:pPr lvl="1">
              <a:buFont typeface="Arial" pitchFamily="34" charset="0"/>
              <a:buChar char="•"/>
              <a:defRPr/>
            </a:pPr>
            <a:r>
              <a:rPr lang="en-US" dirty="0" smtClean="0">
                <a:cs typeface="ＭＳ Ｐゴシック" charset="0"/>
              </a:rPr>
              <a:t> Makes it impossible to eliminate global poverty</a:t>
            </a:r>
            <a:endParaRPr lang="en-GB" dirty="0" smtClean="0">
              <a:cs typeface="ＭＳ Ｐゴシック" charset="0"/>
            </a:endParaRPr>
          </a:p>
          <a:p>
            <a:pPr lvl="1">
              <a:buFont typeface="Arial" pitchFamily="34" charset="0"/>
              <a:buChar char="•"/>
              <a:defRPr/>
            </a:pPr>
            <a:r>
              <a:rPr lang="en-US" dirty="0" smtClean="0">
                <a:cs typeface="ＭＳ Ｐゴシック" charset="0"/>
              </a:rPr>
              <a:t> Doesn’t allow for social mobility</a:t>
            </a:r>
            <a:endParaRPr lang="en-GB" dirty="0" smtClean="0">
              <a:cs typeface="ＭＳ Ｐゴシック" charset="0"/>
            </a:endParaRPr>
          </a:p>
          <a:p>
            <a:pPr lvl="1">
              <a:buFont typeface="Arial" pitchFamily="34" charset="0"/>
              <a:buChar char="•"/>
              <a:defRPr/>
            </a:pPr>
            <a:r>
              <a:rPr lang="en-US" dirty="0" smtClean="0">
                <a:cs typeface="ＭＳ Ｐゴシック" charset="0"/>
              </a:rPr>
              <a:t> Fuels crime and even violent conflict</a:t>
            </a:r>
            <a:endParaRPr lang="en-GB" dirty="0" smtClean="0">
              <a:cs typeface="ＭＳ Ｐゴシック" charset="0"/>
            </a:endParaRPr>
          </a:p>
          <a:p>
            <a:pPr lvl="1">
              <a:buFont typeface="Arial" pitchFamily="34" charset="0"/>
              <a:buChar char="•"/>
              <a:defRPr/>
            </a:pPr>
            <a:r>
              <a:rPr lang="en-US" dirty="0" smtClean="0">
                <a:cs typeface="ＭＳ Ｐゴシック" charset="0"/>
              </a:rPr>
              <a:t> Corrupts politics and damages democracy. In rich and poor countries alike, money yields power and privilege, at the expense of the rights of the majority.</a:t>
            </a:r>
            <a:endParaRPr lang="en-GB" dirty="0" smtClean="0">
              <a:cs typeface="ＭＳ Ｐゴシック" charset="0"/>
            </a:endParaRPr>
          </a:p>
          <a:p>
            <a:pPr>
              <a:defRPr/>
            </a:pPr>
            <a:r>
              <a:rPr lang="en-GB" dirty="0" smtClean="0"/>
              <a:t>6. How can we tackle inequality? </a:t>
            </a:r>
          </a:p>
          <a:p>
            <a:pPr lvl="1">
              <a:buFont typeface="Arial" pitchFamily="34" charset="0"/>
              <a:buChar char="•"/>
              <a:defRPr/>
            </a:pPr>
            <a:r>
              <a:rPr lang="en-US" dirty="0" smtClean="0"/>
              <a:t> By challenging the extreme concentration of wealth/power in the hands of elites</a:t>
            </a:r>
            <a:endParaRPr lang="en-GB" dirty="0" smtClean="0"/>
          </a:p>
          <a:p>
            <a:pPr lvl="1">
              <a:buFont typeface="Arial" pitchFamily="34" charset="0"/>
              <a:buChar char="•"/>
              <a:defRPr/>
            </a:pPr>
            <a:r>
              <a:rPr lang="en-US" dirty="0" smtClean="0"/>
              <a:t> All governments providing free public health and education</a:t>
            </a:r>
            <a:endParaRPr lang="en-GB" dirty="0" smtClean="0"/>
          </a:p>
          <a:p>
            <a:pPr lvl="1">
              <a:buFont typeface="Arial" pitchFamily="34" charset="0"/>
              <a:buChar char="•"/>
              <a:defRPr/>
            </a:pPr>
            <a:r>
              <a:rPr lang="en-US" dirty="0" smtClean="0"/>
              <a:t> Pay all workers a “living wage” </a:t>
            </a:r>
            <a:endParaRPr lang="en-GB" dirty="0" smtClean="0"/>
          </a:p>
          <a:p>
            <a:pPr lvl="1">
              <a:buFont typeface="Arial" pitchFamily="34" charset="0"/>
              <a:buChar char="•"/>
              <a:defRPr/>
            </a:pPr>
            <a:r>
              <a:rPr lang="en-US" dirty="0" smtClean="0"/>
              <a:t> Promote women’s economic equality and women’s rights </a:t>
            </a:r>
            <a:endParaRPr lang="en-GB" dirty="0" smtClean="0"/>
          </a:p>
          <a:p>
            <a:pPr lvl="1">
              <a:buFont typeface="Arial" pitchFamily="34" charset="0"/>
              <a:buChar char="•"/>
              <a:defRPr/>
            </a:pPr>
            <a:r>
              <a:rPr lang="en-US" dirty="0" smtClean="0"/>
              <a:t> Close international tax loopholes. </a:t>
            </a:r>
            <a:endParaRPr lang="en-GB" dirty="0" smtClean="0"/>
          </a:p>
          <a:p>
            <a:pPr>
              <a:defRPr/>
            </a:pPr>
            <a:r>
              <a:rPr lang="en-GB" dirty="0" smtClean="0"/>
              <a:t> </a:t>
            </a:r>
          </a:p>
          <a:p>
            <a:pPr>
              <a:defRPr/>
            </a:pPr>
            <a:r>
              <a:rPr lang="en-US" b="1" dirty="0" smtClean="0"/>
              <a:t>Source</a:t>
            </a:r>
            <a:r>
              <a:rPr lang="en-US" dirty="0" smtClean="0"/>
              <a:t>: http://www.oxfam.org.uk/get-involved/campaign-with-us/find-an-action/even-it-up </a:t>
            </a:r>
            <a:endParaRPr lang="en-GB" dirty="0" smtClean="0"/>
          </a:p>
          <a:p>
            <a:pPr>
              <a:buFont typeface="+mj-lt" charset="0"/>
              <a:buNone/>
              <a:defRPr/>
            </a:pPr>
            <a:endParaRPr lang="en-US" dirty="0" smtClean="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F34E550-F505-4FFA-B563-C735D3A2B47B}" type="slidenum">
              <a:rPr lang="en-US" smtClean="0">
                <a:latin typeface="Arial" pitchFamily="34" charset="0"/>
              </a:rPr>
              <a:pPr/>
              <a:t>13</a:t>
            </a:fld>
            <a:endParaRPr lang="en-US"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b="1" dirty="0" smtClean="0"/>
              <a:t>Explain</a:t>
            </a:r>
            <a:r>
              <a:rPr lang="en-GB" dirty="0" smtClean="0"/>
              <a:t> that the final activity in this session will be a practical one in which they will draw their first </a:t>
            </a:r>
            <a:r>
              <a:rPr lang="en-GB" dirty="0" err="1" smtClean="0"/>
              <a:t>infographic</a:t>
            </a:r>
            <a:r>
              <a:rPr lang="en-GB" dirty="0" smtClean="0"/>
              <a:t> by hand to communicate this statistic calculated this year by Oxfam:</a:t>
            </a:r>
          </a:p>
          <a:p>
            <a:pPr>
              <a:buFontTx/>
              <a:buChar char="•"/>
            </a:pPr>
            <a:r>
              <a:rPr lang="en-GB" dirty="0" smtClean="0"/>
              <a:t> If we took the entire wealth of the planet and divided it into two, almost half would go to the richest 1%, while the other half would have to be shared amongst the remaining 99%.  </a:t>
            </a:r>
            <a:endParaRPr lang="en-US" b="1" dirty="0" smtClean="0"/>
          </a:p>
          <a:p>
            <a:endParaRPr lang="en-US" b="1" dirty="0" smtClean="0"/>
          </a:p>
          <a:p>
            <a:r>
              <a:rPr lang="en-US" b="1" dirty="0" smtClean="0"/>
              <a:t>Critique </a:t>
            </a:r>
            <a:r>
              <a:rPr lang="en-US" dirty="0" smtClean="0"/>
              <a:t>this Oxfam poster in pairs, ensuring learners tease out:</a:t>
            </a:r>
          </a:p>
          <a:p>
            <a:pPr>
              <a:buFontTx/>
              <a:buChar char="•"/>
            </a:pPr>
            <a:r>
              <a:rPr lang="en-US" dirty="0" smtClean="0"/>
              <a:t> It</a:t>
            </a:r>
            <a:r>
              <a:rPr lang="en-US" altLang="en-US" dirty="0" smtClean="0"/>
              <a:t>’</a:t>
            </a:r>
            <a:r>
              <a:rPr lang="en-US" dirty="0" smtClean="0"/>
              <a:t>s not actually an </a:t>
            </a:r>
            <a:r>
              <a:rPr lang="en-US" dirty="0" err="1" smtClean="0"/>
              <a:t>infographic</a:t>
            </a:r>
            <a:r>
              <a:rPr lang="en-US" dirty="0" smtClean="0"/>
              <a:t> as it does not use symbols  and it is very text-heavy.  </a:t>
            </a:r>
          </a:p>
          <a:p>
            <a:pPr>
              <a:buFontTx/>
              <a:buChar char="•"/>
            </a:pPr>
            <a:r>
              <a:rPr lang="en-US" dirty="0" smtClean="0"/>
              <a:t> The high quality of the photo is eye-catching.</a:t>
            </a:r>
          </a:p>
          <a:p>
            <a:pPr>
              <a:buFontTx/>
              <a:buChar char="•"/>
            </a:pPr>
            <a:r>
              <a:rPr lang="en-US" dirty="0" smtClean="0"/>
              <a:t> The expressions on the children</a:t>
            </a:r>
            <a:r>
              <a:rPr lang="en-US" altLang="en-US" dirty="0" smtClean="0"/>
              <a:t>’</a:t>
            </a:r>
            <a:r>
              <a:rPr lang="en-US" dirty="0" smtClean="0"/>
              <a:t>s faces convey a sense of surprise and confusion in the statistic.</a:t>
            </a:r>
          </a:p>
          <a:p>
            <a:pPr>
              <a:buFontTx/>
              <a:buChar char="•"/>
            </a:pPr>
            <a:r>
              <a:rPr lang="en-US" dirty="0" smtClean="0"/>
              <a:t> The typeface is fun, which does not match the gravity of the message.</a:t>
            </a:r>
          </a:p>
          <a:p>
            <a:endParaRPr lang="en-US" dirty="0" smtClean="0"/>
          </a:p>
          <a:p>
            <a:r>
              <a:rPr lang="en-US" b="1" dirty="0" smtClean="0"/>
              <a:t>Source</a:t>
            </a:r>
            <a:r>
              <a:rPr lang="en-US" dirty="0" smtClean="0"/>
              <a:t>: http://www.oxfamamerica.org/static/media/resized/top-1-percent-richer-than-rest-of-world-2016-Oxfam_610nc.jpg</a:t>
            </a:r>
          </a:p>
        </p:txBody>
      </p:sp>
      <p:sp>
        <p:nvSpPr>
          <p:cNvPr id="409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703E6F5-6E25-4FF5-A3CD-9B05A9799188}" type="slidenum">
              <a:rPr lang="en-US" smtClean="0">
                <a:latin typeface="Arial" pitchFamily="34" charset="0"/>
              </a:rPr>
              <a:pPr/>
              <a:t>14</a:t>
            </a:fld>
            <a:endParaRPr lang="en-US"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dirty="0" smtClean="0"/>
              <a:t>Critique </a:t>
            </a:r>
            <a:r>
              <a:rPr lang="en-US" dirty="0" smtClean="0"/>
              <a:t>the Daily Mail</a:t>
            </a:r>
            <a:r>
              <a:rPr lang="en-US" altLang="en-US" dirty="0" smtClean="0"/>
              <a:t>’</a:t>
            </a:r>
            <a:r>
              <a:rPr lang="en-US" dirty="0" smtClean="0"/>
              <a:t>s </a:t>
            </a:r>
            <a:r>
              <a:rPr lang="en-US" dirty="0" err="1" smtClean="0"/>
              <a:t>infographic</a:t>
            </a:r>
            <a:r>
              <a:rPr lang="en-US" dirty="0" smtClean="0"/>
              <a:t> based on the same statistic, this time focusing on:</a:t>
            </a:r>
          </a:p>
          <a:p>
            <a:pPr>
              <a:buFontTx/>
              <a:buChar char="•"/>
            </a:pPr>
            <a:r>
              <a:rPr lang="en-US" dirty="0" smtClean="0"/>
              <a:t> How could this poster have been designed better? Potential ideas:</a:t>
            </a:r>
            <a:endParaRPr lang="en-US" i="1" dirty="0" smtClean="0"/>
          </a:p>
          <a:p>
            <a:pPr marL="628650" lvl="1" indent="-171450">
              <a:buFontTx/>
              <a:buChar char="•"/>
            </a:pPr>
            <a:r>
              <a:rPr lang="en-US" dirty="0" smtClean="0"/>
              <a:t>Earth split into two instead of two globes</a:t>
            </a:r>
          </a:p>
          <a:p>
            <a:pPr marL="628650" lvl="1" indent="-171450">
              <a:buFontTx/>
              <a:buChar char="•"/>
            </a:pPr>
            <a:r>
              <a:rPr lang="en-US" dirty="0" smtClean="0"/>
              <a:t>99 (or at least several) small pictogram people instead of one</a:t>
            </a:r>
          </a:p>
          <a:p>
            <a:pPr marL="628650" lvl="1" indent="-171450">
              <a:buFontTx/>
              <a:buChar char="•"/>
            </a:pPr>
            <a:r>
              <a:rPr lang="en-US" dirty="0" smtClean="0"/>
              <a:t>Another layer or at least background </a:t>
            </a:r>
            <a:r>
              <a:rPr lang="en-US" dirty="0" err="1" smtClean="0"/>
              <a:t>colour</a:t>
            </a:r>
            <a:r>
              <a:rPr lang="en-US" dirty="0" smtClean="0"/>
              <a:t> added to create depth and interest</a:t>
            </a:r>
          </a:p>
          <a:p>
            <a:pPr marL="628650" lvl="1" indent="-171450">
              <a:buFontTx/>
              <a:buChar char="•"/>
            </a:pPr>
            <a:r>
              <a:rPr lang="en-US" dirty="0" smtClean="0"/>
              <a:t>Scales or a see-saw added to </a:t>
            </a:r>
            <a:r>
              <a:rPr lang="en-US" dirty="0" err="1" smtClean="0"/>
              <a:t>symbolise</a:t>
            </a:r>
            <a:r>
              <a:rPr lang="en-US" dirty="0" smtClean="0"/>
              <a:t> uneven distribution</a:t>
            </a:r>
          </a:p>
          <a:p>
            <a:pPr marL="628650" lvl="1" indent="-171450">
              <a:buFontTx/>
              <a:buChar char="•"/>
            </a:pPr>
            <a:r>
              <a:rPr lang="en-US" dirty="0" smtClean="0"/>
              <a:t>A symbol for money or wealth incorporated.</a:t>
            </a:r>
          </a:p>
          <a:p>
            <a:r>
              <a:rPr lang="en-US" dirty="0" smtClean="0"/>
              <a:t> </a:t>
            </a:r>
            <a:endParaRPr lang="en-US" b="1" dirty="0" smtClean="0"/>
          </a:p>
          <a:p>
            <a:r>
              <a:rPr lang="en-US" b="1" dirty="0" smtClean="0"/>
              <a:t>Ask </a:t>
            </a:r>
            <a:r>
              <a:rPr lang="en-US" dirty="0" smtClean="0"/>
              <a:t>learners to think about what symbols they could use to convey the message even more clearly in their drawing. </a:t>
            </a:r>
          </a:p>
          <a:p>
            <a:pPr>
              <a:buFontTx/>
              <a:buChar char="•"/>
            </a:pPr>
            <a:r>
              <a:rPr lang="en-US" dirty="0" smtClean="0"/>
              <a:t> Coins</a:t>
            </a:r>
          </a:p>
          <a:p>
            <a:pPr>
              <a:buFontTx/>
              <a:buChar char="•"/>
            </a:pPr>
            <a:r>
              <a:rPr lang="en-US" dirty="0" smtClean="0"/>
              <a:t> (weight) scales</a:t>
            </a:r>
          </a:p>
          <a:p>
            <a:pPr>
              <a:buFontTx/>
              <a:buChar char="•"/>
            </a:pPr>
            <a:r>
              <a:rPr lang="en-US" dirty="0" smtClean="0"/>
              <a:t> Multiple small pictograms (symbols of humans) representing the 99% versus one large pictogram for the 1%.</a:t>
            </a:r>
          </a:p>
          <a:p>
            <a:pPr>
              <a:buFontTx/>
              <a:buChar char="•"/>
            </a:pPr>
            <a:endParaRPr lang="en-US" dirty="0" smtClean="0"/>
          </a:p>
          <a:p>
            <a:r>
              <a:rPr lang="en-US" b="1" dirty="0" smtClean="0"/>
              <a:t>Source: </a:t>
            </a:r>
            <a:r>
              <a:rPr lang="en-GB" u="sng" dirty="0" smtClean="0">
                <a:hlinkClick r:id="rId3"/>
              </a:rPr>
              <a:t>http://s3.mirror.co.uk/mirror/ampp3d/2015/January/19/world-wealth.jpg</a:t>
            </a:r>
            <a:r>
              <a:rPr lang="en-GB" dirty="0" smtClean="0"/>
              <a:t> </a:t>
            </a:r>
            <a:br>
              <a:rPr lang="en-GB" dirty="0" smtClean="0"/>
            </a:br>
            <a:endParaRPr lang="en-US" b="1" dirty="0" smtClean="0"/>
          </a:p>
          <a:p>
            <a:endParaRPr lang="en-US" dirty="0" smtClean="0"/>
          </a:p>
          <a:p>
            <a:endParaRPr lang="en-US" b="1" dirty="0" smtClean="0"/>
          </a:p>
          <a:p>
            <a:endParaRPr lang="en-US" dirty="0" smtClean="0"/>
          </a:p>
          <a:p>
            <a:endParaRPr lang="en-US" dirty="0" smtClean="0"/>
          </a:p>
        </p:txBody>
      </p:sp>
      <p:sp>
        <p:nvSpPr>
          <p:cNvPr id="419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F0CAFD4-2DF9-42E7-8CAB-01EF0EC27F96}" type="slidenum">
              <a:rPr lang="en-US" smtClean="0">
                <a:latin typeface="Arial" pitchFamily="34" charset="0"/>
              </a:rPr>
              <a:pPr/>
              <a:t>15</a:t>
            </a:fld>
            <a:endParaRPr lang="en-US"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b="1" dirty="0" smtClean="0"/>
              <a:t>Reiterate</a:t>
            </a:r>
            <a:r>
              <a:rPr lang="en-GB" dirty="0" smtClean="0"/>
              <a:t> that now is the time for the final activity of this session: drawing their first </a:t>
            </a:r>
            <a:r>
              <a:rPr lang="en-GB" dirty="0" err="1" smtClean="0"/>
              <a:t>infographic</a:t>
            </a:r>
            <a:r>
              <a:rPr lang="en-GB" dirty="0" smtClean="0"/>
              <a:t> by hand to communicate the statistic on this slide.</a:t>
            </a:r>
          </a:p>
          <a:p>
            <a:endParaRPr lang="en-US" b="1" dirty="0" smtClean="0"/>
          </a:p>
          <a:p>
            <a:r>
              <a:rPr lang="en-US" b="1" dirty="0" smtClean="0"/>
              <a:t>Distribute </a:t>
            </a:r>
            <a:r>
              <a:rPr lang="en-US" dirty="0" err="1" smtClean="0"/>
              <a:t>coloured</a:t>
            </a:r>
            <a:r>
              <a:rPr lang="en-US" dirty="0" smtClean="0"/>
              <a:t> pencils and paper or sketchbooks.</a:t>
            </a:r>
          </a:p>
          <a:p>
            <a:endParaRPr lang="en-US" dirty="0" smtClean="0"/>
          </a:p>
          <a:p>
            <a:r>
              <a:rPr lang="en-US" b="1" dirty="0" smtClean="0"/>
              <a:t>Guide</a:t>
            </a:r>
            <a:r>
              <a:rPr lang="en-US" dirty="0" smtClean="0"/>
              <a:t> learners as they work, ensuring they avoid overcomplicating or over-filling their design.</a:t>
            </a:r>
          </a:p>
          <a:p>
            <a:endParaRPr lang="en-US" dirty="0" smtClean="0"/>
          </a:p>
          <a:p>
            <a:r>
              <a:rPr lang="en-US" b="1" dirty="0" smtClean="0"/>
              <a:t>Differentiate:</a:t>
            </a:r>
          </a:p>
          <a:p>
            <a:r>
              <a:rPr lang="en-US" i="1" dirty="0" smtClean="0"/>
              <a:t>Make it easier: </a:t>
            </a:r>
            <a:r>
              <a:rPr lang="en-US" dirty="0" smtClean="0"/>
              <a:t>You could start with a basic template that you prepare before class or that you compose together during the discussion of Slide 14.</a:t>
            </a:r>
          </a:p>
          <a:p>
            <a:r>
              <a:rPr lang="en-US" i="1" dirty="0" smtClean="0"/>
              <a:t>Make it longer: </a:t>
            </a:r>
            <a:r>
              <a:rPr lang="en-US" dirty="0" smtClean="0"/>
              <a:t>An element of collage using </a:t>
            </a:r>
            <a:r>
              <a:rPr lang="en-US" dirty="0" err="1" smtClean="0"/>
              <a:t>coloured</a:t>
            </a:r>
            <a:r>
              <a:rPr lang="en-US" dirty="0" smtClean="0"/>
              <a:t> papers could be introduced and/or learners could work in pairs to peer-assess the clarity of the message and effectiveness of design choices. Learners could also be given more time to find inspirational secondary source material (on the internet or from hard copy resources on hand) to inform their drawing of symbols.</a:t>
            </a:r>
          </a:p>
          <a:p>
            <a:endParaRPr lang="en-US" dirty="0" smtClean="0"/>
          </a:p>
          <a:p>
            <a:r>
              <a:rPr lang="en-US" b="1" dirty="0" smtClean="0"/>
              <a:t>Source</a:t>
            </a:r>
            <a:r>
              <a:rPr lang="en-US" dirty="0" smtClean="0"/>
              <a:t>: http://www.oxfamamerica.org/static/media/resized/top-1-percent-richer-than-rest-of-world-2016-Oxfam_610nc.jpg</a:t>
            </a:r>
          </a:p>
        </p:txBody>
      </p:sp>
      <p:sp>
        <p:nvSpPr>
          <p:cNvPr id="430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677283D-2022-42D7-AA46-34247E594A37}" type="slidenum">
              <a:rPr lang="en-US" smtClean="0">
                <a:latin typeface="Arial" pitchFamily="34" charset="0"/>
              </a:rPr>
              <a:pPr/>
              <a:t>16</a:t>
            </a:fld>
            <a:endParaRPr lang="en-US"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buFont typeface="+mj-lt"/>
              <a:buNone/>
              <a:defRPr/>
            </a:pPr>
            <a:r>
              <a:rPr lang="en-US" b="1" dirty="0" smtClean="0"/>
              <a:t>Before class:</a:t>
            </a:r>
          </a:p>
          <a:p>
            <a:pPr marL="171434" indent="-171434">
              <a:buFont typeface="Arial" pitchFamily="34" charset="0"/>
              <a:buChar char="•"/>
              <a:defRPr/>
            </a:pPr>
            <a:r>
              <a:rPr lang="en-US" dirty="0" smtClean="0"/>
              <a:t>Check whether the text on </a:t>
            </a:r>
            <a:r>
              <a:rPr lang="en-US" dirty="0" smtClean="0">
                <a:solidFill>
                  <a:srgbClr val="FF0000"/>
                </a:solidFill>
              </a:rPr>
              <a:t>slide 19 </a:t>
            </a:r>
            <a:r>
              <a:rPr lang="en-US" dirty="0" smtClean="0"/>
              <a:t>will be legible from the back of the class. If not, you could print out a full page copy of the slide or ask individuals to approach the board to read out particular sections.</a:t>
            </a:r>
          </a:p>
          <a:p>
            <a:pPr marL="171434" indent="-171434">
              <a:buFont typeface="Arial" pitchFamily="34" charset="0"/>
              <a:buChar char="•"/>
              <a:defRPr/>
            </a:pPr>
            <a:endParaRPr lang="en-US" dirty="0" smtClean="0"/>
          </a:p>
          <a:p>
            <a:pPr marL="628589" lvl="1" indent="-171434">
              <a:buFont typeface="Arial" pitchFamily="34" charset="0"/>
              <a:buChar char="•"/>
              <a:defRPr/>
            </a:pPr>
            <a:endParaRPr lang="en-US" dirty="0"/>
          </a:p>
        </p:txBody>
      </p:sp>
      <p:sp>
        <p:nvSpPr>
          <p:cNvPr id="440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CD541CD-C4EA-4FE6-9AA8-3F50E6A93731}" type="slidenum">
              <a:rPr lang="en-US" smtClean="0">
                <a:latin typeface="Arial" pitchFamily="34" charset="0"/>
              </a:rPr>
              <a:pPr/>
              <a:t>17</a:t>
            </a:fld>
            <a:endParaRPr lang="en-US"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dirty="0" smtClean="0"/>
              <a:t>Gauge prior knowledge:</a:t>
            </a:r>
          </a:p>
          <a:p>
            <a:endParaRPr lang="en-US" b="1" dirty="0" smtClean="0"/>
          </a:p>
          <a:p>
            <a:pPr eaLnBrk="1" hangingPunct="1">
              <a:spcBef>
                <a:spcPct val="0"/>
              </a:spcBef>
              <a:buFontTx/>
              <a:buChar char="•"/>
            </a:pPr>
            <a:r>
              <a:rPr lang="en-US" dirty="0" smtClean="0">
                <a:solidFill>
                  <a:srgbClr val="FF0000"/>
                </a:solidFill>
              </a:rPr>
              <a:t> What four design elements did we use to </a:t>
            </a:r>
            <a:r>
              <a:rPr lang="en-US" dirty="0" err="1" smtClean="0">
                <a:solidFill>
                  <a:srgbClr val="FF0000"/>
                </a:solidFill>
              </a:rPr>
              <a:t>analyse</a:t>
            </a:r>
            <a:r>
              <a:rPr lang="en-US" dirty="0" smtClean="0">
                <a:solidFill>
                  <a:srgbClr val="FF0000"/>
                </a:solidFill>
              </a:rPr>
              <a:t> the work of David </a:t>
            </a:r>
            <a:r>
              <a:rPr lang="en-US" dirty="0" err="1" smtClean="0">
                <a:solidFill>
                  <a:srgbClr val="FF0000"/>
                </a:solidFill>
              </a:rPr>
              <a:t>McCandless</a:t>
            </a:r>
            <a:r>
              <a:rPr lang="en-US" dirty="0" smtClean="0">
                <a:solidFill>
                  <a:srgbClr val="FF0000"/>
                </a:solidFill>
              </a:rPr>
              <a:t> in Session 1?</a:t>
            </a:r>
          </a:p>
          <a:p>
            <a:pPr lvl="1" eaLnBrk="1" hangingPunct="1">
              <a:spcBef>
                <a:spcPct val="0"/>
              </a:spcBef>
              <a:buFontTx/>
              <a:buChar char="•"/>
            </a:pPr>
            <a:r>
              <a:rPr lang="en-US" dirty="0" smtClean="0">
                <a:solidFill>
                  <a:srgbClr val="FF0000"/>
                </a:solidFill>
              </a:rPr>
              <a:t> </a:t>
            </a:r>
            <a:r>
              <a:rPr lang="en-US" dirty="0" err="1" smtClean="0">
                <a:solidFill>
                  <a:srgbClr val="FF0000"/>
                </a:solidFill>
              </a:rPr>
              <a:t>Colour</a:t>
            </a:r>
            <a:endParaRPr lang="en-US" dirty="0" smtClean="0">
              <a:solidFill>
                <a:srgbClr val="FF0000"/>
              </a:solidFill>
            </a:endParaRPr>
          </a:p>
          <a:p>
            <a:pPr lvl="1" eaLnBrk="1" hangingPunct="1">
              <a:spcBef>
                <a:spcPct val="0"/>
              </a:spcBef>
              <a:buFontTx/>
              <a:buChar char="•"/>
            </a:pPr>
            <a:r>
              <a:rPr lang="en-US" dirty="0" smtClean="0">
                <a:solidFill>
                  <a:srgbClr val="FF0000"/>
                </a:solidFill>
              </a:rPr>
              <a:t> Typography</a:t>
            </a:r>
          </a:p>
          <a:p>
            <a:pPr lvl="1" eaLnBrk="1" hangingPunct="1">
              <a:spcBef>
                <a:spcPct val="0"/>
              </a:spcBef>
              <a:buFontTx/>
              <a:buChar char="•"/>
            </a:pPr>
            <a:r>
              <a:rPr lang="en-US" dirty="0" smtClean="0">
                <a:solidFill>
                  <a:srgbClr val="FF0000"/>
                </a:solidFill>
              </a:rPr>
              <a:t> Space</a:t>
            </a:r>
          </a:p>
          <a:p>
            <a:pPr lvl="1" eaLnBrk="1" hangingPunct="1">
              <a:spcBef>
                <a:spcPct val="0"/>
              </a:spcBef>
              <a:buFontTx/>
              <a:buChar char="•"/>
            </a:pPr>
            <a:r>
              <a:rPr lang="en-US" dirty="0" smtClean="0">
                <a:solidFill>
                  <a:srgbClr val="FF0000"/>
                </a:solidFill>
              </a:rPr>
              <a:t> Texture (Remember: in design terms, </a:t>
            </a:r>
            <a:r>
              <a:rPr lang="en-US" i="1" dirty="0" smtClean="0">
                <a:solidFill>
                  <a:srgbClr val="FF0000"/>
                </a:solidFill>
              </a:rPr>
              <a:t>texture</a:t>
            </a:r>
            <a:r>
              <a:rPr lang="en-US" dirty="0" smtClean="0">
                <a:solidFill>
                  <a:srgbClr val="FF0000"/>
                </a:solidFill>
              </a:rPr>
              <a:t> refers to the creation of depth rather than surface quality).</a:t>
            </a:r>
          </a:p>
          <a:p>
            <a:endParaRPr lang="en-US" dirty="0" smtClean="0">
              <a:solidFill>
                <a:srgbClr val="FF0000"/>
              </a:solidFill>
            </a:endParaRPr>
          </a:p>
          <a:p>
            <a:pPr eaLnBrk="1" hangingPunct="1">
              <a:spcBef>
                <a:spcPct val="0"/>
              </a:spcBef>
              <a:buFontTx/>
              <a:buChar char="•"/>
            </a:pPr>
            <a:r>
              <a:rPr lang="en-US" dirty="0" smtClean="0">
                <a:solidFill>
                  <a:srgbClr val="FF0000"/>
                </a:solidFill>
              </a:rPr>
              <a:t> Can you think of any other decisions a designer has to make when working on an </a:t>
            </a:r>
            <a:r>
              <a:rPr lang="en-US" dirty="0" err="1" smtClean="0">
                <a:solidFill>
                  <a:srgbClr val="FF0000"/>
                </a:solidFill>
              </a:rPr>
              <a:t>infographic</a:t>
            </a:r>
            <a:r>
              <a:rPr lang="en-US" dirty="0" smtClean="0">
                <a:solidFill>
                  <a:srgbClr val="FF0000"/>
                </a:solidFill>
              </a:rPr>
              <a:t>?</a:t>
            </a:r>
          </a:p>
          <a:p>
            <a:pPr eaLnBrk="1" hangingPunct="1">
              <a:spcBef>
                <a:spcPct val="0"/>
              </a:spcBef>
              <a:buFontTx/>
              <a:buChar char="•"/>
            </a:pPr>
            <a:endParaRPr lang="en-US" dirty="0" smtClean="0">
              <a:solidFill>
                <a:srgbClr val="FF0000"/>
              </a:solidFill>
            </a:endParaRPr>
          </a:p>
          <a:p>
            <a:pPr eaLnBrk="1" hangingPunct="1">
              <a:spcBef>
                <a:spcPct val="0"/>
              </a:spcBef>
              <a:buFontTx/>
              <a:buChar char="•"/>
            </a:pPr>
            <a:r>
              <a:rPr lang="en-US" dirty="0" smtClean="0"/>
              <a:t> Why are </a:t>
            </a:r>
            <a:r>
              <a:rPr lang="en-US" dirty="0" err="1" smtClean="0"/>
              <a:t>infographics</a:t>
            </a:r>
            <a:r>
              <a:rPr lang="en-US" dirty="0" smtClean="0"/>
              <a:t> so popular in journalism and advertising today?</a:t>
            </a:r>
          </a:p>
          <a:p>
            <a:pPr lvl="1" eaLnBrk="1" hangingPunct="1">
              <a:spcBef>
                <a:spcPct val="0"/>
              </a:spcBef>
              <a:buFontTx/>
              <a:buChar char="•"/>
            </a:pPr>
            <a:r>
              <a:rPr lang="en-US" dirty="0" smtClean="0"/>
              <a:t> They allow an audience to take in a lot of information (ideas, facts or statistics) quickly and easily.  </a:t>
            </a:r>
          </a:p>
          <a:p>
            <a:endParaRPr lang="en-US" b="1" dirty="0" smtClean="0"/>
          </a:p>
          <a:p>
            <a:pPr eaLnBrk="1" hangingPunct="1">
              <a:spcBef>
                <a:spcPct val="0"/>
              </a:spcBef>
            </a:pPr>
            <a:r>
              <a:rPr lang="en-US" b="1" dirty="0" smtClean="0"/>
              <a:t>Explain:</a:t>
            </a:r>
          </a:p>
          <a:p>
            <a:pPr eaLnBrk="1" hangingPunct="1">
              <a:spcBef>
                <a:spcPct val="0"/>
              </a:spcBef>
              <a:buFontTx/>
              <a:buChar char="•"/>
            </a:pPr>
            <a:r>
              <a:rPr lang="en-US" dirty="0" smtClean="0"/>
              <a:t> In this session, we will be focusing on effective choices you can make regarding symbols, typeface and </a:t>
            </a:r>
            <a:r>
              <a:rPr lang="en-US" dirty="0" err="1" smtClean="0"/>
              <a:t>colour</a:t>
            </a:r>
            <a:r>
              <a:rPr lang="en-US" dirty="0" smtClean="0"/>
              <a:t>.</a:t>
            </a:r>
          </a:p>
          <a:p>
            <a:pPr eaLnBrk="1" hangingPunct="1">
              <a:spcBef>
                <a:spcPct val="0"/>
              </a:spcBef>
            </a:pPr>
            <a:endParaRPr lang="en-US" b="1" dirty="0" smtClean="0"/>
          </a:p>
          <a:p>
            <a:pPr eaLnBrk="1" hangingPunct="1">
              <a:spcBef>
                <a:spcPct val="0"/>
              </a:spcBef>
            </a:pPr>
            <a:r>
              <a:rPr lang="en-US" b="1" dirty="0" smtClean="0"/>
              <a:t>Differentiate: </a:t>
            </a:r>
          </a:p>
          <a:p>
            <a:pPr lvl="1" eaLnBrk="1" hangingPunct="1">
              <a:spcBef>
                <a:spcPct val="0"/>
              </a:spcBef>
              <a:buFontTx/>
              <a:buChar char="•"/>
            </a:pPr>
            <a:r>
              <a:rPr lang="en-US" i="1" dirty="0" smtClean="0"/>
              <a:t> Make it longer: </a:t>
            </a:r>
            <a:r>
              <a:rPr lang="en-US" dirty="0" smtClean="0"/>
              <a:t>Learners may enjoy scrolling through </a:t>
            </a:r>
            <a:r>
              <a:rPr lang="en-US" altLang="en-US" dirty="0" smtClean="0"/>
              <a:t>“</a:t>
            </a:r>
            <a:r>
              <a:rPr lang="en-US" dirty="0" smtClean="0"/>
              <a:t>13 Reasons Why Your Brain Craves </a:t>
            </a:r>
            <a:r>
              <a:rPr lang="en-US" dirty="0" err="1" smtClean="0"/>
              <a:t>Infographics</a:t>
            </a:r>
            <a:r>
              <a:rPr lang="en-US" altLang="en-US" dirty="0" smtClean="0"/>
              <a:t>”</a:t>
            </a:r>
            <a:r>
              <a:rPr lang="en-US" dirty="0" smtClean="0"/>
              <a:t> explained visually at: http://neomam.com/interactive/13reasons/ </a:t>
            </a:r>
          </a:p>
          <a:p>
            <a:pPr eaLnBrk="1" hangingPunct="1">
              <a:spcBef>
                <a:spcPct val="0"/>
              </a:spcBef>
              <a:buFontTx/>
              <a:buChar char="•"/>
            </a:pPr>
            <a:endParaRPr lang="en-US" dirty="0" smtClean="0"/>
          </a:p>
          <a:p>
            <a:pPr eaLnBrk="1" hangingPunct="1">
              <a:spcBef>
                <a:spcPct val="0"/>
              </a:spcBef>
            </a:pPr>
            <a:r>
              <a:rPr lang="en-US" b="1" dirty="0" smtClean="0"/>
              <a:t>Source</a:t>
            </a:r>
            <a:r>
              <a:rPr lang="en-US" dirty="0" smtClean="0"/>
              <a:t>: http://neomam.com/interactive/13reasons/</a:t>
            </a:r>
          </a:p>
          <a:p>
            <a:pPr eaLnBrk="1" hangingPunct="1">
              <a:spcBef>
                <a:spcPct val="0"/>
              </a:spcBef>
            </a:pPr>
            <a:endParaRPr lang="en-US" dirty="0" smtClean="0"/>
          </a:p>
        </p:txBody>
      </p:sp>
      <p:sp>
        <p:nvSpPr>
          <p:cNvPr id="45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10A7C2-6AF8-4538-BA05-58AE599064F3}" type="slidenum">
              <a:rPr lang="en-US" smtClean="0">
                <a:latin typeface="Arial" pitchFamily="34" charset="0"/>
              </a:rPr>
              <a:pPr/>
              <a:t>18</a:t>
            </a:fld>
            <a:endParaRPr lang="en-US"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b="1" dirty="0" smtClean="0"/>
              <a:t>Discuss </a:t>
            </a:r>
            <a:r>
              <a:rPr lang="en-GB" dirty="0" smtClean="0"/>
              <a:t>and</a:t>
            </a:r>
            <a:r>
              <a:rPr lang="en-GB" b="1" dirty="0" smtClean="0"/>
              <a:t> record </a:t>
            </a:r>
            <a:r>
              <a:rPr lang="en-GB" dirty="0" smtClean="0"/>
              <a:t>on Activity Sheet 3.1:</a:t>
            </a:r>
          </a:p>
          <a:p>
            <a:pPr>
              <a:buFontTx/>
              <a:buChar char="•"/>
            </a:pPr>
            <a:r>
              <a:rPr lang="en-GB" dirty="0" smtClean="0"/>
              <a:t> Designer:	Otto </a:t>
            </a:r>
            <a:r>
              <a:rPr lang="en-GB" dirty="0" err="1" smtClean="0"/>
              <a:t>Neurath</a:t>
            </a:r>
            <a:endParaRPr lang="en-GB" dirty="0" smtClean="0"/>
          </a:p>
          <a:p>
            <a:pPr>
              <a:buFontTx/>
              <a:buChar char="•"/>
            </a:pPr>
            <a:r>
              <a:rPr lang="en-GB" dirty="0" smtClean="0"/>
              <a:t> Design:	</a:t>
            </a:r>
            <a:r>
              <a:rPr lang="en-GB" i="1" dirty="0" smtClean="0"/>
              <a:t>Structure of Society in Vienna, 1938</a:t>
            </a:r>
          </a:p>
          <a:p>
            <a:pPr>
              <a:buFontTx/>
              <a:buChar char="•"/>
            </a:pPr>
            <a:r>
              <a:rPr lang="en-GB" dirty="0" smtClean="0"/>
              <a:t> Choice:	Pictograms (simple images using only lines and blocks of black and white)</a:t>
            </a:r>
          </a:p>
          <a:p>
            <a:pPr>
              <a:buFontTx/>
              <a:buChar char="•"/>
            </a:pPr>
            <a:r>
              <a:rPr lang="en-GB" dirty="0" smtClean="0"/>
              <a:t> Effect:	To cut down on text; create a universal visual language</a:t>
            </a:r>
          </a:p>
          <a:p>
            <a:pPr>
              <a:buFontTx/>
              <a:buChar char="•"/>
            </a:pPr>
            <a:endParaRPr lang="en-GB" dirty="0" smtClean="0"/>
          </a:p>
          <a:p>
            <a:r>
              <a:rPr lang="en-US" dirty="0" smtClean="0"/>
              <a:t>Use the close-up on the right to </a:t>
            </a:r>
            <a:r>
              <a:rPr lang="en-US" b="1" dirty="0" smtClean="0"/>
              <a:t>clarify</a:t>
            </a:r>
            <a:r>
              <a:rPr lang="en-US" dirty="0" smtClean="0"/>
              <a:t>:</a:t>
            </a:r>
          </a:p>
          <a:p>
            <a:pPr>
              <a:buFontTx/>
              <a:buChar char="•"/>
            </a:pPr>
            <a:r>
              <a:rPr lang="en-US" dirty="0" smtClean="0"/>
              <a:t>What does this remind you of?</a:t>
            </a:r>
          </a:p>
          <a:p>
            <a:pPr marL="627063" lvl="1" indent="-169863">
              <a:buFontTx/>
              <a:buChar char="•"/>
            </a:pPr>
            <a:r>
              <a:rPr lang="en-US" dirty="0" smtClean="0"/>
              <a:t>Toilet door sign</a:t>
            </a:r>
          </a:p>
          <a:p>
            <a:pPr>
              <a:buFontTx/>
              <a:buChar char="•"/>
            </a:pPr>
            <a:r>
              <a:rPr lang="en-US" dirty="0" smtClean="0">
                <a:solidFill>
                  <a:srgbClr val="FF0000"/>
                </a:solidFill>
              </a:rPr>
              <a:t>The other name for this type of graphic is “</a:t>
            </a:r>
            <a:r>
              <a:rPr lang="en-US" dirty="0" err="1" smtClean="0">
                <a:solidFill>
                  <a:srgbClr val="FF0000"/>
                </a:solidFill>
              </a:rPr>
              <a:t>isotype</a:t>
            </a:r>
            <a:r>
              <a:rPr lang="en-US" dirty="0" smtClean="0">
                <a:solidFill>
                  <a:srgbClr val="FF0000"/>
                </a:solidFill>
              </a:rPr>
              <a:t>”. Can you guess what this stands for?</a:t>
            </a:r>
          </a:p>
          <a:p>
            <a:pPr marL="627063" lvl="1" indent="-169863">
              <a:buFontTx/>
              <a:buChar char="•"/>
            </a:pPr>
            <a:r>
              <a:rPr lang="en-US" dirty="0" smtClean="0">
                <a:solidFill>
                  <a:srgbClr val="FF0000"/>
                </a:solidFill>
              </a:rPr>
              <a:t>International System of Typographic Picture Education</a:t>
            </a:r>
          </a:p>
          <a:p>
            <a:pPr>
              <a:buFontTx/>
              <a:buChar char="•"/>
            </a:pPr>
            <a:r>
              <a:rPr lang="en-US" dirty="0" smtClean="0">
                <a:solidFill>
                  <a:srgbClr val="FF0000"/>
                </a:solidFill>
              </a:rPr>
              <a:t>What sorts of jobs can you </a:t>
            </a:r>
            <a:r>
              <a:rPr lang="en-US" dirty="0" err="1" smtClean="0">
                <a:solidFill>
                  <a:srgbClr val="FF0000"/>
                </a:solidFill>
              </a:rPr>
              <a:t>recognise</a:t>
            </a:r>
            <a:r>
              <a:rPr lang="en-US" dirty="0" smtClean="0">
                <a:solidFill>
                  <a:srgbClr val="FF0000"/>
                </a:solidFill>
              </a:rPr>
              <a:t> from the pictograms?</a:t>
            </a:r>
          </a:p>
          <a:p>
            <a:pPr marL="627063" lvl="2" indent="-169863">
              <a:buFontTx/>
              <a:buChar char="•"/>
            </a:pPr>
            <a:r>
              <a:rPr lang="en-US" dirty="0" err="1" smtClean="0">
                <a:solidFill>
                  <a:srgbClr val="FF0000"/>
                </a:solidFill>
              </a:rPr>
              <a:t>Labourers</a:t>
            </a:r>
            <a:r>
              <a:rPr lang="en-US" dirty="0" smtClean="0">
                <a:solidFill>
                  <a:srgbClr val="FF0000"/>
                </a:solidFill>
              </a:rPr>
              <a:t>, office workers, soldiers, police officers</a:t>
            </a:r>
          </a:p>
          <a:p>
            <a:pPr>
              <a:buFontTx/>
              <a:buChar char="•"/>
            </a:pPr>
            <a:r>
              <a:rPr lang="en-US" dirty="0" smtClean="0">
                <a:solidFill>
                  <a:srgbClr val="FF0000"/>
                </a:solidFill>
              </a:rPr>
              <a:t>What information is </a:t>
            </a:r>
            <a:r>
              <a:rPr lang="en-US" dirty="0" err="1" smtClean="0">
                <a:solidFill>
                  <a:srgbClr val="FF0000"/>
                </a:solidFill>
              </a:rPr>
              <a:t>Neurath</a:t>
            </a:r>
            <a:r>
              <a:rPr lang="en-US" dirty="0" smtClean="0">
                <a:solidFill>
                  <a:srgbClr val="FF0000"/>
                </a:solidFill>
              </a:rPr>
              <a:t> communicating?</a:t>
            </a:r>
          </a:p>
          <a:p>
            <a:pPr marL="627063" lvl="1" indent="-169863">
              <a:buFontTx/>
              <a:buChar char="•"/>
            </a:pPr>
            <a:r>
              <a:rPr lang="en-US" dirty="0" smtClean="0">
                <a:solidFill>
                  <a:srgbClr val="FF0000"/>
                </a:solidFill>
              </a:rPr>
              <a:t>Shifts in </a:t>
            </a:r>
            <a:r>
              <a:rPr lang="en-US" i="1" dirty="0" smtClean="0">
                <a:solidFill>
                  <a:srgbClr val="FF0000"/>
                </a:solidFill>
              </a:rPr>
              <a:t>types</a:t>
            </a:r>
            <a:r>
              <a:rPr lang="en-US" dirty="0" smtClean="0">
                <a:solidFill>
                  <a:srgbClr val="FF0000"/>
                </a:solidFill>
              </a:rPr>
              <a:t> of occupations between 1700 and the present</a:t>
            </a:r>
          </a:p>
          <a:p>
            <a:pPr marL="627063" lvl="1" indent="-169863">
              <a:buFontTx/>
              <a:buChar char="•"/>
            </a:pPr>
            <a:r>
              <a:rPr lang="en-US" dirty="0" smtClean="0">
                <a:solidFill>
                  <a:srgbClr val="FF0000"/>
                </a:solidFill>
              </a:rPr>
              <a:t>Growing </a:t>
            </a:r>
            <a:r>
              <a:rPr lang="en-US" i="1" dirty="0" smtClean="0">
                <a:solidFill>
                  <a:srgbClr val="FF0000"/>
                </a:solidFill>
              </a:rPr>
              <a:t>number</a:t>
            </a:r>
            <a:r>
              <a:rPr lang="en-US" dirty="0" smtClean="0">
                <a:solidFill>
                  <a:srgbClr val="FF0000"/>
                </a:solidFill>
              </a:rPr>
              <a:t> of the population in paid work</a:t>
            </a:r>
          </a:p>
          <a:p>
            <a:endParaRPr lang="en-GB" dirty="0" smtClean="0"/>
          </a:p>
          <a:p>
            <a:r>
              <a:rPr lang="en-US" b="1" dirty="0" smtClean="0"/>
              <a:t>Source: </a:t>
            </a:r>
            <a:r>
              <a:rPr lang="en-GB" dirty="0" smtClean="0"/>
              <a:t> http://www.designboom.com/design/otto-neurath-gypsy-urbanism/ </a:t>
            </a:r>
          </a:p>
          <a:p>
            <a:r>
              <a:rPr lang="en-US" b="1" dirty="0" smtClean="0"/>
              <a:t>Photo: </a:t>
            </a:r>
            <a:r>
              <a:rPr lang="en-US" dirty="0" smtClean="0"/>
              <a:t>© MAK</a:t>
            </a:r>
          </a:p>
          <a:p>
            <a:r>
              <a:rPr lang="en-US" b="1" dirty="0" smtClean="0"/>
              <a:t>Ownership:</a:t>
            </a:r>
            <a:r>
              <a:rPr lang="de-DE" b="1" dirty="0" smtClean="0"/>
              <a:t> </a:t>
            </a:r>
            <a:r>
              <a:rPr lang="en-US" dirty="0" smtClean="0"/>
              <a:t>MAK – Austrian Museum of Applied Arts / Contemporary Art</a:t>
            </a:r>
            <a:endParaRPr lang="de-DE" dirty="0" smtClean="0"/>
          </a:p>
          <a:p>
            <a:endParaRPr lang="de-DE" dirty="0" smtClean="0"/>
          </a:p>
          <a:p>
            <a:endParaRPr lang="en-US" dirty="0" smtClean="0"/>
          </a:p>
        </p:txBody>
      </p:sp>
      <p:sp>
        <p:nvSpPr>
          <p:cNvPr id="460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660AC8-3CBD-4BB7-81E7-32607DAECEEB}" type="slidenum">
              <a:rPr lang="en-US" smtClean="0">
                <a:latin typeface="Arial" pitchFamily="34" charset="0"/>
              </a:rPr>
              <a:pPr/>
              <a:t>19</a:t>
            </a:fld>
            <a:endParaRPr lang="en-US"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b="1" dirty="0" smtClean="0"/>
              <a:t>Discuss </a:t>
            </a:r>
            <a:r>
              <a:rPr lang="en-GB" dirty="0" smtClean="0"/>
              <a:t>and</a:t>
            </a:r>
            <a:r>
              <a:rPr lang="en-GB" b="1" dirty="0" smtClean="0"/>
              <a:t> record </a:t>
            </a:r>
            <a:r>
              <a:rPr lang="en-GB" dirty="0" smtClean="0"/>
              <a:t>on Activity Sheet 3.1:</a:t>
            </a:r>
          </a:p>
          <a:p>
            <a:pPr>
              <a:buFontTx/>
              <a:buChar char="•"/>
            </a:pPr>
            <a:r>
              <a:rPr lang="en-GB" dirty="0" smtClean="0"/>
              <a:t> Designer:	Guillaume Apollinaire	</a:t>
            </a:r>
          </a:p>
          <a:p>
            <a:pPr>
              <a:buFontTx/>
              <a:buChar char="•"/>
            </a:pPr>
            <a:r>
              <a:rPr lang="en-GB" dirty="0" smtClean="0"/>
              <a:t> Design:	</a:t>
            </a:r>
            <a:r>
              <a:rPr lang="en-GB" i="1" dirty="0" smtClean="0"/>
              <a:t>Eiffel Tower, </a:t>
            </a:r>
            <a:r>
              <a:rPr lang="en-GB" dirty="0" smtClean="0"/>
              <a:t>1918</a:t>
            </a:r>
          </a:p>
          <a:p>
            <a:pPr>
              <a:buFontTx/>
              <a:buChar char="•"/>
            </a:pPr>
            <a:r>
              <a:rPr lang="en-GB" dirty="0" smtClean="0"/>
              <a:t> Choice:	The lettering conforms to a recognisable shape (</a:t>
            </a:r>
            <a:r>
              <a:rPr lang="en-GB" dirty="0" err="1" smtClean="0"/>
              <a:t>calligram</a:t>
            </a:r>
            <a:r>
              <a:rPr lang="en-GB" dirty="0" smtClean="0"/>
              <a:t>)</a:t>
            </a:r>
          </a:p>
          <a:p>
            <a:pPr>
              <a:buFontTx/>
              <a:buChar char="•"/>
            </a:pPr>
            <a:r>
              <a:rPr lang="en-GB" dirty="0" smtClean="0"/>
              <a:t> Effect:	Cuts down on the need for a separate title or labels</a:t>
            </a:r>
          </a:p>
          <a:p>
            <a:pPr>
              <a:buFontTx/>
              <a:buChar char="•"/>
            </a:pPr>
            <a:endParaRPr lang="en-GB" dirty="0" smtClean="0"/>
          </a:p>
          <a:p>
            <a:r>
              <a:rPr lang="en-US" dirty="0" smtClean="0"/>
              <a:t>Use all the images on the screen to </a:t>
            </a:r>
            <a:r>
              <a:rPr lang="en-US" b="1" dirty="0" smtClean="0"/>
              <a:t>clarify</a:t>
            </a:r>
            <a:r>
              <a:rPr lang="en-US" dirty="0" smtClean="0"/>
              <a:t>:</a:t>
            </a:r>
          </a:p>
          <a:p>
            <a:pPr>
              <a:buFontTx/>
              <a:buChar char="•"/>
            </a:pPr>
            <a:r>
              <a:rPr lang="en-GB" dirty="0" smtClean="0"/>
              <a:t> Can you guess the roots of the word “</a:t>
            </a:r>
            <a:r>
              <a:rPr lang="en-GB" altLang="ja-JP" dirty="0" err="1" smtClean="0"/>
              <a:t>calligram</a:t>
            </a:r>
            <a:r>
              <a:rPr lang="en-GB" altLang="ja-JP" dirty="0" smtClean="0"/>
              <a:t>”?</a:t>
            </a:r>
          </a:p>
          <a:p>
            <a:pPr marL="455613" lvl="2">
              <a:buFontTx/>
              <a:buChar char="•"/>
            </a:pPr>
            <a:r>
              <a:rPr lang="en-GB" dirty="0" smtClean="0"/>
              <a:t> </a:t>
            </a:r>
            <a:r>
              <a:rPr lang="en-GB" i="1" dirty="0" err="1" smtClean="0"/>
              <a:t>Kallos</a:t>
            </a:r>
            <a:r>
              <a:rPr lang="en-GB" dirty="0" smtClean="0"/>
              <a:t> = beauty, </a:t>
            </a:r>
            <a:r>
              <a:rPr lang="en-GB" i="1" dirty="0" err="1" smtClean="0"/>
              <a:t>gramma</a:t>
            </a:r>
            <a:r>
              <a:rPr lang="en-GB" dirty="0" smtClean="0"/>
              <a:t> = thing written (Ancient Greek)</a:t>
            </a:r>
          </a:p>
          <a:p>
            <a:pPr>
              <a:buFontTx/>
              <a:buChar char="•"/>
            </a:pPr>
            <a:r>
              <a:rPr lang="en-GB" dirty="0" smtClean="0"/>
              <a:t> Can you think of any other packaging or advertisements that use this same technique?</a:t>
            </a:r>
          </a:p>
          <a:p>
            <a:pPr>
              <a:buFontTx/>
              <a:buChar char="•"/>
            </a:pPr>
            <a:r>
              <a:rPr lang="en-GB" dirty="0" smtClean="0"/>
              <a:t> The </a:t>
            </a:r>
            <a:r>
              <a:rPr lang="en-GB" dirty="0" err="1" smtClean="0"/>
              <a:t>calligram</a:t>
            </a:r>
            <a:r>
              <a:rPr lang="en-GB" dirty="0" smtClean="0"/>
              <a:t> on the right is by the author and poet Lewis Carroll. What shape do you think he is trying to make? Why?</a:t>
            </a:r>
          </a:p>
          <a:p>
            <a:pPr lvl="1">
              <a:buFontTx/>
              <a:buChar char="•"/>
            </a:pPr>
            <a:r>
              <a:rPr lang="en-GB" dirty="0" smtClean="0"/>
              <a:t> A mouse</a:t>
            </a:r>
            <a:r>
              <a:rPr lang="ja-JP" altLang="en-GB" smtClean="0"/>
              <a:t>’</a:t>
            </a:r>
            <a:r>
              <a:rPr lang="en-GB" altLang="ja-JP" dirty="0" smtClean="0"/>
              <a:t>s tail because this is a mouse’s tale (a tale told by a mouse)</a:t>
            </a:r>
          </a:p>
          <a:p>
            <a:pPr>
              <a:buFontTx/>
              <a:buChar char="•"/>
            </a:pPr>
            <a:r>
              <a:rPr lang="en-GB" dirty="0" smtClean="0"/>
              <a:t> If you had known about </a:t>
            </a:r>
            <a:r>
              <a:rPr lang="en-GB" dirty="0" err="1" smtClean="0"/>
              <a:t>calligrams</a:t>
            </a:r>
            <a:r>
              <a:rPr lang="en-GB" dirty="0" smtClean="0"/>
              <a:t> last session, could you have improved your 1% design?</a:t>
            </a:r>
          </a:p>
          <a:p>
            <a:endParaRPr lang="en-US" dirty="0" smtClean="0"/>
          </a:p>
          <a:p>
            <a:r>
              <a:rPr lang="en-US" b="1" dirty="0" smtClean="0"/>
              <a:t>Source: </a:t>
            </a:r>
            <a:r>
              <a:rPr lang="en-GB" dirty="0" smtClean="0"/>
              <a:t> 	https://upload.wikimedia.org/wikipedia/commons/f/fc/Guillaume_Apollinaire_Calligramme.JPG</a:t>
            </a:r>
          </a:p>
          <a:p>
            <a:r>
              <a:rPr lang="en-US" dirty="0" smtClean="0"/>
              <a:t>	http://www.lewiscarroll.org/tag/the-mouses-tale/</a:t>
            </a:r>
          </a:p>
        </p:txBody>
      </p:sp>
      <p:sp>
        <p:nvSpPr>
          <p:cNvPr id="471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7E17E64-73BA-4112-9C82-CF15CF473C82}" type="slidenum">
              <a:rPr lang="en-US" smtClean="0">
                <a:latin typeface="Arial" pitchFamily="34" charset="0"/>
              </a:rPr>
              <a:pPr/>
              <a:t>20</a:t>
            </a:fld>
            <a:endParaRPr lang="en-US"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15363" name="Notes Placeholder 2"/>
          <p:cNvSpPr>
            <a:spLocks noGrp="1"/>
          </p:cNvSpPr>
          <p:nvPr>
            <p:ph type="body" idx="1"/>
          </p:nvPr>
        </p:nvSpPr>
        <p:spPr bwMode="auto"/>
        <p:txBody>
          <a:bodyPr wrap="square" numCol="1" anchor="t" anchorCtr="0" compatLnSpc="1">
            <a:prstTxWarp prst="textNoShape">
              <a:avLst/>
            </a:prstTxWarp>
          </a:bodyPr>
          <a:lstStyle/>
          <a:p>
            <a:pPr>
              <a:defRPr/>
            </a:pPr>
            <a:r>
              <a:rPr lang="en-GB" b="1" dirty="0" smtClean="0"/>
              <a:t>Discuss </a:t>
            </a:r>
            <a:r>
              <a:rPr lang="en-GB" dirty="0" smtClean="0"/>
              <a:t>and</a:t>
            </a:r>
            <a:r>
              <a:rPr lang="en-GB" b="1" dirty="0" smtClean="0"/>
              <a:t> record </a:t>
            </a:r>
            <a:r>
              <a:rPr lang="en-GB" dirty="0" smtClean="0"/>
              <a:t>on Activity Sheet 3.1:</a:t>
            </a:r>
          </a:p>
          <a:p>
            <a:pPr>
              <a:buFontTx/>
              <a:buChar char="•"/>
              <a:defRPr/>
            </a:pPr>
            <a:r>
              <a:rPr lang="en-GB" dirty="0" smtClean="0"/>
              <a:t> Designer:	Lester </a:t>
            </a:r>
            <a:r>
              <a:rPr lang="en-GB" dirty="0" err="1" smtClean="0"/>
              <a:t>Beall</a:t>
            </a:r>
            <a:r>
              <a:rPr lang="en-GB" dirty="0" smtClean="0"/>
              <a:t>	</a:t>
            </a:r>
          </a:p>
          <a:p>
            <a:pPr>
              <a:buFontTx/>
              <a:buChar char="•"/>
              <a:defRPr/>
            </a:pPr>
            <a:r>
              <a:rPr lang="en-GB" dirty="0" smtClean="0"/>
              <a:t> Design:	</a:t>
            </a:r>
            <a:r>
              <a:rPr lang="en-GB" i="1" dirty="0" smtClean="0"/>
              <a:t>Rural Electrification Administration Posters Series, </a:t>
            </a:r>
            <a:r>
              <a:rPr lang="en-GB" dirty="0" smtClean="0"/>
              <a:t>1934</a:t>
            </a:r>
          </a:p>
          <a:p>
            <a:pPr>
              <a:buFontTx/>
              <a:buChar char="•"/>
              <a:defRPr/>
            </a:pPr>
            <a:r>
              <a:rPr lang="en-GB" dirty="0" smtClean="0"/>
              <a:t> Choice:	Complementary colour blocks positioned next to each other </a:t>
            </a:r>
          </a:p>
          <a:p>
            <a:pPr>
              <a:buFontTx/>
              <a:buChar char="•"/>
              <a:defRPr/>
            </a:pPr>
            <a:r>
              <a:rPr lang="en-GB" dirty="0" smtClean="0"/>
              <a:t> Effect:	Demand attention and appear to vibrate</a:t>
            </a:r>
          </a:p>
          <a:p>
            <a:pPr>
              <a:buFontTx/>
              <a:buChar char="•"/>
              <a:defRPr/>
            </a:pPr>
            <a:endParaRPr lang="en-GB" dirty="0" smtClean="0"/>
          </a:p>
          <a:p>
            <a:pPr>
              <a:defRPr/>
            </a:pPr>
            <a:r>
              <a:rPr lang="en-US" dirty="0" smtClean="0"/>
              <a:t>Use all the images on the screen to </a:t>
            </a:r>
            <a:r>
              <a:rPr lang="en-US" b="1" dirty="0" smtClean="0"/>
              <a:t>clarify</a:t>
            </a:r>
            <a:r>
              <a:rPr lang="en-US" dirty="0" smtClean="0"/>
              <a:t>:</a:t>
            </a:r>
          </a:p>
          <a:p>
            <a:pPr>
              <a:buFontTx/>
              <a:buChar char="•"/>
              <a:defRPr/>
            </a:pPr>
            <a:r>
              <a:rPr lang="en-US" dirty="0" smtClean="0"/>
              <a:t> Where do complementary </a:t>
            </a:r>
            <a:r>
              <a:rPr lang="en-US" dirty="0" err="1" smtClean="0"/>
              <a:t>colours</a:t>
            </a:r>
            <a:r>
              <a:rPr lang="en-US" dirty="0" smtClean="0"/>
              <a:t> sit in relation to each other on the </a:t>
            </a:r>
            <a:r>
              <a:rPr lang="en-US" dirty="0" err="1" smtClean="0"/>
              <a:t>colour</a:t>
            </a:r>
            <a:r>
              <a:rPr lang="en-US" dirty="0" smtClean="0"/>
              <a:t> wheel? Can you give examples?</a:t>
            </a:r>
          </a:p>
          <a:p>
            <a:pPr lvl="1">
              <a:buFontTx/>
              <a:buChar char="•"/>
              <a:defRPr/>
            </a:pPr>
            <a:r>
              <a:rPr lang="en-US" dirty="0" smtClean="0"/>
              <a:t> Opposite. Blue/orange, red/green, yellow/purple. T</a:t>
            </a:r>
            <a:r>
              <a:rPr lang="en-GB" dirty="0" smtClean="0"/>
              <a:t>he complement is a mix of the other two primary colours</a:t>
            </a:r>
            <a:r>
              <a:rPr lang="en-US" dirty="0" smtClean="0"/>
              <a:t>. </a:t>
            </a:r>
          </a:p>
          <a:p>
            <a:pPr>
              <a:buFontTx/>
              <a:buChar char="•"/>
              <a:defRPr/>
            </a:pPr>
            <a:r>
              <a:rPr lang="en-US" dirty="0" smtClean="0"/>
              <a:t> How does </a:t>
            </a:r>
            <a:r>
              <a:rPr lang="en-US" dirty="0" err="1" smtClean="0"/>
              <a:t>Beall</a:t>
            </a:r>
            <a:r>
              <a:rPr lang="en-US" dirty="0" smtClean="0"/>
              <a:t> use blocks of </a:t>
            </a:r>
            <a:r>
              <a:rPr lang="en-US" dirty="0" err="1" smtClean="0"/>
              <a:t>colour</a:t>
            </a:r>
            <a:r>
              <a:rPr lang="en-US" dirty="0" smtClean="0"/>
              <a:t> to convey a message?</a:t>
            </a:r>
          </a:p>
          <a:p>
            <a:pPr marL="627176" lvl="1" indent="-170766">
              <a:buFontTx/>
              <a:buChar char="•"/>
              <a:defRPr/>
            </a:pPr>
            <a:r>
              <a:rPr lang="en-US" dirty="0" smtClean="0"/>
              <a:t> </a:t>
            </a:r>
            <a:r>
              <a:rPr lang="en-US" dirty="0" err="1" smtClean="0"/>
              <a:t>Colour</a:t>
            </a:r>
            <a:r>
              <a:rPr lang="en-US" dirty="0" smtClean="0"/>
              <a:t> association: orange for heat, blue for cold.</a:t>
            </a:r>
          </a:p>
          <a:p>
            <a:pPr marL="627176" lvl="1" indent="-170766">
              <a:buFontTx/>
              <a:buChar char="•"/>
              <a:defRPr/>
            </a:pPr>
            <a:r>
              <a:rPr lang="en-US" dirty="0" smtClean="0"/>
              <a:t> The division between the blocks of </a:t>
            </a:r>
            <a:r>
              <a:rPr lang="en-US" dirty="0" err="1" smtClean="0"/>
              <a:t>colour</a:t>
            </a:r>
            <a:r>
              <a:rPr lang="en-US" dirty="0" smtClean="0"/>
              <a:t> suggests a simple landscape (horizon line).</a:t>
            </a:r>
          </a:p>
          <a:p>
            <a:pPr marL="627176" lvl="1" indent="-170766">
              <a:buFontTx/>
              <a:buChar char="•"/>
              <a:defRPr/>
            </a:pPr>
            <a:r>
              <a:rPr lang="en-GB" dirty="0" smtClean="0"/>
              <a:t> The negative (white) space depicts a thermometer and the blue lines represent electricity cables.</a:t>
            </a:r>
            <a:endParaRPr lang="en-US" dirty="0" smtClean="0"/>
          </a:p>
          <a:p>
            <a:pPr>
              <a:buFontTx/>
              <a:buChar char="•"/>
              <a:defRPr/>
            </a:pPr>
            <a:r>
              <a:rPr lang="en-US" i="1" dirty="0" smtClean="0">
                <a:solidFill>
                  <a:srgbClr val="00B0F0"/>
                </a:solidFill>
              </a:rPr>
              <a:t> </a:t>
            </a:r>
            <a:r>
              <a:rPr lang="en-US" dirty="0" smtClean="0">
                <a:solidFill>
                  <a:srgbClr val="00B0F0"/>
                </a:solidFill>
              </a:rPr>
              <a:t>Painters also make use of this effect. </a:t>
            </a:r>
            <a:r>
              <a:rPr lang="en-GB" dirty="0" err="1" smtClean="0"/>
              <a:t>Wassily</a:t>
            </a:r>
            <a:r>
              <a:rPr lang="en-GB" dirty="0" smtClean="0"/>
              <a:t> Kandinsky's selection and placement of colours in </a:t>
            </a:r>
            <a:r>
              <a:rPr lang="en-GB" i="1" dirty="0" smtClean="0">
                <a:solidFill>
                  <a:srgbClr val="00B0F0"/>
                </a:solidFill>
              </a:rPr>
              <a:t>Autumn Landscape with Boats </a:t>
            </a:r>
            <a:r>
              <a:rPr lang="en-GB" dirty="0" smtClean="0">
                <a:solidFill>
                  <a:srgbClr val="00B0F0"/>
                </a:solidFill>
              </a:rPr>
              <a:t>(1908) was influenced by the Fauvist movement.</a:t>
            </a:r>
            <a:endParaRPr lang="en-GB" altLang="ja-JP" dirty="0" smtClean="0">
              <a:solidFill>
                <a:srgbClr val="00B0F0"/>
              </a:solidFill>
            </a:endParaRPr>
          </a:p>
          <a:p>
            <a:pPr lvl="1">
              <a:buFontTx/>
              <a:buChar char="•"/>
              <a:defRPr/>
            </a:pPr>
            <a:r>
              <a:rPr lang="en-GB" altLang="ja-JP" dirty="0" smtClean="0">
                <a:solidFill>
                  <a:srgbClr val="00B0F0"/>
                </a:solidFill>
              </a:rPr>
              <a:t>    “Fauves</a:t>
            </a:r>
            <a:r>
              <a:rPr lang="ja-JP" altLang="en-GB" smtClean="0">
                <a:solidFill>
                  <a:srgbClr val="00B0F0"/>
                </a:solidFill>
              </a:rPr>
              <a:t>’’</a:t>
            </a:r>
            <a:r>
              <a:rPr lang="en-GB" altLang="ja-JP" dirty="0" smtClean="0">
                <a:solidFill>
                  <a:srgbClr val="00B0F0"/>
                </a:solidFill>
              </a:rPr>
              <a:t> in French means “wild beasts”. Can you guess how they were given this name? </a:t>
            </a:r>
            <a:r>
              <a:rPr lang="en-US" dirty="0" smtClean="0">
                <a:solidFill>
                  <a:srgbClr val="00B0F0"/>
                </a:solidFill>
              </a:rPr>
              <a:t>An art critic called Louis </a:t>
            </a:r>
            <a:r>
              <a:rPr lang="en-US" dirty="0" err="1" smtClean="0">
                <a:solidFill>
                  <a:srgbClr val="00B0F0"/>
                </a:solidFill>
              </a:rPr>
              <a:t>Vauxcelles</a:t>
            </a:r>
            <a:r>
              <a:rPr lang="en-US" dirty="0" smtClean="0">
                <a:solidFill>
                  <a:srgbClr val="00B0F0"/>
                </a:solidFill>
              </a:rPr>
              <a:t> visited one of their shows and thought that the </a:t>
            </a:r>
            <a:r>
              <a:rPr lang="en-US" dirty="0" err="1" smtClean="0">
                <a:solidFill>
                  <a:srgbClr val="00B0F0"/>
                </a:solidFill>
              </a:rPr>
              <a:t>colours</a:t>
            </a:r>
            <a:r>
              <a:rPr lang="en-US" dirty="0" smtClean="0">
                <a:solidFill>
                  <a:srgbClr val="00B0F0"/>
                </a:solidFill>
              </a:rPr>
              <a:t> were too unrealistic and the brushstrokes too vigorous, so he tried to put them down by referring to them as “wild beasts”. </a:t>
            </a:r>
          </a:p>
          <a:p>
            <a:pPr>
              <a:buFontTx/>
              <a:buChar char="•"/>
              <a:defRPr/>
            </a:pPr>
            <a:r>
              <a:rPr lang="en-US" dirty="0" smtClean="0"/>
              <a:t> Why is packaging often designed with complementary </a:t>
            </a:r>
            <a:r>
              <a:rPr lang="en-US" dirty="0" err="1" smtClean="0"/>
              <a:t>colour</a:t>
            </a:r>
            <a:r>
              <a:rPr lang="en-US" dirty="0" smtClean="0"/>
              <a:t> blocks close together?</a:t>
            </a:r>
          </a:p>
          <a:p>
            <a:pPr marL="627176" lvl="1" indent="-170766">
              <a:buFontTx/>
              <a:buChar char="•"/>
              <a:defRPr/>
            </a:pPr>
            <a:r>
              <a:rPr lang="en-US" dirty="0" smtClean="0"/>
              <a:t>To grab our attention in the shop so that we will buy the product. </a:t>
            </a:r>
          </a:p>
          <a:p>
            <a:pPr marL="627176" lvl="1" indent="-170766">
              <a:defRPr/>
            </a:pPr>
            <a:endParaRPr lang="en-US" dirty="0" smtClean="0"/>
          </a:p>
          <a:p>
            <a:pPr>
              <a:defRPr/>
            </a:pPr>
            <a:r>
              <a:rPr lang="en-US" b="1" dirty="0" smtClean="0"/>
              <a:t>Differentiate:</a:t>
            </a:r>
          </a:p>
          <a:p>
            <a:pPr>
              <a:defRPr/>
            </a:pPr>
            <a:r>
              <a:rPr lang="en-US" i="1" dirty="0" smtClean="0"/>
              <a:t>Make it longer</a:t>
            </a:r>
            <a:r>
              <a:rPr lang="en-US" dirty="0" smtClean="0"/>
              <a:t>:</a:t>
            </a:r>
            <a:r>
              <a:rPr lang="en-US" i="1" dirty="0" smtClean="0"/>
              <a:t> </a:t>
            </a:r>
            <a:r>
              <a:rPr lang="en-US" dirty="0" err="1" smtClean="0"/>
              <a:t>Colour</a:t>
            </a:r>
            <a:r>
              <a:rPr lang="en-US" dirty="0" smtClean="0"/>
              <a:t> blocking can be traced back to traditional Japanese woodblock prints, </a:t>
            </a:r>
          </a:p>
          <a:p>
            <a:pPr>
              <a:defRPr/>
            </a:pPr>
            <a:r>
              <a:rPr lang="en-US" dirty="0" smtClean="0"/>
              <a:t>e.g. http://www.globalgraphica.com/wp-content/uploads/2011/03/hokusai-wood-block-print-mount-mt-fuji-36-views-1-japanese-art-classic-visual-culture.jpg</a:t>
            </a:r>
          </a:p>
          <a:p>
            <a:pPr>
              <a:defRPr/>
            </a:pPr>
            <a:endParaRPr lang="en-US" b="1" dirty="0" smtClean="0"/>
          </a:p>
          <a:p>
            <a:pPr>
              <a:defRPr/>
            </a:pPr>
            <a:r>
              <a:rPr lang="en-US" b="1" dirty="0" smtClean="0"/>
              <a:t>Source: </a:t>
            </a:r>
            <a:r>
              <a:rPr lang="en-GB" dirty="0" smtClean="0"/>
              <a:t> 	http://image.invaluable.com/housePhotos/Swann/85/113585/H0132-L04681302.jpg</a:t>
            </a:r>
          </a:p>
          <a:p>
            <a:pPr>
              <a:defRPr/>
            </a:pPr>
            <a:r>
              <a:rPr lang="en-GB" dirty="0" smtClean="0"/>
              <a:t>	https://commons.wikimedia.org/wiki/File:Vassily_Kandinsky,_1908_-_Autumn_Landscape_with_Boats.jpg</a:t>
            </a:r>
          </a:p>
          <a:p>
            <a:pPr>
              <a:defRPr/>
            </a:pPr>
            <a:r>
              <a:rPr lang="en-US" dirty="0" smtClean="0"/>
              <a:t>	</a:t>
            </a:r>
            <a:r>
              <a:rPr lang="en-GB" dirty="0" smtClean="0"/>
              <a:t>http://www.unitedbiscuits.com/media-centre/media-library/our-products/jaffa-cakes/</a:t>
            </a:r>
          </a:p>
          <a:p>
            <a:pPr>
              <a:defRPr/>
            </a:pPr>
            <a:endParaRPr lang="en-GB" dirty="0" smtClean="0"/>
          </a:p>
          <a:p>
            <a:pPr>
              <a:defRPr/>
            </a:pPr>
            <a:r>
              <a:rPr lang="en-GB" dirty="0" smtClean="0"/>
              <a:t>	</a:t>
            </a:r>
            <a:r>
              <a:rPr lang="en-GB" dirty="0" smtClean="0">
                <a:solidFill>
                  <a:srgbClr val="FFFF00"/>
                </a:solidFill>
              </a:rPr>
              <a:t>Courtesy of the Cary Graphic Arts Collection, Rochester Institute of Technology</a:t>
            </a:r>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8F6292C-D40A-432A-9B10-30F2DE6762FE}" type="slidenum">
              <a:rPr lang="en-US" smtClean="0">
                <a:latin typeface="Arial" pitchFamily="34" charset="0"/>
              </a:rPr>
              <a:pPr/>
              <a:t>21</a:t>
            </a:fld>
            <a:endParaRPr lang="en-US"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b="1" dirty="0" smtClean="0"/>
              <a:t>Discuss </a:t>
            </a:r>
            <a:r>
              <a:rPr lang="en-GB" dirty="0" smtClean="0"/>
              <a:t>and</a:t>
            </a:r>
            <a:r>
              <a:rPr lang="en-GB" b="1" dirty="0" smtClean="0"/>
              <a:t> record </a:t>
            </a:r>
            <a:r>
              <a:rPr lang="en-GB" dirty="0" smtClean="0"/>
              <a:t>on Activity Sheet 3.1:</a:t>
            </a:r>
          </a:p>
          <a:p>
            <a:pPr>
              <a:buFontTx/>
              <a:buChar char="•"/>
            </a:pPr>
            <a:r>
              <a:rPr lang="en-GB" dirty="0" smtClean="0"/>
              <a:t> Designer:	</a:t>
            </a:r>
            <a:r>
              <a:rPr lang="en-GB" dirty="0" err="1" smtClean="0"/>
              <a:t>Fanette</a:t>
            </a:r>
            <a:r>
              <a:rPr lang="en-GB" dirty="0" smtClean="0"/>
              <a:t> </a:t>
            </a:r>
            <a:r>
              <a:rPr lang="en-GB" dirty="0" err="1" smtClean="0"/>
              <a:t>Mellier</a:t>
            </a:r>
            <a:endParaRPr lang="en-GB" dirty="0" smtClean="0"/>
          </a:p>
          <a:p>
            <a:pPr>
              <a:buFontTx/>
              <a:buChar char="•"/>
            </a:pPr>
            <a:r>
              <a:rPr lang="en-GB" dirty="0" smtClean="0"/>
              <a:t> Design:	</a:t>
            </a:r>
            <a:r>
              <a:rPr lang="en-GB" i="1" dirty="0" smtClean="0"/>
              <a:t>La Fête de la </a:t>
            </a:r>
            <a:r>
              <a:rPr lang="en-GB" i="1" dirty="0" err="1" smtClean="0"/>
              <a:t>Musique</a:t>
            </a:r>
            <a:r>
              <a:rPr lang="en-GB" dirty="0" smtClean="0"/>
              <a:t>, 2009</a:t>
            </a:r>
          </a:p>
          <a:p>
            <a:pPr>
              <a:buFontTx/>
              <a:buChar char="•"/>
            </a:pPr>
            <a:r>
              <a:rPr lang="en-GB" dirty="0" smtClean="0"/>
              <a:t> Choice:	Overlapping transparent colours</a:t>
            </a:r>
          </a:p>
          <a:p>
            <a:pPr>
              <a:buFontTx/>
              <a:buChar char="•"/>
            </a:pPr>
            <a:r>
              <a:rPr lang="en-GB" dirty="0" smtClean="0"/>
              <a:t> Effect:	To create an illusion of depth </a:t>
            </a:r>
          </a:p>
          <a:p>
            <a:pPr>
              <a:buFontTx/>
              <a:buChar char="•"/>
            </a:pPr>
            <a:endParaRPr lang="en-GB" dirty="0" smtClean="0"/>
          </a:p>
          <a:p>
            <a:r>
              <a:rPr lang="en-US" dirty="0" smtClean="0"/>
              <a:t>Use the close-ups on the right to </a:t>
            </a:r>
            <a:r>
              <a:rPr lang="en-US" b="1" dirty="0" smtClean="0"/>
              <a:t>clarify</a:t>
            </a:r>
            <a:r>
              <a:rPr lang="en-US" dirty="0" smtClean="0"/>
              <a:t>:</a:t>
            </a:r>
          </a:p>
          <a:p>
            <a:pPr>
              <a:buFontTx/>
              <a:buChar char="•"/>
            </a:pPr>
            <a:r>
              <a:rPr lang="en-US" dirty="0" smtClean="0"/>
              <a:t> Is this a new/contemporary technique only used in digital graphic design?</a:t>
            </a:r>
          </a:p>
          <a:p>
            <a:pPr marL="627063" lvl="1" indent="-169863">
              <a:buFontTx/>
              <a:buChar char="•"/>
            </a:pPr>
            <a:r>
              <a:rPr lang="en-US" dirty="0" smtClean="0"/>
              <a:t>No, even prehistoric painters, who used their hands as stencils, overlapped </a:t>
            </a:r>
            <a:r>
              <a:rPr lang="en-US" dirty="0" err="1" smtClean="0"/>
              <a:t>colours</a:t>
            </a:r>
            <a:r>
              <a:rPr lang="en-US" dirty="0" smtClean="0"/>
              <a:t> and shapes to create depth.</a:t>
            </a:r>
          </a:p>
          <a:p>
            <a:pPr>
              <a:buFontTx/>
              <a:buChar char="•"/>
            </a:pPr>
            <a:r>
              <a:rPr lang="en-US" dirty="0" smtClean="0"/>
              <a:t> What symbol has been used to signify the event is musical?</a:t>
            </a:r>
          </a:p>
          <a:p>
            <a:pPr marL="627063" lvl="1" indent="-169863">
              <a:buFontTx/>
              <a:buChar char="•"/>
            </a:pPr>
            <a:r>
              <a:rPr lang="en-US" dirty="0" smtClean="0"/>
              <a:t>A musical note.</a:t>
            </a:r>
          </a:p>
          <a:p>
            <a:pPr>
              <a:buFontTx/>
              <a:buChar char="•"/>
            </a:pPr>
            <a:r>
              <a:rPr lang="en-US" dirty="0" smtClean="0"/>
              <a:t> What mood is created by the notes being positioned at a variety of angles?</a:t>
            </a:r>
          </a:p>
          <a:p>
            <a:pPr marL="627063" lvl="1" indent="-169863">
              <a:buFontTx/>
              <a:buChar char="•"/>
            </a:pPr>
            <a:r>
              <a:rPr lang="en-US" dirty="0" smtClean="0"/>
              <a:t>Chaotic, exciting, festive.</a:t>
            </a:r>
          </a:p>
          <a:p>
            <a:pPr>
              <a:buFontTx/>
              <a:buChar char="•"/>
            </a:pPr>
            <a:r>
              <a:rPr lang="en-US" dirty="0" smtClean="0"/>
              <a:t> Which musical note looks as if it is at the back? Why?</a:t>
            </a:r>
          </a:p>
          <a:p>
            <a:pPr marL="627063" lvl="1" indent="-169863">
              <a:buFontTx/>
              <a:buChar char="•"/>
            </a:pPr>
            <a:r>
              <a:rPr lang="en-US" dirty="0" smtClean="0"/>
              <a:t>The yellow in the bottom left-hand corner as it is partially covered by three other notes.</a:t>
            </a:r>
          </a:p>
          <a:p>
            <a:pPr marL="627063" lvl="1" indent="-169863"/>
            <a:endParaRPr lang="en-US" dirty="0" smtClean="0"/>
          </a:p>
          <a:p>
            <a:r>
              <a:rPr lang="en-US" b="1" dirty="0" smtClean="0"/>
              <a:t>Source: </a:t>
            </a:r>
            <a:r>
              <a:rPr lang="en-GB" dirty="0" smtClean="0"/>
              <a:t> http://fetedelamusique2.culture.fr/medias/image/affiche_fm_2008.jpg</a:t>
            </a:r>
          </a:p>
          <a:p>
            <a:endParaRPr lang="en-GB" dirty="0" smtClean="0"/>
          </a:p>
          <a:p>
            <a:r>
              <a:rPr lang="en-GB" b="1" dirty="0" smtClean="0"/>
              <a:t>Further examples</a:t>
            </a:r>
            <a:r>
              <a:rPr lang="en-GB" dirty="0" smtClean="0"/>
              <a:t>: http://www.moma.org/collection/object.php?object_id=8825</a:t>
            </a:r>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78E28EF-F307-47D0-81A7-7844135E8D90}" type="slidenum">
              <a:rPr lang="en-US" smtClean="0">
                <a:latin typeface="Arial" pitchFamily="34" charset="0"/>
              </a:rPr>
              <a:pPr/>
              <a:t>22</a:t>
            </a:fld>
            <a:endParaRPr lang="en-US"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b="1" dirty="0" smtClean="0"/>
              <a:t>After Activity 3.2 </a:t>
            </a:r>
            <a:r>
              <a:rPr lang="en-GB" dirty="0" smtClean="0"/>
              <a:t>(peer-assessment), learners will now need time (and perhaps a new sheet of paper) to revise their designs so that they can incorporate their chosen design idea.  </a:t>
            </a:r>
          </a:p>
          <a:p>
            <a:endParaRPr lang="en-GB" dirty="0" smtClean="0"/>
          </a:p>
          <a:p>
            <a:r>
              <a:rPr lang="en-GB" b="1" dirty="0" smtClean="0"/>
              <a:t>Monitor </a:t>
            </a:r>
            <a:r>
              <a:rPr lang="en-GB" dirty="0" smtClean="0"/>
              <a:t>each learner</a:t>
            </a:r>
            <a:r>
              <a:rPr lang="ja-JP" altLang="en-GB" smtClean="0"/>
              <a:t>’</a:t>
            </a:r>
            <a:r>
              <a:rPr lang="en-GB" altLang="ja-JP" dirty="0" smtClean="0"/>
              <a:t>s progress.  </a:t>
            </a:r>
          </a:p>
          <a:p>
            <a:endParaRPr lang="en-GB" dirty="0" smtClean="0"/>
          </a:p>
          <a:p>
            <a:r>
              <a:rPr lang="en-GB" b="1" dirty="0" smtClean="0"/>
              <a:t>Common traps </a:t>
            </a:r>
            <a:r>
              <a:rPr lang="en-GB" dirty="0" smtClean="0"/>
              <a:t>may include </a:t>
            </a:r>
          </a:p>
          <a:p>
            <a:pPr>
              <a:buFontTx/>
              <a:buChar char="•"/>
            </a:pPr>
            <a:r>
              <a:rPr lang="en-GB" dirty="0" smtClean="0"/>
              <a:t> Overcomplicating the design to the point where the basic statistic is no longer clear and/or </a:t>
            </a:r>
          </a:p>
          <a:p>
            <a:pPr>
              <a:buFontTx/>
              <a:buChar char="•"/>
            </a:pPr>
            <a:r>
              <a:rPr lang="en-GB" smtClean="0"/>
              <a:t> Committing </a:t>
            </a:r>
            <a:r>
              <a:rPr lang="en-GB" dirty="0" smtClean="0"/>
              <a:t>to new sizes and shapes too quickly with heavy rather than faint lines.  </a:t>
            </a:r>
            <a:endParaRPr lang="en-US" dirty="0" smtClean="0"/>
          </a:p>
          <a:p>
            <a:r>
              <a:rPr lang="en-GB" dirty="0" smtClean="0"/>
              <a:t> </a:t>
            </a:r>
            <a:endParaRPr lang="en-US" dirty="0" smtClean="0"/>
          </a:p>
          <a:p>
            <a:r>
              <a:rPr lang="en-GB" b="1" dirty="0" smtClean="0"/>
              <a:t>Differentiate:</a:t>
            </a:r>
            <a:endParaRPr lang="en-US" dirty="0" smtClean="0"/>
          </a:p>
          <a:p>
            <a:r>
              <a:rPr lang="en-GB" i="1" dirty="0" smtClean="0"/>
              <a:t>Make it harder:</a:t>
            </a:r>
            <a:r>
              <a:rPr lang="en-GB" dirty="0" smtClean="0"/>
              <a:t> Learners could be asked to come up with their own assessment criteria in Activity 3.2. They could also then be challenged in Activity 3.3 to incorporate more than one of the design ideas covered in the slideshow.</a:t>
            </a:r>
            <a:endParaRPr lang="en-US" dirty="0" smtClean="0"/>
          </a:p>
          <a:p>
            <a:endParaRPr lang="en-US" dirty="0" smtClean="0"/>
          </a:p>
        </p:txBody>
      </p:sp>
      <p:sp>
        <p:nvSpPr>
          <p:cNvPr id="501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DB95AF9-B70D-4FDD-80CB-5FF58FE6D0C6}" type="slidenum">
              <a:rPr lang="en-US" smtClean="0">
                <a:latin typeface="Arial" pitchFamily="34" charset="0"/>
              </a:rPr>
              <a:pPr/>
              <a:t>23</a:t>
            </a:fld>
            <a:endParaRPr 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4" name="Picture 15" descr="OX_VL_W.eps"/>
          <p:cNvPicPr>
            <a:picLocks noChangeAspect="1"/>
          </p:cNvPicPr>
          <p:nvPr userDrawn="1"/>
        </p:nvPicPr>
        <p:blipFill>
          <a:blip r:embed="rId3" cstate="print"/>
          <a:srcRect/>
          <a:stretch>
            <a:fillRect/>
          </a:stretch>
        </p:blipFill>
        <p:spPr bwMode="auto">
          <a:xfrm>
            <a:off x="7918450" y="5502275"/>
            <a:ext cx="919163" cy="1028700"/>
          </a:xfrm>
          <a:prstGeom prst="rect">
            <a:avLst/>
          </a:prstGeom>
          <a:noFill/>
          <a:ln w="9525">
            <a:noFill/>
            <a:miter lim="800000"/>
            <a:headEnd/>
            <a:tailEnd/>
          </a:ln>
        </p:spPr>
      </p:pic>
      <p:sp>
        <p:nvSpPr>
          <p:cNvPr id="5127" name="Rectangle 7"/>
          <p:cNvSpPr>
            <a:spLocks noGrp="1" noChangeArrowheads="1"/>
          </p:cNvSpPr>
          <p:nvPr>
            <p:ph type="ctrTitle"/>
          </p:nvPr>
        </p:nvSpPr>
        <p:spPr>
          <a:xfrm>
            <a:off x="395288" y="2852738"/>
            <a:ext cx="8466137" cy="1655762"/>
          </a:xfrm>
          <a:ln algn="ctr"/>
        </p:spPr>
        <p:txBody>
          <a:bodyPr lIns="0" tIns="0" rIns="0" bIns="0" anchor="t"/>
          <a:lstStyle>
            <a:lvl1pPr>
              <a:defRPr sz="6000">
                <a:solidFill>
                  <a:schemeClr val="bg1"/>
                </a:solidFill>
                <a:latin typeface="Oxfam Global Headline" pitchFamily="34" charset="0"/>
              </a:defRPr>
            </a:lvl1pPr>
          </a:lstStyle>
          <a:p>
            <a:r>
              <a:rPr lang="en-GB"/>
              <a:t>CLICK TO EDIT MASTER TITLE</a:t>
            </a:r>
          </a:p>
        </p:txBody>
      </p:sp>
      <p:sp>
        <p:nvSpPr>
          <p:cNvPr id="5128" name="Rectangle 8"/>
          <p:cNvSpPr>
            <a:spLocks noGrp="1" noChangeArrowheads="1"/>
          </p:cNvSpPr>
          <p:nvPr>
            <p:ph type="subTitle" idx="1"/>
          </p:nvPr>
        </p:nvSpPr>
        <p:spPr>
          <a:xfrm>
            <a:off x="395288" y="4737100"/>
            <a:ext cx="8380412" cy="504825"/>
          </a:xfrm>
        </p:spPr>
        <p:txBody>
          <a:bodyPr lIns="0" tIns="0" rIns="0" bIns="0"/>
          <a:lstStyle>
            <a:lvl1pPr marL="0" indent="0">
              <a:buFontTx/>
              <a:buNone/>
              <a:defRPr b="1">
                <a:solidFill>
                  <a:schemeClr val="bg1"/>
                </a:solidFill>
              </a:defRPr>
            </a:lvl1pPr>
          </a:lstStyle>
          <a:p>
            <a:r>
              <a:rPr lang="en-GB"/>
              <a:t>CLICK TO EDIT MASTER SUBTITLE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6038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603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7191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2783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1028" name="Picture 7" descr="Black logo_060212"/>
          <p:cNvPicPr>
            <a:picLocks noChangeAspect="1" noChangeArrowheads="1"/>
          </p:cNvPicPr>
          <p:nvPr userDrawn="1"/>
        </p:nvPicPr>
        <p:blipFill>
          <a:blip r:embed="rId13" cstate="print"/>
          <a:srcRect/>
          <a:stretch>
            <a:fillRect/>
          </a:stretch>
        </p:blipFill>
        <p:spPr bwMode="auto">
          <a:xfrm>
            <a:off x="8204200" y="6005513"/>
            <a:ext cx="600075" cy="665162"/>
          </a:xfrm>
          <a:prstGeom prst="rect">
            <a:avLst/>
          </a:prstGeom>
          <a:noFill/>
          <a:ln w="9525">
            <a:noFill/>
            <a:miter lim="800000"/>
            <a:headEnd/>
            <a:tailEnd/>
          </a:ln>
        </p:spPr>
      </p:pic>
      <p:sp>
        <p:nvSpPr>
          <p:cNvPr id="1029" name="Text Box 10"/>
          <p:cNvSpPr txBox="1">
            <a:spLocks noChangeArrowheads="1"/>
          </p:cNvSpPr>
          <p:nvPr userDrawn="1"/>
        </p:nvSpPr>
        <p:spPr bwMode="auto">
          <a:xfrm>
            <a:off x="6823075" y="6453188"/>
            <a:ext cx="1227138" cy="165100"/>
          </a:xfrm>
          <a:prstGeom prst="rect">
            <a:avLst/>
          </a:prstGeom>
          <a:noFill/>
          <a:ln>
            <a:noFill/>
          </a:ln>
          <a:extLst>
            <a:ext uri="{909E8E84-426E-40DD-AFC4-6F175D3DCCD1}"/>
            <a:ext uri="{91240B29-F687-4F45-9708-019B960494DF}"/>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GB" sz="1000" smtClean="0"/>
              <a:t>Page </a:t>
            </a:r>
            <a:fld id="{A3D5AEB4-383C-445F-9C78-71A4CD21712C}" type="slidenum">
              <a:rPr lang="en-GB" sz="1000" smtClean="0"/>
              <a:pPr eaLnBrk="1" hangingPunct="1">
                <a:spcBef>
                  <a:spcPct val="50000"/>
                </a:spcBef>
                <a:defRPr/>
              </a:pPr>
              <a:t>‹#›</a:t>
            </a:fld>
            <a:endParaRPr lang="en-GB" sz="1000" smtClean="0"/>
          </a:p>
        </p:txBody>
      </p:sp>
    </p:spTree>
  </p:cSld>
  <p:clrMap bg1="lt1" tx1="dk1" bg2="lt2" tx2="dk2" accent1="accent1" accent2="accent2" accent3="accent3" accent4="accent4" accent5="accent5" accent6="accent6" hlink="hlink" folHlink="folHlink"/>
  <p:sldLayoutIdLst>
    <p:sldLayoutId id="2147484007" r:id="rId1"/>
    <p:sldLayoutId id="2147483997" r:id="rId2"/>
    <p:sldLayoutId id="2147483998" r:id="rId3"/>
    <p:sldLayoutId id="2147483999" r:id="rId4"/>
    <p:sldLayoutId id="2147484000" r:id="rId5"/>
    <p:sldLayoutId id="2147484001" r:id="rId6"/>
    <p:sldLayoutId id="2147484002" r:id="rId7"/>
    <p:sldLayoutId id="2147484003" r:id="rId8"/>
    <p:sldLayoutId id="2147484004" r:id="rId9"/>
    <p:sldLayoutId id="2147484005" r:id="rId10"/>
    <p:sldLayoutId id="2147484006" r:id="rId11"/>
  </p:sldLayoutIdLst>
  <p:txStyles>
    <p:titleStyle>
      <a:lvl1pPr algn="l" rtl="0" eaLnBrk="0" fontAlgn="base" hangingPunct="0">
        <a:spcBef>
          <a:spcPct val="0"/>
        </a:spcBef>
        <a:spcAft>
          <a:spcPct val="0"/>
        </a:spcAft>
        <a:defRPr sz="3500" b="1">
          <a:solidFill>
            <a:srgbClr val="61A534"/>
          </a:solidFill>
          <a:latin typeface="+mj-lt"/>
          <a:ea typeface="+mj-ea"/>
          <a:cs typeface="+mj-cs"/>
        </a:defRPr>
      </a:lvl1pPr>
      <a:lvl2pPr algn="l" rtl="0" eaLnBrk="0" fontAlgn="base" hangingPunct="0">
        <a:spcBef>
          <a:spcPct val="0"/>
        </a:spcBef>
        <a:spcAft>
          <a:spcPct val="0"/>
        </a:spcAft>
        <a:defRPr sz="3500" b="1">
          <a:solidFill>
            <a:srgbClr val="61A534"/>
          </a:solidFill>
          <a:latin typeface="Arial" charset="0"/>
        </a:defRPr>
      </a:lvl2pPr>
      <a:lvl3pPr algn="l" rtl="0" eaLnBrk="0" fontAlgn="base" hangingPunct="0">
        <a:spcBef>
          <a:spcPct val="0"/>
        </a:spcBef>
        <a:spcAft>
          <a:spcPct val="0"/>
        </a:spcAft>
        <a:defRPr sz="3500" b="1">
          <a:solidFill>
            <a:srgbClr val="61A534"/>
          </a:solidFill>
          <a:latin typeface="Arial" charset="0"/>
        </a:defRPr>
      </a:lvl3pPr>
      <a:lvl4pPr algn="l" rtl="0" eaLnBrk="0" fontAlgn="base" hangingPunct="0">
        <a:spcBef>
          <a:spcPct val="0"/>
        </a:spcBef>
        <a:spcAft>
          <a:spcPct val="0"/>
        </a:spcAft>
        <a:defRPr sz="3500" b="1">
          <a:solidFill>
            <a:srgbClr val="61A534"/>
          </a:solidFill>
          <a:latin typeface="Arial" charset="0"/>
        </a:defRPr>
      </a:lvl4pPr>
      <a:lvl5pPr algn="l" rtl="0" eaLnBrk="0" fontAlgn="base" hangingPunct="0">
        <a:spcBef>
          <a:spcPct val="0"/>
        </a:spcBef>
        <a:spcAft>
          <a:spcPct val="0"/>
        </a:spcAft>
        <a:defRPr sz="3500" b="1">
          <a:solidFill>
            <a:srgbClr val="61A534"/>
          </a:solidFill>
          <a:latin typeface="Arial"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p:titleStyle>
    <p:bodyStyle>
      <a:lvl1pPr marL="342900" indent="-342900" algn="l" rtl="0" eaLnBrk="0" fontAlgn="base" hangingPunct="0">
        <a:spcBef>
          <a:spcPct val="20000"/>
        </a:spcBef>
        <a:spcAft>
          <a:spcPct val="0"/>
        </a:spcAft>
        <a:buChar char="•"/>
        <a:defRPr sz="2200">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ted.com/talks/david_mccandless_the_beauty_of_data_visualization"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oxfam.org.uk/get-involved/campaign-with-us/find-an-action/even-it-up"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neomam.com/interactive/13reasons/"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ctrTitle"/>
          </p:nvPr>
        </p:nvSpPr>
        <p:spPr>
          <a:xfrm>
            <a:off x="468313" y="2492375"/>
            <a:ext cx="6696075" cy="1800225"/>
          </a:xfrm>
          <a:ln/>
        </p:spPr>
        <p:txBody>
          <a:bodyPr/>
          <a:lstStyle/>
          <a:p>
            <a:pPr eaLnBrk="1" hangingPunct="1"/>
            <a:r>
              <a:rPr lang="en-US" smtClean="0">
                <a:latin typeface="Arial" pitchFamily="34" charset="0"/>
              </a:rPr>
              <a:t>THE ART OF INEQUALITY</a:t>
            </a:r>
          </a:p>
        </p:txBody>
      </p:sp>
      <p:sp>
        <p:nvSpPr>
          <p:cNvPr id="3075" name="Rectangle 5"/>
          <p:cNvSpPr>
            <a:spLocks noGrp="1" noChangeArrowheads="1"/>
          </p:cNvSpPr>
          <p:nvPr>
            <p:ph type="subTitle" idx="1"/>
          </p:nvPr>
        </p:nvSpPr>
        <p:spPr>
          <a:xfrm>
            <a:off x="395288" y="5876925"/>
            <a:ext cx="4321175" cy="781050"/>
          </a:xfrm>
        </p:spPr>
        <p:txBody>
          <a:bodyPr/>
          <a:lstStyle/>
          <a:p>
            <a:pPr eaLnBrk="1" hangingPunct="1"/>
            <a:r>
              <a:rPr lang="en-US" smtClean="0"/>
              <a:t>Art resource for 11-14 year olds</a:t>
            </a:r>
          </a:p>
        </p:txBody>
      </p:sp>
      <p:sp>
        <p:nvSpPr>
          <p:cNvPr id="3076" name="Rectangle 6"/>
          <p:cNvSpPr>
            <a:spLocks noChangeArrowheads="1"/>
          </p:cNvSpPr>
          <p:nvPr/>
        </p:nvSpPr>
        <p:spPr bwMode="auto">
          <a:xfrm>
            <a:off x="395288" y="6291263"/>
            <a:ext cx="3587750" cy="366712"/>
          </a:xfrm>
          <a:prstGeom prst="rect">
            <a:avLst/>
          </a:prstGeom>
          <a:noFill/>
          <a:ln w="9525">
            <a:noFill/>
            <a:miter lim="800000"/>
            <a:headEnd/>
            <a:tailEnd/>
          </a:ln>
        </p:spPr>
        <p:txBody>
          <a:bodyPr lIns="0" tIns="0" rIns="0" bIns="0"/>
          <a:lstStyle/>
          <a:p>
            <a:pPr eaLnBrk="0" hangingPunct="0">
              <a:lnSpc>
                <a:spcPct val="95000"/>
              </a:lnSpc>
            </a:pPr>
            <a:endParaRPr lang="en-US" sz="2000">
              <a:solidFill>
                <a:schemeClr val="bg1"/>
              </a:solidFill>
              <a:ea typeface="MS PGothic" pitchFamily="34" charset="-128"/>
            </a:endParaRPr>
          </a:p>
        </p:txBody>
      </p:sp>
      <p:sp>
        <p:nvSpPr>
          <p:cNvPr id="3077" name="Rectangle 7"/>
          <p:cNvSpPr>
            <a:spLocks noChangeArrowheads="1"/>
          </p:cNvSpPr>
          <p:nvPr/>
        </p:nvSpPr>
        <p:spPr bwMode="auto">
          <a:xfrm>
            <a:off x="4668838" y="6284913"/>
            <a:ext cx="3038475" cy="407987"/>
          </a:xfrm>
          <a:prstGeom prst="rect">
            <a:avLst/>
          </a:prstGeom>
          <a:noFill/>
          <a:ln w="9525">
            <a:noFill/>
            <a:miter lim="800000"/>
            <a:headEnd/>
            <a:tailEnd/>
          </a:ln>
        </p:spPr>
        <p:txBody>
          <a:bodyPr lIns="0" tIns="0" rIns="0" bIns="0"/>
          <a:lstStyle/>
          <a:p>
            <a:pPr eaLnBrk="0" hangingPunct="0">
              <a:lnSpc>
                <a:spcPct val="95000"/>
              </a:lnSpc>
            </a:pPr>
            <a:endParaRPr lang="en-US" sz="2000">
              <a:solidFill>
                <a:schemeClr val="bg1"/>
              </a:solidFill>
              <a:ea typeface="MS PGothic"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ctrTitle"/>
          </p:nvPr>
        </p:nvSpPr>
        <p:spPr/>
        <p:txBody>
          <a:bodyPr/>
          <a:lstStyle/>
          <a:p>
            <a:pPr eaLnBrk="1" hangingPunct="1">
              <a:defRPr/>
            </a:pPr>
            <a:r>
              <a:rPr lang="en-US" dirty="0" smtClean="0">
                <a:latin typeface="+mn-lt"/>
              </a:rPr>
              <a:t>SESSION 1</a:t>
            </a:r>
            <a:br>
              <a:rPr lang="en-US" dirty="0" smtClean="0">
                <a:latin typeface="+mn-lt"/>
              </a:rPr>
            </a:br>
            <a:r>
              <a:rPr lang="en-US" dirty="0" smtClean="0">
                <a:latin typeface="+mn-lt"/>
              </a:rPr>
              <a:t>Can information be beautiful?</a:t>
            </a:r>
          </a:p>
        </p:txBody>
      </p:sp>
      <p:sp>
        <p:nvSpPr>
          <p:cNvPr id="4099" name="Rectangle 6"/>
          <p:cNvSpPr>
            <a:spLocks noChangeArrowheads="1"/>
          </p:cNvSpPr>
          <p:nvPr/>
        </p:nvSpPr>
        <p:spPr bwMode="auto">
          <a:xfrm>
            <a:off x="395288" y="6291263"/>
            <a:ext cx="3587750" cy="366712"/>
          </a:xfrm>
          <a:prstGeom prst="rect">
            <a:avLst/>
          </a:prstGeom>
          <a:noFill/>
          <a:ln w="9525">
            <a:noFill/>
            <a:miter lim="800000"/>
            <a:headEnd/>
            <a:tailEnd/>
          </a:ln>
        </p:spPr>
        <p:txBody>
          <a:bodyPr lIns="0" tIns="0" rIns="0" bIns="0"/>
          <a:lstStyle/>
          <a:p>
            <a:pPr eaLnBrk="0" hangingPunct="0">
              <a:lnSpc>
                <a:spcPct val="95000"/>
              </a:lnSpc>
            </a:pPr>
            <a:endParaRPr lang="en-US" sz="2000">
              <a:solidFill>
                <a:schemeClr val="bg1"/>
              </a:solidFill>
              <a:ea typeface="MS PGothic" pitchFamily="34" charset="-128"/>
            </a:endParaRPr>
          </a:p>
        </p:txBody>
      </p:sp>
      <p:sp>
        <p:nvSpPr>
          <p:cNvPr id="4100" name="Rectangle 7"/>
          <p:cNvSpPr>
            <a:spLocks noChangeArrowheads="1"/>
          </p:cNvSpPr>
          <p:nvPr/>
        </p:nvSpPr>
        <p:spPr bwMode="auto">
          <a:xfrm>
            <a:off x="4668838" y="6284913"/>
            <a:ext cx="3038475" cy="407987"/>
          </a:xfrm>
          <a:prstGeom prst="rect">
            <a:avLst/>
          </a:prstGeom>
          <a:noFill/>
          <a:ln w="9525">
            <a:noFill/>
            <a:miter lim="800000"/>
            <a:headEnd/>
            <a:tailEnd/>
          </a:ln>
        </p:spPr>
        <p:txBody>
          <a:bodyPr lIns="0" tIns="0" rIns="0" bIns="0"/>
          <a:lstStyle/>
          <a:p>
            <a:pPr eaLnBrk="0" hangingPunct="0">
              <a:lnSpc>
                <a:spcPct val="95000"/>
              </a:lnSpc>
            </a:pPr>
            <a:endParaRPr lang="en-US" sz="2000">
              <a:solidFill>
                <a:schemeClr val="bg1"/>
              </a:solidFill>
              <a:ea typeface="MS PGothic" pitchFamily="34" charset="-12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274638"/>
            <a:ext cx="8229600" cy="1066800"/>
          </a:xfrm>
        </p:spPr>
        <p:txBody>
          <a:bodyPr/>
          <a:lstStyle/>
          <a:p>
            <a:pPr eaLnBrk="1" hangingPunct="1"/>
            <a:r>
              <a:rPr lang="en-GB" smtClean="0">
                <a:solidFill>
                  <a:srgbClr val="7030A0"/>
                </a:solidFill>
              </a:rPr>
              <a:t>This is not abstract art!</a:t>
            </a:r>
            <a:endParaRPr lang="en-GB" i="1" smtClean="0">
              <a:solidFill>
                <a:srgbClr val="7030A0"/>
              </a:solidFill>
            </a:endParaRPr>
          </a:p>
        </p:txBody>
      </p:sp>
      <p:pic>
        <p:nvPicPr>
          <p:cNvPr id="5123" name="Picture 1"/>
          <p:cNvPicPr>
            <a:picLocks noChangeAspect="1"/>
          </p:cNvPicPr>
          <p:nvPr/>
        </p:nvPicPr>
        <p:blipFill>
          <a:blip r:embed="rId3" cstate="print"/>
          <a:srcRect/>
          <a:stretch>
            <a:fillRect/>
          </a:stretch>
        </p:blipFill>
        <p:spPr bwMode="auto">
          <a:xfrm>
            <a:off x="419100" y="1268413"/>
            <a:ext cx="7581900" cy="4902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74638"/>
            <a:ext cx="8229600" cy="1066800"/>
          </a:xfrm>
        </p:spPr>
        <p:txBody>
          <a:bodyPr/>
          <a:lstStyle/>
          <a:p>
            <a:pPr eaLnBrk="1" hangingPunct="1"/>
            <a:r>
              <a:rPr lang="en-GB" smtClean="0"/>
              <a:t>THE BILLION POUND-O-GRAM</a:t>
            </a:r>
            <a:endParaRPr lang="en-GB" i="1" smtClean="0">
              <a:solidFill>
                <a:srgbClr val="7030A0"/>
              </a:solidFill>
            </a:endParaRPr>
          </a:p>
        </p:txBody>
      </p:sp>
      <p:pic>
        <p:nvPicPr>
          <p:cNvPr id="6147" name="Picture 2" descr="F:\OXFAM\EQUOgraphics project\image bank\DM billion_pound.png"/>
          <p:cNvPicPr>
            <a:picLocks noChangeAspect="1" noChangeArrowheads="1"/>
          </p:cNvPicPr>
          <p:nvPr/>
        </p:nvPicPr>
        <p:blipFill>
          <a:blip r:embed="rId3" cstate="print"/>
          <a:srcRect l="10263"/>
          <a:stretch>
            <a:fillRect/>
          </a:stretch>
        </p:blipFill>
        <p:spPr bwMode="auto">
          <a:xfrm>
            <a:off x="395288" y="1279525"/>
            <a:ext cx="7605712" cy="4957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4638"/>
            <a:ext cx="8229600" cy="1641475"/>
          </a:xfrm>
        </p:spPr>
        <p:txBody>
          <a:bodyPr/>
          <a:lstStyle/>
          <a:p>
            <a:pPr eaLnBrk="1" hangingPunct="1"/>
            <a:r>
              <a:rPr lang="en-US" smtClean="0">
                <a:solidFill>
                  <a:srgbClr val="7030A0"/>
                </a:solidFill>
              </a:rPr>
              <a:t>COLOUR CODE</a:t>
            </a:r>
          </a:p>
        </p:txBody>
      </p:sp>
      <p:sp>
        <p:nvSpPr>
          <p:cNvPr id="7171" name="Rectangle 3"/>
          <p:cNvSpPr>
            <a:spLocks noGrp="1" noChangeArrowheads="1"/>
          </p:cNvSpPr>
          <p:nvPr>
            <p:ph type="body" idx="1"/>
          </p:nvPr>
        </p:nvSpPr>
        <p:spPr>
          <a:xfrm>
            <a:off x="5394325" y="446088"/>
            <a:ext cx="3076575" cy="6151562"/>
          </a:xfrm>
        </p:spPr>
        <p:txBody>
          <a:bodyPr/>
          <a:lstStyle/>
          <a:p>
            <a:pPr marL="0" indent="0" eaLnBrk="1" hangingPunct="1">
              <a:buFontTx/>
              <a:buNone/>
            </a:pPr>
            <a:r>
              <a:rPr lang="en-US" sz="2800" smtClean="0"/>
              <a:t>Giving</a:t>
            </a:r>
          </a:p>
          <a:p>
            <a:pPr marL="0" indent="0" eaLnBrk="1" hangingPunct="1">
              <a:buFontTx/>
              <a:buNone/>
            </a:pPr>
            <a:endParaRPr lang="en-US" sz="2000" smtClean="0"/>
          </a:p>
          <a:p>
            <a:pPr marL="0" indent="0" eaLnBrk="1" hangingPunct="1">
              <a:buFontTx/>
              <a:buNone/>
            </a:pPr>
            <a:r>
              <a:rPr lang="en-US" sz="2800" smtClean="0"/>
              <a:t>Spending</a:t>
            </a:r>
          </a:p>
          <a:p>
            <a:pPr marL="0" indent="0" eaLnBrk="1" hangingPunct="1">
              <a:buFontTx/>
              <a:buNone/>
            </a:pPr>
            <a:endParaRPr lang="en-US" sz="2000" smtClean="0"/>
          </a:p>
          <a:p>
            <a:pPr marL="0" indent="0" eaLnBrk="1" hangingPunct="1">
              <a:buFontTx/>
              <a:buNone/>
            </a:pPr>
            <a:r>
              <a:rPr lang="en-US" sz="2800" smtClean="0"/>
              <a:t>Fighting</a:t>
            </a:r>
          </a:p>
          <a:p>
            <a:pPr marL="0" indent="0" eaLnBrk="1" hangingPunct="1">
              <a:buFontTx/>
              <a:buNone/>
            </a:pPr>
            <a:endParaRPr lang="en-US" sz="2000" smtClean="0"/>
          </a:p>
          <a:p>
            <a:pPr marL="0" indent="0" eaLnBrk="1" hangingPunct="1">
              <a:buFontTx/>
              <a:buNone/>
            </a:pPr>
            <a:r>
              <a:rPr lang="en-US" sz="2800" smtClean="0"/>
              <a:t>Hoarding</a:t>
            </a:r>
          </a:p>
          <a:p>
            <a:pPr marL="0" indent="0" eaLnBrk="1" hangingPunct="1">
              <a:buFontTx/>
              <a:buNone/>
            </a:pPr>
            <a:endParaRPr lang="en-US" sz="2000" smtClean="0"/>
          </a:p>
          <a:p>
            <a:pPr marL="0" indent="0" eaLnBrk="1" hangingPunct="1">
              <a:buFontTx/>
              <a:buNone/>
            </a:pPr>
            <a:r>
              <a:rPr lang="en-US" sz="2800" smtClean="0"/>
              <a:t>Bailing</a:t>
            </a:r>
          </a:p>
          <a:p>
            <a:pPr marL="0" indent="0" eaLnBrk="1" hangingPunct="1">
              <a:buFontTx/>
              <a:buNone/>
            </a:pPr>
            <a:endParaRPr lang="en-US" sz="2400" smtClean="0"/>
          </a:p>
          <a:p>
            <a:pPr marL="0" indent="0" eaLnBrk="1" hangingPunct="1">
              <a:buFontTx/>
              <a:buNone/>
            </a:pPr>
            <a:r>
              <a:rPr lang="en-US" sz="2800" smtClean="0"/>
              <a:t>Earning</a:t>
            </a:r>
          </a:p>
          <a:p>
            <a:pPr marL="0" indent="0" eaLnBrk="1" hangingPunct="1">
              <a:buFontTx/>
              <a:buNone/>
            </a:pPr>
            <a:endParaRPr lang="en-US" sz="2000" smtClean="0"/>
          </a:p>
          <a:p>
            <a:pPr marL="0" indent="0" eaLnBrk="1" hangingPunct="1">
              <a:buFontTx/>
              <a:buNone/>
            </a:pPr>
            <a:r>
              <a:rPr lang="en-US" sz="2800" smtClean="0"/>
              <a:t>Gone</a:t>
            </a:r>
          </a:p>
        </p:txBody>
      </p:sp>
      <p:pic>
        <p:nvPicPr>
          <p:cNvPr id="7172" name="Picture 2" descr="F:\OXFAM\EQUOgraphics project\image bank\DM billion_pound.png"/>
          <p:cNvPicPr>
            <a:picLocks noChangeAspect="1" noChangeArrowheads="1"/>
          </p:cNvPicPr>
          <p:nvPr/>
        </p:nvPicPr>
        <p:blipFill>
          <a:blip r:embed="rId3" cstate="print"/>
          <a:srcRect t="39774" r="97995" b="20454"/>
          <a:stretch>
            <a:fillRect/>
          </a:stretch>
        </p:blipFill>
        <p:spPr bwMode="auto">
          <a:xfrm>
            <a:off x="4846638" y="0"/>
            <a:ext cx="547687" cy="6367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The Billion Dollar O Gram 2009 | David McCandless | InformationIsBeautiful.net"/>
          <p:cNvPicPr>
            <a:picLocks noChangeAspect="1" noChangeArrowheads="1"/>
          </p:cNvPicPr>
          <p:nvPr/>
        </p:nvPicPr>
        <p:blipFill>
          <a:blip r:embed="rId3" cstate="print">
            <a:duotone>
              <a:schemeClr val="accent3">
                <a:shade val="45000"/>
                <a:satMod val="135000"/>
              </a:schemeClr>
              <a:prstClr val="white"/>
            </a:duotone>
            <a:lum bright="12000"/>
            <a:extLst>
              <a:ext uri="{28A0092B-C50C-407E-A947-70E740481C1C}"/>
            </a:extLst>
          </a:blip>
          <a:srcRect/>
          <a:stretch>
            <a:fillRect/>
          </a:stretch>
        </p:blipFill>
        <p:spPr bwMode="auto">
          <a:xfrm>
            <a:off x="484703" y="1268760"/>
            <a:ext cx="7632849" cy="5107070"/>
          </a:xfrm>
          <a:prstGeom prst="rect">
            <a:avLst/>
          </a:prstGeom>
          <a:noFill/>
          <a:extLst>
            <a:ext uri="{909E8E84-426E-40DD-AFC4-6F175D3DCCD1}"/>
          </a:extLst>
        </p:spPr>
      </p:pic>
      <p:sp>
        <p:nvSpPr>
          <p:cNvPr id="8195" name="Rectangle 2"/>
          <p:cNvSpPr>
            <a:spLocks noGrp="1" noChangeArrowheads="1"/>
          </p:cNvSpPr>
          <p:nvPr>
            <p:ph type="title"/>
          </p:nvPr>
        </p:nvSpPr>
        <p:spPr>
          <a:xfrm>
            <a:off x="457200" y="274638"/>
            <a:ext cx="8229600" cy="1066800"/>
          </a:xfrm>
        </p:spPr>
        <p:txBody>
          <a:bodyPr/>
          <a:lstStyle/>
          <a:p>
            <a:pPr eaLnBrk="1" hangingPunct="1"/>
            <a:r>
              <a:rPr lang="en-GB" dirty="0" smtClean="0"/>
              <a:t>THE DESIGNER’S PURPOSE</a:t>
            </a:r>
            <a:endParaRPr lang="en-GB" i="1" dirty="0" smtClean="0">
              <a:solidFill>
                <a:srgbClr val="7030A0"/>
              </a:solidFill>
            </a:endParaRPr>
          </a:p>
        </p:txBody>
      </p:sp>
      <p:sp>
        <p:nvSpPr>
          <p:cNvPr id="8196" name="Rectangle 3"/>
          <p:cNvSpPr>
            <a:spLocks noGrp="1" noChangeArrowheads="1"/>
          </p:cNvSpPr>
          <p:nvPr>
            <p:ph type="body" idx="1"/>
          </p:nvPr>
        </p:nvSpPr>
        <p:spPr>
          <a:xfrm>
            <a:off x="467544" y="1700808"/>
            <a:ext cx="7859216" cy="3889375"/>
          </a:xfrm>
        </p:spPr>
        <p:txBody>
          <a:bodyPr/>
          <a:lstStyle/>
          <a:p>
            <a:pPr marL="7938" lvl="1" indent="0" eaLnBrk="1" hangingPunct="1">
              <a:spcBef>
                <a:spcPct val="0"/>
              </a:spcBef>
              <a:buFontTx/>
              <a:buNone/>
            </a:pPr>
            <a:r>
              <a:rPr lang="en-US" sz="2700" dirty="0" smtClean="0"/>
              <a:t>“This image arose out of frustration with reporting of billion dollar amounts in the news. That is, that they’re … literally mind-boggling amounts of money.</a:t>
            </a:r>
          </a:p>
          <a:p>
            <a:pPr marL="7938" lvl="1" indent="0" eaLnBrk="1" hangingPunct="1">
              <a:spcBef>
                <a:spcPct val="0"/>
              </a:spcBef>
              <a:buFontTx/>
              <a:buNone/>
            </a:pPr>
            <a:endParaRPr lang="en-US" sz="2700" dirty="0" smtClean="0"/>
          </a:p>
          <a:p>
            <a:pPr marL="7938" lvl="1" indent="0" eaLnBrk="1" hangingPunct="1">
              <a:spcBef>
                <a:spcPct val="0"/>
              </a:spcBef>
              <a:buFontTx/>
              <a:buNone/>
            </a:pPr>
            <a:r>
              <a:rPr lang="en-US" sz="2700" dirty="0" smtClean="0"/>
              <a:t>So here we’ve scraped reported figures from The New York Times, The Guardian, and other news outlets and visualized them as a </a:t>
            </a:r>
            <a:r>
              <a:rPr lang="en-US" sz="2700" dirty="0" err="1" smtClean="0"/>
              <a:t>treemap</a:t>
            </a:r>
            <a:r>
              <a:rPr lang="en-US" sz="2700" dirty="0" smtClean="0"/>
              <a:t> so you can see in one place figures that would otherwise be scattered across multiple news reports.”</a:t>
            </a:r>
          </a:p>
          <a:p>
            <a:pPr eaLnBrk="1" hangingPunct="1"/>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solidFill>
                  <a:srgbClr val="7030A0"/>
                </a:solidFill>
              </a:rPr>
              <a:t>INFOGRAPHICS TED TALK </a:t>
            </a:r>
          </a:p>
        </p:txBody>
      </p:sp>
      <p:sp>
        <p:nvSpPr>
          <p:cNvPr id="3" name="Content Placeholder 2"/>
          <p:cNvSpPr>
            <a:spLocks noGrp="1"/>
          </p:cNvSpPr>
          <p:nvPr>
            <p:ph idx="1"/>
          </p:nvPr>
        </p:nvSpPr>
        <p:spPr/>
        <p:txBody>
          <a:bodyPr/>
          <a:lstStyle/>
          <a:p>
            <a:pPr>
              <a:defRPr/>
            </a:pPr>
            <a:endParaRPr lang="en-GB" u="sng" dirty="0" smtClean="0">
              <a:hlinkClick r:id="rId3"/>
            </a:endParaRPr>
          </a:p>
          <a:p>
            <a:pPr>
              <a:defRPr/>
            </a:pPr>
            <a:endParaRPr lang="en-GB" u="sng" dirty="0">
              <a:hlinkClick r:id="rId3"/>
            </a:endParaRPr>
          </a:p>
          <a:p>
            <a:pPr>
              <a:defRPr/>
            </a:pPr>
            <a:endParaRPr lang="en-GB" u="sng" dirty="0" smtClean="0">
              <a:hlinkClick r:id="rId3"/>
            </a:endParaRPr>
          </a:p>
          <a:p>
            <a:pPr>
              <a:defRPr/>
            </a:pPr>
            <a:endParaRPr lang="en-GB" u="sng" dirty="0">
              <a:hlinkClick r:id="rId3"/>
            </a:endParaRPr>
          </a:p>
          <a:p>
            <a:pPr>
              <a:defRPr/>
            </a:pPr>
            <a:endParaRPr lang="en-GB" u="sng" dirty="0" smtClean="0">
              <a:hlinkClick r:id="rId3"/>
            </a:endParaRPr>
          </a:p>
          <a:p>
            <a:pPr>
              <a:defRPr/>
            </a:pPr>
            <a:endParaRPr lang="en-GB" u="sng" dirty="0">
              <a:hlinkClick r:id="rId3"/>
            </a:endParaRPr>
          </a:p>
          <a:p>
            <a:pPr>
              <a:defRPr/>
            </a:pPr>
            <a:endParaRPr lang="en-GB" u="sng" dirty="0" smtClean="0">
              <a:hlinkClick r:id="rId3"/>
            </a:endParaRPr>
          </a:p>
          <a:p>
            <a:pPr>
              <a:defRPr/>
            </a:pPr>
            <a:endParaRPr lang="en-GB" u="sng" dirty="0">
              <a:hlinkClick r:id="rId3"/>
            </a:endParaRPr>
          </a:p>
          <a:p>
            <a:pPr>
              <a:defRPr/>
            </a:pPr>
            <a:endParaRPr lang="en-GB" u="sng" dirty="0" smtClean="0">
              <a:hlinkClick r:id="rId3"/>
            </a:endParaRPr>
          </a:p>
          <a:p>
            <a:pPr marL="0" indent="0">
              <a:buFontTx/>
              <a:buNone/>
              <a:defRPr/>
            </a:pPr>
            <a:endParaRPr lang="en-GB" u="sng" dirty="0">
              <a:hlinkClick r:id="rId3"/>
            </a:endParaRPr>
          </a:p>
          <a:p>
            <a:pPr marL="0" indent="0">
              <a:buFontTx/>
              <a:buNone/>
              <a:defRPr/>
            </a:pPr>
            <a:r>
              <a:rPr lang="en-GB" sz="1600" dirty="0" smtClean="0">
                <a:hlinkClick r:id="rId3"/>
              </a:rPr>
              <a:t>http://www.ted.com/talks/david_mccandless_the_beauty_of_data_visualization#t-25399</a:t>
            </a:r>
            <a:r>
              <a:rPr lang="en-GB" sz="1600" dirty="0" smtClean="0"/>
              <a:t> </a:t>
            </a:r>
            <a:br>
              <a:rPr lang="en-GB" sz="1600" dirty="0" smtClean="0"/>
            </a:br>
            <a:r>
              <a:rPr lang="en-GB" sz="1600" u="sng" dirty="0" smtClean="0"/>
              <a:t>  </a:t>
            </a:r>
            <a:endParaRPr lang="en-US" sz="1600" dirty="0"/>
          </a:p>
        </p:txBody>
      </p:sp>
      <p:pic>
        <p:nvPicPr>
          <p:cNvPr id="9220" name="Picture 3"/>
          <p:cNvPicPr>
            <a:picLocks noChangeAspect="1" noChangeArrowheads="1"/>
          </p:cNvPicPr>
          <p:nvPr/>
        </p:nvPicPr>
        <p:blipFill>
          <a:blip r:embed="rId4" cstate="print"/>
          <a:srcRect/>
          <a:stretch>
            <a:fillRect/>
          </a:stretch>
        </p:blipFill>
        <p:spPr bwMode="auto">
          <a:xfrm>
            <a:off x="323850" y="1557338"/>
            <a:ext cx="8496300" cy="3924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ctrTitle"/>
          </p:nvPr>
        </p:nvSpPr>
        <p:spPr/>
        <p:txBody>
          <a:bodyPr/>
          <a:lstStyle/>
          <a:p>
            <a:pPr eaLnBrk="1" hangingPunct="1">
              <a:defRPr/>
            </a:pPr>
            <a:r>
              <a:rPr lang="en-US" dirty="0" smtClean="0">
                <a:latin typeface="+mn-lt"/>
              </a:rPr>
              <a:t>SESSION 2</a:t>
            </a:r>
            <a:br>
              <a:rPr lang="en-US" dirty="0" smtClean="0">
                <a:latin typeface="+mn-lt"/>
              </a:rPr>
            </a:br>
            <a:r>
              <a:rPr lang="en-US" dirty="0" smtClean="0">
                <a:latin typeface="+mn-lt"/>
              </a:rPr>
              <a:t>What is inequality?</a:t>
            </a:r>
          </a:p>
        </p:txBody>
      </p:sp>
      <p:sp>
        <p:nvSpPr>
          <p:cNvPr id="10243" name="Rectangle 6"/>
          <p:cNvSpPr>
            <a:spLocks noChangeArrowheads="1"/>
          </p:cNvSpPr>
          <p:nvPr/>
        </p:nvSpPr>
        <p:spPr bwMode="auto">
          <a:xfrm>
            <a:off x="395288" y="6291263"/>
            <a:ext cx="3587750" cy="366712"/>
          </a:xfrm>
          <a:prstGeom prst="rect">
            <a:avLst/>
          </a:prstGeom>
          <a:noFill/>
          <a:ln w="9525">
            <a:noFill/>
            <a:miter lim="800000"/>
            <a:headEnd/>
            <a:tailEnd/>
          </a:ln>
        </p:spPr>
        <p:txBody>
          <a:bodyPr lIns="0" tIns="0" rIns="0" bIns="0"/>
          <a:lstStyle/>
          <a:p>
            <a:pPr eaLnBrk="0" hangingPunct="0">
              <a:lnSpc>
                <a:spcPct val="95000"/>
              </a:lnSpc>
            </a:pPr>
            <a:endParaRPr lang="en-US" sz="2000">
              <a:solidFill>
                <a:schemeClr val="bg1"/>
              </a:solidFill>
              <a:ea typeface="MS PGothic" pitchFamily="34" charset="-128"/>
            </a:endParaRPr>
          </a:p>
        </p:txBody>
      </p:sp>
      <p:sp>
        <p:nvSpPr>
          <p:cNvPr id="10244" name="Rectangle 7"/>
          <p:cNvSpPr>
            <a:spLocks noChangeArrowheads="1"/>
          </p:cNvSpPr>
          <p:nvPr/>
        </p:nvSpPr>
        <p:spPr bwMode="auto">
          <a:xfrm>
            <a:off x="4668838" y="6284913"/>
            <a:ext cx="3038475" cy="407987"/>
          </a:xfrm>
          <a:prstGeom prst="rect">
            <a:avLst/>
          </a:prstGeom>
          <a:noFill/>
          <a:ln w="9525">
            <a:noFill/>
            <a:miter lim="800000"/>
            <a:headEnd/>
            <a:tailEnd/>
          </a:ln>
        </p:spPr>
        <p:txBody>
          <a:bodyPr lIns="0" tIns="0" rIns="0" bIns="0"/>
          <a:lstStyle/>
          <a:p>
            <a:pPr eaLnBrk="0" hangingPunct="0">
              <a:lnSpc>
                <a:spcPct val="95000"/>
              </a:lnSpc>
            </a:pPr>
            <a:endParaRPr lang="en-US" sz="2000">
              <a:solidFill>
                <a:schemeClr val="bg1"/>
              </a:solidFill>
              <a:ea typeface="MS PGothic" pitchFamily="34" charset="-12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4638"/>
            <a:ext cx="8362950" cy="1066800"/>
          </a:xfrm>
        </p:spPr>
        <p:txBody>
          <a:bodyPr/>
          <a:lstStyle/>
          <a:p>
            <a:pPr eaLnBrk="1" hangingPunct="1"/>
            <a:r>
              <a:rPr lang="en-GB" dirty="0" smtClean="0">
                <a:solidFill>
                  <a:srgbClr val="7030A0"/>
                </a:solidFill>
              </a:rPr>
              <a:t>How does Monopoly work?</a:t>
            </a:r>
            <a:endParaRPr lang="en-GB" i="1" dirty="0" smtClean="0">
              <a:solidFill>
                <a:srgbClr val="7030A0"/>
              </a:solidFill>
            </a:endParaRPr>
          </a:p>
        </p:txBody>
      </p:sp>
      <p:pic>
        <p:nvPicPr>
          <p:cNvPr id="11267" name="Picture 5" descr="https://qzprod.files.wordpress.com/2015/02/11513424364_f48b8cb877_b.jpg"/>
          <p:cNvPicPr>
            <a:picLocks noChangeAspect="1" noChangeArrowheads="1"/>
          </p:cNvPicPr>
          <p:nvPr/>
        </p:nvPicPr>
        <p:blipFill>
          <a:blip r:embed="rId3" cstate="print"/>
          <a:srcRect b="9630"/>
          <a:stretch>
            <a:fillRect/>
          </a:stretch>
        </p:blipFill>
        <p:spPr bwMode="auto">
          <a:xfrm>
            <a:off x="547688" y="1341438"/>
            <a:ext cx="7343775" cy="4976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alpha val="60000"/>
          </a:schemeClr>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274638"/>
            <a:ext cx="8507413" cy="1066800"/>
          </a:xfrm>
        </p:spPr>
        <p:txBody>
          <a:bodyPr/>
          <a:lstStyle/>
          <a:p>
            <a:pPr eaLnBrk="1" hangingPunct="1"/>
            <a:r>
              <a:rPr lang="en-GB" smtClean="0"/>
              <a:t>LET’</a:t>
            </a:r>
            <a:r>
              <a:rPr lang="en-GB" altLang="ja-JP" smtClean="0">
                <a:ea typeface="MS PGothic" pitchFamily="34" charset="-128"/>
              </a:rPr>
              <a:t>S PLAY: </a:t>
            </a:r>
            <a:r>
              <a:rPr lang="en-GB" altLang="ja-JP" sz="2800" smtClean="0">
                <a:solidFill>
                  <a:srgbClr val="7030A0"/>
                </a:solidFill>
                <a:ea typeface="MS PGothic" pitchFamily="34" charset="-128"/>
              </a:rPr>
              <a:t>What if we changed the rules?</a:t>
            </a:r>
            <a:endParaRPr lang="en-GB" i="1" smtClean="0">
              <a:solidFill>
                <a:srgbClr val="7030A0"/>
              </a:solidFill>
            </a:endParaRPr>
          </a:p>
        </p:txBody>
      </p:sp>
      <p:pic>
        <p:nvPicPr>
          <p:cNvPr id="12291" name="Picture 5" descr="https://qzprod.files.wordpress.com/2015/02/11513424364_f48b8cb877_b.jpg"/>
          <p:cNvPicPr>
            <a:picLocks noChangeAspect="1" noChangeArrowheads="1"/>
          </p:cNvPicPr>
          <p:nvPr/>
        </p:nvPicPr>
        <p:blipFill>
          <a:blip r:embed="rId3" cstate="print">
            <a:lum bright="88000" contrast="-70000"/>
          </a:blip>
          <a:srcRect b="9630"/>
          <a:stretch>
            <a:fillRect/>
          </a:stretch>
        </p:blipFill>
        <p:spPr bwMode="auto">
          <a:xfrm>
            <a:off x="547688" y="1341438"/>
            <a:ext cx="7343775" cy="4976812"/>
          </a:xfrm>
          <a:prstGeom prst="rect">
            <a:avLst/>
          </a:prstGeom>
          <a:noFill/>
          <a:ln w="9525">
            <a:noFill/>
            <a:miter lim="800000"/>
            <a:headEnd/>
            <a:tailEnd/>
          </a:ln>
        </p:spPr>
      </p:pic>
      <p:sp>
        <p:nvSpPr>
          <p:cNvPr id="2" name="TextBox 1"/>
          <p:cNvSpPr txBox="1">
            <a:spLocks noChangeArrowheads="1"/>
          </p:cNvSpPr>
          <p:nvPr/>
        </p:nvSpPr>
        <p:spPr bwMode="auto">
          <a:xfrm>
            <a:off x="547688" y="1341438"/>
            <a:ext cx="7553325" cy="4894262"/>
          </a:xfrm>
          <a:prstGeom prst="rect">
            <a:avLst/>
          </a:prstGeom>
          <a:noFill/>
          <a:ln w="9525">
            <a:noFill/>
            <a:miter lim="800000"/>
            <a:headEnd/>
            <a:tailEnd/>
          </a:ln>
        </p:spPr>
        <p:txBody>
          <a:bodyPr>
            <a:spAutoFit/>
          </a:bodyPr>
          <a:lstStyle/>
          <a:p>
            <a:pPr marL="342900" indent="-342900">
              <a:buFont typeface="Arial" pitchFamily="34" charset="0"/>
              <a:buAutoNum type="arabicPeriod"/>
            </a:pPr>
            <a:r>
              <a:rPr lang="en-US" sz="2400" b="1" dirty="0"/>
              <a:t>Players start with different amounts of money</a:t>
            </a:r>
            <a:r>
              <a:rPr lang="en-US" sz="2400" dirty="0"/>
              <a:t>:</a:t>
            </a:r>
          </a:p>
          <a:p>
            <a:pPr marL="800100" lvl="1" indent="-342900">
              <a:buFont typeface="Arial" pitchFamily="34" charset="0"/>
              <a:buChar char="•"/>
            </a:pPr>
            <a:r>
              <a:rPr lang="en-US" sz="2400" dirty="0"/>
              <a:t>Player 1 with £2,500</a:t>
            </a:r>
          </a:p>
          <a:p>
            <a:pPr marL="800100" lvl="1" indent="-342900">
              <a:buFont typeface="Arial" pitchFamily="34" charset="0"/>
              <a:buChar char="•"/>
            </a:pPr>
            <a:r>
              <a:rPr lang="en-US" sz="2400" dirty="0"/>
              <a:t>Player 2 with £1,500</a:t>
            </a:r>
          </a:p>
          <a:p>
            <a:pPr marL="800100" lvl="1" indent="-342900">
              <a:buFont typeface="Arial" pitchFamily="34" charset="0"/>
              <a:buChar char="•"/>
            </a:pPr>
            <a:r>
              <a:rPr lang="en-US" sz="2400" dirty="0"/>
              <a:t>The rest with £500</a:t>
            </a:r>
          </a:p>
          <a:p>
            <a:pPr marL="342900" indent="-342900">
              <a:buFont typeface="Arial" pitchFamily="34" charset="0"/>
              <a:buAutoNum type="arabicPeriod"/>
            </a:pPr>
            <a:r>
              <a:rPr lang="en-US" sz="2400" b="1" dirty="0"/>
              <a:t>Buying properties:</a:t>
            </a:r>
          </a:p>
          <a:p>
            <a:pPr marL="800100" lvl="1" indent="-342900">
              <a:buFont typeface="Arial" pitchFamily="34" charset="0"/>
              <a:buChar char="•"/>
            </a:pPr>
            <a:r>
              <a:rPr lang="en-US" sz="2400" dirty="0"/>
              <a:t>Player 1 can buy any property</a:t>
            </a:r>
          </a:p>
          <a:p>
            <a:pPr marL="800100" lvl="1" indent="-342900">
              <a:buFont typeface="Arial" pitchFamily="34" charset="0"/>
              <a:buChar char="•"/>
            </a:pPr>
            <a:r>
              <a:rPr lang="en-US" sz="2400" dirty="0"/>
              <a:t>Player 2 can buy maroon, orange and utilities</a:t>
            </a:r>
          </a:p>
          <a:p>
            <a:pPr marL="800100" lvl="1" indent="-342900">
              <a:buFont typeface="Arial" pitchFamily="34" charset="0"/>
              <a:buChar char="•"/>
            </a:pPr>
            <a:r>
              <a:rPr lang="en-US" sz="2400" dirty="0"/>
              <a:t>The rest can only buy purple and light blue</a:t>
            </a:r>
          </a:p>
          <a:p>
            <a:pPr marL="342900" indent="-342900">
              <a:buFont typeface="Arial" pitchFamily="34" charset="0"/>
              <a:buAutoNum type="arabicPeriod"/>
            </a:pPr>
            <a:r>
              <a:rPr lang="en-US" sz="2400" b="1" dirty="0"/>
              <a:t>Players receive different amounts of money when they pass GO:</a:t>
            </a:r>
          </a:p>
          <a:p>
            <a:pPr marL="800100" lvl="1" indent="-342900">
              <a:buFont typeface="Arial" pitchFamily="34" charset="0"/>
              <a:buChar char="•"/>
            </a:pPr>
            <a:r>
              <a:rPr lang="en-US" sz="2400" dirty="0"/>
              <a:t>Player 1 gets £250</a:t>
            </a:r>
          </a:p>
          <a:p>
            <a:pPr marL="800100" lvl="1" indent="-342900">
              <a:buFont typeface="Arial" pitchFamily="34" charset="0"/>
              <a:buChar char="•"/>
            </a:pPr>
            <a:r>
              <a:rPr lang="en-US" sz="2400" dirty="0"/>
              <a:t>Player 2 gets £150</a:t>
            </a:r>
          </a:p>
          <a:p>
            <a:pPr marL="800100" lvl="1" indent="-342900">
              <a:buFont typeface="Arial" pitchFamily="34" charset="0"/>
              <a:buChar char="•"/>
            </a:pPr>
            <a:r>
              <a:rPr lang="en-US" sz="2400" dirty="0"/>
              <a:t>The rest get £50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
                                            <p:txEl>
                                              <p:pRg st="10" end="10"/>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4638"/>
            <a:ext cx="8507413" cy="1066800"/>
          </a:xfrm>
        </p:spPr>
        <p:txBody>
          <a:bodyPr/>
          <a:lstStyle/>
          <a:p>
            <a:pPr eaLnBrk="1" hangingPunct="1"/>
            <a:r>
              <a:rPr lang="en-GB" smtClean="0"/>
              <a:t>AFTER PLAY: </a:t>
            </a:r>
            <a:r>
              <a:rPr lang="en-GB" sz="2000" smtClean="0">
                <a:solidFill>
                  <a:srgbClr val="7030A0"/>
                </a:solidFill>
              </a:rPr>
              <a:t>How did the new rules change the game?</a:t>
            </a:r>
            <a:endParaRPr lang="en-GB" i="1" smtClean="0">
              <a:solidFill>
                <a:srgbClr val="7030A0"/>
              </a:solidFill>
            </a:endParaRPr>
          </a:p>
        </p:txBody>
      </p:sp>
      <p:pic>
        <p:nvPicPr>
          <p:cNvPr id="13315" name="Picture 5" descr="https://qzprod.files.wordpress.com/2015/02/11513424364_f48b8cb877_b.jpg"/>
          <p:cNvPicPr>
            <a:picLocks noChangeAspect="1" noChangeArrowheads="1"/>
          </p:cNvPicPr>
          <p:nvPr/>
        </p:nvPicPr>
        <p:blipFill>
          <a:blip r:embed="rId3" cstate="print">
            <a:lum bright="88000" contrast="-70000"/>
          </a:blip>
          <a:srcRect b="9630"/>
          <a:stretch>
            <a:fillRect/>
          </a:stretch>
        </p:blipFill>
        <p:spPr bwMode="auto">
          <a:xfrm>
            <a:off x="547688" y="1341438"/>
            <a:ext cx="7343775" cy="4976812"/>
          </a:xfrm>
          <a:prstGeom prst="rect">
            <a:avLst/>
          </a:prstGeom>
          <a:noFill/>
          <a:ln w="9525">
            <a:noFill/>
            <a:miter lim="800000"/>
            <a:headEnd/>
            <a:tailEnd/>
          </a:ln>
        </p:spPr>
      </p:pic>
      <p:sp>
        <p:nvSpPr>
          <p:cNvPr id="2" name="TextBox 1"/>
          <p:cNvSpPr txBox="1">
            <a:spLocks noChangeArrowheads="1"/>
          </p:cNvSpPr>
          <p:nvPr/>
        </p:nvSpPr>
        <p:spPr bwMode="auto">
          <a:xfrm>
            <a:off x="547688" y="1341438"/>
            <a:ext cx="7553325" cy="5324475"/>
          </a:xfrm>
          <a:prstGeom prst="rect">
            <a:avLst/>
          </a:prstGeom>
          <a:noFill/>
          <a:ln>
            <a:noFill/>
          </a:ln>
          <a:extLst>
            <a:ext uri="{909E8E84-426E-40dd-AFC4-6F175D3DCCD1}"/>
            <a:ext uri="{91240B29-F687-4f45-9708-019B960494DF}"/>
          </a:extLst>
        </p:spPr>
        <p:txBody>
          <a:bodyPr>
            <a:spAutoFit/>
          </a:bodyPr>
          <a:lstStyle>
            <a:lvl1pPr marL="342900" indent="-342900" eaLnBrk="0" hangingPunct="0">
              <a:defRPr>
                <a:solidFill>
                  <a:schemeClr val="tx1"/>
                </a:solidFill>
                <a:latin typeface="Arial" pitchFamily="34" charset="0"/>
              </a:defRPr>
            </a:lvl1pPr>
            <a:lvl2pPr marL="800100" indent="-34290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514350" indent="-514350" eaLnBrk="1" fontAlgn="auto" hangingPunct="1">
              <a:spcBef>
                <a:spcPts val="0"/>
              </a:spcBef>
              <a:spcAft>
                <a:spcPts val="0"/>
              </a:spcAft>
              <a:buFont typeface="+mj-lt"/>
              <a:buAutoNum type="arabicPeriod"/>
              <a:defRPr/>
            </a:pPr>
            <a:r>
              <a:rPr lang="en-US" sz="2700" dirty="0">
                <a:cs typeface="Arial" pitchFamily="34" charset="0"/>
              </a:rPr>
              <a:t>How much did the </a:t>
            </a:r>
            <a:r>
              <a:rPr lang="en-US" sz="2700" dirty="0" smtClean="0">
                <a:cs typeface="Arial" pitchFamily="34" charset="0"/>
              </a:rPr>
              <a:t>amount </a:t>
            </a:r>
            <a:r>
              <a:rPr lang="en-US" sz="2700" dirty="0">
                <a:cs typeface="Arial" pitchFamily="34" charset="0"/>
              </a:rPr>
              <a:t>you started with determine your </a:t>
            </a:r>
            <a:r>
              <a:rPr lang="en-US" sz="2700" dirty="0" smtClean="0">
                <a:cs typeface="Arial" pitchFamily="34" charset="0"/>
              </a:rPr>
              <a:t>success?</a:t>
            </a:r>
          </a:p>
          <a:p>
            <a:pPr marL="514350" indent="-514350" eaLnBrk="1" fontAlgn="auto" hangingPunct="1">
              <a:spcBef>
                <a:spcPts val="0"/>
              </a:spcBef>
              <a:spcAft>
                <a:spcPts val="0"/>
              </a:spcAft>
              <a:buFont typeface="+mj-lt"/>
              <a:buAutoNum type="arabicPeriod"/>
              <a:defRPr/>
            </a:pPr>
            <a:endParaRPr lang="en-US" sz="2700" dirty="0" smtClean="0">
              <a:cs typeface="Arial" pitchFamily="34" charset="0"/>
            </a:endParaRPr>
          </a:p>
          <a:p>
            <a:pPr marL="514350" indent="-514350" eaLnBrk="1" fontAlgn="auto" hangingPunct="1">
              <a:spcBef>
                <a:spcPts val="0"/>
              </a:spcBef>
              <a:spcAft>
                <a:spcPts val="0"/>
              </a:spcAft>
              <a:buFont typeface="+mj-lt"/>
              <a:buAutoNum type="arabicPeriod"/>
              <a:defRPr/>
            </a:pPr>
            <a:r>
              <a:rPr lang="en-US" sz="2700" dirty="0" smtClean="0">
                <a:cs typeface="Arial" pitchFamily="34" charset="0"/>
              </a:rPr>
              <a:t>Did </a:t>
            </a:r>
            <a:r>
              <a:rPr lang="en-US" sz="2700" dirty="0">
                <a:cs typeface="Arial" pitchFamily="34" charset="0"/>
              </a:rPr>
              <a:t>it matter how much previous Monopoly experience or skill you had?</a:t>
            </a:r>
          </a:p>
          <a:p>
            <a:pPr marL="514350" indent="-514350" eaLnBrk="1" fontAlgn="auto" hangingPunct="1">
              <a:spcBef>
                <a:spcPts val="0"/>
              </a:spcBef>
              <a:spcAft>
                <a:spcPts val="0"/>
              </a:spcAft>
              <a:buFont typeface="+mj-lt"/>
              <a:buAutoNum type="arabicPeriod"/>
              <a:defRPr/>
            </a:pPr>
            <a:endParaRPr lang="en-US" sz="2700" dirty="0" smtClean="0">
              <a:cs typeface="Arial" pitchFamily="34" charset="0"/>
            </a:endParaRPr>
          </a:p>
          <a:p>
            <a:pPr marL="514350" indent="-514350" eaLnBrk="1" fontAlgn="auto" hangingPunct="1">
              <a:spcBef>
                <a:spcPts val="0"/>
              </a:spcBef>
              <a:spcAft>
                <a:spcPts val="0"/>
              </a:spcAft>
              <a:buFont typeface="+mj-lt"/>
              <a:buAutoNum type="arabicPeriod"/>
              <a:defRPr/>
            </a:pPr>
            <a:r>
              <a:rPr lang="en-US" sz="2700" dirty="0" smtClean="0">
                <a:cs typeface="Arial" pitchFamily="34" charset="0"/>
              </a:rPr>
              <a:t>How did/would it feel to lose the game very early on?</a:t>
            </a:r>
          </a:p>
          <a:p>
            <a:pPr marL="514350" indent="-514350" eaLnBrk="1" fontAlgn="auto" hangingPunct="1">
              <a:spcBef>
                <a:spcPts val="0"/>
              </a:spcBef>
              <a:spcAft>
                <a:spcPts val="0"/>
              </a:spcAft>
              <a:buFont typeface="+mj-lt"/>
              <a:buAutoNum type="arabicPeriod"/>
              <a:defRPr/>
            </a:pPr>
            <a:endParaRPr lang="en-US" sz="2700" dirty="0" smtClean="0">
              <a:cs typeface="Arial" pitchFamily="34" charset="0"/>
            </a:endParaRPr>
          </a:p>
          <a:p>
            <a:pPr marL="514350" indent="-514350" eaLnBrk="1" fontAlgn="auto" hangingPunct="1">
              <a:spcBef>
                <a:spcPts val="0"/>
              </a:spcBef>
              <a:spcAft>
                <a:spcPts val="0"/>
              </a:spcAft>
              <a:buFont typeface="+mj-lt"/>
              <a:buAutoNum type="arabicPeriod"/>
              <a:defRPr/>
            </a:pPr>
            <a:r>
              <a:rPr lang="en-US" sz="2700" dirty="0" smtClean="0">
                <a:cs typeface="Arial" pitchFamily="34" charset="0"/>
              </a:rPr>
              <a:t>How </a:t>
            </a:r>
            <a:r>
              <a:rPr lang="en-US" sz="2700" dirty="0">
                <a:cs typeface="Arial" pitchFamily="34" charset="0"/>
              </a:rPr>
              <a:t>could we relate this </a:t>
            </a:r>
            <a:r>
              <a:rPr lang="en-US" sz="2700" dirty="0" smtClean="0">
                <a:cs typeface="Arial" pitchFamily="34" charset="0"/>
              </a:rPr>
              <a:t>new version of the game to the </a:t>
            </a:r>
            <a:r>
              <a:rPr lang="en-US" sz="2700" dirty="0">
                <a:cs typeface="Arial" pitchFamily="34" charset="0"/>
              </a:rPr>
              <a:t>real world</a:t>
            </a:r>
            <a:r>
              <a:rPr lang="en-US" sz="2700" dirty="0" smtClean="0">
                <a:cs typeface="Arial" pitchFamily="34" charset="0"/>
              </a:rPr>
              <a:t>?</a:t>
            </a:r>
          </a:p>
          <a:p>
            <a:pPr marL="171450" indent="-171450" eaLnBrk="1" fontAlgn="auto" hangingPunct="1">
              <a:spcBef>
                <a:spcPts val="0"/>
              </a:spcBef>
              <a:spcAft>
                <a:spcPts val="0"/>
              </a:spcAft>
              <a:buFont typeface="Arial" pitchFamily="34" charset="0"/>
              <a:buChar char="•"/>
              <a:defRPr/>
            </a:pPr>
            <a:endParaRPr lang="en-US" sz="3200" dirty="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1A534"/>
        </a:solidFill>
        <a:effectLst/>
      </p:bgPr>
    </p:bg>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smtClean="0">
                <a:solidFill>
                  <a:srgbClr val="FFFF00"/>
                </a:solidFill>
              </a:rPr>
              <a:t>CASE STUDY: </a:t>
            </a:r>
            <a:r>
              <a:rPr lang="en-US" smtClean="0"/>
              <a:t>	</a:t>
            </a:r>
            <a:r>
              <a:rPr lang="en-US" smtClean="0">
                <a:solidFill>
                  <a:srgbClr val="7030A0"/>
                </a:solidFill>
              </a:rPr>
              <a:t>What Is Inequality?</a:t>
            </a:r>
          </a:p>
        </p:txBody>
      </p:sp>
      <p:sp>
        <p:nvSpPr>
          <p:cNvPr id="14339" name="Rectangle 1"/>
          <p:cNvSpPr>
            <a:spLocks noChangeArrowheads="1"/>
          </p:cNvSpPr>
          <p:nvPr/>
        </p:nvSpPr>
        <p:spPr bwMode="auto">
          <a:xfrm>
            <a:off x="539750" y="1628775"/>
            <a:ext cx="8064500" cy="4524375"/>
          </a:xfrm>
          <a:prstGeom prst="rect">
            <a:avLst/>
          </a:prstGeom>
          <a:noFill/>
          <a:ln w="9525">
            <a:noFill/>
            <a:miter lim="800000"/>
            <a:headEnd/>
            <a:tailEnd/>
          </a:ln>
        </p:spPr>
        <p:txBody>
          <a:bodyPr>
            <a:spAutoFit/>
          </a:bodyPr>
          <a:lstStyle/>
          <a:p>
            <a:r>
              <a:rPr lang="en-US" dirty="0" err="1"/>
              <a:t>Nthabiseng</a:t>
            </a:r>
            <a:r>
              <a:rPr lang="en-US" dirty="0"/>
              <a:t> was born to a poor black family in Limpopo, a rural area in South Africa. On the same day, Pieter was born nearby in a rich suburb of Cape Town. </a:t>
            </a:r>
            <a:r>
              <a:rPr lang="en-US" dirty="0" err="1"/>
              <a:t>Nthabiseng</a:t>
            </a:r>
            <a:r>
              <a:rPr lang="en-US" altLang="en-US" dirty="0" err="1"/>
              <a:t>’</a:t>
            </a:r>
            <a:r>
              <a:rPr lang="en-US" dirty="0" err="1"/>
              <a:t>s</a:t>
            </a:r>
            <a:r>
              <a:rPr lang="en-US" dirty="0"/>
              <a:t> mother had no formal schooling and her father is unemployed, whereas Pieter</a:t>
            </a:r>
            <a:r>
              <a:rPr lang="en-US" altLang="en-US" dirty="0"/>
              <a:t>’</a:t>
            </a:r>
            <a:r>
              <a:rPr lang="en-US" dirty="0"/>
              <a:t>s parents both completed university education at Stellenbosch University and have well-paid jobs. </a:t>
            </a:r>
          </a:p>
          <a:p>
            <a:endParaRPr lang="en-US" dirty="0"/>
          </a:p>
          <a:p>
            <a:r>
              <a:rPr lang="en-US" dirty="0"/>
              <a:t>As a result, </a:t>
            </a:r>
            <a:r>
              <a:rPr lang="en-US" dirty="0" err="1"/>
              <a:t>Nthabiseng</a:t>
            </a:r>
            <a:r>
              <a:rPr lang="en-US" dirty="0"/>
              <a:t> and Pieter</a:t>
            </a:r>
            <a:r>
              <a:rPr lang="en-US" altLang="en-US" dirty="0"/>
              <a:t>’</a:t>
            </a:r>
            <a:r>
              <a:rPr lang="en-US" dirty="0"/>
              <a:t>s life chances are vastly different.</a:t>
            </a:r>
          </a:p>
          <a:p>
            <a:r>
              <a:rPr lang="en-US" dirty="0" err="1"/>
              <a:t>Nthabiseng</a:t>
            </a:r>
            <a:r>
              <a:rPr lang="en-US" dirty="0"/>
              <a:t> is almost one-and-a-half times as likely to die in the first year</a:t>
            </a:r>
          </a:p>
          <a:p>
            <a:r>
              <a:rPr lang="en-US" dirty="0"/>
              <a:t>of her life as Pieter. He is likely to live more than 15 years longer than</a:t>
            </a:r>
          </a:p>
          <a:p>
            <a:r>
              <a:rPr lang="en-US" dirty="0" err="1"/>
              <a:t>Nthabiseng</a:t>
            </a:r>
            <a:r>
              <a:rPr lang="en-US" dirty="0"/>
              <a:t>.</a:t>
            </a:r>
          </a:p>
          <a:p>
            <a:endParaRPr lang="en-US" dirty="0"/>
          </a:p>
          <a:p>
            <a:r>
              <a:rPr lang="en-US" dirty="0"/>
              <a:t>Pieter will complete on average 12 years of schooling and will most</a:t>
            </a:r>
          </a:p>
          <a:p>
            <a:r>
              <a:rPr lang="en-US" dirty="0"/>
              <a:t>probably go to university, whereas </a:t>
            </a:r>
            <a:r>
              <a:rPr lang="en-US" dirty="0" err="1"/>
              <a:t>Nthabiseng</a:t>
            </a:r>
            <a:r>
              <a:rPr lang="en-US" dirty="0"/>
              <a:t> will be lucky if she</a:t>
            </a:r>
          </a:p>
          <a:p>
            <a:r>
              <a:rPr lang="en-US" dirty="0"/>
              <a:t>gets one year. Such basics as clean toilets, clean water or decent</a:t>
            </a:r>
          </a:p>
          <a:p>
            <a:r>
              <a:rPr lang="en-US" dirty="0"/>
              <a:t>health care will be out of her reach. If </a:t>
            </a:r>
            <a:r>
              <a:rPr lang="en-US" dirty="0" err="1"/>
              <a:t>Nthabiseng</a:t>
            </a:r>
            <a:r>
              <a:rPr lang="en-US" dirty="0"/>
              <a:t> has children there</a:t>
            </a:r>
          </a:p>
          <a:p>
            <a:r>
              <a:rPr lang="en-US" dirty="0"/>
              <a:t>is a very high chance they will also grow up equally poor.</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mtClean="0"/>
              <a:t>		</a:t>
            </a:r>
            <a:r>
              <a:rPr lang="en-US" smtClean="0">
                <a:solidFill>
                  <a:srgbClr val="7030A0"/>
                </a:solidFill>
              </a:rPr>
              <a:t>What is inequality?</a:t>
            </a:r>
          </a:p>
        </p:txBody>
      </p:sp>
      <p:sp>
        <p:nvSpPr>
          <p:cNvPr id="15363" name="Content Placeholder 2"/>
          <p:cNvSpPr>
            <a:spLocks noGrp="1"/>
          </p:cNvSpPr>
          <p:nvPr>
            <p:ph idx="1"/>
          </p:nvPr>
        </p:nvSpPr>
        <p:spPr>
          <a:xfrm>
            <a:off x="611560" y="5661025"/>
            <a:ext cx="7776864" cy="433388"/>
          </a:xfrm>
        </p:spPr>
        <p:txBody>
          <a:bodyPr/>
          <a:lstStyle/>
          <a:p>
            <a:pPr marL="0" indent="0" algn="ctr">
              <a:buFontTx/>
              <a:buNone/>
            </a:pPr>
            <a:r>
              <a:rPr lang="en-GB" sz="1600" u="sng" dirty="0" smtClean="0">
                <a:hlinkClick r:id="rId3"/>
              </a:rPr>
              <a:t>http://www.oxfam.org.uk/get-involved/campaign-with-us/find-an-action/even-it-up</a:t>
            </a:r>
            <a:r>
              <a:rPr lang="en-GB" sz="1600" u="sng" dirty="0" smtClean="0"/>
              <a:t> </a:t>
            </a:r>
            <a:endParaRPr lang="en-US" sz="1600" dirty="0" smtClean="0"/>
          </a:p>
        </p:txBody>
      </p:sp>
      <p:pic>
        <p:nvPicPr>
          <p:cNvPr id="7" name="Content Placeholder 3" descr="EVEN_IT_UP_Vertical_Burgundy_White_RGB.png"/>
          <p:cNvPicPr>
            <a:picLocks noChangeAspect="1"/>
          </p:cNvPicPr>
          <p:nvPr/>
        </p:nvPicPr>
        <p:blipFill>
          <a:blip r:embed="rId4" cstate="print"/>
          <a:stretch>
            <a:fillRect/>
          </a:stretch>
        </p:blipFill>
        <p:spPr bwMode="auto">
          <a:xfrm>
            <a:off x="1115616" y="1700808"/>
            <a:ext cx="6787151" cy="3240360"/>
          </a:xfrm>
          <a:prstGeom prst="rect">
            <a:avLst/>
          </a:prstGeom>
          <a:solidFill>
            <a:srgbClr val="92D050"/>
          </a:solid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t>			</a:t>
            </a:r>
            <a:r>
              <a:rPr lang="en-US" smtClean="0">
                <a:solidFill>
                  <a:schemeClr val="accent1"/>
                </a:solidFill>
              </a:rPr>
              <a:t>By 2016 …</a:t>
            </a:r>
          </a:p>
        </p:txBody>
      </p:sp>
      <p:pic>
        <p:nvPicPr>
          <p:cNvPr id="16388" name="Picture 2" descr="http://www.oxfamamerica.org/static/media/resized/top-1-percent-richer-than-rest-of-world-2016-Oxfam_610nc.jpg"/>
          <p:cNvPicPr>
            <a:picLocks noChangeAspect="1" noChangeArrowheads="1"/>
          </p:cNvPicPr>
          <p:nvPr/>
        </p:nvPicPr>
        <p:blipFill>
          <a:blip r:embed="rId3" cstate="print"/>
          <a:srcRect t="16164" r="19902"/>
          <a:stretch>
            <a:fillRect/>
          </a:stretch>
        </p:blipFill>
        <p:spPr bwMode="auto">
          <a:xfrm>
            <a:off x="2124075" y="1412875"/>
            <a:ext cx="4652963" cy="4870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E1F5E"/>
        </a:solid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lgn="ctr"/>
            <a:r>
              <a:rPr lang="en-US" sz="2000" smtClean="0">
                <a:solidFill>
                  <a:srgbClr val="FFFF00"/>
                </a:solidFill>
              </a:rPr>
              <a:t>How could this infographic be improved?</a:t>
            </a:r>
          </a:p>
        </p:txBody>
      </p:sp>
      <p:pic>
        <p:nvPicPr>
          <p:cNvPr id="17412" name="Picture 2" descr="http://s3.mirror.co.uk/mirror/ampp3d/2015/January/19/world-wealth.jpg"/>
          <p:cNvPicPr>
            <a:picLocks noChangeAspect="1" noChangeArrowheads="1"/>
          </p:cNvPicPr>
          <p:nvPr/>
        </p:nvPicPr>
        <p:blipFill>
          <a:blip r:embed="rId3" cstate="print"/>
          <a:srcRect/>
          <a:stretch>
            <a:fillRect/>
          </a:stretch>
        </p:blipFill>
        <p:spPr bwMode="auto">
          <a:xfrm>
            <a:off x="1042988" y="1557338"/>
            <a:ext cx="7056437" cy="4706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1A534"/>
        </a:solidFill>
        <a:effectLst/>
      </p:bgPr>
    </p:bg>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539552" y="1340768"/>
            <a:ext cx="8229600" cy="4278313"/>
          </a:xfrm>
        </p:spPr>
        <p:txBody>
          <a:bodyPr/>
          <a:lstStyle/>
          <a:p>
            <a:pPr marL="0" indent="0">
              <a:buFontTx/>
              <a:buNone/>
            </a:pPr>
            <a:r>
              <a:rPr lang="en-US" sz="5400" i="1" dirty="0" smtClean="0"/>
              <a:t>By 2016, </a:t>
            </a:r>
          </a:p>
          <a:p>
            <a:pPr marL="0" indent="0">
              <a:buFontTx/>
              <a:buNone/>
            </a:pPr>
            <a:r>
              <a:rPr lang="en-US" sz="5400" i="1" dirty="0" smtClean="0"/>
              <a:t>the world</a:t>
            </a:r>
            <a:r>
              <a:rPr lang="en-US" altLang="en-US" sz="5400" i="1" dirty="0" smtClean="0"/>
              <a:t>’</a:t>
            </a:r>
            <a:r>
              <a:rPr lang="en-US" sz="5400" i="1" dirty="0" smtClean="0"/>
              <a:t>s richest 1% will have more wealth than the rest of the world combined.</a:t>
            </a:r>
          </a:p>
        </p:txBody>
      </p:sp>
      <p:sp>
        <p:nvSpPr>
          <p:cNvPr id="18435" name="Title 1"/>
          <p:cNvSpPr txBox="1">
            <a:spLocks/>
          </p:cNvSpPr>
          <p:nvPr/>
        </p:nvSpPr>
        <p:spPr bwMode="auto">
          <a:xfrm>
            <a:off x="395288" y="260350"/>
            <a:ext cx="8229600" cy="719138"/>
          </a:xfrm>
          <a:prstGeom prst="rect">
            <a:avLst/>
          </a:prstGeom>
          <a:noFill/>
          <a:ln w="9525">
            <a:noFill/>
            <a:miter lim="800000"/>
            <a:headEnd/>
            <a:tailEnd/>
          </a:ln>
        </p:spPr>
        <p:txBody>
          <a:bodyPr anchor="ctr"/>
          <a:lstStyle/>
          <a:p>
            <a:pPr algn="ctr" eaLnBrk="0" hangingPunct="0"/>
            <a:r>
              <a:rPr lang="en-US" sz="2000" b="1">
                <a:solidFill>
                  <a:schemeClr val="accent1"/>
                </a:solidFill>
              </a:rPr>
              <a:t>Draw your own infographic</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ctrTitle"/>
          </p:nvPr>
        </p:nvSpPr>
        <p:spPr/>
        <p:txBody>
          <a:bodyPr/>
          <a:lstStyle/>
          <a:p>
            <a:pPr eaLnBrk="1" hangingPunct="1">
              <a:defRPr/>
            </a:pPr>
            <a:r>
              <a:rPr lang="en-US" dirty="0" smtClean="0">
                <a:latin typeface="+mn-lt"/>
              </a:rPr>
              <a:t>SESSION 3</a:t>
            </a:r>
            <a:br>
              <a:rPr lang="en-US" dirty="0" smtClean="0">
                <a:latin typeface="+mn-lt"/>
              </a:rPr>
            </a:br>
            <a:r>
              <a:rPr lang="en-US" dirty="0" smtClean="0">
                <a:latin typeface="+mn-lt"/>
              </a:rPr>
              <a:t>Big Ideas in Design History</a:t>
            </a:r>
          </a:p>
        </p:txBody>
      </p:sp>
      <p:sp>
        <p:nvSpPr>
          <p:cNvPr id="19459" name="Rectangle 7"/>
          <p:cNvSpPr>
            <a:spLocks noChangeArrowheads="1"/>
          </p:cNvSpPr>
          <p:nvPr/>
        </p:nvSpPr>
        <p:spPr bwMode="auto">
          <a:xfrm>
            <a:off x="4668838" y="6284913"/>
            <a:ext cx="3038475" cy="407987"/>
          </a:xfrm>
          <a:prstGeom prst="rect">
            <a:avLst/>
          </a:prstGeom>
          <a:noFill/>
          <a:ln w="9525">
            <a:noFill/>
            <a:miter lim="800000"/>
            <a:headEnd/>
            <a:tailEnd/>
          </a:ln>
        </p:spPr>
        <p:txBody>
          <a:bodyPr lIns="0" tIns="0" rIns="0" bIns="0"/>
          <a:lstStyle/>
          <a:p>
            <a:pPr eaLnBrk="0" hangingPunct="0">
              <a:lnSpc>
                <a:spcPct val="95000"/>
              </a:lnSpc>
            </a:pPr>
            <a:endParaRPr lang="en-US" sz="2000">
              <a:solidFill>
                <a:schemeClr val="bg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4638"/>
            <a:ext cx="8435975" cy="1066800"/>
          </a:xfrm>
        </p:spPr>
        <p:txBody>
          <a:bodyPr/>
          <a:lstStyle/>
          <a:p>
            <a:pPr eaLnBrk="1" hangingPunct="1"/>
            <a:r>
              <a:rPr lang="en-GB" smtClean="0">
                <a:solidFill>
                  <a:srgbClr val="7030A0"/>
                </a:solidFill>
              </a:rPr>
              <a:t>What do we already know about the </a:t>
            </a:r>
            <a:r>
              <a:rPr lang="en-GB" smtClean="0">
                <a:solidFill>
                  <a:srgbClr val="00B0F0"/>
                </a:solidFill>
              </a:rPr>
              <a:t>infographic</a:t>
            </a:r>
            <a:r>
              <a:rPr lang="en-GB" smtClean="0">
                <a:solidFill>
                  <a:srgbClr val="7030A0"/>
                </a:solidFill>
              </a:rPr>
              <a:t> design process?</a:t>
            </a:r>
            <a:endParaRPr lang="en-GB" i="1" smtClean="0">
              <a:solidFill>
                <a:srgbClr val="7030A0"/>
              </a:solidFill>
            </a:endParaRPr>
          </a:p>
        </p:txBody>
      </p:sp>
      <p:pic>
        <p:nvPicPr>
          <p:cNvPr id="20483" name="Picture 3"/>
          <p:cNvPicPr>
            <a:picLocks noChangeAspect="1" noChangeArrowheads="1"/>
          </p:cNvPicPr>
          <p:nvPr/>
        </p:nvPicPr>
        <p:blipFill>
          <a:blip r:embed="rId3" cstate="print"/>
          <a:srcRect/>
          <a:stretch>
            <a:fillRect/>
          </a:stretch>
        </p:blipFill>
        <p:spPr bwMode="auto">
          <a:xfrm>
            <a:off x="2124075" y="1947863"/>
            <a:ext cx="4918075" cy="3740150"/>
          </a:xfrm>
          <a:prstGeom prst="rect">
            <a:avLst/>
          </a:prstGeom>
          <a:noFill/>
          <a:ln w="9525">
            <a:noFill/>
            <a:miter lim="800000"/>
            <a:headEnd/>
            <a:tailEnd/>
          </a:ln>
        </p:spPr>
      </p:pic>
      <p:sp>
        <p:nvSpPr>
          <p:cNvPr id="20484" name="TextBox 1"/>
          <p:cNvSpPr txBox="1">
            <a:spLocks noChangeArrowheads="1"/>
          </p:cNvSpPr>
          <p:nvPr/>
        </p:nvSpPr>
        <p:spPr bwMode="auto">
          <a:xfrm>
            <a:off x="2309813" y="6021388"/>
            <a:ext cx="4545012" cy="369887"/>
          </a:xfrm>
          <a:prstGeom prst="rect">
            <a:avLst/>
          </a:prstGeom>
          <a:noFill/>
          <a:ln w="9525">
            <a:noFill/>
            <a:miter lim="800000"/>
            <a:headEnd/>
            <a:tailEnd/>
          </a:ln>
        </p:spPr>
        <p:txBody>
          <a:bodyPr wrap="none">
            <a:spAutoFit/>
          </a:bodyPr>
          <a:lstStyle/>
          <a:p>
            <a:r>
              <a:rPr lang="en-US">
                <a:hlinkClick r:id="rId4"/>
              </a:rPr>
              <a:t>http://neomam.com/interactive/13reasons/</a:t>
            </a:r>
            <a:r>
              <a:rPr lang="en-US"/>
              <a:t>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t>Pictograms</a:t>
            </a:r>
          </a:p>
        </p:txBody>
      </p:sp>
      <p:pic>
        <p:nvPicPr>
          <p:cNvPr id="21507" name="Picture 6" descr="http://www.designboom.com/cms/images/fiona02/otto_neurath009.jpg"/>
          <p:cNvPicPr>
            <a:picLocks noChangeAspect="1" noChangeArrowheads="1"/>
          </p:cNvPicPr>
          <p:nvPr/>
        </p:nvPicPr>
        <p:blipFill>
          <a:blip r:embed="rId3" cstate="print"/>
          <a:srcRect l="42712" t="7939" r="11624" b="81998"/>
          <a:stretch>
            <a:fillRect/>
          </a:stretch>
        </p:blipFill>
        <p:spPr bwMode="auto">
          <a:xfrm>
            <a:off x="4284663" y="1052513"/>
            <a:ext cx="4624387" cy="1568450"/>
          </a:xfrm>
          <a:prstGeom prst="rect">
            <a:avLst/>
          </a:prstGeom>
          <a:noFill/>
          <a:ln w="9525">
            <a:noFill/>
            <a:miter lim="800000"/>
            <a:headEnd/>
            <a:tailEnd/>
          </a:ln>
        </p:spPr>
      </p:pic>
      <p:pic>
        <p:nvPicPr>
          <p:cNvPr id="21508" name="Picture 4" descr="Otto - BI-19619_10.jpg"/>
          <p:cNvPicPr>
            <a:picLocks noChangeAspect="1"/>
          </p:cNvPicPr>
          <p:nvPr/>
        </p:nvPicPr>
        <p:blipFill>
          <a:blip r:embed="rId4" cstate="print"/>
          <a:srcRect/>
          <a:stretch>
            <a:fillRect/>
          </a:stretch>
        </p:blipFill>
        <p:spPr bwMode="auto">
          <a:xfrm>
            <a:off x="395288" y="1052513"/>
            <a:ext cx="3621087" cy="5395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t>Calligrams</a:t>
            </a:r>
          </a:p>
        </p:txBody>
      </p:sp>
      <p:pic>
        <p:nvPicPr>
          <p:cNvPr id="22531" name="Content Placeholder 6" descr="Guillaume_Apollinaire_Calligramme.JPG"/>
          <p:cNvPicPr>
            <a:picLocks noGrp="1" noChangeAspect="1"/>
          </p:cNvPicPr>
          <p:nvPr>
            <p:ph idx="1"/>
          </p:nvPr>
        </p:nvPicPr>
        <p:blipFill>
          <a:blip r:embed="rId3" cstate="print"/>
          <a:srcRect/>
          <a:stretch>
            <a:fillRect/>
          </a:stretch>
        </p:blipFill>
        <p:spPr>
          <a:xfrm>
            <a:off x="323850" y="981075"/>
            <a:ext cx="3263900" cy="5327650"/>
          </a:xfrm>
        </p:spPr>
      </p:pic>
      <p:pic>
        <p:nvPicPr>
          <p:cNvPr id="22532" name="Picture 10" descr="http://www.runspotrun.com/helpers/uploads/2015/04/mouse-tale-lewis-carroll.jpg"/>
          <p:cNvPicPr>
            <a:picLocks noChangeAspect="1" noChangeArrowheads="1"/>
          </p:cNvPicPr>
          <p:nvPr/>
        </p:nvPicPr>
        <p:blipFill>
          <a:blip r:embed="rId4" cstate="print"/>
          <a:srcRect/>
          <a:stretch>
            <a:fillRect/>
          </a:stretch>
        </p:blipFill>
        <p:spPr bwMode="auto">
          <a:xfrm>
            <a:off x="3779838" y="1025525"/>
            <a:ext cx="2616200" cy="5508625"/>
          </a:xfrm>
          <a:prstGeom prst="rect">
            <a:avLst/>
          </a:prstGeom>
          <a:noFill/>
          <a:ln w="9525">
            <a:noFill/>
            <a:miter lim="800000"/>
            <a:headEnd/>
            <a:tailEnd/>
          </a:ln>
        </p:spPr>
      </p:pic>
      <p:pic>
        <p:nvPicPr>
          <p:cNvPr id="22533" name="Picture 12" descr="http://www.runspotrun.com/helpers/uploads/2015/04/mouse-tale-lewis-carroll.jpg"/>
          <p:cNvPicPr>
            <a:picLocks noChangeAspect="1" noChangeArrowheads="1"/>
          </p:cNvPicPr>
          <p:nvPr/>
        </p:nvPicPr>
        <p:blipFill>
          <a:blip r:embed="rId5" cstate="print"/>
          <a:srcRect l="17526" t="40260" r="24625" b="42177"/>
          <a:stretch>
            <a:fillRect/>
          </a:stretch>
        </p:blipFill>
        <p:spPr bwMode="auto">
          <a:xfrm>
            <a:off x="6448425" y="1025525"/>
            <a:ext cx="2632075" cy="1682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t>Complementary Colours</a:t>
            </a:r>
          </a:p>
        </p:txBody>
      </p:sp>
      <p:pic>
        <p:nvPicPr>
          <p:cNvPr id="23555" name="Picture 12" descr="http://upload.wikimedia.org/wikipedia/commons/d/dc/Eight-colour-wheel-2D.png"/>
          <p:cNvPicPr>
            <a:picLocks noChangeAspect="1" noChangeArrowheads="1"/>
          </p:cNvPicPr>
          <p:nvPr/>
        </p:nvPicPr>
        <p:blipFill>
          <a:blip r:embed="rId3" cstate="print"/>
          <a:srcRect/>
          <a:stretch>
            <a:fillRect/>
          </a:stretch>
        </p:blipFill>
        <p:spPr bwMode="auto">
          <a:xfrm>
            <a:off x="7164388" y="3573463"/>
            <a:ext cx="1706562" cy="1704975"/>
          </a:xfrm>
          <a:prstGeom prst="rect">
            <a:avLst/>
          </a:prstGeom>
          <a:noFill/>
          <a:ln w="9525">
            <a:noFill/>
            <a:miter lim="800000"/>
            <a:headEnd/>
            <a:tailEnd/>
          </a:ln>
        </p:spPr>
      </p:pic>
      <p:pic>
        <p:nvPicPr>
          <p:cNvPr id="23556" name="Picture 7" descr="Jaffa cakes.jpg"/>
          <p:cNvPicPr>
            <a:picLocks noChangeAspect="1"/>
          </p:cNvPicPr>
          <p:nvPr/>
        </p:nvPicPr>
        <p:blipFill>
          <a:blip r:embed="rId4" cstate="print"/>
          <a:srcRect/>
          <a:stretch>
            <a:fillRect/>
          </a:stretch>
        </p:blipFill>
        <p:spPr bwMode="auto">
          <a:xfrm>
            <a:off x="3132138" y="5013325"/>
            <a:ext cx="4032250" cy="1236663"/>
          </a:xfrm>
          <a:prstGeom prst="rect">
            <a:avLst/>
          </a:prstGeom>
          <a:noFill/>
          <a:ln w="9525">
            <a:noFill/>
            <a:miter lim="800000"/>
            <a:headEnd/>
            <a:tailEnd/>
          </a:ln>
        </p:spPr>
      </p:pic>
      <p:pic>
        <p:nvPicPr>
          <p:cNvPr id="23557" name="Picture 8" descr="02 Heat Cold.jpg"/>
          <p:cNvPicPr>
            <a:picLocks noChangeAspect="1"/>
          </p:cNvPicPr>
          <p:nvPr/>
        </p:nvPicPr>
        <p:blipFill>
          <a:blip r:embed="rId5" cstate="print"/>
          <a:srcRect/>
          <a:stretch>
            <a:fillRect/>
          </a:stretch>
        </p:blipFill>
        <p:spPr bwMode="auto">
          <a:xfrm>
            <a:off x="323850" y="1268413"/>
            <a:ext cx="2736850" cy="3648075"/>
          </a:xfrm>
          <a:prstGeom prst="rect">
            <a:avLst/>
          </a:prstGeom>
          <a:noFill/>
          <a:ln w="9525">
            <a:noFill/>
            <a:miter lim="800000"/>
            <a:headEnd/>
            <a:tailEnd/>
          </a:ln>
        </p:spPr>
      </p:pic>
      <p:pic>
        <p:nvPicPr>
          <p:cNvPr id="23558" name="Picture 7" descr="Vassily_Kandinsky,_1908_-_Autumn_Landscape_with_Boats.jpg"/>
          <p:cNvPicPr>
            <a:picLocks noChangeAspect="1"/>
          </p:cNvPicPr>
          <p:nvPr/>
        </p:nvPicPr>
        <p:blipFill>
          <a:blip r:embed="rId6" cstate="print"/>
          <a:srcRect/>
          <a:stretch>
            <a:fillRect/>
          </a:stretch>
        </p:blipFill>
        <p:spPr bwMode="auto">
          <a:xfrm>
            <a:off x="3348038" y="1268413"/>
            <a:ext cx="3629025" cy="2665412"/>
          </a:xfrm>
          <a:prstGeom prst="rect">
            <a:avLst/>
          </a:prstGeom>
          <a:noFill/>
          <a:ln w="9525">
            <a:noFill/>
            <a:miter lim="800000"/>
            <a:headEnd/>
            <a:tailEnd/>
          </a:ln>
        </p:spPr>
      </p:pic>
      <p:pic>
        <p:nvPicPr>
          <p:cNvPr id="23559" name="Picture 10" descr="Vassily_Kandinsky,_1908_-_Autumn_Landscape_with_Boats.jpg"/>
          <p:cNvPicPr>
            <a:picLocks noChangeAspect="1" noChangeArrowheads="1"/>
          </p:cNvPicPr>
          <p:nvPr/>
        </p:nvPicPr>
        <p:blipFill>
          <a:blip r:embed="rId6" cstate="print"/>
          <a:srcRect l="59843" t="45000"/>
          <a:stretch>
            <a:fillRect/>
          </a:stretch>
        </p:blipFill>
        <p:spPr bwMode="auto">
          <a:xfrm>
            <a:off x="7235825" y="1268413"/>
            <a:ext cx="1584325" cy="19446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mtClean="0"/>
              <a:t>Overlapping Transparent Colours</a:t>
            </a:r>
          </a:p>
        </p:txBody>
      </p:sp>
      <p:pic>
        <p:nvPicPr>
          <p:cNvPr id="24579" name="Picture 11"/>
          <p:cNvPicPr>
            <a:picLocks noChangeAspect="1" noChangeArrowheads="1"/>
          </p:cNvPicPr>
          <p:nvPr/>
        </p:nvPicPr>
        <p:blipFill>
          <a:blip r:embed="rId3" cstate="print"/>
          <a:srcRect/>
          <a:stretch>
            <a:fillRect/>
          </a:stretch>
        </p:blipFill>
        <p:spPr bwMode="auto">
          <a:xfrm>
            <a:off x="827088" y="1063625"/>
            <a:ext cx="3673475" cy="5508625"/>
          </a:xfrm>
          <a:prstGeom prst="rect">
            <a:avLst/>
          </a:prstGeom>
          <a:noFill/>
          <a:ln w="9525">
            <a:noFill/>
            <a:miter lim="800000"/>
            <a:headEnd/>
            <a:tailEnd/>
          </a:ln>
        </p:spPr>
      </p:pic>
      <p:pic>
        <p:nvPicPr>
          <p:cNvPr id="24580" name="Picture 12"/>
          <p:cNvPicPr>
            <a:picLocks noChangeAspect="1" noChangeArrowheads="1"/>
          </p:cNvPicPr>
          <p:nvPr/>
        </p:nvPicPr>
        <p:blipFill>
          <a:blip r:embed="rId3" cstate="print"/>
          <a:srcRect l="29755" t="29256" r="28813" b="36525"/>
          <a:stretch>
            <a:fillRect/>
          </a:stretch>
        </p:blipFill>
        <p:spPr bwMode="auto">
          <a:xfrm>
            <a:off x="5594350" y="1063625"/>
            <a:ext cx="2674938" cy="3314700"/>
          </a:xfrm>
          <a:prstGeom prst="rect">
            <a:avLst/>
          </a:prstGeom>
          <a:noFill/>
          <a:ln w="9525">
            <a:noFill/>
            <a:miter lim="800000"/>
            <a:headEnd/>
            <a:tailEnd/>
          </a:ln>
        </p:spPr>
      </p:pic>
      <p:pic>
        <p:nvPicPr>
          <p:cNvPr id="24581" name="Picture 14" descr="http://platypus1917.org/wp-content/uploads/2014/06/cueva-de-las-manos-75.jpg"/>
          <p:cNvPicPr>
            <a:picLocks noChangeAspect="1" noChangeArrowheads="1"/>
          </p:cNvPicPr>
          <p:nvPr/>
        </p:nvPicPr>
        <p:blipFill>
          <a:blip r:embed="rId4" cstate="print"/>
          <a:srcRect l="4556" t="34464" r="59451" b="30936"/>
          <a:stretch>
            <a:fillRect/>
          </a:stretch>
        </p:blipFill>
        <p:spPr bwMode="auto">
          <a:xfrm>
            <a:off x="5594350" y="4514850"/>
            <a:ext cx="2708275" cy="1733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E1F5E"/>
        </a:solidFill>
        <a:effectLst/>
      </p:bgPr>
    </p:bg>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dirty="0" smtClean="0"/>
              <a:t>Refining Your 1% Design</a:t>
            </a:r>
          </a:p>
        </p:txBody>
      </p:sp>
      <p:sp>
        <p:nvSpPr>
          <p:cNvPr id="25603" name="Content Placeholder 2"/>
          <p:cNvSpPr>
            <a:spLocks noGrp="1"/>
          </p:cNvSpPr>
          <p:nvPr>
            <p:ph idx="1"/>
          </p:nvPr>
        </p:nvSpPr>
        <p:spPr/>
        <p:txBody>
          <a:bodyPr/>
          <a:lstStyle/>
          <a:p>
            <a:pPr marL="0" indent="0">
              <a:buFontTx/>
              <a:buNone/>
            </a:pPr>
            <a:r>
              <a:rPr lang="en-US" sz="2800" b="1" dirty="0" smtClean="0">
                <a:solidFill>
                  <a:schemeClr val="bg1"/>
                </a:solidFill>
              </a:rPr>
              <a:t>Essential message:</a:t>
            </a:r>
          </a:p>
          <a:p>
            <a:pPr marL="0" indent="0">
              <a:buFontTx/>
              <a:buNone/>
            </a:pPr>
            <a:endParaRPr lang="en-US" sz="800" b="1" dirty="0" smtClean="0">
              <a:solidFill>
                <a:schemeClr val="bg1"/>
              </a:solidFill>
            </a:endParaRPr>
          </a:p>
          <a:p>
            <a:pPr marL="0" indent="0">
              <a:buFontTx/>
              <a:buNone/>
            </a:pPr>
            <a:r>
              <a:rPr lang="en-US" sz="3200" i="1" dirty="0" smtClean="0">
                <a:solidFill>
                  <a:schemeClr val="bg1"/>
                </a:solidFill>
              </a:rPr>
              <a:t>By 2016, the richest 1% will have more wealth than the rest of the world combined.</a:t>
            </a:r>
          </a:p>
          <a:p>
            <a:pPr marL="0" indent="0">
              <a:buFontTx/>
              <a:buNone/>
            </a:pPr>
            <a:endParaRPr lang="en-US" sz="2400" dirty="0" smtClean="0"/>
          </a:p>
          <a:p>
            <a:pPr marL="0" indent="0">
              <a:buFontTx/>
              <a:buNone/>
            </a:pPr>
            <a:r>
              <a:rPr lang="en-US" sz="2800" b="1" dirty="0" smtClean="0">
                <a:solidFill>
                  <a:srgbClr val="FFFF00"/>
                </a:solidFill>
              </a:rPr>
              <a:t>Design options:</a:t>
            </a:r>
          </a:p>
          <a:p>
            <a:pPr marL="0" indent="0">
              <a:buFontTx/>
              <a:buNone/>
            </a:pPr>
            <a:endParaRPr lang="en-GB" sz="800" i="1" dirty="0" smtClean="0">
              <a:solidFill>
                <a:srgbClr val="FFFF00"/>
              </a:solidFill>
            </a:endParaRPr>
          </a:p>
          <a:p>
            <a:pPr marL="0" indent="0">
              <a:buFontTx/>
              <a:buNone/>
            </a:pPr>
            <a:r>
              <a:rPr lang="en-GB" sz="2400" i="1" dirty="0" smtClean="0">
                <a:solidFill>
                  <a:srgbClr val="FFFF00"/>
                </a:solidFill>
              </a:rPr>
              <a:t>Pictograms		Complementary colours</a:t>
            </a:r>
          </a:p>
          <a:p>
            <a:pPr marL="0" indent="0">
              <a:buFontTx/>
              <a:buNone/>
            </a:pPr>
            <a:endParaRPr lang="en-GB" sz="2400" i="1" dirty="0" smtClean="0">
              <a:solidFill>
                <a:srgbClr val="FFFF00"/>
              </a:solidFill>
            </a:endParaRPr>
          </a:p>
          <a:p>
            <a:pPr marL="0" indent="0">
              <a:buFontTx/>
              <a:buNone/>
            </a:pPr>
            <a:r>
              <a:rPr lang="en-GB" sz="2400" i="1" dirty="0" err="1" smtClean="0">
                <a:solidFill>
                  <a:srgbClr val="FFFF00"/>
                </a:solidFill>
              </a:rPr>
              <a:t>Calligrams</a:t>
            </a:r>
            <a:r>
              <a:rPr lang="en-GB" sz="2400" i="1" dirty="0" smtClean="0">
                <a:solidFill>
                  <a:srgbClr val="FFFF00"/>
                </a:solidFill>
              </a:rPr>
              <a:t>		Overlapping transparent colours</a:t>
            </a:r>
            <a:endParaRPr lang="en-US" sz="2400" dirty="0" smtClean="0">
              <a:solidFill>
                <a:srgbClr val="FFFF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61A534"/>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2840</TotalTime>
  <Words>3302</Words>
  <Application>Microsoft Office PowerPoint</Application>
  <PresentationFormat>On-screen Show (4:3)</PresentationFormat>
  <Paragraphs>440</Paragraphs>
  <Slides>23</Slides>
  <Notes>23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Default Design</vt:lpstr>
      <vt:lpstr>THE ART OF INEQUALITY</vt:lpstr>
      <vt:lpstr>SESSION 1 Can information be beautiful?</vt:lpstr>
      <vt:lpstr>This is not abstract art!</vt:lpstr>
      <vt:lpstr>THE BILLION POUND-O-GRAM</vt:lpstr>
      <vt:lpstr>COLOUR CODE</vt:lpstr>
      <vt:lpstr>THE DESIGNER’S PURPOSE</vt:lpstr>
      <vt:lpstr>INFOGRAPHICS TED TALK </vt:lpstr>
      <vt:lpstr>SESSION 2 What is inequality?</vt:lpstr>
      <vt:lpstr>How does Monopoly work?</vt:lpstr>
      <vt:lpstr>LET’S PLAY: What if we changed the rules?</vt:lpstr>
      <vt:lpstr>AFTER PLAY: How did the new rules change the game?</vt:lpstr>
      <vt:lpstr>CASE STUDY:  What Is Inequality?</vt:lpstr>
      <vt:lpstr>  What is inequality?</vt:lpstr>
      <vt:lpstr>   By 2016 …</vt:lpstr>
      <vt:lpstr>How could this infographic be improved?</vt:lpstr>
      <vt:lpstr>Slide 16</vt:lpstr>
      <vt:lpstr>SESSION 3 Big Ideas in Design History</vt:lpstr>
      <vt:lpstr>What do we already know about the infographic design process?</vt:lpstr>
      <vt:lpstr>Pictograms</vt:lpstr>
      <vt:lpstr>Calligrams</vt:lpstr>
      <vt:lpstr>Complementary Colours</vt:lpstr>
      <vt:lpstr>Overlapping Transparent Colours</vt:lpstr>
      <vt:lpstr>Refining Your 1% Design</vt:lpstr>
    </vt:vector>
  </TitlesOfParts>
  <Company>OXFAM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 goes here</dc:title>
  <dc:creator>Administrator</dc:creator>
  <cp:lastModifiedBy>IS Department</cp:lastModifiedBy>
  <cp:revision>104</cp:revision>
  <dcterms:created xsi:type="dcterms:W3CDTF">2012-06-04T14:40:36Z</dcterms:created>
  <dcterms:modified xsi:type="dcterms:W3CDTF">2016-05-26T15:03:45Z</dcterms:modified>
</cp:coreProperties>
</file>