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6"/>
  </p:notesMasterIdLst>
  <p:sldIdLst>
    <p:sldId id="256" r:id="rId2"/>
    <p:sldId id="879" r:id="rId3"/>
    <p:sldId id="921" r:id="rId4"/>
    <p:sldId id="920" r:id="rId5"/>
    <p:sldId id="915" r:id="rId6"/>
    <p:sldId id="881" r:id="rId7"/>
    <p:sldId id="275" r:id="rId8"/>
    <p:sldId id="277" r:id="rId9"/>
    <p:sldId id="891" r:id="rId10"/>
    <p:sldId id="278" r:id="rId11"/>
    <p:sldId id="882" r:id="rId12"/>
    <p:sldId id="930" r:id="rId13"/>
    <p:sldId id="925" r:id="rId14"/>
    <p:sldId id="924" r:id="rId15"/>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0" roundtripDataSignature="AMtx7mj+JC3AlL9rKChafB5gcazNwzwT5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45000"/>
    <p:restoredTop sz="89120"/>
  </p:normalViewPr>
  <p:slideViewPr>
    <p:cSldViewPr snapToGrid="0">
      <p:cViewPr varScale="1">
        <p:scale>
          <a:sx n="47" d="100"/>
          <a:sy n="47" d="100"/>
        </p:scale>
        <p:origin x="216" y="1232"/>
      </p:cViewPr>
      <p:guideLst>
        <p:guide orient="horz" pos="2160"/>
        <p:guide pos="2880"/>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72"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7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font" Target="fonts/font3.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 name="Google Shape;89;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D175DBF-EA5E-AC46-A239-B0C94E853827}" type="slidenum">
              <a:rPr lang="en-US" smtClean="0"/>
              <a:t>5</a:t>
            </a:fld>
            <a:endParaRPr lang="en-US"/>
          </a:p>
        </p:txBody>
      </p:sp>
    </p:spTree>
    <p:extLst>
      <p:ext uri="{BB962C8B-B14F-4D97-AF65-F5344CB8AC3E}">
        <p14:creationId xmlns:p14="http://schemas.microsoft.com/office/powerpoint/2010/main" val="13613422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5" name="Google Shape;165;p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343" name="Google Shape;343;p20: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2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5" name="Google Shape;355;p2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endParaRPr/>
          </a:p>
        </p:txBody>
      </p:sp>
      <p:sp>
        <p:nvSpPr>
          <p:cNvPr id="356" name="Google Shape;356;p2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en-US"/>
              <a:t>8</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2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2" name="Google Shape;362;p2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63" name="Google Shape;363;p2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10</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sz="1200" kern="1200" dirty="0">
                <a:solidFill>
                  <a:schemeClr val="tx1"/>
                </a:solidFill>
                <a:effectLst/>
                <a:latin typeface="+mn-lt"/>
                <a:ea typeface="+mn-ea"/>
                <a:cs typeface="+mn-cs"/>
              </a:rPr>
              <a:t>Front </a:t>
            </a:r>
          </a:p>
          <a:p>
            <a:r>
              <a:rPr lang="en-IE" sz="1200" kern="1200" dirty="0">
                <a:solidFill>
                  <a:schemeClr val="tx1"/>
                </a:solidFill>
                <a:effectLst/>
                <a:latin typeface="+mn-lt"/>
                <a:ea typeface="+mn-ea"/>
                <a:cs typeface="+mn-cs"/>
              </a:rPr>
              <a:t>Middle</a:t>
            </a:r>
          </a:p>
          <a:p>
            <a:r>
              <a:rPr lang="en-IE" sz="1200" kern="1200" dirty="0">
                <a:solidFill>
                  <a:schemeClr val="tx1"/>
                </a:solidFill>
                <a:effectLst/>
                <a:latin typeface="+mn-lt"/>
                <a:ea typeface="+mn-ea"/>
                <a:cs typeface="+mn-cs"/>
              </a:rPr>
              <a:t>Back </a:t>
            </a:r>
          </a:p>
          <a:p>
            <a:endParaRPr lang="en-IE" sz="1200" kern="1200" dirty="0">
              <a:solidFill>
                <a:schemeClr val="tx1"/>
              </a:solidFill>
              <a:effectLst/>
              <a:latin typeface="+mn-lt"/>
              <a:ea typeface="+mn-ea"/>
              <a:cs typeface="+mn-cs"/>
            </a:endParaRPr>
          </a:p>
          <a:p>
            <a:endParaRPr lang="en-IE" sz="1200" kern="1200" dirty="0">
              <a:solidFill>
                <a:schemeClr val="tx1"/>
              </a:solidFill>
              <a:effectLst/>
              <a:latin typeface="+mn-lt"/>
              <a:ea typeface="+mn-ea"/>
              <a:cs typeface="+mn-cs"/>
            </a:endParaRPr>
          </a:p>
          <a:p>
            <a:r>
              <a:rPr lang="en-IE" sz="1200" kern="1200" dirty="0">
                <a:solidFill>
                  <a:schemeClr val="tx1"/>
                </a:solidFill>
                <a:effectLst/>
                <a:latin typeface="+mn-lt"/>
                <a:ea typeface="+mn-ea"/>
                <a:cs typeface="+mn-cs"/>
              </a:rPr>
              <a:t>Imagineeveryoneintheroomasbusesfullofpassengersofdifferentages.Ineachbus,thereisadriver,passengersgatheredatthefront,inthemiddleandattheback.Inyourownbus,therearepassengersyouknowandpassengersyoudon’tknow.Therearepassengerswhoaredrawingyourattention,otherswhowanttohidefromyou.</a:t>
            </a:r>
          </a:p>
          <a:p>
            <a:r>
              <a:rPr lang="en-IE" sz="1200" kern="1200" dirty="0">
                <a:solidFill>
                  <a:schemeClr val="tx1"/>
                </a:solidFill>
                <a:effectLst/>
                <a:latin typeface="+mn-lt"/>
                <a:ea typeface="+mn-ea"/>
                <a:cs typeface="+mn-cs"/>
              </a:rPr>
              <a:t>Thepointofthisfirstexerciseistolearntoobserveandsitwiththepeopleinourbus,withoutjudgement.</a:t>
            </a:r>
          </a:p>
          <a:p>
            <a:r>
              <a:rPr lang="en-IE" sz="1200" kern="1200" dirty="0">
                <a:solidFill>
                  <a:schemeClr val="tx1"/>
                </a:solidFill>
                <a:effectLst/>
                <a:latin typeface="+mn-lt"/>
                <a:ea typeface="+mn-ea"/>
                <a:cs typeface="+mn-cs"/>
              </a:rPr>
              <a:t>Inordertocreatetheconditionsforthistohappen,wefocusonastimulusandlookforthreepassengerswithinourbusthatcallourattention:oneatthefront,oneinthemiddleandoneattheback.Registerwhateachpassengerissayingwithaspeechbubble,athoughtbubbleandaheartbubble,representingwhatisbeingsaid,whatisbeingthought(</a:t>
            </a:r>
            <a:r>
              <a:rPr lang="en-IE" sz="1200" kern="1200" dirty="0" err="1">
                <a:solidFill>
                  <a:schemeClr val="tx1"/>
                </a:solidFill>
                <a:effectLst/>
                <a:latin typeface="+mn-lt"/>
                <a:ea typeface="+mn-ea"/>
                <a:cs typeface="+mn-cs"/>
              </a:rPr>
              <a:t>andwhy</a:t>
            </a:r>
            <a:r>
              <a:rPr lang="en-IE" sz="1200" kern="1200" dirty="0">
                <a:solidFill>
                  <a:schemeClr val="tx1"/>
                </a:solidFill>
                <a:effectLst/>
                <a:latin typeface="+mn-lt"/>
                <a:ea typeface="+mn-ea"/>
                <a:cs typeface="+mn-cs"/>
              </a:rPr>
              <a:t>)</a:t>
            </a:r>
            <a:r>
              <a:rPr lang="en-IE" sz="1200" kern="1200" dirty="0" err="1">
                <a:solidFill>
                  <a:schemeClr val="tx1"/>
                </a:solidFill>
                <a:effectLst/>
                <a:latin typeface="+mn-lt"/>
                <a:ea typeface="+mn-ea"/>
                <a:cs typeface="+mn-cs"/>
              </a:rPr>
              <a:t>andwhatisbeingfeltandanticipated</a:t>
            </a:r>
            <a:r>
              <a:rPr lang="en-IE" sz="1200" kern="1200" dirty="0">
                <a:solidFill>
                  <a:schemeClr val="tx1"/>
                </a:solidFill>
                <a:effectLst/>
                <a:latin typeface="+mn-lt"/>
                <a:ea typeface="+mn-ea"/>
                <a:cs typeface="+mn-cs"/>
              </a:rPr>
              <a:t>(</a:t>
            </a:r>
            <a:r>
              <a:rPr lang="en-IE" sz="1200" kern="1200" dirty="0" err="1">
                <a:solidFill>
                  <a:schemeClr val="tx1"/>
                </a:solidFill>
                <a:effectLst/>
                <a:latin typeface="+mn-lt"/>
                <a:ea typeface="+mn-ea"/>
                <a:cs typeface="+mn-cs"/>
              </a:rPr>
              <a:t>e.g.hopes,attachments,fearsandanxieties</a:t>
            </a:r>
            <a:r>
              <a:rPr lang="en-IE" sz="1200" kern="1200" dirty="0">
                <a:solidFill>
                  <a:schemeClr val="tx1"/>
                </a:solidFill>
                <a:effectLst/>
                <a:latin typeface="+mn-lt"/>
                <a:ea typeface="+mn-ea"/>
                <a:cs typeface="+mn-cs"/>
              </a:rPr>
              <a:t>).</a:t>
            </a:r>
          </a:p>
          <a:p>
            <a:r>
              <a:rPr lang="en-IE" sz="1200" kern="1200" dirty="0">
                <a:solidFill>
                  <a:schemeClr val="tx1"/>
                </a:solidFill>
                <a:effectLst/>
                <a:latin typeface="+mn-lt"/>
                <a:ea typeface="+mn-ea"/>
                <a:cs typeface="+mn-cs"/>
              </a:rPr>
              <a:t>Inrelationtoyourpassengers,payattentiontotheirage,whetherthereistraumainvolved,theirleveloftoleranceforuncertaintyandtheirresponsetobeingobserved.Inrelationtoyourownobservation(</a:t>
            </a:r>
            <a:r>
              <a:rPr lang="en-IE" sz="1200" kern="1200" dirty="0" err="1">
                <a:solidFill>
                  <a:schemeClr val="tx1"/>
                </a:solidFill>
                <a:effectLst/>
                <a:latin typeface="+mn-lt"/>
                <a:ea typeface="+mn-ea"/>
                <a:cs typeface="+mn-cs"/>
              </a:rPr>
              <a:t>youobservingyourselfobserve</a:t>
            </a:r>
            <a:r>
              <a:rPr lang="en-IE" sz="1200" kern="1200" dirty="0">
                <a:solidFill>
                  <a:schemeClr val="tx1"/>
                </a:solidFill>
                <a:effectLst/>
                <a:latin typeface="+mn-lt"/>
                <a:ea typeface="+mn-ea"/>
                <a:cs typeface="+mn-cs"/>
              </a:rPr>
              <a:t>),payattentiontoyourrelationshiptotheactivityitself:areyouworriedaboutfollowinginstructionsaccurately?areyouadaptingthetask?areyoudistracted?areyouresistingit?Thereisnorightorwronghere,justobserve.</a:t>
            </a:r>
          </a:p>
          <a:p>
            <a:r>
              <a:rPr lang="en-IE" sz="1200" kern="1200" dirty="0">
                <a:solidFill>
                  <a:schemeClr val="tx1"/>
                </a:solidFill>
                <a:effectLst/>
                <a:latin typeface="+mn-lt"/>
                <a:ea typeface="+mn-ea"/>
                <a:cs typeface="+mn-cs"/>
              </a:rPr>
              <a:t>Next you will be asked to sit in pairs to share what you want to share in relation to what you have learned from your observations. It is important to emphasise that you are not being asked to describe what is happening in the bus or in the observation itself, but what you are learning about the bus and the process of observation in general terms. </a:t>
            </a:r>
          </a:p>
          <a:p>
            <a:endParaRPr lang="en-US" dirty="0"/>
          </a:p>
        </p:txBody>
      </p:sp>
      <p:sp>
        <p:nvSpPr>
          <p:cNvPr id="4" name="Slide Number Placeholder 3"/>
          <p:cNvSpPr>
            <a:spLocks noGrp="1"/>
          </p:cNvSpPr>
          <p:nvPr>
            <p:ph type="sldNum" sz="quarter" idx="5"/>
          </p:nvPr>
        </p:nvSpPr>
        <p:spPr/>
        <p:txBody>
          <a:bodyPr/>
          <a:lstStyle/>
          <a:p>
            <a:fld id="{7D175DBF-EA5E-AC46-A239-B0C94E853827}" type="slidenum">
              <a:rPr lang="en-US" smtClean="0"/>
              <a:t>12</a:t>
            </a:fld>
            <a:endParaRPr lang="en-US"/>
          </a:p>
        </p:txBody>
      </p:sp>
    </p:spTree>
    <p:extLst>
      <p:ext uri="{BB962C8B-B14F-4D97-AF65-F5344CB8AC3E}">
        <p14:creationId xmlns:p14="http://schemas.microsoft.com/office/powerpoint/2010/main" val="583568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could give different themes to each group:</a:t>
            </a:r>
          </a:p>
          <a:p>
            <a:endParaRPr lang="en-US" dirty="0"/>
          </a:p>
          <a:p>
            <a:r>
              <a:rPr lang="en-US" dirty="0"/>
              <a:t>Climate Change-stimulus</a:t>
            </a:r>
          </a:p>
          <a:p>
            <a:endParaRPr lang="en-US" dirty="0"/>
          </a:p>
          <a:p>
            <a:r>
              <a:rPr lang="en-US" dirty="0"/>
              <a:t>Global Health</a:t>
            </a:r>
          </a:p>
          <a:p>
            <a:endParaRPr lang="en-US" dirty="0"/>
          </a:p>
          <a:p>
            <a:r>
              <a:rPr lang="en-US" dirty="0"/>
              <a:t>Fast Fashion</a:t>
            </a:r>
          </a:p>
          <a:p>
            <a:endParaRPr lang="en-US" dirty="0"/>
          </a:p>
          <a:p>
            <a:r>
              <a:rPr lang="en-US" dirty="0"/>
              <a:t>Why Chain</a:t>
            </a:r>
          </a:p>
        </p:txBody>
      </p:sp>
      <p:sp>
        <p:nvSpPr>
          <p:cNvPr id="4" name="Slide Number Placeholder 3"/>
          <p:cNvSpPr>
            <a:spLocks noGrp="1"/>
          </p:cNvSpPr>
          <p:nvPr>
            <p:ph type="sldNum" sz="quarter" idx="5"/>
          </p:nvPr>
        </p:nvSpPr>
        <p:spPr/>
        <p:txBody>
          <a:bodyPr/>
          <a:lstStyle/>
          <a:p>
            <a:fld id="{7D175DBF-EA5E-AC46-A239-B0C94E853827}" type="slidenum">
              <a:rPr lang="en-US" smtClean="0"/>
              <a:t>13</a:t>
            </a:fld>
            <a:endParaRPr lang="en-US"/>
          </a:p>
        </p:txBody>
      </p:sp>
    </p:spTree>
    <p:extLst>
      <p:ext uri="{BB962C8B-B14F-4D97-AF65-F5344CB8AC3E}">
        <p14:creationId xmlns:p14="http://schemas.microsoft.com/office/powerpoint/2010/main" val="350026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58"/>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58"/>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58"/>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58"/>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58"/>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59"/>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59"/>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59"/>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8"/>
        <p:cNvGrpSpPr/>
        <p:nvPr/>
      </p:nvGrpSpPr>
      <p:grpSpPr>
        <a:xfrm>
          <a:off x="0" y="0"/>
          <a:ext cx="0" cy="0"/>
          <a:chOff x="0" y="0"/>
          <a:chExt cx="0" cy="0"/>
        </a:xfrm>
      </p:grpSpPr>
      <p:sp>
        <p:nvSpPr>
          <p:cNvPr id="39" name="Google Shape;39;p61"/>
          <p:cNvSpPr txBox="1">
            <a:spLocks noGrp="1"/>
          </p:cNvSpPr>
          <p:nvPr>
            <p:ph type="title"/>
          </p:nvPr>
        </p:nvSpPr>
        <p:spPr>
          <a:xfrm>
            <a:off x="623888" y="1709739"/>
            <a:ext cx="78867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61"/>
          <p:cNvSpPr txBox="1">
            <a:spLocks noGrp="1"/>
          </p:cNvSpPr>
          <p:nvPr>
            <p:ph type="body" idx="1"/>
          </p:nvPr>
        </p:nvSpPr>
        <p:spPr>
          <a:xfrm>
            <a:off x="623888" y="4589464"/>
            <a:ext cx="78867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1" name="Google Shape;41;p61"/>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61"/>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61"/>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62"/>
          <p:cNvSpPr txBox="1">
            <a:spLocks noGrp="1"/>
          </p:cNvSpPr>
          <p:nvPr>
            <p:ph type="title"/>
          </p:nvPr>
        </p:nvSpPr>
        <p:spPr>
          <a:xfrm>
            <a:off x="629841"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62"/>
          <p:cNvSpPr txBox="1">
            <a:spLocks noGrp="1"/>
          </p:cNvSpPr>
          <p:nvPr>
            <p:ph type="body" idx="1"/>
          </p:nvPr>
        </p:nvSpPr>
        <p:spPr>
          <a:xfrm>
            <a:off x="629842" y="1681163"/>
            <a:ext cx="3868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62"/>
          <p:cNvSpPr txBox="1">
            <a:spLocks noGrp="1"/>
          </p:cNvSpPr>
          <p:nvPr>
            <p:ph type="body" idx="2"/>
          </p:nvPr>
        </p:nvSpPr>
        <p:spPr>
          <a:xfrm>
            <a:off x="629842" y="2505075"/>
            <a:ext cx="3868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62"/>
          <p:cNvSpPr txBox="1">
            <a:spLocks noGrp="1"/>
          </p:cNvSpPr>
          <p:nvPr>
            <p:ph type="body" idx="3"/>
          </p:nvPr>
        </p:nvSpPr>
        <p:spPr>
          <a:xfrm>
            <a:off x="4629150" y="1681163"/>
            <a:ext cx="38873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62"/>
          <p:cNvSpPr txBox="1">
            <a:spLocks noGrp="1"/>
          </p:cNvSpPr>
          <p:nvPr>
            <p:ph type="body" idx="4"/>
          </p:nvPr>
        </p:nvSpPr>
        <p:spPr>
          <a:xfrm>
            <a:off x="4629150" y="2505075"/>
            <a:ext cx="3887391"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62"/>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62"/>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2"/>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63"/>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63"/>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63"/>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3"/>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64"/>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64"/>
          <p:cNvSpPr txBox="1">
            <a:spLocks noGrp="1"/>
          </p:cNvSpPr>
          <p:nvPr>
            <p:ph type="body" idx="1"/>
          </p:nvPr>
        </p:nvSpPr>
        <p:spPr>
          <a:xfrm>
            <a:off x="3887391" y="987426"/>
            <a:ext cx="462915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64"/>
          <p:cNvSpPr txBox="1">
            <a:spLocks noGrp="1"/>
          </p:cNvSpPr>
          <p:nvPr>
            <p:ph type="body" idx="2"/>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64"/>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64"/>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64"/>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65"/>
          <p:cNvSpPr txBox="1">
            <a:spLocks noGrp="1"/>
          </p:cNvSpPr>
          <p:nvPr>
            <p:ph type="title"/>
          </p:nvPr>
        </p:nvSpPr>
        <p:spPr>
          <a:xfrm>
            <a:off x="629841" y="457200"/>
            <a:ext cx="2949178"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65"/>
          <p:cNvSpPr>
            <a:spLocks noGrp="1"/>
          </p:cNvSpPr>
          <p:nvPr>
            <p:ph type="pic" idx="2"/>
          </p:nvPr>
        </p:nvSpPr>
        <p:spPr>
          <a:xfrm>
            <a:off x="3887391" y="987426"/>
            <a:ext cx="4629150" cy="4873625"/>
          </a:xfrm>
          <a:prstGeom prst="rect">
            <a:avLst/>
          </a:prstGeom>
          <a:noFill/>
          <a:ln>
            <a:noFill/>
          </a:ln>
        </p:spPr>
      </p:sp>
      <p:sp>
        <p:nvSpPr>
          <p:cNvPr id="68" name="Google Shape;68;p65"/>
          <p:cNvSpPr txBox="1">
            <a:spLocks noGrp="1"/>
          </p:cNvSpPr>
          <p:nvPr>
            <p:ph type="body" idx="1"/>
          </p:nvPr>
        </p:nvSpPr>
        <p:spPr>
          <a:xfrm>
            <a:off x="629841" y="2057400"/>
            <a:ext cx="2949178"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65"/>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65"/>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65"/>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6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66"/>
          <p:cNvSpPr txBox="1">
            <a:spLocks noGrp="1"/>
          </p:cNvSpPr>
          <p:nvPr>
            <p:ph type="body" idx="1"/>
          </p:nvPr>
        </p:nvSpPr>
        <p:spPr>
          <a:xfrm rot="5400000">
            <a:off x="2396331" y="57944"/>
            <a:ext cx="4351338" cy="78867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6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6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6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67"/>
          <p:cNvSpPr txBox="1">
            <a:spLocks noGrp="1"/>
          </p:cNvSpPr>
          <p:nvPr>
            <p:ph type="title"/>
          </p:nvPr>
        </p:nvSpPr>
        <p:spPr>
          <a:xfrm rot="5400000">
            <a:off x="4623593" y="2285206"/>
            <a:ext cx="5811838" cy="197167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67"/>
          <p:cNvSpPr txBox="1">
            <a:spLocks noGrp="1"/>
          </p:cNvSpPr>
          <p:nvPr>
            <p:ph type="body" idx="1"/>
          </p:nvPr>
        </p:nvSpPr>
        <p:spPr>
          <a:xfrm rot="5400000">
            <a:off x="623093" y="370681"/>
            <a:ext cx="5811838" cy="58007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67"/>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67"/>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67"/>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6"/>
          <p:cNvSpPr txBox="1">
            <a:spLocks noGrp="1"/>
          </p:cNvSpPr>
          <p:nvPr>
            <p:ph type="title"/>
          </p:nvPr>
        </p:nvSpPr>
        <p:spPr>
          <a:xfrm>
            <a:off x="628650" y="365126"/>
            <a:ext cx="78867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56"/>
          <p:cNvSpPr txBox="1">
            <a:spLocks noGrp="1"/>
          </p:cNvSpPr>
          <p:nvPr>
            <p:ph type="body" idx="1"/>
          </p:nvPr>
        </p:nvSpPr>
        <p:spPr>
          <a:xfrm>
            <a:off x="628650" y="1825625"/>
            <a:ext cx="78867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56"/>
          <p:cNvSpPr txBox="1">
            <a:spLocks noGrp="1"/>
          </p:cNvSpPr>
          <p:nvPr>
            <p:ph type="dt" idx="10"/>
          </p:nvPr>
        </p:nvSpPr>
        <p:spPr>
          <a:xfrm>
            <a:off x="628650" y="6356351"/>
            <a:ext cx="2057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56"/>
          <p:cNvSpPr txBox="1">
            <a:spLocks noGrp="1"/>
          </p:cNvSpPr>
          <p:nvPr>
            <p:ph type="ftr" idx="11"/>
          </p:nvPr>
        </p:nvSpPr>
        <p:spPr>
          <a:xfrm>
            <a:off x="3028950" y="6356351"/>
            <a:ext cx="30861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56"/>
          <p:cNvSpPr txBox="1">
            <a:spLocks noGrp="1"/>
          </p:cNvSpPr>
          <p:nvPr>
            <p:ph type="sldNum" idx="12"/>
          </p:nvPr>
        </p:nvSpPr>
        <p:spPr>
          <a:xfrm>
            <a:off x="6457950" y="6356351"/>
            <a:ext cx="20574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3" r:id="rId3"/>
    <p:sldLayoutId id="2147483654" r:id="rId4"/>
    <p:sldLayoutId id="2147483655" r:id="rId5"/>
    <p:sldLayoutId id="2147483656" r:id="rId6"/>
    <p:sldLayoutId id="2147483657" r:id="rId7"/>
    <p:sldLayoutId id="2147483658" r:id="rId8"/>
    <p:sldLayoutId id="2147483659"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unstats.un.org/sdgs/indicators/Global%20Indicator%20Framework%20after%202020%20review_Eng.pdf"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5.jpg"/><Relationship Id="rId7"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 Id="rId4" Type="http://schemas.openxmlformats.org/officeDocument/2006/relationships/image" Target="../media/image2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1" name="Google Shape;91;p2"/>
          <p:cNvPicPr preferRelativeResize="0">
            <a:picLocks noGrp="1"/>
          </p:cNvPicPr>
          <p:nvPr>
            <p:ph type="body" idx="1"/>
          </p:nvPr>
        </p:nvPicPr>
        <p:blipFill rotWithShape="1">
          <a:blip r:embed="rId3">
            <a:alphaModFix/>
          </a:blip>
          <a:srcRect/>
          <a:stretch/>
        </p:blipFill>
        <p:spPr>
          <a:xfrm>
            <a:off x="278969" y="857250"/>
            <a:ext cx="8531818" cy="51435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1-03-24 at 10.27.02.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594347"/>
            <a:ext cx="9144000" cy="4952246"/>
          </a:xfrm>
          <a:prstGeom prst="rect">
            <a:avLst/>
          </a:prstGeom>
        </p:spPr>
      </p:pic>
      <p:pic>
        <p:nvPicPr>
          <p:cNvPr id="3" name="Picture 2" descr="Icon&#10;&#10;Description automatically generated">
            <a:extLst>
              <a:ext uri="{FF2B5EF4-FFF2-40B4-BE49-F238E27FC236}">
                <a16:creationId xmlns:a16="http://schemas.microsoft.com/office/drawing/2014/main" id="{1678BC4C-D5E3-504B-9E2A-9F92EF4035AB}"/>
              </a:ext>
            </a:extLst>
          </p:cNvPr>
          <p:cNvPicPr>
            <a:picLocks noChangeAspect="1"/>
          </p:cNvPicPr>
          <p:nvPr/>
        </p:nvPicPr>
        <p:blipFill>
          <a:blip r:embed="rId3"/>
          <a:stretch>
            <a:fillRect/>
          </a:stretch>
        </p:blipFill>
        <p:spPr>
          <a:xfrm>
            <a:off x="7129221" y="108488"/>
            <a:ext cx="1751307" cy="1739394"/>
          </a:xfrm>
          <a:prstGeom prst="rect">
            <a:avLst/>
          </a:prstGeom>
          <a:ln>
            <a:solidFill>
              <a:schemeClr val="accent6">
                <a:lumMod val="50000"/>
              </a:schemeClr>
            </a:solidFill>
          </a:ln>
        </p:spPr>
      </p:pic>
      <p:sp>
        <p:nvSpPr>
          <p:cNvPr id="4" name="TextBox 3">
            <a:extLst>
              <a:ext uri="{FF2B5EF4-FFF2-40B4-BE49-F238E27FC236}">
                <a16:creationId xmlns:a16="http://schemas.microsoft.com/office/drawing/2014/main" id="{32C96C78-4591-0541-A349-569D3F7A533B}"/>
              </a:ext>
            </a:extLst>
          </p:cNvPr>
          <p:cNvSpPr txBox="1"/>
          <p:nvPr/>
        </p:nvSpPr>
        <p:spPr>
          <a:xfrm>
            <a:off x="1" y="108488"/>
            <a:ext cx="6912244" cy="523220"/>
          </a:xfrm>
          <a:prstGeom prst="rect">
            <a:avLst/>
          </a:prstGeom>
          <a:noFill/>
        </p:spPr>
        <p:txBody>
          <a:bodyPr wrap="square" rtlCol="0">
            <a:spAutoFit/>
          </a:bodyPr>
          <a:lstStyle/>
          <a:p>
            <a:r>
              <a:rPr lang="en-US" sz="2800" b="1" dirty="0">
                <a:solidFill>
                  <a:schemeClr val="accent6">
                    <a:lumMod val="50000"/>
                  </a:schemeClr>
                </a:solidFill>
                <a:latin typeface="American Typewriter" panose="02090604020004020304" pitchFamily="18" charset="77"/>
              </a:rPr>
              <a:t>Unlearning and Reconstructing!</a:t>
            </a:r>
          </a:p>
        </p:txBody>
      </p:sp>
    </p:spTree>
    <p:extLst>
      <p:ext uri="{BB962C8B-B14F-4D97-AF65-F5344CB8AC3E}">
        <p14:creationId xmlns:p14="http://schemas.microsoft.com/office/powerpoint/2010/main" val="35227610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5A39BB-3A53-D040-93F8-65AE78096E65}"/>
              </a:ext>
            </a:extLst>
          </p:cNvPr>
          <p:cNvSpPr txBox="1"/>
          <p:nvPr/>
        </p:nvSpPr>
        <p:spPr>
          <a:xfrm>
            <a:off x="-2" y="3113651"/>
            <a:ext cx="9144000" cy="3046988"/>
          </a:xfrm>
          <a:prstGeom prst="rect">
            <a:avLst/>
          </a:prstGeom>
          <a:noFill/>
        </p:spPr>
        <p:txBody>
          <a:bodyPr wrap="square">
            <a:spAutoFit/>
          </a:bodyPr>
          <a:lstStyle/>
          <a:p>
            <a:r>
              <a:rPr lang="en-IE" sz="3200" b="1" dirty="0">
                <a:solidFill>
                  <a:schemeClr val="accent6">
                    <a:lumMod val="50000"/>
                  </a:schemeClr>
                </a:solidFill>
                <a:effectLst/>
                <a:latin typeface="American Typewriter" panose="02090604020004020304" pitchFamily="18" charset="77"/>
              </a:rPr>
              <a:t>• Do your typed words or phrases appear in the Framework?</a:t>
            </a:r>
          </a:p>
          <a:p>
            <a:r>
              <a:rPr lang="en-IE" sz="3200" b="1" dirty="0">
                <a:solidFill>
                  <a:schemeClr val="accent6">
                    <a:lumMod val="50000"/>
                  </a:schemeClr>
                </a:solidFill>
                <a:effectLst/>
                <a:latin typeface="American Typewriter" panose="02090604020004020304" pitchFamily="18" charset="77"/>
              </a:rPr>
              <a:t>• If so, what goals, targets and indicators are they connected to?</a:t>
            </a:r>
          </a:p>
          <a:p>
            <a:r>
              <a:rPr lang="en-IE" sz="3200" b="1" dirty="0">
                <a:solidFill>
                  <a:schemeClr val="accent6">
                    <a:lumMod val="50000"/>
                  </a:schemeClr>
                </a:solidFill>
                <a:effectLst/>
                <a:latin typeface="American Typewriter" panose="02090604020004020304" pitchFamily="18" charset="77"/>
              </a:rPr>
              <a:t>• If not, why do you think this might be the case?</a:t>
            </a:r>
          </a:p>
        </p:txBody>
      </p:sp>
      <p:sp>
        <p:nvSpPr>
          <p:cNvPr id="5" name="TextBox 4">
            <a:extLst>
              <a:ext uri="{FF2B5EF4-FFF2-40B4-BE49-F238E27FC236}">
                <a16:creationId xmlns:a16="http://schemas.microsoft.com/office/drawing/2014/main" id="{4A767D46-44E7-B147-BA28-B6378E5A90BA}"/>
              </a:ext>
            </a:extLst>
          </p:cNvPr>
          <p:cNvSpPr txBox="1"/>
          <p:nvPr/>
        </p:nvSpPr>
        <p:spPr>
          <a:xfrm>
            <a:off x="-1" y="432443"/>
            <a:ext cx="9143999" cy="2246769"/>
          </a:xfrm>
          <a:prstGeom prst="rect">
            <a:avLst/>
          </a:prstGeom>
          <a:noFill/>
        </p:spPr>
        <p:txBody>
          <a:bodyPr wrap="square">
            <a:spAutoFit/>
          </a:bodyPr>
          <a:lstStyle/>
          <a:p>
            <a:r>
              <a:rPr lang="en-IE" sz="2800" dirty="0">
                <a:solidFill>
                  <a:schemeClr val="accent6">
                    <a:lumMod val="50000"/>
                  </a:schemeClr>
                </a:solidFill>
                <a:effectLst/>
                <a:latin typeface="American Typewriter" panose="02090604020004020304" pitchFamily="18" charset="77"/>
              </a:rPr>
              <a:t>Click on The </a:t>
            </a:r>
            <a:r>
              <a:rPr lang="en-IE" sz="2800" dirty="0">
                <a:solidFill>
                  <a:schemeClr val="accent6">
                    <a:lumMod val="50000"/>
                  </a:schemeClr>
                </a:solidFill>
                <a:effectLst/>
                <a:latin typeface="American Typewriter" panose="02090604020004020304" pitchFamily="18" charset="77"/>
                <a:hlinkClick r:id="rId2"/>
              </a:rPr>
              <a:t>Global Indicator Framework </a:t>
            </a:r>
            <a:r>
              <a:rPr lang="en-IE" sz="2800" dirty="0">
                <a:solidFill>
                  <a:schemeClr val="accent6">
                    <a:lumMod val="50000"/>
                  </a:schemeClr>
                </a:solidFill>
                <a:effectLst/>
                <a:latin typeface="American Typewriter" panose="02090604020004020304" pitchFamily="18" charset="77"/>
              </a:rPr>
              <a:t>and open the document. Hit Ctrl and F to open the word search</a:t>
            </a:r>
          </a:p>
          <a:p>
            <a:r>
              <a:rPr lang="en-IE" sz="2800" dirty="0">
                <a:solidFill>
                  <a:schemeClr val="accent6">
                    <a:lumMod val="50000"/>
                  </a:schemeClr>
                </a:solidFill>
                <a:effectLst/>
                <a:latin typeface="American Typewriter" panose="02090604020004020304" pitchFamily="18" charset="77"/>
              </a:rPr>
              <a:t>box. Type the words and phrases associated with global injustice into the search box.</a:t>
            </a:r>
          </a:p>
        </p:txBody>
      </p:sp>
    </p:spTree>
    <p:extLst>
      <p:ext uri="{BB962C8B-B14F-4D97-AF65-F5344CB8AC3E}">
        <p14:creationId xmlns:p14="http://schemas.microsoft.com/office/powerpoint/2010/main" val="589403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able&#10;&#10;Description automatically generated">
            <a:extLst>
              <a:ext uri="{FF2B5EF4-FFF2-40B4-BE49-F238E27FC236}">
                <a16:creationId xmlns:a16="http://schemas.microsoft.com/office/drawing/2014/main" id="{984BAB3D-E3AD-944F-8A7E-0685523019D0}"/>
              </a:ext>
            </a:extLst>
          </p:cNvPr>
          <p:cNvPicPr>
            <a:picLocks noChangeAspect="1"/>
          </p:cNvPicPr>
          <p:nvPr/>
        </p:nvPicPr>
        <p:blipFill>
          <a:blip r:embed="rId2"/>
          <a:stretch>
            <a:fillRect/>
          </a:stretch>
        </p:blipFill>
        <p:spPr>
          <a:xfrm>
            <a:off x="1115878" y="1109495"/>
            <a:ext cx="8028122" cy="5475920"/>
          </a:xfrm>
          <a:prstGeom prst="rect">
            <a:avLst/>
          </a:prstGeom>
        </p:spPr>
      </p:pic>
      <p:sp>
        <p:nvSpPr>
          <p:cNvPr id="5" name="TextBox 4">
            <a:extLst>
              <a:ext uri="{FF2B5EF4-FFF2-40B4-BE49-F238E27FC236}">
                <a16:creationId xmlns:a16="http://schemas.microsoft.com/office/drawing/2014/main" id="{06D34622-E1BC-6E45-8951-D21A47CCCC0E}"/>
              </a:ext>
            </a:extLst>
          </p:cNvPr>
          <p:cNvSpPr txBox="1"/>
          <p:nvPr/>
        </p:nvSpPr>
        <p:spPr>
          <a:xfrm>
            <a:off x="1" y="0"/>
            <a:ext cx="9144000" cy="830997"/>
          </a:xfrm>
          <a:prstGeom prst="rect">
            <a:avLst/>
          </a:prstGeom>
          <a:noFill/>
        </p:spPr>
        <p:txBody>
          <a:bodyPr wrap="square" rtlCol="0">
            <a:spAutoFit/>
          </a:bodyPr>
          <a:lstStyle/>
          <a:p>
            <a:pPr algn="ctr"/>
            <a:r>
              <a:rPr lang="en-US" sz="4800" b="1" u="sng" dirty="0">
                <a:solidFill>
                  <a:schemeClr val="accent6">
                    <a:lumMod val="50000"/>
                  </a:schemeClr>
                </a:solidFill>
                <a:latin typeface="American Typewriter" panose="02090604020004020304" pitchFamily="18" charset="77"/>
              </a:rPr>
              <a:t>Word Games!</a:t>
            </a:r>
          </a:p>
        </p:txBody>
      </p:sp>
      <p:sp>
        <p:nvSpPr>
          <p:cNvPr id="2" name="TextBox 1">
            <a:extLst>
              <a:ext uri="{FF2B5EF4-FFF2-40B4-BE49-F238E27FC236}">
                <a16:creationId xmlns:a16="http://schemas.microsoft.com/office/drawing/2014/main" id="{247CB903-5F8D-1A4D-AF7D-F727C21C1F05}"/>
              </a:ext>
            </a:extLst>
          </p:cNvPr>
          <p:cNvSpPr txBox="1"/>
          <p:nvPr/>
        </p:nvSpPr>
        <p:spPr>
          <a:xfrm>
            <a:off x="123986" y="1084881"/>
            <a:ext cx="914400" cy="5632311"/>
          </a:xfrm>
          <a:prstGeom prst="rect">
            <a:avLst/>
          </a:prstGeom>
          <a:noFill/>
        </p:spPr>
        <p:txBody>
          <a:bodyPr wrap="square" rtlCol="0">
            <a:spAutoFit/>
          </a:bodyPr>
          <a:lstStyle/>
          <a:p>
            <a:r>
              <a:rPr lang="en-US" sz="4000" b="1" dirty="0">
                <a:solidFill>
                  <a:schemeClr val="accent6">
                    <a:lumMod val="50000"/>
                  </a:schemeClr>
                </a:solidFill>
                <a:latin typeface="American Typewriter" panose="02090604020004020304" pitchFamily="18" charset="77"/>
              </a:rPr>
              <a:t>1.</a:t>
            </a:r>
          </a:p>
          <a:p>
            <a:endParaRPr lang="en-US" sz="4000" b="1" dirty="0">
              <a:solidFill>
                <a:schemeClr val="accent6">
                  <a:lumMod val="50000"/>
                </a:schemeClr>
              </a:solidFill>
              <a:latin typeface="American Typewriter" panose="02090604020004020304" pitchFamily="18" charset="77"/>
            </a:endParaRPr>
          </a:p>
          <a:p>
            <a:r>
              <a:rPr lang="en-US" sz="4000" b="1" dirty="0">
                <a:solidFill>
                  <a:schemeClr val="accent6">
                    <a:lumMod val="50000"/>
                  </a:schemeClr>
                </a:solidFill>
                <a:latin typeface="American Typewriter" panose="02090604020004020304" pitchFamily="18" charset="77"/>
              </a:rPr>
              <a:t>2.</a:t>
            </a:r>
          </a:p>
          <a:p>
            <a:endParaRPr lang="en-US" sz="4000" b="1" dirty="0">
              <a:solidFill>
                <a:schemeClr val="accent6">
                  <a:lumMod val="50000"/>
                </a:schemeClr>
              </a:solidFill>
              <a:latin typeface="American Typewriter" panose="02090604020004020304" pitchFamily="18" charset="77"/>
            </a:endParaRPr>
          </a:p>
          <a:p>
            <a:r>
              <a:rPr lang="en-US" sz="4000" b="1" dirty="0">
                <a:solidFill>
                  <a:schemeClr val="accent6">
                    <a:lumMod val="50000"/>
                  </a:schemeClr>
                </a:solidFill>
                <a:latin typeface="American Typewriter" panose="02090604020004020304" pitchFamily="18" charset="77"/>
              </a:rPr>
              <a:t>3.</a:t>
            </a:r>
          </a:p>
          <a:p>
            <a:r>
              <a:rPr lang="en-US" sz="4000" b="1" dirty="0">
                <a:solidFill>
                  <a:schemeClr val="accent6">
                    <a:lumMod val="50000"/>
                  </a:schemeClr>
                </a:solidFill>
                <a:latin typeface="American Typewriter" panose="02090604020004020304" pitchFamily="18" charset="77"/>
              </a:rPr>
              <a:t>4.</a:t>
            </a:r>
          </a:p>
          <a:p>
            <a:r>
              <a:rPr lang="en-US" sz="4000" b="1" dirty="0">
                <a:solidFill>
                  <a:schemeClr val="accent6">
                    <a:lumMod val="50000"/>
                  </a:schemeClr>
                </a:solidFill>
                <a:latin typeface="American Typewriter" panose="02090604020004020304" pitchFamily="18" charset="77"/>
              </a:rPr>
              <a:t>5.</a:t>
            </a:r>
          </a:p>
          <a:p>
            <a:endParaRPr lang="en-US" sz="4000" b="1" dirty="0">
              <a:solidFill>
                <a:schemeClr val="accent6">
                  <a:lumMod val="50000"/>
                </a:schemeClr>
              </a:solidFill>
              <a:latin typeface="American Typewriter" panose="02090604020004020304" pitchFamily="18" charset="77"/>
            </a:endParaRPr>
          </a:p>
          <a:p>
            <a:r>
              <a:rPr lang="en-US" sz="4000" b="1" dirty="0">
                <a:solidFill>
                  <a:schemeClr val="accent6">
                    <a:lumMod val="50000"/>
                  </a:schemeClr>
                </a:solidFill>
                <a:latin typeface="American Typewriter" panose="02090604020004020304" pitchFamily="18" charset="77"/>
              </a:rPr>
              <a:t>6.</a:t>
            </a:r>
          </a:p>
        </p:txBody>
      </p:sp>
    </p:spTree>
    <p:extLst>
      <p:ext uri="{BB962C8B-B14F-4D97-AF65-F5344CB8AC3E}">
        <p14:creationId xmlns:p14="http://schemas.microsoft.com/office/powerpoint/2010/main" val="1129540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FF09B-9B98-8647-9672-9C2EDD7584F1}"/>
              </a:ext>
            </a:extLst>
          </p:cNvPr>
          <p:cNvSpPr>
            <a:spLocks noGrp="1"/>
          </p:cNvSpPr>
          <p:nvPr>
            <p:ph type="title"/>
          </p:nvPr>
        </p:nvSpPr>
        <p:spPr/>
        <p:txBody>
          <a:bodyPr/>
          <a:lstStyle/>
          <a:p>
            <a:r>
              <a:rPr lang="en-US" b="1" dirty="0">
                <a:solidFill>
                  <a:schemeClr val="accent6">
                    <a:lumMod val="50000"/>
                  </a:schemeClr>
                </a:solidFill>
                <a:latin typeface="American Typewriter" panose="02090604020004020304" pitchFamily="18" charset="77"/>
              </a:rPr>
              <a:t>Inequality</a:t>
            </a:r>
          </a:p>
        </p:txBody>
      </p:sp>
      <p:pic>
        <p:nvPicPr>
          <p:cNvPr id="5" name="Picture 4" descr="Diagram, engineering drawing&#10;&#10;Description automatically generated">
            <a:extLst>
              <a:ext uri="{FF2B5EF4-FFF2-40B4-BE49-F238E27FC236}">
                <a16:creationId xmlns:a16="http://schemas.microsoft.com/office/drawing/2014/main" id="{7A6E1400-93C7-B545-9DAD-CE742D17BC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58674" y="5275235"/>
            <a:ext cx="1778000" cy="1143000"/>
          </a:xfrm>
          <a:prstGeom prst="rect">
            <a:avLst/>
          </a:prstGeom>
          <a:ln w="76200">
            <a:solidFill>
              <a:schemeClr val="accent6">
                <a:lumMod val="50000"/>
              </a:schemeClr>
            </a:solidFill>
          </a:ln>
        </p:spPr>
      </p:pic>
      <p:pic>
        <p:nvPicPr>
          <p:cNvPr id="7" name="Picture 6">
            <a:extLst>
              <a:ext uri="{FF2B5EF4-FFF2-40B4-BE49-F238E27FC236}">
                <a16:creationId xmlns:a16="http://schemas.microsoft.com/office/drawing/2014/main" id="{7CB545D4-3D7F-9E45-932A-CAD1ED6471D7}"/>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r="29840"/>
          <a:stretch/>
        </p:blipFill>
        <p:spPr>
          <a:xfrm>
            <a:off x="6946900" y="3595069"/>
            <a:ext cx="1220707" cy="1155700"/>
          </a:xfrm>
          <a:prstGeom prst="rect">
            <a:avLst/>
          </a:prstGeom>
          <a:ln w="76200">
            <a:solidFill>
              <a:schemeClr val="accent6">
                <a:lumMod val="50000"/>
              </a:schemeClr>
            </a:solidFill>
          </a:ln>
        </p:spPr>
      </p:pic>
      <p:pic>
        <p:nvPicPr>
          <p:cNvPr id="9" name="Picture 8" descr="A picture containing text&#10;&#10;Description automatically generated">
            <a:extLst>
              <a:ext uri="{FF2B5EF4-FFF2-40B4-BE49-F238E27FC236}">
                <a16:creationId xmlns:a16="http://schemas.microsoft.com/office/drawing/2014/main" id="{615BA42A-62D2-BF4E-99E6-66D6857E3530}"/>
              </a:ext>
            </a:extLst>
          </p:cNvPr>
          <p:cNvPicPr>
            <a:picLocks noChangeAspect="1"/>
          </p:cNvPicPr>
          <p:nvPr/>
        </p:nvPicPr>
        <p:blipFill>
          <a:blip r:embed="rId5"/>
          <a:stretch>
            <a:fillRect/>
          </a:stretch>
        </p:blipFill>
        <p:spPr>
          <a:xfrm>
            <a:off x="196098" y="5551932"/>
            <a:ext cx="1638300" cy="1231900"/>
          </a:xfrm>
          <a:prstGeom prst="rect">
            <a:avLst/>
          </a:prstGeom>
          <a:ln w="76200">
            <a:solidFill>
              <a:schemeClr val="accent6">
                <a:lumMod val="50000"/>
              </a:schemeClr>
            </a:solidFill>
          </a:ln>
        </p:spPr>
      </p:pic>
      <p:pic>
        <p:nvPicPr>
          <p:cNvPr id="11" name="Picture 10" descr="A close up of a plant&#10;&#10;Description automatically generated with low confidence">
            <a:extLst>
              <a:ext uri="{FF2B5EF4-FFF2-40B4-BE49-F238E27FC236}">
                <a16:creationId xmlns:a16="http://schemas.microsoft.com/office/drawing/2014/main" id="{6CF311AA-F31F-D44A-806B-84B6F7C690D4}"/>
              </a:ext>
            </a:extLst>
          </p:cNvPr>
          <p:cNvPicPr>
            <a:picLocks noChangeAspect="1"/>
          </p:cNvPicPr>
          <p:nvPr/>
        </p:nvPicPr>
        <p:blipFill>
          <a:blip r:embed="rId6"/>
          <a:stretch>
            <a:fillRect/>
          </a:stretch>
        </p:blipFill>
        <p:spPr>
          <a:xfrm>
            <a:off x="6745207" y="1648203"/>
            <a:ext cx="1422400" cy="1422400"/>
          </a:xfrm>
          <a:prstGeom prst="rect">
            <a:avLst/>
          </a:prstGeom>
          <a:ln w="76200">
            <a:solidFill>
              <a:schemeClr val="accent6">
                <a:lumMod val="50000"/>
              </a:schemeClr>
            </a:solidFill>
          </a:ln>
        </p:spPr>
      </p:pic>
      <p:pic>
        <p:nvPicPr>
          <p:cNvPr id="12" name="Picture 11" descr="A close up of a plant&#10;&#10;Description automatically generated with low confidence">
            <a:extLst>
              <a:ext uri="{FF2B5EF4-FFF2-40B4-BE49-F238E27FC236}">
                <a16:creationId xmlns:a16="http://schemas.microsoft.com/office/drawing/2014/main" id="{439665B4-BE05-8A47-9EB8-908682C0A4CC}"/>
              </a:ext>
            </a:extLst>
          </p:cNvPr>
          <p:cNvPicPr>
            <a:picLocks noChangeAspect="1"/>
          </p:cNvPicPr>
          <p:nvPr/>
        </p:nvPicPr>
        <p:blipFill>
          <a:blip r:embed="rId6"/>
          <a:stretch>
            <a:fillRect/>
          </a:stretch>
        </p:blipFill>
        <p:spPr>
          <a:xfrm>
            <a:off x="304048" y="3852835"/>
            <a:ext cx="1422400" cy="1422400"/>
          </a:xfrm>
          <a:prstGeom prst="rect">
            <a:avLst/>
          </a:prstGeom>
          <a:ln w="76200">
            <a:solidFill>
              <a:schemeClr val="accent6">
                <a:lumMod val="50000"/>
              </a:schemeClr>
            </a:solidFill>
          </a:ln>
        </p:spPr>
      </p:pic>
      <p:pic>
        <p:nvPicPr>
          <p:cNvPr id="14" name="Picture 13" descr="A picture containing grass, green&#10;&#10;Description automatically generated">
            <a:extLst>
              <a:ext uri="{FF2B5EF4-FFF2-40B4-BE49-F238E27FC236}">
                <a16:creationId xmlns:a16="http://schemas.microsoft.com/office/drawing/2014/main" id="{A209B9DB-3A3C-2B42-8323-5E5DAD329D12}"/>
              </a:ext>
            </a:extLst>
          </p:cNvPr>
          <p:cNvPicPr>
            <a:picLocks noChangeAspect="1"/>
          </p:cNvPicPr>
          <p:nvPr/>
        </p:nvPicPr>
        <p:blipFill>
          <a:blip r:embed="rId7"/>
          <a:stretch>
            <a:fillRect/>
          </a:stretch>
        </p:blipFill>
        <p:spPr>
          <a:xfrm>
            <a:off x="304048" y="2591769"/>
            <a:ext cx="2019300" cy="1003300"/>
          </a:xfrm>
          <a:prstGeom prst="rect">
            <a:avLst/>
          </a:prstGeom>
          <a:ln w="76200">
            <a:solidFill>
              <a:schemeClr val="accent6">
                <a:lumMod val="50000"/>
              </a:schemeClr>
            </a:solidFill>
          </a:ln>
        </p:spPr>
      </p:pic>
      <p:pic>
        <p:nvPicPr>
          <p:cNvPr id="16" name="Picture 15" descr="Diagram&#10;&#10;Description automatically generated">
            <a:extLst>
              <a:ext uri="{FF2B5EF4-FFF2-40B4-BE49-F238E27FC236}">
                <a16:creationId xmlns:a16="http://schemas.microsoft.com/office/drawing/2014/main" id="{3D5473AB-E0B0-6449-B89A-9BF3E21200D0}"/>
              </a:ext>
            </a:extLst>
          </p:cNvPr>
          <p:cNvPicPr>
            <a:picLocks noChangeAspect="1"/>
          </p:cNvPicPr>
          <p:nvPr/>
        </p:nvPicPr>
        <p:blipFill>
          <a:blip r:embed="rId8"/>
          <a:stretch>
            <a:fillRect/>
          </a:stretch>
        </p:blipFill>
        <p:spPr>
          <a:xfrm>
            <a:off x="304048" y="943177"/>
            <a:ext cx="1422400" cy="1422400"/>
          </a:xfrm>
          <a:prstGeom prst="rect">
            <a:avLst/>
          </a:prstGeom>
          <a:ln w="76200">
            <a:solidFill>
              <a:schemeClr val="accent6">
                <a:lumMod val="50000"/>
              </a:schemeClr>
            </a:solidFill>
          </a:ln>
        </p:spPr>
      </p:pic>
      <p:sp>
        <p:nvSpPr>
          <p:cNvPr id="18" name="TextBox 17">
            <a:extLst>
              <a:ext uri="{FF2B5EF4-FFF2-40B4-BE49-F238E27FC236}">
                <a16:creationId xmlns:a16="http://schemas.microsoft.com/office/drawing/2014/main" id="{D053A990-6529-0F49-BBA6-158E5096E3B3}"/>
              </a:ext>
            </a:extLst>
          </p:cNvPr>
          <p:cNvSpPr txBox="1"/>
          <p:nvPr/>
        </p:nvSpPr>
        <p:spPr>
          <a:xfrm rot="10800000" flipH="1" flipV="1">
            <a:off x="6632026" y="527678"/>
            <a:ext cx="2207926" cy="830997"/>
          </a:xfrm>
          <a:prstGeom prst="rect">
            <a:avLst/>
          </a:prstGeom>
          <a:noFill/>
        </p:spPr>
        <p:txBody>
          <a:bodyPr wrap="square" rtlCol="0">
            <a:spAutoFit/>
          </a:bodyPr>
          <a:lstStyle/>
          <a:p>
            <a:r>
              <a:rPr lang="en-US" sz="2400" b="1" dirty="0">
                <a:solidFill>
                  <a:schemeClr val="accent6">
                    <a:lumMod val="50000"/>
                  </a:schemeClr>
                </a:solidFill>
                <a:latin typeface="American Typewriter" panose="02090604020004020304" pitchFamily="18" charset="77"/>
              </a:rPr>
              <a:t>All of this could…</a:t>
            </a:r>
          </a:p>
        </p:txBody>
      </p:sp>
      <p:sp>
        <p:nvSpPr>
          <p:cNvPr id="20" name="Rectangle 19">
            <a:extLst>
              <a:ext uri="{FF2B5EF4-FFF2-40B4-BE49-F238E27FC236}">
                <a16:creationId xmlns:a16="http://schemas.microsoft.com/office/drawing/2014/main" id="{67935ECD-D623-5945-918C-225348524002}"/>
              </a:ext>
            </a:extLst>
          </p:cNvPr>
          <p:cNvSpPr/>
          <p:nvPr/>
        </p:nvSpPr>
        <p:spPr>
          <a:xfrm>
            <a:off x="2108113" y="1469711"/>
            <a:ext cx="4088683" cy="646331"/>
          </a:xfrm>
          <a:prstGeom prst="rect">
            <a:avLst/>
          </a:prstGeom>
        </p:spPr>
        <p:txBody>
          <a:bodyPr wrap="none">
            <a:spAutoFit/>
          </a:bodyPr>
          <a:lstStyle/>
          <a:p>
            <a:r>
              <a:rPr lang="en-US" sz="3600" b="1" dirty="0">
                <a:solidFill>
                  <a:schemeClr val="accent6">
                    <a:lumMod val="50000"/>
                  </a:schemeClr>
                </a:solidFill>
                <a:latin typeface="American Typewriter" panose="02090604020004020304" pitchFamily="18" charset="77"/>
              </a:rPr>
              <a:t>10 billion </a:t>
            </a:r>
            <a:r>
              <a:rPr lang="en-US" sz="3600" b="1" dirty="0" err="1">
                <a:solidFill>
                  <a:schemeClr val="accent6">
                    <a:lumMod val="50000"/>
                  </a:schemeClr>
                </a:solidFill>
                <a:latin typeface="American Typewriter" panose="02090604020004020304" pitchFamily="18" charset="77"/>
              </a:rPr>
              <a:t>tonnes</a:t>
            </a:r>
            <a:endParaRPr lang="en-US" sz="3600" b="1" dirty="0">
              <a:solidFill>
                <a:schemeClr val="accent6">
                  <a:lumMod val="50000"/>
                </a:schemeClr>
              </a:solidFill>
              <a:latin typeface="American Typewriter" panose="02090604020004020304" pitchFamily="18" charset="77"/>
            </a:endParaRPr>
          </a:p>
        </p:txBody>
      </p:sp>
      <p:sp>
        <p:nvSpPr>
          <p:cNvPr id="21" name="Rectangle 20">
            <a:extLst>
              <a:ext uri="{FF2B5EF4-FFF2-40B4-BE49-F238E27FC236}">
                <a16:creationId xmlns:a16="http://schemas.microsoft.com/office/drawing/2014/main" id="{D726DC3D-4B60-B84B-9503-DAB4164BD67D}"/>
              </a:ext>
            </a:extLst>
          </p:cNvPr>
          <p:cNvSpPr/>
          <p:nvPr/>
        </p:nvSpPr>
        <p:spPr>
          <a:xfrm>
            <a:off x="2502424" y="2792438"/>
            <a:ext cx="3935693" cy="523220"/>
          </a:xfrm>
          <a:prstGeom prst="rect">
            <a:avLst/>
          </a:prstGeom>
        </p:spPr>
        <p:txBody>
          <a:bodyPr wrap="none">
            <a:spAutoFit/>
          </a:bodyPr>
          <a:lstStyle/>
          <a:p>
            <a:r>
              <a:rPr lang="en-US" sz="2800" b="1" dirty="0">
                <a:solidFill>
                  <a:schemeClr val="accent6">
                    <a:lumMod val="50000"/>
                  </a:schemeClr>
                </a:solidFill>
                <a:latin typeface="American Typewriter" panose="02090604020004020304" pitchFamily="18" charset="77"/>
              </a:rPr>
              <a:t>800 million hectares</a:t>
            </a:r>
          </a:p>
        </p:txBody>
      </p:sp>
      <p:sp>
        <p:nvSpPr>
          <p:cNvPr id="22" name="Rectangle 21">
            <a:extLst>
              <a:ext uri="{FF2B5EF4-FFF2-40B4-BE49-F238E27FC236}">
                <a16:creationId xmlns:a16="http://schemas.microsoft.com/office/drawing/2014/main" id="{9979C831-2913-1849-A396-344C02863E22}"/>
              </a:ext>
            </a:extLst>
          </p:cNvPr>
          <p:cNvSpPr/>
          <p:nvPr/>
        </p:nvSpPr>
        <p:spPr>
          <a:xfrm>
            <a:off x="2059861" y="4347795"/>
            <a:ext cx="4217116" cy="523220"/>
          </a:xfrm>
          <a:prstGeom prst="rect">
            <a:avLst/>
          </a:prstGeom>
        </p:spPr>
        <p:txBody>
          <a:bodyPr wrap="none">
            <a:spAutoFit/>
          </a:bodyPr>
          <a:lstStyle/>
          <a:p>
            <a:r>
              <a:rPr lang="en-US" sz="2800" b="1" dirty="0">
                <a:solidFill>
                  <a:schemeClr val="accent6">
                    <a:lumMod val="50000"/>
                  </a:schemeClr>
                </a:solidFill>
                <a:latin typeface="American Typewriter" panose="02090604020004020304" pitchFamily="18" charset="77"/>
              </a:rPr>
              <a:t>23 exajoules of energy</a:t>
            </a:r>
          </a:p>
        </p:txBody>
      </p:sp>
      <p:sp>
        <p:nvSpPr>
          <p:cNvPr id="23" name="Rectangle 22">
            <a:extLst>
              <a:ext uri="{FF2B5EF4-FFF2-40B4-BE49-F238E27FC236}">
                <a16:creationId xmlns:a16="http://schemas.microsoft.com/office/drawing/2014/main" id="{A238944E-07F5-EC4F-BF34-E1435A73DF5F}"/>
              </a:ext>
            </a:extLst>
          </p:cNvPr>
          <p:cNvSpPr/>
          <p:nvPr/>
        </p:nvSpPr>
        <p:spPr>
          <a:xfrm>
            <a:off x="2108113" y="5388289"/>
            <a:ext cx="3347290" cy="1384995"/>
          </a:xfrm>
          <a:prstGeom prst="rect">
            <a:avLst/>
          </a:prstGeom>
        </p:spPr>
        <p:txBody>
          <a:bodyPr wrap="square">
            <a:spAutoFit/>
          </a:bodyPr>
          <a:lstStyle/>
          <a:p>
            <a:r>
              <a:rPr lang="en-US" sz="2800" b="1" dirty="0">
                <a:solidFill>
                  <a:schemeClr val="accent6">
                    <a:lumMod val="50000"/>
                  </a:schemeClr>
                </a:solidFill>
                <a:latin typeface="American Typewriter" panose="02090604020004020304" pitchFamily="18" charset="77"/>
              </a:rPr>
              <a:t>200 million person-years of </a:t>
            </a:r>
            <a:r>
              <a:rPr lang="en-US" sz="2800" b="1" dirty="0" err="1">
                <a:solidFill>
                  <a:schemeClr val="accent6">
                    <a:lumMod val="50000"/>
                  </a:schemeClr>
                </a:solidFill>
                <a:latin typeface="American Typewriter" panose="02090604020004020304" pitchFamily="18" charset="77"/>
              </a:rPr>
              <a:t>labour</a:t>
            </a:r>
            <a:endParaRPr lang="en-US" sz="2800" b="1" dirty="0">
              <a:solidFill>
                <a:schemeClr val="accent6">
                  <a:lumMod val="50000"/>
                </a:schemeClr>
              </a:solidFill>
              <a:latin typeface="American Typewriter" panose="02090604020004020304" pitchFamily="18" charset="77"/>
            </a:endParaRPr>
          </a:p>
        </p:txBody>
      </p:sp>
    </p:spTree>
    <p:extLst>
      <p:ext uri="{BB962C8B-B14F-4D97-AF65-F5344CB8AC3E}">
        <p14:creationId xmlns:p14="http://schemas.microsoft.com/office/powerpoint/2010/main" val="396385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pic>
        <p:nvPicPr>
          <p:cNvPr id="167" name="Google Shape;167;p20"/>
          <p:cNvPicPr preferRelativeResize="0">
            <a:picLocks noGrp="1"/>
          </p:cNvPicPr>
          <p:nvPr>
            <p:ph type="body" idx="1"/>
          </p:nvPr>
        </p:nvPicPr>
        <p:blipFill rotWithShape="1">
          <a:blip r:embed="rId3">
            <a:alphaModFix/>
          </a:blip>
          <a:srcRect t="3" b="15727"/>
          <a:stretch/>
        </p:blipFill>
        <p:spPr>
          <a:xfrm>
            <a:off x="15" y="857257"/>
            <a:ext cx="9143985" cy="514349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
        <p:fade/>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pic>
        <p:nvPicPr>
          <p:cNvPr id="3" name="Picture 2" descr="A picture containing text, clipart&#10;&#10;Description automatically generated">
            <a:extLst>
              <a:ext uri="{FF2B5EF4-FFF2-40B4-BE49-F238E27FC236}">
                <a16:creationId xmlns:a16="http://schemas.microsoft.com/office/drawing/2014/main" id="{D2420B94-EF39-8147-B8A5-BE34E4B26B11}"/>
              </a:ext>
            </a:extLst>
          </p:cNvPr>
          <p:cNvPicPr>
            <a:picLocks noChangeAspect="1"/>
          </p:cNvPicPr>
          <p:nvPr/>
        </p:nvPicPr>
        <p:blipFill>
          <a:blip r:embed="rId3"/>
          <a:stretch>
            <a:fillRect/>
          </a:stretch>
        </p:blipFill>
        <p:spPr>
          <a:xfrm>
            <a:off x="-300329" y="1008529"/>
            <a:ext cx="9744658" cy="437851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357"/>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85032876-DDD8-EE46-976E-7580E10142E5}"/>
              </a:ext>
            </a:extLst>
          </p:cNvPr>
          <p:cNvPicPr>
            <a:picLocks noChangeAspect="1"/>
          </p:cNvPicPr>
          <p:nvPr/>
        </p:nvPicPr>
        <p:blipFill>
          <a:blip r:embed="rId3"/>
          <a:stretch>
            <a:fillRect/>
          </a:stretch>
        </p:blipFill>
        <p:spPr>
          <a:xfrm>
            <a:off x="548673" y="346261"/>
            <a:ext cx="7842292" cy="588172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8F4DF00D-8B47-0C49-BE35-A1387F44BE68}"/>
              </a:ext>
            </a:extLst>
          </p:cNvPr>
          <p:cNvPicPr>
            <a:picLocks noChangeAspect="1"/>
          </p:cNvPicPr>
          <p:nvPr/>
        </p:nvPicPr>
        <p:blipFill>
          <a:blip r:embed="rId2"/>
          <a:stretch>
            <a:fillRect/>
          </a:stretch>
        </p:blipFill>
        <p:spPr>
          <a:xfrm>
            <a:off x="263397" y="779929"/>
            <a:ext cx="8617206" cy="4975411"/>
          </a:xfrm>
          <a:prstGeom prst="rect">
            <a:avLst/>
          </a:prstGeom>
        </p:spPr>
      </p:pic>
    </p:spTree>
    <p:extLst>
      <p:ext uri="{BB962C8B-B14F-4D97-AF65-F5344CB8AC3E}">
        <p14:creationId xmlns:p14="http://schemas.microsoft.com/office/powerpoint/2010/main" val="1795281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A1456B0D-0CEB-DD40-A9A3-0F539E011D0C}"/>
              </a:ext>
            </a:extLst>
          </p:cNvPr>
          <p:cNvPicPr>
            <a:picLocks noChangeAspect="1"/>
          </p:cNvPicPr>
          <p:nvPr/>
        </p:nvPicPr>
        <p:blipFill>
          <a:blip r:embed="rId3"/>
          <a:stretch>
            <a:fillRect/>
          </a:stretch>
        </p:blipFill>
        <p:spPr>
          <a:xfrm>
            <a:off x="425725" y="309282"/>
            <a:ext cx="8579159" cy="60377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C94B5CE-D3C8-674D-A3EE-D44C1E237F3D}"/>
              </a:ext>
            </a:extLst>
          </p:cNvPr>
          <p:cNvPicPr>
            <a:picLocks noChangeAspect="1"/>
          </p:cNvPicPr>
          <p:nvPr/>
        </p:nvPicPr>
        <p:blipFill>
          <a:blip r:embed="rId2"/>
          <a:stretch>
            <a:fillRect/>
          </a:stretch>
        </p:blipFill>
        <p:spPr>
          <a:xfrm>
            <a:off x="1398867" y="185118"/>
            <a:ext cx="6575238" cy="6487763"/>
          </a:xfrm>
          <a:prstGeom prst="rect">
            <a:avLst/>
          </a:prstGeom>
        </p:spPr>
      </p:pic>
    </p:spTree>
    <p:extLst>
      <p:ext uri="{BB962C8B-B14F-4D97-AF65-F5344CB8AC3E}">
        <p14:creationId xmlns:p14="http://schemas.microsoft.com/office/powerpoint/2010/main" val="23465868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3AFCC9-38A2-A342-A3D7-AC4114180265}"/>
              </a:ext>
            </a:extLst>
          </p:cNvPr>
          <p:cNvSpPr txBox="1"/>
          <p:nvPr/>
        </p:nvSpPr>
        <p:spPr>
          <a:xfrm>
            <a:off x="0" y="1122363"/>
            <a:ext cx="2642615" cy="3204134"/>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r>
              <a:rPr lang="en-US" sz="4800" b="1" dirty="0">
                <a:latin typeface="American Typewriter" panose="02090604020004020304" pitchFamily="18" charset="77"/>
                <a:ea typeface="+mj-ea"/>
                <a:cs typeface="+mj-cs"/>
              </a:rPr>
              <a:t>The BUS </a:t>
            </a:r>
          </a:p>
          <a:p>
            <a:pPr defTabSz="914400">
              <a:lnSpc>
                <a:spcPct val="90000"/>
              </a:lnSpc>
              <a:spcBef>
                <a:spcPct val="0"/>
              </a:spcBef>
              <a:spcAft>
                <a:spcPts val="600"/>
              </a:spcAft>
            </a:pPr>
            <a:endParaRPr lang="en-US" sz="4200" b="1" dirty="0">
              <a:latin typeface="+mj-lt"/>
              <a:ea typeface="+mj-ea"/>
              <a:cs typeface="+mj-cs"/>
            </a:endParaRPr>
          </a:p>
        </p:txBody>
      </p:sp>
      <p:pic>
        <p:nvPicPr>
          <p:cNvPr id="8" name="Picture 7" descr="Icon&#10;&#10;Description automatically generated">
            <a:extLst>
              <a:ext uri="{FF2B5EF4-FFF2-40B4-BE49-F238E27FC236}">
                <a16:creationId xmlns:a16="http://schemas.microsoft.com/office/drawing/2014/main" id="{865D7ED6-F91C-C343-A45A-4BDA04EDE596}"/>
              </a:ext>
            </a:extLst>
          </p:cNvPr>
          <p:cNvPicPr>
            <a:picLocks noChangeAspect="1"/>
          </p:cNvPicPr>
          <p:nvPr/>
        </p:nvPicPr>
        <p:blipFill>
          <a:blip r:embed="rId3"/>
          <a:stretch>
            <a:fillRect/>
          </a:stretch>
        </p:blipFill>
        <p:spPr>
          <a:xfrm>
            <a:off x="337059" y="169863"/>
            <a:ext cx="1290263" cy="1248642"/>
          </a:xfrm>
          <a:prstGeom prst="rect">
            <a:avLst/>
          </a:prstGeom>
        </p:spPr>
      </p:pic>
      <p:sp>
        <p:nvSpPr>
          <p:cNvPr id="3" name="TextBox 2">
            <a:extLst>
              <a:ext uri="{FF2B5EF4-FFF2-40B4-BE49-F238E27FC236}">
                <a16:creationId xmlns:a16="http://schemas.microsoft.com/office/drawing/2014/main" id="{204E3D2B-16E9-BF46-8E56-12A8A4F9B24D}"/>
              </a:ext>
            </a:extLst>
          </p:cNvPr>
          <p:cNvSpPr txBox="1"/>
          <p:nvPr/>
        </p:nvSpPr>
        <p:spPr>
          <a:xfrm>
            <a:off x="154982" y="1627322"/>
            <a:ext cx="2487633" cy="400110"/>
          </a:xfrm>
          <a:prstGeom prst="rect">
            <a:avLst/>
          </a:prstGeom>
          <a:noFill/>
        </p:spPr>
        <p:txBody>
          <a:bodyPr wrap="square" rtlCol="0">
            <a:spAutoFit/>
          </a:bodyPr>
          <a:lstStyle/>
          <a:p>
            <a:r>
              <a:rPr lang="en-US" sz="2000" b="1" dirty="0">
                <a:latin typeface="American Typewriter" panose="02090604020004020304" pitchFamily="18" charset="77"/>
              </a:rPr>
              <a:t>Complexity</a:t>
            </a:r>
            <a:r>
              <a:rPr lang="en-US" dirty="0"/>
              <a:t> </a:t>
            </a:r>
          </a:p>
        </p:txBody>
      </p:sp>
      <p:pic>
        <p:nvPicPr>
          <p:cNvPr id="10" name="Picture 9" descr="A picture containing toy, LEGO, indoor&#10;&#10;Description automatically generated">
            <a:extLst>
              <a:ext uri="{FF2B5EF4-FFF2-40B4-BE49-F238E27FC236}">
                <a16:creationId xmlns:a16="http://schemas.microsoft.com/office/drawing/2014/main" id="{AC4FC07A-E121-0D43-A7F0-01683E339F01}"/>
              </a:ext>
            </a:extLst>
          </p:cNvPr>
          <p:cNvPicPr>
            <a:picLocks noChangeAspect="1"/>
          </p:cNvPicPr>
          <p:nvPr/>
        </p:nvPicPr>
        <p:blipFill>
          <a:blip r:embed="rId4"/>
          <a:stretch>
            <a:fillRect/>
          </a:stretch>
        </p:blipFill>
        <p:spPr>
          <a:xfrm>
            <a:off x="2226788" y="422541"/>
            <a:ext cx="6580153" cy="4191051"/>
          </a:xfrm>
          <a:prstGeom prst="rect">
            <a:avLst/>
          </a:prstGeom>
          <a:ln w="76200">
            <a:solidFill>
              <a:schemeClr val="accent6">
                <a:lumMod val="50000"/>
              </a:schemeClr>
            </a:solidFill>
          </a:ln>
        </p:spPr>
      </p:pic>
    </p:spTree>
    <p:extLst>
      <p:ext uri="{BB962C8B-B14F-4D97-AF65-F5344CB8AC3E}">
        <p14:creationId xmlns:p14="http://schemas.microsoft.com/office/powerpoint/2010/main" val="682845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3AFCC9-38A2-A342-A3D7-AC4114180265}"/>
              </a:ext>
            </a:extLst>
          </p:cNvPr>
          <p:cNvSpPr txBox="1"/>
          <p:nvPr/>
        </p:nvSpPr>
        <p:spPr>
          <a:xfrm>
            <a:off x="0" y="247972"/>
            <a:ext cx="8105614" cy="9633406"/>
          </a:xfrm>
          <a:prstGeom prst="rect">
            <a:avLst/>
          </a:prstGeom>
          <a:noFill/>
        </p:spPr>
        <p:txBody>
          <a:bodyPr wrap="square" rtlCol="0">
            <a:spAutoFit/>
          </a:bodyPr>
          <a:lstStyle/>
          <a:p>
            <a:r>
              <a:rPr lang="en-US" sz="4400" b="1" dirty="0">
                <a:solidFill>
                  <a:schemeClr val="accent6">
                    <a:lumMod val="50000"/>
                  </a:schemeClr>
                </a:solidFill>
                <a:latin typeface="American Typewriter" panose="02090604020004020304" pitchFamily="18" charset="77"/>
              </a:rPr>
              <a:t>How does the Digging Deeper Model work?</a:t>
            </a:r>
          </a:p>
          <a:p>
            <a:r>
              <a:rPr lang="en-US" sz="2800" b="1" dirty="0">
                <a:solidFill>
                  <a:schemeClr val="accent6">
                    <a:lumMod val="50000"/>
                  </a:schemeClr>
                </a:solidFill>
                <a:latin typeface="American Typewriter" panose="02090604020004020304" pitchFamily="18" charset="77"/>
              </a:rPr>
              <a:t>-Give the students a piece of stimulus related to a global issue</a:t>
            </a:r>
          </a:p>
          <a:p>
            <a:endParaRPr lang="en-US" sz="2800" b="1" dirty="0">
              <a:solidFill>
                <a:schemeClr val="accent6">
                  <a:lumMod val="50000"/>
                </a:schemeClr>
              </a:solidFill>
              <a:latin typeface="American Typewriter" panose="02090604020004020304" pitchFamily="18" charset="77"/>
            </a:endParaRPr>
          </a:p>
          <a:p>
            <a:r>
              <a:rPr lang="en-US" sz="2800" b="1" dirty="0">
                <a:solidFill>
                  <a:schemeClr val="accent6">
                    <a:lumMod val="50000"/>
                  </a:schemeClr>
                </a:solidFill>
                <a:latin typeface="American Typewriter" panose="02090604020004020304" pitchFamily="18" charset="77"/>
              </a:rPr>
              <a:t>-Take them through a journey of the questions in:</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Stretch and Challenge</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Power</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Perspectives</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Background &amp; Root Causes</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Equity/Fairness</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Future</a:t>
            </a:r>
          </a:p>
          <a:p>
            <a:pPr marL="514350" indent="-514350">
              <a:buFont typeface="+mj-lt"/>
              <a:buAutoNum type="arabicPeriod"/>
            </a:pPr>
            <a:r>
              <a:rPr lang="en-US" sz="2800" dirty="0">
                <a:solidFill>
                  <a:schemeClr val="accent6">
                    <a:lumMod val="50000"/>
                  </a:schemeClr>
                </a:solidFill>
                <a:latin typeface="American Typewriter" panose="02090604020004020304" pitchFamily="18" charset="77"/>
              </a:rPr>
              <a:t>Responses</a:t>
            </a:r>
          </a:p>
          <a:p>
            <a:endParaRPr lang="en-US" sz="2800" b="1" dirty="0">
              <a:solidFill>
                <a:schemeClr val="accent6">
                  <a:lumMod val="50000"/>
                </a:schemeClr>
              </a:solidFill>
              <a:latin typeface="American Typewriter" panose="02090604020004020304" pitchFamily="18" charset="77"/>
            </a:endParaRPr>
          </a:p>
          <a:p>
            <a:endParaRPr lang="en-US" sz="2800" b="1" dirty="0">
              <a:solidFill>
                <a:schemeClr val="accent6">
                  <a:lumMod val="50000"/>
                </a:schemeClr>
              </a:solidFill>
              <a:latin typeface="American Typewriter" panose="02090604020004020304" pitchFamily="18" charset="77"/>
            </a:endParaRPr>
          </a:p>
          <a:p>
            <a:endParaRPr lang="en-US" sz="2800" b="1" dirty="0">
              <a:solidFill>
                <a:schemeClr val="accent6">
                  <a:lumMod val="50000"/>
                </a:schemeClr>
              </a:solidFill>
              <a:latin typeface="American Typewriter" panose="02090604020004020304" pitchFamily="18" charset="77"/>
            </a:endParaRPr>
          </a:p>
          <a:p>
            <a:endParaRPr lang="en-US" sz="2800" b="1" dirty="0">
              <a:latin typeface="American Typewriter" panose="02090604020004020304" pitchFamily="18" charset="77"/>
            </a:endParaRPr>
          </a:p>
          <a:p>
            <a:endParaRPr lang="en-US" sz="2800" b="1" dirty="0">
              <a:latin typeface="American Typewriter" panose="02090604020004020304" pitchFamily="18" charset="77"/>
            </a:endParaRPr>
          </a:p>
          <a:p>
            <a:pPr algn="ctr"/>
            <a:endParaRPr lang="en-US" sz="2800" b="1" dirty="0">
              <a:latin typeface="American Typewriter" panose="02090604020004020304" pitchFamily="18" charset="77"/>
            </a:endParaRPr>
          </a:p>
          <a:p>
            <a:pPr algn="ctr"/>
            <a:endParaRPr lang="en-US" sz="2800" b="1" dirty="0">
              <a:latin typeface="American Typewriter" panose="02090604020004020304" pitchFamily="18" charset="77"/>
            </a:endParaRPr>
          </a:p>
        </p:txBody>
      </p:sp>
      <p:pic>
        <p:nvPicPr>
          <p:cNvPr id="3" name="Content Placeholder 14" descr="Icon&#10;&#10;Description automatically generated">
            <a:extLst>
              <a:ext uri="{FF2B5EF4-FFF2-40B4-BE49-F238E27FC236}">
                <a16:creationId xmlns:a16="http://schemas.microsoft.com/office/drawing/2014/main" id="{B1049F48-AFF9-EB45-B6D3-2976A893CEB5}"/>
              </a:ext>
            </a:extLst>
          </p:cNvPr>
          <p:cNvPicPr>
            <a:picLocks noChangeAspect="1"/>
          </p:cNvPicPr>
          <p:nvPr/>
        </p:nvPicPr>
        <p:blipFill>
          <a:blip r:embed="rId3"/>
          <a:stretch>
            <a:fillRect/>
          </a:stretch>
        </p:blipFill>
        <p:spPr>
          <a:xfrm>
            <a:off x="6919886" y="115024"/>
            <a:ext cx="2070100" cy="2070100"/>
          </a:xfrm>
          <a:prstGeom prst="rect">
            <a:avLst/>
          </a:prstGeom>
        </p:spPr>
      </p:pic>
    </p:spTree>
    <p:extLst>
      <p:ext uri="{BB962C8B-B14F-4D97-AF65-F5344CB8AC3E}">
        <p14:creationId xmlns:p14="http://schemas.microsoft.com/office/powerpoint/2010/main" val="8085881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D3335F-6EFC-B949-9856-1BD12293EB31}"/>
              </a:ext>
            </a:extLst>
          </p:cNvPr>
          <p:cNvSpPr txBox="1"/>
          <p:nvPr/>
        </p:nvSpPr>
        <p:spPr>
          <a:xfrm>
            <a:off x="309965" y="336496"/>
            <a:ext cx="8384583" cy="923330"/>
          </a:xfrm>
          <a:prstGeom prst="rect">
            <a:avLst/>
          </a:prstGeom>
          <a:noFill/>
        </p:spPr>
        <p:txBody>
          <a:bodyPr wrap="square">
            <a:spAutoFit/>
          </a:bodyPr>
          <a:lstStyle/>
          <a:p>
            <a:pPr marL="457200" indent="-457200">
              <a:buFont typeface="Arial" panose="020B0604020202020204" pitchFamily="34" charset="0"/>
              <a:buChar char="•"/>
            </a:pPr>
            <a:r>
              <a:rPr lang="en-US" sz="1800" b="1" dirty="0">
                <a:solidFill>
                  <a:schemeClr val="accent6">
                    <a:lumMod val="50000"/>
                  </a:schemeClr>
                </a:solidFill>
                <a:latin typeface="American Typewriter" panose="02090604020004020304" pitchFamily="18" charset="77"/>
              </a:rPr>
              <a:t>Visit to the Irish Aid Centre-AID</a:t>
            </a:r>
          </a:p>
          <a:p>
            <a:pPr marL="457200" indent="-457200">
              <a:buFont typeface="Arial" panose="020B0604020202020204" pitchFamily="34" charset="0"/>
              <a:buChar char="•"/>
            </a:pPr>
            <a:r>
              <a:rPr lang="en-US" sz="1800" b="1" dirty="0">
                <a:solidFill>
                  <a:schemeClr val="accent6">
                    <a:lumMod val="50000"/>
                  </a:schemeClr>
                </a:solidFill>
                <a:latin typeface="American Typewriter" panose="02090604020004020304" pitchFamily="18" charset="77"/>
              </a:rPr>
              <a:t>School Fairtrade Event-TRADE</a:t>
            </a:r>
          </a:p>
          <a:p>
            <a:pPr marL="457200" indent="-457200">
              <a:buFont typeface="Arial" panose="020B0604020202020204" pitchFamily="34" charset="0"/>
              <a:buChar char="•"/>
            </a:pPr>
            <a:r>
              <a:rPr lang="en-US" sz="1800" b="1" dirty="0">
                <a:solidFill>
                  <a:schemeClr val="accent6">
                    <a:lumMod val="50000"/>
                  </a:schemeClr>
                </a:solidFill>
                <a:latin typeface="American Typewriter" panose="02090604020004020304" pitchFamily="18" charset="77"/>
              </a:rPr>
              <a:t>Young Environmental Awards-CLIMATE CHANGE</a:t>
            </a:r>
          </a:p>
        </p:txBody>
      </p:sp>
      <p:pic>
        <p:nvPicPr>
          <p:cNvPr id="5" name="Picture 4" descr="Text&#10;&#10;Description automatically generated with low confidence">
            <a:extLst>
              <a:ext uri="{FF2B5EF4-FFF2-40B4-BE49-F238E27FC236}">
                <a16:creationId xmlns:a16="http://schemas.microsoft.com/office/drawing/2014/main" id="{AF9C1431-D47E-794C-82EA-C4089F3505AD}"/>
              </a:ext>
            </a:extLst>
          </p:cNvPr>
          <p:cNvPicPr>
            <a:picLocks noChangeAspect="1"/>
          </p:cNvPicPr>
          <p:nvPr/>
        </p:nvPicPr>
        <p:blipFill>
          <a:blip r:embed="rId2"/>
          <a:stretch>
            <a:fillRect/>
          </a:stretch>
        </p:blipFill>
        <p:spPr>
          <a:xfrm>
            <a:off x="805912" y="1542258"/>
            <a:ext cx="4159436" cy="1904320"/>
          </a:xfrm>
          <a:prstGeom prst="rect">
            <a:avLst/>
          </a:prstGeom>
        </p:spPr>
      </p:pic>
      <p:pic>
        <p:nvPicPr>
          <p:cNvPr id="7" name="Picture 6" descr="Text&#10;&#10;Description automatically generated">
            <a:extLst>
              <a:ext uri="{FF2B5EF4-FFF2-40B4-BE49-F238E27FC236}">
                <a16:creationId xmlns:a16="http://schemas.microsoft.com/office/drawing/2014/main" id="{A89BC71F-75B1-A644-BFC0-E053D69B079C}"/>
              </a:ext>
            </a:extLst>
          </p:cNvPr>
          <p:cNvPicPr>
            <a:picLocks noChangeAspect="1"/>
          </p:cNvPicPr>
          <p:nvPr/>
        </p:nvPicPr>
        <p:blipFill>
          <a:blip r:embed="rId3"/>
          <a:stretch>
            <a:fillRect/>
          </a:stretch>
        </p:blipFill>
        <p:spPr>
          <a:xfrm>
            <a:off x="5962434" y="1473881"/>
            <a:ext cx="2553178" cy="3843795"/>
          </a:xfrm>
          <a:prstGeom prst="rect">
            <a:avLst/>
          </a:prstGeom>
        </p:spPr>
      </p:pic>
      <p:pic>
        <p:nvPicPr>
          <p:cNvPr id="4" name="Picture 3" descr="A picture containing website&#10;&#10;Description automatically generated">
            <a:extLst>
              <a:ext uri="{FF2B5EF4-FFF2-40B4-BE49-F238E27FC236}">
                <a16:creationId xmlns:a16="http://schemas.microsoft.com/office/drawing/2014/main" id="{83DEAD68-FB68-F84E-BF77-E5A003123264}"/>
              </a:ext>
            </a:extLst>
          </p:cNvPr>
          <p:cNvPicPr>
            <a:picLocks noChangeAspect="1"/>
          </p:cNvPicPr>
          <p:nvPr/>
        </p:nvPicPr>
        <p:blipFill>
          <a:blip r:embed="rId4"/>
          <a:stretch>
            <a:fillRect/>
          </a:stretch>
        </p:blipFill>
        <p:spPr>
          <a:xfrm>
            <a:off x="284865" y="3729011"/>
            <a:ext cx="5315012" cy="2904264"/>
          </a:xfrm>
          <a:prstGeom prst="rect">
            <a:avLst/>
          </a:prstGeom>
        </p:spPr>
      </p:pic>
    </p:spTree>
    <p:extLst>
      <p:ext uri="{BB962C8B-B14F-4D97-AF65-F5344CB8AC3E}">
        <p14:creationId xmlns:p14="http://schemas.microsoft.com/office/powerpoint/2010/main" val="3268079630"/>
      </p:ext>
    </p:extLst>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2751</TotalTime>
  <Words>351</Words>
  <Application>Microsoft Macintosh PowerPoint</Application>
  <PresentationFormat>On-screen Show (4:3)</PresentationFormat>
  <Paragraphs>67</Paragraphs>
  <Slides>14</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American Typewriter</vt:lpstr>
      <vt:lpstr>Calibri</vt:lpstr>
      <vt:lpstr>Arial</vt:lpstr>
      <vt:lpstr>Office Theme</vt:lpstr>
      <vt:lpstr>PowerPoint Presentation</vt:lpstr>
      <vt:lpstr>PowerPoint Presentation</vt:lpstr>
      <vt:lpstr>PowerPoint Presentation</vt:lpstr>
      <vt:lpstr>PowerPoint Presentation</vt:lpstr>
      <vt:lpstr>Inequality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Muckross Park College</dc:title>
  <dc:creator>Sinéad Hayes</dc:creator>
  <cp:lastModifiedBy>Lizzy Noone</cp:lastModifiedBy>
  <cp:revision>11</cp:revision>
  <dcterms:created xsi:type="dcterms:W3CDTF">2020-09-24T18:37:52Z</dcterms:created>
  <dcterms:modified xsi:type="dcterms:W3CDTF">2021-10-15T12:54:29Z</dcterms:modified>
</cp:coreProperties>
</file>