
<file path=[Content_Types].xml><?xml version="1.0" encoding="utf-8"?>
<Types xmlns="http://schemas.openxmlformats.org/package/2006/content-types">
  <Default Extension="xml" ContentType="application/xml"/>
  <Default Extension="jpg" ContentType="image/jpeg"/>
  <Default Extension="jpeg" ContentType="image/jpeg"/>
  <Default Extension="mp4" ContentType="video/unknown"/>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66" r:id="rId2"/>
    <p:sldId id="264" r:id="rId3"/>
    <p:sldId id="256" r:id="rId4"/>
    <p:sldId id="265" r:id="rId5"/>
    <p:sldId id="263" r:id="rId6"/>
    <p:sldId id="259" r:id="rId7"/>
    <p:sldId id="258" r:id="rId8"/>
    <p:sldId id="257" r:id="rId9"/>
    <p:sldId id="267" r:id="rId10"/>
    <p:sldId id="260" r:id="rId11"/>
    <p:sldId id="261" r:id="rId12"/>
    <p:sldId id="262" r:id="rId13"/>
    <p:sldId id="268"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3" d="100"/>
          <a:sy n="73" d="100"/>
        </p:scale>
        <p:origin x="-368" y="-1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interSettings" Target="printerSettings/printerSettings1.bin"/><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EA69FF3-916E-E643-A878-F703064726FB}" type="datetimeFigureOut">
              <a:rPr lang="en-US" smtClean="0"/>
              <a:t>11/03/20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ABB5E5-65E1-7D48-92D6-49C4683588CE}" type="slidenum">
              <a:rPr lang="en-US" smtClean="0"/>
              <a:t>‹#›</a:t>
            </a:fld>
            <a:endParaRPr lang="en-US"/>
          </a:p>
        </p:txBody>
      </p:sp>
    </p:spTree>
    <p:extLst>
      <p:ext uri="{BB962C8B-B14F-4D97-AF65-F5344CB8AC3E}">
        <p14:creationId xmlns:p14="http://schemas.microsoft.com/office/powerpoint/2010/main" val="97440260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6b477aad0f_0_258:notes"/>
          <p:cNvSpPr>
            <a:spLocks noGrp="1" noRot="1" noChangeAspect="1"/>
          </p:cNvSpPr>
          <p:nvPr>
            <p:ph type="sldImg" idx="2"/>
          </p:nvPr>
        </p:nvSpPr>
        <p:spPr>
          <a:xfrm>
            <a:off x="23813"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6b477aad0f_0_258:notes"/>
          <p:cNvSpPr txBox="1">
            <a:spLocks noGrp="1"/>
          </p:cNvSpPr>
          <p:nvPr>
            <p:ph type="body" idx="1"/>
          </p:nvPr>
        </p:nvSpPr>
        <p:spPr>
          <a:xfrm>
            <a:off x="666274" y="4715154"/>
            <a:ext cx="5330100" cy="4467000"/>
          </a:xfrm>
          <a:prstGeom prst="rect">
            <a:avLst/>
          </a:prstGeom>
        </p:spPr>
        <p:txBody>
          <a:bodyPr spcFirstLastPara="1" wrap="square" lIns="92175" tIns="46075" rIns="92175" bIns="46075" anchor="t" anchorCtr="0">
            <a:noAutofit/>
          </a:bodyPr>
          <a:lstStyle/>
          <a:p>
            <a:pPr marL="0" lvl="0" indent="0" algn="l" rtl="0">
              <a:spcBef>
                <a:spcPts val="360"/>
              </a:spcBef>
              <a:spcAft>
                <a:spcPts val="0"/>
              </a:spcAft>
              <a:buNone/>
            </a:pPr>
            <a:endParaRPr/>
          </a:p>
        </p:txBody>
      </p:sp>
      <p:sp>
        <p:nvSpPr>
          <p:cNvPr id="217" name="Google Shape;217;g6b477aad0f_0_258:notes"/>
          <p:cNvSpPr txBox="1">
            <a:spLocks noGrp="1"/>
          </p:cNvSpPr>
          <p:nvPr>
            <p:ph type="sldNum" idx="12"/>
          </p:nvPr>
        </p:nvSpPr>
        <p:spPr>
          <a:xfrm>
            <a:off x="3774012" y="9428585"/>
            <a:ext cx="2887200" cy="496200"/>
          </a:xfrm>
          <a:prstGeom prst="rect">
            <a:avLst/>
          </a:prstGeom>
        </p:spPr>
        <p:txBody>
          <a:bodyPr spcFirstLastPara="1" wrap="square" lIns="92175" tIns="46075" rIns="92175" bIns="46075" anchor="b" anchorCtr="0">
            <a:noAutofit/>
          </a:bodyPr>
          <a:lstStyle/>
          <a:p>
            <a:pPr marL="0" lvl="0" indent="0" algn="r" rtl="0">
              <a:spcBef>
                <a:spcPts val="0"/>
              </a:spcBef>
              <a:spcAft>
                <a:spcPts val="0"/>
              </a:spcAft>
              <a:buClr>
                <a:srgbClr val="000000"/>
              </a:buClr>
              <a:buFont typeface="Arial"/>
              <a:buNone/>
            </a:pPr>
            <a:fld id="{00000000-1234-1234-1234-123412341234}" type="slidenum">
              <a:rPr lang="en-IE"/>
              <a:t>5</a:t>
            </a:fld>
            <a:endParaRPr/>
          </a:p>
        </p:txBody>
      </p:sp>
    </p:spTree>
    <p:extLst>
      <p:ext uri="{BB962C8B-B14F-4D97-AF65-F5344CB8AC3E}">
        <p14:creationId xmlns:p14="http://schemas.microsoft.com/office/powerpoint/2010/main" val="7051136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5:notes"/>
          <p:cNvSpPr txBox="1">
            <a:spLocks noGrp="1"/>
          </p:cNvSpPr>
          <p:nvPr>
            <p:ph type="body" idx="1"/>
          </p:nvPr>
        </p:nvSpPr>
        <p:spPr>
          <a:xfrm>
            <a:off x="685800" y="4343400"/>
            <a:ext cx="5486400" cy="4114800"/>
          </a:xfrm>
          <a:prstGeom prst="rect">
            <a:avLst/>
          </a:prstGeom>
        </p:spPr>
        <p:txBody>
          <a:bodyPr spcFirstLastPara="1" wrap="square" lIns="91413" tIns="45694" rIns="91413" bIns="45694" anchor="t" anchorCtr="0">
            <a:noAutofit/>
          </a:bodyPr>
          <a:lstStyle/>
          <a:p>
            <a:endParaRPr/>
          </a:p>
        </p:txBody>
      </p:sp>
      <p:sp>
        <p:nvSpPr>
          <p:cNvPr id="226" name="Google Shape;226;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98004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Poverty exists primarily because of the action or indeed inaction of those who hold power and privilege. And it can be an uncomfortable realisation that we – as inhabitants of the 16</a:t>
            </a:r>
            <a:r>
              <a:rPr lang="en-US" sz="1200" kern="1200" baseline="30000" dirty="0">
                <a:solidFill>
                  <a:schemeClr val="tx1"/>
                </a:solidFill>
                <a:effectLst/>
                <a:latin typeface="+mn-lt"/>
                <a:ea typeface="+mn-ea"/>
                <a:cs typeface="+mn-cs"/>
              </a:rPr>
              <a:t>th</a:t>
            </a:r>
            <a:r>
              <a:rPr lang="en-US" sz="1200" kern="1200" dirty="0">
                <a:solidFill>
                  <a:schemeClr val="tx1"/>
                </a:solidFill>
                <a:effectLst/>
                <a:latin typeface="+mn-lt"/>
                <a:ea typeface="+mn-ea"/>
                <a:cs typeface="+mn-cs"/>
              </a:rPr>
              <a:t> richest country in the world - find ourselves implicated in the systems that perpetuate inequality. But once identified and recognised, those structures that privilege a minority of the world’s population can and should be challenged. Inequality is bad for everyone, and on a global level it is increasing exponentially (both within and between countries). Development education provides us with a critical opportunity to question why this is happening: and to not settle for easy, simple or pat answers, but to really explore issues, challenging ourselves as individuals in the process.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So, development education is, at its heart, education for transformation and positive change. Nothing less. </a:t>
            </a:r>
          </a:p>
          <a:p>
            <a:endParaRPr lang="en-US" sz="1200" kern="1200" dirty="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dirty="0">
                <a:latin typeface="Rockwell"/>
                <a:cs typeface="Rockwell"/>
              </a:rPr>
              <a:t>“In terms of how the UK </a:t>
            </a:r>
            <a:r>
              <a:rPr lang="en-GB" sz="1200" b="1" dirty="0">
                <a:latin typeface="Rockwell"/>
                <a:cs typeface="Rockwell"/>
              </a:rPr>
              <a:t>public understands and engages with global poverty</a:t>
            </a:r>
            <a:r>
              <a:rPr lang="en-GB" sz="1200" dirty="0">
                <a:latin typeface="Rockwell"/>
                <a:cs typeface="Rockwell"/>
              </a:rPr>
              <a:t>, it can be said they are </a:t>
            </a:r>
            <a:r>
              <a:rPr lang="en-GB" sz="1200" b="1" i="1" dirty="0">
                <a:latin typeface="Rockwell"/>
                <a:cs typeface="Rockwell"/>
              </a:rPr>
              <a:t>stuck</a:t>
            </a:r>
            <a:r>
              <a:rPr lang="en-GB" sz="1200" b="1" dirty="0">
                <a:latin typeface="Rockwell"/>
                <a:cs typeface="Rockwell"/>
              </a:rPr>
              <a:t> </a:t>
            </a:r>
            <a:r>
              <a:rPr lang="en-GB" sz="1200" dirty="0">
                <a:latin typeface="Rockwell"/>
                <a:cs typeface="Rockwell"/>
              </a:rPr>
              <a:t>in roughly the same place as they were </a:t>
            </a:r>
            <a:r>
              <a:rPr lang="en-GB" sz="1200" b="1" dirty="0">
                <a:latin typeface="Rockwell"/>
                <a:cs typeface="Rockwell"/>
              </a:rPr>
              <a:t>in 1985</a:t>
            </a:r>
            <a:r>
              <a:rPr lang="en-GB" sz="1200" dirty="0">
                <a:latin typeface="Rockwell"/>
                <a:cs typeface="Rockwell"/>
              </a:rPr>
              <a:t>. The most widespread model for public engagement has been labelled as the </a:t>
            </a:r>
            <a:r>
              <a:rPr lang="en-GB" sz="1200" b="1" dirty="0">
                <a:latin typeface="Rockwell"/>
                <a:cs typeface="Rockwell"/>
              </a:rPr>
              <a:t>'Live Aid Legacy'</a:t>
            </a:r>
            <a:r>
              <a:rPr lang="en-GB" sz="1200" dirty="0">
                <a:latin typeface="Rockwell"/>
                <a:cs typeface="Rockwell"/>
              </a:rPr>
              <a:t>, which casts the UK public in the role of </a:t>
            </a:r>
            <a:r>
              <a:rPr lang="en-GB" sz="1200" b="1" dirty="0">
                <a:latin typeface="Rockwell"/>
                <a:cs typeface="Rockwell"/>
              </a:rPr>
              <a:t>'dominant giver'</a:t>
            </a:r>
            <a:r>
              <a:rPr lang="en-GB" sz="1200" dirty="0">
                <a:latin typeface="Rockwell"/>
                <a:cs typeface="Rockwell"/>
              </a:rPr>
              <a:t>, and Southern publics in the role of </a:t>
            </a:r>
            <a:r>
              <a:rPr lang="en-GB" sz="1200" b="1" dirty="0">
                <a:latin typeface="Rockwell"/>
                <a:cs typeface="Rockwell"/>
              </a:rPr>
              <a:t>'grateful receiver'</a:t>
            </a:r>
            <a:r>
              <a:rPr lang="en-GB" sz="1200" b="1" dirty="0">
                <a:solidFill>
                  <a:schemeClr val="accent5"/>
                </a:solidFill>
                <a:latin typeface="Rockwell"/>
                <a:cs typeface="Rockwell"/>
              </a:rPr>
              <a:t>. In this model, the causes of poverty are internal to poor countries, and nothing to do with global politics</a:t>
            </a:r>
            <a:r>
              <a:rPr lang="en-GB" sz="1200" dirty="0">
                <a:latin typeface="Rockwell"/>
                <a:cs typeface="Rockwell"/>
              </a:rPr>
              <a:t>. All the UK public can do is give money. In the </a:t>
            </a:r>
            <a:r>
              <a:rPr lang="en-GB" sz="1200" b="1" dirty="0">
                <a:latin typeface="Rockwell"/>
                <a:cs typeface="Rockwell"/>
              </a:rPr>
              <a:t>UK public's mind Africa is stuck</a:t>
            </a:r>
            <a:r>
              <a:rPr lang="en-GB" sz="1200" dirty="0">
                <a:latin typeface="Rockwell"/>
                <a:cs typeface="Rockwell"/>
              </a:rPr>
              <a:t>, but at the same time the </a:t>
            </a:r>
            <a:r>
              <a:rPr lang="en-GB" sz="1200" b="1" dirty="0">
                <a:latin typeface="Rockwell"/>
                <a:cs typeface="Rockwell"/>
              </a:rPr>
              <a:t>UK public is stuck in this transaction frame for development</a:t>
            </a:r>
            <a:r>
              <a:rPr lang="en-GB" sz="1200" dirty="0">
                <a:latin typeface="Rockwell"/>
                <a:cs typeface="Rockwell"/>
              </a:rPr>
              <a:t>.”</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9</a:t>
            </a:fld>
            <a:endParaRPr lang="en-US" dirty="0"/>
          </a:p>
        </p:txBody>
      </p:sp>
    </p:spTree>
    <p:extLst>
      <p:ext uri="{BB962C8B-B14F-4D97-AF65-F5344CB8AC3E}">
        <p14:creationId xmlns:p14="http://schemas.microsoft.com/office/powerpoint/2010/main" val="4088297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ga-I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smtClean="0"/>
              <a:t>Click to edit Master subtitle style</a:t>
            </a:r>
            <a:endParaRPr lang="en-US"/>
          </a:p>
        </p:txBody>
      </p:sp>
      <p:sp>
        <p:nvSpPr>
          <p:cNvPr id="4" name="Date Placeholder 3"/>
          <p:cNvSpPr>
            <a:spLocks noGrp="1"/>
          </p:cNvSpPr>
          <p:nvPr>
            <p:ph type="dt" sz="half" idx="10"/>
          </p:nvPr>
        </p:nvSpPr>
        <p:spPr/>
        <p:txBody>
          <a:bodyPr/>
          <a:lstStyle/>
          <a:p>
            <a:fld id="{F8AF9159-28FF-B049-86F8-DB2C94F4949B}" type="datetimeFigureOut">
              <a:rPr lang="en-US" smtClean="0"/>
              <a:t>11/03/20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3955E6-7222-CC48-AFED-3147BCF5E824}" type="slidenum">
              <a:rPr lang="en-US" smtClean="0"/>
              <a:t>‹#›</a:t>
            </a:fld>
            <a:endParaRPr lang="en-US"/>
          </a:p>
        </p:txBody>
      </p:sp>
    </p:spTree>
    <p:extLst>
      <p:ext uri="{BB962C8B-B14F-4D97-AF65-F5344CB8AC3E}">
        <p14:creationId xmlns:p14="http://schemas.microsoft.com/office/powerpoint/2010/main" val="2859438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idx="1"/>
          </p:nvPr>
        </p:nvSpPr>
        <p:spPr/>
        <p:txBody>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F8AF9159-28FF-B049-86F8-DB2C94F4949B}" type="datetimeFigureOut">
              <a:rPr lang="en-US" smtClean="0"/>
              <a:t>11/03/20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3955E6-7222-CC48-AFED-3147BCF5E824}" type="slidenum">
              <a:rPr lang="en-US" smtClean="0"/>
              <a:t>‹#›</a:t>
            </a:fld>
            <a:endParaRPr lang="en-US"/>
          </a:p>
        </p:txBody>
      </p:sp>
    </p:spTree>
    <p:extLst>
      <p:ext uri="{BB962C8B-B14F-4D97-AF65-F5344CB8AC3E}">
        <p14:creationId xmlns:p14="http://schemas.microsoft.com/office/powerpoint/2010/main" val="1239302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ga-I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ga-IE" smtClean="0"/>
              <a:t>Click to edit Master text styles</a:t>
            </a:r>
          </a:p>
        </p:txBody>
      </p:sp>
      <p:sp>
        <p:nvSpPr>
          <p:cNvPr id="4" name="Date Placeholder 3"/>
          <p:cNvSpPr>
            <a:spLocks noGrp="1"/>
          </p:cNvSpPr>
          <p:nvPr>
            <p:ph type="dt" sz="half" idx="10"/>
          </p:nvPr>
        </p:nvSpPr>
        <p:spPr/>
        <p:txBody>
          <a:bodyPr/>
          <a:lstStyle/>
          <a:p>
            <a:fld id="{F8AF9159-28FF-B049-86F8-DB2C94F4949B}" type="datetimeFigureOut">
              <a:rPr lang="en-US" smtClean="0"/>
              <a:t>11/03/20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3955E6-7222-CC48-AFED-3147BCF5E824}" type="slidenum">
              <a:rPr lang="en-US" smtClean="0"/>
              <a:t>‹#›</a:t>
            </a:fld>
            <a:endParaRPr lang="en-US"/>
          </a:p>
        </p:txBody>
      </p:sp>
    </p:spTree>
    <p:extLst>
      <p:ext uri="{BB962C8B-B14F-4D97-AF65-F5344CB8AC3E}">
        <p14:creationId xmlns:p14="http://schemas.microsoft.com/office/powerpoint/2010/main" val="2658429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Date Placeholder 4"/>
          <p:cNvSpPr>
            <a:spLocks noGrp="1"/>
          </p:cNvSpPr>
          <p:nvPr>
            <p:ph type="dt" sz="half" idx="10"/>
          </p:nvPr>
        </p:nvSpPr>
        <p:spPr/>
        <p:txBody>
          <a:bodyPr/>
          <a:lstStyle/>
          <a:p>
            <a:fld id="{F8AF9159-28FF-B049-86F8-DB2C94F4949B}" type="datetimeFigureOut">
              <a:rPr lang="en-US" smtClean="0"/>
              <a:t>11/03/20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3955E6-7222-CC48-AFED-3147BCF5E824}" type="slidenum">
              <a:rPr lang="en-US" smtClean="0"/>
              <a:t>‹#›</a:t>
            </a:fld>
            <a:endParaRPr lang="en-US"/>
          </a:p>
        </p:txBody>
      </p:sp>
    </p:spTree>
    <p:extLst>
      <p:ext uri="{BB962C8B-B14F-4D97-AF65-F5344CB8AC3E}">
        <p14:creationId xmlns:p14="http://schemas.microsoft.com/office/powerpoint/2010/main" val="23197574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ga-I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7" name="Date Placeholder 6"/>
          <p:cNvSpPr>
            <a:spLocks noGrp="1"/>
          </p:cNvSpPr>
          <p:nvPr>
            <p:ph type="dt" sz="half" idx="10"/>
          </p:nvPr>
        </p:nvSpPr>
        <p:spPr/>
        <p:txBody>
          <a:bodyPr/>
          <a:lstStyle/>
          <a:p>
            <a:fld id="{F8AF9159-28FF-B049-86F8-DB2C94F4949B}" type="datetimeFigureOut">
              <a:rPr lang="en-US" smtClean="0"/>
              <a:t>11/03/20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3955E6-7222-CC48-AFED-3147BCF5E824}" type="slidenum">
              <a:rPr lang="en-US" smtClean="0"/>
              <a:t>‹#›</a:t>
            </a:fld>
            <a:endParaRPr lang="en-US"/>
          </a:p>
        </p:txBody>
      </p:sp>
    </p:spTree>
    <p:extLst>
      <p:ext uri="{BB962C8B-B14F-4D97-AF65-F5344CB8AC3E}">
        <p14:creationId xmlns:p14="http://schemas.microsoft.com/office/powerpoint/2010/main" val="643341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Date Placeholder 2"/>
          <p:cNvSpPr>
            <a:spLocks noGrp="1"/>
          </p:cNvSpPr>
          <p:nvPr>
            <p:ph type="dt" sz="half" idx="10"/>
          </p:nvPr>
        </p:nvSpPr>
        <p:spPr/>
        <p:txBody>
          <a:bodyPr/>
          <a:lstStyle/>
          <a:p>
            <a:fld id="{F8AF9159-28FF-B049-86F8-DB2C94F4949B}" type="datetimeFigureOut">
              <a:rPr lang="en-US" smtClean="0"/>
              <a:t>11/03/20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3955E6-7222-CC48-AFED-3147BCF5E824}" type="slidenum">
              <a:rPr lang="en-US" smtClean="0"/>
              <a:t>‹#›</a:t>
            </a:fld>
            <a:endParaRPr lang="en-US"/>
          </a:p>
        </p:txBody>
      </p:sp>
    </p:spTree>
    <p:extLst>
      <p:ext uri="{BB962C8B-B14F-4D97-AF65-F5344CB8AC3E}">
        <p14:creationId xmlns:p14="http://schemas.microsoft.com/office/powerpoint/2010/main" val="253857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AF9159-28FF-B049-86F8-DB2C94F4949B}" type="datetimeFigureOut">
              <a:rPr lang="en-US" smtClean="0"/>
              <a:t>11/03/20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43955E6-7222-CC48-AFED-3147BCF5E824}" type="slidenum">
              <a:rPr lang="en-US" smtClean="0"/>
              <a:t>‹#›</a:t>
            </a:fld>
            <a:endParaRPr lang="en-US"/>
          </a:p>
        </p:txBody>
      </p:sp>
    </p:spTree>
    <p:extLst>
      <p:ext uri="{BB962C8B-B14F-4D97-AF65-F5344CB8AC3E}">
        <p14:creationId xmlns:p14="http://schemas.microsoft.com/office/powerpoint/2010/main" val="1412869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ga-I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F8AF9159-28FF-B049-86F8-DB2C94F4949B}" type="datetimeFigureOut">
              <a:rPr lang="en-US" smtClean="0"/>
              <a:t>11/03/20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3955E6-7222-CC48-AFED-3147BCF5E824}" type="slidenum">
              <a:rPr lang="en-US" smtClean="0"/>
              <a:t>‹#›</a:t>
            </a:fld>
            <a:endParaRPr lang="en-US"/>
          </a:p>
        </p:txBody>
      </p:sp>
    </p:spTree>
    <p:extLst>
      <p:ext uri="{BB962C8B-B14F-4D97-AF65-F5344CB8AC3E}">
        <p14:creationId xmlns:p14="http://schemas.microsoft.com/office/powerpoint/2010/main" val="1849170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ga-I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F8AF9159-28FF-B049-86F8-DB2C94F4949B}" type="datetimeFigureOut">
              <a:rPr lang="en-US" smtClean="0"/>
              <a:t>11/03/20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3955E6-7222-CC48-AFED-3147BCF5E824}" type="slidenum">
              <a:rPr lang="en-US" smtClean="0"/>
              <a:t>‹#›</a:t>
            </a:fld>
            <a:endParaRPr lang="en-US"/>
          </a:p>
        </p:txBody>
      </p:sp>
    </p:spTree>
    <p:extLst>
      <p:ext uri="{BB962C8B-B14F-4D97-AF65-F5344CB8AC3E}">
        <p14:creationId xmlns:p14="http://schemas.microsoft.com/office/powerpoint/2010/main" val="1777515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F8AF9159-28FF-B049-86F8-DB2C94F4949B}" type="datetimeFigureOut">
              <a:rPr lang="en-US" smtClean="0"/>
              <a:t>11/03/20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3955E6-7222-CC48-AFED-3147BCF5E824}" type="slidenum">
              <a:rPr lang="en-US" smtClean="0"/>
              <a:t>‹#›</a:t>
            </a:fld>
            <a:endParaRPr lang="en-US"/>
          </a:p>
        </p:txBody>
      </p:sp>
    </p:spTree>
    <p:extLst>
      <p:ext uri="{BB962C8B-B14F-4D97-AF65-F5344CB8AC3E}">
        <p14:creationId xmlns:p14="http://schemas.microsoft.com/office/powerpoint/2010/main" val="18871706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ga-I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F8AF9159-28FF-B049-86F8-DB2C94F4949B}" type="datetimeFigureOut">
              <a:rPr lang="en-US" smtClean="0"/>
              <a:t>11/03/20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3955E6-7222-CC48-AFED-3147BCF5E824}" type="slidenum">
              <a:rPr lang="en-US" smtClean="0"/>
              <a:t>‹#›</a:t>
            </a:fld>
            <a:endParaRPr lang="en-US"/>
          </a:p>
        </p:txBody>
      </p:sp>
    </p:spTree>
    <p:extLst>
      <p:ext uri="{BB962C8B-B14F-4D97-AF65-F5344CB8AC3E}">
        <p14:creationId xmlns:p14="http://schemas.microsoft.com/office/powerpoint/2010/main" val="9431234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ga-IE"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AF9159-28FF-B049-86F8-DB2C94F4949B}" type="datetimeFigureOut">
              <a:rPr lang="en-US" smtClean="0"/>
              <a:t>11/03/20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3955E6-7222-CC48-AFED-3147BCF5E824}" type="slidenum">
              <a:rPr lang="en-US" smtClean="0"/>
              <a:t>‹#›</a:t>
            </a:fld>
            <a:endParaRPr lang="en-US"/>
          </a:p>
        </p:txBody>
      </p:sp>
    </p:spTree>
    <p:extLst>
      <p:ext uri="{BB962C8B-B14F-4D97-AF65-F5344CB8AC3E}">
        <p14:creationId xmlns:p14="http://schemas.microsoft.com/office/powerpoint/2010/main" val="18873334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2.png"/><Relationship Id="rId1" Type="http://schemas.microsoft.com/office/2007/relationships/media" Target="../media/media1.mp4"/><Relationship Id="rId2" Type="http://schemas.openxmlformats.org/officeDocument/2006/relationships/video" Target="../media/media1.mp4"/></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4" Type="http://schemas.openxmlformats.org/officeDocument/2006/relationships/image" Target="../media/image5.jpg"/><Relationship Id="rId1" Type="http://schemas.openxmlformats.org/officeDocument/2006/relationships/slideLayout" Target="../slideLayouts/slideLayout6.xml"/><Relationship Id="rId2"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youtube.com/watch?v=AHO1a1kvZGo" TargetMode="External"/><Relationship Id="rId3"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youtube.com/embed/JqYtG9BNhfM" TargetMode="External"/><Relationship Id="rId3"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hyperlink" Target="http://www.ireport.ie/" TargetMode="External"/><Relationship Id="rId4" Type="http://schemas.openxmlformats.org/officeDocument/2006/relationships/image" Target="../media/image12.jpeg"/><Relationship Id="rId1" Type="http://schemas.openxmlformats.org/officeDocument/2006/relationships/slideLayout" Target="../slideLayouts/slideLayout7.xml"/><Relationship Id="rId2" Type="http://schemas.openxmlformats.org/officeDocument/2006/relationships/hyperlink" Target="http://youtu.be/hxpS9X918gQ"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 xmlns:a16="http://schemas.microsoft.com/office/drawing/2014/main" id="{F50ABF37-6877-204A-BC9B-33D420EE09EE}"/>
              </a:ext>
            </a:extLst>
          </p:cNvPr>
          <p:cNvPicPr>
            <a:picLocks noGrp="1" noChangeAspect="1"/>
          </p:cNvPicPr>
          <p:nvPr>
            <p:ph idx="1"/>
          </p:nvPr>
        </p:nvPicPr>
        <p:blipFill>
          <a:blip r:embed="rId2"/>
          <a:stretch>
            <a:fillRect/>
          </a:stretch>
        </p:blipFill>
        <p:spPr>
          <a:xfrm>
            <a:off x="2057399" y="0"/>
            <a:ext cx="4840941" cy="6858000"/>
          </a:xfrm>
        </p:spPr>
      </p:pic>
    </p:spTree>
    <p:extLst>
      <p:ext uri="{BB962C8B-B14F-4D97-AF65-F5344CB8AC3E}">
        <p14:creationId xmlns:p14="http://schemas.microsoft.com/office/powerpoint/2010/main" val="11466242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5168" y="1016000"/>
            <a:ext cx="8064500" cy="5262979"/>
          </a:xfrm>
          <a:prstGeom prst="rect">
            <a:avLst/>
          </a:prstGeom>
          <a:noFill/>
        </p:spPr>
        <p:txBody>
          <a:bodyPr wrap="square" rtlCol="0">
            <a:spAutoFit/>
          </a:bodyPr>
          <a:lstStyle/>
          <a:p>
            <a:pPr algn="ctr"/>
            <a:r>
              <a:rPr lang="en-US" sz="4800" i="1" dirty="0">
                <a:latin typeface="American Typewriter"/>
                <a:cs typeface="American Typewriter"/>
              </a:rPr>
              <a:t>‘the problem with stereotypes is not that they are</a:t>
            </a:r>
          </a:p>
          <a:p>
            <a:pPr algn="ctr"/>
            <a:r>
              <a:rPr lang="en-US" sz="4800" i="1" dirty="0">
                <a:latin typeface="American Typewriter"/>
                <a:cs typeface="American Typewriter"/>
              </a:rPr>
              <a:t>untrue but they are incomplete’ </a:t>
            </a:r>
            <a:endParaRPr lang="en-US" sz="4800" i="1" dirty="0" smtClean="0">
              <a:latin typeface="American Typewriter"/>
              <a:cs typeface="American Typewriter"/>
            </a:endParaRPr>
          </a:p>
          <a:p>
            <a:pPr algn="ctr"/>
            <a:endParaRPr lang="en-US" sz="4800" i="1" dirty="0">
              <a:latin typeface="American Typewriter"/>
              <a:cs typeface="American Typewriter"/>
            </a:endParaRPr>
          </a:p>
          <a:p>
            <a:pPr algn="ctr"/>
            <a:r>
              <a:rPr lang="en-US" sz="4800" i="1" dirty="0" err="1" smtClean="0">
                <a:latin typeface="American Typewriter"/>
                <a:cs typeface="American Typewriter"/>
              </a:rPr>
              <a:t>Chimamanda</a:t>
            </a:r>
            <a:r>
              <a:rPr lang="en-US" sz="4800" i="1" dirty="0" smtClean="0">
                <a:latin typeface="American Typewriter"/>
                <a:cs typeface="American Typewriter"/>
              </a:rPr>
              <a:t> </a:t>
            </a:r>
            <a:r>
              <a:rPr lang="en-US" sz="4800" i="1" dirty="0" err="1">
                <a:latin typeface="American Typewriter"/>
                <a:cs typeface="American Typewriter"/>
              </a:rPr>
              <a:t>Adichie</a:t>
            </a:r>
            <a:r>
              <a:rPr lang="en-US" dirty="0"/>
              <a:t>.</a:t>
            </a:r>
          </a:p>
        </p:txBody>
      </p:sp>
    </p:spTree>
    <p:extLst>
      <p:ext uri="{BB962C8B-B14F-4D97-AF65-F5344CB8AC3E}">
        <p14:creationId xmlns:p14="http://schemas.microsoft.com/office/powerpoint/2010/main" val="1901091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
            </a:r>
            <a:br>
              <a:rPr lang="en-US" dirty="0"/>
            </a:br>
            <a:r>
              <a:rPr lang="en-US" dirty="0" smtClean="0"/>
              <a:t>‘</a:t>
            </a:r>
            <a:r>
              <a:rPr lang="en-US" i="1" dirty="0" smtClean="0"/>
              <a:t>All </a:t>
            </a:r>
            <a:r>
              <a:rPr lang="en-US" i="1" dirty="0"/>
              <a:t>young people have loads of energy and </a:t>
            </a:r>
            <a:r>
              <a:rPr lang="en-US" i="1" dirty="0" smtClean="0"/>
              <a:t>imagination’ </a:t>
            </a:r>
            <a:r>
              <a:rPr lang="en-US" i="1" dirty="0"/>
              <a:t/>
            </a:r>
            <a:br>
              <a:rPr lang="en-US" i="1" dirty="0"/>
            </a:br>
            <a:r>
              <a:rPr lang="en-US" i="1" dirty="0" smtClean="0"/>
              <a:t>‘All </a:t>
            </a:r>
            <a:r>
              <a:rPr lang="en-US" i="1" dirty="0"/>
              <a:t>young men are reckless road </a:t>
            </a:r>
            <a:r>
              <a:rPr lang="en-US" i="1" dirty="0" smtClean="0"/>
              <a:t>users’ </a:t>
            </a:r>
            <a:r>
              <a:rPr lang="en-US" i="1" dirty="0"/>
              <a:t/>
            </a:r>
            <a:br>
              <a:rPr lang="en-US" i="1" dirty="0"/>
            </a:br>
            <a:r>
              <a:rPr lang="en-US" i="1" dirty="0" smtClean="0"/>
              <a:t>‘All </a:t>
            </a:r>
            <a:r>
              <a:rPr lang="en-US" i="1" dirty="0"/>
              <a:t>older people are </a:t>
            </a:r>
            <a:r>
              <a:rPr lang="en-US" i="1" dirty="0" smtClean="0"/>
              <a:t>lonely’ </a:t>
            </a:r>
            <a:r>
              <a:rPr lang="en-US" i="1" dirty="0"/>
              <a:t/>
            </a:r>
            <a:br>
              <a:rPr lang="en-US" i="1" dirty="0"/>
            </a:br>
            <a:r>
              <a:rPr lang="en-US" i="1" dirty="0" smtClean="0"/>
              <a:t>‘Women </a:t>
            </a:r>
            <a:r>
              <a:rPr lang="en-US" i="1" dirty="0"/>
              <a:t>are naturally </a:t>
            </a:r>
            <a:r>
              <a:rPr lang="en-US" i="1" dirty="0" smtClean="0"/>
              <a:t>caring’</a:t>
            </a:r>
            <a:br>
              <a:rPr lang="en-US" i="1" dirty="0" smtClean="0"/>
            </a:br>
            <a:r>
              <a:rPr lang="en-US" i="1" dirty="0" smtClean="0"/>
              <a:t>‘All teenagers don’t care about anything except themselves’</a:t>
            </a:r>
            <a:r>
              <a:rPr lang="en-US" i="1" dirty="0"/>
              <a:t/>
            </a:r>
            <a:br>
              <a:rPr lang="en-US" i="1" dirty="0"/>
            </a:br>
            <a:endParaRPr lang="en-US" i="1" dirty="0"/>
          </a:p>
        </p:txBody>
      </p:sp>
    </p:spTree>
    <p:extLst>
      <p:ext uri="{BB962C8B-B14F-4D97-AF65-F5344CB8AC3E}">
        <p14:creationId xmlns:p14="http://schemas.microsoft.com/office/powerpoint/2010/main" val="22690498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0383B76-CBD9-CC4D-96BC-49C6A258DE60}"/>
              </a:ext>
            </a:extLst>
          </p:cNvPr>
          <p:cNvSpPr>
            <a:spLocks noGrp="1"/>
          </p:cNvSpPr>
          <p:nvPr>
            <p:ph type="title"/>
          </p:nvPr>
        </p:nvSpPr>
        <p:spPr/>
        <p:txBody>
          <a:bodyPr>
            <a:normAutofit fontScale="90000"/>
          </a:bodyPr>
          <a:lstStyle/>
          <a:p>
            <a:r>
              <a:rPr lang="en-US" b="1" dirty="0">
                <a:solidFill>
                  <a:srgbClr val="1F497D"/>
                </a:solidFill>
                <a:latin typeface="Rockwell"/>
                <a:cs typeface="Rockwell"/>
              </a:rPr>
              <a:t>The danger of a single story</a:t>
            </a:r>
            <a:endParaRPr lang="en-US" dirty="0"/>
          </a:p>
        </p:txBody>
      </p:sp>
      <p:pic>
        <p:nvPicPr>
          <p:cNvPr id="4" name="Chimamanda Adichie The danger of a single story 3 min cut.mp4">
            <a:hlinkClick r:id="" action="ppaction://media"/>
            <a:extLst>
              <a:ext uri="{FF2B5EF4-FFF2-40B4-BE49-F238E27FC236}">
                <a16:creationId xmlns="" xmlns:a16="http://schemas.microsoft.com/office/drawing/2014/main" id="{A9AF486E-EB08-384C-8FAF-C5003063C37D}"/>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554163" y="1600200"/>
            <a:ext cx="6034087" cy="4525963"/>
          </a:xfrm>
        </p:spPr>
      </p:pic>
    </p:spTree>
    <p:extLst>
      <p:ext uri="{BB962C8B-B14F-4D97-AF65-F5344CB8AC3E}">
        <p14:creationId xmlns:p14="http://schemas.microsoft.com/office/powerpoint/2010/main" val="35321074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84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g6b477aad0f_0_258"/>
          <p:cNvSpPr txBox="1">
            <a:spLocks noGrp="1"/>
          </p:cNvSpPr>
          <p:nvPr>
            <p:ph type="title"/>
          </p:nvPr>
        </p:nvSpPr>
        <p:spPr>
          <a:xfrm>
            <a:off x="1485900" y="274638"/>
            <a:ext cx="6172200" cy="1143000"/>
          </a:xfrm>
          <a:prstGeom prst="rect">
            <a:avLst/>
          </a:prstGeom>
        </p:spPr>
        <p:txBody>
          <a:bodyPr spcFirstLastPara="1" vert="horz" wrap="square" lIns="91425" tIns="45700" rIns="91425" bIns="45700" rtlCol="0" anchor="ctr" anchorCtr="0">
            <a:noAutofit/>
          </a:bodyPr>
          <a:lstStyle/>
          <a:p>
            <a:pPr algn="ctr">
              <a:spcBef>
                <a:spcPts val="0"/>
              </a:spcBef>
            </a:pPr>
            <a:r>
              <a:rPr lang="en-IE"/>
              <a:t>All knowledge is partial and incomplete</a:t>
            </a:r>
            <a:endParaRPr/>
          </a:p>
        </p:txBody>
      </p:sp>
      <p:sp>
        <p:nvSpPr>
          <p:cNvPr id="220" name="Google Shape;220;g6b477aad0f_0_258"/>
          <p:cNvSpPr txBox="1">
            <a:spLocks noGrp="1"/>
          </p:cNvSpPr>
          <p:nvPr>
            <p:ph type="body" idx="1"/>
          </p:nvPr>
        </p:nvSpPr>
        <p:spPr>
          <a:xfrm>
            <a:off x="1485900" y="1600200"/>
            <a:ext cx="6172200" cy="4526100"/>
          </a:xfrm>
          <a:prstGeom prst="rect">
            <a:avLst/>
          </a:prstGeom>
        </p:spPr>
        <p:txBody>
          <a:bodyPr spcFirstLastPara="1" vert="horz" wrap="square" lIns="91425" tIns="45700" rIns="91425" bIns="45700" rtlCol="0" anchor="t" anchorCtr="0">
            <a:noAutofit/>
          </a:bodyPr>
          <a:lstStyle/>
          <a:p>
            <a:pPr marL="0" indent="0">
              <a:spcBef>
                <a:spcPts val="360"/>
              </a:spcBef>
              <a:buNone/>
            </a:pPr>
            <a:endParaRPr/>
          </a:p>
        </p:txBody>
      </p:sp>
      <p:pic>
        <p:nvPicPr>
          <p:cNvPr id="221" name="Google Shape;221;g6b477aad0f_0_258"/>
          <p:cNvPicPr preferRelativeResize="0"/>
          <p:nvPr/>
        </p:nvPicPr>
        <p:blipFill>
          <a:blip r:embed="rId3">
            <a:alphaModFix/>
          </a:blip>
          <a:stretch>
            <a:fillRect/>
          </a:stretch>
        </p:blipFill>
        <p:spPr>
          <a:xfrm>
            <a:off x="1485901" y="1684499"/>
            <a:ext cx="6288281" cy="5654200"/>
          </a:xfrm>
          <a:prstGeom prst="rect">
            <a:avLst/>
          </a:prstGeom>
          <a:noFill/>
          <a:ln>
            <a:noFill/>
          </a:ln>
        </p:spPr>
      </p:pic>
    </p:spTree>
    <p:extLst>
      <p:ext uri="{BB962C8B-B14F-4D97-AF65-F5344CB8AC3E}">
        <p14:creationId xmlns:p14="http://schemas.microsoft.com/office/powerpoint/2010/main" val="30879619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228" name="Google Shape;228;p30" descr="mercator-5130"/>
          <p:cNvPicPr preferRelativeResize="0"/>
          <p:nvPr/>
        </p:nvPicPr>
        <p:blipFill rotWithShape="1">
          <a:blip r:embed="rId3">
            <a:alphaModFix/>
          </a:blip>
          <a:srcRect/>
          <a:stretch/>
        </p:blipFill>
        <p:spPr>
          <a:xfrm>
            <a:off x="1733550" y="1357313"/>
            <a:ext cx="5676900" cy="4143375"/>
          </a:xfrm>
          <a:prstGeom prst="rect">
            <a:avLst/>
          </a:prstGeom>
          <a:noFill/>
          <a:ln>
            <a:noFill/>
          </a:ln>
        </p:spPr>
      </p:pic>
      <p:pic>
        <p:nvPicPr>
          <p:cNvPr id="229" name="Google Shape;229;p30" descr="mercator-5130"/>
          <p:cNvPicPr preferRelativeResize="0"/>
          <p:nvPr/>
        </p:nvPicPr>
        <p:blipFill rotWithShape="1">
          <a:blip r:embed="rId4">
            <a:alphaModFix/>
          </a:blip>
          <a:srcRect/>
          <a:stretch/>
        </p:blipFill>
        <p:spPr>
          <a:xfrm>
            <a:off x="611188" y="836613"/>
            <a:ext cx="7896225" cy="5762625"/>
          </a:xfrm>
          <a:prstGeom prst="rect">
            <a:avLst/>
          </a:prstGeom>
          <a:noFill/>
          <a:ln>
            <a:noFill/>
          </a:ln>
        </p:spPr>
      </p:pic>
      <p:sp>
        <p:nvSpPr>
          <p:cNvPr id="230" name="Google Shape;230;p30"/>
          <p:cNvSpPr txBox="1">
            <a:spLocks noGrp="1"/>
          </p:cNvSpPr>
          <p:nvPr>
            <p:ph type="title"/>
          </p:nvPr>
        </p:nvSpPr>
        <p:spPr>
          <a:xfrm>
            <a:off x="177800" y="0"/>
            <a:ext cx="8591550" cy="1052736"/>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3200"/>
              <a:buFont typeface="Calibri"/>
              <a:buNone/>
            </a:pPr>
            <a:r>
              <a:rPr lang="en-US" sz="3600" b="1" u="none" strike="noStrike" cap="none" dirty="0">
                <a:solidFill>
                  <a:schemeClr val="dk1"/>
                </a:solidFill>
                <a:latin typeface="American Typewriter"/>
                <a:ea typeface="Calibri"/>
                <a:cs typeface="American Typewriter"/>
                <a:sym typeface="Calibri"/>
              </a:rPr>
              <a:t>History</a:t>
            </a:r>
            <a:r>
              <a:rPr lang="mr-IN" sz="3600" b="1" u="none" strike="noStrike" cap="none" dirty="0">
                <a:solidFill>
                  <a:schemeClr val="dk1"/>
                </a:solidFill>
                <a:latin typeface="American Typewriter"/>
                <a:ea typeface="Calibri"/>
                <a:cs typeface="American Typewriter"/>
                <a:sym typeface="Calibri"/>
              </a:rPr>
              <a:t>…</a:t>
            </a:r>
            <a:r>
              <a:rPr lang="ga-IE" sz="3600" b="1" u="none" strike="noStrike" cap="none" dirty="0">
                <a:solidFill>
                  <a:schemeClr val="dk1"/>
                </a:solidFill>
                <a:latin typeface="American Typewriter"/>
                <a:ea typeface="Calibri"/>
                <a:cs typeface="American Typewriter"/>
                <a:sym typeface="Calibri"/>
              </a:rPr>
              <a:t/>
            </a:r>
            <a:br>
              <a:rPr lang="ga-IE" sz="3600" b="1" u="none" strike="noStrike" cap="none" dirty="0">
                <a:solidFill>
                  <a:schemeClr val="dk1"/>
                </a:solidFill>
                <a:latin typeface="American Typewriter"/>
                <a:ea typeface="Calibri"/>
                <a:cs typeface="American Typewriter"/>
                <a:sym typeface="Calibri"/>
              </a:rPr>
            </a:br>
            <a:r>
              <a:rPr lang="ga-IE" sz="3600" b="1" u="none" strike="noStrike" cap="none" dirty="0">
                <a:solidFill>
                  <a:schemeClr val="dk1"/>
                </a:solidFill>
                <a:latin typeface="American Typewriter"/>
                <a:ea typeface="Calibri"/>
                <a:cs typeface="American Typewriter"/>
                <a:sym typeface="Calibri"/>
              </a:rPr>
              <a:t>..</a:t>
            </a:r>
            <a:r>
              <a:rPr lang="en-US" sz="3600" b="1" u="none" strike="noStrike" cap="none" dirty="0">
                <a:solidFill>
                  <a:schemeClr val="dk1"/>
                </a:solidFill>
                <a:latin typeface="American Typewriter"/>
                <a:ea typeface="Calibri"/>
                <a:cs typeface="American Typewriter"/>
                <a:sym typeface="Calibri"/>
              </a:rPr>
              <a:t>Maps Racial Biology, Colonisation</a:t>
            </a:r>
            <a:endParaRPr sz="3600" b="1" dirty="0">
              <a:latin typeface="American Typewriter"/>
              <a:cs typeface="American Typewriter"/>
            </a:endParaRPr>
          </a:p>
        </p:txBody>
      </p:sp>
    </p:spTree>
    <p:extLst>
      <p:ext uri="{BB962C8B-B14F-4D97-AF65-F5344CB8AC3E}">
        <p14:creationId xmlns:p14="http://schemas.microsoft.com/office/powerpoint/2010/main" val="34278178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www.welcometokelowna.com/files/files/images/Peters%20Projection%20Map.JPG"/>
          <p:cNvPicPr/>
          <p:nvPr/>
        </p:nvPicPr>
        <p:blipFill>
          <a:blip r:embed="rId2" cstate="email">
            <a:extLst>
              <a:ext uri="{28A0092B-C50C-407E-A947-70E740481C1C}">
                <a14:useLocalDpi xmlns:a14="http://schemas.microsoft.com/office/drawing/2010/main"/>
              </a:ext>
            </a:extLst>
          </a:blip>
          <a:srcRect/>
          <a:stretch>
            <a:fillRect/>
          </a:stretch>
        </p:blipFill>
        <p:spPr bwMode="auto">
          <a:xfrm>
            <a:off x="-423227" y="247650"/>
            <a:ext cx="9990455" cy="6362700"/>
          </a:xfrm>
          <a:prstGeom prst="rect">
            <a:avLst/>
          </a:prstGeom>
          <a:noFill/>
          <a:ln>
            <a:noFill/>
          </a:ln>
        </p:spPr>
      </p:pic>
    </p:spTree>
    <p:extLst>
      <p:ext uri="{BB962C8B-B14F-4D97-AF65-F5344CB8AC3E}">
        <p14:creationId xmlns:p14="http://schemas.microsoft.com/office/powerpoint/2010/main" val="1133915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descr="Dangerous-Stereotypes-Heart.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8908" y="214662"/>
            <a:ext cx="7999292" cy="6466094"/>
          </a:xfrm>
          <a:prstGeom prst="rect">
            <a:avLst/>
          </a:prstGeom>
        </p:spPr>
      </p:pic>
    </p:spTree>
    <p:extLst>
      <p:ext uri="{BB962C8B-B14F-4D97-AF65-F5344CB8AC3E}">
        <p14:creationId xmlns:p14="http://schemas.microsoft.com/office/powerpoint/2010/main" val="391527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1F497D"/>
                </a:solidFill>
                <a:latin typeface="Rockwell"/>
                <a:cs typeface="Rockwell"/>
              </a:rPr>
              <a:t>Intercultural Communications</a:t>
            </a:r>
          </a:p>
        </p:txBody>
      </p:sp>
      <p:pic>
        <p:nvPicPr>
          <p:cNvPr id="6" name="Content Placeholder 5">
            <a:extLst>
              <a:ext uri="{FF2B5EF4-FFF2-40B4-BE49-F238E27FC236}">
                <a16:creationId xmlns="" xmlns:a16="http://schemas.microsoft.com/office/drawing/2014/main" id="{BC106154-D3E6-1849-8E1D-27AF4F7AE325}"/>
              </a:ext>
            </a:extLst>
          </p:cNvPr>
          <p:cNvPicPr>
            <a:picLocks noGrp="1" noChangeAspect="1"/>
          </p:cNvPicPr>
          <p:nvPr>
            <p:ph idx="1"/>
          </p:nvPr>
        </p:nvPicPr>
        <p:blipFill>
          <a:blip r:embed="rId3"/>
          <a:stretch>
            <a:fillRect/>
          </a:stretch>
        </p:blipFill>
        <p:spPr>
          <a:xfrm>
            <a:off x="1458925" y="1600200"/>
            <a:ext cx="6226150" cy="4525963"/>
          </a:xfrm>
        </p:spPr>
      </p:pic>
    </p:spTree>
    <p:extLst>
      <p:ext uri="{BB962C8B-B14F-4D97-AF65-F5344CB8AC3E}">
        <p14:creationId xmlns:p14="http://schemas.microsoft.com/office/powerpoint/2010/main" val="685458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9-09-10 at 10.54.30.png">
            <a:hlinkClick r:id="rId2"/>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2915" y="506235"/>
            <a:ext cx="9051085" cy="4820366"/>
          </a:xfrm>
          <a:prstGeom prst="rect">
            <a:avLst/>
          </a:prstGeom>
        </p:spPr>
      </p:pic>
      <p:sp>
        <p:nvSpPr>
          <p:cNvPr id="3" name="TextBox 2"/>
          <p:cNvSpPr txBox="1"/>
          <p:nvPr/>
        </p:nvSpPr>
        <p:spPr>
          <a:xfrm>
            <a:off x="431800" y="5816600"/>
            <a:ext cx="8305800" cy="461665"/>
          </a:xfrm>
          <a:prstGeom prst="rect">
            <a:avLst/>
          </a:prstGeom>
          <a:noFill/>
        </p:spPr>
        <p:txBody>
          <a:bodyPr wrap="square" rtlCol="0">
            <a:spAutoFit/>
          </a:bodyPr>
          <a:lstStyle/>
          <a:p>
            <a:pPr algn="ctr"/>
            <a:r>
              <a:rPr lang="en-US" sz="2400" b="1" dirty="0">
                <a:latin typeface="American Typewriter"/>
                <a:cs typeface="American Typewriter"/>
                <a:hlinkClick r:id="rId2"/>
              </a:rPr>
              <a:t>Trevor Noah Spot the Africa</a:t>
            </a:r>
            <a:endParaRPr lang="en-US" sz="2400" b="1" dirty="0">
              <a:latin typeface="American Typewriter"/>
              <a:cs typeface="American Typewriter"/>
            </a:endParaRPr>
          </a:p>
        </p:txBody>
      </p:sp>
      <p:sp>
        <p:nvSpPr>
          <p:cNvPr id="4" name="Rectangle 3">
            <a:extLst>
              <a:ext uri="{FF2B5EF4-FFF2-40B4-BE49-F238E27FC236}">
                <a16:creationId xmlns="" xmlns:a16="http://schemas.microsoft.com/office/drawing/2014/main" id="{0BD93A3E-F0CA-6E4C-AFFC-E4294F52CCDB}"/>
              </a:ext>
            </a:extLst>
          </p:cNvPr>
          <p:cNvSpPr/>
          <p:nvPr/>
        </p:nvSpPr>
        <p:spPr>
          <a:xfrm>
            <a:off x="1912434" y="6351765"/>
            <a:ext cx="5319132" cy="369332"/>
          </a:xfrm>
          <a:prstGeom prst="rect">
            <a:avLst/>
          </a:prstGeom>
        </p:spPr>
        <p:txBody>
          <a:bodyPr wrap="square">
            <a:spAutoFit/>
          </a:bodyPr>
          <a:lstStyle/>
          <a:p>
            <a:r>
              <a:rPr lang="en-US" dirty="0"/>
              <a:t>https://</a:t>
            </a:r>
            <a:r>
              <a:rPr lang="en-US" dirty="0" err="1"/>
              <a:t>www.youtube.com</a:t>
            </a:r>
            <a:r>
              <a:rPr lang="en-US" dirty="0"/>
              <a:t>/</a:t>
            </a:r>
            <a:r>
              <a:rPr lang="en-US" dirty="0" err="1"/>
              <a:t>watch?v</a:t>
            </a:r>
            <a:r>
              <a:rPr lang="en-US" dirty="0"/>
              <a:t>=AHO1a1kvZGo</a:t>
            </a:r>
          </a:p>
        </p:txBody>
      </p:sp>
    </p:spTree>
    <p:extLst>
      <p:ext uri="{BB962C8B-B14F-4D97-AF65-F5344CB8AC3E}">
        <p14:creationId xmlns:p14="http://schemas.microsoft.com/office/powerpoint/2010/main" val="697932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551837"/>
            <a:ext cx="4572000" cy="1754327"/>
          </a:xfrm>
          <a:prstGeom prst="rect">
            <a:avLst/>
          </a:prstGeom>
        </p:spPr>
        <p:txBody>
          <a:bodyPr>
            <a:spAutoFit/>
          </a:bodyPr>
          <a:lstStyle/>
          <a:p>
            <a:r>
              <a:rPr lang="en-US" dirty="0" smtClean="0"/>
              <a:t>&lt;iframe width="560" height="315" src="https://www.youtube.com/embed/JqYtG9BNhfM" frameborder="0" allow="accelerometer; </a:t>
            </a:r>
            <a:r>
              <a:rPr lang="en-US" dirty="0" err="1" smtClean="0"/>
              <a:t>autoplay</a:t>
            </a:r>
            <a:r>
              <a:rPr lang="en-US" dirty="0" smtClean="0"/>
              <a:t>; encrypted-media; gyroscope; picture-in-picture" allowfullscreen&gt;&lt;/iframe&gt;</a:t>
            </a:r>
            <a:endParaRPr lang="en-US" dirty="0"/>
          </a:p>
        </p:txBody>
      </p:sp>
      <p:pic>
        <p:nvPicPr>
          <p:cNvPr id="3" name="Picture 2" descr="Screen Shot 2020-03-05 at 16.09.21.png">
            <a:hlinkClick r:id="rId2"/>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79400" y="1003300"/>
            <a:ext cx="8585200" cy="4838700"/>
          </a:xfrm>
          <a:prstGeom prst="rect">
            <a:avLst/>
          </a:prstGeom>
        </p:spPr>
      </p:pic>
      <p:sp>
        <p:nvSpPr>
          <p:cNvPr id="4" name="TextBox 3"/>
          <p:cNvSpPr txBox="1"/>
          <p:nvPr/>
        </p:nvSpPr>
        <p:spPr>
          <a:xfrm>
            <a:off x="922338" y="317483"/>
            <a:ext cx="7393826" cy="369332"/>
          </a:xfrm>
          <a:prstGeom prst="rect">
            <a:avLst/>
          </a:prstGeom>
          <a:noFill/>
        </p:spPr>
        <p:txBody>
          <a:bodyPr wrap="square" rtlCol="0">
            <a:spAutoFit/>
          </a:bodyPr>
          <a:lstStyle/>
          <a:p>
            <a:r>
              <a:rPr lang="en-US" dirty="0" smtClean="0"/>
              <a:t>https://www.youtube.com/watch?v=JqYtG9BNhfM</a:t>
            </a:r>
            <a:endParaRPr lang="en-US" dirty="0"/>
          </a:p>
        </p:txBody>
      </p:sp>
    </p:spTree>
    <p:extLst>
      <p:ext uri="{BB962C8B-B14F-4D97-AF65-F5344CB8AC3E}">
        <p14:creationId xmlns:p14="http://schemas.microsoft.com/office/powerpoint/2010/main" val="622242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l_fi" descr="http://www.keene.edu/cchs/images/pyramid_of_hate.jpg"/>
          <p:cNvPicPr>
            <a:picLocks noGrp="1"/>
          </p:cNvPicPr>
          <p:nvPr/>
        </p:nvPicPr>
        <p:blipFill>
          <a:blip r:embed="rId2" cstate="print"/>
          <a:srcRect/>
          <a:stretch>
            <a:fillRect/>
          </a:stretch>
        </p:blipFill>
        <p:spPr bwMode="auto">
          <a:xfrm>
            <a:off x="1601670" y="260648"/>
            <a:ext cx="5940660" cy="6336704"/>
          </a:xfrm>
          <a:prstGeom prst="rect">
            <a:avLst/>
          </a:prstGeom>
          <a:noFill/>
          <a:ln w="9525">
            <a:noFill/>
            <a:miter lim="800000"/>
            <a:headEnd/>
            <a:tailEnd/>
          </a:ln>
        </p:spPr>
      </p:pic>
    </p:spTree>
    <p:extLst>
      <p:ext uri="{BB962C8B-B14F-4D97-AF65-F5344CB8AC3E}">
        <p14:creationId xmlns:p14="http://schemas.microsoft.com/office/powerpoint/2010/main" val="4621464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3136" y="504457"/>
            <a:ext cx="8472063" cy="4524316"/>
          </a:xfrm>
          <a:prstGeom prst="rect">
            <a:avLst/>
          </a:prstGeom>
          <a:noFill/>
        </p:spPr>
        <p:txBody>
          <a:bodyPr wrap="square" rtlCol="0">
            <a:spAutoFit/>
          </a:bodyPr>
          <a:lstStyle/>
          <a:p>
            <a:r>
              <a:rPr lang="en-US" b="1" dirty="0" smtClean="0">
                <a:latin typeface="American Typewriter"/>
                <a:cs typeface="American Typewriter"/>
              </a:rPr>
              <a:t>What Now?</a:t>
            </a:r>
          </a:p>
          <a:p>
            <a:endParaRPr lang="en-US" b="1" dirty="0">
              <a:latin typeface="American Typewriter"/>
              <a:cs typeface="American Typewriter"/>
            </a:endParaRPr>
          </a:p>
          <a:p>
            <a:r>
              <a:rPr lang="en-US" b="1" dirty="0" smtClean="0">
                <a:latin typeface="American Typewriter"/>
                <a:cs typeface="American Typewriter"/>
              </a:rPr>
              <a:t>Continue the conversation! Better out than in!</a:t>
            </a:r>
          </a:p>
          <a:p>
            <a:endParaRPr lang="en-US" b="1" dirty="0">
              <a:latin typeface="American Typewriter"/>
              <a:cs typeface="American Typewriter"/>
            </a:endParaRPr>
          </a:p>
          <a:p>
            <a:r>
              <a:rPr lang="en-US" b="1" dirty="0" smtClean="0">
                <a:latin typeface="American Typewriter"/>
                <a:cs typeface="American Typewriter"/>
              </a:rPr>
              <a:t>Use Humour-it can break down barriers</a:t>
            </a:r>
          </a:p>
          <a:p>
            <a:endParaRPr lang="en-US" b="1" dirty="0">
              <a:latin typeface="American Typewriter"/>
              <a:cs typeface="American Typewriter"/>
            </a:endParaRPr>
          </a:p>
          <a:p>
            <a:r>
              <a:rPr lang="en-US" b="1" dirty="0" smtClean="0">
                <a:latin typeface="American Typewriter"/>
                <a:cs typeface="American Typewriter"/>
              </a:rPr>
              <a:t>Stop Hate Speech! </a:t>
            </a:r>
            <a:r>
              <a:rPr lang="en-IE" b="1" u="sng" dirty="0">
                <a:latin typeface="American Typewriter"/>
                <a:cs typeface="American Typewriter"/>
                <a:hlinkClick r:id="rId2"/>
              </a:rPr>
              <a:t>Saying 'NO' to HATE SPEECH    http://youtu.be/hxpS9X918gQ</a:t>
            </a:r>
            <a:endParaRPr lang="en-IE" b="1" u="sng" dirty="0">
              <a:latin typeface="American Typewriter"/>
              <a:cs typeface="American Typewriter"/>
            </a:endParaRPr>
          </a:p>
          <a:p>
            <a:endParaRPr lang="en-US" b="1" dirty="0" smtClean="0">
              <a:latin typeface="American Typewriter"/>
              <a:cs typeface="American Typewriter"/>
            </a:endParaRPr>
          </a:p>
          <a:p>
            <a:r>
              <a:rPr lang="en-US" b="1" dirty="0" smtClean="0">
                <a:latin typeface="American Typewriter"/>
                <a:cs typeface="American Typewriter"/>
              </a:rPr>
              <a:t>Report!</a:t>
            </a:r>
            <a:endParaRPr lang="en-US" b="1" dirty="0">
              <a:latin typeface="American Typewriter"/>
              <a:cs typeface="American Typewriter"/>
            </a:endParaRPr>
          </a:p>
          <a:p>
            <a:r>
              <a:rPr lang="en-US" b="1" dirty="0" smtClean="0">
                <a:latin typeface="American Typewriter"/>
                <a:cs typeface="American Typewriter"/>
              </a:rPr>
              <a:t>I-Report </a:t>
            </a:r>
            <a:r>
              <a:rPr lang="sv-SE" b="1" u="sng" dirty="0">
                <a:latin typeface="American Typewriter"/>
                <a:cs typeface="American Typewriter"/>
                <a:hlinkClick r:id="rId3"/>
              </a:rPr>
              <a:t>www.ireport.ie</a:t>
            </a:r>
            <a:r>
              <a:rPr lang="sv-SE" b="1" u="sng" dirty="0" smtClean="0">
                <a:latin typeface="American Typewriter"/>
                <a:cs typeface="American Typewriter"/>
                <a:hlinkClick r:id="rId3"/>
              </a:rPr>
              <a:t>/</a:t>
            </a:r>
            <a:endParaRPr lang="sv-SE" b="1" u="sng" dirty="0" smtClean="0">
              <a:latin typeface="American Typewriter"/>
              <a:cs typeface="American Typewriter"/>
            </a:endParaRPr>
          </a:p>
          <a:p>
            <a:endParaRPr lang="en-US" dirty="0" smtClean="0"/>
          </a:p>
          <a:p>
            <a:endParaRPr lang="en-US" dirty="0" smtClean="0"/>
          </a:p>
          <a:p>
            <a:endParaRPr lang="en-US" dirty="0" smtClean="0"/>
          </a:p>
          <a:p>
            <a:endParaRPr lang="en-US" dirty="0"/>
          </a:p>
          <a:p>
            <a:endParaRPr lang="en-US" dirty="0"/>
          </a:p>
        </p:txBody>
      </p:sp>
      <p:pic>
        <p:nvPicPr>
          <p:cNvPr id="3" name="Picture 2" descr="images-15.jpe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3137" y="3600023"/>
            <a:ext cx="2857500" cy="2857500"/>
          </a:xfrm>
          <a:prstGeom prst="rect">
            <a:avLst/>
          </a:prstGeom>
        </p:spPr>
      </p:pic>
    </p:spTree>
    <p:extLst>
      <p:ext uri="{BB962C8B-B14F-4D97-AF65-F5344CB8AC3E}">
        <p14:creationId xmlns:p14="http://schemas.microsoft.com/office/powerpoint/2010/main" val="15286029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188</TotalTime>
  <Words>299</Words>
  <Application>Microsoft Macintosh PowerPoint</Application>
  <PresentationFormat>On-screen Show (4:3)</PresentationFormat>
  <Paragraphs>33</Paragraphs>
  <Slides>13</Slides>
  <Notes>3</Notes>
  <HiddenSlides>0</HiddenSlides>
  <MMClips>1</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 ‘All young people have loads of energy and imagination’  ‘All young men are reckless road users’  ‘All older people are lonely’  ‘Women are naturally caring’ ‘All teenagers don’t care about anything except themselves’ </vt:lpstr>
      <vt:lpstr>The danger of a single story</vt:lpstr>
      <vt:lpstr>All knowledge is partial and incomplete</vt:lpstr>
      <vt:lpstr>History… ..Maps Racial Biology, Colonisation</vt:lpstr>
      <vt:lpstr>PowerPoint Presentation</vt:lpstr>
      <vt:lpstr>PowerPoint Presentation</vt:lpstr>
      <vt:lpstr>Intercultural Communications</vt:lpstr>
      <vt:lpstr>PowerPoint Presentation</vt:lpstr>
      <vt:lpstr>PowerPoint Presentation</vt:lpstr>
      <vt:lpstr>PowerPoint Presentation</vt:lpstr>
      <vt:lpstr>PowerPoint Presentation</vt:lpstr>
    </vt:vector>
  </TitlesOfParts>
  <Company>World Wise Global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‘All young people have loads of energy and imagination’  ‘All young men are reckless road users’  ‘All older people are lonely’  ‘Women are naturally caring’ ‘All teenagers don’t care about anything except themselves’ </dc:title>
  <dc:creator>Lizzy Noone</dc:creator>
  <cp:lastModifiedBy>Lizzy Noone</cp:lastModifiedBy>
  <cp:revision>8</cp:revision>
  <dcterms:created xsi:type="dcterms:W3CDTF">2020-03-05T14:00:52Z</dcterms:created>
  <dcterms:modified xsi:type="dcterms:W3CDTF">2020-03-11T15:17:02Z</dcterms:modified>
</cp:coreProperties>
</file>