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0"/>
  </p:notesMasterIdLst>
  <p:sldIdLst>
    <p:sldId id="268" r:id="rId2"/>
    <p:sldId id="269" r:id="rId3"/>
    <p:sldId id="257" r:id="rId4"/>
    <p:sldId id="275" r:id="rId5"/>
    <p:sldId id="266" r:id="rId6"/>
    <p:sldId id="276" r:id="rId7"/>
    <p:sldId id="258" r:id="rId8"/>
    <p:sldId id="260" r:id="rId9"/>
    <p:sldId id="264" r:id="rId10"/>
    <p:sldId id="265" r:id="rId11"/>
    <p:sldId id="296" r:id="rId12"/>
    <p:sldId id="270" r:id="rId13"/>
    <p:sldId id="271" r:id="rId14"/>
    <p:sldId id="272" r:id="rId15"/>
    <p:sldId id="273" r:id="rId16"/>
    <p:sldId id="267" r:id="rId17"/>
    <p:sldId id="297" r:id="rId18"/>
    <p:sldId id="289" r:id="rId19"/>
    <p:sldId id="290" r:id="rId20"/>
    <p:sldId id="298" r:id="rId21"/>
    <p:sldId id="299" r:id="rId22"/>
    <p:sldId id="300" r:id="rId23"/>
    <p:sldId id="301" r:id="rId24"/>
    <p:sldId id="302" r:id="rId25"/>
    <p:sldId id="303" r:id="rId26"/>
    <p:sldId id="304" r:id="rId27"/>
    <p:sldId id="305" r:id="rId28"/>
    <p:sldId id="306" r:id="rId29"/>
    <p:sldId id="279" r:id="rId30"/>
    <p:sldId id="283" r:id="rId31"/>
    <p:sldId id="280" r:id="rId32"/>
    <p:sldId id="281" r:id="rId33"/>
    <p:sldId id="309" r:id="rId34"/>
    <p:sldId id="278" r:id="rId35"/>
    <p:sldId id="310" r:id="rId36"/>
    <p:sldId id="311" r:id="rId37"/>
    <p:sldId id="286" r:id="rId38"/>
    <p:sldId id="282" r:id="rId39"/>
    <p:sldId id="285" r:id="rId40"/>
    <p:sldId id="291" r:id="rId41"/>
    <p:sldId id="308" r:id="rId42"/>
    <p:sldId id="292" r:id="rId43"/>
    <p:sldId id="295" r:id="rId44"/>
    <p:sldId id="294" r:id="rId45"/>
    <p:sldId id="293" r:id="rId46"/>
    <p:sldId id="262" r:id="rId47"/>
    <p:sldId id="307" r:id="rId48"/>
    <p:sldId id="284"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9"/>
  </p:normalViewPr>
  <p:slideViewPr>
    <p:cSldViewPr snapToGrid="0" snapToObjects="1">
      <p:cViewPr varScale="1">
        <p:scale>
          <a:sx n="103" d="100"/>
          <a:sy n="103" d="100"/>
        </p:scale>
        <p:origin x="1880" y="1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9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FC9A28-F591-F443-90CE-8BD2D597A063}" type="datetimeFigureOut">
              <a:rPr lang="en-US" smtClean="0"/>
              <a:t>10/21/21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D77EA-77A3-104E-8EDD-18CCF6904F1B}" type="slidenum">
              <a:rPr lang="en-US" smtClean="0"/>
              <a:t>‹#›</a:t>
            </a:fld>
            <a:endParaRPr lang="en-US"/>
          </a:p>
        </p:txBody>
      </p:sp>
    </p:spTree>
    <p:extLst>
      <p:ext uri="{BB962C8B-B14F-4D97-AF65-F5344CB8AC3E}">
        <p14:creationId xmlns:p14="http://schemas.microsoft.com/office/powerpoint/2010/main" val="398269020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developmenteducation.ie/"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www.developmenteducation.ie/media/documents/senior_cycle.pdf"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eLqC3FNNOaI"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rustyradiator.com/"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rustyradiator.com/"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waterfootprint.org/"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water.ie/"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Development Education is a </a:t>
            </a:r>
            <a:r>
              <a:rPr lang="en-US" b="1" dirty="0"/>
              <a:t>direct and active educational response </a:t>
            </a:r>
            <a:r>
              <a:rPr lang="en-US" dirty="0"/>
              <a:t>to the issues of inequality and injustice that </a:t>
            </a:r>
            <a:r>
              <a:rPr lang="en-US" dirty="0" err="1"/>
              <a:t>characterise</a:t>
            </a:r>
            <a:r>
              <a:rPr lang="en-US" dirty="0"/>
              <a:t> the world we live in.</a:t>
            </a:r>
          </a:p>
          <a:p>
            <a:endParaRPr lang="en-US" dirty="0"/>
          </a:p>
          <a:p>
            <a:r>
              <a:rPr lang="en-US" dirty="0"/>
              <a:t>Development Education is an approach to education that is driven by the </a:t>
            </a:r>
            <a:r>
              <a:rPr lang="en-US" b="1" dirty="0"/>
              <a:t>core values and attitudes </a:t>
            </a:r>
            <a:r>
              <a:rPr lang="en-US" dirty="0"/>
              <a:t>– justice, solidarity and empathy – and has at its heart a radical and transformative agenda to challenge the structural causes of poverty and inequality. It also, therefore, entails a critical action component to put learning into practice in our everyday lives.</a:t>
            </a:r>
          </a:p>
          <a:p>
            <a:endParaRPr lang="en-US" dirty="0"/>
          </a:p>
          <a:p>
            <a:r>
              <a:rPr lang="en-US" dirty="0"/>
              <a:t>Development Education also encompasses key </a:t>
            </a:r>
            <a:r>
              <a:rPr lang="en-US" b="1" dirty="0"/>
              <a:t>skills</a:t>
            </a:r>
            <a:r>
              <a:rPr lang="en-US" dirty="0"/>
              <a:t> that we all require in life – namely those of critical thinking and analysis, of being able to question and challenge the messages and information we receive every day.</a:t>
            </a:r>
          </a:p>
          <a:p>
            <a:endParaRPr lang="en-US" dirty="0"/>
          </a:p>
          <a:p>
            <a:r>
              <a:rPr lang="en-US" dirty="0"/>
              <a:t>Development Education is underpinned by core </a:t>
            </a:r>
            <a:r>
              <a:rPr lang="en-US" b="1" dirty="0"/>
              <a:t>methodologies</a:t>
            </a:r>
            <a:r>
              <a:rPr lang="en-US" dirty="0"/>
              <a:t>, namely participative and learner-centred approaches to teaching that value the acquisition of skills and knowledge above getting the “right” answer.</a:t>
            </a:r>
          </a:p>
          <a:p>
            <a:endParaRPr lang="en-US" dirty="0"/>
          </a:p>
          <a:p>
            <a:r>
              <a:rPr lang="en-US" dirty="0"/>
              <a:t>DE combines the following key components: </a:t>
            </a:r>
          </a:p>
          <a:p>
            <a:endParaRPr lang="en-US" dirty="0"/>
          </a:p>
          <a:p>
            <a:r>
              <a:rPr lang="en-US" b="1" dirty="0"/>
              <a:t>Knowledge, ideas and understanding: </a:t>
            </a:r>
            <a:r>
              <a:rPr lang="en-US" dirty="0"/>
              <a:t>factual information about local and global justice issues. </a:t>
            </a:r>
          </a:p>
          <a:p>
            <a:r>
              <a:rPr lang="en-US" b="1" dirty="0"/>
              <a:t>Values and attitudes</a:t>
            </a:r>
            <a:r>
              <a:rPr lang="en-US" dirty="0"/>
              <a:t>: an appreciation of human interdependence; solidarity, empathy and a sense of respect towards self and others. </a:t>
            </a:r>
          </a:p>
          <a:p>
            <a:r>
              <a:rPr lang="en-US" b="1" dirty="0"/>
              <a:t>Skills</a:t>
            </a:r>
            <a:r>
              <a:rPr lang="en-US" dirty="0"/>
              <a:t>: critical thinking, reflection, problem solving, analysis, teamwork. </a:t>
            </a:r>
          </a:p>
          <a:p>
            <a:r>
              <a:rPr lang="en-US" b="1" dirty="0"/>
              <a:t>Action</a:t>
            </a:r>
            <a:r>
              <a:rPr lang="en-US" dirty="0"/>
              <a:t>: to effect change for a more just and equal world. </a:t>
            </a:r>
          </a:p>
          <a:p>
            <a:r>
              <a:rPr lang="en-US" b="1" dirty="0"/>
              <a:t>Methodology</a:t>
            </a:r>
            <a:r>
              <a:rPr lang="en-US" dirty="0"/>
              <a:t>: learner-centred and active methodologies </a:t>
            </a:r>
          </a:p>
          <a:p>
            <a:endParaRPr lang="en-US" dirty="0"/>
          </a:p>
          <a:p>
            <a:pPr defTabSz="457141">
              <a:defRPr/>
            </a:pPr>
            <a:r>
              <a:rPr lang="en-US" dirty="0"/>
              <a:t>DE can be incorporated into all post-primary curricular areas, if you need assistance</a:t>
            </a:r>
            <a:r>
              <a:rPr lang="en-US" dirty="0">
                <a:hlinkClick r:id="rId3"/>
              </a:rPr>
              <a:t>www.developmenteducation.ie for resources that may assist with your subjects. Another useful resource is </a:t>
            </a:r>
            <a:r>
              <a:rPr lang="en-US" dirty="0">
                <a:hlinkClick r:id="rId4"/>
              </a:rPr>
              <a:t>A Study of the Opportunities for DE, which includes a summary of the opportunities for integrating DE across all post-primary subject areas.</a:t>
            </a:r>
            <a:endParaRPr lang="en-US" dirty="0"/>
          </a:p>
          <a:p>
            <a:endParaRPr lang="en-US" dirty="0"/>
          </a:p>
          <a:p>
            <a:endParaRPr lang="en-US" dirty="0"/>
          </a:p>
          <a:p>
            <a:r>
              <a:rPr lang="en-US" dirty="0"/>
              <a:t>You can show the IDEA dev ed video</a:t>
            </a:r>
          </a:p>
          <a:p>
            <a:endParaRPr lang="en-US" dirty="0"/>
          </a:p>
          <a:p>
            <a:r>
              <a:rPr lang="en-US" dirty="0">
                <a:latin typeface="Rockwell Extra Bold"/>
                <a:cs typeface="Rockwell Extra Bold"/>
              </a:rPr>
              <a:t>iframe width="640" height="390" src="http://www.youtube.com/embed/9B_bZnWvAtI" frameborder="0" allowfullscreen&gt;&lt;/iframe&gt; </a:t>
            </a:r>
            <a:br>
              <a:rPr lang="en-US" dirty="0">
                <a:latin typeface="Rockwell Extra Bold"/>
                <a:cs typeface="Rockwell Extra Bold"/>
              </a:rPr>
            </a:br>
            <a:br>
              <a:rPr lang="en-US" dirty="0">
                <a:latin typeface="Rockwell Extra Bold"/>
                <a:cs typeface="Rockwell Extra Bold"/>
              </a:rPr>
            </a:br>
            <a:r>
              <a:rPr lang="en-US" dirty="0">
                <a:latin typeface="Rockwell Extra Bold"/>
                <a:cs typeface="Rockwell Extra Bold"/>
              </a:rPr>
              <a:t>http://www.youtube.com/watch?v=9B_bZnWvAtI&amp;feature=player_detailpage#t=1</a:t>
            </a:r>
            <a:br>
              <a:rPr lang="en-US" dirty="0">
                <a:latin typeface="Rockwell Extra Bold"/>
                <a:cs typeface="Rockwell Extra Bold"/>
              </a:rPr>
            </a:br>
            <a:endParaRPr lang="en-US" dirty="0"/>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1</a:t>
            </a:fld>
            <a:endParaRPr lang="en-US" dirty="0"/>
          </a:p>
        </p:txBody>
      </p:sp>
    </p:spTree>
    <p:extLst>
      <p:ext uri="{BB962C8B-B14F-4D97-AF65-F5344CB8AC3E}">
        <p14:creationId xmlns:p14="http://schemas.microsoft.com/office/powerpoint/2010/main" val="32250514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1C8A96C3-4FD0-DA4A-B113-95C5E64A8258}" type="slidenum">
              <a:rPr lang="en-US" smtClean="0"/>
              <a:t>2</a:t>
            </a:fld>
            <a:endParaRPr lang="en-US" dirty="0"/>
          </a:p>
        </p:txBody>
      </p:sp>
    </p:spTree>
    <p:extLst>
      <p:ext uri="{BB962C8B-B14F-4D97-AF65-F5344CB8AC3E}">
        <p14:creationId xmlns:p14="http://schemas.microsoft.com/office/powerpoint/2010/main" val="2571492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5" name="Google Shape;145;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46" name="Google Shape;146;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43546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C8A96C3-4FD0-DA4A-B113-95C5E64A8258}" type="slidenum">
              <a:rPr lang="en-US" smtClean="0"/>
              <a:t>4</a:t>
            </a:fld>
            <a:endParaRPr lang="en-US" dirty="0"/>
          </a:p>
        </p:txBody>
      </p:sp>
    </p:spTree>
    <p:extLst>
      <p:ext uri="{BB962C8B-B14F-4D97-AF65-F5344CB8AC3E}">
        <p14:creationId xmlns:p14="http://schemas.microsoft.com/office/powerpoint/2010/main" val="3740822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Poverty exists primarily because of the action or indeed inaction of those who hold power and privilege. And it can be an uncomfortable realisation that we – as inhabitants of the 16</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richest country in the world - find ourselves implicated in the systems that perpetuate inequality. But once identified and recognised, those structures that privilege a minority of the world’s population can and should be challenged. Inequality is bad for everyone, and on a global level it is increasing exponentially (both within and between countries). Development education provides us with a critical opportunity to question why this is happening: and to not settle for easy, simple or pat answers, but to really explore issues, challenging ourselves as individuals in the process.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So, development education is, at its heart, education for transformation and positive change. Nothing less. </a:t>
            </a:r>
          </a:p>
          <a:p>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latin typeface="Rockwell"/>
                <a:cs typeface="Rockwell"/>
              </a:rPr>
              <a:t>“In terms of how the UK </a:t>
            </a:r>
            <a:r>
              <a:rPr lang="en-GB" sz="1200" b="1" dirty="0">
                <a:latin typeface="Rockwell"/>
                <a:cs typeface="Rockwell"/>
              </a:rPr>
              <a:t>public understands and engages with global poverty</a:t>
            </a:r>
            <a:r>
              <a:rPr lang="en-GB" sz="1200" dirty="0">
                <a:latin typeface="Rockwell"/>
                <a:cs typeface="Rockwell"/>
              </a:rPr>
              <a:t>, it can be said they are </a:t>
            </a:r>
            <a:r>
              <a:rPr lang="en-GB" sz="1200" b="1" i="1" dirty="0">
                <a:latin typeface="Rockwell"/>
                <a:cs typeface="Rockwell"/>
              </a:rPr>
              <a:t>stuck</a:t>
            </a:r>
            <a:r>
              <a:rPr lang="en-GB" sz="1200" b="1" dirty="0">
                <a:latin typeface="Rockwell"/>
                <a:cs typeface="Rockwell"/>
              </a:rPr>
              <a:t> </a:t>
            </a:r>
            <a:r>
              <a:rPr lang="en-GB" sz="1200" dirty="0">
                <a:latin typeface="Rockwell"/>
                <a:cs typeface="Rockwell"/>
              </a:rPr>
              <a:t>in roughly the same place as they were </a:t>
            </a:r>
            <a:r>
              <a:rPr lang="en-GB" sz="1200" b="1" dirty="0">
                <a:latin typeface="Rockwell"/>
                <a:cs typeface="Rockwell"/>
              </a:rPr>
              <a:t>in 1985</a:t>
            </a:r>
            <a:r>
              <a:rPr lang="en-GB" sz="1200" dirty="0">
                <a:latin typeface="Rockwell"/>
                <a:cs typeface="Rockwell"/>
              </a:rPr>
              <a:t>. The most widespread model for public engagement has been labelled as the </a:t>
            </a:r>
            <a:r>
              <a:rPr lang="en-GB" sz="1200" b="1" dirty="0">
                <a:latin typeface="Rockwell"/>
                <a:cs typeface="Rockwell"/>
              </a:rPr>
              <a:t>'Live Aid Legacy'</a:t>
            </a:r>
            <a:r>
              <a:rPr lang="en-GB" sz="1200" dirty="0">
                <a:latin typeface="Rockwell"/>
                <a:cs typeface="Rockwell"/>
              </a:rPr>
              <a:t>, which casts the UK public in the role of </a:t>
            </a:r>
            <a:r>
              <a:rPr lang="en-GB" sz="1200" b="1" dirty="0">
                <a:latin typeface="Rockwell"/>
                <a:cs typeface="Rockwell"/>
              </a:rPr>
              <a:t>'dominant giver'</a:t>
            </a:r>
            <a:r>
              <a:rPr lang="en-GB" sz="1200" dirty="0">
                <a:latin typeface="Rockwell"/>
                <a:cs typeface="Rockwell"/>
              </a:rPr>
              <a:t>, and Southern publics in the role of </a:t>
            </a:r>
            <a:r>
              <a:rPr lang="en-GB" sz="1200" b="1" dirty="0">
                <a:latin typeface="Rockwell"/>
                <a:cs typeface="Rockwell"/>
              </a:rPr>
              <a:t>'grateful receiver'</a:t>
            </a:r>
            <a:r>
              <a:rPr lang="en-GB" sz="1200" b="1" dirty="0">
                <a:solidFill>
                  <a:schemeClr val="accent5"/>
                </a:solidFill>
                <a:latin typeface="Rockwell"/>
                <a:cs typeface="Rockwell"/>
              </a:rPr>
              <a:t>. In this model, the causes of poverty are internal to poor countries, and nothing to do with global politics</a:t>
            </a:r>
            <a:r>
              <a:rPr lang="en-GB" sz="1200" dirty="0">
                <a:latin typeface="Rockwell"/>
                <a:cs typeface="Rockwell"/>
              </a:rPr>
              <a:t>. All the UK public can do is give money. In the </a:t>
            </a:r>
            <a:r>
              <a:rPr lang="en-GB" sz="1200" b="1" dirty="0">
                <a:latin typeface="Rockwell"/>
                <a:cs typeface="Rockwell"/>
              </a:rPr>
              <a:t>UK public's mind Africa is stuck</a:t>
            </a:r>
            <a:r>
              <a:rPr lang="en-GB" sz="1200" dirty="0">
                <a:latin typeface="Rockwell"/>
                <a:cs typeface="Rockwell"/>
              </a:rPr>
              <a:t>, but at the same time the </a:t>
            </a:r>
            <a:r>
              <a:rPr lang="en-GB" sz="1200" b="1" dirty="0">
                <a:latin typeface="Rockwell"/>
                <a:cs typeface="Rockwell"/>
              </a:rPr>
              <a:t>UK public is stuck in this transaction frame for development</a:t>
            </a:r>
            <a:r>
              <a:rPr lang="en-GB" sz="1200" dirty="0">
                <a:latin typeface="Rockwell"/>
                <a:cs typeface="Rockwell"/>
              </a:rPr>
              <a:t>.”</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7</a:t>
            </a:fld>
            <a:endParaRPr lang="en-US" dirty="0"/>
          </a:p>
        </p:txBody>
      </p:sp>
    </p:spTree>
    <p:extLst>
      <p:ext uri="{BB962C8B-B14F-4D97-AF65-F5344CB8AC3E}">
        <p14:creationId xmlns:p14="http://schemas.microsoft.com/office/powerpoint/2010/main" val="235247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Poverty exists primarily because of the action or indeed inaction of those who hold power and privilege. And it can be an uncomfortable realisation that we – as inhabitants of the 16</a:t>
            </a:r>
            <a:r>
              <a:rPr lang="en-US" sz="1200" kern="1200" baseline="30000" dirty="0">
                <a:solidFill>
                  <a:schemeClr val="tx1"/>
                </a:solidFill>
                <a:effectLst/>
                <a:latin typeface="+mn-lt"/>
                <a:ea typeface="+mn-ea"/>
                <a:cs typeface="+mn-cs"/>
              </a:rPr>
              <a:t>th</a:t>
            </a:r>
            <a:r>
              <a:rPr lang="en-US" sz="1200" kern="1200" dirty="0">
                <a:solidFill>
                  <a:schemeClr val="tx1"/>
                </a:solidFill>
                <a:effectLst/>
                <a:latin typeface="+mn-lt"/>
                <a:ea typeface="+mn-ea"/>
                <a:cs typeface="+mn-cs"/>
              </a:rPr>
              <a:t> richest country in the world - find ourselves implicated in the systems that perpetuate inequality. But once identified and recognised, those structures that privilege a minority of the world’s population can and should be challenged. Inequality is bad for everyone, and on a global level it is increasing exponentially (both within and between countries). Development education provides us with a critical opportunity to question why this is happening: and to not settle for easy, simple or pat answers, but to really explore issues, challenging ourselves as individuals in the process.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So, development education is, at its heart, education for transformation and positive change. Nothing less. </a:t>
            </a:r>
          </a:p>
          <a:p>
            <a:endParaRPr lang="en-US" sz="1200" kern="1200" dirty="0">
              <a:solidFill>
                <a:schemeClr val="tx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latin typeface="Rockwell"/>
                <a:cs typeface="Rockwell"/>
              </a:rPr>
              <a:t>“In terms of how the UK </a:t>
            </a:r>
            <a:r>
              <a:rPr lang="en-GB" sz="1200" b="1" dirty="0">
                <a:latin typeface="Rockwell"/>
                <a:cs typeface="Rockwell"/>
              </a:rPr>
              <a:t>public understands and engages with global poverty</a:t>
            </a:r>
            <a:r>
              <a:rPr lang="en-GB" sz="1200" dirty="0">
                <a:latin typeface="Rockwell"/>
                <a:cs typeface="Rockwell"/>
              </a:rPr>
              <a:t>, it can be said they are </a:t>
            </a:r>
            <a:r>
              <a:rPr lang="en-GB" sz="1200" b="1" i="1" dirty="0">
                <a:latin typeface="Rockwell"/>
                <a:cs typeface="Rockwell"/>
              </a:rPr>
              <a:t>stuck</a:t>
            </a:r>
            <a:r>
              <a:rPr lang="en-GB" sz="1200" b="1" dirty="0">
                <a:latin typeface="Rockwell"/>
                <a:cs typeface="Rockwell"/>
              </a:rPr>
              <a:t> </a:t>
            </a:r>
            <a:r>
              <a:rPr lang="en-GB" sz="1200" dirty="0">
                <a:latin typeface="Rockwell"/>
                <a:cs typeface="Rockwell"/>
              </a:rPr>
              <a:t>in roughly the same place as they were </a:t>
            </a:r>
            <a:r>
              <a:rPr lang="en-GB" sz="1200" b="1" dirty="0">
                <a:latin typeface="Rockwell"/>
                <a:cs typeface="Rockwell"/>
              </a:rPr>
              <a:t>in 1985</a:t>
            </a:r>
            <a:r>
              <a:rPr lang="en-GB" sz="1200" dirty="0">
                <a:latin typeface="Rockwell"/>
                <a:cs typeface="Rockwell"/>
              </a:rPr>
              <a:t>. The most widespread model for public engagement has been labelled as the </a:t>
            </a:r>
            <a:r>
              <a:rPr lang="en-GB" sz="1200" b="1" dirty="0">
                <a:latin typeface="Rockwell"/>
                <a:cs typeface="Rockwell"/>
              </a:rPr>
              <a:t>'Live Aid Legacy'</a:t>
            </a:r>
            <a:r>
              <a:rPr lang="en-GB" sz="1200" dirty="0">
                <a:latin typeface="Rockwell"/>
                <a:cs typeface="Rockwell"/>
              </a:rPr>
              <a:t>, which casts the UK public in the role of </a:t>
            </a:r>
            <a:r>
              <a:rPr lang="en-GB" sz="1200" b="1" dirty="0">
                <a:latin typeface="Rockwell"/>
                <a:cs typeface="Rockwell"/>
              </a:rPr>
              <a:t>'dominant giver'</a:t>
            </a:r>
            <a:r>
              <a:rPr lang="en-GB" sz="1200" dirty="0">
                <a:latin typeface="Rockwell"/>
                <a:cs typeface="Rockwell"/>
              </a:rPr>
              <a:t>, and Southern publics in the role of </a:t>
            </a:r>
            <a:r>
              <a:rPr lang="en-GB" sz="1200" b="1" dirty="0">
                <a:latin typeface="Rockwell"/>
                <a:cs typeface="Rockwell"/>
              </a:rPr>
              <a:t>'grateful receiver'</a:t>
            </a:r>
            <a:r>
              <a:rPr lang="en-GB" sz="1200" b="1" dirty="0">
                <a:solidFill>
                  <a:schemeClr val="accent5"/>
                </a:solidFill>
                <a:latin typeface="Rockwell"/>
                <a:cs typeface="Rockwell"/>
              </a:rPr>
              <a:t>. In this model, the causes of poverty are internal to poor countries, and nothing to do with global politics</a:t>
            </a:r>
            <a:r>
              <a:rPr lang="en-GB" sz="1200" dirty="0">
                <a:latin typeface="Rockwell"/>
                <a:cs typeface="Rockwell"/>
              </a:rPr>
              <a:t>. All the UK public can do is give money. In the </a:t>
            </a:r>
            <a:r>
              <a:rPr lang="en-GB" sz="1200" b="1" dirty="0">
                <a:latin typeface="Rockwell"/>
                <a:cs typeface="Rockwell"/>
              </a:rPr>
              <a:t>UK public's mind Africa is stuck</a:t>
            </a:r>
            <a:r>
              <a:rPr lang="en-GB" sz="1200" dirty="0">
                <a:latin typeface="Rockwell"/>
                <a:cs typeface="Rockwell"/>
              </a:rPr>
              <a:t>, but at the same time the </a:t>
            </a:r>
            <a:r>
              <a:rPr lang="en-GB" sz="1200" b="1" dirty="0">
                <a:latin typeface="Rockwell"/>
                <a:cs typeface="Rockwell"/>
              </a:rPr>
              <a:t>UK public is stuck in this transaction frame for development</a:t>
            </a:r>
            <a:r>
              <a:rPr lang="en-GB" sz="1200" dirty="0">
                <a:latin typeface="Rockwell"/>
                <a:cs typeface="Rockwell"/>
              </a:rPr>
              <a:t>.”</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8</a:t>
            </a:fld>
            <a:endParaRPr lang="en-US" dirty="0"/>
          </a:p>
        </p:txBody>
      </p:sp>
    </p:spTree>
    <p:extLst>
      <p:ext uri="{BB962C8B-B14F-4D97-AF65-F5344CB8AC3E}">
        <p14:creationId xmlns:p14="http://schemas.microsoft.com/office/powerpoint/2010/main" val="4088297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start</a:t>
            </a:r>
            <a:r>
              <a:rPr lang="en-US" baseline="0" dirty="0"/>
              <a:t> our session on Challenging Stereotypes and Inspiring Solidarity</a:t>
            </a:r>
            <a:r>
              <a:rPr lang="mr-IN" baseline="0" dirty="0"/>
              <a:t>…</a:t>
            </a:r>
            <a:r>
              <a:rPr lang="ga-IE" baseline="0" dirty="0"/>
              <a:t>.and so we can relax and enjoy our cuppa-I introduce to you Trevor Noah the South African comedian who currently hosts the Daily Show. This is a clip from 2014 when he was a guest on the show. At the time, Ebola was in the news!</a:t>
            </a:r>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11</a:t>
            </a:fld>
            <a:endParaRPr lang="en-US"/>
          </a:p>
        </p:txBody>
      </p:sp>
    </p:spTree>
    <p:extLst>
      <p:ext uri="{BB962C8B-B14F-4D97-AF65-F5344CB8AC3E}">
        <p14:creationId xmlns:p14="http://schemas.microsoft.com/office/powerpoint/2010/main" val="2185541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400" i="1" dirty="0"/>
              <a:t>The next step is the ‘unlearning’ or ‘deconstructing’</a:t>
            </a:r>
          </a:p>
          <a:p>
            <a:pPr>
              <a:lnSpc>
                <a:spcPct val="150000"/>
              </a:lnSpc>
            </a:pPr>
            <a:endParaRPr lang="en-US" sz="1400" i="1" dirty="0"/>
          </a:p>
          <a:p>
            <a:pPr>
              <a:lnSpc>
                <a:spcPct val="150000"/>
              </a:lnSpc>
            </a:pPr>
            <a:r>
              <a:rPr lang="en-US" sz="1400" i="1" dirty="0"/>
              <a:t>The unlearning process was initiated using a clip from ‘The West Wing’ (‘Why are we changing maps? </a:t>
            </a:r>
            <a:r>
              <a:rPr lang="en-US" sz="1400" i="1" u="sng" dirty="0">
                <a:hlinkClick r:id="rId3"/>
              </a:rPr>
              <a:t>https://www.youtube.com/watch?v=eLqC3FNNOaI</a:t>
            </a:r>
            <a:r>
              <a:rPr lang="en-US" sz="1400" i="1" dirty="0"/>
              <a:t>) as suggested by </a:t>
            </a:r>
            <a:r>
              <a:rPr lang="en-GB" sz="1400" i="1" dirty="0"/>
              <a:t>Campbell and </a:t>
            </a:r>
            <a:r>
              <a:rPr lang="en-GB" sz="1400" i="1" dirty="0" err="1"/>
              <a:t>Baikie</a:t>
            </a:r>
            <a:r>
              <a:rPr lang="en-GB" sz="1400" i="1" dirty="0"/>
              <a:t> 2013 as a means of challenging assumptions and the notion of a ‘world view’.</a:t>
            </a:r>
          </a:p>
          <a:p>
            <a:pPr>
              <a:lnSpc>
                <a:spcPct val="150000"/>
              </a:lnSpc>
            </a:pPr>
            <a:endParaRPr lang="en-GB" sz="1400" i="1" dirty="0"/>
          </a:p>
          <a:p>
            <a:pPr>
              <a:lnSpc>
                <a:spcPct val="150000"/>
              </a:lnSpc>
            </a:pPr>
            <a:r>
              <a:rPr lang="en-GB" sz="1400" i="1" dirty="0"/>
              <a:t>Show clip</a:t>
            </a:r>
          </a:p>
          <a:p>
            <a:pPr>
              <a:lnSpc>
                <a:spcPct val="150000"/>
              </a:lnSpc>
            </a:pPr>
            <a:endParaRPr lang="en-GB" sz="1400" i="1" dirty="0"/>
          </a:p>
          <a:p>
            <a:pPr marL="278120" indent="-278120">
              <a:lnSpc>
                <a:spcPct val="150000"/>
              </a:lnSpc>
              <a:buFont typeface="Arial" panose="020B0604020202020204" pitchFamily="34" charset="0"/>
              <a:buChar char="•"/>
            </a:pPr>
            <a:r>
              <a:rPr lang="en-GB" sz="1400" i="1" dirty="0"/>
              <a:t>The clip takes you through Mercator maps and relative country sizes and positioning to the Peters projection map (on your tables) and the up-side down map (table) </a:t>
            </a:r>
          </a:p>
          <a:p>
            <a:pPr marL="278120" indent="-278120">
              <a:lnSpc>
                <a:spcPct val="150000"/>
              </a:lnSpc>
              <a:buFont typeface="Arial" panose="020B0604020202020204" pitchFamily="34" charset="0"/>
              <a:buChar char="•"/>
            </a:pPr>
            <a:r>
              <a:rPr lang="en-GB" sz="1400" i="1" dirty="0"/>
              <a:t>At this stage I hand out A4 copies of the Peter’s Projection map, Upside-down map and the Eckert VI (GA suggested).</a:t>
            </a:r>
          </a:p>
          <a:p>
            <a:pPr marL="278120" indent="-278120">
              <a:lnSpc>
                <a:spcPct val="150000"/>
              </a:lnSpc>
              <a:buFont typeface="Arial" panose="020B0604020202020204" pitchFamily="34" charset="0"/>
              <a:buChar char="•"/>
            </a:pPr>
            <a:r>
              <a:rPr lang="en-GB" sz="1400" i="1" dirty="0"/>
              <a:t>Many teachers go very quiet at this stage – it is best to leave them for some time to digest this video, explore the images and discuss amongst themselves.</a:t>
            </a:r>
          </a:p>
          <a:p>
            <a:pPr marL="278120" indent="-278120">
              <a:lnSpc>
                <a:spcPct val="150000"/>
              </a:lnSpc>
              <a:buFont typeface="Arial" panose="020B0604020202020204" pitchFamily="34" charset="0"/>
              <a:buChar char="•"/>
            </a:pPr>
            <a:r>
              <a:rPr lang="en-GB" sz="1400" i="1" dirty="0"/>
              <a:t>Once ready, you can gather their thoughts/impressions.</a:t>
            </a:r>
          </a:p>
          <a:p>
            <a:pPr>
              <a:lnSpc>
                <a:spcPct val="150000"/>
              </a:lnSpc>
            </a:pPr>
            <a:endParaRPr lang="en-GB" sz="1400" i="1" dirty="0"/>
          </a:p>
          <a:p>
            <a:pPr>
              <a:lnSpc>
                <a:spcPct val="150000"/>
              </a:lnSpc>
            </a:pPr>
            <a:r>
              <a:rPr lang="en-GB" sz="1400" i="1" dirty="0"/>
              <a:t>Learning Point - Not only do our influences affect our world view, our world view is subject to influence. </a:t>
            </a:r>
          </a:p>
          <a:p>
            <a:pPr>
              <a:lnSpc>
                <a:spcPct val="150000"/>
              </a:lnSpc>
            </a:pPr>
            <a:r>
              <a:rPr lang="en-GB" sz="1400" i="1" dirty="0"/>
              <a:t>This highlights Andreotti’s ‘colonial framing’ of the world  quite well.</a:t>
            </a:r>
          </a:p>
          <a:p>
            <a:pPr>
              <a:lnSpc>
                <a:spcPct val="150000"/>
              </a:lnSpc>
            </a:pPr>
            <a:endParaRPr lang="en-GB" sz="1400" i="1" dirty="0"/>
          </a:p>
          <a:p>
            <a:pPr>
              <a:lnSpc>
                <a:spcPct val="150000"/>
              </a:lnSpc>
            </a:pPr>
            <a:r>
              <a:rPr lang="en-US" sz="1400" i="1" dirty="0"/>
              <a:t>This is a surprisingly ‘unsettling’ experience for the participants. By questioning a fundamental assumption of knowledge it allowed all other ‘layers’ to be subject to scrutiny. </a:t>
            </a:r>
            <a:r>
              <a:rPr lang="en-GB" sz="1400" i="1" dirty="0"/>
              <a:t>It was also a liberating experience as it opens up new possibilities and avenues of thinking or questioning and is usually referred to throughout the session. </a:t>
            </a:r>
          </a:p>
          <a:p>
            <a:pPr defTabSz="914282">
              <a:lnSpc>
                <a:spcPct val="150000"/>
              </a:lnSpc>
              <a:defRPr/>
            </a:pPr>
            <a:endParaRPr lang="en-GB" sz="1400" i="1" dirty="0"/>
          </a:p>
          <a:p>
            <a:pPr defTabSz="914282">
              <a:lnSpc>
                <a:spcPct val="150000"/>
              </a:lnSpc>
              <a:defRPr/>
            </a:pPr>
            <a:r>
              <a:rPr lang="en-GB" sz="1400" i="1" dirty="0"/>
              <a:t>Participants themselves rate this intervention high in terms of impact on almost all session I have run it</a:t>
            </a:r>
            <a:r>
              <a:rPr lang="en-GB" sz="1400" b="1" i="1" dirty="0"/>
              <a:t>. </a:t>
            </a:r>
          </a:p>
          <a:p>
            <a:pPr defTabSz="914282">
              <a:lnSpc>
                <a:spcPct val="150000"/>
              </a:lnSpc>
              <a:defRPr/>
            </a:pPr>
            <a:endParaRPr lang="en-GB" sz="1400" b="1" dirty="0"/>
          </a:p>
          <a:p>
            <a:endParaRPr lang="en-GB" dirty="0"/>
          </a:p>
        </p:txBody>
      </p:sp>
      <p:sp>
        <p:nvSpPr>
          <p:cNvPr id="4" name="Slide Number Placeholder 3"/>
          <p:cNvSpPr>
            <a:spLocks noGrp="1"/>
          </p:cNvSpPr>
          <p:nvPr>
            <p:ph type="sldNum" sz="quarter" idx="10"/>
          </p:nvPr>
        </p:nvSpPr>
        <p:spPr/>
        <p:txBody>
          <a:bodyPr/>
          <a:lstStyle/>
          <a:p>
            <a:fld id="{B69AE10E-818D-4EBE-BF53-D28F2558E99C}" type="slidenum">
              <a:rPr lang="en-GB" smtClean="0"/>
              <a:t>12</a:t>
            </a:fld>
            <a:endParaRPr lang="en-GB"/>
          </a:p>
        </p:txBody>
      </p:sp>
    </p:spTree>
    <p:extLst>
      <p:ext uri="{BB962C8B-B14F-4D97-AF65-F5344CB8AC3E}">
        <p14:creationId xmlns:p14="http://schemas.microsoft.com/office/powerpoint/2010/main" val="180220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5:notes"/>
          <p:cNvSpPr txBox="1">
            <a:spLocks noGrp="1"/>
          </p:cNvSpPr>
          <p:nvPr>
            <p:ph type="body" idx="1"/>
          </p:nvPr>
        </p:nvSpPr>
        <p:spPr>
          <a:xfrm>
            <a:off x="685800" y="4343400"/>
            <a:ext cx="5486400" cy="4114800"/>
          </a:xfrm>
          <a:prstGeom prst="rect">
            <a:avLst/>
          </a:prstGeom>
        </p:spPr>
        <p:txBody>
          <a:bodyPr spcFirstLastPara="1" wrap="square" lIns="91413" tIns="45694" rIns="91413" bIns="45694" anchor="t" anchorCtr="0">
            <a:noAutofit/>
          </a:bodyPr>
          <a:lstStyle/>
          <a:p>
            <a:endParaRPr/>
          </a:p>
        </p:txBody>
      </p:sp>
      <p:sp>
        <p:nvSpPr>
          <p:cNvPr id="226" name="Google Shape;226;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ga-IE" sz="1200" b="0" i="0" u="none" strike="noStrike" cap="none" dirty="0">
                <a:solidFill>
                  <a:schemeClr val="dk1"/>
                </a:solidFill>
                <a:latin typeface="Calibri"/>
                <a:ea typeface="Calibri"/>
                <a:cs typeface="Calibri"/>
                <a:sym typeface="Calibri"/>
              </a:rPr>
              <a:t>In fact unless you work in the sector in Ireland,</a:t>
            </a:r>
            <a:r>
              <a:rPr lang="ga-IE" sz="1200" b="0" i="0" u="none" strike="noStrike" cap="none" baseline="0" dirty="0">
                <a:solidFill>
                  <a:schemeClr val="dk1"/>
                </a:solidFill>
                <a:latin typeface="Calibri"/>
                <a:ea typeface="Calibri"/>
                <a:cs typeface="Calibri"/>
                <a:sym typeface="Calibri"/>
              </a:rPr>
              <a:t> you are bound to misunderstand development the work of International Development and the developing world in general and that is no surprise when all we are exposed to is appeals and in the media natural disasters, war, conflict corruption starvation.</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So this session is based aroundmany years of research, analysis and soul searching of the NGO community and in particular those working in campaigning and education. The work of Martin Kirk on Finding Frames is helpful to teachers in this regard. Martin Kirk worked for Oxfam for many years and a good example to start with is....</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Oxfam’s boss was on Undercover Boss a few years back-the main thing that people knew about Oxfam is that ‘they run orphnages” . This is obvioulsy untrue but this misplaced belief exposes a bigger problem then just a case of misinformation! </a:t>
            </a: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Why do people hold this belief?-it follows logically on their thoughts of poverty and in this case of Oxfam. This is because of how we process information-our brain tends to fill in the gaps. This is just making common sense of the world.</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r>
              <a:rPr lang="ga-IE" sz="1200" b="0" i="0" u="none" strike="noStrike" cap="none" baseline="0" dirty="0">
                <a:solidFill>
                  <a:schemeClr val="dk1"/>
                </a:solidFill>
                <a:latin typeface="Calibri"/>
                <a:ea typeface="Calibri"/>
                <a:cs typeface="Calibri"/>
                <a:sym typeface="Calibri"/>
              </a:rPr>
              <a:t>And this is evident in Ireland with survey done on third level students and in the wider public on the research coined as the Live Aid Legacy</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r>
              <a:rPr lang="en-US" sz="1200" kern="1200" dirty="0">
                <a:solidFill>
                  <a:schemeClr val="tx1"/>
                </a:solidFill>
                <a:effectLst/>
                <a:latin typeface="+mn-lt"/>
                <a:ea typeface="+mn-ea"/>
                <a:cs typeface="+mn-cs"/>
              </a:rPr>
              <a:t>Live Aid Legacy</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dirty="0">
                <a:latin typeface="Rockwell"/>
                <a:cs typeface="Rockwell"/>
              </a:rPr>
              <a:t>“In terms of how the UK and Irish </a:t>
            </a:r>
            <a:r>
              <a:rPr lang="en-GB" sz="1200" b="1" dirty="0">
                <a:latin typeface="Rockwell"/>
                <a:cs typeface="Rockwell"/>
              </a:rPr>
              <a:t>public understands and engages with global poverty</a:t>
            </a:r>
            <a:r>
              <a:rPr lang="en-GB" sz="1200" dirty="0">
                <a:latin typeface="Rockwell"/>
                <a:cs typeface="Rockwell"/>
              </a:rPr>
              <a:t>, it can be said they are </a:t>
            </a:r>
            <a:r>
              <a:rPr lang="en-GB" sz="1200" b="1" i="1" dirty="0">
                <a:latin typeface="Rockwell"/>
                <a:cs typeface="Rockwell"/>
              </a:rPr>
              <a:t>stuck</a:t>
            </a:r>
            <a:r>
              <a:rPr lang="en-GB" sz="1200" b="1" dirty="0">
                <a:latin typeface="Rockwell"/>
                <a:cs typeface="Rockwell"/>
              </a:rPr>
              <a:t> </a:t>
            </a:r>
            <a:r>
              <a:rPr lang="en-GB" sz="1200" dirty="0">
                <a:latin typeface="Rockwell"/>
                <a:cs typeface="Rockwell"/>
              </a:rPr>
              <a:t>in roughly the same place as they were </a:t>
            </a:r>
            <a:r>
              <a:rPr lang="en-GB" sz="1200" b="1" dirty="0">
                <a:latin typeface="Rockwell"/>
                <a:cs typeface="Rockwell"/>
              </a:rPr>
              <a:t>in 1985</a:t>
            </a:r>
            <a:r>
              <a:rPr lang="en-GB" sz="1200" dirty="0">
                <a:latin typeface="Rockwell"/>
                <a:cs typeface="Rockwell"/>
              </a:rPr>
              <a:t>. The most widespread model for public engagement has been labelled as the </a:t>
            </a:r>
            <a:r>
              <a:rPr lang="en-GB" sz="1200" b="1" dirty="0">
                <a:latin typeface="Rockwell"/>
                <a:cs typeface="Rockwell"/>
              </a:rPr>
              <a:t>'Live Aid Legacy'</a:t>
            </a:r>
            <a:r>
              <a:rPr lang="en-GB" sz="1200" dirty="0">
                <a:latin typeface="Rockwell"/>
                <a:cs typeface="Rockwell"/>
              </a:rPr>
              <a:t>, which casts the UK public in the role of </a:t>
            </a:r>
            <a:r>
              <a:rPr lang="en-GB" sz="1200" b="1" dirty="0">
                <a:latin typeface="Rockwell"/>
                <a:cs typeface="Rockwell"/>
              </a:rPr>
              <a:t>'dominant giver'</a:t>
            </a:r>
            <a:r>
              <a:rPr lang="en-GB" sz="1200" dirty="0">
                <a:latin typeface="Rockwell"/>
                <a:cs typeface="Rockwell"/>
              </a:rPr>
              <a:t>, and Southern publics in the role of </a:t>
            </a:r>
            <a:r>
              <a:rPr lang="en-GB" sz="1200" b="1" dirty="0">
                <a:latin typeface="Rockwell"/>
                <a:cs typeface="Rockwell"/>
              </a:rPr>
              <a:t>'grateful receiver'</a:t>
            </a:r>
            <a:r>
              <a:rPr lang="en-GB" sz="1200" b="1" dirty="0">
                <a:solidFill>
                  <a:schemeClr val="accent5"/>
                </a:solidFill>
                <a:latin typeface="Rockwell"/>
                <a:cs typeface="Rockwell"/>
              </a:rPr>
              <a:t>. In this model, the causes of poverty are internal to poor countries, and nothing to do with global politics</a:t>
            </a:r>
            <a:r>
              <a:rPr lang="en-GB" sz="1200" dirty="0">
                <a:latin typeface="Rockwell"/>
                <a:cs typeface="Rockwell"/>
              </a:rPr>
              <a:t>. All the UK public can do is give money. In the </a:t>
            </a:r>
            <a:r>
              <a:rPr lang="en-GB" sz="1200" b="1" dirty="0">
                <a:latin typeface="Rockwell"/>
                <a:cs typeface="Rockwell"/>
              </a:rPr>
              <a:t>UK public's mind Africa is stuck</a:t>
            </a:r>
            <a:r>
              <a:rPr lang="en-GB" sz="1200" dirty="0">
                <a:latin typeface="Rockwell"/>
                <a:cs typeface="Rockwell"/>
              </a:rPr>
              <a:t>, but at the same time the </a:t>
            </a:r>
            <a:r>
              <a:rPr lang="en-GB" sz="1200" b="1" dirty="0">
                <a:latin typeface="Rockwell"/>
                <a:cs typeface="Rockwell"/>
              </a:rPr>
              <a:t>UK public is stuck in this transaction frame for development</a:t>
            </a:r>
            <a:r>
              <a:rPr lang="en-GB" sz="1200" dirty="0">
                <a:latin typeface="Rockwell"/>
                <a:cs typeface="Rockwell"/>
              </a:rPr>
              <a:t>.”</a:t>
            </a: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rtl="0">
              <a:spcBef>
                <a:spcPts val="0"/>
              </a:spcBef>
              <a:spcAft>
                <a:spcPts val="0"/>
              </a:spcAft>
              <a:buNone/>
            </a:pPr>
            <a:endParaRPr lang="ga-IE" sz="1200" b="0" i="0" u="none" strike="noStrike" cap="none" baseline="0" dirty="0">
              <a:solidFill>
                <a:schemeClr val="dk1"/>
              </a:solidFill>
              <a:latin typeface="Calibri"/>
              <a:ea typeface="Calibri"/>
              <a:cs typeface="Calibri"/>
              <a:sym typeface="Calibri"/>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sz="1200" b="0" i="0" u="none" strike="noStrike" cap="none" dirty="0">
              <a:solidFill>
                <a:schemeClr val="dk1"/>
              </a:solidFill>
              <a:latin typeface="Calibri"/>
              <a:ea typeface="Calibri"/>
              <a:cs typeface="Calibri"/>
              <a:sym typeface="Calibri"/>
            </a:endParaRPr>
          </a:p>
        </p:txBody>
      </p:sp>
      <p:sp>
        <p:nvSpPr>
          <p:cNvPr id="220" name="Google Shape;220;p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34169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90" name="Google Shape;190;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18</a:t>
            </a:fld>
            <a:endParaRPr sz="1200">
              <a:solidFill>
                <a:schemeClr val="dk1"/>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3" name="Google Shape;203;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204" name="Google Shape;204;p1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19</a:t>
            </a:fld>
            <a:endParaRPr sz="1200">
              <a:solidFill>
                <a:schemeClr val="dk1"/>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the heart</a:t>
            </a:r>
            <a:r>
              <a:rPr lang="en-US" baseline="0" dirty="0"/>
              <a:t> of this common sense in the ‘moral order frame’ </a:t>
            </a:r>
            <a:r>
              <a:rPr lang="en-US" sz="1200" kern="1200" dirty="0">
                <a:solidFill>
                  <a:schemeClr val="tx1"/>
                </a:solidFill>
                <a:effectLst/>
                <a:latin typeface="+mn-lt"/>
                <a:ea typeface="+mn-ea"/>
                <a:cs typeface="+mn-cs"/>
              </a:rPr>
              <a:t>belief that the world is naturally made up of hierarchies, and that these hierarchies have an inherent moral dimension; those at the top deserve to be where they are, as do those at the bottom . Orphanages represent a pretty extreme form of this because they are symbols of the classic relationship between vulnerable helpless people - children, even! - in need, and their powerful heroic, parent-like benefactors. This explains why this is problem which can't be fixed by just giving them another example of rich white folk saving poor, (mostly) black victims: </a:t>
            </a:r>
          </a:p>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dominant and powerful creation story that exists, in which the root of individual poverty is reduced to a simplistic explanation of laziness and moral irresponsibility or regrettable but natural and therefore acceptable misfortune. Development NGOs have a duty to re-write this, and the first essential step is stop fuelling it. To put things very simply, NGOs either need to stop using the language of overcoming poverty or ending poverty and stick exclusively to humanitarian response language, or they need to dramatically change their business model and get away from charity with its toxic moral order.</a:t>
            </a:r>
            <a:endParaRPr lang="en-GB" sz="1200" kern="1200" dirty="0">
              <a:solidFill>
                <a:schemeClr val="tx1"/>
              </a:solidFill>
              <a:effectLst/>
              <a:latin typeface="+mn-lt"/>
              <a:ea typeface="+mn-ea"/>
              <a:cs typeface="+mn-cs"/>
            </a:endParaRPr>
          </a:p>
          <a:p>
            <a:endParaRPr lang="en-US" baseline="0" dirty="0"/>
          </a:p>
          <a:p>
            <a:endParaRPr lang="en-US" baseline="0" dirty="0"/>
          </a:p>
          <a:p>
            <a:r>
              <a:rPr lang="en-US" sz="1200" kern="1200" dirty="0">
                <a:solidFill>
                  <a:schemeClr val="tx1"/>
                </a:solidFill>
                <a:effectLst/>
                <a:latin typeface="+mn-lt"/>
                <a:ea typeface="+mn-ea"/>
                <a:cs typeface="+mn-cs"/>
              </a:rPr>
              <a:t>The charity frame embodies the logic that rich people give a little bit of money to poor people, usually because poor people can’t seem to help themselves. It’s a really tough call for fundraisers because we know that people respond to that idea, because it’s been the dominant idea of how to help people for at least a century now. But it’s the opposite logic from real change and justice. So to extract yourself from the charity frame you need to stop talking in those terms.</a:t>
            </a:r>
            <a:r>
              <a:rPr lang="en-GB" dirty="0">
                <a:effectLst/>
              </a:rPr>
              <a:t> </a:t>
            </a:r>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20</a:t>
            </a:fld>
            <a:endParaRPr lang="en-US"/>
          </a:p>
        </p:txBody>
      </p:sp>
    </p:spTree>
    <p:extLst>
      <p:ext uri="{BB962C8B-B14F-4D97-AF65-F5344CB8AC3E}">
        <p14:creationId xmlns:p14="http://schemas.microsoft.com/office/powerpoint/2010/main" val="850253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a:t>
            </a:r>
            <a:r>
              <a:rPr lang="en-US" sz="1200" kern="1200" baseline="0" dirty="0">
                <a:solidFill>
                  <a:schemeClr val="tx1"/>
                </a:solidFill>
                <a:effectLst/>
                <a:latin typeface="+mn-lt"/>
                <a:ea typeface="+mn-ea"/>
                <a:cs typeface="+mn-cs"/>
              </a:rPr>
              <a:t> we as WWGS have adapted this for teachers and offer 6 top tips on avoiding reinforcing stereotypes and having a solidarity as opposed to a charity approach or frame to your work.</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21</a:t>
            </a:fld>
            <a:endParaRPr lang="en-US"/>
          </a:p>
        </p:txBody>
      </p:sp>
    </p:spTree>
    <p:extLst>
      <p:ext uri="{BB962C8B-B14F-4D97-AF65-F5344CB8AC3E}">
        <p14:creationId xmlns:p14="http://schemas.microsoft.com/office/powerpoint/2010/main" val="2232358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merican Typewriter"/>
              <a:cs typeface="American Typewriter"/>
            </a:endParaRPr>
          </a:p>
          <a:p>
            <a:r>
              <a:rPr lang="en-US" dirty="0">
                <a:latin typeface="American Typewriter"/>
                <a:cs typeface="American Typewriter"/>
              </a:rPr>
              <a:t>It is the logic of charity: it puts your mind in the place of choosing between which poor people - e.g. pot bellied poor children in generic African villages or elderly poor people in India - are more worthy of the help of the generous and morally superior rich. That is the calculation invoked, and it is the logic, or at least an essential bit of it, behind that most craven but popular argument against foreign aid,  “charity begins at home”. </a:t>
            </a:r>
          </a:p>
          <a:p>
            <a:r>
              <a:rPr lang="en-US" sz="1200" kern="1200" dirty="0">
                <a:solidFill>
                  <a:schemeClr val="tx1"/>
                </a:solidFill>
                <a:effectLst/>
                <a:latin typeface="+mn-lt"/>
                <a:ea typeface="+mn-ea"/>
                <a:cs typeface="+mn-cs"/>
              </a:rPr>
              <a:t>A far better frame to start from would be the Occupy 1%/99% frame. That puts you and your audience’s mind in the place of contrasting the super rich with the rest of us, including the impoverished, who are now our in-group rather than a distant “other”. It invokes the vast inequalities inherent in the system, and starts the story with that truth in mind.</a:t>
            </a:r>
            <a:r>
              <a:rPr lang="en-GB" dirty="0">
                <a:effectLst/>
              </a:rPr>
              <a:t> </a:t>
            </a:r>
            <a:r>
              <a:rPr lang="en-US" sz="1200" kern="1200" dirty="0">
                <a:solidFill>
                  <a:schemeClr val="tx1"/>
                </a:solidFill>
                <a:effectLst/>
                <a:latin typeface="+mn-lt"/>
                <a:ea typeface="+mn-ea"/>
                <a:cs typeface="+mn-cs"/>
              </a:rPr>
              <a:t>It’s a more more powerful and relevant starting point if you want people to support political change.</a:t>
            </a:r>
            <a:r>
              <a:rPr lang="en-GB" dirty="0">
                <a:effectLst/>
              </a:rPr>
              <a:t> </a:t>
            </a:r>
            <a:endParaRPr lang="en-US" dirty="0">
              <a:latin typeface="American Typewriter"/>
              <a:cs typeface="American Typewriter"/>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22</a:t>
            </a:fld>
            <a:endParaRPr lang="en-US"/>
          </a:p>
        </p:txBody>
      </p:sp>
    </p:spTree>
    <p:extLst>
      <p:ext uri="{BB962C8B-B14F-4D97-AF65-F5344CB8AC3E}">
        <p14:creationId xmlns:p14="http://schemas.microsoft.com/office/powerpoint/2010/main" val="38012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Mass poverty is not natural, it doesn't happen by accident. We humans long since passed the point where we could say, “it wasn’t us”.  There are actors who are making decisions - consciously or otherwise - that create or contribute to it. We need to name them, all the time. The other side have control of this idea right now, and name who they blame all the time - poor people themselves (a feature of the moral order frame). The discourse is drenched in it. In practice this means always using active not passive sentence constructions. Never say "half a million children are living in poverty.” That obscures the cause and the only actor is the "victim". Far better to say, "The government (or your campaign target) is helping keep half a million children in poverty". That does two things - it makes it an active process, therefore something that can be altered rather than a “just the way it is” fact of nature that must be lived with. Secondly, in the mind of the reader, it activates a scenario in which there are real agents at work. People engage much more in ideas when they can literally imagine things happening. People doing things. A story unfolding. This is essential if you want to stimulate an emotional and morality based reaction.</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23</a:t>
            </a:fld>
            <a:endParaRPr lang="en-US"/>
          </a:p>
        </p:txBody>
      </p:sp>
    </p:spTree>
    <p:extLst>
      <p:ext uri="{BB962C8B-B14F-4D97-AF65-F5344CB8AC3E}">
        <p14:creationId xmlns:p14="http://schemas.microsoft.com/office/powerpoint/2010/main" val="1599050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Use imagery of people fighting back against injustice, working hard. Being the agents in their own lives, just as we all are. Our job is to demonstrate and promote ideas of solidarity between equals and so frames of victims and </a:t>
            </a:r>
            <a:r>
              <a:rPr lang="en-US" sz="1200" kern="1200" dirty="0" err="1">
                <a:solidFill>
                  <a:schemeClr val="tx1"/>
                </a:solidFill>
                <a:effectLst/>
                <a:latin typeface="+mn-lt"/>
                <a:ea typeface="+mn-ea"/>
                <a:cs typeface="+mn-cs"/>
              </a:rPr>
              <a:t>saviours</a:t>
            </a:r>
            <a:r>
              <a:rPr lang="en-US" sz="1200" kern="1200" dirty="0">
                <a:solidFill>
                  <a:schemeClr val="tx1"/>
                </a:solidFill>
                <a:effectLst/>
                <a:latin typeface="+mn-lt"/>
                <a:ea typeface="+mn-ea"/>
                <a:cs typeface="+mn-cs"/>
              </a:rPr>
              <a:t> - in language, imagery, whatever - as the poison; the polar opposite of solidarity.  </a:t>
            </a:r>
            <a:r>
              <a:rPr lang="en-US" sz="1200" u="none" strike="noStrike" kern="1200" dirty="0">
                <a:solidFill>
                  <a:schemeClr val="tx1"/>
                </a:solidFill>
                <a:effectLst/>
                <a:latin typeface="+mn-lt"/>
                <a:ea typeface="+mn-ea"/>
                <a:cs typeface="+mn-cs"/>
                <a:hlinkClick r:id="rId3"/>
              </a:rPr>
              <a:t>The Rusty Radiator Awards</a:t>
            </a:r>
            <a:r>
              <a:rPr lang="en-US" sz="1200" kern="1200" dirty="0">
                <a:solidFill>
                  <a:schemeClr val="tx1"/>
                </a:solidFill>
                <a:effectLst/>
                <a:latin typeface="+mn-lt"/>
                <a:ea typeface="+mn-ea"/>
                <a:cs typeface="+mn-cs"/>
              </a:rPr>
              <a:t> are an excellent showcase of exactly what we desperately need be moving away from. There are also lots of good, positive examples of new ways of thinking. </a:t>
            </a:r>
            <a:r>
              <a:rPr lang="en-US" sz="1200" kern="1200" dirty="0" err="1">
                <a:solidFill>
                  <a:schemeClr val="tx1"/>
                </a:solidFill>
                <a:effectLst/>
                <a:latin typeface="+mn-lt"/>
                <a:ea typeface="+mn-ea"/>
                <a:cs typeface="+mn-cs"/>
              </a:rPr>
              <a:t>Kickstarter</a:t>
            </a:r>
            <a:r>
              <a:rPr lang="en-US" sz="1200" kern="1200" dirty="0">
                <a:solidFill>
                  <a:schemeClr val="tx1"/>
                </a:solidFill>
                <a:effectLst/>
                <a:latin typeface="+mn-lt"/>
                <a:ea typeface="+mn-ea"/>
                <a:cs typeface="+mn-cs"/>
              </a:rPr>
              <a:t>, and indeed the whole concept of </a:t>
            </a:r>
            <a:r>
              <a:rPr lang="en-US" sz="1200" kern="1200" dirty="0" err="1">
                <a:solidFill>
                  <a:schemeClr val="tx1"/>
                </a:solidFill>
                <a:effectLst/>
                <a:latin typeface="+mn-lt"/>
                <a:ea typeface="+mn-ea"/>
                <a:cs typeface="+mn-cs"/>
              </a:rPr>
              <a:t>crowdfunding</a:t>
            </a:r>
            <a:r>
              <a:rPr lang="en-US" sz="1200" kern="1200" dirty="0">
                <a:solidFill>
                  <a:schemeClr val="tx1"/>
                </a:solidFill>
                <a:effectLst/>
                <a:latin typeface="+mn-lt"/>
                <a:ea typeface="+mn-ea"/>
                <a:cs typeface="+mn-cs"/>
              </a:rPr>
              <a:t>, is powerful because it starts from the logic of networks, which are horizontal structures and therefore negate the idea of the moral hierarchy. Of course, in the wrong hands, such tools can be polluted by charity logic, and as long as charity is such a dominant idea in this area, great care needs to be taken to not let that happen. But they do offer a glimpse of the very rich territory that can be explored, where the presumption is that people are equal for the purposes of the job at hand.</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24</a:t>
            </a:fld>
            <a:endParaRPr lang="en-US"/>
          </a:p>
        </p:txBody>
      </p:sp>
    </p:spTree>
    <p:extLst>
      <p:ext uri="{BB962C8B-B14F-4D97-AF65-F5344CB8AC3E}">
        <p14:creationId xmlns:p14="http://schemas.microsoft.com/office/powerpoint/2010/main" val="42144196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Use imagery of people fighting back against injustice, working hard. Being the agents in their own lives, just as we all are. Our job is to demonstrate and promote ideas of solidarity between equals and so frames of victims and </a:t>
            </a:r>
            <a:r>
              <a:rPr lang="en-US" sz="1200" kern="1200" dirty="0" err="1">
                <a:solidFill>
                  <a:schemeClr val="tx1"/>
                </a:solidFill>
                <a:effectLst/>
                <a:latin typeface="+mn-lt"/>
                <a:ea typeface="+mn-ea"/>
                <a:cs typeface="+mn-cs"/>
              </a:rPr>
              <a:t>saviours</a:t>
            </a:r>
            <a:r>
              <a:rPr lang="en-US" sz="1200" kern="1200" dirty="0">
                <a:solidFill>
                  <a:schemeClr val="tx1"/>
                </a:solidFill>
                <a:effectLst/>
                <a:latin typeface="+mn-lt"/>
                <a:ea typeface="+mn-ea"/>
                <a:cs typeface="+mn-cs"/>
              </a:rPr>
              <a:t> - in language, imagery, whatever - as the poison; the polar opposite of solidarity.  </a:t>
            </a:r>
            <a:r>
              <a:rPr lang="en-US" sz="1200" u="none" strike="noStrike" kern="1200" dirty="0">
                <a:solidFill>
                  <a:schemeClr val="tx1"/>
                </a:solidFill>
                <a:effectLst/>
                <a:latin typeface="+mn-lt"/>
                <a:ea typeface="+mn-ea"/>
                <a:cs typeface="+mn-cs"/>
                <a:hlinkClick r:id="rId3"/>
              </a:rPr>
              <a:t>The Rusty Radiator Awards</a:t>
            </a:r>
            <a:r>
              <a:rPr lang="en-US" sz="1200" kern="1200" dirty="0">
                <a:solidFill>
                  <a:schemeClr val="tx1"/>
                </a:solidFill>
                <a:effectLst/>
                <a:latin typeface="+mn-lt"/>
                <a:ea typeface="+mn-ea"/>
                <a:cs typeface="+mn-cs"/>
              </a:rPr>
              <a:t> are an excellent showcase of exactly what we desperately need be moving away from. There are also lots of good, positive examples of new ways of thinking. </a:t>
            </a:r>
            <a:r>
              <a:rPr lang="en-US" sz="1200" kern="1200" dirty="0" err="1">
                <a:solidFill>
                  <a:schemeClr val="tx1"/>
                </a:solidFill>
                <a:effectLst/>
                <a:latin typeface="+mn-lt"/>
                <a:ea typeface="+mn-ea"/>
                <a:cs typeface="+mn-cs"/>
              </a:rPr>
              <a:t>Kickstarter</a:t>
            </a:r>
            <a:r>
              <a:rPr lang="en-US" sz="1200" kern="1200" dirty="0">
                <a:solidFill>
                  <a:schemeClr val="tx1"/>
                </a:solidFill>
                <a:effectLst/>
                <a:latin typeface="+mn-lt"/>
                <a:ea typeface="+mn-ea"/>
                <a:cs typeface="+mn-cs"/>
              </a:rPr>
              <a:t>, and indeed the whole concept of </a:t>
            </a:r>
            <a:r>
              <a:rPr lang="en-US" sz="1200" kern="1200" dirty="0" err="1">
                <a:solidFill>
                  <a:schemeClr val="tx1"/>
                </a:solidFill>
                <a:effectLst/>
                <a:latin typeface="+mn-lt"/>
                <a:ea typeface="+mn-ea"/>
                <a:cs typeface="+mn-cs"/>
              </a:rPr>
              <a:t>crowdfunding</a:t>
            </a:r>
            <a:r>
              <a:rPr lang="en-US" sz="1200" kern="1200" dirty="0">
                <a:solidFill>
                  <a:schemeClr val="tx1"/>
                </a:solidFill>
                <a:effectLst/>
                <a:latin typeface="+mn-lt"/>
                <a:ea typeface="+mn-ea"/>
                <a:cs typeface="+mn-cs"/>
              </a:rPr>
              <a:t>, is powerful because it starts from the logic of networks, which are horizontal structures and therefore negate the idea of the moral hierarchy. Of course, in the wrong hands, such tools can be polluted by charity logic, and as long as charity is such a dominant idea in this area, great care needs to be taken to not let that happen. But they do offer a glimpse of the very rich territory that can be explored, where the presumption is that people are equal for the purposes of the job at hand.</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25</a:t>
            </a:fld>
            <a:endParaRPr lang="en-US"/>
          </a:p>
        </p:txBody>
      </p:sp>
    </p:spTree>
    <p:extLst>
      <p:ext uri="{BB962C8B-B14F-4D97-AF65-F5344CB8AC3E}">
        <p14:creationId xmlns:p14="http://schemas.microsoft.com/office/powerpoint/2010/main" val="39184654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Don’t over sell what you are doing-don’t make claims that</a:t>
            </a:r>
            <a:r>
              <a:rPr lang="en-US" baseline="0" dirty="0"/>
              <a:t> you have saved a whole population of people. It is important to empower the students but as part of a bigger movement!!</a:t>
            </a:r>
            <a:endParaRPr lang="en-US" dirty="0"/>
          </a:p>
          <a:p>
            <a:endParaRPr lang="en-US" dirty="0"/>
          </a:p>
          <a:p>
            <a:r>
              <a:rPr lang="en-US" dirty="0" err="1"/>
              <a:t>Saviour</a:t>
            </a:r>
            <a:r>
              <a:rPr lang="en-US" dirty="0"/>
              <a:t> Barbie and No</a:t>
            </a:r>
            <a:r>
              <a:rPr lang="en-US" baseline="0" dirty="0"/>
              <a:t> White </a:t>
            </a:r>
            <a:r>
              <a:rPr lang="en-US" baseline="0" dirty="0" err="1"/>
              <a:t>Saviour</a:t>
            </a:r>
            <a:r>
              <a:rPr lang="en-US" baseline="0" dirty="0"/>
              <a:t> are great ways to introduce this</a:t>
            </a:r>
            <a:endParaRPr lang="en-US" dirty="0"/>
          </a:p>
        </p:txBody>
      </p:sp>
      <p:sp>
        <p:nvSpPr>
          <p:cNvPr id="4" name="Slide Number Placeholder 3"/>
          <p:cNvSpPr>
            <a:spLocks noGrp="1"/>
          </p:cNvSpPr>
          <p:nvPr>
            <p:ph type="sldNum" sz="quarter" idx="10"/>
          </p:nvPr>
        </p:nvSpPr>
        <p:spPr/>
        <p:txBody>
          <a:bodyPr/>
          <a:lstStyle/>
          <a:p>
            <a:fld id="{6DC113C4-5EEB-AD45-AD8C-04C21812C472}" type="slidenum">
              <a:rPr lang="en-US" smtClean="0"/>
              <a:t>26</a:t>
            </a:fld>
            <a:endParaRPr lang="en-US"/>
          </a:p>
        </p:txBody>
      </p:sp>
    </p:spTree>
    <p:extLst>
      <p:ext uri="{BB962C8B-B14F-4D97-AF65-F5344CB8AC3E}">
        <p14:creationId xmlns:p14="http://schemas.microsoft.com/office/powerpoint/2010/main" val="13765621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Not party political - no one wants (or needs) to run up against the Charity Commission - but political in the sense of never letting the audience forget this is primarily a question of humans in power making better, more just, less self-centric decisions. It's not the world battling this nasty but natural problem. It's us trying to alter the political economy that creates the problems in the first place. A political economy that has plenty of champions to target. This might mean making some tough choices. People feeling better about second hand clothes or even recycling can in fact actively </a:t>
            </a:r>
            <a:r>
              <a:rPr lang="en-US" sz="1200" kern="1200" dirty="0" err="1">
                <a:solidFill>
                  <a:schemeClr val="tx1"/>
                </a:solidFill>
                <a:effectLst/>
                <a:latin typeface="+mn-lt"/>
                <a:ea typeface="+mn-ea"/>
                <a:cs typeface="+mn-cs"/>
              </a:rPr>
              <a:t>depoliticise</a:t>
            </a:r>
            <a:r>
              <a:rPr lang="en-US" sz="1200" kern="1200" dirty="0">
                <a:solidFill>
                  <a:schemeClr val="tx1"/>
                </a:solidFill>
                <a:effectLst/>
                <a:latin typeface="+mn-lt"/>
                <a:ea typeface="+mn-ea"/>
                <a:cs typeface="+mn-cs"/>
              </a:rPr>
              <a:t> the real issues and oversell their impact: unless seen in the proper logical context, they are actually actively problematic. And right now, the only safe assumption is that the proper context is missing.</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27</a:t>
            </a:fld>
            <a:endParaRPr lang="en-US"/>
          </a:p>
        </p:txBody>
      </p:sp>
    </p:spTree>
    <p:extLst>
      <p:ext uri="{BB962C8B-B14F-4D97-AF65-F5344CB8AC3E}">
        <p14:creationId xmlns:p14="http://schemas.microsoft.com/office/powerpoint/2010/main" val="12487044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Never promise more than a donation or action can achieve. Be optimistic, by all means. But always, ALWAYS, be realistic</a:t>
            </a:r>
            <a:r>
              <a:rPr lang="en-US" sz="1200" kern="1200" baseline="0" dirty="0">
                <a:solidFill>
                  <a:schemeClr val="tx1"/>
                </a:solidFill>
                <a:effectLst/>
                <a:latin typeface="+mn-lt"/>
                <a:ea typeface="+mn-ea"/>
                <a:cs typeface="+mn-cs"/>
              </a:rPr>
              <a:t> about your role it is so exciting to see students empowered by doing good but </a:t>
            </a:r>
            <a:r>
              <a:rPr lang="en-US" sz="1200" kern="1200" dirty="0">
                <a:solidFill>
                  <a:schemeClr val="tx1"/>
                </a:solidFill>
                <a:effectLst/>
                <a:latin typeface="+mn-lt"/>
                <a:ea typeface="+mn-ea"/>
                <a:cs typeface="+mn-cs"/>
              </a:rPr>
              <a:t>unless they extract themselves from the charity frame they should be considered the most toxic opposition to commensurate action on inequality and climate change.</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11D77EA-77A3-104E-8EDD-18CCF6904F1B}" type="slidenum">
              <a:rPr lang="en-US" smtClean="0"/>
              <a:t>28</a:t>
            </a:fld>
            <a:endParaRPr lang="en-US"/>
          </a:p>
        </p:txBody>
      </p:sp>
    </p:spTree>
    <p:extLst>
      <p:ext uri="{BB962C8B-B14F-4D97-AF65-F5344CB8AC3E}">
        <p14:creationId xmlns:p14="http://schemas.microsoft.com/office/powerpoint/2010/main" val="2524305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277" name="Google Shape;277;p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7" name="Google Shape;327;p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Gaeilge, English, Modern Languages, History, Geography, CSPE, Mathematics, Physics, Chemistry, Biology, Accounting, Business, Economics, Music, Agricultural Science </a:t>
            </a:r>
            <a:endParaRPr/>
          </a:p>
        </p:txBody>
      </p:sp>
      <p:sp>
        <p:nvSpPr>
          <p:cNvPr id="328" name="Google Shape;328;p2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30</a:t>
            </a:fld>
            <a:endParaRPr sz="1200">
              <a:solidFill>
                <a:schemeClr val="dk1"/>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7" name="Google Shape;307;p2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308" name="Google Shape;308;p2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31</a:t>
            </a:fld>
            <a:endParaRPr sz="1200">
              <a:solidFill>
                <a:schemeClr val="dk1"/>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5" name="Google Shape;335;p2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You are already integrating it into Wellbeing week!</a:t>
            </a:r>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a:t>
            </a:r>
            <a:r>
              <a:rPr lang="en-US" sz="1200" b="0" i="0" u="none" strike="noStrike" cap="none">
                <a:solidFill>
                  <a:schemeClr val="dk1"/>
                </a:solidFill>
                <a:latin typeface="Rockwell"/>
                <a:ea typeface="Rockwell"/>
                <a:cs typeface="Rockwell"/>
                <a:sym typeface="Rockwell"/>
              </a:rPr>
              <a:t>Do I feel connected to my school, community &amp; the wider world?</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-Do I appreciate that my actions &amp; interactions impact on my wellbeing &amp; that of others in local &amp; global contexts? </a:t>
            </a:r>
            <a:endParaRPr/>
          </a:p>
          <a:p>
            <a:pPr marL="0" marR="0" lvl="0" indent="0" algn="l" rtl="0">
              <a:spcBef>
                <a:spcPts val="0"/>
              </a:spcBef>
              <a:spcAft>
                <a:spcPts val="0"/>
              </a:spcAft>
              <a:buNone/>
            </a:pPr>
            <a:endParaRPr sz="1200" b="0" i="0" u="none" strike="noStrike" cap="none">
              <a:solidFill>
                <a:schemeClr val="dk1"/>
              </a:solidFill>
              <a:latin typeface="Rockwell"/>
              <a:ea typeface="Rockwell"/>
              <a:cs typeface="Rockwell"/>
              <a:sym typeface="Rockwell"/>
            </a:endParaRPr>
          </a:p>
          <a:p>
            <a:pPr marL="0" marR="0" lvl="0" indent="0" algn="ctr" rtl="0">
              <a:spcBef>
                <a:spcPts val="0"/>
              </a:spcBef>
              <a:spcAft>
                <a:spcPts val="0"/>
              </a:spcAft>
              <a:buNone/>
            </a:pPr>
            <a:r>
              <a:rPr lang="en-US" sz="1600" b="1" i="0" u="none" strike="noStrike" cap="none">
                <a:solidFill>
                  <a:schemeClr val="dk1"/>
                </a:solidFill>
                <a:latin typeface="Rockwell"/>
                <a:ea typeface="Rockwell"/>
                <a:cs typeface="Rockwell"/>
                <a:sym typeface="Rockwell"/>
              </a:rPr>
              <a:t>Physical Education Junior Cycle:</a:t>
            </a:r>
            <a:endParaRPr/>
          </a:p>
          <a:p>
            <a:pPr marL="0" marR="0" lvl="0" indent="0" algn="l" rtl="0">
              <a:spcBef>
                <a:spcPts val="0"/>
              </a:spcBef>
              <a:spcAft>
                <a:spcPts val="0"/>
              </a:spcAft>
              <a:buNone/>
            </a:pPr>
            <a:r>
              <a:rPr lang="en-US" sz="1200" b="1" i="0" u="none" strike="noStrike" cap="none">
                <a:solidFill>
                  <a:schemeClr val="dk1"/>
                </a:solidFill>
                <a:latin typeface="Rockwell"/>
                <a:ea typeface="Rockwell"/>
                <a:cs typeface="Rockwell"/>
                <a:sym typeface="Rockwell"/>
              </a:rPr>
              <a:t>Health and Wellbeing</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a:t>
            </a:r>
            <a:r>
              <a:rPr lang="en-US" sz="1200" b="0" i="0" u="none" strike="noStrike" cap="none">
                <a:solidFill>
                  <a:srgbClr val="FF0000"/>
                </a:solidFill>
                <a:latin typeface="Rockwell"/>
                <a:ea typeface="Rockwell"/>
                <a:cs typeface="Rockwell"/>
                <a:sym typeface="Rockwell"/>
              </a:rPr>
              <a:t>Giant Steps </a:t>
            </a:r>
            <a:r>
              <a:rPr lang="en-US" sz="1200" b="0" i="0" u="none" strike="noStrike" cap="none">
                <a:solidFill>
                  <a:schemeClr val="dk1"/>
                </a:solidFill>
                <a:latin typeface="Rockwell"/>
                <a:ea typeface="Rockwell"/>
                <a:cs typeface="Rockwell"/>
                <a:sym typeface="Rockwell"/>
              </a:rPr>
              <a:t>using Health and Wellbeing statements</a:t>
            </a:r>
            <a:endParaRPr/>
          </a:p>
          <a:p>
            <a:pPr marL="0" marR="0" lvl="0" indent="0" algn="l" rtl="0">
              <a:spcBef>
                <a:spcPts val="0"/>
              </a:spcBef>
              <a:spcAft>
                <a:spcPts val="0"/>
              </a:spcAft>
              <a:buNone/>
            </a:pPr>
            <a:r>
              <a:rPr lang="en-US" sz="1200" b="1" i="0" u="none" strike="noStrike" cap="none">
                <a:solidFill>
                  <a:schemeClr val="dk1"/>
                </a:solidFill>
                <a:latin typeface="Rockwell"/>
                <a:ea typeface="Rockwell"/>
                <a:cs typeface="Rockwell"/>
                <a:sym typeface="Rockwell"/>
              </a:rPr>
              <a:t>Games</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a:t>
            </a:r>
            <a:r>
              <a:rPr lang="en-US" sz="1200" b="0" i="0" u="none" strike="noStrike" cap="none">
                <a:solidFill>
                  <a:srgbClr val="FF0000"/>
                </a:solidFill>
                <a:latin typeface="Rockwell"/>
                <a:ea typeface="Rockwell"/>
                <a:cs typeface="Rockwell"/>
                <a:sym typeface="Rockwell"/>
              </a:rPr>
              <a:t>All to Play For</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-Dizzying Goals</a:t>
            </a:r>
            <a:endParaRPr/>
          </a:p>
          <a:p>
            <a:pPr marL="0" marR="0" lvl="0" indent="0" algn="l" rtl="0">
              <a:spcBef>
                <a:spcPts val="0"/>
              </a:spcBef>
              <a:spcAft>
                <a:spcPts val="0"/>
              </a:spcAft>
              <a:buNone/>
            </a:pPr>
            <a:r>
              <a:rPr lang="en-US" sz="1200" b="1" i="0" u="none" strike="noStrike" cap="none">
                <a:solidFill>
                  <a:schemeClr val="dk1"/>
                </a:solidFill>
                <a:latin typeface="Rockwell"/>
                <a:ea typeface="Rockwell"/>
                <a:cs typeface="Rockwell"/>
                <a:sym typeface="Rockwell"/>
              </a:rPr>
              <a:t>Individual and Team Challenges</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-World Cup Challenge</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-Global Goals orienteering challenge</a:t>
            </a:r>
            <a:endParaRPr/>
          </a:p>
          <a:p>
            <a:pPr marL="0" marR="0" lvl="0" indent="0" algn="l" rtl="0">
              <a:spcBef>
                <a:spcPts val="0"/>
              </a:spcBef>
              <a:spcAft>
                <a:spcPts val="0"/>
              </a:spcAft>
              <a:buNone/>
            </a:pPr>
            <a:r>
              <a:rPr lang="en-US" sz="1200" b="1" i="0" u="none" strike="noStrike" cap="none">
                <a:solidFill>
                  <a:schemeClr val="dk1"/>
                </a:solidFill>
                <a:latin typeface="Rockwell"/>
                <a:ea typeface="Rockwell"/>
                <a:cs typeface="Rockwell"/>
                <a:sym typeface="Rockwell"/>
              </a:rPr>
              <a:t>Dance and Gymnastics</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-Using Dance to Tackle Climate Change</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https://www.youtube.com/watch?v=wb3j_gpoL50</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-Interpretative Dance of Global Goals</a:t>
            </a:r>
            <a:endParaRPr/>
          </a:p>
          <a:p>
            <a:pPr marL="0" marR="0" lvl="0" indent="0" algn="l" rtl="0">
              <a:spcBef>
                <a:spcPts val="0"/>
              </a:spcBef>
              <a:spcAft>
                <a:spcPts val="0"/>
              </a:spcAft>
              <a:buNone/>
            </a:pPr>
            <a:r>
              <a:rPr lang="en-US" sz="1200" b="0" i="0" u="none" strike="noStrike" cap="none">
                <a:solidFill>
                  <a:schemeClr val="dk1"/>
                </a:solidFill>
                <a:latin typeface="Rockwell"/>
                <a:ea typeface="Rockwell"/>
                <a:cs typeface="Rockwell"/>
                <a:sym typeface="Rockwell"/>
              </a:rPr>
              <a:t>-World Cup challenge-what dances of your country’s team?</a:t>
            </a:r>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336" name="Google Shape;336;p2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32</a:t>
            </a:fld>
            <a:endParaRPr sz="1200">
              <a:solidFill>
                <a:schemeClr val="dk1"/>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paweł</a:t>
            </a:r>
            <a:r>
              <a:rPr lang="en-US" dirty="0"/>
              <a:t> </a:t>
            </a:r>
            <a:r>
              <a:rPr lang="en-US" dirty="0" err="1"/>
              <a:t>edmund</a:t>
            </a:r>
            <a:r>
              <a:rPr lang="en-US" dirty="0"/>
              <a:t> </a:t>
            </a:r>
            <a:r>
              <a:rPr lang="en-US" dirty="0" err="1"/>
              <a:t>strzelecki</a:t>
            </a:r>
            <a:r>
              <a:rPr lang="en-US" dirty="0"/>
              <a:t>-polish humanitarian</a:t>
            </a:r>
          </a:p>
          <a:p>
            <a:endParaRPr lang="en-US" dirty="0"/>
          </a:p>
          <a:p>
            <a:r>
              <a:rPr lang="en-US" dirty="0"/>
              <a:t>Eva gore booth</a:t>
            </a:r>
          </a:p>
          <a:p>
            <a:endParaRPr lang="en-US" dirty="0"/>
          </a:p>
          <a:p>
            <a:r>
              <a:rPr lang="en-US" dirty="0"/>
              <a:t>Choctaw Indian Cork</a:t>
            </a:r>
          </a:p>
          <a:p>
            <a:endParaRPr lang="en-US" dirty="0"/>
          </a:p>
          <a:p>
            <a:r>
              <a:rPr lang="en-US" dirty="0"/>
              <a:t>Europe is the destination of the minority of refugees</a:t>
            </a:r>
            <a:r>
              <a:rPr lang="en-US" baseline="0" dirty="0"/>
              <a:t> each year:</a:t>
            </a:r>
          </a:p>
          <a:p>
            <a:endParaRPr lang="en-US" baseline="0"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845F52BE-ACFE-3248-938D-9741B730EE5E}" type="slidenum">
              <a:rPr lang="en-US" smtClean="0"/>
              <a:t>35</a:t>
            </a:fld>
            <a:endParaRPr lang="en-US"/>
          </a:p>
        </p:txBody>
      </p:sp>
    </p:spTree>
    <p:extLst>
      <p:ext uri="{BB962C8B-B14F-4D97-AF65-F5344CB8AC3E}">
        <p14:creationId xmlns:p14="http://schemas.microsoft.com/office/powerpoint/2010/main" val="13629367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1" name="Google Shape;371;p3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372" name="Google Shape;372;p3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38</a:t>
            </a:fld>
            <a:endParaRPr sz="1200">
              <a:solidFill>
                <a:schemeClr val="dk1"/>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3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p:txBody>
      </p:sp>
      <p:sp>
        <p:nvSpPr>
          <p:cNvPr id="381" name="Google Shape;381;p3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39</a:t>
            </a:fld>
            <a:endParaRPr sz="1200">
              <a:solidFill>
                <a:schemeClr val="dk1"/>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426" name="Google Shape;426;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40</a:t>
            </a:fld>
            <a:endParaRPr sz="1200">
              <a:solidFill>
                <a:schemeClr val="dk1"/>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ACTIVITY </a:t>
            </a:r>
          </a:p>
          <a:p>
            <a:endParaRPr lang="en-US" dirty="0"/>
          </a:p>
          <a:p>
            <a:pPr lvl="0"/>
            <a:r>
              <a:rPr lang="en-IE" sz="1200" kern="1200" dirty="0">
                <a:solidFill>
                  <a:schemeClr val="tx1"/>
                </a:solidFill>
                <a:effectLst/>
                <a:latin typeface="+mn-lt"/>
                <a:ea typeface="+mn-ea"/>
                <a:cs typeface="+mn-cs"/>
              </a:rPr>
              <a:t>Everyone stands in a circle. In the middle of the circle there are cards with an image and theme on the front. </a:t>
            </a:r>
          </a:p>
          <a:p>
            <a:pPr lvl="0"/>
            <a:r>
              <a:rPr lang="en-IE" sz="1200" kern="1200" dirty="0">
                <a:solidFill>
                  <a:schemeClr val="tx1"/>
                </a:solidFill>
                <a:effectLst/>
                <a:latin typeface="+mn-lt"/>
                <a:ea typeface="+mn-ea"/>
                <a:cs typeface="+mn-cs"/>
              </a:rPr>
              <a:t>Give people a few minutes to walk around and take a look at all of the cards. Explain that at some point they will be asked to move to the card that they would like to explore a little more or are interested in.  </a:t>
            </a:r>
            <a:r>
              <a:rPr lang="en-IE" sz="1200" b="1" kern="1200" dirty="0">
                <a:solidFill>
                  <a:schemeClr val="tx1"/>
                </a:solidFill>
                <a:effectLst/>
                <a:latin typeface="+mn-lt"/>
                <a:ea typeface="+mn-ea"/>
                <a:cs typeface="+mn-cs"/>
              </a:rPr>
              <a:t>Only two people per card.</a:t>
            </a:r>
            <a:endParaRPr lang="en-IE" sz="1200" kern="1200" dirty="0">
              <a:solidFill>
                <a:schemeClr val="tx1"/>
              </a:solidFill>
              <a:effectLst/>
              <a:latin typeface="+mn-lt"/>
              <a:ea typeface="+mn-ea"/>
              <a:cs typeface="+mn-cs"/>
            </a:endParaRPr>
          </a:p>
          <a:p>
            <a:pPr lvl="0"/>
            <a:r>
              <a:rPr lang="en-IE" sz="1200" kern="1200" dirty="0">
                <a:solidFill>
                  <a:schemeClr val="tx1"/>
                </a:solidFill>
                <a:effectLst/>
                <a:latin typeface="+mn-lt"/>
                <a:ea typeface="+mn-ea"/>
                <a:cs typeface="+mn-cs"/>
              </a:rPr>
              <a:t>For new teachers ask them to pick a them they are LIKELY TO EXPLORE or would LIKE TO with their students. </a:t>
            </a:r>
          </a:p>
          <a:p>
            <a:pPr lvl="0"/>
            <a:r>
              <a:rPr lang="en-IE" sz="1200" kern="1200" dirty="0">
                <a:solidFill>
                  <a:schemeClr val="tx1"/>
                </a:solidFill>
                <a:effectLst/>
                <a:latin typeface="+mn-lt"/>
                <a:ea typeface="+mn-ea"/>
                <a:cs typeface="+mn-cs"/>
              </a:rPr>
              <a:t>For established teachers ask them to pick a theme that CHALLENGES THEM</a:t>
            </a:r>
          </a:p>
        </p:txBody>
      </p:sp>
      <p:sp>
        <p:nvSpPr>
          <p:cNvPr id="4" name="Slide Number Placeholder 3"/>
          <p:cNvSpPr>
            <a:spLocks noGrp="1"/>
          </p:cNvSpPr>
          <p:nvPr>
            <p:ph type="sldNum" sz="quarter" idx="5"/>
          </p:nvPr>
        </p:nvSpPr>
        <p:spPr/>
        <p:txBody>
          <a:bodyPr/>
          <a:lstStyle/>
          <a:p>
            <a:fld id="{6DC113C4-5EEB-AD45-AD8C-04C21812C472}" type="slidenum">
              <a:rPr lang="en-US" smtClean="0"/>
              <a:t>41</a:t>
            </a:fld>
            <a:endParaRPr lang="en-US"/>
          </a:p>
        </p:txBody>
      </p:sp>
    </p:spTree>
    <p:extLst>
      <p:ext uri="{BB962C8B-B14F-4D97-AF65-F5344CB8AC3E}">
        <p14:creationId xmlns:p14="http://schemas.microsoft.com/office/powerpoint/2010/main" val="19629187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10.1 </a:t>
            </a:r>
            <a:r>
              <a:rPr lang="en-US" sz="1200" kern="1200" dirty="0">
                <a:solidFill>
                  <a:schemeClr val="tx1"/>
                </a:solidFill>
                <a:effectLst/>
                <a:latin typeface="+mn-lt"/>
                <a:ea typeface="+mn-ea"/>
                <a:cs typeface="+mn-cs"/>
              </a:rPr>
              <a:t>Progressively achieve and sustain income growth of the bottom 40% of the population at a </a:t>
            </a:r>
            <a:endParaRPr lang="en-US" dirty="0">
              <a:effectLst/>
            </a:endParaRPr>
          </a:p>
          <a:p>
            <a:r>
              <a:rPr lang="en-US" sz="1200" kern="1200" dirty="0">
                <a:solidFill>
                  <a:schemeClr val="tx1"/>
                </a:solidFill>
                <a:effectLst/>
                <a:latin typeface="+mn-lt"/>
                <a:ea typeface="+mn-ea"/>
                <a:cs typeface="+mn-cs"/>
              </a:rPr>
              <a:t>rate higher than the national average. </a:t>
            </a:r>
            <a:endParaRPr lang="en-US" dirty="0">
              <a:effectLst/>
            </a:endParaRPr>
          </a:p>
          <a:p>
            <a:r>
              <a:rPr lang="en-US" sz="1200" b="1" kern="1200" dirty="0">
                <a:solidFill>
                  <a:schemeClr val="tx1"/>
                </a:solidFill>
                <a:effectLst/>
                <a:latin typeface="+mn-lt"/>
                <a:ea typeface="+mn-ea"/>
                <a:cs typeface="+mn-cs"/>
              </a:rPr>
              <a:t>10.2 </a:t>
            </a:r>
            <a:r>
              <a:rPr lang="en-US" sz="1200" kern="1200" dirty="0">
                <a:solidFill>
                  <a:schemeClr val="tx1"/>
                </a:solidFill>
                <a:effectLst/>
                <a:latin typeface="+mn-lt"/>
                <a:ea typeface="+mn-ea"/>
                <a:cs typeface="+mn-cs"/>
              </a:rPr>
              <a:t>Empower and promote the social, economic and political inclusion of all, irrespective of age, sex, disability, race, ethnicity, origin, religion or economic or other status. </a:t>
            </a:r>
            <a:endParaRPr lang="en-US" dirty="0">
              <a:effectLst/>
            </a:endParaRPr>
          </a:p>
          <a:p>
            <a:r>
              <a:rPr lang="en-US" sz="1200" b="1" kern="1200" dirty="0">
                <a:solidFill>
                  <a:schemeClr val="tx1"/>
                </a:solidFill>
                <a:effectLst/>
                <a:latin typeface="+mn-lt"/>
                <a:ea typeface="+mn-ea"/>
                <a:cs typeface="+mn-cs"/>
              </a:rPr>
              <a:t>10.3 </a:t>
            </a:r>
            <a:r>
              <a:rPr lang="en-US" sz="1200" kern="1200" dirty="0">
                <a:solidFill>
                  <a:schemeClr val="tx1"/>
                </a:solidFill>
                <a:effectLst/>
                <a:latin typeface="+mn-lt"/>
                <a:ea typeface="+mn-ea"/>
                <a:cs typeface="+mn-cs"/>
              </a:rPr>
              <a:t>Ensure equal opportunity and reduce inequalities of outcome, including by eliminating discriminatory laws, policies and practices and promoting appropriate legislation, policies and action in this regard. </a:t>
            </a:r>
            <a:endParaRPr lang="en-US" dirty="0">
              <a:effectLst/>
            </a:endParaRPr>
          </a:p>
          <a:p>
            <a:r>
              <a:rPr lang="en-US" sz="1200" b="1" kern="1200" dirty="0">
                <a:solidFill>
                  <a:schemeClr val="tx1"/>
                </a:solidFill>
                <a:effectLst/>
                <a:latin typeface="+mn-lt"/>
                <a:ea typeface="+mn-ea"/>
                <a:cs typeface="+mn-cs"/>
              </a:rPr>
              <a:t>10.4 </a:t>
            </a:r>
            <a:r>
              <a:rPr lang="en-US" sz="1200" kern="1200" dirty="0">
                <a:solidFill>
                  <a:schemeClr val="tx1"/>
                </a:solidFill>
                <a:effectLst/>
                <a:latin typeface="+mn-lt"/>
                <a:ea typeface="+mn-ea"/>
                <a:cs typeface="+mn-cs"/>
              </a:rPr>
              <a:t>Adopt policies, especially fiscal, wage and social protection policies and progressively achieve greater equality. </a:t>
            </a:r>
          </a:p>
          <a:p>
            <a:r>
              <a:rPr lang="en-US" sz="1200" b="1" kern="1200" dirty="0">
                <a:solidFill>
                  <a:schemeClr val="tx1"/>
                </a:solidFill>
                <a:effectLst/>
                <a:latin typeface="+mn-lt"/>
                <a:ea typeface="+mn-ea"/>
                <a:cs typeface="+mn-cs"/>
              </a:rPr>
              <a:t>10.5 </a:t>
            </a:r>
            <a:r>
              <a:rPr lang="en-US" sz="1200" kern="1200" dirty="0">
                <a:solidFill>
                  <a:schemeClr val="tx1"/>
                </a:solidFill>
                <a:effectLst/>
                <a:latin typeface="+mn-lt"/>
                <a:ea typeface="+mn-ea"/>
                <a:cs typeface="+mn-cs"/>
              </a:rPr>
              <a:t>Improve the regulation and monitoring of global financial markets and institutions and strengthen the implementation of such regulations. </a:t>
            </a:r>
            <a:endParaRPr lang="en-US" dirty="0">
              <a:effectLst/>
            </a:endParaRPr>
          </a:p>
          <a:p>
            <a:r>
              <a:rPr lang="en-US" sz="1200" b="1" kern="1200" dirty="0">
                <a:solidFill>
                  <a:schemeClr val="tx1"/>
                </a:solidFill>
                <a:effectLst/>
                <a:latin typeface="+mn-lt"/>
                <a:ea typeface="+mn-ea"/>
                <a:cs typeface="+mn-cs"/>
              </a:rPr>
              <a:t>10.6 </a:t>
            </a:r>
            <a:r>
              <a:rPr lang="en-US" sz="1200" kern="1200" dirty="0">
                <a:solidFill>
                  <a:schemeClr val="tx1"/>
                </a:solidFill>
                <a:effectLst/>
                <a:latin typeface="+mn-lt"/>
                <a:ea typeface="+mn-ea"/>
                <a:cs typeface="+mn-cs"/>
              </a:rPr>
              <a:t>Ensure enhanced representation and voice for developing countries in decision making in global international economic and financial institutions in order to deliver more effective, credible, accountable and legitimate institutions. </a:t>
            </a:r>
            <a:endParaRPr lang="en-US" dirty="0">
              <a:effectLst/>
            </a:endParaRPr>
          </a:p>
          <a:p>
            <a:r>
              <a:rPr lang="en-US" sz="1200" b="1" kern="1200" dirty="0">
                <a:solidFill>
                  <a:schemeClr val="tx1"/>
                </a:solidFill>
                <a:effectLst/>
                <a:latin typeface="+mn-lt"/>
                <a:ea typeface="+mn-ea"/>
                <a:cs typeface="+mn-cs"/>
              </a:rPr>
              <a:t>10.7 </a:t>
            </a:r>
            <a:r>
              <a:rPr lang="en-US" sz="1200" kern="1200" dirty="0">
                <a:solidFill>
                  <a:schemeClr val="tx1"/>
                </a:solidFill>
                <a:effectLst/>
                <a:latin typeface="+mn-lt"/>
                <a:ea typeface="+mn-ea"/>
                <a:cs typeface="+mn-cs"/>
              </a:rPr>
              <a:t>Facilitate orderly, safe, regular and responsible migration and mobility of people, including through the implementation of planned and well-managed migration policies.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About 2.6 billion people are facing difficulties in accessing electricity full time. </a:t>
            </a:r>
          </a:p>
          <a:p>
            <a:r>
              <a:rPr lang="en-US" sz="1200" kern="1200" dirty="0">
                <a:solidFill>
                  <a:schemeClr val="tx1"/>
                </a:solidFill>
                <a:effectLst/>
                <a:latin typeface="+mn-lt"/>
                <a:ea typeface="+mn-ea"/>
                <a:cs typeface="+mn-cs"/>
              </a:rPr>
              <a:t>2.5 billion people worldwide lack access to basic sanitation. </a:t>
            </a:r>
          </a:p>
          <a:p>
            <a:r>
              <a:rPr lang="en-US" sz="1200" kern="1200" dirty="0">
                <a:solidFill>
                  <a:schemeClr val="tx1"/>
                </a:solidFill>
                <a:effectLst/>
                <a:latin typeface="+mn-lt"/>
                <a:ea typeface="+mn-ea"/>
                <a:cs typeface="+mn-cs"/>
              </a:rPr>
              <a:t>1 – 1.5 billion people do not have access to reliable phone services. </a:t>
            </a:r>
          </a:p>
          <a:p>
            <a:r>
              <a:rPr lang="en-US" sz="1200" kern="1200" dirty="0">
                <a:solidFill>
                  <a:schemeClr val="tx1"/>
                </a:solidFill>
                <a:effectLst/>
                <a:latin typeface="+mn-lt"/>
                <a:ea typeface="+mn-ea"/>
                <a:cs typeface="+mn-cs"/>
              </a:rPr>
              <a:t>In 2013, it is estimated that there were more than half a billion jobs in manufacturing. Every job in manufacturing creates 2.2. </a:t>
            </a:r>
            <a:r>
              <a:rPr lang="en-US" sz="1200" kern="1200">
                <a:solidFill>
                  <a:schemeClr val="tx1"/>
                </a:solidFill>
                <a:effectLst/>
                <a:latin typeface="+mn-lt"/>
                <a:ea typeface="+mn-ea"/>
                <a:cs typeface="+mn-cs"/>
              </a:rPr>
              <a:t>jobs in other sectors. </a:t>
            </a:r>
          </a:p>
          <a:p>
            <a:endParaRPr lang="en-US">
              <a:effectLst/>
            </a:endParaRPr>
          </a:p>
          <a:p>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42</a:t>
            </a:fld>
            <a:endParaRPr lang="en-US" dirty="0"/>
          </a:p>
        </p:txBody>
      </p:sp>
    </p:spTree>
    <p:extLst>
      <p:ext uri="{BB962C8B-B14F-4D97-AF65-F5344CB8AC3E}">
        <p14:creationId xmlns:p14="http://schemas.microsoft.com/office/powerpoint/2010/main" val="308967342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Target 16.1: </a:t>
            </a:r>
            <a:r>
              <a:rPr lang="en-US" sz="1200" kern="1200" dirty="0">
                <a:solidFill>
                  <a:schemeClr val="tx1"/>
                </a:solidFill>
                <a:effectLst/>
                <a:latin typeface="+mn-lt"/>
                <a:ea typeface="+mn-ea"/>
                <a:cs typeface="+mn-cs"/>
              </a:rPr>
              <a:t>Significantly reduce all forms of violence and related death rates everywhere. </a:t>
            </a:r>
            <a:endParaRPr lang="en-US" dirty="0">
              <a:effectLst/>
            </a:endParaRPr>
          </a:p>
          <a:p>
            <a:r>
              <a:rPr lang="en-US" sz="1200" b="1" kern="1200" dirty="0">
                <a:solidFill>
                  <a:schemeClr val="tx1"/>
                </a:solidFill>
                <a:effectLst/>
                <a:latin typeface="+mn-lt"/>
                <a:ea typeface="+mn-ea"/>
                <a:cs typeface="+mn-cs"/>
              </a:rPr>
              <a:t>Target 16.2: </a:t>
            </a:r>
            <a:r>
              <a:rPr lang="en-US" sz="1200" kern="1200" dirty="0">
                <a:solidFill>
                  <a:schemeClr val="tx1"/>
                </a:solidFill>
                <a:effectLst/>
                <a:latin typeface="+mn-lt"/>
                <a:ea typeface="+mn-ea"/>
                <a:cs typeface="+mn-cs"/>
              </a:rPr>
              <a:t>End abuse, exploitations, trafficking and all forms of violence against and torture of children. </a:t>
            </a:r>
            <a:endParaRPr lang="en-US" dirty="0">
              <a:effectLst/>
            </a:endParaRPr>
          </a:p>
          <a:p>
            <a:r>
              <a:rPr lang="en-US" sz="1200" b="1" kern="1200" dirty="0">
                <a:solidFill>
                  <a:schemeClr val="tx1"/>
                </a:solidFill>
                <a:effectLst/>
                <a:latin typeface="+mn-lt"/>
                <a:ea typeface="+mn-ea"/>
                <a:cs typeface="+mn-cs"/>
              </a:rPr>
              <a:t>Target 16.3: </a:t>
            </a:r>
            <a:r>
              <a:rPr lang="en-US" sz="1200" kern="1200" dirty="0">
                <a:solidFill>
                  <a:schemeClr val="tx1"/>
                </a:solidFill>
                <a:effectLst/>
                <a:latin typeface="+mn-lt"/>
                <a:ea typeface="+mn-ea"/>
                <a:cs typeface="+mn-cs"/>
              </a:rPr>
              <a:t>Promote the rule of law at the national and international levels and ensure equal access to justice for all. </a:t>
            </a:r>
            <a:endParaRPr lang="en-US" dirty="0">
              <a:effectLst/>
            </a:endParaRPr>
          </a:p>
          <a:p>
            <a:r>
              <a:rPr lang="en-US" sz="1200" b="1" kern="1200" dirty="0">
                <a:solidFill>
                  <a:schemeClr val="tx1"/>
                </a:solidFill>
                <a:effectLst/>
                <a:latin typeface="+mn-lt"/>
                <a:ea typeface="+mn-ea"/>
                <a:cs typeface="+mn-cs"/>
              </a:rPr>
              <a:t>Target 16.4: </a:t>
            </a:r>
            <a:r>
              <a:rPr lang="en-US" sz="1200" kern="1200" dirty="0">
                <a:solidFill>
                  <a:schemeClr val="tx1"/>
                </a:solidFill>
                <a:effectLst/>
                <a:latin typeface="+mn-lt"/>
                <a:ea typeface="+mn-ea"/>
                <a:cs typeface="+mn-cs"/>
              </a:rPr>
              <a:t>Significantly reduce illicit financial and arms flows, strengthen the recovery and return of stolen assets and combat all forms of organized crime. </a:t>
            </a:r>
            <a:endParaRPr lang="en-US" dirty="0">
              <a:effectLst/>
            </a:endParaRPr>
          </a:p>
          <a:p>
            <a:r>
              <a:rPr lang="en-US" sz="1200" b="1" kern="1200" dirty="0">
                <a:solidFill>
                  <a:schemeClr val="tx1"/>
                </a:solidFill>
                <a:effectLst/>
                <a:latin typeface="+mn-lt"/>
                <a:ea typeface="+mn-ea"/>
                <a:cs typeface="+mn-cs"/>
              </a:rPr>
              <a:t>Target 16.5: </a:t>
            </a:r>
            <a:r>
              <a:rPr lang="en-US" sz="1200" kern="1200" dirty="0">
                <a:solidFill>
                  <a:schemeClr val="tx1"/>
                </a:solidFill>
                <a:effectLst/>
                <a:latin typeface="+mn-lt"/>
                <a:ea typeface="+mn-ea"/>
                <a:cs typeface="+mn-cs"/>
              </a:rPr>
              <a:t>Substantially reduce corruption and bribery in all their forms.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By 2030 the UN want to: </a:t>
            </a:r>
            <a:endParaRPr lang="en-US" dirty="0">
              <a:effectLst/>
            </a:endParaRPr>
          </a:p>
          <a:p>
            <a:r>
              <a:rPr lang="en-US" sz="1200" b="1" kern="1200" dirty="0">
                <a:solidFill>
                  <a:schemeClr val="tx1"/>
                </a:solidFill>
                <a:effectLst/>
                <a:latin typeface="+mn-lt"/>
                <a:ea typeface="+mn-ea"/>
                <a:cs typeface="+mn-cs"/>
              </a:rPr>
              <a:t>Target 16.6 </a:t>
            </a:r>
            <a:r>
              <a:rPr lang="en-US" sz="1200" kern="1200" dirty="0">
                <a:solidFill>
                  <a:schemeClr val="tx1"/>
                </a:solidFill>
                <a:effectLst/>
                <a:latin typeface="+mn-lt"/>
                <a:ea typeface="+mn-ea"/>
                <a:cs typeface="+mn-cs"/>
              </a:rPr>
              <a:t>Develop effective, accountable and transparent institutions at all levels. </a:t>
            </a:r>
            <a:endParaRPr lang="en-US" dirty="0">
              <a:effectLst/>
            </a:endParaRPr>
          </a:p>
          <a:p>
            <a:r>
              <a:rPr lang="en-US" sz="1200" b="1" kern="1200" dirty="0">
                <a:solidFill>
                  <a:schemeClr val="tx1"/>
                </a:solidFill>
                <a:effectLst/>
                <a:latin typeface="+mn-lt"/>
                <a:ea typeface="+mn-ea"/>
                <a:cs typeface="+mn-cs"/>
              </a:rPr>
              <a:t>Target 16.7 </a:t>
            </a:r>
            <a:r>
              <a:rPr lang="en-US" sz="1200" kern="1200" dirty="0">
                <a:solidFill>
                  <a:schemeClr val="tx1"/>
                </a:solidFill>
                <a:effectLst/>
                <a:latin typeface="+mn-lt"/>
                <a:ea typeface="+mn-ea"/>
                <a:cs typeface="+mn-cs"/>
              </a:rPr>
              <a:t>Ensure responsive, inclusive, participatory and representative decision-making at all levels. </a:t>
            </a:r>
            <a:endParaRPr lang="en-US" dirty="0">
              <a:effectLst/>
            </a:endParaRPr>
          </a:p>
          <a:p>
            <a:r>
              <a:rPr lang="en-US" sz="1200" b="1" kern="1200" dirty="0">
                <a:solidFill>
                  <a:schemeClr val="tx1"/>
                </a:solidFill>
                <a:effectLst/>
                <a:latin typeface="+mn-lt"/>
                <a:ea typeface="+mn-ea"/>
                <a:cs typeface="+mn-cs"/>
              </a:rPr>
              <a:t>Target 16.8 </a:t>
            </a:r>
            <a:r>
              <a:rPr lang="en-US" sz="1200" kern="1200" dirty="0">
                <a:solidFill>
                  <a:schemeClr val="tx1"/>
                </a:solidFill>
                <a:effectLst/>
                <a:latin typeface="+mn-lt"/>
                <a:ea typeface="+mn-ea"/>
                <a:cs typeface="+mn-cs"/>
              </a:rPr>
              <a:t>Broaden and strengthen the participation of developing countries in the institutions of global governance. </a:t>
            </a:r>
            <a:endParaRPr lang="en-US" dirty="0">
              <a:effectLst/>
            </a:endParaRPr>
          </a:p>
          <a:p>
            <a:r>
              <a:rPr lang="en-US" sz="1200" b="1" kern="1200" dirty="0">
                <a:solidFill>
                  <a:schemeClr val="tx1"/>
                </a:solidFill>
                <a:effectLst/>
                <a:latin typeface="+mn-lt"/>
                <a:ea typeface="+mn-ea"/>
                <a:cs typeface="+mn-cs"/>
              </a:rPr>
              <a:t>Target 16.9 </a:t>
            </a:r>
            <a:r>
              <a:rPr lang="en-US" sz="1200" kern="1200" dirty="0">
                <a:solidFill>
                  <a:schemeClr val="tx1"/>
                </a:solidFill>
                <a:effectLst/>
                <a:latin typeface="+mn-lt"/>
                <a:ea typeface="+mn-ea"/>
                <a:cs typeface="+mn-cs"/>
              </a:rPr>
              <a:t>Provide legal identity for all, including birth registration.</a:t>
            </a:r>
            <a:br>
              <a:rPr lang="en-US" sz="1200" kern="1200" dirty="0">
                <a:solidFill>
                  <a:schemeClr val="tx1"/>
                </a:solidFill>
                <a:effectLst/>
                <a:latin typeface="+mn-lt"/>
                <a:ea typeface="+mn-ea"/>
                <a:cs typeface="+mn-cs"/>
              </a:rPr>
            </a:br>
            <a:r>
              <a:rPr lang="en-US" sz="1200" b="1" kern="1200" dirty="0">
                <a:solidFill>
                  <a:schemeClr val="tx1"/>
                </a:solidFill>
                <a:effectLst/>
                <a:latin typeface="+mn-lt"/>
                <a:ea typeface="+mn-ea"/>
                <a:cs typeface="+mn-cs"/>
              </a:rPr>
              <a:t>Target 16.10 </a:t>
            </a:r>
            <a:r>
              <a:rPr lang="en-US" sz="1200" kern="1200" dirty="0">
                <a:solidFill>
                  <a:schemeClr val="tx1"/>
                </a:solidFill>
                <a:effectLst/>
                <a:latin typeface="+mn-lt"/>
                <a:ea typeface="+mn-ea"/>
                <a:cs typeface="+mn-cs"/>
              </a:rPr>
              <a:t>Ensure public access to information and protect fundamental freedoms, in </a:t>
            </a:r>
            <a:endParaRPr lang="en-US" dirty="0">
              <a:effectLst/>
            </a:endParaRPr>
          </a:p>
          <a:p>
            <a:r>
              <a:rPr lang="en-US" sz="1200" kern="1200" dirty="0">
                <a:solidFill>
                  <a:schemeClr val="tx1"/>
                </a:solidFill>
                <a:effectLst/>
                <a:latin typeface="+mn-lt"/>
                <a:ea typeface="+mn-ea"/>
                <a:cs typeface="+mn-cs"/>
              </a:rPr>
              <a:t>accordance with national legislation and international agreements.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number of refugees of concern to the United Nations High Commissioner for Refugees (UNHCR) stood at 13 million in mid-2014, up from a year earlier. </a:t>
            </a:r>
          </a:p>
          <a:p>
            <a:r>
              <a:rPr lang="en-US" sz="1200" kern="1200" dirty="0">
                <a:solidFill>
                  <a:schemeClr val="tx1"/>
                </a:solidFill>
                <a:effectLst/>
                <a:latin typeface="+mn-lt"/>
                <a:ea typeface="+mn-ea"/>
                <a:cs typeface="+mn-cs"/>
              </a:rPr>
              <a:t>Corruption, bribery, theft and tax evasion cost some US $1.26 trillion for developing countries per year. </a:t>
            </a:r>
          </a:p>
          <a:p>
            <a:r>
              <a:rPr lang="en-US" sz="1200" kern="1200" dirty="0">
                <a:solidFill>
                  <a:schemeClr val="tx1"/>
                </a:solidFill>
                <a:effectLst/>
                <a:latin typeface="+mn-lt"/>
                <a:ea typeface="+mn-ea"/>
                <a:cs typeface="+mn-cs"/>
              </a:rPr>
              <a:t>The rate of children leaving primary school in conflict-affected countries reached 50% in 2011, which amounts to 28.5 million children. </a:t>
            </a:r>
          </a:p>
          <a:p>
            <a:r>
              <a:rPr lang="en-US" sz="1200" kern="1200" dirty="0">
                <a:solidFill>
                  <a:schemeClr val="tx1"/>
                </a:solidFill>
                <a:effectLst/>
                <a:latin typeface="+mn-lt"/>
                <a:ea typeface="+mn-ea"/>
                <a:cs typeface="+mn-cs"/>
              </a:rPr>
              <a:t>Human trafficking affects every country of the world, as country of origin, transit or destination. Victims from at least 127 countries have been found to be exploited in 137 States.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With the devastating impact of the arms industry in many parts of the world including Palestine, we are asking you to get involved with the Irish Palestine Solidarity Campaign (IPSC) calling on the Irish government to place an immediate arms embargo upon the state of Israel. </a:t>
            </a:r>
            <a:endParaRPr lang="en-US" dirty="0">
              <a:effectLst/>
            </a:endParaRPr>
          </a:p>
          <a:p>
            <a:r>
              <a:rPr lang="en-US" sz="1200" kern="1200" dirty="0">
                <a:solidFill>
                  <a:schemeClr val="tx1"/>
                </a:solidFill>
                <a:effectLst/>
                <a:latin typeface="+mn-lt"/>
                <a:ea typeface="+mn-ea"/>
                <a:cs typeface="+mn-cs"/>
              </a:rPr>
              <a:t>http://</a:t>
            </a:r>
            <a:r>
              <a:rPr lang="en-US" sz="1200" kern="1200" dirty="0" err="1">
                <a:solidFill>
                  <a:schemeClr val="tx1"/>
                </a:solidFill>
                <a:effectLst/>
                <a:latin typeface="+mn-lt"/>
                <a:ea typeface="+mn-ea"/>
                <a:cs typeface="+mn-cs"/>
              </a:rPr>
              <a:t>www.ipsc.ie</a:t>
            </a: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noarmstrade</a:t>
            </a:r>
            <a:r>
              <a:rPr lang="en-US" sz="1200" kern="1200" dirty="0">
                <a:solidFill>
                  <a:schemeClr val="tx1"/>
                </a:solidFill>
                <a:effectLst/>
                <a:latin typeface="+mn-lt"/>
                <a:ea typeface="+mn-ea"/>
                <a:cs typeface="+mn-cs"/>
              </a:rPr>
              <a:t> </a:t>
            </a:r>
            <a:endParaRPr lang="en-US" dirty="0">
              <a:effectLst/>
            </a:endParaRPr>
          </a:p>
          <a:p>
            <a:endParaRPr lang="en-US" sz="1200" kern="1200" dirty="0">
              <a:solidFill>
                <a:schemeClr val="tx1"/>
              </a:solidFill>
              <a:effectLst/>
              <a:latin typeface="+mn-lt"/>
              <a:ea typeface="+mn-ea"/>
              <a:cs typeface="+mn-cs"/>
            </a:endParaRPr>
          </a:p>
          <a:p>
            <a:endParaRPr lang="en-US" dirty="0">
              <a:effectLst/>
            </a:endParaRPr>
          </a:p>
          <a:p>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43</a:t>
            </a:fld>
            <a:endParaRPr lang="en-US" dirty="0"/>
          </a:p>
        </p:txBody>
      </p:sp>
    </p:spTree>
    <p:extLst>
      <p:ext uri="{BB962C8B-B14F-4D97-AF65-F5344CB8AC3E}">
        <p14:creationId xmlns:p14="http://schemas.microsoft.com/office/powerpoint/2010/main" val="24398416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latin typeface="+mn-lt"/>
                <a:ea typeface="+mn-ea"/>
                <a:cs typeface="+mn-cs"/>
              </a:rPr>
              <a:t>They will be discussing How the State can make Ireland a leader in tackling climate change</a:t>
            </a:r>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44</a:t>
            </a:fld>
            <a:endParaRPr lang="en-US" dirty="0"/>
          </a:p>
        </p:txBody>
      </p:sp>
    </p:spTree>
    <p:extLst>
      <p:ext uri="{BB962C8B-B14F-4D97-AF65-F5344CB8AC3E}">
        <p14:creationId xmlns:p14="http://schemas.microsoft.com/office/powerpoint/2010/main" val="30780328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a:t>Example of DE project on Water:</a:t>
            </a:r>
            <a:br>
              <a:rPr lang="en-US" sz="1400" b="1" dirty="0"/>
            </a:br>
            <a:br>
              <a:rPr lang="en-US" sz="1400" b="1" dirty="0"/>
            </a:br>
            <a:r>
              <a:rPr lang="en-US" sz="1200" dirty="0"/>
              <a:t>Recording of overall water consumption. </a:t>
            </a:r>
            <a:br>
              <a:rPr lang="en-US" sz="1200" dirty="0"/>
            </a:br>
            <a:r>
              <a:rPr lang="en-US" sz="1200" dirty="0"/>
              <a:t>Recording of water consumption in school toilets. How many swimming pools would this fill. For how many years would this provide drinking water to an Irish and African family. </a:t>
            </a:r>
            <a:br>
              <a:rPr lang="en-US" sz="1200" dirty="0"/>
            </a:br>
            <a:r>
              <a:rPr lang="en-US" sz="1200" dirty="0"/>
              <a:t>Measuring of school roof to find area </a:t>
            </a:r>
            <a:br>
              <a:rPr lang="en-US" sz="1200" dirty="0"/>
            </a:br>
            <a:r>
              <a:rPr lang="en-US" sz="1200" dirty="0"/>
              <a:t>Recording of local rainfall to find out how much rainfall will fall on the roof. This information will be available from the local weather station. </a:t>
            </a:r>
            <a:br>
              <a:rPr lang="en-US" sz="1200" dirty="0"/>
            </a:br>
            <a:r>
              <a:rPr lang="en-US" sz="1200" dirty="0"/>
              <a:t>Recording of number of toilets/urinals and how much water each one consumes per flush </a:t>
            </a:r>
            <a:br>
              <a:rPr lang="en-US" sz="1200" dirty="0"/>
            </a:br>
            <a:r>
              <a:rPr lang="en-US" sz="1200" dirty="0"/>
              <a:t>Installation of dual flush systems </a:t>
            </a:r>
            <a:br>
              <a:rPr lang="en-US" sz="1200" dirty="0"/>
            </a:br>
            <a:r>
              <a:rPr lang="en-US" sz="1200" dirty="0"/>
              <a:t>Design, manufacture and installation of signs promoting water conservation within the school by the students. </a:t>
            </a:r>
            <a:br>
              <a:rPr lang="en-US" sz="1200" dirty="0"/>
            </a:br>
            <a:r>
              <a:rPr lang="en-US" sz="1200" dirty="0"/>
              <a:t>Putting perspective on how much water we use. A simple project like taping 8 water bottle together showing that this is the amount of water needed to flush just one toilet. </a:t>
            </a:r>
            <a:br>
              <a:rPr lang="en-US" sz="1200" dirty="0"/>
            </a:br>
            <a:r>
              <a:rPr lang="en-US" sz="1200" dirty="0"/>
              <a:t>The meal project where we analyse how much water is used in the production of our food. It can take up to 700 gallons to make one hamburger so with such statistics and more attitudes may change towards or consumption of beef. </a:t>
            </a:r>
            <a:br>
              <a:rPr lang="en-US" sz="1200" dirty="0"/>
            </a:br>
            <a:r>
              <a:rPr lang="en-US" sz="1200" dirty="0"/>
              <a:t>There are many websites containing brilliant educational videos on water and its use worldwide. </a:t>
            </a:r>
            <a:r>
              <a:rPr lang="en-US" sz="1200" u="sng" dirty="0">
                <a:hlinkClick r:id="rId3"/>
              </a:rPr>
              <a:t>Waterfootprint.org will allow students to calculate individual water footprint and the water footprint for a country.</a:t>
            </a:r>
            <a:br>
              <a:rPr lang="en-US" sz="1200" dirty="0"/>
            </a:br>
            <a:endParaRPr lang="en-US" sz="1200" kern="1200" dirty="0">
              <a:solidFill>
                <a:schemeClr val="tx1"/>
              </a:solidFill>
              <a:latin typeface="+mn-lt"/>
              <a:ea typeface="+mn-ea"/>
              <a:cs typeface="+mn-cs"/>
            </a:endParaRPr>
          </a:p>
          <a:p>
            <a:endParaRPr lang="en-US" sz="1200" kern="1200" dirty="0">
              <a:solidFill>
                <a:schemeClr val="tx1"/>
              </a:solidFill>
              <a:latin typeface="+mn-lt"/>
              <a:ea typeface="+mn-ea"/>
              <a:cs typeface="+mn-cs"/>
            </a:endParaRP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 </a:t>
            </a:r>
            <a:r>
              <a:rPr lang="en-US" sz="1200" b="1" kern="1200" dirty="0">
                <a:solidFill>
                  <a:schemeClr val="tx1"/>
                </a:solidFill>
                <a:latin typeface="+mn-lt"/>
                <a:ea typeface="+mn-ea"/>
                <a:cs typeface="+mn-cs"/>
              </a:rPr>
              <a:t>Why bothering about your water footprint?</a:t>
            </a:r>
          </a:p>
          <a:p>
            <a:r>
              <a:rPr lang="en-US" sz="1200" b="0" kern="1200" dirty="0">
                <a:solidFill>
                  <a:schemeClr val="tx1"/>
                </a:solidFill>
                <a:latin typeface="+mn-lt"/>
                <a:ea typeface="+mn-ea"/>
                <a:cs typeface="+mn-cs"/>
              </a:rPr>
              <a:t>Freshwater is a scarce resource; its annual availability is limited and demand is growing. The water footprint of humanity has exceeded sustainable levels at several places and is unequally distributed among people. There are many spots in the world where serious water depletion or pollution takes place: rivers running dry, dropping lake and groundwater levels and endangered species because of contaminated water. The water footprint refers to the volumes of water consumption and pollution that are ‘behind’ your daily consumption. </a:t>
            </a:r>
          </a:p>
          <a:p>
            <a:endParaRPr lang="en-US" sz="1200" b="0" kern="1200" dirty="0">
              <a:solidFill>
                <a:schemeClr val="tx1"/>
              </a:solidFill>
              <a:latin typeface="+mn-lt"/>
              <a:ea typeface="+mn-ea"/>
              <a:cs typeface="+mn-cs"/>
            </a:endParaRPr>
          </a:p>
          <a:p>
            <a:endParaRPr lang="en-US" sz="1200" b="0" kern="1200" dirty="0">
              <a:solidFill>
                <a:schemeClr val="tx1"/>
              </a:solidFill>
              <a:latin typeface="+mn-lt"/>
              <a:ea typeface="+mn-ea"/>
              <a:cs typeface="+mn-cs"/>
            </a:endParaRPr>
          </a:p>
          <a:p>
            <a:r>
              <a:rPr lang="en-US" sz="1200" b="1" kern="1200" dirty="0">
                <a:solidFill>
                  <a:schemeClr val="tx1"/>
                </a:solidFill>
                <a:latin typeface="+mn-lt"/>
                <a:ea typeface="+mn-ea"/>
                <a:cs typeface="+mn-cs"/>
              </a:rPr>
              <a:t>Water footprint reduction at home</a:t>
            </a:r>
          </a:p>
          <a:p>
            <a:r>
              <a:rPr lang="en-US" sz="1200" b="0" kern="1200" dirty="0">
                <a:solidFill>
                  <a:schemeClr val="tx1"/>
                </a:solidFill>
                <a:latin typeface="+mn-lt"/>
                <a:ea typeface="+mn-ea"/>
                <a:cs typeface="+mn-cs"/>
              </a:rPr>
              <a:t>As a consumer, you can reduce your ‘direct water footprint’ (home water use) by installing water saving toilets, applying a water-saving showerhead, closing the tap during teeth brushing, using less water in the garden and by not disposing medicines, paints or other pollutants through the sink.	</a:t>
            </a:r>
          </a:p>
          <a:p>
            <a:endParaRPr lang="en-US" sz="1200" b="0" kern="1200" dirty="0">
              <a:solidFill>
                <a:schemeClr val="tx1"/>
              </a:solidFill>
              <a:latin typeface="+mn-lt"/>
              <a:ea typeface="+mn-ea"/>
              <a:cs typeface="+mn-cs"/>
            </a:endParaRPr>
          </a:p>
          <a:p>
            <a:r>
              <a:rPr lang="en-US" sz="1200" b="1" kern="1200" dirty="0">
                <a:solidFill>
                  <a:schemeClr val="tx1"/>
                </a:solidFill>
                <a:latin typeface="+mn-lt"/>
                <a:ea typeface="+mn-ea"/>
                <a:cs typeface="+mn-cs"/>
              </a:rPr>
              <a:t>Save water in the supermarket</a:t>
            </a:r>
          </a:p>
          <a:p>
            <a:r>
              <a:rPr lang="en-US" sz="1200" b="0" kern="1200" dirty="0">
                <a:solidFill>
                  <a:schemeClr val="tx1"/>
                </a:solidFill>
                <a:latin typeface="+mn-lt"/>
                <a:ea typeface="+mn-ea"/>
                <a:cs typeface="+mn-cs"/>
              </a:rPr>
              <a:t>Your ‘indirect water footprint’ – the water consumption and pollution behind all the goods you buy – is much larger than your direct water footprint at home. You have basically two options to reduce your indirect water footprint. One option is to substitute a consumer product that has a large water footprint by a different type of product that has a smaller footprint. Examples: eat less meat or become vegetarian, drink tea instead of coffee, or even better drink plain water. And replacing cotton clothes by clothes from artificial fibre saves a lot of water.</a:t>
            </a:r>
          </a:p>
          <a:p>
            <a:endParaRPr lang="en-US" sz="1200" b="0" kern="1200" dirty="0">
              <a:solidFill>
                <a:schemeClr val="tx1"/>
              </a:solidFill>
              <a:latin typeface="+mn-lt"/>
              <a:ea typeface="+mn-ea"/>
              <a:cs typeface="+mn-cs"/>
            </a:endParaRPr>
          </a:p>
          <a:p>
            <a:r>
              <a:rPr lang="en-US" sz="1200" b="0" kern="1200" dirty="0">
                <a:solidFill>
                  <a:schemeClr val="tx1"/>
                </a:solidFill>
                <a:latin typeface="+mn-lt"/>
                <a:ea typeface="+mn-ea"/>
                <a:cs typeface="+mn-cs"/>
              </a:rPr>
              <a:t>But this approach has limitations, because you may find it difficult to drastically change your consumption pattern. What still remains, however: you can select the cotton, beef or coffee that has a relatively low water footprint or that has its footprint in an area that doesn’t have high water scarcity. This requires that retailers provide you with proper information to make such choices. In this respect, ask product transparency from businesses and regulation from governments! 	</a:t>
            </a:r>
          </a:p>
          <a:p>
            <a:endParaRPr lang="en-US" sz="1200" b="0" kern="1200" dirty="0">
              <a:solidFill>
                <a:schemeClr val="tx1"/>
              </a:solidFill>
              <a:latin typeface="+mn-lt"/>
              <a:ea typeface="+mn-ea"/>
              <a:cs typeface="+mn-cs"/>
            </a:endParaRPr>
          </a:p>
          <a:p>
            <a:r>
              <a:rPr lang="en-US" sz="1200" kern="1200" dirty="0">
                <a:solidFill>
                  <a:schemeClr val="tx1"/>
                </a:solidFill>
                <a:latin typeface="+mn-lt"/>
                <a:ea typeface="+mn-ea"/>
                <a:cs typeface="+mn-cs"/>
              </a:rPr>
              <a:t>Oct - 7,14,21,28. Research into the importance of water on our planet. How much do we use personally. Where is water really used and how much does it take to make e.g. a hamburger, a loaf of bread, a bag of potatoes. Research and recording of current water consumption levels within the school toilets and how much water washing machines and dishwashers use. Research into how much water is needed to produce our food, build our houses will add an extra dimension to this project. A look at water conservation around the world through case studies and documentaries. The “story of bottled water” and “Story of Stuff” on YouTube is very enlightening. </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Nov - 4,11,18,25 Research on where the school water comes from (e.g. Local reservoir or lake) and the energy and of course water it takes to clean and filter it. Research on the energy needed to pump this water from source to school. Research on where surface water from the school ends up. Does it end up back at its original source? Research into how water consumption can be cut at home. There is a lot of information available on </a:t>
            </a:r>
            <a:r>
              <a:rPr lang="en-US" sz="1200" u="sng" kern="1200" dirty="0">
                <a:solidFill>
                  <a:schemeClr val="tx1"/>
                </a:solidFill>
                <a:latin typeface="+mn-lt"/>
                <a:ea typeface="+mn-ea"/>
                <a:cs typeface="+mn-cs"/>
                <a:hlinkClick r:id="rId4"/>
              </a:rPr>
              <a:t>water.ie and seai ireland. </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Dec - 2,9,16,23,30 Water saving measures within the school. By this stage we will hopefully have our rainwater harvesting system in place. However through research students will most likely find out that we can still cut our consumption of the harvested water. Students will come up with a list measures to achieve this. Research may include the timing of automatic flush systems for urinals over the weekends or on school holidays. Hippo bags also reduce the amount of water in a flush. </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Jan – 13,20,27 Design of awareness posters that can be strategically placed around the school. These aim to reminds us to reduce our individual water consumption </a:t>
            </a:r>
          </a:p>
          <a:p>
            <a:r>
              <a:rPr lang="en-US" sz="1200" kern="1200" dirty="0">
                <a:solidFill>
                  <a:schemeClr val="tx1"/>
                </a:solidFill>
                <a:latin typeface="+mn-lt"/>
                <a:ea typeface="+mn-ea"/>
                <a:cs typeface="+mn-cs"/>
              </a:rPr>
              <a:t>Feb – 3,10,17,24 Students will embark on an awareness campaign armed with all of their research over the past few months. They will conduct interviews with students and staff through a quick questionnaire about how much water they think they use and then reveal how much they actually use. </a:t>
            </a:r>
          </a:p>
          <a:p>
            <a:r>
              <a:rPr lang="en-US" sz="1200" kern="1200" dirty="0">
                <a:solidFill>
                  <a:schemeClr val="tx1"/>
                </a:solidFill>
                <a:latin typeface="+mn-lt"/>
                <a:ea typeface="+mn-ea"/>
                <a:cs typeface="+mn-cs"/>
              </a:rPr>
              <a:t>Mar -3,10,17,24,31 Drawing up of a school policy on water usage and a code of good practice. Poster design to raise awareness on the use and release of cleaning products into the water course. Research may include new more environmentally cleaning products, dishwasher tablets, washing powder, the replacement of mass amounts of shampoo and shower gels in the home and sports dressing rooms. The power of lemon juice and baking soda as a cleaning product ..what are cleaning products actually made from? </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Apr – 7,14,21,28. Accurate recording of results and presentation in table format. How much our consumption of clean drinking water was reduced by. What are the ecological benefits of this? What are the financial benefits of this and where could this money be used elsewhere in the school? Possibly more environmental projects? Promotion of the projects to the local community through TY student led visits to the school to view the project. Promotion of the project to schools in the locality through school visits. </a:t>
            </a:r>
          </a:p>
          <a:p>
            <a:endParaRPr lang="en-US" sz="1200" kern="1200" dirty="0">
              <a:solidFill>
                <a:schemeClr val="tx1"/>
              </a:solidFill>
              <a:latin typeface="+mn-lt"/>
              <a:ea typeface="+mn-ea"/>
              <a:cs typeface="+mn-cs"/>
            </a:endParaRPr>
          </a:p>
          <a:p>
            <a:r>
              <a:rPr lang="en-US" sz="1200" kern="1200" dirty="0">
                <a:solidFill>
                  <a:schemeClr val="tx1"/>
                </a:solidFill>
                <a:latin typeface="+mn-lt"/>
                <a:ea typeface="+mn-ea"/>
                <a:cs typeface="+mn-cs"/>
              </a:rPr>
              <a:t>May – 5,12,19,26 Reflection and evaluation on the project and its results. How could it be improved upon? Is there an area for improvement for next years TY group? Is this a stepping stone that may lead us to other areas where we can be kinder to our planet? Can our energy consumption be reduced??</a:t>
            </a:r>
            <a:endParaRPr lang="en-US" sz="1200" b="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1C8A96C3-4FD0-DA4A-B113-95C5E64A8258}" type="slidenum">
              <a:rPr lang="en-US" smtClean="0"/>
              <a:t>45</a:t>
            </a:fld>
            <a:endParaRPr lang="en-US" dirty="0"/>
          </a:p>
        </p:txBody>
      </p:sp>
    </p:spTree>
    <p:extLst>
      <p:ext uri="{BB962C8B-B14F-4D97-AF65-F5344CB8AC3E}">
        <p14:creationId xmlns:p14="http://schemas.microsoft.com/office/powerpoint/2010/main" val="22400299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ga-IE" sz="1200" b="0" i="0" u="none" strike="noStrike" cap="none">
                <a:solidFill>
                  <a:schemeClr val="dk1"/>
                </a:solidFill>
                <a:latin typeface="Calibri"/>
                <a:ea typeface="Calibri"/>
                <a:cs typeface="Calibri"/>
                <a:sym typeface="Calibri"/>
              </a:rPr>
              <a:t>There are plenty of tools</a:t>
            </a:r>
            <a:r>
              <a:rPr lang="ga-IE" sz="1200" b="0" i="0" u="none" strike="noStrike" cap="none" baseline="0">
                <a:solidFill>
                  <a:schemeClr val="dk1"/>
                </a:solidFill>
                <a:latin typeface="Calibri"/>
                <a:ea typeface="Calibri"/>
                <a:cs typeface="Calibri"/>
                <a:sym typeface="Calibri"/>
              </a:rPr>
              <a:t> that are available for you to use in the classroom and for any further advice just ask</a:t>
            </a:r>
            <a:endParaRPr sz="1200" b="0" i="0" u="none" strike="noStrike" cap="none" dirty="0">
              <a:solidFill>
                <a:schemeClr val="dk1"/>
              </a:solidFill>
              <a:latin typeface="Calibri"/>
              <a:ea typeface="Calibri"/>
              <a:cs typeface="Calibri"/>
              <a:sym typeface="Calibri"/>
            </a:endParaRPr>
          </a:p>
        </p:txBody>
      </p:sp>
      <p:sp>
        <p:nvSpPr>
          <p:cNvPr id="482" name="Google Shape;482;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681616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4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1" name="Google Shape;481;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Already using Global Teacher sharing resources on your One Drive</a:t>
            </a:r>
            <a:endParaRPr sz="1200" b="0" i="0" u="none" strike="noStrike" cap="none">
              <a:solidFill>
                <a:schemeClr val="dk1"/>
              </a:solidFill>
              <a:latin typeface="Calibri"/>
              <a:ea typeface="Calibri"/>
              <a:cs typeface="Calibri"/>
              <a:sym typeface="Calibri"/>
            </a:endParaRPr>
          </a:p>
        </p:txBody>
      </p:sp>
      <p:sp>
        <p:nvSpPr>
          <p:cNvPr id="482" name="Google Shape;482;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48</a:t>
            </a:fld>
            <a:endParaRPr sz="1200">
              <a:solidFill>
                <a:schemeClr val="dk1"/>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a:t>Click to edit Master subtitle style</a:t>
            </a:r>
            <a:endParaRPr lang="en-US"/>
          </a:p>
        </p:txBody>
      </p:sp>
      <p:sp>
        <p:nvSpPr>
          <p:cNvPr id="4" name="Date Placeholder 3"/>
          <p:cNvSpPr>
            <a:spLocks noGrp="1"/>
          </p:cNvSpPr>
          <p:nvPr>
            <p:ph type="dt" sz="half" idx="10"/>
          </p:nvPr>
        </p:nvSpPr>
        <p:spPr/>
        <p:txBody>
          <a:bodyPr/>
          <a:lstStyle/>
          <a:p>
            <a:fld id="{00EB7C3A-CB66-D848-AAE8-9A7CBA3C62A6}" type="datetimeFigureOut">
              <a:rPr lang="en-US" smtClean="0"/>
              <a:t>10/21/21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3807062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idx="1"/>
          </p:nvPr>
        </p:nvSpPr>
        <p:spPr/>
        <p:txBody>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0EB7C3A-CB66-D848-AAE8-9A7CBA3C62A6}" type="datetimeFigureOut">
              <a:rPr lang="en-US" smtClean="0"/>
              <a:t>10/21/21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2692801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a:t>Click to edit Master text styles</a:t>
            </a:r>
          </a:p>
        </p:txBody>
      </p:sp>
      <p:sp>
        <p:nvSpPr>
          <p:cNvPr id="4" name="Date Placeholder 3"/>
          <p:cNvSpPr>
            <a:spLocks noGrp="1"/>
          </p:cNvSpPr>
          <p:nvPr>
            <p:ph type="dt" sz="half" idx="10"/>
          </p:nvPr>
        </p:nvSpPr>
        <p:spPr/>
        <p:txBody>
          <a:bodyPr/>
          <a:lstStyle/>
          <a:p>
            <a:fld id="{00EB7C3A-CB66-D848-AAE8-9A7CBA3C62A6}" type="datetimeFigureOut">
              <a:rPr lang="en-US" smtClean="0"/>
              <a:t>10/21/21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1275112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p:txBody>
          <a:bodyPr/>
          <a:lstStyle/>
          <a:p>
            <a:fld id="{00EB7C3A-CB66-D848-AAE8-9A7CBA3C62A6}" type="datetimeFigureOut">
              <a:rPr lang="en-US" smtClean="0"/>
              <a:t>10/21/21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919155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7" name="Date Placeholder 6"/>
          <p:cNvSpPr>
            <a:spLocks noGrp="1"/>
          </p:cNvSpPr>
          <p:nvPr>
            <p:ph type="dt" sz="half" idx="10"/>
          </p:nvPr>
        </p:nvSpPr>
        <p:spPr/>
        <p:txBody>
          <a:bodyPr/>
          <a:lstStyle/>
          <a:p>
            <a:fld id="{00EB7C3A-CB66-D848-AAE8-9A7CBA3C62A6}" type="datetimeFigureOut">
              <a:rPr lang="en-US" smtClean="0"/>
              <a:t>10/21/21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3201485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Date Placeholder 2"/>
          <p:cNvSpPr>
            <a:spLocks noGrp="1"/>
          </p:cNvSpPr>
          <p:nvPr>
            <p:ph type="dt" sz="half" idx="10"/>
          </p:nvPr>
        </p:nvSpPr>
        <p:spPr/>
        <p:txBody>
          <a:bodyPr/>
          <a:lstStyle/>
          <a:p>
            <a:fld id="{00EB7C3A-CB66-D848-AAE8-9A7CBA3C62A6}" type="datetimeFigureOut">
              <a:rPr lang="en-US" smtClean="0"/>
              <a:t>10/21/21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2622352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EB7C3A-CB66-D848-AAE8-9A7CBA3C62A6}" type="datetimeFigureOut">
              <a:rPr lang="en-US" smtClean="0"/>
              <a:t>10/21/21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411231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00EB7C3A-CB66-D848-AAE8-9A7CBA3C62A6}" type="datetimeFigureOut">
              <a:rPr lang="en-US" smtClean="0"/>
              <a:t>10/21/21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2338633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a:t>Click to edit Master text styles</a:t>
            </a:r>
          </a:p>
        </p:txBody>
      </p:sp>
      <p:sp>
        <p:nvSpPr>
          <p:cNvPr id="5" name="Date Placeholder 4"/>
          <p:cNvSpPr>
            <a:spLocks noGrp="1"/>
          </p:cNvSpPr>
          <p:nvPr>
            <p:ph type="dt" sz="half" idx="10"/>
          </p:nvPr>
        </p:nvSpPr>
        <p:spPr/>
        <p:txBody>
          <a:bodyPr/>
          <a:lstStyle/>
          <a:p>
            <a:fld id="{00EB7C3A-CB66-D848-AAE8-9A7CBA3C62A6}" type="datetimeFigureOut">
              <a:rPr lang="en-US" smtClean="0"/>
              <a:t>10/21/21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2693851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0EB7C3A-CB66-D848-AAE8-9A7CBA3C62A6}" type="datetimeFigureOut">
              <a:rPr lang="en-US" smtClean="0"/>
              <a:t>10/21/21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1022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10"/>
          </p:nvPr>
        </p:nvSpPr>
        <p:spPr/>
        <p:txBody>
          <a:bodyPr/>
          <a:lstStyle/>
          <a:p>
            <a:fld id="{00EB7C3A-CB66-D848-AAE8-9A7CBA3C62A6}" type="datetimeFigureOut">
              <a:rPr lang="en-US" smtClean="0"/>
              <a:t>10/21/21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7DE8C71-AC20-3D40-9A25-E0D50D10902F}" type="slidenum">
              <a:rPr lang="en-US" smtClean="0"/>
              <a:t>‹#›</a:t>
            </a:fld>
            <a:endParaRPr lang="en-US"/>
          </a:p>
        </p:txBody>
      </p:sp>
    </p:spTree>
    <p:extLst>
      <p:ext uri="{BB962C8B-B14F-4D97-AF65-F5344CB8AC3E}">
        <p14:creationId xmlns:p14="http://schemas.microsoft.com/office/powerpoint/2010/main" val="231231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EB7C3A-CB66-D848-AAE8-9A7CBA3C62A6}" type="datetimeFigureOut">
              <a:rPr lang="en-US" smtClean="0"/>
              <a:t>10/21/21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DE8C71-AC20-3D40-9A25-E0D50D10902F}" type="slidenum">
              <a:rPr lang="en-US" smtClean="0"/>
              <a:t>‹#›</a:t>
            </a:fld>
            <a:endParaRPr lang="en-US"/>
          </a:p>
        </p:txBody>
      </p:sp>
    </p:spTree>
    <p:extLst>
      <p:ext uri="{BB962C8B-B14F-4D97-AF65-F5344CB8AC3E}">
        <p14:creationId xmlns:p14="http://schemas.microsoft.com/office/powerpoint/2010/main" val="980626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AHO1a1kvZGo"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eLqC3FNNOaI"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jp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0.jpg"/><Relationship Id="rId5" Type="http://schemas.openxmlformats.org/officeDocument/2006/relationships/image" Target="../media/image49.jpeg"/><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5.emf"/><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hyperlink" Target="https://www.youtube.com/watch?v=q5opSsAYQ3k"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publicinterest.org.uk/aid-is-just-a-sticking-plaster/"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s://valuesandframes.org/author/martin"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www.globalgoals.org" TargetMode="External"/><Relationship Id="rId3" Type="http://schemas.openxmlformats.org/officeDocument/2006/relationships/hyperlink" Target="http://www.learning.educatetogether.ie" TargetMode="External"/><Relationship Id="rId7" Type="http://schemas.openxmlformats.org/officeDocument/2006/relationships/hyperlink" Target="http://www.globaldimension.co.uk"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www.youthdeved.ie" TargetMode="External"/><Relationship Id="rId5" Type="http://schemas.openxmlformats.org/officeDocument/2006/relationships/hyperlink" Target="http://www.developmenteducation.ie" TargetMode="External"/><Relationship Id="rId4" Type="http://schemas.openxmlformats.org/officeDocument/2006/relationships/hyperlink" Target="http://www.worldwiseschools.ie" TargetMode="External"/><Relationship Id="rId9" Type="http://schemas.openxmlformats.org/officeDocument/2006/relationships/hyperlink" Target="http://www.ideaonline.i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rishaid-logo-wwgs.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69000" y="0"/>
            <a:ext cx="3175000" cy="1460500"/>
          </a:xfrm>
          <a:prstGeom prst="rect">
            <a:avLst/>
          </a:prstGeom>
        </p:spPr>
      </p:pic>
      <p:pic>
        <p:nvPicPr>
          <p:cNvPr id="5" name="Picture 4" descr="gced-visual_en1-e1440949511407.jp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66200" y="-6457"/>
            <a:ext cx="1402244" cy="2030449"/>
          </a:xfrm>
          <a:prstGeom prst="rect">
            <a:avLst/>
          </a:prstGeom>
        </p:spPr>
      </p:pic>
      <p:pic>
        <p:nvPicPr>
          <p:cNvPr id="8" name="Picture 7" descr="580b585b2edbce24c47b293d.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932466">
            <a:off x="1920231" y="2148022"/>
            <a:ext cx="5046264" cy="4005052"/>
          </a:xfrm>
          <a:prstGeom prst="rect">
            <a:avLst/>
          </a:prstGeom>
        </p:spPr>
      </p:pic>
      <p:pic>
        <p:nvPicPr>
          <p:cNvPr id="12" name="Picture 11" descr="topi01b.jpg"/>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228073" y="4886601"/>
            <a:ext cx="2097088" cy="1591766"/>
          </a:xfrm>
          <a:prstGeom prst="rect">
            <a:avLst/>
          </a:prstGeom>
        </p:spPr>
      </p:pic>
      <p:pic>
        <p:nvPicPr>
          <p:cNvPr id="14" name="Picture 13" descr="images.jpeg"/>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5644716" y="4886601"/>
            <a:ext cx="2993553" cy="1473200"/>
          </a:xfrm>
          <a:prstGeom prst="rect">
            <a:avLst/>
          </a:prstGeom>
        </p:spPr>
      </p:pic>
      <p:pic>
        <p:nvPicPr>
          <p:cNvPr id="15" name="Picture 14" descr="Irish-Aid-DE-Logo-2017-540px.jp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93664" y="4784482"/>
            <a:ext cx="1835440" cy="1971399"/>
          </a:xfrm>
          <a:prstGeom prst="rect">
            <a:avLst/>
          </a:prstGeom>
        </p:spPr>
      </p:pic>
      <p:sp>
        <p:nvSpPr>
          <p:cNvPr id="2" name="TextBox 1">
            <a:extLst>
              <a:ext uri="{FF2B5EF4-FFF2-40B4-BE49-F238E27FC236}">
                <a16:creationId xmlns:a16="http://schemas.microsoft.com/office/drawing/2014/main" id="{34B9AB3A-D850-744C-BEDA-FA5C5823310C}"/>
              </a:ext>
            </a:extLst>
          </p:cNvPr>
          <p:cNvSpPr txBox="1"/>
          <p:nvPr/>
        </p:nvSpPr>
        <p:spPr>
          <a:xfrm>
            <a:off x="302741" y="730250"/>
            <a:ext cx="2318331" cy="369332"/>
          </a:xfrm>
          <a:prstGeom prst="rect">
            <a:avLst/>
          </a:prstGeom>
          <a:noFill/>
        </p:spPr>
        <p:txBody>
          <a:bodyPr wrap="square" rtlCol="0">
            <a:spAutoFit/>
          </a:bodyPr>
          <a:lstStyle/>
          <a:p>
            <a:r>
              <a:rPr lang="en-US" b="1" dirty="0"/>
              <a:t>Change in Language</a:t>
            </a:r>
          </a:p>
        </p:txBody>
      </p:sp>
    </p:spTree>
    <p:extLst>
      <p:ext uri="{BB962C8B-B14F-4D97-AF65-F5344CB8AC3E}">
        <p14:creationId xmlns:p14="http://schemas.microsoft.com/office/powerpoint/2010/main" val="2076799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84481" y="2144414"/>
            <a:ext cx="6284310" cy="1741786"/>
          </a:xfrm>
        </p:spPr>
        <p:txBody>
          <a:bodyPr>
            <a:noAutofit/>
          </a:bodyPr>
          <a:lstStyle/>
          <a:p>
            <a:br>
              <a:rPr lang="en-US" dirty="0">
                <a:latin typeface="Rockwell Extra Bold"/>
                <a:cs typeface="Rockwell Extra Bold"/>
              </a:rPr>
            </a:br>
            <a:endParaRPr lang="en-US" dirty="0">
              <a:latin typeface="Rockwell Extra Bold"/>
              <a:cs typeface="Rockwell Extra Bold"/>
            </a:endParaRPr>
          </a:p>
        </p:txBody>
      </p:sp>
      <p:pic>
        <p:nvPicPr>
          <p:cNvPr id="3" name="Picture 2" descr="irishaid-logo-wwgs.jp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4048" y="0"/>
            <a:ext cx="2099952" cy="965978"/>
          </a:xfrm>
          <a:prstGeom prst="rect">
            <a:avLst/>
          </a:prstGeom>
        </p:spPr>
      </p:pic>
      <p:sp>
        <p:nvSpPr>
          <p:cNvPr id="9" name="TextBox 8"/>
          <p:cNvSpPr txBox="1"/>
          <p:nvPr/>
        </p:nvSpPr>
        <p:spPr>
          <a:xfrm>
            <a:off x="239489" y="2929526"/>
            <a:ext cx="8752111" cy="1754326"/>
          </a:xfrm>
          <a:prstGeom prst="rect">
            <a:avLst/>
          </a:prstGeom>
          <a:noFill/>
        </p:spPr>
        <p:txBody>
          <a:bodyPr wrap="square" rtlCol="0">
            <a:spAutoFit/>
          </a:bodyPr>
          <a:lstStyle/>
          <a:p>
            <a:pPr algn="ctr"/>
            <a:r>
              <a:rPr lang="en-US" sz="2800" b="1" dirty="0" err="1">
                <a:latin typeface="Rockwell"/>
                <a:cs typeface="Rockwell"/>
              </a:rPr>
              <a:t>Puge’s</a:t>
            </a:r>
            <a:r>
              <a:rPr lang="en-US" sz="2800" b="1" dirty="0">
                <a:latin typeface="Rockwell"/>
                <a:cs typeface="Rockwell"/>
              </a:rPr>
              <a:t> concept of Transformational Learning</a:t>
            </a:r>
          </a:p>
          <a:p>
            <a:pPr algn="ctr"/>
            <a:r>
              <a:rPr lang="en-US" sz="2800" dirty="0">
                <a:latin typeface="Rockwell"/>
                <a:cs typeface="Rockwell"/>
              </a:rPr>
              <a:t>(Head/Heart/ Hand)</a:t>
            </a:r>
            <a:endParaRPr lang="en-US" sz="2400" dirty="0">
              <a:latin typeface="Rockwell"/>
              <a:cs typeface="Rockwell"/>
            </a:endParaRPr>
          </a:p>
          <a:p>
            <a:pPr algn="ctr"/>
            <a:endParaRPr lang="en-US" sz="1600" b="1" dirty="0">
              <a:latin typeface="Rockwell"/>
              <a:cs typeface="Rockwell"/>
            </a:endParaRPr>
          </a:p>
          <a:p>
            <a:pPr algn="ctr"/>
            <a:endParaRPr lang="en-US" sz="1200" dirty="0">
              <a:latin typeface="Rockwell"/>
              <a:cs typeface="Rockwell"/>
            </a:endParaRPr>
          </a:p>
          <a:p>
            <a:endParaRPr lang="en-US" sz="1200" dirty="0">
              <a:latin typeface="Rockwell"/>
              <a:cs typeface="Rockwell"/>
            </a:endParaRPr>
          </a:p>
          <a:p>
            <a:r>
              <a:rPr lang="en-US" sz="1200" dirty="0">
                <a:latin typeface="Rockwell"/>
                <a:cs typeface="Rockwell"/>
              </a:rPr>
              <a:t> </a:t>
            </a:r>
          </a:p>
        </p:txBody>
      </p:sp>
      <p:pic>
        <p:nvPicPr>
          <p:cNvPr id="5" name="Picture 4" descr="Head.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390" y="3755809"/>
            <a:ext cx="2036190" cy="2823328"/>
          </a:xfrm>
          <a:prstGeom prst="rect">
            <a:avLst/>
          </a:prstGeom>
        </p:spPr>
      </p:pic>
      <p:pic>
        <p:nvPicPr>
          <p:cNvPr id="7" name="Picture 6" descr="heart.jpeg"/>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225800" y="4031143"/>
            <a:ext cx="2908300" cy="2627476"/>
          </a:xfrm>
          <a:prstGeom prst="rect">
            <a:avLst/>
          </a:prstGeom>
        </p:spPr>
      </p:pic>
      <p:pic>
        <p:nvPicPr>
          <p:cNvPr id="8" name="Picture 7" descr="images.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495120" y="3886200"/>
            <a:ext cx="2231591" cy="2874019"/>
          </a:xfrm>
          <a:prstGeom prst="rect">
            <a:avLst/>
          </a:prstGeom>
        </p:spPr>
      </p:pic>
      <p:sp>
        <p:nvSpPr>
          <p:cNvPr id="6" name="TextBox 5"/>
          <p:cNvSpPr txBox="1"/>
          <p:nvPr/>
        </p:nvSpPr>
        <p:spPr>
          <a:xfrm>
            <a:off x="504390" y="1009395"/>
            <a:ext cx="8267700" cy="830997"/>
          </a:xfrm>
          <a:prstGeom prst="rect">
            <a:avLst/>
          </a:prstGeom>
          <a:noFill/>
        </p:spPr>
        <p:txBody>
          <a:bodyPr wrap="square" rtlCol="0">
            <a:spAutoFit/>
          </a:bodyPr>
          <a:lstStyle/>
          <a:p>
            <a:r>
              <a:rPr lang="en-US" sz="2400" b="1" dirty="0">
                <a:solidFill>
                  <a:schemeClr val="accent2"/>
                </a:solidFill>
              </a:rPr>
              <a:t>Development Education </a:t>
            </a:r>
            <a:r>
              <a:rPr lang="en-US" sz="2400" b="1" dirty="0"/>
              <a:t>= 		</a:t>
            </a:r>
            <a:r>
              <a:rPr lang="en-US" sz="2400" b="1" dirty="0">
                <a:solidFill>
                  <a:schemeClr val="accent4"/>
                </a:solidFill>
              </a:rPr>
              <a:t>Knowledge</a:t>
            </a:r>
            <a:r>
              <a:rPr lang="en-US" sz="2400" b="1" dirty="0"/>
              <a:t> + </a:t>
            </a:r>
            <a:r>
              <a:rPr lang="en-US" sz="2400" b="1" dirty="0">
                <a:solidFill>
                  <a:schemeClr val="accent5"/>
                </a:solidFill>
              </a:rPr>
              <a:t>Skills</a:t>
            </a:r>
            <a:r>
              <a:rPr lang="en-US" sz="2400" b="1" dirty="0"/>
              <a:t> + 									</a:t>
            </a:r>
            <a:r>
              <a:rPr lang="en-US" sz="2400" b="1" dirty="0">
                <a:solidFill>
                  <a:schemeClr val="accent6"/>
                </a:solidFill>
              </a:rPr>
              <a:t>Attitudes and values </a:t>
            </a:r>
            <a:r>
              <a:rPr lang="en-US" sz="2400" b="1" dirty="0"/>
              <a:t>+ </a:t>
            </a:r>
            <a:r>
              <a:rPr lang="en-US" sz="2400" b="1" dirty="0">
                <a:solidFill>
                  <a:schemeClr val="accent3"/>
                </a:solidFill>
              </a:rPr>
              <a:t>Action</a:t>
            </a:r>
          </a:p>
        </p:txBody>
      </p:sp>
      <p:cxnSp>
        <p:nvCxnSpPr>
          <p:cNvPr id="12" name="Straight Arrow Connector 11"/>
          <p:cNvCxnSpPr/>
          <p:nvPr/>
        </p:nvCxnSpPr>
        <p:spPr>
          <a:xfrm>
            <a:off x="1320800" y="1840392"/>
            <a:ext cx="6743700" cy="1270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2692400" y="2055167"/>
            <a:ext cx="3962399" cy="461665"/>
          </a:xfrm>
          <a:prstGeom prst="rect">
            <a:avLst/>
          </a:prstGeom>
          <a:noFill/>
        </p:spPr>
        <p:txBody>
          <a:bodyPr wrap="square" rtlCol="0">
            <a:spAutoFit/>
          </a:bodyPr>
          <a:lstStyle/>
          <a:p>
            <a:pPr algn="ctr"/>
            <a:r>
              <a:rPr lang="en-US" sz="2400" dirty="0">
                <a:solidFill>
                  <a:srgbClr val="000000"/>
                </a:solidFill>
              </a:rPr>
              <a:t>Methodology</a:t>
            </a:r>
          </a:p>
        </p:txBody>
      </p:sp>
      <p:sp>
        <p:nvSpPr>
          <p:cNvPr id="14" name="TextBox 13"/>
          <p:cNvSpPr txBox="1"/>
          <p:nvPr/>
        </p:nvSpPr>
        <p:spPr>
          <a:xfrm rot="18501168">
            <a:off x="407603" y="4841427"/>
            <a:ext cx="2349500" cy="584776"/>
          </a:xfrm>
          <a:prstGeom prst="rect">
            <a:avLst/>
          </a:prstGeom>
          <a:noFill/>
        </p:spPr>
        <p:txBody>
          <a:bodyPr wrap="square" rtlCol="0">
            <a:spAutoFit/>
          </a:bodyPr>
          <a:lstStyle/>
          <a:p>
            <a:r>
              <a:rPr lang="en-US" sz="3200" b="1" dirty="0">
                <a:solidFill>
                  <a:srgbClr val="000000"/>
                </a:solidFill>
              </a:rPr>
              <a:t>Knowledge</a:t>
            </a:r>
            <a:endParaRPr lang="en-US" sz="3200" dirty="0">
              <a:solidFill>
                <a:srgbClr val="000000"/>
              </a:solidFill>
            </a:endParaRPr>
          </a:p>
        </p:txBody>
      </p:sp>
      <p:sp>
        <p:nvSpPr>
          <p:cNvPr id="15" name="TextBox 14"/>
          <p:cNvSpPr txBox="1"/>
          <p:nvPr/>
        </p:nvSpPr>
        <p:spPr>
          <a:xfrm rot="18501168">
            <a:off x="6157625" y="4743844"/>
            <a:ext cx="2987039" cy="584776"/>
          </a:xfrm>
          <a:prstGeom prst="rect">
            <a:avLst/>
          </a:prstGeom>
          <a:noFill/>
        </p:spPr>
        <p:txBody>
          <a:bodyPr wrap="square" rtlCol="0">
            <a:spAutoFit/>
          </a:bodyPr>
          <a:lstStyle/>
          <a:p>
            <a:r>
              <a:rPr lang="en-US" sz="3200" b="1" dirty="0">
                <a:solidFill>
                  <a:srgbClr val="000000"/>
                </a:solidFill>
              </a:rPr>
              <a:t>Skills + Action</a:t>
            </a:r>
            <a:endParaRPr lang="en-US" sz="3200" dirty="0">
              <a:solidFill>
                <a:srgbClr val="000000"/>
              </a:solidFill>
            </a:endParaRPr>
          </a:p>
        </p:txBody>
      </p:sp>
      <p:sp>
        <p:nvSpPr>
          <p:cNvPr id="16" name="TextBox 15"/>
          <p:cNvSpPr txBox="1"/>
          <p:nvPr/>
        </p:nvSpPr>
        <p:spPr>
          <a:xfrm rot="18501168">
            <a:off x="3595302" y="4747604"/>
            <a:ext cx="2349500" cy="1077218"/>
          </a:xfrm>
          <a:prstGeom prst="rect">
            <a:avLst/>
          </a:prstGeom>
          <a:noFill/>
        </p:spPr>
        <p:txBody>
          <a:bodyPr wrap="square" rtlCol="0">
            <a:spAutoFit/>
          </a:bodyPr>
          <a:lstStyle/>
          <a:p>
            <a:pPr algn="ctr"/>
            <a:r>
              <a:rPr lang="en-US" sz="3200" b="1" dirty="0">
                <a:solidFill>
                  <a:srgbClr val="000000"/>
                </a:solidFill>
              </a:rPr>
              <a:t>Attitudes and Values</a:t>
            </a:r>
            <a:endParaRPr lang="en-US" sz="3200" dirty="0">
              <a:solidFill>
                <a:srgbClr val="000000"/>
              </a:solidFill>
            </a:endParaRPr>
          </a:p>
        </p:txBody>
      </p:sp>
    </p:spTree>
    <p:extLst>
      <p:ext uri="{BB962C8B-B14F-4D97-AF65-F5344CB8AC3E}">
        <p14:creationId xmlns:p14="http://schemas.microsoft.com/office/powerpoint/2010/main" val="215993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20" descr="WWGS-Worldmap.ai"/>
          <p:cNvPicPr preferRelativeResize="0"/>
          <p:nvPr/>
        </p:nvPicPr>
        <p:blipFill rotWithShape="1">
          <a:blip r:embed="rId3">
            <a:alphaModFix amt="50000"/>
          </a:blip>
          <a:srcRect/>
          <a:stretch/>
        </p:blipFill>
        <p:spPr>
          <a:xfrm>
            <a:off x="106017" y="1328529"/>
            <a:ext cx="9144000" cy="5775325"/>
          </a:xfrm>
          <a:prstGeom prst="rect">
            <a:avLst/>
          </a:prstGeom>
          <a:noFill/>
          <a:ln>
            <a:noFill/>
          </a:ln>
        </p:spPr>
      </p:pic>
      <p:sp>
        <p:nvSpPr>
          <p:cNvPr id="3" name="Title 2">
            <a:extLst>
              <a:ext uri="{FF2B5EF4-FFF2-40B4-BE49-F238E27FC236}">
                <a16:creationId xmlns:a16="http://schemas.microsoft.com/office/drawing/2014/main" id="{8CFDF5B8-E3F4-3D4A-9E28-73D0BB00EE7E}"/>
              </a:ext>
            </a:extLst>
          </p:cNvPr>
          <p:cNvSpPr>
            <a:spLocks noGrp="1"/>
          </p:cNvSpPr>
          <p:nvPr>
            <p:ph type="ctrTitle"/>
          </p:nvPr>
        </p:nvSpPr>
        <p:spPr>
          <a:xfrm>
            <a:off x="791817" y="254241"/>
            <a:ext cx="7772400" cy="1470025"/>
          </a:xfrm>
        </p:spPr>
        <p:txBody>
          <a:bodyPr>
            <a:normAutofit/>
          </a:bodyPr>
          <a:lstStyle/>
          <a:p>
            <a:r>
              <a:rPr lang="en-US" dirty="0">
                <a:latin typeface="Rockwell"/>
                <a:cs typeface="Rockwell"/>
              </a:rPr>
              <a:t>Global Citizenship Education</a:t>
            </a:r>
            <a:br>
              <a:rPr lang="en-US" dirty="0"/>
            </a:br>
            <a:endParaRPr lang="en-US" dirty="0"/>
          </a:p>
        </p:txBody>
      </p:sp>
      <p:sp>
        <p:nvSpPr>
          <p:cNvPr id="6" name="Content Placeholder 2">
            <a:extLst>
              <a:ext uri="{FF2B5EF4-FFF2-40B4-BE49-F238E27FC236}">
                <a16:creationId xmlns:a16="http://schemas.microsoft.com/office/drawing/2014/main" id="{DA225838-0880-4441-945E-4366089546FC}"/>
              </a:ext>
            </a:extLst>
          </p:cNvPr>
          <p:cNvSpPr txBox="1">
            <a:spLocks/>
          </p:cNvSpPr>
          <p:nvPr/>
        </p:nvSpPr>
        <p:spPr>
          <a:xfrm>
            <a:off x="471142" y="1360473"/>
            <a:ext cx="8413750" cy="4525963"/>
          </a:xfrm>
          <a:prstGeom prst="rect">
            <a:avLst/>
          </a:prstGeom>
        </p:spPr>
        <p:txBody>
          <a:bodyPr vert="horz" lIns="91440" tIns="45720" rIns="91440" bIns="45720" rtlCol="0">
            <a:normAutofit fontScale="77500" lnSpcReduction="20000"/>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buFont typeface="Arial" charset="0"/>
              <a:buNone/>
            </a:pPr>
            <a:r>
              <a:rPr lang="en-US" dirty="0">
                <a:solidFill>
                  <a:schemeClr val="tx1"/>
                </a:solidFill>
                <a:latin typeface="Calibri" charset="0"/>
              </a:rPr>
              <a:t>“an educational process aimed at increasing </a:t>
            </a:r>
            <a:r>
              <a:rPr lang="en-US" b="1" dirty="0">
                <a:solidFill>
                  <a:schemeClr val="tx1"/>
                </a:solidFill>
                <a:latin typeface="Calibri" charset="0"/>
              </a:rPr>
              <a:t>awareness</a:t>
            </a:r>
            <a:r>
              <a:rPr lang="en-US" dirty="0">
                <a:solidFill>
                  <a:schemeClr val="tx1"/>
                </a:solidFill>
                <a:latin typeface="Calibri" charset="0"/>
              </a:rPr>
              <a:t> and </a:t>
            </a:r>
            <a:r>
              <a:rPr lang="en-US" b="1" dirty="0">
                <a:solidFill>
                  <a:schemeClr val="tx1"/>
                </a:solidFill>
                <a:latin typeface="Calibri" charset="0"/>
              </a:rPr>
              <a:t>understanding</a:t>
            </a:r>
            <a:r>
              <a:rPr lang="en-US" dirty="0">
                <a:solidFill>
                  <a:schemeClr val="tx1"/>
                </a:solidFill>
                <a:latin typeface="Calibri" charset="0"/>
              </a:rPr>
              <a:t> of the rapidly changing, interdependent and unequal </a:t>
            </a:r>
            <a:r>
              <a:rPr lang="en-US" b="1" dirty="0">
                <a:solidFill>
                  <a:schemeClr val="tx1"/>
                </a:solidFill>
                <a:latin typeface="Calibri" charset="0"/>
              </a:rPr>
              <a:t>world</a:t>
            </a:r>
            <a:r>
              <a:rPr lang="en-US" dirty="0">
                <a:solidFill>
                  <a:schemeClr val="tx1"/>
                </a:solidFill>
                <a:latin typeface="Calibri" charset="0"/>
              </a:rPr>
              <a:t> in which we live”</a:t>
            </a:r>
          </a:p>
          <a:p>
            <a:pPr>
              <a:buFont typeface="Arial" charset="0"/>
              <a:buNone/>
            </a:pPr>
            <a:endParaRPr lang="en-US" dirty="0">
              <a:solidFill>
                <a:schemeClr val="tx1"/>
              </a:solidFill>
              <a:latin typeface="Calibri" charset="0"/>
            </a:endParaRPr>
          </a:p>
          <a:p>
            <a:r>
              <a:rPr lang="en-US" i="1" dirty="0">
                <a:solidFill>
                  <a:schemeClr val="tx1"/>
                </a:solidFill>
                <a:latin typeface="Rockwell"/>
                <a:ea typeface="Rockwell"/>
                <a:cs typeface="Rockwell"/>
                <a:sym typeface="Rockwell"/>
              </a:rPr>
              <a:t>By </a:t>
            </a:r>
            <a:r>
              <a:rPr lang="en-US" b="1" i="1" dirty="0">
                <a:solidFill>
                  <a:schemeClr val="tx1"/>
                </a:solidFill>
                <a:latin typeface="Rockwell"/>
                <a:ea typeface="Rockwell"/>
                <a:cs typeface="Rockwell"/>
                <a:sym typeface="Rockwell"/>
              </a:rPr>
              <a:t>challenging stereotypes </a:t>
            </a:r>
            <a:r>
              <a:rPr lang="en-US" i="1" dirty="0">
                <a:solidFill>
                  <a:schemeClr val="tx1"/>
                </a:solidFill>
                <a:latin typeface="Rockwell"/>
                <a:ea typeface="Rockwell"/>
                <a:cs typeface="Rockwell"/>
                <a:sym typeface="Rockwell"/>
              </a:rPr>
              <a:t>and encouraging independent thinking, DE helps students critically explore the </a:t>
            </a:r>
            <a:r>
              <a:rPr lang="en-US" b="1" i="1" dirty="0">
                <a:solidFill>
                  <a:schemeClr val="tx1"/>
                </a:solidFill>
                <a:latin typeface="Rockwell"/>
                <a:ea typeface="Rockwell"/>
                <a:cs typeface="Rockwell"/>
                <a:sym typeface="Rockwell"/>
              </a:rPr>
              <a:t>root causes </a:t>
            </a:r>
            <a:r>
              <a:rPr lang="en-US" i="1" dirty="0">
                <a:solidFill>
                  <a:schemeClr val="tx1"/>
                </a:solidFill>
                <a:latin typeface="Rockwell"/>
                <a:ea typeface="Rockwell"/>
                <a:cs typeface="Rockwell"/>
                <a:sym typeface="Rockwell"/>
              </a:rPr>
              <a:t>of global justice issues and how </a:t>
            </a:r>
            <a:r>
              <a:rPr lang="en-US" b="1" i="1" dirty="0">
                <a:solidFill>
                  <a:schemeClr val="tx1"/>
                </a:solidFill>
                <a:latin typeface="Rockwell"/>
                <a:ea typeface="Rockwell"/>
                <a:cs typeface="Rockwell"/>
                <a:sym typeface="Rockwell"/>
              </a:rPr>
              <a:t>they link with our everyday lives</a:t>
            </a:r>
            <a:br>
              <a:rPr lang="en-US" i="1" dirty="0">
                <a:solidFill>
                  <a:schemeClr val="tx1"/>
                </a:solidFill>
                <a:latin typeface="Rockwell"/>
                <a:ea typeface="Rockwell"/>
                <a:cs typeface="Rockwell"/>
                <a:sym typeface="Rockwell"/>
              </a:rPr>
            </a:br>
            <a:br>
              <a:rPr lang="en-US" i="1" dirty="0">
                <a:solidFill>
                  <a:schemeClr val="tx1"/>
                </a:solidFill>
                <a:latin typeface="Rockwell"/>
                <a:ea typeface="Rockwell"/>
                <a:cs typeface="Rockwell"/>
                <a:sym typeface="Rockwell"/>
              </a:rPr>
            </a:br>
            <a:r>
              <a:rPr lang="en-US" i="1" dirty="0">
                <a:solidFill>
                  <a:schemeClr val="tx1"/>
                </a:solidFill>
                <a:latin typeface="Rockwell"/>
                <a:ea typeface="Rockwell"/>
                <a:cs typeface="Rockwell"/>
                <a:sym typeface="Rockwell"/>
              </a:rPr>
              <a:t>DE </a:t>
            </a:r>
            <a:r>
              <a:rPr lang="en-US" b="1" i="1" dirty="0">
                <a:solidFill>
                  <a:schemeClr val="tx1"/>
                </a:solidFill>
                <a:latin typeface="Rockwell"/>
                <a:ea typeface="Rockwell"/>
                <a:cs typeface="Rockwell"/>
                <a:sym typeface="Rockwell"/>
              </a:rPr>
              <a:t>inspires solidarity</a:t>
            </a:r>
            <a:r>
              <a:rPr lang="en-US" i="1" dirty="0">
                <a:solidFill>
                  <a:schemeClr val="tx1"/>
                </a:solidFill>
                <a:latin typeface="Rockwell"/>
                <a:ea typeface="Rockwell"/>
                <a:cs typeface="Rockwell"/>
                <a:sym typeface="Rockwell"/>
              </a:rPr>
              <a:t> by supporting people to </a:t>
            </a:r>
            <a:r>
              <a:rPr lang="en-US" i="1" dirty="0" err="1">
                <a:solidFill>
                  <a:schemeClr val="tx1"/>
                </a:solidFill>
                <a:latin typeface="Rockwell"/>
                <a:ea typeface="Rockwell"/>
                <a:cs typeface="Rockwell"/>
                <a:sym typeface="Rockwell"/>
              </a:rPr>
              <a:t>realise</a:t>
            </a:r>
            <a:r>
              <a:rPr lang="en-US" i="1" dirty="0">
                <a:solidFill>
                  <a:schemeClr val="tx1"/>
                </a:solidFill>
                <a:latin typeface="Rockwell"/>
                <a:ea typeface="Rockwell"/>
                <a:cs typeface="Rockwell"/>
                <a:sym typeface="Rockwell"/>
              </a:rPr>
              <a:t> their full rights, responsibilities and potential as </a:t>
            </a:r>
            <a:r>
              <a:rPr lang="en-US" b="1" i="1" dirty="0">
                <a:solidFill>
                  <a:schemeClr val="tx1"/>
                </a:solidFill>
                <a:latin typeface="Rockwell"/>
                <a:ea typeface="Rockwell"/>
                <a:cs typeface="Rockwell"/>
                <a:sym typeface="Rockwell"/>
              </a:rPr>
              <a:t>global citizens </a:t>
            </a:r>
            <a:r>
              <a:rPr lang="en-US" i="1" dirty="0">
                <a:solidFill>
                  <a:schemeClr val="tx1"/>
                </a:solidFill>
                <a:latin typeface="Rockwell"/>
                <a:ea typeface="Rockwell"/>
                <a:cs typeface="Rockwell"/>
                <a:sym typeface="Rockwell"/>
              </a:rPr>
              <a:t>in order to take </a:t>
            </a:r>
            <a:r>
              <a:rPr lang="en-US" b="1" i="1" dirty="0">
                <a:solidFill>
                  <a:schemeClr val="tx1"/>
                </a:solidFill>
                <a:latin typeface="Rockwell"/>
                <a:ea typeface="Rockwell"/>
                <a:cs typeface="Rockwell"/>
                <a:sym typeface="Rockwell"/>
              </a:rPr>
              <a:t>meaningful action </a:t>
            </a:r>
            <a:r>
              <a:rPr lang="en-US" i="1" dirty="0">
                <a:solidFill>
                  <a:schemeClr val="tx1"/>
                </a:solidFill>
                <a:latin typeface="Rockwell"/>
                <a:ea typeface="Rockwell"/>
                <a:cs typeface="Rockwell"/>
                <a:sym typeface="Rockwell"/>
              </a:rPr>
              <a:t>for a just and sustainable world”</a:t>
            </a:r>
            <a:endParaRPr lang="en-US" dirty="0">
              <a:solidFill>
                <a:schemeClr val="tx1"/>
              </a:solidFill>
              <a:latin typeface="Calibri" charset="0"/>
            </a:endParaRPr>
          </a:p>
        </p:txBody>
      </p:sp>
    </p:spTree>
    <p:extLst>
      <p:ext uri="{BB962C8B-B14F-4D97-AF65-F5344CB8AC3E}">
        <p14:creationId xmlns:p14="http://schemas.microsoft.com/office/powerpoint/2010/main" val="2574086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703" y="0"/>
            <a:ext cx="8229600" cy="1143000"/>
          </a:xfrm>
        </p:spPr>
        <p:txBody>
          <a:bodyPr>
            <a:normAutofit/>
          </a:bodyPr>
          <a:lstStyle/>
          <a:p>
            <a:r>
              <a:rPr lang="en-US" b="1" dirty="0">
                <a:solidFill>
                  <a:srgbClr val="1F497D"/>
                </a:solidFill>
                <a:latin typeface="Rockwell"/>
                <a:cs typeface="Rockwell"/>
              </a:rPr>
              <a:t>Our Approach</a:t>
            </a:r>
          </a:p>
        </p:txBody>
      </p:sp>
      <p:pic>
        <p:nvPicPr>
          <p:cNvPr id="4" name="Picture 3" descr="Worldwise Logo.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629506" y="0"/>
            <a:ext cx="1514494" cy="1564977"/>
          </a:xfrm>
          <a:prstGeom prst="rect">
            <a:avLst/>
          </a:prstGeom>
        </p:spPr>
      </p:pic>
      <p:pic>
        <p:nvPicPr>
          <p:cNvPr id="8" name="Content Placeholder 7" descr="Screen Shot 2017-09-12 at 13.20.06.png"/>
          <p:cNvPicPr>
            <a:picLocks noGrp="1" noChangeAspect="1"/>
          </p:cNvPicPr>
          <p:nvPr>
            <p:ph idx="1"/>
          </p:nvPr>
        </p:nvPicPr>
        <p:blipFill>
          <a:blip r:embed="rId4" cstate="email">
            <a:extLst>
              <a:ext uri="{28A0092B-C50C-407E-A947-70E740481C1C}">
                <a14:useLocalDpi xmlns:a14="http://schemas.microsoft.com/office/drawing/2010/main"/>
              </a:ext>
            </a:extLst>
          </a:blip>
          <a:srcRect l="-5612" r="-5612"/>
          <a:stretch>
            <a:fillRect/>
          </a:stretch>
        </p:blipFill>
        <p:spPr>
          <a:xfrm>
            <a:off x="833897" y="2510982"/>
            <a:ext cx="7249932" cy="3987183"/>
          </a:xfrm>
        </p:spPr>
      </p:pic>
      <p:sp>
        <p:nvSpPr>
          <p:cNvPr id="9" name="TextBox 8"/>
          <p:cNvSpPr txBox="1"/>
          <p:nvPr/>
        </p:nvSpPr>
        <p:spPr>
          <a:xfrm>
            <a:off x="602972" y="1386726"/>
            <a:ext cx="3309929" cy="1508105"/>
          </a:xfrm>
          <a:prstGeom prst="rect">
            <a:avLst/>
          </a:prstGeom>
          <a:noFill/>
        </p:spPr>
        <p:txBody>
          <a:bodyPr wrap="square" rtlCol="0">
            <a:spAutoFit/>
          </a:bodyPr>
          <a:lstStyle/>
          <a:p>
            <a:r>
              <a:rPr lang="en-US" b="1" dirty="0">
                <a:solidFill>
                  <a:srgbClr val="184981"/>
                </a:solidFill>
                <a:latin typeface="Rockwell" charset="0"/>
                <a:cs typeface="Rockwell" charset="0"/>
              </a:rPr>
              <a:t>QUALITY</a:t>
            </a:r>
            <a:r>
              <a:rPr lang="en-US" dirty="0">
                <a:solidFill>
                  <a:srgbClr val="184981"/>
                </a:solidFill>
                <a:latin typeface="Rockwell" charset="0"/>
                <a:cs typeface="Rockwell" charset="0"/>
              </a:rPr>
              <a:t> </a:t>
            </a:r>
          </a:p>
          <a:p>
            <a:r>
              <a:rPr lang="en-US" dirty="0">
                <a:solidFill>
                  <a:srgbClr val="184981"/>
                </a:solidFill>
                <a:latin typeface="Rockwell" charset="0"/>
                <a:cs typeface="Rockwell" charset="0"/>
              </a:rPr>
              <a:t>(Global Passport + ‘Doing DE’ series)</a:t>
            </a:r>
            <a:br>
              <a:rPr lang="en-US" dirty="0">
                <a:solidFill>
                  <a:srgbClr val="184981"/>
                </a:solidFill>
                <a:latin typeface="Rockwell" charset="0"/>
                <a:cs typeface="Rockwell" charset="0"/>
              </a:rPr>
            </a:br>
            <a:br>
              <a:rPr lang="en-US" sz="2000" b="1" u="sng" dirty="0">
                <a:solidFill>
                  <a:srgbClr val="184981"/>
                </a:solidFill>
                <a:latin typeface="Rockwell" charset="0"/>
                <a:cs typeface="Rockwell" charset="0"/>
              </a:rPr>
            </a:br>
            <a:endParaRPr lang="en-US" dirty="0"/>
          </a:p>
        </p:txBody>
      </p:sp>
      <p:sp>
        <p:nvSpPr>
          <p:cNvPr id="10" name="TextBox 9"/>
          <p:cNvSpPr txBox="1"/>
          <p:nvPr/>
        </p:nvSpPr>
        <p:spPr>
          <a:xfrm>
            <a:off x="5474204" y="1386726"/>
            <a:ext cx="2322082" cy="1477328"/>
          </a:xfrm>
          <a:prstGeom prst="rect">
            <a:avLst/>
          </a:prstGeom>
          <a:noFill/>
        </p:spPr>
        <p:txBody>
          <a:bodyPr wrap="square" rtlCol="0">
            <a:spAutoFit/>
          </a:bodyPr>
          <a:lstStyle/>
          <a:p>
            <a:r>
              <a:rPr lang="en-US" b="1" dirty="0">
                <a:solidFill>
                  <a:srgbClr val="184981"/>
                </a:solidFill>
                <a:latin typeface="Rockwell" charset="0"/>
                <a:cs typeface="Rockwell" charset="0"/>
              </a:rPr>
              <a:t>SUSTAINABILITY</a:t>
            </a:r>
            <a:r>
              <a:rPr lang="en-US" dirty="0">
                <a:solidFill>
                  <a:srgbClr val="184981"/>
                </a:solidFill>
                <a:latin typeface="Rockwell" charset="0"/>
                <a:cs typeface="Rockwell" charset="0"/>
              </a:rPr>
              <a:t> (teacher capacity building)</a:t>
            </a:r>
            <a:br>
              <a:rPr lang="en-US" dirty="0">
                <a:solidFill>
                  <a:srgbClr val="184981"/>
                </a:solidFill>
                <a:latin typeface="Rockwell" charset="0"/>
                <a:cs typeface="Rockwell" charset="0"/>
              </a:rPr>
            </a:br>
            <a:endParaRPr lang="en-US" dirty="0"/>
          </a:p>
          <a:p>
            <a:endParaRPr lang="en-US" dirty="0"/>
          </a:p>
        </p:txBody>
      </p:sp>
      <p:sp>
        <p:nvSpPr>
          <p:cNvPr id="11" name="TextBox 10"/>
          <p:cNvSpPr txBox="1"/>
          <p:nvPr/>
        </p:nvSpPr>
        <p:spPr>
          <a:xfrm>
            <a:off x="3855168" y="1143000"/>
            <a:ext cx="372047" cy="1015663"/>
          </a:xfrm>
          <a:prstGeom prst="rect">
            <a:avLst/>
          </a:prstGeom>
          <a:noFill/>
        </p:spPr>
        <p:txBody>
          <a:bodyPr wrap="square" rtlCol="0">
            <a:spAutoFit/>
          </a:bodyPr>
          <a:lstStyle/>
          <a:p>
            <a:r>
              <a:rPr lang="en-US" sz="6000" dirty="0"/>
              <a:t>+</a:t>
            </a:r>
          </a:p>
        </p:txBody>
      </p:sp>
    </p:spTree>
    <p:extLst>
      <p:ext uri="{BB962C8B-B14F-4D97-AF65-F5344CB8AC3E}">
        <p14:creationId xmlns:p14="http://schemas.microsoft.com/office/powerpoint/2010/main" val="2038365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6965" y="948090"/>
            <a:ext cx="7690797" cy="3539431"/>
          </a:xfrm>
          <a:prstGeom prst="rect">
            <a:avLst/>
          </a:prstGeom>
          <a:noFill/>
        </p:spPr>
        <p:txBody>
          <a:bodyPr wrap="square" rtlCol="0">
            <a:spAutoFit/>
          </a:bodyPr>
          <a:lstStyle/>
          <a:p>
            <a:pPr marL="457200" indent="-457200">
              <a:buFont typeface="Arial"/>
              <a:buChar char="•"/>
            </a:pPr>
            <a:r>
              <a:rPr lang="en-US" sz="2800" dirty="0"/>
              <a:t>WWGS intro</a:t>
            </a:r>
          </a:p>
          <a:p>
            <a:pPr marL="457200" indent="-457200">
              <a:buFont typeface="Arial"/>
              <a:buChar char="•"/>
            </a:pPr>
            <a:r>
              <a:rPr lang="en-US" sz="2800" dirty="0"/>
              <a:t>On the bus-people</a:t>
            </a:r>
          </a:p>
          <a:p>
            <a:pPr marL="457200" indent="-457200">
              <a:buFont typeface="Arial"/>
              <a:buChar char="•"/>
            </a:pPr>
            <a:r>
              <a:rPr lang="en-US" sz="2800" dirty="0"/>
              <a:t>Jobs game</a:t>
            </a:r>
          </a:p>
          <a:p>
            <a:pPr marL="457200" indent="-457200">
              <a:buFont typeface="Arial"/>
              <a:buChar char="•"/>
            </a:pPr>
            <a:r>
              <a:rPr lang="en-US" sz="2800" dirty="0"/>
              <a:t>4 quick activities</a:t>
            </a:r>
          </a:p>
          <a:p>
            <a:pPr marL="457200" indent="-457200">
              <a:buFont typeface="Arial"/>
              <a:buChar char="•"/>
            </a:pPr>
            <a:r>
              <a:rPr lang="en-US" sz="2800" dirty="0"/>
              <a:t>Why it’s important to address</a:t>
            </a:r>
          </a:p>
          <a:p>
            <a:pPr marL="457200" indent="-457200">
              <a:buFont typeface="Arial"/>
              <a:buChar char="•"/>
            </a:pPr>
            <a:r>
              <a:rPr lang="en-US" sz="2800" dirty="0"/>
              <a:t>Stereotype of places-maps</a:t>
            </a:r>
          </a:p>
          <a:p>
            <a:pPr marL="457200" indent="-457200">
              <a:buFont typeface="Arial"/>
              <a:buChar char="•"/>
            </a:pPr>
            <a:r>
              <a:rPr lang="en-US" sz="2800" dirty="0"/>
              <a:t>Exercise-pick a country</a:t>
            </a:r>
          </a:p>
          <a:p>
            <a:pPr marL="457200" indent="-457200">
              <a:buFont typeface="Arial"/>
              <a:buChar char="•"/>
            </a:pPr>
            <a:r>
              <a:rPr lang="en-US" sz="2800" dirty="0"/>
              <a:t>Subject links</a:t>
            </a:r>
          </a:p>
        </p:txBody>
      </p:sp>
    </p:spTree>
    <p:extLst>
      <p:ext uri="{BB962C8B-B14F-4D97-AF65-F5344CB8AC3E}">
        <p14:creationId xmlns:p14="http://schemas.microsoft.com/office/powerpoint/2010/main" val="37368945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2256" y="4513989"/>
            <a:ext cx="8321774" cy="584776"/>
          </a:xfrm>
          <a:prstGeom prst="rect">
            <a:avLst/>
          </a:prstGeom>
          <a:noFill/>
        </p:spPr>
        <p:txBody>
          <a:bodyPr wrap="square" rtlCol="0">
            <a:spAutoFit/>
          </a:bodyPr>
          <a:lstStyle/>
          <a:p>
            <a:pPr algn="ctr"/>
            <a:r>
              <a:rPr lang="en-US" sz="3200" b="1" dirty="0"/>
              <a:t>Choose someone to sit beside on the BUS!!</a:t>
            </a:r>
          </a:p>
        </p:txBody>
      </p:sp>
      <p:pic>
        <p:nvPicPr>
          <p:cNvPr id="3" name="Picture 2" descr="Unknown-8.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3198" y="101223"/>
            <a:ext cx="6913522" cy="4353870"/>
          </a:xfrm>
          <a:prstGeom prst="rect">
            <a:avLst/>
          </a:prstGeom>
        </p:spPr>
      </p:pic>
    </p:spTree>
    <p:extLst>
      <p:ext uri="{BB962C8B-B14F-4D97-AF65-F5344CB8AC3E}">
        <p14:creationId xmlns:p14="http://schemas.microsoft.com/office/powerpoint/2010/main" val="790689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1F497D"/>
                </a:solidFill>
                <a:latin typeface="Rockwell"/>
                <a:cs typeface="Rockwell"/>
              </a:rPr>
              <a:t>Share your experience of your trip to Ireland in picture form!</a:t>
            </a:r>
          </a:p>
        </p:txBody>
      </p:sp>
      <p:pic>
        <p:nvPicPr>
          <p:cNvPr id="18" name="Content Placeholder 17">
            <a:extLst>
              <a:ext uri="{FF2B5EF4-FFF2-40B4-BE49-F238E27FC236}">
                <a16:creationId xmlns:a16="http://schemas.microsoft.com/office/drawing/2014/main" id="{0027E8F9-9654-2347-B64B-92EE90702452}"/>
              </a:ext>
            </a:extLst>
          </p:cNvPr>
          <p:cNvPicPr>
            <a:picLocks noGrp="1" noChangeAspect="1"/>
          </p:cNvPicPr>
          <p:nvPr>
            <p:ph idx="1"/>
          </p:nvPr>
        </p:nvPicPr>
        <p:blipFill>
          <a:blip r:embed="rId3"/>
          <a:stretch>
            <a:fillRect/>
          </a:stretch>
        </p:blipFill>
        <p:spPr>
          <a:xfrm>
            <a:off x="2432050" y="1752600"/>
            <a:ext cx="4775200" cy="4775200"/>
          </a:xfrm>
        </p:spPr>
      </p:pic>
    </p:spTree>
    <p:extLst>
      <p:ext uri="{BB962C8B-B14F-4D97-AF65-F5344CB8AC3E}">
        <p14:creationId xmlns:p14="http://schemas.microsoft.com/office/powerpoint/2010/main" val="1985048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1F497D"/>
                </a:solidFill>
                <a:latin typeface="Rockwell"/>
                <a:cs typeface="Rockwell"/>
              </a:rPr>
              <a:t>Intercultural Communications</a:t>
            </a:r>
          </a:p>
        </p:txBody>
      </p:sp>
      <p:pic>
        <p:nvPicPr>
          <p:cNvPr id="6" name="Content Placeholder 5">
            <a:extLst>
              <a:ext uri="{FF2B5EF4-FFF2-40B4-BE49-F238E27FC236}">
                <a16:creationId xmlns:a16="http://schemas.microsoft.com/office/drawing/2014/main" id="{BC106154-D3E6-1849-8E1D-27AF4F7AE325}"/>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458925" y="1600200"/>
            <a:ext cx="6226150" cy="4525963"/>
          </a:xfrm>
        </p:spPr>
      </p:pic>
    </p:spTree>
    <p:extLst>
      <p:ext uri="{BB962C8B-B14F-4D97-AF65-F5344CB8AC3E}">
        <p14:creationId xmlns:p14="http://schemas.microsoft.com/office/powerpoint/2010/main" val="1027737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F3509-C6EF-B842-B7B4-BDCB31FE57B7}"/>
              </a:ext>
            </a:extLst>
          </p:cNvPr>
          <p:cNvSpPr>
            <a:spLocks noGrp="1"/>
          </p:cNvSpPr>
          <p:nvPr>
            <p:ph type="title"/>
          </p:nvPr>
        </p:nvSpPr>
        <p:spPr/>
        <p:txBody>
          <a:bodyPr>
            <a:normAutofit fontScale="90000"/>
          </a:bodyPr>
          <a:lstStyle/>
          <a:p>
            <a:r>
              <a:rPr lang="en-US" dirty="0"/>
              <a:t>High context and low – context cultures</a:t>
            </a:r>
          </a:p>
        </p:txBody>
      </p:sp>
      <p:pic>
        <p:nvPicPr>
          <p:cNvPr id="4" name="Content Placeholder 3">
            <a:extLst>
              <a:ext uri="{FF2B5EF4-FFF2-40B4-BE49-F238E27FC236}">
                <a16:creationId xmlns:a16="http://schemas.microsoft.com/office/drawing/2014/main" id="{B8C24781-F16A-684A-AA6B-5A346868D890}"/>
              </a:ext>
            </a:extLst>
          </p:cNvPr>
          <p:cNvPicPr>
            <a:picLocks noGrp="1" noChangeAspect="1"/>
          </p:cNvPicPr>
          <p:nvPr>
            <p:ph idx="1"/>
          </p:nvPr>
        </p:nvPicPr>
        <p:blipFill>
          <a:blip r:embed="rId2"/>
          <a:stretch>
            <a:fillRect/>
          </a:stretch>
        </p:blipFill>
        <p:spPr>
          <a:xfrm>
            <a:off x="457200" y="2351725"/>
            <a:ext cx="8229600" cy="3022912"/>
          </a:xfrm>
          <a:prstGeom prst="rect">
            <a:avLst/>
          </a:prstGeom>
        </p:spPr>
      </p:pic>
    </p:spTree>
    <p:extLst>
      <p:ext uri="{BB962C8B-B14F-4D97-AF65-F5344CB8AC3E}">
        <p14:creationId xmlns:p14="http://schemas.microsoft.com/office/powerpoint/2010/main" val="2508991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C90EC-DB98-324A-81A9-BFFE0924F74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FCFED78-2EE2-AB4B-941E-5E4868B6A692}"/>
              </a:ext>
            </a:extLst>
          </p:cNvPr>
          <p:cNvPicPr>
            <a:picLocks noGrp="1" noChangeAspect="1"/>
          </p:cNvPicPr>
          <p:nvPr>
            <p:ph idx="1"/>
          </p:nvPr>
        </p:nvPicPr>
        <p:blipFill>
          <a:blip r:embed="rId2"/>
          <a:stretch>
            <a:fillRect/>
          </a:stretch>
        </p:blipFill>
        <p:spPr>
          <a:xfrm>
            <a:off x="942661" y="274638"/>
            <a:ext cx="7258677" cy="5851525"/>
          </a:xfrm>
        </p:spPr>
      </p:pic>
    </p:spTree>
    <p:extLst>
      <p:ext uri="{BB962C8B-B14F-4D97-AF65-F5344CB8AC3E}">
        <p14:creationId xmlns:p14="http://schemas.microsoft.com/office/powerpoint/2010/main" val="1011103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09-10 at 10.54.30.png">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2915" y="506235"/>
            <a:ext cx="9051085" cy="4820366"/>
          </a:xfrm>
          <a:prstGeom prst="rect">
            <a:avLst/>
          </a:prstGeom>
        </p:spPr>
      </p:pic>
      <p:sp>
        <p:nvSpPr>
          <p:cNvPr id="3" name="TextBox 2"/>
          <p:cNvSpPr txBox="1"/>
          <p:nvPr/>
        </p:nvSpPr>
        <p:spPr>
          <a:xfrm>
            <a:off x="431800" y="5816600"/>
            <a:ext cx="8305800" cy="461665"/>
          </a:xfrm>
          <a:prstGeom prst="rect">
            <a:avLst/>
          </a:prstGeom>
          <a:noFill/>
        </p:spPr>
        <p:txBody>
          <a:bodyPr wrap="square" rtlCol="0">
            <a:spAutoFit/>
          </a:bodyPr>
          <a:lstStyle/>
          <a:p>
            <a:pPr algn="ctr"/>
            <a:r>
              <a:rPr lang="en-US" sz="2400" b="1" dirty="0">
                <a:latin typeface="American Typewriter"/>
                <a:cs typeface="American Typewriter"/>
                <a:hlinkClick r:id="rId3"/>
              </a:rPr>
              <a:t>Trevor Noah Spot the Africa</a:t>
            </a:r>
            <a:endParaRPr lang="en-US" sz="2400" b="1" dirty="0">
              <a:latin typeface="American Typewriter"/>
              <a:cs typeface="American Typewriter"/>
            </a:endParaRPr>
          </a:p>
        </p:txBody>
      </p:sp>
    </p:spTree>
    <p:extLst>
      <p:ext uri="{BB962C8B-B14F-4D97-AF65-F5344CB8AC3E}">
        <p14:creationId xmlns:p14="http://schemas.microsoft.com/office/powerpoint/2010/main" val="3008426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2880320"/>
          </a:xfrm>
        </p:spPr>
        <p:txBody>
          <a:bodyPr>
            <a:normAutofit fontScale="90000"/>
          </a:bodyPr>
          <a:lstStyle/>
          <a:p>
            <a:r>
              <a:rPr lang="en-US" sz="4000" b="1" dirty="0">
                <a:solidFill>
                  <a:srgbClr val="0000CC"/>
                </a:solidFill>
              </a:rPr>
              <a:t>Why are we changing the maps? – </a:t>
            </a:r>
            <a:r>
              <a:rPr lang="en-GB" sz="4000" b="1" dirty="0">
                <a:solidFill>
                  <a:srgbClr val="0000CC"/>
                </a:solidFill>
              </a:rPr>
              <a:t>Unsettling and further reflection of fundamental assumptions</a:t>
            </a:r>
            <a:br>
              <a:rPr lang="en-GB" dirty="0"/>
            </a:br>
            <a:r>
              <a:rPr lang="en-GB" dirty="0"/>
              <a:t> </a:t>
            </a:r>
            <a:r>
              <a:rPr lang="en-US" sz="3100" u="sng" dirty="0">
                <a:hlinkClick r:id="rId3"/>
              </a:rPr>
              <a:t>https://www.youtube.com/watch?v=eLqC3FNNOaI</a:t>
            </a:r>
            <a:br>
              <a:rPr lang="en-US" sz="3100" u="sng" dirty="0"/>
            </a:br>
            <a:br>
              <a:rPr lang="en-GB" sz="2800" u="sng" dirty="0"/>
            </a:br>
            <a:br>
              <a:rPr lang="en-GB" sz="2800" u="sng" dirty="0"/>
            </a:br>
            <a:endParaRPr lang="en-GB" sz="3100" dirty="0"/>
          </a:p>
        </p:txBody>
      </p:sp>
      <p:sp>
        <p:nvSpPr>
          <p:cNvPr id="3" name="Content Placeholder 2"/>
          <p:cNvSpPr>
            <a:spLocks noGrp="1"/>
          </p:cNvSpPr>
          <p:nvPr>
            <p:ph idx="1"/>
          </p:nvPr>
        </p:nvSpPr>
        <p:spPr>
          <a:xfrm>
            <a:off x="157069" y="3284984"/>
            <a:ext cx="5596109" cy="2736304"/>
          </a:xfrm>
        </p:spPr>
        <p:txBody>
          <a:bodyPr>
            <a:noAutofit/>
          </a:bodyPr>
          <a:lstStyle/>
          <a:p>
            <a:pPr algn="just"/>
            <a:r>
              <a:rPr lang="en-US" i="1" dirty="0"/>
              <a:t>I was shocked to find out that what we have been taught our whole life was wrong. It made me consider what else we have been taught that is wrong (Teacher B). </a:t>
            </a:r>
            <a:endParaRPr lang="en-GB" i="1" dirty="0"/>
          </a:p>
          <a:p>
            <a:pPr marL="0" indent="0">
              <a:buNone/>
            </a:pPr>
            <a:endParaRPr lang="en-GB" dirty="0"/>
          </a:p>
        </p:txBody>
      </p:sp>
      <p:pic>
        <p:nvPicPr>
          <p:cNvPr id="5" name="Picture 4" descr="C:\Users\jennsimp\Downloads\20160112_132414.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53178" y="3284984"/>
            <a:ext cx="3103132" cy="2160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53705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anim calcmode="lin" valueType="num">
                                      <p:cBhvr>
                                        <p:cTn id="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8" name="Google Shape;228;p30" descr="mercator-5130"/>
          <p:cNvPicPr preferRelativeResize="0"/>
          <p:nvPr/>
        </p:nvPicPr>
        <p:blipFill rotWithShape="1">
          <a:blip r:embed="rId3">
            <a:alphaModFix/>
          </a:blip>
          <a:srcRect/>
          <a:stretch/>
        </p:blipFill>
        <p:spPr>
          <a:xfrm>
            <a:off x="1733550" y="1357313"/>
            <a:ext cx="5676900" cy="4143375"/>
          </a:xfrm>
          <a:prstGeom prst="rect">
            <a:avLst/>
          </a:prstGeom>
          <a:noFill/>
          <a:ln>
            <a:noFill/>
          </a:ln>
        </p:spPr>
      </p:pic>
      <p:pic>
        <p:nvPicPr>
          <p:cNvPr id="229" name="Google Shape;229;p30" descr="mercator-5130"/>
          <p:cNvPicPr preferRelativeResize="0"/>
          <p:nvPr/>
        </p:nvPicPr>
        <p:blipFill rotWithShape="1">
          <a:blip r:embed="rId4">
            <a:alphaModFix/>
          </a:blip>
          <a:srcRect/>
          <a:stretch/>
        </p:blipFill>
        <p:spPr>
          <a:xfrm>
            <a:off x="611188" y="836613"/>
            <a:ext cx="7896225" cy="5762625"/>
          </a:xfrm>
          <a:prstGeom prst="rect">
            <a:avLst/>
          </a:prstGeom>
          <a:noFill/>
          <a:ln>
            <a:noFill/>
          </a:ln>
        </p:spPr>
      </p:pic>
      <p:sp>
        <p:nvSpPr>
          <p:cNvPr id="230" name="Google Shape;230;p30"/>
          <p:cNvSpPr txBox="1">
            <a:spLocks noGrp="1"/>
          </p:cNvSpPr>
          <p:nvPr>
            <p:ph type="title"/>
          </p:nvPr>
        </p:nvSpPr>
        <p:spPr>
          <a:xfrm>
            <a:off x="539750" y="0"/>
            <a:ext cx="8229600" cy="1052736"/>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200"/>
              <a:buFont typeface="Calibri"/>
              <a:buNone/>
            </a:pPr>
            <a:r>
              <a:rPr lang="en-US" sz="3200" b="0" i="0" u="none" strike="noStrike" cap="none">
                <a:solidFill>
                  <a:schemeClr val="dk1"/>
                </a:solidFill>
                <a:latin typeface="Calibri"/>
                <a:ea typeface="Calibri"/>
                <a:cs typeface="Calibri"/>
                <a:sym typeface="Calibri"/>
              </a:rPr>
              <a:t>Mercator Map</a:t>
            </a:r>
            <a:endParaRPr/>
          </a:p>
        </p:txBody>
      </p:sp>
    </p:spTree>
    <p:extLst>
      <p:ext uri="{BB962C8B-B14F-4D97-AF65-F5344CB8AC3E}">
        <p14:creationId xmlns:p14="http://schemas.microsoft.com/office/powerpoint/2010/main" val="17726604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welcometokelowna.com/files/files/images/Peters%20Projection%20Map.JPG"/>
          <p:cNvPicPr/>
          <p:nvPr/>
        </p:nvPicPr>
        <p:blipFill>
          <a:blip r:embed="rId2" cstate="email">
            <a:extLst>
              <a:ext uri="{28A0092B-C50C-407E-A947-70E740481C1C}">
                <a14:useLocalDpi xmlns:a14="http://schemas.microsoft.com/office/drawing/2010/main"/>
              </a:ext>
            </a:extLst>
          </a:blip>
          <a:srcRect/>
          <a:stretch>
            <a:fillRect/>
          </a:stretch>
        </p:blipFill>
        <p:spPr bwMode="auto">
          <a:xfrm>
            <a:off x="-423227" y="247650"/>
            <a:ext cx="9990455" cy="6362700"/>
          </a:xfrm>
          <a:prstGeom prst="rect">
            <a:avLst/>
          </a:prstGeom>
          <a:noFill/>
          <a:ln>
            <a:noFill/>
          </a:ln>
        </p:spPr>
      </p:pic>
    </p:spTree>
    <p:extLst>
      <p:ext uri="{BB962C8B-B14F-4D97-AF65-F5344CB8AC3E}">
        <p14:creationId xmlns:p14="http://schemas.microsoft.com/office/powerpoint/2010/main" val="1963429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3.bp.blogspot.com/_IBVPgalgRAk/S89zGrafJAI/AAAAAAAABFE/Dsj8ag-lCHw/s1600/Upsidedown+Map+Of+The+World--Optimized.JPG"/>
          <p:cNvPicPr/>
          <p:nvPr/>
        </p:nvPicPr>
        <p:blipFill>
          <a:blip r:embed="rId2" cstate="email">
            <a:extLst>
              <a:ext uri="{28A0092B-C50C-407E-A947-70E740481C1C}">
                <a14:useLocalDpi xmlns:a14="http://schemas.microsoft.com/office/drawing/2010/main"/>
              </a:ext>
            </a:extLst>
          </a:blip>
          <a:srcRect/>
          <a:stretch>
            <a:fillRect/>
          </a:stretch>
        </p:blipFill>
        <p:spPr bwMode="auto">
          <a:xfrm>
            <a:off x="-209550" y="127000"/>
            <a:ext cx="9563100" cy="6604000"/>
          </a:xfrm>
          <a:prstGeom prst="rect">
            <a:avLst/>
          </a:prstGeom>
          <a:noFill/>
          <a:ln>
            <a:noFill/>
          </a:ln>
        </p:spPr>
      </p:pic>
    </p:spTree>
    <p:extLst>
      <p:ext uri="{BB962C8B-B14F-4D97-AF65-F5344CB8AC3E}">
        <p14:creationId xmlns:p14="http://schemas.microsoft.com/office/powerpoint/2010/main" val="3395779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descr="Dangerous-Stereotypes-Heart.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908" y="214662"/>
            <a:ext cx="7999292" cy="6466094"/>
          </a:xfrm>
          <a:prstGeom prst="rect">
            <a:avLst/>
          </a:prstGeom>
        </p:spPr>
      </p:pic>
    </p:spTree>
    <p:extLst>
      <p:ext uri="{BB962C8B-B14F-4D97-AF65-F5344CB8AC3E}">
        <p14:creationId xmlns:p14="http://schemas.microsoft.com/office/powerpoint/2010/main" val="1162171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9"/>
          <p:cNvSpPr txBox="1">
            <a:spLocks noGrp="1"/>
          </p:cNvSpPr>
          <p:nvPr>
            <p:ph type="title"/>
          </p:nvPr>
        </p:nvSpPr>
        <p:spPr>
          <a:xfrm>
            <a:off x="1461804" y="274637"/>
            <a:ext cx="7224996" cy="1570037"/>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600"/>
              <a:buFont typeface="Rockwell"/>
              <a:buNone/>
            </a:pPr>
            <a:r>
              <a:rPr lang="en-US" sz="3600" b="1" i="0" u="none" strike="noStrike" cap="none" dirty="0">
                <a:solidFill>
                  <a:schemeClr val="dk1"/>
                </a:solidFill>
                <a:latin typeface="Rockwell"/>
                <a:ea typeface="Rockwell"/>
                <a:cs typeface="Rockwell"/>
                <a:sym typeface="Rockwell"/>
              </a:rPr>
              <a:t>Despite a lot of GCE activity in Ireland, research tells us:</a:t>
            </a:r>
            <a:endParaRPr dirty="0"/>
          </a:p>
        </p:txBody>
      </p:sp>
      <p:sp>
        <p:nvSpPr>
          <p:cNvPr id="223" name="Google Shape;223;p29"/>
          <p:cNvSpPr txBox="1">
            <a:spLocks noGrp="1"/>
          </p:cNvSpPr>
          <p:nvPr>
            <p:ph type="body" idx="1"/>
          </p:nvPr>
        </p:nvSpPr>
        <p:spPr>
          <a:xfrm>
            <a:off x="169333" y="1659467"/>
            <a:ext cx="8785755" cy="4473046"/>
          </a:xfrm>
          <a:prstGeom prst="rect">
            <a:avLst/>
          </a:prstGeom>
          <a:noFill/>
          <a:ln>
            <a:noFill/>
          </a:ln>
        </p:spPr>
        <p:txBody>
          <a:bodyPr spcFirstLastPara="1" wrap="square" lIns="91425" tIns="45700" rIns="91425" bIns="45700" anchor="t" anchorCtr="0">
            <a:noAutofit/>
          </a:bodyPr>
          <a:lstStyle/>
          <a:p>
            <a:pPr marL="342900" marR="0" lvl="0" indent="-190500" algn="l" rtl="0">
              <a:spcBef>
                <a:spcPts val="0"/>
              </a:spcBef>
              <a:spcAft>
                <a:spcPts val="0"/>
              </a:spcAft>
              <a:buClr>
                <a:schemeClr val="dk1"/>
              </a:buClr>
              <a:buSzPts val="2400"/>
              <a:buFont typeface="Arial"/>
              <a:buNone/>
            </a:pPr>
            <a:endParaRPr sz="2400" b="0" i="0" u="none" strike="noStrike" cap="none" dirty="0">
              <a:solidFill>
                <a:schemeClr val="dk1"/>
              </a:solidFill>
              <a:latin typeface="Rockwell"/>
              <a:ea typeface="Rockwell"/>
              <a:cs typeface="Rockwell"/>
              <a:sym typeface="Rockwell"/>
            </a:endParaRPr>
          </a:p>
          <a:p>
            <a:pPr marL="342900" marR="0" lvl="0" indent="-342900" algn="l" rtl="0">
              <a:spcBef>
                <a:spcPts val="480"/>
              </a:spcBef>
              <a:spcAft>
                <a:spcPts val="0"/>
              </a:spcAft>
              <a:buClr>
                <a:schemeClr val="dk1"/>
              </a:buClr>
              <a:buSzPts val="2400"/>
              <a:buFont typeface="Arial"/>
              <a:buChar char="•"/>
            </a:pPr>
            <a:r>
              <a:rPr lang="en-US" sz="2400" b="0" i="0" u="none" strike="noStrike" cap="none" dirty="0">
                <a:solidFill>
                  <a:schemeClr val="dk1"/>
                </a:solidFill>
                <a:latin typeface="Rockwell"/>
                <a:ea typeface="Rockwell"/>
                <a:cs typeface="Rockwell"/>
                <a:sym typeface="Rockwell"/>
              </a:rPr>
              <a:t>Students have high level of concern and interest in the issues</a:t>
            </a:r>
            <a:endParaRPr dirty="0"/>
          </a:p>
          <a:p>
            <a:pPr marL="342900" marR="0" lvl="0" indent="-342900" algn="l" rtl="0">
              <a:spcBef>
                <a:spcPts val="480"/>
              </a:spcBef>
              <a:spcAft>
                <a:spcPts val="0"/>
              </a:spcAft>
              <a:buClr>
                <a:schemeClr val="dk1"/>
              </a:buClr>
              <a:buSzPts val="2400"/>
              <a:buFont typeface="Arial"/>
              <a:buChar char="•"/>
            </a:pPr>
            <a:r>
              <a:rPr lang="en-US" sz="2400" b="0" i="0" u="none" strike="noStrike" cap="none" dirty="0">
                <a:solidFill>
                  <a:schemeClr val="dk1"/>
                </a:solidFill>
                <a:latin typeface="Rockwell"/>
                <a:ea typeface="Rockwell"/>
                <a:cs typeface="Rockwell"/>
                <a:sym typeface="Rockwell"/>
              </a:rPr>
              <a:t>Low levels of understanding about the root causes of poverty and inequality</a:t>
            </a:r>
            <a:endParaRPr dirty="0"/>
          </a:p>
          <a:p>
            <a:pPr marL="342900" marR="0" lvl="0" indent="-342900" algn="l" rtl="0">
              <a:spcBef>
                <a:spcPts val="480"/>
              </a:spcBef>
              <a:spcAft>
                <a:spcPts val="0"/>
              </a:spcAft>
              <a:buClr>
                <a:schemeClr val="dk1"/>
              </a:buClr>
              <a:buSzPts val="2400"/>
              <a:buFont typeface="Arial"/>
              <a:buChar char="•"/>
            </a:pPr>
            <a:r>
              <a:rPr lang="en-US" sz="2400" dirty="0">
                <a:solidFill>
                  <a:schemeClr val="dk1"/>
                </a:solidFill>
                <a:latin typeface="Rockwell"/>
                <a:ea typeface="Rockwell"/>
                <a:cs typeface="Rockwell"/>
                <a:sym typeface="Rockwell"/>
              </a:rPr>
              <a:t>GC</a:t>
            </a:r>
            <a:r>
              <a:rPr lang="en-US" sz="2400" b="0" i="0" u="none" strike="noStrike" cap="none" dirty="0">
                <a:solidFill>
                  <a:schemeClr val="dk1"/>
                </a:solidFill>
                <a:latin typeface="Rockwell"/>
                <a:ea typeface="Rockwell"/>
                <a:cs typeface="Rockwell"/>
                <a:sym typeface="Rockwell"/>
              </a:rPr>
              <a:t>E is often defined as Fasting, Fun</a:t>
            </a:r>
          </a:p>
          <a:p>
            <a:pPr marL="0" marR="0" lvl="0" indent="0" algn="l" rtl="0">
              <a:spcBef>
                <a:spcPts val="480"/>
              </a:spcBef>
              <a:spcAft>
                <a:spcPts val="0"/>
              </a:spcAft>
              <a:buClr>
                <a:schemeClr val="dk1"/>
              </a:buClr>
              <a:buSzPts val="2400"/>
              <a:buNone/>
            </a:pPr>
            <a:r>
              <a:rPr lang="en-US" sz="2400" b="0" i="0" u="none" strike="noStrike" cap="none" dirty="0">
                <a:solidFill>
                  <a:schemeClr val="dk1"/>
                </a:solidFill>
                <a:latin typeface="Rockwell"/>
                <a:ea typeface="Rockwell"/>
                <a:cs typeface="Rockwell"/>
                <a:sym typeface="Rockwell"/>
              </a:rPr>
              <a:t> and Fundraising</a:t>
            </a:r>
            <a:endParaRPr sz="24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r>
              <a:rPr lang="en-US" sz="1800" b="0" i="1" u="none" strike="noStrike" cap="none" dirty="0">
                <a:solidFill>
                  <a:schemeClr val="dk1"/>
                </a:solidFill>
                <a:latin typeface="Calibri"/>
                <a:ea typeface="Calibri"/>
                <a:cs typeface="Calibri"/>
                <a:sym typeface="Calibri"/>
              </a:rPr>
              <a:t>National Survey of Third Level Students on Global Development, </a:t>
            </a:r>
            <a:r>
              <a:rPr lang="en-US" sz="1800" b="0" i="0" u="none" strike="noStrike" cap="none" dirty="0">
                <a:solidFill>
                  <a:schemeClr val="dk1"/>
                </a:solidFill>
                <a:latin typeface="Calibri"/>
                <a:ea typeface="Calibri"/>
                <a:cs typeface="Calibri"/>
                <a:sym typeface="Calibri"/>
              </a:rPr>
              <a:t>Jan 2013, SUAS</a:t>
            </a:r>
            <a:r>
              <a:rPr lang="en-US" dirty="0">
                <a:sym typeface="Calibri"/>
              </a:rPr>
              <a:t> </a:t>
            </a:r>
            <a:r>
              <a:rPr lang="en-US" sz="1800" b="0" i="1" u="none" strike="noStrike" cap="none" dirty="0">
                <a:solidFill>
                  <a:schemeClr val="dk1"/>
                </a:solidFill>
                <a:latin typeface="Calibri"/>
                <a:ea typeface="Calibri"/>
                <a:cs typeface="Calibri"/>
                <a:sym typeface="Calibri"/>
              </a:rPr>
              <a:t>Development Education in Irish Post-Primary Schools –</a:t>
            </a:r>
          </a:p>
          <a:p>
            <a:pPr marL="342900" marR="0" lvl="0" indent="-342900" algn="l" rtl="0">
              <a:spcBef>
                <a:spcPts val="360"/>
              </a:spcBef>
              <a:spcAft>
                <a:spcPts val="0"/>
              </a:spcAft>
              <a:buClr>
                <a:schemeClr val="dk1"/>
              </a:buClr>
              <a:buSzPts val="1800"/>
              <a:buFont typeface="Noto Sans Symbols"/>
              <a:buNone/>
            </a:pPr>
            <a:r>
              <a:rPr lang="en-US" sz="1800" b="0" i="1" u="none" strike="noStrike" cap="none" dirty="0">
                <a:solidFill>
                  <a:schemeClr val="dk1"/>
                </a:solidFill>
                <a:latin typeface="Calibri"/>
                <a:ea typeface="Calibri"/>
                <a:cs typeface="Calibri"/>
                <a:sym typeface="Calibri"/>
              </a:rPr>
              <a:t> </a:t>
            </a:r>
            <a:endParaRPr sz="18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endParaRPr sz="1800" b="0" i="0" u="none" strike="noStrike" cap="none" dirty="0">
              <a:solidFill>
                <a:schemeClr val="dk1"/>
              </a:solidFill>
              <a:latin typeface="Calibri"/>
              <a:ea typeface="Calibri"/>
              <a:cs typeface="Calibri"/>
              <a:sym typeface="Calibri"/>
            </a:endParaRPr>
          </a:p>
          <a:p>
            <a:pPr marL="342900" marR="0" lvl="0" indent="-342900" algn="l" rtl="0">
              <a:spcBef>
                <a:spcPts val="360"/>
              </a:spcBef>
              <a:spcAft>
                <a:spcPts val="0"/>
              </a:spcAft>
              <a:buClr>
                <a:schemeClr val="dk1"/>
              </a:buClr>
              <a:buSzPts val="1800"/>
              <a:buFont typeface="Noto Sans Symbols"/>
              <a:buNone/>
            </a:pPr>
            <a:endParaRPr sz="1800" b="0" i="0" u="none" strike="noStrike" cap="none" dirty="0">
              <a:solidFill>
                <a:schemeClr val="dk1"/>
              </a:solidFill>
              <a:latin typeface="Calibri"/>
              <a:ea typeface="Calibri"/>
              <a:cs typeface="Calibri"/>
              <a:sym typeface="Calibri"/>
            </a:endParaRPr>
          </a:p>
        </p:txBody>
      </p:sp>
      <p:pic>
        <p:nvPicPr>
          <p:cNvPr id="2" name="Picture 1"/>
          <p:cNvPicPr>
            <a:picLocks noChangeAspect="1"/>
          </p:cNvPicPr>
          <p:nvPr/>
        </p:nvPicPr>
        <p:blipFill>
          <a:blip r:embed="rId3"/>
          <a:stretch>
            <a:fillRect/>
          </a:stretch>
        </p:blipFill>
        <p:spPr>
          <a:xfrm>
            <a:off x="7735888" y="3813529"/>
            <a:ext cx="1219200" cy="2578100"/>
          </a:xfrm>
          <a:prstGeom prst="rect">
            <a:avLst/>
          </a:prstGeom>
        </p:spPr>
      </p:pic>
    </p:spTree>
    <p:extLst>
      <p:ext uri="{BB962C8B-B14F-4D97-AF65-F5344CB8AC3E}">
        <p14:creationId xmlns:p14="http://schemas.microsoft.com/office/powerpoint/2010/main" val="12774675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26" descr="WWGS-Worldmap.ai"/>
          <p:cNvPicPr preferRelativeResize="0"/>
          <p:nvPr/>
        </p:nvPicPr>
        <p:blipFill rotWithShape="1">
          <a:blip r:embed="rId3">
            <a:alphaModFix amt="50000"/>
          </a:blip>
          <a:srcRect/>
          <a:stretch/>
        </p:blipFill>
        <p:spPr>
          <a:xfrm>
            <a:off x="0" y="533400"/>
            <a:ext cx="9144000" cy="5775158"/>
          </a:xfrm>
          <a:prstGeom prst="rect">
            <a:avLst/>
          </a:prstGeom>
          <a:noFill/>
          <a:ln>
            <a:noFill/>
          </a:ln>
        </p:spPr>
      </p:pic>
      <p:sp>
        <p:nvSpPr>
          <p:cNvPr id="193" name="Google Shape;193;p26"/>
          <p:cNvSpPr txBox="1">
            <a:spLocks noGrp="1"/>
          </p:cNvSpPr>
          <p:nvPr>
            <p:ph type="ctrTitle"/>
          </p:nvPr>
        </p:nvSpPr>
        <p:spPr>
          <a:xfrm>
            <a:off x="0" y="1636029"/>
            <a:ext cx="9143999" cy="3802428"/>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600"/>
              <a:buFont typeface="Rockwell"/>
              <a:buNone/>
            </a:pPr>
            <a:br>
              <a:rPr lang="en-US" sz="3600" b="1" i="0" u="none" strike="noStrike" cap="none" dirty="0">
                <a:solidFill>
                  <a:schemeClr val="dk1"/>
                </a:solidFill>
                <a:latin typeface="Rockwell"/>
                <a:ea typeface="Rockwell"/>
                <a:cs typeface="Rockwell"/>
                <a:sym typeface="Rockwell"/>
              </a:rPr>
            </a:br>
            <a:br>
              <a:rPr lang="en-US" sz="3600" b="1" i="0" u="none" strike="noStrike" cap="none" dirty="0">
                <a:solidFill>
                  <a:schemeClr val="dk1"/>
                </a:solidFill>
                <a:latin typeface="Rockwell"/>
                <a:ea typeface="Rockwell"/>
                <a:cs typeface="Rockwell"/>
                <a:sym typeface="Rockwell"/>
              </a:rPr>
            </a:br>
            <a:r>
              <a:rPr lang="en-US" sz="3600" b="1" i="0" u="none" strike="noStrike" cap="none" dirty="0">
                <a:solidFill>
                  <a:schemeClr val="dk1"/>
                </a:solidFill>
                <a:latin typeface="Rockwell"/>
                <a:ea typeface="Rockwell"/>
                <a:cs typeface="Rockwell"/>
                <a:sym typeface="Rockwell"/>
              </a:rPr>
              <a:t>Root causes </a:t>
            </a:r>
            <a:br>
              <a:rPr lang="en-US" sz="3600" b="1" i="0" u="none" strike="noStrike" cap="none" dirty="0">
                <a:solidFill>
                  <a:schemeClr val="dk1"/>
                </a:solidFill>
                <a:latin typeface="Rockwell"/>
                <a:ea typeface="Rockwell"/>
                <a:cs typeface="Rockwell"/>
                <a:sym typeface="Rockwell"/>
              </a:rPr>
            </a:br>
            <a:r>
              <a:rPr lang="en-US" sz="3600" b="1" i="0" u="none" strike="noStrike" cap="none" dirty="0">
                <a:solidFill>
                  <a:schemeClr val="dk1"/>
                </a:solidFill>
                <a:latin typeface="Rockwell"/>
                <a:ea typeface="Rockwell"/>
                <a:cs typeface="Rockwell"/>
                <a:sym typeface="Rockwell"/>
              </a:rPr>
              <a:t>of poverty, injustice and inequality</a:t>
            </a:r>
            <a:br>
              <a:rPr lang="en-US" sz="3600" b="1" i="0" u="none" strike="noStrike" cap="none" dirty="0">
                <a:solidFill>
                  <a:schemeClr val="dk1"/>
                </a:solidFill>
                <a:latin typeface="Rockwell"/>
                <a:ea typeface="Rockwell"/>
                <a:cs typeface="Rockwell"/>
                <a:sym typeface="Rockwell"/>
              </a:rPr>
            </a:br>
            <a:br>
              <a:rPr lang="en-US" sz="3600" b="1" i="0" u="none" strike="noStrike" cap="none" dirty="0">
                <a:solidFill>
                  <a:schemeClr val="dk1"/>
                </a:solidFill>
                <a:latin typeface="Rockwell"/>
                <a:ea typeface="Rockwell"/>
                <a:cs typeface="Rockwell"/>
                <a:sym typeface="Rockwell"/>
              </a:rPr>
            </a:br>
            <a:r>
              <a:rPr lang="en-US" sz="3600" b="1" i="0" u="none" strike="noStrike" cap="none" dirty="0">
                <a:solidFill>
                  <a:schemeClr val="dk1"/>
                </a:solidFill>
                <a:latin typeface="Rockwell"/>
                <a:ea typeface="Rockwell"/>
                <a:cs typeface="Rockwell"/>
                <a:sym typeface="Rockwell"/>
              </a:rPr>
              <a:t>What root causes can we think of?</a:t>
            </a:r>
            <a:br>
              <a:rPr lang="en-US" sz="3600" b="0" i="0" u="none" strike="noStrike" cap="none" dirty="0">
                <a:solidFill>
                  <a:schemeClr val="dk1"/>
                </a:solidFill>
                <a:latin typeface="Rockwell"/>
                <a:ea typeface="Rockwell"/>
                <a:cs typeface="Rockwell"/>
                <a:sym typeface="Rockwell"/>
              </a:rPr>
            </a:br>
            <a:br>
              <a:rPr lang="en-US" sz="3600" b="0" i="0" u="none" strike="noStrike" cap="none" dirty="0">
                <a:solidFill>
                  <a:schemeClr val="dk1"/>
                </a:solidFill>
                <a:latin typeface="Rockwell"/>
                <a:ea typeface="Rockwell"/>
                <a:cs typeface="Rockwell"/>
                <a:sym typeface="Rockwell"/>
              </a:rPr>
            </a:br>
            <a:endParaRPr sz="3600" b="1" i="0" u="none" strike="noStrike" cap="none" dirty="0">
              <a:solidFill>
                <a:srgbClr val="184981"/>
              </a:solidFill>
              <a:latin typeface="Rockwell"/>
              <a:ea typeface="Rockwell"/>
              <a:cs typeface="Rockwell"/>
              <a:sym typeface="Rockwell"/>
            </a:endParaRPr>
          </a:p>
        </p:txBody>
      </p:sp>
      <p:pic>
        <p:nvPicPr>
          <p:cNvPr id="194" name="Google Shape;194;p26" descr="WWWGS-logo-without-shadow.ai"/>
          <p:cNvPicPr preferRelativeResize="0"/>
          <p:nvPr/>
        </p:nvPicPr>
        <p:blipFill rotWithShape="1">
          <a:blip r:embed="rId4">
            <a:alphaModFix/>
          </a:blip>
          <a:srcRect/>
          <a:stretch/>
        </p:blipFill>
        <p:spPr>
          <a:xfrm>
            <a:off x="634365" y="331110"/>
            <a:ext cx="1310534" cy="1304918"/>
          </a:xfrm>
          <a:prstGeom prst="rect">
            <a:avLst/>
          </a:prstGeom>
          <a:noFill/>
          <a:ln>
            <a:noFill/>
          </a:ln>
        </p:spPr>
      </p:pic>
      <p:pic>
        <p:nvPicPr>
          <p:cNvPr id="195" name="Google Shape;195;p26" descr="tag-line.ai"/>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895028" y="-2149948"/>
            <a:ext cx="4810306" cy="6225101"/>
          </a:xfrm>
          <a:prstGeom prst="rect">
            <a:avLst/>
          </a:prstGeom>
          <a:noFill/>
          <a:ln>
            <a:noFill/>
          </a:ln>
        </p:spPr>
      </p:pic>
    </p:spTree>
    <p:extLst>
      <p:ext uri="{BB962C8B-B14F-4D97-AF65-F5344CB8AC3E}">
        <p14:creationId xmlns:p14="http://schemas.microsoft.com/office/powerpoint/2010/main" val="2581518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8"/>
          <p:cNvSpPr/>
          <p:nvPr/>
        </p:nvSpPr>
        <p:spPr>
          <a:xfrm>
            <a:off x="660400" y="694267"/>
            <a:ext cx="7687733" cy="758798"/>
          </a:xfrm>
          <a:prstGeom prst="flowChartManualOperation">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7" name="Google Shape;207;p28"/>
          <p:cNvSpPr txBox="1"/>
          <p:nvPr/>
        </p:nvSpPr>
        <p:spPr>
          <a:xfrm>
            <a:off x="2404533" y="1083733"/>
            <a:ext cx="4555067" cy="36933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chemeClr val="dk1"/>
                </a:solidFill>
                <a:latin typeface="Rockwell"/>
                <a:ea typeface="Rockwell"/>
                <a:cs typeface="Rockwell"/>
                <a:sym typeface="Rockwell"/>
              </a:rPr>
              <a:t>People are suffering from malaria </a:t>
            </a:r>
            <a:endParaRPr sz="1800">
              <a:solidFill>
                <a:schemeClr val="dk1"/>
              </a:solidFill>
              <a:latin typeface="Rockwell"/>
              <a:ea typeface="Rockwell"/>
              <a:cs typeface="Rockwell"/>
              <a:sym typeface="Rockwell"/>
            </a:endParaRPr>
          </a:p>
        </p:txBody>
      </p:sp>
      <p:sp>
        <p:nvSpPr>
          <p:cNvPr id="208" name="Google Shape;208;p28"/>
          <p:cNvSpPr/>
          <p:nvPr/>
        </p:nvSpPr>
        <p:spPr>
          <a:xfrm>
            <a:off x="1151467" y="1591734"/>
            <a:ext cx="6959600" cy="728133"/>
          </a:xfrm>
          <a:prstGeom prst="flowChartManualOperation">
            <a:avLst/>
          </a:prstGeom>
          <a:gradFill>
            <a:gsLst>
              <a:gs pos="0">
                <a:srgbClr val="FFBB82"/>
              </a:gs>
              <a:gs pos="35000">
                <a:srgbClr val="FFCFA8"/>
              </a:gs>
              <a:gs pos="100000">
                <a:srgbClr val="FFEBD9"/>
              </a:gs>
            </a:gsLst>
            <a:lin ang="16200000" scaled="0"/>
          </a:gradFill>
          <a:ln w="9525" cap="flat" cmpd="sng">
            <a:solidFill>
              <a:srgbClr val="F5913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09" name="Google Shape;209;p28"/>
          <p:cNvSpPr txBox="1"/>
          <p:nvPr/>
        </p:nvSpPr>
        <p:spPr>
          <a:xfrm>
            <a:off x="2421466" y="1798135"/>
            <a:ext cx="4758267"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Rockwell"/>
                <a:ea typeface="Rockwell"/>
                <a:cs typeface="Rockwell"/>
                <a:sym typeface="Rockwell"/>
              </a:rPr>
              <a:t>There is no health centre to get treatment</a:t>
            </a:r>
            <a:endParaRPr sz="1800">
              <a:solidFill>
                <a:schemeClr val="dk1"/>
              </a:solidFill>
              <a:latin typeface="Rockwell"/>
              <a:ea typeface="Rockwell"/>
              <a:cs typeface="Rockwell"/>
              <a:sym typeface="Rockwell"/>
            </a:endParaRPr>
          </a:p>
        </p:txBody>
      </p:sp>
      <p:sp>
        <p:nvSpPr>
          <p:cNvPr id="210" name="Google Shape;210;p28"/>
          <p:cNvSpPr/>
          <p:nvPr/>
        </p:nvSpPr>
        <p:spPr>
          <a:xfrm>
            <a:off x="863600" y="2395096"/>
            <a:ext cx="7484533" cy="1555929"/>
          </a:xfrm>
          <a:prstGeom prst="flowChartManualOperation">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1" name="Google Shape;211;p28"/>
          <p:cNvSpPr txBox="1"/>
          <p:nvPr/>
        </p:nvSpPr>
        <p:spPr>
          <a:xfrm>
            <a:off x="2133601" y="2498633"/>
            <a:ext cx="4825999" cy="120032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chemeClr val="dk1"/>
                </a:solidFill>
                <a:latin typeface="Rockwell"/>
                <a:ea typeface="Rockwell"/>
                <a:cs typeface="Rockwell"/>
                <a:sym typeface="Rockwell"/>
              </a:rPr>
              <a:t>The government doesn’t have enough have enough money to pay for clinics or give out bed nets to prevent people being bitten at night by malaria-carrying mosquitoes</a:t>
            </a:r>
            <a:endParaRPr sz="1800">
              <a:solidFill>
                <a:schemeClr val="dk1"/>
              </a:solidFill>
              <a:latin typeface="Rockwell"/>
              <a:ea typeface="Rockwell"/>
              <a:cs typeface="Rockwell"/>
              <a:sym typeface="Rockwell"/>
            </a:endParaRPr>
          </a:p>
        </p:txBody>
      </p:sp>
      <p:sp>
        <p:nvSpPr>
          <p:cNvPr id="212" name="Google Shape;212;p28"/>
          <p:cNvSpPr/>
          <p:nvPr/>
        </p:nvSpPr>
        <p:spPr>
          <a:xfrm>
            <a:off x="592667" y="4035691"/>
            <a:ext cx="7518400" cy="1102606"/>
          </a:xfrm>
          <a:prstGeom prst="flowChartManualOperation">
            <a:avLst/>
          </a:prstGeom>
          <a:gradFill>
            <a:gsLst>
              <a:gs pos="0">
                <a:srgbClr val="FFBB82"/>
              </a:gs>
              <a:gs pos="35000">
                <a:srgbClr val="FFCFA8"/>
              </a:gs>
              <a:gs pos="100000">
                <a:srgbClr val="FFEBD9"/>
              </a:gs>
            </a:gsLst>
            <a:lin ang="16200000" scaled="0"/>
          </a:gradFill>
          <a:ln w="9525" cap="flat" cmpd="sng">
            <a:solidFill>
              <a:srgbClr val="F5913F"/>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13" name="Google Shape;213;p28"/>
          <p:cNvSpPr/>
          <p:nvPr/>
        </p:nvSpPr>
        <p:spPr>
          <a:xfrm>
            <a:off x="829733" y="5424224"/>
            <a:ext cx="7518400" cy="1102606"/>
          </a:xfrm>
          <a:prstGeom prst="flowChartManualOperation">
            <a:avLst/>
          </a:prstGeom>
          <a:gradFill>
            <a:gsLst>
              <a:gs pos="0">
                <a:srgbClr val="3E7FCD"/>
              </a:gs>
              <a:gs pos="100000">
                <a:srgbClr val="96C0FF"/>
              </a:gs>
            </a:gsLst>
            <a:lin ang="16200000" scaled="0"/>
          </a:gradFill>
          <a:ln w="9525" cap="flat" cmpd="sng">
            <a:solidFill>
              <a:srgbClr val="4A7DBA"/>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00"/>
              </a:solidFill>
              <a:latin typeface="Calibri"/>
              <a:ea typeface="Calibri"/>
              <a:cs typeface="Calibri"/>
              <a:sym typeface="Calibri"/>
            </a:endParaRPr>
          </a:p>
        </p:txBody>
      </p:sp>
      <p:sp>
        <p:nvSpPr>
          <p:cNvPr id="214" name="Google Shape;214;p28"/>
          <p:cNvSpPr txBox="1"/>
          <p:nvPr/>
        </p:nvSpPr>
        <p:spPr>
          <a:xfrm>
            <a:off x="1998133" y="4052624"/>
            <a:ext cx="4961467" cy="92333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chemeClr val="dk1"/>
                </a:solidFill>
                <a:latin typeface="Rockwell"/>
                <a:ea typeface="Rockwell"/>
                <a:cs typeface="Rockwell"/>
                <a:sym typeface="Rockwell"/>
              </a:rPr>
              <a:t>Big companies are not paying the right amount of tax to governments in the countries where they make their money </a:t>
            </a:r>
            <a:endParaRPr sz="1800">
              <a:solidFill>
                <a:schemeClr val="dk1"/>
              </a:solidFill>
              <a:latin typeface="Rockwell"/>
              <a:ea typeface="Rockwell"/>
              <a:cs typeface="Rockwell"/>
              <a:sym typeface="Rockwell"/>
            </a:endParaRPr>
          </a:p>
        </p:txBody>
      </p:sp>
      <p:sp>
        <p:nvSpPr>
          <p:cNvPr id="215" name="Google Shape;215;p28"/>
          <p:cNvSpPr txBox="1"/>
          <p:nvPr/>
        </p:nvSpPr>
        <p:spPr>
          <a:xfrm>
            <a:off x="2133601" y="5655733"/>
            <a:ext cx="4825999" cy="64633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chemeClr val="dk1"/>
                </a:solidFill>
                <a:latin typeface="Rockwell"/>
                <a:ea typeface="Rockwell"/>
                <a:cs typeface="Rockwell"/>
                <a:sym typeface="Rockwell"/>
              </a:rPr>
              <a:t>International laws allow big companies to hide money in tax havens</a:t>
            </a:r>
            <a:endParaRPr sz="1800">
              <a:solidFill>
                <a:schemeClr val="dk1"/>
              </a:solidFill>
              <a:latin typeface="Rockwell"/>
              <a:ea typeface="Rockwell"/>
              <a:cs typeface="Rockwell"/>
              <a:sym typeface="Rockwell"/>
            </a:endParaRPr>
          </a:p>
        </p:txBody>
      </p:sp>
      <p:sp>
        <p:nvSpPr>
          <p:cNvPr id="216" name="Google Shape;216;p28"/>
          <p:cNvSpPr txBox="1"/>
          <p:nvPr/>
        </p:nvSpPr>
        <p:spPr>
          <a:xfrm>
            <a:off x="287867" y="203200"/>
            <a:ext cx="8432800" cy="36933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b="1">
                <a:solidFill>
                  <a:schemeClr val="dk1"/>
                </a:solidFill>
                <a:latin typeface="Rockwell"/>
                <a:ea typeface="Rockwell"/>
                <a:cs typeface="Rockwell"/>
                <a:sym typeface="Rockwell"/>
              </a:rPr>
              <a:t>Causes &amp; Consequences</a:t>
            </a:r>
            <a:endParaRPr sz="1800" b="1">
              <a:solidFill>
                <a:schemeClr val="dk1"/>
              </a:solidFill>
              <a:latin typeface="Rockwell"/>
              <a:ea typeface="Rockwell"/>
              <a:cs typeface="Rockwell"/>
              <a:sym typeface="Rockwell"/>
            </a:endParaRPr>
          </a:p>
        </p:txBody>
      </p:sp>
    </p:spTree>
    <p:extLst>
      <p:ext uri="{BB962C8B-B14F-4D97-AF65-F5344CB8AC3E}">
        <p14:creationId xmlns:p14="http://schemas.microsoft.com/office/powerpoint/2010/main" val="37554642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s-5.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3200" y="203200"/>
            <a:ext cx="3771900" cy="1885950"/>
          </a:xfrm>
          <a:prstGeom prst="rect">
            <a:avLst/>
          </a:prstGeom>
        </p:spPr>
      </p:pic>
      <p:pic>
        <p:nvPicPr>
          <p:cNvPr id="4" name="Picture 3" descr="43-Figure5-1.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76400" y="2266950"/>
            <a:ext cx="6858000" cy="4057650"/>
          </a:xfrm>
          <a:prstGeom prst="rect">
            <a:avLst/>
          </a:prstGeom>
        </p:spPr>
      </p:pic>
      <p:sp>
        <p:nvSpPr>
          <p:cNvPr id="5" name="TextBox 4"/>
          <p:cNvSpPr txBox="1"/>
          <p:nvPr/>
        </p:nvSpPr>
        <p:spPr>
          <a:xfrm>
            <a:off x="4521200" y="203200"/>
            <a:ext cx="4241800" cy="1015663"/>
          </a:xfrm>
          <a:prstGeom prst="rect">
            <a:avLst/>
          </a:prstGeom>
          <a:noFill/>
        </p:spPr>
        <p:txBody>
          <a:bodyPr wrap="square" rtlCol="0">
            <a:spAutoFit/>
          </a:bodyPr>
          <a:lstStyle/>
          <a:p>
            <a:r>
              <a:rPr lang="en-US" sz="6000" b="1" dirty="0">
                <a:latin typeface="American Typewriter"/>
                <a:cs typeface="American Typewriter"/>
              </a:rPr>
              <a:t>FRAMES</a:t>
            </a:r>
          </a:p>
        </p:txBody>
      </p:sp>
    </p:spTree>
    <p:extLst>
      <p:ext uri="{BB962C8B-B14F-4D97-AF65-F5344CB8AC3E}">
        <p14:creationId xmlns:p14="http://schemas.microsoft.com/office/powerpoint/2010/main" val="2129873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1582341"/>
            <a:ext cx="8255000" cy="5016757"/>
          </a:xfrm>
          <a:prstGeom prst="rect">
            <a:avLst/>
          </a:prstGeom>
        </p:spPr>
        <p:txBody>
          <a:bodyPr wrap="square">
            <a:spAutoFit/>
          </a:bodyPr>
          <a:lstStyle/>
          <a:p>
            <a:pPr lvl="0"/>
            <a:r>
              <a:rPr lang="en-US" sz="3200" dirty="0">
                <a:latin typeface="American Typewriter"/>
                <a:cs typeface="American Typewriter"/>
              </a:rPr>
              <a:t>1. Never start inside the charity development aid frame.</a:t>
            </a:r>
            <a:endParaRPr lang="en-GB" sz="3200" dirty="0">
              <a:latin typeface="American Typewriter"/>
              <a:cs typeface="American Typewriter"/>
            </a:endParaRPr>
          </a:p>
          <a:p>
            <a:pPr lvl="0"/>
            <a:r>
              <a:rPr lang="en-US" sz="3200" dirty="0">
                <a:latin typeface="American Typewriter"/>
                <a:cs typeface="American Typewriter"/>
              </a:rPr>
              <a:t>2. Change how you frame poverty in everything you say.</a:t>
            </a:r>
            <a:endParaRPr lang="en-GB" sz="3200" dirty="0">
              <a:latin typeface="American Typewriter"/>
              <a:cs typeface="American Typewriter"/>
            </a:endParaRPr>
          </a:p>
          <a:p>
            <a:pPr lvl="0"/>
            <a:r>
              <a:rPr lang="en-US" sz="3200" dirty="0">
                <a:latin typeface="American Typewriter"/>
                <a:cs typeface="American Typewriter"/>
              </a:rPr>
              <a:t>3. Avoid using any imagery of people passive, helpless, suffering victims.</a:t>
            </a:r>
            <a:endParaRPr lang="en-GB" sz="3200" dirty="0">
              <a:latin typeface="American Typewriter"/>
              <a:cs typeface="American Typewriter"/>
            </a:endParaRPr>
          </a:p>
          <a:p>
            <a:pPr lvl="0"/>
            <a:r>
              <a:rPr lang="en-US" sz="3200" dirty="0">
                <a:latin typeface="American Typewriter"/>
                <a:cs typeface="American Typewriter"/>
              </a:rPr>
              <a:t>4. </a:t>
            </a:r>
            <a:r>
              <a:rPr lang="ga-IE" sz="3200" dirty="0">
                <a:latin typeface="American Typewriter"/>
                <a:cs typeface="American Typewriter"/>
              </a:rPr>
              <a:t>Question the media!</a:t>
            </a:r>
            <a:endParaRPr lang="en-GB" sz="3200" dirty="0">
              <a:latin typeface="American Typewriter"/>
              <a:cs typeface="American Typewriter"/>
            </a:endParaRPr>
          </a:p>
          <a:p>
            <a:pPr lvl="0"/>
            <a:r>
              <a:rPr lang="en-US" sz="3200" dirty="0">
                <a:latin typeface="American Typewriter"/>
                <a:cs typeface="American Typewriter"/>
              </a:rPr>
              <a:t>5. Be political.</a:t>
            </a:r>
            <a:endParaRPr lang="en-GB" sz="3200" dirty="0">
              <a:latin typeface="American Typewriter"/>
              <a:cs typeface="American Typewriter"/>
            </a:endParaRPr>
          </a:p>
          <a:p>
            <a:pPr lvl="0"/>
            <a:r>
              <a:rPr lang="en-US" sz="3200" dirty="0">
                <a:latin typeface="American Typewriter"/>
                <a:cs typeface="American Typewriter"/>
              </a:rPr>
              <a:t>6. Avoid ‘the White </a:t>
            </a:r>
            <a:r>
              <a:rPr lang="en-US" sz="3200" dirty="0" err="1">
                <a:latin typeface="American Typewriter"/>
                <a:cs typeface="American Typewriter"/>
              </a:rPr>
              <a:t>Saviour</a:t>
            </a:r>
            <a:r>
              <a:rPr lang="en-US" sz="3200" dirty="0">
                <a:latin typeface="American Typewriter"/>
                <a:cs typeface="American Typewriter"/>
              </a:rPr>
              <a:t> Complex’ at all costs.</a:t>
            </a:r>
            <a:endParaRPr lang="en-GB" sz="3200" dirty="0">
              <a:latin typeface="American Typewriter"/>
              <a:cs typeface="American Typewriter"/>
            </a:endParaRPr>
          </a:p>
        </p:txBody>
      </p:sp>
      <p:sp>
        <p:nvSpPr>
          <p:cNvPr id="3" name="TextBox 2"/>
          <p:cNvSpPr txBox="1"/>
          <p:nvPr/>
        </p:nvSpPr>
        <p:spPr>
          <a:xfrm>
            <a:off x="457200" y="304800"/>
            <a:ext cx="8077200" cy="954107"/>
          </a:xfrm>
          <a:prstGeom prst="rect">
            <a:avLst/>
          </a:prstGeom>
          <a:noFill/>
        </p:spPr>
        <p:txBody>
          <a:bodyPr wrap="square" rtlCol="0">
            <a:spAutoFit/>
          </a:bodyPr>
          <a:lstStyle/>
          <a:p>
            <a:pPr algn="ctr"/>
            <a:r>
              <a:rPr lang="en-US" sz="2800" b="1" dirty="0">
                <a:latin typeface="American Typewriter"/>
                <a:cs typeface="American Typewriter"/>
              </a:rPr>
              <a:t>Top Tips for Teaching Global Justice adapted from Martin Kirk’s tips for NGOs!</a:t>
            </a:r>
          </a:p>
        </p:txBody>
      </p:sp>
    </p:spTree>
    <p:extLst>
      <p:ext uri="{BB962C8B-B14F-4D97-AF65-F5344CB8AC3E}">
        <p14:creationId xmlns:p14="http://schemas.microsoft.com/office/powerpoint/2010/main" val="4076437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0400" y="711200"/>
            <a:ext cx="7874000" cy="2215991"/>
          </a:xfrm>
          <a:prstGeom prst="rect">
            <a:avLst/>
          </a:prstGeom>
          <a:noFill/>
        </p:spPr>
        <p:txBody>
          <a:bodyPr wrap="square" rtlCol="0">
            <a:spAutoFit/>
          </a:bodyPr>
          <a:lstStyle/>
          <a:p>
            <a:endParaRPr lang="en-US" dirty="0"/>
          </a:p>
          <a:p>
            <a:pPr marL="342900" lvl="0" indent="-342900">
              <a:buAutoNum type="arabicPeriod"/>
            </a:pPr>
            <a:r>
              <a:rPr lang="en-US" sz="2800" b="1" dirty="0">
                <a:latin typeface="American Typewriter"/>
                <a:cs typeface="American Typewriter"/>
              </a:rPr>
              <a:t>Never start inside the charity development aid frame start with the 1%/99% Frame.</a:t>
            </a:r>
            <a:endParaRPr lang="en-GB" sz="2800" b="1" dirty="0">
              <a:latin typeface="American Typewriter"/>
              <a:cs typeface="American Typewriter"/>
            </a:endParaRPr>
          </a:p>
          <a:p>
            <a:endParaRPr lang="en-US" dirty="0"/>
          </a:p>
          <a:p>
            <a:endParaRPr lang="en-US" dirty="0"/>
          </a:p>
        </p:txBody>
      </p:sp>
      <p:pic>
        <p:nvPicPr>
          <p:cNvPr id="3" name="Picture 2" descr="Unknown-6.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03276" y="2413000"/>
            <a:ext cx="4729324" cy="3606800"/>
          </a:xfrm>
          <a:prstGeom prst="rect">
            <a:avLst/>
          </a:prstGeom>
        </p:spPr>
      </p:pic>
      <p:sp>
        <p:nvSpPr>
          <p:cNvPr id="4" name="TextBox 3"/>
          <p:cNvSpPr txBox="1"/>
          <p:nvPr/>
        </p:nvSpPr>
        <p:spPr>
          <a:xfrm>
            <a:off x="279400" y="6019800"/>
            <a:ext cx="8483600" cy="646331"/>
          </a:xfrm>
          <a:prstGeom prst="rect">
            <a:avLst/>
          </a:prstGeom>
          <a:noFill/>
        </p:spPr>
        <p:txBody>
          <a:bodyPr wrap="square" rtlCol="0">
            <a:spAutoFit/>
          </a:bodyPr>
          <a:lstStyle/>
          <a:p>
            <a:r>
              <a:rPr lang="en-US" dirty="0">
                <a:latin typeface="American Typewriter"/>
                <a:cs typeface="American Typewriter"/>
              </a:rPr>
              <a:t>Wealth Inequality puts the majority of the world in the same boat! What are the systems that allow this to happen???</a:t>
            </a:r>
          </a:p>
        </p:txBody>
      </p:sp>
    </p:spTree>
    <p:extLst>
      <p:ext uri="{BB962C8B-B14F-4D97-AF65-F5344CB8AC3E}">
        <p14:creationId xmlns:p14="http://schemas.microsoft.com/office/powerpoint/2010/main" val="16297450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2599" y="838200"/>
            <a:ext cx="8390467" cy="4339650"/>
          </a:xfrm>
          <a:prstGeom prst="rect">
            <a:avLst/>
          </a:prstGeom>
          <a:noFill/>
        </p:spPr>
        <p:txBody>
          <a:bodyPr wrap="square" rtlCol="0">
            <a:spAutoFit/>
          </a:bodyPr>
          <a:lstStyle/>
          <a:p>
            <a:pPr lvl="0"/>
            <a:r>
              <a:rPr lang="en-US" sz="2800" b="1" dirty="0">
                <a:latin typeface="American Typewriter"/>
                <a:cs typeface="American Typewriter"/>
              </a:rPr>
              <a:t>2. Change how you frame poverty in everything you say.</a:t>
            </a:r>
          </a:p>
          <a:p>
            <a:pPr lvl="0"/>
            <a:r>
              <a:rPr lang="en-US" sz="2800" i="1" dirty="0">
                <a:latin typeface="American Typewriter"/>
                <a:cs typeface="American Typewriter"/>
              </a:rPr>
              <a:t>‘Mass poverty is not natural, it doesn't happen by accident’. Martin Kirk</a:t>
            </a:r>
            <a:endParaRPr lang="en-US" sz="2800" b="1" i="1" dirty="0">
              <a:latin typeface="American Typewriter"/>
              <a:cs typeface="American Typewriter"/>
            </a:endParaRPr>
          </a:p>
          <a:p>
            <a:pPr lvl="0"/>
            <a:endParaRPr lang="en-US" sz="2800" b="1" dirty="0">
              <a:latin typeface="American Typewriter"/>
              <a:cs typeface="American Typewriter"/>
            </a:endParaRPr>
          </a:p>
          <a:p>
            <a:pPr lvl="0"/>
            <a:endParaRPr lang="en-US" sz="2800" b="1" dirty="0">
              <a:latin typeface="American Typewriter"/>
              <a:cs typeface="American Typewriter"/>
            </a:endParaRPr>
          </a:p>
          <a:p>
            <a:pPr lvl="0"/>
            <a:endParaRPr lang="en-US" sz="2800" b="1" dirty="0">
              <a:latin typeface="American Typewriter"/>
              <a:cs typeface="American Typewriter"/>
            </a:endParaRPr>
          </a:p>
          <a:p>
            <a:pPr lvl="0"/>
            <a:endParaRPr lang="en-US" sz="2800" b="1" dirty="0">
              <a:latin typeface="American Typewriter"/>
              <a:cs typeface="American Typewriter"/>
            </a:endParaRPr>
          </a:p>
          <a:p>
            <a:pPr lvl="0"/>
            <a:endParaRPr lang="en-GB" sz="2800" b="1" dirty="0">
              <a:latin typeface="American Typewriter"/>
              <a:cs typeface="American Typewriter"/>
            </a:endParaRPr>
          </a:p>
          <a:p>
            <a:endParaRPr lang="en-US" sz="2400" b="1" dirty="0"/>
          </a:p>
        </p:txBody>
      </p:sp>
      <p:sp>
        <p:nvSpPr>
          <p:cNvPr id="3" name="TextBox 2"/>
          <p:cNvSpPr txBox="1"/>
          <p:nvPr/>
        </p:nvSpPr>
        <p:spPr>
          <a:xfrm>
            <a:off x="685800" y="3237468"/>
            <a:ext cx="7493000" cy="369332"/>
          </a:xfrm>
          <a:prstGeom prst="rect">
            <a:avLst/>
          </a:prstGeom>
          <a:noFill/>
        </p:spPr>
        <p:txBody>
          <a:bodyPr wrap="square" rtlCol="0">
            <a:spAutoFit/>
          </a:bodyPr>
          <a:lstStyle/>
          <a:p>
            <a:pPr algn="ctr"/>
            <a:r>
              <a:rPr lang="en-US" i="1" dirty="0">
                <a:latin typeface="American Typewriter"/>
                <a:cs typeface="American Typewriter"/>
              </a:rPr>
              <a:t>‘half a million children are living in poverty’</a:t>
            </a:r>
          </a:p>
        </p:txBody>
      </p:sp>
      <p:sp>
        <p:nvSpPr>
          <p:cNvPr id="4" name="TextBox 3"/>
          <p:cNvSpPr txBox="1"/>
          <p:nvPr/>
        </p:nvSpPr>
        <p:spPr>
          <a:xfrm>
            <a:off x="685800" y="3098800"/>
            <a:ext cx="7493000" cy="3724096"/>
          </a:xfrm>
          <a:prstGeom prst="rect">
            <a:avLst/>
          </a:prstGeom>
          <a:noFill/>
        </p:spPr>
        <p:txBody>
          <a:bodyPr wrap="square" rtlCol="0">
            <a:spAutoFit/>
          </a:bodyPr>
          <a:lstStyle/>
          <a:p>
            <a:endParaRPr lang="en-US" sz="2000" b="1" dirty="0">
              <a:latin typeface="American Typewriter"/>
              <a:cs typeface="American Typewriter"/>
            </a:endParaRPr>
          </a:p>
          <a:p>
            <a:endParaRPr lang="en-US" sz="2000" b="1" dirty="0">
              <a:latin typeface="American Typewriter"/>
              <a:cs typeface="American Typewriter"/>
            </a:endParaRPr>
          </a:p>
          <a:p>
            <a:endParaRPr lang="en-US" sz="2000" b="1" dirty="0">
              <a:latin typeface="American Typewriter"/>
              <a:cs typeface="American Typewriter"/>
            </a:endParaRPr>
          </a:p>
          <a:p>
            <a:r>
              <a:rPr lang="en-US" sz="2000" b="1" dirty="0">
                <a:latin typeface="American Typewriter"/>
                <a:cs typeface="American Typewriter"/>
              </a:rPr>
              <a:t>Ask your students WHY and what are the root causes or frame it differently</a:t>
            </a:r>
            <a:r>
              <a:rPr lang="mr-IN" sz="2000" b="1" dirty="0">
                <a:latin typeface="American Typewriter"/>
                <a:cs typeface="American Typewriter"/>
              </a:rPr>
              <a:t>…</a:t>
            </a:r>
            <a:r>
              <a:rPr lang="ga-IE" sz="2000" b="1" dirty="0">
                <a:latin typeface="American Typewriter"/>
                <a:cs typeface="American Typewriter"/>
              </a:rPr>
              <a:t>...OR make it a more active statement.....</a:t>
            </a:r>
          </a:p>
          <a:p>
            <a:endParaRPr lang="ga-IE" sz="2000" b="1" dirty="0">
              <a:latin typeface="American Typewriter"/>
              <a:cs typeface="American Typewriter"/>
            </a:endParaRPr>
          </a:p>
          <a:p>
            <a:endParaRPr lang="ga-IE" sz="2000" b="1" dirty="0">
              <a:latin typeface="American Typewriter"/>
              <a:cs typeface="American Typewriter"/>
            </a:endParaRPr>
          </a:p>
          <a:p>
            <a:endParaRPr lang="ga-IE" sz="2000" b="1" dirty="0">
              <a:latin typeface="American Typewriter"/>
              <a:cs typeface="American Typewriter"/>
            </a:endParaRPr>
          </a:p>
          <a:p>
            <a:endParaRPr lang="ga-IE" sz="2000" b="1" dirty="0">
              <a:latin typeface="American Typewriter"/>
              <a:cs typeface="American Typewriter"/>
            </a:endParaRPr>
          </a:p>
          <a:p>
            <a:endParaRPr lang="ga-IE" b="1" dirty="0">
              <a:latin typeface="American Typewriter"/>
              <a:cs typeface="American Typewriter"/>
            </a:endParaRPr>
          </a:p>
          <a:p>
            <a:endParaRPr lang="en-US" b="1" dirty="0">
              <a:latin typeface="American Typewriter"/>
              <a:cs typeface="American Typewriter"/>
            </a:endParaRPr>
          </a:p>
        </p:txBody>
      </p:sp>
      <p:sp>
        <p:nvSpPr>
          <p:cNvPr id="5" name="TextBox 4"/>
          <p:cNvSpPr txBox="1"/>
          <p:nvPr/>
        </p:nvSpPr>
        <p:spPr>
          <a:xfrm>
            <a:off x="584199" y="5147241"/>
            <a:ext cx="7975601" cy="1200328"/>
          </a:xfrm>
          <a:prstGeom prst="rect">
            <a:avLst/>
          </a:prstGeom>
          <a:noFill/>
        </p:spPr>
        <p:txBody>
          <a:bodyPr wrap="square" rtlCol="0">
            <a:spAutoFit/>
          </a:bodyPr>
          <a:lstStyle/>
          <a:p>
            <a:r>
              <a:rPr lang="en-US" sz="2400" i="1" dirty="0">
                <a:latin typeface="American Typewriter"/>
                <a:cs typeface="American Typewriter"/>
              </a:rPr>
              <a:t>"The government (or the way we live, our economic system etc) is helping keep half a million children in poverty"</a:t>
            </a:r>
          </a:p>
        </p:txBody>
      </p:sp>
    </p:spTree>
    <p:extLst>
      <p:ext uri="{BB962C8B-B14F-4D97-AF65-F5344CB8AC3E}">
        <p14:creationId xmlns:p14="http://schemas.microsoft.com/office/powerpoint/2010/main" val="211839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60400"/>
            <a:ext cx="8077200" cy="1231106"/>
          </a:xfrm>
          <a:prstGeom prst="rect">
            <a:avLst/>
          </a:prstGeom>
          <a:noFill/>
        </p:spPr>
        <p:txBody>
          <a:bodyPr wrap="square" rtlCol="0">
            <a:spAutoFit/>
          </a:bodyPr>
          <a:lstStyle/>
          <a:p>
            <a:pPr lvl="0"/>
            <a:r>
              <a:rPr lang="en-US" sz="2800" b="1" dirty="0">
                <a:latin typeface="American Typewriter"/>
                <a:cs typeface="American Typewriter"/>
              </a:rPr>
              <a:t>3. Avoid using any imagery of people passive, helpless, suffering victims.</a:t>
            </a:r>
            <a:endParaRPr lang="en-GB" sz="2800" b="1" dirty="0">
              <a:latin typeface="American Typewriter"/>
              <a:cs typeface="American Typewriter"/>
            </a:endParaRPr>
          </a:p>
          <a:p>
            <a:endParaRPr lang="en-US" dirty="0"/>
          </a:p>
        </p:txBody>
      </p:sp>
      <p:grpSp>
        <p:nvGrpSpPr>
          <p:cNvPr id="3" name="Group 2">
            <a:extLst>
              <a:ext uri="{FF2B5EF4-FFF2-40B4-BE49-F238E27FC236}">
                <a16:creationId xmlns:a16="http://schemas.microsoft.com/office/drawing/2014/main" id="{EC2AB514-9611-F24E-9C91-41341B163F31}"/>
              </a:ext>
            </a:extLst>
          </p:cNvPr>
          <p:cNvGrpSpPr/>
          <p:nvPr/>
        </p:nvGrpSpPr>
        <p:grpSpPr>
          <a:xfrm>
            <a:off x="4826000" y="1891505"/>
            <a:ext cx="3943782" cy="4343965"/>
            <a:chOff x="4816927" y="1469571"/>
            <a:chExt cx="4327072" cy="4765900"/>
          </a:xfrm>
        </p:grpSpPr>
        <p:pic>
          <p:nvPicPr>
            <p:cNvPr id="4" name="Picture 3">
              <a:extLst>
                <a:ext uri="{FF2B5EF4-FFF2-40B4-BE49-F238E27FC236}">
                  <a16:creationId xmlns:a16="http://schemas.microsoft.com/office/drawing/2014/main" id="{F74FE8D4-B5D7-334E-AFC1-810A9F891C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6927" y="1469571"/>
              <a:ext cx="2293546" cy="3317743"/>
            </a:xfrm>
            <a:prstGeom prst="rect">
              <a:avLst/>
            </a:prstGeom>
          </p:spPr>
        </p:pic>
        <p:pic>
          <p:nvPicPr>
            <p:cNvPr id="5" name="Picture 4">
              <a:extLst>
                <a:ext uri="{FF2B5EF4-FFF2-40B4-BE49-F238E27FC236}">
                  <a16:creationId xmlns:a16="http://schemas.microsoft.com/office/drawing/2014/main" id="{7E61F4B7-EA81-A64F-93DE-CCDB4BB681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09199" y="2917728"/>
              <a:ext cx="2134800" cy="3317743"/>
            </a:xfrm>
            <a:prstGeom prst="rect">
              <a:avLst/>
            </a:prstGeom>
          </p:spPr>
        </p:pic>
      </p:grpSp>
      <p:pic>
        <p:nvPicPr>
          <p:cNvPr id="6" name="Content Placeholder 3">
            <a:extLst>
              <a:ext uri="{FF2B5EF4-FFF2-40B4-BE49-F238E27FC236}">
                <a16:creationId xmlns:a16="http://schemas.microsoft.com/office/drawing/2014/main" id="{1081560A-2C63-E943-9E85-5247C7A0228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9440" y="1709508"/>
            <a:ext cx="3161351" cy="4525963"/>
          </a:xfrm>
          <a:prstGeom prst="rect">
            <a:avLst/>
          </a:prstGeom>
        </p:spPr>
      </p:pic>
    </p:spTree>
    <p:extLst>
      <p:ext uri="{BB962C8B-B14F-4D97-AF65-F5344CB8AC3E}">
        <p14:creationId xmlns:p14="http://schemas.microsoft.com/office/powerpoint/2010/main" val="2876068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660400"/>
            <a:ext cx="8077200" cy="800219"/>
          </a:xfrm>
          <a:prstGeom prst="rect">
            <a:avLst/>
          </a:prstGeom>
          <a:noFill/>
        </p:spPr>
        <p:txBody>
          <a:bodyPr wrap="square" rtlCol="0">
            <a:spAutoFit/>
          </a:bodyPr>
          <a:lstStyle/>
          <a:p>
            <a:pPr lvl="0"/>
            <a:r>
              <a:rPr lang="mr-IN" sz="2800" b="1" dirty="0">
                <a:latin typeface="American Typewriter"/>
                <a:cs typeface="American Typewriter"/>
              </a:rPr>
              <a:t>…</a:t>
            </a:r>
            <a:r>
              <a:rPr lang="ga-IE" sz="2800" b="1" dirty="0">
                <a:latin typeface="American Typewriter"/>
                <a:cs typeface="American Typewriter"/>
              </a:rPr>
              <a:t>...</a:t>
            </a:r>
            <a:r>
              <a:rPr lang="en-US" sz="2800" b="1" dirty="0">
                <a:latin typeface="American Typewriter"/>
                <a:cs typeface="American Typewriter"/>
              </a:rPr>
              <a:t>Use imagery of people fighting back!</a:t>
            </a:r>
            <a:endParaRPr lang="en-GB" sz="2800" b="1" dirty="0">
              <a:latin typeface="American Typewriter"/>
              <a:cs typeface="American Typewriter"/>
            </a:endParaRPr>
          </a:p>
          <a:p>
            <a:endParaRPr lang="en-US" dirty="0"/>
          </a:p>
        </p:txBody>
      </p:sp>
      <p:pic>
        <p:nvPicPr>
          <p:cNvPr id="7" name="Picture 6" descr="images-8.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92600" y="1682750"/>
            <a:ext cx="4470400" cy="1816100"/>
          </a:xfrm>
          <a:prstGeom prst="rect">
            <a:avLst/>
          </a:prstGeom>
        </p:spPr>
      </p:pic>
      <p:pic>
        <p:nvPicPr>
          <p:cNvPr id="8" name="Picture 7" descr="images-7.jpe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57201" y="3784600"/>
            <a:ext cx="5263544" cy="2785534"/>
          </a:xfrm>
          <a:prstGeom prst="rect">
            <a:avLst/>
          </a:prstGeom>
        </p:spPr>
      </p:pic>
    </p:spTree>
    <p:extLst>
      <p:ext uri="{BB962C8B-B14F-4D97-AF65-F5344CB8AC3E}">
        <p14:creationId xmlns:p14="http://schemas.microsoft.com/office/powerpoint/2010/main" val="25040810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83B76-CBD9-CC4D-96BC-49C6A258DE60}"/>
              </a:ext>
            </a:extLst>
          </p:cNvPr>
          <p:cNvSpPr>
            <a:spLocks noGrp="1"/>
          </p:cNvSpPr>
          <p:nvPr>
            <p:ph type="title"/>
          </p:nvPr>
        </p:nvSpPr>
        <p:spPr>
          <a:xfrm>
            <a:off x="457200" y="338914"/>
            <a:ext cx="8229600" cy="2023285"/>
          </a:xfrm>
        </p:spPr>
        <p:txBody>
          <a:bodyPr>
            <a:normAutofit fontScale="90000"/>
          </a:bodyPr>
          <a:lstStyle/>
          <a:p>
            <a:r>
              <a:rPr lang="en-US" b="1" dirty="0">
                <a:solidFill>
                  <a:srgbClr val="000000"/>
                </a:solidFill>
                <a:latin typeface="Rockwell"/>
                <a:cs typeface="Rockwell"/>
              </a:rPr>
              <a:t>4. Question the Media &amp; indeed people’s own social media?</a:t>
            </a:r>
            <a:endParaRPr lang="en-US" dirty="0">
              <a:solidFill>
                <a:srgbClr val="000000"/>
              </a:solidFill>
            </a:endParaRPr>
          </a:p>
        </p:txBody>
      </p:sp>
      <p:pic>
        <p:nvPicPr>
          <p:cNvPr id="4" name="Content Placeholder 4">
            <a:extLst>
              <a:ext uri="{FF2B5EF4-FFF2-40B4-BE49-F238E27FC236}">
                <a16:creationId xmlns:a16="http://schemas.microsoft.com/office/drawing/2014/main" id="{C1F82BDB-6726-9146-9C77-C8F6DEDF6E3B}"/>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2235200" y="2672802"/>
            <a:ext cx="5003800" cy="3231928"/>
          </a:xfrm>
        </p:spPr>
      </p:pic>
    </p:spTree>
    <p:extLst>
      <p:ext uri="{BB962C8B-B14F-4D97-AF65-F5344CB8AC3E}">
        <p14:creationId xmlns:p14="http://schemas.microsoft.com/office/powerpoint/2010/main" val="374584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83B76-CBD9-CC4D-96BC-49C6A258DE60}"/>
              </a:ext>
            </a:extLst>
          </p:cNvPr>
          <p:cNvSpPr>
            <a:spLocks noGrp="1"/>
          </p:cNvSpPr>
          <p:nvPr>
            <p:ph type="title"/>
          </p:nvPr>
        </p:nvSpPr>
        <p:spPr>
          <a:xfrm>
            <a:off x="457200" y="-346886"/>
            <a:ext cx="8229600" cy="2023285"/>
          </a:xfrm>
        </p:spPr>
        <p:txBody>
          <a:bodyPr>
            <a:normAutofit/>
          </a:bodyPr>
          <a:lstStyle/>
          <a:p>
            <a:r>
              <a:rPr lang="en-US" b="1" dirty="0">
                <a:solidFill>
                  <a:srgbClr val="000000"/>
                </a:solidFill>
                <a:latin typeface="Rockwell"/>
                <a:cs typeface="Rockwell"/>
              </a:rPr>
              <a:t>5. Be Political</a:t>
            </a:r>
            <a:endParaRPr lang="en-US" dirty="0">
              <a:solidFill>
                <a:srgbClr val="000000"/>
              </a:solidFill>
            </a:endParaRPr>
          </a:p>
        </p:txBody>
      </p:sp>
      <p:pic>
        <p:nvPicPr>
          <p:cNvPr id="3" name="Picture 2" descr="images-10.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 y="1268445"/>
            <a:ext cx="8229600" cy="5589555"/>
          </a:xfrm>
          <a:prstGeom prst="rect">
            <a:avLst/>
          </a:prstGeom>
        </p:spPr>
      </p:pic>
    </p:spTree>
    <p:extLst>
      <p:ext uri="{BB962C8B-B14F-4D97-AF65-F5344CB8AC3E}">
        <p14:creationId xmlns:p14="http://schemas.microsoft.com/office/powerpoint/2010/main" val="730586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83B76-CBD9-CC4D-96BC-49C6A258DE60}"/>
              </a:ext>
            </a:extLst>
          </p:cNvPr>
          <p:cNvSpPr>
            <a:spLocks noGrp="1"/>
          </p:cNvSpPr>
          <p:nvPr>
            <p:ph type="title"/>
          </p:nvPr>
        </p:nvSpPr>
        <p:spPr>
          <a:xfrm>
            <a:off x="457200" y="338914"/>
            <a:ext cx="8229600" cy="2023285"/>
          </a:xfrm>
        </p:spPr>
        <p:txBody>
          <a:bodyPr>
            <a:normAutofit/>
          </a:bodyPr>
          <a:lstStyle/>
          <a:p>
            <a:r>
              <a:rPr lang="en-US" b="1" dirty="0">
                <a:solidFill>
                  <a:srgbClr val="000000"/>
                </a:solidFill>
                <a:latin typeface="Rockwell"/>
                <a:cs typeface="Rockwell"/>
              </a:rPr>
              <a:t>6. Avoid the White </a:t>
            </a:r>
            <a:r>
              <a:rPr lang="en-US" b="1" dirty="0" err="1">
                <a:solidFill>
                  <a:srgbClr val="000000"/>
                </a:solidFill>
                <a:latin typeface="Rockwell"/>
                <a:cs typeface="Rockwell"/>
              </a:rPr>
              <a:t>Saviour</a:t>
            </a:r>
            <a:r>
              <a:rPr lang="en-US" b="1" dirty="0">
                <a:solidFill>
                  <a:srgbClr val="000000"/>
                </a:solidFill>
                <a:latin typeface="Rockwell"/>
                <a:cs typeface="Rockwell"/>
              </a:rPr>
              <a:t> Complex at all costs!</a:t>
            </a:r>
            <a:endParaRPr lang="en-US" dirty="0">
              <a:solidFill>
                <a:srgbClr val="000000"/>
              </a:solidFill>
            </a:endParaRPr>
          </a:p>
        </p:txBody>
      </p:sp>
      <p:pic>
        <p:nvPicPr>
          <p:cNvPr id="3" name="Picture 2" descr="images-9.jpe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7200" y="1981199"/>
            <a:ext cx="8229600" cy="4412488"/>
          </a:xfrm>
          <a:prstGeom prst="rect">
            <a:avLst/>
          </a:prstGeom>
        </p:spPr>
      </p:pic>
    </p:spTree>
    <p:extLst>
      <p:ext uri="{BB962C8B-B14F-4D97-AF65-F5344CB8AC3E}">
        <p14:creationId xmlns:p14="http://schemas.microsoft.com/office/powerpoint/2010/main" val="1392485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1F497D"/>
              </a:buClr>
              <a:buSzPts val="3959"/>
              <a:buFont typeface="Rockwell"/>
              <a:buNone/>
            </a:pPr>
            <a:r>
              <a:rPr lang="en-US" sz="3959" b="1" i="0" u="none" strike="noStrike" cap="none">
                <a:solidFill>
                  <a:srgbClr val="1F497D"/>
                </a:solidFill>
                <a:latin typeface="Rockwell"/>
                <a:ea typeface="Rockwell"/>
                <a:cs typeface="Rockwell"/>
                <a:sym typeface="Rockwell"/>
              </a:rPr>
              <a:t>DE Links with the Curriculum</a:t>
            </a:r>
            <a:endParaRPr sz="3959" b="1" i="0" u="none" strike="noStrike" cap="none">
              <a:solidFill>
                <a:srgbClr val="1F497D"/>
              </a:solidFill>
              <a:latin typeface="Rockwell"/>
              <a:ea typeface="Rockwell"/>
              <a:cs typeface="Rockwell"/>
              <a:sym typeface="Rockwell"/>
            </a:endParaRPr>
          </a:p>
        </p:txBody>
      </p:sp>
      <p:graphicFrame>
        <p:nvGraphicFramePr>
          <p:cNvPr id="280" name="Google Shape;280;p37"/>
          <p:cNvGraphicFramePr/>
          <p:nvPr/>
        </p:nvGraphicFramePr>
        <p:xfrm>
          <a:off x="400754" y="1656643"/>
          <a:ext cx="8540050" cy="5349595"/>
        </p:xfrm>
        <a:graphic>
          <a:graphicData uri="http://schemas.openxmlformats.org/drawingml/2006/table">
            <a:tbl>
              <a:tblPr firstRow="1" bandRow="1">
                <a:noFill/>
              </a:tblPr>
              <a:tblGrid>
                <a:gridCol w="4270025">
                  <a:extLst>
                    <a:ext uri="{9D8B030D-6E8A-4147-A177-3AD203B41FA5}">
                      <a16:colId xmlns:a16="http://schemas.microsoft.com/office/drawing/2014/main" val="20000"/>
                    </a:ext>
                  </a:extLst>
                </a:gridCol>
                <a:gridCol w="4270025">
                  <a:extLst>
                    <a:ext uri="{9D8B030D-6E8A-4147-A177-3AD203B41FA5}">
                      <a16:colId xmlns:a16="http://schemas.microsoft.com/office/drawing/2014/main" val="20001"/>
                    </a:ext>
                  </a:extLst>
                </a:gridCol>
              </a:tblGrid>
              <a:tr h="564225">
                <a:tc>
                  <a:txBody>
                    <a:bodyPr/>
                    <a:lstStyle/>
                    <a:p>
                      <a:pPr marL="0" marR="0" lvl="0" indent="0" algn="l" rtl="0">
                        <a:spcBef>
                          <a:spcPts val="0"/>
                        </a:spcBef>
                        <a:spcAft>
                          <a:spcPts val="0"/>
                        </a:spcAft>
                        <a:buNone/>
                      </a:pPr>
                      <a:r>
                        <a:rPr lang="en-US" sz="2800" b="1" u="none" strike="noStrike" cap="none">
                          <a:latin typeface="Rockwell"/>
                          <a:ea typeface="Rockwell"/>
                          <a:cs typeface="Rockwell"/>
                          <a:sym typeface="Rockwell"/>
                        </a:rPr>
                        <a:t>Junior Cycle</a:t>
                      </a:r>
                      <a:endParaRPr sz="2800" b="1">
                        <a:latin typeface="Rockwell"/>
                        <a:ea typeface="Rockwell"/>
                        <a:cs typeface="Rockwell"/>
                        <a:sym typeface="Rockwell"/>
                      </a:endParaRPr>
                    </a:p>
                  </a:txBody>
                  <a:tcPr marL="91450" marR="91450" marT="45725" marB="45725"/>
                </a:tc>
                <a:tc>
                  <a:txBody>
                    <a:bodyPr/>
                    <a:lstStyle/>
                    <a:p>
                      <a:pPr marL="0" marR="0" lvl="0" indent="0" algn="l" rtl="0">
                        <a:spcBef>
                          <a:spcPts val="0"/>
                        </a:spcBef>
                        <a:spcAft>
                          <a:spcPts val="0"/>
                        </a:spcAft>
                        <a:buNone/>
                      </a:pPr>
                      <a:r>
                        <a:rPr lang="en-US" sz="2800" b="1">
                          <a:latin typeface="Rockwell"/>
                          <a:ea typeface="Rockwell"/>
                          <a:cs typeface="Rockwell"/>
                          <a:sym typeface="Rockwell"/>
                        </a:rPr>
                        <a:t>Senior Cycle</a:t>
                      </a:r>
                      <a:endParaRPr sz="2800" b="1">
                        <a:latin typeface="Rockwell"/>
                        <a:ea typeface="Rockwell"/>
                        <a:cs typeface="Rockwell"/>
                        <a:sym typeface="Rockwell"/>
                      </a:endParaRPr>
                    </a:p>
                  </a:txBody>
                  <a:tcPr marL="91450" marR="91450" marT="45725" marB="45725"/>
                </a:tc>
                <a:extLst>
                  <a:ext uri="{0D108BD9-81ED-4DB2-BD59-A6C34878D82A}">
                    <a16:rowId xmlns:a16="http://schemas.microsoft.com/office/drawing/2014/main" val="10000"/>
                  </a:ext>
                </a:extLst>
              </a:tr>
              <a:tr h="4281525">
                <a:tc>
                  <a:txBody>
                    <a:bodyPr/>
                    <a:lstStyle/>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Key Skills</a:t>
                      </a:r>
                      <a:endParaRPr/>
                    </a:p>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Subject Specifications</a:t>
                      </a:r>
                      <a:endParaRPr/>
                    </a:p>
                    <a:p>
                      <a:pPr marL="457200" marR="0" lvl="0" indent="-279400" algn="l" rtl="0">
                        <a:spcBef>
                          <a:spcPts val="0"/>
                        </a:spcBef>
                        <a:spcAft>
                          <a:spcPts val="0"/>
                        </a:spcAft>
                        <a:buClr>
                          <a:schemeClr val="dk1"/>
                        </a:buClr>
                        <a:buSzPts val="2800"/>
                        <a:buFont typeface="Arial"/>
                        <a:buNone/>
                      </a:pPr>
                      <a:endParaRPr sz="2800">
                        <a:latin typeface="Rockwell"/>
                        <a:ea typeface="Rockwell"/>
                        <a:cs typeface="Rockwell"/>
                        <a:sym typeface="Rockwell"/>
                      </a:endParaRPr>
                    </a:p>
                    <a:p>
                      <a:pPr marL="0" marR="0" lvl="0" indent="0" algn="l" rtl="0">
                        <a:spcBef>
                          <a:spcPts val="0"/>
                        </a:spcBef>
                        <a:spcAft>
                          <a:spcPts val="0"/>
                        </a:spcAft>
                        <a:buClr>
                          <a:schemeClr val="dk1"/>
                        </a:buClr>
                        <a:buSzPts val="2800"/>
                        <a:buFont typeface="Arial"/>
                        <a:buNone/>
                      </a:pPr>
                      <a:r>
                        <a:rPr lang="en-US" sz="2800" b="1">
                          <a:latin typeface="Rockwell"/>
                          <a:ea typeface="Rockwell"/>
                          <a:cs typeface="Rockwell"/>
                          <a:sym typeface="Rockwell"/>
                        </a:rPr>
                        <a:t>New Junior Cycle:</a:t>
                      </a:r>
                      <a:endParaRPr/>
                    </a:p>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Key Skills</a:t>
                      </a:r>
                      <a:endParaRPr/>
                    </a:p>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Subject Specifications</a:t>
                      </a:r>
                      <a:endParaRPr/>
                    </a:p>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Statements of Learning (SOL)</a:t>
                      </a:r>
                      <a:endParaRPr/>
                    </a:p>
                    <a:p>
                      <a:pPr marL="457200" marR="0" lvl="0" indent="-279400" algn="l" rtl="0">
                        <a:spcBef>
                          <a:spcPts val="0"/>
                        </a:spcBef>
                        <a:spcAft>
                          <a:spcPts val="0"/>
                        </a:spcAft>
                        <a:buClr>
                          <a:schemeClr val="dk1"/>
                        </a:buClr>
                        <a:buSzPts val="2800"/>
                        <a:buFont typeface="Arial"/>
                        <a:buNone/>
                      </a:pPr>
                      <a:endParaRPr sz="2800">
                        <a:latin typeface="Rockwell"/>
                        <a:ea typeface="Rockwell"/>
                        <a:cs typeface="Rockwell"/>
                        <a:sym typeface="Rockwell"/>
                      </a:endParaRPr>
                    </a:p>
                  </a:txBody>
                  <a:tcPr marL="91450" marR="91450" marT="45725" marB="45725"/>
                </a:tc>
                <a:tc>
                  <a:txBody>
                    <a:bodyPr/>
                    <a:lstStyle/>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Key Skills</a:t>
                      </a:r>
                      <a:endParaRPr/>
                    </a:p>
                    <a:p>
                      <a:pPr marL="457200" marR="0" lvl="0" indent="-457200" algn="l" rtl="0">
                        <a:spcBef>
                          <a:spcPts val="0"/>
                        </a:spcBef>
                        <a:spcAft>
                          <a:spcPts val="0"/>
                        </a:spcAft>
                        <a:buClr>
                          <a:schemeClr val="dk1"/>
                        </a:buClr>
                        <a:buSzPts val="2800"/>
                        <a:buFont typeface="Arial"/>
                        <a:buChar char="•"/>
                      </a:pPr>
                      <a:r>
                        <a:rPr lang="en-US" sz="2800">
                          <a:latin typeface="Rockwell"/>
                          <a:ea typeface="Rockwell"/>
                          <a:cs typeface="Rockwell"/>
                          <a:sym typeface="Rockwell"/>
                        </a:rPr>
                        <a:t>Subject Specifications</a:t>
                      </a:r>
                      <a:endParaRPr sz="2800">
                        <a:latin typeface="Rockwell"/>
                        <a:ea typeface="Rockwell"/>
                        <a:cs typeface="Rockwell"/>
                        <a:sym typeface="Rockwell"/>
                      </a:endParaRPr>
                    </a:p>
                  </a:txBody>
                  <a:tcPr marL="91450" marR="91450" marT="45725" marB="45725"/>
                </a:tc>
                <a:extLst>
                  <a:ext uri="{0D108BD9-81ED-4DB2-BD59-A6C34878D82A}">
                    <a16:rowId xmlns:a16="http://schemas.microsoft.com/office/drawing/2014/main" val="10001"/>
                  </a:ext>
                </a:extLst>
              </a:tr>
            </a:tbl>
          </a:graphicData>
        </a:graphic>
      </p:graphicFrame>
      <p:sp>
        <p:nvSpPr>
          <p:cNvPr id="281" name="Google Shape;281;p37"/>
          <p:cNvSpPr/>
          <p:nvPr/>
        </p:nvSpPr>
        <p:spPr>
          <a:xfrm>
            <a:off x="3386666" y="5446889"/>
            <a:ext cx="564444" cy="564444"/>
          </a:xfrm>
          <a:prstGeom prst="star5">
            <a:avLst>
              <a:gd name="adj" fmla="val 19098"/>
              <a:gd name="hf" fmla="val 105146"/>
              <a:gd name="vf" fmla="val 110557"/>
            </a:avLst>
          </a:prstGeom>
          <a:gradFill>
            <a:gsLst>
              <a:gs pos="0">
                <a:srgbClr val="FF932B"/>
              </a:gs>
              <a:gs pos="100000">
                <a:srgbClr val="FFB673"/>
              </a:gs>
            </a:gsLst>
            <a:lin ang="16200000" scaled="0"/>
          </a:gradFill>
          <a:ln w="9525" cap="flat" cmpd="sng">
            <a:solidFill>
              <a:srgbClr val="F5913F"/>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2" name="Google Shape;282;p37"/>
          <p:cNvSpPr txBox="1"/>
          <p:nvPr/>
        </p:nvSpPr>
        <p:spPr>
          <a:xfrm>
            <a:off x="4809067" y="3927762"/>
            <a:ext cx="3877733" cy="1538883"/>
          </a:xfrm>
          <a:prstGeom prst="rect">
            <a:avLst/>
          </a:prstGeom>
          <a:gradFill>
            <a:gsLst>
              <a:gs pos="0">
                <a:srgbClr val="D13F3B"/>
              </a:gs>
              <a:gs pos="100000">
                <a:srgbClr val="FF9995"/>
              </a:gs>
            </a:gsLst>
            <a:lin ang="16200000" scaled="0"/>
          </a:gradFill>
          <a:ln w="9525" cap="flat" cmpd="sng">
            <a:solidFill>
              <a:srgbClr val="BD4B48"/>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1">
                <a:solidFill>
                  <a:schemeClr val="lt1"/>
                </a:solidFill>
                <a:latin typeface="Rockwell"/>
                <a:ea typeface="Rockwell"/>
                <a:cs typeface="Rockwell"/>
                <a:sym typeface="Rockwell"/>
              </a:rPr>
              <a:t>Education for Sustainable Development</a:t>
            </a:r>
            <a:endParaRPr/>
          </a:p>
          <a:p>
            <a:pPr marL="0" marR="0" lvl="0" indent="0" algn="l" rtl="0">
              <a:spcBef>
                <a:spcPts val="0"/>
              </a:spcBef>
              <a:spcAft>
                <a:spcPts val="0"/>
              </a:spcAft>
              <a:buNone/>
            </a:pPr>
            <a:r>
              <a:rPr lang="en-US" sz="1800">
                <a:solidFill>
                  <a:schemeClr val="lt1"/>
                </a:solidFill>
                <a:latin typeface="Rockwell"/>
                <a:ea typeface="Rockwell"/>
                <a:cs typeface="Rockwell"/>
                <a:sym typeface="Rockwell"/>
              </a:rPr>
              <a:t>Strategy developed-opportunity to develop an ESD policy in the school </a:t>
            </a:r>
            <a:endParaRPr/>
          </a:p>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283" name="Google Shape;283;p37"/>
          <p:cNvSpPr txBox="1"/>
          <p:nvPr/>
        </p:nvSpPr>
        <p:spPr>
          <a:xfrm>
            <a:off x="4809067" y="5844863"/>
            <a:ext cx="3877733" cy="646331"/>
          </a:xfrm>
          <a:prstGeom prst="rect">
            <a:avLst/>
          </a:prstGeom>
          <a:solidFill>
            <a:srgbClr val="C2D59B"/>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b="1">
                <a:solidFill>
                  <a:schemeClr val="dk1"/>
                </a:solidFill>
                <a:latin typeface="Rockwell"/>
                <a:ea typeface="Rockwell"/>
                <a:cs typeface="Rockwell"/>
                <a:sym typeface="Rockwell"/>
              </a:rPr>
              <a:t>Well being Framework</a:t>
            </a:r>
            <a:endParaRPr/>
          </a:p>
          <a:p>
            <a:pPr marL="0" marR="0" lvl="0" indent="0" algn="l" rtl="0">
              <a:spcBef>
                <a:spcPts val="0"/>
              </a:spcBef>
              <a:spcAft>
                <a:spcPts val="0"/>
              </a:spcAft>
              <a:buNone/>
            </a:pPr>
            <a:r>
              <a:rPr lang="en-US" sz="1800" b="1">
                <a:solidFill>
                  <a:schemeClr val="dk1"/>
                </a:solidFill>
                <a:latin typeface="Rockwell"/>
                <a:ea typeface="Rockwell"/>
                <a:cs typeface="Rockwell"/>
                <a:sym typeface="Rockwell"/>
              </a:rPr>
              <a:t>-Feeling Connected</a:t>
            </a:r>
            <a:endParaRPr sz="1800" b="1">
              <a:solidFill>
                <a:schemeClr val="dk1"/>
              </a:solidFill>
              <a:latin typeface="Rockwell"/>
              <a:ea typeface="Rockwell"/>
              <a:cs typeface="Rockwell"/>
              <a:sym typeface="Rockwell"/>
            </a:endParaRPr>
          </a:p>
        </p:txBody>
      </p:sp>
    </p:spTree>
    <p:extLst>
      <p:ext uri="{BB962C8B-B14F-4D97-AF65-F5344CB8AC3E}">
        <p14:creationId xmlns:p14="http://schemas.microsoft.com/office/powerpoint/2010/main" val="548195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497D"/>
              </a:buClr>
              <a:buSzPts val="4400"/>
              <a:buFont typeface="Rockwell"/>
              <a:buNone/>
            </a:pPr>
            <a:r>
              <a:rPr lang="en-US" sz="4400" b="1" i="0" u="none" strike="noStrike" cap="none">
                <a:solidFill>
                  <a:srgbClr val="1F497D"/>
                </a:solidFill>
                <a:latin typeface="Rockwell"/>
                <a:ea typeface="Rockwell"/>
                <a:cs typeface="Rockwell"/>
                <a:sym typeface="Rockwell"/>
              </a:rPr>
              <a:t>Key Skills-Junior Cycle</a:t>
            </a:r>
            <a:endParaRPr sz="4400" b="1" i="0" u="none" strike="noStrike" cap="none">
              <a:solidFill>
                <a:srgbClr val="1F497D"/>
              </a:solidFill>
              <a:latin typeface="Rockwell"/>
              <a:ea typeface="Rockwell"/>
              <a:cs typeface="Rockwell"/>
              <a:sym typeface="Rockwell"/>
            </a:endParaRPr>
          </a:p>
        </p:txBody>
      </p:sp>
      <p:sp>
        <p:nvSpPr>
          <p:cNvPr id="331" name="Google Shape;331;p41"/>
          <p:cNvSpPr/>
          <p:nvPr/>
        </p:nvSpPr>
        <p:spPr>
          <a:xfrm>
            <a:off x="1524000" y="4148667"/>
            <a:ext cx="1157111" cy="1778001"/>
          </a:xfrm>
          <a:prstGeom prst="bentArrow">
            <a:avLst>
              <a:gd name="adj1" fmla="val 25000"/>
              <a:gd name="adj2" fmla="val 25000"/>
              <a:gd name="adj3" fmla="val 25000"/>
              <a:gd name="adj4" fmla="val 43750"/>
            </a:avLst>
          </a:prstGeom>
          <a:solidFill>
            <a:srgbClr val="54A021"/>
          </a:solidFill>
          <a:ln w="9525" cap="flat" cmpd="sng">
            <a:solidFill>
              <a:srgbClr val="4A7DBA"/>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pic>
        <p:nvPicPr>
          <p:cNvPr id="332" name="Google Shape;332;p41"/>
          <p:cNvPicPr preferRelativeResize="0"/>
          <p:nvPr/>
        </p:nvPicPr>
        <p:blipFill rotWithShape="1">
          <a:blip r:embed="rId3">
            <a:alphaModFix/>
          </a:blip>
          <a:srcRect/>
          <a:stretch/>
        </p:blipFill>
        <p:spPr>
          <a:xfrm>
            <a:off x="679652" y="1109087"/>
            <a:ext cx="7672911" cy="5438100"/>
          </a:xfrm>
          <a:prstGeom prst="rect">
            <a:avLst/>
          </a:prstGeom>
          <a:noFill/>
          <a:ln>
            <a:noFill/>
          </a:ln>
        </p:spPr>
      </p:pic>
    </p:spTree>
    <p:extLst>
      <p:ext uri="{BB962C8B-B14F-4D97-AF65-F5344CB8AC3E}">
        <p14:creationId xmlns:p14="http://schemas.microsoft.com/office/powerpoint/2010/main" val="7254614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p3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1F497D"/>
              </a:buClr>
              <a:buSzPts val="3959"/>
              <a:buFont typeface="Rockwell"/>
              <a:buNone/>
            </a:pPr>
            <a:r>
              <a:rPr lang="en-US" sz="3959" b="1" i="0" u="none" strike="noStrike" cap="none">
                <a:solidFill>
                  <a:srgbClr val="1F497D"/>
                </a:solidFill>
                <a:latin typeface="Rockwell"/>
                <a:ea typeface="Rockwell"/>
                <a:cs typeface="Rockwell"/>
                <a:sym typeface="Rockwell"/>
              </a:rPr>
              <a:t>24 Statements of Learning (SOL) for Junior Cycle</a:t>
            </a:r>
            <a:endParaRPr sz="3959" b="1" i="0" u="none" strike="noStrike" cap="none">
              <a:solidFill>
                <a:srgbClr val="1F497D"/>
              </a:solidFill>
              <a:latin typeface="Rockwell"/>
              <a:ea typeface="Rockwell"/>
              <a:cs typeface="Rockwell"/>
              <a:sym typeface="Rockwell"/>
            </a:endParaRPr>
          </a:p>
        </p:txBody>
      </p:sp>
      <p:pic>
        <p:nvPicPr>
          <p:cNvPr id="311" name="Google Shape;311;p39" descr="Screen Shot 2016-02-17 at 07.36.55.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76481" r="-76482"/>
          <a:stretch/>
        </p:blipFill>
        <p:spPr>
          <a:xfrm>
            <a:off x="1303860" y="1600200"/>
            <a:ext cx="8229600" cy="4525963"/>
          </a:xfrm>
          <a:prstGeom prst="rect">
            <a:avLst/>
          </a:prstGeom>
          <a:noFill/>
          <a:ln>
            <a:noFill/>
          </a:ln>
        </p:spPr>
      </p:pic>
      <p:sp>
        <p:nvSpPr>
          <p:cNvPr id="312" name="Google Shape;312;p39"/>
          <p:cNvSpPr/>
          <p:nvPr/>
        </p:nvSpPr>
        <p:spPr>
          <a:xfrm>
            <a:off x="2771415" y="2998080"/>
            <a:ext cx="897466" cy="1461030"/>
          </a:xfrm>
          <a:prstGeom prst="leftBrace">
            <a:avLst>
              <a:gd name="adj1" fmla="val 30488"/>
              <a:gd name="adj2" fmla="val 50000"/>
            </a:avLst>
          </a:prstGeom>
          <a:noFill/>
          <a:ln w="25400" cap="flat" cmpd="sng">
            <a:solidFill>
              <a:schemeClr val="accent4"/>
            </a:solidFill>
            <a:prstDash val="solid"/>
            <a:round/>
            <a:headEnd type="none" w="sm" len="sm"/>
            <a:tailEnd type="none" w="sm" len="sm"/>
          </a:ln>
          <a:effectLst>
            <a:outerShdw blurRad="40000" dist="20000" dir="5400000" rotWithShape="0">
              <a:srgbClr val="000000">
                <a:alpha val="3764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13" name="Google Shape;313;p39"/>
          <p:cNvSpPr/>
          <p:nvPr/>
        </p:nvSpPr>
        <p:spPr>
          <a:xfrm>
            <a:off x="225776" y="2652894"/>
            <a:ext cx="2771415" cy="1778000"/>
          </a:xfrm>
          <a:prstGeom prst="star5">
            <a:avLst>
              <a:gd name="adj" fmla="val 19098"/>
              <a:gd name="hf" fmla="val 105146"/>
              <a:gd name="vf" fmla="val 110557"/>
            </a:avLst>
          </a:prstGeom>
          <a:gradFill>
            <a:gsLst>
              <a:gs pos="0">
                <a:srgbClr val="FF932B"/>
              </a:gs>
              <a:gs pos="100000">
                <a:srgbClr val="FFB673"/>
              </a:gs>
            </a:gsLst>
            <a:lin ang="16200000" scaled="0"/>
          </a:gradFill>
          <a:ln w="9525" cap="flat" cmpd="sng">
            <a:solidFill>
              <a:srgbClr val="F5913F"/>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dk1"/>
                </a:solidFill>
                <a:latin typeface="Calibri"/>
                <a:ea typeface="Calibri"/>
                <a:cs typeface="Calibri"/>
                <a:sym typeface="Calibri"/>
              </a:rPr>
              <a:t>STRONG DE LINKS</a:t>
            </a:r>
            <a:endParaRPr sz="1800">
              <a:solidFill>
                <a:schemeClr val="dk1"/>
              </a:solidFill>
              <a:latin typeface="Calibri"/>
              <a:ea typeface="Calibri"/>
              <a:cs typeface="Calibri"/>
              <a:sym typeface="Calibri"/>
            </a:endParaRPr>
          </a:p>
        </p:txBody>
      </p:sp>
      <p:sp>
        <p:nvSpPr>
          <p:cNvPr id="314" name="Google Shape;314;p39"/>
          <p:cNvSpPr txBox="1"/>
          <p:nvPr/>
        </p:nvSpPr>
        <p:spPr>
          <a:xfrm>
            <a:off x="225776" y="4902200"/>
            <a:ext cx="3342924" cy="923330"/>
          </a:xfrm>
          <a:prstGeom prst="rect">
            <a:avLst/>
          </a:prstGeom>
          <a:solidFill>
            <a:schemeClr val="accent3"/>
          </a:solidFill>
          <a:ln w="25400" cap="flat" cmpd="sng">
            <a:solidFill>
              <a:srgbClr val="718840"/>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800">
                <a:solidFill>
                  <a:srgbClr val="000000"/>
                </a:solidFill>
                <a:latin typeface="Calibri"/>
                <a:ea typeface="Calibri"/>
                <a:cs typeface="Calibri"/>
                <a:sym typeface="Calibri"/>
              </a:rPr>
              <a:t>Task: highlight the Statements of Learning that have similar aims to Global Citizenship Education</a:t>
            </a:r>
            <a:endParaRPr sz="180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241527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pic>
        <p:nvPicPr>
          <p:cNvPr id="338" name="Google Shape;338;p42" descr="Indicators of wellbeing-02.jpg"/>
          <p:cNvPicPr preferRelativeResize="0"/>
          <p:nvPr/>
        </p:nvPicPr>
        <p:blipFill rotWithShape="1">
          <a:blip r:embed="rId3">
            <a:alphaModFix/>
          </a:blip>
          <a:srcRect/>
          <a:stretch/>
        </p:blipFill>
        <p:spPr>
          <a:xfrm>
            <a:off x="429255" y="-1"/>
            <a:ext cx="6431330" cy="7048065"/>
          </a:xfrm>
          <a:prstGeom prst="rect">
            <a:avLst/>
          </a:prstGeom>
          <a:noFill/>
          <a:ln>
            <a:noFill/>
          </a:ln>
        </p:spPr>
      </p:pic>
      <p:sp>
        <p:nvSpPr>
          <p:cNvPr id="339" name="Google Shape;339;p42"/>
          <p:cNvSpPr/>
          <p:nvPr/>
        </p:nvSpPr>
        <p:spPr>
          <a:xfrm rot="5400000">
            <a:off x="4929253" y="2396433"/>
            <a:ext cx="5616990" cy="1754327"/>
          </a:xfrm>
          <a:prstGeom prst="rect">
            <a:avLst/>
          </a:prstGeom>
          <a:noFill/>
          <a:ln w="9525" cap="flat" cmpd="sng">
            <a:solidFill>
              <a:schemeClr val="accent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5400" b="1">
                <a:solidFill>
                  <a:srgbClr val="FC7876"/>
                </a:solidFill>
                <a:latin typeface="Calibri"/>
                <a:ea typeface="Calibri"/>
                <a:cs typeface="Calibri"/>
                <a:sym typeface="Calibri"/>
              </a:rPr>
              <a:t>Well being Framework</a:t>
            </a:r>
            <a:endParaRPr sz="5400" b="1">
              <a:solidFill>
                <a:srgbClr val="FC7876"/>
              </a:solidFill>
              <a:latin typeface="Calibri"/>
              <a:ea typeface="Calibri"/>
              <a:cs typeface="Calibri"/>
              <a:sym typeface="Calibri"/>
            </a:endParaRPr>
          </a:p>
        </p:txBody>
      </p:sp>
    </p:spTree>
    <p:extLst>
      <p:ext uri="{BB962C8B-B14F-4D97-AF65-F5344CB8AC3E}">
        <p14:creationId xmlns:p14="http://schemas.microsoft.com/office/powerpoint/2010/main" val="38739040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494" y="512976"/>
            <a:ext cx="8255551" cy="5786200"/>
          </a:xfrm>
          <a:prstGeom prst="rect">
            <a:avLst/>
          </a:prstGeom>
          <a:noFill/>
        </p:spPr>
        <p:txBody>
          <a:bodyPr wrap="square" rtlCol="0">
            <a:spAutoFit/>
          </a:bodyPr>
          <a:lstStyle/>
          <a:p>
            <a:pPr algn="ctr"/>
            <a:r>
              <a:rPr lang="en-US" b="1" dirty="0">
                <a:latin typeface="American Typewriter"/>
                <a:cs typeface="American Typewriter"/>
              </a:rPr>
              <a:t>Junior Cycle MUSIC</a:t>
            </a:r>
          </a:p>
          <a:p>
            <a:pPr algn="ctr"/>
            <a:endParaRPr lang="en-US" sz="1600" dirty="0">
              <a:latin typeface="American Typewriter"/>
              <a:cs typeface="American Typewriter"/>
            </a:endParaRPr>
          </a:p>
          <a:p>
            <a:pPr algn="ctr"/>
            <a:r>
              <a:rPr lang="en-US" sz="1600" i="1" dirty="0">
                <a:latin typeface="American Typewriter"/>
                <a:cs typeface="American Typewriter"/>
              </a:rPr>
              <a:t>The UN Declaration of Human Rights (Article 27) affirms the rights of everyone to ‘participate in the cultural life of the community and to enjoy the arts’. </a:t>
            </a:r>
          </a:p>
          <a:p>
            <a:pPr algn="ctr"/>
            <a:endParaRPr lang="en-US" sz="1600" i="1" dirty="0">
              <a:latin typeface="American Typewriter"/>
              <a:cs typeface="American Typewriter"/>
            </a:endParaRPr>
          </a:p>
          <a:p>
            <a:pPr algn="ctr"/>
            <a:r>
              <a:rPr lang="en-US" sz="1600" i="1" dirty="0">
                <a:latin typeface="American Typewriter"/>
                <a:cs typeface="American Typewriter"/>
              </a:rPr>
              <a:t>With an increasingly diverse and pluralist population, this understanding of others through a cultural lens will encourage students to develop as responsible and ethical citizens. </a:t>
            </a:r>
          </a:p>
          <a:p>
            <a:endParaRPr lang="en-US" sz="1600" dirty="0">
              <a:latin typeface="American Typewriter"/>
              <a:cs typeface="American Typewriter"/>
            </a:endParaRPr>
          </a:p>
          <a:p>
            <a:r>
              <a:rPr lang="en-US" sz="1600" b="1" dirty="0">
                <a:latin typeface="American Typewriter"/>
                <a:cs typeface="American Typewriter"/>
              </a:rPr>
              <a:t>Strand 2: Innovate and Ideate</a:t>
            </a:r>
          </a:p>
          <a:p>
            <a:r>
              <a:rPr lang="en-US" sz="1600" dirty="0">
                <a:latin typeface="American Typewriter"/>
                <a:cs typeface="American Typewriter"/>
              </a:rPr>
              <a:t>2.2  create a musical statement (such as a rap or an advertising jingle) about a topical issue or current event and share with others the statement’s purpose and development </a:t>
            </a:r>
          </a:p>
          <a:p>
            <a:endParaRPr lang="en-US" sz="1600" dirty="0">
              <a:latin typeface="American Typewriter"/>
              <a:cs typeface="American Typewriter"/>
            </a:endParaRPr>
          </a:p>
          <a:p>
            <a:r>
              <a:rPr lang="en-US" sz="1600" b="1" dirty="0">
                <a:latin typeface="American Typewriter"/>
                <a:cs typeface="American Typewriter"/>
              </a:rPr>
              <a:t>Strand 3: Culture &amp; Context</a:t>
            </a:r>
          </a:p>
          <a:p>
            <a:r>
              <a:rPr lang="en-US" sz="1600" dirty="0">
                <a:latin typeface="American Typewriter"/>
                <a:cs typeface="American Typewriter"/>
              </a:rPr>
              <a:t>3.1  collaborate with fellow students and peers to produce a playlist and a set of recordings to accompany a local historical event or community celebration </a:t>
            </a:r>
          </a:p>
          <a:p>
            <a:r>
              <a:rPr lang="en-US" sz="1600" dirty="0">
                <a:latin typeface="American Typewriter"/>
                <a:cs typeface="American Typewriter"/>
              </a:rPr>
              <a:t>3.4  compose and perform an original jingle or brief piece of music for use in a new advertisement for a product, and record the composition-ADBUSTERS! </a:t>
            </a:r>
          </a:p>
          <a:p>
            <a:r>
              <a:rPr lang="en-US" sz="1600" dirty="0">
                <a:latin typeface="American Typewriter"/>
                <a:cs typeface="American Typewriter"/>
              </a:rPr>
              <a:t>3.6  associate/match music excerpts to a variety of texts (words, film, language) and justify the reasons as to why this piece of music was chosen to match the text </a:t>
            </a:r>
          </a:p>
          <a:p>
            <a:r>
              <a:rPr lang="en-US" sz="1600" dirty="0">
                <a:latin typeface="American Typewriter"/>
                <a:cs typeface="American Typewriter"/>
              </a:rPr>
              <a:t>CBA 1 using a global justice issue as stimulus/ exploring different styles of music.</a:t>
            </a:r>
          </a:p>
          <a:p>
            <a:endParaRPr lang="en-US" dirty="0"/>
          </a:p>
        </p:txBody>
      </p:sp>
    </p:spTree>
    <p:extLst>
      <p:ext uri="{BB962C8B-B14F-4D97-AF65-F5344CB8AC3E}">
        <p14:creationId xmlns:p14="http://schemas.microsoft.com/office/powerpoint/2010/main" val="11025467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855E425-EDA7-42D3-9894-2205A24EEDF3}"/>
              </a:ext>
            </a:extLst>
          </p:cNvPr>
          <p:cNvSpPr txBox="1"/>
          <p:nvPr/>
        </p:nvSpPr>
        <p:spPr>
          <a:xfrm>
            <a:off x="2329957" y="863642"/>
            <a:ext cx="5662767"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2400" b="0" i="0" u="none" strike="noStrike" kern="1200" cap="none" spc="0" normalizeH="0" baseline="0" noProof="0" dirty="0">
                <a:ln>
                  <a:noFill/>
                </a:ln>
                <a:solidFill>
                  <a:prstClr val="black"/>
                </a:solidFill>
                <a:effectLst/>
                <a:uLnTx/>
                <a:uFillTx/>
                <a:latin typeface="Calibri" panose="020F0502020204030204"/>
                <a:ea typeface="+mn-ea"/>
                <a:cs typeface="+mn-cs"/>
              </a:rPr>
              <a:t>The rationale for junior cycle English recognises the important </a:t>
            </a:r>
            <a:r>
              <a:rPr kumimoji="0" lang="en-IE" sz="2400" b="1" i="0" u="none" strike="noStrike" kern="1200" cap="none" spc="0" normalizeH="0" baseline="0" noProof="0" dirty="0">
                <a:ln>
                  <a:noFill/>
                </a:ln>
                <a:solidFill>
                  <a:prstClr val="black"/>
                </a:solidFill>
                <a:effectLst/>
                <a:uLnTx/>
                <a:uFillTx/>
                <a:latin typeface="Calibri" panose="020F0502020204030204"/>
                <a:ea typeface="+mn-ea"/>
                <a:cs typeface="+mn-cs"/>
              </a:rPr>
              <a:t>contribution that students with ‘knowledge and command of language’ can make ‘to political, social and cultural life and as thoughtful and active citizens’ </a:t>
            </a:r>
            <a:r>
              <a:rPr kumimoji="0" lang="en-IE" sz="2400" b="0" i="0" u="none" strike="noStrike" kern="1200" cap="none" spc="0" normalizeH="0" baseline="0" noProof="0" dirty="0">
                <a:ln>
                  <a:noFill/>
                </a:ln>
                <a:solidFill>
                  <a:prstClr val="black"/>
                </a:solidFill>
                <a:effectLst/>
                <a:uLnTx/>
                <a:uFillTx/>
                <a:latin typeface="Calibri" panose="020F0502020204030204"/>
                <a:ea typeface="+mn-ea"/>
                <a:cs typeface="+mn-cs"/>
              </a:rPr>
              <a:t>(DES, 2015: 4).</a:t>
            </a:r>
          </a:p>
        </p:txBody>
      </p:sp>
      <p:pic>
        <p:nvPicPr>
          <p:cNvPr id="13" name="Picture 12">
            <a:extLst>
              <a:ext uri="{FF2B5EF4-FFF2-40B4-BE49-F238E27FC236}">
                <a16:creationId xmlns:a16="http://schemas.microsoft.com/office/drawing/2014/main" id="{618DB94D-F7FE-410D-A4EF-6086EE2FA8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165068" y="214242"/>
            <a:ext cx="2597806" cy="649399"/>
          </a:xfrm>
          <a:prstGeom prst="rect">
            <a:avLst/>
          </a:prstGeom>
        </p:spPr>
      </p:pic>
      <p:sp>
        <p:nvSpPr>
          <p:cNvPr id="15" name="Rectangle 14">
            <a:extLst>
              <a:ext uri="{FF2B5EF4-FFF2-40B4-BE49-F238E27FC236}">
                <a16:creationId xmlns:a16="http://schemas.microsoft.com/office/drawing/2014/main" id="{E5DC2874-1CF8-44AF-A68A-9C8FC3181C1B}"/>
              </a:ext>
            </a:extLst>
          </p:cNvPr>
          <p:cNvSpPr/>
          <p:nvPr/>
        </p:nvSpPr>
        <p:spPr>
          <a:xfrm>
            <a:off x="148049" y="3346899"/>
            <a:ext cx="5273426" cy="3477875"/>
          </a:xfrm>
          <a:prstGeom prst="rect">
            <a:avLst/>
          </a:prstGeom>
        </p:spPr>
        <p:txBody>
          <a:bodyPr wrap="square">
            <a:spAutoFit/>
          </a:bodyPr>
          <a:lstStyle/>
          <a:p>
            <a:pPr lvl="0" algn="just">
              <a:spcAft>
                <a:spcPts val="800"/>
              </a:spcAft>
            </a:pPr>
            <a:r>
              <a:rPr lang="en-GB" sz="2000" dirty="0"/>
              <a:t>to develop in students ‘a mature and </a:t>
            </a:r>
            <a:r>
              <a:rPr lang="en-GB" sz="2000" b="1" dirty="0"/>
              <a:t>critical literacy </a:t>
            </a:r>
            <a:r>
              <a:rPr lang="en-GB" sz="2000" dirty="0"/>
              <a:t>to </a:t>
            </a:r>
            <a:r>
              <a:rPr lang="en-GB" sz="2000" b="1" dirty="0"/>
              <a:t>prepare them for the responsibilities and challenges</a:t>
            </a:r>
            <a:r>
              <a:rPr lang="en-GB" sz="2000" dirty="0"/>
              <a:t> of adult life in all contexts’ and ‘an awareness of the value of literature… for enhancing their sense of cultural identity’. The syllabus states that ‘developing control and power over language is the most essential educational achievement for all students if they are </a:t>
            </a:r>
            <a:r>
              <a:rPr lang="en-GB" sz="2000" b="1" dirty="0"/>
              <a:t>to become confident, thoughtful and discriminating adults and citizens</a:t>
            </a:r>
            <a:r>
              <a:rPr lang="en-GB" sz="2000" dirty="0"/>
              <a:t>’ (DES, 2001: 5-6).</a:t>
            </a:r>
            <a:endParaRPr kumimoji="0" lang="en-IE"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7E2CD995-B4DE-49F8-8A6B-48D06CF73DE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330135" y="120919"/>
            <a:ext cx="1357304" cy="779124"/>
          </a:xfrm>
          <a:prstGeom prst="rect">
            <a:avLst/>
          </a:prstGeom>
        </p:spPr>
      </p:pic>
      <p:pic>
        <p:nvPicPr>
          <p:cNvPr id="10" name="Picture 9" descr="A screenshot of a cell phone&#10;&#10;Description automatically generated">
            <a:extLst>
              <a:ext uri="{FF2B5EF4-FFF2-40B4-BE49-F238E27FC236}">
                <a16:creationId xmlns:a16="http://schemas.microsoft.com/office/drawing/2014/main" id="{DEA30835-FC8D-416D-8D04-4498E058D1A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5300" y="367155"/>
            <a:ext cx="2089767" cy="2737742"/>
          </a:xfrm>
          <a:prstGeom prst="rect">
            <a:avLst/>
          </a:prstGeom>
        </p:spPr>
      </p:pic>
      <p:pic>
        <p:nvPicPr>
          <p:cNvPr id="11" name="Picture 10" descr="A screenshot of a cell phone&#10;&#10;Description automatically generated">
            <a:extLst>
              <a:ext uri="{FF2B5EF4-FFF2-40B4-BE49-F238E27FC236}">
                <a16:creationId xmlns:a16="http://schemas.microsoft.com/office/drawing/2014/main" id="{29BA791A-599E-48CC-BA4D-7944728981D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255548" y="3590320"/>
            <a:ext cx="2074496" cy="2737742"/>
          </a:xfrm>
          <a:prstGeom prst="rect">
            <a:avLst/>
          </a:prstGeom>
        </p:spPr>
      </p:pic>
    </p:spTree>
    <p:extLst>
      <p:ext uri="{BB962C8B-B14F-4D97-AF65-F5344CB8AC3E}">
        <p14:creationId xmlns:p14="http://schemas.microsoft.com/office/powerpoint/2010/main" val="11740413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05-09 at 12.21.30.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93583"/>
            <a:ext cx="9144000" cy="4452618"/>
          </a:xfrm>
          <a:prstGeom prst="rect">
            <a:avLst/>
          </a:prstGeom>
        </p:spPr>
      </p:pic>
      <p:pic>
        <p:nvPicPr>
          <p:cNvPr id="3" name="Picture 2" descr="Screen Shot 2019-05-09 at 12.31.29.png"/>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4850" y="4746201"/>
            <a:ext cx="1951880" cy="1911217"/>
          </a:xfrm>
          <a:prstGeom prst="rect">
            <a:avLst/>
          </a:prstGeom>
        </p:spPr>
      </p:pic>
      <p:pic>
        <p:nvPicPr>
          <p:cNvPr id="5" name="Picture 4" descr="Screen_Shot_2016-03-16_at_12.59.45_PM_original.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22211" y="4746200"/>
            <a:ext cx="2321790" cy="2111799"/>
          </a:xfrm>
          <a:prstGeom prst="rect">
            <a:avLst/>
          </a:prstGeom>
        </p:spPr>
      </p:pic>
      <p:pic>
        <p:nvPicPr>
          <p:cNvPr id="6" name="Picture 5" descr="download.jp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54575" y="4693727"/>
            <a:ext cx="1621116" cy="2164273"/>
          </a:xfrm>
          <a:prstGeom prst="rect">
            <a:avLst/>
          </a:prstGeom>
        </p:spPr>
      </p:pic>
      <p:pic>
        <p:nvPicPr>
          <p:cNvPr id="7" name="Picture 6" descr="download-1.jp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621399" y="4693727"/>
            <a:ext cx="1864820" cy="2078142"/>
          </a:xfrm>
          <a:prstGeom prst="rect">
            <a:avLst/>
          </a:prstGeom>
        </p:spPr>
      </p:pic>
    </p:spTree>
    <p:extLst>
      <p:ext uri="{BB962C8B-B14F-4D97-AF65-F5344CB8AC3E}">
        <p14:creationId xmlns:p14="http://schemas.microsoft.com/office/powerpoint/2010/main" val="8814432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9-10-16 at 11.35.36.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015" y="0"/>
            <a:ext cx="7889181" cy="3092103"/>
          </a:xfrm>
          <a:prstGeom prst="rect">
            <a:avLst/>
          </a:prstGeom>
        </p:spPr>
      </p:pic>
      <p:pic>
        <p:nvPicPr>
          <p:cNvPr id="4" name="Picture 3" descr="Screen Shot 2019-10-16 at 11.43.33.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9908" y="3465985"/>
            <a:ext cx="6496972" cy="3305477"/>
          </a:xfrm>
          <a:prstGeom prst="rect">
            <a:avLst/>
          </a:prstGeom>
        </p:spPr>
      </p:pic>
    </p:spTree>
    <p:extLst>
      <p:ext uri="{BB962C8B-B14F-4D97-AF65-F5344CB8AC3E}">
        <p14:creationId xmlns:p14="http://schemas.microsoft.com/office/powerpoint/2010/main" val="39496440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8-12-10 at 12.52.30.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1818" y="246453"/>
            <a:ext cx="8037431" cy="3371071"/>
          </a:xfrm>
          <a:prstGeom prst="rect">
            <a:avLst/>
          </a:prstGeom>
        </p:spPr>
      </p:pic>
      <p:pic>
        <p:nvPicPr>
          <p:cNvPr id="4" name="Picture 3" descr="Screen Shot 2018-12-10 at 12.53.09.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82424" y="4019063"/>
            <a:ext cx="8037431" cy="2271551"/>
          </a:xfrm>
          <a:prstGeom prst="rect">
            <a:avLst/>
          </a:prstGeom>
        </p:spPr>
      </p:pic>
      <p:sp>
        <p:nvSpPr>
          <p:cNvPr id="5" name="TextBox 4"/>
          <p:cNvSpPr txBox="1"/>
          <p:nvPr/>
        </p:nvSpPr>
        <p:spPr>
          <a:xfrm>
            <a:off x="511818" y="6290614"/>
            <a:ext cx="7734132" cy="369332"/>
          </a:xfrm>
          <a:prstGeom prst="rect">
            <a:avLst/>
          </a:prstGeom>
          <a:noFill/>
        </p:spPr>
        <p:txBody>
          <a:bodyPr wrap="square" rtlCol="0">
            <a:spAutoFit/>
          </a:bodyPr>
          <a:lstStyle/>
          <a:p>
            <a:pPr algn="ctr"/>
            <a:r>
              <a:rPr lang="en-US" b="1" dirty="0"/>
              <a:t>https://</a:t>
            </a:r>
            <a:r>
              <a:rPr lang="en-US" b="1" dirty="0" err="1"/>
              <a:t>lasc.ie</a:t>
            </a:r>
            <a:r>
              <a:rPr lang="en-US" b="1" dirty="0"/>
              <a:t>/resources/for-teachers/</a:t>
            </a:r>
          </a:p>
        </p:txBody>
      </p:sp>
    </p:spTree>
    <p:extLst>
      <p:ext uri="{BB962C8B-B14F-4D97-AF65-F5344CB8AC3E}">
        <p14:creationId xmlns:p14="http://schemas.microsoft.com/office/powerpoint/2010/main" val="1258381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4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1F497D"/>
              </a:buClr>
              <a:buSzPts val="4400"/>
              <a:buFont typeface="Rockwell"/>
              <a:buNone/>
            </a:pPr>
            <a:r>
              <a:rPr lang="en-US" sz="4400" b="1" i="0" u="none" strike="noStrike" cap="none">
                <a:solidFill>
                  <a:srgbClr val="1F497D"/>
                </a:solidFill>
                <a:latin typeface="Rockwell"/>
                <a:ea typeface="Rockwell"/>
                <a:cs typeface="Rockwell"/>
                <a:sym typeface="Rockwell"/>
              </a:rPr>
              <a:t>Key Skills-Senior Cycle</a:t>
            </a:r>
            <a:endParaRPr sz="4400" b="1" i="0" u="none" strike="noStrike" cap="none">
              <a:solidFill>
                <a:srgbClr val="1F497D"/>
              </a:solidFill>
              <a:latin typeface="Rockwell"/>
              <a:ea typeface="Rockwell"/>
              <a:cs typeface="Rockwell"/>
              <a:sym typeface="Rockwell"/>
            </a:endParaRPr>
          </a:p>
        </p:txBody>
      </p:sp>
      <p:pic>
        <p:nvPicPr>
          <p:cNvPr id="375" name="Google Shape;375;p48" descr="Screen Shot 2016-02-17 at 08.34.2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37993" r="-37993"/>
          <a:stretch/>
        </p:blipFill>
        <p:spPr>
          <a:xfrm>
            <a:off x="914400" y="1434064"/>
            <a:ext cx="8229600" cy="4298244"/>
          </a:xfrm>
          <a:prstGeom prst="rect">
            <a:avLst/>
          </a:prstGeom>
          <a:noFill/>
          <a:ln>
            <a:noFill/>
          </a:ln>
        </p:spPr>
      </p:pic>
      <p:sp>
        <p:nvSpPr>
          <p:cNvPr id="376" name="Google Shape;376;p48"/>
          <p:cNvSpPr txBox="1"/>
          <p:nvPr/>
        </p:nvSpPr>
        <p:spPr>
          <a:xfrm>
            <a:off x="711198" y="5926668"/>
            <a:ext cx="7495261" cy="86177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 </a:t>
            </a:r>
            <a:r>
              <a:rPr lang="en-US" sz="1600">
                <a:solidFill>
                  <a:schemeClr val="dk1"/>
                </a:solidFill>
                <a:latin typeface="Rockwell"/>
                <a:ea typeface="Rockwell"/>
                <a:cs typeface="Rockwell"/>
                <a:sym typeface="Rockwell"/>
              </a:rPr>
              <a:t>recognises the impact of real-world constraints</a:t>
            </a:r>
            <a:br>
              <a:rPr lang="en-US" sz="1600">
                <a:solidFill>
                  <a:schemeClr val="dk1"/>
                </a:solidFill>
                <a:latin typeface="Rockwell"/>
                <a:ea typeface="Rockwell"/>
                <a:cs typeface="Rockwell"/>
                <a:sym typeface="Rockwell"/>
              </a:rPr>
            </a:br>
            <a:r>
              <a:rPr lang="en-US" sz="1600">
                <a:solidFill>
                  <a:schemeClr val="dk1"/>
                </a:solidFill>
                <a:latin typeface="Rockwell"/>
                <a:ea typeface="Rockwell"/>
                <a:cs typeface="Rockwell"/>
                <a:sym typeface="Rockwell"/>
              </a:rPr>
              <a:t>• evaluate outcomes of solutions and decisions both in the short and long term </a:t>
            </a:r>
            <a:endParaRPr sz="1600">
              <a:solidFill>
                <a:schemeClr val="dk1"/>
              </a:solidFill>
              <a:latin typeface="Rockwell"/>
              <a:ea typeface="Rockwell"/>
              <a:cs typeface="Rockwell"/>
              <a:sym typeface="Rockwell"/>
            </a:endParaRPr>
          </a:p>
          <a:p>
            <a:pPr marL="0" marR="0" lvl="0" indent="0" algn="l" rtl="0">
              <a:spcBef>
                <a:spcPts val="0"/>
              </a:spcBef>
              <a:spcAft>
                <a:spcPts val="0"/>
              </a:spcAft>
              <a:buNone/>
            </a:pPr>
            <a:endParaRPr sz="1600">
              <a:solidFill>
                <a:schemeClr val="dk1"/>
              </a:solidFill>
              <a:latin typeface="Calibri"/>
              <a:ea typeface="Calibri"/>
              <a:cs typeface="Calibri"/>
              <a:sym typeface="Calibri"/>
            </a:endParaRPr>
          </a:p>
        </p:txBody>
      </p:sp>
      <p:sp>
        <p:nvSpPr>
          <p:cNvPr id="377" name="Google Shape;377;p48"/>
          <p:cNvSpPr/>
          <p:nvPr/>
        </p:nvSpPr>
        <p:spPr>
          <a:xfrm>
            <a:off x="1524000" y="4148667"/>
            <a:ext cx="1157111" cy="1778001"/>
          </a:xfrm>
          <a:prstGeom prst="bentArrow">
            <a:avLst>
              <a:gd name="adj1" fmla="val 25000"/>
              <a:gd name="adj2" fmla="val 25000"/>
              <a:gd name="adj3" fmla="val 25000"/>
              <a:gd name="adj4" fmla="val 43750"/>
            </a:avLst>
          </a:prstGeom>
          <a:solidFill>
            <a:srgbClr val="54A021"/>
          </a:solidFill>
          <a:ln w="9525" cap="flat" cmpd="sng">
            <a:solidFill>
              <a:srgbClr val="4A7DBA"/>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69016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49"/>
          <p:cNvSpPr txBox="1">
            <a:spLocks noGrp="1"/>
          </p:cNvSpPr>
          <p:nvPr>
            <p:ph type="ctrTitle"/>
          </p:nvPr>
        </p:nvSpPr>
        <p:spPr>
          <a:xfrm>
            <a:off x="1484481" y="2144414"/>
            <a:ext cx="6284310" cy="1741786"/>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Rokkitt ExtraBold"/>
              <a:buNone/>
            </a:pPr>
            <a:br>
              <a:rPr lang="en-US" sz="4400" b="1" i="0" u="none" strike="noStrike" cap="none">
                <a:solidFill>
                  <a:schemeClr val="dk1"/>
                </a:solidFill>
                <a:latin typeface="Rokkitt ExtraBold"/>
                <a:ea typeface="Rokkitt ExtraBold"/>
                <a:cs typeface="Rokkitt ExtraBold"/>
                <a:sym typeface="Rokkitt ExtraBold"/>
              </a:rPr>
            </a:br>
            <a:endParaRPr sz="4400" b="1" i="0" u="none" strike="noStrike" cap="none">
              <a:solidFill>
                <a:schemeClr val="dk1"/>
              </a:solidFill>
              <a:latin typeface="Rokkitt ExtraBold"/>
              <a:ea typeface="Rokkitt ExtraBold"/>
              <a:cs typeface="Rokkitt ExtraBold"/>
              <a:sym typeface="Rokkitt ExtraBold"/>
            </a:endParaRPr>
          </a:p>
        </p:txBody>
      </p:sp>
      <p:pic>
        <p:nvPicPr>
          <p:cNvPr id="384" name="Google Shape;384;p49" descr="Worldwise Logo.png"/>
          <p:cNvPicPr preferRelativeResize="0"/>
          <p:nvPr/>
        </p:nvPicPr>
        <p:blipFill rotWithShape="1">
          <a:blip r:embed="rId3">
            <a:alphaModFix/>
          </a:blip>
          <a:srcRect/>
          <a:stretch/>
        </p:blipFill>
        <p:spPr>
          <a:xfrm>
            <a:off x="379368" y="4998132"/>
            <a:ext cx="1799871" cy="1859867"/>
          </a:xfrm>
          <a:prstGeom prst="rect">
            <a:avLst/>
          </a:prstGeom>
          <a:noFill/>
          <a:ln>
            <a:noFill/>
          </a:ln>
        </p:spPr>
      </p:pic>
      <p:pic>
        <p:nvPicPr>
          <p:cNvPr id="385" name="Google Shape;385;p49" descr="WWGS tag-line.png"/>
          <p:cNvPicPr preferRelativeResize="0"/>
          <p:nvPr/>
        </p:nvPicPr>
        <p:blipFill rotWithShape="1">
          <a:blip r:embed="rId4">
            <a:alphaModFix/>
          </a:blip>
          <a:srcRect/>
          <a:stretch/>
        </p:blipFill>
        <p:spPr>
          <a:xfrm>
            <a:off x="3975114" y="5395236"/>
            <a:ext cx="4937967" cy="1117187"/>
          </a:xfrm>
          <a:prstGeom prst="rect">
            <a:avLst/>
          </a:prstGeom>
          <a:noFill/>
          <a:ln>
            <a:noFill/>
          </a:ln>
        </p:spPr>
      </p:pic>
      <p:sp>
        <p:nvSpPr>
          <p:cNvPr id="386" name="Google Shape;386;p49"/>
          <p:cNvSpPr txBox="1"/>
          <p:nvPr/>
        </p:nvSpPr>
        <p:spPr>
          <a:xfrm>
            <a:off x="160970" y="966259"/>
            <a:ext cx="8752111" cy="64633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dk1"/>
              </a:solidFill>
              <a:latin typeface="Rockwell"/>
              <a:ea typeface="Rockwell"/>
              <a:cs typeface="Rockwell"/>
              <a:sym typeface="Rockwell"/>
            </a:endParaRPr>
          </a:p>
          <a:p>
            <a:pPr marL="0" marR="0" lvl="0" indent="0" algn="l" rtl="0">
              <a:spcBef>
                <a:spcPts val="0"/>
              </a:spcBef>
              <a:spcAft>
                <a:spcPts val="0"/>
              </a:spcAft>
              <a:buNone/>
            </a:pPr>
            <a:r>
              <a:rPr lang="en-US" sz="1800">
                <a:solidFill>
                  <a:schemeClr val="dk1"/>
                </a:solidFill>
                <a:latin typeface="Rockwell"/>
                <a:ea typeface="Rockwell"/>
                <a:cs typeface="Rockwell"/>
                <a:sym typeface="Rockwell"/>
              </a:rPr>
              <a:t> </a:t>
            </a:r>
            <a:endParaRPr/>
          </a:p>
        </p:txBody>
      </p:sp>
      <p:sp>
        <p:nvSpPr>
          <p:cNvPr id="387" name="Google Shape;387;p49"/>
          <p:cNvSpPr/>
          <p:nvPr/>
        </p:nvSpPr>
        <p:spPr>
          <a:xfrm>
            <a:off x="1054114" y="210609"/>
            <a:ext cx="6807200" cy="755650"/>
          </a:xfrm>
          <a:prstGeom prst="roundRect">
            <a:avLst>
              <a:gd name="adj" fmla="val 16667"/>
            </a:avLst>
          </a:prstGeom>
          <a:gradFill>
            <a:gsLst>
              <a:gs pos="0">
                <a:srgbClr val="A0C94A"/>
              </a:gs>
              <a:gs pos="100000">
                <a:srgbClr val="DBFF9C"/>
              </a:gs>
            </a:gsLst>
            <a:lin ang="16200000" scaled="0"/>
          </a:gradFill>
          <a:ln w="9525" cap="flat" cmpd="sng">
            <a:solidFill>
              <a:srgbClr val="97B853"/>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DF322D"/>
                </a:solidFill>
                <a:latin typeface="Cutive"/>
                <a:ea typeface="Cutive"/>
                <a:cs typeface="Cutive"/>
                <a:sym typeface="Cutive"/>
              </a:rPr>
              <a:t>English</a:t>
            </a:r>
            <a:endParaRPr/>
          </a:p>
        </p:txBody>
      </p:sp>
      <p:pic>
        <p:nvPicPr>
          <p:cNvPr id="388" name="Google Shape;388;p49" descr="English Senior Cycle.pdf"/>
          <p:cNvPicPr preferRelativeResize="0"/>
          <p:nvPr/>
        </p:nvPicPr>
        <p:blipFill rotWithShape="1">
          <a:blip r:embed="rId5" cstate="email">
            <a:alphaModFix/>
            <a:extLst>
              <a:ext uri="{28A0092B-C50C-407E-A947-70E740481C1C}">
                <a14:useLocalDpi xmlns:a14="http://schemas.microsoft.com/office/drawing/2010/main"/>
              </a:ext>
            </a:extLst>
          </a:blip>
          <a:srcRect l="-46674" b="-4894"/>
          <a:stretch/>
        </p:blipFill>
        <p:spPr>
          <a:xfrm rot="5400000">
            <a:off x="921029" y="-2900110"/>
            <a:ext cx="6573743" cy="9025400"/>
          </a:xfrm>
          <a:prstGeom prst="rect">
            <a:avLst/>
          </a:prstGeom>
          <a:noFill/>
          <a:ln>
            <a:noFill/>
          </a:ln>
        </p:spPr>
      </p:pic>
    </p:spTree>
    <p:extLst>
      <p:ext uri="{BB962C8B-B14F-4D97-AF65-F5344CB8AC3E}">
        <p14:creationId xmlns:p14="http://schemas.microsoft.com/office/powerpoint/2010/main" val="20460215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pic>
        <p:nvPicPr>
          <p:cNvPr id="429" name="Google Shape;429;p55" descr="Screen Shot 2017-08-22 at 14.33.0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20667" r="-20667"/>
          <a:stretch/>
        </p:blipFill>
        <p:spPr>
          <a:xfrm>
            <a:off x="-1353428" y="274638"/>
            <a:ext cx="12414785" cy="6376557"/>
          </a:xfrm>
          <a:prstGeom prst="rect">
            <a:avLst/>
          </a:prstGeom>
          <a:noFill/>
          <a:ln>
            <a:noFill/>
          </a:ln>
        </p:spPr>
      </p:pic>
    </p:spTree>
    <p:extLst>
      <p:ext uri="{BB962C8B-B14F-4D97-AF65-F5344CB8AC3E}">
        <p14:creationId xmlns:p14="http://schemas.microsoft.com/office/powerpoint/2010/main" val="21164002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A25B5-CB3F-F844-B661-4611136A5480}"/>
              </a:ext>
            </a:extLst>
          </p:cNvPr>
          <p:cNvSpPr>
            <a:spLocks noGrp="1"/>
          </p:cNvSpPr>
          <p:nvPr>
            <p:ph type="title"/>
          </p:nvPr>
        </p:nvSpPr>
        <p:spPr/>
        <p:txBody>
          <a:bodyPr/>
          <a:lstStyle/>
          <a:p>
            <a:endParaRPr lang="en-US"/>
          </a:p>
        </p:txBody>
      </p:sp>
      <p:pic>
        <p:nvPicPr>
          <p:cNvPr id="7" name="Content Placeholder 6" descr="A close up of a logo&#10;&#10;Description automatically generated">
            <a:extLst>
              <a:ext uri="{FF2B5EF4-FFF2-40B4-BE49-F238E27FC236}">
                <a16:creationId xmlns:a16="http://schemas.microsoft.com/office/drawing/2014/main" id="{D76E84F5-DF6C-FC47-9E96-7D85F51ED476}"/>
              </a:ext>
            </a:extLst>
          </p:cNvPr>
          <p:cNvPicPr>
            <a:picLocks noGrp="1" noChangeAspect="1"/>
          </p:cNvPicPr>
          <p:nvPr>
            <p:ph idx="1"/>
          </p:nvPr>
        </p:nvPicPr>
        <p:blipFill>
          <a:blip r:embed="rId3"/>
          <a:stretch>
            <a:fillRect/>
          </a:stretch>
        </p:blipFill>
        <p:spPr>
          <a:xfrm>
            <a:off x="-7620" y="159655"/>
            <a:ext cx="9181328" cy="6492874"/>
          </a:xfrm>
        </p:spPr>
      </p:pic>
    </p:spTree>
    <p:extLst>
      <p:ext uri="{BB962C8B-B14F-4D97-AF65-F5344CB8AC3E}">
        <p14:creationId xmlns:p14="http://schemas.microsoft.com/office/powerpoint/2010/main" val="32109412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0-Reduced-Inequalities.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4244" y="338667"/>
            <a:ext cx="4325815" cy="6248400"/>
          </a:xfrm>
          <a:prstGeom prst="rect">
            <a:avLst/>
          </a:prstGeom>
        </p:spPr>
      </p:pic>
      <p:sp>
        <p:nvSpPr>
          <p:cNvPr id="3" name="TextBox 2"/>
          <p:cNvSpPr txBox="1"/>
          <p:nvPr/>
        </p:nvSpPr>
        <p:spPr>
          <a:xfrm>
            <a:off x="4640059" y="558800"/>
            <a:ext cx="4199141" cy="5909311"/>
          </a:xfrm>
          <a:prstGeom prst="rect">
            <a:avLst/>
          </a:prstGeom>
          <a:noFill/>
        </p:spPr>
        <p:txBody>
          <a:bodyPr wrap="square" rtlCol="0">
            <a:spAutoFit/>
          </a:bodyPr>
          <a:lstStyle/>
          <a:p>
            <a:r>
              <a:rPr lang="en-US" b="1" dirty="0">
                <a:latin typeface="Rockwell"/>
                <a:cs typeface="Rockwell"/>
              </a:rPr>
              <a:t>R.E.: </a:t>
            </a:r>
            <a:r>
              <a:rPr lang="en-US" dirty="0">
                <a:latin typeface="Rockwell"/>
                <a:cs typeface="Rockwell"/>
              </a:rPr>
              <a:t>Global Justice and Morality</a:t>
            </a:r>
          </a:p>
          <a:p>
            <a:r>
              <a:rPr lang="en-US" b="1" dirty="0">
                <a:latin typeface="Rockwell"/>
                <a:cs typeface="Rockwell"/>
              </a:rPr>
              <a:t>Maths:</a:t>
            </a:r>
            <a:r>
              <a:rPr lang="en-US" dirty="0">
                <a:latin typeface="Rockwell"/>
                <a:cs typeface="Rockwell"/>
              </a:rPr>
              <a:t> You could do a lesson on ratios using some inequality statistics; 5:50:500 </a:t>
            </a:r>
          </a:p>
          <a:p>
            <a:r>
              <a:rPr lang="en-US" b="1" dirty="0">
                <a:latin typeface="Rockwell"/>
                <a:cs typeface="Rockwell"/>
              </a:rPr>
              <a:t>Geography:</a:t>
            </a:r>
            <a:r>
              <a:rPr lang="en-US" dirty="0">
                <a:latin typeface="Rockwell"/>
                <a:cs typeface="Rockwell"/>
              </a:rPr>
              <a:t> You could do a local study in your country that examines the differences in people’s living standards. You might want to use census data or government statistics to highlight how quality of life is not the same for everyone.</a:t>
            </a:r>
          </a:p>
          <a:p>
            <a:r>
              <a:rPr lang="en-US" b="1" dirty="0">
                <a:latin typeface="Rockwell"/>
                <a:cs typeface="Rockwell"/>
              </a:rPr>
              <a:t>History: </a:t>
            </a:r>
            <a:r>
              <a:rPr lang="en-US" dirty="0">
                <a:latin typeface="Rockwell"/>
                <a:cs typeface="Rockwell"/>
              </a:rPr>
              <a:t>When studying inequalities and movements to redress these from history, such as the American civil rights movement or the Suffragettes in the UK, can you draw comparisons with situations around the world today?</a:t>
            </a:r>
          </a:p>
          <a:p>
            <a:r>
              <a:rPr lang="en-US" b="1" dirty="0">
                <a:latin typeface="Rockwell"/>
                <a:cs typeface="Rockwell"/>
              </a:rPr>
              <a:t>P.E.: </a:t>
            </a:r>
            <a:r>
              <a:rPr lang="en-US" dirty="0">
                <a:latin typeface="Rockwell"/>
                <a:cs typeface="Rockwell"/>
              </a:rPr>
              <a:t>Fair Play/All to Play For</a:t>
            </a:r>
          </a:p>
          <a:p>
            <a:r>
              <a:rPr lang="en-US" dirty="0">
                <a:latin typeface="Rockwell"/>
                <a:cs typeface="Rockwell"/>
              </a:rPr>
              <a:t>For us all</a:t>
            </a:r>
          </a:p>
          <a:p>
            <a:r>
              <a:rPr lang="en-US" b="1" dirty="0">
                <a:latin typeface="Rockwell"/>
                <a:cs typeface="Rockwell"/>
              </a:rPr>
              <a:t>Art: </a:t>
            </a:r>
            <a:r>
              <a:rPr lang="en-US" dirty="0">
                <a:latin typeface="Rockwell"/>
                <a:cs typeface="Rockwell"/>
              </a:rPr>
              <a:t>Framing Our World</a:t>
            </a:r>
          </a:p>
        </p:txBody>
      </p:sp>
    </p:spTree>
    <p:extLst>
      <p:ext uri="{BB962C8B-B14F-4D97-AF65-F5344CB8AC3E}">
        <p14:creationId xmlns:p14="http://schemas.microsoft.com/office/powerpoint/2010/main" val="35401746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6-Peace-Justice.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24933"/>
            <a:ext cx="3996267" cy="5772386"/>
          </a:xfrm>
          <a:prstGeom prst="rect">
            <a:avLst/>
          </a:prstGeom>
        </p:spPr>
      </p:pic>
      <p:sp>
        <p:nvSpPr>
          <p:cNvPr id="3" name="TextBox 2"/>
          <p:cNvSpPr txBox="1"/>
          <p:nvPr/>
        </p:nvSpPr>
        <p:spPr>
          <a:xfrm>
            <a:off x="4030133" y="524933"/>
            <a:ext cx="4859867" cy="6001644"/>
          </a:xfrm>
          <a:prstGeom prst="rect">
            <a:avLst/>
          </a:prstGeom>
          <a:noFill/>
        </p:spPr>
        <p:txBody>
          <a:bodyPr wrap="square" rtlCol="0">
            <a:spAutoFit/>
          </a:bodyPr>
          <a:lstStyle/>
          <a:p>
            <a:r>
              <a:rPr lang="en-US" sz="1600" b="1" dirty="0">
                <a:latin typeface="Rockwell"/>
                <a:cs typeface="Rockwell"/>
              </a:rPr>
              <a:t>R.E:  </a:t>
            </a:r>
            <a:r>
              <a:rPr lang="en-US" sz="1600" dirty="0">
                <a:latin typeface="Rockwell"/>
                <a:cs typeface="Rockwell"/>
              </a:rPr>
              <a:t>Investigate the causes of conflict looking at what people/congregations are doing to bring about peace.</a:t>
            </a:r>
          </a:p>
          <a:p>
            <a:r>
              <a:rPr lang="en-US" sz="1600" b="1" dirty="0">
                <a:latin typeface="Rockwell"/>
                <a:cs typeface="Rockwell"/>
              </a:rPr>
              <a:t> English: </a:t>
            </a:r>
            <a:r>
              <a:rPr lang="en-US" sz="1600" b="1" dirty="0" err="1">
                <a:latin typeface="Rockwell"/>
                <a:cs typeface="Rockwell"/>
              </a:rPr>
              <a:t>Chalklines</a:t>
            </a:r>
            <a:r>
              <a:rPr lang="en-US" sz="1600" b="1" dirty="0">
                <a:latin typeface="Rockwell"/>
                <a:cs typeface="Rockwell"/>
              </a:rPr>
              <a:t> on JC Reading List</a:t>
            </a:r>
            <a:r>
              <a:rPr lang="en-US" sz="1600" dirty="0">
                <a:latin typeface="Rockwell"/>
                <a:cs typeface="Rockwell"/>
              </a:rPr>
              <a:t>-good way of looking at child labour</a:t>
            </a:r>
            <a:r>
              <a:rPr lang="en-US" sz="1600" b="1" dirty="0">
                <a:latin typeface="Rockwell"/>
                <a:cs typeface="Rockwell"/>
              </a:rPr>
              <a:t>.  </a:t>
            </a:r>
            <a:r>
              <a:rPr lang="en-US" sz="1600" dirty="0">
                <a:latin typeface="Rockwell"/>
                <a:cs typeface="Rockwell"/>
              </a:rPr>
              <a:t>You could explore political cartoons that highlight inequality,  corruption with your students </a:t>
            </a:r>
          </a:p>
          <a:p>
            <a:r>
              <a:rPr lang="en-US" sz="1600" b="1" dirty="0">
                <a:latin typeface="Rockwell"/>
                <a:cs typeface="Rockwell"/>
              </a:rPr>
              <a:t>Geography:</a:t>
            </a:r>
            <a:r>
              <a:rPr lang="en-US" sz="1600" dirty="0">
                <a:latin typeface="Rockwell"/>
                <a:cs typeface="Rockwell"/>
              </a:rPr>
              <a:t> You could use the arms trade as an example of international trade. Where are arms produced and by whom? Who are they being sold to?  What about the illicit trade in arms, why is this so dangerous? Students could do a mapping exercise with connecting lines or arrows to show which countries dominate the trade. (Information can be found on sites such as Wikipedia and Amnesty International.)</a:t>
            </a:r>
          </a:p>
          <a:p>
            <a:r>
              <a:rPr lang="en-US" sz="1600" b="1" dirty="0">
                <a:latin typeface="Rockwell"/>
                <a:cs typeface="Rockwell"/>
              </a:rPr>
              <a:t>History:</a:t>
            </a:r>
          </a:p>
          <a:p>
            <a:r>
              <a:rPr lang="en-US" sz="1600" dirty="0">
                <a:latin typeface="Rockwell"/>
                <a:cs typeface="Rockwell"/>
              </a:rPr>
              <a:t>Explore the major conflicts in history in the context of causes &amp; consequences.</a:t>
            </a:r>
          </a:p>
          <a:p>
            <a:r>
              <a:rPr lang="en-US" sz="1600" dirty="0">
                <a:latin typeface="Rockwell"/>
                <a:cs typeface="Rockwell"/>
              </a:rPr>
              <a:t>Explore the wider impacts on society of reforms in for example child labour, on education, women’s rights and health care. Despite these reforms why are children around the world still forced to work?.</a:t>
            </a:r>
          </a:p>
        </p:txBody>
      </p:sp>
    </p:spTree>
    <p:extLst>
      <p:ext uri="{BB962C8B-B14F-4D97-AF65-F5344CB8AC3E}">
        <p14:creationId xmlns:p14="http://schemas.microsoft.com/office/powerpoint/2010/main" val="9292959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oal-13-Climate-Action.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4747846" cy="6858000"/>
          </a:xfrm>
          <a:prstGeom prst="rect">
            <a:avLst/>
          </a:prstGeom>
        </p:spPr>
      </p:pic>
      <p:sp>
        <p:nvSpPr>
          <p:cNvPr id="3" name="TextBox 2"/>
          <p:cNvSpPr txBox="1"/>
          <p:nvPr/>
        </p:nvSpPr>
        <p:spPr>
          <a:xfrm>
            <a:off x="4453467" y="355600"/>
            <a:ext cx="4521200" cy="6001644"/>
          </a:xfrm>
          <a:prstGeom prst="rect">
            <a:avLst/>
          </a:prstGeom>
          <a:noFill/>
        </p:spPr>
        <p:txBody>
          <a:bodyPr wrap="square" rtlCol="0">
            <a:spAutoFit/>
          </a:bodyPr>
          <a:lstStyle/>
          <a:p>
            <a:r>
              <a:rPr lang="en-US" sz="1600" b="1" dirty="0">
                <a:latin typeface="Rockwell"/>
                <a:cs typeface="Rockwell"/>
              </a:rPr>
              <a:t>Gaeilge: </a:t>
            </a:r>
            <a:r>
              <a:rPr lang="en-US" sz="1600" b="1" dirty="0" err="1">
                <a:latin typeface="Rockwell"/>
                <a:cs typeface="Rockwell"/>
              </a:rPr>
              <a:t>Athrú</a:t>
            </a:r>
            <a:r>
              <a:rPr lang="en-US" sz="1600" b="1" dirty="0">
                <a:latin typeface="Rockwell"/>
                <a:cs typeface="Rockwell"/>
              </a:rPr>
              <a:t> </a:t>
            </a:r>
            <a:r>
              <a:rPr lang="en-US" sz="1600" b="1" dirty="0" err="1">
                <a:latin typeface="Rockwell"/>
                <a:cs typeface="Rockwell"/>
              </a:rPr>
              <a:t>Aeráide</a:t>
            </a:r>
            <a:r>
              <a:rPr lang="en-US" sz="1600" b="1" dirty="0">
                <a:latin typeface="Rockwell"/>
                <a:cs typeface="Rockwell"/>
              </a:rPr>
              <a:t> </a:t>
            </a:r>
            <a:r>
              <a:rPr lang="en-US" sz="1600" b="1" dirty="0" err="1">
                <a:latin typeface="Rockwell"/>
                <a:cs typeface="Rockwell"/>
              </a:rPr>
              <a:t>Cóir</a:t>
            </a:r>
            <a:r>
              <a:rPr lang="en-US" sz="1600" b="1" dirty="0">
                <a:latin typeface="Rockwell"/>
                <a:cs typeface="Rockwell"/>
              </a:rPr>
              <a:t> </a:t>
            </a:r>
            <a:r>
              <a:rPr lang="en-US" sz="1600" b="1" dirty="0" err="1">
                <a:latin typeface="Rockwell"/>
                <a:cs typeface="Rockwell"/>
              </a:rPr>
              <a:t>Aeráide</a:t>
            </a:r>
            <a:endParaRPr lang="en-US" sz="1600" b="1" dirty="0">
              <a:latin typeface="Rockwell"/>
              <a:cs typeface="Rockwell"/>
            </a:endParaRPr>
          </a:p>
          <a:p>
            <a:r>
              <a:rPr lang="en-US" sz="1600" b="1" dirty="0">
                <a:latin typeface="Rockwell"/>
                <a:cs typeface="Rockwell"/>
              </a:rPr>
              <a:t>Maths:</a:t>
            </a:r>
            <a:r>
              <a:rPr lang="en-US" sz="1600" dirty="0">
                <a:latin typeface="Rockwell"/>
                <a:cs typeface="Rockwell"/>
              </a:rPr>
              <a:t> Students could explore: Earth Overshoot Day, the nos. of species endangered by climate change; these could be compared to the number of people in your local area or country. Students explore ways to present this information such as a hierarchy or pictograms. </a:t>
            </a:r>
          </a:p>
          <a:p>
            <a:r>
              <a:rPr lang="en-US" sz="1600" b="1" dirty="0">
                <a:latin typeface="Rockwell"/>
                <a:cs typeface="Rockwell"/>
              </a:rPr>
              <a:t>Geography:</a:t>
            </a:r>
            <a:r>
              <a:rPr lang="en-US" sz="1600" dirty="0">
                <a:latin typeface="Rockwell"/>
                <a:cs typeface="Rockwell"/>
              </a:rPr>
              <a:t> Students could explore the impact of climate change in a particular location. How would the environment be affected? How would people’s lives change? What would the economic impact be?</a:t>
            </a:r>
          </a:p>
          <a:p>
            <a:r>
              <a:rPr lang="en-US" sz="1600" b="1" dirty="0">
                <a:latin typeface="Rockwell"/>
                <a:cs typeface="Rockwell"/>
              </a:rPr>
              <a:t>Science:</a:t>
            </a:r>
            <a:r>
              <a:rPr lang="en-US" sz="1600" dirty="0">
                <a:latin typeface="Rockwell"/>
                <a:cs typeface="Rockwell"/>
              </a:rPr>
              <a:t> Students could explore the causes of climate change and investigate some of the technologies that have been developed to reduce the impact, for example, alternative energy sources, carbon capture, biofuels and smart grid technologies.</a:t>
            </a:r>
          </a:p>
          <a:p>
            <a:r>
              <a:rPr lang="en-US" sz="1600" b="1" dirty="0">
                <a:latin typeface="Rockwell"/>
                <a:cs typeface="Rockwell"/>
              </a:rPr>
              <a:t>English: </a:t>
            </a:r>
            <a:r>
              <a:rPr lang="en-US" sz="1600" dirty="0">
                <a:latin typeface="Rockwell"/>
                <a:cs typeface="Rockwell"/>
              </a:rPr>
              <a:t>write a letter to your local TD about the government’s commitment to climate change-Citizens Assembly meeting 30/9</a:t>
            </a:r>
          </a:p>
          <a:p>
            <a:r>
              <a:rPr lang="en-US" sz="1600" b="1" dirty="0">
                <a:latin typeface="Rockwell"/>
                <a:cs typeface="Rockwell"/>
              </a:rPr>
              <a:t>All: Stop Climate Chaos-UN Summit Dec 2017</a:t>
            </a:r>
          </a:p>
        </p:txBody>
      </p:sp>
    </p:spTree>
    <p:extLst>
      <p:ext uri="{BB962C8B-B14F-4D97-AF65-F5344CB8AC3E}">
        <p14:creationId xmlns:p14="http://schemas.microsoft.com/office/powerpoint/2010/main" val="26019754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99467" y="474133"/>
            <a:ext cx="4826000" cy="6247866"/>
          </a:xfrm>
          <a:prstGeom prst="rect">
            <a:avLst/>
          </a:prstGeom>
          <a:noFill/>
        </p:spPr>
        <p:txBody>
          <a:bodyPr wrap="square" rtlCol="0">
            <a:spAutoFit/>
          </a:bodyPr>
          <a:lstStyle/>
          <a:p>
            <a:r>
              <a:rPr lang="en-US" sz="1600" b="1" dirty="0">
                <a:latin typeface="Rockwell"/>
                <a:cs typeface="Rockwell"/>
              </a:rPr>
              <a:t>Maths:</a:t>
            </a:r>
            <a:r>
              <a:rPr lang="en-US" sz="1600" dirty="0">
                <a:latin typeface="Rockwell"/>
                <a:cs typeface="Rockwell"/>
              </a:rPr>
              <a:t> Students could collect data on food waste in their home or school canteen and then learn to present and analyse the data effectively. They could then explore ways to reduce food waste. Alternatively, students could compare food waste statistics for their country with others around the world; why do they think some countries waste more food than others?</a:t>
            </a:r>
          </a:p>
          <a:p>
            <a:r>
              <a:rPr lang="en-US" sz="1600" b="1" dirty="0">
                <a:latin typeface="Rockwell"/>
                <a:cs typeface="Rockwell"/>
              </a:rPr>
              <a:t>Metalwork: </a:t>
            </a:r>
            <a:r>
              <a:rPr lang="en-US" sz="1600" dirty="0">
                <a:latin typeface="Rockwell"/>
                <a:cs typeface="Rockwell"/>
              </a:rPr>
              <a:t>looking at what metals are more sustainable &amp; good for the environment</a:t>
            </a:r>
          </a:p>
          <a:p>
            <a:r>
              <a:rPr lang="en-US" sz="1600" b="1" dirty="0">
                <a:latin typeface="Rockwell"/>
                <a:cs typeface="Rockwell"/>
              </a:rPr>
              <a:t>Art: </a:t>
            </a:r>
            <a:r>
              <a:rPr lang="en-US" sz="1600" dirty="0">
                <a:latin typeface="Rockwell"/>
                <a:cs typeface="Rockwell"/>
              </a:rPr>
              <a:t>Recreate, Junk Couture</a:t>
            </a:r>
          </a:p>
          <a:p>
            <a:r>
              <a:rPr lang="en-US" sz="1600" b="1" dirty="0">
                <a:latin typeface="Rockwell"/>
                <a:cs typeface="Rockwell"/>
              </a:rPr>
              <a:t>Business/Economics: </a:t>
            </a:r>
            <a:r>
              <a:rPr lang="en-US" sz="1600" dirty="0">
                <a:latin typeface="Rockwell"/>
                <a:cs typeface="Rockwell"/>
              </a:rPr>
              <a:t>CSR and waste</a:t>
            </a:r>
          </a:p>
          <a:p>
            <a:r>
              <a:rPr lang="en-US" sz="1600" b="1" dirty="0">
                <a:latin typeface="Rockwell"/>
                <a:cs typeface="Rockwell"/>
              </a:rPr>
              <a:t>Geography: </a:t>
            </a:r>
            <a:r>
              <a:rPr lang="en-US" sz="1600" dirty="0">
                <a:latin typeface="Rockwell"/>
                <a:cs typeface="Rockwell"/>
              </a:rPr>
              <a:t>You could research the supply chain of a resource or product – where does it come from, who are all the people involved in bringing the finished product to shops, who earns what money? Classic examples include bananas, chocolate, a pair of jeans and now palm oil.</a:t>
            </a:r>
          </a:p>
          <a:p>
            <a:r>
              <a:rPr lang="en-US" sz="1600" b="1" dirty="0">
                <a:latin typeface="Rockwell"/>
                <a:cs typeface="Rockwell"/>
              </a:rPr>
              <a:t>Science:</a:t>
            </a:r>
            <a:r>
              <a:rPr lang="en-US" sz="1600" dirty="0">
                <a:latin typeface="Rockwell"/>
                <a:cs typeface="Rockwell"/>
              </a:rPr>
              <a:t> Students could investigate the impact of pesticides and other chemicals on the environment. For examples, </a:t>
            </a:r>
            <a:r>
              <a:rPr lang="en-US" sz="1600" dirty="0" err="1">
                <a:latin typeface="Rockwell"/>
                <a:cs typeface="Rockwell"/>
              </a:rPr>
              <a:t>neonicotinoids</a:t>
            </a:r>
            <a:r>
              <a:rPr lang="en-US" sz="1600" dirty="0">
                <a:latin typeface="Rockwell"/>
                <a:cs typeface="Rockwell"/>
              </a:rPr>
              <a:t> and bees. Why do we need them? How do they work? What impact do they have? What are the alternatives?</a:t>
            </a:r>
          </a:p>
          <a:p>
            <a:r>
              <a:rPr lang="en-US" sz="1600" b="1" dirty="0">
                <a:latin typeface="Rockwell"/>
                <a:cs typeface="Rockwell"/>
              </a:rPr>
              <a:t>P.E. </a:t>
            </a:r>
            <a:r>
              <a:rPr lang="en-US" sz="1600" dirty="0">
                <a:latin typeface="Rockwell"/>
                <a:cs typeface="Rockwell"/>
              </a:rPr>
              <a:t>Recycled Sports Day</a:t>
            </a:r>
          </a:p>
        </p:txBody>
      </p:sp>
      <p:pic>
        <p:nvPicPr>
          <p:cNvPr id="3" name="Picture 2" descr="Goal-12-Responsible-Consumption.pdf"/>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770" y="372534"/>
            <a:ext cx="3868615" cy="5588000"/>
          </a:xfrm>
          <a:prstGeom prst="rect">
            <a:avLst/>
          </a:prstGeom>
        </p:spPr>
      </p:pic>
    </p:spTree>
    <p:extLst>
      <p:ext uri="{BB962C8B-B14F-4D97-AF65-F5344CB8AC3E}">
        <p14:creationId xmlns:p14="http://schemas.microsoft.com/office/powerpoint/2010/main" val="26796324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83B76-CBD9-CC4D-96BC-49C6A258DE60}"/>
              </a:ext>
            </a:extLst>
          </p:cNvPr>
          <p:cNvSpPr>
            <a:spLocks noGrp="1"/>
          </p:cNvSpPr>
          <p:nvPr>
            <p:ph type="title"/>
          </p:nvPr>
        </p:nvSpPr>
        <p:spPr>
          <a:xfrm>
            <a:off x="457200" y="21415"/>
            <a:ext cx="8229600" cy="1143000"/>
          </a:xfrm>
        </p:spPr>
        <p:txBody>
          <a:bodyPr>
            <a:normAutofit/>
          </a:bodyPr>
          <a:lstStyle/>
          <a:p>
            <a:r>
              <a:rPr lang="en-US" b="1" dirty="0"/>
              <a:t>Radiators for Norway</a:t>
            </a:r>
          </a:p>
        </p:txBody>
      </p:sp>
      <p:sp>
        <p:nvSpPr>
          <p:cNvPr id="4" name="TextBox 3"/>
          <p:cNvSpPr txBox="1"/>
          <p:nvPr/>
        </p:nvSpPr>
        <p:spPr>
          <a:xfrm>
            <a:off x="720336" y="1221289"/>
            <a:ext cx="7260227" cy="369332"/>
          </a:xfrm>
          <a:prstGeom prst="rect">
            <a:avLst/>
          </a:prstGeom>
          <a:noFill/>
        </p:spPr>
        <p:txBody>
          <a:bodyPr wrap="square" rtlCol="0">
            <a:spAutoFit/>
          </a:bodyPr>
          <a:lstStyle/>
          <a:p>
            <a:pPr algn="ctr"/>
            <a:r>
              <a:rPr lang="en-US" dirty="0">
                <a:hlinkClick r:id="rId2"/>
              </a:rPr>
              <a:t>Radiators for Norway</a:t>
            </a:r>
            <a:endParaRPr lang="en-US" dirty="0"/>
          </a:p>
        </p:txBody>
      </p:sp>
    </p:spTree>
    <p:extLst>
      <p:ext uri="{BB962C8B-B14F-4D97-AF65-F5344CB8AC3E}">
        <p14:creationId xmlns:p14="http://schemas.microsoft.com/office/powerpoint/2010/main" val="7396890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63"/>
          <p:cNvSpPr txBox="1">
            <a:spLocks noGrp="1"/>
          </p:cNvSpPr>
          <p:nvPr>
            <p:ph type="title"/>
          </p:nvPr>
        </p:nvSpPr>
        <p:spPr>
          <a:xfrm>
            <a:off x="496650" y="528086"/>
            <a:ext cx="8150699"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1F497D"/>
              </a:buClr>
              <a:buSzPts val="3959"/>
              <a:buFont typeface="Rockwell"/>
              <a:buNone/>
            </a:pPr>
            <a:br>
              <a:rPr lang="en-US" sz="3959" b="0" i="0" u="none" strike="noStrike" cap="none" dirty="0">
                <a:solidFill>
                  <a:srgbClr val="1F497D"/>
                </a:solidFill>
                <a:latin typeface="Rockwell"/>
                <a:ea typeface="Rockwell"/>
                <a:cs typeface="Rockwell"/>
                <a:sym typeface="Rockwell"/>
              </a:rPr>
            </a:br>
            <a:br>
              <a:rPr lang="en-US" sz="3959" b="0" i="0" u="none" strike="noStrike" cap="none" dirty="0">
                <a:solidFill>
                  <a:srgbClr val="1F497D"/>
                </a:solidFill>
                <a:latin typeface="Rockwell"/>
                <a:ea typeface="Rockwell"/>
                <a:cs typeface="Rockwell"/>
                <a:sym typeface="Rockwell"/>
              </a:rPr>
            </a:br>
            <a:br>
              <a:rPr lang="en-US" sz="3959" b="0" i="0" u="none" strike="noStrike" cap="none" dirty="0">
                <a:solidFill>
                  <a:srgbClr val="1F497D"/>
                </a:solidFill>
                <a:latin typeface="Rockwell"/>
                <a:ea typeface="Rockwell"/>
                <a:cs typeface="Rockwell"/>
                <a:sym typeface="Rockwell"/>
              </a:rPr>
            </a:br>
            <a:r>
              <a:rPr lang="en-US" sz="3959" b="0" i="0" u="none" strike="noStrike" cap="none" dirty="0">
                <a:latin typeface="Rockwell"/>
                <a:ea typeface="Rockwell"/>
                <a:cs typeface="Rockwell"/>
                <a:sym typeface="Rockwell"/>
              </a:rPr>
              <a:t>Teaching and learning resources</a:t>
            </a:r>
            <a:br>
              <a:rPr lang="en-US" sz="3959" b="0" i="0" u="none" strike="noStrike" cap="none" dirty="0">
                <a:latin typeface="Rockwell"/>
                <a:ea typeface="Rockwell"/>
                <a:cs typeface="Rockwell"/>
                <a:sym typeface="Rockwell"/>
              </a:rPr>
            </a:br>
            <a:r>
              <a:rPr lang="en-US" sz="3959" dirty="0">
                <a:latin typeface="Rockwell"/>
                <a:ea typeface="Rockwell"/>
                <a:cs typeface="Rockwell"/>
                <a:sym typeface="Rockwell"/>
              </a:rPr>
              <a:t>on Stereotypes </a:t>
            </a:r>
            <a:br>
              <a:rPr lang="en-US" sz="3959" b="0" i="0" u="none" strike="noStrike" cap="none" dirty="0">
                <a:solidFill>
                  <a:srgbClr val="1F497D"/>
                </a:solidFill>
                <a:latin typeface="Rockwell"/>
                <a:ea typeface="Rockwell"/>
                <a:cs typeface="Rockwell"/>
                <a:sym typeface="Rockwell"/>
              </a:rPr>
            </a:br>
            <a:br>
              <a:rPr lang="en-US" sz="3959" b="0" i="0" u="none" strike="noStrike" cap="none" dirty="0">
                <a:solidFill>
                  <a:srgbClr val="1F497D"/>
                </a:solidFill>
                <a:latin typeface="Rockwell"/>
                <a:ea typeface="Rockwell"/>
                <a:cs typeface="Rockwell"/>
                <a:sym typeface="Rockwell"/>
              </a:rPr>
            </a:br>
            <a:br>
              <a:rPr lang="en-US" sz="3959" b="0" i="0" u="none" strike="noStrike" cap="none" dirty="0">
                <a:solidFill>
                  <a:srgbClr val="1F497D"/>
                </a:solidFill>
                <a:latin typeface="Rockwell"/>
                <a:ea typeface="Rockwell"/>
                <a:cs typeface="Rockwell"/>
                <a:sym typeface="Rockwell"/>
              </a:rPr>
            </a:br>
            <a:endParaRPr sz="3959" b="0" i="0" u="none" strike="noStrike" cap="none" dirty="0">
              <a:solidFill>
                <a:srgbClr val="1F497D"/>
              </a:solidFill>
              <a:latin typeface="Rockwell"/>
              <a:ea typeface="Rockwell"/>
              <a:cs typeface="Rockwell"/>
              <a:sym typeface="Rockwell"/>
            </a:endParaRPr>
          </a:p>
        </p:txBody>
      </p:sp>
      <p:sp>
        <p:nvSpPr>
          <p:cNvPr id="485" name="Google Shape;485;p63"/>
          <p:cNvSpPr txBox="1"/>
          <p:nvPr/>
        </p:nvSpPr>
        <p:spPr>
          <a:xfrm>
            <a:off x="4572000" y="2743200"/>
            <a:ext cx="184666"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6" name="Google Shape;486;p63"/>
          <p:cNvSpPr txBox="1">
            <a:spLocks noGrp="1"/>
          </p:cNvSpPr>
          <p:nvPr>
            <p:ph type="body" idx="1"/>
          </p:nvPr>
        </p:nvSpPr>
        <p:spPr>
          <a:xfrm>
            <a:off x="496710" y="1741972"/>
            <a:ext cx="8150700" cy="4320000"/>
          </a:xfrm>
          <a:prstGeom prst="rect">
            <a:avLst/>
          </a:prstGeom>
          <a:noFill/>
          <a:ln>
            <a:noFill/>
          </a:ln>
        </p:spPr>
        <p:txBody>
          <a:bodyPr spcFirstLastPara="1" wrap="square" lIns="91425" tIns="45700" rIns="91425" bIns="45700" anchor="t" anchorCtr="0">
            <a:noAutofit/>
          </a:bodyPr>
          <a:lstStyle/>
          <a:p>
            <a:pPr>
              <a:lnSpc>
                <a:spcPct val="80000"/>
              </a:lnSpc>
              <a:spcBef>
                <a:spcPts val="592"/>
              </a:spcBef>
              <a:buClr>
                <a:schemeClr val="dk1"/>
              </a:buClr>
              <a:buSzPts val="2960"/>
            </a:pPr>
            <a:endParaRPr lang="ga-IE" sz="2960" b="0" i="0" u="none" strike="noStrike" cap="none" dirty="0">
              <a:solidFill>
                <a:schemeClr val="dk1"/>
              </a:solidFill>
              <a:latin typeface="American Typewriter"/>
              <a:ea typeface="Calibri"/>
              <a:cs typeface="American Typewriter"/>
              <a:sym typeface="Calibri"/>
            </a:endParaRPr>
          </a:p>
          <a:p>
            <a:pPr>
              <a:lnSpc>
                <a:spcPct val="80000"/>
              </a:lnSpc>
              <a:spcBef>
                <a:spcPts val="592"/>
              </a:spcBef>
              <a:buClr>
                <a:schemeClr val="dk1"/>
              </a:buClr>
              <a:buSzPts val="2960"/>
            </a:pPr>
            <a:r>
              <a:rPr lang="ga-IE" sz="2960" b="0" i="0" u="none" strike="noStrike" cap="none" dirty="0">
                <a:solidFill>
                  <a:schemeClr val="dk1"/>
                </a:solidFill>
                <a:latin typeface="American Typewriter"/>
                <a:ea typeface="Calibri"/>
                <a:cs typeface="American Typewriter"/>
                <a:sym typeface="Calibri"/>
              </a:rPr>
              <a:t>Anti Rumours Training Resource</a:t>
            </a:r>
          </a:p>
          <a:p>
            <a:pPr>
              <a:lnSpc>
                <a:spcPct val="80000"/>
              </a:lnSpc>
              <a:spcBef>
                <a:spcPts val="592"/>
              </a:spcBef>
              <a:buClr>
                <a:schemeClr val="dk1"/>
              </a:buClr>
              <a:buSzPts val="2960"/>
            </a:pPr>
            <a:r>
              <a:rPr lang="ga-IE" sz="2960" dirty="0">
                <a:solidFill>
                  <a:schemeClr val="dk1"/>
                </a:solidFill>
                <a:latin typeface="American Typewriter"/>
                <a:ea typeface="Calibri"/>
                <a:cs typeface="American Typewriter"/>
                <a:sym typeface="Calibri"/>
              </a:rPr>
              <a:t>NYCI Global Rights Nobel Goals</a:t>
            </a:r>
          </a:p>
          <a:p>
            <a:pPr>
              <a:lnSpc>
                <a:spcPct val="80000"/>
              </a:lnSpc>
              <a:spcBef>
                <a:spcPts val="592"/>
              </a:spcBef>
              <a:buClr>
                <a:schemeClr val="dk1"/>
              </a:buClr>
              <a:buSzPts val="2960"/>
            </a:pPr>
            <a:r>
              <a:rPr lang="ga-IE" sz="2960" b="0" i="0" u="none" strike="noStrike" cap="none" dirty="0">
                <a:solidFill>
                  <a:schemeClr val="dk1"/>
                </a:solidFill>
                <a:latin typeface="American Typewriter"/>
                <a:ea typeface="Calibri"/>
                <a:cs typeface="American Typewriter"/>
                <a:sym typeface="Calibri"/>
              </a:rPr>
              <a:t>Spotlight on Stereotyping-Equality Authority</a:t>
            </a:r>
          </a:p>
          <a:p>
            <a:pPr>
              <a:lnSpc>
                <a:spcPct val="80000"/>
              </a:lnSpc>
              <a:spcBef>
                <a:spcPts val="592"/>
              </a:spcBef>
              <a:buClr>
                <a:schemeClr val="dk1"/>
              </a:buClr>
              <a:buSzPts val="2960"/>
            </a:pPr>
            <a:r>
              <a:rPr lang="ga-IE" sz="2960" dirty="0">
                <a:solidFill>
                  <a:schemeClr val="dk1"/>
                </a:solidFill>
                <a:latin typeface="American Typewriter"/>
                <a:ea typeface="Calibri"/>
                <a:cs typeface="American Typewriter"/>
                <a:sym typeface="Calibri"/>
              </a:rPr>
              <a:t>Changing Perspectives CDETC Curriculum Development Unit.</a:t>
            </a:r>
          </a:p>
          <a:p>
            <a:pPr>
              <a:lnSpc>
                <a:spcPct val="80000"/>
              </a:lnSpc>
              <a:spcBef>
                <a:spcPts val="592"/>
              </a:spcBef>
              <a:buClr>
                <a:schemeClr val="dk1"/>
              </a:buClr>
              <a:buSzPts val="2960"/>
            </a:pPr>
            <a:r>
              <a:rPr lang="ga-IE" sz="2960" dirty="0">
                <a:solidFill>
                  <a:schemeClr val="dk1"/>
                </a:solidFill>
                <a:latin typeface="American Typewriter"/>
                <a:ea typeface="Calibri"/>
                <a:cs typeface="American Typewriter"/>
                <a:sym typeface="Calibri"/>
                <a:hlinkClick r:id="rId3"/>
              </a:rPr>
              <a:t>https://publicinterest.org.uk/aid-is-just-a-sticking-plaster/</a:t>
            </a:r>
            <a:endParaRPr lang="ga-IE" sz="2960" dirty="0">
              <a:solidFill>
                <a:schemeClr val="dk1"/>
              </a:solidFill>
              <a:latin typeface="American Typewriter"/>
              <a:ea typeface="Calibri"/>
              <a:cs typeface="American Typewriter"/>
              <a:sym typeface="Calibri"/>
            </a:endParaRPr>
          </a:p>
          <a:p>
            <a:pPr>
              <a:lnSpc>
                <a:spcPct val="80000"/>
              </a:lnSpc>
              <a:spcBef>
                <a:spcPts val="592"/>
              </a:spcBef>
              <a:buClr>
                <a:schemeClr val="dk1"/>
              </a:buClr>
              <a:buSzPts val="2960"/>
            </a:pPr>
            <a:r>
              <a:rPr lang="ga-IE" sz="2960" b="0" i="0" u="none" strike="noStrike" cap="none" dirty="0">
                <a:solidFill>
                  <a:schemeClr val="dk1"/>
                </a:solidFill>
                <a:latin typeface="American Typewriter"/>
                <a:ea typeface="Calibri"/>
                <a:cs typeface="American Typewriter"/>
                <a:sym typeface="Calibri"/>
                <a:hlinkClick r:id="rId4"/>
              </a:rPr>
              <a:t>Orphanages, Latrines &amp; Soap Powder-7 things we can do to change the Poverty Discourse</a:t>
            </a:r>
            <a:endParaRPr lang="ga-IE" sz="2960" b="0" i="0" u="none" strike="noStrike" cap="none" dirty="0">
              <a:solidFill>
                <a:schemeClr val="dk1"/>
              </a:solidFill>
              <a:latin typeface="American Typewriter"/>
              <a:ea typeface="Calibri"/>
              <a:cs typeface="American Typewriter"/>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dirty="0">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dirty="0">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dirty="0">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806963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63"/>
          <p:cNvSpPr txBox="1">
            <a:spLocks noGrp="1"/>
          </p:cNvSpPr>
          <p:nvPr>
            <p:ph type="title"/>
          </p:nvPr>
        </p:nvSpPr>
        <p:spPr>
          <a:xfrm>
            <a:off x="329708" y="339582"/>
            <a:ext cx="9456600" cy="11430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497D"/>
              </a:buClr>
              <a:buSzPts val="3959"/>
              <a:buFont typeface="Rockwell"/>
              <a:buNone/>
            </a:pPr>
            <a:br>
              <a:rPr lang="en-US" sz="3959" b="0" i="0" u="none" strike="noStrike" cap="none">
                <a:solidFill>
                  <a:srgbClr val="1F497D"/>
                </a:solidFill>
                <a:latin typeface="Rockwell"/>
                <a:ea typeface="Rockwell"/>
                <a:cs typeface="Rockwell"/>
                <a:sym typeface="Rockwell"/>
              </a:rPr>
            </a:br>
            <a:br>
              <a:rPr lang="en-US" sz="3959" b="0" i="0" u="none" strike="noStrike" cap="none">
                <a:solidFill>
                  <a:srgbClr val="1F497D"/>
                </a:solidFill>
                <a:latin typeface="Rockwell"/>
                <a:ea typeface="Rockwell"/>
                <a:cs typeface="Rockwell"/>
                <a:sym typeface="Rockwell"/>
              </a:rPr>
            </a:br>
            <a:br>
              <a:rPr lang="en-US" sz="3959" b="0" i="0" u="none" strike="noStrike" cap="none">
                <a:solidFill>
                  <a:srgbClr val="1F497D"/>
                </a:solidFill>
                <a:latin typeface="Rockwell"/>
                <a:ea typeface="Rockwell"/>
                <a:cs typeface="Rockwell"/>
                <a:sym typeface="Rockwell"/>
              </a:rPr>
            </a:br>
            <a:r>
              <a:rPr lang="en-US" sz="3959" b="0" i="0" u="none" strike="noStrike" cap="none">
                <a:solidFill>
                  <a:srgbClr val="1F497D"/>
                </a:solidFill>
                <a:latin typeface="Rockwell"/>
                <a:ea typeface="Rockwell"/>
                <a:cs typeface="Rockwell"/>
                <a:sym typeface="Rockwell"/>
              </a:rPr>
              <a:t>Teaching and learning resources</a:t>
            </a:r>
            <a:br>
              <a:rPr lang="en-US" sz="3959" b="0" i="0" u="none" strike="noStrike" cap="none">
                <a:solidFill>
                  <a:srgbClr val="1F497D"/>
                </a:solidFill>
                <a:latin typeface="Rockwell"/>
                <a:ea typeface="Rockwell"/>
                <a:cs typeface="Rockwell"/>
                <a:sym typeface="Rockwell"/>
              </a:rPr>
            </a:br>
            <a:br>
              <a:rPr lang="en-US" sz="3959" b="0" i="0" u="none" strike="noStrike" cap="none">
                <a:solidFill>
                  <a:srgbClr val="1F497D"/>
                </a:solidFill>
                <a:latin typeface="Rockwell"/>
                <a:ea typeface="Rockwell"/>
                <a:cs typeface="Rockwell"/>
                <a:sym typeface="Rockwell"/>
              </a:rPr>
            </a:br>
            <a:br>
              <a:rPr lang="en-US" sz="3959" b="0" i="0" u="none" strike="noStrike" cap="none">
                <a:solidFill>
                  <a:srgbClr val="1F497D"/>
                </a:solidFill>
                <a:latin typeface="Rockwell"/>
                <a:ea typeface="Rockwell"/>
                <a:cs typeface="Rockwell"/>
                <a:sym typeface="Rockwell"/>
              </a:rPr>
            </a:br>
            <a:endParaRPr sz="3959" b="0" i="0" u="none" strike="noStrike" cap="none">
              <a:solidFill>
                <a:srgbClr val="1F497D"/>
              </a:solidFill>
              <a:latin typeface="Rockwell"/>
              <a:ea typeface="Rockwell"/>
              <a:cs typeface="Rockwell"/>
              <a:sym typeface="Rockwell"/>
            </a:endParaRPr>
          </a:p>
        </p:txBody>
      </p:sp>
      <p:sp>
        <p:nvSpPr>
          <p:cNvPr id="485" name="Google Shape;485;p63"/>
          <p:cNvSpPr txBox="1"/>
          <p:nvPr/>
        </p:nvSpPr>
        <p:spPr>
          <a:xfrm>
            <a:off x="4572000" y="2743200"/>
            <a:ext cx="184666" cy="36933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6" name="Google Shape;486;p63"/>
          <p:cNvSpPr txBox="1">
            <a:spLocks noGrp="1"/>
          </p:cNvSpPr>
          <p:nvPr>
            <p:ph type="body" idx="1"/>
          </p:nvPr>
        </p:nvSpPr>
        <p:spPr>
          <a:xfrm>
            <a:off x="496710" y="1741972"/>
            <a:ext cx="8150700" cy="4320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960"/>
              <a:buFont typeface="Arial"/>
              <a:buNone/>
            </a:pPr>
            <a:r>
              <a:rPr lang="en-US" sz="2960" b="1" i="0" u="none" strike="noStrike" cap="none">
                <a:solidFill>
                  <a:schemeClr val="dk1"/>
                </a:solidFill>
                <a:latin typeface="Rokkitt ExtraBold"/>
                <a:ea typeface="Rokkitt ExtraBold"/>
                <a:cs typeface="Rokkitt ExtraBold"/>
                <a:sym typeface="Rokkitt ExtraBold"/>
              </a:rPr>
              <a:t>Educate Together Resource</a:t>
            </a:r>
            <a:r>
              <a:rPr lang="en-US" sz="2960" b="1">
                <a:latin typeface="Rokkitt ExtraBold"/>
                <a:ea typeface="Rokkitt ExtraBold"/>
                <a:cs typeface="Rokkitt ExtraBold"/>
                <a:sym typeface="Rokkitt ExtraBold"/>
              </a:rPr>
              <a:t> Bank- </a:t>
            </a:r>
            <a:r>
              <a:rPr lang="en-US" sz="2960" b="1" u="sng">
                <a:solidFill>
                  <a:schemeClr val="hlink"/>
                </a:solidFill>
                <a:latin typeface="Rokkitt ExtraBold"/>
                <a:ea typeface="Rokkitt ExtraBold"/>
                <a:cs typeface="Rokkitt ExtraBold"/>
                <a:sym typeface="Rokkitt ExtraBold"/>
                <a:hlinkClick r:id="rId3"/>
              </a:rPr>
              <a:t>www.learning.educatetogether.ie</a:t>
            </a:r>
            <a:r>
              <a:rPr lang="en-US" sz="2960" b="1">
                <a:latin typeface="Rokkitt ExtraBold"/>
                <a:ea typeface="Rokkitt ExtraBold"/>
                <a:cs typeface="Rokkitt ExtraBold"/>
                <a:sym typeface="Rokkitt ExtraBold"/>
              </a:rPr>
              <a:t>  </a:t>
            </a:r>
            <a:endParaRPr/>
          </a:p>
          <a:p>
            <a:pPr marL="0" marR="0" lvl="0" indent="0" algn="l" rtl="0">
              <a:lnSpc>
                <a:spcPct val="80000"/>
              </a:lnSpc>
              <a:spcBef>
                <a:spcPts val="592"/>
              </a:spcBef>
              <a:spcAft>
                <a:spcPts val="0"/>
              </a:spcAft>
              <a:buClr>
                <a:schemeClr val="dk1"/>
              </a:buClr>
              <a:buSzPts val="2960"/>
              <a:buFont typeface="Arial"/>
              <a:buNone/>
            </a:pPr>
            <a:r>
              <a:rPr lang="en-US" sz="2960" b="1" i="0" u="none" strike="noStrike" cap="none">
                <a:solidFill>
                  <a:schemeClr val="dk1"/>
                </a:solidFill>
                <a:latin typeface="Rokkitt ExtraBold"/>
                <a:ea typeface="Rokkitt ExtraBold"/>
                <a:cs typeface="Rokkitt ExtraBold"/>
                <a:sym typeface="Rokkitt ExtraBold"/>
              </a:rPr>
              <a:t>Other useful websites:</a:t>
            </a:r>
            <a:endParaRPr/>
          </a:p>
          <a:p>
            <a:pPr marL="0" marR="0" lvl="0" indent="0" algn="l" rtl="0">
              <a:lnSpc>
                <a:spcPct val="80000"/>
              </a:lnSpc>
              <a:spcBef>
                <a:spcPts val="592"/>
              </a:spcBef>
              <a:spcAft>
                <a:spcPts val="0"/>
              </a:spcAft>
              <a:buClr>
                <a:schemeClr val="dk1"/>
              </a:buClr>
              <a:buSzPts val="2960"/>
              <a:buFont typeface="Arial"/>
              <a:buNone/>
            </a:pPr>
            <a:r>
              <a:rPr lang="en-US" sz="2960" b="1" i="0" u="sng" strike="noStrike" cap="none">
                <a:solidFill>
                  <a:schemeClr val="hlink"/>
                </a:solidFill>
                <a:latin typeface="Rokkitt ExtraBold"/>
                <a:ea typeface="Rokkitt ExtraBold"/>
                <a:cs typeface="Rokkitt ExtraBold"/>
                <a:sym typeface="Rokkitt ExtraBold"/>
                <a:hlinkClick r:id="rId4"/>
              </a:rPr>
              <a:t>www.worldwiseschools.ie</a:t>
            </a:r>
            <a:endParaRPr sz="2960" b="1" i="0" u="none" strike="noStrike" cap="none">
              <a:solidFill>
                <a:schemeClr val="dk1"/>
              </a:solidFill>
              <a:latin typeface="Rokkitt ExtraBold"/>
              <a:ea typeface="Rokkitt ExtraBold"/>
              <a:cs typeface="Rokkitt ExtraBold"/>
              <a:sym typeface="Rokkitt ExtraBold"/>
            </a:endParaRPr>
          </a:p>
          <a:p>
            <a:pPr marL="0" marR="0" lvl="0" indent="0" algn="l" rtl="0">
              <a:lnSpc>
                <a:spcPct val="80000"/>
              </a:lnSpc>
              <a:spcBef>
                <a:spcPts val="592"/>
              </a:spcBef>
              <a:spcAft>
                <a:spcPts val="0"/>
              </a:spcAft>
              <a:buClr>
                <a:schemeClr val="dk1"/>
              </a:buClr>
              <a:buSzPts val="2960"/>
              <a:buFont typeface="Arial"/>
              <a:buNone/>
            </a:pPr>
            <a:r>
              <a:rPr lang="en-US" sz="2960" b="1" i="0" u="sng" strike="noStrike" cap="none">
                <a:solidFill>
                  <a:schemeClr val="hlink"/>
                </a:solidFill>
                <a:latin typeface="Rokkitt ExtraBold"/>
                <a:ea typeface="Rokkitt ExtraBold"/>
                <a:cs typeface="Rokkitt ExtraBold"/>
                <a:sym typeface="Rokkitt ExtraBold"/>
                <a:hlinkClick r:id="rId5"/>
              </a:rPr>
              <a:t>www.developmenteducation.ie</a:t>
            </a:r>
            <a:r>
              <a:rPr lang="en-US" sz="2960" b="1" i="0" u="none" strike="noStrike" cap="none">
                <a:solidFill>
                  <a:schemeClr val="dk1"/>
                </a:solidFill>
                <a:latin typeface="Rokkitt ExtraBold"/>
                <a:ea typeface="Rokkitt ExtraBold"/>
                <a:cs typeface="Rokkitt ExtraBold"/>
                <a:sym typeface="Rokkitt ExtraBold"/>
              </a:rPr>
              <a:t> </a:t>
            </a:r>
            <a:endParaRPr/>
          </a:p>
          <a:p>
            <a:pPr marL="0" marR="0" lvl="0" indent="0" algn="l" rtl="0">
              <a:lnSpc>
                <a:spcPct val="80000"/>
              </a:lnSpc>
              <a:spcBef>
                <a:spcPts val="592"/>
              </a:spcBef>
              <a:spcAft>
                <a:spcPts val="0"/>
              </a:spcAft>
              <a:buClr>
                <a:schemeClr val="dk1"/>
              </a:buClr>
              <a:buSzPts val="2960"/>
              <a:buFont typeface="Arial"/>
              <a:buNone/>
            </a:pPr>
            <a:r>
              <a:rPr lang="en-US" sz="2960" b="1" i="0" u="sng" strike="noStrike" cap="none">
                <a:solidFill>
                  <a:schemeClr val="hlink"/>
                </a:solidFill>
                <a:latin typeface="Rokkitt ExtraBold"/>
                <a:ea typeface="Rokkitt ExtraBold"/>
                <a:cs typeface="Rokkitt ExtraBold"/>
                <a:sym typeface="Rokkitt ExtraBold"/>
                <a:hlinkClick r:id="rId6"/>
              </a:rPr>
              <a:t>www.youthdeved.ie</a:t>
            </a:r>
            <a:endParaRPr sz="2960" b="1" i="0" u="none" strike="noStrike" cap="none">
              <a:solidFill>
                <a:schemeClr val="dk1"/>
              </a:solidFill>
              <a:latin typeface="Rokkitt ExtraBold"/>
              <a:ea typeface="Rokkitt ExtraBold"/>
              <a:cs typeface="Rokkitt ExtraBold"/>
              <a:sym typeface="Rokkitt ExtraBold"/>
            </a:endParaRPr>
          </a:p>
          <a:p>
            <a:pPr marL="0" marR="0" lvl="0" indent="0" algn="l" rtl="0">
              <a:lnSpc>
                <a:spcPct val="80000"/>
              </a:lnSpc>
              <a:spcBef>
                <a:spcPts val="592"/>
              </a:spcBef>
              <a:spcAft>
                <a:spcPts val="0"/>
              </a:spcAft>
              <a:buClr>
                <a:schemeClr val="dk1"/>
              </a:buClr>
              <a:buSzPts val="2960"/>
              <a:buFont typeface="Arial"/>
              <a:buNone/>
            </a:pPr>
            <a:r>
              <a:rPr lang="en-US" sz="2960" b="1" i="0" u="sng" strike="noStrike" cap="none">
                <a:solidFill>
                  <a:schemeClr val="hlink"/>
                </a:solidFill>
                <a:latin typeface="Rokkitt ExtraBold"/>
                <a:ea typeface="Rokkitt ExtraBold"/>
                <a:cs typeface="Rokkitt ExtraBold"/>
                <a:sym typeface="Rokkitt ExtraBold"/>
                <a:hlinkClick r:id="rId7"/>
              </a:rPr>
              <a:t>www.globaldimension.co.uk</a:t>
            </a:r>
            <a:endParaRPr sz="2960" b="1" i="0" u="none" strike="noStrike" cap="none">
              <a:solidFill>
                <a:schemeClr val="dk1"/>
              </a:solidFill>
              <a:latin typeface="Rokkitt ExtraBold"/>
              <a:ea typeface="Rokkitt ExtraBold"/>
              <a:cs typeface="Rokkitt ExtraBold"/>
              <a:sym typeface="Rokkitt ExtraBold"/>
            </a:endParaRPr>
          </a:p>
          <a:p>
            <a:pPr marL="0" marR="0" lvl="0" indent="0" algn="l" rtl="0">
              <a:lnSpc>
                <a:spcPct val="80000"/>
              </a:lnSpc>
              <a:spcBef>
                <a:spcPts val="592"/>
              </a:spcBef>
              <a:spcAft>
                <a:spcPts val="0"/>
              </a:spcAft>
              <a:buClr>
                <a:schemeClr val="dk1"/>
              </a:buClr>
              <a:buSzPts val="2960"/>
              <a:buFont typeface="Arial"/>
              <a:buNone/>
            </a:pPr>
            <a:r>
              <a:rPr lang="en-US" sz="2960" b="1" i="0" u="sng" strike="noStrike" cap="none">
                <a:solidFill>
                  <a:schemeClr val="hlink"/>
                </a:solidFill>
                <a:latin typeface="Rokkitt ExtraBold"/>
                <a:ea typeface="Rokkitt ExtraBold"/>
                <a:cs typeface="Rokkitt ExtraBold"/>
                <a:sym typeface="Rokkitt ExtraBold"/>
                <a:hlinkClick r:id="rId8"/>
              </a:rPr>
              <a:t>www.globalgoals.org</a:t>
            </a:r>
            <a:r>
              <a:rPr lang="en-US" sz="2960" b="1" i="0" u="none" strike="noStrike" cap="none">
                <a:solidFill>
                  <a:schemeClr val="dk1"/>
                </a:solidFill>
                <a:latin typeface="Rokkitt ExtraBold"/>
                <a:ea typeface="Rokkitt ExtraBold"/>
                <a:cs typeface="Rokkitt ExtraBold"/>
                <a:sym typeface="Rokkitt ExtraBold"/>
              </a:rPr>
              <a:t> </a:t>
            </a:r>
            <a:endParaRPr sz="2960" b="1" i="0" u="none" strike="noStrike" cap="none">
              <a:solidFill>
                <a:schemeClr val="dk1"/>
              </a:solidFill>
              <a:latin typeface="Rokkitt ExtraBold"/>
              <a:ea typeface="Rokkitt ExtraBold"/>
              <a:cs typeface="Rokkitt ExtraBold"/>
              <a:sym typeface="Rokkitt ExtraBold"/>
            </a:endParaRPr>
          </a:p>
          <a:p>
            <a:pPr marL="0" marR="0" lvl="0" indent="0" algn="l" rtl="0">
              <a:lnSpc>
                <a:spcPct val="80000"/>
              </a:lnSpc>
              <a:spcBef>
                <a:spcPts val="592"/>
              </a:spcBef>
              <a:spcAft>
                <a:spcPts val="0"/>
              </a:spcAft>
              <a:buClr>
                <a:schemeClr val="dk1"/>
              </a:buClr>
              <a:buSzPts val="2960"/>
              <a:buFont typeface="Arial"/>
              <a:buNone/>
            </a:pPr>
            <a:r>
              <a:rPr lang="en-US" sz="2960" b="1" i="0" u="none" strike="noStrike" cap="none">
                <a:solidFill>
                  <a:schemeClr val="dk1"/>
                </a:solidFill>
                <a:latin typeface="Rokkitt ExtraBold"/>
                <a:ea typeface="Rokkitt ExtraBold"/>
                <a:cs typeface="Rokkitt ExtraBold"/>
                <a:sym typeface="Rokkitt ExtraBold"/>
              </a:rPr>
              <a:t>Sign up to </a:t>
            </a:r>
            <a:r>
              <a:rPr lang="en-US" sz="2960" b="1" i="0" u="sng" strike="noStrike" cap="none">
                <a:solidFill>
                  <a:schemeClr val="hlink"/>
                </a:solidFill>
                <a:latin typeface="Rokkitt ExtraBold"/>
                <a:ea typeface="Rokkitt ExtraBold"/>
                <a:cs typeface="Rokkitt ExtraBold"/>
                <a:sym typeface="Rokkitt ExtraBold"/>
                <a:hlinkClick r:id="rId9"/>
              </a:rPr>
              <a:t>www.ideaonline.ie</a:t>
            </a:r>
            <a:r>
              <a:rPr lang="en-US" sz="2960" b="1" i="0" u="none" strike="noStrike" cap="none">
                <a:solidFill>
                  <a:schemeClr val="dk1"/>
                </a:solidFill>
                <a:latin typeface="Rokkitt ExtraBold"/>
                <a:ea typeface="Rokkitt ExtraBold"/>
                <a:cs typeface="Rokkitt ExtraBold"/>
                <a:sym typeface="Rokkitt ExtraBold"/>
              </a:rPr>
              <a:t> e-curricular</a:t>
            </a:r>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a:solidFill>
                <a:schemeClr val="dk1"/>
              </a:solidFill>
              <a:latin typeface="Calibri"/>
              <a:ea typeface="Calibri"/>
              <a:cs typeface="Calibri"/>
              <a:sym typeface="Calibri"/>
            </a:endParaRPr>
          </a:p>
          <a:p>
            <a:pPr marL="0" marR="0" lvl="0" indent="0" algn="l" rtl="0">
              <a:lnSpc>
                <a:spcPct val="80000"/>
              </a:lnSpc>
              <a:spcBef>
                <a:spcPts val="592"/>
              </a:spcBef>
              <a:spcAft>
                <a:spcPts val="0"/>
              </a:spcAft>
              <a:buClr>
                <a:schemeClr val="dk1"/>
              </a:buClr>
              <a:buSzPts val="2960"/>
              <a:buFont typeface="Arial"/>
              <a:buNone/>
            </a:pPr>
            <a:endParaRPr sz="296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915216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428</TotalTime>
  <Words>7258</Words>
  <Application>Microsoft Macintosh PowerPoint</Application>
  <PresentationFormat>On-screen Show (4:3)</PresentationFormat>
  <Paragraphs>397</Paragraphs>
  <Slides>48</Slides>
  <Notes>36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American Typewriter</vt:lpstr>
      <vt:lpstr>Arial</vt:lpstr>
      <vt:lpstr>Calibri</vt:lpstr>
      <vt:lpstr>Cutive</vt:lpstr>
      <vt:lpstr>Noto Sans Symbols</vt:lpstr>
      <vt:lpstr>Rockwell</vt:lpstr>
      <vt:lpstr>Rockwell Extra Bold</vt:lpstr>
      <vt:lpstr>Rokkitt ExtraBold</vt:lpstr>
      <vt:lpstr>Office Theme</vt:lpstr>
      <vt:lpstr>PowerPoint Presentation</vt:lpstr>
      <vt:lpstr> </vt:lpstr>
      <vt:lpstr>Global Citizenship Education </vt:lpstr>
      <vt:lpstr>Our Approach</vt:lpstr>
      <vt:lpstr>PowerPoint Presentation</vt:lpstr>
      <vt:lpstr>PowerPoint Presentation</vt:lpstr>
      <vt:lpstr>Share your experience of your trip to Ireland in picture form!</vt:lpstr>
      <vt:lpstr>Intercultural Communications</vt:lpstr>
      <vt:lpstr>High context and low – context cultures</vt:lpstr>
      <vt:lpstr>PowerPoint Presentation</vt:lpstr>
      <vt:lpstr>PowerPoint Presentation</vt:lpstr>
      <vt:lpstr>Why are we changing the maps? – Unsettling and further reflection of fundamental assumptions  https://www.youtube.com/watch?v=eLqC3FNNOaI   </vt:lpstr>
      <vt:lpstr>Mercator Map</vt:lpstr>
      <vt:lpstr>PowerPoint Presentation</vt:lpstr>
      <vt:lpstr>PowerPoint Presentation</vt:lpstr>
      <vt:lpstr>PowerPoint Presentation</vt:lpstr>
      <vt:lpstr>Despite a lot of GCE activity in Ireland, research tells us:</vt:lpstr>
      <vt:lpstr>  Root causes  of poverty, injustice and inequality  What root causes can we think of?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Question the Media &amp; indeed people’s own social media?</vt:lpstr>
      <vt:lpstr>5. Be Political</vt:lpstr>
      <vt:lpstr>6. Avoid the White Saviour Complex at all costs!</vt:lpstr>
      <vt:lpstr>DE Links with the Curriculum</vt:lpstr>
      <vt:lpstr>Key Skills-Junior Cycle</vt:lpstr>
      <vt:lpstr>24 Statements of Learning (SOL) for Junior Cycle</vt:lpstr>
      <vt:lpstr>PowerPoint Presentation</vt:lpstr>
      <vt:lpstr>PowerPoint Presentation</vt:lpstr>
      <vt:lpstr>PowerPoint Presentation</vt:lpstr>
      <vt:lpstr>PowerPoint Presentation</vt:lpstr>
      <vt:lpstr>PowerPoint Presentation</vt:lpstr>
      <vt:lpstr>PowerPoint Presentation</vt:lpstr>
      <vt:lpstr>Key Skills-Senior Cycle</vt:lpstr>
      <vt:lpstr> </vt:lpstr>
      <vt:lpstr>PowerPoint Presentation</vt:lpstr>
      <vt:lpstr>PowerPoint Presentation</vt:lpstr>
      <vt:lpstr>PowerPoint Presentation</vt:lpstr>
      <vt:lpstr>PowerPoint Presentation</vt:lpstr>
      <vt:lpstr>PowerPoint Presentation</vt:lpstr>
      <vt:lpstr>PowerPoint Presentation</vt:lpstr>
      <vt:lpstr>Radiators for Norway</vt:lpstr>
      <vt:lpstr>   Teaching and learning resources on Stereotypes    </vt:lpstr>
      <vt:lpstr>   Teaching and learning resources   </vt:lpstr>
    </vt:vector>
  </TitlesOfParts>
  <Company>World Wise Global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21</cp:revision>
  <dcterms:created xsi:type="dcterms:W3CDTF">2018-12-07T12:26:40Z</dcterms:created>
  <dcterms:modified xsi:type="dcterms:W3CDTF">2021-10-21T11:28:14Z</dcterms:modified>
</cp:coreProperties>
</file>