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3"/>
  </p:notesMasterIdLst>
  <p:handoutMasterIdLst>
    <p:handoutMasterId r:id="rId54"/>
  </p:handoutMasterIdLst>
  <p:sldIdLst>
    <p:sldId id="274" r:id="rId2"/>
    <p:sldId id="404" r:id="rId3"/>
    <p:sldId id="420" r:id="rId4"/>
    <p:sldId id="421" r:id="rId5"/>
    <p:sldId id="422" r:id="rId6"/>
    <p:sldId id="428" r:id="rId7"/>
    <p:sldId id="429" r:id="rId8"/>
    <p:sldId id="423" r:id="rId9"/>
    <p:sldId id="405" r:id="rId10"/>
    <p:sldId id="406" r:id="rId11"/>
    <p:sldId id="415" r:id="rId12"/>
    <p:sldId id="410" r:id="rId13"/>
    <p:sldId id="424" r:id="rId14"/>
    <p:sldId id="295" r:id="rId15"/>
    <p:sldId id="270" r:id="rId16"/>
    <p:sldId id="286" r:id="rId17"/>
    <p:sldId id="417" r:id="rId18"/>
    <p:sldId id="362" r:id="rId19"/>
    <p:sldId id="395" r:id="rId20"/>
    <p:sldId id="412" r:id="rId21"/>
    <p:sldId id="413" r:id="rId22"/>
    <p:sldId id="414" r:id="rId23"/>
    <p:sldId id="396" r:id="rId24"/>
    <p:sldId id="397" r:id="rId25"/>
    <p:sldId id="408" r:id="rId26"/>
    <p:sldId id="409" r:id="rId27"/>
    <p:sldId id="426" r:id="rId28"/>
    <p:sldId id="440" r:id="rId29"/>
    <p:sldId id="441" r:id="rId30"/>
    <p:sldId id="447" r:id="rId31"/>
    <p:sldId id="442" r:id="rId32"/>
    <p:sldId id="432" r:id="rId33"/>
    <p:sldId id="431" r:id="rId34"/>
    <p:sldId id="433" r:id="rId35"/>
    <p:sldId id="438" r:id="rId36"/>
    <p:sldId id="439" r:id="rId37"/>
    <p:sldId id="434" r:id="rId38"/>
    <p:sldId id="430" r:id="rId39"/>
    <p:sldId id="418" r:id="rId40"/>
    <p:sldId id="419" r:id="rId41"/>
    <p:sldId id="435" r:id="rId42"/>
    <p:sldId id="436" r:id="rId43"/>
    <p:sldId id="416" r:id="rId44"/>
    <p:sldId id="384" r:id="rId45"/>
    <p:sldId id="443" r:id="rId46"/>
    <p:sldId id="444" r:id="rId47"/>
    <p:sldId id="445" r:id="rId48"/>
    <p:sldId id="427" r:id="rId49"/>
    <p:sldId id="446" r:id="rId50"/>
    <p:sldId id="411" r:id="rId51"/>
    <p:sldId id="324" r:id="rId5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27" autoAdjust="0"/>
    <p:restoredTop sz="92876" autoAdjust="0"/>
  </p:normalViewPr>
  <p:slideViewPr>
    <p:cSldViewPr snapToGrid="0" snapToObjects="1">
      <p:cViewPr>
        <p:scale>
          <a:sx n="75" d="100"/>
          <a:sy n="75" d="100"/>
        </p:scale>
        <p:origin x="-72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5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notesMaster" Target="notesMasters/notesMaster1.xml"/><Relationship Id="rId54" Type="http://schemas.openxmlformats.org/officeDocument/2006/relationships/handoutMaster" Target="handoutMasters/handoutMaster1.xml"/><Relationship Id="rId55" Type="http://schemas.openxmlformats.org/officeDocument/2006/relationships/printerSettings" Target="printerSettings/printerSettings1.bin"/><Relationship Id="rId56" Type="http://schemas.openxmlformats.org/officeDocument/2006/relationships/presProps" Target="presProps.xml"/><Relationship Id="rId57" Type="http://schemas.openxmlformats.org/officeDocument/2006/relationships/viewProps" Target="viewProps.xml"/><Relationship Id="rId58" Type="http://schemas.openxmlformats.org/officeDocument/2006/relationships/theme" Target="theme/theme1.xml"/><Relationship Id="rId59"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AC25D9-82C2-594F-9F17-819E4E305D12}" type="datetimeFigureOut">
              <a:rPr lang="en-US" smtClean="0"/>
              <a:t>23/11/20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973E45F-2259-4E45-88C7-EA41A1181E3C}" type="slidenum">
              <a:rPr lang="en-US" smtClean="0"/>
              <a:t>‹#›</a:t>
            </a:fld>
            <a:endParaRPr lang="en-US"/>
          </a:p>
        </p:txBody>
      </p:sp>
    </p:spTree>
    <p:extLst>
      <p:ext uri="{BB962C8B-B14F-4D97-AF65-F5344CB8AC3E}">
        <p14:creationId xmlns:p14="http://schemas.microsoft.com/office/powerpoint/2010/main" val="11499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C4E63B-8590-C94D-83B7-5E123CA56E6B}" type="datetimeFigureOut">
              <a:rPr lang="en-US" smtClean="0"/>
              <a:t>23/11/20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E0053C-DC73-B04E-9E77-A405888C5ABC}" type="slidenum">
              <a:rPr lang="en-US" smtClean="0"/>
              <a:t>‹#›</a:t>
            </a:fld>
            <a:endParaRPr lang="en-US"/>
          </a:p>
        </p:txBody>
      </p:sp>
    </p:spTree>
    <p:extLst>
      <p:ext uri="{BB962C8B-B14F-4D97-AF65-F5344CB8AC3E}">
        <p14:creationId xmlns:p14="http://schemas.microsoft.com/office/powerpoint/2010/main" val="39962164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Moving Debate</a:t>
            </a:r>
          </a:p>
          <a:p>
            <a:r>
              <a:rPr lang="en-US" dirty="0" smtClean="0"/>
              <a:t>Root causes</a:t>
            </a:r>
          </a:p>
          <a:p>
            <a:r>
              <a:rPr lang="en-US" dirty="0" smtClean="0"/>
              <a:t>Video Global Inequality</a:t>
            </a:r>
          </a:p>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1</a:t>
            </a:fld>
            <a:endParaRPr lang="en-US"/>
          </a:p>
        </p:txBody>
      </p:sp>
    </p:spTree>
    <p:extLst>
      <p:ext uri="{BB962C8B-B14F-4D97-AF65-F5344CB8AC3E}">
        <p14:creationId xmlns:p14="http://schemas.microsoft.com/office/powerpoint/2010/main" val="3842627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3</a:t>
            </a:fld>
            <a:endParaRPr lang="en-US" dirty="0"/>
          </a:p>
        </p:txBody>
      </p:sp>
    </p:spTree>
    <p:extLst>
      <p:ext uri="{BB962C8B-B14F-4D97-AF65-F5344CB8AC3E}">
        <p14:creationId xmlns:p14="http://schemas.microsoft.com/office/powerpoint/2010/main" val="3671611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The WWGS programme aims to:</a:t>
            </a:r>
          </a:p>
          <a:p>
            <a:endParaRPr lang="en-US" sz="1200" dirty="0"/>
          </a:p>
          <a:p>
            <a:pPr marL="285750" indent="-285750">
              <a:buFont typeface="Arial"/>
              <a:buChar char="•"/>
            </a:pPr>
            <a:r>
              <a:rPr lang="en-US" sz="1200" dirty="0"/>
              <a:t>familiarise learners with the concepts of  interdependence, development, globalisation and  sustainability</a:t>
            </a:r>
          </a:p>
          <a:p>
            <a:pPr marL="285750" indent="-285750">
              <a:buFont typeface="Arial"/>
              <a:buChar char="•"/>
            </a:pPr>
            <a:r>
              <a:rPr lang="en-US" sz="1200" dirty="0"/>
              <a:t>enable teachers to move learners from a charity mentality to a social justice mentality</a:t>
            </a:r>
          </a:p>
          <a:p>
            <a:pPr marL="285750" indent="-285750">
              <a:buFont typeface="Arial"/>
              <a:buChar char="•"/>
            </a:pPr>
            <a:r>
              <a:rPr lang="en-US" sz="1200" dirty="0"/>
              <a:t>community of practice that stretches across regions and continents. An informal and flexible network that can share experience and resources</a:t>
            </a:r>
          </a:p>
          <a:p>
            <a:pPr marL="285750" indent="-285750">
              <a:buFont typeface="Arial"/>
              <a:buChar char="•"/>
            </a:pPr>
            <a:r>
              <a:rPr lang="en-US" sz="1200" dirty="0"/>
              <a:t>stimulate critical thinking about global issues, both at  a whole school and learner level help schools promote greater awareness and understanding of global justice issues.</a:t>
            </a:r>
          </a:p>
          <a:p>
            <a:endParaRPr lang="en-US" dirty="0"/>
          </a:p>
        </p:txBody>
      </p:sp>
      <p:sp>
        <p:nvSpPr>
          <p:cNvPr id="4" name="Slide Number Placeholder 3"/>
          <p:cNvSpPr>
            <a:spLocks noGrp="1"/>
          </p:cNvSpPr>
          <p:nvPr>
            <p:ph type="sldNum" sz="quarter" idx="10"/>
          </p:nvPr>
        </p:nvSpPr>
        <p:spPr/>
        <p:txBody>
          <a:bodyPr/>
          <a:lstStyle/>
          <a:p>
            <a:fld id="{3B75194C-DF43-8E4B-8E66-6EFAAFF47F6C}" type="slidenum">
              <a:rPr lang="en-US" smtClean="0"/>
              <a:t>4</a:t>
            </a:fld>
            <a:endParaRPr lang="en-US" dirty="0"/>
          </a:p>
        </p:txBody>
      </p:sp>
    </p:spTree>
    <p:extLst>
      <p:ext uri="{BB962C8B-B14F-4D97-AF65-F5344CB8AC3E}">
        <p14:creationId xmlns:p14="http://schemas.microsoft.com/office/powerpoint/2010/main" val="4283767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6</a:t>
            </a:fld>
            <a:endParaRPr lang="en-US"/>
          </a:p>
        </p:txBody>
      </p:sp>
    </p:spTree>
    <p:extLst>
      <p:ext uri="{BB962C8B-B14F-4D97-AF65-F5344CB8AC3E}">
        <p14:creationId xmlns:p14="http://schemas.microsoft.com/office/powerpoint/2010/main" val="2798124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7</a:t>
            </a:fld>
            <a:endParaRPr lang="en-US"/>
          </a:p>
        </p:txBody>
      </p:sp>
    </p:spTree>
    <p:extLst>
      <p:ext uri="{BB962C8B-B14F-4D97-AF65-F5344CB8AC3E}">
        <p14:creationId xmlns:p14="http://schemas.microsoft.com/office/powerpoint/2010/main" val="1474572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b="1" dirty="0"/>
              <a:t>Knowledge</a:t>
            </a:r>
            <a:r>
              <a:rPr lang="en-US" dirty="0"/>
              <a:t> – understand the meaning of racism –</a:t>
            </a:r>
            <a:r>
              <a:rPr lang="en-IE" sz="1200" b="1" i="0" u="none" strike="noStrike" kern="1200" dirty="0">
                <a:solidFill>
                  <a:schemeClr val="tx1"/>
                </a:solidFill>
                <a:effectLst/>
                <a:latin typeface="+mn-lt"/>
                <a:ea typeface="+mn-ea"/>
                <a:cs typeface="+mn-cs"/>
              </a:rPr>
              <a:t>Individual, Institutional, Structural (or societal</a:t>
            </a:r>
            <a:r>
              <a:rPr lang="en-IE" sz="1200" b="0" i="0" u="none" strike="noStrike" kern="1200" dirty="0">
                <a:solidFill>
                  <a:schemeClr val="tx1"/>
                </a:solidFill>
                <a:effectLst/>
                <a:latin typeface="+mn-lt"/>
                <a:ea typeface="+mn-ea"/>
                <a:cs typeface="+mn-cs"/>
              </a:rPr>
              <a:t>) </a:t>
            </a:r>
            <a:r>
              <a:rPr lang="en-IE" sz="1200" b="1" i="0" u="none" strike="noStrike" kern="1200" dirty="0">
                <a:solidFill>
                  <a:schemeClr val="tx1"/>
                </a:solidFill>
                <a:effectLst/>
                <a:latin typeface="+mn-lt"/>
                <a:ea typeface="+mn-ea"/>
                <a:cs typeface="+mn-cs"/>
              </a:rPr>
              <a:t>Historical</a:t>
            </a:r>
            <a:r>
              <a:rPr lang="en-IE" sz="1200" b="0" i="0" u="none" strike="noStrike" kern="1200" dirty="0">
                <a:solidFill>
                  <a:schemeClr val="tx1"/>
                </a:solidFill>
                <a:effectLst/>
                <a:latin typeface="+mn-lt"/>
                <a:ea typeface="+mn-ea"/>
                <a:cs typeface="+mn-cs"/>
              </a:rPr>
              <a:t> </a:t>
            </a:r>
          </a:p>
          <a:p>
            <a:pPr rtl="0" fontAlgn="base"/>
            <a:r>
              <a:rPr lang="en-IE" sz="1200" b="1" i="0" u="none" strike="noStrike" kern="1200" dirty="0">
                <a:solidFill>
                  <a:schemeClr val="tx1"/>
                </a:solidFill>
                <a:effectLst/>
                <a:latin typeface="+mn-lt"/>
                <a:ea typeface="+mn-ea"/>
                <a:cs typeface="+mn-cs"/>
              </a:rPr>
              <a:t>Values</a:t>
            </a:r>
            <a:r>
              <a:rPr lang="en-IE" sz="1200" b="0" i="0" u="none" strike="noStrike" kern="1200" dirty="0">
                <a:solidFill>
                  <a:schemeClr val="tx1"/>
                </a:solidFill>
                <a:effectLst/>
                <a:latin typeface="+mn-lt"/>
                <a:ea typeface="+mn-ea"/>
                <a:cs typeface="+mn-cs"/>
              </a:rPr>
              <a:t> - empathy respect for diversity and tolerance, and inclusiveness, ensure diverse voices are heard</a:t>
            </a:r>
          </a:p>
          <a:p>
            <a:pPr rtl="0" fontAlgn="base"/>
            <a:r>
              <a:rPr lang="en-US" b="1" dirty="0"/>
              <a:t>Skills </a:t>
            </a:r>
            <a:r>
              <a:rPr lang="en-US" dirty="0"/>
              <a:t>– Student feel confident to talk about racism and to act in anti-racism ways</a:t>
            </a:r>
          </a:p>
          <a:p>
            <a:pPr rtl="0" fontAlgn="base"/>
            <a:r>
              <a:rPr lang="en-US" b="1" dirty="0"/>
              <a:t>Action </a:t>
            </a:r>
            <a:r>
              <a:rPr lang="en-US" dirty="0"/>
              <a:t>– Take action to create anti-racist spaces</a:t>
            </a:r>
          </a:p>
        </p:txBody>
      </p:sp>
      <p:sp>
        <p:nvSpPr>
          <p:cNvPr id="4" name="Slide Number Placeholder 3"/>
          <p:cNvSpPr>
            <a:spLocks noGrp="1"/>
          </p:cNvSpPr>
          <p:nvPr>
            <p:ph type="sldNum" sz="quarter" idx="5"/>
          </p:nvPr>
        </p:nvSpPr>
        <p:spPr/>
        <p:txBody>
          <a:bodyPr/>
          <a:lstStyle/>
          <a:p>
            <a:fld id="{400AEDBD-9B7C-DD41-95AF-15271397285B}" type="slidenum">
              <a:rPr lang="en-US" smtClean="0"/>
              <a:t>9</a:t>
            </a:fld>
            <a:endParaRPr lang="en-US"/>
          </a:p>
        </p:txBody>
      </p:sp>
    </p:spTree>
    <p:extLst>
      <p:ext uri="{BB962C8B-B14F-4D97-AF65-F5344CB8AC3E}">
        <p14:creationId xmlns:p14="http://schemas.microsoft.com/office/powerpoint/2010/main" val="19633501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Briefly talk through the 6 steps</a:t>
            </a:r>
          </a:p>
        </p:txBody>
      </p:sp>
      <p:sp>
        <p:nvSpPr>
          <p:cNvPr id="4" name="Slide Number Placeholder 3"/>
          <p:cNvSpPr>
            <a:spLocks noGrp="1"/>
          </p:cNvSpPr>
          <p:nvPr>
            <p:ph type="sldNum" sz="quarter" idx="5"/>
          </p:nvPr>
        </p:nvSpPr>
        <p:spPr/>
        <p:txBody>
          <a:bodyPr/>
          <a:lstStyle/>
          <a:p>
            <a:fld id="{400AEDBD-9B7C-DD41-95AF-15271397285B}" type="slidenum">
              <a:rPr lang="en-US" smtClean="0"/>
              <a:t>10</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WWGS Provide subject specific resources to support teachers integrate GCE into their subject areas. </a:t>
            </a:r>
          </a:p>
          <a:p>
            <a:endParaRPr lang="en-US" dirty="0"/>
          </a:p>
          <a:p>
            <a:r>
              <a:rPr lang="en-US" dirty="0"/>
              <a:t>Go to the ”Tools” section of our website to download these. </a:t>
            </a:r>
          </a:p>
        </p:txBody>
      </p:sp>
      <p:sp>
        <p:nvSpPr>
          <p:cNvPr id="4" name="Slide Number Placeholder 3"/>
          <p:cNvSpPr>
            <a:spLocks noGrp="1"/>
          </p:cNvSpPr>
          <p:nvPr>
            <p:ph type="sldNum" sz="quarter" idx="5"/>
          </p:nvPr>
        </p:nvSpPr>
        <p:spPr/>
        <p:txBody>
          <a:bodyPr/>
          <a:lstStyle/>
          <a:p>
            <a:fld id="{400AEDBD-9B7C-DD41-95AF-15271397285B}" type="slidenum">
              <a:rPr lang="en-US" smtClean="0"/>
              <a:t>13</a:t>
            </a:fld>
            <a:endParaRPr lang="en-US" dirty="0"/>
          </a:p>
        </p:txBody>
      </p:sp>
    </p:spTree>
    <p:extLst>
      <p:ext uri="{BB962C8B-B14F-4D97-AF65-F5344CB8AC3E}">
        <p14:creationId xmlns:p14="http://schemas.microsoft.com/office/powerpoint/2010/main" val="1453753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p>
        </p:txBody>
      </p:sp>
      <p:sp>
        <p:nvSpPr>
          <p:cNvPr id="4" name="Slide Number Placeholder 3"/>
          <p:cNvSpPr>
            <a:spLocks noGrp="1"/>
          </p:cNvSpPr>
          <p:nvPr>
            <p:ph type="sldNum" sz="quarter" idx="10"/>
          </p:nvPr>
        </p:nvSpPr>
        <p:spPr/>
        <p:txBody>
          <a:bodyPr/>
          <a:lstStyle/>
          <a:p>
            <a:fld id="{1C8A96C3-4FD0-DA4A-B113-95C5E64A8258}" type="slidenum">
              <a:rPr lang="en-US" smtClean="0"/>
              <a:t>14</a:t>
            </a:fld>
            <a:endParaRPr lang="en-US" dirty="0"/>
          </a:p>
        </p:txBody>
      </p:sp>
    </p:spTree>
    <p:extLst>
      <p:ext uri="{BB962C8B-B14F-4D97-AF65-F5344CB8AC3E}">
        <p14:creationId xmlns:p14="http://schemas.microsoft.com/office/powerpoint/2010/main" val="1078031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15</a:t>
            </a:fld>
            <a:endParaRPr lang="en-US"/>
          </a:p>
        </p:txBody>
      </p:sp>
    </p:spTree>
    <p:extLst>
      <p:ext uri="{BB962C8B-B14F-4D97-AF65-F5344CB8AC3E}">
        <p14:creationId xmlns:p14="http://schemas.microsoft.com/office/powerpoint/2010/main" val="3744467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Gaeilge, English, Modern Languages, History, Geography, CSPE, Mathematics, Physics, Chemistry, Biology, Accounting, Business, Economics, Music, Agricultural Science </a:t>
            </a:r>
          </a:p>
        </p:txBody>
      </p:sp>
      <p:sp>
        <p:nvSpPr>
          <p:cNvPr id="4" name="Slide Number Placeholder 3"/>
          <p:cNvSpPr>
            <a:spLocks noGrp="1"/>
          </p:cNvSpPr>
          <p:nvPr>
            <p:ph type="sldNum" sz="quarter" idx="10"/>
          </p:nvPr>
        </p:nvSpPr>
        <p:spPr/>
        <p:txBody>
          <a:bodyPr/>
          <a:lstStyle/>
          <a:p>
            <a:fld id="{1C8A96C3-4FD0-DA4A-B113-95C5E64A8258}" type="slidenum">
              <a:rPr lang="en-US" smtClean="0"/>
              <a:t>16</a:t>
            </a:fld>
            <a:endParaRPr lang="en-US" dirty="0"/>
          </a:p>
        </p:txBody>
      </p:sp>
    </p:spTree>
    <p:extLst>
      <p:ext uri="{BB962C8B-B14F-4D97-AF65-F5344CB8AC3E}">
        <p14:creationId xmlns:p14="http://schemas.microsoft.com/office/powerpoint/2010/main" val="10452142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pandemic gave us a</a:t>
            </a:r>
            <a:r>
              <a:rPr lang="en-US" baseline="0" dirty="0" smtClean="0"/>
              <a:t> chance to appreciate nature and gave us a glimpse into what a fossil free future might look like offering a break from addictive consumerism (one would hope!)</a:t>
            </a:r>
          </a:p>
          <a:p>
            <a:endParaRPr lang="en-US" baseline="0" dirty="0" smtClean="0"/>
          </a:p>
          <a:p>
            <a:r>
              <a:rPr lang="en-US" baseline="0" dirty="0" smtClean="0"/>
              <a:t>George </a:t>
            </a:r>
            <a:r>
              <a:rPr lang="en-US" baseline="0" dirty="0" err="1" smtClean="0"/>
              <a:t>Monibot</a:t>
            </a:r>
            <a:r>
              <a:rPr lang="en-US" baseline="0" dirty="0" smtClean="0"/>
              <a:t> said that’ it [the pandemic] has to be a tipping point. This has to be a point to transform where we move from one system an exploitative political and economic system to a completely different one private sufficiency and public luxury.</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28</a:t>
            </a:fld>
            <a:endParaRPr lang="en-US"/>
          </a:p>
        </p:txBody>
      </p:sp>
    </p:spTree>
    <p:extLst>
      <p:ext uri="{BB962C8B-B14F-4D97-AF65-F5344CB8AC3E}">
        <p14:creationId xmlns:p14="http://schemas.microsoft.com/office/powerpoint/2010/main" val="4200710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Intro to thematic information sheets</a:t>
            </a:r>
          </a:p>
        </p:txBody>
      </p:sp>
      <p:sp>
        <p:nvSpPr>
          <p:cNvPr id="4" name="Slide Number Placeholder 3"/>
          <p:cNvSpPr>
            <a:spLocks noGrp="1"/>
          </p:cNvSpPr>
          <p:nvPr>
            <p:ph type="sldNum" sz="quarter" idx="5"/>
          </p:nvPr>
        </p:nvSpPr>
        <p:spPr/>
        <p:txBody>
          <a:bodyPr/>
          <a:lstStyle/>
          <a:p>
            <a:fld id="{400AEDBD-9B7C-DD41-95AF-15271397285B}" type="slidenum">
              <a:rPr lang="en-US" smtClean="0"/>
              <a:t>49</a:t>
            </a:fld>
            <a:endParaRPr lang="en-US"/>
          </a:p>
        </p:txBody>
      </p:sp>
    </p:spTree>
    <p:extLst>
      <p:ext uri="{BB962C8B-B14F-4D97-AF65-F5344CB8AC3E}">
        <p14:creationId xmlns:p14="http://schemas.microsoft.com/office/powerpoint/2010/main" val="3648443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the breakdown of trainings, outline the 5 types of training</a:t>
            </a:r>
          </a:p>
          <a:p>
            <a:r>
              <a:rPr lang="en-US" dirty="0"/>
              <a:t>Purple – starter trainings – (today) for new schools and teachers new to GCE (perhaps their school has been involved longer)</a:t>
            </a:r>
          </a:p>
          <a:p>
            <a:r>
              <a:rPr lang="en-US" dirty="0"/>
              <a:t>Pink – WWGS approach and adapting to covid-19 – for ALL schools and teachers. Even for schools who have been involved for a while. Updated theory and practice</a:t>
            </a:r>
          </a:p>
          <a:p>
            <a:r>
              <a:rPr lang="en-US" dirty="0"/>
              <a:t>Green – Thematic areas</a:t>
            </a:r>
          </a:p>
          <a:p>
            <a:r>
              <a:rPr lang="en-US" dirty="0"/>
              <a:t>Blue – subject specific</a:t>
            </a:r>
          </a:p>
          <a:p>
            <a:r>
              <a:rPr lang="en-US" dirty="0"/>
              <a:t>Yellow – standard WWGS trainings and events. And deadlines.</a:t>
            </a:r>
          </a:p>
        </p:txBody>
      </p:sp>
      <p:sp>
        <p:nvSpPr>
          <p:cNvPr id="4" name="Slide Number Placeholder 3"/>
          <p:cNvSpPr>
            <a:spLocks noGrp="1"/>
          </p:cNvSpPr>
          <p:nvPr>
            <p:ph type="sldNum" sz="quarter" idx="5"/>
          </p:nvPr>
        </p:nvSpPr>
        <p:spPr/>
        <p:txBody>
          <a:bodyPr/>
          <a:lstStyle/>
          <a:p>
            <a:fld id="{400AEDBD-9B7C-DD41-95AF-15271397285B}" type="slidenum">
              <a:rPr lang="en-US" smtClean="0"/>
              <a:t>50</a:t>
            </a:fld>
            <a:endParaRPr lang="en-US"/>
          </a:p>
        </p:txBody>
      </p:sp>
    </p:spTree>
    <p:extLst>
      <p:ext uri="{BB962C8B-B14F-4D97-AF65-F5344CB8AC3E}">
        <p14:creationId xmlns:p14="http://schemas.microsoft.com/office/powerpoint/2010/main" val="2278550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smtClean="0"/>
              <a:t/>
            </a:r>
            <a:br>
              <a:rPr lang="en-US" sz="1400" b="1" dirty="0" smtClean="0"/>
            </a:br>
            <a:endParaRPr lang="en-US" sz="1200" b="0" kern="1200" dirty="0" smtClean="0">
              <a:solidFill>
                <a:schemeClr val="tx1"/>
              </a:solidFill>
              <a:latin typeface="+mn-lt"/>
              <a:ea typeface="+mn-ea"/>
              <a:cs typeface="+mn-cs"/>
            </a:endParaRPr>
          </a:p>
          <a:p>
            <a:endParaRPr lang="en-US" sz="1200" b="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51</a:t>
            </a:fld>
            <a:endParaRPr lang="en-US" dirty="0"/>
          </a:p>
        </p:txBody>
      </p:sp>
    </p:spTree>
    <p:extLst>
      <p:ext uri="{BB962C8B-B14F-4D97-AF65-F5344CB8AC3E}">
        <p14:creationId xmlns:p14="http://schemas.microsoft.com/office/powerpoint/2010/main" val="1467846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723126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1403515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B8491288-2F14-354D-A756-0F779FA9AD8F}" type="datetimeFigureOut">
              <a:rPr lang="en-US" smtClean="0"/>
              <a:t>23/11/20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98687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B8491288-2F14-354D-A756-0F779FA9AD8F}" type="datetimeFigureOut">
              <a:rPr lang="en-US" smtClean="0"/>
              <a:t>23/11/20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1622181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B8491288-2F14-354D-A756-0F779FA9AD8F}" type="datetimeFigureOut">
              <a:rPr lang="en-US" smtClean="0"/>
              <a:t>23/11/20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764240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B8491288-2F14-354D-A756-0F779FA9AD8F}" type="datetimeFigureOut">
              <a:rPr lang="en-US" smtClean="0"/>
              <a:t>23/11/20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332197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491288-2F14-354D-A756-0F779FA9AD8F}" type="datetimeFigureOut">
              <a:rPr lang="en-US" smtClean="0"/>
              <a:t>23/11/20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618945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8491288-2F14-354D-A756-0F779FA9AD8F}" type="datetimeFigureOut">
              <a:rPr lang="en-US" smtClean="0"/>
              <a:t>23/11/20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989552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8491288-2F14-354D-A756-0F779FA9AD8F}" type="datetimeFigureOut">
              <a:rPr lang="en-US" smtClean="0"/>
              <a:t>23/11/20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558143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14811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69432524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491288-2F14-354D-A756-0F779FA9AD8F}" type="datetimeFigureOut">
              <a:rPr lang="en-US" smtClean="0"/>
              <a:t>23/11/20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2EEEBD-3441-664C-BB23-29B4B17314E6}" type="slidenum">
              <a:rPr lang="en-US" smtClean="0"/>
              <a:t>‹#›</a:t>
            </a:fld>
            <a:endParaRPr lang="en-US"/>
          </a:p>
        </p:txBody>
      </p:sp>
    </p:spTree>
    <p:extLst>
      <p:ext uri="{BB962C8B-B14F-4D97-AF65-F5344CB8AC3E}">
        <p14:creationId xmlns:p14="http://schemas.microsoft.com/office/powerpoint/2010/main" val="2991871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9.jpeg"/><Relationship Id="rId5" Type="http://schemas.openxmlformats.org/officeDocument/2006/relationships/image" Target="../media/image10.jpeg"/><Relationship Id="rId6" Type="http://schemas.openxmlformats.org/officeDocument/2006/relationships/image" Target="../media/image11.jpeg"/><Relationship Id="rId7" Type="http://schemas.openxmlformats.org/officeDocument/2006/relationships/image" Target="../media/image12.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jpeg"/><Relationship Id="rId5" Type="http://schemas.openxmlformats.org/officeDocument/2006/relationships/image" Target="../media/image23.pn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 Id="rId3"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6.png"/></Relationships>
</file>

<file path=ppt/slides/_rels/slide13.xml.rels><?xml version="1.0" encoding="UTF-8" standalone="yes"?>
<Relationships xmlns="http://schemas.openxmlformats.org/package/2006/relationships"><Relationship Id="rId11" Type="http://schemas.openxmlformats.org/officeDocument/2006/relationships/image" Target="../media/image35.png"/><Relationship Id="rId12" Type="http://schemas.openxmlformats.org/officeDocument/2006/relationships/image" Target="../media/image36.jpeg"/><Relationship Id="rId13" Type="http://schemas.openxmlformats.org/officeDocument/2006/relationships/image" Target="../media/image37.png"/><Relationship Id="rId14" Type="http://schemas.openxmlformats.org/officeDocument/2006/relationships/image" Target="../media/image38.png"/><Relationship Id="rId15" Type="http://schemas.openxmlformats.org/officeDocument/2006/relationships/image" Target="../media/image39.png"/><Relationship Id="rId16" Type="http://schemas.openxmlformats.org/officeDocument/2006/relationships/image" Target="../media/image40.png"/><Relationship Id="rId17" Type="http://schemas.openxmlformats.org/officeDocument/2006/relationships/image" Target="../media/image41.png"/><Relationship Id="rId18"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7.jpeg"/><Relationship Id="rId4" Type="http://schemas.openxmlformats.org/officeDocument/2006/relationships/image" Target="../media/image28.jpeg"/><Relationship Id="rId5" Type="http://schemas.openxmlformats.org/officeDocument/2006/relationships/image" Target="../media/image29.jpeg"/><Relationship Id="rId6" Type="http://schemas.openxmlformats.org/officeDocument/2006/relationships/image" Target="../media/image30.jpeg"/><Relationship Id="rId7" Type="http://schemas.openxmlformats.org/officeDocument/2006/relationships/image" Target="../media/image31.jpeg"/><Relationship Id="rId8" Type="http://schemas.openxmlformats.org/officeDocument/2006/relationships/image" Target="../media/image32.png"/><Relationship Id="rId9" Type="http://schemas.openxmlformats.org/officeDocument/2006/relationships/image" Target="../media/image33.png"/><Relationship Id="rId10"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5.png"/><Relationship Id="rId3" Type="http://schemas.openxmlformats.org/officeDocument/2006/relationships/image" Target="../media/image46.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eg-E1FtjaxY"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3.jpeg"/><Relationship Id="rId3" Type="http://schemas.openxmlformats.org/officeDocument/2006/relationships/image" Target="../media/image5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5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8.e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image" Target="../media/image69.png"/><Relationship Id="rId4" Type="http://schemas.openxmlformats.org/officeDocument/2006/relationships/image" Target="../media/image70.png"/><Relationship Id="rId5" Type="http://schemas.openxmlformats.org/officeDocument/2006/relationships/image" Target="../media/image71.png"/><Relationship Id="rId6" Type="http://schemas.openxmlformats.org/officeDocument/2006/relationships/image" Target="../media/image72.png"/><Relationship Id="rId7" Type="http://schemas.openxmlformats.org/officeDocument/2006/relationships/image" Target="../media/image29.jpeg"/><Relationship Id="rId1" Type="http://schemas.openxmlformats.org/officeDocument/2006/relationships/slideLayout" Target="../slideLayouts/slideLayout2.xml"/><Relationship Id="rId2" Type="http://schemas.openxmlformats.org/officeDocument/2006/relationships/image" Target="../media/image6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3.png"/></Relationships>
</file>

<file path=ppt/slides/_rels/slide44.xml.rels><?xml version="1.0" encoding="UTF-8" standalone="yes"?>
<Relationships xmlns="http://schemas.openxmlformats.org/package/2006/relationships"><Relationship Id="rId3" Type="http://schemas.openxmlformats.org/officeDocument/2006/relationships/image" Target="../media/image75.png"/><Relationship Id="rId4" Type="http://schemas.openxmlformats.org/officeDocument/2006/relationships/image" Target="../media/image76.png"/><Relationship Id="rId5" Type="http://schemas.openxmlformats.org/officeDocument/2006/relationships/image" Target="../media/image77.png"/><Relationship Id="rId1" Type="http://schemas.openxmlformats.org/officeDocument/2006/relationships/slideLayout" Target="../slideLayouts/slideLayout7.xml"/><Relationship Id="rId2" Type="http://schemas.openxmlformats.org/officeDocument/2006/relationships/image" Target="../media/image7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9.png"/></Relationships>
</file>

<file path=ppt/slides/_rels/slide49.xml.rels><?xml version="1.0" encoding="UTF-8" standalone="yes"?>
<Relationships xmlns="http://schemas.openxmlformats.org/package/2006/relationships"><Relationship Id="rId3" Type="http://schemas.openxmlformats.org/officeDocument/2006/relationships/image" Target="../media/image80.png"/><Relationship Id="rId4" Type="http://schemas.openxmlformats.org/officeDocument/2006/relationships/image" Target="../media/image81.pn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50.xml.rels><?xml version="1.0" encoding="UTF-8" standalone="yes"?>
<Relationships xmlns="http://schemas.openxmlformats.org/package/2006/relationships"><Relationship Id="rId11" Type="http://schemas.openxmlformats.org/officeDocument/2006/relationships/hyperlink" Target="https://us02web.zoom.us/meeting/register/tZckceGupjgiGdBKxYBpKpoH4r__VM1BhC36" TargetMode="External"/><Relationship Id="rId12" Type="http://schemas.openxmlformats.org/officeDocument/2006/relationships/hyperlink" Target="https://us02web.zoom.us/meeting/register/tZUvc-2qqzkvGtATW1U3cQKSuB8mMmilYzER" TargetMode="External"/><Relationship Id="rId13" Type="http://schemas.openxmlformats.org/officeDocument/2006/relationships/hyperlink" Target="https://us02web.zoom.us/meeting/register/tZ0rf-2srDwuGN0dege6BBdynWfI8I9OmGkZ" TargetMode="External"/><Relationship Id="rId14" Type="http://schemas.openxmlformats.org/officeDocument/2006/relationships/hyperlink" Target="https://us02web.zoom.us/meeting/register/tZEsc-mrqD4vGNPZaiUA3TT0nao94795PbC0" TargetMode="External"/><Relationship Id="rId15" Type="http://schemas.openxmlformats.org/officeDocument/2006/relationships/hyperlink" Target="https://us02web.zoom.us/meeting/register/tZMrf-msqDwvE9bVE1BIbgQ7o2QYO6095TTD" TargetMode="External"/><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82.png"/><Relationship Id="rId4" Type="http://schemas.openxmlformats.org/officeDocument/2006/relationships/image" Target="../media/image83.png"/><Relationship Id="rId5" Type="http://schemas.openxmlformats.org/officeDocument/2006/relationships/hyperlink" Target="https://us02web.zoom.us/meeting/register/tZYrc-qhrDwqH92AlnjmkXYfzz47knSwUAX_" TargetMode="External"/><Relationship Id="rId6" Type="http://schemas.openxmlformats.org/officeDocument/2006/relationships/hyperlink" Target="https://us02web.zoom.us/meeting/register/tZ0kd-qrrjopH9MdYCSTWe4c9_DpRczEAI-W" TargetMode="External"/><Relationship Id="rId7" Type="http://schemas.openxmlformats.org/officeDocument/2006/relationships/hyperlink" Target="https://us02web.zoom.us/meeting/register/tZEqceCoqjMvG9G7WNbo4xo3054RAqBygjPD" TargetMode="External"/><Relationship Id="rId8" Type="http://schemas.openxmlformats.org/officeDocument/2006/relationships/hyperlink" Target="https://us02web.zoom.us/meeting/register/tZAsceysqzwsEtFN6iLlhi-y5G4JjMUEZ82f" TargetMode="External"/><Relationship Id="rId9" Type="http://schemas.openxmlformats.org/officeDocument/2006/relationships/hyperlink" Target="https://us02web.zoom.us/meeting/register/tZAoduiorDwiGNOnGA8Ukt7I12zsnwbs9oIk" TargetMode="External"/><Relationship Id="rId10" Type="http://schemas.openxmlformats.org/officeDocument/2006/relationships/hyperlink" Target="https://us02web.zoom.us/meeting/register/tZEtcOmtrTMiGtJa2r0s5ANOK597rcV6_hKq"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84.png"/><Relationship Id="rId5" Type="http://schemas.openxmlformats.org/officeDocument/2006/relationships/image" Target="../media/image85.jpg"/><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50" y="2878138"/>
            <a:ext cx="9475788" cy="1143000"/>
          </a:xfrm>
        </p:spPr>
        <p:txBody>
          <a:bodyPr rtlCol="0">
            <a:noAutofit/>
          </a:bodyPr>
          <a:lstStyle/>
          <a:p>
            <a:pPr marL="0" indent="0"/>
            <a:r>
              <a:rPr lang="en-US" sz="5000" b="1" dirty="0" smtClean="0">
                <a:solidFill>
                  <a:srgbClr val="1F497D"/>
                </a:solidFill>
                <a:latin typeface="Rockwell Extra Bold"/>
                <a:cs typeface="Rockwell Extra Bold"/>
              </a:rPr>
              <a:t/>
            </a:r>
            <a:br>
              <a:rPr lang="en-US" sz="5000" b="1" dirty="0" smtClean="0">
                <a:solidFill>
                  <a:srgbClr val="1F497D"/>
                </a:solidFill>
                <a:latin typeface="Rockwell Extra Bold"/>
                <a:cs typeface="Rockwell Extra Bold"/>
              </a:rPr>
            </a:br>
            <a:r>
              <a:rPr lang="en-US" sz="5000" b="1" dirty="0" smtClean="0">
                <a:solidFill>
                  <a:srgbClr val="1F497D"/>
                </a:solidFill>
                <a:latin typeface="Rockwell Extra Bold"/>
                <a:cs typeface="Rockwell Extra Bold"/>
              </a:rPr>
              <a:t>St Louis Science</a:t>
            </a:r>
            <a:br>
              <a:rPr lang="en-US" sz="5000" b="1" dirty="0" smtClean="0">
                <a:solidFill>
                  <a:srgbClr val="1F497D"/>
                </a:solidFill>
                <a:latin typeface="Rockwell Extra Bold"/>
                <a:cs typeface="Rockwell Extra Bold"/>
              </a:rPr>
            </a:br>
            <a:r>
              <a:rPr lang="en-US" sz="5000" b="1" dirty="0" smtClean="0">
                <a:solidFill>
                  <a:srgbClr val="1F497D"/>
                </a:solidFill>
                <a:latin typeface="Rockwell Extra Bold"/>
                <a:cs typeface="Rockwell Extra Bold"/>
              </a:rPr>
              <a:t> Global Citizenship Education</a:t>
            </a:r>
            <a:br>
              <a:rPr lang="en-US" sz="5000" b="1" dirty="0" smtClean="0">
                <a:solidFill>
                  <a:srgbClr val="1F497D"/>
                </a:solidFill>
                <a:latin typeface="Rockwell Extra Bold"/>
                <a:cs typeface="Rockwell Extra Bold"/>
              </a:rPr>
            </a:br>
            <a:endParaRPr lang="en-US" sz="5000" b="1" dirty="0">
              <a:solidFill>
                <a:srgbClr val="1F497D"/>
              </a:solidFill>
              <a:latin typeface="Rockwell Extra Bold"/>
              <a:cs typeface="Rockwell Extra Bold"/>
            </a:endParaRPr>
          </a:p>
        </p:txBody>
      </p:sp>
      <p:sp>
        <p:nvSpPr>
          <p:cNvPr id="3" name="Content Placeholder 2"/>
          <p:cNvSpPr>
            <a:spLocks noGrp="1"/>
          </p:cNvSpPr>
          <p:nvPr>
            <p:ph idx="1"/>
          </p:nvPr>
        </p:nvSpPr>
        <p:spPr>
          <a:xfrm>
            <a:off x="5447134" y="3342309"/>
            <a:ext cx="4394467" cy="3445095"/>
          </a:xfrm>
        </p:spPr>
        <p:txBody>
          <a:bodyPr rtlCol="0">
            <a:normAutofit fontScale="40000" lnSpcReduction="20000"/>
          </a:bodyPr>
          <a:lstStyle/>
          <a:p>
            <a:pPr marL="0" indent="0" algn="just" eaLnBrk="1" fontAlgn="auto" hangingPunct="1">
              <a:spcAft>
                <a:spcPts val="0"/>
              </a:spcAft>
              <a:buFont typeface="Arial"/>
              <a:buNone/>
              <a:defRPr/>
            </a:pPr>
            <a:endParaRPr lang="en-US" sz="3500" dirty="0">
              <a:ea typeface="+mn-ea"/>
              <a:cs typeface="+mn-cs"/>
            </a:endParaRPr>
          </a:p>
          <a:p>
            <a:pPr marL="0" indent="0" algn="just" eaLnBrk="1" fontAlgn="auto" hangingPunct="1">
              <a:spcAft>
                <a:spcPts val="0"/>
              </a:spcAft>
              <a:buFont typeface="Arial"/>
              <a:buNone/>
              <a:defRPr/>
            </a:pPr>
            <a:endParaRPr lang="en-US" sz="4900" dirty="0"/>
          </a:p>
          <a:p>
            <a:pPr marL="0" indent="0" algn="just" eaLnBrk="1" fontAlgn="auto" hangingPunct="1">
              <a:spcAft>
                <a:spcPts val="0"/>
              </a:spcAft>
              <a:buFont typeface="Arial"/>
              <a:buNone/>
              <a:defRPr/>
            </a:pPr>
            <a:endParaRPr lang="en-US" sz="4900" dirty="0" smtClean="0"/>
          </a:p>
          <a:p>
            <a:pPr marL="0" indent="0" algn="just" eaLnBrk="1" fontAlgn="auto" hangingPunct="1">
              <a:spcAft>
                <a:spcPts val="0"/>
              </a:spcAft>
              <a:buFont typeface="Arial"/>
              <a:buNone/>
              <a:defRPr/>
            </a:pPr>
            <a:endParaRPr lang="en-US" sz="4900" dirty="0"/>
          </a:p>
          <a:p>
            <a:pPr marL="0" indent="0" algn="just" eaLnBrk="1" fontAlgn="auto" hangingPunct="1">
              <a:spcAft>
                <a:spcPts val="0"/>
              </a:spcAft>
              <a:buFont typeface="Arial"/>
              <a:buNone/>
              <a:defRPr/>
            </a:pPr>
            <a:endParaRPr lang="en-US" sz="4900" dirty="0" smtClean="0"/>
          </a:p>
          <a:p>
            <a:pPr marL="0" indent="0" algn="just" eaLnBrk="1" fontAlgn="auto" hangingPunct="1">
              <a:spcAft>
                <a:spcPts val="0"/>
              </a:spcAft>
              <a:buFont typeface="Arial"/>
              <a:buNone/>
              <a:defRPr/>
            </a:pPr>
            <a:endParaRPr lang="en-US" sz="4900" dirty="0" smtClean="0">
              <a:latin typeface="Tahoma"/>
              <a:cs typeface="Tahoma"/>
            </a:endParaRPr>
          </a:p>
          <a:p>
            <a:pPr marL="0" indent="0" algn="just" eaLnBrk="1" fontAlgn="auto" hangingPunct="1">
              <a:spcAft>
                <a:spcPts val="0"/>
              </a:spcAft>
              <a:buFont typeface="Arial"/>
              <a:buNone/>
              <a:defRPr/>
            </a:pPr>
            <a:endParaRPr lang="en-US" sz="5000" dirty="0">
              <a:latin typeface="Tahoma"/>
              <a:cs typeface="Tahoma"/>
            </a:endParaRPr>
          </a:p>
          <a:p>
            <a:pPr marL="0" indent="0" algn="just" eaLnBrk="1" fontAlgn="auto" hangingPunct="1">
              <a:spcAft>
                <a:spcPts val="0"/>
              </a:spcAft>
              <a:buFont typeface="Arial"/>
              <a:buNone/>
              <a:defRPr/>
            </a:pPr>
            <a:r>
              <a:rPr lang="en-US" sz="5000" b="1" dirty="0" smtClean="0">
                <a:latin typeface="Rockwell"/>
                <a:cs typeface="Rockwell"/>
              </a:rPr>
              <a:t>Lizzy Noone</a:t>
            </a:r>
          </a:p>
          <a:p>
            <a:pPr marL="0" indent="0" algn="just" eaLnBrk="1" fontAlgn="auto" hangingPunct="1">
              <a:spcAft>
                <a:spcPts val="0"/>
              </a:spcAft>
              <a:buFont typeface="Arial"/>
              <a:buNone/>
              <a:defRPr/>
            </a:pPr>
            <a:r>
              <a:rPr lang="en-US" sz="5000" b="1" dirty="0" smtClean="0">
                <a:latin typeface="Rockwell"/>
                <a:cs typeface="Rockwell"/>
              </a:rPr>
              <a:t>WorldWise Global Schools</a:t>
            </a:r>
          </a:p>
          <a:p>
            <a:pPr marL="0" indent="0" algn="just">
              <a:buNone/>
              <a:defRPr/>
            </a:pPr>
            <a:r>
              <a:rPr lang="en-US" sz="5000" b="1" dirty="0" smtClean="0">
                <a:latin typeface="Rockwell"/>
                <a:cs typeface="Rockwell"/>
              </a:rPr>
              <a:t>3</a:t>
            </a:r>
            <a:r>
              <a:rPr lang="en-US" sz="5000" b="1" baseline="30000" dirty="0" smtClean="0">
                <a:latin typeface="Rockwell"/>
                <a:cs typeface="Rockwell"/>
              </a:rPr>
              <a:t>rd</a:t>
            </a:r>
            <a:r>
              <a:rPr lang="en-US" sz="5000" b="1" dirty="0" smtClean="0">
                <a:latin typeface="Rockwell"/>
                <a:cs typeface="Rockwell"/>
              </a:rPr>
              <a:t> of February, 2018</a:t>
            </a:r>
          </a:p>
          <a:p>
            <a:pPr marL="0" indent="0" algn="just" eaLnBrk="1" fontAlgn="auto" hangingPunct="1">
              <a:spcAft>
                <a:spcPts val="0"/>
              </a:spcAft>
              <a:buFont typeface="Arial"/>
              <a:buNone/>
              <a:defRPr/>
            </a:pPr>
            <a:endParaRPr lang="en-US" sz="2400" b="1" dirty="0">
              <a:latin typeface="Tahoma"/>
              <a:ea typeface="+mn-ea"/>
              <a:cs typeface="Tahoma"/>
            </a:endParaRPr>
          </a:p>
          <a:p>
            <a:pPr marL="0" indent="0" algn="just" eaLnBrk="1" fontAlgn="auto" hangingPunct="1">
              <a:spcAft>
                <a:spcPts val="0"/>
              </a:spcAft>
              <a:buFont typeface="Arial"/>
              <a:buNone/>
              <a:defRPr/>
            </a:pPr>
            <a:endParaRPr lang="en-US" sz="2400" dirty="0">
              <a:ea typeface="+mn-ea"/>
              <a:cs typeface="+mn-cs"/>
            </a:endParaRPr>
          </a:p>
        </p:txBody>
      </p:sp>
      <p:pic>
        <p:nvPicPr>
          <p:cNvPr id="14340" name="Picture 3" descr="Worldwise Logo.pn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343775" y="415925"/>
            <a:ext cx="1800225"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unnerved_042318_final-1180x804.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22500" y="19304"/>
            <a:ext cx="4635500" cy="2450592"/>
          </a:xfrm>
          <a:prstGeom prst="rect">
            <a:avLst/>
          </a:prstGeom>
        </p:spPr>
      </p:pic>
    </p:spTree>
    <p:extLst>
      <p:ext uri="{BB962C8B-B14F-4D97-AF65-F5344CB8AC3E}">
        <p14:creationId xmlns:p14="http://schemas.microsoft.com/office/powerpoint/2010/main" val="3229091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252CCD9-AAA0-4B4E-B19A-A612B0284FDD}"/>
              </a:ext>
            </a:extLst>
          </p:cNvPr>
          <p:cNvSpPr>
            <a:spLocks noGrp="1"/>
          </p:cNvSpPr>
          <p:nvPr>
            <p:ph type="title"/>
          </p:nvPr>
        </p:nvSpPr>
        <p:spPr>
          <a:xfrm>
            <a:off x="3724072" y="629268"/>
            <a:ext cx="4939868" cy="1286160"/>
          </a:xfrm>
        </p:spPr>
        <p:txBody>
          <a:bodyPr anchor="b">
            <a:normAutofit/>
          </a:bodyPr>
          <a:lstStyle/>
          <a:p>
            <a:r>
              <a:rPr lang="en-US" dirty="0"/>
              <a:t> </a:t>
            </a:r>
            <a:r>
              <a:rPr lang="en-US" b="1" dirty="0"/>
              <a:t>Hopes &amp; Fears</a:t>
            </a:r>
          </a:p>
        </p:txBody>
      </p:sp>
      <p:sp>
        <p:nvSpPr>
          <p:cNvPr id="3" name="Content Placeholder 2">
            <a:extLst>
              <a:ext uri="{FF2B5EF4-FFF2-40B4-BE49-F238E27FC236}">
                <a16:creationId xmlns="" xmlns:a16="http://schemas.microsoft.com/office/drawing/2014/main" id="{E0422830-7297-6E4C-8968-14B34A9469A4}"/>
              </a:ext>
            </a:extLst>
          </p:cNvPr>
          <p:cNvSpPr>
            <a:spLocks noGrp="1"/>
          </p:cNvSpPr>
          <p:nvPr>
            <p:ph idx="1"/>
          </p:nvPr>
        </p:nvSpPr>
        <p:spPr>
          <a:xfrm>
            <a:off x="3724073" y="2438400"/>
            <a:ext cx="5419927" cy="3785419"/>
          </a:xfrm>
        </p:spPr>
        <p:txBody>
          <a:bodyPr>
            <a:normAutofit/>
          </a:bodyPr>
          <a:lstStyle/>
          <a:p>
            <a:pPr marL="0" indent="0">
              <a:buNone/>
            </a:pPr>
            <a:r>
              <a:rPr lang="en-US" dirty="0"/>
              <a:t>- What do you HOPE to get out of todays session?</a:t>
            </a:r>
          </a:p>
          <a:p>
            <a:pPr marL="0" indent="0">
              <a:buNone/>
            </a:pPr>
            <a:r>
              <a:rPr lang="en-US" dirty="0"/>
              <a:t>- Any FEAR about todays session?</a:t>
            </a:r>
          </a:p>
        </p:txBody>
      </p:sp>
      <p:pic>
        <p:nvPicPr>
          <p:cNvPr id="5" name="Picture 4" descr="Diagram&#10;&#10;Description automatically generated">
            <a:extLst>
              <a:ext uri="{FF2B5EF4-FFF2-40B4-BE49-F238E27FC236}">
                <a16:creationId xmlns="" xmlns:a16="http://schemas.microsoft.com/office/drawing/2014/main" id="{C5BFEF30-1A1A-D048-BA19-477C285A132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0" y="873770"/>
            <a:ext cx="3476673" cy="6857990"/>
          </a:xfrm>
          <a:prstGeom prst="rect">
            <a:avLst/>
          </a:prstGeom>
          <a:effectLst/>
        </p:spPr>
      </p:pic>
      <p:cxnSp>
        <p:nvCxnSpPr>
          <p:cNvPr id="10" name="Straight Connector 9">
            <a:extLst>
              <a:ext uri="{FF2B5EF4-FFF2-40B4-BE49-F238E27FC236}">
                <a16:creationId xmlns="" xmlns:a16="http://schemas.microsoft.com/office/drawing/2014/main" id="{A7F400EE-A8A5-48AF-B4D6-291B52C6F0B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3810700" y="2115117"/>
            <a:ext cx="4732020" cy="0"/>
          </a:xfrm>
          <a:prstGeom prst="line">
            <a:avLst/>
          </a:prstGeom>
          <a:ln w="19050">
            <a:solidFill>
              <a:srgbClr val="7CD9B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9045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E9C50E5-0957-6540-9EA0-528FBBC753E0}"/>
              </a:ext>
            </a:extLst>
          </p:cNvPr>
          <p:cNvSpPr>
            <a:spLocks noGrp="1"/>
          </p:cNvSpPr>
          <p:nvPr>
            <p:ph type="title"/>
          </p:nvPr>
        </p:nvSpPr>
        <p:spPr>
          <a:xfrm>
            <a:off x="232410" y="-151195"/>
            <a:ext cx="7886700" cy="1325563"/>
          </a:xfrm>
        </p:spPr>
        <p:txBody>
          <a:bodyPr/>
          <a:lstStyle/>
          <a:p>
            <a:r>
              <a:rPr lang="en-US" b="1" dirty="0"/>
              <a:t>Housekeeping</a:t>
            </a:r>
          </a:p>
        </p:txBody>
      </p:sp>
      <p:sp>
        <p:nvSpPr>
          <p:cNvPr id="3" name="Content Placeholder 2">
            <a:extLst>
              <a:ext uri="{FF2B5EF4-FFF2-40B4-BE49-F238E27FC236}">
                <a16:creationId xmlns="" xmlns:a16="http://schemas.microsoft.com/office/drawing/2014/main" id="{A2E2A6D6-8C13-E648-8A6F-C2B963902836}"/>
              </a:ext>
            </a:extLst>
          </p:cNvPr>
          <p:cNvSpPr>
            <a:spLocks noGrp="1"/>
          </p:cNvSpPr>
          <p:nvPr>
            <p:ph idx="1"/>
          </p:nvPr>
        </p:nvSpPr>
        <p:spPr>
          <a:xfrm>
            <a:off x="3224164" y="1908239"/>
            <a:ext cx="4340417" cy="725093"/>
          </a:xfrm>
        </p:spPr>
        <p:txBody>
          <a:bodyPr>
            <a:normAutofit/>
          </a:bodyPr>
          <a:lstStyle/>
          <a:p>
            <a:pPr marL="0" indent="0">
              <a:spcBef>
                <a:spcPts val="0"/>
              </a:spcBef>
              <a:buNone/>
            </a:pPr>
            <a:r>
              <a:rPr lang="en-US" sz="3200" dirty="0"/>
              <a:t>Turn your camera on</a:t>
            </a:r>
          </a:p>
          <a:p>
            <a:pPr marL="0" indent="0">
              <a:spcBef>
                <a:spcPts val="0"/>
              </a:spcBef>
              <a:buNone/>
            </a:pPr>
            <a:endParaRPr lang="en-US" sz="3200" dirty="0"/>
          </a:p>
          <a:p>
            <a:pPr marL="0" indent="0">
              <a:spcBef>
                <a:spcPts val="0"/>
              </a:spcBef>
              <a:buNone/>
            </a:pPr>
            <a:endParaRPr lang="en-US" sz="3600" dirty="0"/>
          </a:p>
          <a:p>
            <a:pPr marL="0" indent="0">
              <a:spcBef>
                <a:spcPts val="0"/>
              </a:spcBef>
              <a:buNone/>
            </a:pPr>
            <a:endParaRPr lang="en-US" sz="3200" dirty="0"/>
          </a:p>
          <a:p>
            <a:pPr marL="0" indent="0">
              <a:spcBef>
                <a:spcPts val="0"/>
              </a:spcBef>
              <a:buNone/>
            </a:pPr>
            <a:endParaRPr lang="en-US" sz="3200" dirty="0"/>
          </a:p>
        </p:txBody>
      </p:sp>
      <p:pic>
        <p:nvPicPr>
          <p:cNvPr id="11" name="Picture 10">
            <a:extLst>
              <a:ext uri="{FF2B5EF4-FFF2-40B4-BE49-F238E27FC236}">
                <a16:creationId xmlns="" xmlns:a16="http://schemas.microsoft.com/office/drawing/2014/main" id="{E86E84FC-DDA2-C744-B9CF-7324A4D37033}"/>
              </a:ext>
            </a:extLst>
          </p:cNvPr>
          <p:cNvPicPr>
            <a:picLocks noChangeAspect="1"/>
          </p:cNvPicPr>
          <p:nvPr/>
        </p:nvPicPr>
        <p:blipFill>
          <a:blip r:embed="rId3"/>
          <a:stretch>
            <a:fillRect/>
          </a:stretch>
        </p:blipFill>
        <p:spPr>
          <a:xfrm>
            <a:off x="0" y="5909851"/>
            <a:ext cx="9144000" cy="804095"/>
          </a:xfrm>
          <a:prstGeom prst="rect">
            <a:avLst/>
          </a:prstGeom>
        </p:spPr>
      </p:pic>
      <p:cxnSp>
        <p:nvCxnSpPr>
          <p:cNvPr id="23" name="Straight Arrow Connector 22">
            <a:extLst>
              <a:ext uri="{FF2B5EF4-FFF2-40B4-BE49-F238E27FC236}">
                <a16:creationId xmlns="" xmlns:a16="http://schemas.microsoft.com/office/drawing/2014/main" id="{FEB931A0-BED7-0B49-9C0C-F68622F0F71D}"/>
              </a:ext>
            </a:extLst>
          </p:cNvPr>
          <p:cNvCxnSpPr>
            <a:cxnSpLocks/>
          </p:cNvCxnSpPr>
          <p:nvPr/>
        </p:nvCxnSpPr>
        <p:spPr>
          <a:xfrm flipH="1">
            <a:off x="382386" y="1409452"/>
            <a:ext cx="565265" cy="4739123"/>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 xmlns:a16="http://schemas.microsoft.com/office/drawing/2014/main" id="{02ED8DAD-8E60-3A4B-BF5B-80873E0A7A38}"/>
              </a:ext>
            </a:extLst>
          </p:cNvPr>
          <p:cNvCxnSpPr>
            <a:cxnSpLocks/>
            <a:stCxn id="3" idx="1"/>
          </p:cNvCxnSpPr>
          <p:nvPr/>
        </p:nvCxnSpPr>
        <p:spPr>
          <a:xfrm flipH="1">
            <a:off x="1280160" y="2270786"/>
            <a:ext cx="1944004" cy="3780879"/>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 xmlns:a16="http://schemas.microsoft.com/office/drawing/2014/main" id="{82DAD3C4-502F-3348-B5A6-F0B0F5EA0182}"/>
              </a:ext>
            </a:extLst>
          </p:cNvPr>
          <p:cNvSpPr/>
          <p:nvPr/>
        </p:nvSpPr>
        <p:spPr>
          <a:xfrm>
            <a:off x="4039718" y="3290320"/>
            <a:ext cx="4882490" cy="584775"/>
          </a:xfrm>
          <a:prstGeom prst="rect">
            <a:avLst/>
          </a:prstGeom>
        </p:spPr>
        <p:txBody>
          <a:bodyPr wrap="none">
            <a:spAutoFit/>
          </a:bodyPr>
          <a:lstStyle/>
          <a:p>
            <a:pPr>
              <a:spcBef>
                <a:spcPts val="0"/>
              </a:spcBef>
            </a:pPr>
            <a:r>
              <a:rPr lang="en-US" sz="3200" dirty="0"/>
              <a:t>Please use the chat function</a:t>
            </a:r>
          </a:p>
        </p:txBody>
      </p:sp>
      <p:sp>
        <p:nvSpPr>
          <p:cNvPr id="18" name="Content Placeholder 2">
            <a:extLst>
              <a:ext uri="{FF2B5EF4-FFF2-40B4-BE49-F238E27FC236}">
                <a16:creationId xmlns="" xmlns:a16="http://schemas.microsoft.com/office/drawing/2014/main" id="{A4E0A12D-9984-6342-8573-6711D31876DD}"/>
              </a:ext>
            </a:extLst>
          </p:cNvPr>
          <p:cNvSpPr txBox="1">
            <a:spLocks/>
          </p:cNvSpPr>
          <p:nvPr/>
        </p:nvSpPr>
        <p:spPr>
          <a:xfrm>
            <a:off x="49876" y="1020330"/>
            <a:ext cx="3989841" cy="8040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3200" dirty="0"/>
              <a:t>To mute and un-mute</a:t>
            </a:r>
          </a:p>
        </p:txBody>
      </p:sp>
      <p:cxnSp>
        <p:nvCxnSpPr>
          <p:cNvPr id="19" name="Straight Arrow Connector 18">
            <a:extLst>
              <a:ext uri="{FF2B5EF4-FFF2-40B4-BE49-F238E27FC236}">
                <a16:creationId xmlns="" xmlns:a16="http://schemas.microsoft.com/office/drawing/2014/main" id="{BF43E854-D063-C44A-A022-27C27F39BDB9}"/>
              </a:ext>
            </a:extLst>
          </p:cNvPr>
          <p:cNvCxnSpPr>
            <a:cxnSpLocks/>
          </p:cNvCxnSpPr>
          <p:nvPr/>
        </p:nvCxnSpPr>
        <p:spPr>
          <a:xfrm flipH="1">
            <a:off x="4374468" y="3817485"/>
            <a:ext cx="3090201" cy="2239474"/>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descr="Screen Shot 2020-11-10 at 13.56.10.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94736" y="4111043"/>
            <a:ext cx="4423919" cy="1312591"/>
          </a:xfrm>
          <a:prstGeom prst="rect">
            <a:avLst/>
          </a:prstGeom>
        </p:spPr>
      </p:pic>
      <p:cxnSp>
        <p:nvCxnSpPr>
          <p:cNvPr id="12" name="Straight Arrow Connector 11">
            <a:extLst>
              <a:ext uri="{FF2B5EF4-FFF2-40B4-BE49-F238E27FC236}">
                <a16:creationId xmlns="" xmlns:a16="http://schemas.microsoft.com/office/drawing/2014/main" id="{02ED8DAD-8E60-3A4B-BF5B-80873E0A7A38}"/>
              </a:ext>
            </a:extLst>
          </p:cNvPr>
          <p:cNvCxnSpPr>
            <a:cxnSpLocks/>
          </p:cNvCxnSpPr>
          <p:nvPr/>
        </p:nvCxnSpPr>
        <p:spPr>
          <a:xfrm flipH="1">
            <a:off x="3224164" y="5004613"/>
            <a:ext cx="549254" cy="1052346"/>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6271305" y="496058"/>
            <a:ext cx="2480738" cy="400110"/>
          </a:xfrm>
          <a:prstGeom prst="rect">
            <a:avLst/>
          </a:prstGeom>
          <a:noFill/>
        </p:spPr>
        <p:txBody>
          <a:bodyPr wrap="square" rtlCol="0">
            <a:spAutoFit/>
          </a:bodyPr>
          <a:lstStyle/>
          <a:p>
            <a:pPr algn="ctr"/>
            <a:r>
              <a:rPr lang="en-US" sz="2000" b="1" dirty="0" smtClean="0">
                <a:solidFill>
                  <a:srgbClr val="2F5597"/>
                </a:solidFill>
              </a:rPr>
              <a:t>Put on Speaker View</a:t>
            </a:r>
            <a:endParaRPr lang="en-US" sz="2000" b="1" dirty="0">
              <a:solidFill>
                <a:srgbClr val="2F5597"/>
              </a:solidFill>
            </a:endParaRPr>
          </a:p>
        </p:txBody>
      </p:sp>
      <p:pic>
        <p:nvPicPr>
          <p:cNvPr id="7" name="Picture 6" descr="Screen Shot 2020-11-11 at 09.25.18.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548581" y="1020330"/>
            <a:ext cx="2032000" cy="533400"/>
          </a:xfrm>
          <a:prstGeom prst="rect">
            <a:avLst/>
          </a:prstGeom>
        </p:spPr>
      </p:pic>
      <p:pic>
        <p:nvPicPr>
          <p:cNvPr id="8" name="Picture 7" descr="Screen Shot 2020-11-11 at 09.26.11.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906208" y="51558"/>
            <a:ext cx="1016000" cy="444500"/>
          </a:xfrm>
          <a:prstGeom prst="rect">
            <a:avLst/>
          </a:prstGeom>
        </p:spPr>
      </p:pic>
    </p:spTree>
    <p:extLst>
      <p:ext uri="{BB962C8B-B14F-4D97-AF65-F5344CB8AC3E}">
        <p14:creationId xmlns:p14="http://schemas.microsoft.com/office/powerpoint/2010/main" val="2987040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6112"/>
          </a:xfrm>
          <a:solidFill>
            <a:srgbClr val="48449C"/>
          </a:solidFill>
        </p:spPr>
        <p:txBody>
          <a:bodyPr>
            <a:normAutofit/>
          </a:bodyPr>
          <a:lstStyle/>
          <a:p>
            <a:r>
              <a:rPr lang="en-US" sz="3400" b="1" dirty="0">
                <a:solidFill>
                  <a:schemeClr val="bg1"/>
                </a:solidFill>
              </a:rPr>
              <a:t>Aims of the WWGS Programme</a:t>
            </a:r>
          </a:p>
        </p:txBody>
      </p:sp>
      <p:pic>
        <p:nvPicPr>
          <p:cNvPr id="6" name="Content Placeholder 6" descr="picturetopeople.org-d2eb1c70a58c4fcc6f4dcf13a375d8aaff40d48c2b727398b8.jpg"/>
          <p:cNvPicPr>
            <a:picLocks noGrp="1" noChangeAspect="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5568611" y="5058375"/>
            <a:ext cx="3118189" cy="1410777"/>
          </a:xfrm>
          <a:ln w="38100" cmpd="sng">
            <a:solidFill>
              <a:schemeClr val="tx1"/>
            </a:solidFill>
          </a:ln>
        </p:spPr>
      </p:pic>
      <p:pic>
        <p:nvPicPr>
          <p:cNvPr id="7" name="Picture 6" descr="images.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7200" y="5058374"/>
            <a:ext cx="3003550" cy="1410778"/>
          </a:xfrm>
          <a:prstGeom prst="rect">
            <a:avLst/>
          </a:prstGeom>
          <a:ln w="38100" cmpd="sng">
            <a:solidFill>
              <a:srgbClr val="1F497D"/>
            </a:solidFill>
          </a:ln>
        </p:spPr>
      </p:pic>
      <p:pic>
        <p:nvPicPr>
          <p:cNvPr id="8" name="Picture 7" descr="global-citizens-980x515.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12518" y="3157530"/>
            <a:ext cx="2494217" cy="1398595"/>
          </a:xfrm>
          <a:prstGeom prst="rect">
            <a:avLst/>
          </a:prstGeom>
          <a:ln w="38100" cmpd="sng">
            <a:solidFill>
              <a:srgbClr val="1F497D"/>
            </a:solidFill>
          </a:ln>
        </p:spPr>
      </p:pic>
      <p:pic>
        <p:nvPicPr>
          <p:cNvPr id="9" name="Picture 8" descr="Logo-Landscape-MFL-CoP.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568611" y="1254884"/>
            <a:ext cx="3118189" cy="1364491"/>
          </a:xfrm>
          <a:prstGeom prst="rect">
            <a:avLst/>
          </a:prstGeom>
          <a:ln w="38100" cmpd="sng">
            <a:solidFill>
              <a:schemeClr val="tx2"/>
            </a:solidFill>
          </a:ln>
        </p:spPr>
      </p:pic>
      <p:pic>
        <p:nvPicPr>
          <p:cNvPr id="11" name="Picture 10" descr="4H_Icons_Grouped-2400x900.jpg"/>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57200" y="1191384"/>
            <a:ext cx="3003550" cy="1365249"/>
          </a:xfrm>
          <a:prstGeom prst="rect">
            <a:avLst/>
          </a:prstGeom>
          <a:ln w="38100" cmpd="sng">
            <a:solidFill>
              <a:srgbClr val="1F497D"/>
            </a:solidFill>
          </a:ln>
        </p:spPr>
      </p:pic>
    </p:spTree>
    <p:extLst>
      <p:ext uri="{BB962C8B-B14F-4D97-AF65-F5344CB8AC3E}">
        <p14:creationId xmlns:p14="http://schemas.microsoft.com/office/powerpoint/2010/main" val="1869805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49;p20">
            <a:extLst>
              <a:ext uri="{FF2B5EF4-FFF2-40B4-BE49-F238E27FC236}">
                <a16:creationId xmlns="" xmlns:a16="http://schemas.microsoft.com/office/drawing/2014/main" id="{780F9844-8D56-2145-8087-307FF295279D}"/>
              </a:ext>
            </a:extLst>
          </p:cNvPr>
          <p:cNvSpPr txBox="1">
            <a:spLocks/>
          </p:cNvSpPr>
          <p:nvPr/>
        </p:nvSpPr>
        <p:spPr>
          <a:xfrm>
            <a:off x="354047" y="463943"/>
            <a:ext cx="8627697" cy="7061321"/>
          </a:xfrm>
          <a:prstGeom prst="rect">
            <a:avLst/>
          </a:prstGeom>
          <a:noFill/>
          <a:ln>
            <a:noFill/>
          </a:ln>
        </p:spPr>
        <p:txBody>
          <a:bodyPr spcFirstLastPara="1" vert="horz" wrap="square" lIns="91425" tIns="45700" rIns="91425" bIns="457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520"/>
            </a:pPr>
            <a:r>
              <a:rPr lang="en-US" sz="2700" dirty="0">
                <a:latin typeface="Calibri"/>
                <a:cs typeface="Calibri"/>
              </a:rPr>
              <a:t>“an </a:t>
            </a:r>
            <a:r>
              <a:rPr lang="en-US" sz="2700" u="sng" dirty="0">
                <a:latin typeface="Calibri"/>
                <a:cs typeface="Calibri"/>
              </a:rPr>
              <a:t>educational process </a:t>
            </a:r>
            <a:r>
              <a:rPr lang="en-US" sz="2700" dirty="0">
                <a:latin typeface="Calibri"/>
                <a:cs typeface="Calibri"/>
              </a:rPr>
              <a:t>aimed at increasing </a:t>
            </a:r>
            <a:r>
              <a:rPr lang="en-US" sz="2700" b="1" dirty="0">
                <a:latin typeface="Calibri"/>
                <a:cs typeface="Calibri"/>
              </a:rPr>
              <a:t>awareness</a:t>
            </a:r>
            <a:r>
              <a:rPr lang="en-US" sz="2700" dirty="0">
                <a:latin typeface="Calibri"/>
                <a:cs typeface="Calibri"/>
              </a:rPr>
              <a:t> and </a:t>
            </a:r>
            <a:r>
              <a:rPr lang="en-US" sz="2700" b="1" dirty="0">
                <a:latin typeface="Calibri"/>
                <a:cs typeface="Calibri"/>
              </a:rPr>
              <a:t>understanding</a:t>
            </a:r>
            <a:r>
              <a:rPr lang="en-US" sz="2700" dirty="0">
                <a:latin typeface="Calibri"/>
                <a:cs typeface="Calibri"/>
              </a:rPr>
              <a:t> of the rapidly changing, interdependent and unequal </a:t>
            </a:r>
            <a:r>
              <a:rPr lang="en-US" sz="2700" b="1" dirty="0">
                <a:latin typeface="Calibri"/>
                <a:cs typeface="Calibri"/>
              </a:rPr>
              <a:t>world</a:t>
            </a:r>
            <a:r>
              <a:rPr lang="en-US" sz="2700" dirty="0">
                <a:latin typeface="Calibri"/>
                <a:cs typeface="Calibri"/>
              </a:rPr>
              <a:t> in which we live”</a:t>
            </a: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By </a:t>
            </a:r>
            <a:r>
              <a:rPr lang="en-US" sz="2700" b="1" dirty="0">
                <a:solidFill>
                  <a:schemeClr val="dk1"/>
                </a:solidFill>
                <a:latin typeface="Calibri"/>
                <a:ea typeface="Rockwell"/>
                <a:cs typeface="Calibri"/>
                <a:sym typeface="Rockwell"/>
              </a:rPr>
              <a:t>challenging stereotypes </a:t>
            </a:r>
            <a:r>
              <a:rPr lang="en-US" sz="2700" dirty="0">
                <a:solidFill>
                  <a:schemeClr val="dk1"/>
                </a:solidFill>
                <a:latin typeface="Calibri"/>
                <a:ea typeface="Rockwell"/>
                <a:cs typeface="Calibri"/>
                <a:sym typeface="Rockwell"/>
              </a:rPr>
              <a:t>and encouraging independent thinking, GCE helps students critically explore the </a:t>
            </a:r>
            <a:r>
              <a:rPr lang="en-US" sz="2700" b="1" dirty="0">
                <a:solidFill>
                  <a:schemeClr val="dk1"/>
                </a:solidFill>
                <a:latin typeface="Calibri"/>
                <a:ea typeface="Rockwell"/>
                <a:cs typeface="Calibri"/>
                <a:sym typeface="Rockwell"/>
              </a:rPr>
              <a:t>root causes </a:t>
            </a:r>
            <a:r>
              <a:rPr lang="en-US" sz="2700" dirty="0">
                <a:solidFill>
                  <a:schemeClr val="dk1"/>
                </a:solidFill>
                <a:latin typeface="Calibri"/>
                <a:ea typeface="Rockwell"/>
                <a:cs typeface="Calibri"/>
                <a:sym typeface="Rockwell"/>
              </a:rPr>
              <a:t>of global justice issues and how </a:t>
            </a:r>
            <a:r>
              <a:rPr lang="en-US" sz="2700" b="1" dirty="0">
                <a:solidFill>
                  <a:schemeClr val="dk1"/>
                </a:solidFill>
                <a:latin typeface="Calibri"/>
                <a:ea typeface="Rockwell"/>
                <a:cs typeface="Calibri"/>
                <a:sym typeface="Rockwell"/>
              </a:rPr>
              <a:t>they link with our everyday lives</a:t>
            </a: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GCE </a:t>
            </a:r>
            <a:r>
              <a:rPr lang="en-US" sz="2700" b="1" dirty="0">
                <a:solidFill>
                  <a:schemeClr val="dk1"/>
                </a:solidFill>
                <a:latin typeface="Calibri"/>
                <a:ea typeface="Rockwell"/>
                <a:cs typeface="Calibri"/>
                <a:sym typeface="Rockwell"/>
              </a:rPr>
              <a:t>inspires solidarity</a:t>
            </a:r>
            <a:r>
              <a:rPr lang="en-US" sz="2700" dirty="0">
                <a:solidFill>
                  <a:schemeClr val="dk1"/>
                </a:solidFill>
                <a:latin typeface="Calibri"/>
                <a:ea typeface="Rockwell"/>
                <a:cs typeface="Calibri"/>
                <a:sym typeface="Rockwell"/>
              </a:rPr>
              <a:t> by supporting people to realise their full rights, responsibilities and potential as </a:t>
            </a:r>
            <a:r>
              <a:rPr lang="en-US" sz="2700" b="1" dirty="0">
                <a:solidFill>
                  <a:schemeClr val="dk1"/>
                </a:solidFill>
                <a:latin typeface="Calibri"/>
                <a:ea typeface="Rockwell"/>
                <a:cs typeface="Calibri"/>
                <a:sym typeface="Rockwell"/>
              </a:rPr>
              <a:t>global citizens </a:t>
            </a:r>
            <a:r>
              <a:rPr lang="en-US" sz="2700" dirty="0">
                <a:solidFill>
                  <a:schemeClr val="dk1"/>
                </a:solidFill>
                <a:latin typeface="Calibri"/>
                <a:ea typeface="Rockwell"/>
                <a:cs typeface="Calibri"/>
                <a:sym typeface="Rockwell"/>
              </a:rPr>
              <a:t>in order to take </a:t>
            </a:r>
            <a:r>
              <a:rPr lang="en-US" sz="2700" b="1" u="sng" dirty="0">
                <a:solidFill>
                  <a:schemeClr val="dk1"/>
                </a:solidFill>
                <a:latin typeface="Calibri"/>
                <a:ea typeface="Rockwell"/>
                <a:cs typeface="Calibri"/>
                <a:sym typeface="Rockwell"/>
              </a:rPr>
              <a:t>meaningful action </a:t>
            </a:r>
            <a:r>
              <a:rPr lang="en-US" sz="2700" dirty="0">
                <a:solidFill>
                  <a:schemeClr val="dk1"/>
                </a:solidFill>
                <a:latin typeface="Calibri"/>
                <a:ea typeface="Rockwell"/>
                <a:cs typeface="Calibri"/>
                <a:sym typeface="Rockwell"/>
              </a:rPr>
              <a:t>for a just and sustainable world</a:t>
            </a:r>
          </a:p>
        </p:txBody>
      </p:sp>
      <p:sp>
        <p:nvSpPr>
          <p:cNvPr id="2" name="Rectangle 1">
            <a:extLst>
              <a:ext uri="{FF2B5EF4-FFF2-40B4-BE49-F238E27FC236}">
                <a16:creationId xmlns="" xmlns:a16="http://schemas.microsoft.com/office/drawing/2014/main" id="{76F4EF51-F68B-0049-BA3F-6509242B267A}"/>
              </a:ext>
            </a:extLst>
          </p:cNvPr>
          <p:cNvSpPr/>
          <p:nvPr/>
        </p:nvSpPr>
        <p:spPr>
          <a:xfrm>
            <a:off x="468215" y="368580"/>
            <a:ext cx="8391535" cy="615553"/>
          </a:xfrm>
          <a:prstGeom prst="rect">
            <a:avLst/>
          </a:prstGeom>
          <a:solidFill>
            <a:srgbClr val="48449C"/>
          </a:solidFill>
        </p:spPr>
        <p:txBody>
          <a:bodyPr wrap="square">
            <a:spAutoFit/>
          </a:bodyPr>
          <a:lstStyle/>
          <a:p>
            <a:pPr algn="ctr"/>
            <a:r>
              <a:rPr lang="en-US" sz="3400" b="1" dirty="0">
                <a:solidFill>
                  <a:schemeClr val="bg1"/>
                </a:solidFill>
                <a:latin typeface="Calibri"/>
                <a:cs typeface="Calibri"/>
              </a:rPr>
              <a:t>What is Global Citizenship Education?</a:t>
            </a:r>
          </a:p>
        </p:txBody>
      </p:sp>
      <p:pic>
        <p:nvPicPr>
          <p:cNvPr id="4" name="Picture 3" descr="Text&#10;&#10;Description automatically generated">
            <a:extLst>
              <a:ext uri="{FF2B5EF4-FFF2-40B4-BE49-F238E27FC236}">
                <a16:creationId xmlns="" xmlns:a16="http://schemas.microsoft.com/office/drawing/2014/main" id="{B5635611-4378-7A48-A945-79D2661B76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47935" y="6059917"/>
            <a:ext cx="1411815" cy="668279"/>
          </a:xfrm>
          <a:prstGeom prst="rect">
            <a:avLst/>
          </a:prstGeom>
        </p:spPr>
      </p:pic>
    </p:spTree>
    <p:extLst>
      <p:ext uri="{BB962C8B-B14F-4D97-AF65-F5344CB8AC3E}">
        <p14:creationId xmlns:p14="http://schemas.microsoft.com/office/powerpoint/2010/main" val="838293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08-22 at 14.31.46.jpg"/>
          <p:cNvPicPr>
            <a:picLocks noGrp="1" noChangeAspect="1"/>
          </p:cNvPicPr>
          <p:nvPr>
            <p:ph idx="1"/>
          </p:nvPr>
        </p:nvPicPr>
        <p:blipFill>
          <a:blip r:embed="rId3" cstate="email">
            <a:clrChange>
              <a:clrFrom>
                <a:srgbClr val="E5E6EB"/>
              </a:clrFrom>
              <a:clrTo>
                <a:srgbClr val="E5E6EB">
                  <a:alpha val="0"/>
                </a:srgbClr>
              </a:clrTo>
            </a:clrChange>
            <a:extLst>
              <a:ext uri="{28A0092B-C50C-407E-A947-70E740481C1C}">
                <a14:useLocalDpi xmlns:a14="http://schemas.microsoft.com/office/drawing/2010/main"/>
              </a:ext>
            </a:extLst>
          </a:blip>
          <a:srcRect l="-35854" r="-35854"/>
          <a:stretch>
            <a:fillRect/>
          </a:stretch>
        </p:blipFill>
        <p:spPr>
          <a:xfrm>
            <a:off x="-2623313" y="-181402"/>
            <a:ext cx="14577199" cy="6822153"/>
          </a:xfrm>
        </p:spPr>
      </p:pic>
    </p:spTree>
    <p:extLst>
      <p:ext uri="{BB962C8B-B14F-4D97-AF65-F5344CB8AC3E}">
        <p14:creationId xmlns:p14="http://schemas.microsoft.com/office/powerpoint/2010/main" val="397359916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08-22 at 14.31.33.jpg"/>
          <p:cNvPicPr>
            <a:picLocks noGrp="1" noChangeAspect="1"/>
          </p:cNvPicPr>
          <p:nvPr>
            <p:ph idx="1"/>
          </p:nvPr>
        </p:nvPicPr>
        <p:blipFill>
          <a:blip r:embed="rId3" cstate="email">
            <a:clrChange>
              <a:clrFrom>
                <a:srgbClr val="E5E6EB"/>
              </a:clrFrom>
              <a:clrTo>
                <a:srgbClr val="E5E6EB">
                  <a:alpha val="0"/>
                </a:srgbClr>
              </a:clrTo>
            </a:clrChange>
            <a:extLst>
              <a:ext uri="{28A0092B-C50C-407E-A947-70E740481C1C}">
                <a14:useLocalDpi xmlns:a14="http://schemas.microsoft.com/office/drawing/2010/main"/>
              </a:ext>
            </a:extLst>
          </a:blip>
          <a:srcRect l="-35199" r="-35199"/>
          <a:stretch>
            <a:fillRect/>
          </a:stretch>
        </p:blipFill>
        <p:spPr>
          <a:xfrm>
            <a:off x="-1604064" y="0"/>
            <a:ext cx="12930886" cy="7035560"/>
          </a:xfrm>
        </p:spPr>
      </p:pic>
    </p:spTree>
    <p:extLst>
      <p:ext uri="{BB962C8B-B14F-4D97-AF65-F5344CB8AC3E}">
        <p14:creationId xmlns:p14="http://schemas.microsoft.com/office/powerpoint/2010/main" val="194931682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43647" y="-13524"/>
            <a:ext cx="1290918" cy="3693319"/>
          </a:xfrm>
          <a:prstGeom prst="rect">
            <a:avLst/>
          </a:prstGeom>
          <a:solidFill>
            <a:srgbClr val="FFFFFF"/>
          </a:solid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3" name="TextBox 2"/>
          <p:cNvSpPr txBox="1"/>
          <p:nvPr/>
        </p:nvSpPr>
        <p:spPr>
          <a:xfrm>
            <a:off x="343647" y="291149"/>
            <a:ext cx="8523927" cy="784830"/>
          </a:xfrm>
          <a:prstGeom prst="rect">
            <a:avLst/>
          </a:prstGeom>
          <a:solidFill>
            <a:srgbClr val="48449C"/>
          </a:solidFill>
        </p:spPr>
        <p:txBody>
          <a:bodyPr wrap="square" rtlCol="0">
            <a:spAutoFit/>
          </a:bodyPr>
          <a:lstStyle/>
          <a:p>
            <a:pPr algn="ctr"/>
            <a:endParaRPr lang="en-US" sz="800" b="1" dirty="0">
              <a:solidFill>
                <a:schemeClr val="bg1"/>
              </a:solidFill>
            </a:endParaRPr>
          </a:p>
          <a:p>
            <a:pPr algn="ctr"/>
            <a:r>
              <a:rPr lang="en-US" sz="2900" b="1" dirty="0">
                <a:solidFill>
                  <a:schemeClr val="bg1"/>
                </a:solidFill>
              </a:rPr>
              <a:t>Global Citizenship Education Themes</a:t>
            </a:r>
            <a:endParaRPr lang="en-US" sz="2800" b="1" dirty="0">
              <a:solidFill>
                <a:schemeClr val="bg1"/>
              </a:solidFill>
            </a:endParaRPr>
          </a:p>
          <a:p>
            <a:pPr algn="ctr"/>
            <a:endParaRPr lang="en-US" sz="800" b="1" dirty="0">
              <a:solidFill>
                <a:schemeClr val="bg1"/>
              </a:solidFill>
            </a:endParaRPr>
          </a:p>
        </p:txBody>
      </p:sp>
      <p:pic>
        <p:nvPicPr>
          <p:cNvPr id="15" name="Picture 14" descr="Text&#10;&#10;Description automatically generated">
            <a:extLst>
              <a:ext uri="{FF2B5EF4-FFF2-40B4-BE49-F238E27FC236}">
                <a16:creationId xmlns="" xmlns:a16="http://schemas.microsoft.com/office/drawing/2014/main" id="{F0AF0616-5B93-5A4D-A034-F058876ACB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25379" y="6087156"/>
            <a:ext cx="1411815" cy="668279"/>
          </a:xfrm>
          <a:prstGeom prst="rect">
            <a:avLst/>
          </a:prstGeom>
        </p:spPr>
      </p:pic>
      <p:pic>
        <p:nvPicPr>
          <p:cNvPr id="4" name="Picture 3" descr="Chart, bubble chart&#10;&#10;Description automatically generated">
            <a:extLst>
              <a:ext uri="{FF2B5EF4-FFF2-40B4-BE49-F238E27FC236}">
                <a16:creationId xmlns="" xmlns:a16="http://schemas.microsoft.com/office/drawing/2014/main" id="{F41DAC8B-089C-1C43-8A8E-BC8F51E6223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0036" y="1380652"/>
            <a:ext cx="8523927" cy="4775882"/>
          </a:xfrm>
          <a:prstGeom prst="rect">
            <a:avLst/>
          </a:prstGeom>
        </p:spPr>
      </p:pic>
    </p:spTree>
    <p:extLst>
      <p:ext uri="{BB962C8B-B14F-4D97-AF65-F5344CB8AC3E}">
        <p14:creationId xmlns:p14="http://schemas.microsoft.com/office/powerpoint/2010/main" val="1554104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picture containing screenshot&#10;&#10;Description automatically generated">
            <a:extLst>
              <a:ext uri="{FF2B5EF4-FFF2-40B4-BE49-F238E27FC236}">
                <a16:creationId xmlns="" xmlns:a16="http://schemas.microsoft.com/office/drawing/2014/main" id="{5A8CAED1-03BA-5746-A22E-4691975B592F}"/>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764632" y="1277158"/>
            <a:ext cx="7460974" cy="5594697"/>
          </a:xfrm>
          <a:prstGeom prst="rect">
            <a:avLst/>
          </a:prstGeom>
        </p:spPr>
      </p:pic>
      <p:pic>
        <p:nvPicPr>
          <p:cNvPr id="3" name="Picture 2" descr="A close up of a logo&#10;&#10;Description automatically generated">
            <a:extLst>
              <a:ext uri="{FF2B5EF4-FFF2-40B4-BE49-F238E27FC236}">
                <a16:creationId xmlns="" xmlns:a16="http://schemas.microsoft.com/office/drawing/2014/main" id="{3C91F6A8-F38A-2A4F-AD82-93CDE50B18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94465" y="4116736"/>
            <a:ext cx="2095618" cy="918981"/>
          </a:xfrm>
          <a:prstGeom prst="rect">
            <a:avLst/>
          </a:prstGeom>
        </p:spPr>
      </p:pic>
      <p:pic>
        <p:nvPicPr>
          <p:cNvPr id="6" name="Picture 5" descr="A picture containing drawing&#10;&#10;Description automatically generated">
            <a:extLst>
              <a:ext uri="{FF2B5EF4-FFF2-40B4-BE49-F238E27FC236}">
                <a16:creationId xmlns="" xmlns:a16="http://schemas.microsoft.com/office/drawing/2014/main" id="{87BFA2E7-2A73-EC49-8CB1-EA76353C56F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117416" y="3232299"/>
            <a:ext cx="1803284" cy="918981"/>
          </a:xfrm>
          <a:prstGeom prst="rect">
            <a:avLst/>
          </a:prstGeom>
        </p:spPr>
      </p:pic>
      <p:pic>
        <p:nvPicPr>
          <p:cNvPr id="8" name="Picture 7" descr="A close up of a logo&#10;&#10;Description automatically generated">
            <a:extLst>
              <a:ext uri="{FF2B5EF4-FFF2-40B4-BE49-F238E27FC236}">
                <a16:creationId xmlns="" xmlns:a16="http://schemas.microsoft.com/office/drawing/2014/main" id="{138C4838-6C8A-F84C-8E12-F7D1C2781EFA}"/>
              </a:ext>
            </a:extLst>
          </p:cNvPr>
          <p:cNvPicPr>
            <a:picLocks noChangeAspect="1"/>
          </p:cNvPicPr>
          <p:nvPr/>
        </p:nvPicPr>
        <p:blipFill>
          <a:blip r:embed="rId6"/>
          <a:stretch>
            <a:fillRect/>
          </a:stretch>
        </p:blipFill>
        <p:spPr>
          <a:xfrm>
            <a:off x="6855693" y="3283779"/>
            <a:ext cx="1219201" cy="1046412"/>
          </a:xfrm>
          <a:prstGeom prst="rect">
            <a:avLst/>
          </a:prstGeom>
        </p:spPr>
      </p:pic>
      <p:sp>
        <p:nvSpPr>
          <p:cNvPr id="7" name="Octagon 6">
            <a:extLst>
              <a:ext uri="{FF2B5EF4-FFF2-40B4-BE49-F238E27FC236}">
                <a16:creationId xmlns="" xmlns:a16="http://schemas.microsoft.com/office/drawing/2014/main" id="{BC2BDEC6-D270-7E40-8D8D-BFE8A026C882}"/>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22</a:t>
            </a:r>
          </a:p>
        </p:txBody>
      </p:sp>
      <p:sp>
        <p:nvSpPr>
          <p:cNvPr id="9" name="Title 1">
            <a:extLst>
              <a:ext uri="{FF2B5EF4-FFF2-40B4-BE49-F238E27FC236}">
                <a16:creationId xmlns="" xmlns:a16="http://schemas.microsoft.com/office/drawing/2014/main" id="{2EE432D6-CE47-494A-A8AF-BB1593774192}"/>
              </a:ext>
            </a:extLst>
          </p:cNvPr>
          <p:cNvSpPr>
            <a:spLocks noGrp="1"/>
          </p:cNvSpPr>
          <p:nvPr>
            <p:ph type="title"/>
          </p:nvPr>
        </p:nvSpPr>
        <p:spPr>
          <a:xfrm>
            <a:off x="270709" y="92465"/>
            <a:ext cx="8602582" cy="1454051"/>
          </a:xfrm>
        </p:spPr>
        <p:txBody>
          <a:bodyPr>
            <a:noAutofit/>
          </a:bodyPr>
          <a:lstStyle/>
          <a:p>
            <a:r>
              <a:rPr lang="en-US" sz="3600" b="1" dirty="0">
                <a:solidFill>
                  <a:srgbClr val="000000"/>
                </a:solidFill>
              </a:rPr>
              <a:t>WWGS: 6 Step </a:t>
            </a:r>
            <a:r>
              <a:rPr lang="en-US" sz="3600" b="1" dirty="0" err="1">
                <a:solidFill>
                  <a:srgbClr val="000000"/>
                </a:solidFill>
              </a:rPr>
              <a:t>Programme</a:t>
            </a:r>
            <a:r>
              <a:rPr lang="en-US" sz="3200" b="1" dirty="0">
                <a:solidFill>
                  <a:srgbClr val="000000"/>
                </a:solidFill>
              </a:rPr>
              <a:t/>
            </a:r>
            <a:br>
              <a:rPr lang="en-US" sz="3200" b="1" dirty="0">
                <a:solidFill>
                  <a:srgbClr val="000000"/>
                </a:solidFill>
              </a:rPr>
            </a:br>
            <a:r>
              <a:rPr lang="en-US" sz="3200" i="1" dirty="0">
                <a:solidFill>
                  <a:srgbClr val="7030A0"/>
                </a:solidFill>
              </a:rPr>
              <a:t>Anti-Racism: from Knowledge to Action </a:t>
            </a:r>
            <a:r>
              <a:rPr lang="en-US" sz="3200" b="1" dirty="0">
                <a:solidFill>
                  <a:srgbClr val="000000"/>
                </a:solidFill>
              </a:rPr>
              <a:t/>
            </a:r>
            <a:br>
              <a:rPr lang="en-US" sz="3200" b="1" dirty="0">
                <a:solidFill>
                  <a:srgbClr val="000000"/>
                </a:solidFill>
              </a:rPr>
            </a:br>
            <a:r>
              <a:rPr lang="en-US" sz="3200" b="1" dirty="0">
                <a:solidFill>
                  <a:srgbClr val="000000"/>
                </a:solidFill>
              </a:rPr>
              <a:t> </a:t>
            </a:r>
          </a:p>
        </p:txBody>
      </p:sp>
    </p:spTree>
    <p:extLst>
      <p:ext uri="{BB962C8B-B14F-4D97-AF65-F5344CB8AC3E}">
        <p14:creationId xmlns:p14="http://schemas.microsoft.com/office/powerpoint/2010/main" val="3114512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A9F529C3-C941-49FD-8C67-82F134F64BD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 xmlns:a16="http://schemas.microsoft.com/office/drawing/2014/main" id="{20586029-32A0-47E5-9AEC-AE3ABA6B94D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social media post&#10;&#10;Description automatically generated">
            <a:extLst>
              <a:ext uri="{FF2B5EF4-FFF2-40B4-BE49-F238E27FC236}">
                <a16:creationId xmlns="" xmlns:a16="http://schemas.microsoft.com/office/drawing/2014/main" id="{657F502D-5477-E742-AC11-4C9DBB7A2F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3100" y="1436494"/>
            <a:ext cx="3442640" cy="4667985"/>
          </a:xfrm>
          <a:prstGeom prst="rect">
            <a:avLst/>
          </a:prstGeom>
        </p:spPr>
      </p:pic>
      <p:cxnSp>
        <p:nvCxnSpPr>
          <p:cNvPr id="16" name="Straight Connector 15">
            <a:extLst>
              <a:ext uri="{FF2B5EF4-FFF2-40B4-BE49-F238E27FC236}">
                <a16:creationId xmlns="" xmlns:a16="http://schemas.microsoft.com/office/drawing/2014/main" id="{8C730EAB-A532-4295-A302-FB4B90DB9F5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55996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5" name="Picture 4" descr="A screenshot of a video game&#10;&#10;Description automatically generated">
            <a:extLst>
              <a:ext uri="{FF2B5EF4-FFF2-40B4-BE49-F238E27FC236}">
                <a16:creationId xmlns="" xmlns:a16="http://schemas.microsoft.com/office/drawing/2014/main"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4991" y="1147329"/>
            <a:ext cx="3588109" cy="5071533"/>
          </a:xfrm>
          <a:prstGeom prst="rect">
            <a:avLst/>
          </a:prstGeom>
        </p:spPr>
      </p:pic>
      <p:sp>
        <p:nvSpPr>
          <p:cNvPr id="7" name="Octagon 6">
            <a:extLst>
              <a:ext uri="{FF2B5EF4-FFF2-40B4-BE49-F238E27FC236}">
                <a16:creationId xmlns="" xmlns:a16="http://schemas.microsoft.com/office/drawing/2014/main" id="{E2FE7CE2-6096-154C-8692-10429ED2243B}"/>
              </a:ext>
            </a:extLst>
          </p:cNvPr>
          <p:cNvSpPr/>
          <p:nvPr/>
        </p:nvSpPr>
        <p:spPr>
          <a:xfrm>
            <a:off x="7567040" y="5235240"/>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t>Page</a:t>
            </a:r>
          </a:p>
          <a:p>
            <a:pPr algn="ctr">
              <a:spcAft>
                <a:spcPts val="600"/>
              </a:spcAft>
            </a:pPr>
            <a:r>
              <a:rPr lang="en-US" sz="2400" b="1" dirty="0"/>
              <a:t>14-15</a:t>
            </a:r>
          </a:p>
        </p:txBody>
      </p:sp>
      <p:pic>
        <p:nvPicPr>
          <p:cNvPr id="8" name="Picture 7" descr="A picture containing text, sign, book, reading&#10;&#10;Description automatically generated">
            <a:extLst>
              <a:ext uri="{FF2B5EF4-FFF2-40B4-BE49-F238E27FC236}">
                <a16:creationId xmlns="" xmlns:a16="http://schemas.microsoft.com/office/drawing/2014/main" id="{3C504603-A182-B045-AF9A-32255D8B420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1"/>
          <a:stretch/>
        </p:blipFill>
        <p:spPr>
          <a:xfrm>
            <a:off x="357758" y="480060"/>
            <a:ext cx="1471029" cy="2020495"/>
          </a:xfrm>
          <a:prstGeom prst="rect">
            <a:avLst/>
          </a:prstGeom>
        </p:spPr>
      </p:pic>
    </p:spTree>
    <p:extLst>
      <p:ext uri="{BB962C8B-B14F-4D97-AF65-F5344CB8AC3E}">
        <p14:creationId xmlns:p14="http://schemas.microsoft.com/office/powerpoint/2010/main" val="3289780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7 at 12.28.1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65900"/>
            <a:ext cx="9144000" cy="1836000"/>
          </a:xfrm>
          <a:prstGeom prst="rect">
            <a:avLst/>
          </a:prstGeom>
        </p:spPr>
      </p:pic>
      <p:sp>
        <p:nvSpPr>
          <p:cNvPr id="3" name="Rectangle 2"/>
          <p:cNvSpPr/>
          <p:nvPr/>
        </p:nvSpPr>
        <p:spPr>
          <a:xfrm>
            <a:off x="130152" y="2685534"/>
            <a:ext cx="3668229" cy="369332"/>
          </a:xfrm>
          <a:prstGeom prst="rect">
            <a:avLst/>
          </a:prstGeom>
        </p:spPr>
        <p:txBody>
          <a:bodyPr wrap="none">
            <a:spAutoFit/>
          </a:bodyPr>
          <a:lstStyle/>
          <a:p>
            <a:r>
              <a:rPr lang="en-US" dirty="0"/>
              <a:t>https://</a:t>
            </a:r>
            <a:r>
              <a:rPr lang="en-US" dirty="0" err="1"/>
              <a:t>www.menti.com</a:t>
            </a:r>
            <a:r>
              <a:rPr lang="en-US" dirty="0"/>
              <a:t>/s7vgux1xtw</a:t>
            </a:r>
          </a:p>
        </p:txBody>
      </p:sp>
      <p:pic>
        <p:nvPicPr>
          <p:cNvPr id="4" name="Picture 3" descr="qr-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58932" y="3640667"/>
            <a:ext cx="3132667" cy="3132667"/>
          </a:xfrm>
          <a:prstGeom prst="rect">
            <a:avLst/>
          </a:prstGeom>
        </p:spPr>
      </p:pic>
      <p:sp>
        <p:nvSpPr>
          <p:cNvPr id="5" name="TextBox 4"/>
          <p:cNvSpPr txBox="1"/>
          <p:nvPr/>
        </p:nvSpPr>
        <p:spPr>
          <a:xfrm>
            <a:off x="372533" y="3488267"/>
            <a:ext cx="4470400" cy="2677656"/>
          </a:xfrm>
          <a:prstGeom prst="rect">
            <a:avLst/>
          </a:prstGeom>
          <a:noFill/>
        </p:spPr>
        <p:txBody>
          <a:bodyPr wrap="square" rtlCol="0">
            <a:spAutoFit/>
          </a:bodyPr>
          <a:lstStyle/>
          <a:p>
            <a:r>
              <a:rPr lang="en-US" sz="2400" b="1" dirty="0" smtClean="0"/>
              <a:t>Name 3 areas-</a:t>
            </a:r>
          </a:p>
          <a:p>
            <a:endParaRPr lang="en-US" sz="2400" b="1" dirty="0"/>
          </a:p>
          <a:p>
            <a:r>
              <a:rPr lang="en-US" sz="2400" b="1" dirty="0" smtClean="0"/>
              <a:t>Consider the different disciplines:</a:t>
            </a:r>
          </a:p>
          <a:p>
            <a:endParaRPr lang="en-US" sz="2400" b="1" dirty="0"/>
          </a:p>
          <a:p>
            <a:r>
              <a:rPr lang="en-US" sz="2400" b="1" dirty="0" smtClean="0"/>
              <a:t>-Chemistry</a:t>
            </a:r>
          </a:p>
          <a:p>
            <a:r>
              <a:rPr lang="en-US" sz="2400" b="1" dirty="0" smtClean="0"/>
              <a:t>-Biology</a:t>
            </a:r>
          </a:p>
          <a:p>
            <a:r>
              <a:rPr lang="en-US" sz="2400" b="1" dirty="0" smtClean="0"/>
              <a:t>-Physics </a:t>
            </a:r>
            <a:endParaRPr lang="en-US" sz="2400" b="1" dirty="0"/>
          </a:p>
        </p:txBody>
      </p:sp>
    </p:spTree>
    <p:extLst>
      <p:ext uri="{BB962C8B-B14F-4D97-AF65-F5344CB8AC3E}">
        <p14:creationId xmlns:p14="http://schemas.microsoft.com/office/powerpoint/2010/main" val="2472216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Description automatically generated">
            <a:extLst>
              <a:ext uri="{FF2B5EF4-FFF2-40B4-BE49-F238E27FC236}">
                <a16:creationId xmlns="" xmlns:a16="http://schemas.microsoft.com/office/drawing/2014/main" id="{98F82222-444E-3F48-B8CC-12A0F711A9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7846" y="0"/>
            <a:ext cx="4786154" cy="3377146"/>
          </a:xfrm>
          <a:prstGeom prst="rect">
            <a:avLst/>
          </a:prstGeom>
        </p:spPr>
      </p:pic>
      <p:sp>
        <p:nvSpPr>
          <p:cNvPr id="4" name="TextBox 3">
            <a:extLst>
              <a:ext uri="{FF2B5EF4-FFF2-40B4-BE49-F238E27FC236}">
                <a16:creationId xmlns="" xmlns:a16="http://schemas.microsoft.com/office/drawing/2014/main" id="{741DD9E5-1C5A-1149-A911-8DB65B539399}"/>
              </a:ext>
            </a:extLst>
          </p:cNvPr>
          <p:cNvSpPr txBox="1"/>
          <p:nvPr/>
        </p:nvSpPr>
        <p:spPr>
          <a:xfrm>
            <a:off x="430431" y="479487"/>
            <a:ext cx="4432515" cy="1569660"/>
          </a:xfrm>
          <a:prstGeom prst="rect">
            <a:avLst/>
          </a:prstGeom>
          <a:noFill/>
        </p:spPr>
        <p:txBody>
          <a:bodyPr wrap="square" rtlCol="0">
            <a:spAutoFit/>
          </a:bodyPr>
          <a:lstStyle/>
          <a:p>
            <a:r>
              <a:rPr lang="en-US" sz="9600" dirty="0"/>
              <a:t>TASK:</a:t>
            </a:r>
          </a:p>
        </p:txBody>
      </p:sp>
      <p:sp>
        <p:nvSpPr>
          <p:cNvPr id="5" name="TextBox 4">
            <a:extLst>
              <a:ext uri="{FF2B5EF4-FFF2-40B4-BE49-F238E27FC236}">
                <a16:creationId xmlns="" xmlns:a16="http://schemas.microsoft.com/office/drawing/2014/main" id="{574ED874-8ECD-8246-8C6E-D068107D280F}"/>
              </a:ext>
            </a:extLst>
          </p:cNvPr>
          <p:cNvSpPr txBox="1"/>
          <p:nvPr/>
        </p:nvSpPr>
        <p:spPr>
          <a:xfrm>
            <a:off x="0" y="3639302"/>
            <a:ext cx="9254836" cy="2800767"/>
          </a:xfrm>
          <a:prstGeom prst="rect">
            <a:avLst/>
          </a:prstGeom>
          <a:noFill/>
        </p:spPr>
        <p:txBody>
          <a:bodyPr wrap="square" rtlCol="0">
            <a:spAutoFit/>
          </a:bodyPr>
          <a:lstStyle/>
          <a:p>
            <a:r>
              <a:rPr lang="en-US" sz="3600" u="sng" dirty="0"/>
              <a:t>Consider:</a:t>
            </a:r>
          </a:p>
          <a:p>
            <a:endParaRPr lang="en-US" sz="3200" u="sng" dirty="0"/>
          </a:p>
          <a:p>
            <a:pPr algn="ctr"/>
            <a:r>
              <a:rPr lang="en-US" sz="3600" i="1" dirty="0"/>
              <a:t>What opportunities are there to explore </a:t>
            </a:r>
          </a:p>
          <a:p>
            <a:pPr algn="ctr"/>
            <a:r>
              <a:rPr lang="en-US" sz="3600" i="1" dirty="0" smtClean="0"/>
              <a:t>Global justice themes </a:t>
            </a:r>
            <a:r>
              <a:rPr lang="en-US" sz="3600" i="1" dirty="0"/>
              <a:t>in </a:t>
            </a:r>
            <a:r>
              <a:rPr lang="en-US" sz="3600" i="1" dirty="0" smtClean="0"/>
              <a:t>Science?</a:t>
            </a:r>
          </a:p>
          <a:p>
            <a:pPr algn="ctr"/>
            <a:r>
              <a:rPr lang="en-US" sz="3600" i="1" dirty="0" smtClean="0"/>
              <a:t>Pick a Strand if you’d like to narrow it down.</a:t>
            </a:r>
            <a:endParaRPr lang="en-US" sz="3600" i="1" dirty="0"/>
          </a:p>
        </p:txBody>
      </p:sp>
    </p:spTree>
    <p:extLst>
      <p:ext uri="{BB962C8B-B14F-4D97-AF65-F5344CB8AC3E}">
        <p14:creationId xmlns:p14="http://schemas.microsoft.com/office/powerpoint/2010/main" val="1443056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08-23 at 15.37.22.jpg"/>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6308490" y="1103329"/>
            <a:ext cx="1186917" cy="1678241"/>
          </a:xfrm>
        </p:spPr>
      </p:pic>
      <p:pic>
        <p:nvPicPr>
          <p:cNvPr id="6" name="Picture 5" descr="Screen Shot 2017-08-23 at 21.59.39.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51458" y="1103329"/>
            <a:ext cx="1202561" cy="1678241"/>
          </a:xfrm>
          <a:prstGeom prst="rect">
            <a:avLst/>
          </a:prstGeom>
        </p:spPr>
      </p:pic>
      <p:pic>
        <p:nvPicPr>
          <p:cNvPr id="7" name="Picture 6" descr="Screen Shot 2017-08-23 at 22.00.28.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325601" y="2902750"/>
            <a:ext cx="1183633" cy="1708501"/>
          </a:xfrm>
          <a:prstGeom prst="rect">
            <a:avLst/>
          </a:prstGeom>
        </p:spPr>
      </p:pic>
      <p:pic>
        <p:nvPicPr>
          <p:cNvPr id="8" name="Picture 7" descr="Screen Shot 2017-08-23 at 22.00.09.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78383" y="2910931"/>
            <a:ext cx="1174056" cy="1708436"/>
          </a:xfrm>
          <a:prstGeom prst="rect">
            <a:avLst/>
          </a:prstGeom>
        </p:spPr>
      </p:pic>
      <p:pic>
        <p:nvPicPr>
          <p:cNvPr id="9" name="Picture 8" descr="Screen Shot 2017-08-23 at 22.00.52.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580890" y="2879947"/>
            <a:ext cx="1210640" cy="1716659"/>
          </a:xfrm>
          <a:prstGeom prst="rect">
            <a:avLst/>
          </a:prstGeom>
        </p:spPr>
      </p:pic>
      <p:pic>
        <p:nvPicPr>
          <p:cNvPr id="3" name="Picture 2">
            <a:extLst>
              <a:ext uri="{FF2B5EF4-FFF2-40B4-BE49-F238E27FC236}">
                <a16:creationId xmlns="" xmlns:a16="http://schemas.microsoft.com/office/drawing/2014/main" id="{895AC3F6-5325-1548-9DFD-DABB69998E9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786510" y="2902750"/>
            <a:ext cx="1210640" cy="1724798"/>
          </a:xfrm>
          <a:prstGeom prst="rect">
            <a:avLst/>
          </a:prstGeom>
        </p:spPr>
      </p:pic>
      <p:grpSp>
        <p:nvGrpSpPr>
          <p:cNvPr id="2" name="Group 1">
            <a:extLst>
              <a:ext uri="{FF2B5EF4-FFF2-40B4-BE49-F238E27FC236}">
                <a16:creationId xmlns="" xmlns:a16="http://schemas.microsoft.com/office/drawing/2014/main" id="{6B85B665-0B44-CB4C-BA0C-F86D4F775FBB}"/>
              </a:ext>
            </a:extLst>
          </p:cNvPr>
          <p:cNvGrpSpPr/>
          <p:nvPr/>
        </p:nvGrpSpPr>
        <p:grpSpPr>
          <a:xfrm>
            <a:off x="3772191" y="1103660"/>
            <a:ext cx="2480248" cy="1691071"/>
            <a:chOff x="5875793" y="4126505"/>
            <a:chExt cx="3130618" cy="2297699"/>
          </a:xfrm>
        </p:grpSpPr>
        <p:pic>
          <p:nvPicPr>
            <p:cNvPr id="5" name="Picture 4">
              <a:extLst>
                <a:ext uri="{FF2B5EF4-FFF2-40B4-BE49-F238E27FC236}">
                  <a16:creationId xmlns="" xmlns:a16="http://schemas.microsoft.com/office/drawing/2014/main" id="{1AC28DA6-32CB-B34A-BEB4-8B141D5EE825}"/>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875793" y="4126505"/>
              <a:ext cx="1524817" cy="2279817"/>
            </a:xfrm>
            <a:prstGeom prst="rect">
              <a:avLst/>
            </a:prstGeom>
          </p:spPr>
        </p:pic>
        <p:pic>
          <p:nvPicPr>
            <p:cNvPr id="13" name="Picture 12">
              <a:extLst>
                <a:ext uri="{FF2B5EF4-FFF2-40B4-BE49-F238E27FC236}">
                  <a16:creationId xmlns="" xmlns:a16="http://schemas.microsoft.com/office/drawing/2014/main" id="{DB55D8C8-C1A1-2545-AFDC-26B5BF48C9F6}"/>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481594" y="4143937"/>
              <a:ext cx="1524817" cy="2280267"/>
            </a:xfrm>
            <a:prstGeom prst="rect">
              <a:avLst/>
            </a:prstGeom>
          </p:spPr>
        </p:pic>
      </p:grpSp>
      <p:sp>
        <p:nvSpPr>
          <p:cNvPr id="12" name="Title 1">
            <a:extLst>
              <a:ext uri="{FF2B5EF4-FFF2-40B4-BE49-F238E27FC236}">
                <a16:creationId xmlns="" xmlns:a16="http://schemas.microsoft.com/office/drawing/2014/main" id="{6A63FFF6-0EB5-DB42-8DB9-7C7544D0AB9C}"/>
              </a:ext>
            </a:extLst>
          </p:cNvPr>
          <p:cNvSpPr>
            <a:spLocks noGrp="1"/>
          </p:cNvSpPr>
          <p:nvPr>
            <p:ph type="title"/>
          </p:nvPr>
        </p:nvSpPr>
        <p:spPr>
          <a:xfrm>
            <a:off x="2588632" y="124621"/>
            <a:ext cx="6345212" cy="866410"/>
          </a:xfrm>
          <a:solidFill>
            <a:srgbClr val="48449C"/>
          </a:solidFill>
        </p:spPr>
        <p:txBody>
          <a:bodyPr>
            <a:normAutofit/>
          </a:bodyPr>
          <a:lstStyle/>
          <a:p>
            <a:r>
              <a:rPr lang="en-US" b="1" dirty="0">
                <a:solidFill>
                  <a:schemeClr val="bg1"/>
                </a:solidFill>
              </a:rPr>
              <a:t>GCE and the Curriculum</a:t>
            </a:r>
          </a:p>
        </p:txBody>
      </p:sp>
      <p:pic>
        <p:nvPicPr>
          <p:cNvPr id="14" name="Content Placeholder 3" descr="Curricular.png">
            <a:extLst>
              <a:ext uri="{FF2B5EF4-FFF2-40B4-BE49-F238E27FC236}">
                <a16:creationId xmlns="" xmlns:a16="http://schemas.microsoft.com/office/drawing/2014/main" id="{46686CDF-CDA8-E544-9B40-7615B063640E}"/>
              </a:ext>
            </a:extLst>
          </p:cNvPr>
          <p:cNvPicPr>
            <a:picLocks noChangeAspect="1"/>
          </p:cNvPicPr>
          <p:nvPr/>
        </p:nvPicPr>
        <p:blipFill>
          <a:blip r:embed="rId11" cstate="email">
            <a:extLst>
              <a:ext uri="{28A0092B-C50C-407E-A947-70E740481C1C}">
                <a14:useLocalDpi xmlns:a14="http://schemas.microsoft.com/office/drawing/2010/main"/>
              </a:ext>
            </a:extLst>
          </a:blip>
          <a:srcRect l="-23815" r="-23815"/>
          <a:stretch>
            <a:fillRect/>
          </a:stretch>
        </p:blipFill>
        <p:spPr>
          <a:xfrm>
            <a:off x="-1905278" y="124621"/>
            <a:ext cx="5010033" cy="2755326"/>
          </a:xfrm>
          <a:prstGeom prst="rect">
            <a:avLst/>
          </a:prstGeom>
        </p:spPr>
      </p:pic>
      <p:pic>
        <p:nvPicPr>
          <p:cNvPr id="15" name="Picture 14" descr="Text&#10;&#10;Description automatically generated">
            <a:extLst>
              <a:ext uri="{FF2B5EF4-FFF2-40B4-BE49-F238E27FC236}">
                <a16:creationId xmlns="" xmlns:a16="http://schemas.microsoft.com/office/drawing/2014/main" id="{3CF4B2E7-0F03-D043-BA33-A21B097C9CD7}"/>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2485375" y="1118023"/>
            <a:ext cx="1174056" cy="1691070"/>
          </a:xfrm>
          <a:prstGeom prst="rect">
            <a:avLst/>
          </a:prstGeom>
        </p:spPr>
      </p:pic>
      <p:pic>
        <p:nvPicPr>
          <p:cNvPr id="18" name="Picture 17" descr="A person holding a sign&#10;&#10;Description automatically generated">
            <a:extLst>
              <a:ext uri="{FF2B5EF4-FFF2-40B4-BE49-F238E27FC236}">
                <a16:creationId xmlns="" xmlns:a16="http://schemas.microsoft.com/office/drawing/2014/main" id="{69915AB2-A041-DD45-93B7-909127E3A62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76390" y="4953340"/>
            <a:ext cx="1237480" cy="1747941"/>
          </a:xfrm>
          <a:prstGeom prst="rect">
            <a:avLst/>
          </a:prstGeom>
        </p:spPr>
      </p:pic>
      <p:pic>
        <p:nvPicPr>
          <p:cNvPr id="20" name="Picture 19" descr="A person holding a sign&#10;&#10;Description automatically generated">
            <a:extLst>
              <a:ext uri="{FF2B5EF4-FFF2-40B4-BE49-F238E27FC236}">
                <a16:creationId xmlns="" xmlns:a16="http://schemas.microsoft.com/office/drawing/2014/main" id="{2C179A46-9218-0546-944E-353AEB69CA70}"/>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784774" y="4958438"/>
            <a:ext cx="1255576" cy="1764593"/>
          </a:xfrm>
          <a:prstGeom prst="rect">
            <a:avLst/>
          </a:prstGeom>
        </p:spPr>
      </p:pic>
      <p:pic>
        <p:nvPicPr>
          <p:cNvPr id="22" name="Picture 21" descr="A person holding a sign&#10;&#10;Description automatically generated">
            <a:extLst>
              <a:ext uri="{FF2B5EF4-FFF2-40B4-BE49-F238E27FC236}">
                <a16:creationId xmlns="" xmlns:a16="http://schemas.microsoft.com/office/drawing/2014/main" id="{DFCD2856-885B-FE4F-BDA1-34EE284BB5D9}"/>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6239981" y="4971441"/>
            <a:ext cx="1237480" cy="1751590"/>
          </a:xfrm>
          <a:prstGeom prst="rect">
            <a:avLst/>
          </a:prstGeom>
        </p:spPr>
      </p:pic>
      <p:pic>
        <p:nvPicPr>
          <p:cNvPr id="24" name="Picture 23" descr="Text&#10;&#10;Description automatically generated">
            <a:extLst>
              <a:ext uri="{FF2B5EF4-FFF2-40B4-BE49-F238E27FC236}">
                <a16:creationId xmlns="" xmlns:a16="http://schemas.microsoft.com/office/drawing/2014/main" id="{57C928E8-8302-0745-9EF4-FFE074A7AF6E}"/>
              </a:ext>
            </a:extLst>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3263557" y="4953340"/>
            <a:ext cx="1237480" cy="1752025"/>
          </a:xfrm>
          <a:prstGeom prst="rect">
            <a:avLst/>
          </a:prstGeom>
        </p:spPr>
      </p:pic>
      <p:pic>
        <p:nvPicPr>
          <p:cNvPr id="26" name="Picture 25" descr="Text&#10;&#10;Description automatically generated">
            <a:extLst>
              <a:ext uri="{FF2B5EF4-FFF2-40B4-BE49-F238E27FC236}">
                <a16:creationId xmlns="" xmlns:a16="http://schemas.microsoft.com/office/drawing/2014/main" id="{579BB06D-E75D-9043-823A-DCA64ED06E41}"/>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7767780" y="4975857"/>
            <a:ext cx="1239583" cy="1770833"/>
          </a:xfrm>
          <a:prstGeom prst="rect">
            <a:avLst/>
          </a:prstGeom>
        </p:spPr>
      </p:pic>
      <p:pic>
        <p:nvPicPr>
          <p:cNvPr id="28" name="Picture 27" descr="A person holding a sign&#10;&#10;Description automatically generated">
            <a:extLst>
              <a:ext uri="{FF2B5EF4-FFF2-40B4-BE49-F238E27FC236}">
                <a16:creationId xmlns="" xmlns:a16="http://schemas.microsoft.com/office/drawing/2014/main" id="{75FEB95E-3AD8-D04F-B534-583D3F31F6BA}"/>
              </a:ext>
            </a:extLst>
          </p:cNvPr>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1719973" y="4953340"/>
            <a:ext cx="1237481" cy="1747942"/>
          </a:xfrm>
          <a:prstGeom prst="rect">
            <a:avLst/>
          </a:prstGeom>
        </p:spPr>
      </p:pic>
      <p:sp>
        <p:nvSpPr>
          <p:cNvPr id="29" name="Title 1">
            <a:extLst>
              <a:ext uri="{FF2B5EF4-FFF2-40B4-BE49-F238E27FC236}">
                <a16:creationId xmlns="" xmlns:a16="http://schemas.microsoft.com/office/drawing/2014/main" id="{FCF03E98-99ED-5A49-B9C2-BA0A47C04644}"/>
              </a:ext>
            </a:extLst>
          </p:cNvPr>
          <p:cNvSpPr txBox="1">
            <a:spLocks/>
          </p:cNvSpPr>
          <p:nvPr/>
        </p:nvSpPr>
        <p:spPr>
          <a:xfrm>
            <a:off x="-109743" y="4342480"/>
            <a:ext cx="3659431" cy="508252"/>
          </a:xfrm>
          <a:prstGeom prst="rect">
            <a:avLst/>
          </a:prstGeom>
          <a:solidFill>
            <a:schemeClr val="bg1"/>
          </a:solidFill>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b="1" i="1" dirty="0">
                <a:solidFill>
                  <a:srgbClr val="48449C"/>
                </a:solidFill>
              </a:rPr>
              <a:t>Available in Irish</a:t>
            </a:r>
          </a:p>
        </p:txBody>
      </p:sp>
    </p:spTree>
    <p:extLst>
      <p:ext uri="{BB962C8B-B14F-4D97-AF65-F5344CB8AC3E}">
        <p14:creationId xmlns:p14="http://schemas.microsoft.com/office/powerpoint/2010/main" val="3219204579"/>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1F497D"/>
                </a:solidFill>
                <a:latin typeface="Rockwell"/>
                <a:cs typeface="Rockwell"/>
              </a:rPr>
              <a:t>DE Links with the Curriculum</a:t>
            </a:r>
            <a:endParaRPr lang="en-US" b="1" dirty="0">
              <a:solidFill>
                <a:srgbClr val="1F497D"/>
              </a:solidFill>
              <a:latin typeface="Rockwell"/>
              <a:cs typeface="Rockwe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44965287"/>
              </p:ext>
            </p:extLst>
          </p:nvPr>
        </p:nvGraphicFramePr>
        <p:xfrm>
          <a:off x="400754" y="1656643"/>
          <a:ext cx="8540044" cy="5349592"/>
        </p:xfrm>
        <a:graphic>
          <a:graphicData uri="http://schemas.openxmlformats.org/drawingml/2006/table">
            <a:tbl>
              <a:tblPr firstRow="1" bandRow="1">
                <a:tableStyleId>{2D5ABB26-0587-4C30-8999-92F81FD0307C}</a:tableStyleId>
              </a:tblPr>
              <a:tblGrid>
                <a:gridCol w="4270022"/>
                <a:gridCol w="4270022"/>
              </a:tblGrid>
              <a:tr h="564232">
                <a:tc>
                  <a:txBody>
                    <a:bodyPr/>
                    <a:lstStyle/>
                    <a:p>
                      <a:r>
                        <a:rPr lang="en-US" sz="2800" b="1" dirty="0" smtClean="0">
                          <a:latin typeface="Rockwell"/>
                          <a:cs typeface="Rockwell"/>
                        </a:rPr>
                        <a:t>Junior</a:t>
                      </a:r>
                      <a:r>
                        <a:rPr lang="en-US" sz="2800" b="1" baseline="0" dirty="0" smtClean="0">
                          <a:latin typeface="Rockwell"/>
                          <a:cs typeface="Rockwell"/>
                        </a:rPr>
                        <a:t> Cycle</a:t>
                      </a:r>
                      <a:endParaRPr lang="en-US" sz="2800" b="1" dirty="0">
                        <a:latin typeface="Rockwell"/>
                        <a:cs typeface="Rockwell"/>
                      </a:endParaRPr>
                    </a:p>
                  </a:txBody>
                  <a:tcPr/>
                </a:tc>
                <a:tc>
                  <a:txBody>
                    <a:bodyPr/>
                    <a:lstStyle/>
                    <a:p>
                      <a:r>
                        <a:rPr lang="en-US" sz="2800" b="1" dirty="0" smtClean="0">
                          <a:latin typeface="Rockwell"/>
                          <a:cs typeface="Rockwell"/>
                        </a:rPr>
                        <a:t>Senior Cycle</a:t>
                      </a:r>
                      <a:endParaRPr lang="en-US" sz="2800" b="1" dirty="0">
                        <a:latin typeface="Rockwell"/>
                        <a:cs typeface="Rockwell"/>
                      </a:endParaRPr>
                    </a:p>
                  </a:txBody>
                  <a:tcPr/>
                </a:tc>
              </a:tr>
              <a:tr h="4281524">
                <a:tc>
                  <a:txBody>
                    <a:bodyPr/>
                    <a:lstStyle/>
                    <a:p>
                      <a:pPr marL="457200" indent="-457200">
                        <a:buFont typeface="Arial"/>
                        <a:buChar char="•"/>
                      </a:pPr>
                      <a:r>
                        <a:rPr lang="en-US" sz="2800" dirty="0" smtClean="0">
                          <a:latin typeface="Rockwell"/>
                          <a:cs typeface="Rockwell"/>
                        </a:rPr>
                        <a:t>Key Skills</a:t>
                      </a:r>
                    </a:p>
                    <a:p>
                      <a:pPr marL="457200" indent="-457200">
                        <a:buFont typeface="Arial"/>
                        <a:buChar char="•"/>
                      </a:pPr>
                      <a:r>
                        <a:rPr lang="en-US" sz="2800" dirty="0" smtClean="0">
                          <a:latin typeface="Rockwell"/>
                          <a:cs typeface="Rockwell"/>
                        </a:rPr>
                        <a:t>Subject Specifications</a:t>
                      </a:r>
                    </a:p>
                    <a:p>
                      <a:pPr marL="457200" indent="-457200">
                        <a:buFont typeface="Arial"/>
                        <a:buChar char="•"/>
                      </a:pPr>
                      <a:endParaRPr lang="en-US" sz="2800" dirty="0" smtClean="0">
                        <a:latin typeface="Rockwell"/>
                        <a:cs typeface="Rockwell"/>
                      </a:endParaRPr>
                    </a:p>
                    <a:p>
                      <a:pPr marL="0" indent="0">
                        <a:buFont typeface="Arial"/>
                        <a:buNone/>
                      </a:pPr>
                      <a:r>
                        <a:rPr lang="en-US" sz="2800" b="1" dirty="0" smtClean="0">
                          <a:latin typeface="Rockwell"/>
                          <a:cs typeface="Rockwell"/>
                        </a:rPr>
                        <a:t>New Junior Cycle:</a:t>
                      </a:r>
                    </a:p>
                    <a:p>
                      <a:pPr marL="457200" indent="-457200">
                        <a:buFont typeface="Arial"/>
                        <a:buChar char="•"/>
                      </a:pPr>
                      <a:r>
                        <a:rPr lang="en-US" sz="2800" dirty="0" smtClean="0">
                          <a:latin typeface="Rockwell"/>
                          <a:cs typeface="Rockwell"/>
                        </a:rPr>
                        <a:t>Key Skills</a:t>
                      </a:r>
                    </a:p>
                    <a:p>
                      <a:pPr marL="457200" indent="-457200">
                        <a:buFont typeface="Arial"/>
                        <a:buChar char="•"/>
                      </a:pPr>
                      <a:r>
                        <a:rPr lang="en-US" sz="2800" dirty="0" smtClean="0">
                          <a:latin typeface="Rockwell"/>
                          <a:cs typeface="Rockwell"/>
                        </a:rPr>
                        <a:t>Subject Specifications</a:t>
                      </a:r>
                    </a:p>
                    <a:p>
                      <a:pPr marL="457200" indent="-457200">
                        <a:buFont typeface="Arial"/>
                        <a:buChar char="•"/>
                      </a:pPr>
                      <a:r>
                        <a:rPr lang="en-US" sz="2800" dirty="0" smtClean="0">
                          <a:latin typeface="Rockwell"/>
                          <a:cs typeface="Rockwell"/>
                        </a:rPr>
                        <a:t>Statements of Learning (SOL)</a:t>
                      </a:r>
                    </a:p>
                    <a:p>
                      <a:pPr marL="457200" indent="-457200">
                        <a:buFont typeface="Arial"/>
                        <a:buChar char="•"/>
                      </a:pPr>
                      <a:endParaRPr lang="en-US" sz="2800" dirty="0">
                        <a:latin typeface="Rockwell"/>
                        <a:cs typeface="Rockwell"/>
                      </a:endParaRPr>
                    </a:p>
                  </a:txBody>
                  <a:tcPr/>
                </a:tc>
                <a:tc>
                  <a:txBody>
                    <a:bodyPr/>
                    <a:lstStyle/>
                    <a:p>
                      <a:pPr marL="457200" indent="-457200">
                        <a:buFont typeface="Arial"/>
                        <a:buChar char="•"/>
                      </a:pPr>
                      <a:r>
                        <a:rPr lang="en-US" sz="2800" dirty="0" smtClean="0">
                          <a:latin typeface="Rockwell"/>
                          <a:cs typeface="Rockwell"/>
                        </a:rPr>
                        <a:t>Key</a:t>
                      </a:r>
                      <a:r>
                        <a:rPr lang="en-US" sz="2800" baseline="0" dirty="0" smtClean="0">
                          <a:latin typeface="Rockwell"/>
                          <a:cs typeface="Rockwell"/>
                        </a:rPr>
                        <a:t> Skills</a:t>
                      </a:r>
                    </a:p>
                    <a:p>
                      <a:pPr marL="457200" indent="-457200">
                        <a:buFont typeface="Arial"/>
                        <a:buChar char="•"/>
                      </a:pPr>
                      <a:r>
                        <a:rPr lang="en-US" sz="2800" dirty="0" smtClean="0">
                          <a:latin typeface="Rockwell"/>
                          <a:cs typeface="Rockwell"/>
                        </a:rPr>
                        <a:t>Subject Specifications</a:t>
                      </a:r>
                      <a:endParaRPr lang="en-US" sz="2800" dirty="0">
                        <a:latin typeface="Rockwell"/>
                        <a:cs typeface="Rockwell"/>
                      </a:endParaRPr>
                    </a:p>
                  </a:txBody>
                  <a:tcPr/>
                </a:tc>
              </a:tr>
            </a:tbl>
          </a:graphicData>
        </a:graphic>
      </p:graphicFrame>
      <p:sp>
        <p:nvSpPr>
          <p:cNvPr id="5" name="5-Point Star 4"/>
          <p:cNvSpPr/>
          <p:nvPr/>
        </p:nvSpPr>
        <p:spPr>
          <a:xfrm>
            <a:off x="3386666" y="5446889"/>
            <a:ext cx="564444" cy="564444"/>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 name="TextBox 2"/>
          <p:cNvSpPr txBox="1"/>
          <p:nvPr/>
        </p:nvSpPr>
        <p:spPr>
          <a:xfrm>
            <a:off x="4809067" y="3335867"/>
            <a:ext cx="3877733" cy="1538883"/>
          </a:xfrm>
          <a:prstGeom prst="rect">
            <a:avLst/>
          </a:prstGeom>
          <a:ln/>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sz="2000" b="1" dirty="0">
                <a:latin typeface="Rockwell"/>
                <a:cs typeface="Rockwell"/>
              </a:rPr>
              <a:t>Education for Sustainable Development</a:t>
            </a:r>
          </a:p>
          <a:p>
            <a:r>
              <a:rPr lang="en-US" dirty="0">
                <a:latin typeface="Rockwell"/>
                <a:cs typeface="Rockwell"/>
              </a:rPr>
              <a:t>Strategy developed-opportunity to develop a ESD policy in the school </a:t>
            </a:r>
          </a:p>
          <a:p>
            <a:endParaRPr lang="en-US" dirty="0"/>
          </a:p>
        </p:txBody>
      </p:sp>
      <p:sp>
        <p:nvSpPr>
          <p:cNvPr id="6" name="TextBox 5"/>
          <p:cNvSpPr txBox="1"/>
          <p:nvPr/>
        </p:nvSpPr>
        <p:spPr>
          <a:xfrm>
            <a:off x="4809067" y="5198532"/>
            <a:ext cx="3877733" cy="646331"/>
          </a:xfrm>
          <a:prstGeom prst="rect">
            <a:avLst/>
          </a:prstGeom>
          <a:solidFill>
            <a:schemeClr val="accent3">
              <a:lumMod val="60000"/>
              <a:lumOff val="40000"/>
            </a:schemeClr>
          </a:solidFill>
          <a:ln>
            <a:solidFill>
              <a:srgbClr val="000000"/>
            </a:solidFill>
          </a:ln>
        </p:spPr>
        <p:txBody>
          <a:bodyPr wrap="square" rtlCol="0">
            <a:spAutoFit/>
          </a:bodyPr>
          <a:lstStyle/>
          <a:p>
            <a:r>
              <a:rPr lang="en-US" b="1" dirty="0" smtClean="0">
                <a:latin typeface="Rockwell"/>
                <a:cs typeface="Rockwell"/>
              </a:rPr>
              <a:t>Well being Framework</a:t>
            </a:r>
          </a:p>
          <a:p>
            <a:r>
              <a:rPr lang="en-US" b="1" dirty="0" smtClean="0">
                <a:latin typeface="Rockwell"/>
                <a:cs typeface="Rockwell"/>
              </a:rPr>
              <a:t>-Feeling Connected</a:t>
            </a:r>
            <a:endParaRPr lang="en-US" b="1" dirty="0">
              <a:latin typeface="Rockwell"/>
              <a:cs typeface="Rockwell"/>
            </a:endParaRPr>
          </a:p>
        </p:txBody>
      </p:sp>
    </p:spTree>
    <p:extLst>
      <p:ext uri="{BB962C8B-B14F-4D97-AF65-F5344CB8AC3E}">
        <p14:creationId xmlns:p14="http://schemas.microsoft.com/office/powerpoint/2010/main" val="109646416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6858"/>
            <a:ext cx="8229600" cy="1143000"/>
          </a:xfrm>
        </p:spPr>
        <p:txBody>
          <a:bodyPr>
            <a:normAutofit fontScale="90000"/>
          </a:bodyPr>
          <a:lstStyle/>
          <a:p>
            <a:r>
              <a:rPr lang="en-US" b="1" dirty="0" smtClean="0">
                <a:solidFill>
                  <a:srgbClr val="1F497D"/>
                </a:solidFill>
                <a:latin typeface="Rockwell"/>
                <a:cs typeface="Rockwell"/>
              </a:rPr>
              <a:t>Very Strong DE Links</a:t>
            </a:r>
            <a:br>
              <a:rPr lang="en-US" b="1" dirty="0" smtClean="0">
                <a:solidFill>
                  <a:srgbClr val="1F497D"/>
                </a:solidFill>
                <a:latin typeface="Rockwell"/>
                <a:cs typeface="Rockwell"/>
              </a:rPr>
            </a:br>
            <a:r>
              <a:rPr lang="en-US" b="1" dirty="0">
                <a:solidFill>
                  <a:srgbClr val="1F497D"/>
                </a:solidFill>
                <a:latin typeface="Rockwell"/>
                <a:cs typeface="Rockwell"/>
              </a:rPr>
              <a:t/>
            </a:r>
            <a:br>
              <a:rPr lang="en-US" b="1" dirty="0">
                <a:solidFill>
                  <a:srgbClr val="1F497D"/>
                </a:solidFill>
                <a:latin typeface="Rockwell"/>
                <a:cs typeface="Rockwell"/>
              </a:rPr>
            </a:br>
            <a:r>
              <a:rPr lang="en-US" b="1" dirty="0" smtClean="0">
                <a:solidFill>
                  <a:srgbClr val="1F497D"/>
                </a:solidFill>
                <a:latin typeface="Rockwell"/>
                <a:cs typeface="Rockwell"/>
              </a:rPr>
              <a:t>SOL 5-10</a:t>
            </a:r>
            <a:endParaRPr lang="en-US" b="1" dirty="0">
              <a:solidFill>
                <a:srgbClr val="1F497D"/>
              </a:solidFill>
              <a:latin typeface="Rockwell"/>
              <a:cs typeface="Rockwell"/>
            </a:endParaRPr>
          </a:p>
        </p:txBody>
      </p:sp>
      <p:pic>
        <p:nvPicPr>
          <p:cNvPr id="4" name="Content Placeholder 3" descr="Screen Shot 2016-02-17 at 07.39.08.jpg"/>
          <p:cNvPicPr>
            <a:picLocks noGrp="1" noChangeAspect="1"/>
          </p:cNvPicPr>
          <p:nvPr>
            <p:ph idx="1"/>
          </p:nvPr>
        </p:nvPicPr>
        <p:blipFill>
          <a:blip r:embed="rId3" cstate="email">
            <a:extLst>
              <a:ext uri="{28A0092B-C50C-407E-A947-70E740481C1C}">
                <a14:useLocalDpi xmlns:a14="http://schemas.microsoft.com/office/drawing/2010/main"/>
              </a:ext>
            </a:extLst>
          </a:blip>
          <a:srcRect t="-40412" b="-40412"/>
          <a:stretch>
            <a:fillRect/>
          </a:stretch>
        </p:blipFill>
        <p:spPr>
          <a:xfrm>
            <a:off x="1473200" y="1007534"/>
            <a:ext cx="7213600" cy="5850466"/>
          </a:xfrm>
        </p:spPr>
      </p:pic>
      <p:sp>
        <p:nvSpPr>
          <p:cNvPr id="5" name="Left Brace 4"/>
          <p:cNvSpPr/>
          <p:nvPr/>
        </p:nvSpPr>
        <p:spPr>
          <a:xfrm>
            <a:off x="259645" y="1586970"/>
            <a:ext cx="1655997" cy="4593698"/>
          </a:xfrm>
          <a:prstGeom prst="leftBrace">
            <a:avLst/>
          </a:prstGeom>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p>
        </p:txBody>
      </p:sp>
      <p:sp>
        <p:nvSpPr>
          <p:cNvPr id="6" name="TextBox 5"/>
          <p:cNvSpPr txBox="1"/>
          <p:nvPr/>
        </p:nvSpPr>
        <p:spPr>
          <a:xfrm>
            <a:off x="2709333" y="5898444"/>
            <a:ext cx="4976241" cy="553998"/>
          </a:xfrm>
          <a:prstGeom prst="rect">
            <a:avLst/>
          </a:prstGeom>
          <a:noFill/>
        </p:spPr>
        <p:txBody>
          <a:bodyPr wrap="square" rtlCol="0">
            <a:spAutoFit/>
          </a:bodyPr>
          <a:lstStyle/>
          <a:p>
            <a:r>
              <a:rPr lang="en-US" sz="3000" dirty="0" smtClean="0">
                <a:solidFill>
                  <a:srgbClr val="660066"/>
                </a:solidFill>
              </a:rPr>
              <a:t>That’s a quarter of all SOL!</a:t>
            </a:r>
            <a:r>
              <a:rPr lang="en-US" sz="3000" dirty="0" smtClean="0"/>
              <a:t>!</a:t>
            </a:r>
            <a:endParaRPr lang="en-US" sz="3000" dirty="0"/>
          </a:p>
        </p:txBody>
      </p:sp>
      <p:sp>
        <p:nvSpPr>
          <p:cNvPr id="8" name="5-Point Star 7"/>
          <p:cNvSpPr/>
          <p:nvPr/>
        </p:nvSpPr>
        <p:spPr>
          <a:xfrm>
            <a:off x="7253112" y="5559780"/>
            <a:ext cx="1016000" cy="959556"/>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09914500"/>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b="1" dirty="0" smtClean="0">
                <a:solidFill>
                  <a:srgbClr val="1F497D"/>
                </a:solidFill>
                <a:latin typeface="Rockwell"/>
                <a:cs typeface="Rockwell"/>
              </a:rPr>
              <a:t>Key Skills-Junior Cycle</a:t>
            </a:r>
            <a:endParaRPr lang="en-US" b="1" dirty="0">
              <a:solidFill>
                <a:srgbClr val="1F497D"/>
              </a:solidFill>
              <a:latin typeface="Rockwell"/>
              <a:cs typeface="Rockwell"/>
            </a:endParaRPr>
          </a:p>
        </p:txBody>
      </p:sp>
      <p:sp>
        <p:nvSpPr>
          <p:cNvPr id="6" name="Bent Arrow 5"/>
          <p:cNvSpPr/>
          <p:nvPr/>
        </p:nvSpPr>
        <p:spPr>
          <a:xfrm>
            <a:off x="1524000" y="4148667"/>
            <a:ext cx="1157111" cy="1778001"/>
          </a:xfrm>
          <a:prstGeom prst="bentArrow">
            <a:avLst/>
          </a:prstGeom>
          <a:solidFill>
            <a:srgbClr val="54A02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pic>
        <p:nvPicPr>
          <p:cNvPr id="11" name="Picture 10"/>
          <p:cNvPicPr/>
          <p:nvPr/>
        </p:nvPicPr>
        <p:blipFill>
          <a:blip r:embed="rId3" cstate="email">
            <a:extLst>
              <a:ext uri="{28A0092B-C50C-407E-A947-70E740481C1C}">
                <a14:useLocalDpi xmlns:a14="http://schemas.microsoft.com/office/drawing/2010/main"/>
              </a:ext>
            </a:extLst>
          </a:blip>
          <a:stretch>
            <a:fillRect/>
          </a:stretch>
        </p:blipFill>
        <p:spPr>
          <a:xfrm>
            <a:off x="679652" y="1109087"/>
            <a:ext cx="7672911" cy="5438100"/>
          </a:xfrm>
          <a:prstGeom prst="rect">
            <a:avLst/>
          </a:prstGeom>
        </p:spPr>
      </p:pic>
      <p:sp>
        <p:nvSpPr>
          <p:cNvPr id="3" name="TextBox 2"/>
          <p:cNvSpPr txBox="1"/>
          <p:nvPr/>
        </p:nvSpPr>
        <p:spPr>
          <a:xfrm>
            <a:off x="7086600" y="370423"/>
            <a:ext cx="1955800" cy="175432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r"/>
            <a:r>
              <a:rPr lang="en-US" dirty="0" smtClean="0">
                <a:solidFill>
                  <a:schemeClr val="tx1"/>
                </a:solidFill>
              </a:rPr>
              <a:t>Task: Look at the Action Verbs put a dot on the ones you think are similar to GCE Skills</a:t>
            </a:r>
            <a:endParaRPr lang="en-US" dirty="0">
              <a:solidFill>
                <a:schemeClr val="tx1"/>
              </a:solidFill>
            </a:endParaRPr>
          </a:p>
        </p:txBody>
      </p:sp>
    </p:spTree>
    <p:extLst>
      <p:ext uri="{BB962C8B-B14F-4D97-AF65-F5344CB8AC3E}">
        <p14:creationId xmlns:p14="http://schemas.microsoft.com/office/powerpoint/2010/main" val="308283105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5599" y="1761066"/>
            <a:ext cx="8466667" cy="4893647"/>
          </a:xfrm>
          <a:prstGeom prst="rect">
            <a:avLst/>
          </a:prstGeom>
          <a:noFill/>
        </p:spPr>
        <p:txBody>
          <a:bodyPr wrap="square" rtlCol="0">
            <a:spAutoFit/>
          </a:bodyPr>
          <a:lstStyle/>
          <a:p>
            <a:pPr marL="514350" indent="-514350">
              <a:buAutoNum type="alphaUcPeriod"/>
            </a:pPr>
            <a:r>
              <a:rPr lang="en-US" sz="2400" dirty="0" smtClean="0"/>
              <a:t>The </a:t>
            </a:r>
            <a:r>
              <a:rPr lang="en-US" sz="2400" dirty="0"/>
              <a:t>nature of things around us: Some properties of matter; measurement; the nature of </a:t>
            </a:r>
            <a:r>
              <a:rPr lang="en-US" sz="2400" dirty="0" smtClean="0"/>
              <a:t>matter</a:t>
            </a:r>
          </a:p>
          <a:p>
            <a:endParaRPr lang="en-US" sz="2400" dirty="0"/>
          </a:p>
          <a:p>
            <a:r>
              <a:rPr lang="en-US" sz="2400" dirty="0"/>
              <a:t>B. Some effects of energy: Energy; some effects of heat on matter; movements of living and non-living things; making work easy (</a:t>
            </a:r>
            <a:r>
              <a:rPr lang="en-US" sz="2400" dirty="0" smtClean="0"/>
              <a:t>machines)</a:t>
            </a:r>
          </a:p>
          <a:p>
            <a:endParaRPr lang="en-US" sz="2400" dirty="0"/>
          </a:p>
          <a:p>
            <a:r>
              <a:rPr lang="en-US" sz="2400" dirty="0"/>
              <a:t>C. Life activities: New life from old life; seeding in plants and animals; uses of food in living things; getting rid of waste materials from the </a:t>
            </a:r>
            <a:r>
              <a:rPr lang="en-US" sz="2400" dirty="0" smtClean="0"/>
              <a:t>body</a:t>
            </a:r>
          </a:p>
          <a:p>
            <a:endParaRPr lang="en-US" sz="2400" dirty="0"/>
          </a:p>
          <a:p>
            <a:r>
              <a:rPr lang="en-US" sz="2400" dirty="0"/>
              <a:t>D. Humans and their environment: Crop production; raising animals; food processing; a balanced diet; hygiene and health.</a:t>
            </a:r>
          </a:p>
        </p:txBody>
      </p:sp>
      <p:pic>
        <p:nvPicPr>
          <p:cNvPr id="3" name="Picture 2" descr="Unknown-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83866" y="0"/>
            <a:ext cx="2760133" cy="1836743"/>
          </a:xfrm>
          <a:prstGeom prst="rect">
            <a:avLst/>
          </a:prstGeom>
        </p:spPr>
      </p:pic>
      <p:pic>
        <p:nvPicPr>
          <p:cNvPr id="4" name="Picture 3" descr="Unknown-17.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4838700" cy="1676400"/>
          </a:xfrm>
          <a:prstGeom prst="rect">
            <a:avLst/>
          </a:prstGeom>
        </p:spPr>
      </p:pic>
    </p:spTree>
    <p:extLst>
      <p:ext uri="{BB962C8B-B14F-4D97-AF65-F5344CB8AC3E}">
        <p14:creationId xmlns:p14="http://schemas.microsoft.com/office/powerpoint/2010/main" val="2073872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smtClean="0"/>
              <a:t>Science-The </a:t>
            </a:r>
            <a:r>
              <a:rPr lang="en-US" sz="2000" b="1" dirty="0"/>
              <a:t>elements of the contextual strands </a:t>
            </a:r>
            <a:r>
              <a:rPr lang="en-US" sz="2000" dirty="0"/>
              <a:t/>
            </a:r>
            <a:br>
              <a:rPr lang="en-US" sz="2000" dirty="0"/>
            </a:br>
            <a:endParaRPr lang="en-US" sz="2000" dirty="0"/>
          </a:p>
        </p:txBody>
      </p:sp>
      <p:pic>
        <p:nvPicPr>
          <p:cNvPr id="4" name="Content Placeholder 3" descr="Screen Shot 2017-10-19 at 16.22.17.jpg"/>
          <p:cNvPicPr>
            <a:picLocks noGrp="1" noChangeAspect="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04496" y="1287234"/>
            <a:ext cx="8124135" cy="4155723"/>
          </a:xfrm>
        </p:spPr>
      </p:pic>
      <p:sp>
        <p:nvSpPr>
          <p:cNvPr id="5" name="Oval 4"/>
          <p:cNvSpPr/>
          <p:nvPr/>
        </p:nvSpPr>
        <p:spPr>
          <a:xfrm>
            <a:off x="2437369" y="4239450"/>
            <a:ext cx="4237216" cy="989017"/>
          </a:xfrm>
          <a:prstGeom prst="ellipse">
            <a:avLst/>
          </a:prstGeom>
          <a:solidFill>
            <a:srgbClr val="FFFF00">
              <a:alpha val="18000"/>
            </a:srgb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1887029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3F9DEF3A-E95D-4185-8355-451A90FFE729}"/>
              </a:ext>
            </a:extLst>
          </p:cNvPr>
          <p:cNvSpPr>
            <a:spLocks noGrp="1"/>
          </p:cNvSpPr>
          <p:nvPr>
            <p:ph type="title"/>
          </p:nvPr>
        </p:nvSpPr>
        <p:spPr/>
        <p:txBody>
          <a:bodyPr/>
          <a:lstStyle/>
          <a:p>
            <a:endParaRPr lang="en-IE"/>
          </a:p>
        </p:txBody>
      </p:sp>
      <p:sp>
        <p:nvSpPr>
          <p:cNvPr id="6" name="Content Placeholder 5">
            <a:extLst>
              <a:ext uri="{FF2B5EF4-FFF2-40B4-BE49-F238E27FC236}">
                <a16:creationId xmlns="" xmlns:a16="http://schemas.microsoft.com/office/drawing/2014/main" id="{DED3B5D5-EEB9-46D8-BFE1-530FDCC1142C}"/>
              </a:ext>
            </a:extLst>
          </p:cNvPr>
          <p:cNvSpPr>
            <a:spLocks noGrp="1"/>
          </p:cNvSpPr>
          <p:nvPr>
            <p:ph idx="1"/>
          </p:nvPr>
        </p:nvSpPr>
        <p:spPr/>
        <p:txBody>
          <a:bodyPr/>
          <a:lstStyle/>
          <a:p>
            <a:endParaRPr lang="en-IE"/>
          </a:p>
        </p:txBody>
      </p:sp>
      <p:pic>
        <p:nvPicPr>
          <p:cNvPr id="5" name="Picture 4" descr="Screen Shot 2017-10-19 at 14.39.29.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5733" y="1213248"/>
            <a:ext cx="7806759" cy="5117308"/>
          </a:xfrm>
          <a:prstGeom prst="rect">
            <a:avLst/>
          </a:prstGeom>
        </p:spPr>
      </p:pic>
      <p:sp>
        <p:nvSpPr>
          <p:cNvPr id="7" name="TextBox 6"/>
          <p:cNvSpPr txBox="1"/>
          <p:nvPr/>
        </p:nvSpPr>
        <p:spPr>
          <a:xfrm rot="20780753">
            <a:off x="3159719" y="2574336"/>
            <a:ext cx="1486947"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Social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8" name="TextBox 7"/>
          <p:cNvSpPr txBox="1"/>
          <p:nvPr/>
        </p:nvSpPr>
        <p:spPr>
          <a:xfrm rot="20780753">
            <a:off x="5897807" y="2286387"/>
            <a:ext cx="1582228"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Environmental</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9" name="TextBox 8"/>
          <p:cNvSpPr txBox="1"/>
          <p:nvPr/>
        </p:nvSpPr>
        <p:spPr>
          <a:xfrm>
            <a:off x="609701" y="387605"/>
            <a:ext cx="5893371" cy="1077218"/>
          </a:xfrm>
          <a:prstGeom prst="rect">
            <a:avLst/>
          </a:prstGeom>
          <a:solidFill>
            <a:srgbClr val="FFFF66"/>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What do we mean by Sustainability?</a:t>
            </a:r>
          </a:p>
        </p:txBody>
      </p:sp>
      <p:sp>
        <p:nvSpPr>
          <p:cNvPr id="10" name="TextBox 9"/>
          <p:cNvSpPr txBox="1"/>
          <p:nvPr/>
        </p:nvSpPr>
        <p:spPr>
          <a:xfrm>
            <a:off x="1657354" y="3798234"/>
            <a:ext cx="6067376" cy="1569660"/>
          </a:xfrm>
          <a:prstGeom prst="rect">
            <a:avLst/>
          </a:prstGeom>
          <a:solidFill>
            <a:schemeClr val="accent3">
              <a:lumMod val="40000"/>
              <a:lumOff val="60000"/>
            </a:schemeClr>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Task Part 3: In groups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In your group, you must come up with a definition for sustainability/sustainable development (5 minutes)</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156280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50" b="1" dirty="0"/>
              <a:t>The strands of the specification for junior cycle science </a:t>
            </a:r>
            <a:r>
              <a:rPr lang="en-US" sz="1650" dirty="0"/>
              <a:t/>
            </a:r>
            <a:br>
              <a:rPr lang="en-US" sz="1650" dirty="0"/>
            </a:br>
            <a:endParaRPr lang="en-US" sz="1650" dirty="0"/>
          </a:p>
        </p:txBody>
      </p:sp>
      <p:pic>
        <p:nvPicPr>
          <p:cNvPr id="4" name="Content Placeholder 3" descr="Screen Shot 2017-10-19 at 16.19.11.jpg"/>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530887" y="1217337"/>
            <a:ext cx="6270738" cy="4738993"/>
          </a:xfrm>
        </p:spPr>
      </p:pic>
      <p:sp>
        <p:nvSpPr>
          <p:cNvPr id="5" name="Oval 4"/>
          <p:cNvSpPr/>
          <p:nvPr/>
        </p:nvSpPr>
        <p:spPr>
          <a:xfrm>
            <a:off x="3932628" y="3579764"/>
            <a:ext cx="2698630" cy="2213657"/>
          </a:xfrm>
          <a:prstGeom prst="ellipse">
            <a:avLst/>
          </a:prstGeom>
          <a:solidFill>
            <a:srgbClr val="FFFF00">
              <a:alpha val="20000"/>
            </a:srgbClr>
          </a:solidFill>
          <a:ln>
            <a:solidFill>
              <a:srgbClr val="000000"/>
            </a:solidFill>
          </a:ln>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51893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2164556" y="2057401"/>
          <a:ext cx="5494137" cy="4588355"/>
        </p:xfrm>
        <a:graphic>
          <a:graphicData uri="http://schemas.openxmlformats.org/drawingml/2006/table">
            <a:tbl>
              <a:tblPr firstRow="1" bandRow="1">
                <a:tableStyleId>{5C22544A-7EE6-4342-B048-85BDC9FD1C3A}</a:tableStyleId>
              </a:tblPr>
              <a:tblGrid>
                <a:gridCol w="2725938">
                  <a:extLst>
                    <a:ext uri="{9D8B030D-6E8A-4147-A177-3AD203B41FA5}">
                      <a16:colId xmlns:a16="http://schemas.microsoft.com/office/drawing/2014/main" xmlns="" val="20000"/>
                    </a:ext>
                  </a:extLst>
                </a:gridCol>
                <a:gridCol w="2768199">
                  <a:extLst>
                    <a:ext uri="{9D8B030D-6E8A-4147-A177-3AD203B41FA5}">
                      <a16:colId xmlns:a16="http://schemas.microsoft.com/office/drawing/2014/main" xmlns="" val="20001"/>
                    </a:ext>
                  </a:extLst>
                </a:gridCol>
              </a:tblGrid>
              <a:tr h="564995">
                <a:tc>
                  <a:txBody>
                    <a:bodyPr/>
                    <a:lstStyle/>
                    <a:p>
                      <a:r>
                        <a:rPr lang="en-US" sz="1500" b="1" dirty="0">
                          <a:solidFill>
                            <a:srgbClr val="000000"/>
                          </a:solidFill>
                        </a:rPr>
                        <a:t>STRAND THREE: </a:t>
                      </a:r>
                      <a:r>
                        <a:rPr lang="en-US" sz="1500" b="0" dirty="0">
                          <a:solidFill>
                            <a:srgbClr val="000000"/>
                          </a:solidFill>
                        </a:rPr>
                        <a:t>CHEMICAL WORLD</a:t>
                      </a:r>
                    </a:p>
                  </a:txBody>
                  <a:tcPr marL="56799" marR="56799" marT="34290" marB="34290"/>
                </a:tc>
                <a:tc>
                  <a:txBody>
                    <a:bodyPr/>
                    <a:lstStyle/>
                    <a:p>
                      <a:r>
                        <a:rPr lang="en-US" sz="1500" b="1" dirty="0">
                          <a:solidFill>
                            <a:srgbClr val="000000"/>
                          </a:solidFill>
                        </a:rPr>
                        <a:t>STRAND ONE: </a:t>
                      </a:r>
                      <a:r>
                        <a:rPr lang="en-US" sz="1500" b="0" dirty="0">
                          <a:solidFill>
                            <a:srgbClr val="000000"/>
                          </a:solidFill>
                        </a:rPr>
                        <a:t>THE NATURE OF SCIENCE</a:t>
                      </a:r>
                    </a:p>
                  </a:txBody>
                  <a:tcPr marL="56799" marR="56799" marT="34290" marB="34290"/>
                </a:tc>
                <a:extLst>
                  <a:ext uri="{0D108BD9-81ED-4DB2-BD59-A6C34878D82A}">
                    <a16:rowId xmlns:a16="http://schemas.microsoft.com/office/drawing/2014/main" xmlns="" val="10000"/>
                  </a:ext>
                </a:extLst>
              </a:tr>
              <a:tr h="754380">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en-US" sz="1500" b="1" dirty="0"/>
                        <a:t>Strand element: </a:t>
                      </a:r>
                      <a:r>
                        <a:rPr lang="en-US" sz="1500" dirty="0"/>
                        <a:t>Sustainability</a:t>
                      </a:r>
                    </a:p>
                  </a:txBody>
                  <a:tcPr marL="56799" marR="56799" marT="34290" marB="34290"/>
                </a:tc>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en-US" sz="1500" b="1" dirty="0"/>
                        <a:t>Strand</a:t>
                      </a:r>
                      <a:r>
                        <a:rPr lang="en-US" sz="1500" b="1" baseline="0" dirty="0"/>
                        <a:t> e</a:t>
                      </a:r>
                      <a:r>
                        <a:rPr lang="en-US" sz="1500" b="1" dirty="0"/>
                        <a:t>lement: </a:t>
                      </a:r>
                      <a:r>
                        <a:rPr lang="en-US" sz="1500" b="0" kern="1200" dirty="0">
                          <a:solidFill>
                            <a:schemeClr val="dk1"/>
                          </a:solidFill>
                          <a:effectLst/>
                          <a:latin typeface="+mn-lt"/>
                          <a:ea typeface="+mn-ea"/>
                          <a:cs typeface="+mn-cs"/>
                        </a:rPr>
                        <a:t>Science in society </a:t>
                      </a:r>
                      <a:endParaRPr lang="en-US" sz="1500" b="0" dirty="0"/>
                    </a:p>
                    <a:p>
                      <a:pPr marL="0" marR="0" indent="0" algn="just" defTabSz="457200" rtl="0" eaLnBrk="1" fontAlgn="auto" latinLnBrk="0" hangingPunct="1">
                        <a:lnSpc>
                          <a:spcPct val="100000"/>
                        </a:lnSpc>
                        <a:spcBef>
                          <a:spcPts val="0"/>
                        </a:spcBef>
                        <a:spcAft>
                          <a:spcPts val="0"/>
                        </a:spcAft>
                        <a:buClrTx/>
                        <a:buSzTx/>
                        <a:buFontTx/>
                        <a:buNone/>
                        <a:tabLst/>
                        <a:defRPr/>
                      </a:pPr>
                      <a:endParaRPr lang="en-US" sz="1500" b="0" dirty="0"/>
                    </a:p>
                  </a:txBody>
                  <a:tcPr marL="56799" marR="56799" marT="34290" marB="34290"/>
                </a:tc>
                <a:extLst>
                  <a:ext uri="{0D108BD9-81ED-4DB2-BD59-A6C34878D82A}">
                    <a16:rowId xmlns:a16="http://schemas.microsoft.com/office/drawing/2014/main" xmlns="" val="10001"/>
                  </a:ext>
                </a:extLst>
              </a:tr>
              <a:tr h="3268980">
                <a:tc>
                  <a:txBody>
                    <a:bodyPr/>
                    <a:lstStyle/>
                    <a:p>
                      <a:pPr marL="0" indent="0" algn="just">
                        <a:buNone/>
                      </a:pPr>
                      <a:r>
                        <a:rPr lang="en-US" sz="1500" i="1" dirty="0"/>
                        <a:t>Students should be able to: </a:t>
                      </a:r>
                    </a:p>
                    <a:p>
                      <a:pPr marL="0" indent="0" algn="just">
                        <a:buNone/>
                      </a:pPr>
                      <a:endParaRPr lang="en-US" sz="1500" dirty="0"/>
                    </a:p>
                    <a:p>
                      <a:pPr marL="0" indent="0" algn="just">
                        <a:buNone/>
                      </a:pPr>
                      <a:r>
                        <a:rPr lang="en-US" sz="1500" b="1" dirty="0"/>
                        <a:t>LO 10. evaluate</a:t>
                      </a:r>
                      <a:r>
                        <a:rPr lang="en-US" sz="1500" dirty="0"/>
                        <a:t> how humans contribute to sustainability through the extraction, use, disposal, and recycling of materials. </a:t>
                      </a:r>
                    </a:p>
                    <a:p>
                      <a:pPr algn="just"/>
                      <a:endParaRPr lang="en-US" sz="1500" dirty="0"/>
                    </a:p>
                  </a:txBody>
                  <a:tcPr marL="56799" marR="56799" marT="34290" marB="34290"/>
                </a:tc>
                <a:tc>
                  <a:txBody>
                    <a:bodyPr/>
                    <a:lstStyle/>
                    <a:p>
                      <a:pPr marL="0" indent="0" algn="just">
                        <a:buNone/>
                      </a:pPr>
                      <a:r>
                        <a:rPr lang="en-US" sz="1500" i="1" dirty="0"/>
                        <a:t>Students should be able to: </a:t>
                      </a:r>
                    </a:p>
                    <a:p>
                      <a:pPr marL="0" indent="0" algn="just">
                        <a:buNone/>
                      </a:pPr>
                      <a:endParaRPr lang="en-US" sz="1500" dirty="0"/>
                    </a:p>
                    <a:p>
                      <a:pPr marL="0" indent="0" algn="just">
                        <a:buNone/>
                      </a:pPr>
                      <a:r>
                        <a:rPr lang="en-US" sz="1500" b="1" dirty="0"/>
                        <a:t>LO</a:t>
                      </a:r>
                      <a:r>
                        <a:rPr lang="en-US" sz="1500" b="1" baseline="0" dirty="0"/>
                        <a:t> </a:t>
                      </a:r>
                      <a:r>
                        <a:rPr lang="en-US" sz="1500" b="1" dirty="0"/>
                        <a:t>9</a:t>
                      </a:r>
                      <a:r>
                        <a:rPr lang="en-US" sz="1500" dirty="0"/>
                        <a:t>. </a:t>
                      </a:r>
                      <a:r>
                        <a:rPr lang="en-US" sz="1500" b="1" dirty="0"/>
                        <a:t>research and present </a:t>
                      </a:r>
                      <a:r>
                        <a:rPr lang="en-US" sz="1500" dirty="0"/>
                        <a:t>information on the contribution that scientists make to scientific discovery and invention, and its impact on society </a:t>
                      </a:r>
                    </a:p>
                    <a:p>
                      <a:pPr marL="0" indent="0" algn="just">
                        <a:buNone/>
                      </a:pPr>
                      <a:endParaRPr lang="en-US" sz="1500" dirty="0"/>
                    </a:p>
                    <a:p>
                      <a:pPr marL="0" indent="0" algn="just">
                        <a:buNone/>
                      </a:pPr>
                      <a:r>
                        <a:rPr lang="en-US" sz="1500" b="1" dirty="0"/>
                        <a:t>LO</a:t>
                      </a:r>
                      <a:r>
                        <a:rPr lang="en-US" sz="1500" b="1" baseline="0" dirty="0"/>
                        <a:t> </a:t>
                      </a:r>
                      <a:r>
                        <a:rPr lang="en-US" sz="1500" b="1" dirty="0"/>
                        <a:t>10</a:t>
                      </a:r>
                      <a:r>
                        <a:rPr lang="en-US" sz="1500" b="0" dirty="0"/>
                        <a:t>. </a:t>
                      </a:r>
                      <a:r>
                        <a:rPr lang="en-US" sz="1500" b="1" dirty="0"/>
                        <a:t>appreciate</a:t>
                      </a:r>
                      <a:r>
                        <a:rPr lang="en-US" sz="1500" b="0" dirty="0"/>
                        <a:t> </a:t>
                      </a:r>
                      <a:r>
                        <a:rPr lang="en-US" sz="1500" dirty="0"/>
                        <a:t>the role of science in society; and its personal, social and global importance; and how society influences scientific research. </a:t>
                      </a:r>
                    </a:p>
                    <a:p>
                      <a:pPr marL="0" indent="0" algn="just">
                        <a:buNone/>
                      </a:pPr>
                      <a:endParaRPr lang="en-US" sz="1500" dirty="0"/>
                    </a:p>
                  </a:txBody>
                  <a:tcPr marL="56799" marR="56799" marT="34290" marB="34290"/>
                </a:tc>
                <a:extLst>
                  <a:ext uri="{0D108BD9-81ED-4DB2-BD59-A6C34878D82A}">
                    <a16:rowId xmlns:a16="http://schemas.microsoft.com/office/drawing/2014/main" xmlns="" val="10002"/>
                  </a:ext>
                </a:extLst>
              </a:tr>
            </a:tbl>
          </a:graphicData>
        </a:graphic>
      </p:graphicFrame>
      <p:sp>
        <p:nvSpPr>
          <p:cNvPr id="5" name="Oval 4"/>
          <p:cNvSpPr/>
          <p:nvPr/>
        </p:nvSpPr>
        <p:spPr>
          <a:xfrm>
            <a:off x="1571456" y="1886679"/>
            <a:ext cx="3809872" cy="1497973"/>
          </a:xfrm>
          <a:prstGeom prst="ellipse">
            <a:avLst/>
          </a:prstGeom>
          <a:gradFill flip="none" rotWithShape="1">
            <a:gsLst>
              <a:gs pos="0">
                <a:schemeClr val="accent1">
                  <a:tint val="100000"/>
                  <a:shade val="100000"/>
                  <a:satMod val="130000"/>
                  <a:alpha val="0"/>
                </a:schemeClr>
              </a:gs>
              <a:gs pos="100000">
                <a:schemeClr val="accent1">
                  <a:tint val="50000"/>
                  <a:shade val="100000"/>
                  <a:satMod val="350000"/>
                  <a:alpha val="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997781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dirty="0"/>
          </a:p>
          <a:p>
            <a:pPr marL="0" indent="0">
              <a:buNone/>
            </a:pPr>
            <a:endParaRPr lang="en-US" dirty="0"/>
          </a:p>
          <a:p>
            <a:pPr marL="0" indent="0">
              <a:buNone/>
            </a:pPr>
            <a:endParaRPr lang="en-US" dirty="0"/>
          </a:p>
        </p:txBody>
      </p:sp>
      <p:graphicFrame>
        <p:nvGraphicFramePr>
          <p:cNvPr id="4" name="Table 3"/>
          <p:cNvGraphicFramePr>
            <a:graphicFrameLocks noGrp="1"/>
          </p:cNvGraphicFramePr>
          <p:nvPr>
            <p:extLst/>
          </p:nvPr>
        </p:nvGraphicFramePr>
        <p:xfrm>
          <a:off x="1321598" y="2950565"/>
          <a:ext cx="6336504" cy="2632931"/>
        </p:xfrm>
        <a:graphic>
          <a:graphicData uri="http://schemas.openxmlformats.org/drawingml/2006/table">
            <a:tbl>
              <a:tblPr firstRow="1" bandRow="1">
                <a:tableStyleId>{7DF18680-E054-41AD-8BC1-D1AEF772440D}</a:tableStyleId>
              </a:tblPr>
              <a:tblGrid>
                <a:gridCol w="1584126">
                  <a:extLst>
                    <a:ext uri="{9D8B030D-6E8A-4147-A177-3AD203B41FA5}">
                      <a16:colId xmlns:a16="http://schemas.microsoft.com/office/drawing/2014/main" xmlns="" val="20000"/>
                    </a:ext>
                  </a:extLst>
                </a:gridCol>
                <a:gridCol w="1584126">
                  <a:extLst>
                    <a:ext uri="{9D8B030D-6E8A-4147-A177-3AD203B41FA5}">
                      <a16:colId xmlns:a16="http://schemas.microsoft.com/office/drawing/2014/main" xmlns="" val="20001"/>
                    </a:ext>
                  </a:extLst>
                </a:gridCol>
                <a:gridCol w="1584126">
                  <a:extLst>
                    <a:ext uri="{9D8B030D-6E8A-4147-A177-3AD203B41FA5}">
                      <a16:colId xmlns:a16="http://schemas.microsoft.com/office/drawing/2014/main" xmlns="" val="20002"/>
                    </a:ext>
                  </a:extLst>
                </a:gridCol>
                <a:gridCol w="1584126">
                  <a:extLst>
                    <a:ext uri="{9D8B030D-6E8A-4147-A177-3AD203B41FA5}">
                      <a16:colId xmlns:a16="http://schemas.microsoft.com/office/drawing/2014/main" xmlns="" val="20003"/>
                    </a:ext>
                  </a:extLst>
                </a:gridCol>
              </a:tblGrid>
              <a:tr h="735551">
                <a:tc>
                  <a:txBody>
                    <a:bodyPr/>
                    <a:lstStyle/>
                    <a:p>
                      <a:r>
                        <a:rPr lang="en-US" sz="2600" b="1" dirty="0">
                          <a:solidFill>
                            <a:srgbClr val="000000"/>
                          </a:solidFill>
                        </a:rPr>
                        <a:t>Extraction</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Use</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Disposal</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Recycling</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a16="http://schemas.microsoft.com/office/drawing/2014/main" xmlns="" val="10000"/>
                  </a:ext>
                </a:extLst>
              </a:tr>
              <a:tr h="1897380">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a16="http://schemas.microsoft.com/office/drawing/2014/main" xmlns="" val="10001"/>
                  </a:ext>
                </a:extLst>
              </a:tr>
            </a:tbl>
          </a:graphicData>
        </a:graphic>
      </p:graphicFrame>
      <p:sp>
        <p:nvSpPr>
          <p:cNvPr id="6" name="Title 5"/>
          <p:cNvSpPr>
            <a:spLocks noGrp="1"/>
          </p:cNvSpPr>
          <p:nvPr>
            <p:ph type="title"/>
          </p:nvPr>
        </p:nvSpPr>
        <p:spPr/>
        <p:txBody>
          <a:bodyPr/>
          <a:lstStyle/>
          <a:p>
            <a:endParaRPr lang="en-US"/>
          </a:p>
        </p:txBody>
      </p:sp>
      <p:pic>
        <p:nvPicPr>
          <p:cNvPr id="7" name="Picture 6" descr="Screen Shot 2020-11-19 at 15.12.2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399" y="262466"/>
            <a:ext cx="8873067" cy="2675467"/>
          </a:xfrm>
          <a:prstGeom prst="rect">
            <a:avLst/>
          </a:prstGeom>
        </p:spPr>
      </p:pic>
    </p:spTree>
    <p:extLst>
      <p:ext uri="{BB962C8B-B14F-4D97-AF65-F5344CB8AC3E}">
        <p14:creationId xmlns:p14="http://schemas.microsoft.com/office/powerpoint/2010/main" val="3652997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US" dirty="0"/>
              <a:t>Life Cycle Activity</a:t>
            </a:r>
          </a:p>
        </p:txBody>
      </p:sp>
      <p:sp>
        <p:nvSpPr>
          <p:cNvPr id="3" name="Content Placeholder 2"/>
          <p:cNvSpPr>
            <a:spLocks noGrp="1"/>
          </p:cNvSpPr>
          <p:nvPr>
            <p:ph idx="1"/>
          </p:nvPr>
        </p:nvSpPr>
        <p:spPr/>
        <p:txBody>
          <a:bodyPr/>
          <a:lstStyle/>
          <a:p>
            <a:pPr marL="0" indent="0">
              <a:buNone/>
            </a:pPr>
            <a:r>
              <a:rPr lang="en-US" sz="900" dirty="0">
                <a:hlinkClick r:id="rId2"/>
              </a:rPr>
              <a:t>https://www.youtube.com/watch?v=eg-E1FtjaxY</a:t>
            </a:r>
            <a:endParaRPr lang="en-US" sz="900" dirty="0"/>
          </a:p>
          <a:p>
            <a:endParaRPr lang="en-US" dirty="0"/>
          </a:p>
          <a:p>
            <a:endParaRPr lang="en-US" dirty="0"/>
          </a:p>
        </p:txBody>
      </p:sp>
      <p:sp>
        <p:nvSpPr>
          <p:cNvPr id="5" name="TextBox 4"/>
          <p:cNvSpPr txBox="1"/>
          <p:nvPr/>
        </p:nvSpPr>
        <p:spPr>
          <a:xfrm>
            <a:off x="457200" y="1600200"/>
            <a:ext cx="8229599" cy="4708981"/>
          </a:xfrm>
          <a:prstGeom prst="rect">
            <a:avLst/>
          </a:prstGeom>
          <a:solidFill>
            <a:srgbClr val="FFFF66"/>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What is a product life cycle?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life cycle is the different stages a product will go through, from it first being created to it no longer being used.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Task: In </a:t>
            </a:r>
            <a:r>
              <a:rPr kumimoji="0" lang="en-US" sz="2000" b="1" i="0" u="none" strike="noStrike" kern="1200" cap="none" spc="0" normalizeH="0" baseline="0" noProof="0" dirty="0" smtClean="0">
                <a:ln>
                  <a:noFill/>
                </a:ln>
                <a:solidFill>
                  <a:prstClr val="black"/>
                </a:solidFill>
                <a:effectLst/>
                <a:uLnTx/>
                <a:uFillTx/>
                <a:latin typeface="Calibri"/>
                <a:ea typeface="+mn-ea"/>
                <a:cs typeface="+mn-cs"/>
              </a:rPr>
              <a:t>groups-discuss</a:t>
            </a:r>
            <a:r>
              <a:rPr kumimoji="0" lang="en-US" sz="2000" b="1" i="0" u="none" strike="noStrike" kern="1200" cap="none" spc="0" normalizeH="0" noProof="0" dirty="0" smtClean="0">
                <a:ln>
                  <a:noFill/>
                </a:ln>
                <a:solidFill>
                  <a:prstClr val="black"/>
                </a:solidFill>
                <a:effectLst/>
                <a:uLnTx/>
                <a:uFillTx/>
                <a:latin typeface="Calibri"/>
                <a:ea typeface="+mn-ea"/>
                <a:cs typeface="+mn-cs"/>
              </a:rPr>
              <a:t> all the stages from extraction to disposal (or reuse??) that the product will go through:</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baseline="0" dirty="0" smtClean="0">
                <a:solidFill>
                  <a:prstClr val="black"/>
                </a:solidFill>
                <a:latin typeface="Calibri"/>
              </a:rPr>
              <a:t>Consider: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dirty="0" smtClean="0">
                <a:solidFill>
                  <a:prstClr val="black"/>
                </a:solidFill>
                <a:latin typeface="Calibri"/>
              </a:rPr>
              <a:t>The materials needed</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baseline="0" dirty="0" smtClean="0">
                <a:solidFill>
                  <a:prstClr val="black"/>
                </a:solidFill>
                <a:latin typeface="Calibri"/>
              </a:rPr>
              <a:t>The scientific processes needed for each stage</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dirty="0" smtClean="0">
                <a:solidFill>
                  <a:prstClr val="black"/>
                </a:solidFill>
                <a:latin typeface="Calibri"/>
              </a:rPr>
              <a:t>Human rights considerations at each stage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Calibri"/>
                <a:ea typeface="+mn-ea"/>
                <a:cs typeface="+mn-cs"/>
              </a:rPr>
              <a:t>Environmental</a:t>
            </a:r>
            <a:r>
              <a:rPr kumimoji="0" lang="en-US" sz="2000" b="1" i="0" u="none" strike="noStrike" kern="1200" cap="none" spc="0" normalizeH="0" noProof="0" dirty="0" smtClean="0">
                <a:ln>
                  <a:noFill/>
                </a:ln>
                <a:solidFill>
                  <a:prstClr val="black"/>
                </a:solidFill>
                <a:effectLst/>
                <a:uLnTx/>
                <a:uFillTx/>
                <a:latin typeface="Calibri"/>
                <a:ea typeface="+mn-ea"/>
                <a:cs typeface="+mn-cs"/>
              </a:rPr>
              <a:t> considerations at each stage</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Calibri"/>
                <a:ea typeface="+mn-ea"/>
                <a:cs typeface="+mn-cs"/>
              </a:rPr>
              <a:t>Your </a:t>
            </a:r>
            <a:r>
              <a:rPr kumimoji="0" lang="en-US" sz="2000" b="0" i="0" u="none" strike="noStrike" kern="1200" cap="none" spc="0" normalizeH="0" baseline="0" noProof="0" dirty="0">
                <a:ln>
                  <a:noFill/>
                </a:ln>
                <a:solidFill>
                  <a:prstClr val="black"/>
                </a:solidFill>
                <a:effectLst/>
                <a:uLnTx/>
                <a:uFillTx/>
                <a:latin typeface="Calibri"/>
                <a:ea typeface="+mn-ea"/>
                <a:cs typeface="+mn-cs"/>
              </a:rPr>
              <a:t>group may have</a:t>
            </a:r>
            <a:r>
              <a:rPr kumimoji="0" lang="en-US" sz="2000" b="0" i="0" u="none" strike="noStrike" kern="1200" cap="none" spc="0" normalizeH="0" baseline="0" noProof="0" dirty="0" smtClean="0">
                <a:ln>
                  <a:noFill/>
                </a:ln>
                <a:solidFill>
                  <a:prstClr val="black"/>
                </a:solidFill>
                <a:effectLst/>
                <a:uLnTx/>
                <a:uFillTx/>
                <a:latin typeface="Calibri"/>
                <a:ea typeface="+mn-ea"/>
                <a:cs typeface="+mn-cs"/>
              </a:rPr>
              <a:t>:</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plastic fork</a:t>
            </a: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mobile phone</a:t>
            </a: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coffee </a:t>
            </a:r>
            <a:r>
              <a:rPr kumimoji="0" lang="en-US" sz="2000" b="0" i="0" u="none" strike="noStrike" kern="1200" cap="none" spc="0" normalizeH="0" baseline="0" noProof="0" dirty="0" smtClean="0">
                <a:ln>
                  <a:noFill/>
                </a:ln>
                <a:solidFill>
                  <a:prstClr val="black"/>
                </a:solidFill>
                <a:effectLst/>
                <a:uLnTx/>
                <a:uFillTx/>
                <a:latin typeface="Calibri"/>
                <a:ea typeface="+mn-ea"/>
                <a:cs typeface="+mn-cs"/>
              </a:rPr>
              <a:t>cup</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8485344"/>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10-19 at 14.51.58.jpg"/>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558800" y="474133"/>
            <a:ext cx="8413135" cy="5676463"/>
          </a:xfrm>
        </p:spPr>
      </p:pic>
    </p:spTree>
    <p:extLst>
      <p:ext uri="{BB962C8B-B14F-4D97-AF65-F5344CB8AC3E}">
        <p14:creationId xmlns:p14="http://schemas.microsoft.com/office/powerpoint/2010/main" val="367033483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10-19 at 14.52.11.jpg"/>
          <p:cNvPicPr>
            <a:picLocks noGrp="1" noChangeAspect="1"/>
          </p:cNvPicPr>
          <p:nvPr>
            <p:ph idx="1"/>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tretch/>
        </p:blipFill>
        <p:spPr>
          <a:xfrm>
            <a:off x="372533" y="457200"/>
            <a:ext cx="8398934" cy="5874600"/>
          </a:xfrm>
        </p:spPr>
      </p:pic>
    </p:spTree>
    <p:extLst>
      <p:ext uri="{BB962C8B-B14F-4D97-AF65-F5344CB8AC3E}">
        <p14:creationId xmlns:p14="http://schemas.microsoft.com/office/powerpoint/2010/main" val="14138634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49753"/>
            <a:ext cx="7772400" cy="1470025"/>
          </a:xfrm>
        </p:spPr>
        <p:txBody>
          <a:bodyPr/>
          <a:lstStyle/>
          <a:p>
            <a:r>
              <a:rPr lang="en-US" dirty="0" smtClean="0"/>
              <a:t>The life cycle of a coffee cup</a:t>
            </a:r>
            <a:endParaRPr lang="en-US" dirty="0"/>
          </a:p>
        </p:txBody>
      </p:sp>
      <p:sp>
        <p:nvSpPr>
          <p:cNvPr id="3" name="Subtitle 2"/>
          <p:cNvSpPr>
            <a:spLocks noGrp="1"/>
          </p:cNvSpPr>
          <p:nvPr>
            <p:ph type="subTitle" idx="1"/>
          </p:nvPr>
        </p:nvSpPr>
        <p:spPr/>
        <p:txBody>
          <a:bodyPr/>
          <a:lstStyle/>
          <a:p>
            <a:endParaRPr lang="en-US"/>
          </a:p>
        </p:txBody>
      </p:sp>
      <p:sp>
        <p:nvSpPr>
          <p:cNvPr id="4" name="Rectangle 3"/>
          <p:cNvSpPr/>
          <p:nvPr/>
        </p:nvSpPr>
        <p:spPr>
          <a:xfrm>
            <a:off x="195943" y="5956043"/>
            <a:ext cx="8764302" cy="584776"/>
          </a:xfrm>
          <a:prstGeom prst="rect">
            <a:avLst/>
          </a:prstGeom>
        </p:spPr>
        <p:txBody>
          <a:bodyPr wrap="square">
            <a:spAutoFit/>
          </a:bodyPr>
          <a:lstStyle/>
          <a:p>
            <a:r>
              <a:rPr lang="en-US" sz="2400" baseline="30000" dirty="0"/>
              <a:t>Once you have placed all of the cards on the life cycle, have a think if anything is missing from the life cycle? Discuss this in your groups and write it onto the sheet</a:t>
            </a:r>
            <a:endParaRPr lang="en-US" sz="2400" dirty="0"/>
          </a:p>
        </p:txBody>
      </p:sp>
      <p:pic>
        <p:nvPicPr>
          <p:cNvPr id="5" name="Picture 4" descr="Screen Shot 2017-11-24 at 16.04.47.jpg"/>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178001" y="780057"/>
            <a:ext cx="7000191" cy="5607162"/>
          </a:xfrm>
          <a:prstGeom prst="rect">
            <a:avLst/>
          </a:prstGeom>
        </p:spPr>
      </p:pic>
      <p:pic>
        <p:nvPicPr>
          <p:cNvPr id="6" name="Picture 5" descr="Screen Shot 2017-11-24 at 16.06.10.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70443" y="2550186"/>
            <a:ext cx="1329705" cy="1475703"/>
          </a:xfrm>
          <a:prstGeom prst="rect">
            <a:avLst/>
          </a:prstGeom>
        </p:spPr>
      </p:pic>
    </p:spTree>
    <p:extLst>
      <p:ext uri="{BB962C8B-B14F-4D97-AF65-F5344CB8AC3E}">
        <p14:creationId xmlns:p14="http://schemas.microsoft.com/office/powerpoint/2010/main" val="6383724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9352A0-079A-F541-A78F-D8B65BFA3B22}"/>
              </a:ext>
            </a:extLst>
          </p:cNvPr>
          <p:cNvSpPr>
            <a:spLocks noGrp="1"/>
          </p:cNvSpPr>
          <p:nvPr>
            <p:ph type="title"/>
          </p:nvPr>
        </p:nvSpPr>
        <p:spPr>
          <a:xfrm>
            <a:off x="267293" y="2616516"/>
            <a:ext cx="8876707" cy="2429371"/>
          </a:xfrm>
        </p:spPr>
        <p:txBody>
          <a:bodyPr>
            <a:normAutofit fontScale="90000"/>
          </a:bodyPr>
          <a:lstStyle/>
          <a:p>
            <a:r>
              <a:rPr lang="en-IE" sz="8000" b="1" dirty="0"/>
              <a:t>Reflection</a:t>
            </a:r>
            <a:r>
              <a:rPr lang="en-IE" b="1" dirty="0"/>
              <a:t/>
            </a:r>
            <a:br>
              <a:rPr lang="en-IE" b="1" dirty="0"/>
            </a:br>
            <a:r>
              <a:rPr lang="en-IE" b="1" dirty="0"/>
              <a:t/>
            </a:r>
            <a:br>
              <a:rPr lang="en-IE" b="1" dirty="0"/>
            </a:br>
            <a:r>
              <a:rPr lang="en-IE" b="1" dirty="0" smtClean="0"/>
              <a:t/>
            </a:r>
            <a:br>
              <a:rPr lang="en-IE" b="1" dirty="0" smtClean="0"/>
            </a:br>
            <a:r>
              <a:rPr lang="en-IE" b="1" dirty="0" smtClean="0"/>
              <a:t>What parts of the lifecycle could we do better to ensure wellbeing of people and planet?</a:t>
            </a:r>
            <a:br>
              <a:rPr lang="en-IE" b="1" dirty="0" smtClean="0"/>
            </a:br>
            <a:r>
              <a:rPr lang="en-IE" b="1" dirty="0" smtClean="0"/>
              <a:t/>
            </a:r>
            <a:br>
              <a:rPr lang="en-IE" b="1" dirty="0" smtClean="0"/>
            </a:br>
            <a:r>
              <a:rPr lang="en-IE" b="1" dirty="0" smtClean="0"/>
              <a:t>Environmental, Social, Ecological, Economic Sustainability</a:t>
            </a:r>
            <a:r>
              <a:rPr lang="en-IE" sz="4000" b="1" dirty="0"/>
              <a:t/>
            </a:r>
            <a:br>
              <a:rPr lang="en-IE" sz="4000" b="1" dirty="0"/>
            </a:br>
            <a:r>
              <a:rPr lang="en-IE" sz="3600" i="1" dirty="0"/>
              <a:t/>
            </a:r>
            <a:br>
              <a:rPr lang="en-IE" sz="3600" i="1" dirty="0"/>
            </a:br>
            <a:r>
              <a:rPr lang="en-IE" sz="3600" i="1" dirty="0"/>
              <a:t/>
            </a:r>
            <a:br>
              <a:rPr lang="en-IE" sz="3600" i="1" dirty="0"/>
            </a:br>
            <a:r>
              <a:rPr lang="en-IE" i="1" dirty="0"/>
              <a:t/>
            </a:r>
            <a:br>
              <a:rPr lang="en-IE" i="1" dirty="0"/>
            </a:br>
            <a:r>
              <a:rPr lang="en-IE" i="1" dirty="0"/>
              <a:t/>
            </a:r>
            <a:br>
              <a:rPr lang="en-IE" i="1" dirty="0"/>
            </a:br>
            <a:endParaRPr lang="en-US" i="1" dirty="0"/>
          </a:p>
        </p:txBody>
      </p:sp>
      <p:pic>
        <p:nvPicPr>
          <p:cNvPr id="9" name="Content Placeholder 8" descr="A picture containing food&#10;&#10;Description automatically generated">
            <a:extLst>
              <a:ext uri="{FF2B5EF4-FFF2-40B4-BE49-F238E27FC236}">
                <a16:creationId xmlns="" xmlns:a16="http://schemas.microsoft.com/office/drawing/2014/main" id="{D2E28BD4-29E2-C94A-9A0E-2F50C8C9182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57201" y="607706"/>
            <a:ext cx="2184400" cy="1648763"/>
          </a:xfrm>
        </p:spPr>
      </p:pic>
    </p:spTree>
    <p:extLst>
      <p:ext uri="{BB962C8B-B14F-4D97-AF65-F5344CB8AC3E}">
        <p14:creationId xmlns:p14="http://schemas.microsoft.com/office/powerpoint/2010/main" val="2122045492"/>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2-03 at 11.44.36.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7333" y="169332"/>
            <a:ext cx="10481733" cy="6265334"/>
          </a:xfrm>
          <a:prstGeom prst="rect">
            <a:avLst/>
          </a:prstGeom>
        </p:spPr>
      </p:pic>
    </p:spTree>
    <p:extLst>
      <p:ext uri="{BB962C8B-B14F-4D97-AF65-F5344CB8AC3E}">
        <p14:creationId xmlns:p14="http://schemas.microsoft.com/office/powerpoint/2010/main" val="2933681221"/>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1733" y="5706533"/>
            <a:ext cx="8682568" cy="954107"/>
          </a:xfrm>
          <a:prstGeom prst="rect">
            <a:avLst/>
          </a:prstGeom>
          <a:noFill/>
        </p:spPr>
        <p:txBody>
          <a:bodyPr wrap="square" rtlCol="0">
            <a:spAutoFit/>
          </a:bodyPr>
          <a:lstStyle/>
          <a:p>
            <a:r>
              <a:rPr lang="en-US" sz="2800" b="1" dirty="0" smtClean="0"/>
              <a:t>Planetary Boundaries-4 of the 9 have been crossed as a result of human activity-which ones???  </a:t>
            </a:r>
            <a:endParaRPr lang="en-US" sz="2800" b="1" dirty="0"/>
          </a:p>
        </p:txBody>
      </p:sp>
      <p:pic>
        <p:nvPicPr>
          <p:cNvPr id="5" name="Picture 4" descr="imag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000" y="287867"/>
            <a:ext cx="8178800" cy="5266266"/>
          </a:xfrm>
          <a:prstGeom prst="rect">
            <a:avLst/>
          </a:prstGeom>
        </p:spPr>
      </p:pic>
    </p:spTree>
    <p:extLst>
      <p:ext uri="{BB962C8B-B14F-4D97-AF65-F5344CB8AC3E}">
        <p14:creationId xmlns:p14="http://schemas.microsoft.com/office/powerpoint/2010/main" val="2980894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85143275"/>
              </p:ext>
            </p:extLst>
          </p:nvPr>
        </p:nvGraphicFramePr>
        <p:xfrm>
          <a:off x="457200" y="643468"/>
          <a:ext cx="8229600" cy="6126481"/>
        </p:xfrm>
        <a:graphic>
          <a:graphicData uri="http://schemas.openxmlformats.org/drawingml/2006/table">
            <a:tbl>
              <a:tblPr firstRow="1" bandRow="1">
                <a:tableStyleId>{93296810-A885-4BE3-A3E7-6D5BEEA58F35}</a:tableStyleId>
              </a:tblPr>
              <a:tblGrid>
                <a:gridCol w="2743200"/>
                <a:gridCol w="2743200"/>
                <a:gridCol w="2743200"/>
              </a:tblGrid>
              <a:tr h="643465">
                <a:tc>
                  <a:txBody>
                    <a:bodyPr/>
                    <a:lstStyle/>
                    <a:p>
                      <a:r>
                        <a:rPr lang="en-US" dirty="0" smtClean="0"/>
                        <a:t>Boundary</a:t>
                      </a:r>
                    </a:p>
                    <a:p>
                      <a:endParaRPr lang="en-US" dirty="0" smtClean="0"/>
                    </a:p>
                    <a:p>
                      <a:r>
                        <a:rPr lang="en-US" dirty="0" smtClean="0"/>
                        <a:t>Climate Change</a:t>
                      </a:r>
                    </a:p>
                    <a:p>
                      <a:endParaRPr lang="en-US" dirty="0" smtClean="0"/>
                    </a:p>
                    <a:p>
                      <a:r>
                        <a:rPr lang="en-US" dirty="0" smtClean="0"/>
                        <a:t>Biodiversity Loss</a:t>
                      </a:r>
                    </a:p>
                    <a:p>
                      <a:endParaRPr lang="en-US" dirty="0" smtClean="0"/>
                    </a:p>
                    <a:p>
                      <a:r>
                        <a:rPr lang="en-US" dirty="0" smtClean="0"/>
                        <a:t>Ocean Acidification</a:t>
                      </a:r>
                    </a:p>
                    <a:p>
                      <a:endParaRPr lang="en-US" dirty="0" smtClean="0"/>
                    </a:p>
                    <a:p>
                      <a:r>
                        <a:rPr lang="en-US" dirty="0" smtClean="0"/>
                        <a:t>Land Use Change</a:t>
                      </a:r>
                    </a:p>
                    <a:p>
                      <a:endParaRPr lang="en-US" dirty="0" smtClean="0"/>
                    </a:p>
                    <a:p>
                      <a:r>
                        <a:rPr lang="en-US" dirty="0" smtClean="0"/>
                        <a:t>Nitrogen and Phosphorous Loading</a:t>
                      </a:r>
                    </a:p>
                    <a:p>
                      <a:endParaRPr lang="en-US" dirty="0" smtClean="0"/>
                    </a:p>
                    <a:p>
                      <a:r>
                        <a:rPr lang="en-US" dirty="0" smtClean="0"/>
                        <a:t>Freshwater Use</a:t>
                      </a:r>
                    </a:p>
                    <a:p>
                      <a:endParaRPr lang="en-US" dirty="0" smtClean="0"/>
                    </a:p>
                    <a:p>
                      <a:r>
                        <a:rPr lang="en-US" dirty="0" smtClean="0"/>
                        <a:t>Atmospheric Aerosol Loading</a:t>
                      </a:r>
                    </a:p>
                    <a:p>
                      <a:endParaRPr lang="en-US" dirty="0" smtClean="0"/>
                    </a:p>
                    <a:p>
                      <a:r>
                        <a:rPr lang="en-US" dirty="0" smtClean="0"/>
                        <a:t>Biogeochemical</a:t>
                      </a:r>
                      <a:r>
                        <a:rPr lang="en-US" baseline="0" dirty="0" smtClean="0"/>
                        <a:t> Flows-</a:t>
                      </a:r>
                      <a:r>
                        <a:rPr lang="en-US" dirty="0" smtClean="0"/>
                        <a:t>Chemical Pollution</a:t>
                      </a:r>
                    </a:p>
                    <a:p>
                      <a:endParaRPr lang="en-US" dirty="0" smtClean="0"/>
                    </a:p>
                    <a:p>
                      <a:r>
                        <a:rPr lang="en-US" dirty="0" smtClean="0"/>
                        <a:t>Ozone Depletion</a:t>
                      </a:r>
                      <a:endParaRPr lang="en-US" dirty="0"/>
                    </a:p>
                  </a:txBody>
                  <a:tcPr/>
                </a:tc>
                <a:tc>
                  <a:txBody>
                    <a:bodyPr/>
                    <a:lstStyle/>
                    <a:p>
                      <a:r>
                        <a:rPr lang="en-US" dirty="0" smtClean="0"/>
                        <a:t>Limit</a:t>
                      </a:r>
                    </a:p>
                    <a:p>
                      <a:endParaRPr lang="en-US" dirty="0" smtClean="0"/>
                    </a:p>
                    <a:p>
                      <a:r>
                        <a:rPr lang="en-US" dirty="0" smtClean="0"/>
                        <a:t>350ppm</a:t>
                      </a:r>
                    </a:p>
                    <a:p>
                      <a:endParaRPr lang="en-US" dirty="0" smtClean="0"/>
                    </a:p>
                    <a:p>
                      <a:r>
                        <a:rPr lang="en-US" dirty="0" smtClean="0"/>
                        <a:t>10 species per million</a:t>
                      </a:r>
                    </a:p>
                    <a:p>
                      <a:endParaRPr lang="en-US" dirty="0" smtClean="0"/>
                    </a:p>
                    <a:p>
                      <a:endParaRPr lang="en-US" dirty="0" smtClean="0"/>
                    </a:p>
                    <a:p>
                      <a:endParaRPr lang="en-US" dirty="0" smtClean="0"/>
                    </a:p>
                    <a:p>
                      <a:r>
                        <a:rPr lang="en-US" dirty="0" smtClean="0"/>
                        <a:t>25%conversion of forested land</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a:txBody>
                  <a:tcPr/>
                </a:tc>
                <a:tc>
                  <a:txBody>
                    <a:bodyPr/>
                    <a:lstStyle/>
                    <a:p>
                      <a:r>
                        <a:rPr lang="en-US" dirty="0" smtClean="0"/>
                        <a:t>Status</a:t>
                      </a:r>
                      <a:r>
                        <a:rPr lang="en-US" baseline="0" dirty="0" smtClean="0"/>
                        <a:t> Quo</a:t>
                      </a:r>
                    </a:p>
                    <a:p>
                      <a:endParaRPr lang="en-US" baseline="0" dirty="0" smtClean="0"/>
                    </a:p>
                    <a:p>
                      <a:r>
                        <a:rPr lang="en-US" baseline="0" dirty="0" smtClean="0"/>
                        <a:t>TOO HIGH! 415ppm boundary crossed in 1990</a:t>
                      </a:r>
                      <a:endParaRPr lang="en-US" dirty="0" smtClean="0"/>
                    </a:p>
                    <a:p>
                      <a:r>
                        <a:rPr lang="en-US" dirty="0" smtClean="0"/>
                        <a:t>TOO HIGH!</a:t>
                      </a:r>
                    </a:p>
                    <a:p>
                      <a:endParaRPr lang="en-US" dirty="0" smtClean="0"/>
                    </a:p>
                    <a:p>
                      <a:r>
                        <a:rPr lang="en-US" dirty="0" smtClean="0"/>
                        <a:t>Nearing TOO HIGH</a:t>
                      </a:r>
                    </a:p>
                    <a:p>
                      <a:endParaRPr lang="en-US" dirty="0" smtClean="0"/>
                    </a:p>
                    <a:p>
                      <a:r>
                        <a:rPr lang="en-US" dirty="0" smtClean="0"/>
                        <a:t>TOO HIGH!</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dirty="0" smtClean="0"/>
                        <a:t>TOO</a:t>
                      </a:r>
                      <a:r>
                        <a:rPr lang="en-US" baseline="0" dirty="0" smtClean="0"/>
                        <a:t> HIGH!</a:t>
                      </a:r>
                      <a:endParaRPr lang="en-US" dirty="0" smtClean="0"/>
                    </a:p>
                  </a:txBody>
                  <a:tcPr/>
                </a:tc>
              </a:tr>
            </a:tbl>
          </a:graphicData>
        </a:graphic>
      </p:graphicFrame>
    </p:spTree>
    <p:extLst>
      <p:ext uri="{BB962C8B-B14F-4D97-AF65-F5344CB8AC3E}">
        <p14:creationId xmlns:p14="http://schemas.microsoft.com/office/powerpoint/2010/main" val="796994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lanetary_boundarys_11.13.pdf"/>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70350"/>
            <a:ext cx="9144000" cy="6499783"/>
          </a:xfrm>
          <a:prstGeom prst="rect">
            <a:avLst/>
          </a:prstGeom>
        </p:spPr>
      </p:pic>
    </p:spTree>
    <p:extLst>
      <p:ext uri="{BB962C8B-B14F-4D97-AF65-F5344CB8AC3E}">
        <p14:creationId xmlns:p14="http://schemas.microsoft.com/office/powerpoint/2010/main" val="2514332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1.2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384300"/>
            <a:ext cx="9144000" cy="4067735"/>
          </a:xfrm>
          <a:prstGeom prst="rect">
            <a:avLst/>
          </a:prstGeom>
        </p:spPr>
      </p:pic>
    </p:spTree>
    <p:extLst>
      <p:ext uri="{BB962C8B-B14F-4D97-AF65-F5344CB8AC3E}">
        <p14:creationId xmlns:p14="http://schemas.microsoft.com/office/powerpoint/2010/main" val="29658302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0.1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130300"/>
            <a:ext cx="9144000" cy="4583516"/>
          </a:xfrm>
          <a:prstGeom prst="rect">
            <a:avLst/>
          </a:prstGeom>
        </p:spPr>
      </p:pic>
    </p:spTree>
    <p:extLst>
      <p:ext uri="{BB962C8B-B14F-4D97-AF65-F5344CB8AC3E}">
        <p14:creationId xmlns:p14="http://schemas.microsoft.com/office/powerpoint/2010/main" val="3991350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6.2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342900"/>
            <a:ext cx="9144000" cy="3420533"/>
          </a:xfrm>
          <a:prstGeom prst="rect">
            <a:avLst/>
          </a:prstGeom>
        </p:spPr>
      </p:pic>
    </p:spTree>
    <p:extLst>
      <p:ext uri="{BB962C8B-B14F-4D97-AF65-F5344CB8AC3E}">
        <p14:creationId xmlns:p14="http://schemas.microsoft.com/office/powerpoint/2010/main" val="21041018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6.5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4589081"/>
          </a:xfrm>
          <a:prstGeom prst="rect">
            <a:avLst/>
          </a:prstGeom>
        </p:spPr>
      </p:pic>
    </p:spTree>
    <p:extLst>
      <p:ext uri="{BB962C8B-B14F-4D97-AF65-F5344CB8AC3E}">
        <p14:creationId xmlns:p14="http://schemas.microsoft.com/office/powerpoint/2010/main" val="36166695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0-11-19 at 15.17.1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194708"/>
            <a:ext cx="9144000" cy="4485518"/>
          </a:xfrm>
          <a:prstGeom prst="rect">
            <a:avLst/>
          </a:prstGeom>
        </p:spPr>
      </p:pic>
    </p:spTree>
    <p:extLst>
      <p:ext uri="{BB962C8B-B14F-4D97-AF65-F5344CB8AC3E}">
        <p14:creationId xmlns:p14="http://schemas.microsoft.com/office/powerpoint/2010/main" val="21436575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7.2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074486"/>
            <a:ext cx="9144000" cy="4150229"/>
          </a:xfrm>
          <a:prstGeom prst="rect">
            <a:avLst/>
          </a:prstGeom>
        </p:spPr>
      </p:pic>
    </p:spTree>
    <p:extLst>
      <p:ext uri="{BB962C8B-B14F-4D97-AF65-F5344CB8AC3E}">
        <p14:creationId xmlns:p14="http://schemas.microsoft.com/office/powerpoint/2010/main" val="1878129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0267" y="423333"/>
            <a:ext cx="8297333" cy="8586966"/>
          </a:xfrm>
          <a:prstGeom prst="rect">
            <a:avLst/>
          </a:prstGeom>
          <a:noFill/>
        </p:spPr>
        <p:txBody>
          <a:bodyPr wrap="square" rtlCol="0">
            <a:spAutoFit/>
          </a:bodyPr>
          <a:lstStyle/>
          <a:p>
            <a:pPr algn="ctr"/>
            <a:r>
              <a:rPr lang="en-US" sz="4800" b="1" dirty="0" smtClean="0"/>
              <a:t>Science in Society</a:t>
            </a:r>
          </a:p>
          <a:p>
            <a:pPr algn="ctr"/>
            <a:endParaRPr lang="en-US" sz="4800" b="1" dirty="0"/>
          </a:p>
          <a:p>
            <a:pPr algn="ctr"/>
            <a:r>
              <a:rPr lang="en-US" sz="4800" b="1" dirty="0" smtClean="0"/>
              <a:t>Pair and Share!</a:t>
            </a:r>
          </a:p>
          <a:p>
            <a:pPr algn="ctr"/>
            <a:endParaRPr lang="en-US" sz="4800" b="1" dirty="0"/>
          </a:p>
          <a:p>
            <a:r>
              <a:rPr lang="en-US" sz="4800" b="1" dirty="0" smtClean="0"/>
              <a:t>Consider global current affairs:</a:t>
            </a:r>
          </a:p>
          <a:p>
            <a:r>
              <a:rPr lang="en-US" sz="4800" b="1" dirty="0" smtClean="0"/>
              <a:t>How has science influenced policy and politics?</a:t>
            </a:r>
          </a:p>
          <a:p>
            <a:endParaRPr lang="en-US" sz="4800" b="1" dirty="0" smtClean="0"/>
          </a:p>
          <a:p>
            <a:endParaRPr lang="en-US" sz="4800" b="1" dirty="0"/>
          </a:p>
          <a:p>
            <a:endParaRPr lang="en-US" sz="4800" b="1" dirty="0" smtClean="0"/>
          </a:p>
          <a:p>
            <a:pPr algn="ctr"/>
            <a:endParaRPr lang="en-US" sz="2400" b="1" dirty="0"/>
          </a:p>
          <a:p>
            <a:pPr algn="ctr"/>
            <a:endParaRPr lang="en-US" sz="2400" b="1" dirty="0" smtClean="0"/>
          </a:p>
          <a:p>
            <a:pPr algn="ctr"/>
            <a:endParaRPr lang="en-US" sz="2400" b="1" dirty="0"/>
          </a:p>
        </p:txBody>
      </p:sp>
    </p:spTree>
    <p:extLst>
      <p:ext uri="{BB962C8B-B14F-4D97-AF65-F5344CB8AC3E}">
        <p14:creationId xmlns:p14="http://schemas.microsoft.com/office/powerpoint/2010/main" val="34297757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01-25 at 11.43.25.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9000" y="0"/>
            <a:ext cx="7356975" cy="6858000"/>
          </a:xfrm>
          <a:prstGeom prst="rect">
            <a:avLst/>
          </a:prstGeom>
        </p:spPr>
      </p:pic>
    </p:spTree>
    <p:extLst>
      <p:ext uri="{BB962C8B-B14F-4D97-AF65-F5344CB8AC3E}">
        <p14:creationId xmlns:p14="http://schemas.microsoft.com/office/powerpoint/2010/main" val="2955730349"/>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01-25 at 11.51.0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200" y="38100"/>
            <a:ext cx="8991600" cy="6781800"/>
          </a:xfrm>
          <a:prstGeom prst="rect">
            <a:avLst/>
          </a:prstGeom>
        </p:spPr>
      </p:pic>
    </p:spTree>
    <p:extLst>
      <p:ext uri="{BB962C8B-B14F-4D97-AF65-F5344CB8AC3E}">
        <p14:creationId xmlns:p14="http://schemas.microsoft.com/office/powerpoint/2010/main" val="2164089566"/>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02.05.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193800"/>
            <a:ext cx="9144000" cy="4457126"/>
          </a:xfrm>
          <a:prstGeom prst="rect">
            <a:avLst/>
          </a:prstGeom>
        </p:spPr>
      </p:pic>
    </p:spTree>
    <p:extLst>
      <p:ext uri="{BB962C8B-B14F-4D97-AF65-F5344CB8AC3E}">
        <p14:creationId xmlns:p14="http://schemas.microsoft.com/office/powerpoint/2010/main" val="8212008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53F29798-D584-4792-9B62-3F5F5C36D6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6D4AACF-844C-CF40-8599-BFA3310E0D25}"/>
              </a:ext>
            </a:extLst>
          </p:cNvPr>
          <p:cNvSpPr>
            <a:spLocks noGrp="1"/>
          </p:cNvSpPr>
          <p:nvPr>
            <p:ph type="title"/>
          </p:nvPr>
        </p:nvSpPr>
        <p:spPr>
          <a:xfrm>
            <a:off x="189346" y="278610"/>
            <a:ext cx="7886700" cy="1128417"/>
          </a:xfrm>
        </p:spPr>
        <p:txBody>
          <a:bodyPr vert="horz" lIns="91440" tIns="45720" rIns="91440" bIns="45720" rtlCol="0" anchor="ctr">
            <a:noAutofit/>
          </a:bodyPr>
          <a:lstStyle/>
          <a:p>
            <a:r>
              <a:rPr lang="en-IE" sz="2800" dirty="0"/>
              <a:t/>
            </a:r>
            <a:br>
              <a:rPr lang="en-IE" sz="2800" dirty="0"/>
            </a:br>
            <a:r>
              <a:rPr lang="en-IE" sz="2800" b="1" dirty="0">
                <a:solidFill>
                  <a:srgbClr val="7030A0"/>
                </a:solidFill>
              </a:rPr>
              <a:t>STEP 3: EXPLORE THE THEME</a:t>
            </a:r>
            <a:r>
              <a:rPr lang="en-IE" sz="2800" dirty="0"/>
              <a:t/>
            </a:r>
            <a:br>
              <a:rPr lang="en-IE" sz="2800" dirty="0"/>
            </a:br>
            <a:r>
              <a:rPr lang="en-IE" sz="2000" b="1" dirty="0">
                <a:solidFill>
                  <a:srgbClr val="0070C0"/>
                </a:solidFill>
              </a:rPr>
              <a:t>TEACHING AND LEARNING MATERIALS: Resources</a:t>
            </a:r>
            <a:r>
              <a:rPr lang="en-IE" sz="2800" dirty="0"/>
              <a:t/>
            </a:r>
            <a:br>
              <a:rPr lang="en-IE" sz="2800" dirty="0"/>
            </a:br>
            <a:r>
              <a:rPr lang="en-IE" sz="2800" dirty="0"/>
              <a:t/>
            </a:r>
            <a:br>
              <a:rPr lang="en-IE" sz="2800" dirty="0"/>
            </a:br>
            <a:r>
              <a:rPr lang="en-US" sz="2000" dirty="0"/>
              <a:t/>
            </a:r>
            <a:br>
              <a:rPr lang="en-US" sz="2000" dirty="0"/>
            </a:br>
            <a:endParaRPr lang="en-US" sz="2000" dirty="0"/>
          </a:p>
        </p:txBody>
      </p:sp>
      <p:pic>
        <p:nvPicPr>
          <p:cNvPr id="6" name="Picture 5" descr="Screen Shot 2020-11-16 at 10.15.20.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213" y="3570811"/>
            <a:ext cx="3360057" cy="1858213"/>
          </a:xfrm>
          <a:prstGeom prst="rect">
            <a:avLst/>
          </a:prstGeom>
        </p:spPr>
      </p:pic>
      <p:pic>
        <p:nvPicPr>
          <p:cNvPr id="8" name="Picture 7" descr="Screen Shot 2020-11-19 at 15.08.3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86" y="5640361"/>
            <a:ext cx="9144000" cy="1217639"/>
          </a:xfrm>
          <a:prstGeom prst="rect">
            <a:avLst/>
          </a:prstGeom>
        </p:spPr>
      </p:pic>
      <p:pic>
        <p:nvPicPr>
          <p:cNvPr id="9" name="Picture 8" descr="Screen Shot 2020-11-19 at 15.41.20.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397500" y="1066800"/>
            <a:ext cx="3619500" cy="1574800"/>
          </a:xfrm>
          <a:prstGeom prst="rect">
            <a:avLst/>
          </a:prstGeom>
        </p:spPr>
      </p:pic>
      <p:pic>
        <p:nvPicPr>
          <p:cNvPr id="3" name="Picture 2" descr="Screen Shot 2020-11-20 at 08.13.09.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2748" y="3570811"/>
            <a:ext cx="5064252" cy="1931659"/>
          </a:xfrm>
          <a:prstGeom prst="rect">
            <a:avLst/>
          </a:prstGeom>
        </p:spPr>
      </p:pic>
      <p:pic>
        <p:nvPicPr>
          <p:cNvPr id="4" name="Picture 3" descr="Screen Shot 2020-11-20 at 08.15.11.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0213" y="1185333"/>
            <a:ext cx="1705874" cy="1974850"/>
          </a:xfrm>
          <a:prstGeom prst="rect">
            <a:avLst/>
          </a:prstGeom>
        </p:spPr>
      </p:pic>
      <p:pic>
        <p:nvPicPr>
          <p:cNvPr id="10" name="Picture 9" descr="Screen Shot 2017-08-23 at 22.00.28.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360931" y="1194249"/>
            <a:ext cx="1498936" cy="2163621"/>
          </a:xfrm>
          <a:prstGeom prst="rect">
            <a:avLst/>
          </a:prstGeom>
        </p:spPr>
      </p:pic>
    </p:spTree>
    <p:extLst>
      <p:ext uri="{BB962C8B-B14F-4D97-AF65-F5344CB8AC3E}">
        <p14:creationId xmlns:p14="http://schemas.microsoft.com/office/powerpoint/2010/main" val="3554588024"/>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verview-img-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931333"/>
            <a:ext cx="8763000" cy="5689600"/>
          </a:xfrm>
          <a:prstGeom prst="rect">
            <a:avLst/>
          </a:prstGeom>
        </p:spPr>
      </p:pic>
    </p:spTree>
    <p:extLst>
      <p:ext uri="{BB962C8B-B14F-4D97-AF65-F5344CB8AC3E}">
        <p14:creationId xmlns:p14="http://schemas.microsoft.com/office/powerpoint/2010/main" val="31975882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wgs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91348" y="3098800"/>
            <a:ext cx="3930451" cy="2209800"/>
          </a:xfrm>
          <a:prstGeom prst="rect">
            <a:avLst/>
          </a:prstGeom>
        </p:spPr>
      </p:pic>
      <p:pic>
        <p:nvPicPr>
          <p:cNvPr id="3" name="Picture 2" descr="wwgs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1500" y="381000"/>
            <a:ext cx="3636797" cy="2044700"/>
          </a:xfrm>
          <a:prstGeom prst="rect">
            <a:avLst/>
          </a:prstGeom>
        </p:spPr>
      </p:pic>
      <p:pic>
        <p:nvPicPr>
          <p:cNvPr id="4" name="Picture 3" descr="wwgs5.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19699" y="203200"/>
            <a:ext cx="3619501" cy="2034976"/>
          </a:xfrm>
          <a:prstGeom prst="rect">
            <a:avLst/>
          </a:prstGeom>
        </p:spPr>
      </p:pic>
      <p:pic>
        <p:nvPicPr>
          <p:cNvPr id="5" name="Picture 4" descr="wwgs6.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4299" y="2819400"/>
            <a:ext cx="5475486" cy="3078458"/>
          </a:xfrm>
          <a:prstGeom prst="rect">
            <a:avLst/>
          </a:prstGeom>
        </p:spPr>
      </p:pic>
    </p:spTree>
    <p:extLst>
      <p:ext uri="{BB962C8B-B14F-4D97-AF65-F5344CB8AC3E}">
        <p14:creationId xmlns:p14="http://schemas.microsoft.com/office/powerpoint/2010/main" val="34261767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7.24.20.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38800" y="148167"/>
            <a:ext cx="3365500" cy="2813289"/>
          </a:xfrm>
          <a:prstGeom prst="rect">
            <a:avLst/>
          </a:prstGeom>
        </p:spPr>
      </p:pic>
      <p:sp>
        <p:nvSpPr>
          <p:cNvPr id="3" name="Rectangular Callout 2"/>
          <p:cNvSpPr/>
          <p:nvPr/>
        </p:nvSpPr>
        <p:spPr>
          <a:xfrm>
            <a:off x="203200" y="148166"/>
            <a:ext cx="4910666" cy="6455833"/>
          </a:xfrm>
          <a:prstGeom prst="wedgeRectCallout">
            <a:avLst>
              <a:gd name="adj1" fmla="val 130547"/>
              <a:gd name="adj2" fmla="val 52899"/>
            </a:avLst>
          </a:prstGeom>
        </p:spPr>
        <p:style>
          <a:lnRef idx="1">
            <a:schemeClr val="accent1"/>
          </a:lnRef>
          <a:fillRef idx="3">
            <a:schemeClr val="accent1"/>
          </a:fillRef>
          <a:effectRef idx="2">
            <a:schemeClr val="accent1"/>
          </a:effectRef>
          <a:fontRef idx="minor">
            <a:schemeClr val="lt1"/>
          </a:fontRef>
        </p:style>
        <p:txBody>
          <a:bodyPr rtlCol="0" anchor="ctr"/>
          <a:lstStyle/>
          <a:p>
            <a:r>
              <a:rPr lang="en-US" b="1" dirty="0" err="1" smtClean="0">
                <a:solidFill>
                  <a:srgbClr val="000000"/>
                </a:solidFill>
              </a:rPr>
              <a:t>Eadaoin</a:t>
            </a:r>
            <a:r>
              <a:rPr lang="en-US" b="1" dirty="0" smtClean="0">
                <a:solidFill>
                  <a:srgbClr val="000000"/>
                </a:solidFill>
              </a:rPr>
              <a:t> </a:t>
            </a:r>
            <a:r>
              <a:rPr lang="en-US" b="1" dirty="0" err="1" smtClean="0">
                <a:solidFill>
                  <a:srgbClr val="000000"/>
                </a:solidFill>
              </a:rPr>
              <a:t>Twohill</a:t>
            </a:r>
            <a:r>
              <a:rPr lang="en-US" b="1" dirty="0">
                <a:solidFill>
                  <a:srgbClr val="000000"/>
                </a:solidFill>
              </a:rPr>
              <a:t> </a:t>
            </a:r>
            <a:endParaRPr lang="en-US" b="1" dirty="0" smtClean="0">
              <a:solidFill>
                <a:srgbClr val="000000"/>
              </a:solidFill>
            </a:endParaRPr>
          </a:p>
          <a:p>
            <a:r>
              <a:rPr lang="en-US" b="1" dirty="0" smtClean="0">
                <a:solidFill>
                  <a:srgbClr val="000000"/>
                </a:solidFill>
              </a:rPr>
              <a:t>St Oliver’s Community School, Drogheda</a:t>
            </a:r>
            <a:r>
              <a:rPr lang="en-US" dirty="0" smtClean="0">
                <a:solidFill>
                  <a:srgbClr val="000000"/>
                </a:solidFill>
              </a:rPr>
              <a:t> </a:t>
            </a:r>
            <a:endParaRPr lang="en-US" dirty="0">
              <a:solidFill>
                <a:srgbClr val="000000"/>
              </a:solidFill>
            </a:endParaRPr>
          </a:p>
          <a:p>
            <a:r>
              <a:rPr lang="en-US" i="1" dirty="0" smtClean="0">
                <a:solidFill>
                  <a:srgbClr val="000000"/>
                </a:solidFill>
              </a:rPr>
              <a:t>‘All </a:t>
            </a:r>
            <a:r>
              <a:rPr lang="en-US" i="1" dirty="0">
                <a:solidFill>
                  <a:srgbClr val="000000"/>
                </a:solidFill>
              </a:rPr>
              <a:t>Junior Cycle students explore: </a:t>
            </a:r>
          </a:p>
          <a:p>
            <a:r>
              <a:rPr lang="en-US" i="1" dirty="0">
                <a:solidFill>
                  <a:srgbClr val="000000"/>
                </a:solidFill>
              </a:rPr>
              <a:t>working on water cycle and carbon cycle - links here to life on land and life below water. i also went into water treatment, water consumption and water conservation which link to a few goals too (12 and 6) </a:t>
            </a:r>
          </a:p>
          <a:p>
            <a:r>
              <a:rPr lang="en-US" i="1" dirty="0">
                <a:solidFill>
                  <a:srgbClr val="000000"/>
                </a:solidFill>
              </a:rPr>
              <a:t>looking at how human factors influence the earth's climate and evaluating initiatives that attempt to address those affects. In my class we looked at making changes to transport, eating less beef, recycling better and reforestation as initiatives. (Goals 13, 7, 12) </a:t>
            </a:r>
          </a:p>
          <a:p>
            <a:r>
              <a:rPr lang="en-US" i="1" dirty="0">
                <a:solidFill>
                  <a:srgbClr val="000000"/>
                </a:solidFill>
              </a:rPr>
              <a:t>ethical and sustainability issues around electricity generation - we looked at child working conditions in Colombia mines to help us discuss ethical issues around electricity generation </a:t>
            </a:r>
            <a:r>
              <a:rPr lang="en-US" i="1" dirty="0" smtClean="0">
                <a:solidFill>
                  <a:srgbClr val="000000"/>
                </a:solidFill>
              </a:rPr>
              <a:t>how </a:t>
            </a:r>
            <a:r>
              <a:rPr lang="en-US" i="1" dirty="0">
                <a:solidFill>
                  <a:srgbClr val="000000"/>
                </a:solidFill>
              </a:rPr>
              <a:t>humans contribute to sustainability through extraction, use, disposal and recycling of materials - most teachers do plastics here and a few of us have done conflict metals too (goals - 8, 12</a:t>
            </a:r>
            <a:r>
              <a:rPr lang="en-US" i="1" dirty="0" smtClean="0">
                <a:solidFill>
                  <a:srgbClr val="000000"/>
                </a:solidFill>
              </a:rPr>
              <a:t>)’ </a:t>
            </a:r>
            <a:endParaRPr lang="en-US" i="1" dirty="0">
              <a:solidFill>
                <a:srgbClr val="000000"/>
              </a:solidFill>
            </a:endParaRPr>
          </a:p>
        </p:txBody>
      </p:sp>
      <p:sp>
        <p:nvSpPr>
          <p:cNvPr id="4" name="Oval Callout 3"/>
          <p:cNvSpPr/>
          <p:nvPr/>
        </p:nvSpPr>
        <p:spPr>
          <a:xfrm>
            <a:off x="5113865" y="2336800"/>
            <a:ext cx="4216401" cy="3674533"/>
          </a:xfrm>
          <a:prstGeom prst="wedgeEllipseCallout">
            <a:avLst>
              <a:gd name="adj1" fmla="val -47443"/>
              <a:gd name="adj2" fmla="val 70795"/>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1400" i="1" dirty="0" smtClean="0">
                <a:solidFill>
                  <a:srgbClr val="000000"/>
                </a:solidFill>
              </a:rPr>
              <a:t>‘In </a:t>
            </a:r>
            <a:r>
              <a:rPr lang="en-US" sz="1400" i="1" dirty="0">
                <a:solidFill>
                  <a:srgbClr val="000000"/>
                </a:solidFill>
              </a:rPr>
              <a:t>Science class, we calculated the food miles of various foods, the benefits of reducing food miles and way we could do this. </a:t>
            </a:r>
          </a:p>
          <a:p>
            <a:pPr algn="ctr"/>
            <a:r>
              <a:rPr lang="en-US" sz="1400" i="1" dirty="0">
                <a:solidFill>
                  <a:srgbClr val="000000"/>
                </a:solidFill>
              </a:rPr>
              <a:t>We made posters on the life cycle of food and gave advice on how we could make each stage more sustainable. </a:t>
            </a:r>
          </a:p>
          <a:p>
            <a:pPr algn="ctr"/>
            <a:r>
              <a:rPr lang="en-US" sz="1400" i="1" dirty="0">
                <a:solidFill>
                  <a:srgbClr val="000000"/>
                </a:solidFill>
              </a:rPr>
              <a:t>We did group projects on plastics- reducing consumption, reusing and recycling as well as focusing on 5 global issues including pollution, global warming, plastics for the sustainable world</a:t>
            </a:r>
            <a:r>
              <a:rPr lang="en-US" sz="1400" i="1" dirty="0" smtClean="0">
                <a:solidFill>
                  <a:srgbClr val="000000"/>
                </a:solidFill>
              </a:rPr>
              <a:t>.’ </a:t>
            </a:r>
          </a:p>
        </p:txBody>
      </p:sp>
    </p:spTree>
    <p:extLst>
      <p:ext uri="{BB962C8B-B14F-4D97-AF65-F5344CB8AC3E}">
        <p14:creationId xmlns:p14="http://schemas.microsoft.com/office/powerpoint/2010/main" val="12269232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a:off x="237067" y="423333"/>
            <a:ext cx="8652933" cy="5774267"/>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000" i="1" dirty="0" smtClean="0"/>
              <a:t>‘In </a:t>
            </a:r>
            <a:r>
              <a:rPr lang="en-US" sz="2000" i="1" dirty="0"/>
              <a:t>Junior Cycle Science sustainability is a major theme. The carbon-cycle is explored and also fuel consumption. An interesting Jigsaw activity looked at the cause and effect of irresponsibility with energy resources and how this has an effect on Climate Change. There was an analysis of carbon dioxide levels increasing in the atmosphere over time and also students looked at sea levels figures and discussed the reasons why they are rising. There was a cross-curricular approach with CSPE on the whole issue of Waste Management. Parents were informed and students encouraged recycling and composting in the home as a result. </a:t>
            </a:r>
          </a:p>
          <a:p>
            <a:r>
              <a:rPr lang="en-US" sz="2000" i="1" dirty="0"/>
              <a:t>Second year science students explored different ways of harnessing the sun's energy. </a:t>
            </a:r>
          </a:p>
          <a:p>
            <a:r>
              <a:rPr lang="en-US" sz="2000" i="1" dirty="0"/>
              <a:t>A definite link between Junior Cycle Science and Construction studies was also explored under the umbrella of the importance of trees. </a:t>
            </a:r>
          </a:p>
          <a:p>
            <a:r>
              <a:rPr lang="en-US" sz="2000" i="1" dirty="0"/>
              <a:t>Controlled forestation was explored. In Woodwork the importance of reusing and re=constituting timber and cut-offs was put into </a:t>
            </a:r>
            <a:r>
              <a:rPr lang="en-US" sz="2000" i="1" dirty="0" smtClean="0"/>
              <a:t>practice’. </a:t>
            </a:r>
          </a:p>
          <a:p>
            <a:pPr algn="r"/>
            <a:r>
              <a:rPr lang="en-US" sz="2000" b="1" dirty="0" smtClean="0"/>
              <a:t>Jenny Murray, Ballyhaunis Community School</a:t>
            </a:r>
            <a:endParaRPr lang="en-US" sz="2000" b="1" dirty="0"/>
          </a:p>
        </p:txBody>
      </p:sp>
    </p:spTree>
    <p:extLst>
      <p:ext uri="{BB962C8B-B14F-4D97-AF65-F5344CB8AC3E}">
        <p14:creationId xmlns:p14="http://schemas.microsoft.com/office/powerpoint/2010/main" val="33771472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423333" y="508000"/>
            <a:ext cx="8382000" cy="2218267"/>
          </a:xfrm>
          <a:prstGeom prst="wedgeEllipseCallout">
            <a:avLst>
              <a:gd name="adj1" fmla="val -52550"/>
              <a:gd name="adj2" fmla="val 5868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rgbClr val="000000"/>
                </a:solidFill>
              </a:rPr>
              <a:t>In Science pupils are taught about the environmental impact of climate change and the percentage increase in CO2 in the earths atmosphere from 0.03% to 0.04%. In Year 12 students calculated their carbon footprint from worksheets obtained online and investigated how they could reduce it. </a:t>
            </a:r>
            <a:endParaRPr lang="en-US" i="1" dirty="0" smtClean="0">
              <a:solidFill>
                <a:srgbClr val="000000"/>
              </a:solidFill>
            </a:endParaRPr>
          </a:p>
          <a:p>
            <a:pPr algn="ctr"/>
            <a:r>
              <a:rPr lang="en-US" dirty="0" smtClean="0">
                <a:solidFill>
                  <a:srgbClr val="000000"/>
                </a:solidFill>
              </a:rPr>
              <a:t>St Louis SS  Kilkeel</a:t>
            </a:r>
            <a:endParaRPr lang="en-US" dirty="0">
              <a:solidFill>
                <a:srgbClr val="000000"/>
              </a:solidFill>
            </a:endParaRPr>
          </a:p>
        </p:txBody>
      </p:sp>
      <p:sp>
        <p:nvSpPr>
          <p:cNvPr id="3" name="Rounded Rectangular Callout 2"/>
          <p:cNvSpPr/>
          <p:nvPr/>
        </p:nvSpPr>
        <p:spPr>
          <a:xfrm>
            <a:off x="423333" y="3386667"/>
            <a:ext cx="8178800" cy="2302933"/>
          </a:xfrm>
          <a:prstGeom prst="wedgeRoundRectCallout">
            <a:avLst>
              <a:gd name="adj1" fmla="val 51217"/>
              <a:gd name="adj2" fmla="val 66618"/>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i="1" dirty="0" smtClean="0"/>
              <a:t>‘In </a:t>
            </a:r>
            <a:r>
              <a:rPr lang="en-US" i="1" dirty="0"/>
              <a:t>Science class they look at issues concerning our biodiversity and climate change. What action can they take to help reduce their impact? This offers opportunities to link the work done in class to the extra curricular work in our Green Schools projects and the work of the Student </a:t>
            </a:r>
            <a:r>
              <a:rPr lang="en-US" i="1" dirty="0" smtClean="0"/>
              <a:t>voice’. </a:t>
            </a:r>
          </a:p>
          <a:p>
            <a:pPr algn="r"/>
            <a:r>
              <a:rPr lang="en-US" b="1" dirty="0" smtClean="0"/>
              <a:t>Linda Reilly, Ardscoil </a:t>
            </a:r>
            <a:r>
              <a:rPr lang="en-US" b="1" dirty="0" err="1" smtClean="0"/>
              <a:t>Phobail</a:t>
            </a:r>
            <a:r>
              <a:rPr lang="en-US" b="1" dirty="0" smtClean="0"/>
              <a:t>, Granard</a:t>
            </a:r>
            <a:endParaRPr lang="en-US" b="1" dirty="0"/>
          </a:p>
        </p:txBody>
      </p:sp>
    </p:spTree>
    <p:extLst>
      <p:ext uri="{BB962C8B-B14F-4D97-AF65-F5344CB8AC3E}">
        <p14:creationId xmlns:p14="http://schemas.microsoft.com/office/powerpoint/2010/main" val="15588584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25" descr="A screenshot of a computer&#10;&#10;Description automatically generated">
            <a:extLst>
              <a:ext uri="{FF2B5EF4-FFF2-40B4-BE49-F238E27FC236}">
                <a16:creationId xmlns="" xmlns:a16="http://schemas.microsoft.com/office/drawing/2014/main" id="{884F9668-ACF9-0141-BE02-BB9C8EEDA7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467" y="60307"/>
            <a:ext cx="8671465" cy="7120594"/>
          </a:xfrm>
          <a:prstGeom prst="rect">
            <a:avLst/>
          </a:prstGeom>
        </p:spPr>
      </p:pic>
      <p:cxnSp>
        <p:nvCxnSpPr>
          <p:cNvPr id="3" name="Straight Arrow Connector 2">
            <a:extLst>
              <a:ext uri="{FF2B5EF4-FFF2-40B4-BE49-F238E27FC236}">
                <a16:creationId xmlns="" xmlns:a16="http://schemas.microsoft.com/office/drawing/2014/main" id="{9EE6AC5E-5F68-7945-9D85-33381892DC17}"/>
              </a:ext>
            </a:extLst>
          </p:cNvPr>
          <p:cNvCxnSpPr>
            <a:cxnSpLocks/>
          </p:cNvCxnSpPr>
          <p:nvPr/>
        </p:nvCxnSpPr>
        <p:spPr>
          <a:xfrm>
            <a:off x="3128211" y="240632"/>
            <a:ext cx="4154905" cy="178462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 xmlns:a16="http://schemas.microsoft.com/office/drawing/2014/main" id="{9932CD67-15D8-CD47-A707-FC7306C1944A}"/>
              </a:ext>
            </a:extLst>
          </p:cNvPr>
          <p:cNvSpPr/>
          <p:nvPr/>
        </p:nvSpPr>
        <p:spPr>
          <a:xfrm>
            <a:off x="6926967" y="1844842"/>
            <a:ext cx="1906965" cy="360838"/>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2772306851"/>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E425600-F758-6C48-B3CD-BBBDAF18C128}"/>
              </a:ext>
            </a:extLst>
          </p:cNvPr>
          <p:cNvSpPr>
            <a:spLocks noGrp="1"/>
          </p:cNvSpPr>
          <p:nvPr>
            <p:ph type="title"/>
          </p:nvPr>
        </p:nvSpPr>
        <p:spPr>
          <a:xfrm>
            <a:off x="428656" y="256674"/>
            <a:ext cx="2269037" cy="1921686"/>
          </a:xfrm>
        </p:spPr>
        <p:txBody>
          <a:bodyPr>
            <a:noAutofit/>
          </a:bodyPr>
          <a:lstStyle/>
          <a:p>
            <a:pPr algn="ctr"/>
            <a:r>
              <a:rPr lang="en-US" sz="2400" b="1" i="1" dirty="0"/>
              <a:t>1. Hover over the symbol and a drop down menu appears!</a:t>
            </a:r>
          </a:p>
        </p:txBody>
      </p:sp>
      <p:pic>
        <p:nvPicPr>
          <p:cNvPr id="12" name="Content Placeholder 11" descr="A screenshot of a cell phone&#10;&#10;Description automatically generated">
            <a:extLst>
              <a:ext uri="{FF2B5EF4-FFF2-40B4-BE49-F238E27FC236}">
                <a16:creationId xmlns="" xmlns:a16="http://schemas.microsoft.com/office/drawing/2014/main" id="{EBAA5D50-C429-4A41-9FBC-EBB9C1BC2DB9}"/>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3029871" y="442079"/>
            <a:ext cx="5767820" cy="5667518"/>
          </a:xfrm>
        </p:spPr>
      </p:pic>
      <p:sp>
        <p:nvSpPr>
          <p:cNvPr id="6" name="Oval 5">
            <a:extLst>
              <a:ext uri="{FF2B5EF4-FFF2-40B4-BE49-F238E27FC236}">
                <a16:creationId xmlns="" xmlns:a16="http://schemas.microsoft.com/office/drawing/2014/main" id="{184D4DE7-27F7-0B4C-B3E6-D84BEBDD94D6}"/>
              </a:ext>
            </a:extLst>
          </p:cNvPr>
          <p:cNvSpPr/>
          <p:nvPr/>
        </p:nvSpPr>
        <p:spPr>
          <a:xfrm>
            <a:off x="4532244" y="2778752"/>
            <a:ext cx="1123122" cy="994172"/>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7" name="Straight Arrow Connector 6">
            <a:extLst>
              <a:ext uri="{FF2B5EF4-FFF2-40B4-BE49-F238E27FC236}">
                <a16:creationId xmlns="" xmlns:a16="http://schemas.microsoft.com/office/drawing/2014/main" id="{7F92B66A-1FBD-6245-9CE4-B8C0344C6752}"/>
              </a:ext>
            </a:extLst>
          </p:cNvPr>
          <p:cNvCxnSpPr>
            <a:cxnSpLocks/>
          </p:cNvCxnSpPr>
          <p:nvPr/>
        </p:nvCxnSpPr>
        <p:spPr>
          <a:xfrm>
            <a:off x="2697693" y="1760977"/>
            <a:ext cx="1892622" cy="191864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itle 1">
            <a:extLst>
              <a:ext uri="{FF2B5EF4-FFF2-40B4-BE49-F238E27FC236}">
                <a16:creationId xmlns="" xmlns:a16="http://schemas.microsoft.com/office/drawing/2014/main" id="{7DADF63B-6DE3-194B-BE06-ED07097CE421}"/>
              </a:ext>
            </a:extLst>
          </p:cNvPr>
          <p:cNvSpPr txBox="1">
            <a:spLocks/>
          </p:cNvSpPr>
          <p:nvPr/>
        </p:nvSpPr>
        <p:spPr>
          <a:xfrm>
            <a:off x="1254938" y="3275838"/>
            <a:ext cx="1983657"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800" b="1" i="1" dirty="0"/>
          </a:p>
        </p:txBody>
      </p:sp>
      <p:pic>
        <p:nvPicPr>
          <p:cNvPr id="19" name="Picture 18" descr="A screenshot of a cell phone&#10;&#10;Description automatically generated">
            <a:extLst>
              <a:ext uri="{FF2B5EF4-FFF2-40B4-BE49-F238E27FC236}">
                <a16:creationId xmlns="" xmlns:a16="http://schemas.microsoft.com/office/drawing/2014/main" id="{B21357DF-ED61-ED48-A55E-D6B31C52581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5127" y="4395580"/>
            <a:ext cx="3617166" cy="2462420"/>
          </a:xfrm>
          <a:prstGeom prst="rect">
            <a:avLst/>
          </a:prstGeom>
        </p:spPr>
      </p:pic>
      <p:cxnSp>
        <p:nvCxnSpPr>
          <p:cNvPr id="20" name="Straight Arrow Connector 19">
            <a:extLst>
              <a:ext uri="{FF2B5EF4-FFF2-40B4-BE49-F238E27FC236}">
                <a16:creationId xmlns="" xmlns:a16="http://schemas.microsoft.com/office/drawing/2014/main" id="{D55128D6-DE16-1D48-B28A-F7FF45DC4F1B}"/>
              </a:ext>
            </a:extLst>
          </p:cNvPr>
          <p:cNvCxnSpPr>
            <a:cxnSpLocks/>
          </p:cNvCxnSpPr>
          <p:nvPr/>
        </p:nvCxnSpPr>
        <p:spPr>
          <a:xfrm>
            <a:off x="2365514" y="3918504"/>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a:extLst>
              <a:ext uri="{FF2B5EF4-FFF2-40B4-BE49-F238E27FC236}">
                <a16:creationId xmlns="" xmlns:a16="http://schemas.microsoft.com/office/drawing/2014/main" id="{C5E4839E-15D3-8E4D-AFF3-F60C171EDBE2}"/>
              </a:ext>
            </a:extLst>
          </p:cNvPr>
          <p:cNvSpPr txBox="1">
            <a:spLocks/>
          </p:cNvSpPr>
          <p:nvPr/>
        </p:nvSpPr>
        <p:spPr>
          <a:xfrm>
            <a:off x="428656" y="2608360"/>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i="1" dirty="0"/>
              <a:t>2. Click on the theme and the resource sheet will pop up!</a:t>
            </a:r>
          </a:p>
        </p:txBody>
      </p:sp>
      <p:cxnSp>
        <p:nvCxnSpPr>
          <p:cNvPr id="26" name="Straight Arrow Connector 25">
            <a:extLst>
              <a:ext uri="{FF2B5EF4-FFF2-40B4-BE49-F238E27FC236}">
                <a16:creationId xmlns="" xmlns:a16="http://schemas.microsoft.com/office/drawing/2014/main" id="{BEADA7CD-04D8-5541-8C0F-FC872BF2E410}"/>
              </a:ext>
            </a:extLst>
          </p:cNvPr>
          <p:cNvCxnSpPr>
            <a:cxnSpLocks/>
          </p:cNvCxnSpPr>
          <p:nvPr/>
        </p:nvCxnSpPr>
        <p:spPr>
          <a:xfrm>
            <a:off x="2480681" y="3903991"/>
            <a:ext cx="2103883" cy="343797"/>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2940354"/>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027737-6CAD-1146-B762-B917A41DC5A1}"/>
              </a:ext>
            </a:extLst>
          </p:cNvPr>
          <p:cNvSpPr>
            <a:spLocks noGrp="1"/>
          </p:cNvSpPr>
          <p:nvPr>
            <p:ph type="title"/>
          </p:nvPr>
        </p:nvSpPr>
        <p:spPr>
          <a:xfrm>
            <a:off x="43087" y="-254749"/>
            <a:ext cx="7886700" cy="1325563"/>
          </a:xfrm>
        </p:spPr>
        <p:txBody>
          <a:bodyPr>
            <a:normAutofit/>
          </a:bodyPr>
          <a:lstStyle/>
          <a:p>
            <a:r>
              <a:rPr lang="en-US" sz="3600" b="1" u="sng" dirty="0"/>
              <a:t>Upcoming Dates</a:t>
            </a:r>
          </a:p>
        </p:txBody>
      </p:sp>
      <p:pic>
        <p:nvPicPr>
          <p:cNvPr id="4" name="Picture 3" descr="A screenshot of a cell phone&#10;&#10;Description automatically generated">
            <a:extLst>
              <a:ext uri="{FF2B5EF4-FFF2-40B4-BE49-F238E27FC236}">
                <a16:creationId xmlns:a16="http://schemas.microsoft.com/office/drawing/2014/main" xmlns="" id="{C76936F3-B514-5C4E-8CF7-7C92F1C4D1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2078" y="-1"/>
            <a:ext cx="1739895" cy="2141631"/>
          </a:xfrm>
          <a:prstGeom prst="rect">
            <a:avLst/>
          </a:prstGeom>
        </p:spPr>
      </p:pic>
      <p:pic>
        <p:nvPicPr>
          <p:cNvPr id="6" name="Picture 5" descr="A screenshot of a cell phone&#10;&#10;Description automatically generated">
            <a:extLst>
              <a:ext uri="{FF2B5EF4-FFF2-40B4-BE49-F238E27FC236}">
                <a16:creationId xmlns:a16="http://schemas.microsoft.com/office/drawing/2014/main" xmlns="" id="{20325D83-D6F2-8847-AB8A-FAFC0A777C3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81973" y="0"/>
            <a:ext cx="1462027" cy="2141632"/>
          </a:xfrm>
          <a:prstGeom prst="rect">
            <a:avLst/>
          </a:prstGeom>
        </p:spPr>
      </p:pic>
      <p:sp>
        <p:nvSpPr>
          <p:cNvPr id="3" name="TextBox 2">
            <a:extLst>
              <a:ext uri="{FF2B5EF4-FFF2-40B4-BE49-F238E27FC236}">
                <a16:creationId xmlns:a16="http://schemas.microsoft.com/office/drawing/2014/main" xmlns="" id="{DD383036-A3AA-BD4D-8EDD-F0D5E0745044}"/>
              </a:ext>
            </a:extLst>
          </p:cNvPr>
          <p:cNvSpPr txBox="1"/>
          <p:nvPr/>
        </p:nvSpPr>
        <p:spPr>
          <a:xfrm>
            <a:off x="229428" y="1070814"/>
            <a:ext cx="4977114" cy="6186309"/>
          </a:xfrm>
          <a:prstGeom prst="rect">
            <a:avLst/>
          </a:prstGeom>
          <a:noFill/>
        </p:spPr>
        <p:txBody>
          <a:bodyPr wrap="square" rtlCol="0">
            <a:spAutoFit/>
          </a:bodyPr>
          <a:lstStyle/>
          <a:p>
            <a:r>
              <a:rPr lang="en-IE" b="1" dirty="0"/>
              <a:t>Thematic Training Sessions</a:t>
            </a:r>
            <a:r>
              <a:rPr lang="en-IE" dirty="0"/>
              <a:t> </a:t>
            </a:r>
          </a:p>
          <a:p>
            <a:endParaRPr lang="en-IE" dirty="0"/>
          </a:p>
          <a:p>
            <a:r>
              <a:rPr lang="en-IE" dirty="0" smtClean="0"/>
              <a:t>November</a:t>
            </a:r>
            <a:endParaRPr lang="en-IE" dirty="0"/>
          </a:p>
          <a:p>
            <a:endParaRPr lang="en-IE" dirty="0" smtClean="0"/>
          </a:p>
          <a:p>
            <a:r>
              <a:rPr lang="en-IE" sz="2400" dirty="0" smtClean="0"/>
              <a:t>-</a:t>
            </a:r>
            <a:r>
              <a:rPr lang="en-IE" sz="2400" dirty="0"/>
              <a:t> </a:t>
            </a:r>
            <a:r>
              <a:rPr lang="en-IE" sz="2400" dirty="0">
                <a:hlinkClick r:id="rId5"/>
              </a:rPr>
              <a:t>Recycling &amp; Food Waste</a:t>
            </a:r>
            <a:r>
              <a:rPr lang="en-IE" sz="2400" dirty="0"/>
              <a:t>: Mon 23rd</a:t>
            </a:r>
          </a:p>
          <a:p>
            <a:r>
              <a:rPr lang="en-IE" sz="2400" dirty="0"/>
              <a:t>- </a:t>
            </a:r>
            <a:r>
              <a:rPr lang="en-IE" sz="2400" dirty="0">
                <a:hlinkClick r:id="rId6"/>
              </a:rPr>
              <a:t>Sustainability/ Degrowth</a:t>
            </a:r>
            <a:r>
              <a:rPr lang="en-IE" sz="2400" dirty="0"/>
              <a:t>: Wed 25</a:t>
            </a:r>
            <a:r>
              <a:rPr lang="en-IE" sz="2400" baseline="30000" dirty="0"/>
              <a:t>th</a:t>
            </a:r>
            <a:endParaRPr lang="en-IE" sz="2400" dirty="0"/>
          </a:p>
          <a:p>
            <a:endParaRPr lang="en-IE" sz="2400" dirty="0"/>
          </a:p>
          <a:p>
            <a:r>
              <a:rPr lang="en-IE" sz="2400" dirty="0"/>
              <a:t>December</a:t>
            </a:r>
          </a:p>
          <a:p>
            <a:r>
              <a:rPr lang="en-IE" sz="2400" dirty="0"/>
              <a:t>- </a:t>
            </a:r>
            <a:r>
              <a:rPr lang="en-IE" sz="2400" dirty="0">
                <a:hlinkClick r:id="rId7"/>
              </a:rPr>
              <a:t>Migration</a:t>
            </a:r>
            <a:r>
              <a:rPr lang="en-IE" sz="2400" dirty="0"/>
              <a:t>: Tues 1st</a:t>
            </a:r>
          </a:p>
          <a:p>
            <a:r>
              <a:rPr lang="en-IE" sz="2400" dirty="0"/>
              <a:t>- </a:t>
            </a:r>
            <a:r>
              <a:rPr lang="en-IE" sz="2400" dirty="0">
                <a:hlinkClick r:id="rId8"/>
              </a:rPr>
              <a:t>Tax &amp; Trade</a:t>
            </a:r>
            <a:r>
              <a:rPr lang="en-IE" sz="2400" dirty="0"/>
              <a:t>: </a:t>
            </a:r>
            <a:r>
              <a:rPr lang="en-IE" sz="2400" dirty="0" err="1"/>
              <a:t>Thur</a:t>
            </a:r>
            <a:r>
              <a:rPr lang="en-IE" sz="2400" dirty="0"/>
              <a:t> 3rd</a:t>
            </a:r>
          </a:p>
          <a:p>
            <a:r>
              <a:rPr lang="en-IE" sz="2400" dirty="0"/>
              <a:t>- </a:t>
            </a:r>
            <a:r>
              <a:rPr lang="en-IE" sz="2400" dirty="0">
                <a:hlinkClick r:id="rId9"/>
              </a:rPr>
              <a:t>Energy</a:t>
            </a:r>
            <a:r>
              <a:rPr lang="en-IE" sz="2400" dirty="0"/>
              <a:t>: Mon 7th</a:t>
            </a:r>
          </a:p>
          <a:p>
            <a:r>
              <a:rPr lang="en-IE" sz="2400" dirty="0"/>
              <a:t>- </a:t>
            </a:r>
            <a:r>
              <a:rPr lang="en-IE" sz="2400" dirty="0">
                <a:hlinkClick r:id="rId10"/>
              </a:rPr>
              <a:t>Life Under Water</a:t>
            </a:r>
            <a:r>
              <a:rPr lang="en-IE" sz="2400" dirty="0"/>
              <a:t>: Wed 9th</a:t>
            </a:r>
          </a:p>
          <a:p>
            <a:r>
              <a:rPr lang="en-IE" sz="2400" dirty="0"/>
              <a:t>- </a:t>
            </a:r>
            <a:r>
              <a:rPr lang="en-IE" sz="2400" dirty="0">
                <a:hlinkClick r:id="rId11"/>
              </a:rPr>
              <a:t>Wellbeing &amp; Health</a:t>
            </a:r>
            <a:r>
              <a:rPr lang="en-IE" sz="2400" dirty="0"/>
              <a:t>: Fri 11th </a:t>
            </a:r>
          </a:p>
          <a:p>
            <a:r>
              <a:rPr lang="en-IE" dirty="0"/>
              <a:t/>
            </a:r>
            <a:br>
              <a:rPr lang="en-IE" dirty="0"/>
            </a:br>
            <a:endParaRPr lang="en-US" dirty="0"/>
          </a:p>
          <a:p>
            <a:endParaRPr lang="en-US" dirty="0"/>
          </a:p>
          <a:p>
            <a:endParaRPr lang="en-US" dirty="0"/>
          </a:p>
          <a:p>
            <a:endParaRPr lang="en-US" dirty="0"/>
          </a:p>
          <a:p>
            <a:endParaRPr lang="en-US" dirty="0"/>
          </a:p>
        </p:txBody>
      </p:sp>
      <p:sp>
        <p:nvSpPr>
          <p:cNvPr id="5" name="Rectangle 4">
            <a:extLst>
              <a:ext uri="{FF2B5EF4-FFF2-40B4-BE49-F238E27FC236}">
                <a16:creationId xmlns:a16="http://schemas.microsoft.com/office/drawing/2014/main" xmlns="" id="{4DA103B4-747D-2444-A09C-ED2716DFEE84}"/>
              </a:ext>
            </a:extLst>
          </p:cNvPr>
          <p:cNvSpPr/>
          <p:nvPr/>
        </p:nvSpPr>
        <p:spPr>
          <a:xfrm>
            <a:off x="4783282" y="2540674"/>
            <a:ext cx="4572000" cy="6217088"/>
          </a:xfrm>
          <a:prstGeom prst="rect">
            <a:avLst/>
          </a:prstGeom>
        </p:spPr>
        <p:txBody>
          <a:bodyPr>
            <a:spAutoFit/>
          </a:bodyPr>
          <a:lstStyle/>
          <a:p>
            <a:endParaRPr lang="en-IE" dirty="0"/>
          </a:p>
          <a:p>
            <a:r>
              <a:rPr lang="en-IE" sz="2800" dirty="0"/>
              <a:t>Recordings </a:t>
            </a:r>
            <a:r>
              <a:rPr lang="en-IE" sz="2800" dirty="0" smtClean="0"/>
              <a:t>available</a:t>
            </a:r>
          </a:p>
          <a:p>
            <a:r>
              <a:rPr lang="en-IE" sz="2000" b="1" dirty="0" smtClean="0">
                <a:solidFill>
                  <a:srgbClr val="FF0000"/>
                </a:solidFill>
                <a:hlinkClick r:id="rId12"/>
              </a:rPr>
              <a:t>Critical Approach</a:t>
            </a:r>
            <a:endParaRPr lang="en-IE" sz="2000" b="1" dirty="0">
              <a:solidFill>
                <a:srgbClr val="FF0000"/>
              </a:solidFill>
              <a:hlinkClick r:id="rId12"/>
            </a:endParaRPr>
          </a:p>
          <a:p>
            <a:r>
              <a:rPr lang="en-IE" dirty="0" smtClean="0">
                <a:solidFill>
                  <a:srgbClr val="FF0000"/>
                </a:solidFill>
                <a:hlinkClick r:id="rId12"/>
              </a:rPr>
              <a:t>Anti</a:t>
            </a:r>
            <a:r>
              <a:rPr lang="en-IE" dirty="0">
                <a:solidFill>
                  <a:srgbClr val="FF0000"/>
                </a:solidFill>
                <a:hlinkClick r:id="rId12"/>
              </a:rPr>
              <a:t>-Racism</a:t>
            </a:r>
            <a:r>
              <a:rPr lang="en-IE" dirty="0">
                <a:solidFill>
                  <a:srgbClr val="FF0000"/>
                </a:solidFill>
              </a:rPr>
              <a:t>: Thur 5</a:t>
            </a:r>
            <a:r>
              <a:rPr lang="en-IE" baseline="30000" dirty="0">
                <a:solidFill>
                  <a:srgbClr val="FF0000"/>
                </a:solidFill>
              </a:rPr>
              <a:t>th</a:t>
            </a:r>
            <a:r>
              <a:rPr lang="en-IE" dirty="0">
                <a:solidFill>
                  <a:srgbClr val="FF0000"/>
                </a:solidFill>
              </a:rPr>
              <a:t>- </a:t>
            </a:r>
          </a:p>
          <a:p>
            <a:r>
              <a:rPr lang="en-IE" dirty="0">
                <a:solidFill>
                  <a:srgbClr val="FF0000"/>
                </a:solidFill>
                <a:hlinkClick r:id="rId13"/>
              </a:rPr>
              <a:t>-Fast Fashion</a:t>
            </a:r>
            <a:r>
              <a:rPr lang="en-IE" dirty="0">
                <a:solidFill>
                  <a:srgbClr val="FF0000"/>
                </a:solidFill>
              </a:rPr>
              <a:t>: Mon 9th</a:t>
            </a:r>
          </a:p>
          <a:p>
            <a:r>
              <a:rPr lang="en-IE" dirty="0">
                <a:solidFill>
                  <a:srgbClr val="FF0000"/>
                </a:solidFill>
              </a:rPr>
              <a:t>-</a:t>
            </a:r>
            <a:r>
              <a:rPr lang="en-IE" dirty="0">
                <a:solidFill>
                  <a:srgbClr val="FF0000"/>
                </a:solidFill>
                <a:hlinkClick r:id="rId14"/>
              </a:rPr>
              <a:t> Food Security &amp; Biodiversity</a:t>
            </a:r>
            <a:r>
              <a:rPr lang="en-IE" dirty="0">
                <a:solidFill>
                  <a:srgbClr val="FF0000"/>
                </a:solidFill>
              </a:rPr>
              <a:t>: Fri 13</a:t>
            </a:r>
            <a:r>
              <a:rPr lang="en-IE" baseline="30000" dirty="0">
                <a:solidFill>
                  <a:srgbClr val="FF0000"/>
                </a:solidFill>
              </a:rPr>
              <a:t>th</a:t>
            </a:r>
            <a:endParaRPr lang="en-IE" dirty="0">
              <a:solidFill>
                <a:srgbClr val="FF0000"/>
              </a:solidFill>
            </a:endParaRPr>
          </a:p>
          <a:p>
            <a:endParaRPr lang="en-IE" b="1" dirty="0" smtClean="0">
              <a:solidFill>
                <a:srgbClr val="FF0000"/>
              </a:solidFill>
            </a:endParaRPr>
          </a:p>
          <a:p>
            <a:endParaRPr lang="en-IE" b="1" dirty="0">
              <a:solidFill>
                <a:srgbClr val="FF0000"/>
              </a:solidFill>
            </a:endParaRPr>
          </a:p>
          <a:p>
            <a:r>
              <a:rPr lang="en-IE" b="1" dirty="0" smtClean="0">
                <a:solidFill>
                  <a:srgbClr val="FF0000"/>
                </a:solidFill>
              </a:rPr>
              <a:t>School </a:t>
            </a:r>
            <a:r>
              <a:rPr lang="en-IE" b="1" dirty="0">
                <a:solidFill>
                  <a:srgbClr val="FF0000"/>
                </a:solidFill>
              </a:rPr>
              <a:t>Management Symposium</a:t>
            </a:r>
          </a:p>
          <a:p>
            <a:r>
              <a:rPr lang="en-IE" dirty="0" smtClean="0">
                <a:solidFill>
                  <a:srgbClr val="FF0000"/>
                </a:solidFill>
              </a:rPr>
              <a:t>Wednesday </a:t>
            </a:r>
            <a:r>
              <a:rPr lang="en-IE" dirty="0">
                <a:solidFill>
                  <a:srgbClr val="FF0000"/>
                </a:solidFill>
              </a:rPr>
              <a:t>11th November!</a:t>
            </a:r>
          </a:p>
          <a:p>
            <a:r>
              <a:rPr lang="en-IE" dirty="0"/>
              <a:t/>
            </a:r>
            <a:br>
              <a:rPr lang="en-IE" dirty="0"/>
            </a:br>
            <a:endParaRPr lang="en-IE" dirty="0"/>
          </a:p>
          <a:p>
            <a:r>
              <a:rPr lang="en-IE" b="1" dirty="0">
                <a:solidFill>
                  <a:srgbClr val="FF0000"/>
                </a:solidFill>
              </a:rPr>
              <a:t>Global Passport Award </a:t>
            </a:r>
          </a:p>
          <a:p>
            <a:r>
              <a:rPr lang="en-IE" dirty="0">
                <a:solidFill>
                  <a:srgbClr val="FF0000"/>
                </a:solidFill>
              </a:rPr>
              <a:t>Webinar </a:t>
            </a:r>
            <a:r>
              <a:rPr lang="en-IE" u="sng" dirty="0">
                <a:solidFill>
                  <a:srgbClr val="FF0000"/>
                </a:solidFill>
              </a:rPr>
              <a:t> </a:t>
            </a:r>
            <a:r>
              <a:rPr lang="en-IE" u="sng" dirty="0">
                <a:solidFill>
                  <a:srgbClr val="FF0000"/>
                </a:solidFill>
                <a:hlinkClick r:id="rId15"/>
              </a:rPr>
              <a:t>17th of Novembe</a:t>
            </a:r>
            <a:r>
              <a:rPr lang="en-IE" u="sng" dirty="0">
                <a:solidFill>
                  <a:srgbClr val="FF0000"/>
                </a:solidFill>
              </a:rPr>
              <a:t>r</a:t>
            </a:r>
            <a:r>
              <a:rPr lang="en-IE" dirty="0">
                <a:solidFill>
                  <a:srgbClr val="FF0000"/>
                </a:solidFill>
              </a:rPr>
              <a:t/>
            </a:r>
            <a:br>
              <a:rPr lang="en-IE" dirty="0">
                <a:solidFill>
                  <a:srgbClr val="FF0000"/>
                </a:solidFill>
              </a:rPr>
            </a:br>
            <a:endParaRPr lang="en-IE" dirty="0">
              <a:solidFill>
                <a:srgbClr val="FF0000"/>
              </a:solidFill>
            </a:endParaRPr>
          </a:p>
          <a:p>
            <a:r>
              <a:rPr lang="en-IE" dirty="0"/>
              <a:t/>
            </a:r>
            <a:br>
              <a:rPr lang="en-IE" dirty="0"/>
            </a:br>
            <a:endParaRPr lang="en-IE" dirty="0"/>
          </a:p>
          <a:p>
            <a:r>
              <a:rPr lang="en-IE" dirty="0"/>
              <a:t/>
            </a:r>
            <a:br>
              <a:rPr lang="en-IE" dirty="0"/>
            </a:br>
            <a:endParaRPr lang="en-IE" dirty="0"/>
          </a:p>
          <a:p>
            <a:r>
              <a:rPr lang="en-IE" dirty="0"/>
              <a:t/>
            </a:r>
            <a:br>
              <a:rPr lang="en-IE" dirty="0"/>
            </a:br>
            <a:endParaRPr lang="en-US" dirty="0"/>
          </a:p>
        </p:txBody>
      </p:sp>
    </p:spTree>
    <p:extLst>
      <p:ext uri="{BB962C8B-B14F-4D97-AF65-F5344CB8AC3E}">
        <p14:creationId xmlns:p14="http://schemas.microsoft.com/office/powerpoint/2010/main" val="35982753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pPr algn="l"/>
            <a:r>
              <a:rPr lang="en-US" sz="1400" b="1" dirty="0" smtClean="0"/>
              <a:t/>
            </a:r>
            <a:br>
              <a:rPr lang="en-US" sz="1400" b="1" dirty="0" smtClean="0"/>
            </a:br>
            <a:r>
              <a:rPr lang="en-US" sz="1400" b="1" dirty="0"/>
              <a:t/>
            </a:r>
            <a:br>
              <a:rPr lang="en-US" sz="1400" b="1" dirty="0"/>
            </a:br>
            <a:r>
              <a:rPr lang="en-US" sz="1400" b="1" dirty="0" smtClean="0"/>
              <a:t/>
            </a:r>
            <a:br>
              <a:rPr lang="en-US" sz="1400" b="1" dirty="0" smtClean="0"/>
            </a:br>
            <a:r>
              <a:rPr lang="en-US" sz="1400" b="1" dirty="0"/>
              <a:t/>
            </a:r>
            <a:br>
              <a:rPr lang="en-US" sz="1400" b="1" dirty="0"/>
            </a:br>
            <a:r>
              <a:rPr lang="en-US" sz="1400" b="1" dirty="0" smtClean="0"/>
              <a:t/>
            </a:r>
            <a:br>
              <a:rPr lang="en-US" sz="1400" b="1" dirty="0" smtClean="0"/>
            </a:br>
            <a:r>
              <a:rPr lang="en-US" sz="1400" b="1" dirty="0"/>
              <a:t/>
            </a:r>
            <a:br>
              <a:rPr lang="en-US" sz="1400" b="1" dirty="0"/>
            </a:br>
            <a:r>
              <a:rPr lang="en-US" sz="1600" dirty="0"/>
              <a:t/>
            </a:r>
            <a:br>
              <a:rPr lang="en-US" sz="1600" dirty="0"/>
            </a:br>
            <a:r>
              <a:rPr lang="en-US" sz="1600" dirty="0"/>
              <a:t>	</a:t>
            </a:r>
            <a:br>
              <a:rPr lang="en-US" sz="1600" dirty="0"/>
            </a:br>
            <a:endParaRPr lang="en-US" sz="1600" dirty="0">
              <a:solidFill>
                <a:schemeClr val="tx2"/>
              </a:solidFill>
              <a:latin typeface="Rockwell"/>
              <a:cs typeface="Rockwell"/>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pic>
        <p:nvPicPr>
          <p:cNvPr id="3" name="Picture 2" descr="irishaid-logo-wwgs.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969000" y="0"/>
            <a:ext cx="3175000" cy="1460500"/>
          </a:xfrm>
          <a:prstGeom prst="rect">
            <a:avLst/>
          </a:prstGeom>
        </p:spPr>
      </p:pic>
      <p:sp>
        <p:nvSpPr>
          <p:cNvPr id="8" name="TextBox 7"/>
          <p:cNvSpPr txBox="1"/>
          <p:nvPr/>
        </p:nvSpPr>
        <p:spPr>
          <a:xfrm>
            <a:off x="0" y="1228674"/>
            <a:ext cx="8731671" cy="3108544"/>
          </a:xfrm>
          <a:prstGeom prst="rect">
            <a:avLst/>
          </a:prstGeom>
          <a:noFill/>
        </p:spPr>
        <p:txBody>
          <a:bodyPr wrap="square" rtlCol="0">
            <a:spAutoFit/>
          </a:bodyPr>
          <a:lstStyle/>
          <a:p>
            <a:pPr algn="ctr"/>
            <a:r>
              <a:rPr lang="en-US" sz="2800" dirty="0" smtClean="0">
                <a:solidFill>
                  <a:srgbClr val="1F497D"/>
                </a:solidFill>
                <a:latin typeface="Rockwell Extra Bold"/>
                <a:cs typeface="Rockwell Extra Bold"/>
              </a:rPr>
              <a:t>Thank you!</a:t>
            </a:r>
          </a:p>
          <a:p>
            <a:pPr algn="ctr"/>
            <a:endParaRPr lang="en-US" sz="2800" dirty="0">
              <a:solidFill>
                <a:srgbClr val="1F497D"/>
              </a:solidFill>
              <a:latin typeface="Rockwell Extra Bold"/>
              <a:cs typeface="Rockwell Extra Bold"/>
            </a:endParaRPr>
          </a:p>
          <a:p>
            <a:pPr algn="ctr"/>
            <a:r>
              <a:rPr lang="en-US" sz="2800" dirty="0" smtClean="0">
                <a:solidFill>
                  <a:srgbClr val="1F497D"/>
                </a:solidFill>
                <a:latin typeface="Rockwell Extra Bold"/>
                <a:cs typeface="Rockwell Extra Bold"/>
              </a:rPr>
              <a:t>Questions???</a:t>
            </a:r>
          </a:p>
          <a:p>
            <a:pPr algn="ctr"/>
            <a:endParaRPr lang="en-US" sz="2800" dirty="0">
              <a:solidFill>
                <a:srgbClr val="1F497D"/>
              </a:solidFill>
              <a:latin typeface="Rockwell Extra Bold"/>
              <a:cs typeface="Rockwell Extra Bold"/>
            </a:endParaRPr>
          </a:p>
          <a:p>
            <a:pPr algn="ctr"/>
            <a:r>
              <a:rPr lang="en-US" sz="2800" dirty="0" err="1" smtClean="0">
                <a:solidFill>
                  <a:srgbClr val="1F497D"/>
                </a:solidFill>
                <a:latin typeface="Rockwell Extra Bold"/>
                <a:cs typeface="Rockwell Extra Bold"/>
              </a:rPr>
              <a:t>Lizzy.noone@worldwiseschools.ie</a:t>
            </a:r>
            <a:endParaRPr lang="en-US" sz="2800" dirty="0" smtClean="0">
              <a:solidFill>
                <a:srgbClr val="1F497D"/>
              </a:solidFill>
              <a:latin typeface="Rockwell Extra Bold"/>
              <a:cs typeface="Rockwell Extra Bold"/>
            </a:endParaRPr>
          </a:p>
          <a:p>
            <a:pPr algn="ctr"/>
            <a:endParaRPr lang="en-US" sz="2800" dirty="0">
              <a:solidFill>
                <a:srgbClr val="1F497D"/>
              </a:solidFill>
              <a:latin typeface="Rockwell Extra Bold"/>
              <a:cs typeface="Rockwell Extra Bold"/>
            </a:endParaRPr>
          </a:p>
          <a:p>
            <a:pPr algn="ctr"/>
            <a:r>
              <a:rPr lang="en-US" sz="2800" dirty="0" err="1" smtClean="0">
                <a:solidFill>
                  <a:srgbClr val="1F497D"/>
                </a:solidFill>
                <a:latin typeface="Rockwell Extra Bold"/>
                <a:cs typeface="Rockwell Extra Bold"/>
              </a:rPr>
              <a:t>www.worldwiseschools.ie</a:t>
            </a:r>
            <a:endParaRPr lang="en-US" sz="2800" dirty="0">
              <a:solidFill>
                <a:srgbClr val="1F497D"/>
              </a:solidFill>
              <a:latin typeface="Rockwell Extra Bold"/>
              <a:cs typeface="Rockwell Extra Bold"/>
            </a:endParaRPr>
          </a:p>
        </p:txBody>
      </p:sp>
    </p:spTree>
    <p:extLst>
      <p:ext uri="{BB962C8B-B14F-4D97-AF65-F5344CB8AC3E}">
        <p14:creationId xmlns:p14="http://schemas.microsoft.com/office/powerpoint/2010/main" val="9739228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3102</TotalTime>
  <Words>1811</Words>
  <Application>Microsoft Macintosh PowerPoint</Application>
  <PresentationFormat>On-screen Show (4:3)</PresentationFormat>
  <Paragraphs>319</Paragraphs>
  <Slides>51</Slides>
  <Notes>15</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Office Theme</vt:lpstr>
      <vt:lpstr> St Louis Science  Global Citizenship Education </vt:lpstr>
      <vt:lpstr> Hopes &amp; Fears</vt:lpstr>
      <vt:lpstr>Housekeeping</vt:lpstr>
      <vt:lpstr>Aims of the WWGS Programme</vt:lpstr>
      <vt:lpstr>PowerPoint Presentation</vt:lpstr>
      <vt:lpstr>PowerPoint Presentation</vt:lpstr>
      <vt:lpstr>PowerPoint Presentation</vt:lpstr>
      <vt:lpstr>PowerPoint Presentation</vt:lpstr>
      <vt:lpstr>WWGS: 6 Step Programme Anti-Racism: from Knowledge to Action   </vt:lpstr>
      <vt:lpstr>PowerPoint Presentation</vt:lpstr>
      <vt:lpstr>PowerPoint Presentation</vt:lpstr>
      <vt:lpstr>PowerPoint Presentation</vt:lpstr>
      <vt:lpstr>GCE and the Curriculum</vt:lpstr>
      <vt:lpstr>DE Links with the Curriculum</vt:lpstr>
      <vt:lpstr>Very Strong DE Links  SOL 5-10</vt:lpstr>
      <vt:lpstr>Key Skills-Junior Cycle</vt:lpstr>
      <vt:lpstr>PowerPoint Presentation</vt:lpstr>
      <vt:lpstr>Science-The elements of the contextual strands  </vt:lpstr>
      <vt:lpstr>PowerPoint Presentation</vt:lpstr>
      <vt:lpstr>The strands of the specification for junior cycle science  </vt:lpstr>
      <vt:lpstr>PowerPoint Presentation</vt:lpstr>
      <vt:lpstr>PowerPoint Presentation</vt:lpstr>
      <vt:lpstr>Life Cycle Activity</vt:lpstr>
      <vt:lpstr>PowerPoint Presentation</vt:lpstr>
      <vt:lpstr>PowerPoint Presentation</vt:lpstr>
      <vt:lpstr>The life cycle of a coffee cup</vt:lpstr>
      <vt:lpstr>Reflection   What parts of the lifecycle could we do better to ensure wellbeing of people and planet?  Environmental, Social, Ecological, Economic Sustainability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STEP 3: EXPLORE THE THEME TEACHING AND LEARNING MATERIALS: Resources   </vt:lpstr>
      <vt:lpstr>PowerPoint Presentation</vt:lpstr>
      <vt:lpstr>PowerPoint Presentation</vt:lpstr>
      <vt:lpstr>PowerPoint Presentation</vt:lpstr>
      <vt:lpstr>PowerPoint Presentation</vt:lpstr>
      <vt:lpstr>PowerPoint Presentation</vt:lpstr>
      <vt:lpstr>PowerPoint Presentation</vt:lpstr>
      <vt:lpstr>1. Hover over the symbol and a drop down menu appears!</vt:lpstr>
      <vt:lpstr>Upcoming Dates</vt:lpstr>
      <vt:lpstr>         </vt:lpstr>
    </vt:vector>
  </TitlesOfParts>
  <Company>WorldWise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Aisling McGrath</dc:creator>
  <cp:lastModifiedBy>Lizzy Noone</cp:lastModifiedBy>
  <cp:revision>151</cp:revision>
  <cp:lastPrinted>2018-02-02T12:41:39Z</cp:lastPrinted>
  <dcterms:created xsi:type="dcterms:W3CDTF">2017-08-22T14:49:49Z</dcterms:created>
  <dcterms:modified xsi:type="dcterms:W3CDTF">2020-11-23T09:17:52Z</dcterms:modified>
</cp:coreProperties>
</file>