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handoutMasterIdLst>
    <p:handoutMasterId r:id="rId46"/>
  </p:handoutMasterIdLst>
  <p:sldIdLst>
    <p:sldId id="274" r:id="rId2"/>
    <p:sldId id="422" r:id="rId3"/>
    <p:sldId id="421" r:id="rId4"/>
    <p:sldId id="423" r:id="rId5"/>
    <p:sldId id="405" r:id="rId6"/>
    <p:sldId id="406" r:id="rId7"/>
    <p:sldId id="424" r:id="rId8"/>
    <p:sldId id="270" r:id="rId9"/>
    <p:sldId id="286" r:id="rId10"/>
    <p:sldId id="362" r:id="rId11"/>
    <p:sldId id="456" r:id="rId12"/>
    <p:sldId id="432" r:id="rId13"/>
    <p:sldId id="448" r:id="rId14"/>
    <p:sldId id="449" r:id="rId15"/>
    <p:sldId id="450" r:id="rId16"/>
    <p:sldId id="451" r:id="rId17"/>
    <p:sldId id="452" r:id="rId18"/>
    <p:sldId id="412" r:id="rId19"/>
    <p:sldId id="414" r:id="rId20"/>
    <p:sldId id="396" r:id="rId21"/>
    <p:sldId id="397" r:id="rId22"/>
    <p:sldId id="408" r:id="rId23"/>
    <p:sldId id="409" r:id="rId24"/>
    <p:sldId id="426" r:id="rId25"/>
    <p:sldId id="440" r:id="rId26"/>
    <p:sldId id="441" r:id="rId27"/>
    <p:sldId id="447" r:id="rId28"/>
    <p:sldId id="442" r:id="rId29"/>
    <p:sldId id="430" r:id="rId30"/>
    <p:sldId id="453" r:id="rId31"/>
    <p:sldId id="418" r:id="rId32"/>
    <p:sldId id="419" r:id="rId33"/>
    <p:sldId id="435" r:id="rId34"/>
    <p:sldId id="436" r:id="rId35"/>
    <p:sldId id="416" r:id="rId36"/>
    <p:sldId id="443" r:id="rId37"/>
    <p:sldId id="444" r:id="rId38"/>
    <p:sldId id="445" r:id="rId39"/>
    <p:sldId id="427" r:id="rId40"/>
    <p:sldId id="446" r:id="rId41"/>
    <p:sldId id="455" r:id="rId42"/>
    <p:sldId id="454" r:id="rId43"/>
    <p:sldId id="324"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27" autoAdjust="0"/>
    <p:restoredTop sz="92876" autoAdjust="0"/>
  </p:normalViewPr>
  <p:slideViewPr>
    <p:cSldViewPr snapToGrid="0" snapToObjects="1">
      <p:cViewPr>
        <p:scale>
          <a:sx n="75" d="100"/>
          <a:sy n="75" d="100"/>
        </p:scale>
        <p:origin x="-816" y="2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184"/>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handoutMaster" Target="handoutMasters/handoutMaster1.xml"/><Relationship Id="rId47" Type="http://schemas.openxmlformats.org/officeDocument/2006/relationships/printerSettings" Target="printerSettings/printerSettings1.bin"/><Relationship Id="rId48" Type="http://schemas.openxmlformats.org/officeDocument/2006/relationships/presProps" Target="presProps.xml"/><Relationship Id="rId49" Type="http://schemas.openxmlformats.org/officeDocument/2006/relationships/viewProps" Target="view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heme" Target="theme/theme1.xml"/><Relationship Id="rId5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AC25D9-82C2-594F-9F17-819E4E305D12}" type="datetimeFigureOut">
              <a:rPr lang="en-US" smtClean="0"/>
              <a:t>21/12/20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973E45F-2259-4E45-88C7-EA41A1181E3C}" type="slidenum">
              <a:rPr lang="en-US" smtClean="0"/>
              <a:t>‹#›</a:t>
            </a:fld>
            <a:endParaRPr lang="en-US"/>
          </a:p>
        </p:txBody>
      </p:sp>
    </p:spTree>
    <p:extLst>
      <p:ext uri="{BB962C8B-B14F-4D97-AF65-F5344CB8AC3E}">
        <p14:creationId xmlns:p14="http://schemas.microsoft.com/office/powerpoint/2010/main" val="11499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C4E63B-8590-C94D-83B7-5E123CA56E6B}" type="datetimeFigureOut">
              <a:rPr lang="en-US" smtClean="0"/>
              <a:t>21/12/20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E0053C-DC73-B04E-9E77-A405888C5ABC}" type="slidenum">
              <a:rPr lang="en-US" smtClean="0"/>
              <a:t>‹#›</a:t>
            </a:fld>
            <a:endParaRPr lang="en-US"/>
          </a:p>
        </p:txBody>
      </p:sp>
    </p:spTree>
    <p:extLst>
      <p:ext uri="{BB962C8B-B14F-4D97-AF65-F5344CB8AC3E}">
        <p14:creationId xmlns:p14="http://schemas.microsoft.com/office/powerpoint/2010/main" val="39962164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Moving Debate</a:t>
            </a:r>
          </a:p>
          <a:p>
            <a:r>
              <a:rPr lang="en-US" dirty="0" smtClean="0"/>
              <a:t>Root causes</a:t>
            </a:r>
          </a:p>
          <a:p>
            <a:r>
              <a:rPr lang="en-US" dirty="0" smtClean="0"/>
              <a:t>Video Global Inequality</a:t>
            </a:r>
          </a:p>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1</a:t>
            </a:fld>
            <a:endParaRPr lang="en-US"/>
          </a:p>
        </p:txBody>
      </p:sp>
    </p:spTree>
    <p:extLst>
      <p:ext uri="{BB962C8B-B14F-4D97-AF65-F5344CB8AC3E}">
        <p14:creationId xmlns:p14="http://schemas.microsoft.com/office/powerpoint/2010/main" val="3842627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The WWGS programme aims to:</a:t>
            </a:r>
          </a:p>
          <a:p>
            <a:endParaRPr lang="en-US" sz="1200" dirty="0"/>
          </a:p>
          <a:p>
            <a:pPr marL="285750" indent="-285750">
              <a:buFont typeface="Arial"/>
              <a:buChar char="•"/>
            </a:pPr>
            <a:r>
              <a:rPr lang="en-US" sz="1200" dirty="0"/>
              <a:t>familiarise learners with the concepts of  interdependence, development, globalisation and  sustainability</a:t>
            </a:r>
          </a:p>
          <a:p>
            <a:pPr marL="285750" indent="-285750">
              <a:buFont typeface="Arial"/>
              <a:buChar char="•"/>
            </a:pPr>
            <a:r>
              <a:rPr lang="en-US" sz="1200" dirty="0"/>
              <a:t>enable teachers to move learners from a charity mentality to a social justice mentality</a:t>
            </a:r>
          </a:p>
          <a:p>
            <a:pPr marL="285750" indent="-285750">
              <a:buFont typeface="Arial"/>
              <a:buChar char="•"/>
            </a:pPr>
            <a:r>
              <a:rPr lang="en-US" sz="1200" dirty="0"/>
              <a:t>community of practice that stretches across regions and continents. An informal and flexible network that can share experience and resources</a:t>
            </a:r>
          </a:p>
          <a:p>
            <a:pPr marL="285750" indent="-285750">
              <a:buFont typeface="Arial"/>
              <a:buChar char="•"/>
            </a:pPr>
            <a:r>
              <a:rPr lang="en-US" sz="1200" dirty="0"/>
              <a:t>stimulate critical thinking about global issues, both at  a whole school and learner level help schools promote greater awareness and understanding of global justice issues.</a:t>
            </a:r>
          </a:p>
          <a:p>
            <a:endParaRPr lang="en-US" dirty="0"/>
          </a:p>
        </p:txBody>
      </p:sp>
      <p:sp>
        <p:nvSpPr>
          <p:cNvPr id="4" name="Slide Number Placeholder 3"/>
          <p:cNvSpPr>
            <a:spLocks noGrp="1"/>
          </p:cNvSpPr>
          <p:nvPr>
            <p:ph type="sldNum" sz="quarter" idx="10"/>
          </p:nvPr>
        </p:nvSpPr>
        <p:spPr/>
        <p:txBody>
          <a:bodyPr/>
          <a:lstStyle/>
          <a:p>
            <a:fld id="{3B75194C-DF43-8E4B-8E66-6EFAAFF47F6C}" type="slidenum">
              <a:rPr lang="en-US" smtClean="0"/>
              <a:t>3</a:t>
            </a:fld>
            <a:endParaRPr lang="en-US" dirty="0"/>
          </a:p>
        </p:txBody>
      </p:sp>
    </p:spTree>
    <p:extLst>
      <p:ext uri="{BB962C8B-B14F-4D97-AF65-F5344CB8AC3E}">
        <p14:creationId xmlns:p14="http://schemas.microsoft.com/office/powerpoint/2010/main" val="4283767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b="1" dirty="0"/>
              <a:t>Knowledge</a:t>
            </a:r>
            <a:r>
              <a:rPr lang="en-US" dirty="0"/>
              <a:t> – understand the meaning of racism –</a:t>
            </a:r>
            <a:r>
              <a:rPr lang="en-IE" sz="1200" b="1" i="0" u="none" strike="noStrike" kern="1200" dirty="0">
                <a:solidFill>
                  <a:schemeClr val="tx1"/>
                </a:solidFill>
                <a:effectLst/>
                <a:latin typeface="+mn-lt"/>
                <a:ea typeface="+mn-ea"/>
                <a:cs typeface="+mn-cs"/>
              </a:rPr>
              <a:t>Individual, Institutional, Structural (or societal</a:t>
            </a:r>
            <a:r>
              <a:rPr lang="en-IE" sz="1200" b="0" i="0" u="none" strike="noStrike" kern="1200" dirty="0">
                <a:solidFill>
                  <a:schemeClr val="tx1"/>
                </a:solidFill>
                <a:effectLst/>
                <a:latin typeface="+mn-lt"/>
                <a:ea typeface="+mn-ea"/>
                <a:cs typeface="+mn-cs"/>
              </a:rPr>
              <a:t>) </a:t>
            </a:r>
            <a:r>
              <a:rPr lang="en-IE" sz="1200" b="1" i="0" u="none" strike="noStrike" kern="1200" dirty="0">
                <a:solidFill>
                  <a:schemeClr val="tx1"/>
                </a:solidFill>
                <a:effectLst/>
                <a:latin typeface="+mn-lt"/>
                <a:ea typeface="+mn-ea"/>
                <a:cs typeface="+mn-cs"/>
              </a:rPr>
              <a:t>Historical</a:t>
            </a:r>
            <a:r>
              <a:rPr lang="en-IE" sz="1200" b="0" i="0" u="none" strike="noStrike" kern="1200" dirty="0">
                <a:solidFill>
                  <a:schemeClr val="tx1"/>
                </a:solidFill>
                <a:effectLst/>
                <a:latin typeface="+mn-lt"/>
                <a:ea typeface="+mn-ea"/>
                <a:cs typeface="+mn-cs"/>
              </a:rPr>
              <a:t> </a:t>
            </a:r>
          </a:p>
          <a:p>
            <a:pPr rtl="0" fontAlgn="base"/>
            <a:r>
              <a:rPr lang="en-IE" sz="1200" b="1" i="0" u="none" strike="noStrike" kern="1200" dirty="0">
                <a:solidFill>
                  <a:schemeClr val="tx1"/>
                </a:solidFill>
                <a:effectLst/>
                <a:latin typeface="+mn-lt"/>
                <a:ea typeface="+mn-ea"/>
                <a:cs typeface="+mn-cs"/>
              </a:rPr>
              <a:t>Values</a:t>
            </a:r>
            <a:r>
              <a:rPr lang="en-IE" sz="1200" b="0" i="0" u="none" strike="noStrike" kern="1200" dirty="0">
                <a:solidFill>
                  <a:schemeClr val="tx1"/>
                </a:solidFill>
                <a:effectLst/>
                <a:latin typeface="+mn-lt"/>
                <a:ea typeface="+mn-ea"/>
                <a:cs typeface="+mn-cs"/>
              </a:rPr>
              <a:t> - empathy respect for diversity and tolerance, and inclusiveness, ensure diverse voices are heard</a:t>
            </a:r>
          </a:p>
          <a:p>
            <a:pPr rtl="0" fontAlgn="base"/>
            <a:r>
              <a:rPr lang="en-US" b="1" dirty="0"/>
              <a:t>Skills </a:t>
            </a:r>
            <a:r>
              <a:rPr lang="en-US" dirty="0"/>
              <a:t>– Student feel confident to talk about racism and to act in anti-racism ways</a:t>
            </a:r>
          </a:p>
          <a:p>
            <a:pPr rtl="0" fontAlgn="base"/>
            <a:r>
              <a:rPr lang="en-US" b="1" dirty="0"/>
              <a:t>Action </a:t>
            </a:r>
            <a:r>
              <a:rPr lang="en-US" dirty="0"/>
              <a:t>– Take action to create anti-racist spaces</a:t>
            </a:r>
          </a:p>
        </p:txBody>
      </p:sp>
      <p:sp>
        <p:nvSpPr>
          <p:cNvPr id="4" name="Slide Number Placeholder 3"/>
          <p:cNvSpPr>
            <a:spLocks noGrp="1"/>
          </p:cNvSpPr>
          <p:nvPr>
            <p:ph type="sldNum" sz="quarter" idx="5"/>
          </p:nvPr>
        </p:nvSpPr>
        <p:spPr/>
        <p:txBody>
          <a:bodyPr/>
          <a:lstStyle/>
          <a:p>
            <a:fld id="{400AEDBD-9B7C-DD41-95AF-15271397285B}" type="slidenum">
              <a:rPr lang="en-US" smtClean="0"/>
              <a:t>5</a:t>
            </a:fld>
            <a:endParaRPr lang="en-US"/>
          </a:p>
        </p:txBody>
      </p:sp>
    </p:spTree>
    <p:extLst>
      <p:ext uri="{BB962C8B-B14F-4D97-AF65-F5344CB8AC3E}">
        <p14:creationId xmlns:p14="http://schemas.microsoft.com/office/powerpoint/2010/main" val="1963350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Briefly talk through the 6 steps</a:t>
            </a:r>
          </a:p>
        </p:txBody>
      </p:sp>
      <p:sp>
        <p:nvSpPr>
          <p:cNvPr id="4" name="Slide Number Placeholder 3"/>
          <p:cNvSpPr>
            <a:spLocks noGrp="1"/>
          </p:cNvSpPr>
          <p:nvPr>
            <p:ph type="sldNum" sz="quarter" idx="5"/>
          </p:nvPr>
        </p:nvSpPr>
        <p:spPr/>
        <p:txBody>
          <a:bodyPr/>
          <a:lstStyle/>
          <a:p>
            <a:fld id="{400AEDBD-9B7C-DD41-95AF-15271397285B}" type="slidenum">
              <a:rPr lang="en-US" smtClean="0"/>
              <a:t>6</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WWGS Provide subject specific resources to support teachers integrate GCE into their subject areas. </a:t>
            </a:r>
          </a:p>
          <a:p>
            <a:endParaRPr lang="en-US" dirty="0"/>
          </a:p>
          <a:p>
            <a:r>
              <a:rPr lang="en-US" dirty="0"/>
              <a:t>Go to the ”Tools” section of our website to download these. </a:t>
            </a:r>
          </a:p>
        </p:txBody>
      </p:sp>
      <p:sp>
        <p:nvSpPr>
          <p:cNvPr id="4" name="Slide Number Placeholder 3"/>
          <p:cNvSpPr>
            <a:spLocks noGrp="1"/>
          </p:cNvSpPr>
          <p:nvPr>
            <p:ph type="sldNum" sz="quarter" idx="5"/>
          </p:nvPr>
        </p:nvSpPr>
        <p:spPr/>
        <p:txBody>
          <a:bodyPr/>
          <a:lstStyle/>
          <a:p>
            <a:fld id="{400AEDBD-9B7C-DD41-95AF-15271397285B}" type="slidenum">
              <a:rPr lang="en-US" smtClean="0"/>
              <a:t>7</a:t>
            </a:fld>
            <a:endParaRPr lang="en-US" dirty="0"/>
          </a:p>
        </p:txBody>
      </p:sp>
    </p:spTree>
    <p:extLst>
      <p:ext uri="{BB962C8B-B14F-4D97-AF65-F5344CB8AC3E}">
        <p14:creationId xmlns:p14="http://schemas.microsoft.com/office/powerpoint/2010/main" val="1453753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BE0053C-DC73-B04E-9E77-A405888C5ABC}" type="slidenum">
              <a:rPr lang="en-US" smtClean="0"/>
              <a:t>8</a:t>
            </a:fld>
            <a:endParaRPr lang="en-US"/>
          </a:p>
        </p:txBody>
      </p:sp>
    </p:spTree>
    <p:extLst>
      <p:ext uri="{BB962C8B-B14F-4D97-AF65-F5344CB8AC3E}">
        <p14:creationId xmlns:p14="http://schemas.microsoft.com/office/powerpoint/2010/main" val="3744467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Gaeilge, English, Modern Languages, History, Geography, CSPE, Mathematics, Physics, Chemistry, Biology, Accounting, Business, Economics, Music, Agricultural Science </a:t>
            </a:r>
          </a:p>
        </p:txBody>
      </p:sp>
      <p:sp>
        <p:nvSpPr>
          <p:cNvPr id="4" name="Slide Number Placeholder 3"/>
          <p:cNvSpPr>
            <a:spLocks noGrp="1"/>
          </p:cNvSpPr>
          <p:nvPr>
            <p:ph type="sldNum" sz="quarter" idx="10"/>
          </p:nvPr>
        </p:nvSpPr>
        <p:spPr/>
        <p:txBody>
          <a:bodyPr/>
          <a:lstStyle/>
          <a:p>
            <a:fld id="{1C8A96C3-4FD0-DA4A-B113-95C5E64A8258}" type="slidenum">
              <a:rPr lang="en-US" smtClean="0"/>
              <a:t>9</a:t>
            </a:fld>
            <a:endParaRPr lang="en-US" dirty="0"/>
          </a:p>
        </p:txBody>
      </p:sp>
    </p:spTree>
    <p:extLst>
      <p:ext uri="{BB962C8B-B14F-4D97-AF65-F5344CB8AC3E}">
        <p14:creationId xmlns:p14="http://schemas.microsoft.com/office/powerpoint/2010/main" val="1045214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pandemic gave us a</a:t>
            </a:r>
            <a:r>
              <a:rPr lang="en-US" baseline="0" dirty="0" smtClean="0"/>
              <a:t> chance to appreciate nature and gave us a glimpse into what a fossil free future might look like offering a break from addictive consumerism (one would hope!)</a:t>
            </a:r>
          </a:p>
          <a:p>
            <a:endParaRPr lang="en-US" baseline="0" dirty="0" smtClean="0"/>
          </a:p>
          <a:p>
            <a:r>
              <a:rPr lang="en-US" baseline="0" dirty="0" smtClean="0"/>
              <a:t>George </a:t>
            </a:r>
            <a:r>
              <a:rPr lang="en-US" baseline="0" dirty="0" err="1" smtClean="0"/>
              <a:t>Monibot</a:t>
            </a:r>
            <a:r>
              <a:rPr lang="en-US" baseline="0" dirty="0" smtClean="0"/>
              <a:t> said that’ it [the pandemic] has to be a tipping point. This has to be a point to transform where we move from one system an exploitative political and economic system to a completely different one private sufficiency and public luxury.</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25</a:t>
            </a:fld>
            <a:endParaRPr lang="en-US"/>
          </a:p>
        </p:txBody>
      </p:sp>
    </p:spTree>
    <p:extLst>
      <p:ext uri="{BB962C8B-B14F-4D97-AF65-F5344CB8AC3E}">
        <p14:creationId xmlns:p14="http://schemas.microsoft.com/office/powerpoint/2010/main" val="4200710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Intro to thematic information sheets</a:t>
            </a:r>
          </a:p>
        </p:txBody>
      </p:sp>
      <p:sp>
        <p:nvSpPr>
          <p:cNvPr id="4" name="Slide Number Placeholder 3"/>
          <p:cNvSpPr>
            <a:spLocks noGrp="1"/>
          </p:cNvSpPr>
          <p:nvPr>
            <p:ph type="sldNum" sz="quarter" idx="5"/>
          </p:nvPr>
        </p:nvSpPr>
        <p:spPr/>
        <p:txBody>
          <a:bodyPr/>
          <a:lstStyle/>
          <a:p>
            <a:fld id="{400AEDBD-9B7C-DD41-95AF-15271397285B}" type="slidenum">
              <a:rPr lang="en-US" smtClean="0"/>
              <a:t>40</a:t>
            </a:fld>
            <a:endParaRPr lang="en-US"/>
          </a:p>
        </p:txBody>
      </p:sp>
    </p:spTree>
    <p:extLst>
      <p:ext uri="{BB962C8B-B14F-4D97-AF65-F5344CB8AC3E}">
        <p14:creationId xmlns:p14="http://schemas.microsoft.com/office/powerpoint/2010/main" val="3648443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the breakdown of trainings, outline the 5 types of training</a:t>
            </a:r>
          </a:p>
          <a:p>
            <a:r>
              <a:rPr lang="en-US" dirty="0"/>
              <a:t>Purple – starter trainings – (today) for new schools and teachers new to GCE (perhaps their school has been involved longer)</a:t>
            </a:r>
          </a:p>
          <a:p>
            <a:r>
              <a:rPr lang="en-US" dirty="0"/>
              <a:t>Pink – WWGS approach and adapting to covid-19 – for ALL schools and teachers. Even for schools who have been involved for a while. Updated theory and practice</a:t>
            </a:r>
          </a:p>
          <a:p>
            <a:r>
              <a:rPr lang="en-US" dirty="0"/>
              <a:t>Green – Thematic areas</a:t>
            </a:r>
          </a:p>
          <a:p>
            <a:r>
              <a:rPr lang="en-US" dirty="0"/>
              <a:t>Blue – subject specific</a:t>
            </a:r>
          </a:p>
          <a:p>
            <a:r>
              <a:rPr lang="en-US" dirty="0"/>
              <a:t>Yellow – standard WWGS trainings and events. And deadlines.</a:t>
            </a:r>
          </a:p>
        </p:txBody>
      </p:sp>
      <p:sp>
        <p:nvSpPr>
          <p:cNvPr id="4" name="Slide Number Placeholder 3"/>
          <p:cNvSpPr>
            <a:spLocks noGrp="1"/>
          </p:cNvSpPr>
          <p:nvPr>
            <p:ph type="sldNum" sz="quarter" idx="5"/>
          </p:nvPr>
        </p:nvSpPr>
        <p:spPr/>
        <p:txBody>
          <a:bodyPr/>
          <a:lstStyle/>
          <a:p>
            <a:fld id="{400AEDBD-9B7C-DD41-95AF-15271397285B}" type="slidenum">
              <a:rPr lang="en-US" smtClean="0"/>
              <a:t>42</a:t>
            </a:fld>
            <a:endParaRPr lang="en-US"/>
          </a:p>
        </p:txBody>
      </p:sp>
    </p:spTree>
    <p:extLst>
      <p:ext uri="{BB962C8B-B14F-4D97-AF65-F5344CB8AC3E}">
        <p14:creationId xmlns:p14="http://schemas.microsoft.com/office/powerpoint/2010/main" val="2278550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smtClean="0"/>
              <a:t/>
            </a:r>
            <a:br>
              <a:rPr lang="en-US" sz="1400" b="1" dirty="0" smtClean="0"/>
            </a:br>
            <a:endParaRPr lang="en-US" sz="1200" b="0" kern="1200" dirty="0" smtClean="0">
              <a:solidFill>
                <a:schemeClr val="tx1"/>
              </a:solidFill>
              <a:latin typeface="+mn-lt"/>
              <a:ea typeface="+mn-ea"/>
              <a:cs typeface="+mn-cs"/>
            </a:endParaRPr>
          </a:p>
          <a:p>
            <a:endParaRPr lang="en-US" sz="1200" b="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43</a:t>
            </a:fld>
            <a:endParaRPr lang="en-US" dirty="0"/>
          </a:p>
        </p:txBody>
      </p:sp>
    </p:spTree>
    <p:extLst>
      <p:ext uri="{BB962C8B-B14F-4D97-AF65-F5344CB8AC3E}">
        <p14:creationId xmlns:p14="http://schemas.microsoft.com/office/powerpoint/2010/main" val="1467846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21/12/20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723126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21/12/20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1403515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B8491288-2F14-354D-A756-0F779FA9AD8F}" type="datetimeFigureOut">
              <a:rPr lang="en-US" smtClean="0"/>
              <a:t>21/12/20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98687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B8491288-2F14-354D-A756-0F779FA9AD8F}" type="datetimeFigureOut">
              <a:rPr lang="en-US" smtClean="0"/>
              <a:t>21/12/20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1622181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B8491288-2F14-354D-A756-0F779FA9AD8F}" type="datetimeFigureOut">
              <a:rPr lang="en-US" smtClean="0"/>
              <a:t>21/12/20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764240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B8491288-2F14-354D-A756-0F779FA9AD8F}" type="datetimeFigureOut">
              <a:rPr lang="en-US" smtClean="0"/>
              <a:t>21/12/20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2332197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491288-2F14-354D-A756-0F779FA9AD8F}" type="datetimeFigureOut">
              <a:rPr lang="en-US" smtClean="0"/>
              <a:t>21/12/20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618945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8491288-2F14-354D-A756-0F779FA9AD8F}" type="datetimeFigureOut">
              <a:rPr lang="en-US" smtClean="0"/>
              <a:t>21/12/20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989552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8491288-2F14-354D-A756-0F779FA9AD8F}" type="datetimeFigureOut">
              <a:rPr lang="en-US" smtClean="0"/>
              <a:t>21/12/20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558143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21/12/20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14811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8491288-2F14-354D-A756-0F779FA9AD8F}" type="datetimeFigureOut">
              <a:rPr lang="en-US" smtClean="0"/>
              <a:t>21/12/20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2EEEBD-3441-664C-BB23-29B4B17314E6}" type="slidenum">
              <a:rPr lang="en-US" smtClean="0"/>
              <a:t>‹#›</a:t>
            </a:fld>
            <a:endParaRPr lang="en-US"/>
          </a:p>
        </p:txBody>
      </p:sp>
    </p:spTree>
    <p:extLst>
      <p:ext uri="{BB962C8B-B14F-4D97-AF65-F5344CB8AC3E}">
        <p14:creationId xmlns:p14="http://schemas.microsoft.com/office/powerpoint/2010/main" val="369432524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491288-2F14-354D-A756-0F779FA9AD8F}" type="datetimeFigureOut">
              <a:rPr lang="en-US" smtClean="0"/>
              <a:t>21/12/20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2EEEBD-3441-664C-BB23-29B4B17314E6}" type="slidenum">
              <a:rPr lang="en-US" smtClean="0"/>
              <a:t>‹#›</a:t>
            </a:fld>
            <a:endParaRPr lang="en-US"/>
          </a:p>
        </p:txBody>
      </p:sp>
    </p:spTree>
    <p:extLst>
      <p:ext uri="{BB962C8B-B14F-4D97-AF65-F5344CB8AC3E}">
        <p14:creationId xmlns:p14="http://schemas.microsoft.com/office/powerpoint/2010/main" val="2991871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jpeg"/><Relationship Id="rId5"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7" Type="http://schemas.openxmlformats.org/officeDocument/2006/relationships/image" Target="../media/image8.jpeg"/><Relationship Id="rId8"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12.png"/><Relationship Id="rId6"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jpeg"/><Relationship Id="rId5" Type="http://schemas.openxmlformats.org/officeDocument/2006/relationships/image" Target="../media/image16.pn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1" Type="http://schemas.openxmlformats.org/officeDocument/2006/relationships/image" Target="../media/image25.png"/><Relationship Id="rId12" Type="http://schemas.openxmlformats.org/officeDocument/2006/relationships/image" Target="../media/image26.jpeg"/><Relationship Id="rId13" Type="http://schemas.openxmlformats.org/officeDocument/2006/relationships/image" Target="../media/image27.png"/><Relationship Id="rId14" Type="http://schemas.openxmlformats.org/officeDocument/2006/relationships/image" Target="../media/image28.png"/><Relationship Id="rId15" Type="http://schemas.openxmlformats.org/officeDocument/2006/relationships/image" Target="../media/image29.png"/><Relationship Id="rId16" Type="http://schemas.openxmlformats.org/officeDocument/2006/relationships/image" Target="../media/image30.png"/><Relationship Id="rId17" Type="http://schemas.openxmlformats.org/officeDocument/2006/relationships/image" Target="../media/image31.png"/><Relationship Id="rId18" Type="http://schemas.openxmlformats.org/officeDocument/2006/relationships/image" Target="../media/image32.png"/><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7.jpeg"/><Relationship Id="rId4" Type="http://schemas.openxmlformats.org/officeDocument/2006/relationships/image" Target="../media/image18.jpeg"/><Relationship Id="rId5" Type="http://schemas.openxmlformats.org/officeDocument/2006/relationships/image" Target="../media/image19.jpeg"/><Relationship Id="rId6" Type="http://schemas.openxmlformats.org/officeDocument/2006/relationships/image" Target="../media/image20.jpeg"/><Relationship Id="rId7" Type="http://schemas.openxmlformats.org/officeDocument/2006/relationships/image" Target="../media/image21.jpeg"/><Relationship Id="rId8" Type="http://schemas.openxmlformats.org/officeDocument/2006/relationships/image" Target="../media/image22.png"/><Relationship Id="rId9" Type="http://schemas.openxmlformats.org/officeDocument/2006/relationships/image" Target="../media/image23.png"/><Relationship Id="rId10" Type="http://schemas.openxmlformats.org/officeDocument/2006/relationships/image" Target="../media/image2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 Id="rId3" Type="http://schemas.openxmlformats.org/officeDocument/2006/relationships/image" Target="../media/image3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0.png"/><Relationship Id="rId3" Type="http://schemas.openxmlformats.org/officeDocument/2006/relationships/image" Target="../media/image4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eg-E1FtjaxY"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9.jpeg"/><Relationship Id="rId3" Type="http://schemas.openxmlformats.org/officeDocument/2006/relationships/image" Target="../media/image50.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5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3.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4.jpeg"/></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4" Type="http://schemas.openxmlformats.org/officeDocument/2006/relationships/image" Target="../media/image56.png"/><Relationship Id="rId5" Type="http://schemas.openxmlformats.org/officeDocument/2006/relationships/image" Target="../media/image57.jpeg"/><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4" Type="http://schemas.openxmlformats.org/officeDocument/2006/relationships/image" Target="../media/image63.png"/><Relationship Id="rId5" Type="http://schemas.openxmlformats.org/officeDocument/2006/relationships/image" Target="../media/image64.png"/><Relationship Id="rId6" Type="http://schemas.openxmlformats.org/officeDocument/2006/relationships/image" Target="../media/image65.png"/><Relationship Id="rId7" Type="http://schemas.openxmlformats.org/officeDocument/2006/relationships/image" Target="../media/image19.jpeg"/><Relationship Id="rId1" Type="http://schemas.openxmlformats.org/officeDocument/2006/relationships/slideLayout" Target="../slideLayouts/slideLayout2.xml"/><Relationship Id="rId2" Type="http://schemas.openxmlformats.org/officeDocument/2006/relationships/image" Target="../media/image6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8.png"/></Relationships>
</file>

<file path=ppt/slides/_rels/slide40.xml.rels><?xml version="1.0" encoding="UTF-8" standalone="yes"?>
<Relationships xmlns="http://schemas.openxmlformats.org/package/2006/relationships"><Relationship Id="rId3" Type="http://schemas.openxmlformats.org/officeDocument/2006/relationships/image" Target="../media/image69.png"/><Relationship Id="rId4" Type="http://schemas.openxmlformats.org/officeDocument/2006/relationships/image" Target="../media/image70.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41.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png"/><Relationship Id="rId5" Type="http://schemas.openxmlformats.org/officeDocument/2006/relationships/image" Target="../media/image73.png"/><Relationship Id="rId6" Type="http://schemas.openxmlformats.org/officeDocument/2006/relationships/image" Target="../media/image74.png"/><Relationship Id="rId7" Type="http://schemas.openxmlformats.org/officeDocument/2006/relationships/image" Target="../media/image75.png"/><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42.xml.rels><?xml version="1.0" encoding="UTF-8" standalone="yes"?>
<Relationships xmlns="http://schemas.openxmlformats.org/package/2006/relationships"><Relationship Id="rId3" Type="http://schemas.openxmlformats.org/officeDocument/2006/relationships/image" Target="../media/image76.png"/><Relationship Id="rId4" Type="http://schemas.openxmlformats.org/officeDocument/2006/relationships/image" Target="../media/image77.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78.png"/><Relationship Id="rId5" Type="http://schemas.openxmlformats.org/officeDocument/2006/relationships/image" Target="../media/image79.jpg"/><Relationship Id="rId6" Type="http://schemas.openxmlformats.org/officeDocument/2006/relationships/hyperlink" Target="https://www.worldwiseschools.ie/resource-item/science-resources/" TargetMode="External"/><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50" y="2878138"/>
            <a:ext cx="9475788" cy="1143000"/>
          </a:xfrm>
        </p:spPr>
        <p:txBody>
          <a:bodyPr rtlCol="0">
            <a:noAutofit/>
          </a:bodyPr>
          <a:lstStyle/>
          <a:p>
            <a:pPr marL="0" indent="0"/>
            <a:r>
              <a:rPr lang="en-US" sz="5000" b="1" dirty="0" smtClean="0">
                <a:solidFill>
                  <a:srgbClr val="1F497D"/>
                </a:solidFill>
                <a:latin typeface="Rockwell Extra Bold"/>
                <a:cs typeface="Rockwell Extra Bold"/>
              </a:rPr>
              <a:t/>
            </a:r>
            <a:br>
              <a:rPr lang="en-US" sz="5000" b="1" dirty="0" smtClean="0">
                <a:solidFill>
                  <a:srgbClr val="1F497D"/>
                </a:solidFill>
                <a:latin typeface="Rockwell Extra Bold"/>
                <a:cs typeface="Rockwell Extra Bold"/>
              </a:rPr>
            </a:br>
            <a:r>
              <a:rPr lang="en-US" sz="5000" b="1" dirty="0" smtClean="0">
                <a:solidFill>
                  <a:srgbClr val="1F497D"/>
                </a:solidFill>
                <a:latin typeface="Rockwell Extra Bold"/>
                <a:cs typeface="Rockwell Extra Bold"/>
              </a:rPr>
              <a:t>Science and </a:t>
            </a:r>
            <a:br>
              <a:rPr lang="en-US" sz="5000" b="1" dirty="0" smtClean="0">
                <a:solidFill>
                  <a:srgbClr val="1F497D"/>
                </a:solidFill>
                <a:latin typeface="Rockwell Extra Bold"/>
                <a:cs typeface="Rockwell Extra Bold"/>
              </a:rPr>
            </a:br>
            <a:r>
              <a:rPr lang="en-US" sz="5000" b="1" dirty="0" smtClean="0">
                <a:solidFill>
                  <a:srgbClr val="1F497D"/>
                </a:solidFill>
                <a:latin typeface="Rockwell Extra Bold"/>
                <a:cs typeface="Rockwell Extra Bold"/>
              </a:rPr>
              <a:t> Global Citizenship Education</a:t>
            </a:r>
            <a:br>
              <a:rPr lang="en-US" sz="5000" b="1" dirty="0" smtClean="0">
                <a:solidFill>
                  <a:srgbClr val="1F497D"/>
                </a:solidFill>
                <a:latin typeface="Rockwell Extra Bold"/>
                <a:cs typeface="Rockwell Extra Bold"/>
              </a:rPr>
            </a:br>
            <a:endParaRPr lang="en-US" sz="5000" b="1" dirty="0">
              <a:solidFill>
                <a:srgbClr val="1F497D"/>
              </a:solidFill>
              <a:latin typeface="Rockwell Extra Bold"/>
              <a:cs typeface="Rockwell Extra Bold"/>
            </a:endParaRPr>
          </a:p>
        </p:txBody>
      </p:sp>
      <p:sp>
        <p:nvSpPr>
          <p:cNvPr id="3" name="Content Placeholder 2"/>
          <p:cNvSpPr>
            <a:spLocks noGrp="1"/>
          </p:cNvSpPr>
          <p:nvPr>
            <p:ph idx="1"/>
          </p:nvPr>
        </p:nvSpPr>
        <p:spPr>
          <a:xfrm>
            <a:off x="3674533" y="2878138"/>
            <a:ext cx="5235735" cy="3445095"/>
          </a:xfrm>
        </p:spPr>
        <p:txBody>
          <a:bodyPr rtlCol="0">
            <a:normAutofit fontScale="47500" lnSpcReduction="20000"/>
          </a:bodyPr>
          <a:lstStyle/>
          <a:p>
            <a:pPr marL="0" indent="0" algn="just" eaLnBrk="1" fontAlgn="auto" hangingPunct="1">
              <a:spcAft>
                <a:spcPts val="0"/>
              </a:spcAft>
              <a:buFont typeface="Arial"/>
              <a:buNone/>
              <a:defRPr/>
            </a:pPr>
            <a:endParaRPr lang="en-US" sz="3500" dirty="0">
              <a:ea typeface="+mn-ea"/>
              <a:cs typeface="+mn-cs"/>
            </a:endParaRPr>
          </a:p>
          <a:p>
            <a:pPr marL="0" indent="0" algn="just" eaLnBrk="1" fontAlgn="auto" hangingPunct="1">
              <a:spcAft>
                <a:spcPts val="0"/>
              </a:spcAft>
              <a:buFont typeface="Arial"/>
              <a:buNone/>
              <a:defRPr/>
            </a:pPr>
            <a:endParaRPr lang="en-US" sz="4900" dirty="0"/>
          </a:p>
          <a:p>
            <a:pPr marL="0" indent="0" algn="just" eaLnBrk="1" fontAlgn="auto" hangingPunct="1">
              <a:spcAft>
                <a:spcPts val="0"/>
              </a:spcAft>
              <a:buFont typeface="Arial"/>
              <a:buNone/>
              <a:defRPr/>
            </a:pPr>
            <a:endParaRPr lang="en-US" sz="4900" dirty="0" smtClean="0"/>
          </a:p>
          <a:p>
            <a:pPr marL="0" indent="0" algn="just" eaLnBrk="1" fontAlgn="auto" hangingPunct="1">
              <a:spcAft>
                <a:spcPts val="0"/>
              </a:spcAft>
              <a:buFont typeface="Arial"/>
              <a:buNone/>
              <a:defRPr/>
            </a:pPr>
            <a:endParaRPr lang="en-US" sz="4900" dirty="0"/>
          </a:p>
          <a:p>
            <a:pPr marL="0" indent="0" algn="just" eaLnBrk="1" fontAlgn="auto" hangingPunct="1">
              <a:spcAft>
                <a:spcPts val="0"/>
              </a:spcAft>
              <a:buFont typeface="Arial"/>
              <a:buNone/>
              <a:defRPr/>
            </a:pPr>
            <a:endParaRPr lang="en-US" sz="4900" dirty="0" smtClean="0"/>
          </a:p>
          <a:p>
            <a:pPr marL="0" indent="0" algn="just" eaLnBrk="1" fontAlgn="auto" hangingPunct="1">
              <a:spcAft>
                <a:spcPts val="0"/>
              </a:spcAft>
              <a:buFont typeface="Arial"/>
              <a:buNone/>
              <a:defRPr/>
            </a:pPr>
            <a:endParaRPr lang="en-US" sz="4900" dirty="0" smtClean="0">
              <a:latin typeface="Tahoma"/>
              <a:cs typeface="Tahoma"/>
            </a:endParaRPr>
          </a:p>
          <a:p>
            <a:pPr marL="0" indent="0" algn="just" eaLnBrk="1" fontAlgn="auto" hangingPunct="1">
              <a:spcAft>
                <a:spcPts val="0"/>
              </a:spcAft>
              <a:buFont typeface="Arial"/>
              <a:buNone/>
              <a:defRPr/>
            </a:pPr>
            <a:endParaRPr lang="en-US" sz="5000" dirty="0">
              <a:latin typeface="Tahoma"/>
              <a:cs typeface="Tahoma"/>
            </a:endParaRPr>
          </a:p>
          <a:p>
            <a:pPr marL="0" indent="0" algn="r" eaLnBrk="1" fontAlgn="auto" hangingPunct="1">
              <a:spcAft>
                <a:spcPts val="0"/>
              </a:spcAft>
              <a:buFont typeface="Arial"/>
              <a:buNone/>
              <a:defRPr/>
            </a:pPr>
            <a:r>
              <a:rPr lang="en-US" sz="5000" b="1" dirty="0" smtClean="0">
                <a:latin typeface="Rockwell"/>
                <a:cs typeface="Rockwell"/>
              </a:rPr>
              <a:t>Lizzy Noone</a:t>
            </a:r>
          </a:p>
          <a:p>
            <a:pPr marL="0" indent="0" algn="r" eaLnBrk="1" fontAlgn="auto" hangingPunct="1">
              <a:spcAft>
                <a:spcPts val="0"/>
              </a:spcAft>
              <a:buFont typeface="Arial"/>
              <a:buNone/>
              <a:defRPr/>
            </a:pPr>
            <a:r>
              <a:rPr lang="en-US" sz="5000" b="1" dirty="0" smtClean="0">
                <a:latin typeface="Rockwell"/>
                <a:cs typeface="Rockwell"/>
              </a:rPr>
              <a:t>WorldWise Global Schools</a:t>
            </a:r>
          </a:p>
          <a:p>
            <a:pPr marL="0" indent="0" algn="just" eaLnBrk="1" fontAlgn="auto" hangingPunct="1">
              <a:spcAft>
                <a:spcPts val="0"/>
              </a:spcAft>
              <a:buFont typeface="Arial"/>
              <a:buNone/>
              <a:defRPr/>
            </a:pPr>
            <a:endParaRPr lang="en-US" sz="2400" b="1" dirty="0">
              <a:latin typeface="Tahoma"/>
              <a:ea typeface="+mn-ea"/>
              <a:cs typeface="Tahoma"/>
            </a:endParaRPr>
          </a:p>
          <a:p>
            <a:pPr marL="0" indent="0" algn="just" eaLnBrk="1" fontAlgn="auto" hangingPunct="1">
              <a:spcAft>
                <a:spcPts val="0"/>
              </a:spcAft>
              <a:buFont typeface="Arial"/>
              <a:buNone/>
              <a:defRPr/>
            </a:pPr>
            <a:endParaRPr lang="en-US" sz="2400" dirty="0">
              <a:ea typeface="+mn-ea"/>
              <a:cs typeface="+mn-cs"/>
            </a:endParaRPr>
          </a:p>
        </p:txBody>
      </p:sp>
      <p:pic>
        <p:nvPicPr>
          <p:cNvPr id="14340" name="Picture 3" descr="Worldwise Logo.pn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343775" y="19304"/>
            <a:ext cx="1800225"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unnerved_042318_final-1180x804.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22500" y="19304"/>
            <a:ext cx="4635500" cy="2450592"/>
          </a:xfrm>
          <a:prstGeom prst="rect">
            <a:avLst/>
          </a:prstGeom>
        </p:spPr>
      </p:pic>
      <p:pic>
        <p:nvPicPr>
          <p:cNvPr id="6" name="Picture 5" descr="Text&#10;&#10;Description automatically generated">
            <a:extLst>
              <a:ext uri="{FF2B5EF4-FFF2-40B4-BE49-F238E27FC236}">
                <a16:creationId xmlns:a16="http://schemas.microsoft.com/office/drawing/2014/main" xmlns="" id="{B5635611-4378-7A48-A945-79D2661B762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1167" y="193577"/>
            <a:ext cx="2201333" cy="1025624"/>
          </a:xfrm>
          <a:prstGeom prst="rect">
            <a:avLst/>
          </a:prstGeom>
        </p:spPr>
      </p:pic>
    </p:spTree>
    <p:extLst>
      <p:ext uri="{BB962C8B-B14F-4D97-AF65-F5344CB8AC3E}">
        <p14:creationId xmlns:p14="http://schemas.microsoft.com/office/powerpoint/2010/main" val="3229091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49;p20">
            <a:extLst>
              <a:ext uri="{FF2B5EF4-FFF2-40B4-BE49-F238E27FC236}">
                <a16:creationId xmlns:a16="http://schemas.microsoft.com/office/drawing/2014/main" xmlns="" id="{780F9844-8D56-2145-8087-307FF295279D}"/>
              </a:ext>
            </a:extLst>
          </p:cNvPr>
          <p:cNvSpPr txBox="1">
            <a:spLocks/>
          </p:cNvSpPr>
          <p:nvPr/>
        </p:nvSpPr>
        <p:spPr>
          <a:xfrm>
            <a:off x="354047" y="463943"/>
            <a:ext cx="8627697" cy="7061321"/>
          </a:xfrm>
          <a:prstGeom prst="rect">
            <a:avLst/>
          </a:prstGeom>
          <a:noFill/>
          <a:ln>
            <a:noFill/>
          </a:ln>
        </p:spPr>
        <p:txBody>
          <a:bodyPr spcFirstLastPara="1" vert="horz" wrap="square" lIns="91425" tIns="45700" rIns="91425" bIns="457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520"/>
            </a:pPr>
            <a:r>
              <a:rPr lang="en-US" sz="2700" dirty="0">
                <a:latin typeface="Calibri"/>
                <a:cs typeface="Calibri"/>
              </a:rPr>
              <a:t>“an </a:t>
            </a:r>
            <a:r>
              <a:rPr lang="en-US" sz="2700" u="sng" dirty="0">
                <a:latin typeface="Calibri"/>
                <a:cs typeface="Calibri"/>
              </a:rPr>
              <a:t>educational process </a:t>
            </a:r>
            <a:r>
              <a:rPr lang="en-US" sz="2700" dirty="0">
                <a:latin typeface="Calibri"/>
                <a:cs typeface="Calibri"/>
              </a:rPr>
              <a:t>aimed at increasing </a:t>
            </a:r>
            <a:r>
              <a:rPr lang="en-US" sz="2700" b="1" dirty="0">
                <a:latin typeface="Calibri"/>
                <a:cs typeface="Calibri"/>
              </a:rPr>
              <a:t>awareness</a:t>
            </a:r>
            <a:r>
              <a:rPr lang="en-US" sz="2700" dirty="0">
                <a:latin typeface="Calibri"/>
                <a:cs typeface="Calibri"/>
              </a:rPr>
              <a:t> and </a:t>
            </a:r>
            <a:r>
              <a:rPr lang="en-US" sz="2700" b="1" dirty="0">
                <a:latin typeface="Calibri"/>
                <a:cs typeface="Calibri"/>
              </a:rPr>
              <a:t>understanding</a:t>
            </a:r>
            <a:r>
              <a:rPr lang="en-US" sz="2700" dirty="0">
                <a:latin typeface="Calibri"/>
                <a:cs typeface="Calibri"/>
              </a:rPr>
              <a:t> of the rapidly changing, interdependent and unequal </a:t>
            </a:r>
            <a:r>
              <a:rPr lang="en-US" sz="2700" b="1" dirty="0">
                <a:latin typeface="Calibri"/>
                <a:cs typeface="Calibri"/>
              </a:rPr>
              <a:t>world</a:t>
            </a:r>
            <a:r>
              <a:rPr lang="en-US" sz="2700" dirty="0">
                <a:latin typeface="Calibri"/>
                <a:cs typeface="Calibri"/>
              </a:rPr>
              <a:t> in which we live”</a:t>
            </a: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By </a:t>
            </a:r>
            <a:r>
              <a:rPr lang="en-US" sz="2700" b="1" dirty="0">
                <a:solidFill>
                  <a:schemeClr val="dk1"/>
                </a:solidFill>
                <a:latin typeface="Calibri"/>
                <a:ea typeface="Rockwell"/>
                <a:cs typeface="Calibri"/>
                <a:sym typeface="Rockwell"/>
              </a:rPr>
              <a:t>challenging stereotypes </a:t>
            </a:r>
            <a:r>
              <a:rPr lang="en-US" sz="2700" dirty="0">
                <a:solidFill>
                  <a:schemeClr val="dk1"/>
                </a:solidFill>
                <a:latin typeface="Calibri"/>
                <a:ea typeface="Rockwell"/>
                <a:cs typeface="Calibri"/>
                <a:sym typeface="Rockwell"/>
              </a:rPr>
              <a:t>and encouraging independent thinking, GCE helps students critically explore the </a:t>
            </a:r>
            <a:r>
              <a:rPr lang="en-US" sz="2700" b="1" dirty="0">
                <a:solidFill>
                  <a:schemeClr val="dk1"/>
                </a:solidFill>
                <a:latin typeface="Calibri"/>
                <a:ea typeface="Rockwell"/>
                <a:cs typeface="Calibri"/>
                <a:sym typeface="Rockwell"/>
              </a:rPr>
              <a:t>root causes </a:t>
            </a:r>
            <a:r>
              <a:rPr lang="en-US" sz="2700" dirty="0">
                <a:solidFill>
                  <a:schemeClr val="dk1"/>
                </a:solidFill>
                <a:latin typeface="Calibri"/>
                <a:ea typeface="Rockwell"/>
                <a:cs typeface="Calibri"/>
                <a:sym typeface="Rockwell"/>
              </a:rPr>
              <a:t>of global justice issues and how </a:t>
            </a:r>
            <a:r>
              <a:rPr lang="en-US" sz="2700" b="1" dirty="0">
                <a:solidFill>
                  <a:schemeClr val="dk1"/>
                </a:solidFill>
                <a:latin typeface="Calibri"/>
                <a:ea typeface="Rockwell"/>
                <a:cs typeface="Calibri"/>
                <a:sym typeface="Rockwell"/>
              </a:rPr>
              <a:t>they link with our everyday lives</a:t>
            </a: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GCE </a:t>
            </a:r>
            <a:r>
              <a:rPr lang="en-US" sz="2700" b="1" dirty="0">
                <a:solidFill>
                  <a:schemeClr val="dk1"/>
                </a:solidFill>
                <a:latin typeface="Calibri"/>
                <a:ea typeface="Rockwell"/>
                <a:cs typeface="Calibri"/>
                <a:sym typeface="Rockwell"/>
              </a:rPr>
              <a:t>inspires solidarity</a:t>
            </a:r>
            <a:r>
              <a:rPr lang="en-US" sz="2700" dirty="0">
                <a:solidFill>
                  <a:schemeClr val="dk1"/>
                </a:solidFill>
                <a:latin typeface="Calibri"/>
                <a:ea typeface="Rockwell"/>
                <a:cs typeface="Calibri"/>
                <a:sym typeface="Rockwell"/>
              </a:rPr>
              <a:t> by supporting people to realise their full rights, responsibilities and potential as </a:t>
            </a:r>
            <a:r>
              <a:rPr lang="en-US" sz="2700" b="1" dirty="0">
                <a:solidFill>
                  <a:schemeClr val="dk1"/>
                </a:solidFill>
                <a:latin typeface="Calibri"/>
                <a:ea typeface="Rockwell"/>
                <a:cs typeface="Calibri"/>
                <a:sym typeface="Rockwell"/>
              </a:rPr>
              <a:t>global citizens </a:t>
            </a:r>
            <a:r>
              <a:rPr lang="en-US" sz="2700" dirty="0">
                <a:solidFill>
                  <a:schemeClr val="dk1"/>
                </a:solidFill>
                <a:latin typeface="Calibri"/>
                <a:ea typeface="Rockwell"/>
                <a:cs typeface="Calibri"/>
                <a:sym typeface="Rockwell"/>
              </a:rPr>
              <a:t>in order to take </a:t>
            </a:r>
            <a:r>
              <a:rPr lang="en-US" sz="2700" b="1" u="sng" dirty="0">
                <a:solidFill>
                  <a:schemeClr val="dk1"/>
                </a:solidFill>
                <a:latin typeface="Calibri"/>
                <a:ea typeface="Rockwell"/>
                <a:cs typeface="Calibri"/>
                <a:sym typeface="Rockwell"/>
              </a:rPr>
              <a:t>meaningful action </a:t>
            </a:r>
            <a:r>
              <a:rPr lang="en-US" sz="2700" dirty="0">
                <a:solidFill>
                  <a:schemeClr val="dk1"/>
                </a:solidFill>
                <a:latin typeface="Calibri"/>
                <a:ea typeface="Rockwell"/>
                <a:cs typeface="Calibri"/>
                <a:sym typeface="Rockwell"/>
              </a:rPr>
              <a:t>for a just and sustainable world</a:t>
            </a:r>
          </a:p>
        </p:txBody>
      </p:sp>
      <p:sp>
        <p:nvSpPr>
          <p:cNvPr id="2" name="Rectangle 1">
            <a:extLst>
              <a:ext uri="{FF2B5EF4-FFF2-40B4-BE49-F238E27FC236}">
                <a16:creationId xmlns:a16="http://schemas.microsoft.com/office/drawing/2014/main" xmlns="" id="{76F4EF51-F68B-0049-BA3F-6509242B267A}"/>
              </a:ext>
            </a:extLst>
          </p:cNvPr>
          <p:cNvSpPr/>
          <p:nvPr/>
        </p:nvSpPr>
        <p:spPr>
          <a:xfrm>
            <a:off x="468215" y="368580"/>
            <a:ext cx="8391535" cy="615553"/>
          </a:xfrm>
          <a:prstGeom prst="rect">
            <a:avLst/>
          </a:prstGeom>
          <a:solidFill>
            <a:srgbClr val="48449C"/>
          </a:solidFill>
        </p:spPr>
        <p:txBody>
          <a:bodyPr wrap="square">
            <a:spAutoFit/>
          </a:bodyPr>
          <a:lstStyle/>
          <a:p>
            <a:pPr algn="ctr"/>
            <a:r>
              <a:rPr lang="en-US" sz="3400" b="1" dirty="0">
                <a:solidFill>
                  <a:schemeClr val="bg1"/>
                </a:solidFill>
                <a:latin typeface="Calibri"/>
                <a:cs typeface="Calibri"/>
              </a:rPr>
              <a:t>What is Global Citizenship Education?</a:t>
            </a:r>
          </a:p>
        </p:txBody>
      </p:sp>
      <p:pic>
        <p:nvPicPr>
          <p:cNvPr id="4" name="Picture 3" descr="Text&#10;&#10;Description automatically generated">
            <a:extLst>
              <a:ext uri="{FF2B5EF4-FFF2-40B4-BE49-F238E27FC236}">
                <a16:creationId xmlns:a16="http://schemas.microsoft.com/office/drawing/2014/main" xmlns="" id="{B5635611-4378-7A48-A945-79D2661B76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47935" y="6059917"/>
            <a:ext cx="1411815" cy="668279"/>
          </a:xfrm>
          <a:prstGeom prst="rect">
            <a:avLst/>
          </a:prstGeom>
        </p:spPr>
      </p:pic>
    </p:spTree>
    <p:extLst>
      <p:ext uri="{BB962C8B-B14F-4D97-AF65-F5344CB8AC3E}">
        <p14:creationId xmlns:p14="http://schemas.microsoft.com/office/powerpoint/2010/main" val="83829382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6112"/>
          </a:xfrm>
          <a:solidFill>
            <a:srgbClr val="48449C"/>
          </a:solidFill>
        </p:spPr>
        <p:txBody>
          <a:bodyPr>
            <a:normAutofit/>
          </a:bodyPr>
          <a:lstStyle/>
          <a:p>
            <a:r>
              <a:rPr lang="en-US" sz="3400" b="1" dirty="0">
                <a:solidFill>
                  <a:schemeClr val="bg1"/>
                </a:solidFill>
              </a:rPr>
              <a:t>Aims of the WWGS Programme</a:t>
            </a:r>
          </a:p>
        </p:txBody>
      </p:sp>
      <p:pic>
        <p:nvPicPr>
          <p:cNvPr id="6" name="Content Placeholder 6" descr="picturetopeople.org-d2eb1c70a58c4fcc6f4dcf13a375d8aaff40d48c2b727398b8.jpg"/>
          <p:cNvPicPr>
            <a:picLocks noGrp="1" noChangeAspect="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5568611" y="5058375"/>
            <a:ext cx="3118189" cy="1410777"/>
          </a:xfrm>
          <a:ln w="38100" cmpd="sng">
            <a:solidFill>
              <a:schemeClr val="tx1"/>
            </a:solidFill>
          </a:ln>
        </p:spPr>
      </p:pic>
      <p:pic>
        <p:nvPicPr>
          <p:cNvPr id="7" name="Picture 6" descr="images.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7200" y="5058374"/>
            <a:ext cx="3003550" cy="1410778"/>
          </a:xfrm>
          <a:prstGeom prst="rect">
            <a:avLst/>
          </a:prstGeom>
          <a:ln w="38100" cmpd="sng">
            <a:solidFill>
              <a:srgbClr val="1F497D"/>
            </a:solidFill>
          </a:ln>
        </p:spPr>
      </p:pic>
      <p:pic>
        <p:nvPicPr>
          <p:cNvPr id="8" name="Picture 7" descr="global-citizens-980x515.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12518" y="3157530"/>
            <a:ext cx="2494217" cy="1398595"/>
          </a:xfrm>
          <a:prstGeom prst="rect">
            <a:avLst/>
          </a:prstGeom>
          <a:ln w="38100" cmpd="sng">
            <a:solidFill>
              <a:srgbClr val="1F497D"/>
            </a:solidFill>
          </a:ln>
        </p:spPr>
      </p:pic>
      <p:pic>
        <p:nvPicPr>
          <p:cNvPr id="9" name="Picture 8" descr="Logo-Landscape-MFL-CoP.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568611" y="1254884"/>
            <a:ext cx="3118189" cy="1364491"/>
          </a:xfrm>
          <a:prstGeom prst="rect">
            <a:avLst/>
          </a:prstGeom>
          <a:ln w="38100" cmpd="sng">
            <a:solidFill>
              <a:schemeClr val="tx2"/>
            </a:solidFill>
          </a:ln>
        </p:spPr>
      </p:pic>
      <p:pic>
        <p:nvPicPr>
          <p:cNvPr id="11" name="Picture 10" descr="4H_Icons_Grouped-2400x900.jpg"/>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57200" y="1191384"/>
            <a:ext cx="3003550" cy="1365249"/>
          </a:xfrm>
          <a:prstGeom prst="rect">
            <a:avLst/>
          </a:prstGeom>
          <a:ln w="38100" cmpd="sng">
            <a:solidFill>
              <a:srgbClr val="1F497D"/>
            </a:solidFill>
          </a:ln>
        </p:spPr>
      </p:pic>
      <p:pic>
        <p:nvPicPr>
          <p:cNvPr id="10" name="Picture 9" descr="Text&#10;&#10;Description automatically generated">
            <a:extLst>
              <a:ext uri="{FF2B5EF4-FFF2-40B4-BE49-F238E27FC236}">
                <a16:creationId xmlns:a16="http://schemas.microsoft.com/office/drawing/2014/main" xmlns="" id="{B5635611-4378-7A48-A945-79D2661B762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57200" y="3326244"/>
            <a:ext cx="2201333" cy="1025624"/>
          </a:xfrm>
          <a:prstGeom prst="rect">
            <a:avLst/>
          </a:prstGeom>
        </p:spPr>
      </p:pic>
    </p:spTree>
    <p:extLst>
      <p:ext uri="{BB962C8B-B14F-4D97-AF65-F5344CB8AC3E}">
        <p14:creationId xmlns:p14="http://schemas.microsoft.com/office/powerpoint/2010/main" val="186980545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43647" y="-13524"/>
            <a:ext cx="1290918" cy="3693319"/>
          </a:xfrm>
          <a:prstGeom prst="rect">
            <a:avLst/>
          </a:prstGeom>
          <a:solidFill>
            <a:srgbClr val="FFFFFF"/>
          </a:solid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3" name="TextBox 2"/>
          <p:cNvSpPr txBox="1"/>
          <p:nvPr/>
        </p:nvSpPr>
        <p:spPr>
          <a:xfrm>
            <a:off x="343647" y="291149"/>
            <a:ext cx="8523927" cy="784830"/>
          </a:xfrm>
          <a:prstGeom prst="rect">
            <a:avLst/>
          </a:prstGeom>
          <a:solidFill>
            <a:srgbClr val="48449C"/>
          </a:solidFill>
        </p:spPr>
        <p:txBody>
          <a:bodyPr wrap="square" rtlCol="0">
            <a:spAutoFit/>
          </a:bodyPr>
          <a:lstStyle/>
          <a:p>
            <a:pPr algn="ctr"/>
            <a:endParaRPr lang="en-US" sz="800" b="1" dirty="0">
              <a:solidFill>
                <a:schemeClr val="bg1"/>
              </a:solidFill>
            </a:endParaRPr>
          </a:p>
          <a:p>
            <a:pPr algn="ctr"/>
            <a:r>
              <a:rPr lang="en-US" sz="2900" b="1" dirty="0">
                <a:solidFill>
                  <a:schemeClr val="bg1"/>
                </a:solidFill>
              </a:rPr>
              <a:t>Global Citizenship Education Themes</a:t>
            </a:r>
            <a:endParaRPr lang="en-US" sz="2800" b="1" dirty="0">
              <a:solidFill>
                <a:schemeClr val="bg1"/>
              </a:solidFill>
            </a:endParaRPr>
          </a:p>
          <a:p>
            <a:pPr algn="ctr"/>
            <a:endParaRPr lang="en-US" sz="800" b="1" dirty="0">
              <a:solidFill>
                <a:schemeClr val="bg1"/>
              </a:solidFill>
            </a:endParaRPr>
          </a:p>
        </p:txBody>
      </p:sp>
      <p:pic>
        <p:nvPicPr>
          <p:cNvPr id="15" name="Picture 14" descr="Text&#10;&#10;Description automatically generated">
            <a:extLst>
              <a:ext uri="{FF2B5EF4-FFF2-40B4-BE49-F238E27FC236}">
                <a16:creationId xmlns:a16="http://schemas.microsoft.com/office/drawing/2014/main" xmlns="" id="{F0AF0616-5B93-5A4D-A034-F058876ACB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25379" y="6087156"/>
            <a:ext cx="1411815" cy="668279"/>
          </a:xfrm>
          <a:prstGeom prst="rect">
            <a:avLst/>
          </a:prstGeom>
        </p:spPr>
      </p:pic>
      <p:pic>
        <p:nvPicPr>
          <p:cNvPr id="4" name="Picture 3" descr="Chart, bubble chart&#10;&#10;Description automatically generated">
            <a:extLst>
              <a:ext uri="{FF2B5EF4-FFF2-40B4-BE49-F238E27FC236}">
                <a16:creationId xmlns:a16="http://schemas.microsoft.com/office/drawing/2014/main" xmlns="" id="{F41DAC8B-089C-1C43-8A8E-BC8F51E6223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0036" y="1380652"/>
            <a:ext cx="8523927" cy="4775882"/>
          </a:xfrm>
          <a:prstGeom prst="rect">
            <a:avLst/>
          </a:prstGeom>
        </p:spPr>
      </p:pic>
    </p:spTree>
    <p:extLst>
      <p:ext uri="{BB962C8B-B14F-4D97-AF65-F5344CB8AC3E}">
        <p14:creationId xmlns:p14="http://schemas.microsoft.com/office/powerpoint/2010/main" val="155410416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picture containing screenshot&#10;&#10;Description automatically generated">
            <a:extLst>
              <a:ext uri="{FF2B5EF4-FFF2-40B4-BE49-F238E27FC236}">
                <a16:creationId xmlns:a16="http://schemas.microsoft.com/office/drawing/2014/main" xmlns="" id="{5A8CAED1-03BA-5746-A22E-4691975B592F}"/>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764632" y="1277158"/>
            <a:ext cx="7460974" cy="5594697"/>
          </a:xfrm>
          <a:prstGeom prst="rect">
            <a:avLst/>
          </a:prstGeom>
        </p:spPr>
      </p:pic>
      <p:pic>
        <p:nvPicPr>
          <p:cNvPr id="3" name="Picture 2" descr="A close up of a logo&#10;&#10;Description automatically generated">
            <a:extLst>
              <a:ext uri="{FF2B5EF4-FFF2-40B4-BE49-F238E27FC236}">
                <a16:creationId xmlns:a16="http://schemas.microsoft.com/office/drawing/2014/main" xmlns="" id="{3C91F6A8-F38A-2A4F-AD82-93CDE50B18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94465" y="4116736"/>
            <a:ext cx="2095618" cy="918981"/>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xmlns="" id="{87BFA2E7-2A73-EC49-8CB1-EA76353C56F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117416" y="3232299"/>
            <a:ext cx="1803284" cy="918981"/>
          </a:xfrm>
          <a:prstGeom prst="rect">
            <a:avLst/>
          </a:prstGeom>
        </p:spPr>
      </p:pic>
      <p:pic>
        <p:nvPicPr>
          <p:cNvPr id="8" name="Picture 7" descr="A close up of a logo&#10;&#10;Description automatically generated">
            <a:extLst>
              <a:ext uri="{FF2B5EF4-FFF2-40B4-BE49-F238E27FC236}">
                <a16:creationId xmlns:a16="http://schemas.microsoft.com/office/drawing/2014/main" xmlns="" id="{138C4838-6C8A-F84C-8E12-F7D1C2781EFA}"/>
              </a:ext>
            </a:extLst>
          </p:cNvPr>
          <p:cNvPicPr>
            <a:picLocks noChangeAspect="1"/>
          </p:cNvPicPr>
          <p:nvPr/>
        </p:nvPicPr>
        <p:blipFill>
          <a:blip r:embed="rId6"/>
          <a:stretch>
            <a:fillRect/>
          </a:stretch>
        </p:blipFill>
        <p:spPr>
          <a:xfrm>
            <a:off x="6855693" y="3283779"/>
            <a:ext cx="1219201" cy="1046412"/>
          </a:xfrm>
          <a:prstGeom prst="rect">
            <a:avLst/>
          </a:prstGeom>
        </p:spPr>
      </p:pic>
      <p:sp>
        <p:nvSpPr>
          <p:cNvPr id="7" name="Octagon 6">
            <a:extLst>
              <a:ext uri="{FF2B5EF4-FFF2-40B4-BE49-F238E27FC236}">
                <a16:creationId xmlns:a16="http://schemas.microsoft.com/office/drawing/2014/main" xmlns="" id="{BC2BDEC6-D270-7E40-8D8D-BFE8A026C882}"/>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22</a:t>
            </a:r>
          </a:p>
        </p:txBody>
      </p:sp>
      <p:sp>
        <p:nvSpPr>
          <p:cNvPr id="9" name="Title 1">
            <a:extLst>
              <a:ext uri="{FF2B5EF4-FFF2-40B4-BE49-F238E27FC236}">
                <a16:creationId xmlns:a16="http://schemas.microsoft.com/office/drawing/2014/main" xmlns="" id="{2EE432D6-CE47-494A-A8AF-BB1593774192}"/>
              </a:ext>
            </a:extLst>
          </p:cNvPr>
          <p:cNvSpPr>
            <a:spLocks noGrp="1"/>
          </p:cNvSpPr>
          <p:nvPr>
            <p:ph type="title"/>
          </p:nvPr>
        </p:nvSpPr>
        <p:spPr>
          <a:xfrm>
            <a:off x="270709" y="92465"/>
            <a:ext cx="8602582" cy="1454051"/>
          </a:xfrm>
        </p:spPr>
        <p:txBody>
          <a:bodyPr>
            <a:noAutofit/>
          </a:bodyPr>
          <a:lstStyle/>
          <a:p>
            <a:r>
              <a:rPr lang="en-US" sz="3600" b="1" dirty="0">
                <a:solidFill>
                  <a:srgbClr val="000000"/>
                </a:solidFill>
              </a:rPr>
              <a:t>WWGS: 6 Step Programme</a:t>
            </a:r>
            <a:r>
              <a:rPr lang="en-US" sz="3200" b="1" dirty="0">
                <a:solidFill>
                  <a:srgbClr val="000000"/>
                </a:solidFill>
              </a:rPr>
              <a:t/>
            </a:r>
            <a:br>
              <a:rPr lang="en-US" sz="3200" b="1" dirty="0">
                <a:solidFill>
                  <a:srgbClr val="000000"/>
                </a:solidFill>
              </a:rPr>
            </a:br>
            <a:r>
              <a:rPr lang="en-US" sz="3200" i="1" dirty="0" smtClean="0">
                <a:solidFill>
                  <a:srgbClr val="7030A0"/>
                </a:solidFill>
              </a:rPr>
              <a:t>from </a:t>
            </a:r>
            <a:r>
              <a:rPr lang="en-US" sz="3200" i="1" dirty="0">
                <a:solidFill>
                  <a:srgbClr val="7030A0"/>
                </a:solidFill>
              </a:rPr>
              <a:t>Knowledge to Action </a:t>
            </a:r>
            <a:r>
              <a:rPr lang="en-US" sz="3200" b="1" dirty="0">
                <a:solidFill>
                  <a:srgbClr val="000000"/>
                </a:solidFill>
              </a:rPr>
              <a:t/>
            </a:r>
            <a:br>
              <a:rPr lang="en-US" sz="3200" b="1" dirty="0">
                <a:solidFill>
                  <a:srgbClr val="000000"/>
                </a:solidFill>
              </a:rPr>
            </a:br>
            <a:r>
              <a:rPr lang="en-US" sz="3200" b="1" dirty="0">
                <a:solidFill>
                  <a:srgbClr val="000000"/>
                </a:solidFill>
              </a:rPr>
              <a:t> </a:t>
            </a:r>
          </a:p>
        </p:txBody>
      </p:sp>
    </p:spTree>
    <p:extLst>
      <p:ext uri="{BB962C8B-B14F-4D97-AF65-F5344CB8AC3E}">
        <p14:creationId xmlns:p14="http://schemas.microsoft.com/office/powerpoint/2010/main" val="311451272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A9F529C3-C941-49FD-8C67-82F134F64B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20586029-32A0-47E5-9AEC-AE3ABA6B94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social media post&#10;&#10;Description automatically generated">
            <a:extLst>
              <a:ext uri="{FF2B5EF4-FFF2-40B4-BE49-F238E27FC236}">
                <a16:creationId xmlns:a16="http://schemas.microsoft.com/office/drawing/2014/main" xmlns="" id="{657F502D-5477-E742-AC11-4C9DBB7A2F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3100" y="1436494"/>
            <a:ext cx="3442640" cy="4667985"/>
          </a:xfrm>
          <a:prstGeom prst="rect">
            <a:avLst/>
          </a:prstGeom>
        </p:spPr>
      </p:pic>
      <p:cxnSp>
        <p:nvCxnSpPr>
          <p:cNvPr id="16" name="Straight Connector 15">
            <a:extLst>
              <a:ext uri="{FF2B5EF4-FFF2-40B4-BE49-F238E27FC236}">
                <a16:creationId xmlns:a16="http://schemas.microsoft.com/office/drawing/2014/main" xmlns="" id="{8C730EAB-A532-4295-A302-FB4B90DB9F5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55996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5" name="Picture 4" descr="A screenshot of a video game&#10;&#10;Description automatically generated">
            <a:extLst>
              <a:ext uri="{FF2B5EF4-FFF2-40B4-BE49-F238E27FC236}">
                <a16:creationId xmlns:a16="http://schemas.microsoft.com/office/drawing/2014/main" xmlns=""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4991" y="1147329"/>
            <a:ext cx="3588109" cy="5071533"/>
          </a:xfrm>
          <a:prstGeom prst="rect">
            <a:avLst/>
          </a:prstGeom>
        </p:spPr>
      </p:pic>
      <p:sp>
        <p:nvSpPr>
          <p:cNvPr id="7" name="Octagon 6">
            <a:extLst>
              <a:ext uri="{FF2B5EF4-FFF2-40B4-BE49-F238E27FC236}">
                <a16:creationId xmlns:a16="http://schemas.microsoft.com/office/drawing/2014/main" xmlns="" id="{E2FE7CE2-6096-154C-8692-10429ED2243B}"/>
              </a:ext>
            </a:extLst>
          </p:cNvPr>
          <p:cNvSpPr/>
          <p:nvPr/>
        </p:nvSpPr>
        <p:spPr>
          <a:xfrm>
            <a:off x="7567040" y="5235240"/>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t>Page</a:t>
            </a:r>
          </a:p>
          <a:p>
            <a:pPr algn="ctr">
              <a:spcAft>
                <a:spcPts val="600"/>
              </a:spcAft>
            </a:pPr>
            <a:r>
              <a:rPr lang="en-US" sz="2400" b="1" dirty="0"/>
              <a:t>14-15</a:t>
            </a:r>
          </a:p>
        </p:txBody>
      </p:sp>
      <p:pic>
        <p:nvPicPr>
          <p:cNvPr id="8" name="Picture 7" descr="A picture containing text, sign, book, reading&#10;&#10;Description automatically generated">
            <a:extLst>
              <a:ext uri="{FF2B5EF4-FFF2-40B4-BE49-F238E27FC236}">
                <a16:creationId xmlns:a16="http://schemas.microsoft.com/office/drawing/2014/main" xmlns="" id="{3C504603-A182-B045-AF9A-32255D8B420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1"/>
          <a:stretch/>
        </p:blipFill>
        <p:spPr>
          <a:xfrm>
            <a:off x="357758" y="480060"/>
            <a:ext cx="1471029" cy="2020495"/>
          </a:xfrm>
          <a:prstGeom prst="rect">
            <a:avLst/>
          </a:prstGeom>
        </p:spPr>
      </p:pic>
    </p:spTree>
    <p:extLst>
      <p:ext uri="{BB962C8B-B14F-4D97-AF65-F5344CB8AC3E}">
        <p14:creationId xmlns:p14="http://schemas.microsoft.com/office/powerpoint/2010/main" val="328978016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08-23 at 15.37.22.jpg"/>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6308490" y="1103329"/>
            <a:ext cx="1186917" cy="1678241"/>
          </a:xfrm>
        </p:spPr>
      </p:pic>
      <p:pic>
        <p:nvPicPr>
          <p:cNvPr id="6" name="Picture 5" descr="Screen Shot 2017-08-23 at 21.59.39.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51458" y="1103329"/>
            <a:ext cx="1202561" cy="1678241"/>
          </a:xfrm>
          <a:prstGeom prst="rect">
            <a:avLst/>
          </a:prstGeom>
        </p:spPr>
      </p:pic>
      <p:pic>
        <p:nvPicPr>
          <p:cNvPr id="7" name="Picture 6" descr="Screen Shot 2017-08-23 at 22.00.28.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325601" y="2902750"/>
            <a:ext cx="1183633" cy="1708501"/>
          </a:xfrm>
          <a:prstGeom prst="rect">
            <a:avLst/>
          </a:prstGeom>
        </p:spPr>
      </p:pic>
      <p:pic>
        <p:nvPicPr>
          <p:cNvPr id="8" name="Picture 7" descr="Screen Shot 2017-08-23 at 22.00.09.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78383" y="2910931"/>
            <a:ext cx="1174056" cy="1708436"/>
          </a:xfrm>
          <a:prstGeom prst="rect">
            <a:avLst/>
          </a:prstGeom>
        </p:spPr>
      </p:pic>
      <p:pic>
        <p:nvPicPr>
          <p:cNvPr id="9" name="Picture 8" descr="Screen Shot 2017-08-23 at 22.00.52.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580890" y="2879947"/>
            <a:ext cx="1210640" cy="1716659"/>
          </a:xfrm>
          <a:prstGeom prst="rect">
            <a:avLst/>
          </a:prstGeom>
        </p:spPr>
      </p:pic>
      <p:pic>
        <p:nvPicPr>
          <p:cNvPr id="3" name="Picture 2">
            <a:extLst>
              <a:ext uri="{FF2B5EF4-FFF2-40B4-BE49-F238E27FC236}">
                <a16:creationId xmlns:a16="http://schemas.microsoft.com/office/drawing/2014/main" xmlns="" id="{895AC3F6-5325-1548-9DFD-DABB69998E9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786510" y="2902750"/>
            <a:ext cx="1210640" cy="1724798"/>
          </a:xfrm>
          <a:prstGeom prst="rect">
            <a:avLst/>
          </a:prstGeom>
        </p:spPr>
      </p:pic>
      <p:grpSp>
        <p:nvGrpSpPr>
          <p:cNvPr id="2" name="Group 1">
            <a:extLst>
              <a:ext uri="{FF2B5EF4-FFF2-40B4-BE49-F238E27FC236}">
                <a16:creationId xmlns:a16="http://schemas.microsoft.com/office/drawing/2014/main" xmlns="" id="{6B85B665-0B44-CB4C-BA0C-F86D4F775FBB}"/>
              </a:ext>
            </a:extLst>
          </p:cNvPr>
          <p:cNvGrpSpPr/>
          <p:nvPr/>
        </p:nvGrpSpPr>
        <p:grpSpPr>
          <a:xfrm>
            <a:off x="3772191" y="1103660"/>
            <a:ext cx="2480248" cy="1691071"/>
            <a:chOff x="5875793" y="4126505"/>
            <a:chExt cx="3130618" cy="2297699"/>
          </a:xfrm>
        </p:grpSpPr>
        <p:pic>
          <p:nvPicPr>
            <p:cNvPr id="5" name="Picture 4">
              <a:extLst>
                <a:ext uri="{FF2B5EF4-FFF2-40B4-BE49-F238E27FC236}">
                  <a16:creationId xmlns:a16="http://schemas.microsoft.com/office/drawing/2014/main" xmlns="" id="{1AC28DA6-32CB-B34A-BEB4-8B141D5EE825}"/>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875793" y="4126505"/>
              <a:ext cx="1524817" cy="2279817"/>
            </a:xfrm>
            <a:prstGeom prst="rect">
              <a:avLst/>
            </a:prstGeom>
          </p:spPr>
        </p:pic>
        <p:pic>
          <p:nvPicPr>
            <p:cNvPr id="13" name="Picture 12">
              <a:extLst>
                <a:ext uri="{FF2B5EF4-FFF2-40B4-BE49-F238E27FC236}">
                  <a16:creationId xmlns:a16="http://schemas.microsoft.com/office/drawing/2014/main" xmlns="" id="{DB55D8C8-C1A1-2545-AFDC-26B5BF48C9F6}"/>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481594" y="4143937"/>
              <a:ext cx="1524817" cy="2280267"/>
            </a:xfrm>
            <a:prstGeom prst="rect">
              <a:avLst/>
            </a:prstGeom>
          </p:spPr>
        </p:pic>
      </p:grpSp>
      <p:sp>
        <p:nvSpPr>
          <p:cNvPr id="12" name="Title 1">
            <a:extLst>
              <a:ext uri="{FF2B5EF4-FFF2-40B4-BE49-F238E27FC236}">
                <a16:creationId xmlns:a16="http://schemas.microsoft.com/office/drawing/2014/main" xmlns="" id="{6A63FFF6-0EB5-DB42-8DB9-7C7544D0AB9C}"/>
              </a:ext>
            </a:extLst>
          </p:cNvPr>
          <p:cNvSpPr>
            <a:spLocks noGrp="1"/>
          </p:cNvSpPr>
          <p:nvPr>
            <p:ph type="title"/>
          </p:nvPr>
        </p:nvSpPr>
        <p:spPr>
          <a:xfrm>
            <a:off x="2588632" y="124621"/>
            <a:ext cx="6345212" cy="866410"/>
          </a:xfrm>
          <a:solidFill>
            <a:srgbClr val="48449C"/>
          </a:solidFill>
        </p:spPr>
        <p:txBody>
          <a:bodyPr>
            <a:normAutofit/>
          </a:bodyPr>
          <a:lstStyle/>
          <a:p>
            <a:r>
              <a:rPr lang="en-US" b="1" dirty="0">
                <a:solidFill>
                  <a:schemeClr val="bg1"/>
                </a:solidFill>
              </a:rPr>
              <a:t>GCE and the Curriculum</a:t>
            </a:r>
          </a:p>
        </p:txBody>
      </p:sp>
      <p:pic>
        <p:nvPicPr>
          <p:cNvPr id="14" name="Content Placeholder 3" descr="Curricular.png">
            <a:extLst>
              <a:ext uri="{FF2B5EF4-FFF2-40B4-BE49-F238E27FC236}">
                <a16:creationId xmlns:a16="http://schemas.microsoft.com/office/drawing/2014/main" xmlns="" id="{46686CDF-CDA8-E544-9B40-7615B063640E}"/>
              </a:ext>
            </a:extLst>
          </p:cNvPr>
          <p:cNvPicPr>
            <a:picLocks noChangeAspect="1"/>
          </p:cNvPicPr>
          <p:nvPr/>
        </p:nvPicPr>
        <p:blipFill>
          <a:blip r:embed="rId11" cstate="email">
            <a:extLst>
              <a:ext uri="{28A0092B-C50C-407E-A947-70E740481C1C}">
                <a14:useLocalDpi xmlns:a14="http://schemas.microsoft.com/office/drawing/2010/main"/>
              </a:ext>
            </a:extLst>
          </a:blip>
          <a:srcRect l="-23815" r="-23815"/>
          <a:stretch>
            <a:fillRect/>
          </a:stretch>
        </p:blipFill>
        <p:spPr>
          <a:xfrm>
            <a:off x="-1905278" y="124621"/>
            <a:ext cx="5010033" cy="2755326"/>
          </a:xfrm>
          <a:prstGeom prst="rect">
            <a:avLst/>
          </a:prstGeom>
        </p:spPr>
      </p:pic>
      <p:pic>
        <p:nvPicPr>
          <p:cNvPr id="15" name="Picture 14" descr="Text&#10;&#10;Description automatically generated">
            <a:extLst>
              <a:ext uri="{FF2B5EF4-FFF2-40B4-BE49-F238E27FC236}">
                <a16:creationId xmlns:a16="http://schemas.microsoft.com/office/drawing/2014/main" xmlns="" id="{3CF4B2E7-0F03-D043-BA33-A21B097C9CD7}"/>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2485375" y="1118023"/>
            <a:ext cx="1174056" cy="1691070"/>
          </a:xfrm>
          <a:prstGeom prst="rect">
            <a:avLst/>
          </a:prstGeom>
        </p:spPr>
      </p:pic>
      <p:pic>
        <p:nvPicPr>
          <p:cNvPr id="18" name="Picture 17" descr="A person holding a sign&#10;&#10;Description automatically generated">
            <a:extLst>
              <a:ext uri="{FF2B5EF4-FFF2-40B4-BE49-F238E27FC236}">
                <a16:creationId xmlns:a16="http://schemas.microsoft.com/office/drawing/2014/main" xmlns="" id="{69915AB2-A041-DD45-93B7-909127E3A62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76390" y="4953340"/>
            <a:ext cx="1237480" cy="1747941"/>
          </a:xfrm>
          <a:prstGeom prst="rect">
            <a:avLst/>
          </a:prstGeom>
        </p:spPr>
      </p:pic>
      <p:pic>
        <p:nvPicPr>
          <p:cNvPr id="20" name="Picture 19" descr="A person holding a sign&#10;&#10;Description automatically generated">
            <a:extLst>
              <a:ext uri="{FF2B5EF4-FFF2-40B4-BE49-F238E27FC236}">
                <a16:creationId xmlns:a16="http://schemas.microsoft.com/office/drawing/2014/main" xmlns="" id="{2C179A46-9218-0546-944E-353AEB69CA70}"/>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784774" y="4958438"/>
            <a:ext cx="1255576" cy="1764593"/>
          </a:xfrm>
          <a:prstGeom prst="rect">
            <a:avLst/>
          </a:prstGeom>
        </p:spPr>
      </p:pic>
      <p:pic>
        <p:nvPicPr>
          <p:cNvPr id="22" name="Picture 21" descr="A person holding a sign&#10;&#10;Description automatically generated">
            <a:extLst>
              <a:ext uri="{FF2B5EF4-FFF2-40B4-BE49-F238E27FC236}">
                <a16:creationId xmlns:a16="http://schemas.microsoft.com/office/drawing/2014/main" xmlns="" id="{DFCD2856-885B-FE4F-BDA1-34EE284BB5D9}"/>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6239981" y="4971441"/>
            <a:ext cx="1237480" cy="1751590"/>
          </a:xfrm>
          <a:prstGeom prst="rect">
            <a:avLst/>
          </a:prstGeom>
        </p:spPr>
      </p:pic>
      <p:pic>
        <p:nvPicPr>
          <p:cNvPr id="24" name="Picture 23" descr="Text&#10;&#10;Description automatically generated">
            <a:extLst>
              <a:ext uri="{FF2B5EF4-FFF2-40B4-BE49-F238E27FC236}">
                <a16:creationId xmlns:a16="http://schemas.microsoft.com/office/drawing/2014/main" xmlns="" id="{57C928E8-8302-0745-9EF4-FFE074A7AF6E}"/>
              </a:ext>
            </a:extLst>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3263557" y="4953340"/>
            <a:ext cx="1237480" cy="1752025"/>
          </a:xfrm>
          <a:prstGeom prst="rect">
            <a:avLst/>
          </a:prstGeom>
        </p:spPr>
      </p:pic>
      <p:pic>
        <p:nvPicPr>
          <p:cNvPr id="26" name="Picture 25" descr="Text&#10;&#10;Description automatically generated">
            <a:extLst>
              <a:ext uri="{FF2B5EF4-FFF2-40B4-BE49-F238E27FC236}">
                <a16:creationId xmlns:a16="http://schemas.microsoft.com/office/drawing/2014/main" xmlns="" id="{579BB06D-E75D-9043-823A-DCA64ED06E41}"/>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7767780" y="4975857"/>
            <a:ext cx="1239583" cy="1770833"/>
          </a:xfrm>
          <a:prstGeom prst="rect">
            <a:avLst/>
          </a:prstGeom>
        </p:spPr>
      </p:pic>
      <p:pic>
        <p:nvPicPr>
          <p:cNvPr id="28" name="Picture 27" descr="A person holding a sign&#10;&#10;Description automatically generated">
            <a:extLst>
              <a:ext uri="{FF2B5EF4-FFF2-40B4-BE49-F238E27FC236}">
                <a16:creationId xmlns:a16="http://schemas.microsoft.com/office/drawing/2014/main" xmlns="" id="{75FEB95E-3AD8-D04F-B534-583D3F31F6BA}"/>
              </a:ext>
            </a:extLst>
          </p:cNvPr>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1719973" y="4953340"/>
            <a:ext cx="1237481" cy="1747942"/>
          </a:xfrm>
          <a:prstGeom prst="rect">
            <a:avLst/>
          </a:prstGeom>
        </p:spPr>
      </p:pic>
      <p:sp>
        <p:nvSpPr>
          <p:cNvPr id="29" name="Title 1">
            <a:extLst>
              <a:ext uri="{FF2B5EF4-FFF2-40B4-BE49-F238E27FC236}">
                <a16:creationId xmlns:a16="http://schemas.microsoft.com/office/drawing/2014/main" xmlns="" id="{FCF03E98-99ED-5A49-B9C2-BA0A47C04644}"/>
              </a:ext>
            </a:extLst>
          </p:cNvPr>
          <p:cNvSpPr txBox="1">
            <a:spLocks/>
          </p:cNvSpPr>
          <p:nvPr/>
        </p:nvSpPr>
        <p:spPr>
          <a:xfrm>
            <a:off x="-109743" y="4342480"/>
            <a:ext cx="3659431" cy="508252"/>
          </a:xfrm>
          <a:prstGeom prst="rect">
            <a:avLst/>
          </a:prstGeom>
          <a:solidFill>
            <a:schemeClr val="bg1"/>
          </a:solidFill>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b="1" i="1" dirty="0">
                <a:solidFill>
                  <a:srgbClr val="48449C"/>
                </a:solidFill>
              </a:rPr>
              <a:t>Available in Irish</a:t>
            </a:r>
          </a:p>
        </p:txBody>
      </p:sp>
    </p:spTree>
    <p:extLst>
      <p:ext uri="{BB962C8B-B14F-4D97-AF65-F5344CB8AC3E}">
        <p14:creationId xmlns:p14="http://schemas.microsoft.com/office/powerpoint/2010/main" val="321920457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6858"/>
            <a:ext cx="8229600" cy="1143000"/>
          </a:xfrm>
        </p:spPr>
        <p:txBody>
          <a:bodyPr>
            <a:normAutofit fontScale="90000"/>
          </a:bodyPr>
          <a:lstStyle/>
          <a:p>
            <a:r>
              <a:rPr lang="en-US" b="1" dirty="0" smtClean="0">
                <a:solidFill>
                  <a:srgbClr val="1F497D"/>
                </a:solidFill>
                <a:latin typeface="Rockwell"/>
                <a:cs typeface="Rockwell"/>
              </a:rPr>
              <a:t>Very Strong GCE Links</a:t>
            </a:r>
            <a:br>
              <a:rPr lang="en-US" b="1" dirty="0" smtClean="0">
                <a:solidFill>
                  <a:srgbClr val="1F497D"/>
                </a:solidFill>
                <a:latin typeface="Rockwell"/>
                <a:cs typeface="Rockwell"/>
              </a:rPr>
            </a:br>
            <a:r>
              <a:rPr lang="en-US" b="1" dirty="0">
                <a:solidFill>
                  <a:srgbClr val="1F497D"/>
                </a:solidFill>
                <a:latin typeface="Rockwell"/>
                <a:cs typeface="Rockwell"/>
              </a:rPr>
              <a:t/>
            </a:r>
            <a:br>
              <a:rPr lang="en-US" b="1" dirty="0">
                <a:solidFill>
                  <a:srgbClr val="1F497D"/>
                </a:solidFill>
                <a:latin typeface="Rockwell"/>
                <a:cs typeface="Rockwell"/>
              </a:rPr>
            </a:br>
            <a:r>
              <a:rPr lang="en-US" b="1" dirty="0" smtClean="0">
                <a:solidFill>
                  <a:srgbClr val="1F497D"/>
                </a:solidFill>
                <a:latin typeface="Rockwell"/>
                <a:cs typeface="Rockwell"/>
              </a:rPr>
              <a:t>SOL 5-10</a:t>
            </a:r>
            <a:endParaRPr lang="en-US" b="1" dirty="0">
              <a:solidFill>
                <a:srgbClr val="1F497D"/>
              </a:solidFill>
              <a:latin typeface="Rockwell"/>
              <a:cs typeface="Rockwell"/>
            </a:endParaRPr>
          </a:p>
        </p:txBody>
      </p:sp>
      <p:pic>
        <p:nvPicPr>
          <p:cNvPr id="4" name="Content Placeholder 3" descr="Screen Shot 2016-02-17 at 07.39.08.jpg"/>
          <p:cNvPicPr>
            <a:picLocks noGrp="1" noChangeAspect="1"/>
          </p:cNvPicPr>
          <p:nvPr>
            <p:ph idx="1"/>
          </p:nvPr>
        </p:nvPicPr>
        <p:blipFill>
          <a:blip r:embed="rId3" cstate="email">
            <a:extLst>
              <a:ext uri="{28A0092B-C50C-407E-A947-70E740481C1C}">
                <a14:useLocalDpi xmlns:a14="http://schemas.microsoft.com/office/drawing/2010/main"/>
              </a:ext>
            </a:extLst>
          </a:blip>
          <a:srcRect t="-40412" b="-40412"/>
          <a:stretch>
            <a:fillRect/>
          </a:stretch>
        </p:blipFill>
        <p:spPr>
          <a:xfrm>
            <a:off x="1473200" y="1007534"/>
            <a:ext cx="7213600" cy="5850466"/>
          </a:xfrm>
        </p:spPr>
      </p:pic>
      <p:sp>
        <p:nvSpPr>
          <p:cNvPr id="5" name="Left Brace 4"/>
          <p:cNvSpPr/>
          <p:nvPr/>
        </p:nvSpPr>
        <p:spPr>
          <a:xfrm>
            <a:off x="259645" y="1586970"/>
            <a:ext cx="1655997" cy="4593698"/>
          </a:xfrm>
          <a:prstGeom prst="leftBrace">
            <a:avLst/>
          </a:prstGeom>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p>
        </p:txBody>
      </p:sp>
      <p:sp>
        <p:nvSpPr>
          <p:cNvPr id="6" name="TextBox 5"/>
          <p:cNvSpPr txBox="1"/>
          <p:nvPr/>
        </p:nvSpPr>
        <p:spPr>
          <a:xfrm>
            <a:off x="2709333" y="5898444"/>
            <a:ext cx="4976241" cy="553998"/>
          </a:xfrm>
          <a:prstGeom prst="rect">
            <a:avLst/>
          </a:prstGeom>
          <a:noFill/>
        </p:spPr>
        <p:txBody>
          <a:bodyPr wrap="square" rtlCol="0">
            <a:spAutoFit/>
          </a:bodyPr>
          <a:lstStyle/>
          <a:p>
            <a:r>
              <a:rPr lang="en-US" sz="3000" dirty="0" smtClean="0">
                <a:solidFill>
                  <a:srgbClr val="660066"/>
                </a:solidFill>
              </a:rPr>
              <a:t>That’s a quarter of all SOL!</a:t>
            </a:r>
            <a:r>
              <a:rPr lang="en-US" sz="3000" dirty="0" smtClean="0"/>
              <a:t>!</a:t>
            </a:r>
            <a:endParaRPr lang="en-US" sz="3000" dirty="0"/>
          </a:p>
        </p:txBody>
      </p:sp>
      <p:sp>
        <p:nvSpPr>
          <p:cNvPr id="8" name="5-Point Star 7"/>
          <p:cNvSpPr/>
          <p:nvPr/>
        </p:nvSpPr>
        <p:spPr>
          <a:xfrm>
            <a:off x="7253112" y="5559780"/>
            <a:ext cx="1016000" cy="959556"/>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0991450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b="1" dirty="0" smtClean="0">
                <a:solidFill>
                  <a:srgbClr val="1F497D"/>
                </a:solidFill>
                <a:latin typeface="Rockwell"/>
                <a:cs typeface="Rockwell"/>
              </a:rPr>
              <a:t>Key Skills-Junior Cycle</a:t>
            </a:r>
            <a:endParaRPr lang="en-US" b="1" dirty="0">
              <a:solidFill>
                <a:srgbClr val="1F497D"/>
              </a:solidFill>
              <a:latin typeface="Rockwell"/>
              <a:cs typeface="Rockwell"/>
            </a:endParaRPr>
          </a:p>
        </p:txBody>
      </p:sp>
      <p:sp>
        <p:nvSpPr>
          <p:cNvPr id="6" name="Bent Arrow 5"/>
          <p:cNvSpPr/>
          <p:nvPr/>
        </p:nvSpPr>
        <p:spPr>
          <a:xfrm>
            <a:off x="1524000" y="4148667"/>
            <a:ext cx="1157111" cy="1778001"/>
          </a:xfrm>
          <a:prstGeom prst="bentArrow">
            <a:avLst/>
          </a:prstGeom>
          <a:solidFill>
            <a:srgbClr val="54A02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pic>
        <p:nvPicPr>
          <p:cNvPr id="11" name="Picture 10"/>
          <p:cNvPicPr/>
          <p:nvPr/>
        </p:nvPicPr>
        <p:blipFill>
          <a:blip r:embed="rId3" cstate="email">
            <a:extLst>
              <a:ext uri="{28A0092B-C50C-407E-A947-70E740481C1C}">
                <a14:useLocalDpi xmlns:a14="http://schemas.microsoft.com/office/drawing/2010/main"/>
              </a:ext>
            </a:extLst>
          </a:blip>
          <a:stretch>
            <a:fillRect/>
          </a:stretch>
        </p:blipFill>
        <p:spPr>
          <a:xfrm>
            <a:off x="679652" y="1109087"/>
            <a:ext cx="7672911" cy="5438100"/>
          </a:xfrm>
          <a:prstGeom prst="rect">
            <a:avLst/>
          </a:prstGeom>
        </p:spPr>
      </p:pic>
    </p:spTree>
    <p:extLst>
      <p:ext uri="{BB962C8B-B14F-4D97-AF65-F5344CB8AC3E}">
        <p14:creationId xmlns:p14="http://schemas.microsoft.com/office/powerpoint/2010/main" val="308283105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smtClean="0"/>
              <a:t>Science-The </a:t>
            </a:r>
            <a:r>
              <a:rPr lang="en-US" sz="2000" b="1" dirty="0"/>
              <a:t>elements of the contextual strands </a:t>
            </a:r>
            <a:r>
              <a:rPr lang="en-US" sz="2000" dirty="0"/>
              <a:t/>
            </a:r>
            <a:br>
              <a:rPr lang="en-US" sz="2000" dirty="0"/>
            </a:br>
            <a:endParaRPr lang="en-US" sz="2000" dirty="0"/>
          </a:p>
        </p:txBody>
      </p:sp>
      <p:pic>
        <p:nvPicPr>
          <p:cNvPr id="4" name="Content Placeholder 3" descr="Screen Shot 2017-10-19 at 16.22.17.jpg"/>
          <p:cNvPicPr>
            <a:picLocks noGrp="1" noChangeAspect="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04496" y="1287234"/>
            <a:ext cx="8124135" cy="4155723"/>
          </a:xfrm>
        </p:spPr>
      </p:pic>
      <p:sp>
        <p:nvSpPr>
          <p:cNvPr id="5" name="Oval 4"/>
          <p:cNvSpPr/>
          <p:nvPr/>
        </p:nvSpPr>
        <p:spPr>
          <a:xfrm>
            <a:off x="2437369" y="4239450"/>
            <a:ext cx="4237216" cy="989017"/>
          </a:xfrm>
          <a:prstGeom prst="ellipse">
            <a:avLst/>
          </a:prstGeom>
          <a:solidFill>
            <a:srgbClr val="FFFF00">
              <a:alpha val="18000"/>
            </a:srgb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1887029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2-21 at 09.31.4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74133"/>
            <a:ext cx="9144000" cy="3483915"/>
          </a:xfrm>
          <a:prstGeom prst="rect">
            <a:avLst/>
          </a:prstGeom>
        </p:spPr>
      </p:pic>
    </p:spTree>
    <p:extLst>
      <p:ext uri="{BB962C8B-B14F-4D97-AF65-F5344CB8AC3E}">
        <p14:creationId xmlns:p14="http://schemas.microsoft.com/office/powerpoint/2010/main" val="266343206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1.2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7867" y="182035"/>
            <a:ext cx="8686800" cy="3864348"/>
          </a:xfrm>
          <a:prstGeom prst="rect">
            <a:avLst/>
          </a:prstGeom>
        </p:spPr>
      </p:pic>
      <p:pic>
        <p:nvPicPr>
          <p:cNvPr id="3" name="Picture 2" descr="Screen Shot 2020-12-21 at 09.43.3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351183"/>
            <a:ext cx="9144000" cy="2026343"/>
          </a:xfrm>
          <a:prstGeom prst="rect">
            <a:avLst/>
          </a:prstGeom>
        </p:spPr>
      </p:pic>
    </p:spTree>
    <p:extLst>
      <p:ext uri="{BB962C8B-B14F-4D97-AF65-F5344CB8AC3E}">
        <p14:creationId xmlns:p14="http://schemas.microsoft.com/office/powerpoint/2010/main" val="2965830279"/>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0.1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436033"/>
            <a:ext cx="9144000" cy="4583516"/>
          </a:xfrm>
          <a:prstGeom prst="rect">
            <a:avLst/>
          </a:prstGeom>
        </p:spPr>
      </p:pic>
    </p:spTree>
    <p:extLst>
      <p:ext uri="{BB962C8B-B14F-4D97-AF65-F5344CB8AC3E}">
        <p14:creationId xmlns:p14="http://schemas.microsoft.com/office/powerpoint/2010/main" val="393549828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6.2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342900"/>
            <a:ext cx="9144000" cy="3420533"/>
          </a:xfrm>
          <a:prstGeom prst="rect">
            <a:avLst/>
          </a:prstGeom>
        </p:spPr>
      </p:pic>
      <p:pic>
        <p:nvPicPr>
          <p:cNvPr id="3" name="Picture 2" descr="Unknown-12.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3216" y="3763433"/>
            <a:ext cx="3492500" cy="2324100"/>
          </a:xfrm>
          <a:prstGeom prst="rect">
            <a:avLst/>
          </a:prstGeom>
        </p:spPr>
      </p:pic>
    </p:spTree>
    <p:extLst>
      <p:ext uri="{BB962C8B-B14F-4D97-AF65-F5344CB8AC3E}">
        <p14:creationId xmlns:p14="http://schemas.microsoft.com/office/powerpoint/2010/main" val="203440533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6.5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4589081"/>
          </a:xfrm>
          <a:prstGeom prst="rect">
            <a:avLst/>
          </a:prstGeom>
        </p:spPr>
      </p:pic>
    </p:spTree>
    <p:extLst>
      <p:ext uri="{BB962C8B-B14F-4D97-AF65-F5344CB8AC3E}">
        <p14:creationId xmlns:p14="http://schemas.microsoft.com/office/powerpoint/2010/main" val="495190446"/>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0-11-19 at 15.17.1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194708"/>
            <a:ext cx="9144000" cy="4485518"/>
          </a:xfrm>
          <a:prstGeom prst="rect">
            <a:avLst/>
          </a:prstGeom>
        </p:spPr>
      </p:pic>
    </p:spTree>
    <p:extLst>
      <p:ext uri="{BB962C8B-B14F-4D97-AF65-F5344CB8AC3E}">
        <p14:creationId xmlns:p14="http://schemas.microsoft.com/office/powerpoint/2010/main" val="4195319176"/>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17.2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074486"/>
            <a:ext cx="9144000" cy="4150229"/>
          </a:xfrm>
          <a:prstGeom prst="rect">
            <a:avLst/>
          </a:prstGeom>
        </p:spPr>
      </p:pic>
    </p:spTree>
    <p:extLst>
      <p:ext uri="{BB962C8B-B14F-4D97-AF65-F5344CB8AC3E}">
        <p14:creationId xmlns:p14="http://schemas.microsoft.com/office/powerpoint/2010/main" val="78609753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50" b="1" dirty="0"/>
              <a:t>The strands of the specification for junior cycle science </a:t>
            </a:r>
            <a:r>
              <a:rPr lang="en-US" sz="1650" dirty="0"/>
              <a:t/>
            </a:r>
            <a:br>
              <a:rPr lang="en-US" sz="1650" dirty="0"/>
            </a:br>
            <a:endParaRPr lang="en-US" sz="1650" dirty="0"/>
          </a:p>
        </p:txBody>
      </p:sp>
      <p:pic>
        <p:nvPicPr>
          <p:cNvPr id="4" name="Content Placeholder 3" descr="Screen Shot 2017-10-19 at 16.19.11.jpg"/>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530887" y="1217337"/>
            <a:ext cx="6270738" cy="4738993"/>
          </a:xfrm>
        </p:spPr>
      </p:pic>
      <p:sp>
        <p:nvSpPr>
          <p:cNvPr id="5" name="Oval 4"/>
          <p:cNvSpPr/>
          <p:nvPr/>
        </p:nvSpPr>
        <p:spPr>
          <a:xfrm>
            <a:off x="3932628" y="3579764"/>
            <a:ext cx="2698630" cy="2213657"/>
          </a:xfrm>
          <a:prstGeom prst="ellipse">
            <a:avLst/>
          </a:prstGeom>
          <a:solidFill>
            <a:srgbClr val="FFFF00">
              <a:alpha val="20000"/>
            </a:srgbClr>
          </a:solidFill>
          <a:ln>
            <a:solidFill>
              <a:srgbClr val="000000"/>
            </a:solidFill>
          </a:ln>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51893552"/>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dirty="0"/>
          </a:p>
          <a:p>
            <a:pPr marL="0" indent="0">
              <a:buNone/>
            </a:pPr>
            <a:endParaRPr lang="en-US" dirty="0"/>
          </a:p>
          <a:p>
            <a:pPr marL="0" indent="0">
              <a:buNone/>
            </a:pPr>
            <a:endParaRPr lang="en-US" dirty="0"/>
          </a:p>
        </p:txBody>
      </p:sp>
      <p:graphicFrame>
        <p:nvGraphicFramePr>
          <p:cNvPr id="4" name="Table 3"/>
          <p:cNvGraphicFramePr>
            <a:graphicFrameLocks noGrp="1"/>
          </p:cNvGraphicFramePr>
          <p:nvPr>
            <p:extLst/>
          </p:nvPr>
        </p:nvGraphicFramePr>
        <p:xfrm>
          <a:off x="1321598" y="2950565"/>
          <a:ext cx="6336504" cy="2632931"/>
        </p:xfrm>
        <a:graphic>
          <a:graphicData uri="http://schemas.openxmlformats.org/drawingml/2006/table">
            <a:tbl>
              <a:tblPr firstRow="1" bandRow="1">
                <a:tableStyleId>{7DF18680-E054-41AD-8BC1-D1AEF772440D}</a:tableStyleId>
              </a:tblPr>
              <a:tblGrid>
                <a:gridCol w="1584126">
                  <a:extLst>
                    <a:ext uri="{9D8B030D-6E8A-4147-A177-3AD203B41FA5}">
                      <a16:colId xmlns="" xmlns:a16="http://schemas.microsoft.com/office/drawing/2014/main" val="20000"/>
                    </a:ext>
                  </a:extLst>
                </a:gridCol>
                <a:gridCol w="1584126">
                  <a:extLst>
                    <a:ext uri="{9D8B030D-6E8A-4147-A177-3AD203B41FA5}">
                      <a16:colId xmlns="" xmlns:a16="http://schemas.microsoft.com/office/drawing/2014/main" val="20001"/>
                    </a:ext>
                  </a:extLst>
                </a:gridCol>
                <a:gridCol w="1584126">
                  <a:extLst>
                    <a:ext uri="{9D8B030D-6E8A-4147-A177-3AD203B41FA5}">
                      <a16:colId xmlns="" xmlns:a16="http://schemas.microsoft.com/office/drawing/2014/main" val="20002"/>
                    </a:ext>
                  </a:extLst>
                </a:gridCol>
                <a:gridCol w="1584126">
                  <a:extLst>
                    <a:ext uri="{9D8B030D-6E8A-4147-A177-3AD203B41FA5}">
                      <a16:colId xmlns="" xmlns:a16="http://schemas.microsoft.com/office/drawing/2014/main" val="20003"/>
                    </a:ext>
                  </a:extLst>
                </a:gridCol>
              </a:tblGrid>
              <a:tr h="735551">
                <a:tc>
                  <a:txBody>
                    <a:bodyPr/>
                    <a:lstStyle/>
                    <a:p>
                      <a:r>
                        <a:rPr lang="en-US" sz="2600" b="1" dirty="0">
                          <a:solidFill>
                            <a:srgbClr val="000000"/>
                          </a:solidFill>
                        </a:rPr>
                        <a:t>Extraction</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Use</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Disposal</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600" b="1" dirty="0">
                          <a:solidFill>
                            <a:srgbClr val="000000"/>
                          </a:solidFill>
                        </a:rPr>
                        <a:t>Recycling</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0"/>
                  </a:ext>
                </a:extLst>
              </a:tr>
              <a:tr h="1897380">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a:t>1.</a:t>
                      </a:r>
                    </a:p>
                    <a:p>
                      <a:endParaRPr lang="en-US" sz="2400" dirty="0"/>
                    </a:p>
                    <a:p>
                      <a:r>
                        <a:rPr lang="en-US" sz="2400" dirty="0"/>
                        <a:t>2.</a:t>
                      </a:r>
                    </a:p>
                    <a:p>
                      <a:endParaRPr lang="en-US" sz="2400" dirty="0"/>
                    </a:p>
                    <a:p>
                      <a:r>
                        <a:rPr lang="en-US" sz="2400" dirty="0"/>
                        <a:t>3.</a:t>
                      </a:r>
                    </a:p>
                  </a:txBody>
                  <a:tcPr marL="68580" marR="68580" marT="34290" marB="3429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
        <p:nvSpPr>
          <p:cNvPr id="6" name="Title 5"/>
          <p:cNvSpPr>
            <a:spLocks noGrp="1"/>
          </p:cNvSpPr>
          <p:nvPr>
            <p:ph type="title"/>
          </p:nvPr>
        </p:nvSpPr>
        <p:spPr/>
        <p:txBody>
          <a:bodyPr/>
          <a:lstStyle/>
          <a:p>
            <a:endParaRPr lang="en-US"/>
          </a:p>
        </p:txBody>
      </p:sp>
      <p:pic>
        <p:nvPicPr>
          <p:cNvPr id="7" name="Picture 6" descr="Screen Shot 2020-11-19 at 15.12.2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399" y="262466"/>
            <a:ext cx="8873067" cy="2675467"/>
          </a:xfrm>
          <a:prstGeom prst="rect">
            <a:avLst/>
          </a:prstGeom>
        </p:spPr>
      </p:pic>
    </p:spTree>
    <p:extLst>
      <p:ext uri="{BB962C8B-B14F-4D97-AF65-F5344CB8AC3E}">
        <p14:creationId xmlns:p14="http://schemas.microsoft.com/office/powerpoint/2010/main" val="365299738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US" dirty="0"/>
              <a:t>Life Cycle Activity</a:t>
            </a:r>
          </a:p>
        </p:txBody>
      </p:sp>
      <p:sp>
        <p:nvSpPr>
          <p:cNvPr id="3" name="Content Placeholder 2"/>
          <p:cNvSpPr>
            <a:spLocks noGrp="1"/>
          </p:cNvSpPr>
          <p:nvPr>
            <p:ph idx="1"/>
          </p:nvPr>
        </p:nvSpPr>
        <p:spPr/>
        <p:txBody>
          <a:bodyPr/>
          <a:lstStyle/>
          <a:p>
            <a:pPr marL="0" indent="0">
              <a:buNone/>
            </a:pPr>
            <a:r>
              <a:rPr lang="en-US" sz="900" dirty="0">
                <a:hlinkClick r:id="rId2"/>
              </a:rPr>
              <a:t>https://www.youtube.com/watch?v=eg-E1FtjaxY</a:t>
            </a:r>
            <a:endParaRPr lang="en-US" sz="900" dirty="0"/>
          </a:p>
          <a:p>
            <a:endParaRPr lang="en-US" dirty="0"/>
          </a:p>
          <a:p>
            <a:endParaRPr lang="en-US" dirty="0"/>
          </a:p>
        </p:txBody>
      </p:sp>
      <p:sp>
        <p:nvSpPr>
          <p:cNvPr id="5" name="TextBox 4"/>
          <p:cNvSpPr txBox="1"/>
          <p:nvPr/>
        </p:nvSpPr>
        <p:spPr>
          <a:xfrm>
            <a:off x="457200" y="1600200"/>
            <a:ext cx="8229599" cy="4708981"/>
          </a:xfrm>
          <a:prstGeom prst="rect">
            <a:avLst/>
          </a:prstGeom>
          <a:solidFill>
            <a:srgbClr val="FFFF66"/>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What is a product life cycle?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life cycle is the different stages a product will go through, from it first being created to it no longer being used.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Task: In </a:t>
            </a:r>
            <a:r>
              <a:rPr kumimoji="0" lang="en-US" sz="2000" b="1" i="0" u="none" strike="noStrike" kern="1200" cap="none" spc="0" normalizeH="0" baseline="0" noProof="0" dirty="0" smtClean="0">
                <a:ln>
                  <a:noFill/>
                </a:ln>
                <a:solidFill>
                  <a:prstClr val="black"/>
                </a:solidFill>
                <a:effectLst/>
                <a:uLnTx/>
                <a:uFillTx/>
                <a:latin typeface="Calibri"/>
                <a:ea typeface="+mn-ea"/>
                <a:cs typeface="+mn-cs"/>
              </a:rPr>
              <a:t>groups-discuss</a:t>
            </a:r>
            <a:r>
              <a:rPr kumimoji="0" lang="en-US" sz="2000" b="1" i="0" u="none" strike="noStrike" kern="1200" cap="none" spc="0" normalizeH="0" noProof="0" dirty="0" smtClean="0">
                <a:ln>
                  <a:noFill/>
                </a:ln>
                <a:solidFill>
                  <a:prstClr val="black"/>
                </a:solidFill>
                <a:effectLst/>
                <a:uLnTx/>
                <a:uFillTx/>
                <a:latin typeface="Calibri"/>
                <a:ea typeface="+mn-ea"/>
                <a:cs typeface="+mn-cs"/>
              </a:rPr>
              <a:t> all the stages from extraction to disposal (or reuse??) that the product will go through:</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baseline="0" dirty="0" smtClean="0">
                <a:solidFill>
                  <a:prstClr val="black"/>
                </a:solidFill>
                <a:latin typeface="Calibri"/>
              </a:rPr>
              <a:t>Consider: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dirty="0" smtClean="0">
                <a:solidFill>
                  <a:prstClr val="black"/>
                </a:solidFill>
                <a:latin typeface="Calibri"/>
              </a:rPr>
              <a:t>The materials needed</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baseline="0" dirty="0" smtClean="0">
                <a:solidFill>
                  <a:prstClr val="black"/>
                </a:solidFill>
                <a:latin typeface="Calibri"/>
              </a:rPr>
              <a:t>The scientific processes needed for each stage</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2000" b="1" dirty="0" smtClean="0">
                <a:solidFill>
                  <a:prstClr val="black"/>
                </a:solidFill>
                <a:latin typeface="Calibri"/>
              </a:rPr>
              <a:t>Human rights considerations at each stage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Calibri"/>
                <a:ea typeface="+mn-ea"/>
                <a:cs typeface="+mn-cs"/>
              </a:rPr>
              <a:t>Environmental</a:t>
            </a:r>
            <a:r>
              <a:rPr kumimoji="0" lang="en-US" sz="2000" b="1" i="0" u="none" strike="noStrike" kern="1200" cap="none" spc="0" normalizeH="0" noProof="0" dirty="0" smtClean="0">
                <a:ln>
                  <a:noFill/>
                </a:ln>
                <a:solidFill>
                  <a:prstClr val="black"/>
                </a:solidFill>
                <a:effectLst/>
                <a:uLnTx/>
                <a:uFillTx/>
                <a:latin typeface="Calibri"/>
                <a:ea typeface="+mn-ea"/>
                <a:cs typeface="+mn-cs"/>
              </a:rPr>
              <a:t> considerations at each stage</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Calibri"/>
                <a:ea typeface="+mn-ea"/>
                <a:cs typeface="+mn-cs"/>
              </a:rPr>
              <a:t>Your </a:t>
            </a:r>
            <a:r>
              <a:rPr kumimoji="0" lang="en-US" sz="2000" b="0" i="0" u="none" strike="noStrike" kern="1200" cap="none" spc="0" normalizeH="0" baseline="0" noProof="0" dirty="0">
                <a:ln>
                  <a:noFill/>
                </a:ln>
                <a:solidFill>
                  <a:prstClr val="black"/>
                </a:solidFill>
                <a:effectLst/>
                <a:uLnTx/>
                <a:uFillTx/>
                <a:latin typeface="Calibri"/>
                <a:ea typeface="+mn-ea"/>
                <a:cs typeface="+mn-cs"/>
              </a:rPr>
              <a:t>group may have</a:t>
            </a:r>
            <a:r>
              <a:rPr kumimoji="0" lang="en-US" sz="2000" b="0" i="0" u="none" strike="noStrike" kern="1200" cap="none" spc="0" normalizeH="0" baseline="0" noProof="0" dirty="0" smtClean="0">
                <a:ln>
                  <a:noFill/>
                </a:ln>
                <a:solidFill>
                  <a:prstClr val="black"/>
                </a:solidFill>
                <a:effectLst/>
                <a:uLnTx/>
                <a:uFillTx/>
                <a:latin typeface="Calibri"/>
                <a:ea typeface="+mn-ea"/>
                <a:cs typeface="+mn-cs"/>
              </a:rPr>
              <a:t>:</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plastic fork</a:t>
            </a: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mobile phone</a:t>
            </a:r>
          </a:p>
          <a:p>
            <a:pPr marL="214313" marR="0" lvl="0" indent="-214313" algn="l" defTabSz="457200" rtl="0" eaLnBrk="1" fontAlgn="auto" latinLnBrk="0" hangingPunct="1">
              <a:lnSpc>
                <a:spcPct val="100000"/>
              </a:lnSpc>
              <a:spcBef>
                <a:spcPts val="0"/>
              </a:spcBef>
              <a:spcAft>
                <a:spcPts val="0"/>
              </a:spcAft>
              <a:buClrTx/>
              <a:buSzTx/>
              <a:buFont typeface="Arial"/>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 coffee </a:t>
            </a:r>
            <a:r>
              <a:rPr kumimoji="0" lang="en-US" sz="2000" b="0" i="0" u="none" strike="noStrike" kern="1200" cap="none" spc="0" normalizeH="0" baseline="0" noProof="0" dirty="0" smtClean="0">
                <a:ln>
                  <a:noFill/>
                </a:ln>
                <a:solidFill>
                  <a:prstClr val="black"/>
                </a:solidFill>
                <a:effectLst/>
                <a:uLnTx/>
                <a:uFillTx/>
                <a:latin typeface="Calibri"/>
                <a:ea typeface="+mn-ea"/>
                <a:cs typeface="+mn-cs"/>
              </a:rPr>
              <a:t>cup</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848534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10-19 at 14.51.58.jpg"/>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558800" y="474133"/>
            <a:ext cx="8413135" cy="5676463"/>
          </a:xfrm>
        </p:spPr>
      </p:pic>
    </p:spTree>
    <p:extLst>
      <p:ext uri="{BB962C8B-B14F-4D97-AF65-F5344CB8AC3E}">
        <p14:creationId xmlns:p14="http://schemas.microsoft.com/office/powerpoint/2010/main" val="367033483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7-10-19 at 14.52.11.jpg"/>
          <p:cNvPicPr>
            <a:picLocks noGrp="1" noChangeAspect="1"/>
          </p:cNvPicPr>
          <p:nvPr>
            <p:ph idx="1"/>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tretch/>
        </p:blipFill>
        <p:spPr>
          <a:xfrm>
            <a:off x="372533" y="457200"/>
            <a:ext cx="8398934" cy="5874600"/>
          </a:xfrm>
        </p:spPr>
      </p:pic>
    </p:spTree>
    <p:extLst>
      <p:ext uri="{BB962C8B-B14F-4D97-AF65-F5344CB8AC3E}">
        <p14:creationId xmlns:p14="http://schemas.microsoft.com/office/powerpoint/2010/main" val="1413863414"/>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49753"/>
            <a:ext cx="7772400" cy="1470025"/>
          </a:xfrm>
        </p:spPr>
        <p:txBody>
          <a:bodyPr/>
          <a:lstStyle/>
          <a:p>
            <a:r>
              <a:rPr lang="en-US" dirty="0" smtClean="0"/>
              <a:t>The life cycle of a coffee cup</a:t>
            </a:r>
            <a:endParaRPr lang="en-US" dirty="0"/>
          </a:p>
        </p:txBody>
      </p:sp>
      <p:sp>
        <p:nvSpPr>
          <p:cNvPr id="3" name="Subtitle 2"/>
          <p:cNvSpPr>
            <a:spLocks noGrp="1"/>
          </p:cNvSpPr>
          <p:nvPr>
            <p:ph type="subTitle" idx="1"/>
          </p:nvPr>
        </p:nvSpPr>
        <p:spPr/>
        <p:txBody>
          <a:bodyPr/>
          <a:lstStyle/>
          <a:p>
            <a:endParaRPr lang="en-US"/>
          </a:p>
        </p:txBody>
      </p:sp>
      <p:sp>
        <p:nvSpPr>
          <p:cNvPr id="4" name="Rectangle 3"/>
          <p:cNvSpPr/>
          <p:nvPr/>
        </p:nvSpPr>
        <p:spPr>
          <a:xfrm>
            <a:off x="195943" y="5956043"/>
            <a:ext cx="8764302" cy="584776"/>
          </a:xfrm>
          <a:prstGeom prst="rect">
            <a:avLst/>
          </a:prstGeom>
        </p:spPr>
        <p:txBody>
          <a:bodyPr wrap="square">
            <a:spAutoFit/>
          </a:bodyPr>
          <a:lstStyle/>
          <a:p>
            <a:r>
              <a:rPr lang="en-US" sz="2400" baseline="30000" dirty="0"/>
              <a:t>Once you have placed all of the cards on the life cycle, have a think if anything is missing from the life cycle? Discuss this in your groups and write it onto the sheet</a:t>
            </a:r>
            <a:endParaRPr lang="en-US" sz="2400" dirty="0"/>
          </a:p>
        </p:txBody>
      </p:sp>
      <p:pic>
        <p:nvPicPr>
          <p:cNvPr id="5" name="Picture 4" descr="Screen Shot 2017-11-24 at 16.04.47.jpg"/>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178001" y="780057"/>
            <a:ext cx="7000191" cy="5607162"/>
          </a:xfrm>
          <a:prstGeom prst="rect">
            <a:avLst/>
          </a:prstGeom>
        </p:spPr>
      </p:pic>
      <p:pic>
        <p:nvPicPr>
          <p:cNvPr id="6" name="Picture 5" descr="Screen Shot 2017-11-24 at 16.06.10.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70443" y="2550186"/>
            <a:ext cx="1329705" cy="1475703"/>
          </a:xfrm>
          <a:prstGeom prst="rect">
            <a:avLst/>
          </a:prstGeom>
        </p:spPr>
      </p:pic>
    </p:spTree>
    <p:extLst>
      <p:ext uri="{BB962C8B-B14F-4D97-AF65-F5344CB8AC3E}">
        <p14:creationId xmlns:p14="http://schemas.microsoft.com/office/powerpoint/2010/main" val="638372434"/>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9352A0-079A-F541-A78F-D8B65BFA3B22}"/>
              </a:ext>
            </a:extLst>
          </p:cNvPr>
          <p:cNvSpPr>
            <a:spLocks noGrp="1"/>
          </p:cNvSpPr>
          <p:nvPr>
            <p:ph type="title"/>
          </p:nvPr>
        </p:nvSpPr>
        <p:spPr>
          <a:xfrm>
            <a:off x="267293" y="2616516"/>
            <a:ext cx="8876707" cy="2429371"/>
          </a:xfrm>
        </p:spPr>
        <p:txBody>
          <a:bodyPr>
            <a:normAutofit fontScale="90000"/>
          </a:bodyPr>
          <a:lstStyle/>
          <a:p>
            <a:r>
              <a:rPr lang="en-IE" sz="8000" b="1" dirty="0" smtClean="0"/>
              <a:t/>
            </a:r>
            <a:br>
              <a:rPr lang="en-IE" sz="8000" b="1" dirty="0" smtClean="0"/>
            </a:br>
            <a:r>
              <a:rPr lang="en-IE" sz="8000" b="1" dirty="0" smtClean="0"/>
              <a:t>Reflection</a:t>
            </a:r>
            <a:r>
              <a:rPr lang="en-IE" b="1" dirty="0"/>
              <a:t/>
            </a:r>
            <a:br>
              <a:rPr lang="en-IE" b="1" dirty="0"/>
            </a:br>
            <a:r>
              <a:rPr lang="en-IE" b="1" dirty="0"/>
              <a:t/>
            </a:r>
            <a:br>
              <a:rPr lang="en-IE" b="1" dirty="0"/>
            </a:br>
            <a:r>
              <a:rPr lang="en-IE" b="1" dirty="0" smtClean="0"/>
              <a:t/>
            </a:r>
            <a:br>
              <a:rPr lang="en-IE" b="1" dirty="0" smtClean="0"/>
            </a:br>
            <a:r>
              <a:rPr lang="en-IE" b="1" dirty="0" smtClean="0"/>
              <a:t>What parts of the lifecycle could we do better to ensure wellbeing of people and planet?</a:t>
            </a:r>
            <a:br>
              <a:rPr lang="en-IE" b="1" dirty="0" smtClean="0"/>
            </a:br>
            <a:r>
              <a:rPr lang="en-IE" b="1" dirty="0" smtClean="0"/>
              <a:t/>
            </a:r>
            <a:br>
              <a:rPr lang="en-IE" b="1" dirty="0" smtClean="0"/>
            </a:br>
            <a:r>
              <a:rPr lang="en-IE" b="1" dirty="0" smtClean="0"/>
              <a:t>Environmental, Social, Ecological, Economic Sustainability</a:t>
            </a:r>
            <a:r>
              <a:rPr lang="en-IE" sz="4000" b="1" dirty="0"/>
              <a:t/>
            </a:r>
            <a:br>
              <a:rPr lang="en-IE" sz="4000" b="1" dirty="0"/>
            </a:br>
            <a:r>
              <a:rPr lang="en-IE" sz="3600" i="1" dirty="0"/>
              <a:t/>
            </a:r>
            <a:br>
              <a:rPr lang="en-IE" sz="3600" i="1" dirty="0"/>
            </a:br>
            <a:r>
              <a:rPr lang="en-IE" sz="3600" i="1" dirty="0"/>
              <a:t/>
            </a:r>
            <a:br>
              <a:rPr lang="en-IE" sz="3600" i="1" dirty="0"/>
            </a:br>
            <a:r>
              <a:rPr lang="en-IE" i="1" dirty="0"/>
              <a:t/>
            </a:r>
            <a:br>
              <a:rPr lang="en-IE" i="1" dirty="0"/>
            </a:br>
            <a:r>
              <a:rPr lang="en-IE" i="1" dirty="0"/>
              <a:t/>
            </a:r>
            <a:br>
              <a:rPr lang="en-IE" i="1" dirty="0"/>
            </a:br>
            <a:endParaRPr lang="en-US" i="1" dirty="0"/>
          </a:p>
        </p:txBody>
      </p:sp>
    </p:spTree>
    <p:extLst>
      <p:ext uri="{BB962C8B-B14F-4D97-AF65-F5344CB8AC3E}">
        <p14:creationId xmlns:p14="http://schemas.microsoft.com/office/powerpoint/2010/main" val="2122045492"/>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nknown-8.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2466" y="1371600"/>
            <a:ext cx="8708571" cy="4826000"/>
          </a:xfrm>
          <a:prstGeom prst="rect">
            <a:avLst/>
          </a:prstGeom>
        </p:spPr>
      </p:pic>
      <p:sp>
        <p:nvSpPr>
          <p:cNvPr id="4" name="TextBox 3"/>
          <p:cNvSpPr txBox="1"/>
          <p:nvPr/>
        </p:nvSpPr>
        <p:spPr>
          <a:xfrm>
            <a:off x="389467" y="677333"/>
            <a:ext cx="8581570" cy="584776"/>
          </a:xfrm>
          <a:prstGeom prst="rect">
            <a:avLst/>
          </a:prstGeom>
          <a:noFill/>
        </p:spPr>
        <p:txBody>
          <a:bodyPr wrap="square" rtlCol="0">
            <a:spAutoFit/>
          </a:bodyPr>
          <a:lstStyle/>
          <a:p>
            <a:pPr algn="ctr"/>
            <a:r>
              <a:rPr lang="en-US" sz="3200" b="1" dirty="0" smtClean="0"/>
              <a:t>Country Overshoot Day</a:t>
            </a:r>
            <a:endParaRPr lang="en-US" sz="3200" b="1" dirty="0"/>
          </a:p>
        </p:txBody>
      </p:sp>
    </p:spTree>
    <p:extLst>
      <p:ext uri="{BB962C8B-B14F-4D97-AF65-F5344CB8AC3E}">
        <p14:creationId xmlns:p14="http://schemas.microsoft.com/office/powerpoint/2010/main" val="2933681221"/>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1733" y="5706533"/>
            <a:ext cx="8682568" cy="954107"/>
          </a:xfrm>
          <a:prstGeom prst="rect">
            <a:avLst/>
          </a:prstGeom>
          <a:noFill/>
        </p:spPr>
        <p:txBody>
          <a:bodyPr wrap="square" rtlCol="0">
            <a:spAutoFit/>
          </a:bodyPr>
          <a:lstStyle/>
          <a:p>
            <a:r>
              <a:rPr lang="en-US" sz="2800" b="1" dirty="0" smtClean="0"/>
              <a:t>Planetary Boundaries-4 of the 9 have been crossed as a result of human activity-which ones???  </a:t>
            </a:r>
            <a:endParaRPr lang="en-US" sz="2800" b="1" dirty="0"/>
          </a:p>
        </p:txBody>
      </p:sp>
      <p:pic>
        <p:nvPicPr>
          <p:cNvPr id="5" name="Picture 4" descr="image.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8000" y="287867"/>
            <a:ext cx="8178800" cy="5266266"/>
          </a:xfrm>
          <a:prstGeom prst="rect">
            <a:avLst/>
          </a:prstGeom>
        </p:spPr>
      </p:pic>
    </p:spTree>
    <p:extLst>
      <p:ext uri="{BB962C8B-B14F-4D97-AF65-F5344CB8AC3E}">
        <p14:creationId xmlns:p14="http://schemas.microsoft.com/office/powerpoint/2010/main" val="2980894362"/>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353165294"/>
              </p:ext>
            </p:extLst>
          </p:nvPr>
        </p:nvGraphicFramePr>
        <p:xfrm>
          <a:off x="457200" y="643468"/>
          <a:ext cx="8229600" cy="6126481"/>
        </p:xfrm>
        <a:graphic>
          <a:graphicData uri="http://schemas.openxmlformats.org/drawingml/2006/table">
            <a:tbl>
              <a:tblPr firstRow="1" bandRow="1">
                <a:tableStyleId>{93296810-A885-4BE3-A3E7-6D5BEEA58F35}</a:tableStyleId>
              </a:tblPr>
              <a:tblGrid>
                <a:gridCol w="2743200"/>
                <a:gridCol w="2743200"/>
                <a:gridCol w="2743200"/>
              </a:tblGrid>
              <a:tr h="643465">
                <a:tc>
                  <a:txBody>
                    <a:bodyPr/>
                    <a:lstStyle/>
                    <a:p>
                      <a:r>
                        <a:rPr lang="en-US" dirty="0" smtClean="0"/>
                        <a:t>Boundary</a:t>
                      </a:r>
                    </a:p>
                    <a:p>
                      <a:endParaRPr lang="en-US" dirty="0" smtClean="0"/>
                    </a:p>
                    <a:p>
                      <a:r>
                        <a:rPr lang="en-US" dirty="0" smtClean="0"/>
                        <a:t>Climate Change</a:t>
                      </a:r>
                    </a:p>
                    <a:p>
                      <a:endParaRPr lang="en-US" dirty="0" smtClean="0"/>
                    </a:p>
                    <a:p>
                      <a:r>
                        <a:rPr lang="en-US" dirty="0" smtClean="0"/>
                        <a:t>Biodiversity Loss</a:t>
                      </a:r>
                    </a:p>
                    <a:p>
                      <a:endParaRPr lang="en-US" dirty="0" smtClean="0"/>
                    </a:p>
                    <a:p>
                      <a:r>
                        <a:rPr lang="en-US" dirty="0" smtClean="0"/>
                        <a:t>Ocean Acidification</a:t>
                      </a:r>
                    </a:p>
                    <a:p>
                      <a:endParaRPr lang="en-US" dirty="0" smtClean="0"/>
                    </a:p>
                    <a:p>
                      <a:r>
                        <a:rPr lang="en-US" dirty="0" smtClean="0"/>
                        <a:t>Land Use Change</a:t>
                      </a:r>
                    </a:p>
                    <a:p>
                      <a:endParaRPr lang="en-US" dirty="0" smtClean="0"/>
                    </a:p>
                    <a:p>
                      <a:r>
                        <a:rPr lang="en-US" dirty="0" smtClean="0"/>
                        <a:t>Nitrogen and Phosphorous Loading</a:t>
                      </a:r>
                    </a:p>
                    <a:p>
                      <a:endParaRPr lang="en-US" dirty="0" smtClean="0"/>
                    </a:p>
                    <a:p>
                      <a:r>
                        <a:rPr lang="en-US" dirty="0" smtClean="0"/>
                        <a:t>Freshwater Use</a:t>
                      </a:r>
                    </a:p>
                    <a:p>
                      <a:endParaRPr lang="en-US" dirty="0" smtClean="0"/>
                    </a:p>
                    <a:p>
                      <a:r>
                        <a:rPr lang="en-US" dirty="0" smtClean="0"/>
                        <a:t>Atmospheric Aerosol Loading</a:t>
                      </a:r>
                    </a:p>
                    <a:p>
                      <a:endParaRPr lang="en-US" dirty="0" smtClean="0"/>
                    </a:p>
                    <a:p>
                      <a:r>
                        <a:rPr lang="en-US" dirty="0" smtClean="0"/>
                        <a:t>Biogeochemical</a:t>
                      </a:r>
                      <a:r>
                        <a:rPr lang="en-US" baseline="0" dirty="0" smtClean="0"/>
                        <a:t> Flows-</a:t>
                      </a:r>
                      <a:r>
                        <a:rPr lang="en-US" dirty="0" smtClean="0"/>
                        <a:t>Chemical Pollution</a:t>
                      </a:r>
                    </a:p>
                    <a:p>
                      <a:endParaRPr lang="en-US" dirty="0" smtClean="0"/>
                    </a:p>
                    <a:p>
                      <a:r>
                        <a:rPr lang="en-US" dirty="0" smtClean="0"/>
                        <a:t>Ozone Depletion</a:t>
                      </a:r>
                      <a:endParaRPr lang="en-US" dirty="0"/>
                    </a:p>
                  </a:txBody>
                  <a:tcPr/>
                </a:tc>
                <a:tc>
                  <a:txBody>
                    <a:bodyPr/>
                    <a:lstStyle/>
                    <a:p>
                      <a:r>
                        <a:rPr lang="en-US" dirty="0" smtClean="0"/>
                        <a:t>Limit</a:t>
                      </a:r>
                    </a:p>
                    <a:p>
                      <a:endParaRPr lang="en-US" dirty="0" smtClean="0"/>
                    </a:p>
                    <a:p>
                      <a:r>
                        <a:rPr lang="en-US" dirty="0" smtClean="0"/>
                        <a:t>350ppm</a:t>
                      </a:r>
                    </a:p>
                    <a:p>
                      <a:endParaRPr lang="en-US" dirty="0" smtClean="0"/>
                    </a:p>
                    <a:p>
                      <a:r>
                        <a:rPr lang="en-US" dirty="0" smtClean="0"/>
                        <a:t>10 species per million</a:t>
                      </a:r>
                    </a:p>
                    <a:p>
                      <a:endParaRPr lang="en-US" dirty="0" smtClean="0"/>
                    </a:p>
                    <a:p>
                      <a:endParaRPr lang="en-US" dirty="0" smtClean="0"/>
                    </a:p>
                    <a:p>
                      <a:endParaRPr lang="en-US" dirty="0" smtClean="0"/>
                    </a:p>
                    <a:p>
                      <a:r>
                        <a:rPr lang="en-US" dirty="0" smtClean="0"/>
                        <a:t>25%conversion of forested land</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a:txBody>
                  <a:tcPr/>
                </a:tc>
                <a:tc>
                  <a:txBody>
                    <a:bodyPr/>
                    <a:lstStyle/>
                    <a:p>
                      <a:r>
                        <a:rPr lang="en-US" dirty="0" smtClean="0"/>
                        <a:t>Status</a:t>
                      </a:r>
                      <a:r>
                        <a:rPr lang="en-US" baseline="0" dirty="0" smtClean="0"/>
                        <a:t> Quo</a:t>
                      </a:r>
                    </a:p>
                    <a:p>
                      <a:endParaRPr lang="en-US" baseline="0" dirty="0" smtClean="0"/>
                    </a:p>
                    <a:p>
                      <a:r>
                        <a:rPr lang="en-US" baseline="0" dirty="0" smtClean="0"/>
                        <a:t>TOO HIGH! 415ppm boundary crossed in 1990</a:t>
                      </a:r>
                      <a:endParaRPr lang="en-US" dirty="0" smtClean="0"/>
                    </a:p>
                    <a:p>
                      <a:r>
                        <a:rPr lang="en-US" dirty="0" smtClean="0"/>
                        <a:t>TOO HIGH!</a:t>
                      </a:r>
                    </a:p>
                    <a:p>
                      <a:endParaRPr lang="en-US" dirty="0" smtClean="0"/>
                    </a:p>
                    <a:p>
                      <a:r>
                        <a:rPr lang="en-US" dirty="0" smtClean="0"/>
                        <a:t>Nearing TOO HIGH</a:t>
                      </a:r>
                    </a:p>
                    <a:p>
                      <a:endParaRPr lang="en-US" dirty="0" smtClean="0"/>
                    </a:p>
                    <a:p>
                      <a:r>
                        <a:rPr lang="en-US" dirty="0" smtClean="0"/>
                        <a:t>TOO HIGH!</a:t>
                      </a:r>
                    </a:p>
                    <a:p>
                      <a:endParaRPr lang="en-US" dirty="0" smtClean="0"/>
                    </a:p>
                    <a:p>
                      <a:r>
                        <a:rPr lang="en-US" dirty="0" smtClean="0"/>
                        <a:t>Too HIGH</a:t>
                      </a:r>
                    </a:p>
                    <a:p>
                      <a:endParaRPr lang="en-US" dirty="0" smtClean="0"/>
                    </a:p>
                    <a:p>
                      <a:endParaRPr lang="en-US" dirty="0" smtClean="0"/>
                    </a:p>
                    <a:p>
                      <a:r>
                        <a:rPr lang="en-US" dirty="0" smtClean="0"/>
                        <a:t>Not finite</a:t>
                      </a:r>
                    </a:p>
                    <a:p>
                      <a:endParaRPr lang="en-US" dirty="0" smtClean="0"/>
                    </a:p>
                    <a:p>
                      <a:endParaRPr lang="en-US" dirty="0" smtClean="0"/>
                    </a:p>
                    <a:p>
                      <a:endParaRPr lang="en-US" dirty="0" smtClean="0"/>
                    </a:p>
                    <a:p>
                      <a:endParaRPr lang="en-US" dirty="0" smtClean="0"/>
                    </a:p>
                    <a:p>
                      <a:r>
                        <a:rPr lang="en-US" dirty="0" smtClean="0"/>
                        <a:t>TOO</a:t>
                      </a:r>
                      <a:r>
                        <a:rPr lang="en-US" baseline="0" dirty="0" smtClean="0"/>
                        <a:t> HIGH!</a:t>
                      </a:r>
                      <a:endParaRPr lang="en-US" dirty="0" smtClean="0"/>
                    </a:p>
                  </a:txBody>
                  <a:tcPr/>
                </a:tc>
              </a:tr>
            </a:tbl>
          </a:graphicData>
        </a:graphic>
      </p:graphicFrame>
    </p:spTree>
    <p:extLst>
      <p:ext uri="{BB962C8B-B14F-4D97-AF65-F5344CB8AC3E}">
        <p14:creationId xmlns:p14="http://schemas.microsoft.com/office/powerpoint/2010/main" val="7969946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lanetary_boundarys_11.13.pdf"/>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70350"/>
            <a:ext cx="9144000" cy="6499783"/>
          </a:xfrm>
          <a:prstGeom prst="rect">
            <a:avLst/>
          </a:prstGeom>
        </p:spPr>
      </p:pic>
    </p:spTree>
    <p:extLst>
      <p:ext uri="{BB962C8B-B14F-4D97-AF65-F5344CB8AC3E}">
        <p14:creationId xmlns:p14="http://schemas.microsoft.com/office/powerpoint/2010/main" val="2514332380"/>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0267" y="423333"/>
            <a:ext cx="8297333" cy="11264621"/>
          </a:xfrm>
          <a:prstGeom prst="rect">
            <a:avLst/>
          </a:prstGeom>
          <a:noFill/>
        </p:spPr>
        <p:txBody>
          <a:bodyPr wrap="square" rtlCol="0">
            <a:spAutoFit/>
          </a:bodyPr>
          <a:lstStyle/>
          <a:p>
            <a:pPr algn="ctr"/>
            <a:r>
              <a:rPr lang="en-US" sz="4400" b="1" dirty="0" smtClean="0"/>
              <a:t>CBAs</a:t>
            </a:r>
          </a:p>
          <a:p>
            <a:r>
              <a:rPr lang="en-US" sz="2000" b="1" dirty="0" smtClean="0"/>
              <a:t>Consider global current affairs:</a:t>
            </a:r>
          </a:p>
          <a:p>
            <a:r>
              <a:rPr lang="en-US" sz="2000" b="1" dirty="0" smtClean="0"/>
              <a:t>How has science influenced policy and politics?</a:t>
            </a:r>
          </a:p>
          <a:p>
            <a:r>
              <a:rPr lang="en-US" sz="3200" b="1" dirty="0" smtClean="0"/>
              <a:t>CBA 1: Experimental Investigation</a:t>
            </a:r>
          </a:p>
          <a:p>
            <a:r>
              <a:rPr lang="en-US" b="1" dirty="0" smtClean="0"/>
              <a:t>-Societal Challenges of Europe-</a:t>
            </a:r>
            <a:r>
              <a:rPr lang="en-US" b="1" dirty="0" err="1" smtClean="0"/>
              <a:t>Eu</a:t>
            </a:r>
            <a:r>
              <a:rPr lang="en-US" b="1" dirty="0" smtClean="0"/>
              <a:t> Horizon 2020 Programme </a:t>
            </a:r>
          </a:p>
          <a:p>
            <a:r>
              <a:rPr lang="en-US" dirty="0"/>
              <a:t>• Health, demographic change and wellbeing;</a:t>
            </a:r>
          </a:p>
          <a:p>
            <a:r>
              <a:rPr lang="en-US" dirty="0"/>
              <a:t>• Food security, sustainable agriculture and forestry, marine and maritime and inland water research, and </a:t>
            </a:r>
            <a:r>
              <a:rPr lang="en-US" dirty="0" smtClean="0"/>
              <a:t>the bio-economy</a:t>
            </a:r>
            <a:r>
              <a:rPr lang="en-US" dirty="0"/>
              <a:t>;</a:t>
            </a:r>
          </a:p>
          <a:p>
            <a:r>
              <a:rPr lang="en-US" dirty="0"/>
              <a:t>• Secure, clean and efficient energy;</a:t>
            </a:r>
          </a:p>
          <a:p>
            <a:r>
              <a:rPr lang="en-US" dirty="0"/>
              <a:t>• Smart, green and integrated transport;</a:t>
            </a:r>
          </a:p>
          <a:p>
            <a:r>
              <a:rPr lang="en-US" dirty="0"/>
              <a:t>• Climate action, environment, resource efficiency and raw materials;</a:t>
            </a:r>
          </a:p>
          <a:p>
            <a:r>
              <a:rPr lang="en-US" dirty="0"/>
              <a:t>• Europe in a changing world - inclusive, innovative and reflective societies;</a:t>
            </a:r>
          </a:p>
          <a:p>
            <a:r>
              <a:rPr lang="en-US" dirty="0"/>
              <a:t>• Secure societies - protecting freedom and security of Europe and its citizens.</a:t>
            </a:r>
            <a:endParaRPr lang="en-US" b="1" dirty="0" smtClean="0"/>
          </a:p>
          <a:p>
            <a:r>
              <a:rPr lang="en-US" sz="3200" b="1" dirty="0" smtClean="0"/>
              <a:t>CBA 2: </a:t>
            </a:r>
            <a:r>
              <a:rPr lang="en-US" sz="3200" b="1" dirty="0"/>
              <a:t>Science in </a:t>
            </a:r>
            <a:r>
              <a:rPr lang="en-US" sz="3200" b="1" dirty="0" smtClean="0"/>
              <a:t>Society</a:t>
            </a:r>
          </a:p>
          <a:p>
            <a:r>
              <a:rPr lang="en-US" sz="1600" b="1" dirty="0" smtClean="0"/>
              <a:t>-Covid vaccine equal distribution-look at other factors like trade, patents for example.</a:t>
            </a:r>
          </a:p>
          <a:p>
            <a:r>
              <a:rPr lang="en-US" sz="1600" b="1" dirty="0" smtClean="0"/>
              <a:t>-Science influence on one of the SDGs</a:t>
            </a:r>
          </a:p>
          <a:p>
            <a:r>
              <a:rPr lang="en-US" sz="1600" b="1" dirty="0" smtClean="0"/>
              <a:t>-Science providing a powerful narrative for us to tackle climate change, ecological breakdown</a:t>
            </a:r>
            <a:endParaRPr lang="en-US" sz="1600" b="1" dirty="0"/>
          </a:p>
          <a:p>
            <a:endParaRPr lang="en-US" sz="3200" b="1" dirty="0" smtClean="0"/>
          </a:p>
          <a:p>
            <a:endParaRPr lang="en-US" sz="4800" b="1" dirty="0" smtClean="0"/>
          </a:p>
          <a:p>
            <a:endParaRPr lang="en-US" sz="4800" b="1" dirty="0" smtClean="0"/>
          </a:p>
          <a:p>
            <a:endParaRPr lang="en-US" sz="4800" b="1" dirty="0" smtClean="0"/>
          </a:p>
          <a:p>
            <a:endParaRPr lang="en-US" sz="4800" b="1" dirty="0"/>
          </a:p>
          <a:p>
            <a:endParaRPr lang="en-US" sz="4800" b="1" dirty="0" smtClean="0"/>
          </a:p>
          <a:p>
            <a:pPr algn="ctr"/>
            <a:endParaRPr lang="en-US" sz="2400" b="1" dirty="0"/>
          </a:p>
          <a:p>
            <a:pPr algn="ctr"/>
            <a:endParaRPr lang="en-US" sz="2400" b="1" dirty="0" smtClean="0"/>
          </a:p>
          <a:p>
            <a:pPr algn="ctr"/>
            <a:endParaRPr lang="en-US" sz="2400" b="1" dirty="0"/>
          </a:p>
        </p:txBody>
      </p:sp>
      <p:pic>
        <p:nvPicPr>
          <p:cNvPr id="3" name="Picture 2" descr="Unknown-10.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30533" y="254000"/>
            <a:ext cx="1507067" cy="2129031"/>
          </a:xfrm>
          <a:prstGeom prst="rect">
            <a:avLst/>
          </a:prstGeom>
        </p:spPr>
      </p:pic>
    </p:spTree>
    <p:extLst>
      <p:ext uri="{BB962C8B-B14F-4D97-AF65-F5344CB8AC3E}">
        <p14:creationId xmlns:p14="http://schemas.microsoft.com/office/powerpoint/2010/main" val="3429775757"/>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899813"/>
            <a:ext cx="9144000" cy="3693319"/>
          </a:xfrm>
          <a:prstGeom prst="rect">
            <a:avLst/>
          </a:prstGeom>
        </p:spPr>
        <p:txBody>
          <a:bodyPr wrap="square">
            <a:spAutoFit/>
          </a:bodyPr>
          <a:lstStyle/>
          <a:p>
            <a:r>
              <a:rPr lang="en-US" sz="2000" b="1" dirty="0" smtClean="0"/>
              <a:t>Criteria:</a:t>
            </a:r>
          </a:p>
          <a:p>
            <a:r>
              <a:rPr lang="en-US" dirty="0" smtClean="0"/>
              <a:t>1</a:t>
            </a:r>
            <a:r>
              <a:rPr lang="en-US" dirty="0"/>
              <a:t>. Show a clear understanding of the causes of poverty, injustice and inequality in a Global South context and a willingness to learn more. Issues might include: Food and livelihood security; climate change and the environment (e.g. deforestation, clean water and sanitation, fertile soil, soil erosion, fishery, energy, air quality, pollution); gender equality; appropriate technology; access to education; health issues e.g. HIV/AIDS, TB, maternal/child health.</a:t>
            </a:r>
          </a:p>
          <a:p>
            <a:r>
              <a:rPr lang="en-US" dirty="0"/>
              <a:t>2. Use appropriate and sustainable technology, solutions and/or materials that can be adopted and implemented at local community level in the Global South.</a:t>
            </a:r>
          </a:p>
          <a:p>
            <a:r>
              <a:rPr lang="en-US" dirty="0"/>
              <a:t>3. Demonstrate a clear understanding of the local context, target audience and needs, which the project is designed for.</a:t>
            </a:r>
          </a:p>
          <a:p>
            <a:r>
              <a:rPr lang="en-US" dirty="0"/>
              <a:t>4. Demonstrate an understanding of the connections between the local (Ireland) and the global level in relation to the chosen development issue and project, as well as an understanding of a partnership approach to development</a:t>
            </a:r>
            <a:r>
              <a:rPr lang="en-US" dirty="0" smtClean="0"/>
              <a:t>.</a:t>
            </a:r>
            <a:endParaRPr lang="en-US" dirty="0"/>
          </a:p>
        </p:txBody>
      </p:sp>
      <p:pic>
        <p:nvPicPr>
          <p:cNvPr id="4" name="Picture 3" descr="Text&#10;&#10;Description automatically generated">
            <a:extLst>
              <a:ext uri="{FF2B5EF4-FFF2-40B4-BE49-F238E27FC236}">
                <a16:creationId xmlns:a16="http://schemas.microsoft.com/office/drawing/2014/main" xmlns="" id="{B5635611-4378-7A48-A945-79D2661B76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2667" y="0"/>
            <a:ext cx="2201333" cy="1025624"/>
          </a:xfrm>
          <a:prstGeom prst="rect">
            <a:avLst/>
          </a:prstGeom>
        </p:spPr>
      </p:pic>
      <p:pic>
        <p:nvPicPr>
          <p:cNvPr id="3" name="Picture 2" descr="Unknown-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2666" y="1071638"/>
            <a:ext cx="2201333" cy="943429"/>
          </a:xfrm>
          <a:prstGeom prst="rect">
            <a:avLst/>
          </a:prstGeom>
        </p:spPr>
      </p:pic>
      <p:pic>
        <p:nvPicPr>
          <p:cNvPr id="5" name="Picture 4" descr="Screen Shot 2020-12-18 at 08.41.1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2766676" cy="3009900"/>
          </a:xfrm>
          <a:prstGeom prst="rect">
            <a:avLst/>
          </a:prstGeom>
        </p:spPr>
      </p:pic>
      <p:pic>
        <p:nvPicPr>
          <p:cNvPr id="7" name="Picture 6" descr="Unknown-11.jpe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5884" y="175683"/>
            <a:ext cx="3492500" cy="2324100"/>
          </a:xfrm>
          <a:prstGeom prst="rect">
            <a:avLst/>
          </a:prstGeom>
        </p:spPr>
      </p:pic>
    </p:spTree>
    <p:extLst>
      <p:ext uri="{BB962C8B-B14F-4D97-AF65-F5344CB8AC3E}">
        <p14:creationId xmlns:p14="http://schemas.microsoft.com/office/powerpoint/2010/main" val="915904427"/>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01-25 at 11.43.25.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9000" y="0"/>
            <a:ext cx="7356975" cy="6858000"/>
          </a:xfrm>
          <a:prstGeom prst="rect">
            <a:avLst/>
          </a:prstGeom>
        </p:spPr>
      </p:pic>
    </p:spTree>
    <p:extLst>
      <p:ext uri="{BB962C8B-B14F-4D97-AF65-F5344CB8AC3E}">
        <p14:creationId xmlns:p14="http://schemas.microsoft.com/office/powerpoint/2010/main" val="2955730349"/>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01-25 at 11.51.0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200" y="38100"/>
            <a:ext cx="8991600" cy="6781800"/>
          </a:xfrm>
          <a:prstGeom prst="rect">
            <a:avLst/>
          </a:prstGeom>
        </p:spPr>
      </p:pic>
    </p:spTree>
    <p:extLst>
      <p:ext uri="{BB962C8B-B14F-4D97-AF65-F5344CB8AC3E}">
        <p14:creationId xmlns:p14="http://schemas.microsoft.com/office/powerpoint/2010/main" val="216408956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5.02.05.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193800"/>
            <a:ext cx="9144000" cy="4457126"/>
          </a:xfrm>
          <a:prstGeom prst="rect">
            <a:avLst/>
          </a:prstGeom>
        </p:spPr>
      </p:pic>
    </p:spTree>
    <p:extLst>
      <p:ext uri="{BB962C8B-B14F-4D97-AF65-F5344CB8AC3E}">
        <p14:creationId xmlns:p14="http://schemas.microsoft.com/office/powerpoint/2010/main" val="821200860"/>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8">
            <a:extLst>
              <a:ext uri="{FF2B5EF4-FFF2-40B4-BE49-F238E27FC236}">
                <a16:creationId xmlns="" xmlns:a16="http://schemas.microsoft.com/office/drawing/2014/main" id="{53F29798-D584-4792-9B62-3F5F5C36D61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6D4AACF-844C-CF40-8599-BFA3310E0D25}"/>
              </a:ext>
            </a:extLst>
          </p:cNvPr>
          <p:cNvSpPr>
            <a:spLocks noGrp="1"/>
          </p:cNvSpPr>
          <p:nvPr>
            <p:ph type="title"/>
          </p:nvPr>
        </p:nvSpPr>
        <p:spPr>
          <a:xfrm>
            <a:off x="189346" y="278610"/>
            <a:ext cx="7886700" cy="1128417"/>
          </a:xfrm>
        </p:spPr>
        <p:txBody>
          <a:bodyPr vert="horz" lIns="91440" tIns="45720" rIns="91440" bIns="45720" rtlCol="0" anchor="ctr">
            <a:noAutofit/>
          </a:bodyPr>
          <a:lstStyle/>
          <a:p>
            <a:r>
              <a:rPr lang="en-IE" sz="2800" dirty="0"/>
              <a:t/>
            </a:r>
            <a:br>
              <a:rPr lang="en-IE" sz="2800" dirty="0"/>
            </a:br>
            <a:r>
              <a:rPr lang="en-IE" sz="2800" b="1" dirty="0">
                <a:solidFill>
                  <a:srgbClr val="7030A0"/>
                </a:solidFill>
              </a:rPr>
              <a:t>STEP 3: EXPLORE THE THEME</a:t>
            </a:r>
            <a:r>
              <a:rPr lang="en-IE" sz="2800" dirty="0"/>
              <a:t/>
            </a:r>
            <a:br>
              <a:rPr lang="en-IE" sz="2800" dirty="0"/>
            </a:br>
            <a:r>
              <a:rPr lang="en-IE" sz="2000" b="1" dirty="0">
                <a:solidFill>
                  <a:srgbClr val="0070C0"/>
                </a:solidFill>
              </a:rPr>
              <a:t>TEACHING AND LEARNING MATERIALS: Resources</a:t>
            </a:r>
            <a:r>
              <a:rPr lang="en-IE" sz="2800" dirty="0"/>
              <a:t/>
            </a:r>
            <a:br>
              <a:rPr lang="en-IE" sz="2800" dirty="0"/>
            </a:br>
            <a:r>
              <a:rPr lang="en-IE" sz="2800" dirty="0"/>
              <a:t/>
            </a:r>
            <a:br>
              <a:rPr lang="en-IE" sz="2800" dirty="0"/>
            </a:br>
            <a:r>
              <a:rPr lang="en-US" sz="2000" dirty="0"/>
              <a:t/>
            </a:r>
            <a:br>
              <a:rPr lang="en-US" sz="2000" dirty="0"/>
            </a:br>
            <a:endParaRPr lang="en-US" sz="2000" dirty="0"/>
          </a:p>
        </p:txBody>
      </p:sp>
      <p:pic>
        <p:nvPicPr>
          <p:cNvPr id="6" name="Picture 5" descr="Screen Shot 2020-11-16 at 10.15.20.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213" y="3570811"/>
            <a:ext cx="3360057" cy="1858213"/>
          </a:xfrm>
          <a:prstGeom prst="rect">
            <a:avLst/>
          </a:prstGeom>
        </p:spPr>
      </p:pic>
      <p:pic>
        <p:nvPicPr>
          <p:cNvPr id="8" name="Picture 7" descr="Screen Shot 2020-11-19 at 15.08.3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86" y="5640361"/>
            <a:ext cx="9144000" cy="1217639"/>
          </a:xfrm>
          <a:prstGeom prst="rect">
            <a:avLst/>
          </a:prstGeom>
        </p:spPr>
      </p:pic>
      <p:pic>
        <p:nvPicPr>
          <p:cNvPr id="9" name="Picture 8" descr="Screen Shot 2020-11-19 at 15.41.20.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397500" y="1066800"/>
            <a:ext cx="3619500" cy="1574800"/>
          </a:xfrm>
          <a:prstGeom prst="rect">
            <a:avLst/>
          </a:prstGeom>
        </p:spPr>
      </p:pic>
      <p:pic>
        <p:nvPicPr>
          <p:cNvPr id="3" name="Picture 2" descr="Screen Shot 2020-11-20 at 08.13.09.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952748" y="3570811"/>
            <a:ext cx="5064252" cy="1931659"/>
          </a:xfrm>
          <a:prstGeom prst="rect">
            <a:avLst/>
          </a:prstGeom>
        </p:spPr>
      </p:pic>
      <p:pic>
        <p:nvPicPr>
          <p:cNvPr id="4" name="Picture 3" descr="Screen Shot 2020-11-20 at 08.15.11.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50213" y="1185333"/>
            <a:ext cx="1705874" cy="1974850"/>
          </a:xfrm>
          <a:prstGeom prst="rect">
            <a:avLst/>
          </a:prstGeom>
        </p:spPr>
      </p:pic>
      <p:pic>
        <p:nvPicPr>
          <p:cNvPr id="10" name="Picture 9" descr="Screen Shot 2017-08-23 at 22.00.28.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360931" y="1194249"/>
            <a:ext cx="1498936" cy="2163621"/>
          </a:xfrm>
          <a:prstGeom prst="rect">
            <a:avLst/>
          </a:prstGeom>
        </p:spPr>
      </p:pic>
    </p:spTree>
    <p:extLst>
      <p:ext uri="{BB962C8B-B14F-4D97-AF65-F5344CB8AC3E}">
        <p14:creationId xmlns:p14="http://schemas.microsoft.com/office/powerpoint/2010/main" val="3554588024"/>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verview-img-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931333"/>
            <a:ext cx="8763000" cy="5689600"/>
          </a:xfrm>
          <a:prstGeom prst="rect">
            <a:avLst/>
          </a:prstGeom>
        </p:spPr>
      </p:pic>
    </p:spTree>
    <p:extLst>
      <p:ext uri="{BB962C8B-B14F-4D97-AF65-F5344CB8AC3E}">
        <p14:creationId xmlns:p14="http://schemas.microsoft.com/office/powerpoint/2010/main" val="3197588295"/>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11-19 at 17.24.20.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38800" y="148167"/>
            <a:ext cx="3365500" cy="2813289"/>
          </a:xfrm>
          <a:prstGeom prst="rect">
            <a:avLst/>
          </a:prstGeom>
        </p:spPr>
      </p:pic>
      <p:sp>
        <p:nvSpPr>
          <p:cNvPr id="3" name="Rectangular Callout 2"/>
          <p:cNvSpPr/>
          <p:nvPr/>
        </p:nvSpPr>
        <p:spPr>
          <a:xfrm>
            <a:off x="203200" y="148166"/>
            <a:ext cx="4910666" cy="6455833"/>
          </a:xfrm>
          <a:prstGeom prst="wedgeRectCallout">
            <a:avLst>
              <a:gd name="adj1" fmla="val 130547"/>
              <a:gd name="adj2" fmla="val 52899"/>
            </a:avLst>
          </a:prstGeom>
        </p:spPr>
        <p:style>
          <a:lnRef idx="1">
            <a:schemeClr val="accent1"/>
          </a:lnRef>
          <a:fillRef idx="3">
            <a:schemeClr val="accent1"/>
          </a:fillRef>
          <a:effectRef idx="2">
            <a:schemeClr val="accent1"/>
          </a:effectRef>
          <a:fontRef idx="minor">
            <a:schemeClr val="lt1"/>
          </a:fontRef>
        </p:style>
        <p:txBody>
          <a:bodyPr rtlCol="0" anchor="ctr"/>
          <a:lstStyle/>
          <a:p>
            <a:r>
              <a:rPr lang="en-US" b="1" dirty="0" err="1" smtClean="0">
                <a:solidFill>
                  <a:srgbClr val="000000"/>
                </a:solidFill>
              </a:rPr>
              <a:t>Eadaoin</a:t>
            </a:r>
            <a:r>
              <a:rPr lang="en-US" b="1" dirty="0" smtClean="0">
                <a:solidFill>
                  <a:srgbClr val="000000"/>
                </a:solidFill>
              </a:rPr>
              <a:t> </a:t>
            </a:r>
            <a:r>
              <a:rPr lang="en-US" b="1" dirty="0" err="1" smtClean="0">
                <a:solidFill>
                  <a:srgbClr val="000000"/>
                </a:solidFill>
              </a:rPr>
              <a:t>Twohill</a:t>
            </a:r>
            <a:r>
              <a:rPr lang="en-US" b="1" dirty="0">
                <a:solidFill>
                  <a:srgbClr val="000000"/>
                </a:solidFill>
              </a:rPr>
              <a:t> </a:t>
            </a:r>
            <a:endParaRPr lang="en-US" b="1" dirty="0" smtClean="0">
              <a:solidFill>
                <a:srgbClr val="000000"/>
              </a:solidFill>
            </a:endParaRPr>
          </a:p>
          <a:p>
            <a:r>
              <a:rPr lang="en-US" b="1" dirty="0" smtClean="0">
                <a:solidFill>
                  <a:srgbClr val="000000"/>
                </a:solidFill>
              </a:rPr>
              <a:t>St Oliver’s Community School, Drogheda</a:t>
            </a:r>
            <a:r>
              <a:rPr lang="en-US" dirty="0" smtClean="0">
                <a:solidFill>
                  <a:srgbClr val="000000"/>
                </a:solidFill>
              </a:rPr>
              <a:t> </a:t>
            </a:r>
            <a:endParaRPr lang="en-US" dirty="0">
              <a:solidFill>
                <a:srgbClr val="000000"/>
              </a:solidFill>
            </a:endParaRPr>
          </a:p>
          <a:p>
            <a:r>
              <a:rPr lang="en-US" i="1" dirty="0" smtClean="0">
                <a:solidFill>
                  <a:srgbClr val="000000"/>
                </a:solidFill>
              </a:rPr>
              <a:t>‘All </a:t>
            </a:r>
            <a:r>
              <a:rPr lang="en-US" i="1" dirty="0">
                <a:solidFill>
                  <a:srgbClr val="000000"/>
                </a:solidFill>
              </a:rPr>
              <a:t>Junior Cycle students explore: </a:t>
            </a:r>
          </a:p>
          <a:p>
            <a:r>
              <a:rPr lang="en-US" i="1" dirty="0">
                <a:solidFill>
                  <a:srgbClr val="000000"/>
                </a:solidFill>
              </a:rPr>
              <a:t>working on water cycle and carbon cycle - links here to life on land and life below water. i also went into water treatment, water consumption and water conservation which link to a few goals too (12 and 6) </a:t>
            </a:r>
          </a:p>
          <a:p>
            <a:r>
              <a:rPr lang="en-US" i="1" dirty="0">
                <a:solidFill>
                  <a:srgbClr val="000000"/>
                </a:solidFill>
              </a:rPr>
              <a:t>looking at how human factors influence the earth's climate and evaluating initiatives that attempt to address those affects. In my class we looked at making changes to transport, eating less beef, recycling better and reforestation as initiatives. (Goals 13, 7, 12) </a:t>
            </a:r>
          </a:p>
          <a:p>
            <a:r>
              <a:rPr lang="en-US" i="1" dirty="0">
                <a:solidFill>
                  <a:srgbClr val="000000"/>
                </a:solidFill>
              </a:rPr>
              <a:t>ethical and sustainability issues around electricity generation - we looked at child working conditions in Colombia mines to help us discuss ethical issues around electricity generation </a:t>
            </a:r>
            <a:r>
              <a:rPr lang="en-US" i="1" dirty="0" smtClean="0">
                <a:solidFill>
                  <a:srgbClr val="000000"/>
                </a:solidFill>
              </a:rPr>
              <a:t>how </a:t>
            </a:r>
            <a:r>
              <a:rPr lang="en-US" i="1" dirty="0">
                <a:solidFill>
                  <a:srgbClr val="000000"/>
                </a:solidFill>
              </a:rPr>
              <a:t>humans contribute to sustainability through extraction, use, disposal and recycling of materials - most teachers do plastics here and a few of us have done conflict metals too (goals - 8, 12</a:t>
            </a:r>
            <a:r>
              <a:rPr lang="en-US" i="1" dirty="0" smtClean="0">
                <a:solidFill>
                  <a:srgbClr val="000000"/>
                </a:solidFill>
              </a:rPr>
              <a:t>)’ </a:t>
            </a:r>
            <a:endParaRPr lang="en-US" i="1" dirty="0">
              <a:solidFill>
                <a:srgbClr val="000000"/>
              </a:solidFill>
            </a:endParaRPr>
          </a:p>
        </p:txBody>
      </p:sp>
      <p:sp>
        <p:nvSpPr>
          <p:cNvPr id="4" name="Oval Callout 3"/>
          <p:cNvSpPr/>
          <p:nvPr/>
        </p:nvSpPr>
        <p:spPr>
          <a:xfrm>
            <a:off x="5113865" y="2336800"/>
            <a:ext cx="4216401" cy="3674533"/>
          </a:xfrm>
          <a:prstGeom prst="wedgeEllipseCallout">
            <a:avLst>
              <a:gd name="adj1" fmla="val -47443"/>
              <a:gd name="adj2" fmla="val 70795"/>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1400" i="1" dirty="0" smtClean="0">
                <a:solidFill>
                  <a:srgbClr val="000000"/>
                </a:solidFill>
              </a:rPr>
              <a:t>‘In </a:t>
            </a:r>
            <a:r>
              <a:rPr lang="en-US" sz="1400" i="1" dirty="0">
                <a:solidFill>
                  <a:srgbClr val="000000"/>
                </a:solidFill>
              </a:rPr>
              <a:t>Science class, we calculated the food miles of various foods, the benefits of reducing food miles and way we could do this. </a:t>
            </a:r>
          </a:p>
          <a:p>
            <a:pPr algn="ctr"/>
            <a:r>
              <a:rPr lang="en-US" sz="1400" i="1" dirty="0">
                <a:solidFill>
                  <a:srgbClr val="000000"/>
                </a:solidFill>
              </a:rPr>
              <a:t>We made posters on the life cycle of food and gave advice on how we could make each stage more sustainable. </a:t>
            </a:r>
          </a:p>
          <a:p>
            <a:pPr algn="ctr"/>
            <a:r>
              <a:rPr lang="en-US" sz="1400" i="1" dirty="0">
                <a:solidFill>
                  <a:srgbClr val="000000"/>
                </a:solidFill>
              </a:rPr>
              <a:t>We did group projects on plastics- reducing consumption, reusing and recycling as well as focusing on 5 global issues including pollution, global warming, plastics for the sustainable world</a:t>
            </a:r>
            <a:r>
              <a:rPr lang="en-US" sz="1400" i="1" dirty="0" smtClean="0">
                <a:solidFill>
                  <a:srgbClr val="000000"/>
                </a:solidFill>
              </a:rPr>
              <a:t>.’ </a:t>
            </a:r>
          </a:p>
        </p:txBody>
      </p:sp>
    </p:spTree>
    <p:extLst>
      <p:ext uri="{BB962C8B-B14F-4D97-AF65-F5344CB8AC3E}">
        <p14:creationId xmlns:p14="http://schemas.microsoft.com/office/powerpoint/2010/main" val="1226923257"/>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a:off x="237067" y="423333"/>
            <a:ext cx="8652933" cy="5774267"/>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000" i="1" dirty="0" smtClean="0"/>
              <a:t>‘In </a:t>
            </a:r>
            <a:r>
              <a:rPr lang="en-US" sz="2000" i="1" dirty="0"/>
              <a:t>Junior Cycle Science sustainability is a major theme. The carbon-cycle is explored and also fuel consumption. An interesting Jigsaw activity looked at the cause and effect of irresponsibility with energy resources and how this has an effect on Climate Change. There was an analysis of carbon dioxide levels increasing in the atmosphere over time and also students looked at sea levels figures and discussed the reasons why they are rising. There was a cross-curricular approach with CSPE on the whole issue of Waste Management. Parents were informed and students encouraged recycling and composting in the home as a result. </a:t>
            </a:r>
          </a:p>
          <a:p>
            <a:r>
              <a:rPr lang="en-US" sz="2000" i="1" dirty="0"/>
              <a:t>Second year science students explored different ways of harnessing the sun's energy. </a:t>
            </a:r>
          </a:p>
          <a:p>
            <a:r>
              <a:rPr lang="en-US" sz="2000" i="1" dirty="0"/>
              <a:t>A definite link between Junior Cycle Science and Construction studies was also explored under the umbrella of the importance of trees. </a:t>
            </a:r>
          </a:p>
          <a:p>
            <a:r>
              <a:rPr lang="en-US" sz="2000" i="1" dirty="0"/>
              <a:t>Controlled forestation was explored. In Woodwork the importance of reusing and re=constituting timber and cut-offs was put into </a:t>
            </a:r>
            <a:r>
              <a:rPr lang="en-US" sz="2000" i="1" dirty="0" smtClean="0"/>
              <a:t>practice’. </a:t>
            </a:r>
          </a:p>
          <a:p>
            <a:pPr algn="r"/>
            <a:r>
              <a:rPr lang="en-US" sz="2000" b="1" dirty="0" smtClean="0"/>
              <a:t>Jenny Murray, Ballyhaunis Community School</a:t>
            </a:r>
            <a:endParaRPr lang="en-US" sz="2000" b="1" dirty="0"/>
          </a:p>
        </p:txBody>
      </p:sp>
    </p:spTree>
    <p:extLst>
      <p:ext uri="{BB962C8B-B14F-4D97-AF65-F5344CB8AC3E}">
        <p14:creationId xmlns:p14="http://schemas.microsoft.com/office/powerpoint/2010/main" val="3377147290"/>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423333" y="508000"/>
            <a:ext cx="8382000" cy="2218267"/>
          </a:xfrm>
          <a:prstGeom prst="wedgeEllipseCallout">
            <a:avLst>
              <a:gd name="adj1" fmla="val -52550"/>
              <a:gd name="adj2" fmla="val 5868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rgbClr val="000000"/>
                </a:solidFill>
              </a:rPr>
              <a:t>In Science pupils are taught about the environmental impact of climate change and the percentage increase in CO2 in the earths atmosphere from 0.03% to 0.04%. In Year 12 students calculated their carbon footprint from worksheets obtained online and investigated how they could reduce it. </a:t>
            </a:r>
            <a:endParaRPr lang="en-US" i="1" dirty="0" smtClean="0">
              <a:solidFill>
                <a:srgbClr val="000000"/>
              </a:solidFill>
            </a:endParaRPr>
          </a:p>
          <a:p>
            <a:pPr algn="ctr"/>
            <a:r>
              <a:rPr lang="en-US" dirty="0" smtClean="0">
                <a:solidFill>
                  <a:srgbClr val="000000"/>
                </a:solidFill>
              </a:rPr>
              <a:t>St Louis SS  Kilkeel</a:t>
            </a:r>
            <a:endParaRPr lang="en-US" dirty="0">
              <a:solidFill>
                <a:srgbClr val="000000"/>
              </a:solidFill>
            </a:endParaRPr>
          </a:p>
        </p:txBody>
      </p:sp>
      <p:sp>
        <p:nvSpPr>
          <p:cNvPr id="3" name="Rounded Rectangular Callout 2"/>
          <p:cNvSpPr/>
          <p:nvPr/>
        </p:nvSpPr>
        <p:spPr>
          <a:xfrm>
            <a:off x="423333" y="3386667"/>
            <a:ext cx="8178800" cy="2302933"/>
          </a:xfrm>
          <a:prstGeom prst="wedgeRoundRectCallout">
            <a:avLst>
              <a:gd name="adj1" fmla="val 51217"/>
              <a:gd name="adj2" fmla="val 66618"/>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i="1" dirty="0" smtClean="0"/>
              <a:t>‘In </a:t>
            </a:r>
            <a:r>
              <a:rPr lang="en-US" i="1" dirty="0"/>
              <a:t>Science class they look at issues concerning our biodiversity and climate change. What action can they take to help reduce their impact? This offers opportunities to link the work done in class to the extra curricular work in our Green Schools projects and the work of the Student </a:t>
            </a:r>
            <a:r>
              <a:rPr lang="en-US" i="1" dirty="0" smtClean="0"/>
              <a:t>voice’. </a:t>
            </a:r>
          </a:p>
          <a:p>
            <a:pPr algn="r"/>
            <a:r>
              <a:rPr lang="en-US" b="1" dirty="0" smtClean="0"/>
              <a:t>Linda Reilly, Ardscoil </a:t>
            </a:r>
            <a:r>
              <a:rPr lang="en-US" b="1" dirty="0" err="1" smtClean="0"/>
              <a:t>Phobail</a:t>
            </a:r>
            <a:r>
              <a:rPr lang="en-US" b="1" dirty="0" smtClean="0"/>
              <a:t>, Granard</a:t>
            </a:r>
            <a:endParaRPr lang="en-US" b="1" dirty="0"/>
          </a:p>
        </p:txBody>
      </p:sp>
    </p:spTree>
    <p:extLst>
      <p:ext uri="{BB962C8B-B14F-4D97-AF65-F5344CB8AC3E}">
        <p14:creationId xmlns:p14="http://schemas.microsoft.com/office/powerpoint/2010/main" val="1558858478"/>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25" descr="A screenshot of a computer&#10;&#10;Description automatically generated">
            <a:extLst>
              <a:ext uri="{FF2B5EF4-FFF2-40B4-BE49-F238E27FC236}">
                <a16:creationId xmlns:a16="http://schemas.microsoft.com/office/drawing/2014/main" xmlns="" id="{884F9668-ACF9-0141-BE02-BB9C8EEDA7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467" y="60307"/>
            <a:ext cx="8671465" cy="7120594"/>
          </a:xfrm>
          <a:prstGeom prst="rect">
            <a:avLst/>
          </a:prstGeom>
        </p:spPr>
      </p:pic>
      <p:cxnSp>
        <p:nvCxnSpPr>
          <p:cNvPr id="3" name="Straight Arrow Connector 2">
            <a:extLst>
              <a:ext uri="{FF2B5EF4-FFF2-40B4-BE49-F238E27FC236}">
                <a16:creationId xmlns:a16="http://schemas.microsoft.com/office/drawing/2014/main" xmlns="" id="{9EE6AC5E-5F68-7945-9D85-33381892DC17}"/>
              </a:ext>
            </a:extLst>
          </p:cNvPr>
          <p:cNvCxnSpPr>
            <a:cxnSpLocks/>
          </p:cNvCxnSpPr>
          <p:nvPr/>
        </p:nvCxnSpPr>
        <p:spPr>
          <a:xfrm>
            <a:off x="3128211" y="240632"/>
            <a:ext cx="4154905" cy="178462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xmlns="" id="{9932CD67-15D8-CD47-A707-FC7306C1944A}"/>
              </a:ext>
            </a:extLst>
          </p:cNvPr>
          <p:cNvSpPr/>
          <p:nvPr/>
        </p:nvSpPr>
        <p:spPr>
          <a:xfrm>
            <a:off x="6926967" y="1844842"/>
            <a:ext cx="1906965" cy="360838"/>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2772306851"/>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425600-F758-6C48-B3CD-BBBDAF18C128}"/>
              </a:ext>
            </a:extLst>
          </p:cNvPr>
          <p:cNvSpPr>
            <a:spLocks noGrp="1"/>
          </p:cNvSpPr>
          <p:nvPr>
            <p:ph type="title"/>
          </p:nvPr>
        </p:nvSpPr>
        <p:spPr>
          <a:xfrm>
            <a:off x="428656" y="256674"/>
            <a:ext cx="2269037" cy="1921686"/>
          </a:xfrm>
        </p:spPr>
        <p:txBody>
          <a:bodyPr>
            <a:noAutofit/>
          </a:bodyPr>
          <a:lstStyle/>
          <a:p>
            <a:pPr algn="ctr"/>
            <a:r>
              <a:rPr lang="en-US" sz="2400" b="1" i="1" dirty="0"/>
              <a:t>1. Hover over the symbol and a drop down menu appears!</a:t>
            </a:r>
          </a:p>
        </p:txBody>
      </p:sp>
      <p:pic>
        <p:nvPicPr>
          <p:cNvPr id="12" name="Content Placeholder 11" descr="A screenshot of a cell phone&#10;&#10;Description automatically generated">
            <a:extLst>
              <a:ext uri="{FF2B5EF4-FFF2-40B4-BE49-F238E27FC236}">
                <a16:creationId xmlns:a16="http://schemas.microsoft.com/office/drawing/2014/main" xmlns="" id="{EBAA5D50-C429-4A41-9FBC-EBB9C1BC2DB9}"/>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3029871" y="442079"/>
            <a:ext cx="5767820" cy="5667518"/>
          </a:xfrm>
        </p:spPr>
      </p:pic>
      <p:sp>
        <p:nvSpPr>
          <p:cNvPr id="6" name="Oval 5">
            <a:extLst>
              <a:ext uri="{FF2B5EF4-FFF2-40B4-BE49-F238E27FC236}">
                <a16:creationId xmlns:a16="http://schemas.microsoft.com/office/drawing/2014/main" xmlns="" id="{184D4DE7-27F7-0B4C-B3E6-D84BEBDD94D6}"/>
              </a:ext>
            </a:extLst>
          </p:cNvPr>
          <p:cNvSpPr/>
          <p:nvPr/>
        </p:nvSpPr>
        <p:spPr>
          <a:xfrm>
            <a:off x="4532244" y="2778752"/>
            <a:ext cx="1123122" cy="994172"/>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7" name="Straight Arrow Connector 6">
            <a:extLst>
              <a:ext uri="{FF2B5EF4-FFF2-40B4-BE49-F238E27FC236}">
                <a16:creationId xmlns:a16="http://schemas.microsoft.com/office/drawing/2014/main" xmlns="" id="{7F92B66A-1FBD-6245-9CE4-B8C0344C6752}"/>
              </a:ext>
            </a:extLst>
          </p:cNvPr>
          <p:cNvCxnSpPr>
            <a:cxnSpLocks/>
          </p:cNvCxnSpPr>
          <p:nvPr/>
        </p:nvCxnSpPr>
        <p:spPr>
          <a:xfrm>
            <a:off x="2697693" y="1760977"/>
            <a:ext cx="1892622" cy="191864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itle 1">
            <a:extLst>
              <a:ext uri="{FF2B5EF4-FFF2-40B4-BE49-F238E27FC236}">
                <a16:creationId xmlns:a16="http://schemas.microsoft.com/office/drawing/2014/main" xmlns="" id="{7DADF63B-6DE3-194B-BE06-ED07097CE421}"/>
              </a:ext>
            </a:extLst>
          </p:cNvPr>
          <p:cNvSpPr txBox="1">
            <a:spLocks/>
          </p:cNvSpPr>
          <p:nvPr/>
        </p:nvSpPr>
        <p:spPr>
          <a:xfrm>
            <a:off x="1254938" y="3275838"/>
            <a:ext cx="1983657"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800" b="1" i="1" dirty="0"/>
          </a:p>
        </p:txBody>
      </p:sp>
      <p:pic>
        <p:nvPicPr>
          <p:cNvPr id="19" name="Picture 18" descr="A screenshot of a cell phone&#10;&#10;Description automatically generated">
            <a:extLst>
              <a:ext uri="{FF2B5EF4-FFF2-40B4-BE49-F238E27FC236}">
                <a16:creationId xmlns:a16="http://schemas.microsoft.com/office/drawing/2014/main" xmlns="" id="{B21357DF-ED61-ED48-A55E-D6B31C52581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5127" y="4395580"/>
            <a:ext cx="3617166" cy="2462420"/>
          </a:xfrm>
          <a:prstGeom prst="rect">
            <a:avLst/>
          </a:prstGeom>
        </p:spPr>
      </p:pic>
      <p:cxnSp>
        <p:nvCxnSpPr>
          <p:cNvPr id="20" name="Straight Arrow Connector 19">
            <a:extLst>
              <a:ext uri="{FF2B5EF4-FFF2-40B4-BE49-F238E27FC236}">
                <a16:creationId xmlns:a16="http://schemas.microsoft.com/office/drawing/2014/main" xmlns="" id="{D55128D6-DE16-1D48-B28A-F7FF45DC4F1B}"/>
              </a:ext>
            </a:extLst>
          </p:cNvPr>
          <p:cNvCxnSpPr>
            <a:cxnSpLocks/>
          </p:cNvCxnSpPr>
          <p:nvPr/>
        </p:nvCxnSpPr>
        <p:spPr>
          <a:xfrm>
            <a:off x="2365514" y="3918504"/>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a:extLst>
              <a:ext uri="{FF2B5EF4-FFF2-40B4-BE49-F238E27FC236}">
                <a16:creationId xmlns:a16="http://schemas.microsoft.com/office/drawing/2014/main" xmlns="" id="{C5E4839E-15D3-8E4D-AFF3-F60C171EDBE2}"/>
              </a:ext>
            </a:extLst>
          </p:cNvPr>
          <p:cNvSpPr txBox="1">
            <a:spLocks/>
          </p:cNvSpPr>
          <p:nvPr/>
        </p:nvSpPr>
        <p:spPr>
          <a:xfrm>
            <a:off x="428656" y="2608360"/>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i="1" dirty="0"/>
              <a:t>2. Click on the theme and the resource sheet will pop up!</a:t>
            </a:r>
          </a:p>
        </p:txBody>
      </p:sp>
      <p:cxnSp>
        <p:nvCxnSpPr>
          <p:cNvPr id="26" name="Straight Arrow Connector 25">
            <a:extLst>
              <a:ext uri="{FF2B5EF4-FFF2-40B4-BE49-F238E27FC236}">
                <a16:creationId xmlns:a16="http://schemas.microsoft.com/office/drawing/2014/main" xmlns="" id="{BEADA7CD-04D8-5541-8C0F-FC872BF2E410}"/>
              </a:ext>
            </a:extLst>
          </p:cNvPr>
          <p:cNvCxnSpPr>
            <a:cxnSpLocks/>
          </p:cNvCxnSpPr>
          <p:nvPr/>
        </p:nvCxnSpPr>
        <p:spPr>
          <a:xfrm>
            <a:off x="2480681" y="3903991"/>
            <a:ext cx="2103883" cy="343797"/>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2940354"/>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38282"/>
          </a:xfrm>
          <a:solidFill>
            <a:srgbClr val="48449C"/>
          </a:solidFill>
        </p:spPr>
        <p:txBody>
          <a:bodyPr>
            <a:normAutofit fontScale="90000"/>
          </a:bodyPr>
          <a:lstStyle/>
          <a:p>
            <a:r>
              <a:rPr lang="en-US" b="1" dirty="0">
                <a:solidFill>
                  <a:schemeClr val="bg1"/>
                </a:solidFill>
              </a:rPr>
              <a:t>A framework  for GCE in schools</a:t>
            </a:r>
          </a:p>
        </p:txBody>
      </p:sp>
      <p:pic>
        <p:nvPicPr>
          <p:cNvPr id="4" name="Content Placeholder 3" descr="Curricular.png"/>
          <p:cNvPicPr>
            <a:picLocks noGrp="1" noChangeAspect="1"/>
          </p:cNvPicPr>
          <p:nvPr>
            <p:ph idx="1"/>
          </p:nvPr>
        </p:nvPicPr>
        <p:blipFill>
          <a:blip r:embed="rId2" cstate="email">
            <a:extLst>
              <a:ext uri="{28A0092B-C50C-407E-A947-70E740481C1C}">
                <a14:useLocalDpi xmlns:a14="http://schemas.microsoft.com/office/drawing/2010/main"/>
              </a:ext>
            </a:extLst>
          </a:blip>
          <a:srcRect l="-23815" r="-23815"/>
          <a:stretch>
            <a:fillRect/>
          </a:stretch>
        </p:blipFill>
        <p:spPr>
          <a:xfrm>
            <a:off x="-1284355" y="1296691"/>
            <a:ext cx="4660626" cy="2563165"/>
          </a:xfrm>
        </p:spPr>
      </p:pic>
      <p:pic>
        <p:nvPicPr>
          <p:cNvPr id="5" name="Picture 4" descr="Extra-Curricular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2950" y="1230302"/>
            <a:ext cx="1805375" cy="2525150"/>
          </a:xfrm>
          <a:prstGeom prst="rect">
            <a:avLst/>
          </a:prstGeom>
        </p:spPr>
      </p:pic>
      <p:pic>
        <p:nvPicPr>
          <p:cNvPr id="6" name="Picture 5" descr="Teacher-Capacity2.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47089" y="1230302"/>
            <a:ext cx="2857532" cy="2591539"/>
          </a:xfrm>
          <a:prstGeom prst="rect">
            <a:avLst/>
          </a:prstGeom>
        </p:spPr>
      </p:pic>
      <p:pic>
        <p:nvPicPr>
          <p:cNvPr id="7" name="Picture 6" descr="Policies and leadership.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743325" y="3980803"/>
            <a:ext cx="2169422" cy="2460837"/>
          </a:xfrm>
          <a:prstGeom prst="rect">
            <a:avLst/>
          </a:prstGeom>
        </p:spPr>
      </p:pic>
      <p:pic>
        <p:nvPicPr>
          <p:cNvPr id="8" name="Picture 7" descr="Student-Capacity3.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7200" y="4143627"/>
            <a:ext cx="2614017" cy="2563166"/>
          </a:xfrm>
          <a:prstGeom prst="rect">
            <a:avLst/>
          </a:prstGeom>
        </p:spPr>
      </p:pic>
      <p:pic>
        <p:nvPicPr>
          <p:cNvPr id="9" name="Picture 8" descr="Community.pn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547089" y="4099222"/>
            <a:ext cx="2379020" cy="2394933"/>
          </a:xfrm>
          <a:prstGeom prst="rect">
            <a:avLst/>
          </a:prstGeom>
        </p:spPr>
      </p:pic>
    </p:spTree>
    <p:extLst>
      <p:ext uri="{BB962C8B-B14F-4D97-AF65-F5344CB8AC3E}">
        <p14:creationId xmlns:p14="http://schemas.microsoft.com/office/powerpoint/2010/main" val="3354606130"/>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027737-6CAD-1146-B762-B917A41DC5A1}"/>
              </a:ext>
            </a:extLst>
          </p:cNvPr>
          <p:cNvSpPr>
            <a:spLocks noGrp="1"/>
          </p:cNvSpPr>
          <p:nvPr>
            <p:ph type="title"/>
          </p:nvPr>
        </p:nvSpPr>
        <p:spPr>
          <a:xfrm>
            <a:off x="43087" y="-254749"/>
            <a:ext cx="7886700" cy="1325563"/>
          </a:xfrm>
        </p:spPr>
        <p:txBody>
          <a:bodyPr>
            <a:normAutofit fontScale="90000"/>
          </a:bodyPr>
          <a:lstStyle/>
          <a:p>
            <a:pPr algn="l"/>
            <a:r>
              <a:rPr lang="en-US" sz="3600" b="1" u="sng" dirty="0" smtClean="0"/>
              <a:t/>
            </a:r>
            <a:br>
              <a:rPr lang="en-US" sz="3600" b="1" u="sng" dirty="0" smtClean="0"/>
            </a:br>
            <a:r>
              <a:rPr lang="en-US" sz="3600" b="1" u="sng" dirty="0" smtClean="0"/>
              <a:t>Upcoming Dates</a:t>
            </a:r>
            <a:r>
              <a:rPr lang="en-US" sz="2800" b="1" dirty="0"/>
              <a:t/>
            </a:r>
            <a:br>
              <a:rPr lang="en-US" sz="2800" b="1" dirty="0"/>
            </a:br>
            <a:r>
              <a:rPr lang="en-US" sz="2800" b="1" dirty="0" err="1" smtClean="0"/>
              <a:t>www.worldwiseschools.ie</a:t>
            </a:r>
            <a:r>
              <a:rPr lang="en-US" sz="2800" b="1" dirty="0"/>
              <a:t>/training-and-events/</a:t>
            </a:r>
          </a:p>
        </p:txBody>
      </p:sp>
      <p:pic>
        <p:nvPicPr>
          <p:cNvPr id="6" name="Picture 5" descr="A screenshot of a cell phone&#10;&#10;Description automatically generated">
            <a:extLst>
              <a:ext uri="{FF2B5EF4-FFF2-40B4-BE49-F238E27FC236}">
                <a16:creationId xmlns="" xmlns:a16="http://schemas.microsoft.com/office/drawing/2014/main" id="{20325D83-D6F2-8847-AB8A-FAFC0A777C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91867" y="152399"/>
            <a:ext cx="2099733" cy="2141632"/>
          </a:xfrm>
          <a:prstGeom prst="rect">
            <a:avLst/>
          </a:prstGeom>
        </p:spPr>
      </p:pic>
      <p:sp>
        <p:nvSpPr>
          <p:cNvPr id="3" name="TextBox 2">
            <a:extLst>
              <a:ext uri="{FF2B5EF4-FFF2-40B4-BE49-F238E27FC236}">
                <a16:creationId xmlns="" xmlns:a16="http://schemas.microsoft.com/office/drawing/2014/main" id="{DD383036-A3AA-BD4D-8EDD-F0D5E0745044}"/>
              </a:ext>
            </a:extLst>
          </p:cNvPr>
          <p:cNvSpPr txBox="1"/>
          <p:nvPr/>
        </p:nvSpPr>
        <p:spPr>
          <a:xfrm>
            <a:off x="229427" y="1070813"/>
            <a:ext cx="5544839" cy="6186310"/>
          </a:xfrm>
          <a:prstGeom prst="rect">
            <a:avLst/>
          </a:prstGeom>
          <a:noFill/>
        </p:spPr>
        <p:txBody>
          <a:bodyPr wrap="square" rtlCol="0">
            <a:spAutoFit/>
          </a:bodyPr>
          <a:lstStyle/>
          <a:p>
            <a:r>
              <a:rPr lang="en-IE" b="1" dirty="0"/>
              <a:t>Thematic Training Sessions</a:t>
            </a:r>
            <a:r>
              <a:rPr lang="en-IE" dirty="0"/>
              <a:t> </a:t>
            </a:r>
          </a:p>
          <a:p>
            <a:endParaRPr lang="en-IE" dirty="0"/>
          </a:p>
          <a:p>
            <a:r>
              <a:rPr lang="en-US" dirty="0" smtClean="0"/>
              <a:t>All recorded and available on our website</a:t>
            </a:r>
          </a:p>
          <a:p>
            <a:endParaRPr lang="en-US" dirty="0"/>
          </a:p>
          <a:p>
            <a:r>
              <a:rPr lang="en-US" b="1" dirty="0" smtClean="0"/>
              <a:t>Subject Specific Training:</a:t>
            </a:r>
          </a:p>
          <a:p>
            <a:endParaRPr lang="en-US" dirty="0"/>
          </a:p>
          <a:p>
            <a:r>
              <a:rPr lang="en-US" dirty="0" smtClean="0"/>
              <a:t>Home Ec-12</a:t>
            </a:r>
            <a:r>
              <a:rPr lang="en-US" baseline="30000" dirty="0" smtClean="0"/>
              <a:t>th</a:t>
            </a:r>
            <a:r>
              <a:rPr lang="en-US" dirty="0" smtClean="0"/>
              <a:t> of January</a:t>
            </a:r>
          </a:p>
          <a:p>
            <a:r>
              <a:rPr lang="en-US" dirty="0" smtClean="0"/>
              <a:t>Science: 21</a:t>
            </a:r>
            <a:r>
              <a:rPr lang="en-US" baseline="30000" dirty="0" smtClean="0"/>
              <a:t>st</a:t>
            </a:r>
            <a:r>
              <a:rPr lang="en-US" dirty="0" smtClean="0"/>
              <a:t> of January</a:t>
            </a:r>
          </a:p>
          <a:p>
            <a:endParaRPr lang="en-US" dirty="0"/>
          </a:p>
          <a:p>
            <a:endParaRPr lang="en-US" dirty="0" smtClean="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a:p>
          <a:p>
            <a:endParaRPr lang="en-US" dirty="0"/>
          </a:p>
          <a:p>
            <a:endParaRPr lang="en-US" dirty="0"/>
          </a:p>
          <a:p>
            <a:endParaRPr lang="en-US" dirty="0"/>
          </a:p>
        </p:txBody>
      </p:sp>
      <p:pic>
        <p:nvPicPr>
          <p:cNvPr id="5" name="Picture 4" descr="Screen Shot 2020-12-16 at 16.03.15.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9428" y="3624886"/>
            <a:ext cx="3626754" cy="2772162"/>
          </a:xfrm>
          <a:prstGeom prst="rect">
            <a:avLst/>
          </a:prstGeom>
        </p:spPr>
      </p:pic>
      <p:sp>
        <p:nvSpPr>
          <p:cNvPr id="7" name="TextBox 6"/>
          <p:cNvSpPr txBox="1"/>
          <p:nvPr/>
        </p:nvSpPr>
        <p:spPr>
          <a:xfrm>
            <a:off x="4641273" y="2609273"/>
            <a:ext cx="4179454" cy="4308872"/>
          </a:xfrm>
          <a:prstGeom prst="rect">
            <a:avLst/>
          </a:prstGeom>
          <a:noFill/>
        </p:spPr>
        <p:txBody>
          <a:bodyPr wrap="square" rtlCol="0">
            <a:spAutoFit/>
          </a:bodyPr>
          <a:lstStyle/>
          <a:p>
            <a:pPr algn="r"/>
            <a:r>
              <a:rPr lang="en-US" sz="2800" i="1" dirty="0" smtClean="0"/>
              <a:t>National Teacher Training- ‘Working as a community of GCE practice’</a:t>
            </a:r>
          </a:p>
          <a:p>
            <a:pPr algn="r"/>
            <a:r>
              <a:rPr lang="en-US" sz="2800" i="1" dirty="0" smtClean="0"/>
              <a:t> 28</a:t>
            </a:r>
            <a:r>
              <a:rPr lang="en-US" sz="2800" i="1" baseline="30000" dirty="0" smtClean="0"/>
              <a:t>th</a:t>
            </a:r>
            <a:r>
              <a:rPr lang="en-US" sz="2800" i="1" dirty="0" smtClean="0"/>
              <a:t> of January 2021 9.30-12.00</a:t>
            </a:r>
          </a:p>
          <a:p>
            <a:endParaRPr lang="en-US" sz="3600" i="1" dirty="0"/>
          </a:p>
          <a:p>
            <a:r>
              <a:rPr lang="en-US" sz="2000" i="1" dirty="0" smtClean="0"/>
              <a:t>Global Passport Webinar: </a:t>
            </a:r>
          </a:p>
          <a:p>
            <a:r>
              <a:rPr lang="en-US" sz="2000" i="1" dirty="0" smtClean="0"/>
              <a:t>Jan 18</a:t>
            </a:r>
            <a:r>
              <a:rPr lang="en-US" sz="2000" i="1" baseline="30000" dirty="0" smtClean="0"/>
              <a:t>th</a:t>
            </a:r>
            <a:r>
              <a:rPr lang="en-US" sz="2000" i="1" dirty="0" smtClean="0"/>
              <a:t> 4.30pm</a:t>
            </a:r>
          </a:p>
          <a:p>
            <a:r>
              <a:rPr lang="en-US" sz="2000" i="1" dirty="0" smtClean="0"/>
              <a:t>Feb 22</a:t>
            </a:r>
            <a:r>
              <a:rPr lang="en-US" sz="2000" i="1" baseline="30000" dirty="0" smtClean="0"/>
              <a:t>nd</a:t>
            </a:r>
            <a:r>
              <a:rPr lang="en-US" sz="2000" i="1" dirty="0" smtClean="0"/>
              <a:t> 4.30pm</a:t>
            </a:r>
          </a:p>
          <a:p>
            <a:endParaRPr lang="en-US" sz="2000" i="1" dirty="0" smtClean="0"/>
          </a:p>
          <a:p>
            <a:endParaRPr lang="en-US" dirty="0"/>
          </a:p>
        </p:txBody>
      </p:sp>
    </p:spTree>
    <p:extLst>
      <p:ext uri="{BB962C8B-B14F-4D97-AF65-F5344CB8AC3E}">
        <p14:creationId xmlns:p14="http://schemas.microsoft.com/office/powerpoint/2010/main" val="1440197775"/>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pPr algn="l"/>
            <a:r>
              <a:rPr lang="en-US" sz="1400" b="1" dirty="0" smtClean="0"/>
              <a:t/>
            </a:r>
            <a:br>
              <a:rPr lang="en-US" sz="1400" b="1" dirty="0" smtClean="0"/>
            </a:br>
            <a:r>
              <a:rPr lang="en-US" sz="1400" b="1" dirty="0"/>
              <a:t/>
            </a:r>
            <a:br>
              <a:rPr lang="en-US" sz="1400" b="1" dirty="0"/>
            </a:br>
            <a:r>
              <a:rPr lang="en-US" sz="1400" b="1" dirty="0" smtClean="0"/>
              <a:t/>
            </a:r>
            <a:br>
              <a:rPr lang="en-US" sz="1400" b="1" dirty="0" smtClean="0"/>
            </a:br>
            <a:r>
              <a:rPr lang="en-US" sz="1400" b="1" dirty="0"/>
              <a:t/>
            </a:r>
            <a:br>
              <a:rPr lang="en-US" sz="1400" b="1" dirty="0"/>
            </a:br>
            <a:r>
              <a:rPr lang="en-US" sz="1400" b="1" dirty="0" smtClean="0"/>
              <a:t/>
            </a:r>
            <a:br>
              <a:rPr lang="en-US" sz="1400" b="1" dirty="0" smtClean="0"/>
            </a:br>
            <a:r>
              <a:rPr lang="en-US" sz="1400" b="1" dirty="0"/>
              <a:t/>
            </a:r>
            <a:br>
              <a:rPr lang="en-US" sz="1400" b="1" dirty="0"/>
            </a:br>
            <a:r>
              <a:rPr lang="en-US" sz="1600" dirty="0"/>
              <a:t/>
            </a:r>
            <a:br>
              <a:rPr lang="en-US" sz="1600" dirty="0"/>
            </a:br>
            <a:r>
              <a:rPr lang="en-US" sz="1600" dirty="0"/>
              <a:t>	</a:t>
            </a:r>
            <a:br>
              <a:rPr lang="en-US" sz="1600" dirty="0"/>
            </a:br>
            <a:endParaRPr lang="en-US" sz="1600" dirty="0">
              <a:solidFill>
                <a:schemeClr val="tx2"/>
              </a:solidFill>
              <a:latin typeface="Rockwell"/>
              <a:cs typeface="Rockwell"/>
            </a:endParaRP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368" y="4998132"/>
            <a:ext cx="1799871" cy="1859867"/>
          </a:xfrm>
          <a:prstGeom prst="rect">
            <a:avLst/>
          </a:prstGeom>
        </p:spPr>
      </p:pic>
      <p:pic>
        <p:nvPicPr>
          <p:cNvPr id="6" name="Picture 5" descr="WWGS tag-line.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75114" y="5395236"/>
            <a:ext cx="4937967" cy="1117187"/>
          </a:xfrm>
          <a:prstGeom prst="rect">
            <a:avLst/>
          </a:prstGeom>
        </p:spPr>
      </p:pic>
      <p:pic>
        <p:nvPicPr>
          <p:cNvPr id="3" name="Picture 2" descr="irishaid-logo-wwgs.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969000" y="0"/>
            <a:ext cx="3175000" cy="1460500"/>
          </a:xfrm>
          <a:prstGeom prst="rect">
            <a:avLst/>
          </a:prstGeom>
        </p:spPr>
      </p:pic>
      <p:sp>
        <p:nvSpPr>
          <p:cNvPr id="8" name="TextBox 7"/>
          <p:cNvSpPr txBox="1"/>
          <p:nvPr/>
        </p:nvSpPr>
        <p:spPr>
          <a:xfrm>
            <a:off x="0" y="1228674"/>
            <a:ext cx="8913081" cy="3600986"/>
          </a:xfrm>
          <a:prstGeom prst="rect">
            <a:avLst/>
          </a:prstGeom>
          <a:noFill/>
        </p:spPr>
        <p:txBody>
          <a:bodyPr wrap="square" rtlCol="0">
            <a:spAutoFit/>
          </a:bodyPr>
          <a:lstStyle/>
          <a:p>
            <a:pPr algn="ctr"/>
            <a:r>
              <a:rPr lang="en-US" sz="2800" dirty="0" smtClean="0">
                <a:solidFill>
                  <a:srgbClr val="1F497D"/>
                </a:solidFill>
                <a:latin typeface="Rockwell Extra Bold"/>
                <a:cs typeface="Rockwell Extra Bold"/>
              </a:rPr>
              <a:t>Thank you!</a:t>
            </a:r>
          </a:p>
          <a:p>
            <a:pPr algn="ctr"/>
            <a:endParaRPr lang="en-US" sz="2800" dirty="0">
              <a:solidFill>
                <a:srgbClr val="1F497D"/>
              </a:solidFill>
              <a:latin typeface="Rockwell Extra Bold"/>
              <a:cs typeface="Rockwell Extra Bold"/>
            </a:endParaRPr>
          </a:p>
          <a:p>
            <a:pPr algn="ctr"/>
            <a:r>
              <a:rPr lang="en-US" sz="2800" dirty="0" smtClean="0">
                <a:solidFill>
                  <a:srgbClr val="1F497D"/>
                </a:solidFill>
                <a:latin typeface="Rockwell Extra Bold"/>
                <a:cs typeface="Rockwell Extra Bold"/>
              </a:rPr>
              <a:t>Everything here:</a:t>
            </a:r>
          </a:p>
          <a:p>
            <a:pPr algn="ctr"/>
            <a:r>
              <a:rPr lang="en-US" sz="2000" dirty="0" smtClean="0">
                <a:solidFill>
                  <a:srgbClr val="1F497D"/>
                </a:solidFill>
                <a:latin typeface="Rockwell Extra Bold"/>
                <a:cs typeface="Rockwell Extra Bold"/>
                <a:hlinkClick r:id="rId6"/>
              </a:rPr>
              <a:t>https://www.worldwiseschools.ie/resource-item/science-resources/</a:t>
            </a:r>
            <a:endParaRPr lang="en-US" sz="2000" dirty="0" smtClean="0">
              <a:solidFill>
                <a:srgbClr val="1F497D"/>
              </a:solidFill>
              <a:latin typeface="Rockwell Extra Bold"/>
              <a:cs typeface="Rockwell Extra Bold"/>
            </a:endParaRPr>
          </a:p>
          <a:p>
            <a:pPr algn="ctr"/>
            <a:endParaRPr lang="en-US" sz="2000" dirty="0">
              <a:solidFill>
                <a:srgbClr val="1F497D"/>
              </a:solidFill>
              <a:latin typeface="Rockwell Extra Bold"/>
              <a:cs typeface="Rockwell Extra Bold"/>
            </a:endParaRPr>
          </a:p>
          <a:p>
            <a:pPr algn="ctr"/>
            <a:r>
              <a:rPr lang="en-US" sz="2800" dirty="0" err="1" smtClean="0">
                <a:solidFill>
                  <a:srgbClr val="1F497D"/>
                </a:solidFill>
                <a:latin typeface="Rockwell Extra Bold"/>
                <a:cs typeface="Rockwell Extra Bold"/>
              </a:rPr>
              <a:t>Lizzy.noone@worldwiseschools.ie</a:t>
            </a:r>
            <a:endParaRPr lang="en-US" sz="2800" dirty="0" smtClean="0">
              <a:solidFill>
                <a:srgbClr val="1F497D"/>
              </a:solidFill>
              <a:latin typeface="Rockwell Extra Bold"/>
              <a:cs typeface="Rockwell Extra Bold"/>
            </a:endParaRPr>
          </a:p>
          <a:p>
            <a:pPr algn="ctr"/>
            <a:endParaRPr lang="en-US" sz="2800" dirty="0">
              <a:solidFill>
                <a:srgbClr val="1F497D"/>
              </a:solidFill>
              <a:latin typeface="Rockwell Extra Bold"/>
              <a:cs typeface="Rockwell Extra Bold"/>
            </a:endParaRPr>
          </a:p>
          <a:p>
            <a:pPr algn="ctr"/>
            <a:r>
              <a:rPr lang="en-US" sz="2800" dirty="0" err="1" smtClean="0">
                <a:solidFill>
                  <a:srgbClr val="1F497D"/>
                </a:solidFill>
                <a:latin typeface="Rockwell Extra Bold"/>
                <a:cs typeface="Rockwell Extra Bold"/>
              </a:rPr>
              <a:t>www.worldwiseschools.ie</a:t>
            </a:r>
            <a:endParaRPr lang="en-US" sz="2800" dirty="0">
              <a:solidFill>
                <a:srgbClr val="1F497D"/>
              </a:solidFill>
              <a:latin typeface="Rockwell Extra Bold"/>
              <a:cs typeface="Rockwell Extra Bold"/>
            </a:endParaRPr>
          </a:p>
        </p:txBody>
      </p:sp>
    </p:spTree>
    <p:extLst>
      <p:ext uri="{BB962C8B-B14F-4D97-AF65-F5344CB8AC3E}">
        <p14:creationId xmlns:p14="http://schemas.microsoft.com/office/powerpoint/2010/main" val="9739228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4655</TotalTime>
  <Words>1758</Words>
  <Application>Microsoft Macintosh PowerPoint</Application>
  <PresentationFormat>On-screen Show (4:3)</PresentationFormat>
  <Paragraphs>262</Paragraphs>
  <Slides>43</Slides>
  <Notes>11</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 Science and   Global Citizenship Education </vt:lpstr>
      <vt:lpstr>PowerPoint Presentation</vt:lpstr>
      <vt:lpstr>Aims of the WWGS Programme</vt:lpstr>
      <vt:lpstr>PowerPoint Presentation</vt:lpstr>
      <vt:lpstr>WWGS: 6 Step Programme from Knowledge to Action   </vt:lpstr>
      <vt:lpstr>PowerPoint Presentation</vt:lpstr>
      <vt:lpstr>GCE and the Curriculum</vt:lpstr>
      <vt:lpstr>Very Strong GCE Links  SOL 5-10</vt:lpstr>
      <vt:lpstr>Key Skills-Junior Cycle</vt:lpstr>
      <vt:lpstr>Science-The elements of the contextual strands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strands of the specification for junior cycle science  </vt:lpstr>
      <vt:lpstr>PowerPoint Presentation</vt:lpstr>
      <vt:lpstr>Life Cycle Activity</vt:lpstr>
      <vt:lpstr>PowerPoint Presentation</vt:lpstr>
      <vt:lpstr>PowerPoint Presentation</vt:lpstr>
      <vt:lpstr>The life cycle of a coffee cup</vt:lpstr>
      <vt:lpstr> Reflection   What parts of the lifecycle could we do better to ensure wellbeing of people and planet?  Environmental, Social, Ecological, Economic Sustainability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STEP 3: EXPLORE THE THEME TEACHING AND LEARNING MATERIALS: Resources   </vt:lpstr>
      <vt:lpstr>PowerPoint Presentation</vt:lpstr>
      <vt:lpstr>PowerPoint Presentation</vt:lpstr>
      <vt:lpstr>PowerPoint Presentation</vt:lpstr>
      <vt:lpstr>PowerPoint Presentation</vt:lpstr>
      <vt:lpstr>PowerPoint Presentation</vt:lpstr>
      <vt:lpstr>1. Hover over the symbol and a drop down menu appears!</vt:lpstr>
      <vt:lpstr>A framework  for GCE in schools</vt:lpstr>
      <vt:lpstr> Upcoming Dates www.worldwiseschools.ie/training-and-events/</vt:lpstr>
      <vt:lpstr>         </vt:lpstr>
    </vt:vector>
  </TitlesOfParts>
  <Company>WorldWise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Aisling McGrath</dc:creator>
  <cp:lastModifiedBy>Lizzy Noone</cp:lastModifiedBy>
  <cp:revision>167</cp:revision>
  <cp:lastPrinted>2018-02-02T12:41:39Z</cp:lastPrinted>
  <dcterms:created xsi:type="dcterms:W3CDTF">2017-08-22T14:49:49Z</dcterms:created>
  <dcterms:modified xsi:type="dcterms:W3CDTF">2020-12-21T12:49:24Z</dcterms:modified>
</cp:coreProperties>
</file>