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 id="262" r:id="rId3"/>
    <p:sldId id="263" r:id="rId4"/>
    <p:sldId id="276" r:id="rId5"/>
    <p:sldId id="272" r:id="rId6"/>
    <p:sldId id="273" r:id="rId7"/>
    <p:sldId id="274" r:id="rId8"/>
    <p:sldId id="265" r:id="rId9"/>
    <p:sldId id="264" r:id="rId10"/>
    <p:sldId id="268" r:id="rId11"/>
    <p:sldId id="259" r:id="rId12"/>
    <p:sldId id="27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4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AF5E0F-D5C5-4EC8-A60A-D2668090D66F}" type="datetimeFigureOut">
              <a:rPr lang="en-IE" smtClean="0"/>
              <a:t>24/11/2021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4237162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AF5E0F-D5C5-4EC8-A60A-D2668090D66F}" type="datetimeFigureOut">
              <a:rPr lang="en-IE" smtClean="0"/>
              <a:t>24/11/2021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7036721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AF5E0F-D5C5-4EC8-A60A-D2668090D66F}" type="datetimeFigureOut">
              <a:rPr lang="en-IE" smtClean="0"/>
              <a:t>24/11/2021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8174828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FAF5E0F-D5C5-4EC8-A60A-D2668090D66F}" type="datetimeFigureOut">
              <a:rPr lang="en-IE" smtClean="0"/>
              <a:t>24/11/2021</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2244623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FAF5E0F-D5C5-4EC8-A60A-D2668090D66F}" type="datetimeFigureOut">
              <a:rPr lang="en-IE" smtClean="0"/>
              <a:t>24/11/2021</a:t>
            </a:fld>
            <a:endParaRPr lang="en-IE"/>
          </a:p>
        </p:txBody>
      </p:sp>
      <p:sp>
        <p:nvSpPr>
          <p:cNvPr id="8" name="Footer Placeholder 7"/>
          <p:cNvSpPr>
            <a:spLocks noGrp="1"/>
          </p:cNvSpPr>
          <p:nvPr>
            <p:ph type="ftr" sz="quarter" idx="11"/>
          </p:nvPr>
        </p:nvSpPr>
        <p:spPr/>
        <p:txBody>
          <a:bodyPr/>
          <a:lstStyle/>
          <a:p>
            <a:endParaRPr lang="en-IE"/>
          </a:p>
        </p:txBody>
      </p:sp>
      <p:sp>
        <p:nvSpPr>
          <p:cNvPr id="9" name="Slide Number Placeholder 8"/>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1535297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AF5E0F-D5C5-4EC8-A60A-D2668090D66F}" type="datetimeFigureOut">
              <a:rPr lang="en-IE" smtClean="0"/>
              <a:t>24/11/2021</a:t>
            </a:fld>
            <a:endParaRPr lang="en-IE"/>
          </a:p>
        </p:txBody>
      </p:sp>
      <p:sp>
        <p:nvSpPr>
          <p:cNvPr id="4" name="Footer Placeholder 3"/>
          <p:cNvSpPr>
            <a:spLocks noGrp="1"/>
          </p:cNvSpPr>
          <p:nvPr>
            <p:ph type="ftr" sz="quarter" idx="11"/>
          </p:nvPr>
        </p:nvSpPr>
        <p:spPr/>
        <p:txBody>
          <a:bodyPr/>
          <a:lstStyle/>
          <a:p>
            <a:endParaRPr lang="en-IE"/>
          </a:p>
        </p:txBody>
      </p:sp>
      <p:sp>
        <p:nvSpPr>
          <p:cNvPr id="5" name="Slide Number Placeholder 4"/>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17857886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FAF5E0F-D5C5-4EC8-A60A-D2668090D66F}" type="datetimeFigureOut">
              <a:rPr lang="en-IE" smtClean="0"/>
              <a:t>24/11/2021</a:t>
            </a:fld>
            <a:endParaRPr lang="en-IE"/>
          </a:p>
        </p:txBody>
      </p:sp>
      <p:sp>
        <p:nvSpPr>
          <p:cNvPr id="3" name="Footer Placeholder 2"/>
          <p:cNvSpPr>
            <a:spLocks noGrp="1"/>
          </p:cNvSpPr>
          <p:nvPr>
            <p:ph type="ftr" sz="quarter" idx="11"/>
          </p:nvPr>
        </p:nvSpPr>
        <p:spPr/>
        <p:txBody>
          <a:bodyPr/>
          <a:lstStyle/>
          <a:p>
            <a:endParaRPr lang="en-IE"/>
          </a:p>
        </p:txBody>
      </p:sp>
      <p:sp>
        <p:nvSpPr>
          <p:cNvPr id="4" name="Slide Number Placeholder 3"/>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21168966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FAF5E0F-D5C5-4EC8-A60A-D2668090D66F}" type="datetimeFigureOut">
              <a:rPr lang="en-IE" smtClean="0"/>
              <a:t>24/11/2021</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26982067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FAF5E0F-D5C5-4EC8-A60A-D2668090D66F}" type="datetimeFigureOut">
              <a:rPr lang="en-IE" smtClean="0"/>
              <a:t>24/11/2021</a:t>
            </a:fld>
            <a:endParaRPr lang="en-IE"/>
          </a:p>
        </p:txBody>
      </p:sp>
      <p:sp>
        <p:nvSpPr>
          <p:cNvPr id="6" name="Footer Placeholder 5"/>
          <p:cNvSpPr>
            <a:spLocks noGrp="1"/>
          </p:cNvSpPr>
          <p:nvPr>
            <p:ph type="ftr" sz="quarter" idx="11"/>
          </p:nvPr>
        </p:nvSpPr>
        <p:spPr/>
        <p:txBody>
          <a:bodyPr/>
          <a:lstStyle/>
          <a:p>
            <a:endParaRPr lang="en-IE"/>
          </a:p>
        </p:txBody>
      </p:sp>
      <p:sp>
        <p:nvSpPr>
          <p:cNvPr id="7" name="Slide Number Placeholder 6"/>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31104176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AF5E0F-D5C5-4EC8-A60A-D2668090D66F}" type="datetimeFigureOut">
              <a:rPr lang="en-IE" smtClean="0"/>
              <a:t>24/11/2021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659702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AF5E0F-D5C5-4EC8-A60A-D2668090D66F}" type="datetimeFigureOut">
              <a:rPr lang="en-IE" smtClean="0"/>
              <a:t>24/11/2021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F5B714B7-68D2-4914-A3D8-2B012B9A7849}" type="slidenum">
              <a:rPr lang="en-IE" smtClean="0"/>
              <a:t>‹#›</a:t>
            </a:fld>
            <a:endParaRPr lang="en-IE"/>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327156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AF5E0F-D5C5-4EC8-A60A-D2668090D66F}" type="datetimeFigureOut">
              <a:rPr lang="en-IE" smtClean="0"/>
              <a:t>24/11/2021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37318992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AF5E0F-D5C5-4EC8-A60A-D2668090D66F}" type="datetimeFigureOut">
              <a:rPr lang="en-IE" smtClean="0"/>
              <a:t>24/11/2021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F5B714B7-68D2-4914-A3D8-2B012B9A7849}" type="slidenum">
              <a:rPr lang="en-IE" smtClean="0"/>
              <a:t>‹#›</a:t>
            </a:fld>
            <a:endParaRPr lang="en-IE"/>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745988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FAF5E0F-D5C5-4EC8-A60A-D2668090D66F}" type="datetimeFigureOut">
              <a:rPr lang="en-IE" smtClean="0"/>
              <a:t>24/11/2021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1339506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AF5E0F-D5C5-4EC8-A60A-D2668090D66F}" type="datetimeFigureOut">
              <a:rPr lang="en-IE" smtClean="0"/>
              <a:t>24/11/2021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18824655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FAF5E0F-D5C5-4EC8-A60A-D2668090D66F}" type="datetimeFigureOut">
              <a:rPr lang="en-IE" smtClean="0"/>
              <a:t>24/11/2021</a:t>
            </a:fld>
            <a:endParaRPr lang="en-IE"/>
          </a:p>
        </p:txBody>
      </p:sp>
      <p:sp>
        <p:nvSpPr>
          <p:cNvPr id="5" name="Footer Placeholder 4"/>
          <p:cNvSpPr>
            <a:spLocks noGrp="1"/>
          </p:cNvSpPr>
          <p:nvPr>
            <p:ph type="ftr" sz="quarter" idx="11"/>
          </p:nvPr>
        </p:nvSpPr>
        <p:spPr/>
        <p:txBody>
          <a:bodyPr/>
          <a:lstStyle/>
          <a:p>
            <a:endParaRPr lang="en-IE"/>
          </a:p>
        </p:txBody>
      </p:sp>
      <p:sp>
        <p:nvSpPr>
          <p:cNvPr id="6" name="Slide Number Placeholder 5"/>
          <p:cNvSpPr>
            <a:spLocks noGrp="1"/>
          </p:cNvSpPr>
          <p:nvPr>
            <p:ph type="sldNum" sz="quarter" idx="12"/>
          </p:nvPr>
        </p:nvSpPr>
        <p:spPr/>
        <p:txBody>
          <a:bodyPr/>
          <a:lstStyle/>
          <a:p>
            <a:fld id="{F5B714B7-68D2-4914-A3D8-2B012B9A7849}" type="slidenum">
              <a:rPr lang="en-IE" smtClean="0"/>
              <a:t>‹#›</a:t>
            </a:fld>
            <a:endParaRPr lang="en-IE"/>
          </a:p>
        </p:txBody>
      </p:sp>
    </p:spTree>
    <p:extLst>
      <p:ext uri="{BB962C8B-B14F-4D97-AF65-F5344CB8AC3E}">
        <p14:creationId xmlns:p14="http://schemas.microsoft.com/office/powerpoint/2010/main" val="2779657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0FAF5E0F-D5C5-4EC8-A60A-D2668090D66F}" type="datetimeFigureOut">
              <a:rPr lang="en-IE" smtClean="0"/>
              <a:t>24/11/2021</a:t>
            </a:fld>
            <a:endParaRPr lang="en-IE"/>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E"/>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5B714B7-68D2-4914-A3D8-2B012B9A7849}" type="slidenum">
              <a:rPr lang="en-IE" smtClean="0"/>
              <a:t>‹#›</a:t>
            </a:fld>
            <a:endParaRPr lang="en-IE"/>
          </a:p>
        </p:txBody>
      </p:sp>
    </p:spTree>
    <p:extLst>
      <p:ext uri="{BB962C8B-B14F-4D97-AF65-F5344CB8AC3E}">
        <p14:creationId xmlns:p14="http://schemas.microsoft.com/office/powerpoint/2010/main" val="29032898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4" descr="A picture containing text, tree, plant&#10;&#10;Description automatically generated">
            <a:extLst>
              <a:ext uri="{FF2B5EF4-FFF2-40B4-BE49-F238E27FC236}">
                <a16:creationId xmlns:a16="http://schemas.microsoft.com/office/drawing/2014/main" id="{7105E70A-30F9-4564-8F20-FD33508298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56107" y="249846"/>
            <a:ext cx="4240631" cy="6358308"/>
          </a:xfrm>
          <a:prstGeom prst="rect">
            <a:avLst/>
          </a:prstGeom>
        </p:spPr>
      </p:pic>
    </p:spTree>
    <p:extLst>
      <p:ext uri="{BB962C8B-B14F-4D97-AF65-F5344CB8AC3E}">
        <p14:creationId xmlns:p14="http://schemas.microsoft.com/office/powerpoint/2010/main" val="42896329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626F1-83CD-48D9-85DD-5EF46F05C392}"/>
              </a:ext>
            </a:extLst>
          </p:cNvPr>
          <p:cNvSpPr>
            <a:spLocks noGrp="1"/>
          </p:cNvSpPr>
          <p:nvPr>
            <p:ph type="ctrTitle"/>
          </p:nvPr>
        </p:nvSpPr>
        <p:spPr/>
        <p:txBody>
          <a:bodyPr/>
          <a:lstStyle/>
          <a:p>
            <a:r>
              <a:rPr lang="en-US" dirty="0"/>
              <a:t>Siolta </a:t>
            </a:r>
            <a:r>
              <a:rPr lang="en-US" dirty="0" err="1"/>
              <a:t>chroi</a:t>
            </a:r>
            <a:endParaRPr lang="en-IE" dirty="0"/>
          </a:p>
        </p:txBody>
      </p:sp>
      <p:sp>
        <p:nvSpPr>
          <p:cNvPr id="3" name="Subtitle 2">
            <a:extLst>
              <a:ext uri="{FF2B5EF4-FFF2-40B4-BE49-F238E27FC236}">
                <a16:creationId xmlns:a16="http://schemas.microsoft.com/office/drawing/2014/main" id="{26CC1B13-FB3C-4B07-87CA-5B5DFAADBAA7}"/>
              </a:ext>
            </a:extLst>
          </p:cNvPr>
          <p:cNvSpPr>
            <a:spLocks noGrp="1"/>
          </p:cNvSpPr>
          <p:nvPr>
            <p:ph type="subTitle" idx="1"/>
          </p:nvPr>
        </p:nvSpPr>
        <p:spPr>
          <a:xfrm>
            <a:off x="1971040" y="4414838"/>
            <a:ext cx="9144000" cy="1655762"/>
          </a:xfrm>
        </p:spPr>
        <p:txBody>
          <a:bodyPr/>
          <a:lstStyle/>
          <a:p>
            <a:endParaRPr lang="en-IE" dirty="0"/>
          </a:p>
        </p:txBody>
      </p:sp>
      <p:pic>
        <p:nvPicPr>
          <p:cNvPr id="5" name="Picture 4" descr="A picture containing logo&#10;&#10;Description automatically generated">
            <a:extLst>
              <a:ext uri="{FF2B5EF4-FFF2-40B4-BE49-F238E27FC236}">
                <a16:creationId xmlns:a16="http://schemas.microsoft.com/office/drawing/2014/main" id="{A0D38870-C1D4-4D22-85DB-895946C3B7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30867" y="362705"/>
            <a:ext cx="7199391" cy="3599695"/>
          </a:xfrm>
          <a:prstGeom prst="rect">
            <a:avLst/>
          </a:prstGeom>
        </p:spPr>
      </p:pic>
    </p:spTree>
    <p:extLst>
      <p:ext uri="{BB962C8B-B14F-4D97-AF65-F5344CB8AC3E}">
        <p14:creationId xmlns:p14="http://schemas.microsoft.com/office/powerpoint/2010/main" val="11998447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DFFDEB-325C-42D0-A200-BB3889A49BFE}"/>
              </a:ext>
            </a:extLst>
          </p:cNvPr>
          <p:cNvSpPr>
            <a:spLocks noGrp="1"/>
          </p:cNvSpPr>
          <p:nvPr>
            <p:ph idx="1"/>
          </p:nvPr>
        </p:nvSpPr>
        <p:spPr>
          <a:xfrm>
            <a:off x="687273" y="665923"/>
            <a:ext cx="8596668" cy="5335684"/>
          </a:xfrm>
        </p:spPr>
        <p:txBody>
          <a:bodyPr>
            <a:normAutofit lnSpcReduction="10000"/>
          </a:bodyPr>
          <a:lstStyle/>
          <a:p>
            <a:pPr algn="ctr" fontAlgn="base"/>
            <a:r>
              <a:rPr lang="en-US" sz="2400" b="1" i="0" dirty="0">
                <a:solidFill>
                  <a:srgbClr val="222222"/>
                </a:solidFill>
                <a:effectLst/>
                <a:latin typeface="Montserrat" panose="00000500000000000000" pitchFamily="2" charset="0"/>
              </a:rPr>
              <a:t>Our vision</a:t>
            </a:r>
          </a:p>
          <a:p>
            <a:pPr algn="l" fontAlgn="base"/>
            <a:r>
              <a:rPr lang="en-US" sz="2400" b="0" i="0" dirty="0">
                <a:solidFill>
                  <a:srgbClr val="222222"/>
                </a:solidFill>
                <a:effectLst/>
                <a:latin typeface="Noto Sans" panose="020B0502040504020204" pitchFamily="34" charset="0"/>
              </a:rPr>
              <a:t>We envision a more connected world where ecosystems are restored and thriving. Humans are working in cooperation with wider nature and one another and we </a:t>
            </a:r>
            <a:r>
              <a:rPr lang="en-US" sz="2400" b="0" i="1" dirty="0">
                <a:solidFill>
                  <a:srgbClr val="222222"/>
                </a:solidFill>
                <a:effectLst/>
                <a:latin typeface="Noto Sans" panose="020B0502040504020204" pitchFamily="34" charset="0"/>
              </a:rPr>
              <a:t>all</a:t>
            </a:r>
            <a:r>
              <a:rPr lang="en-US" sz="2400" b="0" i="0" dirty="0">
                <a:solidFill>
                  <a:srgbClr val="222222"/>
                </a:solidFill>
                <a:effectLst/>
                <a:latin typeface="Noto Sans" panose="020B0502040504020204" pitchFamily="34" charset="0"/>
              </a:rPr>
              <a:t> have the opportunity to explore our full human potential.</a:t>
            </a:r>
          </a:p>
          <a:p>
            <a:pPr algn="l" fontAlgn="base"/>
            <a:r>
              <a:rPr lang="en-US" sz="2400" b="0" i="0" dirty="0">
                <a:solidFill>
                  <a:srgbClr val="222222"/>
                </a:solidFill>
                <a:effectLst/>
                <a:latin typeface="Noto Sans" panose="020B0502040504020204" pitchFamily="34" charset="0"/>
              </a:rPr>
              <a:t>People are awake. The ecosystem is working together like the hum of beehive.</a:t>
            </a:r>
          </a:p>
          <a:p>
            <a:pPr algn="ctr" fontAlgn="base"/>
            <a:r>
              <a:rPr lang="en-US" sz="2400" b="1" i="0" dirty="0">
                <a:solidFill>
                  <a:srgbClr val="222222"/>
                </a:solidFill>
                <a:effectLst/>
                <a:latin typeface="Montserrat" panose="00000500000000000000" pitchFamily="2" charset="0"/>
              </a:rPr>
              <a:t>Our mission</a:t>
            </a:r>
          </a:p>
          <a:p>
            <a:pPr algn="l" fontAlgn="base"/>
            <a:r>
              <a:rPr lang="en-US" sz="2400" b="0" i="0" dirty="0">
                <a:solidFill>
                  <a:srgbClr val="222222"/>
                </a:solidFill>
                <a:effectLst/>
                <a:latin typeface="Noto Sans" panose="020B0502040504020204" pitchFamily="34" charset="0"/>
              </a:rPr>
              <a:t>We aim to restore Ireland’s ecosystems and communities. We do this through 1) education focused on regenerative cultures; 2) exploring resilient and regenerative food systems; and 3) carrying out ecosystem restoration work.</a:t>
            </a:r>
          </a:p>
          <a:p>
            <a:endParaRPr lang="en-IE" dirty="0"/>
          </a:p>
        </p:txBody>
      </p:sp>
    </p:spTree>
    <p:extLst>
      <p:ext uri="{BB962C8B-B14F-4D97-AF65-F5344CB8AC3E}">
        <p14:creationId xmlns:p14="http://schemas.microsoft.com/office/powerpoint/2010/main" val="912003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5F7F3-F7CE-4F64-BCE6-F25A0CD44379}"/>
              </a:ext>
            </a:extLst>
          </p:cNvPr>
          <p:cNvSpPr>
            <a:spLocks noGrp="1"/>
          </p:cNvSpPr>
          <p:nvPr>
            <p:ph type="title"/>
          </p:nvPr>
        </p:nvSpPr>
        <p:spPr/>
        <p:txBody>
          <a:bodyPr/>
          <a:lstStyle/>
          <a:p>
            <a:r>
              <a:rPr lang="en-US" dirty="0"/>
              <a:t>The 3 pillars of our work</a:t>
            </a:r>
            <a:endParaRPr lang="en-IE" dirty="0"/>
          </a:p>
        </p:txBody>
      </p:sp>
      <p:sp>
        <p:nvSpPr>
          <p:cNvPr id="3" name="Content Placeholder 2">
            <a:extLst>
              <a:ext uri="{FF2B5EF4-FFF2-40B4-BE49-F238E27FC236}">
                <a16:creationId xmlns:a16="http://schemas.microsoft.com/office/drawing/2014/main" id="{ACDECF2E-352E-4FC3-94E1-12CCC9BA20B1}"/>
              </a:ext>
            </a:extLst>
          </p:cNvPr>
          <p:cNvSpPr>
            <a:spLocks noGrp="1"/>
          </p:cNvSpPr>
          <p:nvPr>
            <p:ph idx="1"/>
          </p:nvPr>
        </p:nvSpPr>
        <p:spPr/>
        <p:txBody>
          <a:bodyPr/>
          <a:lstStyle/>
          <a:p>
            <a:r>
              <a:rPr lang="en-US" dirty="0"/>
              <a:t>Regenerative culture</a:t>
            </a:r>
          </a:p>
          <a:p>
            <a:endParaRPr lang="en-US" dirty="0"/>
          </a:p>
          <a:p>
            <a:r>
              <a:rPr lang="en-US" dirty="0"/>
              <a:t>Regenerative and resilient food systems</a:t>
            </a:r>
          </a:p>
          <a:p>
            <a:endParaRPr lang="en-US" dirty="0"/>
          </a:p>
          <a:p>
            <a:r>
              <a:rPr lang="en-US" dirty="0"/>
              <a:t>Eco system restoration</a:t>
            </a:r>
            <a:endParaRPr lang="en-IE" dirty="0"/>
          </a:p>
        </p:txBody>
      </p:sp>
    </p:spTree>
    <p:extLst>
      <p:ext uri="{BB962C8B-B14F-4D97-AF65-F5344CB8AC3E}">
        <p14:creationId xmlns:p14="http://schemas.microsoft.com/office/powerpoint/2010/main" val="28823158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A064BC-9D2E-4FAC-9F93-A255BECD96C8}"/>
              </a:ext>
            </a:extLst>
          </p:cNvPr>
          <p:cNvSpPr>
            <a:spLocks noGrp="1"/>
          </p:cNvSpPr>
          <p:nvPr>
            <p:ph type="title"/>
          </p:nvPr>
        </p:nvSpPr>
        <p:spPr/>
        <p:txBody>
          <a:bodyPr/>
          <a:lstStyle/>
          <a:p>
            <a:r>
              <a:rPr lang="en-US" dirty="0">
                <a:solidFill>
                  <a:srgbClr val="222222"/>
                </a:solidFill>
                <a:latin typeface="Noto Sans" panose="020B0502040504020204" pitchFamily="34" charset="0"/>
              </a:rPr>
              <a:t>Regenerative Culture </a:t>
            </a:r>
            <a:endParaRPr lang="en-IE" dirty="0"/>
          </a:p>
        </p:txBody>
      </p:sp>
      <p:sp>
        <p:nvSpPr>
          <p:cNvPr id="3" name="Content Placeholder 2">
            <a:extLst>
              <a:ext uri="{FF2B5EF4-FFF2-40B4-BE49-F238E27FC236}">
                <a16:creationId xmlns:a16="http://schemas.microsoft.com/office/drawing/2014/main" id="{C22C1764-CA85-4A3D-9444-77DC5A589B79}"/>
              </a:ext>
            </a:extLst>
          </p:cNvPr>
          <p:cNvSpPr>
            <a:spLocks noGrp="1"/>
          </p:cNvSpPr>
          <p:nvPr>
            <p:ph idx="1"/>
          </p:nvPr>
        </p:nvSpPr>
        <p:spPr/>
        <p:txBody>
          <a:bodyPr>
            <a:normAutofit/>
          </a:bodyPr>
          <a:lstStyle/>
          <a:p>
            <a:pPr algn="l" fontAlgn="base"/>
            <a:r>
              <a:rPr lang="en-US" b="0" i="0" dirty="0">
                <a:solidFill>
                  <a:srgbClr val="222222"/>
                </a:solidFill>
                <a:effectLst/>
                <a:latin typeface="Noto Sans" panose="020B0502040504020204" pitchFamily="34" charset="0"/>
              </a:rPr>
              <a:t>The concept of Regenerative Culture acknowledges that the regeneration of degraded ecosystems and landscapes is not only a physical or technical concern, it is a deeply cultural one too.  The dominant way of thinking in our culture has us disconnected from the natural world.  If we make changes to heal the land but don’t change our relationship to that land, we will continue to damage the planet around us in one way or another.</a:t>
            </a:r>
          </a:p>
          <a:p>
            <a:pPr algn="l" fontAlgn="base"/>
            <a:r>
              <a:rPr lang="en-US" b="0" i="0" dirty="0">
                <a:solidFill>
                  <a:srgbClr val="222222"/>
                </a:solidFill>
                <a:effectLst/>
                <a:latin typeface="Noto Sans" panose="020B0502040504020204" pitchFamily="34" charset="0"/>
              </a:rPr>
              <a:t>We believe that deep individual and collective work is required that brings us through a journey of self-awareness, healing and transformation. </a:t>
            </a:r>
          </a:p>
          <a:p>
            <a:endParaRPr lang="en-IE" dirty="0"/>
          </a:p>
        </p:txBody>
      </p:sp>
    </p:spTree>
    <p:extLst>
      <p:ext uri="{BB962C8B-B14F-4D97-AF65-F5344CB8AC3E}">
        <p14:creationId xmlns:p14="http://schemas.microsoft.com/office/powerpoint/2010/main" val="2776821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4AB263-2425-419F-83DF-1279F0A047E2}"/>
              </a:ext>
            </a:extLst>
          </p:cNvPr>
          <p:cNvSpPr>
            <a:spLocks noGrp="1"/>
          </p:cNvSpPr>
          <p:nvPr>
            <p:ph type="title"/>
          </p:nvPr>
        </p:nvSpPr>
        <p:spPr/>
        <p:txBody>
          <a:bodyPr>
            <a:normAutofit fontScale="90000"/>
          </a:bodyPr>
          <a:lstStyle/>
          <a:p>
            <a:r>
              <a:rPr lang="en-US" b="1" i="0" dirty="0">
                <a:solidFill>
                  <a:srgbClr val="222222"/>
                </a:solidFill>
                <a:effectLst/>
                <a:latin typeface="Montserrat" panose="00000500000000000000" pitchFamily="2" charset="0"/>
              </a:rPr>
              <a:t>Resilient and Regenerative food systems</a:t>
            </a:r>
            <a:br>
              <a:rPr lang="en-US" b="1" i="0" dirty="0">
                <a:solidFill>
                  <a:srgbClr val="222222"/>
                </a:solidFill>
                <a:effectLst/>
                <a:latin typeface="Montserrat" panose="00000500000000000000" pitchFamily="2" charset="0"/>
              </a:rPr>
            </a:br>
            <a:endParaRPr lang="en-IE" dirty="0"/>
          </a:p>
        </p:txBody>
      </p:sp>
      <p:sp>
        <p:nvSpPr>
          <p:cNvPr id="3" name="Content Placeholder 2">
            <a:extLst>
              <a:ext uri="{FF2B5EF4-FFF2-40B4-BE49-F238E27FC236}">
                <a16:creationId xmlns:a16="http://schemas.microsoft.com/office/drawing/2014/main" id="{C7670BA7-13AA-4D60-8735-58AF7AE68425}"/>
              </a:ext>
            </a:extLst>
          </p:cNvPr>
          <p:cNvSpPr>
            <a:spLocks noGrp="1"/>
          </p:cNvSpPr>
          <p:nvPr>
            <p:ph idx="1"/>
          </p:nvPr>
        </p:nvSpPr>
        <p:spPr/>
        <p:txBody>
          <a:bodyPr>
            <a:normAutofit/>
          </a:bodyPr>
          <a:lstStyle/>
          <a:p>
            <a:pPr algn="l" fontAlgn="base"/>
            <a:r>
              <a:rPr lang="en-US" b="0" i="0" dirty="0">
                <a:solidFill>
                  <a:srgbClr val="222222"/>
                </a:solidFill>
                <a:effectLst/>
                <a:latin typeface="Noto Sans" panose="020B0502040504020204" pitchFamily="34" charset="0"/>
              </a:rPr>
              <a:t>In the face of climate change, a regenerative food system will create resilience by localizing economies, sequestering carbon and building greater food security.  Our current food system is carbon heavy, de-localized and in many cases is poisoning the planet and our bodies.</a:t>
            </a:r>
          </a:p>
          <a:p>
            <a:pPr marL="0" indent="0">
              <a:buNone/>
            </a:pPr>
            <a:endParaRPr lang="en-IE" dirty="0"/>
          </a:p>
        </p:txBody>
      </p:sp>
    </p:spTree>
    <p:extLst>
      <p:ext uri="{BB962C8B-B14F-4D97-AF65-F5344CB8AC3E}">
        <p14:creationId xmlns:p14="http://schemas.microsoft.com/office/powerpoint/2010/main" val="37233128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85E00C-D48B-4FFA-B8AA-87AEBCEA4141}"/>
              </a:ext>
            </a:extLst>
          </p:cNvPr>
          <p:cNvSpPr>
            <a:spLocks noGrp="1"/>
          </p:cNvSpPr>
          <p:nvPr>
            <p:ph type="title"/>
          </p:nvPr>
        </p:nvSpPr>
        <p:spPr/>
        <p:txBody>
          <a:bodyPr/>
          <a:lstStyle/>
          <a:p>
            <a:r>
              <a:rPr lang="en-IE" b="1" i="0" dirty="0">
                <a:solidFill>
                  <a:srgbClr val="222222"/>
                </a:solidFill>
                <a:effectLst/>
                <a:latin typeface="Montserrat" panose="00000500000000000000" pitchFamily="2" charset="0"/>
              </a:rPr>
              <a:t>Ecosystem Restoration</a:t>
            </a:r>
            <a:endParaRPr lang="en-IE" dirty="0"/>
          </a:p>
        </p:txBody>
      </p:sp>
      <p:sp>
        <p:nvSpPr>
          <p:cNvPr id="3" name="Content Placeholder 2">
            <a:extLst>
              <a:ext uri="{FF2B5EF4-FFF2-40B4-BE49-F238E27FC236}">
                <a16:creationId xmlns:a16="http://schemas.microsoft.com/office/drawing/2014/main" id="{B30FB3B3-59A0-49BE-BED4-3843BA59E96E}"/>
              </a:ext>
            </a:extLst>
          </p:cNvPr>
          <p:cNvSpPr>
            <a:spLocks noGrp="1"/>
          </p:cNvSpPr>
          <p:nvPr>
            <p:ph idx="1"/>
          </p:nvPr>
        </p:nvSpPr>
        <p:spPr/>
        <p:txBody>
          <a:bodyPr>
            <a:normAutofit/>
          </a:bodyPr>
          <a:lstStyle/>
          <a:p>
            <a:pPr algn="l" fontAlgn="base"/>
            <a:r>
              <a:rPr lang="en-US" b="0" i="0" dirty="0" err="1">
                <a:solidFill>
                  <a:srgbClr val="222222"/>
                </a:solidFill>
                <a:effectLst/>
                <a:latin typeface="Noto Sans" panose="020B0502040504020204" pitchFamily="34" charset="0"/>
              </a:rPr>
              <a:t>Síolta</a:t>
            </a:r>
            <a:r>
              <a:rPr lang="en-US" b="0" i="0" dirty="0">
                <a:solidFill>
                  <a:srgbClr val="222222"/>
                </a:solidFill>
                <a:effectLst/>
                <a:latin typeface="Noto Sans" panose="020B0502040504020204" pitchFamily="34" charset="0"/>
              </a:rPr>
              <a:t> </a:t>
            </a:r>
            <a:r>
              <a:rPr lang="en-US" b="0" i="0" dirty="0" err="1">
                <a:solidFill>
                  <a:srgbClr val="222222"/>
                </a:solidFill>
                <a:effectLst/>
                <a:latin typeface="Noto Sans" panose="020B0502040504020204" pitchFamily="34" charset="0"/>
              </a:rPr>
              <a:t>Chroí</a:t>
            </a:r>
            <a:r>
              <a:rPr lang="en-US" b="0" i="0" dirty="0">
                <a:solidFill>
                  <a:srgbClr val="222222"/>
                </a:solidFill>
                <a:effectLst/>
                <a:latin typeface="Noto Sans" panose="020B0502040504020204" pitchFamily="34" charset="0"/>
              </a:rPr>
              <a:t> believe that ecosystem restoration is both possible and necessary.   </a:t>
            </a:r>
            <a:endParaRPr lang="en-US" dirty="0">
              <a:solidFill>
                <a:srgbClr val="222222"/>
              </a:solidFill>
              <a:latin typeface="Noto Sans" panose="020B0502040504020204" pitchFamily="34" charset="0"/>
            </a:endParaRPr>
          </a:p>
          <a:p>
            <a:pPr algn="l" fontAlgn="base"/>
            <a:endParaRPr lang="en-US" b="0" i="0" dirty="0">
              <a:solidFill>
                <a:srgbClr val="222222"/>
              </a:solidFill>
              <a:effectLst/>
              <a:latin typeface="Noto Sans" panose="020B0502040504020204" pitchFamily="34" charset="0"/>
            </a:endParaRPr>
          </a:p>
          <a:p>
            <a:pPr algn="l" fontAlgn="base"/>
            <a:r>
              <a:rPr lang="en-US" b="0" i="0" dirty="0">
                <a:solidFill>
                  <a:srgbClr val="222222"/>
                </a:solidFill>
                <a:effectLst/>
                <a:latin typeface="Noto Sans" panose="020B0502040504020204" pitchFamily="34" charset="0"/>
              </a:rPr>
              <a:t>Ecosystem restoration provides tools to restore degraded landscapes.  The soil and regenerative agricultural practices offer a chance to stave off the worst effects of climate change.  Sequestering the excess carbon in our atmosphere on a massive scale is one of the last remaining solutions. By rehabilitating degraded ecosystems and restoring the soil to health on a wide scale, we can sequester enough carbon to create a safe level in the atmosphere (350ppm). </a:t>
            </a:r>
          </a:p>
          <a:p>
            <a:endParaRPr lang="en-IE" dirty="0"/>
          </a:p>
        </p:txBody>
      </p:sp>
    </p:spTree>
    <p:extLst>
      <p:ext uri="{BB962C8B-B14F-4D97-AF65-F5344CB8AC3E}">
        <p14:creationId xmlns:p14="http://schemas.microsoft.com/office/powerpoint/2010/main" val="3967241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825E84-A91B-42C6-A68F-CAB87B7586AF}"/>
              </a:ext>
            </a:extLst>
          </p:cNvPr>
          <p:cNvSpPr>
            <a:spLocks noGrp="1"/>
          </p:cNvSpPr>
          <p:nvPr>
            <p:ph type="title"/>
          </p:nvPr>
        </p:nvSpPr>
        <p:spPr/>
        <p:txBody>
          <a:bodyPr/>
          <a:lstStyle/>
          <a:p>
            <a:r>
              <a:rPr lang="en-US" dirty="0"/>
              <a:t>What type of world do we want?</a:t>
            </a:r>
            <a:endParaRPr lang="en-IE" dirty="0"/>
          </a:p>
        </p:txBody>
      </p:sp>
      <p:sp>
        <p:nvSpPr>
          <p:cNvPr id="3" name="Content Placeholder 2">
            <a:extLst>
              <a:ext uri="{FF2B5EF4-FFF2-40B4-BE49-F238E27FC236}">
                <a16:creationId xmlns:a16="http://schemas.microsoft.com/office/drawing/2014/main" id="{BEA9036E-7BD5-4C32-BA08-E6C5C1433599}"/>
              </a:ext>
            </a:extLst>
          </p:cNvPr>
          <p:cNvSpPr>
            <a:spLocks noGrp="1"/>
          </p:cNvSpPr>
          <p:nvPr>
            <p:ph idx="1"/>
          </p:nvPr>
        </p:nvSpPr>
        <p:spPr/>
        <p:txBody>
          <a:bodyPr/>
          <a:lstStyle/>
          <a:p>
            <a:pPr>
              <a:lnSpc>
                <a:spcPct val="107000"/>
              </a:lnSpc>
              <a:spcAft>
                <a:spcPts val="800"/>
              </a:spcAft>
            </a:pPr>
            <a:r>
              <a:rPr lang="en-IE" sz="2800" dirty="0">
                <a:effectLst/>
                <a:latin typeface="Calibri" panose="020F0502020204030204" pitchFamily="34" charset="0"/>
                <a:ea typeface="Calibri" panose="020F0502020204030204" pitchFamily="34" charset="0"/>
                <a:cs typeface="Times New Roman" panose="02020603050405020304" pitchFamily="18" charset="0"/>
              </a:rPr>
              <a:t>So we should ask ourself the question rather than what we don’t want, we should ask what type of world do we want.</a:t>
            </a:r>
          </a:p>
          <a:p>
            <a:pPr>
              <a:lnSpc>
                <a:spcPct val="107000"/>
              </a:lnSpc>
              <a:spcAft>
                <a:spcPts val="800"/>
              </a:spcAft>
            </a:pPr>
            <a:r>
              <a:rPr lang="en-IE" sz="2800" dirty="0">
                <a:effectLst/>
                <a:latin typeface="Calibri" panose="020F0502020204030204" pitchFamily="34" charset="0"/>
                <a:ea typeface="Calibri" panose="020F0502020204030204" pitchFamily="34" charset="0"/>
                <a:cs typeface="Times New Roman" panose="02020603050405020304" pitchFamily="18" charset="0"/>
              </a:rPr>
              <a:t>However there is systemic structural inequalities that we need to understand, challenge and divest from.</a:t>
            </a:r>
          </a:p>
          <a:p>
            <a:endParaRPr lang="en-IE" dirty="0"/>
          </a:p>
        </p:txBody>
      </p:sp>
    </p:spTree>
    <p:extLst>
      <p:ext uri="{BB962C8B-B14F-4D97-AF65-F5344CB8AC3E}">
        <p14:creationId xmlns:p14="http://schemas.microsoft.com/office/powerpoint/2010/main" val="38453459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D3585-B301-42A5-9BBC-6198BC42F649}"/>
              </a:ext>
            </a:extLst>
          </p:cNvPr>
          <p:cNvSpPr>
            <a:spLocks noGrp="1"/>
          </p:cNvSpPr>
          <p:nvPr>
            <p:ph type="title"/>
          </p:nvPr>
        </p:nvSpPr>
        <p:spPr/>
        <p:txBody>
          <a:bodyPr/>
          <a:lstStyle/>
          <a:p>
            <a:r>
              <a:rPr lang="en-US" dirty="0"/>
              <a:t>Our starting assumptions at Siolta </a:t>
            </a:r>
            <a:r>
              <a:rPr lang="en-US" dirty="0" err="1"/>
              <a:t>Chroi</a:t>
            </a:r>
            <a:endParaRPr lang="en-IE" dirty="0"/>
          </a:p>
        </p:txBody>
      </p:sp>
      <p:sp>
        <p:nvSpPr>
          <p:cNvPr id="3" name="Content Placeholder 2">
            <a:extLst>
              <a:ext uri="{FF2B5EF4-FFF2-40B4-BE49-F238E27FC236}">
                <a16:creationId xmlns:a16="http://schemas.microsoft.com/office/drawing/2014/main" id="{D3768301-78B7-4B74-9D00-70DC6AD49222}"/>
              </a:ext>
            </a:extLst>
          </p:cNvPr>
          <p:cNvSpPr>
            <a:spLocks noGrp="1"/>
          </p:cNvSpPr>
          <p:nvPr>
            <p:ph idx="1"/>
          </p:nvPr>
        </p:nvSpPr>
        <p:spPr/>
        <p:txBody>
          <a:bodyPr>
            <a:normAutofit/>
          </a:bodyPr>
          <a:lstStyle/>
          <a:p>
            <a:pPr>
              <a:lnSpc>
                <a:spcPct val="107000"/>
              </a:lnSpc>
              <a:spcAft>
                <a:spcPts val="800"/>
              </a:spcAft>
            </a:pPr>
            <a:r>
              <a:rPr lang="en-IE" dirty="0">
                <a:latin typeface="Calibri" panose="020F0502020204030204" pitchFamily="34" charset="0"/>
                <a:cs typeface="Times New Roman" panose="02020603050405020304" pitchFamily="18" charset="0"/>
              </a:rPr>
              <a:t>Many if not all the issues we face as a global and local community comes from the fact that humans see them as separate from wider nature.</a:t>
            </a:r>
          </a:p>
          <a:p>
            <a:pPr>
              <a:lnSpc>
                <a:spcPct val="107000"/>
              </a:lnSpc>
              <a:spcAft>
                <a:spcPts val="800"/>
              </a:spcAft>
            </a:pPr>
            <a:r>
              <a:rPr lang="en-IE" dirty="0">
                <a:latin typeface="Calibri" panose="020F0502020204030204" pitchFamily="34" charset="0"/>
                <a:cs typeface="Times New Roman" panose="02020603050405020304" pitchFamily="18" charset="0"/>
              </a:rPr>
              <a:t>We live in an unequal ever changing world</a:t>
            </a:r>
          </a:p>
          <a:p>
            <a:pPr>
              <a:lnSpc>
                <a:spcPct val="107000"/>
              </a:lnSpc>
              <a:spcAft>
                <a:spcPts val="800"/>
              </a:spcAft>
            </a:pPr>
            <a:r>
              <a:rPr lang="en-IE" dirty="0">
                <a:latin typeface="Calibri" panose="020F0502020204030204" pitchFamily="34" charset="0"/>
                <a:cs typeface="Times New Roman" panose="02020603050405020304" pitchFamily="18" charset="0"/>
              </a:rPr>
              <a:t>The unjust systems are not an accident, they </a:t>
            </a:r>
            <a:r>
              <a:rPr lang="en-IE" sz="1800" dirty="0">
                <a:effectLst/>
                <a:latin typeface="Calibri" panose="020F0502020204030204" pitchFamily="34" charset="0"/>
                <a:ea typeface="Calibri" panose="020F0502020204030204" pitchFamily="34" charset="0"/>
                <a:cs typeface="Times New Roman" panose="02020603050405020304" pitchFamily="18" charset="0"/>
              </a:rPr>
              <a:t>are designed that way </a:t>
            </a:r>
          </a:p>
          <a:p>
            <a:pPr>
              <a:lnSpc>
                <a:spcPct val="107000"/>
              </a:lnSpc>
              <a:spcAft>
                <a:spcPts val="800"/>
              </a:spcAft>
            </a:pPr>
            <a:r>
              <a:rPr lang="en-IE" sz="1800" dirty="0">
                <a:effectLst/>
                <a:latin typeface="Calibri" panose="020F0502020204030204" pitchFamily="34" charset="0"/>
                <a:ea typeface="Calibri" panose="020F0502020204030204" pitchFamily="34" charset="0"/>
                <a:cs typeface="Times New Roman" panose="02020603050405020304" pitchFamily="18" charset="0"/>
              </a:rPr>
              <a:t>Our culture is traumatised and we act out of this trauma both on each other and wider nature.</a:t>
            </a:r>
          </a:p>
          <a:p>
            <a:pPr>
              <a:lnSpc>
                <a:spcPct val="107000"/>
              </a:lnSpc>
              <a:spcAft>
                <a:spcPts val="800"/>
              </a:spcAft>
            </a:pPr>
            <a:r>
              <a:rPr lang="en-IE" sz="1800" dirty="0">
                <a:latin typeface="Calibri" panose="020F0502020204030204" pitchFamily="34" charset="0"/>
                <a:ea typeface="Calibri" panose="020F0502020204030204" pitchFamily="34" charset="0"/>
                <a:cs typeface="Times New Roman" panose="02020603050405020304" pitchFamily="18" charset="0"/>
              </a:rPr>
              <a:t>Language is important “I own this land” etc is a fallacy  Guardians not gardeners</a:t>
            </a:r>
            <a:endParaRPr lang="en-IE"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IE" sz="1800" dirty="0">
                <a:latin typeface="Calibri" panose="020F0502020204030204" pitchFamily="34" charset="0"/>
                <a:ea typeface="Calibri" panose="020F0502020204030204" pitchFamily="34" charset="0"/>
                <a:cs typeface="Times New Roman" panose="02020603050405020304" pitchFamily="18" charset="0"/>
              </a:rPr>
              <a:t>Young people are carrying so much already</a:t>
            </a:r>
            <a:endParaRPr lang="en-I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55891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10;&#10;Description automatically generated">
            <a:extLst>
              <a:ext uri="{FF2B5EF4-FFF2-40B4-BE49-F238E27FC236}">
                <a16:creationId xmlns:a16="http://schemas.microsoft.com/office/drawing/2014/main" id="{9355EF24-3E73-4BB7-BACB-CDBD0E6A3E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6748" y="753311"/>
            <a:ext cx="10021129" cy="5756819"/>
          </a:xfrm>
          <a:prstGeom prst="rect">
            <a:avLst/>
          </a:prstGeom>
        </p:spPr>
      </p:pic>
    </p:spTree>
    <p:extLst>
      <p:ext uri="{BB962C8B-B14F-4D97-AF65-F5344CB8AC3E}">
        <p14:creationId xmlns:p14="http://schemas.microsoft.com/office/powerpoint/2010/main" val="42315266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8313A-E99F-4351-A4AE-723A6C4D8985}"/>
              </a:ext>
            </a:extLst>
          </p:cNvPr>
          <p:cNvSpPr>
            <a:spLocks noGrp="1"/>
          </p:cNvSpPr>
          <p:nvPr>
            <p:ph type="title"/>
          </p:nvPr>
        </p:nvSpPr>
        <p:spPr/>
        <p:txBody>
          <a:bodyPr/>
          <a:lstStyle/>
          <a:p>
            <a:r>
              <a:rPr lang="en-IE" sz="4400" dirty="0">
                <a:effectLst/>
                <a:latin typeface="Calibri" panose="020F0502020204030204" pitchFamily="34" charset="0"/>
                <a:ea typeface="Calibri" panose="020F0502020204030204" pitchFamily="34" charset="0"/>
                <a:cs typeface="Times New Roman" panose="02020603050405020304" pitchFamily="18" charset="0"/>
              </a:rPr>
              <a:t>Systemic structural inequalities</a:t>
            </a:r>
            <a:endParaRPr lang="en-IE" dirty="0"/>
          </a:p>
        </p:txBody>
      </p:sp>
      <p:sp>
        <p:nvSpPr>
          <p:cNvPr id="3" name="Content Placeholder 2">
            <a:extLst>
              <a:ext uri="{FF2B5EF4-FFF2-40B4-BE49-F238E27FC236}">
                <a16:creationId xmlns:a16="http://schemas.microsoft.com/office/drawing/2014/main" id="{FBA6700E-AB64-4D40-8C27-3F5F130B3B9A}"/>
              </a:ext>
            </a:extLst>
          </p:cNvPr>
          <p:cNvSpPr>
            <a:spLocks noGrp="1"/>
          </p:cNvSpPr>
          <p:nvPr>
            <p:ph idx="1"/>
          </p:nvPr>
        </p:nvSpPr>
        <p:spPr>
          <a:xfrm>
            <a:off x="467139" y="1818861"/>
            <a:ext cx="8806863" cy="4222501"/>
          </a:xfrm>
        </p:spPr>
        <p:txBody>
          <a:bodyPr>
            <a:normAutofit fontScale="92500" lnSpcReduction="20000"/>
          </a:bodyPr>
          <a:lstStyle/>
          <a:p>
            <a:r>
              <a:rPr lang="en-US" sz="1900" dirty="0"/>
              <a:t>Seeing nature as “ours” to be controlled</a:t>
            </a:r>
          </a:p>
          <a:p>
            <a:r>
              <a:rPr lang="en-US" sz="1900" dirty="0"/>
              <a:t>Patriarchy</a:t>
            </a:r>
          </a:p>
          <a:p>
            <a:r>
              <a:rPr lang="en-US" sz="1900" dirty="0"/>
              <a:t>Racism  </a:t>
            </a:r>
          </a:p>
          <a:p>
            <a:r>
              <a:rPr lang="en-IE" sz="1900" dirty="0"/>
              <a:t>Colonialism - </a:t>
            </a:r>
            <a:r>
              <a:rPr lang="en-US" sz="2000" dirty="0"/>
              <a:t>Decolonial education - indigenous rights and land use, indigenous communities as custodians of biodiversity</a:t>
            </a:r>
            <a:endParaRPr lang="en-IE" sz="1900" dirty="0"/>
          </a:p>
          <a:p>
            <a:r>
              <a:rPr lang="en-US" sz="1900" dirty="0"/>
              <a:t>Neo-</a:t>
            </a:r>
            <a:r>
              <a:rPr lang="en-US" sz="1900" dirty="0" err="1"/>
              <a:t>liberial</a:t>
            </a:r>
            <a:r>
              <a:rPr lang="en-US" sz="1900" dirty="0"/>
              <a:t> capitalism </a:t>
            </a:r>
          </a:p>
          <a:p>
            <a:r>
              <a:rPr lang="en-US" sz="1900" dirty="0"/>
              <a:t>Corporate control </a:t>
            </a:r>
          </a:p>
          <a:p>
            <a:r>
              <a:rPr lang="en-US" sz="1900" dirty="0"/>
              <a:t>income inequality, </a:t>
            </a:r>
          </a:p>
          <a:p>
            <a:r>
              <a:rPr lang="en-US" sz="1900" dirty="0"/>
              <a:t>Seed control- </a:t>
            </a:r>
            <a:r>
              <a:rPr lang="en-US" sz="1900" dirty="0" err="1"/>
              <a:t>eg</a:t>
            </a:r>
            <a:r>
              <a:rPr lang="en-US" sz="1900" dirty="0"/>
              <a:t> Monsanto</a:t>
            </a:r>
          </a:p>
          <a:p>
            <a:r>
              <a:rPr lang="en-US" sz="1900" dirty="0"/>
              <a:t>loss of seed diversity</a:t>
            </a:r>
          </a:p>
          <a:p>
            <a:r>
              <a:rPr lang="en-US" sz="1900" dirty="0"/>
              <a:t>A lack of food sovereignty, </a:t>
            </a:r>
          </a:p>
          <a:p>
            <a:r>
              <a:rPr lang="en-US" sz="1900" dirty="0"/>
              <a:t>Food choices - Happy Pear</a:t>
            </a:r>
          </a:p>
          <a:p>
            <a:pPr marL="0" indent="0">
              <a:buNone/>
            </a:pPr>
            <a:endParaRPr lang="en-US" sz="1400" dirty="0"/>
          </a:p>
          <a:p>
            <a:pPr marL="0" indent="0">
              <a:buNone/>
            </a:pPr>
            <a:endParaRPr lang="en-US" sz="1400" dirty="0"/>
          </a:p>
        </p:txBody>
      </p:sp>
    </p:spTree>
    <p:extLst>
      <p:ext uri="{BB962C8B-B14F-4D97-AF65-F5344CB8AC3E}">
        <p14:creationId xmlns:p14="http://schemas.microsoft.com/office/powerpoint/2010/main" val="30467310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B900E-F5E2-4A1F-A503-C95DBFD4B141}"/>
              </a:ext>
            </a:extLst>
          </p:cNvPr>
          <p:cNvSpPr>
            <a:spLocks noGrp="1"/>
          </p:cNvSpPr>
          <p:nvPr>
            <p:ph type="title"/>
          </p:nvPr>
        </p:nvSpPr>
        <p:spPr/>
        <p:txBody>
          <a:bodyPr/>
          <a:lstStyle/>
          <a:p>
            <a:pPr algn="ctr"/>
            <a:r>
              <a:rPr lang="en-US" dirty="0"/>
              <a:t>Permaculture</a:t>
            </a:r>
            <a:endParaRPr lang="en-IE" dirty="0"/>
          </a:p>
        </p:txBody>
      </p:sp>
      <p:pic>
        <p:nvPicPr>
          <p:cNvPr id="5" name="Content Placeholder 4" descr="Diagram&#10;&#10;Description automatically generated">
            <a:extLst>
              <a:ext uri="{FF2B5EF4-FFF2-40B4-BE49-F238E27FC236}">
                <a16:creationId xmlns:a16="http://schemas.microsoft.com/office/drawing/2014/main" id="{91F9FDF9-54AE-4497-9E51-D30F7681438F}"/>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84369" y="1341668"/>
            <a:ext cx="8859071" cy="4700357"/>
          </a:xfrm>
        </p:spPr>
      </p:pic>
    </p:spTree>
    <p:extLst>
      <p:ext uri="{BB962C8B-B14F-4D97-AF65-F5344CB8AC3E}">
        <p14:creationId xmlns:p14="http://schemas.microsoft.com/office/powerpoint/2010/main" val="392009834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0</TotalTime>
  <Words>567</Words>
  <Application>Microsoft Office PowerPoint</Application>
  <PresentationFormat>Widescreen</PresentationFormat>
  <Paragraphs>44</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Montserrat</vt:lpstr>
      <vt:lpstr>Noto Sans</vt:lpstr>
      <vt:lpstr>Trebuchet MS</vt:lpstr>
      <vt:lpstr>Wingdings 3</vt:lpstr>
      <vt:lpstr>Facet</vt:lpstr>
      <vt:lpstr>PowerPoint Presentation</vt:lpstr>
      <vt:lpstr>Siolta chroi</vt:lpstr>
      <vt:lpstr>PowerPoint Presentation</vt:lpstr>
      <vt:lpstr>The 3 pillars of our work</vt:lpstr>
      <vt:lpstr>Regenerative Culture </vt:lpstr>
      <vt:lpstr>Resilient and Regenerative food systems </vt:lpstr>
      <vt:lpstr>Ecosystem Restoration</vt:lpstr>
      <vt:lpstr>What type of world do we want?</vt:lpstr>
      <vt:lpstr>Our starting assumptions at Siolta Chroi</vt:lpstr>
      <vt:lpstr>PowerPoint Presentation</vt:lpstr>
      <vt:lpstr>Systemic structural inequalities</vt:lpstr>
      <vt:lpstr>Permaculture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WWGS workshop</dc:title>
  <dc:creator>sioltachroi@gmail.com</dc:creator>
  <cp:lastModifiedBy>sioltachroi@gmail.com</cp:lastModifiedBy>
  <cp:revision>5</cp:revision>
  <dcterms:created xsi:type="dcterms:W3CDTF">2021-11-03T11:23:56Z</dcterms:created>
  <dcterms:modified xsi:type="dcterms:W3CDTF">2021-11-24T22:06:23Z</dcterms:modified>
</cp:coreProperties>
</file>