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24" r:id="rId1"/>
  </p:sldMasterIdLst>
  <p:notesMasterIdLst>
    <p:notesMasterId r:id="rId25"/>
  </p:notesMasterIdLst>
  <p:sldIdLst>
    <p:sldId id="256" r:id="rId2"/>
    <p:sldId id="286" r:id="rId3"/>
    <p:sldId id="257" r:id="rId4"/>
    <p:sldId id="303" r:id="rId5"/>
    <p:sldId id="302" r:id="rId6"/>
    <p:sldId id="269" r:id="rId7"/>
    <p:sldId id="258" r:id="rId8"/>
    <p:sldId id="287" r:id="rId9"/>
    <p:sldId id="260" r:id="rId10"/>
    <p:sldId id="292" r:id="rId11"/>
    <p:sldId id="291" r:id="rId12"/>
    <p:sldId id="293" r:id="rId13"/>
    <p:sldId id="271" r:id="rId14"/>
    <p:sldId id="288" r:id="rId15"/>
    <p:sldId id="301" r:id="rId16"/>
    <p:sldId id="296" r:id="rId17"/>
    <p:sldId id="306" r:id="rId18"/>
    <p:sldId id="278" r:id="rId19"/>
    <p:sldId id="297" r:id="rId20"/>
    <p:sldId id="294" r:id="rId21"/>
    <p:sldId id="298" r:id="rId22"/>
    <p:sldId id="268" r:id="rId23"/>
    <p:sldId id="305" r:id="rId24"/>
  </p:sldIdLst>
  <p:sldSz cx="9144000" cy="6858000" type="screen4x3"/>
  <p:notesSz cx="7077075" cy="9363075"/>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99"/>
    <a:srgbClr val="993300"/>
    <a:srgbClr val="9900CC"/>
    <a:srgbClr val="CC0000"/>
    <a:srgbClr val="0000CC"/>
    <a:srgbClr val="3333FF"/>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9964" autoAdjust="0"/>
  </p:normalViewPr>
  <p:slideViewPr>
    <p:cSldViewPr>
      <p:cViewPr varScale="1">
        <p:scale>
          <a:sx n="66" d="100"/>
          <a:sy n="66" d="100"/>
        </p:scale>
        <p:origin x="1506" y="60"/>
      </p:cViewPr>
      <p:guideLst>
        <p:guide orient="horz" pos="2160"/>
        <p:guide pos="2880"/>
      </p:guideLst>
    </p:cSldViewPr>
  </p:slideViewPr>
  <p:notesTextViewPr>
    <p:cViewPr>
      <p:scale>
        <a:sx n="1" d="1"/>
        <a:sy n="1" d="1"/>
      </p:scale>
      <p:origin x="0" y="0"/>
    </p:cViewPr>
  </p:notesTextViewPr>
  <p:notesViewPr>
    <p:cSldViewPr>
      <p:cViewPr varScale="1">
        <p:scale>
          <a:sx n="55" d="100"/>
          <a:sy n="55" d="100"/>
        </p:scale>
        <p:origin x="2844" y="66"/>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66733" cy="468154"/>
          </a:xfrm>
          <a:prstGeom prst="rect">
            <a:avLst/>
          </a:prstGeom>
        </p:spPr>
        <p:txBody>
          <a:bodyPr vert="horz" lIns="93936" tIns="46968" rIns="93936" bIns="46968" rtlCol="0"/>
          <a:lstStyle>
            <a:lvl1pPr algn="l">
              <a:defRPr sz="1200"/>
            </a:lvl1pPr>
          </a:lstStyle>
          <a:p>
            <a:endParaRPr lang="en-GB"/>
          </a:p>
        </p:txBody>
      </p:sp>
      <p:sp>
        <p:nvSpPr>
          <p:cNvPr id="3" name="Date Placeholder 2"/>
          <p:cNvSpPr>
            <a:spLocks noGrp="1"/>
          </p:cNvSpPr>
          <p:nvPr>
            <p:ph type="dt" idx="1"/>
          </p:nvPr>
        </p:nvSpPr>
        <p:spPr>
          <a:xfrm>
            <a:off x="4008705" y="0"/>
            <a:ext cx="3066733" cy="468154"/>
          </a:xfrm>
          <a:prstGeom prst="rect">
            <a:avLst/>
          </a:prstGeom>
        </p:spPr>
        <p:txBody>
          <a:bodyPr vert="horz" lIns="93936" tIns="46968" rIns="93936" bIns="46968" rtlCol="0"/>
          <a:lstStyle>
            <a:lvl1pPr algn="r">
              <a:defRPr sz="1200"/>
            </a:lvl1pPr>
          </a:lstStyle>
          <a:p>
            <a:fld id="{90F95101-A1C2-4F59-AEA7-E0F2DC2EC6A6}" type="datetimeFigureOut">
              <a:rPr lang="en-GB" smtClean="0"/>
              <a:t>10/05/2018</a:t>
            </a:fld>
            <a:endParaRPr lang="en-GB"/>
          </a:p>
        </p:txBody>
      </p:sp>
      <p:sp>
        <p:nvSpPr>
          <p:cNvPr id="4" name="Slide Image Placeholder 3"/>
          <p:cNvSpPr>
            <a:spLocks noGrp="1" noRot="1" noChangeAspect="1"/>
          </p:cNvSpPr>
          <p:nvPr>
            <p:ph type="sldImg" idx="2"/>
          </p:nvPr>
        </p:nvSpPr>
        <p:spPr>
          <a:xfrm>
            <a:off x="1196975" y="701675"/>
            <a:ext cx="4683125" cy="3511550"/>
          </a:xfrm>
          <a:prstGeom prst="rect">
            <a:avLst/>
          </a:prstGeom>
          <a:noFill/>
          <a:ln w="12700">
            <a:solidFill>
              <a:prstClr val="black"/>
            </a:solidFill>
          </a:ln>
        </p:spPr>
        <p:txBody>
          <a:bodyPr vert="horz" lIns="93936" tIns="46968" rIns="93936" bIns="46968" rtlCol="0" anchor="ctr"/>
          <a:lstStyle/>
          <a:p>
            <a:endParaRPr lang="en-GB"/>
          </a:p>
        </p:txBody>
      </p:sp>
      <p:sp>
        <p:nvSpPr>
          <p:cNvPr id="5" name="Notes Placeholder 4"/>
          <p:cNvSpPr>
            <a:spLocks noGrp="1"/>
          </p:cNvSpPr>
          <p:nvPr>
            <p:ph type="body" sz="quarter" idx="3"/>
          </p:nvPr>
        </p:nvSpPr>
        <p:spPr>
          <a:xfrm>
            <a:off x="707708" y="4447461"/>
            <a:ext cx="5661660" cy="4213384"/>
          </a:xfrm>
          <a:prstGeom prst="rect">
            <a:avLst/>
          </a:prstGeom>
        </p:spPr>
        <p:txBody>
          <a:bodyPr vert="horz" lIns="93936" tIns="46968" rIns="93936" bIns="46968"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893296"/>
            <a:ext cx="3066733" cy="468154"/>
          </a:xfrm>
          <a:prstGeom prst="rect">
            <a:avLst/>
          </a:prstGeom>
        </p:spPr>
        <p:txBody>
          <a:bodyPr vert="horz" lIns="93936" tIns="46968" rIns="93936" bIns="46968" rtlCol="0" anchor="b"/>
          <a:lstStyle>
            <a:lvl1pPr algn="l">
              <a:defRPr sz="1200"/>
            </a:lvl1pPr>
          </a:lstStyle>
          <a:p>
            <a:endParaRPr lang="en-GB"/>
          </a:p>
        </p:txBody>
      </p:sp>
      <p:sp>
        <p:nvSpPr>
          <p:cNvPr id="7" name="Slide Number Placeholder 6"/>
          <p:cNvSpPr>
            <a:spLocks noGrp="1"/>
          </p:cNvSpPr>
          <p:nvPr>
            <p:ph type="sldNum" sz="quarter" idx="5"/>
          </p:nvPr>
        </p:nvSpPr>
        <p:spPr>
          <a:xfrm>
            <a:off x="4008705" y="8893296"/>
            <a:ext cx="3066733" cy="468154"/>
          </a:xfrm>
          <a:prstGeom prst="rect">
            <a:avLst/>
          </a:prstGeom>
        </p:spPr>
        <p:txBody>
          <a:bodyPr vert="horz" lIns="93936" tIns="46968" rIns="93936" bIns="46968" rtlCol="0" anchor="b"/>
          <a:lstStyle>
            <a:lvl1pPr algn="r">
              <a:defRPr sz="1200"/>
            </a:lvl1pPr>
          </a:lstStyle>
          <a:p>
            <a:fld id="{B69AE10E-818D-4EBE-BF53-D28F2558E99C}" type="slidenum">
              <a:rPr lang="en-GB" smtClean="0"/>
              <a:t>‹#›</a:t>
            </a:fld>
            <a:endParaRPr lang="en-GB"/>
          </a:p>
        </p:txBody>
      </p:sp>
    </p:spTree>
    <p:extLst>
      <p:ext uri="{BB962C8B-B14F-4D97-AF65-F5344CB8AC3E}">
        <p14:creationId xmlns:p14="http://schemas.microsoft.com/office/powerpoint/2010/main" val="198670449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3" Type="http://schemas.openxmlformats.org/officeDocument/2006/relationships/hyperlink" Target="https://www.youtube.com/watch?v=eLqC3FNNOaI" TargetMode="External"/><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50000"/>
              </a:lnSpc>
            </a:pPr>
            <a:r>
              <a:rPr lang="en-GB" sz="1800" baseline="0" dirty="0" smtClean="0"/>
              <a:t>This paper is based on my GLP Innovation Fund study aimed to explore the interventions which could be used during twilight/training sessions to engender a move from charity to social justice mentality</a:t>
            </a:r>
          </a:p>
          <a:p>
            <a:pPr>
              <a:lnSpc>
                <a:spcPct val="150000"/>
              </a:lnSpc>
            </a:pPr>
            <a:endParaRPr lang="en-GB" sz="1800" baseline="0" dirty="0" smtClean="0"/>
          </a:p>
          <a:p>
            <a:pPr>
              <a:lnSpc>
                <a:spcPct val="150000"/>
              </a:lnSpc>
            </a:pPr>
            <a:r>
              <a:rPr lang="en-GB" sz="1800" baseline="0" dirty="0" smtClean="0"/>
              <a:t>I have placed quotes from my paper throughout the PowerPoint notes indicated by *</a:t>
            </a:r>
          </a:p>
          <a:p>
            <a:pPr>
              <a:lnSpc>
                <a:spcPct val="150000"/>
              </a:lnSpc>
            </a:pPr>
            <a:endParaRPr lang="en-GB" sz="1800" baseline="0" dirty="0" smtClean="0"/>
          </a:p>
          <a:p>
            <a:pPr>
              <a:lnSpc>
                <a:spcPct val="150000"/>
              </a:lnSpc>
            </a:pPr>
            <a:r>
              <a:rPr lang="en-GB" sz="1800" i="1" baseline="0" dirty="0" smtClean="0"/>
              <a:t>Comments about the interventions are in italics</a:t>
            </a:r>
          </a:p>
          <a:p>
            <a:pPr>
              <a:lnSpc>
                <a:spcPct val="150000"/>
              </a:lnSpc>
            </a:pPr>
            <a:endParaRPr lang="en-GB" sz="1800" i="1" baseline="0" dirty="0" smtClean="0"/>
          </a:p>
          <a:p>
            <a:pPr>
              <a:lnSpc>
                <a:spcPct val="150000"/>
              </a:lnSpc>
            </a:pPr>
            <a:r>
              <a:rPr lang="en-GB" sz="1800" i="0" baseline="0" dirty="0" smtClean="0"/>
              <a:t>My email is on the PowerPoint if anyone would prefer to contact me directly.</a:t>
            </a:r>
          </a:p>
        </p:txBody>
      </p:sp>
      <p:sp>
        <p:nvSpPr>
          <p:cNvPr id="4" name="Slide Number Placeholder 3"/>
          <p:cNvSpPr>
            <a:spLocks noGrp="1"/>
          </p:cNvSpPr>
          <p:nvPr>
            <p:ph type="sldNum" sz="quarter" idx="10"/>
          </p:nvPr>
        </p:nvSpPr>
        <p:spPr/>
        <p:txBody>
          <a:bodyPr/>
          <a:lstStyle/>
          <a:p>
            <a:fld id="{B69AE10E-818D-4EBE-BF53-D28F2558E99C}" type="slidenum">
              <a:rPr lang="en-GB" smtClean="0"/>
              <a:t>1</a:t>
            </a:fld>
            <a:endParaRPr lang="en-GB"/>
          </a:p>
        </p:txBody>
      </p:sp>
    </p:spTree>
    <p:extLst>
      <p:ext uri="{BB962C8B-B14F-4D97-AF65-F5344CB8AC3E}">
        <p14:creationId xmlns:p14="http://schemas.microsoft.com/office/powerpoint/2010/main" val="18735192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I</a:t>
            </a:r>
            <a:r>
              <a:rPr lang="en-GB" baseline="0" dirty="0" smtClean="0"/>
              <a:t> </a:t>
            </a:r>
            <a:r>
              <a:rPr lang="en-GB" baseline="0" dirty="0" smtClean="0"/>
              <a:t>chose </a:t>
            </a:r>
            <a:r>
              <a:rPr lang="en-GB" baseline="0" dirty="0" smtClean="0"/>
              <a:t>to run this study to support the GLP aim of moving from a charity </a:t>
            </a:r>
            <a:r>
              <a:rPr lang="en-GB" baseline="0" dirty="0" err="1" smtClean="0"/>
              <a:t>mindset</a:t>
            </a:r>
            <a:r>
              <a:rPr lang="en-GB" baseline="0" dirty="0" smtClean="0"/>
              <a:t> to a social justice </a:t>
            </a:r>
            <a:r>
              <a:rPr lang="en-GB" baseline="0" dirty="0" err="1" smtClean="0"/>
              <a:t>mindset</a:t>
            </a:r>
            <a:r>
              <a:rPr lang="en-GB" baseline="0" dirty="0" smtClean="0"/>
              <a:t> within the GLP </a:t>
            </a:r>
            <a:r>
              <a:rPr lang="en-GB" baseline="0" dirty="0" smtClean="0"/>
              <a:t>delivery</a:t>
            </a:r>
          </a:p>
          <a:p>
            <a:endParaRPr lang="en-US" baseline="0" dirty="0" smtClean="0"/>
          </a:p>
          <a:p>
            <a:r>
              <a:rPr lang="en-US" baseline="0" dirty="0" smtClean="0"/>
              <a:t>Info on GLP England – issue around this move to social justice within twilight session.</a:t>
            </a:r>
            <a:endParaRPr lang="en-GB" dirty="0"/>
          </a:p>
        </p:txBody>
      </p:sp>
      <p:sp>
        <p:nvSpPr>
          <p:cNvPr id="4" name="Slide Number Placeholder 3"/>
          <p:cNvSpPr>
            <a:spLocks noGrp="1"/>
          </p:cNvSpPr>
          <p:nvPr>
            <p:ph type="sldNum" sz="quarter" idx="10"/>
          </p:nvPr>
        </p:nvSpPr>
        <p:spPr/>
        <p:txBody>
          <a:bodyPr/>
          <a:lstStyle/>
          <a:p>
            <a:fld id="{B69AE10E-818D-4EBE-BF53-D28F2558E99C}" type="slidenum">
              <a:rPr lang="en-GB" smtClean="0"/>
              <a:t>2</a:t>
            </a:fld>
            <a:endParaRPr lang="en-GB"/>
          </a:p>
        </p:txBody>
      </p:sp>
    </p:spTree>
    <p:extLst>
      <p:ext uri="{BB962C8B-B14F-4D97-AF65-F5344CB8AC3E}">
        <p14:creationId xmlns:p14="http://schemas.microsoft.com/office/powerpoint/2010/main" val="216615603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50000"/>
              </a:lnSpc>
            </a:pPr>
            <a:r>
              <a:rPr lang="en-GB" sz="1400" i="1" baseline="0" dirty="0" smtClean="0">
                <a:solidFill>
                  <a:srgbClr val="0000CC"/>
                </a:solidFill>
              </a:rPr>
              <a:t>The ‘major shift’ required is the move from charity mentality to social justice mentality</a:t>
            </a:r>
          </a:p>
          <a:p>
            <a:pPr>
              <a:lnSpc>
                <a:spcPct val="150000"/>
              </a:lnSpc>
            </a:pPr>
            <a:endParaRPr lang="en-GB" sz="1400" i="1" dirty="0" smtClean="0">
              <a:solidFill>
                <a:srgbClr val="0000CC"/>
              </a:solidFill>
            </a:endParaRPr>
          </a:p>
          <a:p>
            <a:pPr>
              <a:lnSpc>
                <a:spcPct val="150000"/>
              </a:lnSpc>
            </a:pPr>
            <a:r>
              <a:rPr lang="en-GB" sz="1400" i="1" dirty="0" smtClean="0">
                <a:solidFill>
                  <a:srgbClr val="0000CC"/>
                </a:solidFill>
              </a:rPr>
              <a:t>The process of ‘deconstruction and reconstruction’ is the Learning to Unlearn based on the</a:t>
            </a:r>
            <a:r>
              <a:rPr lang="en-GB" sz="1400" i="1" baseline="0" dirty="0" smtClean="0">
                <a:solidFill>
                  <a:srgbClr val="0000CC"/>
                </a:solidFill>
              </a:rPr>
              <a:t> work by Jan </a:t>
            </a:r>
            <a:r>
              <a:rPr lang="en-GB" sz="1400" i="1" baseline="0" dirty="0" err="1" smtClean="0">
                <a:solidFill>
                  <a:srgbClr val="0000CC"/>
                </a:solidFill>
              </a:rPr>
              <a:t>Fook</a:t>
            </a:r>
            <a:r>
              <a:rPr lang="en-GB" sz="1400" i="1" baseline="0" dirty="0" smtClean="0">
                <a:solidFill>
                  <a:srgbClr val="0000CC"/>
                </a:solidFill>
              </a:rPr>
              <a:t> (2006)</a:t>
            </a:r>
            <a:endParaRPr lang="en-GB" sz="1400" i="1" dirty="0" smtClean="0">
              <a:solidFill>
                <a:srgbClr val="0000CC"/>
              </a:solidFill>
            </a:endParaRPr>
          </a:p>
        </p:txBody>
      </p:sp>
      <p:sp>
        <p:nvSpPr>
          <p:cNvPr id="4" name="Slide Number Placeholder 3"/>
          <p:cNvSpPr>
            <a:spLocks noGrp="1"/>
          </p:cNvSpPr>
          <p:nvPr>
            <p:ph type="sldNum" sz="quarter" idx="10"/>
          </p:nvPr>
        </p:nvSpPr>
        <p:spPr/>
        <p:txBody>
          <a:bodyPr/>
          <a:lstStyle/>
          <a:p>
            <a:fld id="{B69AE10E-818D-4EBE-BF53-D28F2558E99C}" type="slidenum">
              <a:rPr lang="en-GB" smtClean="0"/>
              <a:t>3</a:t>
            </a:fld>
            <a:endParaRPr lang="en-GB"/>
          </a:p>
        </p:txBody>
      </p:sp>
    </p:spTree>
    <p:extLst>
      <p:ext uri="{BB962C8B-B14F-4D97-AF65-F5344CB8AC3E}">
        <p14:creationId xmlns:p14="http://schemas.microsoft.com/office/powerpoint/2010/main" val="13094274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kern="1200" dirty="0" smtClean="0">
                <a:solidFill>
                  <a:schemeClr val="tx1"/>
                </a:solidFill>
                <a:effectLst/>
                <a:latin typeface="+mn-lt"/>
                <a:ea typeface="+mn-ea"/>
                <a:cs typeface="+mn-cs"/>
              </a:rPr>
              <a:t> Brief intro- more later</a:t>
            </a:r>
          </a:p>
          <a:p>
            <a:endParaRPr lang="en-US"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*Commentary and debate on charity is not new; J.S. Mills writing in the late 1860’s demonstrates the paradox of charity or philanthropy which had increased across Victorian Britain in the face of greater prosperity for middle and upper classes following the Industrial Revolution and the subsequent widening gap between the social classes. </a:t>
            </a:r>
            <a:endParaRPr lang="en-GB" sz="1200" kern="1200" dirty="0" smtClean="0">
              <a:solidFill>
                <a:schemeClr val="tx1"/>
              </a:solidFill>
              <a:effectLst/>
              <a:latin typeface="+mn-lt"/>
              <a:ea typeface="+mn-ea"/>
              <a:cs typeface="+mn-cs"/>
            </a:endParaRPr>
          </a:p>
          <a:p>
            <a:pPr>
              <a:lnSpc>
                <a:spcPct val="150000"/>
              </a:lnSpc>
            </a:pPr>
            <a:r>
              <a:rPr lang="en-US" sz="1200" kern="1200" dirty="0" smtClean="0">
                <a:solidFill>
                  <a:schemeClr val="tx1"/>
                </a:solidFill>
                <a:effectLst/>
                <a:latin typeface="+mn-lt"/>
                <a:ea typeface="+mn-ea"/>
                <a:cs typeface="+mn-cs"/>
              </a:rPr>
              <a:t>His criticism of the response centres on the lack of or type of education of those providing the charity, namely women in this instance. He argued that by focusing on </a:t>
            </a:r>
            <a:r>
              <a:rPr lang="en-US" sz="1200" b="1" u="sng" kern="1200" dirty="0" smtClean="0">
                <a:solidFill>
                  <a:schemeClr val="tx1"/>
                </a:solidFill>
                <a:effectLst/>
                <a:latin typeface="+mn-lt"/>
                <a:ea typeface="+mn-ea"/>
                <a:cs typeface="+mn-cs"/>
              </a:rPr>
              <a:t>the </a:t>
            </a:r>
            <a:r>
              <a:rPr lang="en-US" sz="1200" b="1" i="1" u="sng" kern="1200" dirty="0" smtClean="0">
                <a:solidFill>
                  <a:schemeClr val="tx1"/>
                </a:solidFill>
                <a:effectLst/>
                <a:latin typeface="+mn-lt"/>
                <a:ea typeface="+mn-ea"/>
                <a:cs typeface="+mn-cs"/>
              </a:rPr>
              <a:t>‘</a:t>
            </a:r>
            <a:r>
              <a:rPr lang="en-US" sz="1200" b="1" u="sng" kern="1200" dirty="0" smtClean="0">
                <a:solidFill>
                  <a:schemeClr val="tx1"/>
                </a:solidFill>
                <a:effectLst/>
                <a:latin typeface="+mn-lt"/>
                <a:ea typeface="+mn-ea"/>
                <a:cs typeface="+mn-cs"/>
              </a:rPr>
              <a:t>education of sentiments rather than understanding’  and ‘looking to immediate effects on persons and not to remote effects on classes of persons’</a:t>
            </a:r>
            <a:r>
              <a:rPr lang="en-US" sz="1200" kern="1200" dirty="0" smtClean="0">
                <a:solidFill>
                  <a:schemeClr val="tx1"/>
                </a:solidFill>
                <a:effectLst/>
                <a:latin typeface="+mn-lt"/>
                <a:ea typeface="+mn-ea"/>
                <a:cs typeface="+mn-cs"/>
              </a:rPr>
              <a:t> (Mills, cited in Saunders-Hastings, 2014: 246) were ultimately detrimental to those they wished to aid.</a:t>
            </a:r>
          </a:p>
          <a:p>
            <a:pPr>
              <a:lnSpc>
                <a:spcPct val="150000"/>
              </a:lnSpc>
            </a:pPr>
            <a:endParaRPr lang="en-US" sz="1200" kern="1200" dirty="0" smtClean="0">
              <a:solidFill>
                <a:schemeClr val="tx1"/>
              </a:solidFill>
              <a:effectLst/>
              <a:latin typeface="+mn-lt"/>
              <a:ea typeface="+mn-ea"/>
              <a:cs typeface="+mn-cs"/>
            </a:endParaRPr>
          </a:p>
          <a:p>
            <a:pPr>
              <a:lnSpc>
                <a:spcPct val="150000"/>
              </a:lnSpc>
            </a:pPr>
            <a:r>
              <a:rPr lang="en-US" sz="1200" kern="1200" dirty="0" smtClean="0">
                <a:solidFill>
                  <a:schemeClr val="tx1"/>
                </a:solidFill>
                <a:effectLst/>
                <a:latin typeface="+mn-lt"/>
                <a:ea typeface="+mn-ea"/>
                <a:cs typeface="+mn-cs"/>
              </a:rPr>
              <a:t>*I would suggest for many that this mentality has not developed or changed greatly in recent decades though it may have been re-packaged into more palatable forms such as Band Aid or Comic Relief or through education initiatives such as active global citizenship, but essentially the message remains the same; ‘we learn about you and we help you’ (</a:t>
            </a:r>
            <a:r>
              <a:rPr lang="en-US" sz="1200" kern="1200" dirty="0" err="1" smtClean="0">
                <a:solidFill>
                  <a:schemeClr val="tx1"/>
                </a:solidFill>
                <a:effectLst/>
                <a:latin typeface="+mn-lt"/>
                <a:ea typeface="+mn-ea"/>
                <a:cs typeface="+mn-cs"/>
              </a:rPr>
              <a:t>Tallon</a:t>
            </a:r>
            <a:r>
              <a:rPr lang="en-US" sz="1200" kern="1200" dirty="0" smtClean="0">
                <a:solidFill>
                  <a:schemeClr val="tx1"/>
                </a:solidFill>
                <a:effectLst/>
                <a:latin typeface="+mn-lt"/>
                <a:ea typeface="+mn-ea"/>
                <a:cs typeface="+mn-cs"/>
              </a:rPr>
              <a:t> 2012:8) reinforcing that sense of responsibility without questioning why</a:t>
            </a:r>
            <a:r>
              <a:rPr lang="en-US" sz="1200" kern="1200" dirty="0" smtClean="0">
                <a:solidFill>
                  <a:schemeClr val="tx1"/>
                </a:solidFill>
                <a:effectLst/>
                <a:latin typeface="+mn-lt"/>
                <a:ea typeface="+mn-ea"/>
                <a:cs typeface="+mn-cs"/>
              </a:rPr>
              <a:t>.</a:t>
            </a:r>
          </a:p>
          <a:p>
            <a:pPr>
              <a:lnSpc>
                <a:spcPct val="150000"/>
              </a:lnSpc>
            </a:pPr>
            <a:endParaRPr lang="en-US" sz="1200" kern="1200" dirty="0" smtClean="0">
              <a:solidFill>
                <a:schemeClr val="tx1"/>
              </a:solidFill>
              <a:effectLst/>
              <a:latin typeface="+mn-lt"/>
              <a:ea typeface="+mn-ea"/>
              <a:cs typeface="+mn-cs"/>
            </a:endParaRPr>
          </a:p>
          <a:p>
            <a:pPr>
              <a:lnSpc>
                <a:spcPct val="150000"/>
              </a:lnSpc>
            </a:pPr>
            <a:r>
              <a:rPr lang="en-US" sz="1200" kern="1200" dirty="0" smtClean="0">
                <a:solidFill>
                  <a:schemeClr val="tx1"/>
                </a:solidFill>
                <a:effectLst/>
                <a:latin typeface="+mn-lt"/>
                <a:ea typeface="+mn-ea"/>
                <a:cs typeface="+mn-cs"/>
              </a:rPr>
              <a:t> </a:t>
            </a:r>
            <a:r>
              <a:rPr lang="en-US" sz="1200" dirty="0" smtClean="0"/>
              <a:t>*A charity mentality can be constructed by</a:t>
            </a:r>
            <a:r>
              <a:rPr lang="en-US" sz="1200" baseline="0" dirty="0" smtClean="0"/>
              <a:t> the constant messaging from education initiatives , charity campaigns and images promoting the same message; </a:t>
            </a:r>
            <a:r>
              <a:rPr lang="en-US" sz="1200" dirty="0" smtClean="0"/>
              <a:t>‘we learn about you and we help you’ (</a:t>
            </a:r>
            <a:r>
              <a:rPr lang="en-US" sz="1200" dirty="0" err="1" smtClean="0"/>
              <a:t>Tallon</a:t>
            </a:r>
            <a:r>
              <a:rPr lang="en-US" sz="1200" dirty="0" smtClean="0"/>
              <a:t> 2012:8) reinforcing that sense of global responsibility to the ‘Other’ without questioning why</a:t>
            </a:r>
          </a:p>
          <a:p>
            <a:pPr>
              <a:lnSpc>
                <a:spcPct val="150000"/>
              </a:lnSpc>
            </a:pPr>
            <a:endParaRPr lang="en-US" sz="1200" kern="1200" dirty="0" smtClean="0">
              <a:solidFill>
                <a:schemeClr val="tx1"/>
              </a:solidFill>
              <a:effectLst/>
              <a:latin typeface="+mn-lt"/>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r>
              <a:rPr lang="en-US" sz="1200" kern="1200" dirty="0" smtClean="0">
                <a:solidFill>
                  <a:schemeClr val="tx1"/>
                </a:solidFill>
                <a:effectLst/>
                <a:latin typeface="+mn-lt"/>
                <a:ea typeface="+mn-ea"/>
                <a:cs typeface="+mn-cs"/>
              </a:rPr>
              <a:t>It comes down to education</a:t>
            </a:r>
          </a:p>
          <a:p>
            <a:pPr>
              <a:lnSpc>
                <a:spcPct val="150000"/>
              </a:lnSpc>
            </a:pPr>
            <a:endParaRPr lang="en-US" sz="1200" kern="1200" dirty="0" smtClean="0">
              <a:solidFill>
                <a:schemeClr val="tx1"/>
              </a:solidFill>
              <a:effectLst/>
              <a:latin typeface="+mn-lt"/>
              <a:ea typeface="+mn-ea"/>
              <a:cs typeface="+mn-cs"/>
            </a:endParaRPr>
          </a:p>
          <a:p>
            <a:pPr>
              <a:lnSpc>
                <a:spcPct val="150000"/>
              </a:lnSpc>
            </a:pPr>
            <a:r>
              <a:rPr lang="en-US" sz="1200" kern="1200" dirty="0" smtClean="0">
                <a:solidFill>
                  <a:schemeClr val="tx1"/>
                </a:solidFill>
                <a:effectLst/>
                <a:latin typeface="+mn-lt"/>
                <a:ea typeface="+mn-ea"/>
                <a:cs typeface="+mn-cs"/>
              </a:rPr>
              <a:t>*One criticism of education and the work of NGOs has been that, in the past, too much emphasis was placed on the helplessness of those in the ‘South’ and the need for individuals to act for change (Bryan and Bracken, 2011 cited in Bryan 2013: 9) </a:t>
            </a:r>
          </a:p>
          <a:p>
            <a:pPr>
              <a:lnSpc>
                <a:spcPct val="150000"/>
              </a:lnSpc>
            </a:pPr>
            <a:endParaRPr lang="en-US" sz="1200" kern="1200" dirty="0" smtClean="0">
              <a:solidFill>
                <a:schemeClr val="tx1"/>
              </a:solidFill>
              <a:effectLst/>
              <a:latin typeface="+mn-lt"/>
              <a:ea typeface="+mn-ea"/>
              <a:cs typeface="+mn-cs"/>
            </a:endParaRPr>
          </a:p>
          <a:p>
            <a:pPr>
              <a:lnSpc>
                <a:spcPct val="150000"/>
              </a:lnSpc>
            </a:pPr>
            <a:r>
              <a:rPr lang="en-GB" sz="1400" dirty="0" smtClean="0"/>
              <a:t>*If, as suggested by Standish (2009 cited in </a:t>
            </a:r>
            <a:r>
              <a:rPr lang="en-GB" sz="1400" dirty="0" err="1" smtClean="0"/>
              <a:t>Tallon</a:t>
            </a:r>
            <a:r>
              <a:rPr lang="en-GB" sz="1400" dirty="0" smtClean="0"/>
              <a:t> 2012) too much emphasis is placed on action over theory or exploration of complex issues then there is the potential for certain agendas to influence the way we think about the ‘other’. </a:t>
            </a:r>
          </a:p>
          <a:p>
            <a:pPr>
              <a:lnSpc>
                <a:spcPct val="150000"/>
              </a:lnSpc>
            </a:pPr>
            <a:endParaRPr lang="en-GB" sz="1400" dirty="0" smtClean="0"/>
          </a:p>
          <a:p>
            <a:pPr>
              <a:lnSpc>
                <a:spcPct val="150000"/>
              </a:lnSpc>
            </a:pPr>
            <a:r>
              <a:rPr lang="en-GB" sz="1400" dirty="0" smtClean="0"/>
              <a:t>*</a:t>
            </a:r>
            <a:r>
              <a:rPr lang="en-GB" sz="1400" dirty="0" err="1" smtClean="0"/>
              <a:t>Biccum</a:t>
            </a:r>
            <a:r>
              <a:rPr lang="en-GB" sz="1400" dirty="0" smtClean="0"/>
              <a:t> (2010) further argues that educators have been actively encouraged to promote ‘active global citizenship’ as a means of creating little developers able to participate in the global economy but without the skills or experience of critically engaging with issues such as inequality and injustice, what I suggest is a form of ‘market colonialism’.</a:t>
            </a:r>
          </a:p>
          <a:p>
            <a:pPr>
              <a:lnSpc>
                <a:spcPct val="150000"/>
              </a:lnSpc>
            </a:pPr>
            <a:endParaRPr lang="en-GB" sz="1400" dirty="0" smtClean="0"/>
          </a:p>
          <a:p>
            <a:r>
              <a:rPr lang="en-US" sz="1200" kern="1200" dirty="0" smtClean="0">
                <a:solidFill>
                  <a:schemeClr val="tx1"/>
                </a:solidFill>
                <a:effectLst/>
                <a:latin typeface="+mn-lt"/>
                <a:ea typeface="+mn-ea"/>
                <a:cs typeface="+mn-cs"/>
              </a:rPr>
              <a:t>*The challenge of defining a social justice mentality is that it is not a ‘fixed’ concept rather, as  Bourn (2014) suggests, it is a result of a number of influences and ultimately it depends on an individuals’ perspective. In addition, opinions are mixed on whether social justice is an approach to learning (Bryan et al, 2009), a way of thinking (Bourn, 2014) or an act (Bryan, 201 3). No matter the process or method it is generally agreed that by engaging in social justice it will eventually produce positive outcomes such as challenging stereotypes and promoting equality on a personal level or affecting changes within society on a social level. Therefore, a social justice mentality or mindset could be considered a commitment to equality, a developed critical or independent thinking which results in ethical action.</a:t>
            </a:r>
          </a:p>
          <a:p>
            <a:endParaRPr lang="en-GB"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Hackman (2005: 103)  advocates that social justice could be used as a ‘pedagogical lens’ for learning suggesting that social justice needs more significance within education as a whole. </a:t>
            </a:r>
          </a:p>
          <a:p>
            <a:endParaRPr lang="en-US"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Audrey Bryan </a:t>
            </a:r>
            <a:r>
              <a:rPr lang="en-US" sz="1200" kern="1200" dirty="0" smtClean="0">
                <a:solidFill>
                  <a:schemeClr val="tx1"/>
                </a:solidFill>
                <a:effectLst/>
                <a:latin typeface="+mn-lt"/>
                <a:ea typeface="+mn-ea"/>
                <a:cs typeface="+mn-cs"/>
              </a:rPr>
              <a:t>et al  (2009b: 31) implies that the importance on the role of social justice has been amplified with modern globalization and the realization that many issues are indeed global ones which ‘transcend borders’. If this is the case, the role of educators in encouraging young people to develop a social justice mentality is more significant than ever, as is the need to overcome a charity mentality and see beyond our colonial psyche to engender a truly equal global society</a:t>
            </a:r>
            <a:r>
              <a:rPr lang="en-GB" sz="1400" dirty="0" smtClean="0">
                <a:effectLst/>
              </a:rPr>
              <a:t> </a:t>
            </a:r>
            <a:endParaRPr lang="en-GB" sz="1200" kern="1200" dirty="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B69AE10E-818D-4EBE-BF53-D28F2558E99C}" type="slidenum">
              <a:rPr lang="en-GB" smtClean="0"/>
              <a:t>4</a:t>
            </a:fld>
            <a:endParaRPr lang="en-GB"/>
          </a:p>
        </p:txBody>
      </p:sp>
    </p:spTree>
    <p:extLst>
      <p:ext uri="{BB962C8B-B14F-4D97-AF65-F5344CB8AC3E}">
        <p14:creationId xmlns:p14="http://schemas.microsoft.com/office/powerpoint/2010/main" val="197040904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kern="1200" dirty="0" smtClean="0">
                <a:solidFill>
                  <a:schemeClr val="tx1"/>
                </a:solidFill>
                <a:effectLst/>
                <a:latin typeface="+mn-lt"/>
                <a:ea typeface="+mn-ea"/>
                <a:cs typeface="+mn-cs"/>
              </a:rPr>
              <a:t>*Challenges:</a:t>
            </a:r>
          </a:p>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kern="1200" dirty="0" smtClean="0">
                <a:solidFill>
                  <a:schemeClr val="tx1"/>
                </a:solidFill>
                <a:effectLst/>
                <a:latin typeface="+mn-lt"/>
                <a:ea typeface="+mn-ea"/>
                <a:cs typeface="+mn-cs"/>
              </a:rPr>
              <a:t>Another challenge for educators and the GLP is the culture of ‘quick fixes’ as highlighted by Carlisle et al (2006) whereby schools engagement in social justice </a:t>
            </a:r>
            <a:r>
              <a:rPr lang="en-US" sz="1200" kern="1200" dirty="0" smtClean="0">
                <a:solidFill>
                  <a:schemeClr val="tx1"/>
                </a:solidFill>
                <a:effectLst/>
                <a:latin typeface="+mn-lt"/>
                <a:ea typeface="+mn-ea"/>
                <a:cs typeface="+mn-cs"/>
              </a:rPr>
              <a:t> </a:t>
            </a:r>
            <a:r>
              <a:rPr lang="en-GB" sz="1200" kern="1200" dirty="0" smtClean="0">
                <a:solidFill>
                  <a:schemeClr val="tx1"/>
                </a:solidFill>
                <a:effectLst/>
                <a:latin typeface="+mn-lt"/>
                <a:ea typeface="+mn-ea"/>
                <a:cs typeface="+mn-cs"/>
              </a:rPr>
              <a:t>or global issues are led by international disasters or media coverage therefore approached ad hoc or on the edge of the curriculum and considered an addition to core learning</a:t>
            </a:r>
            <a:r>
              <a:rPr lang="en-GB" dirty="0" smtClean="0">
                <a:effectLst/>
              </a:rPr>
              <a:t> </a:t>
            </a:r>
            <a:r>
              <a:rPr lang="en-US" sz="1200" kern="1200" dirty="0" smtClean="0">
                <a:solidFill>
                  <a:schemeClr val="tx1"/>
                </a:solidFill>
                <a:effectLst/>
                <a:latin typeface="+mn-lt"/>
                <a:ea typeface="+mn-ea"/>
                <a:cs typeface="+mn-cs"/>
              </a:rPr>
              <a:t> done</a:t>
            </a:r>
          </a:p>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kern="1200" dirty="0" smtClean="0">
                <a:solidFill>
                  <a:schemeClr val="tx1"/>
                </a:solidFill>
                <a:effectLst/>
                <a:latin typeface="+mn-lt"/>
                <a:ea typeface="+mn-ea"/>
                <a:cs typeface="+mn-cs"/>
              </a:rPr>
              <a:t>It must be recognised that a charity mentality is often the starting point into learning about global issues and development (Bourn, 2014). Charity, within a school setting, can also be an integral part of the school ethos, encouraging young people to be thoughtful, caring and morally ‘correct’. Which is not a criticism in many ways as it is aimed at developing values, though Andreotti and Spivak may ask ‘whose values?’ </a:t>
            </a:r>
          </a:p>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dirty="0" smtClean="0"/>
              <a:t>In an educational climate where schools must justify any deviation from core subjects, or Ofsted standards the </a:t>
            </a:r>
            <a:r>
              <a:rPr lang="en-GB" b="1" dirty="0" smtClean="0">
                <a:solidFill>
                  <a:srgbClr val="0000CC"/>
                </a:solidFill>
              </a:rPr>
              <a:t>educational value </a:t>
            </a:r>
            <a:r>
              <a:rPr lang="en-GB" dirty="0" smtClean="0"/>
              <a:t>must be justified. Much of global learning is linked to the SMSC or values which, I believe, has a tendency to </a:t>
            </a:r>
            <a:r>
              <a:rPr lang="en-GB" dirty="0" smtClean="0">
                <a:solidFill>
                  <a:srgbClr val="0000CC"/>
                </a:solidFill>
              </a:rPr>
              <a:t>actually de-value </a:t>
            </a:r>
            <a:r>
              <a:rPr lang="en-GB" dirty="0" smtClean="0"/>
              <a:t>its</a:t>
            </a:r>
            <a:r>
              <a:rPr lang="en-GB" dirty="0" smtClean="0">
                <a:solidFill>
                  <a:srgbClr val="0000CC"/>
                </a:solidFill>
              </a:rPr>
              <a:t> </a:t>
            </a:r>
            <a:r>
              <a:rPr lang="en-GB" b="1" dirty="0" smtClean="0">
                <a:solidFill>
                  <a:srgbClr val="0000CC"/>
                </a:solidFill>
              </a:rPr>
              <a:t>core educational significance</a:t>
            </a:r>
            <a:r>
              <a:rPr lang="en-GB" b="1" dirty="0" smtClean="0"/>
              <a:t>.</a:t>
            </a:r>
            <a:r>
              <a:rPr lang="en-GB" dirty="0" smtClean="0"/>
              <a:t> It puts it on the </a:t>
            </a:r>
            <a:r>
              <a:rPr lang="en-GB" dirty="0" smtClean="0">
                <a:solidFill>
                  <a:srgbClr val="0000FF"/>
                </a:solidFill>
              </a:rPr>
              <a:t>periphery of the curriculum </a:t>
            </a:r>
            <a:r>
              <a:rPr lang="en-GB" dirty="0" smtClean="0"/>
              <a:t>or what some consider the ‘hidden’ curriculum as it is difficult to plan for or ‘test’. Using the focus of ‘charity’ allows schools to tick-boxes and has demonstrable results such as donations, events and assemblies. (Simpson, J: 6 2016)</a:t>
            </a:r>
          </a:p>
          <a:p>
            <a:endParaRPr lang="en-GB" dirty="0"/>
          </a:p>
        </p:txBody>
      </p:sp>
      <p:sp>
        <p:nvSpPr>
          <p:cNvPr id="4" name="Slide Number Placeholder 3"/>
          <p:cNvSpPr>
            <a:spLocks noGrp="1"/>
          </p:cNvSpPr>
          <p:nvPr>
            <p:ph type="sldNum" sz="quarter" idx="10"/>
          </p:nvPr>
        </p:nvSpPr>
        <p:spPr/>
        <p:txBody>
          <a:bodyPr/>
          <a:lstStyle/>
          <a:p>
            <a:fld id="{B69AE10E-818D-4EBE-BF53-D28F2558E99C}" type="slidenum">
              <a:rPr lang="en-GB" smtClean="0"/>
              <a:t>5</a:t>
            </a:fld>
            <a:endParaRPr lang="en-GB"/>
          </a:p>
        </p:txBody>
      </p:sp>
    </p:spTree>
    <p:extLst>
      <p:ext uri="{BB962C8B-B14F-4D97-AF65-F5344CB8AC3E}">
        <p14:creationId xmlns:p14="http://schemas.microsoft.com/office/powerpoint/2010/main" val="21105785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i="1" dirty="0" smtClean="0"/>
              <a:t>Interventions</a:t>
            </a:r>
            <a:r>
              <a:rPr lang="en-GB" i="1" baseline="0" dirty="0" smtClean="0"/>
              <a:t> were designed to work with minimal or no interference or input from the trainer around </a:t>
            </a:r>
            <a:r>
              <a:rPr lang="en-GB" i="1" baseline="0" dirty="0" err="1" smtClean="0"/>
              <a:t>Fook’s</a:t>
            </a:r>
            <a:r>
              <a:rPr lang="en-GB" i="1" baseline="0" dirty="0" smtClean="0"/>
              <a:t> 6 stage process to ensure critical reflection. </a:t>
            </a:r>
          </a:p>
          <a:p>
            <a:endParaRPr lang="en-GB" baseline="0" dirty="0" smtClean="0"/>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kern="1200" dirty="0" smtClean="0">
                <a:solidFill>
                  <a:schemeClr val="tx1"/>
                </a:solidFill>
                <a:effectLst/>
                <a:latin typeface="+mn-lt"/>
                <a:ea typeface="+mn-ea"/>
                <a:cs typeface="+mn-cs"/>
              </a:rPr>
              <a:t>*Learning is considered to be, essentially, about moving the learner forward whether it is their knowledge, skills, behaviour, understanding or initiating change. In order to achieve deep learning it is suggested that learners must engage in active unlearning (Spivak, 2004 cited in Andreotti 2006: 45) </a:t>
            </a:r>
            <a:r>
              <a:rPr lang="en-US" sz="1200" kern="1200" dirty="0" smtClean="0">
                <a:solidFill>
                  <a:schemeClr val="tx1"/>
                </a:solidFill>
                <a:effectLst/>
                <a:latin typeface="+mn-lt"/>
                <a:ea typeface="+mn-ea"/>
                <a:cs typeface="+mn-cs"/>
              </a:rPr>
              <a:t> </a:t>
            </a:r>
            <a:r>
              <a:rPr lang="en-GB" sz="1200" kern="1200" dirty="0" smtClean="0">
                <a:solidFill>
                  <a:schemeClr val="tx1"/>
                </a:solidFill>
                <a:effectLst/>
                <a:latin typeface="+mn-lt"/>
                <a:ea typeface="+mn-ea"/>
                <a:cs typeface="+mn-cs"/>
              </a:rPr>
              <a:t> and in this case, unlearning the charity mentality or deconstructing assumptions and preconceptions of the ‘other’ and reconstructing knowledge through the lens of social justice</a:t>
            </a:r>
            <a:r>
              <a:rPr lang="en-GB" dirty="0" smtClean="0">
                <a:effectLst/>
              </a:rPr>
              <a:t> </a:t>
            </a:r>
            <a:r>
              <a:rPr lang="en-US" sz="1200" kern="1200" dirty="0" smtClean="0">
                <a:solidFill>
                  <a:schemeClr val="tx1"/>
                </a:solidFill>
                <a:effectLst/>
                <a:latin typeface="+mn-lt"/>
                <a:ea typeface="+mn-ea"/>
                <a:cs typeface="+mn-cs"/>
              </a:rPr>
              <a:t> </a:t>
            </a:r>
            <a:endParaRPr lang="en-GB" baseline="0" dirty="0" smtClean="0"/>
          </a:p>
        </p:txBody>
      </p:sp>
      <p:sp>
        <p:nvSpPr>
          <p:cNvPr id="4" name="Slide Number Placeholder 3"/>
          <p:cNvSpPr>
            <a:spLocks noGrp="1"/>
          </p:cNvSpPr>
          <p:nvPr>
            <p:ph type="sldNum" sz="quarter" idx="10"/>
          </p:nvPr>
        </p:nvSpPr>
        <p:spPr/>
        <p:txBody>
          <a:bodyPr/>
          <a:lstStyle/>
          <a:p>
            <a:fld id="{B69AE10E-818D-4EBE-BF53-D28F2558E99C}" type="slidenum">
              <a:rPr lang="en-GB" smtClean="0"/>
              <a:t>6</a:t>
            </a:fld>
            <a:endParaRPr lang="en-GB"/>
          </a:p>
        </p:txBody>
      </p:sp>
    </p:spTree>
    <p:extLst>
      <p:ext uri="{BB962C8B-B14F-4D97-AF65-F5344CB8AC3E}">
        <p14:creationId xmlns:p14="http://schemas.microsoft.com/office/powerpoint/2010/main" val="69108378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i="0" baseline="0" dirty="0" smtClean="0"/>
              <a:t>Before challenging adults or children to ‘unlearn’ we must first consider what has already been learnt.</a:t>
            </a:r>
          </a:p>
          <a:p>
            <a:r>
              <a:rPr lang="en-GB" sz="1400" i="0" dirty="0" smtClean="0"/>
              <a:t>Ask</a:t>
            </a:r>
            <a:r>
              <a:rPr lang="en-GB" sz="1400" i="0" baseline="0" dirty="0" smtClean="0"/>
              <a:t> participants to </a:t>
            </a:r>
            <a:r>
              <a:rPr lang="en-GB" sz="1400" i="0" dirty="0" smtClean="0"/>
              <a:t>write their ‘elements’ on post-it notes or directly only a small copy of a world map. Individually</a:t>
            </a:r>
            <a:r>
              <a:rPr lang="en-GB" sz="1400" i="0" baseline="0" dirty="0" smtClean="0"/>
              <a:t> at first and then to share with others so they can begin to see similarities and differences.</a:t>
            </a:r>
            <a:r>
              <a:rPr lang="en-GB" sz="1400" i="0" dirty="0" smtClean="0"/>
              <a:t> </a:t>
            </a:r>
            <a:endParaRPr lang="en-GB" sz="1400" i="0" dirty="0"/>
          </a:p>
          <a:p>
            <a:pPr>
              <a:lnSpc>
                <a:spcPct val="150000"/>
              </a:lnSpc>
            </a:pPr>
            <a:endParaRPr lang="en-GB" sz="1400" i="1" dirty="0" smtClean="0"/>
          </a:p>
          <a:p>
            <a:pPr>
              <a:lnSpc>
                <a:spcPct val="150000"/>
              </a:lnSpc>
            </a:pPr>
            <a:r>
              <a:rPr lang="en-GB" sz="1400" i="1" dirty="0" smtClean="0"/>
              <a:t>This should act as a springboard for the unlearning stage.</a:t>
            </a:r>
            <a:endParaRPr lang="en-GB" sz="1400" i="1" dirty="0"/>
          </a:p>
        </p:txBody>
      </p:sp>
      <p:sp>
        <p:nvSpPr>
          <p:cNvPr id="4" name="Slide Number Placeholder 3"/>
          <p:cNvSpPr>
            <a:spLocks noGrp="1"/>
          </p:cNvSpPr>
          <p:nvPr>
            <p:ph type="sldNum" sz="quarter" idx="10"/>
          </p:nvPr>
        </p:nvSpPr>
        <p:spPr/>
        <p:txBody>
          <a:bodyPr/>
          <a:lstStyle/>
          <a:p>
            <a:fld id="{B69AE10E-818D-4EBE-BF53-D28F2558E99C}" type="slidenum">
              <a:rPr lang="en-GB" smtClean="0"/>
              <a:t>7</a:t>
            </a:fld>
            <a:endParaRPr lang="en-GB"/>
          </a:p>
        </p:txBody>
      </p:sp>
    </p:spTree>
    <p:extLst>
      <p:ext uri="{BB962C8B-B14F-4D97-AF65-F5344CB8AC3E}">
        <p14:creationId xmlns:p14="http://schemas.microsoft.com/office/powerpoint/2010/main" val="337083572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i="1" dirty="0" smtClean="0"/>
              <a:t>Examples of comments from the original</a:t>
            </a:r>
            <a:r>
              <a:rPr lang="en-GB" i="1" baseline="0" dirty="0" smtClean="0"/>
              <a:t> research session.</a:t>
            </a:r>
          </a:p>
          <a:p>
            <a:endParaRPr lang="en-US" i="1" baseline="0" dirty="0" smtClean="0"/>
          </a:p>
          <a:p>
            <a:r>
              <a:rPr lang="en-US" i="1" baseline="0" dirty="0" smtClean="0"/>
              <a:t>Another opportunity to reflect on similarities and differences </a:t>
            </a:r>
            <a:endParaRPr lang="en-GB" i="1" dirty="0"/>
          </a:p>
        </p:txBody>
      </p:sp>
      <p:sp>
        <p:nvSpPr>
          <p:cNvPr id="4" name="Slide Number Placeholder 3"/>
          <p:cNvSpPr>
            <a:spLocks noGrp="1"/>
          </p:cNvSpPr>
          <p:nvPr>
            <p:ph type="sldNum" sz="quarter" idx="10"/>
          </p:nvPr>
        </p:nvSpPr>
        <p:spPr/>
        <p:txBody>
          <a:bodyPr/>
          <a:lstStyle/>
          <a:p>
            <a:fld id="{B69AE10E-818D-4EBE-BF53-D28F2558E99C}" type="slidenum">
              <a:rPr lang="en-GB" smtClean="0"/>
              <a:t>8</a:t>
            </a:fld>
            <a:endParaRPr lang="en-GB"/>
          </a:p>
        </p:txBody>
      </p:sp>
    </p:spTree>
    <p:extLst>
      <p:ext uri="{BB962C8B-B14F-4D97-AF65-F5344CB8AC3E}">
        <p14:creationId xmlns:p14="http://schemas.microsoft.com/office/powerpoint/2010/main" val="367748097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50000"/>
              </a:lnSpc>
            </a:pPr>
            <a:r>
              <a:rPr lang="en-US" sz="1400" i="1" dirty="0" smtClean="0"/>
              <a:t>The next step is the </a:t>
            </a:r>
            <a:r>
              <a:rPr lang="en-US" sz="1400" i="1" dirty="0"/>
              <a:t>‘unlearning’ or ‘deconstructing</a:t>
            </a:r>
            <a:r>
              <a:rPr lang="en-US" sz="1400" i="1" dirty="0" smtClean="0"/>
              <a:t>’</a:t>
            </a:r>
            <a:endParaRPr lang="en-US" sz="1400" i="1" baseline="0" dirty="0" smtClean="0"/>
          </a:p>
          <a:p>
            <a:pPr>
              <a:lnSpc>
                <a:spcPct val="150000"/>
              </a:lnSpc>
            </a:pPr>
            <a:endParaRPr lang="en-US" sz="1400" i="1" baseline="0" dirty="0" smtClean="0"/>
          </a:p>
          <a:p>
            <a:pPr>
              <a:lnSpc>
                <a:spcPct val="150000"/>
              </a:lnSpc>
            </a:pPr>
            <a:r>
              <a:rPr lang="en-US" sz="1400" i="1" baseline="0" dirty="0" smtClean="0"/>
              <a:t>The unlearning </a:t>
            </a:r>
            <a:r>
              <a:rPr lang="en-US" sz="1400" i="1" dirty="0" smtClean="0"/>
              <a:t>process </a:t>
            </a:r>
            <a:r>
              <a:rPr lang="en-US" sz="1400" i="1" dirty="0"/>
              <a:t>was initiated using a clip from ‘The West Wing’ (‘Why are we changing maps? </a:t>
            </a:r>
            <a:r>
              <a:rPr lang="en-US" sz="1400" i="1" u="sng" dirty="0">
                <a:hlinkClick r:id="rId3"/>
              </a:rPr>
              <a:t>https://www.youtube.com/watch?v=eLqC3FNNOaI</a:t>
            </a:r>
            <a:r>
              <a:rPr lang="en-US" sz="1400" i="1" dirty="0"/>
              <a:t>) as </a:t>
            </a:r>
            <a:r>
              <a:rPr lang="en-US" sz="1400" i="1" dirty="0" smtClean="0"/>
              <a:t>suggested </a:t>
            </a:r>
            <a:r>
              <a:rPr lang="en-US" sz="1400" i="1" dirty="0"/>
              <a:t>by </a:t>
            </a:r>
            <a:r>
              <a:rPr lang="en-GB" sz="1400" i="1" dirty="0"/>
              <a:t>Campbell and </a:t>
            </a:r>
            <a:r>
              <a:rPr lang="en-GB" sz="1400" i="1" dirty="0" err="1" smtClean="0"/>
              <a:t>Baikie</a:t>
            </a:r>
            <a:r>
              <a:rPr lang="en-GB" sz="1400" i="1" dirty="0" smtClean="0"/>
              <a:t> 2013 </a:t>
            </a:r>
            <a:r>
              <a:rPr lang="en-GB" sz="1400" i="1" dirty="0"/>
              <a:t>as a means of challenging assumptions and the notion of a ‘world view</a:t>
            </a:r>
            <a:r>
              <a:rPr lang="en-GB" sz="1400" i="1" dirty="0" smtClean="0"/>
              <a:t>’.</a:t>
            </a:r>
          </a:p>
          <a:p>
            <a:pPr>
              <a:lnSpc>
                <a:spcPct val="150000"/>
              </a:lnSpc>
            </a:pPr>
            <a:endParaRPr lang="en-GB" sz="1400" i="1" dirty="0" smtClean="0"/>
          </a:p>
          <a:p>
            <a:pPr>
              <a:lnSpc>
                <a:spcPct val="150000"/>
              </a:lnSpc>
            </a:pPr>
            <a:r>
              <a:rPr lang="en-GB" sz="1400" i="1" dirty="0" smtClean="0"/>
              <a:t>Show clip</a:t>
            </a:r>
          </a:p>
          <a:p>
            <a:pPr>
              <a:lnSpc>
                <a:spcPct val="150000"/>
              </a:lnSpc>
            </a:pPr>
            <a:endParaRPr lang="en-GB" sz="1400" i="1" dirty="0" smtClean="0"/>
          </a:p>
          <a:p>
            <a:pPr marL="285750" indent="-285750">
              <a:lnSpc>
                <a:spcPct val="150000"/>
              </a:lnSpc>
              <a:buFont typeface="Arial" panose="020B0604020202020204" pitchFamily="34" charset="0"/>
              <a:buChar char="•"/>
            </a:pPr>
            <a:r>
              <a:rPr lang="en-GB" sz="1400" i="1" dirty="0" smtClean="0"/>
              <a:t>The clip takes you through Mercator maps and relative country</a:t>
            </a:r>
            <a:r>
              <a:rPr lang="en-GB" sz="1400" i="1" baseline="0" dirty="0" smtClean="0"/>
              <a:t> sizes and positioning to the Peters projection map (on your tables) and the up-side down map (table) </a:t>
            </a:r>
          </a:p>
          <a:p>
            <a:pPr marL="285750" indent="-285750">
              <a:lnSpc>
                <a:spcPct val="150000"/>
              </a:lnSpc>
              <a:buFont typeface="Arial" panose="020B0604020202020204" pitchFamily="34" charset="0"/>
              <a:buChar char="•"/>
            </a:pPr>
            <a:r>
              <a:rPr lang="en-GB" sz="1400" i="1" dirty="0" smtClean="0"/>
              <a:t>At</a:t>
            </a:r>
            <a:r>
              <a:rPr lang="en-GB" sz="1400" i="1" baseline="0" dirty="0" smtClean="0"/>
              <a:t> this stage I hand out A4 copies of the Peter’s Projection map, Upside-down map and the Eckert VI (GA suggested).</a:t>
            </a:r>
          </a:p>
          <a:p>
            <a:pPr marL="285750" indent="-285750">
              <a:lnSpc>
                <a:spcPct val="150000"/>
              </a:lnSpc>
              <a:buFont typeface="Arial" panose="020B0604020202020204" pitchFamily="34" charset="0"/>
              <a:buChar char="•"/>
            </a:pPr>
            <a:r>
              <a:rPr lang="en-GB" sz="1400" i="1" baseline="0" dirty="0" smtClean="0"/>
              <a:t>Many teachers go very quiet at this stage – it is best to leave them for some time to digest this video, explore the images and discuss amongst themselves.</a:t>
            </a:r>
          </a:p>
          <a:p>
            <a:pPr marL="285750" indent="-285750">
              <a:lnSpc>
                <a:spcPct val="150000"/>
              </a:lnSpc>
              <a:buFont typeface="Arial" panose="020B0604020202020204" pitchFamily="34" charset="0"/>
              <a:buChar char="•"/>
            </a:pPr>
            <a:r>
              <a:rPr lang="en-GB" sz="1400" i="1" baseline="0" dirty="0" smtClean="0"/>
              <a:t>Once ready, you can gather their thoughts/impressions.</a:t>
            </a:r>
          </a:p>
          <a:p>
            <a:pPr marL="0" indent="0">
              <a:lnSpc>
                <a:spcPct val="150000"/>
              </a:lnSpc>
              <a:buFont typeface="Arial" panose="020B0604020202020204" pitchFamily="34" charset="0"/>
              <a:buNone/>
            </a:pPr>
            <a:endParaRPr lang="en-GB" sz="1400" i="1" baseline="0" dirty="0" smtClean="0"/>
          </a:p>
          <a:p>
            <a:pPr marL="0" indent="0">
              <a:lnSpc>
                <a:spcPct val="150000"/>
              </a:lnSpc>
              <a:buFont typeface="Arial" panose="020B0604020202020204" pitchFamily="34" charset="0"/>
              <a:buNone/>
            </a:pPr>
            <a:r>
              <a:rPr lang="en-GB" sz="1400" i="1" baseline="0" dirty="0" smtClean="0"/>
              <a:t>Learning Point - </a:t>
            </a:r>
            <a:r>
              <a:rPr lang="en-GB" sz="1400" i="1" dirty="0" smtClean="0"/>
              <a:t>Not only do our influences affect our</a:t>
            </a:r>
            <a:r>
              <a:rPr lang="en-GB" sz="1400" i="1" baseline="0" dirty="0" smtClean="0"/>
              <a:t> world view, our world view is subject to influence. </a:t>
            </a:r>
          </a:p>
          <a:p>
            <a:pPr marL="0" indent="0">
              <a:lnSpc>
                <a:spcPct val="150000"/>
              </a:lnSpc>
              <a:buFont typeface="Arial" panose="020B0604020202020204" pitchFamily="34" charset="0"/>
              <a:buNone/>
            </a:pPr>
            <a:r>
              <a:rPr lang="en-GB" sz="1400" i="1" baseline="0" dirty="0" smtClean="0"/>
              <a:t>This highlights Andreotti’s ‘colonial framing’ of the world  quite well.</a:t>
            </a:r>
            <a:endParaRPr lang="en-GB" sz="1400" i="1" dirty="0" smtClean="0"/>
          </a:p>
          <a:p>
            <a:pPr>
              <a:lnSpc>
                <a:spcPct val="150000"/>
              </a:lnSpc>
            </a:pPr>
            <a:endParaRPr lang="en-GB" sz="1400" i="1" dirty="0" smtClean="0"/>
          </a:p>
          <a:p>
            <a:pPr>
              <a:lnSpc>
                <a:spcPct val="150000"/>
              </a:lnSpc>
            </a:pPr>
            <a:r>
              <a:rPr lang="en-US" sz="1400" i="1" dirty="0" smtClean="0"/>
              <a:t>This is a </a:t>
            </a:r>
            <a:r>
              <a:rPr lang="en-US" sz="1400" i="1" dirty="0"/>
              <a:t>surprisingly ‘unsettling’ experience for the </a:t>
            </a:r>
            <a:r>
              <a:rPr lang="en-US" sz="1400" i="1" dirty="0" smtClean="0"/>
              <a:t>participants. By questioning a fundamental assumption of knowledge it allowed all other ‘layers’ to be subject to scrutiny. </a:t>
            </a:r>
            <a:r>
              <a:rPr lang="en-GB" sz="1400" i="1" dirty="0" smtClean="0"/>
              <a:t>It </a:t>
            </a:r>
            <a:r>
              <a:rPr lang="en-GB" sz="1400" i="1" dirty="0"/>
              <a:t>was also a liberating experience as it </a:t>
            </a:r>
            <a:r>
              <a:rPr lang="en-GB" sz="1400" i="1" dirty="0" smtClean="0"/>
              <a:t>opens </a:t>
            </a:r>
            <a:r>
              <a:rPr lang="en-GB" sz="1400" i="1" dirty="0"/>
              <a:t>up new possibilities and avenues of thinking or questioning and </a:t>
            </a:r>
            <a:r>
              <a:rPr lang="en-GB" sz="1400" i="1" dirty="0" smtClean="0"/>
              <a:t>is usually </a:t>
            </a:r>
            <a:r>
              <a:rPr lang="en-GB" sz="1400" i="1" dirty="0"/>
              <a:t>referred to throughout the session. </a:t>
            </a:r>
            <a:endParaRPr lang="en-GB" sz="1400" i="1" dirty="0" smtClean="0"/>
          </a:p>
          <a:p>
            <a:pPr defTabSz="939363">
              <a:lnSpc>
                <a:spcPct val="150000"/>
              </a:lnSpc>
              <a:defRPr/>
            </a:pPr>
            <a:endParaRPr lang="en-GB" sz="1400" i="1" dirty="0" smtClean="0"/>
          </a:p>
          <a:p>
            <a:pPr defTabSz="939363">
              <a:lnSpc>
                <a:spcPct val="150000"/>
              </a:lnSpc>
              <a:defRPr/>
            </a:pPr>
            <a:r>
              <a:rPr lang="en-GB" sz="1400" i="1" dirty="0" smtClean="0"/>
              <a:t>Participants </a:t>
            </a:r>
            <a:r>
              <a:rPr lang="en-GB" sz="1400" i="1" dirty="0"/>
              <a:t>themselves </a:t>
            </a:r>
            <a:r>
              <a:rPr lang="en-GB" sz="1400" i="1" dirty="0" smtClean="0"/>
              <a:t>rate </a:t>
            </a:r>
            <a:r>
              <a:rPr lang="en-GB" sz="1400" i="1" dirty="0"/>
              <a:t>this intervention </a:t>
            </a:r>
            <a:r>
              <a:rPr lang="en-GB" sz="1400" i="1" dirty="0" smtClean="0"/>
              <a:t>high in </a:t>
            </a:r>
            <a:r>
              <a:rPr lang="en-GB" sz="1400" i="1" dirty="0"/>
              <a:t>terms of </a:t>
            </a:r>
            <a:r>
              <a:rPr lang="en-GB" sz="1400" i="1" dirty="0" smtClean="0"/>
              <a:t>impact on almost all session I have run it</a:t>
            </a:r>
            <a:r>
              <a:rPr lang="en-GB" sz="1400" b="1" i="1" dirty="0" smtClean="0"/>
              <a:t>.</a:t>
            </a:r>
            <a:r>
              <a:rPr lang="en-GB" sz="1400" b="1" i="1" baseline="0" dirty="0" smtClean="0"/>
              <a:t> </a:t>
            </a:r>
          </a:p>
          <a:p>
            <a:pPr defTabSz="939363">
              <a:lnSpc>
                <a:spcPct val="150000"/>
              </a:lnSpc>
              <a:defRPr/>
            </a:pPr>
            <a:endParaRPr lang="en-GB" sz="1400" b="1" baseline="0" dirty="0" smtClean="0"/>
          </a:p>
          <a:p>
            <a:endParaRPr lang="en-GB" dirty="0"/>
          </a:p>
        </p:txBody>
      </p:sp>
      <p:sp>
        <p:nvSpPr>
          <p:cNvPr id="4" name="Slide Number Placeholder 3"/>
          <p:cNvSpPr>
            <a:spLocks noGrp="1"/>
          </p:cNvSpPr>
          <p:nvPr>
            <p:ph type="sldNum" sz="quarter" idx="10"/>
          </p:nvPr>
        </p:nvSpPr>
        <p:spPr/>
        <p:txBody>
          <a:bodyPr/>
          <a:lstStyle/>
          <a:p>
            <a:fld id="{B69AE10E-818D-4EBE-BF53-D28F2558E99C}" type="slidenum">
              <a:rPr lang="en-GB" smtClean="0"/>
              <a:t>9</a:t>
            </a:fld>
            <a:endParaRPr lang="en-GB"/>
          </a:p>
        </p:txBody>
      </p:sp>
    </p:spTree>
    <p:extLst>
      <p:ext uri="{BB962C8B-B14F-4D97-AF65-F5344CB8AC3E}">
        <p14:creationId xmlns:p14="http://schemas.microsoft.com/office/powerpoint/2010/main" val="18022036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lnSpc>
                <a:spcPct val="150000"/>
              </a:lnSpc>
              <a:buFont typeface="Arial" panose="020B0604020202020204" pitchFamily="34" charset="0"/>
              <a:buChar char="•"/>
            </a:pPr>
            <a:r>
              <a:rPr lang="en-GB" sz="1200" i="1" kern="1200" dirty="0" smtClean="0">
                <a:solidFill>
                  <a:schemeClr val="tx1"/>
                </a:solidFill>
                <a:effectLst/>
                <a:latin typeface="+mn-lt"/>
                <a:ea typeface="+mn-ea"/>
                <a:cs typeface="+mn-cs"/>
              </a:rPr>
              <a:t>Now that the participants had been ‘unsettled’ the next stage allows for a deeper exploration of those ‘assumptions’ while the participants have still got that sense of ‘openness’ to their understanding. </a:t>
            </a:r>
          </a:p>
          <a:p>
            <a:pPr marL="285750" indent="-285750">
              <a:lnSpc>
                <a:spcPct val="150000"/>
              </a:lnSpc>
              <a:buFont typeface="Arial" panose="020B0604020202020204" pitchFamily="34" charset="0"/>
              <a:buChar char="•"/>
            </a:pPr>
            <a:r>
              <a:rPr lang="en-GB" sz="1400" i="1" dirty="0" smtClean="0"/>
              <a:t>This </a:t>
            </a:r>
            <a:r>
              <a:rPr lang="en-GB" sz="1400" i="1" dirty="0"/>
              <a:t>intervention was designed to mimic what Anderotti (2006) refers to as the ‘colonial framing’ of the world by introducing a ‘hidden’ frame of </a:t>
            </a:r>
            <a:r>
              <a:rPr lang="en-GB" sz="1400" i="1" dirty="0" smtClean="0"/>
              <a:t>influences; subliminal or ones they would not actively associate with being part of their identity</a:t>
            </a:r>
            <a:r>
              <a:rPr lang="en-GB" sz="1400" i="1" baseline="0" dirty="0" smtClean="0"/>
              <a:t> but are part of the culture/world they live in.</a:t>
            </a:r>
          </a:p>
          <a:p>
            <a:pPr marL="285750" indent="-285750">
              <a:lnSpc>
                <a:spcPct val="150000"/>
              </a:lnSpc>
              <a:buFont typeface="Arial" panose="020B0604020202020204" pitchFamily="34" charset="0"/>
              <a:buChar char="•"/>
            </a:pPr>
            <a:r>
              <a:rPr lang="en-GB" sz="1400" i="1" baseline="0" dirty="0" smtClean="0"/>
              <a:t>It was</a:t>
            </a:r>
            <a:r>
              <a:rPr lang="en-GB" sz="1400" i="1" dirty="0" smtClean="0"/>
              <a:t> </a:t>
            </a:r>
            <a:r>
              <a:rPr lang="en-GB" sz="1400" i="1" dirty="0"/>
              <a:t>to further challenge the participants assumptions and their origins </a:t>
            </a:r>
            <a:endParaRPr lang="en-GB" sz="1400" i="1" dirty="0" smtClean="0"/>
          </a:p>
          <a:p>
            <a:pPr>
              <a:lnSpc>
                <a:spcPct val="150000"/>
              </a:lnSpc>
            </a:pPr>
            <a:endParaRPr lang="en-GB" sz="1400" i="1" dirty="0" smtClean="0"/>
          </a:p>
          <a:p>
            <a:pPr>
              <a:lnSpc>
                <a:spcPct val="150000"/>
              </a:lnSpc>
            </a:pPr>
            <a:r>
              <a:rPr lang="en-GB" sz="1400" i="1" dirty="0" smtClean="0"/>
              <a:t>This was challenging for them but in</a:t>
            </a:r>
            <a:r>
              <a:rPr lang="en-GB" sz="1400" i="1" baseline="0" dirty="0" smtClean="0"/>
              <a:t> analysing the dialogue there are examples of impact on their thinking. – click for quote</a:t>
            </a:r>
          </a:p>
          <a:p>
            <a:pPr>
              <a:lnSpc>
                <a:spcPct val="150000"/>
              </a:lnSpc>
            </a:pPr>
            <a:endParaRPr lang="en-GB" sz="1400" i="1" baseline="0" dirty="0" smtClean="0"/>
          </a:p>
          <a:p>
            <a:pPr>
              <a:lnSpc>
                <a:spcPct val="150000"/>
              </a:lnSpc>
            </a:pPr>
            <a:r>
              <a:rPr lang="en-GB" sz="1200" kern="1200" dirty="0" smtClean="0">
                <a:solidFill>
                  <a:schemeClr val="tx1"/>
                </a:solidFill>
                <a:effectLst/>
                <a:latin typeface="+mn-lt"/>
                <a:ea typeface="+mn-ea"/>
                <a:cs typeface="+mn-cs"/>
              </a:rPr>
              <a:t>*The purpose of the intervention is not for participants to agree or make the connections in that moment of dialogue, which would be too much to expect. Instead, it provides the critical thinking point which the individuals can reflect on a personal basis or potentially re-visit as a group during future GLP twilight sessions encouraging that process of ‘reflection and reconsideration as mentioned earlier (Bourn, 2014: 30).</a:t>
            </a:r>
            <a:endParaRPr lang="en-GB" sz="1400" i="1" dirty="0"/>
          </a:p>
        </p:txBody>
      </p:sp>
      <p:sp>
        <p:nvSpPr>
          <p:cNvPr id="4" name="Slide Number Placeholder 3"/>
          <p:cNvSpPr>
            <a:spLocks noGrp="1"/>
          </p:cNvSpPr>
          <p:nvPr>
            <p:ph type="sldNum" sz="quarter" idx="10"/>
          </p:nvPr>
        </p:nvSpPr>
        <p:spPr/>
        <p:txBody>
          <a:bodyPr/>
          <a:lstStyle/>
          <a:p>
            <a:fld id="{B69AE10E-818D-4EBE-BF53-D28F2558E99C}" type="slidenum">
              <a:rPr lang="en-GB" smtClean="0"/>
              <a:t>13</a:t>
            </a:fld>
            <a:endParaRPr lang="en-GB"/>
          </a:p>
        </p:txBody>
      </p:sp>
    </p:spTree>
    <p:extLst>
      <p:ext uri="{BB962C8B-B14F-4D97-AF65-F5344CB8AC3E}">
        <p14:creationId xmlns:p14="http://schemas.microsoft.com/office/powerpoint/2010/main" val="271290606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915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i="1" dirty="0" smtClean="0"/>
              <a:t>This is the ‘new’ slide that I use to discuss the Hidden influences</a:t>
            </a:r>
            <a:r>
              <a:rPr lang="en-US" altLang="en-US" i="1" baseline="0" dirty="0" smtClean="0"/>
              <a:t> – the ‘frame’ analogy is a little obscure for many teachers.</a:t>
            </a:r>
          </a:p>
          <a:p>
            <a:endParaRPr lang="en-US" altLang="en-US" i="1" dirty="0" smtClean="0"/>
          </a:p>
          <a:p>
            <a:r>
              <a:rPr lang="en-US" altLang="en-US" i="1" dirty="0" smtClean="0"/>
              <a:t>I</a:t>
            </a:r>
            <a:r>
              <a:rPr lang="en-US" altLang="en-US" i="1" baseline="0" dirty="0" smtClean="0"/>
              <a:t> still ask how these hidden Influences may affect:</a:t>
            </a:r>
          </a:p>
          <a:p>
            <a:pPr marL="171450" indent="-171450">
              <a:buFont typeface="Arial" panose="020B0604020202020204" pitchFamily="34" charset="0"/>
              <a:buChar char="•"/>
            </a:pPr>
            <a:r>
              <a:rPr lang="en-US" altLang="en-US" i="1" baseline="0" dirty="0" smtClean="0"/>
              <a:t>Your world view</a:t>
            </a:r>
          </a:p>
          <a:p>
            <a:pPr marL="171450" indent="-171450">
              <a:buFont typeface="Arial" panose="020B0604020202020204" pitchFamily="34" charset="0"/>
              <a:buChar char="•"/>
            </a:pPr>
            <a:r>
              <a:rPr lang="en-US" altLang="en-US" i="1" baseline="0" dirty="0" smtClean="0"/>
              <a:t>Your approach to teaching and learning</a:t>
            </a:r>
          </a:p>
          <a:p>
            <a:pPr marL="171450" indent="-171450">
              <a:buFont typeface="Arial" panose="020B0604020202020204" pitchFamily="34" charset="0"/>
              <a:buChar char="•"/>
            </a:pPr>
            <a:r>
              <a:rPr lang="en-US" altLang="en-US" i="1" baseline="0" dirty="0" smtClean="0"/>
              <a:t>Your engagement with the ‘South’</a:t>
            </a:r>
          </a:p>
          <a:p>
            <a:pPr marL="171450" indent="-171450">
              <a:buFont typeface="Arial" panose="020B0604020202020204" pitchFamily="34" charset="0"/>
              <a:buChar char="•"/>
            </a:pPr>
            <a:endParaRPr lang="en-US" altLang="en-US" i="1" baseline="0" dirty="0" smtClean="0"/>
          </a:p>
          <a:p>
            <a:pPr marL="0" indent="0">
              <a:buFont typeface="Arial" panose="020B0604020202020204" pitchFamily="34" charset="0"/>
              <a:buNone/>
            </a:pPr>
            <a:r>
              <a:rPr lang="en-US" altLang="en-US" dirty="0" smtClean="0"/>
              <a:t>Table</a:t>
            </a:r>
            <a:r>
              <a:rPr lang="en-US" altLang="en-US" baseline="0" dirty="0" smtClean="0"/>
              <a:t> discussions.</a:t>
            </a:r>
          </a:p>
          <a:p>
            <a:pPr marL="0" indent="0">
              <a:buFont typeface="Arial" panose="020B0604020202020204" pitchFamily="34" charset="0"/>
              <a:buNone/>
            </a:pPr>
            <a:endParaRPr lang="en-US" altLang="en-US" baseline="0" dirty="0" smtClean="0"/>
          </a:p>
          <a:p>
            <a:pPr marL="0" indent="0">
              <a:buFont typeface="Arial" panose="020B0604020202020204" pitchFamily="34" charset="0"/>
              <a:buNone/>
            </a:pPr>
            <a:r>
              <a:rPr lang="en-US" altLang="en-US" baseline="0" dirty="0" smtClean="0"/>
              <a:t>Not only are we dealing with our own perceptions of the world based on experiences,  distorted view of the world influenced by others but also hidden influences which might impact on our perceptions of the world also. </a:t>
            </a:r>
          </a:p>
          <a:p>
            <a:pPr marL="0" indent="0">
              <a:buFont typeface="Arial" panose="020B0604020202020204" pitchFamily="34" charset="0"/>
              <a:buNone/>
            </a:pPr>
            <a:endParaRPr lang="en-US" altLang="en-US" baseline="0" dirty="0" smtClean="0"/>
          </a:p>
          <a:p>
            <a:pPr marL="0" indent="0">
              <a:buFont typeface="Arial" panose="020B0604020202020204" pitchFamily="34" charset="0"/>
              <a:buNone/>
            </a:pPr>
            <a:r>
              <a:rPr lang="en-US" altLang="en-US" baseline="0" dirty="0" smtClean="0"/>
              <a:t>Young people also competing with this information, arguably at an increased rate in our progressively computerized society – fake news, </a:t>
            </a:r>
            <a:r>
              <a:rPr lang="en-US" altLang="en-US" baseline="0" dirty="0" err="1" smtClean="0"/>
              <a:t>facebook</a:t>
            </a:r>
            <a:r>
              <a:rPr lang="en-US" altLang="en-US" baseline="0" dirty="0" smtClean="0"/>
              <a:t> scandal.</a:t>
            </a:r>
          </a:p>
          <a:p>
            <a:pPr marL="0" indent="0">
              <a:buFont typeface="Arial" panose="020B0604020202020204" pitchFamily="34" charset="0"/>
              <a:buNone/>
            </a:pPr>
            <a:endParaRPr lang="en-US" altLang="en-US" baseline="0" dirty="0" smtClean="0"/>
          </a:p>
          <a:p>
            <a:endParaRPr lang="en-US" altLang="en-US" dirty="0" smtClean="0"/>
          </a:p>
        </p:txBody>
      </p:sp>
      <p:sp>
        <p:nvSpPr>
          <p:cNvPr id="4915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itchFamily="34" charset="0"/>
                <a:ea typeface="ヒラギノ角ゴ ProN W3" charset="-128"/>
              </a:defRPr>
            </a:lvl1pPr>
            <a:lvl2pPr marL="742950" indent="-285750">
              <a:defRPr sz="2400">
                <a:solidFill>
                  <a:schemeClr val="tx1"/>
                </a:solidFill>
                <a:latin typeface="Arial" pitchFamily="34" charset="0"/>
                <a:ea typeface="ヒラギノ角ゴ ProN W3" charset="-128"/>
              </a:defRPr>
            </a:lvl2pPr>
            <a:lvl3pPr marL="1143000" indent="-228600">
              <a:defRPr sz="2400">
                <a:solidFill>
                  <a:schemeClr val="tx1"/>
                </a:solidFill>
                <a:latin typeface="Arial" pitchFamily="34" charset="0"/>
                <a:ea typeface="ヒラギノ角ゴ ProN W3" charset="-128"/>
              </a:defRPr>
            </a:lvl3pPr>
            <a:lvl4pPr marL="1600200" indent="-228600">
              <a:defRPr sz="2400">
                <a:solidFill>
                  <a:schemeClr val="tx1"/>
                </a:solidFill>
                <a:latin typeface="Arial" pitchFamily="34" charset="0"/>
                <a:ea typeface="ヒラギノ角ゴ ProN W3" charset="-128"/>
              </a:defRPr>
            </a:lvl4pPr>
            <a:lvl5pPr marL="2057400" indent="-228600">
              <a:defRPr sz="2400">
                <a:solidFill>
                  <a:schemeClr val="tx1"/>
                </a:solidFill>
                <a:latin typeface="Arial" pitchFamily="34" charset="0"/>
                <a:ea typeface="ヒラギノ角ゴ ProN W3" charset="-128"/>
              </a:defRPr>
            </a:lvl5pPr>
            <a:lvl6pPr marL="2514600" indent="-228600" eaLnBrk="0" fontAlgn="base" hangingPunct="0">
              <a:spcBef>
                <a:spcPct val="0"/>
              </a:spcBef>
              <a:spcAft>
                <a:spcPct val="0"/>
              </a:spcAft>
              <a:defRPr sz="2400">
                <a:solidFill>
                  <a:schemeClr val="tx1"/>
                </a:solidFill>
                <a:latin typeface="Arial" pitchFamily="34" charset="0"/>
                <a:ea typeface="ヒラギノ角ゴ ProN W3" charset="-128"/>
              </a:defRPr>
            </a:lvl6pPr>
            <a:lvl7pPr marL="2971800" indent="-228600" eaLnBrk="0" fontAlgn="base" hangingPunct="0">
              <a:spcBef>
                <a:spcPct val="0"/>
              </a:spcBef>
              <a:spcAft>
                <a:spcPct val="0"/>
              </a:spcAft>
              <a:defRPr sz="2400">
                <a:solidFill>
                  <a:schemeClr val="tx1"/>
                </a:solidFill>
                <a:latin typeface="Arial" pitchFamily="34" charset="0"/>
                <a:ea typeface="ヒラギノ角ゴ ProN W3" charset="-128"/>
              </a:defRPr>
            </a:lvl7pPr>
            <a:lvl8pPr marL="3429000" indent="-228600" eaLnBrk="0" fontAlgn="base" hangingPunct="0">
              <a:spcBef>
                <a:spcPct val="0"/>
              </a:spcBef>
              <a:spcAft>
                <a:spcPct val="0"/>
              </a:spcAft>
              <a:defRPr sz="2400">
                <a:solidFill>
                  <a:schemeClr val="tx1"/>
                </a:solidFill>
                <a:latin typeface="Arial" pitchFamily="34" charset="0"/>
                <a:ea typeface="ヒラギノ角ゴ ProN W3" charset="-128"/>
              </a:defRPr>
            </a:lvl8pPr>
            <a:lvl9pPr marL="3886200" indent="-228600" eaLnBrk="0" fontAlgn="base" hangingPunct="0">
              <a:spcBef>
                <a:spcPct val="0"/>
              </a:spcBef>
              <a:spcAft>
                <a:spcPct val="0"/>
              </a:spcAft>
              <a:defRPr sz="2400">
                <a:solidFill>
                  <a:schemeClr val="tx1"/>
                </a:solidFill>
                <a:latin typeface="Arial" pitchFamily="34" charset="0"/>
                <a:ea typeface="ヒラギノ角ゴ ProN W3" charset="-128"/>
              </a:defRPr>
            </a:lvl9pPr>
          </a:lstStyle>
          <a:p>
            <a:fld id="{6E173065-60F6-4D81-BA34-A2926C46DF1C}" type="slidenum">
              <a:rPr lang="en-GB" altLang="en-US" sz="1200" smtClean="0">
                <a:latin typeface="Calibri" pitchFamily="34" charset="0"/>
              </a:rPr>
              <a:pPr/>
              <a:t>14</a:t>
            </a:fld>
            <a:endParaRPr lang="en-GB" altLang="en-US" sz="1200" smtClean="0">
              <a:latin typeface="Calibri" pitchFamily="34" charset="0"/>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50000"/>
              </a:lnSpc>
            </a:pPr>
            <a:endParaRPr lang="en-US" sz="1200" kern="1200" dirty="0" smtClean="0">
              <a:solidFill>
                <a:schemeClr val="tx1"/>
              </a:solidFill>
              <a:effectLst/>
              <a:latin typeface="+mn-lt"/>
              <a:ea typeface="+mn-ea"/>
              <a:cs typeface="+mn-cs"/>
            </a:endParaRPr>
          </a:p>
          <a:p>
            <a:pPr marL="0" marR="0" indent="0" algn="l" defTabSz="914400" rtl="0" eaLnBrk="1" fontAlgn="auto" latinLnBrk="0" hangingPunct="1">
              <a:lnSpc>
                <a:spcPct val="150000"/>
              </a:lnSpc>
              <a:spcBef>
                <a:spcPts val="0"/>
              </a:spcBef>
              <a:spcAft>
                <a:spcPts val="0"/>
              </a:spcAft>
              <a:buClrTx/>
              <a:buSzTx/>
              <a:buFontTx/>
              <a:buNone/>
              <a:tabLst/>
              <a:defRPr/>
            </a:pPr>
            <a:r>
              <a:rPr lang="en-US" sz="1200" kern="1200" dirty="0" smtClean="0">
                <a:solidFill>
                  <a:schemeClr val="tx1"/>
                </a:solidFill>
                <a:effectLst/>
                <a:latin typeface="+mn-lt"/>
                <a:ea typeface="+mn-ea"/>
                <a:cs typeface="+mn-cs"/>
              </a:rPr>
              <a:t>*This, as </a:t>
            </a:r>
            <a:r>
              <a:rPr lang="en-US" sz="1200" kern="1200" dirty="0" err="1" smtClean="0">
                <a:solidFill>
                  <a:schemeClr val="tx1"/>
                </a:solidFill>
                <a:effectLst/>
                <a:latin typeface="+mn-lt"/>
                <a:ea typeface="+mn-ea"/>
                <a:cs typeface="+mn-cs"/>
              </a:rPr>
              <a:t>Jefferess</a:t>
            </a:r>
            <a:r>
              <a:rPr lang="en-US" sz="1200" kern="1200" dirty="0" smtClean="0">
                <a:solidFill>
                  <a:schemeClr val="tx1"/>
                </a:solidFill>
                <a:effectLst/>
                <a:latin typeface="+mn-lt"/>
                <a:ea typeface="+mn-ea"/>
                <a:cs typeface="+mn-cs"/>
              </a:rPr>
              <a:t> and Andreotti (cited in </a:t>
            </a:r>
            <a:r>
              <a:rPr lang="en-US" sz="1200" kern="1200" dirty="0" err="1" smtClean="0">
                <a:solidFill>
                  <a:schemeClr val="tx1"/>
                </a:solidFill>
                <a:effectLst/>
                <a:latin typeface="+mn-lt"/>
                <a:ea typeface="+mn-ea"/>
                <a:cs typeface="+mn-cs"/>
              </a:rPr>
              <a:t>Tallon</a:t>
            </a:r>
            <a:r>
              <a:rPr lang="en-US" sz="1200" kern="1200" dirty="0" smtClean="0">
                <a:solidFill>
                  <a:schemeClr val="tx1"/>
                </a:solidFill>
                <a:effectLst/>
                <a:latin typeface="+mn-lt"/>
                <a:ea typeface="+mn-ea"/>
                <a:cs typeface="+mn-cs"/>
              </a:rPr>
              <a:t> 2012:7) argue, perpetuates an unequal relationship and continues a ‘</a:t>
            </a:r>
            <a:r>
              <a:rPr lang="en-US" sz="1200" b="1" kern="1200" dirty="0" smtClean="0">
                <a:solidFill>
                  <a:schemeClr val="tx1"/>
                </a:solidFill>
                <a:effectLst/>
                <a:latin typeface="+mn-lt"/>
                <a:ea typeface="+mn-ea"/>
                <a:cs typeface="+mn-cs"/>
              </a:rPr>
              <a:t>colonial framing of the world’. </a:t>
            </a:r>
            <a:r>
              <a:rPr lang="en-US" sz="1200" kern="1200" dirty="0" smtClean="0">
                <a:solidFill>
                  <a:schemeClr val="tx1"/>
                </a:solidFill>
                <a:effectLst/>
                <a:latin typeface="+mn-lt"/>
                <a:ea typeface="+mn-ea"/>
                <a:cs typeface="+mn-cs"/>
              </a:rPr>
              <a:t>This focus on the West’s responsibility towards the South places those in the West in a position of power, creating a seemingly kind and benevolent master but a master nonetheless. </a:t>
            </a:r>
            <a:endParaRPr lang="en-GB" sz="1200" kern="1200" dirty="0" smtClean="0">
              <a:solidFill>
                <a:schemeClr val="tx1"/>
              </a:solidFill>
              <a:effectLst/>
              <a:latin typeface="+mn-lt"/>
              <a:ea typeface="+mn-ea"/>
              <a:cs typeface="+mn-cs"/>
            </a:endParaRPr>
          </a:p>
          <a:p>
            <a:pPr>
              <a:lnSpc>
                <a:spcPct val="150000"/>
              </a:lnSpc>
            </a:pPr>
            <a:endParaRPr lang="en-US" sz="1400" dirty="0" smtClean="0"/>
          </a:p>
          <a:p>
            <a:pPr>
              <a:lnSpc>
                <a:spcPct val="150000"/>
              </a:lnSpc>
            </a:pPr>
            <a:r>
              <a:rPr lang="en-US" sz="1200" kern="1200" dirty="0" smtClean="0">
                <a:solidFill>
                  <a:schemeClr val="tx1"/>
                </a:solidFill>
                <a:effectLst/>
                <a:latin typeface="+mn-lt"/>
                <a:ea typeface="+mn-ea"/>
                <a:cs typeface="+mn-cs"/>
              </a:rPr>
              <a:t>*As highlighted by Mills in 1869, this standard message of promoting a charity mentality as the norm has the potential to produce unwanted or unhelpful outcomes for both recipient and the giver. It can distort people’s perceptions of other countries or peoples, particularly those in the ‘South’ </a:t>
            </a:r>
            <a:r>
              <a:rPr lang="en-US" sz="1200" u="sng" kern="1200" dirty="0" smtClean="0">
                <a:solidFill>
                  <a:schemeClr val="tx1"/>
                </a:solidFill>
                <a:effectLst/>
                <a:latin typeface="+mn-lt"/>
                <a:ea typeface="+mn-ea"/>
                <a:cs typeface="+mn-cs"/>
              </a:rPr>
              <a:t>and it can become a smoke screen behind which hide complicated issues and historical prejudices which allow the continuation of unfair practices and promote unbalanced societies</a:t>
            </a:r>
            <a:r>
              <a:rPr lang="en-US" sz="1200" kern="1200" dirty="0" smtClean="0">
                <a:solidFill>
                  <a:schemeClr val="tx1"/>
                </a:solidFill>
                <a:effectLst/>
                <a:latin typeface="+mn-lt"/>
                <a:ea typeface="+mn-ea"/>
                <a:cs typeface="+mn-cs"/>
              </a:rPr>
              <a:t>. Andreotti (2006: 44) likens it to a </a:t>
            </a:r>
            <a:r>
              <a:rPr lang="en-US" sz="1200" b="1" kern="1200" dirty="0" smtClean="0">
                <a:solidFill>
                  <a:schemeClr val="tx1"/>
                </a:solidFill>
                <a:effectLst/>
                <a:latin typeface="+mn-lt"/>
                <a:ea typeface="+mn-ea"/>
                <a:cs typeface="+mn-cs"/>
              </a:rPr>
              <a:t>‘sanctioned ignorance’ </a:t>
            </a:r>
            <a:r>
              <a:rPr lang="en-US" sz="1200" b="0" u="sng" kern="1200" dirty="0" smtClean="0">
                <a:solidFill>
                  <a:schemeClr val="tx1"/>
                </a:solidFill>
                <a:effectLst/>
                <a:latin typeface="+mn-lt"/>
                <a:ea typeface="+mn-ea"/>
                <a:cs typeface="+mn-cs"/>
              </a:rPr>
              <a:t>for societies of the West, preventing critical engagement whilst perpetuating the ‘myth’ of the West as the ‘good guys’ on a civilizing mission</a:t>
            </a:r>
            <a:r>
              <a:rPr lang="en-GB" sz="1200" b="0" u="sng" kern="1200" dirty="0" smtClean="0">
                <a:solidFill>
                  <a:schemeClr val="tx1"/>
                </a:solidFill>
                <a:effectLst/>
                <a:latin typeface="+mn-lt"/>
                <a:ea typeface="+mn-ea"/>
                <a:cs typeface="+mn-cs"/>
              </a:rPr>
              <a:t>.</a:t>
            </a:r>
          </a:p>
          <a:p>
            <a:pPr>
              <a:lnSpc>
                <a:spcPct val="150000"/>
              </a:lnSpc>
            </a:pPr>
            <a:endParaRPr lang="en-GB" sz="1400" b="0" u="sng" dirty="0" smtClean="0"/>
          </a:p>
          <a:p>
            <a:pPr>
              <a:lnSpc>
                <a:spcPct val="150000"/>
              </a:lnSpc>
            </a:pPr>
            <a:r>
              <a:rPr lang="en-US" sz="1400" dirty="0" smtClean="0"/>
              <a:t>*If we consider social justice mentality in relation to that the main difference is that </a:t>
            </a:r>
            <a:r>
              <a:rPr lang="en-US" sz="1400" u="sng" dirty="0" smtClean="0"/>
              <a:t>we remove the smoke-screen of ‘sanctioned ignorance</a:t>
            </a:r>
            <a:r>
              <a:rPr lang="en-US" sz="1400" dirty="0" smtClean="0"/>
              <a:t>’; By engaging in critical reflections into local and global injustices, especially from the perspectives of others, we begin to disrupt those ‘myths’ about our relationship with the global ‘South’. </a:t>
            </a:r>
            <a:endParaRPr lang="en-GB" sz="1400" dirty="0" smtClean="0"/>
          </a:p>
          <a:p>
            <a:pPr>
              <a:lnSpc>
                <a:spcPct val="150000"/>
              </a:lnSpc>
            </a:pPr>
            <a:endParaRPr lang="en-GB" sz="1400" i="1" dirty="0" smtClean="0">
              <a:solidFill>
                <a:srgbClr val="0000CC"/>
              </a:solidFill>
            </a:endParaRPr>
          </a:p>
        </p:txBody>
      </p:sp>
      <p:sp>
        <p:nvSpPr>
          <p:cNvPr id="4" name="Slide Number Placeholder 3"/>
          <p:cNvSpPr>
            <a:spLocks noGrp="1"/>
          </p:cNvSpPr>
          <p:nvPr>
            <p:ph type="sldNum" sz="quarter" idx="10"/>
          </p:nvPr>
        </p:nvSpPr>
        <p:spPr/>
        <p:txBody>
          <a:bodyPr/>
          <a:lstStyle/>
          <a:p>
            <a:fld id="{B69AE10E-818D-4EBE-BF53-D28F2558E99C}" type="slidenum">
              <a:rPr lang="en-GB" smtClean="0"/>
              <a:t>15</a:t>
            </a:fld>
            <a:endParaRPr lang="en-GB"/>
          </a:p>
        </p:txBody>
      </p:sp>
    </p:spTree>
    <p:extLst>
      <p:ext uri="{BB962C8B-B14F-4D97-AF65-F5344CB8AC3E}">
        <p14:creationId xmlns:p14="http://schemas.microsoft.com/office/powerpoint/2010/main" val="312262385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smtClean="0"/>
              <a:t>Sort initiatives/school activities into the columns.</a:t>
            </a:r>
            <a:endParaRPr lang="en-GB" dirty="0" smtClean="0"/>
          </a:p>
          <a:p>
            <a:endParaRPr lang="en-US" dirty="0" smtClean="0"/>
          </a:p>
          <a:p>
            <a:endParaRPr lang="en-US" dirty="0" smtClean="0"/>
          </a:p>
        </p:txBody>
      </p:sp>
      <p:sp>
        <p:nvSpPr>
          <p:cNvPr id="4" name="Slide Number Placeholder 3"/>
          <p:cNvSpPr>
            <a:spLocks noGrp="1"/>
          </p:cNvSpPr>
          <p:nvPr>
            <p:ph type="sldNum" sz="quarter" idx="10"/>
          </p:nvPr>
        </p:nvSpPr>
        <p:spPr/>
        <p:txBody>
          <a:bodyPr/>
          <a:lstStyle/>
          <a:p>
            <a:fld id="{B69AE10E-818D-4EBE-BF53-D28F2558E99C}" type="slidenum">
              <a:rPr lang="en-GB" smtClean="0"/>
              <a:t>16</a:t>
            </a:fld>
            <a:endParaRPr lang="en-GB"/>
          </a:p>
        </p:txBody>
      </p:sp>
    </p:spTree>
    <p:extLst>
      <p:ext uri="{BB962C8B-B14F-4D97-AF65-F5344CB8AC3E}">
        <p14:creationId xmlns:p14="http://schemas.microsoft.com/office/powerpoint/2010/main" val="49620580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i="1" dirty="0" smtClean="0"/>
              <a:t>This is again</a:t>
            </a:r>
            <a:r>
              <a:rPr lang="en-GB" i="1" baseline="0" dirty="0" smtClean="0"/>
              <a:t> a practical activity </a:t>
            </a:r>
            <a:r>
              <a:rPr lang="en-GB" sz="1200" i="1" kern="1200" dirty="0" smtClean="0">
                <a:solidFill>
                  <a:schemeClr val="tx1"/>
                </a:solidFill>
                <a:effectLst/>
                <a:latin typeface="+mn-lt"/>
                <a:ea typeface="+mn-ea"/>
                <a:cs typeface="+mn-cs"/>
              </a:rPr>
              <a:t>aimed at providing an opportunity for the participants to begin to reconstruct or reframe their new understandings around a social justice </a:t>
            </a:r>
            <a:r>
              <a:rPr lang="en-GB" sz="1200" i="1" kern="1200" dirty="0" err="1" smtClean="0">
                <a:solidFill>
                  <a:schemeClr val="tx1"/>
                </a:solidFill>
                <a:effectLst/>
                <a:latin typeface="+mn-lt"/>
                <a:ea typeface="+mn-ea"/>
                <a:cs typeface="+mn-cs"/>
              </a:rPr>
              <a:t>mindset</a:t>
            </a:r>
            <a:r>
              <a:rPr lang="en-GB" sz="1200" i="1" kern="1200" baseline="0" dirty="0" smtClean="0">
                <a:solidFill>
                  <a:schemeClr val="tx1"/>
                </a:solidFill>
                <a:effectLst/>
                <a:latin typeface="+mn-lt"/>
                <a:ea typeface="+mn-ea"/>
                <a:cs typeface="+mn-cs"/>
              </a:rPr>
              <a:t> </a:t>
            </a:r>
            <a:r>
              <a:rPr lang="en-GB" sz="1200" i="1" kern="1200" dirty="0" smtClean="0">
                <a:solidFill>
                  <a:schemeClr val="tx1"/>
                </a:solidFill>
                <a:effectLst/>
                <a:latin typeface="+mn-lt"/>
                <a:ea typeface="+mn-ea"/>
                <a:cs typeface="+mn-cs"/>
              </a:rPr>
              <a:t>thereby encouraging their future educational practice around a social justice approach. </a:t>
            </a:r>
            <a:r>
              <a:rPr lang="en-US" sz="1200" i="1" kern="1200" dirty="0" smtClean="0">
                <a:solidFill>
                  <a:schemeClr val="tx1"/>
                </a:solidFill>
                <a:effectLst/>
                <a:latin typeface="+mn-lt"/>
                <a:ea typeface="+mn-ea"/>
                <a:cs typeface="+mn-cs"/>
              </a:rPr>
              <a:t> </a:t>
            </a:r>
            <a:endParaRPr lang="en-GB" sz="1200" i="1" kern="1200" dirty="0" smtClean="0">
              <a:solidFill>
                <a:schemeClr val="tx1"/>
              </a:solidFill>
              <a:effectLst/>
              <a:latin typeface="+mn-lt"/>
              <a:ea typeface="+mn-ea"/>
              <a:cs typeface="+mn-cs"/>
            </a:endParaRPr>
          </a:p>
          <a:p>
            <a:r>
              <a:rPr lang="en-US" sz="1200" i="1" kern="1200" dirty="0" smtClean="0">
                <a:solidFill>
                  <a:schemeClr val="tx1"/>
                </a:solidFill>
                <a:effectLst/>
                <a:latin typeface="+mn-lt"/>
                <a:ea typeface="+mn-ea"/>
                <a:cs typeface="+mn-cs"/>
              </a:rPr>
              <a:t> </a:t>
            </a:r>
            <a:endParaRPr lang="en-GB" i="1" baseline="0" dirty="0" smtClean="0"/>
          </a:p>
          <a:p>
            <a:r>
              <a:rPr lang="en-GB" i="1" baseline="0" dirty="0" smtClean="0"/>
              <a:t>Teachers in groups are given a selection of school ‘initiatives’ to sort into the columns based on the descriptions – as it says, using the first 4 rows is easier.</a:t>
            </a:r>
          </a:p>
          <a:p>
            <a:r>
              <a:rPr lang="en-GB" i="1" baseline="0" dirty="0" smtClean="0"/>
              <a:t>These include, Fairtrade, Eco-schools, Foodbank, comic relief </a:t>
            </a:r>
            <a:r>
              <a:rPr lang="en-GB" i="1" baseline="0" dirty="0" err="1" smtClean="0"/>
              <a:t>etc</a:t>
            </a:r>
            <a:r>
              <a:rPr lang="en-GB" i="1" baseline="0" dirty="0" smtClean="0"/>
              <a:t> </a:t>
            </a:r>
            <a:r>
              <a:rPr lang="en-GB" i="1" baseline="0" dirty="0" err="1" smtClean="0"/>
              <a:t>etc</a:t>
            </a:r>
            <a:endParaRPr lang="en-GB" i="1" baseline="0" dirty="0" smtClean="0"/>
          </a:p>
          <a:p>
            <a:endParaRPr lang="en-GB" i="1" baseline="0" dirty="0" smtClean="0"/>
          </a:p>
          <a:p>
            <a:pPr lvl="0"/>
            <a:r>
              <a:rPr lang="en-GB" sz="1200" kern="1200" dirty="0" smtClean="0">
                <a:solidFill>
                  <a:schemeClr val="tx1"/>
                </a:solidFill>
                <a:effectLst/>
                <a:latin typeface="+mn-lt"/>
                <a:ea typeface="+mn-ea"/>
                <a:cs typeface="+mn-cs"/>
              </a:rPr>
              <a:t>What impact will that have on negative outcomes? Or positive?</a:t>
            </a:r>
          </a:p>
          <a:p>
            <a:pPr lvl="0"/>
            <a:r>
              <a:rPr lang="en-GB" sz="1200" kern="1200" dirty="0" smtClean="0">
                <a:solidFill>
                  <a:schemeClr val="tx1"/>
                </a:solidFill>
                <a:effectLst/>
                <a:latin typeface="+mn-lt"/>
                <a:ea typeface="+mn-ea"/>
                <a:cs typeface="+mn-cs"/>
              </a:rPr>
              <a:t>How does it impact on pupil participation?</a:t>
            </a:r>
          </a:p>
          <a:p>
            <a:pPr lvl="0"/>
            <a:r>
              <a:rPr lang="en-GB" sz="1200" kern="1200" dirty="0" smtClean="0">
                <a:solidFill>
                  <a:schemeClr val="tx1"/>
                </a:solidFill>
                <a:effectLst/>
                <a:latin typeface="+mn-lt"/>
                <a:ea typeface="+mn-ea"/>
                <a:cs typeface="+mn-cs"/>
              </a:rPr>
              <a:t>Which relates more closely to your school ethos or vision?</a:t>
            </a:r>
          </a:p>
          <a:p>
            <a:r>
              <a:rPr lang="en-GB" sz="1200" kern="1200" dirty="0" smtClean="0">
                <a:solidFill>
                  <a:schemeClr val="tx1"/>
                </a:solidFill>
                <a:effectLst/>
                <a:latin typeface="+mn-lt"/>
                <a:ea typeface="+mn-ea"/>
                <a:cs typeface="+mn-cs"/>
              </a:rPr>
              <a:t/>
            </a:r>
            <a:br>
              <a:rPr lang="en-GB" sz="1200" kern="1200" dirty="0" smtClean="0">
                <a:solidFill>
                  <a:schemeClr val="tx1"/>
                </a:solidFill>
                <a:effectLst/>
                <a:latin typeface="+mn-lt"/>
                <a:ea typeface="+mn-ea"/>
                <a:cs typeface="+mn-cs"/>
              </a:rPr>
            </a:br>
            <a:endParaRPr lang="en-GB" baseline="0" dirty="0" smtClean="0"/>
          </a:p>
          <a:p>
            <a:r>
              <a:rPr lang="en-GB" baseline="0" dirty="0" smtClean="0"/>
              <a:t>*It may be that, like the research group, many are placed in the charity </a:t>
            </a:r>
            <a:r>
              <a:rPr lang="en-GB" baseline="0" dirty="0" err="1" smtClean="0"/>
              <a:t>mindset</a:t>
            </a:r>
            <a:r>
              <a:rPr lang="en-GB" baseline="0" dirty="0" smtClean="0"/>
              <a:t> side. There we various comments around:</a:t>
            </a:r>
          </a:p>
          <a:p>
            <a:pPr marL="228600" indent="-228600">
              <a:buFont typeface="+mj-lt"/>
              <a:buAutoNum type="arabicPeriod"/>
            </a:pPr>
            <a:r>
              <a:rPr lang="en-GB" baseline="0" dirty="0" smtClean="0"/>
              <a:t>Lack of confidence </a:t>
            </a:r>
            <a:r>
              <a:rPr lang="en-GB" sz="1200" kern="1200" dirty="0" smtClean="0">
                <a:solidFill>
                  <a:schemeClr val="tx1"/>
                </a:solidFill>
                <a:effectLst/>
                <a:latin typeface="+mn-lt"/>
                <a:ea typeface="+mn-ea"/>
                <a:cs typeface="+mn-cs"/>
              </a:rPr>
              <a:t>in teaching about the complex issues involved in social justice; because ‘</a:t>
            </a:r>
            <a:r>
              <a:rPr lang="en-GB" sz="1200" i="1" kern="1200" dirty="0" smtClean="0">
                <a:solidFill>
                  <a:schemeClr val="tx1"/>
                </a:solidFill>
                <a:effectLst/>
                <a:latin typeface="+mn-lt"/>
                <a:ea typeface="+mn-ea"/>
                <a:cs typeface="+mn-cs"/>
              </a:rPr>
              <a:t>you shy away from stuff you don’t know’</a:t>
            </a:r>
            <a:r>
              <a:rPr lang="en-GB" sz="1200" kern="1200" dirty="0" smtClean="0">
                <a:solidFill>
                  <a:schemeClr val="tx1"/>
                </a:solidFill>
                <a:effectLst/>
                <a:latin typeface="+mn-lt"/>
                <a:ea typeface="+mn-ea"/>
                <a:cs typeface="+mn-cs"/>
              </a:rPr>
              <a:t> (teacher D)</a:t>
            </a:r>
            <a:r>
              <a:rPr lang="en-GB" sz="1200" i="1" kern="1200" dirty="0" smtClean="0">
                <a:solidFill>
                  <a:schemeClr val="tx1"/>
                </a:solidFill>
                <a:effectLst/>
                <a:latin typeface="+mn-lt"/>
                <a:ea typeface="+mn-ea"/>
                <a:cs typeface="+mn-cs"/>
              </a:rPr>
              <a:t> </a:t>
            </a:r>
            <a:endParaRPr lang="en-GB" sz="1200" kern="1200" dirty="0" smtClean="0">
              <a:solidFill>
                <a:schemeClr val="tx1"/>
              </a:solidFill>
              <a:effectLst/>
              <a:latin typeface="+mn-lt"/>
              <a:ea typeface="+mn-ea"/>
              <a:cs typeface="+mn-cs"/>
            </a:endParaRPr>
          </a:p>
          <a:p>
            <a:pPr marL="228600" indent="-228600">
              <a:buFont typeface="+mj-lt"/>
              <a:buAutoNum type="arabicPeriod"/>
            </a:pPr>
            <a:r>
              <a:rPr lang="en-GB" sz="1200" kern="1200" baseline="0" dirty="0" smtClean="0">
                <a:solidFill>
                  <a:schemeClr val="tx1"/>
                </a:solidFill>
                <a:effectLst/>
                <a:latin typeface="+mn-lt"/>
                <a:ea typeface="+mn-ea"/>
                <a:cs typeface="+mn-cs"/>
              </a:rPr>
              <a:t>That Charity </a:t>
            </a:r>
            <a:r>
              <a:rPr lang="en-GB" sz="1200" kern="1200" baseline="0" dirty="0" err="1" smtClean="0">
                <a:solidFill>
                  <a:schemeClr val="tx1"/>
                </a:solidFill>
                <a:effectLst/>
                <a:latin typeface="+mn-lt"/>
                <a:ea typeface="+mn-ea"/>
                <a:cs typeface="+mn-cs"/>
              </a:rPr>
              <a:t>mindset</a:t>
            </a:r>
            <a:r>
              <a:rPr lang="en-GB" sz="1200" kern="1200" baseline="0" dirty="0" smtClean="0">
                <a:solidFill>
                  <a:schemeClr val="tx1"/>
                </a:solidFill>
                <a:effectLst/>
                <a:latin typeface="+mn-lt"/>
                <a:ea typeface="+mn-ea"/>
                <a:cs typeface="+mn-cs"/>
              </a:rPr>
              <a:t> </a:t>
            </a:r>
            <a:r>
              <a:rPr lang="en-GB" sz="1200" kern="1200" dirty="0" smtClean="0">
                <a:solidFill>
                  <a:schemeClr val="tx1"/>
                </a:solidFill>
                <a:effectLst/>
                <a:latin typeface="+mn-lt"/>
                <a:ea typeface="+mn-ea"/>
                <a:cs typeface="+mn-cs"/>
              </a:rPr>
              <a:t>presented ‘</a:t>
            </a:r>
            <a:r>
              <a:rPr lang="en-GB" sz="1200" i="1" kern="1200" dirty="0" smtClean="0">
                <a:solidFill>
                  <a:schemeClr val="tx1"/>
                </a:solidFill>
                <a:effectLst/>
                <a:latin typeface="+mn-lt"/>
                <a:ea typeface="+mn-ea"/>
                <a:cs typeface="+mn-cs"/>
              </a:rPr>
              <a:t>easier solutions’</a:t>
            </a:r>
            <a:r>
              <a:rPr lang="en-GB" sz="1200" kern="1200" dirty="0" smtClean="0">
                <a:solidFill>
                  <a:schemeClr val="tx1"/>
                </a:solidFill>
                <a:effectLst/>
                <a:latin typeface="+mn-lt"/>
                <a:ea typeface="+mn-ea"/>
                <a:cs typeface="+mn-cs"/>
              </a:rPr>
              <a:t> (teacher B) for primary age children</a:t>
            </a:r>
          </a:p>
          <a:p>
            <a:pPr marL="228600" indent="-228600">
              <a:buFont typeface="+mj-lt"/>
              <a:buAutoNum type="arabicPeriod"/>
            </a:pPr>
            <a:r>
              <a:rPr lang="en-GB" sz="1200" kern="1200" dirty="0" smtClean="0">
                <a:solidFill>
                  <a:schemeClr val="tx1"/>
                </a:solidFill>
                <a:effectLst/>
                <a:latin typeface="+mn-lt"/>
                <a:ea typeface="+mn-ea"/>
                <a:cs typeface="+mn-cs"/>
              </a:rPr>
              <a:t>The over-assumption of it being a subject to be taught and that they should have expert knowledge:</a:t>
            </a:r>
            <a:r>
              <a:rPr lang="en-GB" sz="1200" kern="1200" baseline="0" dirty="0" smtClean="0">
                <a:solidFill>
                  <a:schemeClr val="tx1"/>
                </a:solidFill>
                <a:effectLst/>
                <a:latin typeface="+mn-lt"/>
                <a:ea typeface="+mn-ea"/>
                <a:cs typeface="+mn-cs"/>
              </a:rPr>
              <a:t> </a:t>
            </a:r>
            <a:r>
              <a:rPr lang="en-GB" sz="1200" i="1" kern="1200" dirty="0" smtClean="0">
                <a:solidFill>
                  <a:schemeClr val="tx1"/>
                </a:solidFill>
                <a:effectLst/>
                <a:latin typeface="+mn-lt"/>
                <a:ea typeface="+mn-ea"/>
                <a:cs typeface="+mn-cs"/>
              </a:rPr>
              <a:t>Fear like doing RE, don’t know enough about Islam what I thought I knew might not be right and we are giving a skewed view (teacher C). </a:t>
            </a:r>
          </a:p>
          <a:p>
            <a:pPr marL="171450" indent="-171450">
              <a:buFont typeface="Arial" panose="020B0604020202020204" pitchFamily="34" charset="0"/>
              <a:buChar char="•"/>
            </a:pPr>
            <a:endParaRPr lang="en-GB" baseline="0" dirty="0" smtClean="0"/>
          </a:p>
          <a:p>
            <a:r>
              <a:rPr lang="en-GB" sz="1200" kern="1200" dirty="0" smtClean="0">
                <a:solidFill>
                  <a:schemeClr val="tx1"/>
                </a:solidFill>
                <a:effectLst/>
                <a:latin typeface="+mn-lt"/>
                <a:ea typeface="+mn-ea"/>
                <a:cs typeface="+mn-cs"/>
              </a:rPr>
              <a:t>*My responses include:</a:t>
            </a:r>
          </a:p>
          <a:p>
            <a:pPr marL="228600" indent="-228600">
              <a:buFont typeface="+mj-lt"/>
              <a:buAutoNum type="arabicPeriod"/>
            </a:pPr>
            <a:r>
              <a:rPr lang="en-GB" sz="1200" kern="1200" dirty="0" smtClean="0">
                <a:solidFill>
                  <a:schemeClr val="tx1"/>
                </a:solidFill>
                <a:effectLst/>
                <a:latin typeface="+mn-lt"/>
                <a:ea typeface="+mn-ea"/>
                <a:cs typeface="+mn-cs"/>
              </a:rPr>
              <a:t>Yes,</a:t>
            </a:r>
            <a:r>
              <a:rPr lang="en-GB" sz="1200" kern="1200" baseline="0" dirty="0" smtClean="0">
                <a:solidFill>
                  <a:schemeClr val="tx1"/>
                </a:solidFill>
                <a:effectLst/>
                <a:latin typeface="+mn-lt"/>
                <a:ea typeface="+mn-ea"/>
                <a:cs typeface="+mn-cs"/>
              </a:rPr>
              <a:t> </a:t>
            </a:r>
            <a:r>
              <a:rPr lang="en-GB" sz="1200" kern="1200" dirty="0" smtClean="0">
                <a:solidFill>
                  <a:schemeClr val="tx1"/>
                </a:solidFill>
                <a:effectLst/>
                <a:latin typeface="+mn-lt"/>
                <a:ea typeface="+mn-ea"/>
                <a:cs typeface="+mn-cs"/>
              </a:rPr>
              <a:t>global issues are complex even on a local level but a 5 year old can understand injustice ‘It’s not fair!’ and observe inequality ‘only boys play football’</a:t>
            </a:r>
          </a:p>
          <a:p>
            <a:pPr marL="228600" indent="-228600">
              <a:buFont typeface="+mj-lt"/>
              <a:buAutoNum type="arabicPeriod"/>
            </a:pPr>
            <a:r>
              <a:rPr lang="en-GB" sz="1200" kern="1200" dirty="0" smtClean="0">
                <a:solidFill>
                  <a:schemeClr val="tx1"/>
                </a:solidFill>
                <a:effectLst/>
                <a:latin typeface="+mn-lt"/>
                <a:ea typeface="+mn-ea"/>
                <a:cs typeface="+mn-cs"/>
              </a:rPr>
              <a:t>Why should primary age children have ‘easy solutions’? Young people are capable of far deeper thinking and educators</a:t>
            </a:r>
            <a:r>
              <a:rPr lang="en-GB" sz="1200" kern="1200" baseline="0" dirty="0" smtClean="0">
                <a:solidFill>
                  <a:schemeClr val="tx1"/>
                </a:solidFill>
                <a:effectLst/>
                <a:latin typeface="+mn-lt"/>
                <a:ea typeface="+mn-ea"/>
                <a:cs typeface="+mn-cs"/>
              </a:rPr>
              <a:t> have a role in empowering them to be agents for change. Challenging global inequality is not simple but it is important to being somewhere or perhaps we grow up still seeing the world as one image!</a:t>
            </a:r>
            <a:endParaRPr lang="en-GB" sz="1200" kern="1200" dirty="0" smtClean="0">
              <a:solidFill>
                <a:schemeClr val="tx1"/>
              </a:solidFill>
              <a:effectLst/>
              <a:latin typeface="+mn-lt"/>
              <a:ea typeface="+mn-ea"/>
              <a:cs typeface="+mn-cs"/>
            </a:endParaRPr>
          </a:p>
          <a:p>
            <a:pPr marL="228600" indent="-228600">
              <a:buFont typeface="+mj-lt"/>
              <a:buAutoNum type="arabicPeriod"/>
            </a:pPr>
            <a:r>
              <a:rPr lang="en-GB" sz="1200" kern="1200" dirty="0" smtClean="0">
                <a:solidFill>
                  <a:schemeClr val="tx1"/>
                </a:solidFill>
                <a:effectLst/>
                <a:latin typeface="+mn-lt"/>
                <a:ea typeface="+mn-ea"/>
                <a:cs typeface="+mn-cs"/>
              </a:rPr>
              <a:t>The role of a teacher is not to so much impart knowledge, but to facilitate learning, providing opportunities for young minds to explore challenging and complex concepts (even if they have no solutions). </a:t>
            </a:r>
            <a:endParaRPr lang="en-GB" baseline="0" dirty="0" smtClean="0"/>
          </a:p>
          <a:p>
            <a:endParaRPr lang="en-GB" baseline="0"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smtClean="0">
                <a:solidFill>
                  <a:schemeClr val="tx1"/>
                </a:solidFill>
                <a:effectLst/>
                <a:latin typeface="+mn-lt"/>
                <a:ea typeface="+mn-ea"/>
                <a:cs typeface="+mn-cs"/>
              </a:rPr>
              <a:t>*This is not meant for teachers and schools to turn away from charitable work altogether, but instead to critically consider how their involvement and teaching around charity can impact on their learners’ perceptions of people and places. </a:t>
            </a:r>
            <a:endParaRPr lang="en-GB" baseline="0" dirty="0" smtClean="0"/>
          </a:p>
          <a:p>
            <a:endParaRPr lang="en-GB" baseline="0" dirty="0" smtClean="0"/>
          </a:p>
          <a:p>
            <a:endParaRPr lang="en-GB" baseline="0" dirty="0" smtClean="0"/>
          </a:p>
          <a:p>
            <a:endParaRPr lang="en-GB" baseline="0" dirty="0" smtClean="0"/>
          </a:p>
          <a:p>
            <a:endParaRPr lang="en-GB" dirty="0"/>
          </a:p>
        </p:txBody>
      </p:sp>
      <p:sp>
        <p:nvSpPr>
          <p:cNvPr id="4" name="Slide Number Placeholder 3"/>
          <p:cNvSpPr>
            <a:spLocks noGrp="1"/>
          </p:cNvSpPr>
          <p:nvPr>
            <p:ph type="sldNum" sz="quarter" idx="10"/>
          </p:nvPr>
        </p:nvSpPr>
        <p:spPr/>
        <p:txBody>
          <a:bodyPr/>
          <a:lstStyle/>
          <a:p>
            <a:fld id="{B69AE10E-818D-4EBE-BF53-D28F2558E99C}" type="slidenum">
              <a:rPr lang="en-GB" smtClean="0"/>
              <a:t>18</a:t>
            </a:fld>
            <a:endParaRPr lang="en-GB"/>
          </a:p>
        </p:txBody>
      </p:sp>
    </p:spTree>
    <p:extLst>
      <p:ext uri="{BB962C8B-B14F-4D97-AF65-F5344CB8AC3E}">
        <p14:creationId xmlns:p14="http://schemas.microsoft.com/office/powerpoint/2010/main" val="398089842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50000"/>
              </a:lnSpc>
            </a:pPr>
            <a:r>
              <a:rPr lang="en-GB" sz="1200" kern="1200" dirty="0" smtClean="0">
                <a:solidFill>
                  <a:schemeClr val="tx1"/>
                </a:solidFill>
                <a:effectLst/>
                <a:latin typeface="+mn-lt"/>
                <a:ea typeface="+mn-ea"/>
                <a:cs typeface="+mn-cs"/>
              </a:rPr>
              <a:t>*I particularly chose an example which was designed to push the participants into reviewing their own role within social injustice, for as </a:t>
            </a:r>
            <a:r>
              <a:rPr lang="en-US" sz="1200" kern="1200" dirty="0" smtClean="0">
                <a:solidFill>
                  <a:schemeClr val="tx1"/>
                </a:solidFill>
                <a:effectLst/>
                <a:latin typeface="+mn-lt"/>
                <a:ea typeface="+mn-ea"/>
                <a:cs typeface="+mn-cs"/>
              </a:rPr>
              <a:t>Bryan (2013) stresses we must recognize that our own lifestyles, actions and choices are part of a structurally unjust world. </a:t>
            </a:r>
          </a:p>
          <a:p>
            <a:pPr>
              <a:lnSpc>
                <a:spcPct val="150000"/>
              </a:lnSpc>
            </a:pPr>
            <a:endParaRPr lang="en-GB" sz="1400" dirty="0" smtClean="0"/>
          </a:p>
          <a:p>
            <a:endParaRPr lang="en-GB" dirty="0"/>
          </a:p>
        </p:txBody>
      </p:sp>
      <p:sp>
        <p:nvSpPr>
          <p:cNvPr id="4" name="Slide Number Placeholder 3"/>
          <p:cNvSpPr>
            <a:spLocks noGrp="1"/>
          </p:cNvSpPr>
          <p:nvPr>
            <p:ph type="sldNum" sz="quarter" idx="10"/>
          </p:nvPr>
        </p:nvSpPr>
        <p:spPr/>
        <p:txBody>
          <a:bodyPr/>
          <a:lstStyle/>
          <a:p>
            <a:fld id="{B69AE10E-818D-4EBE-BF53-D28F2558E99C}" type="slidenum">
              <a:rPr lang="en-GB" smtClean="0"/>
              <a:t>20</a:t>
            </a:fld>
            <a:endParaRPr lang="en-GB"/>
          </a:p>
        </p:txBody>
      </p:sp>
    </p:spTree>
    <p:extLst>
      <p:ext uri="{BB962C8B-B14F-4D97-AF65-F5344CB8AC3E}">
        <p14:creationId xmlns:p14="http://schemas.microsoft.com/office/powerpoint/2010/main" val="22154293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Some were profound</a:t>
            </a:r>
            <a:endParaRPr lang="en-GB" dirty="0"/>
          </a:p>
        </p:txBody>
      </p:sp>
      <p:sp>
        <p:nvSpPr>
          <p:cNvPr id="4" name="Slide Number Placeholder 3"/>
          <p:cNvSpPr>
            <a:spLocks noGrp="1"/>
          </p:cNvSpPr>
          <p:nvPr>
            <p:ph type="sldNum" sz="quarter" idx="10"/>
          </p:nvPr>
        </p:nvSpPr>
        <p:spPr/>
        <p:txBody>
          <a:bodyPr/>
          <a:lstStyle/>
          <a:p>
            <a:fld id="{B69AE10E-818D-4EBE-BF53-D28F2558E99C}" type="slidenum">
              <a:rPr lang="en-GB" smtClean="0"/>
              <a:t>21</a:t>
            </a:fld>
            <a:endParaRPr lang="en-GB"/>
          </a:p>
        </p:txBody>
      </p:sp>
    </p:spTree>
    <p:extLst>
      <p:ext uri="{BB962C8B-B14F-4D97-AF65-F5344CB8AC3E}">
        <p14:creationId xmlns:p14="http://schemas.microsoft.com/office/powerpoint/2010/main" val="394777308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50000"/>
              </a:lnSpc>
            </a:pPr>
            <a:r>
              <a:rPr lang="en-US" sz="1200" kern="1200" dirty="0" smtClean="0">
                <a:solidFill>
                  <a:schemeClr val="tx1"/>
                </a:solidFill>
                <a:effectLst/>
                <a:latin typeface="+mn-lt"/>
                <a:ea typeface="+mn-ea"/>
                <a:cs typeface="+mn-cs"/>
              </a:rPr>
              <a:t>*Essentially, the message that we should be engendering a social justice mentality amongst teachers and pupils is an important one in our global world where issues such as poverty, climate change, war and refugees transcend borders and the need for equality and preservation of rights are not part of history but are current and relate to us all. </a:t>
            </a:r>
            <a:endParaRPr lang="en-US" sz="1400" dirty="0" smtClean="0"/>
          </a:p>
        </p:txBody>
      </p:sp>
      <p:sp>
        <p:nvSpPr>
          <p:cNvPr id="4" name="Slide Number Placeholder 3"/>
          <p:cNvSpPr>
            <a:spLocks noGrp="1"/>
          </p:cNvSpPr>
          <p:nvPr>
            <p:ph type="sldNum" sz="quarter" idx="10"/>
          </p:nvPr>
        </p:nvSpPr>
        <p:spPr/>
        <p:txBody>
          <a:bodyPr/>
          <a:lstStyle/>
          <a:p>
            <a:fld id="{B69AE10E-818D-4EBE-BF53-D28F2558E99C}" type="slidenum">
              <a:rPr lang="en-GB" smtClean="0"/>
              <a:t>22</a:t>
            </a:fld>
            <a:endParaRPr lang="en-GB"/>
          </a:p>
        </p:txBody>
      </p:sp>
    </p:spTree>
    <p:extLst>
      <p:ext uri="{BB962C8B-B14F-4D97-AF65-F5344CB8AC3E}">
        <p14:creationId xmlns:p14="http://schemas.microsoft.com/office/powerpoint/2010/main" val="66688048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50000"/>
              </a:lnSpc>
            </a:pPr>
            <a:r>
              <a:rPr lang="en-GB" sz="1800" baseline="0" dirty="0" smtClean="0"/>
              <a:t>This paper is based on my GLP Innovation Fund study aimed to explore the interventions which could be used during twilight/training sessions to engender a move from charity to social justice mentality</a:t>
            </a:r>
          </a:p>
          <a:p>
            <a:pPr>
              <a:lnSpc>
                <a:spcPct val="150000"/>
              </a:lnSpc>
            </a:pPr>
            <a:endParaRPr lang="en-GB" sz="1800" baseline="0" dirty="0" smtClean="0"/>
          </a:p>
          <a:p>
            <a:pPr>
              <a:lnSpc>
                <a:spcPct val="150000"/>
              </a:lnSpc>
            </a:pPr>
            <a:r>
              <a:rPr lang="en-GB" sz="1800" baseline="0" dirty="0" smtClean="0"/>
              <a:t>I have placed quotes from my paper throughout the PowerPoint notes indicated by *</a:t>
            </a:r>
          </a:p>
          <a:p>
            <a:pPr>
              <a:lnSpc>
                <a:spcPct val="150000"/>
              </a:lnSpc>
            </a:pPr>
            <a:endParaRPr lang="en-GB" sz="1800" baseline="0" dirty="0" smtClean="0"/>
          </a:p>
          <a:p>
            <a:pPr>
              <a:lnSpc>
                <a:spcPct val="150000"/>
              </a:lnSpc>
            </a:pPr>
            <a:r>
              <a:rPr lang="en-GB" sz="1800" i="1" baseline="0" dirty="0" smtClean="0"/>
              <a:t>Comments about the interventions are in italics</a:t>
            </a:r>
          </a:p>
          <a:p>
            <a:pPr>
              <a:lnSpc>
                <a:spcPct val="150000"/>
              </a:lnSpc>
            </a:pPr>
            <a:endParaRPr lang="en-GB" sz="1800" i="1" baseline="0" dirty="0" smtClean="0"/>
          </a:p>
          <a:p>
            <a:pPr>
              <a:lnSpc>
                <a:spcPct val="150000"/>
              </a:lnSpc>
            </a:pPr>
            <a:r>
              <a:rPr lang="en-GB" sz="1800" i="0" baseline="0" dirty="0" smtClean="0"/>
              <a:t>My email is on the PowerPoint if anyone would prefer to contact me directly.</a:t>
            </a:r>
          </a:p>
          <a:p>
            <a:pPr>
              <a:lnSpc>
                <a:spcPct val="150000"/>
              </a:lnSpc>
            </a:pPr>
            <a:endParaRPr lang="en-US" sz="1800" i="0" baseline="0" dirty="0" smtClean="0"/>
          </a:p>
          <a:p>
            <a:pPr marL="0" marR="0" lvl="0" indent="0" algn="l" defTabSz="914400" rtl="0" eaLnBrk="1" fontAlgn="auto" latinLnBrk="0" hangingPunct="1">
              <a:lnSpc>
                <a:spcPct val="150000"/>
              </a:lnSpc>
              <a:spcBef>
                <a:spcPts val="0"/>
              </a:spcBef>
              <a:spcAft>
                <a:spcPts val="0"/>
              </a:spcAft>
              <a:buClrTx/>
              <a:buSzTx/>
              <a:buFontTx/>
              <a:buNone/>
              <a:tabLst/>
              <a:defRPr/>
            </a:pPr>
            <a:r>
              <a:rPr lang="en-GB" sz="1800" dirty="0" smtClean="0"/>
              <a:t>commissioned by IOE on behalf of the GLP</a:t>
            </a:r>
            <a:r>
              <a:rPr lang="en-US" sz="1400" dirty="0" smtClean="0">
                <a:solidFill>
                  <a:srgbClr val="0000CC"/>
                </a:solidFill>
              </a:rPr>
              <a:t> </a:t>
            </a:r>
            <a:endParaRPr lang="en-GB" sz="1400" dirty="0" smtClean="0">
              <a:solidFill>
                <a:srgbClr val="0000CC"/>
              </a:solidFill>
            </a:endParaRPr>
          </a:p>
          <a:p>
            <a:pPr>
              <a:lnSpc>
                <a:spcPct val="150000"/>
              </a:lnSpc>
            </a:pPr>
            <a:endParaRPr lang="en-GB" sz="1800" i="0" baseline="0" dirty="0" smtClean="0"/>
          </a:p>
        </p:txBody>
      </p:sp>
      <p:sp>
        <p:nvSpPr>
          <p:cNvPr id="4" name="Slide Number Placeholder 3"/>
          <p:cNvSpPr>
            <a:spLocks noGrp="1"/>
          </p:cNvSpPr>
          <p:nvPr>
            <p:ph type="sldNum" sz="quarter" idx="10"/>
          </p:nvPr>
        </p:nvSpPr>
        <p:spPr/>
        <p:txBody>
          <a:bodyPr/>
          <a:lstStyle/>
          <a:p>
            <a:fld id="{B69AE10E-818D-4EBE-BF53-D28F2558E99C}" type="slidenum">
              <a:rPr lang="en-GB" smtClean="0"/>
              <a:t>23</a:t>
            </a:fld>
            <a:endParaRPr lang="en-GB"/>
          </a:p>
        </p:txBody>
      </p:sp>
    </p:spTree>
    <p:extLst>
      <p:ext uri="{BB962C8B-B14F-4D97-AF65-F5344CB8AC3E}">
        <p14:creationId xmlns:p14="http://schemas.microsoft.com/office/powerpoint/2010/main" val="392758516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FC32F4BB-1B0F-4CAA-AC24-68FD84ACC560}" type="datetimeFigureOut">
              <a:rPr lang="en-GB" smtClean="0"/>
              <a:t>10/05/2018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93E53BD-F27A-43E1-8589-C88D6D3907BB}" type="slidenum">
              <a:rPr lang="en-GB" smtClean="0"/>
              <a:t>‹#›</a:t>
            </a:fld>
            <a:endParaRPr lang="en-GB"/>
          </a:p>
        </p:txBody>
      </p:sp>
    </p:spTree>
    <p:extLst>
      <p:ext uri="{BB962C8B-B14F-4D97-AF65-F5344CB8AC3E}">
        <p14:creationId xmlns:p14="http://schemas.microsoft.com/office/powerpoint/2010/main" val="4144929037"/>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FC32F4BB-1B0F-4CAA-AC24-68FD84ACC560}" type="datetimeFigureOut">
              <a:rPr lang="en-GB" smtClean="0"/>
              <a:t>10/05/2018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93E53BD-F27A-43E1-8589-C88D6D3907BB}" type="slidenum">
              <a:rPr lang="en-GB" smtClean="0"/>
              <a:t>‹#›</a:t>
            </a:fld>
            <a:endParaRPr lang="en-GB"/>
          </a:p>
        </p:txBody>
      </p:sp>
    </p:spTree>
    <p:extLst>
      <p:ext uri="{BB962C8B-B14F-4D97-AF65-F5344CB8AC3E}">
        <p14:creationId xmlns:p14="http://schemas.microsoft.com/office/powerpoint/2010/main" val="3815335357"/>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C32F4BB-1B0F-4CAA-AC24-68FD84ACC560}" type="datetimeFigureOut">
              <a:rPr lang="en-GB" smtClean="0"/>
              <a:t>10/05/2018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93E53BD-F27A-43E1-8589-C88D6D3907BB}" type="slidenum">
              <a:rPr lang="en-GB" smtClean="0"/>
              <a:t>‹#›</a:t>
            </a:fld>
            <a:endParaRPr lang="en-GB"/>
          </a:p>
        </p:txBody>
      </p:sp>
    </p:spTree>
    <p:extLst>
      <p:ext uri="{BB962C8B-B14F-4D97-AF65-F5344CB8AC3E}">
        <p14:creationId xmlns:p14="http://schemas.microsoft.com/office/powerpoint/2010/main" val="4279768879"/>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FC32F4BB-1B0F-4CAA-AC24-68FD84ACC560}" type="datetimeFigureOut">
              <a:rPr lang="en-GB" smtClean="0"/>
              <a:t>10/05/2018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93E53BD-F27A-43E1-8589-C88D6D3907BB}" type="slidenum">
              <a:rPr lang="en-GB" smtClean="0"/>
              <a:t>‹#›</a:t>
            </a:fld>
            <a:endParaRPr lang="en-GB"/>
          </a:p>
        </p:txBody>
      </p:sp>
    </p:spTree>
    <p:extLst>
      <p:ext uri="{BB962C8B-B14F-4D97-AF65-F5344CB8AC3E}">
        <p14:creationId xmlns:p14="http://schemas.microsoft.com/office/powerpoint/2010/main" val="165737124"/>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FC32F4BB-1B0F-4CAA-AC24-68FD84ACC560}" type="datetimeFigureOut">
              <a:rPr lang="en-GB" smtClean="0"/>
              <a:t>10/05/2018</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93E53BD-F27A-43E1-8589-C88D6D3907BB}" type="slidenum">
              <a:rPr lang="en-GB" smtClean="0"/>
              <a:t>‹#›</a:t>
            </a:fld>
            <a:endParaRPr lang="en-GB"/>
          </a:p>
        </p:txBody>
      </p:sp>
    </p:spTree>
    <p:extLst>
      <p:ext uri="{BB962C8B-B14F-4D97-AF65-F5344CB8AC3E}">
        <p14:creationId xmlns:p14="http://schemas.microsoft.com/office/powerpoint/2010/main" val="918922754"/>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FC32F4BB-1B0F-4CAA-AC24-68FD84ACC560}" type="datetimeFigureOut">
              <a:rPr lang="en-GB" smtClean="0"/>
              <a:t>10/05/2018</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93E53BD-F27A-43E1-8589-C88D6D3907BB}" type="slidenum">
              <a:rPr lang="en-GB" smtClean="0"/>
              <a:t>‹#›</a:t>
            </a:fld>
            <a:endParaRPr lang="en-GB"/>
          </a:p>
        </p:txBody>
      </p:sp>
    </p:spTree>
    <p:extLst>
      <p:ext uri="{BB962C8B-B14F-4D97-AF65-F5344CB8AC3E}">
        <p14:creationId xmlns:p14="http://schemas.microsoft.com/office/powerpoint/2010/main" val="2425556953"/>
      </p:ext>
    </p:extLst>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C32F4BB-1B0F-4CAA-AC24-68FD84ACC560}" type="datetimeFigureOut">
              <a:rPr lang="en-GB" smtClean="0"/>
              <a:t>10/05/2018</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93E53BD-F27A-43E1-8589-C88D6D3907BB}" type="slidenum">
              <a:rPr lang="en-GB" smtClean="0"/>
              <a:t>‹#›</a:t>
            </a:fld>
            <a:endParaRPr lang="en-GB"/>
          </a:p>
        </p:txBody>
      </p:sp>
    </p:spTree>
    <p:extLst>
      <p:ext uri="{BB962C8B-B14F-4D97-AF65-F5344CB8AC3E}">
        <p14:creationId xmlns:p14="http://schemas.microsoft.com/office/powerpoint/2010/main" val="3340568858"/>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C32F4BB-1B0F-4CAA-AC24-68FD84ACC560}" type="datetimeFigureOut">
              <a:rPr lang="en-GB" smtClean="0"/>
              <a:t>10/05/2018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93E53BD-F27A-43E1-8589-C88D6D3907BB}" type="slidenum">
              <a:rPr lang="en-GB" smtClean="0"/>
              <a:t>‹#›</a:t>
            </a:fld>
            <a:endParaRPr lang="en-GB"/>
          </a:p>
        </p:txBody>
      </p:sp>
    </p:spTree>
    <p:extLst>
      <p:ext uri="{BB962C8B-B14F-4D97-AF65-F5344CB8AC3E}">
        <p14:creationId xmlns:p14="http://schemas.microsoft.com/office/powerpoint/2010/main" val="1510126373"/>
      </p:ext>
    </p:extLst>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C32F4BB-1B0F-4CAA-AC24-68FD84ACC560}" type="datetimeFigureOut">
              <a:rPr lang="en-GB" smtClean="0"/>
              <a:t>10/05/2018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93E53BD-F27A-43E1-8589-C88D6D3907BB}" type="slidenum">
              <a:rPr lang="en-GB" smtClean="0"/>
              <a:t>‹#›</a:t>
            </a:fld>
            <a:endParaRPr lang="en-GB"/>
          </a:p>
        </p:txBody>
      </p:sp>
    </p:spTree>
    <p:extLst>
      <p:ext uri="{BB962C8B-B14F-4D97-AF65-F5344CB8AC3E}">
        <p14:creationId xmlns:p14="http://schemas.microsoft.com/office/powerpoint/2010/main" val="436952822"/>
      </p:ext>
    </p:extLst>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FC32F4BB-1B0F-4CAA-AC24-68FD84ACC560}" type="datetimeFigureOut">
              <a:rPr lang="en-GB" smtClean="0"/>
              <a:t>10/05/2018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93E53BD-F27A-43E1-8589-C88D6D3907BB}" type="slidenum">
              <a:rPr lang="en-GB" smtClean="0"/>
              <a:t>‹#›</a:t>
            </a:fld>
            <a:endParaRPr lang="en-GB"/>
          </a:p>
        </p:txBody>
      </p:sp>
    </p:spTree>
    <p:extLst>
      <p:ext uri="{BB962C8B-B14F-4D97-AF65-F5344CB8AC3E}">
        <p14:creationId xmlns:p14="http://schemas.microsoft.com/office/powerpoint/2010/main" val="3580437930"/>
      </p:ext>
    </p:extLst>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FC32F4BB-1B0F-4CAA-AC24-68FD84ACC560}" type="datetimeFigureOut">
              <a:rPr lang="en-GB" smtClean="0"/>
              <a:t>10/05/2018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93E53BD-F27A-43E1-8589-C88D6D3907BB}" type="slidenum">
              <a:rPr lang="en-GB" smtClean="0"/>
              <a:t>‹#›</a:t>
            </a:fld>
            <a:endParaRPr lang="en-GB"/>
          </a:p>
        </p:txBody>
      </p:sp>
    </p:spTree>
    <p:extLst>
      <p:ext uri="{BB962C8B-B14F-4D97-AF65-F5344CB8AC3E}">
        <p14:creationId xmlns:p14="http://schemas.microsoft.com/office/powerpoint/2010/main" val="1467856559"/>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email">
            <a:alphaModFix amt="72000"/>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C32F4BB-1B0F-4CAA-AC24-68FD84ACC560}" type="datetimeFigureOut">
              <a:rPr lang="en-GB" smtClean="0"/>
              <a:t>10/05/2018</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93E53BD-F27A-43E1-8589-C88D6D3907BB}" type="slidenum">
              <a:rPr lang="en-GB" smtClean="0"/>
              <a:t>‹#›</a:t>
            </a:fld>
            <a:endParaRPr lang="en-GB"/>
          </a:p>
        </p:txBody>
      </p:sp>
    </p:spTree>
    <p:extLst>
      <p:ext uri="{BB962C8B-B14F-4D97-AF65-F5344CB8AC3E}">
        <p14:creationId xmlns:p14="http://schemas.microsoft.com/office/powerpoint/2010/main" val="1417625388"/>
      </p:ext>
    </p:extLst>
  </p:cSld>
  <p:clrMap bg1="lt1" tx1="dk1" bg2="lt2" tx2="dk2" accent1="accent1" accent2="accent2" accent3="accent3" accent4="accent4" accent5="accent5" accent6="accent6" hlink="hlink" folHlink="folHlink"/>
  <p:sldLayoutIdLst>
    <p:sldLayoutId id="2147483925" r:id="rId1"/>
    <p:sldLayoutId id="2147483926" r:id="rId2"/>
    <p:sldLayoutId id="2147483927" r:id="rId3"/>
    <p:sldLayoutId id="2147483928" r:id="rId4"/>
    <p:sldLayoutId id="2147483929" r:id="rId5"/>
    <p:sldLayoutId id="2147483930" r:id="rId6"/>
    <p:sldLayoutId id="2147483931" r:id="rId7"/>
    <p:sldLayoutId id="2147483932" r:id="rId8"/>
    <p:sldLayoutId id="2147483933" r:id="rId9"/>
    <p:sldLayoutId id="2147483934" r:id="rId10"/>
    <p:sldLayoutId id="2147483935" r:id="rId11"/>
  </p:sldLayoutIdLst>
  <p:timing>
    <p:tnLst>
      <p:par>
        <p:cTn id="1" dur="indefinite" restart="never" nodeType="tmRoot"/>
      </p:par>
    </p:tnLst>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mailto:thinkingthroughlearning@gmail.com" TargetMode="External"/><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image" Target="../media/image2.gif"/><Relationship Id="rId4" Type="http://schemas.openxmlformats.org/officeDocument/2006/relationships/hyperlink" Target="mailto:jensimpson@Sapere.org.uk" TargetMode="Externa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7.jpe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hyperlink" Target="https://www.youtube.com/watch?v=eLqC3FNNOaI" TargetMode="External"/><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8.jpeg"/></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3.jpeg"/><Relationship Id="rId7" Type="http://schemas.openxmlformats.org/officeDocument/2006/relationships/image" Target="../media/image17.jpg"/><Relationship Id="rId2" Type="http://schemas.openxmlformats.org/officeDocument/2006/relationships/notesSlide" Target="../notesSlides/notesSlide11.xml"/><Relationship Id="rId1" Type="http://schemas.openxmlformats.org/officeDocument/2006/relationships/slideLayout" Target="../slideLayouts/slideLayout1.xml"/><Relationship Id="rId6" Type="http://schemas.openxmlformats.org/officeDocument/2006/relationships/image" Target="../media/image16.jpeg"/><Relationship Id="rId5" Type="http://schemas.openxmlformats.org/officeDocument/2006/relationships/image" Target="../media/image15.jpeg"/><Relationship Id="rId4" Type="http://schemas.openxmlformats.org/officeDocument/2006/relationships/image" Target="../media/image14.jpeg"/></Relationships>
</file>

<file path=ppt/slides/_rels/slide1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8" Type="http://schemas.openxmlformats.org/officeDocument/2006/relationships/image" Target="../media/image25.jpeg"/><Relationship Id="rId13" Type="http://schemas.openxmlformats.org/officeDocument/2006/relationships/image" Target="../media/image30.jpeg"/><Relationship Id="rId3" Type="http://schemas.openxmlformats.org/officeDocument/2006/relationships/image" Target="../media/image20.png"/><Relationship Id="rId7" Type="http://schemas.openxmlformats.org/officeDocument/2006/relationships/image" Target="../media/image24.jpeg"/><Relationship Id="rId12" Type="http://schemas.openxmlformats.org/officeDocument/2006/relationships/image" Target="../media/image29.png"/><Relationship Id="rId2" Type="http://schemas.openxmlformats.org/officeDocument/2006/relationships/image" Target="../media/image19.png"/><Relationship Id="rId1" Type="http://schemas.openxmlformats.org/officeDocument/2006/relationships/slideLayout" Target="../slideLayouts/slideLayout7.xml"/><Relationship Id="rId6" Type="http://schemas.openxmlformats.org/officeDocument/2006/relationships/image" Target="../media/image23.jpeg"/><Relationship Id="rId11" Type="http://schemas.openxmlformats.org/officeDocument/2006/relationships/image" Target="../media/image28.jpeg"/><Relationship Id="rId5" Type="http://schemas.openxmlformats.org/officeDocument/2006/relationships/image" Target="../media/image22.jpeg"/><Relationship Id="rId10" Type="http://schemas.openxmlformats.org/officeDocument/2006/relationships/image" Target="../media/image27.jpeg"/><Relationship Id="rId4" Type="http://schemas.openxmlformats.org/officeDocument/2006/relationships/image" Target="../media/image21.jpeg"/><Relationship Id="rId9" Type="http://schemas.openxmlformats.org/officeDocument/2006/relationships/image" Target="../media/image26.png"/><Relationship Id="rId14" Type="http://schemas.openxmlformats.org/officeDocument/2006/relationships/image" Target="../media/image31.jpeg"/></Relationships>
</file>

<file path=ppt/slides/_rels/slide18.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14.xml"/><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15.xml"/><Relationship Id="rId1" Type="http://schemas.openxmlformats.org/officeDocument/2006/relationships/slideLayout" Target="../slideLayouts/slideLayout4.xml"/><Relationship Id="rId5" Type="http://schemas.openxmlformats.org/officeDocument/2006/relationships/image" Target="../media/image36.jpeg"/><Relationship Id="rId4" Type="http://schemas.openxmlformats.org/officeDocument/2006/relationships/image" Target="../media/image35.jpeg"/></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5.xml"/></Relationships>
</file>

<file path=ppt/slides/_rels/slide23.xml.rels><?xml version="1.0" encoding="UTF-8" standalone="yes"?>
<Relationships xmlns="http://schemas.openxmlformats.org/package/2006/relationships"><Relationship Id="rId3" Type="http://schemas.openxmlformats.org/officeDocument/2006/relationships/hyperlink" Target="mailto:thinkingthroughlearning@gmail.com" TargetMode="External"/><Relationship Id="rId7" Type="http://schemas.openxmlformats.org/officeDocument/2006/relationships/image" Target="../media/image3.png"/><Relationship Id="rId2" Type="http://schemas.openxmlformats.org/officeDocument/2006/relationships/notesSlide" Target="../notesSlides/notesSlide18.xml"/><Relationship Id="rId1" Type="http://schemas.openxmlformats.org/officeDocument/2006/relationships/slideLayout" Target="../slideLayouts/slideLayout1.xml"/><Relationship Id="rId6" Type="http://schemas.openxmlformats.org/officeDocument/2006/relationships/image" Target="../media/image2.gif"/><Relationship Id="rId5" Type="http://schemas.openxmlformats.org/officeDocument/2006/relationships/hyperlink" Target="http://www.glp-e.org.uk/" TargetMode="External"/><Relationship Id="rId4" Type="http://schemas.openxmlformats.org/officeDocument/2006/relationships/hyperlink" Target="mailto:jensimpson@Sapere.org.uk"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31957" y="692696"/>
            <a:ext cx="7772400" cy="1470025"/>
          </a:xfrm>
        </p:spPr>
        <p:txBody>
          <a:bodyPr>
            <a:normAutofit/>
          </a:bodyPr>
          <a:lstStyle/>
          <a:p>
            <a:r>
              <a:rPr lang="en-GB" sz="6600" b="1" dirty="0" smtClean="0">
                <a:solidFill>
                  <a:srgbClr val="0000CC"/>
                </a:solidFill>
              </a:rPr>
              <a:t>Learning to Unlearn</a:t>
            </a:r>
            <a:endParaRPr lang="en-GB" sz="6600" b="1" dirty="0">
              <a:solidFill>
                <a:srgbClr val="0000CC"/>
              </a:solidFill>
            </a:endParaRPr>
          </a:p>
        </p:txBody>
      </p:sp>
      <p:sp>
        <p:nvSpPr>
          <p:cNvPr id="3" name="Subtitle 2"/>
          <p:cNvSpPr>
            <a:spLocks noGrp="1"/>
          </p:cNvSpPr>
          <p:nvPr>
            <p:ph type="subTitle" idx="1"/>
          </p:nvPr>
        </p:nvSpPr>
        <p:spPr>
          <a:xfrm>
            <a:off x="971600" y="2132856"/>
            <a:ext cx="7687857" cy="3384376"/>
          </a:xfrm>
        </p:spPr>
        <p:txBody>
          <a:bodyPr>
            <a:normAutofit lnSpcReduction="10000"/>
          </a:bodyPr>
          <a:lstStyle/>
          <a:p>
            <a:r>
              <a:rPr lang="en-US" i="1" dirty="0">
                <a:solidFill>
                  <a:schemeClr val="tx1"/>
                </a:solidFill>
              </a:rPr>
              <a:t>moving educators from a </a:t>
            </a:r>
            <a:r>
              <a:rPr lang="en-US" b="1" i="1" dirty="0">
                <a:solidFill>
                  <a:srgbClr val="0000CC"/>
                </a:solidFill>
              </a:rPr>
              <a:t>charity mentality towards </a:t>
            </a:r>
            <a:r>
              <a:rPr lang="en-US" i="1" dirty="0">
                <a:solidFill>
                  <a:schemeClr val="tx1"/>
                </a:solidFill>
              </a:rPr>
              <a:t>a</a:t>
            </a:r>
            <a:r>
              <a:rPr lang="en-US" b="1" i="1" dirty="0">
                <a:solidFill>
                  <a:srgbClr val="0000CC"/>
                </a:solidFill>
              </a:rPr>
              <a:t> social justice </a:t>
            </a:r>
            <a:r>
              <a:rPr lang="en-US" b="1" i="1" dirty="0" smtClean="0">
                <a:solidFill>
                  <a:srgbClr val="0000CC"/>
                </a:solidFill>
              </a:rPr>
              <a:t>mentality</a:t>
            </a:r>
          </a:p>
          <a:p>
            <a:r>
              <a:rPr lang="en-US" dirty="0" smtClean="0">
                <a:solidFill>
                  <a:srgbClr val="0000CC"/>
                </a:solidFill>
              </a:rPr>
              <a:t>Jen Simpson</a:t>
            </a:r>
          </a:p>
          <a:p>
            <a:r>
              <a:rPr lang="en-US" dirty="0" smtClean="0">
                <a:solidFill>
                  <a:srgbClr val="0000CC"/>
                </a:solidFill>
                <a:hlinkClick r:id="rId3"/>
              </a:rPr>
              <a:t>thinkingthroughlearning@gmail.com</a:t>
            </a:r>
            <a:r>
              <a:rPr lang="en-US" dirty="0" smtClean="0">
                <a:solidFill>
                  <a:srgbClr val="0000CC"/>
                </a:solidFill>
              </a:rPr>
              <a:t> </a:t>
            </a:r>
          </a:p>
          <a:p>
            <a:endParaRPr lang="en-US" sz="1300" dirty="0">
              <a:solidFill>
                <a:srgbClr val="0000CC"/>
              </a:solidFill>
            </a:endParaRPr>
          </a:p>
          <a:p>
            <a:r>
              <a:rPr lang="en-US" dirty="0" smtClean="0">
                <a:solidFill>
                  <a:srgbClr val="0000CC"/>
                </a:solidFill>
                <a:hlinkClick r:id="rId4"/>
              </a:rPr>
              <a:t>jensimpson@Sapere.org.uk</a:t>
            </a:r>
            <a:r>
              <a:rPr lang="en-US" dirty="0" smtClean="0">
                <a:solidFill>
                  <a:srgbClr val="0000CC"/>
                </a:solidFill>
              </a:rPr>
              <a:t> </a:t>
            </a:r>
          </a:p>
          <a:p>
            <a:r>
              <a:rPr lang="en-US" sz="2400" dirty="0" smtClean="0">
                <a:solidFill>
                  <a:srgbClr val="0000CC"/>
                </a:solidFill>
              </a:rPr>
              <a:t> </a:t>
            </a:r>
            <a:endParaRPr lang="en-GB" sz="2400" dirty="0">
              <a:solidFill>
                <a:srgbClr val="0000CC"/>
              </a:solidFill>
            </a:endParaRPr>
          </a:p>
          <a:p>
            <a:endParaRPr lang="en-GB" dirty="0"/>
          </a:p>
        </p:txBody>
      </p:sp>
      <p:pic>
        <p:nvPicPr>
          <p:cNvPr id="3076" name="Picture 4" descr="http://4.bp.blogspot.com/-uvTIyOYp9GE/TbGye-PtExI/AAAAAAAAAQs/VAVz59_WUmw/s1600/earth-3d.gif"/>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395537" y="4581127"/>
            <a:ext cx="1947466" cy="1947467"/>
          </a:xfrm>
          <a:prstGeom prst="rect">
            <a:avLst/>
          </a:prstGeom>
          <a:noFill/>
          <a:extLst>
            <a:ext uri="{909E8E84-426E-40DD-AFC4-6F175D3DCCD1}">
              <a14:hiddenFill xmlns:a14="http://schemas.microsoft.com/office/drawing/2010/main">
                <a:solidFill>
                  <a:srgbClr val="FFFFFF"/>
                </a:solidFill>
              </a14:hiddenFill>
            </a:ext>
          </a:extLst>
        </p:spPr>
      </p:pic>
      <p:pic>
        <p:nvPicPr>
          <p:cNvPr id="2050" name="Picture 2" descr="glp_logo_w260"/>
          <p:cNvPicPr>
            <a:picLocks noChangeAspect="1" noChangeArrowheads="1"/>
          </p:cNvPicPr>
          <p:nvPr/>
        </p:nvPicPr>
        <p:blipFill>
          <a:blip r:embed="rId6">
            <a:extLst>
              <a:ext uri="{28A0092B-C50C-407E-A947-70E740481C1C}">
                <a14:useLocalDpi xmlns:a14="http://schemas.microsoft.com/office/drawing/2010/main"/>
              </a:ext>
            </a:extLst>
          </a:blip>
          <a:srcRect/>
          <a:stretch>
            <a:fillRect/>
          </a:stretch>
        </p:blipFill>
        <p:spPr bwMode="auto">
          <a:xfrm>
            <a:off x="6372200" y="5333898"/>
            <a:ext cx="2132157" cy="7919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86316797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5400" b="1" dirty="0" smtClean="0">
                <a:solidFill>
                  <a:srgbClr val="3333FF"/>
                </a:solidFill>
              </a:rPr>
              <a:t>Why?</a:t>
            </a:r>
            <a:endParaRPr lang="en-GB" sz="5400" b="1" dirty="0">
              <a:solidFill>
                <a:srgbClr val="3333FF"/>
              </a:solidFill>
            </a:endParaRPr>
          </a:p>
        </p:txBody>
      </p:sp>
      <p:sp>
        <p:nvSpPr>
          <p:cNvPr id="3" name="Content Placeholder 2"/>
          <p:cNvSpPr>
            <a:spLocks noGrp="1"/>
          </p:cNvSpPr>
          <p:nvPr>
            <p:ph idx="1"/>
          </p:nvPr>
        </p:nvSpPr>
        <p:spPr>
          <a:xfrm>
            <a:off x="457199" y="1412776"/>
            <a:ext cx="3970785" cy="4713387"/>
          </a:xfrm>
        </p:spPr>
        <p:txBody>
          <a:bodyPr>
            <a:normAutofit fontScale="77500" lnSpcReduction="20000"/>
          </a:bodyPr>
          <a:lstStyle/>
          <a:p>
            <a:r>
              <a:rPr lang="en-GB" sz="4400" dirty="0" smtClean="0"/>
              <a:t>Framework for developing the Social Justice </a:t>
            </a:r>
            <a:r>
              <a:rPr lang="en-GB" sz="4400" dirty="0" err="1" smtClean="0"/>
              <a:t>mindset</a:t>
            </a:r>
            <a:r>
              <a:rPr lang="en-GB" sz="4400" dirty="0" smtClean="0"/>
              <a:t> </a:t>
            </a:r>
          </a:p>
          <a:p>
            <a:r>
              <a:rPr lang="en-GB" sz="4400" dirty="0" smtClean="0"/>
              <a:t>Clarifying Social Justice mentality</a:t>
            </a:r>
          </a:p>
          <a:p>
            <a:r>
              <a:rPr lang="en-GB" sz="4400" dirty="0" smtClean="0"/>
              <a:t>Interventions and activities for use in GLP ‘twilight’ programme</a:t>
            </a:r>
          </a:p>
          <a:p>
            <a:endParaRPr lang="en-GB" dirty="0"/>
          </a:p>
        </p:txBody>
      </p:sp>
      <p:pic>
        <p:nvPicPr>
          <p:cNvPr id="4" name="Picture 3"/>
          <p:cNvPicPr/>
          <p:nvPr/>
        </p:nvPicPr>
        <p:blipFill rotWithShape="1">
          <a:blip r:embed="rId3"/>
          <a:srcRect l="30345" t="24606" r="11671" b="5634"/>
          <a:stretch/>
        </p:blipFill>
        <p:spPr bwMode="auto">
          <a:xfrm>
            <a:off x="4514568" y="1412776"/>
            <a:ext cx="4258815" cy="3456384"/>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3875301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548680"/>
            <a:ext cx="8219256" cy="994122"/>
          </a:xfrm>
        </p:spPr>
        <p:txBody>
          <a:bodyPr/>
          <a:lstStyle/>
          <a:p>
            <a:r>
              <a:rPr lang="en-GB" b="1" u="sng" dirty="0" smtClean="0">
                <a:solidFill>
                  <a:srgbClr val="0000CC"/>
                </a:solidFill>
              </a:rPr>
              <a:t>Learning to Unlearn</a:t>
            </a:r>
            <a:endParaRPr lang="en-GB" b="1" u="sng" dirty="0">
              <a:solidFill>
                <a:srgbClr val="0000CC"/>
              </a:solidFill>
            </a:endParaRPr>
          </a:p>
        </p:txBody>
      </p:sp>
      <p:sp>
        <p:nvSpPr>
          <p:cNvPr id="3" name="Content Placeholder 2"/>
          <p:cNvSpPr>
            <a:spLocks noGrp="1"/>
          </p:cNvSpPr>
          <p:nvPr>
            <p:ph idx="1"/>
          </p:nvPr>
        </p:nvSpPr>
        <p:spPr>
          <a:xfrm>
            <a:off x="323528" y="1844824"/>
            <a:ext cx="8496944" cy="4536504"/>
          </a:xfrm>
        </p:spPr>
        <p:txBody>
          <a:bodyPr>
            <a:normAutofit lnSpcReduction="10000"/>
          </a:bodyPr>
          <a:lstStyle/>
          <a:p>
            <a:pPr marL="0" indent="0" algn="ctr">
              <a:buNone/>
            </a:pPr>
            <a:endParaRPr lang="en-GB" sz="1100" dirty="0">
              <a:solidFill>
                <a:srgbClr val="0000CC"/>
              </a:solidFill>
            </a:endParaRPr>
          </a:p>
          <a:p>
            <a:pPr marL="0" indent="0" algn="just">
              <a:buNone/>
            </a:pPr>
            <a:r>
              <a:rPr lang="en-GB" dirty="0" smtClean="0"/>
              <a:t>Through </a:t>
            </a:r>
            <a:r>
              <a:rPr lang="en-GB" dirty="0"/>
              <a:t>embracing a </a:t>
            </a:r>
            <a:r>
              <a:rPr lang="en-GB" dirty="0">
                <a:solidFill>
                  <a:srgbClr val="0000CC"/>
                </a:solidFill>
              </a:rPr>
              <a:t>practice of deconstruction and reconstruction of knowledge </a:t>
            </a:r>
            <a:r>
              <a:rPr lang="en-GB" dirty="0"/>
              <a:t>(Campbell and </a:t>
            </a:r>
            <a:r>
              <a:rPr lang="en-GB" dirty="0" err="1"/>
              <a:t>Baikie</a:t>
            </a:r>
            <a:r>
              <a:rPr lang="en-GB" dirty="0"/>
              <a:t>, 2013) teachers can </a:t>
            </a:r>
            <a:r>
              <a:rPr lang="en-GB" dirty="0">
                <a:solidFill>
                  <a:srgbClr val="0000CC"/>
                </a:solidFill>
              </a:rPr>
              <a:t>encourage critical and reflective learning</a:t>
            </a:r>
            <a:r>
              <a:rPr lang="en-GB" dirty="0"/>
              <a:t> or </a:t>
            </a:r>
            <a:r>
              <a:rPr lang="en-GB" dirty="0">
                <a:solidFill>
                  <a:srgbClr val="0000CC"/>
                </a:solidFill>
              </a:rPr>
              <a:t>learning to unlearn </a:t>
            </a:r>
            <a:r>
              <a:rPr lang="en-GB" dirty="0"/>
              <a:t>which has the </a:t>
            </a:r>
            <a:r>
              <a:rPr lang="en-GB" dirty="0">
                <a:solidFill>
                  <a:srgbClr val="0000CC"/>
                </a:solidFill>
              </a:rPr>
              <a:t>potential</a:t>
            </a:r>
            <a:r>
              <a:rPr lang="en-GB" dirty="0"/>
              <a:t> to  result in a “</a:t>
            </a:r>
            <a:r>
              <a:rPr lang="en-GB" dirty="0">
                <a:solidFill>
                  <a:srgbClr val="0000CC"/>
                </a:solidFill>
              </a:rPr>
              <a:t>major shift in perspective</a:t>
            </a:r>
            <a:r>
              <a:rPr lang="en-GB" dirty="0"/>
              <a:t>” (</a:t>
            </a:r>
            <a:r>
              <a:rPr lang="en-GB" dirty="0" err="1"/>
              <a:t>Hoggan</a:t>
            </a:r>
            <a:r>
              <a:rPr lang="en-GB" dirty="0"/>
              <a:t>, Simpson and Stuckey, 2009:8</a:t>
            </a:r>
            <a:r>
              <a:rPr lang="en-GB" dirty="0" smtClean="0"/>
              <a:t>).</a:t>
            </a:r>
          </a:p>
          <a:p>
            <a:pPr marL="0" indent="0" algn="just">
              <a:buNone/>
            </a:pPr>
            <a:endParaRPr lang="en-GB" dirty="0"/>
          </a:p>
          <a:p>
            <a:pPr marL="0" indent="0" algn="ctr">
              <a:buNone/>
            </a:pPr>
            <a:r>
              <a:rPr lang="en-GB" dirty="0" smtClean="0"/>
              <a:t>Charity mentality V’s Social Justice mentality</a:t>
            </a:r>
            <a:endParaRPr lang="en-GB" dirty="0"/>
          </a:p>
        </p:txBody>
      </p:sp>
    </p:spTree>
    <p:extLst>
      <p:ext uri="{BB962C8B-B14F-4D97-AF65-F5344CB8AC3E}">
        <p14:creationId xmlns:p14="http://schemas.microsoft.com/office/powerpoint/2010/main" val="22209035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5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3" end="3"/>
                                            </p:txEl>
                                          </p:spTgt>
                                        </p:tgtEl>
                                        <p:attrNameLst>
                                          <p:attrName>style.visibility</p:attrName>
                                        </p:attrNameLst>
                                      </p:cBhvr>
                                      <p:to>
                                        <p:strVal val="visible"/>
                                      </p:to>
                                    </p:set>
                                    <p:animEffect transition="in" filter="fade">
                                      <p:cBhvr>
                                        <p:cTn id="12"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1052736"/>
            <a:ext cx="7848872" cy="144016"/>
          </a:xfrm>
        </p:spPr>
        <p:txBody>
          <a:bodyPr>
            <a:normAutofit fontScale="90000"/>
          </a:bodyPr>
          <a:lstStyle/>
          <a:p>
            <a:r>
              <a:rPr lang="en-GB" b="1" dirty="0">
                <a:solidFill>
                  <a:srgbClr val="0000CC"/>
                </a:solidFill>
              </a:rPr>
              <a:t>Charity mentality V’s Social Justice mentality</a:t>
            </a:r>
            <a:r>
              <a:rPr lang="en-GB" dirty="0"/>
              <a:t/>
            </a:r>
            <a:br>
              <a:rPr lang="en-GB" dirty="0"/>
            </a:br>
            <a:endParaRPr lang="en-GB" dirty="0"/>
          </a:p>
        </p:txBody>
      </p:sp>
      <p:sp>
        <p:nvSpPr>
          <p:cNvPr id="3" name="Content Placeholder 2"/>
          <p:cNvSpPr>
            <a:spLocks noGrp="1"/>
          </p:cNvSpPr>
          <p:nvPr>
            <p:ph idx="1"/>
          </p:nvPr>
        </p:nvSpPr>
        <p:spPr>
          <a:xfrm>
            <a:off x="395536" y="1484784"/>
            <a:ext cx="7920880" cy="4752528"/>
          </a:xfrm>
        </p:spPr>
        <p:txBody>
          <a:bodyPr>
            <a:normAutofit fontScale="70000" lnSpcReduction="20000"/>
          </a:bodyPr>
          <a:lstStyle/>
          <a:p>
            <a:r>
              <a:rPr lang="en-US" sz="3600" i="1" dirty="0" smtClean="0"/>
              <a:t>‘Charity </a:t>
            </a:r>
            <a:r>
              <a:rPr lang="en-US" sz="3600" i="1" dirty="0"/>
              <a:t>has two conventional pathologies: the unjust dependency of the recipient, and the unjustified condescension of the </a:t>
            </a:r>
            <a:r>
              <a:rPr lang="en-US" sz="3600" i="1" dirty="0" smtClean="0"/>
              <a:t>giver’ </a:t>
            </a:r>
            <a:r>
              <a:rPr lang="en-US" sz="3600" dirty="0"/>
              <a:t>(Mills, cited in Saunders-Hastings, 2014: 233</a:t>
            </a:r>
            <a:r>
              <a:rPr lang="en-US" sz="3600" dirty="0" smtClean="0"/>
              <a:t>)</a:t>
            </a:r>
          </a:p>
          <a:p>
            <a:r>
              <a:rPr lang="en-GB" sz="3600" dirty="0"/>
              <a:t>‘Active global citizenship’ as a means of creating ‘little developers</a:t>
            </a:r>
            <a:r>
              <a:rPr lang="en-GB" sz="3600" dirty="0" smtClean="0"/>
              <a:t>’ (</a:t>
            </a:r>
            <a:r>
              <a:rPr lang="en-GB" sz="3600" dirty="0" err="1" smtClean="0"/>
              <a:t>Biccum</a:t>
            </a:r>
            <a:r>
              <a:rPr lang="en-GB" sz="3600" dirty="0" smtClean="0"/>
              <a:t>, 2010) </a:t>
            </a:r>
            <a:r>
              <a:rPr lang="en-GB" sz="3600" dirty="0"/>
              <a:t>– ‘market colonialism’ </a:t>
            </a:r>
          </a:p>
          <a:p>
            <a:r>
              <a:rPr lang="en-US" sz="3600" dirty="0" smtClean="0"/>
              <a:t>Whether </a:t>
            </a:r>
            <a:r>
              <a:rPr lang="en-US" sz="3600" dirty="0"/>
              <a:t>social justice is </a:t>
            </a:r>
            <a:endParaRPr lang="en-US" sz="3600" dirty="0" smtClean="0"/>
          </a:p>
          <a:p>
            <a:r>
              <a:rPr lang="en-US" sz="3600" dirty="0" smtClean="0"/>
              <a:t>‘A </a:t>
            </a:r>
            <a:r>
              <a:rPr lang="en-US" sz="3600" dirty="0"/>
              <a:t>social justice mentality or </a:t>
            </a:r>
            <a:endParaRPr lang="en-US" sz="3600" dirty="0" smtClean="0"/>
          </a:p>
          <a:p>
            <a:pPr marL="0" indent="0">
              <a:buNone/>
            </a:pPr>
            <a:r>
              <a:rPr lang="en-US" sz="3600" dirty="0" smtClean="0"/>
              <a:t>     mindset </a:t>
            </a:r>
            <a:r>
              <a:rPr lang="en-US" sz="3600" dirty="0"/>
              <a:t>could be </a:t>
            </a:r>
            <a:r>
              <a:rPr lang="en-US" sz="3600" dirty="0" smtClean="0"/>
              <a:t>considered a </a:t>
            </a:r>
          </a:p>
          <a:p>
            <a:pPr marL="0" indent="0">
              <a:buNone/>
            </a:pPr>
            <a:r>
              <a:rPr lang="en-US" sz="3600" dirty="0"/>
              <a:t> </a:t>
            </a:r>
            <a:r>
              <a:rPr lang="en-US" sz="3600" dirty="0" smtClean="0"/>
              <a:t>   commitment </a:t>
            </a:r>
            <a:r>
              <a:rPr lang="en-US" sz="3600" dirty="0"/>
              <a:t>to equality, a </a:t>
            </a:r>
            <a:endParaRPr lang="en-US" sz="3600" dirty="0" smtClean="0"/>
          </a:p>
          <a:p>
            <a:pPr marL="0" indent="0">
              <a:buNone/>
            </a:pPr>
            <a:r>
              <a:rPr lang="en-US" sz="3600" dirty="0" smtClean="0"/>
              <a:t>    developed </a:t>
            </a:r>
            <a:r>
              <a:rPr lang="en-US" sz="3600" dirty="0"/>
              <a:t>critical or </a:t>
            </a:r>
            <a:r>
              <a:rPr lang="en-US" sz="3600" dirty="0" smtClean="0"/>
              <a:t>independent</a:t>
            </a:r>
          </a:p>
          <a:p>
            <a:pPr marL="0" indent="0">
              <a:buNone/>
            </a:pPr>
            <a:r>
              <a:rPr lang="en-US" sz="3600" dirty="0" smtClean="0"/>
              <a:t>    thinking </a:t>
            </a:r>
            <a:r>
              <a:rPr lang="en-US" sz="3600" dirty="0"/>
              <a:t>which results in </a:t>
            </a:r>
            <a:r>
              <a:rPr lang="en-US" sz="3600" dirty="0" smtClean="0"/>
              <a:t>ethical</a:t>
            </a:r>
          </a:p>
          <a:p>
            <a:pPr marL="0" indent="0">
              <a:buNone/>
            </a:pPr>
            <a:r>
              <a:rPr lang="en-US" sz="3600" dirty="0"/>
              <a:t> </a:t>
            </a:r>
            <a:r>
              <a:rPr lang="en-US" sz="3600" dirty="0" smtClean="0"/>
              <a:t>   action’.</a:t>
            </a:r>
          </a:p>
          <a:p>
            <a:endParaRPr lang="en-GB" sz="1200" dirty="0" smtClean="0"/>
          </a:p>
          <a:p>
            <a:endParaRPr lang="en-GB" sz="3600" dirty="0"/>
          </a:p>
        </p:txBody>
      </p:sp>
      <p:pic>
        <p:nvPicPr>
          <p:cNvPr id="4" name="Picture 3" descr="http://proudtobeyou.files.wordpress.com/2012/05/zapiro.jpg?w=584"/>
          <p:cNvPicPr/>
          <p:nvPr/>
        </p:nvPicPr>
        <p:blipFill>
          <a:blip r:embed="rId3" cstate="email">
            <a:extLst>
              <a:ext uri="{28A0092B-C50C-407E-A947-70E740481C1C}">
                <a14:useLocalDpi xmlns:a14="http://schemas.microsoft.com/office/drawing/2010/main"/>
              </a:ext>
            </a:extLst>
          </a:blip>
          <a:srcRect/>
          <a:stretch>
            <a:fillRect/>
          </a:stretch>
        </p:blipFill>
        <p:spPr bwMode="auto">
          <a:xfrm>
            <a:off x="5756446" y="3356992"/>
            <a:ext cx="3403684" cy="2334324"/>
          </a:xfrm>
          <a:prstGeom prst="rect">
            <a:avLst/>
          </a:prstGeom>
          <a:noFill/>
          <a:extLst/>
        </p:spPr>
      </p:pic>
    </p:spTree>
    <p:extLst>
      <p:ext uri="{BB962C8B-B14F-4D97-AF65-F5344CB8AC3E}">
        <p14:creationId xmlns:p14="http://schemas.microsoft.com/office/powerpoint/2010/main" val="40407761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fade">
                                      <p:cBhvr>
                                        <p:cTn id="32" dur="5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fade">
                                      <p:cBhvr>
                                        <p:cTn id="37" dur="500"/>
                                        <p:tgtEl>
                                          <p:spTgt spid="3">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3">
                                            <p:txEl>
                                              <p:pRg st="7" end="7"/>
                                            </p:txEl>
                                          </p:spTgt>
                                        </p:tgtEl>
                                        <p:attrNameLst>
                                          <p:attrName>style.visibility</p:attrName>
                                        </p:attrNameLst>
                                      </p:cBhvr>
                                      <p:to>
                                        <p:strVal val="visible"/>
                                      </p:to>
                                    </p:set>
                                    <p:animEffect transition="in" filter="fade">
                                      <p:cBhvr>
                                        <p:cTn id="42" dur="500"/>
                                        <p:tgtEl>
                                          <p:spTgt spid="3">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3">
                                            <p:txEl>
                                              <p:pRg st="8" end="8"/>
                                            </p:txEl>
                                          </p:spTgt>
                                        </p:tgtEl>
                                        <p:attrNameLst>
                                          <p:attrName>style.visibility</p:attrName>
                                        </p:attrNameLst>
                                      </p:cBhvr>
                                      <p:to>
                                        <p:strVal val="visible"/>
                                      </p:to>
                                    </p:set>
                                    <p:animEffect transition="in" filter="fade">
                                      <p:cBhvr>
                                        <p:cTn id="47" dur="5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dirty="0" smtClean="0">
                <a:solidFill>
                  <a:srgbClr val="0000CC"/>
                </a:solidFill>
              </a:rPr>
              <a:t>Challenges for </a:t>
            </a:r>
            <a:r>
              <a:rPr lang="en-GB" b="1" dirty="0">
                <a:solidFill>
                  <a:srgbClr val="0000CC"/>
                </a:solidFill>
              </a:rPr>
              <a:t>t</a:t>
            </a:r>
            <a:r>
              <a:rPr lang="en-GB" b="1" dirty="0" smtClean="0">
                <a:solidFill>
                  <a:srgbClr val="0000CC"/>
                </a:solidFill>
              </a:rPr>
              <a:t>eaching and learning</a:t>
            </a:r>
            <a:endParaRPr lang="en-GB" b="1" dirty="0">
              <a:solidFill>
                <a:srgbClr val="0000CC"/>
              </a:solidFill>
            </a:endParaRPr>
          </a:p>
        </p:txBody>
      </p:sp>
      <p:sp>
        <p:nvSpPr>
          <p:cNvPr id="4" name="Content Placeholder 3"/>
          <p:cNvSpPr>
            <a:spLocks noGrp="1"/>
          </p:cNvSpPr>
          <p:nvPr>
            <p:ph idx="1"/>
          </p:nvPr>
        </p:nvSpPr>
        <p:spPr>
          <a:xfrm>
            <a:off x="457200" y="1844825"/>
            <a:ext cx="8229600" cy="4392488"/>
          </a:xfrm>
        </p:spPr>
        <p:txBody>
          <a:bodyPr/>
          <a:lstStyle/>
          <a:p>
            <a:r>
              <a:rPr lang="en-GB" dirty="0" smtClean="0"/>
              <a:t>The </a:t>
            </a:r>
            <a:r>
              <a:rPr lang="en-GB" dirty="0"/>
              <a:t>culture of ‘quick fixes’ as highlighted by Carlisle et al (2006) </a:t>
            </a:r>
            <a:endParaRPr lang="en-GB" dirty="0" smtClean="0"/>
          </a:p>
          <a:p>
            <a:r>
              <a:rPr lang="en-GB" dirty="0" smtClean="0"/>
              <a:t>Charity as a starting point for schools.</a:t>
            </a:r>
          </a:p>
          <a:p>
            <a:r>
              <a:rPr lang="en-GB" dirty="0" smtClean="0"/>
              <a:t>On the edge of the curriculum – where is the educational value?</a:t>
            </a:r>
          </a:p>
          <a:p>
            <a:r>
              <a:rPr lang="en-US" dirty="0" smtClean="0"/>
              <a:t>Pressures with curriculum and training</a:t>
            </a:r>
            <a:endParaRPr lang="en-GB" dirty="0"/>
          </a:p>
          <a:p>
            <a:endParaRPr lang="en-GB" dirty="0"/>
          </a:p>
        </p:txBody>
      </p:sp>
    </p:spTree>
    <p:extLst>
      <p:ext uri="{BB962C8B-B14F-4D97-AF65-F5344CB8AC3E}">
        <p14:creationId xmlns:p14="http://schemas.microsoft.com/office/powerpoint/2010/main" val="366766984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solidFill>
                  <a:srgbClr val="0000CC"/>
                </a:solidFill>
              </a:rPr>
              <a:t>The Interventions</a:t>
            </a:r>
            <a:endParaRPr lang="en-GB" b="1" dirty="0">
              <a:solidFill>
                <a:srgbClr val="0000CC"/>
              </a:solidFill>
            </a:endParaRPr>
          </a:p>
        </p:txBody>
      </p:sp>
      <p:sp>
        <p:nvSpPr>
          <p:cNvPr id="3" name="Content Placeholder 2"/>
          <p:cNvSpPr>
            <a:spLocks noGrp="1"/>
          </p:cNvSpPr>
          <p:nvPr>
            <p:ph idx="1"/>
          </p:nvPr>
        </p:nvSpPr>
        <p:spPr>
          <a:xfrm>
            <a:off x="323528" y="1700808"/>
            <a:ext cx="8496944" cy="4896544"/>
          </a:xfrm>
        </p:spPr>
        <p:txBody>
          <a:bodyPr>
            <a:normAutofit fontScale="85000" lnSpcReduction="20000"/>
          </a:bodyPr>
          <a:lstStyle/>
          <a:p>
            <a:pPr marL="0" indent="0">
              <a:buNone/>
            </a:pPr>
            <a:r>
              <a:rPr lang="en-GB" dirty="0"/>
              <a:t>Employing the </a:t>
            </a:r>
            <a:r>
              <a:rPr lang="en-GB" b="1" dirty="0">
                <a:solidFill>
                  <a:srgbClr val="0000CC"/>
                </a:solidFill>
              </a:rPr>
              <a:t>‘learning to unlearn’ </a:t>
            </a:r>
            <a:r>
              <a:rPr lang="en-GB" dirty="0"/>
              <a:t>ideology I designed the training session around the </a:t>
            </a:r>
            <a:r>
              <a:rPr lang="en-GB" u="sng" dirty="0"/>
              <a:t>critical reflection process </a:t>
            </a:r>
            <a:r>
              <a:rPr lang="en-GB" dirty="0"/>
              <a:t>proposed by </a:t>
            </a:r>
            <a:r>
              <a:rPr lang="en-GB" dirty="0" err="1"/>
              <a:t>Fook</a:t>
            </a:r>
            <a:r>
              <a:rPr lang="en-GB" dirty="0"/>
              <a:t> (2006</a:t>
            </a:r>
            <a:r>
              <a:rPr lang="en-GB" dirty="0" smtClean="0"/>
              <a:t>):</a:t>
            </a:r>
          </a:p>
          <a:p>
            <a:pPr marL="0" indent="0">
              <a:buNone/>
            </a:pPr>
            <a:endParaRPr lang="en-GB" sz="1200" dirty="0" smtClean="0"/>
          </a:p>
          <a:p>
            <a:pPr lvl="0"/>
            <a:r>
              <a:rPr lang="en-GB" dirty="0" smtClean="0"/>
              <a:t>Unsettling or unearthing of fundamental assumptions </a:t>
            </a:r>
          </a:p>
          <a:p>
            <a:pPr lvl="0"/>
            <a:r>
              <a:rPr lang="en-GB" dirty="0" smtClean="0"/>
              <a:t>Potential </a:t>
            </a:r>
            <a:r>
              <a:rPr lang="en-GB" dirty="0"/>
              <a:t>for further reflection of assumptions</a:t>
            </a:r>
          </a:p>
          <a:p>
            <a:pPr lvl="0"/>
            <a:r>
              <a:rPr lang="en-GB" dirty="0"/>
              <a:t>Breakthrough connections are made/recognizing the origins of assumptions</a:t>
            </a:r>
          </a:p>
          <a:p>
            <a:pPr lvl="0"/>
            <a:r>
              <a:rPr lang="en-GB" dirty="0"/>
              <a:t>Evaluating assumptions against current experience/experiences of others</a:t>
            </a:r>
          </a:p>
          <a:p>
            <a:pPr lvl="0"/>
            <a:r>
              <a:rPr lang="en-GB" dirty="0"/>
              <a:t>Old assumptions are reframed</a:t>
            </a:r>
          </a:p>
          <a:p>
            <a:pPr lvl="0"/>
            <a:r>
              <a:rPr lang="en-GB" dirty="0"/>
              <a:t>Changes within practice based on new/reconstructed understanding</a:t>
            </a:r>
          </a:p>
          <a:p>
            <a:endParaRPr lang="en-GB" dirty="0"/>
          </a:p>
        </p:txBody>
      </p:sp>
    </p:spTree>
    <p:extLst>
      <p:ext uri="{BB962C8B-B14F-4D97-AF65-F5344CB8AC3E}">
        <p14:creationId xmlns:p14="http://schemas.microsoft.com/office/powerpoint/2010/main" val="35275347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9512" y="274638"/>
            <a:ext cx="8640960" cy="1354162"/>
          </a:xfrm>
        </p:spPr>
        <p:txBody>
          <a:bodyPr>
            <a:normAutofit/>
          </a:bodyPr>
          <a:lstStyle/>
          <a:p>
            <a:r>
              <a:rPr lang="en-GB" b="1" dirty="0" smtClean="0">
                <a:solidFill>
                  <a:srgbClr val="0000CC"/>
                </a:solidFill>
              </a:rPr>
              <a:t>Framing </a:t>
            </a:r>
            <a:r>
              <a:rPr lang="en-GB" b="1" dirty="0">
                <a:solidFill>
                  <a:srgbClr val="0000CC"/>
                </a:solidFill>
              </a:rPr>
              <a:t>(part 1) – </a:t>
            </a:r>
            <a:r>
              <a:rPr lang="en-GB" sz="3600" b="1" dirty="0">
                <a:solidFill>
                  <a:srgbClr val="0000CC"/>
                </a:solidFill>
              </a:rPr>
              <a:t>Unearthing of fundamental </a:t>
            </a:r>
            <a:r>
              <a:rPr lang="en-GB" sz="3600" b="1" dirty="0" smtClean="0">
                <a:solidFill>
                  <a:srgbClr val="0000CC"/>
                </a:solidFill>
              </a:rPr>
              <a:t>assumptions</a:t>
            </a:r>
            <a:endParaRPr lang="en-GB" sz="3600" dirty="0">
              <a:solidFill>
                <a:srgbClr val="0000CC"/>
              </a:solidFill>
            </a:endParaRPr>
          </a:p>
        </p:txBody>
      </p:sp>
      <p:pic>
        <p:nvPicPr>
          <p:cNvPr id="4" name="Content Placeholder 3" descr="C:\Users\jennsimp\Downloads\20150609_162138 (1).jpg"/>
          <p:cNvPicPr>
            <a:picLocks/>
          </p:cNvPicPr>
          <p:nvPr/>
        </p:nvPicPr>
        <p:blipFill>
          <a:blip r:embed="rId3" cstate="email">
            <a:extLst>
              <a:ext uri="{28A0092B-C50C-407E-A947-70E740481C1C}">
                <a14:useLocalDpi xmlns:a14="http://schemas.microsoft.com/office/drawing/2010/main"/>
              </a:ext>
            </a:extLst>
          </a:blip>
          <a:srcRect b="-94"/>
          <a:stretch>
            <a:fillRect/>
          </a:stretch>
        </p:blipFill>
        <p:spPr>
          <a:xfrm>
            <a:off x="5681772" y="3284984"/>
            <a:ext cx="2952328" cy="1872208"/>
          </a:xfrm>
          <a:prstGeom prst="rect">
            <a:avLst/>
          </a:prstGeom>
        </p:spPr>
      </p:pic>
      <p:sp>
        <p:nvSpPr>
          <p:cNvPr id="5" name="Content Placeholder 4"/>
          <p:cNvSpPr>
            <a:spLocks noGrp="1"/>
          </p:cNvSpPr>
          <p:nvPr>
            <p:ph idx="1"/>
          </p:nvPr>
        </p:nvSpPr>
        <p:spPr>
          <a:xfrm>
            <a:off x="457200" y="1600200"/>
            <a:ext cx="8507288" cy="4525963"/>
          </a:xfrm>
        </p:spPr>
        <p:txBody>
          <a:bodyPr/>
          <a:lstStyle/>
          <a:p>
            <a:pPr marL="0" indent="0" algn="ctr">
              <a:buNone/>
            </a:pPr>
            <a:r>
              <a:rPr lang="en-GB" altLang="en-US" sz="4400" b="1" dirty="0" smtClean="0">
                <a:solidFill>
                  <a:srgbClr val="0000CC"/>
                </a:solidFill>
              </a:rPr>
              <a:t>The </a:t>
            </a:r>
            <a:r>
              <a:rPr lang="en-GB" altLang="en-US" sz="4400" b="1" dirty="0">
                <a:solidFill>
                  <a:srgbClr val="0000CC"/>
                </a:solidFill>
              </a:rPr>
              <a:t>world and me</a:t>
            </a:r>
            <a:r>
              <a:rPr lang="en-GB" altLang="en-US" b="1" dirty="0">
                <a:solidFill>
                  <a:srgbClr val="0000CC"/>
                </a:solidFill>
              </a:rPr>
              <a:t/>
            </a:r>
            <a:br>
              <a:rPr lang="en-GB" altLang="en-US" b="1" dirty="0">
                <a:solidFill>
                  <a:srgbClr val="0000CC"/>
                </a:solidFill>
              </a:rPr>
            </a:br>
            <a:r>
              <a:rPr lang="en-GB" altLang="en-US" dirty="0" smtClean="0">
                <a:solidFill>
                  <a:srgbClr val="0000CC"/>
                </a:solidFill>
              </a:rPr>
              <a:t>Elements </a:t>
            </a:r>
            <a:r>
              <a:rPr lang="en-GB" altLang="en-US" dirty="0">
                <a:solidFill>
                  <a:srgbClr val="0000CC"/>
                </a:solidFill>
              </a:rPr>
              <a:t>of your identity</a:t>
            </a:r>
            <a:endParaRPr lang="en-GB" dirty="0"/>
          </a:p>
        </p:txBody>
      </p:sp>
      <p:pic>
        <p:nvPicPr>
          <p:cNvPr id="6" name="Content Placeholder 3" descr="http://www.mapsnworld.com/worldmap.jpg"/>
          <p:cNvPicPr>
            <a:picLocks/>
          </p:cNvPicPr>
          <p:nvPr/>
        </p:nvPicPr>
        <p:blipFill>
          <a:blip r:embed="rId4" cstate="email">
            <a:extLst>
              <a:ext uri="{28A0092B-C50C-407E-A947-70E740481C1C}">
                <a14:useLocalDpi xmlns:a14="http://schemas.microsoft.com/office/drawing/2010/main"/>
              </a:ext>
            </a:extLst>
          </a:blip>
          <a:srcRect/>
          <a:stretch>
            <a:fillRect/>
          </a:stretch>
        </p:blipFill>
        <p:spPr bwMode="auto">
          <a:xfrm>
            <a:off x="539552" y="2924944"/>
            <a:ext cx="4726832" cy="3494199"/>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799789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836712"/>
            <a:ext cx="8229600" cy="580926"/>
          </a:xfrm>
        </p:spPr>
        <p:txBody>
          <a:bodyPr>
            <a:normAutofit fontScale="90000"/>
          </a:bodyPr>
          <a:lstStyle/>
          <a:p>
            <a:r>
              <a:rPr lang="en-GB" b="1" dirty="0" smtClean="0">
                <a:solidFill>
                  <a:srgbClr val="0000CC"/>
                </a:solidFill>
              </a:rPr>
              <a:t>Framing </a:t>
            </a:r>
            <a:r>
              <a:rPr lang="en-GB" b="1" dirty="0">
                <a:solidFill>
                  <a:srgbClr val="0000CC"/>
                </a:solidFill>
              </a:rPr>
              <a:t>(part 1) – Unearthing of fundamental assumptions</a:t>
            </a:r>
            <a:endParaRPr lang="en-GB" dirty="0"/>
          </a:p>
        </p:txBody>
      </p:sp>
      <p:sp>
        <p:nvSpPr>
          <p:cNvPr id="4" name="Content Placeholder 2"/>
          <p:cNvSpPr>
            <a:spLocks noGrp="1"/>
          </p:cNvSpPr>
          <p:nvPr>
            <p:ph idx="1"/>
          </p:nvPr>
        </p:nvSpPr>
        <p:spPr>
          <a:xfrm>
            <a:off x="457200" y="2204864"/>
            <a:ext cx="8229600" cy="3921299"/>
          </a:xfrm>
        </p:spPr>
        <p:txBody>
          <a:bodyPr>
            <a:normAutofit/>
          </a:bodyPr>
          <a:lstStyle/>
          <a:p>
            <a:r>
              <a:rPr lang="en-GB" sz="3600" dirty="0" smtClean="0"/>
              <a:t>D –‘</a:t>
            </a:r>
            <a:r>
              <a:rPr lang="en-GB" sz="3600" i="1" dirty="0" smtClean="0"/>
              <a:t>You could write some of these down’</a:t>
            </a:r>
            <a:endParaRPr lang="en-GB" sz="3600" dirty="0" smtClean="0"/>
          </a:p>
          <a:p>
            <a:r>
              <a:rPr lang="en-GB" sz="3600" dirty="0" smtClean="0"/>
              <a:t>A </a:t>
            </a:r>
            <a:r>
              <a:rPr lang="en-GB" sz="3600" i="1" dirty="0" smtClean="0"/>
              <a:t>- ‘I wouldn’t think of those  . . . I am not middle-aged, married or a parent’</a:t>
            </a:r>
            <a:endParaRPr lang="en-GB" sz="3600" dirty="0" smtClean="0"/>
          </a:p>
          <a:p>
            <a:r>
              <a:rPr lang="en-GB" sz="3600" dirty="0" smtClean="0"/>
              <a:t>D - </a:t>
            </a:r>
            <a:r>
              <a:rPr lang="en-GB" sz="3600" i="1" dirty="0" smtClean="0"/>
              <a:t>‘I wonder if we see the world different, you and me?’</a:t>
            </a:r>
            <a:endParaRPr lang="en-GB" sz="3600" dirty="0" smtClean="0"/>
          </a:p>
          <a:p>
            <a:pPr marL="0" indent="0">
              <a:buNone/>
            </a:pPr>
            <a:endParaRPr lang="en-GB" dirty="0"/>
          </a:p>
        </p:txBody>
      </p:sp>
    </p:spTree>
    <p:extLst>
      <p:ext uri="{BB962C8B-B14F-4D97-AF65-F5344CB8AC3E}">
        <p14:creationId xmlns:p14="http://schemas.microsoft.com/office/powerpoint/2010/main" val="13587412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4">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692696"/>
            <a:ext cx="8229600" cy="2880320"/>
          </a:xfrm>
        </p:spPr>
        <p:txBody>
          <a:bodyPr>
            <a:normAutofit fontScale="90000"/>
          </a:bodyPr>
          <a:lstStyle/>
          <a:p>
            <a:r>
              <a:rPr lang="en-US" sz="4000" b="1" dirty="0" smtClean="0">
                <a:solidFill>
                  <a:srgbClr val="0000CC"/>
                </a:solidFill>
              </a:rPr>
              <a:t>Why </a:t>
            </a:r>
            <a:r>
              <a:rPr lang="en-US" sz="4000" b="1" dirty="0">
                <a:solidFill>
                  <a:srgbClr val="0000CC"/>
                </a:solidFill>
              </a:rPr>
              <a:t>are we changing the maps? – </a:t>
            </a:r>
            <a:r>
              <a:rPr lang="en-GB" sz="4000" b="1" dirty="0">
                <a:solidFill>
                  <a:srgbClr val="0000CC"/>
                </a:solidFill>
              </a:rPr>
              <a:t>Unsettling and further reflection of fundamental </a:t>
            </a:r>
            <a:r>
              <a:rPr lang="en-GB" sz="4000" b="1" dirty="0" smtClean="0">
                <a:solidFill>
                  <a:srgbClr val="0000CC"/>
                </a:solidFill>
              </a:rPr>
              <a:t>assumptions</a:t>
            </a:r>
            <a:r>
              <a:rPr lang="en-GB" dirty="0"/>
              <a:t/>
            </a:r>
            <a:br>
              <a:rPr lang="en-GB" dirty="0"/>
            </a:br>
            <a:r>
              <a:rPr lang="en-GB" dirty="0"/>
              <a:t> </a:t>
            </a:r>
            <a:r>
              <a:rPr lang="en-US" sz="3100" u="sng" dirty="0">
                <a:hlinkClick r:id="rId3"/>
              </a:rPr>
              <a:t>https://</a:t>
            </a:r>
            <a:r>
              <a:rPr lang="en-US" sz="3100" u="sng" dirty="0" smtClean="0">
                <a:hlinkClick r:id="rId3"/>
              </a:rPr>
              <a:t>www.youtube.com/watch?v=eLqC3FNNOaI</a:t>
            </a:r>
            <a:r>
              <a:rPr lang="en-US" sz="3100" u="sng" dirty="0" smtClean="0"/>
              <a:t/>
            </a:r>
            <a:br>
              <a:rPr lang="en-US" sz="3100" u="sng" dirty="0" smtClean="0"/>
            </a:br>
            <a:r>
              <a:rPr lang="en-GB" sz="2800" u="sng" dirty="0" smtClean="0"/>
              <a:t/>
            </a:r>
            <a:br>
              <a:rPr lang="en-GB" sz="2800" u="sng" dirty="0" smtClean="0"/>
            </a:br>
            <a:r>
              <a:rPr lang="en-GB" sz="2800" u="sng" dirty="0" smtClean="0"/>
              <a:t/>
            </a:r>
            <a:br>
              <a:rPr lang="en-GB" sz="2800" u="sng" dirty="0" smtClean="0"/>
            </a:br>
            <a:endParaRPr lang="en-GB" sz="3100" dirty="0"/>
          </a:p>
        </p:txBody>
      </p:sp>
      <p:sp>
        <p:nvSpPr>
          <p:cNvPr id="3" name="Content Placeholder 2"/>
          <p:cNvSpPr>
            <a:spLocks noGrp="1"/>
          </p:cNvSpPr>
          <p:nvPr>
            <p:ph idx="1"/>
          </p:nvPr>
        </p:nvSpPr>
        <p:spPr>
          <a:xfrm>
            <a:off x="157069" y="3284984"/>
            <a:ext cx="5596109" cy="2736304"/>
          </a:xfrm>
        </p:spPr>
        <p:txBody>
          <a:bodyPr>
            <a:noAutofit/>
          </a:bodyPr>
          <a:lstStyle/>
          <a:p>
            <a:pPr algn="just"/>
            <a:r>
              <a:rPr lang="en-US" i="1" dirty="0"/>
              <a:t>I was shocked to find out that what we have been taught our whole life was wrong. It made me consider what else we have been taught that is wrong (Teacher B). </a:t>
            </a:r>
            <a:endParaRPr lang="en-GB" i="1" dirty="0"/>
          </a:p>
          <a:p>
            <a:pPr marL="0" indent="0">
              <a:buNone/>
            </a:pPr>
            <a:endParaRPr lang="en-GB" dirty="0"/>
          </a:p>
        </p:txBody>
      </p:sp>
      <p:pic>
        <p:nvPicPr>
          <p:cNvPr id="5" name="Picture 4" descr="C:\Users\jennsimp\Downloads\20160112_132414.jpg"/>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5753178" y="3284984"/>
            <a:ext cx="3103132" cy="21602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1075351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anim calcmode="lin" valueType="num">
                                      <p:cBhvr>
                                        <p:cTn id="8"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5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nodeType="clickEffect">
                                  <p:stCondLst>
                                    <p:cond delay="0"/>
                                  </p:stCondLst>
                                  <p:childTnLst>
                                    <p:set>
                                      <p:cBhvr>
                                        <p:cTn id="13"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http://www.welcometokelowna.com/files/files/images/Peters%20Projection%20Map.JPG"/>
          <p:cNvPicPr/>
          <p:nvPr/>
        </p:nvPicPr>
        <p:blipFill>
          <a:blip r:embed="rId2">
            <a:extLst>
              <a:ext uri="{28A0092B-C50C-407E-A947-70E740481C1C}">
                <a14:useLocalDpi xmlns:a14="http://schemas.microsoft.com/office/drawing/2010/main" val="0"/>
              </a:ext>
            </a:extLst>
          </a:blip>
          <a:srcRect/>
          <a:stretch>
            <a:fillRect/>
          </a:stretch>
        </p:blipFill>
        <p:spPr bwMode="auto">
          <a:xfrm>
            <a:off x="-423227" y="247650"/>
            <a:ext cx="9990455" cy="6362700"/>
          </a:xfrm>
          <a:prstGeom prst="rect">
            <a:avLst/>
          </a:prstGeom>
          <a:noFill/>
          <a:ln>
            <a:noFill/>
          </a:ln>
        </p:spPr>
      </p:pic>
    </p:spTree>
    <p:extLst>
      <p:ext uri="{BB962C8B-B14F-4D97-AF65-F5344CB8AC3E}">
        <p14:creationId xmlns:p14="http://schemas.microsoft.com/office/powerpoint/2010/main" val="362866246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http://3.bp.blogspot.com/_IBVPgalgRAk/S89zGrafJAI/AAAAAAAABFE/Dsj8ag-lCHw/s1600/Upsidedown+Map+Of+The+World--Optimized.JPG"/>
          <p:cNvPicPr/>
          <p:nvPr/>
        </p:nvPicPr>
        <p:blipFill>
          <a:blip r:embed="rId2">
            <a:extLst>
              <a:ext uri="{28A0092B-C50C-407E-A947-70E740481C1C}">
                <a14:useLocalDpi xmlns:a14="http://schemas.microsoft.com/office/drawing/2010/main" val="0"/>
              </a:ext>
            </a:extLst>
          </a:blip>
          <a:srcRect/>
          <a:stretch>
            <a:fillRect/>
          </a:stretch>
        </p:blipFill>
        <p:spPr bwMode="auto">
          <a:xfrm>
            <a:off x="-209550" y="127000"/>
            <a:ext cx="9563100" cy="6604000"/>
          </a:xfrm>
          <a:prstGeom prst="rect">
            <a:avLst/>
          </a:prstGeom>
          <a:noFill/>
          <a:ln>
            <a:noFill/>
          </a:ln>
        </p:spPr>
      </p:pic>
    </p:spTree>
    <p:extLst>
      <p:ext uri="{BB962C8B-B14F-4D97-AF65-F5344CB8AC3E}">
        <p14:creationId xmlns:p14="http://schemas.microsoft.com/office/powerpoint/2010/main" val="152778271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692696"/>
            <a:ext cx="9144000" cy="5050032"/>
          </a:xfrm>
          <a:prstGeom prst="rect">
            <a:avLst/>
          </a:prstGeom>
        </p:spPr>
      </p:pic>
    </p:spTree>
    <p:extLst>
      <p:ext uri="{BB962C8B-B14F-4D97-AF65-F5344CB8AC3E}">
        <p14:creationId xmlns:p14="http://schemas.microsoft.com/office/powerpoint/2010/main" val="237575907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76672"/>
            <a:ext cx="8229600" cy="2016224"/>
          </a:xfrm>
        </p:spPr>
        <p:txBody>
          <a:bodyPr>
            <a:noAutofit/>
          </a:bodyPr>
          <a:lstStyle/>
          <a:p>
            <a:r>
              <a:rPr lang="en-GB" sz="3200" b="1" dirty="0" smtClean="0">
                <a:solidFill>
                  <a:srgbClr val="0000CC"/>
                </a:solidFill>
              </a:rPr>
              <a:t> </a:t>
            </a:r>
            <a:r>
              <a:rPr lang="en-GB" sz="3200" b="1" dirty="0">
                <a:solidFill>
                  <a:srgbClr val="0000CC"/>
                </a:solidFill>
              </a:rPr>
              <a:t>Framing (part 2) - Breakthrough connections are made/recognizing the origins of assumptions</a:t>
            </a:r>
            <a:r>
              <a:rPr lang="en-GB" sz="3200" dirty="0"/>
              <a:t/>
            </a:r>
            <a:br>
              <a:rPr lang="en-GB" sz="3200" dirty="0"/>
            </a:br>
            <a:endParaRPr lang="en-GB" sz="3200" dirty="0"/>
          </a:p>
        </p:txBody>
      </p:sp>
      <p:sp>
        <p:nvSpPr>
          <p:cNvPr id="3" name="Content Placeholder 2"/>
          <p:cNvSpPr>
            <a:spLocks noGrp="1"/>
          </p:cNvSpPr>
          <p:nvPr>
            <p:ph idx="1"/>
          </p:nvPr>
        </p:nvSpPr>
        <p:spPr>
          <a:xfrm>
            <a:off x="760848" y="2204864"/>
            <a:ext cx="8229600" cy="3921299"/>
          </a:xfrm>
        </p:spPr>
        <p:txBody>
          <a:bodyPr>
            <a:normAutofit/>
          </a:bodyPr>
          <a:lstStyle/>
          <a:p>
            <a:r>
              <a:rPr lang="en-GB" dirty="0"/>
              <a:t>C – ‘</a:t>
            </a:r>
            <a:r>
              <a:rPr lang="en-GB" i="1" dirty="0"/>
              <a:t>We should have a balanced view’</a:t>
            </a:r>
            <a:endParaRPr lang="en-GB" dirty="0"/>
          </a:p>
          <a:p>
            <a:r>
              <a:rPr lang="en-GB" dirty="0"/>
              <a:t>D – ‘</a:t>
            </a:r>
            <a:r>
              <a:rPr lang="en-GB" i="1" dirty="0"/>
              <a:t>But we don’t have a balanced view do we? Because of the way we have been brought up and the way we’ve been taught these countries are portrayed. </a:t>
            </a:r>
            <a:endParaRPr lang="en-GB" dirty="0"/>
          </a:p>
          <a:p>
            <a:endParaRPr lang="en-GB" dirty="0"/>
          </a:p>
        </p:txBody>
      </p:sp>
      <p:pic>
        <p:nvPicPr>
          <p:cNvPr id="4" name="Picture 3"/>
          <p:cNvPicPr/>
          <p:nvPr/>
        </p:nvPicPr>
        <p:blipFill rotWithShape="1">
          <a:blip r:embed="rId3" cstate="email">
            <a:extLst>
              <a:ext uri="{28A0092B-C50C-407E-A947-70E740481C1C}">
                <a14:useLocalDpi xmlns:a14="http://schemas.microsoft.com/office/drawing/2010/main"/>
              </a:ext>
            </a:extLst>
          </a:blip>
          <a:srcRect l="39688" t="16489" r="5707" b="21460"/>
          <a:stretch/>
        </p:blipFill>
        <p:spPr bwMode="auto">
          <a:xfrm rot="16200000">
            <a:off x="2323318" y="84490"/>
            <a:ext cx="4497363" cy="8378888"/>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1517807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xit" presetSubtype="0" fill="hold" nodeType="clickEffect">
                                  <p:stCondLst>
                                    <p:cond delay="0"/>
                                  </p:stCondLst>
                                  <p:childTnLst>
                                    <p:animEffect transition="out" filter="fade">
                                      <p:cBhvr>
                                        <p:cTn id="10" dur="500"/>
                                        <p:tgtEl>
                                          <p:spTgt spid="4"/>
                                        </p:tgtEl>
                                      </p:cBhvr>
                                    </p:animEffect>
                                    <p:set>
                                      <p:cBhvr>
                                        <p:cTn id="11" dur="1" fill="hold">
                                          <p:stCondLst>
                                            <p:cond delay="499"/>
                                          </p:stCondLst>
                                        </p:cTn>
                                        <p:tgtEl>
                                          <p:spTgt spid="4"/>
                                        </p:tgtEl>
                                        <p:attrNameLst>
                                          <p:attrName>style.visibility</p:attrName>
                                        </p:attrNameLst>
                                      </p:cBhvr>
                                      <p:to>
                                        <p:strVal val="hidden"/>
                                      </p:to>
                                    </p:se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3">
                                            <p:txEl>
                                              <p:pRg st="0" end="0"/>
                                            </p:txEl>
                                          </p:spTgt>
                                        </p:tgtEl>
                                        <p:attrNameLst>
                                          <p:attrName>style.visibility</p:attrName>
                                        </p:attrNameLst>
                                      </p:cBhvr>
                                      <p:to>
                                        <p:strVal val="visible"/>
                                      </p:to>
                                    </p:set>
                                    <p:animEffect transition="in" filter="fade">
                                      <p:cBhvr>
                                        <p:cTn id="16" dur="500"/>
                                        <p:tgtEl>
                                          <p:spTgt spid="3">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3">
                                            <p:txEl>
                                              <p:pRg st="1" end="1"/>
                                            </p:txEl>
                                          </p:spTgt>
                                        </p:tgtEl>
                                        <p:attrNameLst>
                                          <p:attrName>style.visibility</p:attrName>
                                        </p:attrNameLst>
                                      </p:cBhvr>
                                      <p:to>
                                        <p:strVal val="visible"/>
                                      </p:to>
                                    </p:set>
                                    <p:animEffect transition="in" filter="fade">
                                      <p:cBhvr>
                                        <p:cTn id="21"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le 1"/>
          <p:cNvSpPr>
            <a:spLocks noGrp="1"/>
          </p:cNvSpPr>
          <p:nvPr>
            <p:ph type="ctrTitle"/>
          </p:nvPr>
        </p:nvSpPr>
        <p:spPr>
          <a:xfrm>
            <a:off x="1691680" y="202406"/>
            <a:ext cx="6337300" cy="632619"/>
          </a:xfrm>
        </p:spPr>
        <p:txBody>
          <a:bodyPr>
            <a:normAutofit fontScale="90000"/>
          </a:bodyPr>
          <a:lstStyle/>
          <a:p>
            <a:pPr eaLnBrk="1" hangingPunct="1"/>
            <a:r>
              <a:rPr lang="en-GB" altLang="en-US" sz="3600" b="1" dirty="0" smtClean="0">
                <a:solidFill>
                  <a:srgbClr val="0000CC"/>
                </a:solidFill>
                <a:latin typeface="Arial" pitchFamily="34" charset="0"/>
              </a:rPr>
              <a:t>‘Hidden’ influences</a:t>
            </a:r>
          </a:p>
        </p:txBody>
      </p:sp>
      <p:sp>
        <p:nvSpPr>
          <p:cNvPr id="24579" name="TextBox 1"/>
          <p:cNvSpPr txBox="1">
            <a:spLocks noChangeArrowheads="1"/>
          </p:cNvSpPr>
          <p:nvPr/>
        </p:nvSpPr>
        <p:spPr bwMode="auto">
          <a:xfrm>
            <a:off x="276225" y="1700213"/>
            <a:ext cx="7921625" cy="430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itchFamily="34" charset="0"/>
                <a:ea typeface="ヒラギノ角ゴ ProN W3" charset="-128"/>
              </a:defRPr>
            </a:lvl1pPr>
            <a:lvl2pPr marL="742950" indent="-285750">
              <a:defRPr sz="2400">
                <a:solidFill>
                  <a:schemeClr val="tx1"/>
                </a:solidFill>
                <a:latin typeface="Arial" pitchFamily="34" charset="0"/>
                <a:ea typeface="ヒラギノ角ゴ ProN W3" charset="-128"/>
              </a:defRPr>
            </a:lvl2pPr>
            <a:lvl3pPr marL="1143000" indent="-228600">
              <a:defRPr sz="2400">
                <a:solidFill>
                  <a:schemeClr val="tx1"/>
                </a:solidFill>
                <a:latin typeface="Arial" pitchFamily="34" charset="0"/>
                <a:ea typeface="ヒラギノ角ゴ ProN W3" charset="-128"/>
              </a:defRPr>
            </a:lvl3pPr>
            <a:lvl4pPr marL="1600200" indent="-228600">
              <a:defRPr sz="2400">
                <a:solidFill>
                  <a:schemeClr val="tx1"/>
                </a:solidFill>
                <a:latin typeface="Arial" pitchFamily="34" charset="0"/>
                <a:ea typeface="ヒラギノ角ゴ ProN W3" charset="-128"/>
              </a:defRPr>
            </a:lvl4pPr>
            <a:lvl5pPr marL="2057400" indent="-228600">
              <a:defRPr sz="2400">
                <a:solidFill>
                  <a:schemeClr val="tx1"/>
                </a:solidFill>
                <a:latin typeface="Arial" pitchFamily="34" charset="0"/>
                <a:ea typeface="ヒラギノ角ゴ ProN W3" charset="-128"/>
              </a:defRPr>
            </a:lvl5pPr>
            <a:lvl6pPr marL="2514600" indent="-228600" eaLnBrk="0" fontAlgn="base" hangingPunct="0">
              <a:spcBef>
                <a:spcPct val="0"/>
              </a:spcBef>
              <a:spcAft>
                <a:spcPct val="0"/>
              </a:spcAft>
              <a:defRPr sz="2400">
                <a:solidFill>
                  <a:schemeClr val="tx1"/>
                </a:solidFill>
                <a:latin typeface="Arial" pitchFamily="34" charset="0"/>
                <a:ea typeface="ヒラギノ角ゴ ProN W3" charset="-128"/>
              </a:defRPr>
            </a:lvl6pPr>
            <a:lvl7pPr marL="2971800" indent="-228600" eaLnBrk="0" fontAlgn="base" hangingPunct="0">
              <a:spcBef>
                <a:spcPct val="0"/>
              </a:spcBef>
              <a:spcAft>
                <a:spcPct val="0"/>
              </a:spcAft>
              <a:defRPr sz="2400">
                <a:solidFill>
                  <a:schemeClr val="tx1"/>
                </a:solidFill>
                <a:latin typeface="Arial" pitchFamily="34" charset="0"/>
                <a:ea typeface="ヒラギノ角ゴ ProN W3" charset="-128"/>
              </a:defRPr>
            </a:lvl7pPr>
            <a:lvl8pPr marL="3429000" indent="-228600" eaLnBrk="0" fontAlgn="base" hangingPunct="0">
              <a:spcBef>
                <a:spcPct val="0"/>
              </a:spcBef>
              <a:spcAft>
                <a:spcPct val="0"/>
              </a:spcAft>
              <a:defRPr sz="2400">
                <a:solidFill>
                  <a:schemeClr val="tx1"/>
                </a:solidFill>
                <a:latin typeface="Arial" pitchFamily="34" charset="0"/>
                <a:ea typeface="ヒラギノ角ゴ ProN W3" charset="-128"/>
              </a:defRPr>
            </a:lvl8pPr>
            <a:lvl9pPr marL="3886200" indent="-228600" eaLnBrk="0" fontAlgn="base" hangingPunct="0">
              <a:spcBef>
                <a:spcPct val="0"/>
              </a:spcBef>
              <a:spcAft>
                <a:spcPct val="0"/>
              </a:spcAft>
              <a:defRPr sz="2400">
                <a:solidFill>
                  <a:schemeClr val="tx1"/>
                </a:solidFill>
                <a:latin typeface="Arial" pitchFamily="34" charset="0"/>
                <a:ea typeface="ヒラギノ角ゴ ProN W3" charset="-128"/>
              </a:defRPr>
            </a:lvl9pPr>
          </a:lstStyle>
          <a:p>
            <a:pPr eaLnBrk="1" hangingPunct="1"/>
            <a:endParaRPr lang="en-GB" altLang="en-US" sz="2200">
              <a:sym typeface="Avenir LT Std 55 Roman" charset="0"/>
            </a:endParaRPr>
          </a:p>
        </p:txBody>
      </p:sp>
      <p:pic>
        <p:nvPicPr>
          <p:cNvPr id="24580" name="Picture 9" descr="Image result for british empire"/>
          <p:cNvPicPr>
            <a:picLocks noChangeAspect="1" noChangeArrowheads="1"/>
          </p:cNvPicPr>
          <p:nvPr/>
        </p:nvPicPr>
        <p:blipFill>
          <a:blip r:embed="rId3" cstate="email">
            <a:extLst>
              <a:ext uri="{28A0092B-C50C-407E-A947-70E740481C1C}">
                <a14:useLocalDpi xmlns:a14="http://schemas.microsoft.com/office/drawing/2010/main"/>
              </a:ext>
            </a:extLst>
          </a:blip>
          <a:srcRect r="-1949"/>
          <a:stretch>
            <a:fillRect/>
          </a:stretch>
        </p:blipFill>
        <p:spPr bwMode="auto">
          <a:xfrm>
            <a:off x="162001" y="778925"/>
            <a:ext cx="3059357" cy="2000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581" name="Picture 11" descr="Image result for imperialism"/>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5143639" y="884138"/>
            <a:ext cx="3890435" cy="26646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582" name="Picture 13" descr="Image result for british globalisation"/>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451851" y="3663482"/>
            <a:ext cx="3902075" cy="2636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585" name="Picture 19" descr="Image result for england new national curriulum history 2016"/>
          <p:cNvPicPr>
            <a:picLocks noChangeAspect="1" noChangeArrowheads="1"/>
          </p:cNvPicPr>
          <p:nvPr/>
        </p:nvPicPr>
        <p:blipFill>
          <a:blip r:embed="rId6">
            <a:extLst>
              <a:ext uri="{28A0092B-C50C-407E-A947-70E740481C1C}">
                <a14:useLocalDpi xmlns:a14="http://schemas.microsoft.com/office/drawing/2010/main"/>
              </a:ext>
            </a:extLst>
          </a:blip>
          <a:srcRect/>
          <a:stretch>
            <a:fillRect/>
          </a:stretch>
        </p:blipFill>
        <p:spPr bwMode="auto">
          <a:xfrm>
            <a:off x="3244752" y="886711"/>
            <a:ext cx="2175495" cy="14837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extBox 1"/>
          <p:cNvSpPr txBox="1"/>
          <p:nvPr/>
        </p:nvSpPr>
        <p:spPr>
          <a:xfrm>
            <a:off x="3117864" y="2425411"/>
            <a:ext cx="2262590" cy="769441"/>
          </a:xfrm>
          <a:prstGeom prst="rect">
            <a:avLst/>
          </a:prstGeom>
          <a:noFill/>
        </p:spPr>
        <p:txBody>
          <a:bodyPr wrap="square" rtlCol="0">
            <a:spAutoFit/>
          </a:bodyPr>
          <a:lstStyle/>
          <a:p>
            <a:r>
              <a:rPr lang="en-US" sz="4400" b="1" dirty="0" smtClean="0"/>
              <a:t>Colonial</a:t>
            </a:r>
            <a:endParaRPr lang="en-GB" sz="4400" b="1" dirty="0"/>
          </a:p>
        </p:txBody>
      </p:sp>
      <p:sp>
        <p:nvSpPr>
          <p:cNvPr id="11" name="TextBox 10"/>
          <p:cNvSpPr txBox="1"/>
          <p:nvPr/>
        </p:nvSpPr>
        <p:spPr>
          <a:xfrm>
            <a:off x="6047620" y="3441190"/>
            <a:ext cx="2808507" cy="769441"/>
          </a:xfrm>
          <a:prstGeom prst="rect">
            <a:avLst/>
          </a:prstGeom>
          <a:noFill/>
        </p:spPr>
        <p:txBody>
          <a:bodyPr wrap="square" rtlCol="0">
            <a:spAutoFit/>
          </a:bodyPr>
          <a:lstStyle/>
          <a:p>
            <a:r>
              <a:rPr lang="en-US" sz="4400" b="1" dirty="0" smtClean="0">
                <a:solidFill>
                  <a:schemeClr val="accent4">
                    <a:lumMod val="75000"/>
                  </a:schemeClr>
                </a:solidFill>
              </a:rPr>
              <a:t>First World</a:t>
            </a:r>
            <a:endParaRPr lang="en-GB" sz="4400" b="1" dirty="0">
              <a:solidFill>
                <a:schemeClr val="accent4">
                  <a:lumMod val="75000"/>
                </a:schemeClr>
              </a:solidFill>
            </a:endParaRPr>
          </a:p>
        </p:txBody>
      </p:sp>
      <p:pic>
        <p:nvPicPr>
          <p:cNvPr id="3" name="Picture 2"/>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300192" y="4288502"/>
            <a:ext cx="2609850" cy="1743075"/>
          </a:xfrm>
          <a:prstGeom prst="rect">
            <a:avLst/>
          </a:prstGeom>
        </p:spPr>
      </p:pic>
      <p:sp>
        <p:nvSpPr>
          <p:cNvPr id="13" name="TextBox 12"/>
          <p:cNvSpPr txBox="1"/>
          <p:nvPr/>
        </p:nvSpPr>
        <p:spPr>
          <a:xfrm>
            <a:off x="4615574" y="5482716"/>
            <a:ext cx="2262590" cy="769441"/>
          </a:xfrm>
          <a:prstGeom prst="rect">
            <a:avLst/>
          </a:prstGeom>
          <a:noFill/>
        </p:spPr>
        <p:txBody>
          <a:bodyPr wrap="square" rtlCol="0">
            <a:spAutoFit/>
          </a:bodyPr>
          <a:lstStyle/>
          <a:p>
            <a:r>
              <a:rPr lang="en-US" sz="4400" b="1" dirty="0" smtClean="0">
                <a:solidFill>
                  <a:srgbClr val="CC0000"/>
                </a:solidFill>
              </a:rPr>
              <a:t>Power</a:t>
            </a:r>
            <a:endParaRPr lang="en-GB" sz="4400" b="1" dirty="0">
              <a:solidFill>
                <a:srgbClr val="CC0000"/>
              </a:solidFill>
            </a:endParaRPr>
          </a:p>
        </p:txBody>
      </p:sp>
      <p:sp>
        <p:nvSpPr>
          <p:cNvPr id="14" name="TextBox 13"/>
          <p:cNvSpPr txBox="1"/>
          <p:nvPr/>
        </p:nvSpPr>
        <p:spPr>
          <a:xfrm>
            <a:off x="167586" y="2779175"/>
            <a:ext cx="2781220" cy="769441"/>
          </a:xfrm>
          <a:prstGeom prst="rect">
            <a:avLst/>
          </a:prstGeom>
          <a:noFill/>
        </p:spPr>
        <p:txBody>
          <a:bodyPr wrap="square" rtlCol="0">
            <a:spAutoFit/>
          </a:bodyPr>
          <a:lstStyle/>
          <a:p>
            <a:r>
              <a:rPr lang="en-US" sz="4400" b="1" dirty="0" smtClean="0">
                <a:solidFill>
                  <a:srgbClr val="9900CC"/>
                </a:solidFill>
              </a:rPr>
              <a:t>Democracy</a:t>
            </a:r>
            <a:endParaRPr lang="en-GB" sz="4400" b="1" dirty="0">
              <a:solidFill>
                <a:srgbClr val="9900CC"/>
              </a:solidFill>
            </a:endParaRPr>
          </a:p>
        </p:txBody>
      </p:sp>
      <p:sp>
        <p:nvSpPr>
          <p:cNvPr id="15" name="TextBox 14"/>
          <p:cNvSpPr txBox="1"/>
          <p:nvPr/>
        </p:nvSpPr>
        <p:spPr>
          <a:xfrm>
            <a:off x="4249159" y="4492695"/>
            <a:ext cx="2262590" cy="769441"/>
          </a:xfrm>
          <a:prstGeom prst="rect">
            <a:avLst/>
          </a:prstGeom>
          <a:noFill/>
        </p:spPr>
        <p:txBody>
          <a:bodyPr wrap="square" rtlCol="0">
            <a:spAutoFit/>
          </a:bodyPr>
          <a:lstStyle/>
          <a:p>
            <a:r>
              <a:rPr lang="en-US" sz="4400" b="1" dirty="0" smtClean="0">
                <a:solidFill>
                  <a:srgbClr val="993300"/>
                </a:solidFill>
              </a:rPr>
              <a:t>History</a:t>
            </a:r>
            <a:endParaRPr lang="en-GB" sz="4400" b="1" dirty="0">
              <a:solidFill>
                <a:srgbClr val="993300"/>
              </a:solidFill>
            </a:endParaRPr>
          </a:p>
        </p:txBody>
      </p:sp>
      <p:sp>
        <p:nvSpPr>
          <p:cNvPr id="16" name="TextBox 15"/>
          <p:cNvSpPr txBox="1"/>
          <p:nvPr/>
        </p:nvSpPr>
        <p:spPr>
          <a:xfrm>
            <a:off x="4320266" y="3556056"/>
            <a:ext cx="2262590" cy="769441"/>
          </a:xfrm>
          <a:prstGeom prst="rect">
            <a:avLst/>
          </a:prstGeom>
          <a:noFill/>
        </p:spPr>
        <p:txBody>
          <a:bodyPr wrap="square" rtlCol="0">
            <a:spAutoFit/>
          </a:bodyPr>
          <a:lstStyle/>
          <a:p>
            <a:r>
              <a:rPr lang="en-US" sz="4400" b="1" dirty="0" smtClean="0">
                <a:solidFill>
                  <a:srgbClr val="000099"/>
                </a:solidFill>
              </a:rPr>
              <a:t>Media</a:t>
            </a:r>
            <a:endParaRPr lang="en-GB" sz="4400" b="1" dirty="0">
              <a:solidFill>
                <a:srgbClr val="000099"/>
              </a:solidFill>
            </a:endParaRPr>
          </a:p>
        </p:txBody>
      </p:sp>
    </p:spTree>
    <p:extLst>
      <p:ext uri="{BB962C8B-B14F-4D97-AF65-F5344CB8AC3E}">
        <p14:creationId xmlns:p14="http://schemas.microsoft.com/office/powerpoint/2010/main" val="1114713668"/>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1052736"/>
            <a:ext cx="7848872" cy="504056"/>
          </a:xfrm>
        </p:spPr>
        <p:txBody>
          <a:bodyPr>
            <a:normAutofit fontScale="90000"/>
          </a:bodyPr>
          <a:lstStyle/>
          <a:p>
            <a:r>
              <a:rPr lang="en-GB" b="1" dirty="0">
                <a:solidFill>
                  <a:srgbClr val="0000CC"/>
                </a:solidFill>
              </a:rPr>
              <a:t>Charity mentality V’s Social Justice mentality</a:t>
            </a:r>
            <a:r>
              <a:rPr lang="en-GB" dirty="0"/>
              <a:t/>
            </a:r>
            <a:br>
              <a:rPr lang="en-GB" dirty="0"/>
            </a:br>
            <a:endParaRPr lang="en-GB" dirty="0"/>
          </a:p>
        </p:txBody>
      </p:sp>
      <p:sp>
        <p:nvSpPr>
          <p:cNvPr id="3" name="Content Placeholder 2"/>
          <p:cNvSpPr>
            <a:spLocks noGrp="1"/>
          </p:cNvSpPr>
          <p:nvPr>
            <p:ph idx="1"/>
          </p:nvPr>
        </p:nvSpPr>
        <p:spPr>
          <a:xfrm>
            <a:off x="395536" y="1700808"/>
            <a:ext cx="8229600" cy="4536504"/>
          </a:xfrm>
        </p:spPr>
        <p:txBody>
          <a:bodyPr>
            <a:normAutofit/>
          </a:bodyPr>
          <a:lstStyle/>
          <a:p>
            <a:r>
              <a:rPr lang="en-US" sz="3600" i="1" dirty="0" smtClean="0"/>
              <a:t>‘Colonial framing of the world’</a:t>
            </a:r>
            <a:endParaRPr lang="en-US" sz="3600" dirty="0" smtClean="0"/>
          </a:p>
          <a:p>
            <a:endParaRPr lang="en-GB" sz="1200" dirty="0" smtClean="0"/>
          </a:p>
          <a:p>
            <a:r>
              <a:rPr lang="en-GB" sz="3600" dirty="0" smtClean="0"/>
              <a:t>‘</a:t>
            </a:r>
            <a:r>
              <a:rPr lang="en-GB" sz="3600" i="1" dirty="0" smtClean="0"/>
              <a:t>sanctioned ignorance</a:t>
            </a:r>
            <a:r>
              <a:rPr lang="en-GB" sz="3600" dirty="0" smtClean="0"/>
              <a:t>’ </a:t>
            </a:r>
          </a:p>
          <a:p>
            <a:pPr marL="0" indent="0">
              <a:buNone/>
            </a:pPr>
            <a:r>
              <a:rPr lang="en-GB" sz="3600" dirty="0"/>
              <a:t> </a:t>
            </a:r>
            <a:r>
              <a:rPr lang="en-GB" sz="3600" dirty="0" smtClean="0"/>
              <a:t>  (</a:t>
            </a:r>
            <a:r>
              <a:rPr lang="en-GB" sz="3600" dirty="0"/>
              <a:t>Andreotti</a:t>
            </a:r>
            <a:r>
              <a:rPr lang="en-GB" sz="3600" dirty="0" smtClean="0"/>
              <a:t> 2006;4)</a:t>
            </a:r>
          </a:p>
          <a:p>
            <a:pPr marL="0" indent="0">
              <a:buNone/>
            </a:pPr>
            <a:endParaRPr lang="en-GB" sz="1400" dirty="0" smtClean="0"/>
          </a:p>
          <a:p>
            <a:r>
              <a:rPr lang="en-GB" sz="3600" dirty="0" smtClean="0"/>
              <a:t>Remove the  </a:t>
            </a:r>
          </a:p>
          <a:p>
            <a:pPr marL="0" indent="0">
              <a:buNone/>
            </a:pPr>
            <a:r>
              <a:rPr lang="en-GB" sz="3600" dirty="0"/>
              <a:t> </a:t>
            </a:r>
            <a:r>
              <a:rPr lang="en-GB" sz="3600" dirty="0" smtClean="0"/>
              <a:t>     smoke-screen</a:t>
            </a:r>
          </a:p>
          <a:p>
            <a:pPr marL="0" indent="0">
              <a:buNone/>
            </a:pPr>
            <a:endParaRPr lang="en-GB" sz="3600" dirty="0"/>
          </a:p>
        </p:txBody>
      </p:sp>
      <p:pic>
        <p:nvPicPr>
          <p:cNvPr id="4" name="Picture 3" descr="http://proudtobeyou.files.wordpress.com/2012/05/zapiro.jpg?w=584"/>
          <p:cNvPicPr/>
          <p:nvPr/>
        </p:nvPicPr>
        <p:blipFill>
          <a:blip r:embed="rId3" cstate="email">
            <a:extLst>
              <a:ext uri="{28A0092B-C50C-407E-A947-70E740481C1C}">
                <a14:useLocalDpi xmlns:a14="http://schemas.microsoft.com/office/drawing/2010/main"/>
              </a:ext>
            </a:extLst>
          </a:blip>
          <a:srcRect/>
          <a:stretch>
            <a:fillRect/>
          </a:stretch>
        </p:blipFill>
        <p:spPr bwMode="auto">
          <a:xfrm>
            <a:off x="5064631" y="3645024"/>
            <a:ext cx="3403684" cy="2334324"/>
          </a:xfrm>
          <a:prstGeom prst="rect">
            <a:avLst/>
          </a:prstGeom>
          <a:noFill/>
          <a:extLst/>
        </p:spPr>
      </p:pic>
    </p:spTree>
    <p:extLst>
      <p:ext uri="{BB962C8B-B14F-4D97-AF65-F5344CB8AC3E}">
        <p14:creationId xmlns:p14="http://schemas.microsoft.com/office/powerpoint/2010/main" val="31686339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par>
                                <p:cTn id="13" presetID="10" presetClass="entr" presetSubtype="0" fill="hold" nodeType="with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animEffect transition="in" filter="fade">
                                      <p:cBhvr>
                                        <p:cTn id="15" dur="500"/>
                                        <p:tgtEl>
                                          <p:spTgt spid="3">
                                            <p:txEl>
                                              <p:pRg st="3" end="3"/>
                                            </p:txEl>
                                          </p:spTgt>
                                        </p:tgtEl>
                                      </p:cBhvr>
                                    </p:animEffect>
                                  </p:childTnLst>
                                </p:cTn>
                              </p:par>
                              <p:par>
                                <p:cTn id="16" presetID="10" presetClass="entr" presetSubtype="0" fill="hold" nodeType="withEffect">
                                  <p:stCondLst>
                                    <p:cond delay="0"/>
                                  </p:stCondLst>
                                  <p:childTnLst>
                                    <p:set>
                                      <p:cBhvr>
                                        <p:cTn id="17" dur="1" fill="hold">
                                          <p:stCondLst>
                                            <p:cond delay="0"/>
                                          </p:stCondLst>
                                        </p:cTn>
                                        <p:tgtEl>
                                          <p:spTgt spid="3">
                                            <p:txEl>
                                              <p:pRg st="5" end="5"/>
                                            </p:txEl>
                                          </p:spTgt>
                                        </p:tgtEl>
                                        <p:attrNameLst>
                                          <p:attrName>style.visibility</p:attrName>
                                        </p:attrNameLst>
                                      </p:cBhvr>
                                      <p:to>
                                        <p:strVal val="visible"/>
                                      </p:to>
                                    </p:set>
                                    <p:animEffect transition="in" filter="fade">
                                      <p:cBhvr>
                                        <p:cTn id="18" dur="500"/>
                                        <p:tgtEl>
                                          <p:spTgt spid="3">
                                            <p:txEl>
                                              <p:pRg st="5" end="5"/>
                                            </p:txEl>
                                          </p:spTgt>
                                        </p:tgtEl>
                                      </p:cBhvr>
                                    </p:animEffect>
                                  </p:childTnLst>
                                </p:cTn>
                              </p:par>
                              <p:par>
                                <p:cTn id="19" presetID="10" presetClass="entr" presetSubtype="0" fill="hold" nodeType="withEffect">
                                  <p:stCondLst>
                                    <p:cond delay="0"/>
                                  </p:stCondLst>
                                  <p:childTnLst>
                                    <p:set>
                                      <p:cBhvr>
                                        <p:cTn id="20" dur="1" fill="hold">
                                          <p:stCondLst>
                                            <p:cond delay="0"/>
                                          </p:stCondLst>
                                        </p:cTn>
                                        <p:tgtEl>
                                          <p:spTgt spid="3">
                                            <p:txEl>
                                              <p:pRg st="6" end="6"/>
                                            </p:txEl>
                                          </p:spTgt>
                                        </p:tgtEl>
                                        <p:attrNameLst>
                                          <p:attrName>style.visibility</p:attrName>
                                        </p:attrNameLst>
                                      </p:cBhvr>
                                      <p:to>
                                        <p:strVal val="visible"/>
                                      </p:to>
                                    </p:set>
                                    <p:animEffect transition="in" filter="fade">
                                      <p:cBhvr>
                                        <p:cTn id="21"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dirty="0" smtClean="0">
                <a:solidFill>
                  <a:srgbClr val="0000CC"/>
                </a:solidFill>
              </a:rPr>
              <a:t> </a:t>
            </a:r>
            <a:r>
              <a:rPr lang="en-GB" b="1" dirty="0">
                <a:solidFill>
                  <a:srgbClr val="0000CC"/>
                </a:solidFill>
              </a:rPr>
              <a:t>Charity Vs Social Justice </a:t>
            </a:r>
            <a:r>
              <a:rPr lang="en-GB" b="1" dirty="0" err="1">
                <a:solidFill>
                  <a:srgbClr val="0000CC"/>
                </a:solidFill>
              </a:rPr>
              <a:t>Mindset</a:t>
            </a:r>
            <a:r>
              <a:rPr lang="en-GB" b="1" dirty="0">
                <a:solidFill>
                  <a:srgbClr val="0000CC"/>
                </a:solidFill>
              </a:rPr>
              <a:t/>
            </a:r>
            <a:br>
              <a:rPr lang="en-GB" b="1" dirty="0">
                <a:solidFill>
                  <a:srgbClr val="0000CC"/>
                </a:solidFill>
              </a:rPr>
            </a:br>
            <a:r>
              <a:rPr lang="en-GB" b="1" dirty="0">
                <a:solidFill>
                  <a:srgbClr val="0000CC"/>
                </a:solidFill>
              </a:rPr>
              <a:t>– Old assumptions are reframed</a:t>
            </a:r>
            <a:endParaRPr lang="en-GB" dirty="0"/>
          </a:p>
        </p:txBody>
      </p:sp>
      <p:pic>
        <p:nvPicPr>
          <p:cNvPr id="4" name="Content Placeholder 3"/>
          <p:cNvPicPr>
            <a:picLocks noGrp="1"/>
          </p:cNvPicPr>
          <p:nvPr>
            <p:ph idx="1"/>
          </p:nvPr>
        </p:nvPicPr>
        <p:blipFill rotWithShape="1">
          <a:blip r:embed="rId3"/>
          <a:srcRect l="23380" t="23104" r="29870" b="10439"/>
          <a:stretch/>
        </p:blipFill>
        <p:spPr bwMode="auto">
          <a:xfrm>
            <a:off x="1740533" y="1600200"/>
            <a:ext cx="5662933" cy="4525963"/>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09711532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https://upload.wikimedia.org/wikipedia/en/1/1b/Fairtrade.png"/>
          <p:cNvPicPr/>
          <p:nvPr/>
        </p:nvPicPr>
        <p:blipFill>
          <a:blip r:embed="rId2" cstate="email">
            <a:extLst>
              <a:ext uri="{28A0092B-C50C-407E-A947-70E740481C1C}">
                <a14:useLocalDpi xmlns:a14="http://schemas.microsoft.com/office/drawing/2010/main"/>
              </a:ext>
            </a:extLst>
          </a:blip>
          <a:srcRect/>
          <a:stretch>
            <a:fillRect/>
          </a:stretch>
        </p:blipFill>
        <p:spPr bwMode="auto">
          <a:xfrm>
            <a:off x="2953210" y="1772307"/>
            <a:ext cx="1890395" cy="1890395"/>
          </a:xfrm>
          <a:prstGeom prst="rect">
            <a:avLst/>
          </a:prstGeom>
          <a:noFill/>
          <a:ln>
            <a:noFill/>
          </a:ln>
        </p:spPr>
      </p:pic>
      <p:pic>
        <p:nvPicPr>
          <p:cNvPr id="3" name="Picture 2" descr="http://www.eco-schools.org.uk/images/family/Programmes/ecoschools.png"/>
          <p:cNvPicPr/>
          <p:nvPr/>
        </p:nvPicPr>
        <p:blipFill>
          <a:blip r:embed="rId3">
            <a:extLst>
              <a:ext uri="{28A0092B-C50C-407E-A947-70E740481C1C}">
                <a14:useLocalDpi xmlns:a14="http://schemas.microsoft.com/office/drawing/2010/main"/>
              </a:ext>
            </a:extLst>
          </a:blip>
          <a:srcRect/>
          <a:stretch>
            <a:fillRect/>
          </a:stretch>
        </p:blipFill>
        <p:spPr bwMode="auto">
          <a:xfrm>
            <a:off x="751666" y="296841"/>
            <a:ext cx="1831142" cy="1473796"/>
          </a:xfrm>
          <a:prstGeom prst="rect">
            <a:avLst/>
          </a:prstGeom>
          <a:noFill/>
          <a:ln>
            <a:noFill/>
          </a:ln>
        </p:spPr>
      </p:pic>
      <p:pic>
        <p:nvPicPr>
          <p:cNvPr id="4" name="Picture 3" descr="http://www.bishopbriggs.e-dunbarton.sch.uk/_files/images/news/international_schoo_award_logo.jpg"/>
          <p:cNvPicPr/>
          <p:nvPr/>
        </p:nvPicPr>
        <p:blipFill>
          <a:blip r:embed="rId4" cstate="email">
            <a:extLst>
              <a:ext uri="{28A0092B-C50C-407E-A947-70E740481C1C}">
                <a14:useLocalDpi xmlns:a14="http://schemas.microsoft.com/office/drawing/2010/main"/>
              </a:ext>
            </a:extLst>
          </a:blip>
          <a:srcRect/>
          <a:stretch>
            <a:fillRect/>
          </a:stretch>
        </p:blipFill>
        <p:spPr bwMode="auto">
          <a:xfrm>
            <a:off x="243922" y="2984472"/>
            <a:ext cx="1698788" cy="1661096"/>
          </a:xfrm>
          <a:prstGeom prst="rect">
            <a:avLst/>
          </a:prstGeom>
          <a:noFill/>
          <a:ln>
            <a:noFill/>
          </a:ln>
        </p:spPr>
      </p:pic>
      <p:pic>
        <p:nvPicPr>
          <p:cNvPr id="5" name="Picture 4" descr="http://refugeeweek.org.uk/uploads/200/RW-Logo.jpg"/>
          <p:cNvPicPr/>
          <p:nvPr/>
        </p:nvPicPr>
        <p:blipFill rotWithShape="1">
          <a:blip r:embed="rId5" cstate="email">
            <a:extLst>
              <a:ext uri="{28A0092B-C50C-407E-A947-70E740481C1C}">
                <a14:useLocalDpi xmlns:a14="http://schemas.microsoft.com/office/drawing/2010/main"/>
              </a:ext>
            </a:extLst>
          </a:blip>
          <a:srcRect/>
          <a:stretch/>
        </p:blipFill>
        <p:spPr bwMode="auto">
          <a:xfrm>
            <a:off x="6948264" y="385667"/>
            <a:ext cx="1915241" cy="1296144"/>
          </a:xfrm>
          <a:prstGeom prst="rect">
            <a:avLst/>
          </a:prstGeom>
          <a:noFill/>
          <a:ln>
            <a:noFill/>
          </a:ln>
        </p:spPr>
      </p:pic>
      <p:pic>
        <p:nvPicPr>
          <p:cNvPr id="6" name="Picture 5" descr="https://christianrelieffund.org/wp-content/uploads/2015/03/Sponsor-Photo.jpg"/>
          <p:cNvPicPr/>
          <p:nvPr/>
        </p:nvPicPr>
        <p:blipFill>
          <a:blip r:embed="rId6">
            <a:extLst>
              <a:ext uri="{28A0092B-C50C-407E-A947-70E740481C1C}">
                <a14:useLocalDpi xmlns:a14="http://schemas.microsoft.com/office/drawing/2010/main"/>
              </a:ext>
            </a:extLst>
          </a:blip>
          <a:srcRect/>
          <a:stretch>
            <a:fillRect/>
          </a:stretch>
        </p:blipFill>
        <p:spPr bwMode="auto">
          <a:xfrm>
            <a:off x="6043266" y="4817316"/>
            <a:ext cx="2856230" cy="1664335"/>
          </a:xfrm>
          <a:prstGeom prst="rect">
            <a:avLst/>
          </a:prstGeom>
          <a:noFill/>
          <a:ln>
            <a:noFill/>
          </a:ln>
        </p:spPr>
      </p:pic>
      <p:pic>
        <p:nvPicPr>
          <p:cNvPr id="7" name="Picture 6" descr="http://www.mulalley.co.uk/images_news/2011/03_comicrelief2011.jpg"/>
          <p:cNvPicPr/>
          <p:nvPr/>
        </p:nvPicPr>
        <p:blipFill>
          <a:blip r:embed="rId7" cstate="email">
            <a:extLst>
              <a:ext uri="{28A0092B-C50C-407E-A947-70E740481C1C}">
                <a14:useLocalDpi xmlns:a14="http://schemas.microsoft.com/office/drawing/2010/main"/>
              </a:ext>
            </a:extLst>
          </a:blip>
          <a:srcRect/>
          <a:stretch>
            <a:fillRect/>
          </a:stretch>
        </p:blipFill>
        <p:spPr bwMode="auto">
          <a:xfrm>
            <a:off x="2908729" y="205436"/>
            <a:ext cx="2097010" cy="1476375"/>
          </a:xfrm>
          <a:prstGeom prst="rect">
            <a:avLst/>
          </a:prstGeom>
          <a:noFill/>
          <a:ln>
            <a:noFill/>
          </a:ln>
        </p:spPr>
      </p:pic>
      <p:pic>
        <p:nvPicPr>
          <p:cNvPr id="8" name="Picture 7" descr="http://www.simplyeighties.com/resources/LiveAidlogo.jpg"/>
          <p:cNvPicPr/>
          <p:nvPr/>
        </p:nvPicPr>
        <p:blipFill>
          <a:blip r:embed="rId8" cstate="email">
            <a:extLst>
              <a:ext uri="{28A0092B-C50C-407E-A947-70E740481C1C}">
                <a14:useLocalDpi xmlns:a14="http://schemas.microsoft.com/office/drawing/2010/main"/>
              </a:ext>
            </a:extLst>
          </a:blip>
          <a:srcRect/>
          <a:stretch>
            <a:fillRect/>
          </a:stretch>
        </p:blipFill>
        <p:spPr bwMode="auto">
          <a:xfrm>
            <a:off x="7251240" y="2003950"/>
            <a:ext cx="1612265" cy="2220595"/>
          </a:xfrm>
          <a:prstGeom prst="rect">
            <a:avLst/>
          </a:prstGeom>
          <a:noFill/>
          <a:ln>
            <a:noFill/>
          </a:ln>
        </p:spPr>
      </p:pic>
      <p:pic>
        <p:nvPicPr>
          <p:cNvPr id="9" name="Picture 8" descr="Image result for send my firend to school"/>
          <p:cNvPicPr/>
          <p:nvPr/>
        </p:nvPicPr>
        <p:blipFill>
          <a:blip r:embed="rId9">
            <a:extLst>
              <a:ext uri="{28A0092B-C50C-407E-A947-70E740481C1C}">
                <a14:useLocalDpi xmlns:a14="http://schemas.microsoft.com/office/drawing/2010/main"/>
              </a:ext>
            </a:extLst>
          </a:blip>
          <a:srcRect/>
          <a:stretch>
            <a:fillRect/>
          </a:stretch>
        </p:blipFill>
        <p:spPr bwMode="auto">
          <a:xfrm>
            <a:off x="5070074" y="694348"/>
            <a:ext cx="2112010" cy="1720215"/>
          </a:xfrm>
          <a:prstGeom prst="rect">
            <a:avLst/>
          </a:prstGeom>
          <a:noFill/>
          <a:ln>
            <a:noFill/>
          </a:ln>
        </p:spPr>
      </p:pic>
      <p:pic>
        <p:nvPicPr>
          <p:cNvPr id="10" name="Picture 9" descr="Image result for oxfam youth ambassador programme logo"/>
          <p:cNvPicPr/>
          <p:nvPr/>
        </p:nvPicPr>
        <p:blipFill>
          <a:blip r:embed="rId10" cstate="email">
            <a:extLst>
              <a:ext uri="{28A0092B-C50C-407E-A947-70E740481C1C}">
                <a14:useLocalDpi xmlns:a14="http://schemas.microsoft.com/office/drawing/2010/main"/>
              </a:ext>
            </a:extLst>
          </a:blip>
          <a:srcRect/>
          <a:stretch>
            <a:fillRect/>
          </a:stretch>
        </p:blipFill>
        <p:spPr bwMode="auto">
          <a:xfrm>
            <a:off x="5148580" y="2678315"/>
            <a:ext cx="1789372" cy="1518820"/>
          </a:xfrm>
          <a:prstGeom prst="rect">
            <a:avLst/>
          </a:prstGeom>
          <a:noFill/>
          <a:ln>
            <a:noFill/>
          </a:ln>
        </p:spPr>
      </p:pic>
      <p:pic>
        <p:nvPicPr>
          <p:cNvPr id="11" name="Picture 10" descr="https://dotunroy.files.wordpress.com/2015/03/wateraid-logo.jpg"/>
          <p:cNvPicPr/>
          <p:nvPr/>
        </p:nvPicPr>
        <p:blipFill rotWithShape="1">
          <a:blip r:embed="rId11" cstate="email">
            <a:extLst>
              <a:ext uri="{28A0092B-C50C-407E-A947-70E740481C1C}">
                <a14:useLocalDpi xmlns:a14="http://schemas.microsoft.com/office/drawing/2010/main"/>
              </a:ext>
            </a:extLst>
          </a:blip>
          <a:srcRect/>
          <a:stretch/>
        </p:blipFill>
        <p:spPr bwMode="auto">
          <a:xfrm>
            <a:off x="149876" y="1996372"/>
            <a:ext cx="2405548" cy="936104"/>
          </a:xfrm>
          <a:prstGeom prst="rect">
            <a:avLst/>
          </a:prstGeom>
          <a:noFill/>
          <a:ln>
            <a:noFill/>
          </a:ln>
        </p:spPr>
      </p:pic>
      <p:pic>
        <p:nvPicPr>
          <p:cNvPr id="12" name="Picture 11" descr="Operation Christmas Child"/>
          <p:cNvPicPr/>
          <p:nvPr/>
        </p:nvPicPr>
        <p:blipFill>
          <a:blip r:embed="rId12" cstate="email">
            <a:extLst>
              <a:ext uri="{28A0092B-C50C-407E-A947-70E740481C1C}">
                <a14:useLocalDpi xmlns:a14="http://schemas.microsoft.com/office/drawing/2010/main"/>
              </a:ext>
            </a:extLst>
          </a:blip>
          <a:srcRect/>
          <a:stretch>
            <a:fillRect/>
          </a:stretch>
        </p:blipFill>
        <p:spPr bwMode="auto">
          <a:xfrm>
            <a:off x="531721" y="4573415"/>
            <a:ext cx="2223135" cy="2002790"/>
          </a:xfrm>
          <a:prstGeom prst="rect">
            <a:avLst/>
          </a:prstGeom>
          <a:noFill/>
          <a:ln>
            <a:noFill/>
          </a:ln>
        </p:spPr>
      </p:pic>
      <p:pic>
        <p:nvPicPr>
          <p:cNvPr id="13" name="Picture 12" descr="http://www.whoberleyhall-coventry.org.uk/UserFiles/school-council-shield-badge572.jpg"/>
          <p:cNvPicPr/>
          <p:nvPr/>
        </p:nvPicPr>
        <p:blipFill>
          <a:blip r:embed="rId13" cstate="email">
            <a:extLst>
              <a:ext uri="{28A0092B-C50C-407E-A947-70E740481C1C}">
                <a14:useLocalDpi xmlns:a14="http://schemas.microsoft.com/office/drawing/2010/main"/>
              </a:ext>
            </a:extLst>
          </a:blip>
          <a:srcRect/>
          <a:stretch>
            <a:fillRect/>
          </a:stretch>
        </p:blipFill>
        <p:spPr bwMode="auto">
          <a:xfrm>
            <a:off x="4719029" y="4903064"/>
            <a:ext cx="1204053" cy="1472592"/>
          </a:xfrm>
          <a:prstGeom prst="rect">
            <a:avLst/>
          </a:prstGeom>
          <a:noFill/>
          <a:ln>
            <a:noFill/>
          </a:ln>
        </p:spPr>
      </p:pic>
      <p:pic>
        <p:nvPicPr>
          <p:cNvPr id="14" name="Picture 13" descr="Malala Yousafzai tweets Bring Back Our Girls"/>
          <p:cNvPicPr/>
          <p:nvPr/>
        </p:nvPicPr>
        <p:blipFill>
          <a:blip r:embed="rId14" cstate="email">
            <a:extLst>
              <a:ext uri="{28A0092B-C50C-407E-A947-70E740481C1C}">
                <a14:useLocalDpi xmlns:a14="http://schemas.microsoft.com/office/drawing/2010/main"/>
              </a:ext>
            </a:extLst>
          </a:blip>
          <a:srcRect/>
          <a:stretch>
            <a:fillRect/>
          </a:stretch>
        </p:blipFill>
        <p:spPr bwMode="auto">
          <a:xfrm>
            <a:off x="2714537" y="3907411"/>
            <a:ext cx="1850390" cy="2468245"/>
          </a:xfrm>
          <a:prstGeom prst="rect">
            <a:avLst/>
          </a:prstGeom>
          <a:noFill/>
          <a:ln>
            <a:noFill/>
          </a:ln>
        </p:spPr>
      </p:pic>
    </p:spTree>
    <p:extLst>
      <p:ext uri="{BB962C8B-B14F-4D97-AF65-F5344CB8AC3E}">
        <p14:creationId xmlns:p14="http://schemas.microsoft.com/office/powerpoint/2010/main" val="263595572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p:nvPr/>
        </p:nvPicPr>
        <p:blipFill rotWithShape="1">
          <a:blip r:embed="rId3" cstate="email">
            <a:extLst>
              <a:ext uri="{28A0092B-C50C-407E-A947-70E740481C1C}">
                <a14:useLocalDpi xmlns:a14="http://schemas.microsoft.com/office/drawing/2010/main"/>
              </a:ext>
            </a:extLst>
          </a:blip>
          <a:srcRect b="8418"/>
          <a:stretch/>
        </p:blipFill>
        <p:spPr bwMode="auto">
          <a:xfrm>
            <a:off x="1979712" y="332656"/>
            <a:ext cx="5256584" cy="6192688"/>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180294526"/>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dirty="0" smtClean="0">
                <a:solidFill>
                  <a:srgbClr val="0000CC"/>
                </a:solidFill>
              </a:rPr>
              <a:t>Charity is…   </a:t>
            </a:r>
            <a:r>
              <a:rPr lang="en-GB" b="1" dirty="0">
                <a:solidFill>
                  <a:srgbClr val="0000CC"/>
                </a:solidFill>
              </a:rPr>
              <a:t>- </a:t>
            </a:r>
            <a:r>
              <a:rPr lang="en-GB" b="1" dirty="0" smtClean="0">
                <a:solidFill>
                  <a:srgbClr val="0000CC"/>
                </a:solidFill>
              </a:rPr>
              <a:t>Charity vs Social justice</a:t>
            </a:r>
            <a:endParaRPr lang="en-GB" dirty="0"/>
          </a:p>
        </p:txBody>
      </p:sp>
      <p:pic>
        <p:nvPicPr>
          <p:cNvPr id="5" name="Picture 4"/>
          <p:cNvPicPr/>
          <p:nvPr/>
        </p:nvPicPr>
        <p:blipFill rotWithShape="1">
          <a:blip r:embed="rId2"/>
          <a:srcRect l="21448" t="21978" r="23776" b="12512"/>
          <a:stretch/>
        </p:blipFill>
        <p:spPr bwMode="auto">
          <a:xfrm>
            <a:off x="755576" y="1489392"/>
            <a:ext cx="7632848" cy="4891936"/>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26060599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34082"/>
          </a:xfrm>
        </p:spPr>
        <p:txBody>
          <a:bodyPr>
            <a:normAutofit fontScale="90000"/>
          </a:bodyPr>
          <a:lstStyle/>
          <a:p>
            <a:r>
              <a:rPr lang="en-GB" sz="3600" b="1" dirty="0" smtClean="0">
                <a:solidFill>
                  <a:srgbClr val="0000CC"/>
                </a:solidFill>
              </a:rPr>
              <a:t>Poverty vs Inequality</a:t>
            </a:r>
            <a:endParaRPr lang="en-GB" dirty="0">
              <a:solidFill>
                <a:srgbClr val="0000CC"/>
              </a:solidFill>
            </a:endParaRPr>
          </a:p>
        </p:txBody>
      </p:sp>
      <p:pic>
        <p:nvPicPr>
          <p:cNvPr id="5" name="Content Placeholder 4" descr="C:\Users\jennsimp\Documents\Twilights\Twilight 3\New Twilight 3 Jan 2015\big box o poverty.bmp"/>
          <p:cNvPicPr>
            <a:picLocks noGrp="1"/>
          </p:cNvPicPr>
          <p:nvPr>
            <p:ph sz="half" idx="2"/>
          </p:nvPr>
        </p:nvPicPr>
        <p:blipFill>
          <a:blip r:embed="rId3" cstate="email">
            <a:extLst>
              <a:ext uri="{28A0092B-C50C-407E-A947-70E740481C1C}">
                <a14:useLocalDpi xmlns:a14="http://schemas.microsoft.com/office/drawing/2010/main"/>
              </a:ext>
            </a:extLst>
          </a:blip>
          <a:stretch>
            <a:fillRect/>
          </a:stretch>
        </p:blipFill>
        <p:spPr bwMode="auto">
          <a:xfrm>
            <a:off x="323527" y="1047688"/>
            <a:ext cx="3168353" cy="3101392"/>
          </a:xfrm>
          <a:prstGeom prst="rect">
            <a:avLst/>
          </a:prstGeom>
          <a:noFill/>
          <a:ln>
            <a:noFill/>
          </a:ln>
        </p:spPr>
      </p:pic>
      <p:pic>
        <p:nvPicPr>
          <p:cNvPr id="6" name="Picture 5" descr="http://womennewsnetwork.net/wp-content/uploads/2012/03/023-BRAZIL-SlumNextoLuxury-SaoPauloImageDavidFenng.jpg"/>
          <p:cNvPicPr/>
          <p:nvPr/>
        </p:nvPicPr>
        <p:blipFill rotWithShape="1">
          <a:blip r:embed="rId4">
            <a:extLst>
              <a:ext uri="{28A0092B-C50C-407E-A947-70E740481C1C}">
                <a14:useLocalDpi xmlns:a14="http://schemas.microsoft.com/office/drawing/2010/main" val="0"/>
              </a:ext>
            </a:extLst>
          </a:blip>
          <a:srcRect l="18266"/>
          <a:stretch/>
        </p:blipFill>
        <p:spPr bwMode="auto">
          <a:xfrm>
            <a:off x="1763688" y="4402913"/>
            <a:ext cx="5436096" cy="2217684"/>
          </a:xfrm>
          <a:prstGeom prst="rect">
            <a:avLst/>
          </a:prstGeom>
          <a:noFill/>
          <a:ln>
            <a:noFill/>
          </a:ln>
        </p:spPr>
      </p:pic>
      <p:pic>
        <p:nvPicPr>
          <p:cNvPr id="8" name="Content Placeholder 3" descr="http://img.bhs4.com/9c/e/9cea558a7cc7c04dd77673caf57419f633e3102e_large.jpg"/>
          <p:cNvPicPr>
            <a:picLocks noGrp="1"/>
          </p:cNvPicPr>
          <p:nvPr/>
        </p:nvPicPr>
        <p:blipFill>
          <a:blip r:embed="rId5">
            <a:extLst>
              <a:ext uri="{28A0092B-C50C-407E-A947-70E740481C1C}">
                <a14:useLocalDpi xmlns:a14="http://schemas.microsoft.com/office/drawing/2010/main" val="0"/>
              </a:ext>
            </a:extLst>
          </a:blip>
          <a:srcRect l="3278" t="11116" b="12167"/>
          <a:stretch>
            <a:fillRect/>
          </a:stretch>
        </p:blipFill>
        <p:spPr bwMode="auto">
          <a:xfrm>
            <a:off x="4301679" y="908720"/>
            <a:ext cx="3438673" cy="3381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spTree>
    <p:extLst>
      <p:ext uri="{BB962C8B-B14F-4D97-AF65-F5344CB8AC3E}">
        <p14:creationId xmlns:p14="http://schemas.microsoft.com/office/powerpoint/2010/main" val="2491092263"/>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714202"/>
          </a:xfrm>
        </p:spPr>
        <p:txBody>
          <a:bodyPr>
            <a:normAutofit fontScale="90000"/>
          </a:bodyPr>
          <a:lstStyle/>
          <a:p>
            <a:r>
              <a:rPr lang="en-GB" sz="3600" b="1" dirty="0">
                <a:solidFill>
                  <a:srgbClr val="0000CC"/>
                </a:solidFill>
              </a:rPr>
              <a:t>Evaluation/Follow-up review - Changes within practice based on new/reconstructed </a:t>
            </a:r>
            <a:r>
              <a:rPr lang="en-GB" sz="3600" b="1" dirty="0" smtClean="0">
                <a:solidFill>
                  <a:srgbClr val="0000CC"/>
                </a:solidFill>
              </a:rPr>
              <a:t>understanding</a:t>
            </a:r>
            <a:endParaRPr lang="en-GB" dirty="0">
              <a:solidFill>
                <a:srgbClr val="0000CC"/>
              </a:solidFill>
            </a:endParaRPr>
          </a:p>
        </p:txBody>
      </p:sp>
      <p:sp>
        <p:nvSpPr>
          <p:cNvPr id="3" name="Content Placeholder 2"/>
          <p:cNvSpPr>
            <a:spLocks noGrp="1"/>
          </p:cNvSpPr>
          <p:nvPr>
            <p:ph idx="1"/>
          </p:nvPr>
        </p:nvSpPr>
        <p:spPr>
          <a:xfrm>
            <a:off x="323528" y="2564904"/>
            <a:ext cx="8363272" cy="3888432"/>
          </a:xfrm>
        </p:spPr>
        <p:txBody>
          <a:bodyPr>
            <a:normAutofit/>
          </a:bodyPr>
          <a:lstStyle/>
          <a:p>
            <a:r>
              <a:rPr lang="en-US" sz="2800" dirty="0"/>
              <a:t>D </a:t>
            </a:r>
            <a:r>
              <a:rPr lang="en-US" sz="2800" i="1" dirty="0"/>
              <a:t>–‘It has made me question my own life, my family life and my perspective on my teaching of geography and global issues</a:t>
            </a:r>
            <a:r>
              <a:rPr lang="en-US" sz="2800" i="1" dirty="0" smtClean="0"/>
              <a:t>’.</a:t>
            </a:r>
          </a:p>
          <a:p>
            <a:pPr marL="0" indent="0">
              <a:buNone/>
            </a:pPr>
            <a:endParaRPr lang="en-GB" sz="1200" dirty="0"/>
          </a:p>
          <a:p>
            <a:r>
              <a:rPr lang="en-GB" sz="2800" dirty="0"/>
              <a:t>F</a:t>
            </a:r>
            <a:r>
              <a:rPr lang="en-GB" sz="2800" i="1" dirty="0"/>
              <a:t> - </a:t>
            </a:r>
            <a:r>
              <a:rPr lang="en-US" sz="2800" i="1" dirty="0"/>
              <a:t>I have been inspired to do some more research into the issues raised, reading papers and listening to talks to gain a deeper insight into some of the issues, particularly the issue of tackling poverty and providing education for all. </a:t>
            </a:r>
            <a:endParaRPr lang="en-GB" sz="2800" dirty="0"/>
          </a:p>
          <a:p>
            <a:endParaRPr lang="en-GB" dirty="0"/>
          </a:p>
        </p:txBody>
      </p:sp>
    </p:spTree>
    <p:extLst>
      <p:ext uri="{BB962C8B-B14F-4D97-AF65-F5344CB8AC3E}">
        <p14:creationId xmlns:p14="http://schemas.microsoft.com/office/powerpoint/2010/main" val="327183179"/>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116632"/>
            <a:ext cx="8229600" cy="1008112"/>
          </a:xfrm>
        </p:spPr>
        <p:txBody>
          <a:bodyPr/>
          <a:lstStyle/>
          <a:p>
            <a:r>
              <a:rPr lang="en-GB" b="1" dirty="0" smtClean="0">
                <a:solidFill>
                  <a:srgbClr val="0000CC"/>
                </a:solidFill>
              </a:rPr>
              <a:t>In conclusion . . .</a:t>
            </a:r>
            <a:endParaRPr lang="en-GB" b="1" dirty="0">
              <a:solidFill>
                <a:srgbClr val="0000CC"/>
              </a:solidFill>
            </a:endParaRPr>
          </a:p>
        </p:txBody>
      </p:sp>
      <p:sp>
        <p:nvSpPr>
          <p:cNvPr id="9" name="Text Placeholder 8"/>
          <p:cNvSpPr>
            <a:spLocks noGrp="1"/>
          </p:cNvSpPr>
          <p:nvPr>
            <p:ph type="body" idx="1"/>
          </p:nvPr>
        </p:nvSpPr>
        <p:spPr>
          <a:xfrm>
            <a:off x="4644008" y="1052736"/>
            <a:ext cx="4328220" cy="792088"/>
          </a:xfrm>
        </p:spPr>
        <p:txBody>
          <a:bodyPr>
            <a:noAutofit/>
          </a:bodyPr>
          <a:lstStyle/>
          <a:p>
            <a:r>
              <a:rPr lang="en-GB" sz="2800" b="1" dirty="0" smtClean="0">
                <a:solidFill>
                  <a:srgbClr val="0000CC"/>
                </a:solidFill>
              </a:rPr>
              <a:t>Why Social Justice mentality for educators</a:t>
            </a:r>
            <a:r>
              <a:rPr lang="en-GB" sz="3200" b="1" dirty="0" smtClean="0">
                <a:solidFill>
                  <a:srgbClr val="0000CC"/>
                </a:solidFill>
              </a:rPr>
              <a:t>?</a:t>
            </a:r>
            <a:endParaRPr lang="en-GB" sz="3200" b="1" dirty="0">
              <a:solidFill>
                <a:srgbClr val="0000CC"/>
              </a:solidFill>
            </a:endParaRPr>
          </a:p>
        </p:txBody>
      </p:sp>
      <p:sp>
        <p:nvSpPr>
          <p:cNvPr id="6" name="Content Placeholder 5"/>
          <p:cNvSpPr>
            <a:spLocks noGrp="1"/>
          </p:cNvSpPr>
          <p:nvPr>
            <p:ph sz="half" idx="2"/>
          </p:nvPr>
        </p:nvSpPr>
        <p:spPr>
          <a:xfrm>
            <a:off x="323528" y="1556792"/>
            <a:ext cx="4176464" cy="4968553"/>
          </a:xfrm>
        </p:spPr>
        <p:txBody>
          <a:bodyPr>
            <a:noAutofit/>
          </a:bodyPr>
          <a:lstStyle/>
          <a:p>
            <a:pPr marL="0" indent="0" algn="just">
              <a:buNone/>
            </a:pPr>
            <a:r>
              <a:rPr lang="en-GB" sz="2000" dirty="0"/>
              <a:t>B –‘</a:t>
            </a:r>
            <a:r>
              <a:rPr lang="en-US" sz="2000" i="1" dirty="0"/>
              <a:t>I think we may be less willing to join in with the loudest shouting charities and instead focus on something that we have really looked into and researched.’</a:t>
            </a:r>
            <a:r>
              <a:rPr lang="en-US" sz="2000" dirty="0"/>
              <a:t> </a:t>
            </a:r>
            <a:endParaRPr lang="en-GB" sz="2000" dirty="0"/>
          </a:p>
          <a:p>
            <a:pPr marL="0" indent="0" algn="ctr">
              <a:buNone/>
            </a:pPr>
            <a:endParaRPr lang="en-US" sz="800" dirty="0"/>
          </a:p>
          <a:p>
            <a:r>
              <a:rPr lang="en-US" sz="2600" dirty="0" smtClean="0"/>
              <a:t>Initial evidence shows impact on individuals and their practice.</a:t>
            </a:r>
          </a:p>
          <a:p>
            <a:r>
              <a:rPr lang="en-US" sz="2600" dirty="0" smtClean="0"/>
              <a:t>The framework can be applied to other ‘twilights’ and for novice/experienced trainers</a:t>
            </a:r>
          </a:p>
          <a:p>
            <a:pPr marL="0" indent="0">
              <a:buNone/>
            </a:pPr>
            <a:endParaRPr lang="en-US" sz="800" dirty="0" smtClean="0"/>
          </a:p>
          <a:p>
            <a:pPr marL="0" indent="0" algn="ctr">
              <a:buNone/>
            </a:pPr>
            <a:r>
              <a:rPr lang="en-GB" sz="2800" dirty="0" smtClean="0"/>
              <a:t>    </a:t>
            </a:r>
            <a:endParaRPr lang="en-US" sz="2800" dirty="0" smtClean="0"/>
          </a:p>
        </p:txBody>
      </p:sp>
      <p:sp>
        <p:nvSpPr>
          <p:cNvPr id="10" name="Text Placeholder 9"/>
          <p:cNvSpPr>
            <a:spLocks noGrp="1"/>
          </p:cNvSpPr>
          <p:nvPr>
            <p:ph type="body" sz="quarter" idx="3"/>
          </p:nvPr>
        </p:nvSpPr>
        <p:spPr>
          <a:xfrm>
            <a:off x="323528" y="908720"/>
            <a:ext cx="4041775" cy="648072"/>
          </a:xfrm>
        </p:spPr>
        <p:txBody>
          <a:bodyPr>
            <a:noAutofit/>
          </a:bodyPr>
          <a:lstStyle/>
          <a:p>
            <a:r>
              <a:rPr lang="en-GB" sz="2800" dirty="0" smtClean="0">
                <a:solidFill>
                  <a:srgbClr val="0000CC"/>
                </a:solidFill>
              </a:rPr>
              <a:t>Why learning to unlearn?</a:t>
            </a:r>
            <a:endParaRPr lang="en-GB" sz="2800" dirty="0">
              <a:solidFill>
                <a:srgbClr val="0000CC"/>
              </a:solidFill>
            </a:endParaRPr>
          </a:p>
        </p:txBody>
      </p:sp>
      <p:sp>
        <p:nvSpPr>
          <p:cNvPr id="11" name="Content Placeholder 10"/>
          <p:cNvSpPr>
            <a:spLocks noGrp="1"/>
          </p:cNvSpPr>
          <p:nvPr>
            <p:ph sz="quarter" idx="4"/>
          </p:nvPr>
        </p:nvSpPr>
        <p:spPr>
          <a:xfrm>
            <a:off x="4645025" y="2060848"/>
            <a:ext cx="4247455" cy="4464496"/>
          </a:xfrm>
        </p:spPr>
        <p:txBody>
          <a:bodyPr>
            <a:normAutofit/>
          </a:bodyPr>
          <a:lstStyle/>
          <a:p>
            <a:pPr marL="0" indent="0" algn="just">
              <a:buNone/>
            </a:pPr>
            <a:r>
              <a:rPr lang="en-GB" dirty="0" smtClean="0"/>
              <a:t>A </a:t>
            </a:r>
            <a:r>
              <a:rPr lang="en-GB" i="1" dirty="0" smtClean="0"/>
              <a:t>– ‘I </a:t>
            </a:r>
            <a:r>
              <a:rPr lang="en-GB" i="1" dirty="0"/>
              <a:t>think to some degree the older children would begin to understand that for things to change </a:t>
            </a:r>
            <a:r>
              <a:rPr lang="en-GB" i="1" dirty="0" smtClean="0"/>
              <a:t>dramatically, charity </a:t>
            </a:r>
            <a:r>
              <a:rPr lang="en-GB" i="1" dirty="0"/>
              <a:t>isn't just the answer</a:t>
            </a:r>
            <a:r>
              <a:rPr lang="en-GB" i="1" dirty="0" smtClean="0"/>
              <a:t>.’ </a:t>
            </a:r>
          </a:p>
          <a:p>
            <a:pPr marL="0" indent="0" algn="ctr">
              <a:buNone/>
            </a:pPr>
            <a:endParaRPr lang="en-GB" sz="900" i="1" dirty="0"/>
          </a:p>
          <a:p>
            <a:r>
              <a:rPr lang="en-US" sz="3000" dirty="0" smtClean="0"/>
              <a:t>Global </a:t>
            </a:r>
            <a:r>
              <a:rPr lang="en-US" sz="3000" dirty="0"/>
              <a:t>issues ‘</a:t>
            </a:r>
            <a:r>
              <a:rPr lang="en-US" sz="3000" i="1" dirty="0"/>
              <a:t>transcend borders</a:t>
            </a:r>
            <a:r>
              <a:rPr lang="en-US" sz="3000" dirty="0"/>
              <a:t>’ (Bryan,2009: 31)</a:t>
            </a:r>
          </a:p>
          <a:p>
            <a:endParaRPr lang="en-US" sz="1100" dirty="0"/>
          </a:p>
          <a:p>
            <a:r>
              <a:rPr lang="en-US" sz="3000" dirty="0"/>
              <a:t>E</a:t>
            </a:r>
            <a:r>
              <a:rPr lang="en-US" sz="3000" dirty="0" smtClean="0"/>
              <a:t>qual </a:t>
            </a:r>
            <a:r>
              <a:rPr lang="en-US" sz="3000" dirty="0"/>
              <a:t>global society</a:t>
            </a:r>
            <a:endParaRPr lang="en-GB" sz="3000" dirty="0"/>
          </a:p>
          <a:p>
            <a:endParaRPr lang="en-GB" dirty="0"/>
          </a:p>
        </p:txBody>
      </p:sp>
    </p:spTree>
    <p:extLst>
      <p:ext uri="{BB962C8B-B14F-4D97-AF65-F5344CB8AC3E}">
        <p14:creationId xmlns:p14="http://schemas.microsoft.com/office/powerpoint/2010/main" val="37653213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xEl>
                                              <p:pRg st="2" end="2"/>
                                            </p:txEl>
                                          </p:spTgt>
                                        </p:tgtEl>
                                        <p:attrNameLst>
                                          <p:attrName>style.visibility</p:attrName>
                                        </p:attrNameLst>
                                      </p:cBhvr>
                                      <p:to>
                                        <p:strVal val="visible"/>
                                      </p:to>
                                    </p:set>
                                    <p:animEffect transition="in" filter="fade">
                                      <p:cBhvr>
                                        <p:cTn id="7" dur="500"/>
                                        <p:tgtEl>
                                          <p:spTgt spid="6">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txEl>
                                              <p:pRg st="3" end="3"/>
                                            </p:txEl>
                                          </p:spTgt>
                                        </p:tgtEl>
                                        <p:attrNameLst>
                                          <p:attrName>style.visibility</p:attrName>
                                        </p:attrNameLst>
                                      </p:cBhvr>
                                      <p:to>
                                        <p:strVal val="visible"/>
                                      </p:to>
                                    </p:set>
                                    <p:animEffect transition="in" filter="fade">
                                      <p:cBhvr>
                                        <p:cTn id="12" dur="500"/>
                                        <p:tgtEl>
                                          <p:spTgt spid="6">
                                            <p:txEl>
                                              <p:pRg st="3" end="3"/>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6">
                                            <p:txEl>
                                              <p:pRg st="5" end="5"/>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11">
                                            <p:txEl>
                                              <p:pRg st="2" end="2"/>
                                            </p:txEl>
                                          </p:spTgt>
                                        </p:tgtEl>
                                        <p:attrNameLst>
                                          <p:attrName>style.visibility</p:attrName>
                                        </p:attrNameLst>
                                      </p:cBhvr>
                                      <p:to>
                                        <p:strVal val="visible"/>
                                      </p:to>
                                    </p:set>
                                    <p:anim calcmode="lin" valueType="num">
                                      <p:cBhvr additive="base">
                                        <p:cTn id="21" dur="500" fill="hold"/>
                                        <p:tgtEl>
                                          <p:spTgt spid="11">
                                            <p:txEl>
                                              <p:pRg st="2" end="2"/>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11">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11">
                                            <p:txEl>
                                              <p:pRg st="4" end="4"/>
                                            </p:txEl>
                                          </p:spTgt>
                                        </p:tgtEl>
                                        <p:attrNameLst>
                                          <p:attrName>style.visibility</p:attrName>
                                        </p:attrNameLst>
                                      </p:cBhvr>
                                      <p:to>
                                        <p:strVal val="visible"/>
                                      </p:to>
                                    </p:set>
                                    <p:anim calcmode="lin" valueType="num">
                                      <p:cBhvr additive="base">
                                        <p:cTn id="27" dur="500" fill="hold"/>
                                        <p:tgtEl>
                                          <p:spTgt spid="11">
                                            <p:txEl>
                                              <p:pRg st="4" end="4"/>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11">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P spid="11" grpId="0" build="p"/>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31957" y="692696"/>
            <a:ext cx="7772400" cy="1470025"/>
          </a:xfrm>
        </p:spPr>
        <p:txBody>
          <a:bodyPr>
            <a:normAutofit/>
          </a:bodyPr>
          <a:lstStyle/>
          <a:p>
            <a:r>
              <a:rPr lang="en-GB" sz="6600" b="1" dirty="0" smtClean="0">
                <a:solidFill>
                  <a:srgbClr val="0000CC"/>
                </a:solidFill>
              </a:rPr>
              <a:t>Thank you</a:t>
            </a:r>
            <a:endParaRPr lang="en-GB" sz="6600" b="1" dirty="0">
              <a:solidFill>
                <a:srgbClr val="0000CC"/>
              </a:solidFill>
            </a:endParaRPr>
          </a:p>
        </p:txBody>
      </p:sp>
      <p:sp>
        <p:nvSpPr>
          <p:cNvPr id="3" name="Subtitle 2"/>
          <p:cNvSpPr>
            <a:spLocks noGrp="1"/>
          </p:cNvSpPr>
          <p:nvPr>
            <p:ph type="subTitle" idx="1"/>
          </p:nvPr>
        </p:nvSpPr>
        <p:spPr>
          <a:xfrm>
            <a:off x="971600" y="2132856"/>
            <a:ext cx="7687857" cy="3384376"/>
          </a:xfrm>
        </p:spPr>
        <p:txBody>
          <a:bodyPr>
            <a:normAutofit fontScale="92500" lnSpcReduction="10000"/>
          </a:bodyPr>
          <a:lstStyle/>
          <a:p>
            <a:r>
              <a:rPr lang="en-US" sz="3500" dirty="0" smtClean="0">
                <a:solidFill>
                  <a:srgbClr val="0000CC"/>
                </a:solidFill>
              </a:rPr>
              <a:t>Jen Simpson</a:t>
            </a:r>
          </a:p>
          <a:p>
            <a:endParaRPr lang="en-US" dirty="0" smtClean="0">
              <a:solidFill>
                <a:srgbClr val="0000CC"/>
              </a:solidFill>
            </a:endParaRPr>
          </a:p>
          <a:p>
            <a:r>
              <a:rPr lang="en-US" dirty="0" smtClean="0">
                <a:solidFill>
                  <a:srgbClr val="0000CC"/>
                </a:solidFill>
                <a:hlinkClick r:id="rId3"/>
              </a:rPr>
              <a:t>thinkingthroughlearning@gmail.com</a:t>
            </a:r>
            <a:r>
              <a:rPr lang="en-US" dirty="0" smtClean="0">
                <a:solidFill>
                  <a:srgbClr val="0000CC"/>
                </a:solidFill>
              </a:rPr>
              <a:t> </a:t>
            </a:r>
          </a:p>
          <a:p>
            <a:endParaRPr lang="en-US" sz="1300" dirty="0">
              <a:solidFill>
                <a:srgbClr val="0000CC"/>
              </a:solidFill>
            </a:endParaRPr>
          </a:p>
          <a:p>
            <a:r>
              <a:rPr lang="en-GB" sz="3000" dirty="0" smtClean="0">
                <a:hlinkClick r:id="rId4"/>
              </a:rPr>
              <a:t>jensimpson@Sapere.org.uk</a:t>
            </a:r>
            <a:r>
              <a:rPr lang="en-GB" sz="3000" dirty="0" smtClean="0"/>
              <a:t> </a:t>
            </a:r>
          </a:p>
          <a:p>
            <a:endParaRPr lang="en-US" sz="3000" dirty="0"/>
          </a:p>
          <a:p>
            <a:r>
              <a:rPr lang="en-US" sz="3000" dirty="0" smtClean="0">
                <a:hlinkClick r:id="rId5"/>
              </a:rPr>
              <a:t>www.glp-e.org.uk</a:t>
            </a:r>
            <a:r>
              <a:rPr lang="en-US" sz="3000" dirty="0" smtClean="0"/>
              <a:t> </a:t>
            </a:r>
            <a:endParaRPr lang="en-GB" sz="3000" dirty="0"/>
          </a:p>
        </p:txBody>
      </p:sp>
      <p:pic>
        <p:nvPicPr>
          <p:cNvPr id="3076" name="Picture 4" descr="http://4.bp.blogspot.com/-uvTIyOYp9GE/TbGye-PtExI/AAAAAAAAAQs/VAVz59_WUmw/s1600/earth-3d.gif"/>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395537" y="5013176"/>
            <a:ext cx="1515417" cy="1515418"/>
          </a:xfrm>
          <a:prstGeom prst="rect">
            <a:avLst/>
          </a:prstGeom>
          <a:noFill/>
          <a:extLst>
            <a:ext uri="{909E8E84-426E-40DD-AFC4-6F175D3DCCD1}">
              <a14:hiddenFill xmlns:a14="http://schemas.microsoft.com/office/drawing/2010/main">
                <a:solidFill>
                  <a:srgbClr val="FFFFFF"/>
                </a:solidFill>
              </a14:hiddenFill>
            </a:ext>
          </a:extLst>
        </p:spPr>
      </p:pic>
      <p:pic>
        <p:nvPicPr>
          <p:cNvPr id="2050" name="Picture 2" descr="glp_logo_w260"/>
          <p:cNvPicPr>
            <a:picLocks noChangeAspect="1" noChangeArrowheads="1"/>
          </p:cNvPicPr>
          <p:nvPr/>
        </p:nvPicPr>
        <p:blipFill>
          <a:blip r:embed="rId7">
            <a:extLst>
              <a:ext uri="{28A0092B-C50C-407E-A947-70E740481C1C}">
                <a14:useLocalDpi xmlns:a14="http://schemas.microsoft.com/office/drawing/2010/main"/>
              </a:ext>
            </a:extLst>
          </a:blip>
          <a:srcRect/>
          <a:stretch>
            <a:fillRect/>
          </a:stretch>
        </p:blipFill>
        <p:spPr bwMode="auto">
          <a:xfrm>
            <a:off x="6372200" y="5333898"/>
            <a:ext cx="2132157" cy="7919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940711455"/>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1577</TotalTime>
  <Words>2654</Words>
  <Application>Microsoft Office PowerPoint</Application>
  <PresentationFormat>On-screen Show (4:3)</PresentationFormat>
  <Paragraphs>239</Paragraphs>
  <Slides>23</Slides>
  <Notes>18</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23</vt:i4>
      </vt:variant>
    </vt:vector>
  </HeadingPairs>
  <TitlesOfParts>
    <vt:vector size="28" baseType="lpstr">
      <vt:lpstr>Arial</vt:lpstr>
      <vt:lpstr>Avenir LT Std 55 Roman</vt:lpstr>
      <vt:lpstr>Calibri</vt:lpstr>
      <vt:lpstr>ヒラギノ角ゴ ProN W3</vt:lpstr>
      <vt:lpstr>Office Theme</vt:lpstr>
      <vt:lpstr>Learning to Unlearn</vt:lpstr>
      <vt:lpstr>Why?</vt:lpstr>
      <vt:lpstr>Learning to Unlearn</vt:lpstr>
      <vt:lpstr>Charity mentality V’s Social Justice mentality </vt:lpstr>
      <vt:lpstr>Challenges for teaching and learning</vt:lpstr>
      <vt:lpstr>The Interventions</vt:lpstr>
      <vt:lpstr>Framing (part 1) – Unearthing of fundamental assumptions</vt:lpstr>
      <vt:lpstr>Framing (part 1) – Unearthing of fundamental assumptions</vt:lpstr>
      <vt:lpstr>Why are we changing the maps? – Unsettling and further reflection of fundamental assumptions  https://www.youtube.com/watch?v=eLqC3FNNOaI   </vt:lpstr>
      <vt:lpstr>PowerPoint Presentation</vt:lpstr>
      <vt:lpstr>PowerPoint Presentation</vt:lpstr>
      <vt:lpstr>PowerPoint Presentation</vt:lpstr>
      <vt:lpstr> Framing (part 2) - Breakthrough connections are made/recognizing the origins of assumptions </vt:lpstr>
      <vt:lpstr>‘Hidden’ influences</vt:lpstr>
      <vt:lpstr>Charity mentality V’s Social Justice mentality </vt:lpstr>
      <vt:lpstr> Charity Vs Social Justice Mindset – Old assumptions are reframed</vt:lpstr>
      <vt:lpstr>PowerPoint Presentation</vt:lpstr>
      <vt:lpstr>PowerPoint Presentation</vt:lpstr>
      <vt:lpstr>Charity is…   - Charity vs Social justice</vt:lpstr>
      <vt:lpstr>Poverty vs Inequality</vt:lpstr>
      <vt:lpstr>Evaluation/Follow-up review - Changes within practice based on new/reconstructed understanding</vt:lpstr>
      <vt:lpstr>In conclusion . . .</vt:lpstr>
      <vt:lpstr>Thank you</vt:lpstr>
    </vt:vector>
  </TitlesOfParts>
  <Company>Pearson</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Learning to Unlearn</dc:title>
  <dc:creator>Simpson, Jennifer</dc:creator>
  <cp:lastModifiedBy>Jen Simpson</cp:lastModifiedBy>
  <cp:revision>118</cp:revision>
  <cp:lastPrinted>2016-11-01T10:46:36Z</cp:lastPrinted>
  <dcterms:created xsi:type="dcterms:W3CDTF">2015-06-17T08:45:26Z</dcterms:created>
  <dcterms:modified xsi:type="dcterms:W3CDTF">2018-05-10T09:50:50Z</dcterms:modified>
</cp:coreProperties>
</file>