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7"/>
  </p:notesMasterIdLst>
  <p:handoutMasterIdLst>
    <p:handoutMasterId r:id="rId58"/>
  </p:handoutMasterIdLst>
  <p:sldIdLst>
    <p:sldId id="274" r:id="rId2"/>
    <p:sldId id="419" r:id="rId3"/>
    <p:sldId id="381" r:id="rId4"/>
    <p:sldId id="376" r:id="rId5"/>
    <p:sldId id="403" r:id="rId6"/>
    <p:sldId id="352" r:id="rId7"/>
    <p:sldId id="256" r:id="rId8"/>
    <p:sldId id="295" r:id="rId9"/>
    <p:sldId id="365" r:id="rId10"/>
    <p:sldId id="271" r:id="rId11"/>
    <p:sldId id="270" r:id="rId12"/>
    <p:sldId id="286" r:id="rId13"/>
    <p:sldId id="416" r:id="rId14"/>
    <p:sldId id="417" r:id="rId15"/>
    <p:sldId id="418" r:id="rId16"/>
    <p:sldId id="423" r:id="rId17"/>
    <p:sldId id="362" r:id="rId18"/>
    <p:sldId id="367" r:id="rId19"/>
    <p:sldId id="398" r:id="rId20"/>
    <p:sldId id="284" r:id="rId21"/>
    <p:sldId id="413" r:id="rId22"/>
    <p:sldId id="424" r:id="rId23"/>
    <p:sldId id="412" r:id="rId24"/>
    <p:sldId id="314" r:id="rId25"/>
    <p:sldId id="355" r:id="rId26"/>
    <p:sldId id="325" r:id="rId27"/>
    <p:sldId id="304" r:id="rId28"/>
    <p:sldId id="305" r:id="rId29"/>
    <p:sldId id="306" r:id="rId30"/>
    <p:sldId id="307" r:id="rId31"/>
    <p:sldId id="345" r:id="rId32"/>
    <p:sldId id="346" r:id="rId33"/>
    <p:sldId id="420" r:id="rId34"/>
    <p:sldId id="422" r:id="rId35"/>
    <p:sldId id="410" r:id="rId36"/>
    <p:sldId id="414" r:id="rId37"/>
    <p:sldId id="411" r:id="rId38"/>
    <p:sldId id="415" r:id="rId39"/>
    <p:sldId id="421" r:id="rId40"/>
    <p:sldId id="360" r:id="rId41"/>
    <p:sldId id="348" r:id="rId42"/>
    <p:sldId id="349" r:id="rId43"/>
    <p:sldId id="350" r:id="rId44"/>
    <p:sldId id="425" r:id="rId45"/>
    <p:sldId id="400" r:id="rId46"/>
    <p:sldId id="383" r:id="rId47"/>
    <p:sldId id="384" r:id="rId48"/>
    <p:sldId id="385" r:id="rId49"/>
    <p:sldId id="386" r:id="rId50"/>
    <p:sldId id="387" r:id="rId51"/>
    <p:sldId id="388" r:id="rId52"/>
    <p:sldId id="316" r:id="rId53"/>
    <p:sldId id="404" r:id="rId54"/>
    <p:sldId id="405" r:id="rId55"/>
    <p:sldId id="324" r:id="rId5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27" autoAdjust="0"/>
    <p:restoredTop sz="98707" autoAdjust="0"/>
  </p:normalViewPr>
  <p:slideViewPr>
    <p:cSldViewPr snapToGrid="0" snapToObjects="1">
      <p:cViewPr>
        <p:scale>
          <a:sx n="100" d="100"/>
          <a:sy n="100" d="100"/>
        </p:scale>
        <p:origin x="-4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97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notesMaster" Target="notesMasters/notesMaster1.xml"/><Relationship Id="rId58" Type="http://schemas.openxmlformats.org/officeDocument/2006/relationships/handoutMaster" Target="handoutMasters/handoutMaster1.xml"/><Relationship Id="rId59" Type="http://schemas.openxmlformats.org/officeDocument/2006/relationships/printerSettings" Target="printerSettings/printerSettings1.bin"/><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presProps" Target="presProps.xml"/><Relationship Id="rId61" Type="http://schemas.openxmlformats.org/officeDocument/2006/relationships/viewProps" Target="viewProps.xml"/><Relationship Id="rId62"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E7CA94-0766-CA43-8B08-BAB6A95D2B1C}" type="doc">
      <dgm:prSet loTypeId="urn:microsoft.com/office/officeart/2005/8/layout/funnel1" loCatId="" qsTypeId="urn:microsoft.com/office/officeart/2005/8/quickstyle/simple4" qsCatId="simple" csTypeId="urn:microsoft.com/office/officeart/2005/8/colors/colorful1" csCatId="colorful" phldr="1"/>
      <dgm:spPr/>
      <dgm:t>
        <a:bodyPr/>
        <a:lstStyle/>
        <a:p>
          <a:endParaRPr lang="en-US"/>
        </a:p>
      </dgm:t>
    </dgm:pt>
    <dgm:pt modelId="{EF60546E-D773-EB4A-BC01-361C1E59C676}">
      <dgm:prSet phldrT="[Text]" custT="1"/>
      <dgm:spPr/>
      <dgm:t>
        <a:bodyPr/>
        <a:lstStyle/>
        <a:p>
          <a:r>
            <a:rPr lang="en-US" sz="2800" dirty="0" smtClean="0">
              <a:solidFill>
                <a:schemeClr val="tx1"/>
              </a:solidFill>
            </a:rPr>
            <a:t>Funding</a:t>
          </a:r>
          <a:endParaRPr lang="en-US" sz="2800" dirty="0">
            <a:solidFill>
              <a:schemeClr val="tx1"/>
            </a:solidFill>
          </a:endParaRPr>
        </a:p>
      </dgm:t>
    </dgm:pt>
    <dgm:pt modelId="{26A8F625-3AAD-8148-B867-9A76A3D60B27}" type="parTrans" cxnId="{5CD6A406-9AB1-AC45-9D49-BE5F1152104D}">
      <dgm:prSet/>
      <dgm:spPr/>
      <dgm:t>
        <a:bodyPr/>
        <a:lstStyle/>
        <a:p>
          <a:endParaRPr lang="en-US"/>
        </a:p>
      </dgm:t>
    </dgm:pt>
    <dgm:pt modelId="{5DDB73F5-416D-5142-97C0-C353B3FD5756}" type="sibTrans" cxnId="{5CD6A406-9AB1-AC45-9D49-BE5F1152104D}">
      <dgm:prSet/>
      <dgm:spPr/>
      <dgm:t>
        <a:bodyPr/>
        <a:lstStyle/>
        <a:p>
          <a:endParaRPr lang="en-US"/>
        </a:p>
      </dgm:t>
    </dgm:pt>
    <dgm:pt modelId="{B4FF31C9-8DD2-1D44-9608-3A478F30A2ED}">
      <dgm:prSet phldrT="[Text]" custT="1"/>
      <dgm:spPr/>
      <dgm:t>
        <a:bodyPr/>
        <a:lstStyle/>
        <a:p>
          <a:r>
            <a:rPr lang="en-US" sz="2800" dirty="0" smtClean="0">
              <a:solidFill>
                <a:srgbClr val="000000"/>
              </a:solidFill>
            </a:rPr>
            <a:t>Support</a:t>
          </a:r>
          <a:endParaRPr lang="en-US" sz="2800" dirty="0">
            <a:solidFill>
              <a:srgbClr val="000000"/>
            </a:solidFill>
          </a:endParaRPr>
        </a:p>
      </dgm:t>
    </dgm:pt>
    <dgm:pt modelId="{48DF1CA6-ADE5-6C46-9F8B-61F02EFE21CB}" type="parTrans" cxnId="{72B8A335-A2E0-E245-8606-1489259DECA2}">
      <dgm:prSet/>
      <dgm:spPr/>
      <dgm:t>
        <a:bodyPr/>
        <a:lstStyle/>
        <a:p>
          <a:endParaRPr lang="en-US"/>
        </a:p>
      </dgm:t>
    </dgm:pt>
    <dgm:pt modelId="{8F00CDAA-F15F-0540-83B0-B0F00CCF2527}" type="sibTrans" cxnId="{72B8A335-A2E0-E245-8606-1489259DECA2}">
      <dgm:prSet/>
      <dgm:spPr/>
      <dgm:t>
        <a:bodyPr/>
        <a:lstStyle/>
        <a:p>
          <a:endParaRPr lang="en-US"/>
        </a:p>
      </dgm:t>
    </dgm:pt>
    <dgm:pt modelId="{FC95DB16-178F-7A46-9089-4B7EAE805C69}">
      <dgm:prSet phldrT="[Text]" custT="1"/>
      <dgm:spPr/>
      <dgm:t>
        <a:bodyPr/>
        <a:lstStyle/>
        <a:p>
          <a:r>
            <a:rPr lang="en-US" sz="2800" dirty="0" smtClean="0">
              <a:solidFill>
                <a:srgbClr val="000000"/>
              </a:solidFill>
            </a:rPr>
            <a:t>Training</a:t>
          </a:r>
          <a:endParaRPr lang="en-US" sz="2800" dirty="0">
            <a:solidFill>
              <a:srgbClr val="000000"/>
            </a:solidFill>
          </a:endParaRPr>
        </a:p>
      </dgm:t>
    </dgm:pt>
    <dgm:pt modelId="{FFEEFBDC-A72A-B143-9E96-63E7723BCA4C}" type="parTrans" cxnId="{F8C86E99-66D0-A548-AC56-B3E4C8A542A4}">
      <dgm:prSet/>
      <dgm:spPr/>
      <dgm:t>
        <a:bodyPr/>
        <a:lstStyle/>
        <a:p>
          <a:endParaRPr lang="en-US"/>
        </a:p>
      </dgm:t>
    </dgm:pt>
    <dgm:pt modelId="{87FDF009-D9E7-9F4E-B277-ED9C10C004F8}" type="sibTrans" cxnId="{F8C86E99-66D0-A548-AC56-B3E4C8A542A4}">
      <dgm:prSet/>
      <dgm:spPr/>
      <dgm:t>
        <a:bodyPr/>
        <a:lstStyle/>
        <a:p>
          <a:endParaRPr lang="en-US"/>
        </a:p>
      </dgm:t>
    </dgm:pt>
    <dgm:pt modelId="{06669AD6-C881-5047-BE70-9C90736FA49A}">
      <dgm:prSet phldrT="[Text]" custT="1"/>
      <dgm:spPr/>
      <dgm:t>
        <a:bodyPr/>
        <a:lstStyle/>
        <a:p>
          <a:r>
            <a:rPr lang="en-US" sz="2800" dirty="0" smtClean="0"/>
            <a:t>Increased spread of Quality </a:t>
          </a:r>
          <a:r>
            <a:rPr lang="en-US" sz="2800" b="1" dirty="0" smtClean="0"/>
            <a:t>Development Education </a:t>
          </a:r>
          <a:r>
            <a:rPr lang="en-US" sz="2800" dirty="0" smtClean="0"/>
            <a:t>in Post-Primary schools in Ireland</a:t>
          </a:r>
          <a:endParaRPr lang="en-US" sz="2800" dirty="0"/>
        </a:p>
      </dgm:t>
    </dgm:pt>
    <dgm:pt modelId="{3F65EA65-1D55-734A-ACF8-676AED4E23BE}" type="parTrans" cxnId="{7FBD504A-5545-5941-9F8F-56582B0D2991}">
      <dgm:prSet/>
      <dgm:spPr/>
      <dgm:t>
        <a:bodyPr/>
        <a:lstStyle/>
        <a:p>
          <a:endParaRPr lang="en-US"/>
        </a:p>
      </dgm:t>
    </dgm:pt>
    <dgm:pt modelId="{211ACFEA-A3DA-F147-A9C0-8E579EB71BA4}" type="sibTrans" cxnId="{7FBD504A-5545-5941-9F8F-56582B0D2991}">
      <dgm:prSet/>
      <dgm:spPr/>
      <dgm:t>
        <a:bodyPr/>
        <a:lstStyle/>
        <a:p>
          <a:endParaRPr lang="en-US"/>
        </a:p>
      </dgm:t>
    </dgm:pt>
    <dgm:pt modelId="{3D220B8C-31A2-DF48-A697-46054AD7DCDB}" type="pres">
      <dgm:prSet presAssocID="{68E7CA94-0766-CA43-8B08-BAB6A95D2B1C}" presName="Name0" presStyleCnt="0">
        <dgm:presLayoutVars>
          <dgm:chMax val="4"/>
          <dgm:resizeHandles val="exact"/>
        </dgm:presLayoutVars>
      </dgm:prSet>
      <dgm:spPr/>
      <dgm:t>
        <a:bodyPr/>
        <a:lstStyle/>
        <a:p>
          <a:endParaRPr lang="en-US"/>
        </a:p>
      </dgm:t>
    </dgm:pt>
    <dgm:pt modelId="{FDD0508C-0471-D848-B616-4493E2900FB6}" type="pres">
      <dgm:prSet presAssocID="{68E7CA94-0766-CA43-8B08-BAB6A95D2B1C}" presName="ellipse" presStyleLbl="trBgShp" presStyleIdx="0" presStyleCnt="1"/>
      <dgm:spPr/>
    </dgm:pt>
    <dgm:pt modelId="{89CA10E7-9E38-B14F-A8C9-C05D7F1D12D0}" type="pres">
      <dgm:prSet presAssocID="{68E7CA94-0766-CA43-8B08-BAB6A95D2B1C}" presName="arrow1" presStyleLbl="fgShp" presStyleIdx="0" presStyleCnt="1"/>
      <dgm:spPr/>
    </dgm:pt>
    <dgm:pt modelId="{650CBEBE-9A35-E541-BE96-F497AD24460A}" type="pres">
      <dgm:prSet presAssocID="{68E7CA94-0766-CA43-8B08-BAB6A95D2B1C}" presName="rectangle" presStyleLbl="revTx" presStyleIdx="0" presStyleCnt="1" custScaleX="247852">
        <dgm:presLayoutVars>
          <dgm:bulletEnabled val="1"/>
        </dgm:presLayoutVars>
      </dgm:prSet>
      <dgm:spPr/>
      <dgm:t>
        <a:bodyPr/>
        <a:lstStyle/>
        <a:p>
          <a:endParaRPr lang="en-US"/>
        </a:p>
      </dgm:t>
    </dgm:pt>
    <dgm:pt modelId="{3A1511A0-B72A-4346-B15E-17E40FD8FD9E}" type="pres">
      <dgm:prSet presAssocID="{B4FF31C9-8DD2-1D44-9608-3A478F30A2ED}" presName="item1" presStyleLbl="node1" presStyleIdx="0" presStyleCnt="3" custScaleX="140864" custLinFactNeighborX="-7675">
        <dgm:presLayoutVars>
          <dgm:bulletEnabled val="1"/>
        </dgm:presLayoutVars>
      </dgm:prSet>
      <dgm:spPr/>
      <dgm:t>
        <a:bodyPr/>
        <a:lstStyle/>
        <a:p>
          <a:endParaRPr lang="en-US"/>
        </a:p>
      </dgm:t>
    </dgm:pt>
    <dgm:pt modelId="{7B398DCF-148E-BF40-B056-877BEE6AA4D5}" type="pres">
      <dgm:prSet presAssocID="{FC95DB16-178F-7A46-9089-4B7EAE805C69}" presName="item2" presStyleLbl="node1" presStyleIdx="1" presStyleCnt="3" custScaleX="140864">
        <dgm:presLayoutVars>
          <dgm:bulletEnabled val="1"/>
        </dgm:presLayoutVars>
      </dgm:prSet>
      <dgm:spPr/>
      <dgm:t>
        <a:bodyPr/>
        <a:lstStyle/>
        <a:p>
          <a:endParaRPr lang="en-US"/>
        </a:p>
      </dgm:t>
    </dgm:pt>
    <dgm:pt modelId="{9D5525B3-2758-294D-B6FE-FB350345F9D9}" type="pres">
      <dgm:prSet presAssocID="{06669AD6-C881-5047-BE70-9C90736FA49A}" presName="item3" presStyleLbl="node1" presStyleIdx="2" presStyleCnt="3" custScaleX="142798" custLinFactNeighborX="9210" custLinFactNeighborY="-4605">
        <dgm:presLayoutVars>
          <dgm:bulletEnabled val="1"/>
        </dgm:presLayoutVars>
      </dgm:prSet>
      <dgm:spPr/>
      <dgm:t>
        <a:bodyPr/>
        <a:lstStyle/>
        <a:p>
          <a:endParaRPr lang="en-US"/>
        </a:p>
      </dgm:t>
    </dgm:pt>
    <dgm:pt modelId="{C09EA110-E614-004A-8307-C4FFA746B065}" type="pres">
      <dgm:prSet presAssocID="{68E7CA94-0766-CA43-8B08-BAB6A95D2B1C}" presName="funnel" presStyleLbl="trAlignAcc1" presStyleIdx="0" presStyleCnt="1" custLinFactNeighborX="-984" custLinFactNeighborY="-893"/>
      <dgm:spPr/>
    </dgm:pt>
  </dgm:ptLst>
  <dgm:cxnLst>
    <dgm:cxn modelId="{2CA16169-6C0B-B54C-8A8A-D6C261DC6D12}" type="presOf" srcId="{FC95DB16-178F-7A46-9089-4B7EAE805C69}" destId="{3A1511A0-B72A-4346-B15E-17E40FD8FD9E}" srcOrd="0" destOrd="0" presId="urn:microsoft.com/office/officeart/2005/8/layout/funnel1"/>
    <dgm:cxn modelId="{BBDA4950-51C7-8C4B-8C08-0CB7BB06D81A}" type="presOf" srcId="{68E7CA94-0766-CA43-8B08-BAB6A95D2B1C}" destId="{3D220B8C-31A2-DF48-A697-46054AD7DCDB}" srcOrd="0" destOrd="0" presId="urn:microsoft.com/office/officeart/2005/8/layout/funnel1"/>
    <dgm:cxn modelId="{EEACD3EB-1D7C-284C-B9F5-CF78CF93F272}" type="presOf" srcId="{06669AD6-C881-5047-BE70-9C90736FA49A}" destId="{650CBEBE-9A35-E541-BE96-F497AD24460A}" srcOrd="0" destOrd="0" presId="urn:microsoft.com/office/officeart/2005/8/layout/funnel1"/>
    <dgm:cxn modelId="{7FBD504A-5545-5941-9F8F-56582B0D2991}" srcId="{68E7CA94-0766-CA43-8B08-BAB6A95D2B1C}" destId="{06669AD6-C881-5047-BE70-9C90736FA49A}" srcOrd="3" destOrd="0" parTransId="{3F65EA65-1D55-734A-ACF8-676AED4E23BE}" sibTransId="{211ACFEA-A3DA-F147-A9C0-8E579EB71BA4}"/>
    <dgm:cxn modelId="{5DE62F60-D6C4-F24D-A435-068BB75AEE32}" type="presOf" srcId="{EF60546E-D773-EB4A-BC01-361C1E59C676}" destId="{9D5525B3-2758-294D-B6FE-FB350345F9D9}" srcOrd="0" destOrd="0" presId="urn:microsoft.com/office/officeart/2005/8/layout/funnel1"/>
    <dgm:cxn modelId="{882E93FA-1B3C-BB4E-95BE-905DEA8BA9F2}" type="presOf" srcId="{B4FF31C9-8DD2-1D44-9608-3A478F30A2ED}" destId="{7B398DCF-148E-BF40-B056-877BEE6AA4D5}" srcOrd="0" destOrd="0" presId="urn:microsoft.com/office/officeart/2005/8/layout/funnel1"/>
    <dgm:cxn modelId="{F8C86E99-66D0-A548-AC56-B3E4C8A542A4}" srcId="{68E7CA94-0766-CA43-8B08-BAB6A95D2B1C}" destId="{FC95DB16-178F-7A46-9089-4B7EAE805C69}" srcOrd="2" destOrd="0" parTransId="{FFEEFBDC-A72A-B143-9E96-63E7723BCA4C}" sibTransId="{87FDF009-D9E7-9F4E-B277-ED9C10C004F8}"/>
    <dgm:cxn modelId="{5CD6A406-9AB1-AC45-9D49-BE5F1152104D}" srcId="{68E7CA94-0766-CA43-8B08-BAB6A95D2B1C}" destId="{EF60546E-D773-EB4A-BC01-361C1E59C676}" srcOrd="0" destOrd="0" parTransId="{26A8F625-3AAD-8148-B867-9A76A3D60B27}" sibTransId="{5DDB73F5-416D-5142-97C0-C353B3FD5756}"/>
    <dgm:cxn modelId="{72B8A335-A2E0-E245-8606-1489259DECA2}" srcId="{68E7CA94-0766-CA43-8B08-BAB6A95D2B1C}" destId="{B4FF31C9-8DD2-1D44-9608-3A478F30A2ED}" srcOrd="1" destOrd="0" parTransId="{48DF1CA6-ADE5-6C46-9F8B-61F02EFE21CB}" sibTransId="{8F00CDAA-F15F-0540-83B0-B0F00CCF2527}"/>
    <dgm:cxn modelId="{5A381DEC-9C75-1C48-9DD1-BE280F5787BB}" type="presParOf" srcId="{3D220B8C-31A2-DF48-A697-46054AD7DCDB}" destId="{FDD0508C-0471-D848-B616-4493E2900FB6}" srcOrd="0" destOrd="0" presId="urn:microsoft.com/office/officeart/2005/8/layout/funnel1"/>
    <dgm:cxn modelId="{B3E8D62A-E91D-C342-9F94-7EF726B75AE1}" type="presParOf" srcId="{3D220B8C-31A2-DF48-A697-46054AD7DCDB}" destId="{89CA10E7-9E38-B14F-A8C9-C05D7F1D12D0}" srcOrd="1" destOrd="0" presId="urn:microsoft.com/office/officeart/2005/8/layout/funnel1"/>
    <dgm:cxn modelId="{DCA354E7-42D5-A948-B10C-33A742A722FC}" type="presParOf" srcId="{3D220B8C-31A2-DF48-A697-46054AD7DCDB}" destId="{650CBEBE-9A35-E541-BE96-F497AD24460A}" srcOrd="2" destOrd="0" presId="urn:microsoft.com/office/officeart/2005/8/layout/funnel1"/>
    <dgm:cxn modelId="{36157A91-A241-C743-B05C-3C287A42DEBB}" type="presParOf" srcId="{3D220B8C-31A2-DF48-A697-46054AD7DCDB}" destId="{3A1511A0-B72A-4346-B15E-17E40FD8FD9E}" srcOrd="3" destOrd="0" presId="urn:microsoft.com/office/officeart/2005/8/layout/funnel1"/>
    <dgm:cxn modelId="{F1FBC09B-BE30-D24B-958A-2BE6528B552A}" type="presParOf" srcId="{3D220B8C-31A2-DF48-A697-46054AD7DCDB}" destId="{7B398DCF-148E-BF40-B056-877BEE6AA4D5}" srcOrd="4" destOrd="0" presId="urn:microsoft.com/office/officeart/2005/8/layout/funnel1"/>
    <dgm:cxn modelId="{25B6C6DD-365B-ED45-ABE5-490BDF7B0652}" type="presParOf" srcId="{3D220B8C-31A2-DF48-A697-46054AD7DCDB}" destId="{9D5525B3-2758-294D-B6FE-FB350345F9D9}" srcOrd="5" destOrd="0" presId="urn:microsoft.com/office/officeart/2005/8/layout/funnel1"/>
    <dgm:cxn modelId="{85048982-AE66-3842-B5D0-75B43AF34974}" type="presParOf" srcId="{3D220B8C-31A2-DF48-A697-46054AD7DCDB}" destId="{C09EA110-E614-004A-8307-C4FFA746B065}" srcOrd="6" destOrd="0" presId="urn:microsoft.com/office/officeart/2005/8/layout/funne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D0508C-0471-D848-B616-4493E2900FB6}">
      <dsp:nvSpPr>
        <dsp:cNvPr id="0" name=""/>
        <dsp:cNvSpPr/>
      </dsp:nvSpPr>
      <dsp:spPr>
        <a:xfrm>
          <a:off x="2376444" y="183867"/>
          <a:ext cx="3649057" cy="1267269"/>
        </a:xfrm>
        <a:prstGeom prst="ellipse">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CA10E7-9E38-B14F-A8C9-C05D7F1D12D0}">
      <dsp:nvSpPr>
        <dsp:cNvPr id="0" name=""/>
        <dsp:cNvSpPr/>
      </dsp:nvSpPr>
      <dsp:spPr>
        <a:xfrm>
          <a:off x="3853040" y="3286980"/>
          <a:ext cx="707181" cy="452596"/>
        </a:xfrm>
        <a:prstGeom prst="downArrow">
          <a:avLst/>
        </a:prstGeom>
        <a:gradFill rotWithShape="0">
          <a:gsLst>
            <a:gs pos="0">
              <a:schemeClr val="accent2">
                <a:tint val="40000"/>
                <a:hueOff val="0"/>
                <a:satOff val="0"/>
                <a:lumOff val="0"/>
                <a:alphaOff val="0"/>
                <a:tint val="100000"/>
                <a:shade val="100000"/>
                <a:satMod val="130000"/>
              </a:schemeClr>
            </a:gs>
            <a:gs pos="100000">
              <a:schemeClr val="accent2">
                <a:tint val="4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dsp:style>
    </dsp:sp>
    <dsp:sp modelId="{650CBEBE-9A35-E541-BE96-F497AD24460A}">
      <dsp:nvSpPr>
        <dsp:cNvPr id="0" name=""/>
        <dsp:cNvSpPr/>
      </dsp:nvSpPr>
      <dsp:spPr>
        <a:xfrm>
          <a:off x="-2" y="3649057"/>
          <a:ext cx="8413267" cy="8486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smtClean="0"/>
            <a:t>Increased spread of Quality </a:t>
          </a:r>
          <a:r>
            <a:rPr lang="en-US" sz="2800" b="1" kern="1200" dirty="0" smtClean="0"/>
            <a:t>Development Education </a:t>
          </a:r>
          <a:r>
            <a:rPr lang="en-US" sz="2800" kern="1200" dirty="0" smtClean="0"/>
            <a:t>in Post-Primary schools in Ireland</a:t>
          </a:r>
          <a:endParaRPr lang="en-US" sz="2800" kern="1200" dirty="0"/>
        </a:p>
      </dsp:txBody>
      <dsp:txXfrm>
        <a:off x="-2" y="3649057"/>
        <a:ext cx="8413267" cy="848618"/>
      </dsp:txXfrm>
    </dsp:sp>
    <dsp:sp modelId="{3A1511A0-B72A-4346-B15E-17E40FD8FD9E}">
      <dsp:nvSpPr>
        <dsp:cNvPr id="0" name=""/>
        <dsp:cNvSpPr/>
      </dsp:nvSpPr>
      <dsp:spPr>
        <a:xfrm>
          <a:off x="3345335" y="1549010"/>
          <a:ext cx="1793096" cy="1272927"/>
        </a:xfrm>
        <a:prstGeom prst="ellips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solidFill>
                <a:srgbClr val="000000"/>
              </a:solidFill>
            </a:rPr>
            <a:t>Training</a:t>
          </a:r>
          <a:endParaRPr lang="en-US" sz="2800" kern="1200" dirty="0">
            <a:solidFill>
              <a:srgbClr val="000000"/>
            </a:solidFill>
          </a:endParaRPr>
        </a:p>
      </dsp:txBody>
      <dsp:txXfrm>
        <a:off x="3607928" y="1735426"/>
        <a:ext cx="1267910" cy="900095"/>
      </dsp:txXfrm>
    </dsp:sp>
    <dsp:sp modelId="{7B398DCF-148E-BF40-B056-877BEE6AA4D5}">
      <dsp:nvSpPr>
        <dsp:cNvPr id="0" name=""/>
        <dsp:cNvSpPr/>
      </dsp:nvSpPr>
      <dsp:spPr>
        <a:xfrm>
          <a:off x="2532183" y="594032"/>
          <a:ext cx="1793096" cy="1272927"/>
        </a:xfrm>
        <a:prstGeom prst="ellipse">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solidFill>
                <a:srgbClr val="000000"/>
              </a:solidFill>
            </a:rPr>
            <a:t>Support</a:t>
          </a:r>
          <a:endParaRPr lang="en-US" sz="2800" kern="1200" dirty="0">
            <a:solidFill>
              <a:srgbClr val="000000"/>
            </a:solidFill>
          </a:endParaRPr>
        </a:p>
      </dsp:txBody>
      <dsp:txXfrm>
        <a:off x="2794776" y="780448"/>
        <a:ext cx="1267910" cy="900095"/>
      </dsp:txXfrm>
    </dsp:sp>
    <dsp:sp modelId="{9D5525B3-2758-294D-B6FE-FB350345F9D9}">
      <dsp:nvSpPr>
        <dsp:cNvPr id="0" name=""/>
        <dsp:cNvSpPr/>
      </dsp:nvSpPr>
      <dsp:spPr>
        <a:xfrm>
          <a:off x="3938324" y="227648"/>
          <a:ext cx="1817714" cy="1272927"/>
        </a:xfrm>
        <a:prstGeom prst="ellipse">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Funding</a:t>
          </a:r>
          <a:endParaRPr lang="en-US" sz="2800" kern="1200" dirty="0">
            <a:solidFill>
              <a:schemeClr val="tx1"/>
            </a:solidFill>
          </a:endParaRPr>
        </a:p>
      </dsp:txBody>
      <dsp:txXfrm>
        <a:off x="4204522" y="414064"/>
        <a:ext cx="1285318" cy="900095"/>
      </dsp:txXfrm>
    </dsp:sp>
    <dsp:sp modelId="{C09EA110-E614-004A-8307-C4FFA746B065}">
      <dsp:nvSpPr>
        <dsp:cNvPr id="0" name=""/>
        <dsp:cNvSpPr/>
      </dsp:nvSpPr>
      <dsp:spPr>
        <a:xfrm>
          <a:off x="2187553" y="0"/>
          <a:ext cx="3960217" cy="3168174"/>
        </a:xfrm>
        <a:prstGeom prst="funnel">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2AC25D9-82C2-594F-9F17-819E4E305D12}" type="datetimeFigureOut">
              <a:rPr lang="en-US" smtClean="0"/>
              <a:t>30/05/18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973E45F-2259-4E45-88C7-EA41A1181E3C}" type="slidenum">
              <a:rPr lang="en-US" smtClean="0"/>
              <a:t>‹#›</a:t>
            </a:fld>
            <a:endParaRPr lang="en-US"/>
          </a:p>
        </p:txBody>
      </p:sp>
    </p:spTree>
    <p:extLst>
      <p:ext uri="{BB962C8B-B14F-4D97-AF65-F5344CB8AC3E}">
        <p14:creationId xmlns:p14="http://schemas.microsoft.com/office/powerpoint/2010/main" val="11499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C4E63B-8590-C94D-83B7-5E123CA56E6B}" type="datetimeFigureOut">
              <a:rPr lang="en-US" smtClean="0"/>
              <a:t>30/05/18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E0053C-DC73-B04E-9E77-A405888C5ABC}" type="slidenum">
              <a:rPr lang="en-US" smtClean="0"/>
              <a:t>‹#›</a:t>
            </a:fld>
            <a:endParaRPr lang="en-US"/>
          </a:p>
        </p:txBody>
      </p:sp>
    </p:spTree>
    <p:extLst>
      <p:ext uri="{BB962C8B-B14F-4D97-AF65-F5344CB8AC3E}">
        <p14:creationId xmlns:p14="http://schemas.microsoft.com/office/powerpoint/2010/main" val="399621648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aterfootprint.org/" TargetMode="External"/><Relationship Id="rId4" Type="http://schemas.openxmlformats.org/officeDocument/2006/relationships/hyperlink" Target="http://water.ie/" TargetMode="External"/><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 Id="rId3" Type="http://schemas.openxmlformats.org/officeDocument/2006/relationships/hyperlink" Target="https://www.youtube.com/watch?v=eLqC3FNNOaI" TargetMode="Externa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concern.net/get-involved/schools/campaigning-schools" TargetMode="External"/><Relationship Id="rId4" Type="http://schemas.openxmlformats.org/officeDocument/2006/relationships/hyperlink" Target="http://www.change.org" TargetMode="External"/><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Moving Debate</a:t>
            </a:r>
          </a:p>
          <a:p>
            <a:r>
              <a:rPr lang="en-US" dirty="0" smtClean="0"/>
              <a:t>Root causes</a:t>
            </a:r>
          </a:p>
          <a:p>
            <a:r>
              <a:rPr lang="en-US" dirty="0" smtClean="0"/>
              <a:t>Video Global Inequality</a:t>
            </a:r>
          </a:p>
          <a:p>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1</a:t>
            </a:fld>
            <a:endParaRPr lang="en-US"/>
          </a:p>
        </p:txBody>
      </p:sp>
    </p:spTree>
    <p:extLst>
      <p:ext uri="{BB962C8B-B14F-4D97-AF65-F5344CB8AC3E}">
        <p14:creationId xmlns:p14="http://schemas.microsoft.com/office/powerpoint/2010/main" val="3842627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8A96C3-4FD0-DA4A-B113-95C5E64A8258}" type="slidenum">
              <a:rPr lang="en-US" smtClean="0"/>
              <a:t>3</a:t>
            </a:fld>
            <a:endParaRPr lang="en-US" dirty="0"/>
          </a:p>
        </p:txBody>
      </p:sp>
    </p:spTree>
    <p:extLst>
      <p:ext uri="{BB962C8B-B14F-4D97-AF65-F5344CB8AC3E}">
        <p14:creationId xmlns:p14="http://schemas.microsoft.com/office/powerpoint/2010/main" val="3740822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8A96C3-4FD0-DA4A-B113-95C5E64A8258}" type="slidenum">
              <a:rPr lang="en-US" smtClean="0"/>
              <a:t>4</a:t>
            </a:fld>
            <a:endParaRPr lang="en-US" dirty="0"/>
          </a:p>
        </p:txBody>
      </p:sp>
    </p:spTree>
    <p:extLst>
      <p:ext uri="{BB962C8B-B14F-4D97-AF65-F5344CB8AC3E}">
        <p14:creationId xmlns:p14="http://schemas.microsoft.com/office/powerpoint/2010/main" val="3740822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Many people view DE as simply ‘teaching about far away places’ (e.g. “Saris, steel bands and samosas” stereotype) – but in fact it encompasses a lot more than simply the content of what we teach or facilitate in the classroom. DE is of course partially content-driven, and we need sufficient knowledge in order to engage with it confidently: but it is primarily an approach to education that takes as its starting point the fact that our world is a vastly unequal place. </a:t>
            </a:r>
          </a:p>
          <a:p>
            <a:r>
              <a:rPr lang="en-US"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1C8A96C3-4FD0-DA4A-B113-95C5E64A8258}" type="slidenum">
              <a:rPr lang="en-US" smtClean="0"/>
              <a:t>5</a:t>
            </a:fld>
            <a:endParaRPr lang="en-US" dirty="0"/>
          </a:p>
        </p:txBody>
      </p:sp>
    </p:spTree>
    <p:extLst>
      <p:ext uri="{BB962C8B-B14F-4D97-AF65-F5344CB8AC3E}">
        <p14:creationId xmlns:p14="http://schemas.microsoft.com/office/powerpoint/2010/main" val="1665313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DE is driven by core values and attitudes (primarily JUSTICE, SOLIDARITY and EMPATHY), and has at its heart a radical and transformative agenda – hence the ACTION component. Therefore, a process cannot be described as DE if it doesn’t contribute to some kind of positive change – be that in myself, in my community, in my behaviour, in my perspective, in our collective narrative of development. </a:t>
            </a:r>
          </a:p>
          <a:p>
            <a:r>
              <a:rPr lang="en-US" sz="1200" kern="1200" smtClean="0">
                <a:solidFill>
                  <a:schemeClr val="tx1"/>
                </a:solidFill>
                <a:effectLst/>
                <a:latin typeface="+mn-lt"/>
                <a:ea typeface="+mn-ea"/>
                <a:cs typeface="+mn-cs"/>
              </a:rPr>
              <a:t> </a:t>
            </a:r>
          </a:p>
          <a:p>
            <a:r>
              <a:rPr lang="en-US" sz="1200" kern="1200" smtClean="0">
                <a:solidFill>
                  <a:schemeClr val="tx1"/>
                </a:solidFill>
                <a:effectLst/>
                <a:latin typeface="+mn-lt"/>
                <a:ea typeface="+mn-ea"/>
                <a:cs typeface="+mn-cs"/>
              </a:rPr>
              <a:t>DE also encompasses key skills that we all require in life – namely those of critical thinking and analysis, of being able to question and challenge the messages and information we receive every day. </a:t>
            </a:r>
          </a:p>
          <a:p>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6</a:t>
            </a:fld>
            <a:endParaRPr lang="en-US"/>
          </a:p>
        </p:txBody>
      </p:sp>
    </p:spTree>
    <p:extLst>
      <p:ext uri="{BB962C8B-B14F-4D97-AF65-F5344CB8AC3E}">
        <p14:creationId xmlns:p14="http://schemas.microsoft.com/office/powerpoint/2010/main" val="1469097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sz="1200" kern="1200" dirty="0" smtClean="0">
                <a:solidFill>
                  <a:schemeClr val="tx1"/>
                </a:solidFill>
                <a:effectLst/>
                <a:latin typeface="+mn-lt"/>
                <a:ea typeface="+mn-ea"/>
                <a:cs typeface="+mn-cs"/>
              </a:rPr>
              <a:t>Essentially Development Education is about exploring ideas and understanding:</a:t>
            </a:r>
            <a:endParaRPr lang="en-US" sz="1200" kern="1200" dirty="0" smtClean="0">
              <a:solidFill>
                <a:schemeClr val="tx1"/>
              </a:solidFill>
              <a:effectLst/>
              <a:latin typeface="+mn-lt"/>
              <a:ea typeface="+mn-ea"/>
              <a:cs typeface="+mn-cs"/>
            </a:endParaRPr>
          </a:p>
          <a:p>
            <a:r>
              <a:rPr lang="en-IE"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Of relationships and power</a:t>
            </a:r>
            <a:r>
              <a:rPr lang="en-US" sz="1200" kern="1200" dirty="0" smtClean="0">
                <a:solidFill>
                  <a:schemeClr val="tx1"/>
                </a:solidFill>
                <a:effectLst/>
                <a:latin typeface="+mn-lt"/>
                <a:ea typeface="+mn-ea"/>
                <a:cs typeface="+mn-cs"/>
              </a:rPr>
              <a:t> – the ways in which power relationships share people’s lives; their civil, political and social rights and responsibilities; their status as citizens; the implications of an increasingly global and interdependent society; the nature of economic, social, cultural and political relationships and how they affect people.</a:t>
            </a:r>
          </a:p>
          <a:p>
            <a:r>
              <a:rPr lang="en-US" sz="1200" b="1" kern="1200" dirty="0" smtClean="0">
                <a:solidFill>
                  <a:schemeClr val="tx1"/>
                </a:solidFill>
                <a:effectLst/>
                <a:latin typeface="+mn-lt"/>
                <a:ea typeface="+mn-ea"/>
                <a:cs typeface="+mn-cs"/>
              </a:rPr>
              <a:t>Of disparities in human living conditions</a:t>
            </a:r>
            <a:r>
              <a:rPr lang="en-US" sz="1200" kern="1200" dirty="0" smtClean="0">
                <a:solidFill>
                  <a:schemeClr val="tx1"/>
                </a:solidFill>
                <a:effectLst/>
                <a:latin typeface="+mn-lt"/>
                <a:ea typeface="+mn-ea"/>
                <a:cs typeface="+mn-cs"/>
              </a:rPr>
              <a:t> – the continued existence of inequality at local and global scales and of different perspectives on such divides; the values base of these perspectives and the implications for popular understanding of the issues.</a:t>
            </a:r>
          </a:p>
          <a:p>
            <a:r>
              <a:rPr lang="en-US" sz="1200" b="1" kern="1200" dirty="0" smtClean="0">
                <a:solidFill>
                  <a:schemeClr val="tx1"/>
                </a:solidFill>
                <a:effectLst/>
                <a:latin typeface="+mn-lt"/>
                <a:ea typeface="+mn-ea"/>
                <a:cs typeface="+mn-cs"/>
              </a:rPr>
              <a:t>Of the concepts of democracy, governance &amp; citizenship</a:t>
            </a:r>
            <a:r>
              <a:rPr lang="en-US" sz="1200" kern="1200" dirty="0" smtClean="0">
                <a:solidFill>
                  <a:schemeClr val="tx1"/>
                </a:solidFill>
                <a:effectLst/>
                <a:latin typeface="+mn-lt"/>
                <a:ea typeface="+mn-ea"/>
                <a:cs typeface="+mn-cs"/>
              </a:rPr>
              <a:t> – democratic practices and procedures; the rights of citizens here and elsewhere; the history of the struggle for democracy and the need to nurture it as well as to seek change for it to be more inclusive; ways in which global governance should/could develop.</a:t>
            </a:r>
          </a:p>
          <a:p>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Of cultural identities, conflict &amp; conciliation</a:t>
            </a:r>
            <a:r>
              <a:rPr lang="en-US" sz="1200" kern="1200" dirty="0" smtClean="0">
                <a:solidFill>
                  <a:schemeClr val="tx1"/>
                </a:solidFill>
                <a:effectLst/>
                <a:latin typeface="+mn-lt"/>
                <a:ea typeface="+mn-ea"/>
                <a:cs typeface="+mn-cs"/>
              </a:rPr>
              <a:t> – the concept of identity and its implications for individuals, communities, states and internal co-operation; the dangers of ethnocentricity and ways in which it fuels conflict and aggression; different experiences of conciliation and the skills necessary to achieve it.</a:t>
            </a:r>
          </a:p>
          <a:p>
            <a:r>
              <a:rPr lang="en-US" sz="1200" b="1" kern="1200" dirty="0" smtClean="0">
                <a:solidFill>
                  <a:schemeClr val="tx1"/>
                </a:solidFill>
                <a:effectLst/>
                <a:latin typeface="+mn-lt"/>
                <a:ea typeface="+mn-ea"/>
                <a:cs typeface="+mn-cs"/>
              </a:rPr>
              <a:t>Of rights and responsibilities</a:t>
            </a:r>
            <a:r>
              <a:rPr lang="en-US" sz="1200" kern="1200" dirty="0" smtClean="0">
                <a:solidFill>
                  <a:schemeClr val="tx1"/>
                </a:solidFill>
                <a:effectLst/>
                <a:latin typeface="+mn-lt"/>
                <a:ea typeface="+mn-ea"/>
                <a:cs typeface="+mn-cs"/>
              </a:rPr>
              <a:t> – the principles of equality, participation and democracy; ways in which rights are matched with responsibilities and the implications of this locally and globally.</a:t>
            </a:r>
          </a:p>
          <a:p>
            <a:r>
              <a:rPr lang="en-US" sz="1200" b="1" kern="1200" dirty="0" smtClean="0">
                <a:solidFill>
                  <a:schemeClr val="tx1"/>
                </a:solidFill>
                <a:effectLst/>
                <a:latin typeface="+mn-lt"/>
                <a:ea typeface="+mn-ea"/>
                <a:cs typeface="+mn-cs"/>
              </a:rPr>
              <a:t>Of gender identities</a:t>
            </a:r>
            <a:r>
              <a:rPr lang="en-US" sz="1200" kern="1200" dirty="0" smtClean="0">
                <a:solidFill>
                  <a:schemeClr val="tx1"/>
                </a:solidFill>
                <a:effectLst/>
                <a:latin typeface="+mn-lt"/>
                <a:ea typeface="+mn-ea"/>
                <a:cs typeface="+mn-cs"/>
              </a:rPr>
              <a:t> – the nature of discrimination and responses to it (including legal frameworks); ‘stories’ which have been hidden from history because of gender discrimination and of the implications of gender issues for people’s experiences – here &amp; elsewhere.</a:t>
            </a:r>
          </a:p>
          <a:p>
            <a:r>
              <a:rPr lang="en-US" sz="1200" b="1" kern="1200" dirty="0" smtClean="0">
                <a:solidFill>
                  <a:schemeClr val="tx1"/>
                </a:solidFill>
                <a:effectLst/>
                <a:latin typeface="+mn-lt"/>
                <a:ea typeface="+mn-ea"/>
                <a:cs typeface="+mn-cs"/>
              </a:rPr>
              <a:t>Of sustainable development</a:t>
            </a:r>
            <a:r>
              <a:rPr lang="en-US" sz="1200" kern="1200" dirty="0" smtClean="0">
                <a:solidFill>
                  <a:schemeClr val="tx1"/>
                </a:solidFill>
                <a:effectLst/>
                <a:latin typeface="+mn-lt"/>
                <a:ea typeface="+mn-ea"/>
                <a:cs typeface="+mn-cs"/>
              </a:rPr>
              <a:t> – the impact of human action and inaction on the environment here and elsewhere; the concept of responsibilities to future generations not yet born; the global nature of natural environmental systems and our links to such systems; proposals and experiences to improve sustainability. </a:t>
            </a:r>
          </a:p>
          <a:p>
            <a:r>
              <a:rPr lang="en-US" sz="1200" b="1" kern="1200" dirty="0" smtClean="0">
                <a:solidFill>
                  <a:schemeClr val="tx1"/>
                </a:solidFill>
                <a:effectLst/>
                <a:latin typeface="+mn-lt"/>
                <a:ea typeface="+mn-ea"/>
                <a:cs typeface="+mn-cs"/>
              </a:rPr>
              <a:t>Of technological change</a:t>
            </a:r>
            <a:r>
              <a:rPr lang="en-US" sz="1200" kern="1200" dirty="0" smtClean="0">
                <a:solidFill>
                  <a:schemeClr val="tx1"/>
                </a:solidFill>
                <a:effectLst/>
                <a:latin typeface="+mn-lt"/>
                <a:ea typeface="+mn-ea"/>
                <a:cs typeface="+mn-cs"/>
              </a:rPr>
              <a:t> – the opportunities and difficulties of rapid change in international technology and of the danger that it will continue to benefit some and disadvantage many, thus maintaining rather than reducing current inequalities.</a:t>
            </a:r>
          </a:p>
          <a:p>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7</a:t>
            </a:fld>
            <a:endParaRPr lang="en-US"/>
          </a:p>
        </p:txBody>
      </p:sp>
    </p:spTree>
    <p:extLst>
      <p:ext uri="{BB962C8B-B14F-4D97-AF65-F5344CB8AC3E}">
        <p14:creationId xmlns:p14="http://schemas.microsoft.com/office/powerpoint/2010/main" val="1663160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p>
        </p:txBody>
      </p:sp>
      <p:sp>
        <p:nvSpPr>
          <p:cNvPr id="4" name="Slide Number Placeholder 3"/>
          <p:cNvSpPr>
            <a:spLocks noGrp="1"/>
          </p:cNvSpPr>
          <p:nvPr>
            <p:ph type="sldNum" sz="quarter" idx="10"/>
          </p:nvPr>
        </p:nvSpPr>
        <p:spPr/>
        <p:txBody>
          <a:bodyPr/>
          <a:lstStyle/>
          <a:p>
            <a:fld id="{1C8A96C3-4FD0-DA4A-B113-95C5E64A8258}" type="slidenum">
              <a:rPr lang="en-US" smtClean="0"/>
              <a:t>8</a:t>
            </a:fld>
            <a:endParaRPr lang="en-US" dirty="0"/>
          </a:p>
        </p:txBody>
      </p:sp>
    </p:spTree>
    <p:extLst>
      <p:ext uri="{BB962C8B-B14F-4D97-AF65-F5344CB8AC3E}">
        <p14:creationId xmlns:p14="http://schemas.microsoft.com/office/powerpoint/2010/main" val="10780310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10</a:t>
            </a:fld>
            <a:endParaRPr lang="en-US"/>
          </a:p>
        </p:txBody>
      </p:sp>
    </p:spTree>
    <p:extLst>
      <p:ext uri="{BB962C8B-B14F-4D97-AF65-F5344CB8AC3E}">
        <p14:creationId xmlns:p14="http://schemas.microsoft.com/office/powerpoint/2010/main" val="29183792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11</a:t>
            </a:fld>
            <a:endParaRPr lang="en-US"/>
          </a:p>
        </p:txBody>
      </p:sp>
    </p:spTree>
    <p:extLst>
      <p:ext uri="{BB962C8B-B14F-4D97-AF65-F5344CB8AC3E}">
        <p14:creationId xmlns:p14="http://schemas.microsoft.com/office/powerpoint/2010/main" val="3744467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Gaeilge, English, Modern Languages, History, Geography, CSPE, Mathematics, Physics, Chemistry, Biology, Accounting, Business, Economics, Music, Agricultural Science </a:t>
            </a:r>
          </a:p>
        </p:txBody>
      </p:sp>
      <p:sp>
        <p:nvSpPr>
          <p:cNvPr id="4" name="Slide Number Placeholder 3"/>
          <p:cNvSpPr>
            <a:spLocks noGrp="1"/>
          </p:cNvSpPr>
          <p:nvPr>
            <p:ph type="sldNum" sz="quarter" idx="10"/>
          </p:nvPr>
        </p:nvSpPr>
        <p:spPr/>
        <p:txBody>
          <a:bodyPr/>
          <a:lstStyle/>
          <a:p>
            <a:fld id="{1C8A96C3-4FD0-DA4A-B113-95C5E64A8258}" type="slidenum">
              <a:rPr lang="en-US" smtClean="0"/>
              <a:t>12</a:t>
            </a:fld>
            <a:endParaRPr lang="en-US" dirty="0"/>
          </a:p>
        </p:txBody>
      </p:sp>
    </p:spTree>
    <p:extLst>
      <p:ext uri="{BB962C8B-B14F-4D97-AF65-F5344CB8AC3E}">
        <p14:creationId xmlns:p14="http://schemas.microsoft.com/office/powerpoint/2010/main" val="1045214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8A96C3-4FD0-DA4A-B113-95C5E64A8258}" type="slidenum">
              <a:rPr lang="en-US" smtClean="0"/>
              <a:t>20</a:t>
            </a:fld>
            <a:endParaRPr lang="en-US" dirty="0"/>
          </a:p>
        </p:txBody>
      </p:sp>
    </p:spTree>
    <p:extLst>
      <p:ext uri="{BB962C8B-B14F-4D97-AF65-F5344CB8AC3E}">
        <p14:creationId xmlns:p14="http://schemas.microsoft.com/office/powerpoint/2010/main" val="10452142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1C8A96C3-4FD0-DA4A-B113-95C5E64A8258}" type="slidenum">
              <a:rPr lang="en-US" smtClean="0"/>
              <a:t>23</a:t>
            </a:fld>
            <a:endParaRPr lang="en-US" dirty="0"/>
          </a:p>
        </p:txBody>
      </p:sp>
    </p:spTree>
    <p:extLst>
      <p:ext uri="{BB962C8B-B14F-4D97-AF65-F5344CB8AC3E}">
        <p14:creationId xmlns:p14="http://schemas.microsoft.com/office/powerpoint/2010/main" val="16653139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24</a:t>
            </a:fld>
            <a:endParaRPr lang="en-US"/>
          </a:p>
        </p:txBody>
      </p:sp>
    </p:spTree>
    <p:extLst>
      <p:ext uri="{BB962C8B-B14F-4D97-AF65-F5344CB8AC3E}">
        <p14:creationId xmlns:p14="http://schemas.microsoft.com/office/powerpoint/2010/main" val="13372059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1C8A96C3-4FD0-DA4A-B113-95C5E64A8258}" type="slidenum">
              <a:rPr lang="en-US" smtClean="0"/>
              <a:t>25</a:t>
            </a:fld>
            <a:endParaRPr lang="en-US" dirty="0"/>
          </a:p>
        </p:txBody>
      </p:sp>
    </p:spTree>
    <p:extLst>
      <p:ext uri="{BB962C8B-B14F-4D97-AF65-F5344CB8AC3E}">
        <p14:creationId xmlns:p14="http://schemas.microsoft.com/office/powerpoint/2010/main" val="16653139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26</a:t>
            </a:fld>
            <a:endParaRPr lang="en-US" dirty="0"/>
          </a:p>
        </p:txBody>
      </p:sp>
    </p:spTree>
    <p:extLst>
      <p:ext uri="{BB962C8B-B14F-4D97-AF65-F5344CB8AC3E}">
        <p14:creationId xmlns:p14="http://schemas.microsoft.com/office/powerpoint/2010/main" val="2544573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10.1 </a:t>
            </a:r>
            <a:r>
              <a:rPr lang="en-US" sz="1200" kern="1200" dirty="0" smtClean="0">
                <a:solidFill>
                  <a:schemeClr val="tx1"/>
                </a:solidFill>
                <a:effectLst/>
                <a:latin typeface="+mn-lt"/>
                <a:ea typeface="+mn-ea"/>
                <a:cs typeface="+mn-cs"/>
              </a:rPr>
              <a:t>Progressively achieve and sustain income growth of the bottom 40% of the population at a </a:t>
            </a:r>
            <a:endParaRPr lang="en-US" dirty="0" smtClean="0">
              <a:effectLst/>
            </a:endParaRPr>
          </a:p>
          <a:p>
            <a:r>
              <a:rPr lang="en-US" sz="1200" kern="1200" dirty="0" smtClean="0">
                <a:solidFill>
                  <a:schemeClr val="tx1"/>
                </a:solidFill>
                <a:effectLst/>
                <a:latin typeface="+mn-lt"/>
                <a:ea typeface="+mn-ea"/>
                <a:cs typeface="+mn-cs"/>
              </a:rPr>
              <a:t>rate higher than the national average. </a:t>
            </a:r>
            <a:endParaRPr lang="en-US" dirty="0" smtClean="0">
              <a:effectLst/>
            </a:endParaRPr>
          </a:p>
          <a:p>
            <a:r>
              <a:rPr lang="en-US" sz="1200" b="1" kern="1200" dirty="0" smtClean="0">
                <a:solidFill>
                  <a:schemeClr val="tx1"/>
                </a:solidFill>
                <a:effectLst/>
                <a:latin typeface="+mn-lt"/>
                <a:ea typeface="+mn-ea"/>
                <a:cs typeface="+mn-cs"/>
              </a:rPr>
              <a:t>10.2 </a:t>
            </a:r>
            <a:r>
              <a:rPr lang="en-US" sz="1200" kern="1200" dirty="0" smtClean="0">
                <a:solidFill>
                  <a:schemeClr val="tx1"/>
                </a:solidFill>
                <a:effectLst/>
                <a:latin typeface="+mn-lt"/>
                <a:ea typeface="+mn-ea"/>
                <a:cs typeface="+mn-cs"/>
              </a:rPr>
              <a:t>Empower and promote the social, economic and political inclusion of all, irrespective of age, sex, disability, race, ethnicity, origin, religion or economic or other status. </a:t>
            </a:r>
            <a:endParaRPr lang="en-US" dirty="0" smtClean="0">
              <a:effectLst/>
            </a:endParaRPr>
          </a:p>
          <a:p>
            <a:r>
              <a:rPr lang="en-US" sz="1200" b="1" kern="1200" dirty="0" smtClean="0">
                <a:solidFill>
                  <a:schemeClr val="tx1"/>
                </a:solidFill>
                <a:effectLst/>
                <a:latin typeface="+mn-lt"/>
                <a:ea typeface="+mn-ea"/>
                <a:cs typeface="+mn-cs"/>
              </a:rPr>
              <a:t>10.3 </a:t>
            </a:r>
            <a:r>
              <a:rPr lang="en-US" sz="1200" kern="1200" dirty="0" smtClean="0">
                <a:solidFill>
                  <a:schemeClr val="tx1"/>
                </a:solidFill>
                <a:effectLst/>
                <a:latin typeface="+mn-lt"/>
                <a:ea typeface="+mn-ea"/>
                <a:cs typeface="+mn-cs"/>
              </a:rPr>
              <a:t>Ensure equal opportunity and reduce inequalities of outcome, including by eliminating discriminatory laws, policies and practices and promoting appropriate legislation, policies and action in this regard. </a:t>
            </a:r>
            <a:endParaRPr lang="en-US" dirty="0" smtClean="0">
              <a:effectLst/>
            </a:endParaRPr>
          </a:p>
          <a:p>
            <a:r>
              <a:rPr lang="en-US" sz="1200" b="1" kern="1200" dirty="0" smtClean="0">
                <a:solidFill>
                  <a:schemeClr val="tx1"/>
                </a:solidFill>
                <a:effectLst/>
                <a:latin typeface="+mn-lt"/>
                <a:ea typeface="+mn-ea"/>
                <a:cs typeface="+mn-cs"/>
              </a:rPr>
              <a:t>10.4 </a:t>
            </a:r>
            <a:r>
              <a:rPr lang="en-US" sz="1200" kern="1200" dirty="0" smtClean="0">
                <a:solidFill>
                  <a:schemeClr val="tx1"/>
                </a:solidFill>
                <a:effectLst/>
                <a:latin typeface="+mn-lt"/>
                <a:ea typeface="+mn-ea"/>
                <a:cs typeface="+mn-cs"/>
              </a:rPr>
              <a:t>Adopt policies, especially fiscal, wage and social protection policies and progressively achieve greater equality. </a:t>
            </a:r>
          </a:p>
          <a:p>
            <a:r>
              <a:rPr lang="en-US" sz="1200" b="1" kern="1200" dirty="0" smtClean="0">
                <a:solidFill>
                  <a:schemeClr val="tx1"/>
                </a:solidFill>
                <a:effectLst/>
                <a:latin typeface="+mn-lt"/>
                <a:ea typeface="+mn-ea"/>
                <a:cs typeface="+mn-cs"/>
              </a:rPr>
              <a:t>10.5 </a:t>
            </a:r>
            <a:r>
              <a:rPr lang="en-US" sz="1200" kern="1200" dirty="0" smtClean="0">
                <a:solidFill>
                  <a:schemeClr val="tx1"/>
                </a:solidFill>
                <a:effectLst/>
                <a:latin typeface="+mn-lt"/>
                <a:ea typeface="+mn-ea"/>
                <a:cs typeface="+mn-cs"/>
              </a:rPr>
              <a:t>Improve the regulation and monitoring of global financial markets and institutions and strengthen the implementation of such regulations. </a:t>
            </a:r>
            <a:endParaRPr lang="en-US" dirty="0" smtClean="0">
              <a:effectLst/>
            </a:endParaRPr>
          </a:p>
          <a:p>
            <a:r>
              <a:rPr lang="en-US" sz="1200" b="1" kern="1200" dirty="0" smtClean="0">
                <a:solidFill>
                  <a:schemeClr val="tx1"/>
                </a:solidFill>
                <a:effectLst/>
                <a:latin typeface="+mn-lt"/>
                <a:ea typeface="+mn-ea"/>
                <a:cs typeface="+mn-cs"/>
              </a:rPr>
              <a:t>10.6 </a:t>
            </a:r>
            <a:r>
              <a:rPr lang="en-US" sz="1200" kern="1200" dirty="0" smtClean="0">
                <a:solidFill>
                  <a:schemeClr val="tx1"/>
                </a:solidFill>
                <a:effectLst/>
                <a:latin typeface="+mn-lt"/>
                <a:ea typeface="+mn-ea"/>
                <a:cs typeface="+mn-cs"/>
              </a:rPr>
              <a:t>Ensure enhanced representation and voice for developing countries in decision making in global international economic and financial institutions in order to deliver more effective, credible, accountable and legitimate institutions. </a:t>
            </a:r>
            <a:endParaRPr lang="en-US" dirty="0" smtClean="0">
              <a:effectLst/>
            </a:endParaRPr>
          </a:p>
          <a:p>
            <a:r>
              <a:rPr lang="en-US" sz="1200" b="1" kern="1200" dirty="0" smtClean="0">
                <a:solidFill>
                  <a:schemeClr val="tx1"/>
                </a:solidFill>
                <a:effectLst/>
                <a:latin typeface="+mn-lt"/>
                <a:ea typeface="+mn-ea"/>
                <a:cs typeface="+mn-cs"/>
              </a:rPr>
              <a:t>10.7 </a:t>
            </a:r>
            <a:r>
              <a:rPr lang="en-US" sz="1200" kern="1200" dirty="0" smtClean="0">
                <a:solidFill>
                  <a:schemeClr val="tx1"/>
                </a:solidFill>
                <a:effectLst/>
                <a:latin typeface="+mn-lt"/>
                <a:ea typeface="+mn-ea"/>
                <a:cs typeface="+mn-cs"/>
              </a:rPr>
              <a:t>Facilitate orderly, safe, regular and responsible migration and mobility of people, including through the implementation of planned and well-managed migration policies.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About 2.6 billion people are facing difficulties in accessing electricity full time. </a:t>
            </a:r>
          </a:p>
          <a:p>
            <a:r>
              <a:rPr lang="en-US" sz="1200" kern="1200" dirty="0" smtClean="0">
                <a:solidFill>
                  <a:schemeClr val="tx1"/>
                </a:solidFill>
                <a:effectLst/>
                <a:latin typeface="+mn-lt"/>
                <a:ea typeface="+mn-ea"/>
                <a:cs typeface="+mn-cs"/>
              </a:rPr>
              <a:t>2.5 billion people worldwide lack access to basic sanitation. </a:t>
            </a:r>
          </a:p>
          <a:p>
            <a:r>
              <a:rPr lang="en-US" sz="1200" kern="1200" dirty="0" smtClean="0">
                <a:solidFill>
                  <a:schemeClr val="tx1"/>
                </a:solidFill>
                <a:effectLst/>
                <a:latin typeface="+mn-lt"/>
                <a:ea typeface="+mn-ea"/>
                <a:cs typeface="+mn-cs"/>
              </a:rPr>
              <a:t>1 – 1.5 billion people do not have access to reliable phone services. </a:t>
            </a:r>
          </a:p>
          <a:p>
            <a:r>
              <a:rPr lang="en-US" sz="1200" kern="1200" dirty="0" smtClean="0">
                <a:solidFill>
                  <a:schemeClr val="tx1"/>
                </a:solidFill>
                <a:effectLst/>
                <a:latin typeface="+mn-lt"/>
                <a:ea typeface="+mn-ea"/>
                <a:cs typeface="+mn-cs"/>
              </a:rPr>
              <a:t>In 2013, it is estimated that there were more than half a billion jobs in manufacturing. Every job in manufacturing creates 2.2. </a:t>
            </a:r>
            <a:r>
              <a:rPr lang="en-US" sz="1200" kern="1200" smtClean="0">
                <a:solidFill>
                  <a:schemeClr val="tx1"/>
                </a:solidFill>
                <a:effectLst/>
                <a:latin typeface="+mn-lt"/>
                <a:ea typeface="+mn-ea"/>
                <a:cs typeface="+mn-cs"/>
              </a:rPr>
              <a:t>jobs in other sectors. </a:t>
            </a:r>
          </a:p>
          <a:p>
            <a:endParaRPr lang="en-US" smtClean="0">
              <a:effectLst/>
            </a:endParaRPr>
          </a:p>
          <a:p>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27</a:t>
            </a:fld>
            <a:endParaRPr lang="en-US" dirty="0"/>
          </a:p>
        </p:txBody>
      </p:sp>
    </p:spTree>
    <p:extLst>
      <p:ext uri="{BB962C8B-B14F-4D97-AF65-F5344CB8AC3E}">
        <p14:creationId xmlns:p14="http://schemas.microsoft.com/office/powerpoint/2010/main" val="30896734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smtClean="0"/>
              <a:t>Example of DE project on Water:</a:t>
            </a:r>
            <a:br>
              <a:rPr lang="en-US" sz="1400" b="1" dirty="0" smtClean="0"/>
            </a:br>
            <a:r>
              <a:rPr lang="en-US" sz="1400" b="1" dirty="0" smtClean="0"/>
              <a:t/>
            </a:r>
            <a:br>
              <a:rPr lang="en-US" sz="1400" b="1" dirty="0" smtClean="0"/>
            </a:br>
            <a:r>
              <a:rPr lang="en-US" sz="1200" dirty="0" smtClean="0"/>
              <a:t>Recording of overall water consumption. </a:t>
            </a:r>
            <a:br>
              <a:rPr lang="en-US" sz="1200" dirty="0" smtClean="0"/>
            </a:br>
            <a:r>
              <a:rPr lang="en-US" sz="1200" dirty="0" smtClean="0"/>
              <a:t>Recording of water consumption in school toilets. How many swimming pools would this fill. For how many years would this provide drinking water to an Irish and African family. </a:t>
            </a:r>
            <a:br>
              <a:rPr lang="en-US" sz="1200" dirty="0" smtClean="0"/>
            </a:br>
            <a:r>
              <a:rPr lang="en-US" sz="1200" dirty="0" smtClean="0"/>
              <a:t>Measuring of school roof to find area </a:t>
            </a:r>
            <a:br>
              <a:rPr lang="en-US" sz="1200" dirty="0" smtClean="0"/>
            </a:br>
            <a:r>
              <a:rPr lang="en-US" sz="1200" dirty="0" smtClean="0"/>
              <a:t>Recording of local rainfall to find out how much rainfall will fall on the roof. This information will be available from the local weather station. </a:t>
            </a:r>
            <a:br>
              <a:rPr lang="en-US" sz="1200" dirty="0" smtClean="0"/>
            </a:br>
            <a:r>
              <a:rPr lang="en-US" sz="1200" dirty="0" smtClean="0"/>
              <a:t>Recording of number of toilets/urinals and how much water each one consumes per flush </a:t>
            </a:r>
            <a:br>
              <a:rPr lang="en-US" sz="1200" dirty="0" smtClean="0"/>
            </a:br>
            <a:r>
              <a:rPr lang="en-US" sz="1200" dirty="0" smtClean="0"/>
              <a:t>Installation of dual flush systems </a:t>
            </a:r>
            <a:br>
              <a:rPr lang="en-US" sz="1200" dirty="0" smtClean="0"/>
            </a:br>
            <a:r>
              <a:rPr lang="en-US" sz="1200" dirty="0" smtClean="0"/>
              <a:t>Design, manufacture and installation of signs promoting water conservation within the school by the students. </a:t>
            </a:r>
            <a:br>
              <a:rPr lang="en-US" sz="1200" dirty="0" smtClean="0"/>
            </a:br>
            <a:r>
              <a:rPr lang="en-US" sz="1200" dirty="0" smtClean="0"/>
              <a:t>Putting perspective on how much water we use. A simple project like taping 8 water bottle together showing that this is the amount of water needed to flush just one toilet. </a:t>
            </a:r>
            <a:br>
              <a:rPr lang="en-US" sz="1200" dirty="0" smtClean="0"/>
            </a:br>
            <a:r>
              <a:rPr lang="en-US" sz="1200" dirty="0" smtClean="0"/>
              <a:t>The meal project where we analyse how much water is used in the production of our food. It can take up to 700 gallons to make one hamburger so with such statistics and more attitudes may change towards or consumption of beef. </a:t>
            </a:r>
            <a:br>
              <a:rPr lang="en-US" sz="1200" dirty="0" smtClean="0"/>
            </a:br>
            <a:r>
              <a:rPr lang="en-US" sz="1200" dirty="0" smtClean="0"/>
              <a:t>There are many websites containing brilliant educational videos on water and its use worldwide. </a:t>
            </a:r>
            <a:r>
              <a:rPr lang="en-US" sz="1200" u="sng" dirty="0" smtClean="0">
                <a:hlinkClick r:id="rId3"/>
              </a:rPr>
              <a:t>Waterfootprint.org will allow students to calculate individual water footprint and the water footprint for a country.</a:t>
            </a:r>
            <a:r>
              <a:rPr lang="en-US" sz="1200" dirty="0" smtClean="0"/>
              <a:t/>
            </a:r>
            <a:br>
              <a:rPr lang="en-US" sz="1200" dirty="0" smtClean="0"/>
            </a:b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Why bothering about your water footprint?</a:t>
            </a:r>
          </a:p>
          <a:p>
            <a:r>
              <a:rPr lang="en-US" sz="1200" b="0" kern="1200" dirty="0" smtClean="0">
                <a:solidFill>
                  <a:schemeClr val="tx1"/>
                </a:solidFill>
                <a:latin typeface="+mn-lt"/>
                <a:ea typeface="+mn-ea"/>
                <a:cs typeface="+mn-cs"/>
              </a:rPr>
              <a:t>Freshwater is a scarce resource; its annual availability is limited and demand is growing. The water footprint of humanity has exceeded sustainable levels at several places and is unequally distributed among people. There are many spots in the world where serious water depletion or pollution takes place: rivers running dry, dropping lake and groundwater levels and endangered species because of contaminated water. The water footprint refers to the volumes of water consumption and pollution that are ‘behind’ your daily consumption. </a:t>
            </a:r>
          </a:p>
          <a:p>
            <a:endParaRPr lang="en-US" sz="1200" b="0" kern="1200" dirty="0" smtClean="0">
              <a:solidFill>
                <a:schemeClr val="tx1"/>
              </a:solidFill>
              <a:latin typeface="+mn-lt"/>
              <a:ea typeface="+mn-ea"/>
              <a:cs typeface="+mn-cs"/>
            </a:endParaRPr>
          </a:p>
          <a:p>
            <a:endParaRPr lang="en-US" sz="1200" b="0" kern="1200" dirty="0" smtClean="0">
              <a:solidFill>
                <a:schemeClr val="tx1"/>
              </a:solidFill>
              <a:latin typeface="+mn-lt"/>
              <a:ea typeface="+mn-ea"/>
              <a:cs typeface="+mn-cs"/>
            </a:endParaRPr>
          </a:p>
          <a:p>
            <a:r>
              <a:rPr lang="en-US" sz="1200" b="1" kern="1200" dirty="0" smtClean="0">
                <a:solidFill>
                  <a:schemeClr val="tx1"/>
                </a:solidFill>
                <a:latin typeface="+mn-lt"/>
                <a:ea typeface="+mn-ea"/>
                <a:cs typeface="+mn-cs"/>
              </a:rPr>
              <a:t>Water footprint reduction at home</a:t>
            </a:r>
          </a:p>
          <a:p>
            <a:r>
              <a:rPr lang="en-US" sz="1200" b="0" kern="1200" dirty="0" smtClean="0">
                <a:solidFill>
                  <a:schemeClr val="tx1"/>
                </a:solidFill>
                <a:latin typeface="+mn-lt"/>
                <a:ea typeface="+mn-ea"/>
                <a:cs typeface="+mn-cs"/>
              </a:rPr>
              <a:t>As a consumer, you can reduce your ‘direct water footprint’ (home water use) by installing water saving toilets, applying a water-saving showerhead, closing the tap during teeth brushing, using less water in the garden and by not disposing medicines, paints or other pollutants through the sink.	</a:t>
            </a:r>
          </a:p>
          <a:p>
            <a:endParaRPr lang="en-US" sz="1200" b="0" kern="1200" dirty="0" smtClean="0">
              <a:solidFill>
                <a:schemeClr val="tx1"/>
              </a:solidFill>
              <a:latin typeface="+mn-lt"/>
              <a:ea typeface="+mn-ea"/>
              <a:cs typeface="+mn-cs"/>
            </a:endParaRPr>
          </a:p>
          <a:p>
            <a:r>
              <a:rPr lang="en-US" sz="1200" b="1" kern="1200" dirty="0" smtClean="0">
                <a:solidFill>
                  <a:schemeClr val="tx1"/>
                </a:solidFill>
                <a:latin typeface="+mn-lt"/>
                <a:ea typeface="+mn-ea"/>
                <a:cs typeface="+mn-cs"/>
              </a:rPr>
              <a:t>Save water in the supermarket</a:t>
            </a:r>
          </a:p>
          <a:p>
            <a:r>
              <a:rPr lang="en-US" sz="1200" b="0" kern="1200" dirty="0" smtClean="0">
                <a:solidFill>
                  <a:schemeClr val="tx1"/>
                </a:solidFill>
                <a:latin typeface="+mn-lt"/>
                <a:ea typeface="+mn-ea"/>
                <a:cs typeface="+mn-cs"/>
              </a:rPr>
              <a:t>Your ‘indirect water footprint’ – the water consumption and pollution behind all the goods you buy – is much larger than your direct water footprint at home. You have basically two options to reduce your indirect water footprint. One option is to substitute a consumer product that has a large water footprint by a different type of product that has a smaller footprint. Examples: eat less meat or become vegetarian, drink tea instead of coffee, or even better drink plain water. And replacing cotton clothes by clothes from artificial fibre saves a lot of water.</a:t>
            </a:r>
          </a:p>
          <a:p>
            <a:endParaRPr lang="en-US" sz="1200" b="0" kern="1200" dirty="0" smtClean="0">
              <a:solidFill>
                <a:schemeClr val="tx1"/>
              </a:solidFill>
              <a:latin typeface="+mn-lt"/>
              <a:ea typeface="+mn-ea"/>
              <a:cs typeface="+mn-cs"/>
            </a:endParaRPr>
          </a:p>
          <a:p>
            <a:r>
              <a:rPr lang="en-US" sz="1200" b="0" kern="1200" dirty="0" smtClean="0">
                <a:solidFill>
                  <a:schemeClr val="tx1"/>
                </a:solidFill>
                <a:latin typeface="+mn-lt"/>
                <a:ea typeface="+mn-ea"/>
                <a:cs typeface="+mn-cs"/>
              </a:rPr>
              <a:t>But this approach has limitations, because you may find it difficult to drastically change your consumption pattern. What still remains, however: you can select the cotton, beef or coffee that has a relatively low water footprint or that has its footprint in an area that doesn’t have high water scarcity. This requires that retailers provide you with proper information to make such choices. In this respect, ask product transparency from businesses and regulation from governments! 	</a:t>
            </a:r>
          </a:p>
          <a:p>
            <a:endParaRPr lang="en-US" sz="1200" b="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Oct - 7,14,21,28. Research into the importance of water on our planet. How much do we use personally. Where is water really used and how much does it take to make e.g. a hamburger, a loaf of bread, a bag of potatoes. Research and recording of current water consumption levels within the school toilets and how much water washing machines and dishwashers use. Research into how much water is needed to produce our food, build our houses will add an extra dimension to this project. A look at water conservation around the world through case studies and documentaries. The “story of bottled water” and “Story of Stuff” on YouTube is very enlightening.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Nov - 4,11,18,25 Research on where the school water comes from (e.g. Local reservoir or lake) and the energy and of course water it takes to clean and filter it. Research on the energy needed to pump this water from source to school. Research on where surface water from the school ends up. Does it end up back at its original source? Research into how water consumption can be cut at home. There is a lot of information available on </a:t>
            </a:r>
            <a:r>
              <a:rPr lang="en-US" sz="1200" u="sng" kern="1200" dirty="0" smtClean="0">
                <a:solidFill>
                  <a:schemeClr val="tx1"/>
                </a:solidFill>
                <a:latin typeface="+mn-lt"/>
                <a:ea typeface="+mn-ea"/>
                <a:cs typeface="+mn-cs"/>
                <a:hlinkClick r:id="rId4"/>
              </a:rPr>
              <a:t>water.ie and seai ireland.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Dec - 2,9,16,23,30 Water saving measures within the school. By this stage we will hopefully have our rainwater harvesting system in place. However through research students will most likely find out that we can still cut our consumption of the harvested water. Students will come up with a list measures to achieve this. Research may include the timing of automatic flush systems for urinals over the weekends or on school holidays. Hippo bags also reduce the amount of water in a flush.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Jan – 13,20,27 Design of awareness posters that can be strategically placed around the school. These aim to reminds us to reduce our individual water consumption </a:t>
            </a:r>
          </a:p>
          <a:p>
            <a:r>
              <a:rPr lang="en-US" sz="1200" kern="1200" dirty="0" smtClean="0">
                <a:solidFill>
                  <a:schemeClr val="tx1"/>
                </a:solidFill>
                <a:latin typeface="+mn-lt"/>
                <a:ea typeface="+mn-ea"/>
                <a:cs typeface="+mn-cs"/>
              </a:rPr>
              <a:t>Feb – 3,10,17,24 Students will embark on an awareness campaign armed with all of their research over the past few months. They will conduct interviews with students and staff through a quick questionnaire about how much water they think they use and then reveal how much they actually use. </a:t>
            </a:r>
          </a:p>
          <a:p>
            <a:r>
              <a:rPr lang="en-US" sz="1200" kern="1200" dirty="0" smtClean="0">
                <a:solidFill>
                  <a:schemeClr val="tx1"/>
                </a:solidFill>
                <a:latin typeface="+mn-lt"/>
                <a:ea typeface="+mn-ea"/>
                <a:cs typeface="+mn-cs"/>
              </a:rPr>
              <a:t>Mar -3,10,17,24,31 Drawing up of a school policy on water usage and a code of good practice. Poster design to raise awareness on the use and release of cleaning products into the water course. Research may include new more environmentally cleaning products, dishwasher tablets, washing powder, the replacement of mass amounts of shampoo and shower gels in the home and sports dressing rooms. The power of lemon juice and baking soda as a cleaning product ..what are cleaning products actually made from?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Apr – 7,14,21,28. Accurate recording of results and presentation in table format. How much our consumption of clean drinking water was reduced by. What are the ecological benefits of this? What are the financial benefits of this and where could this money be used elsewhere in the school? Possibly more environmental projects? Promotion of the projects to the local community through TY student led visits to the school to view the project. Promotion of the project to schools in the locality through school visits.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May – 5,12,19,26 Reflection and evaluation on the project and its results. How could it be improved upon? Is there an area for improvement for next years TY group? Is this a stepping stone that may lead us to other areas where we can be kinder to our planet? Can our energy consumption be reduced??</a:t>
            </a:r>
            <a:endParaRPr lang="en-US" sz="1200" b="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28</a:t>
            </a:fld>
            <a:endParaRPr lang="en-US" dirty="0"/>
          </a:p>
        </p:txBody>
      </p:sp>
    </p:spTree>
    <p:extLst>
      <p:ext uri="{BB962C8B-B14F-4D97-AF65-F5344CB8AC3E}">
        <p14:creationId xmlns:p14="http://schemas.microsoft.com/office/powerpoint/2010/main" val="22400299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latin typeface="+mn-lt"/>
                <a:ea typeface="+mn-ea"/>
                <a:cs typeface="+mn-cs"/>
              </a:rPr>
              <a:t>They will be discussing How the State can make Ireland a leader in tackling climate change</a:t>
            </a:r>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29</a:t>
            </a:fld>
            <a:endParaRPr lang="en-US" dirty="0"/>
          </a:p>
        </p:txBody>
      </p:sp>
    </p:spTree>
    <p:extLst>
      <p:ext uri="{BB962C8B-B14F-4D97-AF65-F5344CB8AC3E}">
        <p14:creationId xmlns:p14="http://schemas.microsoft.com/office/powerpoint/2010/main" val="30780328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Target 16.1: </a:t>
            </a:r>
            <a:r>
              <a:rPr lang="en-US" sz="1200" kern="1200" dirty="0" smtClean="0">
                <a:solidFill>
                  <a:schemeClr val="tx1"/>
                </a:solidFill>
                <a:effectLst/>
                <a:latin typeface="+mn-lt"/>
                <a:ea typeface="+mn-ea"/>
                <a:cs typeface="+mn-cs"/>
              </a:rPr>
              <a:t>Significantly reduce all forms of violence and related death rates everywhere. </a:t>
            </a:r>
            <a:endParaRPr lang="en-US" dirty="0" smtClean="0">
              <a:effectLst/>
            </a:endParaRPr>
          </a:p>
          <a:p>
            <a:r>
              <a:rPr lang="en-US" sz="1200" b="1" kern="1200" dirty="0" smtClean="0">
                <a:solidFill>
                  <a:schemeClr val="tx1"/>
                </a:solidFill>
                <a:effectLst/>
                <a:latin typeface="+mn-lt"/>
                <a:ea typeface="+mn-ea"/>
                <a:cs typeface="+mn-cs"/>
              </a:rPr>
              <a:t>Target 16.2: </a:t>
            </a:r>
            <a:r>
              <a:rPr lang="en-US" sz="1200" kern="1200" dirty="0" smtClean="0">
                <a:solidFill>
                  <a:schemeClr val="tx1"/>
                </a:solidFill>
                <a:effectLst/>
                <a:latin typeface="+mn-lt"/>
                <a:ea typeface="+mn-ea"/>
                <a:cs typeface="+mn-cs"/>
              </a:rPr>
              <a:t>End abuse, exploitations, trafficking and all forms of violence against and torture of children. </a:t>
            </a:r>
            <a:endParaRPr lang="en-US" dirty="0" smtClean="0">
              <a:effectLst/>
            </a:endParaRPr>
          </a:p>
          <a:p>
            <a:r>
              <a:rPr lang="en-US" sz="1200" b="1" kern="1200" dirty="0" smtClean="0">
                <a:solidFill>
                  <a:schemeClr val="tx1"/>
                </a:solidFill>
                <a:effectLst/>
                <a:latin typeface="+mn-lt"/>
                <a:ea typeface="+mn-ea"/>
                <a:cs typeface="+mn-cs"/>
              </a:rPr>
              <a:t>Target 16.3: </a:t>
            </a:r>
            <a:r>
              <a:rPr lang="en-US" sz="1200" kern="1200" dirty="0" smtClean="0">
                <a:solidFill>
                  <a:schemeClr val="tx1"/>
                </a:solidFill>
                <a:effectLst/>
                <a:latin typeface="+mn-lt"/>
                <a:ea typeface="+mn-ea"/>
                <a:cs typeface="+mn-cs"/>
              </a:rPr>
              <a:t>Promote the rule of law at the national and international levels and ensure equal access to justice for all. </a:t>
            </a:r>
            <a:endParaRPr lang="en-US" dirty="0" smtClean="0">
              <a:effectLst/>
            </a:endParaRPr>
          </a:p>
          <a:p>
            <a:r>
              <a:rPr lang="en-US" sz="1200" b="1" kern="1200" dirty="0" smtClean="0">
                <a:solidFill>
                  <a:schemeClr val="tx1"/>
                </a:solidFill>
                <a:effectLst/>
                <a:latin typeface="+mn-lt"/>
                <a:ea typeface="+mn-ea"/>
                <a:cs typeface="+mn-cs"/>
              </a:rPr>
              <a:t>Target 16.4: </a:t>
            </a:r>
            <a:r>
              <a:rPr lang="en-US" sz="1200" kern="1200" dirty="0" smtClean="0">
                <a:solidFill>
                  <a:schemeClr val="tx1"/>
                </a:solidFill>
                <a:effectLst/>
                <a:latin typeface="+mn-lt"/>
                <a:ea typeface="+mn-ea"/>
                <a:cs typeface="+mn-cs"/>
              </a:rPr>
              <a:t>Significantly reduce illicit financial and arms flows, strengthen the recovery and return of stolen assets and combat all forms of organized crime. </a:t>
            </a:r>
            <a:endParaRPr lang="en-US" dirty="0" smtClean="0">
              <a:effectLst/>
            </a:endParaRPr>
          </a:p>
          <a:p>
            <a:r>
              <a:rPr lang="en-US" sz="1200" b="1" kern="1200" dirty="0" smtClean="0">
                <a:solidFill>
                  <a:schemeClr val="tx1"/>
                </a:solidFill>
                <a:effectLst/>
                <a:latin typeface="+mn-lt"/>
                <a:ea typeface="+mn-ea"/>
                <a:cs typeface="+mn-cs"/>
              </a:rPr>
              <a:t>Target 16.5: </a:t>
            </a:r>
            <a:r>
              <a:rPr lang="en-US" sz="1200" kern="1200" dirty="0" smtClean="0">
                <a:solidFill>
                  <a:schemeClr val="tx1"/>
                </a:solidFill>
                <a:effectLst/>
                <a:latin typeface="+mn-lt"/>
                <a:ea typeface="+mn-ea"/>
                <a:cs typeface="+mn-cs"/>
              </a:rPr>
              <a:t>Substantially reduce corruption and bribery in all their forms. </a:t>
            </a:r>
          </a:p>
          <a:p>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By 2030 the UN want to: </a:t>
            </a:r>
            <a:endParaRPr lang="en-US" dirty="0" smtClean="0">
              <a:effectLst/>
            </a:endParaRPr>
          </a:p>
          <a:p>
            <a:r>
              <a:rPr lang="en-US" sz="1200" b="1" kern="1200" dirty="0" smtClean="0">
                <a:solidFill>
                  <a:schemeClr val="tx1"/>
                </a:solidFill>
                <a:effectLst/>
                <a:latin typeface="+mn-lt"/>
                <a:ea typeface="+mn-ea"/>
                <a:cs typeface="+mn-cs"/>
              </a:rPr>
              <a:t>Target 16.6 </a:t>
            </a:r>
            <a:r>
              <a:rPr lang="en-US" sz="1200" kern="1200" dirty="0" smtClean="0">
                <a:solidFill>
                  <a:schemeClr val="tx1"/>
                </a:solidFill>
                <a:effectLst/>
                <a:latin typeface="+mn-lt"/>
                <a:ea typeface="+mn-ea"/>
                <a:cs typeface="+mn-cs"/>
              </a:rPr>
              <a:t>Develop effective, accountable and transparent institutions at all levels. </a:t>
            </a:r>
            <a:endParaRPr lang="en-US" dirty="0" smtClean="0">
              <a:effectLst/>
            </a:endParaRPr>
          </a:p>
          <a:p>
            <a:r>
              <a:rPr lang="en-US" sz="1200" b="1" kern="1200" dirty="0" smtClean="0">
                <a:solidFill>
                  <a:schemeClr val="tx1"/>
                </a:solidFill>
                <a:effectLst/>
                <a:latin typeface="+mn-lt"/>
                <a:ea typeface="+mn-ea"/>
                <a:cs typeface="+mn-cs"/>
              </a:rPr>
              <a:t>Target 16.7 </a:t>
            </a:r>
            <a:r>
              <a:rPr lang="en-US" sz="1200" kern="1200" dirty="0" smtClean="0">
                <a:solidFill>
                  <a:schemeClr val="tx1"/>
                </a:solidFill>
                <a:effectLst/>
                <a:latin typeface="+mn-lt"/>
                <a:ea typeface="+mn-ea"/>
                <a:cs typeface="+mn-cs"/>
              </a:rPr>
              <a:t>Ensure responsive, inclusive, participatory and representative decision-making at all levels. </a:t>
            </a:r>
            <a:endParaRPr lang="en-US" dirty="0" smtClean="0">
              <a:effectLst/>
            </a:endParaRPr>
          </a:p>
          <a:p>
            <a:r>
              <a:rPr lang="en-US" sz="1200" b="1" kern="1200" dirty="0" smtClean="0">
                <a:solidFill>
                  <a:schemeClr val="tx1"/>
                </a:solidFill>
                <a:effectLst/>
                <a:latin typeface="+mn-lt"/>
                <a:ea typeface="+mn-ea"/>
                <a:cs typeface="+mn-cs"/>
              </a:rPr>
              <a:t>Target 16.8 </a:t>
            </a:r>
            <a:r>
              <a:rPr lang="en-US" sz="1200" kern="1200" dirty="0" smtClean="0">
                <a:solidFill>
                  <a:schemeClr val="tx1"/>
                </a:solidFill>
                <a:effectLst/>
                <a:latin typeface="+mn-lt"/>
                <a:ea typeface="+mn-ea"/>
                <a:cs typeface="+mn-cs"/>
              </a:rPr>
              <a:t>Broaden and strengthen the participation of developing countries in the institutions of global governance. </a:t>
            </a:r>
            <a:endParaRPr lang="en-US" dirty="0" smtClean="0">
              <a:effectLst/>
            </a:endParaRPr>
          </a:p>
          <a:p>
            <a:r>
              <a:rPr lang="en-US" sz="1200" b="1" kern="1200" dirty="0" smtClean="0">
                <a:solidFill>
                  <a:schemeClr val="tx1"/>
                </a:solidFill>
                <a:effectLst/>
                <a:latin typeface="+mn-lt"/>
                <a:ea typeface="+mn-ea"/>
                <a:cs typeface="+mn-cs"/>
              </a:rPr>
              <a:t>Target 16.9 </a:t>
            </a:r>
            <a:r>
              <a:rPr lang="en-US" sz="1200" kern="1200" dirty="0" smtClean="0">
                <a:solidFill>
                  <a:schemeClr val="tx1"/>
                </a:solidFill>
                <a:effectLst/>
                <a:latin typeface="+mn-lt"/>
                <a:ea typeface="+mn-ea"/>
                <a:cs typeface="+mn-cs"/>
              </a:rPr>
              <a:t>Provide legal identity for all, including birth registration.</a:t>
            </a:r>
            <a:br>
              <a:rPr lang="en-US" sz="1200" kern="1200" dirty="0" smtClean="0">
                <a:solidFill>
                  <a:schemeClr val="tx1"/>
                </a:solidFill>
                <a:effectLst/>
                <a:latin typeface="+mn-lt"/>
                <a:ea typeface="+mn-ea"/>
                <a:cs typeface="+mn-cs"/>
              </a:rPr>
            </a:br>
            <a:r>
              <a:rPr lang="en-US" sz="1200" b="1" kern="1200" dirty="0" smtClean="0">
                <a:solidFill>
                  <a:schemeClr val="tx1"/>
                </a:solidFill>
                <a:effectLst/>
                <a:latin typeface="+mn-lt"/>
                <a:ea typeface="+mn-ea"/>
                <a:cs typeface="+mn-cs"/>
              </a:rPr>
              <a:t>Target 16.10 </a:t>
            </a:r>
            <a:r>
              <a:rPr lang="en-US" sz="1200" kern="1200" dirty="0" smtClean="0">
                <a:solidFill>
                  <a:schemeClr val="tx1"/>
                </a:solidFill>
                <a:effectLst/>
                <a:latin typeface="+mn-lt"/>
                <a:ea typeface="+mn-ea"/>
                <a:cs typeface="+mn-cs"/>
              </a:rPr>
              <a:t>Ensure public access to information and protect fundamental freedoms, in </a:t>
            </a:r>
            <a:endParaRPr lang="en-US" dirty="0" smtClean="0">
              <a:effectLst/>
            </a:endParaRPr>
          </a:p>
          <a:p>
            <a:r>
              <a:rPr lang="en-US" sz="1200" kern="1200" dirty="0" smtClean="0">
                <a:solidFill>
                  <a:schemeClr val="tx1"/>
                </a:solidFill>
                <a:effectLst/>
                <a:latin typeface="+mn-lt"/>
                <a:ea typeface="+mn-ea"/>
                <a:cs typeface="+mn-cs"/>
              </a:rPr>
              <a:t>accordance with national legislation and international agreements.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number of refugees of concern to the United Nations High Commissioner for Refugees (UNHCR) stood at 13 million in mid-2014, up from a year earlier. </a:t>
            </a:r>
          </a:p>
          <a:p>
            <a:r>
              <a:rPr lang="en-US" sz="1200" kern="1200" dirty="0" smtClean="0">
                <a:solidFill>
                  <a:schemeClr val="tx1"/>
                </a:solidFill>
                <a:effectLst/>
                <a:latin typeface="+mn-lt"/>
                <a:ea typeface="+mn-ea"/>
                <a:cs typeface="+mn-cs"/>
              </a:rPr>
              <a:t>Corruption, bribery, theft and tax evasion cost some US $1.26 trillion for developing countries per year. </a:t>
            </a:r>
          </a:p>
          <a:p>
            <a:r>
              <a:rPr lang="en-US" sz="1200" kern="1200" dirty="0" smtClean="0">
                <a:solidFill>
                  <a:schemeClr val="tx1"/>
                </a:solidFill>
                <a:effectLst/>
                <a:latin typeface="+mn-lt"/>
                <a:ea typeface="+mn-ea"/>
                <a:cs typeface="+mn-cs"/>
              </a:rPr>
              <a:t>The rate of children leaving primary school in conflict-affected countries reached 50% in 2011, which amounts to 28.5 million children. </a:t>
            </a:r>
          </a:p>
          <a:p>
            <a:r>
              <a:rPr lang="en-US" sz="1200" kern="1200" dirty="0" smtClean="0">
                <a:solidFill>
                  <a:schemeClr val="tx1"/>
                </a:solidFill>
                <a:effectLst/>
                <a:latin typeface="+mn-lt"/>
                <a:ea typeface="+mn-ea"/>
                <a:cs typeface="+mn-cs"/>
              </a:rPr>
              <a:t>Human trafficking affects every country of the world, as country of origin, transit or destination. Victims from at least 127 countries have been found to be exploited in 137 States.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With the devastating impact of the arms industry in many parts of the world including Palestine, we are asking you to get involved with the Irish Palestine Solidarity Campaign (IPSC) calling on the Irish government to place an immediate arms embargo upon the state of Israel. </a:t>
            </a:r>
            <a:endParaRPr lang="en-US" dirty="0" smtClean="0">
              <a:effectLst/>
            </a:endParaRPr>
          </a:p>
          <a:p>
            <a:r>
              <a:rPr lang="en-US" sz="1200" kern="1200" dirty="0" smtClean="0">
                <a:solidFill>
                  <a:schemeClr val="tx1"/>
                </a:solidFill>
                <a:effectLst/>
                <a:latin typeface="+mn-lt"/>
                <a:ea typeface="+mn-ea"/>
                <a:cs typeface="+mn-cs"/>
              </a:rPr>
              <a:t>http://</a:t>
            </a:r>
            <a:r>
              <a:rPr lang="en-US" sz="1200" kern="1200" dirty="0" err="1" smtClean="0">
                <a:solidFill>
                  <a:schemeClr val="tx1"/>
                </a:solidFill>
                <a:effectLst/>
                <a:latin typeface="+mn-lt"/>
                <a:ea typeface="+mn-ea"/>
                <a:cs typeface="+mn-cs"/>
              </a:rPr>
              <a:t>www.ipsc.ie</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noarmstrade</a:t>
            </a:r>
            <a:r>
              <a:rPr lang="en-US" sz="1200" kern="1200" dirty="0" smtClean="0">
                <a:solidFill>
                  <a:schemeClr val="tx1"/>
                </a:solidFill>
                <a:effectLst/>
                <a:latin typeface="+mn-lt"/>
                <a:ea typeface="+mn-ea"/>
                <a:cs typeface="+mn-cs"/>
              </a:rPr>
              <a:t> </a:t>
            </a:r>
            <a:endParaRPr lang="en-US" dirty="0" smtClean="0">
              <a:effectLst/>
            </a:endParaRPr>
          </a:p>
          <a:p>
            <a:endParaRPr lang="en-US" sz="1200" kern="1200" dirty="0" smtClean="0">
              <a:solidFill>
                <a:schemeClr val="tx1"/>
              </a:solidFill>
              <a:effectLst/>
              <a:latin typeface="+mn-lt"/>
              <a:ea typeface="+mn-ea"/>
              <a:cs typeface="+mn-cs"/>
            </a:endParaRPr>
          </a:p>
          <a:p>
            <a:endParaRPr lang="en-US" dirty="0" smtClean="0">
              <a:effectLst/>
            </a:endParaRPr>
          </a:p>
          <a:p>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30</a:t>
            </a:fld>
            <a:endParaRPr lang="en-US" dirty="0"/>
          </a:p>
        </p:txBody>
      </p:sp>
    </p:spTree>
    <p:extLst>
      <p:ext uri="{BB962C8B-B14F-4D97-AF65-F5344CB8AC3E}">
        <p14:creationId xmlns:p14="http://schemas.microsoft.com/office/powerpoint/2010/main" val="24398416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31</a:t>
            </a:fld>
            <a:endParaRPr lang="en-US" dirty="0"/>
          </a:p>
        </p:txBody>
      </p:sp>
    </p:spTree>
    <p:extLst>
      <p:ext uri="{BB962C8B-B14F-4D97-AF65-F5344CB8AC3E}">
        <p14:creationId xmlns:p14="http://schemas.microsoft.com/office/powerpoint/2010/main" val="254457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32</a:t>
            </a:fld>
            <a:endParaRPr lang="en-US" dirty="0"/>
          </a:p>
        </p:txBody>
      </p:sp>
    </p:spTree>
    <p:extLst>
      <p:ext uri="{BB962C8B-B14F-4D97-AF65-F5344CB8AC3E}">
        <p14:creationId xmlns:p14="http://schemas.microsoft.com/office/powerpoint/2010/main" val="2471343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IE" altLang="en-US" smtClean="0"/>
          </a:p>
        </p:txBody>
      </p:sp>
      <p:sp>
        <p:nvSpPr>
          <p:cNvPr id="532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105" charset="0"/>
                <a:ea typeface="ヒラギノ角ゴ Pro W3" pitchFamily="-105" charset="-128"/>
              </a:defRPr>
            </a:lvl1pPr>
            <a:lvl2pPr marL="742950" indent="-285750">
              <a:defRPr>
                <a:solidFill>
                  <a:schemeClr val="tx1"/>
                </a:solidFill>
                <a:latin typeface="Tahoma" pitchFamily="-105" charset="0"/>
                <a:ea typeface="ヒラギノ角ゴ Pro W3" pitchFamily="-105" charset="-128"/>
              </a:defRPr>
            </a:lvl2pPr>
            <a:lvl3pPr marL="1143000" indent="-228600">
              <a:defRPr>
                <a:solidFill>
                  <a:schemeClr val="tx1"/>
                </a:solidFill>
                <a:latin typeface="Tahoma" pitchFamily="-105" charset="0"/>
                <a:ea typeface="ヒラギノ角ゴ Pro W3" pitchFamily="-105" charset="-128"/>
              </a:defRPr>
            </a:lvl3pPr>
            <a:lvl4pPr marL="1600200" indent="-228600">
              <a:defRPr>
                <a:solidFill>
                  <a:schemeClr val="tx1"/>
                </a:solidFill>
                <a:latin typeface="Tahoma" pitchFamily="-105" charset="0"/>
                <a:ea typeface="ヒラギノ角ゴ Pro W3" pitchFamily="-105" charset="-128"/>
              </a:defRPr>
            </a:lvl4pPr>
            <a:lvl5pPr marL="2057400" indent="-228600">
              <a:defRPr>
                <a:solidFill>
                  <a:schemeClr val="tx1"/>
                </a:solidFill>
                <a:latin typeface="Tahoma" pitchFamily="-105" charset="0"/>
                <a:ea typeface="ヒラギノ角ゴ Pro W3" pitchFamily="-105" charset="-128"/>
              </a:defRPr>
            </a:lvl5pPr>
            <a:lvl6pPr marL="2514600" indent="-228600" eaLnBrk="0" fontAlgn="base" hangingPunct="0">
              <a:spcBef>
                <a:spcPct val="0"/>
              </a:spcBef>
              <a:spcAft>
                <a:spcPct val="0"/>
              </a:spcAft>
              <a:defRPr>
                <a:solidFill>
                  <a:schemeClr val="tx1"/>
                </a:solidFill>
                <a:latin typeface="Tahoma" pitchFamily="-105" charset="0"/>
                <a:ea typeface="ヒラギノ角ゴ Pro W3" pitchFamily="-105" charset="-128"/>
              </a:defRPr>
            </a:lvl6pPr>
            <a:lvl7pPr marL="2971800" indent="-228600" eaLnBrk="0" fontAlgn="base" hangingPunct="0">
              <a:spcBef>
                <a:spcPct val="0"/>
              </a:spcBef>
              <a:spcAft>
                <a:spcPct val="0"/>
              </a:spcAft>
              <a:defRPr>
                <a:solidFill>
                  <a:schemeClr val="tx1"/>
                </a:solidFill>
                <a:latin typeface="Tahoma" pitchFamily="-105" charset="0"/>
                <a:ea typeface="ヒラギノ角ゴ Pro W3" pitchFamily="-105" charset="-128"/>
              </a:defRPr>
            </a:lvl7pPr>
            <a:lvl8pPr marL="3429000" indent="-228600" eaLnBrk="0" fontAlgn="base" hangingPunct="0">
              <a:spcBef>
                <a:spcPct val="0"/>
              </a:spcBef>
              <a:spcAft>
                <a:spcPct val="0"/>
              </a:spcAft>
              <a:defRPr>
                <a:solidFill>
                  <a:schemeClr val="tx1"/>
                </a:solidFill>
                <a:latin typeface="Tahoma" pitchFamily="-105" charset="0"/>
                <a:ea typeface="ヒラギノ角ゴ Pro W3" pitchFamily="-105" charset="-128"/>
              </a:defRPr>
            </a:lvl8pPr>
            <a:lvl9pPr marL="3886200" indent="-228600" eaLnBrk="0" fontAlgn="base" hangingPunct="0">
              <a:spcBef>
                <a:spcPct val="0"/>
              </a:spcBef>
              <a:spcAft>
                <a:spcPct val="0"/>
              </a:spcAft>
              <a:defRPr>
                <a:solidFill>
                  <a:schemeClr val="tx1"/>
                </a:solidFill>
                <a:latin typeface="Tahoma" pitchFamily="-105" charset="0"/>
                <a:ea typeface="ヒラギノ角ゴ Pro W3" pitchFamily="-105" charset="-128"/>
              </a:defRPr>
            </a:lvl9pPr>
          </a:lstStyle>
          <a:p>
            <a:fld id="{1EA77FC4-52FD-415A-9255-20040D1C76C8}" type="slidenum">
              <a:rPr lang="en-US" altLang="en-US" smtClean="0">
                <a:latin typeface="Arial" charset="0"/>
              </a:rPr>
              <a:pPr/>
              <a:t>37</a:t>
            </a:fld>
            <a:endParaRPr lang="en-US" altLang="en-US"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400" i="1" dirty="0"/>
              <a:t>The next step is the ‘unlearning’ or ‘deconstructing’</a:t>
            </a:r>
          </a:p>
          <a:p>
            <a:pPr>
              <a:lnSpc>
                <a:spcPct val="150000"/>
              </a:lnSpc>
            </a:pPr>
            <a:endParaRPr lang="en-US" sz="1400" i="1" dirty="0"/>
          </a:p>
          <a:p>
            <a:pPr>
              <a:lnSpc>
                <a:spcPct val="150000"/>
              </a:lnSpc>
            </a:pPr>
            <a:r>
              <a:rPr lang="en-US" sz="1400" i="1" dirty="0"/>
              <a:t>The unlearning process was initiated using a clip from ‘The West Wing’ (‘Why are we changing maps? </a:t>
            </a:r>
            <a:r>
              <a:rPr lang="en-US" sz="1400" i="1" u="sng" dirty="0">
                <a:hlinkClick r:id="rId3"/>
              </a:rPr>
              <a:t>https://www.youtube.com/watch?v=eLqC3FNNOaI</a:t>
            </a:r>
            <a:r>
              <a:rPr lang="en-US" sz="1400" i="1" dirty="0"/>
              <a:t>) as suggested by </a:t>
            </a:r>
            <a:r>
              <a:rPr lang="en-GB" sz="1400" i="1" dirty="0"/>
              <a:t>Campbell and </a:t>
            </a:r>
            <a:r>
              <a:rPr lang="en-GB" sz="1400" i="1" dirty="0" err="1"/>
              <a:t>Baikie</a:t>
            </a:r>
            <a:r>
              <a:rPr lang="en-GB" sz="1400" i="1" dirty="0"/>
              <a:t> 2013 as a means of challenging assumptions and the notion of a ‘world view’.</a:t>
            </a:r>
          </a:p>
          <a:p>
            <a:pPr>
              <a:lnSpc>
                <a:spcPct val="150000"/>
              </a:lnSpc>
            </a:pPr>
            <a:endParaRPr lang="en-GB" sz="1400" i="1" dirty="0"/>
          </a:p>
          <a:p>
            <a:pPr>
              <a:lnSpc>
                <a:spcPct val="150000"/>
              </a:lnSpc>
            </a:pPr>
            <a:r>
              <a:rPr lang="en-GB" sz="1400" i="1" dirty="0"/>
              <a:t>Show clip</a:t>
            </a:r>
          </a:p>
          <a:p>
            <a:pPr>
              <a:lnSpc>
                <a:spcPct val="150000"/>
              </a:lnSpc>
            </a:pPr>
            <a:endParaRPr lang="en-GB" sz="1400" i="1" dirty="0"/>
          </a:p>
          <a:p>
            <a:pPr marL="278120" indent="-278120">
              <a:lnSpc>
                <a:spcPct val="150000"/>
              </a:lnSpc>
              <a:buFont typeface="Arial" panose="020B0604020202020204" pitchFamily="34" charset="0"/>
              <a:buChar char="•"/>
            </a:pPr>
            <a:r>
              <a:rPr lang="en-GB" sz="1400" i="1" dirty="0"/>
              <a:t>The clip takes you through Mercator maps and relative country sizes and positioning to the Peters projection map (on your tables) and the up-side down map (table) </a:t>
            </a:r>
          </a:p>
          <a:p>
            <a:pPr marL="278120" indent="-278120">
              <a:lnSpc>
                <a:spcPct val="150000"/>
              </a:lnSpc>
              <a:buFont typeface="Arial" panose="020B0604020202020204" pitchFamily="34" charset="0"/>
              <a:buChar char="•"/>
            </a:pPr>
            <a:r>
              <a:rPr lang="en-GB" sz="1400" i="1" dirty="0"/>
              <a:t>At this stage I hand out A4 copies of the Peter’s Projection map, Upside-down map and the Eckert VI (GA suggested).</a:t>
            </a:r>
          </a:p>
          <a:p>
            <a:pPr marL="278120" indent="-278120">
              <a:lnSpc>
                <a:spcPct val="150000"/>
              </a:lnSpc>
              <a:buFont typeface="Arial" panose="020B0604020202020204" pitchFamily="34" charset="0"/>
              <a:buChar char="•"/>
            </a:pPr>
            <a:r>
              <a:rPr lang="en-GB" sz="1400" i="1" dirty="0"/>
              <a:t>Many teachers go very quiet at this stage – it is best to leave them for some time to digest this video, explore the images and discuss amongst themselves.</a:t>
            </a:r>
          </a:p>
          <a:p>
            <a:pPr marL="278120" indent="-278120">
              <a:lnSpc>
                <a:spcPct val="150000"/>
              </a:lnSpc>
              <a:buFont typeface="Arial" panose="020B0604020202020204" pitchFamily="34" charset="0"/>
              <a:buChar char="•"/>
            </a:pPr>
            <a:r>
              <a:rPr lang="en-GB" sz="1400" i="1" dirty="0"/>
              <a:t>Once ready, you can gather their thoughts/impressions.</a:t>
            </a:r>
          </a:p>
          <a:p>
            <a:pPr>
              <a:lnSpc>
                <a:spcPct val="150000"/>
              </a:lnSpc>
            </a:pPr>
            <a:endParaRPr lang="en-GB" sz="1400" i="1" dirty="0"/>
          </a:p>
          <a:p>
            <a:pPr>
              <a:lnSpc>
                <a:spcPct val="150000"/>
              </a:lnSpc>
            </a:pPr>
            <a:r>
              <a:rPr lang="en-GB" sz="1400" i="1" dirty="0"/>
              <a:t>Learning Point - Not only do our influences affect our world view, our world view is subject to influence. </a:t>
            </a:r>
          </a:p>
          <a:p>
            <a:pPr>
              <a:lnSpc>
                <a:spcPct val="150000"/>
              </a:lnSpc>
            </a:pPr>
            <a:r>
              <a:rPr lang="en-GB" sz="1400" i="1" dirty="0"/>
              <a:t>This highlights Andreotti’s ‘colonial framing’ of the world  quite well.</a:t>
            </a:r>
          </a:p>
          <a:p>
            <a:pPr>
              <a:lnSpc>
                <a:spcPct val="150000"/>
              </a:lnSpc>
            </a:pPr>
            <a:endParaRPr lang="en-GB" sz="1400" i="1" dirty="0"/>
          </a:p>
          <a:p>
            <a:pPr>
              <a:lnSpc>
                <a:spcPct val="150000"/>
              </a:lnSpc>
            </a:pPr>
            <a:r>
              <a:rPr lang="en-US" sz="1400" i="1" dirty="0"/>
              <a:t>This is a surprisingly ‘unsettling’ experience for the participants. By questioning a fundamental assumption of knowledge it allowed all other ‘layers’ to be subject to scrutiny. </a:t>
            </a:r>
            <a:r>
              <a:rPr lang="en-GB" sz="1400" i="1" dirty="0"/>
              <a:t>It was also a liberating experience as it opens up new possibilities and avenues of thinking or questioning and is usually referred to throughout the session. </a:t>
            </a:r>
          </a:p>
          <a:p>
            <a:pPr defTabSz="914282">
              <a:lnSpc>
                <a:spcPct val="150000"/>
              </a:lnSpc>
              <a:defRPr/>
            </a:pPr>
            <a:endParaRPr lang="en-GB" sz="1400" i="1" dirty="0"/>
          </a:p>
          <a:p>
            <a:pPr defTabSz="914282">
              <a:lnSpc>
                <a:spcPct val="150000"/>
              </a:lnSpc>
              <a:defRPr/>
            </a:pPr>
            <a:r>
              <a:rPr lang="en-GB" sz="1400" i="1" dirty="0"/>
              <a:t>Participants themselves rate this intervention high in terms of impact on almost all session I have run it</a:t>
            </a:r>
            <a:r>
              <a:rPr lang="en-GB" sz="1400" b="1" i="1" dirty="0"/>
              <a:t>. </a:t>
            </a:r>
          </a:p>
          <a:p>
            <a:pPr defTabSz="914282">
              <a:lnSpc>
                <a:spcPct val="150000"/>
              </a:lnSpc>
              <a:defRPr/>
            </a:pPr>
            <a:endParaRPr lang="en-GB" sz="1400" b="1" dirty="0"/>
          </a:p>
          <a:p>
            <a:endParaRPr lang="en-GB" dirty="0"/>
          </a:p>
        </p:txBody>
      </p:sp>
      <p:sp>
        <p:nvSpPr>
          <p:cNvPr id="4" name="Slide Number Placeholder 3"/>
          <p:cNvSpPr>
            <a:spLocks noGrp="1"/>
          </p:cNvSpPr>
          <p:nvPr>
            <p:ph type="sldNum" sz="quarter" idx="10"/>
          </p:nvPr>
        </p:nvSpPr>
        <p:spPr/>
        <p:txBody>
          <a:bodyPr/>
          <a:lstStyle/>
          <a:p>
            <a:fld id="{B69AE10E-818D-4EBE-BF53-D28F2558E99C}" type="slidenum">
              <a:rPr lang="en-GB" smtClean="0"/>
              <a:t>39</a:t>
            </a:fld>
            <a:endParaRPr lang="en-GB"/>
          </a:p>
        </p:txBody>
      </p:sp>
    </p:spTree>
    <p:extLst>
      <p:ext uri="{BB962C8B-B14F-4D97-AF65-F5344CB8AC3E}">
        <p14:creationId xmlns:p14="http://schemas.microsoft.com/office/powerpoint/2010/main" val="1802203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These are the types of values that development education can foster:</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Empathy not sympathy: </a:t>
            </a:r>
            <a:r>
              <a:rPr lang="en-US" sz="1200" kern="1200" dirty="0" smtClean="0">
                <a:solidFill>
                  <a:schemeClr val="tx1"/>
                </a:solidFill>
                <a:effectLst/>
                <a:latin typeface="+mn-lt"/>
                <a:ea typeface="+mn-ea"/>
                <a:cs typeface="+mn-cs"/>
              </a:rPr>
              <a:t>Empathy is about feeling with other people, sympathy is about feeling for.</a:t>
            </a:r>
            <a:r>
              <a:rPr lang="en-US" sz="1200" b="1"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(I’ve put some cartoons in the folder for this)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It’s important that we try and put students in the shoes of people affected by the global issues we are covering and make sure that they feel with instead of feeling sorry for people who are affected by the issues learned about in class. </a:t>
            </a:r>
          </a:p>
          <a:p>
            <a:r>
              <a:rPr lang="en-US" sz="1200" b="1" kern="1200" dirty="0" smtClean="0">
                <a:solidFill>
                  <a:schemeClr val="tx1"/>
                </a:solidFill>
                <a:effectLst/>
                <a:latin typeface="+mn-lt"/>
                <a:ea typeface="+mn-ea"/>
                <a:cs typeface="+mn-cs"/>
              </a:rPr>
              <a:t>Solidarity not charity: </a:t>
            </a:r>
            <a:r>
              <a:rPr lang="en-US" sz="1200" kern="1200" dirty="0" smtClean="0">
                <a:solidFill>
                  <a:schemeClr val="tx1"/>
                </a:solidFill>
                <a:effectLst/>
                <a:latin typeface="+mn-lt"/>
                <a:ea typeface="+mn-ea"/>
                <a:cs typeface="+mn-cs"/>
              </a:rPr>
              <a:t>It’s important to instill a sense of solidarity in our students that we stand with people as our fellow human beings to work together on the root causes of global injustice instead of seeing people as ‘charity cases’ and resorting to fundraising as the only action to ‘help’. Making connections with how our lifestyles and </a:t>
            </a:r>
            <a:r>
              <a:rPr lang="en-US" sz="1200" kern="1200" dirty="0" err="1" smtClean="0">
                <a:solidFill>
                  <a:schemeClr val="tx1"/>
                </a:solidFill>
                <a:effectLst/>
                <a:latin typeface="+mn-lt"/>
                <a:ea typeface="+mn-ea"/>
                <a:cs typeface="+mn-cs"/>
              </a:rPr>
              <a:t>behaviours</a:t>
            </a:r>
            <a:r>
              <a:rPr lang="en-US" sz="1200" kern="1200" dirty="0" smtClean="0">
                <a:solidFill>
                  <a:schemeClr val="tx1"/>
                </a:solidFill>
                <a:effectLst/>
                <a:latin typeface="+mn-lt"/>
                <a:ea typeface="+mn-ea"/>
                <a:cs typeface="+mn-cs"/>
              </a:rPr>
              <a:t> can impact the world’s people and planet is a good place to start.</a:t>
            </a:r>
          </a:p>
          <a:p>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Respect for self</a:t>
            </a:r>
            <a:r>
              <a:rPr lang="en-US" sz="1200" kern="1200" dirty="0" smtClean="0">
                <a:solidFill>
                  <a:schemeClr val="tx1"/>
                </a:solidFill>
                <a:effectLst/>
                <a:latin typeface="+mn-lt"/>
                <a:ea typeface="+mn-ea"/>
                <a:cs typeface="+mn-cs"/>
              </a:rPr>
              <a:t> – in a just &amp; democratic society respect for self is central to the flourishing of the well being of both the individual and the wider community. Respecting oneself brings both the capacity to act autonomously &amp; to be self-motivated. It is an essential pre-requisite to have respect for others &amp; to be concerned about their concerns.</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Respect for others</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and human rights for all</a:t>
            </a:r>
            <a:r>
              <a:rPr lang="en-US" sz="1200" kern="1200" dirty="0" smtClean="0">
                <a:solidFill>
                  <a:schemeClr val="tx1"/>
                </a:solidFill>
                <a:effectLst/>
                <a:latin typeface="+mn-lt"/>
                <a:ea typeface="+mn-ea"/>
                <a:cs typeface="+mn-cs"/>
              </a:rPr>
              <a:t>– in a pluralist democracy the disposition to respect &amp; care for others are central to living interdependently. The positive relationships forged among individuals &amp; groups are essential to the development of qualities such as cooperation, interdependence and respect for a diversity of people &amp; cultures, which allows us to live and work in the realities of the world of today – and the future.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A sense of social responsibility</a:t>
            </a:r>
            <a:r>
              <a:rPr lang="en-US" sz="1200" kern="1200" dirty="0" smtClean="0">
                <a:solidFill>
                  <a:schemeClr val="tx1"/>
                </a:solidFill>
                <a:effectLst/>
                <a:latin typeface="+mn-lt"/>
                <a:ea typeface="+mn-ea"/>
                <a:cs typeface="+mn-cs"/>
              </a:rPr>
              <a:t> – in a society geared to the general well being of all, it is essential to develop a commitment to social responsibility based on the critical scrutiny of information and evidence within an awareness of power relationships, principles and traditions. Such a disposition to social responsibility should also entail a commitment to social justice and equity and the sustainable use of the environment.</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A sense of belonging</a:t>
            </a:r>
            <a:r>
              <a:rPr lang="en-US" sz="1200" kern="1200" dirty="0" smtClean="0">
                <a:solidFill>
                  <a:schemeClr val="tx1"/>
                </a:solidFill>
                <a:effectLst/>
                <a:latin typeface="+mn-lt"/>
                <a:ea typeface="+mn-ea"/>
                <a:cs typeface="+mn-cs"/>
              </a:rPr>
              <a:t> – world citizenship depends on a disposition to be part of the enterprise as a whole, a commitment to common purposes that goes beyond personal interests, a willingness to participate as an active citizen, engendered by an understanding of the world as a place where each individual feels valued, and where both group &amp; individual concerns and opinions are respected.</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A commitment to learning</a:t>
            </a:r>
            <a:r>
              <a:rPr lang="en-US" sz="1200" kern="1200" dirty="0" smtClean="0">
                <a:solidFill>
                  <a:schemeClr val="tx1"/>
                </a:solidFill>
                <a:effectLst/>
                <a:latin typeface="+mn-lt"/>
                <a:ea typeface="+mn-ea"/>
                <a:cs typeface="+mn-cs"/>
              </a:rPr>
              <a:t> – in a world increasingly characterised by change and adaptation the need to have a disposition to learning, to making new connections and new meanings, is fundamental. This would also need commitment to procedural values such as: willingness to adopt a critical stance towards information; willingness to give reasons why one holds a view or acts in a certain way, and to expect similar reasons from others; respect for evidence in holding and forming opinions; willingness to be open to the possibility of changing one’s own attitudes and values in the light of the evidence.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Belief that you can make a difference-</a:t>
            </a:r>
            <a:r>
              <a:rPr lang="en-US" sz="1200" kern="1200" dirty="0" smtClean="0">
                <a:solidFill>
                  <a:schemeClr val="tx1"/>
                </a:solidFill>
                <a:effectLst/>
                <a:latin typeface="+mn-lt"/>
                <a:ea typeface="+mn-ea"/>
                <a:cs typeface="+mn-cs"/>
              </a:rPr>
              <a:t>We can actually effect change! There will be times when you and your students may not think that you are having any impact so don’t lose heart and let your teaching and learning slide into apathy.</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 </a:t>
            </a:r>
          </a:p>
          <a:p>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40</a:t>
            </a:fld>
            <a:endParaRPr lang="en-US" dirty="0"/>
          </a:p>
        </p:txBody>
      </p:sp>
    </p:spTree>
    <p:extLst>
      <p:ext uri="{BB962C8B-B14F-4D97-AF65-F5344CB8AC3E}">
        <p14:creationId xmlns:p14="http://schemas.microsoft.com/office/powerpoint/2010/main" val="16653139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pPr>
              <a:defRPr/>
            </a:pPr>
            <a:fld id="{5957C2BB-FB41-49C1-915B-5274B505C365}" type="slidenum">
              <a:rPr lang="en-US" smtClean="0"/>
              <a:pPr>
                <a:defRPr/>
              </a:pPr>
              <a:t>41</a:t>
            </a:fld>
            <a:endParaRPr lang="en-US"/>
          </a:p>
        </p:txBody>
      </p:sp>
    </p:spTree>
    <p:extLst>
      <p:ext uri="{BB962C8B-B14F-4D97-AF65-F5344CB8AC3E}">
        <p14:creationId xmlns:p14="http://schemas.microsoft.com/office/powerpoint/2010/main" val="42397359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42</a:t>
            </a:fld>
            <a:endParaRPr lang="en-US"/>
          </a:p>
        </p:txBody>
      </p:sp>
    </p:spTree>
    <p:extLst>
      <p:ext uri="{BB962C8B-B14F-4D97-AF65-F5344CB8AC3E}">
        <p14:creationId xmlns:p14="http://schemas.microsoft.com/office/powerpoint/2010/main" val="2682818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43</a:t>
            </a:fld>
            <a:endParaRPr lang="en-US"/>
          </a:p>
        </p:txBody>
      </p:sp>
    </p:spTree>
    <p:extLst>
      <p:ext uri="{BB962C8B-B14F-4D97-AF65-F5344CB8AC3E}">
        <p14:creationId xmlns:p14="http://schemas.microsoft.com/office/powerpoint/2010/main" val="34874908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44</a:t>
            </a:fld>
            <a:endParaRPr lang="en-US"/>
          </a:p>
        </p:txBody>
      </p:sp>
    </p:spTree>
    <p:extLst>
      <p:ext uri="{BB962C8B-B14F-4D97-AF65-F5344CB8AC3E}">
        <p14:creationId xmlns:p14="http://schemas.microsoft.com/office/powerpoint/2010/main" val="34874908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sz="1200" b="1" kern="1200" dirty="0" smtClean="0">
                <a:solidFill>
                  <a:schemeClr val="tx1"/>
                </a:solidFill>
                <a:effectLst/>
                <a:latin typeface="+mn-lt"/>
                <a:ea typeface="+mn-ea"/>
                <a:cs typeface="+mn-cs"/>
              </a:rPr>
              <a:t>When taking action students should be able to:</a:t>
            </a:r>
            <a:endParaRPr lang="en-US" sz="1200" kern="1200" dirty="0" smtClean="0">
              <a:solidFill>
                <a:schemeClr val="tx1"/>
              </a:solidFill>
              <a:effectLst/>
              <a:latin typeface="+mn-lt"/>
              <a:ea typeface="+mn-ea"/>
              <a:cs typeface="+mn-cs"/>
            </a:endParaRPr>
          </a:p>
          <a:p>
            <a:pPr lvl="0"/>
            <a:r>
              <a:rPr lang="en-IE" sz="1200" kern="1200" dirty="0" smtClean="0">
                <a:solidFill>
                  <a:schemeClr val="tx1"/>
                </a:solidFill>
                <a:effectLst/>
                <a:latin typeface="+mn-lt"/>
                <a:ea typeface="+mn-ea"/>
                <a:cs typeface="+mn-cs"/>
              </a:rPr>
              <a:t>Choose an issue to take action on and explain why they have chosen it. Don’t jump straight into the action part-explore the issue in depth first.</a:t>
            </a:r>
            <a:endParaRPr lang="en-US" sz="1200" kern="1200" dirty="0" smtClean="0">
              <a:solidFill>
                <a:schemeClr val="tx1"/>
              </a:solidFill>
              <a:effectLst/>
              <a:latin typeface="+mn-lt"/>
              <a:ea typeface="+mn-ea"/>
              <a:cs typeface="+mn-cs"/>
            </a:endParaRPr>
          </a:p>
          <a:p>
            <a:pPr lvl="0"/>
            <a:r>
              <a:rPr lang="en-IE" sz="1200" kern="1200" dirty="0" smtClean="0">
                <a:solidFill>
                  <a:schemeClr val="tx1"/>
                </a:solidFill>
                <a:effectLst/>
                <a:latin typeface="+mn-lt"/>
                <a:ea typeface="+mn-ea"/>
                <a:cs typeface="+mn-cs"/>
              </a:rPr>
              <a:t>Identify an appropriate way of taking action on their chosen issue, justifying reasons for choosing this approach.</a:t>
            </a:r>
            <a:endParaRPr lang="en-US" sz="1200" kern="1200" dirty="0" smtClean="0">
              <a:solidFill>
                <a:schemeClr val="tx1"/>
              </a:solidFill>
              <a:effectLst/>
              <a:latin typeface="+mn-lt"/>
              <a:ea typeface="+mn-ea"/>
              <a:cs typeface="+mn-cs"/>
            </a:endParaRPr>
          </a:p>
          <a:p>
            <a:pPr lvl="0"/>
            <a:r>
              <a:rPr lang="en-IE" sz="1200" kern="1200" dirty="0" smtClean="0">
                <a:solidFill>
                  <a:schemeClr val="tx1"/>
                </a:solidFill>
                <a:effectLst/>
                <a:latin typeface="+mn-lt"/>
                <a:ea typeface="+mn-ea"/>
                <a:cs typeface="+mn-cs"/>
              </a:rPr>
              <a:t>Work in groups to plan their action</a:t>
            </a:r>
            <a:endParaRPr lang="en-US" sz="1200" kern="1200" dirty="0" smtClean="0">
              <a:solidFill>
                <a:schemeClr val="tx1"/>
              </a:solidFill>
              <a:effectLst/>
              <a:latin typeface="+mn-lt"/>
              <a:ea typeface="+mn-ea"/>
              <a:cs typeface="+mn-cs"/>
            </a:endParaRPr>
          </a:p>
          <a:p>
            <a:pPr lvl="0"/>
            <a:r>
              <a:rPr lang="en-IE" sz="1200" kern="1200" dirty="0" smtClean="0">
                <a:solidFill>
                  <a:schemeClr val="tx1"/>
                </a:solidFill>
                <a:effectLst/>
                <a:latin typeface="+mn-lt"/>
                <a:ea typeface="+mn-ea"/>
                <a:cs typeface="+mn-cs"/>
              </a:rPr>
              <a:t>Consider what they have learned about their chosen theme in planning their actions.</a:t>
            </a:r>
            <a:endParaRPr lang="en-US" sz="1200" kern="1200" dirty="0" smtClean="0">
              <a:solidFill>
                <a:schemeClr val="tx1"/>
              </a:solidFill>
              <a:effectLst/>
              <a:latin typeface="+mn-lt"/>
              <a:ea typeface="+mn-ea"/>
              <a:cs typeface="+mn-cs"/>
            </a:endParaRPr>
          </a:p>
          <a:p>
            <a:r>
              <a:rPr lang="en-IE" sz="1200" kern="1200" dirty="0" smtClean="0">
                <a:solidFill>
                  <a:schemeClr val="tx1"/>
                </a:solidFill>
                <a:effectLst/>
                <a:latin typeface="+mn-lt"/>
                <a:ea typeface="+mn-ea"/>
                <a:cs typeface="+mn-cs"/>
              </a:rPr>
              <a:t>Whatever action you choose, students should try to reach </a:t>
            </a:r>
            <a:r>
              <a:rPr lang="en-IE" sz="1200" b="1" kern="1200" dirty="0" smtClean="0">
                <a:solidFill>
                  <a:schemeClr val="tx1"/>
                </a:solidFill>
                <a:effectLst/>
                <a:latin typeface="+mn-lt"/>
                <a:ea typeface="+mn-ea"/>
                <a:cs typeface="+mn-cs"/>
              </a:rPr>
              <a:t>as many people as possible </a:t>
            </a:r>
            <a:r>
              <a:rPr lang="en-IE" sz="1200" kern="1200" dirty="0" smtClean="0">
                <a:solidFill>
                  <a:schemeClr val="tx1"/>
                </a:solidFill>
                <a:effectLst/>
                <a:latin typeface="+mn-lt"/>
                <a:ea typeface="+mn-ea"/>
                <a:cs typeface="+mn-cs"/>
              </a:rPr>
              <a:t>and to involve as much of the school community in order to have a greater impact. Along the way students should </a:t>
            </a:r>
            <a:r>
              <a:rPr lang="en-IE" sz="1200" b="1" kern="1200" dirty="0" smtClean="0">
                <a:solidFill>
                  <a:schemeClr val="tx1"/>
                </a:solidFill>
                <a:effectLst/>
                <a:latin typeface="+mn-lt"/>
                <a:ea typeface="+mn-ea"/>
                <a:cs typeface="+mn-cs"/>
              </a:rPr>
              <a:t>communicate their chosen actions</a:t>
            </a:r>
            <a:r>
              <a:rPr lang="en-IE"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IE"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“The most common actions that take place in schools are fundraising activities. After having completed this year, I feel it is more important to be creating awareness in schools of the issues that are affecting people locally and globally. Fundraising can play a part of this however education is key”.</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Orla McGuinness, Teacher at Errigal College </a:t>
            </a:r>
            <a:endParaRPr lang="en-US" sz="1200" kern="1200" dirty="0" smtClean="0">
              <a:solidFill>
                <a:schemeClr val="tx1"/>
              </a:solidFill>
              <a:effectLst/>
              <a:latin typeface="+mn-lt"/>
              <a:ea typeface="+mn-ea"/>
              <a:cs typeface="+mn-cs"/>
            </a:endParaRPr>
          </a:p>
          <a:p>
            <a:r>
              <a:rPr lang="en-IE"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IE" sz="1200" kern="1200" dirty="0" smtClean="0">
                <a:solidFill>
                  <a:schemeClr val="tx1"/>
                </a:solidFill>
                <a:effectLst/>
                <a:latin typeface="+mn-lt"/>
                <a:ea typeface="+mn-ea"/>
                <a:cs typeface="+mn-cs"/>
              </a:rPr>
              <a:t>Below are many suggested actions you and your students could take but it’s certainly not exhaustive-every year, students are coming up with creative and engaging ways to change the world. When brainstorming with your students on taking action why not use the following list and ask the students to rank them in groups to come up with a general consensus on the actions that will be taken.</a:t>
            </a:r>
            <a:endParaRPr lang="en-US" sz="1200" kern="1200" dirty="0" smtClean="0">
              <a:solidFill>
                <a:schemeClr val="tx1"/>
              </a:solidFill>
              <a:effectLst/>
              <a:latin typeface="+mn-lt"/>
              <a:ea typeface="+mn-ea"/>
              <a:cs typeface="+mn-cs"/>
            </a:endParaRPr>
          </a:p>
          <a:p>
            <a:r>
              <a:rPr lang="en-IE"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IE" sz="1200" b="1" kern="1200" dirty="0" smtClean="0">
                <a:solidFill>
                  <a:schemeClr val="tx1"/>
                </a:solidFill>
                <a:effectLst/>
                <a:latin typeface="+mn-lt"/>
                <a:ea typeface="+mn-ea"/>
                <a:cs typeface="+mn-cs"/>
              </a:rPr>
              <a:t>1. Raising Awareness</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Create a website or social media page to raise awareness of the issue and ways that people can take action.</a:t>
            </a:r>
          </a:p>
          <a:p>
            <a:pPr lvl="0"/>
            <a:r>
              <a:rPr lang="en-US" sz="1200" kern="1200" dirty="0" smtClean="0">
                <a:solidFill>
                  <a:schemeClr val="tx1"/>
                </a:solidFill>
                <a:effectLst/>
                <a:latin typeface="+mn-lt"/>
                <a:ea typeface="+mn-ea"/>
                <a:cs typeface="+mn-cs"/>
              </a:rPr>
              <a:t>Develop a series of lessons for classes in your school on the issue and what they can do. This will help you reach more people and have a greater impact. </a:t>
            </a:r>
          </a:p>
          <a:p>
            <a:pPr lvl="0"/>
            <a:r>
              <a:rPr lang="en-US" sz="1200" kern="1200" dirty="0" smtClean="0">
                <a:solidFill>
                  <a:schemeClr val="tx1"/>
                </a:solidFill>
                <a:effectLst/>
                <a:latin typeface="+mn-lt"/>
                <a:ea typeface="+mn-ea"/>
                <a:cs typeface="+mn-cs"/>
              </a:rPr>
              <a:t>Make a video, audio or photograph presentation to stimulate discussion about the issue, and get people to debate it. </a:t>
            </a:r>
          </a:p>
          <a:p>
            <a:r>
              <a:rPr lang="en-IE"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IE" sz="1200" b="1" kern="1200" dirty="0" smtClean="0">
                <a:solidFill>
                  <a:schemeClr val="tx1"/>
                </a:solidFill>
                <a:effectLst/>
                <a:latin typeface="+mn-lt"/>
                <a:ea typeface="+mn-ea"/>
                <a:cs typeface="+mn-cs"/>
              </a:rPr>
              <a:t>2.Be creative!-Using the Arts to get your message across</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Something really unique and creative will attract attention for the issue you’re working on. Winners of this year’s YSI WWGS One World Award, Our Lady’s College, Greenhills, had an exhibition of photos of their teachers aged 13 to highlight the fact that the most common age for girls to be trafficked is 13.</a:t>
            </a:r>
          </a:p>
          <a:p>
            <a:pPr lvl="0"/>
            <a:r>
              <a:rPr lang="en-US" sz="1200" kern="1200" dirty="0" smtClean="0">
                <a:solidFill>
                  <a:schemeClr val="tx1"/>
                </a:solidFill>
                <a:effectLst/>
                <a:latin typeface="+mn-lt"/>
                <a:ea typeface="+mn-ea"/>
                <a:cs typeface="+mn-cs"/>
              </a:rPr>
              <a:t>Organise an art or poetry show, or other creative platform, at your school or in your community around the issue(s) you have been exploring.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Margaret </a:t>
            </a:r>
            <a:r>
              <a:rPr lang="en-US" sz="1200" kern="1200" dirty="0" err="1" smtClean="0">
                <a:solidFill>
                  <a:schemeClr val="tx1"/>
                </a:solidFill>
                <a:effectLst/>
                <a:latin typeface="+mn-lt"/>
                <a:ea typeface="+mn-ea"/>
                <a:cs typeface="+mn-cs"/>
              </a:rPr>
              <a:t>Aylward</a:t>
            </a:r>
            <a:r>
              <a:rPr lang="en-US" sz="1200" kern="1200" dirty="0" smtClean="0">
                <a:solidFill>
                  <a:schemeClr val="tx1"/>
                </a:solidFill>
                <a:effectLst/>
                <a:latin typeface="+mn-lt"/>
                <a:ea typeface="+mn-ea"/>
                <a:cs typeface="+mn-cs"/>
              </a:rPr>
              <a:t> Secondary School explores global issues through art amongst other subject areas. In 2016, they explored the issue of migration simulating the experience of having to travel by boat across dangerous seas. The students put themselves in the shoes of people forced to flee and discussed and listed the items they would bring on the boat. After much exploration of the issue, they set about making their own boat out of clay, firing it in the kiln etc. The Botanic Gardens agreed to exhibit their boats on a pond in the gardens in the summer of 2016. The boats were on show again in May 2017 in the Ballymun Axis. Alongside the boats, artwork from students living in a refugee camp in Greece about their journey was displayed. The students also exhibited their memes work on the Global Goals and their pottery spoons as a result of exploring Goal 2-No Hunger. Students gave workshops on issues of migration and the Global Goals to accompany the exhibition.</a:t>
            </a:r>
          </a:p>
          <a:p>
            <a:r>
              <a:rPr lang="en-US" sz="1200" kern="1200" dirty="0" smtClean="0">
                <a:solidFill>
                  <a:schemeClr val="tx1"/>
                </a:solidFill>
                <a:effectLst/>
                <a:latin typeface="+mn-lt"/>
                <a:ea typeface="+mn-ea"/>
                <a:cs typeface="+mn-cs"/>
              </a:rPr>
              <a:t> </a:t>
            </a:r>
          </a:p>
          <a:p>
            <a:pPr lvl="0"/>
            <a:r>
              <a:rPr lang="en-US" sz="1200" kern="1200" dirty="0" smtClean="0">
                <a:solidFill>
                  <a:schemeClr val="tx1"/>
                </a:solidFill>
                <a:effectLst/>
                <a:latin typeface="+mn-lt"/>
                <a:ea typeface="+mn-ea"/>
                <a:cs typeface="+mn-cs"/>
              </a:rPr>
              <a:t>Create a installation, sculpture or mural on the issue and display it in your school and in the local community. Ashbourne Community School’s TY students painted a mural of the Global Goals in their school yard-</a:t>
            </a:r>
            <a:r>
              <a:rPr lang="en-US" sz="1200" i="1" kern="1200" dirty="0" smtClean="0">
                <a:solidFill>
                  <a:schemeClr val="tx1"/>
                </a:solidFill>
                <a:effectLst/>
                <a:latin typeface="+mn-lt"/>
                <a:ea typeface="+mn-ea"/>
                <a:cs typeface="+mn-cs"/>
              </a:rPr>
              <a:t>see it pictured here</a:t>
            </a:r>
            <a:r>
              <a:rPr lang="en-US" sz="1200" kern="1200" dirty="0" smtClean="0">
                <a:solidFill>
                  <a:schemeClr val="tx1"/>
                </a:solidFill>
                <a:effectLst/>
                <a:latin typeface="+mn-lt"/>
                <a:ea typeface="+mn-ea"/>
                <a:cs typeface="+mn-cs"/>
              </a:rPr>
              <a:t>. </a:t>
            </a:r>
          </a:p>
          <a:p>
            <a:pPr lvl="0"/>
            <a:r>
              <a:rPr lang="en-US" sz="1200" kern="1200" dirty="0" smtClean="0">
                <a:solidFill>
                  <a:schemeClr val="tx1"/>
                </a:solidFill>
                <a:effectLst/>
                <a:latin typeface="+mn-lt"/>
                <a:ea typeface="+mn-ea"/>
                <a:cs typeface="+mn-cs"/>
              </a:rPr>
              <a:t>Perform a play on how the issue affects people, for example, in assembly, or in other schools. Could DE be incorporated into your school musical? Beaufort College, Navan </a:t>
            </a:r>
            <a:r>
              <a:rPr lang="en-US" sz="1200" i="1" kern="1200" dirty="0" smtClean="0">
                <a:solidFill>
                  <a:schemeClr val="tx1"/>
                </a:solidFill>
                <a:effectLst/>
                <a:latin typeface="+mn-lt"/>
                <a:ea typeface="+mn-ea"/>
                <a:cs typeface="+mn-cs"/>
              </a:rPr>
              <a:t>(hyperlink to case study on the Global Passport section) </a:t>
            </a:r>
            <a:r>
              <a:rPr lang="en-US" sz="1200" kern="1200" dirty="0" smtClean="0">
                <a:solidFill>
                  <a:schemeClr val="tx1"/>
                </a:solidFill>
                <a:effectLst/>
                <a:latin typeface="+mn-lt"/>
                <a:ea typeface="+mn-ea"/>
                <a:cs typeface="+mn-cs"/>
              </a:rPr>
              <a:t>did just that and had a Global Goals musical </a:t>
            </a:r>
            <a:r>
              <a:rPr lang="en-US" sz="1200" i="1" kern="1200" dirty="0" smtClean="0">
                <a:solidFill>
                  <a:schemeClr val="tx1"/>
                </a:solidFill>
                <a:effectLst/>
                <a:latin typeface="+mn-lt"/>
                <a:ea typeface="+mn-ea"/>
                <a:cs typeface="+mn-cs"/>
              </a:rPr>
              <a:t>(pictured here)</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Create a film to raise awareness on your chosen theme(s) and survey the change in attitudes of the audience before and after the film.</a:t>
            </a:r>
          </a:p>
          <a:p>
            <a:r>
              <a:rPr lang="en-IE"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IE" sz="1200" b="1" kern="1200" dirty="0" smtClean="0">
                <a:solidFill>
                  <a:schemeClr val="tx1"/>
                </a:solidFill>
                <a:effectLst/>
                <a:latin typeface="+mn-lt"/>
                <a:ea typeface="+mn-ea"/>
                <a:cs typeface="+mn-cs"/>
              </a:rPr>
              <a:t>3. Mobilising for individual change</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Find out what individual actions can have a positive impact on the issue you are focusing on and mobilise the student population to take these individual actions.</a:t>
            </a:r>
          </a:p>
          <a:p>
            <a:pPr lvl="0"/>
            <a:r>
              <a:rPr lang="en-US" sz="1200" kern="1200" dirty="0" smtClean="0">
                <a:solidFill>
                  <a:schemeClr val="tx1"/>
                </a:solidFill>
                <a:effectLst/>
                <a:latin typeface="+mn-lt"/>
                <a:ea typeface="+mn-ea"/>
                <a:cs typeface="+mn-cs"/>
              </a:rPr>
              <a:t>Take personal action: make choices about your life based on what you have learned, for example, change what you eat, wear and spend money on. </a:t>
            </a:r>
          </a:p>
          <a:p>
            <a:r>
              <a:rPr lang="en-US" sz="1200" kern="1200" dirty="0" smtClean="0">
                <a:solidFill>
                  <a:schemeClr val="tx1"/>
                </a:solidFill>
                <a:effectLst/>
                <a:latin typeface="+mn-lt"/>
                <a:ea typeface="+mn-ea"/>
                <a:cs typeface="+mn-cs"/>
              </a:rPr>
              <a:t> </a:t>
            </a:r>
          </a:p>
          <a:p>
            <a:r>
              <a:rPr lang="en-US" sz="1200" i="1" kern="1200" dirty="0" smtClean="0">
                <a:solidFill>
                  <a:schemeClr val="tx1"/>
                </a:solidFill>
                <a:effectLst/>
                <a:latin typeface="+mn-lt"/>
                <a:ea typeface="+mn-ea"/>
                <a:cs typeface="+mn-cs"/>
              </a:rPr>
              <a:t>Students are very open to action if inspired in the right way.</a:t>
            </a:r>
            <a:r>
              <a:rPr lang="en-US" sz="1200" kern="1200" dirty="0" smtClean="0">
                <a:solidFill>
                  <a:schemeClr val="tx1"/>
                </a:solidFill>
                <a:effectLst/>
                <a:latin typeface="+mn-lt"/>
                <a:ea typeface="+mn-ea"/>
                <a:cs typeface="+mn-cs"/>
              </a:rPr>
              <a:t> Alan Curran St </a:t>
            </a:r>
            <a:r>
              <a:rPr lang="en-US" sz="1200" kern="1200" dirty="0" err="1" smtClean="0">
                <a:solidFill>
                  <a:schemeClr val="tx1"/>
                </a:solidFill>
                <a:effectLst/>
                <a:latin typeface="+mn-lt"/>
                <a:ea typeface="+mn-ea"/>
                <a:cs typeface="+mn-cs"/>
              </a:rPr>
              <a:t>Macdara’s</a:t>
            </a:r>
            <a:r>
              <a:rPr lang="en-US" sz="1200" kern="1200" dirty="0" smtClean="0">
                <a:solidFill>
                  <a:schemeClr val="tx1"/>
                </a:solidFill>
                <a:effectLst/>
                <a:latin typeface="+mn-lt"/>
                <a:ea typeface="+mn-ea"/>
                <a:cs typeface="+mn-cs"/>
              </a:rPr>
              <a:t> Community College</a:t>
            </a:r>
          </a:p>
          <a:p>
            <a:r>
              <a:rPr lang="en-IE"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IE" sz="1200" b="1" kern="1200" dirty="0" smtClean="0">
                <a:solidFill>
                  <a:schemeClr val="tx1"/>
                </a:solidFill>
                <a:effectLst/>
                <a:latin typeface="+mn-lt"/>
                <a:ea typeface="+mn-ea"/>
                <a:cs typeface="+mn-cs"/>
              </a:rPr>
              <a:t>4. Campaigning for Change!</a:t>
            </a:r>
            <a:endParaRPr lang="en-US" sz="1200" kern="1200" dirty="0" smtClean="0">
              <a:solidFill>
                <a:schemeClr val="tx1"/>
              </a:solidFill>
              <a:effectLst/>
              <a:latin typeface="+mn-lt"/>
              <a:ea typeface="+mn-ea"/>
              <a:cs typeface="+mn-cs"/>
            </a:endParaRPr>
          </a:p>
          <a:p>
            <a:r>
              <a:rPr lang="en-IE"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IE" sz="1200" b="1" kern="1200" dirty="0" smtClean="0">
                <a:solidFill>
                  <a:schemeClr val="tx1"/>
                </a:solidFill>
                <a:effectLst/>
                <a:latin typeface="+mn-lt"/>
                <a:ea typeface="+mn-ea"/>
                <a:cs typeface="+mn-cs"/>
              </a:rPr>
              <a:t>In your school</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Develop an action plan on your chosen theme(s) and present it to school management</a:t>
            </a:r>
          </a:p>
          <a:p>
            <a:pPr lvl="0"/>
            <a:r>
              <a:rPr lang="en-US" sz="1200" kern="1200" dirty="0" smtClean="0">
                <a:solidFill>
                  <a:schemeClr val="tx1"/>
                </a:solidFill>
                <a:effectLst/>
                <a:latin typeface="+mn-lt"/>
                <a:ea typeface="+mn-ea"/>
                <a:cs typeface="+mn-cs"/>
              </a:rPr>
              <a:t>Find out what policies or practices your school has in place  (or has not) that might affect change on the issue you’re working on e.g. if learning about deforestation-can you reduce the amount of paper being used and make the connection!</a:t>
            </a:r>
          </a:p>
          <a:p>
            <a:pPr lvl="0"/>
            <a:r>
              <a:rPr lang="en-US" sz="1200" kern="1200" dirty="0" smtClean="0">
                <a:solidFill>
                  <a:schemeClr val="tx1"/>
                </a:solidFill>
                <a:effectLst/>
                <a:latin typeface="+mn-lt"/>
                <a:ea typeface="+mn-ea"/>
                <a:cs typeface="+mn-cs"/>
              </a:rPr>
              <a:t>Make your school and/or community a Fairtrade School or Fairtrade Town. </a:t>
            </a:r>
            <a:r>
              <a:rPr lang="en-US" sz="1200" i="1" kern="1200" dirty="0" smtClean="0">
                <a:solidFill>
                  <a:schemeClr val="tx1"/>
                </a:solidFill>
                <a:effectLst/>
                <a:latin typeface="+mn-lt"/>
                <a:ea typeface="+mn-ea"/>
                <a:cs typeface="+mn-cs"/>
              </a:rPr>
              <a:t>(Picture: St Joseph’s SS Rush)</a:t>
            </a:r>
            <a:endParaRPr lang="en-US" sz="1200" kern="1200" dirty="0" smtClean="0">
              <a:solidFill>
                <a:schemeClr val="tx1"/>
              </a:solidFill>
              <a:effectLst/>
              <a:latin typeface="+mn-lt"/>
              <a:ea typeface="+mn-ea"/>
              <a:cs typeface="+mn-cs"/>
            </a:endParaRPr>
          </a:p>
          <a:p>
            <a:r>
              <a:rPr lang="en-IE"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IE" sz="1200" b="1" kern="1200" dirty="0" smtClean="0">
                <a:solidFill>
                  <a:schemeClr val="tx1"/>
                </a:solidFill>
                <a:effectLst/>
                <a:latin typeface="+mn-lt"/>
                <a:ea typeface="+mn-ea"/>
                <a:cs typeface="+mn-cs"/>
              </a:rPr>
              <a:t>Influencing national and international policy</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Find out which organisations can help you, and join their local, national or global campaigns. </a:t>
            </a:r>
          </a:p>
          <a:p>
            <a:pPr lvl="0"/>
            <a:r>
              <a:rPr lang="en-US" sz="1200" kern="1200" dirty="0" smtClean="0">
                <a:solidFill>
                  <a:schemeClr val="tx1"/>
                </a:solidFill>
                <a:effectLst/>
                <a:latin typeface="+mn-lt"/>
                <a:ea typeface="+mn-ea"/>
                <a:cs typeface="+mn-cs"/>
              </a:rPr>
              <a:t>Sign up for the </a:t>
            </a:r>
            <a:r>
              <a:rPr lang="en-US" sz="1200" u="sng" kern="1200" dirty="0" smtClean="0">
                <a:solidFill>
                  <a:schemeClr val="tx1"/>
                </a:solidFill>
                <a:effectLst/>
                <a:latin typeface="+mn-lt"/>
                <a:ea typeface="+mn-ea"/>
                <a:cs typeface="+mn-cs"/>
                <a:hlinkClick r:id="rId3"/>
              </a:rPr>
              <a:t>Concern Campaign Academy</a:t>
            </a:r>
            <a:r>
              <a:rPr lang="en-US" sz="1200" kern="1200" dirty="0" smtClean="0">
                <a:solidFill>
                  <a:schemeClr val="tx1"/>
                </a:solidFill>
                <a:effectLst/>
                <a:latin typeface="+mn-lt"/>
                <a:ea typeface="+mn-ea"/>
                <a:cs typeface="+mn-cs"/>
              </a:rPr>
              <a:t> to build students campaigning skills.</a:t>
            </a:r>
          </a:p>
          <a:p>
            <a:pPr lvl="0"/>
            <a:r>
              <a:rPr lang="en-US" sz="1200" kern="1200" dirty="0" smtClean="0">
                <a:solidFill>
                  <a:schemeClr val="tx1"/>
                </a:solidFill>
                <a:effectLst/>
                <a:latin typeface="+mn-lt"/>
                <a:ea typeface="+mn-ea"/>
                <a:cs typeface="+mn-cs"/>
              </a:rPr>
              <a:t>Set up your own on line petition at </a:t>
            </a:r>
            <a:r>
              <a:rPr lang="en-US" sz="1200" u="sng" kern="1200" dirty="0" smtClean="0">
                <a:solidFill>
                  <a:schemeClr val="tx1"/>
                </a:solidFill>
                <a:effectLst/>
                <a:latin typeface="+mn-lt"/>
                <a:ea typeface="+mn-ea"/>
                <a:cs typeface="+mn-cs"/>
                <a:hlinkClick r:id="rId4"/>
              </a:rPr>
              <a:t>www.change.org</a:t>
            </a:r>
            <a:r>
              <a:rPr lang="en-US" sz="1200" kern="1200" dirty="0" smtClean="0">
                <a:solidFill>
                  <a:schemeClr val="tx1"/>
                </a:solidFill>
                <a:effectLst/>
                <a:latin typeface="+mn-lt"/>
                <a:ea typeface="+mn-ea"/>
                <a:cs typeface="+mn-cs"/>
              </a:rPr>
              <a:t> </a:t>
            </a:r>
          </a:p>
          <a:p>
            <a:pPr lvl="0"/>
            <a:r>
              <a:rPr lang="en-US" sz="1200" kern="1200" dirty="0" smtClean="0">
                <a:solidFill>
                  <a:schemeClr val="tx1"/>
                </a:solidFill>
                <a:effectLst/>
                <a:latin typeface="+mn-lt"/>
                <a:ea typeface="+mn-ea"/>
                <a:cs typeface="+mn-cs"/>
              </a:rPr>
              <a:t>Speak to (put our arguments to) someone in a powerful position, for example, writing a letter or an email, sending a petition or an opinion survey, or visit him or her. </a:t>
            </a:r>
          </a:p>
          <a:p>
            <a:pPr lvl="0"/>
            <a:r>
              <a:rPr lang="en-US" sz="1200" kern="1200" dirty="0" smtClean="0">
                <a:solidFill>
                  <a:schemeClr val="tx1"/>
                </a:solidFill>
                <a:effectLst/>
                <a:latin typeface="+mn-lt"/>
                <a:ea typeface="+mn-ea"/>
                <a:cs typeface="+mn-cs"/>
              </a:rPr>
              <a:t>Invite one of your local TD to the school for a discussion about your chosen theme, find out about the policy, and prepare questions.</a:t>
            </a:r>
          </a:p>
          <a:p>
            <a:pPr lvl="0"/>
            <a:r>
              <a:rPr lang="en-US" sz="1200" kern="1200" dirty="0" smtClean="0">
                <a:solidFill>
                  <a:schemeClr val="tx1"/>
                </a:solidFill>
                <a:effectLst/>
                <a:latin typeface="+mn-lt"/>
                <a:ea typeface="+mn-ea"/>
                <a:cs typeface="+mn-cs"/>
              </a:rPr>
              <a:t>Lobby a politician on a specific piece of legislation/policy.</a:t>
            </a: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C8A96C3-4FD0-DA4A-B113-95C5E64A8258}" type="slidenum">
              <a:rPr lang="en-US" smtClean="0"/>
              <a:t>45</a:t>
            </a:fld>
            <a:endParaRPr lang="en-US" dirty="0"/>
          </a:p>
        </p:txBody>
      </p:sp>
    </p:spTree>
    <p:extLst>
      <p:ext uri="{BB962C8B-B14F-4D97-AF65-F5344CB8AC3E}">
        <p14:creationId xmlns:p14="http://schemas.microsoft.com/office/powerpoint/2010/main" val="16653139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48</a:t>
            </a:fld>
            <a:endParaRPr lang="en-US"/>
          </a:p>
        </p:txBody>
      </p:sp>
    </p:spTree>
    <p:extLst>
      <p:ext uri="{BB962C8B-B14F-4D97-AF65-F5344CB8AC3E}">
        <p14:creationId xmlns:p14="http://schemas.microsoft.com/office/powerpoint/2010/main" val="5684189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49</a:t>
            </a:fld>
            <a:endParaRPr lang="en-US"/>
          </a:p>
        </p:txBody>
      </p:sp>
    </p:spTree>
    <p:extLst>
      <p:ext uri="{BB962C8B-B14F-4D97-AF65-F5344CB8AC3E}">
        <p14:creationId xmlns:p14="http://schemas.microsoft.com/office/powerpoint/2010/main" val="33122801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Music </a:t>
            </a:r>
            <a:r>
              <a:rPr lang="en-US" dirty="0" err="1" smtClean="0"/>
              <a:t>dept</a:t>
            </a:r>
            <a:r>
              <a:rPr lang="en-US" dirty="0" smtClean="0"/>
              <a:t> looked at migration as an issue when preparing for Grease</a:t>
            </a:r>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50</a:t>
            </a:fld>
            <a:endParaRPr lang="en-US"/>
          </a:p>
        </p:txBody>
      </p:sp>
    </p:spTree>
    <p:extLst>
      <p:ext uri="{BB962C8B-B14F-4D97-AF65-F5344CB8AC3E}">
        <p14:creationId xmlns:p14="http://schemas.microsoft.com/office/powerpoint/2010/main" val="31165058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Already using Global Teacher sharing resources on your One Drive</a:t>
            </a:r>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52</a:t>
            </a:fld>
            <a:endParaRPr lang="en-US" dirty="0"/>
          </a:p>
        </p:txBody>
      </p:sp>
    </p:spTree>
    <p:extLst>
      <p:ext uri="{BB962C8B-B14F-4D97-AF65-F5344CB8AC3E}">
        <p14:creationId xmlns:p14="http://schemas.microsoft.com/office/powerpoint/2010/main" val="14809812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53</a:t>
            </a:fld>
            <a:endParaRPr lang="en-US"/>
          </a:p>
        </p:txBody>
      </p:sp>
    </p:spTree>
    <p:extLst>
      <p:ext uri="{BB962C8B-B14F-4D97-AF65-F5344CB8AC3E}">
        <p14:creationId xmlns:p14="http://schemas.microsoft.com/office/powerpoint/2010/main" val="27981242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54</a:t>
            </a:fld>
            <a:endParaRPr lang="en-US"/>
          </a:p>
        </p:txBody>
      </p:sp>
    </p:spTree>
    <p:extLst>
      <p:ext uri="{BB962C8B-B14F-4D97-AF65-F5344CB8AC3E}">
        <p14:creationId xmlns:p14="http://schemas.microsoft.com/office/powerpoint/2010/main" val="14745726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smtClean="0"/>
              <a:t/>
            </a:r>
            <a:br>
              <a:rPr lang="en-US" sz="1400" b="1" dirty="0" smtClean="0"/>
            </a:br>
            <a:endParaRPr lang="en-US" sz="1200" b="0" kern="1200" dirty="0" smtClean="0">
              <a:solidFill>
                <a:schemeClr val="tx1"/>
              </a:solidFill>
              <a:latin typeface="+mn-lt"/>
              <a:ea typeface="+mn-ea"/>
              <a:cs typeface="+mn-cs"/>
            </a:endParaRPr>
          </a:p>
          <a:p>
            <a:endParaRPr lang="en-US" sz="1200" b="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55</a:t>
            </a:fld>
            <a:endParaRPr lang="en-US" dirty="0"/>
          </a:p>
        </p:txBody>
      </p:sp>
    </p:spTree>
    <p:extLst>
      <p:ext uri="{BB962C8B-B14F-4D97-AF65-F5344CB8AC3E}">
        <p14:creationId xmlns:p14="http://schemas.microsoft.com/office/powerpoint/2010/main" val="1467846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30/05/18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723126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30/05/18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1403515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B8491288-2F14-354D-A756-0F779FA9AD8F}" type="datetimeFigureOut">
              <a:rPr lang="en-US" smtClean="0"/>
              <a:t>30/05/18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98687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B8491288-2F14-354D-A756-0F779FA9AD8F}" type="datetimeFigureOut">
              <a:rPr lang="en-US" smtClean="0"/>
              <a:t>30/05/18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1622181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B8491288-2F14-354D-A756-0F779FA9AD8F}" type="datetimeFigureOut">
              <a:rPr lang="en-US" smtClean="0"/>
              <a:t>30/05/18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764240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B8491288-2F14-354D-A756-0F779FA9AD8F}" type="datetimeFigureOut">
              <a:rPr lang="en-US" smtClean="0"/>
              <a:t>30/05/18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332197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491288-2F14-354D-A756-0F779FA9AD8F}" type="datetimeFigureOut">
              <a:rPr lang="en-US" smtClean="0"/>
              <a:t>30/05/18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618945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8491288-2F14-354D-A756-0F779FA9AD8F}" type="datetimeFigureOut">
              <a:rPr lang="en-US" smtClean="0"/>
              <a:t>30/05/18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989552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8491288-2F14-354D-A756-0F779FA9AD8F}" type="datetimeFigureOut">
              <a:rPr lang="en-US" smtClean="0"/>
              <a:t>30/05/18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558143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30/05/18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14811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30/05/18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69432524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491288-2F14-354D-A756-0F779FA9AD8F}" type="datetimeFigureOut">
              <a:rPr lang="en-US" smtClean="0"/>
              <a:t>30/05/18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2EEEBD-3441-664C-BB23-29B4B17314E6}" type="slidenum">
              <a:rPr lang="en-US" smtClean="0"/>
              <a:t>‹#›</a:t>
            </a:fld>
            <a:endParaRPr lang="en-US"/>
          </a:p>
        </p:txBody>
      </p:sp>
    </p:spTree>
    <p:extLst>
      <p:ext uri="{BB962C8B-B14F-4D97-AF65-F5344CB8AC3E}">
        <p14:creationId xmlns:p14="http://schemas.microsoft.com/office/powerpoint/2010/main" val="2991871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5.jp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4.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15.jpg"/><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5.jpg"/><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4" Type="http://schemas.openxmlformats.org/officeDocument/2006/relationships/image" Target="../media/image18.jpeg"/><Relationship Id="rId5" Type="http://schemas.openxmlformats.org/officeDocument/2006/relationships/image" Target="../media/image19.emf"/><Relationship Id="rId6" Type="http://schemas.openxmlformats.org/officeDocument/2006/relationships/image" Target="../media/image20.emf"/><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21.e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22.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23.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24.emf"/></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4" Type="http://schemas.openxmlformats.org/officeDocument/2006/relationships/image" Target="../media/image18.jpeg"/><Relationship Id="rId5" Type="http://schemas.openxmlformats.org/officeDocument/2006/relationships/image" Target="../media/image19.emf"/><Relationship Id="rId6" Type="http://schemas.openxmlformats.org/officeDocument/2006/relationships/image" Target="../media/image20.emf"/><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s://www.ted.com/talks/chimamanda_adichie_the_danger_of_a_single_story" TargetMode="External"/><Relationship Id="rId3" Type="http://schemas.openxmlformats.org/officeDocument/2006/relationships/hyperlink" Target="https://www.ted.com/talks/verna_myers_how_to_overcome_our_biases_walk_boldly_toward_them?referrer=playlist-small_ways_to_change_the_world"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5.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 Id="rId3" Type="http://schemas.openxmlformats.org/officeDocument/2006/relationships/image" Target="../media/image2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eLqC3FNNOaI" TargetMode="External"/><Relationship Id="rId4" Type="http://schemas.openxmlformats.org/officeDocument/2006/relationships/image" Target="../media/image29.jpeg"/><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5.jpg"/><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4" Type="http://schemas.openxmlformats.org/officeDocument/2006/relationships/image" Target="../media/image31.png"/><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5.jpg"/><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46.xml.rels><?xml version="1.0" encoding="UTF-8" standalone="yes"?>
<Relationships xmlns="http://schemas.openxmlformats.org/package/2006/relationships"><Relationship Id="rId3" Type="http://schemas.openxmlformats.org/officeDocument/2006/relationships/image" Target="../media/image34.jpeg"/><Relationship Id="rId4" Type="http://schemas.openxmlformats.org/officeDocument/2006/relationships/image" Target="../media/image35.jpeg"/><Relationship Id="rId1" Type="http://schemas.openxmlformats.org/officeDocument/2006/relationships/slideLayout" Target="../slideLayouts/slideLayout7.xml"/><Relationship Id="rId2" Type="http://schemas.openxmlformats.org/officeDocument/2006/relationships/image" Target="../media/image33.jpeg"/></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39.png"/><Relationship Id="rId1" Type="http://schemas.openxmlformats.org/officeDocument/2006/relationships/slideLayout" Target="../slideLayouts/slideLayout7.xml"/><Relationship Id="rId2" Type="http://schemas.openxmlformats.org/officeDocument/2006/relationships/image" Target="../media/image36.png"/></Relationships>
</file>

<file path=ppt/slides/_rels/slide48.xml.rels><?xml version="1.0" encoding="UTF-8" standalone="yes"?>
<Relationships xmlns="http://schemas.openxmlformats.org/package/2006/relationships"><Relationship Id="rId3" Type="http://schemas.openxmlformats.org/officeDocument/2006/relationships/image" Target="../media/image40.jpeg"/><Relationship Id="rId4" Type="http://schemas.openxmlformats.org/officeDocument/2006/relationships/image" Target="../media/image41.png"/><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49.xml.rels><?xml version="1.0" encoding="UTF-8" standalone="yes"?>
<Relationships xmlns="http://schemas.openxmlformats.org/package/2006/relationships"><Relationship Id="rId3" Type="http://schemas.openxmlformats.org/officeDocument/2006/relationships/image" Target="../media/image42.jpeg"/><Relationship Id="rId4" Type="http://schemas.openxmlformats.org/officeDocument/2006/relationships/image" Target="../media/image41.png"/><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4" Type="http://schemas.openxmlformats.org/officeDocument/2006/relationships/image" Target="../media/image43.jpeg"/><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jpeg"/></Relationships>
</file>

<file path=ppt/slides/_rels/slide52.xml.rels><?xml version="1.0" encoding="UTF-8" standalone="yes"?>
<Relationships xmlns="http://schemas.openxmlformats.org/package/2006/relationships"><Relationship Id="rId3" Type="http://schemas.openxmlformats.org/officeDocument/2006/relationships/image" Target="../media/image45.jpeg"/><Relationship Id="rId4" Type="http://schemas.openxmlformats.org/officeDocument/2006/relationships/image" Target="../media/image46.jpeg"/><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7.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8.jpe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5.jpg"/><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6" descr="Screen Shot 2014-02-17 at 11.02.10.png"/>
          <p:cNvPicPr>
            <a:picLocks noChangeAspect="1"/>
          </p:cNvPicPr>
          <p:nvPr/>
        </p:nvPicPr>
        <p:blipFill>
          <a:blip r:embed="rId3">
            <a:alphaModFix amt="45000"/>
            <a:extLst>
              <a:ext uri="{28A0092B-C50C-407E-A947-70E740481C1C}">
                <a14:useLocalDpi xmlns:a14="http://schemas.microsoft.com/office/drawing/2010/main"/>
              </a:ext>
            </a:extLst>
          </a:blip>
          <a:srcRect/>
          <a:stretch>
            <a:fillRect/>
          </a:stretch>
        </p:blipFill>
        <p:spPr bwMode="auto">
          <a:xfrm>
            <a:off x="-184150" y="0"/>
            <a:ext cx="9475788" cy="6877050"/>
          </a:xfrm>
          <a:prstGeom prst="rect">
            <a:avLst/>
          </a:prstGeom>
          <a:noFill/>
          <a:ln>
            <a:noFill/>
          </a:ln>
          <a:extLst>
            <a:ext uri="{909E8E84-426E-40dd-AFC4-6F175D3DCCD1}">
              <a14:hiddenFill xmlns:a14="http://schemas.microsoft.com/office/drawing/2010/main">
                <a:solidFill>
                  <a:srgbClr val="FFFFFF">
                    <a:alpha val="4509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84150" y="2878138"/>
            <a:ext cx="9475788" cy="1143000"/>
          </a:xfrm>
        </p:spPr>
        <p:txBody>
          <a:bodyPr rtlCol="0">
            <a:noAutofit/>
          </a:bodyPr>
          <a:lstStyle/>
          <a:p>
            <a:pPr marL="0" indent="0"/>
            <a:r>
              <a:rPr lang="en-US" sz="5000" b="1" dirty="0" smtClean="0">
                <a:solidFill>
                  <a:srgbClr val="1F497D"/>
                </a:solidFill>
                <a:latin typeface="Rockwell Extra Bold"/>
                <a:cs typeface="Rockwell Extra Bold"/>
              </a:rPr>
              <a:t>Blakestown</a:t>
            </a:r>
            <a:br>
              <a:rPr lang="en-US" sz="5000" b="1" dirty="0" smtClean="0">
                <a:solidFill>
                  <a:srgbClr val="1F497D"/>
                </a:solidFill>
                <a:latin typeface="Rockwell Extra Bold"/>
                <a:cs typeface="Rockwell Extra Bold"/>
              </a:rPr>
            </a:br>
            <a:r>
              <a:rPr lang="en-US" sz="5000" b="1" dirty="0" smtClean="0">
                <a:solidFill>
                  <a:srgbClr val="1F497D"/>
                </a:solidFill>
                <a:latin typeface="Rockwell Extra Bold"/>
                <a:cs typeface="Rockwell Extra Bold"/>
              </a:rPr>
              <a:t>Community School</a:t>
            </a:r>
            <a:br>
              <a:rPr lang="en-US" sz="5000" b="1" dirty="0" smtClean="0">
                <a:solidFill>
                  <a:srgbClr val="1F497D"/>
                </a:solidFill>
                <a:latin typeface="Rockwell Extra Bold"/>
                <a:cs typeface="Rockwell Extra Bold"/>
              </a:rPr>
            </a:br>
            <a:r>
              <a:rPr lang="en-US" sz="5000" b="1" dirty="0" smtClean="0">
                <a:solidFill>
                  <a:srgbClr val="1F497D"/>
                </a:solidFill>
                <a:latin typeface="Rockwell Extra Bold"/>
                <a:cs typeface="Rockwell Extra Bold"/>
              </a:rPr>
              <a:t>Development Education</a:t>
            </a:r>
            <a:br>
              <a:rPr lang="en-US" sz="5000" b="1" dirty="0" smtClean="0">
                <a:solidFill>
                  <a:srgbClr val="1F497D"/>
                </a:solidFill>
                <a:latin typeface="Rockwell Extra Bold"/>
                <a:cs typeface="Rockwell Extra Bold"/>
              </a:rPr>
            </a:br>
            <a:endParaRPr lang="en-US" sz="5000" b="1" dirty="0">
              <a:solidFill>
                <a:srgbClr val="1F497D"/>
              </a:solidFill>
              <a:latin typeface="Rockwell Extra Bold"/>
              <a:cs typeface="Rockwell Extra Bold"/>
            </a:endParaRPr>
          </a:p>
        </p:txBody>
      </p:sp>
      <p:sp>
        <p:nvSpPr>
          <p:cNvPr id="3" name="Content Placeholder 2"/>
          <p:cNvSpPr>
            <a:spLocks noGrp="1"/>
          </p:cNvSpPr>
          <p:nvPr>
            <p:ph idx="1"/>
          </p:nvPr>
        </p:nvSpPr>
        <p:spPr>
          <a:xfrm>
            <a:off x="5447134" y="3342309"/>
            <a:ext cx="4394467" cy="3445095"/>
          </a:xfrm>
        </p:spPr>
        <p:txBody>
          <a:bodyPr rtlCol="0">
            <a:normAutofit fontScale="40000" lnSpcReduction="20000"/>
          </a:bodyPr>
          <a:lstStyle/>
          <a:p>
            <a:pPr marL="0" indent="0" algn="just" eaLnBrk="1" fontAlgn="auto" hangingPunct="1">
              <a:spcAft>
                <a:spcPts val="0"/>
              </a:spcAft>
              <a:buFont typeface="Arial"/>
              <a:buNone/>
              <a:defRPr/>
            </a:pPr>
            <a:endParaRPr lang="en-US" sz="3500" dirty="0">
              <a:ea typeface="+mn-ea"/>
              <a:cs typeface="+mn-cs"/>
            </a:endParaRPr>
          </a:p>
          <a:p>
            <a:pPr marL="0" indent="0" algn="just" eaLnBrk="1" fontAlgn="auto" hangingPunct="1">
              <a:spcAft>
                <a:spcPts val="0"/>
              </a:spcAft>
              <a:buFont typeface="Arial"/>
              <a:buNone/>
              <a:defRPr/>
            </a:pPr>
            <a:endParaRPr lang="en-US" sz="4900" dirty="0"/>
          </a:p>
          <a:p>
            <a:pPr marL="0" indent="0" algn="just" eaLnBrk="1" fontAlgn="auto" hangingPunct="1">
              <a:spcAft>
                <a:spcPts val="0"/>
              </a:spcAft>
              <a:buFont typeface="Arial"/>
              <a:buNone/>
              <a:defRPr/>
            </a:pPr>
            <a:endParaRPr lang="en-US" sz="4900" dirty="0" smtClean="0"/>
          </a:p>
          <a:p>
            <a:pPr marL="0" indent="0" algn="just" eaLnBrk="1" fontAlgn="auto" hangingPunct="1">
              <a:spcAft>
                <a:spcPts val="0"/>
              </a:spcAft>
              <a:buFont typeface="Arial"/>
              <a:buNone/>
              <a:defRPr/>
            </a:pPr>
            <a:endParaRPr lang="en-US" sz="4900" dirty="0"/>
          </a:p>
          <a:p>
            <a:pPr marL="0" indent="0" algn="just" eaLnBrk="1" fontAlgn="auto" hangingPunct="1">
              <a:spcAft>
                <a:spcPts val="0"/>
              </a:spcAft>
              <a:buFont typeface="Arial"/>
              <a:buNone/>
              <a:defRPr/>
            </a:pPr>
            <a:endParaRPr lang="en-US" sz="4900" dirty="0" smtClean="0"/>
          </a:p>
          <a:p>
            <a:pPr marL="0" indent="0" algn="just" eaLnBrk="1" fontAlgn="auto" hangingPunct="1">
              <a:spcAft>
                <a:spcPts val="0"/>
              </a:spcAft>
              <a:buFont typeface="Arial"/>
              <a:buNone/>
              <a:defRPr/>
            </a:pPr>
            <a:endParaRPr lang="en-US" sz="4900" dirty="0" smtClean="0">
              <a:latin typeface="Tahoma"/>
              <a:cs typeface="Tahoma"/>
            </a:endParaRPr>
          </a:p>
          <a:p>
            <a:pPr marL="0" indent="0" algn="just" eaLnBrk="1" fontAlgn="auto" hangingPunct="1">
              <a:spcAft>
                <a:spcPts val="0"/>
              </a:spcAft>
              <a:buFont typeface="Arial"/>
              <a:buNone/>
              <a:defRPr/>
            </a:pPr>
            <a:endParaRPr lang="en-US" sz="5000" dirty="0">
              <a:latin typeface="Tahoma"/>
              <a:cs typeface="Tahoma"/>
            </a:endParaRPr>
          </a:p>
          <a:p>
            <a:pPr marL="0" indent="0" algn="just" eaLnBrk="1" fontAlgn="auto" hangingPunct="1">
              <a:spcAft>
                <a:spcPts val="0"/>
              </a:spcAft>
              <a:buFont typeface="Arial"/>
              <a:buNone/>
              <a:defRPr/>
            </a:pPr>
            <a:r>
              <a:rPr lang="en-US" sz="5000" b="1" dirty="0" smtClean="0">
                <a:latin typeface="Rockwell"/>
                <a:cs typeface="Rockwell"/>
              </a:rPr>
              <a:t>Lizzy Noone</a:t>
            </a:r>
          </a:p>
          <a:p>
            <a:pPr marL="0" indent="0" algn="just" eaLnBrk="1" fontAlgn="auto" hangingPunct="1">
              <a:spcAft>
                <a:spcPts val="0"/>
              </a:spcAft>
              <a:buFont typeface="Arial"/>
              <a:buNone/>
              <a:defRPr/>
            </a:pPr>
            <a:r>
              <a:rPr lang="en-US" sz="5000" b="1" dirty="0" smtClean="0">
                <a:latin typeface="Rockwell"/>
                <a:cs typeface="Rockwell"/>
              </a:rPr>
              <a:t>WorldWise Global Schools</a:t>
            </a:r>
          </a:p>
          <a:p>
            <a:pPr marL="0" indent="0" algn="just">
              <a:buNone/>
              <a:defRPr/>
            </a:pPr>
            <a:r>
              <a:rPr lang="en-US" sz="5000" b="1" dirty="0" smtClean="0">
                <a:latin typeface="Rockwell"/>
                <a:cs typeface="Rockwell"/>
              </a:rPr>
              <a:t>16</a:t>
            </a:r>
            <a:r>
              <a:rPr lang="en-US" sz="5000" b="1" baseline="30000" dirty="0" smtClean="0">
                <a:latin typeface="Rockwell"/>
                <a:cs typeface="Rockwell"/>
              </a:rPr>
              <a:t>th</a:t>
            </a:r>
            <a:r>
              <a:rPr lang="en-US" sz="5000" b="1" dirty="0" smtClean="0">
                <a:latin typeface="Rockwell"/>
                <a:cs typeface="Rockwell"/>
              </a:rPr>
              <a:t> of March, 2018</a:t>
            </a:r>
          </a:p>
          <a:p>
            <a:pPr marL="0" indent="0" algn="just" eaLnBrk="1" fontAlgn="auto" hangingPunct="1">
              <a:spcAft>
                <a:spcPts val="0"/>
              </a:spcAft>
              <a:buFont typeface="Arial"/>
              <a:buNone/>
              <a:defRPr/>
            </a:pPr>
            <a:endParaRPr lang="en-US" sz="2400" b="1" dirty="0">
              <a:latin typeface="Tahoma"/>
              <a:ea typeface="+mn-ea"/>
              <a:cs typeface="Tahoma"/>
            </a:endParaRPr>
          </a:p>
          <a:p>
            <a:pPr marL="0" indent="0" algn="just" eaLnBrk="1" fontAlgn="auto" hangingPunct="1">
              <a:spcAft>
                <a:spcPts val="0"/>
              </a:spcAft>
              <a:buFont typeface="Arial"/>
              <a:buNone/>
              <a:defRPr/>
            </a:pPr>
            <a:endParaRPr lang="en-US" sz="2400" dirty="0">
              <a:ea typeface="+mn-ea"/>
              <a:cs typeface="+mn-cs"/>
            </a:endParaRPr>
          </a:p>
        </p:txBody>
      </p:sp>
      <p:pic>
        <p:nvPicPr>
          <p:cNvPr id="14340" name="Picture 3" descr="Worldwise Logo.png"/>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343775" y="415925"/>
            <a:ext cx="1800225"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9091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latin typeface="Rockwell"/>
                <a:cs typeface="Rockwell"/>
              </a:rPr>
              <a:t>Pick a potato!</a:t>
            </a:r>
            <a:endParaRPr lang="en-US" b="1" dirty="0">
              <a:latin typeface="Rockwell"/>
              <a:cs typeface="Rockwell"/>
            </a:endParaRP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28570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2913" y="-225540"/>
            <a:ext cx="8229600" cy="1143000"/>
          </a:xfrm>
        </p:spPr>
        <p:txBody>
          <a:bodyPr>
            <a:normAutofit/>
          </a:bodyPr>
          <a:lstStyle/>
          <a:p>
            <a:r>
              <a:rPr lang="en-US" b="1" dirty="0" smtClean="0">
                <a:solidFill>
                  <a:srgbClr val="1F497D"/>
                </a:solidFill>
                <a:latin typeface="Rockwell"/>
                <a:cs typeface="Rockwell"/>
              </a:rPr>
              <a:t>Our Approach</a:t>
            </a:r>
            <a:endParaRPr lang="en-US" b="1" dirty="0">
              <a:solidFill>
                <a:srgbClr val="1F497D"/>
              </a:solidFill>
              <a:latin typeface="Rockwell"/>
              <a:cs typeface="Rockwe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83711120"/>
              </p:ext>
            </p:extLst>
          </p:nvPr>
        </p:nvGraphicFramePr>
        <p:xfrm>
          <a:off x="457200" y="1600200"/>
          <a:ext cx="8413262"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Worldwise Logo.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44129" y="0"/>
            <a:ext cx="1799871" cy="1859867"/>
          </a:xfrm>
          <a:prstGeom prst="rect">
            <a:avLst/>
          </a:prstGeom>
        </p:spPr>
      </p:pic>
      <p:sp>
        <p:nvSpPr>
          <p:cNvPr id="6" name="Curved Down Arrow 5"/>
          <p:cNvSpPr/>
          <p:nvPr/>
        </p:nvSpPr>
        <p:spPr>
          <a:xfrm>
            <a:off x="2657231" y="735945"/>
            <a:ext cx="1582614" cy="1435877"/>
          </a:xfrm>
          <a:prstGeom prst="curvedDownArrow">
            <a:avLst/>
          </a:prstGeom>
          <a:solidFill>
            <a:schemeClr val="tx2">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dirty="0" smtClean="0">
                <a:solidFill>
                  <a:schemeClr val="tx1"/>
                </a:solidFill>
              </a:rPr>
              <a:t>Schools</a:t>
            </a:r>
            <a:endParaRPr lang="en-US" sz="2800" dirty="0">
              <a:solidFill>
                <a:schemeClr val="tx1"/>
              </a:solidFill>
            </a:endParaRPr>
          </a:p>
        </p:txBody>
      </p:sp>
      <p:sp>
        <p:nvSpPr>
          <p:cNvPr id="7" name="Curved Down Arrow 6"/>
          <p:cNvSpPr/>
          <p:nvPr/>
        </p:nvSpPr>
        <p:spPr>
          <a:xfrm rot="667656" flipH="1">
            <a:off x="4904152" y="566616"/>
            <a:ext cx="1391148" cy="1484922"/>
          </a:xfrm>
          <a:prstGeom prst="curvedDownArrow">
            <a:avLst/>
          </a:prstGeom>
          <a:solidFill>
            <a:srgbClr val="8EB4E3"/>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dirty="0" smtClean="0">
                <a:solidFill>
                  <a:schemeClr val="tx1"/>
                </a:solidFill>
              </a:rPr>
              <a:t>NGOS</a:t>
            </a:r>
            <a:endParaRPr lang="en-US" sz="2800" dirty="0">
              <a:solidFill>
                <a:schemeClr val="tx1"/>
              </a:solidFill>
            </a:endParaRPr>
          </a:p>
        </p:txBody>
      </p:sp>
    </p:spTree>
    <p:extLst>
      <p:ext uri="{BB962C8B-B14F-4D97-AF65-F5344CB8AC3E}">
        <p14:creationId xmlns:p14="http://schemas.microsoft.com/office/powerpoint/2010/main" val="3319212311"/>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703" y="0"/>
            <a:ext cx="8229600" cy="1143000"/>
          </a:xfrm>
        </p:spPr>
        <p:txBody>
          <a:bodyPr>
            <a:normAutofit/>
          </a:bodyPr>
          <a:lstStyle/>
          <a:p>
            <a:r>
              <a:rPr lang="en-US" b="1" dirty="0" smtClean="0">
                <a:solidFill>
                  <a:srgbClr val="1F497D"/>
                </a:solidFill>
                <a:latin typeface="Rockwell"/>
                <a:cs typeface="Rockwell"/>
              </a:rPr>
              <a:t>Our Approach</a:t>
            </a:r>
            <a:endParaRPr lang="en-US" b="1" dirty="0">
              <a:solidFill>
                <a:srgbClr val="1F497D"/>
              </a:solidFill>
              <a:latin typeface="Rockwell"/>
              <a:cs typeface="Rockwell"/>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29506" y="0"/>
            <a:ext cx="1514494" cy="1564977"/>
          </a:xfrm>
          <a:prstGeom prst="rect">
            <a:avLst/>
          </a:prstGeom>
        </p:spPr>
      </p:pic>
      <p:pic>
        <p:nvPicPr>
          <p:cNvPr id="8" name="Content Placeholder 7" descr="Screen Shot 2017-09-12 at 13.20.06.png"/>
          <p:cNvPicPr>
            <a:picLocks noGrp="1" noChangeAspect="1"/>
          </p:cNvPicPr>
          <p:nvPr>
            <p:ph idx="1"/>
          </p:nvPr>
        </p:nvPicPr>
        <p:blipFill>
          <a:blip r:embed="rId4" cstate="email">
            <a:extLst>
              <a:ext uri="{28A0092B-C50C-407E-A947-70E740481C1C}">
                <a14:useLocalDpi xmlns:a14="http://schemas.microsoft.com/office/drawing/2010/main"/>
              </a:ext>
            </a:extLst>
          </a:blip>
          <a:srcRect l="-5612" r="-5612"/>
          <a:stretch>
            <a:fillRect/>
          </a:stretch>
        </p:blipFill>
        <p:spPr>
          <a:xfrm>
            <a:off x="833897" y="2510982"/>
            <a:ext cx="7249932" cy="3987183"/>
          </a:xfrm>
        </p:spPr>
      </p:pic>
      <p:sp>
        <p:nvSpPr>
          <p:cNvPr id="9" name="TextBox 8"/>
          <p:cNvSpPr txBox="1"/>
          <p:nvPr/>
        </p:nvSpPr>
        <p:spPr>
          <a:xfrm>
            <a:off x="602972" y="1386726"/>
            <a:ext cx="3309929" cy="1508105"/>
          </a:xfrm>
          <a:prstGeom prst="rect">
            <a:avLst/>
          </a:prstGeom>
          <a:noFill/>
        </p:spPr>
        <p:txBody>
          <a:bodyPr wrap="square" rtlCol="0">
            <a:spAutoFit/>
          </a:bodyPr>
          <a:lstStyle/>
          <a:p>
            <a:r>
              <a:rPr lang="en-US" b="1" dirty="0">
                <a:solidFill>
                  <a:srgbClr val="184981"/>
                </a:solidFill>
                <a:latin typeface="Rockwell" charset="0"/>
                <a:cs typeface="Rockwell" charset="0"/>
              </a:rPr>
              <a:t>QUALITY</a:t>
            </a:r>
            <a:r>
              <a:rPr lang="en-US" dirty="0">
                <a:solidFill>
                  <a:srgbClr val="184981"/>
                </a:solidFill>
                <a:latin typeface="Rockwell" charset="0"/>
                <a:cs typeface="Rockwell" charset="0"/>
              </a:rPr>
              <a:t> </a:t>
            </a:r>
            <a:endParaRPr lang="en-US" dirty="0" smtClean="0">
              <a:solidFill>
                <a:srgbClr val="184981"/>
              </a:solidFill>
              <a:latin typeface="Rockwell" charset="0"/>
              <a:cs typeface="Rockwell" charset="0"/>
            </a:endParaRPr>
          </a:p>
          <a:p>
            <a:r>
              <a:rPr lang="en-US" dirty="0" smtClean="0">
                <a:solidFill>
                  <a:srgbClr val="184981"/>
                </a:solidFill>
                <a:latin typeface="Rockwell" charset="0"/>
                <a:cs typeface="Rockwell" charset="0"/>
              </a:rPr>
              <a:t>(</a:t>
            </a:r>
            <a:r>
              <a:rPr lang="en-US" dirty="0">
                <a:solidFill>
                  <a:srgbClr val="184981"/>
                </a:solidFill>
                <a:latin typeface="Rockwell" charset="0"/>
                <a:cs typeface="Rockwell" charset="0"/>
              </a:rPr>
              <a:t>Global Passport + ‘Doing DE’ </a:t>
            </a:r>
            <a:r>
              <a:rPr lang="en-US" dirty="0" smtClean="0">
                <a:solidFill>
                  <a:srgbClr val="184981"/>
                </a:solidFill>
                <a:latin typeface="Rockwell" charset="0"/>
                <a:cs typeface="Rockwell" charset="0"/>
              </a:rPr>
              <a:t>series)</a:t>
            </a:r>
            <a:r>
              <a:rPr lang="en-US" dirty="0">
                <a:solidFill>
                  <a:srgbClr val="184981"/>
                </a:solidFill>
                <a:latin typeface="Rockwell" charset="0"/>
                <a:cs typeface="Rockwell" charset="0"/>
              </a:rPr>
              <a:t/>
            </a:r>
            <a:br>
              <a:rPr lang="en-US" dirty="0">
                <a:solidFill>
                  <a:srgbClr val="184981"/>
                </a:solidFill>
                <a:latin typeface="Rockwell" charset="0"/>
                <a:cs typeface="Rockwell" charset="0"/>
              </a:rPr>
            </a:br>
            <a:r>
              <a:rPr lang="en-US" sz="2000" b="1" u="sng" dirty="0">
                <a:solidFill>
                  <a:srgbClr val="184981"/>
                </a:solidFill>
                <a:latin typeface="Rockwell" charset="0"/>
                <a:cs typeface="Rockwell" charset="0"/>
              </a:rPr>
              <a:t/>
            </a:r>
            <a:br>
              <a:rPr lang="en-US" sz="2000" b="1" u="sng" dirty="0">
                <a:solidFill>
                  <a:srgbClr val="184981"/>
                </a:solidFill>
                <a:latin typeface="Rockwell" charset="0"/>
                <a:cs typeface="Rockwell" charset="0"/>
              </a:rPr>
            </a:br>
            <a:endParaRPr lang="en-US" dirty="0"/>
          </a:p>
        </p:txBody>
      </p:sp>
      <p:sp>
        <p:nvSpPr>
          <p:cNvPr id="10" name="TextBox 9"/>
          <p:cNvSpPr txBox="1"/>
          <p:nvPr/>
        </p:nvSpPr>
        <p:spPr>
          <a:xfrm>
            <a:off x="5474204" y="1386726"/>
            <a:ext cx="2322082" cy="1477328"/>
          </a:xfrm>
          <a:prstGeom prst="rect">
            <a:avLst/>
          </a:prstGeom>
          <a:noFill/>
        </p:spPr>
        <p:txBody>
          <a:bodyPr wrap="square" rtlCol="0">
            <a:spAutoFit/>
          </a:bodyPr>
          <a:lstStyle/>
          <a:p>
            <a:r>
              <a:rPr lang="en-US" b="1" dirty="0">
                <a:solidFill>
                  <a:srgbClr val="184981"/>
                </a:solidFill>
                <a:latin typeface="Rockwell" charset="0"/>
                <a:cs typeface="Rockwell" charset="0"/>
              </a:rPr>
              <a:t>SUSTAINABILITY</a:t>
            </a:r>
            <a:r>
              <a:rPr lang="en-US" dirty="0">
                <a:solidFill>
                  <a:srgbClr val="184981"/>
                </a:solidFill>
                <a:latin typeface="Rockwell" charset="0"/>
                <a:cs typeface="Rockwell" charset="0"/>
              </a:rPr>
              <a:t> (teacher capacity building)</a:t>
            </a:r>
            <a:br>
              <a:rPr lang="en-US" dirty="0">
                <a:solidFill>
                  <a:srgbClr val="184981"/>
                </a:solidFill>
                <a:latin typeface="Rockwell" charset="0"/>
                <a:cs typeface="Rockwell" charset="0"/>
              </a:rPr>
            </a:br>
            <a:endParaRPr lang="en-US" dirty="0"/>
          </a:p>
          <a:p>
            <a:endParaRPr lang="en-US" dirty="0"/>
          </a:p>
        </p:txBody>
      </p:sp>
      <p:sp>
        <p:nvSpPr>
          <p:cNvPr id="11" name="TextBox 10"/>
          <p:cNvSpPr txBox="1"/>
          <p:nvPr/>
        </p:nvSpPr>
        <p:spPr>
          <a:xfrm>
            <a:off x="3855168" y="1143000"/>
            <a:ext cx="372047" cy="1015663"/>
          </a:xfrm>
          <a:prstGeom prst="rect">
            <a:avLst/>
          </a:prstGeom>
          <a:noFill/>
        </p:spPr>
        <p:txBody>
          <a:bodyPr wrap="square" rtlCol="0">
            <a:spAutoFit/>
          </a:bodyPr>
          <a:lstStyle/>
          <a:p>
            <a:r>
              <a:rPr lang="en-US" sz="6000" dirty="0"/>
              <a:t>+</a:t>
            </a:r>
          </a:p>
        </p:txBody>
      </p:sp>
    </p:spTree>
    <p:extLst>
      <p:ext uri="{BB962C8B-B14F-4D97-AF65-F5344CB8AC3E}">
        <p14:creationId xmlns:p14="http://schemas.microsoft.com/office/powerpoint/2010/main" val="88326239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r>
              <a:rPr lang="en-US" dirty="0" smtClean="0">
                <a:latin typeface="Rockwell Extra Bold"/>
                <a:cs typeface="Rockwell Extra Bold"/>
              </a:rPr>
              <a:t/>
            </a:r>
            <a:br>
              <a:rPr lang="en-US" dirty="0" smtClean="0">
                <a:latin typeface="Rockwell Extra Bold"/>
                <a:cs typeface="Rockwell Extra Bold"/>
              </a:rPr>
            </a:br>
            <a:endParaRPr lang="en-US" dirty="0">
              <a:latin typeface="Rockwell Extra Bold"/>
              <a:cs typeface="Rockwell Extra Bold"/>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368" y="4998132"/>
            <a:ext cx="1799871" cy="1859867"/>
          </a:xfrm>
          <a:prstGeom prst="rect">
            <a:avLst/>
          </a:prstGeom>
        </p:spPr>
      </p:pic>
      <p:pic>
        <p:nvPicPr>
          <p:cNvPr id="6" name="Picture 5" descr="WWGS tag-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114" y="5395236"/>
            <a:ext cx="4937967" cy="1117187"/>
          </a:xfrm>
          <a:prstGeom prst="rect">
            <a:avLst/>
          </a:prstGeom>
        </p:spPr>
      </p:pic>
      <p:pic>
        <p:nvPicPr>
          <p:cNvPr id="3" name="Picture 2" descr="irishaid-logo-wwgs.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969000" y="0"/>
            <a:ext cx="3175000" cy="1460500"/>
          </a:xfrm>
          <a:prstGeom prst="rect">
            <a:avLst/>
          </a:prstGeom>
        </p:spPr>
      </p:pic>
      <p:sp>
        <p:nvSpPr>
          <p:cNvPr id="5" name="Rectangle 4"/>
          <p:cNvSpPr/>
          <p:nvPr/>
        </p:nvSpPr>
        <p:spPr>
          <a:xfrm>
            <a:off x="379368" y="751344"/>
            <a:ext cx="8218532" cy="4247317"/>
          </a:xfrm>
          <a:prstGeom prst="rect">
            <a:avLst/>
          </a:prstGeom>
        </p:spPr>
        <p:txBody>
          <a:bodyPr wrap="square">
            <a:spAutoFit/>
          </a:bodyPr>
          <a:lstStyle/>
          <a:p>
            <a:pPr lvl="0"/>
            <a:endParaRPr lang="en-US" b="1" dirty="0" smtClean="0">
              <a:latin typeface="Arial"/>
              <a:cs typeface="Arial"/>
            </a:endParaRPr>
          </a:p>
          <a:p>
            <a:pPr lvl="0"/>
            <a:endParaRPr lang="en-US" b="1" dirty="0">
              <a:latin typeface="Arial"/>
              <a:cs typeface="Arial"/>
            </a:endParaRPr>
          </a:p>
          <a:p>
            <a:pPr lvl="0"/>
            <a:r>
              <a:rPr lang="en-US" b="1" dirty="0" smtClean="0">
                <a:latin typeface="Arial"/>
                <a:cs typeface="Arial"/>
              </a:rPr>
              <a:t>Development </a:t>
            </a:r>
            <a:r>
              <a:rPr lang="en-US" b="1" dirty="0">
                <a:latin typeface="Arial"/>
                <a:cs typeface="Arial"/>
              </a:rPr>
              <a:t>Education is providing school books for children in poor countries.</a:t>
            </a:r>
            <a:endParaRPr lang="en-US" dirty="0">
              <a:latin typeface="Arial"/>
              <a:cs typeface="Arial"/>
            </a:endParaRPr>
          </a:p>
          <a:p>
            <a:r>
              <a:rPr lang="en-US" b="1" dirty="0">
                <a:latin typeface="Arial"/>
                <a:cs typeface="Arial"/>
              </a:rPr>
              <a:t> </a:t>
            </a:r>
          </a:p>
          <a:p>
            <a:pPr lvl="0"/>
            <a:r>
              <a:rPr lang="en-US" b="1" dirty="0" smtClean="0">
                <a:latin typeface="Arial"/>
                <a:cs typeface="Arial"/>
              </a:rPr>
              <a:t>DE is about effecting change in the world</a:t>
            </a:r>
          </a:p>
          <a:p>
            <a:pPr lvl="0"/>
            <a:endParaRPr lang="en-US" b="1" dirty="0">
              <a:latin typeface="Arial"/>
              <a:cs typeface="Arial"/>
            </a:endParaRPr>
          </a:p>
          <a:p>
            <a:pPr lvl="0"/>
            <a:r>
              <a:rPr lang="en-US" b="1" dirty="0" smtClean="0">
                <a:latin typeface="Arial"/>
                <a:cs typeface="Arial"/>
              </a:rPr>
              <a:t>DE is about making students understand how lucky they are</a:t>
            </a:r>
          </a:p>
          <a:p>
            <a:pPr lvl="0"/>
            <a:r>
              <a:rPr lang="en-US" b="1" dirty="0">
                <a:latin typeface="Arial"/>
                <a:cs typeface="Arial"/>
              </a:rPr>
              <a:t>  </a:t>
            </a:r>
            <a:endParaRPr lang="en-US" dirty="0">
              <a:latin typeface="Arial"/>
              <a:cs typeface="Arial"/>
            </a:endParaRPr>
          </a:p>
          <a:p>
            <a:r>
              <a:rPr lang="en-US" b="1" dirty="0" smtClean="0">
                <a:latin typeface="Arial"/>
                <a:cs typeface="Arial"/>
              </a:rPr>
              <a:t>I am not responsible in any meaningful way for what happens to the people living in poverty</a:t>
            </a:r>
          </a:p>
          <a:p>
            <a:endParaRPr lang="en-US" b="1" dirty="0">
              <a:latin typeface="Arial"/>
              <a:cs typeface="Arial"/>
            </a:endParaRPr>
          </a:p>
          <a:p>
            <a:r>
              <a:rPr lang="en-US" b="1" dirty="0" smtClean="0">
                <a:latin typeface="Arial"/>
                <a:cs typeface="Arial"/>
              </a:rPr>
              <a:t>Ireland’s commitment to climate change is a load of hot air</a:t>
            </a:r>
          </a:p>
          <a:p>
            <a:endParaRPr lang="en-US" b="1" dirty="0">
              <a:latin typeface="Arial"/>
              <a:cs typeface="Arial"/>
            </a:endParaRPr>
          </a:p>
          <a:p>
            <a:r>
              <a:rPr lang="en-US" b="1" dirty="0">
                <a:latin typeface="Arial"/>
                <a:cs typeface="Arial"/>
              </a:rPr>
              <a:t> </a:t>
            </a:r>
            <a:endParaRPr lang="en-US" dirty="0">
              <a:latin typeface="Arial"/>
              <a:cs typeface="Arial"/>
            </a:endParaRPr>
          </a:p>
        </p:txBody>
      </p:sp>
      <p:sp>
        <p:nvSpPr>
          <p:cNvPr id="7" name="TextBox 6"/>
          <p:cNvSpPr txBox="1"/>
          <p:nvPr/>
        </p:nvSpPr>
        <p:spPr>
          <a:xfrm>
            <a:off x="973667" y="382012"/>
            <a:ext cx="4995333" cy="523220"/>
          </a:xfrm>
          <a:prstGeom prst="rect">
            <a:avLst/>
          </a:prstGeom>
          <a:noFill/>
        </p:spPr>
        <p:txBody>
          <a:bodyPr wrap="square" rtlCol="0">
            <a:spAutoFit/>
          </a:bodyPr>
          <a:lstStyle/>
          <a:p>
            <a:r>
              <a:rPr lang="en-US" sz="2800" b="1" dirty="0" smtClean="0">
                <a:latin typeface="Arial Black"/>
                <a:cs typeface="Arial Black"/>
              </a:rPr>
              <a:t>Agree or Disagree</a:t>
            </a:r>
            <a:endParaRPr lang="en-US" sz="2800" b="1" dirty="0">
              <a:latin typeface="Arial Black"/>
              <a:cs typeface="Arial Black"/>
            </a:endParaRPr>
          </a:p>
        </p:txBody>
      </p:sp>
    </p:spTree>
    <p:extLst>
      <p:ext uri="{BB962C8B-B14F-4D97-AF65-F5344CB8AC3E}">
        <p14:creationId xmlns:p14="http://schemas.microsoft.com/office/powerpoint/2010/main" val="275261687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08-22 at 14.31.20.jpg"/>
          <p:cNvPicPr>
            <a:picLocks noGrp="1" noChangeAspect="1"/>
          </p:cNvPicPr>
          <p:nvPr>
            <p:ph idx="1"/>
          </p:nvPr>
        </p:nvPicPr>
        <p:blipFill>
          <a:blip r:embed="rId3" cstate="email">
            <a:clrChange>
              <a:clrFrom>
                <a:srgbClr val="E5E6EB"/>
              </a:clrFrom>
              <a:clrTo>
                <a:srgbClr val="E5E6EB">
                  <a:alpha val="0"/>
                </a:srgbClr>
              </a:clrTo>
            </a:clrChange>
            <a:extLst>
              <a:ext uri="{28A0092B-C50C-407E-A947-70E740481C1C}">
                <a14:useLocalDpi xmlns:a14="http://schemas.microsoft.com/office/drawing/2010/main"/>
              </a:ext>
            </a:extLst>
          </a:blip>
          <a:srcRect l="-35905" r="-35905"/>
          <a:stretch>
            <a:fillRect/>
          </a:stretch>
        </p:blipFill>
        <p:spPr>
          <a:xfrm>
            <a:off x="-1765097" y="154744"/>
            <a:ext cx="12542402" cy="6309710"/>
          </a:xfrm>
        </p:spPr>
      </p:pic>
    </p:spTree>
    <p:extLst>
      <p:ext uri="{BB962C8B-B14F-4D97-AF65-F5344CB8AC3E}">
        <p14:creationId xmlns:p14="http://schemas.microsoft.com/office/powerpoint/2010/main" val="2138292786"/>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a:p>
        </p:txBody>
      </p:sp>
      <p:pic>
        <p:nvPicPr>
          <p:cNvPr id="5" name="Picture 4" descr="Screen Shot 2017-08-22 at 14.32.34.jpg"/>
          <p:cNvPicPr>
            <a:picLocks noChangeAspect="1"/>
          </p:cNvPicPr>
          <p:nvPr/>
        </p:nvPicPr>
        <p:blipFill>
          <a:blip r:embed="rId3" cstate="email">
            <a:clrChange>
              <a:clrFrom>
                <a:srgbClr val="FEF5E0"/>
              </a:clrFrom>
              <a:clrTo>
                <a:srgbClr val="FEF5E0">
                  <a:alpha val="0"/>
                </a:srgbClr>
              </a:clrTo>
            </a:clrChange>
            <a:extLst>
              <a:ext uri="{28A0092B-C50C-407E-A947-70E740481C1C}">
                <a14:useLocalDpi xmlns:a14="http://schemas.microsoft.com/office/drawing/2010/main"/>
              </a:ext>
            </a:extLst>
          </a:blip>
          <a:stretch>
            <a:fillRect/>
          </a:stretch>
        </p:blipFill>
        <p:spPr>
          <a:xfrm>
            <a:off x="127000" y="171450"/>
            <a:ext cx="9220200" cy="6858000"/>
          </a:xfrm>
          <a:prstGeom prst="rect">
            <a:avLst/>
          </a:prstGeom>
        </p:spPr>
      </p:pic>
    </p:spTree>
    <p:extLst>
      <p:ext uri="{BB962C8B-B14F-4D97-AF65-F5344CB8AC3E}">
        <p14:creationId xmlns:p14="http://schemas.microsoft.com/office/powerpoint/2010/main" val="82446843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1F497D"/>
                </a:solidFill>
                <a:latin typeface="Rockwell"/>
                <a:cs typeface="Rockwell"/>
              </a:rPr>
              <a:t>DE Links with the Curriculum</a:t>
            </a:r>
            <a:endParaRPr lang="en-US" b="1" dirty="0">
              <a:solidFill>
                <a:srgbClr val="1F497D"/>
              </a:solidFill>
              <a:latin typeface="Rockwell"/>
              <a:cs typeface="Rockwe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44965287"/>
              </p:ext>
            </p:extLst>
          </p:nvPr>
        </p:nvGraphicFramePr>
        <p:xfrm>
          <a:off x="400754" y="1656643"/>
          <a:ext cx="8540044" cy="4845756"/>
        </p:xfrm>
        <a:graphic>
          <a:graphicData uri="http://schemas.openxmlformats.org/drawingml/2006/table">
            <a:tbl>
              <a:tblPr firstRow="1" bandRow="1">
                <a:tableStyleId>{2D5ABB26-0587-4C30-8999-92F81FD0307C}</a:tableStyleId>
              </a:tblPr>
              <a:tblGrid>
                <a:gridCol w="4270022"/>
                <a:gridCol w="4270022"/>
              </a:tblGrid>
              <a:tr h="564232">
                <a:tc>
                  <a:txBody>
                    <a:bodyPr/>
                    <a:lstStyle/>
                    <a:p>
                      <a:r>
                        <a:rPr lang="en-US" sz="2800" b="1" dirty="0" smtClean="0">
                          <a:latin typeface="Rockwell"/>
                          <a:cs typeface="Rockwell"/>
                        </a:rPr>
                        <a:t>Junior</a:t>
                      </a:r>
                      <a:r>
                        <a:rPr lang="en-US" sz="2800" b="1" baseline="0" dirty="0" smtClean="0">
                          <a:latin typeface="Rockwell"/>
                          <a:cs typeface="Rockwell"/>
                        </a:rPr>
                        <a:t> Cycle</a:t>
                      </a:r>
                      <a:endParaRPr lang="en-US" sz="2800" b="1" dirty="0">
                        <a:latin typeface="Rockwell"/>
                        <a:cs typeface="Rockwell"/>
                      </a:endParaRPr>
                    </a:p>
                  </a:txBody>
                  <a:tcPr/>
                </a:tc>
                <a:tc>
                  <a:txBody>
                    <a:bodyPr/>
                    <a:lstStyle/>
                    <a:p>
                      <a:r>
                        <a:rPr lang="en-US" sz="2800" b="1" dirty="0" smtClean="0">
                          <a:latin typeface="Rockwell"/>
                          <a:cs typeface="Rockwell"/>
                        </a:rPr>
                        <a:t>Senior Cycle</a:t>
                      </a:r>
                      <a:endParaRPr lang="en-US" sz="2800" b="1" dirty="0">
                        <a:latin typeface="Rockwell"/>
                        <a:cs typeface="Rockwell"/>
                      </a:endParaRPr>
                    </a:p>
                  </a:txBody>
                  <a:tcPr/>
                </a:tc>
              </a:tr>
              <a:tr h="4281524">
                <a:tc>
                  <a:txBody>
                    <a:bodyPr/>
                    <a:lstStyle/>
                    <a:p>
                      <a:pPr marL="457200" indent="-457200">
                        <a:buFont typeface="Arial"/>
                        <a:buChar char="•"/>
                      </a:pPr>
                      <a:r>
                        <a:rPr lang="en-US" sz="2800" dirty="0" smtClean="0">
                          <a:latin typeface="Rockwell"/>
                          <a:cs typeface="Rockwell"/>
                        </a:rPr>
                        <a:t>Key Skills</a:t>
                      </a:r>
                    </a:p>
                    <a:p>
                      <a:pPr marL="457200" indent="-457200">
                        <a:buFont typeface="Arial"/>
                        <a:buChar char="•"/>
                      </a:pPr>
                      <a:r>
                        <a:rPr lang="en-US" sz="2800" dirty="0" smtClean="0">
                          <a:latin typeface="Rockwell"/>
                          <a:cs typeface="Rockwell"/>
                        </a:rPr>
                        <a:t>Subject Specifications</a:t>
                      </a:r>
                    </a:p>
                    <a:p>
                      <a:pPr marL="457200" indent="-457200">
                        <a:buFont typeface="Arial"/>
                        <a:buChar char="•"/>
                      </a:pPr>
                      <a:endParaRPr lang="en-US" sz="2800" dirty="0" smtClean="0">
                        <a:latin typeface="Rockwell"/>
                        <a:cs typeface="Rockwell"/>
                      </a:endParaRPr>
                    </a:p>
                    <a:p>
                      <a:pPr marL="0" indent="0">
                        <a:buFont typeface="Arial"/>
                        <a:buNone/>
                      </a:pPr>
                      <a:r>
                        <a:rPr lang="en-US" sz="2800" b="1" dirty="0" smtClean="0">
                          <a:latin typeface="Rockwell"/>
                          <a:cs typeface="Rockwell"/>
                        </a:rPr>
                        <a:t>New Junior Cycle:</a:t>
                      </a:r>
                    </a:p>
                    <a:p>
                      <a:pPr marL="457200" indent="-457200">
                        <a:buFont typeface="Arial"/>
                        <a:buChar char="•"/>
                      </a:pPr>
                      <a:r>
                        <a:rPr lang="en-US" sz="2800" dirty="0" smtClean="0">
                          <a:latin typeface="Rockwell"/>
                          <a:cs typeface="Rockwell"/>
                        </a:rPr>
                        <a:t>Key Skills</a:t>
                      </a:r>
                    </a:p>
                    <a:p>
                      <a:pPr marL="457200" indent="-457200">
                        <a:buFont typeface="Arial"/>
                        <a:buChar char="•"/>
                      </a:pPr>
                      <a:r>
                        <a:rPr lang="en-US" sz="2800" dirty="0" smtClean="0">
                          <a:latin typeface="Rockwell"/>
                          <a:cs typeface="Rockwell"/>
                        </a:rPr>
                        <a:t>Subject Specifications</a:t>
                      </a:r>
                    </a:p>
                    <a:p>
                      <a:pPr marL="457200" indent="-457200">
                        <a:buFont typeface="Arial"/>
                        <a:buChar char="•"/>
                      </a:pPr>
                      <a:r>
                        <a:rPr lang="en-US" sz="2800" dirty="0" smtClean="0">
                          <a:latin typeface="Rockwell"/>
                          <a:cs typeface="Rockwell"/>
                        </a:rPr>
                        <a:t>Statements of Learning (SOL)</a:t>
                      </a:r>
                    </a:p>
                    <a:p>
                      <a:pPr marL="457200" indent="-457200">
                        <a:buFont typeface="Arial"/>
                        <a:buChar char="•"/>
                      </a:pPr>
                      <a:endParaRPr lang="en-US" sz="2800" dirty="0">
                        <a:latin typeface="Rockwell"/>
                        <a:cs typeface="Rockwell"/>
                      </a:endParaRPr>
                    </a:p>
                  </a:txBody>
                  <a:tcPr/>
                </a:tc>
                <a:tc>
                  <a:txBody>
                    <a:bodyPr/>
                    <a:lstStyle/>
                    <a:p>
                      <a:pPr marL="457200" indent="-457200">
                        <a:buFont typeface="Arial"/>
                        <a:buChar char="•"/>
                      </a:pPr>
                      <a:r>
                        <a:rPr lang="en-US" sz="2800" dirty="0" smtClean="0">
                          <a:latin typeface="Rockwell"/>
                          <a:cs typeface="Rockwell"/>
                        </a:rPr>
                        <a:t>Key</a:t>
                      </a:r>
                      <a:r>
                        <a:rPr lang="en-US" sz="2800" baseline="0" dirty="0" smtClean="0">
                          <a:latin typeface="Rockwell"/>
                          <a:cs typeface="Rockwell"/>
                        </a:rPr>
                        <a:t> Skills</a:t>
                      </a:r>
                    </a:p>
                    <a:p>
                      <a:pPr marL="457200" indent="-457200">
                        <a:buFont typeface="Arial"/>
                        <a:buChar char="•"/>
                      </a:pPr>
                      <a:r>
                        <a:rPr lang="en-US" sz="2800" dirty="0" smtClean="0">
                          <a:latin typeface="Rockwell"/>
                          <a:cs typeface="Rockwell"/>
                        </a:rPr>
                        <a:t>Subject Specifications</a:t>
                      </a:r>
                      <a:endParaRPr lang="en-US" sz="2800" dirty="0">
                        <a:latin typeface="Rockwell"/>
                        <a:cs typeface="Rockwell"/>
                      </a:endParaRPr>
                    </a:p>
                  </a:txBody>
                  <a:tcPr/>
                </a:tc>
              </a:tr>
            </a:tbl>
          </a:graphicData>
        </a:graphic>
      </p:graphicFrame>
      <p:sp>
        <p:nvSpPr>
          <p:cNvPr id="5" name="5-Point Star 4"/>
          <p:cNvSpPr/>
          <p:nvPr/>
        </p:nvSpPr>
        <p:spPr>
          <a:xfrm>
            <a:off x="3386666" y="5446889"/>
            <a:ext cx="564444" cy="564444"/>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 name="TextBox 2"/>
          <p:cNvSpPr txBox="1"/>
          <p:nvPr/>
        </p:nvSpPr>
        <p:spPr>
          <a:xfrm>
            <a:off x="4809067" y="3335867"/>
            <a:ext cx="3877733" cy="1538883"/>
          </a:xfrm>
          <a:prstGeom prst="rect">
            <a:avLst/>
          </a:prstGeom>
          <a:ln/>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sz="2000" b="1" dirty="0">
                <a:latin typeface="Rockwell"/>
                <a:cs typeface="Rockwell"/>
              </a:rPr>
              <a:t>Education for Sustainable Development</a:t>
            </a:r>
          </a:p>
          <a:p>
            <a:r>
              <a:rPr lang="en-US" dirty="0">
                <a:latin typeface="Rockwell"/>
                <a:cs typeface="Rockwell"/>
              </a:rPr>
              <a:t>Strategy developed-opportunity to develop a ESD policy in the school </a:t>
            </a:r>
          </a:p>
          <a:p>
            <a:endParaRPr lang="en-US" dirty="0"/>
          </a:p>
        </p:txBody>
      </p:sp>
      <p:sp>
        <p:nvSpPr>
          <p:cNvPr id="6" name="TextBox 5"/>
          <p:cNvSpPr txBox="1"/>
          <p:nvPr/>
        </p:nvSpPr>
        <p:spPr>
          <a:xfrm>
            <a:off x="4809067" y="5198532"/>
            <a:ext cx="3877733" cy="646331"/>
          </a:xfrm>
          <a:prstGeom prst="rect">
            <a:avLst/>
          </a:prstGeom>
          <a:solidFill>
            <a:schemeClr val="accent3">
              <a:lumMod val="60000"/>
              <a:lumOff val="40000"/>
            </a:schemeClr>
          </a:solidFill>
          <a:ln>
            <a:solidFill>
              <a:srgbClr val="000000"/>
            </a:solidFill>
          </a:ln>
        </p:spPr>
        <p:txBody>
          <a:bodyPr wrap="square" rtlCol="0">
            <a:spAutoFit/>
          </a:bodyPr>
          <a:lstStyle/>
          <a:p>
            <a:r>
              <a:rPr lang="en-US" b="1" dirty="0" smtClean="0">
                <a:latin typeface="Rockwell"/>
                <a:cs typeface="Rockwell"/>
              </a:rPr>
              <a:t>Well being Framework</a:t>
            </a:r>
          </a:p>
          <a:p>
            <a:r>
              <a:rPr lang="en-US" b="1" dirty="0" smtClean="0">
                <a:latin typeface="Rockwell"/>
                <a:cs typeface="Rockwell"/>
              </a:rPr>
              <a:t>-Feeling Connected</a:t>
            </a:r>
            <a:endParaRPr lang="en-US" b="1" dirty="0">
              <a:latin typeface="Rockwell"/>
              <a:cs typeface="Rockwell"/>
            </a:endParaRPr>
          </a:p>
        </p:txBody>
      </p:sp>
    </p:spTree>
    <p:extLst>
      <p:ext uri="{BB962C8B-B14F-4D97-AF65-F5344CB8AC3E}">
        <p14:creationId xmlns:p14="http://schemas.microsoft.com/office/powerpoint/2010/main" val="109646416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130300" y="5575300"/>
            <a:ext cx="6807200" cy="7493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600" b="1" dirty="0" smtClean="0">
                <a:solidFill>
                  <a:schemeClr val="tx1"/>
                </a:solidFill>
                <a:latin typeface="American Typewriter"/>
                <a:cs typeface="American Typewriter"/>
              </a:rPr>
              <a:t>8 Principles</a:t>
            </a:r>
            <a:endParaRPr lang="en-US" sz="3600" b="1" dirty="0">
              <a:solidFill>
                <a:schemeClr val="tx1"/>
              </a:solidFill>
              <a:latin typeface="American Typewriter"/>
              <a:cs typeface="American Typewriter"/>
            </a:endParaRPr>
          </a:p>
        </p:txBody>
      </p:sp>
      <p:sp>
        <p:nvSpPr>
          <p:cNvPr id="3" name="Rounded Rectangle 2"/>
          <p:cNvSpPr/>
          <p:nvPr/>
        </p:nvSpPr>
        <p:spPr>
          <a:xfrm>
            <a:off x="1130300" y="4260850"/>
            <a:ext cx="6807200" cy="755650"/>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merican Typewriter"/>
                <a:cs typeface="American Typewriter"/>
              </a:rPr>
              <a:t>24 Statements of Learning</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merican Typewriter"/>
              <a:cs typeface="American Typewriter"/>
            </a:endParaRPr>
          </a:p>
        </p:txBody>
      </p:sp>
      <p:sp>
        <p:nvSpPr>
          <p:cNvPr id="4" name="Rounded Rectangle 3"/>
          <p:cNvSpPr/>
          <p:nvPr/>
        </p:nvSpPr>
        <p:spPr>
          <a:xfrm>
            <a:off x="2832100" y="3079750"/>
            <a:ext cx="3505200" cy="768350"/>
          </a:xfrm>
          <a:prstGeom prst="round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merican Typewriter"/>
                <a:cs typeface="American Typewriter"/>
              </a:rPr>
              <a:t>8 Key Skills</a:t>
            </a:r>
            <a:endPar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merican Typewriter"/>
              <a:cs typeface="American Typewriter"/>
            </a:endParaRPr>
          </a:p>
        </p:txBody>
      </p:sp>
      <p:sp>
        <p:nvSpPr>
          <p:cNvPr id="5" name="Round Same Side Corner Rectangle 4"/>
          <p:cNvSpPr/>
          <p:nvPr/>
        </p:nvSpPr>
        <p:spPr>
          <a:xfrm>
            <a:off x="355600" y="1308100"/>
            <a:ext cx="1549400" cy="1079500"/>
          </a:xfrm>
          <a:prstGeom prst="round2Same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1500" b="1" dirty="0" smtClean="0">
                <a:solidFill>
                  <a:srgbClr val="000000"/>
                </a:solidFill>
                <a:latin typeface="American Typewriter"/>
                <a:cs typeface="American Typewriter"/>
              </a:rPr>
              <a:t>Level 2 Learning Programmes</a:t>
            </a:r>
            <a:endParaRPr lang="en-US" sz="1500" b="1" dirty="0">
              <a:solidFill>
                <a:srgbClr val="000000"/>
              </a:solidFill>
              <a:latin typeface="American Typewriter"/>
              <a:cs typeface="American Typewriter"/>
            </a:endParaRPr>
          </a:p>
        </p:txBody>
      </p:sp>
      <p:sp>
        <p:nvSpPr>
          <p:cNvPr id="6" name="Round Same Side Corner Rectangle 5"/>
          <p:cNvSpPr/>
          <p:nvPr/>
        </p:nvSpPr>
        <p:spPr>
          <a:xfrm>
            <a:off x="2146300" y="1308100"/>
            <a:ext cx="1549400" cy="1079500"/>
          </a:xfrm>
          <a:prstGeom prst="round2Same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000" b="1" dirty="0" smtClean="0">
                <a:solidFill>
                  <a:srgbClr val="000000"/>
                </a:solidFill>
                <a:latin typeface="American Typewriter"/>
                <a:cs typeface="American Typewriter"/>
              </a:rPr>
              <a:t>Subjects</a:t>
            </a:r>
            <a:endParaRPr lang="en-US" sz="2000" b="1" dirty="0">
              <a:solidFill>
                <a:srgbClr val="000000"/>
              </a:solidFill>
              <a:latin typeface="American Typewriter"/>
              <a:cs typeface="American Typewriter"/>
            </a:endParaRPr>
          </a:p>
        </p:txBody>
      </p:sp>
      <p:sp>
        <p:nvSpPr>
          <p:cNvPr id="7" name="Round Same Side Corner Rectangle 6"/>
          <p:cNvSpPr/>
          <p:nvPr/>
        </p:nvSpPr>
        <p:spPr>
          <a:xfrm>
            <a:off x="3860800" y="1308100"/>
            <a:ext cx="1549400" cy="1079500"/>
          </a:xfrm>
          <a:prstGeom prst="round2Same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b="1" dirty="0" smtClean="0">
                <a:solidFill>
                  <a:srgbClr val="000000"/>
                </a:solidFill>
                <a:latin typeface="American Typewriter"/>
                <a:cs typeface="American Typewriter"/>
              </a:rPr>
              <a:t>Wellbeing</a:t>
            </a:r>
            <a:endParaRPr lang="en-US" b="1" dirty="0">
              <a:solidFill>
                <a:srgbClr val="000000"/>
              </a:solidFill>
              <a:latin typeface="American Typewriter"/>
              <a:cs typeface="American Typewriter"/>
            </a:endParaRPr>
          </a:p>
        </p:txBody>
      </p:sp>
      <p:sp>
        <p:nvSpPr>
          <p:cNvPr id="8" name="Round Same Side Corner Rectangle 7"/>
          <p:cNvSpPr/>
          <p:nvPr/>
        </p:nvSpPr>
        <p:spPr>
          <a:xfrm>
            <a:off x="5689600" y="1308100"/>
            <a:ext cx="1549400" cy="1079500"/>
          </a:xfrm>
          <a:prstGeom prst="round2Same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b="1" dirty="0" smtClean="0">
                <a:solidFill>
                  <a:srgbClr val="000000"/>
                </a:solidFill>
                <a:latin typeface="American Typewriter"/>
                <a:cs typeface="American Typewriter"/>
              </a:rPr>
              <a:t>Short Courses</a:t>
            </a:r>
            <a:endParaRPr lang="en-US" b="1" dirty="0">
              <a:solidFill>
                <a:srgbClr val="000000"/>
              </a:solidFill>
              <a:latin typeface="American Typewriter"/>
              <a:cs typeface="American Typewriter"/>
            </a:endParaRPr>
          </a:p>
        </p:txBody>
      </p:sp>
      <p:sp>
        <p:nvSpPr>
          <p:cNvPr id="9" name="Round Same Side Corner Rectangle 8"/>
          <p:cNvSpPr/>
          <p:nvPr/>
        </p:nvSpPr>
        <p:spPr>
          <a:xfrm>
            <a:off x="7454900" y="1308100"/>
            <a:ext cx="1549400" cy="1079500"/>
          </a:xfrm>
          <a:prstGeom prst="round2Same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1600" b="1" dirty="0" smtClean="0">
                <a:solidFill>
                  <a:srgbClr val="000000"/>
                </a:solidFill>
                <a:latin typeface="American Typewriter"/>
                <a:cs typeface="American Typewriter"/>
              </a:rPr>
              <a:t>Other Learning </a:t>
            </a:r>
          </a:p>
          <a:p>
            <a:pPr algn="ctr"/>
            <a:r>
              <a:rPr lang="en-US" sz="1600" b="1" dirty="0" smtClean="0">
                <a:solidFill>
                  <a:srgbClr val="000000"/>
                </a:solidFill>
                <a:latin typeface="American Typewriter"/>
                <a:cs typeface="American Typewriter"/>
              </a:rPr>
              <a:t>Experiences</a:t>
            </a:r>
            <a:endParaRPr lang="en-US" sz="1600" b="1" dirty="0">
              <a:solidFill>
                <a:srgbClr val="000000"/>
              </a:solidFill>
              <a:latin typeface="American Typewriter"/>
              <a:cs typeface="American Typewriter"/>
            </a:endParaRPr>
          </a:p>
        </p:txBody>
      </p:sp>
      <p:sp>
        <p:nvSpPr>
          <p:cNvPr id="10" name="Rounded Rectangle 9"/>
          <p:cNvSpPr/>
          <p:nvPr/>
        </p:nvSpPr>
        <p:spPr>
          <a:xfrm rot="5400000">
            <a:off x="6572250" y="4305300"/>
            <a:ext cx="3949700" cy="546100"/>
          </a:xfrm>
          <a:prstGeom prst="roundRect">
            <a:avLst/>
          </a:prstGeom>
          <a:solidFill>
            <a:srgbClr val="FFFF00"/>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merican Typewriter"/>
                <a:cs typeface="American Typewriter"/>
              </a:rPr>
              <a:t>Curriculum</a:t>
            </a:r>
            <a:endPar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merican Typewriter"/>
              <a:cs typeface="American Typewriter"/>
            </a:endParaRPr>
          </a:p>
        </p:txBody>
      </p:sp>
      <p:sp>
        <p:nvSpPr>
          <p:cNvPr id="12" name="Rounded Rectangle 11"/>
          <p:cNvSpPr/>
          <p:nvPr/>
        </p:nvSpPr>
        <p:spPr>
          <a:xfrm>
            <a:off x="1193800" y="419100"/>
            <a:ext cx="6807200" cy="5461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600" b="1" dirty="0" smtClean="0">
                <a:solidFill>
                  <a:schemeClr val="tx1"/>
                </a:solidFill>
                <a:latin typeface="American Typewriter"/>
                <a:cs typeface="American Typewriter"/>
              </a:rPr>
              <a:t>Assessment and Reporting</a:t>
            </a:r>
            <a:endParaRPr lang="en-US" sz="3600" b="1" dirty="0">
              <a:solidFill>
                <a:schemeClr val="tx1"/>
              </a:solidFill>
              <a:latin typeface="American Typewriter"/>
              <a:cs typeface="American Typewriter"/>
            </a:endParaRPr>
          </a:p>
        </p:txBody>
      </p:sp>
      <p:sp>
        <p:nvSpPr>
          <p:cNvPr id="13" name="Left Arrow 12"/>
          <p:cNvSpPr/>
          <p:nvPr/>
        </p:nvSpPr>
        <p:spPr>
          <a:xfrm rot="7430425">
            <a:off x="6274262" y="2851021"/>
            <a:ext cx="1552500" cy="603250"/>
          </a:xfrm>
          <a:prstGeom prst="leftArrow">
            <a:avLst>
              <a:gd name="adj1" fmla="val 34031"/>
              <a:gd name="adj2" fmla="val 50000"/>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4" name="Left Arrow 13"/>
          <p:cNvSpPr/>
          <p:nvPr/>
        </p:nvSpPr>
        <p:spPr>
          <a:xfrm rot="2368423">
            <a:off x="1206232" y="2704306"/>
            <a:ext cx="1572390" cy="603250"/>
          </a:xfrm>
          <a:prstGeom prst="leftArrow">
            <a:avLst>
              <a:gd name="adj1" fmla="val 34031"/>
              <a:gd name="adj2" fmla="val 50000"/>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5" name="Left Arrow 14"/>
          <p:cNvSpPr/>
          <p:nvPr/>
        </p:nvSpPr>
        <p:spPr>
          <a:xfrm rot="5400000">
            <a:off x="4282463" y="3698085"/>
            <a:ext cx="522286" cy="603250"/>
          </a:xfrm>
          <a:prstGeom prst="leftArrow">
            <a:avLst>
              <a:gd name="adj1" fmla="val 34031"/>
              <a:gd name="adj2" fmla="val 50000"/>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6" name="Left Arrow 15"/>
          <p:cNvSpPr/>
          <p:nvPr/>
        </p:nvSpPr>
        <p:spPr>
          <a:xfrm rot="5400000">
            <a:off x="4264205" y="4994277"/>
            <a:ext cx="558801" cy="603250"/>
          </a:xfrm>
          <a:prstGeom prst="leftArrow">
            <a:avLst>
              <a:gd name="adj1" fmla="val 34031"/>
              <a:gd name="adj2" fmla="val 50000"/>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7" name="Left Arrow 16"/>
          <p:cNvSpPr/>
          <p:nvPr/>
        </p:nvSpPr>
        <p:spPr>
          <a:xfrm rot="5400000">
            <a:off x="4282463" y="2416968"/>
            <a:ext cx="522286" cy="603250"/>
          </a:xfrm>
          <a:prstGeom prst="leftArrow">
            <a:avLst>
              <a:gd name="adj1" fmla="val 34031"/>
              <a:gd name="adj2" fmla="val 50000"/>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8" name="Left Arrow 17"/>
          <p:cNvSpPr/>
          <p:nvPr/>
        </p:nvSpPr>
        <p:spPr>
          <a:xfrm rot="5400000">
            <a:off x="3164863" y="2416968"/>
            <a:ext cx="522286" cy="603250"/>
          </a:xfrm>
          <a:prstGeom prst="leftArrow">
            <a:avLst>
              <a:gd name="adj1" fmla="val 34031"/>
              <a:gd name="adj2" fmla="val 50000"/>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9" name="Left Arrow 18"/>
          <p:cNvSpPr/>
          <p:nvPr/>
        </p:nvSpPr>
        <p:spPr>
          <a:xfrm rot="5400000">
            <a:off x="5730082" y="2431254"/>
            <a:ext cx="522286" cy="603250"/>
          </a:xfrm>
          <a:prstGeom prst="leftArrow">
            <a:avLst>
              <a:gd name="adj1" fmla="val 34031"/>
              <a:gd name="adj2" fmla="val 50000"/>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0656456"/>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1F497D"/>
                </a:solidFill>
                <a:latin typeface="Rockwell"/>
                <a:cs typeface="Rockwell"/>
              </a:rPr>
              <a:t>24 Statements of Learning (SOL) for Junior Cycle</a:t>
            </a:r>
            <a:endParaRPr lang="en-US" b="1" dirty="0">
              <a:solidFill>
                <a:srgbClr val="1F497D"/>
              </a:solidFill>
              <a:latin typeface="Rockwell"/>
              <a:cs typeface="Rockwell"/>
            </a:endParaRPr>
          </a:p>
        </p:txBody>
      </p:sp>
      <p:pic>
        <p:nvPicPr>
          <p:cNvPr id="4" name="Content Placeholder 3" descr="Screen Shot 2016-02-17 at 07.36.55.jpg"/>
          <p:cNvPicPr>
            <a:picLocks noGrp="1" noChangeAspect="1"/>
          </p:cNvPicPr>
          <p:nvPr>
            <p:ph idx="1"/>
          </p:nvPr>
        </p:nvPicPr>
        <p:blipFill>
          <a:blip r:embed="rId3" cstate="email">
            <a:extLst>
              <a:ext uri="{28A0092B-C50C-407E-A947-70E740481C1C}">
                <a14:useLocalDpi xmlns:a14="http://schemas.microsoft.com/office/drawing/2010/main"/>
              </a:ext>
            </a:extLst>
          </a:blip>
          <a:srcRect l="-76482" r="-76482"/>
          <a:stretch>
            <a:fillRect/>
          </a:stretch>
        </p:blipFill>
        <p:spPr>
          <a:xfrm>
            <a:off x="1303860" y="1600200"/>
            <a:ext cx="8229600" cy="4525963"/>
          </a:xfrm>
        </p:spPr>
      </p:pic>
      <p:sp>
        <p:nvSpPr>
          <p:cNvPr id="5" name="Left Brace 4"/>
          <p:cNvSpPr/>
          <p:nvPr/>
        </p:nvSpPr>
        <p:spPr>
          <a:xfrm>
            <a:off x="2771415" y="2998080"/>
            <a:ext cx="897466" cy="1461030"/>
          </a:xfrm>
          <a:prstGeom prst="leftBrace">
            <a:avLst>
              <a:gd name="adj1" fmla="val 30488"/>
              <a:gd name="adj2" fmla="val 50000"/>
            </a:avLst>
          </a:prstGeom>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p>
        </p:txBody>
      </p:sp>
      <p:sp>
        <p:nvSpPr>
          <p:cNvPr id="6" name="5-Point Star 5"/>
          <p:cNvSpPr/>
          <p:nvPr/>
        </p:nvSpPr>
        <p:spPr>
          <a:xfrm>
            <a:off x="225776" y="2652894"/>
            <a:ext cx="2771415" cy="1778000"/>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solidFill>
                  <a:schemeClr val="tx1"/>
                </a:solidFill>
              </a:rPr>
              <a:t>STRONG DE LINKS</a:t>
            </a:r>
            <a:endParaRPr lang="en-US" dirty="0">
              <a:solidFill>
                <a:schemeClr val="tx1"/>
              </a:solidFill>
            </a:endParaRPr>
          </a:p>
        </p:txBody>
      </p:sp>
      <p:sp>
        <p:nvSpPr>
          <p:cNvPr id="3" name="TextBox 2"/>
          <p:cNvSpPr txBox="1"/>
          <p:nvPr/>
        </p:nvSpPr>
        <p:spPr>
          <a:xfrm>
            <a:off x="225776" y="4902200"/>
            <a:ext cx="3342924" cy="92333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smtClean="0">
                <a:solidFill>
                  <a:srgbClr val="000000"/>
                </a:solidFill>
              </a:rPr>
              <a:t>Task: highlight the Statements of Learning that have similar aims to Global Citizenship Education</a:t>
            </a:r>
            <a:endParaRPr lang="en-US" dirty="0">
              <a:solidFill>
                <a:srgbClr val="000000"/>
              </a:solidFill>
            </a:endParaRPr>
          </a:p>
        </p:txBody>
      </p:sp>
    </p:spTree>
    <p:extLst>
      <p:ext uri="{BB962C8B-B14F-4D97-AF65-F5344CB8AC3E}">
        <p14:creationId xmlns:p14="http://schemas.microsoft.com/office/powerpoint/2010/main" val="344613556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6858"/>
            <a:ext cx="8229600" cy="1143000"/>
          </a:xfrm>
        </p:spPr>
        <p:txBody>
          <a:bodyPr>
            <a:normAutofit fontScale="90000"/>
          </a:bodyPr>
          <a:lstStyle/>
          <a:p>
            <a:r>
              <a:rPr lang="en-US" b="1" dirty="0" smtClean="0">
                <a:solidFill>
                  <a:srgbClr val="1F497D"/>
                </a:solidFill>
                <a:latin typeface="Rockwell"/>
                <a:cs typeface="Rockwell"/>
              </a:rPr>
              <a:t>Very Strong DE Links</a:t>
            </a:r>
            <a:br>
              <a:rPr lang="en-US" b="1" dirty="0" smtClean="0">
                <a:solidFill>
                  <a:srgbClr val="1F497D"/>
                </a:solidFill>
                <a:latin typeface="Rockwell"/>
                <a:cs typeface="Rockwell"/>
              </a:rPr>
            </a:br>
            <a:r>
              <a:rPr lang="en-US" b="1" dirty="0">
                <a:solidFill>
                  <a:srgbClr val="1F497D"/>
                </a:solidFill>
                <a:latin typeface="Rockwell"/>
                <a:cs typeface="Rockwell"/>
              </a:rPr>
              <a:t/>
            </a:r>
            <a:br>
              <a:rPr lang="en-US" b="1" dirty="0">
                <a:solidFill>
                  <a:srgbClr val="1F497D"/>
                </a:solidFill>
                <a:latin typeface="Rockwell"/>
                <a:cs typeface="Rockwell"/>
              </a:rPr>
            </a:br>
            <a:r>
              <a:rPr lang="en-US" b="1" dirty="0" smtClean="0">
                <a:solidFill>
                  <a:srgbClr val="1F497D"/>
                </a:solidFill>
                <a:latin typeface="Rockwell"/>
                <a:cs typeface="Rockwell"/>
              </a:rPr>
              <a:t>SOL 5-10</a:t>
            </a:r>
            <a:endParaRPr lang="en-US" b="1" dirty="0">
              <a:solidFill>
                <a:srgbClr val="1F497D"/>
              </a:solidFill>
              <a:latin typeface="Rockwell"/>
              <a:cs typeface="Rockwell"/>
            </a:endParaRPr>
          </a:p>
        </p:txBody>
      </p:sp>
      <p:pic>
        <p:nvPicPr>
          <p:cNvPr id="4" name="Content Placeholder 3" descr="Screen Shot 2016-02-17 at 07.39.08.jpg"/>
          <p:cNvPicPr>
            <a:picLocks noGrp="1" noChangeAspect="1"/>
          </p:cNvPicPr>
          <p:nvPr>
            <p:ph idx="1"/>
          </p:nvPr>
        </p:nvPicPr>
        <p:blipFill>
          <a:blip r:embed="rId3" cstate="email">
            <a:extLst>
              <a:ext uri="{28A0092B-C50C-407E-A947-70E740481C1C}">
                <a14:useLocalDpi xmlns:a14="http://schemas.microsoft.com/office/drawing/2010/main"/>
              </a:ext>
            </a:extLst>
          </a:blip>
          <a:srcRect t="-40412" b="-40412"/>
          <a:stretch>
            <a:fillRect/>
          </a:stretch>
        </p:blipFill>
        <p:spPr>
          <a:xfrm>
            <a:off x="1473200" y="1007534"/>
            <a:ext cx="7213600" cy="5850466"/>
          </a:xfrm>
        </p:spPr>
      </p:pic>
      <p:sp>
        <p:nvSpPr>
          <p:cNvPr id="5" name="Left Brace 4"/>
          <p:cNvSpPr/>
          <p:nvPr/>
        </p:nvSpPr>
        <p:spPr>
          <a:xfrm>
            <a:off x="259645" y="1586970"/>
            <a:ext cx="1655997" cy="4593698"/>
          </a:xfrm>
          <a:prstGeom prst="leftBrace">
            <a:avLst/>
          </a:prstGeom>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p>
        </p:txBody>
      </p:sp>
      <p:sp>
        <p:nvSpPr>
          <p:cNvPr id="6" name="TextBox 5"/>
          <p:cNvSpPr txBox="1"/>
          <p:nvPr/>
        </p:nvSpPr>
        <p:spPr>
          <a:xfrm>
            <a:off x="2709333" y="5898444"/>
            <a:ext cx="4976241" cy="553998"/>
          </a:xfrm>
          <a:prstGeom prst="rect">
            <a:avLst/>
          </a:prstGeom>
          <a:noFill/>
        </p:spPr>
        <p:txBody>
          <a:bodyPr wrap="square" rtlCol="0">
            <a:spAutoFit/>
          </a:bodyPr>
          <a:lstStyle/>
          <a:p>
            <a:r>
              <a:rPr lang="en-US" sz="3000" dirty="0" smtClean="0">
                <a:solidFill>
                  <a:srgbClr val="660066"/>
                </a:solidFill>
              </a:rPr>
              <a:t>That’s a quarter of all SOL!</a:t>
            </a:r>
            <a:r>
              <a:rPr lang="en-US" sz="3000" dirty="0" smtClean="0"/>
              <a:t>!</a:t>
            </a:r>
            <a:endParaRPr lang="en-US" sz="3000" dirty="0"/>
          </a:p>
        </p:txBody>
      </p:sp>
      <p:sp>
        <p:nvSpPr>
          <p:cNvPr id="8" name="5-Point Star 7"/>
          <p:cNvSpPr/>
          <p:nvPr/>
        </p:nvSpPr>
        <p:spPr>
          <a:xfrm>
            <a:off x="7253112" y="5559780"/>
            <a:ext cx="1016000" cy="959556"/>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0991450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b="1" dirty="0" smtClean="0">
                <a:solidFill>
                  <a:srgbClr val="1F497D"/>
                </a:solidFill>
                <a:latin typeface="Rockwell"/>
                <a:cs typeface="Rockwell"/>
              </a:rPr>
              <a:t>Key Skills-Junior Cycle</a:t>
            </a:r>
            <a:endParaRPr lang="en-US" b="1" dirty="0">
              <a:solidFill>
                <a:srgbClr val="1F497D"/>
              </a:solidFill>
              <a:latin typeface="Rockwell"/>
              <a:cs typeface="Rockwell"/>
            </a:endParaRPr>
          </a:p>
        </p:txBody>
      </p:sp>
      <p:sp>
        <p:nvSpPr>
          <p:cNvPr id="6" name="Bent Arrow 5"/>
          <p:cNvSpPr/>
          <p:nvPr/>
        </p:nvSpPr>
        <p:spPr>
          <a:xfrm>
            <a:off x="1524000" y="4148667"/>
            <a:ext cx="1157111" cy="1778001"/>
          </a:xfrm>
          <a:prstGeom prst="bentArrow">
            <a:avLst/>
          </a:prstGeom>
          <a:solidFill>
            <a:srgbClr val="54A02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pic>
        <p:nvPicPr>
          <p:cNvPr id="11" name="Picture 10"/>
          <p:cNvPicPr/>
          <p:nvPr/>
        </p:nvPicPr>
        <p:blipFill>
          <a:blip r:embed="rId3" cstate="email">
            <a:extLst>
              <a:ext uri="{28A0092B-C50C-407E-A947-70E740481C1C}">
                <a14:useLocalDpi xmlns:a14="http://schemas.microsoft.com/office/drawing/2010/main"/>
              </a:ext>
            </a:extLst>
          </a:blip>
          <a:stretch>
            <a:fillRect/>
          </a:stretch>
        </p:blipFill>
        <p:spPr>
          <a:xfrm>
            <a:off x="679652" y="1109087"/>
            <a:ext cx="7672911" cy="5438100"/>
          </a:xfrm>
          <a:prstGeom prst="rect">
            <a:avLst/>
          </a:prstGeom>
        </p:spPr>
      </p:pic>
    </p:spTree>
    <p:extLst>
      <p:ext uri="{BB962C8B-B14F-4D97-AF65-F5344CB8AC3E}">
        <p14:creationId xmlns:p14="http://schemas.microsoft.com/office/powerpoint/2010/main" val="3082831050"/>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Rockwell Extra Bold"/>
                <a:cs typeface="Rockwell Extra Bold"/>
              </a:rPr>
              <a:t>Junior Cycle Religion</a:t>
            </a:r>
            <a:endParaRPr lang="en-US" b="1" dirty="0">
              <a:latin typeface="Rockwell Extra Bold"/>
              <a:cs typeface="Rockwell Extra Bold"/>
            </a:endParaRPr>
          </a:p>
        </p:txBody>
      </p:sp>
      <p:sp>
        <p:nvSpPr>
          <p:cNvPr id="3" name="Content Placeholder 2"/>
          <p:cNvSpPr>
            <a:spLocks noGrp="1"/>
          </p:cNvSpPr>
          <p:nvPr>
            <p:ph idx="1"/>
          </p:nvPr>
        </p:nvSpPr>
        <p:spPr/>
        <p:txBody>
          <a:bodyPr>
            <a:normAutofit/>
          </a:bodyPr>
          <a:lstStyle/>
          <a:p>
            <a:pPr marL="0" indent="0">
              <a:buNone/>
            </a:pPr>
            <a:r>
              <a:rPr lang="en-US" dirty="0">
                <a:latin typeface="Rockwell"/>
                <a:cs typeface="Rockwell"/>
              </a:rPr>
              <a:t>Section A - The Search for meaning</a:t>
            </a:r>
            <a:br>
              <a:rPr lang="en-US" dirty="0">
                <a:latin typeface="Rockwell"/>
                <a:cs typeface="Rockwell"/>
              </a:rPr>
            </a:br>
            <a:r>
              <a:rPr lang="en-US" dirty="0">
                <a:latin typeface="Rockwell"/>
                <a:cs typeface="Rockwell"/>
              </a:rPr>
              <a:t>Section B – Christianity</a:t>
            </a:r>
            <a:br>
              <a:rPr lang="en-US" dirty="0">
                <a:latin typeface="Rockwell"/>
                <a:cs typeface="Rockwell"/>
              </a:rPr>
            </a:br>
            <a:r>
              <a:rPr lang="en-US" dirty="0">
                <a:latin typeface="Rockwell"/>
                <a:cs typeface="Rockwell"/>
              </a:rPr>
              <a:t>Section C – Religious faiths in Ireland today Section D – Morality in action</a:t>
            </a:r>
            <a:br>
              <a:rPr lang="en-US" dirty="0">
                <a:latin typeface="Rockwell"/>
                <a:cs typeface="Rockwell"/>
              </a:rPr>
            </a:br>
            <a:r>
              <a:rPr lang="en-US" dirty="0">
                <a:latin typeface="Rockwell"/>
                <a:cs typeface="Rockwell"/>
              </a:rPr>
              <a:t>Section E – God-talk</a:t>
            </a:r>
            <a:br>
              <a:rPr lang="en-US" dirty="0">
                <a:latin typeface="Rockwell"/>
                <a:cs typeface="Rockwell"/>
              </a:rPr>
            </a:br>
            <a:r>
              <a:rPr lang="en-US" dirty="0">
                <a:latin typeface="Rockwell"/>
                <a:cs typeface="Rockwell"/>
              </a:rPr>
              <a:t>Section F – A living faith – doing justice Section G – Celebrating faith</a:t>
            </a:r>
            <a:br>
              <a:rPr lang="en-US" dirty="0">
                <a:latin typeface="Rockwell"/>
                <a:cs typeface="Rockwell"/>
              </a:rPr>
            </a:br>
            <a:r>
              <a:rPr lang="en-US" dirty="0">
                <a:latin typeface="Rockwell"/>
                <a:cs typeface="Rockwell"/>
              </a:rPr>
              <a:t>Section H – </a:t>
            </a:r>
            <a:r>
              <a:rPr lang="en-US" dirty="0" smtClean="0">
                <a:latin typeface="Rockwell"/>
                <a:cs typeface="Rockwell"/>
              </a:rPr>
              <a:t>Story-telling</a:t>
            </a:r>
            <a:endParaRPr lang="en-US" dirty="0">
              <a:latin typeface="Rockwell"/>
              <a:cs typeface="Rockwell"/>
            </a:endParaRPr>
          </a:p>
          <a:p>
            <a:pPr marL="0" indent="0">
              <a:buNone/>
            </a:pPr>
            <a:endParaRPr lang="en-US" dirty="0" smtClean="0">
              <a:latin typeface="Rockwell Extra Bold"/>
              <a:cs typeface="Rockwell Extra Bold"/>
            </a:endParaRPr>
          </a:p>
        </p:txBody>
      </p:sp>
    </p:spTree>
    <p:extLst>
      <p:ext uri="{BB962C8B-B14F-4D97-AF65-F5344CB8AC3E}">
        <p14:creationId xmlns:p14="http://schemas.microsoft.com/office/powerpoint/2010/main" val="1917254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Rockwell Extra Bold"/>
                <a:cs typeface="Rockwell Extra Bold"/>
              </a:rPr>
              <a:t>Junior Cycle Religion</a:t>
            </a:r>
            <a:endParaRPr lang="en-US" b="1" dirty="0">
              <a:latin typeface="Rockwell Extra Bold"/>
              <a:cs typeface="Rockwell Extra Bold"/>
            </a:endParaRPr>
          </a:p>
        </p:txBody>
      </p:sp>
      <p:sp>
        <p:nvSpPr>
          <p:cNvPr id="3" name="Content Placeholder 2"/>
          <p:cNvSpPr>
            <a:spLocks noGrp="1"/>
          </p:cNvSpPr>
          <p:nvPr>
            <p:ph idx="1"/>
          </p:nvPr>
        </p:nvSpPr>
        <p:spPr/>
        <p:txBody>
          <a:bodyPr>
            <a:normAutofit/>
          </a:bodyPr>
          <a:lstStyle/>
          <a:p>
            <a:pPr marL="0" indent="0">
              <a:buNone/>
            </a:pPr>
            <a:r>
              <a:rPr lang="en-US" dirty="0" smtClean="0">
                <a:latin typeface="Rockwell"/>
                <a:cs typeface="Rockwell"/>
              </a:rPr>
              <a:t>Background-the specification will include: </a:t>
            </a:r>
          </a:p>
          <a:p>
            <a:r>
              <a:rPr lang="en-US" sz="2100" dirty="0" smtClean="0">
                <a:latin typeface="Rockwell"/>
                <a:cs typeface="Rockwell"/>
              </a:rPr>
              <a:t>The role of RE in building understanding about and respect for a the diverse nature of religion &amp; beliefs in contemporary Ireland and in the wider world.</a:t>
            </a:r>
          </a:p>
          <a:p>
            <a:r>
              <a:rPr lang="en-US" sz="2100" dirty="0" smtClean="0">
                <a:latin typeface="Rockwell"/>
                <a:cs typeface="Rockwell"/>
              </a:rPr>
              <a:t>How RE can equally recognise value and contribute to the experience of students from a plurality of </a:t>
            </a:r>
            <a:r>
              <a:rPr lang="en-US" sz="2100" dirty="0" err="1" smtClean="0">
                <a:latin typeface="Rockwell"/>
                <a:cs typeface="Rockwell"/>
              </a:rPr>
              <a:t>relgious</a:t>
            </a:r>
            <a:r>
              <a:rPr lang="en-US" sz="2100" dirty="0" smtClean="0">
                <a:latin typeface="Rockwell"/>
                <a:cs typeface="Rockwell"/>
              </a:rPr>
              <a:t> traditions and cultures.</a:t>
            </a:r>
          </a:p>
          <a:p>
            <a:r>
              <a:rPr lang="en-US" sz="2100" dirty="0" smtClean="0">
                <a:latin typeface="Rockwell"/>
                <a:cs typeface="Rockwell"/>
              </a:rPr>
              <a:t>The potential to incorporate engagement in action for social justice global sustainability and service learning as part of the course.</a:t>
            </a:r>
            <a:endParaRPr lang="en-US" sz="2400" dirty="0">
              <a:latin typeface="Rockwell"/>
              <a:cs typeface="Rockwell"/>
            </a:endParaRPr>
          </a:p>
          <a:p>
            <a:endParaRPr lang="en-US" sz="2100" dirty="0" smtClean="0">
              <a:latin typeface="Rockwell"/>
              <a:cs typeface="Rockwell"/>
            </a:endParaRPr>
          </a:p>
          <a:p>
            <a:endParaRPr lang="en-US" dirty="0"/>
          </a:p>
          <a:p>
            <a:pPr marL="0" indent="0">
              <a:buNone/>
            </a:pPr>
            <a:endParaRPr lang="en-US" dirty="0" smtClean="0">
              <a:latin typeface="Rockwell"/>
              <a:cs typeface="Rockwell"/>
            </a:endParaRPr>
          </a:p>
          <a:p>
            <a:pPr marL="0" indent="0">
              <a:buNone/>
            </a:pPr>
            <a:endParaRPr lang="en-US" dirty="0">
              <a:latin typeface="Rockwell"/>
              <a:cs typeface="Rockwell"/>
            </a:endParaRPr>
          </a:p>
          <a:p>
            <a:pPr marL="0" indent="0">
              <a:buNone/>
            </a:pPr>
            <a:endParaRPr lang="en-US" dirty="0" smtClean="0">
              <a:latin typeface="Rockwell Extra Bold"/>
              <a:cs typeface="Rockwell Extra Bold"/>
            </a:endParaRPr>
          </a:p>
        </p:txBody>
      </p:sp>
    </p:spTree>
    <p:extLst>
      <p:ext uri="{BB962C8B-B14F-4D97-AF65-F5344CB8AC3E}">
        <p14:creationId xmlns:p14="http://schemas.microsoft.com/office/powerpoint/2010/main" val="3794498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Rockwell Extra Bold"/>
                <a:cs typeface="Rockwell Extra Bold"/>
              </a:rPr>
              <a:t>Junior Cycle Religion</a:t>
            </a:r>
            <a:endParaRPr lang="en-US" b="1" dirty="0">
              <a:latin typeface="Rockwell Extra Bold"/>
              <a:cs typeface="Rockwell Extra Bold"/>
            </a:endParaRPr>
          </a:p>
        </p:txBody>
      </p:sp>
      <p:sp>
        <p:nvSpPr>
          <p:cNvPr id="3" name="Content Placeholder 2"/>
          <p:cNvSpPr>
            <a:spLocks noGrp="1"/>
          </p:cNvSpPr>
          <p:nvPr>
            <p:ph idx="1"/>
          </p:nvPr>
        </p:nvSpPr>
        <p:spPr/>
        <p:txBody>
          <a:bodyPr>
            <a:normAutofit fontScale="92500"/>
          </a:bodyPr>
          <a:lstStyle/>
          <a:p>
            <a:pPr marL="0" indent="0">
              <a:buNone/>
            </a:pPr>
            <a:r>
              <a:rPr lang="en-US" dirty="0" smtClean="0">
                <a:latin typeface="Rockwell"/>
                <a:cs typeface="Rockwell"/>
              </a:rPr>
              <a:t>Consultation: </a:t>
            </a:r>
          </a:p>
          <a:p>
            <a:r>
              <a:rPr lang="en-US" sz="2100" dirty="0">
                <a:latin typeface="Rockwell"/>
                <a:cs typeface="Rockwell"/>
              </a:rPr>
              <a:t>‘</a:t>
            </a:r>
            <a:r>
              <a:rPr lang="en-US" sz="2100" i="1" dirty="0">
                <a:latin typeface="Rockwell"/>
                <a:cs typeface="Rockwell"/>
              </a:rPr>
              <a:t>The course should enable students to gain an informed attitude towards non religious responses to life and an understanding of inter religious relations’. </a:t>
            </a:r>
            <a:endParaRPr lang="en-US" sz="2100" dirty="0">
              <a:latin typeface="Rockwell"/>
              <a:cs typeface="Rockwell"/>
            </a:endParaRPr>
          </a:p>
          <a:p>
            <a:r>
              <a:rPr lang="en-US" sz="2100" dirty="0">
                <a:latin typeface="Rockwell"/>
                <a:cs typeface="Rockwell"/>
              </a:rPr>
              <a:t>‘</a:t>
            </a:r>
            <a:r>
              <a:rPr lang="en-US" sz="2100" i="1" dirty="0">
                <a:latin typeface="Rockwell"/>
                <a:cs typeface="Rockwell"/>
              </a:rPr>
              <a:t>the course should no longer be taught from a specific viewpoint’</a:t>
            </a:r>
            <a:r>
              <a:rPr lang="en-US" sz="2100" dirty="0">
                <a:latin typeface="Rockwell"/>
                <a:cs typeface="Rockwell"/>
              </a:rPr>
              <a:t>. </a:t>
            </a:r>
          </a:p>
          <a:p>
            <a:r>
              <a:rPr lang="en-US" sz="2100" dirty="0">
                <a:latin typeface="Rockwell"/>
                <a:cs typeface="Rockwell"/>
              </a:rPr>
              <a:t>‘</a:t>
            </a:r>
            <a:r>
              <a:rPr lang="en-US" sz="2100" i="1" dirty="0">
                <a:latin typeface="Rockwell"/>
                <a:cs typeface="Rockwell"/>
              </a:rPr>
              <a:t>While a new religion syllabus must take into account all the faith communities in a school and pupils should learn about other faiths, it is also crucial that students are allowed to explore their own faith in a safe environment</a:t>
            </a:r>
            <a:r>
              <a:rPr lang="en-US" sz="2100" dirty="0">
                <a:latin typeface="Rockwell"/>
                <a:cs typeface="Rockwell"/>
              </a:rPr>
              <a:t>.’ </a:t>
            </a:r>
            <a:endParaRPr lang="en-US" sz="2100" dirty="0" smtClean="0">
              <a:latin typeface="Rockwell"/>
              <a:cs typeface="Rockwell"/>
            </a:endParaRPr>
          </a:p>
          <a:p>
            <a:r>
              <a:rPr lang="en-US" sz="2400" dirty="0">
                <a:latin typeface="Rockwell"/>
                <a:cs typeface="Rockwell"/>
              </a:rPr>
              <a:t>A further consideration that some respondents wished to highlight was the role of R.E. in promoting social justice, sustainable development, equality and respect for diversity.</a:t>
            </a:r>
          </a:p>
          <a:p>
            <a:endParaRPr lang="en-US" sz="2100" dirty="0" smtClean="0">
              <a:latin typeface="Rockwell"/>
              <a:cs typeface="Rockwell"/>
            </a:endParaRPr>
          </a:p>
          <a:p>
            <a:endParaRPr lang="en-US" dirty="0"/>
          </a:p>
          <a:p>
            <a:pPr marL="0" indent="0">
              <a:buNone/>
            </a:pPr>
            <a:endParaRPr lang="en-US" dirty="0" smtClean="0">
              <a:latin typeface="Rockwell"/>
              <a:cs typeface="Rockwell"/>
            </a:endParaRPr>
          </a:p>
          <a:p>
            <a:pPr marL="0" indent="0">
              <a:buNone/>
            </a:pPr>
            <a:endParaRPr lang="en-US" dirty="0">
              <a:latin typeface="Rockwell"/>
              <a:cs typeface="Rockwell"/>
            </a:endParaRPr>
          </a:p>
          <a:p>
            <a:pPr marL="0" indent="0">
              <a:buNone/>
            </a:pPr>
            <a:endParaRPr lang="en-US" dirty="0" smtClean="0">
              <a:latin typeface="Rockwell Extra Bold"/>
              <a:cs typeface="Rockwell Extra Bold"/>
            </a:endParaRPr>
          </a:p>
        </p:txBody>
      </p:sp>
    </p:spTree>
    <p:extLst>
      <p:ext uri="{BB962C8B-B14F-4D97-AF65-F5344CB8AC3E}">
        <p14:creationId xmlns:p14="http://schemas.microsoft.com/office/powerpoint/2010/main" val="2972279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Rockwell Extra Bold"/>
                <a:cs typeface="Rockwell Extra Bold"/>
              </a:rPr>
              <a:t>Junior Cycle Religion</a:t>
            </a:r>
            <a:endParaRPr lang="en-US" b="1" dirty="0">
              <a:latin typeface="Rockwell Extra Bold"/>
              <a:cs typeface="Rockwell Extra Bold"/>
            </a:endParaRPr>
          </a:p>
        </p:txBody>
      </p:sp>
      <p:sp>
        <p:nvSpPr>
          <p:cNvPr id="3" name="Content Placeholder 2"/>
          <p:cNvSpPr>
            <a:spLocks noGrp="1"/>
          </p:cNvSpPr>
          <p:nvPr>
            <p:ph idx="1"/>
          </p:nvPr>
        </p:nvSpPr>
        <p:spPr/>
        <p:txBody>
          <a:bodyPr>
            <a:normAutofit/>
          </a:bodyPr>
          <a:lstStyle/>
          <a:p>
            <a:pPr marL="0" indent="0">
              <a:buNone/>
            </a:pPr>
            <a:r>
              <a:rPr lang="en-US" dirty="0" smtClean="0">
                <a:latin typeface="Rockwell"/>
                <a:cs typeface="Rockwell"/>
              </a:rPr>
              <a:t>A few activities!!</a:t>
            </a:r>
          </a:p>
          <a:p>
            <a:pPr marL="0" indent="0">
              <a:buNone/>
            </a:pPr>
            <a:endParaRPr lang="en-US" sz="2400" dirty="0">
              <a:latin typeface="Rockwell"/>
              <a:cs typeface="Rockwell"/>
            </a:endParaRPr>
          </a:p>
          <a:p>
            <a:pPr marL="0" indent="0">
              <a:buNone/>
            </a:pPr>
            <a:r>
              <a:rPr lang="en-US" sz="2400" dirty="0" smtClean="0">
                <a:latin typeface="Rockwell"/>
                <a:cs typeface="Rockwell"/>
              </a:rPr>
              <a:t>Myth </a:t>
            </a:r>
            <a:r>
              <a:rPr lang="en-US" sz="2400" dirty="0" err="1" smtClean="0">
                <a:latin typeface="Rockwell"/>
                <a:cs typeface="Rockwell"/>
              </a:rPr>
              <a:t>vs</a:t>
            </a:r>
            <a:r>
              <a:rPr lang="en-US" sz="2400" dirty="0" smtClean="0">
                <a:latin typeface="Rockwell"/>
                <a:cs typeface="Rockwell"/>
              </a:rPr>
              <a:t> Fact</a:t>
            </a:r>
          </a:p>
          <a:p>
            <a:pPr marL="0" indent="0">
              <a:buNone/>
            </a:pPr>
            <a:endParaRPr lang="en-US" sz="2400" dirty="0">
              <a:latin typeface="Rockwell"/>
              <a:cs typeface="Rockwell"/>
            </a:endParaRPr>
          </a:p>
          <a:p>
            <a:pPr marL="0" indent="0">
              <a:buNone/>
            </a:pPr>
            <a:r>
              <a:rPr lang="en-US" sz="2400" dirty="0" smtClean="0">
                <a:latin typeface="Rockwell"/>
                <a:cs typeface="Rockwell"/>
              </a:rPr>
              <a:t>The Future you want</a:t>
            </a:r>
            <a:endParaRPr lang="en-US" sz="2400" dirty="0">
              <a:latin typeface="Rockwell"/>
              <a:cs typeface="Rockwell"/>
            </a:endParaRPr>
          </a:p>
          <a:p>
            <a:endParaRPr lang="en-US" sz="2100" dirty="0" smtClean="0">
              <a:latin typeface="Rockwell"/>
              <a:cs typeface="Rockwell"/>
            </a:endParaRPr>
          </a:p>
          <a:p>
            <a:endParaRPr lang="en-US" dirty="0"/>
          </a:p>
          <a:p>
            <a:pPr marL="0" indent="0">
              <a:buNone/>
            </a:pPr>
            <a:endParaRPr lang="en-US" dirty="0" smtClean="0">
              <a:latin typeface="Rockwell"/>
              <a:cs typeface="Rockwell"/>
            </a:endParaRPr>
          </a:p>
          <a:p>
            <a:pPr marL="0" indent="0">
              <a:buNone/>
            </a:pPr>
            <a:endParaRPr lang="en-US" dirty="0">
              <a:latin typeface="Rockwell"/>
              <a:cs typeface="Rockwell"/>
            </a:endParaRPr>
          </a:p>
          <a:p>
            <a:pPr marL="0" indent="0">
              <a:buNone/>
            </a:pPr>
            <a:endParaRPr lang="en-US" dirty="0" smtClean="0">
              <a:latin typeface="Rockwell Extra Bold"/>
              <a:cs typeface="Rockwell Extra Bold"/>
            </a:endParaRPr>
          </a:p>
        </p:txBody>
      </p:sp>
    </p:spTree>
    <p:extLst>
      <p:ext uri="{BB962C8B-B14F-4D97-AF65-F5344CB8AC3E}">
        <p14:creationId xmlns:p14="http://schemas.microsoft.com/office/powerpoint/2010/main" val="3656127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smtClean="0"/>
              <a:t>Science-The </a:t>
            </a:r>
            <a:r>
              <a:rPr lang="en-US" sz="2000" b="1" dirty="0"/>
              <a:t>elements of the contextual strands </a:t>
            </a:r>
            <a:r>
              <a:rPr lang="en-US" sz="2000" dirty="0"/>
              <a:t/>
            </a:r>
            <a:br>
              <a:rPr lang="en-US" sz="2000" dirty="0"/>
            </a:br>
            <a:endParaRPr lang="en-US" sz="2000" dirty="0"/>
          </a:p>
        </p:txBody>
      </p:sp>
      <p:pic>
        <p:nvPicPr>
          <p:cNvPr id="4" name="Content Placeholder 3" descr="Screen Shot 2017-10-19 at 16.22.17.jpg"/>
          <p:cNvPicPr>
            <a:picLocks noGrp="1" noChangeAspect="1"/>
          </p:cNvPicPr>
          <p:nvPr>
            <p:ph idx="1"/>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04496" y="1287234"/>
            <a:ext cx="8124135" cy="4155723"/>
          </a:xfrm>
        </p:spPr>
      </p:pic>
      <p:sp>
        <p:nvSpPr>
          <p:cNvPr id="5" name="Oval 4"/>
          <p:cNvSpPr/>
          <p:nvPr/>
        </p:nvSpPr>
        <p:spPr>
          <a:xfrm>
            <a:off x="2437369" y="4239450"/>
            <a:ext cx="4237216" cy="989017"/>
          </a:xfrm>
          <a:prstGeom prst="ellipse">
            <a:avLst/>
          </a:prstGeom>
          <a:solidFill>
            <a:srgbClr val="FFFF00">
              <a:alpha val="18000"/>
            </a:srgb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18870294"/>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8-01-25 at 11.43.2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000" y="0"/>
            <a:ext cx="7356975" cy="6858000"/>
          </a:xfrm>
          <a:prstGeom prst="rect">
            <a:avLst/>
          </a:prstGeom>
        </p:spPr>
      </p:pic>
    </p:spTree>
    <p:extLst>
      <p:ext uri="{BB962C8B-B14F-4D97-AF65-F5344CB8AC3E}">
        <p14:creationId xmlns:p14="http://schemas.microsoft.com/office/powerpoint/2010/main" val="1938699511"/>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8-01-25 at 11.51.0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38100"/>
            <a:ext cx="8991600" cy="6781800"/>
          </a:xfrm>
          <a:prstGeom prst="rect">
            <a:avLst/>
          </a:prstGeom>
        </p:spPr>
      </p:pic>
    </p:spTree>
    <p:extLst>
      <p:ext uri="{BB962C8B-B14F-4D97-AF65-F5344CB8AC3E}">
        <p14:creationId xmlns:p14="http://schemas.microsoft.com/office/powerpoint/2010/main" val="279706884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rgbClr val="1F497D"/>
                </a:solidFill>
                <a:latin typeface="Rockwell"/>
                <a:cs typeface="Rockwell"/>
              </a:rPr>
              <a:t>Key Skills-Senior Cycle</a:t>
            </a:r>
            <a:endParaRPr lang="en-US" b="1" dirty="0">
              <a:solidFill>
                <a:srgbClr val="1F497D"/>
              </a:solidFill>
              <a:latin typeface="Rockwell"/>
              <a:cs typeface="Rockwell"/>
            </a:endParaRPr>
          </a:p>
        </p:txBody>
      </p:sp>
      <p:pic>
        <p:nvPicPr>
          <p:cNvPr id="4" name="Content Placeholder 3" descr="Screen Shot 2016-02-17 at 08.34.22.jpg"/>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l="-37993" r="-37993"/>
          <a:stretch/>
        </p:blipFill>
        <p:spPr>
          <a:xfrm>
            <a:off x="914400" y="1434064"/>
            <a:ext cx="8229600" cy="4298244"/>
          </a:xfrm>
        </p:spPr>
      </p:pic>
      <p:sp>
        <p:nvSpPr>
          <p:cNvPr id="5" name="TextBox 4"/>
          <p:cNvSpPr txBox="1"/>
          <p:nvPr/>
        </p:nvSpPr>
        <p:spPr>
          <a:xfrm>
            <a:off x="711198" y="5926668"/>
            <a:ext cx="7495261" cy="861774"/>
          </a:xfrm>
          <a:prstGeom prst="rect">
            <a:avLst/>
          </a:prstGeom>
          <a:noFill/>
        </p:spPr>
        <p:txBody>
          <a:bodyPr wrap="none" rtlCol="0">
            <a:spAutoFit/>
          </a:bodyPr>
          <a:lstStyle/>
          <a:p>
            <a:r>
              <a:rPr lang="en-US" dirty="0"/>
              <a:t>• </a:t>
            </a:r>
            <a:r>
              <a:rPr lang="en-US" sz="1600" dirty="0" smtClean="0">
                <a:latin typeface="Rockwell"/>
                <a:cs typeface="Rockwell"/>
              </a:rPr>
              <a:t>recognises </a:t>
            </a:r>
            <a:r>
              <a:rPr lang="en-US" sz="1600" dirty="0">
                <a:latin typeface="Rockwell"/>
                <a:cs typeface="Rockwell"/>
              </a:rPr>
              <a:t>the impact of real-world constraints</a:t>
            </a:r>
            <a:br>
              <a:rPr lang="en-US" sz="1600" dirty="0">
                <a:latin typeface="Rockwell"/>
                <a:cs typeface="Rockwell"/>
              </a:rPr>
            </a:br>
            <a:r>
              <a:rPr lang="en-US" sz="1600" dirty="0">
                <a:latin typeface="Rockwell"/>
                <a:cs typeface="Rockwell"/>
              </a:rPr>
              <a:t>• evaluate outcomes of solutions and decisions both in the short and long term </a:t>
            </a:r>
            <a:endParaRPr lang="en-US" sz="1600" dirty="0" smtClean="0">
              <a:latin typeface="Rockwell"/>
              <a:cs typeface="Rockwell"/>
            </a:endParaRPr>
          </a:p>
          <a:p>
            <a:endParaRPr lang="en-US" sz="1600" dirty="0"/>
          </a:p>
        </p:txBody>
      </p:sp>
      <p:sp>
        <p:nvSpPr>
          <p:cNvPr id="6" name="Bent Arrow 5"/>
          <p:cNvSpPr/>
          <p:nvPr/>
        </p:nvSpPr>
        <p:spPr>
          <a:xfrm>
            <a:off x="1524000" y="4148667"/>
            <a:ext cx="1157111" cy="1778001"/>
          </a:xfrm>
          <a:prstGeom prst="bentArrow">
            <a:avLst/>
          </a:prstGeom>
          <a:solidFill>
            <a:srgbClr val="54A02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738803610"/>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Rockwell Extra Bold"/>
                <a:cs typeface="Rockwell Extra Bold"/>
              </a:rPr>
              <a:t>Leaving Cert Religion</a:t>
            </a:r>
            <a:endParaRPr lang="en-US" b="1" dirty="0">
              <a:latin typeface="Rockwell Extra Bold"/>
              <a:cs typeface="Rockwell Extra Bold"/>
            </a:endParaRPr>
          </a:p>
        </p:txBody>
      </p:sp>
      <p:sp>
        <p:nvSpPr>
          <p:cNvPr id="3" name="Content Placeholder 2"/>
          <p:cNvSpPr>
            <a:spLocks noGrp="1"/>
          </p:cNvSpPr>
          <p:nvPr>
            <p:ph idx="1"/>
          </p:nvPr>
        </p:nvSpPr>
        <p:spPr/>
        <p:txBody>
          <a:bodyPr>
            <a:normAutofit lnSpcReduction="10000"/>
          </a:bodyPr>
          <a:lstStyle/>
          <a:p>
            <a:pPr marL="0" indent="0">
              <a:buNone/>
            </a:pPr>
            <a:r>
              <a:rPr lang="en-US" dirty="0" smtClean="0">
                <a:latin typeface="Rockwell Extra Bold"/>
                <a:cs typeface="Rockwell Extra Bold"/>
              </a:rPr>
              <a:t>Section B: Christianity</a:t>
            </a:r>
          </a:p>
          <a:p>
            <a:pPr marL="0" indent="0">
              <a:buNone/>
            </a:pPr>
            <a:r>
              <a:rPr lang="en-US" sz="2400" dirty="0" smtClean="0">
                <a:latin typeface="Rockwell Extra Bold"/>
                <a:cs typeface="Rockwell Extra Bold"/>
              </a:rPr>
              <a:t>e.g. Laudato Si, root causes of violence</a:t>
            </a:r>
          </a:p>
          <a:p>
            <a:pPr marL="0" indent="0">
              <a:buNone/>
            </a:pPr>
            <a:r>
              <a:rPr lang="en-US" sz="2800" dirty="0" smtClean="0">
                <a:latin typeface="Rockwell Extra Bold"/>
                <a:cs typeface="Rockwell Extra Bold"/>
              </a:rPr>
              <a:t>Section D: Moral decision-making</a:t>
            </a:r>
          </a:p>
          <a:p>
            <a:pPr marL="0" indent="0">
              <a:buNone/>
            </a:pPr>
            <a:r>
              <a:rPr lang="en-US" sz="2400" dirty="0" smtClean="0">
                <a:latin typeface="Rockwell Extra Bold"/>
                <a:cs typeface="Rockwell Extra Bold"/>
              </a:rPr>
              <a:t>Human Rights, Common Good</a:t>
            </a:r>
          </a:p>
          <a:p>
            <a:pPr marL="0" indent="0">
              <a:buNone/>
            </a:pPr>
            <a:r>
              <a:rPr lang="en-US" sz="2400" dirty="0" smtClean="0">
                <a:latin typeface="Rockwell Extra Bold"/>
                <a:cs typeface="Rockwell Extra Bold"/>
              </a:rPr>
              <a:t>Exploring Slavery &amp; Child Labour</a:t>
            </a:r>
          </a:p>
          <a:p>
            <a:pPr marL="0" indent="0">
              <a:buNone/>
            </a:pPr>
            <a:r>
              <a:rPr lang="en-US" dirty="0" smtClean="0">
                <a:latin typeface="Rockwell Extra Bold"/>
                <a:cs typeface="Rockwell Extra Bold"/>
              </a:rPr>
              <a:t>Section F: Justice &amp; Peace</a:t>
            </a:r>
          </a:p>
          <a:p>
            <a:pPr marL="0" indent="0">
              <a:buNone/>
            </a:pPr>
            <a:r>
              <a:rPr lang="en-US" sz="2800" dirty="0" smtClean="0">
                <a:latin typeface="Rockwell Extra Bold"/>
                <a:cs typeface="Rockwell Extra Bold"/>
              </a:rPr>
              <a:t>Causes &amp; Consequences</a:t>
            </a:r>
          </a:p>
          <a:p>
            <a:pPr marL="0" indent="0">
              <a:buNone/>
            </a:pPr>
            <a:r>
              <a:rPr lang="en-US" dirty="0" smtClean="0">
                <a:latin typeface="Rockwell Extra Bold"/>
                <a:cs typeface="Rockwell Extra Bold"/>
              </a:rPr>
              <a:t>Section J: Religion &amp; Science</a:t>
            </a:r>
          </a:p>
          <a:p>
            <a:pPr marL="0" indent="0">
              <a:buNone/>
            </a:pPr>
            <a:r>
              <a:rPr lang="en-US" sz="2800" dirty="0" smtClean="0">
                <a:latin typeface="Rockwell Extra Bold"/>
                <a:cs typeface="Rockwell Extra Bold"/>
              </a:rPr>
              <a:t>Laudato Si, GM Foods </a:t>
            </a:r>
            <a:endParaRPr lang="en-US" sz="2800" dirty="0">
              <a:latin typeface="Rockwell Extra Bold"/>
              <a:cs typeface="Rockwell Extra Bold"/>
            </a:endParaRPr>
          </a:p>
        </p:txBody>
      </p:sp>
    </p:spTree>
    <p:extLst>
      <p:ext uri="{BB962C8B-B14F-4D97-AF65-F5344CB8AC3E}">
        <p14:creationId xmlns:p14="http://schemas.microsoft.com/office/powerpoint/2010/main" val="20935103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Rockwell Extra Bold"/>
                <a:cs typeface="Rockwell Extra Bold"/>
              </a:rPr>
              <a:t>Leaving Cert Religion</a:t>
            </a:r>
            <a:endParaRPr lang="en-US" b="1" dirty="0">
              <a:latin typeface="Rockwell Extra Bold"/>
              <a:cs typeface="Rockwell Extra Bold"/>
            </a:endParaRPr>
          </a:p>
        </p:txBody>
      </p:sp>
      <p:sp>
        <p:nvSpPr>
          <p:cNvPr id="3" name="Content Placeholder 2"/>
          <p:cNvSpPr>
            <a:spLocks noGrp="1"/>
          </p:cNvSpPr>
          <p:nvPr>
            <p:ph idx="1"/>
          </p:nvPr>
        </p:nvSpPr>
        <p:spPr/>
        <p:txBody>
          <a:bodyPr>
            <a:normAutofit/>
          </a:bodyPr>
          <a:lstStyle/>
          <a:p>
            <a:pPr marL="0" indent="0">
              <a:buNone/>
            </a:pPr>
            <a:r>
              <a:rPr lang="en-US" dirty="0">
                <a:latin typeface="Rockwell Extra Bold"/>
                <a:cs typeface="Rockwell Extra Bold"/>
              </a:rPr>
              <a:t>Section B: Christianity</a:t>
            </a:r>
          </a:p>
          <a:p>
            <a:pPr marL="0" indent="0">
              <a:buNone/>
            </a:pPr>
            <a:r>
              <a:rPr lang="en-US" dirty="0" smtClean="0">
                <a:latin typeface="Rockwell Extra Bold"/>
                <a:cs typeface="Rockwell Extra Bold"/>
              </a:rPr>
              <a:t>Children in Conflict Giant Steps</a:t>
            </a:r>
          </a:p>
          <a:p>
            <a:pPr marL="0" indent="0">
              <a:buNone/>
            </a:pPr>
            <a:endParaRPr lang="en-US" dirty="0" smtClean="0">
              <a:latin typeface="Rockwell Extra Bold"/>
              <a:cs typeface="Rockwell Extra Bold"/>
            </a:endParaRPr>
          </a:p>
          <a:p>
            <a:pPr marL="0" indent="0">
              <a:buNone/>
            </a:pPr>
            <a:r>
              <a:rPr lang="en-US" dirty="0">
                <a:latin typeface="Rockwell Extra Bold"/>
                <a:cs typeface="Rockwell Extra Bold"/>
              </a:rPr>
              <a:t>Section J: Religion &amp; </a:t>
            </a:r>
            <a:r>
              <a:rPr lang="en-US" dirty="0" smtClean="0">
                <a:latin typeface="Rockwell Extra Bold"/>
                <a:cs typeface="Rockwell Extra Bold"/>
              </a:rPr>
              <a:t>Science</a:t>
            </a:r>
          </a:p>
          <a:p>
            <a:pPr marL="0" indent="0">
              <a:buNone/>
            </a:pPr>
            <a:r>
              <a:rPr lang="en-US" dirty="0" smtClean="0">
                <a:latin typeface="Rockwell Extra Bold"/>
                <a:cs typeface="Rockwell Extra Bold"/>
              </a:rPr>
              <a:t>Climate Justice spaceship</a:t>
            </a:r>
            <a:endParaRPr lang="en-US" dirty="0">
              <a:latin typeface="Rockwell Extra Bold"/>
              <a:cs typeface="Rockwell Extra Bold"/>
            </a:endParaRPr>
          </a:p>
          <a:p>
            <a:pPr marL="0" indent="0">
              <a:buNone/>
            </a:pPr>
            <a:endParaRPr lang="en-US" dirty="0">
              <a:latin typeface="Rockwell Extra Bold"/>
              <a:cs typeface="Rockwell Extra Bold"/>
            </a:endParaRPr>
          </a:p>
          <a:p>
            <a:pPr marL="0" indent="0">
              <a:buNone/>
            </a:pPr>
            <a:endParaRPr lang="en-US" dirty="0" smtClean="0">
              <a:latin typeface="Rockwell Extra Bold"/>
              <a:cs typeface="Rockwell Extra Bold"/>
            </a:endParaRPr>
          </a:p>
        </p:txBody>
      </p:sp>
    </p:spTree>
    <p:extLst>
      <p:ext uri="{BB962C8B-B14F-4D97-AF65-F5344CB8AC3E}">
        <p14:creationId xmlns:p14="http://schemas.microsoft.com/office/powerpoint/2010/main" val="2548861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r>
              <a:rPr lang="en-US" dirty="0" smtClean="0">
                <a:latin typeface="Rockwell Extra Bold"/>
                <a:cs typeface="Rockwell Extra Bold"/>
              </a:rPr>
              <a:t/>
            </a:r>
            <a:br>
              <a:rPr lang="en-US" dirty="0" smtClean="0">
                <a:latin typeface="Rockwell Extra Bold"/>
                <a:cs typeface="Rockwell Extra Bold"/>
              </a:rPr>
            </a:br>
            <a:endParaRPr lang="en-US" dirty="0">
              <a:latin typeface="Rockwell Extra Bold"/>
              <a:cs typeface="Rockwell Extra Bold"/>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368" y="4998132"/>
            <a:ext cx="1799871" cy="1859867"/>
          </a:xfrm>
          <a:prstGeom prst="rect">
            <a:avLst/>
          </a:prstGeom>
        </p:spPr>
      </p:pic>
      <p:pic>
        <p:nvPicPr>
          <p:cNvPr id="6" name="Picture 5" descr="WWGS tag-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114" y="5395236"/>
            <a:ext cx="4937967" cy="1117187"/>
          </a:xfrm>
          <a:prstGeom prst="rect">
            <a:avLst/>
          </a:prstGeom>
        </p:spPr>
      </p:pic>
      <p:sp>
        <p:nvSpPr>
          <p:cNvPr id="9" name="TextBox 8"/>
          <p:cNvSpPr txBox="1"/>
          <p:nvPr/>
        </p:nvSpPr>
        <p:spPr>
          <a:xfrm>
            <a:off x="160970" y="966259"/>
            <a:ext cx="8752111" cy="646331"/>
          </a:xfrm>
          <a:prstGeom prst="rect">
            <a:avLst/>
          </a:prstGeom>
          <a:noFill/>
        </p:spPr>
        <p:txBody>
          <a:bodyPr wrap="square" rtlCol="0">
            <a:spAutoFit/>
          </a:bodyPr>
          <a:lstStyle/>
          <a:p>
            <a:pPr algn="ctr"/>
            <a:endParaRPr lang="en-US" dirty="0">
              <a:latin typeface="Rockwell"/>
              <a:cs typeface="Rockwell"/>
            </a:endParaRPr>
          </a:p>
          <a:p>
            <a:r>
              <a:rPr lang="en-US" dirty="0" smtClean="0">
                <a:latin typeface="Rockwell"/>
                <a:cs typeface="Rockwell"/>
              </a:rPr>
              <a:t> </a:t>
            </a:r>
          </a:p>
        </p:txBody>
      </p:sp>
      <p:sp>
        <p:nvSpPr>
          <p:cNvPr id="7" name="Rounded Rectangle 6"/>
          <p:cNvSpPr/>
          <p:nvPr/>
        </p:nvSpPr>
        <p:spPr>
          <a:xfrm>
            <a:off x="1054114" y="210609"/>
            <a:ext cx="6807200" cy="755650"/>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merican Typewriter"/>
                <a:cs typeface="American Typewriter"/>
              </a:rPr>
              <a:t>Cross Curricular</a:t>
            </a:r>
          </a:p>
        </p:txBody>
      </p:sp>
      <p:pic>
        <p:nvPicPr>
          <p:cNvPr id="5" name="Picture 4" descr="Da6S1bJWkAAqmpY.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58941" y="1409700"/>
            <a:ext cx="2609850" cy="3479800"/>
          </a:xfrm>
          <a:prstGeom prst="rect">
            <a:avLst/>
          </a:prstGeom>
        </p:spPr>
      </p:pic>
      <p:sp>
        <p:nvSpPr>
          <p:cNvPr id="3" name="TextBox 2"/>
          <p:cNvSpPr txBox="1"/>
          <p:nvPr/>
        </p:nvSpPr>
        <p:spPr>
          <a:xfrm>
            <a:off x="379368" y="1612590"/>
            <a:ext cx="3989432" cy="2585323"/>
          </a:xfrm>
          <a:prstGeom prst="rect">
            <a:avLst/>
          </a:prstGeom>
          <a:noFill/>
        </p:spPr>
        <p:txBody>
          <a:bodyPr wrap="square" rtlCol="0">
            <a:spAutoFit/>
          </a:bodyPr>
          <a:lstStyle/>
          <a:p>
            <a:pPr marL="285750" indent="-285750">
              <a:buFont typeface="Arial"/>
              <a:buChar char="•"/>
            </a:pPr>
            <a:endParaRPr lang="en-US" dirty="0" smtClean="0">
              <a:latin typeface="American Typewriter"/>
              <a:cs typeface="American Typewriter"/>
            </a:endParaRPr>
          </a:p>
          <a:p>
            <a:pPr marL="285750" indent="-285750">
              <a:buFont typeface="Arial"/>
              <a:buChar char="•"/>
            </a:pPr>
            <a:r>
              <a:rPr lang="en-US" dirty="0" smtClean="0">
                <a:latin typeface="American Typewriter"/>
                <a:cs typeface="American Typewriter"/>
              </a:rPr>
              <a:t>Picking a Theme that’s cross curricular</a:t>
            </a:r>
          </a:p>
          <a:p>
            <a:pPr marL="285750" indent="-285750">
              <a:buFont typeface="Arial"/>
              <a:buChar char="•"/>
            </a:pPr>
            <a:r>
              <a:rPr lang="en-US" dirty="0" smtClean="0">
                <a:latin typeface="American Typewriter"/>
                <a:cs typeface="American Typewriter"/>
              </a:rPr>
              <a:t>Working on a creative project together</a:t>
            </a:r>
          </a:p>
          <a:p>
            <a:pPr marL="285750" indent="-285750">
              <a:buFont typeface="Arial"/>
              <a:buChar char="•"/>
            </a:pPr>
            <a:r>
              <a:rPr lang="en-US" dirty="0" smtClean="0">
                <a:latin typeface="American Typewriter"/>
                <a:cs typeface="American Typewriter"/>
              </a:rPr>
              <a:t>Working on an event or awareness day together</a:t>
            </a:r>
          </a:p>
          <a:p>
            <a:pPr marL="285750" indent="-285750">
              <a:buFont typeface="Arial"/>
              <a:buChar char="•"/>
            </a:pPr>
            <a:r>
              <a:rPr lang="en-US" dirty="0" smtClean="0">
                <a:latin typeface="American Typewriter"/>
                <a:cs typeface="American Typewriter"/>
              </a:rPr>
              <a:t>Skill based cross curricular projects</a:t>
            </a:r>
            <a:endParaRPr lang="en-US" dirty="0">
              <a:latin typeface="American Typewriter"/>
              <a:cs typeface="American Typewriter"/>
            </a:endParaRPr>
          </a:p>
        </p:txBody>
      </p:sp>
    </p:spTree>
    <p:extLst>
      <p:ext uri="{BB962C8B-B14F-4D97-AF65-F5344CB8AC3E}">
        <p14:creationId xmlns:p14="http://schemas.microsoft.com/office/powerpoint/2010/main" val="2352831882"/>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17-08-22 at 14.33.02.jpg"/>
          <p:cNvPicPr>
            <a:picLocks noGrp="1" noChangeAspect="1"/>
          </p:cNvPicPr>
          <p:nvPr>
            <p:ph idx="1"/>
          </p:nvPr>
        </p:nvPicPr>
        <p:blipFill>
          <a:blip r:embed="rId3" cstate="email">
            <a:clrChange>
              <a:clrFrom>
                <a:srgbClr val="FEF5E0"/>
              </a:clrFrom>
              <a:clrTo>
                <a:srgbClr val="FEF5E0">
                  <a:alpha val="0"/>
                </a:srgbClr>
              </a:clrTo>
            </a:clrChange>
            <a:extLst>
              <a:ext uri="{28A0092B-C50C-407E-A947-70E740481C1C}">
                <a14:useLocalDpi xmlns:a14="http://schemas.microsoft.com/office/drawing/2010/main"/>
              </a:ext>
            </a:extLst>
          </a:blip>
          <a:srcRect l="-20667" r="-20667"/>
          <a:stretch>
            <a:fillRect/>
          </a:stretch>
        </p:blipFill>
        <p:spPr>
          <a:xfrm>
            <a:off x="-1353428" y="274638"/>
            <a:ext cx="12414786" cy="6376557"/>
          </a:xfrm>
        </p:spPr>
      </p:pic>
    </p:spTree>
    <p:extLst>
      <p:ext uri="{BB962C8B-B14F-4D97-AF65-F5344CB8AC3E}">
        <p14:creationId xmlns:p14="http://schemas.microsoft.com/office/powerpoint/2010/main" val="43976751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r>
              <a:rPr lang="en-US" dirty="0" smtClean="0">
                <a:latin typeface="Rockwell Extra Bold"/>
                <a:cs typeface="Rockwell Extra Bold"/>
              </a:rPr>
              <a:t/>
            </a:r>
            <a:br>
              <a:rPr lang="en-US" dirty="0" smtClean="0">
                <a:latin typeface="Rockwell Extra Bold"/>
                <a:cs typeface="Rockwell Extra Bold"/>
              </a:rPr>
            </a:br>
            <a:endParaRPr lang="en-US" dirty="0">
              <a:latin typeface="Rockwell Extra Bold"/>
              <a:cs typeface="Rockwell Extra Bold"/>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368" y="4998132"/>
            <a:ext cx="1799871" cy="1859867"/>
          </a:xfrm>
          <a:prstGeom prst="rect">
            <a:avLst/>
          </a:prstGeom>
        </p:spPr>
      </p:pic>
      <p:pic>
        <p:nvPicPr>
          <p:cNvPr id="6" name="Picture 5" descr="WWGS tag-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114" y="5395236"/>
            <a:ext cx="4937967" cy="1117187"/>
          </a:xfrm>
          <a:prstGeom prst="rect">
            <a:avLst/>
          </a:prstGeom>
        </p:spPr>
      </p:pic>
      <p:pic>
        <p:nvPicPr>
          <p:cNvPr id="3" name="Picture 2" descr="irishaid-logo-wwgs.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044048" y="0"/>
            <a:ext cx="2099952" cy="965978"/>
          </a:xfrm>
          <a:prstGeom prst="rect">
            <a:avLst/>
          </a:prstGeom>
        </p:spPr>
      </p:pic>
      <p:sp>
        <p:nvSpPr>
          <p:cNvPr id="9" name="TextBox 8"/>
          <p:cNvSpPr txBox="1"/>
          <p:nvPr/>
        </p:nvSpPr>
        <p:spPr>
          <a:xfrm>
            <a:off x="160970" y="966259"/>
            <a:ext cx="8752111" cy="3077766"/>
          </a:xfrm>
          <a:prstGeom prst="rect">
            <a:avLst/>
          </a:prstGeom>
          <a:noFill/>
        </p:spPr>
        <p:txBody>
          <a:bodyPr wrap="square" rtlCol="0">
            <a:spAutoFit/>
          </a:bodyPr>
          <a:lstStyle/>
          <a:p>
            <a:pPr algn="ctr"/>
            <a:endParaRPr lang="en-US" sz="2800" b="1" dirty="0">
              <a:latin typeface="Rockwell"/>
              <a:cs typeface="Rockwell"/>
            </a:endParaRPr>
          </a:p>
          <a:p>
            <a:pPr algn="ctr"/>
            <a:r>
              <a:rPr lang="en-US" sz="2800" b="1" dirty="0" smtClean="0">
                <a:latin typeface="Rockwell"/>
                <a:cs typeface="Rockwell"/>
              </a:rPr>
              <a:t>Pick a Global Goal you find important</a:t>
            </a:r>
          </a:p>
          <a:p>
            <a:pPr algn="ctr"/>
            <a:endParaRPr lang="en-US" sz="2800" b="1" dirty="0">
              <a:latin typeface="Rockwell"/>
              <a:cs typeface="Rockwell"/>
            </a:endParaRPr>
          </a:p>
          <a:p>
            <a:pPr algn="ctr"/>
            <a:r>
              <a:rPr lang="en-US" sz="2800" b="1" dirty="0" smtClean="0">
                <a:latin typeface="Rockwell"/>
                <a:cs typeface="Rockwell"/>
              </a:rPr>
              <a:t>In your groups-brainstorm on what you could do in RE on that goal using the UNESCO tool </a:t>
            </a:r>
          </a:p>
          <a:p>
            <a:endParaRPr lang="en-US" dirty="0" smtClean="0">
              <a:latin typeface="Rockwell"/>
              <a:cs typeface="Rockwell"/>
            </a:endParaRPr>
          </a:p>
          <a:p>
            <a:endParaRPr lang="en-US" dirty="0">
              <a:latin typeface="Rockwell"/>
              <a:cs typeface="Rockwell"/>
            </a:endParaRPr>
          </a:p>
          <a:p>
            <a:r>
              <a:rPr lang="en-US" dirty="0" smtClean="0">
                <a:latin typeface="Rockwell"/>
                <a:cs typeface="Rockwell"/>
              </a:rPr>
              <a:t> </a:t>
            </a:r>
          </a:p>
        </p:txBody>
      </p:sp>
    </p:spTree>
    <p:extLst>
      <p:ext uri="{BB962C8B-B14F-4D97-AF65-F5344CB8AC3E}">
        <p14:creationId xmlns:p14="http://schemas.microsoft.com/office/powerpoint/2010/main" val="3699455657"/>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WGS-Worldmap.ai"/>
          <p:cNvPicPr>
            <a:picLocks noChangeAspect="1"/>
          </p:cNvPicPr>
          <p:nvPr/>
        </p:nvPicPr>
        <p:blipFill>
          <a:blip r:embed="rId3" cstate="email">
            <a:alphaModFix amt="50000"/>
            <a:extLst>
              <a:ext uri="{28A0092B-C50C-407E-A947-70E740481C1C}">
                <a14:useLocalDpi xmlns:a14="http://schemas.microsoft.com/office/drawing/2010/main"/>
              </a:ext>
            </a:extLst>
          </a:blip>
          <a:stretch>
            <a:fillRect/>
          </a:stretch>
        </p:blipFill>
        <p:spPr>
          <a:xfrm>
            <a:off x="0" y="533400"/>
            <a:ext cx="9144000" cy="5775158"/>
          </a:xfrm>
          <a:prstGeom prst="rect">
            <a:avLst/>
          </a:prstGeom>
        </p:spPr>
      </p:pic>
      <p:sp>
        <p:nvSpPr>
          <p:cNvPr id="2" name="Title 1"/>
          <p:cNvSpPr>
            <a:spLocks noGrp="1"/>
          </p:cNvSpPr>
          <p:nvPr>
            <p:ph type="ctrTitle"/>
          </p:nvPr>
        </p:nvSpPr>
        <p:spPr>
          <a:xfrm>
            <a:off x="0" y="1636029"/>
            <a:ext cx="9143999" cy="3802428"/>
          </a:xfrm>
        </p:spPr>
        <p:txBody>
          <a:bodyPr>
            <a:normAutofit fontScale="90000"/>
          </a:bodyPr>
          <a:lstStyle/>
          <a:p>
            <a:r>
              <a:rPr lang="en-US" sz="4000" b="1" dirty="0" smtClean="0">
                <a:latin typeface="Rockwell"/>
                <a:cs typeface="Rockwell"/>
              </a:rPr>
              <a:t/>
            </a:r>
            <a:br>
              <a:rPr lang="en-US" sz="4000" b="1" dirty="0" smtClean="0">
                <a:latin typeface="Rockwell"/>
                <a:cs typeface="Rockwell"/>
              </a:rPr>
            </a:br>
            <a:r>
              <a:rPr lang="en-US" sz="4000" b="1" dirty="0" smtClean="0">
                <a:latin typeface="Rockwell"/>
                <a:cs typeface="Rockwell"/>
              </a:rPr>
              <a:t/>
            </a:r>
            <a:br>
              <a:rPr lang="en-US" sz="4000" b="1" dirty="0" smtClean="0">
                <a:latin typeface="Rockwell"/>
                <a:cs typeface="Rockwell"/>
              </a:rPr>
            </a:br>
            <a:r>
              <a:rPr lang="en-US" sz="4000" b="1" dirty="0" smtClean="0">
                <a:latin typeface="Rockwell"/>
                <a:cs typeface="Rockwell"/>
              </a:rPr>
              <a:t/>
            </a:r>
            <a:br>
              <a:rPr lang="en-US" sz="4000" b="1" dirty="0" smtClean="0">
                <a:latin typeface="Rockwell"/>
                <a:cs typeface="Rockwell"/>
              </a:rPr>
            </a:br>
            <a:r>
              <a:rPr lang="en-US" sz="4000" b="1" dirty="0" smtClean="0">
                <a:latin typeface="Rockwell"/>
                <a:cs typeface="Rockwell"/>
              </a:rPr>
              <a:t>Way to introduce students</a:t>
            </a:r>
            <a:br>
              <a:rPr lang="en-US" sz="4000" b="1" dirty="0" smtClean="0">
                <a:latin typeface="Rockwell"/>
                <a:cs typeface="Rockwell"/>
              </a:rPr>
            </a:br>
            <a:r>
              <a:rPr lang="en-US" sz="4000" b="1" dirty="0" smtClean="0">
                <a:latin typeface="Rockwell"/>
                <a:cs typeface="Rockwell"/>
              </a:rPr>
              <a:t>to the Global Goals </a:t>
            </a:r>
            <a:br>
              <a:rPr lang="en-US" sz="4000" b="1" dirty="0" smtClean="0">
                <a:latin typeface="Rockwell"/>
                <a:cs typeface="Rockwell"/>
              </a:rPr>
            </a:br>
            <a:r>
              <a:rPr lang="en-US" sz="4000" b="1" dirty="0" smtClean="0">
                <a:latin typeface="Rockwell"/>
                <a:cs typeface="Rockwell"/>
              </a:rPr>
              <a:t>Identify Issue/Problem</a:t>
            </a:r>
            <a:br>
              <a:rPr lang="en-US" sz="4000" b="1" dirty="0" smtClean="0">
                <a:latin typeface="Rockwell"/>
                <a:cs typeface="Rockwell"/>
              </a:rPr>
            </a:br>
            <a:r>
              <a:rPr lang="en-US" sz="4000" b="1" dirty="0">
                <a:latin typeface="Rockwell"/>
                <a:cs typeface="Rockwell"/>
              </a:rPr>
              <a:t>at </a:t>
            </a:r>
            <a:r>
              <a:rPr lang="en-US" sz="4000" b="1" dirty="0" smtClean="0">
                <a:latin typeface="Rockwell"/>
                <a:cs typeface="Rockwell"/>
              </a:rPr>
              <a:t>Local</a:t>
            </a:r>
            <a:r>
              <a:rPr lang="en-US" sz="4000" b="1" dirty="0">
                <a:latin typeface="Rockwell"/>
                <a:cs typeface="Rockwell"/>
              </a:rPr>
              <a:t>, National, Global</a:t>
            </a:r>
            <a:r>
              <a:rPr lang="en-US" sz="4000" dirty="0">
                <a:latin typeface="Rockwell"/>
                <a:cs typeface="Rockwell"/>
              </a:rPr>
              <a:t/>
            </a:r>
            <a:br>
              <a:rPr lang="en-US" sz="4000" dirty="0">
                <a:latin typeface="Rockwell"/>
                <a:cs typeface="Rockwell"/>
              </a:rPr>
            </a:br>
            <a:r>
              <a:rPr lang="en-US" sz="4000" b="1" dirty="0" smtClean="0">
                <a:latin typeface="Rockwell"/>
                <a:cs typeface="Rockwell"/>
              </a:rPr>
              <a:t>What goal addresses it?</a:t>
            </a:r>
            <a:br>
              <a:rPr lang="en-US" sz="4000" b="1" dirty="0" smtClean="0">
                <a:latin typeface="Rockwell"/>
                <a:cs typeface="Rockwell"/>
              </a:rPr>
            </a:br>
            <a:r>
              <a:rPr lang="en-US" sz="4000" b="1" dirty="0" smtClean="0">
                <a:latin typeface="Rockwell"/>
                <a:cs typeface="Rockwell"/>
              </a:rPr>
              <a:t>Solutions?</a:t>
            </a:r>
            <a:br>
              <a:rPr lang="en-US" sz="4000" b="1" dirty="0" smtClean="0">
                <a:latin typeface="Rockwell"/>
                <a:cs typeface="Rockwell"/>
              </a:rPr>
            </a:br>
            <a:r>
              <a:rPr lang="en-US" sz="4000" dirty="0">
                <a:latin typeface="Rockwell"/>
                <a:cs typeface="Rockwell"/>
              </a:rPr>
              <a:t/>
            </a:r>
            <a:br>
              <a:rPr lang="en-US" sz="4000" dirty="0">
                <a:latin typeface="Rockwell"/>
                <a:cs typeface="Rockwell"/>
              </a:rPr>
            </a:br>
            <a:endParaRPr lang="en-US" sz="4000" b="1" dirty="0">
              <a:solidFill>
                <a:srgbClr val="184981"/>
              </a:solidFill>
              <a:latin typeface="Rockwell"/>
              <a:cs typeface="Rockwell"/>
            </a:endParaRPr>
          </a:p>
        </p:txBody>
      </p:sp>
      <p:pic>
        <p:nvPicPr>
          <p:cNvPr id="4" name="Picture 3" descr="WWWGS-logo-without-shadow.ai"/>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4365" y="331110"/>
            <a:ext cx="1310534" cy="1304918"/>
          </a:xfrm>
          <a:prstGeom prst="rect">
            <a:avLst/>
          </a:prstGeom>
        </p:spPr>
      </p:pic>
      <p:pic>
        <p:nvPicPr>
          <p:cNvPr id="5" name="Picture 4" descr="IA_DFATLogo_SimpleHarp_Colour_Spot.eps"/>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14019" y="5556990"/>
            <a:ext cx="2427126" cy="870102"/>
          </a:xfrm>
          <a:prstGeom prst="rect">
            <a:avLst/>
          </a:prstGeom>
        </p:spPr>
      </p:pic>
      <p:pic>
        <p:nvPicPr>
          <p:cNvPr id="7" name="Picture 6" descr="tag-line.ai"/>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95028" y="-2149948"/>
            <a:ext cx="4810306" cy="6225101"/>
          </a:xfrm>
          <a:prstGeom prst="rect">
            <a:avLst/>
          </a:prstGeom>
        </p:spPr>
      </p:pic>
    </p:spTree>
    <p:extLst>
      <p:ext uri="{BB962C8B-B14F-4D97-AF65-F5344CB8AC3E}">
        <p14:creationId xmlns:p14="http://schemas.microsoft.com/office/powerpoint/2010/main" val="2727695721"/>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oal-10-Reduced-Inequalities.pd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4244" y="338667"/>
            <a:ext cx="4325815" cy="6248400"/>
          </a:xfrm>
          <a:prstGeom prst="rect">
            <a:avLst/>
          </a:prstGeom>
        </p:spPr>
      </p:pic>
      <p:sp>
        <p:nvSpPr>
          <p:cNvPr id="3" name="TextBox 2"/>
          <p:cNvSpPr txBox="1"/>
          <p:nvPr/>
        </p:nvSpPr>
        <p:spPr>
          <a:xfrm>
            <a:off x="4640059" y="558800"/>
            <a:ext cx="4199141" cy="5909311"/>
          </a:xfrm>
          <a:prstGeom prst="rect">
            <a:avLst/>
          </a:prstGeom>
          <a:noFill/>
        </p:spPr>
        <p:txBody>
          <a:bodyPr wrap="square" rtlCol="0">
            <a:spAutoFit/>
          </a:bodyPr>
          <a:lstStyle/>
          <a:p>
            <a:r>
              <a:rPr lang="en-US" b="1" dirty="0" smtClean="0">
                <a:latin typeface="Rockwell"/>
                <a:cs typeface="Rockwell"/>
              </a:rPr>
              <a:t>R.E.: </a:t>
            </a:r>
            <a:r>
              <a:rPr lang="en-US" dirty="0" smtClean="0">
                <a:latin typeface="Rockwell"/>
                <a:cs typeface="Rockwell"/>
              </a:rPr>
              <a:t>Global Justice and Morality</a:t>
            </a:r>
          </a:p>
          <a:p>
            <a:r>
              <a:rPr lang="en-US" b="1" dirty="0" smtClean="0">
                <a:latin typeface="Rockwell"/>
                <a:cs typeface="Rockwell"/>
              </a:rPr>
              <a:t>Maths</a:t>
            </a:r>
            <a:r>
              <a:rPr lang="en-US" b="1" dirty="0">
                <a:latin typeface="Rockwell"/>
                <a:cs typeface="Rockwell"/>
              </a:rPr>
              <a:t>:</a:t>
            </a:r>
            <a:r>
              <a:rPr lang="en-US" dirty="0">
                <a:latin typeface="Rockwell"/>
                <a:cs typeface="Rockwell"/>
              </a:rPr>
              <a:t> You could do a lesson on ratios using some inequality statistics; </a:t>
            </a:r>
            <a:r>
              <a:rPr lang="en-US" dirty="0" smtClean="0">
                <a:latin typeface="Rockwell"/>
                <a:cs typeface="Rockwell"/>
              </a:rPr>
              <a:t>5:50:500 </a:t>
            </a:r>
          </a:p>
          <a:p>
            <a:r>
              <a:rPr lang="en-US" b="1" dirty="0" smtClean="0">
                <a:latin typeface="Rockwell"/>
                <a:cs typeface="Rockwell"/>
              </a:rPr>
              <a:t>Geography</a:t>
            </a:r>
            <a:r>
              <a:rPr lang="en-US" b="1" dirty="0">
                <a:latin typeface="Rockwell"/>
                <a:cs typeface="Rockwell"/>
              </a:rPr>
              <a:t>:</a:t>
            </a:r>
            <a:r>
              <a:rPr lang="en-US" dirty="0">
                <a:latin typeface="Rockwell"/>
                <a:cs typeface="Rockwell"/>
              </a:rPr>
              <a:t> You could do a local study in your country that examines the differences in people’s living standards. You might want to use census data or government statistics to highlight how quality of life is not the same for everyone.</a:t>
            </a:r>
          </a:p>
          <a:p>
            <a:r>
              <a:rPr lang="en-US" b="1" dirty="0">
                <a:latin typeface="Rockwell"/>
                <a:cs typeface="Rockwell"/>
              </a:rPr>
              <a:t>History: </a:t>
            </a:r>
            <a:r>
              <a:rPr lang="en-US" dirty="0">
                <a:latin typeface="Rockwell"/>
                <a:cs typeface="Rockwell"/>
              </a:rPr>
              <a:t>When studying inequalities and movements to redress these from history, such as the American civil rights movement or the Suffragettes in the UK, can you draw comparisons with situations around the world today</a:t>
            </a:r>
            <a:r>
              <a:rPr lang="en-US" dirty="0" smtClean="0">
                <a:latin typeface="Rockwell"/>
                <a:cs typeface="Rockwell"/>
              </a:rPr>
              <a:t>?</a:t>
            </a:r>
          </a:p>
          <a:p>
            <a:r>
              <a:rPr lang="en-US" b="1" dirty="0" smtClean="0">
                <a:latin typeface="Rockwell"/>
                <a:cs typeface="Rockwell"/>
              </a:rPr>
              <a:t>P.E.: </a:t>
            </a:r>
            <a:r>
              <a:rPr lang="en-US" dirty="0" smtClean="0">
                <a:latin typeface="Rockwell"/>
                <a:cs typeface="Rockwell"/>
              </a:rPr>
              <a:t>Fair Play/All to Play For</a:t>
            </a:r>
            <a:endParaRPr lang="en-US" dirty="0">
              <a:latin typeface="Rockwell"/>
              <a:cs typeface="Rockwell"/>
            </a:endParaRPr>
          </a:p>
          <a:p>
            <a:r>
              <a:rPr lang="en-US" dirty="0" smtClean="0">
                <a:latin typeface="Rockwell"/>
                <a:cs typeface="Rockwell"/>
              </a:rPr>
              <a:t>For us all</a:t>
            </a:r>
          </a:p>
          <a:p>
            <a:r>
              <a:rPr lang="en-US" b="1" dirty="0" smtClean="0">
                <a:latin typeface="Rockwell"/>
                <a:cs typeface="Rockwell"/>
              </a:rPr>
              <a:t>Art: </a:t>
            </a:r>
            <a:r>
              <a:rPr lang="en-US" dirty="0" smtClean="0">
                <a:latin typeface="Rockwell"/>
                <a:cs typeface="Rockwell"/>
              </a:rPr>
              <a:t>Framing Our World</a:t>
            </a:r>
            <a:endParaRPr lang="en-US" dirty="0">
              <a:latin typeface="Rockwell"/>
              <a:cs typeface="Rockwell"/>
            </a:endParaRPr>
          </a:p>
        </p:txBody>
      </p:sp>
    </p:spTree>
    <p:extLst>
      <p:ext uri="{BB962C8B-B14F-4D97-AF65-F5344CB8AC3E}">
        <p14:creationId xmlns:p14="http://schemas.microsoft.com/office/powerpoint/2010/main" val="643952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99467" y="474133"/>
            <a:ext cx="4826000" cy="6247866"/>
          </a:xfrm>
          <a:prstGeom prst="rect">
            <a:avLst/>
          </a:prstGeom>
          <a:noFill/>
        </p:spPr>
        <p:txBody>
          <a:bodyPr wrap="square" rtlCol="0">
            <a:spAutoFit/>
          </a:bodyPr>
          <a:lstStyle/>
          <a:p>
            <a:r>
              <a:rPr lang="en-US" sz="1600" b="1" dirty="0" smtClean="0">
                <a:latin typeface="Rockwell"/>
                <a:cs typeface="Rockwell"/>
              </a:rPr>
              <a:t>Maths</a:t>
            </a:r>
            <a:r>
              <a:rPr lang="en-US" sz="1600" b="1" dirty="0">
                <a:latin typeface="Rockwell"/>
                <a:cs typeface="Rockwell"/>
              </a:rPr>
              <a:t>:</a:t>
            </a:r>
            <a:r>
              <a:rPr lang="en-US" sz="1600" dirty="0">
                <a:latin typeface="Rockwell"/>
                <a:cs typeface="Rockwell"/>
              </a:rPr>
              <a:t> Students could collect data on food waste in their home or school canteen and then learn to present and analyse the data effectively. They could then explore ways to reduce food waste. Alternatively, students could compare food waste statistics for their country with others around the world; why do they think some countries waste more food than others</a:t>
            </a:r>
            <a:r>
              <a:rPr lang="en-US" sz="1600" dirty="0" smtClean="0">
                <a:latin typeface="Rockwell"/>
                <a:cs typeface="Rockwell"/>
              </a:rPr>
              <a:t>?</a:t>
            </a:r>
          </a:p>
          <a:p>
            <a:r>
              <a:rPr lang="en-US" sz="1600" b="1" dirty="0" smtClean="0">
                <a:latin typeface="Rockwell"/>
                <a:cs typeface="Rockwell"/>
              </a:rPr>
              <a:t>Metalwork: </a:t>
            </a:r>
            <a:r>
              <a:rPr lang="en-US" sz="1600" dirty="0" smtClean="0">
                <a:latin typeface="Rockwell"/>
                <a:cs typeface="Rockwell"/>
              </a:rPr>
              <a:t>looking at what metals are more sustainable &amp; good for the environment</a:t>
            </a:r>
          </a:p>
          <a:p>
            <a:r>
              <a:rPr lang="en-US" sz="1600" b="1" dirty="0" smtClean="0">
                <a:latin typeface="Rockwell"/>
                <a:cs typeface="Rockwell"/>
              </a:rPr>
              <a:t>Art: </a:t>
            </a:r>
            <a:r>
              <a:rPr lang="en-US" sz="1600" dirty="0" smtClean="0">
                <a:latin typeface="Rockwell"/>
                <a:cs typeface="Rockwell"/>
              </a:rPr>
              <a:t>Recreate, Junk Couture</a:t>
            </a:r>
          </a:p>
          <a:p>
            <a:r>
              <a:rPr lang="en-US" sz="1600" b="1" dirty="0" smtClean="0">
                <a:latin typeface="Rockwell"/>
                <a:cs typeface="Rockwell"/>
              </a:rPr>
              <a:t>Business/Economics: </a:t>
            </a:r>
            <a:r>
              <a:rPr lang="en-US" sz="1600" dirty="0" smtClean="0">
                <a:latin typeface="Rockwell"/>
                <a:cs typeface="Rockwell"/>
              </a:rPr>
              <a:t>CSR and waste</a:t>
            </a:r>
            <a:endParaRPr lang="en-US" sz="1600" dirty="0">
              <a:latin typeface="Rockwell"/>
              <a:cs typeface="Rockwell"/>
            </a:endParaRPr>
          </a:p>
          <a:p>
            <a:r>
              <a:rPr lang="en-US" sz="1600" b="1" dirty="0">
                <a:latin typeface="Rockwell"/>
                <a:cs typeface="Rockwell"/>
              </a:rPr>
              <a:t>Geography: </a:t>
            </a:r>
            <a:r>
              <a:rPr lang="en-US" sz="1600" dirty="0">
                <a:latin typeface="Rockwell"/>
                <a:cs typeface="Rockwell"/>
              </a:rPr>
              <a:t>You could research the supply chain of a resource or product – where does it come from, who are all the people involved in bringing the finished product to shops, who earns what money? Classic examples include bananas, chocolate, a pair of jeans and now palm oil.</a:t>
            </a:r>
          </a:p>
          <a:p>
            <a:r>
              <a:rPr lang="en-US" sz="1600" b="1" dirty="0">
                <a:latin typeface="Rockwell"/>
                <a:cs typeface="Rockwell"/>
              </a:rPr>
              <a:t>Science:</a:t>
            </a:r>
            <a:r>
              <a:rPr lang="en-US" sz="1600" dirty="0">
                <a:latin typeface="Rockwell"/>
                <a:cs typeface="Rockwell"/>
              </a:rPr>
              <a:t> Students could investigate the impact of pesticides and other chemicals on the environment. For examples, </a:t>
            </a:r>
            <a:r>
              <a:rPr lang="en-US" sz="1600" dirty="0" err="1">
                <a:latin typeface="Rockwell"/>
                <a:cs typeface="Rockwell"/>
              </a:rPr>
              <a:t>neonicotinoids</a:t>
            </a:r>
            <a:r>
              <a:rPr lang="en-US" sz="1600" dirty="0">
                <a:latin typeface="Rockwell"/>
                <a:cs typeface="Rockwell"/>
              </a:rPr>
              <a:t> and bees. Why do we need them? How do they work? What impact do they have? What are the alternatives</a:t>
            </a:r>
            <a:r>
              <a:rPr lang="en-US" sz="1600" dirty="0" smtClean="0">
                <a:latin typeface="Rockwell"/>
                <a:cs typeface="Rockwell"/>
              </a:rPr>
              <a:t>?</a:t>
            </a:r>
          </a:p>
          <a:p>
            <a:r>
              <a:rPr lang="en-US" sz="1600" b="1" dirty="0" smtClean="0">
                <a:latin typeface="Rockwell"/>
                <a:cs typeface="Rockwell"/>
              </a:rPr>
              <a:t>P.E. </a:t>
            </a:r>
            <a:r>
              <a:rPr lang="en-US" sz="1600" dirty="0" smtClean="0">
                <a:latin typeface="Rockwell"/>
                <a:cs typeface="Rockwell"/>
              </a:rPr>
              <a:t>Recycled Sports Day</a:t>
            </a:r>
            <a:endParaRPr lang="en-US" sz="1600" dirty="0">
              <a:latin typeface="Rockwell"/>
              <a:cs typeface="Rockwell"/>
            </a:endParaRPr>
          </a:p>
        </p:txBody>
      </p:sp>
      <p:pic>
        <p:nvPicPr>
          <p:cNvPr id="3" name="Picture 2" descr="Goal-12-Responsible-Consumption.pd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770" y="372534"/>
            <a:ext cx="3868615" cy="5588000"/>
          </a:xfrm>
          <a:prstGeom prst="rect">
            <a:avLst/>
          </a:prstGeom>
        </p:spPr>
      </p:pic>
    </p:spTree>
    <p:extLst>
      <p:ext uri="{BB962C8B-B14F-4D97-AF65-F5344CB8AC3E}">
        <p14:creationId xmlns:p14="http://schemas.microsoft.com/office/powerpoint/2010/main" val="33686554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oal-13-Climate-Action.pd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747846" cy="6858000"/>
          </a:xfrm>
          <a:prstGeom prst="rect">
            <a:avLst/>
          </a:prstGeom>
        </p:spPr>
      </p:pic>
      <p:sp>
        <p:nvSpPr>
          <p:cNvPr id="3" name="TextBox 2"/>
          <p:cNvSpPr txBox="1"/>
          <p:nvPr/>
        </p:nvSpPr>
        <p:spPr>
          <a:xfrm>
            <a:off x="4453467" y="355600"/>
            <a:ext cx="4521200" cy="6001644"/>
          </a:xfrm>
          <a:prstGeom prst="rect">
            <a:avLst/>
          </a:prstGeom>
          <a:noFill/>
        </p:spPr>
        <p:txBody>
          <a:bodyPr wrap="square" rtlCol="0">
            <a:spAutoFit/>
          </a:bodyPr>
          <a:lstStyle/>
          <a:p>
            <a:r>
              <a:rPr lang="en-US" sz="1600" b="1" dirty="0" smtClean="0">
                <a:latin typeface="Rockwell"/>
                <a:cs typeface="Rockwell"/>
              </a:rPr>
              <a:t>Gaeilge: </a:t>
            </a:r>
            <a:r>
              <a:rPr lang="en-US" sz="1600" b="1" dirty="0" err="1" smtClean="0">
                <a:latin typeface="Rockwell"/>
                <a:cs typeface="Rockwell"/>
              </a:rPr>
              <a:t>Athrú</a:t>
            </a:r>
            <a:r>
              <a:rPr lang="en-US" sz="1600" b="1" dirty="0" smtClean="0">
                <a:latin typeface="Rockwell"/>
                <a:cs typeface="Rockwell"/>
              </a:rPr>
              <a:t> </a:t>
            </a:r>
            <a:r>
              <a:rPr lang="en-US" sz="1600" b="1" dirty="0" err="1" smtClean="0">
                <a:latin typeface="Rockwell"/>
                <a:cs typeface="Rockwell"/>
              </a:rPr>
              <a:t>Aeráide</a:t>
            </a:r>
            <a:r>
              <a:rPr lang="en-US" sz="1600" b="1" dirty="0" smtClean="0">
                <a:latin typeface="Rockwell"/>
                <a:cs typeface="Rockwell"/>
              </a:rPr>
              <a:t> </a:t>
            </a:r>
            <a:r>
              <a:rPr lang="en-US" sz="1600" b="1" dirty="0" err="1" smtClean="0">
                <a:latin typeface="Rockwell"/>
                <a:cs typeface="Rockwell"/>
              </a:rPr>
              <a:t>Cóir</a:t>
            </a:r>
            <a:r>
              <a:rPr lang="en-US" sz="1600" b="1" dirty="0" smtClean="0">
                <a:latin typeface="Rockwell"/>
                <a:cs typeface="Rockwell"/>
              </a:rPr>
              <a:t> </a:t>
            </a:r>
            <a:r>
              <a:rPr lang="en-US" sz="1600" b="1" dirty="0" err="1" smtClean="0">
                <a:latin typeface="Rockwell"/>
                <a:cs typeface="Rockwell"/>
              </a:rPr>
              <a:t>Aeráide</a:t>
            </a:r>
            <a:endParaRPr lang="en-US" sz="1600" b="1" dirty="0" smtClean="0">
              <a:latin typeface="Rockwell"/>
              <a:cs typeface="Rockwell"/>
            </a:endParaRPr>
          </a:p>
          <a:p>
            <a:r>
              <a:rPr lang="en-US" sz="1600" b="1" dirty="0" smtClean="0">
                <a:latin typeface="Rockwell"/>
                <a:cs typeface="Rockwell"/>
              </a:rPr>
              <a:t>Maths</a:t>
            </a:r>
            <a:r>
              <a:rPr lang="en-US" sz="1600" b="1" dirty="0">
                <a:latin typeface="Rockwell"/>
                <a:cs typeface="Rockwell"/>
              </a:rPr>
              <a:t>:</a:t>
            </a:r>
            <a:r>
              <a:rPr lang="en-US" sz="1600" dirty="0">
                <a:latin typeface="Rockwell"/>
                <a:cs typeface="Rockwell"/>
              </a:rPr>
              <a:t> Students could </a:t>
            </a:r>
            <a:r>
              <a:rPr lang="en-US" sz="1600" dirty="0" smtClean="0">
                <a:latin typeface="Rockwell"/>
                <a:cs typeface="Rockwell"/>
              </a:rPr>
              <a:t>explore: Earth Overshoot Day, </a:t>
            </a:r>
            <a:r>
              <a:rPr lang="en-US" sz="1600" dirty="0">
                <a:latin typeface="Rockwell"/>
                <a:cs typeface="Rockwell"/>
              </a:rPr>
              <a:t>the </a:t>
            </a:r>
            <a:r>
              <a:rPr lang="en-US" sz="1600" dirty="0" smtClean="0">
                <a:latin typeface="Rockwell"/>
                <a:cs typeface="Rockwell"/>
              </a:rPr>
              <a:t>nos. </a:t>
            </a:r>
            <a:r>
              <a:rPr lang="en-US" sz="1600" dirty="0">
                <a:latin typeface="Rockwell"/>
                <a:cs typeface="Rockwell"/>
              </a:rPr>
              <a:t>of species endangered by climate change; these could be compared to the number of people in your local area or country. Students explore ways to present this information such as a hierarchy or pictograms. </a:t>
            </a:r>
          </a:p>
          <a:p>
            <a:r>
              <a:rPr lang="en-US" sz="1600" b="1" dirty="0">
                <a:latin typeface="Rockwell"/>
                <a:cs typeface="Rockwell"/>
              </a:rPr>
              <a:t>Geography:</a:t>
            </a:r>
            <a:r>
              <a:rPr lang="en-US" sz="1600" dirty="0">
                <a:latin typeface="Rockwell"/>
                <a:cs typeface="Rockwell"/>
              </a:rPr>
              <a:t> Students could explore the impact of climate change in a particular location. How would the environment be affected? How would people’s lives change? What would the economic impact be?</a:t>
            </a:r>
          </a:p>
          <a:p>
            <a:r>
              <a:rPr lang="en-US" sz="1600" b="1" dirty="0">
                <a:latin typeface="Rockwell"/>
                <a:cs typeface="Rockwell"/>
              </a:rPr>
              <a:t>Science:</a:t>
            </a:r>
            <a:r>
              <a:rPr lang="en-US" sz="1600" dirty="0">
                <a:latin typeface="Rockwell"/>
                <a:cs typeface="Rockwell"/>
              </a:rPr>
              <a:t> Students could explore the causes of climate change and investigate some of the technologies that have been developed to reduce the impact, for example, alternative energy sources, carbon capture, biofuels and smart grid technologies</a:t>
            </a:r>
            <a:r>
              <a:rPr lang="en-US" sz="1600" dirty="0" smtClean="0">
                <a:latin typeface="Rockwell"/>
                <a:cs typeface="Rockwell"/>
              </a:rPr>
              <a:t>.</a:t>
            </a:r>
          </a:p>
          <a:p>
            <a:r>
              <a:rPr lang="en-US" sz="1600" b="1" dirty="0" smtClean="0">
                <a:latin typeface="Rockwell"/>
                <a:cs typeface="Rockwell"/>
              </a:rPr>
              <a:t>English: </a:t>
            </a:r>
            <a:r>
              <a:rPr lang="en-US" sz="1600" dirty="0" smtClean="0">
                <a:latin typeface="Rockwell"/>
                <a:cs typeface="Rockwell"/>
              </a:rPr>
              <a:t>write a letter to your local TD about the government’s commitment to climate change-Citizens Assembly meeting 30/9</a:t>
            </a:r>
            <a:endParaRPr lang="en-US" sz="1600" dirty="0">
              <a:latin typeface="Rockwell"/>
              <a:cs typeface="Rockwell"/>
            </a:endParaRPr>
          </a:p>
          <a:p>
            <a:r>
              <a:rPr lang="en-US" sz="1600" b="1" dirty="0" smtClean="0">
                <a:latin typeface="Rockwell"/>
                <a:cs typeface="Rockwell"/>
              </a:rPr>
              <a:t>All: Stop Climate Chaos-UN Summit Dec 2017</a:t>
            </a:r>
            <a:endParaRPr lang="en-US" sz="1600" b="1" dirty="0">
              <a:latin typeface="Rockwell"/>
              <a:cs typeface="Rockwell"/>
            </a:endParaRPr>
          </a:p>
        </p:txBody>
      </p:sp>
    </p:spTree>
    <p:extLst>
      <p:ext uri="{BB962C8B-B14F-4D97-AF65-F5344CB8AC3E}">
        <p14:creationId xmlns:p14="http://schemas.microsoft.com/office/powerpoint/2010/main" val="3473947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oal-16-Peace-Justice.pd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24933"/>
            <a:ext cx="3996267" cy="5772386"/>
          </a:xfrm>
          <a:prstGeom prst="rect">
            <a:avLst/>
          </a:prstGeom>
        </p:spPr>
      </p:pic>
      <p:sp>
        <p:nvSpPr>
          <p:cNvPr id="3" name="TextBox 2"/>
          <p:cNvSpPr txBox="1"/>
          <p:nvPr/>
        </p:nvSpPr>
        <p:spPr>
          <a:xfrm>
            <a:off x="4030133" y="524933"/>
            <a:ext cx="4859867" cy="6001644"/>
          </a:xfrm>
          <a:prstGeom prst="rect">
            <a:avLst/>
          </a:prstGeom>
          <a:noFill/>
        </p:spPr>
        <p:txBody>
          <a:bodyPr wrap="square" rtlCol="0">
            <a:spAutoFit/>
          </a:bodyPr>
          <a:lstStyle/>
          <a:p>
            <a:r>
              <a:rPr lang="en-US" sz="1600" b="1" dirty="0" smtClean="0">
                <a:latin typeface="Rockwell"/>
                <a:cs typeface="Rockwell"/>
              </a:rPr>
              <a:t>R.E:  </a:t>
            </a:r>
            <a:r>
              <a:rPr lang="en-US" sz="1600" dirty="0" smtClean="0">
                <a:latin typeface="Rockwell"/>
                <a:cs typeface="Rockwell"/>
              </a:rPr>
              <a:t>Investigate the causes of conflict looking at what people/congregations are doing to bring about peace.</a:t>
            </a:r>
          </a:p>
          <a:p>
            <a:r>
              <a:rPr lang="en-US" sz="1600" b="1" dirty="0" smtClean="0">
                <a:latin typeface="Rockwell"/>
                <a:cs typeface="Rockwell"/>
              </a:rPr>
              <a:t> English: </a:t>
            </a:r>
            <a:r>
              <a:rPr lang="en-US" sz="1600" b="1" dirty="0" err="1" smtClean="0">
                <a:latin typeface="Rockwell"/>
                <a:cs typeface="Rockwell"/>
              </a:rPr>
              <a:t>Chalklines</a:t>
            </a:r>
            <a:r>
              <a:rPr lang="en-US" sz="1600" b="1" dirty="0" smtClean="0">
                <a:latin typeface="Rockwell"/>
                <a:cs typeface="Rockwell"/>
              </a:rPr>
              <a:t> on JC Reading List</a:t>
            </a:r>
            <a:r>
              <a:rPr lang="en-US" sz="1600" dirty="0" smtClean="0">
                <a:latin typeface="Rockwell"/>
                <a:cs typeface="Rockwell"/>
              </a:rPr>
              <a:t>-good way of looking at child labour</a:t>
            </a:r>
            <a:r>
              <a:rPr lang="en-US" sz="1600" b="1" dirty="0" smtClean="0">
                <a:latin typeface="Rockwell"/>
                <a:cs typeface="Rockwell"/>
              </a:rPr>
              <a:t>. </a:t>
            </a:r>
            <a:r>
              <a:rPr lang="en-US" sz="1600" b="1" dirty="0">
                <a:latin typeface="Rockwell"/>
                <a:cs typeface="Rockwell"/>
              </a:rPr>
              <a:t> </a:t>
            </a:r>
            <a:r>
              <a:rPr lang="en-US" sz="1600" dirty="0">
                <a:latin typeface="Rockwell"/>
                <a:cs typeface="Rockwell"/>
              </a:rPr>
              <a:t>You could explore political cartoons that </a:t>
            </a:r>
            <a:r>
              <a:rPr lang="en-US" sz="1600" dirty="0" smtClean="0">
                <a:latin typeface="Rockwell"/>
                <a:cs typeface="Rockwell"/>
              </a:rPr>
              <a:t>highlight inequality,  </a:t>
            </a:r>
            <a:r>
              <a:rPr lang="en-US" sz="1600" dirty="0">
                <a:latin typeface="Rockwell"/>
                <a:cs typeface="Rockwell"/>
              </a:rPr>
              <a:t>corruption with your students </a:t>
            </a:r>
            <a:endParaRPr lang="en-US" sz="1600" dirty="0" smtClean="0">
              <a:latin typeface="Rockwell"/>
              <a:cs typeface="Rockwell"/>
            </a:endParaRPr>
          </a:p>
          <a:p>
            <a:r>
              <a:rPr lang="en-US" sz="1600" b="1" dirty="0" smtClean="0">
                <a:latin typeface="Rockwell"/>
                <a:cs typeface="Rockwell"/>
              </a:rPr>
              <a:t>Geography</a:t>
            </a:r>
            <a:r>
              <a:rPr lang="en-US" sz="1600" b="1" dirty="0">
                <a:latin typeface="Rockwell"/>
                <a:cs typeface="Rockwell"/>
              </a:rPr>
              <a:t>:</a:t>
            </a:r>
            <a:r>
              <a:rPr lang="en-US" sz="1600" dirty="0">
                <a:latin typeface="Rockwell"/>
                <a:cs typeface="Rockwell"/>
              </a:rPr>
              <a:t> You could use the arms trade as an example of international trade. Where are arms produced and by whom? Who are they being sold to?  What about the illicit trade in arms, why is this so dangerous? Students could do a mapping exercise with connecting lines or arrows to show which countries dominate the trade. (Information can be found on sites such as Wikipedia and Amnesty International.)</a:t>
            </a:r>
          </a:p>
          <a:p>
            <a:r>
              <a:rPr lang="en-US" sz="1600" b="1" dirty="0">
                <a:latin typeface="Rockwell"/>
                <a:cs typeface="Rockwell"/>
              </a:rPr>
              <a:t>History</a:t>
            </a:r>
            <a:r>
              <a:rPr lang="en-US" sz="1600" b="1" dirty="0" smtClean="0">
                <a:latin typeface="Rockwell"/>
                <a:cs typeface="Rockwell"/>
              </a:rPr>
              <a:t>:</a:t>
            </a:r>
          </a:p>
          <a:p>
            <a:r>
              <a:rPr lang="en-US" sz="1600" dirty="0" smtClean="0">
                <a:latin typeface="Rockwell"/>
                <a:cs typeface="Rockwell"/>
              </a:rPr>
              <a:t>Explore the major conflicts in history in the context of causes &amp; consequences.</a:t>
            </a:r>
          </a:p>
          <a:p>
            <a:r>
              <a:rPr lang="en-US" sz="1600" dirty="0">
                <a:latin typeface="Rockwell"/>
                <a:cs typeface="Rockwell"/>
              </a:rPr>
              <a:t>E</a:t>
            </a:r>
            <a:r>
              <a:rPr lang="en-US" sz="1600" dirty="0" smtClean="0">
                <a:latin typeface="Rockwell"/>
                <a:cs typeface="Rockwell"/>
              </a:rPr>
              <a:t>xplore </a:t>
            </a:r>
            <a:r>
              <a:rPr lang="en-US" sz="1600" dirty="0">
                <a:latin typeface="Rockwell"/>
                <a:cs typeface="Rockwell"/>
              </a:rPr>
              <a:t>the wider impacts on society of </a:t>
            </a:r>
            <a:r>
              <a:rPr lang="en-US" sz="1600" dirty="0" smtClean="0">
                <a:latin typeface="Rockwell"/>
                <a:cs typeface="Rockwell"/>
              </a:rPr>
              <a:t>reforms in </a:t>
            </a:r>
            <a:r>
              <a:rPr lang="en-US" sz="1600" dirty="0">
                <a:latin typeface="Rockwell"/>
                <a:cs typeface="Rockwell"/>
              </a:rPr>
              <a:t>for </a:t>
            </a:r>
            <a:r>
              <a:rPr lang="en-US" sz="1600" dirty="0" smtClean="0">
                <a:latin typeface="Rockwell"/>
                <a:cs typeface="Rockwell"/>
              </a:rPr>
              <a:t>example child labour, </a:t>
            </a:r>
            <a:r>
              <a:rPr lang="en-US" sz="1600" dirty="0">
                <a:latin typeface="Rockwell"/>
                <a:cs typeface="Rockwell"/>
              </a:rPr>
              <a:t>on education, women’s rights and health care. </a:t>
            </a:r>
            <a:r>
              <a:rPr lang="en-US" sz="1600" dirty="0" smtClean="0">
                <a:latin typeface="Rockwell"/>
                <a:cs typeface="Rockwell"/>
              </a:rPr>
              <a:t>Despite these reforms why are children </a:t>
            </a:r>
            <a:r>
              <a:rPr lang="en-US" sz="1600" dirty="0">
                <a:latin typeface="Rockwell"/>
                <a:cs typeface="Rockwell"/>
              </a:rPr>
              <a:t>around the </a:t>
            </a:r>
            <a:r>
              <a:rPr lang="en-US" sz="1600" dirty="0" smtClean="0">
                <a:latin typeface="Rockwell"/>
                <a:cs typeface="Rockwell"/>
              </a:rPr>
              <a:t>world </a:t>
            </a:r>
            <a:r>
              <a:rPr lang="en-US" sz="1600" dirty="0">
                <a:latin typeface="Rockwell"/>
                <a:cs typeface="Rockwell"/>
              </a:rPr>
              <a:t>still forced to </a:t>
            </a:r>
            <a:r>
              <a:rPr lang="en-US" sz="1600" dirty="0" smtClean="0">
                <a:latin typeface="Rockwell"/>
                <a:cs typeface="Rockwell"/>
              </a:rPr>
              <a:t>work?.</a:t>
            </a:r>
            <a:endParaRPr lang="en-US" sz="1600" dirty="0">
              <a:latin typeface="Rockwell"/>
              <a:cs typeface="Rockwell"/>
            </a:endParaRPr>
          </a:p>
        </p:txBody>
      </p:sp>
    </p:spTree>
    <p:extLst>
      <p:ext uri="{BB962C8B-B14F-4D97-AF65-F5344CB8AC3E}">
        <p14:creationId xmlns:p14="http://schemas.microsoft.com/office/powerpoint/2010/main" val="27213186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WGS-Worldmap.ai"/>
          <p:cNvPicPr>
            <a:picLocks noChangeAspect="1"/>
          </p:cNvPicPr>
          <p:nvPr/>
        </p:nvPicPr>
        <p:blipFill>
          <a:blip r:embed="rId3" cstate="email">
            <a:alphaModFix amt="50000"/>
            <a:extLst>
              <a:ext uri="{28A0092B-C50C-407E-A947-70E740481C1C}">
                <a14:useLocalDpi xmlns:a14="http://schemas.microsoft.com/office/drawing/2010/main"/>
              </a:ext>
            </a:extLst>
          </a:blip>
          <a:stretch>
            <a:fillRect/>
          </a:stretch>
        </p:blipFill>
        <p:spPr>
          <a:xfrm>
            <a:off x="0" y="533400"/>
            <a:ext cx="9144000" cy="5775158"/>
          </a:xfrm>
          <a:prstGeom prst="rect">
            <a:avLst/>
          </a:prstGeom>
        </p:spPr>
      </p:pic>
      <p:sp>
        <p:nvSpPr>
          <p:cNvPr id="2" name="Title 1"/>
          <p:cNvSpPr>
            <a:spLocks noGrp="1"/>
          </p:cNvSpPr>
          <p:nvPr>
            <p:ph type="ctrTitle"/>
          </p:nvPr>
        </p:nvSpPr>
        <p:spPr>
          <a:xfrm>
            <a:off x="0" y="1636029"/>
            <a:ext cx="9143999" cy="3802428"/>
          </a:xfrm>
        </p:spPr>
        <p:txBody>
          <a:bodyPr>
            <a:normAutofit fontScale="90000"/>
          </a:bodyPr>
          <a:lstStyle/>
          <a:p>
            <a:r>
              <a:rPr lang="en-US" sz="4000" b="1" dirty="0" smtClean="0">
                <a:latin typeface="Rockwell"/>
                <a:cs typeface="Rockwell"/>
              </a:rPr>
              <a:t/>
            </a:r>
            <a:br>
              <a:rPr lang="en-US" sz="4000" b="1" dirty="0" smtClean="0">
                <a:latin typeface="Rockwell"/>
                <a:cs typeface="Rockwell"/>
              </a:rPr>
            </a:br>
            <a:r>
              <a:rPr lang="en-US" sz="4000" b="1" dirty="0" smtClean="0">
                <a:latin typeface="Rockwell"/>
                <a:cs typeface="Rockwell"/>
              </a:rPr>
              <a:t/>
            </a:r>
            <a:br>
              <a:rPr lang="en-US" sz="4000" b="1" dirty="0" smtClean="0">
                <a:latin typeface="Rockwell"/>
                <a:cs typeface="Rockwell"/>
              </a:rPr>
            </a:br>
            <a:r>
              <a:rPr lang="en-US" sz="4000" b="1" dirty="0" smtClean="0">
                <a:latin typeface="Rockwell"/>
                <a:cs typeface="Rockwell"/>
              </a:rPr>
              <a:t>Root causes </a:t>
            </a:r>
            <a:br>
              <a:rPr lang="en-US" sz="4000" b="1" dirty="0" smtClean="0">
                <a:latin typeface="Rockwell"/>
                <a:cs typeface="Rockwell"/>
              </a:rPr>
            </a:br>
            <a:r>
              <a:rPr lang="en-US" sz="4000" b="1" dirty="0" smtClean="0">
                <a:latin typeface="Rockwell"/>
                <a:cs typeface="Rockwell"/>
              </a:rPr>
              <a:t>of poverty, injustice and inequality</a:t>
            </a:r>
            <a:br>
              <a:rPr lang="en-US" sz="4000" b="1" dirty="0" smtClean="0">
                <a:latin typeface="Rockwell"/>
                <a:cs typeface="Rockwell"/>
              </a:rPr>
            </a:br>
            <a:r>
              <a:rPr lang="en-US" sz="4000" b="1" dirty="0">
                <a:latin typeface="Rockwell"/>
                <a:cs typeface="Rockwell"/>
              </a:rPr>
              <a:t/>
            </a:r>
            <a:br>
              <a:rPr lang="en-US" sz="4000" b="1" dirty="0">
                <a:latin typeface="Rockwell"/>
                <a:cs typeface="Rockwell"/>
              </a:rPr>
            </a:br>
            <a:r>
              <a:rPr lang="en-US" sz="4000" b="1" dirty="0" smtClean="0">
                <a:latin typeface="Rockwell"/>
                <a:cs typeface="Rockwell"/>
              </a:rPr>
              <a:t>Rank the root causes in your groups</a:t>
            </a:r>
            <a:br>
              <a:rPr lang="en-US" sz="4000" b="1" dirty="0" smtClean="0">
                <a:latin typeface="Rockwell"/>
                <a:cs typeface="Rockwell"/>
              </a:rPr>
            </a:br>
            <a:r>
              <a:rPr lang="en-US" sz="4000" b="1" dirty="0">
                <a:latin typeface="Rockwell"/>
                <a:cs typeface="Rockwell"/>
              </a:rPr>
              <a:t/>
            </a:r>
            <a:br>
              <a:rPr lang="en-US" sz="4000" b="1" dirty="0">
                <a:latin typeface="Rockwell"/>
                <a:cs typeface="Rockwell"/>
              </a:rPr>
            </a:br>
            <a:r>
              <a:rPr lang="en-US" sz="4000" b="1" dirty="0" smtClean="0">
                <a:latin typeface="Rockwell"/>
                <a:cs typeface="Rockwell"/>
              </a:rPr>
              <a:t>What other root causes can we think of?</a:t>
            </a:r>
            <a:r>
              <a:rPr lang="en-US" sz="4000" dirty="0" smtClean="0">
                <a:latin typeface="Rockwell"/>
                <a:cs typeface="Rockwell"/>
              </a:rPr>
              <a:t/>
            </a:r>
            <a:br>
              <a:rPr lang="en-US" sz="4000" dirty="0" smtClean="0">
                <a:latin typeface="Rockwell"/>
                <a:cs typeface="Rockwell"/>
              </a:rPr>
            </a:br>
            <a:r>
              <a:rPr lang="en-US" sz="4000" dirty="0">
                <a:latin typeface="Rockwell"/>
                <a:cs typeface="Rockwell"/>
              </a:rPr>
              <a:t/>
            </a:r>
            <a:br>
              <a:rPr lang="en-US" sz="4000" dirty="0">
                <a:latin typeface="Rockwell"/>
                <a:cs typeface="Rockwell"/>
              </a:rPr>
            </a:br>
            <a:endParaRPr lang="en-US" sz="4000" b="1" dirty="0">
              <a:solidFill>
                <a:srgbClr val="184981"/>
              </a:solidFill>
              <a:latin typeface="Rockwell"/>
              <a:cs typeface="Rockwell"/>
            </a:endParaRPr>
          </a:p>
        </p:txBody>
      </p:sp>
      <p:pic>
        <p:nvPicPr>
          <p:cNvPr id="4" name="Picture 3" descr="WWWGS-logo-without-shadow.ai"/>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4365" y="331110"/>
            <a:ext cx="1310534" cy="1304918"/>
          </a:xfrm>
          <a:prstGeom prst="rect">
            <a:avLst/>
          </a:prstGeom>
        </p:spPr>
      </p:pic>
      <p:pic>
        <p:nvPicPr>
          <p:cNvPr id="5" name="Picture 4" descr="IA_DFATLogo_SimpleHarp_Colour_Spot.eps"/>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14019" y="5556990"/>
            <a:ext cx="2427126" cy="870102"/>
          </a:xfrm>
          <a:prstGeom prst="rect">
            <a:avLst/>
          </a:prstGeom>
        </p:spPr>
      </p:pic>
      <p:pic>
        <p:nvPicPr>
          <p:cNvPr id="7" name="Picture 6" descr="tag-line.ai"/>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07728" y="-2149948"/>
            <a:ext cx="4810306" cy="6225101"/>
          </a:xfrm>
          <a:prstGeom prst="rect">
            <a:avLst/>
          </a:prstGeom>
        </p:spPr>
      </p:pic>
    </p:spTree>
    <p:extLst>
      <p:ext uri="{BB962C8B-B14F-4D97-AF65-F5344CB8AC3E}">
        <p14:creationId xmlns:p14="http://schemas.microsoft.com/office/powerpoint/2010/main" val="3415881948"/>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nual Operation 1"/>
          <p:cNvSpPr/>
          <p:nvPr/>
        </p:nvSpPr>
        <p:spPr>
          <a:xfrm>
            <a:off x="660400" y="694267"/>
            <a:ext cx="7687733" cy="758798"/>
          </a:xfrm>
          <a:prstGeom prst="flowChartManualOperati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2404533" y="1083733"/>
            <a:ext cx="4555067" cy="369332"/>
          </a:xfrm>
          <a:prstGeom prst="rect">
            <a:avLst/>
          </a:prstGeom>
          <a:noFill/>
        </p:spPr>
        <p:txBody>
          <a:bodyPr wrap="square" rtlCol="0">
            <a:spAutoFit/>
          </a:bodyPr>
          <a:lstStyle/>
          <a:p>
            <a:pPr algn="ctr"/>
            <a:r>
              <a:rPr lang="en-US" dirty="0" smtClean="0">
                <a:latin typeface="Rockwell"/>
                <a:cs typeface="Rockwell"/>
              </a:rPr>
              <a:t>People are suffering from malaria </a:t>
            </a:r>
            <a:endParaRPr lang="en-US" dirty="0">
              <a:latin typeface="Rockwell"/>
              <a:cs typeface="Rockwell"/>
            </a:endParaRPr>
          </a:p>
        </p:txBody>
      </p:sp>
      <p:sp>
        <p:nvSpPr>
          <p:cNvPr id="4" name="Manual Operation 3"/>
          <p:cNvSpPr/>
          <p:nvPr/>
        </p:nvSpPr>
        <p:spPr>
          <a:xfrm>
            <a:off x="1151467" y="1591734"/>
            <a:ext cx="6959600" cy="728133"/>
          </a:xfrm>
          <a:prstGeom prst="flowChartManualOperati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5" name="TextBox 4"/>
          <p:cNvSpPr txBox="1"/>
          <p:nvPr/>
        </p:nvSpPr>
        <p:spPr>
          <a:xfrm>
            <a:off x="2421466" y="1798135"/>
            <a:ext cx="4758267" cy="369332"/>
          </a:xfrm>
          <a:prstGeom prst="rect">
            <a:avLst/>
          </a:prstGeom>
          <a:noFill/>
        </p:spPr>
        <p:txBody>
          <a:bodyPr wrap="square" rtlCol="0">
            <a:spAutoFit/>
          </a:bodyPr>
          <a:lstStyle/>
          <a:p>
            <a:r>
              <a:rPr lang="en-US" dirty="0" smtClean="0">
                <a:latin typeface="Rockwell"/>
                <a:cs typeface="Rockwell"/>
              </a:rPr>
              <a:t>There is no health centre to get treatment</a:t>
            </a:r>
            <a:endParaRPr lang="en-US" dirty="0">
              <a:latin typeface="Rockwell"/>
              <a:cs typeface="Rockwell"/>
            </a:endParaRPr>
          </a:p>
        </p:txBody>
      </p:sp>
      <p:sp>
        <p:nvSpPr>
          <p:cNvPr id="6" name="Manual Operation 5"/>
          <p:cNvSpPr/>
          <p:nvPr/>
        </p:nvSpPr>
        <p:spPr>
          <a:xfrm>
            <a:off x="863600" y="2395096"/>
            <a:ext cx="7484533" cy="1555929"/>
          </a:xfrm>
          <a:prstGeom prst="flowChartManualOperati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2133601" y="2498633"/>
            <a:ext cx="4825999" cy="1200329"/>
          </a:xfrm>
          <a:prstGeom prst="rect">
            <a:avLst/>
          </a:prstGeom>
          <a:noFill/>
        </p:spPr>
        <p:txBody>
          <a:bodyPr wrap="square" rtlCol="0">
            <a:spAutoFit/>
          </a:bodyPr>
          <a:lstStyle/>
          <a:p>
            <a:pPr algn="ctr"/>
            <a:r>
              <a:rPr lang="en-US" dirty="0" smtClean="0">
                <a:latin typeface="Rockwell"/>
                <a:cs typeface="Rockwell"/>
              </a:rPr>
              <a:t>The government doesn’t have enough have enough money to pay for clinics or give out bed nets to prevent people being bitten at night by malaria-carrying mosquitoes</a:t>
            </a:r>
            <a:endParaRPr lang="en-US" dirty="0">
              <a:latin typeface="Rockwell"/>
              <a:cs typeface="Rockwell"/>
            </a:endParaRPr>
          </a:p>
        </p:txBody>
      </p:sp>
      <p:sp>
        <p:nvSpPr>
          <p:cNvPr id="8" name="Manual Operation 7"/>
          <p:cNvSpPr/>
          <p:nvPr/>
        </p:nvSpPr>
        <p:spPr>
          <a:xfrm>
            <a:off x="592667" y="4035691"/>
            <a:ext cx="7518400" cy="1102606"/>
          </a:xfrm>
          <a:prstGeom prst="flowChartManualOperati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9" name="Manual Operation 8"/>
          <p:cNvSpPr/>
          <p:nvPr/>
        </p:nvSpPr>
        <p:spPr>
          <a:xfrm>
            <a:off x="829733" y="5424224"/>
            <a:ext cx="7518400" cy="1102606"/>
          </a:xfrm>
          <a:prstGeom prst="flowChartManualOperati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00"/>
              </a:solidFill>
            </a:endParaRPr>
          </a:p>
        </p:txBody>
      </p:sp>
      <p:sp>
        <p:nvSpPr>
          <p:cNvPr id="10" name="TextBox 9"/>
          <p:cNvSpPr txBox="1"/>
          <p:nvPr/>
        </p:nvSpPr>
        <p:spPr>
          <a:xfrm>
            <a:off x="1998133" y="4052624"/>
            <a:ext cx="4961467" cy="923330"/>
          </a:xfrm>
          <a:prstGeom prst="rect">
            <a:avLst/>
          </a:prstGeom>
          <a:noFill/>
        </p:spPr>
        <p:txBody>
          <a:bodyPr wrap="square" rtlCol="0">
            <a:spAutoFit/>
          </a:bodyPr>
          <a:lstStyle/>
          <a:p>
            <a:pPr algn="ctr"/>
            <a:r>
              <a:rPr lang="en-US" dirty="0" smtClean="0">
                <a:latin typeface="Rockwell"/>
                <a:cs typeface="Rockwell"/>
              </a:rPr>
              <a:t>Big companies are not paying the right amount of tax to governments in the countries where they make their money </a:t>
            </a:r>
            <a:endParaRPr lang="en-US" dirty="0">
              <a:latin typeface="Rockwell"/>
              <a:cs typeface="Rockwell"/>
            </a:endParaRPr>
          </a:p>
        </p:txBody>
      </p:sp>
      <p:sp>
        <p:nvSpPr>
          <p:cNvPr id="11" name="TextBox 10"/>
          <p:cNvSpPr txBox="1"/>
          <p:nvPr/>
        </p:nvSpPr>
        <p:spPr>
          <a:xfrm>
            <a:off x="2133601" y="5655733"/>
            <a:ext cx="4825999" cy="646331"/>
          </a:xfrm>
          <a:prstGeom prst="rect">
            <a:avLst/>
          </a:prstGeom>
          <a:noFill/>
        </p:spPr>
        <p:txBody>
          <a:bodyPr wrap="square" rtlCol="0">
            <a:spAutoFit/>
          </a:bodyPr>
          <a:lstStyle/>
          <a:p>
            <a:pPr algn="ctr"/>
            <a:r>
              <a:rPr lang="en-US" dirty="0" smtClean="0">
                <a:latin typeface="Rockwell"/>
                <a:cs typeface="Rockwell"/>
              </a:rPr>
              <a:t>International laws allow big companies to hide money in tax havens</a:t>
            </a:r>
            <a:endParaRPr lang="en-US" dirty="0">
              <a:latin typeface="Rockwell"/>
              <a:cs typeface="Rockwell"/>
            </a:endParaRPr>
          </a:p>
        </p:txBody>
      </p:sp>
      <p:sp>
        <p:nvSpPr>
          <p:cNvPr id="12" name="TextBox 11"/>
          <p:cNvSpPr txBox="1"/>
          <p:nvPr/>
        </p:nvSpPr>
        <p:spPr>
          <a:xfrm>
            <a:off x="287867" y="203200"/>
            <a:ext cx="8432800" cy="369332"/>
          </a:xfrm>
          <a:prstGeom prst="rect">
            <a:avLst/>
          </a:prstGeom>
          <a:noFill/>
        </p:spPr>
        <p:txBody>
          <a:bodyPr wrap="square" rtlCol="0">
            <a:spAutoFit/>
          </a:bodyPr>
          <a:lstStyle/>
          <a:p>
            <a:pPr algn="ctr"/>
            <a:r>
              <a:rPr lang="en-US" b="1" dirty="0" smtClean="0">
                <a:latin typeface="Rockwell"/>
                <a:cs typeface="Rockwell"/>
              </a:rPr>
              <a:t>Causes &amp; Consequences</a:t>
            </a:r>
            <a:endParaRPr lang="en-US" b="1" dirty="0">
              <a:latin typeface="Rockwell"/>
              <a:cs typeface="Rockwell"/>
            </a:endParaRPr>
          </a:p>
        </p:txBody>
      </p:sp>
    </p:spTree>
    <p:extLst>
      <p:ext uri="{BB962C8B-B14F-4D97-AF65-F5344CB8AC3E}">
        <p14:creationId xmlns:p14="http://schemas.microsoft.com/office/powerpoint/2010/main" val="4067267062"/>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latin typeface="Rockwell"/>
                <a:cs typeface="Rockwell"/>
              </a:rPr>
              <a:t>Back to our potatoes!!</a:t>
            </a:r>
            <a:endParaRPr lang="en-US" b="1" dirty="0">
              <a:latin typeface="Rockwell"/>
              <a:cs typeface="Rockwell"/>
            </a:endParaRP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9950195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latin typeface="Rockwell"/>
                <a:cs typeface="Rockwell"/>
              </a:rPr>
              <a:t>WORLD VIEW</a:t>
            </a:r>
            <a:endParaRPr lang="en-US" b="1" dirty="0">
              <a:latin typeface="Rockwell"/>
              <a:cs typeface="Rockwell"/>
            </a:endParaRPr>
          </a:p>
        </p:txBody>
      </p:sp>
      <p:sp>
        <p:nvSpPr>
          <p:cNvPr id="3" name="Subtitle 2"/>
          <p:cNvSpPr>
            <a:spLocks noGrp="1"/>
          </p:cNvSpPr>
          <p:nvPr>
            <p:ph type="subTitle" idx="1"/>
          </p:nvPr>
        </p:nvSpPr>
        <p:spPr/>
        <p:txBody>
          <a:bodyPr>
            <a:normAutofit fontScale="62500" lnSpcReduction="20000"/>
          </a:bodyPr>
          <a:lstStyle/>
          <a:p>
            <a:r>
              <a:rPr lang="en-US" u="sng" dirty="0">
                <a:hlinkClick r:id="rId2"/>
              </a:rPr>
              <a:t>https://www.ted.com/talks/chimamanda_adichie_the_danger_of_a_single_story</a:t>
            </a:r>
            <a:endParaRPr lang="en-US" dirty="0"/>
          </a:p>
          <a:p>
            <a:r>
              <a:rPr lang="en-US" u="sng" dirty="0">
                <a:hlinkClick r:id="rId3"/>
              </a:rPr>
              <a:t>https://www.ted.com/talks/verna_myers_how_to_overcome_our_biases_walk_boldly_toward_them?referrer=playlist-small_ways_to_change_the_world</a:t>
            </a:r>
            <a:endParaRPr lang="en-US" dirty="0"/>
          </a:p>
          <a:p>
            <a:endParaRPr lang="en-US" dirty="0"/>
          </a:p>
        </p:txBody>
      </p:sp>
    </p:spTree>
    <p:extLst>
      <p:ext uri="{BB962C8B-B14F-4D97-AF65-F5344CB8AC3E}">
        <p14:creationId xmlns:p14="http://schemas.microsoft.com/office/powerpoint/2010/main" val="38680084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5" descr="mercator-513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3550" y="1357313"/>
            <a:ext cx="5676900"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6" descr="mercator-513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188" y="836613"/>
            <a:ext cx="7896225" cy="576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Rectangle 10"/>
          <p:cNvSpPr>
            <a:spLocks noGrp="1" noChangeArrowheads="1"/>
          </p:cNvSpPr>
          <p:nvPr>
            <p:ph type="title"/>
          </p:nvPr>
        </p:nvSpPr>
        <p:spPr>
          <a:xfrm>
            <a:off x="539750" y="0"/>
            <a:ext cx="8229600" cy="1052736"/>
          </a:xfrm>
        </p:spPr>
        <p:txBody>
          <a:bodyPr/>
          <a:lstStyle/>
          <a:p>
            <a:r>
              <a:rPr lang="en-GB" altLang="en-US" sz="3200" dirty="0" smtClean="0"/>
              <a:t>Mercator Map</a:t>
            </a:r>
          </a:p>
        </p:txBody>
      </p:sp>
    </p:spTree>
    <p:extLst>
      <p:ext uri="{BB962C8B-B14F-4D97-AF65-F5344CB8AC3E}">
        <p14:creationId xmlns:p14="http://schemas.microsoft.com/office/powerpoint/2010/main" val="3745211426"/>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3.bp.blogspot.com/_IBVPgalgRAk/S89zGrafJAI/AAAAAAAABFE/Dsj8ag-lCHw/s1600/Upsidedown+Map+Of+The+World--Optimized.JPG"/>
          <p:cNvPicPr/>
          <p:nvPr/>
        </p:nvPicPr>
        <p:blipFill>
          <a:blip r:embed="rId2">
            <a:extLst>
              <a:ext uri="{28A0092B-C50C-407E-A947-70E740481C1C}">
                <a14:useLocalDpi xmlns:a14="http://schemas.microsoft.com/office/drawing/2010/main" val="0"/>
              </a:ext>
            </a:extLst>
          </a:blip>
          <a:srcRect/>
          <a:stretch>
            <a:fillRect/>
          </a:stretch>
        </p:blipFill>
        <p:spPr bwMode="auto">
          <a:xfrm>
            <a:off x="-209550" y="127000"/>
            <a:ext cx="9563100" cy="6604000"/>
          </a:xfrm>
          <a:prstGeom prst="rect">
            <a:avLst/>
          </a:prstGeom>
          <a:noFill/>
          <a:ln>
            <a:noFill/>
          </a:ln>
        </p:spPr>
      </p:pic>
    </p:spTree>
    <p:extLst>
      <p:ext uri="{BB962C8B-B14F-4D97-AF65-F5344CB8AC3E}">
        <p14:creationId xmlns:p14="http://schemas.microsoft.com/office/powerpoint/2010/main" val="14107364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68313" y="260350"/>
            <a:ext cx="8229600" cy="288925"/>
          </a:xfrm>
        </p:spPr>
        <p:txBody>
          <a:bodyPr>
            <a:normAutofit fontScale="90000"/>
          </a:bodyPr>
          <a:lstStyle/>
          <a:p>
            <a:r>
              <a:rPr lang="en-GB" altLang="en-US" sz="3200" smtClean="0"/>
              <a:t>Peter’s Projection Map</a:t>
            </a:r>
          </a:p>
        </p:txBody>
      </p:sp>
      <p:sp>
        <p:nvSpPr>
          <p:cNvPr id="35843" name="Rectangle 3"/>
          <p:cNvSpPr>
            <a:spLocks noGrp="1" noChangeArrowheads="1"/>
          </p:cNvSpPr>
          <p:nvPr>
            <p:ph type="subTitle" idx="4294967295"/>
          </p:nvPr>
        </p:nvSpPr>
        <p:spPr>
          <a:xfrm>
            <a:off x="0" y="3886200"/>
            <a:ext cx="6400800" cy="1752600"/>
          </a:xfrm>
        </p:spPr>
        <p:txBody>
          <a:bodyPr/>
          <a:lstStyle/>
          <a:p>
            <a:pPr marL="0" indent="0" algn="ctr">
              <a:buFontTx/>
              <a:buNone/>
            </a:pPr>
            <a:r>
              <a:rPr lang="en-IE" altLang="en-US" smtClean="0"/>
              <a:t>HOW THE WORLD WORKS</a:t>
            </a:r>
          </a:p>
          <a:p>
            <a:pPr marL="0" indent="0" algn="ctr">
              <a:buFontTx/>
              <a:buNone/>
            </a:pPr>
            <a:r>
              <a:rPr lang="en-IE" altLang="en-US" smtClean="0"/>
              <a:t>Mapping our world </a:t>
            </a:r>
            <a:endParaRPr lang="en-GB" altLang="en-US" smtClean="0"/>
          </a:p>
        </p:txBody>
      </p:sp>
      <p:pic>
        <p:nvPicPr>
          <p:cNvPr id="35844" name="Picture 4" descr="petersprojec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188" y="692150"/>
            <a:ext cx="8277225" cy="579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627747"/>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2696"/>
            <a:ext cx="9144000" cy="5050032"/>
          </a:xfrm>
          <a:prstGeom prst="rect">
            <a:avLst/>
          </a:prstGeom>
        </p:spPr>
      </p:pic>
    </p:spTree>
    <p:extLst>
      <p:ext uri="{BB962C8B-B14F-4D97-AF65-F5344CB8AC3E}">
        <p14:creationId xmlns:p14="http://schemas.microsoft.com/office/powerpoint/2010/main" val="22319993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229600" cy="2880320"/>
          </a:xfrm>
        </p:spPr>
        <p:txBody>
          <a:bodyPr>
            <a:normAutofit fontScale="90000"/>
          </a:bodyPr>
          <a:lstStyle/>
          <a:p>
            <a:r>
              <a:rPr lang="en-US" sz="4000" b="1" dirty="0" smtClean="0">
                <a:solidFill>
                  <a:srgbClr val="0000CC"/>
                </a:solidFill>
              </a:rPr>
              <a:t>Why </a:t>
            </a:r>
            <a:r>
              <a:rPr lang="en-US" sz="4000" b="1" dirty="0">
                <a:solidFill>
                  <a:srgbClr val="0000CC"/>
                </a:solidFill>
              </a:rPr>
              <a:t>are we changing the maps? – </a:t>
            </a:r>
            <a:r>
              <a:rPr lang="en-GB" sz="4000" b="1" dirty="0">
                <a:solidFill>
                  <a:srgbClr val="0000CC"/>
                </a:solidFill>
              </a:rPr>
              <a:t>Unsettling and further reflection of fundamental </a:t>
            </a:r>
            <a:r>
              <a:rPr lang="en-GB" sz="4000" b="1" dirty="0" smtClean="0">
                <a:solidFill>
                  <a:srgbClr val="0000CC"/>
                </a:solidFill>
              </a:rPr>
              <a:t>assumptions</a:t>
            </a:r>
            <a:r>
              <a:rPr lang="en-GB" dirty="0"/>
              <a:t/>
            </a:r>
            <a:br>
              <a:rPr lang="en-GB" dirty="0"/>
            </a:br>
            <a:r>
              <a:rPr lang="en-GB" dirty="0"/>
              <a:t> </a:t>
            </a:r>
            <a:r>
              <a:rPr lang="en-US" sz="3100" u="sng" dirty="0">
                <a:hlinkClick r:id="rId3"/>
              </a:rPr>
              <a:t>https://</a:t>
            </a:r>
            <a:r>
              <a:rPr lang="en-US" sz="3100" u="sng" dirty="0" smtClean="0">
                <a:hlinkClick r:id="rId3"/>
              </a:rPr>
              <a:t>www.youtube.com/watch?v=eLqC3FNNOaI</a:t>
            </a:r>
            <a:r>
              <a:rPr lang="en-US" sz="3100" u="sng" dirty="0" smtClean="0"/>
              <a:t/>
            </a:r>
            <a:br>
              <a:rPr lang="en-US" sz="3100" u="sng" dirty="0" smtClean="0"/>
            </a:br>
            <a:r>
              <a:rPr lang="en-GB" sz="2800" u="sng" dirty="0" smtClean="0"/>
              <a:t/>
            </a:r>
            <a:br>
              <a:rPr lang="en-GB" sz="2800" u="sng" dirty="0" smtClean="0"/>
            </a:br>
            <a:r>
              <a:rPr lang="en-GB" sz="2800" u="sng" dirty="0" smtClean="0"/>
              <a:t/>
            </a:r>
            <a:br>
              <a:rPr lang="en-GB" sz="2800" u="sng" dirty="0" smtClean="0"/>
            </a:br>
            <a:endParaRPr lang="en-GB" sz="3100" dirty="0"/>
          </a:p>
        </p:txBody>
      </p:sp>
      <p:sp>
        <p:nvSpPr>
          <p:cNvPr id="3" name="Content Placeholder 2"/>
          <p:cNvSpPr>
            <a:spLocks noGrp="1"/>
          </p:cNvSpPr>
          <p:nvPr>
            <p:ph idx="1"/>
          </p:nvPr>
        </p:nvSpPr>
        <p:spPr>
          <a:xfrm>
            <a:off x="157069" y="3284984"/>
            <a:ext cx="5596109" cy="2736304"/>
          </a:xfrm>
        </p:spPr>
        <p:txBody>
          <a:bodyPr>
            <a:noAutofit/>
          </a:bodyPr>
          <a:lstStyle/>
          <a:p>
            <a:pPr algn="just"/>
            <a:r>
              <a:rPr lang="en-US" i="1" dirty="0"/>
              <a:t>I was shocked to find out that what we have been taught our whole life was wrong. It made me consider what else we have been taught that is wrong (Teacher B). </a:t>
            </a:r>
            <a:endParaRPr lang="en-GB" i="1" dirty="0"/>
          </a:p>
          <a:p>
            <a:pPr marL="0" indent="0">
              <a:buNone/>
            </a:pPr>
            <a:endParaRPr lang="en-GB" dirty="0"/>
          </a:p>
        </p:txBody>
      </p:sp>
      <p:pic>
        <p:nvPicPr>
          <p:cNvPr id="5" name="Picture 4" descr="C:\Users\jennsimp\Downloads\20160112_132414.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53178" y="3284984"/>
            <a:ext cx="3103132"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215641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r>
              <a:rPr lang="en-US" dirty="0" smtClean="0">
                <a:latin typeface="Rockwell Extra Bold"/>
                <a:cs typeface="Rockwell Extra Bold"/>
              </a:rPr>
              <a:t/>
            </a:r>
            <a:br>
              <a:rPr lang="en-US" dirty="0" smtClean="0">
                <a:latin typeface="Rockwell Extra Bold"/>
                <a:cs typeface="Rockwell Extra Bold"/>
              </a:rPr>
            </a:br>
            <a:endParaRPr lang="en-US" dirty="0">
              <a:latin typeface="Rockwell Extra Bold"/>
              <a:cs typeface="Rockwell Extra Bold"/>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368" y="4998132"/>
            <a:ext cx="1799871" cy="1859867"/>
          </a:xfrm>
          <a:prstGeom prst="rect">
            <a:avLst/>
          </a:prstGeom>
        </p:spPr>
      </p:pic>
      <p:pic>
        <p:nvPicPr>
          <p:cNvPr id="6" name="Picture 5" descr="WWGS tag-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114" y="5395236"/>
            <a:ext cx="4937967" cy="1117187"/>
          </a:xfrm>
          <a:prstGeom prst="rect">
            <a:avLst/>
          </a:prstGeom>
        </p:spPr>
      </p:pic>
      <p:pic>
        <p:nvPicPr>
          <p:cNvPr id="3" name="Picture 2" descr="irishaid-logo-wwgs.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044048" y="0"/>
            <a:ext cx="2099952" cy="965978"/>
          </a:xfrm>
          <a:prstGeom prst="rect">
            <a:avLst/>
          </a:prstGeom>
        </p:spPr>
      </p:pic>
      <p:sp>
        <p:nvSpPr>
          <p:cNvPr id="9" name="TextBox 8"/>
          <p:cNvSpPr txBox="1"/>
          <p:nvPr/>
        </p:nvSpPr>
        <p:spPr>
          <a:xfrm>
            <a:off x="379368" y="634698"/>
            <a:ext cx="8384564" cy="4185761"/>
          </a:xfrm>
          <a:prstGeom prst="rect">
            <a:avLst/>
          </a:prstGeom>
          <a:noFill/>
        </p:spPr>
        <p:txBody>
          <a:bodyPr wrap="square" rtlCol="0">
            <a:spAutoFit/>
          </a:bodyPr>
          <a:lstStyle/>
          <a:p>
            <a:pPr algn="ctr"/>
            <a:endParaRPr lang="en-US" sz="2600" dirty="0" smtClean="0">
              <a:latin typeface="Rockwell Extra Bold"/>
              <a:cs typeface="Rockwell Extra Bold"/>
            </a:endParaRPr>
          </a:p>
          <a:p>
            <a:pPr algn="ctr"/>
            <a:endParaRPr lang="en-US" sz="2400" i="1" dirty="0" smtClean="0">
              <a:latin typeface="Rockwell Extra Bold"/>
              <a:cs typeface="Rockwell Extra Bold"/>
            </a:endParaRPr>
          </a:p>
          <a:p>
            <a:pPr algn="ctr"/>
            <a:r>
              <a:rPr lang="en-US" sz="2400" i="1" dirty="0" smtClean="0">
                <a:latin typeface="Rockwell Extra Bold"/>
                <a:cs typeface="Rockwell Extra Bold"/>
              </a:rPr>
              <a:t>‘Charity is finding a baby drowning in a stream and pulling it out; charity is pulling out a second baby and a third baby that come floating down the stream</a:t>
            </a:r>
            <a:r>
              <a:rPr lang="is-IS" sz="2400" i="1" dirty="0" smtClean="0">
                <a:latin typeface="Rockwell Extra Bold"/>
                <a:cs typeface="Rockwell Extra Bold"/>
              </a:rPr>
              <a:t>….Justice is going upstream, finding out who’s throwing the babies in and stopping them at source’</a:t>
            </a:r>
          </a:p>
          <a:p>
            <a:pPr algn="ctr"/>
            <a:endParaRPr lang="is-IS" sz="2400" i="1" dirty="0">
              <a:latin typeface="Rockwell Extra Bold"/>
              <a:cs typeface="Rockwell Extra Bold"/>
            </a:endParaRPr>
          </a:p>
          <a:p>
            <a:pPr algn="r"/>
            <a:r>
              <a:rPr lang="is-IS" sz="2400" i="1" dirty="0" smtClean="0">
                <a:latin typeface="Rockwell Extra Bold"/>
                <a:cs typeface="Rockwell Extra Bold"/>
              </a:rPr>
              <a:t>Dean Scotty McLennan, </a:t>
            </a:r>
          </a:p>
          <a:p>
            <a:pPr algn="r"/>
            <a:r>
              <a:rPr lang="is-IS" sz="2400" i="1" dirty="0" smtClean="0">
                <a:latin typeface="Rockwell Extra Bold"/>
                <a:cs typeface="Rockwell Extra Bold"/>
              </a:rPr>
              <a:t>Stanford Memorial Church</a:t>
            </a:r>
            <a:endParaRPr lang="en-US" sz="2400" i="1" dirty="0">
              <a:latin typeface="Rockwell Extra Bold"/>
              <a:cs typeface="Rockwell Extra Bold"/>
            </a:endParaRPr>
          </a:p>
        </p:txBody>
      </p:sp>
    </p:spTree>
    <p:extLst>
      <p:ext uri="{BB962C8B-B14F-4D97-AF65-F5344CB8AC3E}">
        <p14:creationId xmlns:p14="http://schemas.microsoft.com/office/powerpoint/2010/main" val="1437817766"/>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461804" y="274637"/>
            <a:ext cx="7224996" cy="1570037"/>
          </a:xfrm>
        </p:spPr>
        <p:txBody>
          <a:bodyPr>
            <a:normAutofit/>
          </a:bodyPr>
          <a:lstStyle/>
          <a:p>
            <a:r>
              <a:rPr lang="en-IE" altLang="en-US" sz="3600" b="1" dirty="0" smtClean="0">
                <a:latin typeface="Rockwell"/>
                <a:cs typeface="Rockwell"/>
              </a:rPr>
              <a:t>Despite a lot of DE activity in Ireland, </a:t>
            </a:r>
            <a:r>
              <a:rPr lang="en-IE" altLang="en-US" sz="3600" b="1" dirty="0">
                <a:latin typeface="Rockwell"/>
                <a:cs typeface="Rockwell"/>
              </a:rPr>
              <a:t>r</a:t>
            </a:r>
            <a:r>
              <a:rPr lang="en-IE" altLang="en-US" sz="3600" b="1" dirty="0" smtClean="0">
                <a:latin typeface="Rockwell"/>
                <a:cs typeface="Rockwell"/>
              </a:rPr>
              <a:t>esearch tells us:</a:t>
            </a:r>
          </a:p>
        </p:txBody>
      </p:sp>
      <p:sp>
        <p:nvSpPr>
          <p:cNvPr id="7171" name="Content Placeholder 2"/>
          <p:cNvSpPr>
            <a:spLocks noGrp="1"/>
          </p:cNvSpPr>
          <p:nvPr>
            <p:ph idx="1"/>
          </p:nvPr>
        </p:nvSpPr>
        <p:spPr>
          <a:xfrm>
            <a:off x="169333" y="1659467"/>
            <a:ext cx="7590367" cy="4473046"/>
          </a:xfrm>
        </p:spPr>
        <p:txBody>
          <a:bodyPr/>
          <a:lstStyle/>
          <a:p>
            <a:endParaRPr lang="en-IE" altLang="en-US" sz="2400" dirty="0" smtClean="0">
              <a:latin typeface="Rockwell"/>
              <a:cs typeface="Rockwell"/>
            </a:endParaRPr>
          </a:p>
          <a:p>
            <a:r>
              <a:rPr lang="en-IE" altLang="en-US" sz="2400" dirty="0" smtClean="0">
                <a:latin typeface="Rockwell"/>
                <a:cs typeface="Rockwell"/>
              </a:rPr>
              <a:t>Students have high level of concern and interest in the issues</a:t>
            </a:r>
          </a:p>
          <a:p>
            <a:r>
              <a:rPr lang="en-IE" altLang="en-US" sz="2400" dirty="0" smtClean="0">
                <a:latin typeface="Rockwell"/>
                <a:cs typeface="Rockwell"/>
              </a:rPr>
              <a:t>Low levels of understanding about the root causes of poverty and inequality</a:t>
            </a:r>
          </a:p>
          <a:p>
            <a:r>
              <a:rPr lang="en-IE" altLang="en-US" sz="2400" dirty="0" smtClean="0">
                <a:latin typeface="Rockwell"/>
                <a:cs typeface="Rockwell"/>
              </a:rPr>
              <a:t>DE is often defined as Fasting, Fun and Fundraising</a:t>
            </a:r>
          </a:p>
          <a:p>
            <a:pPr>
              <a:buFont typeface="Wingdings" pitchFamily="-105" charset="2"/>
              <a:buNone/>
            </a:pPr>
            <a:endParaRPr lang="en-IE" altLang="en-US" sz="2400" dirty="0" smtClean="0"/>
          </a:p>
          <a:p>
            <a:pPr>
              <a:buFont typeface="Wingdings" pitchFamily="-105" charset="2"/>
              <a:buNone/>
            </a:pPr>
            <a:r>
              <a:rPr lang="en-IE" altLang="en-US" sz="1800" i="1" dirty="0" smtClean="0"/>
              <a:t>National Survey of Third Level Students on Global Development, </a:t>
            </a:r>
            <a:r>
              <a:rPr lang="en-IE" altLang="en-US" sz="1800" dirty="0" smtClean="0"/>
              <a:t>Jan 2013, SUAS</a:t>
            </a:r>
          </a:p>
          <a:p>
            <a:pPr>
              <a:buNone/>
            </a:pPr>
            <a:r>
              <a:rPr lang="en-GB" sz="1800" i="1" dirty="0"/>
              <a:t>Development Education in Irish Post-Primary Schools – Knowledge, Attitudes and Activism,</a:t>
            </a:r>
            <a:r>
              <a:rPr lang="en-GB" sz="1800" dirty="0"/>
              <a:t> 2007</a:t>
            </a:r>
          </a:p>
          <a:p>
            <a:pPr>
              <a:buFont typeface="Wingdings" pitchFamily="-105" charset="2"/>
              <a:buNone/>
            </a:pPr>
            <a:endParaRPr lang="en-IE" altLang="en-US" sz="1800" dirty="0" smtClean="0"/>
          </a:p>
          <a:p>
            <a:pPr>
              <a:buFont typeface="Wingdings" pitchFamily="-105" charset="2"/>
              <a:buNone/>
            </a:pPr>
            <a:endParaRPr lang="en-IE" altLang="en-US" sz="1800" dirty="0" smtClean="0"/>
          </a:p>
          <a:p>
            <a:pPr>
              <a:buFont typeface="Wingdings" pitchFamily="-105" charset="2"/>
              <a:buNone/>
            </a:pPr>
            <a:endParaRPr lang="en-IE" altLang="en-US" sz="1800" dirty="0" smtClean="0"/>
          </a:p>
        </p:txBody>
      </p:sp>
      <p:pic>
        <p:nvPicPr>
          <p:cNvPr id="4" name="Picture 3" descr="WWWGS-logo-without-shadow.ai"/>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333" y="175683"/>
            <a:ext cx="1292471" cy="1286932"/>
          </a:xfrm>
          <a:prstGeom prst="rect">
            <a:avLst/>
          </a:prstGeom>
        </p:spPr>
      </p:pic>
      <p:pic>
        <p:nvPicPr>
          <p:cNvPr id="5"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59700" y="3614689"/>
            <a:ext cx="1384300" cy="2702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1133371"/>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9881"/>
            <a:ext cx="8229600" cy="6378161"/>
          </a:xfrm>
        </p:spPr>
        <p:txBody>
          <a:bodyPr>
            <a:normAutofit fontScale="70000" lnSpcReduction="20000"/>
          </a:bodyPr>
          <a:lstStyle/>
          <a:p>
            <a:pPr marL="0" indent="0">
              <a:buNone/>
            </a:pPr>
            <a:r>
              <a:rPr lang="en-US" b="1" dirty="0">
                <a:latin typeface="Rockwell"/>
                <a:cs typeface="Rockwell"/>
              </a:rPr>
              <a:t>How should I approach the chosen DE theme(s) or issue(s)? </a:t>
            </a:r>
            <a:endParaRPr lang="en-US" b="1" dirty="0" smtClean="0">
              <a:latin typeface="Rockwell"/>
              <a:cs typeface="Rockwell"/>
            </a:endParaRPr>
          </a:p>
          <a:p>
            <a:pPr marL="0" indent="0">
              <a:buNone/>
            </a:pPr>
            <a:endParaRPr lang="en-US" b="1" dirty="0" smtClean="0">
              <a:latin typeface="Rockwell"/>
              <a:cs typeface="Rockwell"/>
            </a:endParaRPr>
          </a:p>
          <a:p>
            <a:pPr marL="0" indent="0">
              <a:buNone/>
            </a:pPr>
            <a:r>
              <a:rPr lang="en-US" b="1" dirty="0">
                <a:latin typeface="Rockwell"/>
                <a:cs typeface="Rockwell"/>
              </a:rPr>
              <a:t>M</a:t>
            </a:r>
            <a:r>
              <a:rPr lang="en-US" b="1" dirty="0" smtClean="0">
                <a:latin typeface="Rockwell"/>
                <a:cs typeface="Rockwell"/>
              </a:rPr>
              <a:t>ake connections</a:t>
            </a:r>
            <a:r>
              <a:rPr lang="en-US" b="1" dirty="0" smtClean="0">
                <a:latin typeface="Rockwell"/>
                <a:cs typeface="Rockwell"/>
                <a:sym typeface="Wingdings"/>
              </a:rPr>
              <a:t></a:t>
            </a:r>
            <a:r>
              <a:rPr lang="en-US" b="1" dirty="0" smtClean="0">
                <a:latin typeface="Rockwell"/>
                <a:cs typeface="Rockwell"/>
              </a:rPr>
              <a:t> </a:t>
            </a:r>
            <a:r>
              <a:rPr lang="en-US" dirty="0">
                <a:latin typeface="Rockwell"/>
                <a:cs typeface="Rockwell"/>
              </a:rPr>
              <a:t>between the local and global. This should be a key focus, regardless of the DE theme(s) you are exploring. </a:t>
            </a:r>
            <a:endParaRPr lang="en-US" dirty="0" smtClean="0">
              <a:latin typeface="Rockwell"/>
              <a:cs typeface="Rockwell"/>
            </a:endParaRPr>
          </a:p>
          <a:p>
            <a:pPr marL="0" indent="0">
              <a:buNone/>
            </a:pPr>
            <a:endParaRPr lang="en-US" b="1" dirty="0">
              <a:latin typeface="Rockwell"/>
              <a:cs typeface="Rockwell"/>
            </a:endParaRPr>
          </a:p>
          <a:p>
            <a:pPr marL="0" indent="0">
              <a:buNone/>
            </a:pPr>
            <a:r>
              <a:rPr lang="en-US" b="1" dirty="0" smtClean="0">
                <a:latin typeface="Rockwell"/>
                <a:cs typeface="Rockwell"/>
              </a:rPr>
              <a:t>Explore the </a:t>
            </a:r>
            <a:r>
              <a:rPr lang="en-US" b="1" dirty="0">
                <a:latin typeface="Rockwell"/>
                <a:cs typeface="Rockwell"/>
              </a:rPr>
              <a:t>root </a:t>
            </a:r>
            <a:r>
              <a:rPr lang="en-US" b="1" dirty="0" smtClean="0">
                <a:latin typeface="Rockwell"/>
                <a:cs typeface="Rockwell"/>
              </a:rPr>
              <a:t>causes</a:t>
            </a:r>
            <a:r>
              <a:rPr lang="en-US" b="1" dirty="0" smtClean="0">
                <a:latin typeface="Rockwell"/>
                <a:cs typeface="Rockwell"/>
                <a:sym typeface="Wingdings"/>
              </a:rPr>
              <a:t></a:t>
            </a:r>
            <a:r>
              <a:rPr lang="en-US" b="1" dirty="0" smtClean="0">
                <a:latin typeface="Rockwell"/>
                <a:cs typeface="Rockwell"/>
              </a:rPr>
              <a:t> </a:t>
            </a:r>
            <a:r>
              <a:rPr lang="en-US" dirty="0">
                <a:latin typeface="Rockwell"/>
                <a:cs typeface="Rockwell"/>
              </a:rPr>
              <a:t>of the theme(s) you have chosen, and examining it from a global justice perspective: Who is a </a:t>
            </a:r>
            <a:r>
              <a:rPr lang="en-US" dirty="0" smtClean="0">
                <a:latin typeface="Rockwell"/>
                <a:cs typeface="Rockwell"/>
              </a:rPr>
              <a:t>effected </a:t>
            </a:r>
            <a:r>
              <a:rPr lang="en-US" dirty="0">
                <a:latin typeface="Rockwell"/>
                <a:cs typeface="Rockwell"/>
              </a:rPr>
              <a:t>by this issue? Who is responsible? Is it fair? What can be done to address it? </a:t>
            </a:r>
            <a:endParaRPr lang="en-US" dirty="0" smtClean="0">
              <a:latin typeface="Rockwell"/>
              <a:cs typeface="Rockwell"/>
            </a:endParaRPr>
          </a:p>
          <a:p>
            <a:pPr marL="0" indent="0">
              <a:buNone/>
            </a:pPr>
            <a:endParaRPr lang="en-US" b="1" dirty="0">
              <a:latin typeface="Rockwell"/>
              <a:cs typeface="Rockwell"/>
            </a:endParaRPr>
          </a:p>
          <a:p>
            <a:pPr marL="0" indent="0">
              <a:buNone/>
            </a:pPr>
            <a:r>
              <a:rPr lang="en-US" b="1" dirty="0" smtClean="0">
                <a:latin typeface="Rockwell"/>
                <a:cs typeface="Rockwell"/>
              </a:rPr>
              <a:t>Exploring viewpoints </a:t>
            </a:r>
            <a:r>
              <a:rPr lang="en-US" b="1" dirty="0">
                <a:latin typeface="Rockwell"/>
                <a:cs typeface="Rockwell"/>
              </a:rPr>
              <a:t>and perspectives on the theme(s) </a:t>
            </a:r>
            <a:r>
              <a:rPr lang="en-US" b="1" dirty="0" smtClean="0">
                <a:latin typeface="Rockwell"/>
                <a:cs typeface="Rockwell"/>
                <a:sym typeface="Wingdings"/>
              </a:rPr>
              <a:t></a:t>
            </a:r>
            <a:r>
              <a:rPr lang="en-US" dirty="0" smtClean="0">
                <a:latin typeface="Rockwell"/>
                <a:cs typeface="Rockwell"/>
              </a:rPr>
              <a:t>It </a:t>
            </a:r>
            <a:r>
              <a:rPr lang="en-US" dirty="0">
                <a:latin typeface="Rockwell"/>
                <a:cs typeface="Rockwell"/>
              </a:rPr>
              <a:t>is vital that time is given to exploring multiple perspectives, as it allows you to acquire a more comprehensive understanding of these theme(s) . </a:t>
            </a:r>
            <a:endParaRPr lang="en-US" dirty="0" smtClean="0">
              <a:latin typeface="Rockwell"/>
              <a:cs typeface="Rockwell"/>
            </a:endParaRPr>
          </a:p>
          <a:p>
            <a:endParaRPr lang="en-US" dirty="0">
              <a:latin typeface="Rockwell"/>
              <a:cs typeface="Rockwell"/>
            </a:endParaRPr>
          </a:p>
          <a:p>
            <a:pPr marL="0" indent="0">
              <a:buNone/>
            </a:pPr>
            <a:r>
              <a:rPr lang="en-US" b="1" dirty="0" smtClean="0">
                <a:latin typeface="Rockwell"/>
                <a:cs typeface="Rockwell"/>
              </a:rPr>
              <a:t>Reflect on </a:t>
            </a:r>
            <a:r>
              <a:rPr lang="en-US" b="1" dirty="0">
                <a:latin typeface="Rockwell"/>
                <a:cs typeface="Rockwell"/>
              </a:rPr>
              <a:t>your DE </a:t>
            </a:r>
            <a:r>
              <a:rPr lang="en-US" b="1" dirty="0" smtClean="0">
                <a:latin typeface="Rockwell"/>
                <a:cs typeface="Rockwell"/>
              </a:rPr>
              <a:t>work</a:t>
            </a:r>
            <a:r>
              <a:rPr lang="en-US" b="1" dirty="0" smtClean="0">
                <a:latin typeface="Rockwell"/>
                <a:cs typeface="Rockwell"/>
                <a:sym typeface="Wingdings"/>
              </a:rPr>
              <a:t></a:t>
            </a:r>
            <a:r>
              <a:rPr lang="en-US" b="1" dirty="0" smtClean="0">
                <a:latin typeface="Rockwell"/>
                <a:cs typeface="Rockwell"/>
              </a:rPr>
              <a:t> </a:t>
            </a:r>
            <a:r>
              <a:rPr lang="en-US" dirty="0">
                <a:latin typeface="Rockwell"/>
                <a:cs typeface="Rockwell"/>
              </a:rPr>
              <a:t>For example, what have you learned about yourself, your communities, and the wider world as a result of this process? </a:t>
            </a:r>
          </a:p>
          <a:p>
            <a:endParaRPr lang="en-US" dirty="0"/>
          </a:p>
        </p:txBody>
      </p:sp>
    </p:spTree>
    <p:extLst>
      <p:ext uri="{BB962C8B-B14F-4D97-AF65-F5344CB8AC3E}">
        <p14:creationId xmlns:p14="http://schemas.microsoft.com/office/powerpoint/2010/main" val="2519399603"/>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130425"/>
            <a:ext cx="9144000" cy="1470025"/>
          </a:xfrm>
        </p:spPr>
        <p:txBody>
          <a:bodyPr>
            <a:normAutofit fontScale="90000"/>
          </a:bodyPr>
          <a:lstStyle/>
          <a:p>
            <a:r>
              <a:rPr lang="en-US" sz="2700" b="1" dirty="0" smtClean="0">
                <a:latin typeface="Rockwell"/>
                <a:cs typeface="Rockwell"/>
              </a:rPr>
              <a:t/>
            </a:r>
            <a:br>
              <a:rPr lang="en-US" sz="2700" b="1" dirty="0" smtClean="0">
                <a:latin typeface="Rockwell"/>
                <a:cs typeface="Rockwell"/>
              </a:rPr>
            </a:br>
            <a:r>
              <a:rPr lang="en-US" sz="2700" b="1" dirty="0">
                <a:latin typeface="Rockwell"/>
                <a:cs typeface="Rockwell"/>
              </a:rPr>
              <a:t/>
            </a:r>
            <a:br>
              <a:rPr lang="en-US" sz="2700" b="1" dirty="0">
                <a:latin typeface="Rockwell"/>
                <a:cs typeface="Rockwell"/>
              </a:rPr>
            </a:br>
            <a:r>
              <a:rPr lang="en-US" sz="2700" b="1" dirty="0" smtClean="0">
                <a:latin typeface="Rockwell"/>
                <a:cs typeface="Rockwell"/>
              </a:rPr>
              <a:t/>
            </a:r>
            <a:br>
              <a:rPr lang="en-US" sz="2700" b="1" dirty="0" smtClean="0">
                <a:latin typeface="Rockwell"/>
                <a:cs typeface="Rockwell"/>
              </a:rPr>
            </a:br>
            <a:r>
              <a:rPr lang="en-US" sz="2700" b="1" dirty="0">
                <a:latin typeface="Rockwell"/>
                <a:cs typeface="Rockwell"/>
              </a:rPr>
              <a:t/>
            </a:r>
            <a:br>
              <a:rPr lang="en-US" sz="2700" b="1" dirty="0">
                <a:latin typeface="Rockwell"/>
                <a:cs typeface="Rockwell"/>
              </a:rPr>
            </a:br>
            <a:r>
              <a:rPr lang="en-US" sz="2700" b="1" dirty="0" smtClean="0">
                <a:latin typeface="Rockwell"/>
                <a:cs typeface="Rockwell"/>
              </a:rPr>
              <a:t/>
            </a:r>
            <a:br>
              <a:rPr lang="en-US" sz="2700" b="1" dirty="0" smtClean="0">
                <a:latin typeface="Rockwell"/>
                <a:cs typeface="Rockwell"/>
              </a:rPr>
            </a:br>
            <a:r>
              <a:rPr lang="en-US" sz="3600" b="1" dirty="0" smtClean="0">
                <a:latin typeface="Rockwell"/>
                <a:cs typeface="Rockwell"/>
              </a:rPr>
              <a:t>Asking </a:t>
            </a:r>
            <a:r>
              <a:rPr lang="en-US" sz="3600" b="1" dirty="0">
                <a:latin typeface="Rockwell"/>
                <a:cs typeface="Rockwell"/>
              </a:rPr>
              <a:t>the right questions</a:t>
            </a:r>
            <a:r>
              <a:rPr lang="en-US" sz="3600" b="1" dirty="0" smtClean="0">
                <a:latin typeface="Rockwell"/>
                <a:cs typeface="Rockwell"/>
              </a:rPr>
              <a:t>!</a:t>
            </a:r>
            <a:br>
              <a:rPr lang="en-US" sz="3600" b="1" dirty="0" smtClean="0">
                <a:latin typeface="Rockwell"/>
                <a:cs typeface="Rockwell"/>
              </a:rPr>
            </a:br>
            <a:r>
              <a:rPr lang="en-US" sz="3600" b="1" dirty="0" smtClean="0">
                <a:latin typeface="Rockwell"/>
                <a:cs typeface="Rockwell"/>
              </a:rPr>
              <a:t/>
            </a:r>
            <a:br>
              <a:rPr lang="en-US" sz="3600" b="1" dirty="0" smtClean="0">
                <a:latin typeface="Rockwell"/>
                <a:cs typeface="Rockwell"/>
              </a:rPr>
            </a:br>
            <a:r>
              <a:rPr lang="en-US" sz="2700" dirty="0">
                <a:latin typeface="Rockwell"/>
                <a:cs typeface="Rockwell"/>
              </a:rPr>
              <a:t/>
            </a:r>
            <a:br>
              <a:rPr lang="en-US" sz="2700" dirty="0">
                <a:latin typeface="Rockwell"/>
                <a:cs typeface="Rockwell"/>
              </a:rPr>
            </a:br>
            <a:r>
              <a:rPr lang="en-US" sz="2700" dirty="0">
                <a:latin typeface="Rockwell"/>
                <a:cs typeface="Rockwell"/>
              </a:rPr>
              <a:t>The most important question of all when exploring global issues, injustice and inequality…WHY? </a:t>
            </a:r>
            <a:r>
              <a:rPr lang="en-US" sz="2700" dirty="0" smtClean="0">
                <a:latin typeface="Rockwell"/>
                <a:cs typeface="Rockwell"/>
              </a:rPr>
              <a:t/>
            </a:r>
            <a:br>
              <a:rPr lang="en-US" sz="2700" dirty="0" smtClean="0">
                <a:latin typeface="Rockwell"/>
                <a:cs typeface="Rockwell"/>
              </a:rPr>
            </a:br>
            <a:r>
              <a:rPr lang="en-US" sz="2700" dirty="0" smtClean="0">
                <a:latin typeface="Rockwell"/>
                <a:cs typeface="Rockwell"/>
              </a:rPr>
              <a:t>Ask </a:t>
            </a:r>
            <a:r>
              <a:rPr lang="en-US" sz="2700" dirty="0">
                <a:latin typeface="Rockwell"/>
                <a:cs typeface="Rockwell"/>
              </a:rPr>
              <a:t>Why 5 times and you should get to the root of the problem. Here are some other questions you might </a:t>
            </a:r>
            <a:r>
              <a:rPr lang="en-US" sz="2700" dirty="0" smtClean="0">
                <a:latin typeface="Rockwell"/>
                <a:cs typeface="Rockwell"/>
              </a:rPr>
              <a:t>consider:</a:t>
            </a:r>
            <a:r>
              <a:rPr lang="en-US" sz="2700" dirty="0">
                <a:latin typeface="Rockwell"/>
                <a:cs typeface="Rockwell"/>
              </a:rPr>
              <a:t/>
            </a:r>
            <a:br>
              <a:rPr lang="en-US" sz="2700" dirty="0">
                <a:latin typeface="Rockwell"/>
                <a:cs typeface="Rockwell"/>
              </a:rPr>
            </a:br>
            <a:r>
              <a:rPr lang="en-US" sz="2700" dirty="0" smtClean="0">
                <a:latin typeface="Rockwell"/>
                <a:cs typeface="Rockwell"/>
              </a:rPr>
              <a:t>-Whom </a:t>
            </a:r>
            <a:r>
              <a:rPr lang="en-US" sz="2700" dirty="0">
                <a:latin typeface="Rockwell"/>
                <a:cs typeface="Rockwell"/>
              </a:rPr>
              <a:t>does this issue affect?</a:t>
            </a:r>
            <a:br>
              <a:rPr lang="en-US" sz="2700" dirty="0">
                <a:latin typeface="Rockwell"/>
                <a:cs typeface="Rockwell"/>
              </a:rPr>
            </a:br>
            <a:r>
              <a:rPr lang="en-US" sz="2700" dirty="0" smtClean="0">
                <a:latin typeface="Rockwell"/>
                <a:cs typeface="Rockwell"/>
              </a:rPr>
              <a:t>-What </a:t>
            </a:r>
            <a:r>
              <a:rPr lang="en-US" sz="2700" dirty="0">
                <a:latin typeface="Rockwell"/>
                <a:cs typeface="Rockwell"/>
              </a:rPr>
              <a:t>are the root causes?</a:t>
            </a:r>
            <a:br>
              <a:rPr lang="en-US" sz="2700" dirty="0">
                <a:latin typeface="Rockwell"/>
                <a:cs typeface="Rockwell"/>
              </a:rPr>
            </a:br>
            <a:r>
              <a:rPr lang="en-US" sz="2700" dirty="0" smtClean="0">
                <a:latin typeface="Rockwell"/>
                <a:cs typeface="Rockwell"/>
              </a:rPr>
              <a:t>-What </a:t>
            </a:r>
            <a:r>
              <a:rPr lang="en-US" sz="2700" dirty="0">
                <a:latin typeface="Rockwell"/>
                <a:cs typeface="Rockwell"/>
              </a:rPr>
              <a:t>are the consequences?  </a:t>
            </a:r>
            <a:br>
              <a:rPr lang="en-US" sz="2700" dirty="0">
                <a:latin typeface="Rockwell"/>
                <a:cs typeface="Rockwell"/>
              </a:rPr>
            </a:br>
            <a:r>
              <a:rPr lang="en-US" sz="2700" dirty="0" smtClean="0">
                <a:latin typeface="Rockwell"/>
                <a:cs typeface="Rockwell"/>
              </a:rPr>
              <a:t>-What’s </a:t>
            </a:r>
            <a:r>
              <a:rPr lang="en-US" sz="2700" dirty="0">
                <a:latin typeface="Rockwell"/>
                <a:cs typeface="Rockwell"/>
              </a:rPr>
              <a:t>our connection with the issue?</a:t>
            </a:r>
            <a:br>
              <a:rPr lang="en-US" sz="2700" dirty="0">
                <a:latin typeface="Rockwell"/>
                <a:cs typeface="Rockwell"/>
              </a:rPr>
            </a:br>
            <a:r>
              <a:rPr lang="en-US" sz="2700" dirty="0" smtClean="0">
                <a:latin typeface="Rockwell"/>
                <a:cs typeface="Rockwell"/>
              </a:rPr>
              <a:t>-Who </a:t>
            </a:r>
            <a:r>
              <a:rPr lang="en-US" sz="2700" dirty="0">
                <a:latin typeface="Rockwell"/>
                <a:cs typeface="Rockwell"/>
              </a:rPr>
              <a:t>has the power? </a:t>
            </a:r>
            <a:br>
              <a:rPr lang="en-US" sz="2700" dirty="0">
                <a:latin typeface="Rockwell"/>
                <a:cs typeface="Rockwell"/>
              </a:rPr>
            </a:br>
            <a:r>
              <a:rPr lang="en-US" sz="2700" dirty="0" smtClean="0">
                <a:latin typeface="Rockwell"/>
                <a:cs typeface="Rockwell"/>
              </a:rPr>
              <a:t>-Who </a:t>
            </a:r>
            <a:r>
              <a:rPr lang="en-US" sz="2700" dirty="0">
                <a:latin typeface="Rockwell"/>
                <a:cs typeface="Rockwell"/>
              </a:rPr>
              <a:t>is responsible? </a:t>
            </a:r>
            <a:br>
              <a:rPr lang="en-US" sz="2700" dirty="0">
                <a:latin typeface="Rockwell"/>
                <a:cs typeface="Rockwell"/>
              </a:rPr>
            </a:br>
            <a:r>
              <a:rPr lang="en-US" sz="2700" dirty="0" smtClean="0">
                <a:latin typeface="Rockwell"/>
                <a:cs typeface="Rockwell"/>
              </a:rPr>
              <a:t>-Is </a:t>
            </a:r>
            <a:r>
              <a:rPr lang="en-US" sz="2700" dirty="0">
                <a:latin typeface="Rockwell"/>
                <a:cs typeface="Rockwell"/>
              </a:rPr>
              <a:t>it fair? </a:t>
            </a:r>
            <a:br>
              <a:rPr lang="en-US" sz="2700" dirty="0">
                <a:latin typeface="Rockwell"/>
                <a:cs typeface="Rockwell"/>
              </a:rPr>
            </a:br>
            <a:r>
              <a:rPr lang="en-US" sz="2700" dirty="0" smtClean="0">
                <a:latin typeface="Rockwell"/>
                <a:cs typeface="Rockwell"/>
              </a:rPr>
              <a:t>-What </a:t>
            </a:r>
            <a:r>
              <a:rPr lang="en-US" sz="2700" dirty="0">
                <a:latin typeface="Rockwell"/>
                <a:cs typeface="Rockwell"/>
              </a:rPr>
              <a:t>can be done to address it? </a:t>
            </a:r>
            <a:r>
              <a:rPr lang="en-US" dirty="0"/>
              <a:t/>
            </a:r>
            <a:br>
              <a:rPr lang="en-US" dirty="0"/>
            </a:br>
            <a:endParaRPr lang="en-US" dirty="0"/>
          </a:p>
        </p:txBody>
      </p:sp>
      <p:pic>
        <p:nvPicPr>
          <p:cNvPr id="3" name="Picture 2"/>
          <p:cNvPicPr>
            <a:picLocks noChangeAspect="1"/>
          </p:cNvPicPr>
          <p:nvPr/>
        </p:nvPicPr>
        <p:blipFill>
          <a:blip r:embed="rId3"/>
          <a:stretch>
            <a:fillRect/>
          </a:stretch>
        </p:blipFill>
        <p:spPr>
          <a:xfrm>
            <a:off x="215900" y="4935220"/>
            <a:ext cx="2019300" cy="1211580"/>
          </a:xfrm>
          <a:prstGeom prst="rect">
            <a:avLst/>
          </a:prstGeom>
        </p:spPr>
      </p:pic>
    </p:spTree>
    <p:extLst>
      <p:ext uri="{BB962C8B-B14F-4D97-AF65-F5344CB8AC3E}">
        <p14:creationId xmlns:p14="http://schemas.microsoft.com/office/powerpoint/2010/main" val="3612555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1925"/>
            <a:ext cx="9144000" cy="1470025"/>
          </a:xfrm>
        </p:spPr>
        <p:txBody>
          <a:bodyPr>
            <a:normAutofit fontScale="90000"/>
          </a:bodyPr>
          <a:lstStyle/>
          <a:p>
            <a:r>
              <a:rPr lang="en-US" sz="2700" b="1" dirty="0" smtClean="0">
                <a:latin typeface="Rockwell"/>
                <a:cs typeface="Rockwell"/>
              </a:rPr>
              <a:t/>
            </a:r>
            <a:br>
              <a:rPr lang="en-US" sz="2700" b="1" dirty="0" smtClean="0">
                <a:latin typeface="Rockwell"/>
                <a:cs typeface="Rockwell"/>
              </a:rPr>
            </a:br>
            <a:r>
              <a:rPr lang="en-US" sz="2700" b="1" dirty="0">
                <a:latin typeface="Rockwell"/>
                <a:cs typeface="Rockwell"/>
              </a:rPr>
              <a:t/>
            </a:r>
            <a:br>
              <a:rPr lang="en-US" sz="2700" b="1" dirty="0">
                <a:latin typeface="Rockwell"/>
                <a:cs typeface="Rockwell"/>
              </a:rPr>
            </a:br>
            <a:r>
              <a:rPr lang="en-US" sz="2700" b="1" dirty="0" smtClean="0">
                <a:latin typeface="Rockwell"/>
                <a:cs typeface="Rockwell"/>
              </a:rPr>
              <a:t/>
            </a:r>
            <a:br>
              <a:rPr lang="en-US" sz="2700" b="1" dirty="0" smtClean="0">
                <a:latin typeface="Rockwell"/>
                <a:cs typeface="Rockwell"/>
              </a:rPr>
            </a:br>
            <a:r>
              <a:rPr lang="en-US" sz="2700" b="1" dirty="0">
                <a:latin typeface="Rockwell"/>
                <a:cs typeface="Rockwell"/>
              </a:rPr>
              <a:t/>
            </a:r>
            <a:br>
              <a:rPr lang="en-US" sz="2700" b="1" dirty="0">
                <a:latin typeface="Rockwell"/>
                <a:cs typeface="Rockwell"/>
              </a:rPr>
            </a:br>
            <a:r>
              <a:rPr lang="en-US" sz="2700" b="1" dirty="0" smtClean="0">
                <a:latin typeface="Rockwell"/>
                <a:cs typeface="Rockwell"/>
              </a:rPr>
              <a:t/>
            </a:r>
            <a:br>
              <a:rPr lang="en-US" sz="2700" b="1" dirty="0" smtClean="0">
                <a:latin typeface="Rockwell"/>
                <a:cs typeface="Rockwell"/>
              </a:rPr>
            </a:br>
            <a:r>
              <a:rPr lang="en-US" sz="2700" b="1" dirty="0" smtClean="0">
                <a:latin typeface="Rockwell"/>
                <a:cs typeface="Rockwell"/>
              </a:rPr>
              <a:t/>
            </a:r>
            <a:br>
              <a:rPr lang="en-US" sz="2700" b="1" dirty="0" smtClean="0">
                <a:latin typeface="Rockwell"/>
                <a:cs typeface="Rockwell"/>
              </a:rPr>
            </a:br>
            <a:r>
              <a:rPr lang="en-US" sz="2700" b="1" dirty="0">
                <a:latin typeface="Rockwell"/>
                <a:cs typeface="Rockwell"/>
              </a:rPr>
              <a:t/>
            </a:r>
            <a:br>
              <a:rPr lang="en-US" sz="2700" b="1" dirty="0">
                <a:latin typeface="Rockwell"/>
                <a:cs typeface="Rockwell"/>
              </a:rPr>
            </a:br>
            <a:r>
              <a:rPr lang="en-US" sz="2700" b="1" dirty="0" smtClean="0">
                <a:latin typeface="Rockwell"/>
                <a:cs typeface="Rockwell"/>
              </a:rPr>
              <a:t/>
            </a:r>
            <a:br>
              <a:rPr lang="en-US" sz="2700" b="1" dirty="0" smtClean="0">
                <a:latin typeface="Rockwell"/>
                <a:cs typeface="Rockwell"/>
              </a:rPr>
            </a:br>
            <a:r>
              <a:rPr lang="en-US" sz="2700" b="1" dirty="0">
                <a:latin typeface="Rockwell"/>
                <a:cs typeface="Rockwell"/>
              </a:rPr>
              <a:t/>
            </a:r>
            <a:br>
              <a:rPr lang="en-US" sz="2700" b="1" dirty="0">
                <a:latin typeface="Rockwell"/>
                <a:cs typeface="Rockwell"/>
              </a:rPr>
            </a:br>
            <a:r>
              <a:rPr lang="en-US" sz="2700" b="1" dirty="0" smtClean="0">
                <a:latin typeface="Rockwell"/>
                <a:cs typeface="Rockwell"/>
              </a:rPr>
              <a:t/>
            </a:r>
            <a:br>
              <a:rPr lang="en-US" sz="2700" b="1" dirty="0" smtClean="0">
                <a:latin typeface="Rockwell"/>
                <a:cs typeface="Rockwell"/>
              </a:rPr>
            </a:br>
            <a:r>
              <a:rPr lang="en-US" b="1" dirty="0">
                <a:latin typeface="Rockwell"/>
                <a:cs typeface="Rockwell"/>
              </a:rPr>
              <a:t/>
            </a:r>
            <a:br>
              <a:rPr lang="en-US" b="1" dirty="0">
                <a:latin typeface="Rockwell"/>
                <a:cs typeface="Rockwell"/>
              </a:rPr>
            </a:br>
            <a:r>
              <a:rPr lang="en-US" b="1" dirty="0" smtClean="0">
                <a:latin typeface="Rockwell"/>
                <a:cs typeface="Rockwell"/>
              </a:rPr>
              <a:t/>
            </a:r>
            <a:br>
              <a:rPr lang="en-US" b="1" dirty="0" smtClean="0">
                <a:latin typeface="Rockwell"/>
                <a:cs typeface="Rockwell"/>
              </a:rPr>
            </a:br>
            <a:r>
              <a:rPr lang="en-US" b="1" dirty="0">
                <a:latin typeface="Rockwell"/>
                <a:cs typeface="Rockwell"/>
              </a:rPr>
              <a:t/>
            </a:r>
            <a:br>
              <a:rPr lang="en-US" b="1" dirty="0">
                <a:latin typeface="Rockwell"/>
                <a:cs typeface="Rockwell"/>
              </a:rPr>
            </a:br>
            <a:r>
              <a:rPr lang="en-US" b="1" dirty="0" smtClean="0">
                <a:latin typeface="Rockwell"/>
                <a:cs typeface="Rockwell"/>
              </a:rPr>
              <a:t>Plans for opting out?</a:t>
            </a:r>
            <a:br>
              <a:rPr lang="en-US" b="1" dirty="0" smtClean="0">
                <a:latin typeface="Rockwell"/>
                <a:cs typeface="Rockwell"/>
              </a:rPr>
            </a:br>
            <a:r>
              <a:rPr lang="en-US" sz="3600" b="1" i="1" dirty="0" smtClean="0">
                <a:latin typeface="Rockwell"/>
                <a:cs typeface="Rockwell"/>
              </a:rPr>
              <a:t>15 minutes</a:t>
            </a:r>
            <a:r>
              <a:rPr lang="en-US" b="1" dirty="0" smtClean="0">
                <a:latin typeface="Rockwell"/>
                <a:cs typeface="Rockwell"/>
              </a:rPr>
              <a:t/>
            </a:r>
            <a:br>
              <a:rPr lang="en-US" b="1" dirty="0" smtClean="0">
                <a:latin typeface="Rockwell"/>
                <a:cs typeface="Rockwell"/>
              </a:rPr>
            </a:br>
            <a:r>
              <a:rPr lang="en-US" sz="3600" b="1" dirty="0" smtClean="0">
                <a:latin typeface="Rockwell"/>
                <a:cs typeface="Rockwell"/>
              </a:rPr>
              <a:t/>
            </a:r>
            <a:br>
              <a:rPr lang="en-US" sz="3600" b="1" dirty="0" smtClean="0">
                <a:latin typeface="Rockwell"/>
                <a:cs typeface="Rockwell"/>
              </a:rPr>
            </a:br>
            <a:r>
              <a:rPr lang="en-US" sz="2700" dirty="0">
                <a:latin typeface="Rockwell"/>
                <a:cs typeface="Rockwell"/>
              </a:rPr>
              <a:t/>
            </a:r>
            <a:br>
              <a:rPr lang="en-US" sz="2700" dirty="0">
                <a:latin typeface="Rockwell"/>
                <a:cs typeface="Rockwell"/>
              </a:rPr>
            </a:br>
            <a:r>
              <a:rPr lang="en-US" sz="4000" dirty="0" smtClean="0">
                <a:latin typeface="Rockwell"/>
                <a:cs typeface="Rockwell"/>
              </a:rPr>
              <a:t>What should we call it?</a:t>
            </a:r>
            <a:br>
              <a:rPr lang="en-US" sz="4000" dirty="0" smtClean="0">
                <a:latin typeface="Rockwell"/>
                <a:cs typeface="Rockwell"/>
              </a:rPr>
            </a:br>
            <a:r>
              <a:rPr lang="en-US" sz="4000" dirty="0">
                <a:latin typeface="Rockwell"/>
                <a:cs typeface="Rockwell"/>
              </a:rPr>
              <a:t/>
            </a:r>
            <a:br>
              <a:rPr lang="en-US" sz="4000" dirty="0">
                <a:latin typeface="Rockwell"/>
                <a:cs typeface="Rockwell"/>
              </a:rPr>
            </a:br>
            <a:r>
              <a:rPr lang="en-US" sz="4000" dirty="0" smtClean="0">
                <a:latin typeface="Rockwell"/>
                <a:cs typeface="Rockwell"/>
              </a:rPr>
              <a:t>How much can we mimic ET Ethical Education Curriculum?</a:t>
            </a:r>
            <a:br>
              <a:rPr lang="en-US" sz="4000" dirty="0" smtClean="0">
                <a:latin typeface="Rockwell"/>
                <a:cs typeface="Rockwell"/>
              </a:rPr>
            </a:br>
            <a:r>
              <a:rPr lang="en-US" sz="4000" dirty="0">
                <a:latin typeface="Rockwell"/>
                <a:cs typeface="Rockwell"/>
              </a:rPr>
              <a:t/>
            </a:r>
            <a:br>
              <a:rPr lang="en-US" sz="4000" dirty="0">
                <a:latin typeface="Rockwell"/>
                <a:cs typeface="Rockwell"/>
              </a:rPr>
            </a:br>
            <a:r>
              <a:rPr lang="en-US" sz="4000" dirty="0" smtClean="0">
                <a:latin typeface="Rockwell"/>
                <a:cs typeface="Rockwell"/>
              </a:rPr>
              <a:t>Let’s choose some topics?</a:t>
            </a:r>
            <a:br>
              <a:rPr lang="en-US" sz="4000" dirty="0" smtClean="0">
                <a:latin typeface="Rockwell"/>
                <a:cs typeface="Rockwell"/>
              </a:rPr>
            </a:br>
            <a:r>
              <a:rPr lang="en-US" sz="2700" dirty="0">
                <a:latin typeface="Rockwell"/>
                <a:cs typeface="Rockwell"/>
              </a:rPr>
              <a:t/>
            </a:r>
            <a:br>
              <a:rPr lang="en-US" sz="2700" dirty="0">
                <a:latin typeface="Rockwell"/>
                <a:cs typeface="Rockwell"/>
              </a:rPr>
            </a:br>
            <a:r>
              <a:rPr lang="en-US" sz="2700" dirty="0" smtClean="0">
                <a:latin typeface="Rockwell"/>
                <a:cs typeface="Rockwell"/>
              </a:rPr>
              <a:t> </a:t>
            </a:r>
            <a:r>
              <a:rPr lang="en-US" dirty="0"/>
              <a:t/>
            </a:r>
            <a:br>
              <a:rPr lang="en-US" dirty="0"/>
            </a:br>
            <a:endParaRPr lang="en-US" dirty="0"/>
          </a:p>
        </p:txBody>
      </p:sp>
    </p:spTree>
    <p:extLst>
      <p:ext uri="{BB962C8B-B14F-4D97-AF65-F5344CB8AC3E}">
        <p14:creationId xmlns:p14="http://schemas.microsoft.com/office/powerpoint/2010/main" val="36551954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r>
              <a:rPr lang="en-US" dirty="0" smtClean="0">
                <a:latin typeface="Rockwell Extra Bold"/>
                <a:cs typeface="Rockwell Extra Bold"/>
              </a:rPr>
              <a:t/>
            </a:r>
            <a:br>
              <a:rPr lang="en-US" dirty="0" smtClean="0">
                <a:latin typeface="Rockwell Extra Bold"/>
                <a:cs typeface="Rockwell Extra Bold"/>
              </a:rPr>
            </a:br>
            <a:endParaRPr lang="en-US" dirty="0">
              <a:latin typeface="Rockwell Extra Bold"/>
              <a:cs typeface="Rockwell Extra Bold"/>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368" y="4998132"/>
            <a:ext cx="1799871" cy="1859867"/>
          </a:xfrm>
          <a:prstGeom prst="rect">
            <a:avLst/>
          </a:prstGeom>
        </p:spPr>
      </p:pic>
      <p:pic>
        <p:nvPicPr>
          <p:cNvPr id="6" name="Picture 5" descr="WWGS tag-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114" y="5395236"/>
            <a:ext cx="4937967" cy="1117187"/>
          </a:xfrm>
          <a:prstGeom prst="rect">
            <a:avLst/>
          </a:prstGeom>
        </p:spPr>
      </p:pic>
      <p:pic>
        <p:nvPicPr>
          <p:cNvPr id="3" name="Picture 2" descr="irishaid-logo-wwgs.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044048" y="0"/>
            <a:ext cx="2099952" cy="965978"/>
          </a:xfrm>
          <a:prstGeom prst="rect">
            <a:avLst/>
          </a:prstGeom>
        </p:spPr>
      </p:pic>
      <p:sp>
        <p:nvSpPr>
          <p:cNvPr id="9" name="TextBox 8"/>
          <p:cNvSpPr txBox="1"/>
          <p:nvPr/>
        </p:nvSpPr>
        <p:spPr>
          <a:xfrm>
            <a:off x="160970" y="842888"/>
            <a:ext cx="8752111" cy="4708982"/>
          </a:xfrm>
          <a:prstGeom prst="rect">
            <a:avLst/>
          </a:prstGeom>
          <a:noFill/>
        </p:spPr>
        <p:txBody>
          <a:bodyPr wrap="square" rtlCol="0">
            <a:spAutoFit/>
          </a:bodyPr>
          <a:lstStyle/>
          <a:p>
            <a:pPr algn="ctr"/>
            <a:r>
              <a:rPr lang="en-US" sz="2600" dirty="0" smtClean="0">
                <a:latin typeface="Rockwell Extra Bold"/>
                <a:cs typeface="Rockwell Extra Bold"/>
              </a:rPr>
              <a:t>TYPES OF ACTION?</a:t>
            </a:r>
          </a:p>
          <a:p>
            <a:pPr algn="ctr"/>
            <a:endParaRPr lang="en-US" sz="2600" dirty="0">
              <a:latin typeface="Rockwell Extra Bold"/>
              <a:cs typeface="Rockwell Extra Bold"/>
            </a:endParaRPr>
          </a:p>
          <a:p>
            <a:pPr marL="457200" indent="-457200" algn="ctr">
              <a:buAutoNum type="arabicPeriod"/>
            </a:pPr>
            <a:r>
              <a:rPr lang="en-US" sz="2800" dirty="0" smtClean="0">
                <a:latin typeface="Rockwell Extra Bold"/>
                <a:cs typeface="Rockwell Extra Bold"/>
              </a:rPr>
              <a:t>Raising Awareness</a:t>
            </a:r>
          </a:p>
          <a:p>
            <a:pPr marL="457200" indent="-457200" algn="ctr">
              <a:buAutoNum type="arabicPeriod"/>
            </a:pPr>
            <a:r>
              <a:rPr lang="en-US" sz="2800" dirty="0" smtClean="0">
                <a:latin typeface="Rockwell Extra Bold"/>
                <a:cs typeface="Rockwell Extra Bold"/>
              </a:rPr>
              <a:t>Using the Sport &amp; the Arts to get your message across</a:t>
            </a:r>
          </a:p>
          <a:p>
            <a:pPr marL="457200" indent="-457200" algn="ctr">
              <a:buAutoNum type="arabicPeriod"/>
            </a:pPr>
            <a:r>
              <a:rPr lang="en-US" sz="2800" dirty="0" err="1" smtClean="0">
                <a:latin typeface="Rockwell Extra Bold"/>
                <a:cs typeface="Rockwell Extra Bold"/>
              </a:rPr>
              <a:t>Mobilising</a:t>
            </a:r>
            <a:r>
              <a:rPr lang="en-US" sz="2800" dirty="0" smtClean="0">
                <a:latin typeface="Rockwell Extra Bold"/>
                <a:cs typeface="Rockwell Extra Bold"/>
              </a:rPr>
              <a:t> for individual change</a:t>
            </a:r>
          </a:p>
          <a:p>
            <a:pPr marL="457200" indent="-457200" algn="ctr">
              <a:buAutoNum type="arabicPeriod"/>
            </a:pPr>
            <a:r>
              <a:rPr lang="en-US" sz="2800" dirty="0" smtClean="0">
                <a:latin typeface="Rockwell Extra Bold"/>
                <a:cs typeface="Rockwell Extra Bold"/>
              </a:rPr>
              <a:t>Campaigning for Change:</a:t>
            </a:r>
          </a:p>
          <a:p>
            <a:pPr algn="ctr"/>
            <a:r>
              <a:rPr lang="en-US" sz="2800" dirty="0" smtClean="0">
                <a:latin typeface="Rockwell Extra Bold"/>
                <a:cs typeface="Rockwell Extra Bold"/>
              </a:rPr>
              <a:t>-In your school</a:t>
            </a:r>
          </a:p>
          <a:p>
            <a:pPr algn="ctr"/>
            <a:r>
              <a:rPr lang="en-US" sz="2800" dirty="0" smtClean="0">
                <a:latin typeface="Rockwell Extra Bold"/>
                <a:cs typeface="Rockwell Extra Bold"/>
              </a:rPr>
              <a:t>-Influencing national &amp; international policy</a:t>
            </a:r>
            <a:endParaRPr lang="en-US" sz="2800" dirty="0">
              <a:latin typeface="Rockwell Extra Bold"/>
              <a:cs typeface="Rockwell Extra Bold"/>
            </a:endParaRPr>
          </a:p>
          <a:p>
            <a:pPr algn="ctr"/>
            <a:endParaRPr lang="en-US" sz="2400" dirty="0">
              <a:latin typeface="Rockwell Extra Bold"/>
              <a:cs typeface="Rockwell Extra Bold"/>
            </a:endParaRPr>
          </a:p>
        </p:txBody>
      </p:sp>
    </p:spTree>
    <p:extLst>
      <p:ext uri="{BB962C8B-B14F-4D97-AF65-F5344CB8AC3E}">
        <p14:creationId xmlns:p14="http://schemas.microsoft.com/office/powerpoint/2010/main" val="4253257973"/>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0170214_140706.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0809" y="3470274"/>
            <a:ext cx="4826000" cy="3133725"/>
          </a:xfrm>
          <a:prstGeom prst="rect">
            <a:avLst/>
          </a:prstGeom>
        </p:spPr>
      </p:pic>
      <p:pic>
        <p:nvPicPr>
          <p:cNvPr id="3" name="Picture 2" descr="20161216_105616.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119" y="609600"/>
            <a:ext cx="3928981" cy="2578101"/>
          </a:xfrm>
          <a:prstGeom prst="rect">
            <a:avLst/>
          </a:prstGeom>
        </p:spPr>
      </p:pic>
      <p:pic>
        <p:nvPicPr>
          <p:cNvPr id="5" name="Picture 4" descr="Meanscoil Iognaid Ris Drimnagh 101.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07140" y="317500"/>
            <a:ext cx="4910614" cy="6286499"/>
          </a:xfrm>
          <a:prstGeom prst="rect">
            <a:avLst/>
          </a:prstGeom>
        </p:spPr>
      </p:pic>
    </p:spTree>
    <p:extLst>
      <p:ext uri="{BB962C8B-B14F-4D97-AF65-F5344CB8AC3E}">
        <p14:creationId xmlns:p14="http://schemas.microsoft.com/office/powerpoint/2010/main" val="38204053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wgs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1348" y="3098800"/>
            <a:ext cx="3930451" cy="2209800"/>
          </a:xfrm>
          <a:prstGeom prst="rect">
            <a:avLst/>
          </a:prstGeom>
        </p:spPr>
      </p:pic>
      <p:pic>
        <p:nvPicPr>
          <p:cNvPr id="3" name="Picture 2" descr="wwgs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381000"/>
            <a:ext cx="3636797" cy="2044700"/>
          </a:xfrm>
          <a:prstGeom prst="rect">
            <a:avLst/>
          </a:prstGeom>
        </p:spPr>
      </p:pic>
      <p:pic>
        <p:nvPicPr>
          <p:cNvPr id="4" name="Picture 3" descr="wwgs5.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9699" y="203200"/>
            <a:ext cx="3619501" cy="2034976"/>
          </a:xfrm>
          <a:prstGeom prst="rect">
            <a:avLst/>
          </a:prstGeom>
        </p:spPr>
      </p:pic>
      <p:pic>
        <p:nvPicPr>
          <p:cNvPr id="5" name="Picture 4" descr="wwgs6.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299" y="2819400"/>
            <a:ext cx="5475486" cy="3078458"/>
          </a:xfrm>
          <a:prstGeom prst="rect">
            <a:avLst/>
          </a:prstGeom>
        </p:spPr>
      </p:pic>
    </p:spTree>
    <p:extLst>
      <p:ext uri="{BB962C8B-B14F-4D97-AF65-F5344CB8AC3E}">
        <p14:creationId xmlns:p14="http://schemas.microsoft.com/office/powerpoint/2010/main" val="34261767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argaret Alyward student's boat a result of exploration of migration.jp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238047"/>
            <a:ext cx="8441852" cy="6420452"/>
          </a:xfrm>
          <a:prstGeom prst="rect">
            <a:avLst/>
          </a:prstGeom>
        </p:spPr>
      </p:pic>
      <p:pic>
        <p:nvPicPr>
          <p:cNvPr id="3" name="Picture 2" descr="Screen Shot 2017-09-14 at 06.24.41.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41852" y="0"/>
            <a:ext cx="723676" cy="7096693"/>
          </a:xfrm>
          <a:prstGeom prst="rect">
            <a:avLst/>
          </a:prstGeom>
        </p:spPr>
      </p:pic>
    </p:spTree>
    <p:extLst>
      <p:ext uri="{BB962C8B-B14F-4D97-AF65-F5344CB8AC3E}">
        <p14:creationId xmlns:p14="http://schemas.microsoft.com/office/powerpoint/2010/main" val="2629621156"/>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ackrock student charges a Carbon Tax to driver coming into the school car park.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1000"/>
            <a:ext cx="9144000" cy="6096000"/>
          </a:xfrm>
          <a:prstGeom prst="rect">
            <a:avLst/>
          </a:prstGeom>
        </p:spPr>
      </p:pic>
      <p:pic>
        <p:nvPicPr>
          <p:cNvPr id="3" name="Picture 2" descr="Screen Shot 2017-09-14 at 06.24.41.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41852" y="0"/>
            <a:ext cx="723676" cy="7096693"/>
          </a:xfrm>
          <a:prstGeom prst="rect">
            <a:avLst/>
          </a:prstGeom>
        </p:spPr>
      </p:pic>
    </p:spTree>
    <p:extLst>
      <p:ext uri="{BB962C8B-B14F-4D97-AF65-F5344CB8AC3E}">
        <p14:creationId xmlns:p14="http://schemas.microsoft.com/office/powerpoint/2010/main" val="11069381"/>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7-09-14 at 06.24.41.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41852" y="0"/>
            <a:ext cx="723676" cy="7096693"/>
          </a:xfrm>
          <a:prstGeom prst="rect">
            <a:avLst/>
          </a:prstGeom>
        </p:spPr>
      </p:pic>
      <p:pic>
        <p:nvPicPr>
          <p:cNvPr id="4" name="Picture 3" descr="St Joseph's Rush with their Global Passport Award and their Fairtrade plaque.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411" y="538093"/>
            <a:ext cx="7834640" cy="5875980"/>
          </a:xfrm>
          <a:prstGeom prst="rect">
            <a:avLst/>
          </a:prstGeom>
        </p:spPr>
      </p:pic>
    </p:spTree>
    <p:extLst>
      <p:ext uri="{BB962C8B-B14F-4D97-AF65-F5344CB8AC3E}">
        <p14:creationId xmlns:p14="http://schemas.microsoft.com/office/powerpoint/2010/main" val="2322582909"/>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201801091943.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200" y="139700"/>
            <a:ext cx="6413500" cy="6858000"/>
          </a:xfrm>
          <a:prstGeom prst="rect">
            <a:avLst/>
          </a:prstGeom>
        </p:spPr>
      </p:pic>
    </p:spTree>
    <p:extLst>
      <p:ext uri="{BB962C8B-B14F-4D97-AF65-F5344CB8AC3E}">
        <p14:creationId xmlns:p14="http://schemas.microsoft.com/office/powerpoint/2010/main" val="16706691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a:xfrm>
            <a:off x="426083" y="853532"/>
            <a:ext cx="9456738" cy="1143000"/>
          </a:xfrm>
        </p:spPr>
        <p:txBody>
          <a:bodyPr>
            <a:normAutofit fontScale="90000"/>
          </a:bodyPr>
          <a:lstStyle/>
          <a:p>
            <a:pPr algn="l"/>
            <a:r>
              <a:rPr lang="en-US" dirty="0">
                <a:solidFill>
                  <a:srgbClr val="1F497D"/>
                </a:solidFill>
                <a:latin typeface="Rockwell" charset="0"/>
                <a:cs typeface="Rockwell" charset="0"/>
              </a:rPr>
              <a:t>Teaching and learning </a:t>
            </a:r>
            <a:r>
              <a:rPr lang="en-US" dirty="0" smtClean="0">
                <a:solidFill>
                  <a:srgbClr val="1F497D"/>
                </a:solidFill>
                <a:latin typeface="Rockwell" charset="0"/>
                <a:cs typeface="Rockwell" charset="0"/>
              </a:rPr>
              <a:t>material</a:t>
            </a:r>
            <a:br>
              <a:rPr lang="en-US" dirty="0" smtClean="0">
                <a:solidFill>
                  <a:srgbClr val="1F497D"/>
                </a:solidFill>
                <a:latin typeface="Rockwell" charset="0"/>
                <a:cs typeface="Rockwell" charset="0"/>
              </a:rPr>
            </a:br>
            <a:r>
              <a:rPr lang="en-US" dirty="0" err="1" smtClean="0">
                <a:solidFill>
                  <a:srgbClr val="1F497D"/>
                </a:solidFill>
                <a:latin typeface="Rockwell" charset="0"/>
                <a:cs typeface="Rockwell" charset="0"/>
              </a:rPr>
              <a:t>www.worldwiseschools.ie</a:t>
            </a:r>
            <a:r>
              <a:rPr lang="en-US" dirty="0" smtClean="0">
                <a:solidFill>
                  <a:srgbClr val="1F497D"/>
                </a:solidFill>
                <a:latin typeface="Rockwell" charset="0"/>
                <a:cs typeface="Rockwell" charset="0"/>
              </a:rPr>
              <a:t/>
            </a:r>
            <a:br>
              <a:rPr lang="en-US" dirty="0" smtClean="0">
                <a:solidFill>
                  <a:srgbClr val="1F497D"/>
                </a:solidFill>
                <a:latin typeface="Rockwell" charset="0"/>
                <a:cs typeface="Rockwell" charset="0"/>
              </a:rPr>
            </a:br>
            <a:r>
              <a:rPr lang="en-US" sz="2700" dirty="0" err="1" smtClean="0">
                <a:latin typeface="Rockwell"/>
                <a:cs typeface="Rockwell"/>
              </a:rPr>
              <a:t>www.youthdeved.ie</a:t>
            </a:r>
            <a:r>
              <a:rPr lang="en-US" dirty="0" smtClean="0">
                <a:solidFill>
                  <a:srgbClr val="1F497D"/>
                </a:solidFill>
                <a:latin typeface="Rockwell" charset="0"/>
                <a:cs typeface="Rockwell" charset="0"/>
              </a:rPr>
              <a:t/>
            </a:r>
            <a:br>
              <a:rPr lang="en-US" dirty="0" smtClean="0">
                <a:solidFill>
                  <a:srgbClr val="1F497D"/>
                </a:solidFill>
                <a:latin typeface="Rockwell" charset="0"/>
                <a:cs typeface="Rockwell" charset="0"/>
              </a:rPr>
            </a:br>
            <a:r>
              <a:rPr lang="en-US" sz="2500" dirty="0" err="1" smtClean="0">
                <a:solidFill>
                  <a:srgbClr val="1F497D"/>
                </a:solidFill>
                <a:latin typeface="Rockwell" charset="0"/>
                <a:cs typeface="Rockwell" charset="0"/>
              </a:rPr>
              <a:t>Developmenteducation.ie</a:t>
            </a:r>
            <a:r>
              <a:rPr lang="en-US" sz="2500" dirty="0" smtClean="0">
                <a:solidFill>
                  <a:srgbClr val="1F497D"/>
                </a:solidFill>
                <a:latin typeface="Rockwell" charset="0"/>
                <a:cs typeface="Rockwell" charset="0"/>
              </a:rPr>
              <a:t/>
            </a:r>
            <a:br>
              <a:rPr lang="en-US" sz="2500" dirty="0" smtClean="0">
                <a:solidFill>
                  <a:srgbClr val="1F497D"/>
                </a:solidFill>
                <a:latin typeface="Rockwell" charset="0"/>
                <a:cs typeface="Rockwell" charset="0"/>
              </a:rPr>
            </a:br>
            <a:r>
              <a:rPr lang="en-US" sz="2500" dirty="0" err="1" smtClean="0">
                <a:solidFill>
                  <a:srgbClr val="1F497D"/>
                </a:solidFill>
                <a:latin typeface="Rockwell" charset="0"/>
                <a:cs typeface="Rockwell" charset="0"/>
              </a:rPr>
              <a:t>globaldimension.org.uk</a:t>
            </a:r>
            <a:r>
              <a:rPr lang="en-US" sz="2500" dirty="0" smtClean="0">
                <a:solidFill>
                  <a:srgbClr val="1F497D"/>
                </a:solidFill>
                <a:latin typeface="Rockwell" charset="0"/>
                <a:cs typeface="Rockwell" charset="0"/>
              </a:rPr>
              <a:t/>
            </a:r>
            <a:br>
              <a:rPr lang="en-US" sz="2500" dirty="0" smtClean="0">
                <a:solidFill>
                  <a:srgbClr val="1F497D"/>
                </a:solidFill>
                <a:latin typeface="Rockwell" charset="0"/>
                <a:cs typeface="Rockwell" charset="0"/>
              </a:rPr>
            </a:br>
            <a:r>
              <a:rPr lang="en-US" sz="2500" dirty="0" err="1" smtClean="0">
                <a:solidFill>
                  <a:srgbClr val="1F497D"/>
                </a:solidFill>
                <a:latin typeface="Rockwell" charset="0"/>
                <a:cs typeface="Rockwell" charset="0"/>
              </a:rPr>
              <a:t>worldslargestlesson.globalgoals.org</a:t>
            </a:r>
            <a:r>
              <a:rPr lang="en-US" sz="2500" dirty="0" smtClean="0">
                <a:solidFill>
                  <a:srgbClr val="1F497D"/>
                </a:solidFill>
                <a:latin typeface="Rockwell" charset="0"/>
                <a:cs typeface="Rockwell" charset="0"/>
              </a:rPr>
              <a:t/>
            </a:r>
            <a:br>
              <a:rPr lang="en-US" sz="2500" dirty="0" smtClean="0">
                <a:solidFill>
                  <a:srgbClr val="1F497D"/>
                </a:solidFill>
                <a:latin typeface="Rockwell" charset="0"/>
                <a:cs typeface="Rockwell" charset="0"/>
              </a:rPr>
            </a:br>
            <a:r>
              <a:rPr lang="en-US" dirty="0" smtClean="0">
                <a:solidFill>
                  <a:srgbClr val="1F497D"/>
                </a:solidFill>
                <a:latin typeface="Rockwell" charset="0"/>
                <a:cs typeface="Rockwell" charset="0"/>
              </a:rPr>
              <a:t> </a:t>
            </a:r>
            <a:endParaRPr lang="en-US" dirty="0">
              <a:solidFill>
                <a:srgbClr val="1F497D"/>
              </a:solidFill>
              <a:latin typeface="Rockwell" charset="0"/>
              <a:cs typeface="Rockwell" charset="0"/>
            </a:endParaRPr>
          </a:p>
        </p:txBody>
      </p:sp>
      <p:pic>
        <p:nvPicPr>
          <p:cNvPr id="39938" name="Content Placeholder 3" descr="Screen Shot 2014-11-24 at 14.41.30.jpg"/>
          <p:cNvPicPr>
            <a:picLocks noGrp="1" noChangeAspect="1"/>
          </p:cNvPicPr>
          <p:nvPr>
            <p:ph idx="1"/>
          </p:nvPr>
        </p:nvPicPr>
        <p:blipFill>
          <a:blip r:embed="rId3" cstate="email">
            <a:extLst>
              <a:ext uri="{28A0092B-C50C-407E-A947-70E740481C1C}">
                <a14:useLocalDpi xmlns:a14="http://schemas.microsoft.com/office/drawing/2010/main"/>
              </a:ext>
            </a:extLst>
          </a:blip>
          <a:srcRect/>
          <a:stretch>
            <a:fillRect/>
          </a:stretch>
        </p:blipFill>
        <p:spPr>
          <a:xfrm>
            <a:off x="438687" y="2498137"/>
            <a:ext cx="3956039" cy="4010254"/>
          </a:xfrm>
        </p:spPr>
      </p:pic>
      <p:pic>
        <p:nvPicPr>
          <p:cNvPr id="3" name="Picture 2" descr="Screen Shot 2015-11-24 at 15.00.35.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80932" y="2498137"/>
            <a:ext cx="3896180" cy="4010254"/>
          </a:xfrm>
          <a:prstGeom prst="rect">
            <a:avLst/>
          </a:prstGeom>
        </p:spPr>
      </p:pic>
      <p:sp>
        <p:nvSpPr>
          <p:cNvPr id="2" name="TextBox 1"/>
          <p:cNvSpPr txBox="1"/>
          <p:nvPr/>
        </p:nvSpPr>
        <p:spPr>
          <a:xfrm>
            <a:off x="4572000" y="2743200"/>
            <a:ext cx="184666" cy="369332"/>
          </a:xfrm>
          <a:prstGeom prst="rect">
            <a:avLst/>
          </a:prstGeom>
          <a:noFill/>
        </p:spPr>
        <p:txBody>
          <a:bodyPr wrap="none" rtlCol="0">
            <a:spAutoFit/>
          </a:bodyPr>
          <a:lstStyle/>
          <a:p>
            <a:endParaRPr lang="en-US"/>
          </a:p>
        </p:txBody>
      </p:sp>
    </p:spTree>
    <p:extLst>
      <p:ext uri="{BB962C8B-B14F-4D97-AF65-F5344CB8AC3E}">
        <p14:creationId xmlns:p14="http://schemas.microsoft.com/office/powerpoint/2010/main" val="3020088844"/>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08-22 at 14.31.46.jpg"/>
          <p:cNvPicPr>
            <a:picLocks noGrp="1" noChangeAspect="1"/>
          </p:cNvPicPr>
          <p:nvPr>
            <p:ph idx="1"/>
          </p:nvPr>
        </p:nvPicPr>
        <p:blipFill>
          <a:blip r:embed="rId3" cstate="email">
            <a:clrChange>
              <a:clrFrom>
                <a:srgbClr val="E5E6EB"/>
              </a:clrFrom>
              <a:clrTo>
                <a:srgbClr val="E5E6EB">
                  <a:alpha val="0"/>
                </a:srgbClr>
              </a:clrTo>
            </a:clrChange>
            <a:extLst>
              <a:ext uri="{28A0092B-C50C-407E-A947-70E740481C1C}">
                <a14:useLocalDpi xmlns:a14="http://schemas.microsoft.com/office/drawing/2010/main"/>
              </a:ext>
            </a:extLst>
          </a:blip>
          <a:srcRect l="-35854" r="-35854"/>
          <a:stretch>
            <a:fillRect/>
          </a:stretch>
        </p:blipFill>
        <p:spPr>
          <a:xfrm>
            <a:off x="-2623313" y="-181402"/>
            <a:ext cx="14577199" cy="6822153"/>
          </a:xfrm>
        </p:spPr>
      </p:pic>
    </p:spTree>
    <p:extLst>
      <p:ext uri="{BB962C8B-B14F-4D97-AF65-F5344CB8AC3E}">
        <p14:creationId xmlns:p14="http://schemas.microsoft.com/office/powerpoint/2010/main" val="3840950103"/>
      </p:ext>
    </p:extLst>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08-22 at 14.31.33.jpg"/>
          <p:cNvPicPr>
            <a:picLocks noGrp="1" noChangeAspect="1"/>
          </p:cNvPicPr>
          <p:nvPr>
            <p:ph idx="1"/>
          </p:nvPr>
        </p:nvPicPr>
        <p:blipFill>
          <a:blip r:embed="rId3" cstate="email">
            <a:clrChange>
              <a:clrFrom>
                <a:srgbClr val="E5E6EB"/>
              </a:clrFrom>
              <a:clrTo>
                <a:srgbClr val="E5E6EB">
                  <a:alpha val="0"/>
                </a:srgbClr>
              </a:clrTo>
            </a:clrChange>
            <a:extLst>
              <a:ext uri="{28A0092B-C50C-407E-A947-70E740481C1C}">
                <a14:useLocalDpi xmlns:a14="http://schemas.microsoft.com/office/drawing/2010/main"/>
              </a:ext>
            </a:extLst>
          </a:blip>
          <a:srcRect l="-35199" r="-35199"/>
          <a:stretch>
            <a:fillRect/>
          </a:stretch>
        </p:blipFill>
        <p:spPr>
          <a:xfrm>
            <a:off x="-1604064" y="0"/>
            <a:ext cx="12930886" cy="7035560"/>
          </a:xfrm>
        </p:spPr>
      </p:pic>
    </p:spTree>
    <p:extLst>
      <p:ext uri="{BB962C8B-B14F-4D97-AF65-F5344CB8AC3E}">
        <p14:creationId xmlns:p14="http://schemas.microsoft.com/office/powerpoint/2010/main" val="3511756308"/>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pPr algn="l"/>
            <a:r>
              <a:rPr lang="en-US" sz="1400" b="1" dirty="0" smtClean="0"/>
              <a:t/>
            </a:r>
            <a:br>
              <a:rPr lang="en-US" sz="1400" b="1" dirty="0" smtClean="0"/>
            </a:br>
            <a:r>
              <a:rPr lang="en-US" sz="1400" b="1" dirty="0"/>
              <a:t/>
            </a:r>
            <a:br>
              <a:rPr lang="en-US" sz="1400" b="1" dirty="0"/>
            </a:br>
            <a:r>
              <a:rPr lang="en-US" sz="1400" b="1" dirty="0" smtClean="0"/>
              <a:t/>
            </a:r>
            <a:br>
              <a:rPr lang="en-US" sz="1400" b="1" dirty="0" smtClean="0"/>
            </a:br>
            <a:r>
              <a:rPr lang="en-US" sz="1400" b="1" dirty="0"/>
              <a:t/>
            </a:r>
            <a:br>
              <a:rPr lang="en-US" sz="1400" b="1" dirty="0"/>
            </a:br>
            <a:r>
              <a:rPr lang="en-US" sz="1400" b="1" dirty="0" smtClean="0"/>
              <a:t/>
            </a:r>
            <a:br>
              <a:rPr lang="en-US" sz="1400" b="1" dirty="0" smtClean="0"/>
            </a:br>
            <a:r>
              <a:rPr lang="en-US" sz="1400" b="1" dirty="0"/>
              <a:t/>
            </a:r>
            <a:br>
              <a:rPr lang="en-US" sz="1400" b="1" dirty="0"/>
            </a:br>
            <a:r>
              <a:rPr lang="en-US" sz="1600" dirty="0"/>
              <a:t/>
            </a:r>
            <a:br>
              <a:rPr lang="en-US" sz="1600" dirty="0"/>
            </a:br>
            <a:r>
              <a:rPr lang="en-US" sz="1600" dirty="0"/>
              <a:t>	</a:t>
            </a:r>
            <a:br>
              <a:rPr lang="en-US" sz="1600" dirty="0"/>
            </a:br>
            <a:endParaRPr lang="en-US" sz="1600" dirty="0">
              <a:solidFill>
                <a:schemeClr val="tx2"/>
              </a:solidFill>
              <a:latin typeface="Rockwell"/>
              <a:cs typeface="Rockwell"/>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368" y="4998132"/>
            <a:ext cx="1799871" cy="1859867"/>
          </a:xfrm>
          <a:prstGeom prst="rect">
            <a:avLst/>
          </a:prstGeom>
        </p:spPr>
      </p:pic>
      <p:pic>
        <p:nvPicPr>
          <p:cNvPr id="6" name="Picture 5" descr="WWGS tag-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114" y="5395236"/>
            <a:ext cx="4937967" cy="1117187"/>
          </a:xfrm>
          <a:prstGeom prst="rect">
            <a:avLst/>
          </a:prstGeom>
        </p:spPr>
      </p:pic>
      <p:pic>
        <p:nvPicPr>
          <p:cNvPr id="3" name="Picture 2" descr="irishaid-logo-wwgs.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969000" y="0"/>
            <a:ext cx="3175000" cy="1460500"/>
          </a:xfrm>
          <a:prstGeom prst="rect">
            <a:avLst/>
          </a:prstGeom>
        </p:spPr>
      </p:pic>
      <p:sp>
        <p:nvSpPr>
          <p:cNvPr id="8" name="TextBox 7"/>
          <p:cNvSpPr txBox="1"/>
          <p:nvPr/>
        </p:nvSpPr>
        <p:spPr>
          <a:xfrm>
            <a:off x="0" y="1228674"/>
            <a:ext cx="8731671" cy="3108544"/>
          </a:xfrm>
          <a:prstGeom prst="rect">
            <a:avLst/>
          </a:prstGeom>
          <a:noFill/>
        </p:spPr>
        <p:txBody>
          <a:bodyPr wrap="square" rtlCol="0">
            <a:spAutoFit/>
          </a:bodyPr>
          <a:lstStyle/>
          <a:p>
            <a:pPr algn="ctr"/>
            <a:r>
              <a:rPr lang="en-US" sz="2800" dirty="0" smtClean="0">
                <a:solidFill>
                  <a:srgbClr val="1F497D"/>
                </a:solidFill>
                <a:latin typeface="Rockwell Extra Bold"/>
                <a:cs typeface="Rockwell Extra Bold"/>
              </a:rPr>
              <a:t>Thank you!</a:t>
            </a:r>
          </a:p>
          <a:p>
            <a:pPr algn="ctr"/>
            <a:endParaRPr lang="en-US" sz="2800" dirty="0">
              <a:solidFill>
                <a:srgbClr val="1F497D"/>
              </a:solidFill>
              <a:latin typeface="Rockwell Extra Bold"/>
              <a:cs typeface="Rockwell Extra Bold"/>
            </a:endParaRPr>
          </a:p>
          <a:p>
            <a:pPr algn="ctr"/>
            <a:r>
              <a:rPr lang="en-US" sz="2800" dirty="0" smtClean="0">
                <a:solidFill>
                  <a:srgbClr val="1F497D"/>
                </a:solidFill>
                <a:latin typeface="Rockwell Extra Bold"/>
                <a:cs typeface="Rockwell Extra Bold"/>
              </a:rPr>
              <a:t>Questions???</a:t>
            </a:r>
          </a:p>
          <a:p>
            <a:pPr algn="ctr"/>
            <a:endParaRPr lang="en-US" sz="2800" dirty="0">
              <a:solidFill>
                <a:srgbClr val="1F497D"/>
              </a:solidFill>
              <a:latin typeface="Rockwell Extra Bold"/>
              <a:cs typeface="Rockwell Extra Bold"/>
            </a:endParaRPr>
          </a:p>
          <a:p>
            <a:pPr algn="ctr"/>
            <a:r>
              <a:rPr lang="en-US" sz="2800" dirty="0" err="1" smtClean="0">
                <a:solidFill>
                  <a:srgbClr val="1F497D"/>
                </a:solidFill>
                <a:latin typeface="Rockwell Extra Bold"/>
                <a:cs typeface="Rockwell Extra Bold"/>
              </a:rPr>
              <a:t>Lizzy.noone@worldwiseschools.ie</a:t>
            </a:r>
            <a:endParaRPr lang="en-US" sz="2800" dirty="0" smtClean="0">
              <a:solidFill>
                <a:srgbClr val="1F497D"/>
              </a:solidFill>
              <a:latin typeface="Rockwell Extra Bold"/>
              <a:cs typeface="Rockwell Extra Bold"/>
            </a:endParaRPr>
          </a:p>
          <a:p>
            <a:pPr algn="ctr"/>
            <a:endParaRPr lang="en-US" sz="2800" dirty="0">
              <a:solidFill>
                <a:srgbClr val="1F497D"/>
              </a:solidFill>
              <a:latin typeface="Rockwell Extra Bold"/>
              <a:cs typeface="Rockwell Extra Bold"/>
            </a:endParaRPr>
          </a:p>
          <a:p>
            <a:pPr algn="ctr"/>
            <a:r>
              <a:rPr lang="en-US" sz="2800" dirty="0" err="1" smtClean="0">
                <a:solidFill>
                  <a:srgbClr val="1F497D"/>
                </a:solidFill>
                <a:latin typeface="Rockwell Extra Bold"/>
                <a:cs typeface="Rockwell Extra Bold"/>
              </a:rPr>
              <a:t>www.worldwiseschools.ie</a:t>
            </a:r>
            <a:endParaRPr lang="en-US" sz="2800" dirty="0">
              <a:solidFill>
                <a:srgbClr val="1F497D"/>
              </a:solidFill>
              <a:latin typeface="Rockwell Extra Bold"/>
              <a:cs typeface="Rockwell Extra Bold"/>
            </a:endParaRPr>
          </a:p>
        </p:txBody>
      </p:sp>
    </p:spTree>
    <p:extLst>
      <p:ext uri="{BB962C8B-B14F-4D97-AF65-F5344CB8AC3E}">
        <p14:creationId xmlns:p14="http://schemas.microsoft.com/office/powerpoint/2010/main" val="9739228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2720</TotalTime>
  <Words>2270</Words>
  <Application>Microsoft Macintosh PowerPoint</Application>
  <PresentationFormat>On-screen Show (4:3)</PresentationFormat>
  <Paragraphs>431</Paragraphs>
  <Slides>55</Slides>
  <Notes>36</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Blakestown Community School Development Education </vt:lpstr>
      <vt:lpstr>Pick a potato!</vt:lpstr>
      <vt:lpstr>Our Approach</vt:lpstr>
      <vt:lpstr>Our Approach</vt:lpstr>
      <vt:lpstr> </vt:lpstr>
      <vt:lpstr>PowerPoint Presentation</vt:lpstr>
      <vt:lpstr>PowerPoint Presentation</vt:lpstr>
      <vt:lpstr>DE Links with the Curriculum</vt:lpstr>
      <vt:lpstr>PowerPoint Presentation</vt:lpstr>
      <vt:lpstr>24 Statements of Learning (SOL) for Junior Cycle</vt:lpstr>
      <vt:lpstr>Very Strong DE Links  SOL 5-10</vt:lpstr>
      <vt:lpstr>Key Skills-Junior Cycle</vt:lpstr>
      <vt:lpstr>Junior Cycle Religion</vt:lpstr>
      <vt:lpstr>Junior Cycle Religion</vt:lpstr>
      <vt:lpstr>Junior Cycle Religion</vt:lpstr>
      <vt:lpstr>Junior Cycle Religion</vt:lpstr>
      <vt:lpstr>Science-The elements of the contextual strands  </vt:lpstr>
      <vt:lpstr>PowerPoint Presentation</vt:lpstr>
      <vt:lpstr>PowerPoint Presentation</vt:lpstr>
      <vt:lpstr>Key Skills-Senior Cycle</vt:lpstr>
      <vt:lpstr>Leaving Cert Religion</vt:lpstr>
      <vt:lpstr>Leaving Cert Religion</vt:lpstr>
      <vt:lpstr> </vt:lpstr>
      <vt:lpstr>PowerPoint Presentation</vt:lpstr>
      <vt:lpstr> </vt:lpstr>
      <vt:lpstr>   Way to introduce students to the Global Goals  Identify Issue/Problem at Local, National, Global What goal addresses it? Solutions?  </vt:lpstr>
      <vt:lpstr>PowerPoint Presentation</vt:lpstr>
      <vt:lpstr>PowerPoint Presentation</vt:lpstr>
      <vt:lpstr>PowerPoint Presentation</vt:lpstr>
      <vt:lpstr>PowerPoint Presentation</vt:lpstr>
      <vt:lpstr>  Root causes  of poverty, injustice and inequality  Rank the root causes in your groups  What other root causes can we think of?  </vt:lpstr>
      <vt:lpstr>PowerPoint Presentation</vt:lpstr>
      <vt:lpstr>Back to our potatoes!!</vt:lpstr>
      <vt:lpstr>WORLD VIEW</vt:lpstr>
      <vt:lpstr>Mercator Map</vt:lpstr>
      <vt:lpstr>PowerPoint Presentation</vt:lpstr>
      <vt:lpstr>Peter’s Projection Map</vt:lpstr>
      <vt:lpstr>PowerPoint Presentation</vt:lpstr>
      <vt:lpstr>Why are we changing the maps? – Unsettling and further reflection of fundamental assumptions  https://www.youtube.com/watch?v=eLqC3FNNOaI   </vt:lpstr>
      <vt:lpstr> </vt:lpstr>
      <vt:lpstr>Despite a lot of DE activity in Ireland, research tells us:</vt:lpstr>
      <vt:lpstr>PowerPoint Presentation</vt:lpstr>
      <vt:lpstr>     Asking the right questions!   The most important question of all when exploring global issues, injustice and inequality…WHY?  Ask Why 5 times and you should get to the root of the problem. Here are some other questions you might consider: -Whom does this issue affect? -What are the root causes? -What are the consequences?   -What’s our connection with the issue? -Who has the power?  -Who is responsible?  -Is it fair?  -What can be done to address it?  </vt:lpstr>
      <vt:lpstr>             Plans for opting out? 15 minutes   What should we call it?  How much can we mimic ET Ethical Education Curriculum?  Let’s choose some topics?    </vt:lpstr>
      <vt:lpstr> </vt:lpstr>
      <vt:lpstr>PowerPoint Presentation</vt:lpstr>
      <vt:lpstr>PowerPoint Presentation</vt:lpstr>
      <vt:lpstr>PowerPoint Presentation</vt:lpstr>
      <vt:lpstr>PowerPoint Presentation</vt:lpstr>
      <vt:lpstr>PowerPoint Presentation</vt:lpstr>
      <vt:lpstr>PowerPoint Presentation</vt:lpstr>
      <vt:lpstr>Teaching and learning material www.worldwiseschools.ie www.youthdeved.ie Developmenteducation.ie globaldimension.org.uk worldslargestlesson.globalgoals.org  </vt:lpstr>
      <vt:lpstr>PowerPoint Presentation</vt:lpstr>
      <vt:lpstr>PowerPoint Presentation</vt:lpstr>
      <vt:lpstr>         </vt:lpstr>
    </vt:vector>
  </TitlesOfParts>
  <Company>WorldWise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Aisling McGrath</dc:creator>
  <cp:lastModifiedBy>Lizzy Noone</cp:lastModifiedBy>
  <cp:revision>144</cp:revision>
  <cp:lastPrinted>2018-05-24T12:01:07Z</cp:lastPrinted>
  <dcterms:created xsi:type="dcterms:W3CDTF">2017-08-22T14:49:49Z</dcterms:created>
  <dcterms:modified xsi:type="dcterms:W3CDTF">2018-05-30T13:53:08Z</dcterms:modified>
</cp:coreProperties>
</file>