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7"/>
  </p:notesMasterIdLst>
  <p:handoutMasterIdLst>
    <p:handoutMasterId r:id="rId38"/>
  </p:handoutMasterIdLst>
  <p:sldIdLst>
    <p:sldId id="256" r:id="rId2"/>
    <p:sldId id="895" r:id="rId3"/>
    <p:sldId id="874" r:id="rId4"/>
    <p:sldId id="894" r:id="rId5"/>
    <p:sldId id="900" r:id="rId6"/>
    <p:sldId id="890" r:id="rId7"/>
    <p:sldId id="910" r:id="rId8"/>
    <p:sldId id="911" r:id="rId9"/>
    <p:sldId id="913" r:id="rId10"/>
    <p:sldId id="912" r:id="rId11"/>
    <p:sldId id="882" r:id="rId12"/>
    <p:sldId id="877" r:id="rId13"/>
    <p:sldId id="884" r:id="rId14"/>
    <p:sldId id="828" r:id="rId15"/>
    <p:sldId id="825" r:id="rId16"/>
    <p:sldId id="484" r:id="rId17"/>
    <p:sldId id="887" r:id="rId18"/>
    <p:sldId id="287" r:id="rId19"/>
    <p:sldId id="909" r:id="rId20"/>
    <p:sldId id="821" r:id="rId21"/>
    <p:sldId id="289" r:id="rId22"/>
    <p:sldId id="907" r:id="rId23"/>
    <p:sldId id="906" r:id="rId24"/>
    <p:sldId id="898" r:id="rId25"/>
    <p:sldId id="899" r:id="rId26"/>
    <p:sldId id="803" r:id="rId27"/>
    <p:sldId id="888" r:id="rId28"/>
    <p:sldId id="804" r:id="rId29"/>
    <p:sldId id="889" r:id="rId30"/>
    <p:sldId id="855" r:id="rId31"/>
    <p:sldId id="891" r:id="rId32"/>
    <p:sldId id="850" r:id="rId33"/>
    <p:sldId id="859" r:id="rId34"/>
    <p:sldId id="846" r:id="rId35"/>
    <p:sldId id="392" r:id="rId3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E6FA1"/>
    <a:srgbClr val="D99231"/>
    <a:srgbClr val="84B841"/>
    <a:srgbClr val="3C8A99"/>
    <a:srgbClr val="6535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457"/>
    <p:restoredTop sz="74664"/>
  </p:normalViewPr>
  <p:slideViewPr>
    <p:cSldViewPr snapToGrid="0" snapToObjects="1">
      <p:cViewPr varScale="1">
        <p:scale>
          <a:sx n="47" d="100"/>
          <a:sy n="47" d="100"/>
        </p:scale>
        <p:origin x="-2280" y="-1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napToObjects="1">
      <p:cViewPr varScale="1">
        <p:scale>
          <a:sx n="75" d="100"/>
          <a:sy n="75" d="100"/>
        </p:scale>
        <p:origin x="3840" y="17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notesMaster" Target="notesMasters/notesMaster1.xml"/><Relationship Id="rId38" Type="http://schemas.openxmlformats.org/officeDocument/2006/relationships/handoutMaster" Target="handoutMasters/handoutMaster1.xml"/><Relationship Id="rId39" Type="http://schemas.openxmlformats.org/officeDocument/2006/relationships/printerSettings" Target="printerSettings/printerSettings1.bin"/><Relationship Id="rId40" Type="http://schemas.openxmlformats.org/officeDocument/2006/relationships/presProps" Target="presProps.xml"/><Relationship Id="rId41" Type="http://schemas.openxmlformats.org/officeDocument/2006/relationships/viewProps" Target="viewProps.xml"/><Relationship Id="rId42" Type="http://schemas.openxmlformats.org/officeDocument/2006/relationships/theme" Target="theme/theme1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86BC6BFF-3D55-C240-97D1-CBE32508CF2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27718520-737C-0D4F-A1C9-FCC81C05C3D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0000FF-41EB-3F44-B3D7-EB1CEBEE2E7C}" type="datetimeFigureOut">
              <a:rPr lang="en-US" smtClean="0"/>
              <a:t>26/11/20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8E20761D-DD4C-B741-AA51-1470B2BCB9F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6FD0F49C-B344-F44F-A9FA-F4C9DB020B0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63D39F-7E5A-6B44-A5B6-E540151F37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9938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EDF9A6-C0B1-8E4E-92DF-0D8469B61267}" type="datetimeFigureOut">
              <a:rPr lang="en-US" smtClean="0"/>
              <a:t>26/11/20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0AEDBD-9B7C-DD41-95AF-152713972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2927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Welcome</a:t>
            </a:r>
          </a:p>
          <a:p>
            <a:r>
              <a:rPr lang="en-US" dirty="0"/>
              <a:t>- Introduce ourselves</a:t>
            </a:r>
          </a:p>
          <a:p>
            <a:pPr marL="171450" indent="-171450">
              <a:buFontTx/>
              <a:buChar char="-"/>
            </a:pPr>
            <a:r>
              <a:rPr lang="en-US" dirty="0"/>
              <a:t>Type in your name and the name of your school in the chat! Also change your name on your Zoom to your first name</a:t>
            </a:r>
          </a:p>
          <a:p>
            <a:pPr marL="171450" indent="-171450">
              <a:buFontTx/>
              <a:buChar char="-"/>
            </a:pPr>
            <a:r>
              <a:rPr lang="en-US" dirty="0"/>
              <a:t>Invite people to use the chat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4506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6117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Todays session will be broken into 3 key areas:</a:t>
            </a:r>
          </a:p>
          <a:p>
            <a:endParaRPr lang="en-US" dirty="0"/>
          </a:p>
          <a:p>
            <a:r>
              <a:rPr lang="en-US" dirty="0"/>
              <a:t>Read through slide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6960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Ran repair shops</a:t>
            </a:r>
          </a:p>
          <a:p>
            <a:endParaRPr lang="en-US" dirty="0" smtClean="0"/>
          </a:p>
          <a:p>
            <a:endParaRPr lang="en-US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0857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0517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4266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3501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Briefly talk through the 6 steps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2650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Ask everyone to reflect on the student group they intend to work with and who in the school they can engage as a support network. Remind them that it’s not all about TY!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361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Introduce the step and the tools available – invite them to use their phone to view the tools on their 6 step programme </a:t>
            </a:r>
            <a:endParaRPr lang="en-IE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D50632-FB6B-2B49-8412-B5F67376CBCF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7853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Intro to thematic information sheets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443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kern="1200" dirty="0">
              <a:solidFill>
                <a:schemeClr val="tx1"/>
              </a:solidFill>
              <a:effectLst/>
              <a:latin typeface="+mn-lt"/>
              <a:cs typeface="Calibri"/>
            </a:endParaRPr>
          </a:p>
          <a:p>
            <a:r>
              <a:rPr lang="en-IE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Be sure to change to your own date here!!</a:t>
            </a:r>
            <a:endParaRPr lang="en-IE" sz="18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C113C4-5EEB-AD45-AD8C-04C21812C472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7860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Room 1: https://</a:t>
            </a:r>
            <a:r>
              <a:rPr lang="en-US" dirty="0" err="1"/>
              <a:t>docs.google.com</a:t>
            </a:r>
            <a:r>
              <a:rPr lang="en-US" dirty="0"/>
              <a:t>/document/d/1ADSyfeoNwfrDDegX8E_FhGlOnjgYYM7CuKnYW5mhv7g/</a:t>
            </a:r>
            <a:r>
              <a:rPr lang="en-US" dirty="0" err="1"/>
              <a:t>edit?usp</a:t>
            </a:r>
            <a:r>
              <a:rPr lang="en-US" dirty="0"/>
              <a:t>=sharing</a:t>
            </a:r>
          </a:p>
          <a:p>
            <a:endParaRPr lang="en-US" dirty="0"/>
          </a:p>
          <a:p>
            <a:r>
              <a:rPr lang="en-US" dirty="0"/>
              <a:t>Room 2:</a:t>
            </a:r>
          </a:p>
          <a:p>
            <a:r>
              <a:rPr lang="en-US" dirty="0"/>
              <a:t>https://</a:t>
            </a:r>
            <a:r>
              <a:rPr lang="en-US" dirty="0" err="1"/>
              <a:t>docs.google.com</a:t>
            </a:r>
            <a:r>
              <a:rPr lang="en-US" dirty="0"/>
              <a:t>/document/d/1GFRoNr_DzpuzIVtSATNCvYrNNgG5kDTwZKcrn3hX8to/</a:t>
            </a:r>
            <a:r>
              <a:rPr lang="en-US" dirty="0" err="1"/>
              <a:t>edit?usp</a:t>
            </a:r>
            <a:r>
              <a:rPr lang="en-US" dirty="0"/>
              <a:t>=sharing</a:t>
            </a:r>
          </a:p>
          <a:p>
            <a:endParaRPr lang="en-US" dirty="0"/>
          </a:p>
          <a:p>
            <a:r>
              <a:rPr lang="en-US" dirty="0"/>
              <a:t>Room 3</a:t>
            </a:r>
          </a:p>
          <a:p>
            <a:r>
              <a:rPr lang="en-US" dirty="0"/>
              <a:t>https://</a:t>
            </a:r>
            <a:r>
              <a:rPr lang="en-US" dirty="0" err="1"/>
              <a:t>docs.google.com</a:t>
            </a:r>
            <a:r>
              <a:rPr lang="en-US" dirty="0"/>
              <a:t>/document/d/1v2aWuQhkaG3XTZlR24cu63LkKnSu_45V1nEHTTcnPoo/</a:t>
            </a:r>
            <a:r>
              <a:rPr lang="en-US" dirty="0" err="1"/>
              <a:t>edit?usp</a:t>
            </a:r>
            <a:r>
              <a:rPr lang="en-US" dirty="0"/>
              <a:t>=sharing</a:t>
            </a:r>
          </a:p>
          <a:p>
            <a:endParaRPr lang="en-US" dirty="0"/>
          </a:p>
          <a:p>
            <a:r>
              <a:rPr lang="en-US" dirty="0"/>
              <a:t>Room 4</a:t>
            </a:r>
          </a:p>
          <a:p>
            <a:r>
              <a:rPr lang="en-US" dirty="0"/>
              <a:t>https://</a:t>
            </a:r>
            <a:r>
              <a:rPr lang="en-US" dirty="0" err="1"/>
              <a:t>docs.google.com</a:t>
            </a:r>
            <a:r>
              <a:rPr lang="en-US" dirty="0"/>
              <a:t>/document/d/1B8L4PpZGmOZsfR0OuFbJ5J6d41v9w5jQui0UU2w6wEw/</a:t>
            </a:r>
            <a:r>
              <a:rPr lang="en-US" dirty="0" err="1"/>
              <a:t>edit?usp</a:t>
            </a:r>
            <a:r>
              <a:rPr lang="en-US" dirty="0"/>
              <a:t>=sharing</a:t>
            </a:r>
          </a:p>
          <a:p>
            <a:endParaRPr lang="en-US" dirty="0"/>
          </a:p>
          <a:p>
            <a:r>
              <a:rPr lang="en-US" dirty="0"/>
              <a:t>Room 5</a:t>
            </a:r>
          </a:p>
          <a:p>
            <a:r>
              <a:rPr lang="en-US" dirty="0"/>
              <a:t>https://</a:t>
            </a:r>
            <a:r>
              <a:rPr lang="en-US" dirty="0" err="1"/>
              <a:t>docs.google.com</a:t>
            </a:r>
            <a:r>
              <a:rPr lang="en-US" dirty="0"/>
              <a:t>/document/d/1u9pBYugUSs0JP5a5hQ2cHqTDEfWxKx1eP8xGm83Rc40/</a:t>
            </a:r>
            <a:r>
              <a:rPr lang="en-US" dirty="0" err="1"/>
              <a:t>edit?usp</a:t>
            </a:r>
            <a:r>
              <a:rPr lang="en-US" dirty="0"/>
              <a:t>=sharing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37567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131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4196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Media Communication </a:t>
            </a:r>
          </a:p>
          <a:p>
            <a:r>
              <a:rPr lang="en-US" dirty="0"/>
              <a:t>Assemblies – Intercom</a:t>
            </a:r>
          </a:p>
          <a:p>
            <a:r>
              <a:rPr lang="en-US" dirty="0"/>
              <a:t>Themed Events – </a:t>
            </a:r>
          </a:p>
          <a:p>
            <a:r>
              <a:rPr lang="en-US" dirty="0"/>
              <a:t>Global Justice themed displays</a:t>
            </a:r>
          </a:p>
          <a:p>
            <a:r>
              <a:rPr lang="en-US" dirty="0"/>
              <a:t>Creative engagement</a:t>
            </a:r>
          </a:p>
          <a:p>
            <a:r>
              <a:rPr lang="en-US" dirty="0" err="1"/>
              <a:t>Formalised</a:t>
            </a:r>
            <a:r>
              <a:rPr lang="en-US" dirty="0"/>
              <a:t> peer learning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D50632-FB6B-2B49-8412-B5F67376CBCF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30535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9707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3428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7720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terms of the breakdown of trainings, outline the 5 types of training</a:t>
            </a:r>
          </a:p>
          <a:p>
            <a:r>
              <a:rPr lang="en-US" dirty="0"/>
              <a:t>Purple – starter trainings – (today) for new schools and teachers new to GCE (perhaps their school has been involved longer)</a:t>
            </a:r>
          </a:p>
          <a:p>
            <a:r>
              <a:rPr lang="en-US" dirty="0"/>
              <a:t>Pink – WWGS approach and adapting to covid-19 – for ALL schools and teachers. Even for schools who have been involved for a while. Updated theory and practice</a:t>
            </a:r>
          </a:p>
          <a:p>
            <a:r>
              <a:rPr lang="en-US" dirty="0"/>
              <a:t>Green – Thematic areas</a:t>
            </a:r>
          </a:p>
          <a:p>
            <a:r>
              <a:rPr lang="en-US" dirty="0"/>
              <a:t>Blue – subject specific</a:t>
            </a:r>
          </a:p>
          <a:p>
            <a:r>
              <a:rPr lang="en-US" dirty="0"/>
              <a:t>Yellow – standard WWGS trainings and events. And deadlines.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5500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72323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A96C3-4FD0-DA4A-B113-95C5E64A8258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23637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26/11/20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676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26/11/20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8152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26/11/20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379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26/11/20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333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26/11/20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674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26/11/20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4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26/11/20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018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26/11/20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138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26/11/20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38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26/11/20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489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26/11/20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994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A9315-1120-1D4B-9639-4B2FDAE730B8}" type="datetimeFigureOut">
              <a:rPr lang="en-US" smtClean="0"/>
              <a:t>26/11/20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946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4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eg"/><Relationship Id="rId3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openxmlformats.org/officeDocument/2006/relationships/image" Target="../media/image19.png"/><Relationship Id="rId5" Type="http://schemas.openxmlformats.org/officeDocument/2006/relationships/image" Target="../media/image20.png"/><Relationship Id="rId6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4" Type="http://schemas.openxmlformats.org/officeDocument/2006/relationships/image" Target="../media/image23.jpeg"/><Relationship Id="rId5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orldwiseschools.ie/6-step-programme/" TargetMode="External"/><Relationship Id="rId4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4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4" Type="http://schemas.openxmlformats.org/officeDocument/2006/relationships/image" Target="../media/image35.png"/><Relationship Id="rId5" Type="http://schemas.openxmlformats.org/officeDocument/2006/relationships/image" Target="../media/image36.png"/><Relationship Id="rId6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4" Type="http://schemas.openxmlformats.org/officeDocument/2006/relationships/image" Target="../media/image39.png"/><Relationship Id="rId5" Type="http://schemas.openxmlformats.org/officeDocument/2006/relationships/image" Target="../media/image40.png"/><Relationship Id="rId6" Type="http://schemas.openxmlformats.org/officeDocument/2006/relationships/image" Target="../media/image41.png"/><Relationship Id="rId7" Type="http://schemas.openxmlformats.org/officeDocument/2006/relationships/image" Target="../media/image42.png"/><Relationship Id="rId8" Type="http://schemas.openxmlformats.org/officeDocument/2006/relationships/image" Target="../media/image43.png"/><Relationship Id="rId9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4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4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4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50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1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2.png"/></Relationships>
</file>

<file path=ppt/slides/_rels/slide32.xml.rels><?xml version="1.0" encoding="UTF-8" standalone="yes"?>
<Relationships xmlns="http://schemas.openxmlformats.org/package/2006/relationships"><Relationship Id="rId11" Type="http://schemas.openxmlformats.org/officeDocument/2006/relationships/hyperlink" Target="https://us02web.zoom.us/meeting/register/tZEqceCoqjMvG9G7WNbo4xo3054RAqBygjPD" TargetMode="External"/><Relationship Id="rId12" Type="http://schemas.openxmlformats.org/officeDocument/2006/relationships/hyperlink" Target="https://us02web.zoom.us/meeting/register/tZAsceysqzwsEtFN6iLlhi-y5G4JjMUEZ82f" TargetMode="External"/><Relationship Id="rId13" Type="http://schemas.openxmlformats.org/officeDocument/2006/relationships/hyperlink" Target="https://us02web.zoom.us/meeting/register/tZAoduiorDwiGNOnGA8Ukt7I12zsnwbs9oIk" TargetMode="External"/><Relationship Id="rId14" Type="http://schemas.openxmlformats.org/officeDocument/2006/relationships/hyperlink" Target="https://us02web.zoom.us/meeting/register/tZEtcOmtrTMiGtJa2r0s5ANOK597rcV6_hKq" TargetMode="External"/><Relationship Id="rId15" Type="http://schemas.openxmlformats.org/officeDocument/2006/relationships/hyperlink" Target="https://us02web.zoom.us/meeting/register/tZckceGupjgiGdBKxYBpKpoH4r__VM1BhC36" TargetMode="External"/><Relationship Id="rId16" Type="http://schemas.openxmlformats.org/officeDocument/2006/relationships/hyperlink" Target="https://us02web.zoom.us/meeting/register/tZMrf-msqDwvE9bVE1BIbgQ7o2QYO6095TTD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53.png"/><Relationship Id="rId4" Type="http://schemas.openxmlformats.org/officeDocument/2006/relationships/image" Target="../media/image54.png"/><Relationship Id="rId5" Type="http://schemas.openxmlformats.org/officeDocument/2006/relationships/hyperlink" Target="https://us02web.zoom.us/meeting/register/tZUvc-2qqzkvGtATW1U3cQKSuB8mMmilYzER" TargetMode="External"/><Relationship Id="rId6" Type="http://schemas.openxmlformats.org/officeDocument/2006/relationships/hyperlink" Target="https://us02web.zoom.us/meeting/register/tZ0rf-2srDwuGN0dege6BBdynWfI8I9OmGkZ" TargetMode="External"/><Relationship Id="rId7" Type="http://schemas.openxmlformats.org/officeDocument/2006/relationships/hyperlink" Target="https://us02web.zoom.us/meeting/register/tZEsc-mrqD4vGNPZaiUA3TT0nao94795PbC0" TargetMode="External"/><Relationship Id="rId8" Type="http://schemas.openxmlformats.org/officeDocument/2006/relationships/hyperlink" Target="https://us02web.zoom.us/meeting/register/tZMpd-GvrzMvHtaY7M1AoZC27wT0QDU2JGGG" TargetMode="External"/><Relationship Id="rId9" Type="http://schemas.openxmlformats.org/officeDocument/2006/relationships/hyperlink" Target="https://us02web.zoom.us/meeting/register/tZYrc-qhrDwqH92AlnjmkXYfzz47knSwUAX_" TargetMode="External"/><Relationship Id="rId10" Type="http://schemas.openxmlformats.org/officeDocument/2006/relationships/hyperlink" Target="https://us02web.zoom.us/meeting/register/tZ0kd-qrrjopH9MdYCSTWe4c9_DpRczEAI-W" TargetMode="Externa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5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5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4" Type="http://schemas.openxmlformats.org/officeDocument/2006/relationships/image" Target="../media/image58.png"/><Relationship Id="rId5" Type="http://schemas.openxmlformats.org/officeDocument/2006/relationships/image" Target="../media/image59.jpg"/><Relationship Id="rId6" Type="http://schemas.openxmlformats.org/officeDocument/2006/relationships/hyperlink" Target="mailto:Laura.cahill@worldwiseschools.ie" TargetMode="External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="" xmlns:a16="http://schemas.microsoft.com/office/drawing/2014/main" id="{C475749F-F487-4EFB-ABC7-C1359590EB7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0DAECE40-74B2-E348-ABDD-CC3D3C6AE3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0" y="1735896"/>
            <a:ext cx="3970782" cy="1529232"/>
          </a:xfrm>
        </p:spPr>
        <p:txBody>
          <a:bodyPr>
            <a:normAutofit/>
          </a:bodyPr>
          <a:lstStyle/>
          <a:p>
            <a:pPr algn="r"/>
            <a:r>
              <a:rPr lang="en-US" sz="4800" b="1" dirty="0"/>
              <a:t>Recycling &amp; Waste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CA9C4F81-58F3-DC40-906A-F0AB4F6D7E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47414" y="4905356"/>
            <a:ext cx="3123968" cy="617620"/>
          </a:xfrm>
        </p:spPr>
        <p:txBody>
          <a:bodyPr>
            <a:normAutofit/>
          </a:bodyPr>
          <a:lstStyle/>
          <a:p>
            <a:pPr algn="r"/>
            <a:r>
              <a:rPr lang="en-US" sz="1300" dirty="0"/>
              <a:t>LIZZY NOONE, DUBLIN</a:t>
            </a:r>
          </a:p>
          <a:p>
            <a:pPr algn="r"/>
            <a:r>
              <a:rPr lang="en-US" sz="1300" dirty="0"/>
              <a:t>LAURA CAHILL, CORK</a:t>
            </a:r>
          </a:p>
        </p:txBody>
      </p:sp>
      <p:pic>
        <p:nvPicPr>
          <p:cNvPr id="5" name="Picture 3" descr="Worldwise Logo.png">
            <a:extLst>
              <a:ext uri="{FF2B5EF4-FFF2-40B4-BE49-F238E27FC236}">
                <a16:creationId xmlns="" xmlns:a16="http://schemas.microsoft.com/office/drawing/2014/main" id="{5BE9E191-BA5B-6F4C-9F6B-7D540F6341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 bwMode="auto">
          <a:xfrm>
            <a:off x="7614458" y="-49174"/>
            <a:ext cx="1529542" cy="1786248"/>
          </a:xfrm>
          <a:custGeom>
            <a:avLst/>
            <a:gdLst/>
            <a:ahLst/>
            <a:cxnLst/>
            <a:rect l="l" t="t" r="r" b="b"/>
            <a:pathLst>
              <a:path w="2298408" h="2013116">
                <a:moveTo>
                  <a:pt x="655742" y="0"/>
                </a:moveTo>
                <a:cubicBezTo>
                  <a:pt x="1644875" y="0"/>
                  <a:pt x="1644875" y="0"/>
                  <a:pt x="1644875" y="0"/>
                </a:cubicBezTo>
                <a:cubicBezTo>
                  <a:pt x="1694920" y="0"/>
                  <a:pt x="1759685" y="34910"/>
                  <a:pt x="1786179" y="78547"/>
                </a:cubicBezTo>
                <a:cubicBezTo>
                  <a:pt x="2280745" y="925103"/>
                  <a:pt x="2280745" y="925103"/>
                  <a:pt x="2280745" y="925103"/>
                </a:cubicBezTo>
                <a:cubicBezTo>
                  <a:pt x="2304296" y="971649"/>
                  <a:pt x="2304296" y="1041468"/>
                  <a:pt x="2280745" y="1088014"/>
                </a:cubicBezTo>
                <a:cubicBezTo>
                  <a:pt x="1786179" y="1934570"/>
                  <a:pt x="1786179" y="1934570"/>
                  <a:pt x="1786179" y="1934570"/>
                </a:cubicBezTo>
                <a:cubicBezTo>
                  <a:pt x="1759685" y="1978207"/>
                  <a:pt x="1694920" y="2013116"/>
                  <a:pt x="1644875" y="2013116"/>
                </a:cubicBezTo>
                <a:lnTo>
                  <a:pt x="655742" y="2013116"/>
                </a:lnTo>
                <a:cubicBezTo>
                  <a:pt x="602753" y="2013116"/>
                  <a:pt x="537989" y="1978207"/>
                  <a:pt x="514438" y="1934570"/>
                </a:cubicBezTo>
                <a:cubicBezTo>
                  <a:pt x="19872" y="1088014"/>
                  <a:pt x="19872" y="1088014"/>
                  <a:pt x="19872" y="1088014"/>
                </a:cubicBezTo>
                <a:cubicBezTo>
                  <a:pt x="-6623" y="1041468"/>
                  <a:pt x="-6623" y="971649"/>
                  <a:pt x="19872" y="925103"/>
                </a:cubicBezTo>
                <a:cubicBezTo>
                  <a:pt x="514438" y="78547"/>
                  <a:pt x="514438" y="78547"/>
                  <a:pt x="514438" y="78547"/>
                </a:cubicBezTo>
                <a:cubicBezTo>
                  <a:pt x="537989" y="34910"/>
                  <a:pt x="602753" y="0"/>
                  <a:pt x="655742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Screen Shot 2014-02-17 at 11.02.10.png">
            <a:extLst>
              <a:ext uri="{FF2B5EF4-FFF2-40B4-BE49-F238E27FC236}">
                <a16:creationId xmlns="" xmlns:a16="http://schemas.microsoft.com/office/drawing/2014/main" id="{FAC83D0D-2BE8-9F48-AF80-0E0B1BD125B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 bwMode="auto">
          <a:xfrm>
            <a:off x="-1643" y="10"/>
            <a:ext cx="5759072" cy="6857990"/>
          </a:xfrm>
          <a:custGeom>
            <a:avLst/>
            <a:gdLst/>
            <a:ahLst/>
            <a:cxnLst/>
            <a:rect l="l" t="t" r="r" b="b"/>
            <a:pathLst>
              <a:path w="7678763" h="6858000">
                <a:moveTo>
                  <a:pt x="6950358" y="3911316"/>
                </a:moveTo>
                <a:lnTo>
                  <a:pt x="6950358" y="3925503"/>
                </a:lnTo>
                <a:lnTo>
                  <a:pt x="6948404" y="3918409"/>
                </a:lnTo>
                <a:close/>
                <a:moveTo>
                  <a:pt x="890899" y="2071857"/>
                </a:moveTo>
                <a:cubicBezTo>
                  <a:pt x="890899" y="2071857"/>
                  <a:pt x="890899" y="2071857"/>
                  <a:pt x="4934362" y="2071857"/>
                </a:cubicBezTo>
                <a:cubicBezTo>
                  <a:pt x="5187625" y="2071857"/>
                  <a:pt x="5432153" y="2211072"/>
                  <a:pt x="5554418" y="2437296"/>
                </a:cubicBezTo>
                <a:cubicBezTo>
                  <a:pt x="5554418" y="2437296"/>
                  <a:pt x="5554418" y="2437296"/>
                  <a:pt x="7580515" y="5926372"/>
                </a:cubicBezTo>
                <a:cubicBezTo>
                  <a:pt x="7711513" y="6143896"/>
                  <a:pt x="7711513" y="6422327"/>
                  <a:pt x="7580515" y="6639850"/>
                </a:cubicBezTo>
                <a:cubicBezTo>
                  <a:pt x="7580515" y="6639850"/>
                  <a:pt x="7580515" y="6639850"/>
                  <a:pt x="7473670" y="6823844"/>
                </a:cubicBezTo>
                <a:lnTo>
                  <a:pt x="7453836" y="6858000"/>
                </a:lnTo>
                <a:lnTo>
                  <a:pt x="0" y="6858000"/>
                </a:lnTo>
                <a:lnTo>
                  <a:pt x="0" y="2890622"/>
                </a:lnTo>
                <a:lnTo>
                  <a:pt x="78831" y="2754282"/>
                </a:lnTo>
                <a:cubicBezTo>
                  <a:pt x="137995" y="2651956"/>
                  <a:pt x="199068" y="2546330"/>
                  <a:pt x="262110" y="2437296"/>
                </a:cubicBezTo>
                <a:cubicBezTo>
                  <a:pt x="393108" y="2211072"/>
                  <a:pt x="628904" y="2071857"/>
                  <a:pt x="890899" y="2071857"/>
                </a:cubicBezTo>
                <a:close/>
                <a:moveTo>
                  <a:pt x="0" y="0"/>
                </a:moveTo>
                <a:lnTo>
                  <a:pt x="6535339" y="0"/>
                </a:lnTo>
                <a:lnTo>
                  <a:pt x="6421432" y="196155"/>
                </a:lnTo>
                <a:cubicBezTo>
                  <a:pt x="6196056" y="584267"/>
                  <a:pt x="5928944" y="1044253"/>
                  <a:pt x="5612367" y="1589421"/>
                </a:cubicBezTo>
                <a:cubicBezTo>
                  <a:pt x="5490102" y="1815646"/>
                  <a:pt x="5245573" y="1954861"/>
                  <a:pt x="4992310" y="1954861"/>
                </a:cubicBezTo>
                <a:cubicBezTo>
                  <a:pt x="4992310" y="1954861"/>
                  <a:pt x="4992310" y="1954861"/>
                  <a:pt x="948847" y="1954861"/>
                </a:cubicBezTo>
                <a:cubicBezTo>
                  <a:pt x="686852" y="1954861"/>
                  <a:pt x="451057" y="1815646"/>
                  <a:pt x="320058" y="1589421"/>
                </a:cubicBezTo>
                <a:cubicBezTo>
                  <a:pt x="320058" y="1589421"/>
                  <a:pt x="320058" y="1589421"/>
                  <a:pt x="4048" y="1042874"/>
                </a:cubicBezTo>
                <a:lnTo>
                  <a:pt x="0" y="103587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45097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DFF00733-36D3-F844-A8C2-6D9CC40402DF}"/>
              </a:ext>
            </a:extLst>
          </p:cNvPr>
          <p:cNvSpPr txBox="1">
            <a:spLocks/>
          </p:cNvSpPr>
          <p:nvPr/>
        </p:nvSpPr>
        <p:spPr>
          <a:xfrm>
            <a:off x="4748790" y="2878073"/>
            <a:ext cx="4575156" cy="15292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/>
              <a:t>WWGS Thematic Online Training Series</a:t>
            </a:r>
          </a:p>
        </p:txBody>
      </p:sp>
    </p:spTree>
    <p:extLst>
      <p:ext uri="{BB962C8B-B14F-4D97-AF65-F5344CB8AC3E}">
        <p14:creationId xmlns:p14="http://schemas.microsoft.com/office/powerpoint/2010/main" val="4134515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252CCD9-AAA0-4B4E-B19A-A612B0284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4072" y="629268"/>
            <a:ext cx="4939868" cy="1286160"/>
          </a:xfrm>
        </p:spPr>
        <p:txBody>
          <a:bodyPr anchor="b">
            <a:normAutofit/>
          </a:bodyPr>
          <a:lstStyle/>
          <a:p>
            <a:r>
              <a:rPr lang="en-US" dirty="0"/>
              <a:t> </a:t>
            </a:r>
            <a:r>
              <a:rPr lang="en-US" b="1" dirty="0"/>
              <a:t>Hopes &amp; Fears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0422830-7297-6E4C-8968-14B34A9469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4073" y="2438400"/>
            <a:ext cx="5419927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- What do you HOPE to get out of todays session?</a:t>
            </a:r>
          </a:p>
          <a:p>
            <a:pPr marL="0" indent="0">
              <a:buNone/>
            </a:pPr>
            <a:r>
              <a:rPr lang="en-US" dirty="0"/>
              <a:t>- Any FEAR about todays session?</a:t>
            </a:r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="" xmlns:a16="http://schemas.microsoft.com/office/drawing/2014/main" id="{C5BFEF30-1A1A-D048-BA19-477C285A132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0" y="873770"/>
            <a:ext cx="3476673" cy="6857990"/>
          </a:xfrm>
          <a:prstGeom prst="rect">
            <a:avLst/>
          </a:prstGeom>
          <a:effectLst/>
        </p:spPr>
      </p:pic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A7F400EE-A8A5-48AF-B4D6-291B52C6F0B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3810700" y="2115117"/>
            <a:ext cx="4732020" cy="0"/>
          </a:xfrm>
          <a:prstGeom prst="line">
            <a:avLst/>
          </a:prstGeom>
          <a:ln w="19050">
            <a:solidFill>
              <a:srgbClr val="7CD9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35444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E9C50E5-0957-6540-9EA0-528FBBC75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410" y="-151195"/>
            <a:ext cx="7886700" cy="1325563"/>
          </a:xfrm>
        </p:spPr>
        <p:txBody>
          <a:bodyPr/>
          <a:lstStyle/>
          <a:p>
            <a:r>
              <a:rPr lang="en-US" b="1" dirty="0"/>
              <a:t>Housekeeping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2E2A6D6-8C13-E648-8A6F-C2B9639028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24164" y="1908239"/>
            <a:ext cx="4340417" cy="725093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3200" dirty="0"/>
              <a:t>Turn your camera on</a:t>
            </a:r>
          </a:p>
          <a:p>
            <a:pPr marL="0" indent="0">
              <a:spcBef>
                <a:spcPts val="0"/>
              </a:spcBef>
              <a:buNone/>
            </a:pPr>
            <a:endParaRPr lang="en-US" sz="3200" dirty="0"/>
          </a:p>
          <a:p>
            <a:pPr marL="0" indent="0">
              <a:spcBef>
                <a:spcPts val="0"/>
              </a:spcBef>
              <a:buNone/>
            </a:pPr>
            <a:endParaRPr lang="en-US" sz="3600" dirty="0"/>
          </a:p>
          <a:p>
            <a:pPr marL="0" indent="0">
              <a:spcBef>
                <a:spcPts val="0"/>
              </a:spcBef>
              <a:buNone/>
            </a:pPr>
            <a:endParaRPr lang="en-US" sz="3200" dirty="0"/>
          </a:p>
          <a:p>
            <a:pPr marL="0" indent="0">
              <a:spcBef>
                <a:spcPts val="0"/>
              </a:spcBef>
              <a:buNone/>
            </a:pPr>
            <a:endParaRPr lang="en-US" sz="3200" dirty="0"/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E86E84FC-DDA2-C744-B9CF-7324A4D370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909851"/>
            <a:ext cx="9144000" cy="804095"/>
          </a:xfrm>
          <a:prstGeom prst="rect">
            <a:avLst/>
          </a:prstGeom>
        </p:spPr>
      </p:pic>
      <p:cxnSp>
        <p:nvCxnSpPr>
          <p:cNvPr id="23" name="Straight Arrow Connector 22">
            <a:extLst>
              <a:ext uri="{FF2B5EF4-FFF2-40B4-BE49-F238E27FC236}">
                <a16:creationId xmlns="" xmlns:a16="http://schemas.microsoft.com/office/drawing/2014/main" id="{FEB931A0-BED7-0B49-9C0C-F68622F0F71D}"/>
              </a:ext>
            </a:extLst>
          </p:cNvPr>
          <p:cNvCxnSpPr>
            <a:cxnSpLocks/>
          </p:cNvCxnSpPr>
          <p:nvPr/>
        </p:nvCxnSpPr>
        <p:spPr>
          <a:xfrm flipH="1">
            <a:off x="382386" y="1409452"/>
            <a:ext cx="565265" cy="4739123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="" xmlns:a16="http://schemas.microsoft.com/office/drawing/2014/main" id="{02ED8DAD-8E60-3A4B-BF5B-80873E0A7A38}"/>
              </a:ext>
            </a:extLst>
          </p:cNvPr>
          <p:cNvCxnSpPr>
            <a:cxnSpLocks/>
            <a:stCxn id="3" idx="1"/>
          </p:cNvCxnSpPr>
          <p:nvPr/>
        </p:nvCxnSpPr>
        <p:spPr>
          <a:xfrm flipH="1">
            <a:off x="1280160" y="2270786"/>
            <a:ext cx="1944004" cy="3780879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82DAD3C4-502F-3348-B5A6-F0B0F5EA0182}"/>
              </a:ext>
            </a:extLst>
          </p:cNvPr>
          <p:cNvSpPr/>
          <p:nvPr/>
        </p:nvSpPr>
        <p:spPr>
          <a:xfrm>
            <a:off x="4039718" y="3290320"/>
            <a:ext cx="48824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0"/>
              </a:spcBef>
            </a:pPr>
            <a:r>
              <a:rPr lang="en-US" sz="3200" dirty="0"/>
              <a:t>Please use the chat function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="" xmlns:a16="http://schemas.microsoft.com/office/drawing/2014/main" id="{A4E0A12D-9984-6342-8573-6711D31876DD}"/>
              </a:ext>
            </a:extLst>
          </p:cNvPr>
          <p:cNvSpPr txBox="1">
            <a:spLocks/>
          </p:cNvSpPr>
          <p:nvPr/>
        </p:nvSpPr>
        <p:spPr>
          <a:xfrm>
            <a:off x="49876" y="1020330"/>
            <a:ext cx="3989841" cy="804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sz="3200" dirty="0"/>
              <a:t>To mute and un-mute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="" xmlns:a16="http://schemas.microsoft.com/office/drawing/2014/main" id="{BF43E854-D063-C44A-A022-27C27F39BDB9}"/>
              </a:ext>
            </a:extLst>
          </p:cNvPr>
          <p:cNvCxnSpPr>
            <a:cxnSpLocks/>
          </p:cNvCxnSpPr>
          <p:nvPr/>
        </p:nvCxnSpPr>
        <p:spPr>
          <a:xfrm flipH="1">
            <a:off x="4374468" y="3906982"/>
            <a:ext cx="197532" cy="2149977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6095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6EDEB48-EC7F-B64A-9FEA-6C0D492976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175" y="-166731"/>
            <a:ext cx="8602582" cy="1454051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000000"/>
                </a:solidFill>
              </a:rPr>
              <a:t>Session Plan</a:t>
            </a:r>
          </a:p>
        </p:txBody>
      </p:sp>
      <p:pic>
        <p:nvPicPr>
          <p:cNvPr id="4" name="Picture 6" descr="Screen Shot 2014-02-17 at 11.02.10.png">
            <a:extLst>
              <a:ext uri="{FF2B5EF4-FFF2-40B4-BE49-F238E27FC236}">
                <a16:creationId xmlns="" xmlns:a16="http://schemas.microsoft.com/office/drawing/2014/main" id="{1D99D34E-D2F1-E749-AFD6-3960080464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 bwMode="auto">
          <a:xfrm>
            <a:off x="8171543" y="62502"/>
            <a:ext cx="972456" cy="1492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45097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C24B429C-E17A-E544-AD38-6B94A5C4848B}"/>
              </a:ext>
            </a:extLst>
          </p:cNvPr>
          <p:cNvSpPr/>
          <p:nvPr/>
        </p:nvSpPr>
        <p:spPr>
          <a:xfrm>
            <a:off x="231175" y="1287320"/>
            <a:ext cx="876586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0000"/>
                </a:solidFill>
              </a:rPr>
              <a:t>An Introduction the Global Issues around Recycling and Waste</a:t>
            </a:r>
          </a:p>
          <a:p>
            <a:r>
              <a:rPr lang="en-IE" sz="2400" i="1" dirty="0"/>
              <a:t>	Claire Downey, Community Reuse Network Ireland (CRNI) </a:t>
            </a:r>
          </a:p>
          <a:p>
            <a:endParaRPr lang="en-IE" sz="2400" b="1" i="1" dirty="0">
              <a:solidFill>
                <a:srgbClr val="000000"/>
              </a:solidFill>
            </a:endParaRPr>
          </a:p>
          <a:p>
            <a:r>
              <a:rPr lang="en-US" sz="2400" b="1" dirty="0">
                <a:solidFill>
                  <a:srgbClr val="000000"/>
                </a:solidFill>
              </a:rPr>
              <a:t>Schools Experience of Exploring Waste as a Justice Issue</a:t>
            </a:r>
          </a:p>
          <a:p>
            <a:r>
              <a:rPr lang="en-US" sz="2400" b="1" dirty="0">
                <a:solidFill>
                  <a:srgbClr val="000000"/>
                </a:solidFill>
              </a:rPr>
              <a:t>	</a:t>
            </a:r>
            <a:r>
              <a:rPr lang="en-IE" sz="2400" i="1" dirty="0"/>
              <a:t>Breda Geoghegan</a:t>
            </a:r>
            <a:r>
              <a:rPr lang="en-US" sz="2400" i="1" dirty="0">
                <a:solidFill>
                  <a:srgbClr val="000000"/>
                </a:solidFill>
              </a:rPr>
              <a:t>, Loreto Secondary School, Clonmel</a:t>
            </a:r>
          </a:p>
          <a:p>
            <a:r>
              <a:rPr lang="en-US" sz="2400" b="1" i="1" dirty="0">
                <a:solidFill>
                  <a:srgbClr val="000000"/>
                </a:solidFill>
              </a:rPr>
              <a:t>	</a:t>
            </a:r>
          </a:p>
          <a:p>
            <a:r>
              <a:rPr lang="en-US" sz="2400" b="1" i="1" dirty="0">
                <a:solidFill>
                  <a:srgbClr val="000000"/>
                </a:solidFill>
              </a:rPr>
              <a:t>Break &amp; Reflection</a:t>
            </a:r>
          </a:p>
          <a:p>
            <a:endParaRPr lang="en-US" sz="2400" dirty="0">
              <a:solidFill>
                <a:srgbClr val="000000"/>
              </a:solidFill>
            </a:endParaRPr>
          </a:p>
          <a:p>
            <a:r>
              <a:rPr lang="en-US" sz="2400" b="1" dirty="0">
                <a:solidFill>
                  <a:srgbClr val="000000"/>
                </a:solidFill>
              </a:rPr>
              <a:t>Recycling and Waste: from Knowledge to Action </a:t>
            </a:r>
          </a:p>
          <a:p>
            <a:r>
              <a:rPr lang="en-US" sz="2400" dirty="0">
                <a:solidFill>
                  <a:srgbClr val="000000"/>
                </a:solidFill>
              </a:rPr>
              <a:t>	</a:t>
            </a:r>
            <a:r>
              <a:rPr lang="en-US" sz="2400" i="1" dirty="0">
                <a:solidFill>
                  <a:srgbClr val="000000"/>
                </a:solidFill>
              </a:rPr>
              <a:t>WWGS 6 Step </a:t>
            </a:r>
            <a:r>
              <a:rPr lang="en-US" sz="2400" i="1" dirty="0" err="1">
                <a:solidFill>
                  <a:srgbClr val="000000"/>
                </a:solidFill>
              </a:rPr>
              <a:t>Programme</a:t>
            </a:r>
            <a:endParaRPr lang="en-US" sz="2400" dirty="0">
              <a:solidFill>
                <a:srgbClr val="000000"/>
              </a:solidFill>
            </a:endParaRPr>
          </a:p>
          <a:p>
            <a:endParaRPr lang="en-US" sz="2400" dirty="0">
              <a:solidFill>
                <a:srgbClr val="000000"/>
              </a:solidFill>
            </a:endParaRPr>
          </a:p>
          <a:p>
            <a:r>
              <a:rPr lang="en-US" sz="2400" b="1" dirty="0">
                <a:solidFill>
                  <a:srgbClr val="000000"/>
                </a:solidFill>
              </a:rPr>
              <a:t>Reflection and Next Steps</a:t>
            </a:r>
          </a:p>
          <a:p>
            <a:endParaRPr lang="en-US" sz="2400" dirty="0">
              <a:solidFill>
                <a:srgbClr val="000000"/>
              </a:solidFill>
            </a:endParaRPr>
          </a:p>
          <a:p>
            <a:endParaRPr lang="en-US" sz="2400" dirty="0">
              <a:solidFill>
                <a:srgbClr val="000000"/>
              </a:solidFill>
            </a:endParaRPr>
          </a:p>
          <a:p>
            <a:endParaRPr lang="en-US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751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99E4091-6642-BB4A-9358-EE6ACEC63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5630" y="4240733"/>
            <a:ext cx="8192729" cy="247292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8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An Introduction to Waste and Recycling as </a:t>
            </a:r>
            <a:br>
              <a:rPr lang="en-US" sz="28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</a:br>
            <a:r>
              <a:rPr lang="en-US" sz="28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Global Justice Issues</a:t>
            </a:r>
            <a:br>
              <a:rPr lang="en-US" sz="28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</a:br>
            <a:r>
              <a:rPr lang="en-US" sz="28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/>
            </a:r>
            <a:br>
              <a:rPr lang="en-US" sz="28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</a:br>
            <a:r>
              <a:rPr lang="en-US" sz="28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Claire Downey, Community Reuse Network Ireland (CRNI) Executive</a:t>
            </a:r>
            <a:r>
              <a:rPr lang="en-US" sz="1800" b="1" i="1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/>
            </a:r>
            <a:br>
              <a:rPr lang="en-US" sz="1800" b="1" i="1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</a:br>
            <a:endParaRPr lang="en-US" sz="1800" kern="1200" dirty="0">
              <a:solidFill>
                <a:schemeClr val="tx1"/>
              </a:solidFill>
              <a:latin typeface="+mn-lt"/>
              <a:ea typeface="+mj-ea"/>
              <a:cs typeface="+mj-cs"/>
            </a:endParaRPr>
          </a:p>
        </p:txBody>
      </p:sp>
      <p:pic>
        <p:nvPicPr>
          <p:cNvPr id="10" name="Picture 9" descr="Logo&#10;&#10;Description automatically generated">
            <a:extLst>
              <a:ext uri="{FF2B5EF4-FFF2-40B4-BE49-F238E27FC236}">
                <a16:creationId xmlns="" xmlns:a16="http://schemas.microsoft.com/office/drawing/2014/main" id="{AD30AE97-4B74-E741-A91F-BEE2FFC7FA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987"/>
          <a:stretch/>
        </p:blipFill>
        <p:spPr>
          <a:xfrm>
            <a:off x="20" y="10"/>
            <a:ext cx="4571975" cy="4252522"/>
          </a:xfrm>
          <a:prstGeom prst="rect">
            <a:avLst/>
          </a:prstGeom>
        </p:spPr>
      </p:pic>
      <p:pic>
        <p:nvPicPr>
          <p:cNvPr id="4" name="Picture 3" descr="A person standing in a room&#10;&#10;Description automatically generated">
            <a:extLst>
              <a:ext uri="{FF2B5EF4-FFF2-40B4-BE49-F238E27FC236}">
                <a16:creationId xmlns="" xmlns:a16="http://schemas.microsoft.com/office/drawing/2014/main" id="{73251C8A-38AD-A444-9959-CBFFCD5F731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4571999" y="-681"/>
            <a:ext cx="4572001" cy="4253215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="" xmlns:a16="http://schemas.microsoft.com/office/drawing/2014/main" id="{EBAD6A72-88E8-42F7-88B9-CAF744536BE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4572000" y="-680"/>
            <a:ext cx="0" cy="4242816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="" xmlns:a16="http://schemas.microsoft.com/office/drawing/2014/main" id="{C800968E-0A99-46C4-A9B2-6A63AC66F4B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-1" y="4242136"/>
            <a:ext cx="9144001" cy="0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93548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D752395-B869-7544-9D83-E8206AF6B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28362"/>
            <a:ext cx="7886700" cy="1325563"/>
          </a:xfrm>
        </p:spPr>
        <p:txBody>
          <a:bodyPr>
            <a:noAutofit/>
          </a:bodyPr>
          <a:lstStyle/>
          <a:p>
            <a:r>
              <a:rPr lang="en-US" sz="4000" b="1" u="sng" dirty="0"/>
              <a:t>TEACHER INPUT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IE" sz="2800" i="1" dirty="0"/>
              <a:t>Breda Geoghegan</a:t>
            </a:r>
            <a:r>
              <a:rPr lang="en-US" sz="2800" i="1" dirty="0">
                <a:solidFill>
                  <a:srgbClr val="000000"/>
                </a:solidFill>
              </a:rPr>
              <a:t>, Loreto Secondary School, Clonmel</a:t>
            </a:r>
            <a:br>
              <a:rPr lang="en-US" sz="2800" i="1" dirty="0">
                <a:solidFill>
                  <a:srgbClr val="000000"/>
                </a:solidFill>
              </a:rPr>
            </a:br>
            <a:r>
              <a:rPr lang="en-US" sz="3600" dirty="0">
                <a:solidFill>
                  <a:srgbClr val="000000"/>
                </a:solidFill>
              </a:rPr>
              <a:t/>
            </a:r>
            <a:br>
              <a:rPr lang="en-US" sz="3600" dirty="0">
                <a:solidFill>
                  <a:srgbClr val="000000"/>
                </a:solidFill>
              </a:rPr>
            </a:br>
            <a:endParaRPr lang="en-US" sz="3600" dirty="0"/>
          </a:p>
        </p:txBody>
      </p:sp>
      <p:pic>
        <p:nvPicPr>
          <p:cNvPr id="4" name="Picture 3" descr="A picture containing graphical user interface&#10;&#10;Description automatically generated">
            <a:extLst>
              <a:ext uri="{FF2B5EF4-FFF2-40B4-BE49-F238E27FC236}">
                <a16:creationId xmlns="" xmlns:a16="http://schemas.microsoft.com/office/drawing/2014/main" id="{F83FDEF0-9B48-0749-BB4B-8DAB825BD9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8404" y="1684294"/>
            <a:ext cx="6447192" cy="4842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0917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42A4FC2C-047E-45A5-965D-8E1E3BF09BC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9" name="Content Placeholder 18" descr="A person holding a sign&#10;&#10;Description automatically generated">
            <a:extLst>
              <a:ext uri="{FF2B5EF4-FFF2-40B4-BE49-F238E27FC236}">
                <a16:creationId xmlns="" xmlns:a16="http://schemas.microsoft.com/office/drawing/2014/main" id="{C4A6ADB1-A0DB-B842-963C-C4200BFB03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4596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rowd of people in a room&#10;&#10;Description automatically generated">
            <a:extLst>
              <a:ext uri="{FF2B5EF4-FFF2-40B4-BE49-F238E27FC236}">
                <a16:creationId xmlns="" xmlns:a16="http://schemas.microsoft.com/office/drawing/2014/main" id="{3B3C0B78-FCC8-864B-A076-B11CAEBA9D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1233" y="0"/>
            <a:ext cx="6461533" cy="7244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1907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E55E824-A920-D34B-8ECA-376AF99BA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Diagram, shape, venn diagram, circle&#10;&#10;Description automatically generated">
            <a:extLst>
              <a:ext uri="{FF2B5EF4-FFF2-40B4-BE49-F238E27FC236}">
                <a16:creationId xmlns="" xmlns:a16="http://schemas.microsoft.com/office/drawing/2014/main" id="{C83CC462-8423-7844-8CDA-53023DE0BC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850481" cy="6858000"/>
          </a:xfrm>
          <a:prstGeom prst="rect">
            <a:avLst/>
          </a:prstGeom>
        </p:spPr>
      </p:pic>
      <p:pic>
        <p:nvPicPr>
          <p:cNvPr id="5" name="Picture 4" descr="A person standing in a room&#10;&#10;Description automatically generated">
            <a:extLst>
              <a:ext uri="{FF2B5EF4-FFF2-40B4-BE49-F238E27FC236}">
                <a16:creationId xmlns="" xmlns:a16="http://schemas.microsoft.com/office/drawing/2014/main" id="{F8C21855-055C-1C4A-A127-213939A756D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0481" y="229595"/>
            <a:ext cx="5593519" cy="3146354"/>
          </a:xfrm>
          <a:prstGeom prst="rect">
            <a:avLst/>
          </a:prstGeom>
        </p:spPr>
      </p:pic>
      <p:pic>
        <p:nvPicPr>
          <p:cNvPr id="6" name="Content Placeholder 5" descr="A group of people in a room&#10;&#10;Description automatically generated">
            <a:extLst>
              <a:ext uri="{FF2B5EF4-FFF2-40B4-BE49-F238E27FC236}">
                <a16:creationId xmlns="" xmlns:a16="http://schemas.microsoft.com/office/drawing/2014/main" id="{7F4FB087-BD42-A649-B50D-9E80BB8E96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0482" y="3574307"/>
            <a:ext cx="5593518" cy="3146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5925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2A4FC2C-047E-45A5-965D-8E1E3BF09BC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Content Placeholder 3" descr="A group of people posing for the camera&#10;&#10;Description automatically generated">
            <a:extLst>
              <a:ext uri="{FF2B5EF4-FFF2-40B4-BE49-F238E27FC236}">
                <a16:creationId xmlns="" xmlns:a16="http://schemas.microsoft.com/office/drawing/2014/main" id="{B78E371A-C7B1-BD4F-A765-85FE674495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1146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29352A0-079A-F541-A78F-D8B65BFA3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293" y="2616516"/>
            <a:ext cx="8876707" cy="2429371"/>
          </a:xfrm>
        </p:spPr>
        <p:txBody>
          <a:bodyPr>
            <a:normAutofit fontScale="90000"/>
          </a:bodyPr>
          <a:lstStyle/>
          <a:p>
            <a:r>
              <a:rPr lang="en-IE" sz="8000" b="1" dirty="0"/>
              <a:t>Reflection</a:t>
            </a:r>
            <a:r>
              <a:rPr lang="en-IE" b="1" dirty="0"/>
              <a:t/>
            </a:r>
            <a:br>
              <a:rPr lang="en-IE" b="1" dirty="0"/>
            </a:br>
            <a:r>
              <a:rPr lang="en-IE" b="1" dirty="0"/>
              <a:t/>
            </a:r>
            <a:br>
              <a:rPr lang="en-IE" b="1" dirty="0"/>
            </a:br>
            <a:r>
              <a:rPr lang="en-IE" sz="4000" i="1" dirty="0"/>
              <a:t>Reflect on what you’ve </a:t>
            </a:r>
            <a:br>
              <a:rPr lang="en-IE" sz="4000" i="1" dirty="0"/>
            </a:br>
            <a:r>
              <a:rPr lang="en-IE" sz="4000" i="1" dirty="0"/>
              <a:t>heard this morning..</a:t>
            </a:r>
            <a:r>
              <a:rPr lang="en-IE" sz="4000" b="1" dirty="0"/>
              <a:t/>
            </a:r>
            <a:br>
              <a:rPr lang="en-IE" sz="4000" b="1" dirty="0"/>
            </a:br>
            <a:r>
              <a:rPr lang="en-IE" sz="3600" i="1" dirty="0"/>
              <a:t/>
            </a:r>
            <a:br>
              <a:rPr lang="en-IE" sz="3600" i="1" dirty="0"/>
            </a:br>
            <a:r>
              <a:rPr lang="en-IE" sz="3600" i="1" dirty="0"/>
              <a:t>Consider:</a:t>
            </a:r>
            <a:br>
              <a:rPr lang="en-IE" sz="3600" i="1" dirty="0"/>
            </a:br>
            <a:r>
              <a:rPr lang="en-IE" sz="3600" i="1" dirty="0"/>
              <a:t>	- What are your initial thoughts/ feelings</a:t>
            </a:r>
            <a:br>
              <a:rPr lang="en-IE" sz="3600" i="1" dirty="0"/>
            </a:br>
            <a:r>
              <a:rPr lang="en-IE" sz="3600" i="1" dirty="0"/>
              <a:t>	- Your approach to exploring waste with 	students</a:t>
            </a:r>
            <a:br>
              <a:rPr lang="en-IE" sz="3600" i="1" dirty="0"/>
            </a:br>
            <a:r>
              <a:rPr lang="en-IE" i="1" dirty="0"/>
              <a:t/>
            </a:r>
            <a:br>
              <a:rPr lang="en-IE" i="1" dirty="0"/>
            </a:br>
            <a:r>
              <a:rPr lang="en-IE" i="1" dirty="0"/>
              <a:t/>
            </a:r>
            <a:br>
              <a:rPr lang="en-IE" i="1" dirty="0"/>
            </a:br>
            <a:endParaRPr lang="en-US" i="1" dirty="0"/>
          </a:p>
        </p:txBody>
      </p:sp>
      <p:pic>
        <p:nvPicPr>
          <p:cNvPr id="9" name="Content Placeholder 8" descr="A picture containing food&#10;&#10;Description automatically generated">
            <a:extLst>
              <a:ext uri="{FF2B5EF4-FFF2-40B4-BE49-F238E27FC236}">
                <a16:creationId xmlns="" xmlns:a16="http://schemas.microsoft.com/office/drawing/2014/main" id="{D2E28BD4-29E2-C94A-9A0E-2F50C8C918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72100" y="167439"/>
            <a:ext cx="3788287" cy="2859360"/>
          </a:xfrm>
        </p:spPr>
      </p:pic>
    </p:spTree>
    <p:extLst>
      <p:ext uri="{BB962C8B-B14F-4D97-AF65-F5344CB8AC3E}">
        <p14:creationId xmlns:p14="http://schemas.microsoft.com/office/powerpoint/2010/main" val="9508771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="" xmlns:a16="http://schemas.microsoft.com/office/drawing/2014/main" id="{1FE21981-771D-4A29-8D3A-D068BE54BFE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-1" y="0"/>
            <a:ext cx="914400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 close up of a flower garden&#10;&#10;Description automatically generated">
            <a:extLst>
              <a:ext uri="{FF2B5EF4-FFF2-40B4-BE49-F238E27FC236}">
                <a16:creationId xmlns="" xmlns:a16="http://schemas.microsoft.com/office/drawing/2014/main" id="{B177DDF2-0C64-E242-BEB3-D82E0102AA2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>
          <a:xfrm>
            <a:off x="20" y="-1"/>
            <a:ext cx="9006958" cy="6858000"/>
          </a:xfrm>
          <a:custGeom>
            <a:avLst/>
            <a:gdLst/>
            <a:ahLst/>
            <a:cxnLst/>
            <a:rect l="l" t="t" r="r" b="b"/>
            <a:pathLst>
              <a:path w="12009304" h="6858000">
                <a:moveTo>
                  <a:pt x="8239723" y="5083103"/>
                </a:moveTo>
                <a:cubicBezTo>
                  <a:pt x="8239723" y="5083103"/>
                  <a:pt x="8239723" y="5083103"/>
                  <a:pt x="9505105" y="5083103"/>
                </a:cubicBezTo>
                <a:cubicBezTo>
                  <a:pt x="9525601" y="5083103"/>
                  <a:pt x="9545588" y="5085825"/>
                  <a:pt x="9564676" y="5091016"/>
                </a:cubicBezTo>
                <a:lnTo>
                  <a:pt x="9605648" y="5108194"/>
                </a:lnTo>
                <a:lnTo>
                  <a:pt x="9580608" y="5151499"/>
                </a:lnTo>
                <a:cubicBezTo>
                  <a:pt x="9354208" y="5543062"/>
                  <a:pt x="9064418" y="6044264"/>
                  <a:pt x="8693486" y="6685800"/>
                </a:cubicBezTo>
                <a:cubicBezTo>
                  <a:pt x="8665958" y="6733339"/>
                  <a:pt x="8632925" y="6776306"/>
                  <a:pt x="8595419" y="6814017"/>
                </a:cubicBezTo>
                <a:lnTo>
                  <a:pt x="8545620" y="6858000"/>
                </a:lnTo>
                <a:lnTo>
                  <a:pt x="7612173" y="6858000"/>
                </a:lnTo>
                <a:lnTo>
                  <a:pt x="7591825" y="6822959"/>
                </a:lnTo>
                <a:cubicBezTo>
                  <a:pt x="7538315" y="6730809"/>
                  <a:pt x="7478495" y="6627794"/>
                  <a:pt x="7411622" y="6512633"/>
                </a:cubicBezTo>
                <a:cubicBezTo>
                  <a:pt x="7370628" y="6444560"/>
                  <a:pt x="7370628" y="6357427"/>
                  <a:pt x="7411622" y="6289354"/>
                </a:cubicBezTo>
                <a:cubicBezTo>
                  <a:pt x="7411622" y="6289354"/>
                  <a:pt x="7411622" y="6289354"/>
                  <a:pt x="8045680" y="5197465"/>
                </a:cubicBezTo>
                <a:cubicBezTo>
                  <a:pt x="8083943" y="5126669"/>
                  <a:pt x="8160465" y="5083103"/>
                  <a:pt x="8239723" y="5083103"/>
                </a:cubicBezTo>
                <a:close/>
                <a:moveTo>
                  <a:pt x="10622296" y="1326563"/>
                </a:moveTo>
                <a:cubicBezTo>
                  <a:pt x="10622296" y="1326563"/>
                  <a:pt x="10622296" y="1326563"/>
                  <a:pt x="11448522" y="1326563"/>
                </a:cubicBezTo>
                <a:cubicBezTo>
                  <a:pt x="11502058" y="1326563"/>
                  <a:pt x="11550238" y="1355009"/>
                  <a:pt x="11577006" y="1401233"/>
                </a:cubicBezTo>
                <a:cubicBezTo>
                  <a:pt x="11577006" y="1401233"/>
                  <a:pt x="11577006" y="1401233"/>
                  <a:pt x="11989228" y="2114179"/>
                </a:cubicBezTo>
                <a:cubicBezTo>
                  <a:pt x="12015996" y="2158629"/>
                  <a:pt x="12015996" y="2215522"/>
                  <a:pt x="11989228" y="2259969"/>
                </a:cubicBezTo>
                <a:cubicBezTo>
                  <a:pt x="11989228" y="2259969"/>
                  <a:pt x="11989228" y="2259969"/>
                  <a:pt x="11577006" y="2972914"/>
                </a:cubicBezTo>
                <a:cubicBezTo>
                  <a:pt x="11550238" y="3019141"/>
                  <a:pt x="11502058" y="3047587"/>
                  <a:pt x="11448522" y="3047587"/>
                </a:cubicBezTo>
                <a:cubicBezTo>
                  <a:pt x="11448522" y="3047587"/>
                  <a:pt x="11448522" y="3047587"/>
                  <a:pt x="10622296" y="3047587"/>
                </a:cubicBezTo>
                <a:cubicBezTo>
                  <a:pt x="10570544" y="3047587"/>
                  <a:pt x="10520578" y="3019141"/>
                  <a:pt x="10495594" y="2972914"/>
                </a:cubicBezTo>
                <a:cubicBezTo>
                  <a:pt x="10495594" y="2972914"/>
                  <a:pt x="10495594" y="2972914"/>
                  <a:pt x="10081589" y="2259969"/>
                </a:cubicBezTo>
                <a:cubicBezTo>
                  <a:pt x="10054821" y="2215522"/>
                  <a:pt x="10054821" y="2158629"/>
                  <a:pt x="10081589" y="2114179"/>
                </a:cubicBezTo>
                <a:cubicBezTo>
                  <a:pt x="10081589" y="2114179"/>
                  <a:pt x="10081589" y="2114179"/>
                  <a:pt x="10495594" y="1401233"/>
                </a:cubicBezTo>
                <a:cubicBezTo>
                  <a:pt x="10520578" y="1355009"/>
                  <a:pt x="10570544" y="1326563"/>
                  <a:pt x="10622296" y="1326563"/>
                </a:cubicBezTo>
                <a:close/>
                <a:moveTo>
                  <a:pt x="0" y="0"/>
                </a:moveTo>
                <a:lnTo>
                  <a:pt x="4457990" y="0"/>
                </a:lnTo>
                <a:lnTo>
                  <a:pt x="5902610" y="0"/>
                </a:lnTo>
                <a:lnTo>
                  <a:pt x="8476869" y="0"/>
                </a:lnTo>
                <a:lnTo>
                  <a:pt x="8535933" y="39849"/>
                </a:lnTo>
                <a:cubicBezTo>
                  <a:pt x="8598516" y="88273"/>
                  <a:pt x="8652195" y="149296"/>
                  <a:pt x="8693486" y="220603"/>
                </a:cubicBezTo>
                <a:cubicBezTo>
                  <a:pt x="8693486" y="220603"/>
                  <a:pt x="8693486" y="220603"/>
                  <a:pt x="10389180" y="3153347"/>
                </a:cubicBezTo>
                <a:cubicBezTo>
                  <a:pt x="10499291" y="3336185"/>
                  <a:pt x="10499291" y="3570221"/>
                  <a:pt x="10389180" y="3753061"/>
                </a:cubicBezTo>
                <a:cubicBezTo>
                  <a:pt x="10389180" y="3753061"/>
                  <a:pt x="10389180" y="3753061"/>
                  <a:pt x="9759557" y="4842009"/>
                </a:cubicBezTo>
                <a:lnTo>
                  <a:pt x="9706493" y="4933778"/>
                </a:lnTo>
                <a:lnTo>
                  <a:pt x="9708360" y="4934561"/>
                </a:lnTo>
                <a:cubicBezTo>
                  <a:pt x="9746510" y="4956830"/>
                  <a:pt x="9778880" y="4989078"/>
                  <a:pt x="9802002" y="5029008"/>
                </a:cubicBezTo>
                <a:cubicBezTo>
                  <a:pt x="9802002" y="5029008"/>
                  <a:pt x="9802002" y="5029008"/>
                  <a:pt x="10514131" y="6260653"/>
                </a:cubicBezTo>
                <a:cubicBezTo>
                  <a:pt x="10560376" y="6337439"/>
                  <a:pt x="10560376" y="6435725"/>
                  <a:pt x="10514131" y="6512512"/>
                </a:cubicBezTo>
                <a:cubicBezTo>
                  <a:pt x="10514131" y="6512512"/>
                  <a:pt x="10514131" y="6512512"/>
                  <a:pt x="10340271" y="6813206"/>
                </a:cubicBezTo>
                <a:lnTo>
                  <a:pt x="10314372" y="6858000"/>
                </a:lnTo>
                <a:lnTo>
                  <a:pt x="10119136" y="6858000"/>
                </a:lnTo>
                <a:lnTo>
                  <a:pt x="10122008" y="6853033"/>
                </a:lnTo>
                <a:cubicBezTo>
                  <a:pt x="10327158" y="6498223"/>
                  <a:pt x="10327158" y="6498223"/>
                  <a:pt x="10327158" y="6498223"/>
                </a:cubicBezTo>
                <a:cubicBezTo>
                  <a:pt x="10368154" y="6430148"/>
                  <a:pt x="10368154" y="6343015"/>
                  <a:pt x="10327158" y="6274942"/>
                </a:cubicBezTo>
                <a:cubicBezTo>
                  <a:pt x="9695832" y="5183053"/>
                  <a:pt x="9695832" y="5183053"/>
                  <a:pt x="9695832" y="5183053"/>
                </a:cubicBezTo>
                <a:cubicBezTo>
                  <a:pt x="9675334" y="5147654"/>
                  <a:pt x="9646640" y="5119063"/>
                  <a:pt x="9612819" y="5099323"/>
                </a:cubicBezTo>
                <a:lnTo>
                  <a:pt x="9603213" y="5095298"/>
                </a:lnTo>
                <a:lnTo>
                  <a:pt x="9654707" y="5006238"/>
                </a:lnTo>
                <a:lnTo>
                  <a:pt x="9693004" y="4940002"/>
                </a:lnTo>
                <a:lnTo>
                  <a:pt x="9653283" y="4923348"/>
                </a:lnTo>
                <a:cubicBezTo>
                  <a:pt x="9631750" y="4917491"/>
                  <a:pt x="9609208" y="4914420"/>
                  <a:pt x="9586087" y="4914420"/>
                </a:cubicBezTo>
                <a:cubicBezTo>
                  <a:pt x="8158743" y="4914420"/>
                  <a:pt x="8158743" y="4914420"/>
                  <a:pt x="8158743" y="4914420"/>
                </a:cubicBezTo>
                <a:cubicBezTo>
                  <a:pt x="8069341" y="4914420"/>
                  <a:pt x="7983024" y="4963563"/>
                  <a:pt x="7939863" y="5043420"/>
                </a:cubicBezTo>
                <a:cubicBezTo>
                  <a:pt x="7224650" y="6275065"/>
                  <a:pt x="7224650" y="6275065"/>
                  <a:pt x="7224650" y="6275065"/>
                </a:cubicBezTo>
                <a:cubicBezTo>
                  <a:pt x="7178407" y="6351849"/>
                  <a:pt x="7178407" y="6450135"/>
                  <a:pt x="7224650" y="6526922"/>
                </a:cubicBezTo>
                <a:cubicBezTo>
                  <a:pt x="7269350" y="6603900"/>
                  <a:pt x="7311257" y="6676067"/>
                  <a:pt x="7350544" y="6743723"/>
                </a:cubicBezTo>
                <a:lnTo>
                  <a:pt x="7416905" y="6858000"/>
                </a:lnTo>
                <a:lnTo>
                  <a:pt x="5902610" y="6858000"/>
                </a:lnTo>
                <a:lnTo>
                  <a:pt x="4389358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11" name="Picture 10" descr="A picture containing shape&#10;&#10;Description automatically generated">
            <a:extLst>
              <a:ext uri="{FF2B5EF4-FFF2-40B4-BE49-F238E27FC236}">
                <a16:creationId xmlns="" xmlns:a16="http://schemas.microsoft.com/office/drawing/2014/main" id="{26E7F50F-6F5A-A24D-B589-11BEE1B3A1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4"/>
          <a:stretch/>
        </p:blipFill>
        <p:spPr>
          <a:xfrm>
            <a:off x="3360378" y="1106909"/>
            <a:ext cx="3125045" cy="3681631"/>
          </a:xfrm>
          <a:custGeom>
            <a:avLst/>
            <a:gdLst/>
            <a:ahLst/>
            <a:cxnLst/>
            <a:rect l="l" t="t" r="r" b="b"/>
            <a:pathLst>
              <a:path w="4166726" h="3681631">
                <a:moveTo>
                  <a:pt x="1199629" y="0"/>
                </a:moveTo>
                <a:cubicBezTo>
                  <a:pt x="1199629" y="0"/>
                  <a:pt x="1199629" y="0"/>
                  <a:pt x="2967099" y="0"/>
                </a:cubicBezTo>
                <a:cubicBezTo>
                  <a:pt x="3077805" y="0"/>
                  <a:pt x="3184693" y="60854"/>
                  <a:pt x="3238137" y="159741"/>
                </a:cubicBezTo>
                <a:cubicBezTo>
                  <a:pt x="3238137" y="159741"/>
                  <a:pt x="3238137" y="159741"/>
                  <a:pt x="4123780" y="1684879"/>
                </a:cubicBezTo>
                <a:cubicBezTo>
                  <a:pt x="4181042" y="1779962"/>
                  <a:pt x="4181042" y="1901669"/>
                  <a:pt x="4123780" y="1996753"/>
                </a:cubicBezTo>
                <a:cubicBezTo>
                  <a:pt x="4123780" y="1996753"/>
                  <a:pt x="4123780" y="1996753"/>
                  <a:pt x="3238137" y="3521891"/>
                </a:cubicBezTo>
                <a:cubicBezTo>
                  <a:pt x="3184693" y="3620778"/>
                  <a:pt x="3077805" y="3681631"/>
                  <a:pt x="2967099" y="3681631"/>
                </a:cubicBezTo>
                <a:cubicBezTo>
                  <a:pt x="2967099" y="3681631"/>
                  <a:pt x="2967099" y="3681631"/>
                  <a:pt x="1199629" y="3681631"/>
                </a:cubicBezTo>
                <a:cubicBezTo>
                  <a:pt x="1085105" y="3681631"/>
                  <a:pt x="982035" y="3620778"/>
                  <a:pt x="924774" y="3521891"/>
                </a:cubicBezTo>
                <a:cubicBezTo>
                  <a:pt x="924774" y="3521891"/>
                  <a:pt x="924774" y="3521891"/>
                  <a:pt x="42947" y="1996753"/>
                </a:cubicBezTo>
                <a:cubicBezTo>
                  <a:pt x="-14315" y="1901669"/>
                  <a:pt x="-14315" y="1779962"/>
                  <a:pt x="42947" y="1684879"/>
                </a:cubicBezTo>
                <a:cubicBezTo>
                  <a:pt x="42947" y="1684879"/>
                  <a:pt x="42947" y="1684879"/>
                  <a:pt x="924774" y="159741"/>
                </a:cubicBezTo>
                <a:cubicBezTo>
                  <a:pt x="982035" y="60854"/>
                  <a:pt x="1085105" y="0"/>
                  <a:pt x="1199629" y="0"/>
                </a:cubicBezTo>
                <a:close/>
              </a:path>
            </a:pathLst>
          </a:custGeom>
          <a:ln w="1587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9820838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29352A0-079A-F541-A78F-D8B65BFA3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42900" y="1271493"/>
            <a:ext cx="9143999" cy="2429371"/>
          </a:xfrm>
        </p:spPr>
        <p:txBody>
          <a:bodyPr>
            <a:noAutofit/>
          </a:bodyPr>
          <a:lstStyle/>
          <a:p>
            <a:r>
              <a:rPr lang="en-IE" sz="3600" b="1" dirty="0"/>
              <a:t>	Reflection in Pairs</a:t>
            </a:r>
            <a:br>
              <a:rPr lang="en-IE" sz="3600" b="1" dirty="0"/>
            </a:br>
            <a:r>
              <a:rPr lang="en-IE" sz="3600" b="1" dirty="0"/>
              <a:t/>
            </a:r>
            <a:br>
              <a:rPr lang="en-IE" sz="3600" b="1" dirty="0"/>
            </a:br>
            <a:r>
              <a:rPr lang="en-IE" sz="3600" b="1" dirty="0"/>
              <a:t>	</a:t>
            </a:r>
            <a:r>
              <a:rPr lang="en-IE" sz="3200" i="1" dirty="0"/>
              <a:t>Share your reflections on:</a:t>
            </a:r>
            <a:br>
              <a:rPr lang="en-IE" sz="3200" i="1" dirty="0"/>
            </a:br>
            <a:r>
              <a:rPr lang="en-IE" sz="3600" i="1" dirty="0"/>
              <a:t/>
            </a:r>
            <a:br>
              <a:rPr lang="en-IE" sz="3600" i="1" dirty="0"/>
            </a:br>
            <a:r>
              <a:rPr lang="en-IE" sz="3600" i="1" dirty="0"/>
              <a:t>	- </a:t>
            </a:r>
            <a:r>
              <a:rPr lang="en-IE" sz="2800" i="1" dirty="0"/>
              <a:t>Your initial thoughts/ feelings</a:t>
            </a:r>
            <a:br>
              <a:rPr lang="en-IE" sz="2800" i="1" dirty="0"/>
            </a:br>
            <a:r>
              <a:rPr lang="en-IE" sz="2800" i="1" dirty="0"/>
              <a:t>	- Your approach to exploring waste with students</a:t>
            </a:r>
            <a:r>
              <a:rPr lang="en-IE" sz="3600" i="1" dirty="0"/>
              <a:t/>
            </a:r>
            <a:br>
              <a:rPr lang="en-IE" sz="3600" i="1" dirty="0"/>
            </a:br>
            <a:r>
              <a:rPr lang="en-IE" sz="3600" i="1" dirty="0"/>
              <a:t/>
            </a:r>
            <a:br>
              <a:rPr lang="en-IE" sz="3600" i="1" dirty="0"/>
            </a:br>
            <a:r>
              <a:rPr lang="en-IE" sz="3600" i="1" dirty="0"/>
              <a:t/>
            </a:r>
            <a:br>
              <a:rPr lang="en-IE" sz="3600" i="1" dirty="0"/>
            </a:br>
            <a:endParaRPr lang="en-US" sz="3600" i="1" dirty="0"/>
          </a:p>
        </p:txBody>
      </p:sp>
      <p:pic>
        <p:nvPicPr>
          <p:cNvPr id="9" name="Content Placeholder 8" descr="A picture containing food&#10;&#10;Description automatically generated">
            <a:extLst>
              <a:ext uri="{FF2B5EF4-FFF2-40B4-BE49-F238E27FC236}">
                <a16:creationId xmlns="" xmlns:a16="http://schemas.microsoft.com/office/drawing/2014/main" id="{D2E28BD4-29E2-C94A-9A0E-2F50C8C918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00535" y="3700864"/>
            <a:ext cx="3942929" cy="2976082"/>
          </a:xfrm>
        </p:spPr>
      </p:pic>
    </p:spTree>
    <p:extLst>
      <p:ext uri="{BB962C8B-B14F-4D97-AF65-F5344CB8AC3E}">
        <p14:creationId xmlns:p14="http://schemas.microsoft.com/office/powerpoint/2010/main" val="5270965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42A4FC2C-047E-45A5-965D-8E1E3BF09BC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picture containing screenshot&#10;&#10;Description automatically generated">
            <a:extLst>
              <a:ext uri="{FF2B5EF4-FFF2-40B4-BE49-F238E27FC236}">
                <a16:creationId xmlns="" xmlns:a16="http://schemas.microsoft.com/office/drawing/2014/main" id="{5A8CAED1-03BA-5746-A22E-4691975B59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1179" y="1583759"/>
            <a:ext cx="7033620" cy="5274241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="" xmlns:a16="http://schemas.microsoft.com/office/drawing/2014/main" id="{3C91F6A8-F38A-2A4F-AD82-93CDE50B181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8594" y="4269866"/>
            <a:ext cx="2095618" cy="918981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="" xmlns:a16="http://schemas.microsoft.com/office/drawing/2014/main" id="{87BFA2E7-2A73-EC49-8CB1-EA76353C56F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3113" y="3411915"/>
            <a:ext cx="1803284" cy="918981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="" xmlns:a16="http://schemas.microsoft.com/office/drawing/2014/main" id="{138C4838-6C8A-F84C-8E12-F7D1C2781E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89433" y="3283779"/>
            <a:ext cx="867881" cy="1046412"/>
          </a:xfrm>
          <a:prstGeom prst="rect">
            <a:avLst/>
          </a:prstGeom>
        </p:spPr>
      </p:pic>
      <p:sp>
        <p:nvSpPr>
          <p:cNvPr id="7" name="Octagon 6">
            <a:extLst>
              <a:ext uri="{FF2B5EF4-FFF2-40B4-BE49-F238E27FC236}">
                <a16:creationId xmlns="" xmlns:a16="http://schemas.microsoft.com/office/drawing/2014/main" id="{BC2BDEC6-D270-7E40-8D8D-BFE8A026C882}"/>
              </a:ext>
            </a:extLst>
          </p:cNvPr>
          <p:cNvSpPr/>
          <p:nvPr/>
        </p:nvSpPr>
        <p:spPr>
          <a:xfrm>
            <a:off x="7924799" y="5776067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Page</a:t>
            </a:r>
          </a:p>
          <a:p>
            <a:pPr algn="ctr"/>
            <a:r>
              <a:rPr lang="en-US" sz="2400" b="1" dirty="0"/>
              <a:t>22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2EE432D6-CE47-494A-A8AF-BB1593774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709" y="255819"/>
            <a:ext cx="8602582" cy="1454051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0000"/>
                </a:solidFill>
              </a:rPr>
              <a:t>WWGS: 6 Step </a:t>
            </a:r>
            <a:r>
              <a:rPr lang="en-US" sz="3600" b="1" dirty="0" err="1">
                <a:solidFill>
                  <a:srgbClr val="000000"/>
                </a:solidFill>
              </a:rPr>
              <a:t>Programme</a:t>
            </a:r>
            <a:r>
              <a:rPr lang="en-US" sz="3200" b="1" dirty="0">
                <a:solidFill>
                  <a:srgbClr val="000000"/>
                </a:solidFill>
              </a:rPr>
              <a:t/>
            </a:r>
            <a:br>
              <a:rPr lang="en-US" sz="3200" b="1" dirty="0">
                <a:solidFill>
                  <a:srgbClr val="000000"/>
                </a:solidFill>
              </a:rPr>
            </a:br>
            <a:r>
              <a:rPr lang="en-US" sz="3200" i="1" dirty="0">
                <a:solidFill>
                  <a:srgbClr val="7030A0"/>
                </a:solidFill>
              </a:rPr>
              <a:t>Waste as a justice issue: from Knowledge to Action </a:t>
            </a:r>
            <a:r>
              <a:rPr lang="en-US" sz="3200" b="1" dirty="0">
                <a:solidFill>
                  <a:srgbClr val="000000"/>
                </a:solidFill>
              </a:rPr>
              <a:t/>
            </a:r>
            <a:br>
              <a:rPr lang="en-US" sz="3200" b="1" dirty="0">
                <a:solidFill>
                  <a:srgbClr val="000000"/>
                </a:solidFill>
              </a:rPr>
            </a:br>
            <a:r>
              <a:rPr lang="en-US" sz="3200" b="1" dirty="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155348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A9F529C3-C941-49FD-8C67-82F134F64BD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20586029-32A0-47E5-9AEC-AE3ABA6B94D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screenshot of a social media post&#10;&#10;Description automatically generated">
            <a:extLst>
              <a:ext uri="{FF2B5EF4-FFF2-40B4-BE49-F238E27FC236}">
                <a16:creationId xmlns="" xmlns:a16="http://schemas.microsoft.com/office/drawing/2014/main" id="{657F502D-5477-E742-AC11-4C9DBB7A2F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3100" y="1436494"/>
            <a:ext cx="3442640" cy="4667985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="" xmlns:a16="http://schemas.microsoft.com/office/drawing/2014/main" id="{8C730EAB-A532-4295-A302-FB4B90DB9F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4559968" y="1143000"/>
            <a:ext cx="0" cy="4572000"/>
          </a:xfrm>
          <a:prstGeom prst="line">
            <a:avLst/>
          </a:prstGeom>
          <a:ln>
            <a:solidFill>
              <a:srgbClr val="4E4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screenshot of a video game&#10;&#10;Description automatically generated">
            <a:extLst>
              <a:ext uri="{FF2B5EF4-FFF2-40B4-BE49-F238E27FC236}">
                <a16:creationId xmlns="" xmlns:a16="http://schemas.microsoft.com/office/drawing/2014/main" id="{C3D21268-772E-7B4B-A0C5-065C63A710D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4991" y="1147329"/>
            <a:ext cx="3588109" cy="5071533"/>
          </a:xfrm>
          <a:prstGeom prst="rect">
            <a:avLst/>
          </a:prstGeom>
        </p:spPr>
      </p:pic>
      <p:sp>
        <p:nvSpPr>
          <p:cNvPr id="7" name="Octagon 6">
            <a:extLst>
              <a:ext uri="{FF2B5EF4-FFF2-40B4-BE49-F238E27FC236}">
                <a16:creationId xmlns="" xmlns:a16="http://schemas.microsoft.com/office/drawing/2014/main" id="{E2FE7CE2-6096-154C-8692-10429ED2243B}"/>
              </a:ext>
            </a:extLst>
          </p:cNvPr>
          <p:cNvSpPr/>
          <p:nvPr/>
        </p:nvSpPr>
        <p:spPr>
          <a:xfrm>
            <a:off x="7567040" y="5235240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US" sz="2400" b="1" dirty="0"/>
              <a:t>Page</a:t>
            </a:r>
          </a:p>
          <a:p>
            <a:pPr algn="ctr">
              <a:spcAft>
                <a:spcPts val="600"/>
              </a:spcAft>
            </a:pPr>
            <a:r>
              <a:rPr lang="en-US" sz="2400" b="1" dirty="0"/>
              <a:t>14-15</a:t>
            </a:r>
          </a:p>
        </p:txBody>
      </p:sp>
      <p:pic>
        <p:nvPicPr>
          <p:cNvPr id="8" name="Picture 7" descr="A picture containing text, sign, book, reading&#10;&#10;Description automatically generated">
            <a:extLst>
              <a:ext uri="{FF2B5EF4-FFF2-40B4-BE49-F238E27FC236}">
                <a16:creationId xmlns="" xmlns:a16="http://schemas.microsoft.com/office/drawing/2014/main" id="{3C504603-A182-B045-AF9A-32255D8B420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57758" y="480060"/>
            <a:ext cx="1471029" cy="2020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3887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video game&#10;&#10;Description automatically generated">
            <a:extLst>
              <a:ext uri="{FF2B5EF4-FFF2-40B4-BE49-F238E27FC236}">
                <a16:creationId xmlns="" xmlns:a16="http://schemas.microsoft.com/office/drawing/2014/main" id="{C877F51C-0480-D64B-A0AD-26A26D627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72466" y="1976203"/>
            <a:ext cx="10088929" cy="399122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E0394813-C9E9-1F48-899F-DCFC5892D413}"/>
              </a:ext>
            </a:extLst>
          </p:cNvPr>
          <p:cNvSpPr txBox="1"/>
          <p:nvPr/>
        </p:nvSpPr>
        <p:spPr>
          <a:xfrm>
            <a:off x="184636" y="549391"/>
            <a:ext cx="877472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D99231"/>
                </a:solidFill>
                <a:latin typeface="Rockwell" panose="02060603020205020403" pitchFamily="18" charset="77"/>
              </a:rPr>
              <a:t>STEP 1: </a:t>
            </a:r>
          </a:p>
          <a:p>
            <a:r>
              <a:rPr lang="en-US" sz="2400" dirty="0">
                <a:solidFill>
                  <a:srgbClr val="D99231"/>
                </a:solidFill>
                <a:latin typeface="Rockwell" panose="02060603020205020403" pitchFamily="18" charset="77"/>
              </a:rPr>
              <a:t>IDENTIFY  TARGET GROUP AND SUPPORT NETWORK</a:t>
            </a:r>
          </a:p>
        </p:txBody>
      </p:sp>
      <p:sp>
        <p:nvSpPr>
          <p:cNvPr id="5" name="Octagon 4">
            <a:extLst>
              <a:ext uri="{FF2B5EF4-FFF2-40B4-BE49-F238E27FC236}">
                <a16:creationId xmlns="" xmlns:a16="http://schemas.microsoft.com/office/drawing/2014/main" id="{AACF300F-4DDB-AF44-8208-73EE05071C2F}"/>
              </a:ext>
            </a:extLst>
          </p:cNvPr>
          <p:cNvSpPr/>
          <p:nvPr/>
        </p:nvSpPr>
        <p:spPr>
          <a:xfrm>
            <a:off x="7924799" y="360010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Pages</a:t>
            </a:r>
          </a:p>
          <a:p>
            <a:pPr algn="ctr"/>
            <a:r>
              <a:rPr lang="en-US" sz="2000" b="1" dirty="0"/>
              <a:t>18-19</a:t>
            </a:r>
          </a:p>
        </p:txBody>
      </p:sp>
    </p:spTree>
    <p:extLst>
      <p:ext uri="{BB962C8B-B14F-4D97-AF65-F5344CB8AC3E}">
        <p14:creationId xmlns:p14="http://schemas.microsoft.com/office/powerpoint/2010/main" val="14609570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="" xmlns:a16="http://schemas.microsoft.com/office/drawing/2014/main" id="{98F82222-444E-3F48-B8CC-12A0F711A9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7846" y="0"/>
            <a:ext cx="4786154" cy="337714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741DD9E5-1C5A-1149-A911-8DB65B539399}"/>
              </a:ext>
            </a:extLst>
          </p:cNvPr>
          <p:cNvSpPr txBox="1"/>
          <p:nvPr/>
        </p:nvSpPr>
        <p:spPr>
          <a:xfrm>
            <a:off x="430431" y="479487"/>
            <a:ext cx="44325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/>
              <a:t>TASK: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574ED874-8ECD-8246-8C6E-D068107D280F}"/>
              </a:ext>
            </a:extLst>
          </p:cNvPr>
          <p:cNvSpPr txBox="1"/>
          <p:nvPr/>
        </p:nvSpPr>
        <p:spPr>
          <a:xfrm>
            <a:off x="0" y="3231088"/>
            <a:ext cx="925483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u="sng" dirty="0"/>
              <a:t>Consider:</a:t>
            </a:r>
          </a:p>
          <a:p>
            <a:endParaRPr lang="en-US" sz="3200" u="sng" dirty="0"/>
          </a:p>
          <a:p>
            <a:pPr algn="ctr"/>
            <a:r>
              <a:rPr lang="en-US" sz="3600" i="1" dirty="0"/>
              <a:t>What opportunities are there to explore </a:t>
            </a:r>
          </a:p>
          <a:p>
            <a:pPr algn="ctr"/>
            <a:r>
              <a:rPr lang="en-US" sz="3600" i="1" dirty="0"/>
              <a:t>Justice issues around waste in your subject area(s)?</a:t>
            </a:r>
          </a:p>
        </p:txBody>
      </p:sp>
    </p:spTree>
    <p:extLst>
      <p:ext uri="{BB962C8B-B14F-4D97-AF65-F5344CB8AC3E}">
        <p14:creationId xmlns:p14="http://schemas.microsoft.com/office/powerpoint/2010/main" val="39419748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="" xmlns:a16="http://schemas.microsoft.com/office/drawing/2014/main" id="{78FB9D5F-53AB-9B41-A432-23428CE872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498" y="5569982"/>
            <a:ext cx="7886700" cy="1325563"/>
          </a:xfrm>
        </p:spPr>
        <p:txBody>
          <a:bodyPr>
            <a:normAutofit/>
          </a:bodyPr>
          <a:lstStyle/>
          <a:p>
            <a:r>
              <a:rPr lang="en-IE" sz="2400" dirty="0">
                <a:hlinkClick r:id="rId3"/>
              </a:rPr>
              <a:t>http://www.worldwiseschools.ie/6-step-programme/</a:t>
            </a:r>
            <a:endParaRPr lang="en-US" sz="2400" dirty="0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3FD2C1AA-F520-D849-BA58-3B0CFDC41815}"/>
              </a:ext>
            </a:extLst>
          </p:cNvPr>
          <p:cNvSpPr txBox="1"/>
          <p:nvPr/>
        </p:nvSpPr>
        <p:spPr>
          <a:xfrm>
            <a:off x="243139" y="255322"/>
            <a:ext cx="87747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65358E"/>
                </a:solidFill>
                <a:latin typeface="Rockwell" panose="02060603020205020403" pitchFamily="18" charset="77"/>
              </a:rPr>
              <a:t>STEP 2: </a:t>
            </a:r>
          </a:p>
          <a:p>
            <a:r>
              <a:rPr lang="en-US" sz="2800" dirty="0">
                <a:solidFill>
                  <a:srgbClr val="65358E"/>
                </a:solidFill>
                <a:latin typeface="Rockwell" panose="02060603020205020403" pitchFamily="18" charset="77"/>
              </a:rPr>
              <a:t>CHOOSE  A GLOBAL JUSTICE THEME</a:t>
            </a:r>
          </a:p>
        </p:txBody>
      </p:sp>
      <p:sp>
        <p:nvSpPr>
          <p:cNvPr id="5" name="Octagon 4">
            <a:extLst>
              <a:ext uri="{FF2B5EF4-FFF2-40B4-BE49-F238E27FC236}">
                <a16:creationId xmlns="" xmlns:a16="http://schemas.microsoft.com/office/drawing/2014/main" id="{CF1E05BB-8946-E145-A7AB-18BB657F0381}"/>
              </a:ext>
            </a:extLst>
          </p:cNvPr>
          <p:cNvSpPr/>
          <p:nvPr/>
        </p:nvSpPr>
        <p:spPr>
          <a:xfrm>
            <a:off x="7924799" y="31596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Pages</a:t>
            </a:r>
          </a:p>
          <a:p>
            <a:pPr algn="ctr"/>
            <a:r>
              <a:rPr lang="en-US" sz="2000" b="1" dirty="0"/>
              <a:t>18-21</a:t>
            </a:r>
          </a:p>
        </p:txBody>
      </p:sp>
      <p:pic>
        <p:nvPicPr>
          <p:cNvPr id="9" name="Content Placeholder 8" descr="A screenshot of a cell phone&#10;&#10;Description automatically generated">
            <a:extLst>
              <a:ext uri="{FF2B5EF4-FFF2-40B4-BE49-F238E27FC236}">
                <a16:creationId xmlns="" xmlns:a16="http://schemas.microsoft.com/office/drawing/2014/main" id="{576B4471-825A-2D48-88FD-B2DFEDE8CD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79960" y="1527443"/>
            <a:ext cx="9648549" cy="3846662"/>
          </a:xfrm>
        </p:spPr>
      </p:pic>
      <p:cxnSp>
        <p:nvCxnSpPr>
          <p:cNvPr id="6" name="Straight Arrow Connector 5">
            <a:extLst>
              <a:ext uri="{FF2B5EF4-FFF2-40B4-BE49-F238E27FC236}">
                <a16:creationId xmlns="" xmlns:a16="http://schemas.microsoft.com/office/drawing/2014/main" id="{40F023D7-C67A-C14A-890F-C7D26B3062FA}"/>
              </a:ext>
            </a:extLst>
          </p:cNvPr>
          <p:cNvCxnSpPr>
            <a:cxnSpLocks/>
            <a:endCxn id="8" idx="4"/>
          </p:cNvCxnSpPr>
          <p:nvPr/>
        </p:nvCxnSpPr>
        <p:spPr>
          <a:xfrm flipV="1">
            <a:off x="2744200" y="3636867"/>
            <a:ext cx="160873" cy="2151154"/>
          </a:xfrm>
          <a:prstGeom prst="straightConnector1">
            <a:avLst/>
          </a:prstGeom>
          <a:ln w="4762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Doughnut 7">
            <a:extLst>
              <a:ext uri="{FF2B5EF4-FFF2-40B4-BE49-F238E27FC236}">
                <a16:creationId xmlns="" xmlns:a16="http://schemas.microsoft.com/office/drawing/2014/main" id="{EC8E0C2A-26B6-5E4F-BFEC-50C5C501BBD7}"/>
              </a:ext>
            </a:extLst>
          </p:cNvPr>
          <p:cNvSpPr/>
          <p:nvPr/>
        </p:nvSpPr>
        <p:spPr>
          <a:xfrm>
            <a:off x="2654248" y="3195542"/>
            <a:ext cx="501650" cy="441325"/>
          </a:xfrm>
          <a:prstGeom prst="donut">
            <a:avLst>
              <a:gd name="adj" fmla="val 557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7117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1F52166-F119-C343-8CE4-17108C2C34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011586E-B551-B041-9630-6CF32A561B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17" descr="A screenshot of a computer&#10;&#10;Description automatically generated">
            <a:extLst>
              <a:ext uri="{FF2B5EF4-FFF2-40B4-BE49-F238E27FC236}">
                <a16:creationId xmlns="" xmlns:a16="http://schemas.microsoft.com/office/drawing/2014/main" id="{9058F154-50B7-6548-8AA6-DB1184CDB0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855580" cy="7368209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="" xmlns:a16="http://schemas.microsoft.com/office/drawing/2014/main" id="{E10CD968-50E1-5044-B54A-3A7D8E76F8C2}"/>
              </a:ext>
            </a:extLst>
          </p:cNvPr>
          <p:cNvSpPr/>
          <p:nvPr/>
        </p:nvSpPr>
        <p:spPr>
          <a:xfrm>
            <a:off x="7239724" y="1825625"/>
            <a:ext cx="1445741" cy="32436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27219273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picture containing outdoor, sitting, many, street&#10;&#10;Description automatically generated">
            <a:extLst>
              <a:ext uri="{FF2B5EF4-FFF2-40B4-BE49-F238E27FC236}">
                <a16:creationId xmlns="" xmlns:a16="http://schemas.microsoft.com/office/drawing/2014/main" id="{57D30CC5-0E69-CF4A-9A34-F8A45C2C05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8269" y="40711"/>
            <a:ext cx="5365681" cy="489005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7E425600-F758-6C48-B3CD-BBBDAF18C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656" y="256674"/>
            <a:ext cx="2269037" cy="1921686"/>
          </a:xfrm>
        </p:spPr>
        <p:txBody>
          <a:bodyPr>
            <a:noAutofit/>
          </a:bodyPr>
          <a:lstStyle/>
          <a:p>
            <a:pPr algn="ctr"/>
            <a:r>
              <a:rPr lang="en-US" sz="2400" b="1" i="1" dirty="0"/>
              <a:t>1. Hover over the symbol and a drop down menu appears!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7DADF63B-6DE3-194B-BE06-ED07097CE421}"/>
              </a:ext>
            </a:extLst>
          </p:cNvPr>
          <p:cNvSpPr txBox="1">
            <a:spLocks/>
          </p:cNvSpPr>
          <p:nvPr/>
        </p:nvSpPr>
        <p:spPr>
          <a:xfrm>
            <a:off x="1254938" y="3275838"/>
            <a:ext cx="1983657" cy="141377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800" b="1" i="1" dirty="0"/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="" xmlns:a16="http://schemas.microsoft.com/office/drawing/2014/main" id="{D55128D6-DE16-1D48-B28A-F7FF45DC4F1B}"/>
              </a:ext>
            </a:extLst>
          </p:cNvPr>
          <p:cNvCxnSpPr>
            <a:cxnSpLocks/>
          </p:cNvCxnSpPr>
          <p:nvPr/>
        </p:nvCxnSpPr>
        <p:spPr>
          <a:xfrm>
            <a:off x="2365514" y="3918504"/>
            <a:ext cx="1" cy="62954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">
            <a:extLst>
              <a:ext uri="{FF2B5EF4-FFF2-40B4-BE49-F238E27FC236}">
                <a16:creationId xmlns="" xmlns:a16="http://schemas.microsoft.com/office/drawing/2014/main" id="{C5E4839E-15D3-8E4D-AFF3-F60C171EDBE2}"/>
              </a:ext>
            </a:extLst>
          </p:cNvPr>
          <p:cNvSpPr txBox="1">
            <a:spLocks/>
          </p:cNvSpPr>
          <p:nvPr/>
        </p:nvSpPr>
        <p:spPr>
          <a:xfrm>
            <a:off x="428656" y="2608360"/>
            <a:ext cx="2269038" cy="141377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b="1" i="1" dirty="0"/>
              <a:t>2. Click on the theme and the resource sheet will pop up!</a:t>
            </a:r>
          </a:p>
        </p:txBody>
      </p:sp>
      <p:sp>
        <p:nvSpPr>
          <p:cNvPr id="6" name="Oval 5">
            <a:extLst>
              <a:ext uri="{FF2B5EF4-FFF2-40B4-BE49-F238E27FC236}">
                <a16:creationId xmlns="" xmlns:a16="http://schemas.microsoft.com/office/drawing/2014/main" id="{184D4DE7-27F7-0B4C-B3E6-D84BEBDD94D6}"/>
              </a:ext>
            </a:extLst>
          </p:cNvPr>
          <p:cNvSpPr/>
          <p:nvPr/>
        </p:nvSpPr>
        <p:spPr>
          <a:xfrm>
            <a:off x="6268565" y="3727389"/>
            <a:ext cx="1620497" cy="58463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="" xmlns:a16="http://schemas.microsoft.com/office/drawing/2014/main" id="{E7EF41A7-12C0-A044-87BF-17F8D2671C3A}"/>
              </a:ext>
            </a:extLst>
          </p:cNvPr>
          <p:cNvCxnSpPr>
            <a:cxnSpLocks/>
          </p:cNvCxnSpPr>
          <p:nvPr/>
        </p:nvCxnSpPr>
        <p:spPr>
          <a:xfrm>
            <a:off x="2246766" y="1736035"/>
            <a:ext cx="4525095" cy="123020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="" xmlns:a16="http://schemas.microsoft.com/office/drawing/2014/main" id="{64184303-47E5-B446-8A18-AD1A79F3CF9E}"/>
              </a:ext>
            </a:extLst>
          </p:cNvPr>
          <p:cNvCxnSpPr>
            <a:cxnSpLocks/>
          </p:cNvCxnSpPr>
          <p:nvPr/>
        </p:nvCxnSpPr>
        <p:spPr>
          <a:xfrm>
            <a:off x="7182679" y="3159667"/>
            <a:ext cx="1" cy="62954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Text, letter&#10;&#10;Description automatically generated">
            <a:extLst>
              <a:ext uri="{FF2B5EF4-FFF2-40B4-BE49-F238E27FC236}">
                <a16:creationId xmlns="" xmlns:a16="http://schemas.microsoft.com/office/drawing/2014/main" id="{1D59D096-9FA8-DE46-9715-05DD7537E60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18" y="4589853"/>
            <a:ext cx="6372633" cy="3612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498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creenshot of a video game&#10;&#10;Description automatically generated">
            <a:extLst>
              <a:ext uri="{FF2B5EF4-FFF2-40B4-BE49-F238E27FC236}">
                <a16:creationId xmlns="" xmlns:a16="http://schemas.microsoft.com/office/drawing/2014/main" id="{67640313-5A4F-7043-9670-064362D7C4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68727" y="1876925"/>
            <a:ext cx="9874696" cy="281219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2B0855C-97FD-D644-A647-1F0C4F037DBF}"/>
              </a:ext>
            </a:extLst>
          </p:cNvPr>
          <p:cNvSpPr txBox="1"/>
          <p:nvPr/>
        </p:nvSpPr>
        <p:spPr>
          <a:xfrm>
            <a:off x="243139" y="255322"/>
            <a:ext cx="877472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3C8A99"/>
                </a:solidFill>
                <a:latin typeface="Rockwell" panose="02060603020205020403" pitchFamily="18" charset="77"/>
              </a:rPr>
              <a:t>STEP 3: </a:t>
            </a:r>
          </a:p>
          <a:p>
            <a:r>
              <a:rPr lang="en-US" sz="2400" dirty="0">
                <a:solidFill>
                  <a:srgbClr val="3C8A99"/>
                </a:solidFill>
                <a:latin typeface="Rockwell" panose="02060603020205020403" pitchFamily="18" charset="77"/>
              </a:rPr>
              <a:t>EXPLORE THE THEME</a:t>
            </a:r>
          </a:p>
        </p:txBody>
      </p:sp>
      <p:sp>
        <p:nvSpPr>
          <p:cNvPr id="5" name="Octagon 4">
            <a:extLst>
              <a:ext uri="{FF2B5EF4-FFF2-40B4-BE49-F238E27FC236}">
                <a16:creationId xmlns="" xmlns:a16="http://schemas.microsoft.com/office/drawing/2014/main" id="{92A9AEE9-D07E-DE4D-8FC1-1223029C6F7B}"/>
              </a:ext>
            </a:extLst>
          </p:cNvPr>
          <p:cNvSpPr/>
          <p:nvPr/>
        </p:nvSpPr>
        <p:spPr>
          <a:xfrm>
            <a:off x="7924799" y="31596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Pages</a:t>
            </a:r>
          </a:p>
          <a:p>
            <a:pPr algn="ctr"/>
            <a:r>
              <a:rPr lang="en-US" sz="2000" b="1" dirty="0"/>
              <a:t>22-26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="" xmlns:a16="http://schemas.microsoft.com/office/drawing/2014/main" id="{D2383721-ABC2-7141-BA14-3FFE160661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9665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5CAC6C6-338B-8E4D-B725-6E4365A0D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3C4708B-1968-864B-810A-81A5FDBF14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="" xmlns:a16="http://schemas.microsoft.com/office/drawing/2014/main" id="{4CB9AB24-BF02-5D4D-900C-C9218CAB45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13041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05167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58C8003-8965-4544-A4B9-202EA7F78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933DC3A-80FD-9647-A71A-5BC1136878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6567280" cy="4351338"/>
          </a:xfrm>
        </p:spPr>
        <p:txBody>
          <a:bodyPr/>
          <a:lstStyle/>
          <a:p>
            <a:pPr marL="0" indent="0">
              <a:buNone/>
            </a:pPr>
            <a:r>
              <a:rPr lang="en-IE" b="1" u="sng" dirty="0"/>
              <a:t>Instructions</a:t>
            </a:r>
            <a:endParaRPr lang="en-IE" dirty="0"/>
          </a:p>
          <a:p>
            <a:pPr fontAlgn="base"/>
            <a:r>
              <a:rPr lang="en-IE" dirty="0"/>
              <a:t>Review the two points on the GCE checklist which have been framed in red</a:t>
            </a:r>
          </a:p>
          <a:p>
            <a:pPr fontAlgn="base"/>
            <a:r>
              <a:rPr lang="en-IE" dirty="0"/>
              <a:t>What practical things can you do to ensure that your take a GCE approach to waste in the classroom? </a:t>
            </a:r>
          </a:p>
          <a:p>
            <a:pPr marL="0" indent="0" fontAlgn="base">
              <a:buNone/>
            </a:pPr>
            <a:r>
              <a:rPr lang="en-IE" i="1" dirty="0"/>
              <a:t>(ensure it falls into the left column and not the right?)</a:t>
            </a:r>
          </a:p>
          <a:p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="" xmlns:a16="http://schemas.microsoft.com/office/drawing/2014/main" id="{484A441A-54E9-6B40-870B-D3B4FE6052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5930" y="-1"/>
            <a:ext cx="1948070" cy="2778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54185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="" xmlns:a16="http://schemas.microsoft.com/office/drawing/2014/main" id="{53F29798-D584-4792-9B62-3F5F5C36D61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E6D4AACF-844C-CF40-8599-BFA3310E0D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346" y="278610"/>
            <a:ext cx="7886700" cy="1128417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IE" sz="2800"/>
              <a:t/>
            </a:r>
            <a:br>
              <a:rPr lang="en-IE" sz="2800"/>
            </a:br>
            <a:r>
              <a:rPr lang="en-IE" sz="2800" b="1">
                <a:solidFill>
                  <a:srgbClr val="7030A0"/>
                </a:solidFill>
              </a:rPr>
              <a:t>STEP 3: EXPLORE THE THEME</a:t>
            </a:r>
            <a:r>
              <a:rPr lang="en-IE" sz="2800"/>
              <a:t/>
            </a:r>
            <a:br>
              <a:rPr lang="en-IE" sz="2800"/>
            </a:br>
            <a:r>
              <a:rPr lang="en-IE" sz="2000" b="1">
                <a:solidFill>
                  <a:srgbClr val="0070C0"/>
                </a:solidFill>
              </a:rPr>
              <a:t>TEACHING AND LEARNING MATERIALS: Information websites:</a:t>
            </a:r>
            <a:r>
              <a:rPr lang="en-IE" sz="2800"/>
              <a:t/>
            </a:r>
            <a:br>
              <a:rPr lang="en-IE" sz="2800"/>
            </a:br>
            <a:r>
              <a:rPr lang="en-US" sz="2000"/>
              <a:t/>
            </a:r>
            <a:br>
              <a:rPr lang="en-US" sz="2000"/>
            </a:br>
            <a:endParaRPr lang="en-US" sz="2000" dirty="0"/>
          </a:p>
        </p:txBody>
      </p:sp>
      <p:pic>
        <p:nvPicPr>
          <p:cNvPr id="4" name="Picture 3" descr="Graphical user interface, website&#10;&#10;Description automatically generated">
            <a:extLst>
              <a:ext uri="{FF2B5EF4-FFF2-40B4-BE49-F238E27FC236}">
                <a16:creationId xmlns="" xmlns:a16="http://schemas.microsoft.com/office/drawing/2014/main" id="{3791D17E-B586-7548-9061-7D430450E48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5815" y="4019106"/>
            <a:ext cx="3109038" cy="1543139"/>
          </a:xfrm>
          <a:prstGeom prst="rect">
            <a:avLst/>
          </a:prstGeom>
        </p:spPr>
      </p:pic>
      <p:pic>
        <p:nvPicPr>
          <p:cNvPr id="8" name="Picture 7" descr="Graphical user interface, text, website&#10;&#10;Description automatically generated">
            <a:extLst>
              <a:ext uri="{FF2B5EF4-FFF2-40B4-BE49-F238E27FC236}">
                <a16:creationId xmlns="" xmlns:a16="http://schemas.microsoft.com/office/drawing/2014/main" id="{B9DF4237-160A-D846-A1FD-449714901E5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01" y="1948103"/>
            <a:ext cx="2976359" cy="1781581"/>
          </a:xfrm>
          <a:prstGeom prst="rect">
            <a:avLst/>
          </a:prstGeom>
        </p:spPr>
      </p:pic>
      <p:pic>
        <p:nvPicPr>
          <p:cNvPr id="11" name="Picture 10" descr="A picture containing text&#10;&#10;Description automatically generated">
            <a:extLst>
              <a:ext uri="{FF2B5EF4-FFF2-40B4-BE49-F238E27FC236}">
                <a16:creationId xmlns="" xmlns:a16="http://schemas.microsoft.com/office/drawing/2014/main" id="{4A23B9C1-CD39-B741-B02D-F370044F590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40" y="1898181"/>
            <a:ext cx="2370084" cy="3595072"/>
          </a:xfrm>
          <a:prstGeom prst="rect">
            <a:avLst/>
          </a:prstGeom>
        </p:spPr>
      </p:pic>
      <p:pic>
        <p:nvPicPr>
          <p:cNvPr id="13" name="Picture 12" descr="Graphical user interface, website&#10;&#10;Description automatically generated">
            <a:extLst>
              <a:ext uri="{FF2B5EF4-FFF2-40B4-BE49-F238E27FC236}">
                <a16:creationId xmlns="" xmlns:a16="http://schemas.microsoft.com/office/drawing/2014/main" id="{6E95840B-40D9-3443-B8CF-D0F46B57A23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500" y="1801805"/>
            <a:ext cx="3304725" cy="3691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9969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="" xmlns:a16="http://schemas.microsoft.com/office/drawing/2014/main" id="{CD5BA6F5-372E-2F42-92ED-B91189EE0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95" y="66856"/>
            <a:ext cx="5269209" cy="1128417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IE" sz="2800" dirty="0"/>
              <a:t/>
            </a:r>
            <a:br>
              <a:rPr lang="en-IE" sz="2800" dirty="0"/>
            </a:br>
            <a:r>
              <a:rPr lang="en-IE" sz="2800" b="1" dirty="0">
                <a:solidFill>
                  <a:srgbClr val="7030A0"/>
                </a:solidFill>
              </a:rPr>
              <a:t>STEP 3: EXPLORE THE THEME</a:t>
            </a:r>
            <a:r>
              <a:rPr lang="en-IE" sz="2800" dirty="0"/>
              <a:t/>
            </a:r>
            <a:br>
              <a:rPr lang="en-IE" sz="2800" dirty="0"/>
            </a:br>
            <a:r>
              <a:rPr lang="en-IE" sz="2000" b="1" dirty="0">
                <a:solidFill>
                  <a:srgbClr val="0070C0"/>
                </a:solidFill>
              </a:rPr>
              <a:t>TEACHING AND LEARNING MATERIALS: </a:t>
            </a:r>
            <a:br>
              <a:rPr lang="en-IE" sz="2000" b="1" dirty="0">
                <a:solidFill>
                  <a:srgbClr val="0070C0"/>
                </a:solidFill>
              </a:rPr>
            </a:br>
            <a:r>
              <a:rPr lang="en-IE" sz="2800" dirty="0"/>
              <a:t/>
            </a:r>
            <a:br>
              <a:rPr lang="en-IE" sz="2800" dirty="0"/>
            </a:br>
            <a:endParaRPr lang="en-US" sz="2000" dirty="0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3710FDD7-F919-9747-BB5C-D0BBF27DF9C6}"/>
              </a:ext>
            </a:extLst>
          </p:cNvPr>
          <p:cNvSpPr/>
          <p:nvPr/>
        </p:nvSpPr>
        <p:spPr>
          <a:xfrm>
            <a:off x="3680733" y="3982215"/>
            <a:ext cx="233960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E" b="1" dirty="0">
                <a:solidFill>
                  <a:srgbClr val="0070C0"/>
                </a:solidFill>
              </a:rPr>
              <a:t>Short Videos: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35CA1BCB-29D9-024A-B3C7-0B71B18C3C1B}"/>
              </a:ext>
            </a:extLst>
          </p:cNvPr>
          <p:cNvSpPr/>
          <p:nvPr/>
        </p:nvSpPr>
        <p:spPr>
          <a:xfrm>
            <a:off x="6491598" y="145104"/>
            <a:ext cx="36170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E" sz="2000" b="1" dirty="0">
                <a:solidFill>
                  <a:srgbClr val="0070C0"/>
                </a:solidFill>
              </a:rPr>
              <a:t>Activity Resources:</a:t>
            </a:r>
            <a:r>
              <a:rPr lang="en-IE" sz="2000" dirty="0"/>
              <a:t/>
            </a:r>
            <a:br>
              <a:rPr lang="en-IE" sz="2000" dirty="0"/>
            </a:br>
            <a:endParaRPr lang="en-US" sz="1600" dirty="0"/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80CECD1B-A14B-784C-A96D-A8E896279147}"/>
              </a:ext>
            </a:extLst>
          </p:cNvPr>
          <p:cNvSpPr/>
          <p:nvPr/>
        </p:nvSpPr>
        <p:spPr>
          <a:xfrm>
            <a:off x="115158" y="3956793"/>
            <a:ext cx="25073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E" sz="2000" b="1" dirty="0">
                <a:solidFill>
                  <a:srgbClr val="0070C0"/>
                </a:solidFill>
              </a:rPr>
              <a:t>Short Documentaries: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70CBCE0E-906A-634C-BF37-4A868BC4FCE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4380" y="3922946"/>
            <a:ext cx="145419" cy="197354"/>
          </a:xfrm>
          <a:prstGeom prst="rect">
            <a:avLst/>
          </a:prstGeom>
        </p:spPr>
      </p:pic>
      <p:pic>
        <p:nvPicPr>
          <p:cNvPr id="5" name="Picture 4" descr="Graphical user interface, website&#10;&#10;Description automatically generated">
            <a:extLst>
              <a:ext uri="{FF2B5EF4-FFF2-40B4-BE49-F238E27FC236}">
                <a16:creationId xmlns="" xmlns:a16="http://schemas.microsoft.com/office/drawing/2014/main" id="{5EFE24F2-42DE-514E-B345-0D360917F72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568" y="995192"/>
            <a:ext cx="3292548" cy="2603501"/>
          </a:xfrm>
          <a:prstGeom prst="rect">
            <a:avLst/>
          </a:prstGeom>
        </p:spPr>
      </p:pic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="" xmlns:a16="http://schemas.microsoft.com/office/drawing/2014/main" id="{AD8B5E8B-7A01-C24C-9383-9D12378F1E1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5829" y="4185287"/>
            <a:ext cx="2443811" cy="2432728"/>
          </a:xfrm>
          <a:prstGeom prst="rect">
            <a:avLst/>
          </a:prstGeom>
        </p:spPr>
      </p:pic>
      <p:pic>
        <p:nvPicPr>
          <p:cNvPr id="13" name="Picture 12" descr="A picture containing object, clock, phone&#10;&#10;Description automatically generated">
            <a:extLst>
              <a:ext uri="{FF2B5EF4-FFF2-40B4-BE49-F238E27FC236}">
                <a16:creationId xmlns="" xmlns:a16="http://schemas.microsoft.com/office/drawing/2014/main" id="{B379713F-67FA-2842-93F3-E8DCA631DA8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9252" y="4527029"/>
            <a:ext cx="2891794" cy="1834017"/>
          </a:xfrm>
          <a:prstGeom prst="rect">
            <a:avLst/>
          </a:prstGeom>
        </p:spPr>
      </p:pic>
      <p:pic>
        <p:nvPicPr>
          <p:cNvPr id="23" name="Picture 22" descr="Graphical user interface, website&#10;&#10;Description automatically generated">
            <a:extLst>
              <a:ext uri="{FF2B5EF4-FFF2-40B4-BE49-F238E27FC236}">
                <a16:creationId xmlns="" xmlns:a16="http://schemas.microsoft.com/office/drawing/2014/main" id="{DDEAFF9E-E3D2-2141-97A7-FA3A7C2CE17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1598" y="628133"/>
            <a:ext cx="2335685" cy="3000147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18633488-395A-BB41-9416-180A644D50EC}"/>
              </a:ext>
            </a:extLst>
          </p:cNvPr>
          <p:cNvSpPr/>
          <p:nvPr/>
        </p:nvSpPr>
        <p:spPr>
          <a:xfrm>
            <a:off x="6510119" y="3835459"/>
            <a:ext cx="36170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E" sz="2000" b="1" dirty="0">
                <a:solidFill>
                  <a:srgbClr val="0070C0"/>
                </a:solidFill>
              </a:rPr>
              <a:t>Infographics</a:t>
            </a:r>
            <a:endParaRPr lang="en-US" sz="1600" dirty="0"/>
          </a:p>
        </p:txBody>
      </p:sp>
      <p:pic>
        <p:nvPicPr>
          <p:cNvPr id="15" name="Picture 14" descr="A group of people standing in a rocky area&#10;&#10;Description automatically generated">
            <a:extLst>
              <a:ext uri="{FF2B5EF4-FFF2-40B4-BE49-F238E27FC236}">
                <a16:creationId xmlns="" xmlns:a16="http://schemas.microsoft.com/office/drawing/2014/main" id="{5730EC00-4B8F-9A44-8F94-437036C0D7F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36489" y="1024780"/>
            <a:ext cx="1981200" cy="2603500"/>
          </a:xfrm>
          <a:prstGeom prst="rect">
            <a:avLst/>
          </a:prstGeom>
        </p:spPr>
      </p:pic>
      <p:pic>
        <p:nvPicPr>
          <p:cNvPr id="19" name="Picture 18" descr="A flock of seagulls flying in the sky&#10;&#10;Description automatically generated">
            <a:extLst>
              <a:ext uri="{FF2B5EF4-FFF2-40B4-BE49-F238E27FC236}">
                <a16:creationId xmlns="" xmlns:a16="http://schemas.microsoft.com/office/drawing/2014/main" id="{97D8C359-76D9-D345-A4F8-F2E038D502F4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82" y="4526196"/>
            <a:ext cx="3218887" cy="1834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7688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Content Placeholder 6" descr="A screenshot of a social media post&#10;&#10;Description automatically generated">
            <a:extLst>
              <a:ext uri="{FF2B5EF4-FFF2-40B4-BE49-F238E27FC236}">
                <a16:creationId xmlns="" xmlns:a16="http://schemas.microsoft.com/office/drawing/2014/main" id="{B00CCA1D-F0EE-A04D-8802-5423C380DA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0705" y="490194"/>
            <a:ext cx="6561056" cy="5945954"/>
          </a:xfrm>
        </p:spPr>
      </p:pic>
      <p:sp>
        <p:nvSpPr>
          <p:cNvPr id="15" name="Teardrop 14">
            <a:extLst>
              <a:ext uri="{FF2B5EF4-FFF2-40B4-BE49-F238E27FC236}">
                <a16:creationId xmlns="" xmlns:a16="http://schemas.microsoft.com/office/drawing/2014/main" id="{2E4B5771-91B7-3940-9C7F-A11EFE1DE134}"/>
              </a:ext>
            </a:extLst>
          </p:cNvPr>
          <p:cNvSpPr/>
          <p:nvPr/>
        </p:nvSpPr>
        <p:spPr>
          <a:xfrm rot="10800000">
            <a:off x="6954836" y="610978"/>
            <a:ext cx="2297136" cy="1882250"/>
          </a:xfrm>
          <a:prstGeom prst="teardrop">
            <a:avLst>
              <a:gd name="adj" fmla="val 11243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72889706-8A8B-8547-9795-4AD7CE94B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28159" y="731762"/>
            <a:ext cx="1943100" cy="1640681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Share Learning</a:t>
            </a:r>
          </a:p>
        </p:txBody>
      </p:sp>
      <p:sp>
        <p:nvSpPr>
          <p:cNvPr id="5" name="Octagon 4">
            <a:extLst>
              <a:ext uri="{FF2B5EF4-FFF2-40B4-BE49-F238E27FC236}">
                <a16:creationId xmlns="" xmlns:a16="http://schemas.microsoft.com/office/drawing/2014/main" id="{23594329-7EE9-4943-88E9-8EE5A9C9330E}"/>
              </a:ext>
            </a:extLst>
          </p:cNvPr>
          <p:cNvSpPr/>
          <p:nvPr/>
        </p:nvSpPr>
        <p:spPr>
          <a:xfrm>
            <a:off x="7561909" y="5354215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Pages</a:t>
            </a:r>
          </a:p>
          <a:p>
            <a:pPr algn="ctr"/>
            <a:r>
              <a:rPr lang="en-US" sz="2000" b="1" dirty="0"/>
              <a:t>28-29</a:t>
            </a:r>
          </a:p>
        </p:txBody>
      </p:sp>
    </p:spTree>
    <p:extLst>
      <p:ext uri="{BB962C8B-B14F-4D97-AF65-F5344CB8AC3E}">
        <p14:creationId xmlns:p14="http://schemas.microsoft.com/office/powerpoint/2010/main" val="24610212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6" descr="A screenshot of a social media post&#10;&#10;Description automatically generated">
            <a:extLst>
              <a:ext uri="{FF2B5EF4-FFF2-40B4-BE49-F238E27FC236}">
                <a16:creationId xmlns="" xmlns:a16="http://schemas.microsoft.com/office/drawing/2014/main" id="{C6D51BF5-4BDF-AF43-9F0D-924A7B3E41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49540" y="0"/>
            <a:ext cx="1394460" cy="1263729"/>
          </a:xfrm>
          <a:prstGeom prst="rect">
            <a:avLst/>
          </a:prstGeom>
        </p:spPr>
      </p:pic>
      <p:pic>
        <p:nvPicPr>
          <p:cNvPr id="7" name="Content Placeholder 6" descr="A screenshot of a social media post&#10;&#10;Description automatically generated">
            <a:extLst>
              <a:ext uri="{FF2B5EF4-FFF2-40B4-BE49-F238E27FC236}">
                <a16:creationId xmlns="" xmlns:a16="http://schemas.microsoft.com/office/drawing/2014/main" id="{709B580E-3B22-4748-A78D-7945798CA4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8431" y="222848"/>
            <a:ext cx="7298156" cy="563962"/>
          </a:xfrm>
        </p:spPr>
      </p:pic>
      <p:sp>
        <p:nvSpPr>
          <p:cNvPr id="8" name="Content Placeholder 2">
            <a:extLst>
              <a:ext uri="{FF2B5EF4-FFF2-40B4-BE49-F238E27FC236}">
                <a16:creationId xmlns="" xmlns:a16="http://schemas.microsoft.com/office/drawing/2014/main" id="{F3836BF3-5B8E-0949-B52E-39BDF1075845}"/>
              </a:ext>
            </a:extLst>
          </p:cNvPr>
          <p:cNvSpPr txBox="1">
            <a:spLocks/>
          </p:cNvSpPr>
          <p:nvPr/>
        </p:nvSpPr>
        <p:spPr>
          <a:xfrm>
            <a:off x="0" y="786810"/>
            <a:ext cx="8608340" cy="54039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IE" sz="2300" b="1" dirty="0"/>
              <a:t>Celebrate National Reuse Month – </a:t>
            </a:r>
            <a:r>
              <a:rPr lang="en-IE" sz="2300" dirty="0"/>
              <a:t>show the videos in classes</a:t>
            </a:r>
          </a:p>
          <a:p>
            <a:pPr marL="0" indent="0">
              <a:buNone/>
            </a:pPr>
            <a:endParaRPr lang="en-IE" sz="2300" b="1" dirty="0"/>
          </a:p>
          <a:p>
            <a:r>
              <a:rPr lang="en-IE" sz="2300" b="1" dirty="0"/>
              <a:t>Celebrate UN days of action:</a:t>
            </a:r>
            <a:endParaRPr lang="en-IE" sz="2300" dirty="0"/>
          </a:p>
          <a:p>
            <a:pPr lvl="2" fontAlgn="base"/>
            <a:r>
              <a:rPr lang="en-IE" sz="2300" b="1" dirty="0"/>
              <a:t>Food Loss and Waste Reduction </a:t>
            </a:r>
            <a:r>
              <a:rPr lang="en-IE" sz="2300" dirty="0"/>
              <a:t>29th September. </a:t>
            </a:r>
          </a:p>
          <a:p>
            <a:pPr lvl="2" fontAlgn="base"/>
            <a:r>
              <a:rPr lang="en-IE" sz="2300" b="1" dirty="0"/>
              <a:t>World Creativity and Innovation day </a:t>
            </a:r>
            <a:r>
              <a:rPr lang="en-IE" sz="2300" dirty="0"/>
              <a:t>- 21st April</a:t>
            </a:r>
          </a:p>
          <a:p>
            <a:pPr lvl="2" fontAlgn="base"/>
            <a:r>
              <a:rPr lang="en-IE" sz="2300" b="1" dirty="0"/>
              <a:t>Valuing our Cities and Communities day </a:t>
            </a:r>
            <a:r>
              <a:rPr lang="en-IE" sz="2300" dirty="0"/>
              <a:t>- 31st October</a:t>
            </a:r>
          </a:p>
          <a:p>
            <a:pPr marL="914400" lvl="2" indent="0" fontAlgn="base">
              <a:buNone/>
            </a:pPr>
            <a:endParaRPr lang="en-IE" sz="2300" b="1" dirty="0"/>
          </a:p>
          <a:p>
            <a:r>
              <a:rPr lang="en-IE" sz="2300" b="1" dirty="0"/>
              <a:t>Learn and create awareness campaign – </a:t>
            </a:r>
            <a:r>
              <a:rPr lang="en-IE" sz="2300" dirty="0"/>
              <a:t>myth busting around waste and recycling – showcase circular economy</a:t>
            </a:r>
          </a:p>
          <a:p>
            <a:endParaRPr lang="en-IE" sz="2300" b="1" dirty="0"/>
          </a:p>
          <a:p>
            <a:r>
              <a:rPr lang="en-IE" sz="2300" b="1" dirty="0"/>
              <a:t>Do an online workshop on upcycling/ waste management/ sustainable design – </a:t>
            </a:r>
            <a:r>
              <a:rPr lang="en-IE" sz="2300" dirty="0"/>
              <a:t>share your learning with other students &amp; showcase your work</a:t>
            </a:r>
          </a:p>
          <a:p>
            <a:endParaRPr lang="en-IE" sz="2300" dirty="0"/>
          </a:p>
          <a:p>
            <a:endParaRPr lang="en-IE" sz="2300" dirty="0"/>
          </a:p>
        </p:txBody>
      </p:sp>
    </p:spTree>
    <p:extLst>
      <p:ext uri="{BB962C8B-B14F-4D97-AF65-F5344CB8AC3E}">
        <p14:creationId xmlns:p14="http://schemas.microsoft.com/office/powerpoint/2010/main" val="4918838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6" descr="A screenshot of a social media post&#10;&#10;Description automatically generated">
            <a:extLst>
              <a:ext uri="{FF2B5EF4-FFF2-40B4-BE49-F238E27FC236}">
                <a16:creationId xmlns="" xmlns:a16="http://schemas.microsoft.com/office/drawing/2014/main" id="{11B69A45-ECA0-E240-8093-84C7A33A452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31405" y="587438"/>
            <a:ext cx="9442546" cy="4718332"/>
          </a:xfrm>
          <a:prstGeom prst="rect">
            <a:avLst/>
          </a:prstGeom>
        </p:spPr>
      </p:pic>
      <p:pic>
        <p:nvPicPr>
          <p:cNvPr id="12" name="Content Placeholder 6" descr="A screenshot of a social media post&#10;&#10;Description automatically generated">
            <a:extLst>
              <a:ext uri="{FF2B5EF4-FFF2-40B4-BE49-F238E27FC236}">
                <a16:creationId xmlns="" xmlns:a16="http://schemas.microsoft.com/office/drawing/2014/main" id="{A194CF43-7190-6448-AC79-94497F98999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507" y="4875624"/>
            <a:ext cx="3586633" cy="198237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22A6F181-97B5-6348-9273-AD2ED90BF833}"/>
              </a:ext>
            </a:extLst>
          </p:cNvPr>
          <p:cNvSpPr txBox="1"/>
          <p:nvPr/>
        </p:nvSpPr>
        <p:spPr>
          <a:xfrm>
            <a:off x="102507" y="0"/>
            <a:ext cx="8774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84B841"/>
                </a:solidFill>
                <a:latin typeface="Rockwell" panose="02060603020205020403" pitchFamily="18" charset="77"/>
              </a:rPr>
              <a:t>STEP 5:  </a:t>
            </a:r>
            <a:r>
              <a:rPr lang="en-US" sz="2400" dirty="0">
                <a:solidFill>
                  <a:srgbClr val="84B841"/>
                </a:solidFill>
                <a:latin typeface="Rockwell" panose="02060603020205020403" pitchFamily="18" charset="77"/>
              </a:rPr>
              <a:t>TAKING MEANINGFUL ACTION</a:t>
            </a:r>
          </a:p>
        </p:txBody>
      </p:sp>
      <p:sp>
        <p:nvSpPr>
          <p:cNvPr id="4" name="Teardrop 3">
            <a:extLst>
              <a:ext uri="{FF2B5EF4-FFF2-40B4-BE49-F238E27FC236}">
                <a16:creationId xmlns="" xmlns:a16="http://schemas.microsoft.com/office/drawing/2014/main" id="{89F6996C-565F-D041-B7DB-0F53F285BDF9}"/>
              </a:ext>
            </a:extLst>
          </p:cNvPr>
          <p:cNvSpPr/>
          <p:nvPr/>
        </p:nvSpPr>
        <p:spPr>
          <a:xfrm rot="16200000">
            <a:off x="5782199" y="4421996"/>
            <a:ext cx="1541336" cy="3190992"/>
          </a:xfrm>
          <a:prstGeom prst="teardrop">
            <a:avLst>
              <a:gd name="adj" fmla="val 11741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6" name="Title 1">
            <a:extLst>
              <a:ext uri="{FF2B5EF4-FFF2-40B4-BE49-F238E27FC236}">
                <a16:creationId xmlns="" xmlns:a16="http://schemas.microsoft.com/office/drawing/2014/main" id="{0888C570-7EE6-F348-AC4C-203F80466223}"/>
              </a:ext>
            </a:extLst>
          </p:cNvPr>
          <p:cNvSpPr txBox="1">
            <a:spLocks/>
          </p:cNvSpPr>
          <p:nvPr/>
        </p:nvSpPr>
        <p:spPr>
          <a:xfrm>
            <a:off x="5058241" y="5062513"/>
            <a:ext cx="2783799" cy="1640681"/>
          </a:xfrm>
          <a:prstGeom prst="rect">
            <a:avLst/>
          </a:prstGeom>
        </p:spPr>
        <p:txBody>
          <a:bodyPr vert="horz" lIns="68580" tIns="34290" rIns="68580" bIns="3429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300" b="1" dirty="0">
                <a:solidFill>
                  <a:schemeClr val="bg1"/>
                </a:solidFill>
              </a:rPr>
              <a:t>Aims to create </a:t>
            </a:r>
            <a:r>
              <a:rPr lang="en-US" sz="3300" b="1" u="sng" dirty="0">
                <a:solidFill>
                  <a:schemeClr val="bg1"/>
                </a:solidFill>
              </a:rPr>
              <a:t>Actual Change</a:t>
            </a:r>
          </a:p>
        </p:txBody>
      </p:sp>
      <p:sp>
        <p:nvSpPr>
          <p:cNvPr id="8" name="Octagon 7">
            <a:extLst>
              <a:ext uri="{FF2B5EF4-FFF2-40B4-BE49-F238E27FC236}">
                <a16:creationId xmlns="" xmlns:a16="http://schemas.microsoft.com/office/drawing/2014/main" id="{8572E4C8-BAA6-A441-9E20-0B3C99EBF8DD}"/>
              </a:ext>
            </a:extLst>
          </p:cNvPr>
          <p:cNvSpPr/>
          <p:nvPr/>
        </p:nvSpPr>
        <p:spPr>
          <a:xfrm>
            <a:off x="7924799" y="-17747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Page</a:t>
            </a:r>
          </a:p>
          <a:p>
            <a:pPr algn="ctr"/>
            <a:r>
              <a:rPr lang="en-US" sz="2000" b="1" dirty="0"/>
              <a:t>30-35</a:t>
            </a:r>
          </a:p>
        </p:txBody>
      </p:sp>
    </p:spTree>
    <p:extLst>
      <p:ext uri="{BB962C8B-B14F-4D97-AF65-F5344CB8AC3E}">
        <p14:creationId xmlns:p14="http://schemas.microsoft.com/office/powerpoint/2010/main" val="12782887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9B3EDCF-1FF3-7F42-812A-076CC13281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982" y="1063460"/>
            <a:ext cx="8950036" cy="697525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1800" b="1" dirty="0"/>
              <a:t>Ideas for School Community Actions: </a:t>
            </a:r>
          </a:p>
          <a:p>
            <a:pPr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en-IE" sz="1800" dirty="0">
                <a:cs typeface="Calibri"/>
              </a:rPr>
              <a:t>Campaign on careful and ethical consumption</a:t>
            </a:r>
          </a:p>
          <a:p>
            <a:pPr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en-IE" sz="1800" dirty="0">
                <a:cs typeface="Calibri"/>
              </a:rPr>
              <a:t>Run a repair café for your school e.g. clothes, bikes</a:t>
            </a:r>
            <a:endParaRPr lang="en-IE" sz="1800" b="1" dirty="0"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1800" dirty="0">
                <a:cs typeface="Calibri"/>
              </a:rPr>
              <a:t>– Create a waste policy with key stakeholders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IE" sz="1800" dirty="0">
              <a:cs typeface="Calibri"/>
            </a:endParaRPr>
          </a:p>
          <a:p>
            <a:pPr marL="0" indent="0">
              <a:buNone/>
            </a:pPr>
            <a:r>
              <a:rPr lang="en-IE" sz="1800" b="1" dirty="0"/>
              <a:t>Ideas for Local and National Community Actions: </a:t>
            </a:r>
            <a:endParaRPr lang="en-IE" sz="1800" dirty="0"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1800" dirty="0"/>
              <a:t>- Participate in or organise events, activities, discussions on the issues of waste and importance of zero waste initiatives. Showcase actions and organisations/ community initiatives  </a:t>
            </a:r>
            <a:r>
              <a:rPr lang="en-IE" sz="1800" i="1" dirty="0"/>
              <a:t>(Ideas on CRNI website). </a:t>
            </a:r>
            <a:r>
              <a:rPr lang="en-IE" sz="1800" dirty="0"/>
              <a:t>Stream an event online!</a:t>
            </a:r>
          </a:p>
          <a:p>
            <a:pPr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en-IE" sz="1800" dirty="0"/>
              <a:t>Start the journey to become a zero waste city – Voice</a:t>
            </a:r>
          </a:p>
          <a:p>
            <a:pPr>
              <a:lnSpc>
                <a:spcPct val="100000"/>
              </a:lnSpc>
              <a:spcBef>
                <a:spcPts val="0"/>
              </a:spcBef>
              <a:buFontTx/>
              <a:buChar char="-"/>
            </a:pPr>
            <a:endParaRPr lang="en-IE" sz="18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1800" b="1" dirty="0"/>
              <a:t>Ideas for European and Global Community Actions:</a:t>
            </a:r>
            <a:endParaRPr lang="en-IE" sz="1800" b="1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en-IE" sz="1800" dirty="0"/>
              <a:t>Join campaigns based on the UN Basel Convention on Waste.</a:t>
            </a:r>
          </a:p>
          <a:p>
            <a:pPr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en-IE" sz="1800" dirty="0"/>
              <a:t>Campaign to accelerate a systemic transition to a circular economy to drastically reduce natural resource use and greenhouse gas emissions – analyse and campaign on the 10 priorities of zero waste Europe</a:t>
            </a:r>
          </a:p>
          <a:p>
            <a:pPr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en-IE" sz="1800" dirty="0"/>
              <a:t>Tearfund – Rubbish Campaign to challenge corporations waste</a:t>
            </a:r>
          </a:p>
          <a:p>
            <a:pPr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en-IE" sz="1800" dirty="0"/>
              <a:t>Trash tied to Trade – start a campaign</a:t>
            </a:r>
          </a:p>
          <a:p>
            <a:pPr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en-IE" sz="1800" dirty="0"/>
              <a:t>Planned obsolesce campaigns </a:t>
            </a:r>
          </a:p>
          <a:p>
            <a:pPr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en-IE" sz="1800" dirty="0"/>
              <a:t>Buy nothing campaign</a:t>
            </a:r>
          </a:p>
          <a:p>
            <a:pPr>
              <a:lnSpc>
                <a:spcPct val="100000"/>
              </a:lnSpc>
              <a:spcBef>
                <a:spcPts val="0"/>
              </a:spcBef>
              <a:buFontTx/>
              <a:buChar char="-"/>
            </a:pPr>
            <a:endParaRPr lang="en-IE" sz="2000" dirty="0"/>
          </a:p>
          <a:p>
            <a:pPr>
              <a:lnSpc>
                <a:spcPct val="100000"/>
              </a:lnSpc>
              <a:spcBef>
                <a:spcPts val="0"/>
              </a:spcBef>
              <a:buFontTx/>
              <a:buChar char="-"/>
            </a:pPr>
            <a:endParaRPr lang="en-IE" sz="20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IE" sz="20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IE" sz="20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IE" sz="20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2000" dirty="0"/>
              <a:t/>
            </a:r>
            <a:br>
              <a:rPr lang="en-IE" sz="2000" dirty="0"/>
            </a:br>
            <a:r>
              <a:rPr lang="en-IE" sz="2000" dirty="0"/>
              <a:t/>
            </a:r>
            <a:br>
              <a:rPr lang="en-IE" sz="2000" dirty="0"/>
            </a:br>
            <a:r>
              <a:rPr lang="en-IE" sz="2000" dirty="0"/>
              <a:t/>
            </a:r>
            <a:br>
              <a:rPr lang="en-IE" sz="2000" dirty="0"/>
            </a:br>
            <a:endParaRPr lang="en-US" sz="2000" dirty="0"/>
          </a:p>
        </p:txBody>
      </p:sp>
      <p:pic>
        <p:nvPicPr>
          <p:cNvPr id="4" name="Content Placeholder 6" descr="A screenshot of a social media post&#10;&#10;Description automatically generated">
            <a:extLst>
              <a:ext uri="{FF2B5EF4-FFF2-40B4-BE49-F238E27FC236}">
                <a16:creationId xmlns="" xmlns:a16="http://schemas.microsoft.com/office/drawing/2014/main" id="{0E988A9C-5610-BC4E-BBDB-F97DF01794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29026" y="-56781"/>
            <a:ext cx="2814974" cy="140661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57B87719-4973-D646-A7B4-2DEA31FFE799}"/>
              </a:ext>
            </a:extLst>
          </p:cNvPr>
          <p:cNvSpPr txBox="1"/>
          <p:nvPr/>
        </p:nvSpPr>
        <p:spPr>
          <a:xfrm>
            <a:off x="96982" y="241730"/>
            <a:ext cx="8774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84B841"/>
                </a:solidFill>
                <a:latin typeface="Rockwell" panose="02060603020205020403" pitchFamily="18" charset="77"/>
              </a:rPr>
              <a:t>STEP 5:  </a:t>
            </a:r>
            <a:r>
              <a:rPr lang="en-US" sz="2400" dirty="0">
                <a:solidFill>
                  <a:srgbClr val="84B841"/>
                </a:solidFill>
                <a:latin typeface="Rockwell" panose="02060603020205020403" pitchFamily="18" charset="77"/>
              </a:rPr>
              <a:t>TAKING MEANINGFUL ACTION</a:t>
            </a:r>
          </a:p>
        </p:txBody>
      </p:sp>
    </p:spTree>
    <p:extLst>
      <p:ext uri="{BB962C8B-B14F-4D97-AF65-F5344CB8AC3E}">
        <p14:creationId xmlns:p14="http://schemas.microsoft.com/office/powerpoint/2010/main" val="4838947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reenshot of a social media post&#10;&#10;Description automatically generated">
            <a:extLst>
              <a:ext uri="{FF2B5EF4-FFF2-40B4-BE49-F238E27FC236}">
                <a16:creationId xmlns="" xmlns:a16="http://schemas.microsoft.com/office/drawing/2014/main" id="{F3C02864-EC6F-BF40-AC9E-FEEC4234C4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1730608"/>
            <a:ext cx="9129967" cy="3932255"/>
          </a:xfrm>
        </p:spPr>
      </p:pic>
      <p:sp>
        <p:nvSpPr>
          <p:cNvPr id="6" name="Title 5">
            <a:extLst>
              <a:ext uri="{FF2B5EF4-FFF2-40B4-BE49-F238E27FC236}">
                <a16:creationId xmlns="" xmlns:a16="http://schemas.microsoft.com/office/drawing/2014/main" id="{2552E9D3-A804-5440-AEDF-83A1B0F773D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0" y="461221"/>
            <a:ext cx="7886700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4E6FA1"/>
                </a:solidFill>
                <a:latin typeface="Rockwell" panose="02060603020205020403" pitchFamily="18" charset="77"/>
              </a:rPr>
              <a:t>STEP 6: </a:t>
            </a:r>
          </a:p>
          <a:p>
            <a:r>
              <a:rPr lang="en-US" sz="2400" dirty="0">
                <a:solidFill>
                  <a:srgbClr val="4E6FA1"/>
                </a:solidFill>
                <a:latin typeface="Rockwell" panose="02060603020205020403" pitchFamily="18" charset="77"/>
              </a:rPr>
              <a:t>REFLECT, REPORT AND WHAT’S NEXT?</a:t>
            </a:r>
          </a:p>
        </p:txBody>
      </p:sp>
      <p:sp>
        <p:nvSpPr>
          <p:cNvPr id="7" name="Octagon 6">
            <a:extLst>
              <a:ext uri="{FF2B5EF4-FFF2-40B4-BE49-F238E27FC236}">
                <a16:creationId xmlns="" xmlns:a16="http://schemas.microsoft.com/office/drawing/2014/main" id="{D3F534BB-E0CD-F744-9F04-57840BC97AD3}"/>
              </a:ext>
            </a:extLst>
          </p:cNvPr>
          <p:cNvSpPr/>
          <p:nvPr/>
        </p:nvSpPr>
        <p:spPr>
          <a:xfrm>
            <a:off x="7421790" y="420246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Pages</a:t>
            </a:r>
          </a:p>
          <a:p>
            <a:pPr algn="ctr"/>
            <a:r>
              <a:rPr lang="en-US" sz="2000" b="1" dirty="0"/>
              <a:t>36-41</a:t>
            </a:r>
          </a:p>
        </p:txBody>
      </p:sp>
    </p:spTree>
    <p:extLst>
      <p:ext uri="{BB962C8B-B14F-4D97-AF65-F5344CB8AC3E}">
        <p14:creationId xmlns:p14="http://schemas.microsoft.com/office/powerpoint/2010/main" val="257109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29352A0-079A-F541-A78F-D8B65BFA3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498" y="2332056"/>
            <a:ext cx="8576640" cy="3712957"/>
          </a:xfrm>
        </p:spPr>
        <p:txBody>
          <a:bodyPr>
            <a:noAutofit/>
          </a:bodyPr>
          <a:lstStyle/>
          <a:p>
            <a:r>
              <a:rPr lang="en-IE" sz="3200" dirty="0"/>
              <a:t/>
            </a:r>
            <a:br>
              <a:rPr lang="en-IE" sz="3200" dirty="0"/>
            </a:br>
            <a:r>
              <a:rPr lang="en-IE" sz="3200" dirty="0"/>
              <a:t>	- What are the </a:t>
            </a:r>
            <a:r>
              <a:rPr lang="en-IE" sz="3200" u="sng" dirty="0"/>
              <a:t>steps</a:t>
            </a:r>
            <a:r>
              <a:rPr lang="en-IE" sz="3200" dirty="0"/>
              <a:t> are you going to take 		   next?</a:t>
            </a:r>
            <a:br>
              <a:rPr lang="en-IE" sz="3200" dirty="0"/>
            </a:br>
            <a:r>
              <a:rPr lang="en-IE" sz="3200" dirty="0"/>
              <a:t/>
            </a:r>
            <a:br>
              <a:rPr lang="en-IE" sz="3200" dirty="0"/>
            </a:br>
            <a:r>
              <a:rPr lang="en-IE" sz="3200" dirty="0"/>
              <a:t>	- What </a:t>
            </a:r>
            <a:r>
              <a:rPr lang="en-IE" sz="3200" u="sng" dirty="0"/>
              <a:t>supports</a:t>
            </a:r>
            <a:r>
              <a:rPr lang="en-IE" sz="3200" dirty="0"/>
              <a:t> do you need?</a:t>
            </a:r>
            <a:br>
              <a:rPr lang="en-IE" sz="3200" dirty="0"/>
            </a:br>
            <a:r>
              <a:rPr lang="en-IE" sz="3200" i="1" dirty="0"/>
              <a:t/>
            </a:r>
            <a:br>
              <a:rPr lang="en-IE" sz="3200" i="1" dirty="0"/>
            </a:br>
            <a:r>
              <a:rPr lang="en-IE" sz="3200" i="1" dirty="0"/>
              <a:t/>
            </a:r>
            <a:br>
              <a:rPr lang="en-IE" sz="3200" i="1" dirty="0"/>
            </a:br>
            <a:r>
              <a:rPr lang="en-IE" sz="3200" i="1" dirty="0"/>
              <a:t/>
            </a:r>
            <a:br>
              <a:rPr lang="en-IE" sz="3200" i="1" dirty="0"/>
            </a:br>
            <a:endParaRPr lang="en-US" sz="3200" i="1" dirty="0"/>
          </a:p>
        </p:txBody>
      </p:sp>
      <p:pic>
        <p:nvPicPr>
          <p:cNvPr id="9" name="Content Placeholder 8" descr="A picture containing food&#10;&#10;Description automatically generated">
            <a:extLst>
              <a:ext uri="{FF2B5EF4-FFF2-40B4-BE49-F238E27FC236}">
                <a16:creationId xmlns="" xmlns:a16="http://schemas.microsoft.com/office/drawing/2014/main" id="{D2E28BD4-29E2-C94A-9A0E-2F50C8C918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23213" y="0"/>
            <a:ext cx="3144817" cy="2373675"/>
          </a:xfrm>
        </p:spPr>
      </p:pic>
      <p:sp>
        <p:nvSpPr>
          <p:cNvPr id="4" name="Title 1">
            <a:extLst>
              <a:ext uri="{FF2B5EF4-FFF2-40B4-BE49-F238E27FC236}">
                <a16:creationId xmlns="" xmlns:a16="http://schemas.microsoft.com/office/drawing/2014/main" id="{E5746A2D-A4E4-1945-A165-90CDD48C83C0}"/>
              </a:ext>
            </a:extLst>
          </p:cNvPr>
          <p:cNvSpPr txBox="1">
            <a:spLocks/>
          </p:cNvSpPr>
          <p:nvPr/>
        </p:nvSpPr>
        <p:spPr>
          <a:xfrm>
            <a:off x="349498" y="5526"/>
            <a:ext cx="8576640" cy="201921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E" sz="3600" b="1" dirty="0"/>
              <a:t>Reflection &amp; What Next?</a:t>
            </a:r>
            <a:r>
              <a:rPr lang="en-IE" sz="2400" b="1" dirty="0"/>
              <a:t> </a:t>
            </a:r>
            <a:br>
              <a:rPr lang="en-IE" sz="2400" b="1" dirty="0"/>
            </a:br>
            <a:endParaRPr lang="en-US" sz="2400" i="1" dirty="0"/>
          </a:p>
        </p:txBody>
      </p:sp>
    </p:spTree>
    <p:extLst>
      <p:ext uri="{BB962C8B-B14F-4D97-AF65-F5344CB8AC3E}">
        <p14:creationId xmlns:p14="http://schemas.microsoft.com/office/powerpoint/2010/main" val="70846257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2027737-6CAD-1146-B762-B917A41DC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87" y="-254749"/>
            <a:ext cx="7886700" cy="1325563"/>
          </a:xfrm>
        </p:spPr>
        <p:txBody>
          <a:bodyPr>
            <a:normAutofit/>
          </a:bodyPr>
          <a:lstStyle/>
          <a:p>
            <a:r>
              <a:rPr lang="en-US" sz="3600" b="1" u="sng" dirty="0"/>
              <a:t>Upcoming Dates</a:t>
            </a:r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="" xmlns:a16="http://schemas.microsoft.com/office/drawing/2014/main" id="{C76936F3-B514-5C4E-8CF7-7C92F1C4D10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2078" y="-1"/>
            <a:ext cx="1739895" cy="2141631"/>
          </a:xfrm>
          <a:prstGeom prst="rect">
            <a:avLst/>
          </a:prstGeom>
        </p:spPr>
      </p:pic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="" xmlns:a16="http://schemas.microsoft.com/office/drawing/2014/main" id="{20325D83-D6F2-8847-AB8A-FAFC0A777C3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1973" y="0"/>
            <a:ext cx="1462027" cy="2141632"/>
          </a:xfrm>
          <a:prstGeom prst="rect">
            <a:avLst/>
          </a:prstGeom>
        </p:spPr>
      </p:pic>
      <p:sp>
        <p:nvSpPr>
          <p:cNvPr id="11" name="Octagon 10">
            <a:extLst>
              <a:ext uri="{FF2B5EF4-FFF2-40B4-BE49-F238E27FC236}">
                <a16:creationId xmlns="" xmlns:a16="http://schemas.microsoft.com/office/drawing/2014/main" id="{14B8E412-1EAF-D94D-8EEC-F9A1F73F3BB2}"/>
              </a:ext>
            </a:extLst>
          </p:cNvPr>
          <p:cNvSpPr/>
          <p:nvPr/>
        </p:nvSpPr>
        <p:spPr>
          <a:xfrm>
            <a:off x="4783282" y="-3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Pages</a:t>
            </a:r>
          </a:p>
          <a:p>
            <a:pPr algn="ctr"/>
            <a:r>
              <a:rPr lang="en-US" b="1" dirty="0"/>
              <a:t>4-6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D383036-A3AA-BD4D-8EDD-F0D5E0745044}"/>
              </a:ext>
            </a:extLst>
          </p:cNvPr>
          <p:cNvSpPr txBox="1"/>
          <p:nvPr/>
        </p:nvSpPr>
        <p:spPr>
          <a:xfrm>
            <a:off x="229428" y="1070814"/>
            <a:ext cx="4977114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2000" b="1" dirty="0"/>
              <a:t>Thematic Training Sessions</a:t>
            </a:r>
            <a:r>
              <a:rPr lang="en-IE" sz="2000" dirty="0"/>
              <a:t> </a:t>
            </a:r>
          </a:p>
          <a:p>
            <a:endParaRPr lang="en-IE" sz="2000" dirty="0"/>
          </a:p>
          <a:p>
            <a:r>
              <a:rPr lang="en-IE" sz="2000" dirty="0"/>
              <a:t>November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5"/>
              </a:rPr>
              <a:t>Anti-Racism</a:t>
            </a:r>
            <a:r>
              <a:rPr lang="en-IE" sz="2000" dirty="0"/>
              <a:t>: - RECORDED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6"/>
              </a:rPr>
              <a:t>Fast Fashion</a:t>
            </a:r>
            <a:r>
              <a:rPr lang="en-IE" sz="2000" dirty="0"/>
              <a:t>: RECORDED</a:t>
            </a:r>
          </a:p>
          <a:p>
            <a:r>
              <a:rPr lang="en-IE" sz="2000" dirty="0"/>
              <a:t>-</a:t>
            </a:r>
            <a:r>
              <a:rPr lang="en-IE" sz="2000" dirty="0">
                <a:hlinkClick r:id="rId7"/>
              </a:rPr>
              <a:t> Food Security &amp; Biodiversity</a:t>
            </a:r>
            <a:r>
              <a:rPr lang="en-IE" sz="2000" dirty="0"/>
              <a:t>: RECORDED</a:t>
            </a:r>
          </a:p>
          <a:p>
            <a:r>
              <a:rPr lang="en-IE" sz="2000" dirty="0"/>
              <a:t>-</a:t>
            </a:r>
            <a:r>
              <a:rPr lang="en-IE" sz="2000" dirty="0">
                <a:hlinkClick r:id="rId8"/>
              </a:rPr>
              <a:t> Poverty</a:t>
            </a:r>
            <a:r>
              <a:rPr lang="en-IE" sz="2000" dirty="0"/>
              <a:t>: RECORDED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9"/>
              </a:rPr>
              <a:t>Recycling &amp; Waste</a:t>
            </a:r>
            <a:r>
              <a:rPr lang="en-IE" sz="2000" dirty="0"/>
              <a:t>: Now!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10"/>
              </a:rPr>
              <a:t>Sustainability/ Degrowth</a:t>
            </a:r>
            <a:r>
              <a:rPr lang="en-IE" sz="2000" dirty="0"/>
              <a:t>: Wed 25</a:t>
            </a:r>
            <a:r>
              <a:rPr lang="en-IE" sz="2000" baseline="30000" dirty="0"/>
              <a:t>th</a:t>
            </a:r>
            <a:endParaRPr lang="en-IE" sz="2000" dirty="0"/>
          </a:p>
          <a:p>
            <a:endParaRPr lang="en-IE" sz="2000" dirty="0"/>
          </a:p>
          <a:p>
            <a:r>
              <a:rPr lang="en-IE" sz="2000" dirty="0"/>
              <a:t>December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11"/>
              </a:rPr>
              <a:t>Migration</a:t>
            </a:r>
            <a:r>
              <a:rPr lang="en-IE" sz="2000" dirty="0"/>
              <a:t>: Tues 1st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12"/>
              </a:rPr>
              <a:t>Tax &amp; Trade</a:t>
            </a:r>
            <a:r>
              <a:rPr lang="en-IE" sz="2000" dirty="0"/>
              <a:t>: </a:t>
            </a:r>
            <a:r>
              <a:rPr lang="en-IE" sz="2000" dirty="0" err="1"/>
              <a:t>Thur</a:t>
            </a:r>
            <a:r>
              <a:rPr lang="en-IE" sz="2000" dirty="0"/>
              <a:t> 3rd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13"/>
              </a:rPr>
              <a:t>Energy</a:t>
            </a:r>
            <a:r>
              <a:rPr lang="en-IE" sz="2000" dirty="0"/>
              <a:t>: Mon 7th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14"/>
              </a:rPr>
              <a:t>Life Under Water</a:t>
            </a:r>
            <a:r>
              <a:rPr lang="en-IE" sz="2000" dirty="0"/>
              <a:t>: Wed 9th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15"/>
              </a:rPr>
              <a:t>Wellbeing &amp; Health</a:t>
            </a:r>
            <a:r>
              <a:rPr lang="en-IE" sz="2000" dirty="0"/>
              <a:t>: Fri 11th </a:t>
            </a:r>
          </a:p>
          <a:p>
            <a:r>
              <a:rPr lang="en-IE" sz="2000" dirty="0"/>
              <a:t/>
            </a:r>
            <a:br>
              <a:rPr lang="en-IE" sz="2000" dirty="0"/>
            </a:br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4DA103B4-747D-2444-A09C-ED2716DFEE84}"/>
              </a:ext>
            </a:extLst>
          </p:cNvPr>
          <p:cNvSpPr/>
          <p:nvPr/>
        </p:nvSpPr>
        <p:spPr>
          <a:xfrm>
            <a:off x="5206542" y="2617087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IE" sz="2000" dirty="0"/>
          </a:p>
          <a:p>
            <a:r>
              <a:rPr lang="en-IE" sz="2000" b="1" dirty="0"/>
              <a:t>Global Passport Award </a:t>
            </a:r>
          </a:p>
          <a:p>
            <a:r>
              <a:rPr lang="en-IE" sz="2000" dirty="0"/>
              <a:t>Webinar </a:t>
            </a:r>
            <a:r>
              <a:rPr lang="en-IE" sz="2000" u="sng" dirty="0"/>
              <a:t> </a:t>
            </a:r>
            <a:r>
              <a:rPr lang="en-IE" sz="2000" u="sng" dirty="0">
                <a:hlinkClick r:id="rId16"/>
              </a:rPr>
              <a:t>17th of Novembe</a:t>
            </a:r>
            <a:r>
              <a:rPr lang="en-IE" sz="2000" u="sng" dirty="0"/>
              <a:t>r</a:t>
            </a:r>
          </a:p>
          <a:p>
            <a:endParaRPr lang="en-IE" sz="2000" u="sng" dirty="0"/>
          </a:p>
          <a:p>
            <a:r>
              <a:rPr lang="en-IE" sz="2000" b="1" dirty="0"/>
              <a:t>Subject Specific Workshops</a:t>
            </a:r>
          </a:p>
          <a:p>
            <a:r>
              <a:rPr lang="en-IE" sz="2000" dirty="0"/>
              <a:t>Jan- March 2020</a:t>
            </a:r>
          </a:p>
          <a:p>
            <a:endParaRPr lang="en-IE" sz="2000" u="sng" dirty="0"/>
          </a:p>
          <a:p>
            <a:endParaRPr lang="en-IE" sz="2000" u="sng" dirty="0"/>
          </a:p>
          <a:p>
            <a:endParaRPr lang="en-IE" sz="2000" u="sng" dirty="0"/>
          </a:p>
          <a:p>
            <a:endParaRPr lang="en-IE" sz="2000" u="sng" dirty="0"/>
          </a:p>
          <a:p>
            <a:r>
              <a:rPr lang="en-IE" sz="2000" dirty="0"/>
              <a:t/>
            </a:r>
            <a:br>
              <a:rPr lang="en-IE" sz="2000" dirty="0"/>
            </a:br>
            <a:endParaRPr lang="en-IE" sz="2000" dirty="0"/>
          </a:p>
          <a:p>
            <a:r>
              <a:rPr lang="en-IE" sz="2000" dirty="0"/>
              <a:t/>
            </a:r>
            <a:br>
              <a:rPr lang="en-IE" sz="2000" dirty="0"/>
            </a:br>
            <a:endParaRPr lang="en-IE" sz="2000" dirty="0"/>
          </a:p>
          <a:p>
            <a:r>
              <a:rPr lang="en-IE" sz="2000" dirty="0"/>
              <a:t/>
            </a:r>
            <a:br>
              <a:rPr lang="en-IE" sz="2000" dirty="0"/>
            </a:br>
            <a:endParaRPr lang="en-IE" sz="2000" dirty="0"/>
          </a:p>
          <a:p>
            <a:r>
              <a:rPr lang="en-IE" sz="2000" dirty="0"/>
              <a:t/>
            </a:r>
            <a:br>
              <a:rPr lang="en-IE" sz="2000" dirty="0"/>
            </a:b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866788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screenshot of a cell phone&#10;&#10;Description automatically generated">
            <a:extLst>
              <a:ext uri="{FF2B5EF4-FFF2-40B4-BE49-F238E27FC236}">
                <a16:creationId xmlns="" xmlns:a16="http://schemas.microsoft.com/office/drawing/2014/main" id="{011C3F98-D5B9-AD47-91B2-39288B29A0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59767"/>
            <a:ext cx="9144000" cy="4990199"/>
          </a:xfrm>
          <a:prstGeom prst="rect">
            <a:avLst/>
          </a:prstGeom>
        </p:spPr>
      </p:pic>
      <p:cxnSp>
        <p:nvCxnSpPr>
          <p:cNvPr id="21" name="Straight Arrow Connector 20">
            <a:extLst>
              <a:ext uri="{FF2B5EF4-FFF2-40B4-BE49-F238E27FC236}">
                <a16:creationId xmlns="" xmlns:a16="http://schemas.microsoft.com/office/drawing/2014/main" id="{9AFBF2EE-8205-0B43-9721-92539F1ABA27}"/>
              </a:ext>
            </a:extLst>
          </p:cNvPr>
          <p:cNvCxnSpPr>
            <a:cxnSpLocks/>
          </p:cNvCxnSpPr>
          <p:nvPr/>
        </p:nvCxnSpPr>
        <p:spPr>
          <a:xfrm>
            <a:off x="2309172" y="16933"/>
            <a:ext cx="1796719" cy="1310889"/>
          </a:xfrm>
          <a:prstGeom prst="straightConnector1">
            <a:avLst/>
          </a:prstGeom>
          <a:ln w="6032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538DA9C-DB4D-4C40-A3B1-BCC82D407C53}"/>
              </a:ext>
            </a:extLst>
          </p:cNvPr>
          <p:cNvSpPr txBox="1"/>
          <p:nvPr/>
        </p:nvSpPr>
        <p:spPr>
          <a:xfrm>
            <a:off x="1303867" y="5757333"/>
            <a:ext cx="64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Or, if you think you will have an underspend,  use your grant</a:t>
            </a:r>
          </a:p>
        </p:txBody>
      </p:sp>
    </p:spTree>
    <p:extLst>
      <p:ext uri="{BB962C8B-B14F-4D97-AF65-F5344CB8AC3E}">
        <p14:creationId xmlns:p14="http://schemas.microsoft.com/office/powerpoint/2010/main" val="319813231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45">
            <a:extLst>
              <a:ext uri="{FF2B5EF4-FFF2-40B4-BE49-F238E27FC236}">
                <a16:creationId xmlns="" xmlns:a16="http://schemas.microsoft.com/office/drawing/2014/main" id="{E45B1D5C-0827-4AF0-8186-11FC5A8B8B9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B52440A4-2B2F-C743-9FB2-2D8B056B1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0931" y="2023110"/>
            <a:ext cx="1852218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000"/>
              <a:t>Evaluation for Today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1269ADE-F8CE-9A46-BA62-85CA5D5FBB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0931" y="5086350"/>
            <a:ext cx="1834848" cy="117829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1400" b="1" i="1" dirty="0"/>
              <a:t>https://</a:t>
            </a:r>
            <a:r>
              <a:rPr lang="en-US" sz="1400" b="1" i="1" dirty="0" err="1"/>
              <a:t>forms.gle</a:t>
            </a:r>
            <a:r>
              <a:rPr lang="en-US" sz="1400" b="1" i="1" dirty="0"/>
              <a:t>/8Vm1YJYXwpKfEoNq9</a:t>
            </a:r>
          </a:p>
        </p:txBody>
      </p:sp>
      <p:sp>
        <p:nvSpPr>
          <p:cNvPr id="54" name="Rectangle 47">
            <a:extLst>
              <a:ext uri="{FF2B5EF4-FFF2-40B4-BE49-F238E27FC236}">
                <a16:creationId xmlns="" xmlns:a16="http://schemas.microsoft.com/office/drawing/2014/main" id="{99413ED5-9ED4-4772-BCE4-2BCAE6B12E3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>
            <a:off x="2361045" y="245695"/>
            <a:ext cx="1715478" cy="643756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Rectangle 49">
            <a:extLst>
              <a:ext uri="{FF2B5EF4-FFF2-40B4-BE49-F238E27FC236}">
                <a16:creationId xmlns="" xmlns:a16="http://schemas.microsoft.com/office/drawing/2014/main" id="{04357C93-F0CB-4A1C-8F77-4E906378981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226563" y="664308"/>
            <a:ext cx="6061974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Graphical user interface, application&#10;&#10;Description automatically generated">
            <a:extLst>
              <a:ext uri="{FF2B5EF4-FFF2-40B4-BE49-F238E27FC236}">
                <a16:creationId xmlns="" xmlns:a16="http://schemas.microsoft.com/office/drawing/2014/main" id="{8260BB55-F8E3-AE4E-BABD-323273734C5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8928" y="858525"/>
            <a:ext cx="5706228" cy="5211906"/>
          </a:xfrm>
          <a:prstGeom prst="rect">
            <a:avLst/>
          </a:prstGeom>
        </p:spPr>
      </p:pic>
      <p:sp>
        <p:nvSpPr>
          <p:cNvPr id="52" name="Rectangle 51">
            <a:extLst>
              <a:ext uri="{FF2B5EF4-FFF2-40B4-BE49-F238E27FC236}">
                <a16:creationId xmlns="" xmlns:a16="http://schemas.microsoft.com/office/drawing/2014/main" id="{90F533E9-6690-41A8-A372-4C6C622D028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5400000">
            <a:off x="5747951" y="3411145"/>
            <a:ext cx="1719072" cy="11428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6FB8784-78D5-9345-87F8-24532BD751A6}"/>
              </a:ext>
            </a:extLst>
          </p:cNvPr>
          <p:cNvSpPr txBox="1"/>
          <p:nvPr/>
        </p:nvSpPr>
        <p:spPr>
          <a:xfrm>
            <a:off x="8646695" y="673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841934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56361" y="2465560"/>
            <a:ext cx="4713233" cy="1306340"/>
          </a:xfrm>
        </p:spPr>
        <p:txBody>
          <a:bodyPr>
            <a:noAutofit/>
          </a:bodyPr>
          <a:lstStyle/>
          <a:p>
            <a:pPr algn="l"/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>	</a:t>
            </a:r>
            <a:br>
              <a:rPr lang="en-US" sz="1200" dirty="0"/>
            </a:br>
            <a:endParaRPr lang="en-US" sz="1200" dirty="0">
              <a:solidFill>
                <a:schemeClr val="tx2"/>
              </a:solidFill>
              <a:latin typeface="Rockwell"/>
              <a:cs typeface="Rockwell"/>
            </a:endParaRPr>
          </a:p>
        </p:txBody>
      </p:sp>
      <p:pic>
        <p:nvPicPr>
          <p:cNvPr id="4" name="Picture 3" descr="Worldwise Logo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236" y="5044118"/>
            <a:ext cx="1349903" cy="1394900"/>
          </a:xfrm>
          <a:prstGeom prst="rect">
            <a:avLst/>
          </a:prstGeom>
        </p:spPr>
      </p:pic>
      <p:pic>
        <p:nvPicPr>
          <p:cNvPr id="6" name="Picture 5" descr="WWGS tag-line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7856" y="5395407"/>
            <a:ext cx="3703475" cy="837890"/>
          </a:xfrm>
          <a:prstGeom prst="rect">
            <a:avLst/>
          </a:prstGeom>
        </p:spPr>
      </p:pic>
      <p:pic>
        <p:nvPicPr>
          <p:cNvPr id="3" name="Picture 2" descr="irishaid-logo-wwgs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1129" y="210780"/>
            <a:ext cx="2381250" cy="10953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05326" y="1497307"/>
            <a:ext cx="813334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1F497D"/>
                </a:solidFill>
                <a:latin typeface="Rockwell Extra Bold"/>
                <a:cs typeface="Rockwell Extra Bold"/>
              </a:rPr>
              <a:t>Thank you!</a:t>
            </a:r>
          </a:p>
          <a:p>
            <a:pPr algn="ctr"/>
            <a:endParaRPr lang="en-US" sz="2800" dirty="0">
              <a:solidFill>
                <a:srgbClr val="1F497D"/>
              </a:solidFill>
              <a:latin typeface="Rockwell Extra Bold"/>
              <a:cs typeface="Rockwell Extra Bold"/>
            </a:endParaRPr>
          </a:p>
          <a:p>
            <a:pPr algn="ctr"/>
            <a:r>
              <a:rPr lang="en-US" sz="2800" dirty="0">
                <a:solidFill>
                  <a:srgbClr val="1F497D"/>
                </a:solidFill>
                <a:latin typeface="Rockwell Extra Bold"/>
                <a:cs typeface="Rockwell Extra Bold"/>
              </a:rPr>
              <a:t>Questions???</a:t>
            </a:r>
          </a:p>
          <a:p>
            <a:pPr algn="ctr"/>
            <a:endParaRPr lang="en-US" sz="2800" dirty="0">
              <a:solidFill>
                <a:srgbClr val="1F497D"/>
              </a:solidFill>
              <a:latin typeface="Rockwell Extra Bold"/>
              <a:cs typeface="Rockwell Extra Bold"/>
            </a:endParaRPr>
          </a:p>
          <a:p>
            <a:pPr algn="ctr"/>
            <a:endParaRPr lang="en-US" sz="2800" dirty="0">
              <a:solidFill>
                <a:srgbClr val="1F497D"/>
              </a:solidFill>
              <a:latin typeface="Rockwell Extra Bold"/>
              <a:cs typeface="Rockwell Extra Bold"/>
            </a:endParaRPr>
          </a:p>
          <a:p>
            <a:pPr algn="ctr"/>
            <a:r>
              <a:rPr lang="en-US" sz="2800" dirty="0">
                <a:solidFill>
                  <a:srgbClr val="1F497D"/>
                </a:solidFill>
                <a:latin typeface="Rockwell Extra Bold"/>
                <a:cs typeface="Rockwell Extra Bold"/>
                <a:hlinkClick r:id="rId6"/>
              </a:rPr>
              <a:t>Laura.cahill@worldwiseschools.ie</a:t>
            </a:r>
            <a:endParaRPr lang="en-US" sz="2800" dirty="0">
              <a:solidFill>
                <a:srgbClr val="1F497D"/>
              </a:solidFill>
              <a:latin typeface="Rockwell Extra Bold"/>
              <a:cs typeface="Rockwell Extra Bold"/>
            </a:endParaRPr>
          </a:p>
          <a:p>
            <a:pPr algn="ctr"/>
            <a:r>
              <a:rPr lang="en-US" sz="2800" dirty="0">
                <a:solidFill>
                  <a:srgbClr val="1F497D"/>
                </a:solidFill>
                <a:latin typeface="Rockwell Extra Bold"/>
                <a:cs typeface="Rockwell Extra Bold"/>
              </a:rPr>
              <a:t>087 3587640</a:t>
            </a:r>
          </a:p>
        </p:txBody>
      </p:sp>
    </p:spTree>
    <p:extLst>
      <p:ext uri="{BB962C8B-B14F-4D97-AF65-F5344CB8AC3E}">
        <p14:creationId xmlns:p14="http://schemas.microsoft.com/office/powerpoint/2010/main" val="9108315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773</TotalTime>
  <Words>713</Words>
  <Application>Microsoft Macintosh PowerPoint</Application>
  <PresentationFormat>On-screen Show (4:3)</PresentationFormat>
  <Paragraphs>223</Paragraphs>
  <Slides>35</Slides>
  <Notes>22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Office Theme</vt:lpstr>
      <vt:lpstr>Recycling &amp; Waste</vt:lpstr>
      <vt:lpstr> Hopes &amp; Fears</vt:lpstr>
      <vt:lpstr>Housekeeping</vt:lpstr>
      <vt:lpstr>Session Plan</vt:lpstr>
      <vt:lpstr>An Introduction to Waste and Recycling as  Global Justice Issues  Claire Downey, Community Reuse Network Ireland (CRNI) Executive </vt:lpstr>
      <vt:lpstr>TEACHER INPUT Breda Geoghegan, Loreto Secondary School, Clonmel  </vt:lpstr>
      <vt:lpstr>PowerPoint Presentation</vt:lpstr>
      <vt:lpstr>PowerPoint Presentation</vt:lpstr>
      <vt:lpstr>PowerPoint Presentation</vt:lpstr>
      <vt:lpstr>PowerPoint Presentation</vt:lpstr>
      <vt:lpstr>Reflection  Reflect on what you’ve  heard this morning..  Consider:  - What are your initial thoughts/ feelings  - Your approach to exploring waste with  students   </vt:lpstr>
      <vt:lpstr>PowerPoint Presentation</vt:lpstr>
      <vt:lpstr> Reflection in Pairs   Share your reflections on:   - Your initial thoughts/ feelings  - Your approach to exploring waste with students   </vt:lpstr>
      <vt:lpstr>WWGS: 6 Step Programme Waste as a justice issue: from Knowledge to Action   </vt:lpstr>
      <vt:lpstr>PowerPoint Presentation</vt:lpstr>
      <vt:lpstr>PowerPoint Presentation</vt:lpstr>
      <vt:lpstr>PowerPoint Presentation</vt:lpstr>
      <vt:lpstr>http://www.worldwiseschools.ie/6-step-programme/</vt:lpstr>
      <vt:lpstr>PowerPoint Presentation</vt:lpstr>
      <vt:lpstr>1. Hover over the symbol and a drop down menu appears!</vt:lpstr>
      <vt:lpstr>PowerPoint Presentation</vt:lpstr>
      <vt:lpstr>PowerPoint Presentation</vt:lpstr>
      <vt:lpstr>Task</vt:lpstr>
      <vt:lpstr> STEP 3: EXPLORE THE THEME TEACHING AND LEARNING MATERIALS: Information websites:  </vt:lpstr>
      <vt:lpstr> STEP 3: EXPLORE THE THEME TEACHING AND LEARNING MATERIALS:   </vt:lpstr>
      <vt:lpstr>Share Learning</vt:lpstr>
      <vt:lpstr>PowerPoint Presentation</vt:lpstr>
      <vt:lpstr>PowerPoint Presentation</vt:lpstr>
      <vt:lpstr>PowerPoint Presentation</vt:lpstr>
      <vt:lpstr>STEP 6:  REFLECT, REPORT AND WHAT’S NEXT?</vt:lpstr>
      <vt:lpstr>  - What are the steps are you going to take      next?   - What supports do you need?    </vt:lpstr>
      <vt:lpstr>Upcoming Dates</vt:lpstr>
      <vt:lpstr>PowerPoint Presentation</vt:lpstr>
      <vt:lpstr>Evaluation for Today</vt:lpstr>
      <vt:lpstr>        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Recycling &amp; Waste</dc:title>
  <dc:creator>Microsoft Office User</dc:creator>
  <cp:lastModifiedBy>Lizzy Noone</cp:lastModifiedBy>
  <cp:revision>8</cp:revision>
  <dcterms:created xsi:type="dcterms:W3CDTF">2020-11-23T01:05:04Z</dcterms:created>
  <dcterms:modified xsi:type="dcterms:W3CDTF">2020-11-26T17:37:42Z</dcterms:modified>
</cp:coreProperties>
</file>