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8" r:id="rId3"/>
    <p:sldId id="287" r:id="rId4"/>
    <p:sldId id="288" r:id="rId5"/>
    <p:sldId id="259" r:id="rId6"/>
    <p:sldId id="260" r:id="rId7"/>
    <p:sldId id="292" r:id="rId8"/>
    <p:sldId id="289" r:id="rId9"/>
    <p:sldId id="291" r:id="rId10"/>
    <p:sldId id="262" r:id="rId11"/>
    <p:sldId id="293" r:id="rId12"/>
    <p:sldId id="281" r:id="rId13"/>
    <p:sldId id="294" r:id="rId14"/>
    <p:sldId id="282" r:id="rId15"/>
    <p:sldId id="273" r:id="rId16"/>
    <p:sldId id="266" r:id="rId17"/>
    <p:sldId id="285" r:id="rId18"/>
    <p:sldId id="286" r:id="rId19"/>
    <p:sldId id="295" r:id="rId20"/>
    <p:sldId id="298" r:id="rId21"/>
    <p:sldId id="296" r:id="rId22"/>
    <p:sldId id="297" r:id="rId23"/>
    <p:sldId id="271" r:id="rId2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4" d="100"/>
          <a:sy n="54" d="100"/>
        </p:scale>
        <p:origin x="-992" y="-104"/>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printerSettings" Target="printerSettings/printerSettings1.bin"/><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0C0580B-8948-4C31-88EF-5C4EF87271A2}" type="datetimeFigureOut">
              <a:rPr lang="en-US" smtClean="0"/>
              <a:pPr/>
              <a:t>18/11/20</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25F4D5A-4CAE-4BA3-9A85-E3910C19281D}" type="slidenum">
              <a:rPr lang="en-US" smtClean="0"/>
              <a:pPr/>
              <a:t>‹#›</a:t>
            </a:fld>
            <a:endParaRPr lang="en-US"/>
          </a:p>
        </p:txBody>
      </p:sp>
    </p:spTree>
    <p:extLst>
      <p:ext uri="{BB962C8B-B14F-4D97-AF65-F5344CB8AC3E}">
        <p14:creationId xmlns:p14="http://schemas.microsoft.com/office/powerpoint/2010/main" val="37116156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independent.co.uk/news/uk/politics/163850bn-official-cost-of-the-bank-bailout-1833830.html" TargetMode="External"/><Relationship Id="rId4" Type="http://schemas.openxmlformats.org/officeDocument/2006/relationships/hyperlink" Target="https://www.forbes.com/sites/mikecollins/2015/07/14/the-big-bank-bailout/%235098f77e2d83" TargetMode="External"/><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Oxfam,</a:t>
            </a:r>
            <a:r>
              <a:rPr lang="en-GB" baseline="0" dirty="0" smtClean="0"/>
              <a:t> Time to Care (2020) https://oxfamilibrary.openrepository.com/bitstream/handle/10546/620928/bp-time-to-care-inequality-200120-en.pdf </a:t>
            </a:r>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2</a:t>
            </a:fld>
            <a:endParaRPr lang="en-US"/>
          </a:p>
        </p:txBody>
      </p:sp>
    </p:spTree>
    <p:extLst>
      <p:ext uri="{BB962C8B-B14F-4D97-AF65-F5344CB8AC3E}">
        <p14:creationId xmlns:p14="http://schemas.microsoft.com/office/powerpoint/2010/main" val="2006470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Jason </a:t>
            </a:r>
            <a:r>
              <a:rPr lang="en-GB" sz="1200" b="0" i="0" kern="1200" dirty="0" err="1" smtClean="0">
                <a:solidFill>
                  <a:schemeClr val="tx1"/>
                </a:solidFill>
                <a:effectLst/>
                <a:latin typeface="+mn-lt"/>
                <a:ea typeface="+mn-ea"/>
                <a:cs typeface="+mn-cs"/>
              </a:rPr>
              <a:t>Hickel</a:t>
            </a:r>
            <a:r>
              <a:rPr lang="en-GB" sz="1200" b="0" i="0" kern="1200" dirty="0" smtClean="0">
                <a:solidFill>
                  <a:schemeClr val="tx1"/>
                </a:solidFill>
                <a:effectLst/>
                <a:latin typeface="+mn-lt"/>
                <a:ea typeface="+mn-ea"/>
                <a:cs typeface="+mn-cs"/>
              </a:rPr>
              <a:t>: https://www.jasonhickel.org/blog/2019/4/27/200-years-to-end-poverty</a:t>
            </a:r>
          </a:p>
          <a:p>
            <a:r>
              <a:rPr lang="en-GB" sz="1200" b="0" i="0" kern="1200" dirty="0" smtClean="0">
                <a:solidFill>
                  <a:schemeClr val="tx1"/>
                </a:solidFill>
                <a:effectLst/>
                <a:latin typeface="+mn-lt"/>
                <a:ea typeface="+mn-ea"/>
                <a:cs typeface="+mn-cs"/>
              </a:rPr>
              <a:t>The poverty lines used in this graph is $7.40 per day, the minimum necessary for decent nutrition and normal life expectancy. At this rate it will take around 200 years to end global poverty at $7.40 per day, and 500 years to end poverty at the US poverty line of $15 per day. </a:t>
            </a:r>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3</a:t>
            </a:fld>
            <a:endParaRPr lang="en-US"/>
          </a:p>
        </p:txBody>
      </p:sp>
    </p:spTree>
    <p:extLst>
      <p:ext uri="{BB962C8B-B14F-4D97-AF65-F5344CB8AC3E}">
        <p14:creationId xmlns:p14="http://schemas.microsoft.com/office/powerpoint/2010/main" val="18631943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George</a:t>
            </a:r>
            <a:r>
              <a:rPr lang="en-GB" baseline="0" dirty="0" smtClean="0"/>
              <a:t> Monbiot (2016) https://www.theguardian.com/books/2016/apr/15/neoliberalism-ideology-problem-george-Monbiot </a:t>
            </a:r>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4</a:t>
            </a:fld>
            <a:endParaRPr lang="en-US"/>
          </a:p>
        </p:txBody>
      </p:sp>
    </p:spTree>
    <p:extLst>
      <p:ext uri="{BB962C8B-B14F-4D97-AF65-F5344CB8AC3E}">
        <p14:creationId xmlns:p14="http://schemas.microsoft.com/office/powerpoint/2010/main" val="3570081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b="0" kern="1200" dirty="0" smtClean="0">
                <a:solidFill>
                  <a:schemeClr val="tx1"/>
                </a:solidFill>
                <a:effectLst/>
                <a:latin typeface="+mn-lt"/>
                <a:ea typeface="+mn-ea"/>
                <a:cs typeface="+mn-cs"/>
              </a:rPr>
              <a:t>George</a:t>
            </a:r>
            <a:r>
              <a:rPr lang="en-GB" sz="1200" b="0" kern="1200" baseline="0" dirty="0" smtClean="0">
                <a:solidFill>
                  <a:schemeClr val="tx1"/>
                </a:solidFill>
                <a:effectLst/>
                <a:latin typeface="+mn-lt"/>
                <a:ea typeface="+mn-ea"/>
                <a:cs typeface="+mn-cs"/>
              </a:rPr>
              <a:t> Monbiot, Guardian, (2016) https://www.theguardian.com/books/2016/apr/15/neoliberalism-ideology-problem-george-monbiot</a:t>
            </a:r>
            <a:endParaRPr lang="en-US" b="0"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5</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6</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155">
              <a:defRPr/>
            </a:pPr>
            <a:r>
              <a:rPr lang="en-GB" sz="1200" b="0" u="sng" dirty="0" smtClean="0">
                <a:hlinkClick r:id="rId3"/>
              </a:rPr>
              <a:t>http://www.independent.co.uk/news/uk/politics/163850bn-official-cost-of-the-bank-bailout-1833830.html</a:t>
            </a:r>
            <a:endParaRPr lang="en-GB" sz="1200" b="0" u="sng" dirty="0" smtClean="0"/>
          </a:p>
          <a:p>
            <a:pPr defTabSz="966155">
              <a:defRPr/>
            </a:pPr>
            <a:r>
              <a:rPr lang="en-GB" sz="1200" b="0" u="sng" dirty="0" smtClean="0">
                <a:hlinkClick r:id="rId4"/>
              </a:rPr>
              <a:t>https://www.forbes.com/sites/mikecollins/2015/07/14/the-big-bank-bailout/#5098f77e2d83</a:t>
            </a:r>
            <a:r>
              <a:rPr lang="en-GB" sz="1200" b="0" dirty="0" smtClean="0"/>
              <a:t> </a:t>
            </a:r>
          </a:p>
          <a:p>
            <a:pPr defTabSz="966155">
              <a:defRPr/>
            </a:pPr>
            <a:endParaRPr lang="en-GB" sz="1200" b="0" dirty="0" smtClean="0"/>
          </a:p>
          <a:p>
            <a:endParaRPr lang="en-GB" b="0"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7</a:t>
            </a:fld>
            <a:endParaRPr lang="en-US"/>
          </a:p>
        </p:txBody>
      </p:sp>
    </p:spTree>
    <p:extLst>
      <p:ext uri="{BB962C8B-B14F-4D97-AF65-F5344CB8AC3E}">
        <p14:creationId xmlns:p14="http://schemas.microsoft.com/office/powerpoint/2010/main" val="1131029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i="0" dirty="0" smtClean="0"/>
              <a:t>https://sustainabledevelopment.un.org/sdgs </a:t>
            </a:r>
          </a:p>
          <a:p>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8</a:t>
            </a:fld>
            <a:endParaRPr lang="en-US"/>
          </a:p>
        </p:txBody>
      </p:sp>
    </p:spTree>
    <p:extLst>
      <p:ext uri="{BB962C8B-B14F-4D97-AF65-F5344CB8AC3E}">
        <p14:creationId xmlns:p14="http://schemas.microsoft.com/office/powerpoint/2010/main" val="14266064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0" i="0" dirty="0" smtClean="0"/>
              <a:t>Philip Alston, “The Parlous State of Poverty</a:t>
            </a:r>
            <a:r>
              <a:rPr lang="en-US" b="0" i="0" baseline="0" dirty="0" smtClean="0"/>
              <a:t> Eradication” (2020) https://chrgj.org/wp-content/uploads/2020/07/Alston-Poverty-Report-FINAL.pdf </a:t>
            </a:r>
            <a:endParaRPr lang="en-US" b="0" i="0"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9</a:t>
            </a:fld>
            <a:endParaRPr lang="en-US"/>
          </a:p>
        </p:txBody>
      </p:sp>
    </p:spTree>
    <p:extLst>
      <p:ext uri="{BB962C8B-B14F-4D97-AF65-F5344CB8AC3E}">
        <p14:creationId xmlns:p14="http://schemas.microsoft.com/office/powerpoint/2010/main" val="23406926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i="0" dirty="0" smtClean="0"/>
              <a:t>Philip Alston, “The Parlous State of Poverty</a:t>
            </a:r>
            <a:r>
              <a:rPr lang="en-US" b="0" i="0" baseline="0" dirty="0" smtClean="0"/>
              <a:t> Eradication” (2020) https://chrgj.org/wp-content/uploads/2020/07/Alston-Poverty-Report-FINAL.pdf </a:t>
            </a:r>
            <a:endParaRPr lang="en-US" b="0" i="0" dirty="0" smtClean="0"/>
          </a:p>
          <a:p>
            <a:endParaRPr lang="en-US"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10</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McCloskey (2020) https://www.opendemocracy.net/en/transformation/poverty-political-choice/</a:t>
            </a:r>
            <a:endParaRPr lang="en-US"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11</a:t>
            </a:fld>
            <a:endParaRPr lang="en-US"/>
          </a:p>
        </p:txBody>
      </p:sp>
    </p:spTree>
    <p:extLst>
      <p:ext uri="{BB962C8B-B14F-4D97-AF65-F5344CB8AC3E}">
        <p14:creationId xmlns:p14="http://schemas.microsoft.com/office/powerpoint/2010/main" val="2314874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12</a:t>
            </a:fld>
            <a:endParaRPr lang="en-US"/>
          </a:p>
        </p:txBody>
      </p:sp>
    </p:spTree>
    <p:extLst>
      <p:ext uri="{BB962C8B-B14F-4D97-AF65-F5344CB8AC3E}">
        <p14:creationId xmlns:p14="http://schemas.microsoft.com/office/powerpoint/2010/main" val="22057388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https://www.developmenteducationreview.com/issue/issue-3/soft-versus-critical-global-citizenship-education</a:t>
            </a:r>
          </a:p>
          <a:p>
            <a:r>
              <a:rPr lang="en-GB" dirty="0" smtClean="0"/>
              <a:t>Let’s Talk SDGs, Centre for Global Education,</a:t>
            </a:r>
            <a:r>
              <a:rPr lang="en-GB" baseline="0" dirty="0" smtClean="0"/>
              <a:t> 2016 https://www.centreforglobaleducation.com/sites/default/files/Let%27s%20Talk%20SDGS.pdf </a:t>
            </a:r>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14</a:t>
            </a:fld>
            <a:endParaRPr lang="en-US"/>
          </a:p>
        </p:txBody>
      </p:sp>
    </p:spTree>
    <p:extLst>
      <p:ext uri="{BB962C8B-B14F-4D97-AF65-F5344CB8AC3E}">
        <p14:creationId xmlns:p14="http://schemas.microsoft.com/office/powerpoint/2010/main" val="257941414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15</a:t>
            </a:fld>
            <a:endParaRPr lang="en-US"/>
          </a:p>
        </p:txBody>
      </p:sp>
    </p:spTree>
    <p:extLst>
      <p:ext uri="{BB962C8B-B14F-4D97-AF65-F5344CB8AC3E}">
        <p14:creationId xmlns:p14="http://schemas.microsoft.com/office/powerpoint/2010/main" val="21045741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16</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Jason </a:t>
            </a:r>
            <a:r>
              <a:rPr lang="en-GB" dirty="0" err="1" smtClean="0"/>
              <a:t>Hickel</a:t>
            </a:r>
            <a:r>
              <a:rPr lang="en-GB" dirty="0" smtClean="0"/>
              <a:t> based on</a:t>
            </a:r>
            <a:r>
              <a:rPr lang="en-GB" baseline="0" dirty="0" smtClean="0"/>
              <a:t> </a:t>
            </a:r>
            <a:r>
              <a:rPr lang="en-GB" dirty="0" smtClean="0"/>
              <a:t>World Bank, 2017</a:t>
            </a:r>
            <a:r>
              <a:rPr lang="en-GB" baseline="0" dirty="0" smtClean="0"/>
              <a:t>   $38,000 of US per capita income is wasted.  Costa Rica beats the US on life expectancy despite having 80% less income.</a:t>
            </a:r>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17</a:t>
            </a:fld>
            <a:endParaRPr lang="en-US"/>
          </a:p>
        </p:txBody>
      </p:sp>
    </p:spTree>
    <p:extLst>
      <p:ext uri="{BB962C8B-B14F-4D97-AF65-F5344CB8AC3E}">
        <p14:creationId xmlns:p14="http://schemas.microsoft.com/office/powerpoint/2010/main" val="1149306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18</a:t>
            </a:fld>
            <a:endParaRPr lang="en-US"/>
          </a:p>
        </p:txBody>
      </p:sp>
    </p:spTree>
    <p:extLst>
      <p:ext uri="{BB962C8B-B14F-4D97-AF65-F5344CB8AC3E}">
        <p14:creationId xmlns:p14="http://schemas.microsoft.com/office/powerpoint/2010/main" val="8043726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19</a:t>
            </a:fld>
            <a:endParaRPr lang="en-US"/>
          </a:p>
        </p:txBody>
      </p:sp>
    </p:spTree>
    <p:extLst>
      <p:ext uri="{BB962C8B-B14F-4D97-AF65-F5344CB8AC3E}">
        <p14:creationId xmlns:p14="http://schemas.microsoft.com/office/powerpoint/2010/main" val="224570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www.developmenteducationreview.com </a:t>
            </a:r>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21</a:t>
            </a:fld>
            <a:endParaRPr lang="en-US"/>
          </a:p>
        </p:txBody>
      </p:sp>
    </p:spTree>
    <p:extLst>
      <p:ext uri="{BB962C8B-B14F-4D97-AF65-F5344CB8AC3E}">
        <p14:creationId xmlns:p14="http://schemas.microsoft.com/office/powerpoint/2010/main" val="22022404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https://www.centreforglobaleducation.com/sites/default/files/Let%27s%20Talk%20SDGS.pdf </a:t>
            </a:r>
            <a:endParaRPr lang="en-GB" dirty="0"/>
          </a:p>
        </p:txBody>
      </p:sp>
      <p:sp>
        <p:nvSpPr>
          <p:cNvPr id="4" name="Slide Number Placeholder 3"/>
          <p:cNvSpPr>
            <a:spLocks noGrp="1"/>
          </p:cNvSpPr>
          <p:nvPr>
            <p:ph type="sldNum" sz="quarter" idx="10"/>
          </p:nvPr>
        </p:nvSpPr>
        <p:spPr/>
        <p:txBody>
          <a:bodyPr/>
          <a:lstStyle/>
          <a:p>
            <a:fld id="{B25F4D5A-4CAE-4BA3-9A85-E3910C19281D}" type="slidenum">
              <a:rPr lang="en-US" smtClean="0"/>
              <a:pPr/>
              <a:t>22</a:t>
            </a:fld>
            <a:endParaRPr lang="en-US"/>
          </a:p>
        </p:txBody>
      </p:sp>
    </p:spTree>
    <p:extLst>
      <p:ext uri="{BB962C8B-B14F-4D97-AF65-F5344CB8AC3E}">
        <p14:creationId xmlns:p14="http://schemas.microsoft.com/office/powerpoint/2010/main" val="189628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17AC984-4C93-4A4C-BED1-98C9FFD3F4D4}" type="datetimeFigureOut">
              <a:rPr lang="en-US" smtClean="0"/>
              <a:pPr/>
              <a:t>18/11/20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7AC984-4C93-4A4C-BED1-98C9FFD3F4D4}" type="datetimeFigureOut">
              <a:rPr lang="en-US" smtClean="0"/>
              <a:pPr/>
              <a:t>18/11/20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17AC984-4C93-4A4C-BED1-98C9FFD3F4D4}" type="datetimeFigureOut">
              <a:rPr lang="en-US" smtClean="0"/>
              <a:pPr/>
              <a:t>18/11/20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17AC984-4C93-4A4C-BED1-98C9FFD3F4D4}" type="datetimeFigureOut">
              <a:rPr lang="en-US" smtClean="0"/>
              <a:pPr/>
              <a:t>18/11/20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17AC984-4C93-4A4C-BED1-98C9FFD3F4D4}" type="datetimeFigureOut">
              <a:rPr lang="en-US" smtClean="0"/>
              <a:pPr/>
              <a:t>18/11/20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17AC984-4C93-4A4C-BED1-98C9FFD3F4D4}" type="datetimeFigureOut">
              <a:rPr lang="en-US" smtClean="0"/>
              <a:pPr/>
              <a:t>18/11/20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17AC984-4C93-4A4C-BED1-98C9FFD3F4D4}" type="datetimeFigureOut">
              <a:rPr lang="en-US" smtClean="0"/>
              <a:pPr/>
              <a:t>18/11/20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7AC984-4C93-4A4C-BED1-98C9FFD3F4D4}" type="datetimeFigureOut">
              <a:rPr lang="en-US" smtClean="0"/>
              <a:pPr/>
              <a:t>18/11/20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7AC984-4C93-4A4C-BED1-98C9FFD3F4D4}" type="datetimeFigureOut">
              <a:rPr lang="en-US" smtClean="0"/>
              <a:pPr/>
              <a:t>18/11/20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7AC984-4C93-4A4C-BED1-98C9FFD3F4D4}" type="datetimeFigureOut">
              <a:rPr lang="en-US" smtClean="0"/>
              <a:pPr/>
              <a:t>18/11/20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17AC984-4C93-4A4C-BED1-98C9FFD3F4D4}" type="datetimeFigureOut">
              <a:rPr lang="en-US" smtClean="0"/>
              <a:pPr/>
              <a:t>18/11/20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7196189-FFFD-4046-8E3B-CBB017A9A1B1}"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7AC984-4C93-4A4C-BED1-98C9FFD3F4D4}" type="datetimeFigureOut">
              <a:rPr lang="en-US" smtClean="0"/>
              <a:pPr/>
              <a:t>18/11/20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196189-FFFD-4046-8E3B-CBB017A9A1B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s://www.ideaonline.ie/development-education"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5.xml"/><Relationship Id="rId3" Type="http://schemas.openxmlformats.org/officeDocument/2006/relationships/image" Target="../media/image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9.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2.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www.centreforglobaleducation.com/" TargetMode="External"/><Relationship Id="rId3"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GB" sz="4000" dirty="0" smtClean="0"/>
              <a:t>Exploring Poverty</a:t>
            </a:r>
            <a:endParaRPr lang="en-US" sz="4000" dirty="0"/>
          </a:p>
        </p:txBody>
      </p:sp>
      <p:sp>
        <p:nvSpPr>
          <p:cNvPr id="5" name="Content Placeholder 4"/>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lnSpcReduction="10000"/>
          </a:bodyPr>
          <a:lstStyle/>
          <a:p>
            <a:pPr>
              <a:buNone/>
            </a:pPr>
            <a:r>
              <a:rPr lang="en-GB" dirty="0" smtClean="0">
                <a:solidFill>
                  <a:schemeClr val="tx2">
                    <a:lumMod val="50000"/>
                  </a:schemeClr>
                </a:solidFill>
              </a:rPr>
              <a:t>Aims:</a:t>
            </a:r>
          </a:p>
          <a:p>
            <a:r>
              <a:rPr lang="en-GB" dirty="0" smtClean="0">
                <a:solidFill>
                  <a:schemeClr val="tx2">
                    <a:lumMod val="50000"/>
                  </a:schemeClr>
                </a:solidFill>
              </a:rPr>
              <a:t>To examine current indicators of poverty and development;</a:t>
            </a:r>
          </a:p>
          <a:p>
            <a:r>
              <a:rPr lang="en-GB" dirty="0" smtClean="0">
                <a:solidFill>
                  <a:schemeClr val="tx2">
                    <a:lumMod val="50000"/>
                  </a:schemeClr>
                </a:solidFill>
              </a:rPr>
              <a:t>To assess the Sustainable Development Goals as the main policy response to poverty;</a:t>
            </a:r>
          </a:p>
          <a:p>
            <a:r>
              <a:rPr lang="en-GB" dirty="0" smtClean="0">
                <a:solidFill>
                  <a:schemeClr val="tx2">
                    <a:lumMod val="50000"/>
                  </a:schemeClr>
                </a:solidFill>
              </a:rPr>
              <a:t>To discuss the capacity of the SDGs to support effective development education.</a:t>
            </a:r>
          </a:p>
          <a:p>
            <a:r>
              <a:rPr lang="en-GB" dirty="0" smtClean="0">
                <a:solidFill>
                  <a:schemeClr val="tx2">
                    <a:lumMod val="50000"/>
                  </a:schemeClr>
                </a:solidFill>
              </a:rPr>
              <a:t>De-growth – what is it and how can it respond to the challenges of neoliberalism?</a:t>
            </a:r>
          </a:p>
          <a:p>
            <a:endParaRPr lang="en-GB" dirty="0"/>
          </a:p>
          <a:p>
            <a:pPr>
              <a:buNone/>
            </a:pPr>
            <a:endParaRPr lang="en-GB" dirty="0" smtClean="0"/>
          </a:p>
          <a:p>
            <a:pPr>
              <a:buNone/>
            </a:pPr>
            <a:endParaRPr lang="en-GB" dirty="0"/>
          </a:p>
          <a:p>
            <a:pPr>
              <a:buNone/>
            </a:pPr>
            <a:endParaRPr lang="en-GB" dirty="0" smtClean="0"/>
          </a:p>
          <a:p>
            <a:pPr>
              <a:buNone/>
            </a:pPr>
            <a:endParaRPr lang="en-GB" dirty="0"/>
          </a:p>
          <a:p>
            <a:pPr>
              <a:buNone/>
            </a:pPr>
            <a:endParaRPr lang="en-GB" dirty="0" smtClean="0"/>
          </a:p>
          <a:p>
            <a:pPr>
              <a:buNone/>
            </a:pPr>
            <a:endParaRPr lang="en-GB" dirty="0"/>
          </a:p>
          <a:p>
            <a:pPr>
              <a:buNone/>
            </a:pPr>
            <a:endParaRPr lang="en-GB" dirty="0" smtClean="0"/>
          </a:p>
          <a:p>
            <a:pPr>
              <a:buNone/>
            </a:pPr>
            <a:endParaRPr lang="en-GB" dirty="0"/>
          </a:p>
          <a:p>
            <a:pPr>
              <a:buNone/>
            </a:pPr>
            <a:endParaRPr lang="en-GB" dirty="0" smtClean="0"/>
          </a:p>
          <a:p>
            <a:pPr>
              <a:buNone/>
            </a:pPr>
            <a:endParaRPr lang="en-GB" dirty="0"/>
          </a:p>
          <a:p>
            <a:pPr>
              <a:buNone/>
            </a:pPr>
            <a:endParaRPr lang="en-GB" dirty="0" smtClean="0"/>
          </a:p>
          <a:p>
            <a:pPr>
              <a:buNone/>
            </a:pPr>
            <a:endParaRPr lang="en-GB" dirty="0" smtClean="0"/>
          </a:p>
        </p:txBody>
      </p:sp>
    </p:spTree>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04664"/>
            <a:ext cx="8229600" cy="1296144"/>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US" sz="4000" dirty="0" smtClean="0"/>
              <a:t>Key Indicators of Poverty</a:t>
            </a:r>
            <a:endParaRPr lang="en-US" sz="4000" dirty="0"/>
          </a:p>
        </p:txBody>
      </p:sp>
      <p:sp>
        <p:nvSpPr>
          <p:cNvPr id="3" name="Content Placeholder 2"/>
          <p:cNvSpPr>
            <a:spLocks noGrp="1"/>
          </p:cNvSpPr>
          <p:nvPr>
            <p:ph idx="1"/>
          </p:nvPr>
        </p:nvSpPr>
        <p:spPr>
          <a:xfrm>
            <a:off x="395536" y="1700808"/>
            <a:ext cx="8229600" cy="4824536"/>
          </a:xfrm>
        </p:spPr>
        <p:style>
          <a:lnRef idx="1">
            <a:schemeClr val="accent1"/>
          </a:lnRef>
          <a:fillRef idx="2">
            <a:schemeClr val="accent1"/>
          </a:fillRef>
          <a:effectRef idx="1">
            <a:schemeClr val="accent1"/>
          </a:effectRef>
          <a:fontRef idx="minor">
            <a:schemeClr val="dk1"/>
          </a:fontRef>
        </p:style>
        <p:txBody>
          <a:bodyPr>
            <a:normAutofit fontScale="85000" lnSpcReduction="10000"/>
          </a:bodyPr>
          <a:lstStyle/>
          <a:p>
            <a:endParaRPr lang="en-GB" sz="2400" dirty="0" smtClean="0">
              <a:solidFill>
                <a:schemeClr val="tx2">
                  <a:lumMod val="75000"/>
                </a:schemeClr>
              </a:solidFill>
            </a:endParaRPr>
          </a:p>
          <a:p>
            <a:r>
              <a:rPr lang="en-GB" sz="2400" dirty="0" smtClean="0">
                <a:solidFill>
                  <a:schemeClr val="tx2">
                    <a:lumMod val="75000"/>
                  </a:schemeClr>
                </a:solidFill>
              </a:rPr>
              <a:t>Half of the world’s population live on less than $5.50 a day;</a:t>
            </a:r>
          </a:p>
          <a:p>
            <a:endParaRPr lang="en-GB" sz="2400" dirty="0" smtClean="0">
              <a:solidFill>
                <a:schemeClr val="tx2">
                  <a:lumMod val="75000"/>
                </a:schemeClr>
              </a:solidFill>
            </a:endParaRPr>
          </a:p>
          <a:p>
            <a:r>
              <a:rPr lang="en-GB" sz="2400" dirty="0" smtClean="0">
                <a:solidFill>
                  <a:schemeClr val="tx2">
                    <a:lumMod val="75000"/>
                  </a:schemeClr>
                </a:solidFill>
              </a:rPr>
              <a:t>The world’s billionaires – 2,153 people in 2019 – controlled as much wealth as 4.6 billion people;</a:t>
            </a:r>
          </a:p>
          <a:p>
            <a:pPr>
              <a:buNone/>
            </a:pPr>
            <a:endParaRPr lang="en-GB" sz="2400" dirty="0" smtClean="0">
              <a:solidFill>
                <a:schemeClr val="tx2">
                  <a:lumMod val="75000"/>
                </a:schemeClr>
              </a:solidFill>
            </a:endParaRPr>
          </a:p>
          <a:p>
            <a:r>
              <a:rPr lang="en-GB" sz="2400" dirty="0" smtClean="0">
                <a:solidFill>
                  <a:schemeClr val="tx2">
                    <a:lumMod val="75000"/>
                  </a:schemeClr>
                </a:solidFill>
              </a:rPr>
              <a:t>The combined wealth of the 22 richest men is more than the wealth of all the women in Africa;</a:t>
            </a:r>
          </a:p>
          <a:p>
            <a:endParaRPr lang="en-GB" sz="2400" dirty="0" smtClean="0">
              <a:solidFill>
                <a:schemeClr val="tx2">
                  <a:lumMod val="75000"/>
                </a:schemeClr>
              </a:solidFill>
            </a:endParaRPr>
          </a:p>
          <a:p>
            <a:r>
              <a:rPr lang="en-GB" sz="2400" dirty="0" smtClean="0">
                <a:solidFill>
                  <a:schemeClr val="tx2">
                    <a:lumMod val="75000"/>
                  </a:schemeClr>
                </a:solidFill>
              </a:rPr>
              <a:t>The monetary unpaid work of all women globally is at least $10.8 trillion annually – three times the size of the world’s technology industry;</a:t>
            </a:r>
          </a:p>
          <a:p>
            <a:endParaRPr lang="en-GB" sz="2400" dirty="0" smtClean="0">
              <a:solidFill>
                <a:schemeClr val="tx2">
                  <a:lumMod val="75000"/>
                </a:schemeClr>
              </a:solidFill>
            </a:endParaRPr>
          </a:p>
          <a:p>
            <a:r>
              <a:rPr lang="en-GB" sz="2400" dirty="0" smtClean="0">
                <a:solidFill>
                  <a:schemeClr val="tx2">
                    <a:lumMod val="75000"/>
                  </a:schemeClr>
                </a:solidFill>
              </a:rPr>
              <a:t>A wealth tax of just 0.5% on the richest 1% over a decade could create could create 117 million jobs in education, health and other vital sectors.</a:t>
            </a:r>
          </a:p>
          <a:p>
            <a:endParaRPr lang="en-GB" sz="2400" dirty="0">
              <a:solidFill>
                <a:schemeClr val="tx2">
                  <a:lumMod val="75000"/>
                </a:schemeClr>
              </a:solidFill>
            </a:endParaRPr>
          </a:p>
          <a:p>
            <a:pPr>
              <a:buNone/>
            </a:pPr>
            <a:endParaRPr lang="en-GB" sz="2400" dirty="0" smtClean="0">
              <a:solidFill>
                <a:schemeClr val="tx2">
                  <a:lumMod val="75000"/>
                </a:schemeClr>
              </a:solidFill>
            </a:endParaRPr>
          </a:p>
          <a:p>
            <a:endParaRPr lang="en-GB" sz="1800" dirty="0" smtClean="0"/>
          </a:p>
          <a:p>
            <a:endParaRPr lang="en-GB" sz="1800" dirty="0" smtClean="0"/>
          </a:p>
          <a:p>
            <a:endParaRPr lang="en-GB" sz="1800" dirty="0" smtClean="0"/>
          </a:p>
          <a:p>
            <a:endParaRPr lang="en-US" sz="1800" i="1" dirty="0"/>
          </a:p>
        </p:txBody>
      </p:sp>
    </p:spTree>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style>
          <a:lnRef idx="3">
            <a:schemeClr val="lt1"/>
          </a:lnRef>
          <a:fillRef idx="1">
            <a:schemeClr val="accent1"/>
          </a:fillRef>
          <a:effectRef idx="1">
            <a:schemeClr val="accent1"/>
          </a:effectRef>
          <a:fontRef idx="minor">
            <a:schemeClr val="lt1"/>
          </a:fontRef>
        </p:style>
        <p:txBody>
          <a:bodyPr>
            <a:normAutofit fontScale="90000"/>
          </a:bodyPr>
          <a:lstStyle/>
          <a:p>
            <a:r>
              <a:rPr lang="en-GB" dirty="0" smtClean="0"/>
              <a:t>Poverty Trends</a:t>
            </a:r>
            <a:endParaRPr lang="en-GB" dirty="0"/>
          </a:p>
        </p:txBody>
      </p:sp>
      <p:pic>
        <p:nvPicPr>
          <p:cNvPr id="4" name="Content Placeholder 3"/>
          <p:cNvPicPr>
            <a:picLocks noGrp="1" noChangeAspect="1"/>
          </p:cNvPicPr>
          <p:nvPr>
            <p:ph idx="1"/>
          </p:nvPr>
        </p:nvPicPr>
        <p:blipFill>
          <a:blip r:embed="rId3"/>
          <a:stretch>
            <a:fillRect/>
          </a:stretch>
        </p:blipFill>
        <p:spPr>
          <a:xfrm>
            <a:off x="1043608" y="1160359"/>
            <a:ext cx="7416824" cy="5681443"/>
          </a:xfrm>
          <a:prstGeom prst="rect">
            <a:avLst/>
          </a:prstGeom>
        </p:spPr>
      </p:pic>
    </p:spTree>
    <p:extLst>
      <p:ext uri="{BB962C8B-B14F-4D97-AF65-F5344CB8AC3E}">
        <p14:creationId xmlns:p14="http://schemas.microsoft.com/office/powerpoint/2010/main" val="1137346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16101" y="260648"/>
            <a:ext cx="6912284" cy="6337148"/>
          </a:xfrm>
          <a:prstGeom prst="rect">
            <a:avLst/>
          </a:prstGeom>
        </p:spPr>
      </p:pic>
    </p:spTree>
    <p:extLst>
      <p:ext uri="{BB962C8B-B14F-4D97-AF65-F5344CB8AC3E}">
        <p14:creationId xmlns:p14="http://schemas.microsoft.com/office/powerpoint/2010/main" val="42524060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GB" dirty="0" smtClean="0"/>
              <a:t>Neoliberalism Definition</a:t>
            </a:r>
            <a:endParaRPr lang="en-US" dirty="0"/>
          </a:p>
        </p:txBody>
      </p:sp>
      <p:sp>
        <p:nvSpPr>
          <p:cNvPr id="3" name="Content Placeholder 2"/>
          <p:cNvSpPr>
            <a:spLocks noGrp="1"/>
          </p:cNvSpPr>
          <p:nvPr>
            <p:ph idx="1"/>
          </p:nvPr>
        </p:nvSpPr>
        <p:spPr>
          <a:xfrm>
            <a:off x="457200" y="1556792"/>
            <a:ext cx="8229600" cy="4824536"/>
          </a:xfrm>
        </p:spPr>
        <p:style>
          <a:lnRef idx="1">
            <a:schemeClr val="accent1"/>
          </a:lnRef>
          <a:fillRef idx="2">
            <a:schemeClr val="accent1"/>
          </a:fillRef>
          <a:effectRef idx="1">
            <a:schemeClr val="accent1"/>
          </a:effectRef>
          <a:fontRef idx="minor">
            <a:schemeClr val="dk1"/>
          </a:fontRef>
        </p:style>
        <p:txBody>
          <a:bodyPr>
            <a:normAutofit/>
          </a:bodyPr>
          <a:lstStyle/>
          <a:p>
            <a:pPr>
              <a:buNone/>
            </a:pPr>
            <a:r>
              <a:rPr lang="en-US" b="1" dirty="0" smtClean="0">
                <a:solidFill>
                  <a:schemeClr val="tx2">
                    <a:lumMod val="75000"/>
                  </a:schemeClr>
                </a:solidFill>
              </a:rPr>
              <a:t>	“</a:t>
            </a:r>
            <a:r>
              <a:rPr lang="en-GB" dirty="0" smtClean="0"/>
              <a:t>Neoliberalism </a:t>
            </a:r>
            <a:r>
              <a:rPr lang="en-GB" dirty="0"/>
              <a:t>sees competition as the defining characteristic of human relations. It redefines citizens as consumers, whose democratic choices are best exercised by buying and selling, a process that rewards merit and punishes inefficiency. It maintains that “the market” delivers benefits that could never be achieved by </a:t>
            </a:r>
            <a:r>
              <a:rPr lang="en-GB" dirty="0" smtClean="0"/>
              <a:t>planning”.</a:t>
            </a:r>
            <a:endParaRPr lang="en-US" dirty="0"/>
          </a:p>
        </p:txBody>
      </p:sp>
    </p:spTree>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GB" dirty="0" smtClean="0"/>
              <a:t>Neoliberal Characteristics</a:t>
            </a:r>
            <a:endParaRPr lang="en-US" dirty="0"/>
          </a:p>
        </p:txBody>
      </p:sp>
      <p:sp>
        <p:nvSpPr>
          <p:cNvPr id="3" name="Content Placeholder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70000" lnSpcReduction="20000"/>
          </a:bodyPr>
          <a:lstStyle/>
          <a:p>
            <a:pPr lvl="0"/>
            <a:endParaRPr lang="en-GB" dirty="0" smtClean="0"/>
          </a:p>
          <a:p>
            <a:pPr lvl="0"/>
            <a:r>
              <a:rPr lang="en-GB" dirty="0" smtClean="0"/>
              <a:t>The market knows best – Neoliberals want to reduce the role of the state in economic planning and decision-making;</a:t>
            </a:r>
            <a:endParaRPr lang="en-GB" dirty="0"/>
          </a:p>
          <a:p>
            <a:endParaRPr lang="en-GB" dirty="0"/>
          </a:p>
          <a:p>
            <a:pPr lvl="0"/>
            <a:r>
              <a:rPr lang="en-GB" dirty="0" smtClean="0"/>
              <a:t>Trickle-down economics: in a market-based system a rising sea of prosperity will raise all ships – in theory;</a:t>
            </a:r>
            <a:endParaRPr lang="en-GB" dirty="0"/>
          </a:p>
          <a:p>
            <a:endParaRPr lang="en-GB" dirty="0"/>
          </a:p>
          <a:p>
            <a:pPr lvl="0"/>
            <a:r>
              <a:rPr lang="en-GB" dirty="0" smtClean="0"/>
              <a:t>Public services – health, education, energy, utilities, transportation – are privatised;</a:t>
            </a:r>
            <a:endParaRPr lang="en-GB" dirty="0"/>
          </a:p>
          <a:p>
            <a:endParaRPr lang="en-GB" dirty="0"/>
          </a:p>
          <a:p>
            <a:pPr lvl="0"/>
            <a:r>
              <a:rPr lang="en-GB" dirty="0" smtClean="0"/>
              <a:t>Reduce tariffs on trade – do as I say not as I do;</a:t>
            </a:r>
            <a:endParaRPr lang="en-GB" dirty="0"/>
          </a:p>
          <a:p>
            <a:endParaRPr lang="en-GB" dirty="0"/>
          </a:p>
          <a:p>
            <a:pPr lvl="0"/>
            <a:r>
              <a:rPr lang="en-GB" dirty="0" smtClean="0"/>
              <a:t>Tax cuts for the rich and the gradual withdrawal of welfare support; </a:t>
            </a:r>
            <a:endParaRPr lang="en-GB" dirty="0"/>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88640"/>
            <a:ext cx="8435280" cy="5937523"/>
          </a:xfrm>
        </p:spPr>
        <p:txBody>
          <a:bodyPr/>
          <a:lstStyle/>
          <a:p>
            <a:pPr marL="0" indent="0">
              <a:buNone/>
            </a:pPr>
            <a:endParaRPr lang="en-GB" dirty="0"/>
          </a:p>
        </p:txBody>
      </p:sp>
      <p:pic>
        <p:nvPicPr>
          <p:cNvPr id="4" name="Picture 3"/>
          <p:cNvPicPr>
            <a:picLocks noChangeAspect="1"/>
          </p:cNvPicPr>
          <p:nvPr/>
        </p:nvPicPr>
        <p:blipFill>
          <a:blip r:embed="rId3"/>
          <a:stretch>
            <a:fillRect/>
          </a:stretch>
        </p:blipFill>
        <p:spPr>
          <a:xfrm>
            <a:off x="251520" y="188640"/>
            <a:ext cx="8435280" cy="5973547"/>
          </a:xfrm>
          <a:prstGeom prst="rect">
            <a:avLst/>
          </a:prstGeom>
        </p:spPr>
      </p:pic>
    </p:spTree>
    <p:extLst>
      <p:ext uri="{BB962C8B-B14F-4D97-AF65-F5344CB8AC3E}">
        <p14:creationId xmlns:p14="http://schemas.microsoft.com/office/powerpoint/2010/main" val="856163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76403" y="362446"/>
            <a:ext cx="8791194" cy="6133108"/>
          </a:xfrm>
          <a:prstGeom prst="rect">
            <a:avLst/>
          </a:prstGeom>
        </p:spPr>
      </p:pic>
    </p:spTree>
    <p:extLst>
      <p:ext uri="{BB962C8B-B14F-4D97-AF65-F5344CB8AC3E}">
        <p14:creationId xmlns:p14="http://schemas.microsoft.com/office/powerpoint/2010/main" val="22151423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en-GB" dirty="0" smtClean="0"/>
              <a:t>Philip Alston, UN Rapporteur on Extreme Poverty and Human Rights</a:t>
            </a:r>
            <a:endParaRPr lang="en-US" dirty="0"/>
          </a:p>
        </p:txBody>
      </p:sp>
      <p:pic>
        <p:nvPicPr>
          <p:cNvPr id="12" name="Picture 11"/>
          <p:cNvPicPr>
            <a:picLocks noChangeAspect="1"/>
          </p:cNvPicPr>
          <p:nvPr/>
        </p:nvPicPr>
        <p:blipFill>
          <a:blip r:embed="rId3"/>
          <a:stretch>
            <a:fillRect/>
          </a:stretch>
        </p:blipFill>
        <p:spPr>
          <a:xfrm>
            <a:off x="502928" y="1500187"/>
            <a:ext cx="8183871" cy="4603428"/>
          </a:xfrm>
          <a:prstGeom prst="rect">
            <a:avLst/>
          </a:prstGeom>
        </p:spPr>
      </p:pic>
    </p:spTree>
    <p:extLst>
      <p:ext uri="{BB962C8B-B14F-4D97-AF65-F5344CB8AC3E}">
        <p14:creationId xmlns:p14="http://schemas.microsoft.com/office/powerpoint/2010/main" val="4746622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GB" sz="3600" dirty="0" smtClean="0"/>
              <a:t>Philip Alston’s Critique of the SDGs</a:t>
            </a:r>
            <a:endParaRPr lang="en-US" sz="3600" dirty="0"/>
          </a:p>
        </p:txBody>
      </p:sp>
      <p:sp>
        <p:nvSpPr>
          <p:cNvPr id="3" name="Content Placeholder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a:bodyPr>
          <a:lstStyle/>
          <a:p>
            <a:r>
              <a:rPr lang="en-GB" sz="1800" b="1" i="1" dirty="0"/>
              <a:t>Eradicating poverty</a:t>
            </a:r>
            <a:r>
              <a:rPr lang="en-GB" sz="1800" b="1" dirty="0"/>
              <a:t>: </a:t>
            </a:r>
            <a:r>
              <a:rPr lang="en-GB" sz="1800" dirty="0"/>
              <a:t>the SDGs, like the Millennium Development Goals before them, use </a:t>
            </a:r>
            <a:r>
              <a:rPr lang="en-GB" sz="1800" dirty="0" smtClean="0"/>
              <a:t>the World Bank  </a:t>
            </a:r>
            <a:r>
              <a:rPr lang="en-GB" sz="1800" dirty="0"/>
              <a:t>International Poverty Line </a:t>
            </a:r>
            <a:r>
              <a:rPr lang="en-GB" sz="1800" dirty="0" smtClean="0"/>
              <a:t>of $1.90 a day as </a:t>
            </a:r>
            <a:r>
              <a:rPr lang="en-GB" sz="1800" dirty="0"/>
              <a:t>a barometer of poverty.  </a:t>
            </a:r>
            <a:r>
              <a:rPr lang="en-GB" sz="1800" dirty="0" smtClean="0"/>
              <a:t>Its too low a level to support a life of dignity.</a:t>
            </a:r>
          </a:p>
          <a:p>
            <a:pPr marL="0" indent="0">
              <a:buNone/>
            </a:pPr>
            <a:endParaRPr lang="en-GB" sz="1800" dirty="0" smtClean="0"/>
          </a:p>
          <a:p>
            <a:r>
              <a:rPr lang="en-GB" sz="1800" b="1" i="1" dirty="0"/>
              <a:t>Human rights</a:t>
            </a:r>
            <a:r>
              <a:rPr lang="en-GB" sz="1800" i="1" dirty="0"/>
              <a:t>:</a:t>
            </a:r>
            <a:r>
              <a:rPr lang="en-GB" sz="1800" dirty="0"/>
              <a:t> the SDGs fails to frame their targets in the context of human </a:t>
            </a:r>
            <a:r>
              <a:rPr lang="en-GB" sz="1800" dirty="0" smtClean="0"/>
              <a:t>rights.  ‘There </a:t>
            </a:r>
            <a:r>
              <a:rPr lang="en-GB" sz="1800" dirty="0"/>
              <a:t>is not a single reference to any specific civil and political right, and human rights in general remain marginal and often invisible in the overall SDG context</a:t>
            </a:r>
            <a:r>
              <a:rPr lang="en-GB" sz="1800" dirty="0" smtClean="0"/>
              <a:t>’.</a:t>
            </a:r>
          </a:p>
          <a:p>
            <a:endParaRPr lang="en-GB" sz="1800" dirty="0"/>
          </a:p>
          <a:p>
            <a:pPr lvl="0"/>
            <a:r>
              <a:rPr lang="en-GB" sz="1800" b="1" i="1" dirty="0"/>
              <a:t>Finance:</a:t>
            </a:r>
            <a:r>
              <a:rPr lang="en-GB" sz="1800" dirty="0"/>
              <a:t> </a:t>
            </a:r>
            <a:r>
              <a:rPr lang="en-GB" sz="1800" dirty="0" smtClean="0"/>
              <a:t>The Goals are heavily dependent on </a:t>
            </a:r>
            <a:r>
              <a:rPr lang="en-GB" sz="1800" dirty="0"/>
              <a:t>private sector funding which </a:t>
            </a:r>
            <a:r>
              <a:rPr lang="en-GB" sz="1800" dirty="0" smtClean="0"/>
              <a:t>calls into question their sustainability as a public good.</a:t>
            </a:r>
          </a:p>
          <a:p>
            <a:pPr lvl="0"/>
            <a:endParaRPr lang="en-GB" sz="1800" dirty="0" smtClean="0"/>
          </a:p>
          <a:p>
            <a:pPr lvl="0"/>
            <a:r>
              <a:rPr lang="en-GB" sz="1800" b="1" i="1" dirty="0"/>
              <a:t>Inequality</a:t>
            </a:r>
            <a:r>
              <a:rPr lang="en-GB" sz="1800" i="1" dirty="0"/>
              <a:t>:</a:t>
            </a:r>
            <a:r>
              <a:rPr lang="en-GB" sz="1800" dirty="0"/>
              <a:t> </a:t>
            </a:r>
            <a:r>
              <a:rPr lang="en-GB" sz="1800" dirty="0" smtClean="0"/>
              <a:t>The Rapporteur found low </a:t>
            </a:r>
            <a:r>
              <a:rPr lang="en-GB" sz="1800" dirty="0"/>
              <a:t>levels of attention by governments with this issue, particularly in regard to gender.  At the current rate of growth, he argues, ‘closing the gender pay gap in economic opportunity is projected to take 257 years’ </a:t>
            </a:r>
            <a:endParaRPr lang="en-US" sz="1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GB" sz="3600" dirty="0" smtClean="0"/>
              <a:t>Philip Alston’s Critique of the SDGs</a:t>
            </a:r>
            <a:endParaRPr lang="en-US" sz="3600" dirty="0"/>
          </a:p>
        </p:txBody>
      </p:sp>
      <p:sp>
        <p:nvSpPr>
          <p:cNvPr id="3" name="Content Placeholder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lnSpcReduction="10000"/>
          </a:bodyPr>
          <a:lstStyle/>
          <a:p>
            <a:r>
              <a:rPr lang="en-GB" sz="1900" b="1" i="1" dirty="0"/>
              <a:t>Evaluation:</a:t>
            </a:r>
            <a:r>
              <a:rPr lang="en-GB" sz="1900" dirty="0"/>
              <a:t> The Rapporteur finds the annual High-Level Political Forum as a mechanism for monitoring SDG progress as weak and characterised by its ‘voluntary nature’.  </a:t>
            </a:r>
            <a:r>
              <a:rPr lang="en-GB" sz="1900" dirty="0" smtClean="0"/>
              <a:t>The SDGs are characterised by “bland </a:t>
            </a:r>
            <a:r>
              <a:rPr lang="en-GB" sz="1900" dirty="0"/>
              <a:t>reports and colourful </a:t>
            </a:r>
            <a:r>
              <a:rPr lang="en-GB" sz="1900" dirty="0" smtClean="0"/>
              <a:t>posters”.</a:t>
            </a:r>
          </a:p>
          <a:p>
            <a:pPr marL="0" indent="0">
              <a:buNone/>
            </a:pPr>
            <a:endParaRPr lang="en-GB" sz="1900" dirty="0" smtClean="0"/>
          </a:p>
          <a:p>
            <a:r>
              <a:rPr lang="en-GB" sz="1800" b="1" i="1" dirty="0"/>
              <a:t>Growth</a:t>
            </a:r>
            <a:r>
              <a:rPr lang="en-GB" sz="1800" i="1" dirty="0"/>
              <a:t>:</a:t>
            </a:r>
            <a:r>
              <a:rPr lang="en-GB" sz="1800" dirty="0"/>
              <a:t> The Rapporteur questions the sustainability of the </a:t>
            </a:r>
            <a:r>
              <a:rPr lang="en-GB" sz="1800" dirty="0" smtClean="0"/>
              <a:t>SDG 8’s </a:t>
            </a:r>
            <a:r>
              <a:rPr lang="en-GB" sz="1800" dirty="0"/>
              <a:t>commitment to achieving 7 per cent GDP growth in least developed countries as ‘likely unattainable’ and ‘at odds with emerging challenges to the traditional growth paradigm</a:t>
            </a:r>
            <a:r>
              <a:rPr lang="en-GB" sz="1800" dirty="0" smtClean="0"/>
              <a:t>’. </a:t>
            </a:r>
          </a:p>
          <a:p>
            <a:endParaRPr lang="en-GB" sz="1800" dirty="0"/>
          </a:p>
          <a:p>
            <a:pPr lvl="0"/>
            <a:r>
              <a:rPr lang="en-GB" sz="1800" b="1" i="1" dirty="0" smtClean="0"/>
              <a:t>Climate Change:</a:t>
            </a:r>
            <a:r>
              <a:rPr lang="en-GB" sz="1800" dirty="0" smtClean="0"/>
              <a:t> The Rapporteur found that  the Goals “have had little impact in slowing climate change”.  </a:t>
            </a:r>
          </a:p>
          <a:p>
            <a:pPr lvl="0"/>
            <a:endParaRPr lang="en-GB" sz="1800" dirty="0" smtClean="0"/>
          </a:p>
          <a:p>
            <a:pPr marL="0" lvl="0" indent="0">
              <a:buNone/>
            </a:pPr>
            <a:r>
              <a:rPr lang="en-GB" sz="1900" b="1" i="1" dirty="0"/>
              <a:t>“The UN and its member states are sleepwalking towards failure...Five years after their adoption, it is time to acknowledge that the SDGs are simply not going to be met</a:t>
            </a:r>
            <a:r>
              <a:rPr lang="en-GB" sz="1900" b="1" i="1" dirty="0" smtClean="0"/>
              <a:t>.”</a:t>
            </a:r>
            <a:endParaRPr lang="en-US" sz="1900" b="1" i="1" dirty="0"/>
          </a:p>
        </p:txBody>
      </p:sp>
    </p:spTree>
    <p:extLst>
      <p:ext uri="{BB962C8B-B14F-4D97-AF65-F5344CB8AC3E}">
        <p14:creationId xmlns:p14="http://schemas.microsoft.com/office/powerpoint/2010/main" val="38741280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GB" dirty="0" smtClean="0"/>
              <a:t>Development Education Definition</a:t>
            </a:r>
            <a:endParaRPr lang="en-US" dirty="0"/>
          </a:p>
        </p:txBody>
      </p:sp>
      <p:sp>
        <p:nvSpPr>
          <p:cNvPr id="3" name="Content Placeholder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pPr marL="0" indent="0">
              <a:buNone/>
            </a:pPr>
            <a:endParaRPr lang="en-GB" sz="2800" b="1" dirty="0" smtClean="0"/>
          </a:p>
          <a:p>
            <a:pPr marL="0" indent="0" algn="just">
              <a:buNone/>
            </a:pPr>
            <a:r>
              <a:rPr lang="en-GB" dirty="0"/>
              <a:t>Development Education is an educational process which enables people to understand the world around them and to act to transform it. It works to tackle the </a:t>
            </a:r>
            <a:r>
              <a:rPr lang="en-GB" b="1" dirty="0"/>
              <a:t>root causes</a:t>
            </a:r>
            <a:r>
              <a:rPr lang="en-GB" dirty="0"/>
              <a:t> of injustice and inequality, globally and locally to create a more just and sustainable future for everyone.</a:t>
            </a:r>
          </a:p>
          <a:p>
            <a:pPr marL="0" indent="0">
              <a:buNone/>
            </a:pPr>
            <a:r>
              <a:rPr lang="en-GB" dirty="0"/>
              <a:t> </a:t>
            </a:r>
          </a:p>
          <a:p>
            <a:pPr marL="0" indent="0">
              <a:buNone/>
            </a:pPr>
            <a:r>
              <a:rPr lang="en-GB" dirty="0"/>
              <a:t>Irish Development Education Association (IDEA</a:t>
            </a:r>
            <a:r>
              <a:rPr lang="en-GB" dirty="0" smtClean="0"/>
              <a:t>)</a:t>
            </a:r>
            <a:endParaRPr lang="en-GB" dirty="0"/>
          </a:p>
          <a:p>
            <a:pPr marL="0" indent="0">
              <a:buNone/>
            </a:pPr>
            <a:r>
              <a:rPr lang="en-GB" u="sng" dirty="0">
                <a:hlinkClick r:id="rId3"/>
              </a:rPr>
              <a:t>https://www.ideaonline.ie/development-education</a:t>
            </a:r>
            <a:r>
              <a:rPr lang="en-GB" dirty="0"/>
              <a:t> </a:t>
            </a:r>
          </a:p>
          <a:p>
            <a:endParaRPr lang="en-GB" sz="2800" b="1" dirty="0" smtClean="0"/>
          </a:p>
          <a:p>
            <a:endParaRPr lang="en-GB" sz="2800" b="1" dirty="0" smtClean="0"/>
          </a:p>
          <a:p>
            <a:pPr marL="0" indent="0">
              <a:buNone/>
            </a:pPr>
            <a:endParaRPr lang="en-GB" sz="2800" b="1" dirty="0"/>
          </a:p>
          <a:p>
            <a:pPr marL="0" indent="0">
              <a:buNone/>
            </a:pPr>
            <a:endParaRPr lang="en-GB" dirty="0" smtClean="0"/>
          </a:p>
          <a:p>
            <a:pPr marL="0" indent="0">
              <a:buNone/>
            </a:pPr>
            <a:endParaRPr lang="en-US" dirty="0"/>
          </a:p>
        </p:txBody>
      </p:sp>
    </p:spTree>
    <p:extLst>
      <p:ext uri="{BB962C8B-B14F-4D97-AF65-F5344CB8AC3E}">
        <p14:creationId xmlns:p14="http://schemas.microsoft.com/office/powerpoint/2010/main" val="1354574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476672"/>
            <a:ext cx="8147248" cy="5649491"/>
          </a:xfrm>
        </p:spPr>
        <p:txBody>
          <a:bodyPr/>
          <a:lstStyle/>
          <a:p>
            <a:endParaRPr lang="en-GB"/>
          </a:p>
        </p:txBody>
      </p:sp>
      <p:pic>
        <p:nvPicPr>
          <p:cNvPr id="4" name="Picture 3"/>
          <p:cNvPicPr>
            <a:picLocks noChangeAspect="1"/>
          </p:cNvPicPr>
          <p:nvPr/>
        </p:nvPicPr>
        <p:blipFill>
          <a:blip r:embed="rId2"/>
          <a:stretch>
            <a:fillRect/>
          </a:stretch>
        </p:blipFill>
        <p:spPr>
          <a:xfrm>
            <a:off x="323528" y="242645"/>
            <a:ext cx="8712967" cy="6534727"/>
          </a:xfrm>
          <a:prstGeom prst="rect">
            <a:avLst/>
          </a:prstGeom>
        </p:spPr>
      </p:pic>
    </p:spTree>
    <p:extLst>
      <p:ext uri="{BB962C8B-B14F-4D97-AF65-F5344CB8AC3E}">
        <p14:creationId xmlns:p14="http://schemas.microsoft.com/office/powerpoint/2010/main" val="26821133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Table 15"/>
          <p:cNvGraphicFramePr>
            <a:graphicFrameLocks noGrp="1"/>
          </p:cNvGraphicFramePr>
          <p:nvPr>
            <p:extLst>
              <p:ext uri="{D42A27DB-BD31-4B8C-83A1-F6EECF244321}">
                <p14:modId xmlns:p14="http://schemas.microsoft.com/office/powerpoint/2010/main" val="1428200987"/>
              </p:ext>
            </p:extLst>
          </p:nvPr>
        </p:nvGraphicFramePr>
        <p:xfrm>
          <a:off x="1475656" y="1044633"/>
          <a:ext cx="6192688" cy="5730239"/>
        </p:xfrm>
        <a:graphic>
          <a:graphicData uri="http://schemas.openxmlformats.org/drawingml/2006/table">
            <a:tbl>
              <a:tblPr firstRow="1" bandRow="1">
                <a:tableStyleId>{5C22544A-7EE6-4342-B048-85BDC9FD1C3A}</a:tableStyleId>
              </a:tblPr>
              <a:tblGrid>
                <a:gridCol w="3096344">
                  <a:extLst>
                    <a:ext uri="{9D8B030D-6E8A-4147-A177-3AD203B41FA5}">
                      <a16:colId xmlns:a16="http://schemas.microsoft.com/office/drawing/2014/main" xmlns="" val="1453905579"/>
                    </a:ext>
                  </a:extLst>
                </a:gridCol>
                <a:gridCol w="3096344">
                  <a:extLst>
                    <a:ext uri="{9D8B030D-6E8A-4147-A177-3AD203B41FA5}">
                      <a16:colId xmlns:a16="http://schemas.microsoft.com/office/drawing/2014/main" xmlns="" val="4009938063"/>
                    </a:ext>
                  </a:extLst>
                </a:gridCol>
              </a:tblGrid>
              <a:tr h="454167">
                <a:tc>
                  <a:txBody>
                    <a:bodyPr/>
                    <a:lstStyle/>
                    <a:p>
                      <a:pPr algn="ctr"/>
                      <a:r>
                        <a:rPr lang="en-GB" sz="2800" dirty="0" smtClean="0"/>
                        <a:t>Soft </a:t>
                      </a:r>
                      <a:endParaRPr lang="en-GB" sz="2800" dirty="0"/>
                    </a:p>
                  </a:txBody>
                  <a:tcPr>
                    <a:solidFill>
                      <a:schemeClr val="tx2">
                        <a:lumMod val="60000"/>
                        <a:lumOff val="40000"/>
                      </a:schemeClr>
                    </a:solidFill>
                  </a:tcPr>
                </a:tc>
                <a:tc>
                  <a:txBody>
                    <a:bodyPr/>
                    <a:lstStyle/>
                    <a:p>
                      <a:pPr algn="ctr"/>
                      <a:r>
                        <a:rPr lang="en-GB" sz="2800" dirty="0" smtClean="0"/>
                        <a:t>Critical</a:t>
                      </a:r>
                      <a:endParaRPr lang="en-GB" sz="2800" dirty="0"/>
                    </a:p>
                  </a:txBody>
                  <a:tcPr>
                    <a:solidFill>
                      <a:schemeClr val="tx2">
                        <a:lumMod val="60000"/>
                        <a:lumOff val="40000"/>
                      </a:schemeClr>
                    </a:solidFill>
                  </a:tcPr>
                </a:tc>
                <a:extLst>
                  <a:ext uri="{0D108BD9-81ED-4DB2-BD59-A6C34878D82A}">
                    <a16:rowId xmlns:a16="http://schemas.microsoft.com/office/drawing/2014/main" xmlns="" val="3256685117"/>
                  </a:ext>
                </a:extLst>
              </a:tr>
              <a:tr h="128235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effectLst/>
                          <a:latin typeface="+mn-lt"/>
                          <a:ea typeface="+mn-ea"/>
                          <a:cs typeface="+mn-cs"/>
                        </a:rPr>
                        <a:t>Raises awareness of the SDGs and aligns the Goals to education targets in formal and informal education.</a:t>
                      </a:r>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effectLst/>
                          <a:latin typeface="+mn-lt"/>
                          <a:ea typeface="+mn-ea"/>
                          <a:cs typeface="+mn-cs"/>
                        </a:rPr>
                        <a:t>Challenges the legitimacy of the Goals and their capacity to support critical thinking and transformative action.</a:t>
                      </a:r>
                    </a:p>
                    <a:p>
                      <a:endParaRPr lang="en-GB" dirty="0"/>
                    </a:p>
                  </a:txBody>
                  <a:tcPr>
                    <a:solidFill>
                      <a:schemeClr val="bg1">
                        <a:lumMod val="85000"/>
                      </a:schemeClr>
                    </a:solidFill>
                  </a:tcPr>
                </a:tc>
                <a:extLst>
                  <a:ext uri="{0D108BD9-81ED-4DB2-BD59-A6C34878D82A}">
                    <a16:rowId xmlns:a16="http://schemas.microsoft.com/office/drawing/2014/main" xmlns="" val="1040538528"/>
                  </a:ext>
                </a:extLst>
              </a:tr>
              <a:tr h="1522797">
                <a:tc>
                  <a:txBody>
                    <a:bodyPr/>
                    <a:lstStyle/>
                    <a:p>
                      <a:r>
                        <a:rPr lang="en-GB" sz="1800" kern="1200" dirty="0" smtClean="0">
                          <a:solidFill>
                            <a:schemeClr val="dk1"/>
                          </a:solidFill>
                          <a:effectLst/>
                          <a:latin typeface="+mn-lt"/>
                          <a:ea typeface="+mn-ea"/>
                          <a:cs typeface="+mn-cs"/>
                        </a:rPr>
                        <a:t>Doesn’t challenge the assumptions underpinning the Goals or frame the Goals in an historical context.</a:t>
                      </a:r>
                    </a:p>
                    <a:p>
                      <a:endParaRPr lang="en-GB"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effectLst/>
                          <a:latin typeface="+mn-lt"/>
                          <a:ea typeface="+mn-ea"/>
                          <a:cs typeface="+mn-cs"/>
                        </a:rPr>
                        <a:t>Discusses the legacy of European colonialism and how the exploitation of the global South helped to develop the global North.</a:t>
                      </a:r>
                    </a:p>
                    <a:p>
                      <a:endParaRPr lang="en-GB" dirty="0"/>
                    </a:p>
                  </a:txBody>
                  <a:tcPr>
                    <a:solidFill>
                      <a:schemeClr val="bg1">
                        <a:lumMod val="85000"/>
                      </a:schemeClr>
                    </a:solidFill>
                  </a:tcPr>
                </a:tc>
                <a:extLst>
                  <a:ext uri="{0D108BD9-81ED-4DB2-BD59-A6C34878D82A}">
                    <a16:rowId xmlns:a16="http://schemas.microsoft.com/office/drawing/2014/main" xmlns="" val="2621114518"/>
                  </a:ext>
                </a:extLst>
              </a:tr>
              <a:tr h="1763238">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effectLst/>
                          <a:latin typeface="+mn-lt"/>
                          <a:ea typeface="+mn-ea"/>
                          <a:cs typeface="+mn-cs"/>
                        </a:rPr>
                        <a:t>Promotes active citizenship and critical thinking which evokes actions which are ‘reactive’ to the already existing power structures.</a:t>
                      </a:r>
                    </a:p>
                    <a:p>
                      <a:endParaRPr lang="en-GB" dirty="0"/>
                    </a:p>
                  </a:txBody>
                  <a:tcPr>
                    <a:solidFill>
                      <a:schemeClr val="bg1">
                        <a:lumMod val="85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800" kern="1200" dirty="0" smtClean="0">
                          <a:solidFill>
                            <a:schemeClr val="dk1"/>
                          </a:solidFill>
                          <a:effectLst/>
                          <a:latin typeface="+mn-lt"/>
                          <a:ea typeface="+mn-ea"/>
                          <a:cs typeface="+mn-cs"/>
                        </a:rPr>
                        <a:t>Promotes overtly political actions which directly challenge the prevailing international power structures and underpinning neoliberal agenda.</a:t>
                      </a:r>
                    </a:p>
                    <a:p>
                      <a:endParaRPr lang="en-GB" dirty="0"/>
                    </a:p>
                  </a:txBody>
                  <a:tcPr>
                    <a:solidFill>
                      <a:schemeClr val="bg1">
                        <a:lumMod val="85000"/>
                      </a:schemeClr>
                    </a:solidFill>
                  </a:tcPr>
                </a:tc>
                <a:extLst>
                  <a:ext uri="{0D108BD9-81ED-4DB2-BD59-A6C34878D82A}">
                    <a16:rowId xmlns:a16="http://schemas.microsoft.com/office/drawing/2014/main" xmlns="" val="4194572727"/>
                  </a:ext>
                </a:extLst>
              </a:tr>
            </a:tbl>
          </a:graphicData>
        </a:graphic>
      </p:graphicFrame>
      <p:sp>
        <p:nvSpPr>
          <p:cNvPr id="19" name="Rectangle 18"/>
          <p:cNvSpPr/>
          <p:nvPr/>
        </p:nvSpPr>
        <p:spPr>
          <a:xfrm>
            <a:off x="1475656" y="260649"/>
            <a:ext cx="6192688" cy="830997"/>
          </a:xfrm>
          <a:prstGeom prst="rect">
            <a:avLst/>
          </a:prstGeom>
        </p:spPr>
        <p:txBody>
          <a:bodyPr wrap="square">
            <a:spAutoFit/>
          </a:bodyPr>
          <a:lstStyle/>
          <a:p>
            <a:pPr algn="ctr">
              <a:spcAft>
                <a:spcPts val="0"/>
              </a:spcAft>
            </a:pPr>
            <a:r>
              <a:rPr lang="en-GB"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The SDGs: </a:t>
            </a:r>
            <a:endParaRPr lang="en-GB" sz="24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r>
              <a:rPr lang="en-GB" sz="24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Soft </a:t>
            </a:r>
            <a:r>
              <a:rPr lang="en-GB" sz="2400" dirty="0">
                <a:solidFill>
                  <a:srgbClr val="FF0000"/>
                </a:solidFill>
                <a:latin typeface="Calibri" panose="020F0502020204030204" pitchFamily="34" charset="0"/>
                <a:ea typeface="Calibri" panose="020F0502020204030204" pitchFamily="34" charset="0"/>
                <a:cs typeface="Times New Roman" panose="02020603050405020304" pitchFamily="18" charset="0"/>
              </a:rPr>
              <a:t>or Critical Development Education?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934831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en-GB" dirty="0" err="1" smtClean="0"/>
              <a:t>Degrowth</a:t>
            </a:r>
            <a:endParaRPr lang="en-US" dirty="0"/>
          </a:p>
        </p:txBody>
      </p:sp>
      <p:pic>
        <p:nvPicPr>
          <p:cNvPr id="4" name="Content Placeholder 3"/>
          <p:cNvPicPr>
            <a:picLocks noGrp="1" noChangeAspect="1"/>
          </p:cNvPicPr>
          <p:nvPr>
            <p:ph idx="1"/>
          </p:nvPr>
        </p:nvPicPr>
        <p:blipFill>
          <a:blip r:embed="rId3"/>
          <a:stretch>
            <a:fillRect/>
          </a:stretch>
        </p:blipFill>
        <p:spPr>
          <a:xfrm>
            <a:off x="2871371" y="1125538"/>
            <a:ext cx="3401258" cy="5472112"/>
          </a:xfrm>
          <a:prstGeom prst="rect">
            <a:avLst/>
          </a:prstGeom>
        </p:spPr>
      </p:pic>
    </p:spTree>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274638"/>
            <a:ext cx="8229600" cy="70609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en-GB" dirty="0" err="1" smtClean="0"/>
              <a:t>Degrowth</a:t>
            </a:r>
            <a:r>
              <a:rPr lang="en-GB" dirty="0" smtClean="0"/>
              <a:t> Definition</a:t>
            </a:r>
            <a:endParaRPr lang="en-US" dirty="0"/>
          </a:p>
        </p:txBody>
      </p:sp>
      <p:sp>
        <p:nvSpPr>
          <p:cNvPr id="6" name="Content Placeholder 5"/>
          <p:cNvSpPr>
            <a:spLocks noGrp="1"/>
          </p:cNvSpPr>
          <p:nvPr>
            <p:ph idx="1"/>
          </p:nvPr>
        </p:nvSpPr>
        <p:spPr>
          <a:xfrm>
            <a:off x="539552" y="1268760"/>
            <a:ext cx="8147248" cy="4857403"/>
          </a:xfrm>
        </p:spPr>
        <p:style>
          <a:lnRef idx="1">
            <a:schemeClr val="accent1"/>
          </a:lnRef>
          <a:fillRef idx="2">
            <a:schemeClr val="accent1"/>
          </a:fillRef>
          <a:effectRef idx="1">
            <a:schemeClr val="accent1"/>
          </a:effectRef>
          <a:fontRef idx="minor">
            <a:schemeClr val="dk1"/>
          </a:fontRef>
        </p:style>
        <p:txBody>
          <a:bodyPr>
            <a:normAutofit/>
          </a:bodyPr>
          <a:lstStyle/>
          <a:p>
            <a:pPr marL="0" indent="0">
              <a:buNone/>
            </a:pPr>
            <a:r>
              <a:rPr lang="en-GB" sz="2400" dirty="0"/>
              <a:t>	</a:t>
            </a:r>
          </a:p>
          <a:p>
            <a:pPr marL="0" indent="0">
              <a:buNone/>
            </a:pPr>
            <a:r>
              <a:rPr lang="en-GB" sz="2400" dirty="0" smtClean="0"/>
              <a:t>	</a:t>
            </a:r>
            <a:r>
              <a:rPr lang="en-GB" sz="2800" dirty="0" smtClean="0"/>
              <a:t>“A planned downscaling of the energy and 	resource use to bring the economy back into 	balance with the living world in a safe , just and 	equitable way.”</a:t>
            </a:r>
          </a:p>
          <a:p>
            <a:pPr marL="0" indent="0">
              <a:buNone/>
            </a:pPr>
            <a:endParaRPr lang="en-GB" sz="2400" dirty="0"/>
          </a:p>
          <a:p>
            <a:pPr marL="0" indent="0">
              <a:buNone/>
            </a:pPr>
            <a:r>
              <a:rPr lang="en-GB" sz="2400" dirty="0" smtClean="0"/>
              <a:t>	Jason </a:t>
            </a:r>
            <a:r>
              <a:rPr lang="en-GB" sz="2400" dirty="0" err="1" smtClean="0"/>
              <a:t>Hickel</a:t>
            </a:r>
            <a:r>
              <a:rPr lang="en-GB" sz="2400" dirty="0" smtClean="0"/>
              <a:t>, </a:t>
            </a:r>
            <a:r>
              <a:rPr lang="en-GB" sz="2400" i="1" dirty="0" smtClean="0"/>
              <a:t>Less is More</a:t>
            </a:r>
            <a:r>
              <a:rPr lang="en-GB" sz="2400" dirty="0" smtClean="0"/>
              <a:t>, p.29</a:t>
            </a:r>
            <a:endParaRPr lang="en-US" sz="2400" dirty="0" smtClean="0"/>
          </a:p>
        </p:txBody>
      </p:sp>
    </p:spTree>
  </p:cSld>
  <p:clrMapOvr>
    <a:masterClrMapping/>
  </p:clrMapOvr>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584700" y="274638"/>
            <a:ext cx="5974599" cy="634082"/>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en-GB" sz="2800" dirty="0" smtClean="0"/>
              <a:t>Growth v Life Expectancy</a:t>
            </a:r>
            <a:endParaRPr lang="en-GB" sz="2800" dirty="0"/>
          </a:p>
        </p:txBody>
      </p:sp>
      <p:pic>
        <p:nvPicPr>
          <p:cNvPr id="2" name="Picture 1"/>
          <p:cNvPicPr>
            <a:picLocks noChangeAspect="1"/>
          </p:cNvPicPr>
          <p:nvPr/>
        </p:nvPicPr>
        <p:blipFill>
          <a:blip r:embed="rId3"/>
          <a:stretch>
            <a:fillRect/>
          </a:stretch>
        </p:blipFill>
        <p:spPr>
          <a:xfrm>
            <a:off x="1584701" y="1124744"/>
            <a:ext cx="5974598" cy="5645385"/>
          </a:xfrm>
          <a:prstGeom prst="rect">
            <a:avLst/>
          </a:prstGeom>
        </p:spPr>
      </p:pic>
    </p:spTree>
    <p:extLst>
      <p:ext uri="{BB962C8B-B14F-4D97-AF65-F5344CB8AC3E}">
        <p14:creationId xmlns:p14="http://schemas.microsoft.com/office/powerpoint/2010/main" val="4140454184"/>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326903" y="1052736"/>
            <a:ext cx="8680705" cy="4824189"/>
          </a:xfrm>
          <a:prstGeom prst="rect">
            <a:avLst/>
          </a:prstGeom>
        </p:spPr>
      </p:pic>
      <p:sp>
        <p:nvSpPr>
          <p:cNvPr id="4" name="Title 3"/>
          <p:cNvSpPr>
            <a:spLocks noGrp="1"/>
          </p:cNvSpPr>
          <p:nvPr>
            <p:ph type="title"/>
          </p:nvPr>
        </p:nvSpPr>
        <p:spPr>
          <a:xfrm>
            <a:off x="326903" y="274638"/>
            <a:ext cx="8565577" cy="634082"/>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en-GB" dirty="0" smtClean="0"/>
              <a:t>Sustainable Development Index</a:t>
            </a:r>
            <a:endParaRPr lang="en-GB" dirty="0"/>
          </a:p>
        </p:txBody>
      </p:sp>
    </p:spTree>
    <p:extLst>
      <p:ext uri="{BB962C8B-B14F-4D97-AF65-F5344CB8AC3E}">
        <p14:creationId xmlns:p14="http://schemas.microsoft.com/office/powerpoint/2010/main" val="3074046116"/>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899592" y="274638"/>
            <a:ext cx="6964102" cy="634082"/>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r>
              <a:rPr lang="en-GB" dirty="0" smtClean="0"/>
              <a:t>Human Development Index 2020</a:t>
            </a:r>
            <a:endParaRPr lang="en-GB" dirty="0"/>
          </a:p>
        </p:txBody>
      </p:sp>
      <p:pic>
        <p:nvPicPr>
          <p:cNvPr id="3" name="Picture 2"/>
          <p:cNvPicPr>
            <a:picLocks noChangeAspect="1"/>
          </p:cNvPicPr>
          <p:nvPr/>
        </p:nvPicPr>
        <p:blipFill>
          <a:blip r:embed="rId3"/>
          <a:stretch>
            <a:fillRect/>
          </a:stretch>
        </p:blipFill>
        <p:spPr>
          <a:xfrm>
            <a:off x="1355688" y="980728"/>
            <a:ext cx="6508006" cy="5708776"/>
          </a:xfrm>
          <a:prstGeom prst="rect">
            <a:avLst/>
          </a:prstGeom>
        </p:spPr>
      </p:pic>
    </p:spTree>
    <p:extLst>
      <p:ext uri="{BB962C8B-B14F-4D97-AF65-F5344CB8AC3E}">
        <p14:creationId xmlns:p14="http://schemas.microsoft.com/office/powerpoint/2010/main" val="4021466584"/>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shade val="50000"/>
            </a:schemeClr>
          </a:lnRef>
          <a:fillRef idx="1">
            <a:schemeClr val="accent1"/>
          </a:fillRef>
          <a:effectRef idx="0">
            <a:schemeClr val="accent1"/>
          </a:effectRef>
          <a:fontRef idx="minor">
            <a:schemeClr val="lt1"/>
          </a:fontRef>
        </p:style>
        <p:txBody>
          <a:bodyPr/>
          <a:lstStyle/>
          <a:p>
            <a:r>
              <a:rPr lang="en-GB" dirty="0" smtClean="0"/>
              <a:t>Follow-up Questions</a:t>
            </a:r>
            <a:endParaRPr lang="en-GB" dirty="0"/>
          </a:p>
        </p:txBody>
      </p:sp>
      <p:sp>
        <p:nvSpPr>
          <p:cNvPr id="3" name="Content Placeholder 2"/>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lstStyle/>
          <a:p>
            <a:pPr lvl="0"/>
            <a:r>
              <a:rPr lang="en-GB" sz="1800" dirty="0"/>
              <a:t>To what extent are the </a:t>
            </a:r>
            <a:r>
              <a:rPr lang="en-GB" sz="1800" dirty="0" smtClean="0"/>
              <a:t>SDGs </a:t>
            </a:r>
            <a:r>
              <a:rPr lang="en-GB" sz="1800" dirty="0"/>
              <a:t>equipping development educators with the capacity and resources to understand the root causes of poverty and inequality in the global South</a:t>
            </a:r>
            <a:r>
              <a:rPr lang="en-GB" sz="1800" dirty="0" smtClean="0"/>
              <a:t>?</a:t>
            </a:r>
          </a:p>
          <a:p>
            <a:pPr lvl="0"/>
            <a:endParaRPr lang="en-GB" sz="1800" dirty="0"/>
          </a:p>
          <a:p>
            <a:pPr lvl="0"/>
            <a:r>
              <a:rPr lang="en-GB" sz="1800" dirty="0" smtClean="0"/>
              <a:t>What can we do as educators to critically interrogate the neoliberal model of development and make it understandable to learners?</a:t>
            </a:r>
          </a:p>
          <a:p>
            <a:pPr lvl="0"/>
            <a:endParaRPr lang="en-GB" sz="1800" dirty="0" smtClean="0"/>
          </a:p>
          <a:p>
            <a:r>
              <a:rPr lang="en-GB" sz="1800" dirty="0"/>
              <a:t>What impact will COVID-19 have on the successful delivery of the SDGs</a:t>
            </a:r>
            <a:r>
              <a:rPr lang="en-GB" sz="1800" dirty="0" smtClean="0"/>
              <a:t>?</a:t>
            </a:r>
          </a:p>
          <a:p>
            <a:endParaRPr lang="en-GB" sz="1800" dirty="0" smtClean="0"/>
          </a:p>
          <a:p>
            <a:r>
              <a:rPr lang="en-GB" sz="1800" dirty="0" smtClean="0"/>
              <a:t>To what extend is growth necessary for development?</a:t>
            </a:r>
          </a:p>
          <a:p>
            <a:endParaRPr lang="en-GB" sz="1800" dirty="0"/>
          </a:p>
          <a:p>
            <a:r>
              <a:rPr lang="en-GB" sz="1800" dirty="0"/>
              <a:t>Do the SDGs comply with the IPCC recommendations to limit global warming to 1.5°C of the pre-industrial average?</a:t>
            </a:r>
          </a:p>
          <a:p>
            <a:pPr lvl="0"/>
            <a:endParaRPr lang="en-GB" sz="1800" dirty="0" smtClean="0"/>
          </a:p>
          <a:p>
            <a:pPr lvl="0"/>
            <a:endParaRPr lang="en-GB" sz="1800" dirty="0"/>
          </a:p>
          <a:p>
            <a:endParaRPr lang="en-GB" dirty="0"/>
          </a:p>
        </p:txBody>
      </p:sp>
    </p:spTree>
    <p:extLst>
      <p:ext uri="{BB962C8B-B14F-4D97-AF65-F5344CB8AC3E}">
        <p14:creationId xmlns:p14="http://schemas.microsoft.com/office/powerpoint/2010/main" val="29305825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67744" y="211346"/>
            <a:ext cx="4759862" cy="6646654"/>
          </a:xfrm>
          <a:prstGeom prst="rect">
            <a:avLst/>
          </a:prstGeom>
        </p:spPr>
      </p:pic>
    </p:spTree>
    <p:extLst>
      <p:ext uri="{BB962C8B-B14F-4D97-AF65-F5344CB8AC3E}">
        <p14:creationId xmlns:p14="http://schemas.microsoft.com/office/powerpoint/2010/main" val="2285890116"/>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95736" y="68612"/>
            <a:ext cx="4752528" cy="6720775"/>
          </a:xfrm>
          <a:prstGeom prst="rect">
            <a:avLst/>
          </a:prstGeom>
        </p:spPr>
      </p:pic>
    </p:spTree>
    <p:extLst>
      <p:ext uri="{BB962C8B-B14F-4D97-AF65-F5344CB8AC3E}">
        <p14:creationId xmlns:p14="http://schemas.microsoft.com/office/powerpoint/2010/main" val="1266837936"/>
      </p:ext>
    </p:extLst>
  </p:cSld>
  <p:clrMapOvr>
    <a:masterClrMapping/>
  </p:clrMapOvr>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87624" y="836712"/>
            <a:ext cx="6336704" cy="4585871"/>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endParaRPr lang="en-GB" dirty="0" smtClean="0"/>
          </a:p>
          <a:p>
            <a:endParaRPr lang="en-GB" dirty="0" smtClean="0"/>
          </a:p>
          <a:p>
            <a:endParaRPr lang="en-GB" dirty="0" smtClean="0"/>
          </a:p>
          <a:p>
            <a:endParaRPr lang="en-GB" dirty="0" smtClean="0"/>
          </a:p>
          <a:p>
            <a:r>
              <a:rPr lang="en-GB" sz="2000" b="1" dirty="0" smtClean="0"/>
              <a:t>Centre for Global Education</a:t>
            </a:r>
          </a:p>
          <a:p>
            <a:r>
              <a:rPr lang="en-GB" sz="2000" b="1" dirty="0" smtClean="0"/>
              <a:t>9 University Street</a:t>
            </a:r>
          </a:p>
          <a:p>
            <a:r>
              <a:rPr lang="en-GB" sz="2000" b="1" dirty="0" smtClean="0"/>
              <a:t>Belfast</a:t>
            </a:r>
          </a:p>
          <a:p>
            <a:r>
              <a:rPr lang="en-GB" sz="2000" b="1" dirty="0" smtClean="0"/>
              <a:t>BT7 1FY</a:t>
            </a:r>
          </a:p>
          <a:p>
            <a:endParaRPr lang="en-GB" sz="2000" b="1" dirty="0" smtClean="0"/>
          </a:p>
          <a:p>
            <a:r>
              <a:rPr lang="en-GB" sz="2000" b="1" dirty="0" smtClean="0"/>
              <a:t>Tel: (0044) 2890 241879</a:t>
            </a:r>
          </a:p>
          <a:p>
            <a:r>
              <a:rPr lang="en-GB" sz="2000" b="1" dirty="0" smtClean="0"/>
              <a:t>E-mail: stephen@centreforglobaleducation.com</a:t>
            </a:r>
          </a:p>
          <a:p>
            <a:r>
              <a:rPr lang="en-GB" sz="2000" b="1" dirty="0" smtClean="0">
                <a:hlinkClick r:id="rId2"/>
              </a:rPr>
              <a:t>www.centreforglobaleducation.com</a:t>
            </a:r>
            <a:endParaRPr lang="en-GB" sz="2000" b="1" dirty="0" smtClean="0"/>
          </a:p>
          <a:p>
            <a:r>
              <a:rPr lang="en-GB" sz="2000" b="1" dirty="0" smtClean="0"/>
              <a:t>www.facebook.com/centreforglobaleducation</a:t>
            </a:r>
          </a:p>
          <a:p>
            <a:endParaRPr lang="en-GB" sz="2000" b="1" dirty="0" smtClean="0"/>
          </a:p>
          <a:p>
            <a:endParaRPr lang="en-US" sz="2000" b="1" dirty="0"/>
          </a:p>
        </p:txBody>
      </p:sp>
      <p:pic>
        <p:nvPicPr>
          <p:cNvPr id="3" name="Picture 2" descr="C:\Documents and Settings\Stephen\My Documents\CGE Logos\CGE Colour Logo.jpg"/>
          <p:cNvPicPr>
            <a:picLocks noChangeAspect="1" noChangeArrowheads="1"/>
          </p:cNvPicPr>
          <p:nvPr/>
        </p:nvPicPr>
        <p:blipFill>
          <a:blip r:embed="rId3" cstate="print"/>
          <a:srcRect/>
          <a:stretch>
            <a:fillRect/>
          </a:stretch>
        </p:blipFill>
        <p:spPr bwMode="auto">
          <a:xfrm>
            <a:off x="1691680" y="836712"/>
            <a:ext cx="1473333" cy="982462"/>
          </a:xfrm>
          <a:prstGeom prst="rect">
            <a:avLst/>
          </a:prstGeom>
          <a:noFill/>
        </p:spPr>
      </p:pic>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4156</TotalTime>
  <Words>1323</Words>
  <Application>Microsoft Macintosh PowerPoint</Application>
  <PresentationFormat>On-screen Show (4:3)</PresentationFormat>
  <Paragraphs>150</Paragraphs>
  <Slides>23</Slides>
  <Notes>19</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Exploring Poverty</vt:lpstr>
      <vt:lpstr>Key Indicators of Poverty</vt:lpstr>
      <vt:lpstr>Poverty Trends</vt:lpstr>
      <vt:lpstr>PowerPoint Presentation</vt:lpstr>
      <vt:lpstr>Neoliberalism Definition</vt:lpstr>
      <vt:lpstr>Neoliberal Characteristics</vt:lpstr>
      <vt:lpstr>PowerPoint Presentation</vt:lpstr>
      <vt:lpstr>PowerPoint Presentation</vt:lpstr>
      <vt:lpstr>Philip Alston, UN Rapporteur on Extreme Poverty and Human Rights</vt:lpstr>
      <vt:lpstr>Philip Alston’s Critique of the SDGs</vt:lpstr>
      <vt:lpstr>Philip Alston’s Critique of the SDGs</vt:lpstr>
      <vt:lpstr>Development Education Definition</vt:lpstr>
      <vt:lpstr>PowerPoint Presentation</vt:lpstr>
      <vt:lpstr>PowerPoint Presentation</vt:lpstr>
      <vt:lpstr>Degrowth</vt:lpstr>
      <vt:lpstr>Degrowth Definition</vt:lpstr>
      <vt:lpstr>Growth v Life Expectancy</vt:lpstr>
      <vt:lpstr>Sustainable Development Index</vt:lpstr>
      <vt:lpstr>Human Development Index 2020</vt:lpstr>
      <vt:lpstr>Follow-up Questions</vt:lpstr>
      <vt:lpstr>PowerPoint Presentation</vt:lpstr>
      <vt:lpstr>PowerPoint Presentation</vt:lpstr>
      <vt:lpstr>PowerPoint Presentation</vt:lpstr>
    </vt:vector>
  </TitlesOfParts>
  <Company>Centre for Global 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Development Education:  Theory and Practice</dc:title>
  <dc:creator>Any user</dc:creator>
  <cp:lastModifiedBy>Lizzy Noone</cp:lastModifiedBy>
  <cp:revision>273</cp:revision>
  <cp:lastPrinted>2020-11-11T17:30:51Z</cp:lastPrinted>
  <dcterms:created xsi:type="dcterms:W3CDTF">2010-12-09T10:21:14Z</dcterms:created>
  <dcterms:modified xsi:type="dcterms:W3CDTF">2020-11-18T18:14:02Z</dcterms:modified>
</cp:coreProperties>
</file>