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4"/>
  </p:notesMasterIdLst>
  <p:handoutMasterIdLst>
    <p:handoutMasterId r:id="rId35"/>
  </p:handoutMasterIdLst>
  <p:sldIdLst>
    <p:sldId id="256" r:id="rId2"/>
    <p:sldId id="902" r:id="rId3"/>
    <p:sldId id="895" r:id="rId4"/>
    <p:sldId id="874" r:id="rId5"/>
    <p:sldId id="894" r:id="rId6"/>
    <p:sldId id="879" r:id="rId7"/>
    <p:sldId id="900" r:id="rId8"/>
    <p:sldId id="903" r:id="rId9"/>
    <p:sldId id="882" r:id="rId10"/>
    <p:sldId id="877" r:id="rId11"/>
    <p:sldId id="828" r:id="rId12"/>
    <p:sldId id="825" r:id="rId13"/>
    <p:sldId id="484" r:id="rId14"/>
    <p:sldId id="887" r:id="rId15"/>
    <p:sldId id="300" r:id="rId16"/>
    <p:sldId id="904" r:id="rId17"/>
    <p:sldId id="287" r:id="rId18"/>
    <p:sldId id="289" r:id="rId19"/>
    <p:sldId id="878" r:id="rId20"/>
    <p:sldId id="821" r:id="rId21"/>
    <p:sldId id="901" r:id="rId22"/>
    <p:sldId id="898" r:id="rId23"/>
    <p:sldId id="899" r:id="rId24"/>
    <p:sldId id="803" r:id="rId25"/>
    <p:sldId id="888" r:id="rId26"/>
    <p:sldId id="804" r:id="rId27"/>
    <p:sldId id="889" r:id="rId28"/>
    <p:sldId id="855" r:id="rId29"/>
    <p:sldId id="850" r:id="rId30"/>
    <p:sldId id="859" r:id="rId31"/>
    <p:sldId id="846" r:id="rId32"/>
    <p:sldId id="392"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6FA1"/>
    <a:srgbClr val="D99231"/>
    <a:srgbClr val="84B841"/>
    <a:srgbClr val="3C8A99"/>
    <a:srgbClr val="65358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911"/>
    <p:restoredTop sz="80172"/>
  </p:normalViewPr>
  <p:slideViewPr>
    <p:cSldViewPr snapToGrid="0" snapToObjects="1">
      <p:cViewPr varScale="1">
        <p:scale>
          <a:sx n="51" d="100"/>
          <a:sy n="51" d="100"/>
        </p:scale>
        <p:origin x="-1552" y="-120"/>
      </p:cViewPr>
      <p:guideLst>
        <p:guide orient="horz" pos="2160"/>
        <p:guide pos="2880"/>
      </p:guideLst>
    </p:cSldViewPr>
  </p:slideViewPr>
  <p:notesTextViewPr>
    <p:cViewPr>
      <p:scale>
        <a:sx n="1" d="1"/>
        <a:sy n="1" d="1"/>
      </p:scale>
      <p:origin x="0" y="0"/>
    </p:cViewPr>
  </p:notesTextViewPr>
  <p:sorterViewPr>
    <p:cViewPr>
      <p:scale>
        <a:sx n="80" d="100"/>
        <a:sy n="80" d="100"/>
      </p:scale>
      <p:origin x="0" y="3216"/>
    </p:cViewPr>
  </p:sorterViewPr>
  <p:notesViewPr>
    <p:cSldViewPr snapToGrid="0" snapToObjects="1">
      <p:cViewPr varScale="1">
        <p:scale>
          <a:sx n="75" d="100"/>
          <a:sy n="75" d="100"/>
        </p:scale>
        <p:origin x="3840" y="176"/>
      </p:cViewPr>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handoutMaster" Target="handoutMasters/handoutMaster1.xml"/><Relationship Id="rId36" Type="http://schemas.openxmlformats.org/officeDocument/2006/relationships/printerSettings" Target="printerSettings/printerSettings1.bin"/><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86BC6BFF-3D55-C240-97D1-CBE32508CF2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 xmlns:a16="http://schemas.microsoft.com/office/drawing/2014/main" id="{27718520-737C-0D4F-A1C9-FCC81C05C3D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0000FF-41EB-3F44-B3D7-EB1CEBEE2E7C}" type="datetimeFigureOut">
              <a:rPr lang="en-US" smtClean="0"/>
              <a:t>19/11/20</a:t>
            </a:fld>
            <a:endParaRPr lang="en-US"/>
          </a:p>
        </p:txBody>
      </p:sp>
      <p:sp>
        <p:nvSpPr>
          <p:cNvPr id="4" name="Footer Placeholder 3">
            <a:extLst>
              <a:ext uri="{FF2B5EF4-FFF2-40B4-BE49-F238E27FC236}">
                <a16:creationId xmlns="" xmlns:a16="http://schemas.microsoft.com/office/drawing/2014/main" id="{8E20761D-DD4C-B741-AA51-1470B2BCB9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 xmlns:a16="http://schemas.microsoft.com/office/drawing/2014/main" id="{6FD0F49C-B344-F44F-A9FA-F4C9DB020B0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963D39F-7E5A-6B44-A5B6-E540151F37F9}" type="slidenum">
              <a:rPr lang="en-US" smtClean="0"/>
              <a:t>‹#›</a:t>
            </a:fld>
            <a:endParaRPr lang="en-US"/>
          </a:p>
        </p:txBody>
      </p:sp>
    </p:spTree>
    <p:extLst>
      <p:ext uri="{BB962C8B-B14F-4D97-AF65-F5344CB8AC3E}">
        <p14:creationId xmlns:p14="http://schemas.microsoft.com/office/powerpoint/2010/main" val="3309993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EDF9A6-C0B1-8E4E-92DF-0D8469B61267}" type="datetimeFigureOut">
              <a:rPr lang="en-US" smtClean="0"/>
              <a:t>19/11/20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0AEDBD-9B7C-DD41-95AF-15271397285B}" type="slidenum">
              <a:rPr lang="en-US" smtClean="0"/>
              <a:t>‹#›</a:t>
            </a:fld>
            <a:endParaRPr lang="en-US"/>
          </a:p>
        </p:txBody>
      </p:sp>
    </p:spTree>
    <p:extLst>
      <p:ext uri="{BB962C8B-B14F-4D97-AF65-F5344CB8AC3E}">
        <p14:creationId xmlns:p14="http://schemas.microsoft.com/office/powerpoint/2010/main" val="800292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 Id="rId3" Type="http://schemas.openxmlformats.org/officeDocument/2006/relationships/hyperlink" Target="https://www.menti.com/2wpn7dssic"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Welcome</a:t>
            </a:r>
          </a:p>
          <a:p>
            <a:r>
              <a:rPr lang="en-US" dirty="0"/>
              <a:t>- Introduce ourselves</a:t>
            </a:r>
          </a:p>
          <a:p>
            <a:pPr marL="171450" indent="-171450">
              <a:buFontTx/>
              <a:buChar char="-"/>
            </a:pPr>
            <a:r>
              <a:rPr lang="en-US" dirty="0"/>
              <a:t>Type in your name and the name of your school in the chat! Also change your name on your Zoom to your first name</a:t>
            </a:r>
          </a:p>
          <a:p>
            <a:pPr marL="171450" indent="-171450">
              <a:buFontTx/>
              <a:buChar char="-"/>
            </a:pPr>
            <a:r>
              <a:rPr lang="en-US" dirty="0"/>
              <a:t>Invite people to use the chat</a:t>
            </a:r>
          </a:p>
        </p:txBody>
      </p:sp>
      <p:sp>
        <p:nvSpPr>
          <p:cNvPr id="4" name="Slide Number Placeholder 3"/>
          <p:cNvSpPr>
            <a:spLocks noGrp="1"/>
          </p:cNvSpPr>
          <p:nvPr>
            <p:ph type="sldNum" sz="quarter" idx="5"/>
          </p:nvPr>
        </p:nvSpPr>
        <p:spPr/>
        <p:txBody>
          <a:bodyPr/>
          <a:lstStyle/>
          <a:p>
            <a:fld id="{400AEDBD-9B7C-DD41-95AF-15271397285B}" type="slidenum">
              <a:rPr lang="en-US" smtClean="0"/>
              <a:t>1</a:t>
            </a:fld>
            <a:endParaRPr lang="en-US"/>
          </a:p>
        </p:txBody>
      </p:sp>
    </p:spTree>
    <p:extLst>
      <p:ext uri="{BB962C8B-B14F-4D97-AF65-F5344CB8AC3E}">
        <p14:creationId xmlns:p14="http://schemas.microsoft.com/office/powerpoint/2010/main" val="2683450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4</a:t>
            </a:fld>
            <a:endParaRPr lang="en-US"/>
          </a:p>
        </p:txBody>
      </p:sp>
    </p:spTree>
    <p:extLst>
      <p:ext uri="{BB962C8B-B14F-4D97-AF65-F5344CB8AC3E}">
        <p14:creationId xmlns:p14="http://schemas.microsoft.com/office/powerpoint/2010/main" val="3671611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Todays session will be broken into 3 key areas:</a:t>
            </a:r>
          </a:p>
          <a:p>
            <a:endParaRPr lang="en-US" dirty="0"/>
          </a:p>
          <a:p>
            <a:r>
              <a:rPr lang="en-US" dirty="0"/>
              <a:t>Read through slide </a:t>
            </a:r>
          </a:p>
        </p:txBody>
      </p:sp>
      <p:sp>
        <p:nvSpPr>
          <p:cNvPr id="4" name="Slide Number Placeholder 3"/>
          <p:cNvSpPr>
            <a:spLocks noGrp="1"/>
          </p:cNvSpPr>
          <p:nvPr>
            <p:ph type="sldNum" sz="quarter" idx="5"/>
          </p:nvPr>
        </p:nvSpPr>
        <p:spPr/>
        <p:txBody>
          <a:bodyPr/>
          <a:lstStyle/>
          <a:p>
            <a:fld id="{400AEDBD-9B7C-DD41-95AF-15271397285B}" type="slidenum">
              <a:rPr lang="en-US" smtClean="0"/>
              <a:t>5</a:t>
            </a:fld>
            <a:endParaRPr lang="en-US"/>
          </a:p>
        </p:txBody>
      </p:sp>
    </p:spTree>
    <p:extLst>
      <p:ext uri="{BB962C8B-B14F-4D97-AF65-F5344CB8AC3E}">
        <p14:creationId xmlns:p14="http://schemas.microsoft.com/office/powerpoint/2010/main" val="2931696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Stephen</a:t>
            </a:r>
            <a:r>
              <a:rPr lang="en-US" baseline="0" dirty="0" smtClean="0"/>
              <a:t> McCloskey is Director of the Centre for Global Education based in Belfast since 1995. Editor of Policy and Practice and  Local to Global Key Issues in Development Studies. He’s also involved in education projects on the Gaza strip.</a:t>
            </a:r>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6</a:t>
            </a:fld>
            <a:endParaRPr lang="en-US"/>
          </a:p>
        </p:txBody>
      </p:sp>
    </p:spTree>
    <p:extLst>
      <p:ext uri="{BB962C8B-B14F-4D97-AF65-F5344CB8AC3E}">
        <p14:creationId xmlns:p14="http://schemas.microsoft.com/office/powerpoint/2010/main" val="1068160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Irish and history</a:t>
            </a:r>
            <a:r>
              <a:rPr lang="en-US" baseline="0" dirty="0" smtClean="0"/>
              <a:t> teacher, swimmer, Director of Providence North East India</a:t>
            </a:r>
            <a:endParaRPr lang="en-US" dirty="0"/>
          </a:p>
        </p:txBody>
      </p:sp>
      <p:sp>
        <p:nvSpPr>
          <p:cNvPr id="4" name="Slide Number Placeholder 3"/>
          <p:cNvSpPr>
            <a:spLocks noGrp="1"/>
          </p:cNvSpPr>
          <p:nvPr>
            <p:ph type="sldNum" sz="quarter" idx="10"/>
          </p:nvPr>
        </p:nvSpPr>
        <p:spPr/>
        <p:txBody>
          <a:bodyPr/>
          <a:lstStyle/>
          <a:p>
            <a:fld id="{400AEDBD-9B7C-DD41-95AF-15271397285B}" type="slidenum">
              <a:rPr lang="en-US" smtClean="0"/>
              <a:t>7</a:t>
            </a:fld>
            <a:endParaRPr lang="en-US"/>
          </a:p>
        </p:txBody>
      </p:sp>
    </p:spTree>
    <p:extLst>
      <p:ext uri="{BB962C8B-B14F-4D97-AF65-F5344CB8AC3E}">
        <p14:creationId xmlns:p14="http://schemas.microsoft.com/office/powerpoint/2010/main" val="793579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b="1" dirty="0"/>
              <a:t>Knowledge</a:t>
            </a:r>
            <a:r>
              <a:rPr lang="en-US" dirty="0"/>
              <a:t> – understand the meaning of racism –</a:t>
            </a:r>
            <a:r>
              <a:rPr lang="en-IE" sz="1200" b="1" i="0" u="none" strike="noStrike" kern="1200" dirty="0">
                <a:solidFill>
                  <a:schemeClr val="tx1"/>
                </a:solidFill>
                <a:effectLst/>
                <a:latin typeface="+mn-lt"/>
                <a:ea typeface="+mn-ea"/>
                <a:cs typeface="+mn-cs"/>
              </a:rPr>
              <a:t>Individual, Institutional, Structural (or societal</a:t>
            </a:r>
            <a:r>
              <a:rPr lang="en-IE" sz="1200" b="0" i="0" u="none" strike="noStrike" kern="1200" dirty="0">
                <a:solidFill>
                  <a:schemeClr val="tx1"/>
                </a:solidFill>
                <a:effectLst/>
                <a:latin typeface="+mn-lt"/>
                <a:ea typeface="+mn-ea"/>
                <a:cs typeface="+mn-cs"/>
              </a:rPr>
              <a:t>) </a:t>
            </a:r>
            <a:r>
              <a:rPr lang="en-IE" sz="1200" b="1" i="0" u="none" strike="noStrike" kern="1200" dirty="0">
                <a:solidFill>
                  <a:schemeClr val="tx1"/>
                </a:solidFill>
                <a:effectLst/>
                <a:latin typeface="+mn-lt"/>
                <a:ea typeface="+mn-ea"/>
                <a:cs typeface="+mn-cs"/>
              </a:rPr>
              <a:t>Historical</a:t>
            </a:r>
            <a:r>
              <a:rPr lang="en-IE" sz="1200" b="0" i="0" u="none" strike="noStrike" kern="1200" dirty="0">
                <a:solidFill>
                  <a:schemeClr val="tx1"/>
                </a:solidFill>
                <a:effectLst/>
                <a:latin typeface="+mn-lt"/>
                <a:ea typeface="+mn-ea"/>
                <a:cs typeface="+mn-cs"/>
              </a:rPr>
              <a:t> </a:t>
            </a:r>
          </a:p>
          <a:p>
            <a:pPr rtl="0" fontAlgn="base"/>
            <a:r>
              <a:rPr lang="en-IE" sz="1200" b="1" i="0" u="none" strike="noStrike" kern="1200" dirty="0">
                <a:solidFill>
                  <a:schemeClr val="tx1"/>
                </a:solidFill>
                <a:effectLst/>
                <a:latin typeface="+mn-lt"/>
                <a:ea typeface="+mn-ea"/>
                <a:cs typeface="+mn-cs"/>
              </a:rPr>
              <a:t>Values</a:t>
            </a:r>
            <a:r>
              <a:rPr lang="en-IE" sz="1200" b="0" i="0" u="none" strike="noStrike" kern="1200" dirty="0">
                <a:solidFill>
                  <a:schemeClr val="tx1"/>
                </a:solidFill>
                <a:effectLst/>
                <a:latin typeface="+mn-lt"/>
                <a:ea typeface="+mn-ea"/>
                <a:cs typeface="+mn-cs"/>
              </a:rPr>
              <a:t> - empathy respect for diversity and tolerance, and inclusiveness, ensure diverse voices are heard</a:t>
            </a:r>
          </a:p>
          <a:p>
            <a:pPr rtl="0" fontAlgn="base"/>
            <a:r>
              <a:rPr lang="en-US" b="1" dirty="0"/>
              <a:t>Skills </a:t>
            </a:r>
            <a:r>
              <a:rPr lang="en-US" dirty="0"/>
              <a:t>– Student feel confident to talk about racism and to act in anti-racism ways</a:t>
            </a:r>
          </a:p>
          <a:p>
            <a:pPr rtl="0" fontAlgn="base"/>
            <a:r>
              <a:rPr lang="en-US" b="1" dirty="0"/>
              <a:t>Action </a:t>
            </a:r>
            <a:r>
              <a:rPr lang="en-US" dirty="0"/>
              <a:t>– Take action to create anti-racist spaces</a:t>
            </a:r>
          </a:p>
        </p:txBody>
      </p:sp>
      <p:sp>
        <p:nvSpPr>
          <p:cNvPr id="4" name="Slide Number Placeholder 3"/>
          <p:cNvSpPr>
            <a:spLocks noGrp="1"/>
          </p:cNvSpPr>
          <p:nvPr>
            <p:ph type="sldNum" sz="quarter" idx="5"/>
          </p:nvPr>
        </p:nvSpPr>
        <p:spPr/>
        <p:txBody>
          <a:bodyPr/>
          <a:lstStyle/>
          <a:p>
            <a:fld id="{400AEDBD-9B7C-DD41-95AF-15271397285B}" type="slidenum">
              <a:rPr lang="en-US" smtClean="0"/>
              <a:t>11</a:t>
            </a:fld>
            <a:endParaRPr lang="en-US"/>
          </a:p>
        </p:txBody>
      </p:sp>
    </p:spTree>
    <p:extLst>
      <p:ext uri="{BB962C8B-B14F-4D97-AF65-F5344CB8AC3E}">
        <p14:creationId xmlns:p14="http://schemas.microsoft.com/office/powerpoint/2010/main" val="19633501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Briefly talk through the 6 steps</a:t>
            </a:r>
          </a:p>
        </p:txBody>
      </p:sp>
      <p:sp>
        <p:nvSpPr>
          <p:cNvPr id="4" name="Slide Number Placeholder 3"/>
          <p:cNvSpPr>
            <a:spLocks noGrp="1"/>
          </p:cNvSpPr>
          <p:nvPr>
            <p:ph type="sldNum" sz="quarter" idx="5"/>
          </p:nvPr>
        </p:nvSpPr>
        <p:spPr/>
        <p:txBody>
          <a:bodyPr/>
          <a:lstStyle/>
          <a:p>
            <a:fld id="{400AEDBD-9B7C-DD41-95AF-15271397285B}" type="slidenum">
              <a:rPr lang="en-US" smtClean="0"/>
              <a:t>12</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everyone to reflect on the student group they intend to work with and who in the school they can engage as a support network. Remind them that it’s not all about TY!</a:t>
            </a:r>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13</a:t>
            </a:fld>
            <a:endParaRPr lang="en-US"/>
          </a:p>
        </p:txBody>
      </p:sp>
    </p:spTree>
    <p:extLst>
      <p:ext uri="{BB962C8B-B14F-4D97-AF65-F5344CB8AC3E}">
        <p14:creationId xmlns:p14="http://schemas.microsoft.com/office/powerpoint/2010/main" val="72836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u="sng" kern="1200" dirty="0">
                <a:solidFill>
                  <a:schemeClr val="tx1"/>
                </a:solidFill>
                <a:effectLst/>
                <a:latin typeface="+mn-lt"/>
                <a:ea typeface="+mn-ea"/>
                <a:cs typeface="+mn-cs"/>
                <a:hlinkClick r:id="rId3"/>
              </a:rPr>
              <a:t>https://www.menti.com/2wpn7dssic</a:t>
            </a:r>
            <a:r>
              <a:rPr lang="en-GB" dirty="0">
                <a:effectLst/>
              </a:rPr>
              <a:t> </a:t>
            </a: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PUT UP THE MENTIMETER AFTER THIS SLIDE</a:t>
            </a:r>
            <a:r>
              <a:rPr lang="mr-IN" sz="1200" dirty="0">
                <a:latin typeface="American Typewriter"/>
                <a:cs typeface="American Typewriter"/>
              </a:rPr>
              <a:t>…</a:t>
            </a:r>
            <a:r>
              <a:rPr lang="ga-IE" sz="1200" dirty="0">
                <a:latin typeface="American Typewriter"/>
                <a:cs typeface="American Typewriter"/>
              </a:rPr>
              <a:t>...log in lizzy.noone@worldwiseschools.ie log in P0ppyU1tan again we</a:t>
            </a:r>
            <a:r>
              <a:rPr lang="ga-IE" sz="1200" baseline="0" dirty="0">
                <a:latin typeface="American Typewriter"/>
                <a:cs typeface="American Typewriter"/>
              </a:rPr>
              <a:t> might need to wipe each mentimeter after each.</a:t>
            </a: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latin typeface="American Typewriter"/>
                <a:cs typeface="American Typewriter"/>
              </a:rPr>
              <a:t>Do you agree that the ‘Pandemic is a Portal’?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r>
              <a:rPr lang="en-US" sz="1200" i="1" dirty="0">
                <a:latin typeface="American Typewriter"/>
                <a:cs typeface="American Typewriter"/>
              </a:rPr>
              <a:t>You could also consider asking students what they might bring with them through the portal-get them to think of emotions and skills as well as possessions! </a:t>
            </a:r>
          </a:p>
          <a:p>
            <a:endParaRPr lang="en-US" sz="1200" i="1" dirty="0">
              <a:latin typeface="American Typewriter"/>
              <a:cs typeface="American Typewriter"/>
            </a:endParaRPr>
          </a:p>
          <a:p>
            <a:r>
              <a:rPr lang="en-US" sz="1200" dirty="0">
                <a:latin typeface="American Typewriter"/>
                <a:cs typeface="American Typewriter"/>
              </a:rPr>
              <a:t>Is there any other questions you could ask?</a:t>
            </a:r>
          </a:p>
          <a:p>
            <a:endParaRPr lang="en-US" sz="1200" dirty="0">
              <a:latin typeface="American Typewriter"/>
              <a:cs typeface="American Typewriter"/>
            </a:endParaRPr>
          </a:p>
          <a:p>
            <a:endParaRPr lang="en-US" sz="1200" dirty="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15</a:t>
            </a:fld>
            <a:endParaRPr lang="en-US"/>
          </a:p>
        </p:txBody>
      </p:sp>
    </p:spTree>
    <p:extLst>
      <p:ext uri="{BB962C8B-B14F-4D97-AF65-F5344CB8AC3E}">
        <p14:creationId xmlns:p14="http://schemas.microsoft.com/office/powerpoint/2010/main" val="2279861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sz="1200" b="1" kern="1200" dirty="0">
                <a:solidFill>
                  <a:schemeClr val="tx1"/>
                </a:solidFill>
                <a:effectLst/>
                <a:latin typeface="+mn-lt"/>
                <a:ea typeface="+mn-ea"/>
                <a:cs typeface="+mn-cs"/>
              </a:rPr>
              <a:t>Introduce the step and the tools available – invite them to use their phone to view the tools on their 6 step programme </a:t>
            </a:r>
            <a:endParaRPr lang="en-IE"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8D50632-FB6B-2B49-8412-B5F67376CBCF}" type="slidenum">
              <a:rPr lang="en-US" smtClean="0"/>
              <a:t>17</a:t>
            </a:fld>
            <a:endParaRPr lang="en-US"/>
          </a:p>
        </p:txBody>
      </p:sp>
    </p:spTree>
    <p:extLst>
      <p:ext uri="{BB962C8B-B14F-4D97-AF65-F5344CB8AC3E}">
        <p14:creationId xmlns:p14="http://schemas.microsoft.com/office/powerpoint/2010/main" val="26117853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E" kern="1200" dirty="0">
              <a:solidFill>
                <a:schemeClr val="tx1"/>
              </a:solidFill>
              <a:effectLst/>
              <a:latin typeface="+mn-lt"/>
              <a:cs typeface="Calibri"/>
            </a:endParaRPr>
          </a:p>
          <a:p>
            <a:r>
              <a:rPr lang="en-IE" sz="1200" kern="1200" dirty="0">
                <a:solidFill>
                  <a:schemeClr val="tx1"/>
                </a:solidFill>
                <a:effectLst/>
                <a:latin typeface="+mn-lt"/>
                <a:ea typeface="+mn-ea"/>
                <a:cs typeface="+mn-cs"/>
              </a:rPr>
              <a:t> Be sure to change to your own date here!!</a:t>
            </a:r>
            <a:endParaRPr lang="en-IE" sz="18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6DC113C4-5EEB-AD45-AD8C-04C21812C472}" type="slidenum">
              <a:rPr lang="en-US" smtClean="0"/>
              <a:t>18</a:t>
            </a:fld>
            <a:endParaRPr lang="en-US"/>
          </a:p>
        </p:txBody>
      </p:sp>
    </p:spTree>
    <p:extLst>
      <p:ext uri="{BB962C8B-B14F-4D97-AF65-F5344CB8AC3E}">
        <p14:creationId xmlns:p14="http://schemas.microsoft.com/office/powerpoint/2010/main" val="882786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Intro to thematic information sheets</a:t>
            </a:r>
          </a:p>
        </p:txBody>
      </p:sp>
      <p:sp>
        <p:nvSpPr>
          <p:cNvPr id="4" name="Slide Number Placeholder 3"/>
          <p:cNvSpPr>
            <a:spLocks noGrp="1"/>
          </p:cNvSpPr>
          <p:nvPr>
            <p:ph type="sldNum" sz="quarter" idx="5"/>
          </p:nvPr>
        </p:nvSpPr>
        <p:spPr/>
        <p:txBody>
          <a:bodyPr/>
          <a:lstStyle/>
          <a:p>
            <a:fld id="{400AEDBD-9B7C-DD41-95AF-15271397285B}" type="slidenum">
              <a:rPr lang="en-US" smtClean="0"/>
              <a:t>20</a:t>
            </a:fld>
            <a:endParaRPr lang="en-US"/>
          </a:p>
        </p:txBody>
      </p:sp>
    </p:spTree>
    <p:extLst>
      <p:ext uri="{BB962C8B-B14F-4D97-AF65-F5344CB8AC3E}">
        <p14:creationId xmlns:p14="http://schemas.microsoft.com/office/powerpoint/2010/main" val="364844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Media Communication </a:t>
            </a:r>
          </a:p>
          <a:p>
            <a:r>
              <a:rPr lang="en-US" dirty="0"/>
              <a:t>Assemblies – Intercom</a:t>
            </a:r>
          </a:p>
          <a:p>
            <a:r>
              <a:rPr lang="en-US" dirty="0"/>
              <a:t>Themed Events – </a:t>
            </a:r>
          </a:p>
          <a:p>
            <a:r>
              <a:rPr lang="en-US" dirty="0"/>
              <a:t>Global Justice themed displays</a:t>
            </a:r>
          </a:p>
          <a:p>
            <a:r>
              <a:rPr lang="en-US" dirty="0"/>
              <a:t>Creative engagement</a:t>
            </a:r>
          </a:p>
          <a:p>
            <a:r>
              <a:rPr lang="en-US" dirty="0" err="1"/>
              <a:t>Formalised</a:t>
            </a:r>
            <a:r>
              <a:rPr lang="en-US" dirty="0"/>
              <a:t> peer learning</a:t>
            </a:r>
          </a:p>
        </p:txBody>
      </p:sp>
      <p:sp>
        <p:nvSpPr>
          <p:cNvPr id="4" name="Slide Number Placeholder 3"/>
          <p:cNvSpPr>
            <a:spLocks noGrp="1"/>
          </p:cNvSpPr>
          <p:nvPr>
            <p:ph type="sldNum" sz="quarter" idx="5"/>
          </p:nvPr>
        </p:nvSpPr>
        <p:spPr/>
        <p:txBody>
          <a:bodyPr/>
          <a:lstStyle/>
          <a:p>
            <a:fld id="{08D50632-FB6B-2B49-8412-B5F67376CBCF}" type="slidenum">
              <a:rPr lang="en-US" smtClean="0"/>
              <a:t>24</a:t>
            </a:fld>
            <a:endParaRPr lang="en-US"/>
          </a:p>
        </p:txBody>
      </p:sp>
    </p:spTree>
    <p:extLst>
      <p:ext uri="{BB962C8B-B14F-4D97-AF65-F5344CB8AC3E}">
        <p14:creationId xmlns:p14="http://schemas.microsoft.com/office/powerpoint/2010/main" val="431305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26</a:t>
            </a:fld>
            <a:endParaRPr lang="en-US"/>
          </a:p>
        </p:txBody>
      </p:sp>
    </p:spTree>
    <p:extLst>
      <p:ext uri="{BB962C8B-B14F-4D97-AF65-F5344CB8AC3E}">
        <p14:creationId xmlns:p14="http://schemas.microsoft.com/office/powerpoint/2010/main" val="2907342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the breakdown of trainings, outline the 5 types of training</a:t>
            </a:r>
          </a:p>
          <a:p>
            <a:r>
              <a:rPr lang="en-US" dirty="0"/>
              <a:t>Purple – starter trainings – (today) for new schools and teachers new to GCE (perhaps their school has been involved longer)</a:t>
            </a:r>
          </a:p>
          <a:p>
            <a:r>
              <a:rPr lang="en-US" dirty="0"/>
              <a:t>Pink – WWGS approach and adapting to covid-19 – for ALL schools and teachers. Even for schools who have been involved for a while. Updated theory and practice</a:t>
            </a:r>
          </a:p>
          <a:p>
            <a:r>
              <a:rPr lang="en-US" dirty="0"/>
              <a:t>Green – Thematic areas</a:t>
            </a:r>
          </a:p>
          <a:p>
            <a:r>
              <a:rPr lang="en-US" dirty="0"/>
              <a:t>Blue – subject specific</a:t>
            </a:r>
          </a:p>
          <a:p>
            <a:r>
              <a:rPr lang="en-US" dirty="0"/>
              <a:t>Yellow – standard WWGS trainings and events. And deadlines.</a:t>
            </a:r>
          </a:p>
        </p:txBody>
      </p:sp>
      <p:sp>
        <p:nvSpPr>
          <p:cNvPr id="4" name="Slide Number Placeholder 3"/>
          <p:cNvSpPr>
            <a:spLocks noGrp="1"/>
          </p:cNvSpPr>
          <p:nvPr>
            <p:ph type="sldNum" sz="quarter" idx="5"/>
          </p:nvPr>
        </p:nvSpPr>
        <p:spPr/>
        <p:txBody>
          <a:bodyPr/>
          <a:lstStyle/>
          <a:p>
            <a:fld id="{400AEDBD-9B7C-DD41-95AF-15271397285B}" type="slidenum">
              <a:rPr lang="en-US" smtClean="0"/>
              <a:t>29</a:t>
            </a:fld>
            <a:endParaRPr lang="en-US"/>
          </a:p>
        </p:txBody>
      </p:sp>
    </p:spTree>
    <p:extLst>
      <p:ext uri="{BB962C8B-B14F-4D97-AF65-F5344CB8AC3E}">
        <p14:creationId xmlns:p14="http://schemas.microsoft.com/office/powerpoint/2010/main" val="2278550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https://</a:t>
            </a:r>
            <a:r>
              <a:rPr lang="en-US" sz="1200" dirty="0" err="1"/>
              <a:t>forms.gle</a:t>
            </a:r>
            <a:r>
              <a:rPr lang="en-US" sz="1200" dirty="0"/>
              <a:t>/5BeX3P9Qg1XYmRWz7</a:t>
            </a:r>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31</a:t>
            </a:fld>
            <a:endParaRPr lang="en-US"/>
          </a:p>
        </p:txBody>
      </p:sp>
    </p:spTree>
    <p:extLst>
      <p:ext uri="{BB962C8B-B14F-4D97-AF65-F5344CB8AC3E}">
        <p14:creationId xmlns:p14="http://schemas.microsoft.com/office/powerpoint/2010/main" val="3702723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32</a:t>
            </a:fld>
            <a:endParaRPr lang="en-US" dirty="0"/>
          </a:p>
        </p:txBody>
      </p:sp>
    </p:spTree>
    <p:extLst>
      <p:ext uri="{BB962C8B-B14F-4D97-AF65-F5344CB8AC3E}">
        <p14:creationId xmlns:p14="http://schemas.microsoft.com/office/powerpoint/2010/main" val="1572363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19/11/20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349567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19/11/20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786815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73A9315-1120-1D4B-9639-4B2FDAE730B8}" type="datetimeFigureOut">
              <a:rPr lang="en-US" smtClean="0"/>
              <a:t>19/11/20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298037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73A9315-1120-1D4B-9639-4B2FDAE730B8}" type="datetimeFigureOut">
              <a:rPr lang="en-US" smtClean="0"/>
              <a:t>19/11/20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96233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73A9315-1120-1D4B-9639-4B2FDAE730B8}" type="datetimeFigureOut">
              <a:rPr lang="en-US" smtClean="0"/>
              <a:t>19/11/20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996674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73A9315-1120-1D4B-9639-4B2FDAE730B8}" type="datetimeFigureOut">
              <a:rPr lang="en-US" smtClean="0"/>
              <a:t>19/11/20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9584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3A9315-1120-1D4B-9639-4B2FDAE730B8}" type="datetimeFigureOut">
              <a:rPr lang="en-US" smtClean="0"/>
              <a:t>19/11/20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797018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73A9315-1120-1D4B-9639-4B2FDAE730B8}" type="datetimeFigureOut">
              <a:rPr lang="en-US" smtClean="0"/>
              <a:t>19/11/20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641138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73A9315-1120-1D4B-9639-4B2FDAE730B8}" type="datetimeFigureOut">
              <a:rPr lang="en-US" smtClean="0"/>
              <a:t>19/11/20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52238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19/11/20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2991489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19/11/20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33199945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3A9315-1120-1D4B-9639-4B2FDAE730B8}" type="datetimeFigureOut">
              <a:rPr lang="en-US" smtClean="0"/>
              <a:t>19/11/20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BF763-1606-B042-BE20-7EF5FCFE3B19}" type="slidenum">
              <a:rPr lang="en-US" smtClean="0"/>
              <a:t>‹#›</a:t>
            </a:fld>
            <a:endParaRPr lang="en-US"/>
          </a:p>
        </p:txBody>
      </p:sp>
    </p:spTree>
    <p:extLst>
      <p:ext uri="{BB962C8B-B14F-4D97-AF65-F5344CB8AC3E}">
        <p14:creationId xmlns:p14="http://schemas.microsoft.com/office/powerpoint/2010/main" val="18589469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jpeg"/><Relationship Id="rId5" Type="http://schemas.openxmlformats.org/officeDocument/2006/relationships/image" Target="../media/image9.jpe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jpeg"/><Relationship Id="rId5" Type="http://schemas.openxmlformats.org/officeDocument/2006/relationships/image" Target="../media/image20.pn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2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hyperlink" Target="http://www.menti.com/" TargetMode="External"/><Relationship Id="rId4" Type="http://schemas.openxmlformats.org/officeDocument/2006/relationships/image" Target="../media/image23.pn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worldwiseschools.ie/6-step-programme/" TargetMode="External"/><Relationship Id="rId4"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4" Type="http://schemas.openxmlformats.org/officeDocument/2006/relationships/image" Target="../media/image26.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 Id="rId3"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hyperlink" Target="https://poverty-unpacked.org" TargetMode="External"/><Relationship Id="rId4" Type="http://schemas.openxmlformats.org/officeDocument/2006/relationships/image" Target="../media/image38.png"/><Relationship Id="rId5" Type="http://schemas.openxmlformats.org/officeDocument/2006/relationships/image" Target="../media/image39.png"/><Relationship Id="rId6" Type="http://schemas.openxmlformats.org/officeDocument/2006/relationships/image" Target="../media/image40.jpeg"/><Relationship Id="rId7" Type="http://schemas.openxmlformats.org/officeDocument/2006/relationships/image" Target="../media/image41.jpeg"/><Relationship Id="rId8"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4.jpeg"/><Relationship Id="rId3"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4" Type="http://schemas.openxmlformats.org/officeDocument/2006/relationships/image" Target="../media/image47.jpe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7.xml.rels><?xml version="1.0" encoding="UTF-8" standalone="yes"?>
<Relationships xmlns="http://schemas.openxmlformats.org/package/2006/relationships"><Relationship Id="rId3" Type="http://schemas.openxmlformats.org/officeDocument/2006/relationships/hyperlink" Target="https://www.globallivingwage.org" TargetMode="External"/><Relationship Id="rId4" Type="http://schemas.openxmlformats.org/officeDocument/2006/relationships/image" Target="../media/image48.jpeg"/><Relationship Id="rId5" Type="http://schemas.openxmlformats.org/officeDocument/2006/relationships/image" Target="../media/image49.gif"/><Relationship Id="rId1" Type="http://schemas.openxmlformats.org/officeDocument/2006/relationships/slideLayout" Target="../slideLayouts/slideLayout2.xml"/><Relationship Id="rId2" Type="http://schemas.openxmlformats.org/officeDocument/2006/relationships/hyperlink" Target="https://www.landrightsnow.org/"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png"/></Relationships>
</file>

<file path=ppt/slides/_rels/slide29.xml.rels><?xml version="1.0" encoding="UTF-8" standalone="yes"?>
<Relationships xmlns="http://schemas.openxmlformats.org/package/2006/relationships"><Relationship Id="rId11" Type="http://schemas.openxmlformats.org/officeDocument/2006/relationships/hyperlink" Target="https://us02web.zoom.us/meeting/register/tZckceGupjgiGdBKxYBpKpoH4r__VM1BhC36" TargetMode="External"/><Relationship Id="rId12" Type="http://schemas.openxmlformats.org/officeDocument/2006/relationships/hyperlink" Target="https://us02web.zoom.us/meeting/register/tZUvc-2qqzkvGtATW1U3cQKSuB8mMmilYzER" TargetMode="External"/><Relationship Id="rId13" Type="http://schemas.openxmlformats.org/officeDocument/2006/relationships/hyperlink" Target="https://us02web.zoom.us/meeting/register/tZ0rf-2srDwuGN0dege6BBdynWfI8I9OmGkZ" TargetMode="External"/><Relationship Id="rId14" Type="http://schemas.openxmlformats.org/officeDocument/2006/relationships/hyperlink" Target="https://us02web.zoom.us/meeting/register/tZEsc-mrqD4vGNPZaiUA3TT0nao94795PbC0" TargetMode="External"/><Relationship Id="rId15" Type="http://schemas.openxmlformats.org/officeDocument/2006/relationships/hyperlink" Target="https://us02web.zoom.us/meeting/register/tZMrf-msqDwvE9bVE1BIbgQ7o2QYO6095TTD" TargetMode="External"/><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1.png"/><Relationship Id="rId4" Type="http://schemas.openxmlformats.org/officeDocument/2006/relationships/image" Target="../media/image52.png"/><Relationship Id="rId5" Type="http://schemas.openxmlformats.org/officeDocument/2006/relationships/hyperlink" Target="https://us02web.zoom.us/meeting/register/tZYrc-qhrDwqH92AlnjmkXYfzz47knSwUAX_" TargetMode="External"/><Relationship Id="rId6" Type="http://schemas.openxmlformats.org/officeDocument/2006/relationships/hyperlink" Target="https://us02web.zoom.us/meeting/register/tZ0kd-qrrjopH9MdYCSTWe4c9_DpRczEAI-W" TargetMode="External"/><Relationship Id="rId7" Type="http://schemas.openxmlformats.org/officeDocument/2006/relationships/hyperlink" Target="https://us02web.zoom.us/meeting/register/tZEqceCoqjMvG9G7WNbo4xo3054RAqBygjPD" TargetMode="External"/><Relationship Id="rId8" Type="http://schemas.openxmlformats.org/officeDocument/2006/relationships/hyperlink" Target="https://us02web.zoom.us/meeting/register/tZAsceysqzwsEtFN6iLlhi-y5G4JjMUEZ82f" TargetMode="External"/><Relationship Id="rId9" Type="http://schemas.openxmlformats.org/officeDocument/2006/relationships/hyperlink" Target="https://us02web.zoom.us/meeting/register/tZAoduiorDwiGNOnGA8Ukt7I12zsnwbs9oIk" TargetMode="External"/><Relationship Id="rId10" Type="http://schemas.openxmlformats.org/officeDocument/2006/relationships/hyperlink" Target="https://us02web.zoom.us/meeting/register/tZEtcOmtrTMiGtJa2r0s5ANOK597rcV6_hKq"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4.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55.png"/><Relationship Id="rId5" Type="http://schemas.openxmlformats.org/officeDocument/2006/relationships/image" Target="../media/image56.jpg"/><Relationship Id="rId6" Type="http://schemas.openxmlformats.org/officeDocument/2006/relationships/hyperlink" Target="mailto:Laura.cahill@worldwiseschools.ie" TargetMode="External"/><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 xmlns:a16="http://schemas.microsoft.com/office/drawing/2014/main" id="{C475749F-F487-4EFB-ABC7-C1359590EB7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0DAECE40-74B2-E348-ABDD-CC3D3C6AE386}"/>
              </a:ext>
            </a:extLst>
          </p:cNvPr>
          <p:cNvSpPr>
            <a:spLocks noGrp="1"/>
          </p:cNvSpPr>
          <p:nvPr>
            <p:ph type="ctrTitle"/>
          </p:nvPr>
        </p:nvSpPr>
        <p:spPr>
          <a:xfrm>
            <a:off x="4572000" y="1735896"/>
            <a:ext cx="3970782" cy="1529232"/>
          </a:xfrm>
        </p:spPr>
        <p:txBody>
          <a:bodyPr>
            <a:normAutofit/>
          </a:bodyPr>
          <a:lstStyle/>
          <a:p>
            <a:pPr algn="r"/>
            <a:r>
              <a:rPr lang="en-US" sz="4800" b="1" dirty="0" smtClean="0"/>
              <a:t>Poverty</a:t>
            </a:r>
            <a:endParaRPr lang="en-US" sz="4800" b="1" dirty="0"/>
          </a:p>
        </p:txBody>
      </p:sp>
      <p:sp>
        <p:nvSpPr>
          <p:cNvPr id="3" name="Subtitle 2">
            <a:extLst>
              <a:ext uri="{FF2B5EF4-FFF2-40B4-BE49-F238E27FC236}">
                <a16:creationId xmlns="" xmlns:a16="http://schemas.microsoft.com/office/drawing/2014/main" id="{CA9C4F81-58F3-DC40-906A-F0AB4F6D7E64}"/>
              </a:ext>
            </a:extLst>
          </p:cNvPr>
          <p:cNvSpPr>
            <a:spLocks noGrp="1"/>
          </p:cNvSpPr>
          <p:nvPr>
            <p:ph type="subTitle" idx="1"/>
          </p:nvPr>
        </p:nvSpPr>
        <p:spPr>
          <a:xfrm>
            <a:off x="6020032" y="5950152"/>
            <a:ext cx="3123968" cy="617620"/>
          </a:xfrm>
        </p:spPr>
        <p:txBody>
          <a:bodyPr>
            <a:normAutofit/>
          </a:bodyPr>
          <a:lstStyle/>
          <a:p>
            <a:pPr algn="r"/>
            <a:r>
              <a:rPr lang="en-US" sz="1300" dirty="0" smtClean="0"/>
              <a:t>Lizzy Noone</a:t>
            </a:r>
            <a:endParaRPr lang="en-US" sz="1300" dirty="0"/>
          </a:p>
        </p:txBody>
      </p:sp>
      <p:pic>
        <p:nvPicPr>
          <p:cNvPr id="5" name="Picture 3" descr="Worldwise Logo.png">
            <a:extLst>
              <a:ext uri="{FF2B5EF4-FFF2-40B4-BE49-F238E27FC236}">
                <a16:creationId xmlns="" xmlns:a16="http://schemas.microsoft.com/office/drawing/2014/main" id="{5BE9E191-BA5B-6F4C-9F6B-7D540F6341B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6037" r="5479" b="-1"/>
          <a:stretch/>
        </p:blipFill>
        <p:spPr bwMode="auto">
          <a:xfrm>
            <a:off x="7614458" y="-49174"/>
            <a:ext cx="1529542" cy="1786248"/>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 xmlns:a16="http://schemas.microsoft.com/office/drawing/2014/main" id="{DFF00733-36D3-F844-A8C2-6D9CC40402DF}"/>
              </a:ext>
            </a:extLst>
          </p:cNvPr>
          <p:cNvSpPr txBox="1">
            <a:spLocks/>
          </p:cNvSpPr>
          <p:nvPr/>
        </p:nvSpPr>
        <p:spPr>
          <a:xfrm>
            <a:off x="6276444" y="1219128"/>
            <a:ext cx="2676028" cy="394108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t>WWGS Thematic Online Training Series</a:t>
            </a:r>
          </a:p>
        </p:txBody>
      </p:sp>
      <p:pic>
        <p:nvPicPr>
          <p:cNvPr id="4" name="Picture 3" descr="Screen Shot 2020-11-12 at 10.40.34.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6195733" cy="3027904"/>
          </a:xfrm>
          <a:prstGeom prst="rect">
            <a:avLst/>
          </a:prstGeom>
        </p:spPr>
      </p:pic>
      <p:pic>
        <p:nvPicPr>
          <p:cNvPr id="8" name="Picture 7" descr="Screen Shot 2020-11-12 at 10.40.20.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3189673"/>
            <a:ext cx="6276443" cy="3668327"/>
          </a:xfrm>
          <a:prstGeom prst="rect">
            <a:avLst/>
          </a:prstGeom>
        </p:spPr>
      </p:pic>
    </p:spTree>
    <p:extLst>
      <p:ext uri="{BB962C8B-B14F-4D97-AF65-F5344CB8AC3E}">
        <p14:creationId xmlns:p14="http://schemas.microsoft.com/office/powerpoint/2010/main" val="41345156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7160" y="747127"/>
            <a:ext cx="7843050" cy="6186309"/>
          </a:xfrm>
          <a:prstGeom prst="rect">
            <a:avLst/>
          </a:prstGeom>
          <a:noFill/>
        </p:spPr>
        <p:txBody>
          <a:bodyPr wrap="square" rtlCol="0">
            <a:spAutoFit/>
          </a:bodyPr>
          <a:lstStyle/>
          <a:p>
            <a:r>
              <a:rPr lang="en-GB" sz="4000" i="1" dirty="0"/>
              <a:t>“Overcoming poverty is not a task of charity, it is an act of justice. Like Slavery and Apartheid, poverty is not natural. It is man-made and it can be overcome and eradicated by the actions of human beings. Sometimes it falls on a generation to be great. YOU can be that great generation. Let your greatness blossom.”</a:t>
            </a:r>
            <a:endParaRPr lang="en-GB" sz="4000" dirty="0"/>
          </a:p>
          <a:p>
            <a:pPr algn="r"/>
            <a:r>
              <a:rPr lang="en-US" b="1" dirty="0"/>
              <a:t>Nelson Mandela</a:t>
            </a:r>
            <a:endParaRPr lang="en-GB" dirty="0"/>
          </a:p>
          <a:p>
            <a:endParaRPr lang="en-US" dirty="0"/>
          </a:p>
        </p:txBody>
      </p:sp>
    </p:spTree>
    <p:extLst>
      <p:ext uri="{BB962C8B-B14F-4D97-AF65-F5344CB8AC3E}">
        <p14:creationId xmlns:p14="http://schemas.microsoft.com/office/powerpoint/2010/main" val="37271122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252CCD9-AAA0-4B4E-B19A-A612B0284FDD}"/>
              </a:ext>
            </a:extLst>
          </p:cNvPr>
          <p:cNvSpPr>
            <a:spLocks noGrp="1"/>
          </p:cNvSpPr>
          <p:nvPr>
            <p:ph type="title"/>
          </p:nvPr>
        </p:nvSpPr>
        <p:spPr>
          <a:xfrm>
            <a:off x="3724072" y="629268"/>
            <a:ext cx="4939868" cy="1286160"/>
          </a:xfrm>
        </p:spPr>
        <p:txBody>
          <a:bodyPr anchor="b">
            <a:normAutofit/>
          </a:bodyPr>
          <a:lstStyle/>
          <a:p>
            <a:r>
              <a:rPr lang="en-US" dirty="0"/>
              <a:t> </a:t>
            </a:r>
            <a:r>
              <a:rPr lang="en-US" b="1" dirty="0"/>
              <a:t>Hopes &amp; Fears</a:t>
            </a:r>
          </a:p>
        </p:txBody>
      </p:sp>
      <p:sp>
        <p:nvSpPr>
          <p:cNvPr id="3" name="Content Placeholder 2">
            <a:extLst>
              <a:ext uri="{FF2B5EF4-FFF2-40B4-BE49-F238E27FC236}">
                <a16:creationId xmlns="" xmlns:a16="http://schemas.microsoft.com/office/drawing/2014/main" id="{E0422830-7297-6E4C-8968-14B34A9469A4}"/>
              </a:ext>
            </a:extLst>
          </p:cNvPr>
          <p:cNvSpPr>
            <a:spLocks noGrp="1"/>
          </p:cNvSpPr>
          <p:nvPr>
            <p:ph idx="1"/>
          </p:nvPr>
        </p:nvSpPr>
        <p:spPr>
          <a:xfrm>
            <a:off x="3724073" y="2438400"/>
            <a:ext cx="5419927" cy="3785419"/>
          </a:xfrm>
        </p:spPr>
        <p:txBody>
          <a:bodyPr>
            <a:normAutofit/>
          </a:bodyPr>
          <a:lstStyle/>
          <a:p>
            <a:pPr marL="0" indent="0">
              <a:buNone/>
            </a:pPr>
            <a:r>
              <a:rPr lang="en-US" dirty="0"/>
              <a:t>- What do you HOPE to get out of todays session?</a:t>
            </a:r>
          </a:p>
          <a:p>
            <a:pPr marL="0" indent="0">
              <a:buNone/>
            </a:pPr>
            <a:r>
              <a:rPr lang="en-US" dirty="0"/>
              <a:t>- Any FEAR about todays session?</a:t>
            </a:r>
          </a:p>
        </p:txBody>
      </p:sp>
      <p:pic>
        <p:nvPicPr>
          <p:cNvPr id="5" name="Picture 4" descr="Diagram&#10;&#10;Description automatically generated">
            <a:extLst>
              <a:ext uri="{FF2B5EF4-FFF2-40B4-BE49-F238E27FC236}">
                <a16:creationId xmlns="" xmlns:a16="http://schemas.microsoft.com/office/drawing/2014/main" id="{C5BFEF30-1A1A-D048-BA19-477C285A132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8317" r="18124" b="-1"/>
          <a:stretch/>
        </p:blipFill>
        <p:spPr>
          <a:xfrm>
            <a:off x="0" y="873770"/>
            <a:ext cx="3476673" cy="6857990"/>
          </a:xfrm>
          <a:prstGeom prst="rect">
            <a:avLst/>
          </a:prstGeom>
          <a:effectLst/>
        </p:spPr>
      </p:pic>
      <p:cxnSp>
        <p:nvCxnSpPr>
          <p:cNvPr id="10" name="Straight Connector 9">
            <a:extLst>
              <a:ext uri="{FF2B5EF4-FFF2-40B4-BE49-F238E27FC236}">
                <a16:creationId xmlns="" xmlns:a16="http://schemas.microsoft.com/office/drawing/2014/main" id="{A7F400EE-A8A5-48AF-B4D6-291B52C6F0B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3810700" y="2115117"/>
            <a:ext cx="4732020" cy="0"/>
          </a:xfrm>
          <a:prstGeom prst="line">
            <a:avLst/>
          </a:prstGeom>
          <a:ln w="19050">
            <a:solidFill>
              <a:srgbClr val="7CD9B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354449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E9C50E5-0957-6540-9EA0-528FBBC753E0}"/>
              </a:ext>
            </a:extLst>
          </p:cNvPr>
          <p:cNvSpPr>
            <a:spLocks noGrp="1"/>
          </p:cNvSpPr>
          <p:nvPr>
            <p:ph type="title"/>
          </p:nvPr>
        </p:nvSpPr>
        <p:spPr>
          <a:xfrm>
            <a:off x="232410" y="-151195"/>
            <a:ext cx="7886700" cy="1325563"/>
          </a:xfrm>
        </p:spPr>
        <p:txBody>
          <a:bodyPr/>
          <a:lstStyle/>
          <a:p>
            <a:r>
              <a:rPr lang="en-US" b="1" dirty="0"/>
              <a:t>Housekeeping</a:t>
            </a:r>
          </a:p>
        </p:txBody>
      </p:sp>
      <p:sp>
        <p:nvSpPr>
          <p:cNvPr id="3" name="Content Placeholder 2">
            <a:extLst>
              <a:ext uri="{FF2B5EF4-FFF2-40B4-BE49-F238E27FC236}">
                <a16:creationId xmlns="" xmlns:a16="http://schemas.microsoft.com/office/drawing/2014/main" id="{A2E2A6D6-8C13-E648-8A6F-C2B963902836}"/>
              </a:ext>
            </a:extLst>
          </p:cNvPr>
          <p:cNvSpPr>
            <a:spLocks noGrp="1"/>
          </p:cNvSpPr>
          <p:nvPr>
            <p:ph idx="1"/>
          </p:nvPr>
        </p:nvSpPr>
        <p:spPr>
          <a:xfrm>
            <a:off x="3224164" y="1908239"/>
            <a:ext cx="4340417" cy="725093"/>
          </a:xfrm>
        </p:spPr>
        <p:txBody>
          <a:bodyPr>
            <a:normAutofit/>
          </a:bodyPr>
          <a:lstStyle/>
          <a:p>
            <a:pPr marL="0" indent="0">
              <a:spcBef>
                <a:spcPts val="0"/>
              </a:spcBef>
              <a:buNone/>
            </a:pPr>
            <a:r>
              <a:rPr lang="en-US" sz="3200" dirty="0"/>
              <a:t>Turn your camera on</a:t>
            </a:r>
          </a:p>
          <a:p>
            <a:pPr marL="0" indent="0">
              <a:spcBef>
                <a:spcPts val="0"/>
              </a:spcBef>
              <a:buNone/>
            </a:pPr>
            <a:endParaRPr lang="en-US" sz="3200" dirty="0"/>
          </a:p>
          <a:p>
            <a:pPr marL="0" indent="0">
              <a:spcBef>
                <a:spcPts val="0"/>
              </a:spcBef>
              <a:buNone/>
            </a:pPr>
            <a:endParaRPr lang="en-US" sz="3600" dirty="0"/>
          </a:p>
          <a:p>
            <a:pPr marL="0" indent="0">
              <a:spcBef>
                <a:spcPts val="0"/>
              </a:spcBef>
              <a:buNone/>
            </a:pPr>
            <a:endParaRPr lang="en-US" sz="3200" dirty="0"/>
          </a:p>
          <a:p>
            <a:pPr marL="0" indent="0">
              <a:spcBef>
                <a:spcPts val="0"/>
              </a:spcBef>
              <a:buNone/>
            </a:pPr>
            <a:endParaRPr lang="en-US" sz="3200" dirty="0"/>
          </a:p>
        </p:txBody>
      </p:sp>
      <p:pic>
        <p:nvPicPr>
          <p:cNvPr id="11" name="Picture 10">
            <a:extLst>
              <a:ext uri="{FF2B5EF4-FFF2-40B4-BE49-F238E27FC236}">
                <a16:creationId xmlns="" xmlns:a16="http://schemas.microsoft.com/office/drawing/2014/main" id="{E86E84FC-DDA2-C744-B9CF-7324A4D37033}"/>
              </a:ext>
            </a:extLst>
          </p:cNvPr>
          <p:cNvPicPr>
            <a:picLocks noChangeAspect="1"/>
          </p:cNvPicPr>
          <p:nvPr/>
        </p:nvPicPr>
        <p:blipFill>
          <a:blip r:embed="rId3"/>
          <a:stretch>
            <a:fillRect/>
          </a:stretch>
        </p:blipFill>
        <p:spPr>
          <a:xfrm>
            <a:off x="0" y="5909851"/>
            <a:ext cx="9144000" cy="804095"/>
          </a:xfrm>
          <a:prstGeom prst="rect">
            <a:avLst/>
          </a:prstGeom>
        </p:spPr>
      </p:pic>
      <p:cxnSp>
        <p:nvCxnSpPr>
          <p:cNvPr id="23" name="Straight Arrow Connector 22">
            <a:extLst>
              <a:ext uri="{FF2B5EF4-FFF2-40B4-BE49-F238E27FC236}">
                <a16:creationId xmlns="" xmlns:a16="http://schemas.microsoft.com/office/drawing/2014/main" id="{FEB931A0-BED7-0B49-9C0C-F68622F0F71D}"/>
              </a:ext>
            </a:extLst>
          </p:cNvPr>
          <p:cNvCxnSpPr>
            <a:cxnSpLocks/>
          </p:cNvCxnSpPr>
          <p:nvPr/>
        </p:nvCxnSpPr>
        <p:spPr>
          <a:xfrm flipH="1">
            <a:off x="382386" y="1409452"/>
            <a:ext cx="565265" cy="4739123"/>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 xmlns:a16="http://schemas.microsoft.com/office/drawing/2014/main" id="{02ED8DAD-8E60-3A4B-BF5B-80873E0A7A38}"/>
              </a:ext>
            </a:extLst>
          </p:cNvPr>
          <p:cNvCxnSpPr>
            <a:cxnSpLocks/>
            <a:stCxn id="3" idx="1"/>
          </p:cNvCxnSpPr>
          <p:nvPr/>
        </p:nvCxnSpPr>
        <p:spPr>
          <a:xfrm flipH="1">
            <a:off x="1280160" y="2270786"/>
            <a:ext cx="1944004" cy="3780879"/>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 xmlns:a16="http://schemas.microsoft.com/office/drawing/2014/main" id="{82DAD3C4-502F-3348-B5A6-F0B0F5EA0182}"/>
              </a:ext>
            </a:extLst>
          </p:cNvPr>
          <p:cNvSpPr/>
          <p:nvPr/>
        </p:nvSpPr>
        <p:spPr>
          <a:xfrm>
            <a:off x="4039718" y="3290320"/>
            <a:ext cx="4882490" cy="584775"/>
          </a:xfrm>
          <a:prstGeom prst="rect">
            <a:avLst/>
          </a:prstGeom>
        </p:spPr>
        <p:txBody>
          <a:bodyPr wrap="none">
            <a:spAutoFit/>
          </a:bodyPr>
          <a:lstStyle/>
          <a:p>
            <a:pPr>
              <a:spcBef>
                <a:spcPts val="0"/>
              </a:spcBef>
            </a:pPr>
            <a:r>
              <a:rPr lang="en-US" sz="3200" dirty="0"/>
              <a:t>Please use the chat function</a:t>
            </a:r>
          </a:p>
        </p:txBody>
      </p:sp>
      <p:sp>
        <p:nvSpPr>
          <p:cNvPr id="18" name="Content Placeholder 2">
            <a:extLst>
              <a:ext uri="{FF2B5EF4-FFF2-40B4-BE49-F238E27FC236}">
                <a16:creationId xmlns="" xmlns:a16="http://schemas.microsoft.com/office/drawing/2014/main" id="{A4E0A12D-9984-6342-8573-6711D31876DD}"/>
              </a:ext>
            </a:extLst>
          </p:cNvPr>
          <p:cNvSpPr txBox="1">
            <a:spLocks/>
          </p:cNvSpPr>
          <p:nvPr/>
        </p:nvSpPr>
        <p:spPr>
          <a:xfrm>
            <a:off x="49876" y="1020330"/>
            <a:ext cx="3989841" cy="8040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3200" dirty="0"/>
              <a:t>To mute and un-mute</a:t>
            </a:r>
          </a:p>
        </p:txBody>
      </p:sp>
      <p:cxnSp>
        <p:nvCxnSpPr>
          <p:cNvPr id="19" name="Straight Arrow Connector 18">
            <a:extLst>
              <a:ext uri="{FF2B5EF4-FFF2-40B4-BE49-F238E27FC236}">
                <a16:creationId xmlns="" xmlns:a16="http://schemas.microsoft.com/office/drawing/2014/main" id="{BF43E854-D063-C44A-A022-27C27F39BDB9}"/>
              </a:ext>
            </a:extLst>
          </p:cNvPr>
          <p:cNvCxnSpPr>
            <a:cxnSpLocks/>
          </p:cNvCxnSpPr>
          <p:nvPr/>
        </p:nvCxnSpPr>
        <p:spPr>
          <a:xfrm flipH="1">
            <a:off x="4374468" y="3906982"/>
            <a:ext cx="197532" cy="214997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609559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6EDEB48-EC7F-B64A-9FEA-6C0D492976BA}"/>
              </a:ext>
            </a:extLst>
          </p:cNvPr>
          <p:cNvSpPr>
            <a:spLocks noGrp="1"/>
          </p:cNvSpPr>
          <p:nvPr>
            <p:ph type="title"/>
          </p:nvPr>
        </p:nvSpPr>
        <p:spPr>
          <a:xfrm>
            <a:off x="231175" y="-166731"/>
            <a:ext cx="8602582" cy="1454051"/>
          </a:xfrm>
        </p:spPr>
        <p:txBody>
          <a:bodyPr>
            <a:normAutofit/>
          </a:bodyPr>
          <a:lstStyle/>
          <a:p>
            <a:r>
              <a:rPr lang="en-US" b="1" dirty="0">
                <a:solidFill>
                  <a:srgbClr val="000000"/>
                </a:solidFill>
              </a:rPr>
              <a:t>Session Plan</a:t>
            </a:r>
          </a:p>
        </p:txBody>
      </p:sp>
      <p:pic>
        <p:nvPicPr>
          <p:cNvPr id="4" name="Picture 6" descr="Screen Shot 2014-02-17 at 11.02.10.png">
            <a:extLst>
              <a:ext uri="{FF2B5EF4-FFF2-40B4-BE49-F238E27FC236}">
                <a16:creationId xmlns="" xmlns:a16="http://schemas.microsoft.com/office/drawing/2014/main" id="{1D99D34E-D2F1-E749-AFD6-39600804640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bwMode="auto">
          <a:xfrm>
            <a:off x="7282542" y="62502"/>
            <a:ext cx="1861457" cy="2856082"/>
          </a:xfrm>
          <a:prstGeom prst="rect">
            <a:avLst/>
          </a:prstGeom>
          <a:noFill/>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 xmlns:a16="http://schemas.microsoft.com/office/drawing/2014/main" id="{C24B429C-E17A-E544-AD38-6B94A5C4848B}"/>
              </a:ext>
            </a:extLst>
          </p:cNvPr>
          <p:cNvSpPr/>
          <p:nvPr/>
        </p:nvSpPr>
        <p:spPr>
          <a:xfrm>
            <a:off x="231175" y="1287320"/>
            <a:ext cx="8765867" cy="6555640"/>
          </a:xfrm>
          <a:prstGeom prst="rect">
            <a:avLst/>
          </a:prstGeom>
        </p:spPr>
        <p:txBody>
          <a:bodyPr wrap="square">
            <a:spAutoFit/>
          </a:bodyPr>
          <a:lstStyle/>
          <a:p>
            <a:r>
              <a:rPr lang="en-US" sz="2400" b="1" dirty="0">
                <a:solidFill>
                  <a:srgbClr val="000000"/>
                </a:solidFill>
              </a:rPr>
              <a:t>An Introduction to </a:t>
            </a:r>
            <a:r>
              <a:rPr lang="en-US" sz="2400" b="1" dirty="0" smtClean="0">
                <a:solidFill>
                  <a:srgbClr val="000000"/>
                </a:solidFill>
              </a:rPr>
              <a:t>Poverty</a:t>
            </a:r>
            <a:endParaRPr lang="en-US" sz="2400" b="1" dirty="0">
              <a:solidFill>
                <a:srgbClr val="000000"/>
              </a:solidFill>
            </a:endParaRPr>
          </a:p>
          <a:p>
            <a:r>
              <a:rPr lang="en-US" sz="2400" dirty="0">
                <a:solidFill>
                  <a:srgbClr val="000000"/>
                </a:solidFill>
              </a:rPr>
              <a:t>	</a:t>
            </a:r>
            <a:r>
              <a:rPr lang="en-US" sz="2400" dirty="0" smtClean="0">
                <a:solidFill>
                  <a:srgbClr val="000000"/>
                </a:solidFill>
              </a:rPr>
              <a:t>Stephen McCloskey</a:t>
            </a:r>
          </a:p>
          <a:p>
            <a:endParaRPr lang="en-US" sz="2400" dirty="0">
              <a:solidFill>
                <a:srgbClr val="000000"/>
              </a:solidFill>
            </a:endParaRPr>
          </a:p>
          <a:p>
            <a:r>
              <a:rPr lang="en-US" sz="2400" b="1" dirty="0">
                <a:solidFill>
                  <a:srgbClr val="000000"/>
                </a:solidFill>
              </a:rPr>
              <a:t>Schools Experience of Changing the narrative on </a:t>
            </a:r>
            <a:endParaRPr lang="en-US" sz="2400" b="1" dirty="0" smtClean="0">
              <a:solidFill>
                <a:srgbClr val="000000"/>
              </a:solidFill>
            </a:endParaRPr>
          </a:p>
          <a:p>
            <a:r>
              <a:rPr lang="en-US" sz="2400" b="1" dirty="0" smtClean="0">
                <a:solidFill>
                  <a:srgbClr val="000000"/>
                </a:solidFill>
              </a:rPr>
              <a:t>poverty</a:t>
            </a:r>
            <a:endParaRPr lang="en-US" sz="2400" b="1" dirty="0">
              <a:solidFill>
                <a:srgbClr val="000000"/>
              </a:solidFill>
            </a:endParaRPr>
          </a:p>
          <a:p>
            <a:r>
              <a:rPr lang="en-US" sz="2400" b="1" dirty="0">
                <a:solidFill>
                  <a:srgbClr val="000000"/>
                </a:solidFill>
              </a:rPr>
              <a:t>	</a:t>
            </a:r>
            <a:r>
              <a:rPr lang="en-US" sz="2400" dirty="0">
                <a:solidFill>
                  <a:srgbClr val="000000"/>
                </a:solidFill>
              </a:rPr>
              <a:t>Claire Ní Chanainn, Mount Mercy College, Cork</a:t>
            </a:r>
          </a:p>
          <a:p>
            <a:endParaRPr lang="en-US" sz="2400" dirty="0">
              <a:solidFill>
                <a:srgbClr val="000000"/>
              </a:solidFill>
            </a:endParaRPr>
          </a:p>
          <a:p>
            <a:r>
              <a:rPr lang="en-US" sz="2400" dirty="0" smtClean="0">
                <a:solidFill>
                  <a:srgbClr val="000000"/>
                </a:solidFill>
              </a:rPr>
              <a:t>Discussion Forum</a:t>
            </a:r>
            <a:endParaRPr lang="en-US" sz="2400" dirty="0">
              <a:solidFill>
                <a:srgbClr val="000000"/>
              </a:solidFill>
            </a:endParaRPr>
          </a:p>
          <a:p>
            <a:endParaRPr lang="en-US" sz="2400" b="1" i="1" dirty="0">
              <a:solidFill>
                <a:srgbClr val="000000"/>
              </a:solidFill>
            </a:endParaRPr>
          </a:p>
          <a:p>
            <a:r>
              <a:rPr lang="en-US" sz="2400" b="1" i="1" dirty="0" smtClean="0">
                <a:solidFill>
                  <a:srgbClr val="000000"/>
                </a:solidFill>
              </a:rPr>
              <a:t>Break </a:t>
            </a:r>
            <a:r>
              <a:rPr lang="en-US" sz="2400" b="1" i="1" dirty="0">
                <a:solidFill>
                  <a:srgbClr val="000000"/>
                </a:solidFill>
              </a:rPr>
              <a:t>&amp; Reflection</a:t>
            </a:r>
          </a:p>
          <a:p>
            <a:endParaRPr lang="en-US" sz="2400" dirty="0">
              <a:solidFill>
                <a:srgbClr val="000000"/>
              </a:solidFill>
            </a:endParaRPr>
          </a:p>
          <a:p>
            <a:r>
              <a:rPr lang="en-US" sz="2400" b="1" dirty="0" smtClean="0">
                <a:solidFill>
                  <a:srgbClr val="000000"/>
                </a:solidFill>
              </a:rPr>
              <a:t>Poverty: </a:t>
            </a:r>
            <a:r>
              <a:rPr lang="en-US" sz="2400" b="1" dirty="0">
                <a:solidFill>
                  <a:srgbClr val="000000"/>
                </a:solidFill>
              </a:rPr>
              <a:t>from Knowledge to Action </a:t>
            </a:r>
          </a:p>
          <a:p>
            <a:r>
              <a:rPr lang="en-US" sz="2400" dirty="0">
                <a:solidFill>
                  <a:srgbClr val="000000"/>
                </a:solidFill>
              </a:rPr>
              <a:t>	WWGS 6 Step </a:t>
            </a:r>
            <a:r>
              <a:rPr lang="en-US" sz="2400" dirty="0" err="1">
                <a:solidFill>
                  <a:srgbClr val="000000"/>
                </a:solidFill>
              </a:rPr>
              <a:t>Programme</a:t>
            </a:r>
            <a:endParaRPr lang="en-US" sz="2400" dirty="0">
              <a:solidFill>
                <a:srgbClr val="000000"/>
              </a:solidFill>
            </a:endParaRPr>
          </a:p>
          <a:p>
            <a:endParaRPr lang="en-US" sz="2400" dirty="0">
              <a:solidFill>
                <a:srgbClr val="000000"/>
              </a:solidFill>
            </a:endParaRPr>
          </a:p>
          <a:p>
            <a:r>
              <a:rPr lang="en-US" sz="2400" b="1" dirty="0" smtClean="0">
                <a:solidFill>
                  <a:srgbClr val="000000"/>
                </a:solidFill>
              </a:rPr>
              <a:t>Reflection </a:t>
            </a:r>
            <a:r>
              <a:rPr lang="en-US" sz="2400" b="1" dirty="0">
                <a:solidFill>
                  <a:srgbClr val="000000"/>
                </a:solidFill>
              </a:rPr>
              <a:t>and Next Steps</a:t>
            </a:r>
          </a:p>
          <a:p>
            <a:endParaRPr lang="en-US" sz="2400" dirty="0">
              <a:solidFill>
                <a:srgbClr val="000000"/>
              </a:solidFill>
            </a:endParaRPr>
          </a:p>
          <a:p>
            <a:endParaRPr lang="en-US" dirty="0">
              <a:solidFill>
                <a:srgbClr val="000000"/>
              </a:solidFill>
            </a:endParaRPr>
          </a:p>
          <a:p>
            <a:endParaRPr lang="en-US" dirty="0">
              <a:solidFill>
                <a:srgbClr val="000000"/>
              </a:solidFill>
            </a:endParaRPr>
          </a:p>
        </p:txBody>
      </p:sp>
    </p:spTree>
    <p:extLst>
      <p:ext uri="{BB962C8B-B14F-4D97-AF65-F5344CB8AC3E}">
        <p14:creationId xmlns:p14="http://schemas.microsoft.com/office/powerpoint/2010/main" val="90175100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 xmlns:a16="http://schemas.microsoft.com/office/drawing/2014/main" id="{9BD0A92D-399A-41B4-B955-6B72A41B74A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96048" y="0"/>
            <a:ext cx="9340048" cy="6850894"/>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5" name="Picture 34">
            <a:extLst>
              <a:ext uri="{FF2B5EF4-FFF2-40B4-BE49-F238E27FC236}">
                <a16:creationId xmlns="" xmlns:a16="http://schemas.microsoft.com/office/drawing/2014/main" id="{D6A49DF9-534D-4905-8F46-02AB63EB6F34}"/>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cstate="email">
            <a:extLst>
              <a:ext uri="{28A0092B-C50C-407E-A947-70E740481C1C}">
                <a14:useLocalDpi xmlns:a14="http://schemas.microsoft.com/office/drawing/2010/main"/>
              </a:ext>
            </a:extLst>
          </a:blip>
          <a:srcRect r="23313"/>
          <a:stretch/>
        </p:blipFill>
        <p:spPr>
          <a:xfrm flipH="1">
            <a:off x="-196051" y="0"/>
            <a:ext cx="9340050" cy="6850894"/>
          </a:xfrm>
          <a:prstGeom prst="rect">
            <a:avLst/>
          </a:prstGeom>
        </p:spPr>
      </p:pic>
      <p:sp>
        <p:nvSpPr>
          <p:cNvPr id="2" name="Title 1">
            <a:extLst>
              <a:ext uri="{FF2B5EF4-FFF2-40B4-BE49-F238E27FC236}">
                <a16:creationId xmlns="" xmlns:a16="http://schemas.microsoft.com/office/drawing/2014/main" id="{D4DE5CD5-D164-B34A-B0E9-6FA4E9B592A0}"/>
              </a:ext>
            </a:extLst>
          </p:cNvPr>
          <p:cNvSpPr>
            <a:spLocks noGrp="1"/>
          </p:cNvSpPr>
          <p:nvPr>
            <p:ph type="title"/>
          </p:nvPr>
        </p:nvSpPr>
        <p:spPr>
          <a:xfrm>
            <a:off x="329848" y="5172945"/>
            <a:ext cx="4459934" cy="972836"/>
          </a:xfrm>
        </p:spPr>
        <p:txBody>
          <a:bodyPr vert="horz" lIns="91440" tIns="45720" rIns="91440" bIns="45720" rtlCol="0" anchor="t">
            <a:normAutofit/>
          </a:bodyPr>
          <a:lstStyle/>
          <a:p>
            <a:pPr defTabSz="685800"/>
            <a:r>
              <a:rPr lang="en-US" sz="3100" i="1" kern="1200" dirty="0" smtClean="0">
                <a:solidFill>
                  <a:srgbClr val="000000"/>
                </a:solidFill>
                <a:latin typeface="+mj-lt"/>
                <a:ea typeface="+mj-ea"/>
                <a:cs typeface="+mj-cs"/>
              </a:rPr>
              <a:t>Stephen </a:t>
            </a:r>
            <a:r>
              <a:rPr lang="en-US" sz="3100" i="1" dirty="0">
                <a:solidFill>
                  <a:srgbClr val="000000"/>
                </a:solidFill>
              </a:rPr>
              <a:t>M</a:t>
            </a:r>
            <a:r>
              <a:rPr lang="en-US" sz="3100" i="1" kern="1200" dirty="0" smtClean="0">
                <a:solidFill>
                  <a:srgbClr val="000000"/>
                </a:solidFill>
                <a:latin typeface="+mj-lt"/>
                <a:ea typeface="+mj-ea"/>
                <a:cs typeface="+mj-cs"/>
              </a:rPr>
              <a:t>cCloskey</a:t>
            </a:r>
            <a:endParaRPr lang="en-US" sz="3100" i="1" kern="1200" dirty="0">
              <a:solidFill>
                <a:srgbClr val="000000"/>
              </a:solidFill>
              <a:latin typeface="+mj-lt"/>
              <a:ea typeface="+mj-ea"/>
              <a:cs typeface="+mj-cs"/>
            </a:endParaRPr>
          </a:p>
        </p:txBody>
      </p:sp>
      <p:sp>
        <p:nvSpPr>
          <p:cNvPr id="37" name="Freeform 56">
            <a:extLst>
              <a:ext uri="{FF2B5EF4-FFF2-40B4-BE49-F238E27FC236}">
                <a16:creationId xmlns="" xmlns:a16="http://schemas.microsoft.com/office/drawing/2014/main" id="{9FA51AA9-DFBD-4CB2-9C70-26DAC24A34C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200213" y="-7107"/>
            <a:ext cx="4301461" cy="3189918"/>
          </a:xfrm>
          <a:custGeom>
            <a:avLst/>
            <a:gdLst>
              <a:gd name="connsiteX0" fmla="*/ 268379 w 4305922"/>
              <a:gd name="connsiteY0" fmla="*/ 0 h 3193227"/>
              <a:gd name="connsiteX1" fmla="*/ 4037544 w 4305922"/>
              <a:gd name="connsiteY1" fmla="*/ 0 h 3193227"/>
              <a:gd name="connsiteX2" fmla="*/ 4046072 w 4305922"/>
              <a:gd name="connsiteY2" fmla="*/ 14037 h 3193227"/>
              <a:gd name="connsiteX3" fmla="*/ 4305922 w 4305922"/>
              <a:gd name="connsiteY3" fmla="*/ 1040266 h 3193227"/>
              <a:gd name="connsiteX4" fmla="*/ 2152962 w 4305922"/>
              <a:gd name="connsiteY4" fmla="*/ 3193227 h 3193227"/>
              <a:gd name="connsiteX5" fmla="*/ 0 w 4305922"/>
              <a:gd name="connsiteY5" fmla="*/ 1040266 h 3193227"/>
              <a:gd name="connsiteX6" fmla="*/ 259851 w 4305922"/>
              <a:gd name="connsiteY6" fmla="*/ 14037 h 319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05922" h="3193227">
                <a:moveTo>
                  <a:pt x="268379" y="0"/>
                </a:moveTo>
                <a:lnTo>
                  <a:pt x="4037544" y="0"/>
                </a:lnTo>
                <a:lnTo>
                  <a:pt x="4046072" y="14037"/>
                </a:lnTo>
                <a:cubicBezTo>
                  <a:pt x="4211790" y="319097"/>
                  <a:pt x="4305922" y="668689"/>
                  <a:pt x="4305922" y="1040266"/>
                </a:cubicBezTo>
                <a:cubicBezTo>
                  <a:pt x="4305922" y="2229314"/>
                  <a:pt x="3342009" y="3193227"/>
                  <a:pt x="2152962" y="3193227"/>
                </a:cubicBezTo>
                <a:cubicBezTo>
                  <a:pt x="963913" y="3193227"/>
                  <a:pt x="0" y="2229314"/>
                  <a:pt x="0" y="1040266"/>
                </a:cubicBezTo>
                <a:cubicBezTo>
                  <a:pt x="0" y="668689"/>
                  <a:pt x="94133" y="319097"/>
                  <a:pt x="259851" y="14037"/>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39" name="Freeform 58">
            <a:extLst>
              <a:ext uri="{FF2B5EF4-FFF2-40B4-BE49-F238E27FC236}">
                <a16:creationId xmlns="" xmlns:a16="http://schemas.microsoft.com/office/drawing/2014/main" id="{D5905D0D-FE5E-454B-A340-4DE821C09E8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642327" y="1420882"/>
            <a:ext cx="4501673" cy="5437119"/>
          </a:xfrm>
          <a:custGeom>
            <a:avLst/>
            <a:gdLst>
              <a:gd name="connsiteX0" fmla="*/ 3034499 w 4506342"/>
              <a:gd name="connsiteY0" fmla="*/ 0 h 5442758"/>
              <a:gd name="connsiteX1" fmla="*/ 4480922 w 4506342"/>
              <a:gd name="connsiteY1" fmla="*/ 366248 h 5442758"/>
              <a:gd name="connsiteX2" fmla="*/ 4506342 w 4506342"/>
              <a:gd name="connsiteY2" fmla="*/ 381691 h 5442758"/>
              <a:gd name="connsiteX3" fmla="*/ 4506342 w 4506342"/>
              <a:gd name="connsiteY3" fmla="*/ 5442758 h 5442758"/>
              <a:gd name="connsiteX4" fmla="*/ 1193461 w 4506342"/>
              <a:gd name="connsiteY4" fmla="*/ 5442758 h 5442758"/>
              <a:gd name="connsiteX5" fmla="*/ 1104276 w 4506342"/>
              <a:gd name="connsiteY5" fmla="*/ 5376066 h 5442758"/>
              <a:gd name="connsiteX6" fmla="*/ 0 w 4506342"/>
              <a:gd name="connsiteY6" fmla="*/ 3034499 h 5442758"/>
              <a:gd name="connsiteX7" fmla="*/ 3034499 w 4506342"/>
              <a:gd name="connsiteY7" fmla="*/ 0 h 5442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06342" h="5442758">
                <a:moveTo>
                  <a:pt x="3034499" y="0"/>
                </a:moveTo>
                <a:cubicBezTo>
                  <a:pt x="3558220" y="0"/>
                  <a:pt x="4050953" y="132675"/>
                  <a:pt x="4480922" y="366248"/>
                </a:cubicBezTo>
                <a:lnTo>
                  <a:pt x="4506342" y="381691"/>
                </a:lnTo>
                <a:lnTo>
                  <a:pt x="4506342" y="5442758"/>
                </a:lnTo>
                <a:lnTo>
                  <a:pt x="1193461" y="5442758"/>
                </a:lnTo>
                <a:lnTo>
                  <a:pt x="1104276" y="5376066"/>
                </a:lnTo>
                <a:cubicBezTo>
                  <a:pt x="429867" y="4819495"/>
                  <a:pt x="0" y="3977198"/>
                  <a:pt x="0" y="3034499"/>
                </a:cubicBezTo>
                <a:cubicBezTo>
                  <a:pt x="0" y="1358591"/>
                  <a:pt x="1358591" y="0"/>
                  <a:pt x="3034499"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11" name="Title 1">
            <a:extLst>
              <a:ext uri="{FF2B5EF4-FFF2-40B4-BE49-F238E27FC236}">
                <a16:creationId xmlns="" xmlns:a16="http://schemas.microsoft.com/office/drawing/2014/main" id="{9CE1EDAC-FA7E-2245-8458-82691DCEB9EA}"/>
              </a:ext>
            </a:extLst>
          </p:cNvPr>
          <p:cNvSpPr txBox="1">
            <a:spLocks/>
          </p:cNvSpPr>
          <p:nvPr/>
        </p:nvSpPr>
        <p:spPr>
          <a:xfrm>
            <a:off x="329848" y="3764390"/>
            <a:ext cx="3604497" cy="140144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100" b="1" dirty="0">
                <a:solidFill>
                  <a:srgbClr val="000000"/>
                </a:solidFill>
              </a:rPr>
              <a:t>An Introduction to </a:t>
            </a:r>
            <a:r>
              <a:rPr lang="en-US" sz="4100" b="1" dirty="0" smtClean="0">
                <a:solidFill>
                  <a:srgbClr val="000000"/>
                </a:solidFill>
              </a:rPr>
              <a:t>Poverty</a:t>
            </a:r>
            <a:endParaRPr lang="en-US" sz="4100" b="1" dirty="0">
              <a:solidFill>
                <a:srgbClr val="000000"/>
              </a:solidFill>
            </a:endParaRPr>
          </a:p>
        </p:txBody>
      </p:sp>
      <p:pic>
        <p:nvPicPr>
          <p:cNvPr id="3" name="Picture 2" descr="Unknown-15.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62227" y="2002640"/>
            <a:ext cx="3875112" cy="4454596"/>
          </a:xfrm>
          <a:prstGeom prst="ellipse">
            <a:avLst/>
          </a:prstGeom>
          <a:ln>
            <a:noFill/>
          </a:ln>
          <a:effectLst>
            <a:softEdge rad="112500"/>
          </a:effectLst>
        </p:spPr>
      </p:pic>
      <p:pic>
        <p:nvPicPr>
          <p:cNvPr id="6" name="Picture 5" descr="images-5.jpe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5352" y="534433"/>
            <a:ext cx="3505200" cy="2311400"/>
          </a:xfrm>
          <a:prstGeom prst="rect">
            <a:avLst/>
          </a:prstGeom>
        </p:spPr>
      </p:pic>
    </p:spTree>
    <p:extLst>
      <p:ext uri="{BB962C8B-B14F-4D97-AF65-F5344CB8AC3E}">
        <p14:creationId xmlns:p14="http://schemas.microsoft.com/office/powerpoint/2010/main" val="410722258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D752395-B869-7544-9D83-E8206AF6B648}"/>
              </a:ext>
            </a:extLst>
          </p:cNvPr>
          <p:cNvSpPr>
            <a:spLocks noGrp="1"/>
          </p:cNvSpPr>
          <p:nvPr>
            <p:ph type="title"/>
          </p:nvPr>
        </p:nvSpPr>
        <p:spPr>
          <a:xfrm>
            <a:off x="379664" y="831214"/>
            <a:ext cx="7886700" cy="1325563"/>
          </a:xfrm>
        </p:spPr>
        <p:txBody>
          <a:bodyPr>
            <a:noAutofit/>
          </a:bodyPr>
          <a:lstStyle/>
          <a:p>
            <a:r>
              <a:rPr lang="en-US" sz="4000" b="1" u="sng" dirty="0" smtClean="0"/>
              <a:t>GUEST TEACHER</a:t>
            </a:r>
            <a:r>
              <a:rPr lang="en-US" sz="4000" b="1" u="sng" dirty="0"/>
              <a:t/>
            </a:r>
            <a:br>
              <a:rPr lang="en-US" sz="4000" b="1" u="sng" dirty="0"/>
            </a:br>
            <a:r>
              <a:rPr lang="en-US" sz="3600" dirty="0"/>
              <a:t/>
            </a:r>
            <a:br>
              <a:rPr lang="en-US" sz="3600" dirty="0"/>
            </a:br>
            <a:r>
              <a:rPr lang="en-US" sz="3600" dirty="0">
                <a:solidFill>
                  <a:srgbClr val="000000"/>
                </a:solidFill>
              </a:rPr>
              <a:t/>
            </a:r>
            <a:br>
              <a:rPr lang="en-US" sz="3600" dirty="0">
                <a:solidFill>
                  <a:srgbClr val="000000"/>
                </a:solidFill>
              </a:rPr>
            </a:br>
            <a:endParaRPr lang="en-US" sz="3600" dirty="0"/>
          </a:p>
        </p:txBody>
      </p:sp>
      <p:sp>
        <p:nvSpPr>
          <p:cNvPr id="3" name="TextBox 2"/>
          <p:cNvSpPr txBox="1"/>
          <p:nvPr/>
        </p:nvSpPr>
        <p:spPr>
          <a:xfrm>
            <a:off x="628650" y="949721"/>
            <a:ext cx="7886700" cy="4062651"/>
          </a:xfrm>
          <a:prstGeom prst="rect">
            <a:avLst/>
          </a:prstGeom>
          <a:noFill/>
        </p:spPr>
        <p:txBody>
          <a:bodyPr wrap="square" rtlCol="0">
            <a:spAutoFit/>
          </a:bodyPr>
          <a:lstStyle/>
          <a:p>
            <a:pPr algn="ctr"/>
            <a:r>
              <a:rPr lang="en-US" sz="4000" b="1" dirty="0">
                <a:solidFill>
                  <a:srgbClr val="000000"/>
                </a:solidFill>
              </a:rPr>
              <a:t>Claire Ní Chanainn, </a:t>
            </a:r>
            <a:endParaRPr lang="en-US" sz="4000" b="1" dirty="0" smtClean="0">
              <a:solidFill>
                <a:srgbClr val="000000"/>
              </a:solidFill>
            </a:endParaRPr>
          </a:p>
          <a:p>
            <a:pPr algn="ctr"/>
            <a:r>
              <a:rPr lang="en-US" sz="4000" b="1" dirty="0" smtClean="0">
                <a:solidFill>
                  <a:srgbClr val="000000"/>
                </a:solidFill>
              </a:rPr>
              <a:t>Mount </a:t>
            </a:r>
            <a:r>
              <a:rPr lang="en-US" sz="4000" b="1" dirty="0">
                <a:solidFill>
                  <a:srgbClr val="000000"/>
                </a:solidFill>
              </a:rPr>
              <a:t>Mercy College, </a:t>
            </a:r>
            <a:r>
              <a:rPr lang="en-US" sz="4000" b="1" dirty="0" smtClean="0">
                <a:solidFill>
                  <a:srgbClr val="000000"/>
                </a:solidFill>
              </a:rPr>
              <a:t>Cork</a:t>
            </a:r>
          </a:p>
          <a:p>
            <a:pPr algn="ctr"/>
            <a:endParaRPr lang="en-US" sz="4000" b="1" dirty="0">
              <a:solidFill>
                <a:srgbClr val="000000"/>
              </a:solidFill>
            </a:endParaRPr>
          </a:p>
          <a:p>
            <a:pPr algn="ctr"/>
            <a:endParaRPr lang="en-US" sz="4000" b="1" dirty="0" smtClean="0">
              <a:solidFill>
                <a:srgbClr val="000000"/>
              </a:solidFill>
            </a:endParaRPr>
          </a:p>
          <a:p>
            <a:pPr algn="ctr"/>
            <a:endParaRPr lang="en-US" sz="4000" b="1" dirty="0">
              <a:solidFill>
                <a:srgbClr val="000000"/>
              </a:solidFill>
            </a:endParaRPr>
          </a:p>
          <a:p>
            <a:pPr algn="ctr"/>
            <a:endParaRPr lang="en-US" sz="4000" b="1" dirty="0">
              <a:solidFill>
                <a:srgbClr val="000000"/>
              </a:solidFill>
            </a:endParaRPr>
          </a:p>
          <a:p>
            <a:endParaRPr lang="en-US" dirty="0"/>
          </a:p>
        </p:txBody>
      </p:sp>
      <p:pic>
        <p:nvPicPr>
          <p:cNvPr id="4" name="Picture 3" descr="Screen Shot 2020-11-18 at 15.41.1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527300"/>
            <a:ext cx="7607300" cy="4330700"/>
          </a:xfrm>
          <a:prstGeom prst="rect">
            <a:avLst/>
          </a:prstGeom>
        </p:spPr>
      </p:pic>
    </p:spTree>
    <p:extLst>
      <p:ext uri="{BB962C8B-B14F-4D97-AF65-F5344CB8AC3E}">
        <p14:creationId xmlns:p14="http://schemas.microsoft.com/office/powerpoint/2010/main" val="168893878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8377" y="473180"/>
            <a:ext cx="8465514" cy="646331"/>
          </a:xfrm>
          <a:prstGeom prst="rect">
            <a:avLst/>
          </a:prstGeom>
          <a:noFill/>
        </p:spPr>
        <p:txBody>
          <a:bodyPr wrap="square" rtlCol="0">
            <a:spAutoFit/>
          </a:bodyPr>
          <a:lstStyle/>
          <a:p>
            <a:pPr algn="ctr"/>
            <a:r>
              <a:rPr lang="en-US" sz="3600" b="1" dirty="0" smtClean="0"/>
              <a:t>Q&amp;A AND DISCUSSION TIME</a:t>
            </a:r>
            <a:endParaRPr lang="en-US" sz="3600" b="1" dirty="0"/>
          </a:p>
        </p:txBody>
      </p:sp>
      <p:pic>
        <p:nvPicPr>
          <p:cNvPr id="3" name="Picture 2" descr="Unknown-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5784" y="1368553"/>
            <a:ext cx="4330700" cy="1879600"/>
          </a:xfrm>
          <a:prstGeom prst="rect">
            <a:avLst/>
          </a:prstGeom>
        </p:spPr>
      </p:pic>
      <p:sp>
        <p:nvSpPr>
          <p:cNvPr id="5" name="TextBox 4"/>
          <p:cNvSpPr txBox="1"/>
          <p:nvPr/>
        </p:nvSpPr>
        <p:spPr>
          <a:xfrm>
            <a:off x="398377" y="4034484"/>
            <a:ext cx="8241427" cy="1938992"/>
          </a:xfrm>
          <a:prstGeom prst="rect">
            <a:avLst/>
          </a:prstGeom>
          <a:noFill/>
        </p:spPr>
        <p:txBody>
          <a:bodyPr wrap="square" rtlCol="0">
            <a:spAutoFit/>
          </a:bodyPr>
          <a:lstStyle/>
          <a:p>
            <a:pPr algn="ctr"/>
            <a:r>
              <a:rPr lang="en-US" sz="4000" dirty="0"/>
              <a:t>How do you </a:t>
            </a:r>
            <a:r>
              <a:rPr lang="en-US" sz="4000" dirty="0" smtClean="0"/>
              <a:t>adapt from a charity approach to poverty </a:t>
            </a:r>
            <a:r>
              <a:rPr lang="en-US" sz="4000" dirty="0"/>
              <a:t>to </a:t>
            </a:r>
            <a:r>
              <a:rPr lang="en-US" sz="4000" dirty="0" smtClean="0"/>
              <a:t>one of solidarity </a:t>
            </a:r>
            <a:r>
              <a:rPr lang="en-US" sz="4000" dirty="0"/>
              <a:t>in your </a:t>
            </a:r>
            <a:r>
              <a:rPr lang="en-US" sz="4000" dirty="0" smtClean="0"/>
              <a:t>school?</a:t>
            </a:r>
            <a:endParaRPr lang="en-US" sz="4000" dirty="0"/>
          </a:p>
        </p:txBody>
      </p:sp>
    </p:spTree>
    <p:extLst>
      <p:ext uri="{BB962C8B-B14F-4D97-AF65-F5344CB8AC3E}">
        <p14:creationId xmlns:p14="http://schemas.microsoft.com/office/powerpoint/2010/main" val="420118484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9352A0-079A-F541-A78F-D8B65BFA3B22}"/>
              </a:ext>
            </a:extLst>
          </p:cNvPr>
          <p:cNvSpPr>
            <a:spLocks noGrp="1"/>
          </p:cNvSpPr>
          <p:nvPr>
            <p:ph type="title"/>
          </p:nvPr>
        </p:nvSpPr>
        <p:spPr>
          <a:xfrm>
            <a:off x="267293" y="2616516"/>
            <a:ext cx="8876707" cy="2429371"/>
          </a:xfrm>
        </p:spPr>
        <p:txBody>
          <a:bodyPr>
            <a:normAutofit fontScale="90000"/>
          </a:bodyPr>
          <a:lstStyle/>
          <a:p>
            <a:r>
              <a:rPr lang="en-IE" sz="8000" b="1" dirty="0"/>
              <a:t>Reflection</a:t>
            </a:r>
            <a:r>
              <a:rPr lang="en-IE" b="1" dirty="0"/>
              <a:t/>
            </a:r>
            <a:br>
              <a:rPr lang="en-IE" b="1" dirty="0"/>
            </a:br>
            <a:r>
              <a:rPr lang="en-IE" b="1" dirty="0"/>
              <a:t/>
            </a:r>
            <a:br>
              <a:rPr lang="en-IE" b="1" dirty="0"/>
            </a:br>
            <a:r>
              <a:rPr lang="en-IE" sz="4000" i="1" dirty="0"/>
              <a:t>Reflect on what you’ve </a:t>
            </a:r>
            <a:br>
              <a:rPr lang="en-IE" sz="4000" i="1" dirty="0"/>
            </a:br>
            <a:r>
              <a:rPr lang="en-IE" sz="4000" i="1" dirty="0"/>
              <a:t>heard this morning..</a:t>
            </a:r>
            <a:r>
              <a:rPr lang="en-IE" sz="4000" b="1" dirty="0"/>
              <a:t/>
            </a:r>
            <a:br>
              <a:rPr lang="en-IE" sz="4000" b="1" dirty="0"/>
            </a:br>
            <a:r>
              <a:rPr lang="en-IE" sz="3600" i="1" dirty="0"/>
              <a:t/>
            </a:r>
            <a:br>
              <a:rPr lang="en-IE" sz="3600" i="1" dirty="0"/>
            </a:br>
            <a:r>
              <a:rPr lang="en-IE" sz="3600" i="1" dirty="0"/>
              <a:t>Consider:</a:t>
            </a:r>
            <a:br>
              <a:rPr lang="en-IE" sz="3600" i="1" dirty="0"/>
            </a:br>
            <a:r>
              <a:rPr lang="en-IE" sz="3600" i="1" dirty="0"/>
              <a:t>	- Your </a:t>
            </a:r>
            <a:r>
              <a:rPr lang="en-IE" sz="3600" i="1" dirty="0" smtClean="0"/>
              <a:t>own journey on exploring poverty</a:t>
            </a:r>
            <a:r>
              <a:rPr lang="en-IE" sz="3600" i="1" dirty="0"/>
              <a:t/>
            </a:r>
            <a:br>
              <a:rPr lang="en-IE" sz="3600" i="1" dirty="0"/>
            </a:br>
            <a:r>
              <a:rPr lang="en-IE" sz="3600" i="1" dirty="0"/>
              <a:t>	- Your approach to </a:t>
            </a:r>
            <a:r>
              <a:rPr lang="en-IE" sz="3600" i="1" dirty="0" smtClean="0"/>
              <a:t>poverty </a:t>
            </a:r>
            <a:r>
              <a:rPr lang="en-IE" sz="3600" i="1" dirty="0"/>
              <a:t>with students</a:t>
            </a:r>
            <a:br>
              <a:rPr lang="en-IE" sz="3600" i="1" dirty="0"/>
            </a:br>
            <a:r>
              <a:rPr lang="en-IE" i="1" dirty="0"/>
              <a:t/>
            </a:r>
            <a:br>
              <a:rPr lang="en-IE" i="1" dirty="0"/>
            </a:br>
            <a:r>
              <a:rPr lang="en-IE" i="1" dirty="0"/>
              <a:t/>
            </a:r>
            <a:br>
              <a:rPr lang="en-IE" i="1" dirty="0"/>
            </a:br>
            <a:endParaRPr lang="en-US" i="1" dirty="0"/>
          </a:p>
        </p:txBody>
      </p:sp>
      <p:pic>
        <p:nvPicPr>
          <p:cNvPr id="9" name="Content Placeholder 8" descr="A picture containing food&#10;&#10;Description automatically generated">
            <a:extLst>
              <a:ext uri="{FF2B5EF4-FFF2-40B4-BE49-F238E27FC236}">
                <a16:creationId xmlns="" xmlns:a16="http://schemas.microsoft.com/office/drawing/2014/main" id="{D2E28BD4-29E2-C94A-9A0E-2F50C8C9182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5372100" y="167439"/>
            <a:ext cx="3788287" cy="2859360"/>
          </a:xfrm>
        </p:spPr>
      </p:pic>
    </p:spTree>
    <p:extLst>
      <p:ext uri="{BB962C8B-B14F-4D97-AF65-F5344CB8AC3E}">
        <p14:creationId xmlns:p14="http://schemas.microsoft.com/office/powerpoint/2010/main" val="95087711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 xmlns:a16="http://schemas.microsoft.com/office/drawing/2014/main" id="{1FE21981-771D-4A29-8D3A-D068BE54BF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 y="0"/>
            <a:ext cx="914400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 up of a flower garden&#10;&#10;Description automatically generated">
            <a:extLst>
              <a:ext uri="{FF2B5EF4-FFF2-40B4-BE49-F238E27FC236}">
                <a16:creationId xmlns="" xmlns:a16="http://schemas.microsoft.com/office/drawing/2014/main" id="{B177DDF2-0C64-E242-BEB3-D82E0102AA2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20" y="-1"/>
            <a:ext cx="9006958" cy="6858000"/>
          </a:xfrm>
          <a:custGeom>
            <a:avLst/>
            <a:gdLst/>
            <a:ahLst/>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8" y="6858000"/>
                </a:lnTo>
                <a:lnTo>
                  <a:pt x="0" y="6858000"/>
                </a:lnTo>
                <a:close/>
              </a:path>
            </a:pathLst>
          </a:custGeom>
        </p:spPr>
      </p:pic>
    </p:spTree>
    <p:extLst>
      <p:ext uri="{BB962C8B-B14F-4D97-AF65-F5344CB8AC3E}">
        <p14:creationId xmlns:p14="http://schemas.microsoft.com/office/powerpoint/2010/main" val="198208387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picture containing screenshot&#10;&#10;Description automatically generated">
            <a:extLst>
              <a:ext uri="{FF2B5EF4-FFF2-40B4-BE49-F238E27FC236}">
                <a16:creationId xmlns="" xmlns:a16="http://schemas.microsoft.com/office/drawing/2014/main" id="{5A8CAED1-03BA-5746-A22E-4691975B592F}"/>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t="8553"/>
          <a:stretch/>
        </p:blipFill>
        <p:spPr>
          <a:xfrm>
            <a:off x="764632" y="1277158"/>
            <a:ext cx="7460974" cy="5594697"/>
          </a:xfrm>
          <a:prstGeom prst="rect">
            <a:avLst/>
          </a:prstGeom>
        </p:spPr>
      </p:pic>
      <p:pic>
        <p:nvPicPr>
          <p:cNvPr id="3" name="Picture 2" descr="A close up of a logo&#10;&#10;Description automatically generated">
            <a:extLst>
              <a:ext uri="{FF2B5EF4-FFF2-40B4-BE49-F238E27FC236}">
                <a16:creationId xmlns="" xmlns:a16="http://schemas.microsoft.com/office/drawing/2014/main" id="{3C91F6A8-F38A-2A4F-AD82-93CDE50B18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94465" y="4116736"/>
            <a:ext cx="2095618" cy="918981"/>
          </a:xfrm>
          <a:prstGeom prst="rect">
            <a:avLst/>
          </a:prstGeom>
        </p:spPr>
      </p:pic>
      <p:pic>
        <p:nvPicPr>
          <p:cNvPr id="6" name="Picture 5" descr="A picture containing drawing&#10;&#10;Description automatically generated">
            <a:extLst>
              <a:ext uri="{FF2B5EF4-FFF2-40B4-BE49-F238E27FC236}">
                <a16:creationId xmlns="" xmlns:a16="http://schemas.microsoft.com/office/drawing/2014/main" id="{87BFA2E7-2A73-EC49-8CB1-EA76353C56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17416" y="3232299"/>
            <a:ext cx="1803284" cy="918981"/>
          </a:xfrm>
          <a:prstGeom prst="rect">
            <a:avLst/>
          </a:prstGeom>
        </p:spPr>
      </p:pic>
      <p:pic>
        <p:nvPicPr>
          <p:cNvPr id="8" name="Picture 7" descr="A close up of a logo&#10;&#10;Description automatically generated">
            <a:extLst>
              <a:ext uri="{FF2B5EF4-FFF2-40B4-BE49-F238E27FC236}">
                <a16:creationId xmlns="" xmlns:a16="http://schemas.microsoft.com/office/drawing/2014/main" id="{138C4838-6C8A-F84C-8E12-F7D1C2781EFA}"/>
              </a:ext>
            </a:extLst>
          </p:cNvPr>
          <p:cNvPicPr>
            <a:picLocks noChangeAspect="1"/>
          </p:cNvPicPr>
          <p:nvPr/>
        </p:nvPicPr>
        <p:blipFill>
          <a:blip r:embed="rId6"/>
          <a:stretch>
            <a:fillRect/>
          </a:stretch>
        </p:blipFill>
        <p:spPr>
          <a:xfrm>
            <a:off x="6855693" y="3283779"/>
            <a:ext cx="1219201" cy="1046412"/>
          </a:xfrm>
          <a:prstGeom prst="rect">
            <a:avLst/>
          </a:prstGeom>
        </p:spPr>
      </p:pic>
      <p:sp>
        <p:nvSpPr>
          <p:cNvPr id="7" name="Octagon 6">
            <a:extLst>
              <a:ext uri="{FF2B5EF4-FFF2-40B4-BE49-F238E27FC236}">
                <a16:creationId xmlns="" xmlns:a16="http://schemas.microsoft.com/office/drawing/2014/main" id="{BC2BDEC6-D270-7E40-8D8D-BFE8A026C882}"/>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22</a:t>
            </a:r>
          </a:p>
        </p:txBody>
      </p:sp>
      <p:sp>
        <p:nvSpPr>
          <p:cNvPr id="9" name="Title 1">
            <a:extLst>
              <a:ext uri="{FF2B5EF4-FFF2-40B4-BE49-F238E27FC236}">
                <a16:creationId xmlns="" xmlns:a16="http://schemas.microsoft.com/office/drawing/2014/main" id="{2EE432D6-CE47-494A-A8AF-BB1593774192}"/>
              </a:ext>
            </a:extLst>
          </p:cNvPr>
          <p:cNvSpPr>
            <a:spLocks noGrp="1"/>
          </p:cNvSpPr>
          <p:nvPr>
            <p:ph type="title"/>
          </p:nvPr>
        </p:nvSpPr>
        <p:spPr>
          <a:xfrm>
            <a:off x="270709" y="92465"/>
            <a:ext cx="8602582" cy="1454051"/>
          </a:xfrm>
        </p:spPr>
        <p:txBody>
          <a:bodyPr>
            <a:noAutofit/>
          </a:bodyPr>
          <a:lstStyle/>
          <a:p>
            <a:r>
              <a:rPr lang="en-US" sz="3600" b="1" dirty="0">
                <a:solidFill>
                  <a:srgbClr val="000000"/>
                </a:solidFill>
              </a:rPr>
              <a:t>WWGS: 6 Step Programme</a:t>
            </a:r>
            <a:r>
              <a:rPr lang="en-US" sz="3200" b="1" dirty="0">
                <a:solidFill>
                  <a:srgbClr val="000000"/>
                </a:solidFill>
              </a:rPr>
              <a:t/>
            </a:r>
            <a:br>
              <a:rPr lang="en-US" sz="3200" b="1" dirty="0">
                <a:solidFill>
                  <a:srgbClr val="000000"/>
                </a:solidFill>
              </a:rPr>
            </a:br>
            <a:r>
              <a:rPr lang="en-US" sz="3200" i="1" dirty="0" smtClean="0">
                <a:solidFill>
                  <a:srgbClr val="7030A0"/>
                </a:solidFill>
              </a:rPr>
              <a:t>Poverty: </a:t>
            </a:r>
            <a:r>
              <a:rPr lang="en-US" sz="3200" i="1" dirty="0">
                <a:solidFill>
                  <a:srgbClr val="7030A0"/>
                </a:solidFill>
              </a:rPr>
              <a:t>from Knowledge to Action </a:t>
            </a:r>
            <a:r>
              <a:rPr lang="en-US" sz="3200" b="1" dirty="0">
                <a:solidFill>
                  <a:srgbClr val="000000"/>
                </a:solidFill>
              </a:rPr>
              <a:t/>
            </a:r>
            <a:br>
              <a:rPr lang="en-US" sz="3200" b="1" dirty="0">
                <a:solidFill>
                  <a:srgbClr val="000000"/>
                </a:solidFill>
              </a:rPr>
            </a:br>
            <a:r>
              <a:rPr lang="en-US" sz="3200" b="1" dirty="0">
                <a:solidFill>
                  <a:srgbClr val="000000"/>
                </a:solidFill>
              </a:rPr>
              <a:t> </a:t>
            </a:r>
          </a:p>
        </p:txBody>
      </p:sp>
    </p:spTree>
    <p:extLst>
      <p:ext uri="{BB962C8B-B14F-4D97-AF65-F5344CB8AC3E}">
        <p14:creationId xmlns:p14="http://schemas.microsoft.com/office/powerpoint/2010/main" val="715534818"/>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A9F529C3-C941-49FD-8C67-82F134F64BD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 xmlns:a16="http://schemas.microsoft.com/office/drawing/2014/main" id="{20586029-32A0-47E5-9AEC-AE3ABA6B94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social media post&#10;&#10;Description automatically generated">
            <a:extLst>
              <a:ext uri="{FF2B5EF4-FFF2-40B4-BE49-F238E27FC236}">
                <a16:creationId xmlns="" xmlns:a16="http://schemas.microsoft.com/office/drawing/2014/main" id="{657F502D-5477-E742-AC11-4C9DBB7A2F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3100" y="1436494"/>
            <a:ext cx="3442640" cy="4667985"/>
          </a:xfrm>
          <a:prstGeom prst="rect">
            <a:avLst/>
          </a:prstGeom>
        </p:spPr>
      </p:pic>
      <p:cxnSp>
        <p:nvCxnSpPr>
          <p:cNvPr id="16" name="Straight Connector 15">
            <a:extLst>
              <a:ext uri="{FF2B5EF4-FFF2-40B4-BE49-F238E27FC236}">
                <a16:creationId xmlns="" xmlns:a16="http://schemas.microsoft.com/office/drawing/2014/main" id="{8C730EAB-A532-4295-A302-FB4B90DB9F5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55996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video game&#10;&#10;Description automatically generated">
            <a:extLst>
              <a:ext uri="{FF2B5EF4-FFF2-40B4-BE49-F238E27FC236}">
                <a16:creationId xmlns=""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4991" y="1147329"/>
            <a:ext cx="3588109" cy="5071533"/>
          </a:xfrm>
          <a:prstGeom prst="rect">
            <a:avLst/>
          </a:prstGeom>
        </p:spPr>
      </p:pic>
      <p:sp>
        <p:nvSpPr>
          <p:cNvPr id="7" name="Octagon 6">
            <a:extLst>
              <a:ext uri="{FF2B5EF4-FFF2-40B4-BE49-F238E27FC236}">
                <a16:creationId xmlns="" xmlns:a16="http://schemas.microsoft.com/office/drawing/2014/main" id="{E2FE7CE2-6096-154C-8692-10429ED2243B}"/>
              </a:ext>
            </a:extLst>
          </p:cNvPr>
          <p:cNvSpPr/>
          <p:nvPr/>
        </p:nvSpPr>
        <p:spPr>
          <a:xfrm>
            <a:off x="7567040" y="5235240"/>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t>Page</a:t>
            </a:r>
          </a:p>
          <a:p>
            <a:pPr algn="ctr">
              <a:spcAft>
                <a:spcPts val="600"/>
              </a:spcAft>
            </a:pPr>
            <a:r>
              <a:rPr lang="en-US" sz="2400" b="1" dirty="0"/>
              <a:t>14-15</a:t>
            </a:r>
          </a:p>
        </p:txBody>
      </p:sp>
      <p:pic>
        <p:nvPicPr>
          <p:cNvPr id="8" name="Picture 7" descr="A picture containing text, sign, book, reading&#10;&#10;Description automatically generated">
            <a:extLst>
              <a:ext uri="{FF2B5EF4-FFF2-40B4-BE49-F238E27FC236}">
                <a16:creationId xmlns="" xmlns:a16="http://schemas.microsoft.com/office/drawing/2014/main" id="{3C504603-A182-B045-AF9A-32255D8B420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1"/>
          <a:stretch/>
        </p:blipFill>
        <p:spPr>
          <a:xfrm>
            <a:off x="357758" y="480060"/>
            <a:ext cx="1471029" cy="2020495"/>
          </a:xfrm>
          <a:prstGeom prst="rect">
            <a:avLst/>
          </a:prstGeom>
        </p:spPr>
      </p:pic>
    </p:spTree>
    <p:extLst>
      <p:ext uri="{BB962C8B-B14F-4D97-AF65-F5344CB8AC3E}">
        <p14:creationId xmlns:p14="http://schemas.microsoft.com/office/powerpoint/2010/main" val="3487388780"/>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video game&#10;&#10;Description automatically generated">
            <a:extLst>
              <a:ext uri="{FF2B5EF4-FFF2-40B4-BE49-F238E27FC236}">
                <a16:creationId xmlns="" xmlns:a16="http://schemas.microsoft.com/office/drawing/2014/main" id="{C877F51C-0480-D64B-A0AD-26A26D627EC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72466" y="1976203"/>
            <a:ext cx="10088929" cy="3991225"/>
          </a:xfrm>
          <a:prstGeom prst="rect">
            <a:avLst/>
          </a:prstGeom>
        </p:spPr>
      </p:pic>
      <p:sp>
        <p:nvSpPr>
          <p:cNvPr id="2" name="TextBox 1">
            <a:extLst>
              <a:ext uri="{FF2B5EF4-FFF2-40B4-BE49-F238E27FC236}">
                <a16:creationId xmlns="" xmlns:a16="http://schemas.microsoft.com/office/drawing/2014/main" id="{E0394813-C9E9-1F48-899F-DCFC5892D413}"/>
              </a:ext>
            </a:extLst>
          </p:cNvPr>
          <p:cNvSpPr txBox="1"/>
          <p:nvPr/>
        </p:nvSpPr>
        <p:spPr>
          <a:xfrm>
            <a:off x="184636" y="549391"/>
            <a:ext cx="8774723" cy="892552"/>
          </a:xfrm>
          <a:prstGeom prst="rect">
            <a:avLst/>
          </a:prstGeom>
          <a:noFill/>
        </p:spPr>
        <p:txBody>
          <a:bodyPr wrap="square" rtlCol="0">
            <a:spAutoFit/>
          </a:bodyPr>
          <a:lstStyle/>
          <a:p>
            <a:r>
              <a:rPr lang="en-US" sz="2800" b="1" dirty="0">
                <a:solidFill>
                  <a:srgbClr val="D99231"/>
                </a:solidFill>
                <a:latin typeface="Rockwell" panose="02060603020205020403" pitchFamily="18" charset="77"/>
              </a:rPr>
              <a:t>STEP 1: </a:t>
            </a:r>
          </a:p>
          <a:p>
            <a:r>
              <a:rPr lang="en-US" sz="2400" dirty="0">
                <a:solidFill>
                  <a:srgbClr val="D99231"/>
                </a:solidFill>
                <a:latin typeface="Rockwell" panose="02060603020205020403" pitchFamily="18" charset="77"/>
              </a:rPr>
              <a:t>IDENTIFY  TARGET GROUP AND SUPPORT NETWORK</a:t>
            </a:r>
          </a:p>
        </p:txBody>
      </p:sp>
      <p:sp>
        <p:nvSpPr>
          <p:cNvPr id="5" name="Octagon 4">
            <a:extLst>
              <a:ext uri="{FF2B5EF4-FFF2-40B4-BE49-F238E27FC236}">
                <a16:creationId xmlns="" xmlns:a16="http://schemas.microsoft.com/office/drawing/2014/main" id="{AACF300F-4DDB-AF44-8208-73EE05071C2F}"/>
              </a:ext>
            </a:extLst>
          </p:cNvPr>
          <p:cNvSpPr/>
          <p:nvPr/>
        </p:nvSpPr>
        <p:spPr>
          <a:xfrm>
            <a:off x="7924799" y="360010"/>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18-19</a:t>
            </a:r>
          </a:p>
        </p:txBody>
      </p:sp>
    </p:spTree>
    <p:extLst>
      <p:ext uri="{BB962C8B-B14F-4D97-AF65-F5344CB8AC3E}">
        <p14:creationId xmlns:p14="http://schemas.microsoft.com/office/powerpoint/2010/main" val="146095700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 xmlns:a16="http://schemas.microsoft.com/office/drawing/2014/main" id="{98F82222-444E-3F48-B8CC-12A0F711A9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7846" y="0"/>
            <a:ext cx="4786154" cy="3377146"/>
          </a:xfrm>
          <a:prstGeom prst="rect">
            <a:avLst/>
          </a:prstGeom>
        </p:spPr>
      </p:pic>
      <p:sp>
        <p:nvSpPr>
          <p:cNvPr id="4" name="TextBox 3">
            <a:extLst>
              <a:ext uri="{FF2B5EF4-FFF2-40B4-BE49-F238E27FC236}">
                <a16:creationId xmlns="" xmlns:a16="http://schemas.microsoft.com/office/drawing/2014/main" id="{741DD9E5-1C5A-1149-A911-8DB65B539399}"/>
              </a:ext>
            </a:extLst>
          </p:cNvPr>
          <p:cNvSpPr txBox="1"/>
          <p:nvPr/>
        </p:nvSpPr>
        <p:spPr>
          <a:xfrm>
            <a:off x="430431" y="479487"/>
            <a:ext cx="4432515" cy="1569660"/>
          </a:xfrm>
          <a:prstGeom prst="rect">
            <a:avLst/>
          </a:prstGeom>
          <a:noFill/>
        </p:spPr>
        <p:txBody>
          <a:bodyPr wrap="square" rtlCol="0">
            <a:spAutoFit/>
          </a:bodyPr>
          <a:lstStyle/>
          <a:p>
            <a:r>
              <a:rPr lang="en-US" sz="9600" dirty="0"/>
              <a:t>TASK:</a:t>
            </a:r>
          </a:p>
        </p:txBody>
      </p:sp>
      <p:sp>
        <p:nvSpPr>
          <p:cNvPr id="5" name="TextBox 4">
            <a:extLst>
              <a:ext uri="{FF2B5EF4-FFF2-40B4-BE49-F238E27FC236}">
                <a16:creationId xmlns="" xmlns:a16="http://schemas.microsoft.com/office/drawing/2014/main" id="{574ED874-8ECD-8246-8C6E-D068107D280F}"/>
              </a:ext>
            </a:extLst>
          </p:cNvPr>
          <p:cNvSpPr txBox="1"/>
          <p:nvPr/>
        </p:nvSpPr>
        <p:spPr>
          <a:xfrm>
            <a:off x="0" y="3639302"/>
            <a:ext cx="9254836" cy="2246769"/>
          </a:xfrm>
          <a:prstGeom prst="rect">
            <a:avLst/>
          </a:prstGeom>
          <a:noFill/>
        </p:spPr>
        <p:txBody>
          <a:bodyPr wrap="square" rtlCol="0">
            <a:spAutoFit/>
          </a:bodyPr>
          <a:lstStyle/>
          <a:p>
            <a:r>
              <a:rPr lang="en-US" sz="3600" u="sng" dirty="0"/>
              <a:t>Consider:</a:t>
            </a:r>
          </a:p>
          <a:p>
            <a:endParaRPr lang="en-US" sz="3200" u="sng" dirty="0"/>
          </a:p>
          <a:p>
            <a:pPr algn="ctr"/>
            <a:r>
              <a:rPr lang="en-US" sz="3600" i="1" dirty="0"/>
              <a:t>What opportunities are there to explore </a:t>
            </a:r>
          </a:p>
          <a:p>
            <a:pPr algn="ctr"/>
            <a:r>
              <a:rPr lang="en-US" sz="3600" i="1" dirty="0" smtClean="0"/>
              <a:t>Poverty </a:t>
            </a:r>
            <a:r>
              <a:rPr lang="en-US" sz="3600" i="1" dirty="0"/>
              <a:t>in your subject area(s)?</a:t>
            </a:r>
          </a:p>
        </p:txBody>
      </p:sp>
    </p:spTree>
    <p:extLst>
      <p:ext uri="{BB962C8B-B14F-4D97-AF65-F5344CB8AC3E}">
        <p14:creationId xmlns:p14="http://schemas.microsoft.com/office/powerpoint/2010/main" val="394197480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699" y="138545"/>
            <a:ext cx="8453966" cy="2492990"/>
          </a:xfrm>
          <a:prstGeom prst="rect">
            <a:avLst/>
          </a:prstGeom>
          <a:noFill/>
        </p:spPr>
        <p:txBody>
          <a:bodyPr wrap="square" rtlCol="0">
            <a:spAutoFit/>
          </a:bodyPr>
          <a:lstStyle/>
          <a:p>
            <a:r>
              <a:rPr lang="en-US" sz="3200" b="1" dirty="0" err="1">
                <a:latin typeface="American Typewriter"/>
                <a:cs typeface="American Typewriter"/>
              </a:rPr>
              <a:t>Menti</a:t>
            </a:r>
            <a:r>
              <a:rPr lang="en-US" sz="3200" b="1" dirty="0">
                <a:latin typeface="American Typewriter"/>
                <a:cs typeface="American Typewriter"/>
              </a:rPr>
              <a:t>-Meter</a:t>
            </a:r>
          </a:p>
          <a:p>
            <a:endParaRPr lang="en-US" sz="3200" b="1" dirty="0">
              <a:latin typeface="American Typewriter"/>
              <a:cs typeface="American Typewriter"/>
            </a:endParaRPr>
          </a:p>
          <a:p>
            <a:pPr algn="ctr"/>
            <a:r>
              <a:rPr lang="en-US" sz="2800" i="1" dirty="0"/>
              <a:t>What opportunities are there to explore </a:t>
            </a:r>
            <a:r>
              <a:rPr lang="en-US" sz="2800" i="1" dirty="0" smtClean="0"/>
              <a:t>poverty themes </a:t>
            </a:r>
            <a:r>
              <a:rPr lang="en-US" sz="2800" i="1" dirty="0"/>
              <a:t>in your subject area(s)?</a:t>
            </a:r>
            <a:endParaRPr lang="en-US" dirty="0"/>
          </a:p>
          <a:p>
            <a:endParaRPr lang="en-US" dirty="0"/>
          </a:p>
          <a:p>
            <a:endParaRPr lang="en-US" dirty="0"/>
          </a:p>
        </p:txBody>
      </p:sp>
      <p:sp>
        <p:nvSpPr>
          <p:cNvPr id="6" name="TextBox 5"/>
          <p:cNvSpPr txBox="1"/>
          <p:nvPr/>
        </p:nvSpPr>
        <p:spPr>
          <a:xfrm>
            <a:off x="345017" y="2207323"/>
            <a:ext cx="8453965" cy="3939540"/>
          </a:xfrm>
          <a:prstGeom prst="rect">
            <a:avLst/>
          </a:prstGeom>
          <a:noFill/>
        </p:spPr>
        <p:txBody>
          <a:bodyPr wrap="square" rtlCol="0">
            <a:spAutoFit/>
          </a:bodyPr>
          <a:lstStyle/>
          <a:p>
            <a:pPr algn="ctr"/>
            <a:r>
              <a:rPr lang="en-US" sz="2000" b="1" dirty="0" smtClean="0">
                <a:latin typeface="Helvetica Neue" panose="02000503000000020004" pitchFamily="2" charset="0"/>
                <a:ea typeface="Helvetica Neue" panose="02000503000000020004" pitchFamily="2" charset="0"/>
                <a:cs typeface="Helvetica Neue" panose="02000503000000020004" pitchFamily="2" charset="0"/>
              </a:rPr>
              <a:t>Write 3 possible thematic areas connected with your subject.</a:t>
            </a:r>
            <a:endParaRPr lang="en-US" sz="2000" b="1" dirty="0">
              <a:latin typeface="Helvetica Neue" panose="02000503000000020004" pitchFamily="2" charset="0"/>
              <a:ea typeface="Helvetica Neue" panose="02000503000000020004" pitchFamily="2" charset="0"/>
              <a:cs typeface="Helvetica Neue" panose="02000503000000020004" pitchFamily="2" charset="0"/>
            </a:endParaRPr>
          </a:p>
          <a:p>
            <a:r>
              <a:rPr lang="en-US" sz="2400" b="1" dirty="0">
                <a:latin typeface="Helvetica Neue" panose="02000503000000020004" pitchFamily="2" charset="0"/>
                <a:ea typeface="Helvetica Neue" panose="02000503000000020004" pitchFamily="2" charset="0"/>
                <a:cs typeface="Helvetica Neue" panose="02000503000000020004" pitchFamily="2" charset="0"/>
              </a:rPr>
              <a:t>Access:</a:t>
            </a:r>
          </a:p>
          <a:p>
            <a:pPr marL="342900" indent="-342900">
              <a:buFontTx/>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Click the link in the </a:t>
            </a:r>
            <a:r>
              <a:rPr lang="en-US" sz="2400" dirty="0" smtClean="0">
                <a:latin typeface="Helvetica Neue" panose="02000503000000020004" pitchFamily="2" charset="0"/>
                <a:ea typeface="Helvetica Neue" panose="02000503000000020004" pitchFamily="2" charset="0"/>
                <a:cs typeface="Helvetica Neue" panose="02000503000000020004" pitchFamily="2" charset="0"/>
              </a:rPr>
              <a:t>chat</a:t>
            </a:r>
          </a:p>
          <a:p>
            <a:pPr marL="342900" indent="-342900">
              <a:buFontTx/>
              <a:buChar char="-"/>
            </a:pPr>
            <a:r>
              <a:rPr lang="en-US" sz="2400" dirty="0">
                <a:latin typeface="Helvetica Neue" panose="02000503000000020004" pitchFamily="2" charset="0"/>
                <a:ea typeface="Helvetica Neue" panose="02000503000000020004" pitchFamily="2" charset="0"/>
                <a:cs typeface="Helvetica Neue" panose="02000503000000020004" pitchFamily="2" charset="0"/>
              </a:rPr>
              <a:t>https://</a:t>
            </a:r>
            <a:r>
              <a:rPr lang="en-US" sz="2400" dirty="0" err="1">
                <a:latin typeface="Helvetica Neue" panose="02000503000000020004" pitchFamily="2" charset="0"/>
                <a:ea typeface="Helvetica Neue" panose="02000503000000020004" pitchFamily="2" charset="0"/>
                <a:cs typeface="Helvetica Neue" panose="02000503000000020004" pitchFamily="2" charset="0"/>
              </a:rPr>
              <a:t>www.menti.com</a:t>
            </a:r>
            <a:r>
              <a:rPr lang="en-US" sz="2400" dirty="0">
                <a:latin typeface="Helvetica Neue" panose="02000503000000020004" pitchFamily="2" charset="0"/>
                <a:ea typeface="Helvetica Neue" panose="02000503000000020004" pitchFamily="2" charset="0"/>
                <a:cs typeface="Helvetica Neue" panose="02000503000000020004" pitchFamily="2" charset="0"/>
              </a:rPr>
              <a:t>/8y9d2m7ekv</a:t>
            </a:r>
            <a:endParaRPr lang="en-US" sz="2400" dirty="0" smtClean="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Tx/>
              <a:buChar char="-"/>
            </a:pPr>
            <a:endParaRPr lang="en-US" sz="2400" i="1" u="sng" dirty="0">
              <a:latin typeface="Helvetica Neue" panose="02000503000000020004" pitchFamily="2" charset="0"/>
              <a:ea typeface="Helvetica Neue" panose="02000503000000020004" pitchFamily="2" charset="0"/>
              <a:cs typeface="Helvetica Neue" panose="02000503000000020004" pitchFamily="2" charset="0"/>
            </a:endParaRPr>
          </a:p>
          <a:p>
            <a:r>
              <a:rPr lang="en-US" sz="2400" i="1" u="sng" dirty="0" smtClean="0">
                <a:latin typeface="Helvetica Neue" panose="02000503000000020004" pitchFamily="2" charset="0"/>
                <a:ea typeface="Helvetica Neue" panose="02000503000000020004" pitchFamily="2" charset="0"/>
                <a:cs typeface="Helvetica Neue" panose="02000503000000020004" pitchFamily="2" charset="0"/>
              </a:rPr>
              <a:t>OR Put your camera on the QR code </a:t>
            </a:r>
          </a:p>
          <a:p>
            <a:r>
              <a:rPr lang="en-US" sz="2400" i="1" u="sng" dirty="0" smtClean="0">
                <a:latin typeface="Helvetica Neue" panose="02000503000000020004" pitchFamily="2" charset="0"/>
                <a:ea typeface="Helvetica Neue" panose="02000503000000020004" pitchFamily="2" charset="0"/>
                <a:cs typeface="Helvetica Neue" panose="02000503000000020004" pitchFamily="2" charset="0"/>
              </a:rPr>
              <a:t>with your phone</a:t>
            </a:r>
            <a:endParaRPr lang="en-US" sz="2400" i="1" u="sng" dirty="0">
              <a:latin typeface="Helvetica Neue" panose="02000503000000020004" pitchFamily="2" charset="0"/>
              <a:ea typeface="Helvetica Neue" panose="02000503000000020004" pitchFamily="2" charset="0"/>
              <a:cs typeface="Helvetica Neue" panose="02000503000000020004" pitchFamily="2" charset="0"/>
            </a:endParaRPr>
          </a:p>
          <a:p>
            <a:endParaRPr lang="en-US" sz="2400" dirty="0">
              <a:latin typeface="Helvetica Neue" panose="02000503000000020004" pitchFamily="2" charset="0"/>
              <a:ea typeface="Helvetica Neue" panose="02000503000000020004" pitchFamily="2" charset="0"/>
              <a:cs typeface="Helvetica Neue" panose="02000503000000020004" pitchFamily="2" charset="0"/>
            </a:endParaRPr>
          </a:p>
          <a:p>
            <a:r>
              <a:rPr lang="en-US" sz="2400" dirty="0" smtClean="0">
                <a:latin typeface="Helvetica Neue" panose="02000503000000020004" pitchFamily="2" charset="0"/>
                <a:ea typeface="Helvetica Neue" panose="02000503000000020004" pitchFamily="2" charset="0"/>
                <a:cs typeface="Helvetica Neue" panose="02000503000000020004" pitchFamily="2" charset="0"/>
              </a:rPr>
              <a:t>OR Go </a:t>
            </a:r>
            <a:r>
              <a:rPr lang="en-US" sz="2400" dirty="0">
                <a:latin typeface="Helvetica Neue" panose="02000503000000020004" pitchFamily="2" charset="0"/>
                <a:ea typeface="Helvetica Neue" panose="02000503000000020004" pitchFamily="2" charset="0"/>
                <a:cs typeface="Helvetica Neue" panose="02000503000000020004" pitchFamily="2" charset="0"/>
              </a:rPr>
              <a:t>to </a:t>
            </a:r>
            <a:r>
              <a:rPr lang="en-US" sz="2400" dirty="0">
                <a:latin typeface="Helvetica Neue" panose="02000503000000020004" pitchFamily="2" charset="0"/>
                <a:ea typeface="Helvetica Neue" panose="02000503000000020004" pitchFamily="2" charset="0"/>
                <a:cs typeface="Helvetica Neue" panose="02000503000000020004" pitchFamily="2" charset="0"/>
                <a:hlinkClick r:id="rId3"/>
              </a:rPr>
              <a:t>www.menti.com</a:t>
            </a:r>
            <a:r>
              <a:rPr lang="en-US" sz="2400" dirty="0">
                <a:latin typeface="Helvetica Neue" panose="02000503000000020004" pitchFamily="2" charset="0"/>
                <a:ea typeface="Helvetica Neue" panose="02000503000000020004" pitchFamily="2" charset="0"/>
                <a:cs typeface="Helvetica Neue" panose="02000503000000020004" pitchFamily="2" charset="0"/>
              </a:rPr>
              <a:t> &amp; put in the code</a:t>
            </a:r>
            <a:r>
              <a:rPr lang="en-US" sz="2400" dirty="0" smtClean="0">
                <a:latin typeface="Helvetica Neue" panose="02000503000000020004" pitchFamily="2" charset="0"/>
                <a:ea typeface="Helvetica Neue" panose="02000503000000020004" pitchFamily="2" charset="0"/>
                <a:cs typeface="Helvetica Neue" panose="02000503000000020004" pitchFamily="2" charset="0"/>
              </a:rPr>
              <a:t>: </a:t>
            </a:r>
          </a:p>
          <a:p>
            <a:r>
              <a:rPr lang="en-US" sz="2400" dirty="0" smtClean="0">
                <a:latin typeface="Helvetica Neue" panose="02000503000000020004" pitchFamily="2" charset="0"/>
                <a:ea typeface="Helvetica Neue" panose="02000503000000020004" pitchFamily="2" charset="0"/>
                <a:cs typeface="Helvetica Neue" panose="02000503000000020004" pitchFamily="2" charset="0"/>
              </a:rPr>
              <a:t>27 20 36 </a:t>
            </a:r>
          </a:p>
          <a:p>
            <a:pPr marL="342900" indent="-342900">
              <a:buFontTx/>
              <a:buChar char="-"/>
            </a:pPr>
            <a:endParaRPr lang="en-US" sz="1400" dirty="0"/>
          </a:p>
        </p:txBody>
      </p:sp>
      <p:pic>
        <p:nvPicPr>
          <p:cNvPr id="3" name="Picture 2" descr="qr-2.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18245" y="2686764"/>
            <a:ext cx="2425755" cy="2425755"/>
          </a:xfrm>
          <a:prstGeom prst="rect">
            <a:avLst/>
          </a:prstGeom>
        </p:spPr>
      </p:pic>
    </p:spTree>
    <p:extLst>
      <p:ext uri="{BB962C8B-B14F-4D97-AF65-F5344CB8AC3E}">
        <p14:creationId xmlns:p14="http://schemas.microsoft.com/office/powerpoint/2010/main" val="72683620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7769" y="423372"/>
            <a:ext cx="7942644" cy="7325081"/>
          </a:xfrm>
          <a:prstGeom prst="rect">
            <a:avLst/>
          </a:prstGeom>
          <a:noFill/>
        </p:spPr>
        <p:txBody>
          <a:bodyPr wrap="square" rtlCol="0">
            <a:spAutoFit/>
          </a:bodyPr>
          <a:lstStyle/>
          <a:p>
            <a:r>
              <a:rPr lang="en-US" sz="3200" dirty="0" smtClean="0"/>
              <a:t>AND</a:t>
            </a:r>
            <a:r>
              <a:rPr lang="mr-IN" sz="3200" dirty="0" smtClean="0"/>
              <a:t>…</a:t>
            </a:r>
            <a:r>
              <a:rPr lang="ga-IE" sz="3200" dirty="0" smtClean="0"/>
              <a:t>...</a:t>
            </a:r>
          </a:p>
          <a:p>
            <a:endParaRPr lang="ga-IE" sz="3200" dirty="0"/>
          </a:p>
          <a:p>
            <a:r>
              <a:rPr lang="ga-IE" sz="3200" dirty="0" smtClean="0"/>
              <a:t>ROOT CAUSES OF POVERTY</a:t>
            </a:r>
          </a:p>
          <a:p>
            <a:r>
              <a:rPr lang="ga-IE" sz="3200" dirty="0" smtClean="0"/>
              <a:t>TAX AND TRADE JUSTICE</a:t>
            </a:r>
          </a:p>
          <a:p>
            <a:r>
              <a:rPr lang="ga-IE" sz="3200" dirty="0" smtClean="0"/>
              <a:t>DEBT</a:t>
            </a:r>
          </a:p>
          <a:p>
            <a:endParaRPr lang="ga-IE" sz="3200" dirty="0"/>
          </a:p>
          <a:p>
            <a:r>
              <a:rPr lang="ga-IE" sz="3200" dirty="0" smtClean="0"/>
              <a:t>AND....</a:t>
            </a:r>
          </a:p>
          <a:p>
            <a:endParaRPr lang="ga-IE" sz="3200" dirty="0"/>
          </a:p>
          <a:p>
            <a:r>
              <a:rPr lang="ga-IE" sz="3200" dirty="0" smtClean="0"/>
              <a:t>LAND RIGHTS</a:t>
            </a:r>
          </a:p>
          <a:p>
            <a:r>
              <a:rPr lang="ga-IE" sz="3200" dirty="0" smtClean="0"/>
              <a:t>PRIVITISATION</a:t>
            </a:r>
          </a:p>
          <a:p>
            <a:r>
              <a:rPr lang="ga-IE" sz="3200" dirty="0" smtClean="0"/>
              <a:t>PROPER WAGES</a:t>
            </a:r>
          </a:p>
          <a:p>
            <a:r>
              <a:rPr lang="ga-IE" sz="3200" dirty="0" smtClean="0"/>
              <a:t>SOCIAL PROTECTION</a:t>
            </a:r>
          </a:p>
          <a:p>
            <a:r>
              <a:rPr lang="ga-IE" sz="3200" dirty="0" smtClean="0"/>
              <a:t>CLIMATE CHANGE</a:t>
            </a:r>
          </a:p>
          <a:p>
            <a:endParaRPr lang="ga-IE" dirty="0" smtClean="0"/>
          </a:p>
          <a:p>
            <a:endParaRPr lang="ga-IE" dirty="0" smtClean="0"/>
          </a:p>
          <a:p>
            <a:endParaRPr lang="en-US" dirty="0"/>
          </a:p>
        </p:txBody>
      </p:sp>
    </p:spTree>
    <p:extLst>
      <p:ext uri="{BB962C8B-B14F-4D97-AF65-F5344CB8AC3E}">
        <p14:creationId xmlns:p14="http://schemas.microsoft.com/office/powerpoint/2010/main" val="251927256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 xmlns:a16="http://schemas.microsoft.com/office/drawing/2014/main" id="{78FB9D5F-53AB-9B41-A432-23428CE872DD}"/>
              </a:ext>
            </a:extLst>
          </p:cNvPr>
          <p:cNvSpPr>
            <a:spLocks noGrp="1"/>
          </p:cNvSpPr>
          <p:nvPr>
            <p:ph type="title"/>
          </p:nvPr>
        </p:nvSpPr>
        <p:spPr>
          <a:xfrm>
            <a:off x="386498" y="5569982"/>
            <a:ext cx="7886700" cy="1325563"/>
          </a:xfrm>
        </p:spPr>
        <p:txBody>
          <a:bodyPr>
            <a:normAutofit/>
          </a:bodyPr>
          <a:lstStyle/>
          <a:p>
            <a:r>
              <a:rPr lang="en-IE" sz="2400" dirty="0">
                <a:hlinkClick r:id="rId3"/>
              </a:rPr>
              <a:t>http://www.worldwiseschools.ie/6-step-programme/</a:t>
            </a:r>
            <a:endParaRPr lang="en-US" sz="2400" dirty="0"/>
          </a:p>
        </p:txBody>
      </p:sp>
      <p:sp>
        <p:nvSpPr>
          <p:cNvPr id="4" name="TextBox 3">
            <a:extLst>
              <a:ext uri="{FF2B5EF4-FFF2-40B4-BE49-F238E27FC236}">
                <a16:creationId xmlns="" xmlns:a16="http://schemas.microsoft.com/office/drawing/2014/main" id="{3FD2C1AA-F520-D849-BA58-3B0CFDC41815}"/>
              </a:ext>
            </a:extLst>
          </p:cNvPr>
          <p:cNvSpPr txBox="1"/>
          <p:nvPr/>
        </p:nvSpPr>
        <p:spPr>
          <a:xfrm>
            <a:off x="243139" y="255322"/>
            <a:ext cx="8774723" cy="1015663"/>
          </a:xfrm>
          <a:prstGeom prst="rect">
            <a:avLst/>
          </a:prstGeom>
          <a:noFill/>
        </p:spPr>
        <p:txBody>
          <a:bodyPr wrap="square" rtlCol="0">
            <a:spAutoFit/>
          </a:bodyPr>
          <a:lstStyle/>
          <a:p>
            <a:r>
              <a:rPr lang="en-US" sz="3200" b="1" dirty="0">
                <a:solidFill>
                  <a:srgbClr val="65358E"/>
                </a:solidFill>
                <a:latin typeface="Rockwell" panose="02060603020205020403" pitchFamily="18" charset="77"/>
              </a:rPr>
              <a:t>STEP 2: </a:t>
            </a:r>
          </a:p>
          <a:p>
            <a:r>
              <a:rPr lang="en-US" sz="2800" dirty="0">
                <a:solidFill>
                  <a:srgbClr val="65358E"/>
                </a:solidFill>
                <a:latin typeface="Rockwell" panose="02060603020205020403" pitchFamily="18" charset="77"/>
              </a:rPr>
              <a:t>CHOOSE  A GLOBAL JUSTICE THEME</a:t>
            </a:r>
          </a:p>
        </p:txBody>
      </p:sp>
      <p:sp>
        <p:nvSpPr>
          <p:cNvPr id="5" name="Octagon 4">
            <a:extLst>
              <a:ext uri="{FF2B5EF4-FFF2-40B4-BE49-F238E27FC236}">
                <a16:creationId xmlns="" xmlns:a16="http://schemas.microsoft.com/office/drawing/2014/main" id="{CF1E05BB-8946-E145-A7AB-18BB657F0381}"/>
              </a:ext>
            </a:extLst>
          </p:cNvPr>
          <p:cNvSpPr/>
          <p:nvPr/>
        </p:nvSpPr>
        <p:spPr>
          <a:xfrm>
            <a:off x="7924799" y="31596"/>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18-21</a:t>
            </a:r>
          </a:p>
        </p:txBody>
      </p:sp>
      <p:pic>
        <p:nvPicPr>
          <p:cNvPr id="9" name="Content Placeholder 8" descr="A screenshot of a cell phone&#10;&#10;Description automatically generated">
            <a:extLst>
              <a:ext uri="{FF2B5EF4-FFF2-40B4-BE49-F238E27FC236}">
                <a16:creationId xmlns="" xmlns:a16="http://schemas.microsoft.com/office/drawing/2014/main" id="{576B4471-825A-2D48-88FD-B2DFEDE8CDFD}"/>
              </a:ext>
            </a:extLst>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279960" y="1527443"/>
            <a:ext cx="9648549" cy="3846662"/>
          </a:xfrm>
        </p:spPr>
      </p:pic>
      <p:cxnSp>
        <p:nvCxnSpPr>
          <p:cNvPr id="6" name="Straight Arrow Connector 5">
            <a:extLst>
              <a:ext uri="{FF2B5EF4-FFF2-40B4-BE49-F238E27FC236}">
                <a16:creationId xmlns="" xmlns:a16="http://schemas.microsoft.com/office/drawing/2014/main" id="{40F023D7-C67A-C14A-890F-C7D26B3062FA}"/>
              </a:ext>
            </a:extLst>
          </p:cNvPr>
          <p:cNvCxnSpPr>
            <a:cxnSpLocks/>
          </p:cNvCxnSpPr>
          <p:nvPr/>
        </p:nvCxnSpPr>
        <p:spPr>
          <a:xfrm flipH="1" flipV="1">
            <a:off x="638697" y="2732032"/>
            <a:ext cx="1158355" cy="2837950"/>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271179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video game&#10;&#10;Description automatically generated">
            <a:extLst>
              <a:ext uri="{FF2B5EF4-FFF2-40B4-BE49-F238E27FC236}">
                <a16:creationId xmlns="" xmlns:a16="http://schemas.microsoft.com/office/drawing/2014/main" id="{67640313-5A4F-7043-9670-064362D7C48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8727" y="1876925"/>
            <a:ext cx="9874696" cy="2812191"/>
          </a:xfrm>
          <a:prstGeom prst="rect">
            <a:avLst/>
          </a:prstGeom>
        </p:spPr>
      </p:pic>
      <p:sp>
        <p:nvSpPr>
          <p:cNvPr id="4" name="TextBox 3">
            <a:extLst>
              <a:ext uri="{FF2B5EF4-FFF2-40B4-BE49-F238E27FC236}">
                <a16:creationId xmlns="" xmlns:a16="http://schemas.microsoft.com/office/drawing/2014/main" id="{12B0855C-97FD-D644-A647-1F0C4F037DBF}"/>
              </a:ext>
            </a:extLst>
          </p:cNvPr>
          <p:cNvSpPr txBox="1"/>
          <p:nvPr/>
        </p:nvSpPr>
        <p:spPr>
          <a:xfrm>
            <a:off x="243139" y="255322"/>
            <a:ext cx="8774723" cy="892552"/>
          </a:xfrm>
          <a:prstGeom prst="rect">
            <a:avLst/>
          </a:prstGeom>
          <a:noFill/>
        </p:spPr>
        <p:txBody>
          <a:bodyPr wrap="square" rtlCol="0">
            <a:spAutoFit/>
          </a:bodyPr>
          <a:lstStyle/>
          <a:p>
            <a:r>
              <a:rPr lang="en-US" sz="2800" b="1" dirty="0">
                <a:solidFill>
                  <a:srgbClr val="3C8A99"/>
                </a:solidFill>
                <a:latin typeface="Rockwell" panose="02060603020205020403" pitchFamily="18" charset="77"/>
              </a:rPr>
              <a:t>STEP 3: </a:t>
            </a:r>
          </a:p>
          <a:p>
            <a:r>
              <a:rPr lang="en-US" sz="2400" dirty="0">
                <a:solidFill>
                  <a:srgbClr val="3C8A99"/>
                </a:solidFill>
                <a:latin typeface="Rockwell" panose="02060603020205020403" pitchFamily="18" charset="77"/>
              </a:rPr>
              <a:t>EXPLORE THE THEME</a:t>
            </a:r>
          </a:p>
        </p:txBody>
      </p:sp>
      <p:sp>
        <p:nvSpPr>
          <p:cNvPr id="5" name="Octagon 4">
            <a:extLst>
              <a:ext uri="{FF2B5EF4-FFF2-40B4-BE49-F238E27FC236}">
                <a16:creationId xmlns="" xmlns:a16="http://schemas.microsoft.com/office/drawing/2014/main" id="{92A9AEE9-D07E-DE4D-8FC1-1223029C6F7B}"/>
              </a:ext>
            </a:extLst>
          </p:cNvPr>
          <p:cNvSpPr/>
          <p:nvPr/>
        </p:nvSpPr>
        <p:spPr>
          <a:xfrm>
            <a:off x="7924799" y="31596"/>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22-26</a:t>
            </a:r>
          </a:p>
        </p:txBody>
      </p:sp>
      <p:pic>
        <p:nvPicPr>
          <p:cNvPr id="8" name="Content Placeholder 17" descr="A screenshot of a computer&#10;&#10;Description automatically generated">
            <a:extLst>
              <a:ext uri="{FF2B5EF4-FFF2-40B4-BE49-F238E27FC236}">
                <a16:creationId xmlns="" xmlns:a16="http://schemas.microsoft.com/office/drawing/2014/main" id="{5C866F0C-813F-AD48-84F3-342E68F315CB}"/>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3463636" y="4985739"/>
            <a:ext cx="5680364" cy="4726298"/>
          </a:xfrm>
        </p:spPr>
      </p:pic>
      <p:sp>
        <p:nvSpPr>
          <p:cNvPr id="9" name="Oval 8">
            <a:extLst>
              <a:ext uri="{FF2B5EF4-FFF2-40B4-BE49-F238E27FC236}">
                <a16:creationId xmlns="" xmlns:a16="http://schemas.microsoft.com/office/drawing/2014/main" id="{5264BFD4-8F7A-AF4B-B2A7-E568208E9464}"/>
              </a:ext>
            </a:extLst>
          </p:cNvPr>
          <p:cNvSpPr/>
          <p:nvPr/>
        </p:nvSpPr>
        <p:spPr>
          <a:xfrm>
            <a:off x="7811528" y="5879313"/>
            <a:ext cx="1445741" cy="324365"/>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230596651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25" descr="A screenshot of a computer&#10;&#10;Description automatically generated">
            <a:extLst>
              <a:ext uri="{FF2B5EF4-FFF2-40B4-BE49-F238E27FC236}">
                <a16:creationId xmlns="" xmlns:a16="http://schemas.microsoft.com/office/drawing/2014/main" id="{884F9668-ACF9-0141-BE02-BB9C8EEDA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467" y="60307"/>
            <a:ext cx="8671465" cy="7120594"/>
          </a:xfrm>
          <a:prstGeom prst="rect">
            <a:avLst/>
          </a:prstGeom>
        </p:spPr>
      </p:pic>
      <p:cxnSp>
        <p:nvCxnSpPr>
          <p:cNvPr id="3" name="Straight Arrow Connector 2">
            <a:extLst>
              <a:ext uri="{FF2B5EF4-FFF2-40B4-BE49-F238E27FC236}">
                <a16:creationId xmlns="" xmlns:a16="http://schemas.microsoft.com/office/drawing/2014/main" id="{9EE6AC5E-5F68-7945-9D85-33381892DC17}"/>
              </a:ext>
            </a:extLst>
          </p:cNvPr>
          <p:cNvCxnSpPr>
            <a:cxnSpLocks/>
          </p:cNvCxnSpPr>
          <p:nvPr/>
        </p:nvCxnSpPr>
        <p:spPr>
          <a:xfrm>
            <a:off x="3128211" y="240632"/>
            <a:ext cx="4154905" cy="178462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 xmlns:a16="http://schemas.microsoft.com/office/drawing/2014/main" id="{9932CD67-15D8-CD47-A707-FC7306C1944A}"/>
              </a:ext>
            </a:extLst>
          </p:cNvPr>
          <p:cNvSpPr/>
          <p:nvPr/>
        </p:nvSpPr>
        <p:spPr>
          <a:xfrm>
            <a:off x="6926967" y="1844842"/>
            <a:ext cx="1906965" cy="360838"/>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2395246817"/>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Graphical user interface&#10;&#10;Description automatically generated">
            <a:extLst>
              <a:ext uri="{FF2B5EF4-FFF2-40B4-BE49-F238E27FC236}">
                <a16:creationId xmlns="" xmlns:a16="http://schemas.microsoft.com/office/drawing/2014/main" id="{E9603AD6-7A75-8641-8581-A7D9A5E212F7}"/>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3258833" y="785797"/>
            <a:ext cx="5885167" cy="5286406"/>
          </a:xfrm>
        </p:spPr>
      </p:pic>
      <p:sp>
        <p:nvSpPr>
          <p:cNvPr id="2" name="Title 1">
            <a:extLst>
              <a:ext uri="{FF2B5EF4-FFF2-40B4-BE49-F238E27FC236}">
                <a16:creationId xmlns="" xmlns:a16="http://schemas.microsoft.com/office/drawing/2014/main" id="{7E425600-F758-6C48-B3CD-BBBDAF18C128}"/>
              </a:ext>
            </a:extLst>
          </p:cNvPr>
          <p:cNvSpPr>
            <a:spLocks noGrp="1"/>
          </p:cNvSpPr>
          <p:nvPr>
            <p:ph type="title"/>
          </p:nvPr>
        </p:nvSpPr>
        <p:spPr>
          <a:xfrm>
            <a:off x="428656" y="256674"/>
            <a:ext cx="2269037" cy="1921686"/>
          </a:xfrm>
        </p:spPr>
        <p:txBody>
          <a:bodyPr>
            <a:noAutofit/>
          </a:bodyPr>
          <a:lstStyle/>
          <a:p>
            <a:pPr algn="ctr"/>
            <a:r>
              <a:rPr lang="en-US" sz="2400" b="1" i="1" dirty="0"/>
              <a:t>1. Hover over the symbol and a drop down menu appears!</a:t>
            </a:r>
          </a:p>
        </p:txBody>
      </p:sp>
      <p:sp>
        <p:nvSpPr>
          <p:cNvPr id="6" name="Oval 5">
            <a:extLst>
              <a:ext uri="{FF2B5EF4-FFF2-40B4-BE49-F238E27FC236}">
                <a16:creationId xmlns="" xmlns:a16="http://schemas.microsoft.com/office/drawing/2014/main" id="{184D4DE7-27F7-0B4C-B3E6-D84BEBDD94D6}"/>
              </a:ext>
            </a:extLst>
          </p:cNvPr>
          <p:cNvSpPr/>
          <p:nvPr/>
        </p:nvSpPr>
        <p:spPr>
          <a:xfrm>
            <a:off x="4572000" y="4348369"/>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7" name="Straight Arrow Connector 6">
            <a:extLst>
              <a:ext uri="{FF2B5EF4-FFF2-40B4-BE49-F238E27FC236}">
                <a16:creationId xmlns="" xmlns:a16="http://schemas.microsoft.com/office/drawing/2014/main" id="{7F92B66A-1FBD-6245-9CE4-B8C0344C6752}"/>
              </a:ext>
            </a:extLst>
          </p:cNvPr>
          <p:cNvCxnSpPr>
            <a:cxnSpLocks/>
          </p:cNvCxnSpPr>
          <p:nvPr/>
        </p:nvCxnSpPr>
        <p:spPr>
          <a:xfrm flipV="1">
            <a:off x="2697693" y="1102072"/>
            <a:ext cx="776608" cy="65890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itle 1">
            <a:extLst>
              <a:ext uri="{FF2B5EF4-FFF2-40B4-BE49-F238E27FC236}">
                <a16:creationId xmlns="" xmlns:a16="http://schemas.microsoft.com/office/drawing/2014/main" id="{7DADF63B-6DE3-194B-BE06-ED07097CE421}"/>
              </a:ext>
            </a:extLst>
          </p:cNvPr>
          <p:cNvSpPr txBox="1">
            <a:spLocks/>
          </p:cNvSpPr>
          <p:nvPr/>
        </p:nvSpPr>
        <p:spPr>
          <a:xfrm>
            <a:off x="1254938" y="3275838"/>
            <a:ext cx="1983657"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800" b="1" i="1" dirty="0"/>
          </a:p>
        </p:txBody>
      </p:sp>
      <p:cxnSp>
        <p:nvCxnSpPr>
          <p:cNvPr id="20" name="Straight Arrow Connector 19">
            <a:extLst>
              <a:ext uri="{FF2B5EF4-FFF2-40B4-BE49-F238E27FC236}">
                <a16:creationId xmlns="" xmlns:a16="http://schemas.microsoft.com/office/drawing/2014/main" id="{D55128D6-DE16-1D48-B28A-F7FF45DC4F1B}"/>
              </a:ext>
            </a:extLst>
          </p:cNvPr>
          <p:cNvCxnSpPr>
            <a:cxnSpLocks/>
          </p:cNvCxnSpPr>
          <p:nvPr/>
        </p:nvCxnSpPr>
        <p:spPr>
          <a:xfrm>
            <a:off x="2365514" y="3918504"/>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a:extLst>
              <a:ext uri="{FF2B5EF4-FFF2-40B4-BE49-F238E27FC236}">
                <a16:creationId xmlns="" xmlns:a16="http://schemas.microsoft.com/office/drawing/2014/main" id="{C5E4839E-15D3-8E4D-AFF3-F60C171EDBE2}"/>
              </a:ext>
            </a:extLst>
          </p:cNvPr>
          <p:cNvSpPr txBox="1">
            <a:spLocks/>
          </p:cNvSpPr>
          <p:nvPr/>
        </p:nvSpPr>
        <p:spPr>
          <a:xfrm>
            <a:off x="428656" y="2608360"/>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i="1" dirty="0"/>
              <a:t>2. Click on the theme and the resource sheet will pop up!</a:t>
            </a:r>
          </a:p>
        </p:txBody>
      </p:sp>
      <p:cxnSp>
        <p:nvCxnSpPr>
          <p:cNvPr id="26" name="Straight Arrow Connector 25">
            <a:extLst>
              <a:ext uri="{FF2B5EF4-FFF2-40B4-BE49-F238E27FC236}">
                <a16:creationId xmlns="" xmlns:a16="http://schemas.microsoft.com/office/drawing/2014/main" id="{BEADA7CD-04D8-5541-8C0F-FC872BF2E410}"/>
              </a:ext>
            </a:extLst>
          </p:cNvPr>
          <p:cNvCxnSpPr>
            <a:cxnSpLocks/>
          </p:cNvCxnSpPr>
          <p:nvPr/>
        </p:nvCxnSpPr>
        <p:spPr>
          <a:xfrm>
            <a:off x="2480681" y="3903991"/>
            <a:ext cx="2103883" cy="34379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1" name="Picture 10" descr="Graphical user interface, text, website&#10;&#10;Description automatically generated">
            <a:extLst>
              <a:ext uri="{FF2B5EF4-FFF2-40B4-BE49-F238E27FC236}">
                <a16:creationId xmlns="" xmlns:a16="http://schemas.microsoft.com/office/drawing/2014/main" id="{E8DFE161-E8C3-D644-ADDF-64A744D9035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3897" y="4548047"/>
            <a:ext cx="4169989" cy="2631204"/>
          </a:xfrm>
          <a:prstGeom prst="rect">
            <a:avLst/>
          </a:prstGeom>
        </p:spPr>
      </p:pic>
    </p:spTree>
    <p:extLst>
      <p:ext uri="{BB962C8B-B14F-4D97-AF65-F5344CB8AC3E}">
        <p14:creationId xmlns:p14="http://schemas.microsoft.com/office/powerpoint/2010/main" val="61749812"/>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8175" y="5656991"/>
            <a:ext cx="8341020" cy="646331"/>
          </a:xfrm>
          <a:prstGeom prst="rect">
            <a:avLst/>
          </a:prstGeom>
        </p:spPr>
        <p:txBody>
          <a:bodyPr wrap="square">
            <a:spAutoFit/>
          </a:bodyPr>
          <a:lstStyle/>
          <a:p>
            <a:r>
              <a:rPr lang="en-US" dirty="0"/>
              <a:t>https://</a:t>
            </a:r>
            <a:r>
              <a:rPr lang="en-US" dirty="0" err="1"/>
              <a:t>docs.google.com</a:t>
            </a:r>
            <a:r>
              <a:rPr lang="en-US" dirty="0"/>
              <a:t>/document/d/1ADSyfeoNwfrDDegX8E_FhGlOnjgYYM7CuKnYW5mhv7g/</a:t>
            </a:r>
            <a:r>
              <a:rPr lang="en-US" dirty="0" err="1"/>
              <a:t>edit?usp</a:t>
            </a:r>
            <a:r>
              <a:rPr lang="en-US" dirty="0"/>
              <a:t>=sharing</a:t>
            </a:r>
          </a:p>
        </p:txBody>
      </p:sp>
      <p:sp>
        <p:nvSpPr>
          <p:cNvPr id="3" name="TextBox 2"/>
          <p:cNvSpPr txBox="1"/>
          <p:nvPr/>
        </p:nvSpPr>
        <p:spPr>
          <a:xfrm>
            <a:off x="0" y="4850898"/>
            <a:ext cx="9144000" cy="830997"/>
          </a:xfrm>
          <a:prstGeom prst="rect">
            <a:avLst/>
          </a:prstGeom>
          <a:noFill/>
        </p:spPr>
        <p:txBody>
          <a:bodyPr wrap="square" rtlCol="0">
            <a:spAutoFit/>
          </a:bodyPr>
          <a:lstStyle/>
          <a:p>
            <a:pPr algn="ctr"/>
            <a:r>
              <a:rPr lang="en-US" sz="2400" b="1" dirty="0"/>
              <a:t>What practical things can you do to ensure that your programme of work on poverty would fall into the left column and not the right?</a:t>
            </a:r>
          </a:p>
        </p:txBody>
      </p:sp>
      <p:pic>
        <p:nvPicPr>
          <p:cNvPr id="4" name="Picture 3" descr="Screen Shot 2020-11-18 at 14.53.1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304819"/>
            <a:ext cx="9144000" cy="3294262"/>
          </a:xfrm>
          <a:prstGeom prst="rect">
            <a:avLst/>
          </a:prstGeom>
        </p:spPr>
      </p:pic>
      <p:pic>
        <p:nvPicPr>
          <p:cNvPr id="5" name="Picture 4" descr="Screen Shot 2020-11-18 at 14.53.5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6419"/>
            <a:ext cx="9144000" cy="2336800"/>
          </a:xfrm>
          <a:prstGeom prst="rect">
            <a:avLst/>
          </a:prstGeom>
        </p:spPr>
      </p:pic>
    </p:spTree>
    <p:extLst>
      <p:ext uri="{BB962C8B-B14F-4D97-AF65-F5344CB8AC3E}">
        <p14:creationId xmlns:p14="http://schemas.microsoft.com/office/powerpoint/2010/main" val="265594842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 xmlns:a16="http://schemas.microsoft.com/office/drawing/2014/main" id="{53F29798-D584-4792-9B62-3F5F5C36D61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6D4AACF-844C-CF40-8599-BFA3310E0D25}"/>
              </a:ext>
            </a:extLst>
          </p:cNvPr>
          <p:cNvSpPr>
            <a:spLocks noGrp="1"/>
          </p:cNvSpPr>
          <p:nvPr>
            <p:ph type="title"/>
          </p:nvPr>
        </p:nvSpPr>
        <p:spPr>
          <a:xfrm>
            <a:off x="189346" y="278610"/>
            <a:ext cx="7886700" cy="1128417"/>
          </a:xfrm>
        </p:spPr>
        <p:txBody>
          <a:bodyPr vert="horz" lIns="91440" tIns="45720" rIns="91440" bIns="45720" rtlCol="0" anchor="ctr">
            <a:noAutofit/>
          </a:bodyPr>
          <a:lstStyle/>
          <a:p>
            <a:r>
              <a:rPr lang="en-IE" sz="2800" dirty="0"/>
              <a:t/>
            </a:r>
            <a:br>
              <a:rPr lang="en-IE" sz="2800" dirty="0"/>
            </a:br>
            <a:r>
              <a:rPr lang="en-IE" sz="2800" b="1" dirty="0">
                <a:solidFill>
                  <a:srgbClr val="7030A0"/>
                </a:solidFill>
              </a:rPr>
              <a:t>STEP 3: EXPLORE THE THEME</a:t>
            </a:r>
            <a:r>
              <a:rPr lang="en-IE" sz="2800" dirty="0"/>
              <a:t/>
            </a:r>
            <a:br>
              <a:rPr lang="en-IE" sz="2800" dirty="0"/>
            </a:br>
            <a:r>
              <a:rPr lang="en-IE" sz="2000" b="1" dirty="0">
                <a:solidFill>
                  <a:srgbClr val="0070C0"/>
                </a:solidFill>
              </a:rPr>
              <a:t>TEACHING AND LEARNING MATERIALS: Resources</a:t>
            </a:r>
            <a:r>
              <a:rPr lang="en-IE" sz="2800" dirty="0"/>
              <a:t/>
            </a:r>
            <a:br>
              <a:rPr lang="en-IE" sz="2800" dirty="0"/>
            </a:br>
            <a:r>
              <a:rPr lang="en-IE" sz="2800" dirty="0"/>
              <a:t/>
            </a:r>
            <a:br>
              <a:rPr lang="en-IE" sz="2800" dirty="0"/>
            </a:br>
            <a:r>
              <a:rPr lang="en-US" sz="2000" dirty="0"/>
              <a:t/>
            </a:r>
            <a:br>
              <a:rPr lang="en-US" sz="2000" dirty="0"/>
            </a:br>
            <a:endParaRPr lang="en-US" sz="2000" dirty="0"/>
          </a:p>
        </p:txBody>
      </p:sp>
      <p:pic>
        <p:nvPicPr>
          <p:cNvPr id="3" name="Picture 2" descr="Screen Shot 2020-11-13 at 14.44.54.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00928" y="2843924"/>
            <a:ext cx="2717800" cy="3797300"/>
          </a:xfrm>
          <a:prstGeom prst="rect">
            <a:avLst/>
          </a:prstGeom>
        </p:spPr>
      </p:pic>
      <p:pic>
        <p:nvPicPr>
          <p:cNvPr id="4" name="Picture 3" descr="Screen Shot 2020-11-13 at 14.51.2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 y="1079386"/>
            <a:ext cx="6724900" cy="1572256"/>
          </a:xfrm>
          <a:prstGeom prst="rect">
            <a:avLst/>
          </a:prstGeom>
        </p:spPr>
      </p:pic>
      <p:pic>
        <p:nvPicPr>
          <p:cNvPr id="5" name="Picture 4" descr="Screen Shot 2020-11-16 at 10.08.49.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58072" y="110003"/>
            <a:ext cx="2583642" cy="1938765"/>
          </a:xfrm>
          <a:prstGeom prst="rect">
            <a:avLst/>
          </a:prstGeom>
        </p:spPr>
      </p:pic>
      <p:pic>
        <p:nvPicPr>
          <p:cNvPr id="6" name="Picture 5" descr="Screen Shot 2020-11-16 at 10.15.20.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7253" y="4287610"/>
            <a:ext cx="3890402" cy="2151510"/>
          </a:xfrm>
          <a:prstGeom prst="rect">
            <a:avLst/>
          </a:prstGeom>
        </p:spPr>
      </p:pic>
      <p:pic>
        <p:nvPicPr>
          <p:cNvPr id="7" name="Picture 6" descr="Screen Shot 2020-11-18 at 15.11.58.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10698" y="2843924"/>
            <a:ext cx="2440060" cy="1403627"/>
          </a:xfrm>
          <a:prstGeom prst="rect">
            <a:avLst/>
          </a:prstGeom>
        </p:spPr>
      </p:pic>
    </p:spTree>
    <p:extLst>
      <p:ext uri="{BB962C8B-B14F-4D97-AF65-F5344CB8AC3E}">
        <p14:creationId xmlns:p14="http://schemas.microsoft.com/office/powerpoint/2010/main" val="103999693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 xmlns:a16="http://schemas.microsoft.com/office/drawing/2014/main" id="{CD5BA6F5-372E-2F42-92ED-B91189EE05E7}"/>
              </a:ext>
            </a:extLst>
          </p:cNvPr>
          <p:cNvSpPr>
            <a:spLocks noGrp="1"/>
          </p:cNvSpPr>
          <p:nvPr>
            <p:ph type="title"/>
          </p:nvPr>
        </p:nvSpPr>
        <p:spPr>
          <a:xfrm>
            <a:off x="117195" y="66856"/>
            <a:ext cx="7886700" cy="1128417"/>
          </a:xfrm>
        </p:spPr>
        <p:txBody>
          <a:bodyPr vert="horz" lIns="91440" tIns="45720" rIns="91440" bIns="45720" rtlCol="0" anchor="ctr">
            <a:noAutofit/>
          </a:bodyPr>
          <a:lstStyle/>
          <a:p>
            <a:r>
              <a:rPr lang="en-IE" sz="2800" dirty="0"/>
              <a:t/>
            </a:r>
            <a:br>
              <a:rPr lang="en-IE" sz="2800" dirty="0"/>
            </a:br>
            <a:r>
              <a:rPr lang="en-IE" sz="2800" b="1" dirty="0">
                <a:solidFill>
                  <a:srgbClr val="7030A0"/>
                </a:solidFill>
              </a:rPr>
              <a:t>STEP 3: EXPLORE THE THEME</a:t>
            </a:r>
            <a:r>
              <a:rPr lang="en-IE" sz="2800" dirty="0"/>
              <a:t/>
            </a:r>
            <a:br>
              <a:rPr lang="en-IE" sz="2800" dirty="0"/>
            </a:br>
            <a:r>
              <a:rPr lang="en-IE" sz="2000" b="1" dirty="0">
                <a:solidFill>
                  <a:srgbClr val="0070C0"/>
                </a:solidFill>
              </a:rPr>
              <a:t>TEACHING AND LEARNING MATERIALS: </a:t>
            </a:r>
            <a:br>
              <a:rPr lang="en-IE" sz="2000" b="1" dirty="0">
                <a:solidFill>
                  <a:srgbClr val="0070C0"/>
                </a:solidFill>
              </a:rPr>
            </a:br>
            <a:r>
              <a:rPr lang="en-IE" sz="2800" dirty="0"/>
              <a:t/>
            </a:r>
            <a:br>
              <a:rPr lang="en-IE" sz="2800" dirty="0"/>
            </a:br>
            <a:endParaRPr lang="en-US" sz="2000" dirty="0"/>
          </a:p>
        </p:txBody>
      </p:sp>
      <p:sp>
        <p:nvSpPr>
          <p:cNvPr id="8" name="Rectangle 7">
            <a:extLst>
              <a:ext uri="{FF2B5EF4-FFF2-40B4-BE49-F238E27FC236}">
                <a16:creationId xmlns="" xmlns:a16="http://schemas.microsoft.com/office/drawing/2014/main" id="{A1FC426A-CBFA-5D4F-9EA5-440180B30C22}"/>
              </a:ext>
            </a:extLst>
          </p:cNvPr>
          <p:cNvSpPr/>
          <p:nvPr/>
        </p:nvSpPr>
        <p:spPr>
          <a:xfrm>
            <a:off x="5200807" y="335130"/>
            <a:ext cx="2757486" cy="584775"/>
          </a:xfrm>
          <a:prstGeom prst="rect">
            <a:avLst/>
          </a:prstGeom>
        </p:spPr>
        <p:txBody>
          <a:bodyPr wrap="none">
            <a:spAutoFit/>
          </a:bodyPr>
          <a:lstStyle/>
          <a:p>
            <a:r>
              <a:rPr lang="en-IE" sz="1600" b="1" dirty="0">
                <a:solidFill>
                  <a:srgbClr val="0070C0"/>
                </a:solidFill>
              </a:rPr>
              <a:t>Blogs, Vlogs and Social Media:</a:t>
            </a:r>
          </a:p>
          <a:p>
            <a:r>
              <a:rPr lang="en-IE" sz="1600" b="1" dirty="0">
                <a:solidFill>
                  <a:srgbClr val="0070C0"/>
                </a:solidFill>
              </a:rPr>
              <a:t> </a:t>
            </a:r>
            <a:endParaRPr lang="en-US" sz="1600" dirty="0"/>
          </a:p>
        </p:txBody>
      </p:sp>
      <p:sp>
        <p:nvSpPr>
          <p:cNvPr id="9" name="Rectangle 8">
            <a:extLst>
              <a:ext uri="{FF2B5EF4-FFF2-40B4-BE49-F238E27FC236}">
                <a16:creationId xmlns="" xmlns:a16="http://schemas.microsoft.com/office/drawing/2014/main" id="{3710FDD7-F919-9747-BB5C-D0BBF27DF9C6}"/>
              </a:ext>
            </a:extLst>
          </p:cNvPr>
          <p:cNvSpPr/>
          <p:nvPr/>
        </p:nvSpPr>
        <p:spPr>
          <a:xfrm>
            <a:off x="2592611" y="1003882"/>
            <a:ext cx="2339609" cy="1200329"/>
          </a:xfrm>
          <a:prstGeom prst="rect">
            <a:avLst/>
          </a:prstGeom>
        </p:spPr>
        <p:txBody>
          <a:bodyPr wrap="square">
            <a:spAutoFit/>
          </a:bodyPr>
          <a:lstStyle/>
          <a:p>
            <a:r>
              <a:rPr lang="en-IE" b="1" dirty="0">
                <a:solidFill>
                  <a:srgbClr val="0070C0"/>
                </a:solidFill>
              </a:rPr>
              <a:t>Short Videos: </a:t>
            </a:r>
            <a:endParaRPr lang="en-IE" b="1" dirty="0" smtClean="0">
              <a:solidFill>
                <a:srgbClr val="0070C0"/>
              </a:solidFill>
            </a:endParaRPr>
          </a:p>
          <a:p>
            <a:r>
              <a:rPr lang="en-IE" b="1" dirty="0" smtClean="0">
                <a:solidFill>
                  <a:srgbClr val="0070C0"/>
                </a:solidFill>
              </a:rPr>
              <a:t>Wealth vs Poverty</a:t>
            </a:r>
          </a:p>
          <a:p>
            <a:endParaRPr lang="en-IE" b="1" dirty="0">
              <a:solidFill>
                <a:srgbClr val="0070C0"/>
              </a:solidFill>
            </a:endParaRPr>
          </a:p>
          <a:p>
            <a:endParaRPr lang="en-IE" b="1" dirty="0">
              <a:solidFill>
                <a:srgbClr val="0070C0"/>
              </a:solidFill>
            </a:endParaRPr>
          </a:p>
        </p:txBody>
      </p:sp>
      <p:sp>
        <p:nvSpPr>
          <p:cNvPr id="26" name="Rectangle 25">
            <a:extLst>
              <a:ext uri="{FF2B5EF4-FFF2-40B4-BE49-F238E27FC236}">
                <a16:creationId xmlns="" xmlns:a16="http://schemas.microsoft.com/office/drawing/2014/main" id="{07E5A96B-3F38-E340-9A66-932095C97684}"/>
              </a:ext>
            </a:extLst>
          </p:cNvPr>
          <p:cNvSpPr/>
          <p:nvPr/>
        </p:nvSpPr>
        <p:spPr>
          <a:xfrm>
            <a:off x="117195" y="1003882"/>
            <a:ext cx="755207" cy="338554"/>
          </a:xfrm>
          <a:prstGeom prst="rect">
            <a:avLst/>
          </a:prstGeom>
        </p:spPr>
        <p:txBody>
          <a:bodyPr wrap="none">
            <a:spAutoFit/>
          </a:bodyPr>
          <a:lstStyle/>
          <a:p>
            <a:r>
              <a:rPr lang="en-IE" sz="1600" b="1" dirty="0">
                <a:solidFill>
                  <a:srgbClr val="0070C0"/>
                </a:solidFill>
              </a:rPr>
              <a:t>Books:</a:t>
            </a:r>
            <a:endParaRPr lang="en-US" sz="1600" dirty="0"/>
          </a:p>
        </p:txBody>
      </p:sp>
      <p:pic>
        <p:nvPicPr>
          <p:cNvPr id="16" name="Picture 15" descr="Screen Shot 2020-11-12 at 17.15.4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92610" y="4976306"/>
            <a:ext cx="6551389" cy="1050516"/>
          </a:xfrm>
          <a:prstGeom prst="rect">
            <a:avLst/>
          </a:prstGeom>
        </p:spPr>
      </p:pic>
      <p:sp>
        <p:nvSpPr>
          <p:cNvPr id="2" name="Rectangle 1"/>
          <p:cNvSpPr/>
          <p:nvPr/>
        </p:nvSpPr>
        <p:spPr>
          <a:xfrm>
            <a:off x="4572000" y="6044533"/>
            <a:ext cx="4572000" cy="646331"/>
          </a:xfrm>
          <a:prstGeom prst="rect">
            <a:avLst/>
          </a:prstGeom>
        </p:spPr>
        <p:txBody>
          <a:bodyPr>
            <a:spAutoFit/>
          </a:bodyPr>
          <a:lstStyle/>
          <a:p>
            <a:pPr algn="r"/>
            <a:r>
              <a:rPr lang="en-US" dirty="0"/>
              <a:t>Podcast: </a:t>
            </a:r>
            <a:r>
              <a:rPr lang="en-US" dirty="0">
                <a:hlinkClick r:id="rId3"/>
              </a:rPr>
              <a:t>https://poverty-unpacked.org</a:t>
            </a:r>
            <a:endParaRPr lang="en-US" dirty="0"/>
          </a:p>
          <a:p>
            <a:pPr algn="r"/>
            <a:endParaRPr lang="en-US" dirty="0"/>
          </a:p>
        </p:txBody>
      </p:sp>
      <p:pic>
        <p:nvPicPr>
          <p:cNvPr id="3" name="Picture 2" descr="Screen Shot 2020-11-13 at 16.04.55.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00807" y="628073"/>
            <a:ext cx="3018952" cy="1237583"/>
          </a:xfrm>
          <a:prstGeom prst="rect">
            <a:avLst/>
          </a:prstGeom>
        </p:spPr>
      </p:pic>
      <p:pic>
        <p:nvPicPr>
          <p:cNvPr id="4" name="Picture 3" descr="Screen Shot 2020-11-13 at 16.17.56.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92611" y="1865656"/>
            <a:ext cx="2190415" cy="1249348"/>
          </a:xfrm>
          <a:prstGeom prst="rect">
            <a:avLst/>
          </a:prstGeom>
        </p:spPr>
      </p:pic>
      <p:pic>
        <p:nvPicPr>
          <p:cNvPr id="5" name="Picture 4" descr="shame+game-postcard_Page_1.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7195" y="3430326"/>
            <a:ext cx="1371600" cy="1933956"/>
          </a:xfrm>
          <a:prstGeom prst="rect">
            <a:avLst/>
          </a:prstGeom>
        </p:spPr>
      </p:pic>
      <p:pic>
        <p:nvPicPr>
          <p:cNvPr id="6" name="Picture 5" descr="image.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72402" y="1029417"/>
            <a:ext cx="1532340" cy="2349588"/>
          </a:xfrm>
          <a:prstGeom prst="rect">
            <a:avLst/>
          </a:prstGeom>
        </p:spPr>
      </p:pic>
      <p:pic>
        <p:nvPicPr>
          <p:cNvPr id="10" name="Picture 9" descr="Screen Shot 2020-11-16 at 10.10.22.pn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58542" y="4459368"/>
            <a:ext cx="1346200" cy="2054061"/>
          </a:xfrm>
          <a:prstGeom prst="rect">
            <a:avLst/>
          </a:prstGeom>
        </p:spPr>
      </p:pic>
    </p:spTree>
    <p:extLst>
      <p:ext uri="{BB962C8B-B14F-4D97-AF65-F5344CB8AC3E}">
        <p14:creationId xmlns:p14="http://schemas.microsoft.com/office/powerpoint/2010/main" val="371076880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Content Placeholder 6" descr="A screenshot of a social media post&#10;&#10;Description automatically generated">
            <a:extLst>
              <a:ext uri="{FF2B5EF4-FFF2-40B4-BE49-F238E27FC236}">
                <a16:creationId xmlns="" xmlns:a16="http://schemas.microsoft.com/office/drawing/2014/main" id="{B00CCA1D-F0EE-A04D-8802-5423C380DA2D}"/>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810705" y="490194"/>
            <a:ext cx="6561056" cy="5945954"/>
          </a:xfrm>
        </p:spPr>
      </p:pic>
      <p:sp>
        <p:nvSpPr>
          <p:cNvPr id="15" name="Teardrop 14">
            <a:extLst>
              <a:ext uri="{FF2B5EF4-FFF2-40B4-BE49-F238E27FC236}">
                <a16:creationId xmlns="" xmlns:a16="http://schemas.microsoft.com/office/drawing/2014/main" id="{2E4B5771-91B7-3940-9C7F-A11EFE1DE134}"/>
              </a:ext>
            </a:extLst>
          </p:cNvPr>
          <p:cNvSpPr/>
          <p:nvPr/>
        </p:nvSpPr>
        <p:spPr>
          <a:xfrm rot="10800000">
            <a:off x="6954836" y="610978"/>
            <a:ext cx="2297136" cy="1882250"/>
          </a:xfrm>
          <a:prstGeom prst="teardrop">
            <a:avLst>
              <a:gd name="adj" fmla="val 1124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 xmlns:a16="http://schemas.microsoft.com/office/drawing/2014/main" id="{72889706-8A8B-8547-9795-4AD7CE94B04B}"/>
              </a:ext>
            </a:extLst>
          </p:cNvPr>
          <p:cNvSpPr>
            <a:spLocks noGrp="1"/>
          </p:cNvSpPr>
          <p:nvPr>
            <p:ph type="title"/>
          </p:nvPr>
        </p:nvSpPr>
        <p:spPr>
          <a:xfrm>
            <a:off x="7028159" y="731762"/>
            <a:ext cx="1943100" cy="1640681"/>
          </a:xfrm>
        </p:spPr>
        <p:txBody>
          <a:bodyPr>
            <a:normAutofit fontScale="90000"/>
          </a:bodyPr>
          <a:lstStyle/>
          <a:p>
            <a:pPr algn="ctr"/>
            <a:r>
              <a:rPr lang="en-US" b="1" dirty="0">
                <a:solidFill>
                  <a:schemeClr val="bg1"/>
                </a:solidFill>
              </a:rPr>
              <a:t>Share Learning</a:t>
            </a:r>
          </a:p>
        </p:txBody>
      </p:sp>
      <p:sp>
        <p:nvSpPr>
          <p:cNvPr id="5" name="Octagon 4">
            <a:extLst>
              <a:ext uri="{FF2B5EF4-FFF2-40B4-BE49-F238E27FC236}">
                <a16:creationId xmlns="" xmlns:a16="http://schemas.microsoft.com/office/drawing/2014/main" id="{23594329-7EE9-4943-88E9-8EE5A9C9330E}"/>
              </a:ext>
            </a:extLst>
          </p:cNvPr>
          <p:cNvSpPr/>
          <p:nvPr/>
        </p:nvSpPr>
        <p:spPr>
          <a:xfrm>
            <a:off x="7561909" y="5354215"/>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28-29</a:t>
            </a:r>
          </a:p>
        </p:txBody>
      </p:sp>
    </p:spTree>
    <p:extLst>
      <p:ext uri="{BB962C8B-B14F-4D97-AF65-F5344CB8AC3E}">
        <p14:creationId xmlns:p14="http://schemas.microsoft.com/office/powerpoint/2010/main" val="246102122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6" descr="A screenshot of a social media post&#10;&#10;Description automatically generated">
            <a:extLst>
              <a:ext uri="{FF2B5EF4-FFF2-40B4-BE49-F238E27FC236}">
                <a16:creationId xmlns="" xmlns:a16="http://schemas.microsoft.com/office/drawing/2014/main" id="{515AA36D-087E-164A-8166-9F0DE2D5B8B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96546" y="0"/>
            <a:ext cx="2018170" cy="1828966"/>
          </a:xfrm>
          <a:prstGeom prst="rect">
            <a:avLst/>
          </a:prstGeom>
        </p:spPr>
      </p:pic>
      <p:sp>
        <p:nvSpPr>
          <p:cNvPr id="5" name="Content Placeholder 2">
            <a:extLst>
              <a:ext uri="{FF2B5EF4-FFF2-40B4-BE49-F238E27FC236}">
                <a16:creationId xmlns="" xmlns:a16="http://schemas.microsoft.com/office/drawing/2014/main" id="{B885C536-2592-C849-8796-9F1BDB43A593}"/>
              </a:ext>
            </a:extLst>
          </p:cNvPr>
          <p:cNvSpPr txBox="1">
            <a:spLocks/>
          </p:cNvSpPr>
          <p:nvPr/>
        </p:nvSpPr>
        <p:spPr>
          <a:xfrm>
            <a:off x="267830" y="243951"/>
            <a:ext cx="8608340" cy="635081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E" sz="2200" b="1"/>
              <a:t>Educate </a:t>
            </a:r>
            <a:r>
              <a:rPr lang="en-IE" sz="2200" b="1" smtClean="0"/>
              <a:t>others-this is a really powerful way to change!</a:t>
            </a:r>
          </a:p>
          <a:p>
            <a:pPr marL="0" indent="0">
              <a:buNone/>
            </a:pPr>
            <a:endParaRPr lang="en-IE" sz="2200" b="1" dirty="0" smtClean="0"/>
          </a:p>
          <a:p>
            <a:pPr marL="0" indent="0">
              <a:buNone/>
            </a:pPr>
            <a:r>
              <a:rPr lang="en-IE" sz="2200" b="1" dirty="0"/>
              <a:t>Do a survey about </a:t>
            </a:r>
            <a:r>
              <a:rPr lang="en-IE" sz="2200" b="1" dirty="0" smtClean="0"/>
              <a:t>students perceptions</a:t>
            </a:r>
          </a:p>
          <a:p>
            <a:pPr marL="0" indent="0">
              <a:buNone/>
            </a:pPr>
            <a:r>
              <a:rPr lang="en-IE" sz="2200" b="1" dirty="0" smtClean="0"/>
              <a:t> </a:t>
            </a:r>
            <a:r>
              <a:rPr lang="en-IE" sz="2200" b="1" dirty="0"/>
              <a:t>and share the </a:t>
            </a:r>
            <a:r>
              <a:rPr lang="en-IE" sz="2200" b="1" dirty="0" smtClean="0"/>
              <a:t>results!</a:t>
            </a:r>
          </a:p>
          <a:p>
            <a:r>
              <a:rPr lang="en-IE" sz="2200" b="1" dirty="0" smtClean="0"/>
              <a:t>Organise a campaign about poverty</a:t>
            </a:r>
          </a:p>
          <a:p>
            <a:r>
              <a:rPr lang="en-IE" sz="2200" b="1" dirty="0" smtClean="0"/>
              <a:t>Myth busting, change the systems that keep poverty</a:t>
            </a:r>
          </a:p>
          <a:p>
            <a:pPr marL="0" indent="0">
              <a:buNone/>
            </a:pPr>
            <a:r>
              <a:rPr lang="en-IE" sz="2200" b="1" dirty="0" smtClean="0"/>
              <a:t> in place</a:t>
            </a:r>
            <a:endParaRPr lang="en-IE" sz="2200" b="1" dirty="0"/>
          </a:p>
          <a:p>
            <a:pPr lvl="1">
              <a:buFontTx/>
              <a:buChar char="-"/>
            </a:pPr>
            <a:r>
              <a:rPr lang="en-IE" sz="2200" dirty="0"/>
              <a:t>School assemblies</a:t>
            </a:r>
          </a:p>
          <a:p>
            <a:pPr lvl="1">
              <a:buFontTx/>
              <a:buChar char="-"/>
            </a:pPr>
            <a:r>
              <a:rPr lang="en-IE" sz="2200" dirty="0"/>
              <a:t>Peer-to-peer </a:t>
            </a:r>
            <a:r>
              <a:rPr lang="en-IE" sz="2200" dirty="0" smtClean="0"/>
              <a:t>learning-videos to show other classes</a:t>
            </a:r>
            <a:r>
              <a:rPr lang="en-IE" sz="2200" dirty="0"/>
              <a:t> </a:t>
            </a:r>
          </a:p>
          <a:p>
            <a:pPr lvl="1">
              <a:buFontTx/>
              <a:buChar char="-"/>
            </a:pPr>
            <a:r>
              <a:rPr lang="en-IE" sz="2200" dirty="0"/>
              <a:t>Social media forums</a:t>
            </a:r>
          </a:p>
          <a:p>
            <a:pPr lvl="1">
              <a:buFontTx/>
              <a:buChar char="-"/>
            </a:pPr>
            <a:r>
              <a:rPr lang="en-IE" sz="2200" dirty="0"/>
              <a:t>Creative Engagement (written, art, theatre, etc.)</a:t>
            </a:r>
          </a:p>
          <a:p>
            <a:pPr marL="0" indent="0">
              <a:buNone/>
            </a:pPr>
            <a:r>
              <a:rPr lang="en-IE" sz="2200" b="1" dirty="0" smtClean="0"/>
              <a:t>Write </a:t>
            </a:r>
            <a:r>
              <a:rPr lang="en-IE" sz="2200" b="1" dirty="0"/>
              <a:t>a piece for the local newspaper</a:t>
            </a:r>
          </a:p>
          <a:p>
            <a:pPr lvl="1">
              <a:buFontTx/>
              <a:buChar char="-"/>
            </a:pPr>
            <a:r>
              <a:rPr lang="en-IE" sz="2200" dirty="0"/>
              <a:t>Write a press release</a:t>
            </a:r>
          </a:p>
          <a:p>
            <a:pPr lvl="1">
              <a:buFontTx/>
              <a:buChar char="-"/>
            </a:pPr>
            <a:r>
              <a:rPr lang="en-IE" sz="2200" dirty="0"/>
              <a:t>Do an interview</a:t>
            </a:r>
          </a:p>
          <a:p>
            <a:pPr lvl="1">
              <a:buFontTx/>
              <a:buChar char="-"/>
            </a:pPr>
            <a:r>
              <a:rPr lang="en-IE" sz="2200" dirty="0"/>
              <a:t>Write an op-ed in their local paper </a:t>
            </a:r>
          </a:p>
          <a:p>
            <a:pPr lvl="1">
              <a:buFontTx/>
              <a:buChar char="-"/>
            </a:pPr>
            <a:r>
              <a:rPr lang="en-IE" sz="2200" dirty="0"/>
              <a:t>Invite a reporter to see what they are doing and write something about it.</a:t>
            </a:r>
          </a:p>
          <a:p>
            <a:pPr marL="0" indent="0">
              <a:buNone/>
            </a:pPr>
            <a:endParaRPr lang="en-IE" sz="2200" b="1" dirty="0"/>
          </a:p>
          <a:p>
            <a:pPr>
              <a:buFontTx/>
              <a:buChar char="-"/>
            </a:pPr>
            <a:endParaRPr lang="en-IE" sz="2200" dirty="0"/>
          </a:p>
          <a:p>
            <a:pPr lvl="1">
              <a:buFontTx/>
              <a:buChar char="-"/>
            </a:pPr>
            <a:endParaRPr lang="en-IE" sz="2200" dirty="0"/>
          </a:p>
          <a:p>
            <a:pPr marL="457200" lvl="1" indent="0">
              <a:buNone/>
            </a:pPr>
            <a:endParaRPr lang="en-IE" sz="2200" dirty="0"/>
          </a:p>
        </p:txBody>
      </p:sp>
      <p:pic>
        <p:nvPicPr>
          <p:cNvPr id="6" name="Picture 5" descr="Screen Shot 2020-11-18 at 17.43.5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7204" y="4429879"/>
            <a:ext cx="2458966" cy="1231026"/>
          </a:xfrm>
          <a:prstGeom prst="rect">
            <a:avLst/>
          </a:prstGeom>
        </p:spPr>
      </p:pic>
    </p:spTree>
    <p:extLst>
      <p:ext uri="{BB962C8B-B14F-4D97-AF65-F5344CB8AC3E}">
        <p14:creationId xmlns:p14="http://schemas.microsoft.com/office/powerpoint/2010/main" val="491883874"/>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6" descr="A screenshot of a social media post&#10;&#10;Description automatically generated">
            <a:extLst>
              <a:ext uri="{FF2B5EF4-FFF2-40B4-BE49-F238E27FC236}">
                <a16:creationId xmlns="" xmlns:a16="http://schemas.microsoft.com/office/drawing/2014/main" id="{11B69A45-ECA0-E240-8093-84C7A33A452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1405" y="587438"/>
            <a:ext cx="9442546" cy="4718332"/>
          </a:xfrm>
          <a:prstGeom prst="rect">
            <a:avLst/>
          </a:prstGeom>
        </p:spPr>
      </p:pic>
      <p:pic>
        <p:nvPicPr>
          <p:cNvPr id="12" name="Content Placeholder 6" descr="A screenshot of a social media post&#10;&#10;Description automatically generated">
            <a:extLst>
              <a:ext uri="{FF2B5EF4-FFF2-40B4-BE49-F238E27FC236}">
                <a16:creationId xmlns="" xmlns:a16="http://schemas.microsoft.com/office/drawing/2014/main" id="{A194CF43-7190-6448-AC79-94497F98999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2507" y="4875624"/>
            <a:ext cx="3586633" cy="1982376"/>
          </a:xfrm>
          <a:prstGeom prst="rect">
            <a:avLst/>
          </a:prstGeom>
        </p:spPr>
      </p:pic>
      <p:sp>
        <p:nvSpPr>
          <p:cNvPr id="7" name="TextBox 6">
            <a:extLst>
              <a:ext uri="{FF2B5EF4-FFF2-40B4-BE49-F238E27FC236}">
                <a16:creationId xmlns="" xmlns:a16="http://schemas.microsoft.com/office/drawing/2014/main" id="{22A6F181-97B5-6348-9273-AD2ED90BF833}"/>
              </a:ext>
            </a:extLst>
          </p:cNvPr>
          <p:cNvSpPr txBox="1"/>
          <p:nvPr/>
        </p:nvSpPr>
        <p:spPr>
          <a:xfrm>
            <a:off x="102507" y="0"/>
            <a:ext cx="8774723" cy="523220"/>
          </a:xfrm>
          <a:prstGeom prst="rect">
            <a:avLst/>
          </a:prstGeom>
          <a:noFill/>
        </p:spPr>
        <p:txBody>
          <a:bodyPr wrap="square" rtlCol="0">
            <a:spAutoFit/>
          </a:bodyPr>
          <a:lstStyle/>
          <a:p>
            <a:r>
              <a:rPr lang="en-US" sz="2800" b="1" dirty="0">
                <a:solidFill>
                  <a:srgbClr val="84B841"/>
                </a:solidFill>
                <a:latin typeface="Rockwell" panose="02060603020205020403" pitchFamily="18" charset="77"/>
              </a:rPr>
              <a:t>STEP 5:  </a:t>
            </a:r>
            <a:r>
              <a:rPr lang="en-US" sz="2400" dirty="0">
                <a:solidFill>
                  <a:srgbClr val="84B841"/>
                </a:solidFill>
                <a:latin typeface="Rockwell" panose="02060603020205020403" pitchFamily="18" charset="77"/>
              </a:rPr>
              <a:t>TAKING MEANINGFUL ACTION</a:t>
            </a:r>
          </a:p>
        </p:txBody>
      </p:sp>
      <p:sp>
        <p:nvSpPr>
          <p:cNvPr id="4" name="Teardrop 3">
            <a:extLst>
              <a:ext uri="{FF2B5EF4-FFF2-40B4-BE49-F238E27FC236}">
                <a16:creationId xmlns="" xmlns:a16="http://schemas.microsoft.com/office/drawing/2014/main" id="{89F6996C-565F-D041-B7DB-0F53F285BDF9}"/>
              </a:ext>
            </a:extLst>
          </p:cNvPr>
          <p:cNvSpPr/>
          <p:nvPr/>
        </p:nvSpPr>
        <p:spPr>
          <a:xfrm rot="16200000">
            <a:off x="5782199" y="4421996"/>
            <a:ext cx="1541336" cy="3190992"/>
          </a:xfrm>
          <a:prstGeom prst="teardrop">
            <a:avLst>
              <a:gd name="adj" fmla="val 11741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Title 1">
            <a:extLst>
              <a:ext uri="{FF2B5EF4-FFF2-40B4-BE49-F238E27FC236}">
                <a16:creationId xmlns="" xmlns:a16="http://schemas.microsoft.com/office/drawing/2014/main" id="{0888C570-7EE6-F348-AC4C-203F80466223}"/>
              </a:ext>
            </a:extLst>
          </p:cNvPr>
          <p:cNvSpPr txBox="1">
            <a:spLocks/>
          </p:cNvSpPr>
          <p:nvPr/>
        </p:nvSpPr>
        <p:spPr>
          <a:xfrm>
            <a:off x="5058241" y="5062513"/>
            <a:ext cx="2783799" cy="1640681"/>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300" b="1" dirty="0">
                <a:solidFill>
                  <a:schemeClr val="bg1"/>
                </a:solidFill>
              </a:rPr>
              <a:t>Aims to create </a:t>
            </a:r>
            <a:r>
              <a:rPr lang="en-US" sz="3300" b="1" u="sng" dirty="0">
                <a:solidFill>
                  <a:schemeClr val="bg1"/>
                </a:solidFill>
              </a:rPr>
              <a:t>Actual Change</a:t>
            </a:r>
          </a:p>
        </p:txBody>
      </p:sp>
      <p:sp>
        <p:nvSpPr>
          <p:cNvPr id="8" name="Octagon 7">
            <a:extLst>
              <a:ext uri="{FF2B5EF4-FFF2-40B4-BE49-F238E27FC236}">
                <a16:creationId xmlns="" xmlns:a16="http://schemas.microsoft.com/office/drawing/2014/main" id="{8572E4C8-BAA6-A441-9E20-0B3C99EBF8DD}"/>
              </a:ext>
            </a:extLst>
          </p:cNvPr>
          <p:cNvSpPr/>
          <p:nvPr/>
        </p:nvSpPr>
        <p:spPr>
          <a:xfrm>
            <a:off x="7924799" y="-1774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a:t>
            </a:r>
          </a:p>
          <a:p>
            <a:pPr algn="ctr"/>
            <a:r>
              <a:rPr lang="en-US" sz="2000" b="1" dirty="0"/>
              <a:t>30-35</a:t>
            </a:r>
          </a:p>
        </p:txBody>
      </p:sp>
    </p:spTree>
    <p:extLst>
      <p:ext uri="{BB962C8B-B14F-4D97-AF65-F5344CB8AC3E}">
        <p14:creationId xmlns:p14="http://schemas.microsoft.com/office/powerpoint/2010/main" val="1278288783"/>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59B3EDCF-1FF3-7F42-812A-076CC1328156}"/>
              </a:ext>
            </a:extLst>
          </p:cNvPr>
          <p:cNvSpPr>
            <a:spLocks noGrp="1"/>
          </p:cNvSpPr>
          <p:nvPr>
            <p:ph idx="1"/>
          </p:nvPr>
        </p:nvSpPr>
        <p:spPr>
          <a:xfrm>
            <a:off x="202544" y="400640"/>
            <a:ext cx="7886700" cy="6758301"/>
          </a:xfrm>
        </p:spPr>
        <p:txBody>
          <a:bodyPr>
            <a:normAutofit fontScale="62500" lnSpcReduction="20000"/>
          </a:bodyPr>
          <a:lstStyle/>
          <a:p>
            <a:pPr marL="0" indent="0">
              <a:buNone/>
            </a:pPr>
            <a:r>
              <a:rPr lang="en-IE" sz="3400" b="1" dirty="0"/>
              <a:t>Ideas for School Community Actions: </a:t>
            </a:r>
            <a:endParaRPr lang="en-IE" sz="3400" dirty="0"/>
          </a:p>
          <a:p>
            <a:pPr lvl="1"/>
            <a:r>
              <a:rPr lang="en-IE" sz="3400" dirty="0"/>
              <a:t>Create </a:t>
            </a:r>
            <a:r>
              <a:rPr lang="en-IE" sz="3400" dirty="0" smtClean="0"/>
              <a:t>a campaign that changed the narrative on </a:t>
            </a:r>
          </a:p>
          <a:p>
            <a:pPr marL="457200" lvl="1" indent="0">
              <a:buNone/>
            </a:pPr>
            <a:r>
              <a:rPr lang="en-IE" sz="3400" dirty="0" smtClean="0"/>
              <a:t>   poverty </a:t>
            </a:r>
            <a:r>
              <a:rPr lang="en-IE" sz="3400" dirty="0"/>
              <a:t>in </a:t>
            </a:r>
            <a:r>
              <a:rPr lang="en-IE" sz="3400" dirty="0" smtClean="0"/>
              <a:t>your </a:t>
            </a:r>
            <a:r>
              <a:rPr lang="en-IE" sz="3400" dirty="0"/>
              <a:t>school</a:t>
            </a:r>
            <a:r>
              <a:rPr lang="en-IE" sz="3400" dirty="0" smtClean="0"/>
              <a:t>.</a:t>
            </a:r>
          </a:p>
          <a:p>
            <a:pPr marL="457200" lvl="1" indent="0">
              <a:buNone/>
            </a:pPr>
            <a:r>
              <a:rPr lang="en-IE" sz="3400" dirty="0" smtClean="0"/>
              <a:t>- Dignity campaign</a:t>
            </a:r>
          </a:p>
          <a:p>
            <a:pPr lvl="1"/>
            <a:endParaRPr lang="en-IE" sz="2000" dirty="0"/>
          </a:p>
          <a:p>
            <a:pPr marL="0" indent="0">
              <a:buNone/>
            </a:pPr>
            <a:r>
              <a:rPr lang="en-IE" sz="2400" dirty="0"/>
              <a:t/>
            </a:r>
            <a:br>
              <a:rPr lang="en-IE" sz="2400" dirty="0"/>
            </a:br>
            <a:r>
              <a:rPr lang="en-IE" sz="3100" dirty="0"/>
              <a:t/>
            </a:r>
            <a:br>
              <a:rPr lang="en-IE" sz="3100" dirty="0"/>
            </a:br>
            <a:r>
              <a:rPr lang="en-IE" sz="3100" b="1" dirty="0"/>
              <a:t>Ideas for Local and National Community Actions: </a:t>
            </a:r>
            <a:endParaRPr lang="en-IE" sz="3100" dirty="0"/>
          </a:p>
          <a:p>
            <a:pPr lvl="1"/>
            <a:r>
              <a:rPr lang="en-IE" sz="3100" dirty="0"/>
              <a:t>Community Awareness </a:t>
            </a:r>
            <a:r>
              <a:rPr lang="en-IE" sz="3100" dirty="0" smtClean="0"/>
              <a:t>Campaign on Poverty</a:t>
            </a:r>
            <a:endParaRPr lang="en-IE" sz="3100" dirty="0"/>
          </a:p>
          <a:p>
            <a:pPr lvl="1"/>
            <a:r>
              <a:rPr lang="en-IE" sz="3100" dirty="0"/>
              <a:t>Advocate for a change in policy/ </a:t>
            </a:r>
            <a:r>
              <a:rPr lang="en-IE" sz="3100" dirty="0" smtClean="0"/>
              <a:t>legislation</a:t>
            </a:r>
          </a:p>
          <a:p>
            <a:pPr lvl="1"/>
            <a:r>
              <a:rPr lang="en-IE" sz="3100" dirty="0"/>
              <a:t>Join All Together in Dignity https://www.atdireland.ie/wp/</a:t>
            </a:r>
            <a:r>
              <a:rPr lang="en-IE" sz="3100" dirty="0" smtClean="0"/>
              <a:t> </a:t>
            </a:r>
          </a:p>
          <a:p>
            <a:pPr lvl="1"/>
            <a:r>
              <a:rPr lang="en-IE" sz="3100" dirty="0" smtClean="0"/>
              <a:t>Solidarity </a:t>
            </a:r>
            <a:r>
              <a:rPr lang="en-IE" sz="3100" dirty="0"/>
              <a:t>Protest/ Art</a:t>
            </a:r>
          </a:p>
          <a:p>
            <a:pPr marL="0" indent="0">
              <a:buNone/>
            </a:pPr>
            <a:r>
              <a:rPr lang="en-IE" sz="3100" dirty="0"/>
              <a:t/>
            </a:r>
            <a:br>
              <a:rPr lang="en-IE" sz="3100" dirty="0"/>
            </a:br>
            <a:r>
              <a:rPr lang="en-IE" sz="3100" dirty="0"/>
              <a:t/>
            </a:r>
            <a:br>
              <a:rPr lang="en-IE" sz="3100" dirty="0"/>
            </a:br>
            <a:r>
              <a:rPr lang="en-IE" sz="2400" b="1" dirty="0"/>
              <a:t>Ideas for European and Global Community Actions:</a:t>
            </a:r>
            <a:endParaRPr lang="en-IE" sz="2400" dirty="0"/>
          </a:p>
          <a:p>
            <a:pPr lvl="1"/>
            <a:endParaRPr lang="en-IE" sz="2000" dirty="0" smtClean="0"/>
          </a:p>
          <a:p>
            <a:pPr lvl="1"/>
            <a:r>
              <a:rPr lang="en-IE" sz="4100" dirty="0" smtClean="0"/>
              <a:t>#Cancelthedebt </a:t>
            </a:r>
          </a:p>
          <a:p>
            <a:pPr lvl="1"/>
            <a:r>
              <a:rPr lang="en-IE" sz="3100" dirty="0" smtClean="0"/>
              <a:t>Take </a:t>
            </a:r>
            <a:r>
              <a:rPr lang="en-IE" sz="3100" dirty="0"/>
              <a:t>part in a tax </a:t>
            </a:r>
            <a:r>
              <a:rPr lang="en-IE" sz="3100" dirty="0" smtClean="0"/>
              <a:t>justice  campaign</a:t>
            </a:r>
          </a:p>
          <a:p>
            <a:pPr lvl="1"/>
            <a:r>
              <a:rPr lang="en-IE" sz="3100" dirty="0">
                <a:hlinkClick r:id="rId2"/>
              </a:rPr>
              <a:t>https://www.landrightsnow.org</a:t>
            </a:r>
            <a:r>
              <a:rPr lang="en-IE" sz="3100" dirty="0" smtClean="0">
                <a:hlinkClick r:id="rId2"/>
              </a:rPr>
              <a:t>/</a:t>
            </a:r>
            <a:endParaRPr lang="en-IE" sz="3100" dirty="0" smtClean="0"/>
          </a:p>
          <a:p>
            <a:pPr lvl="1"/>
            <a:r>
              <a:rPr lang="en-IE" sz="3100" dirty="0">
                <a:hlinkClick r:id="rId3"/>
              </a:rPr>
              <a:t>https://</a:t>
            </a:r>
            <a:r>
              <a:rPr lang="en-IE" sz="3100" dirty="0" smtClean="0">
                <a:hlinkClick r:id="rId3"/>
              </a:rPr>
              <a:t>www.globallivingwage.org</a:t>
            </a:r>
            <a:endParaRPr lang="en-IE" sz="3100" dirty="0" smtClean="0"/>
          </a:p>
          <a:p>
            <a:pPr lvl="1"/>
            <a:endParaRPr lang="en-IE" sz="2000" dirty="0" smtClean="0"/>
          </a:p>
          <a:p>
            <a:pPr lvl="1"/>
            <a:endParaRPr lang="en-IE" sz="2000" dirty="0" smtClean="0"/>
          </a:p>
          <a:p>
            <a:pPr lvl="1"/>
            <a:endParaRPr lang="en-IE" sz="2000" dirty="0"/>
          </a:p>
          <a:p>
            <a:pPr lvl="1"/>
            <a:endParaRPr lang="en-IE" sz="2000" dirty="0"/>
          </a:p>
          <a:p>
            <a:pPr marL="0" indent="0">
              <a:buNone/>
            </a:pPr>
            <a:r>
              <a:rPr lang="en-IE" sz="1800" dirty="0"/>
              <a:t/>
            </a:r>
            <a:br>
              <a:rPr lang="en-IE" sz="1800" dirty="0"/>
            </a:br>
            <a:r>
              <a:rPr lang="en-IE" sz="1800" dirty="0"/>
              <a:t/>
            </a:r>
            <a:br>
              <a:rPr lang="en-IE" sz="1800" dirty="0"/>
            </a:br>
            <a:endParaRPr lang="en-US" sz="1800" dirty="0"/>
          </a:p>
        </p:txBody>
      </p:sp>
      <p:pic>
        <p:nvPicPr>
          <p:cNvPr id="4" name="Content Placeholder 6" descr="A screenshot of a social media post&#10;&#10;Description automatically generated">
            <a:extLst>
              <a:ext uri="{FF2B5EF4-FFF2-40B4-BE49-F238E27FC236}">
                <a16:creationId xmlns="" xmlns:a16="http://schemas.microsoft.com/office/drawing/2014/main" id="{0E988A9C-5610-BC4E-BBDB-F97DF017940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685034" y="0"/>
            <a:ext cx="2458966" cy="1228717"/>
          </a:xfrm>
          <a:prstGeom prst="rect">
            <a:avLst/>
          </a:prstGeom>
        </p:spPr>
      </p:pic>
      <p:pic>
        <p:nvPicPr>
          <p:cNvPr id="5" name="Picture 4" descr="congress_logo.gi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7000" y="2124506"/>
            <a:ext cx="2667000" cy="1130300"/>
          </a:xfrm>
          <a:prstGeom prst="rect">
            <a:avLst/>
          </a:prstGeom>
        </p:spPr>
      </p:pic>
    </p:spTree>
    <p:extLst>
      <p:ext uri="{BB962C8B-B14F-4D97-AF65-F5344CB8AC3E}">
        <p14:creationId xmlns:p14="http://schemas.microsoft.com/office/powerpoint/2010/main" val="483894742"/>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 xmlns:a16="http://schemas.microsoft.com/office/drawing/2014/main" id="{F3C02864-EC6F-BF40-AC9E-FEEC4234C43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 y="1730608"/>
            <a:ext cx="9129967" cy="3932255"/>
          </a:xfrm>
        </p:spPr>
      </p:pic>
      <p:sp>
        <p:nvSpPr>
          <p:cNvPr id="6" name="Title 5">
            <a:extLst>
              <a:ext uri="{FF2B5EF4-FFF2-40B4-BE49-F238E27FC236}">
                <a16:creationId xmlns="" xmlns:a16="http://schemas.microsoft.com/office/drawing/2014/main" id="{2552E9D3-A804-5440-AEDF-83A1B0F773DF}"/>
              </a:ext>
            </a:extLst>
          </p:cNvPr>
          <p:cNvSpPr txBox="1">
            <a:spLocks noGrp="1"/>
          </p:cNvSpPr>
          <p:nvPr>
            <p:ph type="title"/>
          </p:nvPr>
        </p:nvSpPr>
        <p:spPr>
          <a:xfrm>
            <a:off x="0" y="461221"/>
            <a:ext cx="7886700" cy="812530"/>
          </a:xfrm>
          <a:prstGeom prst="rect">
            <a:avLst/>
          </a:prstGeom>
          <a:noFill/>
        </p:spPr>
        <p:txBody>
          <a:bodyPr wrap="square" rtlCol="0">
            <a:spAutoFit/>
          </a:bodyPr>
          <a:lstStyle/>
          <a:p>
            <a:r>
              <a:rPr lang="en-US" sz="2800" b="1" dirty="0">
                <a:solidFill>
                  <a:srgbClr val="4E6FA1"/>
                </a:solidFill>
                <a:latin typeface="Rockwell" panose="02060603020205020403" pitchFamily="18" charset="77"/>
              </a:rPr>
              <a:t>STEP 6: </a:t>
            </a:r>
          </a:p>
          <a:p>
            <a:r>
              <a:rPr lang="en-US" sz="2400" dirty="0">
                <a:solidFill>
                  <a:srgbClr val="4E6FA1"/>
                </a:solidFill>
                <a:latin typeface="Rockwell" panose="02060603020205020403" pitchFamily="18" charset="77"/>
              </a:rPr>
              <a:t>REFLECT, REPORT AND WHAT’S NEXT?</a:t>
            </a:r>
          </a:p>
        </p:txBody>
      </p:sp>
      <p:sp>
        <p:nvSpPr>
          <p:cNvPr id="7" name="Octagon 6">
            <a:extLst>
              <a:ext uri="{FF2B5EF4-FFF2-40B4-BE49-F238E27FC236}">
                <a16:creationId xmlns="" xmlns:a16="http://schemas.microsoft.com/office/drawing/2014/main" id="{D3F534BB-E0CD-F744-9F04-57840BC97AD3}"/>
              </a:ext>
            </a:extLst>
          </p:cNvPr>
          <p:cNvSpPr/>
          <p:nvPr/>
        </p:nvSpPr>
        <p:spPr>
          <a:xfrm>
            <a:off x="7421790" y="420246"/>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36-41</a:t>
            </a:r>
          </a:p>
        </p:txBody>
      </p:sp>
    </p:spTree>
    <p:extLst>
      <p:ext uri="{BB962C8B-B14F-4D97-AF65-F5344CB8AC3E}">
        <p14:creationId xmlns:p14="http://schemas.microsoft.com/office/powerpoint/2010/main" val="25710908"/>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27737-6CAD-1146-B762-B917A41DC5A1}"/>
              </a:ext>
            </a:extLst>
          </p:cNvPr>
          <p:cNvSpPr>
            <a:spLocks noGrp="1"/>
          </p:cNvSpPr>
          <p:nvPr>
            <p:ph type="title"/>
          </p:nvPr>
        </p:nvSpPr>
        <p:spPr>
          <a:xfrm>
            <a:off x="43087" y="-254749"/>
            <a:ext cx="7886700" cy="1325563"/>
          </a:xfrm>
        </p:spPr>
        <p:txBody>
          <a:bodyPr>
            <a:normAutofit/>
          </a:bodyPr>
          <a:lstStyle/>
          <a:p>
            <a:r>
              <a:rPr lang="en-US" sz="3600" b="1" u="sng" dirty="0"/>
              <a:t>Upcoming Dates</a:t>
            </a:r>
          </a:p>
        </p:txBody>
      </p:sp>
      <p:pic>
        <p:nvPicPr>
          <p:cNvPr id="4" name="Picture 3" descr="A screenshot of a cell phone&#10;&#10;Description automatically generated">
            <a:extLst>
              <a:ext uri="{FF2B5EF4-FFF2-40B4-BE49-F238E27FC236}">
                <a16:creationId xmlns="" xmlns:a16="http://schemas.microsoft.com/office/drawing/2014/main" id="{C76936F3-B514-5C4E-8CF7-7C92F1C4D1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2078" y="-1"/>
            <a:ext cx="1739895" cy="2141631"/>
          </a:xfrm>
          <a:prstGeom prst="rect">
            <a:avLst/>
          </a:prstGeom>
        </p:spPr>
      </p:pic>
      <p:pic>
        <p:nvPicPr>
          <p:cNvPr id="6" name="Picture 5" descr="A screenshot of a cell phone&#10;&#10;Description automatically generated">
            <a:extLst>
              <a:ext uri="{FF2B5EF4-FFF2-40B4-BE49-F238E27FC236}">
                <a16:creationId xmlns="" xmlns:a16="http://schemas.microsoft.com/office/drawing/2014/main" id="{20325D83-D6F2-8847-AB8A-FAFC0A777C3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81973" y="0"/>
            <a:ext cx="1462027" cy="2141632"/>
          </a:xfrm>
          <a:prstGeom prst="rect">
            <a:avLst/>
          </a:prstGeom>
        </p:spPr>
      </p:pic>
      <p:sp>
        <p:nvSpPr>
          <p:cNvPr id="11" name="Octagon 10">
            <a:extLst>
              <a:ext uri="{FF2B5EF4-FFF2-40B4-BE49-F238E27FC236}">
                <a16:creationId xmlns="" xmlns:a16="http://schemas.microsoft.com/office/drawing/2014/main" id="{14B8E412-1EAF-D94D-8EEC-F9A1F73F3BB2}"/>
              </a:ext>
            </a:extLst>
          </p:cNvPr>
          <p:cNvSpPr/>
          <p:nvPr/>
        </p:nvSpPr>
        <p:spPr>
          <a:xfrm>
            <a:off x="4783282" y="-3"/>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Pages</a:t>
            </a:r>
          </a:p>
          <a:p>
            <a:pPr algn="ctr"/>
            <a:r>
              <a:rPr lang="en-US" b="1" dirty="0"/>
              <a:t>4-6</a:t>
            </a:r>
          </a:p>
        </p:txBody>
      </p:sp>
      <p:sp>
        <p:nvSpPr>
          <p:cNvPr id="3" name="TextBox 2">
            <a:extLst>
              <a:ext uri="{FF2B5EF4-FFF2-40B4-BE49-F238E27FC236}">
                <a16:creationId xmlns="" xmlns:a16="http://schemas.microsoft.com/office/drawing/2014/main" id="{DD383036-A3AA-BD4D-8EDD-F0D5E0745044}"/>
              </a:ext>
            </a:extLst>
          </p:cNvPr>
          <p:cNvSpPr txBox="1"/>
          <p:nvPr/>
        </p:nvSpPr>
        <p:spPr>
          <a:xfrm>
            <a:off x="229428" y="1070814"/>
            <a:ext cx="4977114" cy="6186309"/>
          </a:xfrm>
          <a:prstGeom prst="rect">
            <a:avLst/>
          </a:prstGeom>
          <a:noFill/>
        </p:spPr>
        <p:txBody>
          <a:bodyPr wrap="square" rtlCol="0">
            <a:spAutoFit/>
          </a:bodyPr>
          <a:lstStyle/>
          <a:p>
            <a:r>
              <a:rPr lang="en-IE" b="1" dirty="0"/>
              <a:t>Thematic Training Sessions</a:t>
            </a:r>
            <a:r>
              <a:rPr lang="en-IE" dirty="0"/>
              <a:t> </a:t>
            </a:r>
          </a:p>
          <a:p>
            <a:endParaRPr lang="en-IE" dirty="0"/>
          </a:p>
          <a:p>
            <a:r>
              <a:rPr lang="en-IE" dirty="0" smtClean="0"/>
              <a:t>November</a:t>
            </a:r>
            <a:endParaRPr lang="en-IE" dirty="0"/>
          </a:p>
          <a:p>
            <a:endParaRPr lang="en-IE" dirty="0" smtClean="0"/>
          </a:p>
          <a:p>
            <a:r>
              <a:rPr lang="en-IE" sz="2400" dirty="0" smtClean="0"/>
              <a:t>-</a:t>
            </a:r>
            <a:r>
              <a:rPr lang="en-IE" sz="2400" dirty="0"/>
              <a:t> </a:t>
            </a:r>
            <a:r>
              <a:rPr lang="en-IE" sz="2400" dirty="0">
                <a:hlinkClick r:id="rId5"/>
              </a:rPr>
              <a:t>Recycling &amp; Food Waste</a:t>
            </a:r>
            <a:r>
              <a:rPr lang="en-IE" sz="2400" dirty="0"/>
              <a:t>: Mon 23rd</a:t>
            </a:r>
          </a:p>
          <a:p>
            <a:r>
              <a:rPr lang="en-IE" sz="2400" dirty="0"/>
              <a:t>- </a:t>
            </a:r>
            <a:r>
              <a:rPr lang="en-IE" sz="2400" dirty="0">
                <a:hlinkClick r:id="rId6"/>
              </a:rPr>
              <a:t>Sustainability/ Degrowth</a:t>
            </a:r>
            <a:r>
              <a:rPr lang="en-IE" sz="2400" dirty="0"/>
              <a:t>: Wed 25</a:t>
            </a:r>
            <a:r>
              <a:rPr lang="en-IE" sz="2400" baseline="30000" dirty="0"/>
              <a:t>th</a:t>
            </a:r>
            <a:endParaRPr lang="en-IE" sz="2400" dirty="0"/>
          </a:p>
          <a:p>
            <a:endParaRPr lang="en-IE" sz="2400" dirty="0"/>
          </a:p>
          <a:p>
            <a:r>
              <a:rPr lang="en-IE" sz="2400" dirty="0"/>
              <a:t>December</a:t>
            </a:r>
          </a:p>
          <a:p>
            <a:r>
              <a:rPr lang="en-IE" sz="2400" dirty="0"/>
              <a:t>- </a:t>
            </a:r>
            <a:r>
              <a:rPr lang="en-IE" sz="2400" dirty="0">
                <a:hlinkClick r:id="rId7"/>
              </a:rPr>
              <a:t>Migration</a:t>
            </a:r>
            <a:r>
              <a:rPr lang="en-IE" sz="2400" dirty="0"/>
              <a:t>: Tues 1st</a:t>
            </a:r>
          </a:p>
          <a:p>
            <a:r>
              <a:rPr lang="en-IE" sz="2400" dirty="0"/>
              <a:t>- </a:t>
            </a:r>
            <a:r>
              <a:rPr lang="en-IE" sz="2400" dirty="0">
                <a:hlinkClick r:id="rId8"/>
              </a:rPr>
              <a:t>Tax &amp; Trade</a:t>
            </a:r>
            <a:r>
              <a:rPr lang="en-IE" sz="2400" dirty="0"/>
              <a:t>: </a:t>
            </a:r>
            <a:r>
              <a:rPr lang="en-IE" sz="2400" dirty="0" err="1"/>
              <a:t>Thur</a:t>
            </a:r>
            <a:r>
              <a:rPr lang="en-IE" sz="2400" dirty="0"/>
              <a:t> 3rd</a:t>
            </a:r>
          </a:p>
          <a:p>
            <a:r>
              <a:rPr lang="en-IE" sz="2400" dirty="0"/>
              <a:t>- </a:t>
            </a:r>
            <a:r>
              <a:rPr lang="en-IE" sz="2400" dirty="0">
                <a:hlinkClick r:id="rId9"/>
              </a:rPr>
              <a:t>Energy</a:t>
            </a:r>
            <a:r>
              <a:rPr lang="en-IE" sz="2400" dirty="0"/>
              <a:t>: Mon 7th</a:t>
            </a:r>
          </a:p>
          <a:p>
            <a:r>
              <a:rPr lang="en-IE" sz="2400" dirty="0"/>
              <a:t>- </a:t>
            </a:r>
            <a:r>
              <a:rPr lang="en-IE" sz="2400" dirty="0">
                <a:hlinkClick r:id="rId10"/>
              </a:rPr>
              <a:t>Life Under Water</a:t>
            </a:r>
            <a:r>
              <a:rPr lang="en-IE" sz="2400" dirty="0"/>
              <a:t>: Wed 9th</a:t>
            </a:r>
          </a:p>
          <a:p>
            <a:r>
              <a:rPr lang="en-IE" sz="2400" dirty="0"/>
              <a:t>- </a:t>
            </a:r>
            <a:r>
              <a:rPr lang="en-IE" sz="2400" dirty="0">
                <a:hlinkClick r:id="rId11"/>
              </a:rPr>
              <a:t>Wellbeing &amp; Health</a:t>
            </a:r>
            <a:r>
              <a:rPr lang="en-IE" sz="2400" dirty="0"/>
              <a:t>: Fri 11th </a:t>
            </a:r>
          </a:p>
          <a:p>
            <a:r>
              <a:rPr lang="en-IE" dirty="0"/>
              <a:t/>
            </a:r>
            <a:br>
              <a:rPr lang="en-IE" dirty="0"/>
            </a:br>
            <a:endParaRPr lang="en-US" dirty="0"/>
          </a:p>
          <a:p>
            <a:endParaRPr lang="en-US" dirty="0"/>
          </a:p>
          <a:p>
            <a:endParaRPr lang="en-US" dirty="0"/>
          </a:p>
          <a:p>
            <a:endParaRPr lang="en-US" dirty="0"/>
          </a:p>
          <a:p>
            <a:endParaRPr lang="en-US" dirty="0"/>
          </a:p>
        </p:txBody>
      </p:sp>
      <p:sp>
        <p:nvSpPr>
          <p:cNvPr id="5" name="Rectangle 4">
            <a:extLst>
              <a:ext uri="{FF2B5EF4-FFF2-40B4-BE49-F238E27FC236}">
                <a16:creationId xmlns="" xmlns:a16="http://schemas.microsoft.com/office/drawing/2014/main" id="{4DA103B4-747D-2444-A09C-ED2716DFEE84}"/>
              </a:ext>
            </a:extLst>
          </p:cNvPr>
          <p:cNvSpPr/>
          <p:nvPr/>
        </p:nvSpPr>
        <p:spPr>
          <a:xfrm>
            <a:off x="4783282" y="2540674"/>
            <a:ext cx="4572000" cy="6217088"/>
          </a:xfrm>
          <a:prstGeom prst="rect">
            <a:avLst/>
          </a:prstGeom>
        </p:spPr>
        <p:txBody>
          <a:bodyPr>
            <a:spAutoFit/>
          </a:bodyPr>
          <a:lstStyle/>
          <a:p>
            <a:endParaRPr lang="en-IE" dirty="0"/>
          </a:p>
          <a:p>
            <a:r>
              <a:rPr lang="en-IE" sz="2800" dirty="0"/>
              <a:t>Recordings </a:t>
            </a:r>
            <a:r>
              <a:rPr lang="en-IE" sz="2800" dirty="0" smtClean="0"/>
              <a:t>available</a:t>
            </a:r>
          </a:p>
          <a:p>
            <a:r>
              <a:rPr lang="en-IE" sz="2000" b="1" dirty="0" smtClean="0">
                <a:solidFill>
                  <a:srgbClr val="FF0000"/>
                </a:solidFill>
                <a:hlinkClick r:id="rId12"/>
              </a:rPr>
              <a:t>Critical Approach</a:t>
            </a:r>
            <a:endParaRPr lang="en-IE" sz="2000" b="1" dirty="0">
              <a:solidFill>
                <a:srgbClr val="FF0000"/>
              </a:solidFill>
              <a:hlinkClick r:id="rId12"/>
            </a:endParaRPr>
          </a:p>
          <a:p>
            <a:r>
              <a:rPr lang="en-IE" dirty="0" smtClean="0">
                <a:solidFill>
                  <a:srgbClr val="FF0000"/>
                </a:solidFill>
                <a:hlinkClick r:id="rId12"/>
              </a:rPr>
              <a:t>Anti</a:t>
            </a:r>
            <a:r>
              <a:rPr lang="en-IE" dirty="0">
                <a:solidFill>
                  <a:srgbClr val="FF0000"/>
                </a:solidFill>
                <a:hlinkClick r:id="rId12"/>
              </a:rPr>
              <a:t>-Racism</a:t>
            </a:r>
            <a:r>
              <a:rPr lang="en-IE" dirty="0">
                <a:solidFill>
                  <a:srgbClr val="FF0000"/>
                </a:solidFill>
              </a:rPr>
              <a:t>: Thur 5</a:t>
            </a:r>
            <a:r>
              <a:rPr lang="en-IE" baseline="30000" dirty="0">
                <a:solidFill>
                  <a:srgbClr val="FF0000"/>
                </a:solidFill>
              </a:rPr>
              <a:t>th</a:t>
            </a:r>
            <a:r>
              <a:rPr lang="en-IE" dirty="0">
                <a:solidFill>
                  <a:srgbClr val="FF0000"/>
                </a:solidFill>
              </a:rPr>
              <a:t>- </a:t>
            </a:r>
          </a:p>
          <a:p>
            <a:r>
              <a:rPr lang="en-IE" dirty="0">
                <a:solidFill>
                  <a:srgbClr val="FF0000"/>
                </a:solidFill>
                <a:hlinkClick r:id="rId13"/>
              </a:rPr>
              <a:t>-Fast Fashion</a:t>
            </a:r>
            <a:r>
              <a:rPr lang="en-IE" dirty="0">
                <a:solidFill>
                  <a:srgbClr val="FF0000"/>
                </a:solidFill>
              </a:rPr>
              <a:t>: Mon 9th</a:t>
            </a:r>
          </a:p>
          <a:p>
            <a:r>
              <a:rPr lang="en-IE" dirty="0">
                <a:solidFill>
                  <a:srgbClr val="FF0000"/>
                </a:solidFill>
              </a:rPr>
              <a:t>-</a:t>
            </a:r>
            <a:r>
              <a:rPr lang="en-IE" dirty="0">
                <a:solidFill>
                  <a:srgbClr val="FF0000"/>
                </a:solidFill>
                <a:hlinkClick r:id="rId14"/>
              </a:rPr>
              <a:t> Food Security &amp; Biodiversity</a:t>
            </a:r>
            <a:r>
              <a:rPr lang="en-IE" dirty="0">
                <a:solidFill>
                  <a:srgbClr val="FF0000"/>
                </a:solidFill>
              </a:rPr>
              <a:t>: Fri 13</a:t>
            </a:r>
            <a:r>
              <a:rPr lang="en-IE" baseline="30000" dirty="0">
                <a:solidFill>
                  <a:srgbClr val="FF0000"/>
                </a:solidFill>
              </a:rPr>
              <a:t>th</a:t>
            </a:r>
            <a:endParaRPr lang="en-IE" dirty="0">
              <a:solidFill>
                <a:srgbClr val="FF0000"/>
              </a:solidFill>
            </a:endParaRPr>
          </a:p>
          <a:p>
            <a:endParaRPr lang="en-IE" b="1" dirty="0" smtClean="0">
              <a:solidFill>
                <a:srgbClr val="FF0000"/>
              </a:solidFill>
            </a:endParaRPr>
          </a:p>
          <a:p>
            <a:endParaRPr lang="en-IE" b="1" dirty="0">
              <a:solidFill>
                <a:srgbClr val="FF0000"/>
              </a:solidFill>
            </a:endParaRPr>
          </a:p>
          <a:p>
            <a:r>
              <a:rPr lang="en-IE" b="1" dirty="0" smtClean="0">
                <a:solidFill>
                  <a:srgbClr val="FF0000"/>
                </a:solidFill>
              </a:rPr>
              <a:t>School </a:t>
            </a:r>
            <a:r>
              <a:rPr lang="en-IE" b="1" dirty="0">
                <a:solidFill>
                  <a:srgbClr val="FF0000"/>
                </a:solidFill>
              </a:rPr>
              <a:t>Management Symposium</a:t>
            </a:r>
          </a:p>
          <a:p>
            <a:r>
              <a:rPr lang="en-IE" dirty="0" smtClean="0">
                <a:solidFill>
                  <a:srgbClr val="FF0000"/>
                </a:solidFill>
              </a:rPr>
              <a:t>Wednesday </a:t>
            </a:r>
            <a:r>
              <a:rPr lang="en-IE" dirty="0">
                <a:solidFill>
                  <a:srgbClr val="FF0000"/>
                </a:solidFill>
              </a:rPr>
              <a:t>11th November!</a:t>
            </a:r>
          </a:p>
          <a:p>
            <a:r>
              <a:rPr lang="en-IE" dirty="0"/>
              <a:t/>
            </a:r>
            <a:br>
              <a:rPr lang="en-IE" dirty="0"/>
            </a:br>
            <a:endParaRPr lang="en-IE" dirty="0"/>
          </a:p>
          <a:p>
            <a:r>
              <a:rPr lang="en-IE" b="1" dirty="0">
                <a:solidFill>
                  <a:srgbClr val="FF0000"/>
                </a:solidFill>
              </a:rPr>
              <a:t>Global Passport Award </a:t>
            </a:r>
          </a:p>
          <a:p>
            <a:r>
              <a:rPr lang="en-IE" dirty="0">
                <a:solidFill>
                  <a:srgbClr val="FF0000"/>
                </a:solidFill>
              </a:rPr>
              <a:t>Webinar </a:t>
            </a:r>
            <a:r>
              <a:rPr lang="en-IE" u="sng" dirty="0">
                <a:solidFill>
                  <a:srgbClr val="FF0000"/>
                </a:solidFill>
              </a:rPr>
              <a:t> </a:t>
            </a:r>
            <a:r>
              <a:rPr lang="en-IE" u="sng" dirty="0">
                <a:solidFill>
                  <a:srgbClr val="FF0000"/>
                </a:solidFill>
                <a:hlinkClick r:id="rId15"/>
              </a:rPr>
              <a:t>17th of Novembe</a:t>
            </a:r>
            <a:r>
              <a:rPr lang="en-IE" u="sng" dirty="0">
                <a:solidFill>
                  <a:srgbClr val="FF0000"/>
                </a:solidFill>
              </a:rPr>
              <a:t>r</a:t>
            </a:r>
            <a:r>
              <a:rPr lang="en-IE" dirty="0">
                <a:solidFill>
                  <a:srgbClr val="FF0000"/>
                </a:solidFill>
              </a:rPr>
              <a:t/>
            </a:r>
            <a:br>
              <a:rPr lang="en-IE" dirty="0">
                <a:solidFill>
                  <a:srgbClr val="FF0000"/>
                </a:solidFill>
              </a:rPr>
            </a:br>
            <a:endParaRPr lang="en-IE" dirty="0">
              <a:solidFill>
                <a:srgbClr val="FF0000"/>
              </a:solidFill>
            </a:endParaRPr>
          </a:p>
          <a:p>
            <a:r>
              <a:rPr lang="en-IE" dirty="0"/>
              <a:t/>
            </a:r>
            <a:br>
              <a:rPr lang="en-IE" dirty="0"/>
            </a:br>
            <a:endParaRPr lang="en-IE" dirty="0"/>
          </a:p>
          <a:p>
            <a:r>
              <a:rPr lang="en-IE" dirty="0"/>
              <a:t/>
            </a:r>
            <a:br>
              <a:rPr lang="en-IE" dirty="0"/>
            </a:br>
            <a:endParaRPr lang="en-IE" dirty="0"/>
          </a:p>
          <a:p>
            <a:r>
              <a:rPr lang="en-IE" dirty="0"/>
              <a:t/>
            </a:r>
            <a:br>
              <a:rPr lang="en-IE" dirty="0"/>
            </a:br>
            <a:endParaRPr lang="en-US" dirty="0"/>
          </a:p>
        </p:txBody>
      </p:sp>
    </p:spTree>
    <p:extLst>
      <p:ext uri="{BB962C8B-B14F-4D97-AF65-F5344CB8AC3E}">
        <p14:creationId xmlns:p14="http://schemas.microsoft.com/office/powerpoint/2010/main" val="1886678880"/>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screenshot of a cell phone&#10;&#10;Description automatically generated">
            <a:extLst>
              <a:ext uri="{FF2B5EF4-FFF2-40B4-BE49-F238E27FC236}">
                <a16:creationId xmlns="" xmlns:a16="http://schemas.microsoft.com/office/drawing/2014/main" id="{011C3F98-D5B9-AD47-91B2-39288B29A0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933900"/>
            <a:ext cx="9144000" cy="4990199"/>
          </a:xfrm>
          <a:prstGeom prst="rect">
            <a:avLst/>
          </a:prstGeom>
        </p:spPr>
      </p:pic>
      <p:cxnSp>
        <p:nvCxnSpPr>
          <p:cNvPr id="21" name="Straight Arrow Connector 20">
            <a:extLst>
              <a:ext uri="{FF2B5EF4-FFF2-40B4-BE49-F238E27FC236}">
                <a16:creationId xmlns="" xmlns:a16="http://schemas.microsoft.com/office/drawing/2014/main" id="{9AFBF2EE-8205-0B43-9721-92539F1ABA27}"/>
              </a:ext>
            </a:extLst>
          </p:cNvPr>
          <p:cNvCxnSpPr>
            <a:cxnSpLocks/>
          </p:cNvCxnSpPr>
          <p:nvPr/>
        </p:nvCxnSpPr>
        <p:spPr>
          <a:xfrm>
            <a:off x="2630905" y="304800"/>
            <a:ext cx="1796719" cy="1310889"/>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8132310"/>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 xmlns:a16="http://schemas.microsoft.com/office/drawing/2014/main" id="{E45B1D5C-0827-4AF0-8186-11FC5A8B8B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B52440A4-2B2F-C743-9FB2-2D8B056B1357}"/>
              </a:ext>
            </a:extLst>
          </p:cNvPr>
          <p:cNvSpPr>
            <a:spLocks noGrp="1"/>
          </p:cNvSpPr>
          <p:nvPr>
            <p:ph type="title"/>
          </p:nvPr>
        </p:nvSpPr>
        <p:spPr>
          <a:xfrm>
            <a:off x="226563" y="250744"/>
            <a:ext cx="8576586" cy="623976"/>
          </a:xfrm>
        </p:spPr>
        <p:txBody>
          <a:bodyPr vert="horz" lIns="91440" tIns="45720" rIns="91440" bIns="45720" rtlCol="0" anchor="ctr">
            <a:normAutofit/>
          </a:bodyPr>
          <a:lstStyle/>
          <a:p>
            <a:r>
              <a:rPr lang="en-US" sz="3000" dirty="0"/>
              <a:t>Evaluation for Today</a:t>
            </a:r>
          </a:p>
        </p:txBody>
      </p:sp>
      <p:sp>
        <p:nvSpPr>
          <p:cNvPr id="26" name="Rectangle 25">
            <a:extLst>
              <a:ext uri="{FF2B5EF4-FFF2-40B4-BE49-F238E27FC236}">
                <a16:creationId xmlns="" xmlns:a16="http://schemas.microsoft.com/office/drawing/2014/main" id="{99413ED5-9ED4-4772-BCE4-2BCAE6B12E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a:off x="2361045" y="245695"/>
            <a:ext cx="1715478" cy="64375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 xmlns:a16="http://schemas.microsoft.com/office/drawing/2014/main" id="{90F533E9-6690-41A8-A372-4C6C622D028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5400000">
            <a:off x="5747951" y="3411145"/>
            <a:ext cx="1719072"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 xmlns:a16="http://schemas.microsoft.com/office/drawing/2014/main" id="{16FB8784-78D5-9345-87F8-24532BD751A6}"/>
              </a:ext>
            </a:extLst>
          </p:cNvPr>
          <p:cNvSpPr txBox="1"/>
          <p:nvPr/>
        </p:nvSpPr>
        <p:spPr>
          <a:xfrm>
            <a:off x="8646695" y="673768"/>
            <a:ext cx="184731" cy="369332"/>
          </a:xfrm>
          <a:prstGeom prst="rect">
            <a:avLst/>
          </a:prstGeom>
          <a:noFill/>
        </p:spPr>
        <p:txBody>
          <a:bodyPr wrap="none" rtlCol="0">
            <a:spAutoFit/>
          </a:bodyPr>
          <a:lstStyle/>
          <a:p>
            <a:endParaRPr lang="en-US" dirty="0"/>
          </a:p>
        </p:txBody>
      </p:sp>
      <p:sp>
        <p:nvSpPr>
          <p:cNvPr id="4" name="TextBox 3"/>
          <p:cNvSpPr txBox="1"/>
          <p:nvPr/>
        </p:nvSpPr>
        <p:spPr>
          <a:xfrm>
            <a:off x="0" y="5520191"/>
            <a:ext cx="9029711" cy="707886"/>
          </a:xfrm>
          <a:prstGeom prst="rect">
            <a:avLst/>
          </a:prstGeom>
          <a:noFill/>
        </p:spPr>
        <p:txBody>
          <a:bodyPr wrap="square" rtlCol="0">
            <a:spAutoFit/>
          </a:bodyPr>
          <a:lstStyle/>
          <a:p>
            <a:pPr algn="r"/>
            <a:r>
              <a:rPr lang="en-US" sz="4000" dirty="0"/>
              <a:t>https://</a:t>
            </a:r>
            <a:r>
              <a:rPr lang="en-US" sz="4000" dirty="0" err="1"/>
              <a:t>forms.gle</a:t>
            </a:r>
            <a:r>
              <a:rPr lang="en-US" sz="4000" dirty="0"/>
              <a:t>/o2xEw2BxMQ1VYw9w7</a:t>
            </a:r>
          </a:p>
        </p:txBody>
      </p:sp>
      <p:pic>
        <p:nvPicPr>
          <p:cNvPr id="5" name="Picture 4" descr="Screen Shot 2020-11-12 at 16.08.5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3062" y="1043100"/>
            <a:ext cx="7143233" cy="4017364"/>
          </a:xfrm>
          <a:prstGeom prst="rect">
            <a:avLst/>
          </a:prstGeom>
        </p:spPr>
      </p:pic>
    </p:spTree>
    <p:extLst>
      <p:ext uri="{BB962C8B-B14F-4D97-AF65-F5344CB8AC3E}">
        <p14:creationId xmlns:p14="http://schemas.microsoft.com/office/powerpoint/2010/main" val="2088419347"/>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6361" y="2465560"/>
            <a:ext cx="4713233" cy="1306340"/>
          </a:xfrm>
        </p:spPr>
        <p:txBody>
          <a:bodyPr>
            <a:noAutofit/>
          </a:bodyPr>
          <a:lstStyle/>
          <a:p>
            <a:pPr algn="l"/>
            <a:r>
              <a:rPr lang="en-US" sz="1050" b="1" dirty="0"/>
              <a:t/>
            </a:r>
            <a:br>
              <a:rPr lang="en-US" sz="1050" b="1" dirty="0"/>
            </a:br>
            <a:r>
              <a:rPr lang="en-US" sz="1050" b="1" dirty="0"/>
              <a:t/>
            </a:r>
            <a:br>
              <a:rPr lang="en-US" sz="1050" b="1" dirty="0"/>
            </a:br>
            <a:r>
              <a:rPr lang="en-US" sz="1050" b="1" dirty="0"/>
              <a:t/>
            </a:r>
            <a:br>
              <a:rPr lang="en-US" sz="1050" b="1" dirty="0"/>
            </a:br>
            <a:r>
              <a:rPr lang="en-US" sz="1050" b="1" dirty="0"/>
              <a:t/>
            </a:r>
            <a:br>
              <a:rPr lang="en-US" sz="1050" b="1" dirty="0"/>
            </a:br>
            <a:r>
              <a:rPr lang="en-US" sz="1050" b="1" dirty="0"/>
              <a:t/>
            </a:r>
            <a:br>
              <a:rPr lang="en-US" sz="1050" b="1" dirty="0"/>
            </a:br>
            <a:r>
              <a:rPr lang="en-US" sz="1050" b="1" dirty="0"/>
              <a:t/>
            </a:r>
            <a:br>
              <a:rPr lang="en-US" sz="1050" b="1" dirty="0"/>
            </a:br>
            <a:r>
              <a:rPr lang="en-US" sz="1200" dirty="0"/>
              <a:t/>
            </a:r>
            <a:br>
              <a:rPr lang="en-US" sz="1200" dirty="0"/>
            </a:br>
            <a:r>
              <a:rPr lang="en-US" sz="1200" dirty="0"/>
              <a:t>	</a:t>
            </a:r>
            <a:br>
              <a:rPr lang="en-US" sz="1200" dirty="0"/>
            </a:br>
            <a:endParaRPr lang="en-US" sz="1200" dirty="0">
              <a:solidFill>
                <a:schemeClr val="tx2"/>
              </a:solidFill>
              <a:latin typeface="Rockwell"/>
              <a:cs typeface="Rockwell"/>
            </a:endParaRPr>
          </a:p>
        </p:txBody>
      </p:sp>
      <p:pic>
        <p:nvPicPr>
          <p:cNvPr id="4" name="Picture 3" descr="Worldwise Logo.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236" y="5044118"/>
            <a:ext cx="1349903" cy="1394900"/>
          </a:xfrm>
          <a:prstGeom prst="rect">
            <a:avLst/>
          </a:prstGeom>
        </p:spPr>
      </p:pic>
      <p:pic>
        <p:nvPicPr>
          <p:cNvPr id="6" name="Picture 5" descr="WWGS tag-line.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17856" y="5395407"/>
            <a:ext cx="3703475" cy="837890"/>
          </a:xfrm>
          <a:prstGeom prst="rect">
            <a:avLst/>
          </a:prstGeom>
        </p:spPr>
      </p:pic>
      <p:pic>
        <p:nvPicPr>
          <p:cNvPr id="3" name="Picture 2" descr="irishaid-logo-wwgs.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01129" y="210780"/>
            <a:ext cx="2381250" cy="1095375"/>
          </a:xfrm>
          <a:prstGeom prst="rect">
            <a:avLst/>
          </a:prstGeom>
        </p:spPr>
      </p:pic>
      <p:sp>
        <p:nvSpPr>
          <p:cNvPr id="8" name="TextBox 7"/>
          <p:cNvSpPr txBox="1"/>
          <p:nvPr/>
        </p:nvSpPr>
        <p:spPr>
          <a:xfrm>
            <a:off x="505326" y="1497307"/>
            <a:ext cx="8133347" cy="3108543"/>
          </a:xfrm>
          <a:prstGeom prst="rect">
            <a:avLst/>
          </a:prstGeom>
          <a:noFill/>
        </p:spPr>
        <p:txBody>
          <a:bodyPr wrap="square" rtlCol="0">
            <a:spAutoFit/>
          </a:bodyPr>
          <a:lstStyle/>
          <a:p>
            <a:pPr algn="ctr"/>
            <a:r>
              <a:rPr lang="en-US" sz="2800" dirty="0">
                <a:solidFill>
                  <a:srgbClr val="1F497D"/>
                </a:solidFill>
                <a:latin typeface="Rockwell Extra Bold"/>
                <a:cs typeface="Rockwell Extra Bold"/>
              </a:rPr>
              <a:t>Thank you!</a:t>
            </a:r>
          </a:p>
          <a:p>
            <a:pPr algn="ctr"/>
            <a:endParaRPr lang="en-US" sz="2800" dirty="0">
              <a:solidFill>
                <a:srgbClr val="1F497D"/>
              </a:solidFill>
              <a:latin typeface="Rockwell Extra Bold"/>
              <a:cs typeface="Rockwell Extra Bold"/>
            </a:endParaRPr>
          </a:p>
          <a:p>
            <a:pPr algn="ctr"/>
            <a:r>
              <a:rPr lang="en-US" sz="2800" dirty="0">
                <a:solidFill>
                  <a:srgbClr val="1F497D"/>
                </a:solidFill>
                <a:latin typeface="Rockwell Extra Bold"/>
                <a:cs typeface="Rockwell Extra Bold"/>
              </a:rPr>
              <a:t>Questions???</a:t>
            </a:r>
          </a:p>
          <a:p>
            <a:pPr algn="ctr"/>
            <a:endParaRPr lang="en-US" sz="2800" dirty="0">
              <a:solidFill>
                <a:srgbClr val="1F497D"/>
              </a:solidFill>
              <a:latin typeface="Rockwell Extra Bold"/>
              <a:cs typeface="Rockwell Extra Bold"/>
            </a:endParaRPr>
          </a:p>
          <a:p>
            <a:pPr algn="ctr"/>
            <a:endParaRPr lang="en-US" sz="2800" dirty="0">
              <a:solidFill>
                <a:srgbClr val="1F497D"/>
              </a:solidFill>
              <a:latin typeface="Rockwell Extra Bold"/>
              <a:cs typeface="Rockwell Extra Bold"/>
            </a:endParaRPr>
          </a:p>
          <a:p>
            <a:pPr algn="ctr"/>
            <a:r>
              <a:rPr lang="en-US" sz="2800" dirty="0" smtClean="0">
                <a:solidFill>
                  <a:srgbClr val="1F497D"/>
                </a:solidFill>
                <a:latin typeface="Rockwell Extra Bold"/>
                <a:cs typeface="Rockwell Extra Bold"/>
                <a:hlinkClick r:id="rId6"/>
              </a:rPr>
              <a:t>Lizzy.noone@</a:t>
            </a:r>
            <a:r>
              <a:rPr lang="en-US" sz="2800" dirty="0">
                <a:solidFill>
                  <a:srgbClr val="1F497D"/>
                </a:solidFill>
                <a:latin typeface="Rockwell Extra Bold"/>
                <a:cs typeface="Rockwell Extra Bold"/>
                <a:hlinkClick r:id="rId6"/>
              </a:rPr>
              <a:t>worldwiseschools.ie</a:t>
            </a:r>
            <a:endParaRPr lang="en-US" sz="2800" dirty="0">
              <a:solidFill>
                <a:srgbClr val="1F497D"/>
              </a:solidFill>
              <a:latin typeface="Rockwell Extra Bold"/>
              <a:cs typeface="Rockwell Extra Bold"/>
            </a:endParaRPr>
          </a:p>
          <a:p>
            <a:pPr algn="ctr"/>
            <a:r>
              <a:rPr lang="en-US" sz="2800" dirty="0" smtClean="0">
                <a:solidFill>
                  <a:srgbClr val="1F497D"/>
                </a:solidFill>
                <a:latin typeface="Rockwell Extra Bold"/>
                <a:cs typeface="Rockwell Extra Bold"/>
              </a:rPr>
              <a:t>086 8720879</a:t>
            </a:r>
            <a:endParaRPr lang="en-US" sz="2800" dirty="0">
              <a:solidFill>
                <a:srgbClr val="1F497D"/>
              </a:solidFill>
              <a:latin typeface="Rockwell Extra Bold"/>
              <a:cs typeface="Rockwell Extra Bold"/>
            </a:endParaRPr>
          </a:p>
        </p:txBody>
      </p:sp>
    </p:spTree>
    <p:extLst>
      <p:ext uri="{BB962C8B-B14F-4D97-AF65-F5344CB8AC3E}">
        <p14:creationId xmlns:p14="http://schemas.microsoft.com/office/powerpoint/2010/main" val="91083153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2063</TotalTime>
  <Words>1024</Words>
  <Application>Microsoft Macintosh PowerPoint</Application>
  <PresentationFormat>On-screen Show (4:3)</PresentationFormat>
  <Paragraphs>260</Paragraphs>
  <Slides>32</Slides>
  <Notes>17</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Poverty</vt:lpstr>
      <vt:lpstr>PowerPoint Presentation</vt:lpstr>
      <vt:lpstr> Hopes &amp; Fears</vt:lpstr>
      <vt:lpstr>Housekeeping</vt:lpstr>
      <vt:lpstr>Session Plan</vt:lpstr>
      <vt:lpstr>Stephen McCloskey</vt:lpstr>
      <vt:lpstr>GUEST TEACHER   </vt:lpstr>
      <vt:lpstr>PowerPoint Presentation</vt:lpstr>
      <vt:lpstr>Reflection  Reflect on what you’ve  heard this morning..  Consider:  - Your own journey on exploring poverty  - Your approach to poverty with students   </vt:lpstr>
      <vt:lpstr>PowerPoint Presentation</vt:lpstr>
      <vt:lpstr>WWGS: 6 Step Programme Poverty: from Knowledge to Action   </vt:lpstr>
      <vt:lpstr>PowerPoint Presentation</vt:lpstr>
      <vt:lpstr>PowerPoint Presentation</vt:lpstr>
      <vt:lpstr>PowerPoint Presentation</vt:lpstr>
      <vt:lpstr>PowerPoint Presentation</vt:lpstr>
      <vt:lpstr>PowerPoint Presentation</vt:lpstr>
      <vt:lpstr>http://www.worldwiseschools.ie/6-step-programme/</vt:lpstr>
      <vt:lpstr>PowerPoint Presentation</vt:lpstr>
      <vt:lpstr>PowerPoint Presentation</vt:lpstr>
      <vt:lpstr>1. Hover over the symbol and a drop down menu appears!</vt:lpstr>
      <vt:lpstr>PowerPoint Presentation</vt:lpstr>
      <vt:lpstr> STEP 3: EXPLORE THE THEME TEACHING AND LEARNING MATERIALS: Resources   </vt:lpstr>
      <vt:lpstr> STEP 3: EXPLORE THE THEME TEACHING AND LEARNING MATERIALS:   </vt:lpstr>
      <vt:lpstr>Share Learning</vt:lpstr>
      <vt:lpstr>PowerPoint Presentation</vt:lpstr>
      <vt:lpstr>PowerPoint Presentation</vt:lpstr>
      <vt:lpstr>PowerPoint Presentation</vt:lpstr>
      <vt:lpstr>STEP 6:  REFLECT, REPORT AND WHAT’S NEXT?</vt:lpstr>
      <vt:lpstr>Upcoming Dates</vt:lpstr>
      <vt:lpstr>PowerPoint Presentation</vt:lpstr>
      <vt:lpstr>Evaluation for Today</vt:lpstr>
      <vt:lpstr>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Anti-Racism</dc:title>
  <dc:creator>Microsoft Office User</dc:creator>
  <cp:lastModifiedBy>Lizzy Noone</cp:lastModifiedBy>
  <cp:revision>41</cp:revision>
  <dcterms:created xsi:type="dcterms:W3CDTF">2020-11-05T00:01:15Z</dcterms:created>
  <dcterms:modified xsi:type="dcterms:W3CDTF">2020-11-19T12:04:18Z</dcterms:modified>
</cp:coreProperties>
</file>