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33" r:id="rId2"/>
    <p:sldId id="308" r:id="rId3"/>
    <p:sldId id="309" r:id="rId4"/>
    <p:sldId id="311" r:id="rId5"/>
    <p:sldId id="312" r:id="rId6"/>
    <p:sldId id="313" r:id="rId7"/>
    <p:sldId id="317" r:id="rId8"/>
    <p:sldId id="316" r:id="rId9"/>
    <p:sldId id="314" r:id="rId10"/>
    <p:sldId id="315" r:id="rId11"/>
    <p:sldId id="319" r:id="rId12"/>
    <p:sldId id="325" r:id="rId13"/>
    <p:sldId id="320" r:id="rId14"/>
    <p:sldId id="322" r:id="rId15"/>
    <p:sldId id="323" r:id="rId16"/>
    <p:sldId id="332" r:id="rId17"/>
    <p:sldId id="324" r:id="rId18"/>
    <p:sldId id="326" r:id="rId19"/>
    <p:sldId id="327" r:id="rId20"/>
    <p:sldId id="331" r:id="rId21"/>
    <p:sldId id="328" r:id="rId22"/>
    <p:sldId id="329" r:id="rId23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5" clrIdx="0"/>
  <p:cmAuthor id="1" name="Windows User" initials="WU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61A534"/>
    <a:srgbClr val="5AC6E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4" autoAdjust="0"/>
    <p:restoredTop sz="58393" autoAdjust="0"/>
  </p:normalViewPr>
  <p:slideViewPr>
    <p:cSldViewPr>
      <p:cViewPr varScale="1">
        <p:scale>
          <a:sx n="52" d="100"/>
          <a:sy n="52" d="100"/>
        </p:scale>
        <p:origin x="-123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492EA6E5-A2CE-4F81-AE4C-2D2516D0C579}" type="datetimeFigureOut">
              <a:rPr lang="en-GB"/>
              <a:pPr>
                <a:defRPr/>
              </a:pPr>
              <a:t>13/04/2016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EC6A7579-6003-4EE6-B59A-625709430EE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5370799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lympic.org/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policy-practice.oxfam.org.uk/publications/an-economy-for-the-1-how-privilege-and-power-in-the-economy-drive-extreme-inequ-592643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333944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2826CE32-2DB7-460C-83C8-F5A0F93DC5CA}" type="slidenum">
              <a:rPr lang="en-GB" smtClean="0"/>
              <a:pPr eaLnBrk="1" hangingPunct="1"/>
              <a:t>2</a:t>
            </a:fld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14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 smtClean="0"/>
              <a:t>Image</a:t>
            </a:r>
            <a:r>
              <a:rPr lang="en-GB" b="1" baseline="0" dirty="0" smtClean="0"/>
              <a:t> source: </a:t>
            </a:r>
            <a:r>
              <a:rPr lang="en-GB" baseline="0" dirty="0" smtClean="0"/>
              <a:t>International Olympic Committee -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www.olympic.org/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Note: T</a:t>
            </a:r>
            <a:r>
              <a:rPr lang="en-GB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his is editorial usage only and this</a:t>
            </a:r>
            <a:r>
              <a:rPr lang="en-GB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resource is not associated in any way with the</a:t>
            </a:r>
            <a:r>
              <a:rPr lang="en-GB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International Olympic Committee.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16</a:t>
            </a:fld>
            <a:endParaRPr lang="en-GB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17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18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19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20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1344061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Source: </a:t>
            </a:r>
            <a:r>
              <a:rPr lang="en-GB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 Economy for the 1%: How privilege and power in the economy drive extreme inequality and how this can be stopped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(Deborah </a:t>
            </a:r>
            <a:r>
              <a:rPr lang="en-GB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Hardoon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Ricardo Fuentes-</a:t>
            </a:r>
            <a:r>
              <a:rPr lang="en-GB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Nieva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and Sophia </a:t>
            </a:r>
            <a:r>
              <a:rPr lang="en-GB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Ayele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Oxfam International, 2016)</a:t>
            </a:r>
          </a:p>
          <a:p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policy-practice.oxfam.org.uk/publications/an-economy-for-the-1-how-privilege-and-power-in-the-economy-drive-extreme-inequ-592643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21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9654444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22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311042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OX_VL_W.ep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50" y="5502275"/>
            <a:ext cx="91916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395288" y="2852738"/>
            <a:ext cx="8466137" cy="1655762"/>
          </a:xfrm>
          <a:extLst/>
        </p:spPr>
        <p:txBody>
          <a:bodyPr lIns="0" tIns="0" rIns="0" bIns="0" anchor="t"/>
          <a:lstStyle>
            <a:lvl1pPr>
              <a:defRPr sz="6000" b="1">
                <a:solidFill>
                  <a:schemeClr val="bg1"/>
                </a:solidFill>
                <a:latin typeface="Oxfam Global Headline Regular"/>
                <a:cs typeface="Oxfam Global Headline Regular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dirty="0" smtClean="0"/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395288" y="4737100"/>
            <a:ext cx="8380412" cy="504825"/>
          </a:xfrm>
        </p:spPr>
        <p:txBody>
          <a:bodyPr lIns="0" tIns="0" rIns="0" bIns="0"/>
          <a:lstStyle>
            <a:lvl1pPr marL="0" indent="0">
              <a:buFontTx/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dirty="0" smtClean="0"/>
          </a:p>
        </p:txBody>
      </p:sp>
    </p:spTree>
    <p:extLst>
      <p:ext uri="{BB962C8B-B14F-4D97-AF65-F5344CB8AC3E}">
        <p14:creationId xmlns="" xmlns:p14="http://schemas.microsoft.com/office/powerpoint/2010/main" val="55797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007256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3633116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278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278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372008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05371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293028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4107704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888072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814467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186072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6038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603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75592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pic>
        <p:nvPicPr>
          <p:cNvPr id="1028" name="Picture 7" descr="Black logo_06021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200" y="6005513"/>
            <a:ext cx="600075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5" r:id="rId1"/>
    <p:sldLayoutId id="2147484045" r:id="rId2"/>
    <p:sldLayoutId id="2147484046" r:id="rId3"/>
    <p:sldLayoutId id="2147484047" r:id="rId4"/>
    <p:sldLayoutId id="2147484048" r:id="rId5"/>
    <p:sldLayoutId id="2147484049" r:id="rId6"/>
    <p:sldLayoutId id="2147484050" r:id="rId7"/>
    <p:sldLayoutId id="2147484051" r:id="rId8"/>
    <p:sldLayoutId id="2147484052" r:id="rId9"/>
    <p:sldLayoutId id="2147484053" r:id="rId10"/>
    <p:sldLayoutId id="21474840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ts val="9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  <a:cs typeface="ＭＳ Ｐゴシック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  <a:cs typeface="ＭＳ Ｐゴシック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  <a:cs typeface="ＭＳ Ｐゴシック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  <a:cs typeface="ＭＳ Ｐゴシック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50825" y="1246188"/>
            <a:ext cx="8713788" cy="39830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90000" tIns="46800" rIns="90000" bIns="46800" anchor="ctr"/>
          <a:lstStyle/>
          <a:p>
            <a:pPr>
              <a:defRPr/>
            </a:pPr>
            <a:endParaRPr lang="en-US" sz="6200" b="1" kern="0" dirty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  <a:p>
            <a:pPr>
              <a:defRPr/>
            </a:pPr>
            <a:r>
              <a:rPr lang="en-US" sz="6200" b="1" kern="0" dirty="0" smtClean="0">
                <a:solidFill>
                  <a:schemeClr val="bg1"/>
                </a:solidFill>
                <a:ea typeface="ＭＳ Ｐゴシック" charset="0"/>
                <a:cs typeface="Arial" pitchFamily="34" charset="0"/>
              </a:rPr>
              <a:t>A sporting chance?</a:t>
            </a:r>
          </a:p>
          <a:p>
            <a:pPr>
              <a:defRPr/>
            </a:pPr>
            <a:endParaRPr lang="en-US" sz="6200" b="1" kern="0" dirty="0" smtClean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  <a:p>
            <a:pPr>
              <a:defRPr/>
            </a:pPr>
            <a:r>
              <a:rPr lang="en-US" sz="3600" b="1" kern="0" dirty="0" smtClean="0">
                <a:solidFill>
                  <a:schemeClr val="bg1"/>
                </a:solidFill>
                <a:ea typeface="ＭＳ Ｐゴシック" charset="0"/>
                <a:cs typeface="Arial" pitchFamily="34" charset="0"/>
              </a:rPr>
              <a:t>Use the Olympics to explore inequality</a:t>
            </a:r>
            <a:endParaRPr lang="en-US" sz="3600" b="1" kern="0" dirty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  <a:p>
            <a:pPr>
              <a:defRPr/>
            </a:pPr>
            <a:r>
              <a:rPr lang="en-US" sz="6000" b="1" kern="0" dirty="0">
                <a:solidFill>
                  <a:srgbClr val="005DAB"/>
                </a:solidFill>
                <a:ea typeface="ＭＳ Ｐゴシック" charset="0"/>
                <a:cs typeface="Arial" pitchFamily="34" charset="0"/>
              </a:rPr>
              <a:t/>
            </a:r>
            <a:br>
              <a:rPr lang="en-US" sz="6000" b="1" kern="0" dirty="0">
                <a:solidFill>
                  <a:srgbClr val="005DAB"/>
                </a:solidFill>
                <a:ea typeface="ＭＳ Ｐゴシック" charset="0"/>
                <a:cs typeface="Arial" pitchFamily="34" charset="0"/>
              </a:rPr>
            </a:br>
            <a:endParaRPr lang="en-US" sz="4400" b="1" kern="0" dirty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50825" y="525463"/>
            <a:ext cx="8713788" cy="39830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90000" tIns="46800" rIns="90000" bIns="46800" anchor="ctr"/>
          <a:lstStyle/>
          <a:p>
            <a:pPr>
              <a:defRPr/>
            </a:pPr>
            <a:r>
              <a:rPr lang="en-US" sz="6200" b="1" kern="0" dirty="0" smtClean="0">
                <a:solidFill>
                  <a:schemeClr val="bg1"/>
                </a:solidFill>
                <a:ea typeface="ＭＳ Ｐゴシック" charset="0"/>
                <a:cs typeface="Arial" pitchFamily="34" charset="0"/>
              </a:rPr>
              <a:t>PE SESSION</a:t>
            </a:r>
            <a:endParaRPr lang="en-US" sz="6200" b="1" kern="0" dirty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  <a:p>
            <a:pPr>
              <a:defRPr/>
            </a:pPr>
            <a:r>
              <a:rPr lang="en-US" sz="6000" b="1" kern="0" dirty="0">
                <a:solidFill>
                  <a:srgbClr val="005DAB"/>
                </a:solidFill>
                <a:ea typeface="ＭＳ Ｐゴシック" charset="0"/>
                <a:cs typeface="Arial" pitchFamily="34" charset="0"/>
              </a:rPr>
              <a:t/>
            </a:r>
            <a:br>
              <a:rPr lang="en-US" sz="6000" b="1" kern="0" dirty="0">
                <a:solidFill>
                  <a:srgbClr val="005DAB"/>
                </a:solidFill>
                <a:ea typeface="ＭＳ Ｐゴシック" charset="0"/>
                <a:cs typeface="Arial" pitchFamily="34" charset="0"/>
              </a:rPr>
            </a:br>
            <a:r>
              <a:rPr lang="en-US" sz="4400" b="1" kern="0" dirty="0" smtClean="0">
                <a:solidFill>
                  <a:schemeClr val="bg1"/>
                </a:solidFill>
                <a:ea typeface="ＭＳ Ｐゴシック" charset="0"/>
                <a:cs typeface="Arial" pitchFamily="34" charset="0"/>
              </a:rPr>
              <a:t>Fairer sports for all</a:t>
            </a:r>
            <a:endParaRPr lang="en-US" sz="4400" b="1" kern="0" dirty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484784"/>
            <a:ext cx="5616624" cy="4278313"/>
          </a:xfrm>
        </p:spPr>
        <p:txBody>
          <a:bodyPr/>
          <a:lstStyle/>
          <a:p>
            <a:r>
              <a:rPr lang="en-GB" sz="3600" dirty="0" smtClean="0"/>
              <a:t>Why do we have rules?</a:t>
            </a:r>
          </a:p>
          <a:p>
            <a:r>
              <a:rPr lang="en-GB" sz="3600" dirty="0" smtClean="0"/>
              <a:t>How do rules make sports fairer?</a:t>
            </a:r>
          </a:p>
          <a:p>
            <a:r>
              <a:rPr lang="en-GB" sz="3600" dirty="0" smtClean="0"/>
              <a:t>How do rules make school fairer?</a:t>
            </a:r>
          </a:p>
          <a:p>
            <a:r>
              <a:rPr lang="en-GB" sz="3600" dirty="0" smtClean="0"/>
              <a:t>How do rules make the world fairer?</a:t>
            </a:r>
            <a:endParaRPr lang="en-GB" sz="3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79475" y="274638"/>
            <a:ext cx="7292975" cy="719137"/>
          </a:xfrm>
        </p:spPr>
        <p:txBody>
          <a:bodyPr/>
          <a:lstStyle/>
          <a:p>
            <a:pPr algn="ctr"/>
            <a:r>
              <a:rPr lang="en-GB" altLang="en-US" sz="4400" dirty="0" smtClean="0">
                <a:ea typeface="ＭＳ Ｐゴシック" pitchFamily="34" charset="-128"/>
              </a:rPr>
              <a:t>RULES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6216" y="1916832"/>
            <a:ext cx="1800200" cy="252028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schemeClr val="tx1"/>
                </a:solidFill>
              </a:rPr>
              <a:t>Rule Book</a:t>
            </a:r>
            <a:endParaRPr lang="en-GB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2965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348880"/>
            <a:ext cx="7848872" cy="2766145"/>
          </a:xfrm>
        </p:spPr>
        <p:txBody>
          <a:bodyPr/>
          <a:lstStyle/>
          <a:p>
            <a:pPr marL="0" indent="0">
              <a:buNone/>
            </a:pPr>
            <a:r>
              <a:rPr lang="en-GB" sz="3600" dirty="0" smtClean="0"/>
              <a:t>What about for people of…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different ages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/>
              <a:t>d</a:t>
            </a:r>
            <a:r>
              <a:rPr lang="en-GB" sz="3600" dirty="0" smtClean="0"/>
              <a:t>ifferent abilities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/>
              <a:t>d</a:t>
            </a:r>
            <a:r>
              <a:rPr lang="en-GB" sz="3600" dirty="0" smtClean="0"/>
              <a:t>ifferent genders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particular needs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/>
              <a:t>d</a:t>
            </a:r>
            <a:r>
              <a:rPr lang="en-GB" sz="3600" dirty="0" smtClean="0"/>
              <a:t>ifferent backgrounds?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79475" y="621631"/>
            <a:ext cx="7292975" cy="719137"/>
          </a:xfrm>
        </p:spPr>
        <p:txBody>
          <a:bodyPr/>
          <a:lstStyle/>
          <a:p>
            <a:pPr algn="ctr"/>
            <a:r>
              <a:rPr lang="en-GB" altLang="en-US" sz="4400" dirty="0" smtClean="0">
                <a:ea typeface="ＭＳ Ｐゴシック" pitchFamily="34" charset="-128"/>
              </a:rPr>
              <a:t>ARE THE SAME RULES ALWAYS “FAIR”?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611560" y="1628800"/>
            <a:ext cx="1656184" cy="821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900"/>
              </a:spcBef>
              <a:spcAft>
                <a:spcPct val="0"/>
              </a:spcAft>
              <a:buChar char="•"/>
              <a:defRPr sz="2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GB" sz="4400" b="1" dirty="0" smtClean="0"/>
              <a:t>Yes</a:t>
            </a:r>
            <a:endParaRPr lang="en-GB" sz="44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6804248" y="1628800"/>
            <a:ext cx="1656184" cy="821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900"/>
              </a:spcBef>
              <a:spcAft>
                <a:spcPct val="0"/>
              </a:spcAft>
              <a:buChar char="•"/>
              <a:defRPr sz="2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GB" sz="4400" b="1" dirty="0" smtClean="0"/>
              <a:t>No</a:t>
            </a:r>
            <a:endParaRPr lang="en-GB" sz="4400" b="1" dirty="0"/>
          </a:p>
        </p:txBody>
      </p:sp>
    </p:spTree>
    <p:extLst>
      <p:ext uri="{BB962C8B-B14F-4D97-AF65-F5344CB8AC3E}">
        <p14:creationId xmlns="" xmlns:p14="http://schemas.microsoft.com/office/powerpoint/2010/main" val="2685369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08912" cy="3558233"/>
          </a:xfrm>
        </p:spPr>
        <p:txBody>
          <a:bodyPr/>
          <a:lstStyle/>
          <a:p>
            <a:pPr marL="0" lv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dirty="0" smtClean="0"/>
              <a:t>You want to organise a running race, but some of you are 8 years old and some of you are 14 years old.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b="1" dirty="0" smtClean="0"/>
              <a:t>What rule would you use to make the race fair?</a:t>
            </a:r>
          </a:p>
          <a:p>
            <a:r>
              <a:rPr lang="en-GB" sz="2800" dirty="0" smtClean="0"/>
              <a:t>Allow some runners to start before others…</a:t>
            </a:r>
          </a:p>
          <a:p>
            <a:r>
              <a:rPr lang="en-GB" sz="2800" dirty="0" smtClean="0"/>
              <a:t>Make some runners run further than others…</a:t>
            </a:r>
          </a:p>
          <a:p>
            <a:r>
              <a:rPr lang="en-GB" sz="2800" dirty="0" smtClean="0"/>
              <a:t>Add on time to some runners’ finishing times…</a:t>
            </a:r>
          </a:p>
          <a:p>
            <a:r>
              <a:rPr lang="en-GB" sz="2800" dirty="0" smtClean="0"/>
              <a:t>Make some runners run in wellington boots and allow others to run in trainers…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292975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EXAMPLE 1</a:t>
            </a:r>
          </a:p>
        </p:txBody>
      </p:sp>
    </p:spTree>
    <p:extLst>
      <p:ext uri="{BB962C8B-B14F-4D97-AF65-F5344CB8AC3E}">
        <p14:creationId xmlns="" xmlns:p14="http://schemas.microsoft.com/office/powerpoint/2010/main" val="121892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052736"/>
            <a:ext cx="8208912" cy="3558233"/>
          </a:xfrm>
        </p:spPr>
        <p:txBody>
          <a:bodyPr/>
          <a:lstStyle/>
          <a:p>
            <a:pPr marL="0" lv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dirty="0" smtClean="0"/>
              <a:t>You want to organise a running race, but some of you are 8 years old and some of you are 14 years old.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b="1" dirty="0" smtClean="0"/>
              <a:t>Did the rule you made to solve this problem make the race fairer for:</a:t>
            </a:r>
          </a:p>
          <a:p>
            <a:r>
              <a:rPr lang="en-GB" sz="2800" dirty="0" smtClean="0"/>
              <a:t>A few runners</a:t>
            </a:r>
          </a:p>
          <a:p>
            <a:r>
              <a:rPr lang="en-GB" sz="2800" dirty="0" smtClean="0"/>
              <a:t>Some runners</a:t>
            </a:r>
          </a:p>
          <a:p>
            <a:r>
              <a:rPr lang="en-GB" sz="2800" dirty="0" smtClean="0"/>
              <a:t>Most runners</a:t>
            </a:r>
          </a:p>
          <a:p>
            <a:r>
              <a:rPr lang="en-GB" sz="2800" dirty="0" smtClean="0"/>
              <a:t>All runners?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292975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EXAMPLE 1</a:t>
            </a:r>
          </a:p>
        </p:txBody>
      </p:sp>
    </p:spTree>
    <p:extLst>
      <p:ext uri="{BB962C8B-B14F-4D97-AF65-F5344CB8AC3E}">
        <p14:creationId xmlns="" xmlns:p14="http://schemas.microsoft.com/office/powerpoint/2010/main" val="147144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268760"/>
            <a:ext cx="8208912" cy="3558233"/>
          </a:xfrm>
        </p:spPr>
        <p:txBody>
          <a:bodyPr/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dirty="0" smtClean="0"/>
              <a:t>You meet some young people from another country who have never played basketball before.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b="1" dirty="0" smtClean="0"/>
              <a:t>What rule would you use to make the game fair?</a:t>
            </a:r>
          </a:p>
          <a:p>
            <a:r>
              <a:rPr lang="en-GB" sz="2800" dirty="0" smtClean="0"/>
              <a:t>Give two points if…</a:t>
            </a:r>
          </a:p>
          <a:p>
            <a:r>
              <a:rPr lang="en-GB" sz="2800" dirty="0" smtClean="0"/>
              <a:t>Make sure each team has…</a:t>
            </a:r>
          </a:p>
          <a:p>
            <a:r>
              <a:rPr lang="en-GB" sz="2800" dirty="0" smtClean="0"/>
              <a:t>Show someone the red card if…</a:t>
            </a:r>
          </a:p>
          <a:p>
            <a:r>
              <a:rPr lang="en-GB" sz="2800" dirty="0" smtClean="0"/>
              <a:t>Limit match time to…</a:t>
            </a:r>
          </a:p>
          <a:p>
            <a:r>
              <a:rPr lang="en-GB" sz="2800" dirty="0" smtClean="0"/>
              <a:t>Organise extra training for…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292975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EXAMPLE 2</a:t>
            </a:r>
          </a:p>
        </p:txBody>
      </p:sp>
    </p:spTree>
    <p:extLst>
      <p:ext uri="{BB962C8B-B14F-4D97-AF65-F5344CB8AC3E}">
        <p14:creationId xmlns="" xmlns:p14="http://schemas.microsoft.com/office/powerpoint/2010/main" val="3115243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268760"/>
            <a:ext cx="8208912" cy="3558233"/>
          </a:xfrm>
        </p:spPr>
        <p:txBody>
          <a:bodyPr/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dirty="0" smtClean="0"/>
              <a:t>You meet some young people from another country who have never played basketball before.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b="1" dirty="0" smtClean="0"/>
              <a:t>Did the rule you made to solve this problem make the race fairer for:</a:t>
            </a:r>
          </a:p>
          <a:p>
            <a:r>
              <a:rPr lang="en-GB" sz="2800" dirty="0" smtClean="0"/>
              <a:t>A few players</a:t>
            </a:r>
          </a:p>
          <a:p>
            <a:r>
              <a:rPr lang="en-GB" sz="2800" dirty="0" smtClean="0"/>
              <a:t>Some players</a:t>
            </a:r>
          </a:p>
          <a:p>
            <a:r>
              <a:rPr lang="en-GB" sz="2800" dirty="0" smtClean="0"/>
              <a:t>Most players</a:t>
            </a:r>
          </a:p>
          <a:p>
            <a:r>
              <a:rPr lang="en-GB" sz="2800" dirty="0" smtClean="0"/>
              <a:t>All players?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292975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EXAMPLE 2</a:t>
            </a:r>
          </a:p>
        </p:txBody>
      </p:sp>
    </p:spTree>
    <p:extLst>
      <p:ext uri="{BB962C8B-B14F-4D97-AF65-F5344CB8AC3E}">
        <p14:creationId xmlns="" xmlns:p14="http://schemas.microsoft.com/office/powerpoint/2010/main" val="701819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268760"/>
            <a:ext cx="8208912" cy="3558233"/>
          </a:xfrm>
        </p:spPr>
        <p:txBody>
          <a:bodyPr/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dirty="0" smtClean="0"/>
              <a:t>Some young people in the bicycle race have old bikes with few or no working gears. Others have newer bikes with many gears.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b="1" dirty="0" smtClean="0"/>
              <a:t>What rule would you use to make the race fair?</a:t>
            </a:r>
          </a:p>
          <a:p>
            <a:r>
              <a:rPr lang="en-GB" sz="2800" dirty="0" smtClean="0"/>
              <a:t>Give…</a:t>
            </a:r>
          </a:p>
          <a:p>
            <a:r>
              <a:rPr lang="en-GB" sz="2800" dirty="0" smtClean="0"/>
              <a:t>Allow some people to start before others…</a:t>
            </a:r>
          </a:p>
          <a:p>
            <a:r>
              <a:rPr lang="en-GB" sz="2800" dirty="0" smtClean="0"/>
              <a:t>Add on time to some riders’ finishing times...	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292975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EXAMPLE 3</a:t>
            </a:r>
          </a:p>
        </p:txBody>
      </p:sp>
    </p:spTree>
    <p:extLst>
      <p:ext uri="{BB962C8B-B14F-4D97-AF65-F5344CB8AC3E}">
        <p14:creationId xmlns="" xmlns:p14="http://schemas.microsoft.com/office/powerpoint/2010/main" val="3376985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268760"/>
            <a:ext cx="8208912" cy="3558233"/>
          </a:xfrm>
        </p:spPr>
        <p:txBody>
          <a:bodyPr/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dirty="0" smtClean="0"/>
              <a:t>Some young people in the bicycle race have old bikes with few or no working gears. Others have newer bikes with many gears.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800" b="1" dirty="0" smtClean="0"/>
              <a:t>Did the rule you made to solve this problem make the race fairer for:</a:t>
            </a:r>
          </a:p>
          <a:p>
            <a:r>
              <a:rPr lang="en-GB" sz="2800" dirty="0" smtClean="0"/>
              <a:t>A few riders</a:t>
            </a:r>
          </a:p>
          <a:p>
            <a:r>
              <a:rPr lang="en-GB" sz="2800" dirty="0" smtClean="0"/>
              <a:t>Some riders</a:t>
            </a:r>
          </a:p>
          <a:p>
            <a:r>
              <a:rPr lang="en-GB" sz="2800" dirty="0" smtClean="0"/>
              <a:t>Most riders</a:t>
            </a:r>
          </a:p>
          <a:p>
            <a:r>
              <a:rPr lang="en-GB" sz="2800" dirty="0" smtClean="0"/>
              <a:t>All riders?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292975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EXAMPLE 3</a:t>
            </a:r>
          </a:p>
        </p:txBody>
      </p:sp>
    </p:spTree>
    <p:extLst>
      <p:ext uri="{BB962C8B-B14F-4D97-AF65-F5344CB8AC3E}">
        <p14:creationId xmlns="" xmlns:p14="http://schemas.microsoft.com/office/powerpoint/2010/main" val="3368874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268760"/>
            <a:ext cx="8208912" cy="3558233"/>
          </a:xfrm>
        </p:spPr>
        <p:txBody>
          <a:bodyPr/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3600" dirty="0" smtClean="0"/>
              <a:t>Are there any other examples of where using the “normal” rules of sports might not be fair.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3600" b="1" dirty="0" smtClean="0">
                <a:solidFill>
                  <a:schemeClr val="tx2"/>
                </a:solidFill>
              </a:rPr>
              <a:t>Think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3600" b="1" dirty="0" smtClean="0">
                <a:solidFill>
                  <a:schemeClr val="tx2"/>
                </a:solidFill>
              </a:rPr>
              <a:t>Pair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3600" b="1" dirty="0" smtClean="0">
                <a:solidFill>
                  <a:schemeClr val="tx2"/>
                </a:solidFill>
              </a:rPr>
              <a:t>Share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292975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MAKING IT FAIR</a:t>
            </a:r>
          </a:p>
        </p:txBody>
      </p:sp>
    </p:spTree>
    <p:extLst>
      <p:ext uri="{BB962C8B-B14F-4D97-AF65-F5344CB8AC3E}">
        <p14:creationId xmlns="" xmlns:p14="http://schemas.microsoft.com/office/powerpoint/2010/main" val="19210261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523" y="2607071"/>
            <a:ext cx="8208912" cy="2838153"/>
          </a:xfrm>
        </p:spPr>
        <p:txBody>
          <a:bodyPr/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3600" dirty="0" smtClean="0"/>
              <a:t>What about countries where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GB" sz="3600" dirty="0" smtClean="0"/>
              <a:t>They have less money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GB" sz="3600" dirty="0" smtClean="0"/>
              <a:t>Competitors have fewer resources?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920880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ARE THE OLYMPICS FAIR?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611560" y="1340768"/>
            <a:ext cx="1656184" cy="821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900"/>
              </a:spcBef>
              <a:spcAft>
                <a:spcPct val="0"/>
              </a:spcAft>
              <a:buChar char="•"/>
              <a:defRPr sz="2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GB" sz="4400" b="1" dirty="0" smtClean="0"/>
              <a:t>Yes</a:t>
            </a:r>
            <a:endParaRPr lang="en-GB" sz="44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6372200" y="1382935"/>
            <a:ext cx="1656184" cy="821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900"/>
              </a:spcBef>
              <a:spcAft>
                <a:spcPct val="0"/>
              </a:spcAft>
              <a:buChar char="•"/>
              <a:defRPr sz="2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GB" sz="4400" b="1" dirty="0" smtClean="0"/>
              <a:t>No</a:t>
            </a:r>
            <a:endParaRPr lang="en-GB" sz="4400" b="1" dirty="0"/>
          </a:p>
        </p:txBody>
      </p:sp>
    </p:spTree>
    <p:extLst>
      <p:ext uri="{BB962C8B-B14F-4D97-AF65-F5344CB8AC3E}">
        <p14:creationId xmlns="" xmlns:p14="http://schemas.microsoft.com/office/powerpoint/2010/main" val="15119897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268760"/>
            <a:ext cx="8208912" cy="3558233"/>
          </a:xfrm>
        </p:spPr>
        <p:txBody>
          <a:bodyPr/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3600" dirty="0" smtClean="0"/>
              <a:t>You are going to organise a sports day which </a:t>
            </a:r>
            <a:r>
              <a:rPr lang="en-GB" sz="3600" i="1" dirty="0" smtClean="0"/>
              <a:t>everyone</a:t>
            </a:r>
            <a:r>
              <a:rPr lang="en-GB" sz="3600" dirty="0" smtClean="0"/>
              <a:t> in your class/year/school is going to take part.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3600" dirty="0" smtClean="0"/>
              <a:t>However, you need to make sure it is completely </a:t>
            </a:r>
            <a:r>
              <a:rPr lang="en-GB" sz="3600" i="1" dirty="0" smtClean="0"/>
              <a:t>fair</a:t>
            </a:r>
            <a:r>
              <a:rPr lang="en-GB" sz="3600" dirty="0" smtClean="0"/>
              <a:t> for </a:t>
            </a:r>
            <a:r>
              <a:rPr lang="en-GB" sz="3600" i="1" dirty="0" smtClean="0"/>
              <a:t>everyone</a:t>
            </a:r>
            <a:r>
              <a:rPr lang="en-GB" sz="3600" dirty="0" smtClean="0"/>
              <a:t> to be able to </a:t>
            </a:r>
            <a:r>
              <a:rPr lang="en-GB" sz="3600" i="1" dirty="0" smtClean="0"/>
              <a:t>fully</a:t>
            </a:r>
            <a:r>
              <a:rPr lang="en-GB" sz="3600" dirty="0" smtClean="0"/>
              <a:t> participate. 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3600" dirty="0" smtClean="0"/>
              <a:t>How can you design the rules to help?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292975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A FAIR SPORTS DAY</a:t>
            </a:r>
          </a:p>
        </p:txBody>
      </p:sp>
    </p:spTree>
    <p:extLst>
      <p:ext uri="{BB962C8B-B14F-4D97-AF65-F5344CB8AC3E}">
        <p14:creationId xmlns="" xmlns:p14="http://schemas.microsoft.com/office/powerpoint/2010/main" val="3917200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268760"/>
            <a:ext cx="8208912" cy="3558233"/>
          </a:xfrm>
        </p:spPr>
        <p:txBody>
          <a:bodyPr/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3600" dirty="0" smtClean="0"/>
              <a:t>All the people taking part will be organised into teams.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3600" dirty="0" smtClean="0"/>
              <a:t>Each team will represent one of the countries taking part in the Olympics.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3600" dirty="0" smtClean="0"/>
              <a:t>Each team will need to come up with a fairness motto for the Sports Day.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292975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SPORTS DAY TEAMS</a:t>
            </a:r>
          </a:p>
        </p:txBody>
      </p:sp>
    </p:spTree>
    <p:extLst>
      <p:ext uri="{BB962C8B-B14F-4D97-AF65-F5344CB8AC3E}">
        <p14:creationId xmlns="" xmlns:p14="http://schemas.microsoft.com/office/powerpoint/2010/main" val="19401533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268760"/>
            <a:ext cx="8208912" cy="3558233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endParaRPr lang="en-GB" sz="3600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endParaRPr lang="en-GB" sz="36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95536" y="549623"/>
            <a:ext cx="8352928" cy="719137"/>
          </a:xfrm>
        </p:spPr>
        <p:txBody>
          <a:bodyPr/>
          <a:lstStyle/>
          <a:p>
            <a:pPr algn="ctr"/>
            <a:r>
              <a:rPr lang="en-GB" altLang="en-US" sz="4000" dirty="0" smtClean="0">
                <a:ea typeface="ＭＳ Ｐゴシック" pitchFamily="34" charset="-128"/>
              </a:rPr>
              <a:t>OUR TEAM FAIRNESS MOTTO</a:t>
            </a:r>
          </a:p>
        </p:txBody>
      </p:sp>
      <p:sp>
        <p:nvSpPr>
          <p:cNvPr id="2" name="Rectangle 1"/>
          <p:cNvSpPr/>
          <p:nvPr/>
        </p:nvSpPr>
        <p:spPr>
          <a:xfrm>
            <a:off x="467544" y="404664"/>
            <a:ext cx="8208912" cy="5328592"/>
          </a:xfrm>
          <a:prstGeom prst="rect">
            <a:avLst/>
          </a:prstGeom>
          <a:noFill/>
          <a:ln w="508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961873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Olympic Ring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492896"/>
            <a:ext cx="6374856" cy="2945111"/>
          </a:xfrm>
          <a:prstGeom prst="rect">
            <a:avLst/>
          </a:prstGeom>
          <a:noFill/>
        </p:spPr>
      </p:pic>
      <p:sp>
        <p:nvSpPr>
          <p:cNvPr id="4" name="Title 1"/>
          <p:cNvSpPr txBox="1">
            <a:spLocks/>
          </p:cNvSpPr>
          <p:nvPr/>
        </p:nvSpPr>
        <p:spPr bwMode="auto">
          <a:xfrm>
            <a:off x="6372200" y="1052736"/>
            <a:ext cx="2376264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Excellence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5292080" y="1628800"/>
            <a:ext cx="1584176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Respect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467544" y="1052736"/>
            <a:ext cx="2088232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Friendship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2195736" y="1629743"/>
            <a:ext cx="2736304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Determination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899592" y="5733256"/>
            <a:ext cx="2088232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Inspiration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3527884" y="5733256"/>
            <a:ext cx="2088232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Courage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5724128" y="5734199"/>
            <a:ext cx="2088232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Equality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19137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kern="0" noProof="0" dirty="0" smtClean="0">
                <a:solidFill>
                  <a:srgbClr val="61A534"/>
                </a:solidFill>
                <a:latin typeface="+mj-lt"/>
                <a:ea typeface="ＭＳ Ｐゴシック" charset="-128"/>
                <a:cs typeface="ＭＳ Ｐゴシック" charset="0"/>
              </a:rPr>
              <a:t>OLYMPIC AND PARALYMPIC VALUES</a:t>
            </a:r>
            <a:endParaRPr kumimoji="0" lang="en-GB" sz="3200" b="1" i="0" u="none" strike="noStrike" kern="0" cap="none" spc="0" normalizeH="0" baseline="0" noProof="0" dirty="0" smtClean="0">
              <a:ln>
                <a:noFill/>
              </a:ln>
              <a:solidFill>
                <a:srgbClr val="61A534"/>
              </a:solidFill>
              <a:effectLst/>
              <a:uLnTx/>
              <a:uFillTx/>
              <a:latin typeface="+mj-lt"/>
              <a:ea typeface="ＭＳ Ｐゴシック" charset="-128"/>
              <a:cs typeface="ＭＳ Ｐゴシック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980728"/>
            <a:ext cx="8208912" cy="3558233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GB" sz="3200" dirty="0" smtClean="0"/>
              <a:t>How did your sports day go?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GB" sz="3200" dirty="0" smtClean="0"/>
              <a:t>Was your sports day fair? How?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GB" sz="3200" dirty="0" smtClean="0"/>
              <a:t>Was everyone able to participate?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GB" sz="3200" dirty="0" smtClean="0"/>
              <a:t>Did people enjoy it? Why/why not?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GB" sz="3200" dirty="0" smtClean="0"/>
              <a:t>Do you need to change rules sometimes to make things fairer?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GB" sz="3200" dirty="0" smtClean="0"/>
              <a:t>What have you learned through organising the event and taking part?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261591"/>
            <a:ext cx="7292975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LOOKING BACK</a:t>
            </a:r>
          </a:p>
        </p:txBody>
      </p:sp>
    </p:spTree>
    <p:extLst>
      <p:ext uri="{BB962C8B-B14F-4D97-AF65-F5344CB8AC3E}">
        <p14:creationId xmlns="" xmlns:p14="http://schemas.microsoft.com/office/powerpoint/2010/main" val="2604235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523" y="1556792"/>
            <a:ext cx="8208912" cy="4032448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3600" dirty="0" smtClean="0"/>
              <a:t>How about life generally? What rules are there to make it fairer?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3600" dirty="0" smtClean="0"/>
              <a:t>Who sets the rules?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3600" dirty="0" smtClean="0"/>
              <a:t>If there are </a:t>
            </a:r>
            <a:r>
              <a:rPr lang="en-GB" sz="3600" i="1" dirty="0" smtClean="0"/>
              <a:t>unfair</a:t>
            </a:r>
            <a:r>
              <a:rPr lang="en-GB" sz="3600" dirty="0" smtClean="0"/>
              <a:t> things in life, how can rules be used to change them?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endParaRPr lang="en-GB" sz="36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920880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IS OUR WORLD FAIR?</a:t>
            </a:r>
          </a:p>
        </p:txBody>
      </p:sp>
    </p:spTree>
    <p:extLst>
      <p:ext uri="{BB962C8B-B14F-4D97-AF65-F5344CB8AC3E}">
        <p14:creationId xmlns="" xmlns:p14="http://schemas.microsoft.com/office/powerpoint/2010/main" val="13358847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247031"/>
            <a:ext cx="1656184" cy="821929"/>
          </a:xfrm>
        </p:spPr>
        <p:txBody>
          <a:bodyPr/>
          <a:lstStyle/>
          <a:p>
            <a:pPr marL="0" indent="0" algn="ctr">
              <a:buNone/>
            </a:pPr>
            <a:r>
              <a:rPr lang="en-GB" sz="4400" b="1" dirty="0" smtClean="0"/>
              <a:t>Yes</a:t>
            </a:r>
            <a:endParaRPr lang="en-GB" sz="4400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23529" y="548680"/>
            <a:ext cx="8496943" cy="719137"/>
          </a:xfrm>
        </p:spPr>
        <p:txBody>
          <a:bodyPr/>
          <a:lstStyle/>
          <a:p>
            <a:pPr algn="ctr"/>
            <a:r>
              <a:rPr lang="en-GB" altLang="en-US" sz="4000" dirty="0" smtClean="0">
                <a:ea typeface="ＭＳ Ｐゴシック" pitchFamily="34" charset="-128"/>
              </a:rPr>
              <a:t>DO WE NEED RULES THAT HELP MAKE OUR WORLD FAIRER?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6804248" y="2247031"/>
            <a:ext cx="1656184" cy="821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900"/>
              </a:spcBef>
              <a:spcAft>
                <a:spcPct val="0"/>
              </a:spcAft>
              <a:buChar char="•"/>
              <a:defRPr sz="2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GB" sz="4400" b="1" dirty="0" smtClean="0"/>
              <a:t>No</a:t>
            </a:r>
            <a:endParaRPr lang="en-GB" sz="44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95536" y="3450083"/>
            <a:ext cx="8229600" cy="2355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900"/>
              </a:spcBef>
              <a:spcAft>
                <a:spcPct val="0"/>
              </a:spcAft>
              <a:buChar char="•"/>
              <a:defRPr sz="2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GB" sz="3600" dirty="0" smtClean="0"/>
              <a:t>We need… because…</a:t>
            </a:r>
          </a:p>
          <a:p>
            <a:r>
              <a:rPr lang="en-GB" sz="3600" dirty="0" smtClean="0"/>
              <a:t>We don’t need… because…</a:t>
            </a:r>
          </a:p>
          <a:p>
            <a:r>
              <a:rPr lang="en-GB" sz="3600" dirty="0" smtClean="0"/>
              <a:t>The types of rules we need are…</a:t>
            </a:r>
            <a:endParaRPr lang="en-GB" sz="3600" dirty="0"/>
          </a:p>
        </p:txBody>
      </p:sp>
    </p:spTree>
    <p:extLst>
      <p:ext uri="{BB962C8B-B14F-4D97-AF65-F5344CB8AC3E}">
        <p14:creationId xmlns="" xmlns:p14="http://schemas.microsoft.com/office/powerpoint/2010/main" val="32711040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523" y="1556792"/>
            <a:ext cx="8208912" cy="4032448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3600" dirty="0" smtClean="0"/>
              <a:t>People pay tax to pay for services such as schools and hospitals.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3600" dirty="0" smtClean="0"/>
              <a:t>Should everyone pay the same amount of tax?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3600" dirty="0" smtClean="0"/>
              <a:t>Or should people with less money pay less tax?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endParaRPr lang="en-GB" sz="36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920880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EXAMPLE</a:t>
            </a:r>
          </a:p>
        </p:txBody>
      </p:sp>
    </p:spTree>
    <p:extLst>
      <p:ext uri="{BB962C8B-B14F-4D97-AF65-F5344CB8AC3E}">
        <p14:creationId xmlns="" xmlns:p14="http://schemas.microsoft.com/office/powerpoint/2010/main" val="831161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5760640" cy="57606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138647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23529" y="404664"/>
            <a:ext cx="8496943" cy="71913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4000" dirty="0" smtClean="0">
                <a:ea typeface="ＭＳ Ｐゴシック" pitchFamily="34" charset="-128"/>
              </a:rPr>
              <a:t>WHAT WOULD HELP MAKE OUR WORLD FAIRER?</a:t>
            </a:r>
          </a:p>
        </p:txBody>
      </p:sp>
      <p:pic>
        <p:nvPicPr>
          <p:cNvPr id="4" name="Picture 2" descr="http://openclipart.org/image/300px/svg_to_png/13127/Anonymous_pseudo_globe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814638" y="2204864"/>
            <a:ext cx="351472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37996251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Oxfam Global Identity">
      <a:dk1>
        <a:srgbClr val="000000"/>
      </a:dk1>
      <a:lt1>
        <a:srgbClr val="FFFFFF"/>
      </a:lt1>
      <a:dk2>
        <a:srgbClr val="61A534"/>
      </a:dk2>
      <a:lt2>
        <a:srgbClr val="0C884A"/>
      </a:lt2>
      <a:accent1>
        <a:srgbClr val="F16422"/>
      </a:accent1>
      <a:accent2>
        <a:srgbClr val="E70052"/>
      </a:accent2>
      <a:accent3>
        <a:srgbClr val="53297D"/>
      </a:accent3>
      <a:accent4>
        <a:srgbClr val="630235"/>
      </a:accent4>
      <a:accent5>
        <a:srgbClr val="5AC6E9"/>
      </a:accent5>
      <a:accent6>
        <a:srgbClr val="E43989"/>
      </a:accent6>
      <a:hlink>
        <a:srgbClr val="44841A"/>
      </a:hlink>
      <a:folHlink>
        <a:srgbClr val="F1642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61A534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00000"/>
        </a:dk1>
        <a:lt1>
          <a:srgbClr val="FFFFFF"/>
        </a:lt1>
        <a:dk2>
          <a:srgbClr val="61A534"/>
        </a:dk2>
        <a:lt2>
          <a:srgbClr val="009A4C"/>
        </a:lt2>
        <a:accent1>
          <a:srgbClr val="53297D"/>
        </a:accent1>
        <a:accent2>
          <a:srgbClr val="E43989"/>
        </a:accent2>
        <a:accent3>
          <a:srgbClr val="FFFFFF"/>
        </a:accent3>
        <a:accent4>
          <a:srgbClr val="000000"/>
        </a:accent4>
        <a:accent5>
          <a:srgbClr val="B3ACBF"/>
        </a:accent5>
        <a:accent6>
          <a:srgbClr val="CF337C"/>
        </a:accent6>
        <a:hlink>
          <a:srgbClr val="630235"/>
        </a:hlink>
        <a:folHlink>
          <a:srgbClr val="F164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7055</TotalTime>
  <Words>828</Words>
  <Application>Microsoft Office PowerPoint</Application>
  <PresentationFormat>On-screen Show (4:3)</PresentationFormat>
  <Paragraphs>139</Paragraphs>
  <Slides>22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RULES</vt:lpstr>
      <vt:lpstr>ARE THE SAME RULES ALWAYS “FAIR”?</vt:lpstr>
      <vt:lpstr>EXAMPLE 1</vt:lpstr>
      <vt:lpstr>EXAMPLE 1</vt:lpstr>
      <vt:lpstr>EXAMPLE 2</vt:lpstr>
      <vt:lpstr>EXAMPLE 2</vt:lpstr>
      <vt:lpstr>EXAMPLE 3</vt:lpstr>
      <vt:lpstr>EXAMPLE 3</vt:lpstr>
      <vt:lpstr>MAKING IT FAIR</vt:lpstr>
      <vt:lpstr>ARE THE OLYMPICS FAIR?</vt:lpstr>
      <vt:lpstr>A FAIR SPORTS DAY</vt:lpstr>
      <vt:lpstr>SPORTS DAY TEAMS</vt:lpstr>
      <vt:lpstr>OUR TEAM FAIRNESS MOTTO</vt:lpstr>
      <vt:lpstr>Slide 16</vt:lpstr>
      <vt:lpstr>LOOKING BACK</vt:lpstr>
      <vt:lpstr>IS OUR WORLD FAIR?</vt:lpstr>
      <vt:lpstr>DO WE NEED RULES THAT HELP MAKE OUR WORLD FAIRER?</vt:lpstr>
      <vt:lpstr>EXAMPLE</vt:lpstr>
      <vt:lpstr>Slide 21</vt:lpstr>
      <vt:lpstr>Slide 22</vt:lpstr>
    </vt:vector>
  </TitlesOfParts>
  <Company>OXFAM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Headline goes here</dc:title>
  <dc:creator>Administrator</dc:creator>
  <cp:lastModifiedBy>W Essilfie</cp:lastModifiedBy>
  <cp:revision>357</cp:revision>
  <dcterms:created xsi:type="dcterms:W3CDTF">2012-06-04T14:40:36Z</dcterms:created>
  <dcterms:modified xsi:type="dcterms:W3CDTF">2016-04-13T16:48:44Z</dcterms:modified>
</cp:coreProperties>
</file>