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66" r:id="rId2"/>
    <p:sldId id="365" r:id="rId3"/>
    <p:sldId id="350" r:id="rId4"/>
    <p:sldId id="351" r:id="rId5"/>
    <p:sldId id="353" r:id="rId6"/>
    <p:sldId id="352" r:id="rId7"/>
    <p:sldId id="354" r:id="rId8"/>
    <p:sldId id="355" r:id="rId9"/>
    <p:sldId id="356" r:id="rId10"/>
    <p:sldId id="357" r:id="rId11"/>
    <p:sldId id="360" r:id="rId12"/>
    <p:sldId id="309" r:id="rId13"/>
    <p:sldId id="331" r:id="rId14"/>
    <p:sldId id="328" r:id="rId15"/>
    <p:sldId id="367" r:id="rId16"/>
    <p:sldId id="330" r:id="rId17"/>
    <p:sldId id="358" r:id="rId18"/>
    <p:sldId id="359" r:id="rId19"/>
    <p:sldId id="364" r:id="rId20"/>
    <p:sldId id="347" r:id="rId21"/>
    <p:sldId id="346" r:id="rId22"/>
    <p:sldId id="362" r:id="rId23"/>
    <p:sldId id="361" r:id="rId2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am" initials="A" lastIdx="1" clrIdx="0"/>
  <p:cmAuthor id="1" name="LN" initials="LN" lastIdx="2" clrIdx="1"/>
  <p:cmAuthor id="2" name="user" initials="u" lastIdx="4"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F1800F"/>
    <a:srgbClr val="61A534"/>
    <a:srgbClr val="5AC6E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4" autoAdjust="0"/>
    <p:restoredTop sz="54519" autoAdjust="0"/>
  </p:normalViewPr>
  <p:slideViewPr>
    <p:cSldViewPr>
      <p:cViewPr>
        <p:scale>
          <a:sx n="50" d="100"/>
          <a:sy n="50" d="100"/>
        </p:scale>
        <p:origin x="-129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ea typeface="ＭＳ Ｐゴシック" pitchFamily="34" charset="-128"/>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ea typeface="ＭＳ Ｐゴシック" pitchFamily="34" charset="-128"/>
                <a:cs typeface="+mn-cs"/>
              </a:defRPr>
            </a:lvl1pPr>
          </a:lstStyle>
          <a:p>
            <a:pPr>
              <a:defRPr/>
            </a:pPr>
            <a:fld id="{492EA6E5-A2CE-4F81-AE4C-2D2516D0C579}" type="datetimeFigureOut">
              <a:rPr lang="en-GB"/>
              <a:pPr>
                <a:defRPr/>
              </a:pPr>
              <a:t>13/04/2016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ea typeface="ＭＳ Ｐゴシック" pitchFamily="34" charset="-128"/>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ea typeface="ＭＳ Ｐゴシック" pitchFamily="34" charset="-128"/>
                <a:cs typeface="+mn-cs"/>
              </a:defRPr>
            </a:lvl1pPr>
          </a:lstStyle>
          <a:p>
            <a:pPr>
              <a:defRPr/>
            </a:pPr>
            <a:fld id="{EC6A7579-6003-4EE6-B59A-625709430EEC}" type="slidenum">
              <a:rPr lang="en-GB"/>
              <a:pPr>
                <a:defRPr/>
              </a:pPr>
              <a:t>‹#›</a:t>
            </a:fld>
            <a:endParaRPr lang="en-GB" dirty="0"/>
          </a:p>
        </p:txBody>
      </p:sp>
    </p:spTree>
    <p:extLst>
      <p:ext uri="{BB962C8B-B14F-4D97-AF65-F5344CB8AC3E}">
        <p14:creationId xmlns:p14="http://schemas.microsoft.com/office/powerpoint/2010/main" xmlns="" val="25370799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olympic.org/"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policy-practice.oxfam.org.uk/publications/an-economy-for-the-1-how-privilege-and-power-in-the-economy-drive-extreme-inequ-592643"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policy-practice.oxfam.org.uk/publications/working-for-the-few-political-capture-and-economic-inequality-311312"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commons.wikimedia.org/wiki/File:2012_Summer_Olympics_medal_map.png"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creativecommons.org/licenses/by-sa/3.0/deed.en"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a:t>
            </a:fld>
            <a:endParaRPr lang="en-GB" dirty="0"/>
          </a:p>
        </p:txBody>
      </p:sp>
    </p:spTree>
    <p:extLst>
      <p:ext uri="{BB962C8B-B14F-4D97-AF65-F5344CB8AC3E}">
        <p14:creationId xmlns:p14="http://schemas.microsoft.com/office/powerpoint/2010/main" xmlns="" val="3333944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dirty="0" smtClean="0"/>
              <a:t>The following slides could</a:t>
            </a:r>
            <a:r>
              <a:rPr lang="en-US" baseline="0" dirty="0" smtClean="0"/>
              <a:t> be used as an introduction to the subject-specific resources. This could be done in class or form time, or alternatively in an assembly.</a:t>
            </a:r>
            <a:endParaRPr lang="en-US" dirty="0"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2826CE32-2DB7-460C-83C8-F5A0F93DC5CA}" type="slidenum">
              <a:rPr lang="en-GB" smtClean="0"/>
              <a:pPr eaLnBrk="1" hangingPunct="1"/>
              <a:t>2</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Click</a:t>
            </a:r>
            <a:r>
              <a:rPr lang="en-GB" baseline="0" dirty="0" smtClean="0"/>
              <a:t> </a:t>
            </a:r>
            <a:r>
              <a:rPr lang="en-GB" strike="noStrike" baseline="0" dirty="0" smtClean="0"/>
              <a:t>forward </a:t>
            </a:r>
            <a:r>
              <a:rPr lang="en-GB" baseline="0" dirty="0" smtClean="0"/>
              <a:t>on the slide to reveal the correct answer: </a:t>
            </a:r>
            <a:r>
              <a:rPr lang="en-GB" i="1" baseline="0" dirty="0" smtClean="0"/>
              <a:t>Rio de Janeiro</a:t>
            </a:r>
            <a:r>
              <a:rPr lang="en-GB" baseline="0" dirty="0" smtClean="0"/>
              <a:t>.</a:t>
            </a:r>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Click</a:t>
            </a:r>
            <a:r>
              <a:rPr lang="en-GB" baseline="0" dirty="0" smtClean="0"/>
              <a:t> </a:t>
            </a:r>
            <a:r>
              <a:rPr lang="en-GB" strike="noStrike" baseline="0" dirty="0" smtClean="0"/>
              <a:t>forward </a:t>
            </a:r>
            <a:r>
              <a:rPr lang="en-GB" baseline="0" dirty="0" smtClean="0"/>
              <a:t>on the slide to reveal the correct answer: </a:t>
            </a:r>
            <a:r>
              <a:rPr lang="en-GB" i="1" baseline="0" dirty="0" smtClean="0"/>
              <a:t>206</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trike="noStrike" dirty="0" smtClean="0"/>
              <a:t>Click</a:t>
            </a:r>
            <a:r>
              <a:rPr lang="en-GB" strike="noStrike" baseline="0" dirty="0" smtClean="0"/>
              <a:t> forward </a:t>
            </a:r>
            <a:r>
              <a:rPr lang="en-GB" baseline="0" dirty="0" smtClean="0"/>
              <a:t>on the slide to reveal the correct answer: </a:t>
            </a:r>
            <a:r>
              <a:rPr lang="en-GB" i="1" baseline="0" dirty="0" smtClean="0"/>
              <a:t>10,500</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Click</a:t>
            </a:r>
            <a:r>
              <a:rPr lang="en-GB" baseline="0" dirty="0" smtClean="0"/>
              <a:t> </a:t>
            </a:r>
            <a:r>
              <a:rPr lang="en-GB" baseline="0" dirty="0" smtClean="0"/>
              <a:t>on </a:t>
            </a:r>
            <a:r>
              <a:rPr lang="en-GB" baseline="0" dirty="0" smtClean="0"/>
              <a:t>the slide to reveal the correct answer: </a:t>
            </a:r>
            <a:r>
              <a:rPr lang="en-GB" i="1" baseline="0" dirty="0" smtClean="0"/>
              <a:t>Cricket</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Click</a:t>
            </a:r>
            <a:r>
              <a:rPr lang="en-GB" baseline="0" dirty="0" smtClean="0"/>
              <a:t> </a:t>
            </a:r>
            <a:r>
              <a:rPr lang="en-GB" strike="noStrike" baseline="0" dirty="0" smtClean="0"/>
              <a:t>forward</a:t>
            </a:r>
            <a:r>
              <a:rPr lang="en-GB" baseline="0" dirty="0" smtClean="0"/>
              <a:t> on the slide to reveal the correct answer: </a:t>
            </a:r>
            <a:r>
              <a:rPr lang="en-GB" i="1" baseline="0" dirty="0" smtClean="0"/>
              <a:t>85</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7</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Click</a:t>
            </a:r>
            <a:r>
              <a:rPr lang="en-GB" strike="noStrike" baseline="0" dirty="0" smtClean="0"/>
              <a:t> forward </a:t>
            </a:r>
            <a:r>
              <a:rPr lang="en-GB" baseline="0" dirty="0" smtClean="0"/>
              <a:t>on the slide to reveal the correct answer: </a:t>
            </a:r>
            <a:r>
              <a:rPr lang="en-GB" i="1" baseline="0" dirty="0" smtClean="0"/>
              <a:t>USA</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Click</a:t>
            </a:r>
            <a:r>
              <a:rPr lang="en-GB" baseline="0" dirty="0" smtClean="0"/>
              <a:t> </a:t>
            </a:r>
            <a:r>
              <a:rPr lang="en-GB" strike="noStrike" baseline="0" dirty="0" smtClean="0"/>
              <a:t>forward </a:t>
            </a:r>
            <a:r>
              <a:rPr lang="en-GB" baseline="0" dirty="0" smtClean="0"/>
              <a:t>on the slide to reveal the correct answer: </a:t>
            </a:r>
            <a:r>
              <a:rPr lang="en-GB" i="1" baseline="0" dirty="0" smtClean="0"/>
              <a:t>556</a:t>
            </a:r>
            <a:r>
              <a:rPr lang="en-GB"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9</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Click</a:t>
            </a:r>
            <a:r>
              <a:rPr lang="en-GB" baseline="0" dirty="0" smtClean="0"/>
              <a:t> </a:t>
            </a:r>
            <a:r>
              <a:rPr lang="en-GB" strike="noStrike" baseline="0" dirty="0" smtClean="0"/>
              <a:t>forward</a:t>
            </a:r>
            <a:r>
              <a:rPr lang="en-GB" baseline="0" dirty="0" smtClean="0"/>
              <a:t> on the slide to reveal the correct answer: </a:t>
            </a:r>
            <a:r>
              <a:rPr lang="en-GB" i="1" baseline="0" dirty="0" smtClean="0"/>
              <a:t>2</a:t>
            </a:r>
            <a:r>
              <a:rPr lang="en-GB" i="0" baseline="0" dirty="0" smtClean="0"/>
              <a:t>.</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10</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0" dirty="0" smtClean="0"/>
              <a:t>Explain</a:t>
            </a:r>
            <a:r>
              <a:rPr lang="en-GB" b="0" baseline="0" dirty="0" smtClean="0"/>
              <a:t> that the Olympic and </a:t>
            </a:r>
            <a:r>
              <a:rPr lang="en-GB" b="0" baseline="0" dirty="0" err="1" smtClean="0"/>
              <a:t>Paralympic</a:t>
            </a:r>
            <a:r>
              <a:rPr lang="en-GB" b="0" baseline="0" dirty="0" smtClean="0"/>
              <a:t> Games are based some core values (three Olympic values and four </a:t>
            </a:r>
            <a:r>
              <a:rPr lang="en-GB" b="0" baseline="0" dirty="0" err="1" smtClean="0"/>
              <a:t>Paralympic</a:t>
            </a:r>
            <a:r>
              <a:rPr lang="en-GB" b="0" baseline="0" dirty="0" smtClean="0"/>
              <a:t> values). Ask learners what they think these values might be. Click </a:t>
            </a:r>
            <a:r>
              <a:rPr lang="en-GB" b="0" strike="noStrike" baseline="0" dirty="0" smtClean="0"/>
              <a:t>forward </a:t>
            </a:r>
            <a:r>
              <a:rPr lang="en-GB" b="0" baseline="0" dirty="0" smtClean="0"/>
              <a:t>on the slide to reveal the seven values.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0"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0" baseline="0" dirty="0" smtClean="0"/>
              <a:t>Ask learners to think of people in their school, community or the wider world who have shown these values.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0"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Image</a:t>
            </a:r>
            <a:r>
              <a:rPr lang="en-GB" b="1" baseline="0" dirty="0" smtClean="0"/>
              <a:t> source: </a:t>
            </a:r>
            <a:r>
              <a:rPr lang="en-GB" baseline="0" dirty="0" smtClean="0"/>
              <a:t>International Olympic Committee - </a:t>
            </a:r>
            <a:r>
              <a:rPr lang="en-GB" sz="1200" u="sng" kern="1200" dirty="0" smtClean="0">
                <a:solidFill>
                  <a:schemeClr val="tx1"/>
                </a:solidFill>
                <a:latin typeface="+mn-lt"/>
                <a:ea typeface="+mn-ea"/>
                <a:cs typeface="+mn-cs"/>
                <a:hlinkClick r:id="rId3"/>
              </a:rPr>
              <a:t>www.olympic.org/</a:t>
            </a:r>
            <a:r>
              <a:rPr lang="en-GB" sz="1200" kern="1200" dirty="0" smtClean="0">
                <a:solidFill>
                  <a:schemeClr val="tx1"/>
                </a:solidFill>
                <a:latin typeface="+mn-lt"/>
                <a:ea typeface="+mn-ea"/>
                <a:cs typeface="+mn-cs"/>
              </a:rPr>
              <a:t> </a:t>
            </a:r>
            <a:r>
              <a:rPr lang="en-GB" sz="1200" kern="1200" baseline="0" dirty="0" smtClean="0">
                <a:solidFill>
                  <a:schemeClr val="tx1"/>
                </a:solidFill>
                <a:latin typeface="+mn-lt"/>
                <a:ea typeface="+mn-ea"/>
                <a:cs typeface="+mn-cs"/>
              </a:rPr>
              <a:t> </a:t>
            </a:r>
            <a:r>
              <a:rPr lang="en-GB" sz="1200" i="1" kern="1200" baseline="0" dirty="0" smtClean="0">
                <a:solidFill>
                  <a:schemeClr val="tx1"/>
                </a:solidFill>
                <a:latin typeface="+mn-lt"/>
                <a:ea typeface="+mn-ea"/>
                <a:cs typeface="+mn-cs"/>
              </a:rPr>
              <a:t>Note: T</a:t>
            </a:r>
            <a:r>
              <a:rPr lang="en-GB" sz="1200" i="1" kern="1200" dirty="0" smtClean="0">
                <a:solidFill>
                  <a:schemeClr val="tx1"/>
                </a:solidFill>
                <a:latin typeface="+mn-lt"/>
                <a:ea typeface="+mn-ea"/>
                <a:cs typeface="+mn-cs"/>
              </a:rPr>
              <a:t>his is editorial usage only and this</a:t>
            </a:r>
            <a:r>
              <a:rPr lang="en-GB" sz="1200" i="1" kern="1200" baseline="0" dirty="0" smtClean="0">
                <a:solidFill>
                  <a:schemeClr val="tx1"/>
                </a:solidFill>
                <a:latin typeface="+mn-lt"/>
                <a:ea typeface="+mn-ea"/>
                <a:cs typeface="+mn-cs"/>
              </a:rPr>
              <a:t> resource is not associated in any way with the</a:t>
            </a:r>
            <a:r>
              <a:rPr lang="en-GB" sz="1200" i="1" kern="1200" dirty="0" smtClean="0">
                <a:solidFill>
                  <a:schemeClr val="tx1"/>
                </a:solidFill>
                <a:latin typeface="+mn-lt"/>
                <a:ea typeface="+mn-ea"/>
                <a:cs typeface="+mn-cs"/>
              </a:rPr>
              <a:t> International Olympic Committee. </a:t>
            </a:r>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11</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 that 206 nations from around the world will be taking part in the Rio 2016 Olympic Games. Say that these flags are of some of the countries</a:t>
            </a:r>
            <a:r>
              <a:rPr lang="en-GB" baseline="0" dirty="0" smtClean="0"/>
              <a:t> taking part in the games. Ask learners </a:t>
            </a:r>
            <a:r>
              <a:rPr lang="en-GB" strike="noStrike" baseline="0" dirty="0" smtClean="0"/>
              <a:t>if </a:t>
            </a:r>
            <a:r>
              <a:rPr lang="en-GB" baseline="0" dirty="0" smtClean="0"/>
              <a:t>they can identify any of them.</a:t>
            </a:r>
            <a:endParaRPr lang="en-GB" dirty="0" smtClean="0"/>
          </a:p>
          <a:p>
            <a:endParaRPr lang="en-GB" dirty="0" smtClean="0"/>
          </a:p>
          <a:p>
            <a:r>
              <a:rPr lang="en-GB" dirty="0" smtClean="0"/>
              <a:t>Then ask learners</a:t>
            </a:r>
            <a:r>
              <a:rPr lang="en-GB" baseline="0" dirty="0" smtClean="0"/>
              <a:t> what similarities and differences they think there will be between these countries and the people living in them.</a:t>
            </a:r>
          </a:p>
          <a:p>
            <a:endParaRPr lang="en-GB" dirty="0" smtClean="0"/>
          </a:p>
          <a:p>
            <a:r>
              <a:rPr lang="en-GB" dirty="0" smtClean="0"/>
              <a:t>Discuss</a:t>
            </a:r>
            <a:r>
              <a:rPr lang="en-GB" baseline="0" dirty="0" smtClean="0"/>
              <a:t> learners’ ideas as a whole class. </a:t>
            </a:r>
            <a:r>
              <a:rPr lang="en-GB" sz="1200" kern="1200" dirty="0" smtClean="0">
                <a:solidFill>
                  <a:schemeClr val="tx1"/>
                </a:solidFill>
                <a:latin typeface="+mn-lt"/>
                <a:ea typeface="+mn-ea"/>
                <a:cs typeface="+mn-cs"/>
              </a:rPr>
              <a:t>Possible discussion questions include:</a:t>
            </a:r>
          </a:p>
          <a:p>
            <a:endParaRPr lang="en-GB" sz="1200" kern="1200" dirty="0" smtClean="0">
              <a:solidFill>
                <a:schemeClr val="tx1"/>
              </a:solidFill>
              <a:latin typeface="+mn-lt"/>
              <a:ea typeface="+mn-ea"/>
              <a:cs typeface="+mn-cs"/>
            </a:endParaRPr>
          </a:p>
          <a:p>
            <a:pPr lvl="0">
              <a:spcBef>
                <a:spcPts val="600"/>
              </a:spcBef>
              <a:spcAft>
                <a:spcPts val="600"/>
              </a:spcAft>
              <a:buFont typeface="Arial" pitchFamily="34" charset="0"/>
              <a:buChar char="•"/>
            </a:pPr>
            <a:r>
              <a:rPr lang="en-GB" sz="1200" i="1" kern="1200" dirty="0" smtClean="0">
                <a:solidFill>
                  <a:schemeClr val="tx1"/>
                </a:solidFill>
                <a:latin typeface="+mn-lt"/>
                <a:ea typeface="+mn-ea"/>
                <a:cs typeface="+mn-cs"/>
              </a:rPr>
              <a:t>Where have your ideas about these similarities and differences come from? </a:t>
            </a:r>
            <a:r>
              <a:rPr lang="en-GB" sz="1200" kern="1200" dirty="0" smtClean="0">
                <a:solidFill>
                  <a:schemeClr val="tx1"/>
                </a:solidFill>
                <a:latin typeface="+mn-lt"/>
                <a:ea typeface="+mn-ea"/>
                <a:cs typeface="+mn-cs"/>
              </a:rPr>
              <a:t> For example, ideas could be based on previous learning in school, visits to other countries or the media.</a:t>
            </a:r>
          </a:p>
          <a:p>
            <a:pPr lvl="0">
              <a:spcBef>
                <a:spcPts val="600"/>
              </a:spcBef>
              <a:spcAft>
                <a:spcPts val="600"/>
              </a:spcAft>
              <a:buFont typeface="Arial" pitchFamily="34" charset="0"/>
              <a:buChar char="•"/>
            </a:pPr>
            <a:endParaRPr lang="en-GB" sz="1200" kern="1200" dirty="0" smtClean="0">
              <a:solidFill>
                <a:schemeClr val="tx1"/>
              </a:solidFill>
              <a:latin typeface="+mn-lt"/>
              <a:ea typeface="+mn-ea"/>
              <a:cs typeface="+mn-cs"/>
            </a:endParaRPr>
          </a:p>
          <a:p>
            <a:pPr lvl="0">
              <a:spcBef>
                <a:spcPts val="600"/>
              </a:spcBef>
              <a:spcAft>
                <a:spcPts val="600"/>
              </a:spcAft>
              <a:buFont typeface="Arial" pitchFamily="34" charset="0"/>
              <a:buChar char="•"/>
            </a:pPr>
            <a:r>
              <a:rPr lang="en-GB" sz="1200" kern="1200" dirty="0" smtClean="0">
                <a:solidFill>
                  <a:schemeClr val="tx1"/>
                </a:solidFill>
                <a:latin typeface="+mn-lt"/>
                <a:ea typeface="+mn-ea"/>
                <a:cs typeface="+mn-cs"/>
              </a:rPr>
              <a:t> </a:t>
            </a:r>
            <a:r>
              <a:rPr lang="en-GB" sz="1200" i="1" kern="1200" dirty="0" smtClean="0">
                <a:solidFill>
                  <a:schemeClr val="tx1"/>
                </a:solidFill>
                <a:latin typeface="+mn-lt"/>
                <a:ea typeface="+mn-ea"/>
                <a:cs typeface="+mn-cs"/>
              </a:rPr>
              <a:t>Have you made any assumptions about other countries? </a:t>
            </a:r>
          </a:p>
          <a:p>
            <a:pPr lvl="0">
              <a:spcBef>
                <a:spcPts val="600"/>
              </a:spcBef>
              <a:spcAft>
                <a:spcPts val="600"/>
              </a:spcAft>
              <a:buFont typeface="Arial" pitchFamily="34" charset="0"/>
              <a:buChar char="•"/>
            </a:pPr>
            <a:endParaRPr lang="en-GB" sz="1200" i="0" kern="1200" dirty="0" smtClean="0">
              <a:solidFill>
                <a:schemeClr val="tx1"/>
              </a:solidFill>
              <a:latin typeface="+mn-lt"/>
              <a:ea typeface="+mn-ea"/>
              <a:cs typeface="+mn-cs"/>
            </a:endParaRPr>
          </a:p>
          <a:p>
            <a:pPr lvl="0">
              <a:spcBef>
                <a:spcPts val="600"/>
              </a:spcBef>
              <a:spcAft>
                <a:spcPts val="600"/>
              </a:spcAft>
              <a:buFont typeface="Arial" pitchFamily="34" charset="0"/>
              <a:buChar char="•"/>
            </a:pPr>
            <a:r>
              <a:rPr lang="en-GB" sz="1200" i="1" kern="1200" dirty="0" smtClean="0">
                <a:solidFill>
                  <a:schemeClr val="tx1"/>
                </a:solidFill>
                <a:latin typeface="+mn-lt"/>
                <a:ea typeface="+mn-ea"/>
                <a:cs typeface="+mn-cs"/>
              </a:rPr>
              <a:t>What evidence are you basing your ideas and assumptions on?</a:t>
            </a:r>
            <a:endParaRPr lang="en-GB" sz="1200" i="0" kern="1200" dirty="0" smtClean="0">
              <a:solidFill>
                <a:schemeClr val="tx1"/>
              </a:solidFill>
              <a:latin typeface="+mn-lt"/>
              <a:ea typeface="+mn-ea"/>
              <a:cs typeface="+mn-cs"/>
            </a:endParaRPr>
          </a:p>
          <a:p>
            <a:endParaRPr lang="en-GB" dirty="0" smtClean="0"/>
          </a:p>
          <a:p>
            <a:r>
              <a:rPr lang="en-GB" i="1" dirty="0" smtClean="0"/>
              <a:t>From</a:t>
            </a:r>
            <a:r>
              <a:rPr lang="en-GB" i="1" baseline="0" dirty="0" smtClean="0"/>
              <a:t> left to right   </a:t>
            </a:r>
          </a:p>
          <a:p>
            <a:endParaRPr lang="en-GB" baseline="0" dirty="0" smtClean="0"/>
          </a:p>
          <a:p>
            <a:r>
              <a:rPr lang="en-GB" b="1" baseline="0" dirty="0" smtClean="0"/>
              <a:t>First row from top: </a:t>
            </a:r>
            <a:r>
              <a:rPr lang="en-GB" baseline="0" dirty="0" smtClean="0"/>
              <a:t>Ethiopia, India, Peru, Vietnam, UK, Brazil</a:t>
            </a:r>
          </a:p>
          <a:p>
            <a:r>
              <a:rPr lang="en-GB" b="1" baseline="0" dirty="0" smtClean="0"/>
              <a:t>Second row from top: </a:t>
            </a:r>
            <a:r>
              <a:rPr lang="en-GB" baseline="0" dirty="0" smtClean="0"/>
              <a:t>Ghana, China, Norway, Pakistan, Ukraine, Nigeria </a:t>
            </a:r>
          </a:p>
          <a:p>
            <a:r>
              <a:rPr lang="en-GB" b="1" baseline="0" dirty="0" smtClean="0"/>
              <a:t>Third row from top: </a:t>
            </a:r>
            <a:r>
              <a:rPr lang="en-GB" b="0" baseline="0" dirty="0" smtClean="0"/>
              <a:t>Mexico, Italy, South Africa, </a:t>
            </a:r>
            <a:r>
              <a:rPr lang="en-GB" baseline="0" dirty="0" smtClean="0"/>
              <a:t>Iran, Malawi</a:t>
            </a:r>
          </a:p>
          <a:p>
            <a:r>
              <a:rPr lang="en-GB" b="1" baseline="0" dirty="0" smtClean="0"/>
              <a:t>Fourth row from top: </a:t>
            </a:r>
            <a:r>
              <a:rPr lang="en-GB" b="0" baseline="0" dirty="0" smtClean="0"/>
              <a:t>Russian Federation, United States, Tunisia, Chile, Bulgaria</a:t>
            </a:r>
          </a:p>
          <a:p>
            <a:r>
              <a:rPr lang="en-GB" b="1" baseline="0" dirty="0" smtClean="0"/>
              <a:t>Fifth row from top: </a:t>
            </a:r>
            <a:r>
              <a:rPr lang="en-GB" b="0" baseline="0" dirty="0" smtClean="0"/>
              <a:t>Nepal,</a:t>
            </a:r>
            <a:r>
              <a:rPr lang="en-GB" b="1" baseline="0" dirty="0" smtClean="0"/>
              <a:t> </a:t>
            </a:r>
            <a:r>
              <a:rPr lang="en-GB" baseline="0" dirty="0" smtClean="0"/>
              <a:t>Mongolia, Australia, Philippines, Bolivia </a:t>
            </a:r>
          </a:p>
          <a:p>
            <a:r>
              <a:rPr lang="en-GB" b="1" dirty="0" smtClean="0"/>
              <a:t>Sixth row from top: </a:t>
            </a:r>
            <a:r>
              <a:rPr lang="en-GB" dirty="0" smtClean="0"/>
              <a:t>Yemen, Rwanda,</a:t>
            </a:r>
            <a:r>
              <a:rPr lang="en-GB" baseline="0" dirty="0" smtClean="0"/>
              <a:t> Jamaica, Germany, Japan</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12</a:t>
            </a:fld>
            <a:endParaRPr lang="en-GB" dirty="0"/>
          </a:p>
        </p:txBody>
      </p:sp>
    </p:spTree>
    <p:extLst>
      <p:ext uri="{BB962C8B-B14F-4D97-AF65-F5344CB8AC3E}">
        <p14:creationId xmlns:p14="http://schemas.microsoft.com/office/powerpoint/2010/main" xmlns="" val="1134406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mn-lt"/>
                <a:ea typeface="+mn-ea"/>
                <a:cs typeface="+mn-cs"/>
              </a:rPr>
              <a:t>Explain that we can think of inequality as the difference between the things some groups of people have compared with other groups of people. It is a bit like looking at how big a slice of cake one person has compared with another.</a:t>
            </a:r>
          </a:p>
          <a:p>
            <a:endParaRPr lang="en-GB" altLang="en-US" b="0" dirty="0" smtClean="0"/>
          </a:p>
          <a:p>
            <a:r>
              <a:rPr lang="en-GB" altLang="en-US" b="1" dirty="0" smtClean="0"/>
              <a:t>Photo credit: </a:t>
            </a:r>
            <a:r>
              <a:rPr lang="en-GB" altLang="en-US" dirty="0" smtClean="0"/>
              <a:t>Liz </a:t>
            </a:r>
            <a:r>
              <a:rPr lang="en-GB" altLang="en-US" dirty="0" err="1" smtClean="0"/>
              <a:t>Newbon</a:t>
            </a:r>
            <a:r>
              <a:rPr lang="en-GB" altLang="en-US" dirty="0" smtClean="0"/>
              <a:t>/Oxfam</a:t>
            </a:r>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198962-9E46-4CB3-BA02-55EB1304F13F}" type="slidenum">
              <a:rPr lang="en-GB" altLang="en-US" smtClean="0">
                <a:ea typeface="ＭＳ Ｐゴシック"/>
                <a:cs typeface="ＭＳ Ｐゴシック"/>
              </a:rPr>
              <a:pPr/>
              <a:t>13</a:t>
            </a:fld>
            <a:endParaRPr lang="en-GB" altLang="en-US" smtClean="0">
              <a:ea typeface="ＭＳ Ｐゴシック"/>
              <a:cs typeface="ＭＳ Ｐゴシック"/>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mn-lt"/>
                <a:ea typeface="+mn-ea"/>
                <a:cs typeface="+mn-cs"/>
              </a:rPr>
              <a:t>Say that Oxfam published this statistic in January 2016, stating that the world’s richest 62 people own the same wealth as the poorest half of the world’s population. Explain that the richest 1% now have more wealth than the rest of the world combined. Ask learners to imagine that our world just had 100 people in it</a:t>
            </a:r>
            <a:r>
              <a:rPr lang="en-GB" sz="1200" strike="sngStrike" kern="1200" dirty="0" smtClean="0">
                <a:solidFill>
                  <a:schemeClr val="tx1"/>
                </a:solidFill>
                <a:latin typeface="+mn-lt"/>
                <a:ea typeface="+mn-ea"/>
                <a:cs typeface="+mn-cs"/>
              </a:rPr>
              <a:t>.</a:t>
            </a:r>
            <a:r>
              <a:rPr lang="en-GB" sz="1200" strike="noStrike" kern="1200" baseline="0" dirty="0" smtClean="0">
                <a:solidFill>
                  <a:schemeClr val="tx1"/>
                </a:solidFill>
                <a:latin typeface="+mn-lt"/>
                <a:ea typeface="+mn-ea"/>
                <a:cs typeface="+mn-cs"/>
              </a:rPr>
              <a:t> If that was the case,</a:t>
            </a:r>
            <a:r>
              <a:rPr lang="en-GB" sz="1200" strike="noStrike" kern="1200" dirty="0" smtClean="0">
                <a:solidFill>
                  <a:schemeClr val="tx1"/>
                </a:solidFill>
                <a:latin typeface="+mn-lt"/>
                <a:ea typeface="+mn-ea"/>
                <a:cs typeface="+mn-cs"/>
              </a:rPr>
              <a:t> this </a:t>
            </a:r>
            <a:r>
              <a:rPr lang="en-GB" sz="1200" kern="1200" dirty="0" smtClean="0">
                <a:solidFill>
                  <a:schemeClr val="tx1"/>
                </a:solidFill>
                <a:latin typeface="+mn-lt"/>
                <a:ea typeface="+mn-ea"/>
                <a:cs typeface="+mn-cs"/>
              </a:rPr>
              <a:t>last statistic means that one person </a:t>
            </a:r>
            <a:r>
              <a:rPr lang="en-GB" sz="1200" strike="noStrike" kern="1200" dirty="0" smtClean="0">
                <a:solidFill>
                  <a:schemeClr val="tx1"/>
                </a:solidFill>
                <a:latin typeface="+mn-lt"/>
                <a:ea typeface="+mn-ea"/>
                <a:cs typeface="+mn-cs"/>
              </a:rPr>
              <a:t>would have </a:t>
            </a:r>
            <a:r>
              <a:rPr lang="en-GB" sz="1200" kern="1200" dirty="0" smtClean="0">
                <a:solidFill>
                  <a:schemeClr val="tx1"/>
                </a:solidFill>
                <a:latin typeface="+mn-lt"/>
                <a:ea typeface="+mn-ea"/>
                <a:cs typeface="+mn-cs"/>
              </a:rPr>
              <a:t>more wealth than the other 99 people put together. You</a:t>
            </a:r>
            <a:r>
              <a:rPr lang="en-GB" sz="1200" kern="1200" baseline="0" dirty="0" smtClean="0">
                <a:solidFill>
                  <a:schemeClr val="tx1"/>
                </a:solidFill>
                <a:latin typeface="+mn-lt"/>
                <a:ea typeface="+mn-ea"/>
                <a:cs typeface="+mn-cs"/>
              </a:rPr>
              <a:t> </a:t>
            </a:r>
            <a:r>
              <a:rPr lang="en-GB" sz="1200" strike="noStrike" kern="1200" dirty="0" smtClean="0">
                <a:solidFill>
                  <a:schemeClr val="tx1"/>
                </a:solidFill>
                <a:latin typeface="+mn-lt"/>
                <a:ea typeface="+mn-ea"/>
                <a:cs typeface="+mn-cs"/>
              </a:rPr>
              <a:t>might</a:t>
            </a:r>
            <a:r>
              <a:rPr lang="en-GB" sz="1200" strike="noStrike"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like to use the analogy of sharing out a cake, where one person would have more than half of the cake and the rest would be shared among 99 people.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kern="120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mn-lt"/>
                <a:ea typeface="+mn-ea"/>
                <a:cs typeface="+mn-cs"/>
              </a:rPr>
              <a:t>Discuss learners’ responses to these statistics. </a:t>
            </a:r>
            <a:r>
              <a:rPr lang="en-GB" sz="1200" i="1" kern="1200" dirty="0" smtClean="0">
                <a:solidFill>
                  <a:schemeClr val="tx1"/>
                </a:solidFill>
                <a:latin typeface="+mn-lt"/>
                <a:ea typeface="+mn-ea"/>
                <a:cs typeface="+mn-cs"/>
              </a:rPr>
              <a:t>Do they think these distributions are fair?</a:t>
            </a:r>
            <a:endParaRPr lang="en-GB" sz="1200" kern="1200" dirty="0" smtClean="0">
              <a:solidFill>
                <a:schemeClr val="tx1"/>
              </a:solidFill>
              <a:latin typeface="+mn-lt"/>
              <a:ea typeface="+mn-ea"/>
              <a:cs typeface="+mn-cs"/>
            </a:endParaRPr>
          </a:p>
          <a:p>
            <a:endParaRPr lang="en-GB" dirty="0" smtClean="0"/>
          </a:p>
          <a:p>
            <a:r>
              <a:rPr lang="en-GB" b="1" dirty="0" smtClean="0"/>
              <a:t>Data</a:t>
            </a:r>
            <a:r>
              <a:rPr lang="en-GB" b="1" baseline="0" dirty="0" smtClean="0"/>
              <a:t> s</a:t>
            </a:r>
            <a:r>
              <a:rPr lang="en-GB" b="1" dirty="0" smtClean="0"/>
              <a:t>ource: </a:t>
            </a:r>
          </a:p>
          <a:p>
            <a:pPr>
              <a:buFont typeface="Arial" pitchFamily="34" charset="0"/>
              <a:buNone/>
            </a:pPr>
            <a:r>
              <a:rPr lang="en-GB" sz="1200" b="0" i="1" kern="1200" dirty="0" smtClean="0">
                <a:solidFill>
                  <a:schemeClr val="tx1"/>
                </a:solidFill>
                <a:latin typeface="+mn-lt"/>
                <a:ea typeface="+mn-ea"/>
                <a:cs typeface="+mn-cs"/>
              </a:rPr>
              <a:t>An</a:t>
            </a:r>
            <a:r>
              <a:rPr lang="en-GB" sz="1200" b="0" i="1" kern="1200" baseline="0" dirty="0" smtClean="0">
                <a:solidFill>
                  <a:schemeClr val="tx1"/>
                </a:solidFill>
                <a:latin typeface="+mn-lt"/>
                <a:ea typeface="+mn-ea"/>
                <a:cs typeface="+mn-cs"/>
              </a:rPr>
              <a:t> econ</a:t>
            </a:r>
            <a:r>
              <a:rPr lang="en-GB" sz="1200" i="1" kern="1200" dirty="0" smtClean="0">
                <a:solidFill>
                  <a:schemeClr val="tx1"/>
                </a:solidFill>
                <a:latin typeface="+mn-lt"/>
                <a:ea typeface="+mn-ea"/>
                <a:cs typeface="+mn-cs"/>
              </a:rPr>
              <a:t>omy for the 1%: How privilege and power in the economy drive extreme inequality and how this can be stopped</a:t>
            </a:r>
            <a:r>
              <a:rPr lang="en-GB" sz="1200" kern="1200" dirty="0" smtClean="0">
                <a:solidFill>
                  <a:schemeClr val="tx1"/>
                </a:solidFill>
                <a:latin typeface="+mn-lt"/>
                <a:ea typeface="+mn-ea"/>
                <a:cs typeface="+mn-cs"/>
              </a:rPr>
              <a:t> (Deborah </a:t>
            </a:r>
            <a:r>
              <a:rPr lang="en-GB" sz="1200" kern="1200" dirty="0" err="1" smtClean="0">
                <a:solidFill>
                  <a:schemeClr val="tx1"/>
                </a:solidFill>
                <a:latin typeface="+mn-lt"/>
                <a:ea typeface="+mn-ea"/>
                <a:cs typeface="+mn-cs"/>
              </a:rPr>
              <a:t>Hardoon</a:t>
            </a:r>
            <a:r>
              <a:rPr lang="en-GB" sz="1200" kern="1200" dirty="0" smtClean="0">
                <a:solidFill>
                  <a:schemeClr val="tx1"/>
                </a:solidFill>
                <a:latin typeface="+mn-lt"/>
                <a:ea typeface="+mn-ea"/>
                <a:cs typeface="+mn-cs"/>
              </a:rPr>
              <a:t>, Ricardo Fuentes-</a:t>
            </a:r>
            <a:r>
              <a:rPr lang="en-GB" sz="1200" kern="1200" dirty="0" err="1" smtClean="0">
                <a:solidFill>
                  <a:schemeClr val="tx1"/>
                </a:solidFill>
                <a:latin typeface="+mn-lt"/>
                <a:ea typeface="+mn-ea"/>
                <a:cs typeface="+mn-cs"/>
              </a:rPr>
              <a:t>Nieva</a:t>
            </a:r>
            <a:r>
              <a:rPr lang="en-GB" sz="1200" kern="1200" dirty="0" smtClean="0">
                <a:solidFill>
                  <a:schemeClr val="tx1"/>
                </a:solidFill>
                <a:latin typeface="+mn-lt"/>
                <a:ea typeface="+mn-ea"/>
                <a:cs typeface="+mn-cs"/>
              </a:rPr>
              <a:t> and Sophia </a:t>
            </a:r>
            <a:r>
              <a:rPr lang="en-GB" sz="1200" kern="1200" dirty="0" err="1" smtClean="0">
                <a:solidFill>
                  <a:schemeClr val="tx1"/>
                </a:solidFill>
                <a:latin typeface="+mn-lt"/>
                <a:ea typeface="+mn-ea"/>
                <a:cs typeface="+mn-cs"/>
              </a:rPr>
              <a:t>Ayele</a:t>
            </a:r>
            <a:r>
              <a:rPr lang="en-GB" sz="1200" kern="1200" dirty="0" smtClean="0">
                <a:solidFill>
                  <a:schemeClr val="tx1"/>
                </a:solidFill>
                <a:latin typeface="+mn-lt"/>
                <a:ea typeface="+mn-ea"/>
                <a:cs typeface="+mn-cs"/>
              </a:rPr>
              <a:t>, Oxfam International, 2016) </a:t>
            </a:r>
            <a:r>
              <a:rPr lang="en-GB" sz="1200" u="sng" kern="1200" dirty="0" smtClean="0">
                <a:solidFill>
                  <a:schemeClr val="tx1"/>
                </a:solidFill>
                <a:latin typeface="+mn-lt"/>
                <a:ea typeface="+mn-ea"/>
                <a:cs typeface="+mn-cs"/>
                <a:hlinkClick r:id="rId3"/>
              </a:rPr>
              <a:t>policy-practice.oxfam.org.uk/publications/an-economy-for-the-1-how-privilege-and-power-in-the-economy-drive-extreme-inequ-592643</a:t>
            </a:r>
            <a:r>
              <a:rPr lang="en-GB" sz="1200" kern="1200" dirty="0" smtClean="0">
                <a:solidFill>
                  <a:schemeClr val="tx1"/>
                </a:solidFill>
                <a:latin typeface="+mn-lt"/>
                <a:ea typeface="+mn-ea"/>
                <a:cs typeface="+mn-cs"/>
              </a:rPr>
              <a:t> </a:t>
            </a:r>
          </a:p>
          <a:p>
            <a:r>
              <a:rPr lang="en-GB" sz="1200" i="1" kern="1200" dirty="0" smtClean="0">
                <a:solidFill>
                  <a:schemeClr val="tx1"/>
                </a:solidFill>
                <a:latin typeface="+mn-lt"/>
                <a:ea typeface="+mn-ea"/>
                <a:cs typeface="+mn-cs"/>
              </a:rPr>
              <a:t>Working for the few: Political capture and economic inequality</a:t>
            </a:r>
            <a:r>
              <a:rPr lang="en-GB" sz="1200" kern="1200" dirty="0" smtClean="0">
                <a:solidFill>
                  <a:schemeClr val="tx1"/>
                </a:solidFill>
                <a:latin typeface="+mn-lt"/>
                <a:ea typeface="+mn-ea"/>
                <a:cs typeface="+mn-cs"/>
              </a:rPr>
              <a:t> (Ricardo Fuentes-</a:t>
            </a:r>
            <a:r>
              <a:rPr lang="en-GB" sz="1200" kern="1200" dirty="0" err="1" smtClean="0">
                <a:solidFill>
                  <a:schemeClr val="tx1"/>
                </a:solidFill>
                <a:latin typeface="+mn-lt"/>
                <a:ea typeface="+mn-ea"/>
                <a:cs typeface="+mn-cs"/>
              </a:rPr>
              <a:t>Nieva</a:t>
            </a:r>
            <a:r>
              <a:rPr lang="en-GB" sz="1200" kern="1200" dirty="0" smtClean="0">
                <a:solidFill>
                  <a:schemeClr val="tx1"/>
                </a:solidFill>
                <a:latin typeface="+mn-lt"/>
                <a:ea typeface="+mn-ea"/>
                <a:cs typeface="+mn-cs"/>
              </a:rPr>
              <a:t> and Nick </a:t>
            </a:r>
            <a:r>
              <a:rPr lang="en-GB" sz="1200" kern="1200" dirty="0" err="1" smtClean="0">
                <a:solidFill>
                  <a:schemeClr val="tx1"/>
                </a:solidFill>
                <a:latin typeface="+mn-lt"/>
                <a:ea typeface="+mn-ea"/>
                <a:cs typeface="+mn-cs"/>
              </a:rPr>
              <a:t>Galasso</a:t>
            </a:r>
            <a:r>
              <a:rPr lang="en-GB" sz="1200" kern="1200" dirty="0" smtClean="0">
                <a:solidFill>
                  <a:schemeClr val="tx1"/>
                </a:solidFill>
                <a:latin typeface="+mn-lt"/>
                <a:ea typeface="+mn-ea"/>
                <a:cs typeface="+mn-cs"/>
              </a:rPr>
              <a:t>, Oxfam International, 2014) </a:t>
            </a:r>
            <a:r>
              <a:rPr lang="en-GB" sz="1200" u="sng" kern="1200" dirty="0" smtClean="0">
                <a:solidFill>
                  <a:schemeClr val="tx1"/>
                </a:solidFill>
                <a:latin typeface="+mn-lt"/>
                <a:ea typeface="+mn-ea"/>
                <a:cs typeface="+mn-cs"/>
                <a:hlinkClick r:id="rId4"/>
              </a:rPr>
              <a:t> policy-practice.oxfam.org.uk/publications/working-for-the-few-political-capture-and-economic-inequality-311312</a:t>
            </a:r>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14</a:t>
            </a:fld>
            <a:endParaRPr lang="en-GB" dirty="0"/>
          </a:p>
        </p:txBody>
      </p:sp>
    </p:spTree>
    <p:extLst>
      <p:ext uri="{BB962C8B-B14F-4D97-AF65-F5344CB8AC3E}">
        <p14:creationId xmlns:p14="http://schemas.microsoft.com/office/powerpoint/2010/main" xmlns="" val="1965444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0" i="0" kern="1200" dirty="0" smtClean="0">
                <a:solidFill>
                  <a:schemeClr val="tx1"/>
                </a:solidFill>
                <a:latin typeface="+mn-lt"/>
                <a:ea typeface="+mn-ea"/>
                <a:cs typeface="+mn-cs"/>
              </a:rPr>
              <a:t>Discuss the statement</a:t>
            </a:r>
            <a:r>
              <a:rPr lang="en-GB" sz="1200" b="0" i="0" kern="1200" baseline="0" dirty="0" smtClean="0">
                <a:solidFill>
                  <a:schemeClr val="tx1"/>
                </a:solidFill>
                <a:latin typeface="+mn-lt"/>
                <a:ea typeface="+mn-ea"/>
                <a:cs typeface="+mn-cs"/>
              </a:rPr>
              <a:t>: </a:t>
            </a:r>
            <a:r>
              <a:rPr lang="en-GB" sz="1200" b="0" i="1" kern="1200" dirty="0" smtClean="0">
                <a:solidFill>
                  <a:schemeClr val="tx1"/>
                </a:solidFill>
                <a:latin typeface="+mn-lt"/>
                <a:ea typeface="+mn-ea"/>
                <a:cs typeface="+mn-cs"/>
              </a:rPr>
              <a:t>Everyone in our society should be equal.</a:t>
            </a:r>
            <a:r>
              <a:rPr lang="en-GB" sz="1200" b="0" kern="1200" dirty="0" smtClean="0">
                <a:solidFill>
                  <a:schemeClr val="tx1"/>
                </a:solidFill>
                <a:latin typeface="+mn-lt"/>
                <a:ea typeface="+mn-ea"/>
                <a:cs typeface="+mn-cs"/>
              </a:rPr>
              <a:t> Draw out the point that there will always be some inequality and we shouldn’t expect everyone to be the same. Ask learners</a:t>
            </a:r>
            <a:r>
              <a:rPr lang="en-GB" sz="1200" b="0" kern="1200" baseline="0" dirty="0" smtClean="0">
                <a:solidFill>
                  <a:schemeClr val="tx1"/>
                </a:solidFill>
                <a:latin typeface="+mn-lt"/>
                <a:ea typeface="+mn-ea"/>
                <a:cs typeface="+mn-cs"/>
              </a:rPr>
              <a:t> whether they think it w</a:t>
            </a:r>
            <a:r>
              <a:rPr lang="en-GB" sz="1200" b="0" kern="1200" dirty="0" smtClean="0">
                <a:solidFill>
                  <a:schemeClr val="tx1"/>
                </a:solidFill>
                <a:latin typeface="+mn-lt"/>
                <a:ea typeface="+mn-ea"/>
                <a:cs typeface="+mn-cs"/>
              </a:rPr>
              <a:t>ould it be fair if everyone earned the same amount</a:t>
            </a:r>
            <a:r>
              <a:rPr lang="en-GB" sz="1200" b="0" kern="1200" baseline="0" dirty="0" smtClean="0">
                <a:solidFill>
                  <a:schemeClr val="tx1"/>
                </a:solidFill>
                <a:latin typeface="+mn-lt"/>
                <a:ea typeface="+mn-ea"/>
                <a:cs typeface="+mn-cs"/>
              </a:rPr>
              <a:t> of money. </a:t>
            </a:r>
            <a:r>
              <a:rPr lang="en-GB" sz="1200" kern="1200" dirty="0" smtClean="0">
                <a:solidFill>
                  <a:schemeClr val="tx1"/>
                </a:solidFill>
                <a:latin typeface="+mn-lt"/>
                <a:ea typeface="+mn-ea"/>
                <a:cs typeface="+mn-cs"/>
              </a:rPr>
              <a:t>For example, some people might deserve more money for having more responsibilities in their work. </a:t>
            </a:r>
            <a:r>
              <a:rPr lang="en-GB" sz="1200" b="0" kern="1200" dirty="0" smtClean="0">
                <a:solidFill>
                  <a:schemeClr val="tx1"/>
                </a:solidFill>
                <a:latin typeface="+mn-lt"/>
                <a:ea typeface="+mn-ea"/>
                <a:cs typeface="+mn-cs"/>
              </a:rPr>
              <a:t>The needs of different people will also vary (for example, children will have different needs to adults), so it wouldn’t be fair if everyone had exactly the same.</a:t>
            </a:r>
            <a:endParaRPr lang="en-GB" sz="1200" b="1" kern="120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1" kern="1200" dirty="0" smtClean="0">
              <a:solidFill>
                <a:schemeClr val="tx1"/>
              </a:solidFill>
              <a:latin typeface="+mn-lt"/>
              <a:ea typeface="+mn-ea"/>
              <a:cs typeface="+mn-cs"/>
            </a:endParaRPr>
          </a:p>
          <a:p>
            <a:pPr lvl="0"/>
            <a:r>
              <a:rPr lang="en-GB" sz="1200" b="0" kern="1200" dirty="0" smtClean="0">
                <a:solidFill>
                  <a:schemeClr val="tx1"/>
                </a:solidFill>
                <a:latin typeface="+mn-lt"/>
                <a:ea typeface="+mn-ea"/>
                <a:cs typeface="+mn-cs"/>
              </a:rPr>
              <a:t>Explain that equality aims to make things fair by giving everyone the things they need to enjoy good, healthy lives. However this only works if everyone starts from the same place and needs the same things. </a:t>
            </a:r>
            <a:r>
              <a:rPr lang="en-GB" sz="1200" b="0" strike="noStrike" kern="1200" dirty="0" smtClean="0">
                <a:solidFill>
                  <a:schemeClr val="tx1"/>
                </a:solidFill>
                <a:latin typeface="+mn-lt"/>
                <a:ea typeface="+mn-ea"/>
                <a:cs typeface="+mn-cs"/>
              </a:rPr>
              <a:t>Fairness</a:t>
            </a:r>
            <a:r>
              <a:rPr lang="en-GB" sz="1200" b="0" kern="1200" dirty="0" smtClean="0">
                <a:solidFill>
                  <a:schemeClr val="tx1"/>
                </a:solidFill>
                <a:latin typeface="+mn-lt"/>
                <a:ea typeface="+mn-ea"/>
                <a:cs typeface="+mn-cs"/>
              </a:rPr>
              <a:t> is about trying to understand what different people need in order to enjoy good, healthy lives. For example, in school, younger children may get extra playtime or go to lunch earlier whereas older children may have more responsibilities around the school. Ask learners to think of </a:t>
            </a:r>
            <a:r>
              <a:rPr lang="en-GB" sz="1200" b="0" kern="1200" dirty="0" smtClean="0">
                <a:solidFill>
                  <a:schemeClr val="tx1"/>
                </a:solidFill>
                <a:latin typeface="+mn-lt"/>
                <a:ea typeface="+mn-ea"/>
                <a:cs typeface="+mn-cs"/>
              </a:rPr>
              <a:t>other </a:t>
            </a:r>
            <a:r>
              <a:rPr lang="en-GB" sz="1200" b="0" kern="1200" dirty="0" smtClean="0">
                <a:solidFill>
                  <a:schemeClr val="tx1"/>
                </a:solidFill>
                <a:latin typeface="+mn-lt"/>
                <a:ea typeface="+mn-ea"/>
                <a:cs typeface="+mn-cs"/>
              </a:rPr>
              <a:t>examples</a:t>
            </a:r>
            <a:r>
              <a:rPr lang="en-GB" sz="1200" b="0" kern="1200" dirty="0" smtClean="0">
                <a:solidFill>
                  <a:schemeClr val="tx1"/>
                </a:solidFill>
                <a:latin typeface="+mn-lt"/>
                <a:ea typeface="+mn-ea"/>
                <a:cs typeface="+mn-cs"/>
              </a:rPr>
              <a:t>.</a:t>
            </a:r>
          </a:p>
          <a:p>
            <a:pPr lvl="0"/>
            <a:endParaRPr lang="en-GB" sz="1200" b="0" kern="1200" dirty="0" smtClean="0">
              <a:solidFill>
                <a:schemeClr val="tx1"/>
              </a:solidFill>
              <a:latin typeface="+mn-lt"/>
              <a:ea typeface="+mn-ea"/>
              <a:cs typeface="+mn-cs"/>
            </a:endParaRPr>
          </a:p>
          <a:p>
            <a:pPr lvl="0"/>
            <a:r>
              <a:rPr lang="en-GB" b="0" dirty="0" smtClean="0"/>
              <a:t>Image info</a:t>
            </a:r>
            <a:r>
              <a:rPr lang="en-GB" b="0" baseline="0" dirty="0" smtClean="0"/>
              <a:t>:  Please note that the image source is unknown despite attempts to identify this.</a:t>
            </a:r>
            <a:endParaRPr lang="en-GB" sz="1200" b="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smtClean="0"/>
          </a:p>
        </p:txBody>
      </p:sp>
      <p:sp>
        <p:nvSpPr>
          <p:cNvPr id="747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B472B2-6609-479F-833F-1BB08DFE2EA0}" type="slidenum">
              <a:rPr lang="en-GB" altLang="en-US" smtClean="0">
                <a:ea typeface="ＭＳ Ｐゴシック"/>
                <a:cs typeface="ＭＳ Ｐゴシック"/>
              </a:rPr>
              <a:pPr/>
              <a:t>16</a:t>
            </a:fld>
            <a:endParaRPr lang="en-GB" altLang="en-US" smtClean="0">
              <a:ea typeface="ＭＳ Ｐゴシック"/>
              <a:cs typeface="ＭＳ Ｐゴシック"/>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lvl="0"/>
            <a:r>
              <a:rPr lang="en-GB" sz="1200" kern="1200" dirty="0" smtClean="0">
                <a:solidFill>
                  <a:schemeClr val="tx1"/>
                </a:solidFill>
                <a:latin typeface="+mn-lt"/>
                <a:ea typeface="+mn-ea"/>
                <a:cs typeface="+mn-cs"/>
              </a:rPr>
              <a:t>Explain that there are huge differences between the incomes of countries. An organisation called The World Bank pays close attention to this. They lend money to different countries, and calculate countries’ “income”, which they work out as an average per person to be able to compare countries with more or less people.  To calculate it they add up the total amount of money being made in that country over the year. They then divide this by the number of people in the country. They do this calculation in dollars so they can compare all countries fairly.</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The World Bank then sorts countries into different groups depending on their income.</a:t>
            </a:r>
          </a:p>
          <a:p>
            <a:pPr lvl="0"/>
            <a:endParaRPr lang="en-GB" sz="1200" kern="1200" dirty="0" smtClean="0">
              <a:solidFill>
                <a:schemeClr val="tx1"/>
              </a:solidFill>
              <a:latin typeface="+mn-lt"/>
              <a:ea typeface="+mn-ea"/>
              <a:cs typeface="+mn-cs"/>
            </a:endParaRPr>
          </a:p>
          <a:p>
            <a:pPr lvl="0"/>
            <a:r>
              <a:rPr lang="en-GB" sz="1200" kern="1200" dirty="0" smtClean="0">
                <a:solidFill>
                  <a:schemeClr val="tx1"/>
                </a:solidFill>
                <a:latin typeface="+mn-lt"/>
                <a:ea typeface="+mn-ea"/>
                <a:cs typeface="+mn-cs"/>
              </a:rPr>
              <a:t>Ask learners which income group they think each of the countries shown is in. Discuss learners’ ideas and their reasons for these. Click </a:t>
            </a:r>
            <a:r>
              <a:rPr lang="en-GB" sz="1200" strike="noStrike" kern="1200" dirty="0" smtClean="0">
                <a:solidFill>
                  <a:schemeClr val="tx1"/>
                </a:solidFill>
                <a:latin typeface="+mn-lt"/>
                <a:ea typeface="+mn-ea"/>
                <a:cs typeface="+mn-cs"/>
              </a:rPr>
              <a:t>forward </a:t>
            </a:r>
            <a:r>
              <a:rPr lang="en-GB" sz="1200" kern="1200" dirty="0" smtClean="0">
                <a:solidFill>
                  <a:schemeClr val="tx1"/>
                </a:solidFill>
                <a:latin typeface="+mn-lt"/>
                <a:ea typeface="+mn-ea"/>
                <a:cs typeface="+mn-cs"/>
              </a:rPr>
              <a:t>on the slide to reveal the correct answers, and discuss learners’ responses. </a:t>
            </a:r>
            <a:r>
              <a:rPr lang="en-GB" sz="1200" i="1" kern="1200" dirty="0" smtClean="0">
                <a:solidFill>
                  <a:schemeClr val="tx1"/>
                </a:solidFill>
                <a:latin typeface="+mn-lt"/>
                <a:ea typeface="+mn-ea"/>
                <a:cs typeface="+mn-cs"/>
              </a:rPr>
              <a:t>Are they surprised by any of the answers? Which ones and why?  </a:t>
            </a:r>
            <a:endParaRPr lang="en-GB" sz="1200" kern="1200" dirty="0" smtClean="0">
              <a:solidFill>
                <a:schemeClr val="tx1"/>
              </a:solidFill>
              <a:latin typeface="+mn-lt"/>
              <a:ea typeface="+mn-ea"/>
              <a:cs typeface="+mn-cs"/>
            </a:endParaRPr>
          </a:p>
          <a:p>
            <a:endParaRPr lang="en-US" dirty="0" smtClean="0">
              <a:ea typeface="ＭＳ Ｐゴシック" charset="-128"/>
            </a:endParaRPr>
          </a:p>
          <a:p>
            <a:endParaRPr lang="en-US" dirty="0" smtClean="0">
              <a:ea typeface="ＭＳ Ｐゴシック" charset="-128"/>
            </a:endParaRPr>
          </a:p>
        </p:txBody>
      </p:sp>
      <p:sp>
        <p:nvSpPr>
          <p:cNvPr id="59396" name="Slide Number Placeholder 3"/>
          <p:cNvSpPr>
            <a:spLocks noGrp="1"/>
          </p:cNvSpPr>
          <p:nvPr>
            <p:ph type="sldNum" sz="quarter" idx="5"/>
          </p:nvPr>
        </p:nvSpPr>
        <p:spPr bwMode="auto">
          <a:noFill/>
          <a:ln>
            <a:miter lim="800000"/>
            <a:headEnd/>
            <a:tailEnd/>
          </a:ln>
        </p:spPr>
        <p:txBody>
          <a:bodyPr/>
          <a:lstStyle/>
          <a:p>
            <a:fld id="{CE94A213-BD38-4F51-90C6-57C67686327D}" type="slidenum">
              <a:rPr lang="en-US" smtClean="0"/>
              <a:pPr/>
              <a:t>17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z="1200" kern="1200" dirty="0" smtClean="0">
                <a:solidFill>
                  <a:schemeClr val="tx1"/>
                </a:solidFill>
                <a:latin typeface="+mn-lt"/>
                <a:ea typeface="+mn-ea"/>
                <a:cs typeface="+mn-cs"/>
              </a:rPr>
              <a:t>Explain that there is also often inequality within countries, where many people have only a little and a few people have a lot. We can give each a country a fairness</a:t>
            </a:r>
            <a:r>
              <a:rPr lang="en-GB" sz="1200" kern="1200" baseline="0" dirty="0" smtClean="0">
                <a:solidFill>
                  <a:schemeClr val="tx1"/>
                </a:solidFill>
                <a:latin typeface="+mn-lt"/>
                <a:ea typeface="+mn-ea"/>
                <a:cs typeface="+mn-cs"/>
              </a:rPr>
              <a:t> score according to how equal or unequal it is.</a:t>
            </a:r>
            <a:endParaRPr lang="en-GB" altLang="en-US" dirty="0" smtClean="0"/>
          </a:p>
        </p:txBody>
      </p:sp>
      <p:sp>
        <p:nvSpPr>
          <p:cNvPr id="757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9A2D42-D8B0-4248-B414-B962C1A8D940}" type="slidenum">
              <a:rPr lang="en-GB" altLang="en-US" smtClean="0">
                <a:ea typeface="ＭＳ Ｐゴシック"/>
                <a:cs typeface="ＭＳ Ｐゴシック"/>
              </a:rPr>
              <a:pPr/>
              <a:t>18</a:t>
            </a:fld>
            <a:endParaRPr lang="en-GB" altLang="en-US" smtClean="0">
              <a:ea typeface="ＭＳ Ｐゴシック"/>
              <a:cs typeface="ＭＳ Ｐゴシック"/>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b="0" dirty="0" smtClean="0"/>
              <a:t>Explain </a:t>
            </a:r>
            <a:r>
              <a:rPr lang="en-GB" altLang="en-US" b="0" baseline="0" dirty="0" smtClean="0"/>
              <a:t>that Brazil is a very unequal country where some people have much more wealth and [many more] </a:t>
            </a:r>
            <a:r>
              <a:rPr lang="en-GB" altLang="en-US" b="0" strike="sngStrike" baseline="0" dirty="0" smtClean="0"/>
              <a:t>life</a:t>
            </a:r>
            <a:r>
              <a:rPr lang="en-GB" altLang="en-US" b="0" baseline="0" dirty="0" smtClean="0"/>
              <a:t> opportunities than others. Say that this </a:t>
            </a:r>
            <a:r>
              <a:rPr lang="en-GB" sz="1200" kern="1200" dirty="0" smtClean="0">
                <a:solidFill>
                  <a:schemeClr val="tx1"/>
                </a:solidFill>
                <a:latin typeface="+mn-lt"/>
                <a:ea typeface="+mn-ea"/>
                <a:cs typeface="+mn-cs"/>
              </a:rPr>
              <a:t>image was taken in the city of São Paulo in Brazil. On one side is the </a:t>
            </a:r>
            <a:r>
              <a:rPr lang="en-GB" sz="1200" kern="1200" dirty="0" err="1" smtClean="0">
                <a:solidFill>
                  <a:schemeClr val="tx1"/>
                </a:solidFill>
                <a:latin typeface="+mn-lt"/>
                <a:ea typeface="+mn-ea"/>
                <a:cs typeface="+mn-cs"/>
              </a:rPr>
              <a:t>Paraisópolis</a:t>
            </a:r>
            <a:r>
              <a:rPr lang="en-GB" sz="1200" kern="1200" dirty="0" smtClean="0">
                <a:solidFill>
                  <a:schemeClr val="tx1"/>
                </a:solidFill>
                <a:latin typeface="+mn-lt"/>
                <a:ea typeface="+mn-ea"/>
                <a:cs typeface="+mn-cs"/>
              </a:rPr>
              <a:t> </a:t>
            </a:r>
            <a:r>
              <a:rPr lang="en-GB" sz="1200" kern="1200" dirty="0" err="1" smtClean="0">
                <a:solidFill>
                  <a:schemeClr val="tx1"/>
                </a:solidFill>
                <a:latin typeface="+mn-lt"/>
                <a:ea typeface="+mn-ea"/>
                <a:cs typeface="+mn-cs"/>
              </a:rPr>
              <a:t>favela</a:t>
            </a:r>
            <a:r>
              <a:rPr lang="en-GB" sz="1200" kern="1200" dirty="0" smtClean="0">
                <a:solidFill>
                  <a:schemeClr val="tx1"/>
                </a:solidFill>
                <a:latin typeface="+mn-lt"/>
                <a:ea typeface="+mn-ea"/>
                <a:cs typeface="+mn-cs"/>
              </a:rPr>
              <a:t>, on the other is the affluent district of </a:t>
            </a:r>
            <a:r>
              <a:rPr lang="en-GB" sz="1200" kern="1200" dirty="0" err="1" smtClean="0">
                <a:solidFill>
                  <a:schemeClr val="tx1"/>
                </a:solidFill>
                <a:latin typeface="+mn-lt"/>
                <a:ea typeface="+mn-ea"/>
                <a:cs typeface="+mn-cs"/>
              </a:rPr>
              <a:t>Morumbi</a:t>
            </a:r>
            <a:r>
              <a:rPr lang="en-GB" sz="1200" kern="1200" dirty="0" smtClean="0">
                <a:solidFill>
                  <a:schemeClr val="tx1"/>
                </a:solidFill>
                <a:latin typeface="+mn-lt"/>
                <a:ea typeface="+mn-ea"/>
                <a:cs typeface="+mn-cs"/>
              </a:rPr>
              <a:t>. You may need to explain that a </a:t>
            </a:r>
            <a:r>
              <a:rPr lang="en-GB" sz="1200" i="1" kern="1200" dirty="0" err="1" smtClean="0">
                <a:solidFill>
                  <a:schemeClr val="tx1"/>
                </a:solidFill>
                <a:latin typeface="+mn-lt"/>
                <a:ea typeface="+mn-ea"/>
                <a:cs typeface="+mn-cs"/>
              </a:rPr>
              <a:t>favela</a:t>
            </a:r>
            <a:r>
              <a:rPr lang="en-GB" sz="1200" i="1" kern="1200" dirty="0" smtClean="0">
                <a:solidFill>
                  <a:schemeClr val="tx1"/>
                </a:solidFill>
                <a:latin typeface="+mn-lt"/>
                <a:ea typeface="+mn-ea"/>
                <a:cs typeface="+mn-cs"/>
              </a:rPr>
              <a:t> </a:t>
            </a:r>
            <a:r>
              <a:rPr lang="en-GB" sz="1200" kern="1200" dirty="0" smtClean="0">
                <a:solidFill>
                  <a:schemeClr val="tx1"/>
                </a:solidFill>
                <a:latin typeface="+mn-lt"/>
                <a:ea typeface="+mn-ea"/>
                <a:cs typeface="+mn-cs"/>
              </a:rPr>
              <a:t>is a slum area or shanty town, there are many </a:t>
            </a:r>
            <a:r>
              <a:rPr lang="en-GB" sz="1200" i="1" kern="1200" dirty="0" err="1" smtClean="0">
                <a:solidFill>
                  <a:schemeClr val="tx1"/>
                </a:solidFill>
                <a:latin typeface="+mn-lt"/>
                <a:ea typeface="+mn-ea"/>
                <a:cs typeface="+mn-cs"/>
              </a:rPr>
              <a:t>favelas</a:t>
            </a:r>
            <a:r>
              <a:rPr lang="en-GB" sz="1200" kern="1200" dirty="0" smtClean="0">
                <a:solidFill>
                  <a:schemeClr val="tx1"/>
                </a:solidFill>
                <a:latin typeface="+mn-lt"/>
                <a:ea typeface="+mn-ea"/>
                <a:cs typeface="+mn-cs"/>
              </a:rPr>
              <a:t> in cities and towns across Brazil. </a:t>
            </a:r>
          </a:p>
          <a:p>
            <a:endParaRPr lang="en-GB" altLang="en-US" b="0" dirty="0" smtClean="0"/>
          </a:p>
          <a:p>
            <a:r>
              <a:rPr lang="en-GB" altLang="en-US" b="0" dirty="0" smtClean="0"/>
              <a:t>Ask learners</a:t>
            </a:r>
            <a:r>
              <a:rPr lang="en-GB" altLang="en-US" b="0" baseline="0" dirty="0" smtClean="0"/>
              <a:t> how this image makes them feel. </a:t>
            </a:r>
            <a:r>
              <a:rPr lang="en-GB" altLang="en-US" b="0" i="1" baseline="0" dirty="0" smtClean="0"/>
              <a:t>What similarities and differences do learners think there might be between life on the opposite sides of the image?</a:t>
            </a:r>
            <a:endParaRPr lang="en-GB" altLang="en-US" b="0" i="1" dirty="0" smtClean="0"/>
          </a:p>
          <a:p>
            <a:endParaRPr lang="en-GB" altLang="en-US" b="1" dirty="0" smtClean="0"/>
          </a:p>
          <a:p>
            <a:r>
              <a:rPr lang="en-GB" altLang="en-US" b="1" dirty="0" smtClean="0"/>
              <a:t>Image info: </a:t>
            </a:r>
            <a:r>
              <a:rPr lang="en-GB" sz="1200" b="0" i="0" kern="1200" dirty="0" smtClean="0">
                <a:solidFill>
                  <a:schemeClr val="tx1"/>
                </a:solidFill>
                <a:latin typeface="+mn-lt"/>
                <a:ea typeface="+mn-ea"/>
                <a:cs typeface="+mn-cs"/>
              </a:rPr>
              <a:t>São Paulo, Brazil. 2008. The </a:t>
            </a:r>
            <a:r>
              <a:rPr lang="en-GB" sz="1200" b="0" i="0" kern="1200" dirty="0" err="1" smtClean="0">
                <a:solidFill>
                  <a:schemeClr val="tx1"/>
                </a:solidFill>
                <a:latin typeface="+mn-lt"/>
                <a:ea typeface="+mn-ea"/>
                <a:cs typeface="+mn-cs"/>
              </a:rPr>
              <a:t>Paraisópolis</a:t>
            </a:r>
            <a:r>
              <a:rPr lang="en-GB" sz="1200" b="0" i="0" kern="1200" dirty="0" smtClean="0">
                <a:solidFill>
                  <a:schemeClr val="tx1"/>
                </a:solidFill>
                <a:latin typeface="+mn-lt"/>
                <a:ea typeface="+mn-ea"/>
                <a:cs typeface="+mn-cs"/>
              </a:rPr>
              <a:t> </a:t>
            </a:r>
            <a:r>
              <a:rPr lang="en-GB" sz="1200" b="0" i="0" kern="1200" dirty="0" err="1" smtClean="0">
                <a:solidFill>
                  <a:schemeClr val="tx1"/>
                </a:solidFill>
                <a:latin typeface="+mn-lt"/>
                <a:ea typeface="+mn-ea"/>
                <a:cs typeface="+mn-cs"/>
              </a:rPr>
              <a:t>favela</a:t>
            </a:r>
            <a:r>
              <a:rPr lang="en-GB" sz="1200" b="0" i="0" kern="1200" dirty="0" smtClean="0">
                <a:solidFill>
                  <a:schemeClr val="tx1"/>
                </a:solidFill>
                <a:latin typeface="+mn-lt"/>
                <a:ea typeface="+mn-ea"/>
                <a:cs typeface="+mn-cs"/>
              </a:rPr>
              <a:t> (Paradise City shanty town) borders the affluent district of </a:t>
            </a:r>
            <a:r>
              <a:rPr lang="en-GB" sz="1200" b="0" i="0" kern="1200" dirty="0" err="1" smtClean="0">
                <a:solidFill>
                  <a:schemeClr val="tx1"/>
                </a:solidFill>
                <a:latin typeface="+mn-lt"/>
                <a:ea typeface="+mn-ea"/>
                <a:cs typeface="+mn-cs"/>
              </a:rPr>
              <a:t>Morumbi</a:t>
            </a:r>
            <a:r>
              <a:rPr lang="en-GB" sz="1200" b="0" i="0" kern="1200" dirty="0" smtClean="0">
                <a:solidFill>
                  <a:schemeClr val="tx1"/>
                </a:solidFill>
                <a:latin typeface="+mn-lt"/>
                <a:ea typeface="+mn-ea"/>
                <a:cs typeface="+mn-cs"/>
              </a:rPr>
              <a:t>. </a:t>
            </a:r>
            <a:endParaRPr lang="en-GB" altLang="en-US" b="1" dirty="0" smtClean="0"/>
          </a:p>
          <a:p>
            <a:r>
              <a:rPr lang="en-GB" altLang="en-US" b="1" dirty="0" smtClean="0"/>
              <a:t>Photo credit: </a:t>
            </a:r>
            <a:r>
              <a:rPr lang="en-GB" altLang="en-US" b="0" dirty="0" err="1" smtClean="0"/>
              <a:t>Tuca</a:t>
            </a:r>
            <a:r>
              <a:rPr lang="en-GB" altLang="en-US" b="0" baseline="0" dirty="0" smtClean="0"/>
              <a:t> Vieira</a:t>
            </a:r>
            <a:endParaRPr lang="en-GB" altLang="en-US" dirty="0" smtClean="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19</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i="0" dirty="0" smtClean="0"/>
              <a:t>Explain</a:t>
            </a:r>
            <a:r>
              <a:rPr lang="en-GB" altLang="en-US" i="0" baseline="0" dirty="0" smtClean="0"/>
              <a:t> </a:t>
            </a:r>
            <a:r>
              <a:rPr lang="en-GB" sz="1200" kern="1200" dirty="0" smtClean="0">
                <a:solidFill>
                  <a:schemeClr val="tx1"/>
                </a:solidFill>
                <a:latin typeface="+mn-lt"/>
                <a:ea typeface="+mn-ea"/>
                <a:cs typeface="+mn-cs"/>
              </a:rPr>
              <a:t>that inequality isn’t just about how much money is shared out between or within countries. Inequality also affects the opportunities that people have. Ask learners to think about other ways in which people’s lives might be unequal, such as access to water, education and healthcare.</a:t>
            </a:r>
          </a:p>
          <a:p>
            <a:endParaRPr lang="en-GB" altLang="en-US" i="1" dirty="0" smtClean="0"/>
          </a:p>
          <a:p>
            <a:r>
              <a:rPr lang="en-GB" altLang="en-US" i="1" dirty="0" smtClean="0"/>
              <a:t>Clockwise from top left.</a:t>
            </a:r>
          </a:p>
          <a:p>
            <a:endParaRPr lang="en-GB" altLang="en-US" b="1" dirty="0" smtClean="0"/>
          </a:p>
          <a:p>
            <a:r>
              <a:rPr lang="en-GB" altLang="en-US" b="1" dirty="0" smtClean="0"/>
              <a:t>Access to water</a:t>
            </a:r>
          </a:p>
          <a:p>
            <a:r>
              <a:rPr lang="en-GB" altLang="en-US" b="1" dirty="0" smtClean="0"/>
              <a:t>Image info: </a:t>
            </a:r>
            <a:r>
              <a:rPr lang="en-GB" altLang="en-US" dirty="0" smtClean="0"/>
              <a:t>A boy collects water from a well in </a:t>
            </a:r>
            <a:r>
              <a:rPr lang="en-GB" altLang="en-US" dirty="0" err="1" smtClean="0"/>
              <a:t>Dargalar</a:t>
            </a:r>
            <a:r>
              <a:rPr lang="en-GB" altLang="en-US" dirty="0" smtClean="0"/>
              <a:t>, Azerbaijan.</a:t>
            </a:r>
            <a:endParaRPr lang="en-GB" altLang="en-US" b="1" dirty="0" smtClean="0"/>
          </a:p>
          <a:p>
            <a:r>
              <a:rPr lang="en-GB" altLang="en-US" b="1" dirty="0" smtClean="0"/>
              <a:t>Photo credit: </a:t>
            </a:r>
            <a:r>
              <a:rPr lang="en-GB" altLang="en-US" dirty="0" smtClean="0"/>
              <a:t>David </a:t>
            </a:r>
            <a:r>
              <a:rPr lang="en-GB" altLang="en-US" dirty="0" err="1" smtClean="0"/>
              <a:t>Levene</a:t>
            </a:r>
            <a:r>
              <a:rPr lang="en-GB" altLang="en-US" dirty="0" smtClean="0"/>
              <a:t>/Oxfam</a:t>
            </a:r>
          </a:p>
          <a:p>
            <a:endParaRPr lang="en-GB" altLang="en-US" dirty="0" smtClean="0"/>
          </a:p>
          <a:p>
            <a:r>
              <a:rPr lang="en-GB" altLang="en-US" b="1" dirty="0" smtClean="0"/>
              <a:t>Access to play</a:t>
            </a:r>
          </a:p>
          <a:p>
            <a:r>
              <a:rPr lang="en-GB" altLang="en-US" b="1" dirty="0" smtClean="0"/>
              <a:t>Image info: </a:t>
            </a:r>
            <a:r>
              <a:rPr lang="en-GB" altLang="en-US" dirty="0" smtClean="0"/>
              <a:t>Lucas lives in </a:t>
            </a:r>
            <a:r>
              <a:rPr lang="en-GB" altLang="en-US" dirty="0" err="1" smtClean="0"/>
              <a:t>Macuscani</a:t>
            </a:r>
            <a:r>
              <a:rPr lang="en-GB" altLang="en-US" dirty="0" smtClean="0"/>
              <a:t>, a small town high in the mountains of Peru.</a:t>
            </a:r>
          </a:p>
          <a:p>
            <a:r>
              <a:rPr lang="en-GB" altLang="en-US" b="1" dirty="0" smtClean="0"/>
              <a:t>Photo credit: </a:t>
            </a:r>
            <a:r>
              <a:rPr lang="en-GB" dirty="0" smtClean="0"/>
              <a:t>Annie </a:t>
            </a:r>
            <a:r>
              <a:rPr lang="en-GB" dirty="0" err="1" smtClean="0"/>
              <a:t>Bungeroth</a:t>
            </a:r>
            <a:r>
              <a:rPr lang="en-GB" altLang="en-US" dirty="0" smtClean="0"/>
              <a:t>/Oxfam</a:t>
            </a:r>
          </a:p>
          <a:p>
            <a:endParaRPr lang="en-GB" altLang="en-US" dirty="0" smtClean="0"/>
          </a:p>
          <a:p>
            <a:r>
              <a:rPr lang="en-GB" altLang="en-US" b="1" dirty="0" smtClean="0"/>
              <a:t>Access to education</a:t>
            </a:r>
          </a:p>
          <a:p>
            <a:r>
              <a:rPr lang="en-GB" altLang="en-US" b="1" dirty="0" smtClean="0"/>
              <a:t>Image info: </a:t>
            </a:r>
            <a:r>
              <a:rPr lang="en-GB" altLang="en-US" dirty="0" smtClean="0"/>
              <a:t>Students at a girls’ school in the village of </a:t>
            </a:r>
            <a:r>
              <a:rPr lang="en-GB" altLang="en-US" dirty="0" err="1" smtClean="0"/>
              <a:t>Sanjar</a:t>
            </a:r>
            <a:r>
              <a:rPr lang="en-GB" altLang="en-US" dirty="0" smtClean="0"/>
              <a:t> </a:t>
            </a:r>
            <a:r>
              <a:rPr lang="en-GB" altLang="en-US" dirty="0" err="1" smtClean="0"/>
              <a:t>Bhatti</a:t>
            </a:r>
            <a:r>
              <a:rPr lang="en-GB" altLang="en-US" dirty="0" smtClean="0"/>
              <a:t>, </a:t>
            </a:r>
            <a:r>
              <a:rPr lang="en-GB" altLang="en-US" dirty="0" err="1" smtClean="0"/>
              <a:t>Kambar</a:t>
            </a:r>
            <a:r>
              <a:rPr lang="en-GB" altLang="en-US" dirty="0" smtClean="0"/>
              <a:t> </a:t>
            </a:r>
            <a:r>
              <a:rPr lang="en-GB" altLang="en-US" dirty="0" err="1" smtClean="0"/>
              <a:t>Shahdad</a:t>
            </a:r>
            <a:r>
              <a:rPr lang="en-GB" altLang="en-US" dirty="0" smtClean="0"/>
              <a:t> </a:t>
            </a:r>
            <a:r>
              <a:rPr lang="en-GB" altLang="en-US" dirty="0" err="1" smtClean="0"/>
              <a:t>Kot</a:t>
            </a:r>
            <a:r>
              <a:rPr lang="en-GB" altLang="en-US" dirty="0" smtClean="0"/>
              <a:t> district, </a:t>
            </a:r>
            <a:r>
              <a:rPr lang="en-GB" altLang="en-US" dirty="0" err="1" smtClean="0"/>
              <a:t>Sindh</a:t>
            </a:r>
            <a:r>
              <a:rPr lang="en-GB" altLang="en-US" dirty="0" smtClean="0"/>
              <a:t> Province, Pakistan. </a:t>
            </a:r>
            <a:r>
              <a:rPr lang="en-GB" dirty="0" smtClean="0"/>
              <a:t>From left to right- </a:t>
            </a:r>
            <a:r>
              <a:rPr lang="en-GB" dirty="0" err="1" smtClean="0"/>
              <a:t>Gori</a:t>
            </a:r>
            <a:r>
              <a:rPr lang="en-GB" dirty="0" smtClean="0"/>
              <a:t> Bhatt, </a:t>
            </a:r>
            <a:r>
              <a:rPr lang="en-GB" dirty="0" err="1" smtClean="0"/>
              <a:t>Amna</a:t>
            </a:r>
            <a:r>
              <a:rPr lang="en-GB" dirty="0" smtClean="0"/>
              <a:t> </a:t>
            </a:r>
            <a:r>
              <a:rPr lang="en-GB" dirty="0" err="1" smtClean="0"/>
              <a:t>Khatoon</a:t>
            </a:r>
            <a:r>
              <a:rPr lang="en-GB" dirty="0" smtClean="0"/>
              <a:t> </a:t>
            </a:r>
            <a:r>
              <a:rPr lang="en-GB" dirty="0" err="1" smtClean="0"/>
              <a:t>Brohi</a:t>
            </a:r>
            <a:r>
              <a:rPr lang="en-GB" dirty="0" smtClean="0"/>
              <a:t> and </a:t>
            </a:r>
            <a:r>
              <a:rPr lang="en-GB" dirty="0" err="1" smtClean="0"/>
              <a:t>Shazzia</a:t>
            </a:r>
            <a:r>
              <a:rPr lang="en-GB" dirty="0" smtClean="0"/>
              <a:t> </a:t>
            </a:r>
            <a:r>
              <a:rPr lang="en-GB" dirty="0" err="1" smtClean="0"/>
              <a:t>Bhatti</a:t>
            </a:r>
            <a:r>
              <a:rPr lang="en-GB" dirty="0" smtClean="0"/>
              <a:t>.</a:t>
            </a:r>
            <a:endParaRPr lang="en-GB" altLang="en-US" dirty="0" smtClean="0"/>
          </a:p>
          <a:p>
            <a:r>
              <a:rPr lang="en-GB" altLang="en-US" b="1" dirty="0" smtClean="0"/>
              <a:t>Photo credit: </a:t>
            </a:r>
            <a:r>
              <a:rPr lang="en-GB" dirty="0" smtClean="0"/>
              <a:t>Irina </a:t>
            </a:r>
            <a:r>
              <a:rPr lang="en-GB" dirty="0" err="1" smtClean="0"/>
              <a:t>Werning</a:t>
            </a:r>
            <a:r>
              <a:rPr lang="en-GB" dirty="0" smtClean="0"/>
              <a:t>/Oxfam</a:t>
            </a:r>
          </a:p>
          <a:p>
            <a:endParaRPr lang="en-GB" altLang="en-US" dirty="0" smtClean="0"/>
          </a:p>
          <a:p>
            <a:r>
              <a:rPr lang="en-GB" altLang="en-US" b="1" dirty="0" smtClean="0"/>
              <a:t>Access to healthcare</a:t>
            </a:r>
          </a:p>
          <a:p>
            <a:r>
              <a:rPr lang="en-GB" altLang="en-US" b="1" dirty="0" smtClean="0"/>
              <a:t>Image info: </a:t>
            </a:r>
            <a:r>
              <a:rPr lang="en-GB" dirty="0" smtClean="0"/>
              <a:t>Dr Amen </a:t>
            </a:r>
            <a:r>
              <a:rPr lang="en-GB" dirty="0" err="1" smtClean="0"/>
              <a:t>Yagoub</a:t>
            </a:r>
            <a:r>
              <a:rPr lang="en-GB" dirty="0" smtClean="0"/>
              <a:t> looks at </a:t>
            </a:r>
            <a:r>
              <a:rPr lang="en-GB" dirty="0" err="1" smtClean="0"/>
              <a:t>Barka</a:t>
            </a:r>
            <a:r>
              <a:rPr lang="en-GB" dirty="0" smtClean="0"/>
              <a:t> age 6 at the </a:t>
            </a:r>
            <a:r>
              <a:rPr lang="en-GB" dirty="0" err="1" smtClean="0"/>
              <a:t>Maddodha</a:t>
            </a:r>
            <a:r>
              <a:rPr lang="en-GB" dirty="0" smtClean="0"/>
              <a:t> Health Clinic in </a:t>
            </a:r>
            <a:r>
              <a:rPr lang="en-GB" dirty="0" err="1" smtClean="0"/>
              <a:t>Sayoun</a:t>
            </a:r>
            <a:r>
              <a:rPr lang="en-GB" dirty="0" smtClean="0"/>
              <a:t>, Yemen.</a:t>
            </a:r>
          </a:p>
          <a:p>
            <a:r>
              <a:rPr lang="en-GB" altLang="en-US" b="1" dirty="0" smtClean="0"/>
              <a:t>Photo credit: </a:t>
            </a:r>
            <a:r>
              <a:rPr lang="en-GB" dirty="0" err="1" smtClean="0"/>
              <a:t>Abbie</a:t>
            </a:r>
            <a:r>
              <a:rPr lang="en-GB" dirty="0" smtClean="0"/>
              <a:t> </a:t>
            </a:r>
            <a:r>
              <a:rPr lang="en-GB" dirty="0" err="1" smtClean="0"/>
              <a:t>Trayler</a:t>
            </a:r>
            <a:r>
              <a:rPr lang="en-GB" dirty="0" smtClean="0"/>
              <a:t>-Smith/Oxfam</a:t>
            </a:r>
          </a:p>
          <a:p>
            <a:endParaRPr lang="en-GB" altLang="en-US" dirty="0" smtClean="0"/>
          </a:p>
          <a:p>
            <a:r>
              <a:rPr lang="en-GB" altLang="en-US" b="1" dirty="0" smtClean="0"/>
              <a:t>Access to technology</a:t>
            </a:r>
          </a:p>
          <a:p>
            <a:r>
              <a:rPr lang="en-GB" altLang="en-US" b="1" dirty="0" smtClean="0"/>
              <a:t>Image info: </a:t>
            </a:r>
            <a:r>
              <a:rPr lang="en-GB" dirty="0" smtClean="0"/>
              <a:t>Women’s leader </a:t>
            </a:r>
            <a:r>
              <a:rPr lang="en-GB" dirty="0" err="1" smtClean="0"/>
              <a:t>Noorkishili</a:t>
            </a:r>
            <a:r>
              <a:rPr lang="en-GB" dirty="0" smtClean="0"/>
              <a:t> </a:t>
            </a:r>
            <a:r>
              <a:rPr lang="en-GB" dirty="0" err="1" smtClean="0"/>
              <a:t>Naing’isa</a:t>
            </a:r>
            <a:r>
              <a:rPr lang="en-GB" dirty="0" smtClean="0"/>
              <a:t> receives a call on her mobile phone while grazing her livestock in </a:t>
            </a:r>
            <a:r>
              <a:rPr lang="en-GB" dirty="0" err="1" smtClean="0"/>
              <a:t>Mairowa</a:t>
            </a:r>
            <a:r>
              <a:rPr lang="en-GB" dirty="0" smtClean="0"/>
              <a:t> </a:t>
            </a:r>
            <a:r>
              <a:rPr lang="en-GB" dirty="0" err="1" smtClean="0"/>
              <a:t>Chini</a:t>
            </a:r>
            <a:r>
              <a:rPr lang="en-GB" dirty="0" smtClean="0"/>
              <a:t>, </a:t>
            </a:r>
            <a:r>
              <a:rPr lang="en-GB" dirty="0" err="1" smtClean="0"/>
              <a:t>Ololosokwan</a:t>
            </a:r>
            <a:r>
              <a:rPr lang="en-GB" dirty="0" smtClean="0"/>
              <a:t>, </a:t>
            </a:r>
            <a:r>
              <a:rPr lang="en-GB" dirty="0" err="1" smtClean="0"/>
              <a:t>Ngorongoro</a:t>
            </a:r>
            <a:r>
              <a:rPr lang="en-GB" dirty="0" smtClean="0"/>
              <a:t>, Tanzania.</a:t>
            </a:r>
          </a:p>
          <a:p>
            <a:r>
              <a:rPr lang="en-GB" altLang="en-US" b="1" dirty="0" smtClean="0"/>
              <a:t>Photo credit: </a:t>
            </a:r>
            <a:r>
              <a:rPr lang="en-GB" dirty="0" smtClean="0"/>
              <a:t>Geoff </a:t>
            </a:r>
            <a:r>
              <a:rPr lang="en-GB" dirty="0" err="1" smtClean="0"/>
              <a:t>Sayer</a:t>
            </a:r>
            <a:r>
              <a:rPr lang="en-GB" dirty="0" smtClean="0"/>
              <a:t>/Oxfam</a:t>
            </a:r>
            <a:endParaRPr lang="en-GB" altLang="en-US" dirty="0" smtClean="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8A03C4C-E6FC-47D0-A357-B295DA633DE5}" type="slidenum">
              <a:rPr lang="en-GB" altLang="en-US" smtClean="0">
                <a:ea typeface="ＭＳ Ｐゴシック"/>
                <a:cs typeface="ＭＳ Ｐゴシック"/>
              </a:rPr>
              <a:pPr/>
              <a:t>20</a:t>
            </a:fld>
            <a:endParaRPr lang="en-GB" altLang="en-US" smtClean="0">
              <a:ea typeface="ＭＳ Ｐゴシック"/>
              <a:cs typeface="ＭＳ Ｐゴシック"/>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b="0" i="0" dirty="0" smtClean="0">
                <a:solidFill>
                  <a:prstClr val="black"/>
                </a:solidFill>
                <a:latin typeface="Arial" pitchFamily="34" charset="0"/>
                <a:cs typeface="Arial" pitchFamily="34" charset="0"/>
              </a:rPr>
              <a:t>Say that there can also be inequalities</a:t>
            </a:r>
            <a:r>
              <a:rPr lang="en-GB" altLang="en-US" b="0" i="0" baseline="0" dirty="0" smtClean="0">
                <a:solidFill>
                  <a:prstClr val="black"/>
                </a:solidFill>
                <a:latin typeface="Arial" pitchFamily="34" charset="0"/>
                <a:cs typeface="Arial" pitchFamily="34" charset="0"/>
              </a:rPr>
              <a:t> in sport. For example some athletes have access to better facilities and training than others. Explain</a:t>
            </a:r>
            <a:r>
              <a:rPr lang="en-GB" sz="1200" kern="1200" dirty="0" smtClean="0">
                <a:solidFill>
                  <a:schemeClr val="tx1"/>
                </a:solidFill>
                <a:latin typeface="+mn-lt"/>
                <a:ea typeface="+mn-ea"/>
                <a:cs typeface="+mn-cs"/>
              </a:rPr>
              <a:t> that this world map shows the medals achieved by countries participating in the London 2012 Olympic Games.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kern="120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Gold represents countries that won at least one gold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Silver represents countries that won at least one silver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Bronze represents countries that won at least one bronze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Blue represents countries that didn’t win any medals.</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Red represents countries that did not participate in the London 2012 Olympic Games. </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en-GB" sz="1200" kern="120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GB" sz="1200" kern="1200" dirty="0" smtClean="0">
                <a:solidFill>
                  <a:schemeClr val="tx1"/>
                </a:solidFill>
                <a:latin typeface="+mn-lt"/>
                <a:ea typeface="+mn-ea"/>
                <a:cs typeface="+mn-cs"/>
              </a:rPr>
              <a:t>Discuss</a:t>
            </a:r>
            <a:r>
              <a:rPr lang="en-GB" sz="1200" kern="1200" baseline="0" dirty="0" smtClean="0">
                <a:solidFill>
                  <a:schemeClr val="tx1"/>
                </a:solidFill>
                <a:latin typeface="+mn-lt"/>
                <a:ea typeface="+mn-ea"/>
                <a:cs typeface="+mn-cs"/>
              </a:rPr>
              <a:t> learners’ responses to this map. </a:t>
            </a:r>
            <a:r>
              <a:rPr lang="en-GB" sz="1200" i="1" kern="1200" baseline="0" dirty="0" smtClean="0">
                <a:solidFill>
                  <a:schemeClr val="tx1"/>
                </a:solidFill>
                <a:latin typeface="+mn-lt"/>
                <a:ea typeface="+mn-ea"/>
                <a:cs typeface="+mn-cs"/>
              </a:rPr>
              <a:t>Are they surprised by the data? Do they think this inequality is fair?</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en-GB" sz="1200" i="1" kern="1200" baseline="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GB" sz="1200" i="1" kern="1200" dirty="0" smtClean="0">
                <a:solidFill>
                  <a:schemeClr val="tx1"/>
                </a:solidFill>
                <a:latin typeface="+mn-lt"/>
                <a:ea typeface="+mn-ea"/>
                <a:cs typeface="+mn-cs"/>
              </a:rPr>
              <a:t>Note: This map was created on 9</a:t>
            </a:r>
            <a:r>
              <a:rPr lang="en-GB" sz="1200" i="1" kern="1200" baseline="30000" dirty="0" smtClean="0">
                <a:solidFill>
                  <a:schemeClr val="tx1"/>
                </a:solidFill>
                <a:latin typeface="+mn-lt"/>
                <a:ea typeface="+mn-ea"/>
                <a:cs typeface="+mn-cs"/>
              </a:rPr>
              <a:t>th</a:t>
            </a:r>
            <a:r>
              <a:rPr lang="en-GB" sz="1200" i="1" kern="1200" dirty="0" smtClean="0">
                <a:solidFill>
                  <a:schemeClr val="tx1"/>
                </a:solidFill>
                <a:latin typeface="+mn-lt"/>
                <a:ea typeface="+mn-ea"/>
                <a:cs typeface="+mn-cs"/>
              </a:rPr>
              <a:t> August 2012 and may not represent the final </a:t>
            </a:r>
            <a:endParaRPr lang="en-GB" sz="1200" kern="1200" dirty="0" smtClean="0">
              <a:solidFill>
                <a:schemeClr val="tx1"/>
              </a:solidFill>
              <a:latin typeface="+mn-lt"/>
              <a:ea typeface="+mn-ea"/>
              <a:cs typeface="+mn-cs"/>
            </a:endParaRPr>
          </a:p>
          <a:p>
            <a:r>
              <a:rPr lang="en-GB" b="1" dirty="0" smtClean="0"/>
              <a:t>Credit: </a:t>
            </a:r>
            <a:r>
              <a:rPr lang="en-GB" b="0" dirty="0" smtClean="0"/>
              <a:t>Spacejam2: </a:t>
            </a:r>
            <a:r>
              <a:rPr lang="en-GB" sz="1200" u="sng" kern="1200" dirty="0" smtClean="0">
                <a:solidFill>
                  <a:schemeClr val="tx1"/>
                </a:solidFill>
                <a:latin typeface="+mn-lt"/>
                <a:ea typeface="+mn-ea"/>
                <a:cs typeface="+mn-cs"/>
                <a:hlinkClick r:id="rId3"/>
              </a:rPr>
              <a:t>commons.wikimedia.org/wiki/File:2012_Summer_Olympics_medal_map.png</a:t>
            </a:r>
            <a:r>
              <a:rPr lang="en-GB" sz="1200" i="1" kern="1200" dirty="0" smtClean="0">
                <a:solidFill>
                  <a:schemeClr val="tx1"/>
                </a:solidFill>
                <a:latin typeface="+mn-lt"/>
                <a:ea typeface="+mn-ea"/>
                <a:cs typeface="+mn-cs"/>
              </a:rPr>
              <a:t> </a:t>
            </a:r>
            <a:r>
              <a:rPr lang="en-GB" b="1" baseline="0" dirty="0" smtClean="0"/>
              <a:t> </a:t>
            </a:r>
            <a:endParaRPr lang="en-GB"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latin typeface="Arial" panose="020B0604020202020204" pitchFamily="34" charset="0"/>
                <a:cs typeface="Arial" panose="020B0604020202020204" pitchFamily="34" charset="0"/>
              </a:rPr>
              <a:t>Licensed under </a:t>
            </a:r>
            <a:r>
              <a:rPr lang="en-GB" dirty="0" smtClean="0"/>
              <a:t>the Creative Commons</a:t>
            </a:r>
            <a:r>
              <a:rPr lang="en-GB" baseline="0" dirty="0" smtClean="0"/>
              <a:t> Attribution-Share Alike 3.0 </a:t>
            </a:r>
            <a:r>
              <a:rPr lang="en-GB" baseline="0" dirty="0" err="1" smtClean="0"/>
              <a:t>Unported</a:t>
            </a:r>
            <a:r>
              <a:rPr lang="en-GB" baseline="0" dirty="0" smtClean="0"/>
              <a:t> license: </a:t>
            </a:r>
            <a:r>
              <a:rPr lang="en-GB" sz="1200" u="sng" kern="1200" dirty="0" smtClean="0">
                <a:solidFill>
                  <a:schemeClr val="tx1"/>
                </a:solidFill>
                <a:latin typeface="+mn-lt"/>
                <a:ea typeface="+mn-ea"/>
                <a:cs typeface="+mn-cs"/>
                <a:hlinkClick r:id="rId4"/>
              </a:rPr>
              <a:t>creativecommons.org/licenses/by-</a:t>
            </a:r>
            <a:r>
              <a:rPr lang="en-GB" sz="1200" u="sng" kern="1200" dirty="0" err="1" smtClean="0">
                <a:solidFill>
                  <a:schemeClr val="tx1"/>
                </a:solidFill>
                <a:latin typeface="+mn-lt"/>
                <a:ea typeface="+mn-ea"/>
                <a:cs typeface="+mn-cs"/>
                <a:hlinkClick r:id="rId4"/>
              </a:rPr>
              <a:t>sa</a:t>
            </a:r>
            <a:r>
              <a:rPr lang="en-GB" sz="1200" u="sng" kern="1200" dirty="0" smtClean="0">
                <a:solidFill>
                  <a:schemeClr val="tx1"/>
                </a:solidFill>
                <a:latin typeface="+mn-lt"/>
                <a:ea typeface="+mn-ea"/>
                <a:cs typeface="+mn-cs"/>
                <a:hlinkClick r:id="rId4"/>
              </a:rPr>
              <a:t>/3.0/</a:t>
            </a:r>
            <a:r>
              <a:rPr lang="en-GB" sz="1200" u="sng" kern="1200" dirty="0" err="1" smtClean="0">
                <a:solidFill>
                  <a:schemeClr val="tx1"/>
                </a:solidFill>
                <a:latin typeface="+mn-lt"/>
                <a:ea typeface="+mn-ea"/>
                <a:cs typeface="+mn-cs"/>
                <a:hlinkClick r:id="rId4"/>
              </a:rPr>
              <a:t>deed.en</a:t>
            </a:r>
            <a:r>
              <a:rPr lang="en-GB" sz="1200" kern="1200" dirty="0" smtClean="0">
                <a:solidFill>
                  <a:schemeClr val="tx1"/>
                </a:solidFill>
                <a:latin typeface="+mn-lt"/>
                <a:ea typeface="+mn-ea"/>
                <a:cs typeface="+mn-cs"/>
              </a:rPr>
              <a:t> </a:t>
            </a:r>
          </a:p>
          <a:p>
            <a:endParaRPr lang="en-GB" b="1"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21</a:t>
            </a:fld>
            <a:endParaRPr lang="en-GB"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Explain</a:t>
            </a:r>
            <a:r>
              <a:rPr lang="en-GB" baseline="0" dirty="0" smtClean="0"/>
              <a:t> that Oxfam, along with many other organisations and people around the world, is taking action to reduce inequality. Oxfam is putting pressure on decision-makers and big businesses to try and even things up and make the world a fairer place.</a:t>
            </a:r>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22</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Finish by discussing what learners think should be done to make our world</a:t>
            </a:r>
            <a:r>
              <a:rPr lang="en-GB" baseline="0" dirty="0" smtClean="0"/>
              <a:t> a fairer place.</a:t>
            </a:r>
          </a:p>
          <a:p>
            <a:endParaRPr lang="en-GB" dirty="0" smtClean="0"/>
          </a:p>
          <a:p>
            <a:pPr>
              <a:defRPr/>
            </a:pPr>
            <a:r>
              <a:rPr lang="en-GB" altLang="en-US" b="1" dirty="0" smtClean="0">
                <a:solidFill>
                  <a:prstClr val="black"/>
                </a:solidFill>
                <a:latin typeface="Arial" pitchFamily="34" charset="0"/>
                <a:cs typeface="Arial" pitchFamily="34" charset="0"/>
              </a:rPr>
              <a:t>Image info: </a:t>
            </a:r>
            <a:r>
              <a:rPr lang="en-GB" sz="1200" b="0" i="0" kern="1200" dirty="0" smtClean="0">
                <a:solidFill>
                  <a:schemeClr val="tx1"/>
                </a:solidFill>
                <a:latin typeface="+mn-lt"/>
                <a:ea typeface="+mn-ea"/>
                <a:cs typeface="+mn-cs"/>
              </a:rPr>
              <a:t>A group of 28 school students from around the country joined Oxfam on a visit to 10 Downing Street</a:t>
            </a:r>
            <a:r>
              <a:rPr lang="en-GB" sz="1200" b="0" i="0" kern="1200" baseline="0" dirty="0" smtClean="0">
                <a:solidFill>
                  <a:schemeClr val="tx1"/>
                </a:solidFill>
                <a:latin typeface="+mn-lt"/>
                <a:ea typeface="+mn-ea"/>
                <a:cs typeface="+mn-cs"/>
              </a:rPr>
              <a:t> in 2009</a:t>
            </a:r>
            <a:r>
              <a:rPr lang="en-GB" sz="1200" b="0" i="0" kern="1200" dirty="0" smtClean="0">
                <a:solidFill>
                  <a:schemeClr val="tx1"/>
                </a:solidFill>
                <a:latin typeface="+mn-lt"/>
                <a:ea typeface="+mn-ea"/>
                <a:cs typeface="+mn-cs"/>
              </a:rPr>
              <a:t>. They represented the 1000 students who took part in Oxfam’s global citizenship conferences during the autumn term and were carrying a book of messages to hand Prime Minister Gordon Brown ahead of the Copenhagen Climate Change Conference.</a:t>
            </a:r>
            <a:endParaRPr lang="en-GB" altLang="en-US" b="1"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Photo credit: </a:t>
            </a:r>
            <a:r>
              <a:rPr lang="en-GB" altLang="en-US" b="0" dirty="0" smtClean="0">
                <a:solidFill>
                  <a:prstClr val="black"/>
                </a:solidFill>
                <a:latin typeface="Arial" pitchFamily="34" charset="0"/>
                <a:cs typeface="Arial" pitchFamily="34" charset="0"/>
              </a:rPr>
              <a:t>Crispin</a:t>
            </a:r>
            <a:r>
              <a:rPr lang="en-GB" altLang="en-US" b="0" baseline="0" dirty="0" smtClean="0">
                <a:solidFill>
                  <a:prstClr val="black"/>
                </a:solidFill>
                <a:latin typeface="Arial" pitchFamily="34" charset="0"/>
                <a:cs typeface="Arial" pitchFamily="34" charset="0"/>
              </a:rPr>
              <a:t> Hughes/Oxfam</a:t>
            </a:r>
            <a:endParaRPr lang="en-GB" dirty="0" smtClean="0">
              <a:solidFill>
                <a:prstClr val="black"/>
              </a:solidFill>
              <a:latin typeface="Arial" pitchFamily="34" charset="0"/>
              <a:cs typeface="Arial"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23</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cstate="print">
            <a:extLst>
              <a:ext uri="{28A0092B-C50C-407E-A947-70E740481C1C}">
                <a14:useLocalDpi xmlns:a14="http://schemas.microsoft.com/office/drawing/2010/main" xmlns="" val="0"/>
              </a:ext>
            </a:extLst>
          </a:blip>
          <a:srcRect/>
          <a:stretch>
            <a:fillRect/>
          </a:stretch>
        </p:blipFill>
        <p:spPr bwMode="auto">
          <a:xfrm>
            <a:off x="7918450" y="5502275"/>
            <a:ext cx="919163" cy="1028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7" name="Rectangle 7"/>
          <p:cNvSpPr>
            <a:spLocks noGrp="1" noChangeArrowheads="1"/>
          </p:cNvSpPr>
          <p:nvPr>
            <p:ph type="ctrTitle"/>
          </p:nvPr>
        </p:nvSpPr>
        <p:spPr>
          <a:xfrm>
            <a:off x="395288" y="2852738"/>
            <a:ext cx="8466137" cy="1655762"/>
          </a:xfrm>
          <a:extLst/>
        </p:spPr>
        <p:txBody>
          <a:bodyPr lIns="0" tIns="0" rIns="0" bIns="0" anchor="t"/>
          <a:lstStyle>
            <a:lvl1pPr>
              <a:defRPr sz="6000" b="1">
                <a:solidFill>
                  <a:schemeClr val="bg1"/>
                </a:solidFill>
                <a:latin typeface="Oxfam Global Headline Regular"/>
                <a:cs typeface="Oxfam Global Headline Regular"/>
              </a:defRPr>
            </a:lvl1pPr>
          </a:lstStyle>
          <a:p>
            <a:pPr lvl="0"/>
            <a:r>
              <a:rPr lang="en-US" noProof="0" smtClean="0"/>
              <a:t>Click to edit Master title style</a:t>
            </a:r>
            <a:endParaRPr lang="en-GB" noProof="0" dirty="0" smtClean="0"/>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pPr lvl="0"/>
            <a:r>
              <a:rPr lang="en-US" noProof="0" smtClean="0"/>
              <a:t>Click to edit Master subtitle style</a:t>
            </a:r>
            <a:endParaRPr lang="en-GB" noProof="0" dirty="0" smtClean="0"/>
          </a:p>
        </p:txBody>
      </p:sp>
    </p:spTree>
    <p:extLst>
      <p:ext uri="{BB962C8B-B14F-4D97-AF65-F5344CB8AC3E}">
        <p14:creationId xmlns:p14="http://schemas.microsoft.com/office/powerpoint/2010/main" xmlns="" val="557972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007256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35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3633116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372008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3053717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Tree>
    <p:extLst>
      <p:ext uri="{BB962C8B-B14F-4D97-AF65-F5344CB8AC3E}">
        <p14:creationId xmlns:p14="http://schemas.microsoft.com/office/powerpoint/2010/main" xmlns="" val="32930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07704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2888072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181446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186072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75592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pic>
        <p:nvPicPr>
          <p:cNvPr id="1028" name="Picture 7" descr="Black logo_060212"/>
          <p:cNvPicPr>
            <a:picLocks noChangeAspect="1" noChangeArrowheads="1"/>
          </p:cNvPicPr>
          <p:nvPr userDrawn="1"/>
        </p:nvPicPr>
        <p:blipFill>
          <a:blip r:embed="rId13" cstate="print">
            <a:extLst>
              <a:ext uri="{28A0092B-C50C-407E-A947-70E740481C1C}">
                <a14:useLocalDpi xmlns:a14="http://schemas.microsoft.com/office/drawing/2010/main" xmlns="" val="0"/>
              </a:ext>
            </a:extLst>
          </a:blip>
          <a:srcRect/>
          <a:stretch>
            <a:fillRect/>
          </a:stretch>
        </p:blipFill>
        <p:spPr bwMode="auto">
          <a:xfrm>
            <a:off x="8204200" y="6005513"/>
            <a:ext cx="600075" cy="665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5"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ts val="900"/>
        </a:spcBef>
        <a:spcAft>
          <a:spcPct val="0"/>
        </a:spcAft>
        <a:buChar char="•"/>
        <a:defRPr sz="2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0.wmf"/><Relationship Id="rId13" Type="http://schemas.openxmlformats.org/officeDocument/2006/relationships/image" Target="../media/image15.png"/><Relationship Id="rId18" Type="http://schemas.openxmlformats.org/officeDocument/2006/relationships/image" Target="../media/image20.png"/><Relationship Id="rId26" Type="http://schemas.openxmlformats.org/officeDocument/2006/relationships/image" Target="../media/image28.png"/><Relationship Id="rId3" Type="http://schemas.openxmlformats.org/officeDocument/2006/relationships/image" Target="../media/image5.wmf"/><Relationship Id="rId21" Type="http://schemas.openxmlformats.org/officeDocument/2006/relationships/image" Target="../media/image23.wmf"/><Relationship Id="rId34" Type="http://schemas.openxmlformats.org/officeDocument/2006/relationships/image" Target="../media/image36.png"/><Relationship Id="rId7" Type="http://schemas.openxmlformats.org/officeDocument/2006/relationships/image" Target="../media/image9.wmf"/><Relationship Id="rId12" Type="http://schemas.openxmlformats.org/officeDocument/2006/relationships/image" Target="../media/image14.png"/><Relationship Id="rId17" Type="http://schemas.openxmlformats.org/officeDocument/2006/relationships/image" Target="../media/image19.wmf"/><Relationship Id="rId25" Type="http://schemas.openxmlformats.org/officeDocument/2006/relationships/image" Target="../media/image27.png"/><Relationship Id="rId33" Type="http://schemas.openxmlformats.org/officeDocument/2006/relationships/image" Target="../media/image35.png"/><Relationship Id="rId2" Type="http://schemas.openxmlformats.org/officeDocument/2006/relationships/notesSlide" Target="../notesSlides/notesSlide12.xml"/><Relationship Id="rId16" Type="http://schemas.openxmlformats.org/officeDocument/2006/relationships/image" Target="../media/image18.png"/><Relationship Id="rId20" Type="http://schemas.openxmlformats.org/officeDocument/2006/relationships/image" Target="../media/image22.png"/><Relationship Id="rId29" Type="http://schemas.openxmlformats.org/officeDocument/2006/relationships/image" Target="../media/image31.wmf"/><Relationship Id="rId1" Type="http://schemas.openxmlformats.org/officeDocument/2006/relationships/slideLayout" Target="../slideLayouts/slideLayout2.xml"/><Relationship Id="rId6" Type="http://schemas.openxmlformats.org/officeDocument/2006/relationships/image" Target="../media/image8.wmf"/><Relationship Id="rId11" Type="http://schemas.openxmlformats.org/officeDocument/2006/relationships/image" Target="../media/image13.png"/><Relationship Id="rId24" Type="http://schemas.openxmlformats.org/officeDocument/2006/relationships/image" Target="../media/image26.png"/><Relationship Id="rId32" Type="http://schemas.openxmlformats.org/officeDocument/2006/relationships/image" Target="../media/image34.png"/><Relationship Id="rId5" Type="http://schemas.openxmlformats.org/officeDocument/2006/relationships/image" Target="../media/image7.wmf"/><Relationship Id="rId15" Type="http://schemas.openxmlformats.org/officeDocument/2006/relationships/image" Target="../media/image17.png"/><Relationship Id="rId23" Type="http://schemas.openxmlformats.org/officeDocument/2006/relationships/image" Target="../media/image25.jpeg"/><Relationship Id="rId28" Type="http://schemas.openxmlformats.org/officeDocument/2006/relationships/image" Target="../media/image30.png"/><Relationship Id="rId10" Type="http://schemas.openxmlformats.org/officeDocument/2006/relationships/image" Target="../media/image12.wmf"/><Relationship Id="rId19" Type="http://schemas.openxmlformats.org/officeDocument/2006/relationships/image" Target="../media/image21.png"/><Relationship Id="rId31" Type="http://schemas.openxmlformats.org/officeDocument/2006/relationships/image" Target="../media/image33.png"/><Relationship Id="rId4" Type="http://schemas.openxmlformats.org/officeDocument/2006/relationships/image" Target="../media/image6.png"/><Relationship Id="rId9" Type="http://schemas.openxmlformats.org/officeDocument/2006/relationships/image" Target="../media/image11.wmf"/><Relationship Id="rId14" Type="http://schemas.openxmlformats.org/officeDocument/2006/relationships/image" Target="../media/image16.png"/><Relationship Id="rId22" Type="http://schemas.openxmlformats.org/officeDocument/2006/relationships/image" Target="../media/image24.png"/><Relationship Id="rId27" Type="http://schemas.openxmlformats.org/officeDocument/2006/relationships/image" Target="../media/image29.png"/><Relationship Id="rId30"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0.png"/><Relationship Id="rId7"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wmf"/><Relationship Id="rId5" Type="http://schemas.openxmlformats.org/officeDocument/2006/relationships/image" Target="../media/image10.wmf"/><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1246188"/>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ea typeface="ＭＳ Ｐゴシック" charset="0"/>
              <a:cs typeface="Arial" pitchFamily="34" charset="0"/>
            </a:endParaRPr>
          </a:p>
          <a:p>
            <a:pPr>
              <a:defRPr/>
            </a:pPr>
            <a:r>
              <a:rPr lang="en-US" sz="6200" b="1" kern="0" dirty="0" smtClean="0">
                <a:solidFill>
                  <a:schemeClr val="bg1"/>
                </a:solidFill>
                <a:ea typeface="ＭＳ Ｐゴシック" charset="0"/>
                <a:cs typeface="Arial" pitchFamily="34" charset="0"/>
              </a:rPr>
              <a:t>A sporting chance?</a:t>
            </a:r>
          </a:p>
          <a:p>
            <a:pPr>
              <a:defRPr/>
            </a:pPr>
            <a:endParaRPr lang="en-US" sz="6200" b="1" kern="0" dirty="0" smtClean="0">
              <a:solidFill>
                <a:schemeClr val="bg1"/>
              </a:solidFill>
              <a:ea typeface="ＭＳ Ｐゴシック" charset="0"/>
              <a:cs typeface="Arial" pitchFamily="34" charset="0"/>
            </a:endParaRPr>
          </a:p>
          <a:p>
            <a:pPr>
              <a:defRPr/>
            </a:pPr>
            <a:r>
              <a:rPr lang="en-US" sz="3600" b="1" kern="0" dirty="0" smtClean="0">
                <a:solidFill>
                  <a:schemeClr val="bg1"/>
                </a:solidFill>
                <a:ea typeface="ＭＳ Ｐゴシック" charset="0"/>
                <a:cs typeface="Arial" pitchFamily="34" charset="0"/>
              </a:rPr>
              <a:t>Use the Olympics to explore inequality</a:t>
            </a:r>
            <a:endParaRPr lang="en-US" sz="3600" b="1" kern="0" dirty="0">
              <a:solidFill>
                <a:schemeClr val="bg1"/>
              </a:solidFill>
              <a:ea typeface="ＭＳ Ｐゴシック" charset="0"/>
              <a:cs typeface="Arial" pitchFamily="34" charset="0"/>
            </a:endParaRPr>
          </a:p>
          <a:p>
            <a:pPr>
              <a:defRPr/>
            </a:pPr>
            <a:r>
              <a:rPr lang="en-US" sz="6000" b="1" kern="0" dirty="0">
                <a:solidFill>
                  <a:srgbClr val="005DAB"/>
                </a:solidFill>
                <a:ea typeface="ＭＳ Ｐゴシック" charset="0"/>
                <a:cs typeface="Arial" pitchFamily="34" charset="0"/>
              </a:rPr>
              <a:t/>
            </a:r>
            <a:br>
              <a:rPr lang="en-US" sz="6000" b="1" kern="0" dirty="0">
                <a:solidFill>
                  <a:srgbClr val="005DAB"/>
                </a:solidFill>
                <a:ea typeface="ＭＳ Ｐゴシック" charset="0"/>
                <a:cs typeface="Arial" pitchFamily="34" charset="0"/>
              </a:rPr>
            </a:br>
            <a:endParaRPr lang="en-US" sz="4400" b="1" kern="0" dirty="0">
              <a:solidFill>
                <a:schemeClr val="bg1"/>
              </a:solidFill>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r>
              <a:rPr lang="en-US" sz="6200" b="1" kern="0" dirty="0" smtClean="0">
                <a:solidFill>
                  <a:schemeClr val="bg1"/>
                </a:solidFill>
                <a:ea typeface="ＭＳ Ｐゴシック" charset="0"/>
                <a:cs typeface="Arial" pitchFamily="34" charset="0"/>
              </a:rPr>
              <a:t>INTRODUCTION</a:t>
            </a:r>
          </a:p>
          <a:p>
            <a:pPr>
              <a:defRPr/>
            </a:pPr>
            <a:r>
              <a:rPr lang="en-US" sz="6000" b="1" kern="0" dirty="0">
                <a:solidFill>
                  <a:srgbClr val="005DAB"/>
                </a:solidFill>
                <a:ea typeface="ＭＳ Ｐゴシック" charset="0"/>
                <a:cs typeface="Arial" pitchFamily="34" charset="0"/>
              </a:rPr>
              <a:t/>
            </a:r>
            <a:br>
              <a:rPr lang="en-US" sz="6000" b="1" kern="0" dirty="0">
                <a:solidFill>
                  <a:srgbClr val="005DAB"/>
                </a:solidFill>
                <a:ea typeface="ＭＳ Ｐゴシック" charset="0"/>
                <a:cs typeface="Arial" pitchFamily="34" charset="0"/>
              </a:rPr>
            </a:br>
            <a:endParaRPr lang="en-US" sz="4400" b="1" kern="0" dirty="0">
              <a:solidFill>
                <a:schemeClr val="bg1"/>
              </a:solidFill>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63284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Where are the Summer Olympic Games taking place in 2016?</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Beijing</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Rio de Janeiro</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noProof="0" dirty="0" smtClean="0">
                <a:latin typeface="+mn-lt"/>
                <a:ea typeface="ＭＳ Ｐゴシック" charset="0"/>
                <a:cs typeface="ＭＳ Ｐゴシック" charset="0"/>
              </a:rPr>
              <a:t>Sydney</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63284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How many nations will be taking part in the Rio 2016 Olympic Games?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206</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184</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93</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63284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How many athletes will be taking part in the Rio 2016 Olympic Games?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13,400</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10,500</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9,700</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63284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Which of the following sports will not be contested in the Rio 2016 Olympics?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Golf</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Beach volleyball</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Cricket</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63284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204 nations took part in the London 2012 Olympic Games. How many nations won at least one medal?</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156</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112</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85</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99288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Which nation came top of the medal table at the London 2012 Olympic Games?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UK</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USA</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noProof="0" dirty="0" smtClean="0">
                <a:latin typeface="+mn-lt"/>
                <a:ea typeface="ＭＳ Ｐゴシック" charset="0"/>
                <a:cs typeface="ＭＳ Ｐゴシック" charset="0"/>
              </a:rPr>
              <a:t>China</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99288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How many athletes from the UK were there at the London 2012 Olympic Games?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556</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423</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279</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1521" y="274638"/>
            <a:ext cx="8641654" cy="71913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rPr>
              <a:t>WHAT DO YOU KNOW ABOUT THE OLYMPIC</a:t>
            </a:r>
            <a:r>
              <a:rPr kumimoji="0" lang="en-GB" altLang="en-US" sz="4000" b="1" i="0" u="none" strike="noStrike" kern="0" cap="none" spc="0" normalizeH="0" noProof="0" dirty="0" smtClean="0">
                <a:ln>
                  <a:noFill/>
                </a:ln>
                <a:solidFill>
                  <a:srgbClr val="61A534"/>
                </a:solidFill>
                <a:effectLst/>
                <a:uLnTx/>
                <a:uFillTx/>
                <a:latin typeface="+mj-lt"/>
                <a:ea typeface="ＭＳ Ｐゴシック" pitchFamily="34" charset="-128"/>
                <a:cs typeface="ＭＳ Ｐゴシック" charset="0"/>
              </a:rPr>
              <a:t> GAMES?</a:t>
            </a:r>
            <a:endParaRPr kumimoji="0" lang="en-GB" altLang="en-US" sz="4000" b="1" i="0" u="none" strike="noStrike" kern="0" cap="none" spc="0" normalizeH="0" baseline="0" noProof="0" dirty="0" smtClean="0">
              <a:ln>
                <a:noFill/>
              </a:ln>
              <a:solidFill>
                <a:srgbClr val="61A534"/>
              </a:solidFill>
              <a:effectLst/>
              <a:uLnTx/>
              <a:uFillTx/>
              <a:latin typeface="+mj-lt"/>
              <a:ea typeface="ＭＳ Ｐゴシック" pitchFamily="34" charset="-128"/>
              <a:cs typeface="ＭＳ Ｐゴシック" charset="0"/>
            </a:endParaRPr>
          </a:p>
        </p:txBody>
      </p:sp>
      <p:sp>
        <p:nvSpPr>
          <p:cNvPr id="3" name="Content Placeholder 2"/>
          <p:cNvSpPr txBox="1">
            <a:spLocks/>
          </p:cNvSpPr>
          <p:nvPr/>
        </p:nvSpPr>
        <p:spPr>
          <a:xfrm>
            <a:off x="827584" y="1916832"/>
            <a:ext cx="7992888" cy="4278313"/>
          </a:xfrm>
          <a:prstGeom prst="rect">
            <a:avLst/>
          </a:prstGeom>
        </p:spPr>
        <p:txBody>
          <a:bodyPr/>
          <a:lstStyle/>
          <a:p>
            <a:pPr marL="0" marR="0" lvl="0" indent="0" algn="l" defTabSz="914400" rtl="0" eaLnBrk="0" fontAlgn="base" latinLnBrk="0" hangingPunct="0">
              <a:lnSpc>
                <a:spcPct val="100000"/>
              </a:lnSpc>
              <a:spcBef>
                <a:spcPts val="1200"/>
              </a:spcBef>
              <a:spcAft>
                <a:spcPts val="1200"/>
              </a:spcAft>
              <a:buClrTx/>
              <a:buSzTx/>
              <a:buFontTx/>
              <a:buNone/>
              <a:tabLst/>
              <a:defRPr/>
            </a:pPr>
            <a:r>
              <a:rPr lang="en-GB" sz="3200" kern="0" dirty="0" smtClean="0">
                <a:latin typeface="+mn-lt"/>
                <a:ea typeface="ＭＳ Ｐゴシック" charset="0"/>
                <a:cs typeface="ＭＳ Ｐゴシック" charset="0"/>
              </a:rPr>
              <a:t>How many athletes from Sierra Leone were there at the London 2012 Olympics?</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41</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lang="en-GB" sz="3200" kern="0" dirty="0" smtClean="0">
                <a:latin typeface="+mn-lt"/>
                <a:ea typeface="ＭＳ Ｐゴシック" charset="0"/>
                <a:cs typeface="ＭＳ Ｐゴシック" charset="0"/>
              </a:rPr>
              <a:t> 23</a:t>
            </a:r>
          </a:p>
          <a:p>
            <a:pPr marL="0" marR="0" lvl="0" indent="0" algn="l" defTabSz="914400" rtl="0" eaLnBrk="0" fontAlgn="base" latinLnBrk="0" hangingPunct="0">
              <a:lnSpc>
                <a:spcPct val="100000"/>
              </a:lnSpc>
              <a:spcBef>
                <a:spcPts val="1200"/>
              </a:spcBef>
              <a:spcAft>
                <a:spcPts val="1200"/>
              </a:spcAft>
              <a:buClrTx/>
              <a:buSzTx/>
              <a:buFont typeface="Arial" pitchFamily="34" charset="0"/>
              <a:buChar char="•"/>
              <a:tabLst/>
              <a:defRPr/>
            </a:pPr>
            <a:r>
              <a:rPr kumimoji="0" lang="en-GB" sz="3200" b="0" i="0" u="none" strike="noStrike" kern="0" cap="none" spc="0" normalizeH="0" baseline="0" noProof="0" dirty="0" smtClean="0">
                <a:ln>
                  <a:noFill/>
                </a:ln>
                <a:solidFill>
                  <a:schemeClr val="tx1"/>
                </a:solidFill>
                <a:effectLst/>
                <a:uLnTx/>
                <a:uFillTx/>
                <a:latin typeface="+mn-lt"/>
                <a:ea typeface="ＭＳ Ｐゴシック" charset="0"/>
                <a:cs typeface="ＭＳ Ｐゴシック" charset="0"/>
              </a:rPr>
              <a:t> </a:t>
            </a:r>
            <a:r>
              <a:rPr lang="en-GB" sz="3200" kern="0" dirty="0" smtClean="0">
                <a:latin typeface="+mn-lt"/>
                <a:ea typeface="ＭＳ Ｐゴシック" charset="0"/>
                <a:cs typeface="ＭＳ Ｐゴシック" charset="0"/>
              </a:rPr>
              <a:t>2</a:t>
            </a:r>
            <a:endParaRPr kumimoji="0" lang="en-GB" sz="3200" b="0" i="0" u="none" strike="noStrike" kern="0" cap="none" spc="0" normalizeH="0" baseline="0" noProof="0" dirty="0">
              <a:ln>
                <a:noFill/>
              </a:ln>
              <a:solidFill>
                <a:schemeClr val="tx1"/>
              </a:solidFill>
              <a:effectLst/>
              <a:uLnTx/>
              <a:uFillTx/>
              <a:latin typeface="+mn-lt"/>
              <a:ea typeface="ＭＳ Ｐゴシック" charset="0"/>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3" end="3"/>
                                            </p:txEl>
                                          </p:spTgt>
                                        </p:tgtEl>
                                        <p:attrNameLst>
                                          <p:attrName>style.color</p:attrName>
                                        </p:attrNameLst>
                                      </p:cBhvr>
                                      <p:to>
                                        <a:schemeClr val="tx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Olympic Rings"/>
          <p:cNvPicPr>
            <a:picLocks noChangeAspect="1" noChangeArrowheads="1"/>
          </p:cNvPicPr>
          <p:nvPr/>
        </p:nvPicPr>
        <p:blipFill>
          <a:blip r:embed="rId3" cstate="print"/>
          <a:srcRect/>
          <a:stretch>
            <a:fillRect/>
          </a:stretch>
        </p:blipFill>
        <p:spPr bwMode="auto">
          <a:xfrm>
            <a:off x="1403648" y="2492896"/>
            <a:ext cx="6374856" cy="2945111"/>
          </a:xfrm>
          <a:prstGeom prst="rect">
            <a:avLst/>
          </a:prstGeom>
          <a:noFill/>
        </p:spPr>
      </p:pic>
      <p:sp>
        <p:nvSpPr>
          <p:cNvPr id="4" name="Title 1"/>
          <p:cNvSpPr txBox="1">
            <a:spLocks/>
          </p:cNvSpPr>
          <p:nvPr/>
        </p:nvSpPr>
        <p:spPr bwMode="auto">
          <a:xfrm>
            <a:off x="6372200" y="1052736"/>
            <a:ext cx="2376264"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Excellence</a:t>
            </a:r>
            <a:endParaRPr lang="en-GB" sz="3600" kern="0" dirty="0">
              <a:solidFill>
                <a:schemeClr val="tx1"/>
              </a:solidFill>
              <a:latin typeface="+mn-lt"/>
            </a:endParaRPr>
          </a:p>
        </p:txBody>
      </p:sp>
      <p:sp>
        <p:nvSpPr>
          <p:cNvPr id="5" name="Title 1"/>
          <p:cNvSpPr txBox="1">
            <a:spLocks/>
          </p:cNvSpPr>
          <p:nvPr/>
        </p:nvSpPr>
        <p:spPr bwMode="auto">
          <a:xfrm>
            <a:off x="5292080" y="1628800"/>
            <a:ext cx="1584176"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Respect</a:t>
            </a:r>
            <a:endParaRPr lang="en-GB" sz="3600" kern="0" dirty="0">
              <a:solidFill>
                <a:schemeClr val="tx1"/>
              </a:solidFill>
              <a:latin typeface="+mn-lt"/>
            </a:endParaRPr>
          </a:p>
        </p:txBody>
      </p:sp>
      <p:sp>
        <p:nvSpPr>
          <p:cNvPr id="6" name="Title 1"/>
          <p:cNvSpPr txBox="1">
            <a:spLocks/>
          </p:cNvSpPr>
          <p:nvPr/>
        </p:nvSpPr>
        <p:spPr bwMode="auto">
          <a:xfrm>
            <a:off x="467544" y="1052736"/>
            <a:ext cx="2088232"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Friendship</a:t>
            </a:r>
            <a:endParaRPr lang="en-GB" sz="3600" kern="0" dirty="0">
              <a:solidFill>
                <a:schemeClr val="tx1"/>
              </a:solidFill>
              <a:latin typeface="+mn-lt"/>
            </a:endParaRPr>
          </a:p>
        </p:txBody>
      </p:sp>
      <p:sp>
        <p:nvSpPr>
          <p:cNvPr id="7" name="Title 1"/>
          <p:cNvSpPr txBox="1">
            <a:spLocks/>
          </p:cNvSpPr>
          <p:nvPr/>
        </p:nvSpPr>
        <p:spPr bwMode="auto">
          <a:xfrm>
            <a:off x="2195736" y="1629743"/>
            <a:ext cx="2736304"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Determination</a:t>
            </a:r>
            <a:endParaRPr lang="en-GB" sz="3600" kern="0" dirty="0">
              <a:solidFill>
                <a:schemeClr val="tx1"/>
              </a:solidFill>
              <a:latin typeface="+mn-lt"/>
            </a:endParaRPr>
          </a:p>
        </p:txBody>
      </p:sp>
      <p:sp>
        <p:nvSpPr>
          <p:cNvPr id="8" name="Title 1"/>
          <p:cNvSpPr txBox="1">
            <a:spLocks/>
          </p:cNvSpPr>
          <p:nvPr/>
        </p:nvSpPr>
        <p:spPr bwMode="auto">
          <a:xfrm>
            <a:off x="899592" y="5733256"/>
            <a:ext cx="2088232"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Inspiration</a:t>
            </a:r>
            <a:endParaRPr lang="en-GB" sz="3600" kern="0" dirty="0">
              <a:solidFill>
                <a:schemeClr val="tx1"/>
              </a:solidFill>
              <a:latin typeface="+mn-lt"/>
            </a:endParaRPr>
          </a:p>
        </p:txBody>
      </p:sp>
      <p:sp>
        <p:nvSpPr>
          <p:cNvPr id="9" name="Title 1"/>
          <p:cNvSpPr txBox="1">
            <a:spLocks/>
          </p:cNvSpPr>
          <p:nvPr/>
        </p:nvSpPr>
        <p:spPr bwMode="auto">
          <a:xfrm>
            <a:off x="3527884" y="5733256"/>
            <a:ext cx="2088232"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Courage</a:t>
            </a:r>
            <a:endParaRPr lang="en-GB" sz="3600" kern="0" dirty="0">
              <a:solidFill>
                <a:schemeClr val="tx1"/>
              </a:solidFill>
              <a:latin typeface="+mn-lt"/>
            </a:endParaRPr>
          </a:p>
        </p:txBody>
      </p:sp>
      <p:sp>
        <p:nvSpPr>
          <p:cNvPr id="10" name="Title 1"/>
          <p:cNvSpPr txBox="1">
            <a:spLocks/>
          </p:cNvSpPr>
          <p:nvPr/>
        </p:nvSpPr>
        <p:spPr bwMode="auto">
          <a:xfrm>
            <a:off x="5724128" y="5734199"/>
            <a:ext cx="2088232"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r>
              <a:rPr lang="en-GB" sz="2800" kern="0" dirty="0" smtClean="0">
                <a:solidFill>
                  <a:schemeClr val="tx1"/>
                </a:solidFill>
                <a:latin typeface="+mn-lt"/>
              </a:rPr>
              <a:t>Equality</a:t>
            </a:r>
            <a:endParaRPr lang="en-GB" sz="3600" kern="0" dirty="0">
              <a:solidFill>
                <a:schemeClr val="tx1"/>
              </a:solidFill>
              <a:latin typeface="+mn-lt"/>
            </a:endParaRPr>
          </a:p>
        </p:txBody>
      </p:sp>
      <p:sp>
        <p:nvSpPr>
          <p:cNvPr id="11" name="Rectangle 2"/>
          <p:cNvSpPr txBox="1">
            <a:spLocks noChangeArrowheads="1"/>
          </p:cNvSpPr>
          <p:nvPr/>
        </p:nvSpPr>
        <p:spPr>
          <a:xfrm>
            <a:off x="457200" y="274638"/>
            <a:ext cx="8229600" cy="719137"/>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GB" sz="4000" b="1" kern="0" noProof="0" dirty="0" smtClean="0">
                <a:solidFill>
                  <a:srgbClr val="61A534"/>
                </a:solidFill>
                <a:latin typeface="+mj-lt"/>
                <a:ea typeface="ＭＳ Ｐゴシック" charset="-128"/>
                <a:cs typeface="ＭＳ Ｐゴシック" charset="0"/>
              </a:rPr>
              <a:t>WHAT’S IMPORTANT?</a:t>
            </a:r>
            <a:endParaRPr kumimoji="0" lang="en-GB" sz="4000" b="1" i="0" u="none" strike="noStrike" kern="0" cap="none" spc="0" normalizeH="0" baseline="0" noProof="0" dirty="0" smtClean="0">
              <a:ln>
                <a:noFill/>
              </a:ln>
              <a:solidFill>
                <a:srgbClr val="61A534"/>
              </a:solidFill>
              <a:effectLst/>
              <a:uLnTx/>
              <a:uFillTx/>
              <a:latin typeface="+mj-lt"/>
              <a:ea typeface="ＭＳ Ｐゴシック" charset="-128"/>
              <a:cs typeface="ＭＳ Ｐゴシック"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1521" y="274638"/>
            <a:ext cx="8641654" cy="719137"/>
          </a:xfrm>
        </p:spPr>
        <p:txBody>
          <a:bodyPr/>
          <a:lstStyle/>
          <a:p>
            <a:pPr algn="ctr"/>
            <a:r>
              <a:rPr lang="en-GB" altLang="en-US" sz="4000" dirty="0" smtClean="0">
                <a:ea typeface="ＭＳ Ｐゴシック" pitchFamily="34" charset="-128"/>
              </a:rPr>
              <a:t>SIMILARITIES AND DIFFERENCES</a:t>
            </a:r>
          </a:p>
        </p:txBody>
      </p:sp>
      <p:grpSp>
        <p:nvGrpSpPr>
          <p:cNvPr id="7" name="Group 40"/>
          <p:cNvGrpSpPr/>
          <p:nvPr/>
        </p:nvGrpSpPr>
        <p:grpSpPr>
          <a:xfrm>
            <a:off x="890185" y="1116724"/>
            <a:ext cx="7363630" cy="5048580"/>
            <a:chOff x="971600" y="922021"/>
            <a:chExt cx="7363630" cy="5048580"/>
          </a:xfrm>
        </p:grpSpPr>
        <p:pic>
          <p:nvPicPr>
            <p:cNvPr id="8" name="Picture 7"/>
            <p:cNvPicPr>
              <a:picLocks noChangeAspect="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699792" y="3501008"/>
              <a:ext cx="1000421" cy="648000"/>
            </a:xfrm>
            <a:prstGeom prst="rect">
              <a:avLst/>
            </a:prstGeom>
            <a:noFill/>
            <a:ln w="9525">
              <a:solidFill>
                <a:schemeClr val="tx1"/>
              </a:solidFill>
              <a:miter lim="800000"/>
              <a:headEnd/>
              <a:tailEnd/>
            </a:ln>
          </p:spPr>
        </p:pic>
        <p:grpSp>
          <p:nvGrpSpPr>
            <p:cNvPr id="9" name="Group 39"/>
            <p:cNvGrpSpPr/>
            <p:nvPr/>
          </p:nvGrpSpPr>
          <p:grpSpPr>
            <a:xfrm>
              <a:off x="971600" y="922021"/>
              <a:ext cx="7363630" cy="5048580"/>
              <a:chOff x="967305" y="612668"/>
              <a:chExt cx="7363630" cy="5048580"/>
            </a:xfrm>
          </p:grpSpPr>
          <p:pic>
            <p:nvPicPr>
              <p:cNvPr id="10" name="Picture 9" descr="C:\Documents and Settings\lnewbon1\Local Settings\Temporary Internet Files\Content.IE5\72PX97YC\200px-Flag_of_Ethiopia.svg[1].png"/>
              <p:cNvPicPr>
                <a:picLocks noChangeAspect="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971600" y="620760"/>
                <a:ext cx="977685" cy="648000"/>
              </a:xfrm>
              <a:prstGeom prst="rect">
                <a:avLst/>
              </a:prstGeom>
              <a:noFill/>
              <a:ln w="9525">
                <a:solidFill>
                  <a:schemeClr val="tx1"/>
                </a:solidFill>
                <a:miter lim="800000"/>
                <a:headEnd/>
                <a:tailEnd/>
              </a:ln>
            </p:spPr>
          </p:pic>
          <p:pic>
            <p:nvPicPr>
              <p:cNvPr id="11" name="Picture 10"/>
              <p:cNvPicPr>
                <a:picLocks noChangeAspect="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2267743" y="620688"/>
                <a:ext cx="964464" cy="648000"/>
              </a:xfrm>
              <a:prstGeom prst="rect">
                <a:avLst/>
              </a:prstGeom>
              <a:noFill/>
              <a:ln w="9525">
                <a:solidFill>
                  <a:schemeClr val="tx1"/>
                </a:solidFill>
                <a:miter lim="800000"/>
                <a:headEnd/>
                <a:tailEnd/>
              </a:ln>
            </p:spPr>
          </p:pic>
          <p:pic>
            <p:nvPicPr>
              <p:cNvPr id="12" name="Picture 3"/>
              <p:cNvPicPr>
                <a:picLocks noChangeAspect="1"/>
              </p:cNvPicPr>
              <p:nvPr/>
            </p:nvPicPr>
            <p:blipFill>
              <a:blip r:embed="rId6" cstate="print">
                <a:extLst>
                  <a:ext uri="{28A0092B-C50C-407E-A947-70E740481C1C}">
                    <a14:useLocalDpi xmlns:a14="http://schemas.microsoft.com/office/drawing/2010/main" xmlns=""/>
                  </a:ext>
                </a:extLst>
              </a:blip>
              <a:srcRect/>
              <a:stretch>
                <a:fillRect/>
              </a:stretch>
            </p:blipFill>
            <p:spPr bwMode="auto">
              <a:xfrm>
                <a:off x="3491880" y="620760"/>
                <a:ext cx="977685" cy="648000"/>
              </a:xfrm>
              <a:prstGeom prst="rect">
                <a:avLst/>
              </a:prstGeom>
              <a:noFill/>
              <a:ln w="9525">
                <a:solidFill>
                  <a:schemeClr val="tx1"/>
                </a:solidFill>
                <a:miter lim="800000"/>
                <a:headEnd/>
                <a:tailEnd/>
              </a:ln>
            </p:spPr>
          </p:pic>
          <p:pic>
            <p:nvPicPr>
              <p:cNvPr id="13" name="Picture 4"/>
              <p:cNvPicPr>
                <a:picLocks noChangeAspect="1"/>
              </p:cNvPicPr>
              <p:nvPr/>
            </p:nvPicPr>
            <p:blipFill>
              <a:blip r:embed="rId7" cstate="print">
                <a:extLst>
                  <a:ext uri="{28A0092B-C50C-407E-A947-70E740481C1C}">
                    <a14:useLocalDpi xmlns:a14="http://schemas.microsoft.com/office/drawing/2010/main" xmlns=""/>
                  </a:ext>
                </a:extLst>
              </a:blip>
              <a:srcRect/>
              <a:stretch>
                <a:fillRect/>
              </a:stretch>
            </p:blipFill>
            <p:spPr bwMode="auto">
              <a:xfrm>
                <a:off x="4872451" y="620760"/>
                <a:ext cx="961501" cy="648000"/>
              </a:xfrm>
              <a:prstGeom prst="rect">
                <a:avLst/>
              </a:prstGeom>
              <a:noFill/>
              <a:ln w="9525">
                <a:solidFill>
                  <a:schemeClr val="tx1"/>
                </a:solidFill>
                <a:miter lim="800000"/>
                <a:headEnd/>
                <a:tailEnd/>
              </a:ln>
            </p:spPr>
          </p:pic>
          <p:pic>
            <p:nvPicPr>
              <p:cNvPr id="14" name="Picture 5"/>
              <p:cNvPicPr>
                <a:picLocks noChangeAspect="1"/>
              </p:cNvPicPr>
              <p:nvPr/>
            </p:nvPicPr>
            <p:blipFill>
              <a:blip r:embed="rId8" cstate="print">
                <a:extLst>
                  <a:ext uri="{28A0092B-C50C-407E-A947-70E740481C1C}">
                    <a14:useLocalDpi xmlns:a14="http://schemas.microsoft.com/office/drawing/2010/main" xmlns=""/>
                  </a:ext>
                </a:extLst>
              </a:blip>
              <a:srcRect l="12131" r="12131"/>
              <a:stretch>
                <a:fillRect/>
              </a:stretch>
            </p:blipFill>
            <p:spPr bwMode="auto">
              <a:xfrm>
                <a:off x="6129114" y="620760"/>
                <a:ext cx="977685" cy="648000"/>
              </a:xfrm>
              <a:prstGeom prst="rect">
                <a:avLst/>
              </a:prstGeom>
              <a:noFill/>
              <a:ln w="9525">
                <a:solidFill>
                  <a:schemeClr val="tx1"/>
                </a:solidFill>
                <a:miter lim="800000"/>
                <a:headEnd/>
                <a:tailEnd/>
              </a:ln>
            </p:spPr>
          </p:pic>
          <p:pic>
            <p:nvPicPr>
              <p:cNvPr id="15" name="Picture 6"/>
              <p:cNvPicPr>
                <a:picLocks noChangeAspect="1"/>
              </p:cNvPicPr>
              <p:nvPr/>
            </p:nvPicPr>
            <p:blipFill>
              <a:blip r:embed="rId9" cstate="print">
                <a:extLst>
                  <a:ext uri="{28A0092B-C50C-407E-A947-70E740481C1C}">
                    <a14:useLocalDpi xmlns:a14="http://schemas.microsoft.com/office/drawing/2010/main" xmlns=""/>
                  </a:ext>
                </a:extLst>
              </a:blip>
              <a:srcRect/>
              <a:stretch>
                <a:fillRect/>
              </a:stretch>
            </p:blipFill>
            <p:spPr bwMode="auto">
              <a:xfrm>
                <a:off x="7353250" y="612668"/>
                <a:ext cx="977685" cy="648000"/>
              </a:xfrm>
              <a:prstGeom prst="rect">
                <a:avLst/>
              </a:prstGeom>
              <a:noFill/>
              <a:ln w="9525">
                <a:solidFill>
                  <a:schemeClr val="tx1"/>
                </a:solidFill>
                <a:miter lim="800000"/>
                <a:headEnd/>
                <a:tailEnd/>
              </a:ln>
            </p:spPr>
          </p:pic>
          <p:pic>
            <p:nvPicPr>
              <p:cNvPr id="16" name="Picture 7"/>
              <p:cNvPicPr>
                <a:picLocks noChangeAspect="1"/>
              </p:cNvPicPr>
              <p:nvPr/>
            </p:nvPicPr>
            <p:blipFill>
              <a:blip r:embed="rId10" cstate="print"/>
              <a:srcRect/>
              <a:stretch>
                <a:fillRect/>
              </a:stretch>
            </p:blipFill>
            <p:spPr bwMode="auto">
              <a:xfrm>
                <a:off x="967305" y="1484784"/>
                <a:ext cx="967073" cy="648000"/>
              </a:xfrm>
              <a:prstGeom prst="rect">
                <a:avLst/>
              </a:prstGeom>
              <a:noFill/>
              <a:ln w="9525">
                <a:solidFill>
                  <a:schemeClr val="tx1"/>
                </a:solidFill>
                <a:miter lim="800000"/>
                <a:headEnd/>
                <a:tailEnd/>
              </a:ln>
            </p:spPr>
          </p:pic>
          <p:pic>
            <p:nvPicPr>
              <p:cNvPr id="17" name="Picture 8"/>
              <p:cNvPicPr>
                <a:picLocks noChangeAspect="1"/>
              </p:cNvPicPr>
              <p:nvPr/>
            </p:nvPicPr>
            <p:blipFill>
              <a:blip r:embed="rId11" cstate="print">
                <a:extLst>
                  <a:ext uri="{28A0092B-C50C-407E-A947-70E740481C1C}">
                    <a14:useLocalDpi xmlns:a14="http://schemas.microsoft.com/office/drawing/2010/main" xmlns=""/>
                  </a:ext>
                </a:extLst>
              </a:blip>
              <a:srcRect/>
              <a:stretch>
                <a:fillRect/>
              </a:stretch>
            </p:blipFill>
            <p:spPr bwMode="auto">
              <a:xfrm>
                <a:off x="2236530" y="1484784"/>
                <a:ext cx="966315" cy="648000"/>
              </a:xfrm>
              <a:prstGeom prst="rect">
                <a:avLst/>
              </a:prstGeom>
              <a:noFill/>
              <a:ln>
                <a:solidFill>
                  <a:schemeClr val="tx1"/>
                </a:solidFill>
              </a:ln>
            </p:spPr>
          </p:pic>
          <p:pic>
            <p:nvPicPr>
              <p:cNvPr id="18" name="Picture 9"/>
              <p:cNvPicPr>
                <a:picLocks noChangeAspect="1"/>
              </p:cNvPicPr>
              <p:nvPr/>
            </p:nvPicPr>
            <p:blipFill rotWithShape="1">
              <a:blip r:embed="rId12" cstate="print">
                <a:extLst>
                  <a:ext uri="{28A0092B-C50C-407E-A947-70E740481C1C}">
                    <a14:useLocalDpi xmlns:a14="http://schemas.microsoft.com/office/drawing/2010/main" xmlns=""/>
                  </a:ext>
                </a:extLst>
              </a:blip>
              <a:srcRect/>
              <a:stretch/>
            </p:blipFill>
            <p:spPr bwMode="auto">
              <a:xfrm>
                <a:off x="3506818" y="1484784"/>
                <a:ext cx="992517"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19" name="Picture 10"/>
              <p:cNvPicPr>
                <a:picLocks noChangeAspect="1"/>
              </p:cNvPicPr>
              <p:nvPr/>
            </p:nvPicPr>
            <p:blipFill rotWithShape="1">
              <a:blip r:embed="rId13" cstate="print">
                <a:extLst>
                  <a:ext uri="{28A0092B-C50C-407E-A947-70E740481C1C}">
                    <a14:useLocalDpi xmlns:a14="http://schemas.microsoft.com/office/drawing/2010/main" xmlns="" val="0"/>
                  </a:ext>
                </a:extLst>
              </a:blip>
              <a:srcRect l="1" r="12187"/>
              <a:stretch/>
            </p:blipFill>
            <p:spPr bwMode="auto">
              <a:xfrm>
                <a:off x="6141554" y="1484784"/>
                <a:ext cx="969718"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20" name="Picture 11"/>
              <p:cNvPicPr>
                <a:picLocks noChangeAspect="1"/>
              </p:cNvPicPr>
              <p:nvPr/>
            </p:nvPicPr>
            <p:blipFill rotWithShape="1">
              <a:blip r:embed="rId14" cstate="print">
                <a:extLst>
                  <a:ext uri="{28A0092B-C50C-407E-A947-70E740481C1C}">
                    <a14:useLocalDpi xmlns:a14="http://schemas.microsoft.com/office/drawing/2010/main" xmlns=""/>
                  </a:ext>
                </a:extLst>
              </a:blip>
              <a:srcRect l="2548" t="3226" r="4421" b="3226"/>
              <a:stretch/>
            </p:blipFill>
            <p:spPr bwMode="auto">
              <a:xfrm>
                <a:off x="4838135" y="1484784"/>
                <a:ext cx="972000"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21" name="Picture 12"/>
              <p:cNvPicPr>
                <a:picLocks noChangeAspect="1"/>
              </p:cNvPicPr>
              <p:nvPr/>
            </p:nvPicPr>
            <p:blipFill rotWithShape="1">
              <a:blip r:embed="rId15" cstate="print">
                <a:extLst>
                  <a:ext uri="{28A0092B-C50C-407E-A947-70E740481C1C}">
                    <a14:useLocalDpi xmlns:a14="http://schemas.microsoft.com/office/drawing/2010/main" xmlns=""/>
                  </a:ext>
                </a:extLst>
              </a:blip>
              <a:srcRect/>
              <a:stretch/>
            </p:blipFill>
            <p:spPr bwMode="auto">
              <a:xfrm>
                <a:off x="7353249" y="1484784"/>
                <a:ext cx="977685"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22" name="Picture 14"/>
              <p:cNvPicPr>
                <a:picLocks noChangeAspect="1"/>
              </p:cNvPicPr>
              <p:nvPr/>
            </p:nvPicPr>
            <p:blipFill rotWithShape="1">
              <a:blip r:embed="rId16" cstate="print">
                <a:extLst>
                  <a:ext uri="{28A0092B-C50C-407E-A947-70E740481C1C}">
                    <a14:useLocalDpi xmlns:a14="http://schemas.microsoft.com/office/drawing/2010/main" xmlns=""/>
                  </a:ext>
                </a:extLst>
              </a:blip>
              <a:srcRect l="803" t="-1" r="-1" b="5512"/>
              <a:stretch/>
            </p:blipFill>
            <p:spPr bwMode="auto">
              <a:xfrm>
                <a:off x="1373851" y="2348880"/>
                <a:ext cx="965901"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23" name="Picture 15"/>
              <p:cNvPicPr>
                <a:picLocks noChangeAspect="1"/>
              </p:cNvPicPr>
              <p:nvPr/>
            </p:nvPicPr>
            <p:blipFill>
              <a:blip r:embed="rId17" cstate="print">
                <a:extLst>
                  <a:ext uri="{28A0092B-C50C-407E-A947-70E740481C1C}">
                    <a14:useLocalDpi xmlns:a14="http://schemas.microsoft.com/office/drawing/2010/main" xmlns=""/>
                  </a:ext>
                </a:extLst>
              </a:blip>
              <a:srcRect/>
              <a:stretch>
                <a:fillRect/>
              </a:stretch>
            </p:blipFill>
            <p:spPr bwMode="auto">
              <a:xfrm>
                <a:off x="2707257" y="2348880"/>
                <a:ext cx="983572" cy="648000"/>
              </a:xfrm>
              <a:prstGeom prst="rect">
                <a:avLst/>
              </a:prstGeom>
              <a:noFill/>
              <a:ln>
                <a:solidFill>
                  <a:schemeClr val="tx1"/>
                </a:solidFill>
              </a:ln>
            </p:spPr>
          </p:pic>
          <p:pic>
            <p:nvPicPr>
              <p:cNvPr id="24" name="Picture 16"/>
              <p:cNvPicPr>
                <a:picLocks noChangeAspect="1"/>
              </p:cNvPicPr>
              <p:nvPr/>
            </p:nvPicPr>
            <p:blipFill>
              <a:blip r:embed="rId18" cstate="print">
                <a:extLst>
                  <a:ext uri="{28A0092B-C50C-407E-A947-70E740481C1C}">
                    <a14:useLocalDpi xmlns:a14="http://schemas.microsoft.com/office/drawing/2010/main" xmlns=""/>
                  </a:ext>
                </a:extLst>
              </a:blip>
              <a:srcRect/>
              <a:stretch>
                <a:fillRect/>
              </a:stretch>
            </p:blipFill>
            <p:spPr bwMode="auto">
              <a:xfrm>
                <a:off x="4077514" y="2348880"/>
                <a:ext cx="988972" cy="648000"/>
              </a:xfrm>
              <a:prstGeom prst="rect">
                <a:avLst/>
              </a:prstGeom>
              <a:noFill/>
              <a:ln>
                <a:solidFill>
                  <a:schemeClr val="tx1"/>
                </a:solidFill>
              </a:ln>
            </p:spPr>
          </p:pic>
          <p:pic>
            <p:nvPicPr>
              <p:cNvPr id="25" name="Picture 24" descr="C:\Documents and Settings\lnewbon1\Local Settings\Temporary Internet Files\Content.IE5\150FBLCC\Malawi[1].png"/>
              <p:cNvPicPr>
                <a:picLocks noChangeAspect="1"/>
              </p:cNvPicPr>
              <p:nvPr/>
            </p:nvPicPr>
            <p:blipFill>
              <a:blip r:embed="rId19" cstate="print"/>
              <a:srcRect/>
              <a:stretch>
                <a:fillRect/>
              </a:stretch>
            </p:blipFill>
            <p:spPr bwMode="auto">
              <a:xfrm>
                <a:off x="6804248" y="2348880"/>
                <a:ext cx="973137" cy="648000"/>
              </a:xfrm>
              <a:prstGeom prst="rect">
                <a:avLst/>
              </a:prstGeom>
              <a:noFill/>
              <a:ln w="9525">
                <a:solidFill>
                  <a:schemeClr val="tx1"/>
                </a:solidFill>
                <a:miter lim="800000"/>
                <a:headEnd/>
                <a:tailEnd/>
              </a:ln>
            </p:spPr>
          </p:pic>
          <p:pic>
            <p:nvPicPr>
              <p:cNvPr id="26" name="Picture 25"/>
              <p:cNvPicPr>
                <a:picLocks noChangeAspect="1"/>
              </p:cNvPicPr>
              <p:nvPr/>
            </p:nvPicPr>
            <p:blipFill rotWithShape="1">
              <a:blip r:embed="rId20" cstate="print">
                <a:extLst>
                  <a:ext uri="{28A0092B-C50C-407E-A947-70E740481C1C}">
                    <a14:useLocalDpi xmlns:a14="http://schemas.microsoft.com/office/drawing/2010/main" xmlns=""/>
                  </a:ext>
                </a:extLst>
              </a:blip>
              <a:srcRect t="5951" b="5951"/>
              <a:stretch/>
            </p:blipFill>
            <p:spPr bwMode="auto">
              <a:xfrm>
                <a:off x="1350780" y="3212976"/>
                <a:ext cx="988972"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27" name="Picture 26"/>
              <p:cNvPicPr>
                <a:picLocks noChangeAspect="1"/>
              </p:cNvPicPr>
              <p:nvPr/>
            </p:nvPicPr>
            <p:blipFill>
              <a:blip r:embed="rId21" cstate="print"/>
              <a:srcRect/>
              <a:stretch>
                <a:fillRect/>
              </a:stretch>
            </p:blipFill>
            <p:spPr bwMode="auto">
              <a:xfrm>
                <a:off x="4088843" y="3212976"/>
                <a:ext cx="966315" cy="648000"/>
              </a:xfrm>
              <a:prstGeom prst="rect">
                <a:avLst/>
              </a:prstGeom>
              <a:noFill/>
              <a:ln w="9525">
                <a:solidFill>
                  <a:schemeClr val="tx1"/>
                </a:solidFill>
                <a:miter lim="800000"/>
                <a:headEnd/>
                <a:tailEnd/>
              </a:ln>
            </p:spPr>
          </p:pic>
          <p:pic>
            <p:nvPicPr>
              <p:cNvPr id="28" name="Picture 27"/>
              <p:cNvPicPr>
                <a:picLocks noChangeAspect="1"/>
              </p:cNvPicPr>
              <p:nvPr/>
            </p:nvPicPr>
            <p:blipFill>
              <a:blip r:embed="rId22" cstate="print">
                <a:extLst>
                  <a:ext uri="{28A0092B-C50C-407E-A947-70E740481C1C}">
                    <a14:useLocalDpi xmlns:a14="http://schemas.microsoft.com/office/drawing/2010/main" xmlns=""/>
                  </a:ext>
                </a:extLst>
              </a:blip>
              <a:srcRect/>
              <a:stretch>
                <a:fillRect/>
              </a:stretch>
            </p:blipFill>
            <p:spPr bwMode="auto">
              <a:xfrm>
                <a:off x="5436096" y="3212976"/>
                <a:ext cx="966315" cy="648000"/>
              </a:xfrm>
              <a:prstGeom prst="rect">
                <a:avLst/>
              </a:prstGeom>
              <a:noFill/>
              <a:ln>
                <a:solidFill>
                  <a:schemeClr val="tx1"/>
                </a:solidFill>
              </a:ln>
            </p:spPr>
          </p:pic>
          <p:pic>
            <p:nvPicPr>
              <p:cNvPr id="29" name="Picture 28" descr="C:\Users\flapjack\AppData\Local\Microsoft\Windows\Temporary Internet Files\Content.IE5\2LJFVHI3\bulgarian_flag[1].jpg"/>
              <p:cNvPicPr>
                <a:picLocks noChangeAspect="1"/>
              </p:cNvPicPr>
              <p:nvPr/>
            </p:nvPicPr>
            <p:blipFill rotWithShape="1">
              <a:blip r:embed="rId23" cstate="print">
                <a:extLst>
                  <a:ext uri="{28A0092B-C50C-407E-A947-70E740481C1C}">
                    <a14:useLocalDpi xmlns:a14="http://schemas.microsoft.com/office/drawing/2010/main" xmlns="" val="0"/>
                  </a:ext>
                </a:extLst>
              </a:blip>
              <a:srcRect t="4178" b="4178"/>
              <a:stretch/>
            </p:blipFill>
            <p:spPr bwMode="auto">
              <a:xfrm>
                <a:off x="6804248" y="3212976"/>
                <a:ext cx="966315"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30" name="Picture 29"/>
              <p:cNvPicPr>
                <a:picLocks noChangeAspect="1"/>
              </p:cNvPicPr>
              <p:nvPr/>
            </p:nvPicPr>
            <p:blipFill rotWithShape="1">
              <a:blip r:embed="rId24" cstate="print">
                <a:extLst>
                  <a:ext uri="{28A0092B-C50C-407E-A947-70E740481C1C}">
                    <a14:useLocalDpi xmlns:a14="http://schemas.microsoft.com/office/drawing/2010/main" xmlns="" val="0"/>
                  </a:ext>
                </a:extLst>
              </a:blip>
              <a:srcRect l="2419" t="3654" r="1440" b="3654"/>
              <a:stretch/>
            </p:blipFill>
            <p:spPr bwMode="auto">
              <a:xfrm>
                <a:off x="1367752" y="4077072"/>
                <a:ext cx="972000"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31" name="Picture 30"/>
              <p:cNvPicPr>
                <a:picLocks noChangeAspect="1"/>
              </p:cNvPicPr>
              <p:nvPr/>
            </p:nvPicPr>
            <p:blipFill>
              <a:blip r:embed="rId25" cstate="print">
                <a:extLst>
                  <a:ext uri="{28A0092B-C50C-407E-A947-70E740481C1C}">
                    <a14:useLocalDpi xmlns:a14="http://schemas.microsoft.com/office/drawing/2010/main" xmlns=""/>
                  </a:ext>
                </a:extLst>
              </a:blip>
              <a:srcRect/>
              <a:stretch>
                <a:fillRect/>
              </a:stretch>
            </p:blipFill>
            <p:spPr bwMode="auto">
              <a:xfrm>
                <a:off x="2697303" y="4077072"/>
                <a:ext cx="984960" cy="648000"/>
              </a:xfrm>
              <a:prstGeom prst="rect">
                <a:avLst/>
              </a:prstGeom>
              <a:noFill/>
              <a:ln>
                <a:solidFill>
                  <a:schemeClr val="tx1"/>
                </a:solidFill>
              </a:ln>
            </p:spPr>
          </p:pic>
          <p:pic>
            <p:nvPicPr>
              <p:cNvPr id="32" name="Picture 31"/>
              <p:cNvPicPr>
                <a:picLocks noChangeAspect="1"/>
              </p:cNvPicPr>
              <p:nvPr/>
            </p:nvPicPr>
            <p:blipFill rotWithShape="1">
              <a:blip r:embed="rId26" cstate="print">
                <a:extLst>
                  <a:ext uri="{28A0092B-C50C-407E-A947-70E740481C1C}">
                    <a14:useLocalDpi xmlns:a14="http://schemas.microsoft.com/office/drawing/2010/main" xmlns=""/>
                  </a:ext>
                </a:extLst>
              </a:blip>
              <a:srcRect t="4664" b="-1"/>
              <a:stretch/>
            </p:blipFill>
            <p:spPr bwMode="auto">
              <a:xfrm>
                <a:off x="4079041" y="4098937"/>
                <a:ext cx="985918"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33" name="Picture 32"/>
              <p:cNvPicPr>
                <a:picLocks noChangeAspect="1"/>
              </p:cNvPicPr>
              <p:nvPr/>
            </p:nvPicPr>
            <p:blipFill>
              <a:blip r:embed="rId27" cstate="print">
                <a:extLst>
                  <a:ext uri="{28A0092B-C50C-407E-A947-70E740481C1C}">
                    <a14:useLocalDpi xmlns:a14="http://schemas.microsoft.com/office/drawing/2010/main" xmlns=""/>
                  </a:ext>
                </a:extLst>
              </a:blip>
              <a:srcRect/>
              <a:stretch>
                <a:fillRect/>
              </a:stretch>
            </p:blipFill>
            <p:spPr bwMode="auto">
              <a:xfrm>
                <a:off x="6796276" y="4098937"/>
                <a:ext cx="974287" cy="648000"/>
              </a:xfrm>
              <a:prstGeom prst="rect">
                <a:avLst/>
              </a:prstGeom>
              <a:noFill/>
              <a:ln>
                <a:solidFill>
                  <a:schemeClr val="tx1"/>
                </a:solidFill>
              </a:ln>
            </p:spPr>
          </p:pic>
          <p:pic>
            <p:nvPicPr>
              <p:cNvPr id="34" name="Picture 33"/>
              <p:cNvPicPr>
                <a:picLocks noChangeAspect="1"/>
              </p:cNvPicPr>
              <p:nvPr/>
            </p:nvPicPr>
            <p:blipFill>
              <a:blip r:embed="rId28" cstate="print">
                <a:extLst>
                  <a:ext uri="{28A0092B-C50C-407E-A947-70E740481C1C}">
                    <a14:useLocalDpi xmlns:a14="http://schemas.microsoft.com/office/drawing/2010/main" xmlns=""/>
                  </a:ext>
                </a:extLst>
              </a:blip>
              <a:srcRect/>
              <a:stretch>
                <a:fillRect/>
              </a:stretch>
            </p:blipFill>
            <p:spPr bwMode="auto">
              <a:xfrm>
                <a:off x="1355751" y="5013248"/>
                <a:ext cx="984001" cy="648000"/>
              </a:xfrm>
              <a:prstGeom prst="rect">
                <a:avLst/>
              </a:prstGeom>
              <a:noFill/>
              <a:ln>
                <a:solidFill>
                  <a:schemeClr val="tx1"/>
                </a:solidFill>
              </a:ln>
            </p:spPr>
          </p:pic>
          <p:pic>
            <p:nvPicPr>
              <p:cNvPr id="35" name="Picture 34"/>
              <p:cNvPicPr>
                <a:picLocks noChangeAspect="1"/>
              </p:cNvPicPr>
              <p:nvPr/>
            </p:nvPicPr>
            <p:blipFill>
              <a:blip r:embed="rId29" cstate="print"/>
              <a:srcRect/>
              <a:stretch>
                <a:fillRect/>
              </a:stretch>
            </p:blipFill>
            <p:spPr bwMode="auto">
              <a:xfrm>
                <a:off x="2699792" y="5013248"/>
                <a:ext cx="966315" cy="648000"/>
              </a:xfrm>
              <a:prstGeom prst="rect">
                <a:avLst/>
              </a:prstGeom>
              <a:noFill/>
              <a:ln w="9525">
                <a:solidFill>
                  <a:schemeClr val="tx1"/>
                </a:solidFill>
                <a:miter lim="800000"/>
                <a:headEnd/>
                <a:tailEnd/>
              </a:ln>
            </p:spPr>
          </p:pic>
          <p:pic>
            <p:nvPicPr>
              <p:cNvPr id="36" name="Picture 35"/>
              <p:cNvPicPr>
                <a:picLocks noChangeAspect="1"/>
              </p:cNvPicPr>
              <p:nvPr/>
            </p:nvPicPr>
            <p:blipFill>
              <a:blip r:embed="rId30" cstate="print">
                <a:extLst>
                  <a:ext uri="{28A0092B-C50C-407E-A947-70E740481C1C}">
                    <a14:useLocalDpi xmlns:a14="http://schemas.microsoft.com/office/drawing/2010/main" xmlns=""/>
                  </a:ext>
                </a:extLst>
              </a:blip>
              <a:srcRect/>
              <a:stretch>
                <a:fillRect/>
              </a:stretch>
            </p:blipFill>
            <p:spPr bwMode="auto">
              <a:xfrm>
                <a:off x="4086381" y="5013248"/>
                <a:ext cx="971239" cy="648000"/>
              </a:xfrm>
              <a:prstGeom prst="rect">
                <a:avLst/>
              </a:prstGeom>
              <a:noFill/>
              <a:ln>
                <a:solidFill>
                  <a:schemeClr val="tx1"/>
                </a:solidFill>
              </a:ln>
            </p:spPr>
          </p:pic>
          <p:pic>
            <p:nvPicPr>
              <p:cNvPr id="37" name="Picture 36"/>
              <p:cNvPicPr>
                <a:picLocks noChangeAspect="1"/>
              </p:cNvPicPr>
              <p:nvPr/>
            </p:nvPicPr>
            <p:blipFill rotWithShape="1">
              <a:blip r:embed="rId31" cstate="print">
                <a:extLst>
                  <a:ext uri="{28A0092B-C50C-407E-A947-70E740481C1C}">
                    <a14:useLocalDpi xmlns:a14="http://schemas.microsoft.com/office/drawing/2010/main" xmlns=""/>
                  </a:ext>
                </a:extLst>
              </a:blip>
              <a:srcRect l="2670" r="4977"/>
              <a:stretch/>
            </p:blipFill>
            <p:spPr bwMode="auto">
              <a:xfrm>
                <a:off x="5433253" y="5004864"/>
                <a:ext cx="972000"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38" name="Picture 37"/>
              <p:cNvPicPr>
                <a:picLocks noChangeAspect="1"/>
              </p:cNvPicPr>
              <p:nvPr/>
            </p:nvPicPr>
            <p:blipFill>
              <a:blip r:embed="rId32" cstate="print">
                <a:extLst>
                  <a:ext uri="{28A0092B-C50C-407E-A947-70E740481C1C}">
                    <a14:useLocalDpi xmlns:a14="http://schemas.microsoft.com/office/drawing/2010/main" xmlns=""/>
                  </a:ext>
                </a:extLst>
              </a:blip>
              <a:srcRect/>
              <a:stretch>
                <a:fillRect/>
              </a:stretch>
            </p:blipFill>
            <p:spPr bwMode="auto">
              <a:xfrm>
                <a:off x="6784868" y="5013248"/>
                <a:ext cx="992517" cy="648000"/>
              </a:xfrm>
              <a:prstGeom prst="rect">
                <a:avLst/>
              </a:prstGeom>
              <a:noFill/>
              <a:ln>
                <a:solidFill>
                  <a:schemeClr val="tx1"/>
                </a:solidFill>
              </a:ln>
            </p:spPr>
          </p:pic>
          <p:pic>
            <p:nvPicPr>
              <p:cNvPr id="39" name="Picture 38"/>
              <p:cNvPicPr>
                <a:picLocks noChangeAspect="1"/>
              </p:cNvPicPr>
              <p:nvPr/>
            </p:nvPicPr>
            <p:blipFill rotWithShape="1">
              <a:blip r:embed="rId33" cstate="print">
                <a:extLst>
                  <a:ext uri="{28A0092B-C50C-407E-A947-70E740481C1C}">
                    <a14:useLocalDpi xmlns:a14="http://schemas.microsoft.com/office/drawing/2010/main" xmlns=""/>
                  </a:ext>
                </a:extLst>
              </a:blip>
              <a:srcRect r="6521"/>
              <a:stretch/>
            </p:blipFill>
            <p:spPr bwMode="auto">
              <a:xfrm>
                <a:off x="5400560" y="4077072"/>
                <a:ext cx="984595" cy="648000"/>
              </a:xfrm>
              <a:prstGeom prst="rect">
                <a:avLst/>
              </a:prstGeom>
              <a:noFill/>
              <a:ln>
                <a:solidFill>
                  <a:schemeClr val="tx1"/>
                </a:solidFill>
              </a:ln>
              <a:extLst>
                <a:ext uri="{53640926-AAD7-44D8-BBD7-CCE9431645EC}">
                  <a14:shadowObscured xmlns:a14="http://schemas.microsoft.com/office/drawing/2010/main" xmlns=""/>
                </a:ext>
              </a:extLst>
            </p:spPr>
          </p:pic>
          <p:pic>
            <p:nvPicPr>
              <p:cNvPr id="40" name="Picture 39"/>
              <p:cNvPicPr>
                <a:picLocks noChangeAspect="1"/>
              </p:cNvPicPr>
              <p:nvPr/>
            </p:nvPicPr>
            <p:blipFill rotWithShape="1">
              <a:blip r:embed="rId34" cstate="print">
                <a:extLst>
                  <a:ext uri="{28A0092B-C50C-407E-A947-70E740481C1C}">
                    <a14:useLocalDpi xmlns:a14="http://schemas.microsoft.com/office/drawing/2010/main" xmlns=""/>
                  </a:ext>
                </a:extLst>
              </a:blip>
              <a:srcRect l="5801" r="8632"/>
              <a:stretch/>
            </p:blipFill>
            <p:spPr bwMode="auto">
              <a:xfrm>
                <a:off x="5436096" y="2348880"/>
                <a:ext cx="985918" cy="648000"/>
              </a:xfrm>
              <a:prstGeom prst="rect">
                <a:avLst/>
              </a:prstGeom>
              <a:noFill/>
              <a:ln>
                <a:solidFill>
                  <a:schemeClr val="tx1"/>
                </a:solidFill>
              </a:ln>
              <a:extLst>
                <a:ext uri="{53640926-AAD7-44D8-BBD7-CCE9431645EC}">
                  <a14:shadowObscured xmlns:a14="http://schemas.microsoft.com/office/drawing/2010/main" xmlns=""/>
                </a:ext>
              </a:extLst>
            </p:spPr>
          </p:pic>
        </p:grpSp>
      </p:grpSp>
    </p:spTree>
    <p:extLst>
      <p:ext uri="{BB962C8B-B14F-4D97-AF65-F5344CB8AC3E}">
        <p14:creationId xmlns:p14="http://schemas.microsoft.com/office/powerpoint/2010/main" xmlns="" val="3402965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250825" y="622300"/>
            <a:ext cx="8642350" cy="719138"/>
          </a:xfrm>
        </p:spPr>
        <p:txBody>
          <a:bodyPr/>
          <a:lstStyle/>
          <a:p>
            <a:r>
              <a:rPr lang="en-GB" altLang="en-US" sz="4000" dirty="0" smtClean="0">
                <a:ea typeface="ＭＳ Ｐゴシック"/>
                <a:cs typeface="ＭＳ Ｐゴシック"/>
              </a:rPr>
              <a:t>WHAT DOES INEQUALITY MEAN?</a:t>
            </a:r>
            <a:r>
              <a:rPr lang="en-GB" altLang="en-US" sz="4400" dirty="0" smtClean="0">
                <a:ea typeface="ＭＳ Ｐゴシック"/>
                <a:cs typeface="ＭＳ Ｐゴシック"/>
              </a:rPr>
              <a:t/>
            </a:r>
            <a:br>
              <a:rPr lang="en-GB" altLang="en-US" sz="4400" dirty="0" smtClean="0">
                <a:ea typeface="ＭＳ Ｐゴシック"/>
                <a:cs typeface="ＭＳ Ｐゴシック"/>
              </a:rPr>
            </a:br>
            <a:endParaRPr lang="en-GB" altLang="en-US" sz="4400" dirty="0" smtClean="0">
              <a:ea typeface="ＭＳ Ｐゴシック"/>
              <a:cs typeface="ＭＳ Ｐゴシック"/>
            </a:endParaRPr>
          </a:p>
        </p:txBody>
      </p:sp>
      <p:sp>
        <p:nvSpPr>
          <p:cNvPr id="5" name="Title 1"/>
          <p:cNvSpPr txBox="1">
            <a:spLocks/>
          </p:cNvSpPr>
          <p:nvPr/>
        </p:nvSpPr>
        <p:spPr bwMode="auto">
          <a:xfrm>
            <a:off x="323850" y="26368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We can think of inequality as the difference between the things some groups of people have compared to other people.</a:t>
            </a:r>
          </a:p>
          <a:p>
            <a:pPr>
              <a:defRPr/>
            </a:pPr>
            <a:r>
              <a:rPr lang="en-GB" sz="3200" b="0" kern="0" dirty="0" smtClean="0">
                <a:solidFill>
                  <a:schemeClr val="tx1"/>
                </a:solidFill>
                <a:latin typeface="+mn-lt"/>
              </a:rPr>
              <a:t>It is a bit like looking at how a big a slice of cake one person has compared to another.</a:t>
            </a:r>
            <a:r>
              <a:rPr lang="en-GB" sz="3600" b="0" kern="0" dirty="0" smtClean="0">
                <a:solidFill>
                  <a:schemeClr val="tx1"/>
                </a:solidFill>
                <a:latin typeface="+mn-lt"/>
              </a:rPr>
              <a:t> </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35844" name="Picture 1"/>
          <p:cNvPicPr>
            <a:picLocks noChangeAspect="1"/>
          </p:cNvPicPr>
          <p:nvPr/>
        </p:nvPicPr>
        <p:blipFill>
          <a:blip r:embed="rId3" cstate="screen"/>
          <a:srcRect/>
          <a:stretch>
            <a:fillRect/>
          </a:stretch>
        </p:blipFill>
        <p:spPr bwMode="auto">
          <a:xfrm>
            <a:off x="2843213" y="4138613"/>
            <a:ext cx="3152775" cy="2470150"/>
          </a:xfrm>
          <a:prstGeom prst="rect">
            <a:avLst/>
          </a:prstGeom>
          <a:noFill/>
          <a:ln w="9525">
            <a:noFill/>
            <a:miter lim="800000"/>
            <a:headEnd/>
            <a:tailEnd/>
          </a:ln>
        </p:spPr>
      </p:pic>
    </p:spTree>
    <p:extLst>
      <p:ext uri="{BB962C8B-B14F-4D97-AF65-F5344CB8AC3E}">
        <p14:creationId xmlns:p14="http://schemas.microsoft.com/office/powerpoint/2010/main" xmlns="" val="28941024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75656" y="404664"/>
            <a:ext cx="5760640" cy="5760640"/>
          </a:xfrm>
          <a:prstGeom prst="rect">
            <a:avLst/>
          </a:prstGeom>
        </p:spPr>
      </p:pic>
    </p:spTree>
    <p:extLst>
      <p:ext uri="{BB962C8B-B14F-4D97-AF65-F5344CB8AC3E}">
        <p14:creationId xmlns:p14="http://schemas.microsoft.com/office/powerpoint/2010/main" xmlns="" val="42138647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oming-together.org/wp-content/uploads/2014/06/equality-vs-justice.jpg"/>
          <p:cNvPicPr>
            <a:picLocks noChangeAspect="1" noChangeArrowheads="1"/>
          </p:cNvPicPr>
          <p:nvPr/>
        </p:nvPicPr>
        <p:blipFill>
          <a:blip r:embed="rId3" cstate="print"/>
          <a:srcRect/>
          <a:stretch>
            <a:fillRect/>
          </a:stretch>
        </p:blipFill>
        <p:spPr bwMode="auto">
          <a:xfrm>
            <a:off x="1259632" y="395190"/>
            <a:ext cx="6647129" cy="562609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314325" y="622300"/>
            <a:ext cx="8515350" cy="719138"/>
          </a:xfrm>
        </p:spPr>
        <p:txBody>
          <a:bodyPr/>
          <a:lstStyle/>
          <a:p>
            <a:r>
              <a:rPr lang="en-GB" altLang="en-US" sz="3600" dirty="0" smtClean="0">
                <a:ea typeface="ＭＳ Ｐゴシック"/>
                <a:cs typeface="ＭＳ Ｐゴシック"/>
              </a:rPr>
              <a:t>INEQUALITY </a:t>
            </a:r>
            <a:r>
              <a:rPr lang="en-GB" altLang="en-US" sz="3600" u="sng" dirty="0" smtClean="0">
                <a:ea typeface="ＭＳ Ｐゴシック"/>
                <a:cs typeface="ＭＳ Ｐゴシック"/>
              </a:rPr>
              <a:t>BETWEEN</a:t>
            </a:r>
            <a:r>
              <a:rPr lang="en-GB" altLang="en-US" sz="3600" dirty="0" smtClean="0">
                <a:ea typeface="ＭＳ Ｐゴシック"/>
                <a:cs typeface="ＭＳ Ｐゴシック"/>
              </a:rPr>
              <a:t> COUNTRIES</a:t>
            </a:r>
            <a:r>
              <a:rPr lang="en-GB" altLang="en-US" sz="4000" dirty="0" smtClean="0">
                <a:ea typeface="ＭＳ Ｐゴシック"/>
                <a:cs typeface="ＭＳ Ｐゴシック"/>
              </a:rPr>
              <a:t/>
            </a:r>
            <a:br>
              <a:rPr lang="en-GB" altLang="en-US" sz="4000" dirty="0" smtClean="0">
                <a:ea typeface="ＭＳ Ｐゴシック"/>
                <a:cs typeface="ＭＳ Ｐゴシック"/>
              </a:rPr>
            </a:br>
            <a:endParaRPr lang="en-GB" altLang="en-US" sz="4000" dirty="0" smtClean="0">
              <a:ea typeface="ＭＳ Ｐゴシック"/>
              <a:cs typeface="ＭＳ Ｐゴシック"/>
            </a:endParaRPr>
          </a:p>
        </p:txBody>
      </p:sp>
      <p:sp>
        <p:nvSpPr>
          <p:cNvPr id="5" name="Title 1"/>
          <p:cNvSpPr txBox="1">
            <a:spLocks/>
          </p:cNvSpPr>
          <p:nvPr/>
        </p:nvSpPr>
        <p:spPr bwMode="auto">
          <a:xfrm>
            <a:off x="323850" y="3644900"/>
            <a:ext cx="5184775"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inequality between countries in the world.</a:t>
            </a:r>
          </a:p>
          <a:p>
            <a:pPr>
              <a:spcAft>
                <a:spcPts val="1200"/>
              </a:spcAft>
              <a:defRPr/>
            </a:pPr>
            <a:r>
              <a:rPr lang="en-GB" sz="3200" b="0" kern="0" dirty="0" smtClean="0">
                <a:solidFill>
                  <a:schemeClr val="tx1"/>
                </a:solidFill>
                <a:latin typeface="+mn-lt"/>
              </a:rPr>
              <a:t>This means things are not shared fairly between countries.</a:t>
            </a:r>
          </a:p>
          <a:p>
            <a:pPr>
              <a:spcAft>
                <a:spcPts val="1200"/>
              </a:spcAft>
              <a:defRPr/>
            </a:pPr>
            <a:r>
              <a:rPr lang="en-GB" sz="3200" b="0" kern="0" dirty="0" smtClean="0">
                <a:solidFill>
                  <a:schemeClr val="tx1"/>
                </a:solidFill>
                <a:latin typeface="+mn-lt"/>
              </a:rPr>
              <a:t>For example, some countries are wealthy while others are extremely poor.</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39940" name="Picture 2" descr="http://openclipart.org/image/300px/svg_to_png/13127/Anonymous_pseudo_globe.png"/>
          <p:cNvPicPr>
            <a:picLocks noChangeAspect="1" noChangeArrowheads="1"/>
          </p:cNvPicPr>
          <p:nvPr/>
        </p:nvPicPr>
        <p:blipFill>
          <a:blip r:embed="rId3" cstate="screen"/>
          <a:srcRect/>
          <a:stretch>
            <a:fillRect/>
          </a:stretch>
        </p:blipFill>
        <p:spPr bwMode="auto">
          <a:xfrm>
            <a:off x="5378450" y="1916113"/>
            <a:ext cx="3514725" cy="3384550"/>
          </a:xfrm>
          <a:prstGeom prst="rect">
            <a:avLst/>
          </a:prstGeom>
          <a:noFill/>
          <a:ln w="9525">
            <a:noFill/>
            <a:miter lim="800000"/>
            <a:headEnd/>
            <a:tailEnd/>
          </a:ln>
        </p:spPr>
      </p:pic>
      <p:pic>
        <p:nvPicPr>
          <p:cNvPr id="39941" name="Picture 17"/>
          <p:cNvPicPr>
            <a:picLocks noChangeAspect="1"/>
          </p:cNvPicPr>
          <p:nvPr/>
        </p:nvPicPr>
        <p:blipFill>
          <a:blip r:embed="rId4" cstate="screen"/>
          <a:srcRect/>
          <a:stretch>
            <a:fillRect/>
          </a:stretch>
        </p:blipFill>
        <p:spPr bwMode="auto">
          <a:xfrm>
            <a:off x="6011863" y="4365625"/>
            <a:ext cx="327025" cy="355600"/>
          </a:xfrm>
          <a:prstGeom prst="rect">
            <a:avLst/>
          </a:prstGeom>
          <a:noFill/>
          <a:ln w="9525">
            <a:noFill/>
            <a:miter lim="800000"/>
            <a:headEnd/>
            <a:tailEnd/>
          </a:ln>
        </p:spPr>
      </p:pic>
      <p:pic>
        <p:nvPicPr>
          <p:cNvPr id="39942" name="Picture 17"/>
          <p:cNvPicPr>
            <a:picLocks noChangeAspect="1"/>
          </p:cNvPicPr>
          <p:nvPr/>
        </p:nvPicPr>
        <p:blipFill>
          <a:blip r:embed="rId4" cstate="screen"/>
          <a:srcRect/>
          <a:stretch>
            <a:fillRect/>
          </a:stretch>
        </p:blipFill>
        <p:spPr bwMode="auto">
          <a:xfrm>
            <a:off x="6405563" y="4221163"/>
            <a:ext cx="327025" cy="355600"/>
          </a:xfrm>
          <a:prstGeom prst="rect">
            <a:avLst/>
          </a:prstGeom>
          <a:noFill/>
          <a:ln w="9525">
            <a:noFill/>
            <a:miter lim="800000"/>
            <a:headEnd/>
            <a:tailEnd/>
          </a:ln>
        </p:spPr>
      </p:pic>
      <p:pic>
        <p:nvPicPr>
          <p:cNvPr id="39943" name="Picture 17"/>
          <p:cNvPicPr>
            <a:picLocks noChangeAspect="1"/>
          </p:cNvPicPr>
          <p:nvPr/>
        </p:nvPicPr>
        <p:blipFill>
          <a:blip r:embed="rId4" cstate="screen"/>
          <a:srcRect/>
          <a:stretch>
            <a:fillRect/>
          </a:stretch>
        </p:blipFill>
        <p:spPr bwMode="auto">
          <a:xfrm>
            <a:off x="6443663" y="3860800"/>
            <a:ext cx="327025" cy="355600"/>
          </a:xfrm>
          <a:prstGeom prst="rect">
            <a:avLst/>
          </a:prstGeom>
          <a:noFill/>
          <a:ln w="9525">
            <a:noFill/>
            <a:miter lim="800000"/>
            <a:headEnd/>
            <a:tailEnd/>
          </a:ln>
        </p:spPr>
      </p:pic>
      <p:pic>
        <p:nvPicPr>
          <p:cNvPr id="39944" name="Picture 17"/>
          <p:cNvPicPr>
            <a:picLocks noChangeAspect="1"/>
          </p:cNvPicPr>
          <p:nvPr/>
        </p:nvPicPr>
        <p:blipFill>
          <a:blip r:embed="rId4" cstate="screen"/>
          <a:srcRect/>
          <a:stretch>
            <a:fillRect/>
          </a:stretch>
        </p:blipFill>
        <p:spPr bwMode="auto">
          <a:xfrm>
            <a:off x="6116638" y="3578225"/>
            <a:ext cx="327025" cy="355600"/>
          </a:xfrm>
          <a:prstGeom prst="rect">
            <a:avLst/>
          </a:prstGeom>
          <a:noFill/>
          <a:ln w="9525">
            <a:noFill/>
            <a:miter lim="800000"/>
            <a:headEnd/>
            <a:tailEnd/>
          </a:ln>
        </p:spPr>
      </p:pic>
      <p:pic>
        <p:nvPicPr>
          <p:cNvPr id="39945" name="Picture 17"/>
          <p:cNvPicPr>
            <a:picLocks noChangeAspect="1"/>
          </p:cNvPicPr>
          <p:nvPr/>
        </p:nvPicPr>
        <p:blipFill>
          <a:blip r:embed="rId4" cstate="screen"/>
          <a:srcRect/>
          <a:stretch>
            <a:fillRect/>
          </a:stretch>
        </p:blipFill>
        <p:spPr bwMode="auto">
          <a:xfrm>
            <a:off x="6300788" y="4581525"/>
            <a:ext cx="327025" cy="355600"/>
          </a:xfrm>
          <a:prstGeom prst="rect">
            <a:avLst/>
          </a:prstGeom>
          <a:noFill/>
          <a:ln w="9525">
            <a:noFill/>
            <a:miter lim="800000"/>
            <a:headEnd/>
            <a:tailEnd/>
          </a:ln>
        </p:spPr>
      </p:pic>
      <p:pic>
        <p:nvPicPr>
          <p:cNvPr id="39946" name="Picture 17"/>
          <p:cNvPicPr>
            <a:picLocks noChangeAspect="1"/>
          </p:cNvPicPr>
          <p:nvPr/>
        </p:nvPicPr>
        <p:blipFill>
          <a:blip r:embed="rId4" cstate="screen"/>
          <a:srcRect/>
          <a:stretch>
            <a:fillRect/>
          </a:stretch>
        </p:blipFill>
        <p:spPr bwMode="auto">
          <a:xfrm>
            <a:off x="7235825" y="2276475"/>
            <a:ext cx="327025" cy="355600"/>
          </a:xfrm>
          <a:prstGeom prst="rect">
            <a:avLst/>
          </a:prstGeom>
          <a:noFill/>
          <a:ln w="9525">
            <a:noFill/>
            <a:miter lim="800000"/>
            <a:headEnd/>
            <a:tailEnd/>
          </a:ln>
        </p:spPr>
      </p:pic>
      <p:pic>
        <p:nvPicPr>
          <p:cNvPr id="39947" name="Picture 17"/>
          <p:cNvPicPr>
            <a:picLocks noChangeAspect="1"/>
          </p:cNvPicPr>
          <p:nvPr/>
        </p:nvPicPr>
        <p:blipFill>
          <a:blip r:embed="rId4" cstate="screen"/>
          <a:srcRect/>
          <a:stretch>
            <a:fillRect/>
          </a:stretch>
        </p:blipFill>
        <p:spPr bwMode="auto">
          <a:xfrm>
            <a:off x="6948488" y="2565400"/>
            <a:ext cx="327025" cy="355600"/>
          </a:xfrm>
          <a:prstGeom prst="rect">
            <a:avLst/>
          </a:prstGeom>
          <a:noFill/>
          <a:ln w="9525">
            <a:noFill/>
            <a:miter lim="800000"/>
            <a:headEnd/>
            <a:tailEnd/>
          </a:ln>
        </p:spPr>
      </p:pic>
      <p:pic>
        <p:nvPicPr>
          <p:cNvPr id="39948" name="Picture 17"/>
          <p:cNvPicPr>
            <a:picLocks noChangeAspect="1"/>
          </p:cNvPicPr>
          <p:nvPr/>
        </p:nvPicPr>
        <p:blipFill>
          <a:blip r:embed="rId4" cstate="screen"/>
          <a:srcRect/>
          <a:stretch>
            <a:fillRect/>
          </a:stretch>
        </p:blipFill>
        <p:spPr bwMode="auto">
          <a:xfrm>
            <a:off x="8243888" y="4221163"/>
            <a:ext cx="327025" cy="355600"/>
          </a:xfrm>
          <a:prstGeom prst="rect">
            <a:avLst/>
          </a:prstGeom>
          <a:noFill/>
          <a:ln w="9525">
            <a:noFill/>
            <a:miter lim="800000"/>
            <a:headEnd/>
            <a:tailEnd/>
          </a:ln>
        </p:spPr>
      </p:pic>
    </p:spTree>
    <p:extLst>
      <p:ext uri="{BB962C8B-B14F-4D97-AF65-F5344CB8AC3E}">
        <p14:creationId xmlns:p14="http://schemas.microsoft.com/office/powerpoint/2010/main" xmlns="" val="34143999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algn="ctr" eaLnBrk="1" hangingPunct="1"/>
            <a:r>
              <a:rPr lang="en-GB" sz="4000" dirty="0" smtClean="0">
                <a:ea typeface="ＭＳ Ｐゴシック" charset="-128"/>
              </a:rPr>
              <a:t>COUNTRY INCOMES</a:t>
            </a:r>
          </a:p>
        </p:txBody>
      </p:sp>
      <p:sp>
        <p:nvSpPr>
          <p:cNvPr id="16388" name="Rectangle 3"/>
          <p:cNvSpPr>
            <a:spLocks noGrp="1" noChangeArrowheads="1"/>
          </p:cNvSpPr>
          <p:nvPr>
            <p:ph type="body" idx="1"/>
          </p:nvPr>
        </p:nvSpPr>
        <p:spPr>
          <a:xfrm>
            <a:off x="179512" y="1022896"/>
            <a:ext cx="8711505" cy="4278312"/>
          </a:xfrm>
        </p:spPr>
        <p:txBody>
          <a:bodyPr/>
          <a:lstStyle/>
          <a:p>
            <a:pPr marL="0" indent="0">
              <a:buFontTx/>
              <a:buNone/>
            </a:pPr>
            <a:r>
              <a:rPr lang="en-GB" sz="2600" dirty="0" smtClean="0">
                <a:ea typeface="ＭＳ Ｐゴシック" charset="-128"/>
              </a:rPr>
              <a:t>The World Bank classifies each country as either: </a:t>
            </a:r>
          </a:p>
          <a:p>
            <a:pPr marL="0" indent="0">
              <a:spcBef>
                <a:spcPts val="2400"/>
              </a:spcBef>
              <a:buFont typeface="Arial" pitchFamily="34" charset="0"/>
              <a:buChar char="•"/>
            </a:pPr>
            <a:r>
              <a:rPr lang="en-GB" sz="2600" dirty="0" smtClean="0">
                <a:ea typeface="ＭＳ Ｐゴシック" charset="-128"/>
              </a:rPr>
              <a:t> a low-income country (LIC)</a:t>
            </a:r>
          </a:p>
          <a:p>
            <a:pPr marL="0" indent="0">
              <a:buFont typeface="Arial" pitchFamily="34" charset="0"/>
              <a:buChar char="•"/>
            </a:pPr>
            <a:r>
              <a:rPr lang="en-GB" sz="2600" dirty="0" smtClean="0">
                <a:ea typeface="ＭＳ Ｐゴシック" charset="-128"/>
              </a:rPr>
              <a:t> a lower-middle-income country (LMIC)</a:t>
            </a:r>
          </a:p>
          <a:p>
            <a:pPr marL="0" indent="0">
              <a:buFont typeface="Arial" pitchFamily="34" charset="0"/>
              <a:buChar char="•"/>
            </a:pPr>
            <a:r>
              <a:rPr lang="en-GB" sz="2600" dirty="0" smtClean="0">
                <a:ea typeface="ＭＳ Ｐゴシック" charset="-128"/>
              </a:rPr>
              <a:t> an upper-middle-income country (</a:t>
            </a:r>
            <a:r>
              <a:rPr lang="en-GB" sz="2600" dirty="0" smtClean="0">
                <a:ea typeface="ＭＳ Ｐゴシック" charset="-128"/>
              </a:rPr>
              <a:t>UMIC)</a:t>
            </a:r>
          </a:p>
          <a:p>
            <a:pPr marL="0" indent="0">
              <a:buFont typeface="Arial" pitchFamily="34" charset="0"/>
              <a:buChar char="•"/>
            </a:pPr>
            <a:r>
              <a:rPr lang="en-GB" sz="2600" dirty="0" smtClean="0">
                <a:ea typeface="ＭＳ Ｐゴシック" charset="-128"/>
              </a:rPr>
              <a:t> or a </a:t>
            </a:r>
            <a:r>
              <a:rPr lang="en-GB" sz="2600" dirty="0" smtClean="0">
                <a:ea typeface="ＭＳ Ｐゴシック" charset="-128"/>
              </a:rPr>
              <a:t>high-income country (HIC)</a:t>
            </a:r>
          </a:p>
          <a:p>
            <a:pPr marL="0" indent="0">
              <a:spcBef>
                <a:spcPts val="0"/>
              </a:spcBef>
              <a:buFontTx/>
              <a:buNone/>
            </a:pPr>
            <a:endParaRPr lang="en-GB" sz="1800" dirty="0" smtClean="0">
              <a:ea typeface="ＭＳ Ｐゴシック" charset="-128"/>
            </a:endParaRPr>
          </a:p>
          <a:p>
            <a:pPr marL="0" indent="0">
              <a:spcBef>
                <a:spcPts val="600"/>
              </a:spcBef>
              <a:buFontTx/>
              <a:buNone/>
            </a:pPr>
            <a:r>
              <a:rPr lang="en-GB" sz="2600" dirty="0" smtClean="0">
                <a:ea typeface="ＭＳ Ｐゴシック" charset="-128"/>
              </a:rPr>
              <a:t>Which group do you think each of these countries is in? </a:t>
            </a:r>
          </a:p>
          <a:p>
            <a:pPr marL="0" indent="0">
              <a:buFontTx/>
              <a:buNone/>
            </a:pPr>
            <a:endParaRPr lang="en-GB" dirty="0" smtClean="0">
              <a:ea typeface="ＭＳ Ｐゴシック" charset="-128"/>
            </a:endParaRPr>
          </a:p>
          <a:p>
            <a:pPr marL="0" indent="0">
              <a:buFontTx/>
              <a:buNone/>
            </a:pPr>
            <a:r>
              <a:rPr lang="en-GB" dirty="0" smtClean="0">
                <a:ea typeface="ＭＳ Ｐゴシック" charset="-128"/>
              </a:rPr>
              <a:t> </a:t>
            </a:r>
          </a:p>
          <a:p>
            <a:pPr marL="0" indent="0">
              <a:buFontTx/>
              <a:buNone/>
            </a:pPr>
            <a:endParaRPr lang="en-GB" dirty="0" smtClean="0">
              <a:ea typeface="ＭＳ Ｐゴシック" charset="-128"/>
            </a:endParaRPr>
          </a:p>
          <a:p>
            <a:pPr marL="0" indent="0">
              <a:buFontTx/>
              <a:buNone/>
            </a:pPr>
            <a:endParaRPr lang="en-GB" dirty="0" smtClean="0">
              <a:ea typeface="ＭＳ Ｐゴシック" charset="-128"/>
            </a:endParaRPr>
          </a:p>
          <a:p>
            <a:pPr marL="0" indent="0">
              <a:buFontTx/>
              <a:buNone/>
            </a:pPr>
            <a:endParaRPr lang="en-US" dirty="0" smtClean="0">
              <a:ea typeface="ＭＳ Ｐゴシック" charset="-128"/>
            </a:endParaRPr>
          </a:p>
        </p:txBody>
      </p:sp>
      <p:pic>
        <p:nvPicPr>
          <p:cNvPr id="16389" name="Picture 2" descr="http://openclipart.org/image/300px/svg_to_png/13127/Anonymous_pseudo_globe.png"/>
          <p:cNvPicPr>
            <a:picLocks noChangeAspect="1" noChangeArrowheads="1"/>
          </p:cNvPicPr>
          <p:nvPr/>
        </p:nvPicPr>
        <p:blipFill>
          <a:blip r:embed="rId3" cstate="print"/>
          <a:srcRect/>
          <a:stretch>
            <a:fillRect/>
          </a:stretch>
        </p:blipFill>
        <p:spPr bwMode="auto">
          <a:xfrm>
            <a:off x="6372200" y="1556792"/>
            <a:ext cx="2376264" cy="2289135"/>
          </a:xfrm>
          <a:prstGeom prst="rect">
            <a:avLst/>
          </a:prstGeom>
          <a:noFill/>
          <a:ln w="9525">
            <a:noFill/>
            <a:miter lim="800000"/>
            <a:headEnd/>
            <a:tailEnd/>
          </a:ln>
        </p:spPr>
      </p:pic>
      <p:pic>
        <p:nvPicPr>
          <p:cNvPr id="16390" name="Picture 17"/>
          <p:cNvPicPr>
            <a:picLocks noChangeAspect="1"/>
          </p:cNvPicPr>
          <p:nvPr/>
        </p:nvPicPr>
        <p:blipFill>
          <a:blip r:embed="rId4" cstate="print"/>
          <a:srcRect/>
          <a:stretch>
            <a:fillRect/>
          </a:stretch>
        </p:blipFill>
        <p:spPr bwMode="auto">
          <a:xfrm>
            <a:off x="6875463" y="3356992"/>
            <a:ext cx="261937" cy="284162"/>
          </a:xfrm>
          <a:prstGeom prst="rect">
            <a:avLst/>
          </a:prstGeom>
          <a:noFill/>
          <a:ln w="9525">
            <a:noFill/>
            <a:miter lim="800000"/>
            <a:headEnd/>
            <a:tailEnd/>
          </a:ln>
        </p:spPr>
      </p:pic>
      <p:pic>
        <p:nvPicPr>
          <p:cNvPr id="16391" name="Picture 17"/>
          <p:cNvPicPr>
            <a:picLocks noChangeAspect="1"/>
          </p:cNvPicPr>
          <p:nvPr/>
        </p:nvPicPr>
        <p:blipFill>
          <a:blip r:embed="rId4" cstate="print"/>
          <a:srcRect/>
          <a:stretch>
            <a:fillRect/>
          </a:stretch>
        </p:blipFill>
        <p:spPr bwMode="auto">
          <a:xfrm>
            <a:off x="6804248" y="3140968"/>
            <a:ext cx="261937" cy="284163"/>
          </a:xfrm>
          <a:prstGeom prst="rect">
            <a:avLst/>
          </a:prstGeom>
          <a:noFill/>
          <a:ln w="9525">
            <a:noFill/>
            <a:miter lim="800000"/>
            <a:headEnd/>
            <a:tailEnd/>
          </a:ln>
        </p:spPr>
      </p:pic>
      <p:pic>
        <p:nvPicPr>
          <p:cNvPr id="16393" name="Picture 17"/>
          <p:cNvPicPr>
            <a:picLocks noChangeAspect="1"/>
          </p:cNvPicPr>
          <p:nvPr/>
        </p:nvPicPr>
        <p:blipFill>
          <a:blip r:embed="rId4" cstate="print"/>
          <a:srcRect/>
          <a:stretch>
            <a:fillRect/>
          </a:stretch>
        </p:blipFill>
        <p:spPr bwMode="auto">
          <a:xfrm>
            <a:off x="7668344" y="1700808"/>
            <a:ext cx="261937" cy="284163"/>
          </a:xfrm>
          <a:prstGeom prst="rect">
            <a:avLst/>
          </a:prstGeom>
          <a:noFill/>
          <a:ln w="9525">
            <a:noFill/>
            <a:miter lim="800000"/>
            <a:headEnd/>
            <a:tailEnd/>
          </a:ln>
        </p:spPr>
      </p:pic>
      <p:pic>
        <p:nvPicPr>
          <p:cNvPr id="16394" name="Picture 17"/>
          <p:cNvPicPr>
            <a:picLocks noChangeAspect="1"/>
          </p:cNvPicPr>
          <p:nvPr/>
        </p:nvPicPr>
        <p:blipFill>
          <a:blip r:embed="rId4" cstate="print"/>
          <a:srcRect/>
          <a:stretch>
            <a:fillRect/>
          </a:stretch>
        </p:blipFill>
        <p:spPr bwMode="auto">
          <a:xfrm>
            <a:off x="6948264" y="3212976"/>
            <a:ext cx="261938" cy="285750"/>
          </a:xfrm>
          <a:prstGeom prst="rect">
            <a:avLst/>
          </a:prstGeom>
          <a:noFill/>
          <a:ln w="9525">
            <a:noFill/>
            <a:miter lim="800000"/>
            <a:headEnd/>
            <a:tailEnd/>
          </a:ln>
        </p:spPr>
      </p:pic>
      <p:pic>
        <p:nvPicPr>
          <p:cNvPr id="16395" name="Picture 17"/>
          <p:cNvPicPr>
            <a:picLocks noChangeAspect="1"/>
          </p:cNvPicPr>
          <p:nvPr/>
        </p:nvPicPr>
        <p:blipFill>
          <a:blip r:embed="rId4" cstate="print"/>
          <a:srcRect/>
          <a:stretch>
            <a:fillRect/>
          </a:stretch>
        </p:blipFill>
        <p:spPr bwMode="auto">
          <a:xfrm>
            <a:off x="7020272" y="3429000"/>
            <a:ext cx="261937" cy="284162"/>
          </a:xfrm>
          <a:prstGeom prst="rect">
            <a:avLst/>
          </a:prstGeom>
          <a:noFill/>
          <a:ln w="9525">
            <a:noFill/>
            <a:miter lim="800000"/>
            <a:headEnd/>
            <a:tailEnd/>
          </a:ln>
        </p:spPr>
      </p:pic>
      <p:pic>
        <p:nvPicPr>
          <p:cNvPr id="16397" name="Picture 17"/>
          <p:cNvPicPr>
            <a:picLocks noChangeAspect="1"/>
          </p:cNvPicPr>
          <p:nvPr/>
        </p:nvPicPr>
        <p:blipFill>
          <a:blip r:embed="rId4" cstate="print"/>
          <a:srcRect/>
          <a:stretch>
            <a:fillRect/>
          </a:stretch>
        </p:blipFill>
        <p:spPr bwMode="auto">
          <a:xfrm>
            <a:off x="7020272" y="2924944"/>
            <a:ext cx="261938" cy="284162"/>
          </a:xfrm>
          <a:prstGeom prst="rect">
            <a:avLst/>
          </a:prstGeom>
          <a:noFill/>
          <a:ln w="9525">
            <a:noFill/>
            <a:miter lim="800000"/>
            <a:headEnd/>
            <a:tailEnd/>
          </a:ln>
        </p:spPr>
      </p:pic>
      <p:pic>
        <p:nvPicPr>
          <p:cNvPr id="16398" name="Picture 17"/>
          <p:cNvPicPr>
            <a:picLocks noChangeAspect="1"/>
          </p:cNvPicPr>
          <p:nvPr/>
        </p:nvPicPr>
        <p:blipFill>
          <a:blip r:embed="rId4" cstate="print"/>
          <a:srcRect/>
          <a:stretch>
            <a:fillRect/>
          </a:stretch>
        </p:blipFill>
        <p:spPr bwMode="auto">
          <a:xfrm>
            <a:off x="7380312" y="1988840"/>
            <a:ext cx="261937" cy="285750"/>
          </a:xfrm>
          <a:prstGeom prst="rect">
            <a:avLst/>
          </a:prstGeom>
          <a:noFill/>
          <a:ln w="9525">
            <a:noFill/>
            <a:miter lim="800000"/>
            <a:headEnd/>
            <a:tailEnd/>
          </a:ln>
        </p:spPr>
      </p:pic>
      <p:pic>
        <p:nvPicPr>
          <p:cNvPr id="16399" name="Picture 17"/>
          <p:cNvPicPr>
            <a:picLocks noChangeAspect="1"/>
          </p:cNvPicPr>
          <p:nvPr/>
        </p:nvPicPr>
        <p:blipFill>
          <a:blip r:embed="rId4" cstate="print"/>
          <a:srcRect/>
          <a:stretch>
            <a:fillRect/>
          </a:stretch>
        </p:blipFill>
        <p:spPr bwMode="auto">
          <a:xfrm>
            <a:off x="7092280" y="3068960"/>
            <a:ext cx="261937" cy="284163"/>
          </a:xfrm>
          <a:prstGeom prst="rect">
            <a:avLst/>
          </a:prstGeom>
          <a:noFill/>
          <a:ln w="9525">
            <a:noFill/>
            <a:miter lim="800000"/>
            <a:headEnd/>
            <a:tailEnd/>
          </a:ln>
        </p:spPr>
      </p:pic>
      <p:pic>
        <p:nvPicPr>
          <p:cNvPr id="16400" name="Picture 17"/>
          <p:cNvPicPr>
            <a:picLocks noChangeAspect="1"/>
          </p:cNvPicPr>
          <p:nvPr/>
        </p:nvPicPr>
        <p:blipFill>
          <a:blip r:embed="rId4" cstate="print"/>
          <a:srcRect/>
          <a:stretch>
            <a:fillRect/>
          </a:stretch>
        </p:blipFill>
        <p:spPr bwMode="auto">
          <a:xfrm>
            <a:off x="7092280" y="2780928"/>
            <a:ext cx="261937" cy="285750"/>
          </a:xfrm>
          <a:prstGeom prst="rect">
            <a:avLst/>
          </a:prstGeom>
          <a:noFill/>
          <a:ln w="9525">
            <a:noFill/>
            <a:miter lim="800000"/>
            <a:headEnd/>
            <a:tailEnd/>
          </a:ln>
        </p:spPr>
      </p:pic>
      <p:pic>
        <p:nvPicPr>
          <p:cNvPr id="16401" name="Picture 17"/>
          <p:cNvPicPr>
            <a:picLocks noChangeAspect="1"/>
          </p:cNvPicPr>
          <p:nvPr/>
        </p:nvPicPr>
        <p:blipFill>
          <a:blip r:embed="rId4" cstate="print"/>
          <a:srcRect/>
          <a:stretch>
            <a:fillRect/>
          </a:stretch>
        </p:blipFill>
        <p:spPr bwMode="auto">
          <a:xfrm>
            <a:off x="6732240" y="3284984"/>
            <a:ext cx="261938" cy="284162"/>
          </a:xfrm>
          <a:prstGeom prst="rect">
            <a:avLst/>
          </a:prstGeom>
          <a:noFill/>
          <a:ln w="9525">
            <a:noFill/>
            <a:miter lim="800000"/>
            <a:headEnd/>
            <a:tailEnd/>
          </a:ln>
        </p:spPr>
      </p:pic>
      <p:pic>
        <p:nvPicPr>
          <p:cNvPr id="16402" name="Picture 17"/>
          <p:cNvPicPr>
            <a:picLocks noChangeAspect="1"/>
          </p:cNvPicPr>
          <p:nvPr/>
        </p:nvPicPr>
        <p:blipFill>
          <a:blip r:embed="rId4" cstate="print"/>
          <a:srcRect/>
          <a:stretch>
            <a:fillRect/>
          </a:stretch>
        </p:blipFill>
        <p:spPr bwMode="auto">
          <a:xfrm>
            <a:off x="8316416" y="3068960"/>
            <a:ext cx="260350" cy="284163"/>
          </a:xfrm>
          <a:prstGeom prst="rect">
            <a:avLst/>
          </a:prstGeom>
          <a:noFill/>
          <a:ln w="9525">
            <a:noFill/>
            <a:miter lim="800000"/>
            <a:headEnd/>
            <a:tailEnd/>
          </a:ln>
        </p:spPr>
      </p:pic>
      <p:pic>
        <p:nvPicPr>
          <p:cNvPr id="16403" name="Picture 17"/>
          <p:cNvPicPr>
            <a:picLocks noChangeAspect="1"/>
          </p:cNvPicPr>
          <p:nvPr/>
        </p:nvPicPr>
        <p:blipFill>
          <a:blip r:embed="rId4" cstate="print"/>
          <a:srcRect/>
          <a:stretch>
            <a:fillRect/>
          </a:stretch>
        </p:blipFill>
        <p:spPr bwMode="auto">
          <a:xfrm>
            <a:off x="6876256" y="2636912"/>
            <a:ext cx="261937" cy="284163"/>
          </a:xfrm>
          <a:prstGeom prst="rect">
            <a:avLst/>
          </a:prstGeom>
          <a:noFill/>
          <a:ln w="9525">
            <a:noFill/>
            <a:miter lim="800000"/>
            <a:headEnd/>
            <a:tailEnd/>
          </a:ln>
        </p:spPr>
      </p:pic>
      <p:sp>
        <p:nvSpPr>
          <p:cNvPr id="16411" name="TextBox 29"/>
          <p:cNvSpPr txBox="1">
            <a:spLocks noChangeArrowheads="1"/>
          </p:cNvSpPr>
          <p:nvPr/>
        </p:nvSpPr>
        <p:spPr bwMode="auto">
          <a:xfrm>
            <a:off x="4932040" y="5517232"/>
            <a:ext cx="1223962" cy="461665"/>
          </a:xfrm>
          <a:prstGeom prst="rect">
            <a:avLst/>
          </a:prstGeom>
          <a:noFill/>
          <a:ln w="9525">
            <a:noFill/>
            <a:miter lim="800000"/>
            <a:headEnd/>
            <a:tailEnd/>
          </a:ln>
        </p:spPr>
        <p:txBody>
          <a:bodyPr>
            <a:spAutoFit/>
          </a:bodyPr>
          <a:lstStyle/>
          <a:p>
            <a:pPr algn="ctr"/>
            <a:r>
              <a:rPr lang="en-US" sz="2400" b="1" dirty="0" smtClean="0">
                <a:solidFill>
                  <a:srgbClr val="61A534"/>
                </a:solidFill>
              </a:rPr>
              <a:t>Nepal</a:t>
            </a:r>
            <a:endParaRPr lang="en-US" sz="2400" b="1" dirty="0">
              <a:solidFill>
                <a:srgbClr val="61A534"/>
              </a:solidFill>
            </a:endParaRPr>
          </a:p>
        </p:txBody>
      </p:sp>
      <p:sp>
        <p:nvSpPr>
          <p:cNvPr id="16412" name="TextBox 31"/>
          <p:cNvSpPr txBox="1">
            <a:spLocks noChangeArrowheads="1"/>
          </p:cNvSpPr>
          <p:nvPr/>
        </p:nvSpPr>
        <p:spPr bwMode="auto">
          <a:xfrm>
            <a:off x="2915990" y="5517232"/>
            <a:ext cx="1223962" cy="461665"/>
          </a:xfrm>
          <a:prstGeom prst="rect">
            <a:avLst/>
          </a:prstGeom>
          <a:noFill/>
          <a:ln w="9525">
            <a:noFill/>
            <a:miter lim="800000"/>
            <a:headEnd/>
            <a:tailEnd/>
          </a:ln>
        </p:spPr>
        <p:txBody>
          <a:bodyPr>
            <a:spAutoFit/>
          </a:bodyPr>
          <a:lstStyle/>
          <a:p>
            <a:pPr algn="ctr"/>
            <a:r>
              <a:rPr lang="en-US" sz="2400" b="1" dirty="0" smtClean="0">
                <a:solidFill>
                  <a:srgbClr val="61A534"/>
                </a:solidFill>
              </a:rPr>
              <a:t>UK</a:t>
            </a:r>
            <a:endParaRPr lang="en-US" sz="2400" b="1" dirty="0">
              <a:solidFill>
                <a:srgbClr val="61A534"/>
              </a:solidFill>
            </a:endParaRPr>
          </a:p>
        </p:txBody>
      </p:sp>
      <p:sp>
        <p:nvSpPr>
          <p:cNvPr id="16413" name="TextBox 32"/>
          <p:cNvSpPr txBox="1">
            <a:spLocks noChangeArrowheads="1"/>
          </p:cNvSpPr>
          <p:nvPr/>
        </p:nvSpPr>
        <p:spPr bwMode="auto">
          <a:xfrm>
            <a:off x="6948264" y="5517232"/>
            <a:ext cx="1223963" cy="461665"/>
          </a:xfrm>
          <a:prstGeom prst="rect">
            <a:avLst/>
          </a:prstGeom>
          <a:noFill/>
          <a:ln w="9525">
            <a:noFill/>
            <a:miter lim="800000"/>
            <a:headEnd/>
            <a:tailEnd/>
          </a:ln>
        </p:spPr>
        <p:txBody>
          <a:bodyPr>
            <a:spAutoFit/>
          </a:bodyPr>
          <a:lstStyle/>
          <a:p>
            <a:pPr algn="ctr"/>
            <a:r>
              <a:rPr lang="en-US" sz="2400" b="1" dirty="0" smtClean="0">
                <a:solidFill>
                  <a:srgbClr val="61A534"/>
                </a:solidFill>
              </a:rPr>
              <a:t>Nigeria</a:t>
            </a:r>
            <a:endParaRPr lang="en-US" sz="2400" b="1" dirty="0">
              <a:solidFill>
                <a:srgbClr val="61A534"/>
              </a:solidFill>
            </a:endParaRPr>
          </a:p>
        </p:txBody>
      </p:sp>
      <p:sp>
        <p:nvSpPr>
          <p:cNvPr id="16414" name="TextBox 33"/>
          <p:cNvSpPr txBox="1">
            <a:spLocks noChangeArrowheads="1"/>
          </p:cNvSpPr>
          <p:nvPr/>
        </p:nvSpPr>
        <p:spPr bwMode="auto">
          <a:xfrm>
            <a:off x="899592" y="5517232"/>
            <a:ext cx="1223962" cy="461665"/>
          </a:xfrm>
          <a:prstGeom prst="rect">
            <a:avLst/>
          </a:prstGeom>
          <a:noFill/>
          <a:ln w="9525">
            <a:noFill/>
            <a:miter lim="800000"/>
            <a:headEnd/>
            <a:tailEnd/>
          </a:ln>
        </p:spPr>
        <p:txBody>
          <a:bodyPr>
            <a:spAutoFit/>
          </a:bodyPr>
          <a:lstStyle/>
          <a:p>
            <a:pPr algn="ctr"/>
            <a:r>
              <a:rPr lang="en-US" sz="2400" b="1" dirty="0">
                <a:solidFill>
                  <a:srgbClr val="61A534"/>
                </a:solidFill>
              </a:rPr>
              <a:t>Brazil</a:t>
            </a:r>
            <a:r>
              <a:rPr lang="en-US" sz="2400" b="1" dirty="0"/>
              <a:t> </a:t>
            </a:r>
          </a:p>
        </p:txBody>
      </p:sp>
      <p:pic>
        <p:nvPicPr>
          <p:cNvPr id="32" name="Picture 31"/>
          <p:cNvPicPr>
            <a:picLocks noChangeAspect="1"/>
          </p:cNvPicPr>
          <p:nvPr/>
        </p:nvPicPr>
        <p:blipFill>
          <a:blip r:embed="rId5" cstate="print">
            <a:extLst>
              <a:ext uri="{28A0092B-C50C-407E-A947-70E740481C1C}">
                <a14:useLocalDpi xmlns:a14="http://schemas.microsoft.com/office/drawing/2010/main" xmlns="" val="0"/>
              </a:ext>
            </a:extLst>
          </a:blip>
          <a:srcRect l="12131" r="12131"/>
          <a:stretch>
            <a:fillRect/>
          </a:stretch>
        </p:blipFill>
        <p:spPr bwMode="auto">
          <a:xfrm>
            <a:off x="2843808" y="4581128"/>
            <a:ext cx="1357895" cy="900000"/>
          </a:xfrm>
          <a:prstGeom prst="rect">
            <a:avLst/>
          </a:prstGeom>
          <a:noFill/>
          <a:ln w="9525">
            <a:solidFill>
              <a:schemeClr val="tx1">
                <a:lumMod val="100000"/>
                <a:lumOff val="0"/>
              </a:schemeClr>
            </a:solidFill>
            <a:miter lim="800000"/>
            <a:headEnd/>
            <a:tailEnd/>
          </a:ln>
        </p:spPr>
      </p:pic>
      <p:pic>
        <p:nvPicPr>
          <p:cNvPr id="33" name="Picture 32"/>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37841" y="4581128"/>
            <a:ext cx="1357895" cy="900000"/>
          </a:xfrm>
          <a:prstGeom prst="rect">
            <a:avLst/>
          </a:prstGeom>
          <a:noFill/>
          <a:ln w="9525">
            <a:solidFill>
              <a:schemeClr val="tx1">
                <a:lumMod val="100000"/>
                <a:lumOff val="0"/>
              </a:schemeClr>
            </a:solidFill>
            <a:miter lim="800000"/>
            <a:headEnd/>
            <a:tailEnd/>
          </a:ln>
        </p:spPr>
      </p:pic>
      <p:pic>
        <p:nvPicPr>
          <p:cNvPr id="34" name="Picture 33"/>
          <p:cNvPicPr>
            <a:picLocks noChangeAspect="1"/>
          </p:cNvPicPr>
          <p:nvPr/>
        </p:nvPicPr>
        <p:blipFill rotWithShape="1">
          <a:blip r:embed="rId7" cstate="print">
            <a:extLst>
              <a:ext uri="{28A0092B-C50C-407E-A947-70E740481C1C}">
                <a14:useLocalDpi xmlns:a14="http://schemas.microsoft.com/office/drawing/2010/main" xmlns="" val="0"/>
              </a:ext>
            </a:extLst>
          </a:blip>
          <a:srcRect l="2419" t="3654" r="1440" b="3654"/>
          <a:stretch/>
        </p:blipFill>
        <p:spPr bwMode="auto">
          <a:xfrm>
            <a:off x="4886079" y="4581128"/>
            <a:ext cx="1342105" cy="900000"/>
          </a:xfrm>
          <a:prstGeom prst="rect">
            <a:avLst/>
          </a:prstGeom>
          <a:noFill/>
          <a:ln>
            <a:solidFill>
              <a:schemeClr val="tx1"/>
            </a:solidFill>
          </a:ln>
          <a:extLst>
            <a:ext uri="{53640926-AAD7-44D8-BBD7-CCE9431645EC}">
              <a14:shadowObscured xmlns:a14="http://schemas.microsoft.com/office/drawing/2010/main" xmlns=""/>
            </a:ext>
          </a:extLst>
        </p:spPr>
      </p:pic>
      <p:pic>
        <p:nvPicPr>
          <p:cNvPr id="35" name="Picture 34"/>
          <p:cNvPicPr>
            <a:picLocks noChangeAspect="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6876256" y="4581128"/>
            <a:ext cx="1357895" cy="900000"/>
          </a:xfrm>
          <a:prstGeom prst="rect">
            <a:avLst/>
          </a:prstGeom>
          <a:noFill/>
          <a:ln w="9525">
            <a:solidFill>
              <a:schemeClr val="tx1">
                <a:lumMod val="100000"/>
                <a:lumOff val="0"/>
              </a:schemeClr>
            </a:solidFill>
            <a:miter lim="800000"/>
            <a:headEnd/>
            <a:tailEnd/>
          </a:ln>
        </p:spPr>
      </p:pic>
      <p:sp>
        <p:nvSpPr>
          <p:cNvPr id="36" name="TextBox 33"/>
          <p:cNvSpPr txBox="1">
            <a:spLocks noChangeArrowheads="1"/>
          </p:cNvSpPr>
          <p:nvPr/>
        </p:nvSpPr>
        <p:spPr bwMode="auto">
          <a:xfrm>
            <a:off x="1043608" y="5949280"/>
            <a:ext cx="7272808" cy="461665"/>
          </a:xfrm>
          <a:prstGeom prst="rect">
            <a:avLst/>
          </a:prstGeom>
          <a:noFill/>
          <a:ln w="9525">
            <a:noFill/>
            <a:miter lim="800000"/>
            <a:headEnd/>
            <a:tailEnd/>
          </a:ln>
        </p:spPr>
        <p:txBody>
          <a:bodyPr wrap="square">
            <a:spAutoFit/>
          </a:bodyPr>
          <a:lstStyle/>
          <a:p>
            <a:r>
              <a:rPr lang="en-US" sz="2400" b="1" dirty="0" smtClean="0"/>
              <a:t>UMIC		    HIC                  LIC                 LMIC</a:t>
            </a:r>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377825" y="549275"/>
            <a:ext cx="8388350" cy="719138"/>
          </a:xfrm>
        </p:spPr>
        <p:txBody>
          <a:bodyPr/>
          <a:lstStyle/>
          <a:p>
            <a:r>
              <a:rPr lang="en-GB" altLang="en-US" sz="3600" dirty="0" smtClean="0">
                <a:ea typeface="ＭＳ Ｐゴシック"/>
                <a:cs typeface="ＭＳ Ｐゴシック"/>
              </a:rPr>
              <a:t>INEQUALITY </a:t>
            </a:r>
            <a:r>
              <a:rPr lang="en-GB" altLang="en-US" sz="3600" u="sng" dirty="0" smtClean="0">
                <a:ea typeface="ＭＳ Ｐゴシック"/>
                <a:cs typeface="ＭＳ Ｐゴシック"/>
              </a:rPr>
              <a:t>WITHIN</a:t>
            </a:r>
            <a:r>
              <a:rPr lang="en-GB" altLang="en-US" sz="3600" dirty="0" smtClean="0">
                <a:ea typeface="ＭＳ Ｐゴシック"/>
                <a:cs typeface="ＭＳ Ｐゴシック"/>
              </a:rPr>
              <a:t> COUNTRIES</a:t>
            </a:r>
            <a:r>
              <a:rPr lang="en-GB" altLang="en-US" sz="4000" dirty="0" smtClean="0">
                <a:ea typeface="ＭＳ Ｐゴシック"/>
                <a:cs typeface="ＭＳ Ｐゴシック"/>
              </a:rPr>
              <a:t/>
            </a:r>
            <a:br>
              <a:rPr lang="en-GB" altLang="en-US" sz="4000" dirty="0" smtClean="0">
                <a:ea typeface="ＭＳ Ｐゴシック"/>
                <a:cs typeface="ＭＳ Ｐゴシック"/>
              </a:rPr>
            </a:br>
            <a:endParaRPr lang="en-GB" altLang="en-US" sz="4000" dirty="0" smtClean="0">
              <a:ea typeface="ＭＳ Ｐゴシック"/>
              <a:cs typeface="ＭＳ Ｐゴシック"/>
            </a:endParaRPr>
          </a:p>
        </p:txBody>
      </p:sp>
      <p:sp>
        <p:nvSpPr>
          <p:cNvPr id="5" name="Title 1"/>
          <p:cNvSpPr txBox="1">
            <a:spLocks/>
          </p:cNvSpPr>
          <p:nvPr/>
        </p:nvSpPr>
        <p:spPr bwMode="auto">
          <a:xfrm>
            <a:off x="474663" y="28527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also inequality within countries.</a:t>
            </a:r>
          </a:p>
          <a:p>
            <a:pPr>
              <a:spcAft>
                <a:spcPts val="1200"/>
              </a:spcAft>
              <a:defRPr/>
            </a:pPr>
            <a:r>
              <a:rPr lang="en-GB" sz="3200" b="0" kern="0" dirty="0" smtClean="0">
                <a:solidFill>
                  <a:schemeClr val="tx1"/>
                </a:solidFill>
              </a:rPr>
              <a:t>This means things are not shared fairly within the same country.</a:t>
            </a:r>
          </a:p>
          <a:p>
            <a:pPr>
              <a:spcAft>
                <a:spcPts val="1200"/>
              </a:spcAft>
              <a:defRPr/>
            </a:pPr>
            <a:r>
              <a:rPr lang="en-GB" sz="3200" b="0" kern="0" dirty="0" smtClean="0">
                <a:solidFill>
                  <a:schemeClr val="tx1"/>
                </a:solidFill>
                <a:latin typeface="+mn-lt"/>
              </a:rPr>
              <a:t>For example, some people may have more money than others.</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40964" name="Picture 2"/>
          <p:cNvPicPr>
            <a:picLocks noChangeAspect="1" noChangeArrowheads="1"/>
          </p:cNvPicPr>
          <p:nvPr/>
        </p:nvPicPr>
        <p:blipFill>
          <a:blip r:embed="rId3" cstate="screen"/>
          <a:srcRect/>
          <a:stretch>
            <a:fillRect/>
          </a:stretch>
        </p:blipFill>
        <p:spPr bwMode="auto">
          <a:xfrm>
            <a:off x="1781175" y="4941888"/>
            <a:ext cx="798513" cy="966787"/>
          </a:xfrm>
          <a:prstGeom prst="rect">
            <a:avLst/>
          </a:prstGeom>
          <a:noFill/>
          <a:ln w="9525">
            <a:noFill/>
            <a:miter lim="800000"/>
            <a:headEnd/>
            <a:tailEnd/>
          </a:ln>
        </p:spPr>
      </p:pic>
      <p:pic>
        <p:nvPicPr>
          <p:cNvPr id="40965" name="Picture 2"/>
          <p:cNvPicPr>
            <a:picLocks noChangeAspect="1" noChangeArrowheads="1"/>
          </p:cNvPicPr>
          <p:nvPr/>
        </p:nvPicPr>
        <p:blipFill>
          <a:blip r:embed="rId3" cstate="screen"/>
          <a:srcRect/>
          <a:stretch>
            <a:fillRect/>
          </a:stretch>
        </p:blipFill>
        <p:spPr bwMode="auto">
          <a:xfrm>
            <a:off x="5867400" y="4868863"/>
            <a:ext cx="798513" cy="966787"/>
          </a:xfrm>
          <a:prstGeom prst="rect">
            <a:avLst/>
          </a:prstGeom>
          <a:noFill/>
          <a:ln w="9525">
            <a:noFill/>
            <a:miter lim="800000"/>
            <a:headEnd/>
            <a:tailEnd/>
          </a:ln>
        </p:spPr>
      </p:pic>
      <p:pic>
        <p:nvPicPr>
          <p:cNvPr id="40966" name="Picture 17"/>
          <p:cNvPicPr>
            <a:picLocks noChangeAspect="1"/>
          </p:cNvPicPr>
          <p:nvPr/>
        </p:nvPicPr>
        <p:blipFill>
          <a:blip r:embed="rId4" cstate="screen"/>
          <a:srcRect/>
          <a:stretch>
            <a:fillRect/>
          </a:stretch>
        </p:blipFill>
        <p:spPr bwMode="auto">
          <a:xfrm>
            <a:off x="1692275" y="4797425"/>
            <a:ext cx="327025" cy="355600"/>
          </a:xfrm>
          <a:prstGeom prst="rect">
            <a:avLst/>
          </a:prstGeom>
          <a:noFill/>
          <a:ln w="9525">
            <a:noFill/>
            <a:miter lim="800000"/>
            <a:headEnd/>
            <a:tailEnd/>
          </a:ln>
        </p:spPr>
      </p:pic>
      <p:pic>
        <p:nvPicPr>
          <p:cNvPr id="40967" name="Picture 17"/>
          <p:cNvPicPr>
            <a:picLocks noChangeAspect="1"/>
          </p:cNvPicPr>
          <p:nvPr/>
        </p:nvPicPr>
        <p:blipFill>
          <a:blip r:embed="rId4" cstate="screen"/>
          <a:srcRect/>
          <a:stretch>
            <a:fillRect/>
          </a:stretch>
        </p:blipFill>
        <p:spPr bwMode="auto">
          <a:xfrm>
            <a:off x="2051050" y="4508500"/>
            <a:ext cx="327025" cy="355600"/>
          </a:xfrm>
          <a:prstGeom prst="rect">
            <a:avLst/>
          </a:prstGeom>
          <a:noFill/>
          <a:ln w="9525">
            <a:noFill/>
            <a:miter lim="800000"/>
            <a:headEnd/>
            <a:tailEnd/>
          </a:ln>
        </p:spPr>
      </p:pic>
      <p:pic>
        <p:nvPicPr>
          <p:cNvPr id="40968" name="Picture 17"/>
          <p:cNvPicPr>
            <a:picLocks noChangeAspect="1"/>
          </p:cNvPicPr>
          <p:nvPr/>
        </p:nvPicPr>
        <p:blipFill>
          <a:blip r:embed="rId4" cstate="screen"/>
          <a:srcRect/>
          <a:stretch>
            <a:fillRect/>
          </a:stretch>
        </p:blipFill>
        <p:spPr bwMode="auto">
          <a:xfrm>
            <a:off x="2484438" y="4797425"/>
            <a:ext cx="327025" cy="355600"/>
          </a:xfrm>
          <a:prstGeom prst="rect">
            <a:avLst/>
          </a:prstGeom>
          <a:noFill/>
          <a:ln w="9525">
            <a:noFill/>
            <a:miter lim="800000"/>
            <a:headEnd/>
            <a:tailEnd/>
          </a:ln>
        </p:spPr>
      </p:pic>
      <p:pic>
        <p:nvPicPr>
          <p:cNvPr id="40969" name="Picture 17"/>
          <p:cNvPicPr>
            <a:picLocks noChangeAspect="1"/>
          </p:cNvPicPr>
          <p:nvPr/>
        </p:nvPicPr>
        <p:blipFill>
          <a:blip r:embed="rId4" cstate="screen"/>
          <a:srcRect/>
          <a:stretch>
            <a:fillRect/>
          </a:stretch>
        </p:blipFill>
        <p:spPr bwMode="auto">
          <a:xfrm>
            <a:off x="2411413" y="4437063"/>
            <a:ext cx="327025" cy="355600"/>
          </a:xfrm>
          <a:prstGeom prst="rect">
            <a:avLst/>
          </a:prstGeom>
          <a:noFill/>
          <a:ln w="9525">
            <a:noFill/>
            <a:miter lim="800000"/>
            <a:headEnd/>
            <a:tailEnd/>
          </a:ln>
        </p:spPr>
      </p:pic>
      <p:pic>
        <p:nvPicPr>
          <p:cNvPr id="40970" name="Picture 17"/>
          <p:cNvPicPr>
            <a:picLocks noChangeAspect="1"/>
          </p:cNvPicPr>
          <p:nvPr/>
        </p:nvPicPr>
        <p:blipFill>
          <a:blip r:embed="rId4" cstate="screen"/>
          <a:srcRect/>
          <a:stretch>
            <a:fillRect/>
          </a:stretch>
        </p:blipFill>
        <p:spPr bwMode="auto">
          <a:xfrm>
            <a:off x="1692275" y="4365625"/>
            <a:ext cx="327025" cy="355600"/>
          </a:xfrm>
          <a:prstGeom prst="rect">
            <a:avLst/>
          </a:prstGeom>
          <a:noFill/>
          <a:ln w="9525">
            <a:noFill/>
            <a:miter lim="800000"/>
            <a:headEnd/>
            <a:tailEnd/>
          </a:ln>
        </p:spPr>
      </p:pic>
      <p:pic>
        <p:nvPicPr>
          <p:cNvPr id="40971" name="Picture 17"/>
          <p:cNvPicPr>
            <a:picLocks noChangeAspect="1"/>
          </p:cNvPicPr>
          <p:nvPr/>
        </p:nvPicPr>
        <p:blipFill>
          <a:blip r:embed="rId4" cstate="screen"/>
          <a:srcRect/>
          <a:stretch>
            <a:fillRect/>
          </a:stretch>
        </p:blipFill>
        <p:spPr bwMode="auto">
          <a:xfrm>
            <a:off x="5724525" y="4797425"/>
            <a:ext cx="327025" cy="355600"/>
          </a:xfrm>
          <a:prstGeom prst="rect">
            <a:avLst/>
          </a:prstGeom>
          <a:noFill/>
          <a:ln w="9525">
            <a:noFill/>
            <a:miter lim="800000"/>
            <a:headEnd/>
            <a:tailEnd/>
          </a:ln>
        </p:spPr>
      </p:pic>
    </p:spTree>
    <p:extLst>
      <p:ext uri="{BB962C8B-B14F-4D97-AF65-F5344CB8AC3E}">
        <p14:creationId xmlns:p14="http://schemas.microsoft.com/office/powerpoint/2010/main" xmlns="" val="40511422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o paulo inequality.JPG"/>
          <p:cNvPicPr>
            <a:picLocks noChangeAspect="1"/>
          </p:cNvPicPr>
          <p:nvPr/>
        </p:nvPicPr>
        <p:blipFill>
          <a:blip r:embed="rId3" cstate="print"/>
          <a:stretch>
            <a:fillRect/>
          </a:stretch>
        </p:blipFill>
        <p:spPr>
          <a:xfrm>
            <a:off x="574623" y="476672"/>
            <a:ext cx="7994755" cy="5327414"/>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314325" y="260350"/>
            <a:ext cx="8515350" cy="719138"/>
          </a:xfrm>
        </p:spPr>
        <p:txBody>
          <a:bodyPr/>
          <a:lstStyle/>
          <a:p>
            <a:r>
              <a:rPr lang="en-GB" altLang="en-US" sz="4000" dirty="0" smtClean="0">
                <a:ea typeface="ＭＳ Ｐゴシック"/>
                <a:cs typeface="ＭＳ Ｐゴシック"/>
              </a:rPr>
              <a:t>THINKING ABOUT INEQUALITY</a:t>
            </a:r>
            <a:endParaRPr lang="en-GB" altLang="en-US" sz="4400" dirty="0" smtClean="0">
              <a:ea typeface="ＭＳ Ｐゴシック"/>
              <a:cs typeface="ＭＳ Ｐゴシック"/>
            </a:endParaRPr>
          </a:p>
        </p:txBody>
      </p:sp>
      <p:sp>
        <p:nvSpPr>
          <p:cNvPr id="5" name="Title 1"/>
          <p:cNvSpPr txBox="1">
            <a:spLocks/>
          </p:cNvSpPr>
          <p:nvPr/>
        </p:nvSpPr>
        <p:spPr bwMode="auto">
          <a:xfrm>
            <a:off x="395288" y="1844675"/>
            <a:ext cx="8345487"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2800" b="0" kern="0" dirty="0" smtClean="0">
                <a:solidFill>
                  <a:schemeClr val="tx1"/>
                </a:solidFill>
                <a:latin typeface="+mn-lt"/>
              </a:rPr>
              <a:t>Inequality is not just about how money is shared between and within countries.</a:t>
            </a:r>
          </a:p>
          <a:p>
            <a:pPr>
              <a:spcAft>
                <a:spcPts val="1200"/>
              </a:spcAft>
              <a:defRPr/>
            </a:pPr>
            <a:r>
              <a:rPr lang="en-GB" sz="2800" b="0" kern="0" dirty="0" smtClean="0">
                <a:solidFill>
                  <a:schemeClr val="tx1"/>
                </a:solidFill>
              </a:rPr>
              <a:t>There can also be inequality in the kinds of opportunities people have in life.</a:t>
            </a:r>
            <a:endParaRPr lang="en-GB" sz="2800" b="0" kern="0" dirty="0">
              <a:solidFill>
                <a:schemeClr val="tx1"/>
              </a:solidFill>
              <a:latin typeface="+mn-lt"/>
            </a:endParaRPr>
          </a:p>
          <a:p>
            <a:pPr>
              <a:defRPr/>
            </a:pPr>
            <a:endParaRPr lang="en-GB" sz="3200" b="0" kern="0" dirty="0">
              <a:solidFill>
                <a:schemeClr val="tx1"/>
              </a:solidFill>
              <a:latin typeface="+mn-lt"/>
            </a:endParaRPr>
          </a:p>
        </p:txBody>
      </p:sp>
      <p:grpSp>
        <p:nvGrpSpPr>
          <p:cNvPr id="2" name="Group 11"/>
          <p:cNvGrpSpPr>
            <a:grpSpLocks/>
          </p:cNvGrpSpPr>
          <p:nvPr/>
        </p:nvGrpSpPr>
        <p:grpSpPr bwMode="auto">
          <a:xfrm>
            <a:off x="971550" y="3068638"/>
            <a:ext cx="7200900" cy="3024187"/>
            <a:chOff x="971600" y="3069120"/>
            <a:chExt cx="7201542" cy="3024176"/>
          </a:xfrm>
        </p:grpSpPr>
        <p:pic>
          <p:nvPicPr>
            <p:cNvPr id="41989" name="Picture 5" descr="access to water.jpg"/>
            <p:cNvPicPr>
              <a:picLocks noChangeAspect="1"/>
            </p:cNvPicPr>
            <p:nvPr/>
          </p:nvPicPr>
          <p:blipFill>
            <a:blip r:embed="rId3" cstate="screen"/>
            <a:srcRect/>
            <a:stretch>
              <a:fillRect/>
            </a:stretch>
          </p:blipFill>
          <p:spPr bwMode="auto">
            <a:xfrm>
              <a:off x="971600" y="3069120"/>
              <a:ext cx="2161351" cy="1440000"/>
            </a:xfrm>
            <a:prstGeom prst="rect">
              <a:avLst/>
            </a:prstGeom>
            <a:noFill/>
            <a:ln w="9525">
              <a:noFill/>
              <a:miter lim="800000"/>
              <a:headEnd/>
              <a:tailEnd/>
            </a:ln>
          </p:spPr>
        </p:pic>
        <p:pic>
          <p:nvPicPr>
            <p:cNvPr id="41990" name="Picture 6" descr="access to play.jpg"/>
            <p:cNvPicPr>
              <a:picLocks noChangeAspect="1"/>
            </p:cNvPicPr>
            <p:nvPr/>
          </p:nvPicPr>
          <p:blipFill>
            <a:blip r:embed="rId4" cstate="screen"/>
            <a:srcRect/>
            <a:stretch>
              <a:fillRect/>
            </a:stretch>
          </p:blipFill>
          <p:spPr bwMode="auto">
            <a:xfrm>
              <a:off x="3487254" y="3069120"/>
              <a:ext cx="2169492" cy="1440000"/>
            </a:xfrm>
            <a:prstGeom prst="rect">
              <a:avLst/>
            </a:prstGeom>
            <a:noFill/>
            <a:ln w="9525">
              <a:noFill/>
              <a:miter lim="800000"/>
              <a:headEnd/>
              <a:tailEnd/>
            </a:ln>
          </p:spPr>
        </p:pic>
        <p:pic>
          <p:nvPicPr>
            <p:cNvPr id="41991" name="Picture 7" descr="access to education.jpg"/>
            <p:cNvPicPr>
              <a:picLocks noChangeAspect="1"/>
            </p:cNvPicPr>
            <p:nvPr/>
          </p:nvPicPr>
          <p:blipFill>
            <a:blip r:embed="rId5" cstate="screen"/>
            <a:srcRect/>
            <a:stretch>
              <a:fillRect/>
            </a:stretch>
          </p:blipFill>
          <p:spPr bwMode="auto">
            <a:xfrm>
              <a:off x="6012160" y="3069120"/>
              <a:ext cx="2160982" cy="1440000"/>
            </a:xfrm>
            <a:prstGeom prst="rect">
              <a:avLst/>
            </a:prstGeom>
            <a:noFill/>
            <a:ln w="9525">
              <a:noFill/>
              <a:miter lim="800000"/>
              <a:headEnd/>
              <a:tailEnd/>
            </a:ln>
          </p:spPr>
        </p:pic>
        <p:pic>
          <p:nvPicPr>
            <p:cNvPr id="41992" name="Picture 8" descr="access healthcare.jpg"/>
            <p:cNvPicPr>
              <a:picLocks noChangeAspect="1"/>
            </p:cNvPicPr>
            <p:nvPr/>
          </p:nvPicPr>
          <p:blipFill>
            <a:blip r:embed="rId6" cstate="screen"/>
            <a:srcRect/>
            <a:stretch>
              <a:fillRect/>
            </a:stretch>
          </p:blipFill>
          <p:spPr bwMode="auto">
            <a:xfrm>
              <a:off x="2267744" y="4653296"/>
              <a:ext cx="2161351" cy="1440000"/>
            </a:xfrm>
            <a:prstGeom prst="rect">
              <a:avLst/>
            </a:prstGeom>
            <a:noFill/>
            <a:ln w="9525">
              <a:noFill/>
              <a:miter lim="800000"/>
              <a:headEnd/>
              <a:tailEnd/>
            </a:ln>
          </p:spPr>
        </p:pic>
        <p:pic>
          <p:nvPicPr>
            <p:cNvPr id="41993" name="Picture 9" descr="access to phone.jpg"/>
            <p:cNvPicPr>
              <a:picLocks noChangeAspect="1"/>
            </p:cNvPicPr>
            <p:nvPr/>
          </p:nvPicPr>
          <p:blipFill>
            <a:blip r:embed="rId7" cstate="screen"/>
            <a:srcRect/>
            <a:stretch>
              <a:fillRect/>
            </a:stretch>
          </p:blipFill>
          <p:spPr bwMode="auto">
            <a:xfrm>
              <a:off x="4714906" y="4653296"/>
              <a:ext cx="2161350" cy="1440000"/>
            </a:xfrm>
            <a:prstGeom prst="rect">
              <a:avLst/>
            </a:prstGeom>
            <a:noFill/>
            <a:ln w="9525">
              <a:noFill/>
              <a:miter lim="800000"/>
              <a:headEnd/>
              <a:tailEnd/>
            </a:ln>
          </p:spPr>
        </p:pic>
      </p:grpSp>
    </p:spTree>
    <p:extLst>
      <p:ext uri="{BB962C8B-B14F-4D97-AF65-F5344CB8AC3E}">
        <p14:creationId xmlns:p14="http://schemas.microsoft.com/office/powerpoint/2010/main" xmlns="" val="38512822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_Summer_Olympics_medal_map.png"/>
          <p:cNvPicPr>
            <a:picLocks noChangeAspect="1"/>
          </p:cNvPicPr>
          <p:nvPr/>
        </p:nvPicPr>
        <p:blipFill>
          <a:blip r:embed="rId3" cstate="print"/>
          <a:stretch>
            <a:fillRect/>
          </a:stretch>
        </p:blipFill>
        <p:spPr>
          <a:xfrm>
            <a:off x="470761" y="1412776"/>
            <a:ext cx="8202479" cy="3672408"/>
          </a:xfrm>
          <a:prstGeom prst="rect">
            <a:avLst/>
          </a:prstGeom>
        </p:spPr>
      </p:pic>
      <p:sp>
        <p:nvSpPr>
          <p:cNvPr id="3"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OLYMPIC MEDALS</a:t>
            </a:r>
            <a:endParaRPr lang="en-GB" altLang="en-US" sz="4400" b="1" kern="0" dirty="0">
              <a:solidFill>
                <a:srgbClr val="61A534"/>
              </a:solidFill>
              <a:latin typeface="+mj-lt"/>
              <a:ea typeface="ＭＳ Ｐゴシック"/>
              <a:cs typeface="ＭＳ Ｐゴシック"/>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content-lhr3-1.xx.fbcdn.net/hphotos-xfp1/v/t1.0-9/12565445_10153159347536396_2183911763305123114_n.jpg?oh=e2d68abb5dae80682a23ea1fde76928f&amp;oe=57667D0C"/>
          <p:cNvPicPr>
            <a:picLocks noChangeAspect="1" noChangeArrowheads="1"/>
          </p:cNvPicPr>
          <p:nvPr/>
        </p:nvPicPr>
        <p:blipFill>
          <a:blip r:embed="rId3" cstate="print"/>
          <a:srcRect/>
          <a:stretch>
            <a:fillRect/>
          </a:stretch>
        </p:blipFill>
        <p:spPr bwMode="auto">
          <a:xfrm>
            <a:off x="2195736" y="1124744"/>
            <a:ext cx="5112567" cy="5112568"/>
          </a:xfrm>
          <a:prstGeom prst="rect">
            <a:avLst/>
          </a:prstGeom>
          <a:noFill/>
        </p:spPr>
      </p:pic>
      <p:sp>
        <p:nvSpPr>
          <p:cNvPr id="3"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TAKING ACTION</a:t>
            </a:r>
            <a:endParaRPr lang="en-GB" altLang="en-US" sz="4400" b="1" kern="0" dirty="0">
              <a:solidFill>
                <a:srgbClr val="61A534"/>
              </a:solidFill>
              <a:latin typeface="+mj-lt"/>
              <a:ea typeface="ＭＳ Ｐゴシック"/>
              <a:cs typeface="ＭＳ Ｐゴシック"/>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23529" y="188640"/>
            <a:ext cx="8496943"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r>
              <a:rPr lang="en-GB" altLang="en-US" sz="3600" dirty="0" smtClean="0">
                <a:ea typeface="ＭＳ Ｐゴシック" pitchFamily="34" charset="-128"/>
              </a:rPr>
              <a:t>WHAT WOULD HELP MAKE OUR WORLD FAIRER?</a:t>
            </a:r>
          </a:p>
        </p:txBody>
      </p:sp>
      <p:pic>
        <p:nvPicPr>
          <p:cNvPr id="3" name="Picture 2" descr="fairness olympics.JPG"/>
          <p:cNvPicPr>
            <a:picLocks noChangeAspect="1"/>
          </p:cNvPicPr>
          <p:nvPr/>
        </p:nvPicPr>
        <p:blipFill>
          <a:blip r:embed="rId3" cstate="print"/>
          <a:stretch>
            <a:fillRect/>
          </a:stretch>
        </p:blipFill>
        <p:spPr>
          <a:xfrm>
            <a:off x="1187477" y="1484784"/>
            <a:ext cx="6769047" cy="451064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Oxfam Global Identity">
      <a:dk1>
        <a:srgbClr val="000000"/>
      </a:dk1>
      <a:lt1>
        <a:srgbClr val="FFFFFF"/>
      </a:lt1>
      <a:dk2>
        <a:srgbClr val="61A534"/>
      </a:dk2>
      <a:lt2>
        <a:srgbClr val="0C884A"/>
      </a:lt2>
      <a:accent1>
        <a:srgbClr val="F16422"/>
      </a:accent1>
      <a:accent2>
        <a:srgbClr val="E70052"/>
      </a:accent2>
      <a:accent3>
        <a:srgbClr val="53297D"/>
      </a:accent3>
      <a:accent4>
        <a:srgbClr val="630235"/>
      </a:accent4>
      <a:accent5>
        <a:srgbClr val="5AC6E9"/>
      </a:accent5>
      <a:accent6>
        <a:srgbClr val="E43989"/>
      </a:accent6>
      <a:hlink>
        <a:srgbClr val="44841A"/>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8184</TotalTime>
  <Words>2247</Words>
  <Application>Microsoft Office PowerPoint</Application>
  <PresentationFormat>On-screen Show (4:3)</PresentationFormat>
  <Paragraphs>212</Paragraphs>
  <Slides>23</Slides>
  <Notes>23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SIMILARITIES AND DIFFERENCES</vt:lpstr>
      <vt:lpstr>WHAT DOES INEQUALITY MEAN? </vt:lpstr>
      <vt:lpstr>Slide 14</vt:lpstr>
      <vt:lpstr>Slide 15</vt:lpstr>
      <vt:lpstr>INEQUALITY BETWEEN COUNTRIES </vt:lpstr>
      <vt:lpstr>COUNTRY INCOMES</vt:lpstr>
      <vt:lpstr>INEQUALITY WITHIN COUNTRIES </vt:lpstr>
      <vt:lpstr>Slide 19</vt:lpstr>
      <vt:lpstr>THINKING ABOUT INEQUALITY</vt:lpstr>
      <vt:lpstr>Slide 21</vt:lpstr>
      <vt:lpstr>Slide 22</vt:lpstr>
      <vt:lpstr>Slide 23</vt:lpstr>
    </vt:vector>
  </TitlesOfParts>
  <Company>OXFAM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W Essilfie</cp:lastModifiedBy>
  <cp:revision>414</cp:revision>
  <dcterms:created xsi:type="dcterms:W3CDTF">2012-06-04T14:40:36Z</dcterms:created>
  <dcterms:modified xsi:type="dcterms:W3CDTF">2016-04-13T16:17:43Z</dcterms:modified>
</cp:coreProperties>
</file>