
<file path=[Content_Types].xml><?xml version="1.0" encoding="utf-8"?>
<Types xmlns="http://schemas.openxmlformats.org/package/2006/content-types">
  <Default Extension="xml" ContentType="application/xml"/>
  <Default Extension="jpeg" ContentType="image/jpeg"/>
  <Default Extension="jpg" ContentType="image/jpeg"/>
  <Default Extension="tiff" ContentType="image/tiff"/>
  <Default Extension="rels" ContentType="application/vnd.openxmlformats-package.relationships+xml"/>
  <Default Extension="wdp" ContentType="image/vnd.ms-photo"/>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62"/>
  </p:notesMasterIdLst>
  <p:handoutMasterIdLst>
    <p:handoutMasterId r:id="rId63"/>
  </p:handoutMasterIdLst>
  <p:sldIdLst>
    <p:sldId id="851" r:id="rId2"/>
    <p:sldId id="777" r:id="rId3"/>
    <p:sldId id="827" r:id="rId4"/>
    <p:sldId id="828" r:id="rId5"/>
    <p:sldId id="903" r:id="rId6"/>
    <p:sldId id="883" r:id="rId7"/>
    <p:sldId id="884" r:id="rId8"/>
    <p:sldId id="880" r:id="rId9"/>
    <p:sldId id="881" r:id="rId10"/>
    <p:sldId id="289" r:id="rId11"/>
    <p:sldId id="885" r:id="rId12"/>
    <p:sldId id="874" r:id="rId13"/>
    <p:sldId id="288" r:id="rId14"/>
    <p:sldId id="866" r:id="rId15"/>
    <p:sldId id="867" r:id="rId16"/>
    <p:sldId id="843" r:id="rId17"/>
    <p:sldId id="888" r:id="rId18"/>
    <p:sldId id="889" r:id="rId19"/>
    <p:sldId id="890" r:id="rId20"/>
    <p:sldId id="907" r:id="rId21"/>
    <p:sldId id="908" r:id="rId22"/>
    <p:sldId id="906" r:id="rId23"/>
    <p:sldId id="846" r:id="rId24"/>
    <p:sldId id="886" r:id="rId25"/>
    <p:sldId id="882" r:id="rId26"/>
    <p:sldId id="782" r:id="rId27"/>
    <p:sldId id="865" r:id="rId28"/>
    <p:sldId id="869" r:id="rId29"/>
    <p:sldId id="870" r:id="rId30"/>
    <p:sldId id="830" r:id="rId31"/>
    <p:sldId id="831" r:id="rId32"/>
    <p:sldId id="901" r:id="rId33"/>
    <p:sldId id="832" r:id="rId34"/>
    <p:sldId id="835" r:id="rId35"/>
    <p:sldId id="836" r:id="rId36"/>
    <p:sldId id="837" r:id="rId37"/>
    <p:sldId id="838" r:id="rId38"/>
    <p:sldId id="893" r:id="rId39"/>
    <p:sldId id="833" r:id="rId40"/>
    <p:sldId id="900" r:id="rId41"/>
    <p:sldId id="847" r:id="rId42"/>
    <p:sldId id="887" r:id="rId43"/>
    <p:sldId id="894" r:id="rId44"/>
    <p:sldId id="848" r:id="rId45"/>
    <p:sldId id="849" r:id="rId46"/>
    <p:sldId id="853" r:id="rId47"/>
    <p:sldId id="895" r:id="rId48"/>
    <p:sldId id="850" r:id="rId49"/>
    <p:sldId id="852" r:id="rId50"/>
    <p:sldId id="875" r:id="rId51"/>
    <p:sldId id="876" r:id="rId52"/>
    <p:sldId id="896" r:id="rId53"/>
    <p:sldId id="854" r:id="rId54"/>
    <p:sldId id="855" r:id="rId55"/>
    <p:sldId id="899" r:id="rId56"/>
    <p:sldId id="902" r:id="rId57"/>
    <p:sldId id="898" r:id="rId58"/>
    <p:sldId id="856" r:id="rId59"/>
    <p:sldId id="857" r:id="rId60"/>
    <p:sldId id="785" r:id="rId6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6" frameSlides="1"/>
  <p:clrMru>
    <a:srgbClr val="00905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47"/>
    <p:restoredTop sz="91489" autoAdjust="0"/>
  </p:normalViewPr>
  <p:slideViewPr>
    <p:cSldViewPr snapToGrid="0" snapToObjects="1">
      <p:cViewPr>
        <p:scale>
          <a:sx n="75" d="100"/>
          <a:sy n="75" d="100"/>
        </p:scale>
        <p:origin x="-1944" y="160"/>
      </p:cViewPr>
      <p:guideLst>
        <p:guide orient="horz" pos="2160"/>
        <p:guide pos="2880"/>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63" Type="http://schemas.openxmlformats.org/officeDocument/2006/relationships/handoutMaster" Target="handoutMasters/handoutMaster1.xml"/><Relationship Id="rId64" Type="http://schemas.openxmlformats.org/officeDocument/2006/relationships/printerSettings" Target="printerSettings/printerSettings1.bin"/><Relationship Id="rId65" Type="http://schemas.openxmlformats.org/officeDocument/2006/relationships/presProps" Target="presProps.xml"/><Relationship Id="rId66" Type="http://schemas.openxmlformats.org/officeDocument/2006/relationships/viewProps" Target="viewProps.xml"/><Relationship Id="rId67" Type="http://schemas.openxmlformats.org/officeDocument/2006/relationships/theme" Target="theme/theme1.xml"/><Relationship Id="rId68" Type="http://schemas.openxmlformats.org/officeDocument/2006/relationships/tableStyles" Target="tableStyles.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slide" Target="slides/slide5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60" Type="http://schemas.openxmlformats.org/officeDocument/2006/relationships/slide" Target="slides/slide59.xml"/><Relationship Id="rId61" Type="http://schemas.openxmlformats.org/officeDocument/2006/relationships/slide" Target="slides/slide60.xml"/><Relationship Id="rId62" Type="http://schemas.openxmlformats.org/officeDocument/2006/relationships/notesMaster" Target="notesMasters/notesMaster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35DB8297-0E56-BA48-B1B7-E1E60B438986}" type="datetimeFigureOut">
              <a:rPr lang="en-US" smtClean="0"/>
              <a:t>17/01/20</a:t>
            </a:fld>
            <a:endParaRPr lang="en-US"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FBF79DBA-91A8-A940-8A30-74108F766FE6}" type="slidenum">
              <a:rPr lang="en-US" smtClean="0"/>
              <a:t>‹#›</a:t>
            </a:fld>
            <a:endParaRPr lang="en-US" dirty="0"/>
          </a:p>
        </p:txBody>
      </p:sp>
    </p:spTree>
    <p:extLst>
      <p:ext uri="{BB962C8B-B14F-4D97-AF65-F5344CB8AC3E}">
        <p14:creationId xmlns:p14="http://schemas.microsoft.com/office/powerpoint/2010/main" val="4877324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1C268A5-8B48-174D-9693-32B15E73DE00}" type="datetimeFigureOut">
              <a:rPr lang="en-US" smtClean="0"/>
              <a:t>17/01/20</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DC113C4-5EEB-AD45-AD8C-04C21812C472}" type="slidenum">
              <a:rPr lang="en-US" smtClean="0"/>
              <a:t>‹#›</a:t>
            </a:fld>
            <a:endParaRPr lang="en-US" dirty="0"/>
          </a:p>
        </p:txBody>
      </p:sp>
    </p:spTree>
    <p:extLst>
      <p:ext uri="{BB962C8B-B14F-4D97-AF65-F5344CB8AC3E}">
        <p14:creationId xmlns:p14="http://schemas.microsoft.com/office/powerpoint/2010/main" val="8300642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0.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Phil &amp; Lizzy</a:t>
            </a:r>
          </a:p>
        </p:txBody>
      </p:sp>
      <p:sp>
        <p:nvSpPr>
          <p:cNvPr id="4" name="Slide Number Placeholder 3"/>
          <p:cNvSpPr>
            <a:spLocks noGrp="1"/>
          </p:cNvSpPr>
          <p:nvPr>
            <p:ph type="sldNum" sz="quarter" idx="5"/>
          </p:nvPr>
        </p:nvSpPr>
        <p:spPr/>
        <p:txBody>
          <a:bodyPr/>
          <a:lstStyle/>
          <a:p>
            <a:fld id="{B9A8BDC2-C61A-B440-B276-9027C0799602}" type="slidenum">
              <a:rPr lang="en-US" smtClean="0"/>
              <a:t>1</a:t>
            </a:fld>
            <a:endParaRPr lang="en-US" dirty="0"/>
          </a:p>
        </p:txBody>
      </p:sp>
    </p:spTree>
    <p:extLst>
      <p:ext uri="{BB962C8B-B14F-4D97-AF65-F5344CB8AC3E}">
        <p14:creationId xmlns:p14="http://schemas.microsoft.com/office/powerpoint/2010/main" val="24743504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DC113C4-5EEB-AD45-AD8C-04C21812C472}" type="slidenum">
              <a:rPr lang="en-US" smtClean="0"/>
              <a:t>2</a:t>
            </a:fld>
            <a:endParaRPr lang="en-US" dirty="0"/>
          </a:p>
        </p:txBody>
      </p:sp>
    </p:spTree>
    <p:extLst>
      <p:ext uri="{BB962C8B-B14F-4D97-AF65-F5344CB8AC3E}">
        <p14:creationId xmlns:p14="http://schemas.microsoft.com/office/powerpoint/2010/main" val="18786493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DC113C4-5EEB-AD45-AD8C-04C21812C472}" type="slidenum">
              <a:rPr lang="en-US" smtClean="0"/>
              <a:t>3</a:t>
            </a:fld>
            <a:endParaRPr lang="en-US"/>
          </a:p>
        </p:txBody>
      </p:sp>
    </p:spTree>
    <p:extLst>
      <p:ext uri="{BB962C8B-B14F-4D97-AF65-F5344CB8AC3E}">
        <p14:creationId xmlns:p14="http://schemas.microsoft.com/office/powerpoint/2010/main" val="7992969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145" name="Google Shape;145;p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b="0" i="0" u="none" strike="noStrike" cap="none">
              <a:solidFill>
                <a:schemeClr val="dk1"/>
              </a:solidFill>
              <a:latin typeface="Calibri"/>
              <a:ea typeface="Calibri"/>
              <a:cs typeface="Calibri"/>
              <a:sym typeface="Calibri"/>
            </a:endParaRPr>
          </a:p>
        </p:txBody>
      </p:sp>
      <p:sp>
        <p:nvSpPr>
          <p:cNvPr id="146" name="Google Shape;146;p5: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4</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8435466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Cultivating young leaders who are active in change</a:t>
            </a:r>
          </a:p>
        </p:txBody>
      </p:sp>
      <p:sp>
        <p:nvSpPr>
          <p:cNvPr id="4" name="Slide Number Placeholder 3"/>
          <p:cNvSpPr>
            <a:spLocks noGrp="1"/>
          </p:cNvSpPr>
          <p:nvPr>
            <p:ph type="sldNum" sz="quarter" idx="10"/>
          </p:nvPr>
        </p:nvSpPr>
        <p:spPr/>
        <p:txBody>
          <a:bodyPr/>
          <a:lstStyle/>
          <a:p>
            <a:fld id="{3B75194C-DF43-8E4B-8E66-6EFAAFF47F6C}" type="slidenum">
              <a:rPr lang="en-US" smtClean="0"/>
              <a:t>5</a:t>
            </a:fld>
            <a:endParaRPr lang="en-US" dirty="0"/>
          </a:p>
        </p:txBody>
      </p:sp>
    </p:spTree>
    <p:extLst>
      <p:ext uri="{BB962C8B-B14F-4D97-AF65-F5344CB8AC3E}">
        <p14:creationId xmlns:p14="http://schemas.microsoft.com/office/powerpoint/2010/main" val="37544185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0" name="Google Shape;180;p10: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1" i="0" u="none" strike="noStrike" cap="none">
                <a:solidFill>
                  <a:schemeClr val="dk1"/>
                </a:solidFill>
                <a:latin typeface="Calibri"/>
                <a:ea typeface="Calibri"/>
                <a:cs typeface="Calibri"/>
                <a:sym typeface="Calibri"/>
              </a:rPr>
              <a:t> </a:t>
            </a:r>
            <a:r>
              <a:rPr lang="en-US" sz="1200" b="0" i="0" u="none" strike="noStrike" cap="none">
                <a:solidFill>
                  <a:schemeClr val="dk1"/>
                </a:solidFill>
                <a:latin typeface="Calibri"/>
                <a:ea typeface="Calibri"/>
                <a:cs typeface="Calibri"/>
                <a:sym typeface="Calibri"/>
              </a:rPr>
              <a:t>These are the types of values that development education can foster:</a:t>
            </a:r>
            <a:endParaRPr/>
          </a:p>
          <a:p>
            <a:pPr marL="0" marR="0" lvl="0" indent="0" algn="l" rtl="0">
              <a:spcBef>
                <a:spcPts val="0"/>
              </a:spcBef>
              <a:spcAft>
                <a:spcPts val="0"/>
              </a:spcAft>
              <a:buNone/>
            </a:pPr>
            <a:r>
              <a:rPr lang="en-US" sz="1200" b="0" i="0" u="none" strike="noStrike" cap="none">
                <a:solidFill>
                  <a:schemeClr val="dk1"/>
                </a:solidFill>
                <a:latin typeface="Calibri"/>
                <a:ea typeface="Calibri"/>
                <a:cs typeface="Calibri"/>
                <a:sym typeface="Calibri"/>
              </a:rPr>
              <a:t> </a:t>
            </a:r>
            <a:endParaRPr/>
          </a:p>
          <a:p>
            <a:pPr marL="0" marR="0" lvl="0" indent="0" algn="l" rtl="0">
              <a:spcBef>
                <a:spcPts val="0"/>
              </a:spcBef>
              <a:spcAft>
                <a:spcPts val="0"/>
              </a:spcAft>
              <a:buNone/>
            </a:pPr>
            <a:r>
              <a:rPr lang="en-US" sz="1200" b="1" i="0" u="none" strike="noStrike" cap="none">
                <a:solidFill>
                  <a:schemeClr val="dk1"/>
                </a:solidFill>
                <a:latin typeface="Calibri"/>
                <a:ea typeface="Calibri"/>
                <a:cs typeface="Calibri"/>
                <a:sym typeface="Calibri"/>
              </a:rPr>
              <a:t>Empathy not sympathy: </a:t>
            </a:r>
            <a:r>
              <a:rPr lang="en-US" sz="1200" b="0" i="0" u="none" strike="noStrike" cap="none">
                <a:solidFill>
                  <a:schemeClr val="dk1"/>
                </a:solidFill>
                <a:latin typeface="Calibri"/>
                <a:ea typeface="Calibri"/>
                <a:cs typeface="Calibri"/>
                <a:sym typeface="Calibri"/>
              </a:rPr>
              <a:t>Empathy is about feeling with other people, sympathy is about feeling for.</a:t>
            </a:r>
            <a:r>
              <a:rPr lang="en-US" sz="1200" b="1" i="0" u="none" strike="noStrike" cap="none">
                <a:solidFill>
                  <a:schemeClr val="dk1"/>
                </a:solidFill>
                <a:latin typeface="Calibri"/>
                <a:ea typeface="Calibri"/>
                <a:cs typeface="Calibri"/>
                <a:sym typeface="Calibri"/>
              </a:rPr>
              <a:t> </a:t>
            </a:r>
            <a:r>
              <a:rPr lang="en-US" sz="1200" b="0" i="1" u="none" strike="noStrike" cap="none">
                <a:solidFill>
                  <a:schemeClr val="dk1"/>
                </a:solidFill>
                <a:latin typeface="Calibri"/>
                <a:ea typeface="Calibri"/>
                <a:cs typeface="Calibri"/>
                <a:sym typeface="Calibri"/>
              </a:rPr>
              <a:t>(I’ve put some cartoons in the folder for this)</a:t>
            </a:r>
            <a:endParaRPr sz="1200" b="0" i="0" u="none" strike="noStrike" cap="none">
              <a:solidFill>
                <a:schemeClr val="dk1"/>
              </a:solidFill>
              <a:latin typeface="Calibri"/>
              <a:ea typeface="Calibri"/>
              <a:cs typeface="Calibri"/>
              <a:sym typeface="Calibri"/>
            </a:endParaRPr>
          </a:p>
          <a:p>
            <a:pPr marL="0" marR="0" lvl="0" indent="0" algn="l" rtl="0">
              <a:spcBef>
                <a:spcPts val="0"/>
              </a:spcBef>
              <a:spcAft>
                <a:spcPts val="0"/>
              </a:spcAft>
              <a:buNone/>
            </a:pPr>
            <a:r>
              <a:rPr lang="en-US" sz="1200" b="0" i="0" u="none" strike="noStrike" cap="none">
                <a:solidFill>
                  <a:schemeClr val="dk1"/>
                </a:solidFill>
                <a:latin typeface="Calibri"/>
                <a:ea typeface="Calibri"/>
                <a:cs typeface="Calibri"/>
                <a:sym typeface="Calibri"/>
              </a:rPr>
              <a:t>It’s important that we try and put students in the shoes of people affected by the global issues we are covering and make sure that they feel with instead of feeling sorry for people who are affected by the issues learned about in class. </a:t>
            </a:r>
            <a:endParaRPr/>
          </a:p>
          <a:p>
            <a:pPr marL="0" marR="0" lvl="0" indent="0" algn="l" rtl="0">
              <a:spcBef>
                <a:spcPts val="0"/>
              </a:spcBef>
              <a:spcAft>
                <a:spcPts val="0"/>
              </a:spcAft>
              <a:buNone/>
            </a:pPr>
            <a:r>
              <a:rPr lang="en-US" sz="1200" b="1" i="0" u="none" strike="noStrike" cap="none">
                <a:solidFill>
                  <a:schemeClr val="dk1"/>
                </a:solidFill>
                <a:latin typeface="Calibri"/>
                <a:ea typeface="Calibri"/>
                <a:cs typeface="Calibri"/>
                <a:sym typeface="Calibri"/>
              </a:rPr>
              <a:t>Solidarity not charity: </a:t>
            </a:r>
            <a:r>
              <a:rPr lang="en-US" sz="1200" b="0" i="0" u="none" strike="noStrike" cap="none">
                <a:solidFill>
                  <a:schemeClr val="dk1"/>
                </a:solidFill>
                <a:latin typeface="Calibri"/>
                <a:ea typeface="Calibri"/>
                <a:cs typeface="Calibri"/>
                <a:sym typeface="Calibri"/>
              </a:rPr>
              <a:t>It’s important to instill a sense of solidarity in our students that we stand with people as our fellow human beings to work together on the root causes of global injustice instead of seeing people as ‘charity cases’ and resorting to fundraising as the only action to ‘help’. Making connections with how our lifestyles and behaviours can impact the world’s people and planet is a good place to start.</a:t>
            </a:r>
            <a:endParaRPr/>
          </a:p>
          <a:p>
            <a:pPr marL="0" marR="0" lvl="0" indent="0" algn="l" rtl="0">
              <a:spcBef>
                <a:spcPts val="0"/>
              </a:spcBef>
              <a:spcAft>
                <a:spcPts val="0"/>
              </a:spcAft>
              <a:buNone/>
            </a:pPr>
            <a:r>
              <a:rPr lang="en-US" sz="1200" b="1" i="0" u="none" strike="noStrike" cap="none">
                <a:solidFill>
                  <a:schemeClr val="dk1"/>
                </a:solidFill>
                <a:latin typeface="Calibri"/>
                <a:ea typeface="Calibri"/>
                <a:cs typeface="Calibri"/>
                <a:sym typeface="Calibri"/>
              </a:rPr>
              <a:t> </a:t>
            </a:r>
            <a:endParaRPr sz="1200" b="0" i="0" u="none" strike="noStrike" cap="none">
              <a:solidFill>
                <a:schemeClr val="dk1"/>
              </a:solidFill>
              <a:latin typeface="Calibri"/>
              <a:ea typeface="Calibri"/>
              <a:cs typeface="Calibri"/>
              <a:sym typeface="Calibri"/>
            </a:endParaRPr>
          </a:p>
          <a:p>
            <a:pPr marL="0" marR="0" lvl="0" indent="0" algn="l" rtl="0">
              <a:spcBef>
                <a:spcPts val="0"/>
              </a:spcBef>
              <a:spcAft>
                <a:spcPts val="0"/>
              </a:spcAft>
              <a:buNone/>
            </a:pPr>
            <a:r>
              <a:rPr lang="en-US" sz="1200" b="1" i="0" u="none" strike="noStrike" cap="none">
                <a:solidFill>
                  <a:schemeClr val="dk1"/>
                </a:solidFill>
                <a:latin typeface="Calibri"/>
                <a:ea typeface="Calibri"/>
                <a:cs typeface="Calibri"/>
                <a:sym typeface="Calibri"/>
              </a:rPr>
              <a:t>Respect for self</a:t>
            </a:r>
            <a:r>
              <a:rPr lang="en-US" sz="1200" b="0" i="0" u="none" strike="noStrike" cap="none">
                <a:solidFill>
                  <a:schemeClr val="dk1"/>
                </a:solidFill>
                <a:latin typeface="Calibri"/>
                <a:ea typeface="Calibri"/>
                <a:cs typeface="Calibri"/>
                <a:sym typeface="Calibri"/>
              </a:rPr>
              <a:t> – in a just &amp; democratic society respect for self is central to the flourishing of the well being of both the individual and the wider community. Respecting oneself brings both the capacity to act autonomously &amp; to be self-motivated. It is an essential pre-requisite to have respect for others &amp; to be concerned about their concerns.</a:t>
            </a:r>
            <a:endParaRPr/>
          </a:p>
          <a:p>
            <a:pPr marL="0" marR="0" lvl="0" indent="0" algn="l" rtl="0">
              <a:spcBef>
                <a:spcPts val="0"/>
              </a:spcBef>
              <a:spcAft>
                <a:spcPts val="0"/>
              </a:spcAft>
              <a:buNone/>
            </a:pPr>
            <a:r>
              <a:rPr lang="en-US" sz="1200" b="0" i="0" u="none" strike="noStrike" cap="none">
                <a:solidFill>
                  <a:schemeClr val="dk1"/>
                </a:solidFill>
                <a:latin typeface="Calibri"/>
                <a:ea typeface="Calibri"/>
                <a:cs typeface="Calibri"/>
                <a:sym typeface="Calibri"/>
              </a:rPr>
              <a:t> </a:t>
            </a:r>
            <a:endParaRPr/>
          </a:p>
          <a:p>
            <a:pPr marL="0" marR="0" lvl="0" indent="0" algn="l" rtl="0">
              <a:spcBef>
                <a:spcPts val="0"/>
              </a:spcBef>
              <a:spcAft>
                <a:spcPts val="0"/>
              </a:spcAft>
              <a:buNone/>
            </a:pPr>
            <a:r>
              <a:rPr lang="en-US" sz="1200" b="1" i="0" u="none" strike="noStrike" cap="none">
                <a:solidFill>
                  <a:schemeClr val="dk1"/>
                </a:solidFill>
                <a:latin typeface="Calibri"/>
                <a:ea typeface="Calibri"/>
                <a:cs typeface="Calibri"/>
                <a:sym typeface="Calibri"/>
              </a:rPr>
              <a:t>Respect for others</a:t>
            </a:r>
            <a:r>
              <a:rPr lang="en-US" sz="1200" b="0" i="0" u="none" strike="noStrike" cap="none">
                <a:solidFill>
                  <a:schemeClr val="dk1"/>
                </a:solidFill>
                <a:latin typeface="Calibri"/>
                <a:ea typeface="Calibri"/>
                <a:cs typeface="Calibri"/>
                <a:sym typeface="Calibri"/>
              </a:rPr>
              <a:t> </a:t>
            </a:r>
            <a:r>
              <a:rPr lang="en-US" sz="1200" b="1" i="0" u="none" strike="noStrike" cap="none">
                <a:solidFill>
                  <a:schemeClr val="dk1"/>
                </a:solidFill>
                <a:latin typeface="Calibri"/>
                <a:ea typeface="Calibri"/>
                <a:cs typeface="Calibri"/>
                <a:sym typeface="Calibri"/>
              </a:rPr>
              <a:t>and human rights for all</a:t>
            </a:r>
            <a:r>
              <a:rPr lang="en-US" sz="1200" b="0" i="0" u="none" strike="noStrike" cap="none">
                <a:solidFill>
                  <a:schemeClr val="dk1"/>
                </a:solidFill>
                <a:latin typeface="Calibri"/>
                <a:ea typeface="Calibri"/>
                <a:cs typeface="Calibri"/>
                <a:sym typeface="Calibri"/>
              </a:rPr>
              <a:t>– in a pluralist democracy the disposition to respect &amp; care for others are central to living interdependently. The positive relationships forged among individuals &amp; groups are essential to the development of qualities such as cooperation, interdependence and respect for a diversity of people &amp; cultures, which allows us to live and work in the realities of the world of today – and the future.</a:t>
            </a:r>
            <a:endParaRPr/>
          </a:p>
          <a:p>
            <a:pPr marL="0" marR="0" lvl="0" indent="0" algn="l" rtl="0">
              <a:spcBef>
                <a:spcPts val="0"/>
              </a:spcBef>
              <a:spcAft>
                <a:spcPts val="0"/>
              </a:spcAft>
              <a:buNone/>
            </a:pPr>
            <a:r>
              <a:rPr lang="en-US" sz="1200" b="0" i="0" u="none" strike="noStrike" cap="none">
                <a:solidFill>
                  <a:schemeClr val="dk1"/>
                </a:solidFill>
                <a:latin typeface="Calibri"/>
                <a:ea typeface="Calibri"/>
                <a:cs typeface="Calibri"/>
                <a:sym typeface="Calibri"/>
              </a:rPr>
              <a:t> </a:t>
            </a:r>
            <a:endParaRPr/>
          </a:p>
          <a:p>
            <a:pPr marL="0" marR="0" lvl="0" indent="0" algn="l" rtl="0">
              <a:spcBef>
                <a:spcPts val="0"/>
              </a:spcBef>
              <a:spcAft>
                <a:spcPts val="0"/>
              </a:spcAft>
              <a:buNone/>
            </a:pPr>
            <a:r>
              <a:rPr lang="en-US" sz="1200" b="1" i="0" u="none" strike="noStrike" cap="none">
                <a:solidFill>
                  <a:schemeClr val="dk1"/>
                </a:solidFill>
                <a:latin typeface="Calibri"/>
                <a:ea typeface="Calibri"/>
                <a:cs typeface="Calibri"/>
                <a:sym typeface="Calibri"/>
              </a:rPr>
              <a:t>A sense of social responsibility</a:t>
            </a:r>
            <a:r>
              <a:rPr lang="en-US" sz="1200" b="0" i="0" u="none" strike="noStrike" cap="none">
                <a:solidFill>
                  <a:schemeClr val="dk1"/>
                </a:solidFill>
                <a:latin typeface="Calibri"/>
                <a:ea typeface="Calibri"/>
                <a:cs typeface="Calibri"/>
                <a:sym typeface="Calibri"/>
              </a:rPr>
              <a:t> – in a society geared to the general well being of all, it is essential to develop a commitment to social responsibility based on the critical scrutiny of information and evidence within an awareness of power relationships, principles and traditions. Such a disposition to social responsibility should also entail a commitment to social justice and equity and the sustainable use of the environment.</a:t>
            </a:r>
            <a:endParaRPr/>
          </a:p>
          <a:p>
            <a:pPr marL="0" marR="0" lvl="0" indent="0" algn="l" rtl="0">
              <a:spcBef>
                <a:spcPts val="0"/>
              </a:spcBef>
              <a:spcAft>
                <a:spcPts val="0"/>
              </a:spcAft>
              <a:buNone/>
            </a:pPr>
            <a:r>
              <a:rPr lang="en-US" sz="1200" b="0" i="0" u="none" strike="noStrike" cap="none">
                <a:solidFill>
                  <a:schemeClr val="dk1"/>
                </a:solidFill>
                <a:latin typeface="Calibri"/>
                <a:ea typeface="Calibri"/>
                <a:cs typeface="Calibri"/>
                <a:sym typeface="Calibri"/>
              </a:rPr>
              <a:t> </a:t>
            </a:r>
            <a:endParaRPr/>
          </a:p>
          <a:p>
            <a:pPr marL="0" marR="0" lvl="0" indent="0" algn="l" rtl="0">
              <a:spcBef>
                <a:spcPts val="0"/>
              </a:spcBef>
              <a:spcAft>
                <a:spcPts val="0"/>
              </a:spcAft>
              <a:buNone/>
            </a:pPr>
            <a:r>
              <a:rPr lang="en-US" sz="1200" b="1" i="0" u="none" strike="noStrike" cap="none">
                <a:solidFill>
                  <a:schemeClr val="dk1"/>
                </a:solidFill>
                <a:latin typeface="Calibri"/>
                <a:ea typeface="Calibri"/>
                <a:cs typeface="Calibri"/>
                <a:sym typeface="Calibri"/>
              </a:rPr>
              <a:t>A sense of belonging</a:t>
            </a:r>
            <a:r>
              <a:rPr lang="en-US" sz="1200" b="0" i="0" u="none" strike="noStrike" cap="none">
                <a:solidFill>
                  <a:schemeClr val="dk1"/>
                </a:solidFill>
                <a:latin typeface="Calibri"/>
                <a:ea typeface="Calibri"/>
                <a:cs typeface="Calibri"/>
                <a:sym typeface="Calibri"/>
              </a:rPr>
              <a:t> – world citizenship depends on a disposition to be part of the enterprise as a whole, a commitment to common purposes that goes beyond personal interests, a willingness to participate as an active citizen, engendered by an understanding of the world as a place where each individual feels valued, and where both group &amp; individual concerns and opinions are respected.</a:t>
            </a:r>
            <a:endParaRPr/>
          </a:p>
          <a:p>
            <a:pPr marL="0" marR="0" lvl="0" indent="0" algn="l" rtl="0">
              <a:spcBef>
                <a:spcPts val="0"/>
              </a:spcBef>
              <a:spcAft>
                <a:spcPts val="0"/>
              </a:spcAft>
              <a:buNone/>
            </a:pPr>
            <a:r>
              <a:rPr lang="en-US" sz="1200" b="0" i="0" u="none" strike="noStrike" cap="none">
                <a:solidFill>
                  <a:schemeClr val="dk1"/>
                </a:solidFill>
                <a:latin typeface="Calibri"/>
                <a:ea typeface="Calibri"/>
                <a:cs typeface="Calibri"/>
                <a:sym typeface="Calibri"/>
              </a:rPr>
              <a:t> </a:t>
            </a:r>
            <a:endParaRPr/>
          </a:p>
          <a:p>
            <a:pPr marL="0" marR="0" lvl="0" indent="0" algn="l" rtl="0">
              <a:spcBef>
                <a:spcPts val="0"/>
              </a:spcBef>
              <a:spcAft>
                <a:spcPts val="0"/>
              </a:spcAft>
              <a:buNone/>
            </a:pPr>
            <a:r>
              <a:rPr lang="en-US" sz="1200" b="1" i="0" u="none" strike="noStrike" cap="none">
                <a:solidFill>
                  <a:schemeClr val="dk1"/>
                </a:solidFill>
                <a:latin typeface="Calibri"/>
                <a:ea typeface="Calibri"/>
                <a:cs typeface="Calibri"/>
                <a:sym typeface="Calibri"/>
              </a:rPr>
              <a:t>A commitment to learning</a:t>
            </a:r>
            <a:r>
              <a:rPr lang="en-US" sz="1200" b="0" i="0" u="none" strike="noStrike" cap="none">
                <a:solidFill>
                  <a:schemeClr val="dk1"/>
                </a:solidFill>
                <a:latin typeface="Calibri"/>
                <a:ea typeface="Calibri"/>
                <a:cs typeface="Calibri"/>
                <a:sym typeface="Calibri"/>
              </a:rPr>
              <a:t> – in a world increasingly characterised by change and adaptation the need to have a disposition to learning, to making new connections and new meanings, is fundamental. This would also need commitment to procedural values such as: willingness to adopt a critical stance towards information; willingness to give reasons why one holds a view or acts in a certain way, and to expect similar reasons from others; respect for evidence in holding and forming opinions; willingness to be open to the possibility of changing one’s own attitudes and values in the light of the evidence.</a:t>
            </a:r>
            <a:endParaRPr/>
          </a:p>
          <a:p>
            <a:pPr marL="0" marR="0" lvl="0" indent="0" algn="l" rtl="0">
              <a:spcBef>
                <a:spcPts val="0"/>
              </a:spcBef>
              <a:spcAft>
                <a:spcPts val="0"/>
              </a:spcAft>
              <a:buNone/>
            </a:pPr>
            <a:r>
              <a:rPr lang="en-US" sz="1200" b="0" i="0" u="none" strike="noStrike" cap="none">
                <a:solidFill>
                  <a:schemeClr val="dk1"/>
                </a:solidFill>
                <a:latin typeface="Calibri"/>
                <a:ea typeface="Calibri"/>
                <a:cs typeface="Calibri"/>
                <a:sym typeface="Calibri"/>
              </a:rPr>
              <a:t> </a:t>
            </a:r>
            <a:endParaRPr/>
          </a:p>
          <a:p>
            <a:pPr marL="0" marR="0" lvl="0" indent="0" algn="l" rtl="0">
              <a:spcBef>
                <a:spcPts val="0"/>
              </a:spcBef>
              <a:spcAft>
                <a:spcPts val="0"/>
              </a:spcAft>
              <a:buNone/>
            </a:pPr>
            <a:r>
              <a:rPr lang="en-US" sz="1200" b="1" i="0" u="none" strike="noStrike" cap="none">
                <a:solidFill>
                  <a:schemeClr val="dk1"/>
                </a:solidFill>
                <a:latin typeface="Calibri"/>
                <a:ea typeface="Calibri"/>
                <a:cs typeface="Calibri"/>
                <a:sym typeface="Calibri"/>
              </a:rPr>
              <a:t>Belief that you can make a difference-</a:t>
            </a:r>
            <a:r>
              <a:rPr lang="en-US" sz="1200" b="0" i="0" u="none" strike="noStrike" cap="none">
                <a:solidFill>
                  <a:schemeClr val="dk1"/>
                </a:solidFill>
                <a:latin typeface="Calibri"/>
                <a:ea typeface="Calibri"/>
                <a:cs typeface="Calibri"/>
                <a:sym typeface="Calibri"/>
              </a:rPr>
              <a:t>We can actually effect change! There will be times when you and your students may not think that you are having any impact so don’t lose heart and let your teaching and learning slide into apathy.</a:t>
            </a:r>
            <a:endParaRPr/>
          </a:p>
          <a:p>
            <a:pPr marL="0" marR="0" lvl="0" indent="0" algn="l" rtl="0">
              <a:spcBef>
                <a:spcPts val="0"/>
              </a:spcBef>
              <a:spcAft>
                <a:spcPts val="0"/>
              </a:spcAft>
              <a:buNone/>
            </a:pPr>
            <a:r>
              <a:rPr lang="en-US" sz="1200" b="0" i="0" u="none" strike="noStrike" cap="none">
                <a:solidFill>
                  <a:schemeClr val="dk1"/>
                </a:solidFill>
                <a:latin typeface="Calibri"/>
                <a:ea typeface="Calibri"/>
                <a:cs typeface="Calibri"/>
                <a:sym typeface="Calibri"/>
              </a:rPr>
              <a:t>  </a:t>
            </a:r>
            <a:endParaRPr/>
          </a:p>
          <a:p>
            <a:pPr marL="0" marR="0" lvl="0" indent="0" algn="l" rtl="0">
              <a:spcBef>
                <a:spcPts val="0"/>
              </a:spcBef>
              <a:spcAft>
                <a:spcPts val="0"/>
              </a:spcAft>
              <a:buNone/>
            </a:pPr>
            <a:r>
              <a:rPr lang="en-US" sz="1200" b="0" i="0" u="none" strike="noStrike" cap="none">
                <a:solidFill>
                  <a:schemeClr val="dk1"/>
                </a:solidFill>
                <a:latin typeface="Calibri"/>
                <a:ea typeface="Calibri"/>
                <a:cs typeface="Calibri"/>
                <a:sym typeface="Calibri"/>
              </a:rPr>
              <a:t> </a:t>
            </a:r>
            <a:endParaRPr/>
          </a:p>
          <a:p>
            <a:pPr marL="0" marR="0" lvl="0" indent="0" algn="l" rtl="0">
              <a:spcBef>
                <a:spcPts val="0"/>
              </a:spcBef>
              <a:spcAft>
                <a:spcPts val="0"/>
              </a:spcAft>
              <a:buNone/>
            </a:pPr>
            <a:endParaRPr sz="1200" b="0" i="0" u="none" strike="noStrike" cap="none">
              <a:solidFill>
                <a:schemeClr val="dk1"/>
              </a:solidFill>
              <a:latin typeface="Calibri"/>
              <a:ea typeface="Calibri"/>
              <a:cs typeface="Calibri"/>
              <a:sym typeface="Calibri"/>
            </a:endParaRPr>
          </a:p>
          <a:p>
            <a:pPr marL="0" marR="0" lvl="0" indent="0" algn="l" rtl="0">
              <a:spcBef>
                <a:spcPts val="0"/>
              </a:spcBef>
              <a:spcAft>
                <a:spcPts val="0"/>
              </a:spcAft>
              <a:buNone/>
            </a:pPr>
            <a:endParaRPr sz="1200" b="0" i="0" u="none" strike="noStrike" cap="none">
              <a:solidFill>
                <a:schemeClr val="dk1"/>
              </a:solidFill>
              <a:latin typeface="Calibri"/>
              <a:ea typeface="Calibri"/>
              <a:cs typeface="Calibri"/>
              <a:sym typeface="Calibri"/>
            </a:endParaRPr>
          </a:p>
        </p:txBody>
      </p:sp>
      <p:sp>
        <p:nvSpPr>
          <p:cNvPr id="181" name="Google Shape;181;p10: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8</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9119341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1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9" name="Google Shape;219;p1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ga-IE" sz="1200" b="0" i="0" u="none" strike="noStrike" cap="none" dirty="0">
                <a:solidFill>
                  <a:schemeClr val="dk1"/>
                </a:solidFill>
                <a:latin typeface="Calibri"/>
                <a:ea typeface="Calibri"/>
                <a:cs typeface="Calibri"/>
                <a:sym typeface="Calibri"/>
              </a:rPr>
              <a:t>In fact unless you work in the sector in Ireland,</a:t>
            </a:r>
            <a:r>
              <a:rPr lang="ga-IE" sz="1200" b="0" i="0" u="none" strike="noStrike" cap="none" baseline="0" dirty="0">
                <a:solidFill>
                  <a:schemeClr val="dk1"/>
                </a:solidFill>
                <a:latin typeface="Calibri"/>
                <a:ea typeface="Calibri"/>
                <a:cs typeface="Calibri"/>
                <a:sym typeface="Calibri"/>
              </a:rPr>
              <a:t> you are bound to misunderstand development the work of International Development and the developing world in general and that is no surprise when all we are exposed to is appeals and in the media natural disasters, war, conflict corruption starvation.</a:t>
            </a:r>
          </a:p>
          <a:p>
            <a:pPr marL="0" marR="0" lvl="0" indent="0" algn="l" rtl="0">
              <a:spcBef>
                <a:spcPts val="0"/>
              </a:spcBef>
              <a:spcAft>
                <a:spcPts val="0"/>
              </a:spcAft>
              <a:buNone/>
            </a:pPr>
            <a:endParaRPr lang="ga-IE" sz="1200" b="0" i="0" u="none" strike="noStrike" cap="none" baseline="0" dirty="0">
              <a:solidFill>
                <a:schemeClr val="dk1"/>
              </a:solidFill>
              <a:latin typeface="Calibri"/>
              <a:ea typeface="Calibri"/>
              <a:cs typeface="Calibri"/>
              <a:sym typeface="Calibri"/>
            </a:endParaRPr>
          </a:p>
          <a:p>
            <a:pPr marL="0" marR="0" lvl="0" indent="0" algn="l" rtl="0">
              <a:spcBef>
                <a:spcPts val="0"/>
              </a:spcBef>
              <a:spcAft>
                <a:spcPts val="0"/>
              </a:spcAft>
              <a:buNone/>
            </a:pPr>
            <a:r>
              <a:rPr lang="ga-IE" sz="1200" b="0" i="0" u="none" strike="noStrike" cap="none" baseline="0" dirty="0">
                <a:solidFill>
                  <a:schemeClr val="dk1"/>
                </a:solidFill>
                <a:latin typeface="Calibri"/>
                <a:ea typeface="Calibri"/>
                <a:cs typeface="Calibri"/>
                <a:sym typeface="Calibri"/>
              </a:rPr>
              <a:t>Oxfam’s boss was on Undercover Boss a few years back-the main thing that people knew about Oxfam is that ‘they run orphnages” . This is obvioulsy untrue but this misplaced belief exposes a bigger problem then just a case of misinformation! </a:t>
            </a:r>
          </a:p>
          <a:p>
            <a:pPr marL="0" marR="0" lvl="0" indent="0" algn="l" rtl="0">
              <a:spcBef>
                <a:spcPts val="0"/>
              </a:spcBef>
              <a:spcAft>
                <a:spcPts val="0"/>
              </a:spcAft>
              <a:buNone/>
            </a:pPr>
            <a:r>
              <a:rPr lang="ga-IE" sz="1200" b="0" i="0" u="none" strike="noStrike" cap="none" baseline="0" dirty="0">
                <a:solidFill>
                  <a:schemeClr val="dk1"/>
                </a:solidFill>
                <a:latin typeface="Calibri"/>
                <a:ea typeface="Calibri"/>
                <a:cs typeface="Calibri"/>
                <a:sym typeface="Calibri"/>
              </a:rPr>
              <a:t>Why do people hold this belief-it follows logically on their thoughts of poverty and in this case of Oxfam. This is because of how we process information-our brain tends to fill in the gaps. This is jyst making common sense of the world.</a:t>
            </a:r>
          </a:p>
          <a:p>
            <a:pPr marL="0" marR="0" lvl="0" indent="0" algn="l" rtl="0">
              <a:spcBef>
                <a:spcPts val="0"/>
              </a:spcBef>
              <a:spcAft>
                <a:spcPts val="0"/>
              </a:spcAft>
              <a:buNone/>
            </a:pPr>
            <a:endParaRPr lang="ga-IE" sz="1200" b="0" i="0" u="none" strike="noStrike" cap="none" baseline="0" dirty="0">
              <a:solidFill>
                <a:schemeClr val="dk1"/>
              </a:solidFill>
              <a:latin typeface="Calibri"/>
              <a:ea typeface="Calibri"/>
              <a:cs typeface="Calibri"/>
              <a:sym typeface="Calibri"/>
            </a:endParaRPr>
          </a:p>
          <a:p>
            <a:pPr marL="0" marR="0" lvl="0" indent="0" algn="l" rtl="0">
              <a:spcBef>
                <a:spcPts val="0"/>
              </a:spcBef>
              <a:spcAft>
                <a:spcPts val="0"/>
              </a:spcAft>
              <a:buNone/>
            </a:pPr>
            <a:endParaRPr lang="ga-IE" sz="1200" b="0" i="0" u="none" strike="noStrike" cap="none" baseline="0" dirty="0">
              <a:solidFill>
                <a:schemeClr val="dk1"/>
              </a:solidFill>
              <a:latin typeface="Calibri"/>
              <a:ea typeface="Calibri"/>
              <a:cs typeface="Calibri"/>
              <a:sym typeface="Calibri"/>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sz="1200" b="0" i="0" u="none" strike="noStrike" cap="none" dirty="0">
              <a:solidFill>
                <a:schemeClr val="dk1"/>
              </a:solidFill>
              <a:latin typeface="Calibri"/>
              <a:ea typeface="Calibri"/>
              <a:cs typeface="Calibri"/>
              <a:sym typeface="Calibri"/>
            </a:endParaRPr>
          </a:p>
        </p:txBody>
      </p:sp>
      <p:sp>
        <p:nvSpPr>
          <p:cNvPr id="220" name="Google Shape;220;p14: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9</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5341697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E" sz="1200" u="none" strike="noStrike" kern="1200" dirty="0">
                <a:solidFill>
                  <a:schemeClr val="tx1"/>
                </a:solidFill>
                <a:effectLst/>
                <a:latin typeface="+mn-lt"/>
                <a:ea typeface="+mn-ea"/>
                <a:cs typeface="+mn-cs"/>
              </a:rPr>
              <a:t> </a:t>
            </a:r>
            <a:endParaRPr lang="en-IE" sz="1800" kern="1200" dirty="0">
              <a:solidFill>
                <a:schemeClr val="tx1"/>
              </a:solidFill>
              <a:effectLst/>
              <a:latin typeface="+mn-lt"/>
              <a:ea typeface="+mn-ea"/>
              <a:cs typeface="+mn-cs"/>
            </a:endParaRPr>
          </a:p>
          <a:p>
            <a:pPr lvl="0"/>
            <a:r>
              <a:rPr lang="en-IE" sz="1200" kern="1200" dirty="0">
                <a:solidFill>
                  <a:schemeClr val="tx1"/>
                </a:solidFill>
                <a:effectLst/>
                <a:latin typeface="+mn-lt"/>
                <a:ea typeface="+mn-ea"/>
                <a:cs typeface="+mn-cs"/>
              </a:rPr>
              <a:t>Explain that they are now going to move on to step 3 where they will start to explore the theme</a:t>
            </a:r>
            <a:endParaRPr lang="en-IE" sz="1800" kern="1200" dirty="0">
              <a:solidFill>
                <a:schemeClr val="tx1"/>
              </a:solidFill>
              <a:effectLst/>
              <a:latin typeface="+mn-lt"/>
              <a:ea typeface="+mn-ea"/>
              <a:cs typeface="+mn-cs"/>
            </a:endParaRPr>
          </a:p>
          <a:p>
            <a:pPr lvl="0"/>
            <a:r>
              <a:rPr lang="en-IE" sz="1200" kern="1200" dirty="0">
                <a:solidFill>
                  <a:schemeClr val="tx1"/>
                </a:solidFill>
                <a:effectLst/>
                <a:latin typeface="+mn-lt"/>
                <a:ea typeface="+mn-ea"/>
                <a:cs typeface="+mn-cs"/>
              </a:rPr>
              <a:t>Provide a very short overview of the resources provided to assist teachers to do this</a:t>
            </a:r>
            <a:endParaRPr lang="en-IE" sz="1800" kern="1200" dirty="0">
              <a:solidFill>
                <a:schemeClr val="tx1"/>
              </a:solidFill>
              <a:effectLst/>
              <a:latin typeface="+mn-lt"/>
              <a:ea typeface="+mn-ea"/>
              <a:cs typeface="+mn-cs"/>
            </a:endParaRPr>
          </a:p>
          <a:p>
            <a:pPr lvl="0"/>
            <a:r>
              <a:rPr lang="en-IE" sz="1200" kern="1200" dirty="0">
                <a:solidFill>
                  <a:schemeClr val="tx1"/>
                </a:solidFill>
                <a:effectLst/>
                <a:latin typeface="+mn-lt"/>
                <a:ea typeface="+mn-ea"/>
                <a:cs typeface="+mn-cs"/>
              </a:rPr>
              <a:t>In this activity they are going to focus on thinking about the local to global link. </a:t>
            </a:r>
            <a:endParaRPr lang="en-IE" sz="1800" kern="1200" dirty="0">
              <a:solidFill>
                <a:schemeClr val="tx1"/>
              </a:solidFill>
              <a:effectLst/>
              <a:latin typeface="+mn-lt"/>
              <a:ea typeface="+mn-ea"/>
              <a:cs typeface="+mn-cs"/>
            </a:endParaRPr>
          </a:p>
          <a:p>
            <a:pPr lvl="0"/>
            <a:r>
              <a:rPr lang="en-IE" sz="1200" kern="1200" dirty="0">
                <a:solidFill>
                  <a:schemeClr val="tx1"/>
                </a:solidFill>
                <a:effectLst/>
                <a:latin typeface="+mn-lt"/>
                <a:ea typeface="+mn-ea"/>
                <a:cs typeface="+mn-cs"/>
              </a:rPr>
              <a:t>Ask them to brainstorm Step 3 </a:t>
            </a:r>
            <a:endParaRPr lang="en-IE" sz="1800" kern="1200" dirty="0">
              <a:solidFill>
                <a:schemeClr val="tx1"/>
              </a:solidFill>
              <a:effectLst/>
              <a:latin typeface="+mn-lt"/>
              <a:ea typeface="+mn-ea"/>
              <a:cs typeface="+mn-cs"/>
            </a:endParaRPr>
          </a:p>
          <a:p>
            <a:pPr lvl="1"/>
            <a:r>
              <a:rPr lang="en-IE" sz="1200" kern="1200" dirty="0">
                <a:solidFill>
                  <a:schemeClr val="tx1"/>
                </a:solidFill>
                <a:effectLst/>
                <a:latin typeface="+mn-lt"/>
                <a:ea typeface="+mn-ea"/>
                <a:cs typeface="+mn-cs"/>
              </a:rPr>
              <a:t>Use the template to consider questions posed and the global to local links of this issue</a:t>
            </a:r>
            <a:endParaRPr lang="en-IE" sz="1800" kern="1200" dirty="0">
              <a:solidFill>
                <a:schemeClr val="tx1"/>
              </a:solidFill>
              <a:effectLst/>
              <a:latin typeface="+mn-lt"/>
              <a:ea typeface="+mn-ea"/>
              <a:cs typeface="+mn-cs"/>
            </a:endParaRPr>
          </a:p>
          <a:p>
            <a:r>
              <a:rPr lang="en-IE" sz="1200" kern="1200" dirty="0">
                <a:solidFill>
                  <a:schemeClr val="tx1"/>
                </a:solidFill>
                <a:effectLst/>
                <a:latin typeface="+mn-lt"/>
                <a:ea typeface="+mn-ea"/>
                <a:cs typeface="+mn-cs"/>
              </a:rPr>
              <a:t> </a:t>
            </a:r>
            <a:endParaRPr lang="en-IE" sz="18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6DC113C4-5EEB-AD45-AD8C-04C21812C472}" type="slidenum">
              <a:rPr lang="en-US" smtClean="0"/>
              <a:t>10</a:t>
            </a:fld>
            <a:endParaRPr lang="en-US"/>
          </a:p>
        </p:txBody>
      </p:sp>
    </p:spTree>
    <p:extLst>
      <p:ext uri="{BB962C8B-B14F-4D97-AF65-F5344CB8AC3E}">
        <p14:creationId xmlns:p14="http://schemas.microsoft.com/office/powerpoint/2010/main" val="14689693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Print out this checklist for participants</a:t>
            </a:r>
            <a:endParaRPr lang="en-US" dirty="0"/>
          </a:p>
        </p:txBody>
      </p:sp>
      <p:sp>
        <p:nvSpPr>
          <p:cNvPr id="4" name="Slide Number Placeholder 3"/>
          <p:cNvSpPr>
            <a:spLocks noGrp="1"/>
          </p:cNvSpPr>
          <p:nvPr>
            <p:ph type="sldNum" sz="quarter" idx="10"/>
          </p:nvPr>
        </p:nvSpPr>
        <p:spPr/>
        <p:txBody>
          <a:bodyPr/>
          <a:lstStyle/>
          <a:p>
            <a:fld id="{6DC113C4-5EEB-AD45-AD8C-04C21812C472}" type="slidenum">
              <a:rPr lang="en-US" smtClean="0"/>
              <a:t>11</a:t>
            </a:fld>
            <a:endParaRPr lang="en-US"/>
          </a:p>
        </p:txBody>
      </p:sp>
    </p:spTree>
    <p:extLst>
      <p:ext uri="{BB962C8B-B14F-4D97-AF65-F5344CB8AC3E}">
        <p14:creationId xmlns:p14="http://schemas.microsoft.com/office/powerpoint/2010/main" val="32230290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p3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5" name="Google Shape;425;p3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b="0" i="0" u="none" strike="noStrike" cap="none">
              <a:solidFill>
                <a:schemeClr val="dk1"/>
              </a:solidFill>
              <a:latin typeface="Calibri"/>
              <a:ea typeface="Calibri"/>
              <a:cs typeface="Calibri"/>
              <a:sym typeface="Calibri"/>
            </a:endParaRPr>
          </a:p>
        </p:txBody>
      </p:sp>
      <p:sp>
        <p:nvSpPr>
          <p:cNvPr id="426" name="Google Shape;426;p37: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12</a:t>
            </a:fld>
            <a:endParaRPr sz="1200">
              <a:solidFill>
                <a:schemeClr val="dk1"/>
              </a:solidFill>
              <a:latin typeface="Calibri"/>
              <a:ea typeface="Calibri"/>
              <a:cs typeface="Calibri"/>
              <a:sym typeface="Calibri"/>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ACTIVITY </a:t>
            </a:r>
          </a:p>
          <a:p>
            <a:endParaRPr lang="en-US" dirty="0"/>
          </a:p>
          <a:p>
            <a:pPr lvl="0"/>
            <a:r>
              <a:rPr lang="en-IE" sz="1200" kern="1200" dirty="0">
                <a:solidFill>
                  <a:schemeClr val="tx1"/>
                </a:solidFill>
                <a:effectLst/>
                <a:latin typeface="+mn-lt"/>
                <a:ea typeface="+mn-ea"/>
                <a:cs typeface="+mn-cs"/>
              </a:rPr>
              <a:t>Everyone stands in a circle. In the middle of the circle there are cards with an image and theme on the front. </a:t>
            </a:r>
          </a:p>
          <a:p>
            <a:pPr lvl="0"/>
            <a:r>
              <a:rPr lang="en-IE" sz="1200" kern="1200" dirty="0">
                <a:solidFill>
                  <a:schemeClr val="tx1"/>
                </a:solidFill>
                <a:effectLst/>
                <a:latin typeface="+mn-lt"/>
                <a:ea typeface="+mn-ea"/>
                <a:cs typeface="+mn-cs"/>
              </a:rPr>
              <a:t>Give people a few minutes to walk around and take a look at all of the cards. Explain that at some point they will be asked to move to the card that they would like to explore a little more or are interested in.  </a:t>
            </a:r>
            <a:r>
              <a:rPr lang="en-IE" sz="1200" b="1" kern="1200" dirty="0">
                <a:solidFill>
                  <a:schemeClr val="tx1"/>
                </a:solidFill>
                <a:effectLst/>
                <a:latin typeface="+mn-lt"/>
                <a:ea typeface="+mn-ea"/>
                <a:cs typeface="+mn-cs"/>
              </a:rPr>
              <a:t>Only two people per card.</a:t>
            </a:r>
            <a:endParaRPr lang="en-IE" sz="1200" kern="1200" dirty="0">
              <a:solidFill>
                <a:schemeClr val="tx1"/>
              </a:solidFill>
              <a:effectLst/>
              <a:latin typeface="+mn-lt"/>
              <a:ea typeface="+mn-ea"/>
              <a:cs typeface="+mn-cs"/>
            </a:endParaRPr>
          </a:p>
          <a:p>
            <a:pPr lvl="0"/>
            <a:r>
              <a:rPr lang="en-IE" sz="1200" kern="1200" dirty="0">
                <a:solidFill>
                  <a:schemeClr val="tx1"/>
                </a:solidFill>
                <a:effectLst/>
                <a:latin typeface="+mn-lt"/>
                <a:ea typeface="+mn-ea"/>
                <a:cs typeface="+mn-cs"/>
              </a:rPr>
              <a:t>For new teachers ask them to pick a them they are LIKELY TO EXPLORE or would LIKE TO with their students. </a:t>
            </a:r>
          </a:p>
          <a:p>
            <a:pPr lvl="0"/>
            <a:r>
              <a:rPr lang="en-IE" sz="1200" kern="1200" dirty="0">
                <a:solidFill>
                  <a:schemeClr val="tx1"/>
                </a:solidFill>
                <a:effectLst/>
                <a:latin typeface="+mn-lt"/>
                <a:ea typeface="+mn-ea"/>
                <a:cs typeface="+mn-cs"/>
              </a:rPr>
              <a:t>For established teachers ask them to pick a theme that CHALLENGES THEM</a:t>
            </a:r>
          </a:p>
        </p:txBody>
      </p:sp>
      <p:sp>
        <p:nvSpPr>
          <p:cNvPr id="4" name="Slide Number Placeholder 3"/>
          <p:cNvSpPr>
            <a:spLocks noGrp="1"/>
          </p:cNvSpPr>
          <p:nvPr>
            <p:ph type="sldNum" sz="quarter" idx="5"/>
          </p:nvPr>
        </p:nvSpPr>
        <p:spPr/>
        <p:txBody>
          <a:bodyPr/>
          <a:lstStyle/>
          <a:p>
            <a:fld id="{6DC113C4-5EEB-AD45-AD8C-04C21812C472}" type="slidenum">
              <a:rPr lang="en-US" smtClean="0"/>
              <a:t>13</a:t>
            </a:fld>
            <a:endParaRPr lang="en-US"/>
          </a:p>
        </p:txBody>
      </p:sp>
    </p:spTree>
    <p:extLst>
      <p:ext uri="{BB962C8B-B14F-4D97-AF65-F5344CB8AC3E}">
        <p14:creationId xmlns:p14="http://schemas.microsoft.com/office/powerpoint/2010/main" val="19629187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DC113C4-5EEB-AD45-AD8C-04C21812C472}" type="slidenum">
              <a:rPr lang="en-US" smtClean="0"/>
              <a:t>14</a:t>
            </a:fld>
            <a:endParaRPr lang="en-US"/>
          </a:p>
        </p:txBody>
      </p:sp>
    </p:spTree>
    <p:extLst>
      <p:ext uri="{BB962C8B-B14F-4D97-AF65-F5344CB8AC3E}">
        <p14:creationId xmlns:p14="http://schemas.microsoft.com/office/powerpoint/2010/main" val="26969122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DC113C4-5EEB-AD45-AD8C-04C21812C472}" type="slidenum">
              <a:rPr lang="en-US" smtClean="0"/>
              <a:t>15</a:t>
            </a:fld>
            <a:endParaRPr lang="en-US"/>
          </a:p>
        </p:txBody>
      </p:sp>
    </p:spTree>
    <p:extLst>
      <p:ext uri="{BB962C8B-B14F-4D97-AF65-F5344CB8AC3E}">
        <p14:creationId xmlns:p14="http://schemas.microsoft.com/office/powerpoint/2010/main" val="22929833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sz="1200" kern="1200" dirty="0">
              <a:solidFill>
                <a:schemeClr val="tx1"/>
              </a:solidFill>
              <a:effectLst/>
              <a:latin typeface="+mn-lt"/>
              <a:ea typeface="+mn-ea"/>
              <a:cs typeface="+mn-cs"/>
            </a:endParaRPr>
          </a:p>
          <a:p>
            <a:r>
              <a:rPr lang="en-IE" sz="1200" u="sng" kern="1200" dirty="0">
                <a:solidFill>
                  <a:schemeClr val="tx1"/>
                </a:solidFill>
                <a:effectLst/>
                <a:latin typeface="+mn-lt"/>
                <a:ea typeface="+mn-ea"/>
                <a:cs typeface="+mn-cs"/>
              </a:rPr>
              <a:t>Emerging</a:t>
            </a:r>
            <a:r>
              <a:rPr lang="en-IE" sz="1200" kern="1200" dirty="0">
                <a:solidFill>
                  <a:schemeClr val="tx1"/>
                </a:solidFill>
                <a:effectLst/>
                <a:latin typeface="+mn-lt"/>
                <a:ea typeface="+mn-ea"/>
                <a:cs typeface="+mn-cs"/>
              </a:rPr>
              <a:t> – apparent/in the early stages/small number of students or teachers involved/small measures in place/GCE is present in your school at a small-scale</a:t>
            </a:r>
          </a:p>
          <a:p>
            <a:r>
              <a:rPr lang="en-IE" sz="1200" u="sng" kern="1200" dirty="0">
                <a:solidFill>
                  <a:schemeClr val="tx1"/>
                </a:solidFill>
                <a:effectLst/>
                <a:latin typeface="+mn-lt"/>
                <a:ea typeface="+mn-ea"/>
                <a:cs typeface="+mn-cs"/>
              </a:rPr>
              <a:t>Established</a:t>
            </a:r>
            <a:r>
              <a:rPr lang="en-IE" sz="1200" kern="1200" dirty="0">
                <a:solidFill>
                  <a:schemeClr val="tx1"/>
                </a:solidFill>
                <a:effectLst/>
                <a:latin typeface="+mn-lt"/>
                <a:ea typeface="+mn-ea"/>
                <a:cs typeface="+mn-cs"/>
              </a:rPr>
              <a:t> – the next stage – GCE very much exists in the school for a while and is therefore recognized by a broader number of students + teachers and generally accepted as part of the schools activity and policies</a:t>
            </a:r>
          </a:p>
          <a:p>
            <a:r>
              <a:rPr lang="en-IE" sz="1200" u="sng" kern="1200" dirty="0">
                <a:solidFill>
                  <a:schemeClr val="tx1"/>
                </a:solidFill>
                <a:effectLst/>
                <a:latin typeface="+mn-lt"/>
                <a:ea typeface="+mn-ea"/>
                <a:cs typeface="+mn-cs"/>
              </a:rPr>
              <a:t>Exceptional</a:t>
            </a:r>
            <a:r>
              <a:rPr lang="en-IE" sz="1200" kern="1200" dirty="0">
                <a:solidFill>
                  <a:schemeClr val="tx1"/>
                </a:solidFill>
                <a:effectLst/>
                <a:latin typeface="+mn-lt"/>
                <a:ea typeface="+mn-ea"/>
                <a:cs typeface="+mn-cs"/>
              </a:rPr>
              <a:t> – very much entrenched in the daily activities of the school/is visually apparent and largely acknowledged and practiced by most students and teachers in the school. A regular </a:t>
            </a:r>
            <a:r>
              <a:rPr lang="en-IE" sz="1200" kern="1200" dirty="0" err="1">
                <a:solidFill>
                  <a:schemeClr val="tx1"/>
                </a:solidFill>
                <a:effectLst/>
                <a:latin typeface="+mn-lt"/>
                <a:ea typeface="+mn-ea"/>
                <a:cs typeface="+mn-cs"/>
              </a:rPr>
              <a:t>occurance</a:t>
            </a:r>
            <a:r>
              <a:rPr lang="en-IE" sz="1200" kern="1200" dirty="0">
                <a:solidFill>
                  <a:schemeClr val="tx1"/>
                </a:solidFill>
                <a:effectLst/>
                <a:latin typeface="+mn-lt"/>
                <a:ea typeface="+mn-ea"/>
                <a:cs typeface="+mn-cs"/>
              </a:rPr>
              <a:t> in the classroom and school/ official links established with in the local community/familiar, popular, routine, standard, well known, prominent, </a:t>
            </a:r>
          </a:p>
          <a:p>
            <a:r>
              <a:rPr lang="en-IE" sz="1200" kern="1200" dirty="0">
                <a:solidFill>
                  <a:schemeClr val="tx1"/>
                </a:solidFill>
                <a:effectLst/>
                <a:latin typeface="+mn-lt"/>
                <a:ea typeface="+mn-ea"/>
                <a:cs typeface="+mn-cs"/>
              </a:rPr>
              <a:t> </a:t>
            </a:r>
          </a:p>
          <a:p>
            <a:r>
              <a:rPr lang="en-IE" sz="1200" kern="1200" dirty="0">
                <a:solidFill>
                  <a:schemeClr val="tx1"/>
                </a:solidFill>
                <a:effectLst/>
                <a:latin typeface="+mn-lt"/>
                <a:ea typeface="+mn-ea"/>
                <a:cs typeface="+mn-cs"/>
              </a:rPr>
              <a:t>We are review the word Special and we are considering changing the name of this award</a:t>
            </a:r>
          </a:p>
          <a:p>
            <a:endParaRPr lang="en-US" dirty="0"/>
          </a:p>
        </p:txBody>
      </p:sp>
      <p:sp>
        <p:nvSpPr>
          <p:cNvPr id="4" name="Slide Number Placeholder 3"/>
          <p:cNvSpPr>
            <a:spLocks noGrp="1"/>
          </p:cNvSpPr>
          <p:nvPr>
            <p:ph type="sldNum" sz="quarter" idx="5"/>
          </p:nvPr>
        </p:nvSpPr>
        <p:spPr/>
        <p:txBody>
          <a:bodyPr/>
          <a:lstStyle/>
          <a:p>
            <a:fld id="{CFB25B6B-6FF1-2047-B43A-915EF0D8DCD1}" type="slidenum">
              <a:rPr lang="en-US" smtClean="0"/>
              <a:t>16</a:t>
            </a:fld>
            <a:endParaRPr lang="en-US"/>
          </a:p>
        </p:txBody>
      </p:sp>
    </p:spTree>
    <p:extLst>
      <p:ext uri="{BB962C8B-B14F-4D97-AF65-F5344CB8AC3E}">
        <p14:creationId xmlns:p14="http://schemas.microsoft.com/office/powerpoint/2010/main" val="6235202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WWGS programme is excellent the support of the Education officer was always at hand for queries and very helpful-Joe Monaghan, Clarin</a:t>
            </a:r>
            <a:endParaRPr lang="en-US" dirty="0"/>
          </a:p>
        </p:txBody>
      </p:sp>
      <p:sp>
        <p:nvSpPr>
          <p:cNvPr id="4" name="Slide Number Placeholder 3"/>
          <p:cNvSpPr>
            <a:spLocks noGrp="1"/>
          </p:cNvSpPr>
          <p:nvPr>
            <p:ph type="sldNum" sz="quarter" idx="10"/>
          </p:nvPr>
        </p:nvSpPr>
        <p:spPr/>
        <p:txBody>
          <a:bodyPr/>
          <a:lstStyle/>
          <a:p>
            <a:fld id="{6DC113C4-5EEB-AD45-AD8C-04C21812C472}" type="slidenum">
              <a:rPr lang="en-US" smtClean="0"/>
              <a:t>17</a:t>
            </a:fld>
            <a:endParaRPr lang="en-US"/>
          </a:p>
        </p:txBody>
      </p:sp>
    </p:spTree>
    <p:extLst>
      <p:ext uri="{BB962C8B-B14F-4D97-AF65-F5344CB8AC3E}">
        <p14:creationId xmlns:p14="http://schemas.microsoft.com/office/powerpoint/2010/main" val="19394611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8B6E8C1-4DD5-8F40-9C46-1BF916B9D5AC}" type="slidenum">
              <a:rPr lang="en-US" smtClean="0"/>
              <a:t>26</a:t>
            </a:fld>
            <a:endParaRPr lang="en-US"/>
          </a:p>
        </p:txBody>
      </p:sp>
    </p:spTree>
    <p:extLst>
      <p:ext uri="{BB962C8B-B14F-4D97-AF65-F5344CB8AC3E}">
        <p14:creationId xmlns:p14="http://schemas.microsoft.com/office/powerpoint/2010/main" val="39195249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DC113C4-5EEB-AD45-AD8C-04C21812C472}" type="slidenum">
              <a:rPr lang="en-US" smtClean="0"/>
              <a:t>34</a:t>
            </a:fld>
            <a:endParaRPr lang="en-US"/>
          </a:p>
        </p:txBody>
      </p:sp>
    </p:spTree>
    <p:extLst>
      <p:ext uri="{BB962C8B-B14F-4D97-AF65-F5344CB8AC3E}">
        <p14:creationId xmlns:p14="http://schemas.microsoft.com/office/powerpoint/2010/main" val="33935004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paweł</a:t>
            </a:r>
            <a:r>
              <a:rPr lang="en-US" dirty="0" smtClean="0"/>
              <a:t> </a:t>
            </a:r>
            <a:r>
              <a:rPr lang="en-US" dirty="0" err="1" smtClean="0"/>
              <a:t>edmund</a:t>
            </a:r>
            <a:r>
              <a:rPr lang="en-US" dirty="0" smtClean="0"/>
              <a:t> </a:t>
            </a:r>
            <a:r>
              <a:rPr lang="en-US" dirty="0" err="1" smtClean="0"/>
              <a:t>strzelecki</a:t>
            </a:r>
            <a:r>
              <a:rPr lang="en-US" dirty="0" smtClean="0"/>
              <a:t>-polish humanitarian</a:t>
            </a:r>
          </a:p>
          <a:p>
            <a:endParaRPr lang="en-US" dirty="0" smtClean="0"/>
          </a:p>
          <a:p>
            <a:r>
              <a:rPr lang="en-US" dirty="0" smtClean="0"/>
              <a:t>Eva gore booth</a:t>
            </a:r>
          </a:p>
          <a:p>
            <a:endParaRPr lang="en-US" dirty="0" smtClean="0"/>
          </a:p>
          <a:p>
            <a:r>
              <a:rPr lang="en-US" dirty="0" smtClean="0"/>
              <a:t>Choctaw Indian Cork</a:t>
            </a:r>
          </a:p>
          <a:p>
            <a:endParaRPr lang="en-US" dirty="0" smtClean="0"/>
          </a:p>
          <a:p>
            <a:r>
              <a:rPr lang="en-US" dirty="0" smtClean="0"/>
              <a:t>Europe is the destination of the minority of refugees</a:t>
            </a:r>
            <a:r>
              <a:rPr lang="en-US" baseline="0" dirty="0" smtClean="0"/>
              <a:t> each year:</a:t>
            </a:r>
          </a:p>
          <a:p>
            <a:endParaRPr lang="en-US" baseline="0" dirty="0" smtClean="0"/>
          </a:p>
          <a:p>
            <a:endParaRPr lang="en-US" dirty="0" smtClean="0"/>
          </a:p>
          <a:p>
            <a:endParaRPr lang="en-US" dirty="0" smtClean="0"/>
          </a:p>
          <a:p>
            <a:endParaRPr lang="en-US" dirty="0"/>
          </a:p>
        </p:txBody>
      </p:sp>
      <p:sp>
        <p:nvSpPr>
          <p:cNvPr id="4" name="Slide Number Placeholder 3"/>
          <p:cNvSpPr>
            <a:spLocks noGrp="1"/>
          </p:cNvSpPr>
          <p:nvPr>
            <p:ph type="sldNum" sz="quarter" idx="10"/>
          </p:nvPr>
        </p:nvSpPr>
        <p:spPr/>
        <p:txBody>
          <a:bodyPr/>
          <a:lstStyle/>
          <a:p>
            <a:fld id="{845F52BE-ACFE-3248-938D-9741B730EE5E}" type="slidenum">
              <a:rPr lang="en-US" smtClean="0"/>
              <a:t>35</a:t>
            </a:fld>
            <a:endParaRPr lang="en-US"/>
          </a:p>
        </p:txBody>
      </p:sp>
    </p:spTree>
    <p:extLst>
      <p:ext uri="{BB962C8B-B14F-4D97-AF65-F5344CB8AC3E}">
        <p14:creationId xmlns:p14="http://schemas.microsoft.com/office/powerpoint/2010/main" val="13629367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BE0053C-DC73-B04E-9E77-A405888C5ABC}" type="slidenum">
              <a:rPr lang="en-US" smtClean="0"/>
              <a:t>50</a:t>
            </a:fld>
            <a:endParaRPr lang="en-US" dirty="0"/>
          </a:p>
        </p:txBody>
      </p:sp>
    </p:spTree>
    <p:extLst>
      <p:ext uri="{BB962C8B-B14F-4D97-AF65-F5344CB8AC3E}">
        <p14:creationId xmlns:p14="http://schemas.microsoft.com/office/powerpoint/2010/main" val="33122801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Music dept looked at migration as an issue when preparing for Grease</a:t>
            </a:r>
            <a:endParaRPr lang="en-US" dirty="0"/>
          </a:p>
        </p:txBody>
      </p:sp>
      <p:sp>
        <p:nvSpPr>
          <p:cNvPr id="4" name="Slide Number Placeholder 3"/>
          <p:cNvSpPr>
            <a:spLocks noGrp="1"/>
          </p:cNvSpPr>
          <p:nvPr>
            <p:ph type="sldNum" sz="quarter" idx="10"/>
          </p:nvPr>
        </p:nvSpPr>
        <p:spPr/>
        <p:txBody>
          <a:bodyPr/>
          <a:lstStyle/>
          <a:p>
            <a:fld id="{2BE0053C-DC73-B04E-9E77-A405888C5ABC}" type="slidenum">
              <a:rPr lang="en-US" smtClean="0"/>
              <a:t>51</a:t>
            </a:fld>
            <a:endParaRPr lang="en-US" dirty="0"/>
          </a:p>
        </p:txBody>
      </p:sp>
    </p:spTree>
    <p:extLst>
      <p:ext uri="{BB962C8B-B14F-4D97-AF65-F5344CB8AC3E}">
        <p14:creationId xmlns:p14="http://schemas.microsoft.com/office/powerpoint/2010/main" val="31165058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DC113C4-5EEB-AD45-AD8C-04C21812C472}" type="slidenum">
              <a:rPr lang="en-US" smtClean="0"/>
              <a:t>54</a:t>
            </a:fld>
            <a:endParaRPr lang="en-US" dirty="0"/>
          </a:p>
        </p:txBody>
      </p:sp>
    </p:spTree>
    <p:extLst>
      <p:ext uri="{BB962C8B-B14F-4D97-AF65-F5344CB8AC3E}">
        <p14:creationId xmlns:p14="http://schemas.microsoft.com/office/powerpoint/2010/main" val="9305087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15B4B840-45B7-124D-BC50-B7C8BF0F9A85}" type="datetimeFigureOut">
              <a:rPr lang="en-US" smtClean="0"/>
              <a:t>17/01/20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5782FCE-3576-1642-858A-6075373E2789}" type="slidenum">
              <a:rPr lang="en-US" smtClean="0"/>
              <a:t>‹#›</a:t>
            </a:fld>
            <a:endParaRPr lang="en-US" dirty="0"/>
          </a:p>
        </p:txBody>
      </p:sp>
    </p:spTree>
    <p:extLst>
      <p:ext uri="{BB962C8B-B14F-4D97-AF65-F5344CB8AC3E}">
        <p14:creationId xmlns:p14="http://schemas.microsoft.com/office/powerpoint/2010/main" val="35656244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5B4B840-45B7-124D-BC50-B7C8BF0F9A85}" type="datetimeFigureOut">
              <a:rPr lang="en-US" smtClean="0"/>
              <a:t>17/01/20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5782FCE-3576-1642-858A-6075373E2789}" type="slidenum">
              <a:rPr lang="en-US" smtClean="0"/>
              <a:t>‹#›</a:t>
            </a:fld>
            <a:endParaRPr lang="en-US" dirty="0"/>
          </a:p>
        </p:txBody>
      </p:sp>
    </p:spTree>
    <p:extLst>
      <p:ext uri="{BB962C8B-B14F-4D97-AF65-F5344CB8AC3E}">
        <p14:creationId xmlns:p14="http://schemas.microsoft.com/office/powerpoint/2010/main" val="33092580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15B4B840-45B7-124D-BC50-B7C8BF0F9A85}" type="datetimeFigureOut">
              <a:rPr lang="en-US" smtClean="0"/>
              <a:t>17/01/20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5782FCE-3576-1642-858A-6075373E2789}" type="slidenum">
              <a:rPr lang="en-US" smtClean="0"/>
              <a:t>‹#›</a:t>
            </a:fld>
            <a:endParaRPr lang="en-US" dirty="0"/>
          </a:p>
        </p:txBody>
      </p:sp>
    </p:spTree>
    <p:extLst>
      <p:ext uri="{BB962C8B-B14F-4D97-AF65-F5344CB8AC3E}">
        <p14:creationId xmlns:p14="http://schemas.microsoft.com/office/powerpoint/2010/main" val="19183038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15B4B840-45B7-124D-BC50-B7C8BF0F9A85}" type="datetimeFigureOut">
              <a:rPr lang="en-US" smtClean="0"/>
              <a:t>17/01/20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5782FCE-3576-1642-858A-6075373E2789}" type="slidenum">
              <a:rPr lang="en-US" smtClean="0"/>
              <a:t>‹#›</a:t>
            </a:fld>
            <a:endParaRPr lang="en-US" dirty="0"/>
          </a:p>
        </p:txBody>
      </p:sp>
    </p:spTree>
    <p:extLst>
      <p:ext uri="{BB962C8B-B14F-4D97-AF65-F5344CB8AC3E}">
        <p14:creationId xmlns:p14="http://schemas.microsoft.com/office/powerpoint/2010/main" val="3008987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15B4B840-45B7-124D-BC50-B7C8BF0F9A85}" type="datetimeFigureOut">
              <a:rPr lang="en-US" smtClean="0"/>
              <a:t>17/01/20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75782FCE-3576-1642-858A-6075373E2789}" type="slidenum">
              <a:rPr lang="en-US" smtClean="0"/>
              <a:t>‹#›</a:t>
            </a:fld>
            <a:endParaRPr lang="en-US" dirty="0"/>
          </a:p>
        </p:txBody>
      </p:sp>
    </p:spTree>
    <p:extLst>
      <p:ext uri="{BB962C8B-B14F-4D97-AF65-F5344CB8AC3E}">
        <p14:creationId xmlns:p14="http://schemas.microsoft.com/office/powerpoint/2010/main" val="976100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15B4B840-45B7-124D-BC50-B7C8BF0F9A85}" type="datetimeFigureOut">
              <a:rPr lang="en-US" smtClean="0"/>
              <a:t>17/01/20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75782FCE-3576-1642-858A-6075373E2789}" type="slidenum">
              <a:rPr lang="en-US" smtClean="0"/>
              <a:t>‹#›</a:t>
            </a:fld>
            <a:endParaRPr lang="en-US" dirty="0"/>
          </a:p>
        </p:txBody>
      </p:sp>
    </p:spTree>
    <p:extLst>
      <p:ext uri="{BB962C8B-B14F-4D97-AF65-F5344CB8AC3E}">
        <p14:creationId xmlns:p14="http://schemas.microsoft.com/office/powerpoint/2010/main" val="29374402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5B4B840-45B7-124D-BC50-B7C8BF0F9A85}" type="datetimeFigureOut">
              <a:rPr lang="en-US" smtClean="0"/>
              <a:t>17/01/20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75782FCE-3576-1642-858A-6075373E2789}" type="slidenum">
              <a:rPr lang="en-US" smtClean="0"/>
              <a:t>‹#›</a:t>
            </a:fld>
            <a:endParaRPr lang="en-US" dirty="0"/>
          </a:p>
        </p:txBody>
      </p:sp>
    </p:spTree>
    <p:extLst>
      <p:ext uri="{BB962C8B-B14F-4D97-AF65-F5344CB8AC3E}">
        <p14:creationId xmlns:p14="http://schemas.microsoft.com/office/powerpoint/2010/main" val="17349580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15B4B840-45B7-124D-BC50-B7C8BF0F9A85}" type="datetimeFigureOut">
              <a:rPr lang="en-US" smtClean="0"/>
              <a:t>17/01/20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5782FCE-3576-1642-858A-6075373E2789}" type="slidenum">
              <a:rPr lang="en-US" smtClean="0"/>
              <a:t>‹#›</a:t>
            </a:fld>
            <a:endParaRPr lang="en-US" dirty="0"/>
          </a:p>
        </p:txBody>
      </p:sp>
    </p:spTree>
    <p:extLst>
      <p:ext uri="{BB962C8B-B14F-4D97-AF65-F5344CB8AC3E}">
        <p14:creationId xmlns:p14="http://schemas.microsoft.com/office/powerpoint/2010/main" val="34201634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dirty="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15B4B840-45B7-124D-BC50-B7C8BF0F9A85}" type="datetimeFigureOut">
              <a:rPr lang="en-US" smtClean="0"/>
              <a:t>17/01/20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5782FCE-3576-1642-858A-6075373E2789}" type="slidenum">
              <a:rPr lang="en-US" smtClean="0"/>
              <a:t>‹#›</a:t>
            </a:fld>
            <a:endParaRPr lang="en-US" dirty="0"/>
          </a:p>
        </p:txBody>
      </p:sp>
    </p:spTree>
    <p:extLst>
      <p:ext uri="{BB962C8B-B14F-4D97-AF65-F5344CB8AC3E}">
        <p14:creationId xmlns:p14="http://schemas.microsoft.com/office/powerpoint/2010/main" val="7643130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5B4B840-45B7-124D-BC50-B7C8BF0F9A85}" type="datetimeFigureOut">
              <a:rPr lang="en-US" smtClean="0"/>
              <a:t>17/01/20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5782FCE-3576-1642-858A-6075373E2789}" type="slidenum">
              <a:rPr lang="en-US" smtClean="0"/>
              <a:t>‹#›</a:t>
            </a:fld>
            <a:endParaRPr lang="en-US" dirty="0"/>
          </a:p>
        </p:txBody>
      </p:sp>
    </p:spTree>
    <p:extLst>
      <p:ext uri="{BB962C8B-B14F-4D97-AF65-F5344CB8AC3E}">
        <p14:creationId xmlns:p14="http://schemas.microsoft.com/office/powerpoint/2010/main" val="35428620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5B4B840-45B7-124D-BC50-B7C8BF0F9A85}" type="datetimeFigureOut">
              <a:rPr lang="en-US" smtClean="0"/>
              <a:t>17/01/20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5782FCE-3576-1642-858A-6075373E2789}" type="slidenum">
              <a:rPr lang="en-US" smtClean="0"/>
              <a:t>‹#›</a:t>
            </a:fld>
            <a:endParaRPr lang="en-US" dirty="0"/>
          </a:p>
        </p:txBody>
      </p:sp>
    </p:spTree>
    <p:extLst>
      <p:ext uri="{BB962C8B-B14F-4D97-AF65-F5344CB8AC3E}">
        <p14:creationId xmlns:p14="http://schemas.microsoft.com/office/powerpoint/2010/main" val="28460012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B4B840-45B7-124D-BC50-B7C8BF0F9A85}" type="datetimeFigureOut">
              <a:rPr lang="en-US" smtClean="0"/>
              <a:t>17/01/20</a:t>
            </a:fld>
            <a:endParaRPr lang="en-US"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5782FCE-3576-1642-858A-6075373E2789}" type="slidenum">
              <a:rPr lang="en-US" smtClean="0"/>
              <a:t>‹#›</a:t>
            </a:fld>
            <a:endParaRPr lang="en-US" dirty="0"/>
          </a:p>
        </p:txBody>
      </p:sp>
    </p:spTree>
    <p:extLst>
      <p:ext uri="{BB962C8B-B14F-4D97-AF65-F5344CB8AC3E}">
        <p14:creationId xmlns:p14="http://schemas.microsoft.com/office/powerpoint/2010/main" val="27204482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 Id="rId3"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4.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5.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png"/><Relationship Id="rId3"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4" Type="http://schemas.openxmlformats.org/officeDocument/2006/relationships/image" Target="../media/image10.png"/><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3.tif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4.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6.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4" Type="http://schemas.openxmlformats.org/officeDocument/2006/relationships/image" Target="../media/image18.png"/><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xml"/><Relationship Id="rId3" Type="http://schemas.openxmlformats.org/officeDocument/2006/relationships/image" Target="../media/image19.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0.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1.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4" Type="http://schemas.openxmlformats.org/officeDocument/2006/relationships/image" Target="../media/image24.png"/><Relationship Id="rId5" Type="http://schemas.openxmlformats.org/officeDocument/2006/relationships/image" Target="../media/image25.png"/><Relationship Id="rId6" Type="http://schemas.openxmlformats.org/officeDocument/2006/relationships/image" Target="../media/image26.png"/><Relationship Id="rId7" Type="http://schemas.openxmlformats.org/officeDocument/2006/relationships/image" Target="../media/image27.png"/><Relationship Id="rId1" Type="http://schemas.openxmlformats.org/officeDocument/2006/relationships/slideLayout" Target="../slideLayouts/slideLayout2.xml"/><Relationship Id="rId2" Type="http://schemas.openxmlformats.org/officeDocument/2006/relationships/image" Target="../media/image2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2.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8.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9.jpeg"/></Relationships>
</file>

<file path=ppt/slides/_rels/slide26.xml.rels><?xml version="1.0" encoding="UTF-8" standalone="yes"?>
<Relationships xmlns="http://schemas.openxmlformats.org/package/2006/relationships"><Relationship Id="rId3" Type="http://schemas.openxmlformats.org/officeDocument/2006/relationships/image" Target="../media/image30.jpeg"/><Relationship Id="rId4" Type="http://schemas.openxmlformats.org/officeDocument/2006/relationships/image" Target="../media/image31.png"/><Relationship Id="rId5" Type="http://schemas.openxmlformats.org/officeDocument/2006/relationships/image" Target="../media/image32.png"/><Relationship Id="rId6" Type="http://schemas.openxmlformats.org/officeDocument/2006/relationships/image" Target="../media/image33.png"/><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4.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5.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6.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hyperlink" Target="http://shlegeris.com/gini" TargetMode="Externa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7.png"/><Relationship Id="rId3" Type="http://schemas.openxmlformats.org/officeDocument/2006/relationships/image" Target="../media/image38.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xml"/></Relationships>
</file>

<file path=ppt/slides/_rels/slide35.xml.rels><?xml version="1.0" encoding="UTF-8" standalone="yes"?>
<Relationships xmlns="http://schemas.openxmlformats.org/package/2006/relationships"><Relationship Id="rId3" Type="http://schemas.openxmlformats.org/officeDocument/2006/relationships/image" Target="../media/image39.png"/><Relationship Id="rId4" Type="http://schemas.openxmlformats.org/officeDocument/2006/relationships/image" Target="../media/image40.png"/><Relationship Id="rId5" Type="http://schemas.openxmlformats.org/officeDocument/2006/relationships/image" Target="../media/image41.jpeg"/><Relationship Id="rId6" Type="http://schemas.openxmlformats.org/officeDocument/2006/relationships/image" Target="../media/image42.jpg"/><Relationship Id="rId7" Type="http://schemas.openxmlformats.org/officeDocument/2006/relationships/image" Target="../media/image43.jpg"/><Relationship Id="rId1" Type="http://schemas.openxmlformats.org/officeDocument/2006/relationships/slideLayout" Target="../slideLayouts/slideLayout7.xml"/><Relationship Id="rId2" Type="http://schemas.openxmlformats.org/officeDocument/2006/relationships/notesSlide" Target="../notesSlides/notesSlide18.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4.png"/><Relationship Id="rId3" Type="http://schemas.openxmlformats.org/officeDocument/2006/relationships/image" Target="../media/image45.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6.jpeg"/><Relationship Id="rId3" Type="http://schemas.openxmlformats.org/officeDocument/2006/relationships/image" Target="../media/image47.jpe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3.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8.jpeg"/><Relationship Id="rId3" Type="http://schemas.openxmlformats.org/officeDocument/2006/relationships/image" Target="../media/image49.jpe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0.jpeg"/></Relationships>
</file>

<file path=ppt/slides/_rels/slide44.xml.rels><?xml version="1.0" encoding="UTF-8" standalone="yes"?>
<Relationships xmlns="http://schemas.openxmlformats.org/package/2006/relationships"><Relationship Id="rId11" Type="http://schemas.openxmlformats.org/officeDocument/2006/relationships/image" Target="../media/image60.jpg"/><Relationship Id="rId12" Type="http://schemas.openxmlformats.org/officeDocument/2006/relationships/image" Target="../media/image61.png"/><Relationship Id="rId13" Type="http://schemas.openxmlformats.org/officeDocument/2006/relationships/image" Target="../media/image62.png"/><Relationship Id="rId14" Type="http://schemas.openxmlformats.org/officeDocument/2006/relationships/image" Target="../media/image63.jpeg"/><Relationship Id="rId15" Type="http://schemas.openxmlformats.org/officeDocument/2006/relationships/image" Target="../media/image64.jpeg"/><Relationship Id="rId1" Type="http://schemas.openxmlformats.org/officeDocument/2006/relationships/slideLayout" Target="../slideLayouts/slideLayout1.xml"/><Relationship Id="rId2" Type="http://schemas.openxmlformats.org/officeDocument/2006/relationships/image" Target="../media/image51.png"/><Relationship Id="rId3" Type="http://schemas.openxmlformats.org/officeDocument/2006/relationships/image" Target="../media/image52.png"/><Relationship Id="rId4" Type="http://schemas.openxmlformats.org/officeDocument/2006/relationships/image" Target="../media/image53.png"/><Relationship Id="rId5" Type="http://schemas.openxmlformats.org/officeDocument/2006/relationships/image" Target="../media/image54.png"/><Relationship Id="rId6" Type="http://schemas.openxmlformats.org/officeDocument/2006/relationships/image" Target="../media/image55.jpeg"/><Relationship Id="rId7" Type="http://schemas.openxmlformats.org/officeDocument/2006/relationships/image" Target="../media/image56.jpeg"/><Relationship Id="rId8" Type="http://schemas.openxmlformats.org/officeDocument/2006/relationships/image" Target="../media/image57.jpeg"/><Relationship Id="rId9" Type="http://schemas.openxmlformats.org/officeDocument/2006/relationships/image" Target="../media/image58.jpeg"/><Relationship Id="rId10" Type="http://schemas.openxmlformats.org/officeDocument/2006/relationships/image" Target="../media/image59.jpe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4.png"/></Relationships>
</file>

<file path=ppt/slides/_rels/slide46.xml.rels><?xml version="1.0" encoding="UTF-8" standalone="yes"?>
<Relationships xmlns="http://schemas.openxmlformats.org/package/2006/relationships"><Relationship Id="rId3" Type="http://schemas.openxmlformats.org/officeDocument/2006/relationships/image" Target="../media/image66.jpeg"/><Relationship Id="rId4" Type="http://schemas.openxmlformats.org/officeDocument/2006/relationships/image" Target="../media/image67.jpeg"/><Relationship Id="rId1" Type="http://schemas.openxmlformats.org/officeDocument/2006/relationships/slideLayout" Target="../slideLayouts/slideLayout7.xml"/><Relationship Id="rId2" Type="http://schemas.openxmlformats.org/officeDocument/2006/relationships/image" Target="../media/image65.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8.png"/><Relationship Id="rId3" Type="http://schemas.openxmlformats.org/officeDocument/2006/relationships/image" Target="../media/image69.jpe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6.png"/></Relationships>
</file>

<file path=ppt/slides/_rels/slide49.xml.rels><?xml version="1.0" encoding="UTF-8" standalone="yes"?>
<Relationships xmlns="http://schemas.openxmlformats.org/package/2006/relationships"><Relationship Id="rId3" Type="http://schemas.openxmlformats.org/officeDocument/2006/relationships/image" Target="../media/image70.tiff"/><Relationship Id="rId4" Type="http://schemas.openxmlformats.org/officeDocument/2006/relationships/image" Target="../media/image71.jpeg"/><Relationship Id="rId1" Type="http://schemas.openxmlformats.org/officeDocument/2006/relationships/slideLayout" Target="../slideLayouts/slideLayout7.xml"/><Relationship Id="rId2" Type="http://schemas.openxmlformats.org/officeDocument/2006/relationships/image" Target="../media/image65.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xml"/><Relationship Id="rId3" Type="http://schemas.openxmlformats.org/officeDocument/2006/relationships/image" Target="../media/image72.jpe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xml"/><Relationship Id="rId3" Type="http://schemas.openxmlformats.org/officeDocument/2006/relationships/image" Target="../media/image73.jpeg"/></Relationships>
</file>

<file path=ppt/slides/_rels/slide52.xml.rels><?xml version="1.0" encoding="UTF-8" standalone="yes"?>
<Relationships xmlns="http://schemas.openxmlformats.org/package/2006/relationships"><Relationship Id="rId3" Type="http://schemas.openxmlformats.org/officeDocument/2006/relationships/image" Target="../media/image75.jpeg"/><Relationship Id="rId4" Type="http://schemas.openxmlformats.org/officeDocument/2006/relationships/image" Target="../media/image76.jpeg"/><Relationship Id="rId5" Type="http://schemas.microsoft.com/office/2007/relationships/hdphoto" Target="../media/hdphoto1.wdp"/><Relationship Id="rId1" Type="http://schemas.openxmlformats.org/officeDocument/2006/relationships/slideLayout" Target="../slideLayouts/slideLayout7.xml"/><Relationship Id="rId2" Type="http://schemas.openxmlformats.org/officeDocument/2006/relationships/image" Target="../media/image74.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5.png"/></Relationships>
</file>

<file path=ppt/slides/_rels/slide54.xml.rels><?xml version="1.0" encoding="UTF-8" standalone="yes"?>
<Relationships xmlns="http://schemas.openxmlformats.org/package/2006/relationships"><Relationship Id="rId3" Type="http://schemas.openxmlformats.org/officeDocument/2006/relationships/image" Target="../media/image77.jpeg"/><Relationship Id="rId4" Type="http://schemas.openxmlformats.org/officeDocument/2006/relationships/image" Target="../media/image78.jpeg"/><Relationship Id="rId5" Type="http://schemas.openxmlformats.org/officeDocument/2006/relationships/image" Target="../media/image25.png"/><Relationship Id="rId6" Type="http://schemas.openxmlformats.org/officeDocument/2006/relationships/image" Target="../media/image79.jpeg"/><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0.jpeg"/><Relationship Id="rId3" Type="http://schemas.openxmlformats.org/officeDocument/2006/relationships/image" Target="../media/image81.jp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83.jpeg"/><Relationship Id="rId4" Type="http://schemas.openxmlformats.org/officeDocument/2006/relationships/image" Target="../media/image84.jpeg"/><Relationship Id="rId5" Type="http://schemas.openxmlformats.org/officeDocument/2006/relationships/image" Target="../media/image85.jpeg"/><Relationship Id="rId1" Type="http://schemas.openxmlformats.org/officeDocument/2006/relationships/slideLayout" Target="../slideLayouts/slideLayout7.xml"/><Relationship Id="rId2" Type="http://schemas.openxmlformats.org/officeDocument/2006/relationships/image" Target="../media/image82.jpe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7.png"/></Relationships>
</file>

<file path=ppt/slides/_rels/slide59.xml.rels><?xml version="1.0" encoding="UTF-8" standalone="yes"?>
<Relationships xmlns="http://schemas.openxmlformats.org/package/2006/relationships"><Relationship Id="rId3" Type="http://schemas.openxmlformats.org/officeDocument/2006/relationships/image" Target="../media/image87.jpeg"/><Relationship Id="rId4" Type="http://schemas.openxmlformats.org/officeDocument/2006/relationships/image" Target="../media/image88.png"/><Relationship Id="rId5" Type="http://schemas.openxmlformats.org/officeDocument/2006/relationships/image" Target="../media/image89.jpeg"/><Relationship Id="rId1" Type="http://schemas.openxmlformats.org/officeDocument/2006/relationships/slideLayout" Target="../slideLayouts/slideLayout2.xml"/><Relationship Id="rId2" Type="http://schemas.openxmlformats.org/officeDocument/2006/relationships/image" Target="../media/image86.jpe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90.jpeg"/><Relationship Id="rId3" Type="http://schemas.openxmlformats.org/officeDocument/2006/relationships/hyperlink" Target="mailto:Lizzy.noone@worldwiseschools.i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6">
            <a:extLst>
              <a:ext uri="{FF2B5EF4-FFF2-40B4-BE49-F238E27FC236}">
                <a16:creationId xmlns="" xmlns:a16="http://schemas.microsoft.com/office/drawing/2014/main" id="{DD0AEE21-CF4B-4395-A100-EFB0EB99518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bwMode="auto">
          <a:xfrm>
            <a:off x="0" y="0"/>
            <a:ext cx="664368"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8" name="Rectangle 11">
            <a:extLst>
              <a:ext uri="{FF2B5EF4-FFF2-40B4-BE49-F238E27FC236}">
                <a16:creationId xmlns="" xmlns:a16="http://schemas.microsoft.com/office/drawing/2014/main" id="{9F8DBD9A-1B56-4D4B-856B-89CC682C6B2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8931402" y="0"/>
            <a:ext cx="21259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Rectangle 13">
            <a:extLst>
              <a:ext uri="{FF2B5EF4-FFF2-40B4-BE49-F238E27FC236}">
                <a16:creationId xmlns="" xmlns:a16="http://schemas.microsoft.com/office/drawing/2014/main" id="{EE079F42-5C7A-44DD-9E9F-A34795A48F1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539318" y="0"/>
            <a:ext cx="8604682"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Freeform 6">
            <a:extLst>
              <a:ext uri="{FF2B5EF4-FFF2-40B4-BE49-F238E27FC236}">
                <a16:creationId xmlns="" xmlns:a16="http://schemas.microsoft.com/office/drawing/2014/main" id="{09777E15-6D68-4808-AD20-82EA7377F43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bwMode="auto">
          <a:xfrm>
            <a:off x="84963" y="0"/>
            <a:ext cx="664369"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rgbClr val="FFFFFF"/>
          </a:solidFill>
          <a:ln w="0">
            <a:noFill/>
            <a:prstDash val="solid"/>
            <a:round/>
            <a:headEnd/>
            <a:tailEnd/>
          </a:ln>
        </p:spPr>
      </p:sp>
      <p:sp>
        <p:nvSpPr>
          <p:cNvPr id="18" name="Freeform 6">
            <a:extLst>
              <a:ext uri="{FF2B5EF4-FFF2-40B4-BE49-F238E27FC236}">
                <a16:creationId xmlns="" xmlns:a16="http://schemas.microsoft.com/office/drawing/2014/main" id="{CE79CAD8-9F7F-4756-BD12-8463CA4C6F5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bwMode="auto">
          <a:xfrm>
            <a:off x="0" y="0"/>
            <a:ext cx="664368"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20" name="Rectangle 19">
            <a:extLst>
              <a:ext uri="{FF2B5EF4-FFF2-40B4-BE49-F238E27FC236}">
                <a16:creationId xmlns="" xmlns:a16="http://schemas.microsoft.com/office/drawing/2014/main" id="{A9923A21-5790-4667-B5C7-ADA793B4993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248336" y="643466"/>
            <a:ext cx="7200601" cy="5571067"/>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What-If-Its-A-Hoax-56a74f4c5f9b58b7d0e8f300.jp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89635" y="1185187"/>
            <a:ext cx="6718001" cy="4487624"/>
          </a:xfrm>
          <a:prstGeom prst="rect">
            <a:avLst/>
          </a:prstGeom>
        </p:spPr>
      </p:pic>
    </p:spTree>
    <p:extLst>
      <p:ext uri="{BB962C8B-B14F-4D97-AF65-F5344CB8AC3E}">
        <p14:creationId xmlns:p14="http://schemas.microsoft.com/office/powerpoint/2010/main" val="4726722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3" descr="WWGS image.pdf">
            <a:extLst>
              <a:ext uri="{FF2B5EF4-FFF2-40B4-BE49-F238E27FC236}">
                <a16:creationId xmlns="" xmlns:a16="http://schemas.microsoft.com/office/drawing/2014/main" id="{75614C9F-F240-624C-BE26-749942216EC8}"/>
              </a:ext>
            </a:extLst>
          </p:cNvPr>
          <p:cNvPicPr>
            <a:picLocks noChangeAspect="1"/>
          </p:cNvPicPr>
          <p:nvPr/>
        </p:nvPicPr>
        <p:blipFill>
          <a:blip r:embed="rId3" cstate="email">
            <a:extLst>
              <a:ext uri="{28A0092B-C50C-407E-A947-70E740481C1C}">
                <a14:useLocalDpi xmlns:a14="http://schemas.microsoft.com/office/drawing/2010/main"/>
              </a:ext>
            </a:extLst>
          </a:blip>
          <a:srcRect l="-13803" r="-13803"/>
          <a:stretch>
            <a:fillRect/>
          </a:stretch>
        </p:blipFill>
        <p:spPr>
          <a:xfrm>
            <a:off x="-665922" y="641131"/>
            <a:ext cx="10515600" cy="6001407"/>
          </a:xfrm>
          <a:prstGeom prst="rect">
            <a:avLst/>
          </a:prstGeom>
        </p:spPr>
      </p:pic>
    </p:spTree>
    <p:extLst>
      <p:ext uri="{BB962C8B-B14F-4D97-AF65-F5344CB8AC3E}">
        <p14:creationId xmlns:p14="http://schemas.microsoft.com/office/powerpoint/2010/main" val="1960098420"/>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9" name="Picture 5" descr="Screen Shot 2014-02-17 at 11.02.10.png"/>
          <p:cNvPicPr>
            <a:picLocks noChangeAspect="1"/>
          </p:cNvPicPr>
          <p:nvPr/>
        </p:nvPicPr>
        <p:blipFill>
          <a:blip r:embed="rId3">
            <a:alphaModFix amt="31000"/>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alpha val="30980"/>
                  </a:srgbClr>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531603" y="457200"/>
            <a:ext cx="8229601" cy="1143000"/>
          </a:xfrm>
        </p:spPr>
        <p:txBody>
          <a:bodyPr rtlCol="0">
            <a:normAutofit fontScale="90000"/>
          </a:bodyPr>
          <a:lstStyle/>
          <a:p>
            <a:pPr eaLnBrk="1" fontAlgn="auto" hangingPunct="1">
              <a:spcAft>
                <a:spcPts val="0"/>
              </a:spcAft>
              <a:defRPr/>
            </a:pPr>
            <a:r>
              <a:rPr lang="en-US" sz="3600" dirty="0">
                <a:latin typeface="Rockwell"/>
                <a:ea typeface="+mj-ea"/>
                <a:cs typeface="Rockwell"/>
              </a:rPr>
              <a:t>What is </a:t>
            </a:r>
            <a:r>
              <a:rPr lang="en-US" sz="3600" dirty="0">
                <a:latin typeface="Rockwell"/>
                <a:cs typeface="Rockwell"/>
              </a:rPr>
              <a:t>Global Citizenship</a:t>
            </a:r>
            <a:r>
              <a:rPr lang="en-US" sz="3600" dirty="0">
                <a:latin typeface="Rockwell"/>
                <a:ea typeface="+mj-ea"/>
                <a:cs typeface="Rockwell"/>
              </a:rPr>
              <a:t> Education?</a:t>
            </a:r>
            <a:r>
              <a:rPr lang="en-US" dirty="0">
                <a:ea typeface="+mj-ea"/>
                <a:cs typeface="+mj-cs"/>
              </a:rPr>
              <a:t/>
            </a:r>
            <a:br>
              <a:rPr lang="en-US" dirty="0">
                <a:ea typeface="+mj-ea"/>
                <a:cs typeface="+mj-cs"/>
              </a:rPr>
            </a:br>
            <a:endParaRPr lang="en-US" dirty="0">
              <a:ea typeface="+mj-ea"/>
              <a:cs typeface="+mj-cs"/>
            </a:endParaRPr>
          </a:p>
        </p:txBody>
      </p:sp>
      <p:sp>
        <p:nvSpPr>
          <p:cNvPr id="17411" name="Content Placeholder 2"/>
          <p:cNvSpPr>
            <a:spLocks noGrp="1"/>
          </p:cNvSpPr>
          <p:nvPr>
            <p:ph idx="1"/>
          </p:nvPr>
        </p:nvSpPr>
        <p:spPr>
          <a:xfrm>
            <a:off x="457200" y="1600200"/>
            <a:ext cx="8413750" cy="4525963"/>
          </a:xfrm>
        </p:spPr>
        <p:txBody>
          <a:bodyPr/>
          <a:lstStyle/>
          <a:p>
            <a:pPr marL="0" indent="0" algn="just" eaLnBrk="1" hangingPunct="1">
              <a:buFont typeface="Arial" charset="0"/>
              <a:buNone/>
            </a:pPr>
            <a:r>
              <a:rPr lang="en-US" dirty="0">
                <a:latin typeface="American Typewriter"/>
                <a:cs typeface="American Typewriter"/>
              </a:rPr>
              <a:t>Irish Aid define GCE as:</a:t>
            </a:r>
          </a:p>
          <a:p>
            <a:pPr marL="0" indent="0" algn="just" eaLnBrk="1" hangingPunct="1">
              <a:buFont typeface="Arial" charset="0"/>
              <a:buNone/>
            </a:pPr>
            <a:endParaRPr lang="en-US" dirty="0">
              <a:latin typeface="American Typewriter"/>
              <a:cs typeface="American Typewriter"/>
            </a:endParaRPr>
          </a:p>
          <a:p>
            <a:pPr marL="0" indent="0" algn="just" eaLnBrk="1" hangingPunct="1">
              <a:buFont typeface="Arial" charset="0"/>
              <a:buNone/>
            </a:pPr>
            <a:r>
              <a:rPr lang="en-US" dirty="0">
                <a:latin typeface="American Typewriter"/>
                <a:cs typeface="American Typewriter"/>
              </a:rPr>
              <a:t>“an educational process aimed at increasing </a:t>
            </a:r>
            <a:r>
              <a:rPr lang="en-US" b="1" dirty="0">
                <a:latin typeface="American Typewriter"/>
                <a:cs typeface="American Typewriter"/>
              </a:rPr>
              <a:t>awareness</a:t>
            </a:r>
            <a:r>
              <a:rPr lang="en-US" dirty="0">
                <a:latin typeface="American Typewriter"/>
                <a:cs typeface="American Typewriter"/>
              </a:rPr>
              <a:t> and </a:t>
            </a:r>
            <a:r>
              <a:rPr lang="en-US" b="1" dirty="0">
                <a:latin typeface="American Typewriter"/>
                <a:cs typeface="American Typewriter"/>
              </a:rPr>
              <a:t>understanding</a:t>
            </a:r>
            <a:r>
              <a:rPr lang="en-US" dirty="0">
                <a:latin typeface="American Typewriter"/>
                <a:cs typeface="American Typewriter"/>
              </a:rPr>
              <a:t> of the rapidly changing, interdependent and unequal </a:t>
            </a:r>
            <a:r>
              <a:rPr lang="en-US" b="1" dirty="0">
                <a:latin typeface="American Typewriter"/>
                <a:cs typeface="American Typewriter"/>
              </a:rPr>
              <a:t>world</a:t>
            </a:r>
            <a:r>
              <a:rPr lang="en-US" dirty="0">
                <a:latin typeface="American Typewriter"/>
                <a:cs typeface="American Typewriter"/>
              </a:rPr>
              <a:t> in which we live”</a:t>
            </a:r>
          </a:p>
        </p:txBody>
      </p:sp>
      <p:sp>
        <p:nvSpPr>
          <p:cNvPr id="3" name="TextBox 2"/>
          <p:cNvSpPr txBox="1"/>
          <p:nvPr/>
        </p:nvSpPr>
        <p:spPr>
          <a:xfrm>
            <a:off x="2492752" y="5456608"/>
            <a:ext cx="4797367" cy="1015663"/>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3000" b="1" dirty="0">
                <a:latin typeface="American Typewriter"/>
                <a:cs typeface="American Typewriter"/>
              </a:rPr>
              <a:t>What is missing from this definition?</a:t>
            </a:r>
          </a:p>
        </p:txBody>
      </p:sp>
    </p:spTree>
    <p:extLst>
      <p:ext uri="{BB962C8B-B14F-4D97-AF65-F5344CB8AC3E}">
        <p14:creationId xmlns:p14="http://schemas.microsoft.com/office/powerpoint/2010/main" val="17225449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pic>
        <p:nvPicPr>
          <p:cNvPr id="148" name="Google Shape;148;p20" descr="WWGS-Worldmap.ai"/>
          <p:cNvPicPr preferRelativeResize="0"/>
          <p:nvPr/>
        </p:nvPicPr>
        <p:blipFill rotWithShape="1">
          <a:blip r:embed="rId3">
            <a:alphaModFix amt="50000"/>
          </a:blip>
          <a:srcRect/>
          <a:stretch/>
        </p:blipFill>
        <p:spPr>
          <a:xfrm>
            <a:off x="0" y="533400"/>
            <a:ext cx="9144000" cy="5775325"/>
          </a:xfrm>
          <a:prstGeom prst="rect">
            <a:avLst/>
          </a:prstGeom>
          <a:noFill/>
          <a:ln>
            <a:noFill/>
          </a:ln>
        </p:spPr>
      </p:pic>
      <p:sp>
        <p:nvSpPr>
          <p:cNvPr id="149" name="Google Shape;149;p20"/>
          <p:cNvSpPr txBox="1">
            <a:spLocks noGrp="1"/>
          </p:cNvSpPr>
          <p:nvPr>
            <p:ph type="ctrTitle"/>
          </p:nvPr>
        </p:nvSpPr>
        <p:spPr>
          <a:xfrm>
            <a:off x="635000" y="302501"/>
            <a:ext cx="7823200" cy="632460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2520"/>
              <a:buFont typeface="Rockwell"/>
              <a:buNone/>
            </a:pPr>
            <a:r>
              <a:rPr lang="en-US" sz="2520" b="0" i="1" u="none" strike="noStrike" cap="none" dirty="0">
                <a:solidFill>
                  <a:schemeClr val="dk1"/>
                </a:solidFill>
                <a:latin typeface="Rockwell"/>
                <a:ea typeface="Rockwell"/>
                <a:cs typeface="Rockwell"/>
                <a:sym typeface="Rockwell"/>
              </a:rPr>
              <a:t>….. </a:t>
            </a:r>
            <a:br>
              <a:rPr lang="en-US" sz="2520" b="0" i="1" u="none" strike="noStrike" cap="none" dirty="0">
                <a:solidFill>
                  <a:schemeClr val="dk1"/>
                </a:solidFill>
                <a:latin typeface="Rockwell"/>
                <a:ea typeface="Rockwell"/>
                <a:cs typeface="Rockwell"/>
                <a:sym typeface="Rockwell"/>
              </a:rPr>
            </a:br>
            <a:r>
              <a:rPr lang="en-US" sz="2520" b="0" i="1" u="none" strike="noStrike" cap="none" dirty="0">
                <a:solidFill>
                  <a:schemeClr val="dk1"/>
                </a:solidFill>
                <a:latin typeface="Rockwell"/>
                <a:ea typeface="Rockwell"/>
                <a:cs typeface="Rockwell"/>
                <a:sym typeface="Rockwell"/>
              </a:rPr>
              <a:t/>
            </a:r>
            <a:br>
              <a:rPr lang="en-US" sz="2520" b="0" i="1" u="none" strike="noStrike" cap="none" dirty="0">
                <a:solidFill>
                  <a:schemeClr val="dk1"/>
                </a:solidFill>
                <a:latin typeface="Rockwell"/>
                <a:ea typeface="Rockwell"/>
                <a:cs typeface="Rockwell"/>
                <a:sym typeface="Rockwell"/>
              </a:rPr>
            </a:br>
            <a:r>
              <a:rPr lang="en-US" sz="2520" b="0" i="1" u="none" strike="noStrike" cap="none" dirty="0">
                <a:solidFill>
                  <a:schemeClr val="dk1"/>
                </a:solidFill>
                <a:latin typeface="Rockwell"/>
                <a:ea typeface="Rockwell"/>
                <a:cs typeface="Rockwell"/>
                <a:sym typeface="Rockwell"/>
              </a:rPr>
              <a:t>By </a:t>
            </a:r>
            <a:r>
              <a:rPr lang="en-US" sz="2520" b="1" i="1" u="none" strike="noStrike" cap="none" dirty="0">
                <a:solidFill>
                  <a:schemeClr val="dk1"/>
                </a:solidFill>
                <a:latin typeface="Rockwell"/>
                <a:ea typeface="Rockwell"/>
                <a:cs typeface="Rockwell"/>
                <a:sym typeface="Rockwell"/>
              </a:rPr>
              <a:t>challenging stereotypes </a:t>
            </a:r>
            <a:r>
              <a:rPr lang="en-US" sz="2520" b="0" i="1" u="none" strike="noStrike" cap="none" dirty="0">
                <a:solidFill>
                  <a:schemeClr val="dk1"/>
                </a:solidFill>
                <a:latin typeface="Rockwell"/>
                <a:ea typeface="Rockwell"/>
                <a:cs typeface="Rockwell"/>
                <a:sym typeface="Rockwell"/>
              </a:rPr>
              <a:t>and encouraging independent thinking, </a:t>
            </a:r>
            <a:r>
              <a:rPr lang="en-US" sz="2520" b="0" i="1" u="none" strike="noStrike" cap="none" dirty="0" smtClean="0">
                <a:solidFill>
                  <a:schemeClr val="dk1"/>
                </a:solidFill>
                <a:latin typeface="Rockwell"/>
                <a:ea typeface="Rockwell"/>
                <a:cs typeface="Rockwell"/>
                <a:sym typeface="Rockwell"/>
              </a:rPr>
              <a:t>GCE </a:t>
            </a:r>
            <a:r>
              <a:rPr lang="en-US" sz="2520" b="0" i="1" u="none" strike="noStrike" cap="none" dirty="0">
                <a:solidFill>
                  <a:schemeClr val="dk1"/>
                </a:solidFill>
                <a:latin typeface="Rockwell"/>
                <a:ea typeface="Rockwell"/>
                <a:cs typeface="Rockwell"/>
                <a:sym typeface="Rockwell"/>
              </a:rPr>
              <a:t>helps students critically explore the </a:t>
            </a:r>
            <a:r>
              <a:rPr lang="en-US" sz="2520" b="1" i="1" u="none" strike="noStrike" cap="none" dirty="0">
                <a:solidFill>
                  <a:schemeClr val="dk1"/>
                </a:solidFill>
                <a:latin typeface="Rockwell"/>
                <a:ea typeface="Rockwell"/>
                <a:cs typeface="Rockwell"/>
                <a:sym typeface="Rockwell"/>
              </a:rPr>
              <a:t>root causes </a:t>
            </a:r>
            <a:r>
              <a:rPr lang="en-US" sz="2520" b="0" i="1" u="none" strike="noStrike" cap="none" dirty="0">
                <a:solidFill>
                  <a:schemeClr val="dk1"/>
                </a:solidFill>
                <a:latin typeface="Rockwell"/>
                <a:ea typeface="Rockwell"/>
                <a:cs typeface="Rockwell"/>
                <a:sym typeface="Rockwell"/>
              </a:rPr>
              <a:t>of global justice issues and how </a:t>
            </a:r>
            <a:r>
              <a:rPr lang="en-US" sz="2520" b="1" i="1" u="none" strike="noStrike" cap="none" dirty="0">
                <a:solidFill>
                  <a:schemeClr val="dk1"/>
                </a:solidFill>
                <a:latin typeface="Rockwell"/>
                <a:ea typeface="Rockwell"/>
                <a:cs typeface="Rockwell"/>
                <a:sym typeface="Rockwell"/>
              </a:rPr>
              <a:t>they link with our everyday lives</a:t>
            </a:r>
            <a:r>
              <a:rPr lang="en-US" sz="2520" b="0" i="1" u="none" strike="noStrike" cap="none" dirty="0">
                <a:solidFill>
                  <a:schemeClr val="dk1"/>
                </a:solidFill>
                <a:latin typeface="Rockwell"/>
                <a:ea typeface="Rockwell"/>
                <a:cs typeface="Rockwell"/>
                <a:sym typeface="Rockwell"/>
              </a:rPr>
              <a:t/>
            </a:r>
            <a:br>
              <a:rPr lang="en-US" sz="2520" b="0" i="1" u="none" strike="noStrike" cap="none" dirty="0">
                <a:solidFill>
                  <a:schemeClr val="dk1"/>
                </a:solidFill>
                <a:latin typeface="Rockwell"/>
                <a:ea typeface="Rockwell"/>
                <a:cs typeface="Rockwell"/>
                <a:sym typeface="Rockwell"/>
              </a:rPr>
            </a:br>
            <a:r>
              <a:rPr lang="en-US" sz="2520" b="0" i="1" u="none" strike="noStrike" cap="none" dirty="0">
                <a:solidFill>
                  <a:schemeClr val="dk1"/>
                </a:solidFill>
                <a:latin typeface="Rockwell"/>
                <a:ea typeface="Rockwell"/>
                <a:cs typeface="Rockwell"/>
                <a:sym typeface="Rockwell"/>
              </a:rPr>
              <a:t/>
            </a:r>
            <a:br>
              <a:rPr lang="en-US" sz="2520" b="0" i="1" u="none" strike="noStrike" cap="none" dirty="0">
                <a:solidFill>
                  <a:schemeClr val="dk1"/>
                </a:solidFill>
                <a:latin typeface="Rockwell"/>
                <a:ea typeface="Rockwell"/>
                <a:cs typeface="Rockwell"/>
                <a:sym typeface="Rockwell"/>
              </a:rPr>
            </a:br>
            <a:r>
              <a:rPr lang="en-US" sz="2520" b="0" i="1" u="none" strike="noStrike" cap="none" dirty="0" smtClean="0">
                <a:solidFill>
                  <a:schemeClr val="dk1"/>
                </a:solidFill>
                <a:latin typeface="Rockwell"/>
                <a:ea typeface="Rockwell"/>
                <a:cs typeface="Rockwell"/>
                <a:sym typeface="Rockwell"/>
              </a:rPr>
              <a:t>GCE </a:t>
            </a:r>
            <a:r>
              <a:rPr lang="en-US" sz="2520" b="1" i="1" u="none" strike="noStrike" cap="none" dirty="0">
                <a:solidFill>
                  <a:schemeClr val="dk1"/>
                </a:solidFill>
                <a:latin typeface="Rockwell"/>
                <a:ea typeface="Rockwell"/>
                <a:cs typeface="Rockwell"/>
                <a:sym typeface="Rockwell"/>
              </a:rPr>
              <a:t>inspires solidarity</a:t>
            </a:r>
            <a:r>
              <a:rPr lang="en-US" sz="2520" b="0" i="1" u="none" strike="noStrike" cap="none" dirty="0">
                <a:solidFill>
                  <a:schemeClr val="dk1"/>
                </a:solidFill>
                <a:latin typeface="Rockwell"/>
                <a:ea typeface="Rockwell"/>
                <a:cs typeface="Rockwell"/>
                <a:sym typeface="Rockwell"/>
              </a:rPr>
              <a:t> by supporting people to </a:t>
            </a:r>
            <a:r>
              <a:rPr lang="en-US" sz="2520" b="0" i="1" u="none" strike="noStrike" cap="none" dirty="0" smtClean="0">
                <a:solidFill>
                  <a:schemeClr val="dk1"/>
                </a:solidFill>
                <a:latin typeface="Rockwell"/>
                <a:ea typeface="Rockwell"/>
                <a:cs typeface="Rockwell"/>
                <a:sym typeface="Rockwell"/>
              </a:rPr>
              <a:t>realise</a:t>
            </a:r>
            <a:r>
              <a:rPr lang="en-US" sz="2520" i="1" dirty="0">
                <a:solidFill>
                  <a:schemeClr val="dk1"/>
                </a:solidFill>
                <a:latin typeface="Rockwell"/>
                <a:ea typeface="Rockwell"/>
                <a:cs typeface="Rockwell"/>
                <a:sym typeface="Rockwell"/>
              </a:rPr>
              <a:t> </a:t>
            </a:r>
            <a:r>
              <a:rPr lang="en-US" sz="2520" b="0" i="1" u="none" strike="noStrike" cap="none" dirty="0" smtClean="0">
                <a:solidFill>
                  <a:schemeClr val="dk1"/>
                </a:solidFill>
                <a:latin typeface="Rockwell"/>
                <a:ea typeface="Rockwell"/>
                <a:cs typeface="Rockwell"/>
                <a:sym typeface="Rockwell"/>
              </a:rPr>
              <a:t>their </a:t>
            </a:r>
            <a:r>
              <a:rPr lang="en-US" sz="2520" b="0" i="1" u="none" strike="noStrike" cap="none" dirty="0">
                <a:solidFill>
                  <a:schemeClr val="dk1"/>
                </a:solidFill>
                <a:latin typeface="Rockwell"/>
                <a:ea typeface="Rockwell"/>
                <a:cs typeface="Rockwell"/>
                <a:sym typeface="Rockwell"/>
              </a:rPr>
              <a:t>full rights, responsibilities and potential as </a:t>
            </a:r>
            <a:r>
              <a:rPr lang="en-US" sz="2520" b="1" i="1" u="none" strike="noStrike" cap="none" dirty="0">
                <a:solidFill>
                  <a:schemeClr val="dk1"/>
                </a:solidFill>
                <a:latin typeface="Rockwell"/>
                <a:ea typeface="Rockwell"/>
                <a:cs typeface="Rockwell"/>
                <a:sym typeface="Rockwell"/>
              </a:rPr>
              <a:t>global citizens </a:t>
            </a:r>
            <a:r>
              <a:rPr lang="en-US" sz="2520" b="0" i="1" u="none" strike="noStrike" cap="none" dirty="0">
                <a:solidFill>
                  <a:schemeClr val="dk1"/>
                </a:solidFill>
                <a:latin typeface="Rockwell"/>
                <a:ea typeface="Rockwell"/>
                <a:cs typeface="Rockwell"/>
                <a:sym typeface="Rockwell"/>
              </a:rPr>
              <a:t>in order to take </a:t>
            </a:r>
            <a:r>
              <a:rPr lang="en-US" sz="2520" b="1" i="1" u="none" strike="noStrike" cap="none" dirty="0">
                <a:solidFill>
                  <a:schemeClr val="dk1"/>
                </a:solidFill>
                <a:latin typeface="Rockwell"/>
                <a:ea typeface="Rockwell"/>
                <a:cs typeface="Rockwell"/>
                <a:sym typeface="Rockwell"/>
              </a:rPr>
              <a:t>meaningful action </a:t>
            </a:r>
            <a:r>
              <a:rPr lang="en-US" sz="2520" b="0" i="1" u="none" strike="noStrike" cap="none" dirty="0">
                <a:solidFill>
                  <a:schemeClr val="dk1"/>
                </a:solidFill>
                <a:latin typeface="Rockwell"/>
                <a:ea typeface="Rockwell"/>
                <a:cs typeface="Rockwell"/>
                <a:sym typeface="Rockwell"/>
              </a:rPr>
              <a:t>for a just and </a:t>
            </a:r>
            <a:r>
              <a:rPr lang="en-US" sz="2520" b="1" i="1" u="none" strike="noStrike" cap="none" dirty="0">
                <a:solidFill>
                  <a:schemeClr val="dk1"/>
                </a:solidFill>
                <a:latin typeface="Rockwell"/>
                <a:ea typeface="Rockwell"/>
                <a:cs typeface="Rockwell"/>
                <a:sym typeface="Rockwell"/>
              </a:rPr>
              <a:t>sustainable</a:t>
            </a:r>
            <a:r>
              <a:rPr lang="en-US" sz="2520" b="0" i="1" u="none" strike="noStrike" cap="none" dirty="0">
                <a:solidFill>
                  <a:schemeClr val="dk1"/>
                </a:solidFill>
                <a:latin typeface="Rockwell"/>
                <a:ea typeface="Rockwell"/>
                <a:cs typeface="Rockwell"/>
                <a:sym typeface="Rockwell"/>
              </a:rPr>
              <a:t> world</a:t>
            </a:r>
            <a:endParaRPr sz="2520" b="0" i="1" u="none" strike="noStrike" cap="none" dirty="0">
              <a:solidFill>
                <a:schemeClr val="dk1"/>
              </a:solidFill>
              <a:latin typeface="Rockwell"/>
              <a:ea typeface="Rockwell"/>
              <a:cs typeface="Rockwell"/>
              <a:sym typeface="Rockwell"/>
            </a:endParaRPr>
          </a:p>
        </p:txBody>
      </p:sp>
    </p:spTree>
    <p:extLst>
      <p:ext uri="{BB962C8B-B14F-4D97-AF65-F5344CB8AC3E}">
        <p14:creationId xmlns:p14="http://schemas.microsoft.com/office/powerpoint/2010/main" val="14318200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8780" y="274638"/>
            <a:ext cx="7712228" cy="881145"/>
          </a:xfrm>
          <a:solidFill>
            <a:srgbClr val="FAC090"/>
          </a:solidFill>
        </p:spPr>
        <p:txBody>
          <a:bodyPr>
            <a:normAutofit/>
          </a:bodyPr>
          <a:lstStyle/>
          <a:p>
            <a:r>
              <a:rPr lang="en-US" sz="3500" b="1" dirty="0"/>
              <a:t>Agents for change </a:t>
            </a:r>
            <a:r>
              <a:rPr lang="mr-IN" sz="3500" b="1" dirty="0"/>
              <a:t>–</a:t>
            </a:r>
            <a:r>
              <a:rPr lang="en-US" sz="3500" b="1" dirty="0"/>
              <a:t>World Shapers</a:t>
            </a:r>
          </a:p>
        </p:txBody>
      </p:sp>
      <p:sp>
        <p:nvSpPr>
          <p:cNvPr id="3" name="Content Placeholder 2"/>
          <p:cNvSpPr>
            <a:spLocks noGrp="1"/>
          </p:cNvSpPr>
          <p:nvPr>
            <p:ph idx="1"/>
          </p:nvPr>
        </p:nvSpPr>
        <p:spPr>
          <a:xfrm>
            <a:off x="457200" y="1298472"/>
            <a:ext cx="8229600" cy="5391539"/>
          </a:xfrm>
        </p:spPr>
        <p:txBody>
          <a:bodyPr>
            <a:normAutofit fontScale="85000" lnSpcReduction="20000"/>
          </a:bodyPr>
          <a:lstStyle/>
          <a:p>
            <a:pPr marL="0" indent="0">
              <a:buNone/>
            </a:pPr>
            <a:r>
              <a:rPr lang="en-US" sz="2200" dirty="0"/>
              <a:t>Definitions across the board for global Citizenship Education appear to agree that GCE should result in </a:t>
            </a:r>
            <a:r>
              <a:rPr lang="en-US" sz="2200" b="1" dirty="0"/>
              <a:t>behavior change </a:t>
            </a:r>
            <a:r>
              <a:rPr lang="en-US" sz="2200" dirty="0"/>
              <a:t>on the part of the learner or to </a:t>
            </a:r>
            <a:r>
              <a:rPr lang="en-US" sz="2200" b="1" dirty="0"/>
              <a:t>inspire action, empowerment and determination </a:t>
            </a:r>
            <a:r>
              <a:rPr lang="en-US" sz="2200" dirty="0"/>
              <a:t>you bring about change (McCloskey 2016)</a:t>
            </a:r>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endParaRPr lang="en-US" sz="2000" dirty="0"/>
          </a:p>
          <a:p>
            <a:endParaRPr lang="en-US" sz="2000" dirty="0"/>
          </a:p>
          <a:p>
            <a:pPr marL="0" indent="0">
              <a:buNone/>
            </a:pPr>
            <a:endParaRPr lang="en-US" sz="2000" b="1" dirty="0"/>
          </a:p>
          <a:p>
            <a:pPr marL="0" indent="0">
              <a:buNone/>
            </a:pPr>
            <a:endParaRPr lang="en-US" sz="2000" b="1" dirty="0"/>
          </a:p>
          <a:p>
            <a:pPr marL="0" indent="0">
              <a:buNone/>
            </a:pPr>
            <a:endParaRPr lang="en-US" sz="2000" b="1" dirty="0"/>
          </a:p>
          <a:p>
            <a:pPr marL="0" indent="0">
              <a:buNone/>
            </a:pPr>
            <a:endParaRPr lang="en-US" sz="2000" b="1" dirty="0"/>
          </a:p>
          <a:p>
            <a:pPr marL="0" indent="0">
              <a:buNone/>
            </a:pPr>
            <a:endParaRPr lang="en-US" sz="2000" b="1" dirty="0"/>
          </a:p>
          <a:p>
            <a:pPr marL="0" indent="0">
              <a:buNone/>
            </a:pPr>
            <a:endParaRPr lang="en-US" sz="2000" b="1" dirty="0"/>
          </a:p>
          <a:p>
            <a:pPr marL="0" indent="0">
              <a:buNone/>
            </a:pPr>
            <a:r>
              <a:rPr lang="en-US" sz="2000" b="1" dirty="0"/>
              <a:t>Question for reflection: </a:t>
            </a:r>
            <a:r>
              <a:rPr lang="en-US" sz="2000" dirty="0"/>
              <a:t>Is your school producing agents for change, for transformative change?</a:t>
            </a:r>
          </a:p>
        </p:txBody>
      </p:sp>
      <p:pic>
        <p:nvPicPr>
          <p:cNvPr id="4" name="Picture 3" descr="youthchange.jpg"/>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4316345" y="2359140"/>
            <a:ext cx="5024216" cy="3550446"/>
          </a:xfrm>
          <a:prstGeom prst="rect">
            <a:avLst/>
          </a:prstGeom>
        </p:spPr>
      </p:pic>
      <p:sp>
        <p:nvSpPr>
          <p:cNvPr id="5" name="Rectangle 4"/>
          <p:cNvSpPr/>
          <p:nvPr/>
        </p:nvSpPr>
        <p:spPr>
          <a:xfrm>
            <a:off x="474350" y="2869793"/>
            <a:ext cx="4572000" cy="2246769"/>
          </a:xfrm>
          <a:prstGeom prst="rect">
            <a:avLst/>
          </a:prstGeom>
        </p:spPr>
        <p:txBody>
          <a:bodyPr>
            <a:spAutoFit/>
          </a:bodyPr>
          <a:lstStyle/>
          <a:p>
            <a:r>
              <a:rPr lang="en-US" sz="2000" b="1" dirty="0"/>
              <a:t>Maastricht Declaration</a:t>
            </a:r>
            <a:r>
              <a:rPr lang="en-US" sz="2000" dirty="0"/>
              <a:t> on Global Education in Europe (2002). “Global Education is education that </a:t>
            </a:r>
            <a:r>
              <a:rPr lang="en-US" sz="2000" b="1" dirty="0"/>
              <a:t>opens</a:t>
            </a:r>
            <a:r>
              <a:rPr lang="en-US" sz="2000" dirty="0"/>
              <a:t> people's </a:t>
            </a:r>
            <a:r>
              <a:rPr lang="en-US" sz="2000" b="1" dirty="0"/>
              <a:t>eyes and minds to the realities of the world</a:t>
            </a:r>
            <a:r>
              <a:rPr lang="en-US" sz="2000" dirty="0"/>
              <a:t>, and awakens them to bring about a world of </a:t>
            </a:r>
            <a:r>
              <a:rPr lang="en-US" sz="2000" b="1" dirty="0"/>
              <a:t>greater justice</a:t>
            </a:r>
            <a:r>
              <a:rPr lang="en-US" sz="2000" dirty="0"/>
              <a:t>, </a:t>
            </a:r>
            <a:r>
              <a:rPr lang="en-US" sz="2000" b="1" dirty="0"/>
              <a:t>equity and human rights for all</a:t>
            </a:r>
            <a:r>
              <a:rPr lang="en-US" sz="2000" dirty="0"/>
              <a:t>.</a:t>
            </a:r>
          </a:p>
        </p:txBody>
      </p:sp>
    </p:spTree>
    <p:extLst>
      <p:ext uri="{BB962C8B-B14F-4D97-AF65-F5344CB8AC3E}">
        <p14:creationId xmlns:p14="http://schemas.microsoft.com/office/powerpoint/2010/main" val="37007133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19-12-03 at 11.44.36.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77333" y="169332"/>
            <a:ext cx="10481733" cy="6265334"/>
          </a:xfrm>
          <a:prstGeom prst="rect">
            <a:avLst/>
          </a:prstGeom>
        </p:spPr>
      </p:pic>
    </p:spTree>
    <p:extLst>
      <p:ext uri="{BB962C8B-B14F-4D97-AF65-F5344CB8AC3E}">
        <p14:creationId xmlns:p14="http://schemas.microsoft.com/office/powerpoint/2010/main" val="42928328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19-12-03 at 12.13.21.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4499" y="270933"/>
            <a:ext cx="8334375" cy="4445000"/>
          </a:xfrm>
          <a:prstGeom prst="rect">
            <a:avLst/>
          </a:prstGeom>
        </p:spPr>
      </p:pic>
      <p:pic>
        <p:nvPicPr>
          <p:cNvPr id="3" name="Picture 2" descr="Unknown-27.jpe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354667" y="4715933"/>
            <a:ext cx="6451599" cy="2044700"/>
          </a:xfrm>
          <a:prstGeom prst="rect">
            <a:avLst/>
          </a:prstGeom>
        </p:spPr>
      </p:pic>
    </p:spTree>
    <p:extLst>
      <p:ext uri="{BB962C8B-B14F-4D97-AF65-F5344CB8AC3E}">
        <p14:creationId xmlns:p14="http://schemas.microsoft.com/office/powerpoint/2010/main" val="32391041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sp>
        <p:nvSpPr>
          <p:cNvPr id="183" name="Google Shape;183;p25"/>
          <p:cNvSpPr txBox="1">
            <a:spLocks noGrp="1"/>
          </p:cNvSpPr>
          <p:nvPr>
            <p:ph type="ctrTitle"/>
          </p:nvPr>
        </p:nvSpPr>
        <p:spPr>
          <a:xfrm>
            <a:off x="1484481" y="2144414"/>
            <a:ext cx="6284310" cy="1741786"/>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4400"/>
              <a:buFont typeface="Rokkitt ExtraBold"/>
              <a:buNone/>
            </a:pPr>
            <a:r>
              <a:rPr lang="en-US" sz="4400" b="1" i="0" u="none" strike="noStrike" cap="none">
                <a:solidFill>
                  <a:schemeClr val="dk1"/>
                </a:solidFill>
                <a:latin typeface="Rokkitt ExtraBold"/>
                <a:ea typeface="Rokkitt ExtraBold"/>
                <a:cs typeface="Rokkitt ExtraBold"/>
                <a:sym typeface="Rokkitt ExtraBold"/>
              </a:rPr>
              <a:t/>
            </a:r>
            <a:br>
              <a:rPr lang="en-US" sz="4400" b="1" i="0" u="none" strike="noStrike" cap="none">
                <a:solidFill>
                  <a:schemeClr val="dk1"/>
                </a:solidFill>
                <a:latin typeface="Rokkitt ExtraBold"/>
                <a:ea typeface="Rokkitt ExtraBold"/>
                <a:cs typeface="Rokkitt ExtraBold"/>
                <a:sym typeface="Rokkitt ExtraBold"/>
              </a:rPr>
            </a:br>
            <a:endParaRPr sz="4400" b="1" i="0" u="none" strike="noStrike" cap="none">
              <a:solidFill>
                <a:schemeClr val="dk1"/>
              </a:solidFill>
              <a:latin typeface="Rokkitt ExtraBold"/>
              <a:ea typeface="Rokkitt ExtraBold"/>
              <a:cs typeface="Rokkitt ExtraBold"/>
              <a:sym typeface="Rokkitt ExtraBold"/>
            </a:endParaRPr>
          </a:p>
        </p:txBody>
      </p:sp>
      <p:pic>
        <p:nvPicPr>
          <p:cNvPr id="184" name="Google Shape;184;p25" descr="Worldwise Logo.png"/>
          <p:cNvPicPr preferRelativeResize="0"/>
          <p:nvPr/>
        </p:nvPicPr>
        <p:blipFill rotWithShape="1">
          <a:blip r:embed="rId3">
            <a:alphaModFix/>
          </a:blip>
          <a:srcRect/>
          <a:stretch/>
        </p:blipFill>
        <p:spPr>
          <a:xfrm>
            <a:off x="379368" y="4998132"/>
            <a:ext cx="1799871" cy="1859867"/>
          </a:xfrm>
          <a:prstGeom prst="rect">
            <a:avLst/>
          </a:prstGeom>
          <a:noFill/>
          <a:ln>
            <a:noFill/>
          </a:ln>
        </p:spPr>
      </p:pic>
      <p:pic>
        <p:nvPicPr>
          <p:cNvPr id="185" name="Google Shape;185;p25" descr="WWGS tag-line.png"/>
          <p:cNvPicPr preferRelativeResize="0"/>
          <p:nvPr/>
        </p:nvPicPr>
        <p:blipFill rotWithShape="1">
          <a:blip r:embed="rId4">
            <a:alphaModFix/>
          </a:blip>
          <a:srcRect/>
          <a:stretch/>
        </p:blipFill>
        <p:spPr>
          <a:xfrm>
            <a:off x="3975114" y="5395236"/>
            <a:ext cx="4937967" cy="1117187"/>
          </a:xfrm>
          <a:prstGeom prst="rect">
            <a:avLst/>
          </a:prstGeom>
          <a:noFill/>
          <a:ln>
            <a:noFill/>
          </a:ln>
        </p:spPr>
      </p:pic>
      <p:sp>
        <p:nvSpPr>
          <p:cNvPr id="186" name="Google Shape;186;p25"/>
          <p:cNvSpPr txBox="1"/>
          <p:nvPr/>
        </p:nvSpPr>
        <p:spPr>
          <a:xfrm>
            <a:off x="379368" y="634698"/>
            <a:ext cx="8384564" cy="4185761"/>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2600" b="1" dirty="0">
              <a:solidFill>
                <a:schemeClr val="dk1"/>
              </a:solidFill>
              <a:latin typeface="Rokkitt ExtraBold"/>
              <a:ea typeface="Rokkitt ExtraBold"/>
              <a:cs typeface="Rokkitt ExtraBold"/>
              <a:sym typeface="Rokkitt ExtraBold"/>
            </a:endParaRPr>
          </a:p>
          <a:p>
            <a:pPr marL="0" marR="0" lvl="0" indent="0" algn="ctr" rtl="0">
              <a:spcBef>
                <a:spcPts val="0"/>
              </a:spcBef>
              <a:spcAft>
                <a:spcPts val="0"/>
              </a:spcAft>
              <a:buNone/>
            </a:pPr>
            <a:endParaRPr sz="2400" b="1" i="1" dirty="0">
              <a:solidFill>
                <a:schemeClr val="dk1"/>
              </a:solidFill>
              <a:latin typeface="Rokkitt ExtraBold"/>
              <a:ea typeface="Rokkitt ExtraBold"/>
              <a:cs typeface="Rokkitt ExtraBold"/>
              <a:sym typeface="Rokkitt ExtraBold"/>
            </a:endParaRPr>
          </a:p>
          <a:p>
            <a:pPr marL="0" marR="0" lvl="0" indent="0" algn="ctr" rtl="0">
              <a:spcBef>
                <a:spcPts val="0"/>
              </a:spcBef>
              <a:spcAft>
                <a:spcPts val="0"/>
              </a:spcAft>
              <a:buNone/>
            </a:pPr>
            <a:r>
              <a:rPr lang="en-US" sz="2400" b="1" i="1" dirty="0">
                <a:solidFill>
                  <a:schemeClr val="dk1"/>
                </a:solidFill>
                <a:latin typeface="American Typewriter"/>
                <a:ea typeface="Rokkitt ExtraBold"/>
                <a:cs typeface="American Typewriter"/>
                <a:sym typeface="Rokkitt ExtraBold"/>
              </a:rPr>
              <a:t>‘Charity is finding a baby drowning in a stream and pulling it out; charity is pulling out a second baby and a third baby that come floating down the stream….Justice is going upstream, finding out who’s throwing the babies in and stopping them at source’</a:t>
            </a:r>
            <a:endParaRPr dirty="0">
              <a:latin typeface="American Typewriter"/>
              <a:cs typeface="American Typewriter"/>
            </a:endParaRPr>
          </a:p>
          <a:p>
            <a:pPr marL="0" marR="0" lvl="0" indent="0" algn="ctr" rtl="0">
              <a:spcBef>
                <a:spcPts val="0"/>
              </a:spcBef>
              <a:spcAft>
                <a:spcPts val="0"/>
              </a:spcAft>
              <a:buNone/>
            </a:pPr>
            <a:endParaRPr sz="2400" b="1" i="1" dirty="0">
              <a:solidFill>
                <a:schemeClr val="dk1"/>
              </a:solidFill>
              <a:latin typeface="American Typewriter"/>
              <a:ea typeface="Rokkitt ExtraBold"/>
              <a:cs typeface="American Typewriter"/>
              <a:sym typeface="Rokkitt ExtraBold"/>
            </a:endParaRPr>
          </a:p>
          <a:p>
            <a:pPr marL="0" marR="0" lvl="0" indent="0" algn="r" rtl="0">
              <a:spcBef>
                <a:spcPts val="0"/>
              </a:spcBef>
              <a:spcAft>
                <a:spcPts val="0"/>
              </a:spcAft>
              <a:buNone/>
            </a:pPr>
            <a:r>
              <a:rPr lang="en-US" sz="2400" b="1" i="1" dirty="0">
                <a:solidFill>
                  <a:schemeClr val="dk1"/>
                </a:solidFill>
                <a:latin typeface="American Typewriter"/>
                <a:ea typeface="Rokkitt ExtraBold"/>
                <a:cs typeface="American Typewriter"/>
                <a:sym typeface="Rokkitt ExtraBold"/>
              </a:rPr>
              <a:t>Dean Scotty McLennan, </a:t>
            </a:r>
            <a:endParaRPr dirty="0">
              <a:latin typeface="American Typewriter"/>
              <a:cs typeface="American Typewriter"/>
            </a:endParaRPr>
          </a:p>
          <a:p>
            <a:pPr marL="0" marR="0" lvl="0" indent="0" algn="r" rtl="0">
              <a:spcBef>
                <a:spcPts val="0"/>
              </a:spcBef>
              <a:spcAft>
                <a:spcPts val="0"/>
              </a:spcAft>
              <a:buNone/>
            </a:pPr>
            <a:r>
              <a:rPr lang="en-US" sz="2400" b="1" i="1" dirty="0">
                <a:solidFill>
                  <a:schemeClr val="dk1"/>
                </a:solidFill>
                <a:latin typeface="American Typewriter"/>
                <a:ea typeface="Rokkitt ExtraBold"/>
                <a:cs typeface="American Typewriter"/>
                <a:sym typeface="Rokkitt ExtraBold"/>
              </a:rPr>
              <a:t>Stanford Memorial Church</a:t>
            </a:r>
            <a:endParaRPr sz="2400" b="1" i="1" dirty="0">
              <a:solidFill>
                <a:schemeClr val="dk1"/>
              </a:solidFill>
              <a:latin typeface="American Typewriter"/>
              <a:ea typeface="Rokkitt ExtraBold"/>
              <a:cs typeface="American Typewriter"/>
              <a:sym typeface="Rokkitt ExtraBold"/>
            </a:endParaRPr>
          </a:p>
        </p:txBody>
      </p:sp>
    </p:spTree>
    <p:extLst>
      <p:ext uri="{BB962C8B-B14F-4D97-AF65-F5344CB8AC3E}">
        <p14:creationId xmlns:p14="http://schemas.microsoft.com/office/powerpoint/2010/main" val="38028714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29"/>
          <p:cNvSpPr txBox="1">
            <a:spLocks noGrp="1"/>
          </p:cNvSpPr>
          <p:nvPr>
            <p:ph type="title"/>
          </p:nvPr>
        </p:nvSpPr>
        <p:spPr>
          <a:xfrm>
            <a:off x="1461804" y="274637"/>
            <a:ext cx="7224996" cy="1570037"/>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3600"/>
              <a:buFont typeface="Rockwell"/>
              <a:buNone/>
            </a:pPr>
            <a:r>
              <a:rPr lang="en-US" sz="3600" b="1" i="0" u="none" strike="noStrike" cap="none" dirty="0">
                <a:solidFill>
                  <a:schemeClr val="dk1"/>
                </a:solidFill>
                <a:latin typeface="Rockwell"/>
                <a:ea typeface="Rockwell"/>
                <a:cs typeface="Rockwell"/>
                <a:sym typeface="Rockwell"/>
              </a:rPr>
              <a:t>Despite a lot of GCE activity in Ireland, research tells us:</a:t>
            </a:r>
            <a:endParaRPr dirty="0"/>
          </a:p>
        </p:txBody>
      </p:sp>
      <p:sp>
        <p:nvSpPr>
          <p:cNvPr id="223" name="Google Shape;223;p29"/>
          <p:cNvSpPr txBox="1">
            <a:spLocks noGrp="1"/>
          </p:cNvSpPr>
          <p:nvPr>
            <p:ph type="body" idx="1"/>
          </p:nvPr>
        </p:nvSpPr>
        <p:spPr>
          <a:xfrm>
            <a:off x="169333" y="1659467"/>
            <a:ext cx="8785755" cy="4473046"/>
          </a:xfrm>
          <a:prstGeom prst="rect">
            <a:avLst/>
          </a:prstGeom>
          <a:noFill/>
          <a:ln>
            <a:noFill/>
          </a:ln>
        </p:spPr>
        <p:txBody>
          <a:bodyPr spcFirstLastPara="1" wrap="square" lIns="91425" tIns="45700" rIns="91425" bIns="45700" anchor="t" anchorCtr="0">
            <a:noAutofit/>
          </a:bodyPr>
          <a:lstStyle/>
          <a:p>
            <a:pPr marL="342900" marR="0" lvl="0" indent="-190500" algn="l" rtl="0">
              <a:spcBef>
                <a:spcPts val="0"/>
              </a:spcBef>
              <a:spcAft>
                <a:spcPts val="0"/>
              </a:spcAft>
              <a:buClr>
                <a:schemeClr val="dk1"/>
              </a:buClr>
              <a:buSzPts val="2400"/>
              <a:buFont typeface="Arial"/>
              <a:buNone/>
            </a:pPr>
            <a:endParaRPr sz="2400" b="0" i="0" u="none" strike="noStrike" cap="none" dirty="0">
              <a:solidFill>
                <a:schemeClr val="dk1"/>
              </a:solidFill>
              <a:latin typeface="Rockwell"/>
              <a:ea typeface="Rockwell"/>
              <a:cs typeface="Rockwell"/>
              <a:sym typeface="Rockwell"/>
            </a:endParaRPr>
          </a:p>
          <a:p>
            <a:pPr marL="342900" marR="0" lvl="0" indent="-342900" algn="l" rtl="0">
              <a:spcBef>
                <a:spcPts val="480"/>
              </a:spcBef>
              <a:spcAft>
                <a:spcPts val="0"/>
              </a:spcAft>
              <a:buClr>
                <a:schemeClr val="dk1"/>
              </a:buClr>
              <a:buSzPts val="2400"/>
              <a:buFont typeface="Arial"/>
              <a:buChar char="•"/>
            </a:pPr>
            <a:r>
              <a:rPr lang="en-US" sz="2400" b="0" i="0" u="none" strike="noStrike" cap="none" dirty="0">
                <a:solidFill>
                  <a:schemeClr val="dk1"/>
                </a:solidFill>
                <a:latin typeface="Rockwell"/>
                <a:ea typeface="Rockwell"/>
                <a:cs typeface="Rockwell"/>
                <a:sym typeface="Rockwell"/>
              </a:rPr>
              <a:t>Students have high level of concern and interest in the issues</a:t>
            </a:r>
            <a:endParaRPr dirty="0"/>
          </a:p>
          <a:p>
            <a:pPr marL="342900" marR="0" lvl="0" indent="-342900" algn="l" rtl="0">
              <a:spcBef>
                <a:spcPts val="480"/>
              </a:spcBef>
              <a:spcAft>
                <a:spcPts val="0"/>
              </a:spcAft>
              <a:buClr>
                <a:schemeClr val="dk1"/>
              </a:buClr>
              <a:buSzPts val="2400"/>
              <a:buFont typeface="Arial"/>
              <a:buChar char="•"/>
            </a:pPr>
            <a:r>
              <a:rPr lang="en-US" sz="2400" b="0" i="0" u="none" strike="noStrike" cap="none" dirty="0">
                <a:solidFill>
                  <a:schemeClr val="dk1"/>
                </a:solidFill>
                <a:latin typeface="Rockwell"/>
                <a:ea typeface="Rockwell"/>
                <a:cs typeface="Rockwell"/>
                <a:sym typeface="Rockwell"/>
              </a:rPr>
              <a:t>Low levels of understanding about the root causes of poverty and inequality</a:t>
            </a:r>
            <a:endParaRPr dirty="0"/>
          </a:p>
          <a:p>
            <a:pPr marL="342900" marR="0" lvl="0" indent="-342900" algn="l" rtl="0">
              <a:spcBef>
                <a:spcPts val="480"/>
              </a:spcBef>
              <a:spcAft>
                <a:spcPts val="0"/>
              </a:spcAft>
              <a:buClr>
                <a:schemeClr val="dk1"/>
              </a:buClr>
              <a:buSzPts val="2400"/>
              <a:buFont typeface="Arial"/>
              <a:buChar char="•"/>
            </a:pPr>
            <a:r>
              <a:rPr lang="en-US" sz="2400" dirty="0">
                <a:solidFill>
                  <a:schemeClr val="dk1"/>
                </a:solidFill>
                <a:latin typeface="Rockwell"/>
                <a:ea typeface="Rockwell"/>
                <a:cs typeface="Rockwell"/>
                <a:sym typeface="Rockwell"/>
              </a:rPr>
              <a:t>GC</a:t>
            </a:r>
            <a:r>
              <a:rPr lang="en-US" sz="2400" b="0" i="0" u="none" strike="noStrike" cap="none" dirty="0">
                <a:solidFill>
                  <a:schemeClr val="dk1"/>
                </a:solidFill>
                <a:latin typeface="Rockwell"/>
                <a:ea typeface="Rockwell"/>
                <a:cs typeface="Rockwell"/>
                <a:sym typeface="Rockwell"/>
              </a:rPr>
              <a:t>E is often defined as Fasting, Fun</a:t>
            </a:r>
          </a:p>
          <a:p>
            <a:pPr marL="0" marR="0" lvl="0" indent="0" algn="l" rtl="0">
              <a:spcBef>
                <a:spcPts val="480"/>
              </a:spcBef>
              <a:spcAft>
                <a:spcPts val="0"/>
              </a:spcAft>
              <a:buClr>
                <a:schemeClr val="dk1"/>
              </a:buClr>
              <a:buSzPts val="2400"/>
              <a:buNone/>
            </a:pPr>
            <a:r>
              <a:rPr lang="en-US" sz="2400" b="0" i="0" u="none" strike="noStrike" cap="none" dirty="0">
                <a:solidFill>
                  <a:schemeClr val="dk1"/>
                </a:solidFill>
                <a:latin typeface="Rockwell"/>
                <a:ea typeface="Rockwell"/>
                <a:cs typeface="Rockwell"/>
                <a:sym typeface="Rockwell"/>
              </a:rPr>
              <a:t> and Fundraising</a:t>
            </a:r>
            <a:endParaRPr sz="2400" b="0" i="0" u="none" strike="noStrike" cap="none" dirty="0">
              <a:solidFill>
                <a:schemeClr val="dk1"/>
              </a:solidFill>
              <a:latin typeface="Calibri"/>
              <a:ea typeface="Calibri"/>
              <a:cs typeface="Calibri"/>
              <a:sym typeface="Calibri"/>
            </a:endParaRPr>
          </a:p>
          <a:p>
            <a:pPr marL="342900" marR="0" lvl="0" indent="-342900" algn="l" rtl="0">
              <a:spcBef>
                <a:spcPts val="360"/>
              </a:spcBef>
              <a:spcAft>
                <a:spcPts val="0"/>
              </a:spcAft>
              <a:buClr>
                <a:schemeClr val="dk1"/>
              </a:buClr>
              <a:buSzPts val="1800"/>
              <a:buFont typeface="Noto Sans Symbols"/>
              <a:buNone/>
            </a:pPr>
            <a:r>
              <a:rPr lang="en-US" sz="1800" b="0" i="1" u="none" strike="noStrike" cap="none" dirty="0">
                <a:solidFill>
                  <a:schemeClr val="dk1"/>
                </a:solidFill>
                <a:latin typeface="Calibri"/>
                <a:ea typeface="Calibri"/>
                <a:cs typeface="Calibri"/>
                <a:sym typeface="Calibri"/>
              </a:rPr>
              <a:t>National Survey of Third Level Students on Global Development, </a:t>
            </a:r>
            <a:r>
              <a:rPr lang="en-US" sz="1800" b="0" i="0" u="none" strike="noStrike" cap="none" dirty="0">
                <a:solidFill>
                  <a:schemeClr val="dk1"/>
                </a:solidFill>
                <a:latin typeface="Calibri"/>
                <a:ea typeface="Calibri"/>
                <a:cs typeface="Calibri"/>
                <a:sym typeface="Calibri"/>
              </a:rPr>
              <a:t>Jan 2013, SUAS</a:t>
            </a:r>
            <a:r>
              <a:rPr lang="en-US" dirty="0">
                <a:sym typeface="Calibri"/>
              </a:rPr>
              <a:t> </a:t>
            </a:r>
            <a:r>
              <a:rPr lang="en-US" sz="1800" b="0" i="1" u="none" strike="noStrike" cap="none" dirty="0">
                <a:solidFill>
                  <a:schemeClr val="dk1"/>
                </a:solidFill>
                <a:latin typeface="Calibri"/>
                <a:ea typeface="Calibri"/>
                <a:cs typeface="Calibri"/>
                <a:sym typeface="Calibri"/>
              </a:rPr>
              <a:t>Development Education in Irish Post-Primary Schools –</a:t>
            </a:r>
          </a:p>
          <a:p>
            <a:pPr marL="342900" marR="0" lvl="0" indent="-342900" algn="l" rtl="0">
              <a:spcBef>
                <a:spcPts val="360"/>
              </a:spcBef>
              <a:spcAft>
                <a:spcPts val="0"/>
              </a:spcAft>
              <a:buClr>
                <a:schemeClr val="dk1"/>
              </a:buClr>
              <a:buSzPts val="1800"/>
              <a:buFont typeface="Noto Sans Symbols"/>
              <a:buNone/>
            </a:pPr>
            <a:r>
              <a:rPr lang="en-US" sz="1800" b="0" i="1" u="none" strike="noStrike" cap="none" dirty="0">
                <a:solidFill>
                  <a:schemeClr val="dk1"/>
                </a:solidFill>
                <a:latin typeface="Calibri"/>
                <a:ea typeface="Calibri"/>
                <a:cs typeface="Calibri"/>
                <a:sym typeface="Calibri"/>
              </a:rPr>
              <a:t> </a:t>
            </a:r>
            <a:endParaRPr sz="1800" b="0" i="0" u="none" strike="noStrike" cap="none" dirty="0">
              <a:solidFill>
                <a:schemeClr val="dk1"/>
              </a:solidFill>
              <a:latin typeface="Calibri"/>
              <a:ea typeface="Calibri"/>
              <a:cs typeface="Calibri"/>
              <a:sym typeface="Calibri"/>
            </a:endParaRPr>
          </a:p>
          <a:p>
            <a:pPr marL="342900" marR="0" lvl="0" indent="-342900" algn="l" rtl="0">
              <a:spcBef>
                <a:spcPts val="360"/>
              </a:spcBef>
              <a:spcAft>
                <a:spcPts val="0"/>
              </a:spcAft>
              <a:buClr>
                <a:schemeClr val="dk1"/>
              </a:buClr>
              <a:buSzPts val="1800"/>
              <a:buFont typeface="Noto Sans Symbols"/>
              <a:buNone/>
            </a:pPr>
            <a:endParaRPr sz="1800" b="0" i="0" u="none" strike="noStrike" cap="none" dirty="0">
              <a:solidFill>
                <a:schemeClr val="dk1"/>
              </a:solidFill>
              <a:latin typeface="Calibri"/>
              <a:ea typeface="Calibri"/>
              <a:cs typeface="Calibri"/>
              <a:sym typeface="Calibri"/>
            </a:endParaRPr>
          </a:p>
          <a:p>
            <a:pPr marL="342900" marR="0" lvl="0" indent="-342900" algn="l" rtl="0">
              <a:spcBef>
                <a:spcPts val="360"/>
              </a:spcBef>
              <a:spcAft>
                <a:spcPts val="0"/>
              </a:spcAft>
              <a:buClr>
                <a:schemeClr val="dk1"/>
              </a:buClr>
              <a:buSzPts val="1800"/>
              <a:buFont typeface="Noto Sans Symbols"/>
              <a:buNone/>
            </a:pPr>
            <a:endParaRPr sz="1800" b="0" i="0" u="none" strike="noStrike" cap="none" dirty="0">
              <a:solidFill>
                <a:schemeClr val="dk1"/>
              </a:solidFill>
              <a:latin typeface="Calibri"/>
              <a:ea typeface="Calibri"/>
              <a:cs typeface="Calibri"/>
              <a:sym typeface="Calibri"/>
            </a:endParaRPr>
          </a:p>
        </p:txBody>
      </p:sp>
      <p:pic>
        <p:nvPicPr>
          <p:cNvPr id="2" name="Picture 1"/>
          <p:cNvPicPr>
            <a:picLocks noChangeAspect="1"/>
          </p:cNvPicPr>
          <p:nvPr/>
        </p:nvPicPr>
        <p:blipFill>
          <a:blip r:embed="rId3"/>
          <a:stretch>
            <a:fillRect/>
          </a:stretch>
        </p:blipFill>
        <p:spPr>
          <a:xfrm>
            <a:off x="7735888" y="3813529"/>
            <a:ext cx="1219200" cy="2578100"/>
          </a:xfrm>
          <a:prstGeom prst="rect">
            <a:avLst/>
          </a:prstGeom>
        </p:spPr>
      </p:pic>
    </p:spTree>
    <p:extLst>
      <p:ext uri="{BB962C8B-B14F-4D97-AF65-F5344CB8AC3E}">
        <p14:creationId xmlns:p14="http://schemas.microsoft.com/office/powerpoint/2010/main" val="15328796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2889706-8A8B-8547-9795-4AD7CE94B04B}"/>
              </a:ext>
            </a:extLst>
          </p:cNvPr>
          <p:cNvSpPr>
            <a:spLocks noGrp="1"/>
          </p:cNvSpPr>
          <p:nvPr>
            <p:ph type="title"/>
          </p:nvPr>
        </p:nvSpPr>
        <p:spPr/>
        <p:txBody>
          <a:bodyPr/>
          <a:lstStyle/>
          <a:p>
            <a:endParaRPr lang="en-US"/>
          </a:p>
        </p:txBody>
      </p:sp>
      <p:pic>
        <p:nvPicPr>
          <p:cNvPr id="5" name="Content Placeholder 4" descr="A screenshot of a cell phone&#10;&#10;Description automatically generated">
            <a:extLst>
              <a:ext uri="{FF2B5EF4-FFF2-40B4-BE49-F238E27FC236}">
                <a16:creationId xmlns="" xmlns:a16="http://schemas.microsoft.com/office/drawing/2014/main" id="{A6967B43-FACE-E542-9188-4E0AB90EC488}"/>
              </a:ext>
            </a:extLst>
          </p:cNvPr>
          <p:cNvPicPr>
            <a:picLocks noGrp="1" noChangeAspect="1"/>
          </p:cNvPicPr>
          <p:nvPr>
            <p:ph idx="1"/>
          </p:nvPr>
        </p:nvPicPr>
        <p:blipFill rotWithShape="1">
          <a:blip r:embed="rId3" cstate="email">
            <a:extLst>
              <a:ext uri="{28A0092B-C50C-407E-A947-70E740481C1C}">
                <a14:useLocalDpi xmlns:a14="http://schemas.microsoft.com/office/drawing/2010/main"/>
              </a:ext>
            </a:extLst>
          </a:blip>
          <a:srcRect/>
          <a:stretch/>
        </p:blipFill>
        <p:spPr>
          <a:xfrm>
            <a:off x="104931" y="0"/>
            <a:ext cx="8934138" cy="6966211"/>
          </a:xfrm>
        </p:spPr>
      </p:pic>
    </p:spTree>
    <p:extLst>
      <p:ext uri="{BB962C8B-B14F-4D97-AF65-F5344CB8AC3E}">
        <p14:creationId xmlns:p14="http://schemas.microsoft.com/office/powerpoint/2010/main" val="1951644493"/>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380276E-91CD-0C40-BD58-F7F05B335084}"/>
              </a:ext>
            </a:extLst>
          </p:cNvPr>
          <p:cNvSpPr>
            <a:spLocks noGrp="1"/>
          </p:cNvSpPr>
          <p:nvPr>
            <p:ph type="title"/>
          </p:nvPr>
        </p:nvSpPr>
        <p:spPr>
          <a:xfrm>
            <a:off x="505678" y="2226469"/>
            <a:ext cx="2743200" cy="2165684"/>
          </a:xfrm>
        </p:spPr>
        <p:txBody>
          <a:bodyPr vert="horz" lIns="68580" tIns="34290" rIns="68580" bIns="34290" rtlCol="0" anchor="b">
            <a:normAutofit/>
          </a:bodyPr>
          <a:lstStyle/>
          <a:p>
            <a:pPr algn="ctr"/>
            <a:r>
              <a:rPr lang="en-US" sz="3600" b="1" dirty="0">
                <a:solidFill>
                  <a:srgbClr val="FFFFFF"/>
                </a:solidFill>
              </a:rPr>
              <a:t>Checklist of Global Citizenship Education</a:t>
            </a:r>
          </a:p>
        </p:txBody>
      </p:sp>
      <p:pic>
        <p:nvPicPr>
          <p:cNvPr id="5" name="Picture 4">
            <a:extLst>
              <a:ext uri="{FF2B5EF4-FFF2-40B4-BE49-F238E27FC236}">
                <a16:creationId xmlns:a16="http://schemas.microsoft.com/office/drawing/2014/main" xmlns="" id="{BC5996D9-4B06-1C4C-A6EC-62D6E28343B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1009" y="677333"/>
            <a:ext cx="8867524" cy="5943600"/>
          </a:xfrm>
          <a:prstGeom prst="rect">
            <a:avLst/>
          </a:prstGeom>
        </p:spPr>
      </p:pic>
      <p:sp>
        <p:nvSpPr>
          <p:cNvPr id="10" name="Doughnut 9">
            <a:extLst>
              <a:ext uri="{FF2B5EF4-FFF2-40B4-BE49-F238E27FC236}">
                <a16:creationId xmlns:a16="http://schemas.microsoft.com/office/drawing/2014/main" xmlns="" id="{CFB3CADB-C812-5B48-B892-91FD39F7F6C7}"/>
              </a:ext>
            </a:extLst>
          </p:cNvPr>
          <p:cNvSpPr/>
          <p:nvPr/>
        </p:nvSpPr>
        <p:spPr>
          <a:xfrm>
            <a:off x="141009" y="0"/>
            <a:ext cx="685800" cy="510778"/>
          </a:xfrm>
          <a:prstGeom prst="donu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schemeClr val="tx1"/>
              </a:solidFill>
            </a:endParaRPr>
          </a:p>
        </p:txBody>
      </p:sp>
      <p:sp>
        <p:nvSpPr>
          <p:cNvPr id="12" name="&quot;No&quot; Symbol 11">
            <a:extLst>
              <a:ext uri="{FF2B5EF4-FFF2-40B4-BE49-F238E27FC236}">
                <a16:creationId xmlns:a16="http://schemas.microsoft.com/office/drawing/2014/main" xmlns="" id="{40C4327A-7502-6B40-AC58-2A53B4B1D7DE}"/>
              </a:ext>
            </a:extLst>
          </p:cNvPr>
          <p:cNvSpPr/>
          <p:nvPr/>
        </p:nvSpPr>
        <p:spPr>
          <a:xfrm>
            <a:off x="4721182" y="0"/>
            <a:ext cx="726948" cy="510778"/>
          </a:xfrm>
          <a:prstGeom prst="noSmoking">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schemeClr val="tx1"/>
              </a:solidFill>
            </a:endParaRPr>
          </a:p>
        </p:txBody>
      </p:sp>
    </p:spTree>
    <p:extLst>
      <p:ext uri="{BB962C8B-B14F-4D97-AF65-F5344CB8AC3E}">
        <p14:creationId xmlns:p14="http://schemas.microsoft.com/office/powerpoint/2010/main" val="36881005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427"/>
        <p:cNvGrpSpPr/>
        <p:nvPr/>
      </p:nvGrpSpPr>
      <p:grpSpPr>
        <a:xfrm>
          <a:off x="0" y="0"/>
          <a:ext cx="0" cy="0"/>
          <a:chOff x="0" y="0"/>
          <a:chExt cx="0" cy="0"/>
        </a:xfrm>
      </p:grpSpPr>
      <p:sp>
        <p:nvSpPr>
          <p:cNvPr id="428" name="Google Shape;428;p55"/>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4400"/>
              <a:buFont typeface="Calibri"/>
              <a:buNone/>
            </a:pPr>
            <a:endParaRPr sz="4400" b="0" i="0" u="none" strike="noStrike" cap="none">
              <a:solidFill>
                <a:schemeClr val="dk1"/>
              </a:solidFill>
              <a:latin typeface="Calibri"/>
              <a:ea typeface="Calibri"/>
              <a:cs typeface="Calibri"/>
              <a:sym typeface="Calibri"/>
            </a:endParaRPr>
          </a:p>
        </p:txBody>
      </p:sp>
      <p:pic>
        <p:nvPicPr>
          <p:cNvPr id="429" name="Google Shape;429;p55" descr="Screen Shot 2017-08-22 at 14.33.02.jpg"/>
          <p:cNvPicPr preferRelativeResize="0">
            <a:picLocks noGrp="1"/>
          </p:cNvPicPr>
          <p:nvPr>
            <p:ph type="body" idx="1"/>
          </p:nvPr>
        </p:nvPicPr>
        <p:blipFill rotWithShape="1">
          <a:blip r:embed="rId3" cstate="email">
            <a:alphaModFix/>
            <a:extLst>
              <a:ext uri="{28A0092B-C50C-407E-A947-70E740481C1C}">
                <a14:useLocalDpi xmlns:a14="http://schemas.microsoft.com/office/drawing/2010/main"/>
              </a:ext>
            </a:extLst>
          </a:blip>
          <a:srcRect l="-20667" r="-20667"/>
          <a:stretch/>
        </p:blipFill>
        <p:spPr>
          <a:xfrm>
            <a:off x="-1353428" y="274638"/>
            <a:ext cx="12414785" cy="6376557"/>
          </a:xfrm>
          <a:prstGeom prst="rect">
            <a:avLst/>
          </a:prstGeom>
          <a:noFill/>
          <a:ln>
            <a:noFill/>
          </a:ln>
        </p:spPr>
      </p:pic>
    </p:spTree>
    <p:extLst>
      <p:ext uri="{BB962C8B-B14F-4D97-AF65-F5344CB8AC3E}">
        <p14:creationId xmlns:p14="http://schemas.microsoft.com/office/powerpoint/2010/main" val="13816078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B0A25B5-CB3F-F844-B661-4611136A5480}"/>
              </a:ext>
            </a:extLst>
          </p:cNvPr>
          <p:cNvSpPr>
            <a:spLocks noGrp="1"/>
          </p:cNvSpPr>
          <p:nvPr>
            <p:ph type="title"/>
          </p:nvPr>
        </p:nvSpPr>
        <p:spPr/>
        <p:txBody>
          <a:bodyPr/>
          <a:lstStyle/>
          <a:p>
            <a:endParaRPr lang="en-US"/>
          </a:p>
        </p:txBody>
      </p:sp>
      <p:pic>
        <p:nvPicPr>
          <p:cNvPr id="7" name="Content Placeholder 6" descr="A close up of a logo&#10;&#10;Description automatically generated">
            <a:extLst>
              <a:ext uri="{FF2B5EF4-FFF2-40B4-BE49-F238E27FC236}">
                <a16:creationId xmlns="" xmlns:a16="http://schemas.microsoft.com/office/drawing/2014/main" id="{D76E84F5-DF6C-FC47-9E96-7D85F51ED476}"/>
              </a:ext>
            </a:extLst>
          </p:cNvPr>
          <p:cNvPicPr>
            <a:picLocks noGrp="1" noChangeAspect="1"/>
          </p:cNvPicPr>
          <p:nvPr>
            <p:ph idx="1"/>
          </p:nvPr>
        </p:nvPicPr>
        <p:blipFill>
          <a:blip r:embed="rId3"/>
          <a:stretch>
            <a:fillRect/>
          </a:stretch>
        </p:blipFill>
        <p:spPr>
          <a:xfrm>
            <a:off x="-7620" y="159655"/>
            <a:ext cx="9181328" cy="6492874"/>
          </a:xfrm>
        </p:spPr>
      </p:pic>
    </p:spTree>
    <p:extLst>
      <p:ext uri="{BB962C8B-B14F-4D97-AF65-F5344CB8AC3E}">
        <p14:creationId xmlns:p14="http://schemas.microsoft.com/office/powerpoint/2010/main" val="1358657020"/>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FF66"/>
          </a:solidFill>
        </p:spPr>
        <p:txBody>
          <a:bodyPr>
            <a:normAutofit/>
          </a:bodyPr>
          <a:lstStyle/>
          <a:p>
            <a:pPr algn="ctr"/>
            <a:r>
              <a:rPr lang="en-US" dirty="0"/>
              <a:t>Pillars of Sustainability/Sustainable Development</a:t>
            </a:r>
          </a:p>
        </p:txBody>
      </p:sp>
      <p:pic>
        <p:nvPicPr>
          <p:cNvPr id="9" name="Content Placeholder 8" descr="Screen Shot 2017-10-23 at 22.32.44.jpg"/>
          <p:cNvPicPr>
            <a:picLocks noGrp="1" noChangeAspect="1"/>
          </p:cNvPicPr>
          <p:nvPr>
            <p:ph idx="1"/>
          </p:nvPr>
        </p:nvPicPr>
        <p:blipFill>
          <a:blip r:embed="rId3" cstate="email">
            <a:extLst>
              <a:ext uri="{28A0092B-C50C-407E-A947-70E740481C1C}">
                <a14:useLocalDpi xmlns:a14="http://schemas.microsoft.com/office/drawing/2010/main"/>
              </a:ext>
            </a:extLst>
          </a:blip>
          <a:stretch>
            <a:fillRect/>
          </a:stretch>
        </p:blipFill>
        <p:spPr>
          <a:xfrm>
            <a:off x="1670058" y="2161772"/>
            <a:ext cx="5750248" cy="3394472"/>
          </a:xfrm>
        </p:spPr>
      </p:pic>
      <p:sp>
        <p:nvSpPr>
          <p:cNvPr id="3" name="TextBox 2"/>
          <p:cNvSpPr txBox="1"/>
          <p:nvPr/>
        </p:nvSpPr>
        <p:spPr>
          <a:xfrm>
            <a:off x="0" y="5556244"/>
            <a:ext cx="9144000" cy="1200328"/>
          </a:xfrm>
          <a:prstGeom prst="rect">
            <a:avLst/>
          </a:prstGeom>
          <a:noFill/>
        </p:spPr>
        <p:txBody>
          <a:bodyPr wrap="square" rtlCol="0">
            <a:spAutoFit/>
          </a:bodyPr>
          <a:lstStyle/>
          <a:p>
            <a:pPr algn="ctr"/>
            <a:r>
              <a:rPr lang="en-US" sz="2400" b="1" i="1" dirty="0" smtClean="0">
                <a:latin typeface="American Typewriter"/>
                <a:cs typeface="American Typewriter"/>
              </a:rPr>
              <a:t>Write down 3 words that you think of when you think of sustainability-go to the person the other side of you this time!!</a:t>
            </a:r>
            <a:endParaRPr lang="en-US" sz="2400" b="1" i="1" dirty="0">
              <a:latin typeface="American Typewriter"/>
              <a:cs typeface="American Typewriter"/>
            </a:endParaRPr>
          </a:p>
        </p:txBody>
      </p:sp>
    </p:spTree>
    <p:extLst>
      <p:ext uri="{BB962C8B-B14F-4D97-AF65-F5344CB8AC3E}">
        <p14:creationId xmlns:p14="http://schemas.microsoft.com/office/powerpoint/2010/main" val="33646952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marL="0" indent="0">
              <a:buNone/>
            </a:pPr>
            <a:r>
              <a:rPr lang="en-US" b="1" dirty="0">
                <a:latin typeface="American Typewriter"/>
                <a:cs typeface="American Typewriter"/>
              </a:rPr>
              <a:t>Definition of Sustainable Development </a:t>
            </a:r>
          </a:p>
          <a:p>
            <a:pPr marL="0" indent="0">
              <a:buNone/>
            </a:pPr>
            <a:r>
              <a:rPr lang="en-US" dirty="0">
                <a:latin typeface="American Typewriter"/>
                <a:cs typeface="American Typewriter"/>
              </a:rPr>
              <a:t>‘Sustainable development’ can be defined as</a:t>
            </a:r>
            <a:r>
              <a:rPr lang="mr-IN" dirty="0">
                <a:latin typeface="American Typewriter"/>
                <a:cs typeface="American Typewriter"/>
              </a:rPr>
              <a:t>…</a:t>
            </a:r>
            <a:r>
              <a:rPr lang="ga-IE" dirty="0">
                <a:latin typeface="American Typewriter"/>
                <a:cs typeface="American Typewriter"/>
              </a:rPr>
              <a:t>.</a:t>
            </a:r>
            <a:endParaRPr lang="en-US" dirty="0">
              <a:latin typeface="American Typewriter"/>
              <a:cs typeface="American Typewriter"/>
            </a:endParaRPr>
          </a:p>
          <a:p>
            <a:pPr marL="0" indent="0">
              <a:buNone/>
            </a:pPr>
            <a:endParaRPr lang="en-US" dirty="0">
              <a:latin typeface="American Typewriter"/>
              <a:cs typeface="American Typewriter"/>
            </a:endParaRPr>
          </a:p>
          <a:p>
            <a:pPr marL="0" indent="0" algn="just">
              <a:buNone/>
            </a:pPr>
            <a:r>
              <a:rPr lang="en-US" dirty="0">
                <a:latin typeface="American Typewriter"/>
                <a:cs typeface="American Typewriter"/>
              </a:rPr>
              <a:t> ‘development which </a:t>
            </a:r>
            <a:r>
              <a:rPr lang="en-US" b="1" dirty="0">
                <a:latin typeface="American Typewriter"/>
                <a:cs typeface="American Typewriter"/>
              </a:rPr>
              <a:t>meets the needs of the present </a:t>
            </a:r>
            <a:r>
              <a:rPr lang="en-US" dirty="0">
                <a:latin typeface="American Typewriter"/>
                <a:cs typeface="American Typewriter"/>
              </a:rPr>
              <a:t>without compromising the ability of </a:t>
            </a:r>
            <a:r>
              <a:rPr lang="en-US" b="1" dirty="0">
                <a:latin typeface="American Typewriter"/>
                <a:cs typeface="American Typewriter"/>
              </a:rPr>
              <a:t>future generations </a:t>
            </a:r>
            <a:r>
              <a:rPr lang="en-US" dirty="0">
                <a:latin typeface="American Typewriter"/>
                <a:cs typeface="American Typewriter"/>
              </a:rPr>
              <a:t>to meet their own needs.’ </a:t>
            </a:r>
          </a:p>
          <a:p>
            <a:pPr marL="0" indent="0" algn="just">
              <a:buNone/>
            </a:pPr>
            <a:endParaRPr lang="en-US" dirty="0">
              <a:latin typeface="American Typewriter"/>
              <a:cs typeface="American Typewriter"/>
            </a:endParaRPr>
          </a:p>
          <a:p>
            <a:pPr marL="0" indent="0" algn="just">
              <a:buNone/>
            </a:pPr>
            <a:r>
              <a:rPr lang="en-US" dirty="0">
                <a:latin typeface="American Typewriter"/>
                <a:cs typeface="American Typewriter"/>
              </a:rPr>
              <a:t>Sustainable development is a </a:t>
            </a:r>
            <a:r>
              <a:rPr lang="en-US" b="1" dirty="0">
                <a:latin typeface="American Typewriter"/>
                <a:cs typeface="American Typewriter"/>
              </a:rPr>
              <a:t>continuous process </a:t>
            </a:r>
            <a:r>
              <a:rPr lang="en-US" dirty="0">
                <a:latin typeface="American Typewriter"/>
                <a:cs typeface="American Typewriter"/>
              </a:rPr>
              <a:t>of economic, environmental and social change aimed at </a:t>
            </a:r>
            <a:r>
              <a:rPr lang="en-US" b="1" dirty="0">
                <a:latin typeface="American Typewriter"/>
                <a:cs typeface="American Typewriter"/>
              </a:rPr>
              <a:t>promoting wellbeing of citizens now and into the future</a:t>
            </a:r>
            <a:r>
              <a:rPr lang="en-US" dirty="0">
                <a:latin typeface="American Typewriter"/>
                <a:cs typeface="American Typewriter"/>
              </a:rPr>
              <a:t>. </a:t>
            </a:r>
          </a:p>
        </p:txBody>
      </p:sp>
      <p:sp>
        <p:nvSpPr>
          <p:cNvPr id="5" name="TextBox 4"/>
          <p:cNvSpPr txBox="1"/>
          <p:nvPr/>
        </p:nvSpPr>
        <p:spPr>
          <a:xfrm>
            <a:off x="476425" y="1044358"/>
            <a:ext cx="8667575" cy="646331"/>
          </a:xfrm>
          <a:prstGeom prst="rect">
            <a:avLst/>
          </a:prstGeom>
          <a:solidFill>
            <a:srgbClr val="FFFF66"/>
          </a:solid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3600" b="1" u="none" strike="noStrike" kern="1200" cap="none" spc="0" normalizeH="0" baseline="0" noProof="0" dirty="0">
                <a:ln>
                  <a:noFill/>
                </a:ln>
                <a:solidFill>
                  <a:prstClr val="black"/>
                </a:solidFill>
                <a:effectLst/>
                <a:uLnTx/>
                <a:uFillTx/>
                <a:latin typeface="American Typewriter"/>
                <a:ea typeface="+mn-ea"/>
                <a:cs typeface="American Typewriter"/>
              </a:rPr>
              <a:t>What do we mean by Sustainability?</a:t>
            </a:r>
          </a:p>
        </p:txBody>
      </p:sp>
    </p:spTree>
    <p:extLst>
      <p:ext uri="{BB962C8B-B14F-4D97-AF65-F5344CB8AC3E}">
        <p14:creationId xmlns:p14="http://schemas.microsoft.com/office/powerpoint/2010/main" val="38387481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5" descr="WWGS-Worldmap.ai">
            <a:extLst>
              <a:ext uri="{FF2B5EF4-FFF2-40B4-BE49-F238E27FC236}">
                <a16:creationId xmlns="" xmlns:a16="http://schemas.microsoft.com/office/drawing/2014/main" id="{B3FD1FBD-7F48-5B43-A855-BA441C941D57}"/>
              </a:ext>
            </a:extLst>
          </p:cNvPr>
          <p:cNvPicPr>
            <a:picLocks noChangeAspect="1"/>
          </p:cNvPicPr>
          <p:nvPr/>
        </p:nvPicPr>
        <p:blipFill>
          <a:blip r:embed="rId3" cstate="email">
            <a:alphaModFix amt="50000"/>
            <a:extLst>
              <a:ext uri="{28A0092B-C50C-407E-A947-70E740481C1C}">
                <a14:useLocalDpi xmlns:a14="http://schemas.microsoft.com/office/drawing/2010/main"/>
              </a:ext>
            </a:extLst>
          </a:blip>
          <a:srcRect/>
          <a:stretch>
            <a:fillRect/>
          </a:stretch>
        </p:blipFill>
        <p:spPr bwMode="auto">
          <a:xfrm>
            <a:off x="-27372" y="410607"/>
            <a:ext cx="9299960" cy="5873829"/>
          </a:xfrm>
          <a:prstGeom prst="rect">
            <a:avLst/>
          </a:prstGeom>
          <a:noFill/>
          <a:ln>
            <a:noFill/>
          </a:ln>
          <a:extLst>
            <a:ext uri="{909E8E84-426E-40dd-AFC4-6F175D3DCCD1}">
              <a14:hiddenFill xmlns:a14="http://schemas.microsoft.com/office/drawing/2010/main">
                <a:solidFill>
                  <a:srgbClr val="FFFFFF">
                    <a:alpha val="50195"/>
                  </a:srgbClr>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Content Placeholder 7">
            <a:extLst>
              <a:ext uri="{FF2B5EF4-FFF2-40B4-BE49-F238E27FC236}">
                <a16:creationId xmlns="" xmlns:a16="http://schemas.microsoft.com/office/drawing/2014/main" id="{9919F907-F762-EE4F-AA9B-35512C32245D}"/>
              </a:ext>
            </a:extLst>
          </p:cNvPr>
          <p:cNvPicPr>
            <a:picLocks noGrp="1" noChangeAspect="1"/>
          </p:cNvPicPr>
          <p:nvPr>
            <p:ph idx="1"/>
          </p:nvPr>
        </p:nvPicPr>
        <p:blipFill rotWithShape="1">
          <a:blip r:embed="rId4" cstate="email">
            <a:extLst>
              <a:ext uri="{28A0092B-C50C-407E-A947-70E740481C1C}">
                <a14:useLocalDpi xmlns:a14="http://schemas.microsoft.com/office/drawing/2010/main"/>
              </a:ext>
            </a:extLst>
          </a:blip>
          <a:srcRect/>
          <a:stretch/>
        </p:blipFill>
        <p:spPr>
          <a:xfrm>
            <a:off x="413164" y="1695053"/>
            <a:ext cx="8602133" cy="4315378"/>
          </a:xfrm>
        </p:spPr>
      </p:pic>
      <p:sp>
        <p:nvSpPr>
          <p:cNvPr id="6" name="Rounded Rectangle 5">
            <a:extLst>
              <a:ext uri="{FF2B5EF4-FFF2-40B4-BE49-F238E27FC236}">
                <a16:creationId xmlns="" xmlns:a16="http://schemas.microsoft.com/office/drawing/2014/main" id="{E73F414F-7010-8547-BAF7-090D8691FA3A}"/>
              </a:ext>
            </a:extLst>
          </p:cNvPr>
          <p:cNvSpPr/>
          <p:nvPr/>
        </p:nvSpPr>
        <p:spPr>
          <a:xfrm>
            <a:off x="1435324" y="4173789"/>
            <a:ext cx="7475621" cy="35562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70C0"/>
              </a:solidFill>
            </a:endParaRPr>
          </a:p>
          <a:p>
            <a:r>
              <a:rPr lang="en-US" b="1" dirty="0">
                <a:solidFill>
                  <a:srgbClr val="0070C0"/>
                </a:solidFill>
              </a:rPr>
              <a:t>30-49			  50-109			110-150</a:t>
            </a:r>
          </a:p>
          <a:p>
            <a:pPr algn="ctr"/>
            <a:endParaRPr lang="en-US" dirty="0">
              <a:solidFill>
                <a:srgbClr val="0070C0"/>
              </a:solidFill>
            </a:endParaRPr>
          </a:p>
        </p:txBody>
      </p:sp>
      <p:sp>
        <p:nvSpPr>
          <p:cNvPr id="9" name="Rectangle 8">
            <a:extLst>
              <a:ext uri="{FF2B5EF4-FFF2-40B4-BE49-F238E27FC236}">
                <a16:creationId xmlns="" xmlns:a16="http://schemas.microsoft.com/office/drawing/2014/main" id="{FF3E674D-099B-C74B-8531-E58EA13FC9E3}"/>
              </a:ext>
            </a:extLst>
          </p:cNvPr>
          <p:cNvSpPr/>
          <p:nvPr/>
        </p:nvSpPr>
        <p:spPr>
          <a:xfrm>
            <a:off x="322667" y="527865"/>
            <a:ext cx="8692630" cy="1167188"/>
          </a:xfrm>
          <a:prstGeom prst="rect">
            <a:avLst/>
          </a:prstGeom>
          <a:ln>
            <a:noFill/>
          </a:ln>
        </p:spPr>
        <p:style>
          <a:lnRef idx="2">
            <a:schemeClr val="accent3"/>
          </a:lnRef>
          <a:fillRef idx="1">
            <a:schemeClr val="lt1"/>
          </a:fillRef>
          <a:effectRef idx="0">
            <a:schemeClr val="accent3"/>
          </a:effectRef>
          <a:fontRef idx="minor">
            <a:schemeClr val="dk1"/>
          </a:fontRef>
        </p:style>
        <p:txBody>
          <a:bodyPr rtlCol="0" anchor="ctr"/>
          <a:lstStyle/>
          <a:p>
            <a:pPr>
              <a:lnSpc>
                <a:spcPct val="110000"/>
              </a:lnSpc>
            </a:pPr>
            <a:r>
              <a:rPr lang="en-IE" sz="2400" b="1" u="sng" dirty="0">
                <a:solidFill>
                  <a:srgbClr val="7030A0"/>
                </a:solidFill>
                <a:latin typeface="Arial" panose="020B0604020202020204" pitchFamily="34" charset="0"/>
                <a:cs typeface="Arial" panose="020B0604020202020204" pitchFamily="34" charset="0"/>
              </a:rPr>
              <a:t>Three Awards </a:t>
            </a:r>
            <a:endParaRPr lang="en-IE" sz="2400" b="1" dirty="0">
              <a:solidFill>
                <a:srgbClr val="7030A0"/>
              </a:solidFill>
              <a:latin typeface="Arial" panose="020B0604020202020204" pitchFamily="34" charset="0"/>
              <a:cs typeface="Arial" panose="020B0604020202020204" pitchFamily="34" charset="0"/>
            </a:endParaRPr>
          </a:p>
          <a:p>
            <a:pPr>
              <a:lnSpc>
                <a:spcPct val="110000"/>
              </a:lnSpc>
            </a:pPr>
            <a:endParaRPr lang="en-IE" dirty="0">
              <a:solidFill>
                <a:schemeClr val="bg2">
                  <a:lumMod val="50000"/>
                </a:schemeClr>
              </a:solidFill>
              <a:latin typeface="Arial" panose="020B0604020202020204" pitchFamily="34" charset="0"/>
              <a:cs typeface="Arial" panose="020B0604020202020204" pitchFamily="34" charset="0"/>
            </a:endParaRPr>
          </a:p>
          <a:p>
            <a:pPr>
              <a:lnSpc>
                <a:spcPct val="110000"/>
              </a:lnSpc>
            </a:pPr>
            <a:r>
              <a:rPr lang="en-GB" u="sng" dirty="0">
                <a:solidFill>
                  <a:schemeClr val="bg2">
                    <a:lumMod val="50000"/>
                  </a:schemeClr>
                </a:solidFill>
                <a:latin typeface="Arial" panose="020B0604020202020204" pitchFamily="34" charset="0"/>
                <a:cs typeface="Arial" panose="020B0604020202020204" pitchFamily="34" charset="0"/>
              </a:rPr>
              <a:t>Externally Accredited - </a:t>
            </a:r>
            <a:r>
              <a:rPr lang="en-GB" dirty="0">
                <a:solidFill>
                  <a:schemeClr val="bg2">
                    <a:lumMod val="50000"/>
                  </a:schemeClr>
                </a:solidFill>
                <a:latin typeface="Arial" panose="020B0604020202020204" pitchFamily="34" charset="0"/>
                <a:cs typeface="Arial" panose="020B0604020202020204" pitchFamily="34" charset="0"/>
              </a:rPr>
              <a:t>The total score achieved in all 6 Stamps will determine which of the Passport types is awarded. </a:t>
            </a:r>
            <a:endParaRPr lang="en-IE" dirty="0">
              <a:solidFill>
                <a:schemeClr val="bg2">
                  <a:lumMod val="50000"/>
                </a:schemeClr>
              </a:solidFill>
              <a:latin typeface="Arial" panose="020B0604020202020204" pitchFamily="34" charset="0"/>
              <a:cs typeface="Arial" panose="020B0604020202020204" pitchFamily="34" charset="0"/>
            </a:endParaRPr>
          </a:p>
          <a:p>
            <a:pPr algn="ctr"/>
            <a:endParaRPr lang="en-US" dirty="0"/>
          </a:p>
        </p:txBody>
      </p:sp>
      <p:sp>
        <p:nvSpPr>
          <p:cNvPr id="7" name="Oval 6">
            <a:extLst>
              <a:ext uri="{FF2B5EF4-FFF2-40B4-BE49-F238E27FC236}">
                <a16:creationId xmlns="" xmlns:a16="http://schemas.microsoft.com/office/drawing/2014/main" id="{8FA29927-333A-0341-AA13-464D24748E0F}"/>
              </a:ext>
            </a:extLst>
          </p:cNvPr>
          <p:cNvSpPr/>
          <p:nvPr/>
        </p:nvSpPr>
        <p:spPr>
          <a:xfrm>
            <a:off x="4263087" y="202353"/>
            <a:ext cx="4842933" cy="565460"/>
          </a:xfrm>
          <a:prstGeom prst="ellipse">
            <a:avLst/>
          </a:prstGeom>
          <a:noFill/>
          <a:ln w="444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Box 10">
            <a:extLst>
              <a:ext uri="{FF2B5EF4-FFF2-40B4-BE49-F238E27FC236}">
                <a16:creationId xmlns="" xmlns:a16="http://schemas.microsoft.com/office/drawing/2014/main" id="{64325FD8-ABB4-674A-BAF3-321F2E64D2C3}"/>
              </a:ext>
            </a:extLst>
          </p:cNvPr>
          <p:cNvSpPr txBox="1"/>
          <p:nvPr/>
        </p:nvSpPr>
        <p:spPr>
          <a:xfrm>
            <a:off x="5046133" y="300417"/>
            <a:ext cx="3899083" cy="369332"/>
          </a:xfrm>
          <a:prstGeom prst="rect">
            <a:avLst/>
          </a:prstGeom>
          <a:noFill/>
        </p:spPr>
        <p:txBody>
          <a:bodyPr wrap="square" rtlCol="0">
            <a:spAutoFit/>
          </a:bodyPr>
          <a:lstStyle/>
          <a:p>
            <a:r>
              <a:rPr lang="en-US" b="1" dirty="0">
                <a:solidFill>
                  <a:srgbClr val="009051"/>
                </a:solidFill>
              </a:rPr>
              <a:t>Deadline 28</a:t>
            </a:r>
            <a:r>
              <a:rPr lang="en-US" b="1" baseline="30000" dirty="0">
                <a:solidFill>
                  <a:srgbClr val="009051"/>
                </a:solidFill>
              </a:rPr>
              <a:t>th</a:t>
            </a:r>
            <a:r>
              <a:rPr lang="en-US" b="1" dirty="0">
                <a:solidFill>
                  <a:srgbClr val="009051"/>
                </a:solidFill>
              </a:rPr>
              <a:t> February 2020</a:t>
            </a:r>
          </a:p>
        </p:txBody>
      </p:sp>
    </p:spTree>
    <p:extLst>
      <p:ext uri="{BB962C8B-B14F-4D97-AF65-F5344CB8AC3E}">
        <p14:creationId xmlns:p14="http://schemas.microsoft.com/office/powerpoint/2010/main" val="25635324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Joe Monaghan, Teacher and Aidan O'Beirne, Student Clarin College  Athenry Galway and Mary Brown, Irish Aid.JP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9400" y="0"/>
            <a:ext cx="8572500" cy="6858000"/>
          </a:xfrm>
          <a:prstGeom prst="rect">
            <a:avLst/>
          </a:prstGeom>
        </p:spPr>
      </p:pic>
    </p:spTree>
    <p:extLst>
      <p:ext uri="{BB962C8B-B14F-4D97-AF65-F5344CB8AC3E}">
        <p14:creationId xmlns:p14="http://schemas.microsoft.com/office/powerpoint/2010/main" val="32382504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Elphin Community College Bernadette Brooks and Amina Trabar student receive their Global Passport Award with Anne Payne of Irish Aid at the 5th Worldwise Global Schools annual conference in Galway April 2018.jp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466" y="334433"/>
            <a:ext cx="8867985" cy="6405033"/>
          </a:xfrm>
          <a:prstGeom prst="rect">
            <a:avLst/>
          </a:prstGeom>
        </p:spPr>
      </p:pic>
    </p:spTree>
    <p:extLst>
      <p:ext uri="{BB962C8B-B14F-4D97-AF65-F5344CB8AC3E}">
        <p14:creationId xmlns:p14="http://schemas.microsoft.com/office/powerpoint/2010/main" val="25064521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37 Julian Clare Irish Aid presenting to Colaiste Baile Chlair Orlaith Roe &amp; Deirdre Lawless.JP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372959"/>
            <a:ext cx="9144000" cy="6264907"/>
          </a:xfrm>
          <a:prstGeom prst="rect">
            <a:avLst/>
          </a:prstGeom>
        </p:spPr>
      </p:pic>
    </p:spTree>
    <p:extLst>
      <p:ext uri="{BB962C8B-B14F-4D97-AF65-F5344CB8AC3E}">
        <p14:creationId xmlns:p14="http://schemas.microsoft.com/office/powerpoint/2010/main" val="41278336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55761"/>
          </a:xfrm>
          <a:solidFill>
            <a:srgbClr val="FAC090"/>
          </a:solidFill>
        </p:spPr>
        <p:txBody>
          <a:bodyPr>
            <a:normAutofit fontScale="90000"/>
          </a:bodyPr>
          <a:lstStyle/>
          <a:p>
            <a:r>
              <a:rPr lang="en-US" b="1" dirty="0"/>
              <a:t>Leading GCE in post-primary schools</a:t>
            </a:r>
          </a:p>
        </p:txBody>
      </p:sp>
      <p:sp>
        <p:nvSpPr>
          <p:cNvPr id="3" name="Content Placeholder 2"/>
          <p:cNvSpPr>
            <a:spLocks noGrp="1"/>
          </p:cNvSpPr>
          <p:nvPr>
            <p:ph idx="1"/>
          </p:nvPr>
        </p:nvSpPr>
        <p:spPr/>
        <p:txBody>
          <a:bodyPr>
            <a:normAutofit fontScale="92500" lnSpcReduction="20000"/>
          </a:bodyPr>
          <a:lstStyle/>
          <a:p>
            <a:r>
              <a:rPr lang="en-US" dirty="0"/>
              <a:t>Need for a holistic approach which includes school leadership in embedding GCE, this is acknowledged as important (Toland, 2006)</a:t>
            </a:r>
          </a:p>
          <a:p>
            <a:endParaRPr lang="en-US" dirty="0"/>
          </a:p>
          <a:p>
            <a:r>
              <a:rPr lang="en-US" dirty="0"/>
              <a:t>Supportive school leadership and management is critical for those teachers who are delivering GCE</a:t>
            </a:r>
          </a:p>
          <a:p>
            <a:endParaRPr lang="en-US" dirty="0"/>
          </a:p>
          <a:p>
            <a:r>
              <a:rPr lang="en-US" dirty="0"/>
              <a:t>GCE may percolate across all curriculum areas and extra-curricular activities but is it included in your staff planning days? </a:t>
            </a:r>
          </a:p>
          <a:p>
            <a:endParaRPr lang="en-US" dirty="0"/>
          </a:p>
          <a:p>
            <a:pPr marL="400050" lvl="1" indent="0">
              <a:buNone/>
            </a:pPr>
            <a:r>
              <a:rPr lang="en-US" b="1" dirty="0"/>
              <a:t>Question for reflection: </a:t>
            </a:r>
            <a:r>
              <a:rPr lang="en-US" dirty="0"/>
              <a:t>How formalised is GCE in your schools</a:t>
            </a:r>
          </a:p>
          <a:p>
            <a:endParaRPr lang="en-US" dirty="0"/>
          </a:p>
        </p:txBody>
      </p:sp>
    </p:spTree>
    <p:extLst>
      <p:ext uri="{BB962C8B-B14F-4D97-AF65-F5344CB8AC3E}">
        <p14:creationId xmlns:p14="http://schemas.microsoft.com/office/powerpoint/2010/main" val="16599614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55761"/>
          </a:xfrm>
          <a:solidFill>
            <a:srgbClr val="FAC090"/>
          </a:solidFill>
        </p:spPr>
        <p:txBody>
          <a:bodyPr>
            <a:normAutofit fontScale="90000"/>
          </a:bodyPr>
          <a:lstStyle/>
          <a:p>
            <a:r>
              <a:rPr lang="en-US" b="1" dirty="0"/>
              <a:t>Leading GCE in post-primary schools</a:t>
            </a:r>
          </a:p>
        </p:txBody>
      </p:sp>
      <p:sp>
        <p:nvSpPr>
          <p:cNvPr id="3" name="Content Placeholder 2"/>
          <p:cNvSpPr>
            <a:spLocks noGrp="1"/>
          </p:cNvSpPr>
          <p:nvPr>
            <p:ph idx="1"/>
          </p:nvPr>
        </p:nvSpPr>
        <p:spPr/>
        <p:txBody>
          <a:bodyPr>
            <a:normAutofit fontScale="77500" lnSpcReduction="20000"/>
          </a:bodyPr>
          <a:lstStyle/>
          <a:p>
            <a:r>
              <a:rPr lang="en-US" dirty="0"/>
              <a:t>‘the art of leadership lies in the balancing of the different interests’ (Bottery 2013).</a:t>
            </a:r>
          </a:p>
          <a:p>
            <a:endParaRPr lang="en-US" dirty="0"/>
          </a:p>
          <a:p>
            <a:r>
              <a:rPr lang="en-US" dirty="0"/>
              <a:t>WWGS acknowledges the </a:t>
            </a:r>
            <a:r>
              <a:rPr lang="en-US" b="1" dirty="0"/>
              <a:t>complexity of the school eco-system</a:t>
            </a:r>
            <a:r>
              <a:rPr lang="en-US" dirty="0"/>
              <a:t>, but this offers a useful lens to examine how GCE can complement other interests and initiatives in schools</a:t>
            </a:r>
          </a:p>
          <a:p>
            <a:endParaRPr lang="en-US" dirty="0"/>
          </a:p>
          <a:p>
            <a:r>
              <a:rPr lang="en-US" dirty="0"/>
              <a:t>Recent literature on GCE often focuses on students, teachers and the curriculum with leadership only noted tangentially.  However, literature on school leadership highlights the importance of leaders being driven by a </a:t>
            </a:r>
            <a:r>
              <a:rPr lang="en-US" b="1" dirty="0"/>
              <a:t>moral purpose</a:t>
            </a:r>
            <a:r>
              <a:rPr lang="en-US" dirty="0"/>
              <a:t>, but this literature rarely interact with GCE literature.</a:t>
            </a:r>
          </a:p>
          <a:p>
            <a:endParaRPr lang="en-US" dirty="0"/>
          </a:p>
          <a:p>
            <a:pPr marL="400050" lvl="1" indent="0">
              <a:buNone/>
            </a:pPr>
            <a:r>
              <a:rPr lang="en-US" b="1" dirty="0"/>
              <a:t>Question for reflection</a:t>
            </a:r>
            <a:r>
              <a:rPr lang="en-US" dirty="0"/>
              <a:t>: What is your moral purpose as school leader?</a:t>
            </a:r>
          </a:p>
          <a:p>
            <a:endParaRPr lang="en-US" dirty="0"/>
          </a:p>
        </p:txBody>
      </p:sp>
    </p:spTree>
    <p:extLst>
      <p:ext uri="{BB962C8B-B14F-4D97-AF65-F5344CB8AC3E}">
        <p14:creationId xmlns:p14="http://schemas.microsoft.com/office/powerpoint/2010/main" val="15609044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38282"/>
          </a:xfrm>
          <a:solidFill>
            <a:srgbClr val="FAC090"/>
          </a:solidFill>
        </p:spPr>
        <p:txBody>
          <a:bodyPr>
            <a:normAutofit/>
          </a:bodyPr>
          <a:lstStyle/>
          <a:p>
            <a:r>
              <a:rPr lang="en-US" b="1" dirty="0"/>
              <a:t>A framework  for GCE in schools</a:t>
            </a:r>
          </a:p>
        </p:txBody>
      </p:sp>
      <p:pic>
        <p:nvPicPr>
          <p:cNvPr id="4" name="Content Placeholder 3" descr="Curricular.png"/>
          <p:cNvPicPr>
            <a:picLocks noGrp="1" noChangeAspect="1"/>
          </p:cNvPicPr>
          <p:nvPr>
            <p:ph idx="1"/>
          </p:nvPr>
        </p:nvPicPr>
        <p:blipFill>
          <a:blip r:embed="rId2" cstate="email">
            <a:extLst>
              <a:ext uri="{28A0092B-C50C-407E-A947-70E740481C1C}">
                <a14:useLocalDpi xmlns:a14="http://schemas.microsoft.com/office/drawing/2010/main"/>
              </a:ext>
            </a:extLst>
          </a:blip>
          <a:srcRect l="-23815" r="-23815"/>
          <a:stretch>
            <a:fillRect/>
          </a:stretch>
        </p:blipFill>
        <p:spPr>
          <a:xfrm>
            <a:off x="-1284355" y="1296691"/>
            <a:ext cx="4660626" cy="2563165"/>
          </a:xfrm>
        </p:spPr>
      </p:pic>
      <p:pic>
        <p:nvPicPr>
          <p:cNvPr id="5" name="Picture 4" descr="Extra-Curricular3.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538150" y="1296691"/>
            <a:ext cx="2178033" cy="2525150"/>
          </a:xfrm>
          <a:prstGeom prst="rect">
            <a:avLst/>
          </a:prstGeom>
        </p:spPr>
      </p:pic>
      <p:pic>
        <p:nvPicPr>
          <p:cNvPr id="6" name="Picture 5" descr="Teacher-Capacity2.pn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547089" y="1230302"/>
            <a:ext cx="2857532" cy="2591539"/>
          </a:xfrm>
          <a:prstGeom prst="rect">
            <a:avLst/>
          </a:prstGeom>
        </p:spPr>
      </p:pic>
      <p:pic>
        <p:nvPicPr>
          <p:cNvPr id="7" name="Picture 6" descr="Policies and leadership.png"/>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376271" y="3980803"/>
            <a:ext cx="2536476" cy="2877197"/>
          </a:xfrm>
          <a:prstGeom prst="rect">
            <a:avLst/>
          </a:prstGeom>
        </p:spPr>
      </p:pic>
      <p:pic>
        <p:nvPicPr>
          <p:cNvPr id="8" name="Picture 7" descr="Student-Capacity3.png"/>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457200" y="4099222"/>
            <a:ext cx="2614017" cy="2758778"/>
          </a:xfrm>
          <a:prstGeom prst="rect">
            <a:avLst/>
          </a:prstGeom>
        </p:spPr>
      </p:pic>
      <p:pic>
        <p:nvPicPr>
          <p:cNvPr id="9" name="Picture 8" descr="Community.png"/>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6162875" y="4099222"/>
            <a:ext cx="2763234" cy="2781717"/>
          </a:xfrm>
          <a:prstGeom prst="rect">
            <a:avLst/>
          </a:prstGeom>
        </p:spPr>
      </p:pic>
    </p:spTree>
    <p:extLst>
      <p:ext uri="{BB962C8B-B14F-4D97-AF65-F5344CB8AC3E}">
        <p14:creationId xmlns:p14="http://schemas.microsoft.com/office/powerpoint/2010/main" val="538025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Content Placeholder 3" descr="Curricular.png"/>
          <p:cNvPicPr>
            <a:picLocks noChangeAspect="1"/>
          </p:cNvPicPr>
          <p:nvPr/>
        </p:nvPicPr>
        <p:blipFill>
          <a:blip r:embed="rId2" cstate="email">
            <a:extLst>
              <a:ext uri="{28A0092B-C50C-407E-A947-70E740481C1C}">
                <a14:useLocalDpi xmlns:a14="http://schemas.microsoft.com/office/drawing/2010/main"/>
              </a:ext>
            </a:extLst>
          </a:blip>
          <a:srcRect l="-23815" r="-23815"/>
          <a:stretch>
            <a:fillRect/>
          </a:stretch>
        </p:blipFill>
        <p:spPr>
          <a:xfrm>
            <a:off x="-2563544" y="274638"/>
            <a:ext cx="11292631" cy="6210513"/>
          </a:xfrm>
          <a:prstGeom prst="rect">
            <a:avLst/>
          </a:prstGeom>
        </p:spPr>
      </p:pic>
    </p:spTree>
    <p:extLst>
      <p:ext uri="{BB962C8B-B14F-4D97-AF65-F5344CB8AC3E}">
        <p14:creationId xmlns:p14="http://schemas.microsoft.com/office/powerpoint/2010/main" val="2012082463"/>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776" y="785532"/>
            <a:ext cx="8229600" cy="1143000"/>
          </a:xfrm>
        </p:spPr>
        <p:txBody>
          <a:bodyPr>
            <a:normAutofit fontScale="90000"/>
          </a:bodyPr>
          <a:lstStyle/>
          <a:p>
            <a:r>
              <a:rPr lang="en-US" dirty="0">
                <a:solidFill>
                  <a:srgbClr val="000000"/>
                </a:solidFill>
                <a:latin typeface="Calibri"/>
                <a:cs typeface="Calibri"/>
              </a:rPr>
              <a:t>Statements of Learning </a:t>
            </a:r>
            <a:r>
              <a:rPr lang="mr-IN" dirty="0">
                <a:solidFill>
                  <a:srgbClr val="000000"/>
                </a:solidFill>
                <a:latin typeface="Calibri"/>
                <a:cs typeface="Calibri"/>
              </a:rPr>
              <a:t>–</a:t>
            </a:r>
            <a:r>
              <a:rPr lang="en-US" dirty="0">
                <a:solidFill>
                  <a:srgbClr val="000000"/>
                </a:solidFill>
                <a:latin typeface="Calibri"/>
                <a:cs typeface="Calibri"/>
              </a:rPr>
              <a:t> Junior Cycle</a:t>
            </a:r>
            <a:br>
              <a:rPr lang="en-US" dirty="0">
                <a:solidFill>
                  <a:srgbClr val="000000"/>
                </a:solidFill>
                <a:latin typeface="Calibri"/>
                <a:cs typeface="Calibri"/>
              </a:rPr>
            </a:br>
            <a:r>
              <a:rPr lang="en-US" dirty="0">
                <a:solidFill>
                  <a:srgbClr val="000000"/>
                </a:solidFill>
                <a:latin typeface="Calibri"/>
                <a:cs typeface="Calibri"/>
              </a:rPr>
              <a:t>Very Strong GCE Links SOL 5-10</a:t>
            </a:r>
            <a:br>
              <a:rPr lang="en-US" dirty="0">
                <a:solidFill>
                  <a:srgbClr val="000000"/>
                </a:solidFill>
                <a:latin typeface="Calibri"/>
                <a:cs typeface="Calibri"/>
              </a:rPr>
            </a:br>
            <a:r>
              <a:rPr lang="en-US" dirty="0">
                <a:solidFill>
                  <a:srgbClr val="000000"/>
                </a:solidFill>
                <a:latin typeface="Calibri"/>
                <a:cs typeface="Calibri"/>
              </a:rPr>
              <a:t/>
            </a:r>
            <a:br>
              <a:rPr lang="en-US" dirty="0">
                <a:solidFill>
                  <a:srgbClr val="000000"/>
                </a:solidFill>
                <a:latin typeface="Calibri"/>
                <a:cs typeface="Calibri"/>
              </a:rPr>
            </a:br>
            <a:endParaRPr lang="en-US" dirty="0">
              <a:solidFill>
                <a:srgbClr val="000000"/>
              </a:solidFill>
              <a:latin typeface="Calibri"/>
              <a:cs typeface="Calibri"/>
            </a:endParaRPr>
          </a:p>
        </p:txBody>
      </p:sp>
      <p:pic>
        <p:nvPicPr>
          <p:cNvPr id="4" name="Content Placeholder 3" descr="Screen Shot 2016-02-17 at 07.39.08.jpg"/>
          <p:cNvPicPr>
            <a:picLocks noGrp="1" noChangeAspect="1"/>
          </p:cNvPicPr>
          <p:nvPr>
            <p:ph idx="1"/>
          </p:nvPr>
        </p:nvPicPr>
        <p:blipFill>
          <a:blip r:embed="rId2" cstate="email">
            <a:extLst>
              <a:ext uri="{28A0092B-C50C-407E-A947-70E740481C1C}">
                <a14:useLocalDpi xmlns:a14="http://schemas.microsoft.com/office/drawing/2010/main"/>
              </a:ext>
            </a:extLst>
          </a:blip>
          <a:srcRect t="-40412" b="-40412"/>
          <a:stretch>
            <a:fillRect/>
          </a:stretch>
        </p:blipFill>
        <p:spPr>
          <a:xfrm>
            <a:off x="259645" y="-355600"/>
            <a:ext cx="8854504" cy="7824760"/>
          </a:xfrm>
        </p:spPr>
      </p:pic>
      <p:sp>
        <p:nvSpPr>
          <p:cNvPr id="5" name="Left Brace 4"/>
          <p:cNvSpPr/>
          <p:nvPr/>
        </p:nvSpPr>
        <p:spPr>
          <a:xfrm>
            <a:off x="259645" y="1586970"/>
            <a:ext cx="1655997" cy="4593698"/>
          </a:xfrm>
          <a:prstGeom prst="leftBrace">
            <a:avLst/>
          </a:prstGeom>
        </p:spPr>
        <p:style>
          <a:lnRef idx="2">
            <a:schemeClr val="accent4"/>
          </a:lnRef>
          <a:fillRef idx="0">
            <a:schemeClr val="accent4"/>
          </a:fillRef>
          <a:effectRef idx="1">
            <a:schemeClr val="accent4"/>
          </a:effectRef>
          <a:fontRef idx="minor">
            <a:schemeClr val="tx1"/>
          </a:fontRef>
        </p:style>
        <p:txBody>
          <a:bodyPr rtlCol="0" anchor="ctr"/>
          <a:lstStyle/>
          <a:p>
            <a:pPr algn="ctr"/>
            <a:endParaRPr lang="en-US" dirty="0"/>
          </a:p>
        </p:txBody>
      </p:sp>
      <p:sp>
        <p:nvSpPr>
          <p:cNvPr id="6" name="TextBox 5"/>
          <p:cNvSpPr txBox="1"/>
          <p:nvPr/>
        </p:nvSpPr>
        <p:spPr>
          <a:xfrm>
            <a:off x="3608391" y="5898444"/>
            <a:ext cx="4976241" cy="553998"/>
          </a:xfrm>
          <a:prstGeom prst="rect">
            <a:avLst/>
          </a:prstGeom>
          <a:noFill/>
        </p:spPr>
        <p:txBody>
          <a:bodyPr wrap="square" rtlCol="0">
            <a:spAutoFit/>
          </a:bodyPr>
          <a:lstStyle/>
          <a:p>
            <a:r>
              <a:rPr lang="en-US" sz="3000" dirty="0">
                <a:solidFill>
                  <a:srgbClr val="660066"/>
                </a:solidFill>
                <a:latin typeface="Calibri"/>
                <a:cs typeface="Calibri"/>
              </a:rPr>
              <a:t>That’s a quarter of all SOL at JC</a:t>
            </a:r>
            <a:endParaRPr lang="en-US" sz="3000" dirty="0">
              <a:latin typeface="Calibri"/>
              <a:cs typeface="Calibri"/>
            </a:endParaRPr>
          </a:p>
        </p:txBody>
      </p:sp>
      <p:cxnSp>
        <p:nvCxnSpPr>
          <p:cNvPr id="7" name="Straight Connector 6"/>
          <p:cNvCxnSpPr/>
          <p:nvPr/>
        </p:nvCxnSpPr>
        <p:spPr>
          <a:xfrm>
            <a:off x="6129867" y="1928532"/>
            <a:ext cx="626533" cy="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27334" y="3333999"/>
            <a:ext cx="1117599" cy="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a:off x="5655734" y="5416799"/>
            <a:ext cx="626533" cy="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a:off x="7162800" y="4824132"/>
            <a:ext cx="626533" cy="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a:off x="4080934" y="4248399"/>
            <a:ext cx="626533" cy="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a:off x="3608391" y="2453465"/>
            <a:ext cx="626533" cy="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69869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AC090"/>
          </a:solidFill>
        </p:spPr>
        <p:txBody>
          <a:bodyPr/>
          <a:lstStyle/>
          <a:p>
            <a:r>
              <a:rPr lang="en-US" b="1" dirty="0"/>
              <a:t>Wellbeing Indicators</a:t>
            </a:r>
          </a:p>
        </p:txBody>
      </p:sp>
      <p:sp>
        <p:nvSpPr>
          <p:cNvPr id="4" name="Content Placeholder 3"/>
          <p:cNvSpPr>
            <a:spLocks noGrp="1"/>
          </p:cNvSpPr>
          <p:nvPr>
            <p:ph idx="1"/>
          </p:nvPr>
        </p:nvSpPr>
        <p:spPr/>
        <p:txBody>
          <a:bodyPr/>
          <a:lstStyle/>
          <a:p>
            <a:endParaRPr lang="en-US" dirty="0"/>
          </a:p>
        </p:txBody>
      </p:sp>
      <p:pic>
        <p:nvPicPr>
          <p:cNvPr id="5" name="Content Placeholder 3" descr="Screen Shot 2018-01-19 at 16.30.44.jpg"/>
          <p:cNvPicPr>
            <a:picLocks noChangeAspect="1"/>
          </p:cNvPicPr>
          <p:nvPr/>
        </p:nvPicPr>
        <p:blipFill>
          <a:blip r:embed="rId2" cstate="email">
            <a:extLst>
              <a:ext uri="{28A0092B-C50C-407E-A947-70E740481C1C}">
                <a14:useLocalDpi xmlns:a14="http://schemas.microsoft.com/office/drawing/2010/main"/>
              </a:ext>
            </a:extLst>
          </a:blip>
          <a:srcRect l="-56325" r="-56325"/>
          <a:stretch>
            <a:fillRect/>
          </a:stretch>
        </p:blipFill>
        <p:spPr>
          <a:xfrm>
            <a:off x="-1750363" y="1417638"/>
            <a:ext cx="13045225" cy="5278413"/>
          </a:xfrm>
          <a:prstGeom prst="rect">
            <a:avLst/>
          </a:prstGeom>
        </p:spPr>
      </p:pic>
    </p:spTree>
    <p:extLst>
      <p:ext uri="{BB962C8B-B14F-4D97-AF65-F5344CB8AC3E}">
        <p14:creationId xmlns:p14="http://schemas.microsoft.com/office/powerpoint/2010/main" val="40575053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8338" y="274638"/>
            <a:ext cx="5858461" cy="1143000"/>
          </a:xfrm>
          <a:solidFill>
            <a:schemeClr val="accent6">
              <a:lumMod val="40000"/>
              <a:lumOff val="60000"/>
            </a:schemeClr>
          </a:solidFill>
        </p:spPr>
        <p:txBody>
          <a:bodyPr>
            <a:normAutofit/>
          </a:bodyPr>
          <a:lstStyle/>
          <a:p>
            <a:r>
              <a:rPr lang="en-US" sz="3600" b="1" dirty="0">
                <a:latin typeface="American Typewriter"/>
                <a:cs typeface="American Typewriter"/>
              </a:rPr>
              <a:t>Doing DE Series</a:t>
            </a:r>
          </a:p>
        </p:txBody>
      </p:sp>
      <p:pic>
        <p:nvPicPr>
          <p:cNvPr id="6" name="Content Placeholder 5" descr="Screen Shot 2018-11-20 at 11.33.32.jpg"/>
          <p:cNvPicPr>
            <a:picLocks noGrp="1" noChangeAspect="1"/>
          </p:cNvPicPr>
          <p:nvPr>
            <p:ph idx="1"/>
          </p:nvPr>
        </p:nvPicPr>
        <p:blipFill>
          <a:blip r:embed="rId3" cstate="email">
            <a:extLst>
              <a:ext uri="{28A0092B-C50C-407E-A947-70E740481C1C}">
                <a14:useLocalDpi xmlns:a14="http://schemas.microsoft.com/office/drawing/2010/main"/>
              </a:ext>
            </a:extLst>
          </a:blip>
          <a:srcRect l="-70662" r="-70662"/>
          <a:stretch>
            <a:fillRect/>
          </a:stretch>
        </p:blipFill>
        <p:spPr>
          <a:xfrm>
            <a:off x="1443027" y="1600200"/>
            <a:ext cx="10543739" cy="5125578"/>
          </a:xfrm>
        </p:spPr>
      </p:pic>
      <p:pic>
        <p:nvPicPr>
          <p:cNvPr id="4" name="Picture 3" descr="WWGS_DoingDE_History_Junior_2018_cover.pn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25806" y="274638"/>
            <a:ext cx="1841652" cy="2603360"/>
          </a:xfrm>
          <a:prstGeom prst="rect">
            <a:avLst/>
          </a:prstGeom>
        </p:spPr>
      </p:pic>
      <p:pic>
        <p:nvPicPr>
          <p:cNvPr id="3" name="Picture 2" descr="Screen Shot 2019-09-04 at 14.39.13.png"/>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95970" y="2939838"/>
            <a:ext cx="1389985" cy="1958438"/>
          </a:xfrm>
          <a:prstGeom prst="rect">
            <a:avLst/>
          </a:prstGeom>
        </p:spPr>
      </p:pic>
      <p:pic>
        <p:nvPicPr>
          <p:cNvPr id="8" name="Picture 7" descr="Screen Shot 2019-09-10 at 16.07.05.png"/>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246489" y="1600200"/>
            <a:ext cx="2196612" cy="3060745"/>
          </a:xfrm>
          <a:prstGeom prst="rect">
            <a:avLst/>
          </a:prstGeom>
        </p:spPr>
      </p:pic>
      <p:sp>
        <p:nvSpPr>
          <p:cNvPr id="9" name="TextBox 8"/>
          <p:cNvSpPr txBox="1"/>
          <p:nvPr/>
        </p:nvSpPr>
        <p:spPr>
          <a:xfrm>
            <a:off x="325806" y="5165696"/>
            <a:ext cx="4117295" cy="1292662"/>
          </a:xfrm>
          <a:prstGeom prst="rect">
            <a:avLst/>
          </a:prstGeom>
          <a:noFill/>
        </p:spPr>
        <p:txBody>
          <a:bodyPr wrap="square" rtlCol="0">
            <a:spAutoFit/>
          </a:bodyPr>
          <a:lstStyle/>
          <a:p>
            <a:r>
              <a:rPr lang="en-US" sz="2400" b="1" dirty="0">
                <a:latin typeface="American Typewriter"/>
                <a:cs typeface="American Typewriter"/>
              </a:rPr>
              <a:t>Coming Soon</a:t>
            </a:r>
            <a:r>
              <a:rPr lang="mr-IN" sz="2400" b="1" dirty="0">
                <a:latin typeface="American Typewriter"/>
                <a:cs typeface="American Typewriter"/>
              </a:rPr>
              <a:t>…</a:t>
            </a:r>
            <a:r>
              <a:rPr lang="ga-IE" sz="2400" b="1" dirty="0">
                <a:latin typeface="American Typewriter"/>
                <a:cs typeface="American Typewriter"/>
              </a:rPr>
              <a:t>.</a:t>
            </a:r>
          </a:p>
          <a:p>
            <a:r>
              <a:rPr lang="ga-IE" b="1" dirty="0">
                <a:latin typeface="American Typewriter"/>
                <a:cs typeface="American Typewriter"/>
              </a:rPr>
              <a:t>Home Ec, Irish, Maths</a:t>
            </a:r>
          </a:p>
          <a:p>
            <a:endParaRPr lang="ga-IE" b="1" dirty="0">
              <a:latin typeface="American Typewriter"/>
              <a:cs typeface="American Typewriter"/>
            </a:endParaRPr>
          </a:p>
          <a:p>
            <a:r>
              <a:rPr lang="ga-IE" b="1" dirty="0">
                <a:latin typeface="American Typewriter"/>
                <a:cs typeface="American Typewriter"/>
              </a:rPr>
              <a:t>...and Wellbeing</a:t>
            </a:r>
            <a:endParaRPr lang="en-US" b="1" dirty="0">
              <a:latin typeface="American Typewriter"/>
              <a:cs typeface="American Typewriter"/>
            </a:endParaRPr>
          </a:p>
        </p:txBody>
      </p:sp>
    </p:spTree>
    <p:extLst>
      <p:ext uri="{BB962C8B-B14F-4D97-AF65-F5344CB8AC3E}">
        <p14:creationId xmlns:p14="http://schemas.microsoft.com/office/powerpoint/2010/main" val="4018327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1650" b="1" dirty="0"/>
              <a:t>The elements of the contextual strands </a:t>
            </a:r>
            <a:r>
              <a:rPr lang="en-US" sz="1650" dirty="0"/>
              <a:t/>
            </a:r>
            <a:br>
              <a:rPr lang="en-US" sz="1650" dirty="0"/>
            </a:br>
            <a:endParaRPr lang="en-US" sz="1650" dirty="0"/>
          </a:p>
        </p:txBody>
      </p:sp>
      <p:pic>
        <p:nvPicPr>
          <p:cNvPr id="4" name="Content Placeholder 3" descr="Screen Shot 2017-10-19 at 16.22.17.jpg"/>
          <p:cNvPicPr>
            <a:picLocks noGrp="1" noChangeAspect="1"/>
          </p:cNvPicPr>
          <p:nvPr>
            <p:ph idx="1"/>
          </p:nvPr>
        </p:nvPicPr>
        <p:blipFill>
          <a:blip r:embed="rId2">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504496" y="1287234"/>
            <a:ext cx="8124135" cy="4155723"/>
          </a:xfrm>
        </p:spPr>
      </p:pic>
      <p:sp>
        <p:nvSpPr>
          <p:cNvPr id="5" name="Oval 4"/>
          <p:cNvSpPr/>
          <p:nvPr/>
        </p:nvSpPr>
        <p:spPr>
          <a:xfrm>
            <a:off x="2437369" y="4239450"/>
            <a:ext cx="4237216" cy="989017"/>
          </a:xfrm>
          <a:prstGeom prst="ellipse">
            <a:avLst/>
          </a:prstGeom>
          <a:solidFill>
            <a:srgbClr val="FFFF00">
              <a:alpha val="18000"/>
            </a:srgb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a:ea typeface="+mn-ea"/>
              <a:cs typeface="+mn-cs"/>
            </a:endParaRPr>
          </a:p>
        </p:txBody>
      </p:sp>
      <p:sp>
        <p:nvSpPr>
          <p:cNvPr id="6" name="TextBox 5"/>
          <p:cNvSpPr txBox="1"/>
          <p:nvPr/>
        </p:nvSpPr>
        <p:spPr>
          <a:xfrm>
            <a:off x="5363863" y="4911006"/>
            <a:ext cx="1701428" cy="346249"/>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650" b="1" i="0" u="none" strike="noStrike" kern="1200" cap="none" spc="0" normalizeH="0" baseline="0" noProof="0" dirty="0">
                <a:ln>
                  <a:noFill/>
                </a:ln>
                <a:solidFill>
                  <a:prstClr val="black"/>
                </a:solidFill>
                <a:effectLst/>
                <a:uLnTx/>
                <a:uFillTx/>
                <a:latin typeface="Calibri"/>
                <a:ea typeface="+mn-ea"/>
                <a:cs typeface="+mn-cs"/>
              </a:rPr>
              <a:t>Todays workshop</a:t>
            </a:r>
          </a:p>
        </p:txBody>
      </p:sp>
    </p:spTree>
    <p:extLst>
      <p:ext uri="{BB962C8B-B14F-4D97-AF65-F5344CB8AC3E}">
        <p14:creationId xmlns:p14="http://schemas.microsoft.com/office/powerpoint/2010/main" val="6521532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19-11-07 at 14.26.59.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36700" y="1143000"/>
            <a:ext cx="6057900" cy="4559300"/>
          </a:xfrm>
          <a:prstGeom prst="rect">
            <a:avLst/>
          </a:prstGeom>
        </p:spPr>
      </p:pic>
    </p:spTree>
    <p:extLst>
      <p:ext uri="{BB962C8B-B14F-4D97-AF65-F5344CB8AC3E}">
        <p14:creationId xmlns:p14="http://schemas.microsoft.com/office/powerpoint/2010/main" val="30826622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19-11-07 at 14.39.56.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54100" y="0"/>
            <a:ext cx="7031133" cy="6858000"/>
          </a:xfrm>
          <a:prstGeom prst="rect">
            <a:avLst/>
          </a:prstGeom>
        </p:spPr>
      </p:pic>
    </p:spTree>
    <p:extLst>
      <p:ext uri="{BB962C8B-B14F-4D97-AF65-F5344CB8AC3E}">
        <p14:creationId xmlns:p14="http://schemas.microsoft.com/office/powerpoint/2010/main" val="416490122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26758" y="2404128"/>
            <a:ext cx="8231442" cy="3901036"/>
          </a:xfrm>
        </p:spPr>
        <p:txBody>
          <a:bodyPr>
            <a:normAutofit/>
          </a:bodyPr>
          <a:lstStyle/>
          <a:p>
            <a:pPr algn="l"/>
            <a:r>
              <a:rPr lang="en-US" b="1" dirty="0" smtClean="0">
                <a:solidFill>
                  <a:srgbClr val="000000"/>
                </a:solidFill>
                <a:latin typeface="American Typewriter"/>
                <a:cs typeface="American Typewriter"/>
              </a:rPr>
              <a:t>Explore and Calculate the </a:t>
            </a:r>
            <a:r>
              <a:rPr lang="en-US" b="1" dirty="0" err="1" smtClean="0">
                <a:solidFill>
                  <a:srgbClr val="000000"/>
                </a:solidFill>
                <a:latin typeface="American Typewriter"/>
                <a:cs typeface="American Typewriter"/>
              </a:rPr>
              <a:t>Gini</a:t>
            </a:r>
            <a:r>
              <a:rPr lang="en-US" b="1" dirty="0" smtClean="0">
                <a:solidFill>
                  <a:srgbClr val="000000"/>
                </a:solidFill>
                <a:latin typeface="American Typewriter"/>
                <a:cs typeface="American Typewriter"/>
              </a:rPr>
              <a:t> </a:t>
            </a:r>
            <a:r>
              <a:rPr lang="en-US" b="1" dirty="0">
                <a:solidFill>
                  <a:srgbClr val="000000"/>
                </a:solidFill>
                <a:latin typeface="American Typewriter"/>
                <a:cs typeface="American Typewriter"/>
              </a:rPr>
              <a:t>Coefficient </a:t>
            </a:r>
            <a:r>
              <a:rPr lang="en-US" b="1" dirty="0" smtClean="0">
                <a:solidFill>
                  <a:srgbClr val="000000"/>
                </a:solidFill>
                <a:latin typeface="American Typewriter"/>
                <a:cs typeface="American Typewriter"/>
              </a:rPr>
              <a:t>and the </a:t>
            </a:r>
            <a:r>
              <a:rPr lang="en-US" b="1" dirty="0">
                <a:solidFill>
                  <a:srgbClr val="000000"/>
                </a:solidFill>
                <a:latin typeface="American Typewriter"/>
                <a:cs typeface="American Typewriter"/>
              </a:rPr>
              <a:t>Palma </a:t>
            </a:r>
            <a:r>
              <a:rPr lang="en-US" b="1" dirty="0" smtClean="0">
                <a:solidFill>
                  <a:srgbClr val="000000"/>
                </a:solidFill>
                <a:latin typeface="American Typewriter"/>
                <a:cs typeface="American Typewriter"/>
              </a:rPr>
              <a:t>Ratio</a:t>
            </a:r>
          </a:p>
          <a:p>
            <a:pPr algn="l"/>
            <a:r>
              <a:rPr lang="en-US" sz="1800" b="1" dirty="0" smtClean="0">
                <a:solidFill>
                  <a:srgbClr val="000000"/>
                </a:solidFill>
                <a:latin typeface="American Typewriter"/>
                <a:cs typeface="American Typewriter"/>
                <a:hlinkClick r:id="rId2"/>
              </a:rPr>
              <a:t>http</a:t>
            </a:r>
            <a:r>
              <a:rPr lang="en-US" sz="1800" b="1" dirty="0">
                <a:solidFill>
                  <a:srgbClr val="000000"/>
                </a:solidFill>
                <a:latin typeface="American Typewriter"/>
                <a:cs typeface="American Typewriter"/>
                <a:hlinkClick r:id="rId2"/>
              </a:rPr>
              <a:t>://shlegeris.com/</a:t>
            </a:r>
            <a:r>
              <a:rPr lang="en-US" sz="1800" b="1" dirty="0" smtClean="0">
                <a:solidFill>
                  <a:srgbClr val="000000"/>
                </a:solidFill>
                <a:latin typeface="American Typewriter"/>
                <a:cs typeface="American Typewriter"/>
                <a:hlinkClick r:id="rId2"/>
              </a:rPr>
              <a:t>gini</a:t>
            </a:r>
            <a:endParaRPr lang="en-US" sz="1800" b="1" dirty="0" smtClean="0">
              <a:solidFill>
                <a:srgbClr val="000000"/>
              </a:solidFill>
              <a:latin typeface="American Typewriter"/>
              <a:cs typeface="American Typewriter"/>
            </a:endParaRPr>
          </a:p>
          <a:p>
            <a:pPr algn="l"/>
            <a:r>
              <a:rPr lang="en-US" sz="1800" b="1" dirty="0" smtClean="0">
                <a:solidFill>
                  <a:srgbClr val="000000"/>
                </a:solidFill>
                <a:latin typeface="American Typewriter"/>
                <a:cs typeface="American Typewriter"/>
              </a:rPr>
              <a:t>Oxfam wealth inequality campaign </a:t>
            </a:r>
            <a:r>
              <a:rPr lang="en-US" sz="1800" b="1" smtClean="0">
                <a:solidFill>
                  <a:srgbClr val="000000"/>
                </a:solidFill>
                <a:latin typeface="American Typewriter"/>
                <a:cs typeface="American Typewriter"/>
              </a:rPr>
              <a:t>and education</a:t>
            </a:r>
          </a:p>
          <a:p>
            <a:pPr algn="l"/>
            <a:endParaRPr lang="en-US" sz="1800" b="1" dirty="0" smtClean="0">
              <a:solidFill>
                <a:srgbClr val="000000"/>
              </a:solidFill>
              <a:latin typeface="American Typewriter"/>
              <a:cs typeface="American Typewriter"/>
            </a:endParaRPr>
          </a:p>
          <a:p>
            <a:pPr algn="l"/>
            <a:r>
              <a:rPr lang="en-US" sz="2400" b="1" dirty="0" smtClean="0">
                <a:solidFill>
                  <a:srgbClr val="000000"/>
                </a:solidFill>
                <a:latin typeface="American Typewriter"/>
                <a:cs typeface="American Typewriter"/>
              </a:rPr>
              <a:t>Isotope-Ratio Mass Spectrometer (IRMS) </a:t>
            </a:r>
          </a:p>
          <a:p>
            <a:pPr algn="l"/>
            <a:r>
              <a:rPr lang="en-US" sz="1800" b="1" dirty="0" smtClean="0">
                <a:solidFill>
                  <a:srgbClr val="000000"/>
                </a:solidFill>
                <a:latin typeface="American Typewriter"/>
                <a:cs typeface="American Typewriter"/>
              </a:rPr>
              <a:t>The Infinite Monkey Cage-Climate Change</a:t>
            </a:r>
          </a:p>
          <a:p>
            <a:pPr algn="l"/>
            <a:endParaRPr lang="en-US" b="1" dirty="0" smtClean="0">
              <a:solidFill>
                <a:srgbClr val="000000"/>
              </a:solidFill>
              <a:latin typeface="American Typewriter"/>
              <a:cs typeface="American Typewriter"/>
            </a:endParaRPr>
          </a:p>
          <a:p>
            <a:pPr algn="l"/>
            <a:endParaRPr lang="en-US" b="1" dirty="0">
              <a:solidFill>
                <a:srgbClr val="000000"/>
              </a:solidFill>
              <a:latin typeface="American Typewriter"/>
              <a:cs typeface="American Typewriter"/>
            </a:endParaRPr>
          </a:p>
          <a:p>
            <a:pPr algn="l"/>
            <a:endParaRPr lang="en-US" b="1" dirty="0" smtClean="0">
              <a:solidFill>
                <a:srgbClr val="000000"/>
              </a:solidFill>
              <a:latin typeface="American Typewriter"/>
              <a:cs typeface="American Typewriter"/>
            </a:endParaRPr>
          </a:p>
          <a:p>
            <a:pPr algn="l"/>
            <a:endParaRPr lang="en-US" sz="1700" b="1" dirty="0">
              <a:solidFill>
                <a:srgbClr val="000000"/>
              </a:solidFill>
              <a:latin typeface="American Typewriter"/>
              <a:cs typeface="American Typewriter"/>
            </a:endParaRPr>
          </a:p>
          <a:p>
            <a:pPr algn="l"/>
            <a:endParaRPr lang="en-US" sz="1700" dirty="0" smtClean="0">
              <a:solidFill>
                <a:schemeClr val="tx1"/>
              </a:solidFill>
              <a:latin typeface="American Typewriter"/>
              <a:cs typeface="American Typewriter"/>
            </a:endParaRPr>
          </a:p>
          <a:p>
            <a:pPr algn="l"/>
            <a:endParaRPr lang="en-US" sz="2300" dirty="0">
              <a:solidFill>
                <a:schemeClr val="tx1"/>
              </a:solidFill>
              <a:latin typeface="American Typewriter"/>
              <a:cs typeface="American Typewriter"/>
            </a:endParaRPr>
          </a:p>
        </p:txBody>
      </p:sp>
      <p:sp>
        <p:nvSpPr>
          <p:cNvPr id="4" name="TextBox 3"/>
          <p:cNvSpPr txBox="1"/>
          <p:nvPr/>
        </p:nvSpPr>
        <p:spPr>
          <a:xfrm>
            <a:off x="226758" y="68042"/>
            <a:ext cx="8231442" cy="2031325"/>
          </a:xfrm>
          <a:prstGeom prst="rect">
            <a:avLst/>
          </a:prstGeom>
          <a:solidFill>
            <a:schemeClr val="accent6"/>
          </a:solidFill>
        </p:spPr>
        <p:txBody>
          <a:bodyPr wrap="square" rtlCol="0">
            <a:spAutoFit/>
          </a:bodyPr>
          <a:lstStyle/>
          <a:p>
            <a:r>
              <a:rPr lang="en-US" sz="2800" b="1" dirty="0" smtClean="0">
                <a:latin typeface="American Typewriter"/>
                <a:cs typeface="American Typewriter"/>
              </a:rPr>
              <a:t>Number Strand</a:t>
            </a:r>
          </a:p>
          <a:p>
            <a:r>
              <a:rPr lang="en-US" sz="2000" dirty="0" smtClean="0">
                <a:latin typeface="American Typewriter"/>
                <a:cs typeface="American Typewriter"/>
              </a:rPr>
              <a:t>N</a:t>
            </a:r>
            <a:r>
              <a:rPr lang="en-US" sz="2000" dirty="0">
                <a:latin typeface="American Typewriter"/>
                <a:cs typeface="American Typewriter"/>
              </a:rPr>
              <a:t>.2 investigate equivalent representations of rational numbers so that they can</a:t>
            </a:r>
            <a:r>
              <a:rPr lang="en-US" sz="2000" dirty="0" smtClean="0">
                <a:latin typeface="American Typewriter"/>
                <a:cs typeface="American Typewriter"/>
              </a:rPr>
              <a:t>:</a:t>
            </a:r>
          </a:p>
          <a:p>
            <a:r>
              <a:rPr lang="en-US" sz="2000" dirty="0">
                <a:latin typeface="American Typewriter"/>
                <a:cs typeface="American Typewriter"/>
              </a:rPr>
              <a:t>b. use and understand ratio and proportion</a:t>
            </a:r>
          </a:p>
          <a:p>
            <a:endParaRPr lang="en-US" sz="2000" dirty="0">
              <a:latin typeface="American Typewriter"/>
              <a:cs typeface="American Typewriter"/>
            </a:endParaRPr>
          </a:p>
          <a:p>
            <a:endParaRPr lang="en-US" dirty="0"/>
          </a:p>
        </p:txBody>
      </p:sp>
    </p:spTree>
    <p:extLst>
      <p:ext uri="{BB962C8B-B14F-4D97-AF65-F5344CB8AC3E}">
        <p14:creationId xmlns:p14="http://schemas.microsoft.com/office/powerpoint/2010/main" val="170313732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ular Callout 1"/>
          <p:cNvSpPr/>
          <p:nvPr/>
        </p:nvSpPr>
        <p:spPr>
          <a:xfrm>
            <a:off x="350324" y="437861"/>
            <a:ext cx="7466277" cy="3305852"/>
          </a:xfrm>
          <a:prstGeom prst="wedgeRoundRectCallout">
            <a:avLst/>
          </a:prstGeom>
        </p:spPr>
        <p:style>
          <a:lnRef idx="1">
            <a:schemeClr val="accent1"/>
          </a:lnRef>
          <a:fillRef idx="3">
            <a:schemeClr val="accent1"/>
          </a:fillRef>
          <a:effectRef idx="2">
            <a:schemeClr val="accent1"/>
          </a:effectRef>
          <a:fontRef idx="minor">
            <a:schemeClr val="lt1"/>
          </a:fontRef>
        </p:style>
        <p:txBody>
          <a:bodyPr rtlCol="0" anchor="ctr"/>
          <a:lstStyle/>
          <a:p>
            <a:r>
              <a:rPr lang="en-GB" i="1" dirty="0" smtClean="0">
                <a:solidFill>
                  <a:schemeClr val="tx1"/>
                </a:solidFill>
                <a:latin typeface="American Typewriter"/>
                <a:cs typeface="American Typewriter"/>
              </a:rPr>
              <a:t>2nd Year students are doing statistics in maths class. We’re currently looking into the votes and seats won in the last general election in Ireland and comparing the percentage of votes to the proportion of the seats they actually got. We’re hoping to continue on and look at the elections in the UK and US and compare them to our system - which is more democratic etc. We’ll then (hopefully) do a project on gerrymandering and dividing constituencies to ‘favour’ some outcomes over others etc, and look at how Trump won despite Clinton getting more votes. </a:t>
            </a:r>
          </a:p>
          <a:p>
            <a:r>
              <a:rPr lang="en-GB" b="1" dirty="0" smtClean="0">
                <a:solidFill>
                  <a:schemeClr val="tx1"/>
                </a:solidFill>
                <a:latin typeface="American Typewriter"/>
                <a:cs typeface="American Typewriter"/>
              </a:rPr>
              <a:t>Kate Minnock NWETSS</a:t>
            </a:r>
          </a:p>
          <a:p>
            <a:pPr algn="ctr"/>
            <a:endParaRPr lang="en-US" dirty="0"/>
          </a:p>
        </p:txBody>
      </p:sp>
      <p:sp>
        <p:nvSpPr>
          <p:cNvPr id="3" name="TextBox 2"/>
          <p:cNvSpPr txBox="1"/>
          <p:nvPr/>
        </p:nvSpPr>
        <p:spPr>
          <a:xfrm>
            <a:off x="350324" y="4488077"/>
            <a:ext cx="7707125" cy="369332"/>
          </a:xfrm>
          <a:prstGeom prst="rect">
            <a:avLst/>
          </a:prstGeom>
          <a:noFill/>
        </p:spPr>
        <p:txBody>
          <a:bodyPr wrap="square" rtlCol="0">
            <a:spAutoFit/>
          </a:bodyPr>
          <a:lstStyle/>
          <a:p>
            <a:endParaRPr lang="en-US" dirty="0"/>
          </a:p>
        </p:txBody>
      </p:sp>
      <p:sp>
        <p:nvSpPr>
          <p:cNvPr id="4" name="Oval Callout 3"/>
          <p:cNvSpPr/>
          <p:nvPr/>
        </p:nvSpPr>
        <p:spPr>
          <a:xfrm>
            <a:off x="1564627" y="3946399"/>
            <a:ext cx="7369622" cy="2585570"/>
          </a:xfrm>
          <a:prstGeom prst="wedgeEllipseCallout">
            <a:avLst>
              <a:gd name="adj1" fmla="val 47675"/>
              <a:gd name="adj2" fmla="val 49536"/>
            </a:avLst>
          </a:prstGeom>
        </p:spPr>
        <p:style>
          <a:lnRef idx="1">
            <a:schemeClr val="accent6"/>
          </a:lnRef>
          <a:fillRef idx="3">
            <a:schemeClr val="accent6"/>
          </a:fillRef>
          <a:effectRef idx="2">
            <a:schemeClr val="accent6"/>
          </a:effectRef>
          <a:fontRef idx="minor">
            <a:schemeClr val="lt1"/>
          </a:fontRef>
        </p:style>
        <p:txBody>
          <a:bodyPr rtlCol="0" anchor="ctr"/>
          <a:lstStyle/>
          <a:p>
            <a:r>
              <a:rPr lang="en-GB" i="1" dirty="0">
                <a:solidFill>
                  <a:srgbClr val="000000"/>
                </a:solidFill>
                <a:latin typeface="American Typewriter"/>
                <a:cs typeface="American Typewriter"/>
              </a:rPr>
              <a:t>Our 2nd year Maths students looked at the statistics of elephant deaths in Southern India. During Fairtrade Fortnight they looked at percentages and profit margins for Fairtrade farmers versus market rates. </a:t>
            </a:r>
          </a:p>
          <a:p>
            <a:r>
              <a:rPr lang="en-US" b="1" i="1" dirty="0">
                <a:solidFill>
                  <a:srgbClr val="000000"/>
                </a:solidFill>
                <a:latin typeface="American Typewriter"/>
                <a:cs typeface="American Typewriter"/>
              </a:rPr>
              <a:t>Colleen Cooney, Moville Community College</a:t>
            </a:r>
            <a:endParaRPr lang="en-GB" b="1" i="1" dirty="0">
              <a:solidFill>
                <a:srgbClr val="000000"/>
              </a:solidFill>
              <a:latin typeface="American Typewriter"/>
              <a:cs typeface="American Typewriter"/>
            </a:endParaRPr>
          </a:p>
          <a:p>
            <a:pPr algn="ctr"/>
            <a:endParaRPr lang="en-US" dirty="0"/>
          </a:p>
        </p:txBody>
      </p:sp>
    </p:spTree>
    <p:extLst>
      <p:ext uri="{BB962C8B-B14F-4D97-AF65-F5344CB8AC3E}">
        <p14:creationId xmlns:p14="http://schemas.microsoft.com/office/powerpoint/2010/main" val="19961791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0-01-15 at 12.25.48.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61433" y="440267"/>
            <a:ext cx="7962900" cy="3302000"/>
          </a:xfrm>
          <a:prstGeom prst="rect">
            <a:avLst/>
          </a:prstGeom>
        </p:spPr>
      </p:pic>
      <p:pic>
        <p:nvPicPr>
          <p:cNvPr id="3" name="Picture 2" descr="Screen Shot 2020-01-15 at 12.30.20.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61433" y="3556625"/>
            <a:ext cx="8682567" cy="3301375"/>
          </a:xfrm>
          <a:prstGeom prst="rect">
            <a:avLst/>
          </a:prstGeom>
        </p:spPr>
      </p:pic>
    </p:spTree>
    <p:extLst>
      <p:ext uri="{BB962C8B-B14F-4D97-AF65-F5344CB8AC3E}">
        <p14:creationId xmlns:p14="http://schemas.microsoft.com/office/powerpoint/2010/main" val="264960164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88494" y="512976"/>
            <a:ext cx="8255551" cy="6063199"/>
          </a:xfrm>
          <a:prstGeom prst="rect">
            <a:avLst/>
          </a:prstGeom>
          <a:noFill/>
        </p:spPr>
        <p:txBody>
          <a:bodyPr wrap="square" rtlCol="0">
            <a:spAutoFit/>
          </a:bodyPr>
          <a:lstStyle/>
          <a:p>
            <a:pPr algn="ctr"/>
            <a:r>
              <a:rPr lang="en-US" b="1" dirty="0" smtClean="0">
                <a:latin typeface="American Typewriter"/>
                <a:cs typeface="American Typewriter"/>
              </a:rPr>
              <a:t>Junior Cycle MUSIC</a:t>
            </a:r>
          </a:p>
          <a:p>
            <a:pPr algn="ctr"/>
            <a:endParaRPr lang="en-US" sz="1600" dirty="0" smtClean="0">
              <a:latin typeface="American Typewriter"/>
              <a:cs typeface="American Typewriter"/>
            </a:endParaRPr>
          </a:p>
          <a:p>
            <a:pPr algn="ctr"/>
            <a:r>
              <a:rPr lang="en-US" sz="1600" i="1" dirty="0" smtClean="0">
                <a:latin typeface="American Typewriter"/>
                <a:cs typeface="American Typewriter"/>
              </a:rPr>
              <a:t>The </a:t>
            </a:r>
            <a:r>
              <a:rPr lang="en-US" sz="1600" i="1" dirty="0">
                <a:latin typeface="American Typewriter"/>
                <a:cs typeface="American Typewriter"/>
              </a:rPr>
              <a:t>UN Declaration of Human Rights (Article 27) affirms the rights of everyone to ‘participate in the cultural life of the community and to enjoy the arts’. </a:t>
            </a:r>
            <a:endParaRPr lang="en-US" sz="1600" i="1" dirty="0" smtClean="0">
              <a:latin typeface="American Typewriter"/>
              <a:cs typeface="American Typewriter"/>
            </a:endParaRPr>
          </a:p>
          <a:p>
            <a:pPr algn="ctr"/>
            <a:endParaRPr lang="en-US" sz="1600" i="1" dirty="0">
              <a:latin typeface="American Typewriter"/>
              <a:cs typeface="American Typewriter"/>
            </a:endParaRPr>
          </a:p>
          <a:p>
            <a:pPr algn="ctr"/>
            <a:r>
              <a:rPr lang="en-US" sz="1600" i="1" dirty="0">
                <a:latin typeface="American Typewriter"/>
                <a:cs typeface="American Typewriter"/>
              </a:rPr>
              <a:t>With an increasingly diverse and pluralist population, this understanding of others through a cultural lens will encourage students to develop as responsible and ethical citizens. </a:t>
            </a:r>
            <a:endParaRPr lang="en-US" sz="1600" i="1" dirty="0" smtClean="0">
              <a:latin typeface="American Typewriter"/>
              <a:cs typeface="American Typewriter"/>
            </a:endParaRPr>
          </a:p>
          <a:p>
            <a:endParaRPr lang="en-US" sz="1600" dirty="0" smtClean="0">
              <a:latin typeface="American Typewriter"/>
              <a:cs typeface="American Typewriter"/>
            </a:endParaRPr>
          </a:p>
          <a:p>
            <a:r>
              <a:rPr lang="en-US" sz="1600" b="1" dirty="0" smtClean="0">
                <a:latin typeface="American Typewriter"/>
                <a:cs typeface="American Typewriter"/>
              </a:rPr>
              <a:t>Strand 2: Innovate and Ideate</a:t>
            </a:r>
          </a:p>
          <a:p>
            <a:r>
              <a:rPr lang="en-US" sz="1600" dirty="0">
                <a:latin typeface="American Typewriter"/>
                <a:cs typeface="American Typewriter"/>
              </a:rPr>
              <a:t>2.2  create a musical statement (such as a rap or an advertising jingle) about a topical issue or current event and share with others the statement’s purpose and development </a:t>
            </a:r>
          </a:p>
          <a:p>
            <a:endParaRPr lang="en-US" sz="1600" dirty="0">
              <a:latin typeface="American Typewriter"/>
              <a:cs typeface="American Typewriter"/>
            </a:endParaRPr>
          </a:p>
          <a:p>
            <a:r>
              <a:rPr lang="en-US" sz="1600" b="1" dirty="0" smtClean="0">
                <a:latin typeface="American Typewriter"/>
                <a:cs typeface="American Typewriter"/>
              </a:rPr>
              <a:t>Strand 3: Culture &amp; Context</a:t>
            </a:r>
            <a:endParaRPr lang="en-US" sz="1600" b="1" dirty="0">
              <a:latin typeface="American Typewriter"/>
              <a:cs typeface="American Typewriter"/>
            </a:endParaRPr>
          </a:p>
          <a:p>
            <a:r>
              <a:rPr lang="en-US" sz="1600" dirty="0">
                <a:latin typeface="American Typewriter"/>
                <a:cs typeface="American Typewriter"/>
              </a:rPr>
              <a:t>3.1  collaborate with fellow students and peers to produce a playlist and a set of recordings to accompany a local historical event or community celebration </a:t>
            </a:r>
            <a:endParaRPr lang="en-US" sz="1600" dirty="0" smtClean="0">
              <a:latin typeface="American Typewriter"/>
              <a:cs typeface="American Typewriter"/>
            </a:endParaRPr>
          </a:p>
          <a:p>
            <a:r>
              <a:rPr lang="en-US" sz="1600" dirty="0">
                <a:latin typeface="American Typewriter"/>
                <a:cs typeface="American Typewriter"/>
              </a:rPr>
              <a:t>3.4  compose and perform an original jingle or brief piece of music for use in a new advertisement for a product, and record the </a:t>
            </a:r>
            <a:r>
              <a:rPr lang="en-US" sz="1600" dirty="0" smtClean="0">
                <a:latin typeface="American Typewriter"/>
                <a:cs typeface="American Typewriter"/>
              </a:rPr>
              <a:t>composition-ADBUSTERS! </a:t>
            </a:r>
            <a:endParaRPr lang="en-US" sz="1600" dirty="0">
              <a:latin typeface="American Typewriter"/>
              <a:cs typeface="American Typewriter"/>
            </a:endParaRPr>
          </a:p>
          <a:p>
            <a:r>
              <a:rPr lang="en-US" sz="1600" dirty="0">
                <a:latin typeface="American Typewriter"/>
                <a:cs typeface="American Typewriter"/>
              </a:rPr>
              <a:t>3.6  associate/match music excerpts to a </a:t>
            </a:r>
            <a:r>
              <a:rPr lang="en-US" sz="1600" b="1" dirty="0">
                <a:latin typeface="American Typewriter"/>
                <a:cs typeface="American Typewriter"/>
              </a:rPr>
              <a:t>variety of texts </a:t>
            </a:r>
            <a:r>
              <a:rPr lang="en-US" sz="1600" dirty="0">
                <a:latin typeface="American Typewriter"/>
                <a:cs typeface="American Typewriter"/>
              </a:rPr>
              <a:t>(words, film, language) and justify the reasons as to why this piece of music was chosen to match the text </a:t>
            </a:r>
          </a:p>
          <a:p>
            <a:r>
              <a:rPr lang="en-US" sz="1600" b="1" dirty="0" smtClean="0">
                <a:latin typeface="American Typewriter"/>
                <a:cs typeface="American Typewriter"/>
              </a:rPr>
              <a:t>CBA 1 using a global justice issue as stimulus/ exploring different styles of music.</a:t>
            </a:r>
            <a:endParaRPr lang="en-US" sz="1600" b="1" dirty="0">
              <a:latin typeface="American Typewriter"/>
              <a:cs typeface="American Typewriter"/>
            </a:endParaRPr>
          </a:p>
          <a:p>
            <a:endParaRPr lang="en-US" dirty="0"/>
          </a:p>
        </p:txBody>
      </p:sp>
    </p:spTree>
    <p:extLst>
      <p:ext uri="{BB962C8B-B14F-4D97-AF65-F5344CB8AC3E}">
        <p14:creationId xmlns:p14="http://schemas.microsoft.com/office/powerpoint/2010/main" val="271565629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ular Callout 2"/>
          <p:cNvSpPr/>
          <p:nvPr/>
        </p:nvSpPr>
        <p:spPr>
          <a:xfrm>
            <a:off x="170972" y="5496171"/>
            <a:ext cx="8744045" cy="854960"/>
          </a:xfrm>
          <a:prstGeom prst="wedgeRoundRectCallout">
            <a:avLst>
              <a:gd name="adj1" fmla="val -29808"/>
              <a:gd name="adj2" fmla="val 72178"/>
              <a:gd name="adj3" fmla="val 16667"/>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i="1" dirty="0" smtClean="0">
                <a:solidFill>
                  <a:srgbClr val="000000"/>
                </a:solidFill>
              </a:rPr>
              <a:t>The </a:t>
            </a:r>
            <a:r>
              <a:rPr lang="en-US" i="1" dirty="0">
                <a:solidFill>
                  <a:srgbClr val="000000"/>
                </a:solidFill>
              </a:rPr>
              <a:t>new </a:t>
            </a:r>
            <a:r>
              <a:rPr lang="en-US" i="1" dirty="0" smtClean="0">
                <a:solidFill>
                  <a:srgbClr val="000000"/>
                </a:solidFill>
              </a:rPr>
              <a:t>JC </a:t>
            </a:r>
            <a:r>
              <a:rPr lang="en-US" i="1" dirty="0">
                <a:solidFill>
                  <a:srgbClr val="000000"/>
                </a:solidFill>
              </a:rPr>
              <a:t>Applied Technology places a strong emphasis where possible to look at use of recyclable or biodegradable materials in use for class CBA projects and examination projects</a:t>
            </a:r>
            <a:r>
              <a:rPr lang="en-US" i="1" dirty="0" smtClean="0">
                <a:solidFill>
                  <a:srgbClr val="000000"/>
                </a:solidFill>
              </a:rPr>
              <a:t>. Rebecca Dobson Athlone CS</a:t>
            </a:r>
            <a:endParaRPr lang="en-US" i="1" dirty="0">
              <a:solidFill>
                <a:srgbClr val="000000"/>
              </a:solidFill>
            </a:endParaRPr>
          </a:p>
        </p:txBody>
      </p:sp>
      <p:sp>
        <p:nvSpPr>
          <p:cNvPr id="4" name="TextBox 3"/>
          <p:cNvSpPr txBox="1"/>
          <p:nvPr/>
        </p:nvSpPr>
        <p:spPr>
          <a:xfrm>
            <a:off x="170972" y="213676"/>
            <a:ext cx="8573072" cy="6463309"/>
          </a:xfrm>
          <a:prstGeom prst="rect">
            <a:avLst/>
          </a:prstGeom>
          <a:noFill/>
        </p:spPr>
        <p:txBody>
          <a:bodyPr wrap="square" rtlCol="0">
            <a:spAutoFit/>
          </a:bodyPr>
          <a:lstStyle/>
          <a:p>
            <a:pPr algn="ctr"/>
            <a:r>
              <a:rPr lang="en-US" sz="2000" b="1" i="1" dirty="0" smtClean="0"/>
              <a:t>Wood Technology</a:t>
            </a:r>
          </a:p>
          <a:p>
            <a:r>
              <a:rPr lang="en-US" i="1" dirty="0" smtClean="0"/>
              <a:t>The </a:t>
            </a:r>
            <a:r>
              <a:rPr lang="en-US" i="1" dirty="0"/>
              <a:t>sustainable use and management of this natural resource is important as the world faces the challenges of the </a:t>
            </a:r>
            <a:r>
              <a:rPr lang="en-US" i="1" dirty="0" smtClean="0"/>
              <a:t>21st century. From habitats to </a:t>
            </a:r>
            <a:r>
              <a:rPr lang="en-US" i="1" dirty="0"/>
              <a:t>construction or recreation to oxygen creation this resource </a:t>
            </a:r>
            <a:r>
              <a:rPr lang="en-US" i="1" dirty="0" smtClean="0"/>
              <a:t>can </a:t>
            </a:r>
            <a:r>
              <a:rPr lang="en-US" i="1" dirty="0"/>
              <a:t>wellbeing of our planet</a:t>
            </a:r>
            <a:r>
              <a:rPr lang="en-US" i="1" dirty="0" smtClean="0"/>
              <a:t>.</a:t>
            </a:r>
          </a:p>
          <a:p>
            <a:endParaRPr lang="en-US" b="1" i="1" dirty="0"/>
          </a:p>
          <a:p>
            <a:r>
              <a:rPr lang="en-US" b="1" i="1" dirty="0" smtClean="0"/>
              <a:t>Strand 2: Design Thinking</a:t>
            </a:r>
          </a:p>
          <a:p>
            <a:r>
              <a:rPr lang="en-US" dirty="0" smtClean="0"/>
              <a:t>‘Students </a:t>
            </a:r>
            <a:r>
              <a:rPr lang="en-US" dirty="0"/>
              <a:t>consider the environmental and social impacts of design decisions and investigate how to </a:t>
            </a:r>
            <a:r>
              <a:rPr lang="en-US" dirty="0" err="1"/>
              <a:t>minimise</a:t>
            </a:r>
            <a:r>
              <a:rPr lang="en-US" dirty="0"/>
              <a:t> material use and manage </a:t>
            </a:r>
            <a:r>
              <a:rPr lang="en-US" dirty="0" smtClean="0"/>
              <a:t>waste’. </a:t>
            </a:r>
          </a:p>
          <a:p>
            <a:endParaRPr lang="en-US" b="1" dirty="0" smtClean="0"/>
          </a:p>
          <a:p>
            <a:r>
              <a:rPr lang="en-US" b="1" dirty="0" smtClean="0"/>
              <a:t>Strand 3: Wood Science and Materials</a:t>
            </a:r>
            <a:endParaRPr lang="en-US" b="1" dirty="0"/>
          </a:p>
          <a:p>
            <a:r>
              <a:rPr lang="en-US" dirty="0"/>
              <a:t>They explore the role of forestation and wood in terms of local/global ecology and sustainability and recognise the importance of considering the impact on the natural environment when sourcing materials. </a:t>
            </a:r>
            <a:endParaRPr lang="en-US" dirty="0" smtClean="0"/>
          </a:p>
          <a:p>
            <a:r>
              <a:rPr lang="en-US" b="1" dirty="0" smtClean="0"/>
              <a:t>ELEMENT </a:t>
            </a:r>
            <a:r>
              <a:rPr lang="en-US" b="1" dirty="0"/>
              <a:t>4: ENVIRONMENT AND SUSTAINABILITY </a:t>
            </a:r>
            <a:endParaRPr lang="en-US" dirty="0"/>
          </a:p>
          <a:p>
            <a:r>
              <a:rPr lang="en-US" dirty="0"/>
              <a:t>The learning outcomes in this element encourage students to appreciate the environmental benefits and impacts of using wood as a natural and renewable resource, and to use sustainable practice throughout their learning. Students explore the role of forestation and wood in terms of global and local ecology and sustainability. </a:t>
            </a:r>
          </a:p>
          <a:p>
            <a:endParaRPr lang="en-US" dirty="0" smtClean="0"/>
          </a:p>
          <a:p>
            <a:endParaRPr lang="en-US" dirty="0"/>
          </a:p>
          <a:p>
            <a:endParaRPr lang="en-US" dirty="0"/>
          </a:p>
          <a:p>
            <a:endParaRPr lang="en-US" i="1" dirty="0"/>
          </a:p>
        </p:txBody>
      </p:sp>
    </p:spTree>
    <p:extLst>
      <p:ext uri="{BB962C8B-B14F-4D97-AF65-F5344CB8AC3E}">
        <p14:creationId xmlns:p14="http://schemas.microsoft.com/office/powerpoint/2010/main" val="17169681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19-05-09 at 12.21.30.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293583"/>
            <a:ext cx="9144000" cy="4452618"/>
          </a:xfrm>
          <a:prstGeom prst="rect">
            <a:avLst/>
          </a:prstGeom>
        </p:spPr>
      </p:pic>
      <p:pic>
        <p:nvPicPr>
          <p:cNvPr id="3" name="Picture 2" descr="Screen Shot 2019-05-09 at 12.31.29.pn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04850" y="4746201"/>
            <a:ext cx="1951880" cy="1911217"/>
          </a:xfrm>
          <a:prstGeom prst="rect">
            <a:avLst/>
          </a:prstGeom>
        </p:spPr>
      </p:pic>
      <p:pic>
        <p:nvPicPr>
          <p:cNvPr id="5" name="Picture 4" descr="Screen_Shot_2016-03-16_at_12.59.45_PM_original.png"/>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822211" y="4746200"/>
            <a:ext cx="2321790" cy="2111799"/>
          </a:xfrm>
          <a:prstGeom prst="rect">
            <a:avLst/>
          </a:prstGeom>
        </p:spPr>
      </p:pic>
      <p:pic>
        <p:nvPicPr>
          <p:cNvPr id="6" name="Picture 5" descr="download.jpg"/>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954575" y="4693727"/>
            <a:ext cx="1621116" cy="2164273"/>
          </a:xfrm>
          <a:prstGeom prst="rect">
            <a:avLst/>
          </a:prstGeom>
        </p:spPr>
      </p:pic>
      <p:pic>
        <p:nvPicPr>
          <p:cNvPr id="7" name="Picture 6" descr="download-1.jpg"/>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2621399" y="4693727"/>
            <a:ext cx="1864820" cy="2078142"/>
          </a:xfrm>
          <a:prstGeom prst="rect">
            <a:avLst/>
          </a:prstGeom>
        </p:spPr>
      </p:pic>
    </p:spTree>
    <p:extLst>
      <p:ext uri="{BB962C8B-B14F-4D97-AF65-F5344CB8AC3E}">
        <p14:creationId xmlns:p14="http://schemas.microsoft.com/office/powerpoint/2010/main" val="102995749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19-10-16 at 11.35.36.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06015" y="0"/>
            <a:ext cx="7889181" cy="3092103"/>
          </a:xfrm>
          <a:prstGeom prst="rect">
            <a:avLst/>
          </a:prstGeom>
        </p:spPr>
      </p:pic>
      <p:pic>
        <p:nvPicPr>
          <p:cNvPr id="4" name="Picture 3" descr="Screen Shot 2019-10-16 at 11.43.33.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89908" y="3465985"/>
            <a:ext cx="6496972" cy="3305477"/>
          </a:xfrm>
          <a:prstGeom prst="rect">
            <a:avLst/>
          </a:prstGeom>
        </p:spPr>
      </p:pic>
    </p:spTree>
    <p:extLst>
      <p:ext uri="{BB962C8B-B14F-4D97-AF65-F5344CB8AC3E}">
        <p14:creationId xmlns:p14="http://schemas.microsoft.com/office/powerpoint/2010/main" val="107509974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ular Callout 2"/>
          <p:cNvSpPr/>
          <p:nvPr/>
        </p:nvSpPr>
        <p:spPr>
          <a:xfrm>
            <a:off x="672435" y="4488924"/>
            <a:ext cx="8133428" cy="1319081"/>
          </a:xfrm>
          <a:prstGeom prst="wedgeRoundRectCallout">
            <a:avLst>
              <a:gd name="adj1" fmla="val -54467"/>
              <a:gd name="adj2" fmla="val 64352"/>
              <a:gd name="adj3" fmla="val 16667"/>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2000" i="1" dirty="0" smtClean="0">
                <a:solidFill>
                  <a:srgbClr val="000000"/>
                </a:solidFill>
              </a:rPr>
              <a:t>For Gaeilge</a:t>
            </a:r>
            <a:r>
              <a:rPr lang="en-US" sz="2000" i="1" dirty="0">
                <a:solidFill>
                  <a:srgbClr val="000000"/>
                </a:solidFill>
              </a:rPr>
              <a:t> </a:t>
            </a:r>
            <a:r>
              <a:rPr lang="en-US" sz="2000" i="1" dirty="0" smtClean="0">
                <a:solidFill>
                  <a:srgbClr val="000000"/>
                </a:solidFill>
              </a:rPr>
              <a:t>Senior Cycle </a:t>
            </a:r>
            <a:r>
              <a:rPr lang="en-US" sz="2000" i="1" dirty="0">
                <a:solidFill>
                  <a:srgbClr val="000000"/>
                </a:solidFill>
              </a:rPr>
              <a:t>Local and global issues explored and discussed in preparation for oral element of curriculum. Seachtain na Gaeilge </a:t>
            </a:r>
            <a:r>
              <a:rPr lang="en-US" sz="2000" i="1" dirty="0" smtClean="0">
                <a:solidFill>
                  <a:srgbClr val="000000"/>
                </a:solidFill>
              </a:rPr>
              <a:t>celebrates sayings in Irish that represent unity. global justice human rights etc </a:t>
            </a:r>
          </a:p>
          <a:p>
            <a:pPr algn="ctr"/>
            <a:r>
              <a:rPr lang="en-US" sz="2000" i="1" dirty="0" err="1" smtClean="0">
                <a:solidFill>
                  <a:srgbClr val="000000"/>
                </a:solidFill>
              </a:rPr>
              <a:t>Jer</a:t>
            </a:r>
            <a:r>
              <a:rPr lang="en-US" sz="2000" i="1" dirty="0" smtClean="0">
                <a:solidFill>
                  <a:srgbClr val="000000"/>
                </a:solidFill>
              </a:rPr>
              <a:t> Holland Loreto Fermoy</a:t>
            </a:r>
            <a:endParaRPr lang="en-US" sz="2000" i="1" dirty="0">
              <a:solidFill>
                <a:srgbClr val="000000"/>
              </a:solidFill>
            </a:endParaRPr>
          </a:p>
        </p:txBody>
      </p:sp>
      <p:pic>
        <p:nvPicPr>
          <p:cNvPr id="2" name="Picture 1" descr="C55FFC42-DB4B-46EB-A0A1-32A4C4405D87.jpeg"/>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5776468" y="224138"/>
            <a:ext cx="3089701" cy="2458644"/>
          </a:xfrm>
          <a:prstGeom prst="rect">
            <a:avLst/>
          </a:prstGeom>
        </p:spPr>
      </p:pic>
      <p:pic>
        <p:nvPicPr>
          <p:cNvPr id="4" name="Picture 3" descr="6285E65D-5B1B-412E-9EFC-21D08C6E5369.jpe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98377" y="224138"/>
            <a:ext cx="4340772" cy="3255579"/>
          </a:xfrm>
          <a:prstGeom prst="rect">
            <a:avLst/>
          </a:prstGeom>
        </p:spPr>
      </p:pic>
    </p:spTree>
    <p:extLst>
      <p:ext uri="{BB962C8B-B14F-4D97-AF65-F5344CB8AC3E}">
        <p14:creationId xmlns:p14="http://schemas.microsoft.com/office/powerpoint/2010/main" val="233203265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ular Callout 1"/>
          <p:cNvSpPr/>
          <p:nvPr/>
        </p:nvSpPr>
        <p:spPr>
          <a:xfrm>
            <a:off x="575733" y="1219200"/>
            <a:ext cx="3234267" cy="2387600"/>
          </a:xfrm>
          <a:prstGeom prst="wedgeRectCallout">
            <a:avLst>
              <a:gd name="adj1" fmla="val -51853"/>
              <a:gd name="adj2" fmla="val 70301"/>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200" i="1" dirty="0">
                <a:solidFill>
                  <a:srgbClr val="000000"/>
                </a:solidFill>
                <a:latin typeface="Lucida Grande"/>
                <a:ea typeface="Lucida Grande"/>
                <a:cs typeface="Lucida Grande"/>
              </a:rPr>
              <a:t>CSPE classes in first year have been introduced to an awareness of global issues including the environment, the importance of education, buying fair trade/locally/organically and thinking about the issues that can surround each of these actions. The L2LP's have restored a strong Green schools committee and are committed to being sustainable in the school. </a:t>
            </a:r>
            <a:r>
              <a:rPr lang="en-US" sz="1200" i="1" dirty="0" smtClean="0">
                <a:solidFill>
                  <a:srgbClr val="000000"/>
                </a:solidFill>
                <a:latin typeface="Lucida Grande"/>
                <a:ea typeface="Lucida Grande"/>
                <a:cs typeface="Lucida Grande"/>
              </a:rPr>
              <a:t>Noel </a:t>
            </a:r>
            <a:r>
              <a:rPr lang="en-US" sz="1200" i="1" dirty="0" err="1" smtClean="0">
                <a:solidFill>
                  <a:srgbClr val="000000"/>
                </a:solidFill>
                <a:latin typeface="Lucida Grande"/>
                <a:ea typeface="Lucida Grande"/>
                <a:cs typeface="Lucida Grande"/>
              </a:rPr>
              <a:t>McGreal</a:t>
            </a:r>
            <a:endParaRPr lang="en-US" sz="1200" i="1" dirty="0"/>
          </a:p>
        </p:txBody>
      </p:sp>
      <p:sp>
        <p:nvSpPr>
          <p:cNvPr id="4" name="Rounded Rectangular Callout 3"/>
          <p:cNvSpPr/>
          <p:nvPr/>
        </p:nvSpPr>
        <p:spPr>
          <a:xfrm>
            <a:off x="423333" y="4318000"/>
            <a:ext cx="8128000" cy="1879600"/>
          </a:xfrm>
          <a:prstGeom prst="wedgeRoundRectCallout">
            <a:avLst>
              <a:gd name="adj1" fmla="val -208"/>
              <a:gd name="adj2" fmla="val 72410"/>
              <a:gd name="adj3" fmla="val 16667"/>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1400" i="1" dirty="0">
                <a:solidFill>
                  <a:srgbClr val="000000"/>
                </a:solidFill>
                <a:latin typeface="American Typewriter"/>
                <a:ea typeface="Lucida Grande"/>
                <a:cs typeface="American Typewriter"/>
              </a:rPr>
              <a:t>In first year CSPE and English, a cross-curricular approach was taken to learning about developmental education and relating it to English and poetry and writing for the poetry competition "When Love Conquers Fear" for Trocaire. In Second Year Geography and History, a cross-curricular approach was taken in relation to the role of colonialism in the world. In History, students studied 'Exploration' and 'Plantations' with an emphasis on exploitation of the native peoples. This was further developed as studied focused on economic inequality - Developed vs. Developing and how these inequalities stem from the past. </a:t>
            </a:r>
            <a:endParaRPr lang="en-US" sz="1400" i="1" dirty="0">
              <a:latin typeface="American Typewriter"/>
              <a:cs typeface="American Typewriter"/>
            </a:endParaRPr>
          </a:p>
        </p:txBody>
      </p:sp>
      <p:sp>
        <p:nvSpPr>
          <p:cNvPr id="5" name="Rounded Rectangular Callout 4"/>
          <p:cNvSpPr/>
          <p:nvPr/>
        </p:nvSpPr>
        <p:spPr>
          <a:xfrm>
            <a:off x="4233333" y="220133"/>
            <a:ext cx="4741334" cy="3386667"/>
          </a:xfrm>
          <a:prstGeom prst="wedgeRoundRectCallou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US" sz="1400" dirty="0">
                <a:solidFill>
                  <a:srgbClr val="000000"/>
                </a:solidFill>
                <a:latin typeface="American Typewriter"/>
                <a:ea typeface="Lucida Grande"/>
                <a:cs typeface="American Typewriter"/>
              </a:rPr>
              <a:t>The issue of colonialism and the development of a country and it's identity has been discussed and compared to our own national identity and how that was formed. 6th Year Geography and LCVP, in Geography we  studied about soil and human interactions with soil in particular - deforestation, </a:t>
            </a:r>
            <a:r>
              <a:rPr lang="en-US" sz="1400" dirty="0" smtClean="0">
                <a:solidFill>
                  <a:srgbClr val="000000"/>
                </a:solidFill>
                <a:latin typeface="American Typewriter"/>
                <a:ea typeface="Lucida Grande"/>
                <a:cs typeface="American Typewriter"/>
              </a:rPr>
              <a:t>over-cropping </a:t>
            </a:r>
            <a:r>
              <a:rPr lang="en-US" sz="1400" dirty="0">
                <a:solidFill>
                  <a:srgbClr val="000000"/>
                </a:solidFill>
                <a:latin typeface="American Typewriter"/>
                <a:ea typeface="Lucida Grande"/>
                <a:cs typeface="American Typewriter"/>
              </a:rPr>
              <a:t>and overgrazing in the Sahel Region. Similarly, the looked at population issues and migration (push and pull factors). Also, we looked at NGO's and volunteering in crisis areas. This linked into LCVP as we looked at the role of the volunteer and their rights and responsibilities</a:t>
            </a:r>
            <a:endParaRPr lang="en-US" sz="1400" dirty="0">
              <a:latin typeface="American Typewriter"/>
              <a:cs typeface="American Typewriter"/>
            </a:endParaRPr>
          </a:p>
        </p:txBody>
      </p:sp>
    </p:spTree>
    <p:extLst>
      <p:ext uri="{BB962C8B-B14F-4D97-AF65-F5344CB8AC3E}">
        <p14:creationId xmlns:p14="http://schemas.microsoft.com/office/powerpoint/2010/main" val="54170814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ular Callout 1"/>
          <p:cNvSpPr/>
          <p:nvPr/>
        </p:nvSpPr>
        <p:spPr>
          <a:xfrm>
            <a:off x="610618" y="683968"/>
            <a:ext cx="7522810" cy="1490073"/>
          </a:xfrm>
          <a:prstGeom prst="wedgeRoundRectCallout">
            <a:avLst>
              <a:gd name="adj1" fmla="val -54275"/>
              <a:gd name="adj2" fmla="val 92008"/>
              <a:gd name="adj3" fmla="val 16667"/>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en-US" i="1" dirty="0" smtClean="0">
                <a:solidFill>
                  <a:schemeClr val="tx1"/>
                </a:solidFill>
              </a:rPr>
              <a:t>English CBA: As </a:t>
            </a:r>
            <a:r>
              <a:rPr lang="en-US" i="1" dirty="0">
                <a:solidFill>
                  <a:schemeClr val="tx1"/>
                </a:solidFill>
              </a:rPr>
              <a:t>pupils prepare for their CBA assignment in English, where they deliver a speech to the class, we take this opportunity to show speeches such as the Girl who silenced the world in 5 minutes. This encourages pupils to explore GCE themes in the speeches that they prepare</a:t>
            </a:r>
            <a:r>
              <a:rPr lang="en-US" i="1" dirty="0" smtClean="0">
                <a:solidFill>
                  <a:schemeClr val="tx1"/>
                </a:solidFill>
              </a:rPr>
              <a:t>.</a:t>
            </a:r>
          </a:p>
          <a:p>
            <a:pPr algn="ctr"/>
            <a:r>
              <a:rPr lang="en-US" i="1" dirty="0" smtClean="0">
                <a:solidFill>
                  <a:schemeClr val="tx1"/>
                </a:solidFill>
              </a:rPr>
              <a:t>  Joanne Mallon St Louis SS Dundalk</a:t>
            </a:r>
            <a:endParaRPr lang="en-US" i="1" dirty="0">
              <a:solidFill>
                <a:schemeClr val="tx1"/>
              </a:solidFill>
            </a:endParaRPr>
          </a:p>
        </p:txBody>
      </p:sp>
      <p:sp>
        <p:nvSpPr>
          <p:cNvPr id="3" name="Rounded Rectangular Callout 2"/>
          <p:cNvSpPr/>
          <p:nvPr/>
        </p:nvSpPr>
        <p:spPr>
          <a:xfrm>
            <a:off x="610618" y="3444267"/>
            <a:ext cx="7522810" cy="2711444"/>
          </a:xfrm>
          <a:prstGeom prst="wedgeRoundRectCallout">
            <a:avLst>
              <a:gd name="adj1" fmla="val 51570"/>
              <a:gd name="adj2" fmla="val 67004"/>
              <a:gd name="adj3" fmla="val 16667"/>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i="1" dirty="0"/>
              <a:t>C.S.P.E: 1st -3rd years studied Global Citizenship. Sustainability: including how we connect with ecosystems, sustainable development, calculating their own individual ecological footprints, learning about sustainable strategies to help our planet. Local and Global Development. The reality of poverty and inequality, the causes of poverty, local development and the favelas in Brazil. ( this is done in a culturally sensitive way as one of our students is Brazilian) Effective global change learning about Power and influence, the analysis of Climate Change, Responsible consumption and production. A campaign for change</a:t>
            </a:r>
            <a:r>
              <a:rPr lang="en-US" i="1" dirty="0" smtClean="0"/>
              <a:t>. June Coghlan Colaiste Dhulaigh</a:t>
            </a:r>
            <a:endParaRPr lang="en-US" i="1" dirty="0"/>
          </a:p>
        </p:txBody>
      </p:sp>
      <p:sp>
        <p:nvSpPr>
          <p:cNvPr id="4" name="Rounded Rectangular Callout 3"/>
          <p:cNvSpPr/>
          <p:nvPr/>
        </p:nvSpPr>
        <p:spPr>
          <a:xfrm>
            <a:off x="3004239" y="2369460"/>
            <a:ext cx="5690957" cy="903815"/>
          </a:xfrm>
          <a:prstGeom prst="wedgeRoundRectCallout">
            <a:avLst>
              <a:gd name="adj1" fmla="val 53845"/>
              <a:gd name="adj2" fmla="val 110648"/>
              <a:gd name="adj3" fmla="val 16667"/>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US" i="1" dirty="0">
                <a:solidFill>
                  <a:srgbClr val="000000"/>
                </a:solidFill>
              </a:rPr>
              <a:t>In my 6 week module with Agriculture for TY I am covering "The influence of modern agriculture on society and the environment" </a:t>
            </a:r>
          </a:p>
        </p:txBody>
      </p:sp>
    </p:spTree>
    <p:extLst>
      <p:ext uri="{BB962C8B-B14F-4D97-AF65-F5344CB8AC3E}">
        <p14:creationId xmlns:p14="http://schemas.microsoft.com/office/powerpoint/2010/main" val="246537085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Callout 2"/>
          <p:cNvSpPr/>
          <p:nvPr/>
        </p:nvSpPr>
        <p:spPr>
          <a:xfrm>
            <a:off x="643467" y="541867"/>
            <a:ext cx="7874000" cy="5418666"/>
          </a:xfrm>
          <a:prstGeom prst="wedgeEllipseCallou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en-US" sz="2000" i="1" dirty="0">
                <a:solidFill>
                  <a:srgbClr val="000000"/>
                </a:solidFill>
                <a:latin typeface="American Typewriter"/>
                <a:ea typeface="Lucida Grande"/>
                <a:cs typeface="American Typewriter"/>
              </a:rPr>
              <a:t>Learners work on cross-curricular level on a regular basis with a DE focus. Recently learners looked at the statistics (Maths) of those affected by Water </a:t>
            </a:r>
            <a:r>
              <a:rPr lang="en-US" sz="2000" i="1" dirty="0" smtClean="0">
                <a:solidFill>
                  <a:srgbClr val="000000"/>
                </a:solidFill>
                <a:latin typeface="American Typewriter"/>
                <a:ea typeface="Lucida Grande"/>
                <a:cs typeface="American Typewriter"/>
              </a:rPr>
              <a:t>Crisis </a:t>
            </a:r>
            <a:r>
              <a:rPr lang="en-US" sz="2000" i="1" dirty="0">
                <a:solidFill>
                  <a:srgbClr val="000000"/>
                </a:solidFill>
                <a:latin typeface="American Typewriter"/>
                <a:ea typeface="Lucida Grande"/>
                <a:cs typeface="American Typewriter"/>
              </a:rPr>
              <a:t>and then designed solutions to meet these needs (Technology/Science/Engineering/Woodwork/Metalwork). </a:t>
            </a:r>
            <a:endParaRPr lang="en-US" sz="2000" i="1" dirty="0" smtClean="0">
              <a:solidFill>
                <a:srgbClr val="000000"/>
              </a:solidFill>
              <a:latin typeface="American Typewriter"/>
              <a:ea typeface="Lucida Grande"/>
              <a:cs typeface="American Typewriter"/>
            </a:endParaRPr>
          </a:p>
          <a:p>
            <a:pPr algn="ctr"/>
            <a:endParaRPr lang="en-US" sz="2000" i="1" dirty="0">
              <a:solidFill>
                <a:srgbClr val="000000"/>
              </a:solidFill>
              <a:latin typeface="American Typewriter"/>
              <a:ea typeface="Lucida Grande"/>
              <a:cs typeface="American Typewriter"/>
            </a:endParaRPr>
          </a:p>
          <a:p>
            <a:pPr algn="ctr"/>
            <a:r>
              <a:rPr lang="en-US" sz="2000" i="1" dirty="0" smtClean="0">
                <a:solidFill>
                  <a:srgbClr val="000000"/>
                </a:solidFill>
                <a:latin typeface="American Typewriter"/>
                <a:ea typeface="Lucida Grande"/>
                <a:cs typeface="American Typewriter"/>
              </a:rPr>
              <a:t>Students </a:t>
            </a:r>
            <a:r>
              <a:rPr lang="en-US" sz="2000" i="1" dirty="0">
                <a:solidFill>
                  <a:srgbClr val="000000"/>
                </a:solidFill>
                <a:latin typeface="American Typewriter"/>
                <a:ea typeface="Lucida Grande"/>
                <a:cs typeface="American Typewriter"/>
              </a:rPr>
              <a:t>work regularly in geography on crises globally from disaster and then critique this knowledge with English essays and newspaper reports to raise awareness in our school blog</a:t>
            </a:r>
            <a:r>
              <a:rPr lang="en-US" dirty="0">
                <a:solidFill>
                  <a:srgbClr val="000000"/>
                </a:solidFill>
                <a:latin typeface="Lucida Grande"/>
                <a:ea typeface="Lucida Grande"/>
                <a:cs typeface="Lucida Grande"/>
              </a:rPr>
              <a:t>. </a:t>
            </a:r>
            <a:endParaRPr lang="en-US" dirty="0" smtClean="0">
              <a:solidFill>
                <a:srgbClr val="000000"/>
              </a:solidFill>
              <a:latin typeface="Lucida Grande"/>
              <a:ea typeface="Lucida Grande"/>
              <a:cs typeface="Lucida Grande"/>
            </a:endParaRPr>
          </a:p>
          <a:p>
            <a:pPr algn="ctr"/>
            <a:r>
              <a:rPr lang="en-US" b="1" i="1" dirty="0" smtClean="0">
                <a:solidFill>
                  <a:srgbClr val="000000"/>
                </a:solidFill>
                <a:latin typeface="American Typewriter"/>
                <a:ea typeface="Lucida Grande"/>
                <a:cs typeface="American Typewriter"/>
              </a:rPr>
              <a:t>Colaiste Bhaile </a:t>
            </a:r>
            <a:r>
              <a:rPr lang="en-US" b="1" i="1" dirty="0" err="1" smtClean="0">
                <a:solidFill>
                  <a:srgbClr val="000000"/>
                </a:solidFill>
                <a:latin typeface="American Typewriter"/>
                <a:ea typeface="Lucida Grande"/>
                <a:cs typeface="American Typewriter"/>
              </a:rPr>
              <a:t>Chlair</a:t>
            </a:r>
            <a:endParaRPr lang="en-US" b="1" i="1" dirty="0">
              <a:latin typeface="American Typewriter"/>
              <a:cs typeface="American Typewriter"/>
            </a:endParaRPr>
          </a:p>
        </p:txBody>
      </p:sp>
    </p:spTree>
    <p:extLst>
      <p:ext uri="{BB962C8B-B14F-4D97-AF65-F5344CB8AC3E}">
        <p14:creationId xmlns:p14="http://schemas.microsoft.com/office/powerpoint/2010/main" val="48726784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Extra-Curricular3.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43199" y="678757"/>
            <a:ext cx="4894990" cy="5675113"/>
          </a:xfrm>
          <a:prstGeom prst="rect">
            <a:avLst/>
          </a:prstGeom>
        </p:spPr>
      </p:pic>
    </p:spTree>
    <p:extLst>
      <p:ext uri="{BB962C8B-B14F-4D97-AF65-F5344CB8AC3E}">
        <p14:creationId xmlns:p14="http://schemas.microsoft.com/office/powerpoint/2010/main" val="1307112494"/>
      </p:ext>
    </p:extLst>
  </p:cSld>
  <p:clrMapOvr>
    <a:masterClrMapping/>
  </p:clrMapOvr>
  <p:timing>
    <p:tnLst>
      <p:par>
        <p:cTn xmlns:p14="http://schemas.microsoft.com/office/powerpoint/2010/mai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ol Bhaile Cla debates.JP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7066" y="0"/>
            <a:ext cx="4741333" cy="3556000"/>
          </a:xfrm>
          <a:prstGeom prst="rect">
            <a:avLst/>
          </a:prstGeom>
        </p:spPr>
      </p:pic>
      <p:pic>
        <p:nvPicPr>
          <p:cNvPr id="3" name="Picture 2" descr="Col Baile Clair Displayboard.JP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72000" y="3179233"/>
            <a:ext cx="4381185" cy="3272367"/>
          </a:xfrm>
          <a:prstGeom prst="rect">
            <a:avLst/>
          </a:prstGeom>
        </p:spPr>
      </p:pic>
      <p:sp>
        <p:nvSpPr>
          <p:cNvPr id="4" name="Rectangular Callout 3"/>
          <p:cNvSpPr/>
          <p:nvPr/>
        </p:nvSpPr>
        <p:spPr>
          <a:xfrm>
            <a:off x="237066" y="4385733"/>
            <a:ext cx="4267200" cy="1032933"/>
          </a:xfrm>
          <a:prstGeom prst="wedgeRectCallout">
            <a:avLst>
              <a:gd name="adj1" fmla="val -42658"/>
              <a:gd name="adj2" fmla="val 95287"/>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i="1" dirty="0" smtClean="0">
                <a:solidFill>
                  <a:srgbClr val="000000"/>
                </a:solidFill>
                <a:latin typeface="Geneva"/>
                <a:ea typeface="Geneva"/>
                <a:cs typeface="Geneva"/>
              </a:rPr>
              <a:t>The </a:t>
            </a:r>
            <a:r>
              <a:rPr lang="en-US" i="1" dirty="0">
                <a:solidFill>
                  <a:srgbClr val="000000"/>
                </a:solidFill>
                <a:latin typeface="Geneva"/>
                <a:ea typeface="Geneva"/>
                <a:cs typeface="Geneva"/>
              </a:rPr>
              <a:t>annual 'Green Concern' provides opportunities for the whole school to take part and create </a:t>
            </a:r>
            <a:r>
              <a:rPr lang="en-US" i="1" dirty="0" smtClean="0">
                <a:solidFill>
                  <a:srgbClr val="000000"/>
                </a:solidFill>
                <a:latin typeface="Geneva"/>
                <a:ea typeface="Geneva"/>
                <a:cs typeface="Geneva"/>
              </a:rPr>
              <a:t>awareness</a:t>
            </a:r>
          </a:p>
          <a:p>
            <a:pPr algn="ctr"/>
            <a:r>
              <a:rPr lang="en-US" b="1" i="1" dirty="0" smtClean="0">
                <a:solidFill>
                  <a:srgbClr val="000000"/>
                </a:solidFill>
                <a:latin typeface="Geneva"/>
                <a:ea typeface="Geneva"/>
                <a:cs typeface="Geneva"/>
              </a:rPr>
              <a:t>Sancta Maria</a:t>
            </a:r>
            <a:endParaRPr lang="en-US" b="1" i="1" dirty="0"/>
          </a:p>
        </p:txBody>
      </p:sp>
      <p:sp>
        <p:nvSpPr>
          <p:cNvPr id="5" name="Oval Callout 4"/>
          <p:cNvSpPr/>
          <p:nvPr/>
        </p:nvSpPr>
        <p:spPr>
          <a:xfrm>
            <a:off x="5350933" y="372533"/>
            <a:ext cx="3602252" cy="2523067"/>
          </a:xfrm>
          <a:prstGeom prst="wedgeEllipseCallout">
            <a:avLst>
              <a:gd name="adj1" fmla="val 52499"/>
              <a:gd name="adj2" fmla="val 48406"/>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i="1" dirty="0" smtClean="0">
              <a:solidFill>
                <a:schemeClr val="tx1"/>
              </a:solidFill>
            </a:endParaRPr>
          </a:p>
          <a:p>
            <a:pPr algn="ctr"/>
            <a:r>
              <a:rPr lang="en-US" i="1" dirty="0" smtClean="0">
                <a:solidFill>
                  <a:schemeClr val="tx1"/>
                </a:solidFill>
              </a:rPr>
              <a:t>Members </a:t>
            </a:r>
            <a:r>
              <a:rPr lang="en-US" i="1" dirty="0">
                <a:solidFill>
                  <a:schemeClr val="tx1"/>
                </a:solidFill>
              </a:rPr>
              <a:t>of the student council </a:t>
            </a:r>
            <a:r>
              <a:rPr lang="en-US" i="1" dirty="0" smtClean="0">
                <a:solidFill>
                  <a:schemeClr val="tx1"/>
                </a:solidFill>
              </a:rPr>
              <a:t>decided </a:t>
            </a:r>
            <a:r>
              <a:rPr lang="en-US" i="1" dirty="0">
                <a:solidFill>
                  <a:schemeClr val="tx1"/>
                </a:solidFill>
              </a:rPr>
              <a:t>on getting rid of plastic drinks bottles in favour of having a tap for drinking water to cut down on waste</a:t>
            </a:r>
            <a:r>
              <a:rPr lang="en-US" i="1" dirty="0" smtClean="0">
                <a:solidFill>
                  <a:schemeClr val="tx1"/>
                </a:solidFill>
              </a:rPr>
              <a:t>.</a:t>
            </a:r>
            <a:r>
              <a:rPr lang="en-US" b="1" i="1" dirty="0" smtClean="0">
                <a:solidFill>
                  <a:schemeClr val="tx1"/>
                </a:solidFill>
              </a:rPr>
              <a:t> </a:t>
            </a:r>
            <a:r>
              <a:rPr lang="en-US" b="1" i="1" dirty="0" err="1" smtClean="0">
                <a:solidFill>
                  <a:schemeClr val="tx1"/>
                </a:solidFill>
              </a:rPr>
              <a:t>Elphin</a:t>
            </a:r>
            <a:r>
              <a:rPr lang="en-US" dirty="0"/>
              <a:t>	</a:t>
            </a:r>
          </a:p>
          <a:p>
            <a:pPr algn="ctr"/>
            <a:endParaRPr lang="en-US" dirty="0"/>
          </a:p>
        </p:txBody>
      </p:sp>
    </p:spTree>
    <p:extLst>
      <p:ext uri="{BB962C8B-B14F-4D97-AF65-F5344CB8AC3E}">
        <p14:creationId xmlns:p14="http://schemas.microsoft.com/office/powerpoint/2010/main" val="257880698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G_2527.JP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68227407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2713" y="112713"/>
            <a:ext cx="9031287" cy="1470025"/>
          </a:xfrm>
        </p:spPr>
        <p:txBody>
          <a:bodyPr>
            <a:normAutofit fontScale="90000"/>
          </a:bodyPr>
          <a:lstStyle/>
          <a:p>
            <a:pPr>
              <a:defRPr/>
            </a:pPr>
            <a:r>
              <a:rPr lang="en-US" sz="3600" dirty="0" smtClean="0">
                <a:solidFill>
                  <a:schemeClr val="tx2"/>
                </a:solidFill>
                <a:latin typeface="Rockwell"/>
                <a:cs typeface="Rockwell"/>
              </a:rPr>
              <a:t/>
            </a:r>
            <a:br>
              <a:rPr lang="en-US" sz="3600" dirty="0" smtClean="0">
                <a:solidFill>
                  <a:schemeClr val="tx2"/>
                </a:solidFill>
                <a:latin typeface="Rockwell"/>
                <a:cs typeface="Rockwell"/>
              </a:rPr>
            </a:br>
            <a:r>
              <a:rPr lang="en-US" sz="2200" i="1" dirty="0" smtClean="0">
                <a:solidFill>
                  <a:schemeClr val="tx2"/>
                </a:solidFill>
                <a:latin typeface="Rockwell"/>
                <a:cs typeface="Rockwell"/>
              </a:rPr>
              <a:t>Large community </a:t>
            </a:r>
            <a:r>
              <a:rPr lang="en-US" sz="2200" i="1" dirty="0">
                <a:solidFill>
                  <a:schemeClr val="tx2"/>
                </a:solidFill>
                <a:latin typeface="Rockwell"/>
                <a:cs typeface="Rockwell"/>
              </a:rPr>
              <a:t>of </a:t>
            </a:r>
            <a:r>
              <a:rPr lang="en-US" sz="2200" i="1" dirty="0" smtClean="0">
                <a:solidFill>
                  <a:schemeClr val="tx2"/>
                </a:solidFill>
                <a:latin typeface="Rockwell"/>
                <a:cs typeface="Rockwell"/>
              </a:rPr>
              <a:t>NGOs </a:t>
            </a:r>
            <a:r>
              <a:rPr lang="en-US" sz="2200" i="1" dirty="0">
                <a:solidFill>
                  <a:schemeClr val="tx2"/>
                </a:solidFill>
                <a:latin typeface="Rockwell"/>
                <a:cs typeface="Rockwell"/>
              </a:rPr>
              <a:t>involved in P</a:t>
            </a:r>
            <a:r>
              <a:rPr lang="en-US" sz="2200" i="1" dirty="0" smtClean="0">
                <a:solidFill>
                  <a:schemeClr val="tx2"/>
                </a:solidFill>
                <a:latin typeface="Rockwell"/>
                <a:cs typeface="Rockwell"/>
              </a:rPr>
              <a:t>ost-Primary GCE in </a:t>
            </a:r>
            <a:r>
              <a:rPr lang="en-US" sz="2200" i="1" dirty="0">
                <a:solidFill>
                  <a:schemeClr val="tx2"/>
                </a:solidFill>
                <a:latin typeface="Rockwell"/>
                <a:cs typeface="Rockwell"/>
              </a:rPr>
              <a:t>I</a:t>
            </a:r>
            <a:r>
              <a:rPr lang="en-US" sz="2200" i="1" dirty="0" smtClean="0">
                <a:solidFill>
                  <a:schemeClr val="tx2"/>
                </a:solidFill>
                <a:latin typeface="Rockwell"/>
                <a:cs typeface="Rockwell"/>
              </a:rPr>
              <a:t>reland</a:t>
            </a:r>
            <a:r>
              <a:rPr lang="en-US" dirty="0" smtClean="0">
                <a:solidFill>
                  <a:schemeClr val="tx2"/>
                </a:solidFill>
                <a:latin typeface="Rockwell"/>
                <a:cs typeface="Rockwell"/>
              </a:rPr>
              <a:t/>
            </a:r>
            <a:br>
              <a:rPr lang="en-US" dirty="0" smtClean="0">
                <a:solidFill>
                  <a:schemeClr val="tx2"/>
                </a:solidFill>
                <a:latin typeface="Rockwell"/>
                <a:cs typeface="Rockwell"/>
              </a:rPr>
            </a:br>
            <a:endParaRPr lang="en-US" dirty="0">
              <a:solidFill>
                <a:schemeClr val="tx2"/>
              </a:solidFill>
              <a:latin typeface="Rockwell"/>
              <a:cs typeface="Rockwell"/>
            </a:endParaRPr>
          </a:p>
        </p:txBody>
      </p:sp>
      <p:sp>
        <p:nvSpPr>
          <p:cNvPr id="3" name="Subtitle 2"/>
          <p:cNvSpPr>
            <a:spLocks noGrp="1"/>
          </p:cNvSpPr>
          <p:nvPr>
            <p:ph type="subTitle" idx="1"/>
          </p:nvPr>
        </p:nvSpPr>
        <p:spPr/>
        <p:txBody>
          <a:bodyPr/>
          <a:lstStyle/>
          <a:p>
            <a:pPr>
              <a:defRPr/>
            </a:pPr>
            <a:endParaRPr lang="en-US" dirty="0"/>
          </a:p>
        </p:txBody>
      </p:sp>
      <p:pic>
        <p:nvPicPr>
          <p:cNvPr id="24579" name="Picture 3"/>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112713" y="730156"/>
            <a:ext cx="1487487" cy="139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2" name="Picture 6" descr="Screen Shot 2013-11-26 at 10.39.23.pn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4003553" y="5416550"/>
            <a:ext cx="2989509" cy="137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4" name="Picture 8" descr="Screen Shot 2013-11-26 at 10.39.50.pn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408659" y="5505450"/>
            <a:ext cx="3100387" cy="1352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5" name="Picture 10" descr="Screen Shot 2013-11-26 at 10.43.35.png"/>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1612901" y="1186718"/>
            <a:ext cx="2640012" cy="126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7" name="Picture 12" descr="Screen Shot 2014-11-21 at 10.26.18.jpg"/>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7409004" y="2266333"/>
            <a:ext cx="1626535" cy="2081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8" name="Picture 13" descr="Screen Shot 2014-11-21 at 10.24.13.jpg"/>
          <p:cNvPicPr>
            <a:picLocks noChangeAspect="1"/>
          </p:cNvPicPr>
          <p:nvPr/>
        </p:nvPicPr>
        <p:blipFill>
          <a:blip r:embed="rId7">
            <a:extLst>
              <a:ext uri="{28A0092B-C50C-407E-A947-70E740481C1C}">
                <a14:useLocalDpi xmlns:a14="http://schemas.microsoft.com/office/drawing/2010/main"/>
              </a:ext>
            </a:extLst>
          </a:blip>
          <a:srcRect/>
          <a:stretch>
            <a:fillRect/>
          </a:stretch>
        </p:blipFill>
        <p:spPr bwMode="auto">
          <a:xfrm>
            <a:off x="4252913" y="4213225"/>
            <a:ext cx="2536825"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9" name="Picture 14" descr="Screen Shot 2014-11-21 at 10.24.48.jpg"/>
          <p:cNvPicPr>
            <a:picLocks noChangeAspect="1"/>
          </p:cNvPicPr>
          <p:nvPr/>
        </p:nvPicPr>
        <p:blipFill>
          <a:blip r:embed="rId8" cstate="email">
            <a:extLst>
              <a:ext uri="{28A0092B-C50C-407E-A947-70E740481C1C}">
                <a14:useLocalDpi xmlns:a14="http://schemas.microsoft.com/office/drawing/2010/main"/>
              </a:ext>
            </a:extLst>
          </a:blip>
          <a:srcRect/>
          <a:stretch>
            <a:fillRect/>
          </a:stretch>
        </p:blipFill>
        <p:spPr bwMode="auto">
          <a:xfrm>
            <a:off x="7409004" y="5364163"/>
            <a:ext cx="1416751" cy="1430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90" name="Picture 15" descr="Screen Shot 2014-11-21 at 10.24.33.jpg"/>
          <p:cNvPicPr>
            <a:picLocks noChangeAspect="1"/>
          </p:cNvPicPr>
          <p:nvPr/>
        </p:nvPicPr>
        <p:blipFill>
          <a:blip r:embed="rId9">
            <a:extLst>
              <a:ext uri="{28A0092B-C50C-407E-A947-70E740481C1C}">
                <a14:useLocalDpi xmlns:a14="http://schemas.microsoft.com/office/drawing/2010/main"/>
              </a:ext>
            </a:extLst>
          </a:blip>
          <a:srcRect/>
          <a:stretch>
            <a:fillRect/>
          </a:stretch>
        </p:blipFill>
        <p:spPr bwMode="auto">
          <a:xfrm>
            <a:off x="1958853" y="4215545"/>
            <a:ext cx="2044700" cy="1252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91" name="Picture 16" descr="Screen Shot 2014-11-21 at 10.27.56.jpg"/>
          <p:cNvPicPr>
            <a:picLocks noChangeAspect="1"/>
          </p:cNvPicPr>
          <p:nvPr/>
        </p:nvPicPr>
        <p:blipFill>
          <a:blip r:embed="rId10">
            <a:extLst>
              <a:ext uri="{28A0092B-C50C-407E-A947-70E740481C1C}">
                <a14:useLocalDpi xmlns:a14="http://schemas.microsoft.com/office/drawing/2010/main"/>
              </a:ext>
            </a:extLst>
          </a:blip>
          <a:srcRect/>
          <a:stretch>
            <a:fillRect/>
          </a:stretch>
        </p:blipFill>
        <p:spPr bwMode="auto">
          <a:xfrm>
            <a:off x="2869435" y="2630854"/>
            <a:ext cx="2766956" cy="1204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Screen Shot 2017-08-23 at 22.16.04.jpg"/>
          <p:cNvPicPr>
            <a:picLocks noChangeAspect="1"/>
          </p:cNvPicPr>
          <p:nvPr/>
        </p:nvPicPr>
        <p:blipFill>
          <a:blip r:embed="rId11">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635000" y="1985593"/>
            <a:ext cx="3848100" cy="2362200"/>
          </a:xfrm>
          <a:prstGeom prst="rect">
            <a:avLst/>
          </a:prstGeom>
        </p:spPr>
      </p:pic>
      <p:pic>
        <p:nvPicPr>
          <p:cNvPr id="6" name="Picture 5" descr="self-help-africa-logo1.png"/>
          <p:cNvPicPr>
            <a:picLocks noChangeAspect="1"/>
          </p:cNvPicPr>
          <p:nvPr/>
        </p:nvPicPr>
        <p:blipFill>
          <a:blip r:embed="rId12">
            <a:extLst>
              <a:ext uri="{28A0092B-C50C-407E-A947-70E740481C1C}">
                <a14:useLocalDpi xmlns:a14="http://schemas.microsoft.com/office/drawing/2010/main"/>
              </a:ext>
            </a:extLst>
          </a:blip>
          <a:stretch>
            <a:fillRect/>
          </a:stretch>
        </p:blipFill>
        <p:spPr>
          <a:xfrm>
            <a:off x="6908800" y="955020"/>
            <a:ext cx="2235200" cy="1030574"/>
          </a:xfrm>
          <a:prstGeom prst="rect">
            <a:avLst/>
          </a:prstGeom>
        </p:spPr>
      </p:pic>
      <p:pic>
        <p:nvPicPr>
          <p:cNvPr id="7" name="Picture 6" descr="Unknown.png"/>
          <p:cNvPicPr>
            <a:picLocks noChangeAspect="1"/>
          </p:cNvPicPr>
          <p:nvPr/>
        </p:nvPicPr>
        <p:blipFill>
          <a:blip r:embed="rId13" cstate="email">
            <a:extLst>
              <a:ext uri="{28A0092B-C50C-407E-A947-70E740481C1C}">
                <a14:useLocalDpi xmlns:a14="http://schemas.microsoft.com/office/drawing/2010/main"/>
              </a:ext>
            </a:extLst>
          </a:blip>
          <a:stretch>
            <a:fillRect/>
          </a:stretch>
        </p:blipFill>
        <p:spPr>
          <a:xfrm>
            <a:off x="4443999" y="1189629"/>
            <a:ext cx="2345739" cy="1020827"/>
          </a:xfrm>
          <a:prstGeom prst="rect">
            <a:avLst/>
          </a:prstGeom>
        </p:spPr>
      </p:pic>
      <p:pic>
        <p:nvPicPr>
          <p:cNvPr id="8" name="Picture 7" descr="9n3Hgayx_400x400.jpg"/>
          <p:cNvPicPr>
            <a:picLocks noChangeAspect="1"/>
          </p:cNvPicPr>
          <p:nvPr/>
        </p:nvPicPr>
        <p:blipFill>
          <a:blip r:embed="rId14"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5454244" y="2149814"/>
            <a:ext cx="2197979" cy="2197979"/>
          </a:xfrm>
          <a:prstGeom prst="rect">
            <a:avLst/>
          </a:prstGeom>
        </p:spPr>
      </p:pic>
      <p:pic>
        <p:nvPicPr>
          <p:cNvPr id="4" name="Picture 3" descr="Unknown-22.jpeg"/>
          <p:cNvPicPr>
            <a:picLocks noChangeAspect="1"/>
          </p:cNvPicPr>
          <p:nvPr/>
        </p:nvPicPr>
        <p:blipFill>
          <a:blip r:embed="rId15" cstate="email">
            <a:extLst>
              <a:ext uri="{28A0092B-C50C-407E-A947-70E740481C1C}">
                <a14:useLocalDpi xmlns:a14="http://schemas.microsoft.com/office/drawing/2010/main"/>
              </a:ext>
            </a:extLst>
          </a:blip>
          <a:stretch>
            <a:fillRect/>
          </a:stretch>
        </p:blipFill>
        <p:spPr>
          <a:xfrm>
            <a:off x="229871" y="3835766"/>
            <a:ext cx="1520478" cy="1669684"/>
          </a:xfrm>
          <a:prstGeom prst="rect">
            <a:avLst/>
          </a:prstGeom>
        </p:spPr>
      </p:pic>
    </p:spTree>
    <p:extLst>
      <p:ext uri="{BB962C8B-B14F-4D97-AF65-F5344CB8AC3E}">
        <p14:creationId xmlns:p14="http://schemas.microsoft.com/office/powerpoint/2010/main" val="1211696392"/>
      </p:ext>
    </p:extLst>
  </p:cSld>
  <p:clrMapOvr>
    <a:masterClrMapping/>
  </p:clrMapOvr>
  <p:timing>
    <p:tnLst>
      <p:par>
        <p:cTn xmlns:p14="http://schemas.microsoft.com/office/powerpoint/2010/mai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Teacher-Capacity2.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46469" y="719041"/>
            <a:ext cx="6177518" cy="5602484"/>
          </a:xfrm>
          <a:prstGeom prst="rect">
            <a:avLst/>
          </a:prstGeom>
        </p:spPr>
      </p:pic>
    </p:spTree>
    <p:extLst>
      <p:ext uri="{BB962C8B-B14F-4D97-AF65-F5344CB8AC3E}">
        <p14:creationId xmlns:p14="http://schemas.microsoft.com/office/powerpoint/2010/main" val="3310398862"/>
      </p:ext>
    </p:extLst>
  </p:cSld>
  <p:clrMapOvr>
    <a:masterClrMapping/>
  </p:clrMapOvr>
  <p:timing>
    <p:tnLst>
      <p:par>
        <p:cTn xmlns:p14="http://schemas.microsoft.com/office/powerpoint/2010/mai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 name="CustomShape 1"/>
          <p:cNvSpPr/>
          <p:nvPr/>
        </p:nvSpPr>
        <p:spPr>
          <a:xfrm>
            <a:off x="1485810" y="682290"/>
            <a:ext cx="6171390" cy="856440"/>
          </a:xfrm>
          <a:prstGeom prst="rect">
            <a:avLst/>
          </a:prstGeom>
          <a:noFill/>
          <a:ln>
            <a:noFill/>
          </a:ln>
        </p:spPr>
        <p:style>
          <a:lnRef idx="0">
            <a:scrgbClr r="0" g="0" b="0"/>
          </a:lnRef>
          <a:fillRef idx="0">
            <a:scrgbClr r="0" g="0" b="0"/>
          </a:fillRef>
          <a:effectRef idx="0">
            <a:scrgbClr r="0" g="0" b="0"/>
          </a:effectRef>
          <a:fontRef idx="minor"/>
        </p:style>
        <p:txBody>
          <a:bodyPr lIns="67500" tIns="33750" rIns="67500" bIns="33750" anchor="ctr"/>
          <a:lstStyle/>
          <a:p>
            <a:pPr algn="ctr">
              <a:lnSpc>
                <a:spcPct val="100000"/>
              </a:lnSpc>
            </a:pPr>
            <a:r>
              <a:rPr lang="en-IE" sz="2400" b="1" spc="-1" dirty="0">
                <a:solidFill>
                  <a:srgbClr val="1F497D"/>
                </a:solidFill>
                <a:latin typeface="American Typewriter"/>
                <a:ea typeface="DejaVu Sans"/>
                <a:cs typeface="American Typewriter"/>
              </a:rPr>
              <a:t>WWGS Teacher Training</a:t>
            </a:r>
            <a:endParaRPr lang="en-IE" sz="2400" b="1" spc="-1" dirty="0">
              <a:latin typeface="American Typewriter"/>
              <a:cs typeface="American Typewriter"/>
            </a:endParaRPr>
          </a:p>
        </p:txBody>
      </p:sp>
      <p:sp>
        <p:nvSpPr>
          <p:cNvPr id="177" name="CustomShape 2"/>
          <p:cNvSpPr/>
          <p:nvPr/>
        </p:nvSpPr>
        <p:spPr>
          <a:xfrm>
            <a:off x="1530630" y="1295460"/>
            <a:ext cx="6171390" cy="3393630"/>
          </a:xfrm>
          <a:prstGeom prst="rect">
            <a:avLst/>
          </a:prstGeom>
          <a:noFill/>
          <a:ln>
            <a:noFill/>
          </a:ln>
        </p:spPr>
        <p:style>
          <a:lnRef idx="0">
            <a:scrgbClr r="0" g="0" b="0"/>
          </a:lnRef>
          <a:fillRef idx="0">
            <a:scrgbClr r="0" g="0" b="0"/>
          </a:fillRef>
          <a:effectRef idx="0">
            <a:scrgbClr r="0" g="0" b="0"/>
          </a:effectRef>
          <a:fontRef idx="minor"/>
        </p:style>
        <p:txBody>
          <a:bodyPr lIns="67500" tIns="33750" rIns="67500" bIns="33750">
            <a:normAutofit/>
          </a:bodyPr>
          <a:lstStyle/>
          <a:p>
            <a:pPr>
              <a:spcBef>
                <a:spcPts val="329"/>
              </a:spcBef>
            </a:pPr>
            <a:r>
              <a:rPr lang="en-IE" sz="1650" b="1" spc="-1" dirty="0" smtClean="0">
                <a:solidFill>
                  <a:srgbClr val="1F497D"/>
                </a:solidFill>
                <a:latin typeface="American Typewriter"/>
                <a:ea typeface="DejaVu Sans"/>
                <a:cs typeface="American Typewriter"/>
              </a:rPr>
              <a:t>           Centralised </a:t>
            </a:r>
            <a:r>
              <a:rPr lang="en-IE" sz="1650" b="1" spc="-1" dirty="0">
                <a:solidFill>
                  <a:srgbClr val="1F497D"/>
                </a:solidFill>
                <a:latin typeface="American Typewriter"/>
                <a:ea typeface="DejaVu Sans"/>
                <a:cs typeface="American Typewriter"/>
              </a:rPr>
              <a:t>Training and Regional Training</a:t>
            </a:r>
            <a:endParaRPr lang="en-IE" sz="1650" b="1" spc="-1" dirty="0">
              <a:latin typeface="American Typewriter"/>
              <a:cs typeface="American Typewriter"/>
            </a:endParaRPr>
          </a:p>
        </p:txBody>
      </p:sp>
      <p:sp>
        <p:nvSpPr>
          <p:cNvPr id="178" name="CustomShape 3"/>
          <p:cNvSpPr/>
          <p:nvPr/>
        </p:nvSpPr>
        <p:spPr>
          <a:xfrm>
            <a:off x="5767651" y="2177550"/>
            <a:ext cx="3177565" cy="3662010"/>
          </a:xfrm>
          <a:prstGeom prst="rect">
            <a:avLst/>
          </a:prstGeom>
          <a:solidFill>
            <a:schemeClr val="accent6">
              <a:lumMod val="20000"/>
              <a:lumOff val="80000"/>
            </a:schemeClr>
          </a:solidFill>
          <a:ln>
            <a:noFill/>
          </a:ln>
        </p:spPr>
        <p:style>
          <a:lnRef idx="0">
            <a:scrgbClr r="0" g="0" b="0"/>
          </a:lnRef>
          <a:fillRef idx="0">
            <a:scrgbClr r="0" g="0" b="0"/>
          </a:fillRef>
          <a:effectRef idx="0">
            <a:scrgbClr r="0" g="0" b="0"/>
          </a:effectRef>
          <a:fontRef idx="minor"/>
        </p:style>
        <p:txBody>
          <a:bodyPr lIns="67500" tIns="33750" rIns="67500" bIns="33750"/>
          <a:lstStyle/>
          <a:p>
            <a:pPr>
              <a:lnSpc>
                <a:spcPct val="100000"/>
              </a:lnSpc>
            </a:pPr>
            <a:r>
              <a:rPr lang="en-IE" sz="1350" b="1" spc="-1" dirty="0">
                <a:solidFill>
                  <a:srgbClr val="000000"/>
                </a:solidFill>
                <a:latin typeface="American Typewriter"/>
                <a:ea typeface="DejaVu Sans"/>
                <a:cs typeface="American Typewriter"/>
              </a:rPr>
              <a:t>Format:</a:t>
            </a:r>
            <a:endParaRPr lang="en-IE" sz="1350" b="1" spc="-1" dirty="0">
              <a:latin typeface="American Typewriter"/>
              <a:cs typeface="American Typewriter"/>
            </a:endParaRPr>
          </a:p>
          <a:p>
            <a:pPr marL="214380" indent="-213570">
              <a:buClr>
                <a:srgbClr val="000000"/>
              </a:buClr>
              <a:buFont typeface="Arial"/>
              <a:buChar char="•"/>
            </a:pPr>
            <a:r>
              <a:rPr lang="en-IE" sz="1350" b="1" spc="-1" dirty="0">
                <a:solidFill>
                  <a:srgbClr val="000000"/>
                </a:solidFill>
                <a:latin typeface="American Typewriter"/>
                <a:ea typeface="DejaVu Sans"/>
                <a:cs typeface="American Typewriter"/>
              </a:rPr>
              <a:t>WWGS Inputs</a:t>
            </a:r>
            <a:endParaRPr lang="en-IE" sz="1350" b="1" spc="-1" dirty="0">
              <a:latin typeface="American Typewriter"/>
              <a:cs typeface="American Typewriter"/>
            </a:endParaRPr>
          </a:p>
          <a:p>
            <a:pPr marL="214380" indent="-213570">
              <a:buClr>
                <a:srgbClr val="000000"/>
              </a:buClr>
              <a:buFont typeface="Arial"/>
              <a:buChar char="•"/>
            </a:pPr>
            <a:r>
              <a:rPr lang="en-IE" sz="1350" b="1" spc="-1" dirty="0">
                <a:solidFill>
                  <a:srgbClr val="000000"/>
                </a:solidFill>
                <a:latin typeface="American Typewriter"/>
                <a:ea typeface="DejaVu Sans"/>
                <a:cs typeface="American Typewriter"/>
              </a:rPr>
              <a:t>Peer Learning</a:t>
            </a:r>
            <a:endParaRPr lang="en-IE" sz="1350" b="1" spc="-1" dirty="0">
              <a:latin typeface="American Typewriter"/>
              <a:cs typeface="American Typewriter"/>
            </a:endParaRPr>
          </a:p>
          <a:p>
            <a:pPr marL="214380" indent="-213570">
              <a:buClr>
                <a:srgbClr val="000000"/>
              </a:buClr>
              <a:buFont typeface="Arial"/>
              <a:buChar char="•"/>
            </a:pPr>
            <a:r>
              <a:rPr lang="en-IE" sz="1350" b="1" spc="-1" dirty="0">
                <a:solidFill>
                  <a:srgbClr val="000000"/>
                </a:solidFill>
                <a:latin typeface="American Typewriter"/>
                <a:ea typeface="DejaVu Sans"/>
                <a:cs typeface="American Typewriter"/>
              </a:rPr>
              <a:t>Teacher Inputs</a:t>
            </a:r>
            <a:endParaRPr lang="en-IE" sz="1350" b="1" spc="-1" dirty="0">
              <a:latin typeface="American Typewriter"/>
              <a:cs typeface="American Typewriter"/>
            </a:endParaRPr>
          </a:p>
          <a:p>
            <a:pPr marL="214380" indent="-213570">
              <a:buClr>
                <a:srgbClr val="000000"/>
              </a:buClr>
              <a:buFont typeface="Arial"/>
              <a:buChar char="•"/>
            </a:pPr>
            <a:r>
              <a:rPr lang="en-IE" sz="1350" b="1" spc="-1" dirty="0">
                <a:solidFill>
                  <a:srgbClr val="000000"/>
                </a:solidFill>
                <a:latin typeface="American Typewriter"/>
                <a:ea typeface="DejaVu Sans"/>
                <a:cs typeface="American Typewriter"/>
              </a:rPr>
              <a:t>Case Studies</a:t>
            </a:r>
            <a:endParaRPr lang="en-IE" sz="1350" b="1" spc="-1" dirty="0">
              <a:latin typeface="American Typewriter"/>
              <a:cs typeface="American Typewriter"/>
            </a:endParaRPr>
          </a:p>
          <a:p>
            <a:pPr marL="214380" indent="-213570">
              <a:buClr>
                <a:srgbClr val="000000"/>
              </a:buClr>
              <a:buFont typeface="Arial"/>
              <a:buChar char="•"/>
            </a:pPr>
            <a:r>
              <a:rPr lang="en-IE" sz="1350" b="1" spc="-1" dirty="0">
                <a:solidFill>
                  <a:srgbClr val="000000"/>
                </a:solidFill>
                <a:latin typeface="American Typewriter"/>
                <a:ea typeface="DejaVu Sans"/>
                <a:cs typeface="American Typewriter"/>
              </a:rPr>
              <a:t>Workshops</a:t>
            </a:r>
            <a:endParaRPr lang="en-IE" sz="1350" b="1" spc="-1" dirty="0">
              <a:latin typeface="American Typewriter"/>
              <a:cs typeface="American Typewriter"/>
            </a:endParaRPr>
          </a:p>
          <a:p>
            <a:pPr marL="214380" indent="-213570">
              <a:buClr>
                <a:srgbClr val="000000"/>
              </a:buClr>
              <a:buFont typeface="Arial"/>
              <a:buChar char="•"/>
            </a:pPr>
            <a:r>
              <a:rPr lang="en-IE" sz="1350" b="1" spc="-1" dirty="0">
                <a:solidFill>
                  <a:srgbClr val="000000"/>
                </a:solidFill>
                <a:latin typeface="American Typewriter"/>
                <a:ea typeface="DejaVu Sans"/>
                <a:cs typeface="American Typewriter"/>
              </a:rPr>
              <a:t>Share good practice</a:t>
            </a:r>
            <a:endParaRPr lang="en-IE" sz="1350" b="1" spc="-1" dirty="0">
              <a:latin typeface="American Typewriter"/>
              <a:cs typeface="American Typewriter"/>
            </a:endParaRPr>
          </a:p>
          <a:p>
            <a:pPr marL="214380" indent="-213570">
              <a:buClr>
                <a:srgbClr val="000000"/>
              </a:buClr>
              <a:buFont typeface="Arial"/>
              <a:buChar char="•"/>
            </a:pPr>
            <a:r>
              <a:rPr lang="en-IE" sz="1350" b="1" spc="-1" dirty="0">
                <a:solidFill>
                  <a:srgbClr val="000000"/>
                </a:solidFill>
                <a:latin typeface="American Typewriter"/>
                <a:ea typeface="DejaVu Sans"/>
                <a:cs typeface="American Typewriter"/>
              </a:rPr>
              <a:t>Evaluation</a:t>
            </a:r>
            <a:endParaRPr lang="en-IE" sz="1350" b="1" spc="-1" dirty="0">
              <a:latin typeface="American Typewriter"/>
              <a:cs typeface="American Typewriter"/>
            </a:endParaRPr>
          </a:p>
          <a:p>
            <a:pPr>
              <a:lnSpc>
                <a:spcPct val="100000"/>
              </a:lnSpc>
            </a:pPr>
            <a:endParaRPr lang="en-IE" sz="1350" b="1" spc="-1" dirty="0">
              <a:latin typeface="American Typewriter"/>
              <a:cs typeface="American Typewriter"/>
            </a:endParaRPr>
          </a:p>
          <a:p>
            <a:pPr>
              <a:lnSpc>
                <a:spcPct val="100000"/>
              </a:lnSpc>
            </a:pPr>
            <a:r>
              <a:rPr lang="en-IE" sz="1350" b="1" spc="-1" dirty="0">
                <a:solidFill>
                  <a:srgbClr val="000000"/>
                </a:solidFill>
                <a:latin typeface="American Typewriter"/>
                <a:ea typeface="DejaVu Sans"/>
                <a:cs typeface="American Typewriter"/>
              </a:rPr>
              <a:t>What we explore</a:t>
            </a:r>
            <a:endParaRPr lang="en-IE" sz="1350" b="1" spc="-1" dirty="0">
              <a:latin typeface="American Typewriter"/>
              <a:cs typeface="American Typewriter"/>
            </a:endParaRPr>
          </a:p>
          <a:p>
            <a:pPr marL="214380" indent="-213570">
              <a:buClr>
                <a:srgbClr val="000000"/>
              </a:buClr>
              <a:buFont typeface="Arial"/>
              <a:buChar char="•"/>
            </a:pPr>
            <a:r>
              <a:rPr lang="en-IE" sz="1350" b="1" spc="-1" dirty="0">
                <a:solidFill>
                  <a:srgbClr val="000000"/>
                </a:solidFill>
                <a:latin typeface="American Typewriter"/>
                <a:ea typeface="DejaVu Sans"/>
                <a:cs typeface="American Typewriter"/>
              </a:rPr>
              <a:t>Teaching Controversial Issues</a:t>
            </a:r>
            <a:endParaRPr lang="en-IE" sz="1350" b="1" spc="-1" dirty="0">
              <a:latin typeface="American Typewriter"/>
              <a:cs typeface="American Typewriter"/>
            </a:endParaRPr>
          </a:p>
          <a:p>
            <a:pPr marL="214380" indent="-213570">
              <a:buClr>
                <a:srgbClr val="000000"/>
              </a:buClr>
              <a:buFont typeface="Arial"/>
              <a:buChar char="•"/>
            </a:pPr>
            <a:r>
              <a:rPr lang="en-IE" sz="1350" b="1" spc="-1" dirty="0">
                <a:solidFill>
                  <a:srgbClr val="000000"/>
                </a:solidFill>
                <a:latin typeface="American Typewriter"/>
                <a:ea typeface="DejaVu Sans"/>
                <a:cs typeface="American Typewriter"/>
              </a:rPr>
              <a:t>Active T&amp;L Methodologies</a:t>
            </a:r>
            <a:endParaRPr lang="en-IE" sz="1350" b="1" spc="-1" dirty="0">
              <a:latin typeface="American Typewriter"/>
              <a:cs typeface="American Typewriter"/>
            </a:endParaRPr>
          </a:p>
          <a:p>
            <a:pPr marL="214380" indent="-213570">
              <a:buClr>
                <a:srgbClr val="000000"/>
              </a:buClr>
              <a:buFont typeface="Arial"/>
              <a:buChar char="•"/>
            </a:pPr>
            <a:r>
              <a:rPr lang="en-IE" sz="1350" b="1" spc="-1" dirty="0">
                <a:solidFill>
                  <a:srgbClr val="000000"/>
                </a:solidFill>
                <a:latin typeface="American Typewriter"/>
                <a:ea typeface="DejaVu Sans"/>
                <a:cs typeface="American Typewriter"/>
              </a:rPr>
              <a:t>Global Passport Framework</a:t>
            </a:r>
            <a:endParaRPr lang="en-IE" sz="1350" b="1" spc="-1" dirty="0">
              <a:latin typeface="American Typewriter"/>
              <a:cs typeface="American Typewriter"/>
            </a:endParaRPr>
          </a:p>
          <a:p>
            <a:pPr marL="214380" indent="-213570">
              <a:buClr>
                <a:srgbClr val="000000"/>
              </a:buClr>
              <a:buFont typeface="Arial"/>
              <a:buChar char="•"/>
            </a:pPr>
            <a:r>
              <a:rPr lang="en-IE" sz="1350" b="1" spc="-1" dirty="0">
                <a:solidFill>
                  <a:srgbClr val="000000"/>
                </a:solidFill>
                <a:latin typeface="American Typewriter"/>
                <a:ea typeface="DejaVu Sans"/>
                <a:cs typeface="American Typewriter"/>
              </a:rPr>
              <a:t>The Global Goals</a:t>
            </a:r>
            <a:endParaRPr lang="en-IE" sz="1350" b="1" spc="-1" dirty="0">
              <a:latin typeface="American Typewriter"/>
              <a:cs typeface="American Typewriter"/>
            </a:endParaRPr>
          </a:p>
          <a:p>
            <a:pPr marL="214380" indent="-213570">
              <a:buClr>
                <a:srgbClr val="000000"/>
              </a:buClr>
              <a:buFont typeface="Arial"/>
              <a:buChar char="•"/>
            </a:pPr>
            <a:r>
              <a:rPr lang="en-IE" sz="1350" b="1" spc="-1" dirty="0">
                <a:solidFill>
                  <a:srgbClr val="000000"/>
                </a:solidFill>
                <a:latin typeface="American Typewriter"/>
                <a:ea typeface="DejaVu Sans"/>
                <a:cs typeface="American Typewriter"/>
              </a:rPr>
              <a:t>Developing a School Policy for Global Citizenship</a:t>
            </a:r>
            <a:endParaRPr lang="en-IE" sz="1350" b="1" spc="-1" dirty="0">
              <a:latin typeface="American Typewriter"/>
              <a:cs typeface="American Typewriter"/>
            </a:endParaRPr>
          </a:p>
          <a:p>
            <a:pPr>
              <a:lnSpc>
                <a:spcPct val="100000"/>
              </a:lnSpc>
            </a:pPr>
            <a:endParaRPr lang="en-IE" sz="1350" spc="-1" dirty="0">
              <a:latin typeface="Arial"/>
            </a:endParaRPr>
          </a:p>
          <a:p>
            <a:pPr>
              <a:lnSpc>
                <a:spcPct val="100000"/>
              </a:lnSpc>
            </a:pPr>
            <a:endParaRPr lang="en-IE" sz="1350" spc="-1" dirty="0">
              <a:latin typeface="Arial"/>
            </a:endParaRPr>
          </a:p>
        </p:txBody>
      </p:sp>
      <p:pic>
        <p:nvPicPr>
          <p:cNvPr id="183" name="Picture 1"/>
          <p:cNvPicPr/>
          <p:nvPr/>
        </p:nvPicPr>
        <p:blipFill>
          <a:blip r:embed="rId2"/>
          <a:stretch/>
        </p:blipFill>
        <p:spPr>
          <a:xfrm>
            <a:off x="341790" y="257715"/>
            <a:ext cx="1493370" cy="1543050"/>
          </a:xfrm>
          <a:prstGeom prst="rect">
            <a:avLst/>
          </a:prstGeom>
          <a:ln>
            <a:noFill/>
          </a:ln>
        </p:spPr>
      </p:pic>
      <p:sp>
        <p:nvSpPr>
          <p:cNvPr id="2" name="TextBox 1">
            <a:extLst>
              <a:ext uri="{FF2B5EF4-FFF2-40B4-BE49-F238E27FC236}">
                <a16:creationId xmlns="" xmlns:a16="http://schemas.microsoft.com/office/drawing/2014/main" id="{9D0152C8-5B53-1445-8F43-48D655AF33E1}"/>
              </a:ext>
            </a:extLst>
          </p:cNvPr>
          <p:cNvSpPr txBox="1"/>
          <p:nvPr/>
        </p:nvSpPr>
        <p:spPr>
          <a:xfrm>
            <a:off x="3348811" y="300417"/>
            <a:ext cx="5596406" cy="338554"/>
          </a:xfrm>
          <a:prstGeom prst="rect">
            <a:avLst/>
          </a:prstGeom>
          <a:noFill/>
        </p:spPr>
        <p:txBody>
          <a:bodyPr wrap="square" rtlCol="0">
            <a:spAutoFit/>
          </a:bodyPr>
          <a:lstStyle/>
          <a:p>
            <a:pPr algn="ctr"/>
            <a:r>
              <a:rPr lang="en-US" sz="1600" b="1" dirty="0">
                <a:solidFill>
                  <a:srgbClr val="009051"/>
                </a:solidFill>
                <a:latin typeface="American Typewriter"/>
                <a:cs typeface="American Typewriter"/>
              </a:rPr>
              <a:t>30</a:t>
            </a:r>
            <a:r>
              <a:rPr lang="en-US" sz="1600" b="1" baseline="30000" dirty="0">
                <a:solidFill>
                  <a:srgbClr val="009051"/>
                </a:solidFill>
                <a:latin typeface="American Typewriter"/>
                <a:cs typeface="American Typewriter"/>
              </a:rPr>
              <a:t>th</a:t>
            </a:r>
            <a:r>
              <a:rPr lang="en-US" sz="1600" b="1" dirty="0">
                <a:solidFill>
                  <a:srgbClr val="009051"/>
                </a:solidFill>
                <a:latin typeface="American Typewriter"/>
                <a:cs typeface="American Typewriter"/>
              </a:rPr>
              <a:t> January Killashee House, Kildare</a:t>
            </a:r>
          </a:p>
        </p:txBody>
      </p:sp>
      <p:sp>
        <p:nvSpPr>
          <p:cNvPr id="4" name="Oval 3">
            <a:extLst>
              <a:ext uri="{FF2B5EF4-FFF2-40B4-BE49-F238E27FC236}">
                <a16:creationId xmlns="" xmlns:a16="http://schemas.microsoft.com/office/drawing/2014/main" id="{7880F298-EB59-624A-9C1D-DB331E31D563}"/>
              </a:ext>
            </a:extLst>
          </p:cNvPr>
          <p:cNvSpPr/>
          <p:nvPr/>
        </p:nvSpPr>
        <p:spPr>
          <a:xfrm>
            <a:off x="2946401" y="202353"/>
            <a:ext cx="6159620" cy="565460"/>
          </a:xfrm>
          <a:prstGeom prst="ellipse">
            <a:avLst/>
          </a:prstGeom>
          <a:noFill/>
          <a:ln w="444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descr="20190924_145835.jp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2057379" y="3092197"/>
            <a:ext cx="4699508" cy="2116644"/>
          </a:xfrm>
          <a:prstGeom prst="rect">
            <a:avLst/>
          </a:prstGeom>
        </p:spPr>
      </p:pic>
      <p:pic>
        <p:nvPicPr>
          <p:cNvPr id="3" name="Picture 2" descr="20190917_150944.jp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825739" y="3030677"/>
            <a:ext cx="5002052" cy="2542226"/>
          </a:xfrm>
          <a:prstGeom prst="rect">
            <a:avLst/>
          </a:prstGeom>
        </p:spPr>
      </p:pic>
    </p:spTree>
    <p:extLst>
      <p:ext uri="{BB962C8B-B14F-4D97-AF65-F5344CB8AC3E}">
        <p14:creationId xmlns:p14="http://schemas.microsoft.com/office/powerpoint/2010/main" val="5635372"/>
      </p:ext>
    </p:extLst>
  </p:cSld>
  <p:clrMapOvr>
    <a:masterClrMapping/>
  </p:clrMapOvr>
  <p:timing>
    <p:tnLst>
      <p:par>
        <p:cTn xmlns:p14="http://schemas.microsoft.com/office/powerpoint/2010/mai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23333" y="317269"/>
            <a:ext cx="8263467" cy="461665"/>
          </a:xfrm>
          <a:prstGeom prst="rect">
            <a:avLst/>
          </a:prstGeom>
          <a:noFill/>
        </p:spPr>
        <p:txBody>
          <a:bodyPr wrap="square" rtlCol="0">
            <a:spAutoFit/>
          </a:bodyPr>
          <a:lstStyle/>
          <a:p>
            <a:pPr algn="ctr"/>
            <a:r>
              <a:rPr lang="en-US" sz="2400" b="1" dirty="0" smtClean="0">
                <a:latin typeface="American Typewriter"/>
                <a:cs typeface="American Typewriter"/>
              </a:rPr>
              <a:t>In-Service for Schools</a:t>
            </a:r>
          </a:p>
        </p:txBody>
      </p:sp>
      <p:pic>
        <p:nvPicPr>
          <p:cNvPr id="3" name="Picture 2" descr="Screen Shot 2020-01-15 at 10.35.17.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46134" y="1257658"/>
            <a:ext cx="3843866" cy="4316206"/>
          </a:xfrm>
          <a:prstGeom prst="rect">
            <a:avLst/>
          </a:prstGeom>
        </p:spPr>
      </p:pic>
      <p:pic>
        <p:nvPicPr>
          <p:cNvPr id="4" name="Picture 3" descr="IMG_7141.jpg"/>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23333" y="1442131"/>
            <a:ext cx="4701015" cy="3725333"/>
          </a:xfrm>
          <a:prstGeom prst="rect">
            <a:avLst/>
          </a:prstGeom>
        </p:spPr>
      </p:pic>
    </p:spTree>
    <p:extLst>
      <p:ext uri="{BB962C8B-B14F-4D97-AF65-F5344CB8AC3E}">
        <p14:creationId xmlns:p14="http://schemas.microsoft.com/office/powerpoint/2010/main" val="96782394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pic>
        <p:nvPicPr>
          <p:cNvPr id="4" name="Picture 3" descr="Student-Capacity3.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27586" y="125995"/>
            <a:ext cx="6214649" cy="6558809"/>
          </a:xfrm>
          <a:prstGeom prst="rect">
            <a:avLst/>
          </a:prstGeom>
        </p:spPr>
      </p:pic>
    </p:spTree>
    <p:extLst>
      <p:ext uri="{BB962C8B-B14F-4D97-AF65-F5344CB8AC3E}">
        <p14:creationId xmlns:p14="http://schemas.microsoft.com/office/powerpoint/2010/main" val="154623275"/>
      </p:ext>
    </p:extLst>
  </p:cSld>
  <p:clrMapOvr>
    <a:masterClrMapping/>
  </p:clrMapOvr>
  <p:timing>
    <p:tnLst>
      <p:par>
        <p:cTn xmlns:p14="http://schemas.microsoft.com/office/powerpoint/2010/mai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 name="CustomShape 1"/>
          <p:cNvSpPr/>
          <p:nvPr/>
        </p:nvSpPr>
        <p:spPr>
          <a:xfrm>
            <a:off x="2881440" y="830573"/>
            <a:ext cx="6171390" cy="856440"/>
          </a:xfrm>
          <a:prstGeom prst="rect">
            <a:avLst/>
          </a:prstGeom>
          <a:noFill/>
          <a:ln>
            <a:noFill/>
          </a:ln>
        </p:spPr>
        <p:style>
          <a:lnRef idx="0">
            <a:scrgbClr r="0" g="0" b="0"/>
          </a:lnRef>
          <a:fillRef idx="0">
            <a:scrgbClr r="0" g="0" b="0"/>
          </a:fillRef>
          <a:effectRef idx="0">
            <a:scrgbClr r="0" g="0" b="0"/>
          </a:effectRef>
          <a:fontRef idx="minor"/>
        </p:style>
        <p:txBody>
          <a:bodyPr lIns="67500" tIns="33750" rIns="67500" bIns="33750" anchor="ctr">
            <a:normAutofit lnSpcReduction="10000"/>
          </a:bodyPr>
          <a:lstStyle/>
          <a:p>
            <a:pPr algn="ctr">
              <a:lnSpc>
                <a:spcPct val="100000"/>
              </a:lnSpc>
            </a:pPr>
            <a:r>
              <a:rPr lang="en-IE" sz="3300" b="1" spc="-1" dirty="0">
                <a:solidFill>
                  <a:srgbClr val="000000"/>
                </a:solidFill>
                <a:latin typeface="American Typewriter"/>
                <a:ea typeface="DejaVu Sans"/>
                <a:cs typeface="American Typewriter"/>
              </a:rPr>
              <a:t>WWGS Annual Conference</a:t>
            </a:r>
            <a:r>
              <a:rPr sz="1350" b="1" dirty="0">
                <a:latin typeface="American Typewriter"/>
                <a:cs typeface="American Typewriter"/>
              </a:rPr>
              <a:t/>
            </a:r>
            <a:br>
              <a:rPr sz="1350" b="1" dirty="0">
                <a:latin typeface="American Typewriter"/>
                <a:cs typeface="American Typewriter"/>
              </a:rPr>
            </a:br>
            <a:r>
              <a:rPr lang="en-IE" sz="2100" b="1" spc="-1" dirty="0">
                <a:solidFill>
                  <a:srgbClr val="000000"/>
                </a:solidFill>
                <a:latin typeface="American Typewriter"/>
                <a:ea typeface="DejaVu Sans"/>
                <a:cs typeface="American Typewriter"/>
              </a:rPr>
              <a:t>April 2nd </a:t>
            </a:r>
            <a:r>
              <a:rPr lang="en-IE" sz="2100" b="1" spc="-1" dirty="0" smtClean="0">
                <a:solidFill>
                  <a:srgbClr val="000000"/>
                </a:solidFill>
                <a:latin typeface="American Typewriter"/>
                <a:ea typeface="DejaVu Sans"/>
                <a:cs typeface="American Typewriter"/>
              </a:rPr>
              <a:t>2019 </a:t>
            </a:r>
            <a:r>
              <a:rPr lang="en-IE" sz="2100" b="1" spc="-1" dirty="0">
                <a:solidFill>
                  <a:srgbClr val="000000"/>
                </a:solidFill>
                <a:latin typeface="American Typewriter"/>
                <a:ea typeface="DejaVu Sans"/>
                <a:cs typeface="American Typewriter"/>
              </a:rPr>
              <a:t>Cork</a:t>
            </a:r>
            <a:endParaRPr lang="en-IE" sz="2100" b="1" spc="-1" dirty="0">
              <a:latin typeface="American Typewriter"/>
              <a:cs typeface="American Typewriter"/>
            </a:endParaRPr>
          </a:p>
        </p:txBody>
      </p:sp>
      <p:pic>
        <p:nvPicPr>
          <p:cNvPr id="195" name="Picture 1"/>
          <p:cNvPicPr/>
          <p:nvPr/>
        </p:nvPicPr>
        <p:blipFill>
          <a:blip r:embed="rId2"/>
          <a:stretch/>
        </p:blipFill>
        <p:spPr>
          <a:xfrm>
            <a:off x="204120" y="202353"/>
            <a:ext cx="1783890" cy="1843290"/>
          </a:xfrm>
          <a:prstGeom prst="rect">
            <a:avLst/>
          </a:prstGeom>
          <a:ln>
            <a:noFill/>
          </a:ln>
        </p:spPr>
      </p:pic>
      <p:pic>
        <p:nvPicPr>
          <p:cNvPr id="7" name="Picture 6">
            <a:extLst>
              <a:ext uri="{FF2B5EF4-FFF2-40B4-BE49-F238E27FC236}">
                <a16:creationId xmlns="" xmlns:a16="http://schemas.microsoft.com/office/drawing/2014/main" id="{54AC48B3-0F41-0A4D-A53D-212C68135D04}"/>
              </a:ext>
            </a:extLst>
          </p:cNvPr>
          <p:cNvPicPr>
            <a:picLocks noChangeAspect="1"/>
          </p:cNvPicPr>
          <p:nvPr/>
        </p:nvPicPr>
        <p:blipFill>
          <a:blip r:embed="rId3"/>
          <a:stretch>
            <a:fillRect/>
          </a:stretch>
        </p:blipFill>
        <p:spPr>
          <a:xfrm>
            <a:off x="324832" y="1795500"/>
            <a:ext cx="8447693" cy="3257550"/>
          </a:xfrm>
          <a:prstGeom prst="rect">
            <a:avLst/>
          </a:prstGeom>
        </p:spPr>
      </p:pic>
      <p:pic>
        <p:nvPicPr>
          <p:cNvPr id="6" name="Picture 5" descr="Maryfield Students at the WWGS Annual Conference 2019.jp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30907" y="4165599"/>
            <a:ext cx="3372496" cy="2449275"/>
          </a:xfrm>
          <a:prstGeom prst="rect">
            <a:avLst/>
          </a:prstGeom>
        </p:spPr>
      </p:pic>
    </p:spTree>
    <p:extLst>
      <p:ext uri="{BB962C8B-B14F-4D97-AF65-F5344CB8AC3E}">
        <p14:creationId xmlns:p14="http://schemas.microsoft.com/office/powerpoint/2010/main" val="146921454"/>
      </p:ext>
    </p:extLst>
  </p:cSld>
  <p:clrMapOvr>
    <a:masterClrMapping/>
  </p:clrMapOvr>
  <p:timing>
    <p:tnLst>
      <p:par>
        <p:cTn xmlns:p14="http://schemas.microsoft.com/office/powerpoint/2010/mai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Blackrock student charges a Carbon Tax to driver coming into the school car park.jp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381000"/>
            <a:ext cx="9144000" cy="6096000"/>
          </a:xfrm>
          <a:prstGeom prst="rect">
            <a:avLst/>
          </a:prstGeom>
        </p:spPr>
      </p:pic>
    </p:spTree>
    <p:extLst>
      <p:ext uri="{BB962C8B-B14F-4D97-AF65-F5344CB8AC3E}">
        <p14:creationId xmlns:p14="http://schemas.microsoft.com/office/powerpoint/2010/main" val="2289748474"/>
      </p:ext>
    </p:extLst>
  </p:cSld>
  <p:clrMapOvr>
    <a:masterClrMapping/>
  </p:clrMapOvr>
  <p:timing>
    <p:tnLst>
      <p:par>
        <p:cTn xmlns:p14="http://schemas.microsoft.com/office/powerpoint/2010/mai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t Joseph's Rush with their Global Passport Award and their Fairtrade plaque.jp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48411" y="538093"/>
            <a:ext cx="7834640" cy="5875980"/>
          </a:xfrm>
          <a:prstGeom prst="rect">
            <a:avLst/>
          </a:prstGeom>
        </p:spPr>
      </p:pic>
    </p:spTree>
    <p:extLst>
      <p:ext uri="{BB962C8B-B14F-4D97-AF65-F5344CB8AC3E}">
        <p14:creationId xmlns:p14="http://schemas.microsoft.com/office/powerpoint/2010/main" val="1978391321"/>
      </p:ext>
    </p:extLst>
  </p:cSld>
  <p:clrMapOvr>
    <a:masterClrMapping/>
  </p:clrMapOvr>
  <p:timing>
    <p:tnLst>
      <p:par>
        <p:cTn xmlns:p14="http://schemas.microsoft.com/office/powerpoint/2010/mai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0-01-15 at 10.38.31.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2400" y="1265766"/>
            <a:ext cx="4216400" cy="4445000"/>
          </a:xfrm>
          <a:prstGeom prst="rect">
            <a:avLst/>
          </a:prstGeom>
        </p:spPr>
      </p:pic>
      <p:pic>
        <p:nvPicPr>
          <p:cNvPr id="3" name="Picture 2" descr="IMAG1383.jp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82328" y="3945465"/>
            <a:ext cx="4192338" cy="2370667"/>
          </a:xfrm>
          <a:prstGeom prst="rect">
            <a:avLst/>
          </a:prstGeom>
        </p:spPr>
      </p:pic>
      <p:pic>
        <p:nvPicPr>
          <p:cNvPr id="6" name="Picture 5" descr="IMG_1188.jpg"/>
          <p:cNvPicPr>
            <a:picLocks noChangeAspect="1"/>
          </p:cNvPicPr>
          <p:nvPr/>
        </p:nvPicPr>
        <p:blipFill>
          <a:blip r:embed="rId4" cstate="email">
            <a:extLst>
              <a:ext uri="{BEBA8EAE-BF5A-486C-A8C5-ECC9F3942E4B}">
                <a14:imgProps xmlns:a14="http://schemas.microsoft.com/office/drawing/2010/main">
                  <a14:imgLayer r:embed="rId5">
                    <a14:imgEffect>
                      <a14:saturation sat="400000"/>
                    </a14:imgEffect>
                  </a14:imgLayer>
                </a14:imgProps>
              </a:ext>
              <a:ext uri="{28A0092B-C50C-407E-A947-70E740481C1C}">
                <a14:useLocalDpi xmlns:a14="http://schemas.microsoft.com/office/drawing/2010/main"/>
              </a:ext>
            </a:extLst>
          </a:blip>
          <a:stretch>
            <a:fillRect/>
          </a:stretch>
        </p:blipFill>
        <p:spPr>
          <a:xfrm>
            <a:off x="4921953" y="575731"/>
            <a:ext cx="3883380" cy="2912535"/>
          </a:xfrm>
          <a:prstGeom prst="rect">
            <a:avLst/>
          </a:prstGeom>
        </p:spPr>
      </p:pic>
    </p:spTree>
    <p:extLst>
      <p:ext uri="{BB962C8B-B14F-4D97-AF65-F5344CB8AC3E}">
        <p14:creationId xmlns:p14="http://schemas.microsoft.com/office/powerpoint/2010/main" val="126828318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pic>
        <p:nvPicPr>
          <p:cNvPr id="4" name="Picture 3" descr="Policies and leadership.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65154" y="661382"/>
            <a:ext cx="5314909" cy="5459944"/>
          </a:xfrm>
          <a:prstGeom prst="rect">
            <a:avLst/>
          </a:prstGeom>
        </p:spPr>
      </p:pic>
    </p:spTree>
    <p:extLst>
      <p:ext uri="{BB962C8B-B14F-4D97-AF65-F5344CB8AC3E}">
        <p14:creationId xmlns:p14="http://schemas.microsoft.com/office/powerpoint/2010/main" val="2887707617"/>
      </p:ext>
    </p:extLst>
  </p:cSld>
  <p:clrMapOvr>
    <a:masterClrMapping/>
  </p:clrMapOvr>
  <p:timing>
    <p:tnLst>
      <p:par>
        <p:cTn xmlns:p14="http://schemas.microsoft.com/office/powerpoint/2010/mai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85558" y="274638"/>
            <a:ext cx="6801241" cy="1143000"/>
          </a:xfrm>
          <a:solidFill>
            <a:srgbClr val="FAC090"/>
          </a:solidFill>
        </p:spPr>
        <p:txBody>
          <a:bodyPr>
            <a:normAutofit fontScale="90000"/>
          </a:bodyPr>
          <a:lstStyle/>
          <a:p>
            <a:r>
              <a:rPr lang="en-US" sz="3000" b="1" dirty="0" smtClean="0">
                <a:latin typeface="American Typewriter"/>
                <a:cs typeface="American Typewriter"/>
              </a:rPr>
              <a:t>Symposium for School Management on Global Citizenship Education</a:t>
            </a:r>
            <a:endParaRPr lang="en-US" sz="3000" b="1" dirty="0">
              <a:latin typeface="American Typewriter"/>
              <a:cs typeface="American Typewriter"/>
            </a:endParaRPr>
          </a:p>
        </p:txBody>
      </p:sp>
      <p:pic>
        <p:nvPicPr>
          <p:cNvPr id="6" name="Picture 5" descr="46336648_1913210508795557_1595996339521454080_o.jp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55934" y="1734907"/>
            <a:ext cx="3694400" cy="2498723"/>
          </a:xfrm>
          <a:prstGeom prst="rect">
            <a:avLst/>
          </a:prstGeom>
        </p:spPr>
      </p:pic>
      <p:pic>
        <p:nvPicPr>
          <p:cNvPr id="7" name="Picture 6" descr="46391184_1912895395493735_1277799044537647104_o.jp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655934" y="4368337"/>
            <a:ext cx="3694400" cy="2347740"/>
          </a:xfrm>
          <a:prstGeom prst="rect">
            <a:avLst/>
          </a:prstGeom>
        </p:spPr>
      </p:pic>
      <p:pic>
        <p:nvPicPr>
          <p:cNvPr id="8" name="Picture 7" descr="Policies and leadership.png"/>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75171"/>
            <a:ext cx="1971110" cy="2235886"/>
          </a:xfrm>
          <a:prstGeom prst="rect">
            <a:avLst/>
          </a:prstGeom>
        </p:spPr>
      </p:pic>
      <p:pic>
        <p:nvPicPr>
          <p:cNvPr id="9" name="Content Placeholder 3" descr="2635_106.jpg"/>
          <p:cNvPicPr>
            <a:picLocks noGrp="1" noChangeAspect="1"/>
          </p:cNvPicPr>
          <p:nvPr/>
        </p:nvPicPr>
        <p:blipFill>
          <a:blip r:embed="rId6" cstate="email">
            <a:extLst>
              <a:ext uri="{28A0092B-C50C-407E-A947-70E740481C1C}">
                <a14:useLocalDpi xmlns:a14="http://schemas.microsoft.com/office/drawing/2010/main"/>
              </a:ext>
            </a:extLst>
          </a:blip>
          <a:srcRect/>
          <a:stretch>
            <a:fillRect/>
          </a:stretch>
        </p:blipFill>
        <p:spPr>
          <a:xfrm>
            <a:off x="169332" y="2833236"/>
            <a:ext cx="4267201" cy="2745570"/>
          </a:xfrm>
          <a:prstGeom prst="rect">
            <a:avLst/>
          </a:prstGeom>
        </p:spPr>
      </p:pic>
    </p:spTree>
    <p:extLst>
      <p:ext uri="{BB962C8B-B14F-4D97-AF65-F5344CB8AC3E}">
        <p14:creationId xmlns:p14="http://schemas.microsoft.com/office/powerpoint/2010/main" val="3073830481"/>
      </p:ext>
    </p:extLst>
  </p:cSld>
  <p:clrMapOvr>
    <a:masterClrMapping/>
  </p:clrMapOvr>
  <p:timing>
    <p:tnLst>
      <p:par>
        <p:cTn xmlns:p14="http://schemas.microsoft.com/office/powerpoint/2010/mai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PHOTO-2017-11-23-09-40-49.jp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81450" y="0"/>
            <a:ext cx="5143500" cy="6858000"/>
          </a:xfrm>
          <a:prstGeom prst="rect">
            <a:avLst/>
          </a:prstGeom>
        </p:spPr>
      </p:pic>
      <p:pic>
        <p:nvPicPr>
          <p:cNvPr id="4" name="Picture 3" descr="7267cd3dfe0d779d423dfe953544753f--iss-classroom-ideas-classroom-rules.jp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33585" y="971549"/>
            <a:ext cx="3718748" cy="4768851"/>
          </a:xfrm>
          <a:prstGeom prst="rect">
            <a:avLst/>
          </a:prstGeom>
        </p:spPr>
      </p:pic>
    </p:spTree>
    <p:extLst>
      <p:ext uri="{BB962C8B-B14F-4D97-AF65-F5344CB8AC3E}">
        <p14:creationId xmlns:p14="http://schemas.microsoft.com/office/powerpoint/2010/main" val="195584076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ular Callout 1"/>
          <p:cNvSpPr/>
          <p:nvPr/>
        </p:nvSpPr>
        <p:spPr>
          <a:xfrm>
            <a:off x="745067" y="524933"/>
            <a:ext cx="6096000" cy="3166534"/>
          </a:xfrm>
          <a:prstGeom prst="wedgeRectCallout">
            <a:avLst>
              <a:gd name="adj1" fmla="val -55555"/>
              <a:gd name="adj2" fmla="val 75334"/>
            </a:avLst>
          </a:prstGeom>
        </p:spPr>
        <p:style>
          <a:lnRef idx="1">
            <a:schemeClr val="accent6"/>
          </a:lnRef>
          <a:fillRef idx="3">
            <a:schemeClr val="accent6"/>
          </a:fillRef>
          <a:effectRef idx="2">
            <a:schemeClr val="accent6"/>
          </a:effectRef>
          <a:fontRef idx="minor">
            <a:schemeClr val="lt1"/>
          </a:fontRef>
        </p:style>
        <p:txBody>
          <a:bodyPr rtlCol="0" anchor="ctr"/>
          <a:lstStyle/>
          <a:p>
            <a:r>
              <a:rPr lang="en-US" i="1" dirty="0" smtClean="0">
                <a:solidFill>
                  <a:srgbClr val="000000"/>
                </a:solidFill>
                <a:latin typeface="American Typewriter"/>
                <a:ea typeface="Lucida Grande"/>
                <a:cs typeface="American Typewriter"/>
              </a:rPr>
              <a:t>The </a:t>
            </a:r>
            <a:r>
              <a:rPr lang="en-US" i="1" dirty="0">
                <a:solidFill>
                  <a:srgbClr val="000000"/>
                </a:solidFill>
                <a:latin typeface="American Typewriter"/>
                <a:ea typeface="Lucida Grande"/>
                <a:cs typeface="American Typewriter"/>
              </a:rPr>
              <a:t>Board of Management has </a:t>
            </a:r>
            <a:r>
              <a:rPr lang="en-US" i="1" dirty="0" err="1">
                <a:solidFill>
                  <a:srgbClr val="000000"/>
                </a:solidFill>
                <a:latin typeface="American Typewriter"/>
                <a:ea typeface="Lucida Grande"/>
                <a:cs typeface="American Typewriter"/>
              </a:rPr>
              <a:t>commited</a:t>
            </a:r>
            <a:r>
              <a:rPr lang="en-US" i="1" dirty="0">
                <a:solidFill>
                  <a:srgbClr val="000000"/>
                </a:solidFill>
                <a:latin typeface="American Typewriter"/>
                <a:ea typeface="Lucida Grande"/>
                <a:cs typeface="American Typewriter"/>
              </a:rPr>
              <a:t> to the implementation of </a:t>
            </a:r>
            <a:r>
              <a:rPr lang="en-US" i="1" dirty="0" err="1" smtClean="0">
                <a:solidFill>
                  <a:srgbClr val="000000"/>
                </a:solidFill>
                <a:latin typeface="American Typewriter"/>
                <a:ea typeface="Lucida Grande"/>
                <a:cs typeface="American Typewriter"/>
              </a:rPr>
              <a:t>GCEpolicy</a:t>
            </a:r>
            <a:r>
              <a:rPr lang="en-US" i="1" dirty="0" smtClean="0">
                <a:solidFill>
                  <a:srgbClr val="000000"/>
                </a:solidFill>
                <a:latin typeface="American Typewriter"/>
                <a:ea typeface="Lucida Grande"/>
                <a:cs typeface="American Typewriter"/>
              </a:rPr>
              <a:t> </a:t>
            </a:r>
            <a:r>
              <a:rPr lang="en-US" i="1" dirty="0">
                <a:solidFill>
                  <a:srgbClr val="000000"/>
                </a:solidFill>
                <a:latin typeface="American Typewriter"/>
                <a:ea typeface="Lucida Grande"/>
                <a:cs typeface="American Typewriter"/>
              </a:rPr>
              <a:t>within the school and is very supportive of all DE </a:t>
            </a:r>
            <a:r>
              <a:rPr lang="en-US" i="1" dirty="0" err="1">
                <a:solidFill>
                  <a:srgbClr val="000000"/>
                </a:solidFill>
                <a:latin typeface="American Typewriter"/>
                <a:ea typeface="Lucida Grande"/>
                <a:cs typeface="American Typewriter"/>
              </a:rPr>
              <a:t>intiatives</a:t>
            </a:r>
            <a:r>
              <a:rPr lang="en-US" i="1" dirty="0">
                <a:solidFill>
                  <a:srgbClr val="000000"/>
                </a:solidFill>
                <a:latin typeface="American Typewriter"/>
                <a:ea typeface="Lucida Grande"/>
                <a:cs typeface="American Typewriter"/>
              </a:rPr>
              <a:t> within the school and local community. Teacher members of the Board are involved </a:t>
            </a:r>
            <a:r>
              <a:rPr lang="en-US" i="1" dirty="0" smtClean="0">
                <a:solidFill>
                  <a:srgbClr val="000000"/>
                </a:solidFill>
                <a:latin typeface="American Typewriter"/>
                <a:ea typeface="Lucida Grande"/>
                <a:cs typeface="American Typewriter"/>
              </a:rPr>
              <a:t>in GCE </a:t>
            </a:r>
            <a:r>
              <a:rPr lang="en-US" i="1" dirty="0">
                <a:solidFill>
                  <a:srgbClr val="000000"/>
                </a:solidFill>
                <a:latin typeface="American Typewriter"/>
                <a:ea typeface="Lucida Grande"/>
                <a:cs typeface="American Typewriter"/>
              </a:rPr>
              <a:t>Activities</a:t>
            </a:r>
          </a:p>
          <a:p>
            <a:pPr algn="r"/>
            <a:r>
              <a:rPr lang="en-US" dirty="0" smtClean="0">
                <a:solidFill>
                  <a:srgbClr val="000000"/>
                </a:solidFill>
                <a:latin typeface="Lucida Grande"/>
                <a:ea typeface="Lucida Grande"/>
                <a:cs typeface="Lucida Grande"/>
              </a:rPr>
              <a:t>St Colman’s College</a:t>
            </a:r>
            <a:endParaRPr lang="en-US" dirty="0">
              <a:solidFill>
                <a:srgbClr val="000000"/>
              </a:solidFill>
              <a:latin typeface="Lucida Grande"/>
              <a:ea typeface="Lucida Grande"/>
              <a:cs typeface="Lucida Grande"/>
            </a:endParaRPr>
          </a:p>
        </p:txBody>
      </p:sp>
    </p:spTree>
    <p:extLst>
      <p:ext uri="{BB962C8B-B14F-4D97-AF65-F5344CB8AC3E}">
        <p14:creationId xmlns:p14="http://schemas.microsoft.com/office/powerpoint/2010/main" val="175281317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HOTO-2018-09-19-12-49-22.jp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47733" y="3860800"/>
            <a:ext cx="3657600" cy="2743200"/>
          </a:xfrm>
          <a:prstGeom prst="rect">
            <a:avLst/>
          </a:prstGeom>
        </p:spPr>
      </p:pic>
      <p:pic>
        <p:nvPicPr>
          <p:cNvPr id="3" name="Picture 2" descr="PHOTO-2018-09-19-12-49-18.jp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944534" y="227781"/>
            <a:ext cx="3996266" cy="3480619"/>
          </a:xfrm>
          <a:prstGeom prst="rect">
            <a:avLst/>
          </a:prstGeom>
        </p:spPr>
      </p:pic>
      <p:pic>
        <p:nvPicPr>
          <p:cNvPr id="4" name="Picture 3" descr="PHOTO-2018-04-16-15-07-01-2.jp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38666" y="227781"/>
            <a:ext cx="4470400" cy="3352800"/>
          </a:xfrm>
          <a:prstGeom prst="rect">
            <a:avLst/>
          </a:prstGeom>
        </p:spPr>
      </p:pic>
      <p:pic>
        <p:nvPicPr>
          <p:cNvPr id="5" name="Picture 4" descr="PHOTO-2018-04-16-15-07-01.jpg"/>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45067" y="3860800"/>
            <a:ext cx="3149600" cy="2362200"/>
          </a:xfrm>
          <a:prstGeom prst="rect">
            <a:avLst/>
          </a:prstGeom>
        </p:spPr>
      </p:pic>
    </p:spTree>
    <p:extLst>
      <p:ext uri="{BB962C8B-B14F-4D97-AF65-F5344CB8AC3E}">
        <p14:creationId xmlns:p14="http://schemas.microsoft.com/office/powerpoint/2010/main" val="263320005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pic>
        <p:nvPicPr>
          <p:cNvPr id="4" name="Picture 3" descr="Community.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50438" y="533607"/>
            <a:ext cx="5676359" cy="5797593"/>
          </a:xfrm>
          <a:prstGeom prst="rect">
            <a:avLst/>
          </a:prstGeom>
        </p:spPr>
      </p:pic>
    </p:spTree>
    <p:extLst>
      <p:ext uri="{BB962C8B-B14F-4D97-AF65-F5344CB8AC3E}">
        <p14:creationId xmlns:p14="http://schemas.microsoft.com/office/powerpoint/2010/main" val="3064485744"/>
      </p:ext>
    </p:extLst>
  </p:cSld>
  <p:clrMapOvr>
    <a:masterClrMapping/>
  </p:clrMapOvr>
  <p:timing>
    <p:tnLst>
      <p:par>
        <p:cTn xmlns:p14="http://schemas.microsoft.com/office/powerpoint/2010/mai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3" name="Picture 2" descr="40808583_676155312756972_9146365390656372736_o.jp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4220" y="289234"/>
            <a:ext cx="4119176" cy="3290108"/>
          </a:xfrm>
          <a:prstGeom prst="rect">
            <a:avLst/>
          </a:prstGeom>
        </p:spPr>
      </p:pic>
      <p:pic>
        <p:nvPicPr>
          <p:cNvPr id="9" name="Content Placeholder 8" descr="12647522_789890801117579_6668388440007987261_n.jpg"/>
          <p:cNvPicPr>
            <a:picLocks noGrp="1" noChangeAspect="1"/>
          </p:cNvPicPr>
          <p:nvPr>
            <p:ph idx="1"/>
          </p:nvPr>
        </p:nvPicPr>
        <p:blipFill>
          <a:blip r:embed="rId3" cstate="email">
            <a:extLst>
              <a:ext uri="{28A0092B-C50C-407E-A947-70E740481C1C}">
                <a14:useLocalDpi xmlns:a14="http://schemas.microsoft.com/office/drawing/2010/main"/>
              </a:ext>
            </a:extLst>
          </a:blip>
          <a:srcRect/>
          <a:stretch>
            <a:fillRect/>
          </a:stretch>
        </p:blipFill>
        <p:spPr>
          <a:xfrm>
            <a:off x="244220" y="3761126"/>
            <a:ext cx="4119176" cy="2808216"/>
          </a:xfrm>
        </p:spPr>
      </p:pic>
      <p:pic>
        <p:nvPicPr>
          <p:cNvPr id="6" name="Picture 5" descr="Screen Shot 2019-11-01 at 17.32.01.pn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763173" y="3618618"/>
            <a:ext cx="3872825" cy="2950724"/>
          </a:xfrm>
          <a:prstGeom prst="rect">
            <a:avLst/>
          </a:prstGeom>
        </p:spPr>
      </p:pic>
      <p:pic>
        <p:nvPicPr>
          <p:cNvPr id="8" name="Picture 7" descr="201801091943.pdf"/>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763173" y="281575"/>
            <a:ext cx="3084023" cy="3297767"/>
          </a:xfrm>
          <a:prstGeom prst="rect">
            <a:avLst/>
          </a:prstGeom>
        </p:spPr>
      </p:pic>
    </p:spTree>
    <p:extLst>
      <p:ext uri="{BB962C8B-B14F-4D97-AF65-F5344CB8AC3E}">
        <p14:creationId xmlns:p14="http://schemas.microsoft.com/office/powerpoint/2010/main" val="415637841"/>
      </p:ext>
    </p:extLst>
  </p:cSld>
  <p:clrMapOvr>
    <a:masterClrMapping/>
  </p:clrMapOvr>
  <p:timing>
    <p:tnLst>
      <p:par>
        <p:cTn xmlns:p14="http://schemas.microsoft.com/office/powerpoint/2010/mai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Unknown-9.jpe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96635" y="457199"/>
            <a:ext cx="7677727" cy="4299527"/>
          </a:xfrm>
          <a:prstGeom prst="rect">
            <a:avLst/>
          </a:prstGeom>
        </p:spPr>
      </p:pic>
      <p:sp>
        <p:nvSpPr>
          <p:cNvPr id="4" name="TextBox 3"/>
          <p:cNvSpPr txBox="1"/>
          <p:nvPr/>
        </p:nvSpPr>
        <p:spPr>
          <a:xfrm>
            <a:off x="392545" y="4987759"/>
            <a:ext cx="8312728" cy="1384995"/>
          </a:xfrm>
          <a:prstGeom prst="rect">
            <a:avLst/>
          </a:prstGeom>
          <a:noFill/>
        </p:spPr>
        <p:txBody>
          <a:bodyPr wrap="square" rtlCol="0">
            <a:spAutoFit/>
          </a:bodyPr>
          <a:lstStyle/>
          <a:p>
            <a:pPr algn="ctr"/>
            <a:r>
              <a:rPr lang="en-US" sz="2800" b="1" dirty="0" smtClean="0">
                <a:latin typeface="American Typewriter"/>
                <a:cs typeface="American Typewriter"/>
                <a:hlinkClick r:id="rId3"/>
              </a:rPr>
              <a:t>Lizzy.noone@worldwiseschools.ie</a:t>
            </a:r>
            <a:endParaRPr lang="en-US" sz="2800" b="1" dirty="0" smtClean="0">
              <a:latin typeface="American Typewriter"/>
              <a:cs typeface="American Typewriter"/>
            </a:endParaRPr>
          </a:p>
          <a:p>
            <a:pPr algn="ctr"/>
            <a:endParaRPr lang="en-US" sz="2800" b="1" dirty="0">
              <a:latin typeface="American Typewriter"/>
              <a:cs typeface="American Typewriter"/>
            </a:endParaRPr>
          </a:p>
          <a:p>
            <a:pPr algn="ctr"/>
            <a:r>
              <a:rPr lang="en-US" sz="2800" b="1" dirty="0" smtClean="0">
                <a:latin typeface="American Typewriter"/>
                <a:cs typeface="American Typewriter"/>
              </a:rPr>
              <a:t>0868720879</a:t>
            </a:r>
            <a:endParaRPr lang="en-US" sz="2800" b="1" dirty="0">
              <a:latin typeface="American Typewriter"/>
              <a:cs typeface="American Typewriter"/>
            </a:endParaRPr>
          </a:p>
        </p:txBody>
      </p:sp>
    </p:spTree>
    <p:extLst>
      <p:ext uri="{BB962C8B-B14F-4D97-AF65-F5344CB8AC3E}">
        <p14:creationId xmlns:p14="http://schemas.microsoft.com/office/powerpoint/2010/main" val="372677402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8990</TotalTime>
  <Words>2391</Words>
  <Application>Microsoft Macintosh PowerPoint</Application>
  <PresentationFormat>On-screen Show (4:3)</PresentationFormat>
  <Paragraphs>246</Paragraphs>
  <Slides>60</Slides>
  <Notes>21</Notes>
  <HiddenSlides>0</HiddenSlides>
  <MMClips>0</MMClips>
  <ScaleCrop>false</ScaleCrop>
  <HeadingPairs>
    <vt:vector size="4" baseType="variant">
      <vt:variant>
        <vt:lpstr>Theme</vt:lpstr>
      </vt:variant>
      <vt:variant>
        <vt:i4>1</vt:i4>
      </vt:variant>
      <vt:variant>
        <vt:lpstr>Slide Titles</vt:lpstr>
      </vt:variant>
      <vt:variant>
        <vt:i4>60</vt:i4>
      </vt:variant>
    </vt:vector>
  </HeadingPairs>
  <TitlesOfParts>
    <vt:vector size="61" baseType="lpstr">
      <vt:lpstr>Office Theme</vt:lpstr>
      <vt:lpstr>PowerPoint Presentation</vt:lpstr>
      <vt:lpstr>PowerPoint Presentation</vt:lpstr>
      <vt:lpstr>What is Global Citizenship Education? </vt:lpstr>
      <vt:lpstr>…..   By challenging stereotypes and encouraging independent thinking, GCE helps students critically explore the root causes of global justice issues and how they link with our everyday lives  GCE inspires solidarity by supporting people to realise their full rights, responsibilities and potential as global citizens in order to take meaningful action for a just and sustainable world</vt:lpstr>
      <vt:lpstr>Agents for change –World Shapers</vt:lpstr>
      <vt:lpstr>PowerPoint Presentation</vt:lpstr>
      <vt:lpstr>PowerPoint Presentation</vt:lpstr>
      <vt:lpstr> </vt:lpstr>
      <vt:lpstr>Despite a lot of GCE activity in Ireland, research tells us:</vt:lpstr>
      <vt:lpstr>PowerPoint Presentation</vt:lpstr>
      <vt:lpstr>Checklist of Global Citizenship Education</vt:lpstr>
      <vt:lpstr>PowerPoint Presentation</vt:lpstr>
      <vt:lpstr>PowerPoint Presentation</vt:lpstr>
      <vt:lpstr>Pillars of Sustainability/Sustainable Development</vt:lpstr>
      <vt:lpstr>PowerPoint Presentation</vt:lpstr>
      <vt:lpstr>PowerPoint Presentation</vt:lpstr>
      <vt:lpstr>PowerPoint Presentation</vt:lpstr>
      <vt:lpstr>PowerPoint Presentation</vt:lpstr>
      <vt:lpstr>PowerPoint Presentation</vt:lpstr>
      <vt:lpstr>Leading GCE in post-primary schools</vt:lpstr>
      <vt:lpstr>Leading GCE in post-primary schools</vt:lpstr>
      <vt:lpstr>A framework  for GCE in schools</vt:lpstr>
      <vt:lpstr>PowerPoint Presentation</vt:lpstr>
      <vt:lpstr>Statements of Learning – Junior Cycle Very Strong GCE Links SOL 5-10  </vt:lpstr>
      <vt:lpstr>Wellbeing Indicators</vt:lpstr>
      <vt:lpstr>Doing DE Series</vt:lpstr>
      <vt:lpstr>The elements of the contextual strands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Large community of NGOs involved in Post-Primary GCE in Ireland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Symposium for School Management on Global Citizenship Education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Lizzy Noone</cp:lastModifiedBy>
  <cp:revision>104</cp:revision>
  <cp:lastPrinted>2019-11-07T15:43:33Z</cp:lastPrinted>
  <dcterms:created xsi:type="dcterms:W3CDTF">2019-09-10T18:04:40Z</dcterms:created>
  <dcterms:modified xsi:type="dcterms:W3CDTF">2020-01-17T16:33:44Z</dcterms:modified>
</cp:coreProperties>
</file>