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404" r:id="rId2"/>
    <p:sldId id="364" r:id="rId3"/>
    <p:sldId id="366" r:id="rId4"/>
    <p:sldId id="365" r:id="rId5"/>
    <p:sldId id="367" r:id="rId6"/>
    <p:sldId id="368" r:id="rId7"/>
    <p:sldId id="369" r:id="rId8"/>
    <p:sldId id="390" r:id="rId9"/>
    <p:sldId id="391" r:id="rId10"/>
    <p:sldId id="394" r:id="rId11"/>
    <p:sldId id="395" r:id="rId12"/>
    <p:sldId id="392" r:id="rId13"/>
    <p:sldId id="400" r:id="rId14"/>
    <p:sldId id="402" r:id="rId15"/>
    <p:sldId id="401" r:id="rId16"/>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61A534"/>
    <a:srgbClr val="5AC6E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21" autoAdjust="0"/>
    <p:restoredTop sz="83002" autoAdjust="0"/>
  </p:normalViewPr>
  <p:slideViewPr>
    <p:cSldViewPr>
      <p:cViewPr>
        <p:scale>
          <a:sx n="90" d="100"/>
          <a:sy n="90" d="100"/>
        </p:scale>
        <p:origin x="-642" y="-12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145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itchFamily="34" charset="0"/>
                <a:ea typeface="ＭＳ Ｐゴシック" pitchFamily="34" charset="-128"/>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itchFamily="34" charset="0"/>
                <a:ea typeface="ＭＳ Ｐゴシック" pitchFamily="34" charset="-128"/>
                <a:cs typeface="+mn-cs"/>
              </a:defRPr>
            </a:lvl1pPr>
          </a:lstStyle>
          <a:p>
            <a:pPr>
              <a:defRPr/>
            </a:pPr>
            <a:fld id="{672AD6CB-388D-4D4C-AA60-F906FE2BC29C}" type="datetimeFigureOut">
              <a:rPr lang="en-GB"/>
              <a:pPr>
                <a:defRPr/>
              </a:pPr>
              <a:t>08/01/2016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itchFamily="34" charset="0"/>
                <a:ea typeface="ＭＳ Ｐゴシック" pitchFamily="34" charset="-128"/>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pitchFamily="34" charset="0"/>
                <a:ea typeface="ＭＳ Ｐゴシック" pitchFamily="34" charset="-128"/>
                <a:cs typeface="+mn-cs"/>
              </a:defRPr>
            </a:lvl1pPr>
          </a:lstStyle>
          <a:p>
            <a:pPr>
              <a:defRPr/>
            </a:pPr>
            <a:fld id="{C0FF0779-93AE-4597-BD84-88FF413CBD37}" type="slidenum">
              <a:rPr lang="en-GB"/>
              <a:pPr>
                <a:defRPr/>
              </a:pPr>
              <a:t>‹#›</a:t>
            </a:fld>
            <a:endParaRPr lang="en-GB"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shashi.co/"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creativecommons.org/licenses/by-sa/2.0/"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Closely linked to the national curricula in England, Scotland and Wales, </a:t>
            </a:r>
            <a:r>
              <a:rPr lang="en-GB" i="1" smtClean="0"/>
              <a:t>More or Less Equal? </a:t>
            </a:r>
            <a:r>
              <a:rPr lang="en-GB" smtClean="0"/>
              <a:t>enables learners to develop their knowledge, skills and understanding  through an exploration of young people’s lives in Ethiopia, India, Peru, Viet Nam and the UK.  With separate sessions in geography (social studies in Scotland), maths and English, </a:t>
            </a:r>
            <a:r>
              <a:rPr lang="en-GB" i="1" smtClean="0"/>
              <a:t>More or Less Equal?</a:t>
            </a:r>
            <a:r>
              <a:rPr lang="en-GB" smtClean="0"/>
              <a:t> can be used in both a subject-specific and cross-curricular way.</a:t>
            </a:r>
          </a:p>
          <a:p>
            <a:endParaRPr lang="en-GB" smtClean="0"/>
          </a:p>
        </p:txBody>
      </p:sp>
      <p:sp>
        <p:nvSpPr>
          <p:cNvPr id="194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72D4806-D7BF-4421-BCA2-EFDC456F3911}" type="slidenum">
              <a:rPr lang="en-GB" smtClean="0">
                <a:latin typeface="Arial" charset="0"/>
              </a:rPr>
              <a:pPr/>
              <a:t>1</a:t>
            </a:fld>
            <a:endParaRPr lang="en-GB"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04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1C01860-65D8-4985-B93E-82DFADFF0C13}" type="slidenum">
              <a:rPr lang="en-GB" smtClean="0">
                <a:latin typeface="Arial" charset="0"/>
              </a:rPr>
              <a:pPr/>
              <a:t>2</a:t>
            </a:fld>
            <a:endParaRPr lang="en-GB"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Afework </a:t>
            </a:r>
            <a:r>
              <a:rPr lang="en-GB" i="1" smtClean="0"/>
              <a:t>(A-fee-work) </a:t>
            </a:r>
            <a:r>
              <a:rPr lang="en-GB" smtClean="0"/>
              <a:t>is a 12-year-old boy who lives in Addis Ababa, the capital city of Ethiopia.</a:t>
            </a:r>
          </a:p>
          <a:p>
            <a:r>
              <a:rPr lang="en-GB" altLang="en-US" b="1" smtClean="0">
                <a:latin typeface="Arial" charset="0"/>
                <a:cs typeface="Arial" charset="0"/>
              </a:rPr>
              <a:t>Photo credit: </a:t>
            </a:r>
            <a:r>
              <a:rPr lang="en-GB" altLang="en-US" smtClean="0">
                <a:latin typeface="Arial" charset="0"/>
                <a:cs typeface="Arial" charset="0"/>
              </a:rPr>
              <a:t>© Young Lives/Aida Ashenafi</a:t>
            </a:r>
          </a:p>
          <a:p>
            <a:endParaRPr lang="en-GB" smtClean="0"/>
          </a:p>
        </p:txBody>
      </p:sp>
      <p:sp>
        <p:nvSpPr>
          <p:cNvPr id="215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5C3A5E7-082F-4226-BD77-6C746D80283D}" type="slidenum">
              <a:rPr lang="en-GB" smtClean="0">
                <a:latin typeface="Arial" charset="0"/>
              </a:rPr>
              <a:pPr/>
              <a:t>3</a:t>
            </a:fld>
            <a:endParaRPr lang="en-GB"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smtClean="0">
                <a:latin typeface="Arial" charset="0"/>
                <a:cs typeface="Arial" charset="0"/>
              </a:rPr>
              <a:t>Tufa </a:t>
            </a:r>
            <a:r>
              <a:rPr lang="en-GB" altLang="en-US" i="1" smtClean="0">
                <a:latin typeface="Arial" charset="0"/>
                <a:cs typeface="Arial" charset="0"/>
              </a:rPr>
              <a:t>(Too-fa) </a:t>
            </a:r>
            <a:r>
              <a:rPr lang="en-GB" altLang="en-US" smtClean="0">
                <a:latin typeface="Arial" charset="0"/>
                <a:cs typeface="Arial" charset="0"/>
              </a:rPr>
              <a:t>is 13 year old  boy who lives in a rural area of Oromia region in Ethiopia.</a:t>
            </a:r>
          </a:p>
          <a:p>
            <a:r>
              <a:rPr lang="es-PE" b="1" smtClean="0">
                <a:latin typeface="Arial" charset="0"/>
                <a:cs typeface="Arial" charset="0"/>
              </a:rPr>
              <a:t>Photo Credit: </a:t>
            </a:r>
            <a:r>
              <a:rPr lang="es-PE" smtClean="0">
                <a:latin typeface="Arial" charset="0"/>
                <a:cs typeface="Arial" charset="0"/>
              </a:rPr>
              <a:t>© Young Lives/Antonio Fiorente</a:t>
            </a:r>
            <a:endParaRPr lang="en-GB" smtClean="0">
              <a:latin typeface="Arial" charset="0"/>
              <a:cs typeface="Arial" charset="0"/>
            </a:endParaRPr>
          </a:p>
          <a:p>
            <a:r>
              <a:rPr lang="en-GB" i="1" smtClean="0">
                <a:latin typeface="Arial" charset="0"/>
                <a:cs typeface="Arial" charset="0"/>
              </a:rPr>
              <a:t> </a:t>
            </a:r>
            <a:endParaRPr lang="en-GB" smtClean="0">
              <a:latin typeface="Arial" charset="0"/>
              <a:cs typeface="Arial" charset="0"/>
            </a:endParaRPr>
          </a:p>
          <a:p>
            <a:endParaRPr lang="en-GB" smtClean="0">
              <a:latin typeface="Arial" charset="0"/>
              <a:cs typeface="Arial" charset="0"/>
            </a:endParaRPr>
          </a:p>
          <a:p>
            <a:endParaRPr lang="en-GB" smtClean="0"/>
          </a:p>
        </p:txBody>
      </p:sp>
      <p:sp>
        <p:nvSpPr>
          <p:cNvPr id="225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86B5B5C-1E84-41C9-81DD-FB751F9B9A73}" type="slidenum">
              <a:rPr lang="en-GB" smtClean="0">
                <a:latin typeface="Arial" charset="0"/>
              </a:rPr>
              <a:pPr/>
              <a:t>4</a:t>
            </a:fld>
            <a:endParaRPr lang="en-GB"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Harika </a:t>
            </a:r>
            <a:r>
              <a:rPr lang="en-GB" i="1" smtClean="0"/>
              <a:t>(Har-i-ka) </a:t>
            </a:r>
            <a:r>
              <a:rPr lang="en-GB" smtClean="0"/>
              <a:t>is a 12 year old girl who lives in a village in the state of Telangana in India. </a:t>
            </a:r>
          </a:p>
          <a:p>
            <a:r>
              <a:rPr lang="en-GB" altLang="en-US" b="1" smtClean="0">
                <a:latin typeface="Arial" charset="0"/>
                <a:cs typeface="Arial" charset="0"/>
              </a:rPr>
              <a:t>Photo credit: </a:t>
            </a:r>
            <a:r>
              <a:rPr lang="en-GB" altLang="en-US" smtClean="0">
                <a:latin typeface="Arial" charset="0"/>
                <a:cs typeface="Arial" charset="0"/>
              </a:rPr>
              <a:t>© Young Lives/Farhatullah Beig</a:t>
            </a:r>
          </a:p>
          <a:p>
            <a:endParaRPr lang="en-GB" smtClean="0"/>
          </a:p>
        </p:txBody>
      </p:sp>
      <p:sp>
        <p:nvSpPr>
          <p:cNvPr id="23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3EC1B3F-3F7B-47CD-A9F3-82F8164A02A2}" type="slidenum">
              <a:rPr lang="en-GB" smtClean="0">
                <a:latin typeface="Arial" charset="0"/>
              </a:rPr>
              <a:pPr/>
              <a:t>5</a:t>
            </a:fld>
            <a:endParaRPr lang="en-GB"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Ravi </a:t>
            </a:r>
            <a:r>
              <a:rPr lang="en-GB" i="1" smtClean="0"/>
              <a:t>(Rav-y) </a:t>
            </a:r>
            <a:r>
              <a:rPr lang="en-GB" smtClean="0"/>
              <a:t>is a 12-year-old boy who lives in a village in the state of Andhra Pradesh in India. </a:t>
            </a:r>
          </a:p>
          <a:p>
            <a:r>
              <a:rPr lang="en-GB" altLang="en-US" b="1" smtClean="0">
                <a:latin typeface="Arial" charset="0"/>
                <a:cs typeface="Arial" charset="0"/>
              </a:rPr>
              <a:t>Photo credit: </a:t>
            </a:r>
            <a:r>
              <a:rPr lang="en-GB" altLang="en-US" smtClean="0">
                <a:latin typeface="Arial" charset="0"/>
                <a:cs typeface="Arial" charset="0"/>
              </a:rPr>
              <a:t>© Young Lives/Farhatullah Beig</a:t>
            </a:r>
            <a:endParaRPr lang="en-GB" smtClean="0"/>
          </a:p>
        </p:txBody>
      </p:sp>
      <p:sp>
        <p:nvSpPr>
          <p:cNvPr id="245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64AD0A4-8117-4BB0-90CC-6E55930185E8}" type="slidenum">
              <a:rPr lang="en-GB" smtClean="0">
                <a:latin typeface="Arial" charset="0"/>
              </a:rPr>
              <a:pPr/>
              <a:t>6</a:t>
            </a:fld>
            <a:endParaRPr lang="en-GB"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56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7B34F0-3101-4582-A146-62C76C3E6363}" type="slidenum">
              <a:rPr lang="en-GB" smtClean="0">
                <a:latin typeface="Arial" charset="0"/>
              </a:rPr>
              <a:pPr/>
              <a:t>7</a:t>
            </a:fld>
            <a:endParaRPr lang="en-GB"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66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9265D89-5A40-4830-B970-8E2E554C2A43}" type="slidenum">
              <a:rPr lang="en-GB" smtClean="0">
                <a:latin typeface="Arial" charset="0"/>
              </a:rPr>
              <a:pPr/>
              <a:t>8</a:t>
            </a:fld>
            <a:endParaRPr lang="en-GB"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85000" lnSpcReduction="20000"/>
          </a:bodyPr>
          <a:lstStyle/>
          <a:p>
            <a:pPr>
              <a:defRPr/>
            </a:pPr>
            <a:r>
              <a:rPr lang="en-GB" dirty="0" smtClean="0">
                <a:latin typeface="Arial" panose="020B0604020202020204" pitchFamily="34" charset="0"/>
                <a:cs typeface="Arial" panose="020B0604020202020204" pitchFamily="34" charset="0"/>
              </a:rPr>
              <a:t>This is Elmer </a:t>
            </a:r>
            <a:r>
              <a:rPr lang="en-GB" i="1" dirty="0" smtClean="0">
                <a:latin typeface="Arial" panose="020B0604020202020204" pitchFamily="34" charset="0"/>
                <a:cs typeface="Arial" panose="020B0604020202020204" pitchFamily="34" charset="0"/>
              </a:rPr>
              <a:t>(El-</a:t>
            </a:r>
            <a:r>
              <a:rPr lang="en-GB" i="1" dirty="0" err="1" smtClean="0">
                <a:latin typeface="Arial" panose="020B0604020202020204" pitchFamily="34" charset="0"/>
                <a:cs typeface="Arial" panose="020B0604020202020204" pitchFamily="34" charset="0"/>
              </a:rPr>
              <a:t>mer</a:t>
            </a:r>
            <a:r>
              <a:rPr lang="en-GB" i="1" dirty="0" smtClean="0">
                <a:latin typeface="Arial" panose="020B0604020202020204" pitchFamily="34" charset="0"/>
                <a:cs typeface="Arial" panose="020B0604020202020204" pitchFamily="34" charset="0"/>
              </a:rPr>
              <a:t>)</a:t>
            </a:r>
            <a:r>
              <a:rPr lang="en-GB" dirty="0" smtClean="0">
                <a:latin typeface="Arial" pitchFamily="34" charset="0"/>
                <a:cs typeface="Arial" pitchFamily="34" charset="0"/>
              </a:rPr>
              <a:t>. He is 12 years old and lives with his older sister Eva in Lima. Lima is the capital city of Peru. Elmer came to the city from his village earlier this year so that he could start secondary school. Elmer misses his family and friends in the village but knows that he will be going home one day.</a:t>
            </a:r>
          </a:p>
          <a:p>
            <a:pPr>
              <a:defRPr/>
            </a:pPr>
            <a:r>
              <a:rPr lang="en-GB" dirty="0" smtClean="0">
                <a:latin typeface="Arial" pitchFamily="34" charset="0"/>
                <a:cs typeface="Arial" pitchFamily="34" charset="0"/>
              </a:rPr>
              <a:t> </a:t>
            </a:r>
          </a:p>
          <a:p>
            <a:pPr>
              <a:defRPr/>
            </a:pPr>
            <a:r>
              <a:rPr lang="en-GB" dirty="0" smtClean="0">
                <a:latin typeface="Arial" pitchFamily="34" charset="0"/>
                <a:cs typeface="Arial" pitchFamily="34" charset="0"/>
              </a:rPr>
              <a:t>Elmer’s sister Eva is 25 and has two small children. Her husband is a carpenter. Elmer also moved to the city to help look after Eva’s children. He takes care of them in the afternoons and on Saturdays when she works in a restaurant. </a:t>
            </a:r>
          </a:p>
          <a:p>
            <a:pPr>
              <a:defRPr/>
            </a:pPr>
            <a:endParaRPr lang="en-GB" dirty="0" smtClean="0">
              <a:latin typeface="Arial" pitchFamily="34" charset="0"/>
              <a:cs typeface="Arial" pitchFamily="34" charset="0"/>
            </a:endParaRPr>
          </a:p>
          <a:p>
            <a:pPr>
              <a:defRPr/>
            </a:pPr>
            <a:r>
              <a:rPr lang="en-GB" dirty="0" smtClean="0">
                <a:latin typeface="Arial" pitchFamily="34" charset="0"/>
                <a:cs typeface="Arial" pitchFamily="34" charset="0"/>
              </a:rPr>
              <a:t>They live next to a busy road in a densely populated part of the city. It is close to Elmer’s school. Their apartment is on the second floor above a car repair shop. The living room and kitchen are spacious and they have electrical appliances: a television, a DVD player, a stereo, a fridge and a cooker. Moving to Lima meant a big change in Elmer’s life. He moved from the primary school in his village to a large secondary school in the city. Elmer likes the playground in his new school though he wishes it was cleaner. He thinks that secondary school is more difficult than primary school because there is more homework and there are more teachers.</a:t>
            </a:r>
          </a:p>
          <a:p>
            <a:pPr>
              <a:defRPr/>
            </a:pPr>
            <a:endParaRPr lang="en-GB" b="1"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At home in his village, Elmer helped his parents on their farm. He took care of the animals, worked the land and picked coffee. Sometimes Elmer got paid a small amount for this. Elmer spent a lot of time playing with his little sister and taking care of his youngest brother. In Lima, Elmer likes going out and playing in the park. He doesn’t like all the cars and noise. He thinks that his village is nicer because there are more trees.</a:t>
            </a:r>
          </a:p>
          <a:p>
            <a:pPr>
              <a:defRPr/>
            </a:pPr>
            <a:endParaRPr lang="en-GB" b="1"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Elmer wants to complete secondary school, to go to university and to become a doctor. He would like to have a wife and children but not until he is at least 25 years old. In the future he would like to travel and visit other places.</a:t>
            </a:r>
            <a:endParaRPr lang="en-GB" b="1"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 </a:t>
            </a:r>
            <a:endParaRPr lang="en-GB" b="1" dirty="0" smtClean="0">
              <a:latin typeface="Arial" panose="020B0604020202020204" pitchFamily="34" charset="0"/>
              <a:cs typeface="Arial" panose="020B0604020202020204" pitchFamily="34" charset="0"/>
            </a:endParaRPr>
          </a:p>
          <a:p>
            <a:pPr>
              <a:defRPr/>
            </a:pPr>
            <a:r>
              <a:rPr lang="en-GB" b="1" dirty="0" smtClean="0"/>
              <a:t>Photo credit: </a:t>
            </a:r>
            <a:r>
              <a:rPr lang="en-GB" dirty="0" smtClean="0"/>
              <a:t>© Young Lives/Sebastian </a:t>
            </a:r>
            <a:r>
              <a:rPr lang="es-ES" dirty="0" err="1" smtClean="0"/>
              <a:t>Castañeda</a:t>
            </a:r>
            <a:r>
              <a:rPr lang="es-ES" dirty="0" smtClean="0"/>
              <a:t> Vita</a:t>
            </a:r>
            <a:endParaRPr lang="en-GB" dirty="0" smtClean="0"/>
          </a:p>
          <a:p>
            <a:pPr>
              <a:defRPr/>
            </a:pPr>
            <a:endParaRPr lang="en-GB" dirty="0">
              <a:latin typeface="Arial" panose="020B0604020202020204" pitchFamily="34" charset="0"/>
              <a:cs typeface="Arial" panose="020B0604020202020204" pitchFamily="34" charset="0"/>
            </a:endParaRPr>
          </a:p>
        </p:txBody>
      </p:sp>
      <p:sp>
        <p:nvSpPr>
          <p:cNvPr id="276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E899823-618A-4D73-B852-C44E73CA985C}" type="slidenum">
              <a:rPr lang="en-GB" smtClean="0">
                <a:latin typeface="Arial" charset="0"/>
              </a:rPr>
              <a:pPr/>
              <a:t>9</a:t>
            </a:fld>
            <a:endParaRPr lang="en-GB"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dirty="0" smtClean="0">
                <a:latin typeface="Arial" charset="0"/>
                <a:cs typeface="Arial" charset="0"/>
              </a:rPr>
              <a:t>Image info: </a:t>
            </a:r>
            <a:r>
              <a:rPr lang="en-GB" altLang="en-US" dirty="0" smtClean="0">
                <a:latin typeface="Arial" charset="0"/>
                <a:cs typeface="Arial" charset="0"/>
              </a:rPr>
              <a:t>A street in Hyderabad.</a:t>
            </a:r>
            <a:endParaRPr lang="en-GB" altLang="en-US" b="1" dirty="0" smtClean="0">
              <a:latin typeface="Arial" charset="0"/>
              <a:cs typeface="Arial"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b="1" dirty="0" smtClean="0">
                <a:latin typeface="Arial" charset="0"/>
                <a:cs typeface="Arial" charset="0"/>
              </a:rPr>
              <a:t>Photo credit: </a:t>
            </a:r>
            <a:r>
              <a:rPr lang="en-GB" dirty="0" err="1" smtClean="0">
                <a:latin typeface="Arial" charset="0"/>
                <a:cs typeface="Arial" charset="0"/>
              </a:rPr>
              <a:t>Shashi</a:t>
            </a:r>
            <a:r>
              <a:rPr lang="en-GB" dirty="0" smtClean="0">
                <a:latin typeface="Arial" charset="0"/>
                <a:cs typeface="Arial" charset="0"/>
              </a:rPr>
              <a:t> </a:t>
            </a:r>
            <a:r>
              <a:rPr lang="en-GB" dirty="0" err="1" smtClean="0">
                <a:latin typeface="Arial" charset="0"/>
                <a:cs typeface="Arial" charset="0"/>
              </a:rPr>
              <a:t>Bellamkonda</a:t>
            </a:r>
            <a:r>
              <a:rPr lang="en-GB" dirty="0" smtClean="0">
                <a:latin typeface="Arial" charset="0"/>
                <a:cs typeface="Arial" charset="0"/>
              </a:rPr>
              <a:t> (</a:t>
            </a:r>
            <a:r>
              <a:rPr lang="en-GB" dirty="0" err="1" smtClean="0">
                <a:latin typeface="Arial" charset="0"/>
                <a:cs typeface="Arial" charset="0"/>
              </a:rPr>
              <a:t>Flickr</a:t>
            </a:r>
            <a:r>
              <a:rPr lang="en-GB" dirty="0" smtClean="0">
                <a:latin typeface="Arial" charset="0"/>
                <a:cs typeface="Arial" charset="0"/>
              </a:rPr>
              <a:t>: Hyderabad Scenes, </a:t>
            </a:r>
            <a:r>
              <a:rPr lang="en-GB" sz="1200" u="sng" kern="1200" dirty="0" smtClean="0">
                <a:solidFill>
                  <a:schemeClr val="tx1"/>
                </a:solidFill>
                <a:latin typeface="+mn-lt"/>
                <a:ea typeface="+mn-ea"/>
                <a:cs typeface="+mn-cs"/>
                <a:hlinkClick r:id="rId3"/>
              </a:rPr>
              <a:t>www.shashi.co</a:t>
            </a:r>
            <a:r>
              <a:rPr lang="en-GB" dirty="0" smtClean="0">
                <a:latin typeface="Arial" charset="0"/>
                <a:cs typeface="Arial" charset="0"/>
              </a:rPr>
              <a:t>) </a:t>
            </a: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smtClean="0">
                <a:latin typeface="Arial" panose="020B0604020202020204" pitchFamily="34" charset="0"/>
                <a:cs typeface="Arial" panose="020B0604020202020204" pitchFamily="34" charset="0"/>
              </a:rPr>
              <a:t>Licensed under </a:t>
            </a:r>
            <a:r>
              <a:rPr lang="en-GB" dirty="0" smtClean="0"/>
              <a:t>the Creative Commons Attribution-Share Alike 2.0 Generic license: </a:t>
            </a:r>
            <a:r>
              <a:rPr lang="en-GB" u="sng" dirty="0" smtClean="0">
                <a:hlinkClick r:id="rId4"/>
              </a:rPr>
              <a:t>creativecommons.org/licenses/by/2.0/</a:t>
            </a:r>
            <a:r>
              <a:rPr lang="en-GB" dirty="0" smtClean="0"/>
              <a:t> </a:t>
            </a:r>
            <a:endParaRPr lang="en-GB" altLang="en-US" dirty="0" smtClean="0">
              <a:latin typeface="Arial" panose="020B0604020202020204" pitchFamily="34" charset="0"/>
              <a:cs typeface="Arial" panose="020B0604020202020204"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GB" dirty="0" smtClean="0">
              <a:latin typeface="Arial" charset="0"/>
              <a:cs typeface="Arial" charset="0"/>
            </a:endParaRPr>
          </a:p>
          <a:p>
            <a:endParaRPr lang="en-GB" dirty="0" smtClean="0">
              <a:latin typeface="Arial" charset="0"/>
              <a:cs typeface="Arial" charset="0"/>
            </a:endParaRPr>
          </a:p>
        </p:txBody>
      </p:sp>
      <p:sp>
        <p:nvSpPr>
          <p:cNvPr id="286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B14716D-EE6E-4AEC-8C7D-71BEA003F70F}" type="slidenum">
              <a:rPr lang="en-GB" smtClean="0">
                <a:latin typeface="Arial" charset="0"/>
              </a:rPr>
              <a:pPr/>
              <a:t>10</a:t>
            </a:fld>
            <a:endParaRPr lang="en-GB"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b="1" smtClean="0">
                <a:latin typeface="Arial" charset="0"/>
                <a:cs typeface="Arial" charset="0"/>
              </a:rPr>
              <a:t>Image credit: </a:t>
            </a:r>
            <a:r>
              <a:rPr lang="en-GB" smtClean="0">
                <a:latin typeface="Arial" charset="0"/>
                <a:cs typeface="Arial" charset="0"/>
              </a:rPr>
              <a:t>Gary Wing</a:t>
            </a:r>
          </a:p>
        </p:txBody>
      </p:sp>
      <p:sp>
        <p:nvSpPr>
          <p:cNvPr id="29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5A8C01E-1F03-4542-9123-E040E604EEE5}" type="slidenum">
              <a:rPr lang="en-GB" smtClean="0">
                <a:latin typeface="Arial" charset="0"/>
              </a:rPr>
              <a:pPr/>
              <a:t>11</a:t>
            </a:fld>
            <a:endParaRPr lang="en-GB"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96319B3-FFFE-49D2-991B-81D32D4DC6C6}" type="slidenum">
              <a:rPr lang="en-GB" smtClean="0">
                <a:latin typeface="Arial" charset="0"/>
              </a:rPr>
              <a:pPr/>
              <a:t>12</a:t>
            </a:fld>
            <a:endParaRPr lang="en-GB"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317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B2ED40E-9E6C-47A2-B7D4-61565C2E8D1F}" type="slidenum">
              <a:rPr lang="en-GB" smtClean="0">
                <a:latin typeface="Arial" charset="0"/>
              </a:rPr>
              <a:pPr/>
              <a:t>13</a:t>
            </a:fld>
            <a:endParaRPr lang="en-GB"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48F33A5-AA12-4FB4-B6E2-72C50C862D69}" type="slidenum">
              <a:rPr lang="en-GB" smtClean="0">
                <a:latin typeface="Arial" charset="0"/>
              </a:rPr>
              <a:pPr/>
              <a:t>14</a:t>
            </a:fld>
            <a:endParaRPr lang="en-GB"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0B2E37-C4E1-4296-A625-F1881438CC71}" type="slidenum">
              <a:rPr lang="en-GB" smtClean="0">
                <a:latin typeface="Arial" charset="0"/>
              </a:rPr>
              <a:pPr/>
              <a:t>15</a:t>
            </a:fld>
            <a:endParaRPr lang="en-GB"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4" name="Picture 15" descr="OX_VL_W.eps"/>
          <p:cNvPicPr>
            <a:picLocks noChangeAspect="1"/>
          </p:cNvPicPr>
          <p:nvPr userDrawn="1"/>
        </p:nvPicPr>
        <p:blipFill>
          <a:blip r:embed="rId3" cstate="print"/>
          <a:srcRect/>
          <a:stretch>
            <a:fillRect/>
          </a:stretch>
        </p:blipFill>
        <p:spPr bwMode="auto">
          <a:xfrm>
            <a:off x="7918450" y="5502275"/>
            <a:ext cx="919163" cy="1028700"/>
          </a:xfrm>
          <a:prstGeom prst="rect">
            <a:avLst/>
          </a:prstGeom>
          <a:noFill/>
          <a:ln w="9525">
            <a:noFill/>
            <a:miter lim="800000"/>
            <a:headEnd/>
            <a:tailEnd/>
          </a:ln>
        </p:spPr>
      </p:pic>
      <p:pic>
        <p:nvPicPr>
          <p:cNvPr id="5" name="Picture 6"/>
          <p:cNvPicPr>
            <a:picLocks noChangeAspect="1"/>
          </p:cNvPicPr>
          <p:nvPr userDrawn="1"/>
        </p:nvPicPr>
        <p:blipFill>
          <a:blip r:embed="rId4" cstate="print"/>
          <a:srcRect/>
          <a:stretch>
            <a:fillRect/>
          </a:stretch>
        </p:blipFill>
        <p:spPr bwMode="auto">
          <a:xfrm>
            <a:off x="287338" y="5661025"/>
            <a:ext cx="2628900" cy="720725"/>
          </a:xfrm>
          <a:prstGeom prst="rect">
            <a:avLst/>
          </a:prstGeom>
          <a:noFill/>
          <a:ln w="9525">
            <a:noFill/>
            <a:miter lim="800000"/>
            <a:headEnd/>
            <a:tailEnd/>
          </a:ln>
        </p:spPr>
      </p:pic>
      <p:sp>
        <p:nvSpPr>
          <p:cNvPr id="5127" name="Rectangle 7"/>
          <p:cNvSpPr>
            <a:spLocks noGrp="1" noChangeArrowheads="1"/>
          </p:cNvSpPr>
          <p:nvPr>
            <p:ph type="ctrTitle"/>
          </p:nvPr>
        </p:nvSpPr>
        <p:spPr>
          <a:xfrm>
            <a:off x="395288" y="2852738"/>
            <a:ext cx="8466137" cy="1655762"/>
          </a:xfrm>
          <a:extLst/>
        </p:spPr>
        <p:txBody>
          <a:bodyPr lIns="0" tIns="0" rIns="0" bIns="0" anchor="t"/>
          <a:lstStyle>
            <a:lvl1pPr>
              <a:defRPr sz="6000" b="1">
                <a:solidFill>
                  <a:schemeClr val="bg1"/>
                </a:solidFill>
                <a:latin typeface="Oxfam Global Headline Regular"/>
                <a:cs typeface="Oxfam Global Headline Regular"/>
              </a:defRPr>
            </a:lvl1pPr>
          </a:lstStyle>
          <a:p>
            <a:pPr lvl="0"/>
            <a:r>
              <a:rPr lang="en-US" noProof="0" smtClean="0"/>
              <a:t>Click to edit Master title style</a:t>
            </a:r>
            <a:endParaRPr lang="en-GB" noProof="0" dirty="0" smtClean="0"/>
          </a:p>
        </p:txBody>
      </p:sp>
      <p:sp>
        <p:nvSpPr>
          <p:cNvPr id="5128" name="Rectangle 8"/>
          <p:cNvSpPr>
            <a:spLocks noGrp="1" noChangeArrowheads="1"/>
          </p:cNvSpPr>
          <p:nvPr>
            <p:ph type="subTitle" idx="1"/>
          </p:nvPr>
        </p:nvSpPr>
        <p:spPr>
          <a:xfrm>
            <a:off x="395288" y="4737100"/>
            <a:ext cx="8380412" cy="504825"/>
          </a:xfrm>
        </p:spPr>
        <p:txBody>
          <a:bodyPr lIns="0" tIns="0" rIns="0" bIns="0"/>
          <a:lstStyle>
            <a:lvl1pPr marL="0" indent="0">
              <a:buFontTx/>
              <a:buNone/>
              <a:defRPr b="1">
                <a:solidFill>
                  <a:schemeClr val="bg1"/>
                </a:solidFill>
              </a:defRPr>
            </a:lvl1pPr>
          </a:lstStyle>
          <a:p>
            <a:pPr lvl="0"/>
            <a:r>
              <a:rPr lang="en-US" noProof="0" smtClean="0"/>
              <a:t>Click to edit Master subtitle style</a:t>
            </a:r>
            <a:endParaRPr lang="en-GB" noProof="0" dirty="0" smtClean="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35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457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603875"/>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457200" y="274638"/>
            <a:ext cx="6019800" cy="5603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7191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2783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pic>
        <p:nvPicPr>
          <p:cNvPr id="1028" name="Picture 7" descr="Black logo_060212"/>
          <p:cNvPicPr>
            <a:picLocks noChangeAspect="1" noChangeArrowheads="1"/>
          </p:cNvPicPr>
          <p:nvPr userDrawn="1"/>
        </p:nvPicPr>
        <p:blipFill>
          <a:blip r:embed="rId13" cstate="print"/>
          <a:srcRect/>
          <a:stretch>
            <a:fillRect/>
          </a:stretch>
        </p:blipFill>
        <p:spPr bwMode="auto">
          <a:xfrm>
            <a:off x="8204200" y="6005513"/>
            <a:ext cx="600075" cy="665162"/>
          </a:xfrm>
          <a:prstGeom prst="rect">
            <a:avLst/>
          </a:prstGeom>
          <a:noFill/>
          <a:ln w="9525">
            <a:noFill/>
            <a:miter lim="800000"/>
            <a:headEnd/>
            <a:tailEnd/>
          </a:ln>
        </p:spPr>
      </p:pic>
      <p:pic>
        <p:nvPicPr>
          <p:cNvPr id="1029" name="Picture 1"/>
          <p:cNvPicPr>
            <a:picLocks noChangeAspect="1"/>
          </p:cNvPicPr>
          <p:nvPr userDrawn="1"/>
        </p:nvPicPr>
        <p:blipFill>
          <a:blip r:embed="rId14" cstate="print"/>
          <a:srcRect/>
          <a:stretch>
            <a:fillRect/>
          </a:stretch>
        </p:blipFill>
        <p:spPr bwMode="auto">
          <a:xfrm>
            <a:off x="368300" y="6165850"/>
            <a:ext cx="1971675" cy="5397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55"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p:titleStyle>
    <p:bodyStyle>
      <a:lvl1pPr marL="342900" indent="-342900" algn="l" rtl="0" eaLnBrk="0" fontAlgn="base" hangingPunct="0">
        <a:spcBef>
          <a:spcPts val="900"/>
        </a:spcBef>
        <a:spcAft>
          <a:spcPct val="0"/>
        </a:spcAft>
        <a:buChar char="•"/>
        <a:defRPr sz="2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525463"/>
            <a:ext cx="8713788" cy="3983037"/>
          </a:xfrm>
          <a:prstGeom prst="rect">
            <a:avLst/>
          </a:prstGeom>
          <a:noFill/>
          <a:ln>
            <a:noFill/>
          </a:ln>
          <a:effectLst/>
          <a:extLst/>
        </p:spPr>
        <p:txBody>
          <a:bodyPr lIns="90000" tIns="46800" rIns="90000" bIns="46800" anchor="ctr"/>
          <a:lstStyle/>
          <a:p>
            <a:pPr>
              <a:defRPr/>
            </a:pPr>
            <a:endParaRPr lang="en-US" sz="6200" b="1" kern="0" dirty="0">
              <a:solidFill>
                <a:schemeClr val="bg1"/>
              </a:solidFill>
              <a:latin typeface="Arial" pitchFamily="34" charset="0"/>
              <a:ea typeface="ＭＳ Ｐゴシック" charset="0"/>
              <a:cs typeface="Arial" pitchFamily="34" charset="0"/>
            </a:endParaRPr>
          </a:p>
          <a:p>
            <a:pPr>
              <a:defRPr/>
            </a:pPr>
            <a:r>
              <a:rPr lang="en-US" sz="5400" b="1" kern="0" dirty="0">
                <a:solidFill>
                  <a:schemeClr val="bg1"/>
                </a:solidFill>
                <a:latin typeface="Arial" pitchFamily="34" charset="0"/>
                <a:ea typeface="ＭＳ Ｐゴシック" charset="0"/>
                <a:cs typeface="Arial" pitchFamily="34" charset="0"/>
              </a:rPr>
              <a:t>MORE OR LESS EQUAL?</a:t>
            </a:r>
          </a:p>
          <a:p>
            <a:pPr>
              <a:defRPr/>
            </a:pPr>
            <a:endParaRPr lang="en-US" sz="4400" b="1" kern="0" dirty="0">
              <a:solidFill>
                <a:schemeClr val="bg1"/>
              </a:solidFill>
              <a:latin typeface="Arial" pitchFamily="34" charset="0"/>
              <a:ea typeface="ＭＳ Ｐゴシック" charset="0"/>
              <a:cs typeface="Arial" pitchFamily="34" charset="0"/>
            </a:endParaRPr>
          </a:p>
          <a:p>
            <a:pPr>
              <a:defRPr/>
            </a:pPr>
            <a:r>
              <a:rPr lang="en-US" sz="4400" b="1" kern="0" dirty="0">
                <a:solidFill>
                  <a:schemeClr val="bg1"/>
                </a:solidFill>
                <a:latin typeface="Arial" pitchFamily="34" charset="0"/>
                <a:ea typeface="ＭＳ Ｐゴシック" charset="0"/>
                <a:cs typeface="Arial" pitchFamily="34" charset="0"/>
              </a:rPr>
              <a:t>English slideshow B</a:t>
            </a:r>
          </a:p>
        </p:txBody>
      </p:sp>
      <p:pic>
        <p:nvPicPr>
          <p:cNvPr id="3075" name="Picture 4" descr="NATE Logo.jpg"/>
          <p:cNvPicPr>
            <a:picLocks noChangeAspect="1"/>
          </p:cNvPicPr>
          <p:nvPr/>
        </p:nvPicPr>
        <p:blipFill>
          <a:blip r:embed="rId3" cstate="print"/>
          <a:srcRect r="7234"/>
          <a:stretch>
            <a:fillRect/>
          </a:stretch>
        </p:blipFill>
        <p:spPr bwMode="auto">
          <a:xfrm>
            <a:off x="6511925" y="5300663"/>
            <a:ext cx="1095375" cy="12969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525463"/>
            <a:ext cx="8713788" cy="3983037"/>
          </a:xfrm>
          <a:prstGeom prst="rect">
            <a:avLst/>
          </a:prstGeom>
          <a:noFill/>
          <a:ln>
            <a:noFill/>
          </a:ln>
          <a:effectLst/>
          <a:extLst/>
        </p:spPr>
        <p:txBody>
          <a:bodyPr lIns="90000" tIns="46800" rIns="90000" bIns="46800" anchor="ctr"/>
          <a:lstStyle/>
          <a:p>
            <a:pPr>
              <a:defRPr/>
            </a:pPr>
            <a:endParaRPr lang="en-US" sz="6200" b="1" kern="0" dirty="0">
              <a:solidFill>
                <a:schemeClr val="bg1"/>
              </a:solidFill>
              <a:latin typeface="Arial" pitchFamily="34" charset="0"/>
              <a:ea typeface="ＭＳ Ｐゴシック" charset="0"/>
              <a:cs typeface="Arial" pitchFamily="34" charset="0"/>
            </a:endParaRPr>
          </a:p>
          <a:p>
            <a:pPr>
              <a:defRPr/>
            </a:pPr>
            <a:r>
              <a:rPr lang="en-US" sz="6200" b="1" kern="0" dirty="0">
                <a:solidFill>
                  <a:schemeClr val="bg1"/>
                </a:solidFill>
                <a:latin typeface="Arial" pitchFamily="34" charset="0"/>
                <a:ea typeface="ＭＳ Ｐゴシック" charset="0"/>
                <a:cs typeface="Arial" pitchFamily="34" charset="0"/>
              </a:rPr>
              <a:t>ENGLISH 3</a:t>
            </a:r>
          </a:p>
          <a:p>
            <a:pPr>
              <a:defRPr/>
            </a:pPr>
            <a:endParaRPr lang="en-US" sz="4400" b="1" kern="0" dirty="0">
              <a:solidFill>
                <a:schemeClr val="bg1"/>
              </a:solidFill>
              <a:latin typeface="Arial" pitchFamily="34" charset="0"/>
              <a:ea typeface="ＭＳ Ｐゴシック" charset="0"/>
              <a:cs typeface="Arial" pitchFamily="34" charset="0"/>
            </a:endParaRPr>
          </a:p>
          <a:p>
            <a:pPr>
              <a:defRPr/>
            </a:pPr>
            <a:r>
              <a:rPr lang="en-US" sz="4400" b="1" kern="0" dirty="0">
                <a:solidFill>
                  <a:schemeClr val="bg1"/>
                </a:solidFill>
                <a:latin typeface="Arial" pitchFamily="34" charset="0"/>
                <a:ea typeface="ＭＳ Ｐゴシック" charset="0"/>
                <a:cs typeface="Arial" pitchFamily="34" charset="0"/>
              </a:rPr>
              <a:t>A life in the day of…</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79550" y="260350"/>
            <a:ext cx="6548438" cy="719138"/>
          </a:xfrm>
          <a:prstGeom prst="rect">
            <a:avLst/>
          </a:prstGeom>
        </p:spPr>
        <p:txBody>
          <a:bodyPr/>
          <a:lstStyle/>
          <a:p>
            <a:pPr eaLnBrk="0" hangingPunct="0">
              <a:defRPr/>
            </a:pPr>
            <a:r>
              <a:rPr lang="en-GB" altLang="en-US" sz="4400" b="1" kern="0" dirty="0" err="1">
                <a:solidFill>
                  <a:srgbClr val="7030A0"/>
                </a:solidFill>
                <a:latin typeface="+mj-lt"/>
                <a:cs typeface="ＭＳ Ｐゴシック" charset="0"/>
              </a:rPr>
              <a:t>Afework</a:t>
            </a:r>
            <a:r>
              <a:rPr lang="en-GB" altLang="en-US" sz="4400" b="1" kern="0" dirty="0">
                <a:solidFill>
                  <a:srgbClr val="7030A0"/>
                </a:solidFill>
                <a:latin typeface="+mj-lt"/>
                <a:cs typeface="ＭＳ Ｐゴシック" charset="0"/>
              </a:rPr>
              <a:t>	         Ethiopia</a:t>
            </a:r>
          </a:p>
        </p:txBody>
      </p:sp>
      <p:pic>
        <p:nvPicPr>
          <p:cNvPr id="5123" name="Picture 2" descr="Akaki 2 057_boy fixes football2.jpg"/>
          <p:cNvPicPr>
            <a:picLocks noChangeAspect="1"/>
          </p:cNvPicPr>
          <p:nvPr/>
        </p:nvPicPr>
        <p:blipFill>
          <a:blip r:embed="rId3" cstate="print"/>
          <a:srcRect/>
          <a:stretch>
            <a:fillRect/>
          </a:stretch>
        </p:blipFill>
        <p:spPr bwMode="auto">
          <a:xfrm>
            <a:off x="1479550" y="1125538"/>
            <a:ext cx="6184900" cy="4138612"/>
          </a:xfrm>
          <a:prstGeom prst="rect">
            <a:avLst/>
          </a:prstGeom>
          <a:noFill/>
          <a:ln w="9525">
            <a:noFill/>
            <a:miter lim="800000"/>
            <a:headEnd/>
            <a:tailEnd/>
          </a:ln>
        </p:spPr>
      </p:pic>
      <p:sp>
        <p:nvSpPr>
          <p:cNvPr id="5124" name="Rectangle 3"/>
          <p:cNvSpPr>
            <a:spLocks noChangeArrowheads="1"/>
          </p:cNvSpPr>
          <p:nvPr/>
        </p:nvSpPr>
        <p:spPr bwMode="auto">
          <a:xfrm>
            <a:off x="1403350" y="5300663"/>
            <a:ext cx="6264275" cy="1108075"/>
          </a:xfrm>
          <a:prstGeom prst="rect">
            <a:avLst/>
          </a:prstGeom>
          <a:noFill/>
          <a:ln w="9525">
            <a:noFill/>
            <a:miter lim="800000"/>
            <a:headEnd/>
            <a:tailEnd/>
          </a:ln>
        </p:spPr>
        <p:txBody>
          <a:bodyPr>
            <a:spAutoFit/>
          </a:bodyPr>
          <a:lstStyle/>
          <a:p>
            <a:r>
              <a:rPr lang="en-GB" sz="2200"/>
              <a:t>Here is Afework. In his spare time he likes playing football with his friends and watching TV.</a:t>
            </a:r>
          </a:p>
          <a:p>
            <a:r>
              <a:rPr lang="en-GB" sz="220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79550" y="260350"/>
            <a:ext cx="6548438" cy="719138"/>
          </a:xfrm>
          <a:prstGeom prst="rect">
            <a:avLst/>
          </a:prstGeom>
        </p:spPr>
        <p:txBody>
          <a:bodyPr/>
          <a:lstStyle/>
          <a:p>
            <a:pPr eaLnBrk="0" hangingPunct="0">
              <a:defRPr/>
            </a:pPr>
            <a:r>
              <a:rPr lang="en-GB" altLang="en-US" sz="4400" b="1" kern="0" dirty="0">
                <a:solidFill>
                  <a:srgbClr val="7030A0"/>
                </a:solidFill>
                <a:latin typeface="+mj-lt"/>
                <a:cs typeface="ＭＳ Ｐゴシック" charset="0"/>
              </a:rPr>
              <a:t>Tufa	              Ethiopia</a:t>
            </a:r>
          </a:p>
        </p:txBody>
      </p:sp>
      <p:pic>
        <p:nvPicPr>
          <p:cNvPr id="6147" name="Picture 4" descr="413A3125_boys playing with nutshells3.JPG"/>
          <p:cNvPicPr>
            <a:picLocks noChangeAspect="1"/>
          </p:cNvPicPr>
          <p:nvPr/>
        </p:nvPicPr>
        <p:blipFill>
          <a:blip r:embed="rId3" cstate="print"/>
          <a:srcRect/>
          <a:stretch>
            <a:fillRect/>
          </a:stretch>
        </p:blipFill>
        <p:spPr bwMode="auto">
          <a:xfrm>
            <a:off x="1390650" y="1268413"/>
            <a:ext cx="3181350" cy="4752975"/>
          </a:xfrm>
          <a:prstGeom prst="rect">
            <a:avLst/>
          </a:prstGeom>
          <a:noFill/>
          <a:ln w="9525">
            <a:noFill/>
            <a:miter lim="800000"/>
            <a:headEnd/>
            <a:tailEnd/>
          </a:ln>
        </p:spPr>
      </p:pic>
      <p:sp>
        <p:nvSpPr>
          <p:cNvPr id="6148" name="Text Box 458"/>
          <p:cNvSpPr txBox="1">
            <a:spLocks noChangeArrowheads="1"/>
          </p:cNvSpPr>
          <p:nvPr/>
        </p:nvSpPr>
        <p:spPr bwMode="auto">
          <a:xfrm>
            <a:off x="5003800" y="2924175"/>
            <a:ext cx="3240088" cy="914400"/>
          </a:xfrm>
          <a:prstGeom prst="rect">
            <a:avLst/>
          </a:prstGeom>
          <a:noFill/>
          <a:ln w="9525">
            <a:noFill/>
            <a:miter lim="800000"/>
            <a:headEnd/>
            <a:tailEnd/>
          </a:ln>
        </p:spPr>
        <p:txBody>
          <a:bodyPr/>
          <a:lstStyle/>
          <a:p>
            <a:pPr>
              <a:spcAft>
                <a:spcPts val="1000"/>
              </a:spcAft>
            </a:pPr>
            <a:r>
              <a:rPr lang="en-GB" sz="2200"/>
              <a:t>Here is Tufa at a friend’s house. They are using nutshells to play a game.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79550" y="260350"/>
            <a:ext cx="6548438" cy="719138"/>
          </a:xfrm>
          <a:prstGeom prst="rect">
            <a:avLst/>
          </a:prstGeom>
        </p:spPr>
        <p:txBody>
          <a:bodyPr/>
          <a:lstStyle/>
          <a:p>
            <a:pPr eaLnBrk="0" hangingPunct="0">
              <a:defRPr/>
            </a:pPr>
            <a:r>
              <a:rPr lang="en-GB" altLang="en-US" sz="4400" b="1" kern="0" dirty="0" err="1">
                <a:solidFill>
                  <a:srgbClr val="7030A0"/>
                </a:solidFill>
                <a:latin typeface="+mj-lt"/>
                <a:cs typeface="ＭＳ Ｐゴシック" charset="0"/>
              </a:rPr>
              <a:t>Harika</a:t>
            </a:r>
            <a:r>
              <a:rPr lang="en-GB" altLang="en-US" sz="4400" b="1" kern="0" dirty="0">
                <a:solidFill>
                  <a:srgbClr val="7030A0"/>
                </a:solidFill>
                <a:latin typeface="+mj-lt"/>
                <a:cs typeface="ＭＳ Ｐゴシック" charset="0"/>
              </a:rPr>
              <a:t>	        		   India</a:t>
            </a:r>
          </a:p>
        </p:txBody>
      </p:sp>
      <p:pic>
        <p:nvPicPr>
          <p:cNvPr id="7171" name="Picture 2" descr="IND.98.JPG"/>
          <p:cNvPicPr>
            <a:picLocks noChangeAspect="1"/>
          </p:cNvPicPr>
          <p:nvPr/>
        </p:nvPicPr>
        <p:blipFill>
          <a:blip r:embed="rId3" cstate="print"/>
          <a:srcRect/>
          <a:stretch>
            <a:fillRect/>
          </a:stretch>
        </p:blipFill>
        <p:spPr bwMode="auto">
          <a:xfrm>
            <a:off x="1403350" y="1270000"/>
            <a:ext cx="3163888" cy="4751388"/>
          </a:xfrm>
          <a:prstGeom prst="rect">
            <a:avLst/>
          </a:prstGeom>
          <a:noFill/>
          <a:ln w="9525">
            <a:noFill/>
            <a:miter lim="800000"/>
            <a:headEnd/>
            <a:tailEnd/>
          </a:ln>
        </p:spPr>
      </p:pic>
      <p:sp>
        <p:nvSpPr>
          <p:cNvPr id="7172" name="TextBox 30"/>
          <p:cNvSpPr txBox="1">
            <a:spLocks noChangeArrowheads="1"/>
          </p:cNvSpPr>
          <p:nvPr/>
        </p:nvSpPr>
        <p:spPr bwMode="auto">
          <a:xfrm>
            <a:off x="5003800" y="2997200"/>
            <a:ext cx="3097213" cy="1108075"/>
          </a:xfrm>
          <a:prstGeom prst="rect">
            <a:avLst/>
          </a:prstGeom>
          <a:noFill/>
          <a:ln w="9525">
            <a:noFill/>
            <a:miter lim="800000"/>
            <a:headEnd/>
            <a:tailEnd/>
          </a:ln>
        </p:spPr>
        <p:txBody>
          <a:bodyPr>
            <a:spAutoFit/>
          </a:bodyPr>
          <a:lstStyle/>
          <a:p>
            <a:pPr>
              <a:spcAft>
                <a:spcPts val="1200"/>
              </a:spcAft>
            </a:pPr>
            <a:r>
              <a:rPr lang="en-GB" sz="2200"/>
              <a:t>Harika has to work hard to help her mother at home.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79550" y="260350"/>
            <a:ext cx="6548438" cy="719138"/>
          </a:xfrm>
          <a:prstGeom prst="rect">
            <a:avLst/>
          </a:prstGeom>
        </p:spPr>
        <p:txBody>
          <a:bodyPr/>
          <a:lstStyle/>
          <a:p>
            <a:pPr eaLnBrk="0" hangingPunct="0">
              <a:defRPr/>
            </a:pPr>
            <a:r>
              <a:rPr lang="en-GB" altLang="en-US" sz="4400" b="1" kern="0" dirty="0">
                <a:solidFill>
                  <a:srgbClr val="7030A0"/>
                </a:solidFill>
                <a:latin typeface="+mj-lt"/>
                <a:cs typeface="ＭＳ Ｐゴシック" charset="0"/>
              </a:rPr>
              <a:t>Ravi	        		   India</a:t>
            </a:r>
          </a:p>
        </p:txBody>
      </p:sp>
      <p:pic>
        <p:nvPicPr>
          <p:cNvPr id="8195" name="Picture 2" descr="IND.353_boy eating_FB.JPG"/>
          <p:cNvPicPr>
            <a:picLocks noChangeAspect="1"/>
          </p:cNvPicPr>
          <p:nvPr/>
        </p:nvPicPr>
        <p:blipFill>
          <a:blip r:embed="rId3" cstate="print"/>
          <a:srcRect/>
          <a:stretch>
            <a:fillRect/>
          </a:stretch>
        </p:blipFill>
        <p:spPr bwMode="auto">
          <a:xfrm>
            <a:off x="1403350" y="1268413"/>
            <a:ext cx="3168650" cy="4752975"/>
          </a:xfrm>
          <a:prstGeom prst="rect">
            <a:avLst/>
          </a:prstGeom>
          <a:noFill/>
          <a:ln w="9525">
            <a:noFill/>
            <a:miter lim="800000"/>
            <a:headEnd/>
            <a:tailEnd/>
          </a:ln>
        </p:spPr>
      </p:pic>
      <p:sp>
        <p:nvSpPr>
          <p:cNvPr id="8196" name="TextBox 30"/>
          <p:cNvSpPr txBox="1">
            <a:spLocks noChangeArrowheads="1"/>
          </p:cNvSpPr>
          <p:nvPr/>
        </p:nvSpPr>
        <p:spPr bwMode="auto">
          <a:xfrm>
            <a:off x="5003800" y="2641600"/>
            <a:ext cx="2808288" cy="1600200"/>
          </a:xfrm>
          <a:prstGeom prst="rect">
            <a:avLst/>
          </a:prstGeom>
          <a:noFill/>
          <a:ln w="9525">
            <a:noFill/>
            <a:miter lim="800000"/>
            <a:headEnd/>
            <a:tailEnd/>
          </a:ln>
        </p:spPr>
        <p:txBody>
          <a:bodyPr>
            <a:spAutoFit/>
          </a:bodyPr>
          <a:lstStyle/>
          <a:p>
            <a:pPr>
              <a:spcAft>
                <a:spcPts val="1200"/>
              </a:spcAft>
            </a:pPr>
            <a:r>
              <a:rPr lang="en-GB" sz="2200"/>
              <a:t>Here is Ravi eating his lunch.  </a:t>
            </a:r>
          </a:p>
          <a:p>
            <a:pPr>
              <a:spcAft>
                <a:spcPts val="1200"/>
              </a:spcAft>
            </a:pPr>
            <a:r>
              <a:rPr lang="en-GB" sz="2200"/>
              <a:t>He is having </a:t>
            </a:r>
            <a:r>
              <a:rPr lang="en-GB" sz="2200" i="1"/>
              <a:t>dal</a:t>
            </a:r>
            <a:r>
              <a:rPr lang="en-GB" sz="2200"/>
              <a:t> (lentils) and rice.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14325" y="188913"/>
            <a:ext cx="8515350" cy="719137"/>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ea typeface="ＭＳ Ｐゴシック" pitchFamily="34" charset="-128"/>
              </a:rPr>
              <a:t>ANALYSING </a:t>
            </a:r>
            <a:r>
              <a:rPr lang="en-GB" altLang="en-US" sz="3600" i="1" kern="0" dirty="0" smtClean="0">
                <a:solidFill>
                  <a:srgbClr val="7030A0"/>
                </a:solidFill>
                <a:ea typeface="ＭＳ Ｐゴシック" pitchFamily="34" charset="-128"/>
              </a:rPr>
              <a:t>A LIFE IN THE DAY OF…</a:t>
            </a:r>
            <a:endParaRPr lang="en-GB" altLang="en-US" sz="4000" i="1" kern="0" dirty="0" smtClean="0">
              <a:solidFill>
                <a:srgbClr val="7030A0"/>
              </a:solidFill>
              <a:ea typeface="ＭＳ Ｐゴシック" pitchFamily="34" charset="-128"/>
            </a:endParaRPr>
          </a:p>
        </p:txBody>
      </p:sp>
      <p:sp>
        <p:nvSpPr>
          <p:cNvPr id="9219" name="Rectangle 2"/>
          <p:cNvSpPr>
            <a:spLocks noChangeArrowheads="1"/>
          </p:cNvSpPr>
          <p:nvPr/>
        </p:nvSpPr>
        <p:spPr bwMode="auto">
          <a:xfrm>
            <a:off x="71438" y="981075"/>
            <a:ext cx="8964612" cy="4924425"/>
          </a:xfrm>
          <a:prstGeom prst="rect">
            <a:avLst/>
          </a:prstGeom>
          <a:noFill/>
          <a:ln w="9525">
            <a:noFill/>
            <a:miter lim="800000"/>
            <a:headEnd/>
            <a:tailEnd/>
          </a:ln>
        </p:spPr>
        <p:txBody>
          <a:bodyPr>
            <a:spAutoFit/>
          </a:bodyPr>
          <a:lstStyle/>
          <a:p>
            <a:pPr marL="457200" indent="-287338">
              <a:spcAft>
                <a:spcPts val="1200"/>
              </a:spcAft>
              <a:buFont typeface="Arial" charset="0"/>
              <a:buChar char="•"/>
            </a:pPr>
            <a:r>
              <a:rPr lang="en-GB" sz="2200"/>
              <a:t>Mostly written in the present tense to describe life and day as they are now but sometimes written in the past tense to explain things that have already happened.</a:t>
            </a:r>
          </a:p>
          <a:p>
            <a:pPr marL="457200" indent="-287338">
              <a:spcAft>
                <a:spcPts val="1200"/>
              </a:spcAft>
              <a:buFont typeface="Arial" charset="0"/>
              <a:buChar char="•"/>
            </a:pPr>
            <a:r>
              <a:rPr lang="en-GB" sz="2200"/>
              <a:t>Written in the first person.</a:t>
            </a:r>
          </a:p>
          <a:p>
            <a:pPr marL="457200" indent="-287338">
              <a:spcAft>
                <a:spcPts val="1200"/>
              </a:spcAft>
              <a:buFont typeface="Arial" charset="0"/>
              <a:buChar char="•"/>
            </a:pPr>
            <a:r>
              <a:rPr lang="en-GB" sz="2200"/>
              <a:t>Uses time connectives.</a:t>
            </a:r>
          </a:p>
          <a:p>
            <a:pPr marL="457200" indent="-287338">
              <a:spcAft>
                <a:spcPts val="1200"/>
              </a:spcAft>
              <a:buFont typeface="Arial" charset="0"/>
              <a:buChar char="•"/>
            </a:pPr>
            <a:r>
              <a:rPr lang="en-GB" sz="2200"/>
              <a:t>Events in chronological order but each event is embellished with thoughts, feelings and memories, making this more than a time log.</a:t>
            </a:r>
          </a:p>
          <a:p>
            <a:pPr marL="457200" indent="-287338">
              <a:spcAft>
                <a:spcPts val="1200"/>
              </a:spcAft>
              <a:buFont typeface="Arial" charset="0"/>
              <a:buChar char="•"/>
            </a:pPr>
            <a:r>
              <a:rPr lang="en-GB" sz="2200"/>
              <a:t>Includes personal information (facts, thoughts and descriptions) such as about family and friends, likes and dislikes, interests and dreams for the future.</a:t>
            </a:r>
          </a:p>
          <a:p>
            <a:pPr marL="457200" indent="-287338">
              <a:spcAft>
                <a:spcPts val="1200"/>
              </a:spcAft>
              <a:buFont typeface="Arial" charset="0"/>
              <a:buChar char="•"/>
            </a:pPr>
            <a:r>
              <a:rPr lang="en-GB" sz="2200"/>
              <a:t>Events described can be ones that happen every day or only on some days, such as “On Thursdays...” or “At weekends...”.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525463"/>
            <a:ext cx="8713788" cy="3983037"/>
          </a:xfrm>
          <a:prstGeom prst="rect">
            <a:avLst/>
          </a:prstGeom>
          <a:noFill/>
          <a:ln>
            <a:noFill/>
          </a:ln>
          <a:effectLst/>
          <a:extLst/>
        </p:spPr>
        <p:txBody>
          <a:bodyPr lIns="90000" tIns="46800" rIns="90000" bIns="46800" anchor="ctr"/>
          <a:lstStyle/>
          <a:p>
            <a:pPr>
              <a:defRPr/>
            </a:pPr>
            <a:endParaRPr lang="en-US" sz="6200" b="1" kern="0" dirty="0">
              <a:solidFill>
                <a:schemeClr val="bg1"/>
              </a:solidFill>
              <a:latin typeface="Arial" pitchFamily="34" charset="0"/>
              <a:ea typeface="ＭＳ Ｐゴシック" charset="0"/>
              <a:cs typeface="Arial" pitchFamily="34" charset="0"/>
            </a:endParaRPr>
          </a:p>
          <a:p>
            <a:pPr>
              <a:defRPr/>
            </a:pPr>
            <a:r>
              <a:rPr lang="en-US" sz="6200" b="1" kern="0" dirty="0">
                <a:solidFill>
                  <a:schemeClr val="bg1"/>
                </a:solidFill>
                <a:latin typeface="Arial" pitchFamily="34" charset="0"/>
                <a:ea typeface="ＭＳ Ｐゴシック" charset="0"/>
                <a:cs typeface="Arial" pitchFamily="34" charset="0"/>
              </a:rPr>
              <a:t>ENGLISH 4</a:t>
            </a:r>
          </a:p>
          <a:p>
            <a:pPr>
              <a:defRPr/>
            </a:pPr>
            <a:endParaRPr lang="en-US" sz="4400" b="1" kern="0" dirty="0">
              <a:solidFill>
                <a:schemeClr val="bg1"/>
              </a:solidFill>
              <a:latin typeface="Arial" pitchFamily="34" charset="0"/>
              <a:ea typeface="ＭＳ Ｐゴシック" charset="0"/>
              <a:cs typeface="Arial" pitchFamily="34" charset="0"/>
            </a:endParaRPr>
          </a:p>
          <a:p>
            <a:pPr>
              <a:defRPr/>
            </a:pPr>
            <a:r>
              <a:rPr lang="en-US" sz="4400" b="1" kern="0" dirty="0">
                <a:solidFill>
                  <a:schemeClr val="bg1"/>
                </a:solidFill>
                <a:latin typeface="Arial" pitchFamily="34" charset="0"/>
                <a:ea typeface="ＭＳ Ｐゴシック" charset="0"/>
                <a:cs typeface="Arial" pitchFamily="34" charset="0"/>
              </a:rPr>
              <a:t>Making difficult choices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96988" y="260350"/>
            <a:ext cx="6550025" cy="719138"/>
          </a:xfrm>
          <a:prstGeom prst="rect">
            <a:avLst/>
          </a:prstGeom>
        </p:spPr>
        <p:txBody>
          <a:bodyPr/>
          <a:lstStyle/>
          <a:p>
            <a:pPr algn="ctr" eaLnBrk="0" hangingPunct="0">
              <a:defRPr/>
            </a:pPr>
            <a:r>
              <a:rPr lang="en-GB" altLang="en-US" sz="4400" b="1" kern="0" dirty="0">
                <a:solidFill>
                  <a:srgbClr val="7030A0"/>
                </a:solidFill>
                <a:latin typeface="+mj-lt"/>
                <a:cs typeface="ＭＳ Ｐゴシック" charset="0"/>
              </a:rPr>
              <a:t>Elmer        		   Peru</a:t>
            </a:r>
          </a:p>
        </p:txBody>
      </p:sp>
      <p:pic>
        <p:nvPicPr>
          <p:cNvPr id="11267" name="Picture 3" descr="NIÑOS COSTA002_SCV_boy writing.jpg"/>
          <p:cNvPicPr>
            <a:picLocks noChangeAspect="1"/>
          </p:cNvPicPr>
          <p:nvPr/>
        </p:nvPicPr>
        <p:blipFill>
          <a:blip r:embed="rId3" cstate="print"/>
          <a:srcRect/>
          <a:stretch>
            <a:fillRect/>
          </a:stretch>
        </p:blipFill>
        <p:spPr bwMode="auto">
          <a:xfrm>
            <a:off x="928688" y="1052513"/>
            <a:ext cx="7286625" cy="486092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081088" y="260350"/>
            <a:ext cx="6946900" cy="1008063"/>
          </a:xfrm>
          <a:prstGeom prst="rect">
            <a:avLst/>
          </a:prstGeom>
        </p:spPr>
        <p:txBody>
          <a:bodyPr/>
          <a:lstStyle/>
          <a:p>
            <a:pPr algn="ctr" eaLnBrk="0" hangingPunct="0">
              <a:defRPr/>
            </a:pPr>
            <a:r>
              <a:rPr lang="en-GB" altLang="en-US" sz="4400" b="1" kern="0" dirty="0">
                <a:solidFill>
                  <a:srgbClr val="7030A0"/>
                </a:solidFill>
                <a:latin typeface="+mj-lt"/>
                <a:cs typeface="ＭＳ Ｐゴシック" charset="0"/>
              </a:rPr>
              <a:t>Hyderabad   		   India</a:t>
            </a:r>
          </a:p>
        </p:txBody>
      </p:sp>
      <p:pic>
        <p:nvPicPr>
          <p:cNvPr id="12291" name="Picture 2" descr="O:\CPD Campaigns\Public Engagement Team\Open\3. Youth and Schools\Resource Project\Young Lives\Even it up\Writing\English\KL Copy Ed\1024px-Gurudwara_Ameerpet_Hyderabad (1).jpg"/>
          <p:cNvPicPr>
            <a:picLocks noChangeAspect="1" noChangeArrowheads="1"/>
          </p:cNvPicPr>
          <p:nvPr/>
        </p:nvPicPr>
        <p:blipFill>
          <a:blip r:embed="rId3" cstate="print"/>
          <a:srcRect/>
          <a:stretch>
            <a:fillRect/>
          </a:stretch>
        </p:blipFill>
        <p:spPr bwMode="auto">
          <a:xfrm>
            <a:off x="1331913" y="1125538"/>
            <a:ext cx="6480175" cy="486092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95288" y="260350"/>
            <a:ext cx="8497887" cy="1439863"/>
          </a:xfrm>
          <a:prstGeom prst="rect">
            <a:avLst/>
          </a:prstGeom>
        </p:spPr>
        <p:txBody>
          <a:bodyPr/>
          <a:lstStyle/>
          <a:p>
            <a:pPr eaLnBrk="0" hangingPunct="0">
              <a:defRPr/>
            </a:pPr>
            <a:r>
              <a:rPr lang="en-GB" altLang="en-US" sz="4000" b="1" kern="0" dirty="0" err="1">
                <a:solidFill>
                  <a:srgbClr val="7030A0"/>
                </a:solidFill>
                <a:latin typeface="+mj-lt"/>
                <a:cs typeface="ＭＳ Ｐゴシック" charset="0"/>
              </a:rPr>
              <a:t>Naresh</a:t>
            </a:r>
            <a:r>
              <a:rPr lang="en-GB" altLang="en-US" sz="4000" b="1" kern="0" dirty="0">
                <a:solidFill>
                  <a:srgbClr val="7030A0"/>
                </a:solidFill>
                <a:latin typeface="+mj-lt"/>
                <a:cs typeface="ＭＳ Ｐゴシック" charset="0"/>
              </a:rPr>
              <a:t>		   	    Hyderabad, India</a:t>
            </a:r>
          </a:p>
        </p:txBody>
      </p:sp>
      <p:pic>
        <p:nvPicPr>
          <p:cNvPr id="13315" name="Picture 3" descr="Naresh.jpg"/>
          <p:cNvPicPr>
            <a:picLocks noChangeAspect="1"/>
          </p:cNvPicPr>
          <p:nvPr/>
        </p:nvPicPr>
        <p:blipFill>
          <a:blip r:embed="rId3" cstate="print"/>
          <a:srcRect/>
          <a:stretch>
            <a:fillRect/>
          </a:stretch>
        </p:blipFill>
        <p:spPr bwMode="auto">
          <a:xfrm>
            <a:off x="1943100" y="1095375"/>
            <a:ext cx="5257800" cy="486568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395288" y="1268413"/>
            <a:ext cx="7885112" cy="3889375"/>
          </a:xfrm>
          <a:prstGeom prst="rect">
            <a:avLst/>
          </a:prstGeom>
          <a:noFill/>
          <a:ln>
            <a:noFill/>
          </a:ln>
          <a:effectLst/>
          <a:extLst/>
        </p:spPr>
        <p:txBody>
          <a:bodyPr lIns="90000" tIns="46800" rIns="90000" bIns="46800" anchor="ctr"/>
          <a:lstStyle/>
          <a:p>
            <a:pPr>
              <a:defRPr/>
            </a:pPr>
            <a:endParaRPr lang="en-US" sz="6200" b="1" kern="0" dirty="0">
              <a:solidFill>
                <a:schemeClr val="bg1"/>
              </a:solidFill>
              <a:latin typeface="Arial" pitchFamily="34" charset="0"/>
              <a:ea typeface="ＭＳ Ｐゴシック" charset="0"/>
              <a:cs typeface="Arial" pitchFamily="34" charset="0"/>
            </a:endParaRPr>
          </a:p>
          <a:p>
            <a:pPr>
              <a:defRPr/>
            </a:pPr>
            <a:r>
              <a:rPr lang="en-US" sz="6200" b="1" kern="0" dirty="0">
                <a:solidFill>
                  <a:schemeClr val="bg1"/>
                </a:solidFill>
                <a:latin typeface="Arial" pitchFamily="34" charset="0"/>
                <a:ea typeface="ＭＳ Ｐゴシック" charset="0"/>
                <a:cs typeface="Arial" pitchFamily="34" charset="0"/>
              </a:rPr>
              <a:t>ENGLISH 5</a:t>
            </a:r>
          </a:p>
          <a:p>
            <a:pPr>
              <a:defRPr/>
            </a:pPr>
            <a:r>
              <a:rPr lang="en-US" sz="4400" b="1" kern="0" dirty="0">
                <a:solidFill>
                  <a:schemeClr val="bg1"/>
                </a:solidFill>
                <a:latin typeface="Arial" pitchFamily="34" charset="0"/>
                <a:ea typeface="ＭＳ Ｐゴシック" charset="0"/>
                <a:cs typeface="Arial" pitchFamily="34" charset="0"/>
              </a:rPr>
              <a:t>The gender debate</a:t>
            </a:r>
          </a:p>
          <a:p>
            <a:pPr>
              <a:defRPr/>
            </a:pPr>
            <a:endParaRPr lang="en-US" sz="4400" b="1" kern="0" dirty="0">
              <a:solidFill>
                <a:schemeClr val="bg1"/>
              </a:solidFill>
              <a:latin typeface="Arial" pitchFamily="34" charset="0"/>
              <a:ea typeface="ＭＳ Ｐゴシック"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txBox="1">
            <a:spLocks/>
          </p:cNvSpPr>
          <p:nvPr/>
        </p:nvSpPr>
        <p:spPr bwMode="auto">
          <a:xfrm>
            <a:off x="468313" y="1700213"/>
            <a:ext cx="4391025" cy="3529012"/>
          </a:xfrm>
          <a:prstGeom prst="rect">
            <a:avLst/>
          </a:prstGeom>
          <a:noFill/>
          <a:ln w="9525">
            <a:noFill/>
            <a:miter lim="800000"/>
            <a:headEnd/>
            <a:tailEnd/>
          </a:ln>
        </p:spPr>
        <p:txBody>
          <a:bodyPr/>
          <a:lstStyle/>
          <a:p>
            <a:r>
              <a:rPr lang="en-US" sz="3600" b="1" i="1"/>
              <a:t>This house believes that life is more difficult for girls living in poverty than for boys.</a:t>
            </a:r>
            <a:endParaRPr lang="en-GB" sz="3600" b="1"/>
          </a:p>
        </p:txBody>
      </p:sp>
      <p:grpSp>
        <p:nvGrpSpPr>
          <p:cNvPr id="15363" name="Group 15"/>
          <p:cNvGrpSpPr>
            <a:grpSpLocks/>
          </p:cNvGrpSpPr>
          <p:nvPr/>
        </p:nvGrpSpPr>
        <p:grpSpPr bwMode="auto">
          <a:xfrm>
            <a:off x="7308850" y="1196975"/>
            <a:ext cx="1008063" cy="2160588"/>
            <a:chOff x="5652120" y="3140968"/>
            <a:chExt cx="1008112" cy="2160240"/>
          </a:xfrm>
        </p:grpSpPr>
        <p:sp>
          <p:nvSpPr>
            <p:cNvPr id="6" name="Oval 5"/>
            <p:cNvSpPr>
              <a:spLocks noChangeAspect="1"/>
            </p:cNvSpPr>
            <p:nvPr/>
          </p:nvSpPr>
          <p:spPr>
            <a:xfrm>
              <a:off x="5652120" y="3140968"/>
              <a:ext cx="1008112" cy="1007901"/>
            </a:xfrm>
            <a:prstGeom prst="ellipse">
              <a:avLst/>
            </a:prstGeom>
            <a:noFill/>
            <a:ln w="88900">
              <a:solidFill>
                <a:srgbClr val="61A5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8" name="Straight Connector 7"/>
            <p:cNvCxnSpPr/>
            <p:nvPr/>
          </p:nvCxnSpPr>
          <p:spPr>
            <a:xfrm rot="5400000">
              <a:off x="5580799" y="4725039"/>
              <a:ext cx="1152339" cy="0"/>
            </a:xfrm>
            <a:prstGeom prst="line">
              <a:avLst/>
            </a:prstGeom>
            <a:ln w="88900">
              <a:solidFill>
                <a:srgbClr val="61A534"/>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723561" y="4580599"/>
              <a:ext cx="865229" cy="0"/>
            </a:xfrm>
            <a:prstGeom prst="line">
              <a:avLst/>
            </a:prstGeom>
            <a:ln w="88900">
              <a:solidFill>
                <a:srgbClr val="61A534"/>
              </a:solidFill>
            </a:ln>
          </p:spPr>
          <p:style>
            <a:lnRef idx="1">
              <a:schemeClr val="accent1"/>
            </a:lnRef>
            <a:fillRef idx="0">
              <a:schemeClr val="accent1"/>
            </a:fillRef>
            <a:effectRef idx="0">
              <a:schemeClr val="accent1"/>
            </a:effectRef>
            <a:fontRef idx="minor">
              <a:schemeClr val="tx1"/>
            </a:fontRef>
          </p:style>
        </p:cxnSp>
      </p:grpSp>
      <p:grpSp>
        <p:nvGrpSpPr>
          <p:cNvPr id="15364" name="Group 14"/>
          <p:cNvGrpSpPr>
            <a:grpSpLocks/>
          </p:cNvGrpSpPr>
          <p:nvPr/>
        </p:nvGrpSpPr>
        <p:grpSpPr bwMode="auto">
          <a:xfrm>
            <a:off x="5364163" y="1412875"/>
            <a:ext cx="1368425" cy="1584325"/>
            <a:chOff x="2123728" y="3212976"/>
            <a:chExt cx="1368152" cy="1584176"/>
          </a:xfrm>
        </p:grpSpPr>
        <p:sp>
          <p:nvSpPr>
            <p:cNvPr id="5" name="Oval 4"/>
            <p:cNvSpPr>
              <a:spLocks noChangeAspect="1"/>
            </p:cNvSpPr>
            <p:nvPr/>
          </p:nvSpPr>
          <p:spPr>
            <a:xfrm>
              <a:off x="2123728" y="3789185"/>
              <a:ext cx="1007861" cy="1007967"/>
            </a:xfrm>
            <a:prstGeom prst="ellipse">
              <a:avLst/>
            </a:prstGeom>
            <a:noFill/>
            <a:ln w="88900">
              <a:solidFill>
                <a:srgbClr val="61A5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13" name="Straight Connector 12"/>
            <p:cNvCxnSpPr/>
            <p:nvPr/>
          </p:nvCxnSpPr>
          <p:spPr>
            <a:xfrm rot="5400000">
              <a:off x="2843477" y="3285231"/>
              <a:ext cx="720657" cy="576148"/>
            </a:xfrm>
            <a:prstGeom prst="line">
              <a:avLst/>
            </a:prstGeom>
            <a:ln w="88900">
              <a:solidFill>
                <a:srgbClr val="61A534"/>
              </a:solidFill>
              <a:headEnd type="arrow"/>
              <a:tailEnd type="none"/>
            </a:ln>
          </p:spPr>
          <p:style>
            <a:lnRef idx="1">
              <a:schemeClr val="accent1"/>
            </a:lnRef>
            <a:fillRef idx="0">
              <a:schemeClr val="accent1"/>
            </a:fillRef>
            <a:effectRef idx="0">
              <a:schemeClr val="accent1"/>
            </a:effectRef>
            <a:fontRef idx="minor">
              <a:schemeClr val="tx1"/>
            </a:fontRef>
          </p:style>
        </p:cxnSp>
      </p:grpSp>
      <p:sp>
        <p:nvSpPr>
          <p:cNvPr id="17" name="Cloud Callout 16"/>
          <p:cNvSpPr/>
          <p:nvPr/>
        </p:nvSpPr>
        <p:spPr>
          <a:xfrm>
            <a:off x="4932363" y="3789363"/>
            <a:ext cx="3455987" cy="1655762"/>
          </a:xfrm>
          <a:prstGeom prst="cloudCallout">
            <a:avLst>
              <a:gd name="adj1" fmla="val -38207"/>
              <a:gd name="adj2" fmla="val 66620"/>
            </a:avLst>
          </a:prstGeom>
          <a:noFill/>
          <a:ln>
            <a:solidFill>
              <a:srgbClr val="61A5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b="1" dirty="0">
                <a:solidFill>
                  <a:schemeClr val="tx1"/>
                </a:solidFill>
              </a:rPr>
              <a:t>What do you think?</a:t>
            </a:r>
            <a:endParaRPr lang="en-GB" b="1" dirty="0">
              <a:solidFill>
                <a:schemeClr val="tx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395288" y="1268413"/>
            <a:ext cx="7885112" cy="3889375"/>
          </a:xfrm>
          <a:prstGeom prst="rect">
            <a:avLst/>
          </a:prstGeom>
          <a:noFill/>
          <a:ln>
            <a:noFill/>
          </a:ln>
          <a:effectLst/>
          <a:extLst/>
        </p:spPr>
        <p:txBody>
          <a:bodyPr lIns="90000" tIns="46800" rIns="90000" bIns="46800" anchor="ctr"/>
          <a:lstStyle/>
          <a:p>
            <a:pPr>
              <a:defRPr/>
            </a:pPr>
            <a:endParaRPr lang="en-US" sz="6200" b="1" kern="0" dirty="0">
              <a:solidFill>
                <a:schemeClr val="bg1"/>
              </a:solidFill>
              <a:latin typeface="Arial" pitchFamily="34" charset="0"/>
              <a:ea typeface="ＭＳ Ｐゴシック" charset="0"/>
              <a:cs typeface="Arial" pitchFamily="34" charset="0"/>
            </a:endParaRPr>
          </a:p>
          <a:p>
            <a:pPr>
              <a:defRPr/>
            </a:pPr>
            <a:r>
              <a:rPr lang="en-US" sz="6200" b="1" kern="0" dirty="0">
                <a:solidFill>
                  <a:schemeClr val="bg1"/>
                </a:solidFill>
                <a:latin typeface="Arial" pitchFamily="34" charset="0"/>
                <a:ea typeface="ＭＳ Ｐゴシック" charset="0"/>
                <a:cs typeface="Arial" pitchFamily="34" charset="0"/>
              </a:rPr>
              <a:t>ENGLISH 6</a:t>
            </a:r>
          </a:p>
          <a:p>
            <a:pPr>
              <a:defRPr/>
            </a:pPr>
            <a:r>
              <a:rPr lang="en-US" sz="4400" b="1" kern="0" dirty="0">
                <a:solidFill>
                  <a:schemeClr val="bg1"/>
                </a:solidFill>
                <a:latin typeface="Arial" pitchFamily="34" charset="0"/>
                <a:ea typeface="ＭＳ Ｐゴシック" charset="0"/>
                <a:cs typeface="Arial" pitchFamily="34" charset="0"/>
              </a:rPr>
              <a:t>Wishes for the future</a:t>
            </a:r>
          </a:p>
          <a:p>
            <a:pPr>
              <a:defRPr/>
            </a:pPr>
            <a:endParaRPr lang="en-US" sz="4400" b="1" kern="0" dirty="0">
              <a:solidFill>
                <a:schemeClr val="bg1"/>
              </a:solidFill>
              <a:latin typeface="Arial" pitchFamily="34" charset="0"/>
              <a:ea typeface="ＭＳ Ｐゴシック" charset="0"/>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oup 9"/>
          <p:cNvGrpSpPr>
            <a:grpSpLocks/>
          </p:cNvGrpSpPr>
          <p:nvPr/>
        </p:nvGrpSpPr>
        <p:grpSpPr bwMode="auto">
          <a:xfrm>
            <a:off x="1511300" y="260350"/>
            <a:ext cx="6121400" cy="5976938"/>
            <a:chOff x="975" y="3433"/>
            <a:chExt cx="9953" cy="10037"/>
          </a:xfrm>
        </p:grpSpPr>
        <p:sp>
          <p:nvSpPr>
            <p:cNvPr id="17417" name="Oval 2"/>
            <p:cNvSpPr>
              <a:spLocks noChangeAspect="1" noChangeArrowheads="1"/>
            </p:cNvSpPr>
            <p:nvPr/>
          </p:nvSpPr>
          <p:spPr bwMode="auto">
            <a:xfrm>
              <a:off x="3549" y="6024"/>
              <a:ext cx="4807" cy="4848"/>
            </a:xfrm>
            <a:prstGeom prst="ellipse">
              <a:avLst/>
            </a:prstGeom>
            <a:noFill/>
            <a:ln w="9525">
              <a:solidFill>
                <a:srgbClr val="000000"/>
              </a:solidFill>
              <a:round/>
              <a:headEnd/>
              <a:tailEnd/>
            </a:ln>
          </p:spPr>
          <p:txBody>
            <a:bodyPr/>
            <a:lstStyle/>
            <a:p>
              <a:endParaRPr lang="en-US"/>
            </a:p>
          </p:txBody>
        </p:sp>
        <p:sp>
          <p:nvSpPr>
            <p:cNvPr id="17418" name="Oval 3"/>
            <p:cNvSpPr>
              <a:spLocks noChangeAspect="1" noChangeArrowheads="1"/>
            </p:cNvSpPr>
            <p:nvPr/>
          </p:nvSpPr>
          <p:spPr bwMode="auto">
            <a:xfrm>
              <a:off x="2312" y="4775"/>
              <a:ext cx="7284" cy="7346"/>
            </a:xfrm>
            <a:prstGeom prst="ellipse">
              <a:avLst/>
            </a:prstGeom>
            <a:noFill/>
            <a:ln w="9525">
              <a:solidFill>
                <a:srgbClr val="000000"/>
              </a:solidFill>
              <a:round/>
              <a:headEnd/>
              <a:tailEnd/>
            </a:ln>
          </p:spPr>
          <p:txBody>
            <a:bodyPr/>
            <a:lstStyle/>
            <a:p>
              <a:endParaRPr lang="en-US"/>
            </a:p>
          </p:txBody>
        </p:sp>
        <p:sp>
          <p:nvSpPr>
            <p:cNvPr id="17419" name="Oval 4"/>
            <p:cNvSpPr>
              <a:spLocks noChangeAspect="1" noChangeArrowheads="1"/>
            </p:cNvSpPr>
            <p:nvPr/>
          </p:nvSpPr>
          <p:spPr bwMode="auto">
            <a:xfrm>
              <a:off x="975" y="3433"/>
              <a:ext cx="9953" cy="10037"/>
            </a:xfrm>
            <a:prstGeom prst="ellipse">
              <a:avLst/>
            </a:prstGeom>
            <a:noFill/>
            <a:ln w="9525">
              <a:solidFill>
                <a:srgbClr val="000000"/>
              </a:solidFill>
              <a:round/>
              <a:headEnd/>
              <a:tailEnd/>
            </a:ln>
          </p:spPr>
          <p:txBody>
            <a:bodyPr/>
            <a:lstStyle/>
            <a:p>
              <a:endParaRPr lang="en-US"/>
            </a:p>
          </p:txBody>
        </p:sp>
      </p:grpSp>
      <p:grpSp>
        <p:nvGrpSpPr>
          <p:cNvPr id="17411" name="Group 48"/>
          <p:cNvGrpSpPr>
            <a:grpSpLocks/>
          </p:cNvGrpSpPr>
          <p:nvPr/>
        </p:nvGrpSpPr>
        <p:grpSpPr bwMode="auto">
          <a:xfrm>
            <a:off x="3313113" y="252413"/>
            <a:ext cx="2698750" cy="2312987"/>
            <a:chOff x="-1" y="-2294"/>
            <a:chExt cx="29268" cy="25336"/>
          </a:xfrm>
        </p:grpSpPr>
        <p:sp>
          <p:nvSpPr>
            <p:cNvPr id="17413" name="Text Box 5"/>
            <p:cNvSpPr txBox="1">
              <a:spLocks noChangeArrowheads="1"/>
            </p:cNvSpPr>
            <p:nvPr/>
          </p:nvSpPr>
          <p:spPr bwMode="auto">
            <a:xfrm>
              <a:off x="0" y="16636"/>
              <a:ext cx="29267" cy="6406"/>
            </a:xfrm>
            <a:prstGeom prst="rect">
              <a:avLst/>
            </a:prstGeom>
            <a:noFill/>
            <a:ln w="9525">
              <a:noFill/>
              <a:miter lim="800000"/>
              <a:headEnd/>
              <a:tailEnd/>
            </a:ln>
          </p:spPr>
          <p:txBody>
            <a:bodyPr>
              <a:spAutoFit/>
            </a:bodyPr>
            <a:lstStyle/>
            <a:p>
              <a:pPr algn="ctr"/>
              <a:r>
                <a:rPr lang="en-GB" b="1"/>
                <a:t>Me and my family</a:t>
              </a:r>
              <a:endParaRPr lang="en-US" sz="3200"/>
            </a:p>
          </p:txBody>
        </p:sp>
        <p:grpSp>
          <p:nvGrpSpPr>
            <p:cNvPr id="17414" name="Group 10"/>
            <p:cNvGrpSpPr>
              <a:grpSpLocks/>
            </p:cNvGrpSpPr>
            <p:nvPr/>
          </p:nvGrpSpPr>
          <p:grpSpPr bwMode="auto">
            <a:xfrm>
              <a:off x="-1" y="-2294"/>
              <a:ext cx="28484" cy="15175"/>
              <a:chOff x="4674" y="3139"/>
              <a:chExt cx="4486" cy="2390"/>
            </a:xfrm>
          </p:grpSpPr>
          <p:sp>
            <p:nvSpPr>
              <p:cNvPr id="17415" name="Text Box 9"/>
              <p:cNvSpPr txBox="1">
                <a:spLocks noChangeArrowheads="1"/>
              </p:cNvSpPr>
              <p:nvPr/>
            </p:nvSpPr>
            <p:spPr bwMode="auto">
              <a:xfrm>
                <a:off x="4675" y="4520"/>
                <a:ext cx="4485" cy="1009"/>
              </a:xfrm>
              <a:prstGeom prst="rect">
                <a:avLst/>
              </a:prstGeom>
              <a:noFill/>
              <a:ln w="9525">
                <a:noFill/>
                <a:miter lim="800000"/>
                <a:headEnd/>
                <a:tailEnd/>
              </a:ln>
            </p:spPr>
            <p:txBody>
              <a:bodyPr>
                <a:spAutoFit/>
              </a:bodyPr>
              <a:lstStyle/>
              <a:p>
                <a:pPr algn="ctr"/>
                <a:r>
                  <a:rPr lang="en-GB" b="1"/>
                  <a:t>My community</a:t>
                </a:r>
                <a:endParaRPr lang="en-US" sz="3200"/>
              </a:p>
            </p:txBody>
          </p:sp>
          <p:sp>
            <p:nvSpPr>
              <p:cNvPr id="17416" name="Text Box 7"/>
              <p:cNvSpPr txBox="1">
                <a:spLocks noChangeArrowheads="1"/>
              </p:cNvSpPr>
              <p:nvPr/>
            </p:nvSpPr>
            <p:spPr bwMode="auto">
              <a:xfrm>
                <a:off x="4674" y="3139"/>
                <a:ext cx="4363" cy="1009"/>
              </a:xfrm>
              <a:prstGeom prst="rect">
                <a:avLst/>
              </a:prstGeom>
              <a:noFill/>
              <a:ln w="9525">
                <a:noFill/>
                <a:miter lim="800000"/>
                <a:headEnd/>
                <a:tailEnd/>
              </a:ln>
            </p:spPr>
            <p:txBody>
              <a:bodyPr>
                <a:spAutoFit/>
              </a:bodyPr>
              <a:lstStyle/>
              <a:p>
                <a:pPr algn="ctr">
                  <a:spcAft>
                    <a:spcPts val="1000"/>
                  </a:spcAft>
                </a:pPr>
                <a:r>
                  <a:rPr lang="en-GB" b="1"/>
                  <a:t>My country</a:t>
                </a:r>
                <a:endParaRPr lang="en-US" sz="3200"/>
              </a:p>
            </p:txBody>
          </p:sp>
        </p:grpSp>
      </p:grpSp>
      <p:sp>
        <p:nvSpPr>
          <p:cNvPr id="17412" name="TextBox 10"/>
          <p:cNvSpPr txBox="1">
            <a:spLocks noChangeArrowheads="1"/>
          </p:cNvSpPr>
          <p:nvPr/>
        </p:nvSpPr>
        <p:spPr bwMode="auto">
          <a:xfrm>
            <a:off x="179388" y="188913"/>
            <a:ext cx="2160587" cy="1200150"/>
          </a:xfrm>
          <a:prstGeom prst="rect">
            <a:avLst/>
          </a:prstGeom>
          <a:noFill/>
          <a:ln w="9525">
            <a:noFill/>
            <a:miter lim="800000"/>
            <a:headEnd/>
            <a:tailEnd/>
          </a:ln>
        </p:spPr>
        <p:txBody>
          <a:bodyPr>
            <a:spAutoFit/>
          </a:bodyPr>
          <a:lstStyle/>
          <a:p>
            <a:r>
              <a:rPr lang="en-GB" sz="2400" b="1">
                <a:solidFill>
                  <a:srgbClr val="7030A0"/>
                </a:solidFill>
              </a:rPr>
              <a:t>MY WISHES FOR THE FUTURE</a:t>
            </a:r>
          </a:p>
        </p:txBody>
      </p:sp>
    </p:spTree>
  </p:cSld>
  <p:clrMapOvr>
    <a:masterClrMapping/>
  </p:clrMapOvr>
</p:sld>
</file>

<file path=ppt/theme/theme1.xml><?xml version="1.0" encoding="utf-8"?>
<a:theme xmlns:a="http://schemas.openxmlformats.org/drawingml/2006/main" name="Default Design">
  <a:themeElements>
    <a:clrScheme name="Oxfam Global Identity">
      <a:dk1>
        <a:srgbClr val="000000"/>
      </a:dk1>
      <a:lt1>
        <a:srgbClr val="FFFFFF"/>
      </a:lt1>
      <a:dk2>
        <a:srgbClr val="61A534"/>
      </a:dk2>
      <a:lt2>
        <a:srgbClr val="0C884A"/>
      </a:lt2>
      <a:accent1>
        <a:srgbClr val="F16422"/>
      </a:accent1>
      <a:accent2>
        <a:srgbClr val="E70052"/>
      </a:accent2>
      <a:accent3>
        <a:srgbClr val="53297D"/>
      </a:accent3>
      <a:accent4>
        <a:srgbClr val="630235"/>
      </a:accent4>
      <a:accent5>
        <a:srgbClr val="5AC6E9"/>
      </a:accent5>
      <a:accent6>
        <a:srgbClr val="E43989"/>
      </a:accent6>
      <a:hlink>
        <a:srgbClr val="44841A"/>
      </a:hlink>
      <a:folHlink>
        <a:srgbClr val="F1642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61A534"/>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12491</TotalTime>
  <Words>581</Words>
  <Application>Microsoft Office PowerPoint</Application>
  <PresentationFormat>On-screen Show (4:3)</PresentationFormat>
  <Paragraphs>84</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Company>OXFAM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 goes here</dc:title>
  <dc:creator>Administrator</dc:creator>
  <cp:lastModifiedBy>LN</cp:lastModifiedBy>
  <cp:revision>399</cp:revision>
  <dcterms:created xsi:type="dcterms:W3CDTF">2012-06-04T14:40:36Z</dcterms:created>
  <dcterms:modified xsi:type="dcterms:W3CDTF">2016-01-08T16:42:24Z</dcterms:modified>
</cp:coreProperties>
</file>