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295" r:id="rId2"/>
    <p:sldId id="359" r:id="rId3"/>
    <p:sldId id="370" r:id="rId4"/>
    <p:sldId id="405" r:id="rId5"/>
    <p:sldId id="372" r:id="rId6"/>
    <p:sldId id="404" r:id="rId7"/>
    <p:sldId id="354" r:id="rId8"/>
    <p:sldId id="374" r:id="rId9"/>
    <p:sldId id="375" r:id="rId10"/>
    <p:sldId id="376" r:id="rId11"/>
    <p:sldId id="377" r:id="rId12"/>
    <p:sldId id="378" r:id="rId13"/>
    <p:sldId id="379" r:id="rId14"/>
    <p:sldId id="380" r:id="rId15"/>
    <p:sldId id="381" r:id="rId16"/>
    <p:sldId id="360" r:id="rId17"/>
    <p:sldId id="382" r:id="rId18"/>
    <p:sldId id="383" r:id="rId19"/>
    <p:sldId id="384" r:id="rId20"/>
    <p:sldId id="388" r:id="rId21"/>
    <p:sldId id="387" r:id="rId22"/>
    <p:sldId id="385" r:id="rId23"/>
    <p:sldId id="389" r:id="rId24"/>
    <p:sldId id="355" r:id="rId25"/>
    <p:sldId id="357" r:id="rId26"/>
    <p:sldId id="361" r:id="rId27"/>
    <p:sldId id="356" r:id="rId28"/>
    <p:sldId id="362" r:id="rId29"/>
    <p:sldId id="363" r:id="rId3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61A534"/>
    <a:srgbClr val="5AC6E9"/>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29" autoAdjust="0"/>
    <p:restoredTop sz="90315" autoAdjust="0"/>
  </p:normalViewPr>
  <p:slideViewPr>
    <p:cSldViewPr>
      <p:cViewPr>
        <p:scale>
          <a:sx n="60" d="100"/>
          <a:sy n="60" d="100"/>
        </p:scale>
        <p:origin x="-264" y="-21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145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ea typeface="ＭＳ Ｐゴシック" pitchFamily="34" charset="-128"/>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ea typeface="ＭＳ Ｐゴシック" pitchFamily="34" charset="-128"/>
                <a:cs typeface="+mn-cs"/>
              </a:defRPr>
            </a:lvl1pPr>
          </a:lstStyle>
          <a:p>
            <a:pPr>
              <a:defRPr/>
            </a:pPr>
            <a:fld id="{5852C84C-8716-40CA-9850-D16A75FCD1E7}" type="datetimeFigureOut">
              <a:rPr lang="en-GB"/>
              <a:pPr>
                <a:defRPr/>
              </a:pPr>
              <a:t>03/06/2016</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ea typeface="ＭＳ Ｐゴシック" pitchFamily="34" charset="-128"/>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ea typeface="ＭＳ Ｐゴシック" pitchFamily="34" charset="-128"/>
                <a:cs typeface="+mn-cs"/>
              </a:defRPr>
            </a:lvl1pPr>
          </a:lstStyle>
          <a:p>
            <a:pPr>
              <a:defRPr/>
            </a:pPr>
            <a:fld id="{1170EA79-D7D8-4DB1-8E60-40491CB93387}" type="slidenum">
              <a:rPr lang="en-GB"/>
              <a:pPr>
                <a:defRPr/>
              </a:pPr>
              <a:t>‹#›</a:t>
            </a:fld>
            <a:endParaRPr lang="en-GB"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geography.org.u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p:cNvSpPr>
            <a:spLocks noGrp="1" noRot="1" noChangeAspect="1" noTextEdit="1"/>
          </p:cNvSpPr>
          <p:nvPr>
            <p:ph type="sldImg"/>
          </p:nvPr>
        </p:nvSpPr>
        <p:spPr bwMode="auto">
          <a:noFill/>
          <a:ln>
            <a:solidFill>
              <a:srgbClr val="000000"/>
            </a:solidFill>
            <a:miter lim="800000"/>
            <a:headEnd/>
            <a:tailEnd/>
          </a:ln>
        </p:spPr>
      </p:sp>
      <p:sp>
        <p:nvSpPr>
          <p:cNvPr id="3379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Closely linked to the national curricula in England, Scotland and Wales, </a:t>
            </a:r>
            <a:r>
              <a:rPr lang="en-GB" i="1" smtClean="0"/>
              <a:t>More or Less Equal? </a:t>
            </a:r>
            <a:r>
              <a:rPr lang="en-GB" smtClean="0"/>
              <a:t>enables learners to develop their knowledge, skills and understanding  through an exploration of young people’s lives in Ethiopia, India, Peru, Viet Nam and the UK.  With separate sessions in geography (social studies in Scotland), maths and English, </a:t>
            </a:r>
            <a:r>
              <a:rPr lang="en-GB" i="1" smtClean="0"/>
              <a:t>More or Less Equal?</a:t>
            </a:r>
            <a:r>
              <a:rPr lang="en-GB" smtClean="0"/>
              <a:t> can be used in both a subject-specific and cross-curricular way.</a:t>
            </a:r>
          </a:p>
          <a:p>
            <a:endParaRPr lang="en-GB" smtClean="0"/>
          </a:p>
        </p:txBody>
      </p:sp>
      <p:sp>
        <p:nvSpPr>
          <p:cNvPr id="337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3588DDA-CF72-4058-AC9D-F699F3170A18}" type="slidenum">
              <a:rPr lang="en-GB" smtClean="0"/>
              <a:pPr/>
              <a:t>1</a:t>
            </a:fld>
            <a:endParaRPr lang="en-GB"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smtClean="0"/>
          </a:p>
        </p:txBody>
      </p:sp>
      <p:sp>
        <p:nvSpPr>
          <p:cNvPr id="348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99BA865-2F9F-4B35-B700-1D93B1FDF1AA}" type="slidenum">
              <a:rPr lang="en-GB" altLang="en-US" smtClean="0"/>
              <a:pPr/>
              <a:t>3</a:t>
            </a:fld>
            <a:endParaRPr lang="en-GB"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latin typeface="Arial" charset="0"/>
                <a:cs typeface="Arial" charset="0"/>
              </a:rPr>
              <a:t>Click forward on the slide to reveal the locations of these countries. </a:t>
            </a:r>
          </a:p>
          <a:p>
            <a:endParaRPr lang="en-GB" smtClean="0">
              <a:latin typeface="Arial" charset="0"/>
              <a:cs typeface="Arial" charset="0"/>
            </a:endParaRPr>
          </a:p>
          <a:p>
            <a:r>
              <a:rPr lang="en-GB" smtClean="0">
                <a:latin typeface="Arial" charset="0"/>
                <a:cs typeface="Arial" charset="0"/>
              </a:rPr>
              <a:t>The countries will appear in the following order: the UK, Ethiopia, India, Peru and Viet Nam.</a:t>
            </a:r>
          </a:p>
          <a:p>
            <a:endParaRPr lang="en-GB" altLang="en-US" smtClean="0">
              <a:latin typeface="Arial" charset="0"/>
              <a:cs typeface="Arial" charset="0"/>
            </a:endParaRPr>
          </a:p>
          <a:p>
            <a:r>
              <a:rPr lang="en-GB" altLang="en-US" b="1" smtClean="0">
                <a:latin typeface="Arial" charset="0"/>
                <a:cs typeface="Arial" charset="0"/>
              </a:rPr>
              <a:t>Map source: </a:t>
            </a:r>
            <a:r>
              <a:rPr lang="en-GB" altLang="en-US" smtClean="0">
                <a:latin typeface="Arial" charset="0"/>
                <a:cs typeface="Arial" charset="0"/>
              </a:rPr>
              <a:t>Geographical Association </a:t>
            </a:r>
            <a:r>
              <a:rPr lang="en-GB" u="sng" smtClean="0">
                <a:hlinkClick r:id="rId3"/>
              </a:rPr>
              <a:t>www.geography.org.uk</a:t>
            </a:r>
            <a:r>
              <a:rPr lang="en-GB" smtClean="0"/>
              <a:t> </a:t>
            </a:r>
          </a:p>
          <a:p>
            <a:endParaRPr lang="en-GB" altLang="en-US" smtClean="0">
              <a:latin typeface="Arial" charset="0"/>
              <a:cs typeface="Arial" charset="0"/>
            </a:endParaRPr>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36A807F-E12C-4C08-B201-43E94BB5DBF3}" type="slidenum">
              <a:rPr lang="en-GB" smtClean="0">
                <a:latin typeface="Arial" charset="0"/>
              </a:rPr>
              <a:pPr/>
              <a:t>4</a:t>
            </a:fld>
            <a:endParaRPr lang="en-GB"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smtClean="0"/>
              <a:t>Photo credit: </a:t>
            </a:r>
            <a:r>
              <a:rPr lang="en-GB" smtClean="0"/>
              <a:t>© Young Lives/Sebastian </a:t>
            </a:r>
            <a:r>
              <a:rPr lang="es-ES" smtClean="0"/>
              <a:t>Castañeda Vita</a:t>
            </a:r>
            <a:endParaRPr lang="en-GB" smtClean="0"/>
          </a:p>
          <a:p>
            <a:endParaRPr lang="en-GB" altLang="en-US" smtClean="0"/>
          </a:p>
        </p:txBody>
      </p:sp>
      <p:sp>
        <p:nvSpPr>
          <p:cNvPr id="368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EA1D246-F386-4DBE-A14F-DC97EB16A8C2}" type="slidenum">
              <a:rPr lang="en-GB" altLang="en-US" smtClean="0"/>
              <a:pPr/>
              <a:t>5</a:t>
            </a:fld>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p:spPr>
      </p:sp>
      <p:sp>
        <p:nvSpPr>
          <p:cNvPr id="3789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t>Clockwise from top left:</a:t>
            </a:r>
          </a:p>
          <a:p>
            <a:endParaRPr lang="en-GB" altLang="en-US" b="1" smtClean="0">
              <a:latin typeface="Arial" pitchFamily="34" charset="0"/>
              <a:cs typeface="Arial" pitchFamily="34" charset="0"/>
            </a:endParaRPr>
          </a:p>
          <a:p>
            <a:r>
              <a:rPr lang="en-GB" b="1" smtClean="0"/>
              <a:t>Photo credit: </a:t>
            </a:r>
            <a:r>
              <a:rPr lang="en-GB" smtClean="0"/>
              <a:t>© Young Lives/Antonio Fiorente</a:t>
            </a:r>
          </a:p>
          <a:p>
            <a:endParaRPr lang="en-GB" smtClean="0"/>
          </a:p>
          <a:p>
            <a:r>
              <a:rPr lang="en-GB" b="1" smtClean="0"/>
              <a:t>Photo credit: </a:t>
            </a:r>
            <a:r>
              <a:rPr lang="en-GB" smtClean="0"/>
              <a:t>© Young Lives/Antonio Fiorente</a:t>
            </a:r>
          </a:p>
          <a:p>
            <a:endParaRPr lang="en-GB" smtClean="0"/>
          </a:p>
          <a:p>
            <a:r>
              <a:rPr lang="en-GB" b="1" smtClean="0"/>
              <a:t>Photo credit: </a:t>
            </a:r>
            <a:r>
              <a:rPr lang="en-GB" smtClean="0"/>
              <a:t>© Young Lives/Sarika Gulati</a:t>
            </a:r>
          </a:p>
          <a:p>
            <a:endParaRPr lang="en-GB" smtClean="0"/>
          </a:p>
          <a:p>
            <a:r>
              <a:rPr lang="en-GB" b="1" smtClean="0"/>
              <a:t>Photo credit: </a:t>
            </a:r>
            <a:r>
              <a:rPr lang="en-GB" smtClean="0"/>
              <a:t>© Young Lives/Farhatullah Beig</a:t>
            </a:r>
          </a:p>
          <a:p>
            <a:endParaRPr lang="en-GB" smtClean="0"/>
          </a:p>
          <a:p>
            <a:r>
              <a:rPr lang="en-GB" b="1" smtClean="0"/>
              <a:t>Photo credit: </a:t>
            </a:r>
            <a:r>
              <a:rPr lang="en-GB" smtClean="0"/>
              <a:t>© Young Lives/Nguyen Quang Thai and Trinh Van Dang</a:t>
            </a:r>
          </a:p>
          <a:p>
            <a:endParaRPr lang="en-GB" smtClean="0"/>
          </a:p>
          <a:p>
            <a:r>
              <a:rPr lang="en-GB" b="1" smtClean="0"/>
              <a:t>Photo credit: </a:t>
            </a:r>
            <a:r>
              <a:rPr lang="en-GB" smtClean="0"/>
              <a:t>© Young Lives/Pham Viet Anh</a:t>
            </a:r>
          </a:p>
          <a:p>
            <a:endParaRPr lang="en-GB" b="1" smtClean="0"/>
          </a:p>
          <a:p>
            <a:r>
              <a:rPr lang="en-GB" b="1" smtClean="0"/>
              <a:t>Photo credit: </a:t>
            </a:r>
            <a:r>
              <a:rPr lang="en-GB" smtClean="0"/>
              <a:t>© Young Lives/Mariluz Aparicio</a:t>
            </a:r>
          </a:p>
          <a:p>
            <a:endParaRPr lang="en-GB" smtClean="0"/>
          </a:p>
          <a:p>
            <a:r>
              <a:rPr lang="en-GB" b="1" smtClean="0"/>
              <a:t>Photo credit: </a:t>
            </a:r>
            <a:r>
              <a:rPr lang="en-GB" smtClean="0"/>
              <a:t>© Young Lives/Sebastian </a:t>
            </a:r>
            <a:r>
              <a:rPr lang="es-ES" smtClean="0"/>
              <a:t>Castañeda Vita</a:t>
            </a:r>
            <a:endParaRPr lang="en-GB" smtClean="0"/>
          </a:p>
          <a:p>
            <a:endParaRPr lang="en-GB" smtClean="0"/>
          </a:p>
          <a:p>
            <a:endParaRPr lang="en-GB" smtClean="0"/>
          </a:p>
        </p:txBody>
      </p:sp>
      <p:sp>
        <p:nvSpPr>
          <p:cNvPr id="378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BFED561-E9A9-46EA-85D0-4CF19407FEF3}" type="slidenum">
              <a:rPr lang="en-GB" smtClean="0"/>
              <a:pPr/>
              <a:t>6</a:t>
            </a:fld>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389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23A5E5F-D7CD-41C0-B06A-47741F4482DC}" type="slidenum">
              <a:rPr lang="en-GB" smtClean="0"/>
              <a:pPr/>
              <a:t>7</a:t>
            </a:fld>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20000"/>
          </a:bodyPr>
          <a:lstStyle/>
          <a:p>
            <a:pPr>
              <a:defRPr/>
            </a:pPr>
            <a:r>
              <a:rPr lang="en-GB" dirty="0" smtClean="0">
                <a:latin typeface="Arial" panose="020B0604020202020204" pitchFamily="34" charset="0"/>
                <a:cs typeface="Arial" panose="020B0604020202020204" pitchFamily="34" charset="0"/>
              </a:rPr>
              <a:t>This is </a:t>
            </a: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a:t>
            </a:r>
            <a:r>
              <a:rPr lang="en-GB" i="1" dirty="0" smtClean="0">
                <a:latin typeface="Arial" pitchFamily="34" charset="0"/>
                <a:cs typeface="Arial" pitchFamily="34" charset="0"/>
              </a:rPr>
              <a:t>(Ne-as-</a:t>
            </a:r>
            <a:r>
              <a:rPr lang="en-GB" i="1" dirty="0" err="1" smtClean="0">
                <a:latin typeface="Arial" pitchFamily="34" charset="0"/>
                <a:cs typeface="Arial" pitchFamily="34" charset="0"/>
              </a:rPr>
              <a:t>sa</a:t>
            </a:r>
            <a:r>
              <a:rPr lang="en-GB" i="1" dirty="0" smtClean="0">
                <a:latin typeface="Arial" pitchFamily="34" charset="0"/>
                <a:cs typeface="Arial" pitchFamily="34" charset="0"/>
              </a:rPr>
              <a:t>)</a:t>
            </a:r>
            <a:r>
              <a:rPr lang="en-GB" dirty="0" smtClean="0">
                <a:latin typeface="Arial" pitchFamily="34" charset="0"/>
                <a:cs typeface="Arial" pitchFamily="34" charset="0"/>
              </a:rPr>
              <a:t>. She is 12 years old and lives in a slum area in the city of Addis Ababa, the capital of Ethiopia. She is an only child and lives with her foster mother. </a:t>
            </a:r>
          </a:p>
          <a:p>
            <a:pPr>
              <a:defRPr/>
            </a:pPr>
            <a:endParaRPr lang="en-GB" dirty="0" smtClean="0">
              <a:latin typeface="Arial" pitchFamily="34" charset="0"/>
              <a:cs typeface="Arial" pitchFamily="34" charset="0"/>
            </a:endParaRPr>
          </a:p>
          <a:p>
            <a:pPr>
              <a:defRPr/>
            </a:pP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is in grade 5 at a local government school. She used to go to private school but had to drop out because the fees went up and her mother couldn’t afford them any more. </a:t>
            </a: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likes her school. There is a library with some new books. There is one toilet for grades 5 to 8 but it doesn’t work properly. </a:t>
            </a: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studies English, Amharic, maths, science and geography. </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gets home from school at 4.30pm and then helps at home until 6.00pm. She helps her foster mother by washing the dishes, cooking, cleaning the house and making the beds. Her mother bakes </a:t>
            </a:r>
            <a:r>
              <a:rPr lang="en-GB" i="1" dirty="0" err="1" smtClean="0">
                <a:latin typeface="Arial" panose="020B0604020202020204" pitchFamily="34" charset="0"/>
                <a:cs typeface="Arial" panose="020B0604020202020204" pitchFamily="34" charset="0"/>
              </a:rPr>
              <a:t>injera</a:t>
            </a:r>
            <a:r>
              <a:rPr lang="en-GB" i="1"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to sell in the neighbourhood. </a:t>
            </a:r>
          </a:p>
          <a:p>
            <a:pPr>
              <a:defRPr/>
            </a:pPr>
            <a:r>
              <a:rPr lang="en-GB" dirty="0" smtClean="0">
                <a:latin typeface="Arial" panose="020B0604020202020204" pitchFamily="34" charset="0"/>
                <a:cs typeface="Arial" panose="020B0604020202020204" pitchFamily="34" charset="0"/>
              </a:rPr>
              <a:t> </a:t>
            </a:r>
          </a:p>
          <a:p>
            <a:pPr>
              <a:defRPr/>
            </a:pPr>
            <a:r>
              <a:rPr lang="en-GB" dirty="0" smtClean="0">
                <a:latin typeface="Arial" panose="020B0604020202020204" pitchFamily="34" charset="0"/>
                <a:cs typeface="Arial" panose="020B0604020202020204" pitchFamily="34" charset="0"/>
              </a:rPr>
              <a:t>On Sundays </a:t>
            </a: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goes to church in the morning. After that she eats her breakfast and has a bath. Then </a:t>
            </a: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washes her school uniform and does household chores. She plays from 5.00pm to 6.00pm and then studies in the evenings before going to bed. </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thinks that she will have a better life than her mother if she finishes her education. Her mother studied up to grade 7. </a:t>
            </a:r>
            <a:r>
              <a:rPr lang="en-GB" dirty="0" err="1" smtClean="0">
                <a:latin typeface="Arial" panose="020B0604020202020204" pitchFamily="34" charset="0"/>
                <a:cs typeface="Arial" panose="020B0604020202020204" pitchFamily="34" charset="0"/>
              </a:rPr>
              <a:t>Netsa</a:t>
            </a:r>
            <a:r>
              <a:rPr lang="en-GB" dirty="0" smtClean="0">
                <a:latin typeface="Arial" panose="020B0604020202020204" pitchFamily="34" charset="0"/>
                <a:cs typeface="Arial" panose="020B0604020202020204" pitchFamily="34" charset="0"/>
              </a:rPr>
              <a:t> wants to finish at grade 12 and go to university. She would like to be a doctor in the future.</a:t>
            </a:r>
          </a:p>
          <a:p>
            <a:pPr>
              <a:defRPr/>
            </a:pPr>
            <a:r>
              <a:rPr lang="en-GB" dirty="0" smtClean="0">
                <a:latin typeface="Arial" panose="020B0604020202020204" pitchFamily="34" charset="0"/>
                <a:cs typeface="Arial" panose="020B0604020202020204" pitchFamily="34" charset="0"/>
              </a:rPr>
              <a:t> </a:t>
            </a:r>
          </a:p>
          <a:p>
            <a:pPr>
              <a:defRPr/>
            </a:pPr>
            <a:r>
              <a:rPr lang="en-GB" b="1" dirty="0" smtClean="0"/>
              <a:t>Photo credit: </a:t>
            </a:r>
            <a:r>
              <a:rPr lang="en-GB" dirty="0" smtClean="0"/>
              <a:t>© Young Lives/Antonio </a:t>
            </a:r>
            <a:r>
              <a:rPr lang="en-GB" dirty="0" err="1" smtClean="0"/>
              <a:t>Fiorente</a:t>
            </a:r>
            <a:endParaRPr lang="en-GB" dirty="0" smtClean="0"/>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83536B1-3F46-4AB6-9C0A-878F38FE787D}" type="slidenum">
              <a:rPr lang="en-GB" smtClean="0"/>
              <a:pPr/>
              <a:t>8</a:t>
            </a:fld>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92500" lnSpcReduction="10000"/>
          </a:bodyPr>
          <a:lstStyle/>
          <a:p>
            <a:pPr>
              <a:defRPr/>
            </a:pPr>
            <a:r>
              <a:rPr lang="en-GB" dirty="0" smtClean="0">
                <a:latin typeface="Arial" panose="020B0604020202020204" pitchFamily="34" charset="0"/>
                <a:cs typeface="Arial" panose="020B0604020202020204" pitchFamily="34" charset="0"/>
              </a:rPr>
              <a:t>This is </a:t>
            </a: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a:t>
            </a:r>
            <a:r>
              <a:rPr lang="en-GB" i="1" dirty="0" smtClean="0">
                <a:latin typeface="Arial" pitchFamily="34" charset="0"/>
                <a:cs typeface="Arial" pitchFamily="34" charset="0"/>
              </a:rPr>
              <a:t>(</a:t>
            </a:r>
            <a:r>
              <a:rPr lang="en-GB" i="1" dirty="0" err="1" smtClean="0">
                <a:latin typeface="Arial" pitchFamily="34" charset="0"/>
                <a:cs typeface="Arial" pitchFamily="34" charset="0"/>
              </a:rPr>
              <a:t>Haa</a:t>
            </a:r>
            <a:r>
              <a:rPr lang="en-GB" i="1" dirty="0" smtClean="0">
                <a:latin typeface="Arial" pitchFamily="34" charset="0"/>
                <a:cs typeface="Arial" pitchFamily="34" charset="0"/>
              </a:rPr>
              <a:t>-doo-</a:t>
            </a:r>
            <a:r>
              <a:rPr lang="en-GB" i="1" dirty="0" err="1" smtClean="0">
                <a:latin typeface="Arial" pitchFamily="34" charset="0"/>
                <a:cs typeface="Arial" pitchFamily="34" charset="0"/>
              </a:rPr>
              <a:t>sh</a:t>
            </a:r>
            <a:r>
              <a:rPr lang="en-GB" i="1" dirty="0" smtClean="0">
                <a:latin typeface="Arial" pitchFamily="34" charset="0"/>
                <a:cs typeface="Arial" pitchFamily="34" charset="0"/>
              </a:rPr>
              <a:t>)</a:t>
            </a:r>
            <a:r>
              <a:rPr lang="en-GB" dirty="0" smtClean="0">
                <a:latin typeface="Arial" pitchFamily="34" charset="0"/>
                <a:cs typeface="Arial" pitchFamily="34" charset="0"/>
              </a:rPr>
              <a:t>. He is 13 years old and lives in a village in a rural area in the Tigray region, in the northern part of Ethiopia. </a:t>
            </a: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lives with his father, stepmother and older siblings. His mother died when </a:t>
            </a: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was small and his father married again six years ago.</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doesn’t go to school but his sisters do. He looks after the cattle instead. From time to time </a:t>
            </a: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goes to a traditional school at the house of a teacher who is a priest. He likes this school but plans to start regular school next year.</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Hadush’s</a:t>
            </a:r>
            <a:r>
              <a:rPr lang="en-GB" dirty="0" smtClean="0">
                <a:latin typeface="Arial" panose="020B0604020202020204" pitchFamily="34" charset="0"/>
                <a:cs typeface="Arial" panose="020B0604020202020204" pitchFamily="34" charset="0"/>
              </a:rPr>
              <a:t> home is in a compound. Inside there are three buildings – the </a:t>
            </a:r>
            <a:r>
              <a:rPr lang="en-GB" i="1" dirty="0" err="1" smtClean="0">
                <a:latin typeface="Arial" panose="020B0604020202020204" pitchFamily="34" charset="0"/>
                <a:cs typeface="Arial" panose="020B0604020202020204" pitchFamily="34" charset="0"/>
              </a:rPr>
              <a:t>hidmo</a:t>
            </a:r>
            <a:r>
              <a:rPr lang="en-GB" i="1"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the </a:t>
            </a:r>
            <a:r>
              <a:rPr lang="en-GB" i="1" dirty="0" smtClean="0">
                <a:latin typeface="Arial" panose="020B0604020202020204" pitchFamily="34" charset="0"/>
                <a:cs typeface="Arial" panose="020B0604020202020204" pitchFamily="34" charset="0"/>
              </a:rPr>
              <a:t>seqela</a:t>
            </a:r>
            <a:r>
              <a:rPr lang="en-GB" dirty="0" smtClean="0">
                <a:latin typeface="Arial" panose="020B0604020202020204" pitchFamily="34" charset="0"/>
                <a:cs typeface="Arial" panose="020B0604020202020204" pitchFamily="34" charset="0"/>
              </a:rPr>
              <a:t> and the </a:t>
            </a:r>
            <a:r>
              <a:rPr lang="en-GB" i="1" dirty="0" err="1" smtClean="0">
                <a:latin typeface="Arial" panose="020B0604020202020204" pitchFamily="34" charset="0"/>
                <a:cs typeface="Arial" panose="020B0604020202020204" pitchFamily="34" charset="0"/>
              </a:rPr>
              <a:t>adarash</a:t>
            </a:r>
            <a:r>
              <a:rPr lang="en-GB" dirty="0" smtClean="0">
                <a:latin typeface="Arial" panose="020B0604020202020204" pitchFamily="34" charset="0"/>
                <a:cs typeface="Arial" panose="020B0604020202020204" pitchFamily="34" charset="0"/>
              </a:rPr>
              <a:t>. The </a:t>
            </a:r>
            <a:r>
              <a:rPr lang="en-GB" i="1" dirty="0" err="1" smtClean="0">
                <a:latin typeface="Arial" panose="020B0604020202020204" pitchFamily="34" charset="0"/>
                <a:cs typeface="Arial" panose="020B0604020202020204" pitchFamily="34" charset="0"/>
              </a:rPr>
              <a:t>hidmo</a:t>
            </a:r>
            <a:r>
              <a:rPr lang="en-GB" dirty="0" smtClean="0">
                <a:latin typeface="Arial" panose="020B0604020202020204" pitchFamily="34" charset="0"/>
                <a:cs typeface="Arial" panose="020B0604020202020204" pitchFamily="34" charset="0"/>
              </a:rPr>
              <a:t> (which means ‘home’) is a small room made of stone. The floor is made of earth, and its walls are rough. The </a:t>
            </a:r>
            <a:r>
              <a:rPr lang="en-GB" i="1" dirty="0" smtClean="0">
                <a:latin typeface="Arial" panose="020B0604020202020204" pitchFamily="34" charset="0"/>
                <a:cs typeface="Arial" panose="020B0604020202020204" pitchFamily="34" charset="0"/>
              </a:rPr>
              <a:t>seqela</a:t>
            </a:r>
            <a:r>
              <a:rPr lang="en-GB" dirty="0" smtClean="0">
                <a:latin typeface="Arial" panose="020B0604020202020204" pitchFamily="34" charset="0"/>
                <a:cs typeface="Arial" panose="020B0604020202020204" pitchFamily="34" charset="0"/>
              </a:rPr>
              <a:t> is a cattle pen. The </a:t>
            </a:r>
            <a:r>
              <a:rPr lang="en-GB" i="1" dirty="0" err="1" smtClean="0">
                <a:latin typeface="Arial" panose="020B0604020202020204" pitchFamily="34" charset="0"/>
                <a:cs typeface="Arial" panose="020B0604020202020204" pitchFamily="34" charset="0"/>
              </a:rPr>
              <a:t>adarash</a:t>
            </a:r>
            <a:r>
              <a:rPr lang="en-GB" dirty="0" smtClean="0">
                <a:latin typeface="Arial" panose="020B0604020202020204" pitchFamily="34" charset="0"/>
                <a:cs typeface="Arial" panose="020B0604020202020204" pitchFamily="34" charset="0"/>
              </a:rPr>
              <a:t> is a sleeping room with a traditional mattress on a bed made of mud. The family have a light and a radio but no tables or chairs. They don’t have electricity but there are plans to install an electricity supply in their community in the future.</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works to support his family. He likes his work and is proud to do it. </a:t>
            </a: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works around 10 hours a day, from 8.00am until 6.00pm. He also helps his stepmother to collect firewood and fetch water. </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Hadush</a:t>
            </a:r>
            <a:r>
              <a:rPr lang="en-GB" dirty="0" smtClean="0">
                <a:latin typeface="Arial" panose="020B0604020202020204" pitchFamily="34" charset="0"/>
                <a:cs typeface="Arial" panose="020B0604020202020204" pitchFamily="34" charset="0"/>
              </a:rPr>
              <a:t> says that he is good at everything – nothing is impossible for him.</a:t>
            </a:r>
          </a:p>
          <a:p>
            <a:pPr>
              <a:defRPr/>
            </a:pPr>
            <a:endParaRPr lang="en-GB"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Lives/Antonio </a:t>
            </a:r>
            <a:r>
              <a:rPr lang="en-GB" dirty="0" err="1" smtClean="0"/>
              <a:t>Fiorente</a:t>
            </a:r>
            <a:endParaRPr lang="en-GB" dirty="0" smtClean="0"/>
          </a:p>
          <a:p>
            <a:pPr>
              <a:defRPr/>
            </a:pPr>
            <a:endParaRPr lang="en-GB" dirty="0" smtClean="0">
              <a:latin typeface="Arial" panose="020B0604020202020204" pitchFamily="34" charset="0"/>
              <a:cs typeface="Arial" panose="020B0604020202020204" pitchFamily="34" charset="0"/>
            </a:endParaRPr>
          </a:p>
          <a:p>
            <a:pPr>
              <a:defRPr/>
            </a:pPr>
            <a:endParaRPr lang="en-GB" dirty="0">
              <a:latin typeface="Arial" panose="020B0604020202020204" pitchFamily="34" charset="0"/>
              <a:cs typeface="Arial" panose="020B0604020202020204" pitchFamily="34" charset="0"/>
            </a:endParaRPr>
          </a:p>
        </p:txBody>
      </p:sp>
      <p:sp>
        <p:nvSpPr>
          <p:cNvPr id="409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413A43E-C7EA-4B46-9709-281C722B4EDD}" type="slidenum">
              <a:rPr lang="en-GB" smtClean="0"/>
              <a:pPr/>
              <a:t>9</a:t>
            </a:fld>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77500" lnSpcReduction="20000"/>
          </a:bodyPr>
          <a:lstStyle/>
          <a:p>
            <a:pPr>
              <a:defRPr/>
            </a:pPr>
            <a:r>
              <a:rPr lang="en-GB" dirty="0" smtClean="0">
                <a:latin typeface="Arial" panose="020B0604020202020204" pitchFamily="34" charset="0"/>
                <a:cs typeface="Arial" panose="020B0604020202020204" pitchFamily="34" charset="0"/>
              </a:rPr>
              <a:t>This is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a:t>
            </a:r>
            <a:r>
              <a:rPr lang="en-GB" i="1" dirty="0" smtClean="0">
                <a:latin typeface="Arial" panose="020B0604020202020204" pitchFamily="34" charset="0"/>
                <a:cs typeface="Arial" panose="020B0604020202020204" pitchFamily="34" charset="0"/>
              </a:rPr>
              <a:t>(</a:t>
            </a:r>
            <a:r>
              <a:rPr lang="en-GB" i="1" dirty="0" err="1" smtClean="0">
                <a:latin typeface="Arial" panose="020B0604020202020204" pitchFamily="34" charset="0"/>
                <a:cs typeface="Arial" panose="020B0604020202020204" pitchFamily="34" charset="0"/>
              </a:rPr>
              <a:t>Saa-ru-daa</a:t>
            </a:r>
            <a:r>
              <a:rPr lang="en-GB" i="1"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She is 12 years old and lives in a rural village in the south of the state of </a:t>
            </a:r>
            <a:r>
              <a:rPr lang="en-GB" dirty="0" err="1" smtClean="0">
                <a:latin typeface="Arial" panose="020B0604020202020204" pitchFamily="34" charset="0"/>
                <a:cs typeface="Arial" panose="020B0604020202020204" pitchFamily="34" charset="0"/>
              </a:rPr>
              <a:t>Telangana</a:t>
            </a:r>
            <a:r>
              <a:rPr lang="en-GB" dirty="0" smtClean="0">
                <a:latin typeface="Arial" panose="020B0604020202020204" pitchFamily="34" charset="0"/>
                <a:cs typeface="Arial" panose="020B0604020202020204" pitchFamily="34" charset="0"/>
              </a:rPr>
              <a:t> in India.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lives with her mother, sister and brother.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has been disabled since birth. She can walk short distances but she finds it difficult to stand for any length of time.</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is in the last year of upper primary school. She thinks education is very important. At school,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takes part in a number of extra-curricular activities and she has won some prizes. Her mother wasn’t educated herself and thinks that it is very important that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and her brother go to school. </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loves her family though she argues with her brother sometimes. Her father remarried and lives with </a:t>
            </a:r>
            <a:r>
              <a:rPr lang="en-GB" dirty="0" err="1" smtClean="0">
                <a:latin typeface="Arial" panose="020B0604020202020204" pitchFamily="34" charset="0"/>
                <a:cs typeface="Arial" panose="020B0604020202020204" pitchFamily="34" charset="0"/>
              </a:rPr>
              <a:t>Sarada’s</a:t>
            </a:r>
            <a:r>
              <a:rPr lang="en-GB" dirty="0" smtClean="0">
                <a:latin typeface="Arial" panose="020B0604020202020204" pitchFamily="34" charset="0"/>
                <a:cs typeface="Arial" panose="020B0604020202020204" pitchFamily="34" charset="0"/>
              </a:rPr>
              <a:t> stepmother and stepbrothers and stepsisters in Mumbai. They come to visit once a year.</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doesn’t have many friends at school. Her best friend was an older girl called </a:t>
            </a:r>
            <a:r>
              <a:rPr lang="en-GB" dirty="0" err="1" smtClean="0">
                <a:latin typeface="Arial" panose="020B0604020202020204" pitchFamily="34" charset="0"/>
                <a:cs typeface="Arial" panose="020B0604020202020204" pitchFamily="34" charset="0"/>
              </a:rPr>
              <a:t>Sabeena</a:t>
            </a:r>
            <a:r>
              <a:rPr lang="en-GB" dirty="0" smtClean="0">
                <a:latin typeface="Arial" panose="020B0604020202020204" pitchFamily="34" charset="0"/>
                <a:cs typeface="Arial" panose="020B0604020202020204" pitchFamily="34" charset="0"/>
              </a:rPr>
              <a:t> but she was married at the age of 15.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doesn’t see </a:t>
            </a:r>
            <a:r>
              <a:rPr lang="en-GB" dirty="0" err="1" smtClean="0">
                <a:latin typeface="Arial" panose="020B0604020202020204" pitchFamily="34" charset="0"/>
                <a:cs typeface="Arial" panose="020B0604020202020204" pitchFamily="34" charset="0"/>
              </a:rPr>
              <a:t>Sabeena</a:t>
            </a:r>
            <a:r>
              <a:rPr lang="en-GB" dirty="0" smtClean="0">
                <a:latin typeface="Arial" panose="020B0604020202020204" pitchFamily="34" charset="0"/>
                <a:cs typeface="Arial" panose="020B0604020202020204" pitchFamily="34" charset="0"/>
              </a:rPr>
              <a:t> much any more and misses her.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doesn’t think that young women should get married too early. Many girls in her village are married at the age of 14 or 15.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thinks they should wait until they are 20. Her stepsister in Mumbai was married at the age of 12 and now has three children.</a:t>
            </a: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In the future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would like to study and go to high school. However</a:t>
            </a:r>
            <a:r>
              <a:rPr lang="en-GB" b="1" dirty="0" smtClean="0">
                <a:latin typeface="Arial" panose="020B0604020202020204" pitchFamily="34" charset="0"/>
                <a:cs typeface="Arial" panose="020B0604020202020204" pitchFamily="34" charset="0"/>
              </a:rPr>
              <a:t>,</a:t>
            </a:r>
            <a:r>
              <a:rPr lang="en-GB" dirty="0" smtClean="0">
                <a:latin typeface="Arial" panose="020B0604020202020204" pitchFamily="34" charset="0"/>
                <a:cs typeface="Arial" panose="020B0604020202020204" pitchFamily="34" charset="0"/>
              </a:rPr>
              <a:t> the high school is eight kilometres away and you have to go by bus. Many girls in </a:t>
            </a:r>
            <a:r>
              <a:rPr lang="en-GB" dirty="0" err="1" smtClean="0">
                <a:latin typeface="Arial" panose="020B0604020202020204" pitchFamily="34" charset="0"/>
                <a:cs typeface="Arial" panose="020B0604020202020204" pitchFamily="34" charset="0"/>
              </a:rPr>
              <a:t>Sarada’s</a:t>
            </a:r>
            <a:r>
              <a:rPr lang="en-GB" dirty="0" smtClean="0">
                <a:latin typeface="Arial" panose="020B0604020202020204" pitchFamily="34" charset="0"/>
                <a:cs typeface="Arial" panose="020B0604020202020204" pitchFamily="34" charset="0"/>
              </a:rPr>
              <a:t> village drop out at this stage because their parents don’t want them to travel on public transport on their own.</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would like to be a judge so that she can improve society and stop people doing wrong things and harming others. Or she would like to be a businesswoman, starting a small tailoring centre or opening a shop to sell goods that she has sewn. One day, </a:t>
            </a:r>
            <a:r>
              <a:rPr lang="en-GB" dirty="0" err="1" smtClean="0">
                <a:latin typeface="Arial" panose="020B0604020202020204" pitchFamily="34" charset="0"/>
                <a:cs typeface="Arial" panose="020B0604020202020204" pitchFamily="34" charset="0"/>
              </a:rPr>
              <a:t>Sarada</a:t>
            </a:r>
            <a:r>
              <a:rPr lang="en-GB" dirty="0" smtClean="0">
                <a:latin typeface="Arial" panose="020B0604020202020204" pitchFamily="34" charset="0"/>
                <a:cs typeface="Arial" panose="020B0604020202020204" pitchFamily="34" charset="0"/>
              </a:rPr>
              <a:t> would like to own her own house and maybe get married.</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a:t>
            </a:r>
            <a:r>
              <a:rPr lang="en-GB" dirty="0" err="1" smtClean="0"/>
              <a:t>Sarika</a:t>
            </a:r>
            <a:r>
              <a:rPr lang="en-GB" dirty="0" smtClean="0"/>
              <a:t> </a:t>
            </a:r>
            <a:r>
              <a:rPr lang="en-GB" dirty="0" err="1" smtClean="0"/>
              <a:t>Gulati</a:t>
            </a:r>
            <a:endParaRPr lang="en-GB" dirty="0" smtClean="0"/>
          </a:p>
          <a:p>
            <a:pPr>
              <a:defRPr/>
            </a:pPr>
            <a:endParaRPr lang="en-GB" dirty="0">
              <a:latin typeface="Arial" panose="020B0604020202020204" pitchFamily="34" charset="0"/>
              <a:cs typeface="Arial" panose="020B0604020202020204" pitchFamily="34" charset="0"/>
            </a:endParaRPr>
          </a:p>
        </p:txBody>
      </p:sp>
      <p:sp>
        <p:nvSpPr>
          <p:cNvPr id="4198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5B7E5F5-B1B6-43DD-AFBD-223C7FAF1412}" type="slidenum">
              <a:rPr lang="en-GB" smtClean="0"/>
              <a:pPr/>
              <a:t>10</a:t>
            </a:fld>
            <a:endParaRPr lang="en-GB"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20000"/>
          </a:bodyPr>
          <a:lstStyle/>
          <a:p>
            <a:pPr>
              <a:defRPr/>
            </a:pPr>
            <a:r>
              <a:rPr lang="en-GB" dirty="0" smtClean="0">
                <a:latin typeface="Arial" panose="020B0604020202020204" pitchFamily="34" charset="0"/>
                <a:cs typeface="Arial" panose="020B0604020202020204" pitchFamily="34" charset="0"/>
              </a:rPr>
              <a:t>This is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a:t>
            </a:r>
            <a:r>
              <a:rPr lang="en-GB" i="1" dirty="0" smtClean="0">
                <a:latin typeface="Arial" pitchFamily="34" charset="0"/>
                <a:cs typeface="Arial" pitchFamily="34" charset="0"/>
              </a:rPr>
              <a:t>(</a:t>
            </a:r>
            <a:r>
              <a:rPr lang="en-GB" i="1" dirty="0" err="1" smtClean="0">
                <a:latin typeface="Arial" pitchFamily="34" charset="0"/>
                <a:cs typeface="Arial" pitchFamily="34" charset="0"/>
              </a:rPr>
              <a:t>Sull-maan</a:t>
            </a:r>
            <a:r>
              <a:rPr lang="en-GB" i="1" dirty="0" smtClean="0">
                <a:latin typeface="Arial" pitchFamily="34" charset="0"/>
                <a:cs typeface="Arial" pitchFamily="34" charset="0"/>
              </a:rPr>
              <a:t>)</a:t>
            </a:r>
            <a:r>
              <a:rPr lang="en-GB" dirty="0" smtClean="0">
                <a:latin typeface="Arial" pitchFamily="34" charset="0"/>
                <a:cs typeface="Arial" pitchFamily="34" charset="0"/>
              </a:rPr>
              <a:t>. He is 12 years old and lives in a poor neighbourhood in the city of Hyderabad, the capital of </a:t>
            </a:r>
            <a:r>
              <a:rPr lang="en-GB" dirty="0" err="1" smtClean="0">
                <a:latin typeface="Arial" panose="020B0604020202020204" pitchFamily="34" charset="0"/>
                <a:cs typeface="Arial" panose="020B0604020202020204" pitchFamily="34" charset="0"/>
              </a:rPr>
              <a:t>Telangana</a:t>
            </a:r>
            <a:r>
              <a:rPr lang="en-GB" dirty="0" smtClean="0">
                <a:latin typeface="Arial" panose="020B0604020202020204" pitchFamily="34" charset="0"/>
                <a:cs typeface="Arial" panose="020B0604020202020204" pitchFamily="34" charset="0"/>
              </a:rPr>
              <a:t> state in India.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comes from a Muslim family. He lives with his mother and two younger and two older siblings. </a:t>
            </a:r>
            <a:r>
              <a:rPr lang="en-GB" dirty="0" err="1" smtClean="0">
                <a:latin typeface="Arial" panose="020B0604020202020204" pitchFamily="34" charset="0"/>
                <a:cs typeface="Arial" panose="020B0604020202020204" pitchFamily="34" charset="0"/>
              </a:rPr>
              <a:t>Salman’s</a:t>
            </a:r>
            <a:r>
              <a:rPr lang="en-GB" dirty="0" smtClean="0">
                <a:latin typeface="Arial" panose="020B0604020202020204" pitchFamily="34" charset="0"/>
                <a:cs typeface="Arial" panose="020B0604020202020204" pitchFamily="34" charset="0"/>
              </a:rPr>
              <a:t> father died of a heart attack when he was six years old. They live close to the city centre.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likes where they live. He thinks that the other people in their community are nice people and that you can trust them.</a:t>
            </a:r>
          </a:p>
          <a:p>
            <a:pPr>
              <a:defRPr/>
            </a:pPr>
            <a:r>
              <a:rPr lang="en-GB" dirty="0" smtClean="0">
                <a:latin typeface="Arial" panose="020B0604020202020204" pitchFamily="34" charset="0"/>
                <a:cs typeface="Arial" panose="020B0604020202020204" pitchFamily="34" charset="0"/>
              </a:rPr>
              <a:t> </a:t>
            </a:r>
          </a:p>
          <a:p>
            <a:pPr>
              <a:defRPr/>
            </a:pPr>
            <a:r>
              <a:rPr lang="en-GB" dirty="0" smtClean="0">
                <a:latin typeface="Arial" panose="020B0604020202020204" pitchFamily="34" charset="0"/>
                <a:cs typeface="Arial" panose="020B0604020202020204" pitchFamily="34" charset="0"/>
              </a:rPr>
              <a:t>Salman dropped out of school in grade 1 and now work as a sales assistant in a shoe shop. His mother works as a servant, looking after the house of a rich person. </a:t>
            </a:r>
            <a:r>
              <a:rPr lang="en-GB" dirty="0" err="1" smtClean="0">
                <a:latin typeface="Arial" panose="020B0604020202020204" pitchFamily="34" charset="0"/>
                <a:cs typeface="Arial" panose="020B0604020202020204" pitchFamily="34" charset="0"/>
              </a:rPr>
              <a:t>Salman’s</a:t>
            </a:r>
            <a:r>
              <a:rPr lang="en-GB" dirty="0" smtClean="0">
                <a:latin typeface="Arial" panose="020B0604020202020204" pitchFamily="34" charset="0"/>
                <a:cs typeface="Arial" panose="020B0604020202020204" pitchFamily="34" charset="0"/>
              </a:rPr>
              <a:t> mother says that she can’t afford to send him to school. Life is very hard for her without </a:t>
            </a:r>
            <a:r>
              <a:rPr lang="en-GB" dirty="0" err="1" smtClean="0">
                <a:latin typeface="Arial" panose="020B0604020202020204" pitchFamily="34" charset="0"/>
                <a:cs typeface="Arial" panose="020B0604020202020204" pitchFamily="34" charset="0"/>
              </a:rPr>
              <a:t>Salman’s</a:t>
            </a:r>
            <a:r>
              <a:rPr lang="en-GB" dirty="0" smtClean="0">
                <a:latin typeface="Arial" panose="020B0604020202020204" pitchFamily="34" charset="0"/>
                <a:cs typeface="Arial" panose="020B0604020202020204" pitchFamily="34" charset="0"/>
              </a:rPr>
              <a:t> father.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misses his father too. He keeps a photo of his father with him.</a:t>
            </a:r>
          </a:p>
          <a:p>
            <a:pPr>
              <a:defRPr/>
            </a:pPr>
            <a:r>
              <a:rPr lang="en-GB" i="1" dirty="0" smtClean="0">
                <a:latin typeface="Arial" panose="020B0604020202020204" pitchFamily="34" charset="0"/>
                <a:cs typeface="Arial" panose="020B0604020202020204" pitchFamily="34" charset="0"/>
              </a:rPr>
              <a:t> </a:t>
            </a: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Salman earns 30 rupees (about 30p) a day, most of which he gives to his mother.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keeps five rupees for his own spending money. Sometimes the customers give Salman tips because he is poor. His mother gives him a packed lunch for work every day. There are three other boys working in the shop. The younger one works in the afternoon and studies in the morning. Salman likes the owner of the shop where he works because he looks after him and the other boys.  </a:t>
            </a:r>
          </a:p>
          <a:p>
            <a:pPr>
              <a:defRPr/>
            </a:pPr>
            <a:r>
              <a:rPr lang="en-GB" dirty="0" smtClean="0">
                <a:latin typeface="Arial" panose="020B0604020202020204" pitchFamily="34" charset="0"/>
                <a:cs typeface="Arial" panose="020B0604020202020204" pitchFamily="34" charset="0"/>
              </a:rPr>
              <a:t> </a:t>
            </a:r>
          </a:p>
          <a:p>
            <a:pPr>
              <a:defRPr/>
            </a:pPr>
            <a:r>
              <a:rPr lang="en-GB" dirty="0" smtClean="0">
                <a:latin typeface="Arial" panose="020B0604020202020204" pitchFamily="34" charset="0"/>
                <a:cs typeface="Arial" panose="020B0604020202020204" pitchFamily="34" charset="0"/>
              </a:rPr>
              <a:t>Each day Salman normally spends 10 hours sleeping, eight hours working and six hours playing. Now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can only play when he comes home from work. He also watches television. Salman likes comedy programmes such as </a:t>
            </a:r>
            <a:r>
              <a:rPr lang="en-GB" i="1" dirty="0" smtClean="0">
                <a:latin typeface="Arial" panose="020B0604020202020204" pitchFamily="34" charset="0"/>
                <a:cs typeface="Arial" panose="020B0604020202020204" pitchFamily="34" charset="0"/>
              </a:rPr>
              <a:t>Mr Bean</a:t>
            </a:r>
            <a:r>
              <a:rPr lang="en-GB" dirty="0" smtClean="0">
                <a:latin typeface="Arial" panose="020B0604020202020204" pitchFamily="34" charset="0"/>
                <a:cs typeface="Arial" panose="020B0604020202020204" pitchFamily="34" charset="0"/>
              </a:rPr>
              <a:t>.</a:t>
            </a:r>
          </a:p>
          <a:p>
            <a:pPr>
              <a:defRPr/>
            </a:pPr>
            <a:r>
              <a:rPr lang="en-GB" dirty="0" smtClean="0">
                <a:latin typeface="Arial" panose="020B0604020202020204" pitchFamily="34" charset="0"/>
                <a:cs typeface="Arial" panose="020B0604020202020204" pitchFamily="34" charset="0"/>
              </a:rPr>
              <a:t> </a:t>
            </a:r>
          </a:p>
          <a:p>
            <a:pPr>
              <a:defRPr/>
            </a:pP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thinks that he has to work hard to earn money and have good health. He has no choice but to continue to work. </a:t>
            </a:r>
            <a:r>
              <a:rPr lang="en-GB" dirty="0" err="1" smtClean="0">
                <a:latin typeface="Arial" panose="020B0604020202020204" pitchFamily="34" charset="0"/>
                <a:cs typeface="Arial" panose="020B0604020202020204" pitchFamily="34" charset="0"/>
              </a:rPr>
              <a:t>Salman</a:t>
            </a:r>
            <a:r>
              <a:rPr lang="en-GB" dirty="0" smtClean="0">
                <a:latin typeface="Arial" panose="020B0604020202020204" pitchFamily="34" charset="0"/>
                <a:cs typeface="Arial" panose="020B0604020202020204" pitchFamily="34" charset="0"/>
              </a:rPr>
              <a:t> isn’t sure what he wants to do in the future. He thinks that perhaps one day he will start his own shop. Or maybe he will go back to school. </a:t>
            </a:r>
          </a:p>
          <a:p>
            <a:pPr>
              <a:defRPr/>
            </a:pPr>
            <a:r>
              <a:rPr lang="en-GB" dirty="0" smtClean="0">
                <a:latin typeface="Arial" panose="020B0604020202020204" pitchFamily="34" charset="0"/>
                <a:cs typeface="Arial" panose="020B0604020202020204" pitchFamily="34" charset="0"/>
              </a:rPr>
              <a:t> </a:t>
            </a:r>
          </a:p>
          <a:p>
            <a:pPr>
              <a:defRPr/>
            </a:pPr>
            <a:r>
              <a:rPr lang="en-GB" b="1" dirty="0" smtClean="0"/>
              <a:t>Photo credit: </a:t>
            </a:r>
            <a:r>
              <a:rPr lang="en-GB" dirty="0" smtClean="0"/>
              <a:t>© Young Lives/</a:t>
            </a:r>
            <a:r>
              <a:rPr lang="en-GB" dirty="0" err="1" smtClean="0"/>
              <a:t>Farhatullah</a:t>
            </a:r>
            <a:r>
              <a:rPr lang="en-GB" dirty="0" smtClean="0"/>
              <a:t> </a:t>
            </a:r>
            <a:r>
              <a:rPr lang="en-GB" dirty="0" err="1" smtClean="0"/>
              <a:t>Beig</a:t>
            </a:r>
            <a:endParaRPr lang="en-GB" dirty="0" smtClean="0"/>
          </a:p>
          <a:p>
            <a:pPr>
              <a:defRPr/>
            </a:pPr>
            <a:endParaRPr lang="en-GB" dirty="0"/>
          </a:p>
        </p:txBody>
      </p:sp>
      <p:sp>
        <p:nvSpPr>
          <p:cNvPr id="4301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8EBE395-258A-4B52-9E4C-A8B52C4812AC}" type="slidenum">
              <a:rPr lang="en-GB" smtClean="0"/>
              <a:pPr/>
              <a:t>11</a:t>
            </a:fld>
            <a:endParaRPr lang="en-GB"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20000"/>
          </a:bodyPr>
          <a:lstStyle/>
          <a:p>
            <a:pPr>
              <a:defRPr/>
            </a:pPr>
            <a:r>
              <a:rPr lang="en-GB" dirty="0" smtClean="0">
                <a:latin typeface="Arial" panose="020B0604020202020204" pitchFamily="34" charset="0"/>
                <a:cs typeface="Arial" panose="020B0604020202020204" pitchFamily="34" charset="0"/>
              </a:rPr>
              <a:t>This is Elmer </a:t>
            </a:r>
            <a:r>
              <a:rPr lang="en-GB" i="1" dirty="0" smtClean="0">
                <a:latin typeface="Arial" panose="020B0604020202020204" pitchFamily="34" charset="0"/>
                <a:cs typeface="Arial" panose="020B0604020202020204" pitchFamily="34" charset="0"/>
              </a:rPr>
              <a:t>(El-</a:t>
            </a:r>
            <a:r>
              <a:rPr lang="en-GB" i="1" dirty="0" err="1" smtClean="0">
                <a:latin typeface="Arial" pitchFamily="34" charset="0"/>
                <a:cs typeface="Arial" pitchFamily="34" charset="0"/>
              </a:rPr>
              <a:t>mer</a:t>
            </a:r>
            <a:r>
              <a:rPr lang="en-GB" i="1" dirty="0" smtClean="0">
                <a:latin typeface="Arial" pitchFamily="34" charset="0"/>
                <a:cs typeface="Arial" pitchFamily="34" charset="0"/>
              </a:rPr>
              <a:t>)</a:t>
            </a:r>
            <a:r>
              <a:rPr lang="en-GB" dirty="0" smtClean="0">
                <a:latin typeface="Arial" pitchFamily="34" charset="0"/>
                <a:cs typeface="Arial" pitchFamily="34" charset="0"/>
              </a:rPr>
              <a:t>. He is 12 years old and lives with his older sister Eva in Lima. Lima is the capital city of Peru. Elmer came to the city from his village earlier this year so that he could start secondary school. Elmer misses his family and friends in the village but knows that he will be going home one day.</a:t>
            </a:r>
          </a:p>
          <a:p>
            <a:pPr>
              <a:defRPr/>
            </a:pPr>
            <a:r>
              <a:rPr lang="en-GB" dirty="0" smtClean="0">
                <a:latin typeface="Arial" pitchFamily="34" charset="0"/>
                <a:cs typeface="Arial" pitchFamily="34" charset="0"/>
              </a:rPr>
              <a:t> </a:t>
            </a:r>
          </a:p>
          <a:p>
            <a:pPr>
              <a:defRPr/>
            </a:pPr>
            <a:r>
              <a:rPr lang="en-GB" dirty="0" smtClean="0">
                <a:latin typeface="Arial" pitchFamily="34" charset="0"/>
                <a:cs typeface="Arial" pitchFamily="34" charset="0"/>
              </a:rPr>
              <a:t>Elmer’s sister Eva is 25 and has two small children. Her husband is a carpenter. Elmer also moved to the city to help look after Eva’s children. He takes care of them in the afternoons and on Saturdays when she works in a restaurant. </a:t>
            </a:r>
          </a:p>
          <a:p>
            <a:pPr>
              <a:defRPr/>
            </a:pPr>
            <a:endParaRPr lang="en-GB" dirty="0" smtClean="0">
              <a:latin typeface="Arial" pitchFamily="34" charset="0"/>
              <a:cs typeface="Arial" pitchFamily="34" charset="0"/>
            </a:endParaRPr>
          </a:p>
          <a:p>
            <a:pPr>
              <a:defRPr/>
            </a:pPr>
            <a:r>
              <a:rPr lang="en-GB" dirty="0" smtClean="0">
                <a:latin typeface="Arial" pitchFamily="34" charset="0"/>
                <a:cs typeface="Arial" pitchFamily="34" charset="0"/>
              </a:rPr>
              <a:t>They live next to a busy road in a densely populated part of the city. It is close to Elmer’s school. Their apartment is on the second floor above a car repair shop. The living room and kitchen are spacious and they have electrical appliances: a television, a DVD player, a stereo, a fridge and a cooker. Moving to Lima meant a big change in Elmer’s life. He moved from the primary school in his village to a large secondary school in the city. Elmer likes the playground in his new school though he wishes it was cleaner. He thinks that secondary school is more difficult than primary school because there is more homework and there are more teachers.</a:t>
            </a:r>
          </a:p>
          <a:p>
            <a:pPr>
              <a:defRPr/>
            </a:pP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At home in his village, Elmer helped his parents on their farm. He took care of the animals, worked the land and picked coffee. Sometimes Elmer got paid a small amount for this. Elmer spent a lot of time playing with his little sister and taking care of his youngest brother. In Lima, Elmer likes going out and playing in the park. He doesn’t like all the cars and noise. He thinks that his village is nicer because there are more trees.</a:t>
            </a:r>
          </a:p>
          <a:p>
            <a:pPr>
              <a:defRPr/>
            </a:pP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Elmer wants to complete secondary school, to go to university and to become a doctor. He would like to have a wife and children but not until he is at least 25 years old. In the future he would like to travel and visit other places.</a:t>
            </a: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 </a:t>
            </a:r>
            <a:endParaRPr lang="en-GB" b="1"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Lives/Sebastian </a:t>
            </a:r>
            <a:r>
              <a:rPr lang="es-ES" dirty="0" err="1" smtClean="0"/>
              <a:t>Castañeda</a:t>
            </a:r>
            <a:r>
              <a:rPr lang="es-ES" dirty="0" smtClean="0"/>
              <a:t> Vita</a:t>
            </a:r>
            <a:endParaRPr lang="en-GB" dirty="0" smtClean="0"/>
          </a:p>
          <a:p>
            <a:pPr>
              <a:defRPr/>
            </a:pPr>
            <a:endParaRPr lang="en-GB" dirty="0" smtClean="0"/>
          </a:p>
          <a:p>
            <a:pPr>
              <a:defRPr/>
            </a:pPr>
            <a:endParaRPr lang="en-GB" dirty="0">
              <a:latin typeface="Arial" panose="020B0604020202020204" pitchFamily="34" charset="0"/>
              <a:cs typeface="Arial" panose="020B0604020202020204" pitchFamily="34" charset="0"/>
            </a:endParaRPr>
          </a:p>
        </p:txBody>
      </p:sp>
      <p:sp>
        <p:nvSpPr>
          <p:cNvPr id="440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9D38D83-F5FF-40B2-ABC4-72A2C4083C8D}" type="slidenum">
              <a:rPr lang="en-GB" smtClean="0"/>
              <a:pPr/>
              <a:t>12</a:t>
            </a:fld>
            <a:endParaRPr lang="en-GB"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10000"/>
          </a:bodyPr>
          <a:lstStyle/>
          <a:p>
            <a:pPr>
              <a:defRPr/>
            </a:pPr>
            <a:r>
              <a:rPr lang="en-GB" dirty="0" smtClean="0">
                <a:latin typeface="Arial" panose="020B0604020202020204" pitchFamily="34" charset="0"/>
                <a:cs typeface="Arial" panose="020B0604020202020204" pitchFamily="34" charset="0"/>
              </a:rPr>
              <a:t>This is Eva </a:t>
            </a:r>
            <a:r>
              <a:rPr lang="en-GB" i="1" dirty="0" smtClean="0">
                <a:latin typeface="Arial" pitchFamily="34" charset="0"/>
                <a:cs typeface="Arial" pitchFamily="34" charset="0"/>
              </a:rPr>
              <a:t>(</a:t>
            </a:r>
            <a:r>
              <a:rPr lang="en-GB" i="1" dirty="0" err="1" smtClean="0">
                <a:latin typeface="Arial" pitchFamily="34" charset="0"/>
                <a:cs typeface="Arial" pitchFamily="34" charset="0"/>
              </a:rPr>
              <a:t>Aa-va</a:t>
            </a:r>
            <a:r>
              <a:rPr lang="en-GB" i="1" dirty="0" smtClean="0">
                <a:latin typeface="Arial" pitchFamily="34" charset="0"/>
                <a:cs typeface="Arial" pitchFamily="34" charset="0"/>
              </a:rPr>
              <a:t>)</a:t>
            </a:r>
            <a:r>
              <a:rPr lang="en-GB" dirty="0" smtClean="0">
                <a:latin typeface="Arial" pitchFamily="34" charset="0"/>
                <a:cs typeface="Arial" pitchFamily="34" charset="0"/>
              </a:rPr>
              <a:t>. She is 14 years old and lives with her mother and father in a small rural village in the southern Andean highlands in Peru. Eva goes to a school in a nearby city; it takes her 45 minutes to get there. Eva would like to live in the city one day.	</a:t>
            </a:r>
          </a:p>
          <a:p>
            <a:pPr>
              <a:defRPr/>
            </a:pPr>
            <a:endParaRPr lang="en-GB" dirty="0" smtClean="0">
              <a:latin typeface="Arial" pitchFamily="34" charset="0"/>
              <a:cs typeface="Arial" pitchFamily="34" charset="0"/>
            </a:endParaRPr>
          </a:p>
          <a:p>
            <a:pPr>
              <a:defRPr/>
            </a:pPr>
            <a:r>
              <a:rPr lang="en-GB" dirty="0" smtClean="0">
                <a:latin typeface="Arial" pitchFamily="34" charset="0"/>
                <a:cs typeface="Arial" pitchFamily="34" charset="0"/>
              </a:rPr>
              <a:t>Eva’s father became ill last year. He had a back injury and can’t work any more. Since then Eva has had to work on the farm at weekends and during school holidays. Eva needs to work to be able to afford clothes and the return fare for the school bus. Eva likes to work but she doesn’t like it when she has to work late.</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Everyone in Eva’s family reads and writes but they have very few books at home. Eva liked primary school more than secondary because there was less work and she had more friends.</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In the mornings during the week, Eva cooks and does chores before school. She has to wash the family’s clothes. Eva likes to do this. In the evenings, she watches television. </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Eva thinks that they are taught well at her school. There is a library, gardens and a workshop. They grow vegetables at school and Eva plays volleyball. There aren’t enough classrooms at her school but they are building new ones. Some classrooms have two study sections – some people go in the mornings and some go in the afternoons. Eva studies in the afternoons at the moment but she would prefer to study in the mornings. </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Eva wants to learn and complete school. She thinks that school will be useful for her future. Her dream is to go to university to study nursing. </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a:t>
            </a:r>
            <a:r>
              <a:rPr lang="en-GB" dirty="0" err="1" smtClean="0"/>
              <a:t>Mariluz</a:t>
            </a:r>
            <a:r>
              <a:rPr lang="en-GB" dirty="0" smtClean="0"/>
              <a:t> </a:t>
            </a:r>
            <a:r>
              <a:rPr lang="en-GB" dirty="0" err="1" smtClean="0"/>
              <a:t>Aparicio</a:t>
            </a:r>
            <a:endParaRPr lang="en-GB" dirty="0" smtClean="0"/>
          </a:p>
          <a:p>
            <a:pPr>
              <a:defRPr/>
            </a:pPr>
            <a:endParaRPr lang="en-GB" dirty="0">
              <a:latin typeface="Arial" panose="020B0604020202020204" pitchFamily="34" charset="0"/>
              <a:cs typeface="Arial" panose="020B0604020202020204" pitchFamily="34" charset="0"/>
            </a:endParaRPr>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5876234-D082-43AF-AE35-EF84D78FC512}" type="slidenum">
              <a:rPr lang="en-GB" smtClean="0"/>
              <a:pPr/>
              <a:t>13</a:t>
            </a:fld>
            <a:endParaRPr lang="en-GB"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20000"/>
          </a:bodyPr>
          <a:lstStyle/>
          <a:p>
            <a:pPr>
              <a:defRPr/>
            </a:pPr>
            <a:r>
              <a:rPr lang="en-GB" dirty="0" smtClean="0">
                <a:latin typeface="Arial" panose="020B0604020202020204" pitchFamily="34" charset="0"/>
                <a:cs typeface="Arial" panose="020B0604020202020204" pitchFamily="34" charset="0"/>
              </a:rPr>
              <a:t>This is </a:t>
            </a:r>
            <a:r>
              <a:rPr lang="en-GB" dirty="0" err="1" smtClean="0">
                <a:latin typeface="Arial" pitchFamily="34" charset="0"/>
                <a:cs typeface="Arial" pitchFamily="34" charset="0"/>
              </a:rPr>
              <a:t>Phuoc</a:t>
            </a:r>
            <a:r>
              <a:rPr lang="en-GB" dirty="0" smtClean="0">
                <a:latin typeface="Arial" pitchFamily="34" charset="0"/>
                <a:cs typeface="Arial" pitchFamily="34" charset="0"/>
              </a:rPr>
              <a:t> </a:t>
            </a:r>
            <a:r>
              <a:rPr lang="en-GB" i="1" dirty="0" smtClean="0">
                <a:latin typeface="Arial" pitchFamily="34" charset="0"/>
                <a:cs typeface="Arial" pitchFamily="34" charset="0"/>
              </a:rPr>
              <a:t>(F-</a:t>
            </a:r>
            <a:r>
              <a:rPr lang="en-GB" i="1" dirty="0" err="1" smtClean="0">
                <a:latin typeface="Arial" pitchFamily="34" charset="0"/>
                <a:cs typeface="Arial" pitchFamily="34" charset="0"/>
              </a:rPr>
              <a:t>ooo</a:t>
            </a:r>
            <a:r>
              <a:rPr lang="en-GB" i="1" dirty="0" smtClean="0">
                <a:latin typeface="Arial" pitchFamily="34" charset="0"/>
                <a:cs typeface="Arial" pitchFamily="34" charset="0"/>
              </a:rPr>
              <a:t>-c)</a:t>
            </a:r>
            <a:r>
              <a:rPr lang="en-GB" dirty="0" smtClean="0">
                <a:latin typeface="Arial" pitchFamily="34" charset="0"/>
                <a:cs typeface="Arial" pitchFamily="34" charset="0"/>
              </a:rPr>
              <a:t>. He is 16 years old and lives with his family in the city of </a:t>
            </a:r>
            <a:r>
              <a:rPr lang="en-GB" dirty="0" err="1" smtClean="0">
                <a:latin typeface="Arial" panose="020B0604020202020204" pitchFamily="34" charset="0"/>
                <a:cs typeface="Arial" panose="020B0604020202020204" pitchFamily="34" charset="0"/>
              </a:rPr>
              <a:t>Da</a:t>
            </a:r>
            <a:r>
              <a:rPr lang="en-GB" dirty="0" smtClean="0">
                <a:latin typeface="Arial" panose="020B0604020202020204" pitchFamily="34" charset="0"/>
                <a:cs typeface="Arial" panose="020B0604020202020204" pitchFamily="34" charset="0"/>
              </a:rPr>
              <a:t> Nang.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is in grade 11. His school is one of the largest in the city.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is very proud to go there. There was an entrance exam and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had to study hard to pass it. </a:t>
            </a:r>
            <a:endParaRPr lang="en-GB" b="1" dirty="0" smtClean="0">
              <a:latin typeface="Arial" panose="020B0604020202020204" pitchFamily="34" charset="0"/>
              <a:cs typeface="Arial" panose="020B0604020202020204" pitchFamily="34" charset="0"/>
            </a:endParaRPr>
          </a:p>
          <a:p>
            <a:pPr>
              <a:defRPr/>
            </a:pP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It takes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20 minutes to cycle to school each day. He has an older sister who is in her final year of studying architecture.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tries to study as much as he can. He is specialising in English, literature and maths. He also takes part in some extra-curricular activities such as the Boy Scouts and karate. </a:t>
            </a: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In his free time,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helps his parents to look after their store. He also helps his mother to mop the floor and sometimes to cook. In the Boy Scouts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learned how to cook, go to the market and find wood. Sometimes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goes on outings and picnics with his class. As well as studying,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also likes to read books and listen to music. Sometimes he watches television or reads newspapers.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likes horror and action films the most. When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watches television, he usually watches the Science Channel though he also watches cartoons once in a while for fun.</a:t>
            </a:r>
          </a:p>
          <a:p>
            <a:pPr>
              <a:defRPr/>
            </a:pPr>
            <a:endParaRPr lang="en-GB" b="1"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Sometimes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goes back to visit his mother’s hometown in the countryside. He likes the countryside. Life is relaxing there and more comfortable.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prefers the city, however,</a:t>
            </a:r>
            <a:r>
              <a:rPr lang="en-GB" b="1"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as he thinks that it’s easier to work in the city and the quality of life is higher.</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wants to graduate from high school and get accepted into a university. His dream is to obtain a Master’s degree in the future or maybe even a PhD. He would like to work in the tourism industry or in foreign relations.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wants to try hard and study overseas, maybe in the UK or Australia. Even if </a:t>
            </a:r>
            <a:r>
              <a:rPr lang="en-GB" dirty="0" err="1" smtClean="0">
                <a:latin typeface="Arial" panose="020B0604020202020204" pitchFamily="34" charset="0"/>
                <a:cs typeface="Arial" panose="020B0604020202020204" pitchFamily="34" charset="0"/>
              </a:rPr>
              <a:t>Phuoc</a:t>
            </a:r>
            <a:r>
              <a:rPr lang="en-GB" dirty="0" smtClean="0">
                <a:latin typeface="Arial" panose="020B0604020202020204" pitchFamily="34" charset="0"/>
                <a:cs typeface="Arial" panose="020B0604020202020204" pitchFamily="34" charset="0"/>
              </a:rPr>
              <a:t> goes away to study, he thinks that he would like to return to </a:t>
            </a:r>
            <a:r>
              <a:rPr lang="en-GB" dirty="0" err="1" smtClean="0">
                <a:latin typeface="Arial" panose="020B0604020202020204" pitchFamily="34" charset="0"/>
                <a:cs typeface="Arial" panose="020B0604020202020204" pitchFamily="34" charset="0"/>
              </a:rPr>
              <a:t>Da</a:t>
            </a:r>
            <a:r>
              <a:rPr lang="en-GB" dirty="0" smtClean="0">
                <a:latin typeface="Arial" panose="020B0604020202020204" pitchFamily="34" charset="0"/>
                <a:cs typeface="Arial" panose="020B0604020202020204" pitchFamily="34" charset="0"/>
              </a:rPr>
              <a:t> Nang one day.</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Lives/Pham Viet </a:t>
            </a:r>
            <a:r>
              <a:rPr lang="en-GB" dirty="0" err="1" smtClean="0"/>
              <a:t>Anh</a:t>
            </a:r>
            <a:endParaRPr lang="en-GB" dirty="0" smtClean="0"/>
          </a:p>
          <a:p>
            <a:pPr>
              <a:defRPr/>
            </a:pPr>
            <a:endParaRPr lang="en-GB" dirty="0">
              <a:latin typeface="Arial" panose="020B0604020202020204" pitchFamily="34" charset="0"/>
              <a:cs typeface="Arial" panose="020B0604020202020204" pitchFamily="34" charset="0"/>
            </a:endParaRPr>
          </a:p>
        </p:txBody>
      </p:sp>
      <p:sp>
        <p:nvSpPr>
          <p:cNvPr id="460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74E53D5-A141-4D39-A912-ABB966D00900}" type="slidenum">
              <a:rPr lang="en-GB" smtClean="0"/>
              <a:pPr/>
              <a:t>14</a:t>
            </a:fld>
            <a:endParaRPr lang="en-GB"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3" name="Notes Placeholder 2"/>
          <p:cNvSpPr>
            <a:spLocks noGrp="1"/>
          </p:cNvSpPr>
          <p:nvPr>
            <p:ph type="body" idx="1"/>
          </p:nvPr>
        </p:nvSpPr>
        <p:spPr/>
        <p:txBody>
          <a:bodyPr>
            <a:normAutofit fontScale="85000" lnSpcReduction="20000"/>
          </a:bodyPr>
          <a:lstStyle/>
          <a:p>
            <a:pPr>
              <a:defRPr/>
            </a:pPr>
            <a:r>
              <a:rPr lang="en-GB" dirty="0" smtClean="0">
                <a:latin typeface="Arial" pitchFamily="34" charset="0"/>
                <a:cs typeface="Arial" pitchFamily="34" charset="0"/>
              </a:rPr>
              <a:t>This is </a:t>
            </a:r>
            <a:r>
              <a:rPr lang="en-GB" dirty="0" err="1" smtClean="0">
                <a:latin typeface="Arial" pitchFamily="34" charset="0"/>
                <a:cs typeface="Arial" pitchFamily="34" charset="0"/>
              </a:rPr>
              <a:t>H’Mai</a:t>
            </a:r>
            <a:r>
              <a:rPr lang="en-GB" dirty="0" smtClean="0">
                <a:latin typeface="Arial" pitchFamily="34" charset="0"/>
                <a:cs typeface="Arial" pitchFamily="34" charset="0"/>
              </a:rPr>
              <a:t> </a:t>
            </a:r>
            <a:r>
              <a:rPr lang="en-GB" i="1" dirty="0" smtClean="0">
                <a:latin typeface="Arial" pitchFamily="34" charset="0"/>
                <a:cs typeface="Arial" pitchFamily="34" charset="0"/>
              </a:rPr>
              <a:t>(H-My)</a:t>
            </a:r>
            <a:r>
              <a:rPr lang="en-GB" dirty="0" smtClean="0">
                <a:latin typeface="Arial" pitchFamily="34" charset="0"/>
                <a:cs typeface="Arial" pitchFamily="34" charset="0"/>
              </a:rPr>
              <a:t>. She is 13 years old and lives with her family in a poor rural area in </a:t>
            </a:r>
            <a:r>
              <a:rPr lang="en-GB" dirty="0" err="1" smtClean="0">
                <a:latin typeface="Arial" pitchFamily="34" charset="0"/>
                <a:cs typeface="Arial" pitchFamily="34" charset="0"/>
              </a:rPr>
              <a:t>Phu</a:t>
            </a:r>
            <a:r>
              <a:rPr lang="en-GB" dirty="0" smtClean="0">
                <a:latin typeface="Arial" pitchFamily="34" charset="0"/>
                <a:cs typeface="Arial" pitchFamily="34" charset="0"/>
              </a:rPr>
              <a:t> Yen province, Viet Nam. She is the second oldest of four children. The family are from the </a:t>
            </a:r>
            <a:r>
              <a:rPr lang="en-GB" i="1" dirty="0" err="1" smtClean="0">
                <a:latin typeface="Arial" pitchFamily="34" charset="0"/>
                <a:cs typeface="Arial" pitchFamily="34" charset="0"/>
              </a:rPr>
              <a:t>H’Roi</a:t>
            </a:r>
            <a:r>
              <a:rPr lang="en-GB" dirty="0" smtClean="0">
                <a:latin typeface="Arial" pitchFamily="34" charset="0"/>
                <a:cs typeface="Arial" pitchFamily="34" charset="0"/>
              </a:rPr>
              <a:t> ethnic minority group. </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H’Mai</a:t>
            </a:r>
            <a:r>
              <a:rPr lang="en-GB" dirty="0" smtClean="0">
                <a:latin typeface="Arial" panose="020B0604020202020204" pitchFamily="34" charset="0"/>
                <a:cs typeface="Arial" panose="020B0604020202020204" pitchFamily="34" charset="0"/>
              </a:rPr>
              <a:t> had to drop out of regular school in grade 6 because her parents didn’t have enough money to pay the fees. Although primary education is free in Viet Nam, there are a number of additional fees. Many children here drop out of secondary school because their parents can’t afford the school fees or other expenses, or because they live too far away from school and don’t have any form of transport, or because they have to work in the fields and so fall behind with their school work.</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The family live in a small house with two rooms, a living room and a bedroom. There is another traditional building behind the house, with a kitchen and a bedroom, where they spend most of their time. In front of the house there is a well. </a:t>
            </a:r>
            <a:r>
              <a:rPr lang="en-GB" dirty="0" err="1" smtClean="0">
                <a:latin typeface="Arial" panose="020B0604020202020204" pitchFamily="34" charset="0"/>
                <a:cs typeface="Arial" panose="020B0604020202020204" pitchFamily="34" charset="0"/>
              </a:rPr>
              <a:t>H’Mai’s</a:t>
            </a:r>
            <a:r>
              <a:rPr lang="en-GB" dirty="0" smtClean="0">
                <a:latin typeface="Arial" panose="020B0604020202020204" pitchFamily="34" charset="0"/>
                <a:cs typeface="Arial" panose="020B0604020202020204" pitchFamily="34" charset="0"/>
              </a:rPr>
              <a:t> family don’t have a table or chairs and there isn’t any electricity in their house. There is an electricity supply in </a:t>
            </a:r>
            <a:r>
              <a:rPr lang="en-GB" dirty="0" err="1" smtClean="0">
                <a:latin typeface="Arial" panose="020B0604020202020204" pitchFamily="34" charset="0"/>
                <a:cs typeface="Arial" panose="020B0604020202020204" pitchFamily="34" charset="0"/>
              </a:rPr>
              <a:t>H’Mai’s</a:t>
            </a:r>
            <a:r>
              <a:rPr lang="en-GB" dirty="0" smtClean="0">
                <a:latin typeface="Arial" panose="020B0604020202020204" pitchFamily="34" charset="0"/>
                <a:cs typeface="Arial" panose="020B0604020202020204" pitchFamily="34" charset="0"/>
              </a:rPr>
              <a:t> village but her family can’t afford the connection. </a:t>
            </a:r>
            <a:r>
              <a:rPr lang="en-GB" dirty="0" err="1" smtClean="0">
                <a:latin typeface="Arial" panose="020B0604020202020204" pitchFamily="34" charset="0"/>
                <a:cs typeface="Arial" panose="020B0604020202020204" pitchFamily="34" charset="0"/>
              </a:rPr>
              <a:t>H’Mai</a:t>
            </a:r>
            <a:r>
              <a:rPr lang="en-GB" dirty="0" smtClean="0">
                <a:latin typeface="Arial" panose="020B0604020202020204" pitchFamily="34" charset="0"/>
                <a:cs typeface="Arial" panose="020B0604020202020204" pitchFamily="34" charset="0"/>
              </a:rPr>
              <a:t> dreams of having electricity at home one day.</a:t>
            </a:r>
          </a:p>
          <a:p>
            <a:pPr>
              <a:defRPr/>
            </a:pPr>
            <a:endParaRPr lang="en-GB" b="1" dirty="0" smtClean="0">
              <a:latin typeface="Arial" panose="020B0604020202020204" pitchFamily="34" charset="0"/>
              <a:cs typeface="Arial" panose="020B0604020202020204" pitchFamily="34" charset="0"/>
            </a:endParaRPr>
          </a:p>
          <a:p>
            <a:pPr>
              <a:defRPr/>
            </a:pPr>
            <a:r>
              <a:rPr lang="en-GB" dirty="0" err="1" smtClean="0">
                <a:latin typeface="Arial" panose="020B0604020202020204" pitchFamily="34" charset="0"/>
                <a:cs typeface="Arial" panose="020B0604020202020204" pitchFamily="34" charset="0"/>
              </a:rPr>
              <a:t>H’Mai</a:t>
            </a:r>
            <a:r>
              <a:rPr lang="en-GB" dirty="0" smtClean="0">
                <a:latin typeface="Arial" panose="020B0604020202020204" pitchFamily="34" charset="0"/>
                <a:cs typeface="Arial" panose="020B0604020202020204" pitchFamily="34" charset="0"/>
              </a:rPr>
              <a:t> works on the family farm during the day and goes to night school from 7.00pm to 9.00pm on Tuesdays, Thursdays and Saturdays. She is in grade 9. On the farm </a:t>
            </a:r>
            <a:r>
              <a:rPr lang="en-GB" dirty="0" err="1" smtClean="0">
                <a:latin typeface="Arial" panose="020B0604020202020204" pitchFamily="34" charset="0"/>
                <a:cs typeface="Arial" panose="020B0604020202020204" pitchFamily="34" charset="0"/>
              </a:rPr>
              <a:t>H’Mai</a:t>
            </a:r>
            <a:r>
              <a:rPr lang="en-GB" dirty="0" smtClean="0">
                <a:latin typeface="Arial" panose="020B0604020202020204" pitchFamily="34" charset="0"/>
                <a:cs typeface="Arial" panose="020B0604020202020204" pitchFamily="34" charset="0"/>
              </a:rPr>
              <a:t> helps to herd the cows and cut grass. The family own about one hectare of land and they grow rice, beans, cassava and wheat.</a:t>
            </a:r>
            <a:endParaRPr lang="en-GB" b="1" dirty="0" smtClean="0">
              <a:latin typeface="Arial" panose="020B0604020202020204" pitchFamily="34" charset="0"/>
              <a:cs typeface="Arial" panose="020B0604020202020204" pitchFamily="34" charset="0"/>
            </a:endParaRPr>
          </a:p>
          <a:p>
            <a:pPr>
              <a:defRPr/>
            </a:pPr>
            <a:endParaRPr lang="en-GB" dirty="0" smtClean="0">
              <a:latin typeface="Arial" panose="020B0604020202020204" pitchFamily="34" charset="0"/>
              <a:cs typeface="Arial" panose="020B0604020202020204" pitchFamily="34" charset="0"/>
            </a:endParaRPr>
          </a:p>
          <a:p>
            <a:pPr>
              <a:defRPr/>
            </a:pPr>
            <a:r>
              <a:rPr lang="en-GB" dirty="0" smtClean="0">
                <a:latin typeface="Arial" panose="020B0604020202020204" pitchFamily="34" charset="0"/>
                <a:cs typeface="Arial" panose="020B0604020202020204" pitchFamily="34" charset="0"/>
              </a:rPr>
              <a:t>When </a:t>
            </a:r>
            <a:r>
              <a:rPr lang="en-GB" dirty="0" err="1" smtClean="0">
                <a:latin typeface="Arial" panose="020B0604020202020204" pitchFamily="34" charset="0"/>
                <a:cs typeface="Arial" panose="020B0604020202020204" pitchFamily="34" charset="0"/>
              </a:rPr>
              <a:t>H’Mai</a:t>
            </a:r>
            <a:r>
              <a:rPr lang="en-GB" dirty="0" smtClean="0">
                <a:latin typeface="Arial" panose="020B0604020202020204" pitchFamily="34" charset="0"/>
                <a:cs typeface="Arial" panose="020B0604020202020204" pitchFamily="34" charset="0"/>
              </a:rPr>
              <a:t> isn’t working or studying she looks after her younger siblings. She also helps her mother with the housework. </a:t>
            </a:r>
            <a:r>
              <a:rPr lang="en-GB" dirty="0" err="1" smtClean="0">
                <a:latin typeface="Arial" panose="020B0604020202020204" pitchFamily="34" charset="0"/>
                <a:cs typeface="Arial" panose="020B0604020202020204" pitchFamily="34" charset="0"/>
              </a:rPr>
              <a:t>H’Mai</a:t>
            </a:r>
            <a:r>
              <a:rPr lang="en-GB" dirty="0" smtClean="0">
                <a:latin typeface="Arial" panose="020B0604020202020204" pitchFamily="34" charset="0"/>
                <a:cs typeface="Arial" panose="020B0604020202020204" pitchFamily="34" charset="0"/>
              </a:rPr>
              <a:t> does the laundry and cooks. She spends some free time with her cousin, who lives next door.</a:t>
            </a:r>
          </a:p>
          <a:p>
            <a:pPr>
              <a:defRPr/>
            </a:pPr>
            <a:endParaRPr lang="en-GB" b="1" dirty="0" smtClean="0">
              <a:latin typeface="Arial" panose="020B0604020202020204" pitchFamily="34" charset="0"/>
              <a:cs typeface="Arial" panose="020B0604020202020204" pitchFamily="34" charset="0"/>
            </a:endParaRPr>
          </a:p>
          <a:p>
            <a:pPr>
              <a:defRPr/>
            </a:pPr>
            <a:r>
              <a:rPr lang="en-GB" b="1" dirty="0" smtClean="0"/>
              <a:t>Photo credit: </a:t>
            </a:r>
            <a:r>
              <a:rPr lang="en-GB" dirty="0" smtClean="0"/>
              <a:t>© Young Lives/Nguyen </a:t>
            </a:r>
            <a:r>
              <a:rPr lang="en-GB" dirty="0" err="1" smtClean="0"/>
              <a:t>Quang</a:t>
            </a:r>
            <a:r>
              <a:rPr lang="en-GB" dirty="0" smtClean="0"/>
              <a:t> Thai and Trinh Van Dang</a:t>
            </a:r>
          </a:p>
          <a:p>
            <a:pPr>
              <a:defRPr/>
            </a:pPr>
            <a:endParaRPr lang="en-GB" dirty="0">
              <a:latin typeface="Arial" panose="020B0604020202020204" pitchFamily="34" charset="0"/>
              <a:cs typeface="Arial" panose="020B0604020202020204" pitchFamily="34" charset="0"/>
            </a:endParaRPr>
          </a:p>
        </p:txBody>
      </p:sp>
      <p:sp>
        <p:nvSpPr>
          <p:cNvPr id="4710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F3B130-405E-4216-9E7E-8A8C2610347B}" type="slidenum">
              <a:rPr lang="en-GB" smtClean="0"/>
              <a:pPr/>
              <a:t>15</a:t>
            </a:fld>
            <a:endParaRPr lang="en-GB"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6C651B6-D63B-4949-9382-CCB5B4F236EA}" type="slidenum">
              <a:rPr lang="en-GB" smtClean="0"/>
              <a:pPr/>
              <a:t>16</a:t>
            </a:fld>
            <a:endParaRPr lang="en-GB"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latin typeface="Arial" pitchFamily="34" charset="0"/>
                <a:cs typeface="Arial" pitchFamily="34" charset="0"/>
              </a:rPr>
              <a:t>Image info: </a:t>
            </a:r>
            <a:r>
              <a:rPr lang="en-GB" altLang="en-US" smtClean="0">
                <a:latin typeface="Arial" pitchFamily="34" charset="0"/>
                <a:cs typeface="Arial" pitchFamily="34" charset="0"/>
              </a:rPr>
              <a:t>A young woman collects water in rural Andhra Pradesh, India.</a:t>
            </a:r>
          </a:p>
          <a:p>
            <a:r>
              <a:rPr lang="en-GB" altLang="en-US" b="1" smtClean="0">
                <a:latin typeface="Arial" pitchFamily="34" charset="0"/>
                <a:cs typeface="Arial" pitchFamily="34" charset="0"/>
              </a:rPr>
              <a:t>Photo credit: </a:t>
            </a:r>
            <a:r>
              <a:rPr lang="en-GB" altLang="en-US" smtClean="0">
                <a:latin typeface="Arial" pitchFamily="34" charset="0"/>
                <a:cs typeface="Arial" pitchFamily="34" charset="0"/>
              </a:rPr>
              <a:t>© Young Lives/Sarika Gulati</a:t>
            </a:r>
          </a:p>
          <a:p>
            <a:endParaRPr lang="en-GB"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E8925C3-256D-4EA2-9C47-6FE0B364B0CE}" type="slidenum">
              <a:rPr lang="en-GB" smtClean="0"/>
              <a:pPr/>
              <a:t>17</a:t>
            </a:fld>
            <a:endParaRPr lang="en-GB"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latin typeface="Arial" pitchFamily="34" charset="0"/>
                <a:cs typeface="Arial" pitchFamily="34" charset="0"/>
              </a:rPr>
              <a:t>Image info: </a:t>
            </a:r>
            <a:r>
              <a:rPr lang="en-GB" smtClean="0"/>
              <a:t>Harvesting rice in rural Vietnam. The lives of children in rural and urban Vietnam are quite different: children in urban Vietnam spend quite a lot of their time after school in extra classes or on extra-curricular activities, while children in rural Vietnam spend a lot of their time on agricultural or household tasks.</a:t>
            </a:r>
          </a:p>
          <a:p>
            <a:r>
              <a:rPr lang="en-GB" b="1" smtClean="0"/>
              <a:t>Photo credit: </a:t>
            </a:r>
            <a:r>
              <a:rPr lang="en-GB" smtClean="0"/>
              <a:t>© Young Lives/Nguyen Quang Thai and Trinh Van Dang</a:t>
            </a:r>
          </a:p>
        </p:txBody>
      </p:sp>
      <p:sp>
        <p:nvSpPr>
          <p:cNvPr id="501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0001525-E594-4139-AF84-CC3275746B10}" type="slidenum">
              <a:rPr lang="en-GB" smtClean="0"/>
              <a:pPr/>
              <a:t>18</a:t>
            </a:fld>
            <a:endParaRPr lang="en-GB"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altLang="en-US" b="1" smtClean="0">
                <a:latin typeface="Arial" pitchFamily="34" charset="0"/>
                <a:cs typeface="Arial" pitchFamily="34" charset="0"/>
              </a:rPr>
              <a:t>Image info: </a:t>
            </a:r>
            <a:r>
              <a:rPr lang="en-US" altLang="en-US" smtClean="0">
                <a:latin typeface="Arial" pitchFamily="34" charset="0"/>
                <a:cs typeface="Arial" pitchFamily="34" charset="0"/>
              </a:rPr>
              <a:t>Shoe-shining is a way to earn money in towns in Ethiopia.</a:t>
            </a:r>
          </a:p>
          <a:p>
            <a:r>
              <a:rPr lang="en-GB" altLang="en-US" b="1" smtClean="0">
                <a:latin typeface="Arial" pitchFamily="34" charset="0"/>
                <a:cs typeface="Arial" pitchFamily="34" charset="0"/>
              </a:rPr>
              <a:t>Photo credit: </a:t>
            </a:r>
            <a:r>
              <a:rPr lang="en-GB" altLang="en-US" smtClean="0">
                <a:latin typeface="Arial" pitchFamily="34" charset="0"/>
                <a:cs typeface="Arial" pitchFamily="34" charset="0"/>
              </a:rPr>
              <a:t>© Young Lives/Aida Ashenafi</a:t>
            </a:r>
          </a:p>
          <a:p>
            <a:endParaRPr lang="en-GB" smtClean="0"/>
          </a:p>
        </p:txBody>
      </p:sp>
      <p:sp>
        <p:nvSpPr>
          <p:cNvPr id="512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3C5B6A7-B68C-439F-B0A5-1AC235F3E449}" type="slidenum">
              <a:rPr lang="en-GB" smtClean="0"/>
              <a:pPr/>
              <a:t>19</a:t>
            </a:fld>
            <a:endParaRPr lang="en-GB"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latin typeface="Arial" pitchFamily="34" charset="0"/>
                <a:cs typeface="Arial" pitchFamily="34" charset="0"/>
              </a:rPr>
              <a:t>Image info: </a:t>
            </a:r>
            <a:r>
              <a:rPr lang="en-GB" smtClean="0"/>
              <a:t>On the way to school in rural Ethiopia. In some parts of Ethiopia, children can spend up to an hour walking each way to school.</a:t>
            </a:r>
            <a:endParaRPr lang="en-GB" altLang="en-US" smtClean="0">
              <a:latin typeface="Arial" pitchFamily="34" charset="0"/>
              <a:cs typeface="Arial" pitchFamily="34" charset="0"/>
            </a:endParaRPr>
          </a:p>
          <a:p>
            <a:r>
              <a:rPr lang="en-GB" altLang="en-US" b="1" smtClean="0">
                <a:latin typeface="Arial" pitchFamily="34" charset="0"/>
                <a:cs typeface="Arial" pitchFamily="34" charset="0"/>
              </a:rPr>
              <a:t>Photo credit: </a:t>
            </a:r>
            <a:r>
              <a:rPr lang="en-GB" smtClean="0"/>
              <a:t>© Young Lives/Yisak Tafere</a:t>
            </a:r>
            <a:endParaRPr lang="en-GB" altLang="en-US" smtClean="0">
              <a:latin typeface="Arial" pitchFamily="34" charset="0"/>
              <a:cs typeface="Arial" pitchFamily="34" charset="0"/>
            </a:endParaRPr>
          </a:p>
          <a:p>
            <a:endParaRPr lang="en-GB" smtClean="0"/>
          </a:p>
        </p:txBody>
      </p:sp>
      <p:sp>
        <p:nvSpPr>
          <p:cNvPr id="5222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BE1132C-19FA-4030-9E70-E10CF505A19F}" type="slidenum">
              <a:rPr lang="en-GB" smtClean="0"/>
              <a:pPr/>
              <a:t>20</a:t>
            </a:fld>
            <a:endParaRPr lang="en-GB"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latin typeface="Arial" pitchFamily="34" charset="0"/>
                <a:cs typeface="Arial" pitchFamily="34" charset="0"/>
              </a:rPr>
              <a:t>Image info: </a:t>
            </a:r>
            <a:r>
              <a:rPr lang="en-GB" smtClean="0"/>
              <a:t>Girls in a boarding school in Andhra Pradesh, India (notice how their trunks are stacked at the back of the classroom). Gender-segregated schools are common in India, especially at the secondary level, when children may have to board at a school in the nearest town some distance from home.</a:t>
            </a:r>
          </a:p>
          <a:p>
            <a:r>
              <a:rPr lang="en-GB" b="1" smtClean="0"/>
              <a:t>Photo credit: </a:t>
            </a:r>
            <a:r>
              <a:rPr lang="en-GB" smtClean="0"/>
              <a:t>© Young Lives/Sarika Gulati</a:t>
            </a:r>
          </a:p>
          <a:p>
            <a:endParaRPr lang="en-GB" smtClean="0"/>
          </a:p>
        </p:txBody>
      </p:sp>
      <p:sp>
        <p:nvSpPr>
          <p:cNvPr id="5325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E331D1-5458-45F6-A477-139F66E4606B}" type="slidenum">
              <a:rPr lang="en-GB" smtClean="0"/>
              <a:pPr/>
              <a:t>21</a:t>
            </a:fld>
            <a:endParaRPr lang="en-GB"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latin typeface="Arial" pitchFamily="34" charset="0"/>
                <a:cs typeface="Arial" pitchFamily="34" charset="0"/>
              </a:rPr>
              <a:t>Image info: </a:t>
            </a:r>
            <a:r>
              <a:rPr lang="en-GB" altLang="en-US" smtClean="0">
                <a:latin typeface="Arial" pitchFamily="34" charset="0"/>
                <a:cs typeface="Arial" pitchFamily="34" charset="0"/>
              </a:rPr>
              <a:t>Boys playing running and jumping games in the southern Andean highlands of Peru.</a:t>
            </a:r>
          </a:p>
          <a:p>
            <a:r>
              <a:rPr lang="en-GB" altLang="en-US" b="1" smtClean="0">
                <a:latin typeface="Arial" pitchFamily="34" charset="0"/>
                <a:cs typeface="Arial" pitchFamily="34" charset="0"/>
              </a:rPr>
              <a:t>Photo credit: </a:t>
            </a:r>
            <a:r>
              <a:rPr lang="es-ES" altLang="en-US" smtClean="0">
                <a:latin typeface="Arial" pitchFamily="34" charset="0"/>
                <a:cs typeface="Arial" pitchFamily="34" charset="0"/>
              </a:rPr>
              <a:t>© Young Lives/</a:t>
            </a:r>
            <a:r>
              <a:rPr lang="en-GB" altLang="en-US" smtClean="0">
                <a:latin typeface="Arial" pitchFamily="34" charset="0"/>
                <a:cs typeface="Arial" pitchFamily="34" charset="0"/>
              </a:rPr>
              <a:t>Giancarlo Shibayama</a:t>
            </a:r>
          </a:p>
          <a:p>
            <a:endParaRPr lang="en-GB"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B71DC7E-94F7-466C-B9AE-6A9C55941DA6}" type="slidenum">
              <a:rPr lang="en-GB" smtClean="0"/>
              <a:pPr/>
              <a:t>22</a:t>
            </a:fld>
            <a:endParaRPr lang="en-GB"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b="1" smtClean="0"/>
              <a:t>Image info: </a:t>
            </a:r>
            <a:r>
              <a:rPr lang="en-GB" smtClean="0"/>
              <a:t>Oral polio drops are administered in a primary school in Viet Nam during an immunisation programme.</a:t>
            </a:r>
            <a:endParaRPr lang="en-GB" b="1" smtClean="0"/>
          </a:p>
          <a:p>
            <a:r>
              <a:rPr lang="en-GB" b="1" smtClean="0"/>
              <a:t>Photo credit: </a:t>
            </a:r>
            <a:r>
              <a:rPr lang="en-GB" smtClean="0"/>
              <a:t>Peter Barker/PANOS</a:t>
            </a:r>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36371BB-DE9D-450C-A062-3628D7CFB409}" type="slidenum">
              <a:rPr lang="en-GB" smtClean="0"/>
              <a:pPr/>
              <a:t>23</a:t>
            </a:fld>
            <a:endParaRPr lang="en-GB"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altLang="en-US" b="1" smtClean="0">
                <a:latin typeface="Arial" pitchFamily="34" charset="0"/>
                <a:cs typeface="Arial" pitchFamily="34" charset="0"/>
              </a:rPr>
              <a:t>Photo credit: </a:t>
            </a:r>
            <a:r>
              <a:rPr lang="en-GB" altLang="en-US" smtClean="0">
                <a:latin typeface="Arial" pitchFamily="34" charset="0"/>
                <a:cs typeface="Arial" pitchFamily="34" charset="0"/>
              </a:rPr>
              <a:t>Liz Newbon/Oxfam</a:t>
            </a:r>
          </a:p>
        </p:txBody>
      </p:sp>
      <p:sp>
        <p:nvSpPr>
          <p:cNvPr id="563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BDEA726-E377-4126-A3B7-5661F9E902FC}" type="slidenum">
              <a:rPr lang="en-GB" altLang="en-US" smtClean="0"/>
              <a:pPr/>
              <a:t>24</a:t>
            </a:fld>
            <a:endParaRPr lang="en-GB" alt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there is inequality between countries, for example some countries are wealthy while others are extremely poor. </a:t>
            </a:r>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CE2D68-C526-4A4F-BCDD-D88AFDF9CA50}" type="slidenum">
              <a:rPr lang="en-GB" altLang="en-US" smtClean="0"/>
              <a:pPr/>
              <a:t>25</a:t>
            </a:fld>
            <a:endParaRPr lang="en-GB"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there is also often inequality within countries, where many people have only a little and a few people have a lot. </a:t>
            </a:r>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3AFDF-85FC-4411-94A6-D3525845785B}" type="slidenum">
              <a:rPr lang="en-GB" altLang="en-US" smtClean="0"/>
              <a:pPr/>
              <a:t>26</a:t>
            </a:fld>
            <a:endParaRPr lang="en-GB" alt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Tell learners that inequality isn’t just about how much money is shared out between or within countries. Inequality also affects the opportunities that people have. Ask learners to think about other ways in which people’s lives and opportunities might be unequal. Discuss their ideas and make the point that there are many ways in which inequality affects people’s lives, such as access to water, education and health care, and opportunities for and conditions of employment.</a:t>
            </a:r>
          </a:p>
          <a:p>
            <a:endParaRPr lang="en-GB" altLang="en-US" i="1" smtClean="0"/>
          </a:p>
          <a:p>
            <a:r>
              <a:rPr lang="en-GB" altLang="en-US" i="1" smtClean="0"/>
              <a:t>Photographs, clockwise </a:t>
            </a:r>
            <a:r>
              <a:rPr lang="en-GB" altLang="en-US" i="1" smtClean="0">
                <a:latin typeface="Arial" pitchFamily="34" charset="0"/>
                <a:cs typeface="Arial" pitchFamily="34" charset="0"/>
              </a:rPr>
              <a:t>from top left:</a:t>
            </a:r>
          </a:p>
          <a:p>
            <a:endParaRPr lang="en-GB" altLang="en-US" b="1" smtClean="0">
              <a:latin typeface="Arial" pitchFamily="34" charset="0"/>
              <a:cs typeface="Arial" pitchFamily="34" charset="0"/>
            </a:endParaRPr>
          </a:p>
          <a:p>
            <a:r>
              <a:rPr lang="en-GB" altLang="en-US" b="1" smtClean="0">
                <a:latin typeface="Arial" pitchFamily="34" charset="0"/>
                <a:cs typeface="Arial" pitchFamily="34" charset="0"/>
              </a:rPr>
              <a:t>Access to water</a:t>
            </a:r>
          </a:p>
          <a:p>
            <a:r>
              <a:rPr lang="en-GB" altLang="en-US" b="1" smtClean="0">
                <a:latin typeface="Arial" pitchFamily="34" charset="0"/>
                <a:cs typeface="Arial" pitchFamily="34" charset="0"/>
              </a:rPr>
              <a:t>Image info: </a:t>
            </a:r>
            <a:r>
              <a:rPr lang="en-GB" altLang="en-US" smtClean="0">
                <a:latin typeface="Arial" pitchFamily="34" charset="0"/>
                <a:cs typeface="Arial" pitchFamily="34" charset="0"/>
              </a:rPr>
              <a:t>A boy collects water from a well in Dargalar, Azerbaijan.</a:t>
            </a:r>
            <a:endParaRPr lang="en-GB" altLang="en-US" b="1" smtClean="0">
              <a:latin typeface="Arial" pitchFamily="34" charset="0"/>
              <a:cs typeface="Arial" pitchFamily="34" charset="0"/>
            </a:endParaRPr>
          </a:p>
          <a:p>
            <a:r>
              <a:rPr lang="en-GB" altLang="en-US" b="1" smtClean="0">
                <a:latin typeface="Arial" pitchFamily="34" charset="0"/>
                <a:cs typeface="Arial" pitchFamily="34" charset="0"/>
              </a:rPr>
              <a:t>Photo credit: </a:t>
            </a:r>
            <a:r>
              <a:rPr lang="en-GB" altLang="en-US" smtClean="0">
                <a:latin typeface="Arial" pitchFamily="34" charset="0"/>
                <a:cs typeface="Arial" pitchFamily="34" charset="0"/>
              </a:rPr>
              <a:t>David Levene/Oxfam</a:t>
            </a:r>
          </a:p>
          <a:p>
            <a:endParaRPr lang="en-GB" altLang="en-US" smtClean="0">
              <a:latin typeface="Arial" pitchFamily="34" charset="0"/>
              <a:cs typeface="Arial" pitchFamily="34" charset="0"/>
            </a:endParaRPr>
          </a:p>
          <a:p>
            <a:r>
              <a:rPr lang="en-GB" altLang="en-US" b="1" smtClean="0">
                <a:latin typeface="Arial" pitchFamily="34" charset="0"/>
                <a:cs typeface="Arial" pitchFamily="34" charset="0"/>
              </a:rPr>
              <a:t>Access to play</a:t>
            </a:r>
          </a:p>
          <a:p>
            <a:r>
              <a:rPr lang="en-GB" altLang="en-US" b="1" smtClean="0">
                <a:latin typeface="Arial" pitchFamily="34" charset="0"/>
                <a:cs typeface="Arial" pitchFamily="34" charset="0"/>
              </a:rPr>
              <a:t>Image info: </a:t>
            </a:r>
            <a:r>
              <a:rPr lang="en-GB" altLang="en-US" smtClean="0">
                <a:latin typeface="Arial" pitchFamily="34" charset="0"/>
                <a:cs typeface="Arial" pitchFamily="34" charset="0"/>
              </a:rPr>
              <a:t>Lucas lives in Macuscani, a small town high in the mountains of Peru.</a:t>
            </a:r>
          </a:p>
          <a:p>
            <a:r>
              <a:rPr lang="en-GB" altLang="en-US" b="1" smtClean="0">
                <a:latin typeface="Arial" pitchFamily="34" charset="0"/>
                <a:cs typeface="Arial" pitchFamily="34" charset="0"/>
              </a:rPr>
              <a:t>Photo credit: </a:t>
            </a:r>
            <a:r>
              <a:rPr lang="en-GB" smtClean="0">
                <a:latin typeface="Arial" pitchFamily="34" charset="0"/>
                <a:cs typeface="Arial" pitchFamily="34" charset="0"/>
              </a:rPr>
              <a:t>Annie Bungeroth</a:t>
            </a:r>
            <a:r>
              <a:rPr lang="en-GB" altLang="en-US" smtClean="0">
                <a:latin typeface="Arial" pitchFamily="34" charset="0"/>
                <a:cs typeface="Arial" pitchFamily="34" charset="0"/>
              </a:rPr>
              <a:t>/Oxfam</a:t>
            </a:r>
          </a:p>
          <a:p>
            <a:endParaRPr lang="en-GB" altLang="en-US" smtClean="0">
              <a:latin typeface="Arial" pitchFamily="34" charset="0"/>
              <a:cs typeface="Arial" pitchFamily="34" charset="0"/>
            </a:endParaRPr>
          </a:p>
          <a:p>
            <a:r>
              <a:rPr lang="en-GB" altLang="en-US" b="1" smtClean="0">
                <a:latin typeface="Arial" pitchFamily="34" charset="0"/>
                <a:cs typeface="Arial" pitchFamily="34" charset="0"/>
              </a:rPr>
              <a:t>Access to education</a:t>
            </a:r>
          </a:p>
          <a:p>
            <a:r>
              <a:rPr lang="en-GB" altLang="en-US" b="1" smtClean="0">
                <a:latin typeface="Arial" pitchFamily="34" charset="0"/>
                <a:cs typeface="Arial" pitchFamily="34" charset="0"/>
              </a:rPr>
              <a:t>Image info: </a:t>
            </a:r>
            <a:r>
              <a:rPr lang="en-GB" altLang="en-US" smtClean="0">
                <a:latin typeface="Arial" pitchFamily="34" charset="0"/>
                <a:cs typeface="Arial" pitchFamily="34" charset="0"/>
              </a:rPr>
              <a:t>Students at a girls’ school in the village of Sanjar Bhatti, Kambar Shahdad Kot district, Sindh Province, Pakistan. </a:t>
            </a:r>
            <a:r>
              <a:rPr lang="en-GB" smtClean="0">
                <a:latin typeface="Arial" pitchFamily="34" charset="0"/>
                <a:cs typeface="Arial" pitchFamily="34" charset="0"/>
              </a:rPr>
              <a:t>From left to right</a:t>
            </a:r>
            <a:r>
              <a:rPr lang="en-GB" b="1" smtClean="0">
                <a:latin typeface="Arial" pitchFamily="34" charset="0"/>
                <a:cs typeface="Arial" pitchFamily="34" charset="0"/>
              </a:rPr>
              <a:t>:</a:t>
            </a:r>
            <a:r>
              <a:rPr lang="en-GB" smtClean="0">
                <a:latin typeface="Arial" pitchFamily="34" charset="0"/>
                <a:cs typeface="Arial" pitchFamily="34" charset="0"/>
              </a:rPr>
              <a:t> Gori Bhatt, Amna Khatoon Brohi and Shazzia Bhatti.</a:t>
            </a:r>
            <a:endParaRPr lang="en-GB" altLang="en-US" smtClean="0">
              <a:latin typeface="Arial" pitchFamily="34" charset="0"/>
              <a:cs typeface="Arial" pitchFamily="34" charset="0"/>
            </a:endParaRPr>
          </a:p>
          <a:p>
            <a:r>
              <a:rPr lang="en-GB" altLang="en-US" b="1" smtClean="0">
                <a:latin typeface="Arial" pitchFamily="34" charset="0"/>
                <a:cs typeface="Arial" pitchFamily="34" charset="0"/>
              </a:rPr>
              <a:t>Photo credit: </a:t>
            </a:r>
            <a:r>
              <a:rPr lang="en-GB" smtClean="0">
                <a:latin typeface="Arial" pitchFamily="34" charset="0"/>
                <a:cs typeface="Arial" pitchFamily="34" charset="0"/>
              </a:rPr>
              <a:t>Irina Werning/Oxfam</a:t>
            </a:r>
          </a:p>
          <a:p>
            <a:endParaRPr lang="en-GB" altLang="en-US" smtClean="0">
              <a:latin typeface="Arial" pitchFamily="34" charset="0"/>
              <a:cs typeface="Arial" pitchFamily="34" charset="0"/>
            </a:endParaRPr>
          </a:p>
          <a:p>
            <a:r>
              <a:rPr lang="en-GB" altLang="en-US" b="1" smtClean="0">
                <a:latin typeface="Arial" pitchFamily="34" charset="0"/>
                <a:cs typeface="Arial" pitchFamily="34" charset="0"/>
              </a:rPr>
              <a:t>Access to technology</a:t>
            </a:r>
          </a:p>
          <a:p>
            <a:r>
              <a:rPr lang="en-GB" altLang="en-US" b="1" smtClean="0">
                <a:latin typeface="Arial" pitchFamily="34" charset="0"/>
                <a:cs typeface="Arial" pitchFamily="34" charset="0"/>
              </a:rPr>
              <a:t>Image info: </a:t>
            </a:r>
            <a:r>
              <a:rPr lang="en-GB" smtClean="0">
                <a:latin typeface="Arial" pitchFamily="34" charset="0"/>
                <a:cs typeface="Arial" pitchFamily="34" charset="0"/>
              </a:rPr>
              <a:t>Women’s leader Noorkishili Naing’isa receives a call on her mobile phone while grazing her livestock in Mairowa Chini, Ololosokwan, Ngorongoro, Tanzania.</a:t>
            </a:r>
          </a:p>
          <a:p>
            <a:r>
              <a:rPr lang="en-GB" altLang="en-US" b="1" smtClean="0">
                <a:latin typeface="Arial" pitchFamily="34" charset="0"/>
                <a:cs typeface="Arial" pitchFamily="34" charset="0"/>
              </a:rPr>
              <a:t>Photo credit: </a:t>
            </a:r>
            <a:r>
              <a:rPr lang="en-GB" smtClean="0">
                <a:latin typeface="Arial" pitchFamily="34" charset="0"/>
                <a:cs typeface="Arial" pitchFamily="34" charset="0"/>
              </a:rPr>
              <a:t>Geoff Sayer/Oxfam</a:t>
            </a:r>
          </a:p>
          <a:p>
            <a:endParaRPr lang="en-GB" altLang="en-US" smtClean="0">
              <a:solidFill>
                <a:srgbClr val="000000"/>
              </a:solidFill>
              <a:latin typeface="Arial" pitchFamily="34" charset="0"/>
              <a:cs typeface="Arial" pitchFamily="34" charset="0"/>
            </a:endParaRPr>
          </a:p>
          <a:p>
            <a:r>
              <a:rPr lang="en-GB" altLang="en-US" b="1" smtClean="0">
                <a:solidFill>
                  <a:srgbClr val="000000"/>
                </a:solidFill>
                <a:latin typeface="Arial" pitchFamily="34" charset="0"/>
                <a:cs typeface="Arial" pitchFamily="34" charset="0"/>
              </a:rPr>
              <a:t>Access to health care</a:t>
            </a:r>
          </a:p>
          <a:p>
            <a:r>
              <a:rPr lang="en-GB" altLang="en-US" b="1" smtClean="0">
                <a:solidFill>
                  <a:srgbClr val="000000"/>
                </a:solidFill>
                <a:latin typeface="Arial" pitchFamily="34" charset="0"/>
                <a:cs typeface="Arial" pitchFamily="34" charset="0"/>
              </a:rPr>
              <a:t>Image info: </a:t>
            </a:r>
            <a:r>
              <a:rPr lang="en-GB" smtClean="0">
                <a:solidFill>
                  <a:srgbClr val="000000"/>
                </a:solidFill>
                <a:latin typeface="Arial" pitchFamily="34" charset="0"/>
                <a:cs typeface="Arial" pitchFamily="34" charset="0"/>
              </a:rPr>
              <a:t>Dr Amen Yagoub examines Barka, 6, at the Maddodha Health Clinic in Sayoun, Yemen.</a:t>
            </a:r>
          </a:p>
          <a:p>
            <a:r>
              <a:rPr lang="en-GB" altLang="en-US" b="1" smtClean="0">
                <a:solidFill>
                  <a:srgbClr val="000000"/>
                </a:solidFill>
                <a:latin typeface="Arial" pitchFamily="34" charset="0"/>
                <a:cs typeface="Arial" pitchFamily="34" charset="0"/>
              </a:rPr>
              <a:t>Photo credit: </a:t>
            </a:r>
            <a:r>
              <a:rPr lang="en-GB" smtClean="0">
                <a:solidFill>
                  <a:srgbClr val="000000"/>
                </a:solidFill>
                <a:latin typeface="Arial" pitchFamily="34" charset="0"/>
                <a:cs typeface="Arial" pitchFamily="34" charset="0"/>
              </a:rPr>
              <a:t>Abbie Trayler-Smith/Oxfam</a:t>
            </a:r>
          </a:p>
          <a:p>
            <a:endParaRPr lang="en-GB" altLang="en-US" smtClean="0">
              <a:latin typeface="Arial" pitchFamily="34" charset="0"/>
              <a:cs typeface="Arial" pitchFamily="34" charset="0"/>
            </a:endParaRPr>
          </a:p>
        </p:txBody>
      </p:sp>
      <p:sp>
        <p:nvSpPr>
          <p:cNvPr id="593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646B108-C47D-449B-97D5-1FA3994C58BC}" type="slidenum">
              <a:rPr lang="en-GB" altLang="en-US" smtClean="0"/>
              <a:pPr/>
              <a:t>27</a:t>
            </a:fld>
            <a:endParaRPr lang="en-GB"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to learners that inequality becomes a problem when it reaches such an extent that it is unjust, meaning that there is very unfair distribution of resources between different groups of people. This extreme inequality results in vast differences in opportunities, inputs and outcomes for people and tends to slow down the pace of poverty reduction.</a:t>
            </a:r>
          </a:p>
          <a:p>
            <a:endParaRPr lang="en-GB" smtClean="0"/>
          </a:p>
          <a:p>
            <a:r>
              <a:rPr lang="en-GB" smtClean="0"/>
              <a:t>With older learners, you might also like to explain that inequality can have a range of both local and global causes, explored more fully elsewhere in the resource and in the </a:t>
            </a:r>
            <a:r>
              <a:rPr lang="en-GB" i="1" smtClean="0"/>
              <a:t>Background notes for teachers</a:t>
            </a:r>
            <a:r>
              <a:rPr lang="en-GB" smtClean="0"/>
              <a:t>. </a:t>
            </a:r>
          </a:p>
          <a:p>
            <a:endParaRPr lang="en-US" b="1" smtClean="0">
              <a:latin typeface="Arial" pitchFamily="34" charset="0"/>
              <a:cs typeface="Arial" pitchFamily="34" charset="0"/>
            </a:endParaRPr>
          </a:p>
          <a:p>
            <a:pPr fontAlgn="t"/>
            <a:r>
              <a:rPr lang="en-US" b="1" smtClean="0">
                <a:latin typeface="Arial" pitchFamily="34" charset="0"/>
                <a:cs typeface="Arial" pitchFamily="34" charset="0"/>
              </a:rPr>
              <a:t>Image info: </a:t>
            </a:r>
            <a:r>
              <a:rPr lang="en-GB" smtClean="0"/>
              <a:t>São Paulo, Brazil in 2008. The Paraisópolis favela (Paradise City shanty town) borders the affluent district of Morumbi. </a:t>
            </a:r>
          </a:p>
          <a:p>
            <a:r>
              <a:rPr lang="en-US" b="1" smtClean="0">
                <a:latin typeface="Arial" pitchFamily="34" charset="0"/>
                <a:cs typeface="Arial" pitchFamily="34" charset="0"/>
              </a:rPr>
              <a:t>Photo credit: </a:t>
            </a:r>
            <a:r>
              <a:rPr lang="en-US" smtClean="0">
                <a:latin typeface="Arial" pitchFamily="34" charset="0"/>
                <a:cs typeface="Arial" pitchFamily="34" charset="0"/>
              </a:rPr>
              <a:t>Tuca Vieira </a:t>
            </a:r>
          </a:p>
          <a:p>
            <a:endParaRPr lang="en-GB" b="1" smtClean="0">
              <a:latin typeface="Arial" pitchFamily="34" charset="0"/>
              <a:cs typeface="Arial" pitchFamily="34" charset="0"/>
            </a:endParaRPr>
          </a:p>
          <a:p>
            <a:endParaRPr lang="en-US" smtClean="0"/>
          </a:p>
          <a:p>
            <a:r>
              <a:rPr lang="en-US" smtClean="0"/>
              <a:t> </a:t>
            </a:r>
          </a:p>
        </p:txBody>
      </p:sp>
      <p:sp>
        <p:nvSpPr>
          <p:cNvPr id="6042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119A651-9FE9-408B-A477-D05C59CB6EB1}" type="slidenum">
              <a:rPr lang="en-US" smtClean="0"/>
              <a:pPr/>
              <a:t>28</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GB" altLang="en-US" smtClean="0"/>
          </a:p>
        </p:txBody>
      </p:sp>
      <p:sp>
        <p:nvSpPr>
          <p:cNvPr id="614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B1501A9-EC22-429D-BE38-B3277785A226}" type="slidenum">
              <a:rPr lang="en-GB" altLang="en-US" smtClean="0"/>
              <a:pPr/>
              <a:t>29</a:t>
            </a:fld>
            <a:endParaRPr lang="en-GB"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pic>
        <p:nvPicPr>
          <p:cNvPr id="4" name="Picture 15" descr="OX_VL_W.eps"/>
          <p:cNvPicPr>
            <a:picLocks noChangeAspect="1"/>
          </p:cNvPicPr>
          <p:nvPr userDrawn="1"/>
        </p:nvPicPr>
        <p:blipFill>
          <a:blip r:embed="rId3" cstate="print"/>
          <a:srcRect/>
          <a:stretch>
            <a:fillRect/>
          </a:stretch>
        </p:blipFill>
        <p:spPr bwMode="auto">
          <a:xfrm>
            <a:off x="7918450" y="5502275"/>
            <a:ext cx="919163" cy="1028700"/>
          </a:xfrm>
          <a:prstGeom prst="rect">
            <a:avLst/>
          </a:prstGeom>
          <a:noFill/>
          <a:ln w="9525">
            <a:noFill/>
            <a:miter lim="800000"/>
            <a:headEnd/>
            <a:tailEnd/>
          </a:ln>
        </p:spPr>
      </p:pic>
      <p:pic>
        <p:nvPicPr>
          <p:cNvPr id="5" name="Picture 6"/>
          <p:cNvPicPr>
            <a:picLocks noChangeAspect="1"/>
          </p:cNvPicPr>
          <p:nvPr userDrawn="1"/>
        </p:nvPicPr>
        <p:blipFill>
          <a:blip r:embed="rId4" cstate="print"/>
          <a:srcRect/>
          <a:stretch>
            <a:fillRect/>
          </a:stretch>
        </p:blipFill>
        <p:spPr bwMode="auto">
          <a:xfrm>
            <a:off x="287338" y="5661025"/>
            <a:ext cx="2628900" cy="720725"/>
          </a:xfrm>
          <a:prstGeom prst="rect">
            <a:avLst/>
          </a:prstGeom>
          <a:noFill/>
          <a:ln w="9525">
            <a:noFill/>
            <a:miter lim="800000"/>
            <a:headEnd/>
            <a:tailEnd/>
          </a:ln>
        </p:spPr>
      </p:pic>
      <p:sp>
        <p:nvSpPr>
          <p:cNvPr id="5127" name="Rectangle 7"/>
          <p:cNvSpPr>
            <a:spLocks noGrp="1" noChangeArrowheads="1"/>
          </p:cNvSpPr>
          <p:nvPr>
            <p:ph type="ctrTitle"/>
          </p:nvPr>
        </p:nvSpPr>
        <p:spPr>
          <a:xfrm>
            <a:off x="395288" y="2852738"/>
            <a:ext cx="8466137" cy="1655762"/>
          </a:xfrm>
          <a:extLst/>
        </p:spPr>
        <p:txBody>
          <a:bodyPr lIns="0" tIns="0" rIns="0" bIns="0" anchor="t"/>
          <a:lstStyle>
            <a:lvl1pPr>
              <a:defRPr sz="6000" b="1">
                <a:solidFill>
                  <a:schemeClr val="bg1"/>
                </a:solidFill>
                <a:latin typeface="Oxfam Global Headline Regular"/>
                <a:cs typeface="Oxfam Global Headline Regular"/>
              </a:defRPr>
            </a:lvl1pPr>
          </a:lstStyle>
          <a:p>
            <a:pPr lvl="0"/>
            <a:r>
              <a:rPr lang="en-US" noProof="0" smtClean="0"/>
              <a:t>Click to edit Master title style</a:t>
            </a:r>
            <a:endParaRPr lang="en-GB" noProof="0" dirty="0" smtClean="0"/>
          </a:p>
        </p:txBody>
      </p:sp>
      <p:sp>
        <p:nvSpPr>
          <p:cNvPr id="5128" name="Rectangle 8"/>
          <p:cNvSpPr>
            <a:spLocks noGrp="1" noChangeArrowheads="1"/>
          </p:cNvSpPr>
          <p:nvPr>
            <p:ph type="subTitle" idx="1"/>
          </p:nvPr>
        </p:nvSpPr>
        <p:spPr>
          <a:xfrm>
            <a:off x="395288" y="4737100"/>
            <a:ext cx="8380412" cy="504825"/>
          </a:xfrm>
        </p:spPr>
        <p:txBody>
          <a:bodyPr lIns="0" tIns="0" rIns="0" bIns="0"/>
          <a:lstStyle>
            <a:lvl1pPr marL="0" indent="0">
              <a:buFontTx/>
              <a:buNone/>
              <a:defRPr b="1">
                <a:solidFill>
                  <a:schemeClr val="bg1"/>
                </a:solidFill>
              </a:defRPr>
            </a:lvl1pPr>
          </a:lstStyle>
          <a:p>
            <a:pPr lvl="0"/>
            <a:r>
              <a:rPr lang="en-US" noProof="0" smtClean="0"/>
              <a:t>Click to edit Master subtitle style</a:t>
            </a:r>
            <a:endParaRPr lang="en-GB" noProof="0" dirty="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3500" b="1" cap="all"/>
            </a:lvl1pPr>
          </a:lstStyle>
          <a:p>
            <a:r>
              <a:rPr lang="en-US" dirty="0" smtClean="0"/>
              <a:t>Click to edit Master title style</a:t>
            </a:r>
            <a:endParaRPr lang="en-GB"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Content Placeholder 2"/>
          <p:cNvSpPr>
            <a:spLocks noGrp="1"/>
          </p:cNvSpPr>
          <p:nvPr>
            <p:ph sz="half" idx="1"/>
          </p:nvPr>
        </p:nvSpPr>
        <p:spPr>
          <a:xfrm>
            <a:off x="457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2783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603875"/>
          </a:xfrm>
        </p:spPr>
        <p:txBody>
          <a:bodyPr vert="eaVert"/>
          <a:lstStyle/>
          <a:p>
            <a:r>
              <a:rPr lang="en-US" smtClean="0"/>
              <a:t>Click to edit Master title style</a:t>
            </a:r>
            <a:endParaRPr lang="en-GB" dirty="0"/>
          </a:p>
        </p:txBody>
      </p:sp>
      <p:sp>
        <p:nvSpPr>
          <p:cNvPr id="3" name="Vertical Text Placeholder 2"/>
          <p:cNvSpPr>
            <a:spLocks noGrp="1"/>
          </p:cNvSpPr>
          <p:nvPr>
            <p:ph type="body" orient="vert" idx="1"/>
          </p:nvPr>
        </p:nvSpPr>
        <p:spPr>
          <a:xfrm>
            <a:off x="457200" y="274638"/>
            <a:ext cx="6019800" cy="5603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71913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457200" y="1600200"/>
            <a:ext cx="8229600" cy="42783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pic>
        <p:nvPicPr>
          <p:cNvPr id="1028" name="Picture 7" descr="Black logo_060212"/>
          <p:cNvPicPr>
            <a:picLocks noChangeAspect="1" noChangeArrowheads="1"/>
          </p:cNvPicPr>
          <p:nvPr userDrawn="1"/>
        </p:nvPicPr>
        <p:blipFill>
          <a:blip r:embed="rId13" cstate="print"/>
          <a:srcRect/>
          <a:stretch>
            <a:fillRect/>
          </a:stretch>
        </p:blipFill>
        <p:spPr bwMode="auto">
          <a:xfrm>
            <a:off x="8204200" y="6005513"/>
            <a:ext cx="600075" cy="665162"/>
          </a:xfrm>
          <a:prstGeom prst="rect">
            <a:avLst/>
          </a:prstGeom>
          <a:noFill/>
          <a:ln w="9525">
            <a:noFill/>
            <a:miter lim="800000"/>
            <a:headEnd/>
            <a:tailEnd/>
          </a:ln>
        </p:spPr>
      </p:pic>
      <p:pic>
        <p:nvPicPr>
          <p:cNvPr id="1029" name="Picture 1"/>
          <p:cNvPicPr>
            <a:picLocks noChangeAspect="1"/>
          </p:cNvPicPr>
          <p:nvPr userDrawn="1"/>
        </p:nvPicPr>
        <p:blipFill>
          <a:blip r:embed="rId14" cstate="print"/>
          <a:srcRect/>
          <a:stretch>
            <a:fillRect/>
          </a:stretch>
        </p:blipFill>
        <p:spPr bwMode="auto">
          <a:xfrm>
            <a:off x="368300" y="6165850"/>
            <a:ext cx="1971675" cy="5397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4067" r:id="rId1"/>
    <p:sldLayoutId id="2147484057" r:id="rId2"/>
    <p:sldLayoutId id="2147484058" r:id="rId3"/>
    <p:sldLayoutId id="2147484059" r:id="rId4"/>
    <p:sldLayoutId id="2147484060" r:id="rId5"/>
    <p:sldLayoutId id="2147484061" r:id="rId6"/>
    <p:sldLayoutId id="2147484062" r:id="rId7"/>
    <p:sldLayoutId id="2147484063" r:id="rId8"/>
    <p:sldLayoutId id="2147484064" r:id="rId9"/>
    <p:sldLayoutId id="2147484065" r:id="rId10"/>
    <p:sldLayoutId id="2147484066" r:id="rId11"/>
  </p:sldLayoutIdLst>
  <p:txStyles>
    <p:title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p:titleStyle>
    <p:bodyStyle>
      <a:lvl1pPr marL="342900" indent="-342900" algn="l" rtl="0" eaLnBrk="0" fontAlgn="base" hangingPunct="0">
        <a:spcBef>
          <a:spcPts val="900"/>
        </a:spcBef>
        <a:spcAft>
          <a:spcPct val="0"/>
        </a:spcAft>
        <a:buChar char="•"/>
        <a:defRPr sz="2200">
          <a:solidFill>
            <a:schemeClr val="tx1"/>
          </a:solidFill>
          <a:latin typeface="+mn-lt"/>
          <a:ea typeface="ＭＳ Ｐゴシック" charset="0"/>
          <a:cs typeface="ＭＳ Ｐゴシック" charset="0"/>
        </a:defRPr>
      </a:lvl1pPr>
      <a:lvl2pPr marL="742950" indent="-28575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2pPr>
      <a:lvl3pPr marL="11430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3pPr>
      <a:lvl4pPr marL="16002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4pPr>
      <a:lvl5pPr marL="2057400" indent="-228600" algn="l" rtl="0" eaLnBrk="0" fontAlgn="base" hangingPunct="0">
        <a:spcBef>
          <a:spcPct val="20000"/>
        </a:spcBef>
        <a:spcAft>
          <a:spcPct val="0"/>
        </a:spcAft>
        <a:buChar char="•"/>
        <a:defRPr>
          <a:solidFill>
            <a:schemeClr val="tx1"/>
          </a:solidFill>
          <a:latin typeface="+mn-lt"/>
          <a:ea typeface="ＭＳ Ｐゴシック" charset="0"/>
          <a:cs typeface="ＭＳ Ｐゴシック"/>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4.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41.jpeg"/><Relationship Id="rId2" Type="http://schemas.openxmlformats.org/officeDocument/2006/relationships/notesSlide" Target="../notesSlides/notesSlide26.xml"/><Relationship Id="rId1" Type="http://schemas.openxmlformats.org/officeDocument/2006/relationships/slideLayout" Target="../slideLayouts/slideLayout6.xml"/><Relationship Id="rId6" Type="http://schemas.openxmlformats.org/officeDocument/2006/relationships/image" Target="../media/image40.jpeg"/><Relationship Id="rId5" Type="http://schemas.openxmlformats.org/officeDocument/2006/relationships/image" Target="../media/image39.jpeg"/><Relationship Id="rId4" Type="http://schemas.openxmlformats.org/officeDocument/2006/relationships/image" Target="../media/image38.jpeg"/></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ea typeface="ＭＳ Ｐゴシック" charset="0"/>
              <a:cs typeface="Arial" pitchFamily="34" charset="0"/>
            </a:endParaRPr>
          </a:p>
          <a:p>
            <a:pPr>
              <a:defRPr/>
            </a:pPr>
            <a:r>
              <a:rPr lang="en-US" sz="5400" b="1" kern="0" dirty="0">
                <a:solidFill>
                  <a:schemeClr val="bg1"/>
                </a:solidFill>
                <a:ea typeface="ＭＳ Ｐゴシック" charset="0"/>
                <a:cs typeface="Arial" pitchFamily="34" charset="0"/>
              </a:rPr>
              <a:t>MORE OR LESS EQUAL?</a:t>
            </a:r>
          </a:p>
          <a:p>
            <a:pPr>
              <a:defRPr/>
            </a:pPr>
            <a:endParaRPr lang="en-US" sz="4400" b="1" kern="0" dirty="0">
              <a:solidFill>
                <a:schemeClr val="bg1"/>
              </a:solidFill>
              <a:ea typeface="ＭＳ Ｐゴシック" charset="0"/>
              <a:cs typeface="Arial" pitchFamily="34" charset="0"/>
            </a:endParaRPr>
          </a:p>
          <a:p>
            <a:pPr>
              <a:defRPr/>
            </a:pPr>
            <a:r>
              <a:rPr lang="en-US" sz="4400" b="1" kern="0" dirty="0">
                <a:solidFill>
                  <a:schemeClr val="bg1"/>
                </a:solidFill>
                <a:ea typeface="ＭＳ Ｐゴシック" charset="0"/>
                <a:cs typeface="Arial" pitchFamily="34" charset="0"/>
              </a:rPr>
              <a:t>English slideshow A</a:t>
            </a:r>
          </a:p>
        </p:txBody>
      </p:sp>
      <p:pic>
        <p:nvPicPr>
          <p:cNvPr id="3075" name="Picture 4" descr="NATE Logo.jpg"/>
          <p:cNvPicPr>
            <a:picLocks noChangeAspect="1"/>
          </p:cNvPicPr>
          <p:nvPr/>
        </p:nvPicPr>
        <p:blipFill>
          <a:blip r:embed="rId3" cstate="print"/>
          <a:srcRect r="7234"/>
          <a:stretch>
            <a:fillRect/>
          </a:stretch>
        </p:blipFill>
        <p:spPr bwMode="auto">
          <a:xfrm>
            <a:off x="6511925" y="5300663"/>
            <a:ext cx="1095375" cy="12969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ea typeface="ＭＳ Ｐゴシック" charset="0"/>
              <a:cs typeface="Arial" pitchFamily="34" charset="0"/>
            </a:endParaRPr>
          </a:p>
          <a:p>
            <a:pPr>
              <a:defRPr/>
            </a:pPr>
            <a:r>
              <a:rPr lang="en-US" sz="6200" b="1" kern="0" dirty="0">
                <a:solidFill>
                  <a:schemeClr val="bg1"/>
                </a:solidFill>
                <a:ea typeface="ＭＳ Ｐゴシック" charset="0"/>
                <a:cs typeface="Arial" pitchFamily="34" charset="0"/>
              </a:rPr>
              <a:t>ENGLISH 1</a:t>
            </a:r>
          </a:p>
          <a:p>
            <a:pPr>
              <a:defRPr/>
            </a:pPr>
            <a:endParaRPr lang="en-US" sz="4400" b="1" kern="0" dirty="0">
              <a:solidFill>
                <a:schemeClr val="bg1"/>
              </a:solidFill>
              <a:ea typeface="ＭＳ Ｐゴシック" charset="0"/>
              <a:cs typeface="Arial" pitchFamily="34" charset="0"/>
            </a:endParaRPr>
          </a:p>
          <a:p>
            <a:pPr>
              <a:defRPr/>
            </a:pPr>
            <a:r>
              <a:rPr lang="en-US" sz="4400" b="1" kern="0" dirty="0">
                <a:solidFill>
                  <a:schemeClr val="bg1"/>
                </a:solidFill>
                <a:ea typeface="ＭＳ Ｐゴシック" charset="0"/>
                <a:cs typeface="Arial" pitchFamily="34" charset="0"/>
              </a:rPr>
              <a:t>Welcome to my life</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en-GB" altLang="en-US" sz="4400" smtClean="0">
                <a:solidFill>
                  <a:srgbClr val="7030A0"/>
                </a:solidFill>
                <a:ea typeface="ＭＳ Ｐゴシック" pitchFamily="34" charset="-128"/>
              </a:rPr>
              <a:t>WHAT IS YOUNG LIVES?</a:t>
            </a:r>
          </a:p>
        </p:txBody>
      </p:sp>
      <p:sp>
        <p:nvSpPr>
          <p:cNvPr id="3" name="Title 1"/>
          <p:cNvSpPr txBox="1">
            <a:spLocks/>
          </p:cNvSpPr>
          <p:nvPr/>
        </p:nvSpPr>
        <p:spPr bwMode="auto">
          <a:xfrm>
            <a:off x="395288" y="3286125"/>
            <a:ext cx="8353425"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Young Lives is an international research project looking at how poverty is affecting young people’s lives. It is led by a team in the Department of International Development at the University of Oxford in the UK.  </a:t>
            </a:r>
          </a:p>
          <a:p>
            <a:pPr>
              <a:defRPr/>
            </a:pPr>
            <a:r>
              <a:rPr lang="en-GB" sz="3200" b="0" kern="0" dirty="0" smtClean="0">
                <a:solidFill>
                  <a:schemeClr val="tx1"/>
                </a:solidFill>
              </a:rPr>
              <a:t>Researchers have followed the lives of 12,000 young people in four different countries – Ethiopia, India, Peru and </a:t>
            </a:r>
          </a:p>
          <a:p>
            <a:pPr>
              <a:defRPr/>
            </a:pPr>
            <a:r>
              <a:rPr lang="en-GB" sz="3200" b="0" kern="0" dirty="0" smtClean="0">
                <a:solidFill>
                  <a:schemeClr val="tx1"/>
                </a:solidFill>
              </a:rPr>
              <a:t>Viet </a:t>
            </a:r>
            <a:r>
              <a:rPr lang="en-GB" sz="3200" b="0" kern="0" dirty="0">
                <a:solidFill>
                  <a:schemeClr val="tx1"/>
                </a:solidFill>
              </a:rPr>
              <a:t>N</a:t>
            </a:r>
            <a:r>
              <a:rPr lang="en-GB" sz="3200" b="0" kern="0" dirty="0" smtClean="0">
                <a:solidFill>
                  <a:schemeClr val="tx1"/>
                </a:solidFill>
              </a:rPr>
              <a:t>am – for 15 years, from 2000 to 2015.</a:t>
            </a:r>
          </a:p>
          <a:p>
            <a:pPr>
              <a:defRPr/>
            </a:pPr>
            <a:endParaRPr lang="en-GB" sz="3600" b="0" kern="0" dirty="0">
              <a:solidFill>
                <a:schemeClr val="tx1"/>
              </a:solidFill>
              <a:latin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4" name="Picture 4" descr="GA_REMapEckertIV"/>
          <p:cNvPicPr>
            <a:picLocks noChangeAspect="1" noChangeArrowheads="1"/>
          </p:cNvPicPr>
          <p:nvPr/>
        </p:nvPicPr>
        <p:blipFill>
          <a:blip r:embed="rId3" cstate="print"/>
          <a:srcRect/>
          <a:stretch>
            <a:fillRect/>
          </a:stretch>
        </p:blipFill>
        <p:spPr bwMode="auto">
          <a:xfrm>
            <a:off x="293688" y="1125538"/>
            <a:ext cx="8556625" cy="4311650"/>
          </a:xfrm>
          <a:prstGeom prst="rect">
            <a:avLst/>
          </a:prstGeom>
          <a:noFill/>
          <a:ln w="9525">
            <a:noFill/>
            <a:miter lim="800000"/>
            <a:headEnd/>
            <a:tailEnd/>
          </a:ln>
        </p:spPr>
      </p:pic>
      <p:sp>
        <p:nvSpPr>
          <p:cNvPr id="3" name="Title 1"/>
          <p:cNvSpPr txBox="1">
            <a:spLocks/>
          </p:cNvSpPr>
          <p:nvPr/>
        </p:nvSpPr>
        <p:spPr>
          <a:xfrm>
            <a:off x="457200" y="274638"/>
            <a:ext cx="7715250"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sz="4400" kern="0" dirty="0" smtClean="0">
                <a:solidFill>
                  <a:srgbClr val="7030A0"/>
                </a:solidFill>
              </a:rPr>
              <a:t>WHERE IN THE WORLD?</a:t>
            </a:r>
            <a:endParaRPr lang="en-GB" sz="4400" kern="0" dirty="0">
              <a:solidFill>
                <a:srgbClr val="7030A0"/>
              </a:solidFill>
            </a:endParaRPr>
          </a:p>
        </p:txBody>
      </p:sp>
      <p:grpSp>
        <p:nvGrpSpPr>
          <p:cNvPr id="2" name="Group 24"/>
          <p:cNvGrpSpPr/>
          <p:nvPr/>
        </p:nvGrpSpPr>
        <p:grpSpPr>
          <a:xfrm>
            <a:off x="3486150" y="1573213"/>
            <a:ext cx="1085850" cy="400050"/>
            <a:chOff x="3486150" y="1573213"/>
            <a:chExt cx="1085850" cy="400050"/>
          </a:xfrm>
        </p:grpSpPr>
        <p:cxnSp>
          <p:nvCxnSpPr>
            <p:cNvPr id="12" name="Straight Arrow Connector 11"/>
            <p:cNvCxnSpPr/>
            <p:nvPr/>
          </p:nvCxnSpPr>
          <p:spPr bwMode="auto">
            <a:xfrm flipV="1">
              <a:off x="3995936" y="1622425"/>
              <a:ext cx="576064" cy="150391"/>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73" name="TextBox 4"/>
            <p:cNvSpPr txBox="1">
              <a:spLocks noChangeArrowheads="1"/>
            </p:cNvSpPr>
            <p:nvPr/>
          </p:nvSpPr>
          <p:spPr bwMode="auto">
            <a:xfrm>
              <a:off x="3486150" y="1573213"/>
              <a:ext cx="828675" cy="400050"/>
            </a:xfrm>
            <a:prstGeom prst="rect">
              <a:avLst/>
            </a:prstGeom>
            <a:noFill/>
            <a:ln w="9525">
              <a:noFill/>
              <a:miter lim="800000"/>
              <a:headEnd/>
              <a:tailEnd/>
            </a:ln>
          </p:spPr>
          <p:txBody>
            <a:bodyPr>
              <a:spAutoFit/>
            </a:bodyPr>
            <a:lstStyle/>
            <a:p>
              <a:r>
                <a:rPr lang="en-GB" altLang="en-US" sz="2000" b="1" dirty="0">
                  <a:solidFill>
                    <a:srgbClr val="7030A0"/>
                  </a:solidFill>
                </a:rPr>
                <a:t>UK</a:t>
              </a:r>
            </a:p>
          </p:txBody>
        </p:sp>
      </p:grpSp>
      <p:grpSp>
        <p:nvGrpSpPr>
          <p:cNvPr id="4" name="Group 17"/>
          <p:cNvGrpSpPr/>
          <p:nvPr/>
        </p:nvGrpSpPr>
        <p:grpSpPr>
          <a:xfrm>
            <a:off x="1475656" y="3501008"/>
            <a:ext cx="1367557" cy="400050"/>
            <a:chOff x="1475656" y="3501008"/>
            <a:chExt cx="1367557" cy="400050"/>
          </a:xfrm>
        </p:grpSpPr>
        <p:cxnSp>
          <p:nvCxnSpPr>
            <p:cNvPr id="24" name="Straight Arrow Connector 23"/>
            <p:cNvCxnSpPr/>
            <p:nvPr/>
          </p:nvCxnSpPr>
          <p:spPr bwMode="auto">
            <a:xfrm flipV="1">
              <a:off x="2268538" y="3606800"/>
              <a:ext cx="574675" cy="82550"/>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74" name="TextBox 6"/>
            <p:cNvSpPr txBox="1">
              <a:spLocks noChangeArrowheads="1"/>
            </p:cNvSpPr>
            <p:nvPr/>
          </p:nvSpPr>
          <p:spPr bwMode="auto">
            <a:xfrm>
              <a:off x="1475656" y="3501008"/>
              <a:ext cx="755650" cy="400050"/>
            </a:xfrm>
            <a:prstGeom prst="rect">
              <a:avLst/>
            </a:prstGeom>
            <a:noFill/>
            <a:ln w="9525">
              <a:noFill/>
              <a:miter lim="800000"/>
              <a:headEnd/>
              <a:tailEnd/>
            </a:ln>
          </p:spPr>
          <p:txBody>
            <a:bodyPr>
              <a:spAutoFit/>
            </a:bodyPr>
            <a:lstStyle/>
            <a:p>
              <a:r>
                <a:rPr lang="en-GB" altLang="en-US" sz="2000" b="1" dirty="0">
                  <a:solidFill>
                    <a:srgbClr val="7030A0"/>
                  </a:solidFill>
                </a:rPr>
                <a:t>Peru</a:t>
              </a:r>
            </a:p>
          </p:txBody>
        </p:sp>
      </p:grpSp>
      <p:grpSp>
        <p:nvGrpSpPr>
          <p:cNvPr id="5" name="Group 21"/>
          <p:cNvGrpSpPr/>
          <p:nvPr/>
        </p:nvGrpSpPr>
        <p:grpSpPr>
          <a:xfrm>
            <a:off x="7092950" y="2276872"/>
            <a:ext cx="1721445" cy="569516"/>
            <a:chOff x="7092950" y="2276872"/>
            <a:chExt cx="1721445" cy="569516"/>
          </a:xfrm>
        </p:grpSpPr>
        <p:cxnSp>
          <p:nvCxnSpPr>
            <p:cNvPr id="26" name="Straight Arrow Connector 25"/>
            <p:cNvCxnSpPr/>
            <p:nvPr/>
          </p:nvCxnSpPr>
          <p:spPr bwMode="auto">
            <a:xfrm flipH="1">
              <a:off x="7092950" y="2564904"/>
              <a:ext cx="431378" cy="281484"/>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75" name="TextBox 7"/>
            <p:cNvSpPr txBox="1">
              <a:spLocks noChangeArrowheads="1"/>
            </p:cNvSpPr>
            <p:nvPr/>
          </p:nvSpPr>
          <p:spPr bwMode="auto">
            <a:xfrm>
              <a:off x="7452320" y="2276872"/>
              <a:ext cx="1362075" cy="400050"/>
            </a:xfrm>
            <a:prstGeom prst="rect">
              <a:avLst/>
            </a:prstGeom>
            <a:noFill/>
            <a:ln w="9525">
              <a:noFill/>
              <a:miter lim="800000"/>
              <a:headEnd/>
              <a:tailEnd/>
            </a:ln>
          </p:spPr>
          <p:txBody>
            <a:bodyPr>
              <a:spAutoFit/>
            </a:bodyPr>
            <a:lstStyle/>
            <a:p>
              <a:r>
                <a:rPr lang="en-GB" altLang="en-US" sz="2000" b="1" dirty="0">
                  <a:solidFill>
                    <a:srgbClr val="7030A0"/>
                  </a:solidFill>
                </a:rPr>
                <a:t>Viet Nam</a:t>
              </a:r>
            </a:p>
          </p:txBody>
        </p:sp>
      </p:grpSp>
      <p:grpSp>
        <p:nvGrpSpPr>
          <p:cNvPr id="6" name="Group 18"/>
          <p:cNvGrpSpPr/>
          <p:nvPr/>
        </p:nvGrpSpPr>
        <p:grpSpPr>
          <a:xfrm>
            <a:off x="3707904" y="3074988"/>
            <a:ext cx="1776909" cy="610046"/>
            <a:chOff x="3707904" y="3074988"/>
            <a:chExt cx="1776909" cy="610046"/>
          </a:xfrm>
        </p:grpSpPr>
        <p:cxnSp>
          <p:nvCxnSpPr>
            <p:cNvPr id="20" name="Straight Arrow Connector 19"/>
            <p:cNvCxnSpPr/>
            <p:nvPr/>
          </p:nvCxnSpPr>
          <p:spPr bwMode="auto">
            <a:xfrm flipV="1">
              <a:off x="4859338" y="3074988"/>
              <a:ext cx="625475" cy="331787"/>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76" name="TextBox 8"/>
            <p:cNvSpPr txBox="1">
              <a:spLocks noChangeArrowheads="1"/>
            </p:cNvSpPr>
            <p:nvPr/>
          </p:nvSpPr>
          <p:spPr bwMode="auto">
            <a:xfrm>
              <a:off x="3707904" y="3284984"/>
              <a:ext cx="1296987" cy="400050"/>
            </a:xfrm>
            <a:prstGeom prst="rect">
              <a:avLst/>
            </a:prstGeom>
            <a:noFill/>
            <a:ln w="9525">
              <a:noFill/>
              <a:miter lim="800000"/>
              <a:headEnd/>
              <a:tailEnd/>
            </a:ln>
          </p:spPr>
          <p:txBody>
            <a:bodyPr>
              <a:spAutoFit/>
            </a:bodyPr>
            <a:lstStyle/>
            <a:p>
              <a:r>
                <a:rPr lang="en-GB" altLang="en-US" sz="2000" b="1" dirty="0">
                  <a:solidFill>
                    <a:srgbClr val="7030A0"/>
                  </a:solidFill>
                </a:rPr>
                <a:t>Ethiopia</a:t>
              </a:r>
            </a:p>
          </p:txBody>
        </p:sp>
      </p:grpSp>
      <p:grpSp>
        <p:nvGrpSpPr>
          <p:cNvPr id="7" name="Group 22"/>
          <p:cNvGrpSpPr/>
          <p:nvPr/>
        </p:nvGrpSpPr>
        <p:grpSpPr>
          <a:xfrm>
            <a:off x="5778500" y="2630488"/>
            <a:ext cx="827088" cy="982538"/>
            <a:chOff x="5778500" y="2630488"/>
            <a:chExt cx="827088" cy="982538"/>
          </a:xfrm>
        </p:grpSpPr>
        <p:cxnSp>
          <p:nvCxnSpPr>
            <p:cNvPr id="17" name="Straight Arrow Connector 16"/>
            <p:cNvCxnSpPr/>
            <p:nvPr/>
          </p:nvCxnSpPr>
          <p:spPr bwMode="auto">
            <a:xfrm flipV="1">
              <a:off x="6192838" y="2630488"/>
              <a:ext cx="179387" cy="576262"/>
            </a:xfrm>
            <a:prstGeom prst="straightConnector1">
              <a:avLst/>
            </a:prstGeom>
            <a:ln w="50800">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7177" name="TextBox 9"/>
            <p:cNvSpPr txBox="1">
              <a:spLocks noChangeArrowheads="1"/>
            </p:cNvSpPr>
            <p:nvPr/>
          </p:nvSpPr>
          <p:spPr bwMode="auto">
            <a:xfrm>
              <a:off x="5778500" y="3212976"/>
              <a:ext cx="827088" cy="400050"/>
            </a:xfrm>
            <a:prstGeom prst="rect">
              <a:avLst/>
            </a:prstGeom>
            <a:noFill/>
            <a:ln w="9525">
              <a:noFill/>
              <a:miter lim="800000"/>
              <a:headEnd/>
              <a:tailEnd/>
            </a:ln>
          </p:spPr>
          <p:txBody>
            <a:bodyPr>
              <a:spAutoFit/>
            </a:bodyPr>
            <a:lstStyle/>
            <a:p>
              <a:r>
                <a:rPr lang="en-GB" altLang="en-US" sz="2000" b="1" dirty="0">
                  <a:solidFill>
                    <a:srgbClr val="7030A0"/>
                  </a:solidFill>
                </a:rPr>
                <a:t>India</a:t>
              </a:r>
            </a:p>
          </p:txBody>
        </p:sp>
      </p:grpSp>
      <p:sp>
        <p:nvSpPr>
          <p:cNvPr id="6153" name="TextBox 30"/>
          <p:cNvSpPr txBox="1">
            <a:spLocks noChangeArrowheads="1"/>
          </p:cNvSpPr>
          <p:nvPr/>
        </p:nvSpPr>
        <p:spPr bwMode="auto">
          <a:xfrm>
            <a:off x="179388" y="5445125"/>
            <a:ext cx="8208962" cy="769938"/>
          </a:xfrm>
          <a:prstGeom prst="rect">
            <a:avLst/>
          </a:prstGeom>
          <a:noFill/>
          <a:ln w="9525">
            <a:noFill/>
            <a:miter lim="800000"/>
            <a:headEnd/>
            <a:tailEnd/>
          </a:ln>
        </p:spPr>
        <p:txBody>
          <a:bodyPr>
            <a:spAutoFit/>
          </a:bodyPr>
          <a:lstStyle/>
          <a:p>
            <a:r>
              <a:rPr lang="en-GB" altLang="en-US" sz="2200" b="1">
                <a:solidFill>
                  <a:srgbClr val="7030A0"/>
                </a:solidFill>
              </a:rPr>
              <a:t>Can you locate the UK, Ethiopia, India, Peru and Viet Nam on a world map?</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4400" smtClean="0">
                <a:solidFill>
                  <a:srgbClr val="7030A0"/>
                </a:solidFill>
                <a:ea typeface="ＭＳ Ｐゴシック" pitchFamily="34" charset="-128"/>
              </a:rPr>
              <a:t>WHAT IS YOUNG LIVES?</a:t>
            </a:r>
          </a:p>
        </p:txBody>
      </p:sp>
      <p:sp>
        <p:nvSpPr>
          <p:cNvPr id="4" name="Title 1"/>
          <p:cNvSpPr txBox="1">
            <a:spLocks/>
          </p:cNvSpPr>
          <p:nvPr/>
        </p:nvSpPr>
        <p:spPr bwMode="auto">
          <a:xfrm>
            <a:off x="539750" y="1196975"/>
            <a:ext cx="8064500"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endParaRPr lang="en-GB" sz="3600" b="0" kern="0" dirty="0" smtClean="0">
              <a:solidFill>
                <a:schemeClr val="tx1"/>
              </a:solidFill>
              <a:latin typeface="+mn-lt"/>
            </a:endParaRPr>
          </a:p>
          <a:p>
            <a:pPr>
              <a:defRPr/>
            </a:pPr>
            <a:endParaRPr lang="en-GB" sz="3600" b="0" kern="0" dirty="0" smtClean="0">
              <a:solidFill>
                <a:schemeClr val="tx1"/>
              </a:solidFill>
              <a:latin typeface="+mn-lt"/>
            </a:endParaRPr>
          </a:p>
          <a:p>
            <a:pPr>
              <a:defRPr/>
            </a:pPr>
            <a:r>
              <a:rPr lang="en-GB" sz="3200" b="0" kern="0" dirty="0" smtClean="0">
                <a:solidFill>
                  <a:schemeClr val="tx1"/>
                </a:solidFill>
                <a:latin typeface="+mn-lt"/>
              </a:rPr>
              <a:t>The researchers have collected a lot of data about the young people’s lives. They have also interviewed the young people and some of their families.  </a:t>
            </a:r>
            <a:endParaRPr lang="en-GB" sz="3200" b="0" kern="0" dirty="0">
              <a:solidFill>
                <a:schemeClr val="tx1"/>
              </a:solidFill>
              <a:latin typeface="+mn-lt"/>
            </a:endParaRPr>
          </a:p>
        </p:txBody>
      </p:sp>
      <p:sp>
        <p:nvSpPr>
          <p:cNvPr id="7172" name="TextBox 30"/>
          <p:cNvSpPr txBox="1">
            <a:spLocks noChangeArrowheads="1"/>
          </p:cNvSpPr>
          <p:nvPr/>
        </p:nvSpPr>
        <p:spPr bwMode="auto">
          <a:xfrm>
            <a:off x="5292725" y="3429000"/>
            <a:ext cx="3311525" cy="2246313"/>
          </a:xfrm>
          <a:prstGeom prst="rect">
            <a:avLst/>
          </a:prstGeom>
          <a:noFill/>
          <a:ln w="9525">
            <a:noFill/>
            <a:miter lim="800000"/>
            <a:headEnd/>
            <a:tailEnd/>
          </a:ln>
        </p:spPr>
        <p:txBody>
          <a:bodyPr>
            <a:spAutoFit/>
          </a:bodyPr>
          <a:lstStyle/>
          <a:p>
            <a:r>
              <a:rPr lang="en-GB" altLang="en-US" sz="2800"/>
              <a:t>This is Elmer, one of the young people interviewed in the project. He is from Peru. </a:t>
            </a:r>
          </a:p>
        </p:txBody>
      </p:sp>
      <p:pic>
        <p:nvPicPr>
          <p:cNvPr id="7173" name="Picture 5" descr="NIÑOS COSTA002_SCV_boy writing.jpg"/>
          <p:cNvPicPr>
            <a:picLocks noChangeAspect="1"/>
          </p:cNvPicPr>
          <p:nvPr/>
        </p:nvPicPr>
        <p:blipFill>
          <a:blip r:embed="rId3" cstate="print"/>
          <a:srcRect/>
          <a:stretch>
            <a:fillRect/>
          </a:stretch>
        </p:blipFill>
        <p:spPr bwMode="auto">
          <a:xfrm>
            <a:off x="900113" y="3284538"/>
            <a:ext cx="3816350" cy="25447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bwMode="auto">
          <a:xfrm>
            <a:off x="539750" y="981075"/>
            <a:ext cx="8064500"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endParaRPr lang="en-GB" sz="3600" b="0" kern="0" dirty="0" smtClean="0">
              <a:solidFill>
                <a:schemeClr val="tx1"/>
              </a:solidFill>
              <a:latin typeface="+mn-lt"/>
            </a:endParaRPr>
          </a:p>
          <a:p>
            <a:pPr>
              <a:defRPr/>
            </a:pPr>
            <a:endParaRPr lang="en-GB" sz="3600" b="0" kern="0" dirty="0" smtClean="0">
              <a:solidFill>
                <a:schemeClr val="tx1"/>
              </a:solidFill>
              <a:latin typeface="+mn-lt"/>
            </a:endParaRPr>
          </a:p>
          <a:p>
            <a:pPr>
              <a:defRPr/>
            </a:pPr>
            <a:r>
              <a:rPr lang="en-GB" sz="2800" b="0" kern="0" dirty="0" smtClean="0">
                <a:solidFill>
                  <a:schemeClr val="tx1"/>
                </a:solidFill>
                <a:latin typeface="+mn-lt"/>
              </a:rPr>
              <a:t>The researchers have also been following some of these young people more closely. They have spent time with these young people in their communities to find out more about their lives.  </a:t>
            </a:r>
            <a:endParaRPr lang="en-GB" sz="2800" b="0" kern="0" dirty="0">
              <a:solidFill>
                <a:schemeClr val="tx1"/>
              </a:solidFill>
              <a:latin typeface="+mn-lt"/>
            </a:endParaRPr>
          </a:p>
        </p:txBody>
      </p:sp>
      <p:sp>
        <p:nvSpPr>
          <p:cNvPr id="3" name="Title 1"/>
          <p:cNvSpPr txBox="1">
            <a:spLocks/>
          </p:cNvSpPr>
          <p:nvPr/>
        </p:nvSpPr>
        <p:spPr>
          <a:xfrm>
            <a:off x="457200" y="274638"/>
            <a:ext cx="7715250"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sz="4400" kern="0" dirty="0" smtClean="0">
                <a:solidFill>
                  <a:srgbClr val="7030A0"/>
                </a:solidFill>
              </a:rPr>
              <a:t>WHAT IS YOUNG LIVES?</a:t>
            </a:r>
            <a:endParaRPr lang="en-GB" sz="4400" kern="0" dirty="0">
              <a:solidFill>
                <a:srgbClr val="7030A0"/>
              </a:solidFill>
            </a:endParaRPr>
          </a:p>
        </p:txBody>
      </p:sp>
      <p:grpSp>
        <p:nvGrpSpPr>
          <p:cNvPr id="8196" name="Group 13"/>
          <p:cNvGrpSpPr>
            <a:grpSpLocks/>
          </p:cNvGrpSpPr>
          <p:nvPr/>
        </p:nvGrpSpPr>
        <p:grpSpPr bwMode="auto">
          <a:xfrm>
            <a:off x="1258888" y="2852738"/>
            <a:ext cx="6626225" cy="3240087"/>
            <a:chOff x="1259632" y="2852936"/>
            <a:chExt cx="6624736" cy="3240360"/>
          </a:xfrm>
        </p:grpSpPr>
        <p:pic>
          <p:nvPicPr>
            <p:cNvPr id="8197" name="Picture 15" descr="ET_413A2123_girl focusing on blackboard.JPG"/>
            <p:cNvPicPr>
              <a:picLocks noChangeAspect="1"/>
            </p:cNvPicPr>
            <p:nvPr/>
          </p:nvPicPr>
          <p:blipFill>
            <a:blip r:embed="rId3" cstate="print"/>
            <a:srcRect/>
            <a:stretch>
              <a:fillRect/>
            </a:stretch>
          </p:blipFill>
          <p:spPr bwMode="auto">
            <a:xfrm>
              <a:off x="1259745" y="2853104"/>
              <a:ext cx="1007999" cy="1512000"/>
            </a:xfrm>
            <a:prstGeom prst="rect">
              <a:avLst/>
            </a:prstGeom>
            <a:noFill/>
            <a:ln w="9525">
              <a:noFill/>
              <a:miter lim="800000"/>
              <a:headEnd/>
              <a:tailEnd/>
            </a:ln>
          </p:spPr>
        </p:pic>
        <p:pic>
          <p:nvPicPr>
            <p:cNvPr id="8198" name="Picture 17" descr="ET_413A1585__ploughing.JPG"/>
            <p:cNvPicPr>
              <a:picLocks noChangeAspect="1"/>
            </p:cNvPicPr>
            <p:nvPr/>
          </p:nvPicPr>
          <p:blipFill>
            <a:blip r:embed="rId4" cstate="print"/>
            <a:srcRect/>
            <a:stretch>
              <a:fillRect/>
            </a:stretch>
          </p:blipFill>
          <p:spPr bwMode="auto">
            <a:xfrm>
              <a:off x="2699792" y="2852936"/>
              <a:ext cx="1008112" cy="1512168"/>
            </a:xfrm>
            <a:prstGeom prst="rect">
              <a:avLst/>
            </a:prstGeom>
            <a:noFill/>
            <a:ln w="9525">
              <a:noFill/>
              <a:miter lim="800000"/>
              <a:headEnd/>
              <a:tailEnd/>
            </a:ln>
          </p:spPr>
        </p:pic>
        <p:pic>
          <p:nvPicPr>
            <p:cNvPr id="8199" name="Picture 20" descr="IND-SG.302_girl doing homework.jpg"/>
            <p:cNvPicPr>
              <a:picLocks noChangeAspect="1"/>
            </p:cNvPicPr>
            <p:nvPr/>
          </p:nvPicPr>
          <p:blipFill>
            <a:blip r:embed="rId5" cstate="print"/>
            <a:srcRect/>
            <a:stretch>
              <a:fillRect/>
            </a:stretch>
          </p:blipFill>
          <p:spPr bwMode="auto">
            <a:xfrm>
              <a:off x="4139952" y="2853104"/>
              <a:ext cx="2268000" cy="1512000"/>
            </a:xfrm>
            <a:prstGeom prst="rect">
              <a:avLst/>
            </a:prstGeom>
            <a:noFill/>
            <a:ln w="9525">
              <a:noFill/>
              <a:miter lim="800000"/>
              <a:headEnd/>
              <a:tailEnd/>
            </a:ln>
          </p:spPr>
        </p:pic>
        <p:pic>
          <p:nvPicPr>
            <p:cNvPr id="8200" name="Picture 21" descr="IND.13-older boy on bike_FB.JPG"/>
            <p:cNvPicPr>
              <a:picLocks noChangeAspect="1"/>
            </p:cNvPicPr>
            <p:nvPr/>
          </p:nvPicPr>
          <p:blipFill>
            <a:blip r:embed="rId6" cstate="print"/>
            <a:srcRect/>
            <a:stretch>
              <a:fillRect/>
            </a:stretch>
          </p:blipFill>
          <p:spPr bwMode="auto">
            <a:xfrm>
              <a:off x="6877673" y="2853104"/>
              <a:ext cx="1006695" cy="1512000"/>
            </a:xfrm>
            <a:prstGeom prst="rect">
              <a:avLst/>
            </a:prstGeom>
            <a:noFill/>
            <a:ln w="9525">
              <a:noFill/>
              <a:miter lim="800000"/>
              <a:headEnd/>
              <a:tailEnd/>
            </a:ln>
          </p:spPr>
        </p:pic>
        <p:pic>
          <p:nvPicPr>
            <p:cNvPr id="8201" name="Picture 23" descr="NIÑOS COSTA002_SCV_boy writing.jpg"/>
            <p:cNvPicPr>
              <a:picLocks noChangeAspect="1"/>
            </p:cNvPicPr>
            <p:nvPr/>
          </p:nvPicPr>
          <p:blipFill>
            <a:blip r:embed="rId7" cstate="print"/>
            <a:srcRect l="9528"/>
            <a:stretch>
              <a:fillRect/>
            </a:stretch>
          </p:blipFill>
          <p:spPr bwMode="auto">
            <a:xfrm>
              <a:off x="1259632" y="4581296"/>
              <a:ext cx="2051333" cy="1512000"/>
            </a:xfrm>
            <a:prstGeom prst="rect">
              <a:avLst/>
            </a:prstGeom>
            <a:noFill/>
            <a:ln w="9525">
              <a:noFill/>
              <a:miter lim="800000"/>
              <a:headEnd/>
              <a:tailEnd/>
            </a:ln>
          </p:spPr>
        </p:pic>
        <p:pic>
          <p:nvPicPr>
            <p:cNvPr id="8202" name="Picture 25" descr="VIE15-boy buying fruit.JPG"/>
            <p:cNvPicPr>
              <a:picLocks noChangeAspect="1"/>
            </p:cNvPicPr>
            <p:nvPr/>
          </p:nvPicPr>
          <p:blipFill>
            <a:blip r:embed="rId8" cstate="print"/>
            <a:srcRect/>
            <a:stretch>
              <a:fillRect/>
            </a:stretch>
          </p:blipFill>
          <p:spPr bwMode="auto">
            <a:xfrm>
              <a:off x="5292080" y="4581128"/>
              <a:ext cx="1134000" cy="1512000"/>
            </a:xfrm>
            <a:prstGeom prst="rect">
              <a:avLst/>
            </a:prstGeom>
            <a:noFill/>
            <a:ln w="9525">
              <a:noFill/>
              <a:miter lim="800000"/>
              <a:headEnd/>
              <a:tailEnd/>
            </a:ln>
          </p:spPr>
        </p:pic>
        <p:pic>
          <p:nvPicPr>
            <p:cNvPr id="8203" name="Picture 26" descr="VIE299_portrait of girl.jpg"/>
            <p:cNvPicPr>
              <a:picLocks noChangeAspect="1"/>
            </p:cNvPicPr>
            <p:nvPr/>
          </p:nvPicPr>
          <p:blipFill>
            <a:blip r:embed="rId9" cstate="print"/>
            <a:srcRect l="31631" r="17760"/>
            <a:stretch>
              <a:fillRect/>
            </a:stretch>
          </p:blipFill>
          <p:spPr bwMode="auto">
            <a:xfrm>
              <a:off x="6732240" y="4581128"/>
              <a:ext cx="1152128" cy="1512000"/>
            </a:xfrm>
            <a:prstGeom prst="rect">
              <a:avLst/>
            </a:prstGeom>
            <a:noFill/>
            <a:ln w="9525">
              <a:noFill/>
              <a:miter lim="800000"/>
              <a:headEnd/>
              <a:tailEnd/>
            </a:ln>
          </p:spPr>
        </p:pic>
        <p:pic>
          <p:nvPicPr>
            <p:cNvPr id="8204" name="Picture 12" descr="One Andean girl P1050878.JPG"/>
            <p:cNvPicPr>
              <a:picLocks noChangeAspect="1"/>
            </p:cNvPicPr>
            <p:nvPr/>
          </p:nvPicPr>
          <p:blipFill>
            <a:blip r:embed="rId10" cstate="print"/>
            <a:srcRect l="28574"/>
            <a:stretch>
              <a:fillRect/>
            </a:stretch>
          </p:blipFill>
          <p:spPr bwMode="auto">
            <a:xfrm>
              <a:off x="3564112" y="4581128"/>
              <a:ext cx="1439936" cy="151200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3" cstate="print"/>
          <a:srcRect/>
          <a:stretch>
            <a:fillRect/>
          </a:stretch>
        </p:blipFill>
        <p:spPr bwMode="auto">
          <a:xfrm>
            <a:off x="2627313" y="765175"/>
            <a:ext cx="4105275" cy="5951538"/>
          </a:xfrm>
          <a:prstGeom prst="rect">
            <a:avLst/>
          </a:prstGeom>
          <a:noFill/>
          <a:ln w="9525">
            <a:noFill/>
            <a:miter lim="800000"/>
            <a:headEnd/>
            <a:tailEnd/>
          </a:ln>
        </p:spPr>
      </p:pic>
      <p:sp>
        <p:nvSpPr>
          <p:cNvPr id="2" name="Title 1"/>
          <p:cNvSpPr txBox="1">
            <a:spLocks/>
          </p:cNvSpPr>
          <p:nvPr/>
        </p:nvSpPr>
        <p:spPr>
          <a:xfrm>
            <a:off x="457200" y="274638"/>
            <a:ext cx="7715250" cy="719137"/>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sz="4400" kern="0" dirty="0" smtClean="0">
                <a:solidFill>
                  <a:srgbClr val="7030A0"/>
                </a:solidFill>
              </a:rPr>
              <a:t>INTRODUCING…</a:t>
            </a:r>
            <a:endParaRPr lang="en-GB" sz="4400" kern="0" dirty="0">
              <a:solidFill>
                <a:srgbClr val="7030A0"/>
              </a:solidFill>
            </a:endParaRPr>
          </a:p>
        </p:txBody>
      </p:sp>
      <p:sp>
        <p:nvSpPr>
          <p:cNvPr id="9220" name="Rectangle 1"/>
          <p:cNvSpPr>
            <a:spLocks noChangeArrowheads="1"/>
          </p:cNvSpPr>
          <p:nvPr/>
        </p:nvSpPr>
        <p:spPr bwMode="auto">
          <a:xfrm>
            <a:off x="684213" y="1268413"/>
            <a:ext cx="2592387" cy="585787"/>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What do you know about this young person?</a:t>
            </a:r>
            <a:endParaRPr lang="en-GB" sz="2800" b="1">
              <a:ea typeface="MS ??"/>
              <a:cs typeface="Arial" pitchFamily="34" charset="0"/>
            </a:endParaRPr>
          </a:p>
        </p:txBody>
      </p:sp>
      <p:sp>
        <p:nvSpPr>
          <p:cNvPr id="9221" name="Rectangle 2"/>
          <p:cNvSpPr>
            <a:spLocks noChangeArrowheads="1"/>
          </p:cNvSpPr>
          <p:nvPr/>
        </p:nvSpPr>
        <p:spPr bwMode="auto">
          <a:xfrm>
            <a:off x="684213" y="2117725"/>
            <a:ext cx="2374900" cy="338138"/>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How old are they?</a:t>
            </a:r>
            <a:endParaRPr lang="en-GB" sz="2800" b="1">
              <a:ea typeface="MS ??"/>
              <a:cs typeface="Arial" pitchFamily="34" charset="0"/>
            </a:endParaRPr>
          </a:p>
        </p:txBody>
      </p:sp>
      <p:sp>
        <p:nvSpPr>
          <p:cNvPr id="9222" name="Rectangle 3"/>
          <p:cNvSpPr>
            <a:spLocks noChangeArrowheads="1"/>
          </p:cNvSpPr>
          <p:nvPr/>
        </p:nvSpPr>
        <p:spPr bwMode="auto">
          <a:xfrm>
            <a:off x="468313" y="2924175"/>
            <a:ext cx="2590800" cy="339725"/>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Who do they live with?</a:t>
            </a:r>
            <a:endParaRPr lang="en-GB" sz="2800" b="1">
              <a:ea typeface="MS ??"/>
              <a:cs typeface="Arial" pitchFamily="34" charset="0"/>
            </a:endParaRPr>
          </a:p>
        </p:txBody>
      </p:sp>
      <p:sp>
        <p:nvSpPr>
          <p:cNvPr id="9223" name="Rectangle 4"/>
          <p:cNvSpPr>
            <a:spLocks noChangeArrowheads="1"/>
          </p:cNvSpPr>
          <p:nvPr/>
        </p:nvSpPr>
        <p:spPr bwMode="auto">
          <a:xfrm>
            <a:off x="539750" y="3716338"/>
            <a:ext cx="2160588" cy="339725"/>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Where do they live?</a:t>
            </a:r>
            <a:endParaRPr lang="en-GB" sz="2800" b="1">
              <a:ea typeface="MS ??"/>
              <a:cs typeface="Arial" pitchFamily="34" charset="0"/>
            </a:endParaRPr>
          </a:p>
        </p:txBody>
      </p:sp>
      <p:sp>
        <p:nvSpPr>
          <p:cNvPr id="9224" name="Rectangle 5"/>
          <p:cNvSpPr>
            <a:spLocks noChangeArrowheads="1"/>
          </p:cNvSpPr>
          <p:nvPr/>
        </p:nvSpPr>
        <p:spPr bwMode="auto">
          <a:xfrm>
            <a:off x="395288" y="4365625"/>
            <a:ext cx="2592387" cy="338138"/>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What is their home like?</a:t>
            </a:r>
            <a:endParaRPr lang="en-GB" sz="2800" b="1">
              <a:ea typeface="MS ??"/>
              <a:cs typeface="Arial" pitchFamily="34" charset="0"/>
            </a:endParaRPr>
          </a:p>
        </p:txBody>
      </p:sp>
      <p:sp>
        <p:nvSpPr>
          <p:cNvPr id="9225" name="Rectangle 6"/>
          <p:cNvSpPr>
            <a:spLocks noChangeArrowheads="1"/>
          </p:cNvSpPr>
          <p:nvPr/>
        </p:nvSpPr>
        <p:spPr bwMode="auto">
          <a:xfrm>
            <a:off x="6084888" y="1125538"/>
            <a:ext cx="2374900" cy="338137"/>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Do they go to school? </a:t>
            </a:r>
            <a:endParaRPr lang="en-GB" sz="2800" b="1">
              <a:ea typeface="MS ??"/>
              <a:cs typeface="Arial" pitchFamily="34" charset="0"/>
            </a:endParaRPr>
          </a:p>
        </p:txBody>
      </p:sp>
      <p:sp>
        <p:nvSpPr>
          <p:cNvPr id="9226" name="Rectangle 9"/>
          <p:cNvSpPr>
            <a:spLocks noChangeArrowheads="1"/>
          </p:cNvSpPr>
          <p:nvPr/>
        </p:nvSpPr>
        <p:spPr bwMode="auto">
          <a:xfrm>
            <a:off x="5508625" y="1557338"/>
            <a:ext cx="3527425" cy="830262"/>
          </a:xfrm>
          <a:prstGeom prst="rect">
            <a:avLst/>
          </a:prstGeom>
          <a:noFill/>
          <a:ln w="9525">
            <a:noFill/>
            <a:miter lim="800000"/>
            <a:headEnd/>
            <a:tailEnd/>
          </a:ln>
        </p:spPr>
        <p:txBody>
          <a:bodyPr>
            <a:spAutoFit/>
          </a:bodyPr>
          <a:lstStyle/>
          <a:p>
            <a:r>
              <a:rPr lang="en-GB" sz="1600" b="1"/>
              <a:t>If they don’t go to school, why don’t they? Would they like to go to school?</a:t>
            </a:r>
          </a:p>
        </p:txBody>
      </p:sp>
      <p:sp>
        <p:nvSpPr>
          <p:cNvPr id="9227" name="Rectangle 7"/>
          <p:cNvSpPr>
            <a:spLocks noChangeArrowheads="1"/>
          </p:cNvSpPr>
          <p:nvPr/>
        </p:nvSpPr>
        <p:spPr bwMode="auto">
          <a:xfrm>
            <a:off x="6084888" y="2420938"/>
            <a:ext cx="2808287" cy="584200"/>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Do they work? If so, why? What do they have to do?</a:t>
            </a:r>
            <a:endParaRPr lang="en-GB" sz="2800" b="1">
              <a:ea typeface="MS ??"/>
              <a:cs typeface="Arial" pitchFamily="34" charset="0"/>
            </a:endParaRPr>
          </a:p>
        </p:txBody>
      </p:sp>
      <p:sp>
        <p:nvSpPr>
          <p:cNvPr id="9228" name="Rectangle 8"/>
          <p:cNvSpPr>
            <a:spLocks noChangeArrowheads="1"/>
          </p:cNvSpPr>
          <p:nvPr/>
        </p:nvSpPr>
        <p:spPr bwMode="auto">
          <a:xfrm>
            <a:off x="5795963" y="4140200"/>
            <a:ext cx="3168650" cy="584200"/>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Do they have to help at home? What do they have to do?</a:t>
            </a:r>
            <a:endParaRPr lang="en-GB" sz="2800" b="1">
              <a:ea typeface="MS ??"/>
              <a:cs typeface="Arial" pitchFamily="34" charset="0"/>
            </a:endParaRPr>
          </a:p>
        </p:txBody>
      </p:sp>
      <p:sp>
        <p:nvSpPr>
          <p:cNvPr id="9229" name="Rectangle 9"/>
          <p:cNvSpPr>
            <a:spLocks noChangeArrowheads="1"/>
          </p:cNvSpPr>
          <p:nvPr/>
        </p:nvSpPr>
        <p:spPr bwMode="auto">
          <a:xfrm>
            <a:off x="6372225" y="3284538"/>
            <a:ext cx="2555875" cy="585787"/>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What do they do in their spare time?</a:t>
            </a:r>
            <a:endParaRPr lang="en-GB" sz="2800" b="1">
              <a:ea typeface="MS ??"/>
              <a:cs typeface="Arial" pitchFamily="34" charset="0"/>
            </a:endParaRPr>
          </a:p>
        </p:txBody>
      </p:sp>
      <p:sp>
        <p:nvSpPr>
          <p:cNvPr id="9230" name="Rectangle 10"/>
          <p:cNvSpPr>
            <a:spLocks noChangeArrowheads="1"/>
          </p:cNvSpPr>
          <p:nvPr/>
        </p:nvSpPr>
        <p:spPr bwMode="auto">
          <a:xfrm>
            <a:off x="468313" y="5013325"/>
            <a:ext cx="2519362" cy="584200"/>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What holidays do they celebrate?</a:t>
            </a:r>
            <a:endParaRPr lang="en-GB" sz="2800" b="1">
              <a:ea typeface="MS ??"/>
              <a:cs typeface="Arial" pitchFamily="34" charset="0"/>
            </a:endParaRPr>
          </a:p>
        </p:txBody>
      </p:sp>
      <p:sp>
        <p:nvSpPr>
          <p:cNvPr id="9231" name="Rectangle 11"/>
          <p:cNvSpPr>
            <a:spLocks noChangeArrowheads="1"/>
          </p:cNvSpPr>
          <p:nvPr/>
        </p:nvSpPr>
        <p:spPr bwMode="auto">
          <a:xfrm>
            <a:off x="6084888" y="4932363"/>
            <a:ext cx="2808287" cy="584200"/>
          </a:xfrm>
          <a:prstGeom prst="rect">
            <a:avLst/>
          </a:prstGeom>
          <a:noFill/>
          <a:ln w="9525">
            <a:noFill/>
            <a:miter lim="800000"/>
            <a:headEnd/>
            <a:tailEnd/>
          </a:ln>
        </p:spPr>
        <p:txBody>
          <a:bodyPr anchor="ctr">
            <a:spAutoFit/>
          </a:bodyPr>
          <a:lstStyle/>
          <a:p>
            <a:r>
              <a:rPr lang="en-GB" sz="1600" b="1">
                <a:solidFill>
                  <a:srgbClr val="000000"/>
                </a:solidFill>
                <a:ea typeface="MS ??"/>
                <a:cs typeface="Arial" pitchFamily="34" charset="0"/>
              </a:rPr>
              <a:t>What would they like to do or be in the future?</a:t>
            </a:r>
            <a:endParaRPr lang="en-GB" sz="2800" b="1">
              <a:ea typeface="MS ??"/>
              <a:cs typeface="Arial" pitchFamily="34" charset="0"/>
            </a:endParaRPr>
          </a:p>
        </p:txBody>
      </p:sp>
      <p:sp>
        <p:nvSpPr>
          <p:cNvPr id="9232" name="Rectangle 1"/>
          <p:cNvSpPr>
            <a:spLocks noChangeArrowheads="1"/>
          </p:cNvSpPr>
          <p:nvPr/>
        </p:nvSpPr>
        <p:spPr bwMode="auto">
          <a:xfrm>
            <a:off x="3995738" y="3500438"/>
            <a:ext cx="1223962" cy="1016000"/>
          </a:xfrm>
          <a:prstGeom prst="rect">
            <a:avLst/>
          </a:prstGeom>
          <a:noFill/>
          <a:ln w="9525">
            <a:noFill/>
            <a:miter lim="800000"/>
            <a:headEnd/>
            <a:tailEnd/>
          </a:ln>
        </p:spPr>
        <p:txBody>
          <a:bodyPr anchor="ctr">
            <a:spAutoFit/>
          </a:bodyPr>
          <a:lstStyle/>
          <a:p>
            <a:r>
              <a:rPr lang="en-GB" sz="1200" b="1">
                <a:solidFill>
                  <a:srgbClr val="7030A0"/>
                </a:solidFill>
                <a:ea typeface="MS ??"/>
                <a:cs typeface="Arial" pitchFamily="34" charset="0"/>
              </a:rPr>
              <a:t>How do you think this young person feels about their life?</a:t>
            </a:r>
            <a:endParaRPr lang="en-GB" sz="2000" b="1">
              <a:solidFill>
                <a:srgbClr val="7030A0"/>
              </a:solidFill>
              <a:ea typeface="MS ??"/>
              <a:cs typeface="Arial" pitchFamily="34" charset="0"/>
            </a:endParaRPr>
          </a:p>
        </p:txBody>
      </p:sp>
      <p:sp>
        <p:nvSpPr>
          <p:cNvPr id="9233" name="Rectangle 1"/>
          <p:cNvSpPr>
            <a:spLocks noChangeArrowheads="1"/>
          </p:cNvSpPr>
          <p:nvPr/>
        </p:nvSpPr>
        <p:spPr bwMode="auto">
          <a:xfrm>
            <a:off x="3995738" y="2565400"/>
            <a:ext cx="1368425" cy="646113"/>
          </a:xfrm>
          <a:prstGeom prst="rect">
            <a:avLst/>
          </a:prstGeom>
          <a:noFill/>
          <a:ln w="9525">
            <a:noFill/>
            <a:miter lim="800000"/>
            <a:headEnd/>
            <a:tailEnd/>
          </a:ln>
        </p:spPr>
        <p:txBody>
          <a:bodyPr anchor="ctr">
            <a:spAutoFit/>
          </a:bodyPr>
          <a:lstStyle/>
          <a:p>
            <a:r>
              <a:rPr lang="en-GB" sz="1200" b="1">
                <a:solidFill>
                  <a:srgbClr val="7030A0"/>
                </a:solidFill>
                <a:ea typeface="MS ??"/>
                <a:cs typeface="Arial" pitchFamily="34" charset="0"/>
              </a:rPr>
              <a:t>How would you describe their personality?</a:t>
            </a:r>
            <a:endParaRPr lang="en-GB" sz="2000" b="1">
              <a:solidFill>
                <a:srgbClr val="7030A0"/>
              </a:solidFill>
              <a:ea typeface="MS ??"/>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96988" y="260350"/>
            <a:ext cx="6550025" cy="719138"/>
          </a:xfrm>
          <a:prstGeom prst="rect">
            <a:avLst/>
          </a:prstGeom>
        </p:spPr>
        <p:txBody>
          <a:bodyPr/>
          <a:lstStyle/>
          <a:p>
            <a:pPr algn="ctr" eaLnBrk="0" hangingPunct="0">
              <a:defRPr/>
            </a:pPr>
            <a:r>
              <a:rPr lang="en-GB" altLang="en-US" sz="4400" b="1" kern="0" dirty="0" err="1">
                <a:solidFill>
                  <a:srgbClr val="7030A0"/>
                </a:solidFill>
                <a:latin typeface="+mj-lt"/>
                <a:cs typeface="ＭＳ Ｐゴシック" charset="0"/>
              </a:rPr>
              <a:t>Netsa</a:t>
            </a:r>
            <a:r>
              <a:rPr lang="en-GB" altLang="en-US" sz="4400" b="1" kern="0" dirty="0">
                <a:solidFill>
                  <a:srgbClr val="7030A0"/>
                </a:solidFill>
                <a:latin typeface="+mj-lt"/>
                <a:cs typeface="ＭＳ Ｐゴシック" charset="0"/>
              </a:rPr>
              <a:t>	        Ethiopia</a:t>
            </a:r>
          </a:p>
        </p:txBody>
      </p:sp>
      <p:pic>
        <p:nvPicPr>
          <p:cNvPr id="10243" name="Picture 3" descr="ET_413A2123_girl focusing on blackboard.JPG"/>
          <p:cNvPicPr>
            <a:picLocks noChangeAspect="1"/>
          </p:cNvPicPr>
          <p:nvPr/>
        </p:nvPicPr>
        <p:blipFill>
          <a:blip r:embed="rId3" cstate="print"/>
          <a:srcRect/>
          <a:stretch>
            <a:fillRect/>
          </a:stretch>
        </p:blipFill>
        <p:spPr bwMode="auto">
          <a:xfrm>
            <a:off x="2952750" y="1162050"/>
            <a:ext cx="3238500" cy="4859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296988" y="260350"/>
            <a:ext cx="6550025" cy="719138"/>
          </a:xfrm>
          <a:prstGeom prst="rect">
            <a:avLst/>
          </a:prstGeom>
        </p:spPr>
        <p:txBody>
          <a:bodyPr/>
          <a:lstStyle/>
          <a:p>
            <a:pPr algn="ctr" eaLnBrk="0" hangingPunct="0">
              <a:defRPr/>
            </a:pPr>
            <a:r>
              <a:rPr lang="en-GB" altLang="en-US" sz="4400" b="1" kern="0" dirty="0" err="1">
                <a:solidFill>
                  <a:srgbClr val="7030A0"/>
                </a:solidFill>
                <a:latin typeface="+mj-lt"/>
                <a:cs typeface="ＭＳ Ｐゴシック" charset="0"/>
              </a:rPr>
              <a:t>Hadush</a:t>
            </a:r>
            <a:r>
              <a:rPr lang="en-GB" altLang="en-US" sz="4400" b="1" kern="0" dirty="0">
                <a:solidFill>
                  <a:srgbClr val="7030A0"/>
                </a:solidFill>
                <a:latin typeface="+mj-lt"/>
                <a:cs typeface="ＭＳ Ｐゴシック" charset="0"/>
              </a:rPr>
              <a:t>	        Ethiopia</a:t>
            </a:r>
          </a:p>
        </p:txBody>
      </p:sp>
      <p:pic>
        <p:nvPicPr>
          <p:cNvPr id="11267" name="Picture 4" descr="ET_413A1585__ploughing.JPG"/>
          <p:cNvPicPr>
            <a:picLocks noChangeAspect="1"/>
          </p:cNvPicPr>
          <p:nvPr/>
        </p:nvPicPr>
        <p:blipFill>
          <a:blip r:embed="rId3" cstate="print"/>
          <a:srcRect/>
          <a:stretch>
            <a:fillRect/>
          </a:stretch>
        </p:blipFill>
        <p:spPr bwMode="auto">
          <a:xfrm>
            <a:off x="2952750" y="1162050"/>
            <a:ext cx="3238500" cy="4859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42988" y="260350"/>
            <a:ext cx="6985000" cy="719138"/>
          </a:xfrm>
          <a:prstGeom prst="rect">
            <a:avLst/>
          </a:prstGeom>
        </p:spPr>
        <p:txBody>
          <a:bodyPr/>
          <a:lstStyle/>
          <a:p>
            <a:pPr eaLnBrk="0" hangingPunct="0">
              <a:defRPr/>
            </a:pPr>
            <a:r>
              <a:rPr lang="en-GB" altLang="en-US" sz="4400" b="1" kern="0" dirty="0" err="1">
                <a:solidFill>
                  <a:srgbClr val="7030A0"/>
                </a:solidFill>
                <a:latin typeface="+mj-lt"/>
                <a:cs typeface="ＭＳ Ｐゴシック" charset="0"/>
              </a:rPr>
              <a:t>Sarada</a:t>
            </a:r>
            <a:r>
              <a:rPr lang="en-GB" altLang="en-US" sz="4400" b="1" kern="0" dirty="0">
                <a:solidFill>
                  <a:srgbClr val="7030A0"/>
                </a:solidFill>
                <a:latin typeface="+mj-lt"/>
                <a:cs typeface="ＭＳ Ｐゴシック" charset="0"/>
              </a:rPr>
              <a:t>	         		India</a:t>
            </a:r>
          </a:p>
        </p:txBody>
      </p:sp>
      <p:pic>
        <p:nvPicPr>
          <p:cNvPr id="12291" name="Picture 3" descr="IND-SG.302_girl doing homework.jpg"/>
          <p:cNvPicPr>
            <a:picLocks noChangeAspect="1"/>
          </p:cNvPicPr>
          <p:nvPr/>
        </p:nvPicPr>
        <p:blipFill>
          <a:blip r:embed="rId3" cstate="print"/>
          <a:srcRect/>
          <a:stretch>
            <a:fillRect/>
          </a:stretch>
        </p:blipFill>
        <p:spPr bwMode="auto">
          <a:xfrm>
            <a:off x="1062038" y="1125538"/>
            <a:ext cx="7019925" cy="4679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9400" y="260350"/>
            <a:ext cx="6045200" cy="719138"/>
          </a:xfrm>
          <a:prstGeom prst="rect">
            <a:avLst/>
          </a:prstGeom>
        </p:spPr>
        <p:txBody>
          <a:bodyPr/>
          <a:lstStyle/>
          <a:p>
            <a:pPr algn="ctr" eaLnBrk="0" hangingPunct="0">
              <a:defRPr/>
            </a:pPr>
            <a:r>
              <a:rPr lang="en-GB" altLang="en-US" sz="4400" b="1" kern="0" dirty="0" err="1">
                <a:solidFill>
                  <a:srgbClr val="7030A0"/>
                </a:solidFill>
                <a:latin typeface="+mj-lt"/>
                <a:cs typeface="ＭＳ Ｐゴシック" charset="0"/>
              </a:rPr>
              <a:t>Salman</a:t>
            </a:r>
            <a:r>
              <a:rPr lang="en-GB" altLang="en-US" sz="4400" b="1" kern="0" dirty="0">
                <a:solidFill>
                  <a:srgbClr val="7030A0"/>
                </a:solidFill>
                <a:latin typeface="+mj-lt"/>
                <a:cs typeface="ＭＳ Ｐゴシック" charset="0"/>
              </a:rPr>
              <a:t>        	   India</a:t>
            </a:r>
          </a:p>
        </p:txBody>
      </p:sp>
      <p:pic>
        <p:nvPicPr>
          <p:cNvPr id="13315" name="Picture 3" descr="IND.13-older boy on bike_FB.JPG"/>
          <p:cNvPicPr>
            <a:picLocks noChangeAspect="1"/>
          </p:cNvPicPr>
          <p:nvPr/>
        </p:nvPicPr>
        <p:blipFill>
          <a:blip r:embed="rId3" cstate="print"/>
          <a:srcRect/>
          <a:stretch>
            <a:fillRect/>
          </a:stretch>
        </p:blipFill>
        <p:spPr bwMode="auto">
          <a:xfrm>
            <a:off x="2954338" y="1125538"/>
            <a:ext cx="3235325" cy="48593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42988" y="260350"/>
            <a:ext cx="7058025" cy="719138"/>
          </a:xfrm>
          <a:prstGeom prst="rect">
            <a:avLst/>
          </a:prstGeom>
        </p:spPr>
        <p:txBody>
          <a:bodyPr/>
          <a:lstStyle/>
          <a:p>
            <a:pPr eaLnBrk="0" hangingPunct="0">
              <a:defRPr/>
            </a:pPr>
            <a:r>
              <a:rPr lang="en-GB" altLang="en-US" sz="4400" b="1" kern="0" dirty="0">
                <a:solidFill>
                  <a:srgbClr val="7030A0"/>
                </a:solidFill>
                <a:latin typeface="+mj-lt"/>
                <a:cs typeface="ＭＳ Ｐゴシック" charset="0"/>
              </a:rPr>
              <a:t>Elmer        		   	Peru</a:t>
            </a:r>
          </a:p>
        </p:txBody>
      </p:sp>
      <p:pic>
        <p:nvPicPr>
          <p:cNvPr id="14339" name="Picture 3" descr="NIÑOS COSTA002_SCV_boy writing.jpg"/>
          <p:cNvPicPr>
            <a:picLocks noChangeAspect="1"/>
          </p:cNvPicPr>
          <p:nvPr/>
        </p:nvPicPr>
        <p:blipFill>
          <a:blip r:embed="rId3" cstate="print"/>
          <a:srcRect/>
          <a:stretch>
            <a:fillRect/>
          </a:stretch>
        </p:blipFill>
        <p:spPr bwMode="auto">
          <a:xfrm>
            <a:off x="1063625" y="1089025"/>
            <a:ext cx="7016750" cy="4679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187450" y="260350"/>
            <a:ext cx="6840538" cy="719138"/>
          </a:xfrm>
          <a:prstGeom prst="rect">
            <a:avLst/>
          </a:prstGeom>
        </p:spPr>
        <p:txBody>
          <a:bodyPr/>
          <a:lstStyle/>
          <a:p>
            <a:pPr algn="ctr" eaLnBrk="0" hangingPunct="0">
              <a:defRPr/>
            </a:pPr>
            <a:r>
              <a:rPr lang="en-GB" altLang="en-US" sz="4400" b="1" kern="0" dirty="0">
                <a:solidFill>
                  <a:srgbClr val="7030A0"/>
                </a:solidFill>
                <a:latin typeface="+mj-lt"/>
                <a:cs typeface="ＭＳ Ｐゴシック" charset="0"/>
              </a:rPr>
              <a:t>Eva        			   Peru	</a:t>
            </a:r>
          </a:p>
        </p:txBody>
      </p:sp>
      <p:pic>
        <p:nvPicPr>
          <p:cNvPr id="15363" name="Picture 4" descr="One Andean girl P1050878.JPG"/>
          <p:cNvPicPr>
            <a:picLocks noChangeAspect="1"/>
          </p:cNvPicPr>
          <p:nvPr/>
        </p:nvPicPr>
        <p:blipFill>
          <a:blip r:embed="rId3" cstate="print"/>
          <a:srcRect/>
          <a:stretch>
            <a:fillRect/>
          </a:stretch>
        </p:blipFill>
        <p:spPr bwMode="auto">
          <a:xfrm>
            <a:off x="1452563" y="1125538"/>
            <a:ext cx="6238875" cy="4679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81200" y="260350"/>
            <a:ext cx="5181600" cy="719138"/>
          </a:xfrm>
          <a:prstGeom prst="rect">
            <a:avLst/>
          </a:prstGeom>
        </p:spPr>
        <p:txBody>
          <a:bodyPr/>
          <a:lstStyle/>
          <a:p>
            <a:pPr algn="ctr" eaLnBrk="0" hangingPunct="0">
              <a:defRPr/>
            </a:pPr>
            <a:r>
              <a:rPr lang="en-GB" altLang="en-US" sz="4400" b="1" kern="0" dirty="0" err="1">
                <a:solidFill>
                  <a:srgbClr val="7030A0"/>
                </a:solidFill>
                <a:latin typeface="+mj-lt"/>
                <a:cs typeface="ＭＳ Ｐゴシック" charset="0"/>
              </a:rPr>
              <a:t>Phuoc</a:t>
            </a:r>
            <a:r>
              <a:rPr lang="en-GB" altLang="en-US" sz="4400" b="1" kern="0" dirty="0">
                <a:solidFill>
                  <a:srgbClr val="7030A0"/>
                </a:solidFill>
                <a:latin typeface="+mj-lt"/>
                <a:cs typeface="ＭＳ Ｐゴシック" charset="0"/>
              </a:rPr>
              <a:t>	    Viet Nam</a:t>
            </a:r>
          </a:p>
        </p:txBody>
      </p:sp>
      <p:pic>
        <p:nvPicPr>
          <p:cNvPr id="16387" name="Picture 3" descr="VIE15-boy buying fruit.JPG"/>
          <p:cNvPicPr>
            <a:picLocks noChangeAspect="1"/>
          </p:cNvPicPr>
          <p:nvPr/>
        </p:nvPicPr>
        <p:blipFill>
          <a:blip r:embed="rId3" cstate="print"/>
          <a:srcRect/>
          <a:stretch>
            <a:fillRect/>
          </a:stretch>
        </p:blipFill>
        <p:spPr bwMode="auto">
          <a:xfrm>
            <a:off x="2749550" y="1162050"/>
            <a:ext cx="3644900" cy="48593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971550" y="260350"/>
            <a:ext cx="7129463" cy="719138"/>
          </a:xfrm>
          <a:prstGeom prst="rect">
            <a:avLst/>
          </a:prstGeom>
        </p:spPr>
        <p:txBody>
          <a:bodyPr/>
          <a:lstStyle/>
          <a:p>
            <a:pPr eaLnBrk="0" hangingPunct="0">
              <a:defRPr/>
            </a:pPr>
            <a:r>
              <a:rPr lang="en-GB" altLang="en-US" sz="4400" b="1" kern="0" dirty="0" err="1">
                <a:solidFill>
                  <a:srgbClr val="7030A0"/>
                </a:solidFill>
                <a:latin typeface="+mj-lt"/>
                <a:cs typeface="ＭＳ Ｐゴシック" charset="0"/>
              </a:rPr>
              <a:t>H’Mai</a:t>
            </a:r>
            <a:r>
              <a:rPr lang="en-GB" altLang="en-US" sz="4400" b="1" kern="0" dirty="0">
                <a:solidFill>
                  <a:srgbClr val="7030A0"/>
                </a:solidFill>
                <a:latin typeface="+mj-lt"/>
                <a:cs typeface="ＭＳ Ｐゴシック" charset="0"/>
              </a:rPr>
              <a:t>	        	     Viet Nam</a:t>
            </a:r>
          </a:p>
        </p:txBody>
      </p:sp>
      <p:pic>
        <p:nvPicPr>
          <p:cNvPr id="17411" name="Picture 3" descr="VIE299_portrait of girl.jpg"/>
          <p:cNvPicPr>
            <a:picLocks noChangeAspect="1"/>
          </p:cNvPicPr>
          <p:nvPr/>
        </p:nvPicPr>
        <p:blipFill>
          <a:blip r:embed="rId3" cstate="print"/>
          <a:srcRect/>
          <a:stretch>
            <a:fillRect/>
          </a:stretch>
        </p:blipFill>
        <p:spPr bwMode="auto">
          <a:xfrm>
            <a:off x="1042988" y="1052513"/>
            <a:ext cx="7046912" cy="4679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bwMode="auto">
          <a:xfrm>
            <a:off x="250825" y="525463"/>
            <a:ext cx="8713788" cy="3983037"/>
          </a:xfrm>
          <a:prstGeom prst="rect">
            <a:avLst/>
          </a:prstGeom>
          <a:noFill/>
          <a:ln>
            <a:noFill/>
          </a:ln>
          <a:effectLst/>
          <a:extLst/>
        </p:spPr>
        <p:txBody>
          <a:bodyPr lIns="90000" tIns="46800" rIns="90000" bIns="46800" anchor="ctr"/>
          <a:lstStyle/>
          <a:p>
            <a:pPr>
              <a:defRPr/>
            </a:pPr>
            <a:endParaRPr lang="en-US" sz="6200" b="1" kern="0" dirty="0">
              <a:solidFill>
                <a:schemeClr val="bg1"/>
              </a:solidFill>
              <a:ea typeface="ＭＳ Ｐゴシック" charset="0"/>
              <a:cs typeface="Arial" pitchFamily="34" charset="0"/>
            </a:endParaRPr>
          </a:p>
          <a:p>
            <a:pPr>
              <a:defRPr/>
            </a:pPr>
            <a:r>
              <a:rPr lang="en-US" sz="6200" b="1" kern="0" dirty="0">
                <a:solidFill>
                  <a:schemeClr val="bg1"/>
                </a:solidFill>
                <a:ea typeface="ＭＳ Ｐゴシック" charset="0"/>
                <a:cs typeface="Arial" pitchFamily="34" charset="0"/>
              </a:rPr>
              <a:t>ENGLISH 2</a:t>
            </a:r>
          </a:p>
          <a:p>
            <a:pPr>
              <a:defRPr/>
            </a:pPr>
            <a:endParaRPr lang="en-US" sz="4400" b="1" kern="0" dirty="0">
              <a:solidFill>
                <a:schemeClr val="bg1"/>
              </a:solidFill>
              <a:ea typeface="ＭＳ Ｐゴシック" charset="0"/>
              <a:cs typeface="Arial" pitchFamily="34" charset="0"/>
            </a:endParaRPr>
          </a:p>
          <a:p>
            <a:pPr>
              <a:defRPr/>
            </a:pPr>
            <a:r>
              <a:rPr lang="en-US" sz="4400" b="1" kern="0" dirty="0">
                <a:solidFill>
                  <a:schemeClr val="bg1"/>
                </a:solidFill>
                <a:ea typeface="ＭＳ Ｐゴシック" charset="0"/>
                <a:cs typeface="Arial" pitchFamily="34" charset="0"/>
              </a:rPr>
              <a:t>Inequalities in young lives</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971550" y="5013325"/>
            <a:ext cx="7416800"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Helping with household chores such as collecting water or firewood.</a:t>
            </a:r>
          </a:p>
        </p:txBody>
      </p:sp>
      <p:pic>
        <p:nvPicPr>
          <p:cNvPr id="19459" name="Picture 3" descr="IND-SG.63_girl in field carrying water on head.jpg"/>
          <p:cNvPicPr>
            <a:picLocks noChangeAspect="1"/>
          </p:cNvPicPr>
          <p:nvPr/>
        </p:nvPicPr>
        <p:blipFill>
          <a:blip r:embed="rId3" cstate="print"/>
          <a:srcRect/>
          <a:stretch>
            <a:fillRect/>
          </a:stretch>
        </p:blipFill>
        <p:spPr bwMode="auto">
          <a:xfrm>
            <a:off x="1196975" y="404813"/>
            <a:ext cx="6750050" cy="4500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450" y="5013325"/>
            <a:ext cx="7416800"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Working on the family farm or business.</a:t>
            </a:r>
          </a:p>
        </p:txBody>
      </p:sp>
      <p:pic>
        <p:nvPicPr>
          <p:cNvPr id="20483" name="Picture 4" descr="VIE300_harvesting rice.jpg"/>
          <p:cNvPicPr>
            <a:picLocks noChangeAspect="1"/>
          </p:cNvPicPr>
          <p:nvPr/>
        </p:nvPicPr>
        <p:blipFill>
          <a:blip r:embed="rId3" cstate="print"/>
          <a:srcRect/>
          <a:stretch>
            <a:fillRect/>
          </a:stretch>
        </p:blipFill>
        <p:spPr bwMode="auto">
          <a:xfrm>
            <a:off x="1184275" y="441325"/>
            <a:ext cx="6775450" cy="4500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87450" y="5013325"/>
            <a:ext cx="7416800"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Working for pay outside the family home.</a:t>
            </a:r>
          </a:p>
        </p:txBody>
      </p:sp>
      <p:pic>
        <p:nvPicPr>
          <p:cNvPr id="21507" name="Picture 3" descr="Akaki 2 230_shoe shine boy.jpg"/>
          <p:cNvPicPr>
            <a:picLocks noChangeAspect="1"/>
          </p:cNvPicPr>
          <p:nvPr/>
        </p:nvPicPr>
        <p:blipFill>
          <a:blip r:embed="rId3" cstate="print"/>
          <a:srcRect/>
          <a:stretch>
            <a:fillRect/>
          </a:stretch>
        </p:blipFill>
        <p:spPr bwMode="auto">
          <a:xfrm>
            <a:off x="1211263" y="404813"/>
            <a:ext cx="6721475" cy="4500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547813" y="5013325"/>
            <a:ext cx="604837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Going to school.</a:t>
            </a:r>
          </a:p>
        </p:txBody>
      </p:sp>
      <p:pic>
        <p:nvPicPr>
          <p:cNvPr id="22531" name="Picture 4" descr="ET17.JPG"/>
          <p:cNvPicPr>
            <a:picLocks noChangeAspect="1"/>
          </p:cNvPicPr>
          <p:nvPr/>
        </p:nvPicPr>
        <p:blipFill>
          <a:blip r:embed="rId3" cstate="print"/>
          <a:srcRect t="6056" b="4614"/>
          <a:stretch>
            <a:fillRect/>
          </a:stretch>
        </p:blipFill>
        <p:spPr bwMode="auto">
          <a:xfrm>
            <a:off x="1211263" y="404813"/>
            <a:ext cx="6721475" cy="4502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450" y="5013325"/>
            <a:ext cx="7416800"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At school.</a:t>
            </a:r>
          </a:p>
        </p:txBody>
      </p:sp>
      <p:pic>
        <p:nvPicPr>
          <p:cNvPr id="23555" name="Picture 4" descr="IND-SG.22_girls in class.jpg"/>
          <p:cNvPicPr>
            <a:picLocks noChangeAspect="1"/>
          </p:cNvPicPr>
          <p:nvPr/>
        </p:nvPicPr>
        <p:blipFill>
          <a:blip r:embed="rId3" cstate="print"/>
          <a:srcRect/>
          <a:stretch>
            <a:fillRect/>
          </a:stretch>
        </p:blipFill>
        <p:spPr bwMode="auto">
          <a:xfrm>
            <a:off x="1196975" y="404813"/>
            <a:ext cx="6750050" cy="4500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87450" y="5013325"/>
            <a:ext cx="7416800"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Free time.</a:t>
            </a:r>
          </a:p>
        </p:txBody>
      </p:sp>
      <p:pic>
        <p:nvPicPr>
          <p:cNvPr id="24579" name="Picture 3" descr="PER54-jumping off wall_GSA.JPG"/>
          <p:cNvPicPr>
            <a:picLocks noChangeAspect="1"/>
          </p:cNvPicPr>
          <p:nvPr/>
        </p:nvPicPr>
        <p:blipFill>
          <a:blip r:embed="rId3" cstate="print"/>
          <a:srcRect/>
          <a:stretch>
            <a:fillRect/>
          </a:stretch>
        </p:blipFill>
        <p:spPr bwMode="auto">
          <a:xfrm>
            <a:off x="1196975" y="404813"/>
            <a:ext cx="6750050" cy="4500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a:xfrm>
            <a:off x="1116013" y="5013325"/>
            <a:ext cx="7416800"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200" kern="0" dirty="0" smtClean="0">
                <a:solidFill>
                  <a:srgbClr val="7030A0"/>
                </a:solidFill>
                <a:ea typeface="ＭＳ Ｐゴシック" pitchFamily="34" charset="-128"/>
              </a:rPr>
              <a:t>Going to the health centre.</a:t>
            </a:r>
          </a:p>
        </p:txBody>
      </p:sp>
      <p:pic>
        <p:nvPicPr>
          <p:cNvPr id="25603" name="Picture 3" descr="Panos_00075038_PeterBarker.jpg"/>
          <p:cNvPicPr>
            <a:picLocks noChangeAspect="1"/>
          </p:cNvPicPr>
          <p:nvPr/>
        </p:nvPicPr>
        <p:blipFill>
          <a:blip r:embed="rId3" cstate="print"/>
          <a:srcRect/>
          <a:stretch>
            <a:fillRect/>
          </a:stretch>
        </p:blipFill>
        <p:spPr bwMode="auto">
          <a:xfrm>
            <a:off x="1074738" y="404813"/>
            <a:ext cx="6994525" cy="4500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250825" y="622300"/>
            <a:ext cx="8642350" cy="719138"/>
          </a:xfrm>
        </p:spPr>
        <p:txBody>
          <a:bodyPr/>
          <a:lstStyle/>
          <a:p>
            <a:r>
              <a:rPr lang="en-GB" altLang="en-US" sz="4000" smtClean="0">
                <a:solidFill>
                  <a:srgbClr val="7030A0"/>
                </a:solidFill>
                <a:ea typeface="ＭＳ Ｐゴシック" pitchFamily="34" charset="-128"/>
              </a:rPr>
              <a:t>WHAT DOES INEQUALITY MEAN?</a:t>
            </a:r>
            <a:r>
              <a:rPr lang="en-GB" altLang="en-US" sz="4400" smtClean="0">
                <a:solidFill>
                  <a:srgbClr val="7030A0"/>
                </a:solidFill>
                <a:ea typeface="ＭＳ Ｐゴシック" pitchFamily="34" charset="-128"/>
              </a:rPr>
              <a:t/>
            </a:r>
            <a:br>
              <a:rPr lang="en-GB" altLang="en-US" sz="4400" smtClean="0">
                <a:solidFill>
                  <a:srgbClr val="7030A0"/>
                </a:solidFill>
                <a:ea typeface="ＭＳ Ｐゴシック" pitchFamily="34" charset="-128"/>
              </a:rPr>
            </a:br>
            <a:endParaRPr lang="en-GB" altLang="en-US" sz="4400" smtClean="0">
              <a:solidFill>
                <a:srgbClr val="7030A0"/>
              </a:solidFill>
              <a:ea typeface="ＭＳ Ｐゴシック" pitchFamily="34" charset="-128"/>
            </a:endParaRPr>
          </a:p>
        </p:txBody>
      </p:sp>
      <p:sp>
        <p:nvSpPr>
          <p:cNvPr id="5" name="Title 1"/>
          <p:cNvSpPr txBox="1">
            <a:spLocks/>
          </p:cNvSpPr>
          <p:nvPr/>
        </p:nvSpPr>
        <p:spPr bwMode="auto">
          <a:xfrm>
            <a:off x="323850" y="2636838"/>
            <a:ext cx="8229600"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We can think of inequality as the difference between the things some groups of people have compared with other groups of people.</a:t>
            </a:r>
          </a:p>
          <a:p>
            <a:pPr>
              <a:defRPr/>
            </a:pPr>
            <a:r>
              <a:rPr lang="en-GB" sz="3200" b="0" kern="0" dirty="0" smtClean="0">
                <a:solidFill>
                  <a:schemeClr val="tx1"/>
                </a:solidFill>
                <a:latin typeface="+mn-lt"/>
              </a:rPr>
              <a:t>It is a bit like looking at how a big a slice of cake one person has compared with another.</a:t>
            </a:r>
            <a:r>
              <a:rPr lang="en-GB" sz="3600" b="0" kern="0" dirty="0" smtClean="0">
                <a:solidFill>
                  <a:schemeClr val="tx1"/>
                </a:solidFill>
                <a:latin typeface="+mn-lt"/>
              </a:rPr>
              <a:t> </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26628" name="Picture 1"/>
          <p:cNvPicPr>
            <a:picLocks noChangeAspect="1"/>
          </p:cNvPicPr>
          <p:nvPr/>
        </p:nvPicPr>
        <p:blipFill>
          <a:blip r:embed="rId3" cstate="print"/>
          <a:srcRect/>
          <a:stretch>
            <a:fillRect/>
          </a:stretch>
        </p:blipFill>
        <p:spPr bwMode="auto">
          <a:xfrm>
            <a:off x="2843213" y="4138613"/>
            <a:ext cx="3152775" cy="247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314325" y="622300"/>
            <a:ext cx="8515350" cy="719138"/>
          </a:xfrm>
        </p:spPr>
        <p:txBody>
          <a:bodyPr/>
          <a:lstStyle/>
          <a:p>
            <a:r>
              <a:rPr lang="en-GB" altLang="en-US" sz="3600" smtClean="0">
                <a:solidFill>
                  <a:srgbClr val="7030A0"/>
                </a:solidFill>
                <a:ea typeface="ＭＳ Ｐゴシック" pitchFamily="34" charset="-128"/>
              </a:rPr>
              <a:t>INEQUALITY </a:t>
            </a:r>
            <a:r>
              <a:rPr lang="en-GB" altLang="en-US" sz="3600" u="sng" smtClean="0">
                <a:solidFill>
                  <a:srgbClr val="7030A0"/>
                </a:solidFill>
                <a:ea typeface="ＭＳ Ｐゴシック" pitchFamily="34" charset="-128"/>
              </a:rPr>
              <a:t>BETWEEN</a:t>
            </a:r>
            <a:r>
              <a:rPr lang="en-GB" altLang="en-US" sz="3600" smtClean="0">
                <a:solidFill>
                  <a:srgbClr val="7030A0"/>
                </a:solidFill>
                <a:ea typeface="ＭＳ Ｐゴシック" pitchFamily="34" charset="-128"/>
              </a:rPr>
              <a:t> COUNTRIES</a:t>
            </a:r>
            <a:r>
              <a:rPr lang="en-GB" altLang="en-US" sz="4000" smtClean="0">
                <a:solidFill>
                  <a:srgbClr val="7030A0"/>
                </a:solidFill>
                <a:ea typeface="ＭＳ Ｐゴシック" pitchFamily="34" charset="-128"/>
              </a:rPr>
              <a:t/>
            </a:r>
            <a:br>
              <a:rPr lang="en-GB" altLang="en-US" sz="4000" smtClean="0">
                <a:solidFill>
                  <a:srgbClr val="7030A0"/>
                </a:solidFill>
                <a:ea typeface="ＭＳ Ｐゴシック" pitchFamily="34" charset="-128"/>
              </a:rPr>
            </a:br>
            <a:endParaRPr lang="en-GB" altLang="en-US" sz="4000" smtClean="0">
              <a:solidFill>
                <a:srgbClr val="7030A0"/>
              </a:solidFill>
              <a:ea typeface="ＭＳ Ｐゴシック" pitchFamily="34" charset="-128"/>
            </a:endParaRPr>
          </a:p>
        </p:txBody>
      </p:sp>
      <p:sp>
        <p:nvSpPr>
          <p:cNvPr id="5" name="Title 1"/>
          <p:cNvSpPr txBox="1">
            <a:spLocks/>
          </p:cNvSpPr>
          <p:nvPr/>
        </p:nvSpPr>
        <p:spPr bwMode="auto">
          <a:xfrm>
            <a:off x="323850" y="3644900"/>
            <a:ext cx="5184775"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There is inequality between countries in the world.</a:t>
            </a:r>
          </a:p>
          <a:p>
            <a:pPr>
              <a:spcAft>
                <a:spcPts val="1200"/>
              </a:spcAft>
              <a:defRPr/>
            </a:pPr>
            <a:r>
              <a:rPr lang="en-GB" sz="3200" b="0" kern="0" dirty="0" smtClean="0">
                <a:solidFill>
                  <a:schemeClr val="tx1"/>
                </a:solidFill>
                <a:latin typeface="+mn-lt"/>
              </a:rPr>
              <a:t>This means things are not shared fairly between countries.</a:t>
            </a:r>
          </a:p>
          <a:p>
            <a:pPr>
              <a:spcAft>
                <a:spcPts val="1200"/>
              </a:spcAft>
              <a:defRPr/>
            </a:pPr>
            <a:r>
              <a:rPr lang="en-GB" sz="3200" b="0" kern="0" dirty="0" smtClean="0">
                <a:solidFill>
                  <a:schemeClr val="tx1"/>
                </a:solidFill>
                <a:latin typeface="+mn-lt"/>
              </a:rPr>
              <a:t>For example, some countries are wealthy while others are extremely poor.</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27652" name="Picture 2" descr="http://openclipart.org/image/300px/svg_to_png/13127/Anonymous_pseudo_globe.png"/>
          <p:cNvPicPr>
            <a:picLocks noChangeAspect="1" noChangeArrowheads="1"/>
          </p:cNvPicPr>
          <p:nvPr/>
        </p:nvPicPr>
        <p:blipFill>
          <a:blip r:embed="rId3" cstate="print"/>
          <a:srcRect/>
          <a:stretch>
            <a:fillRect/>
          </a:stretch>
        </p:blipFill>
        <p:spPr bwMode="auto">
          <a:xfrm>
            <a:off x="5378450" y="1916113"/>
            <a:ext cx="3514725" cy="3384550"/>
          </a:xfrm>
          <a:prstGeom prst="rect">
            <a:avLst/>
          </a:prstGeom>
          <a:noFill/>
          <a:ln w="9525">
            <a:noFill/>
            <a:miter lim="800000"/>
            <a:headEnd/>
            <a:tailEnd/>
          </a:ln>
        </p:spPr>
      </p:pic>
      <p:pic>
        <p:nvPicPr>
          <p:cNvPr id="27653" name="Picture 17"/>
          <p:cNvPicPr>
            <a:picLocks noChangeAspect="1"/>
          </p:cNvPicPr>
          <p:nvPr/>
        </p:nvPicPr>
        <p:blipFill>
          <a:blip r:embed="rId4" cstate="print"/>
          <a:srcRect/>
          <a:stretch>
            <a:fillRect/>
          </a:stretch>
        </p:blipFill>
        <p:spPr bwMode="auto">
          <a:xfrm>
            <a:off x="6011863" y="4365625"/>
            <a:ext cx="327025" cy="355600"/>
          </a:xfrm>
          <a:prstGeom prst="rect">
            <a:avLst/>
          </a:prstGeom>
          <a:noFill/>
          <a:ln w="9525">
            <a:noFill/>
            <a:miter lim="800000"/>
            <a:headEnd/>
            <a:tailEnd/>
          </a:ln>
        </p:spPr>
      </p:pic>
      <p:pic>
        <p:nvPicPr>
          <p:cNvPr id="27654" name="Picture 17"/>
          <p:cNvPicPr>
            <a:picLocks noChangeAspect="1"/>
          </p:cNvPicPr>
          <p:nvPr/>
        </p:nvPicPr>
        <p:blipFill>
          <a:blip r:embed="rId4" cstate="print"/>
          <a:srcRect/>
          <a:stretch>
            <a:fillRect/>
          </a:stretch>
        </p:blipFill>
        <p:spPr bwMode="auto">
          <a:xfrm>
            <a:off x="6405563" y="4221163"/>
            <a:ext cx="327025" cy="355600"/>
          </a:xfrm>
          <a:prstGeom prst="rect">
            <a:avLst/>
          </a:prstGeom>
          <a:noFill/>
          <a:ln w="9525">
            <a:noFill/>
            <a:miter lim="800000"/>
            <a:headEnd/>
            <a:tailEnd/>
          </a:ln>
        </p:spPr>
      </p:pic>
      <p:pic>
        <p:nvPicPr>
          <p:cNvPr id="27655" name="Picture 17"/>
          <p:cNvPicPr>
            <a:picLocks noChangeAspect="1"/>
          </p:cNvPicPr>
          <p:nvPr/>
        </p:nvPicPr>
        <p:blipFill>
          <a:blip r:embed="rId4" cstate="print"/>
          <a:srcRect/>
          <a:stretch>
            <a:fillRect/>
          </a:stretch>
        </p:blipFill>
        <p:spPr bwMode="auto">
          <a:xfrm>
            <a:off x="6443663" y="3860800"/>
            <a:ext cx="327025" cy="355600"/>
          </a:xfrm>
          <a:prstGeom prst="rect">
            <a:avLst/>
          </a:prstGeom>
          <a:noFill/>
          <a:ln w="9525">
            <a:noFill/>
            <a:miter lim="800000"/>
            <a:headEnd/>
            <a:tailEnd/>
          </a:ln>
        </p:spPr>
      </p:pic>
      <p:pic>
        <p:nvPicPr>
          <p:cNvPr id="27656" name="Picture 17"/>
          <p:cNvPicPr>
            <a:picLocks noChangeAspect="1"/>
          </p:cNvPicPr>
          <p:nvPr/>
        </p:nvPicPr>
        <p:blipFill>
          <a:blip r:embed="rId4" cstate="print"/>
          <a:srcRect/>
          <a:stretch>
            <a:fillRect/>
          </a:stretch>
        </p:blipFill>
        <p:spPr bwMode="auto">
          <a:xfrm>
            <a:off x="6116638" y="3578225"/>
            <a:ext cx="327025" cy="355600"/>
          </a:xfrm>
          <a:prstGeom prst="rect">
            <a:avLst/>
          </a:prstGeom>
          <a:noFill/>
          <a:ln w="9525">
            <a:noFill/>
            <a:miter lim="800000"/>
            <a:headEnd/>
            <a:tailEnd/>
          </a:ln>
        </p:spPr>
      </p:pic>
      <p:pic>
        <p:nvPicPr>
          <p:cNvPr id="27657" name="Picture 17"/>
          <p:cNvPicPr>
            <a:picLocks noChangeAspect="1"/>
          </p:cNvPicPr>
          <p:nvPr/>
        </p:nvPicPr>
        <p:blipFill>
          <a:blip r:embed="rId4" cstate="print"/>
          <a:srcRect/>
          <a:stretch>
            <a:fillRect/>
          </a:stretch>
        </p:blipFill>
        <p:spPr bwMode="auto">
          <a:xfrm>
            <a:off x="6300788" y="4581525"/>
            <a:ext cx="327025" cy="355600"/>
          </a:xfrm>
          <a:prstGeom prst="rect">
            <a:avLst/>
          </a:prstGeom>
          <a:noFill/>
          <a:ln w="9525">
            <a:noFill/>
            <a:miter lim="800000"/>
            <a:headEnd/>
            <a:tailEnd/>
          </a:ln>
        </p:spPr>
      </p:pic>
      <p:pic>
        <p:nvPicPr>
          <p:cNvPr id="27658" name="Picture 17"/>
          <p:cNvPicPr>
            <a:picLocks noChangeAspect="1"/>
          </p:cNvPicPr>
          <p:nvPr/>
        </p:nvPicPr>
        <p:blipFill>
          <a:blip r:embed="rId4" cstate="print"/>
          <a:srcRect/>
          <a:stretch>
            <a:fillRect/>
          </a:stretch>
        </p:blipFill>
        <p:spPr bwMode="auto">
          <a:xfrm>
            <a:off x="7235825" y="2276475"/>
            <a:ext cx="327025" cy="355600"/>
          </a:xfrm>
          <a:prstGeom prst="rect">
            <a:avLst/>
          </a:prstGeom>
          <a:noFill/>
          <a:ln w="9525">
            <a:noFill/>
            <a:miter lim="800000"/>
            <a:headEnd/>
            <a:tailEnd/>
          </a:ln>
        </p:spPr>
      </p:pic>
      <p:pic>
        <p:nvPicPr>
          <p:cNvPr id="27659" name="Picture 17"/>
          <p:cNvPicPr>
            <a:picLocks noChangeAspect="1"/>
          </p:cNvPicPr>
          <p:nvPr/>
        </p:nvPicPr>
        <p:blipFill>
          <a:blip r:embed="rId4" cstate="print"/>
          <a:srcRect/>
          <a:stretch>
            <a:fillRect/>
          </a:stretch>
        </p:blipFill>
        <p:spPr bwMode="auto">
          <a:xfrm>
            <a:off x="6948488" y="2565400"/>
            <a:ext cx="327025" cy="355600"/>
          </a:xfrm>
          <a:prstGeom prst="rect">
            <a:avLst/>
          </a:prstGeom>
          <a:noFill/>
          <a:ln w="9525">
            <a:noFill/>
            <a:miter lim="800000"/>
            <a:headEnd/>
            <a:tailEnd/>
          </a:ln>
        </p:spPr>
      </p:pic>
      <p:pic>
        <p:nvPicPr>
          <p:cNvPr id="27660" name="Picture 17"/>
          <p:cNvPicPr>
            <a:picLocks noChangeAspect="1"/>
          </p:cNvPicPr>
          <p:nvPr/>
        </p:nvPicPr>
        <p:blipFill>
          <a:blip r:embed="rId4" cstate="print"/>
          <a:srcRect/>
          <a:stretch>
            <a:fillRect/>
          </a:stretch>
        </p:blipFill>
        <p:spPr bwMode="auto">
          <a:xfrm>
            <a:off x="8243888" y="4221163"/>
            <a:ext cx="327025" cy="355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377825" y="549275"/>
            <a:ext cx="8388350" cy="719138"/>
          </a:xfrm>
        </p:spPr>
        <p:txBody>
          <a:bodyPr/>
          <a:lstStyle/>
          <a:p>
            <a:r>
              <a:rPr lang="en-GB" altLang="en-US" sz="3600" smtClean="0">
                <a:solidFill>
                  <a:srgbClr val="7030A0"/>
                </a:solidFill>
                <a:ea typeface="ＭＳ Ｐゴシック" pitchFamily="34" charset="-128"/>
              </a:rPr>
              <a:t>INEQUALITY </a:t>
            </a:r>
            <a:r>
              <a:rPr lang="en-GB" altLang="en-US" sz="3600" u="sng" smtClean="0">
                <a:solidFill>
                  <a:srgbClr val="7030A0"/>
                </a:solidFill>
                <a:ea typeface="ＭＳ Ｐゴシック" pitchFamily="34" charset="-128"/>
              </a:rPr>
              <a:t>WITHIN</a:t>
            </a:r>
            <a:r>
              <a:rPr lang="en-GB" altLang="en-US" sz="3600" smtClean="0">
                <a:solidFill>
                  <a:srgbClr val="7030A0"/>
                </a:solidFill>
                <a:ea typeface="ＭＳ Ｐゴシック" pitchFamily="34" charset="-128"/>
              </a:rPr>
              <a:t> COUNTRIES</a:t>
            </a:r>
            <a:r>
              <a:rPr lang="en-GB" altLang="en-US" sz="4000" smtClean="0">
                <a:solidFill>
                  <a:srgbClr val="7030A0"/>
                </a:solidFill>
                <a:ea typeface="ＭＳ Ｐゴシック" pitchFamily="34" charset="-128"/>
              </a:rPr>
              <a:t/>
            </a:r>
            <a:br>
              <a:rPr lang="en-GB" altLang="en-US" sz="4000" smtClean="0">
                <a:solidFill>
                  <a:srgbClr val="7030A0"/>
                </a:solidFill>
                <a:ea typeface="ＭＳ Ｐゴシック" pitchFamily="34" charset="-128"/>
              </a:rPr>
            </a:br>
            <a:endParaRPr lang="en-GB" altLang="en-US" sz="4000" smtClean="0">
              <a:solidFill>
                <a:srgbClr val="7030A0"/>
              </a:solidFill>
              <a:ea typeface="ＭＳ Ｐゴシック" pitchFamily="34" charset="-128"/>
            </a:endParaRPr>
          </a:p>
        </p:txBody>
      </p:sp>
      <p:sp>
        <p:nvSpPr>
          <p:cNvPr id="5" name="Title 1"/>
          <p:cNvSpPr txBox="1">
            <a:spLocks/>
          </p:cNvSpPr>
          <p:nvPr/>
        </p:nvSpPr>
        <p:spPr bwMode="auto">
          <a:xfrm>
            <a:off x="474663" y="2852738"/>
            <a:ext cx="8229600"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3200" b="0" kern="0" dirty="0" smtClean="0">
                <a:solidFill>
                  <a:schemeClr val="tx1"/>
                </a:solidFill>
                <a:latin typeface="+mn-lt"/>
              </a:rPr>
              <a:t>There is also inequality within countries.</a:t>
            </a:r>
          </a:p>
          <a:p>
            <a:pPr>
              <a:spcAft>
                <a:spcPts val="1200"/>
              </a:spcAft>
              <a:defRPr/>
            </a:pPr>
            <a:r>
              <a:rPr lang="en-GB" sz="3200" b="0" kern="0" dirty="0" smtClean="0">
                <a:solidFill>
                  <a:schemeClr val="tx1"/>
                </a:solidFill>
              </a:rPr>
              <a:t>This means things are not shared fairly within the same country.</a:t>
            </a:r>
          </a:p>
          <a:p>
            <a:pPr>
              <a:spcAft>
                <a:spcPts val="1200"/>
              </a:spcAft>
              <a:defRPr/>
            </a:pPr>
            <a:r>
              <a:rPr lang="en-GB" sz="3200" b="0" kern="0" dirty="0" smtClean="0">
                <a:solidFill>
                  <a:schemeClr val="tx1"/>
                </a:solidFill>
                <a:latin typeface="+mn-lt"/>
              </a:rPr>
              <a:t>For example, some people may have more money than others.</a:t>
            </a:r>
          </a:p>
          <a:p>
            <a:pPr>
              <a:defRPr/>
            </a:pPr>
            <a:endParaRPr lang="en-GB" sz="3600" b="0" kern="0" dirty="0">
              <a:solidFill>
                <a:schemeClr val="tx1"/>
              </a:solidFill>
              <a:latin typeface="+mn-lt"/>
            </a:endParaRPr>
          </a:p>
          <a:p>
            <a:pPr>
              <a:defRPr/>
            </a:pPr>
            <a:endParaRPr lang="en-GB" sz="3600" b="0" kern="0" dirty="0">
              <a:solidFill>
                <a:schemeClr val="tx1"/>
              </a:solidFill>
              <a:latin typeface="+mn-lt"/>
            </a:endParaRPr>
          </a:p>
        </p:txBody>
      </p:sp>
      <p:pic>
        <p:nvPicPr>
          <p:cNvPr id="28676" name="Picture 2"/>
          <p:cNvPicPr>
            <a:picLocks noChangeAspect="1" noChangeArrowheads="1"/>
          </p:cNvPicPr>
          <p:nvPr/>
        </p:nvPicPr>
        <p:blipFill>
          <a:blip r:embed="rId3" cstate="print"/>
          <a:srcRect/>
          <a:stretch>
            <a:fillRect/>
          </a:stretch>
        </p:blipFill>
        <p:spPr bwMode="auto">
          <a:xfrm>
            <a:off x="1781175" y="4941888"/>
            <a:ext cx="798513" cy="966787"/>
          </a:xfrm>
          <a:prstGeom prst="rect">
            <a:avLst/>
          </a:prstGeom>
          <a:noFill/>
          <a:ln w="9525">
            <a:noFill/>
            <a:miter lim="800000"/>
            <a:headEnd/>
            <a:tailEnd/>
          </a:ln>
        </p:spPr>
      </p:pic>
      <p:pic>
        <p:nvPicPr>
          <p:cNvPr id="28677" name="Picture 2"/>
          <p:cNvPicPr>
            <a:picLocks noChangeAspect="1" noChangeArrowheads="1"/>
          </p:cNvPicPr>
          <p:nvPr/>
        </p:nvPicPr>
        <p:blipFill>
          <a:blip r:embed="rId3" cstate="print"/>
          <a:srcRect/>
          <a:stretch>
            <a:fillRect/>
          </a:stretch>
        </p:blipFill>
        <p:spPr bwMode="auto">
          <a:xfrm>
            <a:off x="5867400" y="4868863"/>
            <a:ext cx="798513" cy="966787"/>
          </a:xfrm>
          <a:prstGeom prst="rect">
            <a:avLst/>
          </a:prstGeom>
          <a:noFill/>
          <a:ln w="9525">
            <a:noFill/>
            <a:miter lim="800000"/>
            <a:headEnd/>
            <a:tailEnd/>
          </a:ln>
        </p:spPr>
      </p:pic>
      <p:pic>
        <p:nvPicPr>
          <p:cNvPr id="28678" name="Picture 17"/>
          <p:cNvPicPr>
            <a:picLocks noChangeAspect="1"/>
          </p:cNvPicPr>
          <p:nvPr/>
        </p:nvPicPr>
        <p:blipFill>
          <a:blip r:embed="rId4" cstate="print"/>
          <a:srcRect/>
          <a:stretch>
            <a:fillRect/>
          </a:stretch>
        </p:blipFill>
        <p:spPr bwMode="auto">
          <a:xfrm>
            <a:off x="1692275" y="4797425"/>
            <a:ext cx="327025" cy="355600"/>
          </a:xfrm>
          <a:prstGeom prst="rect">
            <a:avLst/>
          </a:prstGeom>
          <a:noFill/>
          <a:ln w="9525">
            <a:noFill/>
            <a:miter lim="800000"/>
            <a:headEnd/>
            <a:tailEnd/>
          </a:ln>
        </p:spPr>
      </p:pic>
      <p:pic>
        <p:nvPicPr>
          <p:cNvPr id="28679" name="Picture 17"/>
          <p:cNvPicPr>
            <a:picLocks noChangeAspect="1"/>
          </p:cNvPicPr>
          <p:nvPr/>
        </p:nvPicPr>
        <p:blipFill>
          <a:blip r:embed="rId4" cstate="print"/>
          <a:srcRect/>
          <a:stretch>
            <a:fillRect/>
          </a:stretch>
        </p:blipFill>
        <p:spPr bwMode="auto">
          <a:xfrm>
            <a:off x="2051050" y="4508500"/>
            <a:ext cx="327025" cy="355600"/>
          </a:xfrm>
          <a:prstGeom prst="rect">
            <a:avLst/>
          </a:prstGeom>
          <a:noFill/>
          <a:ln w="9525">
            <a:noFill/>
            <a:miter lim="800000"/>
            <a:headEnd/>
            <a:tailEnd/>
          </a:ln>
        </p:spPr>
      </p:pic>
      <p:pic>
        <p:nvPicPr>
          <p:cNvPr id="28680" name="Picture 17"/>
          <p:cNvPicPr>
            <a:picLocks noChangeAspect="1"/>
          </p:cNvPicPr>
          <p:nvPr/>
        </p:nvPicPr>
        <p:blipFill>
          <a:blip r:embed="rId4" cstate="print"/>
          <a:srcRect/>
          <a:stretch>
            <a:fillRect/>
          </a:stretch>
        </p:blipFill>
        <p:spPr bwMode="auto">
          <a:xfrm>
            <a:off x="2484438" y="4797425"/>
            <a:ext cx="327025" cy="355600"/>
          </a:xfrm>
          <a:prstGeom prst="rect">
            <a:avLst/>
          </a:prstGeom>
          <a:noFill/>
          <a:ln w="9525">
            <a:noFill/>
            <a:miter lim="800000"/>
            <a:headEnd/>
            <a:tailEnd/>
          </a:ln>
        </p:spPr>
      </p:pic>
      <p:pic>
        <p:nvPicPr>
          <p:cNvPr id="28681" name="Picture 17"/>
          <p:cNvPicPr>
            <a:picLocks noChangeAspect="1"/>
          </p:cNvPicPr>
          <p:nvPr/>
        </p:nvPicPr>
        <p:blipFill>
          <a:blip r:embed="rId4" cstate="print"/>
          <a:srcRect/>
          <a:stretch>
            <a:fillRect/>
          </a:stretch>
        </p:blipFill>
        <p:spPr bwMode="auto">
          <a:xfrm>
            <a:off x="2411413" y="4437063"/>
            <a:ext cx="327025" cy="355600"/>
          </a:xfrm>
          <a:prstGeom prst="rect">
            <a:avLst/>
          </a:prstGeom>
          <a:noFill/>
          <a:ln w="9525">
            <a:noFill/>
            <a:miter lim="800000"/>
            <a:headEnd/>
            <a:tailEnd/>
          </a:ln>
        </p:spPr>
      </p:pic>
      <p:pic>
        <p:nvPicPr>
          <p:cNvPr id="28682" name="Picture 17"/>
          <p:cNvPicPr>
            <a:picLocks noChangeAspect="1"/>
          </p:cNvPicPr>
          <p:nvPr/>
        </p:nvPicPr>
        <p:blipFill>
          <a:blip r:embed="rId4" cstate="print"/>
          <a:srcRect/>
          <a:stretch>
            <a:fillRect/>
          </a:stretch>
        </p:blipFill>
        <p:spPr bwMode="auto">
          <a:xfrm>
            <a:off x="1692275" y="4365625"/>
            <a:ext cx="327025" cy="355600"/>
          </a:xfrm>
          <a:prstGeom prst="rect">
            <a:avLst/>
          </a:prstGeom>
          <a:noFill/>
          <a:ln w="9525">
            <a:noFill/>
            <a:miter lim="800000"/>
            <a:headEnd/>
            <a:tailEnd/>
          </a:ln>
        </p:spPr>
      </p:pic>
      <p:pic>
        <p:nvPicPr>
          <p:cNvPr id="28683" name="Picture 17"/>
          <p:cNvPicPr>
            <a:picLocks noChangeAspect="1"/>
          </p:cNvPicPr>
          <p:nvPr/>
        </p:nvPicPr>
        <p:blipFill>
          <a:blip r:embed="rId4" cstate="print"/>
          <a:srcRect/>
          <a:stretch>
            <a:fillRect/>
          </a:stretch>
        </p:blipFill>
        <p:spPr bwMode="auto">
          <a:xfrm>
            <a:off x="5724525" y="4797425"/>
            <a:ext cx="327025" cy="355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314325" y="260350"/>
            <a:ext cx="8515350" cy="719138"/>
          </a:xfrm>
        </p:spPr>
        <p:txBody>
          <a:bodyPr/>
          <a:lstStyle/>
          <a:p>
            <a:r>
              <a:rPr lang="en-GB" altLang="en-US" sz="4000" smtClean="0">
                <a:solidFill>
                  <a:srgbClr val="7030A0"/>
                </a:solidFill>
                <a:ea typeface="ＭＳ Ｐゴシック" pitchFamily="34" charset="-128"/>
              </a:rPr>
              <a:t>THINKING ABOUT INEQUALITY</a:t>
            </a:r>
            <a:endParaRPr lang="en-GB" altLang="en-US" sz="4400" smtClean="0">
              <a:solidFill>
                <a:srgbClr val="7030A0"/>
              </a:solidFill>
              <a:ea typeface="ＭＳ Ｐゴシック" pitchFamily="34" charset="-128"/>
            </a:endParaRPr>
          </a:p>
        </p:txBody>
      </p:sp>
      <p:sp>
        <p:nvSpPr>
          <p:cNvPr id="5" name="Title 1"/>
          <p:cNvSpPr txBox="1">
            <a:spLocks/>
          </p:cNvSpPr>
          <p:nvPr/>
        </p:nvSpPr>
        <p:spPr bwMode="auto">
          <a:xfrm>
            <a:off x="395288" y="1844675"/>
            <a:ext cx="8345487" cy="719138"/>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spcAft>
                <a:spcPts val="1200"/>
              </a:spcAft>
              <a:defRPr/>
            </a:pPr>
            <a:r>
              <a:rPr lang="en-GB" sz="2800" b="0" kern="0" dirty="0" smtClean="0">
                <a:solidFill>
                  <a:schemeClr val="tx1"/>
                </a:solidFill>
                <a:latin typeface="+mn-lt"/>
              </a:rPr>
              <a:t>Inequality is not just about how money is shared between and within countries.</a:t>
            </a:r>
          </a:p>
          <a:p>
            <a:pPr>
              <a:spcAft>
                <a:spcPts val="1200"/>
              </a:spcAft>
              <a:defRPr/>
            </a:pPr>
            <a:r>
              <a:rPr lang="en-GB" sz="2800" b="0" kern="0" dirty="0" smtClean="0">
                <a:solidFill>
                  <a:schemeClr val="tx1"/>
                </a:solidFill>
              </a:rPr>
              <a:t>There can also be inequality in the kinds of opportunities people have in life.</a:t>
            </a:r>
            <a:endParaRPr lang="en-GB" sz="2800" b="0" kern="0" dirty="0">
              <a:solidFill>
                <a:schemeClr val="tx1"/>
              </a:solidFill>
              <a:latin typeface="+mn-lt"/>
            </a:endParaRPr>
          </a:p>
          <a:p>
            <a:pPr>
              <a:defRPr/>
            </a:pPr>
            <a:endParaRPr lang="en-GB" sz="3200" b="0" kern="0" dirty="0">
              <a:solidFill>
                <a:schemeClr val="tx1"/>
              </a:solidFill>
              <a:latin typeface="+mn-lt"/>
            </a:endParaRPr>
          </a:p>
        </p:txBody>
      </p:sp>
      <p:grpSp>
        <p:nvGrpSpPr>
          <p:cNvPr id="29700" name="Group 11"/>
          <p:cNvGrpSpPr>
            <a:grpSpLocks/>
          </p:cNvGrpSpPr>
          <p:nvPr/>
        </p:nvGrpSpPr>
        <p:grpSpPr bwMode="auto">
          <a:xfrm>
            <a:off x="971550" y="3068638"/>
            <a:ext cx="7200900" cy="3024187"/>
            <a:chOff x="971600" y="3069120"/>
            <a:chExt cx="7201542" cy="3024176"/>
          </a:xfrm>
        </p:grpSpPr>
        <p:pic>
          <p:nvPicPr>
            <p:cNvPr id="29701" name="Picture 5" descr="access to water.jpg"/>
            <p:cNvPicPr>
              <a:picLocks noChangeAspect="1"/>
            </p:cNvPicPr>
            <p:nvPr/>
          </p:nvPicPr>
          <p:blipFill>
            <a:blip r:embed="rId3" cstate="print"/>
            <a:srcRect/>
            <a:stretch>
              <a:fillRect/>
            </a:stretch>
          </p:blipFill>
          <p:spPr bwMode="auto">
            <a:xfrm>
              <a:off x="971600" y="3069120"/>
              <a:ext cx="2161351" cy="1440000"/>
            </a:xfrm>
            <a:prstGeom prst="rect">
              <a:avLst/>
            </a:prstGeom>
            <a:noFill/>
            <a:ln w="9525">
              <a:noFill/>
              <a:miter lim="800000"/>
              <a:headEnd/>
              <a:tailEnd/>
            </a:ln>
          </p:spPr>
        </p:pic>
        <p:pic>
          <p:nvPicPr>
            <p:cNvPr id="29702" name="Picture 6" descr="access to play.jpg"/>
            <p:cNvPicPr>
              <a:picLocks noChangeAspect="1"/>
            </p:cNvPicPr>
            <p:nvPr/>
          </p:nvPicPr>
          <p:blipFill>
            <a:blip r:embed="rId4" cstate="print"/>
            <a:srcRect/>
            <a:stretch>
              <a:fillRect/>
            </a:stretch>
          </p:blipFill>
          <p:spPr bwMode="auto">
            <a:xfrm>
              <a:off x="3487254" y="3069120"/>
              <a:ext cx="2169492" cy="1440000"/>
            </a:xfrm>
            <a:prstGeom prst="rect">
              <a:avLst/>
            </a:prstGeom>
            <a:noFill/>
            <a:ln w="9525">
              <a:noFill/>
              <a:miter lim="800000"/>
              <a:headEnd/>
              <a:tailEnd/>
            </a:ln>
          </p:spPr>
        </p:pic>
        <p:pic>
          <p:nvPicPr>
            <p:cNvPr id="29703" name="Picture 7" descr="access to education.jpg"/>
            <p:cNvPicPr>
              <a:picLocks noChangeAspect="1"/>
            </p:cNvPicPr>
            <p:nvPr/>
          </p:nvPicPr>
          <p:blipFill>
            <a:blip r:embed="rId5" cstate="print"/>
            <a:srcRect/>
            <a:stretch>
              <a:fillRect/>
            </a:stretch>
          </p:blipFill>
          <p:spPr bwMode="auto">
            <a:xfrm>
              <a:off x="6012160" y="3069120"/>
              <a:ext cx="2160982" cy="1440000"/>
            </a:xfrm>
            <a:prstGeom prst="rect">
              <a:avLst/>
            </a:prstGeom>
            <a:noFill/>
            <a:ln w="9525">
              <a:noFill/>
              <a:miter lim="800000"/>
              <a:headEnd/>
              <a:tailEnd/>
            </a:ln>
          </p:spPr>
        </p:pic>
        <p:pic>
          <p:nvPicPr>
            <p:cNvPr id="29704" name="Picture 8" descr="access healthcare.jpg"/>
            <p:cNvPicPr>
              <a:picLocks noChangeAspect="1"/>
            </p:cNvPicPr>
            <p:nvPr/>
          </p:nvPicPr>
          <p:blipFill>
            <a:blip r:embed="rId6" cstate="print"/>
            <a:srcRect/>
            <a:stretch>
              <a:fillRect/>
            </a:stretch>
          </p:blipFill>
          <p:spPr bwMode="auto">
            <a:xfrm>
              <a:off x="2267744" y="4653296"/>
              <a:ext cx="2161351" cy="1440000"/>
            </a:xfrm>
            <a:prstGeom prst="rect">
              <a:avLst/>
            </a:prstGeom>
            <a:noFill/>
            <a:ln w="9525">
              <a:noFill/>
              <a:miter lim="800000"/>
              <a:headEnd/>
              <a:tailEnd/>
            </a:ln>
          </p:spPr>
        </p:pic>
        <p:pic>
          <p:nvPicPr>
            <p:cNvPr id="29705" name="Picture 9" descr="access to phone.jpg"/>
            <p:cNvPicPr>
              <a:picLocks noChangeAspect="1"/>
            </p:cNvPicPr>
            <p:nvPr/>
          </p:nvPicPr>
          <p:blipFill>
            <a:blip r:embed="rId7" cstate="print"/>
            <a:srcRect/>
            <a:stretch>
              <a:fillRect/>
            </a:stretch>
          </p:blipFill>
          <p:spPr bwMode="auto">
            <a:xfrm>
              <a:off x="4714906" y="4653296"/>
              <a:ext cx="2161350" cy="1440000"/>
            </a:xfrm>
            <a:prstGeom prst="rect">
              <a:avLst/>
            </a:prstGeom>
            <a:noFill/>
            <a:ln w="9525">
              <a:noFill/>
              <a:miter lim="800000"/>
              <a:headEnd/>
              <a:tailEnd/>
            </a:ln>
          </p:spPr>
        </p:pic>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1"/>
          </p:nvPr>
        </p:nvSpPr>
        <p:spPr>
          <a:xfrm>
            <a:off x="539750" y="1196975"/>
            <a:ext cx="8229600" cy="4278313"/>
          </a:xfrm>
        </p:spPr>
        <p:txBody>
          <a:bodyPr/>
          <a:lstStyle/>
          <a:p>
            <a:pPr>
              <a:buFontTx/>
              <a:buNone/>
            </a:pPr>
            <a:r>
              <a:rPr lang="en-US" smtClean="0">
                <a:ea typeface="ＭＳ Ｐゴシック" pitchFamily="34" charset="-128"/>
              </a:rPr>
              <a:t> </a:t>
            </a:r>
            <a:endParaRPr lang="en-US" sz="3200" smtClean="0">
              <a:ea typeface="ＭＳ Ｐゴシック" pitchFamily="34" charset="-128"/>
            </a:endParaRPr>
          </a:p>
        </p:txBody>
      </p:sp>
      <p:sp>
        <p:nvSpPr>
          <p:cNvPr id="30723" name="Title 1"/>
          <p:cNvSpPr>
            <a:spLocks noGrp="1"/>
          </p:cNvSpPr>
          <p:nvPr>
            <p:ph type="title"/>
          </p:nvPr>
        </p:nvSpPr>
        <p:spPr>
          <a:xfrm>
            <a:off x="179388" y="333375"/>
            <a:ext cx="8785225" cy="719138"/>
          </a:xfrm>
        </p:spPr>
        <p:txBody>
          <a:bodyPr/>
          <a:lstStyle/>
          <a:p>
            <a:r>
              <a:rPr lang="en-GB" altLang="en-US" sz="4000" smtClean="0">
                <a:solidFill>
                  <a:srgbClr val="7030A0"/>
                </a:solidFill>
                <a:ea typeface="ＭＳ Ｐゴシック" pitchFamily="34" charset="-128"/>
              </a:rPr>
              <a:t>EXTREME INEQUALITY IS UNJUST</a:t>
            </a:r>
            <a:endParaRPr lang="en-GB" altLang="en-US" sz="4400" smtClean="0">
              <a:solidFill>
                <a:srgbClr val="7030A0"/>
              </a:solidFill>
              <a:ea typeface="ＭＳ Ｐゴシック" pitchFamily="34" charset="-128"/>
            </a:endParaRPr>
          </a:p>
        </p:txBody>
      </p:sp>
      <p:pic>
        <p:nvPicPr>
          <p:cNvPr id="30724" name="Picture 5" descr="inequality.JPG"/>
          <p:cNvPicPr>
            <a:picLocks noChangeAspect="1"/>
          </p:cNvPicPr>
          <p:nvPr/>
        </p:nvPicPr>
        <p:blipFill>
          <a:blip r:embed="rId3" cstate="print"/>
          <a:srcRect/>
          <a:stretch>
            <a:fillRect/>
          </a:stretch>
        </p:blipFill>
        <p:spPr bwMode="auto">
          <a:xfrm>
            <a:off x="971550" y="1125538"/>
            <a:ext cx="7200900" cy="4799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314325" y="260350"/>
            <a:ext cx="8515350" cy="719138"/>
          </a:xfrm>
        </p:spPr>
        <p:txBody>
          <a:bodyPr/>
          <a:lstStyle/>
          <a:p>
            <a:r>
              <a:rPr lang="en-GB" altLang="en-US" sz="4000" smtClean="0">
                <a:solidFill>
                  <a:srgbClr val="7030A0"/>
                </a:solidFill>
                <a:ea typeface="ＭＳ Ｐゴシック" pitchFamily="34" charset="-128"/>
              </a:rPr>
              <a:t>WHAT DOES INEQUALITY MEAN?</a:t>
            </a:r>
            <a:endParaRPr lang="en-GB" altLang="en-US" sz="4400" smtClean="0">
              <a:solidFill>
                <a:srgbClr val="7030A0"/>
              </a:solidFill>
              <a:ea typeface="ＭＳ Ｐゴシック" pitchFamily="34" charset="-128"/>
            </a:endParaRPr>
          </a:p>
        </p:txBody>
      </p:sp>
      <p:sp>
        <p:nvSpPr>
          <p:cNvPr id="5" name="Title 1"/>
          <p:cNvSpPr txBox="1">
            <a:spLocks/>
          </p:cNvSpPr>
          <p:nvPr/>
        </p:nvSpPr>
        <p:spPr bwMode="auto">
          <a:xfrm>
            <a:off x="3027363" y="3068638"/>
            <a:ext cx="3089275" cy="719137"/>
          </a:xfrm>
          <a:prstGeom prst="rect">
            <a:avLst/>
          </a:prstGeom>
          <a:noFill/>
          <a:ln>
            <a:noFill/>
          </a:ln>
          <a:extLst/>
        </p:spPr>
        <p:txBody>
          <a:bodyPr anchor="ct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spcAft>
                <a:spcPts val="1200"/>
              </a:spcAft>
              <a:defRPr/>
            </a:pPr>
            <a:endParaRPr lang="en-GB" sz="3600" b="0" kern="0" dirty="0" smtClean="0">
              <a:solidFill>
                <a:schemeClr val="tx1"/>
              </a:solidFill>
              <a:latin typeface="+mn-lt"/>
            </a:endParaRPr>
          </a:p>
          <a:p>
            <a:pPr algn="ctr">
              <a:spcAft>
                <a:spcPts val="1200"/>
              </a:spcAft>
              <a:defRPr/>
            </a:pPr>
            <a:endParaRPr lang="en-GB" sz="3600" b="0" kern="0" dirty="0">
              <a:solidFill>
                <a:schemeClr val="tx1"/>
              </a:solidFill>
              <a:latin typeface="+mn-lt"/>
            </a:endParaRPr>
          </a:p>
          <a:p>
            <a:pPr algn="ctr">
              <a:spcAft>
                <a:spcPts val="1200"/>
              </a:spcAft>
              <a:defRPr/>
            </a:pPr>
            <a:r>
              <a:rPr lang="en-GB" sz="3600" kern="0" dirty="0" smtClean="0">
                <a:solidFill>
                  <a:schemeClr val="tx1"/>
                </a:solidFill>
                <a:latin typeface="+mn-lt"/>
              </a:rPr>
              <a:t>INEQUALITY</a:t>
            </a:r>
          </a:p>
          <a:p>
            <a:pPr algn="ctr">
              <a:defRPr/>
            </a:pPr>
            <a:endParaRPr lang="en-GB" sz="3600" b="0" kern="0" dirty="0">
              <a:solidFill>
                <a:schemeClr val="tx1"/>
              </a:solidFill>
              <a:latin typeface="+mn-lt"/>
            </a:endParaRPr>
          </a:p>
          <a:p>
            <a:pPr algn="ctr">
              <a:defRPr/>
            </a:pPr>
            <a:endParaRPr lang="en-GB" sz="3600" b="0" kern="0" dirty="0">
              <a:solidFill>
                <a:schemeClr val="tx1"/>
              </a:solidFill>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Oxfam Global Identity">
      <a:dk1>
        <a:srgbClr val="000000"/>
      </a:dk1>
      <a:lt1>
        <a:srgbClr val="FFFFFF"/>
      </a:lt1>
      <a:dk2>
        <a:srgbClr val="61A534"/>
      </a:dk2>
      <a:lt2>
        <a:srgbClr val="0C884A"/>
      </a:lt2>
      <a:accent1>
        <a:srgbClr val="F16422"/>
      </a:accent1>
      <a:accent2>
        <a:srgbClr val="E70052"/>
      </a:accent2>
      <a:accent3>
        <a:srgbClr val="53297D"/>
      </a:accent3>
      <a:accent4>
        <a:srgbClr val="630235"/>
      </a:accent4>
      <a:accent5>
        <a:srgbClr val="5AC6E9"/>
      </a:accent5>
      <a:accent6>
        <a:srgbClr val="E43989"/>
      </a:accent6>
      <a:hlink>
        <a:srgbClr val="44841A"/>
      </a:hlink>
      <a:folHlink>
        <a:srgbClr val="F1642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61A534"/>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14">
        <a:dk1>
          <a:srgbClr val="000000"/>
        </a:dk1>
        <a:lt1>
          <a:srgbClr val="FFFFFF"/>
        </a:lt1>
        <a:dk2>
          <a:srgbClr val="61A534"/>
        </a:dk2>
        <a:lt2>
          <a:srgbClr val="009A4C"/>
        </a:lt2>
        <a:accent1>
          <a:srgbClr val="53297D"/>
        </a:accent1>
        <a:accent2>
          <a:srgbClr val="E43989"/>
        </a:accent2>
        <a:accent3>
          <a:srgbClr val="FFFFFF"/>
        </a:accent3>
        <a:accent4>
          <a:srgbClr val="000000"/>
        </a:accent4>
        <a:accent5>
          <a:srgbClr val="B3ACBF"/>
        </a:accent5>
        <a:accent6>
          <a:srgbClr val="CF337C"/>
        </a:accent6>
        <a:hlink>
          <a:srgbClr val="630235"/>
        </a:hlink>
        <a:folHlink>
          <a:srgbClr val="F1642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20891</TotalTime>
  <Words>3000</Words>
  <Application>Microsoft Office PowerPoint</Application>
  <PresentationFormat>On-screen Show (4:3)</PresentationFormat>
  <Paragraphs>275</Paragraphs>
  <Slides>29</Slides>
  <Notes>28</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Default Design</vt:lpstr>
      <vt:lpstr>Slide 1</vt:lpstr>
      <vt:lpstr>Slide 2</vt:lpstr>
      <vt:lpstr>WHAT IS YOUNG LIVES?</vt:lpstr>
      <vt:lpstr>Slide 4</vt:lpstr>
      <vt:lpstr>WHAT IS YOUNG LIVES?</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WHAT DOES INEQUALITY MEAN? </vt:lpstr>
      <vt:lpstr>INEQUALITY BETWEEN COUNTRIES </vt:lpstr>
      <vt:lpstr>INEQUALITY WITHIN COUNTRIES </vt:lpstr>
      <vt:lpstr>THINKING ABOUT INEQUALITY</vt:lpstr>
      <vt:lpstr>EXTREME INEQUALITY IS UNJUST</vt:lpstr>
      <vt:lpstr>WHAT DOES INEQUALITY MEAN?</vt:lpstr>
    </vt:vector>
  </TitlesOfParts>
  <Company>OXFAM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Headline goes here</dc:title>
  <dc:creator>Administrator</dc:creator>
  <cp:lastModifiedBy>lnewbon1</cp:lastModifiedBy>
  <cp:revision>455</cp:revision>
  <dcterms:created xsi:type="dcterms:W3CDTF">2012-06-04T14:40:36Z</dcterms:created>
  <dcterms:modified xsi:type="dcterms:W3CDTF">2016-06-03T13:33:21Z</dcterms:modified>
</cp:coreProperties>
</file>