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f9c9cfd8d0_0_1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gf9c9cfd8d0_0_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0d93a89e2c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0d93a89e2c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f9c9cfd8d0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gf9c9cfd8d0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10d93a89e2c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10d93a89e2c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f9c9cfd8d0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f9c9cfd8d0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f9c9cfd8d0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gf9c9cfd8d0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f9c9cfd8d0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f9c9cfd8d0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f9c9cfd8d0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" name="Google Shape;110;gf9c9cfd8d0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f9c9cfd8d0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f9c9cfd8d0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f9c9cfd8d0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gf9c9cfd8d0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f9c9cfd8d0_0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gf9c9cfd8d0_0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f9c9cfd8d0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f9c9cfd8d0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0d93a89e2c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10d93a89e2c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0d83e0434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g10d83e0434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0d83e0434d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g10d83e0434d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0d83e0434d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g10d83e0434d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0d83e0434d_0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" name="Google Shape;170;g10d83e0434d_0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f9c9cfd8d0_0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f9c9cfd8d0_0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0d83e0434d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g10d83e0434d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10d83e0434d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g10d83e0434d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0d93a89e2c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2" name="Google Shape;202;g10d93a89e2c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0d83e0434d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g10d83e0434d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10d93a89e2c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g10d93a89e2c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f9c9cfd8d0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6" name="Google Shape;226;gf9c9cfd8d0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f9c9cfd8d0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3" name="Google Shape;233;gf9c9cfd8d0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f9c9cfd8d0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" name="Google Shape;240;gf9c9cfd8d0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worldwiseschools.ie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donal-kearney.com" TargetMode="External"/><Relationship Id="rId4" Type="http://schemas.openxmlformats.org/officeDocument/2006/relationships/image" Target="../media/image2.jpg"/><Relationship Id="rId5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jpg"/><Relationship Id="rId4" Type="http://schemas.openxmlformats.org/officeDocument/2006/relationships/image" Target="../media/image5.png"/><Relationship Id="rId5" Type="http://schemas.openxmlformats.org/officeDocument/2006/relationships/image" Target="../media/image1.jpg"/><Relationship Id="rId6" Type="http://schemas.openxmlformats.org/officeDocument/2006/relationships/image" Target="../media/image4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1.jpg"/><Relationship Id="rId4" Type="http://schemas.openxmlformats.org/officeDocument/2006/relationships/image" Target="../media/image10.jpg"/><Relationship Id="rId5" Type="http://schemas.openxmlformats.org/officeDocument/2006/relationships/image" Target="../media/image14.jpg"/><Relationship Id="rId6" Type="http://schemas.openxmlformats.org/officeDocument/2006/relationships/image" Target="../media/image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.jpg"/><Relationship Id="rId4" Type="http://schemas.openxmlformats.org/officeDocument/2006/relationships/image" Target="../media/image10.jpg"/><Relationship Id="rId5" Type="http://schemas.openxmlformats.org/officeDocument/2006/relationships/image" Target="../media/image14.jpg"/><Relationship Id="rId6" Type="http://schemas.openxmlformats.org/officeDocument/2006/relationships/image" Target="../media/image2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.jpg"/><Relationship Id="rId4" Type="http://schemas.openxmlformats.org/officeDocument/2006/relationships/image" Target="../media/image10.jpg"/><Relationship Id="rId5" Type="http://schemas.openxmlformats.org/officeDocument/2006/relationships/image" Target="../media/image14.jpg"/><Relationship Id="rId6" Type="http://schemas.openxmlformats.org/officeDocument/2006/relationships/image" Target="../media/image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://www.donal-kearney.com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subTitle"/>
          </p:nvPr>
        </p:nvSpPr>
        <p:spPr>
          <a:xfrm>
            <a:off x="359150" y="15639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35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35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 sz="3800">
                <a:solidFill>
                  <a:schemeClr val="accent4"/>
                </a:solidFill>
                <a:latin typeface="Georgia"/>
                <a:ea typeface="Georgia"/>
                <a:cs typeface="Georgia"/>
                <a:sym typeface="Georgia"/>
              </a:rPr>
              <a:t>Music CPD</a:t>
            </a:r>
            <a:endParaRPr b="1" sz="3800">
              <a:solidFill>
                <a:schemeClr val="accent4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31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3100">
                <a:latin typeface="Georgia"/>
                <a:ea typeface="Georgia"/>
                <a:cs typeface="Georgia"/>
                <a:sym typeface="Georgia"/>
              </a:rPr>
              <a:t>with Dónal Kearney</a:t>
            </a:r>
            <a:endParaRPr b="1" sz="27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 sz="2500">
                <a:solidFill>
                  <a:srgbClr val="686868"/>
                </a:solidFill>
                <a:latin typeface="Georgia"/>
                <a:ea typeface="Georgia"/>
                <a:cs typeface="Georgia"/>
                <a:sym typeface="Georgia"/>
              </a:rPr>
              <a:t>Thursday 13 January 2022</a:t>
            </a:r>
            <a:endParaRPr b="1" sz="2500">
              <a:solidFill>
                <a:srgbClr val="686868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47888" y="21338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What will you learn today?</a:t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6121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You will learn tools for </a:t>
            </a:r>
            <a:r>
              <a:rPr b="1" lang="en" sz="19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warming up</a:t>
            </a: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 the body, voice and mind to be used in a musical context</a:t>
            </a:r>
            <a:endParaRPr sz="1900"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9144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900"/>
              <a:buChar char="●"/>
            </a:pP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You will learn </a:t>
            </a:r>
            <a:r>
              <a:rPr b="1" lang="en" sz="19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songwriting</a:t>
            </a: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 approaches to GCE activism</a:t>
            </a:r>
            <a:endParaRPr sz="1900"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9144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686868"/>
              </a:buClr>
              <a:buSzPts val="1900"/>
              <a:buChar char="●"/>
            </a:pPr>
            <a:r>
              <a:rPr lang="en" sz="1900">
                <a:solidFill>
                  <a:srgbClr val="686868"/>
                </a:solidFill>
                <a:latin typeface="Georgia"/>
                <a:ea typeface="Georgia"/>
                <a:cs typeface="Georgia"/>
                <a:sym typeface="Georgia"/>
              </a:rPr>
              <a:t>You will learn how </a:t>
            </a:r>
            <a:r>
              <a:rPr b="1" lang="en" sz="19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advocacy</a:t>
            </a:r>
            <a:r>
              <a:rPr lang="en" sz="1900">
                <a:solidFill>
                  <a:srgbClr val="686868"/>
                </a:solidFill>
                <a:latin typeface="Georgia"/>
                <a:ea typeface="Georgia"/>
                <a:cs typeface="Georgia"/>
                <a:sym typeface="Georgia"/>
              </a:rPr>
              <a:t> skills can be used in music</a:t>
            </a:r>
            <a:endParaRPr sz="2200">
              <a:solidFill>
                <a:srgbClr val="686868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686868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Through Global Citizenship Education (GCE), you can </a:t>
            </a:r>
            <a:r>
              <a:rPr b="1"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take action to change the world</a:t>
            </a:r>
            <a:r>
              <a:rPr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 as an </a:t>
            </a:r>
            <a:r>
              <a:rPr b="1"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informed global citizen</a:t>
            </a:r>
            <a:r>
              <a:rPr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. GCE equips you with the knowledge, skills and values to </a:t>
            </a:r>
            <a:r>
              <a:rPr b="1"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act ethically and sustainably</a:t>
            </a:r>
            <a:r>
              <a:rPr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 in a world that is both </a:t>
            </a:r>
            <a:r>
              <a:rPr b="1"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complex and highly interconnected</a:t>
            </a:r>
            <a:r>
              <a:rPr i="1" lang="en" sz="17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.</a:t>
            </a:r>
            <a:endParaRPr i="1" sz="1700">
              <a:solidFill>
                <a:srgbClr val="686868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Georgia"/>
              <a:buChar char="-"/>
            </a:pPr>
            <a:r>
              <a:rPr i="1" lang="en" sz="1300" u="sng">
                <a:solidFill>
                  <a:schemeClr val="hlink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  <a:hlinkClick r:id="rId3"/>
              </a:rPr>
              <a:t>www.worldwiseschools.ie</a:t>
            </a:r>
            <a:r>
              <a:rPr i="1" lang="en" sz="1300">
                <a:solidFill>
                  <a:srgbClr val="686868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i="1" sz="1300">
              <a:solidFill>
                <a:srgbClr val="686868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3392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How can I help you? 			</a:t>
            </a:r>
            <a:r>
              <a:rPr b="1" lang="en" sz="1950" u="sng">
                <a:solidFill>
                  <a:srgbClr val="0000FF"/>
                </a:solidFill>
                <a:latin typeface="Georgia"/>
                <a:ea typeface="Georgia"/>
                <a:cs typeface="Georgia"/>
                <a:sym typeface="Georgi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www.donal-kearney.com</a:t>
            </a:r>
            <a:r>
              <a:rPr b="1" lang="en" sz="195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116700" y="1017725"/>
            <a:ext cx="63357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3375" lvl="0" marL="5715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650"/>
              <a:buChar char="●"/>
            </a:pP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Former Human Rights advocate at the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United Nations</a:t>
            </a:r>
            <a:endParaRPr sz="1650">
              <a:latin typeface="Georgia"/>
              <a:ea typeface="Georgia"/>
              <a:cs typeface="Georgia"/>
              <a:sym typeface="Georgia"/>
            </a:endParaRPr>
          </a:p>
          <a:p>
            <a:pPr indent="-333375" lvl="0" marL="5715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50"/>
              <a:buChar char="●"/>
            </a:pP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Studied human rights at the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 University of Cambridge </a:t>
            </a: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and the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 Irish Centre for Human Rights </a:t>
            </a:r>
            <a:r>
              <a:rPr lang="en" sz="1250">
                <a:latin typeface="Georgia"/>
                <a:ea typeface="Georgia"/>
                <a:cs typeface="Georgia"/>
                <a:sym typeface="Georgia"/>
              </a:rPr>
              <a:t>(1st class Master’s)</a:t>
            </a:r>
            <a:endParaRPr sz="1250">
              <a:latin typeface="Georgia"/>
              <a:ea typeface="Georgia"/>
              <a:cs typeface="Georgia"/>
              <a:sym typeface="Georgia"/>
            </a:endParaRPr>
          </a:p>
          <a:p>
            <a:pPr indent="-333375" lvl="0" marL="5715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50"/>
              <a:buFont typeface="Georgia"/>
              <a:buChar char="●"/>
            </a:pP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Worked with human rights organisations in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Ireland</a:t>
            </a: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, the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UK</a:t>
            </a:r>
            <a:r>
              <a:rPr b="1" lang="en" sz="1650">
                <a:latin typeface="Georgia"/>
                <a:ea typeface="Georgia"/>
                <a:cs typeface="Georgia"/>
                <a:sym typeface="Georgia"/>
              </a:rPr>
              <a:t>,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Switzerland</a:t>
            </a: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 and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Bolivia</a:t>
            </a:r>
            <a:endParaRPr b="1" sz="165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3375" lvl="0" marL="5715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50"/>
              <a:buChar char="●"/>
            </a:pP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Certified facilitator with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Musicians Without Borders</a:t>
            </a:r>
            <a:endParaRPr b="1" sz="165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3375" lvl="0" marL="5715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50"/>
              <a:buChar char="●"/>
            </a:pP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Co-founder of the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Irish Institute of Music and Song</a:t>
            </a:r>
            <a:endParaRPr b="1" sz="165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3375" lvl="0" marL="5715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50"/>
              <a:buFont typeface="Georgia"/>
              <a:buChar char="●"/>
            </a:pPr>
            <a:r>
              <a:rPr lang="en" sz="1650">
                <a:latin typeface="Georgia"/>
                <a:ea typeface="Georgia"/>
                <a:cs typeface="Georgia"/>
                <a:sym typeface="Georgia"/>
              </a:rPr>
              <a:t>Critically-acclaimed songwriter and performer with 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TRÚ</a:t>
            </a:r>
            <a:endParaRPr b="1" sz="165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3375" lvl="0" marL="5715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5"/>
              </a:buClr>
              <a:buSzPts val="1650"/>
              <a:buFont typeface="Georgia"/>
              <a:buChar char="●"/>
            </a:pPr>
            <a:r>
              <a:rPr lang="en" sz="1650">
                <a:solidFill>
                  <a:srgbClr val="686868"/>
                </a:solidFill>
                <a:latin typeface="Georgia"/>
                <a:ea typeface="Georgia"/>
                <a:cs typeface="Georgia"/>
                <a:sym typeface="Georgia"/>
              </a:rPr>
              <a:t>Building social impact with non-profit,</a:t>
            </a:r>
            <a:r>
              <a:rPr b="1" lang="en" sz="165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 Grow Remote</a:t>
            </a:r>
            <a:endParaRPr b="1" sz="1950">
              <a:solidFill>
                <a:schemeClr val="accent5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73825" y="1117238"/>
            <a:ext cx="2870163" cy="2870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D85C6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1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WARMING UP</a:t>
            </a:r>
            <a:endParaRPr sz="810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Warming Up						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16:10 - 16:30</a:t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91025" y="1112875"/>
            <a:ext cx="61938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Stance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 - 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balance, get rid of tension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Breath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 - 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deep, relaxed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Energy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 - 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tongue, lips, face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Mind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 -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 focus, creativity</a:t>
            </a:r>
            <a:endParaRPr sz="26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8725" y="1811450"/>
            <a:ext cx="3051951" cy="230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D85C6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1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SONGWRITING</a:t>
            </a:r>
            <a:endParaRPr sz="810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38" y="-87400"/>
            <a:ext cx="9086725" cy="545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Group Songwriting	(LYRICS)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16:45 - 17:15</a:t>
            </a:r>
            <a:endParaRPr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9" name="Google Shape;99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So what is our 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THEME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 for today’s song?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Let’s start with 5 questions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■"/>
            </a:pPr>
            <a:r>
              <a:rPr i="1" lang="en" sz="2400">
                <a:latin typeface="Georgia"/>
                <a:ea typeface="Georgia"/>
                <a:cs typeface="Georgia"/>
                <a:sym typeface="Georgia"/>
              </a:rPr>
              <a:t>Who? What? Where? When? Why? (5 mins)</a:t>
            </a:r>
            <a:endParaRPr i="1"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Then we’ll start putting our lyrics together.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00" name="Google Shape;10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7" name="Google Shape;10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100" y="80175"/>
            <a:ext cx="895367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Group Songwriting (MUSIC)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16:45 - 17:15</a:t>
            </a:r>
            <a:endParaRPr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13" name="Google Shape;113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Now that we have our lyrics, let’s add music.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Is the song fast or slow (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tempo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)?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Is it happy or sad (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major/minor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)?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What note (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pitch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) does it start on?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You can use a tin whistle, guitar, piano, ukulele, or whatever you like!</a:t>
            </a:r>
            <a:endParaRPr sz="17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Students may also like to play along at the songwriting stage.</a:t>
            </a:r>
            <a:endParaRPr sz="17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14" name="Google Shape;11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3"/>
          <p:cNvPicPr preferRelativeResize="0"/>
          <p:nvPr/>
        </p:nvPicPr>
        <p:blipFill rotWithShape="1">
          <a:blip r:embed="rId3">
            <a:alphaModFix/>
          </a:blip>
          <a:srcRect b="9909" l="0" r="0" t="0"/>
          <a:stretch/>
        </p:blipFill>
        <p:spPr>
          <a:xfrm>
            <a:off x="28638" y="-87400"/>
            <a:ext cx="9086725" cy="5452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Writing Your Own Rap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16:45 - 17:15</a:t>
            </a:r>
            <a:endParaRPr b="1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25" name="Google Shape;125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Rap is poetry.</a:t>
            </a:r>
            <a:endParaRPr b="1"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Connect the words to your message.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Then connect your message to your voice.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In class, you can try the same process in smaller groups: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AutoNum type="arabicParenR"/>
            </a:pPr>
            <a:r>
              <a:rPr lang="en" sz="2000">
                <a:latin typeface="Georgia"/>
                <a:ea typeface="Georgia"/>
                <a:cs typeface="Georgia"/>
                <a:sym typeface="Georgia"/>
              </a:rPr>
              <a:t>Theme </a:t>
            </a:r>
            <a:r>
              <a:rPr lang="en" sz="1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(5 mins)</a:t>
            </a:r>
            <a:r>
              <a:rPr lang="en" sz="2000"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 sz="2000">
                <a:latin typeface="Georgia"/>
                <a:ea typeface="Georgia"/>
                <a:cs typeface="Georgia"/>
                <a:sym typeface="Georgia"/>
              </a:rPr>
              <a:t>2)</a:t>
            </a:r>
            <a:r>
              <a:rPr lang="en" sz="2000">
                <a:latin typeface="Georgia"/>
                <a:ea typeface="Georgia"/>
                <a:cs typeface="Georgia"/>
                <a:sym typeface="Georgia"/>
              </a:rPr>
              <a:t> 5 questions</a:t>
            </a:r>
            <a:r>
              <a:rPr lang="en" sz="1600"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" sz="1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(5 mins)</a:t>
            </a:r>
            <a:r>
              <a:rPr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Georgia"/>
                <a:ea typeface="Georgia"/>
                <a:cs typeface="Georgia"/>
                <a:sym typeface="Georgia"/>
              </a:rPr>
              <a:t>3)</a:t>
            </a:r>
            <a:r>
              <a:rPr lang="en" sz="2000">
                <a:latin typeface="Georgia"/>
                <a:ea typeface="Georgia"/>
                <a:cs typeface="Georgia"/>
                <a:sym typeface="Georgia"/>
              </a:rPr>
              <a:t> Lyrics </a:t>
            </a:r>
            <a:r>
              <a:rPr lang="en" sz="1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(15 mins)     </a:t>
            </a:r>
            <a:r>
              <a:rPr b="1" lang="en" sz="2000">
                <a:latin typeface="Georgia"/>
                <a:ea typeface="Georgia"/>
                <a:cs typeface="Georgia"/>
                <a:sym typeface="Georgia"/>
              </a:rPr>
              <a:t>4)</a:t>
            </a:r>
            <a:r>
              <a:rPr lang="en" sz="2000">
                <a:latin typeface="Georgia"/>
                <a:ea typeface="Georgia"/>
                <a:cs typeface="Georgia"/>
                <a:sym typeface="Georgia"/>
              </a:rPr>
              <a:t> Add music</a:t>
            </a:r>
            <a:r>
              <a:rPr lang="en" sz="1600"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" sz="1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(15 mins)</a:t>
            </a:r>
            <a:r>
              <a:rPr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26" name="Google Shape;12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Next Steps							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16:45 - 17:15</a:t>
            </a:r>
            <a:endParaRPr b="1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32" name="Google Shape;132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Develop your own rap lyrics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T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each yourself how to produce a track (DAW)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Audacity			Garageband			Reaper</a:t>
            </a:r>
            <a:endParaRPr b="1" sz="24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33" name="Google Shape;13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5"/>
          <p:cNvPicPr preferRelativeResize="0"/>
          <p:nvPr/>
        </p:nvPicPr>
        <p:blipFill rotWithShape="1">
          <a:blip r:embed="rId4">
            <a:alphaModFix/>
          </a:blip>
          <a:srcRect b="10986" l="25102" r="23183" t="11697"/>
          <a:stretch/>
        </p:blipFill>
        <p:spPr>
          <a:xfrm>
            <a:off x="790425" y="2905175"/>
            <a:ext cx="1477750" cy="12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5"/>
          <p:cNvPicPr preferRelativeResize="0"/>
          <p:nvPr/>
        </p:nvPicPr>
        <p:blipFill rotWithShape="1">
          <a:blip r:embed="rId5">
            <a:alphaModFix/>
          </a:blip>
          <a:srcRect b="0" l="23161" r="22493" t="0"/>
          <a:stretch/>
        </p:blipFill>
        <p:spPr>
          <a:xfrm>
            <a:off x="3929225" y="2905175"/>
            <a:ext cx="1185600" cy="12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5"/>
          <p:cNvPicPr preferRelativeResize="0"/>
          <p:nvPr/>
        </p:nvPicPr>
        <p:blipFill rotWithShape="1">
          <a:blip r:embed="rId6">
            <a:alphaModFix/>
          </a:blip>
          <a:srcRect b="0" l="16441" r="16448" t="0"/>
          <a:stretch/>
        </p:blipFill>
        <p:spPr>
          <a:xfrm>
            <a:off x="6628200" y="2905175"/>
            <a:ext cx="1477750" cy="123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6"/>
          <p:cNvPicPr preferRelativeResize="0"/>
          <p:nvPr/>
        </p:nvPicPr>
        <p:blipFill rotWithShape="1">
          <a:blip r:embed="rId3">
            <a:alphaModFix/>
          </a:blip>
          <a:srcRect b="19160" l="0" r="0" t="840"/>
          <a:stretch/>
        </p:blipFill>
        <p:spPr>
          <a:xfrm>
            <a:off x="28638" y="-87400"/>
            <a:ext cx="9086725" cy="5452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D85C6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1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ADVOCACY</a:t>
            </a:r>
            <a:endParaRPr sz="810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4A86E8"/>
                </a:solidFill>
                <a:latin typeface="Georgia"/>
                <a:ea typeface="Georgia"/>
                <a:cs typeface="Georgia"/>
                <a:sym typeface="Georgia"/>
              </a:rPr>
              <a:t>Advocacy through Music</a:t>
            </a:r>
            <a:r>
              <a:rPr b="1" lang="en">
                <a:solidFill>
                  <a:srgbClr val="4A86E8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2" name="Google Shape;152;p28"/>
          <p:cNvSpPr txBox="1"/>
          <p:nvPr>
            <p:ph idx="1" type="body"/>
          </p:nvPr>
        </p:nvSpPr>
        <p:spPr>
          <a:xfrm>
            <a:off x="391025" y="1112875"/>
            <a:ext cx="82962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Storytelling</a:t>
            </a:r>
            <a:endParaRPr b="1"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Storytelling is an extremely powerful tool for advocacy.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Today we will share some storytelling techniques and tools.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You can explore these with your classes.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53" name="Google Shape;15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What is Advocacy?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9" name="Google Shape;159;p29"/>
          <p:cNvSpPr txBox="1"/>
          <p:nvPr>
            <p:ph idx="1" type="body"/>
          </p:nvPr>
        </p:nvSpPr>
        <p:spPr>
          <a:xfrm>
            <a:off x="311700" y="1152475"/>
            <a:ext cx="85206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Please share your personal definition of “advocacy”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2" marL="1371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D85C6"/>
              </a:buClr>
              <a:buSzPts val="2400"/>
              <a:buFont typeface="Georgia"/>
              <a:buChar char="■"/>
            </a:pPr>
            <a:r>
              <a:rPr lang="en" sz="2400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Let’s use the chatbox!</a:t>
            </a:r>
            <a:endParaRPr sz="2400">
              <a:solidFill>
                <a:srgbClr val="3D85C6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9144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Consider a Human Rights Advocate you know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9144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What are they advocating? How do they do it?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400050" lvl="0" marL="914400" rtl="0" algn="l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>
                <a:srgbClr val="3D85C6"/>
              </a:buClr>
              <a:buSzPts val="2700"/>
              <a:buFont typeface="Georgia"/>
              <a:buChar char="●"/>
            </a:pPr>
            <a:r>
              <a:rPr b="1" lang="en" sz="2500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What issue might you class advocate for?</a:t>
            </a:r>
            <a:endParaRPr sz="1300">
              <a:solidFill>
                <a:srgbClr val="3D85C6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60" name="Google Shape;16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What is Advocacy?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6" name="Google Shape;166;p30"/>
          <p:cNvSpPr txBox="1"/>
          <p:nvPr>
            <p:ph idx="1" type="body"/>
          </p:nvPr>
        </p:nvSpPr>
        <p:spPr>
          <a:xfrm>
            <a:off x="311700" y="1152475"/>
            <a:ext cx="85206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accent5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advocacy</a:t>
            </a:r>
            <a:endParaRPr b="1" sz="2500">
              <a:solidFill>
                <a:schemeClr val="accent5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50">
                <a:solidFill>
                  <a:srgbClr val="202124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/ˈadvəkəsi/</a:t>
            </a:r>
            <a:endParaRPr sz="1950">
              <a:solidFill>
                <a:srgbClr val="202124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rgbClr val="202124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rtl="0" algn="l">
              <a:lnSpc>
                <a:spcPct val="15714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650">
                <a:solidFill>
                  <a:srgbClr val="70757A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noun</a:t>
            </a:r>
            <a:br>
              <a:rPr lang="en" sz="1650">
                <a:solidFill>
                  <a:srgbClr val="202124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</a:br>
            <a:r>
              <a:rPr lang="en" sz="1650">
                <a:solidFill>
                  <a:srgbClr val="202124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1. public support for or recommendation of a particular cause or policy.</a:t>
            </a:r>
            <a:br>
              <a:rPr lang="en" sz="1650">
                <a:solidFill>
                  <a:srgbClr val="202124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</a:br>
            <a:r>
              <a:rPr lang="en" sz="1650">
                <a:solidFill>
                  <a:srgbClr val="70757A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"his outspoken </a:t>
            </a:r>
            <a:r>
              <a:rPr b="1" lang="en" sz="1650">
                <a:solidFill>
                  <a:srgbClr val="70757A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advocacy of</a:t>
            </a:r>
            <a:r>
              <a:rPr lang="en" sz="1650">
                <a:solidFill>
                  <a:srgbClr val="70757A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 the agreement has won him no friends"</a:t>
            </a:r>
            <a:endParaRPr sz="1650">
              <a:solidFill>
                <a:srgbClr val="70757A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rtl="0" algn="l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70757A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rtl="0" algn="l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50">
                <a:solidFill>
                  <a:srgbClr val="202124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2. the profession or work of a legal advocate.</a:t>
            </a:r>
            <a:endParaRPr sz="1650">
              <a:solidFill>
                <a:srgbClr val="202124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1104900" rtl="0" algn="l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50">
                <a:solidFill>
                  <a:srgbClr val="70757A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"solicitors should have a record of advocacy in the lower courts"</a:t>
            </a:r>
            <a:endParaRPr sz="1650">
              <a:solidFill>
                <a:srgbClr val="70757A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714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rgbClr val="70757A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67" name="Google Shape;16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What is Advocacy?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3" name="Google Shape;173;p31"/>
          <p:cNvSpPr txBox="1"/>
          <p:nvPr>
            <p:ph idx="1" type="body"/>
          </p:nvPr>
        </p:nvSpPr>
        <p:spPr>
          <a:xfrm>
            <a:off x="311700" y="1152475"/>
            <a:ext cx="83358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en" sz="4100">
                <a:latin typeface="Georgia"/>
                <a:ea typeface="Georgia"/>
                <a:cs typeface="Georgia"/>
                <a:sym typeface="Georgia"/>
              </a:rPr>
              <a:t>Advocacy is the act of using your voice to summon others to the aid of someone in need</a:t>
            </a:r>
            <a:endParaRPr i="1" sz="41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74" name="Google Shape;17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32"/>
          <p:cNvPicPr preferRelativeResize="0"/>
          <p:nvPr/>
        </p:nvPicPr>
        <p:blipFill rotWithShape="1">
          <a:blip r:embed="rId3">
            <a:alphaModFix/>
          </a:blip>
          <a:srcRect b="0" l="3121" r="3131" t="0"/>
          <a:stretch/>
        </p:blipFill>
        <p:spPr>
          <a:xfrm>
            <a:off x="28638" y="-87400"/>
            <a:ext cx="9086724" cy="545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Storytelling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	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5" name="Google Shape;185;p33"/>
          <p:cNvSpPr txBox="1"/>
          <p:nvPr>
            <p:ph idx="1" type="body"/>
          </p:nvPr>
        </p:nvSpPr>
        <p:spPr>
          <a:xfrm>
            <a:off x="311700" y="1152475"/>
            <a:ext cx="8335800" cy="17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latin typeface="Georgia"/>
                <a:ea typeface="Georgia"/>
                <a:cs typeface="Georgia"/>
                <a:sym typeface="Georgia"/>
              </a:rPr>
              <a:t>Characters</a:t>
            </a:r>
            <a:endParaRPr sz="1900" u="sng">
              <a:latin typeface="Georgia"/>
              <a:ea typeface="Georgia"/>
              <a:cs typeface="Georgia"/>
              <a:sym typeface="Georgia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Hero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b="1" lang="en" sz="10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(2012)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	</a:t>
            </a: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Villain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b="1" lang="en" sz="10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(1961)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	</a:t>
            </a: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Guide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b="1" lang="en" sz="10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(1977)</a:t>
            </a:r>
            <a:endParaRPr sz="1000">
              <a:solidFill>
                <a:schemeClr val="accent5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86" name="Google Shape;18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450" y="2245850"/>
            <a:ext cx="2619375" cy="174307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7" name="Google Shape;187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1000" y="2193463"/>
            <a:ext cx="2476500" cy="1847850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8" name="Google Shape;188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36575" y="2198213"/>
            <a:ext cx="2486025" cy="183832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9" name="Google Shape;189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Storytelling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	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5" name="Google Shape;195;p34"/>
          <p:cNvSpPr txBox="1"/>
          <p:nvPr>
            <p:ph idx="1" type="body"/>
          </p:nvPr>
        </p:nvSpPr>
        <p:spPr>
          <a:xfrm>
            <a:off x="311700" y="1152475"/>
            <a:ext cx="8335800" cy="17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latin typeface="Georgia"/>
                <a:ea typeface="Georgia"/>
                <a:cs typeface="Georgia"/>
                <a:sym typeface="Georgia"/>
              </a:rPr>
              <a:t>Characters</a:t>
            </a:r>
            <a:endParaRPr sz="300">
              <a:latin typeface="Georgia"/>
              <a:ea typeface="Georgia"/>
              <a:cs typeface="Georgia"/>
              <a:sym typeface="Georgia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Audience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        </a:t>
            </a: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Problem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    </a:t>
            </a: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Advocate</a:t>
            </a:r>
            <a:endParaRPr sz="1000">
              <a:solidFill>
                <a:schemeClr val="accent5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96" name="Google Shape;19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575" y="2263925"/>
            <a:ext cx="2619375" cy="174307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" name="Google Shape;197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94125" y="2211538"/>
            <a:ext cx="2476500" cy="1847850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" name="Google Shape;198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59700" y="2216288"/>
            <a:ext cx="2486025" cy="183832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9" name="Google Shape;199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Storytelling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	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5" name="Google Shape;205;p35"/>
          <p:cNvSpPr txBox="1"/>
          <p:nvPr>
            <p:ph idx="1" type="body"/>
          </p:nvPr>
        </p:nvSpPr>
        <p:spPr>
          <a:xfrm>
            <a:off x="311700" y="1152475"/>
            <a:ext cx="8335800" cy="17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latin typeface="Georgia"/>
                <a:ea typeface="Georgia"/>
                <a:cs typeface="Georgia"/>
                <a:sym typeface="Georgia"/>
              </a:rPr>
              <a:t>Characters</a:t>
            </a:r>
            <a:endParaRPr sz="300">
              <a:latin typeface="Georgia"/>
              <a:ea typeface="Georgia"/>
              <a:cs typeface="Georgia"/>
              <a:sym typeface="Georgia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Audience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        </a:t>
            </a: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GCE Issue</a:t>
            </a:r>
            <a:r>
              <a:rPr b="1" lang="en" sz="19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	  </a:t>
            </a:r>
            <a:r>
              <a:rPr b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Musician</a:t>
            </a:r>
            <a:endParaRPr sz="1000">
              <a:solidFill>
                <a:schemeClr val="accent5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06" name="Google Shape;20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575" y="2263925"/>
            <a:ext cx="2619375" cy="174307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7" name="Google Shape;207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94125" y="2211538"/>
            <a:ext cx="2476500" cy="1847850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" name="Google Shape;208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59700" y="2216288"/>
            <a:ext cx="2486025" cy="183832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9" name="Google Shape;209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3D85C6"/>
                </a:solidFill>
                <a:latin typeface="Georgia"/>
                <a:ea typeface="Georgia"/>
                <a:cs typeface="Georgia"/>
                <a:sym typeface="Georgia"/>
              </a:rPr>
              <a:t>Storytelling</a:t>
            </a:r>
            <a:r>
              <a:rPr b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	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00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15" name="Google Shape;215;p36"/>
          <p:cNvSpPr txBox="1"/>
          <p:nvPr>
            <p:ph idx="1" type="body"/>
          </p:nvPr>
        </p:nvSpPr>
        <p:spPr>
          <a:xfrm>
            <a:off x="311700" y="1152475"/>
            <a:ext cx="83358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latin typeface="Georgia"/>
                <a:ea typeface="Georgia"/>
                <a:cs typeface="Georgia"/>
                <a:sym typeface="Georgia"/>
              </a:rPr>
              <a:t>Basic Structure</a:t>
            </a:r>
            <a:endParaRPr sz="2400" u="sng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Beginning				Middle					End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en" sz="2400">
                <a:latin typeface="Georgia"/>
                <a:ea typeface="Georgia"/>
                <a:cs typeface="Georgia"/>
                <a:sym typeface="Georgia"/>
              </a:rPr>
              <a:t>Set-Up					Conflict					Resolution</a:t>
            </a:r>
            <a:endParaRPr i="1" sz="24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Georgia"/>
              <a:buAutoNum type="arabicParenR"/>
            </a:pPr>
            <a:r>
              <a:rPr i="1" lang="en" sz="2400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Problem				2) Solution				3) Impact</a:t>
            </a:r>
            <a:endParaRPr i="1" sz="2400">
              <a:solidFill>
                <a:schemeClr val="accent5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en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Caused by villain				Presented by Guide		What has changed?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16" name="Google Shape;21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rgbClr val="4A86E8"/>
                </a:solidFill>
                <a:latin typeface="Georgia"/>
                <a:ea typeface="Georgia"/>
                <a:cs typeface="Georgia"/>
                <a:sym typeface="Georgia"/>
              </a:rPr>
              <a:t>Forms of storytelling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b="1" lang="en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			</a:t>
            </a:r>
            <a:r>
              <a:rPr b="1" lang="en" sz="20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17:50 - 18:20</a:t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2" name="Google Shape;222;p37"/>
          <p:cNvSpPr txBox="1"/>
          <p:nvPr>
            <p:ph idx="1" type="body"/>
          </p:nvPr>
        </p:nvSpPr>
        <p:spPr>
          <a:xfrm>
            <a:off x="391025" y="1112875"/>
            <a:ext cx="8296200" cy="27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Georgia"/>
                <a:ea typeface="Georgia"/>
                <a:cs typeface="Georgia"/>
                <a:sym typeface="Georgia"/>
              </a:rPr>
              <a:t>In your class, you can encourage various forms of </a:t>
            </a:r>
            <a:r>
              <a:rPr lang="en">
                <a:latin typeface="Georgia"/>
                <a:ea typeface="Georgia"/>
                <a:cs typeface="Georgia"/>
                <a:sym typeface="Georgia"/>
              </a:rPr>
              <a:t>storytelling</a:t>
            </a:r>
            <a:r>
              <a:rPr lang="en">
                <a:latin typeface="Georgia"/>
                <a:ea typeface="Georgia"/>
                <a:cs typeface="Georgia"/>
                <a:sym typeface="Georgia"/>
              </a:rPr>
              <a:t>:</a:t>
            </a:r>
            <a:endParaRPr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Lyrical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- using words and narrative structure</a:t>
            </a:r>
            <a:endParaRPr sz="2400"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Non-lyrical 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- just melody, rhythm, harmony</a:t>
            </a:r>
            <a:endParaRPr sz="35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Georgia"/>
              <a:buChar char="●"/>
            </a:pPr>
            <a:r>
              <a:rPr b="1" lang="en" sz="35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Movement</a:t>
            </a:r>
            <a:r>
              <a:rPr b="1" lang="en" sz="2400"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" sz="2400">
                <a:latin typeface="Georgia"/>
                <a:ea typeface="Georgia"/>
                <a:cs typeface="Georgia"/>
                <a:sym typeface="Georgia"/>
              </a:rPr>
              <a:t>- using the body (solo, ensemble)</a:t>
            </a:r>
            <a:endParaRPr sz="26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23" name="Google Shape;22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What you learned today</a:t>
            </a:r>
            <a:endParaRPr b="1" sz="20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9" name="Google Shape;229;p38"/>
          <p:cNvSpPr txBox="1"/>
          <p:nvPr>
            <p:ph idx="1" type="body"/>
          </p:nvPr>
        </p:nvSpPr>
        <p:spPr>
          <a:xfrm>
            <a:off x="311700" y="1152475"/>
            <a:ext cx="86121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You picked up physiological information about the benefits of </a:t>
            </a:r>
            <a:r>
              <a:rPr b="1" lang="en" sz="19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warming up</a:t>
            </a: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 the body, voice and mind in a musical context</a:t>
            </a:r>
            <a:endParaRPr sz="1900"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1000"/>
              </a:spcBef>
              <a:spcAft>
                <a:spcPts val="0"/>
              </a:spcAft>
              <a:buSzPts val="1900"/>
              <a:buChar char="●"/>
            </a:pP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You learned how </a:t>
            </a:r>
            <a:r>
              <a:rPr b="1" lang="en" sz="19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songwriting / rap</a:t>
            </a:r>
            <a:r>
              <a:rPr lang="en" sz="1900">
                <a:latin typeface="Georgia"/>
                <a:ea typeface="Georgia"/>
                <a:cs typeface="Georgia"/>
                <a:sym typeface="Georgia"/>
              </a:rPr>
              <a:t> can empower GCE activism</a:t>
            </a:r>
            <a:endParaRPr sz="1900"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1000"/>
              </a:spcBef>
              <a:spcAft>
                <a:spcPts val="1000"/>
              </a:spcAft>
              <a:buClr>
                <a:srgbClr val="686868"/>
              </a:buClr>
              <a:buSzPts val="1900"/>
              <a:buChar char="●"/>
            </a:pPr>
            <a:r>
              <a:rPr lang="en" sz="1900">
                <a:solidFill>
                  <a:srgbClr val="686868"/>
                </a:solidFill>
                <a:latin typeface="Georgia"/>
                <a:ea typeface="Georgia"/>
                <a:cs typeface="Georgia"/>
                <a:sym typeface="Georgia"/>
              </a:rPr>
              <a:t>You learned some storytelling techniques to empower GCE </a:t>
            </a:r>
            <a:r>
              <a:rPr b="1" lang="en" sz="19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advocacy</a:t>
            </a:r>
            <a:r>
              <a:rPr lang="en" sz="1900">
                <a:solidFill>
                  <a:srgbClr val="686868"/>
                </a:solidFill>
                <a:latin typeface="Georgia"/>
                <a:ea typeface="Georgia"/>
                <a:cs typeface="Georgia"/>
                <a:sym typeface="Georgia"/>
              </a:rPr>
              <a:t> through music</a:t>
            </a:r>
            <a:endParaRPr i="1" sz="1300">
              <a:solidFill>
                <a:srgbClr val="686868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30" name="Google Shape;23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Feedback</a:t>
            </a:r>
            <a:r>
              <a:rPr b="1" lang="en">
                <a:solidFill>
                  <a:schemeClr val="accent5"/>
                </a:solidFill>
                <a:latin typeface="Georgia"/>
                <a:ea typeface="Georgia"/>
                <a:cs typeface="Georgia"/>
                <a:sym typeface="Georgia"/>
              </a:rPr>
              <a:t>							</a:t>
            </a:r>
            <a:endParaRPr b="1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6" name="Google Shape;236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200"/>
              <a:buFont typeface="Georgia"/>
              <a:buChar char="●"/>
            </a:pPr>
            <a:r>
              <a:rPr lang="en" sz="2200">
                <a:latin typeface="Georgia"/>
                <a:ea typeface="Georgia"/>
                <a:cs typeface="Georgia"/>
                <a:sym typeface="Georgia"/>
              </a:rPr>
              <a:t>What was the most interesting part of today?</a:t>
            </a:r>
            <a:endParaRPr sz="2200">
              <a:latin typeface="Georgia"/>
              <a:ea typeface="Georgia"/>
              <a:cs typeface="Georgia"/>
              <a:sym typeface="Georgia"/>
            </a:endParaRPr>
          </a:p>
          <a:p>
            <a:pPr indent="-3683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200"/>
              <a:buFont typeface="Georgia"/>
              <a:buChar char="●"/>
            </a:pPr>
            <a:r>
              <a:rPr lang="en" sz="2200">
                <a:latin typeface="Georgia"/>
                <a:ea typeface="Georgia"/>
                <a:cs typeface="Georgia"/>
                <a:sym typeface="Georgia"/>
              </a:rPr>
              <a:t>Would you like to learn more about </a:t>
            </a:r>
            <a:r>
              <a:rPr b="1" lang="en" sz="2200">
                <a:latin typeface="Georgia"/>
                <a:ea typeface="Georgia"/>
                <a:cs typeface="Georgia"/>
                <a:sym typeface="Georgia"/>
              </a:rPr>
              <a:t>Global Justice</a:t>
            </a:r>
            <a:r>
              <a:rPr lang="en" sz="2200">
                <a:latin typeface="Georgia"/>
                <a:ea typeface="Georgia"/>
                <a:cs typeface="Georgia"/>
                <a:sym typeface="Georgia"/>
              </a:rPr>
              <a:t> issues?</a:t>
            </a:r>
            <a:endParaRPr sz="2200">
              <a:latin typeface="Georgia"/>
              <a:ea typeface="Georgia"/>
              <a:cs typeface="Georgia"/>
              <a:sym typeface="Georgia"/>
            </a:endParaRPr>
          </a:p>
          <a:p>
            <a:pPr indent="-3683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200"/>
              <a:buFont typeface="Georgia"/>
              <a:buChar char="●"/>
            </a:pPr>
            <a:r>
              <a:rPr lang="en" sz="2200">
                <a:latin typeface="Georgia"/>
                <a:ea typeface="Georgia"/>
                <a:cs typeface="Georgia"/>
                <a:sym typeface="Georgia"/>
              </a:rPr>
              <a:t>Would you like to do more similar workshops?</a:t>
            </a:r>
            <a:endParaRPr sz="2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Georgia"/>
              <a:ea typeface="Georgia"/>
              <a:cs typeface="Georgia"/>
              <a:sym typeface="Georgia"/>
            </a:endParaRPr>
          </a:p>
          <a:p>
            <a:pPr indent="-3683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200"/>
              <a:buFont typeface="Georgia"/>
              <a:buChar char="●"/>
            </a:pPr>
            <a:r>
              <a:rPr lang="en" sz="2200">
                <a:latin typeface="Georgia"/>
                <a:ea typeface="Georgia"/>
                <a:cs typeface="Georgia"/>
                <a:sym typeface="Georgia"/>
              </a:rPr>
              <a:t>Do you have any questions or comments for Dónal?</a:t>
            </a:r>
            <a:endParaRPr sz="22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37" name="Google Shape;237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75" y="4192705"/>
            <a:ext cx="790300" cy="7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40"/>
          <p:cNvSpPr txBox="1"/>
          <p:nvPr>
            <p:ph type="ctrTitle"/>
          </p:nvPr>
        </p:nvSpPr>
        <p:spPr>
          <a:xfrm>
            <a:off x="311700" y="581125"/>
            <a:ext cx="8520600" cy="9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en">
                <a:solidFill>
                  <a:schemeClr val="accent4"/>
                </a:solidFill>
                <a:latin typeface="Georgia"/>
                <a:ea typeface="Georgia"/>
                <a:cs typeface="Georgia"/>
                <a:sym typeface="Georgia"/>
              </a:rPr>
              <a:t> Thank You!</a:t>
            </a:r>
            <a:endParaRPr b="1">
              <a:solidFill>
                <a:schemeClr val="accent4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43" name="Google Shape;243;p40"/>
          <p:cNvSpPr txBox="1"/>
          <p:nvPr>
            <p:ph idx="1" type="subTitle"/>
          </p:nvPr>
        </p:nvSpPr>
        <p:spPr>
          <a:xfrm>
            <a:off x="2843975" y="4084125"/>
            <a:ext cx="41427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" sz="2300" u="sng">
                <a:solidFill>
                  <a:schemeClr val="hlink"/>
                </a:solidFill>
                <a:latin typeface="Georgia"/>
                <a:ea typeface="Georgia"/>
                <a:cs typeface="Georgia"/>
                <a:sym typeface="Georgia"/>
                <a:hlinkClick r:id="rId3"/>
              </a:rPr>
              <a:t>www.donal-kearney.com</a:t>
            </a:r>
            <a:r>
              <a:rPr b="1" lang="en" sz="2300">
                <a:latin typeface="Georgia"/>
                <a:ea typeface="Georgia"/>
                <a:cs typeface="Georgia"/>
                <a:sym typeface="Georgia"/>
              </a:rPr>
              <a:t> </a:t>
            </a:r>
            <a:endParaRPr b="1" sz="2100"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44" name="Google Shape;244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00438" y="1500175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