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wdp" ContentType="image/vnd.ms-photo"/>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embeddings/oleObject1.bin" ContentType="application/vnd.openxmlformats-officedocument.oleObject"/>
  <Override PartName="/ppt/notesSlides/notesSlide18.xml" ContentType="application/vnd.openxmlformats-officedocument.presentationml.notesSlide+xml"/>
  <Override PartName="/ppt/embeddings/oleObject2.bin" ContentType="application/vnd.openxmlformats-officedocument.oleObject"/>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1"/>
  </p:notesMasterIdLst>
  <p:sldIdLst>
    <p:sldId id="275" r:id="rId2"/>
    <p:sldId id="276" r:id="rId3"/>
    <p:sldId id="277" r:id="rId4"/>
    <p:sldId id="280" r:id="rId5"/>
    <p:sldId id="263" r:id="rId6"/>
    <p:sldId id="271" r:id="rId7"/>
    <p:sldId id="278" r:id="rId8"/>
    <p:sldId id="321" r:id="rId9"/>
    <p:sldId id="279" r:id="rId10"/>
    <p:sldId id="264" r:id="rId11"/>
    <p:sldId id="281" r:id="rId12"/>
    <p:sldId id="308" r:id="rId13"/>
    <p:sldId id="309" r:id="rId14"/>
    <p:sldId id="294" r:id="rId15"/>
    <p:sldId id="282" r:id="rId16"/>
    <p:sldId id="283" r:id="rId17"/>
    <p:sldId id="284" r:id="rId18"/>
    <p:sldId id="303" r:id="rId19"/>
    <p:sldId id="296" r:id="rId20"/>
    <p:sldId id="299" r:id="rId21"/>
    <p:sldId id="302" r:id="rId22"/>
    <p:sldId id="265" r:id="rId23"/>
    <p:sldId id="266" r:id="rId24"/>
    <p:sldId id="342" r:id="rId25"/>
    <p:sldId id="258" r:id="rId26"/>
    <p:sldId id="313" r:id="rId27"/>
    <p:sldId id="273" r:id="rId28"/>
    <p:sldId id="328" r:id="rId29"/>
    <p:sldId id="329" r:id="rId30"/>
    <p:sldId id="288" r:id="rId31"/>
    <p:sldId id="287" r:id="rId32"/>
    <p:sldId id="295" r:id="rId33"/>
    <p:sldId id="256" r:id="rId34"/>
    <p:sldId id="319" r:id="rId35"/>
    <p:sldId id="333" r:id="rId36"/>
    <p:sldId id="314" r:id="rId37"/>
    <p:sldId id="315" r:id="rId38"/>
    <p:sldId id="316" r:id="rId39"/>
    <p:sldId id="323" r:id="rId40"/>
    <p:sldId id="317" r:id="rId41"/>
    <p:sldId id="318" r:id="rId42"/>
    <p:sldId id="320" r:id="rId43"/>
    <p:sldId id="331" r:id="rId44"/>
    <p:sldId id="269" r:id="rId45"/>
    <p:sldId id="310" r:id="rId46"/>
    <p:sldId id="325" r:id="rId47"/>
    <p:sldId id="326" r:id="rId48"/>
    <p:sldId id="330" r:id="rId49"/>
    <p:sldId id="340" r:id="rId50"/>
    <p:sldId id="336" r:id="rId51"/>
    <p:sldId id="334" r:id="rId52"/>
    <p:sldId id="335" r:id="rId53"/>
    <p:sldId id="337" r:id="rId54"/>
    <p:sldId id="338" r:id="rId55"/>
    <p:sldId id="259" r:id="rId56"/>
    <p:sldId id="301" r:id="rId57"/>
    <p:sldId id="297" r:id="rId58"/>
    <p:sldId id="339" r:id="rId59"/>
    <p:sldId id="300" r:id="rId60"/>
    <p:sldId id="260" r:id="rId61"/>
    <p:sldId id="261" r:id="rId62"/>
    <p:sldId id="305" r:id="rId63"/>
    <p:sldId id="322" r:id="rId64"/>
    <p:sldId id="289" r:id="rId65"/>
    <p:sldId id="272" r:id="rId66"/>
    <p:sldId id="290" r:id="rId67"/>
    <p:sldId id="291" r:id="rId68"/>
    <p:sldId id="293" r:id="rId69"/>
    <p:sldId id="292" r:id="rId7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9" d="100"/>
          <a:sy n="59" d="100"/>
        </p:scale>
        <p:origin x="-1688"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1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notesMaster" Target="notesMasters/notesMaster1.xml"/><Relationship Id="rId72" Type="http://schemas.openxmlformats.org/officeDocument/2006/relationships/printerSettings" Target="printerSettings/printerSettings1.bin"/><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presProps" Target="presProps.xml"/><Relationship Id="rId74" Type="http://schemas.openxmlformats.org/officeDocument/2006/relationships/viewProps" Target="viewProps.xml"/><Relationship Id="rId75" Type="http://schemas.openxmlformats.org/officeDocument/2006/relationships/theme" Target="theme/theme1.xml"/><Relationship Id="rId76"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C35485-999D-2841-8E49-4AFF87D5DD49}" type="datetimeFigureOut">
              <a:rPr lang="en-US" smtClean="0"/>
              <a:t>08/02/21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75DBF-EA5E-AC46-A239-B0C94E853827}" type="slidenum">
              <a:rPr lang="en-US" smtClean="0"/>
              <a:t>‹#›</a:t>
            </a:fld>
            <a:endParaRPr lang="en-US"/>
          </a:p>
        </p:txBody>
      </p:sp>
    </p:spTree>
    <p:extLst>
      <p:ext uri="{BB962C8B-B14F-4D97-AF65-F5344CB8AC3E}">
        <p14:creationId xmlns:p14="http://schemas.microsoft.com/office/powerpoint/2010/main" val="3620085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 Id="rId3" Type="http://schemas.openxmlformats.org/officeDocument/2006/relationships/hyperlink" Target="http://www.cia.gov/library/publications/the-world-factbook/fields/2172.html" TargetMode="Externa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 Id="rId3" Type="http://schemas.openxmlformats.org/officeDocument/2006/relationships/hyperlink" Target="https://www.credit-suisse.com/uk/en/about-us/research/research-institute/publications.html"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WWGS programme aims to:</a:t>
            </a:r>
          </a:p>
          <a:p>
            <a:endParaRPr lang="en-US" sz="1200" dirty="0"/>
          </a:p>
          <a:p>
            <a:pPr marL="285750" indent="-285750">
              <a:buFont typeface="Arial"/>
              <a:buChar char="•"/>
            </a:pPr>
            <a:r>
              <a:rPr lang="en-US" sz="1200" dirty="0"/>
              <a:t>familiarise learners with the concepts of  interdependence, development, globalisation and  sustainability</a:t>
            </a:r>
          </a:p>
          <a:p>
            <a:pPr marL="285750" indent="-285750">
              <a:buFont typeface="Arial"/>
              <a:buChar char="•"/>
            </a:pPr>
            <a:r>
              <a:rPr lang="en-US" sz="1200" dirty="0"/>
              <a:t>enable teachers to move learners from a charity mentality to a social justice mentality</a:t>
            </a:r>
          </a:p>
          <a:p>
            <a:pPr marL="285750" indent="-285750">
              <a:buFont typeface="Arial"/>
              <a:buChar char="•"/>
            </a:pPr>
            <a:r>
              <a:rPr lang="en-US" sz="1200" dirty="0"/>
              <a:t>community of practice that stretches across regions and continents. An informal and flexible network that can share experience and resources</a:t>
            </a:r>
          </a:p>
          <a:p>
            <a:pPr marL="285750" indent="-285750">
              <a:buFont typeface="Arial"/>
              <a:buChar char="•"/>
            </a:pPr>
            <a:r>
              <a:rPr lang="en-US" sz="1200" dirty="0"/>
              <a:t>stimulate critical thinking about global issues, both at  a whole school and learner level help schools promote greater awareness and understanding of global justice issues.</a:t>
            </a:r>
          </a:p>
          <a:p>
            <a:endParaRPr lang="en-US" dirty="0"/>
          </a:p>
        </p:txBody>
      </p:sp>
      <p:sp>
        <p:nvSpPr>
          <p:cNvPr id="4" name="Slide Number Placeholder 3"/>
          <p:cNvSpPr>
            <a:spLocks noGrp="1"/>
          </p:cNvSpPr>
          <p:nvPr>
            <p:ph type="sldNum" sz="quarter" idx="10"/>
          </p:nvPr>
        </p:nvSpPr>
        <p:spPr/>
        <p:txBody>
          <a:bodyPr/>
          <a:lstStyle/>
          <a:p>
            <a:fld id="{3B75194C-DF43-8E4B-8E66-6EFAAFF47F6C}" type="slidenum">
              <a:rPr lang="en-US" smtClean="0"/>
              <a:t>2</a:t>
            </a:fld>
            <a:endParaRPr lang="en-US" dirty="0"/>
          </a:p>
        </p:txBody>
      </p:sp>
    </p:spTree>
    <p:extLst>
      <p:ext uri="{BB962C8B-B14F-4D97-AF65-F5344CB8AC3E}">
        <p14:creationId xmlns:p14="http://schemas.microsoft.com/office/powerpoint/2010/main" val="4283767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While the usefulness of mathematics for problem solving is well known, mathematics also has a fundamental role in both enabling and sustaining cultural, social, economic and technological advances and empowering individuals to become </a:t>
            </a:r>
            <a:r>
              <a:rPr lang="en-US" b="1" dirty="0" smtClean="0"/>
              <a:t>critical citizens</a:t>
            </a:r>
            <a:r>
              <a:rPr lang="en-US" dirty="0" smtClean="0"/>
              <a:t>.</a:t>
            </a:r>
          </a:p>
          <a:p>
            <a:endParaRPr lang="en-US" dirty="0" smtClean="0"/>
          </a:p>
          <a:p>
            <a:endParaRPr lang="en-US" dirty="0" smtClean="0"/>
          </a:p>
          <a:p>
            <a:r>
              <a:rPr lang="en-US" dirty="0" smtClean="0"/>
              <a:t>Problem Solving</a:t>
            </a:r>
          </a:p>
          <a:p>
            <a:r>
              <a:rPr lang="en-US" dirty="0" smtClean="0"/>
              <a:t>Students should be able to investigate patterns, formulate conjectures,</a:t>
            </a:r>
          </a:p>
          <a:p>
            <a:r>
              <a:rPr lang="en-US" dirty="0" smtClean="0"/>
              <a:t>and engage in tasks in which the solution is not immediately obvious, in</a:t>
            </a:r>
          </a:p>
          <a:p>
            <a:r>
              <a:rPr lang="en-US" dirty="0" smtClean="0"/>
              <a:t>familiar and unfamiliar contexts.</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6</a:t>
            </a:fld>
            <a:endParaRPr lang="en-US"/>
          </a:p>
        </p:txBody>
      </p:sp>
    </p:spTree>
    <p:extLst>
      <p:ext uri="{BB962C8B-B14F-4D97-AF65-F5344CB8AC3E}">
        <p14:creationId xmlns:p14="http://schemas.microsoft.com/office/powerpoint/2010/main" val="2656532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jamboard.google.com</a:t>
            </a:r>
            <a:r>
              <a:rPr lang="en-US" dirty="0" smtClean="0"/>
              <a:t>/d/1Yqoy2en-qM5JqymNlZdGSbb1hl7s-gWLmtE_ihTNBLo/</a:t>
            </a:r>
            <a:r>
              <a:rPr lang="en-US" dirty="0" err="1" smtClean="0"/>
              <a:t>edit?usp</a:t>
            </a:r>
            <a:r>
              <a:rPr lang="en-US" dirty="0" smtClean="0"/>
              <a:t>=sharing</a:t>
            </a:r>
          </a:p>
          <a:p>
            <a:endParaRPr lang="en-US" dirty="0"/>
          </a:p>
        </p:txBody>
      </p:sp>
      <p:sp>
        <p:nvSpPr>
          <p:cNvPr id="4" name="Slide Number Placeholder 3"/>
          <p:cNvSpPr>
            <a:spLocks noGrp="1"/>
          </p:cNvSpPr>
          <p:nvPr>
            <p:ph type="sldNum" sz="quarter" idx="10"/>
          </p:nvPr>
        </p:nvSpPr>
        <p:spPr/>
        <p:txBody>
          <a:bodyPr/>
          <a:lstStyle/>
          <a:p>
            <a:fld id="{5B7A8579-1059-314A-A057-224C37383CD4}" type="slidenum">
              <a:rPr lang="en-US" smtClean="0"/>
              <a:t>7</a:t>
            </a:fld>
            <a:endParaRPr lang="en-US"/>
          </a:p>
        </p:txBody>
      </p:sp>
    </p:spTree>
    <p:extLst>
      <p:ext uri="{BB962C8B-B14F-4D97-AF65-F5344CB8AC3E}">
        <p14:creationId xmlns:p14="http://schemas.microsoft.com/office/powerpoint/2010/main" val="721848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8</a:t>
            </a:fld>
            <a:endParaRPr lang="en-US"/>
          </a:p>
        </p:txBody>
      </p:sp>
    </p:spTree>
    <p:extLst>
      <p:ext uri="{BB962C8B-B14F-4D97-AF65-F5344CB8AC3E}">
        <p14:creationId xmlns:p14="http://schemas.microsoft.com/office/powerpoint/2010/main" val="2906648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426" name="Google Shape;426;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10</a:t>
            </a:fld>
            <a:endParaRPr sz="1200">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16</a:t>
            </a:fld>
            <a:endParaRPr lang="en-US"/>
          </a:p>
        </p:txBody>
      </p:sp>
    </p:spTree>
    <p:extLst>
      <p:ext uri="{BB962C8B-B14F-4D97-AF65-F5344CB8AC3E}">
        <p14:creationId xmlns:p14="http://schemas.microsoft.com/office/powerpoint/2010/main" val="2091083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dirty="0" smtClean="0">
                <a:latin typeface="American Typewriter"/>
                <a:cs typeface="American Typewriter"/>
              </a:rPr>
              <a:t>Statistics and probability</a:t>
            </a:r>
          </a:p>
          <a:p>
            <a:endParaRPr lang="en-US" sz="1200" b="1" i="1" dirty="0" smtClean="0">
              <a:latin typeface="American Typewriter"/>
              <a:cs typeface="American Typewriter"/>
            </a:endParaRPr>
          </a:p>
          <a:p>
            <a:r>
              <a:rPr lang="en-US" sz="1200" i="1" dirty="0" smtClean="0">
                <a:latin typeface="American Typewriter"/>
                <a:cs typeface="American Typewriter"/>
              </a:rPr>
              <a:t>This strand focuses on determining probability from random events and generating and investigating data. Students explore the relationship between experimental and theoretical probability as well as completing a data investigation; from formulating a question and designing the investigation through to interpreting their results in context and communicating their findings. Learners use graphical and numerical tools, including summary statistics and the concepts and processes of probability, to explore and analyse patterns in data. Through these activities, learners gain an understanding of data analysis as a tool for learning about the world.</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20</a:t>
            </a:fld>
            <a:endParaRPr lang="en-US"/>
          </a:p>
        </p:txBody>
      </p:sp>
    </p:spTree>
    <p:extLst>
      <p:ext uri="{BB962C8B-B14F-4D97-AF65-F5344CB8AC3E}">
        <p14:creationId xmlns:p14="http://schemas.microsoft.com/office/powerpoint/2010/main" val="3431251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/document/d/1-mOtSJdUrOY1Pxv3aUXIUxQYMC4eP5XJFoFMt5pGrZo/</a:t>
            </a:r>
            <a:r>
              <a:rPr lang="en-US" dirty="0" err="1" smtClean="0"/>
              <a:t>edit?usp</a:t>
            </a:r>
            <a:r>
              <a:rPr lang="en-US" dirty="0" smtClean="0"/>
              <a:t>=sharing</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21</a:t>
            </a:fld>
            <a:endParaRPr lang="en-US"/>
          </a:p>
        </p:txBody>
      </p:sp>
    </p:spTree>
    <p:extLst>
      <p:ext uri="{BB962C8B-B14F-4D97-AF65-F5344CB8AC3E}">
        <p14:creationId xmlns:p14="http://schemas.microsoft.com/office/powerpoint/2010/main" val="3408801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22</a:t>
            </a:fld>
            <a:endParaRPr lang="en-US"/>
          </a:p>
        </p:txBody>
      </p:sp>
    </p:spTree>
    <p:extLst>
      <p:ext uri="{BB962C8B-B14F-4D97-AF65-F5344CB8AC3E}">
        <p14:creationId xmlns:p14="http://schemas.microsoft.com/office/powerpoint/2010/main" val="3464811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task 1</a:t>
            </a:r>
          </a:p>
        </p:txBody>
      </p:sp>
      <p:sp>
        <p:nvSpPr>
          <p:cNvPr id="4" name="Slide Number Placeholder 3"/>
          <p:cNvSpPr>
            <a:spLocks noGrp="1"/>
          </p:cNvSpPr>
          <p:nvPr>
            <p:ph type="sldNum" sz="quarter" idx="10"/>
          </p:nvPr>
        </p:nvSpPr>
        <p:spPr/>
        <p:txBody>
          <a:bodyPr/>
          <a:lstStyle/>
          <a:p>
            <a:fld id="{62B9777C-7F9E-ED49-B892-9052EA119924}" type="slidenum">
              <a:rPr lang="en-US" smtClean="0"/>
              <a:t>23</a:t>
            </a:fld>
            <a:endParaRPr lang="en-US"/>
          </a:p>
        </p:txBody>
      </p:sp>
    </p:spTree>
    <p:extLst>
      <p:ext uri="{BB962C8B-B14F-4D97-AF65-F5344CB8AC3E}">
        <p14:creationId xmlns:p14="http://schemas.microsoft.com/office/powerpoint/2010/main" val="847827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Different groups will be analysing</a:t>
            </a:r>
            <a:r>
              <a:rPr lang="en-US" baseline="0" dirty="0"/>
              <a:t> the trends of various parts of the world-these will be on tables</a:t>
            </a:r>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24</a:t>
            </a:fld>
            <a:endParaRPr lang="en-US" dirty="0"/>
          </a:p>
        </p:txBody>
      </p:sp>
    </p:spTree>
    <p:extLst>
      <p:ext uri="{BB962C8B-B14F-4D97-AF65-F5344CB8AC3E}">
        <p14:creationId xmlns:p14="http://schemas.microsoft.com/office/powerpoint/2010/main" val="1595031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jamboard.google.com</a:t>
            </a:r>
            <a:r>
              <a:rPr lang="en-US" dirty="0"/>
              <a:t>/d/1tmTFXDWNyYQM6mwvL4kDOBNbPBgUkM5UMRy6QUUXDlM/</a:t>
            </a:r>
            <a:r>
              <a:rPr lang="en-US" dirty="0" err="1"/>
              <a:t>edit?usp</a:t>
            </a:r>
            <a:r>
              <a:rPr lang="en-US" dirty="0"/>
              <a:t>=sharing</a:t>
            </a:r>
          </a:p>
        </p:txBody>
      </p:sp>
      <p:sp>
        <p:nvSpPr>
          <p:cNvPr id="4" name="Slide Number Placeholder 3"/>
          <p:cNvSpPr>
            <a:spLocks noGrp="1"/>
          </p:cNvSpPr>
          <p:nvPr>
            <p:ph type="sldNum" sz="quarter" idx="10"/>
          </p:nvPr>
        </p:nvSpPr>
        <p:spPr/>
        <p:txBody>
          <a:bodyPr/>
          <a:lstStyle/>
          <a:p>
            <a:fld id="{5B7A8579-1059-314A-A057-224C37383CD4}" type="slidenum">
              <a:rPr lang="en-US" smtClean="0"/>
              <a:t>30</a:t>
            </a:fld>
            <a:endParaRPr lang="en-US"/>
          </a:p>
        </p:txBody>
      </p:sp>
    </p:spTree>
    <p:extLst>
      <p:ext uri="{BB962C8B-B14F-4D97-AF65-F5344CB8AC3E}">
        <p14:creationId xmlns:p14="http://schemas.microsoft.com/office/powerpoint/2010/main" val="233412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latin typeface="Arial" charset="0"/>
                <a:cs typeface="Arial" charset="0"/>
              </a:rPr>
              <a:t>This world map shows how the countries of the world compare on income inequality according to the GINI index (or coefficient). Countries that are more equal are shaded in green. Countries that are more unequal are shaded in pink, orange and red.</a:t>
            </a:r>
          </a:p>
          <a:p>
            <a:endParaRPr lang="en-GB" b="1" smtClean="0">
              <a:latin typeface="Arial" charset="0"/>
              <a:cs typeface="Arial" charset="0"/>
            </a:endParaRPr>
          </a:p>
          <a:p>
            <a:r>
              <a:rPr lang="en-GB" b="1" smtClean="0">
                <a:latin typeface="Arial" charset="0"/>
                <a:cs typeface="Arial" charset="0"/>
              </a:rPr>
              <a:t>Source: </a:t>
            </a:r>
            <a:r>
              <a:rPr lang="en-GB" i="1" smtClean="0">
                <a:latin typeface="Arial" charset="0"/>
                <a:cs typeface="Arial" charset="0"/>
              </a:rPr>
              <a:t>The World Factbook</a:t>
            </a:r>
            <a:r>
              <a:rPr lang="en-GB" smtClean="0">
                <a:latin typeface="Arial" charset="0"/>
                <a:cs typeface="Arial" charset="0"/>
              </a:rPr>
              <a:t>, CIA, 2009: </a:t>
            </a:r>
            <a:r>
              <a:rPr lang="en-GB" u="sng" smtClean="0">
                <a:latin typeface="Arial" charset="0"/>
                <a:cs typeface="Arial" charset="0"/>
                <a:hlinkClick r:id="rId3"/>
              </a:rPr>
              <a:t>www.cia.gov/library/publications/the-world-factbook/fields/2172.html</a:t>
            </a:r>
            <a:endParaRPr lang="en-GB" smtClean="0">
              <a:latin typeface="Arial" charset="0"/>
              <a:cs typeface="Arial" charset="0"/>
            </a:endParaRPr>
          </a:p>
          <a:p>
            <a:endParaRPr lang="en-GB" smtClean="0">
              <a:latin typeface="Arial" charset="0"/>
              <a:cs typeface="Arial" charset="0"/>
            </a:endParaRPr>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4832CB-A9C9-4098-90AC-485E196941D6}" type="slidenum">
              <a:rPr lang="en-GB" smtClean="0">
                <a:latin typeface="Arial" charset="0"/>
              </a:rPr>
              <a:pPr/>
              <a:t>34</a:t>
            </a:fld>
            <a:endParaRPr lang="en-GB"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this world map shows the distribution of average wealth per adult (here defined as an individual aged 20 or above) around the world. </a:t>
            </a:r>
            <a:r>
              <a:rPr lang="en-GB" dirty="0" smtClean="0"/>
              <a:t>Average wealth is calculated as the value of a person’s financial assets (for example housing and land) after any debts have been subtracted. </a:t>
            </a:r>
          </a:p>
          <a:p>
            <a:endParaRPr lang="en-GB" i="1" dirty="0" smtClean="0"/>
          </a:p>
          <a:p>
            <a:r>
              <a:rPr lang="en-GB" i="1" dirty="0" smtClean="0">
                <a:latin typeface="Arial" charset="0"/>
                <a:cs typeface="Arial" charset="0"/>
              </a:rPr>
              <a:t>Note: Credit Suisse calculates wealth by looking at the individual net wealth of people aged 20 years or above. Individual net wealth is calculated as the value of a person’s financial assets (primarily housing and land) after any debts have been subtracted. If there is a lack of data in a country, estimates are made by using average figures based on the region and income class the country belongs to. Data may be lacking in a country for a number of reasons. Poorer or more isolated communities may lack the infrastructure for reliable data collection. Very rich people may prefer not to declare all their income.</a:t>
            </a:r>
            <a:endParaRPr lang="en-GB" dirty="0" smtClean="0">
              <a:latin typeface="Arial" charset="0"/>
              <a:cs typeface="Arial" charset="0"/>
            </a:endParaRPr>
          </a:p>
          <a:p>
            <a:endParaRPr lang="en-GB" dirty="0" smtClean="0">
              <a:latin typeface="Arial" charset="0"/>
              <a:cs typeface="Arial" charset="0"/>
            </a:endParaRPr>
          </a:p>
          <a:p>
            <a:r>
              <a:rPr lang="en-GB" b="1" dirty="0" smtClean="0">
                <a:latin typeface="Arial" charset="0"/>
                <a:cs typeface="Arial" charset="0"/>
              </a:rPr>
              <a:t>Source: </a:t>
            </a:r>
            <a:r>
              <a:rPr lang="en-GB" i="1" dirty="0" smtClean="0">
                <a:latin typeface="Arial" charset="0"/>
                <a:cs typeface="Arial" charset="0"/>
              </a:rPr>
              <a:t>Global Wealth </a:t>
            </a:r>
            <a:r>
              <a:rPr lang="en-GB" i="1" dirty="0" err="1" smtClean="0">
                <a:latin typeface="Arial" charset="0"/>
                <a:cs typeface="Arial" charset="0"/>
              </a:rPr>
              <a:t>Databook</a:t>
            </a:r>
            <a:r>
              <a:rPr lang="en-GB" i="1" dirty="0" smtClean="0">
                <a:latin typeface="Arial" charset="0"/>
                <a:cs typeface="Arial" charset="0"/>
              </a:rPr>
              <a:t> 2014</a:t>
            </a:r>
            <a:r>
              <a:rPr lang="en-GB" dirty="0" smtClean="0">
                <a:latin typeface="Arial" charset="0"/>
                <a:cs typeface="Arial" charset="0"/>
              </a:rPr>
              <a:t>, Credit Suisse, 2014</a:t>
            </a:r>
            <a:r>
              <a:rPr lang="en-GB" b="1" dirty="0" smtClean="0">
                <a:latin typeface="Arial" charset="0"/>
                <a:cs typeface="Arial" charset="0"/>
              </a:rPr>
              <a:t>:</a:t>
            </a:r>
            <a:r>
              <a:rPr lang="en-US" dirty="0" smtClean="0"/>
              <a:t> </a:t>
            </a:r>
            <a:r>
              <a:rPr lang="en-GB" u="sng" dirty="0" smtClean="0">
                <a:hlinkClick r:id="rId3"/>
              </a:rPr>
              <a:t>www.credit-suisse.com/uk/en/about-us/research/research-institute/publications.html</a:t>
            </a:r>
            <a:r>
              <a:rPr lang="en-GB" dirty="0" smtClean="0"/>
              <a:t> </a:t>
            </a:r>
          </a:p>
          <a:p>
            <a:endParaRPr lang="en-GB" dirty="0" smtClean="0">
              <a:latin typeface="Arial" charset="0"/>
              <a:cs typeface="Arial" charset="0"/>
            </a:endParaRPr>
          </a:p>
          <a:p>
            <a:endParaRPr lang="en-GB" dirty="0" smtClean="0">
              <a:latin typeface="Arial" charset="0"/>
              <a:cs typeface="Arial" charset="0"/>
            </a:endParaRPr>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04E4AB8-C399-4490-B34C-394AA748DD5E}" type="slidenum">
              <a:rPr lang="en-GB" smtClean="0">
                <a:latin typeface="Arial" charset="0"/>
              </a:rPr>
              <a:pPr/>
              <a:t>36</a:t>
            </a:fld>
            <a:endParaRPr lang="en-GB"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we can divide the population of a country into ten equal-sized groups in the same way. We call each group a decile. When Palma did this, he found out that half of a country’s income tends to be shared by the five income groups below the richest decile (the fifth to the ninth deciles shown in white above).</a:t>
            </a:r>
          </a:p>
          <a:p>
            <a:endParaRPr lang="en-GB" smtClean="0"/>
          </a:p>
          <a:p>
            <a:r>
              <a:rPr lang="en-GB" smtClean="0"/>
              <a:t>Say that the shares of the richest 10% and the poorest 40% can vary a lot among countries. Palma therefore came up with the Palma ratio to describe how the richest 10% (the tenth group) and the poorest 40% (the first, second, third and fourth groups) share their portion of the country’s total income. </a:t>
            </a:r>
          </a:p>
          <a:p>
            <a:endParaRPr lang="en-GB"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C6FDB3E-476C-4689-9B0A-78BD79AF016D}" type="slidenum">
              <a:rPr lang="en-GB" smtClean="0">
                <a:latin typeface="Arial" charset="0"/>
              </a:rPr>
              <a:pPr/>
              <a:t>37</a:t>
            </a:fld>
            <a:endParaRPr lang="en-GB"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the Palma ratio is calculated by dividing the combined income of the richest 10% by the combined income of the poorest 40%. In more equal countries this ratio will be one or below. This means that the richest 10% does not receive a larger share of the country’s income than the bottom 40%. In very unequal countries this ratio will be greater than one. This means that the richest 10% receives a larger share of the national income than the bottom 40%. Ask learners to calculate the Palma ratio for their ‘society’. </a:t>
            </a:r>
          </a:p>
          <a:p>
            <a:endParaRPr lang="en-GB" smtClean="0"/>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6260931-31A3-4BF2-81BA-2B899C6CFB8F}" type="slidenum">
              <a:rPr lang="en-GB" smtClean="0">
                <a:latin typeface="Arial" charset="0"/>
              </a:rPr>
              <a:pPr/>
              <a:t>38</a:t>
            </a:fld>
            <a:endParaRPr lang="en-GB"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i="1" smtClean="0"/>
              <a:t>Note that the Palma ratios for Ethiopia and Viet Nam differ slightly for </a:t>
            </a:r>
            <a:r>
              <a:rPr lang="en-GB" smtClean="0"/>
              <a:t>Palma problems 1</a:t>
            </a:r>
            <a:r>
              <a:rPr lang="en-GB" i="1" smtClean="0"/>
              <a:t> and </a:t>
            </a:r>
            <a:r>
              <a:rPr lang="en-GB" smtClean="0"/>
              <a:t>2</a:t>
            </a:r>
            <a:r>
              <a:rPr lang="en-GB" i="1" smtClean="0"/>
              <a:t> as a result of rounding the combined income to the nearest billion.</a:t>
            </a:r>
            <a:endParaRPr lang="en-GB" smtClean="0"/>
          </a:p>
          <a:p>
            <a:endParaRPr lang="en-GB" smtClean="0"/>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4160C6-5908-4DC0-80AE-5A9AF4DA0A5C}" type="slidenum">
              <a:rPr lang="en-GB" smtClean="0">
                <a:latin typeface="Arial" charset="0"/>
              </a:rPr>
              <a:pPr/>
              <a:t>40</a:t>
            </a:fld>
            <a:endParaRPr lang="en-GB"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i="1" smtClean="0"/>
              <a:t>Note that the Palma ratios for Peru and Viet Nam differ slightly for </a:t>
            </a:r>
            <a:r>
              <a:rPr lang="en-GB" smtClean="0"/>
              <a:t>Palma problems 1</a:t>
            </a:r>
            <a:r>
              <a:rPr lang="en-GB" i="1" smtClean="0"/>
              <a:t> and </a:t>
            </a:r>
            <a:r>
              <a:rPr lang="en-GB" smtClean="0"/>
              <a:t>2</a:t>
            </a:r>
            <a:r>
              <a:rPr lang="en-GB" i="1" smtClean="0"/>
              <a:t> as a result of rounding the combined income to the nearest billion.</a:t>
            </a:r>
            <a:endParaRPr lang="en-GB" smtClean="0"/>
          </a:p>
          <a:p>
            <a:endParaRPr lang="en-GB" smtClean="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0920988-03B1-467C-9C63-54D745066B75}" type="slidenum">
              <a:rPr lang="en-GB" smtClean="0">
                <a:latin typeface="Arial" charset="0"/>
              </a:rPr>
              <a:pPr/>
              <a:t>41</a:t>
            </a:fld>
            <a:endParaRPr lang="en-GB"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76CC31A-7578-489A-A06E-21563375738E}" type="slidenum">
              <a:rPr lang="en-GB" smtClean="0">
                <a:latin typeface="Arial" charset="0"/>
              </a:rPr>
              <a:pPr/>
              <a:t>42</a:t>
            </a:fld>
            <a:endParaRPr lang="en-GB"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latin typeface="American Typewriter"/>
                <a:cs typeface="American Typewriter"/>
              </a:rPr>
              <a:t>-Fairtrade</a:t>
            </a:r>
          </a:p>
          <a:p>
            <a:r>
              <a:rPr lang="en-US" sz="1200" b="1" dirty="0" smtClean="0">
                <a:latin typeface="American Typewriter"/>
                <a:cs typeface="American Typewriter"/>
              </a:rPr>
              <a:t>-Tax Justice</a:t>
            </a:r>
          </a:p>
          <a:p>
            <a:r>
              <a:rPr lang="en-US" sz="1200" b="1" dirty="0" smtClean="0">
                <a:latin typeface="American Typewriter"/>
                <a:cs typeface="American Typewriter"/>
              </a:rPr>
              <a:t>-Trading Game</a:t>
            </a:r>
          </a:p>
          <a:p>
            <a:r>
              <a:rPr lang="en-US" sz="1200" b="1" dirty="0" smtClean="0">
                <a:latin typeface="American Typewriter"/>
                <a:cs typeface="American Typewriter"/>
              </a:rPr>
              <a:t>-Race to the Bottom </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44</a:t>
            </a:fld>
            <a:endParaRPr lang="en-US"/>
          </a:p>
        </p:txBody>
      </p:sp>
    </p:spTree>
    <p:extLst>
      <p:ext uri="{BB962C8B-B14F-4D97-AF65-F5344CB8AC3E}">
        <p14:creationId xmlns:p14="http://schemas.microsoft.com/office/powerpoint/2010/main" val="1736340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pandemic gave us a</a:t>
            </a:r>
            <a:r>
              <a:rPr lang="en-US" baseline="0" dirty="0"/>
              <a:t> chance to appreciate nature and gave us a glimpse into what a fossil free future might look like offering a break from addictive consumerism (one would hope!)</a:t>
            </a:r>
          </a:p>
          <a:p>
            <a:endParaRPr lang="en-US" baseline="0" dirty="0"/>
          </a:p>
          <a:p>
            <a:r>
              <a:rPr lang="en-US" baseline="0" dirty="0"/>
              <a:t>George </a:t>
            </a:r>
            <a:r>
              <a:rPr lang="en-US" baseline="0" dirty="0" err="1"/>
              <a:t>Monibot</a:t>
            </a:r>
            <a:r>
              <a:rPr lang="en-US" baseline="0" dirty="0"/>
              <a:t> said that’ it [the pandemic] has to be a tipping point. This has to be a point to transform where we move from one system an exploitative political and economic system to a completely different one private sufficiency and public luxury.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52</a:t>
            </a:fld>
            <a:endParaRPr lang="en-US"/>
          </a:p>
        </p:txBody>
      </p:sp>
    </p:spTree>
    <p:extLst>
      <p:ext uri="{BB962C8B-B14F-4D97-AF65-F5344CB8AC3E}">
        <p14:creationId xmlns:p14="http://schemas.microsoft.com/office/powerpoint/2010/main" val="576260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Afri-They All Had Names: A Survey of Tithe na </a:t>
            </a:r>
            <a:r>
              <a:rPr lang="en-US" dirty="0" err="1" smtClean="0"/>
              <a:t>mBocht</a:t>
            </a:r>
            <a:r>
              <a:rPr lang="en-US" dirty="0" smtClean="0"/>
              <a:t> and Famine Graveyards in Ireland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Truman on Trial: </a:t>
            </a:r>
            <a:endParaRPr lang="en-US" dirty="0"/>
          </a:p>
        </p:txBody>
      </p:sp>
      <p:sp>
        <p:nvSpPr>
          <p:cNvPr id="4" name="Slide Number Placeholder 3"/>
          <p:cNvSpPr>
            <a:spLocks noGrp="1"/>
          </p:cNvSpPr>
          <p:nvPr>
            <p:ph type="sldNum" sz="quarter" idx="10"/>
          </p:nvPr>
        </p:nvSpPr>
        <p:spPr/>
        <p:txBody>
          <a:bodyPr/>
          <a:lstStyle/>
          <a:p>
            <a:fld id="{845F52BE-ACFE-3248-938D-9741B730EE5E}" type="slidenum">
              <a:rPr lang="en-US" smtClean="0"/>
              <a:t>65</a:t>
            </a:fld>
            <a:endParaRPr lang="en-US"/>
          </a:p>
        </p:txBody>
      </p:sp>
    </p:spTree>
    <p:extLst>
      <p:ext uri="{BB962C8B-B14F-4D97-AF65-F5344CB8AC3E}">
        <p14:creationId xmlns:p14="http://schemas.microsoft.com/office/powerpoint/2010/main" val="1132250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08/02/21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09599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08/02/21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70216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023BFAD-617E-5549-8595-1CFFBFBC15E5}" type="datetimeFigureOut">
              <a:rPr lang="en-US" smtClean="0"/>
              <a:t>08/02/21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497209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023BFAD-617E-5549-8595-1CFFBFBC15E5}" type="datetimeFigureOut">
              <a:rPr lang="en-US" smtClean="0"/>
              <a:t>08/02/21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1883388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023BFAD-617E-5549-8595-1CFFBFBC15E5}" type="datetimeFigureOut">
              <a:rPr lang="en-US" smtClean="0"/>
              <a:t>08/02/21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086211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023BFAD-617E-5549-8595-1CFFBFBC15E5}" type="datetimeFigureOut">
              <a:rPr lang="en-US" smtClean="0"/>
              <a:t>08/02/21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78423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3BFAD-617E-5549-8595-1CFFBFBC15E5}" type="datetimeFigureOut">
              <a:rPr lang="en-US" smtClean="0"/>
              <a:t>08/02/21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273384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08/02/21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19818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08/02/21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09247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08/02/21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556149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08/02/21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109393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 xmlns:a16="http://schemas.microsoft.com/office/drawing/2014/main" id="{6C97B3CB-B987-4DE9-B99F-62535CFFF49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1003416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 xmlns:a16="http://schemas.microsoft.com/office/drawing/2014/main" id="{6C97B3CB-B987-4DE9-B99F-62535CFFF49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3648642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71429209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3BFAD-617E-5549-8595-1CFFBFBC15E5}" type="datetimeFigureOut">
              <a:rPr lang="en-US" smtClean="0"/>
              <a:t>08/02/21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05B2A-4799-914E-B1FC-A58E59B89FFD}" type="slidenum">
              <a:rPr lang="en-US" smtClean="0"/>
              <a:t>‹#›</a:t>
            </a:fld>
            <a:endParaRPr lang="en-US"/>
          </a:p>
        </p:txBody>
      </p:sp>
    </p:spTree>
    <p:extLst>
      <p:ext uri="{BB962C8B-B14F-4D97-AF65-F5344CB8AC3E}">
        <p14:creationId xmlns:p14="http://schemas.microsoft.com/office/powerpoint/2010/main" val="3626909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9.jpe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4" Type="http://schemas.microsoft.com/office/2007/relationships/hdphoto" Target="../media/hdphoto1.wdp"/><Relationship Id="rId5" Type="http://schemas.openxmlformats.org/officeDocument/2006/relationships/image" Target="../media/image12.png"/><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1" Type="http://schemas.openxmlformats.org/officeDocument/2006/relationships/slideLayout" Target="../slideLayouts/slideLayout7.xml"/><Relationship Id="rId2" Type="http://schemas.openxmlformats.org/officeDocument/2006/relationships/hyperlink" Target="https://irelandsdg.geohive.ie"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28.png"/><Relationship Id="rId7" Type="http://schemas.openxmlformats.org/officeDocument/2006/relationships/image" Target="../media/image29.png"/><Relationship Id="rId8"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image" Target="../media/image39.png"/><Relationship Id="rId1" Type="http://schemas.openxmlformats.org/officeDocument/2006/relationships/slideLayout" Target="../slideLayouts/slideLayout7.xml"/><Relationship Id="rId2"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4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jbkSRLYSojo" TargetMode="External"/><Relationship Id="rId4" Type="http://schemas.openxmlformats.org/officeDocument/2006/relationships/image" Target="../media/image43.jpeg"/><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g"/><Relationship Id="rId4" Type="http://schemas.openxmlformats.org/officeDocument/2006/relationships/hyperlink" Target="http://www.gapminder.org" TargetMode="External"/><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7.png"/><Relationship Id="rId5" Type="http://schemas.openxmlformats.org/officeDocument/2006/relationships/image" Target="../media/image48.png"/><Relationship Id="rId1" Type="http://schemas.openxmlformats.org/officeDocument/2006/relationships/slideLayout" Target="../slideLayouts/slideLayout7.xml"/><Relationship Id="rId2" Type="http://schemas.openxmlformats.org/officeDocument/2006/relationships/image" Target="../media/image4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theguardian.com/business/2019/jan/21/world-26-richest-people-own-as-much-as-poorest-50-per-cent-oxfam-report" TargetMode="External"/><Relationship Id="rId3" Type="http://schemas.openxmlformats.org/officeDocument/2006/relationships/image" Target="../media/image49.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1.png"/><Relationship Id="rId3" Type="http://schemas.openxmlformats.org/officeDocument/2006/relationships/image" Target="../media/image5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3.png"/><Relationship Id="rId3" Type="http://schemas.openxmlformats.org/officeDocument/2006/relationships/image" Target="../media/image5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hlegeris.com/gini" TargetMode="External"/><Relationship Id="rId3" Type="http://schemas.openxmlformats.org/officeDocument/2006/relationships/image" Target="../media/image5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58.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60.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7.xml"/><Relationship Id="rId4" Type="http://schemas.openxmlformats.org/officeDocument/2006/relationships/oleObject" Target="../embeddings/oleObject1.bin"/><Relationship Id="rId5" Type="http://schemas.openxmlformats.org/officeDocument/2006/relationships/package" Target="../embeddings/Microsoft_Word_Document1.docx"/><Relationship Id="rId6" Type="http://schemas.openxmlformats.org/officeDocument/2006/relationships/image" Target="../media/image62.emf"/><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8.xml"/><Relationship Id="rId4" Type="http://schemas.openxmlformats.org/officeDocument/2006/relationships/oleObject" Target="../embeddings/oleObject2.bin"/><Relationship Id="rId5" Type="http://schemas.openxmlformats.org/officeDocument/2006/relationships/package" Target="../embeddings/Microsoft_Word_Document2.docx"/><Relationship Id="rId6" Type="http://schemas.openxmlformats.org/officeDocument/2006/relationships/image" Target="../media/image63.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6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5.png"/><Relationship Id="rId3" Type="http://schemas.openxmlformats.org/officeDocument/2006/relationships/image" Target="../media/image6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6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8.png"/><Relationship Id="rId3" Type="http://schemas.openxmlformats.org/officeDocument/2006/relationships/image" Target="../media/image69.png"/></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1" Type="http://schemas.openxmlformats.org/officeDocument/2006/relationships/slideLayout" Target="../slideLayouts/slideLayout7.xml"/><Relationship Id="rId2" Type="http://schemas.openxmlformats.org/officeDocument/2006/relationships/image" Target="../media/image7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4.png"/><Relationship Id="rId3" Type="http://schemas.openxmlformats.org/officeDocument/2006/relationships/image" Target="../media/image75.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6.png"/><Relationship Id="rId3" Type="http://schemas.openxmlformats.org/officeDocument/2006/relationships/image" Target="../media/image77.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80.jpeg"/></Relationships>
</file>

<file path=ppt/slides/_rels/slide53.xml.rels><?xml version="1.0" encoding="UTF-8" standalone="yes"?>
<Relationships xmlns="http://schemas.openxmlformats.org/package/2006/relationships"><Relationship Id="rId3" Type="http://schemas.openxmlformats.org/officeDocument/2006/relationships/image" Target="../media/image82.png"/><Relationship Id="rId4" Type="http://schemas.openxmlformats.org/officeDocument/2006/relationships/image" Target="../media/image83.png"/><Relationship Id="rId1" Type="http://schemas.openxmlformats.org/officeDocument/2006/relationships/slideLayout" Target="../slideLayouts/slideLayout7.xml"/><Relationship Id="rId2" Type="http://schemas.openxmlformats.org/officeDocument/2006/relationships/image" Target="../media/image8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4.png"/></Relationships>
</file>

<file path=ppt/slides/_rels/slide55.xml.rels><?xml version="1.0" encoding="UTF-8" standalone="yes"?>
<Relationships xmlns="http://schemas.openxmlformats.org/package/2006/relationships"><Relationship Id="rId3" Type="http://schemas.openxmlformats.org/officeDocument/2006/relationships/image" Target="../media/image85.jpeg"/><Relationship Id="rId4" Type="http://schemas.openxmlformats.org/officeDocument/2006/relationships/image" Target="../media/image86.png"/><Relationship Id="rId1" Type="http://schemas.openxmlformats.org/officeDocument/2006/relationships/slideLayout" Target="../slideLayouts/slideLayout7.xml"/><Relationship Id="rId2" Type="http://schemas.openxmlformats.org/officeDocument/2006/relationships/hyperlink" Target="https://www.youtube.com/watch?v=bQjVbZQ4T2U"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7.emf"/><Relationship Id="rId3" Type="http://schemas.openxmlformats.org/officeDocument/2006/relationships/image" Target="../media/image8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9.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0.png"/><Relationship Id="rId3" Type="http://schemas.openxmlformats.org/officeDocument/2006/relationships/image" Target="../media/image91.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2.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65.xml.rels><?xml version="1.0" encoding="UTF-8" standalone="yes"?>
<Relationships xmlns="http://schemas.openxmlformats.org/package/2006/relationships"><Relationship Id="rId11" Type="http://schemas.openxmlformats.org/officeDocument/2006/relationships/image" Target="../media/image97.jpeg"/><Relationship Id="rId12" Type="http://schemas.openxmlformats.org/officeDocument/2006/relationships/image" Target="../media/image98.png"/><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hyperlink" Target="http://www.worldwiseschools.ie/resource-item/maths-resources/" TargetMode="External"/><Relationship Id="rId4" Type="http://schemas.openxmlformats.org/officeDocument/2006/relationships/hyperlink" Target="http://www.financialjustice.ie" TargetMode="External"/><Relationship Id="rId5" Type="http://schemas.openxmlformats.org/officeDocument/2006/relationships/hyperlink" Target="http://www.developmenteducation.ie" TargetMode="External"/><Relationship Id="rId6" Type="http://schemas.openxmlformats.org/officeDocument/2006/relationships/hyperlink" Target="http://www.globaldimension.org.uk" TargetMode="External"/><Relationship Id="rId7" Type="http://schemas.openxmlformats.org/officeDocument/2006/relationships/image" Target="../media/image93.png"/><Relationship Id="rId8" Type="http://schemas.openxmlformats.org/officeDocument/2006/relationships/image" Target="../media/image94.jpg"/><Relationship Id="rId9" Type="http://schemas.openxmlformats.org/officeDocument/2006/relationships/image" Target="../media/image95.png"/><Relationship Id="rId10" Type="http://schemas.openxmlformats.org/officeDocument/2006/relationships/image" Target="../media/image9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9.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0.jpe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02.png"/><Relationship Id="rId4" Type="http://schemas.openxmlformats.org/officeDocument/2006/relationships/image" Target="../media/image103.png"/><Relationship Id="rId1" Type="http://schemas.openxmlformats.org/officeDocument/2006/relationships/slideLayout" Target="../slideLayouts/slideLayout2.xml"/><Relationship Id="rId2"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WWGS image.pdf"/>
          <p:cNvPicPr>
            <a:picLocks noGrp="1" noChangeAspect="1"/>
          </p:cNvPicPr>
          <p:nvPr>
            <p:ph idx="1"/>
          </p:nvPr>
        </p:nvPicPr>
        <p:blipFill>
          <a:blip r:embed="rId2" cstate="email">
            <a:extLst>
              <a:ext uri="{28A0092B-C50C-407E-A947-70E740481C1C}">
                <a14:useLocalDpi xmlns:a14="http://schemas.microsoft.com/office/drawing/2010/main"/>
              </a:ext>
            </a:extLst>
          </a:blip>
          <a:srcRect l="-13803" r="-13803"/>
          <a:stretch>
            <a:fillRect/>
          </a:stretch>
        </p:blipFill>
        <p:spPr>
          <a:xfrm>
            <a:off x="-1335069" y="-341882"/>
            <a:ext cx="11852806" cy="7423734"/>
          </a:xfrm>
        </p:spPr>
      </p:pic>
      <p:sp>
        <p:nvSpPr>
          <p:cNvPr id="6" name="Content Placeholder 2"/>
          <p:cNvSpPr txBox="1">
            <a:spLocks/>
          </p:cNvSpPr>
          <p:nvPr/>
        </p:nvSpPr>
        <p:spPr>
          <a:xfrm>
            <a:off x="4719145" y="4908331"/>
            <a:ext cx="4300256" cy="924910"/>
          </a:xfrm>
          <a:prstGeom prst="rect">
            <a:avLst/>
          </a:prstGeom>
          <a:solidFill>
            <a:schemeClr val="accent3"/>
          </a:solidFill>
        </p:spPr>
        <p:txBody>
          <a:bodyPr vert="horz" lIns="91440" tIns="45720" rIns="91440" bIns="45720" rtlCol="0">
            <a:normAutofit fontScale="3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defRPr/>
            </a:pPr>
            <a:r>
              <a:rPr lang="en-US" sz="8000" dirty="0" smtClean="0">
                <a:latin typeface="+mj-lt"/>
                <a:cs typeface="American Typewriter"/>
              </a:rPr>
              <a:t> </a:t>
            </a:r>
            <a:r>
              <a:rPr lang="en-US" sz="8000" dirty="0">
                <a:latin typeface="+mj-lt"/>
                <a:cs typeface="American Typewriter"/>
              </a:rPr>
              <a:t>Lizzy Noone</a:t>
            </a:r>
          </a:p>
          <a:p>
            <a:pPr marL="0" indent="0" algn="ctr">
              <a:buFont typeface="Arial"/>
              <a:buNone/>
              <a:defRPr/>
            </a:pPr>
            <a:r>
              <a:rPr lang="en-US" sz="8000" dirty="0" err="1">
                <a:latin typeface="+mj-lt"/>
                <a:cs typeface="American Typewriter"/>
              </a:rPr>
              <a:t>WorldWise</a:t>
            </a:r>
            <a:r>
              <a:rPr lang="en-US" sz="8000" dirty="0">
                <a:latin typeface="+mj-lt"/>
                <a:cs typeface="American Typewriter"/>
              </a:rPr>
              <a:t> Global Schools</a:t>
            </a:r>
          </a:p>
          <a:p>
            <a:pPr marL="0" indent="0" algn="ctr">
              <a:buFont typeface="Arial"/>
              <a:buNone/>
              <a:defRPr/>
            </a:pPr>
            <a:endParaRPr lang="en-US" sz="2400" dirty="0">
              <a:latin typeface="American Typewriter"/>
              <a:cs typeface="American Typewriter"/>
            </a:endParaRPr>
          </a:p>
          <a:p>
            <a:pPr marL="0" indent="0" algn="just">
              <a:buFont typeface="Arial"/>
              <a:buNone/>
              <a:defRPr/>
            </a:pPr>
            <a:endParaRPr lang="en-US" sz="2400" b="1" dirty="0">
              <a:latin typeface="American Typewriter"/>
              <a:cs typeface="American Typewriter"/>
            </a:endParaRPr>
          </a:p>
        </p:txBody>
      </p:sp>
      <p:pic>
        <p:nvPicPr>
          <p:cNvPr id="5" name="Picture 4" descr="Logo, company name&#10;&#10;Description automatically generated">
            <a:extLst>
              <a:ext uri="{FF2B5EF4-FFF2-40B4-BE49-F238E27FC236}">
                <a16:creationId xmlns="" xmlns:a16="http://schemas.microsoft.com/office/drawing/2014/main" id="{239F73C5-F7D1-0E49-B3D3-152AC834ED6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7683" y="6138087"/>
            <a:ext cx="1478070" cy="890550"/>
          </a:xfrm>
          <a:prstGeom prst="rect">
            <a:avLst/>
          </a:prstGeom>
        </p:spPr>
      </p:pic>
    </p:spTree>
    <p:extLst>
      <p:ext uri="{BB962C8B-B14F-4D97-AF65-F5344CB8AC3E}">
        <p14:creationId xmlns:p14="http://schemas.microsoft.com/office/powerpoint/2010/main" val="67980684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928F64C6-FE22-4FC1-A763-DFCC514811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195918" y="4577975"/>
            <a:ext cx="5654511"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452601" y="4741948"/>
            <a:ext cx="5122140" cy="862031"/>
          </a:xfrm>
        </p:spPr>
        <p:txBody>
          <a:bodyPr vert="horz" lIns="91440" tIns="45720" rIns="91440" bIns="45720" rtlCol="0" anchor="b">
            <a:normAutofit fontScale="90000"/>
          </a:bodyPr>
          <a:lstStyle/>
          <a:p>
            <a:pPr algn="l" defTabSz="914400">
              <a:lnSpc>
                <a:spcPct val="90000"/>
              </a:lnSpc>
            </a:pPr>
            <a:r>
              <a:rPr lang="en-US" sz="3000" b="1" kern="1200">
                <a:solidFill>
                  <a:srgbClr val="FFFFFF"/>
                </a:solidFill>
                <a:latin typeface="+mj-lt"/>
                <a:ea typeface="+mj-ea"/>
                <a:cs typeface="+mj-cs"/>
              </a:rPr>
              <a:t>Aims of the WWGS Programme</a:t>
            </a:r>
          </a:p>
        </p:txBody>
      </p:sp>
      <p:pic>
        <p:nvPicPr>
          <p:cNvPr id="10" name="Picture 9" descr="Text&#10;&#10;Description automatically generated">
            <a:extLst>
              <a:ext uri="{FF2B5EF4-FFF2-40B4-BE49-F238E27FC236}">
                <a16:creationId xmlns="" xmlns:a16="http://schemas.microsoft.com/office/drawing/2014/main" id="{B5635611-4378-7A48-A945-79D2661B76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881" y="5060151"/>
            <a:ext cx="2758262" cy="1304583"/>
          </a:xfrm>
          <a:prstGeom prst="rect">
            <a:avLst/>
          </a:prstGeom>
        </p:spPr>
      </p:pic>
      <p:pic>
        <p:nvPicPr>
          <p:cNvPr id="6" name="Content Placeholder 6" descr="picturetopeople.org-d2eb1c70a58c4fcc6f4dcf13a375d8aaff40d48c2b727398b8.jpg"/>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230881" y="3205738"/>
            <a:ext cx="2762855" cy="1250466"/>
          </a:xfrm>
          <a:prstGeom prst="rect">
            <a:avLst/>
          </a:prstGeom>
        </p:spPr>
      </p:pic>
      <p:pic>
        <p:nvPicPr>
          <p:cNvPr id="11" name="Picture 10" descr="4H_Icons_Grouped-2400x900.jpg"/>
          <p:cNvPicPr>
            <a:picLocks noChangeAspect="1"/>
          </p:cNvPicPr>
          <p:nvPr/>
        </p:nvPicPr>
        <p:blipFill rotWithShape="1">
          <a:blip r:embed="rId5" cstate="email">
            <a:extLst>
              <a:ext uri="{28A0092B-C50C-407E-A947-70E740481C1C}">
                <a14:useLocalDpi xmlns:a14="http://schemas.microsoft.com/office/drawing/2010/main"/>
              </a:ext>
            </a:extLst>
          </a:blip>
          <a:stretch/>
        </p:blipFill>
        <p:spPr>
          <a:xfrm>
            <a:off x="6023173" y="379162"/>
            <a:ext cx="2758262" cy="1248200"/>
          </a:xfrm>
          <a:prstGeom prst="rect">
            <a:avLst/>
          </a:prstGeom>
        </p:spPr>
      </p:pic>
      <p:pic>
        <p:nvPicPr>
          <p:cNvPr id="7" name="Picture 6" descr="images.jpe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238752" y="1432386"/>
            <a:ext cx="2670211" cy="1776904"/>
          </a:xfrm>
          <a:prstGeom prst="rect">
            <a:avLst/>
          </a:prstGeom>
        </p:spPr>
      </p:pic>
      <p:pic>
        <p:nvPicPr>
          <p:cNvPr id="9" name="Picture 8" descr="Logo-Landscape-MFL-CoP.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47846" y="2822273"/>
            <a:ext cx="2762855" cy="1208220"/>
          </a:xfrm>
          <a:prstGeom prst="rect">
            <a:avLst/>
          </a:prstGeom>
        </p:spPr>
      </p:pic>
      <p:pic>
        <p:nvPicPr>
          <p:cNvPr id="8" name="Picture 7" descr="global-citizens-980x515.jp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30881" y="493266"/>
            <a:ext cx="2758262" cy="1547574"/>
          </a:xfrm>
          <a:prstGeom prst="rect">
            <a:avLst/>
          </a:prstGeom>
        </p:spPr>
      </p:pic>
      <p:cxnSp>
        <p:nvCxnSpPr>
          <p:cNvPr id="18" name="Straight Connector 17">
            <a:extLst>
              <a:ext uri="{FF2B5EF4-FFF2-40B4-BE49-F238E27FC236}">
                <a16:creationId xmlns="" xmlns:a16="http://schemas.microsoft.com/office/drawing/2014/main" id="{5C34627B-48E6-4F4D-B843-97717A86B49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3539950" y="5694097"/>
            <a:ext cx="41148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251319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49;p20">
            <a:extLst>
              <a:ext uri="{FF2B5EF4-FFF2-40B4-BE49-F238E27FC236}">
                <a16:creationId xmlns="" xmlns:a16="http://schemas.microsoft.com/office/drawing/2014/main" id="{780F9844-8D56-2145-8087-307FF295279D}"/>
              </a:ext>
            </a:extLst>
          </p:cNvPr>
          <p:cNvSpPr txBox="1">
            <a:spLocks/>
          </p:cNvSpPr>
          <p:nvPr/>
        </p:nvSpPr>
        <p:spPr>
          <a:xfrm>
            <a:off x="354047" y="463943"/>
            <a:ext cx="8627697" cy="7061321"/>
          </a:xfrm>
          <a:prstGeom prst="rect">
            <a:avLst/>
          </a:prstGeom>
          <a:noFill/>
          <a:ln>
            <a:noFill/>
          </a:ln>
        </p:spPr>
        <p:txBody>
          <a:bodyPr spcFirstLastPara="1" vert="horz" wrap="square" lIns="91425" tIns="45700" rIns="91425" bIns="457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buClr>
                <a:schemeClr val="dk1"/>
              </a:buClr>
              <a:buSzPts val="2520"/>
            </a:pPr>
            <a:r>
              <a:rPr lang="en-US" sz="2700" dirty="0">
                <a:latin typeface="Calibri"/>
                <a:cs typeface="Calibri"/>
              </a:rPr>
              <a:t>“an </a:t>
            </a:r>
            <a:r>
              <a:rPr lang="en-US" sz="2700" u="sng" dirty="0">
                <a:latin typeface="Calibri"/>
                <a:cs typeface="Calibri"/>
              </a:rPr>
              <a:t>educational process </a:t>
            </a:r>
            <a:r>
              <a:rPr lang="en-US" sz="2700" dirty="0">
                <a:latin typeface="Calibri"/>
                <a:cs typeface="Calibri"/>
              </a:rPr>
              <a:t>aimed at increasing </a:t>
            </a:r>
            <a:r>
              <a:rPr lang="en-US" sz="2700" b="1" dirty="0">
                <a:latin typeface="Calibri"/>
                <a:cs typeface="Calibri"/>
              </a:rPr>
              <a:t>awareness</a:t>
            </a:r>
            <a:r>
              <a:rPr lang="en-US" sz="2700" dirty="0">
                <a:latin typeface="Calibri"/>
                <a:cs typeface="Calibri"/>
              </a:rPr>
              <a:t> and </a:t>
            </a:r>
            <a:r>
              <a:rPr lang="en-US" sz="2700" b="1" dirty="0">
                <a:latin typeface="Calibri"/>
                <a:cs typeface="Calibri"/>
              </a:rPr>
              <a:t>understanding</a:t>
            </a:r>
            <a:r>
              <a:rPr lang="en-US" sz="2700" dirty="0">
                <a:latin typeface="Calibri"/>
                <a:cs typeface="Calibri"/>
              </a:rPr>
              <a:t> of the rapidly changing, interdependent and unequal </a:t>
            </a:r>
            <a:r>
              <a:rPr lang="en-US" sz="2700" b="1" dirty="0">
                <a:latin typeface="Calibri"/>
                <a:cs typeface="Calibri"/>
              </a:rPr>
              <a:t>world</a:t>
            </a:r>
            <a:r>
              <a:rPr lang="en-US" sz="2700" dirty="0">
                <a:latin typeface="Calibri"/>
                <a:cs typeface="Calibri"/>
              </a:rPr>
              <a:t> in which we live”</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By </a:t>
            </a:r>
            <a:r>
              <a:rPr lang="en-US" sz="2700" b="1" dirty="0">
                <a:solidFill>
                  <a:schemeClr val="dk1"/>
                </a:solidFill>
                <a:latin typeface="Calibri"/>
                <a:ea typeface="Rockwell"/>
                <a:cs typeface="Calibri"/>
                <a:sym typeface="Rockwell"/>
              </a:rPr>
              <a:t>challenging stereotypes </a:t>
            </a:r>
            <a:r>
              <a:rPr lang="en-US" sz="2700" dirty="0">
                <a:solidFill>
                  <a:schemeClr val="dk1"/>
                </a:solidFill>
                <a:latin typeface="Calibri"/>
                <a:ea typeface="Rockwell"/>
                <a:cs typeface="Calibri"/>
                <a:sym typeface="Rockwell"/>
              </a:rPr>
              <a:t>and encouraging independent thinking, GCE helps students critically explore the </a:t>
            </a:r>
            <a:r>
              <a:rPr lang="en-US" sz="2700" b="1" dirty="0">
                <a:solidFill>
                  <a:schemeClr val="dk1"/>
                </a:solidFill>
                <a:latin typeface="Calibri"/>
                <a:ea typeface="Rockwell"/>
                <a:cs typeface="Calibri"/>
                <a:sym typeface="Rockwell"/>
              </a:rPr>
              <a:t>root causes </a:t>
            </a:r>
            <a:r>
              <a:rPr lang="en-US" sz="2700" dirty="0">
                <a:solidFill>
                  <a:schemeClr val="dk1"/>
                </a:solidFill>
                <a:latin typeface="Calibri"/>
                <a:ea typeface="Rockwell"/>
                <a:cs typeface="Calibri"/>
                <a:sym typeface="Rockwell"/>
              </a:rPr>
              <a:t>of global justice issues and how </a:t>
            </a:r>
            <a:r>
              <a:rPr lang="en-US" sz="2700" b="1" dirty="0">
                <a:solidFill>
                  <a:schemeClr val="dk1"/>
                </a:solidFill>
                <a:latin typeface="Calibri"/>
                <a:ea typeface="Rockwell"/>
                <a:cs typeface="Calibri"/>
                <a:sym typeface="Rockwell"/>
              </a:rPr>
              <a:t>they link with our everyday lives</a:t>
            </a: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
            </a:r>
            <a:br>
              <a:rPr lang="en-US" sz="2700" dirty="0">
                <a:solidFill>
                  <a:schemeClr val="dk1"/>
                </a:solidFill>
                <a:latin typeface="Calibri"/>
                <a:ea typeface="Rockwell"/>
                <a:cs typeface="Calibri"/>
                <a:sym typeface="Rockwell"/>
              </a:rPr>
            </a:br>
            <a:r>
              <a:rPr lang="en-US" sz="2700" dirty="0">
                <a:solidFill>
                  <a:schemeClr val="dk1"/>
                </a:solidFill>
                <a:latin typeface="Calibri"/>
                <a:ea typeface="Rockwell"/>
                <a:cs typeface="Calibri"/>
                <a:sym typeface="Rockwell"/>
              </a:rPr>
              <a:t>GCE </a:t>
            </a:r>
            <a:r>
              <a:rPr lang="en-US" sz="2700" b="1" dirty="0">
                <a:solidFill>
                  <a:schemeClr val="dk1"/>
                </a:solidFill>
                <a:latin typeface="Calibri"/>
                <a:ea typeface="Rockwell"/>
                <a:cs typeface="Calibri"/>
                <a:sym typeface="Rockwell"/>
              </a:rPr>
              <a:t>inspires solidarity</a:t>
            </a:r>
            <a:r>
              <a:rPr lang="en-US" sz="2700" dirty="0">
                <a:solidFill>
                  <a:schemeClr val="dk1"/>
                </a:solidFill>
                <a:latin typeface="Calibri"/>
                <a:ea typeface="Rockwell"/>
                <a:cs typeface="Calibri"/>
                <a:sym typeface="Rockwell"/>
              </a:rPr>
              <a:t> by supporting people to realise their full rights, responsibilities and potential as </a:t>
            </a:r>
            <a:r>
              <a:rPr lang="en-US" sz="2700" b="1" dirty="0">
                <a:solidFill>
                  <a:schemeClr val="dk1"/>
                </a:solidFill>
                <a:latin typeface="Calibri"/>
                <a:ea typeface="Rockwell"/>
                <a:cs typeface="Calibri"/>
                <a:sym typeface="Rockwell"/>
              </a:rPr>
              <a:t>global citizens </a:t>
            </a:r>
            <a:r>
              <a:rPr lang="en-US" sz="2700" dirty="0">
                <a:solidFill>
                  <a:schemeClr val="dk1"/>
                </a:solidFill>
                <a:latin typeface="Calibri"/>
                <a:ea typeface="Rockwell"/>
                <a:cs typeface="Calibri"/>
                <a:sym typeface="Rockwell"/>
              </a:rPr>
              <a:t>in order to take </a:t>
            </a:r>
            <a:r>
              <a:rPr lang="en-US" sz="2700" b="1" u="sng" dirty="0">
                <a:solidFill>
                  <a:schemeClr val="dk1"/>
                </a:solidFill>
                <a:latin typeface="Calibri"/>
                <a:ea typeface="Rockwell"/>
                <a:cs typeface="Calibri"/>
                <a:sym typeface="Rockwell"/>
              </a:rPr>
              <a:t>meaningful action </a:t>
            </a:r>
            <a:r>
              <a:rPr lang="en-US" sz="2700" dirty="0">
                <a:solidFill>
                  <a:schemeClr val="dk1"/>
                </a:solidFill>
                <a:latin typeface="Calibri"/>
                <a:ea typeface="Rockwell"/>
                <a:cs typeface="Calibri"/>
                <a:sym typeface="Rockwell"/>
              </a:rPr>
              <a:t>for a just and sustainable world</a:t>
            </a:r>
          </a:p>
        </p:txBody>
      </p:sp>
      <p:sp>
        <p:nvSpPr>
          <p:cNvPr id="2" name="Rectangle 1">
            <a:extLst>
              <a:ext uri="{FF2B5EF4-FFF2-40B4-BE49-F238E27FC236}">
                <a16:creationId xmlns="" xmlns:a16="http://schemas.microsoft.com/office/drawing/2014/main" id="{76F4EF51-F68B-0049-BA3F-6509242B267A}"/>
              </a:ext>
            </a:extLst>
          </p:cNvPr>
          <p:cNvSpPr/>
          <p:nvPr/>
        </p:nvSpPr>
        <p:spPr>
          <a:xfrm>
            <a:off x="468215" y="368580"/>
            <a:ext cx="8391535" cy="615553"/>
          </a:xfrm>
          <a:prstGeom prst="rect">
            <a:avLst/>
          </a:prstGeom>
          <a:solidFill>
            <a:srgbClr val="48449C"/>
          </a:solidFill>
        </p:spPr>
        <p:txBody>
          <a:bodyPr wrap="square">
            <a:spAutoFit/>
          </a:bodyPr>
          <a:lstStyle/>
          <a:p>
            <a:pPr algn="ctr"/>
            <a:r>
              <a:rPr lang="en-US" sz="3400" b="1" dirty="0">
                <a:solidFill>
                  <a:schemeClr val="bg1"/>
                </a:solidFill>
                <a:latin typeface="Calibri"/>
                <a:cs typeface="Calibri"/>
              </a:rPr>
              <a:t>What is Global Citizenship Education?</a:t>
            </a:r>
          </a:p>
        </p:txBody>
      </p:sp>
      <p:pic>
        <p:nvPicPr>
          <p:cNvPr id="4" name="Picture 3" descr="Text&#10;&#10;Description automatically generated">
            <a:extLst>
              <a:ext uri="{FF2B5EF4-FFF2-40B4-BE49-F238E27FC236}">
                <a16:creationId xmlns="" xmlns:a16="http://schemas.microsoft.com/office/drawing/2014/main" id="{B5635611-4378-7A48-A945-79D2661B76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47935" y="6059917"/>
            <a:ext cx="1411815" cy="668279"/>
          </a:xfrm>
          <a:prstGeom prst="rect">
            <a:avLst/>
          </a:prstGeom>
        </p:spPr>
      </p:pic>
    </p:spTree>
    <p:extLst>
      <p:ext uri="{BB962C8B-B14F-4D97-AF65-F5344CB8AC3E}">
        <p14:creationId xmlns:p14="http://schemas.microsoft.com/office/powerpoint/2010/main" val="26179760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 xmlns:a16="http://schemas.microsoft.com/office/drawing/2014/main" id="{A169D286-F4D7-4C8B-A6BD-D05384C7F1D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6">
            <a:extLst>
              <a:ext uri="{FF2B5EF4-FFF2-40B4-BE49-F238E27FC236}">
                <a16:creationId xmlns="" xmlns:a16="http://schemas.microsoft.com/office/drawing/2014/main" id="{39E8235E-135E-4261-8F54-2B316E493C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auto">
          <a:xfrm>
            <a:off x="3106623" y="610728"/>
            <a:ext cx="569713"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 xmlns:a16="http://schemas.microsoft.com/office/drawing/2014/main" id="{D4ED8EC3-4D57-4620-93CE-4E6661F09A3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auto">
          <a:xfrm>
            <a:off x="3108327" y="343079"/>
            <a:ext cx="36199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Shape 18">
            <a:extLst>
              <a:ext uri="{FF2B5EF4-FFF2-40B4-BE49-F238E27FC236}">
                <a16:creationId xmlns="" xmlns:a16="http://schemas.microsoft.com/office/drawing/2014/main" id="{83BCB34A-2F40-4F41-8488-A134C1C155B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2283" y="340424"/>
            <a:ext cx="3472603" cy="5265795"/>
          </a:xfrm>
          <a:custGeom>
            <a:avLst/>
            <a:gdLst>
              <a:gd name="connsiteX0" fmla="*/ 0 w 4630139"/>
              <a:gd name="connsiteY0" fmla="*/ 0 h 5265795"/>
              <a:gd name="connsiteX1" fmla="*/ 4630139 w 4630139"/>
              <a:gd name="connsiteY1" fmla="*/ 0 h 5265795"/>
              <a:gd name="connsiteX2" fmla="*/ 4630139 w 4630139"/>
              <a:gd name="connsiteY2" fmla="*/ 5265795 h 5265795"/>
              <a:gd name="connsiteX3" fmla="*/ 0 w 4630139"/>
              <a:gd name="connsiteY3" fmla="*/ 5265795 h 5265795"/>
            </a:gdLst>
            <a:ahLst/>
            <a:cxnLst>
              <a:cxn ang="0">
                <a:pos x="connsiteX0" y="connsiteY0"/>
              </a:cxn>
              <a:cxn ang="0">
                <a:pos x="connsiteX1" y="connsiteY1"/>
              </a:cxn>
              <a:cxn ang="0">
                <a:pos x="connsiteX2" y="connsiteY2"/>
              </a:cxn>
              <a:cxn ang="0">
                <a:pos x="connsiteX3" y="connsiteY3"/>
              </a:cxn>
            </a:cxnLst>
            <a:rect l="l" t="t" r="r" b="b"/>
            <a:pathLst>
              <a:path w="4630139" h="5265795">
                <a:moveTo>
                  <a:pt x="0" y="0"/>
                </a:moveTo>
                <a:lnTo>
                  <a:pt x="4630139" y="0"/>
                </a:lnTo>
                <a:lnTo>
                  <a:pt x="4630139" y="5265795"/>
                </a:lnTo>
                <a:lnTo>
                  <a:pt x="0" y="526579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Content Placeholder 7" descr="A picture containing text&#10;&#10;Description automatically generated">
            <a:extLst>
              <a:ext uri="{FF2B5EF4-FFF2-40B4-BE49-F238E27FC236}">
                <a16:creationId xmlns="" xmlns:a16="http://schemas.microsoft.com/office/drawing/2014/main" id="{93C8B804-5143-2043-94F4-AA8AABFA3129}"/>
              </a:ext>
            </a:extLst>
          </p:cNvPr>
          <p:cNvPicPr>
            <a:picLocks noGrp="1" noChangeAspect="1"/>
          </p:cNvPicPr>
          <p:nvPr>
            <p:ph sz="half" idx="4294967295"/>
          </p:nvPr>
        </p:nvPicPr>
        <p:blipFill>
          <a:blip r:embed="rId2"/>
          <a:stretch>
            <a:fillRect/>
          </a:stretch>
        </p:blipFill>
        <p:spPr>
          <a:xfrm>
            <a:off x="330858" y="1545608"/>
            <a:ext cx="2862880" cy="3075470"/>
          </a:xfrm>
          <a:prstGeom prst="rect">
            <a:avLst/>
          </a:prstGeom>
        </p:spPr>
      </p:pic>
      <p:sp>
        <p:nvSpPr>
          <p:cNvPr id="21" name="Freeform: Shape 20">
            <a:extLst>
              <a:ext uri="{FF2B5EF4-FFF2-40B4-BE49-F238E27FC236}">
                <a16:creationId xmlns="" xmlns:a16="http://schemas.microsoft.com/office/drawing/2014/main" id="{F78382DC-4207-465E-B379-1E16448AA22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676335" y="1071563"/>
            <a:ext cx="5467663" cy="5242298"/>
          </a:xfrm>
          <a:custGeom>
            <a:avLst/>
            <a:gdLst>
              <a:gd name="connsiteX0" fmla="*/ 0 w 7290218"/>
              <a:gd name="connsiteY0" fmla="*/ 0 h 5242298"/>
              <a:gd name="connsiteX1" fmla="*/ 7290218 w 7290218"/>
              <a:gd name="connsiteY1" fmla="*/ 0 h 5242298"/>
              <a:gd name="connsiteX2" fmla="*/ 7290218 w 7290218"/>
              <a:gd name="connsiteY2" fmla="*/ 5242298 h 5242298"/>
              <a:gd name="connsiteX3" fmla="*/ 0 w 7290218"/>
              <a:gd name="connsiteY3" fmla="*/ 5242298 h 5242298"/>
            </a:gdLst>
            <a:ahLst/>
            <a:cxnLst>
              <a:cxn ang="0">
                <a:pos x="connsiteX0" y="connsiteY0"/>
              </a:cxn>
              <a:cxn ang="0">
                <a:pos x="connsiteX1" y="connsiteY1"/>
              </a:cxn>
              <a:cxn ang="0">
                <a:pos x="connsiteX2" y="connsiteY2"/>
              </a:cxn>
              <a:cxn ang="0">
                <a:pos x="connsiteX3" y="connsiteY3"/>
              </a:cxn>
            </a:cxnLst>
            <a:rect l="l" t="t" r="r" b="b"/>
            <a:pathLst>
              <a:path w="7290218" h="5242298">
                <a:moveTo>
                  <a:pt x="0" y="0"/>
                </a:moveTo>
                <a:lnTo>
                  <a:pt x="7290218" y="0"/>
                </a:lnTo>
                <a:lnTo>
                  <a:pt x="7290218" y="5242298"/>
                </a:lnTo>
                <a:lnTo>
                  <a:pt x="0" y="524229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Content Placeholder 5" descr="Timeline&#10;&#10;Description automatically generated with medium confidence">
            <a:extLst>
              <a:ext uri="{FF2B5EF4-FFF2-40B4-BE49-F238E27FC236}">
                <a16:creationId xmlns="" xmlns:a16="http://schemas.microsoft.com/office/drawing/2014/main" id="{8BAF7F08-E926-0B45-B2FB-932A398CCA4A}"/>
              </a:ext>
            </a:extLst>
          </p:cNvPr>
          <p:cNvPicPr>
            <a:picLocks noGrp="1" noChangeAspect="1"/>
          </p:cNvPicPr>
          <p:nvPr>
            <p:ph sz="half" idx="4294967295"/>
          </p:nvPr>
        </p:nvPicPr>
        <p:blipFill>
          <a:blip r:embed="rId3" cstate="email">
            <a:duotone>
              <a:prstClr val="black"/>
              <a:schemeClr val="accent3">
                <a:tint val="45000"/>
                <a:satMod val="400000"/>
              </a:schemeClr>
            </a:duotone>
            <a:extLst>
              <a:ext uri="{BEBA8EAE-BF5A-486C-A8C5-ECC9F3942E4B}">
                <a14:imgProps xmlns:a14="http://schemas.microsoft.com/office/drawing/2010/main">
                  <a14:imgLayer r:embed="rId4">
                    <a14:imgEffect>
                      <a14:sharpenSoften amount="50000"/>
                    </a14:imgEffect>
                    <a14:imgEffect>
                      <a14:colorTemperature colorTemp="5198"/>
                    </a14:imgEffect>
                    <a14:imgEffect>
                      <a14:saturation sat="394000"/>
                    </a14:imgEffect>
                    <a14:imgEffect>
                      <a14:brightnessContrast bright="-14000" contrast="-3000"/>
                    </a14:imgEffect>
                  </a14:imgLayer>
                </a14:imgProps>
              </a:ext>
              <a:ext uri="{28A0092B-C50C-407E-A947-70E740481C1C}">
                <a14:useLocalDpi xmlns:a14="http://schemas.microsoft.com/office/drawing/2010/main"/>
              </a:ext>
            </a:extLst>
          </a:blip>
          <a:stretch>
            <a:fillRect/>
          </a:stretch>
        </p:blipFill>
        <p:spPr>
          <a:xfrm>
            <a:off x="3896621" y="2794081"/>
            <a:ext cx="5076964" cy="1383472"/>
          </a:xfrm>
          <a:prstGeom prst="rect">
            <a:avLst/>
          </a:prstGeom>
          <a:blipFill>
            <a:blip r:embed="rId5">
              <a:duotone>
                <a:prstClr val="black"/>
                <a:schemeClr val="accent3">
                  <a:tint val="45000"/>
                  <a:satMod val="400000"/>
                </a:schemeClr>
              </a:duotone>
            </a:blip>
            <a:tile tx="0" ty="0" sx="100000" sy="100000" flip="none" algn="tl"/>
          </a:blipFill>
          <a:effectLst/>
        </p:spPr>
      </p:pic>
    </p:spTree>
    <p:extLst>
      <p:ext uri="{BB962C8B-B14F-4D97-AF65-F5344CB8AC3E}">
        <p14:creationId xmlns:p14="http://schemas.microsoft.com/office/powerpoint/2010/main" val="257802543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8338" y="274638"/>
            <a:ext cx="5858461" cy="1143000"/>
          </a:xfrm>
          <a:solidFill>
            <a:schemeClr val="accent6">
              <a:lumMod val="40000"/>
              <a:lumOff val="60000"/>
            </a:schemeClr>
          </a:solidFill>
        </p:spPr>
        <p:txBody>
          <a:bodyPr>
            <a:normAutofit/>
          </a:bodyPr>
          <a:lstStyle/>
          <a:p>
            <a:r>
              <a:rPr lang="en-US" sz="3600" b="1" dirty="0" smtClean="0">
                <a:latin typeface="American Typewriter"/>
                <a:cs typeface="American Typewriter"/>
              </a:rPr>
              <a:t>GCE and the Curriculum</a:t>
            </a:r>
            <a:endParaRPr lang="en-US" sz="3600" b="1" dirty="0">
              <a:latin typeface="American Typewriter"/>
              <a:cs typeface="American Typewriter"/>
            </a:endParaRPr>
          </a:p>
        </p:txBody>
      </p:sp>
      <p:pic>
        <p:nvPicPr>
          <p:cNvPr id="6" name="Content Placeholder 5" descr="Screen Shot 2018-11-20 at 11.33.32.jpg"/>
          <p:cNvPicPr>
            <a:picLocks noGrp="1" noChangeAspect="1"/>
          </p:cNvPicPr>
          <p:nvPr>
            <p:ph idx="1"/>
          </p:nvPr>
        </p:nvPicPr>
        <p:blipFill>
          <a:blip r:embed="rId2" cstate="email">
            <a:extLst>
              <a:ext uri="{28A0092B-C50C-407E-A947-70E740481C1C}">
                <a14:useLocalDpi xmlns:a14="http://schemas.microsoft.com/office/drawing/2010/main"/>
              </a:ext>
            </a:extLst>
          </a:blip>
          <a:srcRect l="-70662" r="-70662"/>
          <a:stretch>
            <a:fillRect/>
          </a:stretch>
        </p:blipFill>
        <p:spPr>
          <a:xfrm>
            <a:off x="1443027" y="1600200"/>
            <a:ext cx="10543739" cy="5125578"/>
          </a:xfrm>
        </p:spPr>
      </p:pic>
      <p:pic>
        <p:nvPicPr>
          <p:cNvPr id="4" name="Picture 3" descr="WWGS_DoingDE_History_Junior_2018_cover.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4318" y="1593768"/>
            <a:ext cx="3498991" cy="4946174"/>
          </a:xfrm>
          <a:prstGeom prst="rect">
            <a:avLst/>
          </a:prstGeom>
        </p:spPr>
      </p:pic>
      <p:pic>
        <p:nvPicPr>
          <p:cNvPr id="7" name="Content Placeholder 3" descr="Curricular.png"/>
          <p:cNvPicPr>
            <a:picLocks noChangeAspect="1"/>
          </p:cNvPicPr>
          <p:nvPr/>
        </p:nvPicPr>
        <p:blipFill>
          <a:blip r:embed="rId4" cstate="email">
            <a:extLst>
              <a:ext uri="{28A0092B-C50C-407E-A947-70E740481C1C}">
                <a14:useLocalDpi xmlns:a14="http://schemas.microsoft.com/office/drawing/2010/main"/>
              </a:ext>
            </a:extLst>
          </a:blip>
          <a:srcRect l="-23815" r="-23815"/>
          <a:stretch>
            <a:fillRect/>
          </a:stretch>
        </p:blipFill>
        <p:spPr>
          <a:xfrm>
            <a:off x="-1967094" y="274639"/>
            <a:ext cx="4795432" cy="2637303"/>
          </a:xfrm>
          <a:prstGeom prst="rect">
            <a:avLst/>
          </a:prstGeom>
        </p:spPr>
      </p:pic>
    </p:spTree>
    <p:extLst>
      <p:ext uri="{BB962C8B-B14F-4D97-AF65-F5344CB8AC3E}">
        <p14:creationId xmlns:p14="http://schemas.microsoft.com/office/powerpoint/2010/main" val="328671096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839" y="6008931"/>
            <a:ext cx="8072571" cy="369332"/>
          </a:xfrm>
          <a:prstGeom prst="rect">
            <a:avLst/>
          </a:prstGeom>
        </p:spPr>
        <p:txBody>
          <a:bodyPr wrap="square">
            <a:spAutoFit/>
          </a:bodyPr>
          <a:lstStyle/>
          <a:p>
            <a:pPr algn="ctr"/>
            <a:r>
              <a:rPr lang="en-US" b="1" dirty="0">
                <a:latin typeface="American Typewriter"/>
                <a:cs typeface="American Typewriter"/>
              </a:rPr>
              <a:t>U.6 make connections between mathematics and the real world</a:t>
            </a:r>
          </a:p>
        </p:txBody>
      </p:sp>
      <p:pic>
        <p:nvPicPr>
          <p:cNvPr id="3" name="Picture 2" descr="Screen Shot 2019-05-20 at 10.03.1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7732" y="549980"/>
            <a:ext cx="7505677" cy="4978400"/>
          </a:xfrm>
          <a:prstGeom prst="rect">
            <a:avLst/>
          </a:prstGeom>
        </p:spPr>
      </p:pic>
    </p:spTree>
    <p:extLst>
      <p:ext uri="{BB962C8B-B14F-4D97-AF65-F5344CB8AC3E}">
        <p14:creationId xmlns:p14="http://schemas.microsoft.com/office/powerpoint/2010/main" val="8689203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923"/>
            <a:ext cx="9144000" cy="1593159"/>
          </a:xfrm>
          <a:solidFill>
            <a:srgbClr val="9BBB59"/>
          </a:solidFill>
        </p:spPr>
        <p:txBody>
          <a:bodyPr>
            <a:normAutofit/>
          </a:bodyPr>
          <a:lstStyle/>
          <a:p>
            <a:pPr algn="l"/>
            <a:r>
              <a:rPr lang="en-US" sz="3600" b="1" dirty="0" smtClean="0">
                <a:latin typeface="American Typewriter"/>
                <a:cs typeface="American Typewriter"/>
              </a:rPr>
              <a:t>Maths </a:t>
            </a:r>
            <a:r>
              <a:rPr lang="en-US" sz="3600" b="1" dirty="0">
                <a:latin typeface="American Typewriter"/>
                <a:cs typeface="American Typewriter"/>
              </a:rPr>
              <a:t>&amp; Global Citizenship Education</a:t>
            </a:r>
            <a:r>
              <a:rPr lang="mr-IN" sz="3600" b="1" dirty="0">
                <a:latin typeface="American Typewriter"/>
                <a:cs typeface="American Typewriter"/>
              </a:rPr>
              <a:t>…</a:t>
            </a:r>
            <a:r>
              <a:rPr lang="ga-IE" sz="3600" b="1" dirty="0">
                <a:latin typeface="American Typewriter"/>
                <a:cs typeface="American Typewriter"/>
              </a:rPr>
              <a:t>what is the link?</a:t>
            </a:r>
            <a:endParaRPr lang="en-US" sz="3600" b="1" dirty="0">
              <a:latin typeface="American Typewriter"/>
              <a:cs typeface="American Typewriter"/>
            </a:endParaRPr>
          </a:p>
        </p:txBody>
      </p:sp>
      <p:pic>
        <p:nvPicPr>
          <p:cNvPr id="3" name="Picture 2" descr="Unknown-15.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4686" y="90425"/>
            <a:ext cx="1409178" cy="1074704"/>
          </a:xfrm>
          <a:prstGeom prst="rect">
            <a:avLst/>
          </a:prstGeom>
        </p:spPr>
      </p:pic>
      <p:sp>
        <p:nvSpPr>
          <p:cNvPr id="6" name="TextBox 5"/>
          <p:cNvSpPr txBox="1"/>
          <p:nvPr/>
        </p:nvSpPr>
        <p:spPr>
          <a:xfrm>
            <a:off x="1403548" y="1649536"/>
            <a:ext cx="5795818" cy="1077218"/>
          </a:xfrm>
          <a:prstGeom prst="rect">
            <a:avLst/>
          </a:prstGeom>
          <a:solidFill>
            <a:schemeClr val="accent6">
              <a:lumMod val="75000"/>
            </a:schemeClr>
          </a:solidFill>
        </p:spPr>
        <p:txBody>
          <a:bodyPr wrap="square" rtlCol="0">
            <a:spAutoFit/>
          </a:bodyPr>
          <a:lstStyle/>
          <a:p>
            <a:pPr algn="ctr"/>
            <a:r>
              <a:rPr lang="en-US" sz="3200" b="1" dirty="0">
                <a:latin typeface="American Typewriter"/>
                <a:cs typeface="American Typewriter"/>
              </a:rPr>
              <a:t>What themes? What topics? What skills? </a:t>
            </a:r>
            <a:endParaRPr lang="en-US" sz="2800" b="1" dirty="0">
              <a:latin typeface="American Typewriter"/>
              <a:cs typeface="American Typewriter"/>
            </a:endParaRPr>
          </a:p>
        </p:txBody>
      </p:sp>
      <p:sp>
        <p:nvSpPr>
          <p:cNvPr id="8" name="TextBox 7"/>
          <p:cNvSpPr txBox="1"/>
          <p:nvPr/>
        </p:nvSpPr>
        <p:spPr>
          <a:xfrm>
            <a:off x="1034093" y="2885305"/>
            <a:ext cx="6534727" cy="646331"/>
          </a:xfrm>
          <a:prstGeom prst="rect">
            <a:avLst/>
          </a:prstGeom>
          <a:solidFill>
            <a:srgbClr val="9BBB59"/>
          </a:solidFill>
        </p:spPr>
        <p:txBody>
          <a:bodyPr wrap="square" rtlCol="0">
            <a:spAutoFit/>
          </a:bodyPr>
          <a:lstStyle/>
          <a:p>
            <a:pPr algn="ctr"/>
            <a:r>
              <a:rPr lang="en-US" b="1" dirty="0">
                <a:latin typeface="American Typewriter"/>
                <a:cs typeface="American Typewriter"/>
              </a:rPr>
              <a:t>Do a mind map based on the</a:t>
            </a:r>
          </a:p>
          <a:p>
            <a:pPr algn="ctr"/>
            <a:r>
              <a:rPr lang="en-US" b="1" dirty="0">
                <a:latin typeface="American Typewriter"/>
                <a:cs typeface="American Typewriter"/>
              </a:rPr>
              <a:t> </a:t>
            </a:r>
            <a:r>
              <a:rPr lang="en-US" b="1" dirty="0" smtClean="0">
                <a:latin typeface="American Typewriter"/>
                <a:cs typeface="American Typewriter"/>
              </a:rPr>
              <a:t>4 </a:t>
            </a:r>
            <a:r>
              <a:rPr lang="en-US" b="1" dirty="0">
                <a:latin typeface="American Typewriter"/>
                <a:cs typeface="American Typewriter"/>
              </a:rPr>
              <a:t>strands of the Junior Cycle</a:t>
            </a:r>
          </a:p>
        </p:txBody>
      </p:sp>
      <p:sp>
        <p:nvSpPr>
          <p:cNvPr id="11" name="TextBox 10">
            <a:extLst>
              <a:ext uri="{FF2B5EF4-FFF2-40B4-BE49-F238E27FC236}">
                <a16:creationId xmlns="" xmlns:a16="http://schemas.microsoft.com/office/drawing/2014/main" id="{09C0D07F-A49D-B445-B11C-41998207E98E}"/>
              </a:ext>
            </a:extLst>
          </p:cNvPr>
          <p:cNvSpPr txBox="1"/>
          <p:nvPr/>
        </p:nvSpPr>
        <p:spPr>
          <a:xfrm>
            <a:off x="3206600" y="5034400"/>
            <a:ext cx="2818356" cy="646331"/>
          </a:xfrm>
          <a:prstGeom prst="rect">
            <a:avLst/>
          </a:prstGeom>
          <a:noFill/>
        </p:spPr>
        <p:txBody>
          <a:bodyPr wrap="square" rtlCol="0">
            <a:spAutoFit/>
          </a:bodyPr>
          <a:lstStyle/>
          <a:p>
            <a:r>
              <a:rPr lang="en-US" b="1" dirty="0" smtClean="0">
                <a:latin typeface="American Typewriter"/>
                <a:cs typeface="American Typewriter"/>
              </a:rPr>
              <a:t>Geometry and Trigonometry</a:t>
            </a:r>
            <a:endParaRPr lang="en-US" b="1" dirty="0">
              <a:latin typeface="American Typewriter"/>
              <a:cs typeface="American Typewriter"/>
            </a:endParaRPr>
          </a:p>
        </p:txBody>
      </p:sp>
      <p:sp>
        <p:nvSpPr>
          <p:cNvPr id="12" name="TextBox 11">
            <a:extLst>
              <a:ext uri="{FF2B5EF4-FFF2-40B4-BE49-F238E27FC236}">
                <a16:creationId xmlns="" xmlns:a16="http://schemas.microsoft.com/office/drawing/2014/main" id="{E7539BDA-5857-5040-B04B-8722E8B7CCC6}"/>
              </a:ext>
            </a:extLst>
          </p:cNvPr>
          <p:cNvSpPr txBox="1"/>
          <p:nvPr/>
        </p:nvSpPr>
        <p:spPr>
          <a:xfrm>
            <a:off x="1603965" y="4431155"/>
            <a:ext cx="2818356" cy="369332"/>
          </a:xfrm>
          <a:prstGeom prst="rect">
            <a:avLst/>
          </a:prstGeom>
          <a:noFill/>
        </p:spPr>
        <p:txBody>
          <a:bodyPr wrap="square" rtlCol="0">
            <a:spAutoFit/>
          </a:bodyPr>
          <a:lstStyle/>
          <a:p>
            <a:r>
              <a:rPr lang="en-US" b="1" dirty="0" smtClean="0">
                <a:latin typeface="American Typewriter"/>
                <a:cs typeface="American Typewriter"/>
              </a:rPr>
              <a:t>Number strand</a:t>
            </a:r>
            <a:endParaRPr lang="en-US" b="1" dirty="0">
              <a:latin typeface="American Typewriter"/>
              <a:cs typeface="American Typewriter"/>
            </a:endParaRPr>
          </a:p>
        </p:txBody>
      </p:sp>
      <p:sp>
        <p:nvSpPr>
          <p:cNvPr id="13" name="TextBox 12">
            <a:extLst>
              <a:ext uri="{FF2B5EF4-FFF2-40B4-BE49-F238E27FC236}">
                <a16:creationId xmlns="" xmlns:a16="http://schemas.microsoft.com/office/drawing/2014/main" id="{FD67E84F-898E-264B-B9E8-760AEF348D20}"/>
              </a:ext>
            </a:extLst>
          </p:cNvPr>
          <p:cNvSpPr txBox="1"/>
          <p:nvPr/>
        </p:nvSpPr>
        <p:spPr>
          <a:xfrm>
            <a:off x="194787" y="3827910"/>
            <a:ext cx="2818356" cy="369332"/>
          </a:xfrm>
          <a:prstGeom prst="rect">
            <a:avLst/>
          </a:prstGeom>
          <a:noFill/>
        </p:spPr>
        <p:txBody>
          <a:bodyPr wrap="square" rtlCol="0">
            <a:spAutoFit/>
          </a:bodyPr>
          <a:lstStyle/>
          <a:p>
            <a:r>
              <a:rPr lang="en-US" b="1" dirty="0" smtClean="0">
                <a:latin typeface="American Typewriter"/>
                <a:cs typeface="American Typewriter"/>
              </a:rPr>
              <a:t>Unifying Strand</a:t>
            </a:r>
            <a:endParaRPr lang="en-US" b="1" dirty="0">
              <a:latin typeface="American Typewriter"/>
              <a:cs typeface="American Typewriter"/>
            </a:endParaRPr>
          </a:p>
        </p:txBody>
      </p:sp>
      <p:sp>
        <p:nvSpPr>
          <p:cNvPr id="14" name="TextBox 13">
            <a:extLst>
              <a:ext uri="{FF2B5EF4-FFF2-40B4-BE49-F238E27FC236}">
                <a16:creationId xmlns="" xmlns:a16="http://schemas.microsoft.com/office/drawing/2014/main" id="{EB35B9C7-8911-0443-9DFB-924F9E303409}"/>
              </a:ext>
            </a:extLst>
          </p:cNvPr>
          <p:cNvSpPr txBox="1"/>
          <p:nvPr/>
        </p:nvSpPr>
        <p:spPr>
          <a:xfrm>
            <a:off x="5790188" y="5567918"/>
            <a:ext cx="2818356" cy="369332"/>
          </a:xfrm>
          <a:prstGeom prst="rect">
            <a:avLst/>
          </a:prstGeom>
          <a:noFill/>
        </p:spPr>
        <p:txBody>
          <a:bodyPr wrap="square" rtlCol="0">
            <a:spAutoFit/>
          </a:bodyPr>
          <a:lstStyle/>
          <a:p>
            <a:r>
              <a:rPr lang="en-US" b="1" dirty="0" smtClean="0">
                <a:latin typeface="American Typewriter"/>
                <a:cs typeface="American Typewriter"/>
              </a:rPr>
              <a:t>Algebra and Functions </a:t>
            </a:r>
            <a:endParaRPr lang="en-US" b="1" dirty="0">
              <a:latin typeface="American Typewriter"/>
              <a:cs typeface="American Typewriter"/>
            </a:endParaRPr>
          </a:p>
        </p:txBody>
      </p:sp>
      <p:sp>
        <p:nvSpPr>
          <p:cNvPr id="5" name="TextBox 4"/>
          <p:cNvSpPr txBox="1"/>
          <p:nvPr/>
        </p:nvSpPr>
        <p:spPr>
          <a:xfrm>
            <a:off x="194787" y="5937250"/>
            <a:ext cx="8413757" cy="923330"/>
          </a:xfrm>
          <a:prstGeom prst="rect">
            <a:avLst/>
          </a:prstGeom>
          <a:noFill/>
        </p:spPr>
        <p:txBody>
          <a:bodyPr wrap="square" rtlCol="0">
            <a:spAutoFit/>
          </a:bodyPr>
          <a:lstStyle/>
          <a:p>
            <a:pPr algn="ctr"/>
            <a:r>
              <a:rPr lang="en-US" b="1" dirty="0">
                <a:solidFill>
                  <a:schemeClr val="accent6">
                    <a:lumMod val="50000"/>
                  </a:schemeClr>
                </a:solidFill>
                <a:latin typeface="American Typewriter"/>
                <a:cs typeface="American Typewriter"/>
              </a:rPr>
              <a:t>https://</a:t>
            </a:r>
            <a:r>
              <a:rPr lang="en-US" b="1" dirty="0" err="1">
                <a:solidFill>
                  <a:schemeClr val="accent6">
                    <a:lumMod val="50000"/>
                  </a:schemeClr>
                </a:solidFill>
                <a:latin typeface="American Typewriter"/>
                <a:cs typeface="American Typewriter"/>
              </a:rPr>
              <a:t>jamboard.google.com</a:t>
            </a:r>
            <a:r>
              <a:rPr lang="en-US" b="1" dirty="0">
                <a:solidFill>
                  <a:schemeClr val="accent6">
                    <a:lumMod val="50000"/>
                  </a:schemeClr>
                </a:solidFill>
                <a:latin typeface="American Typewriter"/>
                <a:cs typeface="American Typewriter"/>
              </a:rPr>
              <a:t>/d/1Yqoy2en-qM5JqymNlZdGSbb1hl7s-gWLmtE_ihTNBLo/</a:t>
            </a:r>
            <a:r>
              <a:rPr lang="en-US" b="1" dirty="0" err="1">
                <a:solidFill>
                  <a:schemeClr val="accent6">
                    <a:lumMod val="50000"/>
                  </a:schemeClr>
                </a:solidFill>
                <a:latin typeface="American Typewriter"/>
                <a:cs typeface="American Typewriter"/>
              </a:rPr>
              <a:t>edit?usp</a:t>
            </a:r>
            <a:r>
              <a:rPr lang="en-US" b="1" dirty="0">
                <a:solidFill>
                  <a:schemeClr val="accent6">
                    <a:lumMod val="50000"/>
                  </a:schemeClr>
                </a:solidFill>
                <a:latin typeface="American Typewriter"/>
                <a:cs typeface="American Typewriter"/>
              </a:rPr>
              <a:t>=sharing</a:t>
            </a:r>
          </a:p>
          <a:p>
            <a:endParaRPr lang="en-US" dirty="0"/>
          </a:p>
        </p:txBody>
      </p:sp>
      <p:sp>
        <p:nvSpPr>
          <p:cNvPr id="4" name="TextBox 3"/>
          <p:cNvSpPr txBox="1"/>
          <p:nvPr/>
        </p:nvSpPr>
        <p:spPr>
          <a:xfrm>
            <a:off x="6415331" y="3741775"/>
            <a:ext cx="2398533" cy="646331"/>
          </a:xfrm>
          <a:prstGeom prst="rect">
            <a:avLst/>
          </a:prstGeom>
          <a:noFill/>
        </p:spPr>
        <p:txBody>
          <a:bodyPr wrap="square" rtlCol="0">
            <a:spAutoFit/>
          </a:bodyPr>
          <a:lstStyle/>
          <a:p>
            <a:pPr algn="ctr"/>
            <a:r>
              <a:rPr lang="en-US" b="1" dirty="0" smtClean="0">
                <a:latin typeface="American Typewriter"/>
                <a:cs typeface="American Typewriter"/>
              </a:rPr>
              <a:t>Statistics and Probability</a:t>
            </a:r>
            <a:endParaRPr lang="en-US" b="1" dirty="0">
              <a:latin typeface="American Typewriter"/>
              <a:cs typeface="American Typewriter"/>
            </a:endParaRPr>
          </a:p>
        </p:txBody>
      </p:sp>
    </p:spTree>
    <p:extLst>
      <p:ext uri="{BB962C8B-B14F-4D97-AF65-F5344CB8AC3E}">
        <p14:creationId xmlns:p14="http://schemas.microsoft.com/office/powerpoint/2010/main" val="261202381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0" y="184728"/>
            <a:ext cx="4294909" cy="2678545"/>
          </a:xfrm>
          <a:prstGeom prst="wedgeEllipseCallou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smtClean="0"/>
              <a:t>In </a:t>
            </a:r>
            <a:r>
              <a:rPr lang="en-US" i="1" dirty="0"/>
              <a:t>Maths- SDG 13 has been incorporated into looking at statistics of temperature difference over the last 100 </a:t>
            </a:r>
            <a:r>
              <a:rPr lang="en-US" i="1" dirty="0" smtClean="0"/>
              <a:t>years</a:t>
            </a:r>
          </a:p>
          <a:p>
            <a:pPr algn="ctr"/>
            <a:r>
              <a:rPr lang="en-US" b="1" dirty="0" err="1" smtClean="0">
                <a:solidFill>
                  <a:srgbClr val="FF0000"/>
                </a:solidFill>
              </a:rPr>
              <a:t>Davitt</a:t>
            </a:r>
            <a:r>
              <a:rPr lang="en-US" b="1" dirty="0" smtClean="0">
                <a:solidFill>
                  <a:srgbClr val="FF0000"/>
                </a:solidFill>
              </a:rPr>
              <a:t> College </a:t>
            </a:r>
            <a:r>
              <a:rPr lang="en-US" b="1" dirty="0" err="1" smtClean="0">
                <a:solidFill>
                  <a:srgbClr val="FF0000"/>
                </a:solidFill>
              </a:rPr>
              <a:t>Castlebar</a:t>
            </a:r>
            <a:endParaRPr lang="en-US" b="1" dirty="0">
              <a:solidFill>
                <a:srgbClr val="FF0000"/>
              </a:solidFill>
            </a:endParaRPr>
          </a:p>
        </p:txBody>
      </p:sp>
      <p:sp>
        <p:nvSpPr>
          <p:cNvPr id="3" name="Rounded Rectangular Callout 2"/>
          <p:cNvSpPr/>
          <p:nvPr/>
        </p:nvSpPr>
        <p:spPr>
          <a:xfrm>
            <a:off x="3117273" y="3717636"/>
            <a:ext cx="5657272" cy="2701637"/>
          </a:xfrm>
          <a:prstGeom prst="wedgeRoundRect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i="1" dirty="0"/>
              <a:t>Year 8 to 10 registered for the Maths Challenge 2020 for the Children in </a:t>
            </a:r>
            <a:r>
              <a:rPr lang="en-US" i="1" dirty="0" smtClean="0"/>
              <a:t>Crossfire. Completing </a:t>
            </a:r>
            <a:r>
              <a:rPr lang="en-US" i="1" dirty="0"/>
              <a:t>the quiz allowed pupils to work together to solve mathematic problems in an international development setting; engaging in </a:t>
            </a:r>
            <a:r>
              <a:rPr lang="en-US" i="1" dirty="0" err="1" smtClean="0"/>
              <a:t>maths</a:t>
            </a:r>
            <a:r>
              <a:rPr lang="en-US" i="1" dirty="0" smtClean="0"/>
              <a:t> </a:t>
            </a:r>
            <a:r>
              <a:rPr lang="en-US" i="1" dirty="0"/>
              <a:t>questions whilst </a:t>
            </a:r>
            <a:r>
              <a:rPr lang="en-US" i="1" dirty="0" smtClean="0"/>
              <a:t>thinking </a:t>
            </a:r>
            <a:r>
              <a:rPr lang="en-US" i="1" dirty="0"/>
              <a:t>about global justice and solidarity. </a:t>
            </a:r>
            <a:endParaRPr lang="en-US" i="1" dirty="0" smtClean="0"/>
          </a:p>
          <a:p>
            <a:pPr algn="ctr"/>
            <a:r>
              <a:rPr lang="en-US" b="1" dirty="0" smtClean="0"/>
              <a:t>St Louis Kilkeel</a:t>
            </a:r>
            <a:endParaRPr lang="en-US" b="1" dirty="0"/>
          </a:p>
        </p:txBody>
      </p:sp>
      <p:sp>
        <p:nvSpPr>
          <p:cNvPr id="4" name="Rectangular Callout 3"/>
          <p:cNvSpPr/>
          <p:nvPr/>
        </p:nvSpPr>
        <p:spPr>
          <a:xfrm>
            <a:off x="4525818" y="346364"/>
            <a:ext cx="4248727" cy="3371272"/>
          </a:xfrm>
          <a:prstGeom prst="wedgeRectCallout">
            <a:avLst>
              <a:gd name="adj1" fmla="val -97304"/>
              <a:gd name="adj2" fmla="val 60138"/>
            </a:avLst>
          </a:prstGeom>
          <a:solidFill>
            <a:schemeClr val="accent6"/>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chemeClr val="tx1"/>
                </a:solidFill>
              </a:rPr>
              <a:t>Mathematics- students explore global issues through statistics, probability, percentages and fractions. Data and surveys relating to global injustices and issues are used when exploring particularly statistics and percentages. There is strong link between mathematics class and the development education classes. </a:t>
            </a:r>
            <a:endParaRPr lang="en-US" i="1" dirty="0" smtClean="0">
              <a:solidFill>
                <a:schemeClr val="tx1"/>
              </a:solidFill>
            </a:endParaRPr>
          </a:p>
          <a:p>
            <a:pPr algn="ctr"/>
            <a:r>
              <a:rPr lang="en-US" b="1" dirty="0" smtClean="0">
                <a:solidFill>
                  <a:schemeClr val="tx1"/>
                </a:solidFill>
              </a:rPr>
              <a:t>Ardscoil Phadraig Granard</a:t>
            </a:r>
          </a:p>
          <a:p>
            <a:pPr algn="ctr"/>
            <a:endParaRPr lang="en-US" i="1" dirty="0">
              <a:solidFill>
                <a:schemeClr val="tx1"/>
              </a:solidFill>
            </a:endParaRPr>
          </a:p>
        </p:txBody>
      </p:sp>
      <p:sp>
        <p:nvSpPr>
          <p:cNvPr id="5" name="Rounded Rectangular Callout 4"/>
          <p:cNvSpPr/>
          <p:nvPr/>
        </p:nvSpPr>
        <p:spPr>
          <a:xfrm>
            <a:off x="207817" y="3463636"/>
            <a:ext cx="2909455" cy="2955637"/>
          </a:xfrm>
          <a:prstGeom prst="wedgeRoundRectCallout">
            <a:avLst>
              <a:gd name="adj1" fmla="val 74781"/>
              <a:gd name="adj2" fmla="val 56250"/>
              <a:gd name="adj3" fmla="val 1666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i="1" dirty="0">
                <a:solidFill>
                  <a:srgbClr val="000000"/>
                </a:solidFill>
              </a:rPr>
              <a:t>Junior cycle </a:t>
            </a:r>
            <a:r>
              <a:rPr lang="en-US" i="1" dirty="0" err="1">
                <a:solidFill>
                  <a:srgbClr val="000000"/>
                </a:solidFill>
              </a:rPr>
              <a:t>maths</a:t>
            </a:r>
            <a:r>
              <a:rPr lang="en-US" i="1" dirty="0">
                <a:solidFill>
                  <a:srgbClr val="000000"/>
                </a:solidFill>
              </a:rPr>
              <a:t> department have gotten students to calculate their carbon footprint and try to link with the Green Schools committee and CSPE department in the auditing of waste management</a:t>
            </a:r>
            <a:r>
              <a:rPr lang="en-US" i="1" dirty="0" smtClean="0">
                <a:solidFill>
                  <a:srgbClr val="000000"/>
                </a:solidFill>
              </a:rPr>
              <a:t>.</a:t>
            </a:r>
          </a:p>
          <a:p>
            <a:pPr algn="ctr"/>
            <a:r>
              <a:rPr lang="en-US" b="1" dirty="0" smtClean="0">
                <a:solidFill>
                  <a:srgbClr val="000000"/>
                </a:solidFill>
              </a:rPr>
              <a:t>Ballyhaunis CS</a:t>
            </a:r>
            <a:endParaRPr lang="en-US" b="1" dirty="0">
              <a:solidFill>
                <a:srgbClr val="000000"/>
              </a:solidFill>
            </a:endParaRPr>
          </a:p>
        </p:txBody>
      </p:sp>
    </p:spTree>
    <p:extLst>
      <p:ext uri="{BB962C8B-B14F-4D97-AF65-F5344CB8AC3E}">
        <p14:creationId xmlns:p14="http://schemas.microsoft.com/office/powerpoint/2010/main" val="271903890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780" y="1600529"/>
            <a:ext cx="8976220" cy="5051596"/>
          </a:xfrm>
        </p:spPr>
        <p:txBody>
          <a:bodyPr>
            <a:normAutofit fontScale="92500" lnSpcReduction="20000"/>
          </a:bodyPr>
          <a:lstStyle/>
          <a:p>
            <a:pPr marL="0" indent="0">
              <a:buNone/>
            </a:pPr>
            <a:r>
              <a:rPr lang="en-US" sz="2600" dirty="0" smtClean="0">
                <a:cs typeface="American Typewriter"/>
              </a:rPr>
              <a:t>Maths </a:t>
            </a:r>
            <a:r>
              <a:rPr lang="en-US" sz="2600" dirty="0">
                <a:cs typeface="American Typewriter"/>
              </a:rPr>
              <a:t>educators have an opportunity to communicate the significance of creating and </a:t>
            </a:r>
            <a:r>
              <a:rPr lang="en-US" sz="2600" b="1" dirty="0">
                <a:cs typeface="American Typewriter"/>
              </a:rPr>
              <a:t>sustaining an improved quality of life </a:t>
            </a:r>
            <a:r>
              <a:rPr lang="en-US" sz="2600" dirty="0">
                <a:cs typeface="American Typewriter"/>
              </a:rPr>
              <a:t>for all from a </a:t>
            </a:r>
            <a:r>
              <a:rPr lang="en-US" sz="2600" b="1" dirty="0">
                <a:cs typeface="American Typewriter"/>
              </a:rPr>
              <a:t>global perspective </a:t>
            </a:r>
          </a:p>
          <a:p>
            <a:pPr marL="0" indent="0">
              <a:buNone/>
            </a:pPr>
            <a:endParaRPr lang="en-US" sz="2600" dirty="0">
              <a:cs typeface="American Typewriter"/>
            </a:endParaRPr>
          </a:p>
          <a:p>
            <a:pPr marL="0" indent="0">
              <a:buNone/>
            </a:pPr>
            <a:r>
              <a:rPr lang="en-US" sz="2600" dirty="0">
                <a:cs typeface="American Typewriter"/>
              </a:rPr>
              <a:t>Encourage the ability to see the </a:t>
            </a:r>
            <a:r>
              <a:rPr lang="en-US" sz="2600" b="1" dirty="0">
                <a:cs typeface="American Typewriter"/>
              </a:rPr>
              <a:t>world as an interdependent system and </a:t>
            </a:r>
            <a:r>
              <a:rPr lang="en-US" sz="2600" dirty="0">
                <a:cs typeface="American Typewriter"/>
              </a:rPr>
              <a:t>to be aware of one's influence in the interactions of the world's system. </a:t>
            </a:r>
          </a:p>
          <a:p>
            <a:pPr marL="0" indent="0">
              <a:buNone/>
            </a:pPr>
            <a:endParaRPr lang="en-US" sz="2600" dirty="0">
              <a:cs typeface="American Typewriter"/>
            </a:endParaRPr>
          </a:p>
          <a:p>
            <a:pPr marL="0" indent="0">
              <a:buNone/>
            </a:pPr>
            <a:r>
              <a:rPr lang="en-US" sz="2600" dirty="0">
                <a:cs typeface="American Typewriter"/>
              </a:rPr>
              <a:t>Build ability to perceive the world as a </a:t>
            </a:r>
            <a:r>
              <a:rPr lang="en-US" sz="2600" b="1" dirty="0">
                <a:cs typeface="American Typewriter"/>
              </a:rPr>
              <a:t>single system</a:t>
            </a:r>
            <a:r>
              <a:rPr lang="en-US" sz="2600" dirty="0">
                <a:cs typeface="American Typewriter"/>
                <a:sym typeface="Wingdings"/>
              </a:rPr>
              <a:t></a:t>
            </a:r>
            <a:r>
              <a:rPr lang="en-US" sz="2600" dirty="0">
                <a:cs typeface="American Typewriter"/>
              </a:rPr>
              <a:t> to be aware of one's involvement in it; to act to influence the system and to </a:t>
            </a:r>
            <a:r>
              <a:rPr lang="en-US" sz="2600" dirty="0" err="1">
                <a:cs typeface="American Typewriter"/>
              </a:rPr>
              <a:t>recognise</a:t>
            </a:r>
            <a:r>
              <a:rPr lang="en-US" sz="2600" dirty="0">
                <a:cs typeface="American Typewriter"/>
              </a:rPr>
              <a:t> the interconnected nature of the planet and all living on it</a:t>
            </a:r>
          </a:p>
          <a:p>
            <a:endParaRPr lang="en-US" sz="2600" dirty="0">
              <a:cs typeface="American Typewriter"/>
            </a:endParaRPr>
          </a:p>
          <a:p>
            <a:pPr marL="0" indent="0">
              <a:buNone/>
            </a:pPr>
            <a:r>
              <a:rPr lang="en-US" sz="2600" dirty="0">
                <a:cs typeface="American Typewriter"/>
              </a:rPr>
              <a:t>Information, attitudes, awareness, and skills, which, taken together, can help us </a:t>
            </a:r>
            <a:r>
              <a:rPr lang="en-US" sz="2600" b="1" dirty="0">
                <a:cs typeface="American Typewriter"/>
              </a:rPr>
              <a:t>understand our world, how we affect it, and how it affects us</a:t>
            </a:r>
          </a:p>
          <a:p>
            <a:pPr marL="0" indent="0">
              <a:buNone/>
            </a:pPr>
            <a:endParaRPr lang="en-US" sz="2600" dirty="0">
              <a:cs typeface="American Typewriter"/>
            </a:endParaRPr>
          </a:p>
          <a:p>
            <a:endParaRPr lang="en-US" dirty="0"/>
          </a:p>
        </p:txBody>
      </p:sp>
      <p:sp>
        <p:nvSpPr>
          <p:cNvPr id="2" name="TextBox 1"/>
          <p:cNvSpPr txBox="1"/>
          <p:nvPr/>
        </p:nvSpPr>
        <p:spPr>
          <a:xfrm>
            <a:off x="0" y="205875"/>
            <a:ext cx="5947794" cy="1323439"/>
          </a:xfrm>
          <a:prstGeom prst="rect">
            <a:avLst/>
          </a:prstGeom>
          <a:solidFill>
            <a:srgbClr val="92D050"/>
          </a:solidFill>
        </p:spPr>
        <p:txBody>
          <a:bodyPr wrap="square" rtlCol="0">
            <a:spAutoFit/>
          </a:bodyPr>
          <a:lstStyle/>
          <a:p>
            <a:pPr algn="ctr"/>
            <a:r>
              <a:rPr lang="en-US" sz="4000" b="1" dirty="0">
                <a:latin typeface="+mj-lt"/>
                <a:cs typeface="American Typewriter"/>
              </a:rPr>
              <a:t>Changing the world through teaching!</a:t>
            </a:r>
          </a:p>
        </p:txBody>
      </p:sp>
      <p:pic>
        <p:nvPicPr>
          <p:cNvPr id="4" name="Picture 3" descr="Unknown-16.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47794" y="6533"/>
            <a:ext cx="3196205" cy="1664904"/>
          </a:xfrm>
          <a:prstGeom prst="rect">
            <a:avLst/>
          </a:prstGeom>
        </p:spPr>
      </p:pic>
    </p:spTree>
    <p:extLst>
      <p:ext uri="{BB962C8B-B14F-4D97-AF65-F5344CB8AC3E}">
        <p14:creationId xmlns:p14="http://schemas.microsoft.com/office/powerpoint/2010/main" val="234006401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pic>
        <p:nvPicPr>
          <p:cNvPr id="429" name="Google Shape;429;p55" descr="Screen Shot 2017-08-22 at 14.33.0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20667" r="-20667"/>
          <a:stretch/>
        </p:blipFill>
        <p:spPr>
          <a:xfrm>
            <a:off x="-1719403" y="0"/>
            <a:ext cx="12634078" cy="6651195"/>
          </a:xfrm>
          <a:prstGeom prst="rect">
            <a:avLst/>
          </a:prstGeom>
          <a:noFill/>
          <a:ln>
            <a:noFill/>
          </a:ln>
        </p:spPr>
      </p:pic>
    </p:spTree>
    <p:extLst>
      <p:ext uri="{BB962C8B-B14F-4D97-AF65-F5344CB8AC3E}">
        <p14:creationId xmlns:p14="http://schemas.microsoft.com/office/powerpoint/2010/main" val="49788063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15.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9345" y="123995"/>
            <a:ext cx="1831324" cy="1396652"/>
          </a:xfrm>
          <a:prstGeom prst="rect">
            <a:avLst/>
          </a:prstGeom>
        </p:spPr>
      </p:pic>
      <p:sp>
        <p:nvSpPr>
          <p:cNvPr id="3" name="TextBox 2"/>
          <p:cNvSpPr txBox="1"/>
          <p:nvPr/>
        </p:nvSpPr>
        <p:spPr>
          <a:xfrm>
            <a:off x="193331" y="1520647"/>
            <a:ext cx="8757338" cy="5324535"/>
          </a:xfrm>
          <a:prstGeom prst="rect">
            <a:avLst/>
          </a:prstGeom>
          <a:noFill/>
        </p:spPr>
        <p:txBody>
          <a:bodyPr wrap="square" rtlCol="0">
            <a:spAutoFit/>
          </a:bodyPr>
          <a:lstStyle/>
          <a:p>
            <a:r>
              <a:rPr lang="en-US" sz="3600" b="1" dirty="0">
                <a:cs typeface="American Typewriter"/>
              </a:rPr>
              <a:t>In pairs, discuss what goals are most obvious to explore in </a:t>
            </a:r>
            <a:r>
              <a:rPr lang="en-US" sz="3600" b="1" dirty="0" smtClean="0">
                <a:cs typeface="American Typewriter"/>
              </a:rPr>
              <a:t>Maths?</a:t>
            </a:r>
            <a:endParaRPr lang="en-US" sz="3600" b="1" dirty="0">
              <a:cs typeface="American Typewriter"/>
            </a:endParaRPr>
          </a:p>
          <a:p>
            <a:r>
              <a:rPr lang="en-US" sz="2800" dirty="0">
                <a:cs typeface="American Typewriter"/>
              </a:rPr>
              <a:t>Take one least obvious and discuss the connection with Science curriculum?</a:t>
            </a:r>
          </a:p>
          <a:p>
            <a:endParaRPr lang="en-US" sz="3600" b="1" dirty="0">
              <a:cs typeface="American Typewriter"/>
            </a:endParaRPr>
          </a:p>
          <a:p>
            <a:r>
              <a:rPr lang="en-US" sz="3600" b="1" dirty="0">
                <a:cs typeface="American Typewriter"/>
              </a:rPr>
              <a:t>What Systems/Frameworks do we need to consider when exploring Global Citizenship Education in </a:t>
            </a:r>
            <a:r>
              <a:rPr lang="en-US" sz="3600" b="1" dirty="0" smtClean="0">
                <a:cs typeface="American Typewriter"/>
              </a:rPr>
              <a:t>Maths?</a:t>
            </a:r>
            <a:endParaRPr lang="en-US" sz="3600" b="1" dirty="0">
              <a:cs typeface="American Typewriter"/>
            </a:endParaRPr>
          </a:p>
          <a:p>
            <a:r>
              <a:rPr lang="en-US" sz="2800" dirty="0">
                <a:cs typeface="American Typewriter"/>
              </a:rPr>
              <a:t>What systems within each goal? </a:t>
            </a:r>
            <a:endParaRPr lang="en-US" sz="2400" b="1" dirty="0">
              <a:latin typeface="American Typewriter"/>
              <a:cs typeface="American Typewriter"/>
            </a:endParaRPr>
          </a:p>
          <a:p>
            <a:endParaRPr lang="en-US" sz="2000" b="1" dirty="0">
              <a:latin typeface="American Typewriter"/>
              <a:cs typeface="American Typewriter"/>
            </a:endParaRPr>
          </a:p>
          <a:p>
            <a:endParaRPr lang="en-US" sz="2000" b="1" dirty="0">
              <a:latin typeface="American Typewriter"/>
              <a:cs typeface="American Typewriter"/>
            </a:endParaRPr>
          </a:p>
        </p:txBody>
      </p:sp>
    </p:spTree>
    <p:extLst>
      <p:ext uri="{BB962C8B-B14F-4D97-AF65-F5344CB8AC3E}">
        <p14:creationId xmlns:p14="http://schemas.microsoft.com/office/powerpoint/2010/main" val="383728212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818" y="484909"/>
            <a:ext cx="7596909" cy="1477328"/>
          </a:xfrm>
          <a:prstGeom prst="rect">
            <a:avLst/>
          </a:prstGeom>
          <a:noFill/>
        </p:spPr>
        <p:txBody>
          <a:bodyPr wrap="square" rtlCol="0">
            <a:spAutoFit/>
          </a:bodyPr>
          <a:lstStyle/>
          <a:p>
            <a:r>
              <a:rPr lang="en-US" dirty="0">
                <a:hlinkClick r:id="rId2"/>
              </a:rPr>
              <a:t>https://</a:t>
            </a:r>
            <a:r>
              <a:rPr lang="en-US" dirty="0" smtClean="0">
                <a:hlinkClick r:id="rId2"/>
              </a:rPr>
              <a:t>irelandsdg.geohive.ie</a:t>
            </a:r>
            <a:endParaRPr lang="en-US" dirty="0" smtClean="0"/>
          </a:p>
          <a:p>
            <a:endParaRPr lang="en-US" dirty="0"/>
          </a:p>
          <a:p>
            <a:endParaRPr lang="en-US" dirty="0" smtClean="0"/>
          </a:p>
          <a:p>
            <a:endParaRPr lang="en-US" dirty="0"/>
          </a:p>
          <a:p>
            <a:endParaRPr lang="en-US" dirty="0"/>
          </a:p>
        </p:txBody>
      </p:sp>
      <p:pic>
        <p:nvPicPr>
          <p:cNvPr id="3" name="Picture 2" descr="Goal_2_Infographic.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818" y="204008"/>
            <a:ext cx="8312727" cy="4852554"/>
          </a:xfrm>
          <a:prstGeom prst="rect">
            <a:avLst/>
          </a:prstGeom>
        </p:spPr>
      </p:pic>
      <p:pic>
        <p:nvPicPr>
          <p:cNvPr id="4" name="Picture 3" descr="Screen Shot 2021-02-02 at 09.26.3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31817" y="5108534"/>
            <a:ext cx="5541819" cy="1749465"/>
          </a:xfrm>
          <a:prstGeom prst="rect">
            <a:avLst/>
          </a:prstGeom>
        </p:spPr>
      </p:pic>
    </p:spTree>
    <p:extLst>
      <p:ext uri="{BB962C8B-B14F-4D97-AF65-F5344CB8AC3E}">
        <p14:creationId xmlns:p14="http://schemas.microsoft.com/office/powerpoint/2010/main" val="356674750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09.31.2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31091"/>
            <a:ext cx="9118022" cy="5377295"/>
          </a:xfrm>
          <a:prstGeom prst="rect">
            <a:avLst/>
          </a:prstGeom>
        </p:spPr>
      </p:pic>
    </p:spTree>
    <p:extLst>
      <p:ext uri="{BB962C8B-B14F-4D97-AF65-F5344CB8AC3E}">
        <p14:creationId xmlns:p14="http://schemas.microsoft.com/office/powerpoint/2010/main" val="198297969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music, different, several&#10;&#10;Description automatically generated">
            <a:extLst>
              <a:ext uri="{FF2B5EF4-FFF2-40B4-BE49-F238E27FC236}">
                <a16:creationId xmlns:a16="http://schemas.microsoft.com/office/drawing/2014/main" xmlns="" id="{7B422C3C-7F76-2A48-878E-E17E8E216D10}"/>
              </a:ext>
            </a:extLst>
          </p:cNvPr>
          <p:cNvPicPr>
            <a:picLocks noGrp="1" noChangeAspect="1"/>
          </p:cNvPicPr>
          <p:nvPr>
            <p:ph idx="1"/>
          </p:nvPr>
        </p:nvPicPr>
        <p:blipFill>
          <a:blip r:embed="rId2"/>
          <a:stretch>
            <a:fillRect/>
          </a:stretch>
        </p:blipFill>
        <p:spPr>
          <a:xfrm>
            <a:off x="870281" y="384218"/>
            <a:ext cx="7682048" cy="6089564"/>
          </a:xfrm>
        </p:spPr>
      </p:pic>
    </p:spTree>
    <p:extLst>
      <p:ext uri="{BB962C8B-B14F-4D97-AF65-F5344CB8AC3E}">
        <p14:creationId xmlns:p14="http://schemas.microsoft.com/office/powerpoint/2010/main" val="220707139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5" descr="A screenshot of a computer&#10;&#10;Description automatically generated">
            <a:extLst>
              <a:ext uri="{FF2B5EF4-FFF2-40B4-BE49-F238E27FC236}">
                <a16:creationId xmlns="" xmlns:a16="http://schemas.microsoft.com/office/drawing/2014/main" id="{884F9668-ACF9-0141-BE02-BB9C8EEDA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467" y="60307"/>
            <a:ext cx="8671465" cy="7120594"/>
          </a:xfrm>
          <a:prstGeom prst="rect">
            <a:avLst/>
          </a:prstGeom>
        </p:spPr>
      </p:pic>
      <p:cxnSp>
        <p:nvCxnSpPr>
          <p:cNvPr id="3" name="Straight Arrow Connector 2">
            <a:extLst>
              <a:ext uri="{FF2B5EF4-FFF2-40B4-BE49-F238E27FC236}">
                <a16:creationId xmlns="" xmlns:a16="http://schemas.microsoft.com/office/drawing/2014/main" id="{9EE6AC5E-5F68-7945-9D85-33381892DC17}"/>
              </a:ext>
            </a:extLst>
          </p:cNvPr>
          <p:cNvCxnSpPr>
            <a:cxnSpLocks/>
          </p:cNvCxnSpPr>
          <p:nvPr/>
        </p:nvCxnSpPr>
        <p:spPr>
          <a:xfrm>
            <a:off x="3128211" y="240632"/>
            <a:ext cx="4154905" cy="178462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 xmlns:a16="http://schemas.microsoft.com/office/drawing/2014/main" id="{9932CD67-15D8-CD47-A707-FC7306C1944A}"/>
              </a:ext>
            </a:extLst>
          </p:cNvPr>
          <p:cNvSpPr/>
          <p:nvPr/>
        </p:nvSpPr>
        <p:spPr>
          <a:xfrm>
            <a:off x="6926967" y="1844842"/>
            <a:ext cx="1906965" cy="360838"/>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33455121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12" descr="A picture containing outdoor, many, street, large&#10;&#10;Description automatically generated">
            <a:extLst>
              <a:ext uri="{FF2B5EF4-FFF2-40B4-BE49-F238E27FC236}">
                <a16:creationId xmlns="" xmlns:a16="http://schemas.microsoft.com/office/drawing/2014/main" id="{71BAD131-4531-8D4E-A895-51C6C24456DA}"/>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414262" y="7560"/>
            <a:ext cx="6729737" cy="6175525"/>
          </a:xfrm>
        </p:spPr>
      </p:pic>
      <p:sp>
        <p:nvSpPr>
          <p:cNvPr id="8" name="Title 1">
            <a:extLst>
              <a:ext uri="{FF2B5EF4-FFF2-40B4-BE49-F238E27FC236}">
                <a16:creationId xmlns="" xmlns:a16="http://schemas.microsoft.com/office/drawing/2014/main" id="{14A7D521-2B89-FC4C-92EC-5EAA0A51957E}"/>
              </a:ext>
            </a:extLst>
          </p:cNvPr>
          <p:cNvSpPr txBox="1">
            <a:spLocks/>
          </p:cNvSpPr>
          <p:nvPr/>
        </p:nvSpPr>
        <p:spPr>
          <a:xfrm>
            <a:off x="54451" y="3326817"/>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i="1" dirty="0"/>
              <a:t>2. Click on the theme and the resource sheet will pop up!</a:t>
            </a:r>
          </a:p>
        </p:txBody>
      </p:sp>
      <p:sp>
        <p:nvSpPr>
          <p:cNvPr id="10" name="Title 1">
            <a:extLst>
              <a:ext uri="{FF2B5EF4-FFF2-40B4-BE49-F238E27FC236}">
                <a16:creationId xmlns="" xmlns:a16="http://schemas.microsoft.com/office/drawing/2014/main" id="{03E7D5AE-119D-0D46-B9FF-244C8D116524}"/>
              </a:ext>
            </a:extLst>
          </p:cNvPr>
          <p:cNvSpPr>
            <a:spLocks noGrp="1"/>
          </p:cNvSpPr>
          <p:nvPr>
            <p:ph type="title"/>
          </p:nvPr>
        </p:nvSpPr>
        <p:spPr>
          <a:xfrm>
            <a:off x="30471" y="2085586"/>
            <a:ext cx="2269037" cy="1921686"/>
          </a:xfrm>
        </p:spPr>
        <p:txBody>
          <a:bodyPr>
            <a:noAutofit/>
          </a:bodyPr>
          <a:lstStyle/>
          <a:p>
            <a:pPr algn="ctr"/>
            <a:r>
              <a:rPr lang="en-US" sz="1400" b="1" i="1" dirty="0"/>
              <a:t>1. Hover over the symbol and a drop down menu appears!</a:t>
            </a:r>
          </a:p>
        </p:txBody>
      </p:sp>
      <p:pic>
        <p:nvPicPr>
          <p:cNvPr id="12" name="Picture 11" descr="Graphical user interface, text, application&#10;&#10;Description automatically generated">
            <a:extLst>
              <a:ext uri="{FF2B5EF4-FFF2-40B4-BE49-F238E27FC236}">
                <a16:creationId xmlns="" xmlns:a16="http://schemas.microsoft.com/office/drawing/2014/main" id="{0B109B37-246C-344C-A258-A58B21B795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89" y="5332274"/>
            <a:ext cx="2827257" cy="1525726"/>
          </a:xfrm>
          <a:prstGeom prst="rect">
            <a:avLst/>
          </a:prstGeom>
        </p:spPr>
      </p:pic>
      <p:cxnSp>
        <p:nvCxnSpPr>
          <p:cNvPr id="14" name="Straight Arrow Connector 13">
            <a:extLst>
              <a:ext uri="{FF2B5EF4-FFF2-40B4-BE49-F238E27FC236}">
                <a16:creationId xmlns="" xmlns:a16="http://schemas.microsoft.com/office/drawing/2014/main" id="{E05E441B-D41E-D043-AF18-CFC679B48D9C}"/>
              </a:ext>
            </a:extLst>
          </p:cNvPr>
          <p:cNvCxnSpPr>
            <a:cxnSpLocks/>
          </p:cNvCxnSpPr>
          <p:nvPr/>
        </p:nvCxnSpPr>
        <p:spPr>
          <a:xfrm>
            <a:off x="1188969" y="4721659"/>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 xmlns:a16="http://schemas.microsoft.com/office/drawing/2014/main" id="{86008802-E12D-FB4E-A4BC-4A88717B3DE0}"/>
              </a:ext>
            </a:extLst>
          </p:cNvPr>
          <p:cNvGrpSpPr/>
          <p:nvPr/>
        </p:nvGrpSpPr>
        <p:grpSpPr>
          <a:xfrm>
            <a:off x="5911152" y="56189"/>
            <a:ext cx="3299789" cy="6540182"/>
            <a:chOff x="5911152" y="56189"/>
            <a:chExt cx="3299789" cy="6540182"/>
          </a:xfrm>
        </p:grpSpPr>
        <p:pic>
          <p:nvPicPr>
            <p:cNvPr id="18" name="Picture 17" descr="Graphical user interface, application&#10;&#10;Description automatically generated">
              <a:extLst>
                <a:ext uri="{FF2B5EF4-FFF2-40B4-BE49-F238E27FC236}">
                  <a16:creationId xmlns="" xmlns:a16="http://schemas.microsoft.com/office/drawing/2014/main" id="{637CC0DB-81F8-6048-ABC1-207B5ED8E736}"/>
                </a:ext>
              </a:extLst>
            </p:cNvPr>
            <p:cNvPicPr>
              <a:picLocks noChangeAspect="1"/>
            </p:cNvPicPr>
            <p:nvPr/>
          </p:nvPicPr>
          <p:blipFill>
            <a:blip r:embed="rId5"/>
            <a:stretch>
              <a:fillRect/>
            </a:stretch>
          </p:blipFill>
          <p:spPr>
            <a:xfrm>
              <a:off x="5911152" y="56189"/>
              <a:ext cx="1634468" cy="3114742"/>
            </a:xfrm>
            <a:prstGeom prst="rect">
              <a:avLst/>
            </a:prstGeom>
          </p:spPr>
        </p:pic>
        <p:pic>
          <p:nvPicPr>
            <p:cNvPr id="20" name="Picture 19" descr="A picture containing icon&#10;&#10;Description automatically generated">
              <a:extLst>
                <a:ext uri="{FF2B5EF4-FFF2-40B4-BE49-F238E27FC236}">
                  <a16:creationId xmlns="" xmlns:a16="http://schemas.microsoft.com/office/drawing/2014/main" id="{3F7FE488-620F-F944-962A-8979A00872FC}"/>
                </a:ext>
              </a:extLst>
            </p:cNvPr>
            <p:cNvPicPr>
              <a:picLocks noChangeAspect="1"/>
            </p:cNvPicPr>
            <p:nvPr/>
          </p:nvPicPr>
          <p:blipFill>
            <a:blip r:embed="rId6"/>
            <a:stretch>
              <a:fillRect/>
            </a:stretch>
          </p:blipFill>
          <p:spPr>
            <a:xfrm>
              <a:off x="7315200" y="3181942"/>
              <a:ext cx="1895741" cy="3414429"/>
            </a:xfrm>
            <a:prstGeom prst="rect">
              <a:avLst/>
            </a:prstGeom>
          </p:spPr>
        </p:pic>
        <p:pic>
          <p:nvPicPr>
            <p:cNvPr id="22" name="Picture 21" descr="Graphical user interface, application, table&#10;&#10;Description automatically generated">
              <a:extLst>
                <a:ext uri="{FF2B5EF4-FFF2-40B4-BE49-F238E27FC236}">
                  <a16:creationId xmlns="" xmlns:a16="http://schemas.microsoft.com/office/drawing/2014/main" id="{94602555-25EA-6B49-9BE3-A3D03EA00D91}"/>
                </a:ext>
              </a:extLst>
            </p:cNvPr>
            <p:cNvPicPr>
              <a:picLocks noChangeAspect="1"/>
            </p:cNvPicPr>
            <p:nvPr/>
          </p:nvPicPr>
          <p:blipFill>
            <a:blip r:embed="rId7"/>
            <a:stretch>
              <a:fillRect/>
            </a:stretch>
          </p:blipFill>
          <p:spPr>
            <a:xfrm>
              <a:off x="5911846" y="3187143"/>
              <a:ext cx="1564190" cy="2042413"/>
            </a:xfrm>
            <a:prstGeom prst="rect">
              <a:avLst/>
            </a:prstGeom>
          </p:spPr>
        </p:pic>
      </p:grpSp>
      <p:sp>
        <p:nvSpPr>
          <p:cNvPr id="16" name="Oval 15">
            <a:extLst>
              <a:ext uri="{FF2B5EF4-FFF2-40B4-BE49-F238E27FC236}">
                <a16:creationId xmlns="" xmlns:a16="http://schemas.microsoft.com/office/drawing/2014/main" id="{86E83B99-2154-B64D-890E-5E91A92F7C5E}"/>
              </a:ext>
            </a:extLst>
          </p:cNvPr>
          <p:cNvSpPr/>
          <p:nvPr/>
        </p:nvSpPr>
        <p:spPr>
          <a:xfrm>
            <a:off x="4304039" y="1629506"/>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4" name="Oval 23">
            <a:extLst>
              <a:ext uri="{FF2B5EF4-FFF2-40B4-BE49-F238E27FC236}">
                <a16:creationId xmlns="" xmlns:a16="http://schemas.microsoft.com/office/drawing/2014/main" id="{3B042AA1-3C2A-5248-A99B-C431291467B2}"/>
              </a:ext>
            </a:extLst>
          </p:cNvPr>
          <p:cNvSpPr/>
          <p:nvPr/>
        </p:nvSpPr>
        <p:spPr>
          <a:xfrm>
            <a:off x="5810369" y="2337764"/>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6" name="Oval 25">
            <a:extLst>
              <a:ext uri="{FF2B5EF4-FFF2-40B4-BE49-F238E27FC236}">
                <a16:creationId xmlns="" xmlns:a16="http://schemas.microsoft.com/office/drawing/2014/main" id="{B2356B01-3728-D348-AF09-7A5326638806}"/>
              </a:ext>
            </a:extLst>
          </p:cNvPr>
          <p:cNvSpPr/>
          <p:nvPr/>
        </p:nvSpPr>
        <p:spPr>
          <a:xfrm>
            <a:off x="7452637" y="4830822"/>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27" name="Straight Arrow Connector 26">
            <a:extLst>
              <a:ext uri="{FF2B5EF4-FFF2-40B4-BE49-F238E27FC236}">
                <a16:creationId xmlns="" xmlns:a16="http://schemas.microsoft.com/office/drawing/2014/main" id="{9B944BDA-09D1-FE41-AEB1-736492F364A7}"/>
              </a:ext>
            </a:extLst>
          </p:cNvPr>
          <p:cNvCxnSpPr>
            <a:cxnSpLocks/>
          </p:cNvCxnSpPr>
          <p:nvPr/>
        </p:nvCxnSpPr>
        <p:spPr>
          <a:xfrm>
            <a:off x="5107595" y="1216220"/>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 xmlns:a16="http://schemas.microsoft.com/office/drawing/2014/main" id="{825C63AD-EF87-FE4A-A5F1-3B0F4CEA90DC}"/>
              </a:ext>
            </a:extLst>
          </p:cNvPr>
          <p:cNvCxnSpPr>
            <a:cxnSpLocks/>
          </p:cNvCxnSpPr>
          <p:nvPr/>
        </p:nvCxnSpPr>
        <p:spPr>
          <a:xfrm>
            <a:off x="6659094" y="1461794"/>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 xmlns:a16="http://schemas.microsoft.com/office/drawing/2014/main" id="{BE9D1A72-0FB8-1B49-AD09-C0E532137EE0}"/>
              </a:ext>
            </a:extLst>
          </p:cNvPr>
          <p:cNvCxnSpPr>
            <a:cxnSpLocks/>
          </p:cNvCxnSpPr>
          <p:nvPr/>
        </p:nvCxnSpPr>
        <p:spPr>
          <a:xfrm>
            <a:off x="6659094" y="4279748"/>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 xmlns:a16="http://schemas.microsoft.com/office/drawing/2014/main" id="{B9534A0D-81F8-9740-9F60-26BA942C35CB}"/>
              </a:ext>
            </a:extLst>
          </p:cNvPr>
          <p:cNvCxnSpPr>
            <a:cxnSpLocks/>
          </p:cNvCxnSpPr>
          <p:nvPr/>
        </p:nvCxnSpPr>
        <p:spPr>
          <a:xfrm>
            <a:off x="8259538" y="4388911"/>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3" name="Picture 32" descr="A picture containing application&#10;&#10;Description automatically generated">
            <a:extLst>
              <a:ext uri="{FF2B5EF4-FFF2-40B4-BE49-F238E27FC236}">
                <a16:creationId xmlns="" xmlns:a16="http://schemas.microsoft.com/office/drawing/2014/main" id="{9DC63D35-3F57-5B43-8314-86DF75DB797A}"/>
              </a:ext>
            </a:extLst>
          </p:cNvPr>
          <p:cNvPicPr>
            <a:picLocks noChangeAspect="1"/>
          </p:cNvPicPr>
          <p:nvPr/>
        </p:nvPicPr>
        <p:blipFill>
          <a:blip r:embed="rId8"/>
          <a:stretch>
            <a:fillRect/>
          </a:stretch>
        </p:blipFill>
        <p:spPr>
          <a:xfrm>
            <a:off x="4308980" y="3181942"/>
            <a:ext cx="1615556" cy="3142454"/>
          </a:xfrm>
          <a:prstGeom prst="rect">
            <a:avLst/>
          </a:prstGeom>
        </p:spPr>
      </p:pic>
      <p:sp>
        <p:nvSpPr>
          <p:cNvPr id="25" name="Oval 24">
            <a:extLst>
              <a:ext uri="{FF2B5EF4-FFF2-40B4-BE49-F238E27FC236}">
                <a16:creationId xmlns="" xmlns:a16="http://schemas.microsoft.com/office/drawing/2014/main" id="{BF2797C8-9709-2443-9A92-06116AE94BBA}"/>
              </a:ext>
            </a:extLst>
          </p:cNvPr>
          <p:cNvSpPr/>
          <p:nvPr/>
        </p:nvSpPr>
        <p:spPr>
          <a:xfrm>
            <a:off x="5855539" y="4710201"/>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34" name="Oval 33">
            <a:extLst>
              <a:ext uri="{FF2B5EF4-FFF2-40B4-BE49-F238E27FC236}">
                <a16:creationId xmlns="" xmlns:a16="http://schemas.microsoft.com/office/drawing/2014/main" id="{5E9A946C-74EE-0841-9DCC-CD8E9DC4635A}"/>
              </a:ext>
            </a:extLst>
          </p:cNvPr>
          <p:cNvSpPr/>
          <p:nvPr/>
        </p:nvSpPr>
        <p:spPr>
          <a:xfrm>
            <a:off x="4233928" y="4650713"/>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35" name="Straight Arrow Connector 34">
            <a:extLst>
              <a:ext uri="{FF2B5EF4-FFF2-40B4-BE49-F238E27FC236}">
                <a16:creationId xmlns="" xmlns:a16="http://schemas.microsoft.com/office/drawing/2014/main" id="{BE416804-E8C5-6E4B-8BEC-F2A239E6EF0E}"/>
              </a:ext>
            </a:extLst>
          </p:cNvPr>
          <p:cNvCxnSpPr>
            <a:cxnSpLocks/>
          </p:cNvCxnSpPr>
          <p:nvPr/>
        </p:nvCxnSpPr>
        <p:spPr>
          <a:xfrm>
            <a:off x="5070477" y="4370269"/>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6" name="Title 1">
            <a:extLst>
              <a:ext uri="{FF2B5EF4-FFF2-40B4-BE49-F238E27FC236}">
                <a16:creationId xmlns="" xmlns:a16="http://schemas.microsoft.com/office/drawing/2014/main" id="{8A068E8F-8ACD-9847-B1EB-A0546CB09476}"/>
              </a:ext>
            </a:extLst>
          </p:cNvPr>
          <p:cNvSpPr txBox="1">
            <a:spLocks/>
          </p:cNvSpPr>
          <p:nvPr/>
        </p:nvSpPr>
        <p:spPr>
          <a:xfrm>
            <a:off x="112645" y="255377"/>
            <a:ext cx="2432189" cy="19216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t>Resource Sheets </a:t>
            </a:r>
          </a:p>
          <a:p>
            <a:pPr algn="ctr"/>
            <a:r>
              <a:rPr lang="en-US" sz="2000" dirty="0"/>
              <a:t>– activities, videos, suggested actions </a:t>
            </a:r>
            <a:r>
              <a:rPr lang="en-US" sz="2000" dirty="0" err="1"/>
              <a:t>etc</a:t>
            </a:r>
            <a:endParaRPr lang="en-US" sz="2400" dirty="0"/>
          </a:p>
        </p:txBody>
      </p:sp>
    </p:spTree>
    <p:extLst>
      <p:ext uri="{BB962C8B-B14F-4D97-AF65-F5344CB8AC3E}">
        <p14:creationId xmlns:p14="http://schemas.microsoft.com/office/powerpoint/2010/main" val="417393537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1EB970-3D26-8049-B846-6E426F7503FF}"/>
              </a:ext>
            </a:extLst>
          </p:cNvPr>
          <p:cNvSpPr>
            <a:spLocks noGrp="1"/>
          </p:cNvSpPr>
          <p:nvPr>
            <p:ph type="title"/>
          </p:nvPr>
        </p:nvSpPr>
        <p:spPr>
          <a:xfrm>
            <a:off x="183807" y="-111220"/>
            <a:ext cx="8960193" cy="1325563"/>
          </a:xfrm>
        </p:spPr>
        <p:txBody>
          <a:bodyPr>
            <a:normAutofit/>
          </a:bodyPr>
          <a:lstStyle/>
          <a:p>
            <a:r>
              <a:rPr lang="en-US" sz="3600" b="1" dirty="0"/>
              <a:t>Webinars on relevant Global Justice Themes</a:t>
            </a:r>
          </a:p>
        </p:txBody>
      </p:sp>
      <p:sp>
        <p:nvSpPr>
          <p:cNvPr id="8" name="Rectangle 7">
            <a:extLst>
              <a:ext uri="{FF2B5EF4-FFF2-40B4-BE49-F238E27FC236}">
                <a16:creationId xmlns="" xmlns:a16="http://schemas.microsoft.com/office/drawing/2014/main" id="{B8DF6520-7D61-F646-849F-72D677A26518}"/>
              </a:ext>
            </a:extLst>
          </p:cNvPr>
          <p:cNvSpPr/>
          <p:nvPr/>
        </p:nvSpPr>
        <p:spPr>
          <a:xfrm>
            <a:off x="4480506" y="996050"/>
            <a:ext cx="457200" cy="5970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entagon 10">
            <a:extLst>
              <a:ext uri="{FF2B5EF4-FFF2-40B4-BE49-F238E27FC236}">
                <a16:creationId xmlns="" xmlns:a16="http://schemas.microsoft.com/office/drawing/2014/main" id="{7AC3F139-30CB-F741-9BDA-C931DE9B7B88}"/>
              </a:ext>
            </a:extLst>
          </p:cNvPr>
          <p:cNvSpPr/>
          <p:nvPr/>
        </p:nvSpPr>
        <p:spPr>
          <a:xfrm rot="11400478">
            <a:off x="1665862" y="2037643"/>
            <a:ext cx="3128211" cy="599575"/>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entagon 13">
            <a:extLst>
              <a:ext uri="{FF2B5EF4-FFF2-40B4-BE49-F238E27FC236}">
                <a16:creationId xmlns="" xmlns:a16="http://schemas.microsoft.com/office/drawing/2014/main" id="{C85103BE-4559-184E-B8D4-48FF99FA11C3}"/>
              </a:ext>
            </a:extLst>
          </p:cNvPr>
          <p:cNvSpPr/>
          <p:nvPr/>
        </p:nvSpPr>
        <p:spPr>
          <a:xfrm rot="10800000">
            <a:off x="1492861" y="3147412"/>
            <a:ext cx="3128211" cy="852809"/>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entagon 14">
            <a:extLst>
              <a:ext uri="{FF2B5EF4-FFF2-40B4-BE49-F238E27FC236}">
                <a16:creationId xmlns="" xmlns:a16="http://schemas.microsoft.com/office/drawing/2014/main" id="{66170442-456A-8D4D-8376-3D9E6A0CA221}"/>
              </a:ext>
            </a:extLst>
          </p:cNvPr>
          <p:cNvSpPr/>
          <p:nvPr/>
        </p:nvSpPr>
        <p:spPr>
          <a:xfrm rot="9764535">
            <a:off x="1699740" y="4654318"/>
            <a:ext cx="3128211" cy="54990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entagon 15">
            <a:extLst>
              <a:ext uri="{FF2B5EF4-FFF2-40B4-BE49-F238E27FC236}">
                <a16:creationId xmlns="" xmlns:a16="http://schemas.microsoft.com/office/drawing/2014/main" id="{B5B1F7F4-0FB2-3149-A958-6EE4531FC346}"/>
              </a:ext>
            </a:extLst>
          </p:cNvPr>
          <p:cNvSpPr/>
          <p:nvPr/>
        </p:nvSpPr>
        <p:spPr>
          <a:xfrm rot="21177405">
            <a:off x="4695619" y="1017195"/>
            <a:ext cx="3128211" cy="620183"/>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Fast Fashion</a:t>
            </a:r>
          </a:p>
        </p:txBody>
      </p:sp>
      <p:sp>
        <p:nvSpPr>
          <p:cNvPr id="17" name="Pentagon 16">
            <a:extLst>
              <a:ext uri="{FF2B5EF4-FFF2-40B4-BE49-F238E27FC236}">
                <a16:creationId xmlns="" xmlns:a16="http://schemas.microsoft.com/office/drawing/2014/main" id="{098962DC-CEA3-3046-9CC7-7B800E610116}"/>
              </a:ext>
            </a:extLst>
          </p:cNvPr>
          <p:cNvSpPr/>
          <p:nvPr/>
        </p:nvSpPr>
        <p:spPr>
          <a:xfrm>
            <a:off x="4960599" y="2825639"/>
            <a:ext cx="3128211" cy="72189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Waste</a:t>
            </a:r>
          </a:p>
        </p:txBody>
      </p:sp>
      <p:sp>
        <p:nvSpPr>
          <p:cNvPr id="18" name="TextBox 17">
            <a:extLst>
              <a:ext uri="{FF2B5EF4-FFF2-40B4-BE49-F238E27FC236}">
                <a16:creationId xmlns="" xmlns:a16="http://schemas.microsoft.com/office/drawing/2014/main" id="{14966DDE-A0CE-244B-9A05-A17B301A2437}"/>
              </a:ext>
            </a:extLst>
          </p:cNvPr>
          <p:cNvSpPr txBox="1"/>
          <p:nvPr/>
        </p:nvSpPr>
        <p:spPr>
          <a:xfrm>
            <a:off x="1754068" y="3109507"/>
            <a:ext cx="3259057" cy="1231106"/>
          </a:xfrm>
          <a:prstGeom prst="rect">
            <a:avLst/>
          </a:prstGeom>
          <a:noFill/>
        </p:spPr>
        <p:txBody>
          <a:bodyPr wrap="square" rtlCol="0">
            <a:spAutoFit/>
          </a:bodyPr>
          <a:lstStyle/>
          <a:p>
            <a:pPr algn="ctr"/>
            <a:r>
              <a:rPr lang="en-US" sz="2800" b="1" dirty="0" err="1">
                <a:solidFill>
                  <a:schemeClr val="bg1"/>
                </a:solidFill>
              </a:rPr>
              <a:t>DeGrowth</a:t>
            </a:r>
            <a:r>
              <a:rPr lang="en-US" sz="2800" b="1" dirty="0">
                <a:solidFill>
                  <a:schemeClr val="bg1"/>
                </a:solidFill>
              </a:rPr>
              <a:t> &amp; Sustainability</a:t>
            </a:r>
          </a:p>
          <a:p>
            <a:pPr algn="ctr"/>
            <a:endParaRPr lang="en-US" dirty="0"/>
          </a:p>
        </p:txBody>
      </p:sp>
      <p:sp>
        <p:nvSpPr>
          <p:cNvPr id="19" name="TextBox 18">
            <a:extLst>
              <a:ext uri="{FF2B5EF4-FFF2-40B4-BE49-F238E27FC236}">
                <a16:creationId xmlns="" xmlns:a16="http://schemas.microsoft.com/office/drawing/2014/main" id="{E7637DAC-696D-0448-BBC6-191840576405}"/>
              </a:ext>
            </a:extLst>
          </p:cNvPr>
          <p:cNvSpPr txBox="1"/>
          <p:nvPr/>
        </p:nvSpPr>
        <p:spPr>
          <a:xfrm rot="615309">
            <a:off x="1366421" y="2049644"/>
            <a:ext cx="3794847" cy="523220"/>
          </a:xfrm>
          <a:prstGeom prst="rect">
            <a:avLst/>
          </a:prstGeom>
          <a:noFill/>
        </p:spPr>
        <p:txBody>
          <a:bodyPr wrap="square" rtlCol="0">
            <a:spAutoFit/>
          </a:bodyPr>
          <a:lstStyle/>
          <a:p>
            <a:pPr algn="ctr"/>
            <a:r>
              <a:rPr lang="en-US" sz="2800" b="1" dirty="0">
                <a:solidFill>
                  <a:schemeClr val="bg1"/>
                </a:solidFill>
              </a:rPr>
              <a:t> </a:t>
            </a:r>
            <a:r>
              <a:rPr lang="en-US" sz="2000" b="1" dirty="0">
                <a:solidFill>
                  <a:schemeClr val="bg1"/>
                </a:solidFill>
              </a:rPr>
              <a:t>Food security &amp; Biodiversity</a:t>
            </a:r>
            <a:endParaRPr lang="en-US" sz="2000" dirty="0"/>
          </a:p>
        </p:txBody>
      </p:sp>
      <p:sp>
        <p:nvSpPr>
          <p:cNvPr id="20" name="TextBox 19">
            <a:extLst>
              <a:ext uri="{FF2B5EF4-FFF2-40B4-BE49-F238E27FC236}">
                <a16:creationId xmlns="" xmlns:a16="http://schemas.microsoft.com/office/drawing/2014/main" id="{82E90A3E-B798-5A4A-87C4-01336A98947B}"/>
              </a:ext>
            </a:extLst>
          </p:cNvPr>
          <p:cNvSpPr txBox="1"/>
          <p:nvPr/>
        </p:nvSpPr>
        <p:spPr>
          <a:xfrm rot="20566358">
            <a:off x="1869981" y="4600789"/>
            <a:ext cx="2919439" cy="523220"/>
          </a:xfrm>
          <a:prstGeom prst="rect">
            <a:avLst/>
          </a:prstGeom>
          <a:noFill/>
        </p:spPr>
        <p:txBody>
          <a:bodyPr wrap="square" rtlCol="0">
            <a:spAutoFit/>
          </a:bodyPr>
          <a:lstStyle/>
          <a:p>
            <a:pPr algn="ctr"/>
            <a:r>
              <a:rPr lang="en-US" sz="2800" b="1" dirty="0">
                <a:solidFill>
                  <a:schemeClr val="bg1"/>
                </a:solidFill>
              </a:rPr>
              <a:t>Energy</a:t>
            </a:r>
            <a:endParaRPr lang="en-US" dirty="0"/>
          </a:p>
        </p:txBody>
      </p:sp>
      <p:pic>
        <p:nvPicPr>
          <p:cNvPr id="7" name="Picture 6" descr="Diagram&#10;&#10;Description automatically generated">
            <a:extLst>
              <a:ext uri="{FF2B5EF4-FFF2-40B4-BE49-F238E27FC236}">
                <a16:creationId xmlns="" xmlns:a16="http://schemas.microsoft.com/office/drawing/2014/main" id="{98305D76-F423-7049-A5CA-9EED9B4B72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4572" y="3627804"/>
            <a:ext cx="2079171" cy="3270013"/>
          </a:xfrm>
          <a:prstGeom prst="rect">
            <a:avLst/>
          </a:prstGeom>
        </p:spPr>
      </p:pic>
      <p:grpSp>
        <p:nvGrpSpPr>
          <p:cNvPr id="21" name="Group 20">
            <a:extLst>
              <a:ext uri="{FF2B5EF4-FFF2-40B4-BE49-F238E27FC236}">
                <a16:creationId xmlns="" xmlns:a16="http://schemas.microsoft.com/office/drawing/2014/main" id="{AFD46365-AAE9-3045-9683-A01CD176AF56}"/>
              </a:ext>
            </a:extLst>
          </p:cNvPr>
          <p:cNvGrpSpPr/>
          <p:nvPr/>
        </p:nvGrpSpPr>
        <p:grpSpPr>
          <a:xfrm>
            <a:off x="0" y="779563"/>
            <a:ext cx="9144000" cy="3635704"/>
            <a:chOff x="257558" y="-383743"/>
            <a:chExt cx="9144000" cy="3635704"/>
          </a:xfrm>
        </p:grpSpPr>
        <p:pic>
          <p:nvPicPr>
            <p:cNvPr id="10" name="Picture 9" descr="A picture containing graphical user interface&#10;&#10;Description automatically generated">
              <a:extLst>
                <a:ext uri="{FF2B5EF4-FFF2-40B4-BE49-F238E27FC236}">
                  <a16:creationId xmlns="" xmlns:a16="http://schemas.microsoft.com/office/drawing/2014/main" id="{64C51C33-561D-5F40-B30E-28FC0B3C6E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558" y="-383743"/>
              <a:ext cx="2168155" cy="1135606"/>
            </a:xfrm>
            <a:prstGeom prst="rect">
              <a:avLst/>
            </a:prstGeom>
          </p:spPr>
        </p:pic>
        <p:pic>
          <p:nvPicPr>
            <p:cNvPr id="13" name="Picture 12" descr="Graphical user interface, application&#10;&#10;Description automatically generated">
              <a:extLst>
                <a:ext uri="{FF2B5EF4-FFF2-40B4-BE49-F238E27FC236}">
                  <a16:creationId xmlns="" xmlns:a16="http://schemas.microsoft.com/office/drawing/2014/main" id="{D0D0F101-A79D-8141-8903-29D40162058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52312" y="2147572"/>
              <a:ext cx="1949246" cy="1104389"/>
            </a:xfrm>
            <a:prstGeom prst="rect">
              <a:avLst/>
            </a:prstGeom>
          </p:spPr>
        </p:pic>
      </p:grpSp>
      <p:pic>
        <p:nvPicPr>
          <p:cNvPr id="25" name="Picture 24" descr="A picture containing indoor, furniture, kitchen, room&#10;&#10;Description automatically generated">
            <a:extLst>
              <a:ext uri="{FF2B5EF4-FFF2-40B4-BE49-F238E27FC236}">
                <a16:creationId xmlns="" xmlns:a16="http://schemas.microsoft.com/office/drawing/2014/main" id="{F6055C18-D0CD-5E4B-AD1D-FB4C9A958A7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34401" y="1346730"/>
            <a:ext cx="2025759" cy="1222350"/>
          </a:xfrm>
          <a:prstGeom prst="rect">
            <a:avLst/>
          </a:prstGeom>
        </p:spPr>
      </p:pic>
      <p:pic>
        <p:nvPicPr>
          <p:cNvPr id="4" name="Picture 3" descr="Website&#10;&#10;Description automatically generated with medium confidence">
            <a:extLst>
              <a:ext uri="{FF2B5EF4-FFF2-40B4-BE49-F238E27FC236}">
                <a16:creationId xmlns="" xmlns:a16="http://schemas.microsoft.com/office/drawing/2014/main" id="{70BBDC2E-9370-1046-85F2-021C9E554C9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527244"/>
            <a:ext cx="2451652" cy="1313531"/>
          </a:xfrm>
          <a:prstGeom prst="rect">
            <a:avLst/>
          </a:prstGeom>
        </p:spPr>
      </p:pic>
      <p:pic>
        <p:nvPicPr>
          <p:cNvPr id="9" name="Picture 8" descr="Text, whiteboard&#10;&#10;Description automatically generated">
            <a:extLst>
              <a:ext uri="{FF2B5EF4-FFF2-40B4-BE49-F238E27FC236}">
                <a16:creationId xmlns="" xmlns:a16="http://schemas.microsoft.com/office/drawing/2014/main" id="{58010E51-AFD6-B646-8AC5-3739B152BB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89" y="3760242"/>
            <a:ext cx="2168155" cy="1236552"/>
          </a:xfrm>
          <a:prstGeom prst="rect">
            <a:avLst/>
          </a:prstGeom>
        </p:spPr>
      </p:pic>
    </p:spTree>
    <p:extLst>
      <p:ext uri="{BB962C8B-B14F-4D97-AF65-F5344CB8AC3E}">
        <p14:creationId xmlns:p14="http://schemas.microsoft.com/office/powerpoint/2010/main" val="79350957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1 at 10.38.2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7836" y="2401454"/>
            <a:ext cx="3911600" cy="4191000"/>
          </a:xfrm>
          <a:prstGeom prst="rect">
            <a:avLst/>
          </a:prstGeom>
        </p:spPr>
      </p:pic>
      <p:pic>
        <p:nvPicPr>
          <p:cNvPr id="3" name="Picture 2" descr="Screen Shot 2021-02-01 at 10.39.5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79636" y="3236191"/>
            <a:ext cx="4305300" cy="3225800"/>
          </a:xfrm>
          <a:prstGeom prst="rect">
            <a:avLst/>
          </a:prstGeom>
        </p:spPr>
      </p:pic>
      <p:pic>
        <p:nvPicPr>
          <p:cNvPr id="4" name="Picture 3" descr="Screen Shot 2021-02-01 at 10.40.57.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87344" y="161636"/>
            <a:ext cx="2497592" cy="2840182"/>
          </a:xfrm>
          <a:prstGeom prst="rect">
            <a:avLst/>
          </a:prstGeom>
        </p:spPr>
      </p:pic>
      <p:sp>
        <p:nvSpPr>
          <p:cNvPr id="5" name="TextBox 4"/>
          <p:cNvSpPr txBox="1"/>
          <p:nvPr/>
        </p:nvSpPr>
        <p:spPr>
          <a:xfrm>
            <a:off x="237836" y="161636"/>
            <a:ext cx="6049508" cy="1384995"/>
          </a:xfrm>
          <a:prstGeom prst="rect">
            <a:avLst/>
          </a:prstGeom>
          <a:solidFill>
            <a:schemeClr val="accent6"/>
          </a:solidFill>
        </p:spPr>
        <p:txBody>
          <a:bodyPr wrap="square" rtlCol="0">
            <a:spAutoFit/>
          </a:bodyPr>
          <a:lstStyle/>
          <a:p>
            <a:pPr marL="342900" indent="-342900">
              <a:buFont typeface="+mj-lt"/>
              <a:buAutoNum type="arabicPeriod"/>
            </a:pPr>
            <a:r>
              <a:rPr lang="en-US" sz="2800" b="1" dirty="0" smtClean="0">
                <a:latin typeface="American Typewriter"/>
                <a:cs typeface="American Typewriter"/>
              </a:rPr>
              <a:t>Happiness </a:t>
            </a:r>
            <a:r>
              <a:rPr lang="en-US" sz="2800" b="1" dirty="0" err="1" smtClean="0">
                <a:latin typeface="American Typewriter"/>
                <a:cs typeface="American Typewriter"/>
              </a:rPr>
              <a:t>vs</a:t>
            </a:r>
            <a:r>
              <a:rPr lang="en-US" sz="2800" b="1" dirty="0" smtClean="0">
                <a:latin typeface="American Typewriter"/>
                <a:cs typeface="American Typewriter"/>
              </a:rPr>
              <a:t> GDP</a:t>
            </a:r>
          </a:p>
          <a:p>
            <a:pPr marL="342900" indent="-342900">
              <a:buFont typeface="+mj-lt"/>
              <a:buAutoNum type="arabicPeriod"/>
            </a:pPr>
            <a:r>
              <a:rPr lang="en-US" sz="2800" b="1" dirty="0" smtClean="0">
                <a:latin typeface="American Typewriter"/>
                <a:cs typeface="American Typewriter"/>
              </a:rPr>
              <a:t>Debt and Tax</a:t>
            </a:r>
          </a:p>
          <a:p>
            <a:pPr marL="342900" indent="-342900">
              <a:buFont typeface="+mj-lt"/>
              <a:buAutoNum type="arabicPeriod"/>
            </a:pPr>
            <a:r>
              <a:rPr lang="en-US" sz="2800" b="1" dirty="0" smtClean="0">
                <a:latin typeface="American Typewriter"/>
                <a:cs typeface="American Typewriter"/>
              </a:rPr>
              <a:t>Environmental Sustainability</a:t>
            </a:r>
            <a:endParaRPr lang="en-US" sz="2800" b="1" dirty="0">
              <a:latin typeface="American Typewriter"/>
              <a:cs typeface="American Typewriter"/>
            </a:endParaRPr>
          </a:p>
        </p:txBody>
      </p:sp>
    </p:spTree>
    <p:extLst>
      <p:ext uri="{BB962C8B-B14F-4D97-AF65-F5344CB8AC3E}">
        <p14:creationId xmlns:p14="http://schemas.microsoft.com/office/powerpoint/2010/main" val="161338418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0.4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727" y="962867"/>
            <a:ext cx="8839916" cy="5456406"/>
          </a:xfrm>
          <a:prstGeom prst="rect">
            <a:avLst/>
          </a:prstGeom>
        </p:spPr>
      </p:pic>
      <p:sp>
        <p:nvSpPr>
          <p:cNvPr id="3" name="TextBox 2"/>
          <p:cNvSpPr txBox="1"/>
          <p:nvPr/>
        </p:nvSpPr>
        <p:spPr>
          <a:xfrm>
            <a:off x="452143" y="199436"/>
            <a:ext cx="8120929" cy="830997"/>
          </a:xfrm>
          <a:prstGeom prst="rect">
            <a:avLst/>
          </a:prstGeom>
          <a:noFill/>
        </p:spPr>
        <p:txBody>
          <a:bodyPr wrap="square" rtlCol="0">
            <a:spAutoFit/>
          </a:bodyPr>
          <a:lstStyle/>
          <a:p>
            <a:pPr algn="ctr"/>
            <a:r>
              <a:rPr lang="en-US" sz="4800" b="1" dirty="0" smtClean="0">
                <a:latin typeface="American Typewriter"/>
                <a:cs typeface="American Typewriter"/>
              </a:rPr>
              <a:t>UNIFYING STRAND</a:t>
            </a:r>
            <a:endParaRPr lang="en-US" sz="4800" b="1" dirty="0">
              <a:latin typeface="American Typewriter"/>
              <a:cs typeface="American Typewriter"/>
            </a:endParaRPr>
          </a:p>
        </p:txBody>
      </p:sp>
    </p:spTree>
    <p:extLst>
      <p:ext uri="{BB962C8B-B14F-4D97-AF65-F5344CB8AC3E}">
        <p14:creationId xmlns:p14="http://schemas.microsoft.com/office/powerpoint/2010/main" val="149754098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5.0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101273"/>
            <a:ext cx="9144000" cy="4756727"/>
          </a:xfrm>
          <a:prstGeom prst="rect">
            <a:avLst/>
          </a:prstGeom>
        </p:spPr>
      </p:pic>
      <p:sp>
        <p:nvSpPr>
          <p:cNvPr id="3" name="TextBox 2"/>
          <p:cNvSpPr txBox="1"/>
          <p:nvPr/>
        </p:nvSpPr>
        <p:spPr>
          <a:xfrm>
            <a:off x="452143" y="199436"/>
            <a:ext cx="8120929" cy="1569660"/>
          </a:xfrm>
          <a:prstGeom prst="rect">
            <a:avLst/>
          </a:prstGeom>
          <a:noFill/>
        </p:spPr>
        <p:txBody>
          <a:bodyPr wrap="square" rtlCol="0">
            <a:spAutoFit/>
          </a:bodyPr>
          <a:lstStyle/>
          <a:p>
            <a:pPr algn="ctr"/>
            <a:r>
              <a:rPr lang="en-US" sz="4800" b="1" dirty="0" smtClean="0">
                <a:latin typeface="American Typewriter"/>
                <a:cs typeface="American Typewriter"/>
              </a:rPr>
              <a:t>STATISTICS &amp; PROBABILITY STRAND</a:t>
            </a:r>
            <a:endParaRPr lang="en-US" sz="4800" b="1" dirty="0">
              <a:latin typeface="American Typewriter"/>
              <a:cs typeface="American Typewriter"/>
            </a:endParaRPr>
          </a:p>
        </p:txBody>
      </p:sp>
    </p:spTree>
    <p:extLst>
      <p:ext uri="{BB962C8B-B14F-4D97-AF65-F5344CB8AC3E}">
        <p14:creationId xmlns:p14="http://schemas.microsoft.com/office/powerpoint/2010/main" val="422041057"/>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1 at 10.30.0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72473"/>
            <a:ext cx="9144000" cy="6400800"/>
          </a:xfrm>
          <a:prstGeom prst="rect">
            <a:avLst/>
          </a:prstGeom>
        </p:spPr>
      </p:pic>
    </p:spTree>
    <p:extLst>
      <p:ext uri="{BB962C8B-B14F-4D97-AF65-F5344CB8AC3E}">
        <p14:creationId xmlns:p14="http://schemas.microsoft.com/office/powerpoint/2010/main" val="141649542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8-10-12 at 05.22.00.jp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194497"/>
            <a:ext cx="9144000" cy="4596375"/>
          </a:xfrm>
          <a:prstGeom prst="rect">
            <a:avLst/>
          </a:prstGeom>
        </p:spPr>
      </p:pic>
      <p:sp>
        <p:nvSpPr>
          <p:cNvPr id="2" name="Rectangle 1"/>
          <p:cNvSpPr/>
          <p:nvPr/>
        </p:nvSpPr>
        <p:spPr>
          <a:xfrm>
            <a:off x="164606" y="234206"/>
            <a:ext cx="8979394" cy="646331"/>
          </a:xfrm>
          <a:prstGeom prst="rect">
            <a:avLst/>
          </a:prstGeom>
        </p:spPr>
        <p:txBody>
          <a:bodyPr wrap="square">
            <a:spAutoFit/>
          </a:bodyPr>
          <a:lstStyle/>
          <a:p>
            <a:pPr algn="ctr"/>
            <a:r>
              <a:rPr lang="en-US" b="1" u="sng" dirty="0"/>
              <a:t>VIDEO</a:t>
            </a:r>
            <a:r>
              <a:rPr lang="en-US" dirty="0"/>
              <a:t>: Hans Rosling's 200 Countries, 200 Years, 4 Minutes - The Joy of Stats - BBC </a:t>
            </a:r>
            <a:r>
              <a:rPr lang="en-US" dirty="0" smtClean="0"/>
              <a:t>Four-</a:t>
            </a:r>
          </a:p>
          <a:p>
            <a:pPr algn="ctr"/>
            <a:r>
              <a:rPr lang="en-US" dirty="0" smtClean="0"/>
              <a:t>the link to the video </a:t>
            </a:r>
            <a:r>
              <a:rPr lang="en-US" dirty="0"/>
              <a:t>is here https://www.youtube.com/watch/</a:t>
            </a:r>
            <a:r>
              <a:rPr lang="en-US" dirty="0" err="1"/>
              <a:t>jbkSRLYSojo</a:t>
            </a:r>
            <a:r>
              <a:rPr lang="en-US" dirty="0"/>
              <a:t> </a:t>
            </a:r>
            <a:endParaRPr lang="en-US" dirty="0"/>
          </a:p>
        </p:txBody>
      </p:sp>
    </p:spTree>
    <p:extLst>
      <p:ext uri="{BB962C8B-B14F-4D97-AF65-F5344CB8AC3E}">
        <p14:creationId xmlns:p14="http://schemas.microsoft.com/office/powerpoint/2010/main" val="3474617479"/>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3400" y="1191399"/>
            <a:ext cx="8302487" cy="5016758"/>
          </a:xfrm>
          <a:prstGeom prst="rect">
            <a:avLst/>
          </a:prstGeom>
          <a:noFill/>
        </p:spPr>
        <p:txBody>
          <a:bodyPr wrap="square" rtlCol="0">
            <a:spAutoFit/>
          </a:bodyPr>
          <a:lstStyle/>
          <a:p>
            <a:pPr algn="just"/>
            <a:r>
              <a:rPr lang="en-US" sz="2800" b="1" dirty="0">
                <a:latin typeface="American Typewriter"/>
                <a:cs typeface="American Typewriter"/>
              </a:rPr>
              <a:t>Task: Examining  Global Life Expectancy</a:t>
            </a:r>
          </a:p>
          <a:p>
            <a:pPr algn="just"/>
            <a:endParaRPr lang="en-US" sz="2200" b="1" dirty="0">
              <a:latin typeface="American Typewriter"/>
              <a:cs typeface="American Typewriter"/>
            </a:endParaRPr>
          </a:p>
          <a:p>
            <a:pPr algn="just"/>
            <a:r>
              <a:rPr lang="en-US" sz="2200" b="1" dirty="0">
                <a:latin typeface="American Typewriter"/>
                <a:cs typeface="American Typewriter"/>
              </a:rPr>
              <a:t>Part 1) </a:t>
            </a:r>
            <a:r>
              <a:rPr lang="en-US" sz="2200" dirty="0">
                <a:latin typeface="American Typewriter"/>
                <a:cs typeface="American Typewriter"/>
              </a:rPr>
              <a:t>On your graph, </a:t>
            </a:r>
            <a:r>
              <a:rPr lang="en-US" sz="2200" b="1" dirty="0">
                <a:latin typeface="American Typewriter"/>
                <a:cs typeface="American Typewriter"/>
              </a:rPr>
              <a:t>plot the pattern </a:t>
            </a:r>
            <a:r>
              <a:rPr lang="en-US" sz="2200" dirty="0">
                <a:latin typeface="American Typewriter"/>
                <a:cs typeface="American Typewriter"/>
              </a:rPr>
              <a:t>of life expectancy shown in the video. Each group will plot </a:t>
            </a:r>
            <a:r>
              <a:rPr lang="en-US" sz="2200" b="1" dirty="0">
                <a:latin typeface="American Typewriter"/>
                <a:cs typeface="American Typewriter"/>
              </a:rPr>
              <a:t>one continent</a:t>
            </a:r>
          </a:p>
          <a:p>
            <a:pPr algn="just"/>
            <a:endParaRPr lang="en-US" sz="2200" b="1" dirty="0">
              <a:latin typeface="American Typewriter"/>
              <a:cs typeface="American Typewriter"/>
            </a:endParaRPr>
          </a:p>
          <a:p>
            <a:pPr algn="just"/>
            <a:r>
              <a:rPr lang="en-US" sz="2200" b="1" dirty="0">
                <a:latin typeface="American Typewriter"/>
                <a:cs typeface="American Typewriter"/>
              </a:rPr>
              <a:t>We will watch the video twice</a:t>
            </a:r>
          </a:p>
          <a:p>
            <a:pPr algn="just"/>
            <a:endParaRPr lang="en-US" sz="2200" b="1" dirty="0">
              <a:latin typeface="American Typewriter"/>
              <a:cs typeface="American Typewriter"/>
            </a:endParaRPr>
          </a:p>
          <a:p>
            <a:pPr algn="just"/>
            <a:r>
              <a:rPr lang="en-US" sz="2200" b="1" dirty="0">
                <a:latin typeface="American Typewriter"/>
                <a:cs typeface="American Typewriter"/>
              </a:rPr>
              <a:t>Part 2) </a:t>
            </a:r>
            <a:r>
              <a:rPr lang="en-US" sz="2200" dirty="0">
                <a:latin typeface="American Typewriter"/>
                <a:cs typeface="American Typewriter"/>
              </a:rPr>
              <a:t>In your group discuss </a:t>
            </a:r>
            <a:r>
              <a:rPr lang="en-US" sz="2200" b="1" dirty="0">
                <a:latin typeface="American Typewriter"/>
                <a:cs typeface="American Typewriter"/>
              </a:rPr>
              <a:t>three factors </a:t>
            </a:r>
            <a:r>
              <a:rPr lang="en-US" sz="2200" dirty="0">
                <a:latin typeface="American Typewriter"/>
                <a:cs typeface="American Typewriter"/>
              </a:rPr>
              <a:t>that are affecting life expectancy on your continent? </a:t>
            </a:r>
          </a:p>
          <a:p>
            <a:pPr algn="just"/>
            <a:endParaRPr lang="en-US" sz="2200" dirty="0">
              <a:latin typeface="American Typewriter"/>
              <a:cs typeface="American Typewriter"/>
            </a:endParaRPr>
          </a:p>
          <a:p>
            <a:pPr algn="just"/>
            <a:r>
              <a:rPr lang="en-US" sz="2200" b="1" dirty="0">
                <a:latin typeface="American Typewriter"/>
                <a:cs typeface="American Typewriter"/>
              </a:rPr>
              <a:t>Part 3) </a:t>
            </a:r>
            <a:r>
              <a:rPr lang="en-US" sz="2200" dirty="0">
                <a:latin typeface="American Typewriter"/>
                <a:cs typeface="American Typewriter"/>
              </a:rPr>
              <a:t>Discuss three ways that global inequality can still</a:t>
            </a:r>
            <a:r>
              <a:rPr lang="en-US" sz="2200" b="1" dirty="0">
                <a:latin typeface="American Typewriter"/>
                <a:cs typeface="American Typewriter"/>
              </a:rPr>
              <a:t> have an impact </a:t>
            </a:r>
            <a:r>
              <a:rPr lang="en-US" sz="2200" dirty="0">
                <a:latin typeface="American Typewriter"/>
                <a:cs typeface="American Typewriter"/>
              </a:rPr>
              <a:t>on life expectancy</a:t>
            </a:r>
          </a:p>
          <a:p>
            <a:pPr algn="just"/>
            <a:endParaRPr lang="en-US" sz="2500" i="1" dirty="0"/>
          </a:p>
          <a:p>
            <a:pPr algn="just"/>
            <a:endParaRPr lang="en-US" sz="2500" i="1" dirty="0"/>
          </a:p>
        </p:txBody>
      </p:sp>
    </p:spTree>
    <p:extLst>
      <p:ext uri="{BB962C8B-B14F-4D97-AF65-F5344CB8AC3E}">
        <p14:creationId xmlns:p14="http://schemas.microsoft.com/office/powerpoint/2010/main" val="3251119036"/>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8-11-30 at 13.27.37.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62237" y="1045450"/>
            <a:ext cx="5867400" cy="3149600"/>
          </a:xfrm>
          <a:prstGeom prst="rect">
            <a:avLst/>
          </a:prstGeom>
        </p:spPr>
      </p:pic>
      <p:sp>
        <p:nvSpPr>
          <p:cNvPr id="4" name="TextBox 3"/>
          <p:cNvSpPr txBox="1"/>
          <p:nvPr/>
        </p:nvSpPr>
        <p:spPr>
          <a:xfrm>
            <a:off x="2983341" y="4434267"/>
            <a:ext cx="4636252" cy="1938992"/>
          </a:xfrm>
          <a:prstGeom prst="rect">
            <a:avLst/>
          </a:prstGeom>
          <a:noFill/>
        </p:spPr>
        <p:txBody>
          <a:bodyPr wrap="square" rtlCol="0">
            <a:spAutoFit/>
          </a:bodyPr>
          <a:lstStyle/>
          <a:p>
            <a:r>
              <a:rPr lang="en-US" sz="3000" b="1" dirty="0">
                <a:solidFill>
                  <a:srgbClr val="FF9900"/>
                </a:solidFill>
              </a:rPr>
              <a:t>Europe=Brown</a:t>
            </a:r>
          </a:p>
          <a:p>
            <a:r>
              <a:rPr lang="en-US" sz="3000" b="1" dirty="0">
                <a:solidFill>
                  <a:srgbClr val="FF0000"/>
                </a:solidFill>
              </a:rPr>
              <a:t>Asia=Red</a:t>
            </a:r>
          </a:p>
          <a:p>
            <a:r>
              <a:rPr lang="en-US" sz="3000" b="1" dirty="0">
                <a:solidFill>
                  <a:schemeClr val="tx2">
                    <a:lumMod val="60000"/>
                    <a:lumOff val="40000"/>
                  </a:schemeClr>
                </a:solidFill>
              </a:rPr>
              <a:t>Africa=Blue</a:t>
            </a:r>
          </a:p>
          <a:p>
            <a:r>
              <a:rPr lang="en-US" sz="3000" b="1" dirty="0">
                <a:solidFill>
                  <a:srgbClr val="FFFF00"/>
                </a:solidFill>
              </a:rPr>
              <a:t>Americas=Yellow</a:t>
            </a:r>
          </a:p>
        </p:txBody>
      </p:sp>
      <p:sp>
        <p:nvSpPr>
          <p:cNvPr id="2" name="TextBox 1"/>
          <p:cNvSpPr txBox="1"/>
          <p:nvPr/>
        </p:nvSpPr>
        <p:spPr>
          <a:xfrm>
            <a:off x="1927440" y="385568"/>
            <a:ext cx="5079370" cy="646331"/>
          </a:xfrm>
          <a:prstGeom prst="rect">
            <a:avLst/>
          </a:prstGeom>
          <a:noFill/>
        </p:spPr>
        <p:txBody>
          <a:bodyPr wrap="square" rtlCol="0">
            <a:spAutoFit/>
          </a:bodyPr>
          <a:lstStyle/>
          <a:p>
            <a:pPr algn="ctr"/>
            <a:r>
              <a:rPr lang="en-US" b="1" dirty="0" smtClean="0">
                <a:latin typeface="American Typewriter"/>
                <a:cs typeface="American Typewriter"/>
                <a:hlinkClick r:id="rId4"/>
              </a:rPr>
              <a:t>www.gapminder.org</a:t>
            </a:r>
            <a:endParaRPr lang="en-US" b="1" dirty="0" smtClean="0">
              <a:latin typeface="American Typewriter"/>
              <a:cs typeface="American Typewriter"/>
            </a:endParaRPr>
          </a:p>
          <a:p>
            <a:pPr algn="ctr"/>
            <a:endParaRPr lang="en-US" b="1" dirty="0">
              <a:latin typeface="American Typewriter"/>
              <a:cs typeface="American Typewriter"/>
            </a:endParaRPr>
          </a:p>
        </p:txBody>
      </p:sp>
    </p:spTree>
    <p:extLst>
      <p:ext uri="{BB962C8B-B14F-4D97-AF65-F5344CB8AC3E}">
        <p14:creationId xmlns:p14="http://schemas.microsoft.com/office/powerpoint/2010/main" val="3057185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05350" y="95798"/>
            <a:ext cx="4240365" cy="646331"/>
          </a:xfrm>
          <a:prstGeom prst="rect">
            <a:avLst/>
          </a:prstGeom>
          <a:noFill/>
        </p:spPr>
        <p:txBody>
          <a:bodyPr wrap="square" rtlCol="0">
            <a:spAutoFit/>
          </a:bodyPr>
          <a:lstStyle/>
          <a:p>
            <a:pPr algn="ctr"/>
            <a:r>
              <a:rPr lang="en-US" b="1" dirty="0" smtClean="0">
                <a:latin typeface="American Typewriter"/>
                <a:cs typeface="American Typewriter"/>
              </a:rPr>
              <a:t>https://</a:t>
            </a:r>
            <a:r>
              <a:rPr lang="en-US" b="1" dirty="0" err="1" smtClean="0">
                <a:latin typeface="American Typewriter"/>
                <a:cs typeface="American Typewriter"/>
              </a:rPr>
              <a:t>informationisbeautiful.net</a:t>
            </a:r>
            <a:r>
              <a:rPr lang="en-US" b="1" dirty="0" smtClean="0">
                <a:latin typeface="American Typewriter"/>
                <a:cs typeface="American Typewriter"/>
              </a:rPr>
              <a:t>/</a:t>
            </a:r>
            <a:endParaRPr lang="en-US" b="1" dirty="0">
              <a:latin typeface="American Typewriter"/>
              <a:cs typeface="American Typewriter"/>
            </a:endParaRPr>
          </a:p>
        </p:txBody>
      </p:sp>
      <p:pic>
        <p:nvPicPr>
          <p:cNvPr id="3" name="Picture 2" descr="Screen Shot 2019-05-17 at 17.10.23.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0800" y="3860152"/>
            <a:ext cx="3530600" cy="2997848"/>
          </a:xfrm>
          <a:prstGeom prst="rect">
            <a:avLst/>
          </a:prstGeom>
        </p:spPr>
      </p:pic>
      <p:pic>
        <p:nvPicPr>
          <p:cNvPr id="4" name="Picture 3" descr="Screen Shot 2019-05-17 at 17.10.0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72341" y="742129"/>
            <a:ext cx="4971660" cy="2609176"/>
          </a:xfrm>
          <a:prstGeom prst="rect">
            <a:avLst/>
          </a:prstGeom>
        </p:spPr>
      </p:pic>
      <p:pic>
        <p:nvPicPr>
          <p:cNvPr id="5" name="Picture 4" descr="Screen Shot 2019-05-17 at 17.09.4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418964"/>
            <a:ext cx="4172340" cy="3194392"/>
          </a:xfrm>
          <a:prstGeom prst="rect">
            <a:avLst/>
          </a:prstGeom>
        </p:spPr>
      </p:pic>
      <p:pic>
        <p:nvPicPr>
          <p:cNvPr id="6" name="Picture 5" descr="Screen Shot 2021-02-02 at 11.15.55.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25450" y="3073400"/>
            <a:ext cx="4279900" cy="3784600"/>
          </a:xfrm>
          <a:prstGeom prst="rect">
            <a:avLst/>
          </a:prstGeom>
        </p:spPr>
      </p:pic>
    </p:spTree>
    <p:extLst>
      <p:ext uri="{BB962C8B-B14F-4D97-AF65-F5344CB8AC3E}">
        <p14:creationId xmlns:p14="http://schemas.microsoft.com/office/powerpoint/2010/main" val="13971657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5.jpeg">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145" y="379560"/>
            <a:ext cx="8232739" cy="5904565"/>
          </a:xfrm>
          <a:prstGeom prst="rect">
            <a:avLst/>
          </a:prstGeom>
        </p:spPr>
      </p:pic>
      <p:sp>
        <p:nvSpPr>
          <p:cNvPr id="3" name="TextBox 2"/>
          <p:cNvSpPr txBox="1"/>
          <p:nvPr/>
        </p:nvSpPr>
        <p:spPr>
          <a:xfrm>
            <a:off x="846817" y="2214097"/>
            <a:ext cx="2670732" cy="2400657"/>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15000" b="1" dirty="0" smtClean="0">
                <a:solidFill>
                  <a:srgbClr val="800000"/>
                </a:solidFill>
              </a:rPr>
              <a:t>26</a:t>
            </a:r>
            <a:endParaRPr lang="en-US" sz="15000" b="1" dirty="0">
              <a:solidFill>
                <a:srgbClr val="800000"/>
              </a:solidFill>
            </a:endParaRPr>
          </a:p>
        </p:txBody>
      </p:sp>
    </p:spTree>
    <p:extLst>
      <p:ext uri="{BB962C8B-B14F-4D97-AF65-F5344CB8AC3E}">
        <p14:creationId xmlns:p14="http://schemas.microsoft.com/office/powerpoint/2010/main" val="347012227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known-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181445"/>
            <a:ext cx="9144000" cy="6594104"/>
          </a:xfrm>
          <a:prstGeom prst="rect">
            <a:avLst/>
          </a:prstGeom>
        </p:spPr>
      </p:pic>
    </p:spTree>
    <p:extLst>
      <p:ext uri="{BB962C8B-B14F-4D97-AF65-F5344CB8AC3E}">
        <p14:creationId xmlns:p14="http://schemas.microsoft.com/office/powerpoint/2010/main" val="576061321"/>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47.05.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3276600"/>
          </a:xfrm>
          <a:prstGeom prst="rect">
            <a:avLst/>
          </a:prstGeom>
        </p:spPr>
      </p:pic>
      <p:pic>
        <p:nvPicPr>
          <p:cNvPr id="3" name="Picture 2" descr="Screen Shot 2021-02-02 at 12.00.3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276600"/>
            <a:ext cx="9144000" cy="3672095"/>
          </a:xfrm>
          <a:prstGeom prst="rect">
            <a:avLst/>
          </a:prstGeom>
        </p:spPr>
      </p:pic>
    </p:spTree>
    <p:extLst>
      <p:ext uri="{BB962C8B-B14F-4D97-AF65-F5344CB8AC3E}">
        <p14:creationId xmlns:p14="http://schemas.microsoft.com/office/powerpoint/2010/main" val="1917375233"/>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48.26.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4227871"/>
          </a:xfrm>
          <a:prstGeom prst="rect">
            <a:avLst/>
          </a:prstGeom>
        </p:spPr>
      </p:pic>
      <p:pic>
        <p:nvPicPr>
          <p:cNvPr id="3" name="Picture 2" descr="Screen Shot 2021-02-02 at 11.48.04.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3400" y="4227870"/>
            <a:ext cx="7797800" cy="2630129"/>
          </a:xfrm>
          <a:prstGeom prst="rect">
            <a:avLst/>
          </a:prstGeom>
        </p:spPr>
      </p:pic>
    </p:spTree>
    <p:extLst>
      <p:ext uri="{BB962C8B-B14F-4D97-AF65-F5344CB8AC3E}">
        <p14:creationId xmlns:p14="http://schemas.microsoft.com/office/powerpoint/2010/main" val="136696991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993" y="422285"/>
            <a:ext cx="8666013" cy="7232749"/>
          </a:xfrm>
          <a:prstGeom prst="rect">
            <a:avLst/>
          </a:prstGeom>
          <a:noFill/>
        </p:spPr>
        <p:txBody>
          <a:bodyPr wrap="square" rtlCol="0">
            <a:spAutoFit/>
          </a:bodyPr>
          <a:lstStyle/>
          <a:p>
            <a:pPr algn="ctr"/>
            <a:r>
              <a:rPr lang="en-US" sz="3200" b="1" dirty="0" smtClean="0">
                <a:latin typeface="American Typewriter"/>
                <a:cs typeface="American Typewriter"/>
              </a:rPr>
              <a:t>Break &amp; Reflection </a:t>
            </a:r>
            <a:r>
              <a:rPr lang="en-US" sz="3200" b="1" dirty="0">
                <a:latin typeface="American Typewriter"/>
                <a:cs typeface="American Typewriter"/>
              </a:rPr>
              <a:t>Time!!</a:t>
            </a:r>
          </a:p>
          <a:p>
            <a:endParaRPr lang="en-US" dirty="0">
              <a:latin typeface="American Typewriter"/>
              <a:cs typeface="American Typewriter"/>
            </a:endParaRPr>
          </a:p>
          <a:p>
            <a:endParaRPr lang="en-US" dirty="0">
              <a:latin typeface="American Typewriter"/>
              <a:cs typeface="American Typewriter"/>
            </a:endParaRPr>
          </a:p>
          <a:p>
            <a:r>
              <a:rPr lang="en-US" dirty="0">
                <a:latin typeface="American Typewriter"/>
                <a:cs typeface="American Typewriter"/>
              </a:rPr>
              <a:t>How effective are we at equipping young people with the knowledge and skills that will </a:t>
            </a:r>
            <a:r>
              <a:rPr lang="en-US" b="1" dirty="0">
                <a:latin typeface="American Typewriter"/>
                <a:cs typeface="American Typewriter"/>
              </a:rPr>
              <a:t>enable them </a:t>
            </a:r>
            <a:r>
              <a:rPr lang="en-US" dirty="0">
                <a:latin typeface="American Typewriter"/>
                <a:cs typeface="American Typewriter"/>
              </a:rPr>
              <a:t>to make sound decisions as </a:t>
            </a:r>
            <a:r>
              <a:rPr lang="en-US" b="1" dirty="0">
                <a:latin typeface="American Typewriter"/>
                <a:cs typeface="American Typewriter"/>
              </a:rPr>
              <a:t>responsible global  consumers and citizens</a:t>
            </a:r>
            <a:r>
              <a:rPr lang="en-US" dirty="0">
                <a:latin typeface="American Typewriter"/>
                <a:cs typeface="American Typewriter"/>
              </a:rPr>
              <a:t>? </a:t>
            </a:r>
          </a:p>
          <a:p>
            <a:endParaRPr lang="en-US" dirty="0">
              <a:latin typeface="American Typewriter"/>
              <a:cs typeface="American Typewriter"/>
            </a:endParaRPr>
          </a:p>
          <a:p>
            <a:r>
              <a:rPr lang="en-US" dirty="0">
                <a:latin typeface="American Typewriter"/>
                <a:cs typeface="American Typewriter"/>
              </a:rPr>
              <a:t>How well do we cover </a:t>
            </a:r>
            <a:r>
              <a:rPr lang="en-US" b="1" dirty="0">
                <a:latin typeface="American Typewriter"/>
                <a:cs typeface="American Typewriter"/>
              </a:rPr>
              <a:t>human rights and global justice </a:t>
            </a:r>
            <a:r>
              <a:rPr lang="en-US" dirty="0">
                <a:latin typeface="American Typewriter"/>
                <a:cs typeface="American Typewriter"/>
              </a:rPr>
              <a:t>issues within our programmes and activities? </a:t>
            </a:r>
          </a:p>
          <a:p>
            <a:endParaRPr lang="en-US" dirty="0">
              <a:latin typeface="American Typewriter"/>
              <a:cs typeface="American Typewriter"/>
            </a:endParaRPr>
          </a:p>
          <a:p>
            <a:r>
              <a:rPr lang="en-US" dirty="0">
                <a:latin typeface="American Typewriter"/>
                <a:cs typeface="American Typewriter"/>
              </a:rPr>
              <a:t>How well do we cover </a:t>
            </a:r>
            <a:r>
              <a:rPr lang="en-US" b="1" dirty="0">
                <a:latin typeface="American Typewriter"/>
                <a:cs typeface="American Typewriter"/>
              </a:rPr>
              <a:t>environmental issues </a:t>
            </a:r>
            <a:r>
              <a:rPr lang="en-US" dirty="0">
                <a:latin typeface="American Typewriter"/>
                <a:cs typeface="American Typewriter"/>
              </a:rPr>
              <a:t>within our programmes and activities? </a:t>
            </a:r>
          </a:p>
          <a:p>
            <a:endParaRPr lang="en-US" dirty="0">
              <a:latin typeface="American Typewriter"/>
              <a:cs typeface="American Typewriter"/>
            </a:endParaRPr>
          </a:p>
          <a:p>
            <a:r>
              <a:rPr lang="en-US" dirty="0">
                <a:latin typeface="American Typewriter"/>
                <a:cs typeface="American Typewriter"/>
              </a:rPr>
              <a:t>How well do we develop </a:t>
            </a:r>
            <a:r>
              <a:rPr lang="en-US" b="1" dirty="0">
                <a:latin typeface="American Typewriter"/>
                <a:cs typeface="American Typewriter"/>
              </a:rPr>
              <a:t>young people’s sense of responsibility </a:t>
            </a:r>
            <a:r>
              <a:rPr lang="en-US" dirty="0">
                <a:latin typeface="American Typewriter"/>
                <a:cs typeface="American Typewriter"/>
              </a:rPr>
              <a:t>through taking part in activities which involve the local or wider community? </a:t>
            </a:r>
          </a:p>
          <a:p>
            <a:endParaRPr lang="en-US" dirty="0">
              <a:latin typeface="American Typewriter"/>
              <a:cs typeface="American Typewriter"/>
            </a:endParaRPr>
          </a:p>
          <a:p>
            <a:r>
              <a:rPr lang="en-US" dirty="0">
                <a:latin typeface="American Typewriter"/>
                <a:cs typeface="American Typewriter"/>
              </a:rPr>
              <a:t>How effective are we in planning for young people to take part in regular discussion and debate about </a:t>
            </a:r>
            <a:r>
              <a:rPr lang="en-US" b="1" dirty="0">
                <a:latin typeface="American Typewriter"/>
                <a:cs typeface="American Typewriter"/>
              </a:rPr>
              <a:t>topical issues </a:t>
            </a:r>
            <a:r>
              <a:rPr lang="en-US" dirty="0">
                <a:latin typeface="American Typewriter"/>
                <a:cs typeface="American Typewriter"/>
              </a:rPr>
              <a:t>related to science? </a:t>
            </a:r>
          </a:p>
          <a:p>
            <a:endParaRPr lang="en-US" dirty="0">
              <a:latin typeface="American Typewriter"/>
              <a:cs typeface="American Typewriter"/>
            </a:endParaRPr>
          </a:p>
          <a:p>
            <a:endParaRPr lang="en-US" dirty="0">
              <a:latin typeface="American Typewriter"/>
              <a:cs typeface="American Typewriter"/>
            </a:endParaRPr>
          </a:p>
          <a:p>
            <a:pPr algn="ctr"/>
            <a:r>
              <a:rPr lang="en-US" b="1" dirty="0">
                <a:latin typeface="American Typewriter"/>
                <a:cs typeface="American Typewriter"/>
              </a:rPr>
              <a:t>Let’s Harvest All of Our Examples!</a:t>
            </a:r>
          </a:p>
          <a:p>
            <a:endParaRPr lang="en-US" dirty="0"/>
          </a:p>
          <a:p>
            <a:endParaRPr lang="en-US" dirty="0"/>
          </a:p>
          <a:p>
            <a:endParaRPr lang="en-US" dirty="0"/>
          </a:p>
        </p:txBody>
      </p:sp>
      <p:pic>
        <p:nvPicPr>
          <p:cNvPr id="3" name="Picture 2" descr="Unknown-15.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11"/>
            <a:ext cx="1529723" cy="1166637"/>
          </a:xfrm>
          <a:prstGeom prst="rect">
            <a:avLst/>
          </a:prstGeom>
        </p:spPr>
      </p:pic>
    </p:spTree>
    <p:extLst>
      <p:ext uri="{BB962C8B-B14F-4D97-AF65-F5344CB8AC3E}">
        <p14:creationId xmlns:p14="http://schemas.microsoft.com/office/powerpoint/2010/main" val="2390634066"/>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0">
            <a:extLst>
              <a:ext uri="{FF2B5EF4-FFF2-40B4-BE49-F238E27FC236}">
                <a16:creationId xmlns="" xmlns:a16="http://schemas.microsoft.com/office/drawing/2014/main" id="{E91DC736-0EF8-4F87-9146-EBF1D2EE4D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Bubble chart&#10;&#10;Description automatically generated with medium confidence">
            <a:extLst>
              <a:ext uri="{FF2B5EF4-FFF2-40B4-BE49-F238E27FC236}">
                <a16:creationId xmlns="" xmlns:a16="http://schemas.microsoft.com/office/drawing/2014/main" id="{1F57D802-606D-D64F-A431-D8158E0C2EC0}"/>
              </a:ext>
            </a:extLst>
          </p:cNvPr>
          <p:cNvPicPr>
            <a:picLocks noGrp="1" noChangeAspect="1"/>
          </p:cNvPicPr>
          <p:nvPr>
            <p:ph sz="half" idx="1"/>
          </p:nvPr>
        </p:nvPicPr>
        <p:blipFill rotWithShape="1">
          <a:blip r:embed="rId2" cstate="email">
            <a:extLst>
              <a:ext uri="{28A0092B-C50C-407E-A947-70E740481C1C}">
                <a14:useLocalDpi xmlns:a14="http://schemas.microsoft.com/office/drawing/2010/main"/>
              </a:ext>
            </a:extLst>
          </a:blip>
          <a:srcRect/>
          <a:stretch/>
        </p:blipFill>
        <p:spPr>
          <a:xfrm>
            <a:off x="2642616" y="10"/>
            <a:ext cx="6501384" cy="6857990"/>
          </a:xfrm>
          <a:prstGeom prst="rect">
            <a:avLst/>
          </a:prstGeom>
        </p:spPr>
      </p:pic>
      <p:sp>
        <p:nvSpPr>
          <p:cNvPr id="18" name="Rectangle 12">
            <a:extLst>
              <a:ext uri="{FF2B5EF4-FFF2-40B4-BE49-F238E27FC236}">
                <a16:creationId xmlns="" xmlns:a16="http://schemas.microsoft.com/office/drawing/2014/main" id="{097CD68E-23E3-4007-8847-CD0944C4F7B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317450"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 xmlns:a16="http://schemas.microsoft.com/office/drawing/2014/main" id="{AA9F7452-07A5-C54C-AF41-73682F68CBE9}"/>
              </a:ext>
            </a:extLst>
          </p:cNvPr>
          <p:cNvSpPr>
            <a:spLocks noGrp="1"/>
          </p:cNvSpPr>
          <p:nvPr>
            <p:ph type="title"/>
          </p:nvPr>
        </p:nvSpPr>
        <p:spPr>
          <a:xfrm>
            <a:off x="358485" y="1122363"/>
            <a:ext cx="3017520" cy="3204134"/>
          </a:xfrm>
        </p:spPr>
        <p:txBody>
          <a:bodyPr vert="horz" lIns="91440" tIns="45720" rIns="91440" bIns="45720" rtlCol="0" anchor="b">
            <a:normAutofit/>
          </a:bodyPr>
          <a:lstStyle/>
          <a:p>
            <a:pPr algn="l" defTabSz="914400">
              <a:lnSpc>
                <a:spcPct val="90000"/>
              </a:lnSpc>
            </a:pPr>
            <a:r>
              <a:rPr lang="en-US" sz="4200"/>
              <a:t>Our Mind Map</a:t>
            </a:r>
          </a:p>
        </p:txBody>
      </p:sp>
      <p:sp>
        <p:nvSpPr>
          <p:cNvPr id="4" name="Content Placeholder 3">
            <a:extLst>
              <a:ext uri="{FF2B5EF4-FFF2-40B4-BE49-F238E27FC236}">
                <a16:creationId xmlns="" xmlns:a16="http://schemas.microsoft.com/office/drawing/2014/main" id="{23617EE5-C4C5-E746-A4AE-05F93AB23545}"/>
              </a:ext>
            </a:extLst>
          </p:cNvPr>
          <p:cNvSpPr>
            <a:spLocks noGrp="1"/>
          </p:cNvSpPr>
          <p:nvPr>
            <p:ph sz="half" idx="2"/>
          </p:nvPr>
        </p:nvSpPr>
        <p:spPr>
          <a:xfrm>
            <a:off x="358485" y="4872922"/>
            <a:ext cx="3017519" cy="1208141"/>
          </a:xfrm>
        </p:spPr>
        <p:txBody>
          <a:bodyPr vert="horz" lIns="91440" tIns="45720" rIns="91440" bIns="45720" rtlCol="0">
            <a:normAutofit/>
          </a:bodyPr>
          <a:lstStyle/>
          <a:p>
            <a:pPr marL="0" indent="0" defTabSz="914400">
              <a:lnSpc>
                <a:spcPct val="90000"/>
              </a:lnSpc>
              <a:spcBef>
                <a:spcPts val="1000"/>
              </a:spcBef>
              <a:buNone/>
            </a:pPr>
            <a:r>
              <a:rPr lang="en-US" sz="1700"/>
              <a:t>Add in additional global justice issues linked to strands</a:t>
            </a:r>
          </a:p>
        </p:txBody>
      </p:sp>
      <p:sp>
        <p:nvSpPr>
          <p:cNvPr id="15" name="Rectangle 14">
            <a:extLst>
              <a:ext uri="{FF2B5EF4-FFF2-40B4-BE49-F238E27FC236}">
                <a16:creationId xmlns="" xmlns:a16="http://schemas.microsoft.com/office/drawing/2014/main" id="{AF2F604E-43BE-4DC3-B983-E07152336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 xmlns:a16="http://schemas.microsoft.com/office/drawing/2014/main" id="{08C9B587-E65E-4B52-B37C-ABEBB6E879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60771" y="4546920"/>
            <a:ext cx="29832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7509133"/>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1-29 at 16.38.2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904" y="1030433"/>
            <a:ext cx="8509000" cy="5527385"/>
          </a:xfrm>
          <a:prstGeom prst="rect">
            <a:avLst/>
          </a:prstGeom>
        </p:spPr>
      </p:pic>
      <p:sp>
        <p:nvSpPr>
          <p:cNvPr id="4" name="TextBox 3"/>
          <p:cNvSpPr txBox="1"/>
          <p:nvPr/>
        </p:nvSpPr>
        <p:spPr>
          <a:xfrm>
            <a:off x="452143" y="199436"/>
            <a:ext cx="8120929" cy="830997"/>
          </a:xfrm>
          <a:prstGeom prst="rect">
            <a:avLst/>
          </a:prstGeom>
          <a:noFill/>
        </p:spPr>
        <p:txBody>
          <a:bodyPr wrap="square" rtlCol="0">
            <a:spAutoFit/>
          </a:bodyPr>
          <a:lstStyle/>
          <a:p>
            <a:pPr algn="ctr"/>
            <a:r>
              <a:rPr lang="en-US" sz="4800" b="1" dirty="0" smtClean="0">
                <a:latin typeface="American Typewriter"/>
                <a:cs typeface="American Typewriter"/>
              </a:rPr>
              <a:t>NUMBER STRAND</a:t>
            </a:r>
            <a:endParaRPr lang="en-US" sz="4800" b="1" dirty="0">
              <a:latin typeface="American Typewriter"/>
              <a:cs typeface="American Typewriter"/>
            </a:endParaRPr>
          </a:p>
        </p:txBody>
      </p:sp>
    </p:spTree>
    <p:extLst>
      <p:ext uri="{BB962C8B-B14F-4D97-AF65-F5344CB8AC3E}">
        <p14:creationId xmlns:p14="http://schemas.microsoft.com/office/powerpoint/2010/main" val="127444724"/>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6758" y="2404128"/>
            <a:ext cx="5913719" cy="3901036"/>
          </a:xfrm>
        </p:spPr>
        <p:txBody>
          <a:bodyPr>
            <a:normAutofit/>
          </a:bodyPr>
          <a:lstStyle/>
          <a:p>
            <a:pPr algn="l"/>
            <a:r>
              <a:rPr lang="en-US" b="1" dirty="0" smtClean="0">
                <a:solidFill>
                  <a:srgbClr val="000000"/>
                </a:solidFill>
                <a:latin typeface="American Typewriter"/>
                <a:cs typeface="American Typewriter"/>
              </a:rPr>
              <a:t>Explore and Calculate the </a:t>
            </a:r>
            <a:r>
              <a:rPr lang="en-US" b="1" dirty="0" err="1" smtClean="0">
                <a:solidFill>
                  <a:srgbClr val="000000"/>
                </a:solidFill>
                <a:latin typeface="American Typewriter"/>
                <a:cs typeface="American Typewriter"/>
              </a:rPr>
              <a:t>Gini</a:t>
            </a:r>
            <a:r>
              <a:rPr lang="en-US" b="1" dirty="0" smtClean="0">
                <a:solidFill>
                  <a:srgbClr val="000000"/>
                </a:solidFill>
                <a:latin typeface="American Typewriter"/>
                <a:cs typeface="American Typewriter"/>
              </a:rPr>
              <a:t> </a:t>
            </a:r>
            <a:r>
              <a:rPr lang="en-US" b="1" dirty="0">
                <a:solidFill>
                  <a:srgbClr val="000000"/>
                </a:solidFill>
                <a:latin typeface="American Typewriter"/>
                <a:cs typeface="American Typewriter"/>
              </a:rPr>
              <a:t>Coefficient </a:t>
            </a:r>
            <a:r>
              <a:rPr lang="en-US" b="1" dirty="0" smtClean="0">
                <a:solidFill>
                  <a:srgbClr val="000000"/>
                </a:solidFill>
                <a:latin typeface="American Typewriter"/>
                <a:cs typeface="American Typewriter"/>
              </a:rPr>
              <a:t>and the </a:t>
            </a:r>
            <a:r>
              <a:rPr lang="en-US" b="1" dirty="0">
                <a:solidFill>
                  <a:srgbClr val="000000"/>
                </a:solidFill>
                <a:latin typeface="American Typewriter"/>
                <a:cs typeface="American Typewriter"/>
              </a:rPr>
              <a:t>Palma </a:t>
            </a:r>
            <a:r>
              <a:rPr lang="en-US" b="1" dirty="0" smtClean="0">
                <a:solidFill>
                  <a:srgbClr val="000000"/>
                </a:solidFill>
                <a:latin typeface="American Typewriter"/>
                <a:cs typeface="American Typewriter"/>
              </a:rPr>
              <a:t>Ratio</a:t>
            </a:r>
          </a:p>
          <a:p>
            <a:pPr algn="l"/>
            <a:r>
              <a:rPr lang="en-US" sz="1800" b="1" dirty="0" smtClean="0">
                <a:solidFill>
                  <a:srgbClr val="000000"/>
                </a:solidFill>
                <a:latin typeface="American Typewriter"/>
                <a:cs typeface="American Typewriter"/>
                <a:hlinkClick r:id="rId2"/>
              </a:rPr>
              <a:t>http</a:t>
            </a:r>
            <a:r>
              <a:rPr lang="en-US" sz="1800" b="1" dirty="0">
                <a:solidFill>
                  <a:srgbClr val="000000"/>
                </a:solidFill>
                <a:latin typeface="American Typewriter"/>
                <a:cs typeface="American Typewriter"/>
                <a:hlinkClick r:id="rId2"/>
              </a:rPr>
              <a:t>://shlegeris.com/</a:t>
            </a:r>
            <a:r>
              <a:rPr lang="en-US" sz="1800" b="1" dirty="0" smtClean="0">
                <a:solidFill>
                  <a:srgbClr val="000000"/>
                </a:solidFill>
                <a:latin typeface="American Typewriter"/>
                <a:cs typeface="American Typewriter"/>
                <a:hlinkClick r:id="rId2"/>
              </a:rPr>
              <a:t>gini</a:t>
            </a:r>
            <a:endParaRPr lang="en-US" sz="1800" b="1" dirty="0" smtClean="0">
              <a:solidFill>
                <a:srgbClr val="000000"/>
              </a:solidFill>
              <a:latin typeface="American Typewriter"/>
              <a:cs typeface="American Typewriter"/>
            </a:endParaRPr>
          </a:p>
          <a:p>
            <a:pPr algn="l"/>
            <a:r>
              <a:rPr lang="en-US" sz="1800" b="1" dirty="0" smtClean="0">
                <a:solidFill>
                  <a:srgbClr val="000000"/>
                </a:solidFill>
                <a:latin typeface="American Typewriter"/>
                <a:cs typeface="American Typewriter"/>
              </a:rPr>
              <a:t>Oxfam wealth inequality campaign and education</a:t>
            </a:r>
          </a:p>
          <a:p>
            <a:pPr algn="l"/>
            <a:endParaRPr lang="en-US" sz="1800" b="1" dirty="0" smtClean="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b="1" dirty="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sz="1700" b="1" dirty="0">
              <a:solidFill>
                <a:srgbClr val="000000"/>
              </a:solidFill>
              <a:latin typeface="American Typewriter"/>
              <a:cs typeface="American Typewriter"/>
            </a:endParaRPr>
          </a:p>
          <a:p>
            <a:pPr algn="l"/>
            <a:endParaRPr lang="en-US" sz="1700" dirty="0" smtClean="0">
              <a:solidFill>
                <a:schemeClr val="tx1"/>
              </a:solidFill>
              <a:latin typeface="American Typewriter"/>
              <a:cs typeface="American Typewriter"/>
            </a:endParaRPr>
          </a:p>
          <a:p>
            <a:pPr algn="l"/>
            <a:endParaRPr lang="en-US" sz="2300" dirty="0">
              <a:solidFill>
                <a:schemeClr val="tx1"/>
              </a:solidFill>
              <a:latin typeface="American Typewriter"/>
              <a:cs typeface="American Typewriter"/>
            </a:endParaRPr>
          </a:p>
        </p:txBody>
      </p:sp>
      <p:sp>
        <p:nvSpPr>
          <p:cNvPr id="4" name="TextBox 3"/>
          <p:cNvSpPr txBox="1"/>
          <p:nvPr/>
        </p:nvSpPr>
        <p:spPr>
          <a:xfrm>
            <a:off x="226758" y="68042"/>
            <a:ext cx="8231442" cy="2031325"/>
          </a:xfrm>
          <a:prstGeom prst="rect">
            <a:avLst/>
          </a:prstGeom>
          <a:solidFill>
            <a:schemeClr val="accent6"/>
          </a:solidFill>
        </p:spPr>
        <p:txBody>
          <a:bodyPr wrap="square" rtlCol="0">
            <a:spAutoFit/>
          </a:bodyPr>
          <a:lstStyle/>
          <a:p>
            <a:r>
              <a:rPr lang="en-US" sz="2800" b="1" dirty="0" smtClean="0">
                <a:latin typeface="American Typewriter"/>
                <a:cs typeface="American Typewriter"/>
              </a:rPr>
              <a:t>Number Strand</a:t>
            </a:r>
          </a:p>
          <a:p>
            <a:r>
              <a:rPr lang="en-US" sz="2000" dirty="0" smtClean="0">
                <a:latin typeface="American Typewriter"/>
                <a:cs typeface="American Typewriter"/>
              </a:rPr>
              <a:t>N</a:t>
            </a:r>
            <a:r>
              <a:rPr lang="en-US" sz="2000" dirty="0">
                <a:latin typeface="American Typewriter"/>
                <a:cs typeface="American Typewriter"/>
              </a:rPr>
              <a:t>.2 investigate equivalent representations of rational numbers so that they can</a:t>
            </a:r>
            <a:r>
              <a:rPr lang="en-US" sz="2000" dirty="0" smtClean="0">
                <a:latin typeface="American Typewriter"/>
                <a:cs typeface="American Typewriter"/>
              </a:rPr>
              <a:t>:</a:t>
            </a:r>
          </a:p>
          <a:p>
            <a:r>
              <a:rPr lang="en-US" sz="2000" dirty="0">
                <a:latin typeface="American Typewriter"/>
                <a:cs typeface="American Typewriter"/>
              </a:rPr>
              <a:t>b. use and understand ratio and proportion</a:t>
            </a:r>
          </a:p>
          <a:p>
            <a:endParaRPr lang="en-US" sz="2000" dirty="0">
              <a:latin typeface="American Typewriter"/>
              <a:cs typeface="American Typewriter"/>
            </a:endParaRPr>
          </a:p>
          <a:p>
            <a:endParaRPr lang="en-US" dirty="0"/>
          </a:p>
        </p:txBody>
      </p:sp>
      <p:pic>
        <p:nvPicPr>
          <p:cNvPr id="2" name="Picture 1" descr="Screen Shot 2021-02-02 at 07.58.1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40477" y="2099367"/>
            <a:ext cx="2795705" cy="4205797"/>
          </a:xfrm>
          <a:prstGeom prst="rect">
            <a:avLst/>
          </a:prstGeom>
        </p:spPr>
      </p:pic>
    </p:spTree>
    <p:extLst>
      <p:ext uri="{BB962C8B-B14F-4D97-AF65-F5344CB8AC3E}">
        <p14:creationId xmlns:p14="http://schemas.microsoft.com/office/powerpoint/2010/main" val="3997998485"/>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INEQUALITY AROUND THE WORLD</a:t>
            </a:r>
            <a:endParaRPr lang="en-GB" altLang="en-US" sz="4000" kern="0" dirty="0" smtClean="0">
              <a:solidFill>
                <a:srgbClr val="7030A0"/>
              </a:solidFill>
              <a:ea typeface="ＭＳ Ｐゴシック"/>
              <a:cs typeface="ＭＳ Ｐゴシック"/>
            </a:endParaRPr>
          </a:p>
        </p:txBody>
      </p:sp>
      <p:pic>
        <p:nvPicPr>
          <p:cNvPr id="23555" name="Picture 2" descr="https://ib-economics.wikispaces.com/file/view/gini_coefficient_world_map.jpg/192615282/800x352/gini_coefficient_world_map.jpg"/>
          <p:cNvPicPr>
            <a:picLocks noChangeAspect="1" noChangeArrowheads="1"/>
          </p:cNvPicPr>
          <p:nvPr/>
        </p:nvPicPr>
        <p:blipFill>
          <a:blip r:embed="rId3" cstate="print"/>
          <a:srcRect/>
          <a:stretch>
            <a:fillRect/>
          </a:stretch>
        </p:blipFill>
        <p:spPr bwMode="auto">
          <a:xfrm>
            <a:off x="120650" y="1484313"/>
            <a:ext cx="8902700" cy="3916362"/>
          </a:xfrm>
          <a:prstGeom prst="rect">
            <a:avLst/>
          </a:prstGeom>
          <a:noFill/>
          <a:ln w="9525">
            <a:noFill/>
            <a:miter lim="800000"/>
            <a:headEnd/>
            <a:tailEnd/>
          </a:ln>
        </p:spPr>
      </p:pic>
      <p:sp>
        <p:nvSpPr>
          <p:cNvPr id="5" name="Title 1"/>
          <p:cNvSpPr txBox="1">
            <a:spLocks/>
          </p:cNvSpPr>
          <p:nvPr/>
        </p:nvSpPr>
        <p:spPr>
          <a:xfrm>
            <a:off x="258763" y="5451475"/>
            <a:ext cx="8618537"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defRPr/>
            </a:pPr>
            <a:r>
              <a:rPr lang="en-GB" altLang="en-US" sz="3600" kern="0" dirty="0" smtClean="0">
                <a:solidFill>
                  <a:srgbClr val="7030A0"/>
                </a:solidFill>
                <a:ea typeface="ＭＳ Ｐゴシック"/>
                <a:cs typeface="ＭＳ Ｐゴシック"/>
              </a:rPr>
              <a:t>GINI INDEX</a:t>
            </a:r>
            <a:endParaRPr lang="en-GB" altLang="en-US" sz="4000" kern="0" dirty="0" smtClean="0">
              <a:solidFill>
                <a:srgbClr val="7030A0"/>
              </a:solidFill>
              <a:ea typeface="ＭＳ Ｐゴシック"/>
              <a:cs typeface="ＭＳ Ｐゴシック"/>
            </a:endParaRPr>
          </a:p>
        </p:txBody>
      </p:sp>
    </p:spTree>
    <p:extLst>
      <p:ext uri="{BB962C8B-B14F-4D97-AF65-F5344CB8AC3E}">
        <p14:creationId xmlns:p14="http://schemas.microsoft.com/office/powerpoint/2010/main" val="1690525922"/>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551837"/>
            <a:ext cx="4572000" cy="1754327"/>
          </a:xfrm>
          <a:prstGeom prst="rect">
            <a:avLst/>
          </a:prstGeom>
        </p:spPr>
        <p:txBody>
          <a:bodyPr>
            <a:spAutoFit/>
          </a:bodyPr>
          <a:lstStyle/>
          <a:p>
            <a:r>
              <a:rPr lang="en-US" dirty="0"/>
              <a:t>&lt;iframe width="560" height="315" src="https://www.youtube.com/embed/EE0EgIHdGPc" frameborder="0" allow="accelerometer; </a:t>
            </a:r>
            <a:r>
              <a:rPr lang="en-US" dirty="0" err="1"/>
              <a:t>autoplay</a:t>
            </a:r>
            <a:r>
              <a:rPr lang="en-US" dirty="0"/>
              <a:t>; clipboard-write; encrypted-media; gyroscope; picture-in-picture" allowfullscreen&gt;&lt;/iframe&gt;</a:t>
            </a:r>
          </a:p>
        </p:txBody>
      </p:sp>
      <p:pic>
        <p:nvPicPr>
          <p:cNvPr id="3" name="Picture 2" descr="hqdefault.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600700"/>
          </a:xfrm>
          <a:prstGeom prst="rect">
            <a:avLst/>
          </a:prstGeom>
        </p:spPr>
      </p:pic>
      <p:sp>
        <p:nvSpPr>
          <p:cNvPr id="4" name="Rectangle 3"/>
          <p:cNvSpPr/>
          <p:nvPr/>
        </p:nvSpPr>
        <p:spPr>
          <a:xfrm>
            <a:off x="279400" y="5849034"/>
            <a:ext cx="8382000" cy="400110"/>
          </a:xfrm>
          <a:prstGeom prst="rect">
            <a:avLst/>
          </a:prstGeom>
        </p:spPr>
        <p:txBody>
          <a:bodyPr wrap="square">
            <a:spAutoFit/>
          </a:bodyPr>
          <a:lstStyle/>
          <a:p>
            <a:pPr algn="ctr"/>
            <a:r>
              <a:rPr lang="en-US" sz="2000" b="1" dirty="0">
                <a:latin typeface="American Typewriter"/>
                <a:cs typeface="American Typewriter"/>
              </a:rPr>
              <a:t>https://www.youtube.com/watch?v=EE0EgIHdGPc</a:t>
            </a:r>
          </a:p>
        </p:txBody>
      </p:sp>
    </p:spTree>
    <p:extLst>
      <p:ext uri="{BB962C8B-B14F-4D97-AF65-F5344CB8AC3E}">
        <p14:creationId xmlns:p14="http://schemas.microsoft.com/office/powerpoint/2010/main" val="256385315"/>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14325" y="260350"/>
            <a:ext cx="8515350" cy="719138"/>
          </a:xfrm>
        </p:spPr>
        <p:txBody>
          <a:bodyPr/>
          <a:lstStyle/>
          <a:p>
            <a:r>
              <a:rPr lang="en-GB" altLang="en-US" sz="4000" smtClean="0">
                <a:solidFill>
                  <a:srgbClr val="7030A0"/>
                </a:solidFill>
                <a:ea typeface="ＭＳ Ｐゴシック" pitchFamily="34" charset="-128"/>
              </a:rPr>
              <a:t>WEALTH INEQUALITY</a:t>
            </a:r>
            <a:endParaRPr lang="en-GB" altLang="en-US" sz="4400" smtClean="0">
              <a:solidFill>
                <a:srgbClr val="7030A0"/>
              </a:solidFill>
              <a:ea typeface="ＭＳ Ｐゴシック" pitchFamily="34" charset="-128"/>
            </a:endParaRPr>
          </a:p>
        </p:txBody>
      </p:sp>
      <p:pic>
        <p:nvPicPr>
          <p:cNvPr id="11267" name="Picture 3"/>
          <p:cNvPicPr>
            <a:picLocks noChangeAspect="1"/>
          </p:cNvPicPr>
          <p:nvPr/>
        </p:nvPicPr>
        <p:blipFill>
          <a:blip r:embed="rId3" cstate="print"/>
          <a:srcRect/>
          <a:stretch>
            <a:fillRect/>
          </a:stretch>
        </p:blipFill>
        <p:spPr bwMode="auto">
          <a:xfrm>
            <a:off x="246063" y="1268413"/>
            <a:ext cx="8651875" cy="4464050"/>
          </a:xfrm>
          <a:prstGeom prst="rect">
            <a:avLst/>
          </a:prstGeom>
          <a:noFill/>
          <a:ln w="9525">
            <a:noFill/>
            <a:miter lim="800000"/>
            <a:headEnd/>
            <a:tailEnd/>
          </a:ln>
        </p:spPr>
      </p:pic>
    </p:spTree>
    <p:extLst>
      <p:ext uri="{BB962C8B-B14F-4D97-AF65-F5344CB8AC3E}">
        <p14:creationId xmlns:p14="http://schemas.microsoft.com/office/powerpoint/2010/main" val="2313671514"/>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388" y="333375"/>
            <a:ext cx="87852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4000" kern="0" dirty="0" smtClean="0">
                <a:solidFill>
                  <a:srgbClr val="7030A0"/>
                </a:solidFill>
                <a:ea typeface="ＭＳ Ｐゴシック"/>
                <a:cs typeface="ＭＳ Ｐゴシック"/>
              </a:rPr>
              <a:t>CALCULATING THE PALMA RATIO</a:t>
            </a:r>
            <a:endParaRPr lang="en-GB" altLang="en-US" sz="4400" kern="0" dirty="0" smtClean="0">
              <a:solidFill>
                <a:srgbClr val="7030A0"/>
              </a:solidFill>
              <a:ea typeface="ＭＳ Ｐゴシック"/>
              <a:cs typeface="ＭＳ Ｐゴシック"/>
            </a:endParaRPr>
          </a:p>
        </p:txBody>
      </p:sp>
      <p:graphicFrame>
        <p:nvGraphicFramePr>
          <p:cNvPr id="3" name="Table 2"/>
          <p:cNvGraphicFramePr>
            <a:graphicFrameLocks noGrp="1"/>
          </p:cNvGraphicFramePr>
          <p:nvPr/>
        </p:nvGraphicFramePr>
        <p:xfrm>
          <a:off x="684213" y="1700213"/>
          <a:ext cx="7704860" cy="1676400"/>
        </p:xfrm>
        <a:graphic>
          <a:graphicData uri="http://schemas.openxmlformats.org/drawingml/2006/table">
            <a:tbl>
              <a:tblPr firstRow="1" bandRow="1">
                <a:tableStyleId>{5C22544A-7EE6-4342-B048-85BDC9FD1C3A}</a:tableStyleId>
              </a:tblPr>
              <a:tblGrid>
                <a:gridCol w="770486"/>
                <a:gridCol w="770486"/>
                <a:gridCol w="770486"/>
                <a:gridCol w="770486"/>
                <a:gridCol w="770486"/>
                <a:gridCol w="770486"/>
                <a:gridCol w="770486"/>
                <a:gridCol w="770486"/>
                <a:gridCol w="770486"/>
                <a:gridCol w="770486"/>
              </a:tblGrid>
              <a:tr h="1368152">
                <a:tc>
                  <a:txBody>
                    <a:bodyPr/>
                    <a:lstStyle/>
                    <a:p>
                      <a:pPr algn="ctr"/>
                      <a:endParaRPr lang="en-GB" sz="1400" dirty="0" smtClean="0">
                        <a:solidFill>
                          <a:schemeClr val="tx1"/>
                        </a:solidFill>
                      </a:endParaRPr>
                    </a:p>
                    <a:p>
                      <a:pPr algn="ctr"/>
                      <a:r>
                        <a:rPr lang="en-GB" sz="3600" dirty="0" smtClean="0">
                          <a:solidFill>
                            <a:schemeClr val="tx1"/>
                          </a:solidFill>
                        </a:rPr>
                        <a:t>1</a:t>
                      </a:r>
                    </a:p>
                    <a:p>
                      <a:pPr algn="ctr"/>
                      <a:r>
                        <a:rPr lang="en-GB" sz="2000" dirty="0" smtClean="0">
                          <a:solidFill>
                            <a:schemeClr val="tx1"/>
                          </a:solidFill>
                        </a:rPr>
                        <a:t>10%</a:t>
                      </a:r>
                      <a:endParaRPr lang="en-GB"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2</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3</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4</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5</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6</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7</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8</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9</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r>
            </a:tbl>
          </a:graphicData>
        </a:graphic>
      </p:graphicFrame>
      <p:cxnSp>
        <p:nvCxnSpPr>
          <p:cNvPr id="5" name="Straight Arrow Connector 4"/>
          <p:cNvCxnSpPr/>
          <p:nvPr/>
        </p:nvCxnSpPr>
        <p:spPr>
          <a:xfrm>
            <a:off x="684213" y="3716338"/>
            <a:ext cx="7704137" cy="1587"/>
          </a:xfrm>
          <a:prstGeom prst="straightConnector1">
            <a:avLst/>
          </a:prstGeom>
          <a:ln w="38100">
            <a:solidFill>
              <a:schemeClr val="accent3"/>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508" name="Rectangle 5"/>
          <p:cNvSpPr>
            <a:spLocks noChangeArrowheads="1"/>
          </p:cNvSpPr>
          <p:nvPr/>
        </p:nvSpPr>
        <p:spPr bwMode="auto">
          <a:xfrm>
            <a:off x="250825" y="3860800"/>
            <a:ext cx="2233613"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Poorest</a:t>
            </a:r>
          </a:p>
        </p:txBody>
      </p:sp>
      <p:sp>
        <p:nvSpPr>
          <p:cNvPr id="20509" name="Rectangle 6"/>
          <p:cNvSpPr>
            <a:spLocks noChangeArrowheads="1"/>
          </p:cNvSpPr>
          <p:nvPr/>
        </p:nvSpPr>
        <p:spPr bwMode="auto">
          <a:xfrm>
            <a:off x="6588125" y="3860800"/>
            <a:ext cx="2232025"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Richest</a:t>
            </a:r>
          </a:p>
        </p:txBody>
      </p:sp>
    </p:spTree>
    <p:extLst>
      <p:ext uri="{BB962C8B-B14F-4D97-AF65-F5344CB8AC3E}">
        <p14:creationId xmlns:p14="http://schemas.microsoft.com/office/powerpoint/2010/main" val="289677443"/>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388" y="333375"/>
            <a:ext cx="87852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4000" kern="0" dirty="0" smtClean="0">
                <a:solidFill>
                  <a:srgbClr val="7030A0"/>
                </a:solidFill>
                <a:ea typeface="ＭＳ Ｐゴシック"/>
                <a:cs typeface="ＭＳ Ｐゴシック"/>
              </a:rPr>
              <a:t>CALCULATING THE PALMA RATIO</a:t>
            </a:r>
            <a:endParaRPr lang="en-GB" altLang="en-US" sz="4400" kern="0" dirty="0" smtClean="0">
              <a:solidFill>
                <a:srgbClr val="7030A0"/>
              </a:solidFill>
              <a:ea typeface="ＭＳ Ｐゴシック"/>
              <a:cs typeface="ＭＳ Ｐゴシック"/>
            </a:endParaRPr>
          </a:p>
        </p:txBody>
      </p:sp>
      <p:sp>
        <p:nvSpPr>
          <p:cNvPr id="21507" name="Rectangle 2"/>
          <p:cNvSpPr>
            <a:spLocks noChangeArrowheads="1"/>
          </p:cNvSpPr>
          <p:nvPr/>
        </p:nvSpPr>
        <p:spPr bwMode="auto">
          <a:xfrm>
            <a:off x="1547813" y="1773238"/>
            <a:ext cx="6048375" cy="1076325"/>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richest 10% (tenth group)</a:t>
            </a:r>
          </a:p>
        </p:txBody>
      </p:sp>
      <p:cxnSp>
        <p:nvCxnSpPr>
          <p:cNvPr id="21508" name="AutoShape 17"/>
          <p:cNvCxnSpPr>
            <a:cxnSpLocks noChangeShapeType="1"/>
          </p:cNvCxnSpPr>
          <p:nvPr/>
        </p:nvCxnSpPr>
        <p:spPr bwMode="auto">
          <a:xfrm>
            <a:off x="395288" y="3141663"/>
            <a:ext cx="8353425" cy="0"/>
          </a:xfrm>
          <a:prstGeom prst="straightConnector1">
            <a:avLst/>
          </a:prstGeom>
          <a:noFill/>
          <a:ln w="38100">
            <a:solidFill>
              <a:srgbClr val="000000"/>
            </a:solidFill>
            <a:round/>
            <a:headEnd/>
            <a:tailEnd/>
          </a:ln>
        </p:spPr>
      </p:cxnSp>
      <p:sp>
        <p:nvSpPr>
          <p:cNvPr id="21509" name="Rectangle 3"/>
          <p:cNvSpPr>
            <a:spLocks noChangeArrowheads="1"/>
          </p:cNvSpPr>
          <p:nvPr/>
        </p:nvSpPr>
        <p:spPr bwMode="auto">
          <a:xfrm>
            <a:off x="1076325" y="3429000"/>
            <a:ext cx="6991350" cy="1077913"/>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poorest 40% (first to fourth groups) </a:t>
            </a:r>
          </a:p>
        </p:txBody>
      </p:sp>
    </p:spTree>
    <p:extLst>
      <p:ext uri="{BB962C8B-B14F-4D97-AF65-F5344CB8AC3E}">
        <p14:creationId xmlns:p14="http://schemas.microsoft.com/office/powerpoint/2010/main" val="2062098603"/>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2.43.3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48923"/>
            <a:ext cx="9144000" cy="4810955"/>
          </a:xfrm>
          <a:prstGeom prst="rect">
            <a:avLst/>
          </a:prstGeom>
        </p:spPr>
      </p:pic>
    </p:spTree>
    <p:extLst>
      <p:ext uri="{BB962C8B-B14F-4D97-AF65-F5344CB8AC3E}">
        <p14:creationId xmlns:p14="http://schemas.microsoft.com/office/powerpoint/2010/main" val="4027504126"/>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PALMA PROBLEMS 			TABLE 1</a:t>
            </a:r>
            <a:endParaRPr lang="en-GB" altLang="en-US" sz="4000" kern="0" dirty="0" smtClean="0">
              <a:solidFill>
                <a:srgbClr val="7030A0"/>
              </a:solidFill>
              <a:ea typeface="ＭＳ Ｐゴシック"/>
              <a:cs typeface="ＭＳ Ｐゴシック"/>
            </a:endParaRPr>
          </a:p>
        </p:txBody>
      </p:sp>
      <p:graphicFrame>
        <p:nvGraphicFramePr>
          <p:cNvPr id="1026" name="Object 26"/>
          <p:cNvGraphicFramePr>
            <a:graphicFrameLocks noChangeAspect="1"/>
          </p:cNvGraphicFramePr>
          <p:nvPr/>
        </p:nvGraphicFramePr>
        <p:xfrm>
          <a:off x="392113" y="1200150"/>
          <a:ext cx="8301037" cy="4749800"/>
        </p:xfrm>
        <a:graphic>
          <a:graphicData uri="http://schemas.openxmlformats.org/presentationml/2006/ole">
            <mc:AlternateContent xmlns:mc="http://schemas.openxmlformats.org/markup-compatibility/2006">
              <mc:Choice xmlns:v="urn:schemas-microsoft-com:vml" Requires="v">
                <p:oleObj spid="_x0000_s1053" name="Document" r:id="rId5" imgW="8991309" imgH="5140814" progId="Word.Document.12">
                  <p:embed/>
                </p:oleObj>
              </mc:Choice>
              <mc:Fallback>
                <p:oleObj name="Document" r:id="rId5" imgW="8991309" imgH="5140814" progId="Word.Document.1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113" y="1200150"/>
                        <a:ext cx="8301037" cy="4749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91289929"/>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PALMA PROBLEMS 			TABLE 2</a:t>
            </a:r>
            <a:endParaRPr lang="en-GB" altLang="en-US" sz="4000" kern="0" dirty="0" smtClean="0">
              <a:solidFill>
                <a:srgbClr val="7030A0"/>
              </a:solidFill>
              <a:ea typeface="ＭＳ Ｐゴシック"/>
              <a:cs typeface="ＭＳ Ｐゴシック"/>
            </a:endParaRPr>
          </a:p>
        </p:txBody>
      </p:sp>
      <p:graphicFrame>
        <p:nvGraphicFramePr>
          <p:cNvPr id="2050" name="Object 26"/>
          <p:cNvGraphicFramePr>
            <a:graphicFrameLocks noChangeAspect="1"/>
          </p:cNvGraphicFramePr>
          <p:nvPr/>
        </p:nvGraphicFramePr>
        <p:xfrm>
          <a:off x="415925" y="1116013"/>
          <a:ext cx="8420100" cy="4810125"/>
        </p:xfrm>
        <a:graphic>
          <a:graphicData uri="http://schemas.openxmlformats.org/presentationml/2006/ole">
            <mc:AlternateContent xmlns:mc="http://schemas.openxmlformats.org/markup-compatibility/2006">
              <mc:Choice xmlns:v="urn:schemas-microsoft-com:vml" Requires="v">
                <p:oleObj spid="_x0000_s2077" name="Document" r:id="rId5" imgW="8991309" imgH="5140814" progId="Word.Document.12">
                  <p:embed/>
                </p:oleObj>
              </mc:Choice>
              <mc:Fallback>
                <p:oleObj name="Document" r:id="rId5" imgW="8991309" imgH="5140814" progId="Word.Document.1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925" y="1116013"/>
                        <a:ext cx="8420100" cy="481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933485964"/>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23850" y="333375"/>
            <a:ext cx="8642350" cy="719138"/>
          </a:xfrm>
        </p:spPr>
        <p:txBody>
          <a:bodyPr/>
          <a:lstStyle/>
          <a:p>
            <a:r>
              <a:rPr lang="en-GB" altLang="en-US" sz="4000" smtClean="0">
                <a:solidFill>
                  <a:srgbClr val="7030A0"/>
                </a:solidFill>
                <a:ea typeface="ＭＳ Ｐゴシック" pitchFamily="34" charset="-128"/>
              </a:rPr>
              <a:t>WHAT IS INEQUALITY?</a:t>
            </a:r>
            <a:endParaRPr lang="en-GB" altLang="en-US" sz="4400" smtClean="0">
              <a:solidFill>
                <a:srgbClr val="7030A0"/>
              </a:solidFill>
              <a:ea typeface="ＭＳ Ｐゴシック" pitchFamily="34" charset="-128"/>
            </a:endParaRPr>
          </a:p>
        </p:txBody>
      </p:sp>
      <p:pic>
        <p:nvPicPr>
          <p:cNvPr id="1536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00113" y="2276475"/>
            <a:ext cx="935037" cy="1133475"/>
          </a:xfrm>
          <a:prstGeom prst="rect">
            <a:avLst/>
          </a:prstGeom>
          <a:noFill/>
          <a:ln w="9525">
            <a:noFill/>
            <a:miter lim="800000"/>
            <a:headEnd/>
            <a:tailEnd/>
          </a:ln>
        </p:spPr>
      </p:pic>
      <p:pic>
        <p:nvPicPr>
          <p:cNvPr id="1536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84438" y="2295525"/>
            <a:ext cx="935037" cy="1133475"/>
          </a:xfrm>
          <a:prstGeom prst="rect">
            <a:avLst/>
          </a:prstGeom>
          <a:noFill/>
          <a:ln w="9525">
            <a:noFill/>
            <a:miter lim="800000"/>
            <a:headEnd/>
            <a:tailEnd/>
          </a:ln>
        </p:spPr>
      </p:pic>
      <p:pic>
        <p:nvPicPr>
          <p:cNvPr id="1536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03688" y="2276475"/>
            <a:ext cx="936625" cy="1133475"/>
          </a:xfrm>
          <a:prstGeom prst="rect">
            <a:avLst/>
          </a:prstGeom>
          <a:noFill/>
          <a:ln w="9525">
            <a:noFill/>
            <a:miter lim="800000"/>
            <a:headEnd/>
            <a:tailEnd/>
          </a:ln>
        </p:spPr>
      </p:pic>
      <p:pic>
        <p:nvPicPr>
          <p:cNvPr id="1536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24525" y="2295525"/>
            <a:ext cx="935038" cy="1133475"/>
          </a:xfrm>
          <a:prstGeom prst="rect">
            <a:avLst/>
          </a:prstGeom>
          <a:noFill/>
          <a:ln w="9525">
            <a:noFill/>
            <a:miter lim="800000"/>
            <a:headEnd/>
            <a:tailEnd/>
          </a:ln>
        </p:spPr>
      </p:pic>
      <p:pic>
        <p:nvPicPr>
          <p:cNvPr id="1536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08850" y="2295525"/>
            <a:ext cx="935038" cy="1133475"/>
          </a:xfrm>
          <a:prstGeom prst="rect">
            <a:avLst/>
          </a:prstGeom>
          <a:noFill/>
          <a:ln w="9525">
            <a:noFill/>
            <a:miter lim="800000"/>
            <a:headEnd/>
            <a:tailEnd/>
          </a:ln>
        </p:spPr>
      </p:pic>
      <p:pic>
        <p:nvPicPr>
          <p:cNvPr id="1536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80288" y="4887913"/>
            <a:ext cx="936625" cy="1133475"/>
          </a:xfrm>
          <a:prstGeom prst="rect">
            <a:avLst/>
          </a:prstGeom>
          <a:noFill/>
          <a:ln w="9525">
            <a:noFill/>
            <a:miter lim="800000"/>
            <a:headEnd/>
            <a:tailEnd/>
          </a:ln>
        </p:spPr>
      </p:pic>
      <p:pic>
        <p:nvPicPr>
          <p:cNvPr id="1536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95963" y="4887913"/>
            <a:ext cx="936625" cy="1133475"/>
          </a:xfrm>
          <a:prstGeom prst="rect">
            <a:avLst/>
          </a:prstGeom>
          <a:noFill/>
          <a:ln w="9525">
            <a:noFill/>
            <a:miter lim="800000"/>
            <a:headEnd/>
            <a:tailEnd/>
          </a:ln>
        </p:spPr>
      </p:pic>
      <p:pic>
        <p:nvPicPr>
          <p:cNvPr id="1537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03688" y="4887913"/>
            <a:ext cx="936625" cy="1133475"/>
          </a:xfrm>
          <a:prstGeom prst="rect">
            <a:avLst/>
          </a:prstGeom>
          <a:noFill/>
          <a:ln w="9525">
            <a:noFill/>
            <a:miter lim="800000"/>
            <a:headEnd/>
            <a:tailEnd/>
          </a:ln>
        </p:spPr>
      </p:pic>
      <p:pic>
        <p:nvPicPr>
          <p:cNvPr id="1537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84438" y="4887913"/>
            <a:ext cx="935037" cy="1133475"/>
          </a:xfrm>
          <a:prstGeom prst="rect">
            <a:avLst/>
          </a:prstGeom>
          <a:noFill/>
          <a:ln w="9525">
            <a:noFill/>
            <a:miter lim="800000"/>
            <a:headEnd/>
            <a:tailEnd/>
          </a:ln>
        </p:spPr>
      </p:pic>
      <p:pic>
        <p:nvPicPr>
          <p:cNvPr id="1537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7088" y="4887913"/>
            <a:ext cx="936625" cy="1133475"/>
          </a:xfrm>
          <a:prstGeom prst="rect">
            <a:avLst/>
          </a:prstGeom>
          <a:noFill/>
          <a:ln w="9525">
            <a:noFill/>
            <a:miter lim="800000"/>
            <a:headEnd/>
            <a:tailEnd/>
          </a:ln>
        </p:spPr>
      </p:pic>
      <p:sp>
        <p:nvSpPr>
          <p:cNvPr id="15373" name="Text Box 2"/>
          <p:cNvSpPr txBox="1">
            <a:spLocks noChangeArrowheads="1"/>
          </p:cNvSpPr>
          <p:nvPr/>
        </p:nvSpPr>
        <p:spPr bwMode="auto">
          <a:xfrm>
            <a:off x="827088"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4" name="Text Box 2"/>
          <p:cNvSpPr txBox="1">
            <a:spLocks noChangeArrowheads="1"/>
          </p:cNvSpPr>
          <p:nvPr/>
        </p:nvSpPr>
        <p:spPr bwMode="auto">
          <a:xfrm>
            <a:off x="2339975" y="1628775"/>
            <a:ext cx="1223963" cy="646113"/>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5" name="Text Box 2"/>
          <p:cNvSpPr txBox="1">
            <a:spLocks noChangeArrowheads="1"/>
          </p:cNvSpPr>
          <p:nvPr/>
        </p:nvSpPr>
        <p:spPr bwMode="auto">
          <a:xfrm>
            <a:off x="3924300" y="1630363"/>
            <a:ext cx="1223963"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6" name="Text Box 2"/>
          <p:cNvSpPr txBox="1">
            <a:spLocks noChangeArrowheads="1"/>
          </p:cNvSpPr>
          <p:nvPr/>
        </p:nvSpPr>
        <p:spPr bwMode="auto">
          <a:xfrm>
            <a:off x="5580063"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7" name="Text Box 2"/>
          <p:cNvSpPr txBox="1">
            <a:spLocks noChangeArrowheads="1"/>
          </p:cNvSpPr>
          <p:nvPr/>
        </p:nvSpPr>
        <p:spPr bwMode="auto">
          <a:xfrm>
            <a:off x="7164388"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8" name="Text Box 2"/>
          <p:cNvSpPr txBox="1">
            <a:spLocks noChangeArrowheads="1"/>
          </p:cNvSpPr>
          <p:nvPr/>
        </p:nvSpPr>
        <p:spPr bwMode="auto">
          <a:xfrm>
            <a:off x="755650" y="4294188"/>
            <a:ext cx="1223963" cy="647700"/>
          </a:xfrm>
          <a:prstGeom prst="rect">
            <a:avLst/>
          </a:prstGeom>
          <a:noFill/>
          <a:ln w="9525">
            <a:noFill/>
            <a:miter lim="800000"/>
            <a:headEnd/>
            <a:tailEnd/>
          </a:ln>
        </p:spPr>
        <p:txBody>
          <a:bodyPr>
            <a:spAutoFit/>
          </a:bodyPr>
          <a:lstStyle/>
          <a:p>
            <a:pPr algn="ctr">
              <a:spcAft>
                <a:spcPts val="1000"/>
              </a:spcAft>
            </a:pPr>
            <a:r>
              <a:rPr lang="en-GB" sz="3600"/>
              <a:t>£87</a:t>
            </a:r>
            <a:endParaRPr lang="en-US" sz="5400"/>
          </a:p>
        </p:txBody>
      </p:sp>
      <p:sp>
        <p:nvSpPr>
          <p:cNvPr id="15379" name="Text Box 2"/>
          <p:cNvSpPr txBox="1">
            <a:spLocks noChangeArrowheads="1"/>
          </p:cNvSpPr>
          <p:nvPr/>
        </p:nvSpPr>
        <p:spPr bwMode="auto">
          <a:xfrm>
            <a:off x="2411413" y="4292600"/>
            <a:ext cx="1223962" cy="646113"/>
          </a:xfrm>
          <a:prstGeom prst="rect">
            <a:avLst/>
          </a:prstGeom>
          <a:noFill/>
          <a:ln w="9525">
            <a:noFill/>
            <a:miter lim="800000"/>
            <a:headEnd/>
            <a:tailEnd/>
          </a:ln>
        </p:spPr>
        <p:txBody>
          <a:bodyPr>
            <a:spAutoFit/>
          </a:bodyPr>
          <a:lstStyle/>
          <a:p>
            <a:pPr algn="ctr">
              <a:spcAft>
                <a:spcPts val="1000"/>
              </a:spcAft>
            </a:pPr>
            <a:r>
              <a:rPr lang="en-GB" sz="3600"/>
              <a:t>£10</a:t>
            </a:r>
            <a:endParaRPr lang="en-US" sz="5400"/>
          </a:p>
        </p:txBody>
      </p:sp>
      <p:sp>
        <p:nvSpPr>
          <p:cNvPr id="15380" name="Text Box 2"/>
          <p:cNvSpPr txBox="1">
            <a:spLocks noChangeArrowheads="1"/>
          </p:cNvSpPr>
          <p:nvPr/>
        </p:nvSpPr>
        <p:spPr bwMode="auto">
          <a:xfrm>
            <a:off x="3924300" y="4294188"/>
            <a:ext cx="1223963" cy="647700"/>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sp>
        <p:nvSpPr>
          <p:cNvPr id="15381" name="Text Box 2"/>
          <p:cNvSpPr txBox="1">
            <a:spLocks noChangeArrowheads="1"/>
          </p:cNvSpPr>
          <p:nvPr/>
        </p:nvSpPr>
        <p:spPr bwMode="auto">
          <a:xfrm>
            <a:off x="5651500" y="4292600"/>
            <a:ext cx="1223963" cy="646113"/>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sp>
        <p:nvSpPr>
          <p:cNvPr id="15382" name="Text Box 2"/>
          <p:cNvSpPr txBox="1">
            <a:spLocks noChangeArrowheads="1"/>
          </p:cNvSpPr>
          <p:nvPr/>
        </p:nvSpPr>
        <p:spPr bwMode="auto">
          <a:xfrm>
            <a:off x="7235825" y="4292600"/>
            <a:ext cx="1223963" cy="646113"/>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cxnSp>
        <p:nvCxnSpPr>
          <p:cNvPr id="42" name="Straight Connector 41"/>
          <p:cNvCxnSpPr/>
          <p:nvPr/>
        </p:nvCxnSpPr>
        <p:spPr>
          <a:xfrm>
            <a:off x="539750" y="3644900"/>
            <a:ext cx="806450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5384" name="Text Box 2"/>
          <p:cNvSpPr txBox="1">
            <a:spLocks noChangeArrowheads="1"/>
          </p:cNvSpPr>
          <p:nvPr/>
        </p:nvSpPr>
        <p:spPr bwMode="auto">
          <a:xfrm>
            <a:off x="3455988" y="3719513"/>
            <a:ext cx="2232025" cy="646112"/>
          </a:xfrm>
          <a:prstGeom prst="rect">
            <a:avLst/>
          </a:prstGeom>
          <a:noFill/>
          <a:ln w="9525">
            <a:noFill/>
            <a:miter lim="800000"/>
            <a:headEnd/>
            <a:tailEnd/>
          </a:ln>
        </p:spPr>
        <p:txBody>
          <a:bodyPr>
            <a:spAutoFit/>
          </a:bodyPr>
          <a:lstStyle/>
          <a:p>
            <a:pPr algn="ctr">
              <a:spcAft>
                <a:spcPts val="1000"/>
              </a:spcAft>
            </a:pPr>
            <a:r>
              <a:rPr lang="en-GB" sz="3600" b="1">
                <a:solidFill>
                  <a:srgbClr val="7030A0"/>
                </a:solidFill>
              </a:rPr>
              <a:t>Group B</a:t>
            </a:r>
            <a:r>
              <a:rPr lang="en-GB" sz="3600"/>
              <a:t> </a:t>
            </a:r>
            <a:endParaRPr lang="en-US" sz="5400"/>
          </a:p>
        </p:txBody>
      </p:sp>
      <p:sp>
        <p:nvSpPr>
          <p:cNvPr id="15385" name="Text Box 2"/>
          <p:cNvSpPr txBox="1">
            <a:spLocks noChangeArrowheads="1"/>
          </p:cNvSpPr>
          <p:nvPr/>
        </p:nvSpPr>
        <p:spPr bwMode="auto">
          <a:xfrm>
            <a:off x="3455988" y="1052513"/>
            <a:ext cx="2232025" cy="646112"/>
          </a:xfrm>
          <a:prstGeom prst="rect">
            <a:avLst/>
          </a:prstGeom>
          <a:noFill/>
          <a:ln w="9525">
            <a:noFill/>
            <a:miter lim="800000"/>
            <a:headEnd/>
            <a:tailEnd/>
          </a:ln>
        </p:spPr>
        <p:txBody>
          <a:bodyPr>
            <a:spAutoFit/>
          </a:bodyPr>
          <a:lstStyle/>
          <a:p>
            <a:pPr algn="ctr">
              <a:spcAft>
                <a:spcPts val="1000"/>
              </a:spcAft>
            </a:pPr>
            <a:r>
              <a:rPr lang="en-GB" sz="3600" b="1">
                <a:solidFill>
                  <a:srgbClr val="7030A0"/>
                </a:solidFill>
              </a:rPr>
              <a:t>Group A</a:t>
            </a:r>
            <a:r>
              <a:rPr lang="en-GB" sz="3600"/>
              <a:t> </a:t>
            </a:r>
            <a:endParaRPr lang="en-US" sz="5400"/>
          </a:p>
        </p:txBody>
      </p:sp>
    </p:spTree>
    <p:extLst>
      <p:ext uri="{BB962C8B-B14F-4D97-AF65-F5344CB8AC3E}">
        <p14:creationId xmlns:p14="http://schemas.microsoft.com/office/powerpoint/2010/main" val="2918181526"/>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5.17.3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4508500" cy="5791200"/>
          </a:xfrm>
          <a:prstGeom prst="rect">
            <a:avLst/>
          </a:prstGeom>
        </p:spPr>
      </p:pic>
      <p:pic>
        <p:nvPicPr>
          <p:cNvPr id="3" name="Picture 2" descr="Screen Shot 2021-02-02 at 15.17.49.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48200" y="203200"/>
            <a:ext cx="4495800" cy="5003800"/>
          </a:xfrm>
          <a:prstGeom prst="rect">
            <a:avLst/>
          </a:prstGeom>
        </p:spPr>
      </p:pic>
      <p:sp>
        <p:nvSpPr>
          <p:cNvPr id="4" name="TextBox 3"/>
          <p:cNvSpPr txBox="1"/>
          <p:nvPr/>
        </p:nvSpPr>
        <p:spPr>
          <a:xfrm>
            <a:off x="0" y="5791200"/>
            <a:ext cx="9144000" cy="584776"/>
          </a:xfrm>
          <a:prstGeom prst="rect">
            <a:avLst/>
          </a:prstGeom>
          <a:solidFill>
            <a:schemeClr val="accent5">
              <a:lumMod val="75000"/>
            </a:schemeClr>
          </a:solidFill>
        </p:spPr>
        <p:txBody>
          <a:bodyPr wrap="square" rtlCol="0">
            <a:spAutoFit/>
          </a:bodyPr>
          <a:lstStyle/>
          <a:p>
            <a:pPr algn="ctr"/>
            <a:r>
              <a:rPr lang="en-US" sz="3200" b="1" dirty="0" smtClean="0">
                <a:latin typeface="American Typewriter"/>
                <a:cs typeface="American Typewriter"/>
              </a:rPr>
              <a:t>What makes up the $5?</a:t>
            </a:r>
            <a:endParaRPr lang="en-US" sz="3200" b="1" dirty="0">
              <a:latin typeface="American Typewriter"/>
              <a:cs typeface="American Typewriter"/>
            </a:endParaRPr>
          </a:p>
        </p:txBody>
      </p:sp>
    </p:spTree>
    <p:extLst>
      <p:ext uri="{BB962C8B-B14F-4D97-AF65-F5344CB8AC3E}">
        <p14:creationId xmlns:p14="http://schemas.microsoft.com/office/powerpoint/2010/main" val="3104824518"/>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5728"/>
            <a:ext cx="9144000" cy="23083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en-US" dirty="0">
                <a:solidFill>
                  <a:schemeClr val="tx1"/>
                </a:solidFill>
                <a:latin typeface="American Typewriter"/>
                <a:cs typeface="American Typewriter"/>
              </a:rPr>
              <a:t>c. solve money-related problems including those involving bills, VAT, profit or loss, % profit or loss (on the cost price), cost price, selling price, compound interest for not more than 3 years, income tax (standard rate only), net pay (including other deductions of specified amounts), value for money calculations and </a:t>
            </a:r>
            <a:r>
              <a:rPr lang="en-US" dirty="0" err="1">
                <a:solidFill>
                  <a:schemeClr val="tx1"/>
                </a:solidFill>
                <a:latin typeface="American Typewriter"/>
                <a:cs typeface="American Typewriter"/>
              </a:rPr>
              <a:t>judgements</a:t>
            </a:r>
            <a:r>
              <a:rPr lang="en-US" dirty="0">
                <a:solidFill>
                  <a:schemeClr val="tx1"/>
                </a:solidFill>
                <a:latin typeface="American Typewriter"/>
                <a:cs typeface="American Typewriter"/>
              </a:rPr>
              <a:t>, mark up (profit as a % of cost price), margin (profit as a % of selling price), compound interest, income tax and net pay (including other deductions</a:t>
            </a:r>
            <a:r>
              <a:rPr lang="en-US" dirty="0" smtClean="0">
                <a:solidFill>
                  <a:schemeClr val="tx1"/>
                </a:solidFill>
                <a:latin typeface="American Typewriter"/>
                <a:cs typeface="American Typewriter"/>
              </a:rPr>
              <a:t>)</a:t>
            </a:r>
          </a:p>
          <a:p>
            <a:endParaRPr lang="en-US" dirty="0">
              <a:latin typeface="American Typewriter"/>
              <a:cs typeface="American Typewriter"/>
            </a:endParaRPr>
          </a:p>
          <a:p>
            <a:endParaRPr lang="en-US" dirty="0"/>
          </a:p>
        </p:txBody>
      </p:sp>
      <p:pic>
        <p:nvPicPr>
          <p:cNvPr id="4" name="Picture 3" descr="Screen Shot 2021-02-02 at 09.38.0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136" y="2925040"/>
            <a:ext cx="8181407" cy="3055505"/>
          </a:xfrm>
          <a:prstGeom prst="rect">
            <a:avLst/>
          </a:prstGeom>
        </p:spPr>
      </p:pic>
    </p:spTree>
    <p:extLst>
      <p:ext uri="{BB962C8B-B14F-4D97-AF65-F5344CB8AC3E}">
        <p14:creationId xmlns:p14="http://schemas.microsoft.com/office/powerpoint/2010/main" val="1186041923"/>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1.03.35.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0552" y="350982"/>
            <a:ext cx="3229298" cy="3992418"/>
          </a:xfrm>
          <a:prstGeom prst="rect">
            <a:avLst/>
          </a:prstGeom>
        </p:spPr>
      </p:pic>
      <p:pic>
        <p:nvPicPr>
          <p:cNvPr id="4" name="Picture 3" descr="Screen Shot 2021-02-02 at 10.16.46.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50982"/>
            <a:ext cx="5730552" cy="5262418"/>
          </a:xfrm>
          <a:prstGeom prst="rect">
            <a:avLst/>
          </a:prstGeom>
        </p:spPr>
      </p:pic>
    </p:spTree>
    <p:extLst>
      <p:ext uri="{BB962C8B-B14F-4D97-AF65-F5344CB8AC3E}">
        <p14:creationId xmlns:p14="http://schemas.microsoft.com/office/powerpoint/2010/main" val="303663184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1-29 at 16.44.0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769096"/>
            <a:ext cx="9144000" cy="1981200"/>
          </a:xfrm>
          <a:prstGeom prst="rect">
            <a:avLst/>
          </a:prstGeom>
        </p:spPr>
      </p:pic>
      <p:sp>
        <p:nvSpPr>
          <p:cNvPr id="4" name="TextBox 3"/>
          <p:cNvSpPr txBox="1"/>
          <p:nvPr/>
        </p:nvSpPr>
        <p:spPr>
          <a:xfrm>
            <a:off x="452143" y="199436"/>
            <a:ext cx="8120929" cy="1569660"/>
          </a:xfrm>
          <a:prstGeom prst="rect">
            <a:avLst/>
          </a:prstGeom>
          <a:noFill/>
        </p:spPr>
        <p:txBody>
          <a:bodyPr wrap="square" rtlCol="0">
            <a:spAutoFit/>
          </a:bodyPr>
          <a:lstStyle/>
          <a:p>
            <a:pPr algn="ctr"/>
            <a:r>
              <a:rPr lang="en-US" sz="4800" b="1" dirty="0" smtClean="0">
                <a:latin typeface="American Typewriter"/>
                <a:cs typeface="American Typewriter"/>
              </a:rPr>
              <a:t>ALGEBRA &amp; FUNCTIONS STRAND</a:t>
            </a:r>
            <a:endParaRPr lang="en-US" sz="4800" b="1" dirty="0">
              <a:latin typeface="American Typewriter"/>
              <a:cs typeface="American Typewriter"/>
            </a:endParaRPr>
          </a:p>
        </p:txBody>
      </p:sp>
      <p:pic>
        <p:nvPicPr>
          <p:cNvPr id="2" name="Picture 1" descr="Screen Shot 2021-02-01 at 10.34.48.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4303338"/>
            <a:ext cx="4673600" cy="2019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Screen Shot 2021-02-01 at 10.36.25.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73599" y="3981205"/>
            <a:ext cx="4305877" cy="25723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81286256"/>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09.40.57.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0909" y="254000"/>
            <a:ext cx="8751455" cy="6560705"/>
          </a:xfrm>
          <a:prstGeom prst="rect">
            <a:avLst/>
          </a:prstGeom>
        </p:spPr>
      </p:pic>
    </p:spTree>
    <p:extLst>
      <p:ext uri="{BB962C8B-B14F-4D97-AF65-F5344CB8AC3E}">
        <p14:creationId xmlns:p14="http://schemas.microsoft.com/office/powerpoint/2010/main" val="3917475179"/>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0.59.12.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5073"/>
            <a:ext cx="9144000" cy="1674254"/>
          </a:xfrm>
          <a:prstGeom prst="rect">
            <a:avLst/>
          </a:prstGeom>
        </p:spPr>
      </p:pic>
      <p:pic>
        <p:nvPicPr>
          <p:cNvPr id="3" name="Picture 2" descr="Unknown-2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9299" y="1929327"/>
            <a:ext cx="7852833" cy="2355850"/>
          </a:xfrm>
          <a:prstGeom prst="rect">
            <a:avLst/>
          </a:prstGeom>
        </p:spPr>
      </p:pic>
    </p:spTree>
    <p:extLst>
      <p:ext uri="{BB962C8B-B14F-4D97-AF65-F5344CB8AC3E}">
        <p14:creationId xmlns:p14="http://schemas.microsoft.com/office/powerpoint/2010/main" val="4106747206"/>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3 at 10.13.5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5000" y="1962150"/>
            <a:ext cx="8013700" cy="4457700"/>
          </a:xfrm>
          <a:prstGeom prst="rect">
            <a:avLst/>
          </a:prstGeom>
        </p:spPr>
      </p:pic>
      <p:pic>
        <p:nvPicPr>
          <p:cNvPr id="3" name="Picture 2" descr="Screen Shot 2021-02-03 at 10.18.3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74650"/>
            <a:ext cx="9144000" cy="825500"/>
          </a:xfrm>
          <a:prstGeom prst="rect">
            <a:avLst/>
          </a:prstGeom>
        </p:spPr>
      </p:pic>
    </p:spTree>
    <p:extLst>
      <p:ext uri="{BB962C8B-B14F-4D97-AF65-F5344CB8AC3E}">
        <p14:creationId xmlns:p14="http://schemas.microsoft.com/office/powerpoint/2010/main" val="1792648812"/>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A4F6B5-9C0A-B24D-8A18-FAA555B96AFA}"/>
              </a:ext>
            </a:extLst>
          </p:cNvPr>
          <p:cNvSpPr>
            <a:spLocks noGrp="1"/>
          </p:cNvSpPr>
          <p:nvPr>
            <p:ph type="title"/>
          </p:nvPr>
        </p:nvSpPr>
        <p:spPr/>
        <p:txBody>
          <a:bodyPr/>
          <a:lstStyle/>
          <a:p>
            <a:endParaRPr lang="en-US"/>
          </a:p>
        </p:txBody>
      </p:sp>
      <p:sp>
        <p:nvSpPr>
          <p:cNvPr id="3" name="Content Placeholder 2">
            <a:extLst>
              <a:ext uri="{FF2B5EF4-FFF2-40B4-BE49-F238E27FC236}">
                <a16:creationId xmlns="" xmlns:a16="http://schemas.microsoft.com/office/drawing/2014/main" id="{0E5ADD51-C53E-854C-840A-DAE95D405A8A}"/>
              </a:ext>
            </a:extLst>
          </p:cNvPr>
          <p:cNvSpPr>
            <a:spLocks noGrp="1"/>
          </p:cNvSpPr>
          <p:nvPr>
            <p:ph idx="1"/>
          </p:nvPr>
        </p:nvSpPr>
        <p:spPr/>
        <p:txBody>
          <a:bodyPr/>
          <a:lstStyle/>
          <a:p>
            <a:endParaRPr lang="en-US"/>
          </a:p>
        </p:txBody>
      </p:sp>
      <p:pic>
        <p:nvPicPr>
          <p:cNvPr id="16386" name="Picture 2">
            <a:extLst>
              <a:ext uri="{FF2B5EF4-FFF2-40B4-BE49-F238E27FC236}">
                <a16:creationId xmlns="" xmlns:a16="http://schemas.microsoft.com/office/drawing/2014/main" id="{8ED262A5-D534-7949-BB3C-EC670756B40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139753"/>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07.5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1" y="203200"/>
            <a:ext cx="8608736" cy="6451600"/>
          </a:xfrm>
          <a:prstGeom prst="rect">
            <a:avLst/>
          </a:prstGeom>
        </p:spPr>
      </p:pic>
    </p:spTree>
    <p:extLst>
      <p:ext uri="{BB962C8B-B14F-4D97-AF65-F5344CB8AC3E}">
        <p14:creationId xmlns:p14="http://schemas.microsoft.com/office/powerpoint/2010/main" val="781410712"/>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known-8.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2466" y="1371600"/>
            <a:ext cx="8708571" cy="4826000"/>
          </a:xfrm>
          <a:prstGeom prst="rect">
            <a:avLst/>
          </a:prstGeom>
        </p:spPr>
      </p:pic>
      <p:sp>
        <p:nvSpPr>
          <p:cNvPr id="4" name="TextBox 3"/>
          <p:cNvSpPr txBox="1"/>
          <p:nvPr/>
        </p:nvSpPr>
        <p:spPr>
          <a:xfrm>
            <a:off x="389467" y="677333"/>
            <a:ext cx="8581570" cy="646331"/>
          </a:xfrm>
          <a:prstGeom prst="rect">
            <a:avLst/>
          </a:prstGeom>
          <a:noFill/>
        </p:spPr>
        <p:txBody>
          <a:bodyPr wrap="square" rtlCol="0">
            <a:spAutoFit/>
          </a:bodyPr>
          <a:lstStyle/>
          <a:p>
            <a:pPr algn="ctr"/>
            <a:r>
              <a:rPr lang="en-US" sz="3600" b="1" dirty="0">
                <a:latin typeface="American Typewriter"/>
                <a:cs typeface="American Typewriter"/>
              </a:rPr>
              <a:t>Country Overshoot Day</a:t>
            </a:r>
          </a:p>
        </p:txBody>
      </p:sp>
    </p:spTree>
    <p:extLst>
      <p:ext uri="{BB962C8B-B14F-4D97-AF65-F5344CB8AC3E}">
        <p14:creationId xmlns:p14="http://schemas.microsoft.com/office/powerpoint/2010/main" val="3659977899"/>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0.56.3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4450" y="3073400"/>
            <a:ext cx="6819900" cy="3784600"/>
          </a:xfrm>
          <a:prstGeom prst="rect">
            <a:avLst/>
          </a:prstGeom>
        </p:spPr>
      </p:pic>
      <p:pic>
        <p:nvPicPr>
          <p:cNvPr id="3" name="Picture 2" descr="Screen Shot 2021-02-02 at 15.50.4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667" y="478128"/>
            <a:ext cx="5200227" cy="2349500"/>
          </a:xfrm>
          <a:prstGeom prst="rect">
            <a:avLst/>
          </a:prstGeom>
        </p:spPr>
      </p:pic>
      <p:pic>
        <p:nvPicPr>
          <p:cNvPr id="4" name="Picture 3" descr="Screen Shot 2021-02-02 at 15.50.20.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15000" y="241300"/>
            <a:ext cx="3200400" cy="2586328"/>
          </a:xfrm>
          <a:prstGeom prst="rect">
            <a:avLst/>
          </a:prstGeom>
        </p:spPr>
      </p:pic>
    </p:spTree>
    <p:extLst>
      <p:ext uri="{BB962C8B-B14F-4D97-AF65-F5344CB8AC3E}">
        <p14:creationId xmlns:p14="http://schemas.microsoft.com/office/powerpoint/2010/main" val="3795962891"/>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0.57.1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500" y="520700"/>
            <a:ext cx="7391400" cy="5867400"/>
          </a:xfrm>
          <a:prstGeom prst="rect">
            <a:avLst/>
          </a:prstGeom>
        </p:spPr>
      </p:pic>
    </p:spTree>
    <p:extLst>
      <p:ext uri="{BB962C8B-B14F-4D97-AF65-F5344CB8AC3E}">
        <p14:creationId xmlns:p14="http://schemas.microsoft.com/office/powerpoint/2010/main" val="4217715629"/>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857" y="67540"/>
            <a:ext cx="7729020" cy="6832641"/>
          </a:xfrm>
          <a:prstGeom prst="rect">
            <a:avLst/>
          </a:prstGeom>
          <a:noFill/>
        </p:spPr>
        <p:txBody>
          <a:bodyPr wrap="square" rtlCol="0">
            <a:spAutoFit/>
          </a:bodyPr>
          <a:lstStyle/>
          <a:p>
            <a:pPr algn="ctr"/>
            <a:r>
              <a:rPr lang="en-US" sz="3200" b="1" dirty="0" smtClean="0">
                <a:latin typeface="American Typewriter"/>
                <a:cs typeface="American Typewriter"/>
              </a:rPr>
              <a:t>Maths and Climate Change</a:t>
            </a:r>
          </a:p>
          <a:p>
            <a:pPr algn="ctr"/>
            <a:r>
              <a:rPr lang="en-US" sz="3200" b="1" dirty="0" smtClean="0">
                <a:latin typeface="American Typewriter"/>
                <a:cs typeface="American Typewriter"/>
              </a:rPr>
              <a:t>Sort it out Game for Climate change!</a:t>
            </a:r>
          </a:p>
          <a:p>
            <a:pPr algn="ctr"/>
            <a:endParaRPr lang="en-US" b="1" dirty="0">
              <a:latin typeface="American Typewriter"/>
              <a:cs typeface="American Typewriter"/>
            </a:endParaRPr>
          </a:p>
          <a:p>
            <a:pPr algn="ctr"/>
            <a:r>
              <a:rPr lang="en-US" b="1" dirty="0">
                <a:latin typeface="American Typewriter"/>
                <a:cs typeface="American Typewriter"/>
                <a:hlinkClick r:id="rId2"/>
              </a:rPr>
              <a:t>https://www.youtube.com/watch?v=</a:t>
            </a:r>
            <a:r>
              <a:rPr lang="en-US" b="1" dirty="0" smtClean="0">
                <a:latin typeface="American Typewriter"/>
                <a:cs typeface="American Typewriter"/>
                <a:hlinkClick r:id="rId2"/>
              </a:rPr>
              <a:t>bQjVbZQ4T2U</a:t>
            </a:r>
            <a:endParaRPr lang="en-US" b="1" dirty="0" smtClean="0">
              <a:latin typeface="American Typewriter"/>
              <a:cs typeface="American Typewriter"/>
            </a:endParaRPr>
          </a:p>
          <a:p>
            <a:pPr algn="ctr"/>
            <a:endParaRPr lang="en-US" b="1" dirty="0" smtClean="0">
              <a:latin typeface="American Typewriter"/>
              <a:cs typeface="American Typewriter"/>
            </a:endParaRPr>
          </a:p>
          <a:p>
            <a:r>
              <a:rPr lang="en-US" b="1" dirty="0" smtClean="0">
                <a:solidFill>
                  <a:srgbClr val="000000"/>
                </a:solidFill>
                <a:latin typeface="American Typewriter"/>
                <a:cs typeface="American Typewriter"/>
              </a:rPr>
              <a:t>Isotope</a:t>
            </a:r>
            <a:r>
              <a:rPr lang="en-US" b="1" dirty="0">
                <a:solidFill>
                  <a:srgbClr val="000000"/>
                </a:solidFill>
                <a:latin typeface="American Typewriter"/>
                <a:cs typeface="American Typewriter"/>
              </a:rPr>
              <a:t>-Ratio Mass Spectrometer (IRMS) </a:t>
            </a:r>
          </a:p>
          <a:p>
            <a:r>
              <a:rPr lang="en-US" sz="1400" b="1" dirty="0">
                <a:solidFill>
                  <a:srgbClr val="000000"/>
                </a:solidFill>
                <a:latin typeface="American Typewriter"/>
                <a:cs typeface="American Typewriter"/>
              </a:rPr>
              <a:t>The Infinite Monkey Cage-Climate Change</a:t>
            </a:r>
          </a:p>
          <a:p>
            <a:pPr algn="ctr"/>
            <a:endParaRPr lang="en-US" b="1" dirty="0">
              <a:latin typeface="American Typewriter"/>
              <a:cs typeface="American Typewriter"/>
            </a:endParaRPr>
          </a:p>
          <a:p>
            <a:pPr algn="ctr"/>
            <a:endParaRPr lang="en-US" b="1" dirty="0" smtClean="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pPr algn="ctr"/>
            <a:endParaRPr lang="en-US" b="1" dirty="0" smtClean="0">
              <a:latin typeface="American Typewriter"/>
              <a:cs typeface="American Typewriter"/>
            </a:endParaRPr>
          </a:p>
          <a:p>
            <a:endParaRPr lang="en-US" b="1" dirty="0" smtClean="0">
              <a:latin typeface="American Typewriter"/>
              <a:cs typeface="American Typewriter"/>
            </a:endParaRPr>
          </a:p>
          <a:p>
            <a:endParaRPr lang="en-US" b="1" dirty="0">
              <a:latin typeface="American Typewriter"/>
              <a:cs typeface="American Typewriter"/>
            </a:endParaRPr>
          </a:p>
          <a:p>
            <a:endParaRPr lang="en-US" b="1" dirty="0" smtClean="0">
              <a:latin typeface="American Typewriter"/>
              <a:cs typeface="American Typewriter"/>
            </a:endParaRPr>
          </a:p>
          <a:p>
            <a:endParaRPr lang="en-US" b="1" dirty="0">
              <a:latin typeface="American Typewriter"/>
              <a:cs typeface="American Typewriter"/>
            </a:endParaRPr>
          </a:p>
          <a:p>
            <a:r>
              <a:rPr lang="en-US" b="1" dirty="0" smtClean="0">
                <a:latin typeface="American Typewriter"/>
                <a:cs typeface="American Typewriter"/>
              </a:rPr>
              <a:t>-Carbon Footprint calculation</a:t>
            </a:r>
          </a:p>
          <a:p>
            <a:r>
              <a:rPr lang="en-US" b="1" dirty="0">
                <a:latin typeface="American Typewriter"/>
                <a:cs typeface="American Typewriter"/>
              </a:rPr>
              <a:t>https://</a:t>
            </a:r>
            <a:r>
              <a:rPr lang="en-US" b="1" dirty="0" err="1">
                <a:latin typeface="American Typewriter"/>
                <a:cs typeface="American Typewriter"/>
              </a:rPr>
              <a:t>www.foe.ie</a:t>
            </a:r>
            <a:r>
              <a:rPr lang="en-US" b="1" dirty="0">
                <a:latin typeface="American Typewriter"/>
                <a:cs typeface="American Typewriter"/>
              </a:rPr>
              <a:t>/</a:t>
            </a:r>
            <a:r>
              <a:rPr lang="en-US" b="1" dirty="0" err="1">
                <a:latin typeface="American Typewriter"/>
                <a:cs typeface="American Typewriter"/>
              </a:rPr>
              <a:t>justoneearth</a:t>
            </a:r>
            <a:r>
              <a:rPr lang="en-US" b="1" dirty="0">
                <a:latin typeface="American Typewriter"/>
                <a:cs typeface="American Typewriter"/>
              </a:rPr>
              <a:t>/</a:t>
            </a:r>
            <a:r>
              <a:rPr lang="en-US" b="1" dirty="0" err="1">
                <a:latin typeface="American Typewriter"/>
                <a:cs typeface="American Typewriter"/>
              </a:rPr>
              <a:t>carboncalculator</a:t>
            </a:r>
            <a:r>
              <a:rPr lang="en-US" b="1" dirty="0">
                <a:latin typeface="American Typewriter"/>
                <a:cs typeface="American Typewriter"/>
              </a:rPr>
              <a:t>/</a:t>
            </a:r>
            <a:endParaRPr lang="en-US" b="1" dirty="0" smtClean="0">
              <a:latin typeface="American Typewriter"/>
              <a:cs typeface="American Typewriter"/>
            </a:endParaRPr>
          </a:p>
          <a:p>
            <a:r>
              <a:rPr lang="en-US" b="1" dirty="0" smtClean="0">
                <a:latin typeface="American Typewriter"/>
                <a:cs typeface="American Typewriter"/>
              </a:rPr>
              <a:t>-Sea-level measurement-Bremore</a:t>
            </a:r>
          </a:p>
          <a:p>
            <a:endParaRPr lang="en-US" dirty="0"/>
          </a:p>
          <a:p>
            <a:endParaRPr lang="en-US" dirty="0"/>
          </a:p>
          <a:p>
            <a:endParaRPr lang="en-US" dirty="0" smtClean="0"/>
          </a:p>
          <a:p>
            <a:endParaRPr lang="en-US" dirty="0"/>
          </a:p>
        </p:txBody>
      </p:sp>
      <p:pic>
        <p:nvPicPr>
          <p:cNvPr id="3" name="Picture 2" descr="Unknown-3.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33408" y="2960646"/>
            <a:ext cx="3987461" cy="2822585"/>
          </a:xfrm>
          <a:prstGeom prst="rect">
            <a:avLst/>
          </a:prstGeom>
        </p:spPr>
      </p:pic>
      <p:pic>
        <p:nvPicPr>
          <p:cNvPr id="4" name="Picture 3" descr="Unknown-2.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6857" y="2660464"/>
            <a:ext cx="4064000" cy="1993900"/>
          </a:xfrm>
          <a:prstGeom prst="rect">
            <a:avLst/>
          </a:prstGeom>
        </p:spPr>
      </p:pic>
    </p:spTree>
    <p:extLst>
      <p:ext uri="{BB962C8B-B14F-4D97-AF65-F5344CB8AC3E}">
        <p14:creationId xmlns:p14="http://schemas.microsoft.com/office/powerpoint/2010/main" val="4289478713"/>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yannualfootprint.pdf"/>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727" y="461819"/>
            <a:ext cx="4294909" cy="558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Es-u573XAAA0smd.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26000" y="692728"/>
            <a:ext cx="4156364" cy="49876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89635086"/>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3.1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191365"/>
            <a:ext cx="9144000" cy="2870200"/>
          </a:xfrm>
          <a:prstGeom prst="rect">
            <a:avLst/>
          </a:prstGeom>
        </p:spPr>
      </p:pic>
      <p:sp>
        <p:nvSpPr>
          <p:cNvPr id="3" name="TextBox 2"/>
          <p:cNvSpPr txBox="1"/>
          <p:nvPr/>
        </p:nvSpPr>
        <p:spPr>
          <a:xfrm>
            <a:off x="452143" y="199436"/>
            <a:ext cx="8120929" cy="1569660"/>
          </a:xfrm>
          <a:prstGeom prst="rect">
            <a:avLst/>
          </a:prstGeom>
          <a:noFill/>
        </p:spPr>
        <p:txBody>
          <a:bodyPr wrap="square" rtlCol="0">
            <a:spAutoFit/>
          </a:bodyPr>
          <a:lstStyle/>
          <a:p>
            <a:pPr algn="ctr"/>
            <a:r>
              <a:rPr lang="en-US" sz="4800" b="1" dirty="0" smtClean="0">
                <a:latin typeface="American Typewriter"/>
                <a:cs typeface="American Typewriter"/>
              </a:rPr>
              <a:t>Geometry and Trigonometry STRAND</a:t>
            </a:r>
            <a:endParaRPr lang="en-US" sz="4800" b="1" dirty="0">
              <a:latin typeface="American Typewriter"/>
              <a:cs typeface="American Typewriter"/>
            </a:endParaRPr>
          </a:p>
        </p:txBody>
      </p:sp>
    </p:spTree>
    <p:extLst>
      <p:ext uri="{BB962C8B-B14F-4D97-AF65-F5344CB8AC3E}">
        <p14:creationId xmlns:p14="http://schemas.microsoft.com/office/powerpoint/2010/main" val="2699762887"/>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5.58.37.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35250" y="177800"/>
            <a:ext cx="6261100" cy="5029200"/>
          </a:xfrm>
          <a:prstGeom prst="rect">
            <a:avLst/>
          </a:prstGeom>
          <a:ln>
            <a:solidFill>
              <a:schemeClr val="accent2"/>
            </a:solidFill>
          </a:ln>
        </p:spPr>
      </p:pic>
      <p:pic>
        <p:nvPicPr>
          <p:cNvPr id="2" name="Picture 1" descr="Screen Shot 2021-02-02 at 15.57.18.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7650" y="2908300"/>
            <a:ext cx="6108700" cy="3683000"/>
          </a:xfrm>
          <a:prstGeom prst="rect">
            <a:avLst/>
          </a:prstGeom>
          <a:ln>
            <a:solidFill>
              <a:srgbClr val="FFFF00"/>
            </a:solidFill>
          </a:ln>
        </p:spPr>
      </p:pic>
    </p:spTree>
    <p:extLst>
      <p:ext uri="{BB962C8B-B14F-4D97-AF65-F5344CB8AC3E}">
        <p14:creationId xmlns:p14="http://schemas.microsoft.com/office/powerpoint/2010/main" val="4085876823"/>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2143" y="199436"/>
            <a:ext cx="8120929" cy="1569660"/>
          </a:xfrm>
          <a:prstGeom prst="rect">
            <a:avLst/>
          </a:prstGeom>
          <a:noFill/>
        </p:spPr>
        <p:txBody>
          <a:bodyPr wrap="square" rtlCol="0">
            <a:spAutoFit/>
          </a:bodyPr>
          <a:lstStyle/>
          <a:p>
            <a:pPr algn="ctr"/>
            <a:r>
              <a:rPr lang="en-US" sz="4800" b="1" dirty="0" smtClean="0">
                <a:latin typeface="American Typewriter"/>
                <a:cs typeface="American Typewriter"/>
              </a:rPr>
              <a:t>CLASS BASED ASSESSMENTS (CBAS)</a:t>
            </a:r>
            <a:endParaRPr lang="en-US" sz="4800" b="1" dirty="0">
              <a:latin typeface="American Typewriter"/>
              <a:cs typeface="American Typewriter"/>
            </a:endParaRPr>
          </a:p>
        </p:txBody>
      </p:sp>
      <p:sp>
        <p:nvSpPr>
          <p:cNvPr id="3" name="TextBox 2"/>
          <p:cNvSpPr txBox="1"/>
          <p:nvPr/>
        </p:nvSpPr>
        <p:spPr>
          <a:xfrm>
            <a:off x="0" y="1829465"/>
            <a:ext cx="9144000" cy="4062651"/>
          </a:xfrm>
          <a:prstGeom prst="rect">
            <a:avLst/>
          </a:prstGeom>
          <a:noFill/>
        </p:spPr>
        <p:txBody>
          <a:bodyPr wrap="square" rtlCol="0">
            <a:spAutoFit/>
          </a:bodyPr>
          <a:lstStyle/>
          <a:p>
            <a:r>
              <a:rPr lang="en-US" sz="2400" b="1" dirty="0" smtClean="0">
                <a:latin typeface="American Typewriter"/>
                <a:cs typeface="American Typewriter"/>
              </a:rPr>
              <a:t>CBA1: Mathematical Investigation-Problem Solving Cycle</a:t>
            </a:r>
          </a:p>
          <a:p>
            <a:r>
              <a:rPr lang="en-US" sz="2000" dirty="0" smtClean="0">
                <a:latin typeface="American Typewriter"/>
                <a:cs typeface="American Typewriter"/>
              </a:rPr>
              <a:t>-How Happy is Your School?</a:t>
            </a:r>
          </a:p>
          <a:p>
            <a:r>
              <a:rPr lang="en-US" sz="2000" dirty="0" smtClean="0">
                <a:latin typeface="American Typewriter"/>
                <a:cs typeface="American Typewriter"/>
              </a:rPr>
              <a:t>-How much energy could my school generate through solar power?</a:t>
            </a:r>
          </a:p>
          <a:p>
            <a:r>
              <a:rPr lang="en-US" sz="2000" dirty="0" smtClean="0">
                <a:latin typeface="American Typewriter"/>
                <a:cs typeface="American Typewriter"/>
              </a:rPr>
              <a:t>-What does debt look like in €20 notes?</a:t>
            </a:r>
          </a:p>
          <a:p>
            <a:endParaRPr lang="en-US" dirty="0"/>
          </a:p>
          <a:p>
            <a:endParaRPr lang="en-US" dirty="0" smtClean="0"/>
          </a:p>
          <a:p>
            <a:endParaRPr lang="en-US" dirty="0"/>
          </a:p>
          <a:p>
            <a:r>
              <a:rPr lang="en-US" sz="2400" b="1" dirty="0" smtClean="0">
                <a:latin typeface="American Typewriter"/>
                <a:cs typeface="American Typewriter"/>
              </a:rPr>
              <a:t>CBA2: Statistical Investigation-</a:t>
            </a:r>
            <a:r>
              <a:rPr lang="en-US" sz="2400" b="1" dirty="0">
                <a:latin typeface="American Typewriter"/>
                <a:cs typeface="American Typewriter"/>
              </a:rPr>
              <a:t>Statistical enquiry </a:t>
            </a:r>
            <a:r>
              <a:rPr lang="en-US" sz="2400" b="1" dirty="0" smtClean="0">
                <a:latin typeface="American Typewriter"/>
                <a:cs typeface="American Typewriter"/>
              </a:rPr>
              <a:t>cycle</a:t>
            </a:r>
          </a:p>
          <a:p>
            <a:r>
              <a:rPr lang="en-US" sz="2400" dirty="0" smtClean="0">
                <a:latin typeface="American Typewriter"/>
                <a:cs typeface="American Typewriter"/>
              </a:rPr>
              <a:t>-On any global theme or goal of the student’s choice.</a:t>
            </a:r>
          </a:p>
          <a:p>
            <a:r>
              <a:rPr lang="en-US" sz="2400" dirty="0" smtClean="0">
                <a:latin typeface="American Typewriter"/>
                <a:cs typeface="American Typewriter"/>
              </a:rPr>
              <a:t>-Take any of the global issues mentioned here or in the resources to focus your CBA on.</a:t>
            </a:r>
          </a:p>
          <a:p>
            <a:endParaRPr lang="en-US" sz="2400" dirty="0">
              <a:latin typeface="American Typewriter"/>
              <a:cs typeface="American Typewriter"/>
            </a:endParaRPr>
          </a:p>
        </p:txBody>
      </p:sp>
    </p:spTree>
    <p:extLst>
      <p:ext uri="{BB962C8B-B14F-4D97-AF65-F5344CB8AC3E}">
        <p14:creationId xmlns:p14="http://schemas.microsoft.com/office/powerpoint/2010/main" val="284879834"/>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50324" y="437861"/>
            <a:ext cx="7466277" cy="3305852"/>
          </a:xfrm>
          <a:prstGeom prst="wedgeRoundRectCallou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i="1" dirty="0">
                <a:solidFill>
                  <a:schemeClr val="tx1"/>
                </a:solidFill>
                <a:latin typeface="American Typewriter"/>
                <a:cs typeface="American Typewriter"/>
              </a:rPr>
              <a:t>2nd Year students are doing statistics in maths class. We’re currently looking into the votes and seats won in the last general election in Ireland and comparing the percentage of votes to the proportion of the seats they actually got. We’re hoping to continue on and look at the elections in the UK and US and compare them to our system - which is more democratic etc. We’ll then (hopefully) do a project on gerrymandering and dividing constituencies to ‘favour’ some outcomes over others etc, and look at how Trump won despite Clinton getting more votes. </a:t>
            </a:r>
          </a:p>
          <a:p>
            <a:r>
              <a:rPr lang="en-GB" b="1" dirty="0">
                <a:solidFill>
                  <a:schemeClr val="tx1"/>
                </a:solidFill>
                <a:latin typeface="American Typewriter"/>
                <a:cs typeface="American Typewriter"/>
              </a:rPr>
              <a:t>Kate Minnock NWETSS</a:t>
            </a:r>
          </a:p>
          <a:p>
            <a:pPr algn="ctr"/>
            <a:endParaRPr lang="en-US" dirty="0"/>
          </a:p>
        </p:txBody>
      </p:sp>
      <p:sp>
        <p:nvSpPr>
          <p:cNvPr id="3" name="TextBox 2"/>
          <p:cNvSpPr txBox="1"/>
          <p:nvPr/>
        </p:nvSpPr>
        <p:spPr>
          <a:xfrm>
            <a:off x="350324" y="4488077"/>
            <a:ext cx="7707125" cy="369332"/>
          </a:xfrm>
          <a:prstGeom prst="rect">
            <a:avLst/>
          </a:prstGeom>
          <a:noFill/>
        </p:spPr>
        <p:txBody>
          <a:bodyPr wrap="square" rtlCol="0">
            <a:spAutoFit/>
          </a:bodyPr>
          <a:lstStyle/>
          <a:p>
            <a:endParaRPr lang="en-US" dirty="0"/>
          </a:p>
        </p:txBody>
      </p:sp>
      <p:sp>
        <p:nvSpPr>
          <p:cNvPr id="4" name="Oval Callout 3"/>
          <p:cNvSpPr/>
          <p:nvPr/>
        </p:nvSpPr>
        <p:spPr>
          <a:xfrm>
            <a:off x="1564627" y="3946399"/>
            <a:ext cx="7369622" cy="2585570"/>
          </a:xfrm>
          <a:prstGeom prst="wedgeEllipseCallout">
            <a:avLst>
              <a:gd name="adj1" fmla="val 47675"/>
              <a:gd name="adj2" fmla="val 49536"/>
            </a:avLst>
          </a:prstGeom>
        </p:spPr>
        <p:style>
          <a:lnRef idx="1">
            <a:schemeClr val="accent6"/>
          </a:lnRef>
          <a:fillRef idx="3">
            <a:schemeClr val="accent6"/>
          </a:fillRef>
          <a:effectRef idx="2">
            <a:schemeClr val="accent6"/>
          </a:effectRef>
          <a:fontRef idx="minor">
            <a:schemeClr val="lt1"/>
          </a:fontRef>
        </p:style>
        <p:txBody>
          <a:bodyPr rtlCol="0" anchor="ctr"/>
          <a:lstStyle/>
          <a:p>
            <a:r>
              <a:rPr lang="en-GB" i="1" dirty="0">
                <a:solidFill>
                  <a:srgbClr val="000000"/>
                </a:solidFill>
                <a:latin typeface="American Typewriter"/>
                <a:cs typeface="American Typewriter"/>
              </a:rPr>
              <a:t>Our 2nd year Maths students looked at the statistics of elephant deaths in Southern India. During Fairtrade Fortnight they looked at percentages and profit margins for Fairtrade farmers versus market rates. </a:t>
            </a:r>
          </a:p>
          <a:p>
            <a:r>
              <a:rPr lang="en-US" b="1" i="1" dirty="0">
                <a:solidFill>
                  <a:srgbClr val="000000"/>
                </a:solidFill>
                <a:latin typeface="American Typewriter"/>
                <a:cs typeface="American Typewriter"/>
              </a:rPr>
              <a:t>Colleen Cooney, Moville Community College</a:t>
            </a:r>
            <a:endParaRPr lang="en-GB" b="1" i="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326616795"/>
      </p:ext>
    </p:extLst>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85488" y="430929"/>
            <a:ext cx="8072570" cy="1270104"/>
          </a:xfrm>
          <a:prstGeom prst="wedgeRoundRectCallout">
            <a:avLst>
              <a:gd name="adj1" fmla="val -50608"/>
              <a:gd name="adj2" fmla="val 101786"/>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endParaRPr lang="en-GB" i="1" dirty="0" smtClean="0">
              <a:solidFill>
                <a:srgbClr val="000000"/>
              </a:solidFill>
              <a:latin typeface="American Typewriter"/>
              <a:cs typeface="American Typewriter"/>
            </a:endParaRPr>
          </a:p>
          <a:p>
            <a:r>
              <a:rPr lang="en-GB" i="1" dirty="0" smtClean="0">
                <a:solidFill>
                  <a:srgbClr val="000000"/>
                </a:solidFill>
                <a:latin typeface="American Typewriter"/>
                <a:cs typeface="American Typewriter"/>
              </a:rPr>
              <a:t>Our </a:t>
            </a:r>
            <a:r>
              <a:rPr lang="en-GB" i="1" dirty="0">
                <a:solidFill>
                  <a:srgbClr val="000000"/>
                </a:solidFill>
                <a:latin typeface="American Typewriter"/>
                <a:cs typeface="American Typewriter"/>
              </a:rPr>
              <a:t>fifth year Maths students have been involved in the tracking of data and how climate change is affecting our planet and animal populations </a:t>
            </a:r>
          </a:p>
          <a:p>
            <a:pPr algn="r"/>
            <a:r>
              <a:rPr lang="en-US" b="1" i="1" dirty="0">
                <a:solidFill>
                  <a:srgbClr val="000000"/>
                </a:solidFill>
                <a:latin typeface="American Typewriter"/>
                <a:cs typeface="American Typewriter"/>
              </a:rPr>
              <a:t>Maria Fitzgerald Colaiste na Riochta</a:t>
            </a:r>
            <a:endParaRPr lang="en-GB" b="1" i="1" dirty="0">
              <a:solidFill>
                <a:srgbClr val="000000"/>
              </a:solidFill>
              <a:latin typeface="American Typewriter"/>
              <a:cs typeface="American Typewriter"/>
            </a:endParaRPr>
          </a:p>
          <a:p>
            <a:pPr algn="ctr"/>
            <a:endParaRPr lang="en-US" dirty="0"/>
          </a:p>
        </p:txBody>
      </p:sp>
      <p:sp>
        <p:nvSpPr>
          <p:cNvPr id="3" name="Rectangular Callout 2"/>
          <p:cNvSpPr/>
          <p:nvPr/>
        </p:nvSpPr>
        <p:spPr>
          <a:xfrm>
            <a:off x="385488" y="2744334"/>
            <a:ext cx="8253976" cy="3039180"/>
          </a:xfrm>
          <a:prstGeom prst="wedgeRectCallout">
            <a:avLst>
              <a:gd name="adj1" fmla="val 51694"/>
              <a:gd name="adj2" fmla="val 72500"/>
            </a:avLst>
          </a:prstGeom>
        </p:spPr>
        <p:style>
          <a:lnRef idx="1">
            <a:schemeClr val="accent3"/>
          </a:lnRef>
          <a:fillRef idx="3">
            <a:schemeClr val="accent3"/>
          </a:fillRef>
          <a:effectRef idx="2">
            <a:schemeClr val="accent3"/>
          </a:effectRef>
          <a:fontRef idx="minor">
            <a:schemeClr val="lt1"/>
          </a:fontRef>
        </p:style>
        <p:txBody>
          <a:bodyPr rtlCol="0" anchor="ctr"/>
          <a:lstStyle/>
          <a:p>
            <a:r>
              <a:rPr lang="en-GB" sz="2000" i="1" dirty="0">
                <a:solidFill>
                  <a:srgbClr val="000000"/>
                </a:solidFill>
                <a:latin typeface="American Typewriter"/>
                <a:cs typeface="American Typewriter"/>
              </a:rPr>
              <a:t>Our 2nd year Maths discussed 'what </a:t>
            </a:r>
            <a:r>
              <a:rPr lang="en-GB" sz="2000" i="1" dirty="0" smtClean="0">
                <a:solidFill>
                  <a:srgbClr val="000000"/>
                </a:solidFill>
                <a:latin typeface="American Typewriter"/>
                <a:cs typeface="American Typewriter"/>
              </a:rPr>
              <a:t>effects </a:t>
            </a:r>
            <a:r>
              <a:rPr lang="en-GB" sz="2000" i="1" dirty="0">
                <a:solidFill>
                  <a:srgbClr val="000000"/>
                </a:solidFill>
                <a:latin typeface="American Typewriter"/>
                <a:cs typeface="American Typewriter"/>
              </a:rPr>
              <a:t>a country's wellbeing?' and how to work out a country's wealth by exploring the way GDP per capita is calculated. Students then looked at tables of information displaying the wealth of different countries and the same information in line graphs. The students also practiced doing a line graph on similar information</a:t>
            </a:r>
            <a:r>
              <a:rPr lang="en-GB" sz="2000" i="1" dirty="0" smtClean="0">
                <a:solidFill>
                  <a:srgbClr val="000000"/>
                </a:solidFill>
                <a:latin typeface="American Typewriter"/>
                <a:cs typeface="American Typewriter"/>
              </a:rPr>
              <a:t>.</a:t>
            </a:r>
          </a:p>
          <a:p>
            <a:endParaRPr lang="en-GB" dirty="0">
              <a:solidFill>
                <a:srgbClr val="000000"/>
              </a:solidFill>
              <a:latin typeface="American Typewriter"/>
              <a:cs typeface="American Typewriter"/>
            </a:endParaRPr>
          </a:p>
          <a:p>
            <a:pPr algn="r"/>
            <a:r>
              <a:rPr lang="en-US" b="1" dirty="0">
                <a:solidFill>
                  <a:srgbClr val="000000"/>
                </a:solidFill>
                <a:latin typeface="American Typewriter"/>
                <a:cs typeface="American Typewriter"/>
              </a:rPr>
              <a:t>Jenny Cooney Ballinamore CS</a:t>
            </a:r>
            <a:endParaRPr lang="en-GB" b="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641567724"/>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577273" y="692727"/>
            <a:ext cx="7989454" cy="2286000"/>
          </a:xfrm>
          <a:prstGeom prst="wedgeEllipseCallout">
            <a:avLst>
              <a:gd name="adj1" fmla="val -55515"/>
              <a:gd name="adj2" fmla="val 6149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rPr>
              <a:t>GCE has been integrated into subjects such as Maths where students are basing their CBAs around global issues and investigating an element of it. The </a:t>
            </a:r>
            <a:r>
              <a:rPr lang="en-US" i="1" dirty="0" err="1">
                <a:solidFill>
                  <a:srgbClr val="000000"/>
                </a:solidFill>
              </a:rPr>
              <a:t>maths</a:t>
            </a:r>
            <a:r>
              <a:rPr lang="en-US" i="1" dirty="0">
                <a:solidFill>
                  <a:srgbClr val="000000"/>
                </a:solidFill>
              </a:rPr>
              <a:t> department also facilitated a world lesson on the 2nd of December where a statistical investigation was undertaken on climate, water and poverty</a:t>
            </a:r>
            <a:r>
              <a:rPr lang="en-US" dirty="0">
                <a:solidFill>
                  <a:srgbClr val="000000"/>
                </a:solidFill>
              </a:rPr>
              <a:t>. </a:t>
            </a:r>
            <a:endParaRPr lang="en-US" dirty="0" smtClean="0">
              <a:solidFill>
                <a:srgbClr val="000000"/>
              </a:solidFill>
            </a:endParaRPr>
          </a:p>
          <a:p>
            <a:pPr algn="ctr"/>
            <a:r>
              <a:rPr lang="en-US" dirty="0" smtClean="0">
                <a:solidFill>
                  <a:srgbClr val="000000"/>
                </a:solidFill>
              </a:rPr>
              <a:t>Mullingar Community College</a:t>
            </a:r>
            <a:endParaRPr lang="en-US" dirty="0">
              <a:solidFill>
                <a:srgbClr val="000000"/>
              </a:solidFill>
            </a:endParaRPr>
          </a:p>
        </p:txBody>
      </p:sp>
      <p:sp>
        <p:nvSpPr>
          <p:cNvPr id="4" name="Oval Callout 3"/>
          <p:cNvSpPr/>
          <p:nvPr/>
        </p:nvSpPr>
        <p:spPr>
          <a:xfrm>
            <a:off x="1473200" y="3632200"/>
            <a:ext cx="7347527" cy="2463800"/>
          </a:xfrm>
          <a:prstGeom prst="wedgeEllipseCallout">
            <a:avLst>
              <a:gd name="adj1" fmla="val 48997"/>
              <a:gd name="adj2" fmla="val 67655"/>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i="1" dirty="0">
                <a:solidFill>
                  <a:srgbClr val="000000"/>
                </a:solidFill>
              </a:rPr>
              <a:t>In </a:t>
            </a:r>
            <a:r>
              <a:rPr lang="en-US" sz="2400" i="1" dirty="0" smtClean="0">
                <a:solidFill>
                  <a:srgbClr val="000000"/>
                </a:solidFill>
              </a:rPr>
              <a:t>Maths, economic </a:t>
            </a:r>
            <a:r>
              <a:rPr lang="en-US" sz="2400" i="1" dirty="0">
                <a:solidFill>
                  <a:srgbClr val="000000"/>
                </a:solidFill>
              </a:rPr>
              <a:t>growth and tax and </a:t>
            </a:r>
            <a:r>
              <a:rPr lang="en-US" sz="2400" i="1" dirty="0" smtClean="0">
                <a:solidFill>
                  <a:srgbClr val="000000"/>
                </a:solidFill>
              </a:rPr>
              <a:t>trade are explored , </a:t>
            </a:r>
            <a:r>
              <a:rPr lang="en-US" sz="2400" i="1" dirty="0">
                <a:solidFill>
                  <a:srgbClr val="000000"/>
                </a:solidFill>
              </a:rPr>
              <a:t>also we explore </a:t>
            </a:r>
            <a:r>
              <a:rPr lang="en-US" sz="2400" i="1" dirty="0" smtClean="0">
                <a:solidFill>
                  <a:srgbClr val="000000"/>
                </a:solidFill>
              </a:rPr>
              <a:t>a lot </a:t>
            </a:r>
            <a:r>
              <a:rPr lang="en-US" sz="2400" i="1" dirty="0">
                <a:solidFill>
                  <a:srgbClr val="000000"/>
                </a:solidFill>
              </a:rPr>
              <a:t>of GCE topics through statistics</a:t>
            </a:r>
            <a:r>
              <a:rPr lang="en-US" sz="2400" i="1" dirty="0" smtClean="0">
                <a:solidFill>
                  <a:srgbClr val="000000"/>
                </a:solidFill>
              </a:rPr>
              <a:t>.</a:t>
            </a:r>
          </a:p>
          <a:p>
            <a:pPr algn="ctr"/>
            <a:r>
              <a:rPr lang="en-US" sz="2400" b="1" dirty="0" smtClean="0">
                <a:solidFill>
                  <a:srgbClr val="000000"/>
                </a:solidFill>
              </a:rPr>
              <a:t>Loreto Clonmel</a:t>
            </a:r>
            <a:endParaRPr lang="en-US" sz="2400" b="1" dirty="0">
              <a:solidFill>
                <a:srgbClr val="000000"/>
              </a:solidFill>
            </a:endParaRPr>
          </a:p>
        </p:txBody>
      </p:sp>
    </p:spTree>
    <p:extLst>
      <p:ext uri="{BB962C8B-B14F-4D97-AF65-F5344CB8AC3E}">
        <p14:creationId xmlns:p14="http://schemas.microsoft.com/office/powerpoint/2010/main" val="1539615450"/>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190.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0647452"/>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818" y="623455"/>
            <a:ext cx="7666182" cy="5509200"/>
          </a:xfrm>
          <a:prstGeom prst="rect">
            <a:avLst/>
          </a:prstGeom>
          <a:noFill/>
        </p:spPr>
        <p:txBody>
          <a:bodyPr wrap="square" rtlCol="0">
            <a:spAutoFit/>
          </a:bodyPr>
          <a:lstStyle/>
          <a:p>
            <a:pPr algn="ctr"/>
            <a:r>
              <a:rPr lang="en-US" sz="3200" b="1" dirty="0">
                <a:latin typeface="American Typewriter"/>
                <a:cs typeface="American Typewriter"/>
              </a:rPr>
              <a:t>PUT IN </a:t>
            </a:r>
            <a:r>
              <a:rPr lang="en-US" sz="3200" b="1" dirty="0" smtClean="0">
                <a:latin typeface="American Typewriter"/>
                <a:cs typeface="American Typewriter"/>
              </a:rPr>
              <a:t>CHAT or Chat!</a:t>
            </a:r>
          </a:p>
          <a:p>
            <a:pPr algn="ctr"/>
            <a:r>
              <a:rPr lang="en-US" sz="3200" b="1" dirty="0" smtClean="0">
                <a:latin typeface="American Typewriter"/>
                <a:cs typeface="American Typewriter"/>
              </a:rPr>
              <a:t> </a:t>
            </a:r>
            <a:r>
              <a:rPr lang="en-US" sz="3200" b="1" dirty="0">
                <a:latin typeface="American Typewriter"/>
                <a:cs typeface="American Typewriter"/>
              </a:rPr>
              <a:t>The Resources you have used in your classroom!</a:t>
            </a:r>
          </a:p>
          <a:p>
            <a:pPr algn="ctr"/>
            <a:endParaRPr lang="en-US" sz="3200" b="1" dirty="0">
              <a:latin typeface="American Typewriter"/>
              <a:cs typeface="American Typewriter"/>
            </a:endParaRPr>
          </a:p>
          <a:p>
            <a:pPr algn="ctr"/>
            <a:r>
              <a:rPr lang="en-US" sz="3200" b="1" dirty="0">
                <a:latin typeface="American Typewriter"/>
                <a:cs typeface="American Typewriter"/>
              </a:rPr>
              <a:t>Podcasts</a:t>
            </a:r>
          </a:p>
          <a:p>
            <a:pPr algn="ctr"/>
            <a:r>
              <a:rPr lang="en-US" sz="3200" b="1" dirty="0">
                <a:latin typeface="American Typewriter"/>
                <a:cs typeface="American Typewriter"/>
              </a:rPr>
              <a:t>Videos</a:t>
            </a:r>
          </a:p>
          <a:p>
            <a:pPr algn="ctr"/>
            <a:r>
              <a:rPr lang="en-US" sz="3200" b="1" dirty="0">
                <a:latin typeface="American Typewriter"/>
                <a:cs typeface="American Typewriter"/>
              </a:rPr>
              <a:t>Books</a:t>
            </a:r>
          </a:p>
          <a:p>
            <a:pPr algn="ctr"/>
            <a:r>
              <a:rPr lang="en-US" sz="3200" b="1" dirty="0">
                <a:latin typeface="American Typewriter"/>
                <a:cs typeface="American Typewriter"/>
              </a:rPr>
              <a:t>TV programmes/documentaries</a:t>
            </a:r>
          </a:p>
          <a:p>
            <a:pPr algn="ctr"/>
            <a:r>
              <a:rPr lang="en-US" sz="3200" b="1" dirty="0">
                <a:latin typeface="American Typewriter"/>
                <a:cs typeface="American Typewriter"/>
              </a:rPr>
              <a:t>People and organisations</a:t>
            </a:r>
          </a:p>
          <a:p>
            <a:pPr algn="ctr"/>
            <a:r>
              <a:rPr lang="en-US" sz="3200" b="1" dirty="0">
                <a:latin typeface="American Typewriter"/>
                <a:cs typeface="American Typewriter"/>
              </a:rPr>
              <a:t>Articles </a:t>
            </a:r>
          </a:p>
          <a:p>
            <a:pPr algn="ctr"/>
            <a:r>
              <a:rPr lang="en-US" sz="3200" b="1" dirty="0">
                <a:latin typeface="American Typewriter"/>
                <a:cs typeface="American Typewriter"/>
              </a:rPr>
              <a:t>Stories</a:t>
            </a:r>
          </a:p>
        </p:txBody>
      </p:sp>
      <p:pic>
        <p:nvPicPr>
          <p:cNvPr id="3" name="Picture 2" descr="Unknown-15.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6909" y="1801091"/>
            <a:ext cx="2361621" cy="1801081"/>
          </a:xfrm>
          <a:prstGeom prst="rect">
            <a:avLst/>
          </a:prstGeom>
        </p:spPr>
      </p:pic>
    </p:spTree>
    <p:extLst>
      <p:ext uri="{BB962C8B-B14F-4D97-AF65-F5344CB8AC3E}">
        <p14:creationId xmlns:p14="http://schemas.microsoft.com/office/powerpoint/2010/main" val="321720464"/>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395" y="14834"/>
            <a:ext cx="8788073" cy="10802954"/>
          </a:xfrm>
          <a:prstGeom prst="rect">
            <a:avLst/>
          </a:prstGeom>
          <a:noFill/>
        </p:spPr>
        <p:txBody>
          <a:bodyPr wrap="square" rtlCol="0">
            <a:spAutoFit/>
          </a:bodyPr>
          <a:lstStyle/>
          <a:p>
            <a:pPr algn="ctr"/>
            <a:r>
              <a:rPr lang="en-US" sz="2800" b="1" dirty="0" smtClean="0">
                <a:latin typeface="American Typewriter"/>
                <a:cs typeface="American Typewriter"/>
              </a:rPr>
              <a:t>Useful Links and Resources</a:t>
            </a:r>
          </a:p>
          <a:p>
            <a:pPr algn="ctr"/>
            <a:endParaRPr lang="en-US" sz="2400" b="1" dirty="0">
              <a:latin typeface="American Typewriter"/>
              <a:cs typeface="American Typewriter"/>
            </a:endParaRPr>
          </a:p>
          <a:p>
            <a:pPr algn="ctr"/>
            <a:r>
              <a:rPr lang="en-GB" sz="2400" u="sng" dirty="0">
                <a:latin typeface="American Typewriter"/>
                <a:cs typeface="American Typewriter"/>
                <a:hlinkClick r:id="rId3"/>
              </a:rPr>
              <a:t>http://www.worldwiseschools.ie/resource-item</a:t>
            </a:r>
            <a:r>
              <a:rPr lang="en-GB" sz="2400" u="sng" dirty="0" smtClean="0">
                <a:latin typeface="American Typewriter"/>
                <a:cs typeface="American Typewriter"/>
                <a:hlinkClick r:id="rId3"/>
              </a:rPr>
              <a:t>/</a:t>
            </a:r>
            <a:r>
              <a:rPr lang="en-GB" sz="2400" b="1" u="sng" dirty="0" smtClean="0">
                <a:latin typeface="American Typewriter"/>
                <a:cs typeface="American Typewriter"/>
                <a:hlinkClick r:id="rId3"/>
              </a:rPr>
              <a:t>maths-</a:t>
            </a:r>
            <a:r>
              <a:rPr lang="en-GB" sz="2400" b="1" u="sng" dirty="0">
                <a:latin typeface="American Typewriter"/>
                <a:cs typeface="American Typewriter"/>
                <a:hlinkClick r:id="rId3"/>
              </a:rPr>
              <a:t>resources</a:t>
            </a:r>
            <a:r>
              <a:rPr lang="en-GB" sz="2400" u="sng" dirty="0" smtClean="0">
                <a:latin typeface="American Typewriter"/>
                <a:cs typeface="American Typewriter"/>
                <a:hlinkClick r:id="rId3"/>
              </a:rPr>
              <a:t>/</a:t>
            </a:r>
            <a:endParaRPr lang="en-GB" sz="2400" u="sng" dirty="0" smtClean="0">
              <a:latin typeface="American Typewriter"/>
              <a:cs typeface="American Typewriter"/>
            </a:endParaRPr>
          </a:p>
          <a:p>
            <a:pPr algn="ctr"/>
            <a:r>
              <a:rPr lang="en-GB" sz="2400" u="sng" dirty="0" smtClean="0">
                <a:latin typeface="American Typewriter"/>
                <a:cs typeface="American Typewriter"/>
                <a:hlinkClick r:id="rId4"/>
              </a:rPr>
              <a:t>www.financialjustice.ie</a:t>
            </a:r>
            <a:endParaRPr lang="en-GB" sz="2400" u="sng" dirty="0">
              <a:latin typeface="American Typewriter"/>
              <a:cs typeface="American Typewriter"/>
            </a:endParaRPr>
          </a:p>
          <a:p>
            <a:pPr algn="ctr"/>
            <a:r>
              <a:rPr lang="en-GB" sz="2400" u="sng" dirty="0" smtClean="0">
                <a:latin typeface="American Typewriter"/>
                <a:cs typeface="American Typewriter"/>
                <a:hlinkClick r:id="rId5"/>
              </a:rPr>
              <a:t>www.developmenteducation.ie</a:t>
            </a:r>
            <a:endParaRPr lang="en-GB" sz="2400" u="sng" dirty="0" smtClean="0">
              <a:latin typeface="American Typewriter"/>
              <a:cs typeface="American Typewriter"/>
            </a:endParaRPr>
          </a:p>
          <a:p>
            <a:pPr algn="ctr"/>
            <a:r>
              <a:rPr lang="en-GB" sz="2400" u="sng" dirty="0" smtClean="0">
                <a:latin typeface="American Typewriter"/>
                <a:cs typeface="American Typewriter"/>
                <a:hlinkClick r:id="rId6"/>
              </a:rPr>
              <a:t>www.globaldimension.org.uk</a:t>
            </a:r>
            <a:endParaRPr lang="en-GB" sz="2400" u="sng" dirty="0" smtClean="0">
              <a:latin typeface="American Typewriter"/>
              <a:cs typeface="American Typewriter"/>
            </a:endParaRPr>
          </a:p>
          <a:p>
            <a:pPr algn="ctr"/>
            <a:r>
              <a:rPr lang="en-GB" sz="2400" u="sng" dirty="0">
                <a:latin typeface="American Typewriter"/>
                <a:cs typeface="American Typewriter"/>
              </a:rPr>
              <a:t>https://</a:t>
            </a:r>
            <a:r>
              <a:rPr lang="en-GB" sz="2400" u="sng" dirty="0" err="1">
                <a:latin typeface="American Typewriter"/>
                <a:cs typeface="American Typewriter"/>
              </a:rPr>
              <a:t>www.bbc.co.uk</a:t>
            </a:r>
            <a:r>
              <a:rPr lang="en-GB" sz="2400" u="sng" dirty="0">
                <a:latin typeface="American Typewriter"/>
                <a:cs typeface="American Typewriter"/>
              </a:rPr>
              <a:t>/sounds/play/b07142ls</a:t>
            </a:r>
          </a:p>
          <a:p>
            <a:pPr algn="ctr"/>
            <a:r>
              <a:rPr lang="en-GB" u="sng" dirty="0">
                <a:latin typeface="American Typewriter"/>
                <a:cs typeface="American Typewriter"/>
              </a:rPr>
              <a:t>https://views-</a:t>
            </a:r>
            <a:r>
              <a:rPr lang="en-GB" u="sng" dirty="0" err="1">
                <a:latin typeface="American Typewriter"/>
                <a:cs typeface="American Typewriter"/>
              </a:rPr>
              <a:t>voices.oxfam.org.uk</a:t>
            </a:r>
            <a:r>
              <a:rPr lang="en-GB" u="sng" dirty="0">
                <a:latin typeface="American Typewriter"/>
                <a:cs typeface="American Typewriter"/>
              </a:rPr>
              <a:t>/the-</a:t>
            </a:r>
            <a:r>
              <a:rPr lang="en-GB" u="sng" dirty="0" err="1">
                <a:latin typeface="American Typewriter"/>
                <a:cs typeface="American Typewriter"/>
              </a:rPr>
              <a:t>oxfam</a:t>
            </a:r>
            <a:r>
              <a:rPr lang="en-GB" u="sng" dirty="0">
                <a:latin typeface="American Typewriter"/>
                <a:cs typeface="American Typewriter"/>
              </a:rPr>
              <a:t>-podcast</a:t>
            </a:r>
            <a:r>
              <a:rPr lang="en-GB" sz="2400" u="sng" dirty="0" smtClean="0">
                <a:latin typeface="American Typewriter"/>
                <a:cs typeface="American Typewriter"/>
              </a:rPr>
              <a:t>/</a:t>
            </a:r>
          </a:p>
          <a:p>
            <a:pPr algn="ctr"/>
            <a:r>
              <a:rPr lang="en-US" sz="1600" u="sng" dirty="0" smtClean="0">
                <a:latin typeface="American Typewriter"/>
                <a:cs typeface="American Typewriter"/>
              </a:rPr>
              <a:t>https</a:t>
            </a:r>
            <a:r>
              <a:rPr lang="en-US" sz="1600" u="sng" dirty="0">
                <a:latin typeface="American Typewriter"/>
                <a:cs typeface="American Typewriter"/>
              </a:rPr>
              <a:t>://</a:t>
            </a:r>
            <a:r>
              <a:rPr lang="en-US" sz="1600" u="sng" dirty="0" err="1">
                <a:latin typeface="American Typewriter"/>
                <a:cs typeface="American Typewriter"/>
              </a:rPr>
              <a:t>www.tandfonline.com</a:t>
            </a:r>
            <a:r>
              <a:rPr lang="en-US" sz="1600" u="sng" dirty="0">
                <a:latin typeface="American Typewriter"/>
                <a:cs typeface="American Typewriter"/>
              </a:rPr>
              <a:t>/</a:t>
            </a:r>
            <a:r>
              <a:rPr lang="en-US" sz="1600" u="sng" dirty="0" err="1">
                <a:latin typeface="American Typewriter"/>
                <a:cs typeface="American Typewriter"/>
              </a:rPr>
              <a:t>doi</a:t>
            </a:r>
            <a:r>
              <a:rPr lang="en-US" sz="1600" u="sng" dirty="0">
                <a:latin typeface="American Typewriter"/>
                <a:cs typeface="American Typewriter"/>
              </a:rPr>
              <a:t>/full/10.1080/03054985.2017.1331846</a:t>
            </a:r>
            <a:endParaRPr lang="en-GB" sz="1600" u="sng" dirty="0" smtClean="0">
              <a:latin typeface="American Typewriter"/>
              <a:cs typeface="American Typewriter"/>
            </a:endParaRPr>
          </a:p>
          <a:p>
            <a:pPr algn="ctr"/>
            <a:endParaRPr lang="en-GB" sz="2400" u="sng" dirty="0">
              <a:latin typeface="American Typewriter"/>
              <a:cs typeface="American Typewriter"/>
            </a:endParaRPr>
          </a:p>
          <a:p>
            <a:pPr algn="ctr"/>
            <a:r>
              <a:rPr lang="en-GB" sz="2400" u="sng" dirty="0" smtClean="0">
                <a:latin typeface="American Typewriter"/>
                <a:cs typeface="American Typewriter"/>
              </a:rPr>
              <a:t> </a:t>
            </a: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000" u="sng" dirty="0">
              <a:latin typeface="American Typewriter"/>
              <a:cs typeface="American Typewriter"/>
            </a:endParaRPr>
          </a:p>
          <a:p>
            <a:pPr algn="ctr"/>
            <a:endParaRPr lang="en-GB" sz="2000" dirty="0">
              <a:latin typeface="American Typewriter"/>
              <a:cs typeface="American Typewriter"/>
            </a:endParaRPr>
          </a:p>
          <a:p>
            <a:pPr algn="ctr"/>
            <a:endParaRPr lang="en-US" sz="2800" b="1" dirty="0" smtClean="0">
              <a:latin typeface="American Typewriter"/>
              <a:cs typeface="American Typewriter"/>
            </a:endParaRPr>
          </a:p>
          <a:p>
            <a:pPr algn="ctr"/>
            <a:endParaRPr lang="en-US" sz="2800" b="1" dirty="0">
              <a:latin typeface="American Typewriter"/>
              <a:cs typeface="American Typewriter"/>
            </a:endParaRPr>
          </a:p>
          <a:p>
            <a:pPr algn="ctr"/>
            <a:endParaRPr lang="en-US" sz="2800" b="1" dirty="0">
              <a:latin typeface="American Typewriter"/>
              <a:cs typeface="American Typewriter"/>
            </a:endParaRPr>
          </a:p>
          <a:p>
            <a:endParaRPr lang="en-US" sz="2800" b="1" dirty="0">
              <a:latin typeface="American Typewriter"/>
              <a:cs typeface="American Typewriter"/>
            </a:endParaRPr>
          </a:p>
        </p:txBody>
      </p:sp>
      <p:pic>
        <p:nvPicPr>
          <p:cNvPr id="3" name="Picture 2" descr="Screen Shot 2021-02-02 at 10.19.37.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353368" y="4638040"/>
            <a:ext cx="2578100" cy="1991360"/>
          </a:xfrm>
          <a:prstGeom prst="rect">
            <a:avLst/>
          </a:prstGeom>
        </p:spPr>
      </p:pic>
      <p:pic>
        <p:nvPicPr>
          <p:cNvPr id="5" name="Picture 4" descr="CatchThemIfYouCan-cover-206x300.jpg"/>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47650" y="3771900"/>
            <a:ext cx="1962150" cy="2857500"/>
          </a:xfrm>
          <a:prstGeom prst="rect">
            <a:avLst/>
          </a:prstGeom>
        </p:spPr>
      </p:pic>
      <p:pic>
        <p:nvPicPr>
          <p:cNvPr id="6" name="Picture 5" descr="Screen Shot 2021-02-01 at 10.40.57.pn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197649" y="4638040"/>
            <a:ext cx="1751157" cy="1991360"/>
          </a:xfrm>
          <a:prstGeom prst="rect">
            <a:avLst/>
          </a:prstGeom>
        </p:spPr>
      </p:pic>
      <p:pic>
        <p:nvPicPr>
          <p:cNvPr id="4" name="Picture 3" descr="shopping.jpeg"/>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868351" y="4979389"/>
            <a:ext cx="1070495" cy="1650011"/>
          </a:xfrm>
          <a:prstGeom prst="rect">
            <a:avLst/>
          </a:prstGeom>
        </p:spPr>
      </p:pic>
      <p:pic>
        <p:nvPicPr>
          <p:cNvPr id="7" name="Picture 6" descr="image.jpg"/>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0" y="1347188"/>
            <a:ext cx="1225181" cy="1878611"/>
          </a:xfrm>
          <a:prstGeom prst="rect">
            <a:avLst/>
          </a:prstGeom>
        </p:spPr>
      </p:pic>
      <p:pic>
        <p:nvPicPr>
          <p:cNvPr id="8" name="Picture 7" descr="Screen+Shot+2018-01-27+at+11-1.13.56+AM.png"/>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7978378" y="1498599"/>
            <a:ext cx="1121558" cy="1727200"/>
          </a:xfrm>
          <a:prstGeom prst="rect">
            <a:avLst/>
          </a:prstGeom>
        </p:spPr>
      </p:pic>
    </p:spTree>
    <p:extLst>
      <p:ext uri="{BB962C8B-B14F-4D97-AF65-F5344CB8AC3E}">
        <p14:creationId xmlns:p14="http://schemas.microsoft.com/office/powerpoint/2010/main" val="1352277270"/>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solidFill>
                <a:latin typeface="American Typewriter"/>
                <a:cs typeface="American Typewriter"/>
              </a:rPr>
              <a:t>Facebook: WorldWise Global Schools</a:t>
            </a:r>
          </a:p>
        </p:txBody>
      </p:sp>
      <p:pic>
        <p:nvPicPr>
          <p:cNvPr id="4" name="Content Placeholder 3" descr="Screen Shot 2017-11-17 at 09.45.51.jpg"/>
          <p:cNvPicPr>
            <a:picLocks noGrp="1" noChangeAspect="1"/>
          </p:cNvPicPr>
          <p:nvPr>
            <p:ph idx="1"/>
          </p:nvPr>
        </p:nvPicPr>
        <p:blipFill>
          <a:blip r:embed="rId2" cstate="email">
            <a:extLst>
              <a:ext uri="{28A0092B-C50C-407E-A947-70E740481C1C}">
                <a14:useLocalDpi xmlns:a14="http://schemas.microsoft.com/office/drawing/2010/main"/>
              </a:ext>
            </a:extLst>
          </a:blip>
          <a:srcRect l="-58066" r="-58066"/>
          <a:stretch>
            <a:fillRect/>
          </a:stretch>
        </p:blipFill>
        <p:spPr>
          <a:xfrm>
            <a:off x="-846717" y="1662766"/>
            <a:ext cx="11096464" cy="4708525"/>
          </a:xfrm>
        </p:spPr>
      </p:pic>
    </p:spTree>
    <p:extLst>
      <p:ext uri="{BB962C8B-B14F-4D97-AF65-F5344CB8AC3E}">
        <p14:creationId xmlns:p14="http://schemas.microsoft.com/office/powerpoint/2010/main" val="499346067"/>
      </p:ext>
    </p:extLst>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merican Typewriter"/>
                <a:cs typeface="American Typewriter"/>
              </a:rPr>
              <a:t>Twitter: WorldWise Schools</a:t>
            </a:r>
          </a:p>
        </p:txBody>
      </p:sp>
      <p:pic>
        <p:nvPicPr>
          <p:cNvPr id="4" name="Content Placeholder 3" descr="Screen Shot 2017-11-17 at 09.46.10.jpg"/>
          <p:cNvPicPr>
            <a:picLocks noGrp="1" noChangeAspect="1"/>
          </p:cNvPicPr>
          <p:nvPr>
            <p:ph idx="1"/>
          </p:nvPr>
        </p:nvPicPr>
        <p:blipFill>
          <a:blip r:embed="rId2" cstate="email">
            <a:extLst>
              <a:ext uri="{28A0092B-C50C-407E-A947-70E740481C1C}">
                <a14:useLocalDpi xmlns:a14="http://schemas.microsoft.com/office/drawing/2010/main"/>
              </a:ext>
            </a:extLst>
          </a:blip>
          <a:srcRect l="-8789" r="-8789"/>
          <a:stretch>
            <a:fillRect/>
          </a:stretch>
        </p:blipFill>
        <p:spPr/>
      </p:pic>
    </p:spTree>
    <p:extLst>
      <p:ext uri="{BB962C8B-B14F-4D97-AF65-F5344CB8AC3E}">
        <p14:creationId xmlns:p14="http://schemas.microsoft.com/office/powerpoint/2010/main" val="2952930541"/>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949" y="1237795"/>
            <a:ext cx="8644062" cy="6418436"/>
          </a:xfrm>
        </p:spPr>
        <p:txBody>
          <a:bodyPr>
            <a:normAutofit/>
          </a:bodyPr>
          <a:lstStyle/>
          <a:p>
            <a:pPr marL="0" indent="0">
              <a:lnSpc>
                <a:spcPct val="140000"/>
              </a:lnSpc>
              <a:buNone/>
            </a:pPr>
            <a:r>
              <a:rPr lang="en-US" sz="2400" b="1" dirty="0">
                <a:latin typeface="American Typewriter"/>
                <a:cs typeface="American Typewriter"/>
              </a:rPr>
              <a:t>1. Global Passport Award </a:t>
            </a:r>
            <a:r>
              <a:rPr lang="en-US" sz="1800" b="1" dirty="0">
                <a:latin typeface="American Typewriter"/>
                <a:cs typeface="American Typewriter"/>
              </a:rPr>
              <a:t>: </a:t>
            </a:r>
            <a:r>
              <a:rPr lang="en-US" sz="1800" dirty="0">
                <a:latin typeface="American Typewriter"/>
                <a:cs typeface="American Typewriter"/>
              </a:rPr>
              <a:t>Apply Online by Feb 26</a:t>
            </a:r>
            <a:r>
              <a:rPr lang="en-US" sz="1800" baseline="30000" dirty="0">
                <a:latin typeface="American Typewriter"/>
                <a:cs typeface="American Typewriter"/>
              </a:rPr>
              <a:t>th </a:t>
            </a:r>
            <a:r>
              <a:rPr lang="en-US" sz="1800" dirty="0">
                <a:latin typeface="American Typewriter"/>
                <a:cs typeface="American Typewriter"/>
              </a:rPr>
              <a:t> 2021</a:t>
            </a:r>
            <a:endParaRPr lang="en-US" sz="1800" baseline="30000" dirty="0">
              <a:latin typeface="American Typewriter"/>
              <a:cs typeface="American Typewriter"/>
            </a:endParaRPr>
          </a:p>
          <a:p>
            <a:pPr marL="0" indent="0">
              <a:lnSpc>
                <a:spcPct val="140000"/>
              </a:lnSpc>
              <a:buNone/>
            </a:pPr>
            <a:r>
              <a:rPr lang="ga-IE" sz="2400" b="1" dirty="0">
                <a:latin typeface="American Typewriter"/>
                <a:cs typeface="American Typewriter"/>
              </a:rPr>
              <a:t>2. Subject CPD: </a:t>
            </a:r>
            <a:r>
              <a:rPr lang="ga-IE" sz="2400" dirty="0">
                <a:latin typeface="American Typewriter"/>
                <a:cs typeface="American Typewriter"/>
              </a:rPr>
              <a:t>various dates- online </a:t>
            </a:r>
            <a:endParaRPr lang="ga-IE" sz="2400" dirty="0" smtClean="0">
              <a:latin typeface="American Typewriter"/>
              <a:cs typeface="American Typewriter"/>
            </a:endParaRPr>
          </a:p>
          <a:p>
            <a:pPr marL="0" indent="0">
              <a:lnSpc>
                <a:spcPct val="140000"/>
              </a:lnSpc>
              <a:buNone/>
            </a:pPr>
            <a:r>
              <a:rPr lang="en-GB" sz="2400" b="1" dirty="0" smtClean="0">
                <a:latin typeface="American Typewriter"/>
                <a:cs typeface="American Typewriter"/>
              </a:rPr>
              <a:t>3</a:t>
            </a:r>
            <a:r>
              <a:rPr lang="en-GB" sz="2400" b="1" dirty="0">
                <a:latin typeface="American Typewriter"/>
                <a:cs typeface="American Typewriter"/>
              </a:rPr>
              <a:t>. </a:t>
            </a:r>
            <a:r>
              <a:rPr lang="ga-IE" sz="2400" b="1" dirty="0">
                <a:latin typeface="American Typewriter"/>
                <a:cs typeface="American Typewriter"/>
              </a:rPr>
              <a:t>Annual Student Conference: </a:t>
            </a:r>
            <a:r>
              <a:rPr lang="ga-IE" sz="2400" dirty="0">
                <a:latin typeface="American Typewriter"/>
                <a:cs typeface="American Typewriter"/>
              </a:rPr>
              <a:t>April 22nd </a:t>
            </a:r>
            <a:r>
              <a:rPr lang="mr-IN" sz="2400" dirty="0">
                <a:latin typeface="American Typewriter"/>
                <a:cs typeface="American Typewriter"/>
              </a:rPr>
              <a:t>–</a:t>
            </a:r>
            <a:r>
              <a:rPr lang="ga-IE" sz="2400" dirty="0">
                <a:latin typeface="American Typewriter"/>
                <a:cs typeface="American Typewriter"/>
              </a:rPr>
              <a:t> online</a:t>
            </a:r>
            <a:endParaRPr lang="en-GB" sz="2400" dirty="0">
              <a:latin typeface="American Typewriter"/>
              <a:cs typeface="American Typewriter"/>
            </a:endParaRPr>
          </a:p>
          <a:p>
            <a:pPr marL="0" indent="0">
              <a:lnSpc>
                <a:spcPct val="140000"/>
              </a:lnSpc>
              <a:buNone/>
            </a:pPr>
            <a:r>
              <a:rPr lang="en-GB" sz="2400" b="1" dirty="0">
                <a:latin typeface="American Typewriter"/>
                <a:cs typeface="American Typewriter"/>
              </a:rPr>
              <a:t>4.</a:t>
            </a:r>
            <a:r>
              <a:rPr lang="en-GB" sz="2400" dirty="0">
                <a:latin typeface="American Typewriter"/>
                <a:cs typeface="American Typewriter"/>
              </a:rPr>
              <a:t> </a:t>
            </a:r>
            <a:r>
              <a:rPr lang="en-US" sz="2400" b="1" dirty="0">
                <a:latin typeface="American Typewriter"/>
                <a:cs typeface="American Typewriter"/>
              </a:rPr>
              <a:t>Funding application for Schools 2021-2022 school </a:t>
            </a:r>
            <a:r>
              <a:rPr lang="en-US" sz="2400" b="1" dirty="0" smtClean="0">
                <a:latin typeface="American Typewriter"/>
                <a:cs typeface="American Typewriter"/>
              </a:rPr>
              <a:t>year</a:t>
            </a:r>
            <a:r>
              <a:rPr lang="en-GB" sz="2400" dirty="0">
                <a:latin typeface="American Typewriter"/>
                <a:cs typeface="American Typewriter"/>
              </a:rPr>
              <a:t> </a:t>
            </a:r>
            <a:r>
              <a:rPr lang="ga-IE" sz="2400" dirty="0" smtClean="0">
                <a:latin typeface="American Typewriter"/>
                <a:cs typeface="American Typewriter"/>
              </a:rPr>
              <a:t>Opens</a:t>
            </a:r>
            <a:r>
              <a:rPr lang="ga-IE" sz="2400" dirty="0">
                <a:latin typeface="American Typewriter"/>
                <a:cs typeface="American Typewriter"/>
              </a:rPr>
              <a:t>: April 12th       Closes: May </a:t>
            </a:r>
            <a:r>
              <a:rPr lang="ga-IE" sz="2400" dirty="0" smtClean="0">
                <a:latin typeface="American Typewriter"/>
                <a:cs typeface="American Typewriter"/>
              </a:rPr>
              <a:t>14th</a:t>
            </a:r>
          </a:p>
          <a:p>
            <a:pPr marL="0" indent="0">
              <a:lnSpc>
                <a:spcPct val="140000"/>
              </a:lnSpc>
              <a:buNone/>
            </a:pPr>
            <a:endParaRPr lang="en-GB" sz="2400" dirty="0">
              <a:latin typeface="American Typewriter"/>
              <a:cs typeface="American Typewriter"/>
            </a:endParaRPr>
          </a:p>
          <a:p>
            <a:pPr marL="0" indent="0">
              <a:buNone/>
            </a:pPr>
            <a:r>
              <a:rPr lang="en-US" sz="2400" dirty="0">
                <a:latin typeface="American Typewriter"/>
                <a:cs typeface="American Typewriter"/>
              </a:rPr>
              <a:t> </a:t>
            </a:r>
            <a:r>
              <a:rPr lang="en-US" sz="2400" dirty="0" smtClean="0">
                <a:latin typeface="American Typewriter"/>
                <a:cs typeface="American Typewriter"/>
              </a:rPr>
              <a:t>                   </a:t>
            </a:r>
            <a:r>
              <a:rPr lang="en-US" sz="2400" b="1" dirty="0" smtClean="0">
                <a:latin typeface="American Typewriter"/>
                <a:cs typeface="American Typewriter"/>
              </a:rPr>
              <a:t>WWGS </a:t>
            </a:r>
            <a:r>
              <a:rPr lang="en-US" sz="2400" b="1" dirty="0">
                <a:latin typeface="American Typewriter"/>
                <a:cs typeface="American Typewriter"/>
              </a:rPr>
              <a:t>support for schools: ongoing</a:t>
            </a:r>
            <a:endParaRPr lang="en-GB" sz="2400" b="1" dirty="0">
              <a:latin typeface="American Typewriter"/>
              <a:cs typeface="American Typewriter"/>
            </a:endParaRPr>
          </a:p>
          <a:p>
            <a:pPr marL="0" indent="0">
              <a:buNone/>
            </a:pPr>
            <a:endParaRPr lang="en-US" sz="2600" dirty="0">
              <a:latin typeface="Calibri"/>
              <a:cs typeface="Calibri"/>
            </a:endParaRPr>
          </a:p>
        </p:txBody>
      </p:sp>
      <p:sp>
        <p:nvSpPr>
          <p:cNvPr id="5" name="TextBox 4"/>
          <p:cNvSpPr txBox="1"/>
          <p:nvPr/>
        </p:nvSpPr>
        <p:spPr>
          <a:xfrm>
            <a:off x="51358" y="226775"/>
            <a:ext cx="8985242" cy="646331"/>
          </a:xfrm>
          <a:prstGeom prst="rect">
            <a:avLst/>
          </a:prstGeom>
          <a:solidFill>
            <a:srgbClr val="48449C">
              <a:alpha val="90000"/>
            </a:srgbClr>
          </a:solidFill>
        </p:spPr>
        <p:txBody>
          <a:bodyPr wrap="square" rtlCol="0">
            <a:spAutoFit/>
          </a:bodyPr>
          <a:lstStyle/>
          <a:p>
            <a:pPr algn="ctr"/>
            <a:r>
              <a:rPr lang="en-US" sz="3600" b="1" dirty="0">
                <a:solidFill>
                  <a:schemeClr val="bg1"/>
                </a:solidFill>
                <a:latin typeface="American Typewriter"/>
                <a:cs typeface="American Typewriter"/>
              </a:rPr>
              <a:t>Upcoming key dates for your </a:t>
            </a:r>
            <a:r>
              <a:rPr lang="en-US" sz="3600" b="1" dirty="0" smtClean="0">
                <a:solidFill>
                  <a:schemeClr val="bg1"/>
                </a:solidFill>
                <a:latin typeface="American Typewriter"/>
                <a:cs typeface="American Typewriter"/>
              </a:rPr>
              <a:t>diary</a:t>
            </a:r>
            <a:endParaRPr lang="en-US" sz="3600" b="1" dirty="0">
              <a:solidFill>
                <a:schemeClr val="bg1"/>
              </a:solidFill>
              <a:latin typeface="American Typewriter"/>
              <a:cs typeface="American Typewriter"/>
            </a:endParaRPr>
          </a:p>
        </p:txBody>
      </p:sp>
    </p:spTree>
    <p:extLst>
      <p:ext uri="{BB962C8B-B14F-4D97-AF65-F5344CB8AC3E}">
        <p14:creationId xmlns:p14="http://schemas.microsoft.com/office/powerpoint/2010/main" val="1517444935"/>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 xmlns:a16="http://schemas.microsoft.com/office/drawing/2014/main" id="{C2CCCF54-CAB0-0B49-AB2D-8C6620BF3FB2}"/>
              </a:ext>
            </a:extLst>
          </p:cNvPr>
          <p:cNvPicPr>
            <a:picLocks noChangeAspect="1"/>
          </p:cNvPicPr>
          <p:nvPr/>
        </p:nvPicPr>
        <p:blipFill>
          <a:blip r:embed="rId2"/>
          <a:stretch>
            <a:fillRect/>
          </a:stretch>
        </p:blipFill>
        <p:spPr>
          <a:xfrm>
            <a:off x="191654" y="183746"/>
            <a:ext cx="8758897" cy="6521854"/>
          </a:xfrm>
          <a:prstGeom prst="rect">
            <a:avLst/>
          </a:prstGeom>
        </p:spPr>
      </p:pic>
      <p:pic>
        <p:nvPicPr>
          <p:cNvPr id="9" name="Picture 8" descr="Text&#10;&#10;Description automatically generated">
            <a:extLst>
              <a:ext uri="{FF2B5EF4-FFF2-40B4-BE49-F238E27FC236}">
                <a16:creationId xmlns="" xmlns:a16="http://schemas.microsoft.com/office/drawing/2014/main" id="{D2C30BB1-6548-F84F-9A86-8D7D75F6EBD3}"/>
              </a:ext>
            </a:extLst>
          </p:cNvPr>
          <p:cNvPicPr>
            <a:picLocks noChangeAspect="1"/>
          </p:cNvPicPr>
          <p:nvPr/>
        </p:nvPicPr>
        <p:blipFill>
          <a:blip r:embed="rId3"/>
          <a:stretch>
            <a:fillRect/>
          </a:stretch>
        </p:blipFill>
        <p:spPr>
          <a:xfrm>
            <a:off x="6134030" y="5253060"/>
            <a:ext cx="2395345" cy="1134637"/>
          </a:xfrm>
          <a:prstGeom prst="rect">
            <a:avLst/>
          </a:prstGeom>
        </p:spPr>
      </p:pic>
      <p:sp>
        <p:nvSpPr>
          <p:cNvPr id="10" name="TextBox 9">
            <a:extLst>
              <a:ext uri="{FF2B5EF4-FFF2-40B4-BE49-F238E27FC236}">
                <a16:creationId xmlns="" xmlns:a16="http://schemas.microsoft.com/office/drawing/2014/main" id="{693759E0-9225-1146-B5C4-BA97C032710A}"/>
              </a:ext>
            </a:extLst>
          </p:cNvPr>
          <p:cNvSpPr txBox="1"/>
          <p:nvPr/>
        </p:nvSpPr>
        <p:spPr>
          <a:xfrm>
            <a:off x="744279" y="921015"/>
            <a:ext cx="7995684" cy="4832092"/>
          </a:xfrm>
          <a:prstGeom prst="rect">
            <a:avLst/>
          </a:prstGeom>
          <a:noFill/>
        </p:spPr>
        <p:txBody>
          <a:bodyPr wrap="square" rtlCol="0">
            <a:spAutoFit/>
          </a:bodyPr>
          <a:lstStyle/>
          <a:p>
            <a:pPr algn="ctr"/>
            <a:r>
              <a:rPr lang="en-US" sz="4400" b="1" dirty="0">
                <a:solidFill>
                  <a:schemeClr val="bg1"/>
                </a:solidFill>
                <a:latin typeface="American Typewriter"/>
                <a:ea typeface="Helvetica Neue" panose="02000503000000020004" pitchFamily="2" charset="0"/>
                <a:cs typeface="American Typewriter"/>
              </a:rPr>
              <a:t>THANKS A MILLION!</a:t>
            </a:r>
          </a:p>
          <a:p>
            <a:pPr algn="ctr"/>
            <a:endParaRPr lang="en-US" sz="4400" b="1" dirty="0">
              <a:solidFill>
                <a:schemeClr val="bg1"/>
              </a:solidFill>
              <a:latin typeface="American Typewriter"/>
              <a:ea typeface="Helvetica Neue" panose="02000503000000020004" pitchFamily="2" charset="0"/>
              <a:cs typeface="American Typewriter"/>
            </a:endParaRPr>
          </a:p>
          <a:p>
            <a:pPr algn="ctr"/>
            <a:r>
              <a:rPr lang="en-US" sz="4400" b="1" dirty="0">
                <a:solidFill>
                  <a:schemeClr val="bg1"/>
                </a:solidFill>
                <a:latin typeface="American Typewriter"/>
                <a:ea typeface="Helvetica Neue" panose="02000503000000020004" pitchFamily="2" charset="0"/>
                <a:cs typeface="American Typewriter"/>
              </a:rPr>
              <a:t>WE’RE ALL HERE FOR YOU!</a:t>
            </a:r>
          </a:p>
          <a:p>
            <a:pPr algn="ctr"/>
            <a:endParaRPr lang="en-US" sz="4400" b="1" dirty="0">
              <a:solidFill>
                <a:schemeClr val="bg1"/>
              </a:solidFill>
              <a:latin typeface="American Typewriter"/>
              <a:ea typeface="Helvetica Neue" panose="02000503000000020004" pitchFamily="2" charset="0"/>
              <a:cs typeface="American Typewriter"/>
            </a:endParaRPr>
          </a:p>
          <a:p>
            <a:pPr algn="ctr"/>
            <a:r>
              <a:rPr lang="en-US" sz="4400" b="1" dirty="0">
                <a:solidFill>
                  <a:schemeClr val="bg1"/>
                </a:solidFill>
                <a:latin typeface="American Typewriter"/>
                <a:ea typeface="Helvetica Neue" panose="02000503000000020004" pitchFamily="2" charset="0"/>
                <a:cs typeface="American Typewriter"/>
              </a:rPr>
              <a:t>TÓG BOG </a:t>
            </a:r>
            <a:r>
              <a:rPr lang="en-US" sz="4400" b="1" dirty="0" err="1">
                <a:solidFill>
                  <a:schemeClr val="bg1"/>
                </a:solidFill>
                <a:latin typeface="American Typewriter"/>
                <a:ea typeface="Helvetica Neue" panose="02000503000000020004" pitchFamily="2" charset="0"/>
                <a:cs typeface="American Typewriter"/>
              </a:rPr>
              <a:t>É</a:t>
            </a:r>
            <a:endParaRPr lang="en-US" sz="4400" b="1" dirty="0">
              <a:solidFill>
                <a:schemeClr val="bg1"/>
              </a:solidFill>
              <a:latin typeface="American Typewriter"/>
              <a:ea typeface="Helvetica Neue" panose="02000503000000020004" pitchFamily="2" charset="0"/>
              <a:cs typeface="American Typewriter"/>
            </a:endParaRPr>
          </a:p>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TextBox 5">
            <a:extLst>
              <a:ext uri="{FF2B5EF4-FFF2-40B4-BE49-F238E27FC236}">
                <a16:creationId xmlns="" xmlns:a16="http://schemas.microsoft.com/office/drawing/2014/main" id="{B64F70D8-9266-0949-8FAD-2FD2B25C8572}"/>
              </a:ext>
            </a:extLst>
          </p:cNvPr>
          <p:cNvSpPr txBox="1"/>
          <p:nvPr/>
        </p:nvSpPr>
        <p:spPr>
          <a:xfrm>
            <a:off x="533691" y="2912090"/>
            <a:ext cx="7995684" cy="769441"/>
          </a:xfrm>
          <a:prstGeom prst="rect">
            <a:avLst/>
          </a:prstGeom>
          <a:noFill/>
        </p:spPr>
        <p:txBody>
          <a:bodyPr wrap="square" rtlCol="0">
            <a:spAutoFit/>
          </a:bodyPr>
          <a:lstStyle/>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7" name="Picture 6" descr="Worldwise Logo.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1236" y="5044118"/>
            <a:ext cx="1349903" cy="1394900"/>
          </a:xfrm>
          <a:prstGeom prst="rect">
            <a:avLst/>
          </a:prstGeom>
        </p:spPr>
      </p:pic>
    </p:spTree>
    <p:extLst>
      <p:ext uri="{BB962C8B-B14F-4D97-AF65-F5344CB8AC3E}">
        <p14:creationId xmlns:p14="http://schemas.microsoft.com/office/powerpoint/2010/main" val="257146439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2086</TotalTime>
  <Words>2794</Words>
  <Application>Microsoft Macintosh PowerPoint</Application>
  <PresentationFormat>On-screen Show (4:3)</PresentationFormat>
  <Paragraphs>326</Paragraphs>
  <Slides>69</Slides>
  <Notes>22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69</vt:i4>
      </vt:variant>
    </vt:vector>
  </HeadingPairs>
  <TitlesOfParts>
    <vt:vector size="71" baseType="lpstr">
      <vt:lpstr>Office Theme</vt:lpstr>
      <vt:lpstr>Document</vt:lpstr>
      <vt:lpstr>PowerPoint Presentation</vt:lpstr>
      <vt:lpstr>Aims of the WWGS Programme</vt:lpstr>
      <vt:lpstr>PowerPoint Presentation</vt:lpstr>
      <vt:lpstr>PowerPoint Presentation</vt:lpstr>
      <vt:lpstr>GCE and the Curriculum</vt:lpstr>
      <vt:lpstr>PowerPoint Presentation</vt:lpstr>
      <vt:lpstr>Maths &amp; Global Citizenship Education…what is the link?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Hover over the symbol and a drop down menu appears!</vt:lpstr>
      <vt:lpstr>Webinars on relevant Global Justice Themes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Mind Map</vt:lpstr>
      <vt:lpstr>PowerPoint Presentation</vt:lpstr>
      <vt:lpstr>PowerPoint Presentation</vt:lpstr>
      <vt:lpstr>PowerPoint Presentation</vt:lpstr>
      <vt:lpstr>PowerPoint Presentation</vt:lpstr>
      <vt:lpstr>WEALTH INEQUALITY</vt:lpstr>
      <vt:lpstr>PowerPoint Presentation</vt:lpstr>
      <vt:lpstr>PowerPoint Presentation</vt:lpstr>
      <vt:lpstr>PowerPoint Presentation</vt:lpstr>
      <vt:lpstr>PowerPoint Presentation</vt:lpstr>
      <vt:lpstr>PowerPoint Presentation</vt:lpstr>
      <vt:lpstr>WHAT IS INEQUALITY?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Facebook: WorldWise Global Schools</vt:lpstr>
      <vt:lpstr>Twitter: WorldWise Schools</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72</cp:revision>
  <dcterms:created xsi:type="dcterms:W3CDTF">2019-05-13T08:57:55Z</dcterms:created>
  <dcterms:modified xsi:type="dcterms:W3CDTF">2021-02-08T11:07:55Z</dcterms:modified>
</cp:coreProperties>
</file>