
<file path=[Content_Types].xml><?xml version="1.0" encoding="utf-8"?>
<Types xmlns="http://schemas.openxmlformats.org/package/2006/content-types">
  <Default Extension="xml" ContentType="application/xml"/>
  <Default Extension="jpeg" ContentType="image/jpeg"/>
  <Default Extension="jpg" ContentType="image/jpeg"/>
  <Default Extension="mp4" ContentType="video/unknown"/>
  <Default Extension="emf" ContentType="image/x-emf"/>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1"/>
  </p:notesMasterIdLst>
  <p:sldIdLst>
    <p:sldId id="262" r:id="rId2"/>
    <p:sldId id="263" r:id="rId3"/>
    <p:sldId id="283" r:id="rId4"/>
    <p:sldId id="284" r:id="rId5"/>
    <p:sldId id="285" r:id="rId6"/>
    <p:sldId id="264" r:id="rId7"/>
    <p:sldId id="271" r:id="rId8"/>
    <p:sldId id="270" r:id="rId9"/>
    <p:sldId id="265" r:id="rId10"/>
    <p:sldId id="266" r:id="rId11"/>
    <p:sldId id="267" r:id="rId12"/>
    <p:sldId id="268" r:id="rId13"/>
    <p:sldId id="258" r:id="rId14"/>
    <p:sldId id="256" r:id="rId15"/>
    <p:sldId id="275" r:id="rId16"/>
    <p:sldId id="273" r:id="rId17"/>
    <p:sldId id="278" r:id="rId18"/>
    <p:sldId id="274" r:id="rId19"/>
    <p:sldId id="276" r:id="rId20"/>
    <p:sldId id="279" r:id="rId21"/>
    <p:sldId id="280" r:id="rId22"/>
    <p:sldId id="281" r:id="rId23"/>
    <p:sldId id="282" r:id="rId24"/>
    <p:sldId id="277" r:id="rId25"/>
    <p:sldId id="269" r:id="rId26"/>
    <p:sldId id="259" r:id="rId27"/>
    <p:sldId id="260" r:id="rId28"/>
    <p:sldId id="261" r:id="rId29"/>
    <p:sldId id="272" r:id="rId3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39" d="100"/>
          <a:sy n="39" d="100"/>
        </p:scale>
        <p:origin x="-2216" y="-10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816"/>
    </p:cViewPr>
  </p:sorter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notesMaster" Target="notesMasters/notesMaster1.xml"/><Relationship Id="rId32" Type="http://schemas.openxmlformats.org/officeDocument/2006/relationships/printerSettings" Target="printerSettings/printerSettings1.bin"/><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presProps" Target="presProps.xml"/><Relationship Id="rId34" Type="http://schemas.openxmlformats.org/officeDocument/2006/relationships/viewProps" Target="viewProps.xml"/><Relationship Id="rId35" Type="http://schemas.openxmlformats.org/officeDocument/2006/relationships/theme" Target="theme/theme1.xml"/><Relationship Id="rId3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C35485-999D-2841-8E49-4AFF87D5DD49}" type="datetimeFigureOut">
              <a:rPr lang="en-US" smtClean="0"/>
              <a:t>21/05/19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D175DBF-EA5E-AC46-A239-B0C94E853827}" type="slidenum">
              <a:rPr lang="en-US" smtClean="0"/>
              <a:t>‹#›</a:t>
            </a:fld>
            <a:endParaRPr lang="en-US"/>
          </a:p>
        </p:txBody>
      </p:sp>
    </p:spTree>
    <p:extLst>
      <p:ext uri="{BB962C8B-B14F-4D97-AF65-F5344CB8AC3E}">
        <p14:creationId xmlns:p14="http://schemas.microsoft.com/office/powerpoint/2010/main" val="36200852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 Id="rId3" Type="http://schemas.openxmlformats.org/officeDocument/2006/relationships/hyperlink" Target="https://www.credit-suisse.com/uk/en/about-us/research/research-institute/publications.html" TargetMode="Externa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 Id="rId3" Type="http://schemas.openxmlformats.org/officeDocument/2006/relationships/hyperlink" Target="http://www.cia.gov/library/publications/the-world-factbook/fields/2172.html" TargetMode="Externa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145" name="Google Shape;145;p5: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46" name="Google Shape;146;p5: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4</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843546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0" name="Google Shape;180;p10: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 </a:t>
            </a:r>
            <a:r>
              <a:rPr lang="en-US" sz="1200" b="0" i="0" u="none" strike="noStrike" cap="none">
                <a:solidFill>
                  <a:schemeClr val="dk1"/>
                </a:solidFill>
                <a:latin typeface="Calibri"/>
                <a:ea typeface="Calibri"/>
                <a:cs typeface="Calibri"/>
                <a:sym typeface="Calibri"/>
              </a:rPr>
              <a:t>These are the types of values that development education can foster:</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Empathy not sympathy: </a:t>
            </a:r>
            <a:r>
              <a:rPr lang="en-US" sz="1200" b="0" i="0" u="none" strike="noStrike" cap="none">
                <a:solidFill>
                  <a:schemeClr val="dk1"/>
                </a:solidFill>
                <a:latin typeface="Calibri"/>
                <a:ea typeface="Calibri"/>
                <a:cs typeface="Calibri"/>
                <a:sym typeface="Calibri"/>
              </a:rPr>
              <a:t>Empathy is about feeling with other people, sympathy is about feeling for.</a:t>
            </a:r>
            <a:r>
              <a:rPr lang="en-US" sz="1200" b="1" i="0" u="none" strike="noStrike" cap="none">
                <a:solidFill>
                  <a:schemeClr val="dk1"/>
                </a:solidFill>
                <a:latin typeface="Calibri"/>
                <a:ea typeface="Calibri"/>
                <a:cs typeface="Calibri"/>
                <a:sym typeface="Calibri"/>
              </a:rPr>
              <a:t> </a:t>
            </a:r>
            <a:r>
              <a:rPr lang="en-US" sz="1200" b="0" i="1" u="none" strike="noStrike" cap="none">
                <a:solidFill>
                  <a:schemeClr val="dk1"/>
                </a:solidFill>
                <a:latin typeface="Calibri"/>
                <a:ea typeface="Calibri"/>
                <a:cs typeface="Calibri"/>
                <a:sym typeface="Calibri"/>
              </a:rPr>
              <a:t>(I’ve put some cartoons in the folder for this)</a:t>
            </a: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It’s important that we try and put students in the shoes of people affected by the global issues we are covering and make sure that they feel with instead of feeling sorry for people who are affected by the issues learned about in class.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Solidarity not charity: </a:t>
            </a:r>
            <a:r>
              <a:rPr lang="en-US" sz="1200" b="0" i="0" u="none" strike="noStrike" cap="none">
                <a:solidFill>
                  <a:schemeClr val="dk1"/>
                </a:solidFill>
                <a:latin typeface="Calibri"/>
                <a:ea typeface="Calibri"/>
                <a:cs typeface="Calibri"/>
                <a:sym typeface="Calibri"/>
              </a:rPr>
              <a:t>It’s important to instill a sense of solidarity in our students that we stand with people as our fellow human beings to work together on the root causes of global injustice instead of seeing people as ‘charity cases’ and resorting to fundraising as the only action to ‘help’. Making connections with how our lifestyles and behaviours can impact the world’s people and planet is a good place to start.</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 </a:t>
            </a: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Respect for self</a:t>
            </a:r>
            <a:r>
              <a:rPr lang="en-US" sz="1200" b="0" i="0" u="none" strike="noStrike" cap="none">
                <a:solidFill>
                  <a:schemeClr val="dk1"/>
                </a:solidFill>
                <a:latin typeface="Calibri"/>
                <a:ea typeface="Calibri"/>
                <a:cs typeface="Calibri"/>
                <a:sym typeface="Calibri"/>
              </a:rPr>
              <a:t> – in a just &amp; democratic society respect for self is central to the flourishing of the well being of both the individual and the wider community. Respecting oneself brings both the capacity to act autonomously &amp; to be self-motivated. It is an essential pre-requisite to have respect for others &amp; to be concerned about their concerns.</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Respect for others</a:t>
            </a:r>
            <a:r>
              <a:rPr lang="en-US" sz="1200" b="0" i="0" u="none" strike="noStrike" cap="none">
                <a:solidFill>
                  <a:schemeClr val="dk1"/>
                </a:solidFill>
                <a:latin typeface="Calibri"/>
                <a:ea typeface="Calibri"/>
                <a:cs typeface="Calibri"/>
                <a:sym typeface="Calibri"/>
              </a:rPr>
              <a:t> </a:t>
            </a:r>
            <a:r>
              <a:rPr lang="en-US" sz="1200" b="1" i="0" u="none" strike="noStrike" cap="none">
                <a:solidFill>
                  <a:schemeClr val="dk1"/>
                </a:solidFill>
                <a:latin typeface="Calibri"/>
                <a:ea typeface="Calibri"/>
                <a:cs typeface="Calibri"/>
                <a:sym typeface="Calibri"/>
              </a:rPr>
              <a:t>and human rights for all</a:t>
            </a:r>
            <a:r>
              <a:rPr lang="en-US" sz="1200" b="0" i="0" u="none" strike="noStrike" cap="none">
                <a:solidFill>
                  <a:schemeClr val="dk1"/>
                </a:solidFill>
                <a:latin typeface="Calibri"/>
                <a:ea typeface="Calibri"/>
                <a:cs typeface="Calibri"/>
                <a:sym typeface="Calibri"/>
              </a:rPr>
              <a:t>– in a pluralist democracy the disposition to respect &amp; care for others are central to living interdependently. The positive relationships forged among individuals &amp; groups are essential to the development of qualities such as cooperation, interdependence and respect for a diversity of people &amp; cultures, which allows us to live and work in the realities of the world of today – and the future.</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A sense of social responsibility</a:t>
            </a:r>
            <a:r>
              <a:rPr lang="en-US" sz="1200" b="0" i="0" u="none" strike="noStrike" cap="none">
                <a:solidFill>
                  <a:schemeClr val="dk1"/>
                </a:solidFill>
                <a:latin typeface="Calibri"/>
                <a:ea typeface="Calibri"/>
                <a:cs typeface="Calibri"/>
                <a:sym typeface="Calibri"/>
              </a:rPr>
              <a:t> – in a society geared to the general well being of all, it is essential to develop a commitment to social responsibility based on the critical scrutiny of information and evidence within an awareness of power relationships, principles and traditions. Such a disposition to social responsibility should also entail a commitment to social justice and equity and the sustainable use of the environment.</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A sense of belonging</a:t>
            </a:r>
            <a:r>
              <a:rPr lang="en-US" sz="1200" b="0" i="0" u="none" strike="noStrike" cap="none">
                <a:solidFill>
                  <a:schemeClr val="dk1"/>
                </a:solidFill>
                <a:latin typeface="Calibri"/>
                <a:ea typeface="Calibri"/>
                <a:cs typeface="Calibri"/>
                <a:sym typeface="Calibri"/>
              </a:rPr>
              <a:t> – world citizenship depends on a disposition to be part of the enterprise as a whole, a commitment to common purposes that goes beyond personal interests, a willingness to participate as an active citizen, engendered by an understanding of the world as a place where each individual feels valued, and where both group &amp; individual concerns and opinions are respected.</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A commitment to learning</a:t>
            </a:r>
            <a:r>
              <a:rPr lang="en-US" sz="1200" b="0" i="0" u="none" strike="noStrike" cap="none">
                <a:solidFill>
                  <a:schemeClr val="dk1"/>
                </a:solidFill>
                <a:latin typeface="Calibri"/>
                <a:ea typeface="Calibri"/>
                <a:cs typeface="Calibri"/>
                <a:sym typeface="Calibri"/>
              </a:rPr>
              <a:t> – in a world increasingly characterised by change and adaptation the need to have a disposition to learning, to making new connections and new meanings, is fundamental. This would also need commitment to procedural values such as: willingness to adopt a critical stance towards information; willingness to give reasons why one holds a view or acts in a certain way, and to expect similar reasons from others; respect for evidence in holding and forming opinions; willingness to be open to the possibility of changing one’s own attitudes and values in the light of the evidence.</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1" i="0" u="none" strike="noStrike" cap="none">
                <a:solidFill>
                  <a:schemeClr val="dk1"/>
                </a:solidFill>
                <a:latin typeface="Calibri"/>
                <a:ea typeface="Calibri"/>
                <a:cs typeface="Calibri"/>
                <a:sym typeface="Calibri"/>
              </a:rPr>
              <a:t>Belief that you can make a difference-</a:t>
            </a:r>
            <a:r>
              <a:rPr lang="en-US" sz="1200" b="0" i="0" u="none" strike="noStrike" cap="none">
                <a:solidFill>
                  <a:schemeClr val="dk1"/>
                </a:solidFill>
                <a:latin typeface="Calibri"/>
                <a:ea typeface="Calibri"/>
                <a:cs typeface="Calibri"/>
                <a:sym typeface="Calibri"/>
              </a:rPr>
              <a:t>We can actually effect change! There will be times when you and your students may not think that you are having any impact so don’t lose heart and let your teaching and learning slide into apathy.</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r>
              <a:rPr lang="en-US" sz="1200" b="0" i="0" u="none" strike="noStrike" cap="none">
                <a:solidFill>
                  <a:schemeClr val="dk1"/>
                </a:solidFill>
                <a:latin typeface="Calibri"/>
                <a:ea typeface="Calibri"/>
                <a:cs typeface="Calibri"/>
                <a:sym typeface="Calibri"/>
              </a:rPr>
              <a:t> </a:t>
            </a:r>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181" name="Google Shape;181;p10: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5</a:t>
            </a:fld>
            <a:endParaRPr sz="12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11934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3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5" name="Google Shape;425;p37: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b="0" i="0" u="none" strike="noStrike" cap="none">
              <a:solidFill>
                <a:schemeClr val="dk1"/>
              </a:solidFill>
              <a:latin typeface="Calibri"/>
              <a:ea typeface="Calibri"/>
              <a:cs typeface="Calibri"/>
              <a:sym typeface="Calibri"/>
            </a:endParaRPr>
          </a:p>
        </p:txBody>
      </p:sp>
      <p:sp>
        <p:nvSpPr>
          <p:cNvPr id="426" name="Google Shape;426;p37: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a:solidFill>
                  <a:schemeClr val="dk1"/>
                </a:solidFill>
                <a:latin typeface="Calibri"/>
                <a:ea typeface="Calibri"/>
                <a:cs typeface="Calibri"/>
                <a:sym typeface="Calibri"/>
              </a:rPr>
              <a:t>6</a:t>
            </a:fld>
            <a:endParaRPr sz="1200">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While the usefulness of mathematics for problem solving is well known, mathematics also has a fundamental role in both enabling and sustaining cultural, social, economic and technological advances and empowering individuals to become </a:t>
            </a:r>
            <a:r>
              <a:rPr lang="en-US" b="1" dirty="0" smtClean="0"/>
              <a:t>critical citizens</a:t>
            </a:r>
            <a:r>
              <a:rPr lang="en-US" dirty="0" smtClean="0"/>
              <a:t>.</a:t>
            </a:r>
          </a:p>
          <a:p>
            <a:endParaRPr lang="en-US" dirty="0" smtClean="0"/>
          </a:p>
          <a:p>
            <a:endParaRPr lang="en-US" dirty="0" smtClean="0"/>
          </a:p>
          <a:p>
            <a:r>
              <a:rPr lang="en-US" dirty="0" smtClean="0"/>
              <a:t>Problem Solving</a:t>
            </a:r>
          </a:p>
          <a:p>
            <a:r>
              <a:rPr lang="en-US" dirty="0" smtClean="0"/>
              <a:t>Students should be able to investigate patterns, formulate conjectures,</a:t>
            </a:r>
          </a:p>
          <a:p>
            <a:r>
              <a:rPr lang="en-US" dirty="0" smtClean="0"/>
              <a:t>and engage in tasks in which the solution is not immediately obvious, in</a:t>
            </a:r>
          </a:p>
          <a:p>
            <a:r>
              <a:rPr lang="en-US" dirty="0" smtClean="0"/>
              <a:t>familiar and unfamiliar contexts.</a:t>
            </a:r>
          </a:p>
          <a:p>
            <a:endParaRPr lang="en-US" dirty="0"/>
          </a:p>
        </p:txBody>
      </p:sp>
      <p:sp>
        <p:nvSpPr>
          <p:cNvPr id="4" name="Slide Number Placeholder 3"/>
          <p:cNvSpPr>
            <a:spLocks noGrp="1"/>
          </p:cNvSpPr>
          <p:nvPr>
            <p:ph type="sldNum" sz="quarter" idx="10"/>
          </p:nvPr>
        </p:nvSpPr>
        <p:spPr/>
        <p:txBody>
          <a:bodyPr/>
          <a:lstStyle/>
          <a:p>
            <a:fld id="{7D175DBF-EA5E-AC46-A239-B0C94E853827}" type="slidenum">
              <a:rPr lang="en-US" smtClean="0"/>
              <a:t>7</a:t>
            </a:fld>
            <a:endParaRPr lang="en-US"/>
          </a:p>
        </p:txBody>
      </p:sp>
    </p:spTree>
    <p:extLst>
      <p:ext uri="{BB962C8B-B14F-4D97-AF65-F5344CB8AC3E}">
        <p14:creationId xmlns:p14="http://schemas.microsoft.com/office/powerpoint/2010/main" val="2656532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B9777C-7F9E-ED49-B892-9052EA119924}" type="slidenum">
              <a:rPr lang="en-US" smtClean="0"/>
              <a:t>9</a:t>
            </a:fld>
            <a:endParaRPr lang="en-US"/>
          </a:p>
        </p:txBody>
      </p:sp>
    </p:spTree>
    <p:extLst>
      <p:ext uri="{BB962C8B-B14F-4D97-AF65-F5344CB8AC3E}">
        <p14:creationId xmlns:p14="http://schemas.microsoft.com/office/powerpoint/2010/main" val="34648114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Explain task 1</a:t>
            </a:r>
          </a:p>
        </p:txBody>
      </p:sp>
      <p:sp>
        <p:nvSpPr>
          <p:cNvPr id="4" name="Slide Number Placeholder 3"/>
          <p:cNvSpPr>
            <a:spLocks noGrp="1"/>
          </p:cNvSpPr>
          <p:nvPr>
            <p:ph type="sldNum" sz="quarter" idx="10"/>
          </p:nvPr>
        </p:nvSpPr>
        <p:spPr/>
        <p:txBody>
          <a:bodyPr/>
          <a:lstStyle/>
          <a:p>
            <a:fld id="{62B9777C-7F9E-ED49-B892-9052EA119924}" type="slidenum">
              <a:rPr lang="en-US" smtClean="0"/>
              <a:t>10</a:t>
            </a:fld>
            <a:endParaRPr lang="en-US"/>
          </a:p>
        </p:txBody>
      </p:sp>
    </p:spTree>
    <p:extLst>
      <p:ext uri="{BB962C8B-B14F-4D97-AF65-F5344CB8AC3E}">
        <p14:creationId xmlns:p14="http://schemas.microsoft.com/office/powerpoint/2010/main" val="847827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2B9777C-7F9E-ED49-B892-9052EA119924}" type="slidenum">
              <a:rPr lang="en-US" smtClean="0"/>
              <a:t>11</a:t>
            </a:fld>
            <a:endParaRPr lang="en-US"/>
          </a:p>
        </p:txBody>
      </p:sp>
    </p:spTree>
    <p:extLst>
      <p:ext uri="{BB962C8B-B14F-4D97-AF65-F5344CB8AC3E}">
        <p14:creationId xmlns:p14="http://schemas.microsoft.com/office/powerpoint/2010/main" val="29285162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Different groups will be analysing</a:t>
            </a:r>
            <a:r>
              <a:rPr lang="en-US" baseline="0" dirty="0"/>
              <a:t> the trends of various parts of the world-these will be on tables</a:t>
            </a:r>
            <a:endParaRPr lang="en-US" dirty="0"/>
          </a:p>
        </p:txBody>
      </p:sp>
      <p:sp>
        <p:nvSpPr>
          <p:cNvPr id="4" name="Slide Number Placeholder 3"/>
          <p:cNvSpPr>
            <a:spLocks noGrp="1"/>
          </p:cNvSpPr>
          <p:nvPr>
            <p:ph type="sldNum" sz="quarter" idx="10"/>
          </p:nvPr>
        </p:nvSpPr>
        <p:spPr/>
        <p:txBody>
          <a:bodyPr/>
          <a:lstStyle/>
          <a:p>
            <a:fld id="{62B9777C-7F9E-ED49-B892-9052EA119924}" type="slidenum">
              <a:rPr lang="en-US" smtClean="0"/>
              <a:t>12</a:t>
            </a:fld>
            <a:endParaRPr lang="en-US" dirty="0"/>
          </a:p>
        </p:txBody>
      </p:sp>
    </p:spTree>
    <p:extLst>
      <p:ext uri="{BB962C8B-B14F-4D97-AF65-F5344CB8AC3E}">
        <p14:creationId xmlns:p14="http://schemas.microsoft.com/office/powerpoint/2010/main" val="1595031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this world map shows the distribution of average wealth per adult (here defined as an individual aged 20 or above) around the world. </a:t>
            </a:r>
            <a:r>
              <a:rPr lang="en-GB" dirty="0" smtClean="0"/>
              <a:t>Average wealth is calculated as the value of a person’s financial assets (for example housing and land) after any debts have been subtracted. </a:t>
            </a:r>
          </a:p>
          <a:p>
            <a:endParaRPr lang="en-GB" i="1" dirty="0" smtClean="0"/>
          </a:p>
          <a:p>
            <a:r>
              <a:rPr lang="en-GB" i="1" dirty="0" smtClean="0">
                <a:latin typeface="Arial" charset="0"/>
                <a:cs typeface="Arial" charset="0"/>
              </a:rPr>
              <a:t>Note: Credit Suisse calculates wealth by looking at the individual net wealth of people aged 20 years or above. Individual net wealth is calculated as the value of a person’s financial assets (primarily housing and land) after any debts have been subtracted. If there is a lack of data in a country, estimates are made by using average figures based on the region and income class the country belongs to. Data may be lacking in a country for a number of reasons. Poorer or more isolated communities may lack the infrastructure for reliable data collection. Very rich people may prefer not to declare all their income.</a:t>
            </a:r>
            <a:endParaRPr lang="en-GB" dirty="0" smtClean="0">
              <a:latin typeface="Arial" charset="0"/>
              <a:cs typeface="Arial" charset="0"/>
            </a:endParaRPr>
          </a:p>
          <a:p>
            <a:endParaRPr lang="en-GB" dirty="0" smtClean="0">
              <a:latin typeface="Arial" charset="0"/>
              <a:cs typeface="Arial" charset="0"/>
            </a:endParaRPr>
          </a:p>
          <a:p>
            <a:r>
              <a:rPr lang="en-GB" b="1" dirty="0" smtClean="0">
                <a:latin typeface="Arial" charset="0"/>
                <a:cs typeface="Arial" charset="0"/>
              </a:rPr>
              <a:t>Source: </a:t>
            </a:r>
            <a:r>
              <a:rPr lang="en-GB" i="1" dirty="0" smtClean="0">
                <a:latin typeface="Arial" charset="0"/>
                <a:cs typeface="Arial" charset="0"/>
              </a:rPr>
              <a:t>Global Wealth </a:t>
            </a:r>
            <a:r>
              <a:rPr lang="en-GB" i="1" dirty="0" err="1" smtClean="0">
                <a:latin typeface="Arial" charset="0"/>
                <a:cs typeface="Arial" charset="0"/>
              </a:rPr>
              <a:t>Databook</a:t>
            </a:r>
            <a:r>
              <a:rPr lang="en-GB" i="1" dirty="0" smtClean="0">
                <a:latin typeface="Arial" charset="0"/>
                <a:cs typeface="Arial" charset="0"/>
              </a:rPr>
              <a:t> 2014</a:t>
            </a:r>
            <a:r>
              <a:rPr lang="en-GB" dirty="0" smtClean="0">
                <a:latin typeface="Arial" charset="0"/>
                <a:cs typeface="Arial" charset="0"/>
              </a:rPr>
              <a:t>, Credit Suisse, 2014</a:t>
            </a:r>
            <a:r>
              <a:rPr lang="en-GB" b="1" dirty="0" smtClean="0">
                <a:latin typeface="Arial" charset="0"/>
                <a:cs typeface="Arial" charset="0"/>
              </a:rPr>
              <a:t>:</a:t>
            </a:r>
            <a:r>
              <a:rPr lang="en-US" dirty="0" smtClean="0"/>
              <a:t> </a:t>
            </a:r>
            <a:r>
              <a:rPr lang="en-GB" u="sng" dirty="0" smtClean="0">
                <a:hlinkClick r:id="rId3"/>
              </a:rPr>
              <a:t>www.credit-suisse.com/uk/en/about-us/research/research-institute/publications.html</a:t>
            </a:r>
            <a:r>
              <a:rPr lang="en-GB" dirty="0" smtClean="0"/>
              <a:t> </a:t>
            </a:r>
          </a:p>
          <a:p>
            <a:endParaRPr lang="en-GB" dirty="0" smtClean="0">
              <a:latin typeface="Arial" charset="0"/>
              <a:cs typeface="Arial" charset="0"/>
            </a:endParaRPr>
          </a:p>
          <a:p>
            <a:endParaRPr lang="en-GB" dirty="0" smtClean="0">
              <a:latin typeface="Arial" charset="0"/>
              <a:cs typeface="Arial" charset="0"/>
            </a:endParaRPr>
          </a:p>
        </p:txBody>
      </p:sp>
      <p:sp>
        <p:nvSpPr>
          <p:cNvPr id="450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04E4AB8-C399-4490-B34C-394AA748DD5E}" type="slidenum">
              <a:rPr lang="en-GB" smtClean="0">
                <a:latin typeface="Arial" charset="0"/>
              </a:rPr>
              <a:pPr/>
              <a:t>17</a:t>
            </a:fld>
            <a:endParaRPr lang="en-GB" smtClean="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p:spPr>
      </p:sp>
      <p:sp>
        <p:nvSpPr>
          <p:cNvPr id="54275"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we can divide the population of a country into ten equal-sized groups in the same way. We call each group a decile. When Palma did this, he found out that half of a country’s income tends to be shared by the five income groups below the richest decile (the fifth to the ninth deciles shown in white above).</a:t>
            </a:r>
          </a:p>
          <a:p>
            <a:endParaRPr lang="en-GB" smtClean="0"/>
          </a:p>
          <a:p>
            <a:r>
              <a:rPr lang="en-GB" smtClean="0"/>
              <a:t>Say that the shares of the richest 10% and the poorest 40% can vary a lot among countries. Palma therefore came up with the Palma ratio to describe how the richest 10% (the tenth group) and the poorest 40% (the first, second, third and fourth groups) share their portion of the country’s total income. </a:t>
            </a:r>
          </a:p>
          <a:p>
            <a:endParaRPr lang="en-GB" smtClean="0"/>
          </a:p>
        </p:txBody>
      </p:sp>
      <p:sp>
        <p:nvSpPr>
          <p:cNvPr id="5427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C6FDB3E-476C-4689-9B0A-78BD79AF016D}" type="slidenum">
              <a:rPr lang="en-GB" smtClean="0">
                <a:latin typeface="Arial" charset="0"/>
              </a:rPr>
              <a:pPr/>
              <a:t>19</a:t>
            </a:fld>
            <a:endParaRPr lang="en-GB" smtClean="0">
              <a:latin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p:spPr>
      </p:sp>
      <p:sp>
        <p:nvSpPr>
          <p:cNvPr id="55299"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t>Explain that the Palma ratio is calculated by dividing the combined income of the richest 10% by the combined income of the poorest 40%. In more equal countries this ratio will be one or below. This means that the richest 10% does not receive a larger share of the country’s income than the bottom 40%. In very unequal countries this ratio will be greater than one. This means that the richest 10% receives a larger share of the national income than the bottom 40%. Ask learners to calculate the Palma ratio for their ‘society’. </a:t>
            </a:r>
          </a:p>
          <a:p>
            <a:endParaRPr lang="en-GB" smtClean="0"/>
          </a:p>
        </p:txBody>
      </p:sp>
      <p:sp>
        <p:nvSpPr>
          <p:cNvPr id="5530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6260931-31A3-4BF2-81BA-2B899C6CFB8F}" type="slidenum">
              <a:rPr lang="en-GB" smtClean="0">
                <a:latin typeface="Arial" charset="0"/>
              </a:rPr>
              <a:pPr/>
              <a:t>20</a:t>
            </a:fld>
            <a:endParaRPr lang="en-GB" smtClean="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p:spPr>
      </p:sp>
      <p:sp>
        <p:nvSpPr>
          <p:cNvPr id="56323"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i="1" smtClean="0"/>
              <a:t>Note that the Palma ratios for Ethiopia and Viet Nam differ slightly for </a:t>
            </a:r>
            <a:r>
              <a:rPr lang="en-GB" smtClean="0"/>
              <a:t>Palma problems 1</a:t>
            </a:r>
            <a:r>
              <a:rPr lang="en-GB" i="1" smtClean="0"/>
              <a:t> and </a:t>
            </a:r>
            <a:r>
              <a:rPr lang="en-GB" smtClean="0"/>
              <a:t>2</a:t>
            </a:r>
            <a:r>
              <a:rPr lang="en-GB" i="1" smtClean="0"/>
              <a:t> as a result of rounding the combined income to the nearest billion.</a:t>
            </a:r>
            <a:endParaRPr lang="en-GB" smtClean="0"/>
          </a:p>
          <a:p>
            <a:endParaRPr lang="en-GB" smtClean="0"/>
          </a:p>
        </p:txBody>
      </p:sp>
      <p:sp>
        <p:nvSpPr>
          <p:cNvPr id="5632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94160C6-5908-4DC0-80AE-5A9AF4DA0A5C}" type="slidenum">
              <a:rPr lang="en-GB" smtClean="0">
                <a:latin typeface="Arial" charset="0"/>
              </a:rPr>
              <a:pPr/>
              <a:t>21</a:t>
            </a:fld>
            <a:endParaRPr lang="en-GB" smtClean="0">
              <a:latin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p:spPr>
      </p:sp>
      <p:sp>
        <p:nvSpPr>
          <p:cNvPr id="57347"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i="1" smtClean="0"/>
              <a:t>Note that the Palma ratios for Peru and Viet Nam differ slightly for </a:t>
            </a:r>
            <a:r>
              <a:rPr lang="en-GB" smtClean="0"/>
              <a:t>Palma problems 1</a:t>
            </a:r>
            <a:r>
              <a:rPr lang="en-GB" i="1" smtClean="0"/>
              <a:t> and </a:t>
            </a:r>
            <a:r>
              <a:rPr lang="en-GB" smtClean="0"/>
              <a:t>2</a:t>
            </a:r>
            <a:r>
              <a:rPr lang="en-GB" i="1" smtClean="0"/>
              <a:t> as a result of rounding the combined income to the nearest billion.</a:t>
            </a:r>
            <a:endParaRPr lang="en-GB" smtClean="0"/>
          </a:p>
          <a:p>
            <a:endParaRPr lang="en-GB" smtClean="0"/>
          </a:p>
        </p:txBody>
      </p:sp>
      <p:sp>
        <p:nvSpPr>
          <p:cNvPr id="5734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50920988-03B1-467C-9C63-54D745066B75}" type="slidenum">
              <a:rPr lang="en-GB" smtClean="0">
                <a:latin typeface="Arial" charset="0"/>
              </a:rPr>
              <a:pPr/>
              <a:t>22</a:t>
            </a:fld>
            <a:endParaRPr lang="en-GB" smtClean="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p:spPr>
      </p:sp>
      <p:sp>
        <p:nvSpPr>
          <p:cNvPr id="58371" name="Notes Placeholder 2"/>
          <p:cNvSpPr>
            <a:spLocks noGrp="1"/>
          </p:cNvSpPr>
          <p:nvPr>
            <p:ph type="body" idx="1"/>
          </p:nvPr>
        </p:nvSpPr>
        <p:spPr bwMode="auto">
          <a:noFill/>
        </p:spPr>
        <p:txBody>
          <a:bodyPr wrap="square" numCol="1" anchor="t" anchorCtr="0" compatLnSpc="1">
            <a:prstTxWarp prst="textNoShape">
              <a:avLst/>
            </a:prstTxWarp>
          </a:bodyPr>
          <a:lstStyle/>
          <a:p>
            <a:r>
              <a:rPr lang="en-GB" smtClean="0">
                <a:latin typeface="Arial" charset="0"/>
                <a:cs typeface="Arial" charset="0"/>
              </a:rPr>
              <a:t>This world map shows how the countries of the world compare on income inequality according to the GINI index (or coefficient). Countries that are more equal are shaded in green. Countries that are more unequal are shaded in pink, orange and red.</a:t>
            </a:r>
          </a:p>
          <a:p>
            <a:endParaRPr lang="en-GB" b="1" smtClean="0">
              <a:latin typeface="Arial" charset="0"/>
              <a:cs typeface="Arial" charset="0"/>
            </a:endParaRPr>
          </a:p>
          <a:p>
            <a:r>
              <a:rPr lang="en-GB" b="1" smtClean="0">
                <a:latin typeface="Arial" charset="0"/>
                <a:cs typeface="Arial" charset="0"/>
              </a:rPr>
              <a:t>Source: </a:t>
            </a:r>
            <a:r>
              <a:rPr lang="en-GB" i="1" smtClean="0">
                <a:latin typeface="Arial" charset="0"/>
                <a:cs typeface="Arial" charset="0"/>
              </a:rPr>
              <a:t>The World Factbook</a:t>
            </a:r>
            <a:r>
              <a:rPr lang="en-GB" smtClean="0">
                <a:latin typeface="Arial" charset="0"/>
                <a:cs typeface="Arial" charset="0"/>
              </a:rPr>
              <a:t>, CIA, 2009: </a:t>
            </a:r>
            <a:r>
              <a:rPr lang="en-GB" u="sng" smtClean="0">
                <a:latin typeface="Arial" charset="0"/>
                <a:cs typeface="Arial" charset="0"/>
                <a:hlinkClick r:id="rId3"/>
              </a:rPr>
              <a:t>www.cia.gov/library/publications/the-world-factbook/fields/2172.html</a:t>
            </a:r>
            <a:endParaRPr lang="en-GB" smtClean="0">
              <a:latin typeface="Arial" charset="0"/>
              <a:cs typeface="Arial" charset="0"/>
            </a:endParaRPr>
          </a:p>
          <a:p>
            <a:endParaRPr lang="en-GB" smtClean="0">
              <a:latin typeface="Arial" charset="0"/>
              <a:cs typeface="Arial" charset="0"/>
            </a:endParaRPr>
          </a:p>
        </p:txBody>
      </p:sp>
      <p:sp>
        <p:nvSpPr>
          <p:cNvPr id="58372"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B54832CB-A9C9-4098-90AC-485E196941D6}" type="slidenum">
              <a:rPr lang="en-GB" smtClean="0">
                <a:latin typeface="Arial" charset="0"/>
              </a:rPr>
              <a:pPr/>
              <a:t>23</a:t>
            </a:fld>
            <a:endParaRPr lang="en-GB" smtClean="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p:spPr>
      </p:sp>
      <p:sp>
        <p:nvSpPr>
          <p:cNvPr id="491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491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76CC31A-7578-489A-A06E-21563375738E}" type="slidenum">
              <a:rPr lang="en-GB" smtClean="0">
                <a:latin typeface="Arial" charset="0"/>
              </a:rPr>
              <a:pPr/>
              <a:t>24</a:t>
            </a:fld>
            <a:endParaRPr lang="en-GB" smtClean="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Afri-They All Had Names: A Survey of Tithe na </a:t>
            </a:r>
            <a:r>
              <a:rPr lang="en-US" dirty="0" err="1" smtClean="0"/>
              <a:t>mBocht</a:t>
            </a:r>
            <a:r>
              <a:rPr lang="en-US" dirty="0" smtClean="0"/>
              <a:t> and Famine Graveyards in Ireland </a:t>
            </a:r>
          </a:p>
          <a:p>
            <a:pPr marL="0" marR="0" indent="0" algn="l" defTabSz="457200" rtl="0" eaLnBrk="1" fontAlgn="auto" latinLnBrk="0" hangingPunct="1">
              <a:lnSpc>
                <a:spcPct val="100000"/>
              </a:lnSpc>
              <a:spcBef>
                <a:spcPts val="0"/>
              </a:spcBef>
              <a:spcAft>
                <a:spcPts val="0"/>
              </a:spcAft>
              <a:buClrTx/>
              <a:buSzTx/>
              <a:buFontTx/>
              <a:buNone/>
              <a:tabLst/>
              <a:defRPr/>
            </a:pPr>
            <a:r>
              <a:rPr lang="en-US" dirty="0" smtClean="0"/>
              <a:t>Truman on Trial: </a:t>
            </a:r>
            <a:endParaRPr lang="en-US" dirty="0"/>
          </a:p>
        </p:txBody>
      </p:sp>
      <p:sp>
        <p:nvSpPr>
          <p:cNvPr id="4" name="Slide Number Placeholder 3"/>
          <p:cNvSpPr>
            <a:spLocks noGrp="1"/>
          </p:cNvSpPr>
          <p:nvPr>
            <p:ph type="sldNum" sz="quarter" idx="10"/>
          </p:nvPr>
        </p:nvSpPr>
        <p:spPr/>
        <p:txBody>
          <a:bodyPr/>
          <a:lstStyle/>
          <a:p>
            <a:fld id="{845F52BE-ACFE-3248-938D-9741B730EE5E}" type="slidenum">
              <a:rPr lang="en-US" smtClean="0"/>
              <a:t>29</a:t>
            </a:fld>
            <a:endParaRPr lang="en-US"/>
          </a:p>
        </p:txBody>
      </p:sp>
    </p:spTree>
    <p:extLst>
      <p:ext uri="{BB962C8B-B14F-4D97-AF65-F5344CB8AC3E}">
        <p14:creationId xmlns:p14="http://schemas.microsoft.com/office/powerpoint/2010/main" val="1132250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ga-IE"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ga-IE" smtClean="0"/>
              <a:t>Click to edit Master subtitle style</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21/05/19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095997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idx="1"/>
          </p:nvPr>
        </p:nvSpPr>
        <p:spPr/>
        <p:txBody>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21/05/19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70216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ga-IE"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ga-IE" smtClean="0"/>
              <a:t>Click to edit Master text styles</a:t>
            </a:r>
          </a:p>
        </p:txBody>
      </p:sp>
      <p:sp>
        <p:nvSpPr>
          <p:cNvPr id="4" name="Date Placeholder 3"/>
          <p:cNvSpPr>
            <a:spLocks noGrp="1"/>
          </p:cNvSpPr>
          <p:nvPr>
            <p:ph type="dt" sz="half" idx="10"/>
          </p:nvPr>
        </p:nvSpPr>
        <p:spPr/>
        <p:txBody>
          <a:bodyPr/>
          <a:lstStyle/>
          <a:p>
            <a:fld id="{B023BFAD-617E-5549-8595-1CFFBFBC15E5}" type="datetimeFigureOut">
              <a:rPr lang="en-US" smtClean="0"/>
              <a:t>21/05/19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497209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Date Placeholder 4"/>
          <p:cNvSpPr>
            <a:spLocks noGrp="1"/>
          </p:cNvSpPr>
          <p:nvPr>
            <p:ph type="dt" sz="half" idx="10"/>
          </p:nvPr>
        </p:nvSpPr>
        <p:spPr/>
        <p:txBody>
          <a:bodyPr/>
          <a:lstStyle/>
          <a:p>
            <a:fld id="{B023BFAD-617E-5549-8595-1CFFBFBC15E5}" type="datetimeFigureOut">
              <a:rPr lang="en-US" smtClean="0"/>
              <a:t>21/05/19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1883388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ga-IE"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ga-IE"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7" name="Date Placeholder 6"/>
          <p:cNvSpPr>
            <a:spLocks noGrp="1"/>
          </p:cNvSpPr>
          <p:nvPr>
            <p:ph type="dt" sz="half" idx="10"/>
          </p:nvPr>
        </p:nvSpPr>
        <p:spPr/>
        <p:txBody>
          <a:bodyPr/>
          <a:lstStyle/>
          <a:p>
            <a:fld id="{B023BFAD-617E-5549-8595-1CFFBFBC15E5}" type="datetimeFigureOut">
              <a:rPr lang="en-US" smtClean="0"/>
              <a:t>21/05/19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0862111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Date Placeholder 2"/>
          <p:cNvSpPr>
            <a:spLocks noGrp="1"/>
          </p:cNvSpPr>
          <p:nvPr>
            <p:ph type="dt" sz="half" idx="10"/>
          </p:nvPr>
        </p:nvSpPr>
        <p:spPr/>
        <p:txBody>
          <a:bodyPr/>
          <a:lstStyle/>
          <a:p>
            <a:fld id="{B023BFAD-617E-5549-8595-1CFFBFBC15E5}" type="datetimeFigureOut">
              <a:rPr lang="en-US" smtClean="0"/>
              <a:t>21/05/19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784236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023BFAD-617E-5549-8595-1CFFBFBC15E5}" type="datetimeFigureOut">
              <a:rPr lang="en-US" smtClean="0"/>
              <a:t>21/05/19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2733841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ga-IE"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21/05/19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4198189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ga-IE"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ga-IE" smtClean="0"/>
              <a:t>Click to edit Master text styles</a:t>
            </a:r>
          </a:p>
        </p:txBody>
      </p:sp>
      <p:sp>
        <p:nvSpPr>
          <p:cNvPr id="5" name="Date Placeholder 4"/>
          <p:cNvSpPr>
            <a:spLocks noGrp="1"/>
          </p:cNvSpPr>
          <p:nvPr>
            <p:ph type="dt" sz="half" idx="10"/>
          </p:nvPr>
        </p:nvSpPr>
        <p:spPr/>
        <p:txBody>
          <a:bodyPr/>
          <a:lstStyle/>
          <a:p>
            <a:fld id="{B023BFAD-617E-5549-8595-1CFFBFBC15E5}" type="datetimeFigureOut">
              <a:rPr lang="en-US" smtClean="0"/>
              <a:t>21/05/19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0924722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ga-IE"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21/05/19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25561498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ga-IE"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10"/>
          </p:nvPr>
        </p:nvSpPr>
        <p:spPr/>
        <p:txBody>
          <a:bodyPr/>
          <a:lstStyle/>
          <a:p>
            <a:fld id="{B023BFAD-617E-5549-8595-1CFFBFBC15E5}" type="datetimeFigureOut">
              <a:rPr lang="en-US" smtClean="0"/>
              <a:t>21/05/19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C805B2A-4799-914E-B1FC-A58E59B89FFD}" type="slidenum">
              <a:rPr lang="en-US" smtClean="0"/>
              <a:t>‹#›</a:t>
            </a:fld>
            <a:endParaRPr lang="en-US"/>
          </a:p>
        </p:txBody>
      </p:sp>
    </p:spTree>
    <p:extLst>
      <p:ext uri="{BB962C8B-B14F-4D97-AF65-F5344CB8AC3E}">
        <p14:creationId xmlns:p14="http://schemas.microsoft.com/office/powerpoint/2010/main" val="3109393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10034164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3648642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30007474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Blank">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28332837-9556-4277-9930-AA7DFB8CC862}"/>
              </a:ext>
            </a:extLst>
          </p:cNvPr>
          <p:cNvSpPr>
            <a:spLocks noGrp="1"/>
          </p:cNvSpPr>
          <p:nvPr>
            <p:ph type="pic" sz="quarter" idx="10"/>
          </p:nvPr>
        </p:nvSpPr>
        <p:spPr>
          <a:xfrm>
            <a:off x="1" y="5809958"/>
            <a:ext cx="1191816" cy="1048043"/>
          </a:xfrm>
        </p:spPr>
        <p:txBody>
          <a:bodyPr/>
          <a:lstStyle/>
          <a:p>
            <a:r>
              <a:rPr lang="ga-IE"/>
              <a:t>Drag picture to placeholder or click icon to add</a:t>
            </a:r>
            <a:endParaRPr lang="en-IE" dirty="0"/>
          </a:p>
        </p:txBody>
      </p:sp>
      <p:pic>
        <p:nvPicPr>
          <p:cNvPr id="7" name="Picture 6">
            <a:extLst>
              <a:ext uri="{FF2B5EF4-FFF2-40B4-BE49-F238E27FC236}">
                <a16:creationId xmlns:a16="http://schemas.microsoft.com/office/drawing/2014/main" xmlns="" id="{6C97B3CB-B987-4DE9-B99F-62535CFFF49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5845" y="5666184"/>
            <a:ext cx="1191816" cy="1191816"/>
          </a:xfrm>
          <a:prstGeom prst="rect">
            <a:avLst/>
          </a:prstGeom>
        </p:spPr>
      </p:pic>
    </p:spTree>
    <p:extLst>
      <p:ext uri="{BB962C8B-B14F-4D97-AF65-F5344CB8AC3E}">
        <p14:creationId xmlns:p14="http://schemas.microsoft.com/office/powerpoint/2010/main" val="3355385817"/>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ga-IE"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ga-IE" smtClean="0"/>
              <a:t>Click to edit Master text styles</a:t>
            </a:r>
          </a:p>
          <a:p>
            <a:pPr lvl="1"/>
            <a:r>
              <a:rPr lang="ga-IE" smtClean="0"/>
              <a:t>Second level</a:t>
            </a:r>
          </a:p>
          <a:p>
            <a:pPr lvl="2"/>
            <a:r>
              <a:rPr lang="ga-IE" smtClean="0"/>
              <a:t>Third level</a:t>
            </a:r>
          </a:p>
          <a:p>
            <a:pPr lvl="3"/>
            <a:r>
              <a:rPr lang="ga-IE" smtClean="0"/>
              <a:t>Fourth level</a:t>
            </a:r>
          </a:p>
          <a:p>
            <a:pPr lvl="4"/>
            <a:r>
              <a:rPr lang="ga-IE"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23BFAD-617E-5549-8595-1CFFBFBC15E5}" type="datetimeFigureOut">
              <a:rPr lang="en-US" smtClean="0"/>
              <a:t>21/05/19</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05B2A-4799-914E-B1FC-A58E59B89FFD}" type="slidenum">
              <a:rPr lang="en-US" smtClean="0"/>
              <a:t>‹#›</a:t>
            </a:fld>
            <a:endParaRPr lang="en-US"/>
          </a:p>
        </p:txBody>
      </p:sp>
    </p:spTree>
    <p:extLst>
      <p:ext uri="{BB962C8B-B14F-4D97-AF65-F5344CB8AC3E}">
        <p14:creationId xmlns:p14="http://schemas.microsoft.com/office/powerpoint/2010/main" val="36269097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4" Type="http://schemas.openxmlformats.org/officeDocument/2006/relationships/image" Target="../media/image5.png"/><Relationship Id="rId1" Type="http://schemas.openxmlformats.org/officeDocument/2006/relationships/slideLayout" Target="../slideLayouts/slideLayout2.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7.jp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4"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www.youtube.com/watch?v=jbkSRLYSojo" TargetMode="External"/><Relationship Id="rId4" Type="http://schemas.openxmlformats.org/officeDocument/2006/relationships/image" Target="../media/image12.jpg"/><Relationship Id="rId1" Type="http://schemas.openxmlformats.org/officeDocument/2006/relationships/slideLayout" Target="../slideLayouts/slideLayout12.xml"/><Relationship Id="rId2" Type="http://schemas.openxmlformats.org/officeDocument/2006/relationships/notesSlide" Target="../notesSlides/notesSlide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4.xml"/><Relationship Id="rId4" Type="http://schemas.openxmlformats.org/officeDocument/2006/relationships/notesSlide" Target="../notesSlides/notesSlide7.xml"/><Relationship Id="rId5" Type="http://schemas.openxmlformats.org/officeDocument/2006/relationships/hyperlink" Target="https://www.youtube.com/watch?v=jbkSRLYSojo" TargetMode="External"/><Relationship Id="rId6" Type="http://schemas.openxmlformats.org/officeDocument/2006/relationships/image" Target="../media/image12.jpg"/><Relationship Id="rId7" Type="http://schemas.openxmlformats.org/officeDocument/2006/relationships/image" Target="../media/image13.png"/><Relationship Id="rId1" Type="http://schemas.microsoft.com/office/2007/relationships/media" Target="../media/media1.mp4"/><Relationship Id="rId2" Type="http://schemas.openxmlformats.org/officeDocument/2006/relationships/video" Target="../media/media1.mp4"/></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4" Type="http://schemas.openxmlformats.org/officeDocument/2006/relationships/hyperlink" Target="http://www.gapminder.org" TargetMode="External"/><Relationship Id="rId1" Type="http://schemas.openxmlformats.org/officeDocument/2006/relationships/slideLayout" Target="../slideLayouts/slideLayout15.xml"/><Relationship Id="rId2" Type="http://schemas.openxmlformats.org/officeDocument/2006/relationships/notesSlide" Target="../notesSlides/notesSlide8.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1" Type="http://schemas.openxmlformats.org/officeDocument/2006/relationships/slideLayout" Target="../slideLayouts/slideLayout7.xml"/><Relationship Id="rId2"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hlegeris.com/gini"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hyperlink" Target="https://www.theguardian.com/business/2019/jan/21/world-26-richest-people-own-as-much-as-poorest-50-per-cent-oxfam-report" TargetMode="External"/><Relationship Id="rId3" Type="http://schemas.openxmlformats.org/officeDocument/2006/relationships/image" Target="../media/image18.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20.emf"/></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1.jpeg"/><Relationship Id="rId3" Type="http://schemas.openxmlformats.org/officeDocument/2006/relationships/hyperlink" Target="https://policy-practice.oxfam.org.uk/our-work/inequality/an-economy-for-the-one-percent"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2.xml"/><Relationship Id="rId4" Type="http://schemas.openxmlformats.org/officeDocument/2006/relationships/package" Target="../embeddings/Microsoft_Word_Document1.docx"/><Relationship Id="rId5" Type="http://schemas.openxmlformats.org/officeDocument/2006/relationships/image" Target="../media/image22.emf"/><Relationship Id="rId1" Type="http://schemas.openxmlformats.org/officeDocument/2006/relationships/vmlDrawing" Target="../drawings/vmlDrawing1.vml"/><Relationship Id="rId2"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3.xml"/><Relationship Id="rId4" Type="http://schemas.openxmlformats.org/officeDocument/2006/relationships/package" Target="../embeddings/Microsoft_Word_Document2.docx"/><Relationship Id="rId5" Type="http://schemas.openxmlformats.org/officeDocument/2006/relationships/image" Target="../media/image23.emf"/><Relationship Id="rId1" Type="http://schemas.openxmlformats.org/officeDocument/2006/relationships/vmlDrawing" Target="../drawings/vmlDrawing2.vml"/><Relationship Id="rId2"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 Id="rId3" Type="http://schemas.openxmlformats.org/officeDocument/2006/relationships/image" Target="../media/image24.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4" Type="http://schemas.openxmlformats.org/officeDocument/2006/relationships/image" Target="../media/image27.png"/><Relationship Id="rId1" Type="http://schemas.openxmlformats.org/officeDocument/2006/relationships/slideLayout" Target="../slideLayouts/slideLayout7.xml"/><Relationship Id="rId2" Type="http://schemas.openxmlformats.org/officeDocument/2006/relationships/hyperlink" Target="https://www.youtube.com/watch?v=bQjVbZQ4T2U"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www.worldwiseschools.ie/resource-item/history-resources/" TargetMode="External"/><Relationship Id="rId4" Type="http://schemas.openxmlformats.org/officeDocument/2006/relationships/hyperlink" Target="http://www.developmenteducation.ie" TargetMode="External"/><Relationship Id="rId5" Type="http://schemas.openxmlformats.org/officeDocument/2006/relationships/hyperlink" Target="http://www.globaldimension.org.uk" TargetMode="External"/><Relationship Id="rId6" Type="http://schemas.openxmlformats.org/officeDocument/2006/relationships/hyperlink" Target="https://www.ideaonline.ie" TargetMode="External"/><Relationship Id="rId7" Type="http://schemas.openxmlformats.org/officeDocument/2006/relationships/hyperlink" Target="http://www.financialjustice.ie" TargetMode="External"/><Relationship Id="rId1" Type="http://schemas.openxmlformats.org/officeDocument/2006/relationships/slideLayout" Target="../slideLayouts/slideLayout7.xml"/><Relationship Id="rId2" Type="http://schemas.openxmlformats.org/officeDocument/2006/relationships/notesSlide" Target="../notesSlides/notesSlide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WWGS image.pdf"/>
          <p:cNvPicPr>
            <a:picLocks noGrp="1" noChangeAspect="1"/>
          </p:cNvPicPr>
          <p:nvPr>
            <p:ph idx="1"/>
          </p:nvPr>
        </p:nvPicPr>
        <p:blipFill>
          <a:blip r:embed="rId2" cstate="screen">
            <a:extLst>
              <a:ext uri="{28A0092B-C50C-407E-A947-70E740481C1C}">
                <a14:useLocalDpi xmlns:a14="http://schemas.microsoft.com/office/drawing/2010/main"/>
              </a:ext>
            </a:extLst>
          </a:blip>
          <a:srcRect l="-13803" r="-13803"/>
          <a:stretch>
            <a:fillRect/>
          </a:stretch>
        </p:blipFill>
        <p:spPr>
          <a:xfrm>
            <a:off x="-1335069" y="-341882"/>
            <a:ext cx="11852806" cy="7423734"/>
          </a:xfrm>
        </p:spPr>
      </p:pic>
    </p:spTree>
    <p:extLst>
      <p:ext uri="{BB962C8B-B14F-4D97-AF65-F5344CB8AC3E}">
        <p14:creationId xmlns:p14="http://schemas.microsoft.com/office/powerpoint/2010/main" val="3005625902"/>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8338" y="274638"/>
            <a:ext cx="5858461" cy="1143000"/>
          </a:xfrm>
          <a:solidFill>
            <a:schemeClr val="accent6">
              <a:lumMod val="40000"/>
              <a:lumOff val="60000"/>
            </a:schemeClr>
          </a:solidFill>
        </p:spPr>
        <p:txBody>
          <a:bodyPr>
            <a:normAutofit/>
          </a:bodyPr>
          <a:lstStyle/>
          <a:p>
            <a:r>
              <a:rPr lang="en-US" sz="3600" b="1" dirty="0" smtClean="0">
                <a:latin typeface="American Typewriter"/>
                <a:cs typeface="American Typewriter"/>
              </a:rPr>
              <a:t>GCE and the Curriculum</a:t>
            </a:r>
            <a:endParaRPr lang="en-US" sz="3600" b="1" dirty="0">
              <a:latin typeface="American Typewriter"/>
              <a:cs typeface="American Typewriter"/>
            </a:endParaRPr>
          </a:p>
        </p:txBody>
      </p:sp>
      <p:pic>
        <p:nvPicPr>
          <p:cNvPr id="6" name="Content Placeholder 5" descr="Screen Shot 2018-11-20 at 11.33.32.jpg"/>
          <p:cNvPicPr>
            <a:picLocks noGrp="1" noChangeAspect="1"/>
          </p:cNvPicPr>
          <p:nvPr>
            <p:ph idx="1"/>
          </p:nvPr>
        </p:nvPicPr>
        <p:blipFill>
          <a:blip r:embed="rId2" cstate="screen">
            <a:extLst>
              <a:ext uri="{28A0092B-C50C-407E-A947-70E740481C1C}">
                <a14:useLocalDpi xmlns:a14="http://schemas.microsoft.com/office/drawing/2010/main"/>
              </a:ext>
            </a:extLst>
          </a:blip>
          <a:srcRect l="-70662" r="-70662"/>
          <a:stretch>
            <a:fillRect/>
          </a:stretch>
        </p:blipFill>
        <p:spPr>
          <a:xfrm>
            <a:off x="1443027" y="1600200"/>
            <a:ext cx="10543739" cy="5125578"/>
          </a:xfrm>
        </p:spPr>
      </p:pic>
      <p:pic>
        <p:nvPicPr>
          <p:cNvPr id="4" name="Picture 3" descr="WWGS_DoingDE_History_Junior_2018_cover.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4318" y="1593768"/>
            <a:ext cx="3498991" cy="4946174"/>
          </a:xfrm>
          <a:prstGeom prst="rect">
            <a:avLst/>
          </a:prstGeom>
        </p:spPr>
      </p:pic>
      <p:pic>
        <p:nvPicPr>
          <p:cNvPr id="7" name="Content Placeholder 3" descr="Curricular.png"/>
          <p:cNvPicPr>
            <a:picLocks noChangeAspect="1"/>
          </p:cNvPicPr>
          <p:nvPr/>
        </p:nvPicPr>
        <p:blipFill>
          <a:blip r:embed="rId4" cstate="screen">
            <a:extLst>
              <a:ext uri="{28A0092B-C50C-407E-A947-70E740481C1C}">
                <a14:useLocalDpi xmlns:a14="http://schemas.microsoft.com/office/drawing/2010/main"/>
              </a:ext>
            </a:extLst>
          </a:blip>
          <a:srcRect l="-23815" r="-23815"/>
          <a:stretch>
            <a:fillRect/>
          </a:stretch>
        </p:blipFill>
        <p:spPr>
          <a:xfrm>
            <a:off x="-1967094" y="274639"/>
            <a:ext cx="4795432" cy="2637303"/>
          </a:xfrm>
          <a:prstGeom prst="rect">
            <a:avLst/>
          </a:prstGeom>
        </p:spPr>
      </p:pic>
    </p:spTree>
    <p:extLst>
      <p:ext uri="{BB962C8B-B14F-4D97-AF65-F5344CB8AC3E}">
        <p14:creationId xmlns:p14="http://schemas.microsoft.com/office/powerpoint/2010/main" val="3286710960"/>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9" name="Picture 5" descr="Screen Shot 2014-02-17 at 11.02.10.png"/>
          <p:cNvPicPr>
            <a:picLocks noChangeAspect="1"/>
          </p:cNvPicPr>
          <p:nvPr/>
        </p:nvPicPr>
        <p:blipFill>
          <a:blip r:embed="rId2">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alpha val="30980"/>
                  </a:srgbClr>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531603" y="457200"/>
            <a:ext cx="8229601" cy="1143000"/>
          </a:xfrm>
        </p:spPr>
        <p:txBody>
          <a:bodyPr rtlCol="0">
            <a:normAutofit fontScale="90000"/>
          </a:bodyPr>
          <a:lstStyle/>
          <a:p>
            <a:pPr eaLnBrk="1" fontAlgn="auto" hangingPunct="1">
              <a:spcAft>
                <a:spcPts val="0"/>
              </a:spcAft>
              <a:defRPr/>
            </a:pPr>
            <a:r>
              <a:rPr lang="en-US" sz="3600" dirty="0">
                <a:latin typeface="Rockwell"/>
                <a:ea typeface="+mj-ea"/>
                <a:cs typeface="Rockwell"/>
              </a:rPr>
              <a:t>What is </a:t>
            </a:r>
            <a:r>
              <a:rPr lang="en-US" sz="3600" dirty="0">
                <a:latin typeface="Rockwell"/>
                <a:cs typeface="Rockwell"/>
              </a:rPr>
              <a:t>Global Citizenship</a:t>
            </a:r>
            <a:r>
              <a:rPr lang="en-US" sz="3600" dirty="0">
                <a:latin typeface="Rockwell"/>
                <a:ea typeface="+mj-ea"/>
                <a:cs typeface="Rockwell"/>
              </a:rPr>
              <a:t> Education?</a:t>
            </a:r>
            <a:r>
              <a:rPr lang="en-US" dirty="0">
                <a:ea typeface="+mj-ea"/>
                <a:cs typeface="+mj-cs"/>
              </a:rPr>
              <a:t/>
            </a:r>
            <a:br>
              <a:rPr lang="en-US" dirty="0">
                <a:ea typeface="+mj-ea"/>
                <a:cs typeface="+mj-cs"/>
              </a:rPr>
            </a:br>
            <a:endParaRPr lang="en-US" dirty="0">
              <a:ea typeface="+mj-ea"/>
              <a:cs typeface="+mj-cs"/>
            </a:endParaRPr>
          </a:p>
        </p:txBody>
      </p:sp>
      <p:sp>
        <p:nvSpPr>
          <p:cNvPr id="17411" name="Content Placeholder 2"/>
          <p:cNvSpPr>
            <a:spLocks noGrp="1"/>
          </p:cNvSpPr>
          <p:nvPr>
            <p:ph idx="1"/>
          </p:nvPr>
        </p:nvSpPr>
        <p:spPr>
          <a:xfrm>
            <a:off x="457200" y="1600200"/>
            <a:ext cx="8413750" cy="4525963"/>
          </a:xfrm>
        </p:spPr>
        <p:txBody>
          <a:bodyPr/>
          <a:lstStyle/>
          <a:p>
            <a:pPr marL="0" indent="0" algn="just" eaLnBrk="1" hangingPunct="1">
              <a:buFont typeface="Arial" charset="0"/>
              <a:buNone/>
            </a:pPr>
            <a:r>
              <a:rPr lang="en-US" dirty="0">
                <a:latin typeface="Calibri" charset="0"/>
              </a:rPr>
              <a:t>Irish Aid define GCE as:</a:t>
            </a:r>
          </a:p>
          <a:p>
            <a:pPr marL="0" indent="0" algn="just" eaLnBrk="1" hangingPunct="1">
              <a:buFont typeface="Arial" charset="0"/>
              <a:buNone/>
            </a:pPr>
            <a:endParaRPr lang="en-US" dirty="0">
              <a:latin typeface="Calibri" charset="0"/>
            </a:endParaRPr>
          </a:p>
          <a:p>
            <a:pPr marL="0" indent="0" algn="just" eaLnBrk="1" hangingPunct="1">
              <a:buFont typeface="Arial" charset="0"/>
              <a:buNone/>
            </a:pPr>
            <a:r>
              <a:rPr lang="en-US" dirty="0">
                <a:latin typeface="Calibri" charset="0"/>
              </a:rPr>
              <a:t>“an educational process aimed at increasing </a:t>
            </a:r>
            <a:r>
              <a:rPr lang="en-US" b="1" dirty="0">
                <a:latin typeface="Calibri" charset="0"/>
              </a:rPr>
              <a:t>awareness</a:t>
            </a:r>
            <a:r>
              <a:rPr lang="en-US" dirty="0">
                <a:latin typeface="Calibri" charset="0"/>
              </a:rPr>
              <a:t> and </a:t>
            </a:r>
            <a:r>
              <a:rPr lang="en-US" b="1" dirty="0">
                <a:latin typeface="Calibri" charset="0"/>
              </a:rPr>
              <a:t>understanding</a:t>
            </a:r>
            <a:r>
              <a:rPr lang="en-US" dirty="0">
                <a:latin typeface="Calibri" charset="0"/>
              </a:rPr>
              <a:t> of the rapidly changing, interdependent and unequal </a:t>
            </a:r>
            <a:r>
              <a:rPr lang="en-US" b="1" dirty="0">
                <a:latin typeface="Calibri" charset="0"/>
              </a:rPr>
              <a:t>world</a:t>
            </a:r>
            <a:r>
              <a:rPr lang="en-US" dirty="0">
                <a:latin typeface="Calibri" charset="0"/>
              </a:rPr>
              <a:t> in which we live”</a:t>
            </a:r>
          </a:p>
        </p:txBody>
      </p:sp>
      <p:sp>
        <p:nvSpPr>
          <p:cNvPr id="3" name="TextBox 2"/>
          <p:cNvSpPr txBox="1"/>
          <p:nvPr/>
        </p:nvSpPr>
        <p:spPr>
          <a:xfrm>
            <a:off x="2492752" y="5456608"/>
            <a:ext cx="4797367" cy="101566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3000" b="1" dirty="0"/>
              <a:t>What is missing from this definition?</a:t>
            </a:r>
          </a:p>
        </p:txBody>
      </p:sp>
    </p:spTree>
    <p:extLst>
      <p:ext uri="{BB962C8B-B14F-4D97-AF65-F5344CB8AC3E}">
        <p14:creationId xmlns:p14="http://schemas.microsoft.com/office/powerpoint/2010/main" val="23975596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pic>
        <p:nvPicPr>
          <p:cNvPr id="148" name="Google Shape;148;p20" descr="WWGS-Worldmap.ai"/>
          <p:cNvPicPr preferRelativeResize="0"/>
          <p:nvPr/>
        </p:nvPicPr>
        <p:blipFill rotWithShape="1">
          <a:blip r:embed="rId3">
            <a:alphaModFix amt="50000"/>
          </a:blip>
          <a:srcRect/>
          <a:stretch/>
        </p:blipFill>
        <p:spPr>
          <a:xfrm>
            <a:off x="0" y="533400"/>
            <a:ext cx="9144000" cy="5775325"/>
          </a:xfrm>
          <a:prstGeom prst="rect">
            <a:avLst/>
          </a:prstGeom>
          <a:noFill/>
          <a:ln>
            <a:noFill/>
          </a:ln>
        </p:spPr>
      </p:pic>
      <p:sp>
        <p:nvSpPr>
          <p:cNvPr id="149" name="Google Shape;149;p20"/>
          <p:cNvSpPr txBox="1">
            <a:spLocks noGrp="1"/>
          </p:cNvSpPr>
          <p:nvPr>
            <p:ph type="ctrTitle"/>
          </p:nvPr>
        </p:nvSpPr>
        <p:spPr>
          <a:xfrm>
            <a:off x="635000" y="302501"/>
            <a:ext cx="7823200" cy="63246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520"/>
              <a:buFont typeface="Rockwell"/>
              <a:buNone/>
            </a:pPr>
            <a:r>
              <a:rPr lang="en-US" sz="2520" b="0" i="1" u="none" strike="noStrike" cap="none" dirty="0">
                <a:solidFill>
                  <a:schemeClr val="dk1"/>
                </a:solidFill>
                <a:latin typeface="Rockwell"/>
                <a:ea typeface="Rockwell"/>
                <a:cs typeface="Rockwell"/>
                <a:sym typeface="Rockwell"/>
              </a:rPr>
              <a:t>…..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By </a:t>
            </a:r>
            <a:r>
              <a:rPr lang="en-US" sz="2520" b="1" i="1" u="none" strike="noStrike" cap="none" dirty="0">
                <a:solidFill>
                  <a:schemeClr val="dk1"/>
                </a:solidFill>
                <a:latin typeface="Rockwell"/>
                <a:ea typeface="Rockwell"/>
                <a:cs typeface="Rockwell"/>
                <a:sym typeface="Rockwell"/>
              </a:rPr>
              <a:t>challenging stereotypes </a:t>
            </a:r>
            <a:r>
              <a:rPr lang="en-US" sz="2520" b="0" i="1" u="none" strike="noStrike" cap="none" dirty="0">
                <a:solidFill>
                  <a:schemeClr val="dk1"/>
                </a:solidFill>
                <a:latin typeface="Rockwell"/>
                <a:ea typeface="Rockwell"/>
                <a:cs typeface="Rockwell"/>
                <a:sym typeface="Rockwell"/>
              </a:rPr>
              <a:t>and encouraging independent thinking, DE helps students critically explore the </a:t>
            </a:r>
            <a:r>
              <a:rPr lang="en-US" sz="2520" b="1" i="1" u="none" strike="noStrike" cap="none" dirty="0">
                <a:solidFill>
                  <a:schemeClr val="dk1"/>
                </a:solidFill>
                <a:latin typeface="Rockwell"/>
                <a:ea typeface="Rockwell"/>
                <a:cs typeface="Rockwell"/>
                <a:sym typeface="Rockwell"/>
              </a:rPr>
              <a:t>root causes </a:t>
            </a:r>
            <a:r>
              <a:rPr lang="en-US" sz="2520" b="0" i="1" u="none" strike="noStrike" cap="none" dirty="0">
                <a:solidFill>
                  <a:schemeClr val="dk1"/>
                </a:solidFill>
                <a:latin typeface="Rockwell"/>
                <a:ea typeface="Rockwell"/>
                <a:cs typeface="Rockwell"/>
                <a:sym typeface="Rockwell"/>
              </a:rPr>
              <a:t>of global justice issues and how </a:t>
            </a:r>
            <a:r>
              <a:rPr lang="en-US" sz="2520" b="1" i="1" u="none" strike="noStrike" cap="none" dirty="0">
                <a:solidFill>
                  <a:schemeClr val="dk1"/>
                </a:solidFill>
                <a:latin typeface="Rockwell"/>
                <a:ea typeface="Rockwell"/>
                <a:cs typeface="Rockwell"/>
                <a:sym typeface="Rockwell"/>
              </a:rPr>
              <a:t>they link with our everyday lives</a:t>
            </a:r>
            <a:r>
              <a:rPr lang="en-US" sz="2520" b="0" i="1" u="none" strike="noStrike" cap="none" dirty="0">
                <a:solidFill>
                  <a:schemeClr val="dk1"/>
                </a:solidFill>
                <a:latin typeface="Rockwell"/>
                <a:ea typeface="Rockwell"/>
                <a:cs typeface="Rockwell"/>
                <a:sym typeface="Rockwell"/>
              </a:rPr>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
            </a:r>
            <a:br>
              <a:rPr lang="en-US" sz="2520" b="0" i="1" u="none" strike="noStrike" cap="none" dirty="0">
                <a:solidFill>
                  <a:schemeClr val="dk1"/>
                </a:solidFill>
                <a:latin typeface="Rockwell"/>
                <a:ea typeface="Rockwell"/>
                <a:cs typeface="Rockwell"/>
                <a:sym typeface="Rockwell"/>
              </a:rPr>
            </a:br>
            <a:r>
              <a:rPr lang="en-US" sz="2520" b="0" i="1" u="none" strike="noStrike" cap="none" dirty="0">
                <a:solidFill>
                  <a:schemeClr val="dk1"/>
                </a:solidFill>
                <a:latin typeface="Rockwell"/>
                <a:ea typeface="Rockwell"/>
                <a:cs typeface="Rockwell"/>
                <a:sym typeface="Rockwell"/>
              </a:rPr>
              <a:t>DE </a:t>
            </a:r>
            <a:r>
              <a:rPr lang="en-US" sz="2520" b="1" i="1" u="none" strike="noStrike" cap="none" dirty="0">
                <a:solidFill>
                  <a:schemeClr val="dk1"/>
                </a:solidFill>
                <a:latin typeface="Rockwell"/>
                <a:ea typeface="Rockwell"/>
                <a:cs typeface="Rockwell"/>
                <a:sym typeface="Rockwell"/>
              </a:rPr>
              <a:t>inspires solidarity</a:t>
            </a:r>
            <a:r>
              <a:rPr lang="en-US" sz="2520" b="0" i="1" u="none" strike="noStrike" cap="none" dirty="0">
                <a:solidFill>
                  <a:schemeClr val="dk1"/>
                </a:solidFill>
                <a:latin typeface="Rockwell"/>
                <a:ea typeface="Rockwell"/>
                <a:cs typeface="Rockwell"/>
                <a:sym typeface="Rockwell"/>
              </a:rPr>
              <a:t> by supporting people to </a:t>
            </a:r>
            <a:r>
              <a:rPr lang="en-US" sz="2520" b="0" i="1" u="none" strike="noStrike" cap="none" dirty="0" err="1">
                <a:solidFill>
                  <a:schemeClr val="dk1"/>
                </a:solidFill>
                <a:latin typeface="Rockwell"/>
                <a:ea typeface="Rockwell"/>
                <a:cs typeface="Rockwell"/>
                <a:sym typeface="Rockwell"/>
              </a:rPr>
              <a:t>realise</a:t>
            </a:r>
            <a:r>
              <a:rPr lang="en-US" sz="2520" b="0" i="1" u="none" strike="noStrike" cap="none" dirty="0">
                <a:solidFill>
                  <a:schemeClr val="dk1"/>
                </a:solidFill>
                <a:latin typeface="Rockwell"/>
                <a:ea typeface="Rockwell"/>
                <a:cs typeface="Rockwell"/>
                <a:sym typeface="Rockwell"/>
              </a:rPr>
              <a:t> their full rights, responsibilities and potential as </a:t>
            </a:r>
            <a:r>
              <a:rPr lang="en-US" sz="2520" b="1" i="1" u="none" strike="noStrike" cap="none" dirty="0">
                <a:solidFill>
                  <a:schemeClr val="dk1"/>
                </a:solidFill>
                <a:latin typeface="Rockwell"/>
                <a:ea typeface="Rockwell"/>
                <a:cs typeface="Rockwell"/>
                <a:sym typeface="Rockwell"/>
              </a:rPr>
              <a:t>global citizens </a:t>
            </a:r>
            <a:r>
              <a:rPr lang="en-US" sz="2520" b="0" i="1" u="none" strike="noStrike" cap="none" dirty="0">
                <a:solidFill>
                  <a:schemeClr val="dk1"/>
                </a:solidFill>
                <a:latin typeface="Rockwell"/>
                <a:ea typeface="Rockwell"/>
                <a:cs typeface="Rockwell"/>
                <a:sym typeface="Rockwell"/>
              </a:rPr>
              <a:t>in order to take </a:t>
            </a:r>
            <a:r>
              <a:rPr lang="en-US" sz="2520" b="1" i="1" u="none" strike="noStrike" cap="none" dirty="0">
                <a:solidFill>
                  <a:schemeClr val="dk1"/>
                </a:solidFill>
                <a:latin typeface="Rockwell"/>
                <a:ea typeface="Rockwell"/>
                <a:cs typeface="Rockwell"/>
                <a:sym typeface="Rockwell"/>
              </a:rPr>
              <a:t>meaningful action </a:t>
            </a:r>
            <a:r>
              <a:rPr lang="en-US" sz="2520" b="0" i="1" u="none" strike="noStrike" cap="none" dirty="0">
                <a:solidFill>
                  <a:schemeClr val="dk1"/>
                </a:solidFill>
                <a:latin typeface="Rockwell"/>
                <a:ea typeface="Rockwell"/>
                <a:cs typeface="Rockwell"/>
                <a:sym typeface="Rockwell"/>
              </a:rPr>
              <a:t>for a just and sustainable world</a:t>
            </a:r>
            <a:endParaRPr sz="2520" b="0" i="1" u="none" strike="noStrike" cap="none" dirty="0">
              <a:solidFill>
                <a:schemeClr val="dk1"/>
              </a:solidFill>
              <a:latin typeface="Rockwell"/>
              <a:ea typeface="Rockwell"/>
              <a:cs typeface="Rockwell"/>
              <a:sym typeface="Rockwell"/>
            </a:endParaRPr>
          </a:p>
        </p:txBody>
      </p:sp>
    </p:spTree>
    <p:extLst>
      <p:ext uri="{BB962C8B-B14F-4D97-AF65-F5344CB8AC3E}">
        <p14:creationId xmlns:p14="http://schemas.microsoft.com/office/powerpoint/2010/main" val="26774893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25"/>
          <p:cNvSpPr txBox="1">
            <a:spLocks noGrp="1"/>
          </p:cNvSpPr>
          <p:nvPr>
            <p:ph type="ctrTitle"/>
          </p:nvPr>
        </p:nvSpPr>
        <p:spPr>
          <a:xfrm>
            <a:off x="1484481" y="2144414"/>
            <a:ext cx="6284310" cy="1741786"/>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Rokkitt ExtraBold"/>
              <a:buNone/>
            </a:pPr>
            <a:r>
              <a:rPr lang="en-US" sz="4400" b="1" i="0" u="none" strike="noStrike" cap="none">
                <a:solidFill>
                  <a:schemeClr val="dk1"/>
                </a:solidFill>
                <a:latin typeface="Rokkitt ExtraBold"/>
                <a:ea typeface="Rokkitt ExtraBold"/>
                <a:cs typeface="Rokkitt ExtraBold"/>
                <a:sym typeface="Rokkitt ExtraBold"/>
              </a:rPr>
              <a:t/>
            </a:r>
            <a:br>
              <a:rPr lang="en-US" sz="4400" b="1" i="0" u="none" strike="noStrike" cap="none">
                <a:solidFill>
                  <a:schemeClr val="dk1"/>
                </a:solidFill>
                <a:latin typeface="Rokkitt ExtraBold"/>
                <a:ea typeface="Rokkitt ExtraBold"/>
                <a:cs typeface="Rokkitt ExtraBold"/>
                <a:sym typeface="Rokkitt ExtraBold"/>
              </a:rPr>
            </a:br>
            <a:endParaRPr sz="4400" b="1" i="0" u="none" strike="noStrike" cap="none">
              <a:solidFill>
                <a:schemeClr val="dk1"/>
              </a:solidFill>
              <a:latin typeface="Rokkitt ExtraBold"/>
              <a:ea typeface="Rokkitt ExtraBold"/>
              <a:cs typeface="Rokkitt ExtraBold"/>
              <a:sym typeface="Rokkitt ExtraBold"/>
            </a:endParaRPr>
          </a:p>
        </p:txBody>
      </p:sp>
      <p:pic>
        <p:nvPicPr>
          <p:cNvPr id="184" name="Google Shape;184;p25" descr="Worldwise Logo.png"/>
          <p:cNvPicPr preferRelativeResize="0"/>
          <p:nvPr/>
        </p:nvPicPr>
        <p:blipFill rotWithShape="1">
          <a:blip r:embed="rId3">
            <a:alphaModFix/>
          </a:blip>
          <a:srcRect/>
          <a:stretch/>
        </p:blipFill>
        <p:spPr>
          <a:xfrm>
            <a:off x="379368" y="4998132"/>
            <a:ext cx="1799871" cy="1859867"/>
          </a:xfrm>
          <a:prstGeom prst="rect">
            <a:avLst/>
          </a:prstGeom>
          <a:noFill/>
          <a:ln>
            <a:noFill/>
          </a:ln>
        </p:spPr>
      </p:pic>
      <p:pic>
        <p:nvPicPr>
          <p:cNvPr id="185" name="Google Shape;185;p25" descr="WWGS tag-line.png"/>
          <p:cNvPicPr preferRelativeResize="0"/>
          <p:nvPr/>
        </p:nvPicPr>
        <p:blipFill rotWithShape="1">
          <a:blip r:embed="rId4">
            <a:alphaModFix/>
          </a:blip>
          <a:srcRect/>
          <a:stretch/>
        </p:blipFill>
        <p:spPr>
          <a:xfrm>
            <a:off x="3975114" y="5395236"/>
            <a:ext cx="4937967" cy="1117187"/>
          </a:xfrm>
          <a:prstGeom prst="rect">
            <a:avLst/>
          </a:prstGeom>
          <a:noFill/>
          <a:ln>
            <a:noFill/>
          </a:ln>
        </p:spPr>
      </p:pic>
      <p:sp>
        <p:nvSpPr>
          <p:cNvPr id="186" name="Google Shape;186;p25"/>
          <p:cNvSpPr txBox="1"/>
          <p:nvPr/>
        </p:nvSpPr>
        <p:spPr>
          <a:xfrm>
            <a:off x="379368" y="634698"/>
            <a:ext cx="8384564" cy="4185761"/>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None/>
            </a:pPr>
            <a:endParaRPr sz="2600" b="1">
              <a:solidFill>
                <a:schemeClr val="dk1"/>
              </a:solidFill>
              <a:latin typeface="Rokkitt ExtraBold"/>
              <a:ea typeface="Rokkitt ExtraBold"/>
              <a:cs typeface="Rokkitt ExtraBold"/>
              <a:sym typeface="Rokkitt ExtraBold"/>
            </a:endParaRPr>
          </a:p>
          <a:p>
            <a:pPr marL="0" marR="0" lvl="0" indent="0" algn="ctr" rtl="0">
              <a:spcBef>
                <a:spcPts val="0"/>
              </a:spcBef>
              <a:spcAft>
                <a:spcPts val="0"/>
              </a:spcAft>
              <a:buNone/>
            </a:pPr>
            <a:endParaRPr sz="2400" b="1" i="1">
              <a:solidFill>
                <a:schemeClr val="dk1"/>
              </a:solidFill>
              <a:latin typeface="Rokkitt ExtraBold"/>
              <a:ea typeface="Rokkitt ExtraBold"/>
              <a:cs typeface="Rokkitt ExtraBold"/>
              <a:sym typeface="Rokkitt ExtraBold"/>
            </a:endParaRPr>
          </a:p>
          <a:p>
            <a:pPr marL="0" marR="0" lvl="0" indent="0" algn="ctr" rtl="0">
              <a:spcBef>
                <a:spcPts val="0"/>
              </a:spcBef>
              <a:spcAft>
                <a:spcPts val="0"/>
              </a:spcAft>
              <a:buNone/>
            </a:pPr>
            <a:r>
              <a:rPr lang="en-US" sz="2400" b="1" i="1">
                <a:solidFill>
                  <a:schemeClr val="dk1"/>
                </a:solidFill>
                <a:latin typeface="Rokkitt ExtraBold"/>
                <a:ea typeface="Rokkitt ExtraBold"/>
                <a:cs typeface="Rokkitt ExtraBold"/>
                <a:sym typeface="Rokkitt ExtraBold"/>
              </a:rPr>
              <a:t>‘Charity is finding a baby drowning in a stream and pulling it out; charity is pulling out a second baby and a third baby that come floating down the stream….Justice is going upstream, finding out who’s throwing the babies in and stopping them at source’</a:t>
            </a:r>
            <a:endParaRPr/>
          </a:p>
          <a:p>
            <a:pPr marL="0" marR="0" lvl="0" indent="0" algn="ctr" rtl="0">
              <a:spcBef>
                <a:spcPts val="0"/>
              </a:spcBef>
              <a:spcAft>
                <a:spcPts val="0"/>
              </a:spcAft>
              <a:buNone/>
            </a:pPr>
            <a:endParaRPr sz="2400" b="1" i="1">
              <a:solidFill>
                <a:schemeClr val="dk1"/>
              </a:solidFill>
              <a:latin typeface="Rokkitt ExtraBold"/>
              <a:ea typeface="Rokkitt ExtraBold"/>
              <a:cs typeface="Rokkitt ExtraBold"/>
              <a:sym typeface="Rokkitt ExtraBold"/>
            </a:endParaRPr>
          </a:p>
          <a:p>
            <a:pPr marL="0" marR="0" lvl="0" indent="0" algn="r" rtl="0">
              <a:spcBef>
                <a:spcPts val="0"/>
              </a:spcBef>
              <a:spcAft>
                <a:spcPts val="0"/>
              </a:spcAft>
              <a:buNone/>
            </a:pPr>
            <a:r>
              <a:rPr lang="en-US" sz="2400" b="1" i="1">
                <a:solidFill>
                  <a:schemeClr val="dk1"/>
                </a:solidFill>
                <a:latin typeface="Rokkitt ExtraBold"/>
                <a:ea typeface="Rokkitt ExtraBold"/>
                <a:cs typeface="Rokkitt ExtraBold"/>
                <a:sym typeface="Rokkitt ExtraBold"/>
              </a:rPr>
              <a:t>Dean Scotty McLennan, </a:t>
            </a:r>
            <a:endParaRPr/>
          </a:p>
          <a:p>
            <a:pPr marL="0" marR="0" lvl="0" indent="0" algn="r" rtl="0">
              <a:spcBef>
                <a:spcPts val="0"/>
              </a:spcBef>
              <a:spcAft>
                <a:spcPts val="0"/>
              </a:spcAft>
              <a:buNone/>
            </a:pPr>
            <a:r>
              <a:rPr lang="en-US" sz="2400" b="1" i="1">
                <a:solidFill>
                  <a:schemeClr val="dk1"/>
                </a:solidFill>
                <a:latin typeface="Rokkitt ExtraBold"/>
                <a:ea typeface="Rokkitt ExtraBold"/>
                <a:cs typeface="Rokkitt ExtraBold"/>
                <a:sym typeface="Rokkitt ExtraBold"/>
              </a:rPr>
              <a:t>Stanford Memorial Church</a:t>
            </a:r>
            <a:endParaRPr sz="2400" b="1" i="1">
              <a:solidFill>
                <a:schemeClr val="dk1"/>
              </a:solidFill>
              <a:latin typeface="Rokkitt ExtraBold"/>
              <a:ea typeface="Rokkitt ExtraBold"/>
              <a:cs typeface="Rokkitt ExtraBold"/>
              <a:sym typeface="Rokkitt ExtraBold"/>
            </a:endParaRPr>
          </a:p>
        </p:txBody>
      </p:sp>
    </p:spTree>
    <p:extLst>
      <p:ext uri="{BB962C8B-B14F-4D97-AF65-F5344CB8AC3E}">
        <p14:creationId xmlns:p14="http://schemas.microsoft.com/office/powerpoint/2010/main" val="1216626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sp>
        <p:nvSpPr>
          <p:cNvPr id="428" name="Google Shape;428;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4400"/>
              <a:buFont typeface="Calibri"/>
              <a:buNone/>
            </a:pPr>
            <a:endParaRPr sz="4400" b="0" i="0" u="none" strike="noStrike" cap="none">
              <a:solidFill>
                <a:schemeClr val="dk1"/>
              </a:solidFill>
              <a:latin typeface="Calibri"/>
              <a:ea typeface="Calibri"/>
              <a:cs typeface="Calibri"/>
              <a:sym typeface="Calibri"/>
            </a:endParaRPr>
          </a:p>
        </p:txBody>
      </p:sp>
      <p:pic>
        <p:nvPicPr>
          <p:cNvPr id="429" name="Google Shape;429;p55" descr="Screen Shot 2017-08-22 at 14.33.02.jp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l="-20667" r="-20667"/>
          <a:stretch/>
        </p:blipFill>
        <p:spPr>
          <a:xfrm>
            <a:off x="-1353428" y="274638"/>
            <a:ext cx="12414785" cy="6376557"/>
          </a:xfrm>
          <a:prstGeom prst="rect">
            <a:avLst/>
          </a:prstGeom>
          <a:noFill/>
          <a:ln>
            <a:noFill/>
          </a:ln>
        </p:spPr>
      </p:pic>
    </p:spTree>
    <p:extLst>
      <p:ext uri="{BB962C8B-B14F-4D97-AF65-F5344CB8AC3E}">
        <p14:creationId xmlns:p14="http://schemas.microsoft.com/office/powerpoint/2010/main" val="4978806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30839" y="6008931"/>
            <a:ext cx="8072571" cy="369332"/>
          </a:xfrm>
          <a:prstGeom prst="rect">
            <a:avLst/>
          </a:prstGeom>
        </p:spPr>
        <p:txBody>
          <a:bodyPr wrap="square">
            <a:spAutoFit/>
          </a:bodyPr>
          <a:lstStyle/>
          <a:p>
            <a:pPr algn="ctr"/>
            <a:r>
              <a:rPr lang="en-US" b="1" dirty="0">
                <a:latin typeface="American Typewriter"/>
                <a:cs typeface="American Typewriter"/>
              </a:rPr>
              <a:t>U.6 make connections between mathematics and the real world</a:t>
            </a:r>
          </a:p>
        </p:txBody>
      </p:sp>
      <p:pic>
        <p:nvPicPr>
          <p:cNvPr id="3" name="Picture 2" descr="Screen Shot 2019-05-20 at 10.03.15.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732" y="549980"/>
            <a:ext cx="7505677" cy="4978400"/>
          </a:xfrm>
          <a:prstGeom prst="rect">
            <a:avLst/>
          </a:prstGeom>
        </p:spPr>
      </p:pic>
    </p:spTree>
    <p:extLst>
      <p:ext uri="{BB962C8B-B14F-4D97-AF65-F5344CB8AC3E}">
        <p14:creationId xmlns:p14="http://schemas.microsoft.com/office/powerpoint/2010/main" val="868920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9434" y="656792"/>
            <a:ext cx="8355396" cy="5909309"/>
          </a:xfrm>
          <a:prstGeom prst="rect">
            <a:avLst/>
          </a:prstGeom>
          <a:noFill/>
        </p:spPr>
        <p:txBody>
          <a:bodyPr wrap="square" rtlCol="0">
            <a:spAutoFit/>
          </a:bodyPr>
          <a:lstStyle/>
          <a:p>
            <a:r>
              <a:rPr lang="en-US" sz="2400" b="1" i="1" dirty="0" smtClean="0">
                <a:latin typeface="American Typewriter"/>
                <a:cs typeface="American Typewriter"/>
              </a:rPr>
              <a:t>Statistics </a:t>
            </a:r>
            <a:r>
              <a:rPr lang="en-US" sz="2400" b="1" i="1" dirty="0">
                <a:latin typeface="American Typewriter"/>
                <a:cs typeface="American Typewriter"/>
              </a:rPr>
              <a:t>and </a:t>
            </a:r>
            <a:r>
              <a:rPr lang="en-US" sz="2400" b="1" i="1" dirty="0" smtClean="0">
                <a:latin typeface="American Typewriter"/>
                <a:cs typeface="American Typewriter"/>
              </a:rPr>
              <a:t>probability</a:t>
            </a:r>
          </a:p>
          <a:p>
            <a:endParaRPr lang="en-US" sz="2400" b="1" i="1" dirty="0">
              <a:latin typeface="American Typewriter"/>
              <a:cs typeface="American Typewriter"/>
            </a:endParaRPr>
          </a:p>
          <a:p>
            <a:r>
              <a:rPr lang="en-US" sz="2400" i="1" dirty="0">
                <a:latin typeface="American Typewriter"/>
                <a:cs typeface="American Typewriter"/>
              </a:rPr>
              <a:t>This strand focuses on determining probability from random events and generating </a:t>
            </a:r>
            <a:r>
              <a:rPr lang="en-US" sz="2400" i="1" dirty="0" smtClean="0">
                <a:latin typeface="American Typewriter"/>
                <a:cs typeface="American Typewriter"/>
              </a:rPr>
              <a:t>and investigating </a:t>
            </a:r>
            <a:r>
              <a:rPr lang="en-US" sz="2400" i="1" dirty="0">
                <a:latin typeface="American Typewriter"/>
                <a:cs typeface="American Typewriter"/>
              </a:rPr>
              <a:t>data. Students explore the relationship between experimental and </a:t>
            </a:r>
            <a:r>
              <a:rPr lang="en-US" sz="2400" i="1" dirty="0" smtClean="0">
                <a:latin typeface="American Typewriter"/>
                <a:cs typeface="American Typewriter"/>
              </a:rPr>
              <a:t>theoretical probability </a:t>
            </a:r>
            <a:r>
              <a:rPr lang="en-US" sz="2400" i="1" dirty="0">
                <a:latin typeface="American Typewriter"/>
                <a:cs typeface="American Typewriter"/>
              </a:rPr>
              <a:t>as well as completing a data investigation; from formulating a question and </a:t>
            </a:r>
            <a:r>
              <a:rPr lang="en-US" sz="2400" i="1" dirty="0" smtClean="0">
                <a:latin typeface="American Typewriter"/>
                <a:cs typeface="American Typewriter"/>
              </a:rPr>
              <a:t>designing the </a:t>
            </a:r>
            <a:r>
              <a:rPr lang="en-US" sz="2400" i="1" dirty="0">
                <a:latin typeface="American Typewriter"/>
                <a:cs typeface="American Typewriter"/>
              </a:rPr>
              <a:t>investigation through to interpreting their results in context and communicating </a:t>
            </a:r>
            <a:r>
              <a:rPr lang="en-US" sz="2400" i="1" dirty="0" smtClean="0">
                <a:latin typeface="American Typewriter"/>
                <a:cs typeface="American Typewriter"/>
              </a:rPr>
              <a:t>their findings</a:t>
            </a:r>
            <a:r>
              <a:rPr lang="en-US" sz="2400" i="1" dirty="0">
                <a:latin typeface="American Typewriter"/>
                <a:cs typeface="American Typewriter"/>
              </a:rPr>
              <a:t>. Learners use graphical and numerical tools, including summary statistics and </a:t>
            </a:r>
            <a:r>
              <a:rPr lang="en-US" sz="2400" i="1" dirty="0" smtClean="0">
                <a:latin typeface="American Typewriter"/>
                <a:cs typeface="American Typewriter"/>
              </a:rPr>
              <a:t>the concepts </a:t>
            </a:r>
            <a:r>
              <a:rPr lang="en-US" sz="2400" i="1" dirty="0">
                <a:latin typeface="American Typewriter"/>
                <a:cs typeface="American Typewriter"/>
              </a:rPr>
              <a:t>and processes of probability, to explore and analyse patterns in data. Through </a:t>
            </a:r>
            <a:r>
              <a:rPr lang="en-US" sz="2400" i="1" dirty="0" smtClean="0">
                <a:latin typeface="American Typewriter"/>
                <a:cs typeface="American Typewriter"/>
              </a:rPr>
              <a:t>these activities</a:t>
            </a:r>
            <a:r>
              <a:rPr lang="en-US" sz="2400" i="1" dirty="0">
                <a:latin typeface="American Typewriter"/>
                <a:cs typeface="American Typewriter"/>
              </a:rPr>
              <a:t>, learners gain an understanding of data </a:t>
            </a:r>
            <a:r>
              <a:rPr lang="en-US" sz="2400" i="1" dirty="0" smtClean="0">
                <a:latin typeface="American Typewriter"/>
                <a:cs typeface="American Typewriter"/>
              </a:rPr>
              <a:t>analysis </a:t>
            </a:r>
            <a:r>
              <a:rPr lang="en-US" sz="2400" i="1" dirty="0">
                <a:latin typeface="American Typewriter"/>
                <a:cs typeface="American Typewriter"/>
              </a:rPr>
              <a:t>as a tool for learning about the world</a:t>
            </a:r>
            <a:r>
              <a:rPr lang="en-US" sz="2400" i="1" dirty="0" smtClean="0">
                <a:latin typeface="American Typewriter"/>
                <a:cs typeface="American Typewriter"/>
              </a:rPr>
              <a:t>.</a:t>
            </a:r>
          </a:p>
          <a:p>
            <a:endParaRPr lang="en-US" dirty="0"/>
          </a:p>
        </p:txBody>
      </p:sp>
    </p:spTree>
    <p:extLst>
      <p:ext uri="{BB962C8B-B14F-4D97-AF65-F5344CB8AC3E}">
        <p14:creationId xmlns:p14="http://schemas.microsoft.com/office/powerpoint/2010/main" val="16121150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8-10-12 at 05.22.00.jpg">
            <a:hlinkClick r:id="rId3"/>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194497"/>
            <a:ext cx="9144000" cy="4596375"/>
          </a:xfrm>
          <a:prstGeom prst="rect">
            <a:avLst/>
          </a:prstGeom>
        </p:spPr>
      </p:pic>
      <p:sp>
        <p:nvSpPr>
          <p:cNvPr id="2" name="Rectangle 1"/>
          <p:cNvSpPr/>
          <p:nvPr/>
        </p:nvSpPr>
        <p:spPr>
          <a:xfrm>
            <a:off x="164606" y="234206"/>
            <a:ext cx="6286161" cy="646331"/>
          </a:xfrm>
          <a:prstGeom prst="rect">
            <a:avLst/>
          </a:prstGeom>
        </p:spPr>
        <p:txBody>
          <a:bodyPr wrap="square">
            <a:spAutoFit/>
          </a:bodyPr>
          <a:lstStyle/>
          <a:p>
            <a:r>
              <a:rPr lang="en-US" b="1" u="sng" dirty="0"/>
              <a:t>VIDEO</a:t>
            </a:r>
            <a:r>
              <a:rPr lang="en-US" dirty="0"/>
              <a:t>: Hans </a:t>
            </a:r>
            <a:r>
              <a:rPr lang="en-US" dirty="0" err="1"/>
              <a:t>Rosling's</a:t>
            </a:r>
            <a:r>
              <a:rPr lang="en-US" dirty="0"/>
              <a:t> 200 Countries, 200 Years, 4 Minutes - The Joy of Stats - BBC Four</a:t>
            </a:r>
          </a:p>
        </p:txBody>
      </p:sp>
    </p:spTree>
    <p:extLst>
      <p:ext uri="{BB962C8B-B14F-4D97-AF65-F5344CB8AC3E}">
        <p14:creationId xmlns:p14="http://schemas.microsoft.com/office/powerpoint/2010/main" val="34746174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23400" y="1191399"/>
            <a:ext cx="8302487" cy="5355312"/>
          </a:xfrm>
          <a:prstGeom prst="rect">
            <a:avLst/>
          </a:prstGeom>
          <a:noFill/>
        </p:spPr>
        <p:txBody>
          <a:bodyPr wrap="square" rtlCol="0">
            <a:spAutoFit/>
          </a:bodyPr>
          <a:lstStyle/>
          <a:p>
            <a:pPr algn="just"/>
            <a:r>
              <a:rPr lang="en-US" sz="2800" b="1" dirty="0">
                <a:latin typeface="American Typewriter"/>
                <a:cs typeface="American Typewriter"/>
              </a:rPr>
              <a:t>Task: Examining  Global Life Expectancy</a:t>
            </a:r>
          </a:p>
          <a:p>
            <a:pPr algn="just"/>
            <a:endParaRPr lang="en-US" sz="2200" b="1" dirty="0">
              <a:latin typeface="American Typewriter"/>
              <a:cs typeface="American Typewriter"/>
            </a:endParaRPr>
          </a:p>
          <a:p>
            <a:pPr algn="just"/>
            <a:r>
              <a:rPr lang="en-US" sz="2200" b="1" dirty="0">
                <a:latin typeface="American Typewriter"/>
                <a:cs typeface="American Typewriter"/>
              </a:rPr>
              <a:t>Part 1) </a:t>
            </a:r>
            <a:r>
              <a:rPr lang="en-US" sz="2200" dirty="0">
                <a:latin typeface="American Typewriter"/>
                <a:cs typeface="American Typewriter"/>
              </a:rPr>
              <a:t>On your graph, </a:t>
            </a:r>
            <a:r>
              <a:rPr lang="en-US" sz="2200" b="1" dirty="0">
                <a:latin typeface="American Typewriter"/>
                <a:cs typeface="American Typewriter"/>
              </a:rPr>
              <a:t>plot the pattern </a:t>
            </a:r>
            <a:r>
              <a:rPr lang="en-US" sz="2200" dirty="0">
                <a:latin typeface="American Typewriter"/>
                <a:cs typeface="American Typewriter"/>
              </a:rPr>
              <a:t>of life expectancy shown in the video. Each group will plot </a:t>
            </a:r>
            <a:r>
              <a:rPr lang="en-US" sz="2200" b="1" dirty="0">
                <a:latin typeface="American Typewriter"/>
                <a:cs typeface="American Typewriter"/>
              </a:rPr>
              <a:t>one continent</a:t>
            </a:r>
          </a:p>
          <a:p>
            <a:pPr algn="just"/>
            <a:endParaRPr lang="en-US" sz="2200" b="1" dirty="0">
              <a:latin typeface="American Typewriter"/>
              <a:cs typeface="American Typewriter"/>
            </a:endParaRPr>
          </a:p>
          <a:p>
            <a:pPr algn="just"/>
            <a:r>
              <a:rPr lang="en-US" sz="2200" b="1" dirty="0">
                <a:latin typeface="American Typewriter"/>
                <a:cs typeface="American Typewriter"/>
              </a:rPr>
              <a:t>We will watch the video twice</a:t>
            </a:r>
          </a:p>
          <a:p>
            <a:pPr algn="just"/>
            <a:endParaRPr lang="en-US" sz="2200" b="1" dirty="0">
              <a:latin typeface="American Typewriter"/>
              <a:cs typeface="American Typewriter"/>
            </a:endParaRPr>
          </a:p>
          <a:p>
            <a:pPr algn="just"/>
            <a:r>
              <a:rPr lang="en-US" sz="2200" b="1" dirty="0">
                <a:latin typeface="American Typewriter"/>
                <a:cs typeface="American Typewriter"/>
              </a:rPr>
              <a:t>Part 2) </a:t>
            </a:r>
            <a:r>
              <a:rPr lang="en-US" sz="2200" dirty="0">
                <a:latin typeface="American Typewriter"/>
                <a:cs typeface="American Typewriter"/>
              </a:rPr>
              <a:t>In your group discuss </a:t>
            </a:r>
            <a:r>
              <a:rPr lang="en-US" sz="2200" b="1" dirty="0">
                <a:latin typeface="American Typewriter"/>
                <a:cs typeface="American Typewriter"/>
              </a:rPr>
              <a:t>three factors </a:t>
            </a:r>
            <a:r>
              <a:rPr lang="en-US" sz="2200" dirty="0">
                <a:latin typeface="American Typewriter"/>
                <a:cs typeface="American Typewriter"/>
              </a:rPr>
              <a:t>that are affecting life expectancy on your continent? </a:t>
            </a:r>
          </a:p>
          <a:p>
            <a:pPr algn="just"/>
            <a:endParaRPr lang="en-US" sz="2200" dirty="0">
              <a:latin typeface="American Typewriter"/>
              <a:cs typeface="American Typewriter"/>
            </a:endParaRPr>
          </a:p>
          <a:p>
            <a:pPr algn="just"/>
            <a:r>
              <a:rPr lang="en-US" sz="2200" b="1" dirty="0">
                <a:latin typeface="American Typewriter"/>
                <a:cs typeface="American Typewriter"/>
              </a:rPr>
              <a:t>Part 3) </a:t>
            </a:r>
            <a:r>
              <a:rPr lang="en-US" sz="2200" dirty="0">
                <a:latin typeface="American Typewriter"/>
                <a:cs typeface="American Typewriter"/>
              </a:rPr>
              <a:t>Discuss three ways that global inequality can still</a:t>
            </a:r>
            <a:r>
              <a:rPr lang="en-US" sz="2200" b="1" dirty="0">
                <a:latin typeface="American Typewriter"/>
                <a:cs typeface="American Typewriter"/>
              </a:rPr>
              <a:t> have an impact </a:t>
            </a:r>
            <a:r>
              <a:rPr lang="en-US" sz="2200" dirty="0">
                <a:latin typeface="American Typewriter"/>
                <a:cs typeface="American Typewriter"/>
              </a:rPr>
              <a:t>on life </a:t>
            </a:r>
            <a:r>
              <a:rPr lang="en-US" sz="2200" dirty="0" smtClean="0">
                <a:latin typeface="American Typewriter"/>
                <a:cs typeface="American Typewriter"/>
              </a:rPr>
              <a:t>expectancy</a:t>
            </a:r>
          </a:p>
          <a:p>
            <a:pPr algn="just"/>
            <a:endParaRPr lang="en-US" sz="2200" dirty="0">
              <a:latin typeface="American Typewriter"/>
              <a:cs typeface="American Typewriter"/>
            </a:endParaRPr>
          </a:p>
          <a:p>
            <a:pPr algn="just"/>
            <a:endParaRPr lang="en-US" sz="2500" i="1" dirty="0"/>
          </a:p>
          <a:p>
            <a:pPr algn="just"/>
            <a:r>
              <a:rPr lang="en-US" sz="2500" i="1" dirty="0" smtClean="0"/>
              <a:t>		</a:t>
            </a:r>
            <a:r>
              <a:rPr lang="en-US" sz="2500" b="1" dirty="0" smtClean="0">
                <a:latin typeface="American Typewriter"/>
                <a:cs typeface="American Typewriter"/>
              </a:rPr>
              <a:t>What can have an effect on the statistics???</a:t>
            </a:r>
            <a:endParaRPr lang="en-US" sz="2500" b="1" dirty="0">
              <a:latin typeface="American Typewriter"/>
              <a:cs typeface="American Typewriter"/>
            </a:endParaRPr>
          </a:p>
        </p:txBody>
      </p:sp>
    </p:spTree>
    <p:extLst>
      <p:ext uri="{BB962C8B-B14F-4D97-AF65-F5344CB8AC3E}">
        <p14:creationId xmlns:p14="http://schemas.microsoft.com/office/powerpoint/2010/main" val="3251119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creen Shot 2018-10-12 at 05.22.00.jpg">
            <a:hlinkClick r:id="rId5"/>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1170070"/>
            <a:ext cx="9144000" cy="4596375"/>
          </a:xfrm>
          <a:prstGeom prst="rect">
            <a:avLst/>
          </a:prstGeom>
        </p:spPr>
      </p:pic>
      <p:sp>
        <p:nvSpPr>
          <p:cNvPr id="2" name="Rectangle 1"/>
          <p:cNvSpPr/>
          <p:nvPr/>
        </p:nvSpPr>
        <p:spPr>
          <a:xfrm>
            <a:off x="164606" y="234206"/>
            <a:ext cx="8588237" cy="646331"/>
          </a:xfrm>
          <a:prstGeom prst="rect">
            <a:avLst/>
          </a:prstGeom>
        </p:spPr>
        <p:txBody>
          <a:bodyPr wrap="square">
            <a:spAutoFit/>
          </a:bodyPr>
          <a:lstStyle/>
          <a:p>
            <a:r>
              <a:rPr lang="en-US" b="1" u="sng" dirty="0">
                <a:latin typeface="American Typewriter"/>
                <a:cs typeface="American Typewriter"/>
              </a:rPr>
              <a:t>VIDEO</a:t>
            </a:r>
            <a:r>
              <a:rPr lang="en-US" dirty="0">
                <a:latin typeface="American Typewriter"/>
                <a:cs typeface="American Typewriter"/>
              </a:rPr>
              <a:t>: Hans </a:t>
            </a:r>
            <a:r>
              <a:rPr lang="en-US" dirty="0" err="1">
                <a:latin typeface="American Typewriter"/>
                <a:cs typeface="American Typewriter"/>
              </a:rPr>
              <a:t>Rosling's</a:t>
            </a:r>
            <a:r>
              <a:rPr lang="en-US" dirty="0">
                <a:latin typeface="American Typewriter"/>
                <a:cs typeface="American Typewriter"/>
              </a:rPr>
              <a:t> 200 Countries, 200 Years, 4 Minutes - The Joy of Stats - BBC Four</a:t>
            </a:r>
          </a:p>
        </p:txBody>
      </p:sp>
      <p:pic>
        <p:nvPicPr>
          <p:cNvPr id="3" name="Hans Roslings 200 Countries, 200 Years, 4 Minutes - The Joy of Stats - BBC Four">
            <a:hlinkClick r:id="" action="ppaction://media"/>
            <a:extLst>
              <a:ext uri="{FF2B5EF4-FFF2-40B4-BE49-F238E27FC236}">
                <a16:creationId xmlns:a16="http://schemas.microsoft.com/office/drawing/2014/main" xmlns="" id="{2B10CD41-B784-3945-822C-46D003B2A866}"/>
              </a:ext>
            </a:extLst>
          </p:cNvPr>
          <p:cNvPicPr>
            <a:picLocks noChangeAspect="1"/>
          </p:cNvPicPr>
          <p:nvPr>
            <a:videoFile r:link="rId2"/>
            <p:extLst>
              <p:ext uri="{DAA4B4D4-6D71-4841-9C94-3DE7FCFB9230}">
                <p14:media xmlns:p14="http://schemas.microsoft.com/office/powerpoint/2010/main" r:embed="rId1"/>
              </p:ext>
            </p:extLst>
          </p:nvPr>
        </p:nvPicPr>
        <p:blipFill>
          <a:blip r:embed="rId7"/>
          <a:stretch>
            <a:fillRect/>
          </a:stretch>
        </p:blipFill>
        <p:spPr>
          <a:xfrm>
            <a:off x="0" y="1170070"/>
            <a:ext cx="9144000" cy="5138738"/>
          </a:xfrm>
          <a:prstGeom prst="rect">
            <a:avLst/>
          </a:prstGeom>
        </p:spPr>
      </p:pic>
    </p:spTree>
    <p:extLst>
      <p:ext uri="{BB962C8B-B14F-4D97-AF65-F5344CB8AC3E}">
        <p14:creationId xmlns:p14="http://schemas.microsoft.com/office/powerpoint/2010/main" val="3135566454"/>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746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creen Shot 2018-11-30 at 13.27.37.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2237" y="1045450"/>
            <a:ext cx="5867400" cy="3149600"/>
          </a:xfrm>
          <a:prstGeom prst="rect">
            <a:avLst/>
          </a:prstGeom>
        </p:spPr>
      </p:pic>
      <p:sp>
        <p:nvSpPr>
          <p:cNvPr id="4" name="TextBox 3"/>
          <p:cNvSpPr txBox="1"/>
          <p:nvPr/>
        </p:nvSpPr>
        <p:spPr>
          <a:xfrm>
            <a:off x="2983341" y="4434267"/>
            <a:ext cx="4636252" cy="1938992"/>
          </a:xfrm>
          <a:prstGeom prst="rect">
            <a:avLst/>
          </a:prstGeom>
          <a:noFill/>
        </p:spPr>
        <p:txBody>
          <a:bodyPr wrap="square" rtlCol="0">
            <a:spAutoFit/>
          </a:bodyPr>
          <a:lstStyle/>
          <a:p>
            <a:r>
              <a:rPr lang="en-US" sz="3000" b="1" dirty="0">
                <a:solidFill>
                  <a:srgbClr val="FF9900"/>
                </a:solidFill>
              </a:rPr>
              <a:t>Europe=Brown</a:t>
            </a:r>
          </a:p>
          <a:p>
            <a:r>
              <a:rPr lang="en-US" sz="3000" b="1" dirty="0">
                <a:solidFill>
                  <a:srgbClr val="FF0000"/>
                </a:solidFill>
              </a:rPr>
              <a:t>Asia=Red</a:t>
            </a:r>
          </a:p>
          <a:p>
            <a:r>
              <a:rPr lang="en-US" sz="3000" b="1" dirty="0">
                <a:solidFill>
                  <a:schemeClr val="tx2">
                    <a:lumMod val="60000"/>
                    <a:lumOff val="40000"/>
                  </a:schemeClr>
                </a:solidFill>
              </a:rPr>
              <a:t>Africa=Blue</a:t>
            </a:r>
          </a:p>
          <a:p>
            <a:r>
              <a:rPr lang="en-US" sz="3000" b="1" dirty="0">
                <a:solidFill>
                  <a:srgbClr val="FFFF00"/>
                </a:solidFill>
              </a:rPr>
              <a:t>Americas=Yellow</a:t>
            </a:r>
          </a:p>
        </p:txBody>
      </p:sp>
      <p:sp>
        <p:nvSpPr>
          <p:cNvPr id="2" name="TextBox 1"/>
          <p:cNvSpPr txBox="1"/>
          <p:nvPr/>
        </p:nvSpPr>
        <p:spPr>
          <a:xfrm>
            <a:off x="1927440" y="385568"/>
            <a:ext cx="5079370" cy="646331"/>
          </a:xfrm>
          <a:prstGeom prst="rect">
            <a:avLst/>
          </a:prstGeom>
          <a:noFill/>
        </p:spPr>
        <p:txBody>
          <a:bodyPr wrap="square" rtlCol="0">
            <a:spAutoFit/>
          </a:bodyPr>
          <a:lstStyle/>
          <a:p>
            <a:pPr algn="ctr"/>
            <a:r>
              <a:rPr lang="en-US" b="1" dirty="0" smtClean="0">
                <a:latin typeface="American Typewriter"/>
                <a:cs typeface="American Typewriter"/>
                <a:hlinkClick r:id="rId4"/>
              </a:rPr>
              <a:t>www.gapminder.org</a:t>
            </a:r>
            <a:endParaRPr lang="en-US" b="1" dirty="0" smtClean="0">
              <a:latin typeface="American Typewriter"/>
              <a:cs typeface="American Typewriter"/>
            </a:endParaRPr>
          </a:p>
          <a:p>
            <a:pPr algn="ctr"/>
            <a:endParaRPr lang="en-US" b="1" dirty="0">
              <a:latin typeface="American Typewriter"/>
              <a:cs typeface="American Typewriter"/>
            </a:endParaRPr>
          </a:p>
        </p:txBody>
      </p:sp>
    </p:spTree>
    <p:extLst>
      <p:ext uri="{BB962C8B-B14F-4D97-AF65-F5344CB8AC3E}">
        <p14:creationId xmlns:p14="http://schemas.microsoft.com/office/powerpoint/2010/main" val="15771461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85285" y="418964"/>
            <a:ext cx="7427421" cy="369332"/>
          </a:xfrm>
          <a:prstGeom prst="rect">
            <a:avLst/>
          </a:prstGeom>
          <a:noFill/>
        </p:spPr>
        <p:txBody>
          <a:bodyPr wrap="square" rtlCol="0">
            <a:spAutoFit/>
          </a:bodyPr>
          <a:lstStyle/>
          <a:p>
            <a:pPr algn="ctr"/>
            <a:r>
              <a:rPr lang="en-US" b="1" dirty="0" smtClean="0">
                <a:latin typeface="American Typewriter"/>
                <a:cs typeface="American Typewriter"/>
              </a:rPr>
              <a:t>https://</a:t>
            </a:r>
            <a:r>
              <a:rPr lang="en-US" b="1" dirty="0" err="1" smtClean="0">
                <a:latin typeface="American Typewriter"/>
                <a:cs typeface="American Typewriter"/>
              </a:rPr>
              <a:t>informationisbeautiful.net</a:t>
            </a:r>
            <a:r>
              <a:rPr lang="en-US" b="1" dirty="0" smtClean="0">
                <a:latin typeface="American Typewriter"/>
                <a:cs typeface="American Typewriter"/>
              </a:rPr>
              <a:t>/</a:t>
            </a:r>
            <a:endParaRPr lang="en-US" b="1" dirty="0">
              <a:latin typeface="American Typewriter"/>
              <a:cs typeface="American Typewriter"/>
            </a:endParaRPr>
          </a:p>
        </p:txBody>
      </p:sp>
      <p:pic>
        <p:nvPicPr>
          <p:cNvPr id="3" name="Picture 2" descr="Screen Shot 2019-05-17 at 17.10.2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72340" y="3860152"/>
            <a:ext cx="4971660" cy="2997848"/>
          </a:xfrm>
          <a:prstGeom prst="rect">
            <a:avLst/>
          </a:prstGeom>
        </p:spPr>
      </p:pic>
      <p:pic>
        <p:nvPicPr>
          <p:cNvPr id="4" name="Picture 3" descr="Screen Shot 2019-05-17 at 17.10.06.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72341" y="1250976"/>
            <a:ext cx="4971660" cy="2609176"/>
          </a:xfrm>
          <a:prstGeom prst="rect">
            <a:avLst/>
          </a:prstGeom>
        </p:spPr>
      </p:pic>
      <p:pic>
        <p:nvPicPr>
          <p:cNvPr id="5" name="Picture 4" descr="Screen Shot 2019-05-17 at 17.09.41.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250976"/>
            <a:ext cx="4172340" cy="3194392"/>
          </a:xfrm>
          <a:prstGeom prst="rect">
            <a:avLst/>
          </a:prstGeom>
        </p:spPr>
      </p:pic>
    </p:spTree>
    <p:extLst>
      <p:ext uri="{BB962C8B-B14F-4D97-AF65-F5344CB8AC3E}">
        <p14:creationId xmlns:p14="http://schemas.microsoft.com/office/powerpoint/2010/main" val="1397165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6758" y="2404128"/>
            <a:ext cx="8231442" cy="3901036"/>
          </a:xfrm>
        </p:spPr>
        <p:txBody>
          <a:bodyPr>
            <a:normAutofit/>
          </a:bodyPr>
          <a:lstStyle/>
          <a:p>
            <a:pPr algn="l"/>
            <a:r>
              <a:rPr lang="en-US" b="1" dirty="0" smtClean="0">
                <a:solidFill>
                  <a:srgbClr val="000000"/>
                </a:solidFill>
                <a:latin typeface="American Typewriter"/>
                <a:cs typeface="American Typewriter"/>
              </a:rPr>
              <a:t>Explore and Calculate the </a:t>
            </a:r>
            <a:r>
              <a:rPr lang="en-US" b="1" dirty="0" err="1" smtClean="0">
                <a:solidFill>
                  <a:srgbClr val="000000"/>
                </a:solidFill>
                <a:latin typeface="American Typewriter"/>
                <a:cs typeface="American Typewriter"/>
              </a:rPr>
              <a:t>Gini</a:t>
            </a:r>
            <a:r>
              <a:rPr lang="en-US" b="1" dirty="0" smtClean="0">
                <a:solidFill>
                  <a:srgbClr val="000000"/>
                </a:solidFill>
                <a:latin typeface="American Typewriter"/>
                <a:cs typeface="American Typewriter"/>
              </a:rPr>
              <a:t> </a:t>
            </a:r>
            <a:r>
              <a:rPr lang="en-US" b="1" dirty="0">
                <a:solidFill>
                  <a:srgbClr val="000000"/>
                </a:solidFill>
                <a:latin typeface="American Typewriter"/>
                <a:cs typeface="American Typewriter"/>
              </a:rPr>
              <a:t>Coefficient </a:t>
            </a:r>
            <a:r>
              <a:rPr lang="en-US" b="1" dirty="0" smtClean="0">
                <a:solidFill>
                  <a:srgbClr val="000000"/>
                </a:solidFill>
                <a:latin typeface="American Typewriter"/>
                <a:cs typeface="American Typewriter"/>
              </a:rPr>
              <a:t>and the </a:t>
            </a:r>
            <a:r>
              <a:rPr lang="en-US" b="1" dirty="0">
                <a:solidFill>
                  <a:srgbClr val="000000"/>
                </a:solidFill>
                <a:latin typeface="American Typewriter"/>
                <a:cs typeface="American Typewriter"/>
              </a:rPr>
              <a:t>Palma </a:t>
            </a:r>
            <a:r>
              <a:rPr lang="en-US" b="1" dirty="0" smtClean="0">
                <a:solidFill>
                  <a:srgbClr val="000000"/>
                </a:solidFill>
                <a:latin typeface="American Typewriter"/>
                <a:cs typeface="American Typewriter"/>
              </a:rPr>
              <a:t>Ratio</a:t>
            </a:r>
          </a:p>
          <a:p>
            <a:pPr algn="l"/>
            <a:r>
              <a:rPr lang="en-US" sz="1800" b="1" dirty="0" smtClean="0">
                <a:solidFill>
                  <a:srgbClr val="000000"/>
                </a:solidFill>
                <a:latin typeface="American Typewriter"/>
                <a:cs typeface="American Typewriter"/>
                <a:hlinkClick r:id="rId2"/>
              </a:rPr>
              <a:t>http</a:t>
            </a:r>
            <a:r>
              <a:rPr lang="en-US" sz="1800" b="1" dirty="0">
                <a:solidFill>
                  <a:srgbClr val="000000"/>
                </a:solidFill>
                <a:latin typeface="American Typewriter"/>
                <a:cs typeface="American Typewriter"/>
                <a:hlinkClick r:id="rId2"/>
              </a:rPr>
              <a:t>://shlegeris.com/</a:t>
            </a:r>
            <a:r>
              <a:rPr lang="en-US" sz="1800" b="1" dirty="0" smtClean="0">
                <a:solidFill>
                  <a:srgbClr val="000000"/>
                </a:solidFill>
                <a:latin typeface="American Typewriter"/>
                <a:cs typeface="American Typewriter"/>
                <a:hlinkClick r:id="rId2"/>
              </a:rPr>
              <a:t>gini</a:t>
            </a:r>
            <a:endParaRPr lang="en-US" sz="1800" b="1" dirty="0" smtClean="0">
              <a:solidFill>
                <a:srgbClr val="000000"/>
              </a:solidFill>
              <a:latin typeface="American Typewriter"/>
              <a:cs typeface="American Typewriter"/>
            </a:endParaRPr>
          </a:p>
          <a:p>
            <a:pPr algn="l"/>
            <a:r>
              <a:rPr lang="en-US" sz="1800" b="1" dirty="0" smtClean="0">
                <a:solidFill>
                  <a:srgbClr val="000000"/>
                </a:solidFill>
                <a:latin typeface="American Typewriter"/>
                <a:cs typeface="American Typewriter"/>
              </a:rPr>
              <a:t>Oxfam wealth inequality campaign </a:t>
            </a:r>
            <a:r>
              <a:rPr lang="en-US" sz="1800" b="1" smtClean="0">
                <a:solidFill>
                  <a:srgbClr val="000000"/>
                </a:solidFill>
                <a:latin typeface="American Typewriter"/>
                <a:cs typeface="American Typewriter"/>
              </a:rPr>
              <a:t>and education</a:t>
            </a:r>
          </a:p>
          <a:p>
            <a:pPr algn="l"/>
            <a:endParaRPr lang="en-US" sz="1800" b="1" dirty="0" smtClean="0">
              <a:solidFill>
                <a:srgbClr val="000000"/>
              </a:solidFill>
              <a:latin typeface="American Typewriter"/>
              <a:cs typeface="American Typewriter"/>
            </a:endParaRPr>
          </a:p>
          <a:p>
            <a:pPr algn="l"/>
            <a:r>
              <a:rPr lang="en-US" sz="2400" b="1" dirty="0" smtClean="0">
                <a:solidFill>
                  <a:srgbClr val="000000"/>
                </a:solidFill>
                <a:latin typeface="American Typewriter"/>
                <a:cs typeface="American Typewriter"/>
              </a:rPr>
              <a:t>Isotope-Ratio Mass Spectrometer (IRMS) </a:t>
            </a:r>
          </a:p>
          <a:p>
            <a:pPr algn="l"/>
            <a:r>
              <a:rPr lang="en-US" sz="1800" b="1" dirty="0" smtClean="0">
                <a:solidFill>
                  <a:srgbClr val="000000"/>
                </a:solidFill>
                <a:latin typeface="American Typewriter"/>
                <a:cs typeface="American Typewriter"/>
              </a:rPr>
              <a:t>The Infinite Monkey Cage-Climate Change</a:t>
            </a:r>
          </a:p>
          <a:p>
            <a:pPr algn="l"/>
            <a:endParaRPr lang="en-US" b="1" dirty="0" smtClean="0">
              <a:solidFill>
                <a:srgbClr val="000000"/>
              </a:solidFill>
              <a:latin typeface="American Typewriter"/>
              <a:cs typeface="American Typewriter"/>
            </a:endParaRPr>
          </a:p>
          <a:p>
            <a:pPr algn="l"/>
            <a:endParaRPr lang="en-US" b="1" dirty="0">
              <a:solidFill>
                <a:srgbClr val="000000"/>
              </a:solidFill>
              <a:latin typeface="American Typewriter"/>
              <a:cs typeface="American Typewriter"/>
            </a:endParaRPr>
          </a:p>
          <a:p>
            <a:pPr algn="l"/>
            <a:endParaRPr lang="en-US" b="1" dirty="0" smtClean="0">
              <a:solidFill>
                <a:srgbClr val="000000"/>
              </a:solidFill>
              <a:latin typeface="American Typewriter"/>
              <a:cs typeface="American Typewriter"/>
            </a:endParaRPr>
          </a:p>
          <a:p>
            <a:pPr algn="l"/>
            <a:endParaRPr lang="en-US" sz="1700" b="1" dirty="0">
              <a:solidFill>
                <a:srgbClr val="000000"/>
              </a:solidFill>
              <a:latin typeface="American Typewriter"/>
              <a:cs typeface="American Typewriter"/>
            </a:endParaRPr>
          </a:p>
          <a:p>
            <a:pPr algn="l"/>
            <a:endParaRPr lang="en-US" sz="1700" dirty="0" smtClean="0">
              <a:solidFill>
                <a:schemeClr val="tx1"/>
              </a:solidFill>
              <a:latin typeface="American Typewriter"/>
              <a:cs typeface="American Typewriter"/>
            </a:endParaRPr>
          </a:p>
          <a:p>
            <a:pPr algn="l"/>
            <a:endParaRPr lang="en-US" sz="2300" dirty="0">
              <a:solidFill>
                <a:schemeClr val="tx1"/>
              </a:solidFill>
              <a:latin typeface="American Typewriter"/>
              <a:cs typeface="American Typewriter"/>
            </a:endParaRPr>
          </a:p>
        </p:txBody>
      </p:sp>
      <p:sp>
        <p:nvSpPr>
          <p:cNvPr id="4" name="TextBox 3"/>
          <p:cNvSpPr txBox="1"/>
          <p:nvPr/>
        </p:nvSpPr>
        <p:spPr>
          <a:xfrm>
            <a:off x="226758" y="68042"/>
            <a:ext cx="8231442" cy="2031325"/>
          </a:xfrm>
          <a:prstGeom prst="rect">
            <a:avLst/>
          </a:prstGeom>
          <a:solidFill>
            <a:schemeClr val="accent6"/>
          </a:solidFill>
        </p:spPr>
        <p:txBody>
          <a:bodyPr wrap="square" rtlCol="0">
            <a:spAutoFit/>
          </a:bodyPr>
          <a:lstStyle/>
          <a:p>
            <a:r>
              <a:rPr lang="en-US" sz="2800" b="1" dirty="0" smtClean="0">
                <a:latin typeface="American Typewriter"/>
                <a:cs typeface="American Typewriter"/>
              </a:rPr>
              <a:t>Number Strand</a:t>
            </a:r>
          </a:p>
          <a:p>
            <a:r>
              <a:rPr lang="en-US" sz="2000" dirty="0" smtClean="0">
                <a:latin typeface="American Typewriter"/>
                <a:cs typeface="American Typewriter"/>
              </a:rPr>
              <a:t>N</a:t>
            </a:r>
            <a:r>
              <a:rPr lang="en-US" sz="2000" dirty="0">
                <a:latin typeface="American Typewriter"/>
                <a:cs typeface="American Typewriter"/>
              </a:rPr>
              <a:t>.2 investigate equivalent representations of rational numbers so that they can</a:t>
            </a:r>
            <a:r>
              <a:rPr lang="en-US" sz="2000" dirty="0" smtClean="0">
                <a:latin typeface="American Typewriter"/>
                <a:cs typeface="American Typewriter"/>
              </a:rPr>
              <a:t>:</a:t>
            </a:r>
          </a:p>
          <a:p>
            <a:r>
              <a:rPr lang="en-US" sz="2000" dirty="0">
                <a:latin typeface="American Typewriter"/>
                <a:cs typeface="American Typewriter"/>
              </a:rPr>
              <a:t>b. use and understand ratio and proportion</a:t>
            </a:r>
          </a:p>
          <a:p>
            <a:endParaRPr lang="en-US" sz="2000" dirty="0">
              <a:latin typeface="American Typewriter"/>
              <a:cs typeface="American Typewriter"/>
            </a:endParaRPr>
          </a:p>
          <a:p>
            <a:endParaRPr lang="en-US" dirty="0"/>
          </a:p>
        </p:txBody>
      </p:sp>
    </p:spTree>
    <p:extLst>
      <p:ext uri="{BB962C8B-B14F-4D97-AF65-F5344CB8AC3E}">
        <p14:creationId xmlns:p14="http://schemas.microsoft.com/office/powerpoint/2010/main" val="39979984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5.jpeg">
            <a:hlinkClick r:id="rId2"/>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3145" y="379560"/>
            <a:ext cx="8232739" cy="5904565"/>
          </a:xfrm>
          <a:prstGeom prst="rect">
            <a:avLst/>
          </a:prstGeom>
        </p:spPr>
      </p:pic>
      <p:sp>
        <p:nvSpPr>
          <p:cNvPr id="3" name="TextBox 2"/>
          <p:cNvSpPr txBox="1"/>
          <p:nvPr/>
        </p:nvSpPr>
        <p:spPr>
          <a:xfrm>
            <a:off x="846817" y="2214097"/>
            <a:ext cx="2670732" cy="2400657"/>
          </a:xfrm>
          <a:prstGeom prst="rect">
            <a:avLst/>
          </a:prstGeom>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15000" b="1" dirty="0" smtClean="0">
                <a:solidFill>
                  <a:srgbClr val="800000"/>
                </a:solidFill>
              </a:rPr>
              <a:t>26</a:t>
            </a:r>
            <a:endParaRPr lang="en-US" sz="15000" b="1" dirty="0">
              <a:solidFill>
                <a:srgbClr val="800000"/>
              </a:solidFill>
            </a:endParaRPr>
          </a:p>
        </p:txBody>
      </p:sp>
    </p:spTree>
    <p:extLst>
      <p:ext uri="{BB962C8B-B14F-4D97-AF65-F5344CB8AC3E}">
        <p14:creationId xmlns:p14="http://schemas.microsoft.com/office/powerpoint/2010/main" val="63663620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Unknown-3.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81445"/>
            <a:ext cx="9144000" cy="6594104"/>
          </a:xfrm>
          <a:prstGeom prst="rect">
            <a:avLst/>
          </a:prstGeom>
        </p:spPr>
      </p:pic>
    </p:spTree>
    <p:extLst>
      <p:ext uri="{BB962C8B-B14F-4D97-AF65-F5344CB8AC3E}">
        <p14:creationId xmlns:p14="http://schemas.microsoft.com/office/powerpoint/2010/main" val="5760613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14325" y="260350"/>
            <a:ext cx="8515350" cy="719138"/>
          </a:xfrm>
        </p:spPr>
        <p:txBody>
          <a:bodyPr/>
          <a:lstStyle/>
          <a:p>
            <a:r>
              <a:rPr lang="en-GB" altLang="en-US" sz="4000" smtClean="0">
                <a:solidFill>
                  <a:srgbClr val="7030A0"/>
                </a:solidFill>
                <a:ea typeface="ＭＳ Ｐゴシック" pitchFamily="34" charset="-128"/>
              </a:rPr>
              <a:t>WEALTH INEQUALITY</a:t>
            </a:r>
            <a:endParaRPr lang="en-GB" altLang="en-US" sz="4400" smtClean="0">
              <a:solidFill>
                <a:srgbClr val="7030A0"/>
              </a:solidFill>
              <a:ea typeface="ＭＳ Ｐゴシック" pitchFamily="34" charset="-128"/>
            </a:endParaRPr>
          </a:p>
        </p:txBody>
      </p:sp>
      <p:pic>
        <p:nvPicPr>
          <p:cNvPr id="11267" name="Picture 3"/>
          <p:cNvPicPr>
            <a:picLocks noChangeAspect="1"/>
          </p:cNvPicPr>
          <p:nvPr/>
        </p:nvPicPr>
        <p:blipFill>
          <a:blip r:embed="rId3" cstate="print"/>
          <a:srcRect/>
          <a:stretch>
            <a:fillRect/>
          </a:stretch>
        </p:blipFill>
        <p:spPr bwMode="auto">
          <a:xfrm>
            <a:off x="246063" y="1268413"/>
            <a:ext cx="8651875" cy="4464050"/>
          </a:xfrm>
          <a:prstGeom prst="rect">
            <a:avLst/>
          </a:prstGeom>
          <a:noFill/>
          <a:ln w="9525">
            <a:noFill/>
            <a:miter lim="800000"/>
            <a:headEnd/>
            <a:tailEnd/>
          </a:ln>
        </p:spPr>
      </p:pic>
    </p:spTree>
    <p:extLst>
      <p:ext uri="{BB962C8B-B14F-4D97-AF65-F5344CB8AC3E}">
        <p14:creationId xmlns:p14="http://schemas.microsoft.com/office/powerpoint/2010/main" val="3660144277"/>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Unknown-4.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1406" y="907218"/>
            <a:ext cx="8911607" cy="5554065"/>
          </a:xfrm>
          <a:prstGeom prst="rect">
            <a:avLst/>
          </a:prstGeom>
        </p:spPr>
      </p:pic>
      <p:sp>
        <p:nvSpPr>
          <p:cNvPr id="3" name="TextBox 2"/>
          <p:cNvSpPr txBox="1"/>
          <p:nvPr/>
        </p:nvSpPr>
        <p:spPr>
          <a:xfrm>
            <a:off x="181406" y="226804"/>
            <a:ext cx="8752843" cy="923330"/>
          </a:xfrm>
          <a:prstGeom prst="rect">
            <a:avLst/>
          </a:prstGeom>
          <a:noFill/>
        </p:spPr>
        <p:txBody>
          <a:bodyPr wrap="square" rtlCol="0">
            <a:spAutoFit/>
          </a:bodyPr>
          <a:lstStyle/>
          <a:p>
            <a:r>
              <a:rPr lang="en-US" dirty="0">
                <a:latin typeface="American Typewriter"/>
                <a:cs typeface="American Typewriter"/>
                <a:hlinkClick r:id="rId3"/>
              </a:rPr>
              <a:t>https://policy-practice.oxfam.org.uk/our-work/inequality/an-economy-for-the-one-</a:t>
            </a:r>
            <a:r>
              <a:rPr lang="en-US" dirty="0" smtClean="0">
                <a:latin typeface="American Typewriter"/>
                <a:cs typeface="American Typewriter"/>
                <a:hlinkClick r:id="rId3"/>
              </a:rPr>
              <a:t>percent</a:t>
            </a:r>
            <a:endParaRPr lang="en-US" dirty="0" smtClean="0">
              <a:latin typeface="American Typewriter"/>
              <a:cs typeface="American Typewriter"/>
            </a:endParaRPr>
          </a:p>
          <a:p>
            <a:endParaRPr lang="en-US" dirty="0">
              <a:latin typeface="American Typewriter"/>
              <a:cs typeface="American Typewriter"/>
            </a:endParaRPr>
          </a:p>
        </p:txBody>
      </p:sp>
    </p:spTree>
    <p:extLst>
      <p:ext uri="{BB962C8B-B14F-4D97-AF65-F5344CB8AC3E}">
        <p14:creationId xmlns:p14="http://schemas.microsoft.com/office/powerpoint/2010/main" val="26133669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388" y="333375"/>
            <a:ext cx="87852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4000" kern="0" dirty="0" smtClean="0">
                <a:solidFill>
                  <a:srgbClr val="7030A0"/>
                </a:solidFill>
                <a:ea typeface="ＭＳ Ｐゴシック"/>
                <a:cs typeface="ＭＳ Ｐゴシック"/>
              </a:rPr>
              <a:t>CALCULATING THE PALMA RATIO</a:t>
            </a:r>
            <a:endParaRPr lang="en-GB" altLang="en-US" sz="4400" kern="0" dirty="0" smtClean="0">
              <a:solidFill>
                <a:srgbClr val="7030A0"/>
              </a:solidFill>
              <a:ea typeface="ＭＳ Ｐゴシック"/>
              <a:cs typeface="ＭＳ Ｐゴシック"/>
            </a:endParaRPr>
          </a:p>
        </p:txBody>
      </p:sp>
      <p:graphicFrame>
        <p:nvGraphicFramePr>
          <p:cNvPr id="3" name="Table 2"/>
          <p:cNvGraphicFramePr>
            <a:graphicFrameLocks noGrp="1"/>
          </p:cNvGraphicFramePr>
          <p:nvPr/>
        </p:nvGraphicFramePr>
        <p:xfrm>
          <a:off x="684213" y="1700213"/>
          <a:ext cx="7704860" cy="1676400"/>
        </p:xfrm>
        <a:graphic>
          <a:graphicData uri="http://schemas.openxmlformats.org/drawingml/2006/table">
            <a:tbl>
              <a:tblPr firstRow="1" bandRow="1">
                <a:tableStyleId>{5C22544A-7EE6-4342-B048-85BDC9FD1C3A}</a:tableStyleId>
              </a:tblPr>
              <a:tblGrid>
                <a:gridCol w="770486"/>
                <a:gridCol w="770486"/>
                <a:gridCol w="770486"/>
                <a:gridCol w="770486"/>
                <a:gridCol w="770486"/>
                <a:gridCol w="770486"/>
                <a:gridCol w="770486"/>
                <a:gridCol w="770486"/>
                <a:gridCol w="770486"/>
                <a:gridCol w="770486"/>
              </a:tblGrid>
              <a:tr h="1368152">
                <a:tc>
                  <a:txBody>
                    <a:bodyPr/>
                    <a:lstStyle/>
                    <a:p>
                      <a:pPr algn="ctr"/>
                      <a:endParaRPr lang="en-GB" sz="1400" dirty="0" smtClean="0">
                        <a:solidFill>
                          <a:schemeClr val="tx1"/>
                        </a:solidFill>
                      </a:endParaRPr>
                    </a:p>
                    <a:p>
                      <a:pPr algn="ctr"/>
                      <a:r>
                        <a:rPr lang="en-GB" sz="3600" dirty="0" smtClean="0">
                          <a:solidFill>
                            <a:schemeClr val="tx1"/>
                          </a:solidFill>
                        </a:rPr>
                        <a:t>1</a:t>
                      </a:r>
                    </a:p>
                    <a:p>
                      <a:pPr algn="ctr"/>
                      <a:r>
                        <a:rPr lang="en-GB" sz="2000" dirty="0" smtClean="0">
                          <a:solidFill>
                            <a:schemeClr val="tx1"/>
                          </a:solidFill>
                        </a:rPr>
                        <a:t>10%</a:t>
                      </a:r>
                      <a:endParaRPr lang="en-GB" sz="20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2</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3</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4</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algn="ctr"/>
                      <a:endParaRPr lang="en-GB" sz="1200" dirty="0" smtClean="0">
                        <a:solidFill>
                          <a:schemeClr val="tx1"/>
                        </a:solidFill>
                      </a:endParaRPr>
                    </a:p>
                    <a:p>
                      <a:pPr algn="ctr"/>
                      <a:r>
                        <a:rPr lang="en-GB" sz="3600" dirty="0" smtClean="0">
                          <a:solidFill>
                            <a:schemeClr val="tx1"/>
                          </a:solidFill>
                        </a:rPr>
                        <a:t>5</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6</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7</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8</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9</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200" dirty="0" smtClean="0">
                        <a:solidFill>
                          <a:schemeClr val="tx1"/>
                        </a:solidFill>
                      </a:endParaRPr>
                    </a:p>
                    <a:p>
                      <a:pPr algn="ctr"/>
                      <a:r>
                        <a:rPr lang="en-GB" sz="3600" dirty="0" smtClean="0">
                          <a:solidFill>
                            <a:schemeClr val="tx1"/>
                          </a:solidFill>
                        </a:rPr>
                        <a:t>10</a:t>
                      </a:r>
                    </a:p>
                    <a:p>
                      <a:pPr marL="0" marR="0" indent="0" algn="ctr" defTabSz="914400" rtl="0" eaLnBrk="1" fontAlgn="auto" latinLnBrk="0" hangingPunct="1">
                        <a:lnSpc>
                          <a:spcPct val="100000"/>
                        </a:lnSpc>
                        <a:spcBef>
                          <a:spcPts val="0"/>
                        </a:spcBef>
                        <a:spcAft>
                          <a:spcPts val="0"/>
                        </a:spcAft>
                        <a:buClrTx/>
                        <a:buSzTx/>
                        <a:buFontTx/>
                        <a:buNone/>
                        <a:tabLst/>
                        <a:defRPr/>
                      </a:pPr>
                      <a:r>
                        <a:rPr lang="en-GB" sz="2000" dirty="0" smtClean="0">
                          <a:solidFill>
                            <a:schemeClr val="tx1"/>
                          </a:solidFill>
                        </a:rPr>
                        <a:t>10%</a:t>
                      </a:r>
                    </a:p>
                    <a:p>
                      <a:pPr algn="ctr"/>
                      <a:endParaRPr lang="en-GB" sz="360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r>
            </a:tbl>
          </a:graphicData>
        </a:graphic>
      </p:graphicFrame>
      <p:cxnSp>
        <p:nvCxnSpPr>
          <p:cNvPr id="5" name="Straight Arrow Connector 4"/>
          <p:cNvCxnSpPr/>
          <p:nvPr/>
        </p:nvCxnSpPr>
        <p:spPr>
          <a:xfrm>
            <a:off x="684213" y="3716338"/>
            <a:ext cx="7704137" cy="1587"/>
          </a:xfrm>
          <a:prstGeom prst="straightConnector1">
            <a:avLst/>
          </a:prstGeom>
          <a:ln w="38100">
            <a:solidFill>
              <a:schemeClr val="accent3"/>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20508" name="Rectangle 5"/>
          <p:cNvSpPr>
            <a:spLocks noChangeArrowheads="1"/>
          </p:cNvSpPr>
          <p:nvPr/>
        </p:nvSpPr>
        <p:spPr bwMode="auto">
          <a:xfrm>
            <a:off x="250825" y="3860800"/>
            <a:ext cx="2233613" cy="585788"/>
          </a:xfrm>
          <a:prstGeom prst="rect">
            <a:avLst/>
          </a:prstGeom>
          <a:noFill/>
          <a:ln w="9525">
            <a:noFill/>
            <a:miter lim="800000"/>
            <a:headEnd/>
            <a:tailEnd/>
          </a:ln>
        </p:spPr>
        <p:txBody>
          <a:bodyPr anchor="ctr">
            <a:spAutoFit/>
          </a:bodyPr>
          <a:lstStyle/>
          <a:p>
            <a:pPr algn="ctr">
              <a:tabLst>
                <a:tab pos="1190625" algn="l"/>
              </a:tabLst>
            </a:pPr>
            <a:r>
              <a:rPr lang="en-GB" altLang="en-US" sz="3200" b="1">
                <a:ea typeface="Cambria" pitchFamily="18" charset="0"/>
                <a:cs typeface="Arial" charset="0"/>
              </a:rPr>
              <a:t>Poorest</a:t>
            </a:r>
          </a:p>
        </p:txBody>
      </p:sp>
      <p:sp>
        <p:nvSpPr>
          <p:cNvPr id="20509" name="Rectangle 6"/>
          <p:cNvSpPr>
            <a:spLocks noChangeArrowheads="1"/>
          </p:cNvSpPr>
          <p:nvPr/>
        </p:nvSpPr>
        <p:spPr bwMode="auto">
          <a:xfrm>
            <a:off x="6588125" y="3860800"/>
            <a:ext cx="2232025" cy="585788"/>
          </a:xfrm>
          <a:prstGeom prst="rect">
            <a:avLst/>
          </a:prstGeom>
          <a:noFill/>
          <a:ln w="9525">
            <a:noFill/>
            <a:miter lim="800000"/>
            <a:headEnd/>
            <a:tailEnd/>
          </a:ln>
        </p:spPr>
        <p:txBody>
          <a:bodyPr anchor="ctr">
            <a:spAutoFit/>
          </a:bodyPr>
          <a:lstStyle/>
          <a:p>
            <a:pPr algn="ctr">
              <a:tabLst>
                <a:tab pos="1190625" algn="l"/>
              </a:tabLst>
            </a:pPr>
            <a:r>
              <a:rPr lang="en-GB" altLang="en-US" sz="3200" b="1">
                <a:ea typeface="Cambria" pitchFamily="18" charset="0"/>
                <a:cs typeface="Arial" charset="0"/>
              </a:rPr>
              <a:t>Richest</a:t>
            </a:r>
          </a:p>
        </p:txBody>
      </p:sp>
    </p:spTree>
    <p:extLst>
      <p:ext uri="{BB962C8B-B14F-4D97-AF65-F5344CB8AC3E}">
        <p14:creationId xmlns:p14="http://schemas.microsoft.com/office/powerpoint/2010/main" val="32060208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388" y="333375"/>
            <a:ext cx="87852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4000" kern="0" dirty="0" smtClean="0">
                <a:solidFill>
                  <a:srgbClr val="7030A0"/>
                </a:solidFill>
                <a:ea typeface="ＭＳ Ｐゴシック"/>
                <a:cs typeface="ＭＳ Ｐゴシック"/>
              </a:rPr>
              <a:t>CALCULATING THE PALMA RATIO</a:t>
            </a:r>
            <a:endParaRPr lang="en-GB" altLang="en-US" sz="4400" kern="0" dirty="0" smtClean="0">
              <a:solidFill>
                <a:srgbClr val="7030A0"/>
              </a:solidFill>
              <a:ea typeface="ＭＳ Ｐゴシック"/>
              <a:cs typeface="ＭＳ Ｐゴシック"/>
            </a:endParaRPr>
          </a:p>
        </p:txBody>
      </p:sp>
      <p:sp>
        <p:nvSpPr>
          <p:cNvPr id="21507" name="Rectangle 2"/>
          <p:cNvSpPr>
            <a:spLocks noChangeArrowheads="1"/>
          </p:cNvSpPr>
          <p:nvPr/>
        </p:nvSpPr>
        <p:spPr bwMode="auto">
          <a:xfrm>
            <a:off x="1547813" y="1773238"/>
            <a:ext cx="6048375" cy="1076325"/>
          </a:xfrm>
          <a:prstGeom prst="rect">
            <a:avLst/>
          </a:prstGeom>
          <a:noFill/>
          <a:ln w="9525">
            <a:noFill/>
            <a:miter lim="800000"/>
            <a:headEnd/>
            <a:tailEnd/>
          </a:ln>
        </p:spPr>
        <p:txBody>
          <a:bodyPr anchor="ctr">
            <a:spAutoFit/>
          </a:bodyPr>
          <a:lstStyle/>
          <a:p>
            <a:pPr algn="ctr">
              <a:tabLst>
                <a:tab pos="1190625" algn="l"/>
              </a:tabLst>
            </a:pPr>
            <a:r>
              <a:rPr lang="en-GB" altLang="en-US" sz="3200">
                <a:ea typeface="Cambria" pitchFamily="18" charset="0"/>
                <a:cs typeface="Arial" charset="0"/>
              </a:rPr>
              <a:t>Combined income of richest 10% (tenth group)</a:t>
            </a:r>
          </a:p>
        </p:txBody>
      </p:sp>
      <p:cxnSp>
        <p:nvCxnSpPr>
          <p:cNvPr id="21508" name="AutoShape 17"/>
          <p:cNvCxnSpPr>
            <a:cxnSpLocks noChangeShapeType="1"/>
          </p:cNvCxnSpPr>
          <p:nvPr/>
        </p:nvCxnSpPr>
        <p:spPr bwMode="auto">
          <a:xfrm>
            <a:off x="395288" y="3141663"/>
            <a:ext cx="8353425" cy="0"/>
          </a:xfrm>
          <a:prstGeom prst="straightConnector1">
            <a:avLst/>
          </a:prstGeom>
          <a:noFill/>
          <a:ln w="38100">
            <a:solidFill>
              <a:srgbClr val="000000"/>
            </a:solidFill>
            <a:round/>
            <a:headEnd/>
            <a:tailEnd/>
          </a:ln>
        </p:spPr>
      </p:cxnSp>
      <p:sp>
        <p:nvSpPr>
          <p:cNvPr id="21509" name="Rectangle 3"/>
          <p:cNvSpPr>
            <a:spLocks noChangeArrowheads="1"/>
          </p:cNvSpPr>
          <p:nvPr/>
        </p:nvSpPr>
        <p:spPr bwMode="auto">
          <a:xfrm>
            <a:off x="1076325" y="3429000"/>
            <a:ext cx="6991350" cy="1077913"/>
          </a:xfrm>
          <a:prstGeom prst="rect">
            <a:avLst/>
          </a:prstGeom>
          <a:noFill/>
          <a:ln w="9525">
            <a:noFill/>
            <a:miter lim="800000"/>
            <a:headEnd/>
            <a:tailEnd/>
          </a:ln>
        </p:spPr>
        <p:txBody>
          <a:bodyPr anchor="ctr">
            <a:spAutoFit/>
          </a:bodyPr>
          <a:lstStyle/>
          <a:p>
            <a:pPr algn="ctr">
              <a:tabLst>
                <a:tab pos="1190625" algn="l"/>
              </a:tabLst>
            </a:pPr>
            <a:r>
              <a:rPr lang="en-GB" altLang="en-US" sz="3200">
                <a:ea typeface="Cambria" pitchFamily="18" charset="0"/>
                <a:cs typeface="Arial" charset="0"/>
              </a:rPr>
              <a:t>Combined income of poorest 40% (first to fourth groups) </a:t>
            </a:r>
          </a:p>
        </p:txBody>
      </p:sp>
    </p:spTree>
    <p:extLst>
      <p:ext uri="{BB962C8B-B14F-4D97-AF65-F5344CB8AC3E}">
        <p14:creationId xmlns:p14="http://schemas.microsoft.com/office/powerpoint/2010/main" val="6187686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1938" y="260350"/>
            <a:ext cx="86201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a:cs typeface="ＭＳ Ｐゴシック"/>
              </a:rPr>
              <a:t>PALMA PROBLEMS 			TABLE 1</a:t>
            </a:r>
            <a:endParaRPr lang="en-GB" altLang="en-US" sz="4000" kern="0" dirty="0" smtClean="0">
              <a:solidFill>
                <a:srgbClr val="7030A0"/>
              </a:solidFill>
              <a:ea typeface="ＭＳ Ｐゴシック"/>
              <a:cs typeface="ＭＳ Ｐゴシック"/>
            </a:endParaRPr>
          </a:p>
        </p:txBody>
      </p:sp>
      <p:graphicFrame>
        <p:nvGraphicFramePr>
          <p:cNvPr id="1026" name="Object 26"/>
          <p:cNvGraphicFramePr>
            <a:graphicFrameLocks noChangeAspect="1"/>
          </p:cNvGraphicFramePr>
          <p:nvPr/>
        </p:nvGraphicFramePr>
        <p:xfrm>
          <a:off x="392113" y="1200150"/>
          <a:ext cx="8301037" cy="4749800"/>
        </p:xfrm>
        <a:graphic>
          <a:graphicData uri="http://schemas.openxmlformats.org/presentationml/2006/ole">
            <mc:AlternateContent xmlns:mc="http://schemas.openxmlformats.org/markup-compatibility/2006">
              <mc:Choice xmlns:v="urn:schemas-microsoft-com:vml" Requires="v">
                <p:oleObj spid="_x0000_s1026" name="Document" r:id="rId4" imgW="8991309" imgH="5140814" progId="Word.Document.12">
                  <p:embed/>
                </p:oleObj>
              </mc:Choice>
              <mc:Fallback>
                <p:oleObj name="Document" r:id="rId4" imgW="8991309" imgH="5140814" progId="Word.Documen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113" y="1200150"/>
                        <a:ext cx="8301037" cy="4749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319886523"/>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61938" y="260350"/>
            <a:ext cx="86201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a:cs typeface="ＭＳ Ｐゴシック"/>
              </a:rPr>
              <a:t>PALMA PROBLEMS 			TABLE 2</a:t>
            </a:r>
            <a:endParaRPr lang="en-GB" altLang="en-US" sz="4000" kern="0" dirty="0" smtClean="0">
              <a:solidFill>
                <a:srgbClr val="7030A0"/>
              </a:solidFill>
              <a:ea typeface="ＭＳ Ｐゴシック"/>
              <a:cs typeface="ＭＳ Ｐゴシック"/>
            </a:endParaRPr>
          </a:p>
        </p:txBody>
      </p:sp>
      <p:graphicFrame>
        <p:nvGraphicFramePr>
          <p:cNvPr id="2050" name="Object 26"/>
          <p:cNvGraphicFramePr>
            <a:graphicFrameLocks noChangeAspect="1"/>
          </p:cNvGraphicFramePr>
          <p:nvPr/>
        </p:nvGraphicFramePr>
        <p:xfrm>
          <a:off x="415925" y="1116013"/>
          <a:ext cx="8420100" cy="4810125"/>
        </p:xfrm>
        <a:graphic>
          <a:graphicData uri="http://schemas.openxmlformats.org/presentationml/2006/ole">
            <mc:AlternateContent xmlns:mc="http://schemas.openxmlformats.org/markup-compatibility/2006">
              <mc:Choice xmlns:v="urn:schemas-microsoft-com:vml" Requires="v">
                <p:oleObj spid="_x0000_s2050" name="Document" r:id="rId4" imgW="8991309" imgH="5140814" progId="Word.Document.12">
                  <p:embed/>
                </p:oleObj>
              </mc:Choice>
              <mc:Fallback>
                <p:oleObj name="Document" r:id="rId4" imgW="8991309" imgH="5140814" progId="Word.Document.12">
                  <p:embed/>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5925" y="1116013"/>
                        <a:ext cx="8420100" cy="4810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1932560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61938" y="260350"/>
            <a:ext cx="8620125"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defRPr/>
            </a:pPr>
            <a:r>
              <a:rPr lang="en-GB" altLang="en-US" sz="3600" kern="0" dirty="0" smtClean="0">
                <a:solidFill>
                  <a:srgbClr val="7030A0"/>
                </a:solidFill>
                <a:ea typeface="ＭＳ Ｐゴシック"/>
                <a:cs typeface="ＭＳ Ｐゴシック"/>
              </a:rPr>
              <a:t>INEQUALITY AROUND THE WORLD</a:t>
            </a:r>
            <a:endParaRPr lang="en-GB" altLang="en-US" sz="4000" kern="0" dirty="0" smtClean="0">
              <a:solidFill>
                <a:srgbClr val="7030A0"/>
              </a:solidFill>
              <a:ea typeface="ＭＳ Ｐゴシック"/>
              <a:cs typeface="ＭＳ Ｐゴシック"/>
            </a:endParaRPr>
          </a:p>
        </p:txBody>
      </p:sp>
      <p:pic>
        <p:nvPicPr>
          <p:cNvPr id="23555" name="Picture 2" descr="https://ib-economics.wikispaces.com/file/view/gini_coefficient_world_map.jpg/192615282/800x352/gini_coefficient_world_map.jpg"/>
          <p:cNvPicPr>
            <a:picLocks noChangeAspect="1" noChangeArrowheads="1"/>
          </p:cNvPicPr>
          <p:nvPr/>
        </p:nvPicPr>
        <p:blipFill>
          <a:blip r:embed="rId3" cstate="print"/>
          <a:srcRect/>
          <a:stretch>
            <a:fillRect/>
          </a:stretch>
        </p:blipFill>
        <p:spPr bwMode="auto">
          <a:xfrm>
            <a:off x="120650" y="1484313"/>
            <a:ext cx="8902700" cy="3916362"/>
          </a:xfrm>
          <a:prstGeom prst="rect">
            <a:avLst/>
          </a:prstGeom>
          <a:noFill/>
          <a:ln w="9525">
            <a:noFill/>
            <a:miter lim="800000"/>
            <a:headEnd/>
            <a:tailEnd/>
          </a:ln>
        </p:spPr>
      </p:pic>
      <p:sp>
        <p:nvSpPr>
          <p:cNvPr id="5" name="Title 1"/>
          <p:cNvSpPr txBox="1">
            <a:spLocks/>
          </p:cNvSpPr>
          <p:nvPr/>
        </p:nvSpPr>
        <p:spPr>
          <a:xfrm>
            <a:off x="258763" y="5451475"/>
            <a:ext cx="8618537" cy="719138"/>
          </a:xfrm>
          <a:prstGeom prst="rect">
            <a:avLst/>
          </a:prstGeom>
        </p:spPr>
        <p:txBody>
          <a:bodyPr/>
          <a:lstStyle>
            <a:lvl1pPr algn="l" rtl="0" eaLnBrk="0" fontAlgn="base" hangingPunct="0">
              <a:spcBef>
                <a:spcPct val="0"/>
              </a:spcBef>
              <a:spcAft>
                <a:spcPct val="0"/>
              </a:spcAft>
              <a:defRPr sz="3500" b="1">
                <a:solidFill>
                  <a:srgbClr val="61A534"/>
                </a:solidFill>
                <a:latin typeface="+mj-lt"/>
                <a:ea typeface="ＭＳ Ｐゴシック" charset="0"/>
                <a:cs typeface="ＭＳ Ｐゴシック" charset="0"/>
              </a:defRPr>
            </a:lvl1pPr>
            <a:lvl2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2pPr>
            <a:lvl3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3pPr>
            <a:lvl4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4pPr>
            <a:lvl5pPr algn="l" rtl="0" eaLnBrk="0" fontAlgn="base" hangingPunct="0">
              <a:spcBef>
                <a:spcPct val="0"/>
              </a:spcBef>
              <a:spcAft>
                <a:spcPct val="0"/>
              </a:spcAft>
              <a:defRPr sz="3500" b="1">
                <a:solidFill>
                  <a:srgbClr val="61A534"/>
                </a:solidFill>
                <a:latin typeface="Arial" charset="0"/>
                <a:ea typeface="ＭＳ Ｐゴシック" charset="0"/>
                <a:cs typeface="ＭＳ Ｐゴシック" charset="0"/>
              </a:defRPr>
            </a:lvl5pPr>
            <a:lvl6pPr marL="457200" algn="l" rtl="0" fontAlgn="base">
              <a:spcBef>
                <a:spcPct val="0"/>
              </a:spcBef>
              <a:spcAft>
                <a:spcPct val="0"/>
              </a:spcAft>
              <a:defRPr sz="3500" b="1">
                <a:solidFill>
                  <a:srgbClr val="61A534"/>
                </a:solidFill>
                <a:latin typeface="Arial" charset="0"/>
              </a:defRPr>
            </a:lvl6pPr>
            <a:lvl7pPr marL="914400" algn="l" rtl="0" fontAlgn="base">
              <a:spcBef>
                <a:spcPct val="0"/>
              </a:spcBef>
              <a:spcAft>
                <a:spcPct val="0"/>
              </a:spcAft>
              <a:defRPr sz="3500" b="1">
                <a:solidFill>
                  <a:srgbClr val="61A534"/>
                </a:solidFill>
                <a:latin typeface="Arial" charset="0"/>
              </a:defRPr>
            </a:lvl7pPr>
            <a:lvl8pPr marL="1371600" algn="l" rtl="0" fontAlgn="base">
              <a:spcBef>
                <a:spcPct val="0"/>
              </a:spcBef>
              <a:spcAft>
                <a:spcPct val="0"/>
              </a:spcAft>
              <a:defRPr sz="3500" b="1">
                <a:solidFill>
                  <a:srgbClr val="61A534"/>
                </a:solidFill>
                <a:latin typeface="Arial" charset="0"/>
              </a:defRPr>
            </a:lvl8pPr>
            <a:lvl9pPr marL="1828800" algn="l" rtl="0" fontAlgn="base">
              <a:spcBef>
                <a:spcPct val="0"/>
              </a:spcBef>
              <a:spcAft>
                <a:spcPct val="0"/>
              </a:spcAft>
              <a:defRPr sz="3500" b="1">
                <a:solidFill>
                  <a:srgbClr val="61A534"/>
                </a:solidFill>
                <a:latin typeface="Arial" charset="0"/>
              </a:defRPr>
            </a:lvl9pPr>
          </a:lstStyle>
          <a:p>
            <a:pPr algn="ctr">
              <a:defRPr/>
            </a:pPr>
            <a:r>
              <a:rPr lang="en-GB" altLang="en-US" sz="3600" kern="0" dirty="0" smtClean="0">
                <a:solidFill>
                  <a:srgbClr val="7030A0"/>
                </a:solidFill>
                <a:ea typeface="ＭＳ Ｐゴシック"/>
                <a:cs typeface="ＭＳ Ｐゴシック"/>
              </a:rPr>
              <a:t>GINI INDEX</a:t>
            </a:r>
            <a:endParaRPr lang="en-GB" altLang="en-US" sz="4000" kern="0" dirty="0" smtClean="0">
              <a:solidFill>
                <a:srgbClr val="7030A0"/>
              </a:solidFill>
              <a:ea typeface="ＭＳ Ｐゴシック"/>
              <a:cs typeface="ＭＳ Ｐゴシック"/>
            </a:endParaRPr>
          </a:p>
        </p:txBody>
      </p:sp>
    </p:spTree>
    <p:extLst>
      <p:ext uri="{BB962C8B-B14F-4D97-AF65-F5344CB8AC3E}">
        <p14:creationId xmlns:p14="http://schemas.microsoft.com/office/powerpoint/2010/main" val="13761229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323850" y="333375"/>
            <a:ext cx="8642350" cy="719138"/>
          </a:xfrm>
        </p:spPr>
        <p:txBody>
          <a:bodyPr/>
          <a:lstStyle/>
          <a:p>
            <a:r>
              <a:rPr lang="en-GB" altLang="en-US" sz="4000" smtClean="0">
                <a:solidFill>
                  <a:srgbClr val="7030A0"/>
                </a:solidFill>
                <a:ea typeface="ＭＳ Ｐゴシック" pitchFamily="34" charset="-128"/>
              </a:rPr>
              <a:t>WHAT IS INEQUALITY?</a:t>
            </a:r>
            <a:endParaRPr lang="en-GB" altLang="en-US" sz="4400" smtClean="0">
              <a:solidFill>
                <a:srgbClr val="7030A0"/>
              </a:solidFill>
              <a:ea typeface="ＭＳ Ｐゴシック" pitchFamily="34" charset="-128"/>
            </a:endParaRPr>
          </a:p>
        </p:txBody>
      </p:sp>
      <p:pic>
        <p:nvPicPr>
          <p:cNvPr id="15363" name="Picture 2"/>
          <p:cNvPicPr>
            <a:picLocks noChangeAspect="1" noChangeArrowheads="1"/>
          </p:cNvPicPr>
          <p:nvPr/>
        </p:nvPicPr>
        <p:blipFill>
          <a:blip r:embed="rId3" cstate="print"/>
          <a:srcRect/>
          <a:stretch>
            <a:fillRect/>
          </a:stretch>
        </p:blipFill>
        <p:spPr bwMode="auto">
          <a:xfrm>
            <a:off x="900113" y="2276475"/>
            <a:ext cx="935037" cy="1133475"/>
          </a:xfrm>
          <a:prstGeom prst="rect">
            <a:avLst/>
          </a:prstGeom>
          <a:noFill/>
          <a:ln w="9525">
            <a:noFill/>
            <a:miter lim="800000"/>
            <a:headEnd/>
            <a:tailEnd/>
          </a:ln>
        </p:spPr>
      </p:pic>
      <p:pic>
        <p:nvPicPr>
          <p:cNvPr id="15364" name="Picture 2"/>
          <p:cNvPicPr>
            <a:picLocks noChangeAspect="1" noChangeArrowheads="1"/>
          </p:cNvPicPr>
          <p:nvPr/>
        </p:nvPicPr>
        <p:blipFill>
          <a:blip r:embed="rId3" cstate="print"/>
          <a:srcRect/>
          <a:stretch>
            <a:fillRect/>
          </a:stretch>
        </p:blipFill>
        <p:spPr bwMode="auto">
          <a:xfrm>
            <a:off x="2484438" y="2295525"/>
            <a:ext cx="935037" cy="1133475"/>
          </a:xfrm>
          <a:prstGeom prst="rect">
            <a:avLst/>
          </a:prstGeom>
          <a:noFill/>
          <a:ln w="9525">
            <a:noFill/>
            <a:miter lim="800000"/>
            <a:headEnd/>
            <a:tailEnd/>
          </a:ln>
        </p:spPr>
      </p:pic>
      <p:pic>
        <p:nvPicPr>
          <p:cNvPr id="15365" name="Picture 2"/>
          <p:cNvPicPr>
            <a:picLocks noChangeAspect="1" noChangeArrowheads="1"/>
          </p:cNvPicPr>
          <p:nvPr/>
        </p:nvPicPr>
        <p:blipFill>
          <a:blip r:embed="rId3" cstate="print"/>
          <a:srcRect/>
          <a:stretch>
            <a:fillRect/>
          </a:stretch>
        </p:blipFill>
        <p:spPr bwMode="auto">
          <a:xfrm>
            <a:off x="4103688" y="2276475"/>
            <a:ext cx="936625" cy="1133475"/>
          </a:xfrm>
          <a:prstGeom prst="rect">
            <a:avLst/>
          </a:prstGeom>
          <a:noFill/>
          <a:ln w="9525">
            <a:noFill/>
            <a:miter lim="800000"/>
            <a:headEnd/>
            <a:tailEnd/>
          </a:ln>
        </p:spPr>
      </p:pic>
      <p:pic>
        <p:nvPicPr>
          <p:cNvPr id="15366" name="Picture 2"/>
          <p:cNvPicPr>
            <a:picLocks noChangeAspect="1" noChangeArrowheads="1"/>
          </p:cNvPicPr>
          <p:nvPr/>
        </p:nvPicPr>
        <p:blipFill>
          <a:blip r:embed="rId3" cstate="print"/>
          <a:srcRect/>
          <a:stretch>
            <a:fillRect/>
          </a:stretch>
        </p:blipFill>
        <p:spPr bwMode="auto">
          <a:xfrm>
            <a:off x="5724525" y="2295525"/>
            <a:ext cx="935038" cy="1133475"/>
          </a:xfrm>
          <a:prstGeom prst="rect">
            <a:avLst/>
          </a:prstGeom>
          <a:noFill/>
          <a:ln w="9525">
            <a:noFill/>
            <a:miter lim="800000"/>
            <a:headEnd/>
            <a:tailEnd/>
          </a:ln>
        </p:spPr>
      </p:pic>
      <p:pic>
        <p:nvPicPr>
          <p:cNvPr id="15367" name="Picture 2"/>
          <p:cNvPicPr>
            <a:picLocks noChangeAspect="1" noChangeArrowheads="1"/>
          </p:cNvPicPr>
          <p:nvPr/>
        </p:nvPicPr>
        <p:blipFill>
          <a:blip r:embed="rId3" cstate="print"/>
          <a:srcRect/>
          <a:stretch>
            <a:fillRect/>
          </a:stretch>
        </p:blipFill>
        <p:spPr bwMode="auto">
          <a:xfrm>
            <a:off x="7308850" y="2295525"/>
            <a:ext cx="935038" cy="1133475"/>
          </a:xfrm>
          <a:prstGeom prst="rect">
            <a:avLst/>
          </a:prstGeom>
          <a:noFill/>
          <a:ln w="9525">
            <a:noFill/>
            <a:miter lim="800000"/>
            <a:headEnd/>
            <a:tailEnd/>
          </a:ln>
        </p:spPr>
      </p:pic>
      <p:pic>
        <p:nvPicPr>
          <p:cNvPr id="15368" name="Picture 2"/>
          <p:cNvPicPr>
            <a:picLocks noChangeAspect="1" noChangeArrowheads="1"/>
          </p:cNvPicPr>
          <p:nvPr/>
        </p:nvPicPr>
        <p:blipFill>
          <a:blip r:embed="rId3" cstate="print"/>
          <a:srcRect/>
          <a:stretch>
            <a:fillRect/>
          </a:stretch>
        </p:blipFill>
        <p:spPr bwMode="auto">
          <a:xfrm>
            <a:off x="7380288" y="4887913"/>
            <a:ext cx="936625" cy="1133475"/>
          </a:xfrm>
          <a:prstGeom prst="rect">
            <a:avLst/>
          </a:prstGeom>
          <a:noFill/>
          <a:ln w="9525">
            <a:noFill/>
            <a:miter lim="800000"/>
            <a:headEnd/>
            <a:tailEnd/>
          </a:ln>
        </p:spPr>
      </p:pic>
      <p:pic>
        <p:nvPicPr>
          <p:cNvPr id="15369" name="Picture 2"/>
          <p:cNvPicPr>
            <a:picLocks noChangeAspect="1" noChangeArrowheads="1"/>
          </p:cNvPicPr>
          <p:nvPr/>
        </p:nvPicPr>
        <p:blipFill>
          <a:blip r:embed="rId3" cstate="print"/>
          <a:srcRect/>
          <a:stretch>
            <a:fillRect/>
          </a:stretch>
        </p:blipFill>
        <p:spPr bwMode="auto">
          <a:xfrm>
            <a:off x="5795963" y="4887913"/>
            <a:ext cx="936625" cy="1133475"/>
          </a:xfrm>
          <a:prstGeom prst="rect">
            <a:avLst/>
          </a:prstGeom>
          <a:noFill/>
          <a:ln w="9525">
            <a:noFill/>
            <a:miter lim="800000"/>
            <a:headEnd/>
            <a:tailEnd/>
          </a:ln>
        </p:spPr>
      </p:pic>
      <p:pic>
        <p:nvPicPr>
          <p:cNvPr id="15370" name="Picture 2"/>
          <p:cNvPicPr>
            <a:picLocks noChangeAspect="1" noChangeArrowheads="1"/>
          </p:cNvPicPr>
          <p:nvPr/>
        </p:nvPicPr>
        <p:blipFill>
          <a:blip r:embed="rId3" cstate="print"/>
          <a:srcRect/>
          <a:stretch>
            <a:fillRect/>
          </a:stretch>
        </p:blipFill>
        <p:spPr bwMode="auto">
          <a:xfrm>
            <a:off x="4103688" y="4887913"/>
            <a:ext cx="936625" cy="1133475"/>
          </a:xfrm>
          <a:prstGeom prst="rect">
            <a:avLst/>
          </a:prstGeom>
          <a:noFill/>
          <a:ln w="9525">
            <a:noFill/>
            <a:miter lim="800000"/>
            <a:headEnd/>
            <a:tailEnd/>
          </a:ln>
        </p:spPr>
      </p:pic>
      <p:pic>
        <p:nvPicPr>
          <p:cNvPr id="15371" name="Picture 2"/>
          <p:cNvPicPr>
            <a:picLocks noChangeAspect="1" noChangeArrowheads="1"/>
          </p:cNvPicPr>
          <p:nvPr/>
        </p:nvPicPr>
        <p:blipFill>
          <a:blip r:embed="rId3" cstate="print"/>
          <a:srcRect/>
          <a:stretch>
            <a:fillRect/>
          </a:stretch>
        </p:blipFill>
        <p:spPr bwMode="auto">
          <a:xfrm>
            <a:off x="2484438" y="4887913"/>
            <a:ext cx="935037" cy="1133475"/>
          </a:xfrm>
          <a:prstGeom prst="rect">
            <a:avLst/>
          </a:prstGeom>
          <a:noFill/>
          <a:ln w="9525">
            <a:noFill/>
            <a:miter lim="800000"/>
            <a:headEnd/>
            <a:tailEnd/>
          </a:ln>
        </p:spPr>
      </p:pic>
      <p:pic>
        <p:nvPicPr>
          <p:cNvPr id="15372" name="Picture 2"/>
          <p:cNvPicPr>
            <a:picLocks noChangeAspect="1" noChangeArrowheads="1"/>
          </p:cNvPicPr>
          <p:nvPr/>
        </p:nvPicPr>
        <p:blipFill>
          <a:blip r:embed="rId3" cstate="print"/>
          <a:srcRect/>
          <a:stretch>
            <a:fillRect/>
          </a:stretch>
        </p:blipFill>
        <p:spPr bwMode="auto">
          <a:xfrm>
            <a:off x="827088" y="4887913"/>
            <a:ext cx="936625" cy="1133475"/>
          </a:xfrm>
          <a:prstGeom prst="rect">
            <a:avLst/>
          </a:prstGeom>
          <a:noFill/>
          <a:ln w="9525">
            <a:noFill/>
            <a:miter lim="800000"/>
            <a:headEnd/>
            <a:tailEnd/>
          </a:ln>
        </p:spPr>
      </p:pic>
      <p:sp>
        <p:nvSpPr>
          <p:cNvPr id="15373" name="Text Box 2"/>
          <p:cNvSpPr txBox="1">
            <a:spLocks noChangeArrowheads="1"/>
          </p:cNvSpPr>
          <p:nvPr/>
        </p:nvSpPr>
        <p:spPr bwMode="auto">
          <a:xfrm>
            <a:off x="827088" y="1630363"/>
            <a:ext cx="1223962"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4" name="Text Box 2"/>
          <p:cNvSpPr txBox="1">
            <a:spLocks noChangeArrowheads="1"/>
          </p:cNvSpPr>
          <p:nvPr/>
        </p:nvSpPr>
        <p:spPr bwMode="auto">
          <a:xfrm>
            <a:off x="2339975" y="1628775"/>
            <a:ext cx="1223963" cy="646113"/>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5" name="Text Box 2"/>
          <p:cNvSpPr txBox="1">
            <a:spLocks noChangeArrowheads="1"/>
          </p:cNvSpPr>
          <p:nvPr/>
        </p:nvSpPr>
        <p:spPr bwMode="auto">
          <a:xfrm>
            <a:off x="3924300" y="1630363"/>
            <a:ext cx="1223963"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6" name="Text Box 2"/>
          <p:cNvSpPr txBox="1">
            <a:spLocks noChangeArrowheads="1"/>
          </p:cNvSpPr>
          <p:nvPr/>
        </p:nvSpPr>
        <p:spPr bwMode="auto">
          <a:xfrm>
            <a:off x="5580063" y="1630363"/>
            <a:ext cx="1223962"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7" name="Text Box 2"/>
          <p:cNvSpPr txBox="1">
            <a:spLocks noChangeArrowheads="1"/>
          </p:cNvSpPr>
          <p:nvPr/>
        </p:nvSpPr>
        <p:spPr bwMode="auto">
          <a:xfrm>
            <a:off x="7164388" y="1630363"/>
            <a:ext cx="1223962" cy="646112"/>
          </a:xfrm>
          <a:prstGeom prst="rect">
            <a:avLst/>
          </a:prstGeom>
          <a:noFill/>
          <a:ln w="9525">
            <a:noFill/>
            <a:miter lim="800000"/>
            <a:headEnd/>
            <a:tailEnd/>
          </a:ln>
        </p:spPr>
        <p:txBody>
          <a:bodyPr>
            <a:spAutoFit/>
          </a:bodyPr>
          <a:lstStyle/>
          <a:p>
            <a:pPr algn="ctr">
              <a:spcAft>
                <a:spcPts val="1000"/>
              </a:spcAft>
            </a:pPr>
            <a:r>
              <a:rPr lang="en-GB" sz="3600"/>
              <a:t>£20</a:t>
            </a:r>
            <a:endParaRPr lang="en-US" sz="5400"/>
          </a:p>
        </p:txBody>
      </p:sp>
      <p:sp>
        <p:nvSpPr>
          <p:cNvPr id="15378" name="Text Box 2"/>
          <p:cNvSpPr txBox="1">
            <a:spLocks noChangeArrowheads="1"/>
          </p:cNvSpPr>
          <p:nvPr/>
        </p:nvSpPr>
        <p:spPr bwMode="auto">
          <a:xfrm>
            <a:off x="755650" y="4294188"/>
            <a:ext cx="1223963" cy="647700"/>
          </a:xfrm>
          <a:prstGeom prst="rect">
            <a:avLst/>
          </a:prstGeom>
          <a:noFill/>
          <a:ln w="9525">
            <a:noFill/>
            <a:miter lim="800000"/>
            <a:headEnd/>
            <a:tailEnd/>
          </a:ln>
        </p:spPr>
        <p:txBody>
          <a:bodyPr>
            <a:spAutoFit/>
          </a:bodyPr>
          <a:lstStyle/>
          <a:p>
            <a:pPr algn="ctr">
              <a:spcAft>
                <a:spcPts val="1000"/>
              </a:spcAft>
            </a:pPr>
            <a:r>
              <a:rPr lang="en-GB" sz="3600"/>
              <a:t>£87</a:t>
            </a:r>
            <a:endParaRPr lang="en-US" sz="5400"/>
          </a:p>
        </p:txBody>
      </p:sp>
      <p:sp>
        <p:nvSpPr>
          <p:cNvPr id="15379" name="Text Box 2"/>
          <p:cNvSpPr txBox="1">
            <a:spLocks noChangeArrowheads="1"/>
          </p:cNvSpPr>
          <p:nvPr/>
        </p:nvSpPr>
        <p:spPr bwMode="auto">
          <a:xfrm>
            <a:off x="2411413" y="4292600"/>
            <a:ext cx="1223962" cy="646113"/>
          </a:xfrm>
          <a:prstGeom prst="rect">
            <a:avLst/>
          </a:prstGeom>
          <a:noFill/>
          <a:ln w="9525">
            <a:noFill/>
            <a:miter lim="800000"/>
            <a:headEnd/>
            <a:tailEnd/>
          </a:ln>
        </p:spPr>
        <p:txBody>
          <a:bodyPr>
            <a:spAutoFit/>
          </a:bodyPr>
          <a:lstStyle/>
          <a:p>
            <a:pPr algn="ctr">
              <a:spcAft>
                <a:spcPts val="1000"/>
              </a:spcAft>
            </a:pPr>
            <a:r>
              <a:rPr lang="en-GB" sz="3600"/>
              <a:t>£10</a:t>
            </a:r>
            <a:endParaRPr lang="en-US" sz="5400"/>
          </a:p>
        </p:txBody>
      </p:sp>
      <p:sp>
        <p:nvSpPr>
          <p:cNvPr id="15380" name="Text Box 2"/>
          <p:cNvSpPr txBox="1">
            <a:spLocks noChangeArrowheads="1"/>
          </p:cNvSpPr>
          <p:nvPr/>
        </p:nvSpPr>
        <p:spPr bwMode="auto">
          <a:xfrm>
            <a:off x="3924300" y="4294188"/>
            <a:ext cx="1223963" cy="647700"/>
          </a:xfrm>
          <a:prstGeom prst="rect">
            <a:avLst/>
          </a:prstGeom>
          <a:noFill/>
          <a:ln w="9525">
            <a:noFill/>
            <a:miter lim="800000"/>
            <a:headEnd/>
            <a:tailEnd/>
          </a:ln>
        </p:spPr>
        <p:txBody>
          <a:bodyPr>
            <a:spAutoFit/>
          </a:bodyPr>
          <a:lstStyle/>
          <a:p>
            <a:pPr algn="ctr">
              <a:spcAft>
                <a:spcPts val="1000"/>
              </a:spcAft>
            </a:pPr>
            <a:r>
              <a:rPr lang="en-GB" sz="3600"/>
              <a:t>£1</a:t>
            </a:r>
            <a:endParaRPr lang="en-US" sz="5400"/>
          </a:p>
        </p:txBody>
      </p:sp>
      <p:sp>
        <p:nvSpPr>
          <p:cNvPr id="15381" name="Text Box 2"/>
          <p:cNvSpPr txBox="1">
            <a:spLocks noChangeArrowheads="1"/>
          </p:cNvSpPr>
          <p:nvPr/>
        </p:nvSpPr>
        <p:spPr bwMode="auto">
          <a:xfrm>
            <a:off x="5651500" y="4292600"/>
            <a:ext cx="1223963" cy="646113"/>
          </a:xfrm>
          <a:prstGeom prst="rect">
            <a:avLst/>
          </a:prstGeom>
          <a:noFill/>
          <a:ln w="9525">
            <a:noFill/>
            <a:miter lim="800000"/>
            <a:headEnd/>
            <a:tailEnd/>
          </a:ln>
        </p:spPr>
        <p:txBody>
          <a:bodyPr>
            <a:spAutoFit/>
          </a:bodyPr>
          <a:lstStyle/>
          <a:p>
            <a:pPr algn="ctr">
              <a:spcAft>
                <a:spcPts val="1000"/>
              </a:spcAft>
            </a:pPr>
            <a:r>
              <a:rPr lang="en-GB" sz="3600"/>
              <a:t>£1</a:t>
            </a:r>
            <a:endParaRPr lang="en-US" sz="5400"/>
          </a:p>
        </p:txBody>
      </p:sp>
      <p:sp>
        <p:nvSpPr>
          <p:cNvPr id="15382" name="Text Box 2"/>
          <p:cNvSpPr txBox="1">
            <a:spLocks noChangeArrowheads="1"/>
          </p:cNvSpPr>
          <p:nvPr/>
        </p:nvSpPr>
        <p:spPr bwMode="auto">
          <a:xfrm>
            <a:off x="7235825" y="4292600"/>
            <a:ext cx="1223963" cy="646113"/>
          </a:xfrm>
          <a:prstGeom prst="rect">
            <a:avLst/>
          </a:prstGeom>
          <a:noFill/>
          <a:ln w="9525">
            <a:noFill/>
            <a:miter lim="800000"/>
            <a:headEnd/>
            <a:tailEnd/>
          </a:ln>
        </p:spPr>
        <p:txBody>
          <a:bodyPr>
            <a:spAutoFit/>
          </a:bodyPr>
          <a:lstStyle/>
          <a:p>
            <a:pPr algn="ctr">
              <a:spcAft>
                <a:spcPts val="1000"/>
              </a:spcAft>
            </a:pPr>
            <a:r>
              <a:rPr lang="en-GB" sz="3600"/>
              <a:t>£1</a:t>
            </a:r>
            <a:endParaRPr lang="en-US" sz="5400"/>
          </a:p>
        </p:txBody>
      </p:sp>
      <p:cxnSp>
        <p:nvCxnSpPr>
          <p:cNvPr id="42" name="Straight Connector 41"/>
          <p:cNvCxnSpPr/>
          <p:nvPr/>
        </p:nvCxnSpPr>
        <p:spPr>
          <a:xfrm>
            <a:off x="539750" y="3644900"/>
            <a:ext cx="8064500" cy="0"/>
          </a:xfrm>
          <a:prstGeom prst="line">
            <a:avLst/>
          </a:prstGeom>
          <a:ln w="38100">
            <a:solidFill>
              <a:srgbClr val="7030A0"/>
            </a:solidFill>
          </a:ln>
        </p:spPr>
        <p:style>
          <a:lnRef idx="1">
            <a:schemeClr val="accent1"/>
          </a:lnRef>
          <a:fillRef idx="0">
            <a:schemeClr val="accent1"/>
          </a:fillRef>
          <a:effectRef idx="0">
            <a:schemeClr val="accent1"/>
          </a:effectRef>
          <a:fontRef idx="minor">
            <a:schemeClr val="tx1"/>
          </a:fontRef>
        </p:style>
      </p:cxnSp>
      <p:sp>
        <p:nvSpPr>
          <p:cNvPr id="15384" name="Text Box 2"/>
          <p:cNvSpPr txBox="1">
            <a:spLocks noChangeArrowheads="1"/>
          </p:cNvSpPr>
          <p:nvPr/>
        </p:nvSpPr>
        <p:spPr bwMode="auto">
          <a:xfrm>
            <a:off x="3455988" y="3719513"/>
            <a:ext cx="2232025" cy="646112"/>
          </a:xfrm>
          <a:prstGeom prst="rect">
            <a:avLst/>
          </a:prstGeom>
          <a:noFill/>
          <a:ln w="9525">
            <a:noFill/>
            <a:miter lim="800000"/>
            <a:headEnd/>
            <a:tailEnd/>
          </a:ln>
        </p:spPr>
        <p:txBody>
          <a:bodyPr>
            <a:spAutoFit/>
          </a:bodyPr>
          <a:lstStyle/>
          <a:p>
            <a:pPr algn="ctr">
              <a:spcAft>
                <a:spcPts val="1000"/>
              </a:spcAft>
            </a:pPr>
            <a:r>
              <a:rPr lang="en-GB" sz="3600" b="1">
                <a:solidFill>
                  <a:srgbClr val="7030A0"/>
                </a:solidFill>
              </a:rPr>
              <a:t>Group B</a:t>
            </a:r>
            <a:r>
              <a:rPr lang="en-GB" sz="3600"/>
              <a:t> </a:t>
            </a:r>
            <a:endParaRPr lang="en-US" sz="5400"/>
          </a:p>
        </p:txBody>
      </p:sp>
      <p:sp>
        <p:nvSpPr>
          <p:cNvPr id="15385" name="Text Box 2"/>
          <p:cNvSpPr txBox="1">
            <a:spLocks noChangeArrowheads="1"/>
          </p:cNvSpPr>
          <p:nvPr/>
        </p:nvSpPr>
        <p:spPr bwMode="auto">
          <a:xfrm>
            <a:off x="3455988" y="1052513"/>
            <a:ext cx="2232025" cy="646112"/>
          </a:xfrm>
          <a:prstGeom prst="rect">
            <a:avLst/>
          </a:prstGeom>
          <a:noFill/>
          <a:ln w="9525">
            <a:noFill/>
            <a:miter lim="800000"/>
            <a:headEnd/>
            <a:tailEnd/>
          </a:ln>
        </p:spPr>
        <p:txBody>
          <a:bodyPr>
            <a:spAutoFit/>
          </a:bodyPr>
          <a:lstStyle/>
          <a:p>
            <a:pPr algn="ctr">
              <a:spcAft>
                <a:spcPts val="1000"/>
              </a:spcAft>
            </a:pPr>
            <a:r>
              <a:rPr lang="en-GB" sz="3600" b="1">
                <a:solidFill>
                  <a:srgbClr val="7030A0"/>
                </a:solidFill>
              </a:rPr>
              <a:t>Group A</a:t>
            </a:r>
            <a:r>
              <a:rPr lang="en-GB" sz="3600"/>
              <a:t> </a:t>
            </a:r>
            <a:endParaRPr lang="en-US" sz="5400"/>
          </a:p>
        </p:txBody>
      </p:sp>
    </p:spTree>
    <p:extLst>
      <p:ext uri="{BB962C8B-B14F-4D97-AF65-F5344CB8AC3E}">
        <p14:creationId xmlns:p14="http://schemas.microsoft.com/office/powerpoint/2010/main" val="1072482443"/>
      </p:ext>
    </p:extLst>
  </p:cSld>
  <p:clrMapOvr>
    <a:masterClrMapping/>
  </p:clrMapOvr>
  <p:timing>
    <p:tnLst>
      <p:par>
        <p:cTn xmlns:p14="http://schemas.microsoft.com/office/powerpoint/2010/mai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25624" y="748455"/>
            <a:ext cx="7732434" cy="28623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wrap="square" rtlCol="0">
            <a:spAutoFit/>
          </a:bodyPr>
          <a:lstStyle/>
          <a:p>
            <a:r>
              <a:rPr lang="en-US" dirty="0">
                <a:solidFill>
                  <a:schemeClr val="tx1"/>
                </a:solidFill>
                <a:latin typeface="American Typewriter"/>
                <a:cs typeface="American Typewriter"/>
              </a:rPr>
              <a:t>c. solve money-related problems including those involving bills, VAT, profit or loss, % profit or loss (on the cost price), cost price, selling price, compound interest for not more than 3 years, income tax (standard rate only), net pay (including other deductions of specified amounts), value for money calculations and </a:t>
            </a:r>
            <a:r>
              <a:rPr lang="en-US" dirty="0" err="1">
                <a:solidFill>
                  <a:schemeClr val="tx1"/>
                </a:solidFill>
                <a:latin typeface="American Typewriter"/>
                <a:cs typeface="American Typewriter"/>
              </a:rPr>
              <a:t>judgements</a:t>
            </a:r>
            <a:r>
              <a:rPr lang="en-US" dirty="0">
                <a:solidFill>
                  <a:schemeClr val="tx1"/>
                </a:solidFill>
                <a:latin typeface="American Typewriter"/>
                <a:cs typeface="American Typewriter"/>
              </a:rPr>
              <a:t>, mark up (profit as a % of cost price), margin (profit as a % of selling price), compound interest, income tax and net pay (including other deductions</a:t>
            </a:r>
            <a:r>
              <a:rPr lang="en-US" dirty="0" smtClean="0">
                <a:solidFill>
                  <a:schemeClr val="tx1"/>
                </a:solidFill>
                <a:latin typeface="American Typewriter"/>
                <a:cs typeface="American Typewriter"/>
              </a:rPr>
              <a:t>)</a:t>
            </a:r>
          </a:p>
          <a:p>
            <a:endParaRPr lang="en-US" dirty="0">
              <a:latin typeface="American Typewriter"/>
              <a:cs typeface="American Typewriter"/>
            </a:endParaRPr>
          </a:p>
          <a:p>
            <a:endParaRPr lang="en-US" dirty="0"/>
          </a:p>
        </p:txBody>
      </p:sp>
      <p:sp>
        <p:nvSpPr>
          <p:cNvPr id="3" name="TextBox 2"/>
          <p:cNvSpPr txBox="1"/>
          <p:nvPr/>
        </p:nvSpPr>
        <p:spPr>
          <a:xfrm>
            <a:off x="272109" y="4082480"/>
            <a:ext cx="8548761" cy="1569660"/>
          </a:xfrm>
          <a:prstGeom prst="rect">
            <a:avLst/>
          </a:prstGeom>
          <a:noFill/>
        </p:spPr>
        <p:txBody>
          <a:bodyPr wrap="square" rtlCol="0">
            <a:spAutoFit/>
          </a:bodyPr>
          <a:lstStyle/>
          <a:p>
            <a:r>
              <a:rPr lang="en-US" sz="2400" b="1" dirty="0" smtClean="0">
                <a:latin typeface="American Typewriter"/>
                <a:cs typeface="American Typewriter"/>
              </a:rPr>
              <a:t>-Fairtrade</a:t>
            </a:r>
          </a:p>
          <a:p>
            <a:r>
              <a:rPr lang="en-US" sz="2400" b="1" dirty="0" smtClean="0">
                <a:latin typeface="American Typewriter"/>
                <a:cs typeface="American Typewriter"/>
              </a:rPr>
              <a:t>-Tax Justice</a:t>
            </a:r>
          </a:p>
          <a:p>
            <a:r>
              <a:rPr lang="en-US" sz="2400" b="1" dirty="0" smtClean="0">
                <a:latin typeface="American Typewriter"/>
                <a:cs typeface="American Typewriter"/>
              </a:rPr>
              <a:t>-Trading Game</a:t>
            </a:r>
          </a:p>
          <a:p>
            <a:r>
              <a:rPr lang="en-US" sz="2400" b="1" dirty="0" smtClean="0">
                <a:latin typeface="American Typewriter"/>
                <a:cs typeface="American Typewriter"/>
              </a:rPr>
              <a:t>-Race to the Bottom </a:t>
            </a:r>
            <a:endParaRPr lang="en-US" sz="2400" b="1" dirty="0">
              <a:latin typeface="American Typewriter"/>
              <a:cs typeface="American Typewriter"/>
            </a:endParaRPr>
          </a:p>
        </p:txBody>
      </p:sp>
    </p:spTree>
    <p:extLst>
      <p:ext uri="{BB962C8B-B14F-4D97-AF65-F5344CB8AC3E}">
        <p14:creationId xmlns:p14="http://schemas.microsoft.com/office/powerpoint/2010/main" val="11860419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56857" y="875722"/>
            <a:ext cx="7729020" cy="6894196"/>
          </a:xfrm>
          <a:prstGeom prst="rect">
            <a:avLst/>
          </a:prstGeom>
          <a:noFill/>
        </p:spPr>
        <p:txBody>
          <a:bodyPr wrap="square" rtlCol="0">
            <a:spAutoFit/>
          </a:bodyPr>
          <a:lstStyle/>
          <a:p>
            <a:pPr algn="ctr"/>
            <a:r>
              <a:rPr lang="en-US" sz="3200" b="1" dirty="0" smtClean="0">
                <a:latin typeface="American Typewriter"/>
                <a:cs typeface="American Typewriter"/>
              </a:rPr>
              <a:t>Maths and Climate Change</a:t>
            </a:r>
          </a:p>
          <a:p>
            <a:pPr algn="ctr"/>
            <a:r>
              <a:rPr lang="en-US" sz="3200" b="1" dirty="0" smtClean="0">
                <a:latin typeface="American Typewriter"/>
                <a:cs typeface="American Typewriter"/>
              </a:rPr>
              <a:t>Sort it out Game for Climate change!</a:t>
            </a:r>
          </a:p>
          <a:p>
            <a:pPr algn="ctr"/>
            <a:endParaRPr lang="en-US" b="1" dirty="0">
              <a:latin typeface="American Typewriter"/>
              <a:cs typeface="American Typewriter"/>
            </a:endParaRPr>
          </a:p>
          <a:p>
            <a:pPr algn="ctr"/>
            <a:r>
              <a:rPr lang="en-US" b="1" dirty="0">
                <a:latin typeface="American Typewriter"/>
                <a:cs typeface="American Typewriter"/>
                <a:hlinkClick r:id="rId2"/>
              </a:rPr>
              <a:t>https://www.youtube.com/watch?v=</a:t>
            </a:r>
            <a:r>
              <a:rPr lang="en-US" b="1" dirty="0" smtClean="0">
                <a:latin typeface="American Typewriter"/>
                <a:cs typeface="American Typewriter"/>
                <a:hlinkClick r:id="rId2"/>
              </a:rPr>
              <a:t>bQjVbZQ4T2U</a:t>
            </a:r>
            <a:endParaRPr lang="en-US" b="1" dirty="0" smtClean="0">
              <a:latin typeface="American Typewriter"/>
              <a:cs typeface="American Typewriter"/>
            </a:endParaRPr>
          </a:p>
          <a:p>
            <a:pPr algn="ctr"/>
            <a:endParaRPr lang="en-US" b="1" dirty="0" smtClean="0">
              <a:latin typeface="American Typewriter"/>
              <a:cs typeface="American Typewriter"/>
            </a:endParaRPr>
          </a:p>
          <a:p>
            <a:pPr algn="ctr"/>
            <a:endParaRPr lang="en-US" b="1" dirty="0">
              <a:latin typeface="American Typewriter"/>
              <a:cs typeface="American Typewriter"/>
            </a:endParaRPr>
          </a:p>
          <a:p>
            <a:pPr algn="ctr"/>
            <a:endParaRPr lang="en-US" b="1" dirty="0" smtClean="0">
              <a:latin typeface="American Typewriter"/>
              <a:cs typeface="American Typewriter"/>
            </a:endParaRPr>
          </a:p>
          <a:p>
            <a:pPr algn="ctr"/>
            <a:endParaRPr lang="en-US" b="1" dirty="0">
              <a:latin typeface="American Typewriter"/>
              <a:cs typeface="American Typewriter"/>
            </a:endParaRPr>
          </a:p>
          <a:p>
            <a:pPr algn="ctr"/>
            <a:endParaRPr lang="en-US" b="1" dirty="0" smtClean="0">
              <a:latin typeface="American Typewriter"/>
              <a:cs typeface="American Typewriter"/>
            </a:endParaRPr>
          </a:p>
          <a:p>
            <a:pPr algn="ctr"/>
            <a:endParaRPr lang="en-US" b="1" dirty="0" smtClean="0">
              <a:latin typeface="American Typewriter"/>
              <a:cs typeface="American Typewriter"/>
            </a:endParaRPr>
          </a:p>
          <a:p>
            <a:pPr algn="ctr"/>
            <a:endParaRPr lang="en-US" b="1" dirty="0">
              <a:latin typeface="American Typewriter"/>
              <a:cs typeface="American Typewriter"/>
            </a:endParaRPr>
          </a:p>
          <a:p>
            <a:pPr algn="ctr"/>
            <a:endParaRPr lang="en-US" b="1" dirty="0" smtClean="0">
              <a:latin typeface="American Typewriter"/>
              <a:cs typeface="American Typewriter"/>
            </a:endParaRPr>
          </a:p>
          <a:p>
            <a:endParaRPr lang="en-US" b="1" dirty="0" smtClean="0">
              <a:latin typeface="American Typewriter"/>
              <a:cs typeface="American Typewriter"/>
            </a:endParaRPr>
          </a:p>
          <a:p>
            <a:endParaRPr lang="en-US" b="1" dirty="0">
              <a:latin typeface="American Typewriter"/>
              <a:cs typeface="American Typewriter"/>
            </a:endParaRPr>
          </a:p>
          <a:p>
            <a:endParaRPr lang="en-US" b="1" dirty="0" smtClean="0">
              <a:latin typeface="American Typewriter"/>
              <a:cs typeface="American Typewriter"/>
            </a:endParaRPr>
          </a:p>
          <a:p>
            <a:endParaRPr lang="en-US" b="1" dirty="0">
              <a:latin typeface="American Typewriter"/>
              <a:cs typeface="American Typewriter"/>
            </a:endParaRPr>
          </a:p>
          <a:p>
            <a:r>
              <a:rPr lang="en-US" b="1" dirty="0" smtClean="0">
                <a:latin typeface="American Typewriter"/>
                <a:cs typeface="American Typewriter"/>
              </a:rPr>
              <a:t>-Carbon Footprint calculation</a:t>
            </a:r>
          </a:p>
          <a:p>
            <a:r>
              <a:rPr lang="en-US" b="1" dirty="0">
                <a:latin typeface="American Typewriter"/>
                <a:cs typeface="American Typewriter"/>
              </a:rPr>
              <a:t>https://</a:t>
            </a:r>
            <a:r>
              <a:rPr lang="en-US" b="1" dirty="0" err="1">
                <a:latin typeface="American Typewriter"/>
                <a:cs typeface="American Typewriter"/>
              </a:rPr>
              <a:t>www.foe.ie</a:t>
            </a:r>
            <a:r>
              <a:rPr lang="en-US" b="1" dirty="0">
                <a:latin typeface="American Typewriter"/>
                <a:cs typeface="American Typewriter"/>
              </a:rPr>
              <a:t>/</a:t>
            </a:r>
            <a:r>
              <a:rPr lang="en-US" b="1" dirty="0" err="1">
                <a:latin typeface="American Typewriter"/>
                <a:cs typeface="American Typewriter"/>
              </a:rPr>
              <a:t>justoneearth</a:t>
            </a:r>
            <a:r>
              <a:rPr lang="en-US" b="1" dirty="0">
                <a:latin typeface="American Typewriter"/>
                <a:cs typeface="American Typewriter"/>
              </a:rPr>
              <a:t>/</a:t>
            </a:r>
            <a:r>
              <a:rPr lang="en-US" b="1" dirty="0" err="1">
                <a:latin typeface="American Typewriter"/>
                <a:cs typeface="American Typewriter"/>
              </a:rPr>
              <a:t>carboncalculator</a:t>
            </a:r>
            <a:r>
              <a:rPr lang="en-US" b="1" dirty="0">
                <a:latin typeface="American Typewriter"/>
                <a:cs typeface="American Typewriter"/>
              </a:rPr>
              <a:t>/</a:t>
            </a:r>
            <a:endParaRPr lang="en-US" b="1" dirty="0" smtClean="0">
              <a:latin typeface="American Typewriter"/>
              <a:cs typeface="American Typewriter"/>
            </a:endParaRPr>
          </a:p>
          <a:p>
            <a:r>
              <a:rPr lang="en-US" b="1" dirty="0" smtClean="0">
                <a:latin typeface="American Typewriter"/>
                <a:cs typeface="American Typewriter"/>
              </a:rPr>
              <a:t>-Sea-level measurement-Bremore</a:t>
            </a:r>
          </a:p>
          <a:p>
            <a:endParaRPr lang="en-US" dirty="0"/>
          </a:p>
          <a:p>
            <a:endParaRPr lang="en-US" dirty="0"/>
          </a:p>
          <a:p>
            <a:endParaRPr lang="en-US" dirty="0" smtClean="0"/>
          </a:p>
          <a:p>
            <a:endParaRPr lang="en-US" dirty="0"/>
          </a:p>
        </p:txBody>
      </p:sp>
      <p:pic>
        <p:nvPicPr>
          <p:cNvPr id="3" name="Picture 2" descr="Unknown-3.jpe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33408" y="2960646"/>
            <a:ext cx="3987461" cy="2822585"/>
          </a:xfrm>
          <a:prstGeom prst="rect">
            <a:avLst/>
          </a:prstGeom>
        </p:spPr>
      </p:pic>
      <p:pic>
        <p:nvPicPr>
          <p:cNvPr id="4" name="Picture 3" descr="Unknown-2.p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6857" y="2960646"/>
            <a:ext cx="4064000" cy="1993900"/>
          </a:xfrm>
          <a:prstGeom prst="rect">
            <a:avLst/>
          </a:prstGeom>
        </p:spPr>
      </p:pic>
    </p:spTree>
    <p:extLst>
      <p:ext uri="{BB962C8B-B14F-4D97-AF65-F5344CB8AC3E}">
        <p14:creationId xmlns:p14="http://schemas.microsoft.com/office/powerpoint/2010/main" val="42894787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50324" y="437861"/>
            <a:ext cx="7466277" cy="3305852"/>
          </a:xfrm>
          <a:prstGeom prst="wedgeRoundRectCallout">
            <a:avLst/>
          </a:prstGeom>
        </p:spPr>
        <p:style>
          <a:lnRef idx="1">
            <a:schemeClr val="accent1"/>
          </a:lnRef>
          <a:fillRef idx="3">
            <a:schemeClr val="accent1"/>
          </a:fillRef>
          <a:effectRef idx="2">
            <a:schemeClr val="accent1"/>
          </a:effectRef>
          <a:fontRef idx="minor">
            <a:schemeClr val="lt1"/>
          </a:fontRef>
        </p:style>
        <p:txBody>
          <a:bodyPr rtlCol="0" anchor="ctr"/>
          <a:lstStyle/>
          <a:p>
            <a:r>
              <a:rPr lang="en-GB" i="1" dirty="0" smtClean="0">
                <a:solidFill>
                  <a:schemeClr val="tx1"/>
                </a:solidFill>
                <a:latin typeface="American Typewriter"/>
                <a:cs typeface="American Typewriter"/>
              </a:rPr>
              <a:t>2nd Year students are doing statistics in maths class. We’re currently looking into the votes and seats won in the last general election in Ireland and comparing the percentage of votes to the proportion of the seats they actually got. We’re hoping to continue on and look at the elections in the UK and US and compare them to our system - which is more democratic etc. We’ll then (hopefully) do a project on gerrymandering and dividing constituencies to ‘favour’ some outcomes over others etc, and look at how Trump won despite Clinton getting more votes. </a:t>
            </a:r>
          </a:p>
          <a:p>
            <a:r>
              <a:rPr lang="en-GB" b="1" dirty="0" smtClean="0">
                <a:solidFill>
                  <a:schemeClr val="tx1"/>
                </a:solidFill>
                <a:latin typeface="American Typewriter"/>
                <a:cs typeface="American Typewriter"/>
              </a:rPr>
              <a:t>Kate Minnock NWETSS</a:t>
            </a:r>
          </a:p>
          <a:p>
            <a:pPr algn="ctr"/>
            <a:endParaRPr lang="en-US" dirty="0"/>
          </a:p>
        </p:txBody>
      </p:sp>
      <p:sp>
        <p:nvSpPr>
          <p:cNvPr id="3" name="TextBox 2"/>
          <p:cNvSpPr txBox="1"/>
          <p:nvPr/>
        </p:nvSpPr>
        <p:spPr>
          <a:xfrm>
            <a:off x="350324" y="4488077"/>
            <a:ext cx="7707125" cy="369332"/>
          </a:xfrm>
          <a:prstGeom prst="rect">
            <a:avLst/>
          </a:prstGeom>
          <a:noFill/>
        </p:spPr>
        <p:txBody>
          <a:bodyPr wrap="square" rtlCol="0">
            <a:spAutoFit/>
          </a:bodyPr>
          <a:lstStyle/>
          <a:p>
            <a:endParaRPr lang="en-US" dirty="0"/>
          </a:p>
        </p:txBody>
      </p:sp>
      <p:sp>
        <p:nvSpPr>
          <p:cNvPr id="4" name="Oval Callout 3"/>
          <p:cNvSpPr/>
          <p:nvPr/>
        </p:nvSpPr>
        <p:spPr>
          <a:xfrm>
            <a:off x="1564627" y="3946399"/>
            <a:ext cx="7369622" cy="2585570"/>
          </a:xfrm>
          <a:prstGeom prst="wedgeEllipseCallout">
            <a:avLst>
              <a:gd name="adj1" fmla="val 47675"/>
              <a:gd name="adj2" fmla="val 49536"/>
            </a:avLst>
          </a:prstGeom>
        </p:spPr>
        <p:style>
          <a:lnRef idx="1">
            <a:schemeClr val="accent6"/>
          </a:lnRef>
          <a:fillRef idx="3">
            <a:schemeClr val="accent6"/>
          </a:fillRef>
          <a:effectRef idx="2">
            <a:schemeClr val="accent6"/>
          </a:effectRef>
          <a:fontRef idx="minor">
            <a:schemeClr val="lt1"/>
          </a:fontRef>
        </p:style>
        <p:txBody>
          <a:bodyPr rtlCol="0" anchor="ctr"/>
          <a:lstStyle/>
          <a:p>
            <a:r>
              <a:rPr lang="en-GB" i="1" dirty="0">
                <a:solidFill>
                  <a:srgbClr val="000000"/>
                </a:solidFill>
                <a:latin typeface="American Typewriter"/>
                <a:cs typeface="American Typewriter"/>
              </a:rPr>
              <a:t>Our 2nd year Maths students looked at the statistics of elephant deaths in Southern India. During Fairtrade Fortnight they looked at percentages and profit margins for Fairtrade farmers versus market rates. </a:t>
            </a:r>
          </a:p>
          <a:p>
            <a:r>
              <a:rPr lang="en-US" b="1" i="1" dirty="0">
                <a:solidFill>
                  <a:srgbClr val="000000"/>
                </a:solidFill>
                <a:latin typeface="American Typewriter"/>
                <a:cs typeface="American Typewriter"/>
              </a:rPr>
              <a:t>Colleen Cooney, Moville Community College</a:t>
            </a:r>
            <a:endParaRPr lang="en-GB" b="1" i="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3266167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385488" y="430929"/>
            <a:ext cx="8072570" cy="1270104"/>
          </a:xfrm>
          <a:prstGeom prst="wedgeRoundRectCallout">
            <a:avLst>
              <a:gd name="adj1" fmla="val -50608"/>
              <a:gd name="adj2" fmla="val 101786"/>
              <a:gd name="adj3" fmla="val 16667"/>
            </a:avLst>
          </a:prstGeom>
        </p:spPr>
        <p:style>
          <a:lnRef idx="1">
            <a:schemeClr val="accent1"/>
          </a:lnRef>
          <a:fillRef idx="3">
            <a:schemeClr val="accent1"/>
          </a:fillRef>
          <a:effectRef idx="2">
            <a:schemeClr val="accent1"/>
          </a:effectRef>
          <a:fontRef idx="minor">
            <a:schemeClr val="lt1"/>
          </a:fontRef>
        </p:style>
        <p:txBody>
          <a:bodyPr rtlCol="0" anchor="ctr"/>
          <a:lstStyle/>
          <a:p>
            <a:endParaRPr lang="en-GB" i="1" dirty="0" smtClean="0">
              <a:solidFill>
                <a:srgbClr val="000000"/>
              </a:solidFill>
              <a:latin typeface="American Typewriter"/>
              <a:cs typeface="American Typewriter"/>
            </a:endParaRPr>
          </a:p>
          <a:p>
            <a:r>
              <a:rPr lang="en-GB" i="1" dirty="0" smtClean="0">
                <a:solidFill>
                  <a:srgbClr val="000000"/>
                </a:solidFill>
                <a:latin typeface="American Typewriter"/>
                <a:cs typeface="American Typewriter"/>
              </a:rPr>
              <a:t>Our </a:t>
            </a:r>
            <a:r>
              <a:rPr lang="en-GB" i="1" dirty="0">
                <a:solidFill>
                  <a:srgbClr val="000000"/>
                </a:solidFill>
                <a:latin typeface="American Typewriter"/>
                <a:cs typeface="American Typewriter"/>
              </a:rPr>
              <a:t>fifth year Maths students have been involved in the tracking of data and how climate change is affecting our planet and animal populations </a:t>
            </a:r>
          </a:p>
          <a:p>
            <a:pPr algn="r"/>
            <a:r>
              <a:rPr lang="en-US" b="1" i="1" dirty="0">
                <a:solidFill>
                  <a:srgbClr val="000000"/>
                </a:solidFill>
                <a:latin typeface="American Typewriter"/>
                <a:cs typeface="American Typewriter"/>
              </a:rPr>
              <a:t>Maria Fitzgerald Colaiste na Riochta</a:t>
            </a:r>
            <a:endParaRPr lang="en-GB" b="1" i="1" dirty="0">
              <a:solidFill>
                <a:srgbClr val="000000"/>
              </a:solidFill>
              <a:latin typeface="American Typewriter"/>
              <a:cs typeface="American Typewriter"/>
            </a:endParaRPr>
          </a:p>
          <a:p>
            <a:pPr algn="ctr"/>
            <a:endParaRPr lang="en-US" dirty="0"/>
          </a:p>
        </p:txBody>
      </p:sp>
      <p:sp>
        <p:nvSpPr>
          <p:cNvPr id="3" name="Rectangular Callout 2"/>
          <p:cNvSpPr/>
          <p:nvPr/>
        </p:nvSpPr>
        <p:spPr>
          <a:xfrm>
            <a:off x="385488" y="2744334"/>
            <a:ext cx="8253976" cy="3039180"/>
          </a:xfrm>
          <a:prstGeom prst="wedgeRectCallout">
            <a:avLst>
              <a:gd name="adj1" fmla="val 51694"/>
              <a:gd name="adj2" fmla="val 72500"/>
            </a:avLst>
          </a:prstGeom>
        </p:spPr>
        <p:style>
          <a:lnRef idx="1">
            <a:schemeClr val="accent3"/>
          </a:lnRef>
          <a:fillRef idx="3">
            <a:schemeClr val="accent3"/>
          </a:fillRef>
          <a:effectRef idx="2">
            <a:schemeClr val="accent3"/>
          </a:effectRef>
          <a:fontRef idx="minor">
            <a:schemeClr val="lt1"/>
          </a:fontRef>
        </p:style>
        <p:txBody>
          <a:bodyPr rtlCol="0" anchor="ctr"/>
          <a:lstStyle/>
          <a:p>
            <a:r>
              <a:rPr lang="en-GB" sz="2000" i="1" dirty="0">
                <a:solidFill>
                  <a:srgbClr val="000000"/>
                </a:solidFill>
                <a:latin typeface="American Typewriter"/>
                <a:cs typeface="American Typewriter"/>
              </a:rPr>
              <a:t>Our 2nd year Maths discussed 'what </a:t>
            </a:r>
            <a:r>
              <a:rPr lang="en-GB" sz="2000" i="1" dirty="0" smtClean="0">
                <a:solidFill>
                  <a:srgbClr val="000000"/>
                </a:solidFill>
                <a:latin typeface="American Typewriter"/>
                <a:cs typeface="American Typewriter"/>
              </a:rPr>
              <a:t>effects </a:t>
            </a:r>
            <a:r>
              <a:rPr lang="en-GB" sz="2000" i="1" dirty="0">
                <a:solidFill>
                  <a:srgbClr val="000000"/>
                </a:solidFill>
                <a:latin typeface="American Typewriter"/>
                <a:cs typeface="American Typewriter"/>
              </a:rPr>
              <a:t>a country's wellbeing?' and how to work out a country's wealth by exploring the way GDP per capita is calculated. Students then looked at tables of information displaying the wealth of different countries and the same information in line graphs. The students also practiced doing a line graph on similar information</a:t>
            </a:r>
            <a:r>
              <a:rPr lang="en-GB" sz="2000" i="1" dirty="0" smtClean="0">
                <a:solidFill>
                  <a:srgbClr val="000000"/>
                </a:solidFill>
                <a:latin typeface="American Typewriter"/>
                <a:cs typeface="American Typewriter"/>
              </a:rPr>
              <a:t>.</a:t>
            </a:r>
          </a:p>
          <a:p>
            <a:endParaRPr lang="en-GB" dirty="0">
              <a:solidFill>
                <a:srgbClr val="000000"/>
              </a:solidFill>
              <a:latin typeface="American Typewriter"/>
              <a:cs typeface="American Typewriter"/>
            </a:endParaRPr>
          </a:p>
          <a:p>
            <a:pPr algn="r"/>
            <a:r>
              <a:rPr lang="en-US" b="1" dirty="0">
                <a:solidFill>
                  <a:srgbClr val="000000"/>
                </a:solidFill>
                <a:latin typeface="American Typewriter"/>
                <a:cs typeface="American Typewriter"/>
              </a:rPr>
              <a:t>Jenny Cooney Ballinamore CS</a:t>
            </a:r>
            <a:endParaRPr lang="en-GB" b="1" dirty="0">
              <a:solidFill>
                <a:srgbClr val="000000"/>
              </a:solidFill>
              <a:latin typeface="American Typewriter"/>
              <a:cs typeface="American Typewriter"/>
            </a:endParaRPr>
          </a:p>
          <a:p>
            <a:pPr algn="ctr"/>
            <a:endParaRPr lang="en-US" dirty="0"/>
          </a:p>
        </p:txBody>
      </p:sp>
    </p:spTree>
    <p:extLst>
      <p:ext uri="{BB962C8B-B14F-4D97-AF65-F5344CB8AC3E}">
        <p14:creationId xmlns:p14="http://schemas.microsoft.com/office/powerpoint/2010/main" val="64156772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3395" y="573634"/>
            <a:ext cx="8788073" cy="10556733"/>
          </a:xfrm>
          <a:prstGeom prst="rect">
            <a:avLst/>
          </a:prstGeom>
          <a:noFill/>
        </p:spPr>
        <p:txBody>
          <a:bodyPr wrap="square" rtlCol="0">
            <a:spAutoFit/>
          </a:bodyPr>
          <a:lstStyle/>
          <a:p>
            <a:pPr algn="ctr"/>
            <a:r>
              <a:rPr lang="en-US" sz="2800" b="1" dirty="0" smtClean="0">
                <a:latin typeface="American Typewriter"/>
                <a:cs typeface="American Typewriter"/>
              </a:rPr>
              <a:t>Useful Links and Resources</a:t>
            </a:r>
          </a:p>
          <a:p>
            <a:pPr algn="ctr"/>
            <a:endParaRPr lang="en-US" sz="2800" b="1" dirty="0">
              <a:latin typeface="American Typewriter"/>
              <a:cs typeface="American Typewriter"/>
            </a:endParaRPr>
          </a:p>
          <a:p>
            <a:pPr algn="ctr"/>
            <a:r>
              <a:rPr lang="en-GB" sz="2000" u="sng" dirty="0">
                <a:latin typeface="American Typewriter"/>
                <a:cs typeface="American Typewriter"/>
                <a:hlinkClick r:id="rId3"/>
              </a:rPr>
              <a:t>http://www.worldwiseschools.ie/resource-item</a:t>
            </a:r>
            <a:r>
              <a:rPr lang="en-GB" sz="2000" u="sng" dirty="0" smtClean="0">
                <a:latin typeface="American Typewriter"/>
                <a:cs typeface="American Typewriter"/>
                <a:hlinkClick r:id="rId3"/>
              </a:rPr>
              <a:t>/</a:t>
            </a:r>
            <a:r>
              <a:rPr lang="en-GB" sz="2000" b="1" u="sng" dirty="0" smtClean="0">
                <a:latin typeface="American Typewriter"/>
                <a:cs typeface="American Typewriter"/>
                <a:hlinkClick r:id="rId3"/>
              </a:rPr>
              <a:t>maths-</a:t>
            </a:r>
            <a:r>
              <a:rPr lang="en-GB" sz="2000" b="1" u="sng" dirty="0">
                <a:latin typeface="American Typewriter"/>
                <a:cs typeface="American Typewriter"/>
                <a:hlinkClick r:id="rId3"/>
              </a:rPr>
              <a:t>resources</a:t>
            </a:r>
            <a:r>
              <a:rPr lang="en-GB" sz="2000" u="sng" dirty="0" smtClean="0">
                <a:latin typeface="American Typewriter"/>
                <a:cs typeface="American Typewriter"/>
                <a:hlinkClick r:id="rId3"/>
              </a:rPr>
              <a:t>/</a:t>
            </a:r>
            <a:endParaRPr lang="en-GB" sz="2000" u="sng" dirty="0" smtClean="0">
              <a:latin typeface="American Typewriter"/>
              <a:cs typeface="American Typewriter"/>
            </a:endParaRPr>
          </a:p>
          <a:p>
            <a:pPr algn="ctr"/>
            <a:endParaRPr lang="en-GB" sz="2000" u="sng" dirty="0">
              <a:latin typeface="American Typewriter"/>
              <a:cs typeface="American Typewriter"/>
            </a:endParaRPr>
          </a:p>
          <a:p>
            <a:pPr algn="ctr"/>
            <a:r>
              <a:rPr lang="en-GB" sz="2400" u="sng" dirty="0" smtClean="0">
                <a:latin typeface="American Typewriter"/>
                <a:cs typeface="American Typewriter"/>
                <a:hlinkClick r:id="rId4"/>
              </a:rPr>
              <a:t>www.developmenteducation.ie</a:t>
            </a: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r>
              <a:rPr lang="en-GB" sz="2400" u="sng" dirty="0" smtClean="0">
                <a:latin typeface="American Typewriter"/>
                <a:cs typeface="American Typewriter"/>
                <a:hlinkClick r:id="rId5"/>
              </a:rPr>
              <a:t>www.globaldimension.org.uk</a:t>
            </a: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r>
              <a:rPr lang="en-GB" sz="2400" u="sng" dirty="0">
                <a:latin typeface="American Typewriter"/>
                <a:cs typeface="American Typewriter"/>
                <a:hlinkClick r:id="rId6"/>
              </a:rPr>
              <a:t>https://</a:t>
            </a:r>
            <a:r>
              <a:rPr lang="en-GB" sz="2400" u="sng" dirty="0" smtClean="0">
                <a:latin typeface="American Typewriter"/>
                <a:cs typeface="American Typewriter"/>
                <a:hlinkClick r:id="rId6"/>
              </a:rPr>
              <a:t>www.ideaonline.ie</a:t>
            </a:r>
            <a:endParaRPr lang="en-GB" sz="2400" u="sng" dirty="0" smtClean="0">
              <a:latin typeface="American Typewriter"/>
              <a:cs typeface="American Typewriter"/>
            </a:endParaRPr>
          </a:p>
          <a:p>
            <a:pPr algn="ctr"/>
            <a:endParaRPr lang="en-GB" sz="2400" u="sng" dirty="0" smtClean="0">
              <a:latin typeface="American Typewriter"/>
              <a:cs typeface="American Typewriter"/>
            </a:endParaRPr>
          </a:p>
          <a:p>
            <a:pPr algn="ctr"/>
            <a:r>
              <a:rPr lang="en-GB" sz="2400" u="sng" dirty="0" smtClean="0">
                <a:latin typeface="American Typewriter"/>
                <a:cs typeface="American Typewriter"/>
                <a:hlinkClick r:id="rId7"/>
              </a:rPr>
              <a:t>www.financialjustice.ie</a:t>
            </a:r>
            <a:endParaRPr lang="en-GB" sz="2400" u="sng" dirty="0" smtClean="0">
              <a:latin typeface="American Typewriter"/>
              <a:cs typeface="American Typewriter"/>
            </a:endParaRPr>
          </a:p>
          <a:p>
            <a:pPr algn="ctr"/>
            <a:r>
              <a:rPr lang="en-GB" sz="2400" u="sng" dirty="0" smtClean="0">
                <a:latin typeface="American Typewriter"/>
                <a:cs typeface="American Typewriter"/>
              </a:rPr>
              <a:t> </a:t>
            </a: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400" u="sng" dirty="0">
              <a:latin typeface="American Typewriter"/>
              <a:cs typeface="American Typewriter"/>
            </a:endParaRPr>
          </a:p>
          <a:p>
            <a:pPr algn="ctr"/>
            <a:endParaRPr lang="en-GB" sz="2400" u="sng" dirty="0" smtClean="0">
              <a:latin typeface="American Typewriter"/>
              <a:cs typeface="American Typewriter"/>
            </a:endParaRPr>
          </a:p>
          <a:p>
            <a:pPr algn="ctr"/>
            <a:endParaRPr lang="en-GB" sz="2000" u="sng" dirty="0">
              <a:latin typeface="American Typewriter"/>
              <a:cs typeface="American Typewriter"/>
            </a:endParaRPr>
          </a:p>
          <a:p>
            <a:pPr algn="ctr"/>
            <a:endParaRPr lang="en-GB" sz="2000" dirty="0">
              <a:latin typeface="American Typewriter"/>
              <a:cs typeface="American Typewriter"/>
            </a:endParaRPr>
          </a:p>
          <a:p>
            <a:pPr algn="ctr"/>
            <a:endParaRPr lang="en-US" sz="2800" b="1" dirty="0" smtClean="0">
              <a:latin typeface="American Typewriter"/>
              <a:cs typeface="American Typewriter"/>
            </a:endParaRPr>
          </a:p>
          <a:p>
            <a:pPr algn="ctr"/>
            <a:endParaRPr lang="en-US" sz="2800" b="1" dirty="0">
              <a:latin typeface="American Typewriter"/>
              <a:cs typeface="American Typewriter"/>
            </a:endParaRPr>
          </a:p>
          <a:p>
            <a:pPr algn="ctr"/>
            <a:endParaRPr lang="en-US" sz="2800" b="1" dirty="0">
              <a:latin typeface="American Typewriter"/>
              <a:cs typeface="American Typewriter"/>
            </a:endParaRPr>
          </a:p>
          <a:p>
            <a:endParaRPr lang="en-US" sz="2800" b="1" dirty="0">
              <a:latin typeface="American Typewriter"/>
              <a:cs typeface="American Typewriter"/>
            </a:endParaRPr>
          </a:p>
        </p:txBody>
      </p:sp>
    </p:spTree>
    <p:extLst>
      <p:ext uri="{BB962C8B-B14F-4D97-AF65-F5344CB8AC3E}">
        <p14:creationId xmlns:p14="http://schemas.microsoft.com/office/powerpoint/2010/main" val="135227727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940</TotalTime>
  <Words>1672</Words>
  <Application>Microsoft Macintosh PowerPoint</Application>
  <PresentationFormat>On-screen Show (4:3)</PresentationFormat>
  <Paragraphs>229</Paragraphs>
  <Slides>29</Slides>
  <Notes>16</Notes>
  <HiddenSlides>0</HiddenSlides>
  <MMClips>1</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29</vt:i4>
      </vt:variant>
    </vt:vector>
  </HeadingPairs>
  <TitlesOfParts>
    <vt:vector size="31" baseType="lpstr">
      <vt:lpstr>Office Theme</vt:lpstr>
      <vt:lpstr>Microsoft Word Document</vt:lpstr>
      <vt:lpstr>PowerPoint Presentation</vt:lpstr>
      <vt:lpstr>GCE and the Curriculum</vt:lpstr>
      <vt:lpstr>What is Global Citizenship Education? </vt:lpstr>
      <vt:lpstr>…..   By challenging stereotypes and encouraging independent thinking, DE helps students critically explore the root causes of global justice issues and how they link with our everyday lives  DE inspires solidarity by supporting people to realise their full rights, responsibilities and potential as global citizens in order to take meaningful action for a just and sustainable world</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WEALTH INEQUALITY</vt:lpstr>
      <vt:lpstr>PowerPoint Presentation</vt:lpstr>
      <vt:lpstr>PowerPoint Presentation</vt:lpstr>
      <vt:lpstr>PowerPoint Presentation</vt:lpstr>
      <vt:lpstr>PowerPoint Presentation</vt:lpstr>
      <vt:lpstr>PowerPoint Presentation</vt:lpstr>
      <vt:lpstr>PowerPoint Presentation</vt:lpstr>
      <vt:lpstr>WHAT IS INEQUALITY?</vt:lpstr>
      <vt:lpstr>PowerPoint Presentation</vt:lpstr>
      <vt:lpstr>PowerPoint Presentation</vt:lpstr>
      <vt:lpstr>PowerPoint Presentation</vt:lpstr>
      <vt:lpstr>PowerPoint Presentation</vt:lpstr>
      <vt:lpstr>PowerPoint Presentation</vt:lpstr>
    </vt:vector>
  </TitlesOfParts>
  <Company>World Wise Global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Lizzy Noone</dc:creator>
  <cp:lastModifiedBy>Lizzy Noone</cp:lastModifiedBy>
  <cp:revision>29</cp:revision>
  <dcterms:created xsi:type="dcterms:W3CDTF">2019-05-13T08:57:55Z</dcterms:created>
  <dcterms:modified xsi:type="dcterms:W3CDTF">2019-05-21T16:49:58Z</dcterms:modified>
</cp:coreProperties>
</file>