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notesMasterIdLst>
    <p:notesMasterId r:id="rId2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76" r:id="rId12"/>
    <p:sldId id="264" r:id="rId13"/>
    <p:sldId id="277" r:id="rId14"/>
    <p:sldId id="278" r:id="rId15"/>
    <p:sldId id="267" r:id="rId16"/>
    <p:sldId id="268" r:id="rId17"/>
    <p:sldId id="269" r:id="rId18"/>
    <p:sldId id="279" r:id="rId19"/>
    <p:sldId id="271" r:id="rId20"/>
    <p:sldId id="272" r:id="rId21"/>
    <p:sldId id="273" r:id="rId22"/>
    <p:sldId id="274" r:id="rId23"/>
    <p:sldId id="27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5995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8" orient="horz" pos="91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h Williams" initials="SW" lastIdx="2" clrIdx="0">
    <p:extLst>
      <p:ext uri="{19B8F6BF-5375-455C-9EA6-DF929625EA0E}">
        <p15:presenceInfo xmlns:p15="http://schemas.microsoft.com/office/powerpoint/2012/main" xmlns="" userId="Sarah William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BF3FF"/>
    <a:srgbClr val="B9E6FF"/>
    <a:srgbClr val="F2E9F3"/>
    <a:srgbClr val="E6D6E8"/>
    <a:srgbClr val="E8F4F8"/>
    <a:srgbClr val="F0F8FA"/>
    <a:srgbClr val="F9FBFD"/>
    <a:srgbClr val="F6F3F0"/>
    <a:srgbClr val="F2F9ED"/>
    <a:srgbClr val="FDECE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8" autoAdjust="0"/>
    <p:restoredTop sz="75000" autoAdjust="0"/>
  </p:normalViewPr>
  <p:slideViewPr>
    <p:cSldViewPr snapToGrid="0">
      <p:cViewPr varScale="1">
        <p:scale>
          <a:sx n="76" d="100"/>
          <a:sy n="76" d="100"/>
        </p:scale>
        <p:origin x="-84" y="-168"/>
      </p:cViewPr>
      <p:guideLst>
        <p:guide orient="horz" pos="913"/>
        <p:guide pos="599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FILE-SERVER\Users\HCoxhead\Documents\Think%20Global\Session%20three%20stuff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FILE-SERVER\Users\HCoxhead\Documents\Think%20Global\Session%20three%20stuff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style val="6"/>
  <c:chart>
    <c:title>
      <c:tx>
        <c:rich>
          <a:bodyPr/>
          <a:lstStyle/>
          <a:p>
            <a:pPr>
              <a:defRPr/>
            </a:pPr>
            <a:r>
              <a:rPr lang="en-US"/>
              <a:t>Years of Experience - WCA Ethiopia</a:t>
            </a:r>
          </a:p>
        </c:rich>
      </c:tx>
      <c:layout>
        <c:manualLayout>
          <c:xMode val="edge"/>
          <c:yMode val="edge"/>
          <c:x val="1.5514167441634124E-4"/>
          <c:y val="0"/>
        </c:manualLayout>
      </c:layout>
    </c:title>
    <c:plotArea>
      <c:layout>
        <c:manualLayout>
          <c:layoutTarget val="inner"/>
          <c:xMode val="edge"/>
          <c:yMode val="edge"/>
          <c:x val="0.11367006302076232"/>
          <c:y val="0.19300339291516083"/>
          <c:w val="0.47664292753836002"/>
          <c:h val="0.77108160404007664"/>
        </c:manualLayout>
      </c:layout>
      <c:pieChart>
        <c:varyColors val="1"/>
        <c:ser>
          <c:idx val="0"/>
          <c:order val="0"/>
          <c:tx>
            <c:strRef>
              <c:f>Sheet1!$B$9</c:f>
              <c:strCache>
                <c:ptCount val="1"/>
                <c:pt idx="0">
                  <c:v>Freq.</c:v>
                </c:pt>
              </c:strCache>
            </c:strRef>
          </c:tx>
          <c:cat>
            <c:strRef>
              <c:f>Sheet1!$A$10:$A$14</c:f>
              <c:strCache>
                <c:ptCount val="5"/>
                <c:pt idx="0">
                  <c:v>0≤x&lt;5</c:v>
                </c:pt>
                <c:pt idx="1">
                  <c:v>5≤x&lt;10</c:v>
                </c:pt>
                <c:pt idx="2">
                  <c:v>10≤x&lt;15</c:v>
                </c:pt>
                <c:pt idx="3">
                  <c:v>15≤x&lt;25</c:v>
                </c:pt>
                <c:pt idx="4">
                  <c:v>25≤x&lt;50</c:v>
                </c:pt>
              </c:strCache>
            </c:strRef>
          </c:cat>
          <c:val>
            <c:numRef>
              <c:f>Sheet1!$B$10:$B$14</c:f>
              <c:numCache>
                <c:formatCode>General</c:formatCode>
                <c:ptCount val="5"/>
                <c:pt idx="0">
                  <c:v>92</c:v>
                </c:pt>
                <c:pt idx="1">
                  <c:v>66</c:v>
                </c:pt>
                <c:pt idx="2">
                  <c:v>38</c:v>
                </c:pt>
                <c:pt idx="3">
                  <c:v>40</c:v>
                </c:pt>
                <c:pt idx="4">
                  <c:v>7</c:v>
                </c:pt>
              </c:numCache>
            </c:numRef>
          </c:val>
        </c:ser>
        <c:dLbls/>
        <c:firstSliceAng val="0"/>
      </c:pieChart>
    </c:plotArea>
    <c:legend>
      <c:legendPos val="r"/>
      <c:layout>
        <c:manualLayout>
          <c:xMode val="edge"/>
          <c:yMode val="edge"/>
          <c:x val="0.65464793175126867"/>
          <c:y val="0.29765682099120389"/>
          <c:w val="0.21708075149432979"/>
          <c:h val="0.5537933218832658"/>
        </c:manualLayout>
      </c:layout>
    </c:legend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style val="7"/>
  <c:chart>
    <c:title>
      <c:tx>
        <c:rich>
          <a:bodyPr/>
          <a:lstStyle/>
          <a:p>
            <a:pPr>
              <a:defRPr sz="2160"/>
            </a:pPr>
            <a:r>
              <a:rPr lang="en-US" sz="2160"/>
              <a:t>Years</a:t>
            </a:r>
            <a:r>
              <a:rPr lang="en-US" sz="2160" baseline="0"/>
              <a:t> of Experience - Non WCA Ethiopia </a:t>
            </a:r>
            <a:endParaRPr lang="en-US" sz="2160"/>
          </a:p>
        </c:rich>
      </c:tx>
      <c:layout>
        <c:manualLayout>
          <c:xMode val="edge"/>
          <c:yMode val="edge"/>
          <c:x val="1.5594405594405657E-3"/>
          <c:y val="0"/>
        </c:manualLayout>
      </c:layout>
    </c:title>
    <c:plotArea>
      <c:layout>
        <c:manualLayout>
          <c:layoutTarget val="inner"/>
          <c:xMode val="edge"/>
          <c:yMode val="edge"/>
          <c:x val="8.4793557690298227E-2"/>
          <c:y val="0.17776889524352368"/>
          <c:w val="0.44998502274452984"/>
          <c:h val="0.78005583920627175"/>
        </c:manualLayout>
      </c:layout>
      <c:pieChart>
        <c:varyColors val="1"/>
        <c:ser>
          <c:idx val="0"/>
          <c:order val="0"/>
          <c:tx>
            <c:strRef>
              <c:f>Sheet1!$B$2</c:f>
              <c:strCache>
                <c:ptCount val="1"/>
                <c:pt idx="0">
                  <c:v>Frequency</c:v>
                </c:pt>
              </c:strCache>
            </c:strRef>
          </c:tx>
          <c:cat>
            <c:strRef>
              <c:f>Sheet1!$A$3:$A$7</c:f>
              <c:strCache>
                <c:ptCount val="5"/>
                <c:pt idx="0">
                  <c:v>0≤x&lt;5</c:v>
                </c:pt>
                <c:pt idx="1">
                  <c:v>5≤x&lt;10</c:v>
                </c:pt>
                <c:pt idx="2">
                  <c:v>10≤x&lt;15</c:v>
                </c:pt>
                <c:pt idx="3">
                  <c:v>15≤x&lt;25</c:v>
                </c:pt>
                <c:pt idx="4">
                  <c:v>25≤x&lt;50</c:v>
                </c:pt>
              </c:strCache>
            </c:strRef>
          </c:cat>
          <c:val>
            <c:numRef>
              <c:f>Sheet1!$B$3:$B$7</c:f>
              <c:numCache>
                <c:formatCode>General</c:formatCode>
                <c:ptCount val="5"/>
                <c:pt idx="0">
                  <c:v>136</c:v>
                </c:pt>
                <c:pt idx="1">
                  <c:v>132</c:v>
                </c:pt>
                <c:pt idx="2">
                  <c:v>93</c:v>
                </c:pt>
                <c:pt idx="3">
                  <c:v>94</c:v>
                </c:pt>
                <c:pt idx="4">
                  <c:v>42</c:v>
                </c:pt>
              </c:numCache>
            </c:numRef>
          </c:val>
        </c:ser>
        <c:dLbls/>
        <c:firstSliceAng val="0"/>
      </c:pieChart>
    </c:plotArea>
    <c:legend>
      <c:legendPos val="r"/>
      <c:layout>
        <c:manualLayout>
          <c:xMode val="edge"/>
          <c:yMode val="edge"/>
          <c:x val="0.60630159316201215"/>
          <c:y val="0.30175511899643992"/>
          <c:w val="0.19464023239127559"/>
          <c:h val="0.532083089801616"/>
        </c:manualLayout>
      </c:layout>
      <c:txPr>
        <a:bodyPr/>
        <a:lstStyle/>
        <a:p>
          <a:pPr>
            <a:defRPr sz="1800"/>
          </a:pPr>
          <a:endParaRPr lang="en-US"/>
        </a:p>
      </c:txPr>
    </c:legend>
    <c:plotVisOnly val="1"/>
    <c:dispBlanksAs val="zero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0BF2C-AEC0-4625-A478-F055221AD083}" type="datetimeFigureOut">
              <a:rPr lang="en-GB" smtClean="0"/>
              <a:pPr/>
              <a:t>29/06/2016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A778AB-0367-464D-9D25-8CF5019D9E0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16261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These slides will remind learners of the context of the data gathered from Women’s Collective Action groups in Mali and Ethiopia.</a:t>
            </a:r>
          </a:p>
          <a:p>
            <a:r>
              <a:rPr lang="en-GB" dirty="0" smtClean="0"/>
              <a:t>Cooperative members meet as part of Oxfam's WCA research project. Credit: Edmond </a:t>
            </a:r>
            <a:r>
              <a:rPr lang="en-GB" dirty="0" err="1" smtClean="0"/>
              <a:t>Dembele</a:t>
            </a:r>
            <a:r>
              <a:rPr lang="en-GB" dirty="0" smtClean="0"/>
              <a:t>/Oxfam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51341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These slides will remind learners of the context of the data gathered from Women’s Collective Action groups in Mali and Ethiopia.</a:t>
            </a:r>
          </a:p>
          <a:p>
            <a:r>
              <a:rPr lang="en-GB" dirty="0" smtClean="0"/>
              <a:t>A cooperative member takes part in Oxfam's WCA research project. Credit: Edmond </a:t>
            </a:r>
            <a:r>
              <a:rPr lang="en-GB" dirty="0" err="1" smtClean="0"/>
              <a:t>Dembele</a:t>
            </a:r>
            <a:r>
              <a:rPr lang="en-GB" dirty="0" smtClean="0"/>
              <a:t>/Oxfam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54682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8901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2011-2015 Data from The World Bank - http://data.worldbank.org/indicator/SP.DYN.LE00.FE.IN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93664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58132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095781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852916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75363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31789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0158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43315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51778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110102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11808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224012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729243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007631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Top photo: a market where cooperative members in Ethiopia sell their produce. Credit: </a:t>
            </a:r>
            <a:r>
              <a:rPr lang="en-GB" dirty="0" err="1" smtClean="0"/>
              <a:t>Tarekegn</a:t>
            </a:r>
            <a:r>
              <a:rPr lang="en-GB" dirty="0" smtClean="0"/>
              <a:t> </a:t>
            </a:r>
            <a:r>
              <a:rPr lang="en-GB" dirty="0" err="1" smtClean="0"/>
              <a:t>Garomsa</a:t>
            </a:r>
            <a:endParaRPr lang="en-GB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Bottom photo: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woman forms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shea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butter into balls before heating it for a second time as part of the process for making traditional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shea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butter. Credit: Sarah Errington/Oxfam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E8451-216D-4B22-92EE-FDFA8F70F163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42997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BF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30"/>
          <p:cNvGrpSpPr>
            <a:grpSpLocks noChangeAspect="1"/>
          </p:cNvGrpSpPr>
          <p:nvPr userDrawn="1"/>
        </p:nvGrpSpPr>
        <p:grpSpPr>
          <a:xfrm>
            <a:off x="0" y="0"/>
            <a:ext cx="12204700" cy="6146800"/>
            <a:chOff x="0" y="0"/>
            <a:chExt cx="12204700" cy="6146800"/>
          </a:xfrm>
          <a:solidFill>
            <a:srgbClr val="B9E6FF"/>
          </a:solidFill>
        </p:grpSpPr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9197975" y="0"/>
              <a:ext cx="3006725" cy="3132138"/>
            </a:xfrm>
            <a:custGeom>
              <a:avLst/>
              <a:gdLst>
                <a:gd name="T0" fmla="*/ 4649 w 4790"/>
                <a:gd name="T1" fmla="*/ 872 h 4990"/>
                <a:gd name="T2" fmla="*/ 4040 w 4790"/>
                <a:gd name="T3" fmla="*/ 0 h 4990"/>
                <a:gd name="T4" fmla="*/ 1877 w 4790"/>
                <a:gd name="T5" fmla="*/ 0 h 4990"/>
                <a:gd name="T6" fmla="*/ 569 w 4790"/>
                <a:gd name="T7" fmla="*/ 3667 h 4990"/>
                <a:gd name="T8" fmla="*/ 2586 w 4790"/>
                <a:gd name="T9" fmla="*/ 4990 h 4990"/>
                <a:gd name="T10" fmla="*/ 3738 w 4790"/>
                <a:gd name="T11" fmla="*/ 4696 h 4990"/>
                <a:gd name="T12" fmla="*/ 4048 w 4790"/>
                <a:gd name="T13" fmla="*/ 4079 h 4990"/>
                <a:gd name="T14" fmla="*/ 2629 w 4790"/>
                <a:gd name="T15" fmla="*/ 4613 h 4990"/>
                <a:gd name="T16" fmla="*/ 1219 w 4790"/>
                <a:gd name="T17" fmla="*/ 3978 h 4990"/>
                <a:gd name="T18" fmla="*/ 764 w 4790"/>
                <a:gd name="T19" fmla="*/ 2359 h 4990"/>
                <a:gd name="T20" fmla="*/ 1618 w 4790"/>
                <a:gd name="T21" fmla="*/ 663 h 4990"/>
                <a:gd name="T22" fmla="*/ 3013 w 4790"/>
                <a:gd name="T23" fmla="*/ 54 h 4990"/>
                <a:gd name="T24" fmla="*/ 4181 w 4790"/>
                <a:gd name="T25" fmla="*/ 654 h 4990"/>
                <a:gd name="T26" fmla="*/ 3891 w 4790"/>
                <a:gd name="T27" fmla="*/ 3223 h 4990"/>
                <a:gd name="T28" fmla="*/ 2764 w 4790"/>
                <a:gd name="T29" fmla="*/ 3763 h 4990"/>
                <a:gd name="T30" fmla="*/ 1854 w 4790"/>
                <a:gd name="T31" fmla="*/ 3342 h 4990"/>
                <a:gd name="T32" fmla="*/ 2114 w 4790"/>
                <a:gd name="T33" fmla="*/ 1208 h 4990"/>
                <a:gd name="T34" fmla="*/ 3017 w 4790"/>
                <a:gd name="T35" fmla="*/ 807 h 4990"/>
                <a:gd name="T36" fmla="*/ 3760 w 4790"/>
                <a:gd name="T37" fmla="*/ 1181 h 4990"/>
                <a:gd name="T38" fmla="*/ 3563 w 4790"/>
                <a:gd name="T39" fmla="*/ 2850 h 4990"/>
                <a:gd name="T40" fmla="*/ 3557 w 4790"/>
                <a:gd name="T41" fmla="*/ 2858 h 4990"/>
                <a:gd name="T42" fmla="*/ 3394 w 4790"/>
                <a:gd name="T43" fmla="*/ 3091 h 4990"/>
                <a:gd name="T44" fmla="*/ 3369 w 4790"/>
                <a:gd name="T45" fmla="*/ 3127 h 4990"/>
                <a:gd name="T46" fmla="*/ 3467 w 4790"/>
                <a:gd name="T47" fmla="*/ 3227 h 4990"/>
                <a:gd name="T48" fmla="*/ 4117 w 4790"/>
                <a:gd name="T49" fmla="*/ 2352 h 4990"/>
                <a:gd name="T50" fmla="*/ 4121 w 4790"/>
                <a:gd name="T51" fmla="*/ 1294 h 4990"/>
                <a:gd name="T52" fmla="*/ 3024 w 4790"/>
                <a:gd name="T53" fmla="*/ 500 h 4990"/>
                <a:gd name="T54" fmla="*/ 2282 w 4790"/>
                <a:gd name="T55" fmla="*/ 715 h 4990"/>
                <a:gd name="T56" fmla="*/ 1396 w 4790"/>
                <a:gd name="T57" fmla="*/ 3156 h 4990"/>
                <a:gd name="T58" fmla="*/ 2741 w 4790"/>
                <a:gd name="T59" fmla="*/ 4059 h 4990"/>
                <a:gd name="T60" fmla="*/ 3702 w 4790"/>
                <a:gd name="T61" fmla="*/ 3746 h 4990"/>
                <a:gd name="T62" fmla="*/ 4585 w 4790"/>
                <a:gd name="T63" fmla="*/ 2604 h 4990"/>
                <a:gd name="T64" fmla="*/ 4762 w 4790"/>
                <a:gd name="T65" fmla="*/ 1843 h 4990"/>
                <a:gd name="T66" fmla="*/ 4649 w 4790"/>
                <a:gd name="T67" fmla="*/ 872 h 4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90" h="4990">
                  <a:moveTo>
                    <a:pt x="4649" y="872"/>
                  </a:moveTo>
                  <a:cubicBezTo>
                    <a:pt x="4527" y="509"/>
                    <a:pt x="4312" y="208"/>
                    <a:pt x="4040" y="0"/>
                  </a:cubicBezTo>
                  <a:cubicBezTo>
                    <a:pt x="1877" y="0"/>
                    <a:pt x="1877" y="0"/>
                    <a:pt x="1877" y="0"/>
                  </a:cubicBezTo>
                  <a:cubicBezTo>
                    <a:pt x="601" y="741"/>
                    <a:pt x="0" y="2440"/>
                    <a:pt x="569" y="3667"/>
                  </a:cubicBezTo>
                  <a:cubicBezTo>
                    <a:pt x="947" y="4496"/>
                    <a:pt x="1701" y="4990"/>
                    <a:pt x="2586" y="4990"/>
                  </a:cubicBezTo>
                  <a:cubicBezTo>
                    <a:pt x="2982" y="4990"/>
                    <a:pt x="3375" y="4889"/>
                    <a:pt x="3738" y="4696"/>
                  </a:cubicBezTo>
                  <a:cubicBezTo>
                    <a:pt x="3849" y="4494"/>
                    <a:pt x="3952" y="4289"/>
                    <a:pt x="4048" y="4079"/>
                  </a:cubicBezTo>
                  <a:cubicBezTo>
                    <a:pt x="3634" y="4422"/>
                    <a:pt x="3134" y="4613"/>
                    <a:pt x="2629" y="4613"/>
                  </a:cubicBezTo>
                  <a:cubicBezTo>
                    <a:pt x="2084" y="4613"/>
                    <a:pt x="1584" y="4388"/>
                    <a:pt x="1219" y="3978"/>
                  </a:cubicBezTo>
                  <a:cubicBezTo>
                    <a:pt x="858" y="3575"/>
                    <a:pt x="692" y="2985"/>
                    <a:pt x="764" y="2359"/>
                  </a:cubicBezTo>
                  <a:cubicBezTo>
                    <a:pt x="838" y="1716"/>
                    <a:pt x="1141" y="1114"/>
                    <a:pt x="1618" y="663"/>
                  </a:cubicBezTo>
                  <a:cubicBezTo>
                    <a:pt x="2032" y="270"/>
                    <a:pt x="2527" y="54"/>
                    <a:pt x="3013" y="54"/>
                  </a:cubicBezTo>
                  <a:cubicBezTo>
                    <a:pt x="3494" y="54"/>
                    <a:pt x="3920" y="272"/>
                    <a:pt x="4181" y="654"/>
                  </a:cubicBezTo>
                  <a:cubicBezTo>
                    <a:pt x="4668" y="1362"/>
                    <a:pt x="4541" y="2490"/>
                    <a:pt x="3891" y="3223"/>
                  </a:cubicBezTo>
                  <a:cubicBezTo>
                    <a:pt x="3584" y="3566"/>
                    <a:pt x="3173" y="3763"/>
                    <a:pt x="2764" y="3763"/>
                  </a:cubicBezTo>
                  <a:cubicBezTo>
                    <a:pt x="2409" y="3763"/>
                    <a:pt x="2086" y="3613"/>
                    <a:pt x="1854" y="3342"/>
                  </a:cubicBezTo>
                  <a:cubicBezTo>
                    <a:pt x="1377" y="2786"/>
                    <a:pt x="1496" y="1809"/>
                    <a:pt x="2114" y="1208"/>
                  </a:cubicBezTo>
                  <a:cubicBezTo>
                    <a:pt x="2381" y="950"/>
                    <a:pt x="2701" y="807"/>
                    <a:pt x="3017" y="807"/>
                  </a:cubicBezTo>
                  <a:cubicBezTo>
                    <a:pt x="3322" y="807"/>
                    <a:pt x="3586" y="940"/>
                    <a:pt x="3760" y="1181"/>
                  </a:cubicBezTo>
                  <a:cubicBezTo>
                    <a:pt x="4090" y="1637"/>
                    <a:pt x="4003" y="2370"/>
                    <a:pt x="3563" y="2850"/>
                  </a:cubicBezTo>
                  <a:cubicBezTo>
                    <a:pt x="3557" y="2858"/>
                    <a:pt x="3557" y="2858"/>
                    <a:pt x="3557" y="2858"/>
                  </a:cubicBezTo>
                  <a:cubicBezTo>
                    <a:pt x="3503" y="2936"/>
                    <a:pt x="3448" y="3015"/>
                    <a:pt x="3394" y="3091"/>
                  </a:cubicBezTo>
                  <a:cubicBezTo>
                    <a:pt x="3369" y="3127"/>
                    <a:pt x="3369" y="3127"/>
                    <a:pt x="3369" y="3127"/>
                  </a:cubicBezTo>
                  <a:cubicBezTo>
                    <a:pt x="3467" y="3227"/>
                    <a:pt x="3467" y="3227"/>
                    <a:pt x="3467" y="3227"/>
                  </a:cubicBezTo>
                  <a:cubicBezTo>
                    <a:pt x="3766" y="3025"/>
                    <a:pt x="3997" y="2714"/>
                    <a:pt x="4117" y="2352"/>
                  </a:cubicBezTo>
                  <a:cubicBezTo>
                    <a:pt x="4236" y="1993"/>
                    <a:pt x="4238" y="1618"/>
                    <a:pt x="4121" y="1294"/>
                  </a:cubicBezTo>
                  <a:cubicBezTo>
                    <a:pt x="3945" y="804"/>
                    <a:pt x="3524" y="500"/>
                    <a:pt x="3024" y="500"/>
                  </a:cubicBezTo>
                  <a:cubicBezTo>
                    <a:pt x="2778" y="500"/>
                    <a:pt x="2521" y="575"/>
                    <a:pt x="2282" y="715"/>
                  </a:cubicBezTo>
                  <a:cubicBezTo>
                    <a:pt x="1438" y="1210"/>
                    <a:pt x="1032" y="2328"/>
                    <a:pt x="1396" y="3156"/>
                  </a:cubicBezTo>
                  <a:cubicBezTo>
                    <a:pt x="1642" y="3721"/>
                    <a:pt x="2145" y="4059"/>
                    <a:pt x="2741" y="4059"/>
                  </a:cubicBezTo>
                  <a:cubicBezTo>
                    <a:pt x="3074" y="4059"/>
                    <a:pt x="3406" y="3951"/>
                    <a:pt x="3702" y="3746"/>
                  </a:cubicBezTo>
                  <a:cubicBezTo>
                    <a:pt x="4093" y="3474"/>
                    <a:pt x="4402" y="3073"/>
                    <a:pt x="4585" y="2604"/>
                  </a:cubicBezTo>
                  <a:cubicBezTo>
                    <a:pt x="4654" y="2354"/>
                    <a:pt x="4713" y="2101"/>
                    <a:pt x="4762" y="1843"/>
                  </a:cubicBezTo>
                  <a:cubicBezTo>
                    <a:pt x="4790" y="1507"/>
                    <a:pt x="4752" y="1175"/>
                    <a:pt x="4649" y="8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 noEditPoints="1"/>
            </p:cNvSpPr>
            <p:nvPr userDrawn="1"/>
          </p:nvSpPr>
          <p:spPr bwMode="auto">
            <a:xfrm>
              <a:off x="0" y="0"/>
              <a:ext cx="2265363" cy="1214438"/>
            </a:xfrm>
            <a:custGeom>
              <a:avLst/>
              <a:gdLst>
                <a:gd name="T0" fmla="*/ 1727 w 3610"/>
                <a:gd name="T1" fmla="*/ 1935 h 1935"/>
                <a:gd name="T2" fmla="*/ 2606 w 3610"/>
                <a:gd name="T3" fmla="*/ 1658 h 1935"/>
                <a:gd name="T4" fmla="*/ 3610 w 3610"/>
                <a:gd name="T5" fmla="*/ 0 h 1935"/>
                <a:gd name="T6" fmla="*/ 0 w 3610"/>
                <a:gd name="T7" fmla="*/ 0 h 1935"/>
                <a:gd name="T8" fmla="*/ 15 w 3610"/>
                <a:gd name="T9" fmla="*/ 547 h 1935"/>
                <a:gd name="T10" fmla="*/ 1727 w 3610"/>
                <a:gd name="T11" fmla="*/ 1935 h 1935"/>
                <a:gd name="T12" fmla="*/ 2433 w 3610"/>
                <a:gd name="T13" fmla="*/ 0 h 1935"/>
                <a:gd name="T14" fmla="*/ 2219 w 3610"/>
                <a:gd name="T15" fmla="*/ 410 h 1935"/>
                <a:gd name="T16" fmla="*/ 1524 w 3610"/>
                <a:gd name="T17" fmla="*/ 789 h 1935"/>
                <a:gd name="T18" fmla="*/ 748 w 3610"/>
                <a:gd name="T19" fmla="*/ 337 h 1935"/>
                <a:gd name="T20" fmla="*/ 571 w 3610"/>
                <a:gd name="T21" fmla="*/ 0 h 1935"/>
                <a:gd name="T22" fmla="*/ 2433 w 3610"/>
                <a:gd name="T23" fmla="*/ 0 h 1935"/>
                <a:gd name="T24" fmla="*/ 125 w 3610"/>
                <a:gd name="T25" fmla="*/ 0 h 1935"/>
                <a:gd name="T26" fmla="*/ 324 w 3610"/>
                <a:gd name="T27" fmla="*/ 0 h 1935"/>
                <a:gd name="T28" fmla="*/ 387 w 3610"/>
                <a:gd name="T29" fmla="*/ 174 h 1935"/>
                <a:gd name="T30" fmla="*/ 868 w 3610"/>
                <a:gd name="T31" fmla="*/ 834 h 1935"/>
                <a:gd name="T32" fmla="*/ 1537 w 3610"/>
                <a:gd name="T33" fmla="*/ 1080 h 1935"/>
                <a:gd name="T34" fmla="*/ 2132 w 3610"/>
                <a:gd name="T35" fmla="*/ 882 h 1935"/>
                <a:gd name="T36" fmla="*/ 2718 w 3610"/>
                <a:gd name="T37" fmla="*/ 0 h 1935"/>
                <a:gd name="T38" fmla="*/ 3238 w 3610"/>
                <a:gd name="T39" fmla="*/ 0 h 1935"/>
                <a:gd name="T40" fmla="*/ 2794 w 3610"/>
                <a:gd name="T41" fmla="*/ 987 h 1935"/>
                <a:gd name="T42" fmla="*/ 1694 w 3610"/>
                <a:gd name="T43" fmla="*/ 1566 h 1935"/>
                <a:gd name="T44" fmla="*/ 471 w 3610"/>
                <a:gd name="T45" fmla="*/ 837 h 1935"/>
                <a:gd name="T46" fmla="*/ 125 w 3610"/>
                <a:gd name="T47" fmla="*/ 0 h 1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610" h="1935">
                  <a:moveTo>
                    <a:pt x="1727" y="1935"/>
                  </a:moveTo>
                  <a:cubicBezTo>
                    <a:pt x="2033" y="1935"/>
                    <a:pt x="2328" y="1842"/>
                    <a:pt x="2606" y="1658"/>
                  </a:cubicBezTo>
                  <a:cubicBezTo>
                    <a:pt x="3113" y="1326"/>
                    <a:pt x="3476" y="725"/>
                    <a:pt x="36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4"/>
                    <a:pt x="5" y="366"/>
                    <a:pt x="15" y="547"/>
                  </a:cubicBezTo>
                  <a:cubicBezTo>
                    <a:pt x="325" y="1391"/>
                    <a:pt x="996" y="1935"/>
                    <a:pt x="1727" y="1935"/>
                  </a:cubicBezTo>
                  <a:close/>
                  <a:moveTo>
                    <a:pt x="2433" y="0"/>
                  </a:moveTo>
                  <a:cubicBezTo>
                    <a:pt x="2382" y="148"/>
                    <a:pt x="2310" y="290"/>
                    <a:pt x="2219" y="410"/>
                  </a:cubicBezTo>
                  <a:cubicBezTo>
                    <a:pt x="2034" y="654"/>
                    <a:pt x="1787" y="789"/>
                    <a:pt x="1524" y="789"/>
                  </a:cubicBezTo>
                  <a:cubicBezTo>
                    <a:pt x="1232" y="789"/>
                    <a:pt x="949" y="624"/>
                    <a:pt x="748" y="337"/>
                  </a:cubicBezTo>
                  <a:cubicBezTo>
                    <a:pt x="675" y="232"/>
                    <a:pt x="617" y="122"/>
                    <a:pt x="571" y="0"/>
                  </a:cubicBezTo>
                  <a:lnTo>
                    <a:pt x="2433" y="0"/>
                  </a:lnTo>
                  <a:close/>
                  <a:moveTo>
                    <a:pt x="125" y="0"/>
                  </a:moveTo>
                  <a:cubicBezTo>
                    <a:pt x="324" y="0"/>
                    <a:pt x="324" y="0"/>
                    <a:pt x="324" y="0"/>
                  </a:cubicBezTo>
                  <a:cubicBezTo>
                    <a:pt x="343" y="60"/>
                    <a:pt x="363" y="116"/>
                    <a:pt x="387" y="174"/>
                  </a:cubicBezTo>
                  <a:cubicBezTo>
                    <a:pt x="499" y="446"/>
                    <a:pt x="665" y="674"/>
                    <a:pt x="868" y="834"/>
                  </a:cubicBezTo>
                  <a:cubicBezTo>
                    <a:pt x="1072" y="995"/>
                    <a:pt x="1303" y="1080"/>
                    <a:pt x="1537" y="1080"/>
                  </a:cubicBezTo>
                  <a:cubicBezTo>
                    <a:pt x="1746" y="1080"/>
                    <a:pt x="1947" y="1013"/>
                    <a:pt x="2132" y="882"/>
                  </a:cubicBezTo>
                  <a:cubicBezTo>
                    <a:pt x="2405" y="692"/>
                    <a:pt x="2611" y="377"/>
                    <a:pt x="2718" y="0"/>
                  </a:cubicBezTo>
                  <a:cubicBezTo>
                    <a:pt x="3238" y="0"/>
                    <a:pt x="3238" y="0"/>
                    <a:pt x="3238" y="0"/>
                  </a:cubicBezTo>
                  <a:cubicBezTo>
                    <a:pt x="3166" y="385"/>
                    <a:pt x="3024" y="701"/>
                    <a:pt x="2794" y="987"/>
                  </a:cubicBezTo>
                  <a:cubicBezTo>
                    <a:pt x="2498" y="1360"/>
                    <a:pt x="2107" y="1566"/>
                    <a:pt x="1694" y="1566"/>
                  </a:cubicBezTo>
                  <a:cubicBezTo>
                    <a:pt x="1217" y="1566"/>
                    <a:pt x="771" y="1300"/>
                    <a:pt x="471" y="837"/>
                  </a:cubicBezTo>
                  <a:cubicBezTo>
                    <a:pt x="312" y="587"/>
                    <a:pt x="195" y="298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 userDrawn="1"/>
          </p:nvSpPr>
          <p:spPr bwMode="auto">
            <a:xfrm>
              <a:off x="3652838" y="0"/>
              <a:ext cx="960438" cy="0"/>
            </a:xfrm>
            <a:custGeom>
              <a:avLst/>
              <a:gdLst>
                <a:gd name="T0" fmla="*/ 0 w 1531"/>
                <a:gd name="T1" fmla="*/ 0 w 1531"/>
                <a:gd name="T2" fmla="*/ 1531 w 1531"/>
                <a:gd name="T3" fmla="*/ 0 w 153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53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531" y="0"/>
                    <a:pt x="1531" y="0"/>
                    <a:pt x="153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18"/>
            <p:cNvSpPr>
              <a:spLocks/>
            </p:cNvSpPr>
            <p:nvPr userDrawn="1"/>
          </p:nvSpPr>
          <p:spPr bwMode="auto">
            <a:xfrm>
              <a:off x="6388100" y="0"/>
              <a:ext cx="768350" cy="3175"/>
            </a:xfrm>
            <a:custGeom>
              <a:avLst/>
              <a:gdLst>
                <a:gd name="T0" fmla="*/ 1223 w 1223"/>
                <a:gd name="T1" fmla="*/ 4 h 4"/>
                <a:gd name="T2" fmla="*/ 1220 w 1223"/>
                <a:gd name="T3" fmla="*/ 0 h 4"/>
                <a:gd name="T4" fmla="*/ 0 w 1223"/>
                <a:gd name="T5" fmla="*/ 0 h 4"/>
                <a:gd name="T6" fmla="*/ 4 w 1223"/>
                <a:gd name="T7" fmla="*/ 3 h 4"/>
                <a:gd name="T8" fmla="*/ 1223 w 1223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3" h="4">
                  <a:moveTo>
                    <a:pt x="1223" y="4"/>
                  </a:moveTo>
                  <a:cubicBezTo>
                    <a:pt x="1222" y="3"/>
                    <a:pt x="1221" y="1"/>
                    <a:pt x="12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4" y="3"/>
                  </a:cubicBezTo>
                  <a:lnTo>
                    <a:pt x="1223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 userDrawn="1"/>
          </p:nvSpPr>
          <p:spPr bwMode="auto">
            <a:xfrm>
              <a:off x="4197350" y="3175"/>
              <a:ext cx="2941638" cy="2625725"/>
            </a:xfrm>
            <a:custGeom>
              <a:avLst/>
              <a:gdLst>
                <a:gd name="T0" fmla="*/ 3684 w 4690"/>
                <a:gd name="T1" fmla="*/ 3167 h 4185"/>
                <a:gd name="T2" fmla="*/ 1125 w 4690"/>
                <a:gd name="T3" fmla="*/ 3245 h 4185"/>
                <a:gd name="T4" fmla="*/ 960 w 4690"/>
                <a:gd name="T5" fmla="*/ 1014 h 4185"/>
                <a:gd name="T6" fmla="*/ 3065 w 4690"/>
                <a:gd name="T7" fmla="*/ 941 h 4185"/>
                <a:gd name="T8" fmla="*/ 3170 w 4690"/>
                <a:gd name="T9" fmla="*/ 2772 h 4185"/>
                <a:gd name="T10" fmla="*/ 1483 w 4690"/>
                <a:gd name="T11" fmla="*/ 2825 h 4185"/>
                <a:gd name="T12" fmla="*/ 1379 w 4690"/>
                <a:gd name="T13" fmla="*/ 1356 h 4185"/>
                <a:gd name="T14" fmla="*/ 2758 w 4690"/>
                <a:gd name="T15" fmla="*/ 1309 h 4185"/>
                <a:gd name="T16" fmla="*/ 2741 w 4690"/>
                <a:gd name="T17" fmla="*/ 1198 h 4185"/>
                <a:gd name="T18" fmla="*/ 1153 w 4690"/>
                <a:gd name="T19" fmla="*/ 1272 h 4185"/>
                <a:gd name="T20" fmla="*/ 1298 w 4690"/>
                <a:gd name="T21" fmla="*/ 2962 h 4185"/>
                <a:gd name="T22" fmla="*/ 3238 w 4690"/>
                <a:gd name="T23" fmla="*/ 2880 h 4185"/>
                <a:gd name="T24" fmla="*/ 3089 w 4690"/>
                <a:gd name="T25" fmla="*/ 768 h 4185"/>
                <a:gd name="T26" fmla="*/ 666 w 4690"/>
                <a:gd name="T27" fmla="*/ 883 h 4185"/>
                <a:gd name="T28" fmla="*/ 897 w 4690"/>
                <a:gd name="T29" fmla="*/ 3447 h 4185"/>
                <a:gd name="T30" fmla="*/ 3836 w 4690"/>
                <a:gd name="T31" fmla="*/ 3323 h 4185"/>
                <a:gd name="T32" fmla="*/ 3624 w 4690"/>
                <a:gd name="T33" fmla="*/ 104 h 4185"/>
                <a:gd name="T34" fmla="*/ 3497 w 4690"/>
                <a:gd name="T35" fmla="*/ 0 h 4185"/>
                <a:gd name="T36" fmla="*/ 2970 w 4690"/>
                <a:gd name="T37" fmla="*/ 0 h 4185"/>
                <a:gd name="T38" fmla="*/ 3536 w 4690"/>
                <a:gd name="T39" fmla="*/ 372 h 4185"/>
                <a:gd name="T40" fmla="*/ 3684 w 4690"/>
                <a:gd name="T41" fmla="*/ 3167 h 4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90" h="4185">
                  <a:moveTo>
                    <a:pt x="3684" y="3167"/>
                  </a:moveTo>
                  <a:cubicBezTo>
                    <a:pt x="3007" y="3867"/>
                    <a:pt x="1874" y="3898"/>
                    <a:pt x="1125" y="3245"/>
                  </a:cubicBezTo>
                  <a:cubicBezTo>
                    <a:pt x="452" y="2658"/>
                    <a:pt x="368" y="1665"/>
                    <a:pt x="960" y="1014"/>
                  </a:cubicBezTo>
                  <a:cubicBezTo>
                    <a:pt x="1492" y="429"/>
                    <a:pt x="2445" y="391"/>
                    <a:pt x="3065" y="941"/>
                  </a:cubicBezTo>
                  <a:cubicBezTo>
                    <a:pt x="3623" y="1435"/>
                    <a:pt x="3662" y="2258"/>
                    <a:pt x="3170" y="2772"/>
                  </a:cubicBezTo>
                  <a:cubicBezTo>
                    <a:pt x="2726" y="3235"/>
                    <a:pt x="1977" y="3257"/>
                    <a:pt x="1483" y="2825"/>
                  </a:cubicBezTo>
                  <a:cubicBezTo>
                    <a:pt x="1039" y="2436"/>
                    <a:pt x="988" y="1781"/>
                    <a:pt x="1379" y="1356"/>
                  </a:cubicBezTo>
                  <a:cubicBezTo>
                    <a:pt x="1731" y="973"/>
                    <a:pt x="2353" y="950"/>
                    <a:pt x="2758" y="1309"/>
                  </a:cubicBezTo>
                  <a:cubicBezTo>
                    <a:pt x="2741" y="1198"/>
                    <a:pt x="2741" y="1198"/>
                    <a:pt x="2741" y="1198"/>
                  </a:cubicBezTo>
                  <a:cubicBezTo>
                    <a:pt x="2268" y="790"/>
                    <a:pt x="1551" y="826"/>
                    <a:pt x="1153" y="1272"/>
                  </a:cubicBezTo>
                  <a:cubicBezTo>
                    <a:pt x="712" y="1768"/>
                    <a:pt x="782" y="2521"/>
                    <a:pt x="1298" y="2962"/>
                  </a:cubicBezTo>
                  <a:cubicBezTo>
                    <a:pt x="1873" y="3451"/>
                    <a:pt x="2734" y="3418"/>
                    <a:pt x="3238" y="2880"/>
                  </a:cubicBezTo>
                  <a:cubicBezTo>
                    <a:pt x="3797" y="2282"/>
                    <a:pt x="3741" y="1332"/>
                    <a:pt x="3089" y="768"/>
                  </a:cubicBezTo>
                  <a:cubicBezTo>
                    <a:pt x="2365" y="142"/>
                    <a:pt x="1266" y="201"/>
                    <a:pt x="666" y="883"/>
                  </a:cubicBezTo>
                  <a:cubicBezTo>
                    <a:pt x="0" y="1642"/>
                    <a:pt x="117" y="2782"/>
                    <a:pt x="897" y="3447"/>
                  </a:cubicBezTo>
                  <a:cubicBezTo>
                    <a:pt x="1767" y="4185"/>
                    <a:pt x="3064" y="4137"/>
                    <a:pt x="3836" y="3323"/>
                  </a:cubicBezTo>
                  <a:cubicBezTo>
                    <a:pt x="4690" y="2421"/>
                    <a:pt x="4619" y="968"/>
                    <a:pt x="3624" y="104"/>
                  </a:cubicBezTo>
                  <a:cubicBezTo>
                    <a:pt x="3582" y="68"/>
                    <a:pt x="3540" y="33"/>
                    <a:pt x="3497" y="0"/>
                  </a:cubicBezTo>
                  <a:cubicBezTo>
                    <a:pt x="2970" y="0"/>
                    <a:pt x="2970" y="0"/>
                    <a:pt x="2970" y="0"/>
                  </a:cubicBezTo>
                  <a:cubicBezTo>
                    <a:pt x="3184" y="95"/>
                    <a:pt x="3352" y="209"/>
                    <a:pt x="3536" y="372"/>
                  </a:cubicBezTo>
                  <a:cubicBezTo>
                    <a:pt x="4389" y="1132"/>
                    <a:pt x="4437" y="2390"/>
                    <a:pt x="3684" y="31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0"/>
            <p:cNvSpPr>
              <a:spLocks noEditPoints="1"/>
            </p:cNvSpPr>
            <p:nvPr userDrawn="1"/>
          </p:nvSpPr>
          <p:spPr bwMode="auto">
            <a:xfrm>
              <a:off x="87313" y="0"/>
              <a:ext cx="11020425" cy="6146800"/>
            </a:xfrm>
            <a:custGeom>
              <a:avLst/>
              <a:gdLst>
                <a:gd name="T0" fmla="*/ 15136 w 17562"/>
                <a:gd name="T1" fmla="*/ 1 h 9795"/>
                <a:gd name="T2" fmla="*/ 9655 w 17562"/>
                <a:gd name="T3" fmla="*/ 1 h 9795"/>
                <a:gd name="T4" fmla="*/ 9513 w 17562"/>
                <a:gd name="T5" fmla="*/ 1 h 9795"/>
                <a:gd name="T6" fmla="*/ 13164 w 17562"/>
                <a:gd name="T7" fmla="*/ 1 h 9795"/>
                <a:gd name="T8" fmla="*/ 5683 w 17562"/>
                <a:gd name="T9" fmla="*/ 1 h 9795"/>
                <a:gd name="T10" fmla="*/ 1858 w 17562"/>
                <a:gd name="T11" fmla="*/ 2741 h 9795"/>
                <a:gd name="T12" fmla="*/ 1926 w 17562"/>
                <a:gd name="T13" fmla="*/ 3227 h 9795"/>
                <a:gd name="T14" fmla="*/ 4031 w 17562"/>
                <a:gd name="T15" fmla="*/ 7112 h 9795"/>
                <a:gd name="T16" fmla="*/ 4301 w 17562"/>
                <a:gd name="T17" fmla="*/ 8206 h 9795"/>
                <a:gd name="T18" fmla="*/ 6624 w 17562"/>
                <a:gd name="T19" fmla="*/ 6185 h 9795"/>
                <a:gd name="T20" fmla="*/ 9313 w 17562"/>
                <a:gd name="T21" fmla="*/ 9096 h 9795"/>
                <a:gd name="T22" fmla="*/ 9088 w 17562"/>
                <a:gd name="T23" fmla="*/ 9655 h 9795"/>
                <a:gd name="T24" fmla="*/ 8467 w 17562"/>
                <a:gd name="T25" fmla="*/ 6290 h 9795"/>
                <a:gd name="T26" fmla="*/ 12596 w 17562"/>
                <a:gd name="T27" fmla="*/ 8617 h 9795"/>
                <a:gd name="T28" fmla="*/ 10920 w 17562"/>
                <a:gd name="T29" fmla="*/ 7656 h 9795"/>
                <a:gd name="T30" fmla="*/ 12262 w 17562"/>
                <a:gd name="T31" fmla="*/ 6483 h 9795"/>
                <a:gd name="T32" fmla="*/ 12327 w 17562"/>
                <a:gd name="T33" fmla="*/ 7902 h 9795"/>
                <a:gd name="T34" fmla="*/ 12292 w 17562"/>
                <a:gd name="T35" fmla="*/ 7038 h 9795"/>
                <a:gd name="T36" fmla="*/ 12317 w 17562"/>
                <a:gd name="T37" fmla="*/ 7582 h 9795"/>
                <a:gd name="T38" fmla="*/ 12286 w 17562"/>
                <a:gd name="T39" fmla="*/ 7257 h 9795"/>
                <a:gd name="T40" fmla="*/ 12356 w 17562"/>
                <a:gd name="T41" fmla="*/ 7180 h 9795"/>
                <a:gd name="T42" fmla="*/ 12340 w 17562"/>
                <a:gd name="T43" fmla="*/ 7702 h 9795"/>
                <a:gd name="T44" fmla="*/ 12310 w 17562"/>
                <a:gd name="T45" fmla="*/ 6918 h 9795"/>
                <a:gd name="T46" fmla="*/ 12352 w 17562"/>
                <a:gd name="T47" fmla="*/ 8086 h 9795"/>
                <a:gd name="T48" fmla="*/ 12274 w 17562"/>
                <a:gd name="T49" fmla="*/ 6236 h 9795"/>
                <a:gd name="T50" fmla="*/ 10582 w 17562"/>
                <a:gd name="T51" fmla="*/ 7734 h 9795"/>
                <a:gd name="T52" fmla="*/ 9947 w 17562"/>
                <a:gd name="T53" fmla="*/ 9795 h 9795"/>
                <a:gd name="T54" fmla="*/ 11315 w 17562"/>
                <a:gd name="T55" fmla="*/ 8763 h 9795"/>
                <a:gd name="T56" fmla="*/ 12374 w 17562"/>
                <a:gd name="T57" fmla="*/ 8947 h 9795"/>
                <a:gd name="T58" fmla="*/ 14341 w 17562"/>
                <a:gd name="T59" fmla="*/ 8214 h 9795"/>
                <a:gd name="T60" fmla="*/ 16831 w 17562"/>
                <a:gd name="T61" fmla="*/ 6342 h 9795"/>
                <a:gd name="T62" fmla="*/ 16916 w 17562"/>
                <a:gd name="T63" fmla="*/ 5857 h 9795"/>
                <a:gd name="T64" fmla="*/ 4962 w 17562"/>
                <a:gd name="T65" fmla="*/ 1 h 9795"/>
                <a:gd name="T66" fmla="*/ 4245 w 17562"/>
                <a:gd name="T67" fmla="*/ 1848 h 9795"/>
                <a:gd name="T68" fmla="*/ 4516 w 17562"/>
                <a:gd name="T69" fmla="*/ 3140 h 9795"/>
                <a:gd name="T70" fmla="*/ 6499 w 17562"/>
                <a:gd name="T71" fmla="*/ 5795 h 9795"/>
                <a:gd name="T72" fmla="*/ 2371 w 17562"/>
                <a:gd name="T73" fmla="*/ 3382 h 9795"/>
                <a:gd name="T74" fmla="*/ 4877 w 17562"/>
                <a:gd name="T75" fmla="*/ 4429 h 9795"/>
                <a:gd name="T76" fmla="*/ 3968 w 17562"/>
                <a:gd name="T77" fmla="*/ 5413 h 9795"/>
                <a:gd name="T78" fmla="*/ 3576 w 17562"/>
                <a:gd name="T79" fmla="*/ 3903 h 9795"/>
                <a:gd name="T80" fmla="*/ 3825 w 17562"/>
                <a:gd name="T81" fmla="*/ 4863 h 9795"/>
                <a:gd name="T82" fmla="*/ 3664 w 17562"/>
                <a:gd name="T83" fmla="*/ 4270 h 9795"/>
                <a:gd name="T84" fmla="*/ 3768 w 17562"/>
                <a:gd name="T85" fmla="*/ 4634 h 9795"/>
                <a:gd name="T86" fmla="*/ 3736 w 17562"/>
                <a:gd name="T87" fmla="*/ 4657 h 9795"/>
                <a:gd name="T88" fmla="*/ 3919 w 17562"/>
                <a:gd name="T89" fmla="*/ 4632 h 9795"/>
                <a:gd name="T90" fmla="*/ 3392 w 17562"/>
                <a:gd name="T91" fmla="*/ 4240 h 9795"/>
                <a:gd name="T92" fmla="*/ 4202 w 17562"/>
                <a:gd name="T93" fmla="*/ 4829 h 9795"/>
                <a:gd name="T94" fmla="*/ 2979 w 17562"/>
                <a:gd name="T95" fmla="*/ 3911 h 9795"/>
                <a:gd name="T96" fmla="*/ 4093 w 17562"/>
                <a:gd name="T97" fmla="*/ 5644 h 9795"/>
                <a:gd name="T98" fmla="*/ 5145 w 17562"/>
                <a:gd name="T99" fmla="*/ 4234 h 9795"/>
                <a:gd name="T100" fmla="*/ 6499 w 17562"/>
                <a:gd name="T101" fmla="*/ 5795 h 9795"/>
                <a:gd name="T102" fmla="*/ 13826 w 17562"/>
                <a:gd name="T103" fmla="*/ 1 h 9795"/>
                <a:gd name="T104" fmla="*/ 13516 w 17562"/>
                <a:gd name="T105" fmla="*/ 3622 h 9795"/>
                <a:gd name="T106" fmla="*/ 12998 w 17562"/>
                <a:gd name="T107" fmla="*/ 4471 h 9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7562" h="9795">
                  <a:moveTo>
                    <a:pt x="14748" y="4919"/>
                  </a:moveTo>
                  <a:cubicBezTo>
                    <a:pt x="14226" y="4373"/>
                    <a:pt x="13954" y="3592"/>
                    <a:pt x="13982" y="2720"/>
                  </a:cubicBezTo>
                  <a:cubicBezTo>
                    <a:pt x="14015" y="1718"/>
                    <a:pt x="14432" y="742"/>
                    <a:pt x="15136" y="1"/>
                  </a:cubicBezTo>
                  <a:cubicBezTo>
                    <a:pt x="10041" y="1"/>
                    <a:pt x="10041" y="1"/>
                    <a:pt x="10041" y="1"/>
                  </a:cubicBezTo>
                  <a:cubicBezTo>
                    <a:pt x="10041" y="0"/>
                    <a:pt x="10040" y="0"/>
                    <a:pt x="10040" y="0"/>
                  </a:cubicBezTo>
                  <a:cubicBezTo>
                    <a:pt x="9655" y="1"/>
                    <a:pt x="9655" y="1"/>
                    <a:pt x="9655" y="1"/>
                  </a:cubicBezTo>
                  <a:cubicBezTo>
                    <a:pt x="7214" y="1"/>
                    <a:pt x="7214" y="1"/>
                    <a:pt x="7214" y="1"/>
                  </a:cubicBezTo>
                  <a:cubicBezTo>
                    <a:pt x="9578" y="1"/>
                    <a:pt x="9578" y="1"/>
                    <a:pt x="9578" y="1"/>
                  </a:cubicBezTo>
                  <a:cubicBezTo>
                    <a:pt x="9513" y="1"/>
                    <a:pt x="9513" y="1"/>
                    <a:pt x="9513" y="1"/>
                  </a:cubicBezTo>
                  <a:cubicBezTo>
                    <a:pt x="10042" y="1"/>
                    <a:pt x="10042" y="1"/>
                    <a:pt x="10042" y="1"/>
                  </a:cubicBezTo>
                  <a:cubicBezTo>
                    <a:pt x="10042" y="1"/>
                    <a:pt x="10041" y="1"/>
                    <a:pt x="10041" y="1"/>
                  </a:cubicBezTo>
                  <a:cubicBezTo>
                    <a:pt x="13164" y="1"/>
                    <a:pt x="13164" y="1"/>
                    <a:pt x="13164" y="1"/>
                  </a:cubicBezTo>
                  <a:cubicBezTo>
                    <a:pt x="13729" y="1586"/>
                    <a:pt x="13377" y="3378"/>
                    <a:pt x="12161" y="4601"/>
                  </a:cubicBezTo>
                  <a:cubicBezTo>
                    <a:pt x="10587" y="6163"/>
                    <a:pt x="8060" y="6222"/>
                    <a:pt x="6362" y="4774"/>
                  </a:cubicBezTo>
                  <a:cubicBezTo>
                    <a:pt x="4946" y="3543"/>
                    <a:pt x="4644" y="1503"/>
                    <a:pt x="5683" y="1"/>
                  </a:cubicBezTo>
                  <a:cubicBezTo>
                    <a:pt x="4385" y="1"/>
                    <a:pt x="4385" y="1"/>
                    <a:pt x="4385" y="1"/>
                  </a:cubicBezTo>
                  <a:cubicBezTo>
                    <a:pt x="4283" y="711"/>
                    <a:pt x="4015" y="1370"/>
                    <a:pt x="3590" y="1873"/>
                  </a:cubicBezTo>
                  <a:cubicBezTo>
                    <a:pt x="3119" y="2433"/>
                    <a:pt x="2504" y="2741"/>
                    <a:pt x="1858" y="2741"/>
                  </a:cubicBezTo>
                  <a:cubicBezTo>
                    <a:pt x="1115" y="2741"/>
                    <a:pt x="428" y="2337"/>
                    <a:pt x="0" y="1655"/>
                  </a:cubicBezTo>
                  <a:cubicBezTo>
                    <a:pt x="46" y="1926"/>
                    <a:pt x="103" y="2192"/>
                    <a:pt x="171" y="2455"/>
                  </a:cubicBezTo>
                  <a:cubicBezTo>
                    <a:pt x="647" y="2941"/>
                    <a:pt x="1264" y="3226"/>
                    <a:pt x="1926" y="3227"/>
                  </a:cubicBezTo>
                  <a:cubicBezTo>
                    <a:pt x="1699" y="3574"/>
                    <a:pt x="1610" y="4026"/>
                    <a:pt x="1675" y="4522"/>
                  </a:cubicBezTo>
                  <a:cubicBezTo>
                    <a:pt x="1761" y="5202"/>
                    <a:pt x="2090" y="5846"/>
                    <a:pt x="2600" y="6338"/>
                  </a:cubicBezTo>
                  <a:cubicBezTo>
                    <a:pt x="3008" y="6731"/>
                    <a:pt x="3505" y="6998"/>
                    <a:pt x="4031" y="7112"/>
                  </a:cubicBezTo>
                  <a:cubicBezTo>
                    <a:pt x="3932" y="7328"/>
                    <a:pt x="3875" y="7563"/>
                    <a:pt x="3868" y="7813"/>
                  </a:cubicBezTo>
                  <a:cubicBezTo>
                    <a:pt x="3867" y="7843"/>
                    <a:pt x="3866" y="7874"/>
                    <a:pt x="3866" y="7904"/>
                  </a:cubicBezTo>
                  <a:cubicBezTo>
                    <a:pt x="4008" y="8008"/>
                    <a:pt x="4153" y="8109"/>
                    <a:pt x="4301" y="8206"/>
                  </a:cubicBezTo>
                  <a:cubicBezTo>
                    <a:pt x="4244" y="7795"/>
                    <a:pt x="4345" y="7393"/>
                    <a:pt x="4594" y="7052"/>
                  </a:cubicBezTo>
                  <a:cubicBezTo>
                    <a:pt x="4988" y="6515"/>
                    <a:pt x="5699" y="6200"/>
                    <a:pt x="6547" y="6186"/>
                  </a:cubicBezTo>
                  <a:cubicBezTo>
                    <a:pt x="6573" y="6186"/>
                    <a:pt x="6599" y="6185"/>
                    <a:pt x="6624" y="6185"/>
                  </a:cubicBezTo>
                  <a:cubicBezTo>
                    <a:pt x="7305" y="6185"/>
                    <a:pt x="8019" y="6413"/>
                    <a:pt x="8585" y="6810"/>
                  </a:cubicBezTo>
                  <a:cubicBezTo>
                    <a:pt x="9138" y="7197"/>
                    <a:pt x="9494" y="7703"/>
                    <a:pt x="9562" y="8196"/>
                  </a:cubicBezTo>
                  <a:cubicBezTo>
                    <a:pt x="9610" y="8541"/>
                    <a:pt x="9526" y="8844"/>
                    <a:pt x="9313" y="9096"/>
                  </a:cubicBezTo>
                  <a:cubicBezTo>
                    <a:pt x="9064" y="9390"/>
                    <a:pt x="8651" y="9594"/>
                    <a:pt x="8142" y="9682"/>
                  </a:cubicBezTo>
                  <a:cubicBezTo>
                    <a:pt x="8373" y="9718"/>
                    <a:pt x="8606" y="9746"/>
                    <a:pt x="8842" y="9765"/>
                  </a:cubicBezTo>
                  <a:cubicBezTo>
                    <a:pt x="8928" y="9732"/>
                    <a:pt x="9010" y="9696"/>
                    <a:pt x="9088" y="9655"/>
                  </a:cubicBezTo>
                  <a:cubicBezTo>
                    <a:pt x="9520" y="9430"/>
                    <a:pt x="9802" y="9094"/>
                    <a:pt x="9905" y="8682"/>
                  </a:cubicBezTo>
                  <a:cubicBezTo>
                    <a:pt x="10010" y="8265"/>
                    <a:pt x="9909" y="7789"/>
                    <a:pt x="9623" y="7340"/>
                  </a:cubicBezTo>
                  <a:cubicBezTo>
                    <a:pt x="9353" y="6917"/>
                    <a:pt x="8949" y="6555"/>
                    <a:pt x="8467" y="6290"/>
                  </a:cubicBezTo>
                  <a:cubicBezTo>
                    <a:pt x="9902" y="6496"/>
                    <a:pt x="11397" y="6072"/>
                    <a:pt x="12506" y="5021"/>
                  </a:cubicBezTo>
                  <a:cubicBezTo>
                    <a:pt x="13627" y="5074"/>
                    <a:pt x="14446" y="5829"/>
                    <a:pt x="14472" y="6856"/>
                  </a:cubicBezTo>
                  <a:cubicBezTo>
                    <a:pt x="14497" y="7738"/>
                    <a:pt x="13691" y="8495"/>
                    <a:pt x="12596" y="8617"/>
                  </a:cubicBezTo>
                  <a:cubicBezTo>
                    <a:pt x="12513" y="8626"/>
                    <a:pt x="12430" y="8631"/>
                    <a:pt x="12348" y="8631"/>
                  </a:cubicBezTo>
                  <a:cubicBezTo>
                    <a:pt x="12348" y="8631"/>
                    <a:pt x="12348" y="8631"/>
                    <a:pt x="12348" y="8631"/>
                  </a:cubicBezTo>
                  <a:cubicBezTo>
                    <a:pt x="11584" y="8631"/>
                    <a:pt x="10997" y="8230"/>
                    <a:pt x="10920" y="7656"/>
                  </a:cubicBezTo>
                  <a:cubicBezTo>
                    <a:pt x="10892" y="7444"/>
                    <a:pt x="10961" y="7220"/>
                    <a:pt x="11113" y="7024"/>
                  </a:cubicBezTo>
                  <a:cubicBezTo>
                    <a:pt x="11331" y="6741"/>
                    <a:pt x="11701" y="6543"/>
                    <a:pt x="12101" y="6494"/>
                  </a:cubicBezTo>
                  <a:cubicBezTo>
                    <a:pt x="12155" y="6487"/>
                    <a:pt x="12209" y="6483"/>
                    <a:pt x="12262" y="6483"/>
                  </a:cubicBezTo>
                  <a:cubicBezTo>
                    <a:pt x="12766" y="6483"/>
                    <a:pt x="13162" y="6783"/>
                    <a:pt x="13184" y="7180"/>
                  </a:cubicBezTo>
                  <a:cubicBezTo>
                    <a:pt x="13204" y="7527"/>
                    <a:pt x="12872" y="7842"/>
                    <a:pt x="12429" y="7896"/>
                  </a:cubicBezTo>
                  <a:cubicBezTo>
                    <a:pt x="12395" y="7900"/>
                    <a:pt x="12360" y="7902"/>
                    <a:pt x="12327" y="7902"/>
                  </a:cubicBezTo>
                  <a:cubicBezTo>
                    <a:pt x="12020" y="7902"/>
                    <a:pt x="11779" y="7732"/>
                    <a:pt x="11754" y="7497"/>
                  </a:cubicBezTo>
                  <a:cubicBezTo>
                    <a:pt x="11733" y="7282"/>
                    <a:pt x="11945" y="7078"/>
                    <a:pt x="12227" y="7043"/>
                  </a:cubicBezTo>
                  <a:cubicBezTo>
                    <a:pt x="12248" y="7040"/>
                    <a:pt x="12270" y="7038"/>
                    <a:pt x="12292" y="7038"/>
                  </a:cubicBezTo>
                  <a:cubicBezTo>
                    <a:pt x="12486" y="7038"/>
                    <a:pt x="12640" y="7151"/>
                    <a:pt x="12650" y="7302"/>
                  </a:cubicBezTo>
                  <a:cubicBezTo>
                    <a:pt x="12660" y="7433"/>
                    <a:pt x="12528" y="7558"/>
                    <a:pt x="12356" y="7579"/>
                  </a:cubicBezTo>
                  <a:cubicBezTo>
                    <a:pt x="12343" y="7581"/>
                    <a:pt x="12330" y="7582"/>
                    <a:pt x="12317" y="7582"/>
                  </a:cubicBezTo>
                  <a:cubicBezTo>
                    <a:pt x="12198" y="7582"/>
                    <a:pt x="12105" y="7517"/>
                    <a:pt x="12097" y="7427"/>
                  </a:cubicBezTo>
                  <a:cubicBezTo>
                    <a:pt x="12090" y="7348"/>
                    <a:pt x="12170" y="7272"/>
                    <a:pt x="12277" y="7259"/>
                  </a:cubicBezTo>
                  <a:cubicBezTo>
                    <a:pt x="12286" y="7257"/>
                    <a:pt x="12286" y="7257"/>
                    <a:pt x="12286" y="7257"/>
                  </a:cubicBezTo>
                  <a:cubicBezTo>
                    <a:pt x="12293" y="7250"/>
                    <a:pt x="12293" y="7250"/>
                    <a:pt x="12293" y="7250"/>
                  </a:cubicBezTo>
                  <a:cubicBezTo>
                    <a:pt x="12297" y="7246"/>
                    <a:pt x="12301" y="7241"/>
                    <a:pt x="12305" y="7237"/>
                  </a:cubicBezTo>
                  <a:cubicBezTo>
                    <a:pt x="12356" y="7180"/>
                    <a:pt x="12356" y="7180"/>
                    <a:pt x="12356" y="7180"/>
                  </a:cubicBezTo>
                  <a:cubicBezTo>
                    <a:pt x="12284" y="7189"/>
                    <a:pt x="12284" y="7189"/>
                    <a:pt x="12284" y="7189"/>
                  </a:cubicBezTo>
                  <a:cubicBezTo>
                    <a:pt x="12123" y="7209"/>
                    <a:pt x="12001" y="7330"/>
                    <a:pt x="12012" y="7460"/>
                  </a:cubicBezTo>
                  <a:cubicBezTo>
                    <a:pt x="12026" y="7600"/>
                    <a:pt x="12164" y="7702"/>
                    <a:pt x="12340" y="7702"/>
                  </a:cubicBezTo>
                  <a:cubicBezTo>
                    <a:pt x="12358" y="7702"/>
                    <a:pt x="12377" y="7701"/>
                    <a:pt x="12395" y="7698"/>
                  </a:cubicBezTo>
                  <a:cubicBezTo>
                    <a:pt x="12639" y="7667"/>
                    <a:pt x="12821" y="7491"/>
                    <a:pt x="12807" y="7296"/>
                  </a:cubicBezTo>
                  <a:cubicBezTo>
                    <a:pt x="12792" y="7081"/>
                    <a:pt x="12579" y="6918"/>
                    <a:pt x="12310" y="6918"/>
                  </a:cubicBezTo>
                  <a:cubicBezTo>
                    <a:pt x="12281" y="6918"/>
                    <a:pt x="12253" y="6920"/>
                    <a:pt x="12224" y="6924"/>
                  </a:cubicBezTo>
                  <a:cubicBezTo>
                    <a:pt x="11847" y="6971"/>
                    <a:pt x="11565" y="7249"/>
                    <a:pt x="11596" y="7544"/>
                  </a:cubicBezTo>
                  <a:cubicBezTo>
                    <a:pt x="11630" y="7858"/>
                    <a:pt x="11948" y="8086"/>
                    <a:pt x="12352" y="8086"/>
                  </a:cubicBezTo>
                  <a:cubicBezTo>
                    <a:pt x="12395" y="8086"/>
                    <a:pt x="12439" y="8084"/>
                    <a:pt x="12483" y="8078"/>
                  </a:cubicBezTo>
                  <a:cubicBezTo>
                    <a:pt x="13051" y="8010"/>
                    <a:pt x="13478" y="7601"/>
                    <a:pt x="13455" y="7147"/>
                  </a:cubicBezTo>
                  <a:cubicBezTo>
                    <a:pt x="13429" y="6627"/>
                    <a:pt x="12921" y="6236"/>
                    <a:pt x="12274" y="6236"/>
                  </a:cubicBezTo>
                  <a:cubicBezTo>
                    <a:pt x="12206" y="6236"/>
                    <a:pt x="12137" y="6240"/>
                    <a:pt x="12069" y="6249"/>
                  </a:cubicBezTo>
                  <a:cubicBezTo>
                    <a:pt x="11562" y="6312"/>
                    <a:pt x="11096" y="6565"/>
                    <a:pt x="10821" y="6925"/>
                  </a:cubicBezTo>
                  <a:cubicBezTo>
                    <a:pt x="10628" y="7177"/>
                    <a:pt x="10543" y="7464"/>
                    <a:pt x="10582" y="7734"/>
                  </a:cubicBezTo>
                  <a:cubicBezTo>
                    <a:pt x="10617" y="7977"/>
                    <a:pt x="10721" y="8195"/>
                    <a:pt x="10886" y="8379"/>
                  </a:cubicBezTo>
                  <a:cubicBezTo>
                    <a:pt x="10858" y="8762"/>
                    <a:pt x="10718" y="9097"/>
                    <a:pt x="10468" y="9377"/>
                  </a:cubicBezTo>
                  <a:cubicBezTo>
                    <a:pt x="10327" y="9536"/>
                    <a:pt x="10152" y="9675"/>
                    <a:pt x="9947" y="9795"/>
                  </a:cubicBezTo>
                  <a:cubicBezTo>
                    <a:pt x="10189" y="9788"/>
                    <a:pt x="10429" y="9772"/>
                    <a:pt x="10666" y="9748"/>
                  </a:cubicBezTo>
                  <a:cubicBezTo>
                    <a:pt x="10970" y="9488"/>
                    <a:pt x="11186" y="9166"/>
                    <a:pt x="11308" y="8786"/>
                  </a:cubicBezTo>
                  <a:cubicBezTo>
                    <a:pt x="11315" y="8763"/>
                    <a:pt x="11315" y="8763"/>
                    <a:pt x="11315" y="8763"/>
                  </a:cubicBezTo>
                  <a:cubicBezTo>
                    <a:pt x="11306" y="8740"/>
                    <a:pt x="11306" y="8740"/>
                    <a:pt x="11306" y="8740"/>
                  </a:cubicBezTo>
                  <a:cubicBezTo>
                    <a:pt x="11299" y="8723"/>
                    <a:pt x="11292" y="8706"/>
                    <a:pt x="11285" y="8689"/>
                  </a:cubicBezTo>
                  <a:cubicBezTo>
                    <a:pt x="11589" y="8855"/>
                    <a:pt x="11970" y="8947"/>
                    <a:pt x="12374" y="8947"/>
                  </a:cubicBezTo>
                  <a:cubicBezTo>
                    <a:pt x="12374" y="8947"/>
                    <a:pt x="12374" y="8947"/>
                    <a:pt x="12374" y="8947"/>
                  </a:cubicBezTo>
                  <a:cubicBezTo>
                    <a:pt x="12475" y="8947"/>
                    <a:pt x="12578" y="8941"/>
                    <a:pt x="12680" y="8930"/>
                  </a:cubicBezTo>
                  <a:cubicBezTo>
                    <a:pt x="13319" y="8863"/>
                    <a:pt x="13909" y="8609"/>
                    <a:pt x="14341" y="8214"/>
                  </a:cubicBezTo>
                  <a:cubicBezTo>
                    <a:pt x="14786" y="7809"/>
                    <a:pt x="15025" y="7286"/>
                    <a:pt x="15015" y="6742"/>
                  </a:cubicBezTo>
                  <a:cubicBezTo>
                    <a:pt x="15006" y="6317"/>
                    <a:pt x="14889" y="5914"/>
                    <a:pt x="14679" y="5569"/>
                  </a:cubicBezTo>
                  <a:cubicBezTo>
                    <a:pt x="15269" y="6066"/>
                    <a:pt x="16016" y="6342"/>
                    <a:pt x="16831" y="6342"/>
                  </a:cubicBezTo>
                  <a:cubicBezTo>
                    <a:pt x="16934" y="6342"/>
                    <a:pt x="17036" y="6338"/>
                    <a:pt x="17138" y="6329"/>
                  </a:cubicBezTo>
                  <a:cubicBezTo>
                    <a:pt x="17285" y="6155"/>
                    <a:pt x="17427" y="5975"/>
                    <a:pt x="17562" y="5791"/>
                  </a:cubicBezTo>
                  <a:cubicBezTo>
                    <a:pt x="17351" y="5835"/>
                    <a:pt x="17135" y="5857"/>
                    <a:pt x="16916" y="5857"/>
                  </a:cubicBezTo>
                  <a:cubicBezTo>
                    <a:pt x="16087" y="5857"/>
                    <a:pt x="15317" y="5524"/>
                    <a:pt x="14748" y="4919"/>
                  </a:cubicBezTo>
                  <a:close/>
                  <a:moveTo>
                    <a:pt x="4910" y="1"/>
                  </a:moveTo>
                  <a:cubicBezTo>
                    <a:pt x="4962" y="1"/>
                    <a:pt x="4962" y="1"/>
                    <a:pt x="4962" y="1"/>
                  </a:cubicBezTo>
                  <a:cubicBezTo>
                    <a:pt x="4936" y="48"/>
                    <a:pt x="4913" y="92"/>
                    <a:pt x="4889" y="140"/>
                  </a:cubicBezTo>
                  <a:cubicBezTo>
                    <a:pt x="4897" y="94"/>
                    <a:pt x="4903" y="47"/>
                    <a:pt x="4910" y="1"/>
                  </a:cubicBezTo>
                  <a:close/>
                  <a:moveTo>
                    <a:pt x="4245" y="1848"/>
                  </a:moveTo>
                  <a:cubicBezTo>
                    <a:pt x="4338" y="1707"/>
                    <a:pt x="4421" y="1558"/>
                    <a:pt x="4496" y="1403"/>
                  </a:cubicBezTo>
                  <a:cubicBezTo>
                    <a:pt x="4408" y="2052"/>
                    <a:pt x="4480" y="2715"/>
                    <a:pt x="4701" y="3337"/>
                  </a:cubicBezTo>
                  <a:cubicBezTo>
                    <a:pt x="4644" y="3269"/>
                    <a:pt x="4582" y="3203"/>
                    <a:pt x="4516" y="3140"/>
                  </a:cubicBezTo>
                  <a:cubicBezTo>
                    <a:pt x="4235" y="2873"/>
                    <a:pt x="3897" y="2689"/>
                    <a:pt x="3560" y="2613"/>
                  </a:cubicBezTo>
                  <a:cubicBezTo>
                    <a:pt x="3818" y="2405"/>
                    <a:pt x="4047" y="2149"/>
                    <a:pt x="4245" y="1848"/>
                  </a:cubicBezTo>
                  <a:close/>
                  <a:moveTo>
                    <a:pt x="6499" y="5795"/>
                  </a:moveTo>
                  <a:cubicBezTo>
                    <a:pt x="5551" y="5795"/>
                    <a:pt x="4758" y="6139"/>
                    <a:pt x="4298" y="6691"/>
                  </a:cubicBezTo>
                  <a:cubicBezTo>
                    <a:pt x="3199" y="6602"/>
                    <a:pt x="2226" y="5662"/>
                    <a:pt x="2075" y="4538"/>
                  </a:cubicBezTo>
                  <a:cubicBezTo>
                    <a:pt x="2013" y="4082"/>
                    <a:pt x="2118" y="3672"/>
                    <a:pt x="2371" y="3382"/>
                  </a:cubicBezTo>
                  <a:cubicBezTo>
                    <a:pt x="2597" y="3123"/>
                    <a:pt x="2917" y="2987"/>
                    <a:pt x="3297" y="2987"/>
                  </a:cubicBezTo>
                  <a:cubicBezTo>
                    <a:pt x="3321" y="2987"/>
                    <a:pt x="3347" y="2987"/>
                    <a:pt x="3372" y="2988"/>
                  </a:cubicBezTo>
                  <a:cubicBezTo>
                    <a:pt x="4093" y="3023"/>
                    <a:pt x="4782" y="3683"/>
                    <a:pt x="4877" y="4429"/>
                  </a:cubicBezTo>
                  <a:cubicBezTo>
                    <a:pt x="4912" y="4704"/>
                    <a:pt x="4843" y="4956"/>
                    <a:pt x="4681" y="5141"/>
                  </a:cubicBezTo>
                  <a:cubicBezTo>
                    <a:pt x="4525" y="5318"/>
                    <a:pt x="4298" y="5416"/>
                    <a:pt x="4041" y="5416"/>
                  </a:cubicBezTo>
                  <a:cubicBezTo>
                    <a:pt x="4017" y="5416"/>
                    <a:pt x="3992" y="5415"/>
                    <a:pt x="3968" y="5413"/>
                  </a:cubicBezTo>
                  <a:cubicBezTo>
                    <a:pt x="3513" y="5380"/>
                    <a:pt x="3105" y="4989"/>
                    <a:pt x="3039" y="4523"/>
                  </a:cubicBezTo>
                  <a:cubicBezTo>
                    <a:pt x="3014" y="4345"/>
                    <a:pt x="3056" y="4183"/>
                    <a:pt x="3157" y="4067"/>
                  </a:cubicBezTo>
                  <a:cubicBezTo>
                    <a:pt x="3257" y="3952"/>
                    <a:pt x="3407" y="3893"/>
                    <a:pt x="3576" y="3903"/>
                  </a:cubicBezTo>
                  <a:cubicBezTo>
                    <a:pt x="3862" y="3920"/>
                    <a:pt x="4135" y="4183"/>
                    <a:pt x="4174" y="4476"/>
                  </a:cubicBezTo>
                  <a:cubicBezTo>
                    <a:pt x="4189" y="4585"/>
                    <a:pt x="4162" y="4685"/>
                    <a:pt x="4098" y="4758"/>
                  </a:cubicBezTo>
                  <a:cubicBezTo>
                    <a:pt x="4033" y="4833"/>
                    <a:pt x="3935" y="4871"/>
                    <a:pt x="3825" y="4863"/>
                  </a:cubicBezTo>
                  <a:cubicBezTo>
                    <a:pt x="3647" y="4851"/>
                    <a:pt x="3481" y="4692"/>
                    <a:pt x="3455" y="4508"/>
                  </a:cubicBezTo>
                  <a:cubicBezTo>
                    <a:pt x="3446" y="4440"/>
                    <a:pt x="3462" y="4378"/>
                    <a:pt x="3500" y="4333"/>
                  </a:cubicBezTo>
                  <a:cubicBezTo>
                    <a:pt x="3539" y="4288"/>
                    <a:pt x="3598" y="4266"/>
                    <a:pt x="3664" y="4270"/>
                  </a:cubicBezTo>
                  <a:cubicBezTo>
                    <a:pt x="3775" y="4278"/>
                    <a:pt x="3878" y="4377"/>
                    <a:pt x="3894" y="4492"/>
                  </a:cubicBezTo>
                  <a:cubicBezTo>
                    <a:pt x="3899" y="4532"/>
                    <a:pt x="3890" y="4569"/>
                    <a:pt x="3866" y="4596"/>
                  </a:cubicBezTo>
                  <a:cubicBezTo>
                    <a:pt x="3843" y="4623"/>
                    <a:pt x="3808" y="4637"/>
                    <a:pt x="3768" y="4634"/>
                  </a:cubicBezTo>
                  <a:cubicBezTo>
                    <a:pt x="3755" y="4633"/>
                    <a:pt x="3755" y="4633"/>
                    <a:pt x="3755" y="4633"/>
                  </a:cubicBezTo>
                  <a:cubicBezTo>
                    <a:pt x="3747" y="4643"/>
                    <a:pt x="3747" y="4643"/>
                    <a:pt x="3747" y="4643"/>
                  </a:cubicBezTo>
                  <a:cubicBezTo>
                    <a:pt x="3743" y="4648"/>
                    <a:pt x="3740" y="4652"/>
                    <a:pt x="3736" y="4657"/>
                  </a:cubicBezTo>
                  <a:cubicBezTo>
                    <a:pt x="3706" y="4693"/>
                    <a:pt x="3706" y="4693"/>
                    <a:pt x="3706" y="4693"/>
                  </a:cubicBezTo>
                  <a:cubicBezTo>
                    <a:pt x="3753" y="4697"/>
                    <a:pt x="3753" y="4697"/>
                    <a:pt x="3753" y="4697"/>
                  </a:cubicBezTo>
                  <a:cubicBezTo>
                    <a:pt x="3820" y="4701"/>
                    <a:pt x="3879" y="4678"/>
                    <a:pt x="3919" y="4632"/>
                  </a:cubicBezTo>
                  <a:cubicBezTo>
                    <a:pt x="3957" y="4588"/>
                    <a:pt x="3974" y="4528"/>
                    <a:pt x="3965" y="4462"/>
                  </a:cubicBezTo>
                  <a:cubicBezTo>
                    <a:pt x="3942" y="4295"/>
                    <a:pt x="3796" y="4156"/>
                    <a:pt x="3634" y="4145"/>
                  </a:cubicBezTo>
                  <a:cubicBezTo>
                    <a:pt x="3536" y="4139"/>
                    <a:pt x="3450" y="4173"/>
                    <a:pt x="3392" y="4240"/>
                  </a:cubicBezTo>
                  <a:cubicBezTo>
                    <a:pt x="3335" y="4306"/>
                    <a:pt x="3310" y="4397"/>
                    <a:pt x="3324" y="4496"/>
                  </a:cubicBezTo>
                  <a:cubicBezTo>
                    <a:pt x="3359" y="4747"/>
                    <a:pt x="3579" y="4957"/>
                    <a:pt x="3823" y="4975"/>
                  </a:cubicBezTo>
                  <a:cubicBezTo>
                    <a:pt x="3974" y="4985"/>
                    <a:pt x="4111" y="4933"/>
                    <a:pt x="4202" y="4829"/>
                  </a:cubicBezTo>
                  <a:cubicBezTo>
                    <a:pt x="4290" y="4729"/>
                    <a:pt x="4328" y="4591"/>
                    <a:pt x="4308" y="4442"/>
                  </a:cubicBezTo>
                  <a:cubicBezTo>
                    <a:pt x="4256" y="4053"/>
                    <a:pt x="3906" y="3719"/>
                    <a:pt x="3529" y="3696"/>
                  </a:cubicBezTo>
                  <a:cubicBezTo>
                    <a:pt x="3308" y="3683"/>
                    <a:pt x="3111" y="3760"/>
                    <a:pt x="2979" y="3911"/>
                  </a:cubicBezTo>
                  <a:cubicBezTo>
                    <a:pt x="2845" y="4065"/>
                    <a:pt x="2790" y="4279"/>
                    <a:pt x="2822" y="4513"/>
                  </a:cubicBezTo>
                  <a:cubicBezTo>
                    <a:pt x="2905" y="5104"/>
                    <a:pt x="3421" y="5599"/>
                    <a:pt x="3998" y="5641"/>
                  </a:cubicBezTo>
                  <a:cubicBezTo>
                    <a:pt x="4030" y="5643"/>
                    <a:pt x="4062" y="5644"/>
                    <a:pt x="4093" y="5644"/>
                  </a:cubicBezTo>
                  <a:cubicBezTo>
                    <a:pt x="4422" y="5644"/>
                    <a:pt x="4714" y="5519"/>
                    <a:pt x="4915" y="5290"/>
                  </a:cubicBezTo>
                  <a:cubicBezTo>
                    <a:pt x="5123" y="5055"/>
                    <a:pt x="5213" y="4732"/>
                    <a:pt x="5169" y="4382"/>
                  </a:cubicBezTo>
                  <a:cubicBezTo>
                    <a:pt x="5163" y="4333"/>
                    <a:pt x="5155" y="4283"/>
                    <a:pt x="5145" y="4234"/>
                  </a:cubicBezTo>
                  <a:cubicBezTo>
                    <a:pt x="5372" y="4583"/>
                    <a:pt x="5653" y="4907"/>
                    <a:pt x="5988" y="5191"/>
                  </a:cubicBezTo>
                  <a:cubicBezTo>
                    <a:pt x="6293" y="5442"/>
                    <a:pt x="6620" y="5653"/>
                    <a:pt x="6961" y="5822"/>
                  </a:cubicBezTo>
                  <a:cubicBezTo>
                    <a:pt x="6805" y="5804"/>
                    <a:pt x="6651" y="5795"/>
                    <a:pt x="6499" y="5795"/>
                  </a:cubicBezTo>
                  <a:close/>
                  <a:moveTo>
                    <a:pt x="14462" y="2"/>
                  </a:moveTo>
                  <a:cubicBezTo>
                    <a:pt x="14273" y="242"/>
                    <a:pt x="14108" y="499"/>
                    <a:pt x="13969" y="768"/>
                  </a:cubicBezTo>
                  <a:cubicBezTo>
                    <a:pt x="13939" y="511"/>
                    <a:pt x="13891" y="255"/>
                    <a:pt x="13826" y="1"/>
                  </a:cubicBezTo>
                  <a:lnTo>
                    <a:pt x="14462" y="2"/>
                  </a:lnTo>
                  <a:close/>
                  <a:moveTo>
                    <a:pt x="12998" y="4471"/>
                  </a:moveTo>
                  <a:cubicBezTo>
                    <a:pt x="13202" y="4203"/>
                    <a:pt x="13375" y="3919"/>
                    <a:pt x="13516" y="3622"/>
                  </a:cubicBezTo>
                  <a:cubicBezTo>
                    <a:pt x="13574" y="3900"/>
                    <a:pt x="13665" y="4168"/>
                    <a:pt x="13792" y="4422"/>
                  </a:cubicBezTo>
                  <a:cubicBezTo>
                    <a:pt x="13881" y="4603"/>
                    <a:pt x="13982" y="4774"/>
                    <a:pt x="14095" y="4933"/>
                  </a:cubicBezTo>
                  <a:cubicBezTo>
                    <a:pt x="13786" y="4704"/>
                    <a:pt x="13415" y="4548"/>
                    <a:pt x="12998" y="44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1"/>
            <p:cNvSpPr>
              <a:spLocks/>
            </p:cNvSpPr>
            <p:nvPr userDrawn="1"/>
          </p:nvSpPr>
          <p:spPr bwMode="auto">
            <a:xfrm>
              <a:off x="4813300" y="0"/>
              <a:ext cx="1246188" cy="3175"/>
            </a:xfrm>
            <a:custGeom>
              <a:avLst/>
              <a:gdLst>
                <a:gd name="T0" fmla="*/ 0 w 1987"/>
                <a:gd name="T1" fmla="*/ 1 h 3"/>
                <a:gd name="T2" fmla="*/ 1987 w 1987"/>
                <a:gd name="T3" fmla="*/ 3 h 3"/>
                <a:gd name="T4" fmla="*/ 1981 w 1987"/>
                <a:gd name="T5" fmla="*/ 0 h 3"/>
                <a:gd name="T6" fmla="*/ 2 w 1987"/>
                <a:gd name="T7" fmla="*/ 0 h 3"/>
                <a:gd name="T8" fmla="*/ 0 w 1987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7" h="3">
                  <a:moveTo>
                    <a:pt x="0" y="1"/>
                  </a:moveTo>
                  <a:cubicBezTo>
                    <a:pt x="1987" y="3"/>
                    <a:pt x="1987" y="3"/>
                    <a:pt x="1987" y="3"/>
                  </a:cubicBezTo>
                  <a:cubicBezTo>
                    <a:pt x="1985" y="2"/>
                    <a:pt x="1983" y="1"/>
                    <a:pt x="198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2"/>
            <p:cNvSpPr>
              <a:spLocks/>
            </p:cNvSpPr>
            <p:nvPr userDrawn="1"/>
          </p:nvSpPr>
          <p:spPr bwMode="auto">
            <a:xfrm>
              <a:off x="3529013" y="0"/>
              <a:ext cx="4391025" cy="3306763"/>
            </a:xfrm>
            <a:custGeom>
              <a:avLst/>
              <a:gdLst>
                <a:gd name="T0" fmla="*/ 5525 w 7000"/>
                <a:gd name="T1" fmla="*/ 3755 h 5268"/>
                <a:gd name="T2" fmla="*/ 1657 w 7000"/>
                <a:gd name="T3" fmla="*/ 3871 h 5268"/>
                <a:gd name="T4" fmla="*/ 1391 w 7000"/>
                <a:gd name="T5" fmla="*/ 493 h 5268"/>
                <a:gd name="T6" fmla="*/ 2048 w 7000"/>
                <a:gd name="T7" fmla="*/ 1 h 5268"/>
                <a:gd name="T8" fmla="*/ 1295 w 7000"/>
                <a:gd name="T9" fmla="*/ 0 h 5268"/>
                <a:gd name="T10" fmla="*/ 997 w 7000"/>
                <a:gd name="T11" fmla="*/ 291 h 5268"/>
                <a:gd name="T12" fmla="*/ 1367 w 7000"/>
                <a:gd name="T13" fmla="*/ 4165 h 5268"/>
                <a:gd name="T14" fmla="*/ 5800 w 7000"/>
                <a:gd name="T15" fmla="*/ 3981 h 5268"/>
                <a:gd name="T16" fmla="*/ 6268 w 7000"/>
                <a:gd name="T17" fmla="*/ 5 h 5268"/>
                <a:gd name="T18" fmla="*/ 5781 w 7000"/>
                <a:gd name="T19" fmla="*/ 4 h 5268"/>
                <a:gd name="T20" fmla="*/ 5525 w 7000"/>
                <a:gd name="T21" fmla="*/ 3755 h 5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00" h="5268">
                  <a:moveTo>
                    <a:pt x="5525" y="3755"/>
                  </a:moveTo>
                  <a:cubicBezTo>
                    <a:pt x="4490" y="4807"/>
                    <a:pt x="2787" y="4849"/>
                    <a:pt x="1657" y="3871"/>
                  </a:cubicBezTo>
                  <a:cubicBezTo>
                    <a:pt x="644" y="2987"/>
                    <a:pt x="501" y="1488"/>
                    <a:pt x="1391" y="493"/>
                  </a:cubicBezTo>
                  <a:cubicBezTo>
                    <a:pt x="1582" y="279"/>
                    <a:pt x="1798" y="119"/>
                    <a:pt x="2048" y="1"/>
                  </a:cubicBezTo>
                  <a:cubicBezTo>
                    <a:pt x="1295" y="0"/>
                    <a:pt x="1295" y="0"/>
                    <a:pt x="1295" y="0"/>
                  </a:cubicBezTo>
                  <a:cubicBezTo>
                    <a:pt x="1179" y="92"/>
                    <a:pt x="1096" y="175"/>
                    <a:pt x="997" y="291"/>
                  </a:cubicBezTo>
                  <a:cubicBezTo>
                    <a:pt x="0" y="1450"/>
                    <a:pt x="192" y="3166"/>
                    <a:pt x="1367" y="4165"/>
                  </a:cubicBezTo>
                  <a:cubicBezTo>
                    <a:pt x="2676" y="5268"/>
                    <a:pt x="4623" y="5201"/>
                    <a:pt x="5800" y="3981"/>
                  </a:cubicBezTo>
                  <a:cubicBezTo>
                    <a:pt x="6834" y="2906"/>
                    <a:pt x="7000" y="1291"/>
                    <a:pt x="6268" y="5"/>
                  </a:cubicBezTo>
                  <a:cubicBezTo>
                    <a:pt x="5781" y="4"/>
                    <a:pt x="5781" y="4"/>
                    <a:pt x="5781" y="4"/>
                  </a:cubicBezTo>
                  <a:cubicBezTo>
                    <a:pt x="6642" y="1168"/>
                    <a:pt x="6529" y="2732"/>
                    <a:pt x="5525" y="37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23"/>
            <p:cNvSpPr>
              <a:spLocks/>
            </p:cNvSpPr>
            <p:nvPr userDrawn="1"/>
          </p:nvSpPr>
          <p:spPr bwMode="auto">
            <a:xfrm>
              <a:off x="3184525" y="4219575"/>
              <a:ext cx="2573338" cy="1744663"/>
            </a:xfrm>
            <a:custGeom>
              <a:avLst/>
              <a:gdLst>
                <a:gd name="T0" fmla="*/ 4043 w 4100"/>
                <a:gd name="T1" fmla="*/ 1870 h 2780"/>
                <a:gd name="T2" fmla="*/ 3831 w 4100"/>
                <a:gd name="T3" fmla="*/ 987 h 2780"/>
                <a:gd name="T4" fmla="*/ 2316 w 4100"/>
                <a:gd name="T5" fmla="*/ 52 h 2780"/>
                <a:gd name="T6" fmla="*/ 1784 w 4100"/>
                <a:gd name="T7" fmla="*/ 0 h 2780"/>
                <a:gd name="T8" fmla="*/ 12 w 4100"/>
                <a:gd name="T9" fmla="*/ 1306 h 2780"/>
                <a:gd name="T10" fmla="*/ 119 w 4100"/>
                <a:gd name="T11" fmla="*/ 1928 h 2780"/>
                <a:gd name="T12" fmla="*/ 613 w 4100"/>
                <a:gd name="T13" fmla="*/ 2174 h 2780"/>
                <a:gd name="T14" fmla="*/ 381 w 4100"/>
                <a:gd name="T15" fmla="*/ 1721 h 2780"/>
                <a:gd name="T16" fmla="*/ 535 w 4100"/>
                <a:gd name="T17" fmla="*/ 858 h 2780"/>
                <a:gd name="T18" fmla="*/ 1821 w 4100"/>
                <a:gd name="T19" fmla="*/ 295 h 2780"/>
                <a:gd name="T20" fmla="*/ 1862 w 4100"/>
                <a:gd name="T21" fmla="*/ 294 h 2780"/>
                <a:gd name="T22" fmla="*/ 3768 w 4100"/>
                <a:gd name="T23" fmla="*/ 1555 h 2780"/>
                <a:gd name="T24" fmla="*/ 3618 w 4100"/>
                <a:gd name="T25" fmla="*/ 2145 h 2780"/>
                <a:gd name="T26" fmla="*/ 2554 w 4100"/>
                <a:gd name="T27" fmla="*/ 2568 h 2780"/>
                <a:gd name="T28" fmla="*/ 1558 w 4100"/>
                <a:gd name="T29" fmla="*/ 2325 h 2780"/>
                <a:gd name="T30" fmla="*/ 1027 w 4100"/>
                <a:gd name="T31" fmla="*/ 1701 h 2780"/>
                <a:gd name="T32" fmla="*/ 1127 w 4100"/>
                <a:gd name="T33" fmla="*/ 1171 h 2780"/>
                <a:gd name="T34" fmla="*/ 1961 w 4100"/>
                <a:gd name="T35" fmla="*/ 813 h 2780"/>
                <a:gd name="T36" fmla="*/ 1988 w 4100"/>
                <a:gd name="T37" fmla="*/ 812 h 2780"/>
                <a:gd name="T38" fmla="*/ 3210 w 4100"/>
                <a:gd name="T39" fmla="*/ 1601 h 2780"/>
                <a:gd name="T40" fmla="*/ 3211 w 4100"/>
                <a:gd name="T41" fmla="*/ 1608 h 2780"/>
                <a:gd name="T42" fmla="*/ 3215 w 4100"/>
                <a:gd name="T43" fmla="*/ 1615 h 2780"/>
                <a:gd name="T44" fmla="*/ 3311 w 4100"/>
                <a:gd name="T45" fmla="*/ 1822 h 2780"/>
                <a:gd name="T46" fmla="*/ 3400 w 4100"/>
                <a:gd name="T47" fmla="*/ 2009 h 2780"/>
                <a:gd name="T48" fmla="*/ 3435 w 4100"/>
                <a:gd name="T49" fmla="*/ 1805 h 2780"/>
                <a:gd name="T50" fmla="*/ 2280 w 4100"/>
                <a:gd name="T51" fmla="*/ 609 h 2780"/>
                <a:gd name="T52" fmla="*/ 1931 w 4100"/>
                <a:gd name="T53" fmla="*/ 576 h 2780"/>
                <a:gd name="T54" fmla="*/ 737 w 4100"/>
                <a:gd name="T55" fmla="*/ 1433 h 2780"/>
                <a:gd name="T56" fmla="*/ 1129 w 4100"/>
                <a:gd name="T57" fmla="*/ 2301 h 2780"/>
                <a:gd name="T58" fmla="*/ 1400 w 4100"/>
                <a:gd name="T59" fmla="*/ 2497 h 2780"/>
                <a:gd name="T60" fmla="*/ 2277 w 4100"/>
                <a:gd name="T61" fmla="*/ 2767 h 2780"/>
                <a:gd name="T62" fmla="*/ 2534 w 4100"/>
                <a:gd name="T63" fmla="*/ 2780 h 2780"/>
                <a:gd name="T64" fmla="*/ 2535 w 4100"/>
                <a:gd name="T65" fmla="*/ 2780 h 2780"/>
                <a:gd name="T66" fmla="*/ 4043 w 4100"/>
                <a:gd name="T67" fmla="*/ 1870 h 2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0" h="2780">
                  <a:moveTo>
                    <a:pt x="4043" y="1870"/>
                  </a:moveTo>
                  <a:cubicBezTo>
                    <a:pt x="4100" y="1589"/>
                    <a:pt x="4025" y="1276"/>
                    <a:pt x="3831" y="987"/>
                  </a:cubicBezTo>
                  <a:cubicBezTo>
                    <a:pt x="3520" y="523"/>
                    <a:pt x="2954" y="174"/>
                    <a:pt x="2316" y="52"/>
                  </a:cubicBezTo>
                  <a:cubicBezTo>
                    <a:pt x="2137" y="18"/>
                    <a:pt x="1958" y="0"/>
                    <a:pt x="1784" y="0"/>
                  </a:cubicBezTo>
                  <a:cubicBezTo>
                    <a:pt x="797" y="0"/>
                    <a:pt x="52" y="550"/>
                    <a:pt x="12" y="1306"/>
                  </a:cubicBezTo>
                  <a:cubicBezTo>
                    <a:pt x="0" y="1520"/>
                    <a:pt x="37" y="1729"/>
                    <a:pt x="119" y="1928"/>
                  </a:cubicBezTo>
                  <a:cubicBezTo>
                    <a:pt x="281" y="2015"/>
                    <a:pt x="446" y="2097"/>
                    <a:pt x="613" y="2174"/>
                  </a:cubicBezTo>
                  <a:cubicBezTo>
                    <a:pt x="507" y="2035"/>
                    <a:pt x="428" y="1883"/>
                    <a:pt x="381" y="1721"/>
                  </a:cubicBezTo>
                  <a:cubicBezTo>
                    <a:pt x="293" y="1418"/>
                    <a:pt x="348" y="1111"/>
                    <a:pt x="535" y="858"/>
                  </a:cubicBezTo>
                  <a:cubicBezTo>
                    <a:pt x="793" y="508"/>
                    <a:pt x="1262" y="303"/>
                    <a:pt x="1821" y="295"/>
                  </a:cubicBezTo>
                  <a:cubicBezTo>
                    <a:pt x="1835" y="295"/>
                    <a:pt x="1848" y="294"/>
                    <a:pt x="1862" y="294"/>
                  </a:cubicBezTo>
                  <a:cubicBezTo>
                    <a:pt x="2760" y="294"/>
                    <a:pt x="3651" y="883"/>
                    <a:pt x="3768" y="1555"/>
                  </a:cubicBezTo>
                  <a:cubicBezTo>
                    <a:pt x="3806" y="1774"/>
                    <a:pt x="3755" y="1978"/>
                    <a:pt x="3618" y="2145"/>
                  </a:cubicBezTo>
                  <a:cubicBezTo>
                    <a:pt x="3409" y="2402"/>
                    <a:pt x="3021" y="2556"/>
                    <a:pt x="2554" y="2568"/>
                  </a:cubicBezTo>
                  <a:cubicBezTo>
                    <a:pt x="2198" y="2577"/>
                    <a:pt x="1843" y="2490"/>
                    <a:pt x="1558" y="2325"/>
                  </a:cubicBezTo>
                  <a:cubicBezTo>
                    <a:pt x="1284" y="2167"/>
                    <a:pt x="1096" y="1945"/>
                    <a:pt x="1027" y="1701"/>
                  </a:cubicBezTo>
                  <a:cubicBezTo>
                    <a:pt x="975" y="1514"/>
                    <a:pt x="1011" y="1326"/>
                    <a:pt x="1127" y="1171"/>
                  </a:cubicBezTo>
                  <a:cubicBezTo>
                    <a:pt x="1294" y="948"/>
                    <a:pt x="1597" y="817"/>
                    <a:pt x="1961" y="813"/>
                  </a:cubicBezTo>
                  <a:cubicBezTo>
                    <a:pt x="1970" y="812"/>
                    <a:pt x="1979" y="812"/>
                    <a:pt x="1988" y="812"/>
                  </a:cubicBezTo>
                  <a:cubicBezTo>
                    <a:pt x="2565" y="812"/>
                    <a:pt x="3125" y="1173"/>
                    <a:pt x="3210" y="1601"/>
                  </a:cubicBezTo>
                  <a:cubicBezTo>
                    <a:pt x="3211" y="1608"/>
                    <a:pt x="3211" y="1608"/>
                    <a:pt x="3211" y="1608"/>
                  </a:cubicBezTo>
                  <a:cubicBezTo>
                    <a:pt x="3215" y="1615"/>
                    <a:pt x="3215" y="1615"/>
                    <a:pt x="3215" y="1615"/>
                  </a:cubicBezTo>
                  <a:cubicBezTo>
                    <a:pt x="3248" y="1689"/>
                    <a:pt x="3280" y="1757"/>
                    <a:pt x="3311" y="1822"/>
                  </a:cubicBezTo>
                  <a:cubicBezTo>
                    <a:pt x="3400" y="2009"/>
                    <a:pt x="3400" y="2009"/>
                    <a:pt x="3400" y="2009"/>
                  </a:cubicBezTo>
                  <a:cubicBezTo>
                    <a:pt x="3435" y="1805"/>
                    <a:pt x="3435" y="1805"/>
                    <a:pt x="3435" y="1805"/>
                  </a:cubicBezTo>
                  <a:cubicBezTo>
                    <a:pt x="3525" y="1291"/>
                    <a:pt x="2996" y="743"/>
                    <a:pt x="2280" y="609"/>
                  </a:cubicBezTo>
                  <a:cubicBezTo>
                    <a:pt x="2163" y="587"/>
                    <a:pt x="2046" y="576"/>
                    <a:pt x="1931" y="576"/>
                  </a:cubicBezTo>
                  <a:cubicBezTo>
                    <a:pt x="1276" y="576"/>
                    <a:pt x="774" y="936"/>
                    <a:pt x="737" y="1433"/>
                  </a:cubicBezTo>
                  <a:cubicBezTo>
                    <a:pt x="714" y="1746"/>
                    <a:pt x="853" y="2055"/>
                    <a:pt x="1129" y="2301"/>
                  </a:cubicBezTo>
                  <a:cubicBezTo>
                    <a:pt x="1210" y="2374"/>
                    <a:pt x="1302" y="2440"/>
                    <a:pt x="1400" y="2497"/>
                  </a:cubicBezTo>
                  <a:cubicBezTo>
                    <a:pt x="1687" y="2600"/>
                    <a:pt x="1979" y="2691"/>
                    <a:pt x="2277" y="2767"/>
                  </a:cubicBezTo>
                  <a:cubicBezTo>
                    <a:pt x="2364" y="2776"/>
                    <a:pt x="2450" y="2780"/>
                    <a:pt x="2534" y="2780"/>
                  </a:cubicBezTo>
                  <a:cubicBezTo>
                    <a:pt x="2534" y="2780"/>
                    <a:pt x="2534" y="2780"/>
                    <a:pt x="2535" y="2780"/>
                  </a:cubicBezTo>
                  <a:cubicBezTo>
                    <a:pt x="3339" y="2780"/>
                    <a:pt x="3931" y="2423"/>
                    <a:pt x="4043" y="18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40"/>
          <p:cNvSpPr/>
          <p:nvPr userDrawn="1"/>
        </p:nvSpPr>
        <p:spPr>
          <a:xfrm>
            <a:off x="0" y="614364"/>
            <a:ext cx="12204700" cy="6243637"/>
          </a:xfrm>
          <a:custGeom>
            <a:avLst/>
            <a:gdLst>
              <a:gd name="connsiteX0" fmla="*/ 4668839 w 12204700"/>
              <a:gd name="connsiteY0" fmla="*/ 0 h 6243637"/>
              <a:gd name="connsiteX1" fmla="*/ 12031871 w 12204700"/>
              <a:gd name="connsiteY1" fmla="*/ 3986148 h 6243637"/>
              <a:gd name="connsiteX2" fmla="*/ 12204700 w 12204700"/>
              <a:gd name="connsiteY2" fmla="*/ 4262089 h 6243637"/>
              <a:gd name="connsiteX3" fmla="*/ 12204700 w 12204700"/>
              <a:gd name="connsiteY3" fmla="*/ 6243637 h 6243637"/>
              <a:gd name="connsiteX4" fmla="*/ 0 w 12204700"/>
              <a:gd name="connsiteY4" fmla="*/ 6243637 h 6243637"/>
              <a:gd name="connsiteX5" fmla="*/ 0 w 12204700"/>
              <a:gd name="connsiteY5" fmla="*/ 1343436 h 6243637"/>
              <a:gd name="connsiteX6" fmla="*/ 110292 w 12204700"/>
              <a:gd name="connsiteY6" fmla="*/ 1272729 h 6243637"/>
              <a:gd name="connsiteX7" fmla="*/ 4668839 w 12204700"/>
              <a:gd name="connsiteY7" fmla="*/ 0 h 624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204700" h="6243637">
                <a:moveTo>
                  <a:pt x="4668839" y="0"/>
                </a:moveTo>
                <a:cubicBezTo>
                  <a:pt x="7750774" y="0"/>
                  <a:pt x="10462303" y="1585901"/>
                  <a:pt x="12031871" y="3986148"/>
                </a:cubicBezTo>
                <a:lnTo>
                  <a:pt x="12204700" y="4262089"/>
                </a:lnTo>
                <a:lnTo>
                  <a:pt x="12204700" y="6243637"/>
                </a:lnTo>
                <a:lnTo>
                  <a:pt x="0" y="6243637"/>
                </a:lnTo>
                <a:lnTo>
                  <a:pt x="0" y="1343436"/>
                </a:lnTo>
                <a:lnTo>
                  <a:pt x="110292" y="1272729"/>
                </a:lnTo>
                <a:cubicBezTo>
                  <a:pt x="1439492" y="465088"/>
                  <a:pt x="2999852" y="0"/>
                  <a:pt x="466883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3054" y="1252989"/>
            <a:ext cx="9070680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3054" y="3732664"/>
            <a:ext cx="9070680" cy="89739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2056-FA43-4474-994D-1BFAE74F5E4A}" type="datetimeFigureOut">
              <a:rPr lang="en-GB" smtClean="0"/>
              <a:pPr/>
              <a:t>29/06/2016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09D7B-683E-4B80-8C2E-0C0BD63F0727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42" name="Group 41"/>
          <p:cNvGrpSpPr/>
          <p:nvPr userDrawn="1"/>
        </p:nvGrpSpPr>
        <p:grpSpPr>
          <a:xfrm>
            <a:off x="10957870" y="5123267"/>
            <a:ext cx="907105" cy="1015596"/>
            <a:chOff x="7764463" y="-1574800"/>
            <a:chExt cx="955675" cy="1069975"/>
          </a:xfrm>
          <a:solidFill>
            <a:schemeClr val="tx1"/>
          </a:solidFill>
        </p:grpSpPr>
        <p:sp>
          <p:nvSpPr>
            <p:cNvPr id="43" name="Freeform 72"/>
            <p:cNvSpPr>
              <a:spLocks noEditPoints="1"/>
            </p:cNvSpPr>
            <p:nvPr userDrawn="1"/>
          </p:nvSpPr>
          <p:spPr bwMode="auto">
            <a:xfrm>
              <a:off x="7912101" y="-1574800"/>
              <a:ext cx="660400" cy="661988"/>
            </a:xfrm>
            <a:custGeom>
              <a:avLst/>
              <a:gdLst>
                <a:gd name="T0" fmla="*/ 4814 w 4814"/>
                <a:gd name="T1" fmla="*/ 2408 h 4815"/>
                <a:gd name="T2" fmla="*/ 2407 w 4814"/>
                <a:gd name="T3" fmla="*/ 4815 h 4815"/>
                <a:gd name="T4" fmla="*/ 0 w 4814"/>
                <a:gd name="T5" fmla="*/ 2408 h 4815"/>
                <a:gd name="T6" fmla="*/ 2407 w 4814"/>
                <a:gd name="T7" fmla="*/ 0 h 4815"/>
                <a:gd name="T8" fmla="*/ 4814 w 4814"/>
                <a:gd name="T9" fmla="*/ 2408 h 4815"/>
                <a:gd name="T10" fmla="*/ 1448 w 4814"/>
                <a:gd name="T11" fmla="*/ 1868 h 4815"/>
                <a:gd name="T12" fmla="*/ 1887 w 4814"/>
                <a:gd name="T13" fmla="*/ 1868 h 4815"/>
                <a:gd name="T14" fmla="*/ 1912 w 4814"/>
                <a:gd name="T15" fmla="*/ 1843 h 4815"/>
                <a:gd name="T16" fmla="*/ 2407 w 4814"/>
                <a:gd name="T17" fmla="*/ 1417 h 4815"/>
                <a:gd name="T18" fmla="*/ 2902 w 4814"/>
                <a:gd name="T19" fmla="*/ 1843 h 4815"/>
                <a:gd name="T20" fmla="*/ 2928 w 4814"/>
                <a:gd name="T21" fmla="*/ 1868 h 4815"/>
                <a:gd name="T22" fmla="*/ 3366 w 4814"/>
                <a:gd name="T23" fmla="*/ 1868 h 4815"/>
                <a:gd name="T24" fmla="*/ 3390 w 4814"/>
                <a:gd name="T25" fmla="*/ 1843 h 4815"/>
                <a:gd name="T26" fmla="*/ 2407 w 4814"/>
                <a:gd name="T27" fmla="*/ 931 h 4815"/>
                <a:gd name="T28" fmla="*/ 1424 w 4814"/>
                <a:gd name="T29" fmla="*/ 1843 h 4815"/>
                <a:gd name="T30" fmla="*/ 1448 w 4814"/>
                <a:gd name="T31" fmla="*/ 1868 h 4815"/>
                <a:gd name="T32" fmla="*/ 2879 w 4814"/>
                <a:gd name="T33" fmla="*/ 2782 h 4815"/>
                <a:gd name="T34" fmla="*/ 3390 w 4814"/>
                <a:gd name="T35" fmla="*/ 1991 h 4815"/>
                <a:gd name="T36" fmla="*/ 3365 w 4814"/>
                <a:gd name="T37" fmla="*/ 1966 h 4815"/>
                <a:gd name="T38" fmla="*/ 2926 w 4814"/>
                <a:gd name="T39" fmla="*/ 1966 h 4815"/>
                <a:gd name="T40" fmla="*/ 2901 w 4814"/>
                <a:gd name="T41" fmla="*/ 1991 h 4815"/>
                <a:gd name="T42" fmla="*/ 2406 w 4814"/>
                <a:gd name="T43" fmla="*/ 2418 h 4815"/>
                <a:gd name="T44" fmla="*/ 1911 w 4814"/>
                <a:gd name="T45" fmla="*/ 1991 h 4815"/>
                <a:gd name="T46" fmla="*/ 1887 w 4814"/>
                <a:gd name="T47" fmla="*/ 1966 h 4815"/>
                <a:gd name="T48" fmla="*/ 1447 w 4814"/>
                <a:gd name="T49" fmla="*/ 1966 h 4815"/>
                <a:gd name="T50" fmla="*/ 1423 w 4814"/>
                <a:gd name="T51" fmla="*/ 1991 h 4815"/>
                <a:gd name="T52" fmla="*/ 1933 w 4814"/>
                <a:gd name="T53" fmla="*/ 2782 h 4815"/>
                <a:gd name="T54" fmla="*/ 1420 w 4814"/>
                <a:gd name="T55" fmla="*/ 3622 h 4815"/>
                <a:gd name="T56" fmla="*/ 1445 w 4814"/>
                <a:gd name="T57" fmla="*/ 3646 h 4815"/>
                <a:gd name="T58" fmla="*/ 1882 w 4814"/>
                <a:gd name="T59" fmla="*/ 3646 h 4815"/>
                <a:gd name="T60" fmla="*/ 1906 w 4814"/>
                <a:gd name="T61" fmla="*/ 3622 h 4815"/>
                <a:gd name="T62" fmla="*/ 2406 w 4814"/>
                <a:gd name="T63" fmla="*/ 3146 h 4815"/>
                <a:gd name="T64" fmla="*/ 2906 w 4814"/>
                <a:gd name="T65" fmla="*/ 3622 h 4815"/>
                <a:gd name="T66" fmla="*/ 2931 w 4814"/>
                <a:gd name="T67" fmla="*/ 3646 h 4815"/>
                <a:gd name="T68" fmla="*/ 3368 w 4814"/>
                <a:gd name="T69" fmla="*/ 3646 h 4815"/>
                <a:gd name="T70" fmla="*/ 3392 w 4814"/>
                <a:gd name="T71" fmla="*/ 3622 h 4815"/>
                <a:gd name="T72" fmla="*/ 2879 w 4814"/>
                <a:gd name="T73" fmla="*/ 2782 h 4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14" h="4815">
                  <a:moveTo>
                    <a:pt x="4814" y="2408"/>
                  </a:moveTo>
                  <a:cubicBezTo>
                    <a:pt x="4814" y="3737"/>
                    <a:pt x="3737" y="4815"/>
                    <a:pt x="2407" y="4815"/>
                  </a:cubicBezTo>
                  <a:cubicBezTo>
                    <a:pt x="1077" y="4815"/>
                    <a:pt x="0" y="3737"/>
                    <a:pt x="0" y="2408"/>
                  </a:cubicBezTo>
                  <a:cubicBezTo>
                    <a:pt x="0" y="1078"/>
                    <a:pt x="1077" y="0"/>
                    <a:pt x="2407" y="0"/>
                  </a:cubicBezTo>
                  <a:cubicBezTo>
                    <a:pt x="3737" y="0"/>
                    <a:pt x="4814" y="1078"/>
                    <a:pt x="4814" y="2408"/>
                  </a:cubicBezTo>
                  <a:moveTo>
                    <a:pt x="1448" y="1868"/>
                  </a:moveTo>
                  <a:cubicBezTo>
                    <a:pt x="1887" y="1868"/>
                    <a:pt x="1887" y="1868"/>
                    <a:pt x="1887" y="1868"/>
                  </a:cubicBezTo>
                  <a:cubicBezTo>
                    <a:pt x="1901" y="1868"/>
                    <a:pt x="1911" y="1857"/>
                    <a:pt x="1912" y="1843"/>
                  </a:cubicBezTo>
                  <a:cubicBezTo>
                    <a:pt x="1948" y="1602"/>
                    <a:pt x="2156" y="1417"/>
                    <a:pt x="2407" y="1417"/>
                  </a:cubicBezTo>
                  <a:cubicBezTo>
                    <a:pt x="2658" y="1417"/>
                    <a:pt x="2866" y="1602"/>
                    <a:pt x="2902" y="1843"/>
                  </a:cubicBezTo>
                  <a:cubicBezTo>
                    <a:pt x="2904" y="1857"/>
                    <a:pt x="2914" y="1868"/>
                    <a:pt x="2928" y="1868"/>
                  </a:cubicBezTo>
                  <a:cubicBezTo>
                    <a:pt x="3366" y="1868"/>
                    <a:pt x="3366" y="1868"/>
                    <a:pt x="3366" y="1868"/>
                  </a:cubicBezTo>
                  <a:cubicBezTo>
                    <a:pt x="3379" y="1868"/>
                    <a:pt x="3390" y="1857"/>
                    <a:pt x="3390" y="1843"/>
                  </a:cubicBezTo>
                  <a:cubicBezTo>
                    <a:pt x="3353" y="1333"/>
                    <a:pt x="2927" y="931"/>
                    <a:pt x="2407" y="931"/>
                  </a:cubicBezTo>
                  <a:cubicBezTo>
                    <a:pt x="1887" y="931"/>
                    <a:pt x="1461" y="1333"/>
                    <a:pt x="1424" y="1843"/>
                  </a:cubicBezTo>
                  <a:cubicBezTo>
                    <a:pt x="1424" y="1857"/>
                    <a:pt x="1435" y="1868"/>
                    <a:pt x="1448" y="1868"/>
                  </a:cubicBezTo>
                  <a:moveTo>
                    <a:pt x="2879" y="2782"/>
                  </a:moveTo>
                  <a:cubicBezTo>
                    <a:pt x="3164" y="2625"/>
                    <a:pt x="3364" y="2333"/>
                    <a:pt x="3390" y="1991"/>
                  </a:cubicBezTo>
                  <a:cubicBezTo>
                    <a:pt x="3390" y="1977"/>
                    <a:pt x="3379" y="1966"/>
                    <a:pt x="3365" y="1966"/>
                  </a:cubicBezTo>
                  <a:cubicBezTo>
                    <a:pt x="2926" y="1966"/>
                    <a:pt x="2926" y="1966"/>
                    <a:pt x="2926" y="1966"/>
                  </a:cubicBezTo>
                  <a:cubicBezTo>
                    <a:pt x="2912" y="1966"/>
                    <a:pt x="2903" y="1977"/>
                    <a:pt x="2901" y="1991"/>
                  </a:cubicBezTo>
                  <a:cubicBezTo>
                    <a:pt x="2865" y="2232"/>
                    <a:pt x="2657" y="2418"/>
                    <a:pt x="2406" y="2418"/>
                  </a:cubicBezTo>
                  <a:cubicBezTo>
                    <a:pt x="2155" y="2418"/>
                    <a:pt x="1947" y="2232"/>
                    <a:pt x="1911" y="1991"/>
                  </a:cubicBezTo>
                  <a:cubicBezTo>
                    <a:pt x="1910" y="1977"/>
                    <a:pt x="1900" y="1966"/>
                    <a:pt x="1887" y="1966"/>
                  </a:cubicBezTo>
                  <a:cubicBezTo>
                    <a:pt x="1447" y="1966"/>
                    <a:pt x="1447" y="1966"/>
                    <a:pt x="1447" y="1966"/>
                  </a:cubicBezTo>
                  <a:cubicBezTo>
                    <a:pt x="1434" y="1966"/>
                    <a:pt x="1423" y="1977"/>
                    <a:pt x="1423" y="1991"/>
                  </a:cubicBezTo>
                  <a:cubicBezTo>
                    <a:pt x="1448" y="2333"/>
                    <a:pt x="1648" y="2625"/>
                    <a:pt x="1933" y="2782"/>
                  </a:cubicBezTo>
                  <a:cubicBezTo>
                    <a:pt x="1634" y="2945"/>
                    <a:pt x="1429" y="3259"/>
                    <a:pt x="1420" y="3622"/>
                  </a:cubicBezTo>
                  <a:cubicBezTo>
                    <a:pt x="1420" y="3635"/>
                    <a:pt x="1431" y="3646"/>
                    <a:pt x="1445" y="3646"/>
                  </a:cubicBezTo>
                  <a:cubicBezTo>
                    <a:pt x="1882" y="3646"/>
                    <a:pt x="1882" y="3646"/>
                    <a:pt x="1882" y="3646"/>
                  </a:cubicBezTo>
                  <a:cubicBezTo>
                    <a:pt x="1895" y="3646"/>
                    <a:pt x="1906" y="3635"/>
                    <a:pt x="1906" y="3622"/>
                  </a:cubicBezTo>
                  <a:cubicBezTo>
                    <a:pt x="1919" y="3357"/>
                    <a:pt x="2138" y="3146"/>
                    <a:pt x="2406" y="3146"/>
                  </a:cubicBezTo>
                  <a:cubicBezTo>
                    <a:pt x="2674" y="3146"/>
                    <a:pt x="2893" y="3357"/>
                    <a:pt x="2906" y="3622"/>
                  </a:cubicBezTo>
                  <a:cubicBezTo>
                    <a:pt x="2906" y="3635"/>
                    <a:pt x="2917" y="3646"/>
                    <a:pt x="2931" y="3646"/>
                  </a:cubicBezTo>
                  <a:cubicBezTo>
                    <a:pt x="3368" y="3646"/>
                    <a:pt x="3368" y="3646"/>
                    <a:pt x="3368" y="3646"/>
                  </a:cubicBezTo>
                  <a:cubicBezTo>
                    <a:pt x="3381" y="3646"/>
                    <a:pt x="3392" y="3635"/>
                    <a:pt x="3392" y="3622"/>
                  </a:cubicBezTo>
                  <a:cubicBezTo>
                    <a:pt x="3383" y="3259"/>
                    <a:pt x="3178" y="2945"/>
                    <a:pt x="2879" y="278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73"/>
            <p:cNvSpPr>
              <a:spLocks noEditPoints="1"/>
            </p:cNvSpPr>
            <p:nvPr userDrawn="1"/>
          </p:nvSpPr>
          <p:spPr bwMode="auto">
            <a:xfrm>
              <a:off x="7764463" y="-771525"/>
              <a:ext cx="169863" cy="266700"/>
            </a:xfrm>
            <a:custGeom>
              <a:avLst/>
              <a:gdLst>
                <a:gd name="T0" fmla="*/ 851 w 1232"/>
                <a:gd name="T1" fmla="*/ 1365 h 1941"/>
                <a:gd name="T2" fmla="*/ 616 w 1232"/>
                <a:gd name="T3" fmla="*/ 1559 h 1941"/>
                <a:gd name="T4" fmla="*/ 380 w 1232"/>
                <a:gd name="T5" fmla="*/ 1365 h 1941"/>
                <a:gd name="T6" fmla="*/ 380 w 1232"/>
                <a:gd name="T7" fmla="*/ 576 h 1941"/>
                <a:gd name="T8" fmla="*/ 616 w 1232"/>
                <a:gd name="T9" fmla="*/ 382 h 1941"/>
                <a:gd name="T10" fmla="*/ 851 w 1232"/>
                <a:gd name="T11" fmla="*/ 576 h 1941"/>
                <a:gd name="T12" fmla="*/ 851 w 1232"/>
                <a:gd name="T13" fmla="*/ 1365 h 1941"/>
                <a:gd name="T14" fmla="*/ 616 w 1232"/>
                <a:gd name="T15" fmla="*/ 0 h 1941"/>
                <a:gd name="T16" fmla="*/ 0 w 1232"/>
                <a:gd name="T17" fmla="*/ 546 h 1941"/>
                <a:gd name="T18" fmla="*/ 0 w 1232"/>
                <a:gd name="T19" fmla="*/ 1394 h 1941"/>
                <a:gd name="T20" fmla="*/ 616 w 1232"/>
                <a:gd name="T21" fmla="*/ 1941 h 1941"/>
                <a:gd name="T22" fmla="*/ 1232 w 1232"/>
                <a:gd name="T23" fmla="*/ 1394 h 1941"/>
                <a:gd name="T24" fmla="*/ 1232 w 1232"/>
                <a:gd name="T25" fmla="*/ 546 h 1941"/>
                <a:gd name="T26" fmla="*/ 616 w 1232"/>
                <a:gd name="T27" fmla="*/ 0 h 1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32" h="1941">
                  <a:moveTo>
                    <a:pt x="851" y="1365"/>
                  </a:moveTo>
                  <a:cubicBezTo>
                    <a:pt x="851" y="1510"/>
                    <a:pt x="703" y="1559"/>
                    <a:pt x="616" y="1559"/>
                  </a:cubicBezTo>
                  <a:cubicBezTo>
                    <a:pt x="529" y="1559"/>
                    <a:pt x="380" y="1510"/>
                    <a:pt x="380" y="1365"/>
                  </a:cubicBezTo>
                  <a:cubicBezTo>
                    <a:pt x="380" y="576"/>
                    <a:pt x="380" y="576"/>
                    <a:pt x="380" y="576"/>
                  </a:cubicBezTo>
                  <a:cubicBezTo>
                    <a:pt x="380" y="431"/>
                    <a:pt x="529" y="382"/>
                    <a:pt x="616" y="382"/>
                  </a:cubicBezTo>
                  <a:cubicBezTo>
                    <a:pt x="703" y="382"/>
                    <a:pt x="851" y="431"/>
                    <a:pt x="851" y="576"/>
                  </a:cubicBezTo>
                  <a:lnTo>
                    <a:pt x="851" y="1365"/>
                  </a:lnTo>
                  <a:close/>
                  <a:moveTo>
                    <a:pt x="616" y="0"/>
                  </a:moveTo>
                  <a:cubicBezTo>
                    <a:pt x="195" y="1"/>
                    <a:pt x="0" y="296"/>
                    <a:pt x="0" y="546"/>
                  </a:cubicBezTo>
                  <a:cubicBezTo>
                    <a:pt x="0" y="1394"/>
                    <a:pt x="0" y="1394"/>
                    <a:pt x="0" y="1394"/>
                  </a:cubicBezTo>
                  <a:cubicBezTo>
                    <a:pt x="0" y="1645"/>
                    <a:pt x="195" y="1940"/>
                    <a:pt x="616" y="1941"/>
                  </a:cubicBezTo>
                  <a:cubicBezTo>
                    <a:pt x="1037" y="1940"/>
                    <a:pt x="1232" y="1645"/>
                    <a:pt x="1232" y="1394"/>
                  </a:cubicBezTo>
                  <a:cubicBezTo>
                    <a:pt x="1232" y="546"/>
                    <a:pt x="1232" y="546"/>
                    <a:pt x="1232" y="546"/>
                  </a:cubicBezTo>
                  <a:cubicBezTo>
                    <a:pt x="1232" y="296"/>
                    <a:pt x="1037" y="1"/>
                    <a:pt x="6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74"/>
            <p:cNvSpPr>
              <a:spLocks/>
            </p:cNvSpPr>
            <p:nvPr userDrawn="1"/>
          </p:nvSpPr>
          <p:spPr bwMode="auto">
            <a:xfrm>
              <a:off x="8167688" y="-766763"/>
              <a:ext cx="142875" cy="257175"/>
            </a:xfrm>
            <a:custGeom>
              <a:avLst/>
              <a:gdLst>
                <a:gd name="T0" fmla="*/ 33 w 90"/>
                <a:gd name="T1" fmla="*/ 162 h 162"/>
                <a:gd name="T2" fmla="*/ 33 w 90"/>
                <a:gd name="T3" fmla="*/ 98 h 162"/>
                <a:gd name="T4" fmla="*/ 82 w 90"/>
                <a:gd name="T5" fmla="*/ 98 h 162"/>
                <a:gd name="T6" fmla="*/ 82 w 90"/>
                <a:gd name="T7" fmla="*/ 65 h 162"/>
                <a:gd name="T8" fmla="*/ 33 w 90"/>
                <a:gd name="T9" fmla="*/ 65 h 162"/>
                <a:gd name="T10" fmla="*/ 33 w 90"/>
                <a:gd name="T11" fmla="*/ 33 h 162"/>
                <a:gd name="T12" fmla="*/ 90 w 90"/>
                <a:gd name="T13" fmla="*/ 33 h 162"/>
                <a:gd name="T14" fmla="*/ 90 w 90"/>
                <a:gd name="T15" fmla="*/ 0 h 162"/>
                <a:gd name="T16" fmla="*/ 0 w 90"/>
                <a:gd name="T17" fmla="*/ 0 h 162"/>
                <a:gd name="T18" fmla="*/ 0 w 90"/>
                <a:gd name="T19" fmla="*/ 162 h 162"/>
                <a:gd name="T20" fmla="*/ 33 w 90"/>
                <a:gd name="T21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62">
                  <a:moveTo>
                    <a:pt x="33" y="162"/>
                  </a:moveTo>
                  <a:lnTo>
                    <a:pt x="33" y="98"/>
                  </a:lnTo>
                  <a:lnTo>
                    <a:pt x="82" y="98"/>
                  </a:lnTo>
                  <a:lnTo>
                    <a:pt x="82" y="65"/>
                  </a:lnTo>
                  <a:lnTo>
                    <a:pt x="33" y="65"/>
                  </a:lnTo>
                  <a:lnTo>
                    <a:pt x="33" y="33"/>
                  </a:lnTo>
                  <a:lnTo>
                    <a:pt x="90" y="33"/>
                  </a:lnTo>
                  <a:lnTo>
                    <a:pt x="90" y="0"/>
                  </a:lnTo>
                  <a:lnTo>
                    <a:pt x="0" y="0"/>
                  </a:lnTo>
                  <a:lnTo>
                    <a:pt x="0" y="162"/>
                  </a:lnTo>
                  <a:lnTo>
                    <a:pt x="33" y="1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75"/>
            <p:cNvSpPr>
              <a:spLocks noEditPoints="1"/>
            </p:cNvSpPr>
            <p:nvPr userDrawn="1"/>
          </p:nvSpPr>
          <p:spPr bwMode="auto">
            <a:xfrm>
              <a:off x="8301038" y="-766763"/>
              <a:ext cx="196850" cy="257175"/>
            </a:xfrm>
            <a:custGeom>
              <a:avLst/>
              <a:gdLst>
                <a:gd name="T0" fmla="*/ 62 w 124"/>
                <a:gd name="T1" fmla="*/ 51 h 162"/>
                <a:gd name="T2" fmla="*/ 75 w 124"/>
                <a:gd name="T3" fmla="*/ 102 h 162"/>
                <a:gd name="T4" fmla="*/ 49 w 124"/>
                <a:gd name="T5" fmla="*/ 102 h 162"/>
                <a:gd name="T6" fmla="*/ 62 w 124"/>
                <a:gd name="T7" fmla="*/ 51 h 162"/>
                <a:gd name="T8" fmla="*/ 91 w 124"/>
                <a:gd name="T9" fmla="*/ 162 h 162"/>
                <a:gd name="T10" fmla="*/ 124 w 124"/>
                <a:gd name="T11" fmla="*/ 162 h 162"/>
                <a:gd name="T12" fmla="*/ 81 w 124"/>
                <a:gd name="T13" fmla="*/ 0 h 162"/>
                <a:gd name="T14" fmla="*/ 42 w 124"/>
                <a:gd name="T15" fmla="*/ 0 h 162"/>
                <a:gd name="T16" fmla="*/ 0 w 124"/>
                <a:gd name="T17" fmla="*/ 162 h 162"/>
                <a:gd name="T18" fmla="*/ 33 w 124"/>
                <a:gd name="T19" fmla="*/ 162 h 162"/>
                <a:gd name="T20" fmla="*/ 41 w 124"/>
                <a:gd name="T21" fmla="*/ 133 h 162"/>
                <a:gd name="T22" fmla="*/ 84 w 124"/>
                <a:gd name="T23" fmla="*/ 133 h 162"/>
                <a:gd name="T24" fmla="*/ 91 w 124"/>
                <a:gd name="T25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62">
                  <a:moveTo>
                    <a:pt x="62" y="51"/>
                  </a:moveTo>
                  <a:lnTo>
                    <a:pt x="75" y="102"/>
                  </a:lnTo>
                  <a:lnTo>
                    <a:pt x="49" y="102"/>
                  </a:lnTo>
                  <a:lnTo>
                    <a:pt x="62" y="51"/>
                  </a:lnTo>
                  <a:close/>
                  <a:moveTo>
                    <a:pt x="91" y="162"/>
                  </a:moveTo>
                  <a:lnTo>
                    <a:pt x="124" y="162"/>
                  </a:lnTo>
                  <a:lnTo>
                    <a:pt x="81" y="0"/>
                  </a:lnTo>
                  <a:lnTo>
                    <a:pt x="42" y="0"/>
                  </a:lnTo>
                  <a:lnTo>
                    <a:pt x="0" y="162"/>
                  </a:lnTo>
                  <a:lnTo>
                    <a:pt x="33" y="162"/>
                  </a:lnTo>
                  <a:lnTo>
                    <a:pt x="41" y="133"/>
                  </a:lnTo>
                  <a:lnTo>
                    <a:pt x="84" y="133"/>
                  </a:lnTo>
                  <a:lnTo>
                    <a:pt x="91" y="1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76"/>
            <p:cNvSpPr>
              <a:spLocks/>
            </p:cNvSpPr>
            <p:nvPr userDrawn="1"/>
          </p:nvSpPr>
          <p:spPr bwMode="auto">
            <a:xfrm>
              <a:off x="7947026" y="-766763"/>
              <a:ext cx="195263" cy="257175"/>
            </a:xfrm>
            <a:custGeom>
              <a:avLst/>
              <a:gdLst>
                <a:gd name="T0" fmla="*/ 80 w 123"/>
                <a:gd name="T1" fmla="*/ 81 h 162"/>
                <a:gd name="T2" fmla="*/ 122 w 123"/>
                <a:gd name="T3" fmla="*/ 0 h 162"/>
                <a:gd name="T4" fmla="*/ 84 w 123"/>
                <a:gd name="T5" fmla="*/ 0 h 162"/>
                <a:gd name="T6" fmla="*/ 61 w 123"/>
                <a:gd name="T7" fmla="*/ 47 h 162"/>
                <a:gd name="T8" fmla="*/ 38 w 123"/>
                <a:gd name="T9" fmla="*/ 0 h 162"/>
                <a:gd name="T10" fmla="*/ 0 w 123"/>
                <a:gd name="T11" fmla="*/ 0 h 162"/>
                <a:gd name="T12" fmla="*/ 42 w 123"/>
                <a:gd name="T13" fmla="*/ 81 h 162"/>
                <a:gd name="T14" fmla="*/ 0 w 123"/>
                <a:gd name="T15" fmla="*/ 162 h 162"/>
                <a:gd name="T16" fmla="*/ 39 w 123"/>
                <a:gd name="T17" fmla="*/ 162 h 162"/>
                <a:gd name="T18" fmla="*/ 61 w 123"/>
                <a:gd name="T19" fmla="*/ 115 h 162"/>
                <a:gd name="T20" fmla="*/ 84 w 123"/>
                <a:gd name="T21" fmla="*/ 162 h 162"/>
                <a:gd name="T22" fmla="*/ 123 w 123"/>
                <a:gd name="T23" fmla="*/ 162 h 162"/>
                <a:gd name="T24" fmla="*/ 80 w 123"/>
                <a:gd name="T25" fmla="*/ 81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3" h="162">
                  <a:moveTo>
                    <a:pt x="80" y="81"/>
                  </a:moveTo>
                  <a:lnTo>
                    <a:pt x="122" y="0"/>
                  </a:lnTo>
                  <a:lnTo>
                    <a:pt x="84" y="0"/>
                  </a:lnTo>
                  <a:lnTo>
                    <a:pt x="61" y="47"/>
                  </a:lnTo>
                  <a:lnTo>
                    <a:pt x="38" y="0"/>
                  </a:lnTo>
                  <a:lnTo>
                    <a:pt x="0" y="0"/>
                  </a:lnTo>
                  <a:lnTo>
                    <a:pt x="42" y="81"/>
                  </a:lnTo>
                  <a:lnTo>
                    <a:pt x="0" y="162"/>
                  </a:lnTo>
                  <a:lnTo>
                    <a:pt x="39" y="162"/>
                  </a:lnTo>
                  <a:lnTo>
                    <a:pt x="61" y="115"/>
                  </a:lnTo>
                  <a:lnTo>
                    <a:pt x="84" y="162"/>
                  </a:lnTo>
                  <a:lnTo>
                    <a:pt x="123" y="162"/>
                  </a:lnTo>
                  <a:lnTo>
                    <a:pt x="80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77"/>
            <p:cNvSpPr>
              <a:spLocks/>
            </p:cNvSpPr>
            <p:nvPr userDrawn="1"/>
          </p:nvSpPr>
          <p:spPr bwMode="auto">
            <a:xfrm>
              <a:off x="8520113" y="-766763"/>
              <a:ext cx="200025" cy="257175"/>
            </a:xfrm>
            <a:custGeom>
              <a:avLst/>
              <a:gdLst>
                <a:gd name="T0" fmla="*/ 92 w 126"/>
                <a:gd name="T1" fmla="*/ 0 h 162"/>
                <a:gd name="T2" fmla="*/ 63 w 126"/>
                <a:gd name="T3" fmla="*/ 62 h 162"/>
                <a:gd name="T4" fmla="*/ 33 w 126"/>
                <a:gd name="T5" fmla="*/ 0 h 162"/>
                <a:gd name="T6" fmla="*/ 0 w 126"/>
                <a:gd name="T7" fmla="*/ 0 h 162"/>
                <a:gd name="T8" fmla="*/ 0 w 126"/>
                <a:gd name="T9" fmla="*/ 162 h 162"/>
                <a:gd name="T10" fmla="*/ 32 w 126"/>
                <a:gd name="T11" fmla="*/ 162 h 162"/>
                <a:gd name="T12" fmla="*/ 32 w 126"/>
                <a:gd name="T13" fmla="*/ 70 h 162"/>
                <a:gd name="T14" fmla="*/ 53 w 126"/>
                <a:gd name="T15" fmla="*/ 113 h 162"/>
                <a:gd name="T16" fmla="*/ 73 w 126"/>
                <a:gd name="T17" fmla="*/ 113 h 162"/>
                <a:gd name="T18" fmla="*/ 94 w 126"/>
                <a:gd name="T19" fmla="*/ 70 h 162"/>
                <a:gd name="T20" fmla="*/ 94 w 126"/>
                <a:gd name="T21" fmla="*/ 162 h 162"/>
                <a:gd name="T22" fmla="*/ 126 w 126"/>
                <a:gd name="T23" fmla="*/ 162 h 162"/>
                <a:gd name="T24" fmla="*/ 126 w 126"/>
                <a:gd name="T25" fmla="*/ 0 h 162"/>
                <a:gd name="T26" fmla="*/ 92 w 126"/>
                <a:gd name="T27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6" h="162">
                  <a:moveTo>
                    <a:pt x="92" y="0"/>
                  </a:moveTo>
                  <a:lnTo>
                    <a:pt x="63" y="62"/>
                  </a:lnTo>
                  <a:lnTo>
                    <a:pt x="33" y="0"/>
                  </a:lnTo>
                  <a:lnTo>
                    <a:pt x="0" y="0"/>
                  </a:lnTo>
                  <a:lnTo>
                    <a:pt x="0" y="162"/>
                  </a:lnTo>
                  <a:lnTo>
                    <a:pt x="32" y="162"/>
                  </a:lnTo>
                  <a:lnTo>
                    <a:pt x="32" y="70"/>
                  </a:lnTo>
                  <a:lnTo>
                    <a:pt x="53" y="113"/>
                  </a:lnTo>
                  <a:lnTo>
                    <a:pt x="73" y="113"/>
                  </a:lnTo>
                  <a:lnTo>
                    <a:pt x="94" y="70"/>
                  </a:lnTo>
                  <a:lnTo>
                    <a:pt x="94" y="162"/>
                  </a:lnTo>
                  <a:lnTo>
                    <a:pt x="126" y="162"/>
                  </a:lnTo>
                  <a:lnTo>
                    <a:pt x="126" y="0"/>
                  </a:ln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56"/>
          <p:cNvSpPr>
            <a:spLocks noGrp="1"/>
          </p:cNvSpPr>
          <p:nvPr>
            <p:ph type="body" sz="quarter" idx="13"/>
          </p:nvPr>
        </p:nvSpPr>
        <p:spPr>
          <a:xfrm>
            <a:off x="352425" y="4630057"/>
            <a:ext cx="4117975" cy="1608817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32" name="Picture 3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>
          <a:xfrm>
            <a:off x="10145289" y="293599"/>
            <a:ext cx="1795886" cy="110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9639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052" y="1785938"/>
            <a:ext cx="10172073" cy="43529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2056-FA43-4474-994D-1BFAE74F5E4A}" type="datetimeFigureOut">
              <a:rPr lang="en-GB" smtClean="0"/>
              <a:pPr/>
              <a:t>29/06/2016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09D7B-683E-4B80-8C2E-0C0BD63F07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3701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052" y="841376"/>
            <a:ext cx="10172073" cy="52974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2056-FA43-4474-994D-1BFAE74F5E4A}" type="datetimeFigureOut">
              <a:rPr lang="en-GB" smtClean="0"/>
              <a:pPr/>
              <a:t>29/06/2016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09D7B-683E-4B80-8C2E-0C0BD63F07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93622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BF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" name="Group 21"/>
          <p:cNvGrpSpPr>
            <a:grpSpLocks noChangeAspect="1"/>
          </p:cNvGrpSpPr>
          <p:nvPr userDrawn="1"/>
        </p:nvGrpSpPr>
        <p:grpSpPr>
          <a:xfrm>
            <a:off x="0" y="0"/>
            <a:ext cx="12204700" cy="6146800"/>
            <a:chOff x="0" y="0"/>
            <a:chExt cx="12204700" cy="6146800"/>
          </a:xfrm>
          <a:solidFill>
            <a:srgbClr val="B9E6FF"/>
          </a:solidFill>
        </p:grpSpPr>
        <p:sp>
          <p:nvSpPr>
            <p:cNvPr id="23" name="Freeform 15"/>
            <p:cNvSpPr>
              <a:spLocks/>
            </p:cNvSpPr>
            <p:nvPr userDrawn="1"/>
          </p:nvSpPr>
          <p:spPr bwMode="auto">
            <a:xfrm>
              <a:off x="9197975" y="0"/>
              <a:ext cx="3006725" cy="3132138"/>
            </a:xfrm>
            <a:custGeom>
              <a:avLst/>
              <a:gdLst>
                <a:gd name="T0" fmla="*/ 4649 w 4790"/>
                <a:gd name="T1" fmla="*/ 872 h 4990"/>
                <a:gd name="T2" fmla="*/ 4040 w 4790"/>
                <a:gd name="T3" fmla="*/ 0 h 4990"/>
                <a:gd name="T4" fmla="*/ 1877 w 4790"/>
                <a:gd name="T5" fmla="*/ 0 h 4990"/>
                <a:gd name="T6" fmla="*/ 569 w 4790"/>
                <a:gd name="T7" fmla="*/ 3667 h 4990"/>
                <a:gd name="T8" fmla="*/ 2586 w 4790"/>
                <a:gd name="T9" fmla="*/ 4990 h 4990"/>
                <a:gd name="T10" fmla="*/ 3738 w 4790"/>
                <a:gd name="T11" fmla="*/ 4696 h 4990"/>
                <a:gd name="T12" fmla="*/ 4048 w 4790"/>
                <a:gd name="T13" fmla="*/ 4079 h 4990"/>
                <a:gd name="T14" fmla="*/ 2629 w 4790"/>
                <a:gd name="T15" fmla="*/ 4613 h 4990"/>
                <a:gd name="T16" fmla="*/ 1219 w 4790"/>
                <a:gd name="T17" fmla="*/ 3978 h 4990"/>
                <a:gd name="T18" fmla="*/ 764 w 4790"/>
                <a:gd name="T19" fmla="*/ 2359 h 4990"/>
                <a:gd name="T20" fmla="*/ 1618 w 4790"/>
                <a:gd name="T21" fmla="*/ 663 h 4990"/>
                <a:gd name="T22" fmla="*/ 3013 w 4790"/>
                <a:gd name="T23" fmla="*/ 54 h 4990"/>
                <a:gd name="T24" fmla="*/ 4181 w 4790"/>
                <a:gd name="T25" fmla="*/ 654 h 4990"/>
                <a:gd name="T26" fmla="*/ 3891 w 4790"/>
                <a:gd name="T27" fmla="*/ 3223 h 4990"/>
                <a:gd name="T28" fmla="*/ 2764 w 4790"/>
                <a:gd name="T29" fmla="*/ 3763 h 4990"/>
                <a:gd name="T30" fmla="*/ 1854 w 4790"/>
                <a:gd name="T31" fmla="*/ 3342 h 4990"/>
                <a:gd name="T32" fmla="*/ 2114 w 4790"/>
                <a:gd name="T33" fmla="*/ 1208 h 4990"/>
                <a:gd name="T34" fmla="*/ 3017 w 4790"/>
                <a:gd name="T35" fmla="*/ 807 h 4990"/>
                <a:gd name="T36" fmla="*/ 3760 w 4790"/>
                <a:gd name="T37" fmla="*/ 1181 h 4990"/>
                <a:gd name="T38" fmla="*/ 3563 w 4790"/>
                <a:gd name="T39" fmla="*/ 2850 h 4990"/>
                <a:gd name="T40" fmla="*/ 3557 w 4790"/>
                <a:gd name="T41" fmla="*/ 2858 h 4990"/>
                <a:gd name="T42" fmla="*/ 3394 w 4790"/>
                <a:gd name="T43" fmla="*/ 3091 h 4990"/>
                <a:gd name="T44" fmla="*/ 3369 w 4790"/>
                <a:gd name="T45" fmla="*/ 3127 h 4990"/>
                <a:gd name="T46" fmla="*/ 3467 w 4790"/>
                <a:gd name="T47" fmla="*/ 3227 h 4990"/>
                <a:gd name="T48" fmla="*/ 4117 w 4790"/>
                <a:gd name="T49" fmla="*/ 2352 h 4990"/>
                <a:gd name="T50" fmla="*/ 4121 w 4790"/>
                <a:gd name="T51" fmla="*/ 1294 h 4990"/>
                <a:gd name="T52" fmla="*/ 3024 w 4790"/>
                <a:gd name="T53" fmla="*/ 500 h 4990"/>
                <a:gd name="T54" fmla="*/ 2282 w 4790"/>
                <a:gd name="T55" fmla="*/ 715 h 4990"/>
                <a:gd name="T56" fmla="*/ 1396 w 4790"/>
                <a:gd name="T57" fmla="*/ 3156 h 4990"/>
                <a:gd name="T58" fmla="*/ 2741 w 4790"/>
                <a:gd name="T59" fmla="*/ 4059 h 4990"/>
                <a:gd name="T60" fmla="*/ 3702 w 4790"/>
                <a:gd name="T61" fmla="*/ 3746 h 4990"/>
                <a:gd name="T62" fmla="*/ 4585 w 4790"/>
                <a:gd name="T63" fmla="*/ 2604 h 4990"/>
                <a:gd name="T64" fmla="*/ 4762 w 4790"/>
                <a:gd name="T65" fmla="*/ 1843 h 4990"/>
                <a:gd name="T66" fmla="*/ 4649 w 4790"/>
                <a:gd name="T67" fmla="*/ 872 h 4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90" h="4990">
                  <a:moveTo>
                    <a:pt x="4649" y="872"/>
                  </a:moveTo>
                  <a:cubicBezTo>
                    <a:pt x="4527" y="509"/>
                    <a:pt x="4312" y="208"/>
                    <a:pt x="4040" y="0"/>
                  </a:cubicBezTo>
                  <a:cubicBezTo>
                    <a:pt x="1877" y="0"/>
                    <a:pt x="1877" y="0"/>
                    <a:pt x="1877" y="0"/>
                  </a:cubicBezTo>
                  <a:cubicBezTo>
                    <a:pt x="601" y="741"/>
                    <a:pt x="0" y="2440"/>
                    <a:pt x="569" y="3667"/>
                  </a:cubicBezTo>
                  <a:cubicBezTo>
                    <a:pt x="947" y="4496"/>
                    <a:pt x="1701" y="4990"/>
                    <a:pt x="2586" y="4990"/>
                  </a:cubicBezTo>
                  <a:cubicBezTo>
                    <a:pt x="2982" y="4990"/>
                    <a:pt x="3375" y="4889"/>
                    <a:pt x="3738" y="4696"/>
                  </a:cubicBezTo>
                  <a:cubicBezTo>
                    <a:pt x="3849" y="4494"/>
                    <a:pt x="3952" y="4289"/>
                    <a:pt x="4048" y="4079"/>
                  </a:cubicBezTo>
                  <a:cubicBezTo>
                    <a:pt x="3634" y="4422"/>
                    <a:pt x="3134" y="4613"/>
                    <a:pt x="2629" y="4613"/>
                  </a:cubicBezTo>
                  <a:cubicBezTo>
                    <a:pt x="2084" y="4613"/>
                    <a:pt x="1584" y="4388"/>
                    <a:pt x="1219" y="3978"/>
                  </a:cubicBezTo>
                  <a:cubicBezTo>
                    <a:pt x="858" y="3575"/>
                    <a:pt x="692" y="2985"/>
                    <a:pt x="764" y="2359"/>
                  </a:cubicBezTo>
                  <a:cubicBezTo>
                    <a:pt x="838" y="1716"/>
                    <a:pt x="1141" y="1114"/>
                    <a:pt x="1618" y="663"/>
                  </a:cubicBezTo>
                  <a:cubicBezTo>
                    <a:pt x="2032" y="270"/>
                    <a:pt x="2527" y="54"/>
                    <a:pt x="3013" y="54"/>
                  </a:cubicBezTo>
                  <a:cubicBezTo>
                    <a:pt x="3494" y="54"/>
                    <a:pt x="3920" y="272"/>
                    <a:pt x="4181" y="654"/>
                  </a:cubicBezTo>
                  <a:cubicBezTo>
                    <a:pt x="4668" y="1362"/>
                    <a:pt x="4541" y="2490"/>
                    <a:pt x="3891" y="3223"/>
                  </a:cubicBezTo>
                  <a:cubicBezTo>
                    <a:pt x="3584" y="3566"/>
                    <a:pt x="3173" y="3763"/>
                    <a:pt x="2764" y="3763"/>
                  </a:cubicBezTo>
                  <a:cubicBezTo>
                    <a:pt x="2409" y="3763"/>
                    <a:pt x="2086" y="3613"/>
                    <a:pt x="1854" y="3342"/>
                  </a:cubicBezTo>
                  <a:cubicBezTo>
                    <a:pt x="1377" y="2786"/>
                    <a:pt x="1496" y="1809"/>
                    <a:pt x="2114" y="1208"/>
                  </a:cubicBezTo>
                  <a:cubicBezTo>
                    <a:pt x="2381" y="950"/>
                    <a:pt x="2701" y="807"/>
                    <a:pt x="3017" y="807"/>
                  </a:cubicBezTo>
                  <a:cubicBezTo>
                    <a:pt x="3322" y="807"/>
                    <a:pt x="3586" y="940"/>
                    <a:pt x="3760" y="1181"/>
                  </a:cubicBezTo>
                  <a:cubicBezTo>
                    <a:pt x="4090" y="1637"/>
                    <a:pt x="4003" y="2370"/>
                    <a:pt x="3563" y="2850"/>
                  </a:cubicBezTo>
                  <a:cubicBezTo>
                    <a:pt x="3557" y="2858"/>
                    <a:pt x="3557" y="2858"/>
                    <a:pt x="3557" y="2858"/>
                  </a:cubicBezTo>
                  <a:cubicBezTo>
                    <a:pt x="3503" y="2936"/>
                    <a:pt x="3448" y="3015"/>
                    <a:pt x="3394" y="3091"/>
                  </a:cubicBezTo>
                  <a:cubicBezTo>
                    <a:pt x="3369" y="3127"/>
                    <a:pt x="3369" y="3127"/>
                    <a:pt x="3369" y="3127"/>
                  </a:cubicBezTo>
                  <a:cubicBezTo>
                    <a:pt x="3467" y="3227"/>
                    <a:pt x="3467" y="3227"/>
                    <a:pt x="3467" y="3227"/>
                  </a:cubicBezTo>
                  <a:cubicBezTo>
                    <a:pt x="3766" y="3025"/>
                    <a:pt x="3997" y="2714"/>
                    <a:pt x="4117" y="2352"/>
                  </a:cubicBezTo>
                  <a:cubicBezTo>
                    <a:pt x="4236" y="1993"/>
                    <a:pt x="4238" y="1618"/>
                    <a:pt x="4121" y="1294"/>
                  </a:cubicBezTo>
                  <a:cubicBezTo>
                    <a:pt x="3945" y="804"/>
                    <a:pt x="3524" y="500"/>
                    <a:pt x="3024" y="500"/>
                  </a:cubicBezTo>
                  <a:cubicBezTo>
                    <a:pt x="2778" y="500"/>
                    <a:pt x="2521" y="575"/>
                    <a:pt x="2282" y="715"/>
                  </a:cubicBezTo>
                  <a:cubicBezTo>
                    <a:pt x="1438" y="1210"/>
                    <a:pt x="1032" y="2328"/>
                    <a:pt x="1396" y="3156"/>
                  </a:cubicBezTo>
                  <a:cubicBezTo>
                    <a:pt x="1642" y="3721"/>
                    <a:pt x="2145" y="4059"/>
                    <a:pt x="2741" y="4059"/>
                  </a:cubicBezTo>
                  <a:cubicBezTo>
                    <a:pt x="3074" y="4059"/>
                    <a:pt x="3406" y="3951"/>
                    <a:pt x="3702" y="3746"/>
                  </a:cubicBezTo>
                  <a:cubicBezTo>
                    <a:pt x="4093" y="3474"/>
                    <a:pt x="4402" y="3073"/>
                    <a:pt x="4585" y="2604"/>
                  </a:cubicBezTo>
                  <a:cubicBezTo>
                    <a:pt x="4654" y="2354"/>
                    <a:pt x="4713" y="2101"/>
                    <a:pt x="4762" y="1843"/>
                  </a:cubicBezTo>
                  <a:cubicBezTo>
                    <a:pt x="4790" y="1507"/>
                    <a:pt x="4752" y="1175"/>
                    <a:pt x="4649" y="8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0" y="0"/>
              <a:ext cx="2265363" cy="1214438"/>
            </a:xfrm>
            <a:custGeom>
              <a:avLst/>
              <a:gdLst>
                <a:gd name="T0" fmla="*/ 1727 w 3610"/>
                <a:gd name="T1" fmla="*/ 1935 h 1935"/>
                <a:gd name="T2" fmla="*/ 2606 w 3610"/>
                <a:gd name="T3" fmla="*/ 1658 h 1935"/>
                <a:gd name="T4" fmla="*/ 3610 w 3610"/>
                <a:gd name="T5" fmla="*/ 0 h 1935"/>
                <a:gd name="T6" fmla="*/ 0 w 3610"/>
                <a:gd name="T7" fmla="*/ 0 h 1935"/>
                <a:gd name="T8" fmla="*/ 15 w 3610"/>
                <a:gd name="T9" fmla="*/ 547 h 1935"/>
                <a:gd name="T10" fmla="*/ 1727 w 3610"/>
                <a:gd name="T11" fmla="*/ 1935 h 1935"/>
                <a:gd name="T12" fmla="*/ 2433 w 3610"/>
                <a:gd name="T13" fmla="*/ 0 h 1935"/>
                <a:gd name="T14" fmla="*/ 2219 w 3610"/>
                <a:gd name="T15" fmla="*/ 410 h 1935"/>
                <a:gd name="T16" fmla="*/ 1524 w 3610"/>
                <a:gd name="T17" fmla="*/ 789 h 1935"/>
                <a:gd name="T18" fmla="*/ 748 w 3610"/>
                <a:gd name="T19" fmla="*/ 337 h 1935"/>
                <a:gd name="T20" fmla="*/ 571 w 3610"/>
                <a:gd name="T21" fmla="*/ 0 h 1935"/>
                <a:gd name="T22" fmla="*/ 2433 w 3610"/>
                <a:gd name="T23" fmla="*/ 0 h 1935"/>
                <a:gd name="T24" fmla="*/ 125 w 3610"/>
                <a:gd name="T25" fmla="*/ 0 h 1935"/>
                <a:gd name="T26" fmla="*/ 324 w 3610"/>
                <a:gd name="T27" fmla="*/ 0 h 1935"/>
                <a:gd name="T28" fmla="*/ 387 w 3610"/>
                <a:gd name="T29" fmla="*/ 174 h 1935"/>
                <a:gd name="T30" fmla="*/ 868 w 3610"/>
                <a:gd name="T31" fmla="*/ 834 h 1935"/>
                <a:gd name="T32" fmla="*/ 1537 w 3610"/>
                <a:gd name="T33" fmla="*/ 1080 h 1935"/>
                <a:gd name="T34" fmla="*/ 2132 w 3610"/>
                <a:gd name="T35" fmla="*/ 882 h 1935"/>
                <a:gd name="T36" fmla="*/ 2718 w 3610"/>
                <a:gd name="T37" fmla="*/ 0 h 1935"/>
                <a:gd name="T38" fmla="*/ 3238 w 3610"/>
                <a:gd name="T39" fmla="*/ 0 h 1935"/>
                <a:gd name="T40" fmla="*/ 2794 w 3610"/>
                <a:gd name="T41" fmla="*/ 987 h 1935"/>
                <a:gd name="T42" fmla="*/ 1694 w 3610"/>
                <a:gd name="T43" fmla="*/ 1566 h 1935"/>
                <a:gd name="T44" fmla="*/ 471 w 3610"/>
                <a:gd name="T45" fmla="*/ 837 h 1935"/>
                <a:gd name="T46" fmla="*/ 125 w 3610"/>
                <a:gd name="T47" fmla="*/ 0 h 1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610" h="1935">
                  <a:moveTo>
                    <a:pt x="1727" y="1935"/>
                  </a:moveTo>
                  <a:cubicBezTo>
                    <a:pt x="2033" y="1935"/>
                    <a:pt x="2328" y="1842"/>
                    <a:pt x="2606" y="1658"/>
                  </a:cubicBezTo>
                  <a:cubicBezTo>
                    <a:pt x="3113" y="1326"/>
                    <a:pt x="3476" y="725"/>
                    <a:pt x="36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4"/>
                    <a:pt x="5" y="366"/>
                    <a:pt x="15" y="547"/>
                  </a:cubicBezTo>
                  <a:cubicBezTo>
                    <a:pt x="325" y="1391"/>
                    <a:pt x="996" y="1935"/>
                    <a:pt x="1727" y="1935"/>
                  </a:cubicBezTo>
                  <a:close/>
                  <a:moveTo>
                    <a:pt x="2433" y="0"/>
                  </a:moveTo>
                  <a:cubicBezTo>
                    <a:pt x="2382" y="148"/>
                    <a:pt x="2310" y="290"/>
                    <a:pt x="2219" y="410"/>
                  </a:cubicBezTo>
                  <a:cubicBezTo>
                    <a:pt x="2034" y="654"/>
                    <a:pt x="1787" y="789"/>
                    <a:pt x="1524" y="789"/>
                  </a:cubicBezTo>
                  <a:cubicBezTo>
                    <a:pt x="1232" y="789"/>
                    <a:pt x="949" y="624"/>
                    <a:pt x="748" y="337"/>
                  </a:cubicBezTo>
                  <a:cubicBezTo>
                    <a:pt x="675" y="232"/>
                    <a:pt x="617" y="122"/>
                    <a:pt x="571" y="0"/>
                  </a:cubicBezTo>
                  <a:lnTo>
                    <a:pt x="2433" y="0"/>
                  </a:lnTo>
                  <a:close/>
                  <a:moveTo>
                    <a:pt x="125" y="0"/>
                  </a:moveTo>
                  <a:cubicBezTo>
                    <a:pt x="324" y="0"/>
                    <a:pt x="324" y="0"/>
                    <a:pt x="324" y="0"/>
                  </a:cubicBezTo>
                  <a:cubicBezTo>
                    <a:pt x="343" y="60"/>
                    <a:pt x="363" y="116"/>
                    <a:pt x="387" y="174"/>
                  </a:cubicBezTo>
                  <a:cubicBezTo>
                    <a:pt x="499" y="446"/>
                    <a:pt x="665" y="674"/>
                    <a:pt x="868" y="834"/>
                  </a:cubicBezTo>
                  <a:cubicBezTo>
                    <a:pt x="1072" y="995"/>
                    <a:pt x="1303" y="1080"/>
                    <a:pt x="1537" y="1080"/>
                  </a:cubicBezTo>
                  <a:cubicBezTo>
                    <a:pt x="1746" y="1080"/>
                    <a:pt x="1947" y="1013"/>
                    <a:pt x="2132" y="882"/>
                  </a:cubicBezTo>
                  <a:cubicBezTo>
                    <a:pt x="2405" y="692"/>
                    <a:pt x="2611" y="377"/>
                    <a:pt x="2718" y="0"/>
                  </a:cubicBezTo>
                  <a:cubicBezTo>
                    <a:pt x="3238" y="0"/>
                    <a:pt x="3238" y="0"/>
                    <a:pt x="3238" y="0"/>
                  </a:cubicBezTo>
                  <a:cubicBezTo>
                    <a:pt x="3166" y="385"/>
                    <a:pt x="3024" y="701"/>
                    <a:pt x="2794" y="987"/>
                  </a:cubicBezTo>
                  <a:cubicBezTo>
                    <a:pt x="2498" y="1360"/>
                    <a:pt x="2107" y="1566"/>
                    <a:pt x="1694" y="1566"/>
                  </a:cubicBezTo>
                  <a:cubicBezTo>
                    <a:pt x="1217" y="1566"/>
                    <a:pt x="771" y="1300"/>
                    <a:pt x="471" y="837"/>
                  </a:cubicBezTo>
                  <a:cubicBezTo>
                    <a:pt x="312" y="587"/>
                    <a:pt x="195" y="298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17"/>
            <p:cNvSpPr>
              <a:spLocks/>
            </p:cNvSpPr>
            <p:nvPr userDrawn="1"/>
          </p:nvSpPr>
          <p:spPr bwMode="auto">
            <a:xfrm>
              <a:off x="3652838" y="0"/>
              <a:ext cx="960438" cy="0"/>
            </a:xfrm>
            <a:custGeom>
              <a:avLst/>
              <a:gdLst>
                <a:gd name="T0" fmla="*/ 0 w 1531"/>
                <a:gd name="T1" fmla="*/ 0 w 1531"/>
                <a:gd name="T2" fmla="*/ 1531 w 1531"/>
                <a:gd name="T3" fmla="*/ 0 w 153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53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531" y="0"/>
                    <a:pt x="1531" y="0"/>
                    <a:pt x="153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18"/>
            <p:cNvSpPr>
              <a:spLocks/>
            </p:cNvSpPr>
            <p:nvPr userDrawn="1"/>
          </p:nvSpPr>
          <p:spPr bwMode="auto">
            <a:xfrm>
              <a:off x="6388100" y="0"/>
              <a:ext cx="768350" cy="3175"/>
            </a:xfrm>
            <a:custGeom>
              <a:avLst/>
              <a:gdLst>
                <a:gd name="T0" fmla="*/ 1223 w 1223"/>
                <a:gd name="T1" fmla="*/ 4 h 4"/>
                <a:gd name="T2" fmla="*/ 1220 w 1223"/>
                <a:gd name="T3" fmla="*/ 0 h 4"/>
                <a:gd name="T4" fmla="*/ 0 w 1223"/>
                <a:gd name="T5" fmla="*/ 0 h 4"/>
                <a:gd name="T6" fmla="*/ 4 w 1223"/>
                <a:gd name="T7" fmla="*/ 3 h 4"/>
                <a:gd name="T8" fmla="*/ 1223 w 1223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3" h="4">
                  <a:moveTo>
                    <a:pt x="1223" y="4"/>
                  </a:moveTo>
                  <a:cubicBezTo>
                    <a:pt x="1222" y="3"/>
                    <a:pt x="1221" y="1"/>
                    <a:pt x="12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4" y="3"/>
                  </a:cubicBezTo>
                  <a:lnTo>
                    <a:pt x="1223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19"/>
            <p:cNvSpPr>
              <a:spLocks/>
            </p:cNvSpPr>
            <p:nvPr userDrawn="1"/>
          </p:nvSpPr>
          <p:spPr bwMode="auto">
            <a:xfrm>
              <a:off x="4197350" y="3175"/>
              <a:ext cx="2941638" cy="2625725"/>
            </a:xfrm>
            <a:custGeom>
              <a:avLst/>
              <a:gdLst>
                <a:gd name="T0" fmla="*/ 3684 w 4690"/>
                <a:gd name="T1" fmla="*/ 3167 h 4185"/>
                <a:gd name="T2" fmla="*/ 1125 w 4690"/>
                <a:gd name="T3" fmla="*/ 3245 h 4185"/>
                <a:gd name="T4" fmla="*/ 960 w 4690"/>
                <a:gd name="T5" fmla="*/ 1014 h 4185"/>
                <a:gd name="T6" fmla="*/ 3065 w 4690"/>
                <a:gd name="T7" fmla="*/ 941 h 4185"/>
                <a:gd name="T8" fmla="*/ 3170 w 4690"/>
                <a:gd name="T9" fmla="*/ 2772 h 4185"/>
                <a:gd name="T10" fmla="*/ 1483 w 4690"/>
                <a:gd name="T11" fmla="*/ 2825 h 4185"/>
                <a:gd name="T12" fmla="*/ 1379 w 4690"/>
                <a:gd name="T13" fmla="*/ 1356 h 4185"/>
                <a:gd name="T14" fmla="*/ 2758 w 4690"/>
                <a:gd name="T15" fmla="*/ 1309 h 4185"/>
                <a:gd name="T16" fmla="*/ 2741 w 4690"/>
                <a:gd name="T17" fmla="*/ 1198 h 4185"/>
                <a:gd name="T18" fmla="*/ 1153 w 4690"/>
                <a:gd name="T19" fmla="*/ 1272 h 4185"/>
                <a:gd name="T20" fmla="*/ 1298 w 4690"/>
                <a:gd name="T21" fmla="*/ 2962 h 4185"/>
                <a:gd name="T22" fmla="*/ 3238 w 4690"/>
                <a:gd name="T23" fmla="*/ 2880 h 4185"/>
                <a:gd name="T24" fmla="*/ 3089 w 4690"/>
                <a:gd name="T25" fmla="*/ 768 h 4185"/>
                <a:gd name="T26" fmla="*/ 666 w 4690"/>
                <a:gd name="T27" fmla="*/ 883 h 4185"/>
                <a:gd name="T28" fmla="*/ 897 w 4690"/>
                <a:gd name="T29" fmla="*/ 3447 h 4185"/>
                <a:gd name="T30" fmla="*/ 3836 w 4690"/>
                <a:gd name="T31" fmla="*/ 3323 h 4185"/>
                <a:gd name="T32" fmla="*/ 3624 w 4690"/>
                <a:gd name="T33" fmla="*/ 104 h 4185"/>
                <a:gd name="T34" fmla="*/ 3497 w 4690"/>
                <a:gd name="T35" fmla="*/ 0 h 4185"/>
                <a:gd name="T36" fmla="*/ 2970 w 4690"/>
                <a:gd name="T37" fmla="*/ 0 h 4185"/>
                <a:gd name="T38" fmla="*/ 3536 w 4690"/>
                <a:gd name="T39" fmla="*/ 372 h 4185"/>
                <a:gd name="T40" fmla="*/ 3684 w 4690"/>
                <a:gd name="T41" fmla="*/ 3167 h 4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90" h="4185">
                  <a:moveTo>
                    <a:pt x="3684" y="3167"/>
                  </a:moveTo>
                  <a:cubicBezTo>
                    <a:pt x="3007" y="3867"/>
                    <a:pt x="1874" y="3898"/>
                    <a:pt x="1125" y="3245"/>
                  </a:cubicBezTo>
                  <a:cubicBezTo>
                    <a:pt x="452" y="2658"/>
                    <a:pt x="368" y="1665"/>
                    <a:pt x="960" y="1014"/>
                  </a:cubicBezTo>
                  <a:cubicBezTo>
                    <a:pt x="1492" y="429"/>
                    <a:pt x="2445" y="391"/>
                    <a:pt x="3065" y="941"/>
                  </a:cubicBezTo>
                  <a:cubicBezTo>
                    <a:pt x="3623" y="1435"/>
                    <a:pt x="3662" y="2258"/>
                    <a:pt x="3170" y="2772"/>
                  </a:cubicBezTo>
                  <a:cubicBezTo>
                    <a:pt x="2726" y="3235"/>
                    <a:pt x="1977" y="3257"/>
                    <a:pt x="1483" y="2825"/>
                  </a:cubicBezTo>
                  <a:cubicBezTo>
                    <a:pt x="1039" y="2436"/>
                    <a:pt x="988" y="1781"/>
                    <a:pt x="1379" y="1356"/>
                  </a:cubicBezTo>
                  <a:cubicBezTo>
                    <a:pt x="1731" y="973"/>
                    <a:pt x="2353" y="950"/>
                    <a:pt x="2758" y="1309"/>
                  </a:cubicBezTo>
                  <a:cubicBezTo>
                    <a:pt x="2741" y="1198"/>
                    <a:pt x="2741" y="1198"/>
                    <a:pt x="2741" y="1198"/>
                  </a:cubicBezTo>
                  <a:cubicBezTo>
                    <a:pt x="2268" y="790"/>
                    <a:pt x="1551" y="826"/>
                    <a:pt x="1153" y="1272"/>
                  </a:cubicBezTo>
                  <a:cubicBezTo>
                    <a:pt x="712" y="1768"/>
                    <a:pt x="782" y="2521"/>
                    <a:pt x="1298" y="2962"/>
                  </a:cubicBezTo>
                  <a:cubicBezTo>
                    <a:pt x="1873" y="3451"/>
                    <a:pt x="2734" y="3418"/>
                    <a:pt x="3238" y="2880"/>
                  </a:cubicBezTo>
                  <a:cubicBezTo>
                    <a:pt x="3797" y="2282"/>
                    <a:pt x="3741" y="1332"/>
                    <a:pt x="3089" y="768"/>
                  </a:cubicBezTo>
                  <a:cubicBezTo>
                    <a:pt x="2365" y="142"/>
                    <a:pt x="1266" y="201"/>
                    <a:pt x="666" y="883"/>
                  </a:cubicBezTo>
                  <a:cubicBezTo>
                    <a:pt x="0" y="1642"/>
                    <a:pt x="117" y="2782"/>
                    <a:pt x="897" y="3447"/>
                  </a:cubicBezTo>
                  <a:cubicBezTo>
                    <a:pt x="1767" y="4185"/>
                    <a:pt x="3064" y="4137"/>
                    <a:pt x="3836" y="3323"/>
                  </a:cubicBezTo>
                  <a:cubicBezTo>
                    <a:pt x="4690" y="2421"/>
                    <a:pt x="4619" y="968"/>
                    <a:pt x="3624" y="104"/>
                  </a:cubicBezTo>
                  <a:cubicBezTo>
                    <a:pt x="3582" y="68"/>
                    <a:pt x="3540" y="33"/>
                    <a:pt x="3497" y="0"/>
                  </a:cubicBezTo>
                  <a:cubicBezTo>
                    <a:pt x="2970" y="0"/>
                    <a:pt x="2970" y="0"/>
                    <a:pt x="2970" y="0"/>
                  </a:cubicBezTo>
                  <a:cubicBezTo>
                    <a:pt x="3184" y="95"/>
                    <a:pt x="3352" y="209"/>
                    <a:pt x="3536" y="372"/>
                  </a:cubicBezTo>
                  <a:cubicBezTo>
                    <a:pt x="4389" y="1132"/>
                    <a:pt x="4437" y="2390"/>
                    <a:pt x="3684" y="31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0"/>
            <p:cNvSpPr>
              <a:spLocks noEditPoints="1"/>
            </p:cNvSpPr>
            <p:nvPr userDrawn="1"/>
          </p:nvSpPr>
          <p:spPr bwMode="auto">
            <a:xfrm>
              <a:off x="87313" y="0"/>
              <a:ext cx="11020425" cy="6146800"/>
            </a:xfrm>
            <a:custGeom>
              <a:avLst/>
              <a:gdLst>
                <a:gd name="T0" fmla="*/ 15136 w 17562"/>
                <a:gd name="T1" fmla="*/ 1 h 9795"/>
                <a:gd name="T2" fmla="*/ 9655 w 17562"/>
                <a:gd name="T3" fmla="*/ 1 h 9795"/>
                <a:gd name="T4" fmla="*/ 9513 w 17562"/>
                <a:gd name="T5" fmla="*/ 1 h 9795"/>
                <a:gd name="T6" fmla="*/ 13164 w 17562"/>
                <a:gd name="T7" fmla="*/ 1 h 9795"/>
                <a:gd name="T8" fmla="*/ 5683 w 17562"/>
                <a:gd name="T9" fmla="*/ 1 h 9795"/>
                <a:gd name="T10" fmla="*/ 1858 w 17562"/>
                <a:gd name="T11" fmla="*/ 2741 h 9795"/>
                <a:gd name="T12" fmla="*/ 1926 w 17562"/>
                <a:gd name="T13" fmla="*/ 3227 h 9795"/>
                <a:gd name="T14" fmla="*/ 4031 w 17562"/>
                <a:gd name="T15" fmla="*/ 7112 h 9795"/>
                <a:gd name="T16" fmla="*/ 4301 w 17562"/>
                <a:gd name="T17" fmla="*/ 8206 h 9795"/>
                <a:gd name="T18" fmla="*/ 6624 w 17562"/>
                <a:gd name="T19" fmla="*/ 6185 h 9795"/>
                <a:gd name="T20" fmla="*/ 9313 w 17562"/>
                <a:gd name="T21" fmla="*/ 9096 h 9795"/>
                <a:gd name="T22" fmla="*/ 9088 w 17562"/>
                <a:gd name="T23" fmla="*/ 9655 h 9795"/>
                <a:gd name="T24" fmla="*/ 8467 w 17562"/>
                <a:gd name="T25" fmla="*/ 6290 h 9795"/>
                <a:gd name="T26" fmla="*/ 12596 w 17562"/>
                <a:gd name="T27" fmla="*/ 8617 h 9795"/>
                <a:gd name="T28" fmla="*/ 10920 w 17562"/>
                <a:gd name="T29" fmla="*/ 7656 h 9795"/>
                <a:gd name="T30" fmla="*/ 12262 w 17562"/>
                <a:gd name="T31" fmla="*/ 6483 h 9795"/>
                <a:gd name="T32" fmla="*/ 12327 w 17562"/>
                <a:gd name="T33" fmla="*/ 7902 h 9795"/>
                <a:gd name="T34" fmla="*/ 12292 w 17562"/>
                <a:gd name="T35" fmla="*/ 7038 h 9795"/>
                <a:gd name="T36" fmla="*/ 12317 w 17562"/>
                <a:gd name="T37" fmla="*/ 7582 h 9795"/>
                <a:gd name="T38" fmla="*/ 12286 w 17562"/>
                <a:gd name="T39" fmla="*/ 7257 h 9795"/>
                <a:gd name="T40" fmla="*/ 12356 w 17562"/>
                <a:gd name="T41" fmla="*/ 7180 h 9795"/>
                <a:gd name="T42" fmla="*/ 12340 w 17562"/>
                <a:gd name="T43" fmla="*/ 7702 h 9795"/>
                <a:gd name="T44" fmla="*/ 12310 w 17562"/>
                <a:gd name="T45" fmla="*/ 6918 h 9795"/>
                <a:gd name="T46" fmla="*/ 12352 w 17562"/>
                <a:gd name="T47" fmla="*/ 8086 h 9795"/>
                <a:gd name="T48" fmla="*/ 12274 w 17562"/>
                <a:gd name="T49" fmla="*/ 6236 h 9795"/>
                <a:gd name="T50" fmla="*/ 10582 w 17562"/>
                <a:gd name="T51" fmla="*/ 7734 h 9795"/>
                <a:gd name="T52" fmla="*/ 9947 w 17562"/>
                <a:gd name="T53" fmla="*/ 9795 h 9795"/>
                <a:gd name="T54" fmla="*/ 11315 w 17562"/>
                <a:gd name="T55" fmla="*/ 8763 h 9795"/>
                <a:gd name="T56" fmla="*/ 12374 w 17562"/>
                <a:gd name="T57" fmla="*/ 8947 h 9795"/>
                <a:gd name="T58" fmla="*/ 14341 w 17562"/>
                <a:gd name="T59" fmla="*/ 8214 h 9795"/>
                <a:gd name="T60" fmla="*/ 16831 w 17562"/>
                <a:gd name="T61" fmla="*/ 6342 h 9795"/>
                <a:gd name="T62" fmla="*/ 16916 w 17562"/>
                <a:gd name="T63" fmla="*/ 5857 h 9795"/>
                <a:gd name="T64" fmla="*/ 4962 w 17562"/>
                <a:gd name="T65" fmla="*/ 1 h 9795"/>
                <a:gd name="T66" fmla="*/ 4245 w 17562"/>
                <a:gd name="T67" fmla="*/ 1848 h 9795"/>
                <a:gd name="T68" fmla="*/ 4516 w 17562"/>
                <a:gd name="T69" fmla="*/ 3140 h 9795"/>
                <a:gd name="T70" fmla="*/ 6499 w 17562"/>
                <a:gd name="T71" fmla="*/ 5795 h 9795"/>
                <a:gd name="T72" fmla="*/ 2371 w 17562"/>
                <a:gd name="T73" fmla="*/ 3382 h 9795"/>
                <a:gd name="T74" fmla="*/ 4877 w 17562"/>
                <a:gd name="T75" fmla="*/ 4429 h 9795"/>
                <a:gd name="T76" fmla="*/ 3968 w 17562"/>
                <a:gd name="T77" fmla="*/ 5413 h 9795"/>
                <a:gd name="T78" fmla="*/ 3576 w 17562"/>
                <a:gd name="T79" fmla="*/ 3903 h 9795"/>
                <a:gd name="T80" fmla="*/ 3825 w 17562"/>
                <a:gd name="T81" fmla="*/ 4863 h 9795"/>
                <a:gd name="T82" fmla="*/ 3664 w 17562"/>
                <a:gd name="T83" fmla="*/ 4270 h 9795"/>
                <a:gd name="T84" fmla="*/ 3768 w 17562"/>
                <a:gd name="T85" fmla="*/ 4634 h 9795"/>
                <a:gd name="T86" fmla="*/ 3736 w 17562"/>
                <a:gd name="T87" fmla="*/ 4657 h 9795"/>
                <a:gd name="T88" fmla="*/ 3919 w 17562"/>
                <a:gd name="T89" fmla="*/ 4632 h 9795"/>
                <a:gd name="T90" fmla="*/ 3392 w 17562"/>
                <a:gd name="T91" fmla="*/ 4240 h 9795"/>
                <a:gd name="T92" fmla="*/ 4202 w 17562"/>
                <a:gd name="T93" fmla="*/ 4829 h 9795"/>
                <a:gd name="T94" fmla="*/ 2979 w 17562"/>
                <a:gd name="T95" fmla="*/ 3911 h 9795"/>
                <a:gd name="T96" fmla="*/ 4093 w 17562"/>
                <a:gd name="T97" fmla="*/ 5644 h 9795"/>
                <a:gd name="T98" fmla="*/ 5145 w 17562"/>
                <a:gd name="T99" fmla="*/ 4234 h 9795"/>
                <a:gd name="T100" fmla="*/ 6499 w 17562"/>
                <a:gd name="T101" fmla="*/ 5795 h 9795"/>
                <a:gd name="T102" fmla="*/ 13826 w 17562"/>
                <a:gd name="T103" fmla="*/ 1 h 9795"/>
                <a:gd name="T104" fmla="*/ 13516 w 17562"/>
                <a:gd name="T105" fmla="*/ 3622 h 9795"/>
                <a:gd name="T106" fmla="*/ 12998 w 17562"/>
                <a:gd name="T107" fmla="*/ 4471 h 9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7562" h="9795">
                  <a:moveTo>
                    <a:pt x="14748" y="4919"/>
                  </a:moveTo>
                  <a:cubicBezTo>
                    <a:pt x="14226" y="4373"/>
                    <a:pt x="13954" y="3592"/>
                    <a:pt x="13982" y="2720"/>
                  </a:cubicBezTo>
                  <a:cubicBezTo>
                    <a:pt x="14015" y="1718"/>
                    <a:pt x="14432" y="742"/>
                    <a:pt x="15136" y="1"/>
                  </a:cubicBezTo>
                  <a:cubicBezTo>
                    <a:pt x="10041" y="1"/>
                    <a:pt x="10041" y="1"/>
                    <a:pt x="10041" y="1"/>
                  </a:cubicBezTo>
                  <a:cubicBezTo>
                    <a:pt x="10041" y="0"/>
                    <a:pt x="10040" y="0"/>
                    <a:pt x="10040" y="0"/>
                  </a:cubicBezTo>
                  <a:cubicBezTo>
                    <a:pt x="9655" y="1"/>
                    <a:pt x="9655" y="1"/>
                    <a:pt x="9655" y="1"/>
                  </a:cubicBezTo>
                  <a:cubicBezTo>
                    <a:pt x="7214" y="1"/>
                    <a:pt x="7214" y="1"/>
                    <a:pt x="7214" y="1"/>
                  </a:cubicBezTo>
                  <a:cubicBezTo>
                    <a:pt x="9578" y="1"/>
                    <a:pt x="9578" y="1"/>
                    <a:pt x="9578" y="1"/>
                  </a:cubicBezTo>
                  <a:cubicBezTo>
                    <a:pt x="9513" y="1"/>
                    <a:pt x="9513" y="1"/>
                    <a:pt x="9513" y="1"/>
                  </a:cubicBezTo>
                  <a:cubicBezTo>
                    <a:pt x="10042" y="1"/>
                    <a:pt x="10042" y="1"/>
                    <a:pt x="10042" y="1"/>
                  </a:cubicBezTo>
                  <a:cubicBezTo>
                    <a:pt x="10042" y="1"/>
                    <a:pt x="10041" y="1"/>
                    <a:pt x="10041" y="1"/>
                  </a:cubicBezTo>
                  <a:cubicBezTo>
                    <a:pt x="13164" y="1"/>
                    <a:pt x="13164" y="1"/>
                    <a:pt x="13164" y="1"/>
                  </a:cubicBezTo>
                  <a:cubicBezTo>
                    <a:pt x="13729" y="1586"/>
                    <a:pt x="13377" y="3378"/>
                    <a:pt x="12161" y="4601"/>
                  </a:cubicBezTo>
                  <a:cubicBezTo>
                    <a:pt x="10587" y="6163"/>
                    <a:pt x="8060" y="6222"/>
                    <a:pt x="6362" y="4774"/>
                  </a:cubicBezTo>
                  <a:cubicBezTo>
                    <a:pt x="4946" y="3543"/>
                    <a:pt x="4644" y="1503"/>
                    <a:pt x="5683" y="1"/>
                  </a:cubicBezTo>
                  <a:cubicBezTo>
                    <a:pt x="4385" y="1"/>
                    <a:pt x="4385" y="1"/>
                    <a:pt x="4385" y="1"/>
                  </a:cubicBezTo>
                  <a:cubicBezTo>
                    <a:pt x="4283" y="711"/>
                    <a:pt x="4015" y="1370"/>
                    <a:pt x="3590" y="1873"/>
                  </a:cubicBezTo>
                  <a:cubicBezTo>
                    <a:pt x="3119" y="2433"/>
                    <a:pt x="2504" y="2741"/>
                    <a:pt x="1858" y="2741"/>
                  </a:cubicBezTo>
                  <a:cubicBezTo>
                    <a:pt x="1115" y="2741"/>
                    <a:pt x="428" y="2337"/>
                    <a:pt x="0" y="1655"/>
                  </a:cubicBezTo>
                  <a:cubicBezTo>
                    <a:pt x="46" y="1926"/>
                    <a:pt x="103" y="2192"/>
                    <a:pt x="171" y="2455"/>
                  </a:cubicBezTo>
                  <a:cubicBezTo>
                    <a:pt x="647" y="2941"/>
                    <a:pt x="1264" y="3226"/>
                    <a:pt x="1926" y="3227"/>
                  </a:cubicBezTo>
                  <a:cubicBezTo>
                    <a:pt x="1699" y="3574"/>
                    <a:pt x="1610" y="4026"/>
                    <a:pt x="1675" y="4522"/>
                  </a:cubicBezTo>
                  <a:cubicBezTo>
                    <a:pt x="1761" y="5202"/>
                    <a:pt x="2090" y="5846"/>
                    <a:pt x="2600" y="6338"/>
                  </a:cubicBezTo>
                  <a:cubicBezTo>
                    <a:pt x="3008" y="6731"/>
                    <a:pt x="3505" y="6998"/>
                    <a:pt x="4031" y="7112"/>
                  </a:cubicBezTo>
                  <a:cubicBezTo>
                    <a:pt x="3932" y="7328"/>
                    <a:pt x="3875" y="7563"/>
                    <a:pt x="3868" y="7813"/>
                  </a:cubicBezTo>
                  <a:cubicBezTo>
                    <a:pt x="3867" y="7843"/>
                    <a:pt x="3866" y="7874"/>
                    <a:pt x="3866" y="7904"/>
                  </a:cubicBezTo>
                  <a:cubicBezTo>
                    <a:pt x="4008" y="8008"/>
                    <a:pt x="4153" y="8109"/>
                    <a:pt x="4301" y="8206"/>
                  </a:cubicBezTo>
                  <a:cubicBezTo>
                    <a:pt x="4244" y="7795"/>
                    <a:pt x="4345" y="7393"/>
                    <a:pt x="4594" y="7052"/>
                  </a:cubicBezTo>
                  <a:cubicBezTo>
                    <a:pt x="4988" y="6515"/>
                    <a:pt x="5699" y="6200"/>
                    <a:pt x="6547" y="6186"/>
                  </a:cubicBezTo>
                  <a:cubicBezTo>
                    <a:pt x="6573" y="6186"/>
                    <a:pt x="6599" y="6185"/>
                    <a:pt x="6624" y="6185"/>
                  </a:cubicBezTo>
                  <a:cubicBezTo>
                    <a:pt x="7305" y="6185"/>
                    <a:pt x="8019" y="6413"/>
                    <a:pt x="8585" y="6810"/>
                  </a:cubicBezTo>
                  <a:cubicBezTo>
                    <a:pt x="9138" y="7197"/>
                    <a:pt x="9494" y="7703"/>
                    <a:pt x="9562" y="8196"/>
                  </a:cubicBezTo>
                  <a:cubicBezTo>
                    <a:pt x="9610" y="8541"/>
                    <a:pt x="9526" y="8844"/>
                    <a:pt x="9313" y="9096"/>
                  </a:cubicBezTo>
                  <a:cubicBezTo>
                    <a:pt x="9064" y="9390"/>
                    <a:pt x="8651" y="9594"/>
                    <a:pt x="8142" y="9682"/>
                  </a:cubicBezTo>
                  <a:cubicBezTo>
                    <a:pt x="8373" y="9718"/>
                    <a:pt x="8606" y="9746"/>
                    <a:pt x="8842" y="9765"/>
                  </a:cubicBezTo>
                  <a:cubicBezTo>
                    <a:pt x="8928" y="9732"/>
                    <a:pt x="9010" y="9696"/>
                    <a:pt x="9088" y="9655"/>
                  </a:cubicBezTo>
                  <a:cubicBezTo>
                    <a:pt x="9520" y="9430"/>
                    <a:pt x="9802" y="9094"/>
                    <a:pt x="9905" y="8682"/>
                  </a:cubicBezTo>
                  <a:cubicBezTo>
                    <a:pt x="10010" y="8265"/>
                    <a:pt x="9909" y="7789"/>
                    <a:pt x="9623" y="7340"/>
                  </a:cubicBezTo>
                  <a:cubicBezTo>
                    <a:pt x="9353" y="6917"/>
                    <a:pt x="8949" y="6555"/>
                    <a:pt x="8467" y="6290"/>
                  </a:cubicBezTo>
                  <a:cubicBezTo>
                    <a:pt x="9902" y="6496"/>
                    <a:pt x="11397" y="6072"/>
                    <a:pt x="12506" y="5021"/>
                  </a:cubicBezTo>
                  <a:cubicBezTo>
                    <a:pt x="13627" y="5074"/>
                    <a:pt x="14446" y="5829"/>
                    <a:pt x="14472" y="6856"/>
                  </a:cubicBezTo>
                  <a:cubicBezTo>
                    <a:pt x="14497" y="7738"/>
                    <a:pt x="13691" y="8495"/>
                    <a:pt x="12596" y="8617"/>
                  </a:cubicBezTo>
                  <a:cubicBezTo>
                    <a:pt x="12513" y="8626"/>
                    <a:pt x="12430" y="8631"/>
                    <a:pt x="12348" y="8631"/>
                  </a:cubicBezTo>
                  <a:cubicBezTo>
                    <a:pt x="12348" y="8631"/>
                    <a:pt x="12348" y="8631"/>
                    <a:pt x="12348" y="8631"/>
                  </a:cubicBezTo>
                  <a:cubicBezTo>
                    <a:pt x="11584" y="8631"/>
                    <a:pt x="10997" y="8230"/>
                    <a:pt x="10920" y="7656"/>
                  </a:cubicBezTo>
                  <a:cubicBezTo>
                    <a:pt x="10892" y="7444"/>
                    <a:pt x="10961" y="7220"/>
                    <a:pt x="11113" y="7024"/>
                  </a:cubicBezTo>
                  <a:cubicBezTo>
                    <a:pt x="11331" y="6741"/>
                    <a:pt x="11701" y="6543"/>
                    <a:pt x="12101" y="6494"/>
                  </a:cubicBezTo>
                  <a:cubicBezTo>
                    <a:pt x="12155" y="6487"/>
                    <a:pt x="12209" y="6483"/>
                    <a:pt x="12262" y="6483"/>
                  </a:cubicBezTo>
                  <a:cubicBezTo>
                    <a:pt x="12766" y="6483"/>
                    <a:pt x="13162" y="6783"/>
                    <a:pt x="13184" y="7180"/>
                  </a:cubicBezTo>
                  <a:cubicBezTo>
                    <a:pt x="13204" y="7527"/>
                    <a:pt x="12872" y="7842"/>
                    <a:pt x="12429" y="7896"/>
                  </a:cubicBezTo>
                  <a:cubicBezTo>
                    <a:pt x="12395" y="7900"/>
                    <a:pt x="12360" y="7902"/>
                    <a:pt x="12327" y="7902"/>
                  </a:cubicBezTo>
                  <a:cubicBezTo>
                    <a:pt x="12020" y="7902"/>
                    <a:pt x="11779" y="7732"/>
                    <a:pt x="11754" y="7497"/>
                  </a:cubicBezTo>
                  <a:cubicBezTo>
                    <a:pt x="11733" y="7282"/>
                    <a:pt x="11945" y="7078"/>
                    <a:pt x="12227" y="7043"/>
                  </a:cubicBezTo>
                  <a:cubicBezTo>
                    <a:pt x="12248" y="7040"/>
                    <a:pt x="12270" y="7038"/>
                    <a:pt x="12292" y="7038"/>
                  </a:cubicBezTo>
                  <a:cubicBezTo>
                    <a:pt x="12486" y="7038"/>
                    <a:pt x="12640" y="7151"/>
                    <a:pt x="12650" y="7302"/>
                  </a:cubicBezTo>
                  <a:cubicBezTo>
                    <a:pt x="12660" y="7433"/>
                    <a:pt x="12528" y="7558"/>
                    <a:pt x="12356" y="7579"/>
                  </a:cubicBezTo>
                  <a:cubicBezTo>
                    <a:pt x="12343" y="7581"/>
                    <a:pt x="12330" y="7582"/>
                    <a:pt x="12317" y="7582"/>
                  </a:cubicBezTo>
                  <a:cubicBezTo>
                    <a:pt x="12198" y="7582"/>
                    <a:pt x="12105" y="7517"/>
                    <a:pt x="12097" y="7427"/>
                  </a:cubicBezTo>
                  <a:cubicBezTo>
                    <a:pt x="12090" y="7348"/>
                    <a:pt x="12170" y="7272"/>
                    <a:pt x="12277" y="7259"/>
                  </a:cubicBezTo>
                  <a:cubicBezTo>
                    <a:pt x="12286" y="7257"/>
                    <a:pt x="12286" y="7257"/>
                    <a:pt x="12286" y="7257"/>
                  </a:cubicBezTo>
                  <a:cubicBezTo>
                    <a:pt x="12293" y="7250"/>
                    <a:pt x="12293" y="7250"/>
                    <a:pt x="12293" y="7250"/>
                  </a:cubicBezTo>
                  <a:cubicBezTo>
                    <a:pt x="12297" y="7246"/>
                    <a:pt x="12301" y="7241"/>
                    <a:pt x="12305" y="7237"/>
                  </a:cubicBezTo>
                  <a:cubicBezTo>
                    <a:pt x="12356" y="7180"/>
                    <a:pt x="12356" y="7180"/>
                    <a:pt x="12356" y="7180"/>
                  </a:cubicBezTo>
                  <a:cubicBezTo>
                    <a:pt x="12284" y="7189"/>
                    <a:pt x="12284" y="7189"/>
                    <a:pt x="12284" y="7189"/>
                  </a:cubicBezTo>
                  <a:cubicBezTo>
                    <a:pt x="12123" y="7209"/>
                    <a:pt x="12001" y="7330"/>
                    <a:pt x="12012" y="7460"/>
                  </a:cubicBezTo>
                  <a:cubicBezTo>
                    <a:pt x="12026" y="7600"/>
                    <a:pt x="12164" y="7702"/>
                    <a:pt x="12340" y="7702"/>
                  </a:cubicBezTo>
                  <a:cubicBezTo>
                    <a:pt x="12358" y="7702"/>
                    <a:pt x="12377" y="7701"/>
                    <a:pt x="12395" y="7698"/>
                  </a:cubicBezTo>
                  <a:cubicBezTo>
                    <a:pt x="12639" y="7667"/>
                    <a:pt x="12821" y="7491"/>
                    <a:pt x="12807" y="7296"/>
                  </a:cubicBezTo>
                  <a:cubicBezTo>
                    <a:pt x="12792" y="7081"/>
                    <a:pt x="12579" y="6918"/>
                    <a:pt x="12310" y="6918"/>
                  </a:cubicBezTo>
                  <a:cubicBezTo>
                    <a:pt x="12281" y="6918"/>
                    <a:pt x="12253" y="6920"/>
                    <a:pt x="12224" y="6924"/>
                  </a:cubicBezTo>
                  <a:cubicBezTo>
                    <a:pt x="11847" y="6971"/>
                    <a:pt x="11565" y="7249"/>
                    <a:pt x="11596" y="7544"/>
                  </a:cubicBezTo>
                  <a:cubicBezTo>
                    <a:pt x="11630" y="7858"/>
                    <a:pt x="11948" y="8086"/>
                    <a:pt x="12352" y="8086"/>
                  </a:cubicBezTo>
                  <a:cubicBezTo>
                    <a:pt x="12395" y="8086"/>
                    <a:pt x="12439" y="8084"/>
                    <a:pt x="12483" y="8078"/>
                  </a:cubicBezTo>
                  <a:cubicBezTo>
                    <a:pt x="13051" y="8010"/>
                    <a:pt x="13478" y="7601"/>
                    <a:pt x="13455" y="7147"/>
                  </a:cubicBezTo>
                  <a:cubicBezTo>
                    <a:pt x="13429" y="6627"/>
                    <a:pt x="12921" y="6236"/>
                    <a:pt x="12274" y="6236"/>
                  </a:cubicBezTo>
                  <a:cubicBezTo>
                    <a:pt x="12206" y="6236"/>
                    <a:pt x="12137" y="6240"/>
                    <a:pt x="12069" y="6249"/>
                  </a:cubicBezTo>
                  <a:cubicBezTo>
                    <a:pt x="11562" y="6312"/>
                    <a:pt x="11096" y="6565"/>
                    <a:pt x="10821" y="6925"/>
                  </a:cubicBezTo>
                  <a:cubicBezTo>
                    <a:pt x="10628" y="7177"/>
                    <a:pt x="10543" y="7464"/>
                    <a:pt x="10582" y="7734"/>
                  </a:cubicBezTo>
                  <a:cubicBezTo>
                    <a:pt x="10617" y="7977"/>
                    <a:pt x="10721" y="8195"/>
                    <a:pt x="10886" y="8379"/>
                  </a:cubicBezTo>
                  <a:cubicBezTo>
                    <a:pt x="10858" y="8762"/>
                    <a:pt x="10718" y="9097"/>
                    <a:pt x="10468" y="9377"/>
                  </a:cubicBezTo>
                  <a:cubicBezTo>
                    <a:pt x="10327" y="9536"/>
                    <a:pt x="10152" y="9675"/>
                    <a:pt x="9947" y="9795"/>
                  </a:cubicBezTo>
                  <a:cubicBezTo>
                    <a:pt x="10189" y="9788"/>
                    <a:pt x="10429" y="9772"/>
                    <a:pt x="10666" y="9748"/>
                  </a:cubicBezTo>
                  <a:cubicBezTo>
                    <a:pt x="10970" y="9488"/>
                    <a:pt x="11186" y="9166"/>
                    <a:pt x="11308" y="8786"/>
                  </a:cubicBezTo>
                  <a:cubicBezTo>
                    <a:pt x="11315" y="8763"/>
                    <a:pt x="11315" y="8763"/>
                    <a:pt x="11315" y="8763"/>
                  </a:cubicBezTo>
                  <a:cubicBezTo>
                    <a:pt x="11306" y="8740"/>
                    <a:pt x="11306" y="8740"/>
                    <a:pt x="11306" y="8740"/>
                  </a:cubicBezTo>
                  <a:cubicBezTo>
                    <a:pt x="11299" y="8723"/>
                    <a:pt x="11292" y="8706"/>
                    <a:pt x="11285" y="8689"/>
                  </a:cubicBezTo>
                  <a:cubicBezTo>
                    <a:pt x="11589" y="8855"/>
                    <a:pt x="11970" y="8947"/>
                    <a:pt x="12374" y="8947"/>
                  </a:cubicBezTo>
                  <a:cubicBezTo>
                    <a:pt x="12374" y="8947"/>
                    <a:pt x="12374" y="8947"/>
                    <a:pt x="12374" y="8947"/>
                  </a:cubicBezTo>
                  <a:cubicBezTo>
                    <a:pt x="12475" y="8947"/>
                    <a:pt x="12578" y="8941"/>
                    <a:pt x="12680" y="8930"/>
                  </a:cubicBezTo>
                  <a:cubicBezTo>
                    <a:pt x="13319" y="8863"/>
                    <a:pt x="13909" y="8609"/>
                    <a:pt x="14341" y="8214"/>
                  </a:cubicBezTo>
                  <a:cubicBezTo>
                    <a:pt x="14786" y="7809"/>
                    <a:pt x="15025" y="7286"/>
                    <a:pt x="15015" y="6742"/>
                  </a:cubicBezTo>
                  <a:cubicBezTo>
                    <a:pt x="15006" y="6317"/>
                    <a:pt x="14889" y="5914"/>
                    <a:pt x="14679" y="5569"/>
                  </a:cubicBezTo>
                  <a:cubicBezTo>
                    <a:pt x="15269" y="6066"/>
                    <a:pt x="16016" y="6342"/>
                    <a:pt x="16831" y="6342"/>
                  </a:cubicBezTo>
                  <a:cubicBezTo>
                    <a:pt x="16934" y="6342"/>
                    <a:pt x="17036" y="6338"/>
                    <a:pt x="17138" y="6329"/>
                  </a:cubicBezTo>
                  <a:cubicBezTo>
                    <a:pt x="17285" y="6155"/>
                    <a:pt x="17427" y="5975"/>
                    <a:pt x="17562" y="5791"/>
                  </a:cubicBezTo>
                  <a:cubicBezTo>
                    <a:pt x="17351" y="5835"/>
                    <a:pt x="17135" y="5857"/>
                    <a:pt x="16916" y="5857"/>
                  </a:cubicBezTo>
                  <a:cubicBezTo>
                    <a:pt x="16087" y="5857"/>
                    <a:pt x="15317" y="5524"/>
                    <a:pt x="14748" y="4919"/>
                  </a:cubicBezTo>
                  <a:close/>
                  <a:moveTo>
                    <a:pt x="4910" y="1"/>
                  </a:moveTo>
                  <a:cubicBezTo>
                    <a:pt x="4962" y="1"/>
                    <a:pt x="4962" y="1"/>
                    <a:pt x="4962" y="1"/>
                  </a:cubicBezTo>
                  <a:cubicBezTo>
                    <a:pt x="4936" y="48"/>
                    <a:pt x="4913" y="92"/>
                    <a:pt x="4889" y="140"/>
                  </a:cubicBezTo>
                  <a:cubicBezTo>
                    <a:pt x="4897" y="94"/>
                    <a:pt x="4903" y="47"/>
                    <a:pt x="4910" y="1"/>
                  </a:cubicBezTo>
                  <a:close/>
                  <a:moveTo>
                    <a:pt x="4245" y="1848"/>
                  </a:moveTo>
                  <a:cubicBezTo>
                    <a:pt x="4338" y="1707"/>
                    <a:pt x="4421" y="1558"/>
                    <a:pt x="4496" y="1403"/>
                  </a:cubicBezTo>
                  <a:cubicBezTo>
                    <a:pt x="4408" y="2052"/>
                    <a:pt x="4480" y="2715"/>
                    <a:pt x="4701" y="3337"/>
                  </a:cubicBezTo>
                  <a:cubicBezTo>
                    <a:pt x="4644" y="3269"/>
                    <a:pt x="4582" y="3203"/>
                    <a:pt x="4516" y="3140"/>
                  </a:cubicBezTo>
                  <a:cubicBezTo>
                    <a:pt x="4235" y="2873"/>
                    <a:pt x="3897" y="2689"/>
                    <a:pt x="3560" y="2613"/>
                  </a:cubicBezTo>
                  <a:cubicBezTo>
                    <a:pt x="3818" y="2405"/>
                    <a:pt x="4047" y="2149"/>
                    <a:pt x="4245" y="1848"/>
                  </a:cubicBezTo>
                  <a:close/>
                  <a:moveTo>
                    <a:pt x="6499" y="5795"/>
                  </a:moveTo>
                  <a:cubicBezTo>
                    <a:pt x="5551" y="5795"/>
                    <a:pt x="4758" y="6139"/>
                    <a:pt x="4298" y="6691"/>
                  </a:cubicBezTo>
                  <a:cubicBezTo>
                    <a:pt x="3199" y="6602"/>
                    <a:pt x="2226" y="5662"/>
                    <a:pt x="2075" y="4538"/>
                  </a:cubicBezTo>
                  <a:cubicBezTo>
                    <a:pt x="2013" y="4082"/>
                    <a:pt x="2118" y="3672"/>
                    <a:pt x="2371" y="3382"/>
                  </a:cubicBezTo>
                  <a:cubicBezTo>
                    <a:pt x="2597" y="3123"/>
                    <a:pt x="2917" y="2987"/>
                    <a:pt x="3297" y="2987"/>
                  </a:cubicBezTo>
                  <a:cubicBezTo>
                    <a:pt x="3321" y="2987"/>
                    <a:pt x="3347" y="2987"/>
                    <a:pt x="3372" y="2988"/>
                  </a:cubicBezTo>
                  <a:cubicBezTo>
                    <a:pt x="4093" y="3023"/>
                    <a:pt x="4782" y="3683"/>
                    <a:pt x="4877" y="4429"/>
                  </a:cubicBezTo>
                  <a:cubicBezTo>
                    <a:pt x="4912" y="4704"/>
                    <a:pt x="4843" y="4956"/>
                    <a:pt x="4681" y="5141"/>
                  </a:cubicBezTo>
                  <a:cubicBezTo>
                    <a:pt x="4525" y="5318"/>
                    <a:pt x="4298" y="5416"/>
                    <a:pt x="4041" y="5416"/>
                  </a:cubicBezTo>
                  <a:cubicBezTo>
                    <a:pt x="4017" y="5416"/>
                    <a:pt x="3992" y="5415"/>
                    <a:pt x="3968" y="5413"/>
                  </a:cubicBezTo>
                  <a:cubicBezTo>
                    <a:pt x="3513" y="5380"/>
                    <a:pt x="3105" y="4989"/>
                    <a:pt x="3039" y="4523"/>
                  </a:cubicBezTo>
                  <a:cubicBezTo>
                    <a:pt x="3014" y="4345"/>
                    <a:pt x="3056" y="4183"/>
                    <a:pt x="3157" y="4067"/>
                  </a:cubicBezTo>
                  <a:cubicBezTo>
                    <a:pt x="3257" y="3952"/>
                    <a:pt x="3407" y="3893"/>
                    <a:pt x="3576" y="3903"/>
                  </a:cubicBezTo>
                  <a:cubicBezTo>
                    <a:pt x="3862" y="3920"/>
                    <a:pt x="4135" y="4183"/>
                    <a:pt x="4174" y="4476"/>
                  </a:cubicBezTo>
                  <a:cubicBezTo>
                    <a:pt x="4189" y="4585"/>
                    <a:pt x="4162" y="4685"/>
                    <a:pt x="4098" y="4758"/>
                  </a:cubicBezTo>
                  <a:cubicBezTo>
                    <a:pt x="4033" y="4833"/>
                    <a:pt x="3935" y="4871"/>
                    <a:pt x="3825" y="4863"/>
                  </a:cubicBezTo>
                  <a:cubicBezTo>
                    <a:pt x="3647" y="4851"/>
                    <a:pt x="3481" y="4692"/>
                    <a:pt x="3455" y="4508"/>
                  </a:cubicBezTo>
                  <a:cubicBezTo>
                    <a:pt x="3446" y="4440"/>
                    <a:pt x="3462" y="4378"/>
                    <a:pt x="3500" y="4333"/>
                  </a:cubicBezTo>
                  <a:cubicBezTo>
                    <a:pt x="3539" y="4288"/>
                    <a:pt x="3598" y="4266"/>
                    <a:pt x="3664" y="4270"/>
                  </a:cubicBezTo>
                  <a:cubicBezTo>
                    <a:pt x="3775" y="4278"/>
                    <a:pt x="3878" y="4377"/>
                    <a:pt x="3894" y="4492"/>
                  </a:cubicBezTo>
                  <a:cubicBezTo>
                    <a:pt x="3899" y="4532"/>
                    <a:pt x="3890" y="4569"/>
                    <a:pt x="3866" y="4596"/>
                  </a:cubicBezTo>
                  <a:cubicBezTo>
                    <a:pt x="3843" y="4623"/>
                    <a:pt x="3808" y="4637"/>
                    <a:pt x="3768" y="4634"/>
                  </a:cubicBezTo>
                  <a:cubicBezTo>
                    <a:pt x="3755" y="4633"/>
                    <a:pt x="3755" y="4633"/>
                    <a:pt x="3755" y="4633"/>
                  </a:cubicBezTo>
                  <a:cubicBezTo>
                    <a:pt x="3747" y="4643"/>
                    <a:pt x="3747" y="4643"/>
                    <a:pt x="3747" y="4643"/>
                  </a:cubicBezTo>
                  <a:cubicBezTo>
                    <a:pt x="3743" y="4648"/>
                    <a:pt x="3740" y="4652"/>
                    <a:pt x="3736" y="4657"/>
                  </a:cubicBezTo>
                  <a:cubicBezTo>
                    <a:pt x="3706" y="4693"/>
                    <a:pt x="3706" y="4693"/>
                    <a:pt x="3706" y="4693"/>
                  </a:cubicBezTo>
                  <a:cubicBezTo>
                    <a:pt x="3753" y="4697"/>
                    <a:pt x="3753" y="4697"/>
                    <a:pt x="3753" y="4697"/>
                  </a:cubicBezTo>
                  <a:cubicBezTo>
                    <a:pt x="3820" y="4701"/>
                    <a:pt x="3879" y="4678"/>
                    <a:pt x="3919" y="4632"/>
                  </a:cubicBezTo>
                  <a:cubicBezTo>
                    <a:pt x="3957" y="4588"/>
                    <a:pt x="3974" y="4528"/>
                    <a:pt x="3965" y="4462"/>
                  </a:cubicBezTo>
                  <a:cubicBezTo>
                    <a:pt x="3942" y="4295"/>
                    <a:pt x="3796" y="4156"/>
                    <a:pt x="3634" y="4145"/>
                  </a:cubicBezTo>
                  <a:cubicBezTo>
                    <a:pt x="3536" y="4139"/>
                    <a:pt x="3450" y="4173"/>
                    <a:pt x="3392" y="4240"/>
                  </a:cubicBezTo>
                  <a:cubicBezTo>
                    <a:pt x="3335" y="4306"/>
                    <a:pt x="3310" y="4397"/>
                    <a:pt x="3324" y="4496"/>
                  </a:cubicBezTo>
                  <a:cubicBezTo>
                    <a:pt x="3359" y="4747"/>
                    <a:pt x="3579" y="4957"/>
                    <a:pt x="3823" y="4975"/>
                  </a:cubicBezTo>
                  <a:cubicBezTo>
                    <a:pt x="3974" y="4985"/>
                    <a:pt x="4111" y="4933"/>
                    <a:pt x="4202" y="4829"/>
                  </a:cubicBezTo>
                  <a:cubicBezTo>
                    <a:pt x="4290" y="4729"/>
                    <a:pt x="4328" y="4591"/>
                    <a:pt x="4308" y="4442"/>
                  </a:cubicBezTo>
                  <a:cubicBezTo>
                    <a:pt x="4256" y="4053"/>
                    <a:pt x="3906" y="3719"/>
                    <a:pt x="3529" y="3696"/>
                  </a:cubicBezTo>
                  <a:cubicBezTo>
                    <a:pt x="3308" y="3683"/>
                    <a:pt x="3111" y="3760"/>
                    <a:pt x="2979" y="3911"/>
                  </a:cubicBezTo>
                  <a:cubicBezTo>
                    <a:pt x="2845" y="4065"/>
                    <a:pt x="2790" y="4279"/>
                    <a:pt x="2822" y="4513"/>
                  </a:cubicBezTo>
                  <a:cubicBezTo>
                    <a:pt x="2905" y="5104"/>
                    <a:pt x="3421" y="5599"/>
                    <a:pt x="3998" y="5641"/>
                  </a:cubicBezTo>
                  <a:cubicBezTo>
                    <a:pt x="4030" y="5643"/>
                    <a:pt x="4062" y="5644"/>
                    <a:pt x="4093" y="5644"/>
                  </a:cubicBezTo>
                  <a:cubicBezTo>
                    <a:pt x="4422" y="5644"/>
                    <a:pt x="4714" y="5519"/>
                    <a:pt x="4915" y="5290"/>
                  </a:cubicBezTo>
                  <a:cubicBezTo>
                    <a:pt x="5123" y="5055"/>
                    <a:pt x="5213" y="4732"/>
                    <a:pt x="5169" y="4382"/>
                  </a:cubicBezTo>
                  <a:cubicBezTo>
                    <a:pt x="5163" y="4333"/>
                    <a:pt x="5155" y="4283"/>
                    <a:pt x="5145" y="4234"/>
                  </a:cubicBezTo>
                  <a:cubicBezTo>
                    <a:pt x="5372" y="4583"/>
                    <a:pt x="5653" y="4907"/>
                    <a:pt x="5988" y="5191"/>
                  </a:cubicBezTo>
                  <a:cubicBezTo>
                    <a:pt x="6293" y="5442"/>
                    <a:pt x="6620" y="5653"/>
                    <a:pt x="6961" y="5822"/>
                  </a:cubicBezTo>
                  <a:cubicBezTo>
                    <a:pt x="6805" y="5804"/>
                    <a:pt x="6651" y="5795"/>
                    <a:pt x="6499" y="5795"/>
                  </a:cubicBezTo>
                  <a:close/>
                  <a:moveTo>
                    <a:pt x="14462" y="2"/>
                  </a:moveTo>
                  <a:cubicBezTo>
                    <a:pt x="14273" y="242"/>
                    <a:pt x="14108" y="499"/>
                    <a:pt x="13969" y="768"/>
                  </a:cubicBezTo>
                  <a:cubicBezTo>
                    <a:pt x="13939" y="511"/>
                    <a:pt x="13891" y="255"/>
                    <a:pt x="13826" y="1"/>
                  </a:cubicBezTo>
                  <a:lnTo>
                    <a:pt x="14462" y="2"/>
                  </a:lnTo>
                  <a:close/>
                  <a:moveTo>
                    <a:pt x="12998" y="4471"/>
                  </a:moveTo>
                  <a:cubicBezTo>
                    <a:pt x="13202" y="4203"/>
                    <a:pt x="13375" y="3919"/>
                    <a:pt x="13516" y="3622"/>
                  </a:cubicBezTo>
                  <a:cubicBezTo>
                    <a:pt x="13574" y="3900"/>
                    <a:pt x="13665" y="4168"/>
                    <a:pt x="13792" y="4422"/>
                  </a:cubicBezTo>
                  <a:cubicBezTo>
                    <a:pt x="13881" y="4603"/>
                    <a:pt x="13982" y="4774"/>
                    <a:pt x="14095" y="4933"/>
                  </a:cubicBezTo>
                  <a:cubicBezTo>
                    <a:pt x="13786" y="4704"/>
                    <a:pt x="13415" y="4548"/>
                    <a:pt x="12998" y="44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1"/>
            <p:cNvSpPr>
              <a:spLocks/>
            </p:cNvSpPr>
            <p:nvPr userDrawn="1"/>
          </p:nvSpPr>
          <p:spPr bwMode="auto">
            <a:xfrm>
              <a:off x="4813300" y="0"/>
              <a:ext cx="1246188" cy="3175"/>
            </a:xfrm>
            <a:custGeom>
              <a:avLst/>
              <a:gdLst>
                <a:gd name="T0" fmla="*/ 0 w 1987"/>
                <a:gd name="T1" fmla="*/ 1 h 3"/>
                <a:gd name="T2" fmla="*/ 1987 w 1987"/>
                <a:gd name="T3" fmla="*/ 3 h 3"/>
                <a:gd name="T4" fmla="*/ 1981 w 1987"/>
                <a:gd name="T5" fmla="*/ 0 h 3"/>
                <a:gd name="T6" fmla="*/ 2 w 1987"/>
                <a:gd name="T7" fmla="*/ 0 h 3"/>
                <a:gd name="T8" fmla="*/ 0 w 1987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7" h="3">
                  <a:moveTo>
                    <a:pt x="0" y="1"/>
                  </a:moveTo>
                  <a:cubicBezTo>
                    <a:pt x="1987" y="3"/>
                    <a:pt x="1987" y="3"/>
                    <a:pt x="1987" y="3"/>
                  </a:cubicBezTo>
                  <a:cubicBezTo>
                    <a:pt x="1985" y="2"/>
                    <a:pt x="1983" y="1"/>
                    <a:pt x="198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2"/>
            <p:cNvSpPr>
              <a:spLocks/>
            </p:cNvSpPr>
            <p:nvPr userDrawn="1"/>
          </p:nvSpPr>
          <p:spPr bwMode="auto">
            <a:xfrm>
              <a:off x="3529013" y="0"/>
              <a:ext cx="4391025" cy="3306763"/>
            </a:xfrm>
            <a:custGeom>
              <a:avLst/>
              <a:gdLst>
                <a:gd name="T0" fmla="*/ 5525 w 7000"/>
                <a:gd name="T1" fmla="*/ 3755 h 5268"/>
                <a:gd name="T2" fmla="*/ 1657 w 7000"/>
                <a:gd name="T3" fmla="*/ 3871 h 5268"/>
                <a:gd name="T4" fmla="*/ 1391 w 7000"/>
                <a:gd name="T5" fmla="*/ 493 h 5268"/>
                <a:gd name="T6" fmla="*/ 2048 w 7000"/>
                <a:gd name="T7" fmla="*/ 1 h 5268"/>
                <a:gd name="T8" fmla="*/ 1295 w 7000"/>
                <a:gd name="T9" fmla="*/ 0 h 5268"/>
                <a:gd name="T10" fmla="*/ 997 w 7000"/>
                <a:gd name="T11" fmla="*/ 291 h 5268"/>
                <a:gd name="T12" fmla="*/ 1367 w 7000"/>
                <a:gd name="T13" fmla="*/ 4165 h 5268"/>
                <a:gd name="T14" fmla="*/ 5800 w 7000"/>
                <a:gd name="T15" fmla="*/ 3981 h 5268"/>
                <a:gd name="T16" fmla="*/ 6268 w 7000"/>
                <a:gd name="T17" fmla="*/ 5 h 5268"/>
                <a:gd name="T18" fmla="*/ 5781 w 7000"/>
                <a:gd name="T19" fmla="*/ 4 h 5268"/>
                <a:gd name="T20" fmla="*/ 5525 w 7000"/>
                <a:gd name="T21" fmla="*/ 3755 h 5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00" h="5268">
                  <a:moveTo>
                    <a:pt x="5525" y="3755"/>
                  </a:moveTo>
                  <a:cubicBezTo>
                    <a:pt x="4490" y="4807"/>
                    <a:pt x="2787" y="4849"/>
                    <a:pt x="1657" y="3871"/>
                  </a:cubicBezTo>
                  <a:cubicBezTo>
                    <a:pt x="644" y="2987"/>
                    <a:pt x="501" y="1488"/>
                    <a:pt x="1391" y="493"/>
                  </a:cubicBezTo>
                  <a:cubicBezTo>
                    <a:pt x="1582" y="279"/>
                    <a:pt x="1798" y="119"/>
                    <a:pt x="2048" y="1"/>
                  </a:cubicBezTo>
                  <a:cubicBezTo>
                    <a:pt x="1295" y="0"/>
                    <a:pt x="1295" y="0"/>
                    <a:pt x="1295" y="0"/>
                  </a:cubicBezTo>
                  <a:cubicBezTo>
                    <a:pt x="1179" y="92"/>
                    <a:pt x="1096" y="175"/>
                    <a:pt x="997" y="291"/>
                  </a:cubicBezTo>
                  <a:cubicBezTo>
                    <a:pt x="0" y="1450"/>
                    <a:pt x="192" y="3166"/>
                    <a:pt x="1367" y="4165"/>
                  </a:cubicBezTo>
                  <a:cubicBezTo>
                    <a:pt x="2676" y="5268"/>
                    <a:pt x="4623" y="5201"/>
                    <a:pt x="5800" y="3981"/>
                  </a:cubicBezTo>
                  <a:cubicBezTo>
                    <a:pt x="6834" y="2906"/>
                    <a:pt x="7000" y="1291"/>
                    <a:pt x="6268" y="5"/>
                  </a:cubicBezTo>
                  <a:cubicBezTo>
                    <a:pt x="5781" y="4"/>
                    <a:pt x="5781" y="4"/>
                    <a:pt x="5781" y="4"/>
                  </a:cubicBezTo>
                  <a:cubicBezTo>
                    <a:pt x="6642" y="1168"/>
                    <a:pt x="6529" y="2732"/>
                    <a:pt x="5525" y="37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23"/>
            <p:cNvSpPr>
              <a:spLocks/>
            </p:cNvSpPr>
            <p:nvPr userDrawn="1"/>
          </p:nvSpPr>
          <p:spPr bwMode="auto">
            <a:xfrm>
              <a:off x="3184525" y="4219575"/>
              <a:ext cx="2573338" cy="1744663"/>
            </a:xfrm>
            <a:custGeom>
              <a:avLst/>
              <a:gdLst>
                <a:gd name="T0" fmla="*/ 4043 w 4100"/>
                <a:gd name="T1" fmla="*/ 1870 h 2780"/>
                <a:gd name="T2" fmla="*/ 3831 w 4100"/>
                <a:gd name="T3" fmla="*/ 987 h 2780"/>
                <a:gd name="T4" fmla="*/ 2316 w 4100"/>
                <a:gd name="T5" fmla="*/ 52 h 2780"/>
                <a:gd name="T6" fmla="*/ 1784 w 4100"/>
                <a:gd name="T7" fmla="*/ 0 h 2780"/>
                <a:gd name="T8" fmla="*/ 12 w 4100"/>
                <a:gd name="T9" fmla="*/ 1306 h 2780"/>
                <a:gd name="T10" fmla="*/ 119 w 4100"/>
                <a:gd name="T11" fmla="*/ 1928 h 2780"/>
                <a:gd name="T12" fmla="*/ 613 w 4100"/>
                <a:gd name="T13" fmla="*/ 2174 h 2780"/>
                <a:gd name="T14" fmla="*/ 381 w 4100"/>
                <a:gd name="T15" fmla="*/ 1721 h 2780"/>
                <a:gd name="T16" fmla="*/ 535 w 4100"/>
                <a:gd name="T17" fmla="*/ 858 h 2780"/>
                <a:gd name="T18" fmla="*/ 1821 w 4100"/>
                <a:gd name="T19" fmla="*/ 295 h 2780"/>
                <a:gd name="T20" fmla="*/ 1862 w 4100"/>
                <a:gd name="T21" fmla="*/ 294 h 2780"/>
                <a:gd name="T22" fmla="*/ 3768 w 4100"/>
                <a:gd name="T23" fmla="*/ 1555 h 2780"/>
                <a:gd name="T24" fmla="*/ 3618 w 4100"/>
                <a:gd name="T25" fmla="*/ 2145 h 2780"/>
                <a:gd name="T26" fmla="*/ 2554 w 4100"/>
                <a:gd name="T27" fmla="*/ 2568 h 2780"/>
                <a:gd name="T28" fmla="*/ 1558 w 4100"/>
                <a:gd name="T29" fmla="*/ 2325 h 2780"/>
                <a:gd name="T30" fmla="*/ 1027 w 4100"/>
                <a:gd name="T31" fmla="*/ 1701 h 2780"/>
                <a:gd name="T32" fmla="*/ 1127 w 4100"/>
                <a:gd name="T33" fmla="*/ 1171 h 2780"/>
                <a:gd name="T34" fmla="*/ 1961 w 4100"/>
                <a:gd name="T35" fmla="*/ 813 h 2780"/>
                <a:gd name="T36" fmla="*/ 1988 w 4100"/>
                <a:gd name="T37" fmla="*/ 812 h 2780"/>
                <a:gd name="T38" fmla="*/ 3210 w 4100"/>
                <a:gd name="T39" fmla="*/ 1601 h 2780"/>
                <a:gd name="T40" fmla="*/ 3211 w 4100"/>
                <a:gd name="T41" fmla="*/ 1608 h 2780"/>
                <a:gd name="T42" fmla="*/ 3215 w 4100"/>
                <a:gd name="T43" fmla="*/ 1615 h 2780"/>
                <a:gd name="T44" fmla="*/ 3311 w 4100"/>
                <a:gd name="T45" fmla="*/ 1822 h 2780"/>
                <a:gd name="T46" fmla="*/ 3400 w 4100"/>
                <a:gd name="T47" fmla="*/ 2009 h 2780"/>
                <a:gd name="T48" fmla="*/ 3435 w 4100"/>
                <a:gd name="T49" fmla="*/ 1805 h 2780"/>
                <a:gd name="T50" fmla="*/ 2280 w 4100"/>
                <a:gd name="T51" fmla="*/ 609 h 2780"/>
                <a:gd name="T52" fmla="*/ 1931 w 4100"/>
                <a:gd name="T53" fmla="*/ 576 h 2780"/>
                <a:gd name="T54" fmla="*/ 737 w 4100"/>
                <a:gd name="T55" fmla="*/ 1433 h 2780"/>
                <a:gd name="T56" fmla="*/ 1129 w 4100"/>
                <a:gd name="T57" fmla="*/ 2301 h 2780"/>
                <a:gd name="T58" fmla="*/ 1400 w 4100"/>
                <a:gd name="T59" fmla="*/ 2497 h 2780"/>
                <a:gd name="T60" fmla="*/ 2277 w 4100"/>
                <a:gd name="T61" fmla="*/ 2767 h 2780"/>
                <a:gd name="T62" fmla="*/ 2534 w 4100"/>
                <a:gd name="T63" fmla="*/ 2780 h 2780"/>
                <a:gd name="T64" fmla="*/ 2535 w 4100"/>
                <a:gd name="T65" fmla="*/ 2780 h 2780"/>
                <a:gd name="T66" fmla="*/ 4043 w 4100"/>
                <a:gd name="T67" fmla="*/ 1870 h 2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0" h="2780">
                  <a:moveTo>
                    <a:pt x="4043" y="1870"/>
                  </a:moveTo>
                  <a:cubicBezTo>
                    <a:pt x="4100" y="1589"/>
                    <a:pt x="4025" y="1276"/>
                    <a:pt x="3831" y="987"/>
                  </a:cubicBezTo>
                  <a:cubicBezTo>
                    <a:pt x="3520" y="523"/>
                    <a:pt x="2954" y="174"/>
                    <a:pt x="2316" y="52"/>
                  </a:cubicBezTo>
                  <a:cubicBezTo>
                    <a:pt x="2137" y="18"/>
                    <a:pt x="1958" y="0"/>
                    <a:pt x="1784" y="0"/>
                  </a:cubicBezTo>
                  <a:cubicBezTo>
                    <a:pt x="797" y="0"/>
                    <a:pt x="52" y="550"/>
                    <a:pt x="12" y="1306"/>
                  </a:cubicBezTo>
                  <a:cubicBezTo>
                    <a:pt x="0" y="1520"/>
                    <a:pt x="37" y="1729"/>
                    <a:pt x="119" y="1928"/>
                  </a:cubicBezTo>
                  <a:cubicBezTo>
                    <a:pt x="281" y="2015"/>
                    <a:pt x="446" y="2097"/>
                    <a:pt x="613" y="2174"/>
                  </a:cubicBezTo>
                  <a:cubicBezTo>
                    <a:pt x="507" y="2035"/>
                    <a:pt x="428" y="1883"/>
                    <a:pt x="381" y="1721"/>
                  </a:cubicBezTo>
                  <a:cubicBezTo>
                    <a:pt x="293" y="1418"/>
                    <a:pt x="348" y="1111"/>
                    <a:pt x="535" y="858"/>
                  </a:cubicBezTo>
                  <a:cubicBezTo>
                    <a:pt x="793" y="508"/>
                    <a:pt x="1262" y="303"/>
                    <a:pt x="1821" y="295"/>
                  </a:cubicBezTo>
                  <a:cubicBezTo>
                    <a:pt x="1835" y="295"/>
                    <a:pt x="1848" y="294"/>
                    <a:pt x="1862" y="294"/>
                  </a:cubicBezTo>
                  <a:cubicBezTo>
                    <a:pt x="2760" y="294"/>
                    <a:pt x="3651" y="883"/>
                    <a:pt x="3768" y="1555"/>
                  </a:cubicBezTo>
                  <a:cubicBezTo>
                    <a:pt x="3806" y="1774"/>
                    <a:pt x="3755" y="1978"/>
                    <a:pt x="3618" y="2145"/>
                  </a:cubicBezTo>
                  <a:cubicBezTo>
                    <a:pt x="3409" y="2402"/>
                    <a:pt x="3021" y="2556"/>
                    <a:pt x="2554" y="2568"/>
                  </a:cubicBezTo>
                  <a:cubicBezTo>
                    <a:pt x="2198" y="2577"/>
                    <a:pt x="1843" y="2490"/>
                    <a:pt x="1558" y="2325"/>
                  </a:cubicBezTo>
                  <a:cubicBezTo>
                    <a:pt x="1284" y="2167"/>
                    <a:pt x="1096" y="1945"/>
                    <a:pt x="1027" y="1701"/>
                  </a:cubicBezTo>
                  <a:cubicBezTo>
                    <a:pt x="975" y="1514"/>
                    <a:pt x="1011" y="1326"/>
                    <a:pt x="1127" y="1171"/>
                  </a:cubicBezTo>
                  <a:cubicBezTo>
                    <a:pt x="1294" y="948"/>
                    <a:pt x="1597" y="817"/>
                    <a:pt x="1961" y="813"/>
                  </a:cubicBezTo>
                  <a:cubicBezTo>
                    <a:pt x="1970" y="812"/>
                    <a:pt x="1979" y="812"/>
                    <a:pt x="1988" y="812"/>
                  </a:cubicBezTo>
                  <a:cubicBezTo>
                    <a:pt x="2565" y="812"/>
                    <a:pt x="3125" y="1173"/>
                    <a:pt x="3210" y="1601"/>
                  </a:cubicBezTo>
                  <a:cubicBezTo>
                    <a:pt x="3211" y="1608"/>
                    <a:pt x="3211" y="1608"/>
                    <a:pt x="3211" y="1608"/>
                  </a:cubicBezTo>
                  <a:cubicBezTo>
                    <a:pt x="3215" y="1615"/>
                    <a:pt x="3215" y="1615"/>
                    <a:pt x="3215" y="1615"/>
                  </a:cubicBezTo>
                  <a:cubicBezTo>
                    <a:pt x="3248" y="1689"/>
                    <a:pt x="3280" y="1757"/>
                    <a:pt x="3311" y="1822"/>
                  </a:cubicBezTo>
                  <a:cubicBezTo>
                    <a:pt x="3400" y="2009"/>
                    <a:pt x="3400" y="2009"/>
                    <a:pt x="3400" y="2009"/>
                  </a:cubicBezTo>
                  <a:cubicBezTo>
                    <a:pt x="3435" y="1805"/>
                    <a:pt x="3435" y="1805"/>
                    <a:pt x="3435" y="1805"/>
                  </a:cubicBezTo>
                  <a:cubicBezTo>
                    <a:pt x="3525" y="1291"/>
                    <a:pt x="2996" y="743"/>
                    <a:pt x="2280" y="609"/>
                  </a:cubicBezTo>
                  <a:cubicBezTo>
                    <a:pt x="2163" y="587"/>
                    <a:pt x="2046" y="576"/>
                    <a:pt x="1931" y="576"/>
                  </a:cubicBezTo>
                  <a:cubicBezTo>
                    <a:pt x="1276" y="576"/>
                    <a:pt x="774" y="936"/>
                    <a:pt x="737" y="1433"/>
                  </a:cubicBezTo>
                  <a:cubicBezTo>
                    <a:pt x="714" y="1746"/>
                    <a:pt x="853" y="2055"/>
                    <a:pt x="1129" y="2301"/>
                  </a:cubicBezTo>
                  <a:cubicBezTo>
                    <a:pt x="1210" y="2374"/>
                    <a:pt x="1302" y="2440"/>
                    <a:pt x="1400" y="2497"/>
                  </a:cubicBezTo>
                  <a:cubicBezTo>
                    <a:pt x="1687" y="2600"/>
                    <a:pt x="1979" y="2691"/>
                    <a:pt x="2277" y="2767"/>
                  </a:cubicBezTo>
                  <a:cubicBezTo>
                    <a:pt x="2364" y="2776"/>
                    <a:pt x="2450" y="2780"/>
                    <a:pt x="2534" y="2780"/>
                  </a:cubicBezTo>
                  <a:cubicBezTo>
                    <a:pt x="2534" y="2780"/>
                    <a:pt x="2534" y="2780"/>
                    <a:pt x="2535" y="2780"/>
                  </a:cubicBezTo>
                  <a:cubicBezTo>
                    <a:pt x="3339" y="2780"/>
                    <a:pt x="3931" y="2423"/>
                    <a:pt x="4043" y="18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" name="Freeform 17"/>
          <p:cNvSpPr/>
          <p:nvPr userDrawn="1"/>
        </p:nvSpPr>
        <p:spPr>
          <a:xfrm>
            <a:off x="0" y="614364"/>
            <a:ext cx="12204700" cy="6243637"/>
          </a:xfrm>
          <a:custGeom>
            <a:avLst/>
            <a:gdLst>
              <a:gd name="connsiteX0" fmla="*/ 4668839 w 12204700"/>
              <a:gd name="connsiteY0" fmla="*/ 0 h 6243637"/>
              <a:gd name="connsiteX1" fmla="*/ 12031871 w 12204700"/>
              <a:gd name="connsiteY1" fmla="*/ 3986148 h 6243637"/>
              <a:gd name="connsiteX2" fmla="*/ 12204700 w 12204700"/>
              <a:gd name="connsiteY2" fmla="*/ 4262089 h 6243637"/>
              <a:gd name="connsiteX3" fmla="*/ 12204700 w 12204700"/>
              <a:gd name="connsiteY3" fmla="*/ 6243637 h 6243637"/>
              <a:gd name="connsiteX4" fmla="*/ 0 w 12204700"/>
              <a:gd name="connsiteY4" fmla="*/ 6243637 h 6243637"/>
              <a:gd name="connsiteX5" fmla="*/ 0 w 12204700"/>
              <a:gd name="connsiteY5" fmla="*/ 1343436 h 6243637"/>
              <a:gd name="connsiteX6" fmla="*/ 110292 w 12204700"/>
              <a:gd name="connsiteY6" fmla="*/ 1272729 h 6243637"/>
              <a:gd name="connsiteX7" fmla="*/ 4668839 w 12204700"/>
              <a:gd name="connsiteY7" fmla="*/ 0 h 624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204700" h="6243637">
                <a:moveTo>
                  <a:pt x="4668839" y="0"/>
                </a:moveTo>
                <a:cubicBezTo>
                  <a:pt x="7750774" y="0"/>
                  <a:pt x="10462303" y="1585901"/>
                  <a:pt x="12031871" y="3986148"/>
                </a:cubicBezTo>
                <a:lnTo>
                  <a:pt x="12204700" y="4262089"/>
                </a:lnTo>
                <a:lnTo>
                  <a:pt x="12204700" y="6243637"/>
                </a:lnTo>
                <a:lnTo>
                  <a:pt x="0" y="6243637"/>
                </a:lnTo>
                <a:lnTo>
                  <a:pt x="0" y="1343436"/>
                </a:lnTo>
                <a:lnTo>
                  <a:pt x="110292" y="1272729"/>
                </a:lnTo>
                <a:cubicBezTo>
                  <a:pt x="1439492" y="465088"/>
                  <a:pt x="2999852" y="0"/>
                  <a:pt x="466883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3054" y="1575435"/>
            <a:ext cx="10172072" cy="202615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3054" y="3657601"/>
            <a:ext cx="10172072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2056-FA43-4474-994D-1BFAE74F5E4A}" type="datetimeFigureOut">
              <a:rPr lang="en-GB" smtClean="0"/>
              <a:pPr/>
              <a:t>29/06/2016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09D7B-683E-4B80-8C2E-0C0BD63F07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4159"/>
          <a:stretch/>
        </p:blipFill>
        <p:spPr>
          <a:xfrm>
            <a:off x="10668001" y="200937"/>
            <a:ext cx="1228510" cy="65155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86475" y="5606716"/>
            <a:ext cx="898257" cy="994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1651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3053" y="1785938"/>
            <a:ext cx="5601384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5654" y="1787525"/>
            <a:ext cx="5601384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2056-FA43-4474-994D-1BFAE74F5E4A}" type="datetimeFigureOut">
              <a:rPr lang="en-GB" smtClean="0"/>
              <a:pPr/>
              <a:t>29/06/2016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09D7B-683E-4B80-8C2E-0C0BD63F07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35599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3054" y="1785937"/>
            <a:ext cx="5601383" cy="44767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2514" y="1785937"/>
            <a:ext cx="5644524" cy="44767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2056-FA43-4474-994D-1BFAE74F5E4A}" type="datetimeFigureOut">
              <a:rPr lang="en-GB" smtClean="0"/>
              <a:pPr/>
              <a:t>29/06/2016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09D7B-683E-4B80-8C2E-0C0BD63F072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353053" y="2233612"/>
            <a:ext cx="5601384" cy="39036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2"/>
          </p:nvPr>
        </p:nvSpPr>
        <p:spPr>
          <a:xfrm>
            <a:off x="6255654" y="2235199"/>
            <a:ext cx="5601384" cy="39036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98376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2056-FA43-4474-994D-1BFAE74F5E4A}" type="datetimeFigureOut">
              <a:rPr lang="en-GB" smtClean="0"/>
              <a:pPr/>
              <a:t>29/06/2016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09D7B-683E-4B80-8C2E-0C0BD63F07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57543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2056-FA43-4474-994D-1BFAE74F5E4A}" type="datetimeFigureOut">
              <a:rPr lang="en-GB" smtClean="0"/>
              <a:pPr/>
              <a:t>29/06/2016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09D7B-683E-4B80-8C2E-0C0BD63F07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47871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ctangle 94"/>
          <p:cNvSpPr/>
          <p:nvPr userDrawn="1"/>
        </p:nvSpPr>
        <p:spPr>
          <a:xfrm>
            <a:off x="6604000" y="1"/>
            <a:ext cx="5588000" cy="3429000"/>
          </a:xfrm>
          <a:prstGeom prst="rect">
            <a:avLst/>
          </a:prstGeom>
          <a:solidFill>
            <a:srgbClr val="DBF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Freeform 16"/>
          <p:cNvSpPr>
            <a:spLocks noEditPoints="1"/>
          </p:cNvSpPr>
          <p:nvPr userDrawn="1"/>
        </p:nvSpPr>
        <p:spPr bwMode="auto">
          <a:xfrm>
            <a:off x="3513949" y="-4114"/>
            <a:ext cx="1613125" cy="864780"/>
          </a:xfrm>
          <a:custGeom>
            <a:avLst/>
            <a:gdLst>
              <a:gd name="T0" fmla="*/ 1727 w 3610"/>
              <a:gd name="T1" fmla="*/ 1935 h 1935"/>
              <a:gd name="T2" fmla="*/ 2606 w 3610"/>
              <a:gd name="T3" fmla="*/ 1658 h 1935"/>
              <a:gd name="T4" fmla="*/ 3610 w 3610"/>
              <a:gd name="T5" fmla="*/ 0 h 1935"/>
              <a:gd name="T6" fmla="*/ 0 w 3610"/>
              <a:gd name="T7" fmla="*/ 0 h 1935"/>
              <a:gd name="T8" fmla="*/ 15 w 3610"/>
              <a:gd name="T9" fmla="*/ 547 h 1935"/>
              <a:gd name="T10" fmla="*/ 1727 w 3610"/>
              <a:gd name="T11" fmla="*/ 1935 h 1935"/>
              <a:gd name="T12" fmla="*/ 2433 w 3610"/>
              <a:gd name="T13" fmla="*/ 0 h 1935"/>
              <a:gd name="T14" fmla="*/ 2219 w 3610"/>
              <a:gd name="T15" fmla="*/ 410 h 1935"/>
              <a:gd name="T16" fmla="*/ 1524 w 3610"/>
              <a:gd name="T17" fmla="*/ 789 h 1935"/>
              <a:gd name="T18" fmla="*/ 748 w 3610"/>
              <a:gd name="T19" fmla="*/ 337 h 1935"/>
              <a:gd name="T20" fmla="*/ 571 w 3610"/>
              <a:gd name="T21" fmla="*/ 0 h 1935"/>
              <a:gd name="T22" fmla="*/ 2433 w 3610"/>
              <a:gd name="T23" fmla="*/ 0 h 1935"/>
              <a:gd name="T24" fmla="*/ 125 w 3610"/>
              <a:gd name="T25" fmla="*/ 0 h 1935"/>
              <a:gd name="T26" fmla="*/ 324 w 3610"/>
              <a:gd name="T27" fmla="*/ 0 h 1935"/>
              <a:gd name="T28" fmla="*/ 387 w 3610"/>
              <a:gd name="T29" fmla="*/ 174 h 1935"/>
              <a:gd name="T30" fmla="*/ 868 w 3610"/>
              <a:gd name="T31" fmla="*/ 834 h 1935"/>
              <a:gd name="T32" fmla="*/ 1537 w 3610"/>
              <a:gd name="T33" fmla="*/ 1080 h 1935"/>
              <a:gd name="T34" fmla="*/ 2132 w 3610"/>
              <a:gd name="T35" fmla="*/ 882 h 1935"/>
              <a:gd name="T36" fmla="*/ 2718 w 3610"/>
              <a:gd name="T37" fmla="*/ 0 h 1935"/>
              <a:gd name="T38" fmla="*/ 3238 w 3610"/>
              <a:gd name="T39" fmla="*/ 0 h 1935"/>
              <a:gd name="T40" fmla="*/ 2794 w 3610"/>
              <a:gd name="T41" fmla="*/ 987 h 1935"/>
              <a:gd name="T42" fmla="*/ 1694 w 3610"/>
              <a:gd name="T43" fmla="*/ 1566 h 1935"/>
              <a:gd name="T44" fmla="*/ 471 w 3610"/>
              <a:gd name="T45" fmla="*/ 837 h 1935"/>
              <a:gd name="T46" fmla="*/ 125 w 3610"/>
              <a:gd name="T47" fmla="*/ 0 h 1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610" h="1935">
                <a:moveTo>
                  <a:pt x="1727" y="1935"/>
                </a:moveTo>
                <a:cubicBezTo>
                  <a:pt x="2033" y="1935"/>
                  <a:pt x="2328" y="1842"/>
                  <a:pt x="2606" y="1658"/>
                </a:cubicBezTo>
                <a:cubicBezTo>
                  <a:pt x="3113" y="1326"/>
                  <a:pt x="3476" y="725"/>
                  <a:pt x="361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4"/>
                  <a:pt x="5" y="366"/>
                  <a:pt x="15" y="547"/>
                </a:cubicBezTo>
                <a:cubicBezTo>
                  <a:pt x="325" y="1391"/>
                  <a:pt x="996" y="1935"/>
                  <a:pt x="1727" y="1935"/>
                </a:cubicBezTo>
                <a:close/>
                <a:moveTo>
                  <a:pt x="2433" y="0"/>
                </a:moveTo>
                <a:cubicBezTo>
                  <a:pt x="2382" y="148"/>
                  <a:pt x="2310" y="290"/>
                  <a:pt x="2219" y="410"/>
                </a:cubicBezTo>
                <a:cubicBezTo>
                  <a:pt x="2034" y="654"/>
                  <a:pt x="1787" y="789"/>
                  <a:pt x="1524" y="789"/>
                </a:cubicBezTo>
                <a:cubicBezTo>
                  <a:pt x="1232" y="789"/>
                  <a:pt x="949" y="624"/>
                  <a:pt x="748" y="337"/>
                </a:cubicBezTo>
                <a:cubicBezTo>
                  <a:pt x="675" y="232"/>
                  <a:pt x="617" y="122"/>
                  <a:pt x="571" y="0"/>
                </a:cubicBezTo>
                <a:lnTo>
                  <a:pt x="2433" y="0"/>
                </a:lnTo>
                <a:close/>
                <a:moveTo>
                  <a:pt x="125" y="0"/>
                </a:moveTo>
                <a:cubicBezTo>
                  <a:pt x="324" y="0"/>
                  <a:pt x="324" y="0"/>
                  <a:pt x="324" y="0"/>
                </a:cubicBezTo>
                <a:cubicBezTo>
                  <a:pt x="343" y="60"/>
                  <a:pt x="363" y="116"/>
                  <a:pt x="387" y="174"/>
                </a:cubicBezTo>
                <a:cubicBezTo>
                  <a:pt x="499" y="446"/>
                  <a:pt x="665" y="674"/>
                  <a:pt x="868" y="834"/>
                </a:cubicBezTo>
                <a:cubicBezTo>
                  <a:pt x="1072" y="995"/>
                  <a:pt x="1303" y="1080"/>
                  <a:pt x="1537" y="1080"/>
                </a:cubicBezTo>
                <a:cubicBezTo>
                  <a:pt x="1746" y="1080"/>
                  <a:pt x="1947" y="1013"/>
                  <a:pt x="2132" y="882"/>
                </a:cubicBezTo>
                <a:cubicBezTo>
                  <a:pt x="2405" y="692"/>
                  <a:pt x="2611" y="377"/>
                  <a:pt x="2718" y="0"/>
                </a:cubicBezTo>
                <a:cubicBezTo>
                  <a:pt x="3238" y="0"/>
                  <a:pt x="3238" y="0"/>
                  <a:pt x="3238" y="0"/>
                </a:cubicBezTo>
                <a:cubicBezTo>
                  <a:pt x="3166" y="385"/>
                  <a:pt x="3024" y="701"/>
                  <a:pt x="2794" y="987"/>
                </a:cubicBezTo>
                <a:cubicBezTo>
                  <a:pt x="2498" y="1360"/>
                  <a:pt x="2107" y="1566"/>
                  <a:pt x="1694" y="1566"/>
                </a:cubicBezTo>
                <a:cubicBezTo>
                  <a:pt x="1217" y="1566"/>
                  <a:pt x="771" y="1300"/>
                  <a:pt x="471" y="837"/>
                </a:cubicBezTo>
                <a:cubicBezTo>
                  <a:pt x="312" y="587"/>
                  <a:pt x="195" y="298"/>
                  <a:pt x="12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9" name="Freeform 17"/>
          <p:cNvSpPr>
            <a:spLocks/>
          </p:cNvSpPr>
          <p:nvPr userDrawn="1"/>
        </p:nvSpPr>
        <p:spPr bwMode="auto">
          <a:xfrm>
            <a:off x="6115070" y="-4114"/>
            <a:ext cx="683911" cy="0"/>
          </a:xfrm>
          <a:custGeom>
            <a:avLst/>
            <a:gdLst>
              <a:gd name="T0" fmla="*/ 0 w 1531"/>
              <a:gd name="T1" fmla="*/ 0 w 1531"/>
              <a:gd name="T2" fmla="*/ 1531 w 1531"/>
              <a:gd name="T3" fmla="*/ 0 w 153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31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531" y="0"/>
                  <a:pt x="1531" y="0"/>
                  <a:pt x="1531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0" name="Freeform 18"/>
          <p:cNvSpPr>
            <a:spLocks/>
          </p:cNvSpPr>
          <p:nvPr userDrawn="1"/>
        </p:nvSpPr>
        <p:spPr bwMode="auto">
          <a:xfrm>
            <a:off x="8062801" y="-4114"/>
            <a:ext cx="547128" cy="2261"/>
          </a:xfrm>
          <a:custGeom>
            <a:avLst/>
            <a:gdLst>
              <a:gd name="T0" fmla="*/ 1223 w 1223"/>
              <a:gd name="T1" fmla="*/ 4 h 4"/>
              <a:gd name="T2" fmla="*/ 1220 w 1223"/>
              <a:gd name="T3" fmla="*/ 0 h 4"/>
              <a:gd name="T4" fmla="*/ 0 w 1223"/>
              <a:gd name="T5" fmla="*/ 0 h 4"/>
              <a:gd name="T6" fmla="*/ 4 w 1223"/>
              <a:gd name="T7" fmla="*/ 3 h 4"/>
              <a:gd name="T8" fmla="*/ 1223 w 1223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23" h="4">
                <a:moveTo>
                  <a:pt x="1223" y="4"/>
                </a:moveTo>
                <a:cubicBezTo>
                  <a:pt x="1222" y="3"/>
                  <a:pt x="1221" y="1"/>
                  <a:pt x="122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1"/>
                  <a:pt x="2" y="2"/>
                  <a:pt x="4" y="3"/>
                </a:cubicBezTo>
                <a:lnTo>
                  <a:pt x="1223" y="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" name="Freeform 21"/>
          <p:cNvSpPr>
            <a:spLocks/>
          </p:cNvSpPr>
          <p:nvPr userDrawn="1"/>
        </p:nvSpPr>
        <p:spPr bwMode="auto">
          <a:xfrm>
            <a:off x="6941414" y="-4114"/>
            <a:ext cx="887388" cy="2261"/>
          </a:xfrm>
          <a:custGeom>
            <a:avLst/>
            <a:gdLst>
              <a:gd name="T0" fmla="*/ 0 w 1987"/>
              <a:gd name="T1" fmla="*/ 1 h 3"/>
              <a:gd name="T2" fmla="*/ 1987 w 1987"/>
              <a:gd name="T3" fmla="*/ 3 h 3"/>
              <a:gd name="T4" fmla="*/ 1981 w 1987"/>
              <a:gd name="T5" fmla="*/ 0 h 3"/>
              <a:gd name="T6" fmla="*/ 2 w 1987"/>
              <a:gd name="T7" fmla="*/ 0 h 3"/>
              <a:gd name="T8" fmla="*/ 0 w 1987"/>
              <a:gd name="T9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87" h="3">
                <a:moveTo>
                  <a:pt x="0" y="1"/>
                </a:moveTo>
                <a:cubicBezTo>
                  <a:pt x="1987" y="3"/>
                  <a:pt x="1987" y="3"/>
                  <a:pt x="1987" y="3"/>
                </a:cubicBezTo>
                <a:cubicBezTo>
                  <a:pt x="1985" y="2"/>
                  <a:pt x="1983" y="1"/>
                  <a:pt x="1981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0"/>
                  <a:pt x="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 userDrawn="1"/>
        </p:nvGrpSpPr>
        <p:grpSpPr>
          <a:xfrm>
            <a:off x="3576123" y="-4114"/>
            <a:ext cx="8628576" cy="4377027"/>
            <a:chOff x="3576123" y="-4114"/>
            <a:chExt cx="8628576" cy="4377027"/>
          </a:xfrm>
          <a:solidFill>
            <a:srgbClr val="B9E6FF"/>
          </a:solidFill>
        </p:grpSpPr>
        <p:sp>
          <p:nvSpPr>
            <p:cNvPr id="97" name="Freeform 15"/>
            <p:cNvSpPr>
              <a:spLocks/>
            </p:cNvSpPr>
            <p:nvPr userDrawn="1"/>
          </p:nvSpPr>
          <p:spPr bwMode="auto">
            <a:xfrm>
              <a:off x="10063664" y="-4114"/>
              <a:ext cx="2141035" cy="2230340"/>
            </a:xfrm>
            <a:custGeom>
              <a:avLst/>
              <a:gdLst>
                <a:gd name="T0" fmla="*/ 4649 w 4790"/>
                <a:gd name="T1" fmla="*/ 872 h 4990"/>
                <a:gd name="T2" fmla="*/ 4040 w 4790"/>
                <a:gd name="T3" fmla="*/ 0 h 4990"/>
                <a:gd name="T4" fmla="*/ 1877 w 4790"/>
                <a:gd name="T5" fmla="*/ 0 h 4990"/>
                <a:gd name="T6" fmla="*/ 569 w 4790"/>
                <a:gd name="T7" fmla="*/ 3667 h 4990"/>
                <a:gd name="T8" fmla="*/ 2586 w 4790"/>
                <a:gd name="T9" fmla="*/ 4990 h 4990"/>
                <a:gd name="T10" fmla="*/ 3738 w 4790"/>
                <a:gd name="T11" fmla="*/ 4696 h 4990"/>
                <a:gd name="T12" fmla="*/ 4048 w 4790"/>
                <a:gd name="T13" fmla="*/ 4079 h 4990"/>
                <a:gd name="T14" fmla="*/ 2629 w 4790"/>
                <a:gd name="T15" fmla="*/ 4613 h 4990"/>
                <a:gd name="T16" fmla="*/ 1219 w 4790"/>
                <a:gd name="T17" fmla="*/ 3978 h 4990"/>
                <a:gd name="T18" fmla="*/ 764 w 4790"/>
                <a:gd name="T19" fmla="*/ 2359 h 4990"/>
                <a:gd name="T20" fmla="*/ 1618 w 4790"/>
                <a:gd name="T21" fmla="*/ 663 h 4990"/>
                <a:gd name="T22" fmla="*/ 3013 w 4790"/>
                <a:gd name="T23" fmla="*/ 54 h 4990"/>
                <a:gd name="T24" fmla="*/ 4181 w 4790"/>
                <a:gd name="T25" fmla="*/ 654 h 4990"/>
                <a:gd name="T26" fmla="*/ 3891 w 4790"/>
                <a:gd name="T27" fmla="*/ 3223 h 4990"/>
                <a:gd name="T28" fmla="*/ 2764 w 4790"/>
                <a:gd name="T29" fmla="*/ 3763 h 4990"/>
                <a:gd name="T30" fmla="*/ 1854 w 4790"/>
                <a:gd name="T31" fmla="*/ 3342 h 4990"/>
                <a:gd name="T32" fmla="*/ 2114 w 4790"/>
                <a:gd name="T33" fmla="*/ 1208 h 4990"/>
                <a:gd name="T34" fmla="*/ 3017 w 4790"/>
                <a:gd name="T35" fmla="*/ 807 h 4990"/>
                <a:gd name="T36" fmla="*/ 3760 w 4790"/>
                <a:gd name="T37" fmla="*/ 1181 h 4990"/>
                <a:gd name="T38" fmla="*/ 3563 w 4790"/>
                <a:gd name="T39" fmla="*/ 2850 h 4990"/>
                <a:gd name="T40" fmla="*/ 3557 w 4790"/>
                <a:gd name="T41" fmla="*/ 2858 h 4990"/>
                <a:gd name="T42" fmla="*/ 3394 w 4790"/>
                <a:gd name="T43" fmla="*/ 3091 h 4990"/>
                <a:gd name="T44" fmla="*/ 3369 w 4790"/>
                <a:gd name="T45" fmla="*/ 3127 h 4990"/>
                <a:gd name="T46" fmla="*/ 3467 w 4790"/>
                <a:gd name="T47" fmla="*/ 3227 h 4990"/>
                <a:gd name="T48" fmla="*/ 4117 w 4790"/>
                <a:gd name="T49" fmla="*/ 2352 h 4990"/>
                <a:gd name="T50" fmla="*/ 4121 w 4790"/>
                <a:gd name="T51" fmla="*/ 1294 h 4990"/>
                <a:gd name="T52" fmla="*/ 3024 w 4790"/>
                <a:gd name="T53" fmla="*/ 500 h 4990"/>
                <a:gd name="T54" fmla="*/ 2282 w 4790"/>
                <a:gd name="T55" fmla="*/ 715 h 4990"/>
                <a:gd name="T56" fmla="*/ 1396 w 4790"/>
                <a:gd name="T57" fmla="*/ 3156 h 4990"/>
                <a:gd name="T58" fmla="*/ 2741 w 4790"/>
                <a:gd name="T59" fmla="*/ 4059 h 4990"/>
                <a:gd name="T60" fmla="*/ 3702 w 4790"/>
                <a:gd name="T61" fmla="*/ 3746 h 4990"/>
                <a:gd name="T62" fmla="*/ 4585 w 4790"/>
                <a:gd name="T63" fmla="*/ 2604 h 4990"/>
                <a:gd name="T64" fmla="*/ 4762 w 4790"/>
                <a:gd name="T65" fmla="*/ 1843 h 4990"/>
                <a:gd name="T66" fmla="*/ 4649 w 4790"/>
                <a:gd name="T67" fmla="*/ 872 h 4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90" h="4990">
                  <a:moveTo>
                    <a:pt x="4649" y="872"/>
                  </a:moveTo>
                  <a:cubicBezTo>
                    <a:pt x="4527" y="509"/>
                    <a:pt x="4312" y="208"/>
                    <a:pt x="4040" y="0"/>
                  </a:cubicBezTo>
                  <a:cubicBezTo>
                    <a:pt x="1877" y="0"/>
                    <a:pt x="1877" y="0"/>
                    <a:pt x="1877" y="0"/>
                  </a:cubicBezTo>
                  <a:cubicBezTo>
                    <a:pt x="601" y="741"/>
                    <a:pt x="0" y="2440"/>
                    <a:pt x="569" y="3667"/>
                  </a:cubicBezTo>
                  <a:cubicBezTo>
                    <a:pt x="947" y="4496"/>
                    <a:pt x="1701" y="4990"/>
                    <a:pt x="2586" y="4990"/>
                  </a:cubicBezTo>
                  <a:cubicBezTo>
                    <a:pt x="2982" y="4990"/>
                    <a:pt x="3375" y="4889"/>
                    <a:pt x="3738" y="4696"/>
                  </a:cubicBezTo>
                  <a:cubicBezTo>
                    <a:pt x="3849" y="4494"/>
                    <a:pt x="3952" y="4289"/>
                    <a:pt x="4048" y="4079"/>
                  </a:cubicBezTo>
                  <a:cubicBezTo>
                    <a:pt x="3634" y="4422"/>
                    <a:pt x="3134" y="4613"/>
                    <a:pt x="2629" y="4613"/>
                  </a:cubicBezTo>
                  <a:cubicBezTo>
                    <a:pt x="2084" y="4613"/>
                    <a:pt x="1584" y="4388"/>
                    <a:pt x="1219" y="3978"/>
                  </a:cubicBezTo>
                  <a:cubicBezTo>
                    <a:pt x="858" y="3575"/>
                    <a:pt x="692" y="2985"/>
                    <a:pt x="764" y="2359"/>
                  </a:cubicBezTo>
                  <a:cubicBezTo>
                    <a:pt x="838" y="1716"/>
                    <a:pt x="1141" y="1114"/>
                    <a:pt x="1618" y="663"/>
                  </a:cubicBezTo>
                  <a:cubicBezTo>
                    <a:pt x="2032" y="270"/>
                    <a:pt x="2527" y="54"/>
                    <a:pt x="3013" y="54"/>
                  </a:cubicBezTo>
                  <a:cubicBezTo>
                    <a:pt x="3494" y="54"/>
                    <a:pt x="3920" y="272"/>
                    <a:pt x="4181" y="654"/>
                  </a:cubicBezTo>
                  <a:cubicBezTo>
                    <a:pt x="4668" y="1362"/>
                    <a:pt x="4541" y="2490"/>
                    <a:pt x="3891" y="3223"/>
                  </a:cubicBezTo>
                  <a:cubicBezTo>
                    <a:pt x="3584" y="3566"/>
                    <a:pt x="3173" y="3763"/>
                    <a:pt x="2764" y="3763"/>
                  </a:cubicBezTo>
                  <a:cubicBezTo>
                    <a:pt x="2409" y="3763"/>
                    <a:pt x="2086" y="3613"/>
                    <a:pt x="1854" y="3342"/>
                  </a:cubicBezTo>
                  <a:cubicBezTo>
                    <a:pt x="1377" y="2786"/>
                    <a:pt x="1496" y="1809"/>
                    <a:pt x="2114" y="1208"/>
                  </a:cubicBezTo>
                  <a:cubicBezTo>
                    <a:pt x="2381" y="950"/>
                    <a:pt x="2701" y="807"/>
                    <a:pt x="3017" y="807"/>
                  </a:cubicBezTo>
                  <a:cubicBezTo>
                    <a:pt x="3322" y="807"/>
                    <a:pt x="3586" y="940"/>
                    <a:pt x="3760" y="1181"/>
                  </a:cubicBezTo>
                  <a:cubicBezTo>
                    <a:pt x="4090" y="1637"/>
                    <a:pt x="4003" y="2370"/>
                    <a:pt x="3563" y="2850"/>
                  </a:cubicBezTo>
                  <a:cubicBezTo>
                    <a:pt x="3557" y="2858"/>
                    <a:pt x="3557" y="2858"/>
                    <a:pt x="3557" y="2858"/>
                  </a:cubicBezTo>
                  <a:cubicBezTo>
                    <a:pt x="3503" y="2936"/>
                    <a:pt x="3448" y="3015"/>
                    <a:pt x="3394" y="3091"/>
                  </a:cubicBezTo>
                  <a:cubicBezTo>
                    <a:pt x="3369" y="3127"/>
                    <a:pt x="3369" y="3127"/>
                    <a:pt x="3369" y="3127"/>
                  </a:cubicBezTo>
                  <a:cubicBezTo>
                    <a:pt x="3467" y="3227"/>
                    <a:pt x="3467" y="3227"/>
                    <a:pt x="3467" y="3227"/>
                  </a:cubicBezTo>
                  <a:cubicBezTo>
                    <a:pt x="3766" y="3025"/>
                    <a:pt x="3997" y="2714"/>
                    <a:pt x="4117" y="2352"/>
                  </a:cubicBezTo>
                  <a:cubicBezTo>
                    <a:pt x="4236" y="1993"/>
                    <a:pt x="4238" y="1618"/>
                    <a:pt x="4121" y="1294"/>
                  </a:cubicBezTo>
                  <a:cubicBezTo>
                    <a:pt x="3945" y="804"/>
                    <a:pt x="3524" y="500"/>
                    <a:pt x="3024" y="500"/>
                  </a:cubicBezTo>
                  <a:cubicBezTo>
                    <a:pt x="2778" y="500"/>
                    <a:pt x="2521" y="575"/>
                    <a:pt x="2282" y="715"/>
                  </a:cubicBezTo>
                  <a:cubicBezTo>
                    <a:pt x="1438" y="1210"/>
                    <a:pt x="1032" y="2328"/>
                    <a:pt x="1396" y="3156"/>
                  </a:cubicBezTo>
                  <a:cubicBezTo>
                    <a:pt x="1642" y="3721"/>
                    <a:pt x="2145" y="4059"/>
                    <a:pt x="2741" y="4059"/>
                  </a:cubicBezTo>
                  <a:cubicBezTo>
                    <a:pt x="3074" y="4059"/>
                    <a:pt x="3406" y="3951"/>
                    <a:pt x="3702" y="3746"/>
                  </a:cubicBezTo>
                  <a:cubicBezTo>
                    <a:pt x="4093" y="3474"/>
                    <a:pt x="4402" y="3073"/>
                    <a:pt x="4585" y="2604"/>
                  </a:cubicBezTo>
                  <a:cubicBezTo>
                    <a:pt x="4654" y="2354"/>
                    <a:pt x="4713" y="2101"/>
                    <a:pt x="4762" y="1843"/>
                  </a:cubicBezTo>
                  <a:cubicBezTo>
                    <a:pt x="4790" y="1507"/>
                    <a:pt x="4752" y="1175"/>
                    <a:pt x="4649" y="87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9"/>
            <p:cNvSpPr>
              <a:spLocks/>
            </p:cNvSpPr>
            <p:nvPr userDrawn="1"/>
          </p:nvSpPr>
          <p:spPr bwMode="auto">
            <a:xfrm>
              <a:off x="6502807" y="-1853"/>
              <a:ext cx="2094688" cy="1869732"/>
            </a:xfrm>
            <a:custGeom>
              <a:avLst/>
              <a:gdLst>
                <a:gd name="T0" fmla="*/ 3684 w 4690"/>
                <a:gd name="T1" fmla="*/ 3167 h 4185"/>
                <a:gd name="T2" fmla="*/ 1125 w 4690"/>
                <a:gd name="T3" fmla="*/ 3245 h 4185"/>
                <a:gd name="T4" fmla="*/ 960 w 4690"/>
                <a:gd name="T5" fmla="*/ 1014 h 4185"/>
                <a:gd name="T6" fmla="*/ 3065 w 4690"/>
                <a:gd name="T7" fmla="*/ 941 h 4185"/>
                <a:gd name="T8" fmla="*/ 3170 w 4690"/>
                <a:gd name="T9" fmla="*/ 2772 h 4185"/>
                <a:gd name="T10" fmla="*/ 1483 w 4690"/>
                <a:gd name="T11" fmla="*/ 2825 h 4185"/>
                <a:gd name="T12" fmla="*/ 1379 w 4690"/>
                <a:gd name="T13" fmla="*/ 1356 h 4185"/>
                <a:gd name="T14" fmla="*/ 2758 w 4690"/>
                <a:gd name="T15" fmla="*/ 1309 h 4185"/>
                <a:gd name="T16" fmla="*/ 2741 w 4690"/>
                <a:gd name="T17" fmla="*/ 1198 h 4185"/>
                <a:gd name="T18" fmla="*/ 1153 w 4690"/>
                <a:gd name="T19" fmla="*/ 1272 h 4185"/>
                <a:gd name="T20" fmla="*/ 1298 w 4690"/>
                <a:gd name="T21" fmla="*/ 2962 h 4185"/>
                <a:gd name="T22" fmla="*/ 3238 w 4690"/>
                <a:gd name="T23" fmla="*/ 2880 h 4185"/>
                <a:gd name="T24" fmla="*/ 3089 w 4690"/>
                <a:gd name="T25" fmla="*/ 768 h 4185"/>
                <a:gd name="T26" fmla="*/ 666 w 4690"/>
                <a:gd name="T27" fmla="*/ 883 h 4185"/>
                <a:gd name="T28" fmla="*/ 897 w 4690"/>
                <a:gd name="T29" fmla="*/ 3447 h 4185"/>
                <a:gd name="T30" fmla="*/ 3836 w 4690"/>
                <a:gd name="T31" fmla="*/ 3323 h 4185"/>
                <a:gd name="T32" fmla="*/ 3624 w 4690"/>
                <a:gd name="T33" fmla="*/ 104 h 4185"/>
                <a:gd name="T34" fmla="*/ 3497 w 4690"/>
                <a:gd name="T35" fmla="*/ 0 h 4185"/>
                <a:gd name="T36" fmla="*/ 2970 w 4690"/>
                <a:gd name="T37" fmla="*/ 0 h 4185"/>
                <a:gd name="T38" fmla="*/ 3536 w 4690"/>
                <a:gd name="T39" fmla="*/ 372 h 4185"/>
                <a:gd name="T40" fmla="*/ 3684 w 4690"/>
                <a:gd name="T41" fmla="*/ 3167 h 4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90" h="4185">
                  <a:moveTo>
                    <a:pt x="3684" y="3167"/>
                  </a:moveTo>
                  <a:cubicBezTo>
                    <a:pt x="3007" y="3867"/>
                    <a:pt x="1874" y="3898"/>
                    <a:pt x="1125" y="3245"/>
                  </a:cubicBezTo>
                  <a:cubicBezTo>
                    <a:pt x="452" y="2658"/>
                    <a:pt x="368" y="1665"/>
                    <a:pt x="960" y="1014"/>
                  </a:cubicBezTo>
                  <a:cubicBezTo>
                    <a:pt x="1492" y="429"/>
                    <a:pt x="2445" y="391"/>
                    <a:pt x="3065" y="941"/>
                  </a:cubicBezTo>
                  <a:cubicBezTo>
                    <a:pt x="3623" y="1435"/>
                    <a:pt x="3662" y="2258"/>
                    <a:pt x="3170" y="2772"/>
                  </a:cubicBezTo>
                  <a:cubicBezTo>
                    <a:pt x="2726" y="3235"/>
                    <a:pt x="1977" y="3257"/>
                    <a:pt x="1483" y="2825"/>
                  </a:cubicBezTo>
                  <a:cubicBezTo>
                    <a:pt x="1039" y="2436"/>
                    <a:pt x="988" y="1781"/>
                    <a:pt x="1379" y="1356"/>
                  </a:cubicBezTo>
                  <a:cubicBezTo>
                    <a:pt x="1731" y="973"/>
                    <a:pt x="2353" y="950"/>
                    <a:pt x="2758" y="1309"/>
                  </a:cubicBezTo>
                  <a:cubicBezTo>
                    <a:pt x="2741" y="1198"/>
                    <a:pt x="2741" y="1198"/>
                    <a:pt x="2741" y="1198"/>
                  </a:cubicBezTo>
                  <a:cubicBezTo>
                    <a:pt x="2268" y="790"/>
                    <a:pt x="1551" y="826"/>
                    <a:pt x="1153" y="1272"/>
                  </a:cubicBezTo>
                  <a:cubicBezTo>
                    <a:pt x="712" y="1768"/>
                    <a:pt x="782" y="2521"/>
                    <a:pt x="1298" y="2962"/>
                  </a:cubicBezTo>
                  <a:cubicBezTo>
                    <a:pt x="1873" y="3451"/>
                    <a:pt x="2734" y="3418"/>
                    <a:pt x="3238" y="2880"/>
                  </a:cubicBezTo>
                  <a:cubicBezTo>
                    <a:pt x="3797" y="2282"/>
                    <a:pt x="3741" y="1332"/>
                    <a:pt x="3089" y="768"/>
                  </a:cubicBezTo>
                  <a:cubicBezTo>
                    <a:pt x="2365" y="142"/>
                    <a:pt x="1266" y="201"/>
                    <a:pt x="666" y="883"/>
                  </a:cubicBezTo>
                  <a:cubicBezTo>
                    <a:pt x="0" y="1642"/>
                    <a:pt x="117" y="2782"/>
                    <a:pt x="897" y="3447"/>
                  </a:cubicBezTo>
                  <a:cubicBezTo>
                    <a:pt x="1767" y="4185"/>
                    <a:pt x="3064" y="4137"/>
                    <a:pt x="3836" y="3323"/>
                  </a:cubicBezTo>
                  <a:cubicBezTo>
                    <a:pt x="4690" y="2421"/>
                    <a:pt x="4619" y="968"/>
                    <a:pt x="3624" y="104"/>
                  </a:cubicBezTo>
                  <a:cubicBezTo>
                    <a:pt x="3582" y="68"/>
                    <a:pt x="3540" y="33"/>
                    <a:pt x="3497" y="0"/>
                  </a:cubicBezTo>
                  <a:cubicBezTo>
                    <a:pt x="2970" y="0"/>
                    <a:pt x="2970" y="0"/>
                    <a:pt x="2970" y="0"/>
                  </a:cubicBezTo>
                  <a:cubicBezTo>
                    <a:pt x="3184" y="95"/>
                    <a:pt x="3352" y="209"/>
                    <a:pt x="3536" y="372"/>
                  </a:cubicBezTo>
                  <a:cubicBezTo>
                    <a:pt x="4389" y="1132"/>
                    <a:pt x="4437" y="2390"/>
                    <a:pt x="3684" y="31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2" name="Freeform 20"/>
            <p:cNvSpPr>
              <a:spLocks noEditPoints="1"/>
            </p:cNvSpPr>
            <p:nvPr userDrawn="1"/>
          </p:nvSpPr>
          <p:spPr bwMode="auto">
            <a:xfrm>
              <a:off x="3576123" y="-4114"/>
              <a:ext cx="7847449" cy="4377027"/>
            </a:xfrm>
            <a:custGeom>
              <a:avLst/>
              <a:gdLst>
                <a:gd name="T0" fmla="*/ 15136 w 17562"/>
                <a:gd name="T1" fmla="*/ 1 h 9795"/>
                <a:gd name="T2" fmla="*/ 9655 w 17562"/>
                <a:gd name="T3" fmla="*/ 1 h 9795"/>
                <a:gd name="T4" fmla="*/ 9513 w 17562"/>
                <a:gd name="T5" fmla="*/ 1 h 9795"/>
                <a:gd name="T6" fmla="*/ 13164 w 17562"/>
                <a:gd name="T7" fmla="*/ 1 h 9795"/>
                <a:gd name="T8" fmla="*/ 5683 w 17562"/>
                <a:gd name="T9" fmla="*/ 1 h 9795"/>
                <a:gd name="T10" fmla="*/ 1858 w 17562"/>
                <a:gd name="T11" fmla="*/ 2741 h 9795"/>
                <a:gd name="T12" fmla="*/ 1926 w 17562"/>
                <a:gd name="T13" fmla="*/ 3227 h 9795"/>
                <a:gd name="T14" fmla="*/ 4031 w 17562"/>
                <a:gd name="T15" fmla="*/ 7112 h 9795"/>
                <a:gd name="T16" fmla="*/ 4301 w 17562"/>
                <a:gd name="T17" fmla="*/ 8206 h 9795"/>
                <a:gd name="T18" fmla="*/ 6624 w 17562"/>
                <a:gd name="T19" fmla="*/ 6185 h 9795"/>
                <a:gd name="T20" fmla="*/ 9313 w 17562"/>
                <a:gd name="T21" fmla="*/ 9096 h 9795"/>
                <a:gd name="T22" fmla="*/ 9088 w 17562"/>
                <a:gd name="T23" fmla="*/ 9655 h 9795"/>
                <a:gd name="T24" fmla="*/ 8467 w 17562"/>
                <a:gd name="T25" fmla="*/ 6290 h 9795"/>
                <a:gd name="T26" fmla="*/ 12596 w 17562"/>
                <a:gd name="T27" fmla="*/ 8617 h 9795"/>
                <a:gd name="T28" fmla="*/ 10920 w 17562"/>
                <a:gd name="T29" fmla="*/ 7656 h 9795"/>
                <a:gd name="T30" fmla="*/ 12262 w 17562"/>
                <a:gd name="T31" fmla="*/ 6483 h 9795"/>
                <a:gd name="T32" fmla="*/ 12327 w 17562"/>
                <a:gd name="T33" fmla="*/ 7902 h 9795"/>
                <a:gd name="T34" fmla="*/ 12292 w 17562"/>
                <a:gd name="T35" fmla="*/ 7038 h 9795"/>
                <a:gd name="T36" fmla="*/ 12317 w 17562"/>
                <a:gd name="T37" fmla="*/ 7582 h 9795"/>
                <a:gd name="T38" fmla="*/ 12286 w 17562"/>
                <a:gd name="T39" fmla="*/ 7257 h 9795"/>
                <a:gd name="T40" fmla="*/ 12356 w 17562"/>
                <a:gd name="T41" fmla="*/ 7180 h 9795"/>
                <a:gd name="T42" fmla="*/ 12340 w 17562"/>
                <a:gd name="T43" fmla="*/ 7702 h 9795"/>
                <a:gd name="T44" fmla="*/ 12310 w 17562"/>
                <a:gd name="T45" fmla="*/ 6918 h 9795"/>
                <a:gd name="T46" fmla="*/ 12352 w 17562"/>
                <a:gd name="T47" fmla="*/ 8086 h 9795"/>
                <a:gd name="T48" fmla="*/ 12274 w 17562"/>
                <a:gd name="T49" fmla="*/ 6236 h 9795"/>
                <a:gd name="T50" fmla="*/ 10582 w 17562"/>
                <a:gd name="T51" fmla="*/ 7734 h 9795"/>
                <a:gd name="T52" fmla="*/ 9947 w 17562"/>
                <a:gd name="T53" fmla="*/ 9795 h 9795"/>
                <a:gd name="T54" fmla="*/ 11315 w 17562"/>
                <a:gd name="T55" fmla="*/ 8763 h 9795"/>
                <a:gd name="T56" fmla="*/ 12374 w 17562"/>
                <a:gd name="T57" fmla="*/ 8947 h 9795"/>
                <a:gd name="T58" fmla="*/ 14341 w 17562"/>
                <a:gd name="T59" fmla="*/ 8214 h 9795"/>
                <a:gd name="T60" fmla="*/ 16831 w 17562"/>
                <a:gd name="T61" fmla="*/ 6342 h 9795"/>
                <a:gd name="T62" fmla="*/ 16916 w 17562"/>
                <a:gd name="T63" fmla="*/ 5857 h 9795"/>
                <a:gd name="T64" fmla="*/ 4962 w 17562"/>
                <a:gd name="T65" fmla="*/ 1 h 9795"/>
                <a:gd name="T66" fmla="*/ 4245 w 17562"/>
                <a:gd name="T67" fmla="*/ 1848 h 9795"/>
                <a:gd name="T68" fmla="*/ 4516 w 17562"/>
                <a:gd name="T69" fmla="*/ 3140 h 9795"/>
                <a:gd name="T70" fmla="*/ 6499 w 17562"/>
                <a:gd name="T71" fmla="*/ 5795 h 9795"/>
                <a:gd name="T72" fmla="*/ 2371 w 17562"/>
                <a:gd name="T73" fmla="*/ 3382 h 9795"/>
                <a:gd name="T74" fmla="*/ 4877 w 17562"/>
                <a:gd name="T75" fmla="*/ 4429 h 9795"/>
                <a:gd name="T76" fmla="*/ 3968 w 17562"/>
                <a:gd name="T77" fmla="*/ 5413 h 9795"/>
                <a:gd name="T78" fmla="*/ 3576 w 17562"/>
                <a:gd name="T79" fmla="*/ 3903 h 9795"/>
                <a:gd name="T80" fmla="*/ 3825 w 17562"/>
                <a:gd name="T81" fmla="*/ 4863 h 9795"/>
                <a:gd name="T82" fmla="*/ 3664 w 17562"/>
                <a:gd name="T83" fmla="*/ 4270 h 9795"/>
                <a:gd name="T84" fmla="*/ 3768 w 17562"/>
                <a:gd name="T85" fmla="*/ 4634 h 9795"/>
                <a:gd name="T86" fmla="*/ 3736 w 17562"/>
                <a:gd name="T87" fmla="*/ 4657 h 9795"/>
                <a:gd name="T88" fmla="*/ 3919 w 17562"/>
                <a:gd name="T89" fmla="*/ 4632 h 9795"/>
                <a:gd name="T90" fmla="*/ 3392 w 17562"/>
                <a:gd name="T91" fmla="*/ 4240 h 9795"/>
                <a:gd name="T92" fmla="*/ 4202 w 17562"/>
                <a:gd name="T93" fmla="*/ 4829 h 9795"/>
                <a:gd name="T94" fmla="*/ 2979 w 17562"/>
                <a:gd name="T95" fmla="*/ 3911 h 9795"/>
                <a:gd name="T96" fmla="*/ 4093 w 17562"/>
                <a:gd name="T97" fmla="*/ 5644 h 9795"/>
                <a:gd name="T98" fmla="*/ 5145 w 17562"/>
                <a:gd name="T99" fmla="*/ 4234 h 9795"/>
                <a:gd name="T100" fmla="*/ 6499 w 17562"/>
                <a:gd name="T101" fmla="*/ 5795 h 9795"/>
                <a:gd name="T102" fmla="*/ 13826 w 17562"/>
                <a:gd name="T103" fmla="*/ 1 h 9795"/>
                <a:gd name="T104" fmla="*/ 13516 w 17562"/>
                <a:gd name="T105" fmla="*/ 3622 h 9795"/>
                <a:gd name="T106" fmla="*/ 12998 w 17562"/>
                <a:gd name="T107" fmla="*/ 4471 h 9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7562" h="9795">
                  <a:moveTo>
                    <a:pt x="14748" y="4919"/>
                  </a:moveTo>
                  <a:cubicBezTo>
                    <a:pt x="14226" y="4373"/>
                    <a:pt x="13954" y="3592"/>
                    <a:pt x="13982" y="2720"/>
                  </a:cubicBezTo>
                  <a:cubicBezTo>
                    <a:pt x="14015" y="1718"/>
                    <a:pt x="14432" y="742"/>
                    <a:pt x="15136" y="1"/>
                  </a:cubicBezTo>
                  <a:cubicBezTo>
                    <a:pt x="10041" y="1"/>
                    <a:pt x="10041" y="1"/>
                    <a:pt x="10041" y="1"/>
                  </a:cubicBezTo>
                  <a:cubicBezTo>
                    <a:pt x="10041" y="0"/>
                    <a:pt x="10040" y="0"/>
                    <a:pt x="10040" y="0"/>
                  </a:cubicBezTo>
                  <a:cubicBezTo>
                    <a:pt x="9655" y="1"/>
                    <a:pt x="9655" y="1"/>
                    <a:pt x="9655" y="1"/>
                  </a:cubicBezTo>
                  <a:cubicBezTo>
                    <a:pt x="7214" y="1"/>
                    <a:pt x="7214" y="1"/>
                    <a:pt x="7214" y="1"/>
                  </a:cubicBezTo>
                  <a:cubicBezTo>
                    <a:pt x="9578" y="1"/>
                    <a:pt x="9578" y="1"/>
                    <a:pt x="9578" y="1"/>
                  </a:cubicBezTo>
                  <a:cubicBezTo>
                    <a:pt x="9513" y="1"/>
                    <a:pt x="9513" y="1"/>
                    <a:pt x="9513" y="1"/>
                  </a:cubicBezTo>
                  <a:cubicBezTo>
                    <a:pt x="10042" y="1"/>
                    <a:pt x="10042" y="1"/>
                    <a:pt x="10042" y="1"/>
                  </a:cubicBezTo>
                  <a:cubicBezTo>
                    <a:pt x="10042" y="1"/>
                    <a:pt x="10041" y="1"/>
                    <a:pt x="10041" y="1"/>
                  </a:cubicBezTo>
                  <a:cubicBezTo>
                    <a:pt x="13164" y="1"/>
                    <a:pt x="13164" y="1"/>
                    <a:pt x="13164" y="1"/>
                  </a:cubicBezTo>
                  <a:cubicBezTo>
                    <a:pt x="13729" y="1586"/>
                    <a:pt x="13377" y="3378"/>
                    <a:pt x="12161" y="4601"/>
                  </a:cubicBezTo>
                  <a:cubicBezTo>
                    <a:pt x="10587" y="6163"/>
                    <a:pt x="8060" y="6222"/>
                    <a:pt x="6362" y="4774"/>
                  </a:cubicBezTo>
                  <a:cubicBezTo>
                    <a:pt x="4946" y="3543"/>
                    <a:pt x="4644" y="1503"/>
                    <a:pt x="5683" y="1"/>
                  </a:cubicBezTo>
                  <a:cubicBezTo>
                    <a:pt x="4385" y="1"/>
                    <a:pt x="4385" y="1"/>
                    <a:pt x="4385" y="1"/>
                  </a:cubicBezTo>
                  <a:cubicBezTo>
                    <a:pt x="4283" y="711"/>
                    <a:pt x="4015" y="1370"/>
                    <a:pt x="3590" y="1873"/>
                  </a:cubicBezTo>
                  <a:cubicBezTo>
                    <a:pt x="3119" y="2433"/>
                    <a:pt x="2504" y="2741"/>
                    <a:pt x="1858" y="2741"/>
                  </a:cubicBezTo>
                  <a:cubicBezTo>
                    <a:pt x="1115" y="2741"/>
                    <a:pt x="428" y="2337"/>
                    <a:pt x="0" y="1655"/>
                  </a:cubicBezTo>
                  <a:cubicBezTo>
                    <a:pt x="46" y="1926"/>
                    <a:pt x="103" y="2192"/>
                    <a:pt x="171" y="2455"/>
                  </a:cubicBezTo>
                  <a:cubicBezTo>
                    <a:pt x="647" y="2941"/>
                    <a:pt x="1264" y="3226"/>
                    <a:pt x="1926" y="3227"/>
                  </a:cubicBezTo>
                  <a:cubicBezTo>
                    <a:pt x="1699" y="3574"/>
                    <a:pt x="1610" y="4026"/>
                    <a:pt x="1675" y="4522"/>
                  </a:cubicBezTo>
                  <a:cubicBezTo>
                    <a:pt x="1761" y="5202"/>
                    <a:pt x="2090" y="5846"/>
                    <a:pt x="2600" y="6338"/>
                  </a:cubicBezTo>
                  <a:cubicBezTo>
                    <a:pt x="3008" y="6731"/>
                    <a:pt x="3505" y="6998"/>
                    <a:pt x="4031" y="7112"/>
                  </a:cubicBezTo>
                  <a:cubicBezTo>
                    <a:pt x="3932" y="7328"/>
                    <a:pt x="3875" y="7563"/>
                    <a:pt x="3868" y="7813"/>
                  </a:cubicBezTo>
                  <a:cubicBezTo>
                    <a:pt x="3867" y="7843"/>
                    <a:pt x="3866" y="7874"/>
                    <a:pt x="3866" y="7904"/>
                  </a:cubicBezTo>
                  <a:cubicBezTo>
                    <a:pt x="4008" y="8008"/>
                    <a:pt x="4153" y="8109"/>
                    <a:pt x="4301" y="8206"/>
                  </a:cubicBezTo>
                  <a:cubicBezTo>
                    <a:pt x="4244" y="7795"/>
                    <a:pt x="4345" y="7393"/>
                    <a:pt x="4594" y="7052"/>
                  </a:cubicBezTo>
                  <a:cubicBezTo>
                    <a:pt x="4988" y="6515"/>
                    <a:pt x="5699" y="6200"/>
                    <a:pt x="6547" y="6186"/>
                  </a:cubicBezTo>
                  <a:cubicBezTo>
                    <a:pt x="6573" y="6186"/>
                    <a:pt x="6599" y="6185"/>
                    <a:pt x="6624" y="6185"/>
                  </a:cubicBezTo>
                  <a:cubicBezTo>
                    <a:pt x="7305" y="6185"/>
                    <a:pt x="8019" y="6413"/>
                    <a:pt x="8585" y="6810"/>
                  </a:cubicBezTo>
                  <a:cubicBezTo>
                    <a:pt x="9138" y="7197"/>
                    <a:pt x="9494" y="7703"/>
                    <a:pt x="9562" y="8196"/>
                  </a:cubicBezTo>
                  <a:cubicBezTo>
                    <a:pt x="9610" y="8541"/>
                    <a:pt x="9526" y="8844"/>
                    <a:pt x="9313" y="9096"/>
                  </a:cubicBezTo>
                  <a:cubicBezTo>
                    <a:pt x="9064" y="9390"/>
                    <a:pt x="8651" y="9594"/>
                    <a:pt x="8142" y="9682"/>
                  </a:cubicBezTo>
                  <a:cubicBezTo>
                    <a:pt x="8373" y="9718"/>
                    <a:pt x="8606" y="9746"/>
                    <a:pt x="8842" y="9765"/>
                  </a:cubicBezTo>
                  <a:cubicBezTo>
                    <a:pt x="8928" y="9732"/>
                    <a:pt x="9010" y="9696"/>
                    <a:pt x="9088" y="9655"/>
                  </a:cubicBezTo>
                  <a:cubicBezTo>
                    <a:pt x="9520" y="9430"/>
                    <a:pt x="9802" y="9094"/>
                    <a:pt x="9905" y="8682"/>
                  </a:cubicBezTo>
                  <a:cubicBezTo>
                    <a:pt x="10010" y="8265"/>
                    <a:pt x="9909" y="7789"/>
                    <a:pt x="9623" y="7340"/>
                  </a:cubicBezTo>
                  <a:cubicBezTo>
                    <a:pt x="9353" y="6917"/>
                    <a:pt x="8949" y="6555"/>
                    <a:pt x="8467" y="6290"/>
                  </a:cubicBezTo>
                  <a:cubicBezTo>
                    <a:pt x="9902" y="6496"/>
                    <a:pt x="11397" y="6072"/>
                    <a:pt x="12506" y="5021"/>
                  </a:cubicBezTo>
                  <a:cubicBezTo>
                    <a:pt x="13627" y="5074"/>
                    <a:pt x="14446" y="5829"/>
                    <a:pt x="14472" y="6856"/>
                  </a:cubicBezTo>
                  <a:cubicBezTo>
                    <a:pt x="14497" y="7738"/>
                    <a:pt x="13691" y="8495"/>
                    <a:pt x="12596" y="8617"/>
                  </a:cubicBezTo>
                  <a:cubicBezTo>
                    <a:pt x="12513" y="8626"/>
                    <a:pt x="12430" y="8631"/>
                    <a:pt x="12348" y="8631"/>
                  </a:cubicBezTo>
                  <a:cubicBezTo>
                    <a:pt x="12348" y="8631"/>
                    <a:pt x="12348" y="8631"/>
                    <a:pt x="12348" y="8631"/>
                  </a:cubicBezTo>
                  <a:cubicBezTo>
                    <a:pt x="11584" y="8631"/>
                    <a:pt x="10997" y="8230"/>
                    <a:pt x="10920" y="7656"/>
                  </a:cubicBezTo>
                  <a:cubicBezTo>
                    <a:pt x="10892" y="7444"/>
                    <a:pt x="10961" y="7220"/>
                    <a:pt x="11113" y="7024"/>
                  </a:cubicBezTo>
                  <a:cubicBezTo>
                    <a:pt x="11331" y="6741"/>
                    <a:pt x="11701" y="6543"/>
                    <a:pt x="12101" y="6494"/>
                  </a:cubicBezTo>
                  <a:cubicBezTo>
                    <a:pt x="12155" y="6487"/>
                    <a:pt x="12209" y="6483"/>
                    <a:pt x="12262" y="6483"/>
                  </a:cubicBezTo>
                  <a:cubicBezTo>
                    <a:pt x="12766" y="6483"/>
                    <a:pt x="13162" y="6783"/>
                    <a:pt x="13184" y="7180"/>
                  </a:cubicBezTo>
                  <a:cubicBezTo>
                    <a:pt x="13204" y="7527"/>
                    <a:pt x="12872" y="7842"/>
                    <a:pt x="12429" y="7896"/>
                  </a:cubicBezTo>
                  <a:cubicBezTo>
                    <a:pt x="12395" y="7900"/>
                    <a:pt x="12360" y="7902"/>
                    <a:pt x="12327" y="7902"/>
                  </a:cubicBezTo>
                  <a:cubicBezTo>
                    <a:pt x="12020" y="7902"/>
                    <a:pt x="11779" y="7732"/>
                    <a:pt x="11754" y="7497"/>
                  </a:cubicBezTo>
                  <a:cubicBezTo>
                    <a:pt x="11733" y="7282"/>
                    <a:pt x="11945" y="7078"/>
                    <a:pt x="12227" y="7043"/>
                  </a:cubicBezTo>
                  <a:cubicBezTo>
                    <a:pt x="12248" y="7040"/>
                    <a:pt x="12270" y="7038"/>
                    <a:pt x="12292" y="7038"/>
                  </a:cubicBezTo>
                  <a:cubicBezTo>
                    <a:pt x="12486" y="7038"/>
                    <a:pt x="12640" y="7151"/>
                    <a:pt x="12650" y="7302"/>
                  </a:cubicBezTo>
                  <a:cubicBezTo>
                    <a:pt x="12660" y="7433"/>
                    <a:pt x="12528" y="7558"/>
                    <a:pt x="12356" y="7579"/>
                  </a:cubicBezTo>
                  <a:cubicBezTo>
                    <a:pt x="12343" y="7581"/>
                    <a:pt x="12330" y="7582"/>
                    <a:pt x="12317" y="7582"/>
                  </a:cubicBezTo>
                  <a:cubicBezTo>
                    <a:pt x="12198" y="7582"/>
                    <a:pt x="12105" y="7517"/>
                    <a:pt x="12097" y="7427"/>
                  </a:cubicBezTo>
                  <a:cubicBezTo>
                    <a:pt x="12090" y="7348"/>
                    <a:pt x="12170" y="7272"/>
                    <a:pt x="12277" y="7259"/>
                  </a:cubicBezTo>
                  <a:cubicBezTo>
                    <a:pt x="12286" y="7257"/>
                    <a:pt x="12286" y="7257"/>
                    <a:pt x="12286" y="7257"/>
                  </a:cubicBezTo>
                  <a:cubicBezTo>
                    <a:pt x="12293" y="7250"/>
                    <a:pt x="12293" y="7250"/>
                    <a:pt x="12293" y="7250"/>
                  </a:cubicBezTo>
                  <a:cubicBezTo>
                    <a:pt x="12297" y="7246"/>
                    <a:pt x="12301" y="7241"/>
                    <a:pt x="12305" y="7237"/>
                  </a:cubicBezTo>
                  <a:cubicBezTo>
                    <a:pt x="12356" y="7180"/>
                    <a:pt x="12356" y="7180"/>
                    <a:pt x="12356" y="7180"/>
                  </a:cubicBezTo>
                  <a:cubicBezTo>
                    <a:pt x="12284" y="7189"/>
                    <a:pt x="12284" y="7189"/>
                    <a:pt x="12284" y="7189"/>
                  </a:cubicBezTo>
                  <a:cubicBezTo>
                    <a:pt x="12123" y="7209"/>
                    <a:pt x="12001" y="7330"/>
                    <a:pt x="12012" y="7460"/>
                  </a:cubicBezTo>
                  <a:cubicBezTo>
                    <a:pt x="12026" y="7600"/>
                    <a:pt x="12164" y="7702"/>
                    <a:pt x="12340" y="7702"/>
                  </a:cubicBezTo>
                  <a:cubicBezTo>
                    <a:pt x="12358" y="7702"/>
                    <a:pt x="12377" y="7701"/>
                    <a:pt x="12395" y="7698"/>
                  </a:cubicBezTo>
                  <a:cubicBezTo>
                    <a:pt x="12639" y="7667"/>
                    <a:pt x="12821" y="7491"/>
                    <a:pt x="12807" y="7296"/>
                  </a:cubicBezTo>
                  <a:cubicBezTo>
                    <a:pt x="12792" y="7081"/>
                    <a:pt x="12579" y="6918"/>
                    <a:pt x="12310" y="6918"/>
                  </a:cubicBezTo>
                  <a:cubicBezTo>
                    <a:pt x="12281" y="6918"/>
                    <a:pt x="12253" y="6920"/>
                    <a:pt x="12224" y="6924"/>
                  </a:cubicBezTo>
                  <a:cubicBezTo>
                    <a:pt x="11847" y="6971"/>
                    <a:pt x="11565" y="7249"/>
                    <a:pt x="11596" y="7544"/>
                  </a:cubicBezTo>
                  <a:cubicBezTo>
                    <a:pt x="11630" y="7858"/>
                    <a:pt x="11948" y="8086"/>
                    <a:pt x="12352" y="8086"/>
                  </a:cubicBezTo>
                  <a:cubicBezTo>
                    <a:pt x="12395" y="8086"/>
                    <a:pt x="12439" y="8084"/>
                    <a:pt x="12483" y="8078"/>
                  </a:cubicBezTo>
                  <a:cubicBezTo>
                    <a:pt x="13051" y="8010"/>
                    <a:pt x="13478" y="7601"/>
                    <a:pt x="13455" y="7147"/>
                  </a:cubicBezTo>
                  <a:cubicBezTo>
                    <a:pt x="13429" y="6627"/>
                    <a:pt x="12921" y="6236"/>
                    <a:pt x="12274" y="6236"/>
                  </a:cubicBezTo>
                  <a:cubicBezTo>
                    <a:pt x="12206" y="6236"/>
                    <a:pt x="12137" y="6240"/>
                    <a:pt x="12069" y="6249"/>
                  </a:cubicBezTo>
                  <a:cubicBezTo>
                    <a:pt x="11562" y="6312"/>
                    <a:pt x="11096" y="6565"/>
                    <a:pt x="10821" y="6925"/>
                  </a:cubicBezTo>
                  <a:cubicBezTo>
                    <a:pt x="10628" y="7177"/>
                    <a:pt x="10543" y="7464"/>
                    <a:pt x="10582" y="7734"/>
                  </a:cubicBezTo>
                  <a:cubicBezTo>
                    <a:pt x="10617" y="7977"/>
                    <a:pt x="10721" y="8195"/>
                    <a:pt x="10886" y="8379"/>
                  </a:cubicBezTo>
                  <a:cubicBezTo>
                    <a:pt x="10858" y="8762"/>
                    <a:pt x="10718" y="9097"/>
                    <a:pt x="10468" y="9377"/>
                  </a:cubicBezTo>
                  <a:cubicBezTo>
                    <a:pt x="10327" y="9536"/>
                    <a:pt x="10152" y="9675"/>
                    <a:pt x="9947" y="9795"/>
                  </a:cubicBezTo>
                  <a:cubicBezTo>
                    <a:pt x="10189" y="9788"/>
                    <a:pt x="10429" y="9772"/>
                    <a:pt x="10666" y="9748"/>
                  </a:cubicBezTo>
                  <a:cubicBezTo>
                    <a:pt x="10970" y="9488"/>
                    <a:pt x="11186" y="9166"/>
                    <a:pt x="11308" y="8786"/>
                  </a:cubicBezTo>
                  <a:cubicBezTo>
                    <a:pt x="11315" y="8763"/>
                    <a:pt x="11315" y="8763"/>
                    <a:pt x="11315" y="8763"/>
                  </a:cubicBezTo>
                  <a:cubicBezTo>
                    <a:pt x="11306" y="8740"/>
                    <a:pt x="11306" y="8740"/>
                    <a:pt x="11306" y="8740"/>
                  </a:cubicBezTo>
                  <a:cubicBezTo>
                    <a:pt x="11299" y="8723"/>
                    <a:pt x="11292" y="8706"/>
                    <a:pt x="11285" y="8689"/>
                  </a:cubicBezTo>
                  <a:cubicBezTo>
                    <a:pt x="11589" y="8855"/>
                    <a:pt x="11970" y="8947"/>
                    <a:pt x="12374" y="8947"/>
                  </a:cubicBezTo>
                  <a:cubicBezTo>
                    <a:pt x="12374" y="8947"/>
                    <a:pt x="12374" y="8947"/>
                    <a:pt x="12374" y="8947"/>
                  </a:cubicBezTo>
                  <a:cubicBezTo>
                    <a:pt x="12475" y="8947"/>
                    <a:pt x="12578" y="8941"/>
                    <a:pt x="12680" y="8930"/>
                  </a:cubicBezTo>
                  <a:cubicBezTo>
                    <a:pt x="13319" y="8863"/>
                    <a:pt x="13909" y="8609"/>
                    <a:pt x="14341" y="8214"/>
                  </a:cubicBezTo>
                  <a:cubicBezTo>
                    <a:pt x="14786" y="7809"/>
                    <a:pt x="15025" y="7286"/>
                    <a:pt x="15015" y="6742"/>
                  </a:cubicBezTo>
                  <a:cubicBezTo>
                    <a:pt x="15006" y="6317"/>
                    <a:pt x="14889" y="5914"/>
                    <a:pt x="14679" y="5569"/>
                  </a:cubicBezTo>
                  <a:cubicBezTo>
                    <a:pt x="15269" y="6066"/>
                    <a:pt x="16016" y="6342"/>
                    <a:pt x="16831" y="6342"/>
                  </a:cubicBezTo>
                  <a:cubicBezTo>
                    <a:pt x="16934" y="6342"/>
                    <a:pt x="17036" y="6338"/>
                    <a:pt x="17138" y="6329"/>
                  </a:cubicBezTo>
                  <a:cubicBezTo>
                    <a:pt x="17285" y="6155"/>
                    <a:pt x="17427" y="5975"/>
                    <a:pt x="17562" y="5791"/>
                  </a:cubicBezTo>
                  <a:cubicBezTo>
                    <a:pt x="17351" y="5835"/>
                    <a:pt x="17135" y="5857"/>
                    <a:pt x="16916" y="5857"/>
                  </a:cubicBezTo>
                  <a:cubicBezTo>
                    <a:pt x="16087" y="5857"/>
                    <a:pt x="15317" y="5524"/>
                    <a:pt x="14748" y="4919"/>
                  </a:cubicBezTo>
                  <a:close/>
                  <a:moveTo>
                    <a:pt x="4910" y="1"/>
                  </a:moveTo>
                  <a:cubicBezTo>
                    <a:pt x="4962" y="1"/>
                    <a:pt x="4962" y="1"/>
                    <a:pt x="4962" y="1"/>
                  </a:cubicBezTo>
                  <a:cubicBezTo>
                    <a:pt x="4936" y="48"/>
                    <a:pt x="4913" y="92"/>
                    <a:pt x="4889" y="140"/>
                  </a:cubicBezTo>
                  <a:cubicBezTo>
                    <a:pt x="4897" y="94"/>
                    <a:pt x="4903" y="47"/>
                    <a:pt x="4910" y="1"/>
                  </a:cubicBezTo>
                  <a:close/>
                  <a:moveTo>
                    <a:pt x="4245" y="1848"/>
                  </a:moveTo>
                  <a:cubicBezTo>
                    <a:pt x="4338" y="1707"/>
                    <a:pt x="4421" y="1558"/>
                    <a:pt x="4496" y="1403"/>
                  </a:cubicBezTo>
                  <a:cubicBezTo>
                    <a:pt x="4408" y="2052"/>
                    <a:pt x="4480" y="2715"/>
                    <a:pt x="4701" y="3337"/>
                  </a:cubicBezTo>
                  <a:cubicBezTo>
                    <a:pt x="4644" y="3269"/>
                    <a:pt x="4582" y="3203"/>
                    <a:pt x="4516" y="3140"/>
                  </a:cubicBezTo>
                  <a:cubicBezTo>
                    <a:pt x="4235" y="2873"/>
                    <a:pt x="3897" y="2689"/>
                    <a:pt x="3560" y="2613"/>
                  </a:cubicBezTo>
                  <a:cubicBezTo>
                    <a:pt x="3818" y="2405"/>
                    <a:pt x="4047" y="2149"/>
                    <a:pt x="4245" y="1848"/>
                  </a:cubicBezTo>
                  <a:close/>
                  <a:moveTo>
                    <a:pt x="6499" y="5795"/>
                  </a:moveTo>
                  <a:cubicBezTo>
                    <a:pt x="5551" y="5795"/>
                    <a:pt x="4758" y="6139"/>
                    <a:pt x="4298" y="6691"/>
                  </a:cubicBezTo>
                  <a:cubicBezTo>
                    <a:pt x="3199" y="6602"/>
                    <a:pt x="2226" y="5662"/>
                    <a:pt x="2075" y="4538"/>
                  </a:cubicBezTo>
                  <a:cubicBezTo>
                    <a:pt x="2013" y="4082"/>
                    <a:pt x="2118" y="3672"/>
                    <a:pt x="2371" y="3382"/>
                  </a:cubicBezTo>
                  <a:cubicBezTo>
                    <a:pt x="2597" y="3123"/>
                    <a:pt x="2917" y="2987"/>
                    <a:pt x="3297" y="2987"/>
                  </a:cubicBezTo>
                  <a:cubicBezTo>
                    <a:pt x="3321" y="2987"/>
                    <a:pt x="3347" y="2987"/>
                    <a:pt x="3372" y="2988"/>
                  </a:cubicBezTo>
                  <a:cubicBezTo>
                    <a:pt x="4093" y="3023"/>
                    <a:pt x="4782" y="3683"/>
                    <a:pt x="4877" y="4429"/>
                  </a:cubicBezTo>
                  <a:cubicBezTo>
                    <a:pt x="4912" y="4704"/>
                    <a:pt x="4843" y="4956"/>
                    <a:pt x="4681" y="5141"/>
                  </a:cubicBezTo>
                  <a:cubicBezTo>
                    <a:pt x="4525" y="5318"/>
                    <a:pt x="4298" y="5416"/>
                    <a:pt x="4041" y="5416"/>
                  </a:cubicBezTo>
                  <a:cubicBezTo>
                    <a:pt x="4017" y="5416"/>
                    <a:pt x="3992" y="5415"/>
                    <a:pt x="3968" y="5413"/>
                  </a:cubicBezTo>
                  <a:cubicBezTo>
                    <a:pt x="3513" y="5380"/>
                    <a:pt x="3105" y="4989"/>
                    <a:pt x="3039" y="4523"/>
                  </a:cubicBezTo>
                  <a:cubicBezTo>
                    <a:pt x="3014" y="4345"/>
                    <a:pt x="3056" y="4183"/>
                    <a:pt x="3157" y="4067"/>
                  </a:cubicBezTo>
                  <a:cubicBezTo>
                    <a:pt x="3257" y="3952"/>
                    <a:pt x="3407" y="3893"/>
                    <a:pt x="3576" y="3903"/>
                  </a:cubicBezTo>
                  <a:cubicBezTo>
                    <a:pt x="3862" y="3920"/>
                    <a:pt x="4135" y="4183"/>
                    <a:pt x="4174" y="4476"/>
                  </a:cubicBezTo>
                  <a:cubicBezTo>
                    <a:pt x="4189" y="4585"/>
                    <a:pt x="4162" y="4685"/>
                    <a:pt x="4098" y="4758"/>
                  </a:cubicBezTo>
                  <a:cubicBezTo>
                    <a:pt x="4033" y="4833"/>
                    <a:pt x="3935" y="4871"/>
                    <a:pt x="3825" y="4863"/>
                  </a:cubicBezTo>
                  <a:cubicBezTo>
                    <a:pt x="3647" y="4851"/>
                    <a:pt x="3481" y="4692"/>
                    <a:pt x="3455" y="4508"/>
                  </a:cubicBezTo>
                  <a:cubicBezTo>
                    <a:pt x="3446" y="4440"/>
                    <a:pt x="3462" y="4378"/>
                    <a:pt x="3500" y="4333"/>
                  </a:cubicBezTo>
                  <a:cubicBezTo>
                    <a:pt x="3539" y="4288"/>
                    <a:pt x="3598" y="4266"/>
                    <a:pt x="3664" y="4270"/>
                  </a:cubicBezTo>
                  <a:cubicBezTo>
                    <a:pt x="3775" y="4278"/>
                    <a:pt x="3878" y="4377"/>
                    <a:pt x="3894" y="4492"/>
                  </a:cubicBezTo>
                  <a:cubicBezTo>
                    <a:pt x="3899" y="4532"/>
                    <a:pt x="3890" y="4569"/>
                    <a:pt x="3866" y="4596"/>
                  </a:cubicBezTo>
                  <a:cubicBezTo>
                    <a:pt x="3843" y="4623"/>
                    <a:pt x="3808" y="4637"/>
                    <a:pt x="3768" y="4634"/>
                  </a:cubicBezTo>
                  <a:cubicBezTo>
                    <a:pt x="3755" y="4633"/>
                    <a:pt x="3755" y="4633"/>
                    <a:pt x="3755" y="4633"/>
                  </a:cubicBezTo>
                  <a:cubicBezTo>
                    <a:pt x="3747" y="4643"/>
                    <a:pt x="3747" y="4643"/>
                    <a:pt x="3747" y="4643"/>
                  </a:cubicBezTo>
                  <a:cubicBezTo>
                    <a:pt x="3743" y="4648"/>
                    <a:pt x="3740" y="4652"/>
                    <a:pt x="3736" y="4657"/>
                  </a:cubicBezTo>
                  <a:cubicBezTo>
                    <a:pt x="3706" y="4693"/>
                    <a:pt x="3706" y="4693"/>
                    <a:pt x="3706" y="4693"/>
                  </a:cubicBezTo>
                  <a:cubicBezTo>
                    <a:pt x="3753" y="4697"/>
                    <a:pt x="3753" y="4697"/>
                    <a:pt x="3753" y="4697"/>
                  </a:cubicBezTo>
                  <a:cubicBezTo>
                    <a:pt x="3820" y="4701"/>
                    <a:pt x="3879" y="4678"/>
                    <a:pt x="3919" y="4632"/>
                  </a:cubicBezTo>
                  <a:cubicBezTo>
                    <a:pt x="3957" y="4588"/>
                    <a:pt x="3974" y="4528"/>
                    <a:pt x="3965" y="4462"/>
                  </a:cubicBezTo>
                  <a:cubicBezTo>
                    <a:pt x="3942" y="4295"/>
                    <a:pt x="3796" y="4156"/>
                    <a:pt x="3634" y="4145"/>
                  </a:cubicBezTo>
                  <a:cubicBezTo>
                    <a:pt x="3536" y="4139"/>
                    <a:pt x="3450" y="4173"/>
                    <a:pt x="3392" y="4240"/>
                  </a:cubicBezTo>
                  <a:cubicBezTo>
                    <a:pt x="3335" y="4306"/>
                    <a:pt x="3310" y="4397"/>
                    <a:pt x="3324" y="4496"/>
                  </a:cubicBezTo>
                  <a:cubicBezTo>
                    <a:pt x="3359" y="4747"/>
                    <a:pt x="3579" y="4957"/>
                    <a:pt x="3823" y="4975"/>
                  </a:cubicBezTo>
                  <a:cubicBezTo>
                    <a:pt x="3974" y="4985"/>
                    <a:pt x="4111" y="4933"/>
                    <a:pt x="4202" y="4829"/>
                  </a:cubicBezTo>
                  <a:cubicBezTo>
                    <a:pt x="4290" y="4729"/>
                    <a:pt x="4328" y="4591"/>
                    <a:pt x="4308" y="4442"/>
                  </a:cubicBezTo>
                  <a:cubicBezTo>
                    <a:pt x="4256" y="4053"/>
                    <a:pt x="3906" y="3719"/>
                    <a:pt x="3529" y="3696"/>
                  </a:cubicBezTo>
                  <a:cubicBezTo>
                    <a:pt x="3308" y="3683"/>
                    <a:pt x="3111" y="3760"/>
                    <a:pt x="2979" y="3911"/>
                  </a:cubicBezTo>
                  <a:cubicBezTo>
                    <a:pt x="2845" y="4065"/>
                    <a:pt x="2790" y="4279"/>
                    <a:pt x="2822" y="4513"/>
                  </a:cubicBezTo>
                  <a:cubicBezTo>
                    <a:pt x="2905" y="5104"/>
                    <a:pt x="3421" y="5599"/>
                    <a:pt x="3998" y="5641"/>
                  </a:cubicBezTo>
                  <a:cubicBezTo>
                    <a:pt x="4030" y="5643"/>
                    <a:pt x="4062" y="5644"/>
                    <a:pt x="4093" y="5644"/>
                  </a:cubicBezTo>
                  <a:cubicBezTo>
                    <a:pt x="4422" y="5644"/>
                    <a:pt x="4714" y="5519"/>
                    <a:pt x="4915" y="5290"/>
                  </a:cubicBezTo>
                  <a:cubicBezTo>
                    <a:pt x="5123" y="5055"/>
                    <a:pt x="5213" y="4732"/>
                    <a:pt x="5169" y="4382"/>
                  </a:cubicBezTo>
                  <a:cubicBezTo>
                    <a:pt x="5163" y="4333"/>
                    <a:pt x="5155" y="4283"/>
                    <a:pt x="5145" y="4234"/>
                  </a:cubicBezTo>
                  <a:cubicBezTo>
                    <a:pt x="5372" y="4583"/>
                    <a:pt x="5653" y="4907"/>
                    <a:pt x="5988" y="5191"/>
                  </a:cubicBezTo>
                  <a:cubicBezTo>
                    <a:pt x="6293" y="5442"/>
                    <a:pt x="6620" y="5653"/>
                    <a:pt x="6961" y="5822"/>
                  </a:cubicBezTo>
                  <a:cubicBezTo>
                    <a:pt x="6805" y="5804"/>
                    <a:pt x="6651" y="5795"/>
                    <a:pt x="6499" y="5795"/>
                  </a:cubicBezTo>
                  <a:close/>
                  <a:moveTo>
                    <a:pt x="14462" y="2"/>
                  </a:moveTo>
                  <a:cubicBezTo>
                    <a:pt x="14273" y="242"/>
                    <a:pt x="14108" y="499"/>
                    <a:pt x="13969" y="768"/>
                  </a:cubicBezTo>
                  <a:cubicBezTo>
                    <a:pt x="13939" y="511"/>
                    <a:pt x="13891" y="255"/>
                    <a:pt x="13826" y="1"/>
                  </a:cubicBezTo>
                  <a:lnTo>
                    <a:pt x="14462" y="2"/>
                  </a:lnTo>
                  <a:close/>
                  <a:moveTo>
                    <a:pt x="12998" y="4471"/>
                  </a:moveTo>
                  <a:cubicBezTo>
                    <a:pt x="13202" y="4203"/>
                    <a:pt x="13375" y="3919"/>
                    <a:pt x="13516" y="3622"/>
                  </a:cubicBezTo>
                  <a:cubicBezTo>
                    <a:pt x="13574" y="3900"/>
                    <a:pt x="13665" y="4168"/>
                    <a:pt x="13792" y="4422"/>
                  </a:cubicBezTo>
                  <a:cubicBezTo>
                    <a:pt x="13881" y="4603"/>
                    <a:pt x="13982" y="4774"/>
                    <a:pt x="14095" y="4933"/>
                  </a:cubicBezTo>
                  <a:cubicBezTo>
                    <a:pt x="13786" y="4704"/>
                    <a:pt x="13415" y="4548"/>
                    <a:pt x="12998" y="447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22"/>
            <p:cNvSpPr>
              <a:spLocks/>
            </p:cNvSpPr>
            <p:nvPr userDrawn="1"/>
          </p:nvSpPr>
          <p:spPr bwMode="auto">
            <a:xfrm>
              <a:off x="6026896" y="-4114"/>
              <a:ext cx="3126771" cy="2354687"/>
            </a:xfrm>
            <a:custGeom>
              <a:avLst/>
              <a:gdLst>
                <a:gd name="T0" fmla="*/ 5525 w 7000"/>
                <a:gd name="T1" fmla="*/ 3755 h 5268"/>
                <a:gd name="T2" fmla="*/ 1657 w 7000"/>
                <a:gd name="T3" fmla="*/ 3871 h 5268"/>
                <a:gd name="T4" fmla="*/ 1391 w 7000"/>
                <a:gd name="T5" fmla="*/ 493 h 5268"/>
                <a:gd name="T6" fmla="*/ 2048 w 7000"/>
                <a:gd name="T7" fmla="*/ 1 h 5268"/>
                <a:gd name="T8" fmla="*/ 1295 w 7000"/>
                <a:gd name="T9" fmla="*/ 0 h 5268"/>
                <a:gd name="T10" fmla="*/ 997 w 7000"/>
                <a:gd name="T11" fmla="*/ 291 h 5268"/>
                <a:gd name="T12" fmla="*/ 1367 w 7000"/>
                <a:gd name="T13" fmla="*/ 4165 h 5268"/>
                <a:gd name="T14" fmla="*/ 5800 w 7000"/>
                <a:gd name="T15" fmla="*/ 3981 h 5268"/>
                <a:gd name="T16" fmla="*/ 6268 w 7000"/>
                <a:gd name="T17" fmla="*/ 5 h 5268"/>
                <a:gd name="T18" fmla="*/ 5781 w 7000"/>
                <a:gd name="T19" fmla="*/ 4 h 5268"/>
                <a:gd name="T20" fmla="*/ 5525 w 7000"/>
                <a:gd name="T21" fmla="*/ 3755 h 5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00" h="5268">
                  <a:moveTo>
                    <a:pt x="5525" y="3755"/>
                  </a:moveTo>
                  <a:cubicBezTo>
                    <a:pt x="4490" y="4807"/>
                    <a:pt x="2787" y="4849"/>
                    <a:pt x="1657" y="3871"/>
                  </a:cubicBezTo>
                  <a:cubicBezTo>
                    <a:pt x="644" y="2987"/>
                    <a:pt x="501" y="1488"/>
                    <a:pt x="1391" y="493"/>
                  </a:cubicBezTo>
                  <a:cubicBezTo>
                    <a:pt x="1582" y="279"/>
                    <a:pt x="1798" y="119"/>
                    <a:pt x="2048" y="1"/>
                  </a:cubicBezTo>
                  <a:cubicBezTo>
                    <a:pt x="1295" y="0"/>
                    <a:pt x="1295" y="0"/>
                    <a:pt x="1295" y="0"/>
                  </a:cubicBezTo>
                  <a:cubicBezTo>
                    <a:pt x="1179" y="92"/>
                    <a:pt x="1096" y="175"/>
                    <a:pt x="997" y="291"/>
                  </a:cubicBezTo>
                  <a:cubicBezTo>
                    <a:pt x="0" y="1450"/>
                    <a:pt x="192" y="3166"/>
                    <a:pt x="1367" y="4165"/>
                  </a:cubicBezTo>
                  <a:cubicBezTo>
                    <a:pt x="2676" y="5268"/>
                    <a:pt x="4623" y="5201"/>
                    <a:pt x="5800" y="3981"/>
                  </a:cubicBezTo>
                  <a:cubicBezTo>
                    <a:pt x="6834" y="2906"/>
                    <a:pt x="7000" y="1291"/>
                    <a:pt x="6268" y="5"/>
                  </a:cubicBezTo>
                  <a:cubicBezTo>
                    <a:pt x="5781" y="4"/>
                    <a:pt x="5781" y="4"/>
                    <a:pt x="5781" y="4"/>
                  </a:cubicBezTo>
                  <a:cubicBezTo>
                    <a:pt x="6642" y="1168"/>
                    <a:pt x="6529" y="2732"/>
                    <a:pt x="5525" y="375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6" name="Freeform 105"/>
          <p:cNvSpPr/>
          <p:nvPr userDrawn="1"/>
        </p:nvSpPr>
        <p:spPr>
          <a:xfrm>
            <a:off x="3483428" y="-14288"/>
            <a:ext cx="8690750" cy="4445983"/>
          </a:xfrm>
          <a:custGeom>
            <a:avLst/>
            <a:gdLst>
              <a:gd name="connsiteX0" fmla="*/ 4668839 w 12204700"/>
              <a:gd name="connsiteY0" fmla="*/ 0 h 6243637"/>
              <a:gd name="connsiteX1" fmla="*/ 12031871 w 12204700"/>
              <a:gd name="connsiteY1" fmla="*/ 3986148 h 6243637"/>
              <a:gd name="connsiteX2" fmla="*/ 12204700 w 12204700"/>
              <a:gd name="connsiteY2" fmla="*/ 4262089 h 6243637"/>
              <a:gd name="connsiteX3" fmla="*/ 12204700 w 12204700"/>
              <a:gd name="connsiteY3" fmla="*/ 6243637 h 6243637"/>
              <a:gd name="connsiteX4" fmla="*/ 0 w 12204700"/>
              <a:gd name="connsiteY4" fmla="*/ 6243637 h 6243637"/>
              <a:gd name="connsiteX5" fmla="*/ 0 w 12204700"/>
              <a:gd name="connsiteY5" fmla="*/ 1343436 h 6243637"/>
              <a:gd name="connsiteX6" fmla="*/ 110292 w 12204700"/>
              <a:gd name="connsiteY6" fmla="*/ 1272729 h 6243637"/>
              <a:gd name="connsiteX7" fmla="*/ 4668839 w 12204700"/>
              <a:gd name="connsiteY7" fmla="*/ 0 h 624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204700" h="6243637">
                <a:moveTo>
                  <a:pt x="4668839" y="0"/>
                </a:moveTo>
                <a:cubicBezTo>
                  <a:pt x="7750774" y="0"/>
                  <a:pt x="10462303" y="1585901"/>
                  <a:pt x="12031871" y="3986148"/>
                </a:cubicBezTo>
                <a:lnTo>
                  <a:pt x="12204700" y="4262089"/>
                </a:lnTo>
                <a:lnTo>
                  <a:pt x="12204700" y="6243637"/>
                </a:lnTo>
                <a:lnTo>
                  <a:pt x="0" y="6243637"/>
                </a:lnTo>
                <a:lnTo>
                  <a:pt x="0" y="1343436"/>
                </a:lnTo>
                <a:lnTo>
                  <a:pt x="110292" y="1272729"/>
                </a:lnTo>
                <a:cubicBezTo>
                  <a:pt x="1439492" y="465088"/>
                  <a:pt x="2999852" y="0"/>
                  <a:pt x="466883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 userDrawn="1"/>
        </p:nvSpPr>
        <p:spPr>
          <a:xfrm>
            <a:off x="0" y="0"/>
            <a:ext cx="694141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353053" y="491442"/>
            <a:ext cx="10172072" cy="1043261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2"/>
          </p:nvPr>
        </p:nvSpPr>
        <p:spPr>
          <a:xfrm>
            <a:off x="353053" y="6421098"/>
            <a:ext cx="27432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82056-FA43-4474-994D-1BFAE74F5E4A}" type="datetimeFigureOut">
              <a:rPr lang="en-GB" smtClean="0"/>
              <a:pPr/>
              <a:t>29/06/2016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3"/>
          </p:nvPr>
        </p:nvSpPr>
        <p:spPr>
          <a:xfrm>
            <a:off x="4038600" y="6421098"/>
            <a:ext cx="41148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4"/>
          </p:nvPr>
        </p:nvSpPr>
        <p:spPr>
          <a:xfrm>
            <a:off x="8678528" y="6421098"/>
            <a:ext cx="1846597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09D7B-683E-4B80-8C2E-0C0BD63F072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 userDrawn="1">
            <p:ph type="body" idx="1"/>
          </p:nvPr>
        </p:nvSpPr>
        <p:spPr>
          <a:xfrm>
            <a:off x="353053" y="1785938"/>
            <a:ext cx="10172072" cy="4352925"/>
          </a:xfrm>
          <a:prstGeom prst="rect">
            <a:avLst/>
          </a:prstGeom>
        </p:spPr>
        <p:txBody>
          <a:bodyPr vert="horz" lIns="0" tIns="0" rIns="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5" name="Picture 74"/>
          <p:cNvPicPr>
            <a:picLocks noChangeAspect="1"/>
          </p:cNvPicPr>
          <p:nvPr userDrawn="1"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4159"/>
          <a:stretch/>
        </p:blipFill>
        <p:spPr>
          <a:xfrm>
            <a:off x="10668001" y="200937"/>
            <a:ext cx="1228510" cy="65155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86475" y="5606716"/>
            <a:ext cx="898257" cy="994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3731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b="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2">
            <a:lumMod val="75000"/>
          </a:schemeClr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25475" indent="-360363" algn="l" defTabSz="914400" rtl="0" eaLnBrk="1" latinLnBrk="0" hangingPunct="1">
        <a:lnSpc>
          <a:spcPct val="90000"/>
        </a:lnSpc>
        <a:spcBef>
          <a:spcPts val="500"/>
        </a:spcBef>
        <a:buFont typeface="Calibri" panose="020F0502020204030204" pitchFamily="34" charset="0"/>
        <a:buChar char="—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06450" indent="-180975" algn="l" defTabSz="914400" rtl="0" eaLnBrk="1" latinLnBrk="0" hangingPunct="1">
        <a:lnSpc>
          <a:spcPct val="90000"/>
        </a:lnSpc>
        <a:spcBef>
          <a:spcPts val="500"/>
        </a:spcBef>
        <a:buClr>
          <a:schemeClr val="accent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1563" indent="-265113" algn="l" defTabSz="914400" rtl="0" eaLnBrk="1" latinLnBrk="0" hangingPunct="1">
        <a:lnSpc>
          <a:spcPct val="90000"/>
        </a:lnSpc>
        <a:spcBef>
          <a:spcPts val="500"/>
        </a:spcBef>
        <a:buFont typeface="Calibri" panose="020F0502020204030204" pitchFamily="34" charset="0"/>
        <a:buChar char="—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250950" indent="-179388" algn="l" defTabSz="914400" rtl="0" eaLnBrk="1" latinLnBrk="0" hangingPunct="1">
        <a:lnSpc>
          <a:spcPct val="90000"/>
        </a:lnSpc>
        <a:spcBef>
          <a:spcPts val="500"/>
        </a:spcBef>
        <a:buClr>
          <a:schemeClr val="accent2">
            <a:lumMod val="75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211">
          <p15:clr>
            <a:srgbClr val="F26B43"/>
          </p15:clr>
        </p15:guide>
        <p15:guide id="4" pos="7469">
          <p15:clr>
            <a:srgbClr val="F26B43"/>
          </p15:clr>
        </p15:guide>
        <p15:guide id="5" pos="6720">
          <p15:clr>
            <a:srgbClr val="F26B43"/>
          </p15:clr>
        </p15:guide>
        <p15:guide id="6" pos="6630">
          <p15:clr>
            <a:srgbClr val="F26B43"/>
          </p15:clr>
        </p15:guide>
        <p15:guide id="7" orient="horz" pos="1125">
          <p15:clr>
            <a:srgbClr val="F26B43"/>
          </p15:clr>
        </p15:guide>
        <p15:guide id="8" orient="horz" pos="3867">
          <p15:clr>
            <a:srgbClr val="F26B43"/>
          </p15:clr>
        </p15:guide>
        <p15:guide id="9" orient="horz" pos="530">
          <p15:clr>
            <a:srgbClr val="F26B43"/>
          </p15:clr>
        </p15:guide>
        <p15:guide id="10" orient="horz" pos="413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Bringing data to life</a:t>
            </a:r>
            <a:br>
              <a:rPr lang="en-GB" sz="4400" dirty="0" smtClean="0"/>
            </a:br>
            <a:r>
              <a:rPr lang="en-GB" sz="4400" dirty="0" smtClean="0"/>
              <a:t>-statistical approaches to global issues</a:t>
            </a:r>
            <a:br>
              <a:rPr lang="en-GB" sz="4400" dirty="0" smtClean="0"/>
            </a:br>
            <a:r>
              <a:rPr lang="en-GB" sz="4400" dirty="0" smtClean="0"/>
              <a:t>14-16 years:</a:t>
            </a:r>
            <a:r>
              <a:rPr lang="en-GB" sz="4400" dirty="0" smtClean="0"/>
              <a:t> </a:t>
            </a:r>
            <a:r>
              <a:rPr lang="en-GB" sz="4400" dirty="0" smtClean="0"/>
              <a:t>Session 3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xmlns="" val="305094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Pie charts and histograms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1180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495850" y="5081063"/>
            <a:ext cx="16589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/>
              <a:t>Photo Credit: Oxfam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674938" y="1456765"/>
            <a:ext cx="6842125" cy="469666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Women’s Collective Action research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85237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Women’s Collective Action research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674938" y="1452282"/>
            <a:ext cx="6842125" cy="4684060"/>
          </a:xfrm>
        </p:spPr>
      </p:pic>
    </p:spTree>
    <p:extLst>
      <p:ext uri="{BB962C8B-B14F-4D97-AF65-F5344CB8AC3E}">
        <p14:creationId xmlns:p14="http://schemas.microsoft.com/office/powerpoint/2010/main" xmlns="" val="41834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21378" y="3705048"/>
            <a:ext cx="2991853" cy="1200329"/>
          </a:xfrm>
          <a:prstGeom prst="rect">
            <a:avLst/>
          </a:prstGeom>
          <a:ln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r>
              <a:rPr lang="en-GB" sz="3600" dirty="0"/>
              <a:t>How </a:t>
            </a:r>
            <a:r>
              <a:rPr lang="en-GB" sz="3600" dirty="0" smtClean="0"/>
              <a:t>many </a:t>
            </a:r>
            <a:br>
              <a:rPr lang="en-GB" sz="3600" dirty="0" smtClean="0"/>
            </a:br>
            <a:r>
              <a:rPr lang="en-GB" sz="3600" dirty="0" smtClean="0"/>
              <a:t>are </a:t>
            </a:r>
            <a:r>
              <a:rPr lang="en-GB" sz="3600" dirty="0"/>
              <a:t>widowed?</a:t>
            </a:r>
          </a:p>
        </p:txBody>
      </p:sp>
      <p:sp>
        <p:nvSpPr>
          <p:cNvPr id="3" name="Rectangle 2"/>
          <p:cNvSpPr/>
          <p:nvPr/>
        </p:nvSpPr>
        <p:spPr>
          <a:xfrm>
            <a:off x="555562" y="3233849"/>
            <a:ext cx="5742947" cy="576000"/>
          </a:xfrm>
          <a:prstGeom prst="rect">
            <a:avLst/>
          </a:prstGeom>
          <a:ln>
            <a:solidFill>
              <a:schemeClr val="accent6"/>
            </a:solidFill>
          </a:ln>
        </p:spPr>
        <p:txBody>
          <a:bodyPr wrap="square" anchor="ctr" anchorCtr="0">
            <a:noAutofit/>
          </a:bodyPr>
          <a:lstStyle/>
          <a:p>
            <a:r>
              <a:rPr lang="en-GB" sz="2400" dirty="0">
                <a:cs typeface="Aharoni" panose="02010803020104030203" pitchFamily="2" charset="-79"/>
              </a:rPr>
              <a:t>How many people in Ethiopia are married?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71306" y="4511748"/>
            <a:ext cx="2402179" cy="1200329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ea typeface="KaiTi" panose="02010609060101010101" pitchFamily="49" charset="-122"/>
              </a:rPr>
              <a:t>Are there more married women in Ethiopia?</a:t>
            </a:r>
          </a:p>
        </p:txBody>
      </p:sp>
      <p:sp>
        <p:nvSpPr>
          <p:cNvPr id="7" name="Rectangle 6"/>
          <p:cNvSpPr/>
          <p:nvPr/>
        </p:nvSpPr>
        <p:spPr>
          <a:xfrm>
            <a:off x="334962" y="1785938"/>
            <a:ext cx="92782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ln w="19050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Look at the marital status pie charts for Mali and Ethiopia in front of you. Consider the following questions.</a:t>
            </a:r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Pie charts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1540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Examining Pie charts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tabLst>
                <a:tab pos="1166813" algn="l"/>
              </a:tabLst>
            </a:pPr>
            <a:r>
              <a:rPr lang="en-US" dirty="0" smtClean="0"/>
              <a:t>Look at the marital status pie charts for Mali and Ethiopia again. </a:t>
            </a:r>
          </a:p>
          <a:p>
            <a:pPr lvl="1"/>
            <a:r>
              <a:rPr lang="en-US" dirty="0" smtClean="0"/>
              <a:t>One of these countries has a life expectancy of 58.</a:t>
            </a:r>
            <a:br>
              <a:rPr lang="en-US" dirty="0" smtClean="0"/>
            </a:br>
            <a:r>
              <a:rPr lang="en-US" dirty="0" smtClean="0"/>
              <a:t>The other has a life expectancy of 62.</a:t>
            </a:r>
          </a:p>
          <a:p>
            <a:pPr marL="0" indent="0">
              <a:buNone/>
            </a:pPr>
            <a:r>
              <a:rPr lang="en-US" dirty="0" smtClean="0"/>
              <a:t>Which life expectancy do you think belongs to each country?</a:t>
            </a:r>
          </a:p>
          <a:p>
            <a:pPr marL="0" indent="0">
              <a:buNone/>
            </a:pPr>
            <a:r>
              <a:rPr lang="en-US" dirty="0" smtClean="0"/>
              <a:t>What issues are there with comparing the data from the pie-chart with national statistics?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74044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16117139"/>
                  </p:ext>
                </p:extLst>
              </p:nvPr>
            </p:nvGraphicFramePr>
            <p:xfrm>
              <a:off x="353053" y="3429000"/>
              <a:ext cx="2518352" cy="2168618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259176"/>
                    <a:gridCol w="1259176"/>
                  </a:tblGrid>
                  <a:tr h="557668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>
                              <a:effectLst/>
                            </a:rPr>
                            <a:t>Years of Experience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 smtClean="0">
                              <a:effectLst/>
                            </a:rPr>
                            <a:t>Frequency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0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</m:t>
                                </m:r>
                              </m:oMath>
                            </m:oMathPara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>
                              <a:effectLst/>
                            </a:rPr>
                            <a:t>136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5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&lt;10</m:t>
                                </m:r>
                              </m:oMath>
                            </m:oMathPara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>
                              <a:effectLst/>
                            </a:rPr>
                            <a:t>132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10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&lt;15</m:t>
                                </m:r>
                              </m:oMath>
                            </m:oMathPara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>
                              <a:effectLst/>
                            </a:rPr>
                            <a:t>93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15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&lt;25</m:t>
                                </m:r>
                              </m:oMath>
                            </m:oMathPara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25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&lt;50</m:t>
                                </m:r>
                              </m:oMath>
                            </m:oMathPara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2016117139"/>
                  </p:ext>
                </p:extLst>
              </p:nvPr>
            </p:nvGraphicFramePr>
            <p:xfrm>
              <a:off x="353053" y="3429000"/>
              <a:ext cx="2518352" cy="2168618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259176"/>
                    <a:gridCol w="1259176"/>
                  </a:tblGrid>
                  <a:tr h="557668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>
                              <a:effectLst/>
                            </a:rPr>
                            <a:t>Years of Experience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 smtClean="0">
                              <a:effectLst/>
                            </a:rPr>
                            <a:t>Frequency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81" t="-175472" r="-100481" b="-4283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>
                              <a:effectLst/>
                            </a:rPr>
                            <a:t>136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81" t="-275472" r="-100481" b="-3283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>
                              <a:effectLst/>
                            </a:rPr>
                            <a:t>132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81" t="-375472" r="-100481" b="-2283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>
                              <a:effectLst/>
                            </a:rPr>
                            <a:t>93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81" t="-475472" r="-100481" b="-1283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81" t="-575472" r="-100481" b="-283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TextBox 2"/>
          <p:cNvSpPr txBox="1"/>
          <p:nvPr/>
        </p:nvSpPr>
        <p:spPr>
          <a:xfrm>
            <a:off x="334963" y="1449388"/>
            <a:ext cx="2881312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Here is a table and histogram showing the years of experience each woman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(</a:t>
            </a:r>
            <a:r>
              <a:rPr lang="en-GB" dirty="0"/>
              <a:t>non-member) has producing honey in Ethiopia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567902" y="1364428"/>
            <a:ext cx="6076950" cy="4229100"/>
            <a:chOff x="2871855" y="1314450"/>
            <a:chExt cx="6076950" cy="4229100"/>
          </a:xfrm>
        </p:grpSpPr>
        <p:pic>
          <p:nvPicPr>
            <p:cNvPr id="1025" name="Picture 1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1855" y="1314450"/>
              <a:ext cx="6076950" cy="422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3203848" y="2028268"/>
              <a:ext cx="468000" cy="323494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2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673092" y="2088010"/>
              <a:ext cx="457200" cy="31752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2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139866" y="3068960"/>
              <a:ext cx="486912" cy="219425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2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626778" y="3031210"/>
              <a:ext cx="953333" cy="22320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2"/>
                </a:solidFill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580111" y="4166084"/>
              <a:ext cx="2304257" cy="109712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2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750398" y="5827481"/>
            <a:ext cx="632331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/>
              <a:t>The bars have been plotted so that the widths match the class intervals but there is a problem! The last class interval now looks as though it should have the most people in it because it has the biggest area! </a:t>
            </a:r>
          </a:p>
        </p:txBody>
      </p:sp>
      <p:sp>
        <p:nvSpPr>
          <p:cNvPr id="16" name="TextBox 15"/>
          <p:cNvSpPr txBox="1"/>
          <p:nvPr/>
        </p:nvSpPr>
        <p:spPr>
          <a:xfrm rot="16200000">
            <a:off x="4019948" y="2904799"/>
            <a:ext cx="9292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/>
              <a:t>Frequency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70372" y="5508740"/>
            <a:ext cx="1600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/>
              <a:t>Years of Experience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01596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65162501"/>
                  </p:ext>
                </p:extLst>
              </p:nvPr>
            </p:nvGraphicFramePr>
            <p:xfrm>
              <a:off x="353053" y="3424910"/>
              <a:ext cx="2518352" cy="2168618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259176"/>
                    <a:gridCol w="1259176"/>
                  </a:tblGrid>
                  <a:tr h="557668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>
                              <a:effectLst/>
                            </a:rPr>
                            <a:t>Years of Experience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 smtClean="0">
                              <a:effectLst/>
                            </a:rPr>
                            <a:t>Frequency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0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</m:t>
                                </m:r>
                              </m:oMath>
                            </m:oMathPara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>
                              <a:effectLst/>
                            </a:rPr>
                            <a:t>136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5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&lt;10</m:t>
                                </m:r>
                              </m:oMath>
                            </m:oMathPara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>
                              <a:effectLst/>
                            </a:rPr>
                            <a:t>132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10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&lt;15</m:t>
                                </m:r>
                              </m:oMath>
                            </m:oMathPara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>
                              <a:effectLst/>
                            </a:rPr>
                            <a:t>93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15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&lt;25</m:t>
                                </m:r>
                              </m:oMath>
                            </m:oMathPara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25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6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&lt;50</m:t>
                                </m:r>
                              </m:oMath>
                            </m:oMathPara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1565162501"/>
                  </p:ext>
                </p:extLst>
              </p:nvPr>
            </p:nvGraphicFramePr>
            <p:xfrm>
              <a:off x="353053" y="3424910"/>
              <a:ext cx="2518352" cy="2168618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259176"/>
                    <a:gridCol w="1259176"/>
                  </a:tblGrid>
                  <a:tr h="557668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>
                              <a:effectLst/>
                            </a:rPr>
                            <a:t>Years of Experience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 smtClean="0">
                              <a:effectLst/>
                            </a:rPr>
                            <a:t>Frequency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81" t="-175472" r="-100481" b="-4283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>
                              <a:effectLst/>
                            </a:rPr>
                            <a:t>136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81" t="-275472" r="-100481" b="-3283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>
                              <a:effectLst/>
                            </a:rPr>
                            <a:t>132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81" t="-375472" r="-100481" b="-2283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>
                              <a:effectLst/>
                            </a:rPr>
                            <a:t>93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81" t="-475472" r="-100481" b="-1283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221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81" t="-575472" r="-100481" b="-283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TextBox 2"/>
          <p:cNvSpPr txBox="1"/>
          <p:nvPr/>
        </p:nvSpPr>
        <p:spPr>
          <a:xfrm>
            <a:off x="334963" y="1449388"/>
            <a:ext cx="2881312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In fact, only 42 women out of the 497 asked had over 25 years experience producing honey in Ethiopia.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531988" y="1364428"/>
            <a:ext cx="6076950" cy="4229100"/>
            <a:chOff x="2871855" y="1314450"/>
            <a:chExt cx="6076950" cy="4229100"/>
          </a:xfrm>
        </p:grpSpPr>
        <p:pic>
          <p:nvPicPr>
            <p:cNvPr id="1025" name="Picture 1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1855" y="1314450"/>
              <a:ext cx="6076950" cy="422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3203848" y="2028268"/>
              <a:ext cx="468000" cy="323494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2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673092" y="2088010"/>
              <a:ext cx="457200" cy="31752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2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139866" y="3068960"/>
              <a:ext cx="486912" cy="219425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2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626778" y="3031210"/>
              <a:ext cx="953333" cy="22320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2"/>
                </a:solidFill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580111" y="4166084"/>
              <a:ext cx="2304257" cy="1097125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2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4288620" y="5827481"/>
            <a:ext cx="542832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/>
              <a:t>We need to change the bars so that it is the </a:t>
            </a:r>
            <a:r>
              <a:rPr lang="en-GB" sz="1600" b="1" u="sng" dirty="0"/>
              <a:t>area </a:t>
            </a:r>
            <a:r>
              <a:rPr lang="en-GB" sz="1600" dirty="0"/>
              <a:t>of the bar that represents the number of people in it.</a:t>
            </a:r>
          </a:p>
        </p:txBody>
      </p:sp>
      <p:sp>
        <p:nvSpPr>
          <p:cNvPr id="16" name="TextBox 15"/>
          <p:cNvSpPr txBox="1"/>
          <p:nvPr/>
        </p:nvSpPr>
        <p:spPr>
          <a:xfrm rot="16200000">
            <a:off x="4019948" y="2904799"/>
            <a:ext cx="9292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/>
              <a:t>Frequency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70372" y="5508740"/>
            <a:ext cx="1600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/>
              <a:t>Years of Experience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03998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2018160"/>
                  </p:ext>
                </p:extLst>
              </p:nvPr>
            </p:nvGraphicFramePr>
            <p:xfrm>
              <a:off x="3683730" y="2064176"/>
              <a:ext cx="5263500" cy="2606209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315875"/>
                    <a:gridCol w="1315875"/>
                    <a:gridCol w="1315875"/>
                    <a:gridCol w="1315875"/>
                  </a:tblGrid>
                  <a:tr h="899359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>
                              <a:effectLst/>
                            </a:rPr>
                            <a:t>Years of Experience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 smtClean="0">
                              <a:effectLst/>
                            </a:rPr>
                            <a:t>Frequency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1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Frequency Density  </a:t>
                          </a:r>
                          <a14:m>
                            <m:oMath xmlns:m="http://schemas.openxmlformats.org/officeDocument/2006/math">
                              <m:r>
                                <a:rPr lang="en-GB" sz="18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GB" sz="18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F</m:t>
                              </m:r>
                              <m:r>
                                <a:rPr lang="en-GB" sz="18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 </m:t>
                              </m:r>
                              <m:r>
                                <a:rPr lang="en-GB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÷</m:t>
                              </m:r>
                              <m:r>
                                <a:rPr lang="en-GB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𝐶𝑊</m:t>
                              </m:r>
                              <m:r>
                                <a:rPr lang="en-GB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</m:oMath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0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136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5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&lt;10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132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10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&lt;15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93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15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&lt;25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25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&lt;50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312018160"/>
                  </p:ext>
                </p:extLst>
              </p:nvPr>
            </p:nvGraphicFramePr>
            <p:xfrm>
              <a:off x="3683730" y="2064176"/>
              <a:ext cx="5263500" cy="2606209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315875"/>
                    <a:gridCol w="1315875"/>
                    <a:gridCol w="1315875"/>
                    <a:gridCol w="1315875"/>
                  </a:tblGrid>
                  <a:tr h="899359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>
                              <a:effectLst/>
                            </a:rPr>
                            <a:t>Years of Experience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 smtClean="0">
                              <a:effectLst/>
                            </a:rPr>
                            <a:t>Frequency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1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300463" t="-676" r="-926" b="-202027"/>
                          </a:stretch>
                        </a:blipFill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266071" r="-300926" b="-4339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136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366071" r="-300926" b="-3339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132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457895" r="-300926" b="-2280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93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567857" r="-300926" b="-132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667857" r="-300926" b="-32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TextBox 2"/>
          <p:cNvSpPr txBox="1"/>
          <p:nvPr/>
        </p:nvSpPr>
        <p:spPr>
          <a:xfrm>
            <a:off x="1703512" y="1211538"/>
            <a:ext cx="7641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do this, we need to create another column called ‘Frequency Density’. Frequency Density is the Frequency divided by the class width.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Box 14"/>
              <p:cNvSpPr txBox="1"/>
              <p:nvPr/>
            </p:nvSpPr>
            <p:spPr>
              <a:xfrm>
                <a:off x="3525632" y="4868513"/>
                <a:ext cx="5666711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Class width is the difference between the top and the bottom of the class interval. For example,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</a:rPr>
                      <m:t>0</m:t>
                    </m:r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  <a:ea typeface="Cambria Math"/>
                      </a:rPr>
                      <m:t>≤</m:t>
                    </m:r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  <a:ea typeface="Cambria Math"/>
                      </a:rPr>
                      <m:t>𝑥</m:t>
                    </m:r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  <a:ea typeface="Cambria Math"/>
                      </a:rPr>
                      <m:t>&lt;5</m:t>
                    </m:r>
                  </m:oMath>
                </a14:m>
                <a:r>
                  <a:rPr lang="en-GB" dirty="0">
                    <a:solidFill>
                      <a:srgbClr val="000000"/>
                    </a:solidFill>
                  </a:rPr>
                  <a:t> has a difference of 5 so this is our class width.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1631" y="4868513"/>
                <a:ext cx="5666711" cy="923330"/>
              </a:xfrm>
              <a:prstGeom prst="rect">
                <a:avLst/>
              </a:prstGeom>
              <a:blipFill rotWithShape="1">
                <a:blip r:embed="rId4" cstate="email"/>
                <a:stretch>
                  <a:fillRect l="-860" t="-3311" r="-645" b="-99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>
            <a:stCxn id="15" idx="0"/>
          </p:cNvCxnSpPr>
          <p:nvPr/>
        </p:nvCxnSpPr>
        <p:spPr>
          <a:xfrm flipV="1">
            <a:off x="6358988" y="4305782"/>
            <a:ext cx="493225" cy="562731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93759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67131136"/>
                  </p:ext>
                </p:extLst>
              </p:nvPr>
            </p:nvGraphicFramePr>
            <p:xfrm>
              <a:off x="3683730" y="2064176"/>
              <a:ext cx="5263500" cy="2606209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315875"/>
                    <a:gridCol w="1315875"/>
                    <a:gridCol w="1315875"/>
                    <a:gridCol w="1315875"/>
                  </a:tblGrid>
                  <a:tr h="899359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>
                              <a:effectLst/>
                            </a:rPr>
                            <a:t>Years of Experience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 smtClean="0">
                              <a:effectLst/>
                            </a:rPr>
                            <a:t>Frequency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1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Frequency Density  </a:t>
                          </a:r>
                          <a14:m>
                            <m:oMath xmlns:m="http://schemas.openxmlformats.org/officeDocument/2006/math">
                              <m:r>
                                <a:rPr lang="en-GB" sz="18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GB" sz="18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F</m:t>
                              </m:r>
                              <m:r>
                                <a:rPr lang="en-GB" sz="18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 </m:t>
                              </m:r>
                              <m:r>
                                <a:rPr lang="en-GB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÷</m:t>
                              </m:r>
                              <m:r>
                                <a:rPr lang="en-GB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𝐶𝑊</m:t>
                              </m:r>
                              <m:r>
                                <a:rPr lang="en-GB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</m:oMath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0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136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5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&lt;10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132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10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&lt;15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93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15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&lt;25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10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25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&lt;50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2267131136"/>
                  </p:ext>
                </p:extLst>
              </p:nvPr>
            </p:nvGraphicFramePr>
            <p:xfrm>
              <a:off x="3683730" y="2064176"/>
              <a:ext cx="5263500" cy="2606209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315875"/>
                    <a:gridCol w="1315875"/>
                    <a:gridCol w="1315875"/>
                    <a:gridCol w="1315875"/>
                  </a:tblGrid>
                  <a:tr h="899359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>
                              <a:effectLst/>
                            </a:rPr>
                            <a:t>Years of Experience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 smtClean="0">
                              <a:effectLst/>
                            </a:rPr>
                            <a:t>Frequency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1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300463" t="-676" r="-926" b="-202027"/>
                          </a:stretch>
                        </a:blipFill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266071" r="-300926" b="-4339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136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366071" r="-300926" b="-3339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132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457895" r="-300926" b="-2280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93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567857" r="-300926" b="-132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10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667857" r="-300926" b="-32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TextBox 2"/>
          <p:cNvSpPr txBox="1"/>
          <p:nvPr/>
        </p:nvSpPr>
        <p:spPr>
          <a:xfrm>
            <a:off x="1703512" y="1211538"/>
            <a:ext cx="7641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do this, we need to create another column called ‘Frequency Density’. Frequency Density is the Frequency divided by the class width.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Box 14"/>
              <p:cNvSpPr txBox="1"/>
              <p:nvPr/>
            </p:nvSpPr>
            <p:spPr>
              <a:xfrm>
                <a:off x="3525632" y="4868513"/>
                <a:ext cx="5666711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Class width is the difference between the top and the bottom of the class interval. For example,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</a:rPr>
                      <m:t>0</m:t>
                    </m:r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  <a:ea typeface="Cambria Math"/>
                      </a:rPr>
                      <m:t>≤</m:t>
                    </m:r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  <a:ea typeface="Cambria Math"/>
                      </a:rPr>
                      <m:t>𝑥</m:t>
                    </m:r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  <a:ea typeface="Cambria Math"/>
                      </a:rPr>
                      <m:t>&lt;5</m:t>
                    </m:r>
                  </m:oMath>
                </a14:m>
                <a:r>
                  <a:rPr lang="en-GB" dirty="0">
                    <a:solidFill>
                      <a:srgbClr val="000000"/>
                    </a:solidFill>
                  </a:rPr>
                  <a:t> has a difference of 5 so this is our class width.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1631" y="4868513"/>
                <a:ext cx="5666711" cy="923330"/>
              </a:xfrm>
              <a:prstGeom prst="rect">
                <a:avLst/>
              </a:prstGeom>
              <a:blipFill rotWithShape="1">
                <a:blip r:embed="rId4" cstate="email"/>
                <a:stretch>
                  <a:fillRect l="-860" t="-3311" r="-645" b="-99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>
            <a:stCxn id="15" idx="0"/>
          </p:cNvCxnSpPr>
          <p:nvPr/>
        </p:nvCxnSpPr>
        <p:spPr>
          <a:xfrm flipV="1">
            <a:off x="6358988" y="4305782"/>
            <a:ext cx="493225" cy="562731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63550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68946663"/>
                  </p:ext>
                </p:extLst>
              </p:nvPr>
            </p:nvGraphicFramePr>
            <p:xfrm>
              <a:off x="3683730" y="2064176"/>
              <a:ext cx="5263500" cy="2606209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315875"/>
                    <a:gridCol w="1315875"/>
                    <a:gridCol w="1315875"/>
                    <a:gridCol w="1315875"/>
                  </a:tblGrid>
                  <a:tr h="899359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>
                              <a:effectLst/>
                            </a:rPr>
                            <a:t>Years of Experience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 smtClean="0">
                              <a:effectLst/>
                            </a:rPr>
                            <a:t>Frequency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1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Frequency Density  </a:t>
                          </a:r>
                          <a14:m>
                            <m:oMath xmlns:m="http://schemas.openxmlformats.org/officeDocument/2006/math">
                              <m:r>
                                <a:rPr lang="en-GB" sz="18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GB" sz="18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F</m:t>
                              </m:r>
                              <m:r>
                                <a:rPr lang="en-GB" sz="18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 </m:t>
                              </m:r>
                              <m:r>
                                <a:rPr lang="en-GB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÷</m:t>
                              </m:r>
                              <m:r>
                                <a:rPr lang="en-GB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𝐶𝑊</m:t>
                              </m:r>
                              <m:r>
                                <a:rPr lang="en-GB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</m:oMath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0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136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27.2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5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&lt;10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>
                              <a:effectLst/>
                            </a:rPr>
                            <a:t>132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26.4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10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&lt;15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>
                              <a:effectLst/>
                            </a:rPr>
                            <a:t>93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18.6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15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&lt;25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10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9.4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25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8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&lt;50</m:t>
                                </m:r>
                              </m:oMath>
                            </m:oMathPara>
                          </a14:m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1.68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2368946663"/>
                  </p:ext>
                </p:extLst>
              </p:nvPr>
            </p:nvGraphicFramePr>
            <p:xfrm>
              <a:off x="3683730" y="2064176"/>
              <a:ext cx="5263500" cy="2606209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315875"/>
                    <a:gridCol w="1315875"/>
                    <a:gridCol w="1315875"/>
                    <a:gridCol w="1315875"/>
                  </a:tblGrid>
                  <a:tr h="899359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>
                              <a:effectLst/>
                            </a:rPr>
                            <a:t>Years of Experience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 smtClean="0">
                              <a:effectLst/>
                            </a:rPr>
                            <a:t>Frequency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1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300463" t="-676" r="-926" b="-202027"/>
                          </a:stretch>
                        </a:blipFill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266071" r="-300926" b="-4339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>
                              <a:effectLst/>
                            </a:rPr>
                            <a:t>136</a:t>
                          </a:r>
                          <a:endParaRPr lang="en-GB" sz="18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27.2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366071" r="-300926" b="-3339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>
                              <a:effectLst/>
                            </a:rPr>
                            <a:t>132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26.4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457895" r="-300926" b="-2280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u="none" strike="noStrike" dirty="0">
                              <a:effectLst/>
                            </a:rPr>
                            <a:t>93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18.6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567857" r="-300926" b="-132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10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9.4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3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463" t="-667857" r="-300926" b="-321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25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1.68</a:t>
                          </a:r>
                          <a:endParaRPr lang="en-GB" sz="1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0490" marR="10490" marT="1049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TextBox 2"/>
          <p:cNvSpPr txBox="1"/>
          <p:nvPr/>
        </p:nvSpPr>
        <p:spPr>
          <a:xfrm>
            <a:off x="1703512" y="1211538"/>
            <a:ext cx="7641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do this, we need to create another column called ‘Frequency Density’. Frequency Density is the Frequency divided by the class width.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Box 14"/>
              <p:cNvSpPr txBox="1"/>
              <p:nvPr/>
            </p:nvSpPr>
            <p:spPr>
              <a:xfrm>
                <a:off x="3525632" y="4868513"/>
                <a:ext cx="5666711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Class width is the difference between the top and the bottom of the class interval. For example,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</a:rPr>
                      <m:t>0</m:t>
                    </m:r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  <a:ea typeface="Cambria Math"/>
                      </a:rPr>
                      <m:t>≤</m:t>
                    </m:r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  <a:ea typeface="Cambria Math"/>
                      </a:rPr>
                      <m:t>𝑥</m:t>
                    </m:r>
                    <m:r>
                      <a:rPr lang="en-GB" i="1">
                        <a:solidFill>
                          <a:srgbClr val="000000"/>
                        </a:solidFill>
                        <a:latin typeface="Cambria Math"/>
                        <a:ea typeface="Cambria Math"/>
                      </a:rPr>
                      <m:t>&lt;5</m:t>
                    </m:r>
                  </m:oMath>
                </a14:m>
                <a:r>
                  <a:rPr lang="en-GB" dirty="0">
                    <a:solidFill>
                      <a:srgbClr val="000000"/>
                    </a:solidFill>
                  </a:rPr>
                  <a:t> has a difference of 5 so this is our class width.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1631" y="4868513"/>
                <a:ext cx="5666711" cy="923330"/>
              </a:xfrm>
              <a:prstGeom prst="rect">
                <a:avLst/>
              </a:prstGeom>
              <a:blipFill rotWithShape="1">
                <a:blip r:embed="rId4" cstate="email"/>
                <a:stretch>
                  <a:fillRect l="-860" t="-3311" r="-645" b="-99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>
            <a:stCxn id="15" idx="0"/>
          </p:cNvCxnSpPr>
          <p:nvPr/>
        </p:nvCxnSpPr>
        <p:spPr>
          <a:xfrm flipV="1">
            <a:off x="6358988" y="4305782"/>
            <a:ext cx="493225" cy="562731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83898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603761" y="1364429"/>
            <a:ext cx="6202350" cy="4243506"/>
            <a:chOff x="3635896" y="1700807"/>
            <a:chExt cx="5348775" cy="3467887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1700807"/>
              <a:ext cx="5348775" cy="3467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3887999" y="2060848"/>
              <a:ext cx="410683" cy="2808312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298683" y="2207554"/>
              <a:ext cx="430376" cy="2664296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729059" y="2924944"/>
              <a:ext cx="430376" cy="1946906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159434" y="3898396"/>
              <a:ext cx="852725" cy="973453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012158" y="4689160"/>
              <a:ext cx="2016225" cy="1800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TextBox 34"/>
          <p:cNvSpPr txBox="1"/>
          <p:nvPr/>
        </p:nvSpPr>
        <p:spPr>
          <a:xfrm rot="16200000">
            <a:off x="4019948" y="2904799"/>
            <a:ext cx="9292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/>
              <a:t>Frequency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770372" y="5508740"/>
            <a:ext cx="1600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/>
              <a:t>Years of Experience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18449317"/>
                  </p:ext>
                </p:extLst>
              </p:nvPr>
            </p:nvGraphicFramePr>
            <p:xfrm>
              <a:off x="347266" y="3429000"/>
              <a:ext cx="3701388" cy="2516588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359583"/>
                    <a:gridCol w="563254"/>
                    <a:gridCol w="643719"/>
                    <a:gridCol w="1134832"/>
                  </a:tblGrid>
                  <a:tr h="856508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u="none" strike="noStrike" dirty="0">
                              <a:effectLst/>
                            </a:rPr>
                            <a:t>Years of Experience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u="none" strike="noStrike" dirty="0" smtClean="0">
                              <a:effectLst/>
                            </a:rPr>
                            <a:t>Freq.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16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Frequency Density  </a:t>
                          </a:r>
                          <a14:m>
                            <m:oMath xmlns:m="http://schemas.openxmlformats.org/officeDocument/2006/math">
                              <m:r>
                                <a:rPr lang="en-GB" sz="16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GB" sz="16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F</m:t>
                              </m:r>
                              <m:r>
                                <a:rPr lang="en-GB" sz="1600" b="0" i="0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 </m:t>
                              </m:r>
                              <m:r>
                                <a:rPr lang="en-GB" sz="16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÷</m:t>
                              </m:r>
                              <m:r>
                                <a:rPr lang="en-GB" sz="16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𝐶𝑊</m:t>
                              </m:r>
                              <m:r>
                                <a:rPr lang="en-GB" sz="16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</m:oMath>
                          </a14:m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32016"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0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</m:t>
                                </m:r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u="none" strike="noStrike">
                              <a:effectLst/>
                            </a:rPr>
                            <a:t>136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27.2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32016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5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&lt;10</m:t>
                                </m:r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u="none" strike="noStrike">
                              <a:effectLst/>
                            </a:rPr>
                            <a:t>132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26.4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32016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10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&lt;15</m:t>
                                </m:r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u="none" strike="noStrike">
                              <a:effectLst/>
                            </a:rPr>
                            <a:t>93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18.6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32016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</a:rPr>
                                  <m:t>15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&lt;25</m:t>
                                </m:r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10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9.4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32016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+mn-ea"/>
                                  </a:rPr>
                                  <m:t>25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≤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&lt;50</m:t>
                                </m:r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25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1.68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618449317"/>
                  </p:ext>
                </p:extLst>
              </p:nvPr>
            </p:nvGraphicFramePr>
            <p:xfrm>
              <a:off x="347266" y="3429000"/>
              <a:ext cx="3701388" cy="2516588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359583"/>
                    <a:gridCol w="563254"/>
                    <a:gridCol w="643719"/>
                    <a:gridCol w="1134832"/>
                  </a:tblGrid>
                  <a:tr h="856508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u="none" strike="noStrike" dirty="0">
                              <a:effectLst/>
                            </a:rPr>
                            <a:t>Years of Experience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u="none" strike="noStrike" dirty="0" smtClean="0">
                              <a:effectLst/>
                            </a:rPr>
                            <a:t>Freq.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16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226203" t="-709" r="-1070" b="-203546"/>
                          </a:stretch>
                        </a:blipFill>
                      </a:tcPr>
                    </a:tc>
                  </a:tr>
                  <a:tr h="33201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446" t="-258182" r="-172768" b="-4218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u="none" strike="noStrike">
                              <a:effectLst/>
                            </a:rPr>
                            <a:t>136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27.2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3201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446" t="-364815" r="-172768" b="-3296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u="none" strike="noStrike">
                              <a:effectLst/>
                            </a:rPr>
                            <a:t>132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26.4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3201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446" t="-456364" r="-172768" b="-22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u="none" strike="noStrike">
                              <a:effectLst/>
                            </a:rPr>
                            <a:t>93</a:t>
                          </a:r>
                          <a:endParaRPr lang="en-GB" sz="16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18.6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3201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446" t="-566667" r="-172768" b="-12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94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10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9.4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3201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446" t="-654545" r="-172768" b="-254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chemeClr val="dk1"/>
                              </a:solidFill>
                              <a:effectLst/>
                              <a:latin typeface="+mn-lt"/>
                            </a:rPr>
                            <a:t>42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25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1.68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Rounded Rectangle 6"/>
          <p:cNvSpPr/>
          <p:nvPr/>
        </p:nvSpPr>
        <p:spPr>
          <a:xfrm>
            <a:off x="334963" y="1449389"/>
            <a:ext cx="2881312" cy="18882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histogram is ‘right skewed’ towards the lower end. This means most of the data is found closer to zero than fifty.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59896" y="1163289"/>
            <a:ext cx="47238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Histogram showing years of experience of non-WCA members in Ethiopia</a:t>
            </a:r>
          </a:p>
        </p:txBody>
      </p: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  <p:sp>
        <p:nvSpPr>
          <p:cNvPr id="38" name="TextBox 37"/>
          <p:cNvSpPr txBox="1"/>
          <p:nvPr/>
        </p:nvSpPr>
        <p:spPr>
          <a:xfrm>
            <a:off x="4288619" y="5827481"/>
            <a:ext cx="600706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dirty="0"/>
              <a:t>When we plot our bars, we see that they much better represent the frequencies of the years of experience the women have making honey!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xmlns="" val="948545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1200"/>
              </a:spcAft>
              <a:buNone/>
            </a:pPr>
            <a:r>
              <a:rPr lang="en-US" dirty="0">
                <a:ln w="19050">
                  <a:noFill/>
                  <a:prstDash val="solid"/>
                </a:ln>
              </a:rPr>
              <a:t>Use your worksheet to create your own histogram. Instead of the WCA non-members, you will be looking at the WCA members. </a:t>
            </a:r>
            <a:endParaRPr lang="en-US" dirty="0" smtClean="0">
              <a:ln w="19050">
                <a:noFill/>
                <a:prstDash val="solid"/>
              </a:ln>
            </a:endParaRPr>
          </a:p>
          <a:p>
            <a:pPr marL="0" indent="0">
              <a:buNone/>
            </a:pPr>
            <a:r>
              <a:rPr lang="en-US" dirty="0" smtClean="0">
                <a:ln w="19050">
                  <a:noFill/>
                  <a:prstDash val="solid"/>
                </a:ln>
              </a:rPr>
              <a:t>Which </a:t>
            </a:r>
            <a:r>
              <a:rPr lang="en-US" dirty="0">
                <a:ln w="19050">
                  <a:noFill/>
                  <a:prstDash val="solid"/>
                </a:ln>
              </a:rPr>
              <a:t>group would you expect to have more experience? Why?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6991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1598074"/>
                  </p:ext>
                </p:extLst>
              </p:nvPr>
            </p:nvGraphicFramePr>
            <p:xfrm>
              <a:off x="2071495" y="2118167"/>
              <a:ext cx="7769418" cy="3613681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2136972"/>
                    <a:gridCol w="1877482"/>
                    <a:gridCol w="1877482"/>
                    <a:gridCol w="1877482"/>
                  </a:tblGrid>
                  <a:tr h="886376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u="none" strike="noStrike" dirty="0">
                              <a:effectLst/>
                            </a:rPr>
                            <a:t>Years of Experience</a:t>
                          </a:r>
                          <a:endParaRPr lang="en-GB" sz="2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u="none" strike="noStrike" dirty="0" smtClean="0">
                              <a:effectLst/>
                            </a:rPr>
                            <a:t>Frequency</a:t>
                          </a:r>
                          <a:endParaRPr lang="en-GB" sz="2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26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2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Frequency Density</a:t>
                          </a:r>
                          <a:endParaRPr lang="en-GB" sz="2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0≤</m:t>
                                </m:r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&lt;5</m:t>
                                </m:r>
                              </m:oMath>
                            </m:oMathPara>
                          </a14:m>
                          <a:endParaRPr lang="en-GB" sz="20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>
                              <a:effectLst/>
                            </a:rPr>
                            <a:t>92</a:t>
                          </a:r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5≤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&lt;10</m:t>
                                </m:r>
                              </m:oMath>
                            </m:oMathPara>
                          </a14:m>
                          <a:endParaRPr lang="en-GB" sz="20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>
                              <a:effectLst/>
                            </a:rPr>
                            <a:t>66</a:t>
                          </a:r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10≤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&lt;15</m:t>
                                </m:r>
                              </m:oMath>
                            </m:oMathPara>
                          </a14:m>
                          <a:endParaRPr lang="en-GB" sz="20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>
                              <a:effectLst/>
                            </a:rPr>
                            <a:t>38</a:t>
                          </a:r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15≤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&lt;25</m:t>
                                </m:r>
                              </m:oMath>
                            </m:oMathPara>
                          </a14:m>
                          <a:endParaRPr lang="en-GB" sz="20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>
                              <a:effectLst/>
                            </a:rPr>
                            <a:t>40</a:t>
                          </a:r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25≤</m:t>
                                </m:r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&lt;50</m:t>
                                </m:r>
                              </m:oMath>
                            </m:oMathPara>
                          </a14:m>
                          <a:endParaRPr lang="en-GB" sz="20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 dirty="0">
                              <a:effectLst/>
                            </a:rPr>
                            <a:t>7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151598074"/>
                  </p:ext>
                </p:extLst>
              </p:nvPr>
            </p:nvGraphicFramePr>
            <p:xfrm>
              <a:off x="2071495" y="2118167"/>
              <a:ext cx="7769418" cy="3613681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2136972"/>
                    <a:gridCol w="1877482"/>
                    <a:gridCol w="1877482"/>
                    <a:gridCol w="1877482"/>
                  </a:tblGrid>
                  <a:tr h="886376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u="none" strike="noStrike" dirty="0">
                              <a:effectLst/>
                            </a:rPr>
                            <a:t>Years of Experience</a:t>
                          </a:r>
                          <a:endParaRPr lang="en-GB" sz="2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u="none" strike="noStrike" dirty="0" smtClean="0">
                              <a:effectLst/>
                            </a:rPr>
                            <a:t>Frequency</a:t>
                          </a:r>
                          <a:endParaRPr lang="en-GB" sz="2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26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2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Frequency Density</a:t>
                          </a:r>
                          <a:endParaRPr lang="en-GB" sz="2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85" t="-165169" r="-264103" b="-4213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>
                              <a:effectLst/>
                            </a:rPr>
                            <a:t>92</a:t>
                          </a:r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85" t="-262222" r="-264103" b="-3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>
                              <a:effectLst/>
                            </a:rPr>
                            <a:t>66</a:t>
                          </a:r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85" t="-362222" r="-264103" b="-2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>
                              <a:effectLst/>
                            </a:rPr>
                            <a:t>38</a:t>
                          </a:r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85" t="-467416" r="-264103" b="-11910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>
                              <a:effectLst/>
                            </a:rPr>
                            <a:t>40</a:t>
                          </a:r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85" t="-561111" r="-264103" b="-1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 dirty="0">
                              <a:effectLst/>
                            </a:rPr>
                            <a:t>7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Rectangle 2"/>
          <p:cNvSpPr/>
          <p:nvPr/>
        </p:nvSpPr>
        <p:spPr>
          <a:xfrm>
            <a:off x="2071495" y="1139607"/>
            <a:ext cx="77694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This is the table you have on your worksheet. It shows the years of experience each woman (WCA member) has producing honey in Ethiopia.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32986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71495" y="1139607"/>
            <a:ext cx="77694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This is the table you have on your worksheet. It shows the years of experience each woman (WCA member) has producing honey in Ethiopia</a:t>
            </a:r>
            <a:r>
              <a:rPr lang="en-GB" dirty="0" smtClean="0"/>
              <a:t>. Your table should look like this</a:t>
            </a:r>
            <a:endParaRPr lang="en-GB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62106076"/>
                  </p:ext>
                </p:extLst>
              </p:nvPr>
            </p:nvGraphicFramePr>
            <p:xfrm>
              <a:off x="2071495" y="2118167"/>
              <a:ext cx="7769418" cy="3613681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2136972"/>
                    <a:gridCol w="1877482"/>
                    <a:gridCol w="1877482"/>
                    <a:gridCol w="1877482"/>
                  </a:tblGrid>
                  <a:tr h="886376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u="none" strike="noStrike" dirty="0">
                              <a:effectLst/>
                            </a:rPr>
                            <a:t>Years of Experience</a:t>
                          </a:r>
                          <a:endParaRPr lang="en-GB" sz="2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u="none" strike="noStrike" dirty="0" smtClean="0">
                              <a:effectLst/>
                            </a:rPr>
                            <a:t>Frequency</a:t>
                          </a:r>
                          <a:endParaRPr lang="en-GB" sz="2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26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2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Frequency Density</a:t>
                          </a:r>
                          <a:endParaRPr lang="en-GB" sz="2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0≤</m:t>
                                </m:r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&lt;5</m:t>
                                </m:r>
                              </m:oMath>
                            </m:oMathPara>
                          </a14:m>
                          <a:endParaRPr lang="en-GB" sz="20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>
                              <a:effectLst/>
                            </a:rPr>
                            <a:t>92</a:t>
                          </a:r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18.4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5≤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&lt;10</m:t>
                                </m:r>
                              </m:oMath>
                            </m:oMathPara>
                          </a14:m>
                          <a:endParaRPr lang="en-GB" sz="20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 dirty="0">
                              <a:effectLst/>
                            </a:rPr>
                            <a:t>66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13.2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10≤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&lt;15</m:t>
                                </m:r>
                              </m:oMath>
                            </m:oMathPara>
                          </a14:m>
                          <a:endParaRPr lang="en-GB" sz="20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 dirty="0">
                              <a:effectLst/>
                            </a:rPr>
                            <a:t>38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7.6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15≤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2000" i="1" u="none" strike="noStrike" smtClean="0">
                                    <a:effectLst/>
                                    <a:latin typeface="Cambria Math"/>
                                  </a:rPr>
                                  <m:t>&lt;25</m:t>
                                </m:r>
                              </m:oMath>
                            </m:oMathPara>
                          </a14:m>
                          <a:endParaRPr lang="en-GB" sz="20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 dirty="0">
                              <a:effectLst/>
                            </a:rPr>
                            <a:t>40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10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4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25≤</m:t>
                                </m:r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2000" i="1" u="none" strike="noStrike" dirty="0" smtClean="0">
                                    <a:effectLst/>
                                    <a:latin typeface="Cambria Math"/>
                                  </a:rPr>
                                  <m:t>&lt;50</m:t>
                                </m:r>
                              </m:oMath>
                            </m:oMathPara>
                          </a14:m>
                          <a:endParaRPr lang="en-GB" sz="20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 dirty="0">
                              <a:effectLst/>
                            </a:rPr>
                            <a:t>7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25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0.28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1762106076"/>
                  </p:ext>
                </p:extLst>
              </p:nvPr>
            </p:nvGraphicFramePr>
            <p:xfrm>
              <a:off x="2071495" y="2118167"/>
              <a:ext cx="7769418" cy="3613681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2136972"/>
                    <a:gridCol w="1877482"/>
                    <a:gridCol w="1877482"/>
                    <a:gridCol w="1877482"/>
                  </a:tblGrid>
                  <a:tr h="886376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u="none" strike="noStrike" dirty="0">
                              <a:effectLst/>
                            </a:rPr>
                            <a:t>Years of Experience</a:t>
                          </a:r>
                          <a:endParaRPr lang="en-GB" sz="2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u="none" strike="noStrike" dirty="0" smtClean="0">
                              <a:effectLst/>
                            </a:rPr>
                            <a:t>Frequency</a:t>
                          </a:r>
                          <a:endParaRPr lang="en-GB" sz="2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26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2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Frequency Density</a:t>
                          </a:r>
                          <a:endParaRPr lang="en-GB" sz="2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85" t="-165169" r="-264103" b="-4213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>
                              <a:effectLst/>
                            </a:rPr>
                            <a:t>92</a:t>
                          </a:r>
                          <a:endParaRPr lang="en-GB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18.4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85" t="-262222" r="-264103" b="-3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 dirty="0">
                              <a:effectLst/>
                            </a:rPr>
                            <a:t>66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13.2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85" t="-362222" r="-264103" b="-2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 dirty="0">
                              <a:effectLst/>
                            </a:rPr>
                            <a:t>38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7.6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85" t="-467416" r="-264103" b="-11910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 dirty="0">
                              <a:effectLst/>
                            </a:rPr>
                            <a:t>40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10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4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54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285" t="-561111" r="-264103" b="-1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u="none" strike="noStrike" dirty="0">
                              <a:effectLst/>
                            </a:rPr>
                            <a:t>7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25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2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0.28</a:t>
                          </a:r>
                          <a:endParaRPr lang="en-GB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950" marR="11950" marT="11950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xmlns="" val="296112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603761" y="1379346"/>
            <a:ext cx="6194418" cy="4209895"/>
            <a:chOff x="3419872" y="1556792"/>
            <a:chExt cx="5348775" cy="3467887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872" y="1556792"/>
              <a:ext cx="5348775" cy="3467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3708000" y="2852935"/>
              <a:ext cx="360040" cy="1872209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072664" y="3290735"/>
              <a:ext cx="432000" cy="14344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509661" y="3933056"/>
              <a:ext cx="432000" cy="79208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946658" y="4329100"/>
              <a:ext cx="849478" cy="396044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 flipV="1">
              <a:off x="5796136" y="4680673"/>
              <a:ext cx="2016000" cy="45719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" name="Rectangle 5"/>
          <p:cNvSpPr/>
          <p:nvPr/>
        </p:nvSpPr>
        <p:spPr>
          <a:xfrm>
            <a:off x="5354404" y="1119205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Histogram showing years of experience of WCA members in Ethiopia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26" name="Table 2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17599828"/>
                  </p:ext>
                </p:extLst>
              </p:nvPr>
            </p:nvGraphicFramePr>
            <p:xfrm>
              <a:off x="334963" y="1811918"/>
              <a:ext cx="3904108" cy="2684847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073821"/>
                    <a:gridCol w="943429"/>
                    <a:gridCol w="943429"/>
                    <a:gridCol w="943429"/>
                  </a:tblGrid>
                  <a:tr h="538457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>
                              <a:effectLst/>
                            </a:rPr>
                            <a:t>Years of Experience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 smtClean="0">
                              <a:effectLst/>
                            </a:rPr>
                            <a:t>Frequency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16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Frequency Density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90350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i="1" u="none" strike="noStrike" dirty="0" smtClean="0">
                                    <a:effectLst/>
                                    <a:latin typeface="Cambria Math"/>
                                  </a:rPr>
                                  <m:t>0≤</m:t>
                                </m:r>
                                <m:r>
                                  <a:rPr lang="en-GB" sz="1200" i="1" u="none" strike="noStrike" dirty="0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1200" i="1" u="none" strike="noStrike" dirty="0" smtClean="0">
                                    <a:effectLst/>
                                    <a:latin typeface="Cambria Math"/>
                                  </a:rPr>
                                  <m:t>&lt;5</m:t>
                                </m:r>
                              </m:oMath>
                            </m:oMathPara>
                          </a14:m>
                          <a:endParaRPr lang="en-GB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u="none" strike="noStrike" dirty="0">
                              <a:effectLst/>
                            </a:rPr>
                            <a:t>92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18.4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39010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i="1" u="none" strike="noStrike" smtClean="0">
                                    <a:effectLst/>
                                    <a:latin typeface="Cambria Math"/>
                                  </a:rPr>
                                  <m:t>5≤</m:t>
                                </m:r>
                                <m:r>
                                  <a:rPr lang="en-GB" sz="1200" i="1" u="none" strike="noStrike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1200" i="1" u="none" strike="noStrike" smtClean="0">
                                    <a:effectLst/>
                                    <a:latin typeface="Cambria Math"/>
                                  </a:rPr>
                                  <m:t>&lt;10</m:t>
                                </m:r>
                              </m:oMath>
                            </m:oMathPara>
                          </a14:m>
                          <a:endParaRPr lang="en-GB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u="none" strike="noStrike" dirty="0">
                              <a:effectLst/>
                            </a:rPr>
                            <a:t>66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13.2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39010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i="1" u="none" strike="noStrike" smtClean="0">
                                    <a:effectLst/>
                                    <a:latin typeface="Cambria Math"/>
                                  </a:rPr>
                                  <m:t>10≤</m:t>
                                </m:r>
                                <m:r>
                                  <a:rPr lang="en-GB" sz="1200" i="1" u="none" strike="noStrike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1200" i="1" u="none" strike="noStrike" smtClean="0">
                                    <a:effectLst/>
                                    <a:latin typeface="Cambria Math"/>
                                  </a:rPr>
                                  <m:t>&lt;15</m:t>
                                </m:r>
                              </m:oMath>
                            </m:oMathPara>
                          </a14:m>
                          <a:endParaRPr lang="en-GB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u="none" strike="noStrike" dirty="0">
                              <a:effectLst/>
                            </a:rPr>
                            <a:t>38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7.6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39010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i="1" u="none" strike="noStrike" smtClean="0">
                                    <a:effectLst/>
                                    <a:latin typeface="Cambria Math"/>
                                  </a:rPr>
                                  <m:t>15≤</m:t>
                                </m:r>
                                <m:r>
                                  <a:rPr lang="en-GB" sz="1200" i="1" u="none" strike="noStrike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1200" i="1" u="none" strike="noStrike" smtClean="0">
                                    <a:effectLst/>
                                    <a:latin typeface="Cambria Math"/>
                                  </a:rPr>
                                  <m:t>&lt;25</m:t>
                                </m:r>
                              </m:oMath>
                            </m:oMathPara>
                          </a14:m>
                          <a:endParaRPr lang="en-GB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u="none" strike="noStrike" dirty="0">
                              <a:effectLst/>
                            </a:rPr>
                            <a:t>40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10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4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39010">
                    <a:tc>
                      <a:txBody>
                        <a:bodyPr/>
                        <a:lstStyle/>
                        <a:p>
                          <a:pPr algn="l" rtl="0" fontAlgn="t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i="1" u="none" strike="noStrike" dirty="0" smtClean="0">
                                    <a:effectLst/>
                                    <a:latin typeface="Cambria Math"/>
                                  </a:rPr>
                                  <m:t>25≤</m:t>
                                </m:r>
                                <m:r>
                                  <a:rPr lang="en-GB" sz="1200" i="1" u="none" strike="noStrike" dirty="0" smtClean="0">
                                    <a:effectLst/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GB" sz="1200" i="1" u="none" strike="noStrike" dirty="0" smtClean="0">
                                    <a:effectLst/>
                                    <a:latin typeface="Cambria Math"/>
                                  </a:rPr>
                                  <m:t>&lt;50</m:t>
                                </m:r>
                              </m:oMath>
                            </m:oMathPara>
                          </a14:m>
                          <a:endParaRPr lang="en-GB" sz="12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u="none" strike="noStrike" dirty="0">
                              <a:effectLst/>
                            </a:rPr>
                            <a:t>7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25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0.28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6" name="Table 2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717599828"/>
                  </p:ext>
                </p:extLst>
              </p:nvPr>
            </p:nvGraphicFramePr>
            <p:xfrm>
              <a:off x="334963" y="1811918"/>
              <a:ext cx="3904108" cy="2684847"/>
            </p:xfrm>
            <a:graphic>
              <a:graphicData uri="http://schemas.openxmlformats.org/drawingml/2006/table">
                <a:tbl>
                  <a:tblPr>
                    <a:tableStyleId>{D7AC3CCA-C797-4891-BE02-D94E43425B78}</a:tableStyleId>
                  </a:tblPr>
                  <a:tblGrid>
                    <a:gridCol w="1073821"/>
                    <a:gridCol w="943429"/>
                    <a:gridCol w="943429"/>
                    <a:gridCol w="943429"/>
                  </a:tblGrid>
                  <a:tr h="538457"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>
                              <a:effectLst/>
                            </a:rPr>
                            <a:t>Years of Experience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u="none" strike="noStrike" dirty="0" smtClean="0">
                              <a:effectLst/>
                            </a:rPr>
                            <a:t>Frequency</a:t>
                          </a:r>
                          <a:endParaRPr lang="en-GB" sz="1600" b="1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Class</a:t>
                          </a:r>
                          <a:r>
                            <a:rPr lang="en-GB" sz="16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 Width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6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Frequency Density</a:t>
                          </a:r>
                          <a:endParaRPr lang="en-GB" sz="16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b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9035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565" t="-136923" r="-263842" b="-44615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u="none" strike="noStrike" dirty="0">
                              <a:effectLst/>
                            </a:rPr>
                            <a:t>92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18.4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3901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565" t="-213889" r="-263842" b="-302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u="none" strike="noStrike" dirty="0">
                              <a:effectLst/>
                            </a:rPr>
                            <a:t>66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13.2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3901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565" t="-313889" r="-263842" b="-202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u="none" strike="noStrike" dirty="0">
                              <a:effectLst/>
                            </a:rPr>
                            <a:t>38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5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7.6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3901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565" t="-413889" r="-263842" b="-102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u="none" strike="noStrike" dirty="0">
                              <a:effectLst/>
                            </a:rPr>
                            <a:t>40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10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4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3901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4"/>
                          <a:stretch>
                            <a:fillRect l="-565" t="-513889" r="-263842" b="-2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u="none" strike="noStrike" dirty="0">
                              <a:effectLst/>
                            </a:rPr>
                            <a:t>7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25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Calibri"/>
                            </a:rPr>
                            <a:t>0.28</a:t>
                          </a:r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Calibri"/>
                          </a:endParaRPr>
                        </a:p>
                      </a:txBody>
                      <a:tcPr marL="11783" marR="11783" marT="11783" marB="0" anchor="ctr">
                        <a:lnL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2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4" name="TextBox 33"/>
          <p:cNvSpPr txBox="1"/>
          <p:nvPr/>
        </p:nvSpPr>
        <p:spPr>
          <a:xfrm rot="16200000">
            <a:off x="3708966" y="2904799"/>
            <a:ext cx="15512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 smtClean="0"/>
              <a:t>Frequency  Density</a:t>
            </a:r>
            <a:endParaRPr lang="en-GB" sz="1400" i="1" dirty="0"/>
          </a:p>
        </p:txBody>
      </p:sp>
      <p:sp>
        <p:nvSpPr>
          <p:cNvPr id="35" name="TextBox 34"/>
          <p:cNvSpPr txBox="1"/>
          <p:nvPr/>
        </p:nvSpPr>
        <p:spPr>
          <a:xfrm>
            <a:off x="6770372" y="5508740"/>
            <a:ext cx="1600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/>
              <a:t>Years of Experience</a:t>
            </a:r>
          </a:p>
        </p:txBody>
      </p:sp>
    </p:spTree>
    <p:extLst>
      <p:ext uri="{BB962C8B-B14F-4D97-AF65-F5344CB8AC3E}">
        <p14:creationId xmlns:p14="http://schemas.microsoft.com/office/powerpoint/2010/main" xmlns="" val="386620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ln w="19050">
                  <a:noFill/>
                  <a:prstDash val="solid"/>
                </a:ln>
              </a:rPr>
              <a:t>What comparisons can you make between the histogram we created as an example (years of experience of non-members in Ethiopia) and the histogram you have drawn on your worksheet (years of experience of WCA members</a:t>
            </a:r>
            <a:r>
              <a:rPr lang="en-US" dirty="0" smtClean="0">
                <a:ln w="19050">
                  <a:noFill/>
                  <a:prstDash val="solid"/>
                </a:ln>
              </a:rPr>
              <a:t>)?</a:t>
            </a:r>
            <a:endParaRPr lang="en-US" dirty="0">
              <a:ln w="19050">
                <a:noFill/>
                <a:prstDash val="solid"/>
              </a:ln>
            </a:endParaRPr>
          </a:p>
          <a:p>
            <a:pPr>
              <a:spcAft>
                <a:spcPts val="600"/>
              </a:spcAft>
            </a:pPr>
            <a:r>
              <a:rPr lang="en-US" dirty="0">
                <a:ln w="19050">
                  <a:noFill/>
                  <a:prstDash val="solid"/>
                </a:ln>
              </a:rPr>
              <a:t>Both of the histograms show a ‘right skewed’ distribution,  meaning the data is mostly on the left</a:t>
            </a:r>
            <a:r>
              <a:rPr lang="en-US" dirty="0" smtClean="0">
                <a:ln w="19050">
                  <a:noFill/>
                  <a:prstDash val="solid"/>
                </a:ln>
              </a:rPr>
              <a:t>.</a:t>
            </a:r>
            <a:endParaRPr lang="en-US" dirty="0">
              <a:ln w="19050">
                <a:noFill/>
                <a:prstDash val="solid"/>
              </a:ln>
            </a:endParaRPr>
          </a:p>
          <a:p>
            <a:r>
              <a:rPr lang="en-US" dirty="0">
                <a:ln w="19050">
                  <a:noFill/>
                  <a:prstDash val="solid"/>
                </a:ln>
              </a:rPr>
              <a:t>Why is it difficult to make comparisons?</a:t>
            </a:r>
          </a:p>
          <a:p>
            <a:pPr algn="ctr"/>
            <a:endParaRPr lang="en-US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52594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99946556"/>
              </p:ext>
            </p:extLst>
          </p:nvPr>
        </p:nvGraphicFramePr>
        <p:xfrm>
          <a:off x="334962" y="1753474"/>
          <a:ext cx="5148462" cy="3182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41152238"/>
              </p:ext>
            </p:extLst>
          </p:nvPr>
        </p:nvGraphicFramePr>
        <p:xfrm>
          <a:off x="5483424" y="1721011"/>
          <a:ext cx="5742040" cy="3247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71461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 Activity</a:t>
            </a:r>
            <a:endParaRPr lang="en-GB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353052" y="1785938"/>
            <a:ext cx="9512843" cy="4352925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US" dirty="0">
                <a:ln w="19050">
                  <a:noFill/>
                  <a:prstDash val="solid"/>
                </a:ln>
              </a:rPr>
              <a:t>In front of you are some cards that need grouping together. There is no set number that go together</a:t>
            </a:r>
            <a:r>
              <a:rPr lang="en-US" dirty="0" smtClean="0">
                <a:ln w="19050">
                  <a:noFill/>
                  <a:prstDash val="solid"/>
                </a:ln>
              </a:rPr>
              <a:t>.</a:t>
            </a:r>
            <a:endParaRPr lang="en-US" dirty="0">
              <a:ln w="19050">
                <a:noFill/>
                <a:prstDash val="solid"/>
              </a:ln>
            </a:endParaRPr>
          </a:p>
          <a:p>
            <a:r>
              <a:rPr lang="en-US" dirty="0">
                <a:ln w="19050">
                  <a:noFill/>
                  <a:prstDash val="solid"/>
                </a:ln>
              </a:rPr>
              <a:t>Match up as many as you can!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50572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Women’s Collective Action groups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3053" y="2098531"/>
            <a:ext cx="5124712" cy="2882316"/>
          </a:xfrm>
        </p:spPr>
      </p:pic>
      <p:pic>
        <p:nvPicPr>
          <p:cNvPr id="7" name="Picture 6" descr="O:\CPIT Campaigns\Public Engagement Team\Open\3. Youth and Schools\Resource Project\Nuffield maths\WCA info\WCA photos 2\Shea nuts (not Mali)\34792.jpg"/>
          <p:cNvPicPr/>
          <p:nvPr/>
        </p:nvPicPr>
        <p:blipFill rotWithShape="1">
          <a:blip r:embed="rId4" cstate="email"/>
          <a:srcRect/>
          <a:stretch/>
        </p:blipFill>
        <p:spPr bwMode="auto">
          <a:xfrm>
            <a:off x="6309657" y="1363226"/>
            <a:ext cx="3223448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0350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ink Global - Oxfam 3">
  <a:themeElements>
    <a:clrScheme name="TG-2016-nopink">
      <a:dk1>
        <a:srgbClr val="000000"/>
      </a:dk1>
      <a:lt1>
        <a:sysClr val="window" lastClr="FFFFFF"/>
      </a:lt1>
      <a:dk2>
        <a:srgbClr val="008CA8"/>
      </a:dk2>
      <a:lt2>
        <a:srgbClr val="FFFFFF"/>
      </a:lt2>
      <a:accent1>
        <a:srgbClr val="734379"/>
      </a:accent1>
      <a:accent2>
        <a:srgbClr val="00669F"/>
      </a:accent2>
      <a:accent3>
        <a:srgbClr val="EB4E38"/>
      </a:accent3>
      <a:accent4>
        <a:srgbClr val="8DC85E"/>
      </a:accent4>
      <a:accent5>
        <a:srgbClr val="AC8B67"/>
      </a:accent5>
      <a:accent6>
        <a:srgbClr val="93AED4"/>
      </a:accent6>
      <a:hlink>
        <a:srgbClr val="008CA8"/>
      </a:hlink>
      <a:folHlink>
        <a:srgbClr val="B21D7B"/>
      </a:folHlink>
    </a:clrScheme>
    <a:fontScheme name="1st point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CA40E284F4B949804BCB8A4CF5D6B2" ma:contentTypeVersion="5" ma:contentTypeDescription="Create a new document." ma:contentTypeScope="" ma:versionID="4de54087599c50fad894920378f3e5f0">
  <xsd:schema xmlns:xsd="http://www.w3.org/2001/XMLSchema" xmlns:xs="http://www.w3.org/2001/XMLSchema" xmlns:p="http://schemas.microsoft.com/office/2006/metadata/properties" xmlns:ns2="af8c14c9-c23d-47e1-9141-e4d67dde01ad" xmlns:ns3="43deecf5-2c82-4388-bdc1-f37f1730ae41" xmlns:ns4="2668ce6a-e093-48e8-a78a-4c35efa00c30" targetNamespace="http://schemas.microsoft.com/office/2006/metadata/properties" ma:root="true" ma:fieldsID="9b327ded699002ab8995c6dca3547140" ns2:_="" ns3:_="" ns4:_="">
    <xsd:import namespace="af8c14c9-c23d-47e1-9141-e4d67dde01ad"/>
    <xsd:import namespace="43deecf5-2c82-4388-bdc1-f37f1730ae41"/>
    <xsd:import namespace="2668ce6a-e093-48e8-a78a-4c35efa00c30"/>
    <xsd:element name="properties">
      <xsd:complexType>
        <xsd:sequence>
          <xsd:element name="documentManagement">
            <xsd:complexType>
              <xsd:all>
                <xsd:element ref="ns2:Project_x0020_Status" minOccurs="0"/>
                <xsd:element ref="ns2:Project_x0020_type" minOccurs="0"/>
                <xsd:element ref="ns3:SharedWithUsers" minOccurs="0"/>
                <xsd:element ref="ns4:SharingHintHash" minOccurs="0"/>
                <xsd:element ref="ns4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8c14c9-c23d-47e1-9141-e4d67dde01ad" elementFormDefault="qualified">
    <xsd:import namespace="http://schemas.microsoft.com/office/2006/documentManagement/types"/>
    <xsd:import namespace="http://schemas.microsoft.com/office/infopath/2007/PartnerControls"/>
    <xsd:element name="Project_x0020_Status" ma:index="8" nillable="true" ma:displayName="Project Status" ma:default="Live" ma:internalName="Project_x0020_Status" ma:requiredMultiChoice="tru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Idea"/>
                    <xsd:enumeration value="Proposal"/>
                    <xsd:enumeration value="Live"/>
                    <xsd:enumeration value="Complete"/>
                  </xsd:restriction>
                </xsd:simpleType>
              </xsd:element>
            </xsd:sequence>
          </xsd:extension>
        </xsd:complexContent>
      </xsd:complexType>
    </xsd:element>
    <xsd:element name="Project_x0020_type" ma:index="9" nillable="true" ma:displayName="Project type" ma:default="Event" ma:internalName="Project_x0020_typ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Event"/>
                    <xsd:enumeration value="Meeting"/>
                    <xsd:enumeration value="Resource"/>
                    <xsd:enumeration value="Evaluation"/>
                  </xsd:restriction>
                </xsd:simple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deecf5-2c82-4388-bdc1-f37f1730ae4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68ce6a-e093-48e8-a78a-4c35efa00c30" elementFormDefault="qualified">
    <xsd:import namespace="http://schemas.microsoft.com/office/2006/documentManagement/types"/>
    <xsd:import namespace="http://schemas.microsoft.com/office/infopath/2007/PartnerControls"/>
    <xsd:element name="SharingHintHash" ma:index="11" nillable="true" ma:displayName="Sharing Hint Hash" ma:internalName="SharingHintHash" ma:readOnly="true">
      <xsd:simpleType>
        <xsd:restriction base="dms:Text"/>
      </xsd:simple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roject_x0020_type xmlns="af8c14c9-c23d-47e1-9141-e4d67dde01ad">
      <Value>Event</Value>
    </Project_x0020_type>
    <Project_x0020_Status xmlns="af8c14c9-c23d-47e1-9141-e4d67dde01ad">
      <Value>Live</Value>
    </Project_x0020_Status>
  </documentManagement>
</p:properties>
</file>

<file path=customXml/itemProps1.xml><?xml version="1.0" encoding="utf-8"?>
<ds:datastoreItem xmlns:ds="http://schemas.openxmlformats.org/officeDocument/2006/customXml" ds:itemID="{DDD6BE96-D2BD-43B7-ABCC-0C490970A2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f8c14c9-c23d-47e1-9141-e4d67dde01ad"/>
    <ds:schemaRef ds:uri="43deecf5-2c82-4388-bdc1-f37f1730ae41"/>
    <ds:schemaRef ds:uri="2668ce6a-e093-48e8-a78a-4c35efa00c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17854C-AAC1-43E2-876E-6974D844E1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BB5AEA7-810D-4C11-9F05-1C666EE108B0}">
  <ds:schemaRefs>
    <ds:schemaRef ds:uri="http://schemas.microsoft.com/office/2006/metadata/properties"/>
    <ds:schemaRef ds:uri="43deecf5-2c82-4388-bdc1-f37f1730ae41"/>
    <ds:schemaRef ds:uri="http://schemas.microsoft.com/office/infopath/2007/PartnerControls"/>
    <ds:schemaRef ds:uri="http://www.w3.org/XML/1998/namespace"/>
    <ds:schemaRef ds:uri="af8c14c9-c23d-47e1-9141-e4d67dde01ad"/>
    <ds:schemaRef ds:uri="http://purl.org/dc/terms/"/>
    <ds:schemaRef ds:uri="2668ce6a-e093-48e8-a78a-4c35efa00c30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4688</TotalTime>
  <Words>854</Words>
  <Application>Microsoft Office PowerPoint</Application>
  <PresentationFormat>Custom</PresentationFormat>
  <Paragraphs>204</Paragraphs>
  <Slides>20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Think Global - Oxfam 3</vt:lpstr>
      <vt:lpstr>Bringing data to life -statistical approaches to global issues 14-16 years: Session 3</vt:lpstr>
      <vt:lpstr>Pie charts and histograms</vt:lpstr>
      <vt:lpstr>Women’s Collective Action research</vt:lpstr>
      <vt:lpstr>Women’s Collective Action research</vt:lpstr>
      <vt:lpstr>Pie charts </vt:lpstr>
      <vt:lpstr>Examining Pie charts </vt:lpstr>
      <vt:lpstr>Histograms</vt:lpstr>
      <vt:lpstr>Histograms</vt:lpstr>
      <vt:lpstr>Histograms</vt:lpstr>
      <vt:lpstr>Histograms</vt:lpstr>
      <vt:lpstr>Histograms</vt:lpstr>
      <vt:lpstr>Histograms</vt:lpstr>
      <vt:lpstr>Histograms</vt:lpstr>
      <vt:lpstr>Histograms</vt:lpstr>
      <vt:lpstr>Histograms</vt:lpstr>
      <vt:lpstr>Histograms</vt:lpstr>
      <vt:lpstr>Histograms</vt:lpstr>
      <vt:lpstr>Slide 18</vt:lpstr>
      <vt:lpstr>Summary Activity</vt:lpstr>
      <vt:lpstr>Women’s Collective Action groups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impact of marketing and being part of a Collective action group honey production</dc:title>
  <dc:creator>Anneliese Gamper</dc:creator>
  <cp:lastModifiedBy>opaine1</cp:lastModifiedBy>
  <cp:revision>138</cp:revision>
  <dcterms:created xsi:type="dcterms:W3CDTF">2015-06-10T16:12:04Z</dcterms:created>
  <dcterms:modified xsi:type="dcterms:W3CDTF">2016-06-29T14:40:38Z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0x0101006ECA40E284F4B949804BCB8A4CF5D6B2</vt:lpwstr>
  </property>
</Properties>
</file>