
<file path=[Content_Types].xml><?xml version="1.0" encoding="utf-8"?>
<Types xmlns="http://schemas.openxmlformats.org/package/2006/content-types">
  <Override PartName="/customXml/itemProps3.xml" ContentType="application/vnd.openxmlformats-officedocument.customXmlProperties+xml"/>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docProps/custom.xml" ContentType="application/vnd.openxmlformats-officedocument.custom-properties+xml"/>
  <Override PartName="/ppt/commentAuthors.xml" ContentType="application/vnd.openxmlformats-officedocument.presentationml.commentAuthor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4"/>
  </p:sldMasterIdLst>
  <p:notesMasterIdLst>
    <p:notesMasterId r:id="rId36"/>
  </p:notesMasterIdLst>
  <p:sldIdLst>
    <p:sldId id="256" r:id="rId5"/>
    <p:sldId id="298" r:id="rId6"/>
    <p:sldId id="285" r:id="rId7"/>
    <p:sldId id="262" r:id="rId8"/>
    <p:sldId id="286" r:id="rId9"/>
    <p:sldId id="299" r:id="rId10"/>
    <p:sldId id="300" r:id="rId11"/>
    <p:sldId id="301" r:id="rId12"/>
    <p:sldId id="302" r:id="rId13"/>
    <p:sldId id="303" r:id="rId14"/>
    <p:sldId id="304" r:id="rId15"/>
    <p:sldId id="305" r:id="rId16"/>
    <p:sldId id="306" r:id="rId17"/>
    <p:sldId id="307" r:id="rId18"/>
    <p:sldId id="308" r:id="rId19"/>
    <p:sldId id="309" r:id="rId20"/>
    <p:sldId id="310" r:id="rId21"/>
    <p:sldId id="311" r:id="rId22"/>
    <p:sldId id="312" r:id="rId23"/>
    <p:sldId id="313" r:id="rId24"/>
    <p:sldId id="314" r:id="rId25"/>
    <p:sldId id="315" r:id="rId26"/>
    <p:sldId id="316" r:id="rId27"/>
    <p:sldId id="317" r:id="rId28"/>
    <p:sldId id="318" r:id="rId29"/>
    <p:sldId id="319" r:id="rId30"/>
    <p:sldId id="320" r:id="rId31"/>
    <p:sldId id="321" r:id="rId32"/>
    <p:sldId id="323" r:id="rId33"/>
    <p:sldId id="322" r:id="rId34"/>
    <p:sldId id="324"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2" pos="6085" userDrawn="1">
          <p15:clr>
            <a:srgbClr val="A4A3A4"/>
          </p15:clr>
        </p15:guide>
        <p15:guide id="6" pos="3840" userDrawn="1">
          <p15:clr>
            <a:srgbClr val="A4A3A4"/>
          </p15:clr>
        </p15:guide>
        <p15:guide id="8" orient="horz" pos="913"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h Williams" initials="SW" lastIdx="1" clrIdx="0">
    <p:extLst>
      <p:ext uri="{19B8F6BF-5375-455C-9EA6-DF929625EA0E}">
        <p15:presenceInfo xmlns="" xmlns:p15="http://schemas.microsoft.com/office/powerpoint/2012/main" userId="Sarah William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DBF3FF"/>
    <a:srgbClr val="B9E6FF"/>
    <a:srgbClr val="F2E9F3"/>
    <a:srgbClr val="E6D6E8"/>
    <a:srgbClr val="E8F4F8"/>
    <a:srgbClr val="F0F8FA"/>
    <a:srgbClr val="F9FBFD"/>
    <a:srgbClr val="F6F3F0"/>
    <a:srgbClr val="F2F9ED"/>
    <a:srgbClr val="FDECE9"/>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58" autoAdjust="0"/>
    <p:restoredTop sz="69277" autoAdjust="0"/>
  </p:normalViewPr>
  <p:slideViewPr>
    <p:cSldViewPr snapToGrid="0">
      <p:cViewPr varScale="1">
        <p:scale>
          <a:sx n="73" d="100"/>
          <a:sy n="73" d="100"/>
        </p:scale>
        <p:origin x="-192" y="-102"/>
      </p:cViewPr>
      <p:guideLst>
        <p:guide orient="horz" pos="913"/>
        <p:guide pos="6085"/>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40BF2C-AEC0-4625-A478-F055221AD083}" type="datetimeFigureOut">
              <a:rPr lang="en-GB" smtClean="0"/>
              <a:pPr/>
              <a:t>30/06/2016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A778AB-0367-464D-9D25-8CF5019D9E06}" type="slidenum">
              <a:rPr lang="en-GB" smtClean="0"/>
              <a:pPr/>
              <a:t>‹#›</a:t>
            </a:fld>
            <a:endParaRPr lang="en-GB"/>
          </a:p>
        </p:txBody>
      </p:sp>
    </p:spTree>
    <p:extLst>
      <p:ext uri="{BB962C8B-B14F-4D97-AF65-F5344CB8AC3E}">
        <p14:creationId xmlns="" xmlns:p14="http://schemas.microsoft.com/office/powerpoint/2010/main" val="716261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smtClean="0"/>
              <a:t>Women from a village where one of the </a:t>
            </a:r>
            <a:r>
              <a:rPr lang="en-GB" altLang="en-US" dirty="0" err="1" smtClean="0"/>
              <a:t>shea</a:t>
            </a:r>
            <a:r>
              <a:rPr lang="en-GB" altLang="en-US" dirty="0" smtClean="0"/>
              <a:t> butter cooperatives</a:t>
            </a:r>
            <a:r>
              <a:rPr lang="en-GB" altLang="en-US" baseline="0" dirty="0" smtClean="0"/>
              <a:t> is located</a:t>
            </a:r>
            <a:r>
              <a:rPr lang="en-GB" altLang="en-US" dirty="0" smtClean="0"/>
              <a:t>. Credit: Edmond </a:t>
            </a:r>
            <a:r>
              <a:rPr lang="en-GB" altLang="en-US" dirty="0" err="1" smtClean="0"/>
              <a:t>Dembele</a:t>
            </a:r>
            <a:r>
              <a:rPr lang="en-GB" altLang="en-US" dirty="0" smtClean="0"/>
              <a:t>/Oxfam</a:t>
            </a:r>
          </a:p>
        </p:txBody>
      </p:sp>
    </p:spTree>
    <p:extLst>
      <p:ext uri="{BB962C8B-B14F-4D97-AF65-F5344CB8AC3E}">
        <p14:creationId xmlns="" xmlns:p14="http://schemas.microsoft.com/office/powerpoint/2010/main" val="3367400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dirty="0" smtClean="0"/>
              <a:t>Photo on the left: Members of a </a:t>
            </a:r>
            <a:r>
              <a:rPr lang="en-GB" dirty="0" err="1" smtClean="0"/>
              <a:t>shea</a:t>
            </a:r>
            <a:r>
              <a:rPr lang="en-GB" dirty="0" smtClean="0"/>
              <a:t> butter cooperative. Credit: Edmond </a:t>
            </a:r>
            <a:r>
              <a:rPr lang="en-GB" dirty="0" err="1" smtClean="0"/>
              <a:t>Dembele</a:t>
            </a:r>
            <a:r>
              <a:rPr lang="en-GB" dirty="0" smtClean="0"/>
              <a:t>/Oxfam</a:t>
            </a:r>
          </a:p>
          <a:p>
            <a:r>
              <a:rPr lang="en-GB" dirty="0" smtClean="0"/>
              <a:t>Photo on the right:</a:t>
            </a:r>
            <a:r>
              <a:rPr lang="en-GB" baseline="0" dirty="0" smtClean="0"/>
              <a:t> </a:t>
            </a:r>
            <a:r>
              <a:rPr lang="en-GB" sz="1200" kern="1200" dirty="0" smtClean="0">
                <a:solidFill>
                  <a:schemeClr val="tx1"/>
                </a:solidFill>
                <a:effectLst/>
                <a:latin typeface="+mn-lt"/>
                <a:ea typeface="+mn-ea"/>
                <a:cs typeface="+mn-cs"/>
              </a:rPr>
              <a:t>A cooperative member shows her group’s finished </a:t>
            </a:r>
            <a:r>
              <a:rPr lang="en-GB" sz="1200" kern="1200" dirty="0" err="1" smtClean="0">
                <a:solidFill>
                  <a:schemeClr val="tx1"/>
                </a:solidFill>
                <a:effectLst/>
                <a:latin typeface="+mn-lt"/>
                <a:ea typeface="+mn-ea"/>
                <a:cs typeface="+mn-cs"/>
              </a:rPr>
              <a:t>shea</a:t>
            </a:r>
            <a:r>
              <a:rPr lang="en-GB" sz="1200" kern="1200" dirty="0" smtClean="0">
                <a:solidFill>
                  <a:schemeClr val="tx1"/>
                </a:solidFill>
                <a:effectLst/>
                <a:latin typeface="+mn-lt"/>
                <a:ea typeface="+mn-ea"/>
                <a:cs typeface="+mn-cs"/>
              </a:rPr>
              <a:t> butter, which is ready to be sold. </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Credit: Edmond </a:t>
            </a:r>
            <a:r>
              <a:rPr lang="en-GB" sz="1200" kern="1200" dirty="0" err="1" smtClean="0">
                <a:solidFill>
                  <a:schemeClr val="tx1"/>
                </a:solidFill>
                <a:effectLst/>
                <a:latin typeface="+mn-lt"/>
                <a:ea typeface="+mn-ea"/>
                <a:cs typeface="+mn-cs"/>
              </a:rPr>
              <a:t>Dembele</a:t>
            </a:r>
            <a:r>
              <a:rPr lang="en-GB" sz="1200" kern="1200" dirty="0" smtClean="0">
                <a:solidFill>
                  <a:schemeClr val="tx1"/>
                </a:solidFill>
                <a:effectLst/>
                <a:latin typeface="+mn-lt"/>
                <a:ea typeface="+mn-ea"/>
                <a:cs typeface="+mn-cs"/>
              </a:rPr>
              <a:t>/OxfamPICT1018</a:t>
            </a:r>
            <a:endParaRPr lang="en-GB" dirty="0" smtClean="0"/>
          </a:p>
          <a:p>
            <a:endParaRPr lang="en-GB" altLang="en-US" dirty="0" smtClean="0"/>
          </a:p>
        </p:txBody>
      </p:sp>
    </p:spTree>
    <p:extLst>
      <p:ext uri="{BB962C8B-B14F-4D97-AF65-F5344CB8AC3E}">
        <p14:creationId xmlns="" xmlns:p14="http://schemas.microsoft.com/office/powerpoint/2010/main" val="11418405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Map of Mali</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Photo on the right:</a:t>
            </a:r>
            <a:r>
              <a:rPr lang="en-GB" baseline="0" dirty="0" smtClean="0"/>
              <a:t> </a:t>
            </a:r>
            <a:r>
              <a:rPr lang="en-GB" dirty="0" smtClean="0"/>
              <a:t>A cooperative member shows a </a:t>
            </a:r>
            <a:r>
              <a:rPr lang="en-GB" dirty="0" err="1" smtClean="0"/>
              <a:t>shea</a:t>
            </a:r>
            <a:r>
              <a:rPr lang="en-GB" dirty="0" smtClean="0"/>
              <a:t> tree in her husband’s field.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Credit: Edmond </a:t>
            </a:r>
            <a:r>
              <a:rPr lang="en-GB" dirty="0" err="1" smtClean="0"/>
              <a:t>Dembele</a:t>
            </a:r>
            <a:r>
              <a:rPr lang="en-GB" dirty="0" smtClean="0"/>
              <a:t>/Oxfam</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p:txBody>
      </p:sp>
    </p:spTree>
    <p:extLst>
      <p:ext uri="{BB962C8B-B14F-4D97-AF65-F5344CB8AC3E}">
        <p14:creationId xmlns="" xmlns:p14="http://schemas.microsoft.com/office/powerpoint/2010/main" val="28854858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dirty="0" smtClean="0"/>
              <a:t>Photo</a:t>
            </a:r>
            <a:r>
              <a:rPr lang="en-GB" baseline="0" dirty="0" smtClean="0"/>
              <a:t> on the left: </a:t>
            </a:r>
            <a:r>
              <a:rPr lang="en-GB" dirty="0" smtClean="0"/>
              <a:t>Cooperative members check the group’s containers of </a:t>
            </a:r>
            <a:r>
              <a:rPr lang="en-GB" dirty="0" err="1" smtClean="0"/>
              <a:t>shea</a:t>
            </a:r>
            <a:r>
              <a:rPr lang="en-GB" dirty="0" smtClean="0"/>
              <a:t> butter,</a:t>
            </a:r>
            <a:r>
              <a:rPr lang="en-GB" baseline="0" dirty="0" smtClean="0"/>
              <a:t> </a:t>
            </a:r>
            <a:r>
              <a:rPr lang="en-GB" dirty="0" smtClean="0"/>
              <a:t>which are waiting to be sold. Credit: Edmond </a:t>
            </a:r>
            <a:r>
              <a:rPr lang="en-GB" dirty="0" err="1" smtClean="0"/>
              <a:t>Dembele</a:t>
            </a:r>
            <a:r>
              <a:rPr lang="en-GB" dirty="0" smtClean="0"/>
              <a:t>/Oxfam.</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Photo on the right: </a:t>
            </a:r>
            <a:r>
              <a:rPr lang="en-GB" sz="1200" kern="1200" dirty="0" smtClean="0">
                <a:solidFill>
                  <a:schemeClr val="tx1"/>
                </a:solidFill>
                <a:effectLst/>
                <a:latin typeface="+mn-lt"/>
                <a:ea typeface="+mn-ea"/>
                <a:cs typeface="+mn-cs"/>
              </a:rPr>
              <a:t>A member of a women’s group shows collected </a:t>
            </a:r>
            <a:r>
              <a:rPr lang="en-GB" sz="1200" kern="1200" dirty="0" err="1" smtClean="0">
                <a:solidFill>
                  <a:schemeClr val="tx1"/>
                </a:solidFill>
                <a:effectLst/>
                <a:latin typeface="+mn-lt"/>
                <a:ea typeface="+mn-ea"/>
                <a:cs typeface="+mn-cs"/>
              </a:rPr>
              <a:t>shea</a:t>
            </a:r>
            <a:r>
              <a:rPr lang="en-GB" sz="1200" kern="1200" dirty="0" smtClean="0">
                <a:solidFill>
                  <a:schemeClr val="tx1"/>
                </a:solidFill>
                <a:effectLst/>
                <a:latin typeface="+mn-lt"/>
                <a:ea typeface="+mn-ea"/>
                <a:cs typeface="+mn-cs"/>
              </a:rPr>
              <a:t> nuts. Photo: Caroline Gluck/Oxfam</a:t>
            </a:r>
          </a:p>
          <a:p>
            <a:endParaRPr lang="en-GB" altLang="en-US" dirty="0" smtClean="0"/>
          </a:p>
          <a:p>
            <a:endParaRPr lang="en-GB" altLang="en-US" dirty="0" smtClean="0"/>
          </a:p>
          <a:p>
            <a:endParaRPr lang="en-GB" altLang="en-US" dirty="0" smtClean="0"/>
          </a:p>
        </p:txBody>
      </p:sp>
    </p:spTree>
    <p:extLst>
      <p:ext uri="{BB962C8B-B14F-4D97-AF65-F5344CB8AC3E}">
        <p14:creationId xmlns="" xmlns:p14="http://schemas.microsoft.com/office/powerpoint/2010/main" val="33249007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sz="1200" dirty="0" smtClean="0"/>
              <a:t>These photos show a</a:t>
            </a:r>
            <a:r>
              <a:rPr lang="en-GB" sz="1200" baseline="0" dirty="0" smtClean="0"/>
              <a:t> different perspective of Mali to highlight that not everyone lives in the same circumstance as the </a:t>
            </a:r>
            <a:r>
              <a:rPr lang="en-GB" sz="1200" baseline="0" dirty="0" err="1" smtClean="0"/>
              <a:t>shea</a:t>
            </a:r>
            <a:r>
              <a:rPr lang="en-GB" sz="1200" baseline="0" dirty="0" smtClean="0"/>
              <a:t> producers featured in this resource.</a:t>
            </a:r>
          </a:p>
          <a:p>
            <a:endParaRPr lang="en-GB" sz="1200" dirty="0" smtClean="0"/>
          </a:p>
          <a:p>
            <a:r>
              <a:rPr lang="en-GB" sz="1200" dirty="0" smtClean="0"/>
              <a:t>Photo on the left shows the city of Bamako</a:t>
            </a:r>
            <a:r>
              <a:rPr lang="en-GB" sz="1200" baseline="0" dirty="0" smtClean="0"/>
              <a:t> in Mali, by Michael </a:t>
            </a:r>
            <a:r>
              <a:rPr lang="en-GB" sz="1200" baseline="0" dirty="0" err="1" smtClean="0"/>
              <a:t>Panse</a:t>
            </a:r>
            <a:r>
              <a:rPr lang="en-GB" sz="1200" baseline="0" dirty="0" smtClean="0"/>
              <a:t>, used under creative commons licence </a:t>
            </a:r>
            <a:r>
              <a:rPr lang="en-GB" sz="1200" dirty="0" smtClean="0"/>
              <a:t>www.flickr.com/photos/michael-panse-mdl/5399708028/in/photolist-67p5PD-67p42H-9e9V5h-Fw25d7-FEcCMF-qq2pnb-BsCN-2Xs42B-ar8tBH-5zc3Qv-ar97Y6-BsvP-bpsirk-fBzxms-dSVSrP-5EECkz-EGiY9Z-btJ2Yc-cVvAHL-cVvCM7-cVvEoG</a:t>
            </a:r>
          </a:p>
          <a:p>
            <a:endParaRPr lang="en-GB" sz="1200" dirty="0" smtClean="0"/>
          </a:p>
          <a:p>
            <a:r>
              <a:rPr lang="en-GB" sz="1200" dirty="0" smtClean="0"/>
              <a:t>Photo on the right shows three bridesmaids in Bamako, Mali  by </a:t>
            </a:r>
            <a:r>
              <a:rPr lang="en-GB" sz="1200" dirty="0" err="1" smtClean="0"/>
              <a:t>Romel</a:t>
            </a:r>
            <a:r>
              <a:rPr lang="en-GB" sz="1200" dirty="0" smtClean="0"/>
              <a:t> Jacinto,</a:t>
            </a:r>
            <a:r>
              <a:rPr lang="en-GB" sz="1200" baseline="0" dirty="0" smtClean="0"/>
              <a:t> used under creative commons licence </a:t>
            </a:r>
            <a:r>
              <a:rPr lang="en-GB" sz="1200" dirty="0" smtClean="0"/>
              <a:t>www.flickr.com/photos/37degrees/2108740026/in/album-72157603445969212/</a:t>
            </a:r>
          </a:p>
          <a:p>
            <a:endParaRPr lang="en-GB" dirty="0"/>
          </a:p>
        </p:txBody>
      </p:sp>
    </p:spTree>
    <p:extLst>
      <p:ext uri="{BB962C8B-B14F-4D97-AF65-F5344CB8AC3E}">
        <p14:creationId xmlns="" xmlns:p14="http://schemas.microsoft.com/office/powerpoint/2010/main" val="8215280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4A778AB-0367-464D-9D25-8CF5019D9E06}" type="slidenum">
              <a:rPr lang="en-GB" smtClean="0"/>
              <a:pPr/>
              <a:t>10</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4A778AB-0367-464D-9D25-8CF5019D9E06}" type="slidenum">
              <a:rPr lang="en-GB" smtClean="0"/>
              <a:pPr/>
              <a:t>15</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4A778AB-0367-464D-9D25-8CF5019D9E06}" type="slidenum">
              <a:rPr lang="en-GB" smtClean="0"/>
              <a:pPr/>
              <a:t>23</a:t>
            </a:fld>
            <a:endParaRPr lang="en-GB"/>
          </a:p>
        </p:txBody>
      </p:sp>
    </p:spTree>
    <p:extLst>
      <p:ext uri="{BB962C8B-B14F-4D97-AF65-F5344CB8AC3E}">
        <p14:creationId xmlns="" xmlns:p14="http://schemas.microsoft.com/office/powerpoint/2010/main" val="24164676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sz="1200" kern="1200" dirty="0" smtClean="0">
                <a:solidFill>
                  <a:srgbClr val="FF0000"/>
                </a:solidFill>
                <a:effectLst/>
                <a:latin typeface="+mn-lt"/>
                <a:ea typeface="+mn-ea"/>
                <a:cs typeface="+mn-cs"/>
              </a:rPr>
              <a:t>A cooperative member taking part in research as part of Ox</a:t>
            </a:r>
            <a:r>
              <a:rPr lang="en-GB" sz="1200" kern="1200" dirty="0" smtClean="0">
                <a:solidFill>
                  <a:schemeClr val="tx1"/>
                </a:solidFill>
                <a:effectLst/>
                <a:latin typeface="+mn-lt"/>
                <a:ea typeface="+mn-ea"/>
                <a:cs typeface="+mn-cs"/>
              </a:rPr>
              <a:t>fam’s WCA project. Credit: Edmond </a:t>
            </a:r>
            <a:r>
              <a:rPr lang="en-GB" sz="1200" kern="1200" dirty="0" err="1" smtClean="0">
                <a:solidFill>
                  <a:schemeClr val="tx1"/>
                </a:solidFill>
                <a:effectLst/>
                <a:latin typeface="+mn-lt"/>
                <a:ea typeface="+mn-ea"/>
                <a:cs typeface="+mn-cs"/>
              </a:rPr>
              <a:t>Dembele</a:t>
            </a:r>
            <a:r>
              <a:rPr lang="en-GB" sz="1200" kern="1200" dirty="0" smtClean="0">
                <a:solidFill>
                  <a:schemeClr val="tx1"/>
                </a:solidFill>
                <a:effectLst/>
                <a:latin typeface="+mn-lt"/>
                <a:ea typeface="+mn-ea"/>
                <a:cs typeface="+mn-cs"/>
              </a:rPr>
              <a:t>/Oxfam </a:t>
            </a:r>
            <a:endParaRPr lang="en-GB" dirty="0"/>
          </a:p>
        </p:txBody>
      </p:sp>
    </p:spTree>
    <p:extLst>
      <p:ext uri="{BB962C8B-B14F-4D97-AF65-F5344CB8AC3E}">
        <p14:creationId xmlns="" xmlns:p14="http://schemas.microsoft.com/office/powerpoint/2010/main" val="17609706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9" name="Rectangle 18"/>
          <p:cNvSpPr/>
          <p:nvPr userDrawn="1"/>
        </p:nvSpPr>
        <p:spPr>
          <a:xfrm>
            <a:off x="0" y="0"/>
            <a:ext cx="12192000" cy="6858000"/>
          </a:xfrm>
          <a:prstGeom prst="rect">
            <a:avLst/>
          </a:prstGeom>
          <a:solidFill>
            <a:srgbClr val="F2E9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1" name="Group 30"/>
          <p:cNvGrpSpPr>
            <a:grpSpLocks noChangeAspect="1"/>
          </p:cNvGrpSpPr>
          <p:nvPr userDrawn="1"/>
        </p:nvGrpSpPr>
        <p:grpSpPr>
          <a:xfrm>
            <a:off x="0" y="0"/>
            <a:ext cx="12204700" cy="6146800"/>
            <a:chOff x="0" y="0"/>
            <a:chExt cx="12204700" cy="6146800"/>
          </a:xfrm>
          <a:solidFill>
            <a:srgbClr val="E6D6E8"/>
          </a:solidFill>
        </p:grpSpPr>
        <p:sp>
          <p:nvSpPr>
            <p:cNvPr id="22" name="Freeform 15"/>
            <p:cNvSpPr>
              <a:spLocks/>
            </p:cNvSpPr>
            <p:nvPr userDrawn="1"/>
          </p:nvSpPr>
          <p:spPr bwMode="auto">
            <a:xfrm>
              <a:off x="9197975" y="0"/>
              <a:ext cx="3006725" cy="3132138"/>
            </a:xfrm>
            <a:custGeom>
              <a:avLst/>
              <a:gdLst>
                <a:gd name="T0" fmla="*/ 4649 w 4790"/>
                <a:gd name="T1" fmla="*/ 872 h 4990"/>
                <a:gd name="T2" fmla="*/ 4040 w 4790"/>
                <a:gd name="T3" fmla="*/ 0 h 4990"/>
                <a:gd name="T4" fmla="*/ 1877 w 4790"/>
                <a:gd name="T5" fmla="*/ 0 h 4990"/>
                <a:gd name="T6" fmla="*/ 569 w 4790"/>
                <a:gd name="T7" fmla="*/ 3667 h 4990"/>
                <a:gd name="T8" fmla="*/ 2586 w 4790"/>
                <a:gd name="T9" fmla="*/ 4990 h 4990"/>
                <a:gd name="T10" fmla="*/ 3738 w 4790"/>
                <a:gd name="T11" fmla="*/ 4696 h 4990"/>
                <a:gd name="T12" fmla="*/ 4048 w 4790"/>
                <a:gd name="T13" fmla="*/ 4079 h 4990"/>
                <a:gd name="T14" fmla="*/ 2629 w 4790"/>
                <a:gd name="T15" fmla="*/ 4613 h 4990"/>
                <a:gd name="T16" fmla="*/ 1219 w 4790"/>
                <a:gd name="T17" fmla="*/ 3978 h 4990"/>
                <a:gd name="T18" fmla="*/ 764 w 4790"/>
                <a:gd name="T19" fmla="*/ 2359 h 4990"/>
                <a:gd name="T20" fmla="*/ 1618 w 4790"/>
                <a:gd name="T21" fmla="*/ 663 h 4990"/>
                <a:gd name="T22" fmla="*/ 3013 w 4790"/>
                <a:gd name="T23" fmla="*/ 54 h 4990"/>
                <a:gd name="T24" fmla="*/ 4181 w 4790"/>
                <a:gd name="T25" fmla="*/ 654 h 4990"/>
                <a:gd name="T26" fmla="*/ 3891 w 4790"/>
                <a:gd name="T27" fmla="*/ 3223 h 4990"/>
                <a:gd name="T28" fmla="*/ 2764 w 4790"/>
                <a:gd name="T29" fmla="*/ 3763 h 4990"/>
                <a:gd name="T30" fmla="*/ 1854 w 4790"/>
                <a:gd name="T31" fmla="*/ 3342 h 4990"/>
                <a:gd name="T32" fmla="*/ 2114 w 4790"/>
                <a:gd name="T33" fmla="*/ 1208 h 4990"/>
                <a:gd name="T34" fmla="*/ 3017 w 4790"/>
                <a:gd name="T35" fmla="*/ 807 h 4990"/>
                <a:gd name="T36" fmla="*/ 3760 w 4790"/>
                <a:gd name="T37" fmla="*/ 1181 h 4990"/>
                <a:gd name="T38" fmla="*/ 3563 w 4790"/>
                <a:gd name="T39" fmla="*/ 2850 h 4990"/>
                <a:gd name="T40" fmla="*/ 3557 w 4790"/>
                <a:gd name="T41" fmla="*/ 2858 h 4990"/>
                <a:gd name="T42" fmla="*/ 3394 w 4790"/>
                <a:gd name="T43" fmla="*/ 3091 h 4990"/>
                <a:gd name="T44" fmla="*/ 3369 w 4790"/>
                <a:gd name="T45" fmla="*/ 3127 h 4990"/>
                <a:gd name="T46" fmla="*/ 3467 w 4790"/>
                <a:gd name="T47" fmla="*/ 3227 h 4990"/>
                <a:gd name="T48" fmla="*/ 4117 w 4790"/>
                <a:gd name="T49" fmla="*/ 2352 h 4990"/>
                <a:gd name="T50" fmla="*/ 4121 w 4790"/>
                <a:gd name="T51" fmla="*/ 1294 h 4990"/>
                <a:gd name="T52" fmla="*/ 3024 w 4790"/>
                <a:gd name="T53" fmla="*/ 500 h 4990"/>
                <a:gd name="T54" fmla="*/ 2282 w 4790"/>
                <a:gd name="T55" fmla="*/ 715 h 4990"/>
                <a:gd name="T56" fmla="*/ 1396 w 4790"/>
                <a:gd name="T57" fmla="*/ 3156 h 4990"/>
                <a:gd name="T58" fmla="*/ 2741 w 4790"/>
                <a:gd name="T59" fmla="*/ 4059 h 4990"/>
                <a:gd name="T60" fmla="*/ 3702 w 4790"/>
                <a:gd name="T61" fmla="*/ 3746 h 4990"/>
                <a:gd name="T62" fmla="*/ 4585 w 4790"/>
                <a:gd name="T63" fmla="*/ 2604 h 4990"/>
                <a:gd name="T64" fmla="*/ 4762 w 4790"/>
                <a:gd name="T65" fmla="*/ 1843 h 4990"/>
                <a:gd name="T66" fmla="*/ 4649 w 4790"/>
                <a:gd name="T67" fmla="*/ 872 h 4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790" h="4990">
                  <a:moveTo>
                    <a:pt x="4649" y="872"/>
                  </a:moveTo>
                  <a:cubicBezTo>
                    <a:pt x="4527" y="509"/>
                    <a:pt x="4312" y="208"/>
                    <a:pt x="4040" y="0"/>
                  </a:cubicBezTo>
                  <a:cubicBezTo>
                    <a:pt x="1877" y="0"/>
                    <a:pt x="1877" y="0"/>
                    <a:pt x="1877" y="0"/>
                  </a:cubicBezTo>
                  <a:cubicBezTo>
                    <a:pt x="601" y="741"/>
                    <a:pt x="0" y="2440"/>
                    <a:pt x="569" y="3667"/>
                  </a:cubicBezTo>
                  <a:cubicBezTo>
                    <a:pt x="947" y="4496"/>
                    <a:pt x="1701" y="4990"/>
                    <a:pt x="2586" y="4990"/>
                  </a:cubicBezTo>
                  <a:cubicBezTo>
                    <a:pt x="2982" y="4990"/>
                    <a:pt x="3375" y="4889"/>
                    <a:pt x="3738" y="4696"/>
                  </a:cubicBezTo>
                  <a:cubicBezTo>
                    <a:pt x="3849" y="4494"/>
                    <a:pt x="3952" y="4289"/>
                    <a:pt x="4048" y="4079"/>
                  </a:cubicBezTo>
                  <a:cubicBezTo>
                    <a:pt x="3634" y="4422"/>
                    <a:pt x="3134" y="4613"/>
                    <a:pt x="2629" y="4613"/>
                  </a:cubicBezTo>
                  <a:cubicBezTo>
                    <a:pt x="2084" y="4613"/>
                    <a:pt x="1584" y="4388"/>
                    <a:pt x="1219" y="3978"/>
                  </a:cubicBezTo>
                  <a:cubicBezTo>
                    <a:pt x="858" y="3575"/>
                    <a:pt x="692" y="2985"/>
                    <a:pt x="764" y="2359"/>
                  </a:cubicBezTo>
                  <a:cubicBezTo>
                    <a:pt x="838" y="1716"/>
                    <a:pt x="1141" y="1114"/>
                    <a:pt x="1618" y="663"/>
                  </a:cubicBezTo>
                  <a:cubicBezTo>
                    <a:pt x="2032" y="270"/>
                    <a:pt x="2527" y="54"/>
                    <a:pt x="3013" y="54"/>
                  </a:cubicBezTo>
                  <a:cubicBezTo>
                    <a:pt x="3494" y="54"/>
                    <a:pt x="3920" y="272"/>
                    <a:pt x="4181" y="654"/>
                  </a:cubicBezTo>
                  <a:cubicBezTo>
                    <a:pt x="4668" y="1362"/>
                    <a:pt x="4541" y="2490"/>
                    <a:pt x="3891" y="3223"/>
                  </a:cubicBezTo>
                  <a:cubicBezTo>
                    <a:pt x="3584" y="3566"/>
                    <a:pt x="3173" y="3763"/>
                    <a:pt x="2764" y="3763"/>
                  </a:cubicBezTo>
                  <a:cubicBezTo>
                    <a:pt x="2409" y="3763"/>
                    <a:pt x="2086" y="3613"/>
                    <a:pt x="1854" y="3342"/>
                  </a:cubicBezTo>
                  <a:cubicBezTo>
                    <a:pt x="1377" y="2786"/>
                    <a:pt x="1496" y="1809"/>
                    <a:pt x="2114" y="1208"/>
                  </a:cubicBezTo>
                  <a:cubicBezTo>
                    <a:pt x="2381" y="950"/>
                    <a:pt x="2701" y="807"/>
                    <a:pt x="3017" y="807"/>
                  </a:cubicBezTo>
                  <a:cubicBezTo>
                    <a:pt x="3322" y="807"/>
                    <a:pt x="3586" y="940"/>
                    <a:pt x="3760" y="1181"/>
                  </a:cubicBezTo>
                  <a:cubicBezTo>
                    <a:pt x="4090" y="1637"/>
                    <a:pt x="4003" y="2370"/>
                    <a:pt x="3563" y="2850"/>
                  </a:cubicBezTo>
                  <a:cubicBezTo>
                    <a:pt x="3557" y="2858"/>
                    <a:pt x="3557" y="2858"/>
                    <a:pt x="3557" y="2858"/>
                  </a:cubicBezTo>
                  <a:cubicBezTo>
                    <a:pt x="3503" y="2936"/>
                    <a:pt x="3448" y="3015"/>
                    <a:pt x="3394" y="3091"/>
                  </a:cubicBezTo>
                  <a:cubicBezTo>
                    <a:pt x="3369" y="3127"/>
                    <a:pt x="3369" y="3127"/>
                    <a:pt x="3369" y="3127"/>
                  </a:cubicBezTo>
                  <a:cubicBezTo>
                    <a:pt x="3467" y="3227"/>
                    <a:pt x="3467" y="3227"/>
                    <a:pt x="3467" y="3227"/>
                  </a:cubicBezTo>
                  <a:cubicBezTo>
                    <a:pt x="3766" y="3025"/>
                    <a:pt x="3997" y="2714"/>
                    <a:pt x="4117" y="2352"/>
                  </a:cubicBezTo>
                  <a:cubicBezTo>
                    <a:pt x="4236" y="1993"/>
                    <a:pt x="4238" y="1618"/>
                    <a:pt x="4121" y="1294"/>
                  </a:cubicBezTo>
                  <a:cubicBezTo>
                    <a:pt x="3945" y="804"/>
                    <a:pt x="3524" y="500"/>
                    <a:pt x="3024" y="500"/>
                  </a:cubicBezTo>
                  <a:cubicBezTo>
                    <a:pt x="2778" y="500"/>
                    <a:pt x="2521" y="575"/>
                    <a:pt x="2282" y="715"/>
                  </a:cubicBezTo>
                  <a:cubicBezTo>
                    <a:pt x="1438" y="1210"/>
                    <a:pt x="1032" y="2328"/>
                    <a:pt x="1396" y="3156"/>
                  </a:cubicBezTo>
                  <a:cubicBezTo>
                    <a:pt x="1642" y="3721"/>
                    <a:pt x="2145" y="4059"/>
                    <a:pt x="2741" y="4059"/>
                  </a:cubicBezTo>
                  <a:cubicBezTo>
                    <a:pt x="3074" y="4059"/>
                    <a:pt x="3406" y="3951"/>
                    <a:pt x="3702" y="3746"/>
                  </a:cubicBezTo>
                  <a:cubicBezTo>
                    <a:pt x="4093" y="3474"/>
                    <a:pt x="4402" y="3073"/>
                    <a:pt x="4585" y="2604"/>
                  </a:cubicBezTo>
                  <a:cubicBezTo>
                    <a:pt x="4654" y="2354"/>
                    <a:pt x="4713" y="2101"/>
                    <a:pt x="4762" y="1843"/>
                  </a:cubicBezTo>
                  <a:cubicBezTo>
                    <a:pt x="4790" y="1507"/>
                    <a:pt x="4752" y="1175"/>
                    <a:pt x="4649" y="872"/>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3" name="Freeform 16"/>
            <p:cNvSpPr>
              <a:spLocks noEditPoints="1"/>
            </p:cNvSpPr>
            <p:nvPr userDrawn="1"/>
          </p:nvSpPr>
          <p:spPr bwMode="auto">
            <a:xfrm>
              <a:off x="0" y="0"/>
              <a:ext cx="2265363" cy="1214438"/>
            </a:xfrm>
            <a:custGeom>
              <a:avLst/>
              <a:gdLst>
                <a:gd name="T0" fmla="*/ 1727 w 3610"/>
                <a:gd name="T1" fmla="*/ 1935 h 1935"/>
                <a:gd name="T2" fmla="*/ 2606 w 3610"/>
                <a:gd name="T3" fmla="*/ 1658 h 1935"/>
                <a:gd name="T4" fmla="*/ 3610 w 3610"/>
                <a:gd name="T5" fmla="*/ 0 h 1935"/>
                <a:gd name="T6" fmla="*/ 0 w 3610"/>
                <a:gd name="T7" fmla="*/ 0 h 1935"/>
                <a:gd name="T8" fmla="*/ 15 w 3610"/>
                <a:gd name="T9" fmla="*/ 547 h 1935"/>
                <a:gd name="T10" fmla="*/ 1727 w 3610"/>
                <a:gd name="T11" fmla="*/ 1935 h 1935"/>
                <a:gd name="T12" fmla="*/ 2433 w 3610"/>
                <a:gd name="T13" fmla="*/ 0 h 1935"/>
                <a:gd name="T14" fmla="*/ 2219 w 3610"/>
                <a:gd name="T15" fmla="*/ 410 h 1935"/>
                <a:gd name="T16" fmla="*/ 1524 w 3610"/>
                <a:gd name="T17" fmla="*/ 789 h 1935"/>
                <a:gd name="T18" fmla="*/ 748 w 3610"/>
                <a:gd name="T19" fmla="*/ 337 h 1935"/>
                <a:gd name="T20" fmla="*/ 571 w 3610"/>
                <a:gd name="T21" fmla="*/ 0 h 1935"/>
                <a:gd name="T22" fmla="*/ 2433 w 3610"/>
                <a:gd name="T23" fmla="*/ 0 h 1935"/>
                <a:gd name="T24" fmla="*/ 125 w 3610"/>
                <a:gd name="T25" fmla="*/ 0 h 1935"/>
                <a:gd name="T26" fmla="*/ 324 w 3610"/>
                <a:gd name="T27" fmla="*/ 0 h 1935"/>
                <a:gd name="T28" fmla="*/ 387 w 3610"/>
                <a:gd name="T29" fmla="*/ 174 h 1935"/>
                <a:gd name="T30" fmla="*/ 868 w 3610"/>
                <a:gd name="T31" fmla="*/ 834 h 1935"/>
                <a:gd name="T32" fmla="*/ 1537 w 3610"/>
                <a:gd name="T33" fmla="*/ 1080 h 1935"/>
                <a:gd name="T34" fmla="*/ 2132 w 3610"/>
                <a:gd name="T35" fmla="*/ 882 h 1935"/>
                <a:gd name="T36" fmla="*/ 2718 w 3610"/>
                <a:gd name="T37" fmla="*/ 0 h 1935"/>
                <a:gd name="T38" fmla="*/ 3238 w 3610"/>
                <a:gd name="T39" fmla="*/ 0 h 1935"/>
                <a:gd name="T40" fmla="*/ 2794 w 3610"/>
                <a:gd name="T41" fmla="*/ 987 h 1935"/>
                <a:gd name="T42" fmla="*/ 1694 w 3610"/>
                <a:gd name="T43" fmla="*/ 1566 h 1935"/>
                <a:gd name="T44" fmla="*/ 471 w 3610"/>
                <a:gd name="T45" fmla="*/ 837 h 1935"/>
                <a:gd name="T46" fmla="*/ 125 w 3610"/>
                <a:gd name="T47" fmla="*/ 0 h 1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610" h="1935">
                  <a:moveTo>
                    <a:pt x="1727" y="1935"/>
                  </a:moveTo>
                  <a:cubicBezTo>
                    <a:pt x="2033" y="1935"/>
                    <a:pt x="2328" y="1842"/>
                    <a:pt x="2606" y="1658"/>
                  </a:cubicBezTo>
                  <a:cubicBezTo>
                    <a:pt x="3113" y="1326"/>
                    <a:pt x="3476" y="725"/>
                    <a:pt x="3610" y="0"/>
                  </a:cubicBezTo>
                  <a:cubicBezTo>
                    <a:pt x="0" y="0"/>
                    <a:pt x="0" y="0"/>
                    <a:pt x="0" y="0"/>
                  </a:cubicBezTo>
                  <a:cubicBezTo>
                    <a:pt x="0" y="184"/>
                    <a:pt x="5" y="366"/>
                    <a:pt x="15" y="547"/>
                  </a:cubicBezTo>
                  <a:cubicBezTo>
                    <a:pt x="325" y="1391"/>
                    <a:pt x="996" y="1935"/>
                    <a:pt x="1727" y="1935"/>
                  </a:cubicBezTo>
                  <a:close/>
                  <a:moveTo>
                    <a:pt x="2433" y="0"/>
                  </a:moveTo>
                  <a:cubicBezTo>
                    <a:pt x="2382" y="148"/>
                    <a:pt x="2310" y="290"/>
                    <a:pt x="2219" y="410"/>
                  </a:cubicBezTo>
                  <a:cubicBezTo>
                    <a:pt x="2034" y="654"/>
                    <a:pt x="1787" y="789"/>
                    <a:pt x="1524" y="789"/>
                  </a:cubicBezTo>
                  <a:cubicBezTo>
                    <a:pt x="1232" y="789"/>
                    <a:pt x="949" y="624"/>
                    <a:pt x="748" y="337"/>
                  </a:cubicBezTo>
                  <a:cubicBezTo>
                    <a:pt x="675" y="232"/>
                    <a:pt x="617" y="122"/>
                    <a:pt x="571" y="0"/>
                  </a:cubicBezTo>
                  <a:lnTo>
                    <a:pt x="2433" y="0"/>
                  </a:lnTo>
                  <a:close/>
                  <a:moveTo>
                    <a:pt x="125" y="0"/>
                  </a:moveTo>
                  <a:cubicBezTo>
                    <a:pt x="324" y="0"/>
                    <a:pt x="324" y="0"/>
                    <a:pt x="324" y="0"/>
                  </a:cubicBezTo>
                  <a:cubicBezTo>
                    <a:pt x="343" y="60"/>
                    <a:pt x="363" y="116"/>
                    <a:pt x="387" y="174"/>
                  </a:cubicBezTo>
                  <a:cubicBezTo>
                    <a:pt x="499" y="446"/>
                    <a:pt x="665" y="674"/>
                    <a:pt x="868" y="834"/>
                  </a:cubicBezTo>
                  <a:cubicBezTo>
                    <a:pt x="1072" y="995"/>
                    <a:pt x="1303" y="1080"/>
                    <a:pt x="1537" y="1080"/>
                  </a:cubicBezTo>
                  <a:cubicBezTo>
                    <a:pt x="1746" y="1080"/>
                    <a:pt x="1947" y="1013"/>
                    <a:pt x="2132" y="882"/>
                  </a:cubicBezTo>
                  <a:cubicBezTo>
                    <a:pt x="2405" y="692"/>
                    <a:pt x="2611" y="377"/>
                    <a:pt x="2718" y="0"/>
                  </a:cubicBezTo>
                  <a:cubicBezTo>
                    <a:pt x="3238" y="0"/>
                    <a:pt x="3238" y="0"/>
                    <a:pt x="3238" y="0"/>
                  </a:cubicBezTo>
                  <a:cubicBezTo>
                    <a:pt x="3166" y="385"/>
                    <a:pt x="3024" y="701"/>
                    <a:pt x="2794" y="987"/>
                  </a:cubicBezTo>
                  <a:cubicBezTo>
                    <a:pt x="2498" y="1360"/>
                    <a:pt x="2107" y="1566"/>
                    <a:pt x="1694" y="1566"/>
                  </a:cubicBezTo>
                  <a:cubicBezTo>
                    <a:pt x="1217" y="1566"/>
                    <a:pt x="771" y="1300"/>
                    <a:pt x="471" y="837"/>
                  </a:cubicBezTo>
                  <a:cubicBezTo>
                    <a:pt x="312" y="587"/>
                    <a:pt x="195" y="298"/>
                    <a:pt x="125"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4" name="Freeform 17"/>
            <p:cNvSpPr>
              <a:spLocks/>
            </p:cNvSpPr>
            <p:nvPr userDrawn="1"/>
          </p:nvSpPr>
          <p:spPr bwMode="auto">
            <a:xfrm>
              <a:off x="3652838" y="0"/>
              <a:ext cx="960438" cy="0"/>
            </a:xfrm>
            <a:custGeom>
              <a:avLst/>
              <a:gdLst>
                <a:gd name="T0" fmla="*/ 0 w 1531"/>
                <a:gd name="T1" fmla="*/ 0 w 1531"/>
                <a:gd name="T2" fmla="*/ 1531 w 1531"/>
                <a:gd name="T3" fmla="*/ 0 w 1531"/>
              </a:gdLst>
              <a:ahLst/>
              <a:cxnLst>
                <a:cxn ang="0">
                  <a:pos x="T0" y="0"/>
                </a:cxn>
                <a:cxn ang="0">
                  <a:pos x="T1" y="0"/>
                </a:cxn>
                <a:cxn ang="0">
                  <a:pos x="T2" y="0"/>
                </a:cxn>
                <a:cxn ang="0">
                  <a:pos x="T3" y="0"/>
                </a:cxn>
              </a:cxnLst>
              <a:rect l="0" t="0" r="r" b="b"/>
              <a:pathLst>
                <a:path w="1531">
                  <a:moveTo>
                    <a:pt x="0" y="0"/>
                  </a:moveTo>
                  <a:cubicBezTo>
                    <a:pt x="0" y="0"/>
                    <a:pt x="0" y="0"/>
                    <a:pt x="0" y="0"/>
                  </a:cubicBezTo>
                  <a:cubicBezTo>
                    <a:pt x="1531" y="0"/>
                    <a:pt x="1531" y="0"/>
                    <a:pt x="1531" y="0"/>
                  </a:cubicBezTo>
                  <a:lnTo>
                    <a:pt x="0" y="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5" name="Freeform 18"/>
            <p:cNvSpPr>
              <a:spLocks/>
            </p:cNvSpPr>
            <p:nvPr userDrawn="1"/>
          </p:nvSpPr>
          <p:spPr bwMode="auto">
            <a:xfrm>
              <a:off x="6388100" y="0"/>
              <a:ext cx="768350" cy="3175"/>
            </a:xfrm>
            <a:custGeom>
              <a:avLst/>
              <a:gdLst>
                <a:gd name="T0" fmla="*/ 1223 w 1223"/>
                <a:gd name="T1" fmla="*/ 4 h 4"/>
                <a:gd name="T2" fmla="*/ 1220 w 1223"/>
                <a:gd name="T3" fmla="*/ 0 h 4"/>
                <a:gd name="T4" fmla="*/ 0 w 1223"/>
                <a:gd name="T5" fmla="*/ 0 h 4"/>
                <a:gd name="T6" fmla="*/ 4 w 1223"/>
                <a:gd name="T7" fmla="*/ 3 h 4"/>
                <a:gd name="T8" fmla="*/ 1223 w 1223"/>
                <a:gd name="T9" fmla="*/ 4 h 4"/>
              </a:gdLst>
              <a:ahLst/>
              <a:cxnLst>
                <a:cxn ang="0">
                  <a:pos x="T0" y="T1"/>
                </a:cxn>
                <a:cxn ang="0">
                  <a:pos x="T2" y="T3"/>
                </a:cxn>
                <a:cxn ang="0">
                  <a:pos x="T4" y="T5"/>
                </a:cxn>
                <a:cxn ang="0">
                  <a:pos x="T6" y="T7"/>
                </a:cxn>
                <a:cxn ang="0">
                  <a:pos x="T8" y="T9"/>
                </a:cxn>
              </a:cxnLst>
              <a:rect l="0" t="0" r="r" b="b"/>
              <a:pathLst>
                <a:path w="1223" h="4">
                  <a:moveTo>
                    <a:pt x="1223" y="4"/>
                  </a:moveTo>
                  <a:cubicBezTo>
                    <a:pt x="1222" y="3"/>
                    <a:pt x="1221" y="1"/>
                    <a:pt x="1220" y="0"/>
                  </a:cubicBezTo>
                  <a:cubicBezTo>
                    <a:pt x="0" y="0"/>
                    <a:pt x="0" y="0"/>
                    <a:pt x="0" y="0"/>
                  </a:cubicBezTo>
                  <a:cubicBezTo>
                    <a:pt x="1" y="1"/>
                    <a:pt x="2" y="2"/>
                    <a:pt x="4" y="3"/>
                  </a:cubicBezTo>
                  <a:lnTo>
                    <a:pt x="1223" y="4"/>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6" name="Freeform 19"/>
            <p:cNvSpPr>
              <a:spLocks/>
            </p:cNvSpPr>
            <p:nvPr userDrawn="1"/>
          </p:nvSpPr>
          <p:spPr bwMode="auto">
            <a:xfrm>
              <a:off x="4197350" y="3175"/>
              <a:ext cx="2941638" cy="2625725"/>
            </a:xfrm>
            <a:custGeom>
              <a:avLst/>
              <a:gdLst>
                <a:gd name="T0" fmla="*/ 3684 w 4690"/>
                <a:gd name="T1" fmla="*/ 3167 h 4185"/>
                <a:gd name="T2" fmla="*/ 1125 w 4690"/>
                <a:gd name="T3" fmla="*/ 3245 h 4185"/>
                <a:gd name="T4" fmla="*/ 960 w 4690"/>
                <a:gd name="T5" fmla="*/ 1014 h 4185"/>
                <a:gd name="T6" fmla="*/ 3065 w 4690"/>
                <a:gd name="T7" fmla="*/ 941 h 4185"/>
                <a:gd name="T8" fmla="*/ 3170 w 4690"/>
                <a:gd name="T9" fmla="*/ 2772 h 4185"/>
                <a:gd name="T10" fmla="*/ 1483 w 4690"/>
                <a:gd name="T11" fmla="*/ 2825 h 4185"/>
                <a:gd name="T12" fmla="*/ 1379 w 4690"/>
                <a:gd name="T13" fmla="*/ 1356 h 4185"/>
                <a:gd name="T14" fmla="*/ 2758 w 4690"/>
                <a:gd name="T15" fmla="*/ 1309 h 4185"/>
                <a:gd name="T16" fmla="*/ 2741 w 4690"/>
                <a:gd name="T17" fmla="*/ 1198 h 4185"/>
                <a:gd name="T18" fmla="*/ 1153 w 4690"/>
                <a:gd name="T19" fmla="*/ 1272 h 4185"/>
                <a:gd name="T20" fmla="*/ 1298 w 4690"/>
                <a:gd name="T21" fmla="*/ 2962 h 4185"/>
                <a:gd name="T22" fmla="*/ 3238 w 4690"/>
                <a:gd name="T23" fmla="*/ 2880 h 4185"/>
                <a:gd name="T24" fmla="*/ 3089 w 4690"/>
                <a:gd name="T25" fmla="*/ 768 h 4185"/>
                <a:gd name="T26" fmla="*/ 666 w 4690"/>
                <a:gd name="T27" fmla="*/ 883 h 4185"/>
                <a:gd name="T28" fmla="*/ 897 w 4690"/>
                <a:gd name="T29" fmla="*/ 3447 h 4185"/>
                <a:gd name="T30" fmla="*/ 3836 w 4690"/>
                <a:gd name="T31" fmla="*/ 3323 h 4185"/>
                <a:gd name="T32" fmla="*/ 3624 w 4690"/>
                <a:gd name="T33" fmla="*/ 104 h 4185"/>
                <a:gd name="T34" fmla="*/ 3497 w 4690"/>
                <a:gd name="T35" fmla="*/ 0 h 4185"/>
                <a:gd name="T36" fmla="*/ 2970 w 4690"/>
                <a:gd name="T37" fmla="*/ 0 h 4185"/>
                <a:gd name="T38" fmla="*/ 3536 w 4690"/>
                <a:gd name="T39" fmla="*/ 372 h 4185"/>
                <a:gd name="T40" fmla="*/ 3684 w 4690"/>
                <a:gd name="T41" fmla="*/ 3167 h 4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690" h="4185">
                  <a:moveTo>
                    <a:pt x="3684" y="3167"/>
                  </a:moveTo>
                  <a:cubicBezTo>
                    <a:pt x="3007" y="3867"/>
                    <a:pt x="1874" y="3898"/>
                    <a:pt x="1125" y="3245"/>
                  </a:cubicBezTo>
                  <a:cubicBezTo>
                    <a:pt x="452" y="2658"/>
                    <a:pt x="368" y="1665"/>
                    <a:pt x="960" y="1014"/>
                  </a:cubicBezTo>
                  <a:cubicBezTo>
                    <a:pt x="1492" y="429"/>
                    <a:pt x="2445" y="391"/>
                    <a:pt x="3065" y="941"/>
                  </a:cubicBezTo>
                  <a:cubicBezTo>
                    <a:pt x="3623" y="1435"/>
                    <a:pt x="3662" y="2258"/>
                    <a:pt x="3170" y="2772"/>
                  </a:cubicBezTo>
                  <a:cubicBezTo>
                    <a:pt x="2726" y="3235"/>
                    <a:pt x="1977" y="3257"/>
                    <a:pt x="1483" y="2825"/>
                  </a:cubicBezTo>
                  <a:cubicBezTo>
                    <a:pt x="1039" y="2436"/>
                    <a:pt x="988" y="1781"/>
                    <a:pt x="1379" y="1356"/>
                  </a:cubicBezTo>
                  <a:cubicBezTo>
                    <a:pt x="1731" y="973"/>
                    <a:pt x="2353" y="950"/>
                    <a:pt x="2758" y="1309"/>
                  </a:cubicBezTo>
                  <a:cubicBezTo>
                    <a:pt x="2741" y="1198"/>
                    <a:pt x="2741" y="1198"/>
                    <a:pt x="2741" y="1198"/>
                  </a:cubicBezTo>
                  <a:cubicBezTo>
                    <a:pt x="2268" y="790"/>
                    <a:pt x="1551" y="826"/>
                    <a:pt x="1153" y="1272"/>
                  </a:cubicBezTo>
                  <a:cubicBezTo>
                    <a:pt x="712" y="1768"/>
                    <a:pt x="782" y="2521"/>
                    <a:pt x="1298" y="2962"/>
                  </a:cubicBezTo>
                  <a:cubicBezTo>
                    <a:pt x="1873" y="3451"/>
                    <a:pt x="2734" y="3418"/>
                    <a:pt x="3238" y="2880"/>
                  </a:cubicBezTo>
                  <a:cubicBezTo>
                    <a:pt x="3797" y="2282"/>
                    <a:pt x="3741" y="1332"/>
                    <a:pt x="3089" y="768"/>
                  </a:cubicBezTo>
                  <a:cubicBezTo>
                    <a:pt x="2365" y="142"/>
                    <a:pt x="1266" y="201"/>
                    <a:pt x="666" y="883"/>
                  </a:cubicBezTo>
                  <a:cubicBezTo>
                    <a:pt x="0" y="1642"/>
                    <a:pt x="117" y="2782"/>
                    <a:pt x="897" y="3447"/>
                  </a:cubicBezTo>
                  <a:cubicBezTo>
                    <a:pt x="1767" y="4185"/>
                    <a:pt x="3064" y="4137"/>
                    <a:pt x="3836" y="3323"/>
                  </a:cubicBezTo>
                  <a:cubicBezTo>
                    <a:pt x="4690" y="2421"/>
                    <a:pt x="4619" y="968"/>
                    <a:pt x="3624" y="104"/>
                  </a:cubicBezTo>
                  <a:cubicBezTo>
                    <a:pt x="3582" y="68"/>
                    <a:pt x="3540" y="33"/>
                    <a:pt x="3497" y="0"/>
                  </a:cubicBezTo>
                  <a:cubicBezTo>
                    <a:pt x="2970" y="0"/>
                    <a:pt x="2970" y="0"/>
                    <a:pt x="2970" y="0"/>
                  </a:cubicBezTo>
                  <a:cubicBezTo>
                    <a:pt x="3184" y="95"/>
                    <a:pt x="3352" y="209"/>
                    <a:pt x="3536" y="372"/>
                  </a:cubicBezTo>
                  <a:cubicBezTo>
                    <a:pt x="4389" y="1132"/>
                    <a:pt x="4437" y="2390"/>
                    <a:pt x="3684" y="3167"/>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7" name="Freeform 20"/>
            <p:cNvSpPr>
              <a:spLocks noEditPoints="1"/>
            </p:cNvSpPr>
            <p:nvPr userDrawn="1"/>
          </p:nvSpPr>
          <p:spPr bwMode="auto">
            <a:xfrm>
              <a:off x="87313" y="0"/>
              <a:ext cx="11020425" cy="6146800"/>
            </a:xfrm>
            <a:custGeom>
              <a:avLst/>
              <a:gdLst>
                <a:gd name="T0" fmla="*/ 15136 w 17562"/>
                <a:gd name="T1" fmla="*/ 1 h 9795"/>
                <a:gd name="T2" fmla="*/ 9655 w 17562"/>
                <a:gd name="T3" fmla="*/ 1 h 9795"/>
                <a:gd name="T4" fmla="*/ 9513 w 17562"/>
                <a:gd name="T5" fmla="*/ 1 h 9795"/>
                <a:gd name="T6" fmla="*/ 13164 w 17562"/>
                <a:gd name="T7" fmla="*/ 1 h 9795"/>
                <a:gd name="T8" fmla="*/ 5683 w 17562"/>
                <a:gd name="T9" fmla="*/ 1 h 9795"/>
                <a:gd name="T10" fmla="*/ 1858 w 17562"/>
                <a:gd name="T11" fmla="*/ 2741 h 9795"/>
                <a:gd name="T12" fmla="*/ 1926 w 17562"/>
                <a:gd name="T13" fmla="*/ 3227 h 9795"/>
                <a:gd name="T14" fmla="*/ 4031 w 17562"/>
                <a:gd name="T15" fmla="*/ 7112 h 9795"/>
                <a:gd name="T16" fmla="*/ 4301 w 17562"/>
                <a:gd name="T17" fmla="*/ 8206 h 9795"/>
                <a:gd name="T18" fmla="*/ 6624 w 17562"/>
                <a:gd name="T19" fmla="*/ 6185 h 9795"/>
                <a:gd name="T20" fmla="*/ 9313 w 17562"/>
                <a:gd name="T21" fmla="*/ 9096 h 9795"/>
                <a:gd name="T22" fmla="*/ 9088 w 17562"/>
                <a:gd name="T23" fmla="*/ 9655 h 9795"/>
                <a:gd name="T24" fmla="*/ 8467 w 17562"/>
                <a:gd name="T25" fmla="*/ 6290 h 9795"/>
                <a:gd name="T26" fmla="*/ 12596 w 17562"/>
                <a:gd name="T27" fmla="*/ 8617 h 9795"/>
                <a:gd name="T28" fmla="*/ 10920 w 17562"/>
                <a:gd name="T29" fmla="*/ 7656 h 9795"/>
                <a:gd name="T30" fmla="*/ 12262 w 17562"/>
                <a:gd name="T31" fmla="*/ 6483 h 9795"/>
                <a:gd name="T32" fmla="*/ 12327 w 17562"/>
                <a:gd name="T33" fmla="*/ 7902 h 9795"/>
                <a:gd name="T34" fmla="*/ 12292 w 17562"/>
                <a:gd name="T35" fmla="*/ 7038 h 9795"/>
                <a:gd name="T36" fmla="*/ 12317 w 17562"/>
                <a:gd name="T37" fmla="*/ 7582 h 9795"/>
                <a:gd name="T38" fmla="*/ 12286 w 17562"/>
                <a:gd name="T39" fmla="*/ 7257 h 9795"/>
                <a:gd name="T40" fmla="*/ 12356 w 17562"/>
                <a:gd name="T41" fmla="*/ 7180 h 9795"/>
                <a:gd name="T42" fmla="*/ 12340 w 17562"/>
                <a:gd name="T43" fmla="*/ 7702 h 9795"/>
                <a:gd name="T44" fmla="*/ 12310 w 17562"/>
                <a:gd name="T45" fmla="*/ 6918 h 9795"/>
                <a:gd name="T46" fmla="*/ 12352 w 17562"/>
                <a:gd name="T47" fmla="*/ 8086 h 9795"/>
                <a:gd name="T48" fmla="*/ 12274 w 17562"/>
                <a:gd name="T49" fmla="*/ 6236 h 9795"/>
                <a:gd name="T50" fmla="*/ 10582 w 17562"/>
                <a:gd name="T51" fmla="*/ 7734 h 9795"/>
                <a:gd name="T52" fmla="*/ 9947 w 17562"/>
                <a:gd name="T53" fmla="*/ 9795 h 9795"/>
                <a:gd name="T54" fmla="*/ 11315 w 17562"/>
                <a:gd name="T55" fmla="*/ 8763 h 9795"/>
                <a:gd name="T56" fmla="*/ 12374 w 17562"/>
                <a:gd name="T57" fmla="*/ 8947 h 9795"/>
                <a:gd name="T58" fmla="*/ 14341 w 17562"/>
                <a:gd name="T59" fmla="*/ 8214 h 9795"/>
                <a:gd name="T60" fmla="*/ 16831 w 17562"/>
                <a:gd name="T61" fmla="*/ 6342 h 9795"/>
                <a:gd name="T62" fmla="*/ 16916 w 17562"/>
                <a:gd name="T63" fmla="*/ 5857 h 9795"/>
                <a:gd name="T64" fmla="*/ 4962 w 17562"/>
                <a:gd name="T65" fmla="*/ 1 h 9795"/>
                <a:gd name="T66" fmla="*/ 4245 w 17562"/>
                <a:gd name="T67" fmla="*/ 1848 h 9795"/>
                <a:gd name="T68" fmla="*/ 4516 w 17562"/>
                <a:gd name="T69" fmla="*/ 3140 h 9795"/>
                <a:gd name="T70" fmla="*/ 6499 w 17562"/>
                <a:gd name="T71" fmla="*/ 5795 h 9795"/>
                <a:gd name="T72" fmla="*/ 2371 w 17562"/>
                <a:gd name="T73" fmla="*/ 3382 h 9795"/>
                <a:gd name="T74" fmla="*/ 4877 w 17562"/>
                <a:gd name="T75" fmla="*/ 4429 h 9795"/>
                <a:gd name="T76" fmla="*/ 3968 w 17562"/>
                <a:gd name="T77" fmla="*/ 5413 h 9795"/>
                <a:gd name="T78" fmla="*/ 3576 w 17562"/>
                <a:gd name="T79" fmla="*/ 3903 h 9795"/>
                <a:gd name="T80" fmla="*/ 3825 w 17562"/>
                <a:gd name="T81" fmla="*/ 4863 h 9795"/>
                <a:gd name="T82" fmla="*/ 3664 w 17562"/>
                <a:gd name="T83" fmla="*/ 4270 h 9795"/>
                <a:gd name="T84" fmla="*/ 3768 w 17562"/>
                <a:gd name="T85" fmla="*/ 4634 h 9795"/>
                <a:gd name="T86" fmla="*/ 3736 w 17562"/>
                <a:gd name="T87" fmla="*/ 4657 h 9795"/>
                <a:gd name="T88" fmla="*/ 3919 w 17562"/>
                <a:gd name="T89" fmla="*/ 4632 h 9795"/>
                <a:gd name="T90" fmla="*/ 3392 w 17562"/>
                <a:gd name="T91" fmla="*/ 4240 h 9795"/>
                <a:gd name="T92" fmla="*/ 4202 w 17562"/>
                <a:gd name="T93" fmla="*/ 4829 h 9795"/>
                <a:gd name="T94" fmla="*/ 2979 w 17562"/>
                <a:gd name="T95" fmla="*/ 3911 h 9795"/>
                <a:gd name="T96" fmla="*/ 4093 w 17562"/>
                <a:gd name="T97" fmla="*/ 5644 h 9795"/>
                <a:gd name="T98" fmla="*/ 5145 w 17562"/>
                <a:gd name="T99" fmla="*/ 4234 h 9795"/>
                <a:gd name="T100" fmla="*/ 6499 w 17562"/>
                <a:gd name="T101" fmla="*/ 5795 h 9795"/>
                <a:gd name="T102" fmla="*/ 13826 w 17562"/>
                <a:gd name="T103" fmla="*/ 1 h 9795"/>
                <a:gd name="T104" fmla="*/ 13516 w 17562"/>
                <a:gd name="T105" fmla="*/ 3622 h 9795"/>
                <a:gd name="T106" fmla="*/ 12998 w 17562"/>
                <a:gd name="T107" fmla="*/ 4471 h 9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562" h="9795">
                  <a:moveTo>
                    <a:pt x="14748" y="4919"/>
                  </a:moveTo>
                  <a:cubicBezTo>
                    <a:pt x="14226" y="4373"/>
                    <a:pt x="13954" y="3592"/>
                    <a:pt x="13982" y="2720"/>
                  </a:cubicBezTo>
                  <a:cubicBezTo>
                    <a:pt x="14015" y="1718"/>
                    <a:pt x="14432" y="742"/>
                    <a:pt x="15136" y="1"/>
                  </a:cubicBezTo>
                  <a:cubicBezTo>
                    <a:pt x="10041" y="1"/>
                    <a:pt x="10041" y="1"/>
                    <a:pt x="10041" y="1"/>
                  </a:cubicBezTo>
                  <a:cubicBezTo>
                    <a:pt x="10041" y="0"/>
                    <a:pt x="10040" y="0"/>
                    <a:pt x="10040" y="0"/>
                  </a:cubicBezTo>
                  <a:cubicBezTo>
                    <a:pt x="9655" y="1"/>
                    <a:pt x="9655" y="1"/>
                    <a:pt x="9655" y="1"/>
                  </a:cubicBezTo>
                  <a:cubicBezTo>
                    <a:pt x="7214" y="1"/>
                    <a:pt x="7214" y="1"/>
                    <a:pt x="7214" y="1"/>
                  </a:cubicBezTo>
                  <a:cubicBezTo>
                    <a:pt x="9578" y="1"/>
                    <a:pt x="9578" y="1"/>
                    <a:pt x="9578" y="1"/>
                  </a:cubicBezTo>
                  <a:cubicBezTo>
                    <a:pt x="9513" y="1"/>
                    <a:pt x="9513" y="1"/>
                    <a:pt x="9513" y="1"/>
                  </a:cubicBezTo>
                  <a:cubicBezTo>
                    <a:pt x="10042" y="1"/>
                    <a:pt x="10042" y="1"/>
                    <a:pt x="10042" y="1"/>
                  </a:cubicBezTo>
                  <a:cubicBezTo>
                    <a:pt x="10042" y="1"/>
                    <a:pt x="10041" y="1"/>
                    <a:pt x="10041" y="1"/>
                  </a:cubicBezTo>
                  <a:cubicBezTo>
                    <a:pt x="13164" y="1"/>
                    <a:pt x="13164" y="1"/>
                    <a:pt x="13164" y="1"/>
                  </a:cubicBezTo>
                  <a:cubicBezTo>
                    <a:pt x="13729" y="1586"/>
                    <a:pt x="13377" y="3378"/>
                    <a:pt x="12161" y="4601"/>
                  </a:cubicBezTo>
                  <a:cubicBezTo>
                    <a:pt x="10587" y="6163"/>
                    <a:pt x="8060" y="6222"/>
                    <a:pt x="6362" y="4774"/>
                  </a:cubicBezTo>
                  <a:cubicBezTo>
                    <a:pt x="4946" y="3543"/>
                    <a:pt x="4644" y="1503"/>
                    <a:pt x="5683" y="1"/>
                  </a:cubicBezTo>
                  <a:cubicBezTo>
                    <a:pt x="4385" y="1"/>
                    <a:pt x="4385" y="1"/>
                    <a:pt x="4385" y="1"/>
                  </a:cubicBezTo>
                  <a:cubicBezTo>
                    <a:pt x="4283" y="711"/>
                    <a:pt x="4015" y="1370"/>
                    <a:pt x="3590" y="1873"/>
                  </a:cubicBezTo>
                  <a:cubicBezTo>
                    <a:pt x="3119" y="2433"/>
                    <a:pt x="2504" y="2741"/>
                    <a:pt x="1858" y="2741"/>
                  </a:cubicBezTo>
                  <a:cubicBezTo>
                    <a:pt x="1115" y="2741"/>
                    <a:pt x="428" y="2337"/>
                    <a:pt x="0" y="1655"/>
                  </a:cubicBezTo>
                  <a:cubicBezTo>
                    <a:pt x="46" y="1926"/>
                    <a:pt x="103" y="2192"/>
                    <a:pt x="171" y="2455"/>
                  </a:cubicBezTo>
                  <a:cubicBezTo>
                    <a:pt x="647" y="2941"/>
                    <a:pt x="1264" y="3226"/>
                    <a:pt x="1926" y="3227"/>
                  </a:cubicBezTo>
                  <a:cubicBezTo>
                    <a:pt x="1699" y="3574"/>
                    <a:pt x="1610" y="4026"/>
                    <a:pt x="1675" y="4522"/>
                  </a:cubicBezTo>
                  <a:cubicBezTo>
                    <a:pt x="1761" y="5202"/>
                    <a:pt x="2090" y="5846"/>
                    <a:pt x="2600" y="6338"/>
                  </a:cubicBezTo>
                  <a:cubicBezTo>
                    <a:pt x="3008" y="6731"/>
                    <a:pt x="3505" y="6998"/>
                    <a:pt x="4031" y="7112"/>
                  </a:cubicBezTo>
                  <a:cubicBezTo>
                    <a:pt x="3932" y="7328"/>
                    <a:pt x="3875" y="7563"/>
                    <a:pt x="3868" y="7813"/>
                  </a:cubicBezTo>
                  <a:cubicBezTo>
                    <a:pt x="3867" y="7843"/>
                    <a:pt x="3866" y="7874"/>
                    <a:pt x="3866" y="7904"/>
                  </a:cubicBezTo>
                  <a:cubicBezTo>
                    <a:pt x="4008" y="8008"/>
                    <a:pt x="4153" y="8109"/>
                    <a:pt x="4301" y="8206"/>
                  </a:cubicBezTo>
                  <a:cubicBezTo>
                    <a:pt x="4244" y="7795"/>
                    <a:pt x="4345" y="7393"/>
                    <a:pt x="4594" y="7052"/>
                  </a:cubicBezTo>
                  <a:cubicBezTo>
                    <a:pt x="4988" y="6515"/>
                    <a:pt x="5699" y="6200"/>
                    <a:pt x="6547" y="6186"/>
                  </a:cubicBezTo>
                  <a:cubicBezTo>
                    <a:pt x="6573" y="6186"/>
                    <a:pt x="6599" y="6185"/>
                    <a:pt x="6624" y="6185"/>
                  </a:cubicBezTo>
                  <a:cubicBezTo>
                    <a:pt x="7305" y="6185"/>
                    <a:pt x="8019" y="6413"/>
                    <a:pt x="8585" y="6810"/>
                  </a:cubicBezTo>
                  <a:cubicBezTo>
                    <a:pt x="9138" y="7197"/>
                    <a:pt x="9494" y="7703"/>
                    <a:pt x="9562" y="8196"/>
                  </a:cubicBezTo>
                  <a:cubicBezTo>
                    <a:pt x="9610" y="8541"/>
                    <a:pt x="9526" y="8844"/>
                    <a:pt x="9313" y="9096"/>
                  </a:cubicBezTo>
                  <a:cubicBezTo>
                    <a:pt x="9064" y="9390"/>
                    <a:pt x="8651" y="9594"/>
                    <a:pt x="8142" y="9682"/>
                  </a:cubicBezTo>
                  <a:cubicBezTo>
                    <a:pt x="8373" y="9718"/>
                    <a:pt x="8606" y="9746"/>
                    <a:pt x="8842" y="9765"/>
                  </a:cubicBezTo>
                  <a:cubicBezTo>
                    <a:pt x="8928" y="9732"/>
                    <a:pt x="9010" y="9696"/>
                    <a:pt x="9088" y="9655"/>
                  </a:cubicBezTo>
                  <a:cubicBezTo>
                    <a:pt x="9520" y="9430"/>
                    <a:pt x="9802" y="9094"/>
                    <a:pt x="9905" y="8682"/>
                  </a:cubicBezTo>
                  <a:cubicBezTo>
                    <a:pt x="10010" y="8265"/>
                    <a:pt x="9909" y="7789"/>
                    <a:pt x="9623" y="7340"/>
                  </a:cubicBezTo>
                  <a:cubicBezTo>
                    <a:pt x="9353" y="6917"/>
                    <a:pt x="8949" y="6555"/>
                    <a:pt x="8467" y="6290"/>
                  </a:cubicBezTo>
                  <a:cubicBezTo>
                    <a:pt x="9902" y="6496"/>
                    <a:pt x="11397" y="6072"/>
                    <a:pt x="12506" y="5021"/>
                  </a:cubicBezTo>
                  <a:cubicBezTo>
                    <a:pt x="13627" y="5074"/>
                    <a:pt x="14446" y="5829"/>
                    <a:pt x="14472" y="6856"/>
                  </a:cubicBezTo>
                  <a:cubicBezTo>
                    <a:pt x="14497" y="7738"/>
                    <a:pt x="13691" y="8495"/>
                    <a:pt x="12596" y="8617"/>
                  </a:cubicBezTo>
                  <a:cubicBezTo>
                    <a:pt x="12513" y="8626"/>
                    <a:pt x="12430" y="8631"/>
                    <a:pt x="12348" y="8631"/>
                  </a:cubicBezTo>
                  <a:cubicBezTo>
                    <a:pt x="12348" y="8631"/>
                    <a:pt x="12348" y="8631"/>
                    <a:pt x="12348" y="8631"/>
                  </a:cubicBezTo>
                  <a:cubicBezTo>
                    <a:pt x="11584" y="8631"/>
                    <a:pt x="10997" y="8230"/>
                    <a:pt x="10920" y="7656"/>
                  </a:cubicBezTo>
                  <a:cubicBezTo>
                    <a:pt x="10892" y="7444"/>
                    <a:pt x="10961" y="7220"/>
                    <a:pt x="11113" y="7024"/>
                  </a:cubicBezTo>
                  <a:cubicBezTo>
                    <a:pt x="11331" y="6741"/>
                    <a:pt x="11701" y="6543"/>
                    <a:pt x="12101" y="6494"/>
                  </a:cubicBezTo>
                  <a:cubicBezTo>
                    <a:pt x="12155" y="6487"/>
                    <a:pt x="12209" y="6483"/>
                    <a:pt x="12262" y="6483"/>
                  </a:cubicBezTo>
                  <a:cubicBezTo>
                    <a:pt x="12766" y="6483"/>
                    <a:pt x="13162" y="6783"/>
                    <a:pt x="13184" y="7180"/>
                  </a:cubicBezTo>
                  <a:cubicBezTo>
                    <a:pt x="13204" y="7527"/>
                    <a:pt x="12872" y="7842"/>
                    <a:pt x="12429" y="7896"/>
                  </a:cubicBezTo>
                  <a:cubicBezTo>
                    <a:pt x="12395" y="7900"/>
                    <a:pt x="12360" y="7902"/>
                    <a:pt x="12327" y="7902"/>
                  </a:cubicBezTo>
                  <a:cubicBezTo>
                    <a:pt x="12020" y="7902"/>
                    <a:pt x="11779" y="7732"/>
                    <a:pt x="11754" y="7497"/>
                  </a:cubicBezTo>
                  <a:cubicBezTo>
                    <a:pt x="11733" y="7282"/>
                    <a:pt x="11945" y="7078"/>
                    <a:pt x="12227" y="7043"/>
                  </a:cubicBezTo>
                  <a:cubicBezTo>
                    <a:pt x="12248" y="7040"/>
                    <a:pt x="12270" y="7038"/>
                    <a:pt x="12292" y="7038"/>
                  </a:cubicBezTo>
                  <a:cubicBezTo>
                    <a:pt x="12486" y="7038"/>
                    <a:pt x="12640" y="7151"/>
                    <a:pt x="12650" y="7302"/>
                  </a:cubicBezTo>
                  <a:cubicBezTo>
                    <a:pt x="12660" y="7433"/>
                    <a:pt x="12528" y="7558"/>
                    <a:pt x="12356" y="7579"/>
                  </a:cubicBezTo>
                  <a:cubicBezTo>
                    <a:pt x="12343" y="7581"/>
                    <a:pt x="12330" y="7582"/>
                    <a:pt x="12317" y="7582"/>
                  </a:cubicBezTo>
                  <a:cubicBezTo>
                    <a:pt x="12198" y="7582"/>
                    <a:pt x="12105" y="7517"/>
                    <a:pt x="12097" y="7427"/>
                  </a:cubicBezTo>
                  <a:cubicBezTo>
                    <a:pt x="12090" y="7348"/>
                    <a:pt x="12170" y="7272"/>
                    <a:pt x="12277" y="7259"/>
                  </a:cubicBezTo>
                  <a:cubicBezTo>
                    <a:pt x="12286" y="7257"/>
                    <a:pt x="12286" y="7257"/>
                    <a:pt x="12286" y="7257"/>
                  </a:cubicBezTo>
                  <a:cubicBezTo>
                    <a:pt x="12293" y="7250"/>
                    <a:pt x="12293" y="7250"/>
                    <a:pt x="12293" y="7250"/>
                  </a:cubicBezTo>
                  <a:cubicBezTo>
                    <a:pt x="12297" y="7246"/>
                    <a:pt x="12301" y="7241"/>
                    <a:pt x="12305" y="7237"/>
                  </a:cubicBezTo>
                  <a:cubicBezTo>
                    <a:pt x="12356" y="7180"/>
                    <a:pt x="12356" y="7180"/>
                    <a:pt x="12356" y="7180"/>
                  </a:cubicBezTo>
                  <a:cubicBezTo>
                    <a:pt x="12284" y="7189"/>
                    <a:pt x="12284" y="7189"/>
                    <a:pt x="12284" y="7189"/>
                  </a:cubicBezTo>
                  <a:cubicBezTo>
                    <a:pt x="12123" y="7209"/>
                    <a:pt x="12001" y="7330"/>
                    <a:pt x="12012" y="7460"/>
                  </a:cubicBezTo>
                  <a:cubicBezTo>
                    <a:pt x="12026" y="7600"/>
                    <a:pt x="12164" y="7702"/>
                    <a:pt x="12340" y="7702"/>
                  </a:cubicBezTo>
                  <a:cubicBezTo>
                    <a:pt x="12358" y="7702"/>
                    <a:pt x="12377" y="7701"/>
                    <a:pt x="12395" y="7698"/>
                  </a:cubicBezTo>
                  <a:cubicBezTo>
                    <a:pt x="12639" y="7667"/>
                    <a:pt x="12821" y="7491"/>
                    <a:pt x="12807" y="7296"/>
                  </a:cubicBezTo>
                  <a:cubicBezTo>
                    <a:pt x="12792" y="7081"/>
                    <a:pt x="12579" y="6918"/>
                    <a:pt x="12310" y="6918"/>
                  </a:cubicBezTo>
                  <a:cubicBezTo>
                    <a:pt x="12281" y="6918"/>
                    <a:pt x="12253" y="6920"/>
                    <a:pt x="12224" y="6924"/>
                  </a:cubicBezTo>
                  <a:cubicBezTo>
                    <a:pt x="11847" y="6971"/>
                    <a:pt x="11565" y="7249"/>
                    <a:pt x="11596" y="7544"/>
                  </a:cubicBezTo>
                  <a:cubicBezTo>
                    <a:pt x="11630" y="7858"/>
                    <a:pt x="11948" y="8086"/>
                    <a:pt x="12352" y="8086"/>
                  </a:cubicBezTo>
                  <a:cubicBezTo>
                    <a:pt x="12395" y="8086"/>
                    <a:pt x="12439" y="8084"/>
                    <a:pt x="12483" y="8078"/>
                  </a:cubicBezTo>
                  <a:cubicBezTo>
                    <a:pt x="13051" y="8010"/>
                    <a:pt x="13478" y="7601"/>
                    <a:pt x="13455" y="7147"/>
                  </a:cubicBezTo>
                  <a:cubicBezTo>
                    <a:pt x="13429" y="6627"/>
                    <a:pt x="12921" y="6236"/>
                    <a:pt x="12274" y="6236"/>
                  </a:cubicBezTo>
                  <a:cubicBezTo>
                    <a:pt x="12206" y="6236"/>
                    <a:pt x="12137" y="6240"/>
                    <a:pt x="12069" y="6249"/>
                  </a:cubicBezTo>
                  <a:cubicBezTo>
                    <a:pt x="11562" y="6312"/>
                    <a:pt x="11096" y="6565"/>
                    <a:pt x="10821" y="6925"/>
                  </a:cubicBezTo>
                  <a:cubicBezTo>
                    <a:pt x="10628" y="7177"/>
                    <a:pt x="10543" y="7464"/>
                    <a:pt x="10582" y="7734"/>
                  </a:cubicBezTo>
                  <a:cubicBezTo>
                    <a:pt x="10617" y="7977"/>
                    <a:pt x="10721" y="8195"/>
                    <a:pt x="10886" y="8379"/>
                  </a:cubicBezTo>
                  <a:cubicBezTo>
                    <a:pt x="10858" y="8762"/>
                    <a:pt x="10718" y="9097"/>
                    <a:pt x="10468" y="9377"/>
                  </a:cubicBezTo>
                  <a:cubicBezTo>
                    <a:pt x="10327" y="9536"/>
                    <a:pt x="10152" y="9675"/>
                    <a:pt x="9947" y="9795"/>
                  </a:cubicBezTo>
                  <a:cubicBezTo>
                    <a:pt x="10189" y="9788"/>
                    <a:pt x="10429" y="9772"/>
                    <a:pt x="10666" y="9748"/>
                  </a:cubicBezTo>
                  <a:cubicBezTo>
                    <a:pt x="10970" y="9488"/>
                    <a:pt x="11186" y="9166"/>
                    <a:pt x="11308" y="8786"/>
                  </a:cubicBezTo>
                  <a:cubicBezTo>
                    <a:pt x="11315" y="8763"/>
                    <a:pt x="11315" y="8763"/>
                    <a:pt x="11315" y="8763"/>
                  </a:cubicBezTo>
                  <a:cubicBezTo>
                    <a:pt x="11306" y="8740"/>
                    <a:pt x="11306" y="8740"/>
                    <a:pt x="11306" y="8740"/>
                  </a:cubicBezTo>
                  <a:cubicBezTo>
                    <a:pt x="11299" y="8723"/>
                    <a:pt x="11292" y="8706"/>
                    <a:pt x="11285" y="8689"/>
                  </a:cubicBezTo>
                  <a:cubicBezTo>
                    <a:pt x="11589" y="8855"/>
                    <a:pt x="11970" y="8947"/>
                    <a:pt x="12374" y="8947"/>
                  </a:cubicBezTo>
                  <a:cubicBezTo>
                    <a:pt x="12374" y="8947"/>
                    <a:pt x="12374" y="8947"/>
                    <a:pt x="12374" y="8947"/>
                  </a:cubicBezTo>
                  <a:cubicBezTo>
                    <a:pt x="12475" y="8947"/>
                    <a:pt x="12578" y="8941"/>
                    <a:pt x="12680" y="8930"/>
                  </a:cubicBezTo>
                  <a:cubicBezTo>
                    <a:pt x="13319" y="8863"/>
                    <a:pt x="13909" y="8609"/>
                    <a:pt x="14341" y="8214"/>
                  </a:cubicBezTo>
                  <a:cubicBezTo>
                    <a:pt x="14786" y="7809"/>
                    <a:pt x="15025" y="7286"/>
                    <a:pt x="15015" y="6742"/>
                  </a:cubicBezTo>
                  <a:cubicBezTo>
                    <a:pt x="15006" y="6317"/>
                    <a:pt x="14889" y="5914"/>
                    <a:pt x="14679" y="5569"/>
                  </a:cubicBezTo>
                  <a:cubicBezTo>
                    <a:pt x="15269" y="6066"/>
                    <a:pt x="16016" y="6342"/>
                    <a:pt x="16831" y="6342"/>
                  </a:cubicBezTo>
                  <a:cubicBezTo>
                    <a:pt x="16934" y="6342"/>
                    <a:pt x="17036" y="6338"/>
                    <a:pt x="17138" y="6329"/>
                  </a:cubicBezTo>
                  <a:cubicBezTo>
                    <a:pt x="17285" y="6155"/>
                    <a:pt x="17427" y="5975"/>
                    <a:pt x="17562" y="5791"/>
                  </a:cubicBezTo>
                  <a:cubicBezTo>
                    <a:pt x="17351" y="5835"/>
                    <a:pt x="17135" y="5857"/>
                    <a:pt x="16916" y="5857"/>
                  </a:cubicBezTo>
                  <a:cubicBezTo>
                    <a:pt x="16087" y="5857"/>
                    <a:pt x="15317" y="5524"/>
                    <a:pt x="14748" y="4919"/>
                  </a:cubicBezTo>
                  <a:close/>
                  <a:moveTo>
                    <a:pt x="4910" y="1"/>
                  </a:moveTo>
                  <a:cubicBezTo>
                    <a:pt x="4962" y="1"/>
                    <a:pt x="4962" y="1"/>
                    <a:pt x="4962" y="1"/>
                  </a:cubicBezTo>
                  <a:cubicBezTo>
                    <a:pt x="4936" y="48"/>
                    <a:pt x="4913" y="92"/>
                    <a:pt x="4889" y="140"/>
                  </a:cubicBezTo>
                  <a:cubicBezTo>
                    <a:pt x="4897" y="94"/>
                    <a:pt x="4903" y="47"/>
                    <a:pt x="4910" y="1"/>
                  </a:cubicBezTo>
                  <a:close/>
                  <a:moveTo>
                    <a:pt x="4245" y="1848"/>
                  </a:moveTo>
                  <a:cubicBezTo>
                    <a:pt x="4338" y="1707"/>
                    <a:pt x="4421" y="1558"/>
                    <a:pt x="4496" y="1403"/>
                  </a:cubicBezTo>
                  <a:cubicBezTo>
                    <a:pt x="4408" y="2052"/>
                    <a:pt x="4480" y="2715"/>
                    <a:pt x="4701" y="3337"/>
                  </a:cubicBezTo>
                  <a:cubicBezTo>
                    <a:pt x="4644" y="3269"/>
                    <a:pt x="4582" y="3203"/>
                    <a:pt x="4516" y="3140"/>
                  </a:cubicBezTo>
                  <a:cubicBezTo>
                    <a:pt x="4235" y="2873"/>
                    <a:pt x="3897" y="2689"/>
                    <a:pt x="3560" y="2613"/>
                  </a:cubicBezTo>
                  <a:cubicBezTo>
                    <a:pt x="3818" y="2405"/>
                    <a:pt x="4047" y="2149"/>
                    <a:pt x="4245" y="1848"/>
                  </a:cubicBezTo>
                  <a:close/>
                  <a:moveTo>
                    <a:pt x="6499" y="5795"/>
                  </a:moveTo>
                  <a:cubicBezTo>
                    <a:pt x="5551" y="5795"/>
                    <a:pt x="4758" y="6139"/>
                    <a:pt x="4298" y="6691"/>
                  </a:cubicBezTo>
                  <a:cubicBezTo>
                    <a:pt x="3199" y="6602"/>
                    <a:pt x="2226" y="5662"/>
                    <a:pt x="2075" y="4538"/>
                  </a:cubicBezTo>
                  <a:cubicBezTo>
                    <a:pt x="2013" y="4082"/>
                    <a:pt x="2118" y="3672"/>
                    <a:pt x="2371" y="3382"/>
                  </a:cubicBezTo>
                  <a:cubicBezTo>
                    <a:pt x="2597" y="3123"/>
                    <a:pt x="2917" y="2987"/>
                    <a:pt x="3297" y="2987"/>
                  </a:cubicBezTo>
                  <a:cubicBezTo>
                    <a:pt x="3321" y="2987"/>
                    <a:pt x="3347" y="2987"/>
                    <a:pt x="3372" y="2988"/>
                  </a:cubicBezTo>
                  <a:cubicBezTo>
                    <a:pt x="4093" y="3023"/>
                    <a:pt x="4782" y="3683"/>
                    <a:pt x="4877" y="4429"/>
                  </a:cubicBezTo>
                  <a:cubicBezTo>
                    <a:pt x="4912" y="4704"/>
                    <a:pt x="4843" y="4956"/>
                    <a:pt x="4681" y="5141"/>
                  </a:cubicBezTo>
                  <a:cubicBezTo>
                    <a:pt x="4525" y="5318"/>
                    <a:pt x="4298" y="5416"/>
                    <a:pt x="4041" y="5416"/>
                  </a:cubicBezTo>
                  <a:cubicBezTo>
                    <a:pt x="4017" y="5416"/>
                    <a:pt x="3992" y="5415"/>
                    <a:pt x="3968" y="5413"/>
                  </a:cubicBezTo>
                  <a:cubicBezTo>
                    <a:pt x="3513" y="5380"/>
                    <a:pt x="3105" y="4989"/>
                    <a:pt x="3039" y="4523"/>
                  </a:cubicBezTo>
                  <a:cubicBezTo>
                    <a:pt x="3014" y="4345"/>
                    <a:pt x="3056" y="4183"/>
                    <a:pt x="3157" y="4067"/>
                  </a:cubicBezTo>
                  <a:cubicBezTo>
                    <a:pt x="3257" y="3952"/>
                    <a:pt x="3407" y="3893"/>
                    <a:pt x="3576" y="3903"/>
                  </a:cubicBezTo>
                  <a:cubicBezTo>
                    <a:pt x="3862" y="3920"/>
                    <a:pt x="4135" y="4183"/>
                    <a:pt x="4174" y="4476"/>
                  </a:cubicBezTo>
                  <a:cubicBezTo>
                    <a:pt x="4189" y="4585"/>
                    <a:pt x="4162" y="4685"/>
                    <a:pt x="4098" y="4758"/>
                  </a:cubicBezTo>
                  <a:cubicBezTo>
                    <a:pt x="4033" y="4833"/>
                    <a:pt x="3935" y="4871"/>
                    <a:pt x="3825" y="4863"/>
                  </a:cubicBezTo>
                  <a:cubicBezTo>
                    <a:pt x="3647" y="4851"/>
                    <a:pt x="3481" y="4692"/>
                    <a:pt x="3455" y="4508"/>
                  </a:cubicBezTo>
                  <a:cubicBezTo>
                    <a:pt x="3446" y="4440"/>
                    <a:pt x="3462" y="4378"/>
                    <a:pt x="3500" y="4333"/>
                  </a:cubicBezTo>
                  <a:cubicBezTo>
                    <a:pt x="3539" y="4288"/>
                    <a:pt x="3598" y="4266"/>
                    <a:pt x="3664" y="4270"/>
                  </a:cubicBezTo>
                  <a:cubicBezTo>
                    <a:pt x="3775" y="4278"/>
                    <a:pt x="3878" y="4377"/>
                    <a:pt x="3894" y="4492"/>
                  </a:cubicBezTo>
                  <a:cubicBezTo>
                    <a:pt x="3899" y="4532"/>
                    <a:pt x="3890" y="4569"/>
                    <a:pt x="3866" y="4596"/>
                  </a:cubicBezTo>
                  <a:cubicBezTo>
                    <a:pt x="3843" y="4623"/>
                    <a:pt x="3808" y="4637"/>
                    <a:pt x="3768" y="4634"/>
                  </a:cubicBezTo>
                  <a:cubicBezTo>
                    <a:pt x="3755" y="4633"/>
                    <a:pt x="3755" y="4633"/>
                    <a:pt x="3755" y="4633"/>
                  </a:cubicBezTo>
                  <a:cubicBezTo>
                    <a:pt x="3747" y="4643"/>
                    <a:pt x="3747" y="4643"/>
                    <a:pt x="3747" y="4643"/>
                  </a:cubicBezTo>
                  <a:cubicBezTo>
                    <a:pt x="3743" y="4648"/>
                    <a:pt x="3740" y="4652"/>
                    <a:pt x="3736" y="4657"/>
                  </a:cubicBezTo>
                  <a:cubicBezTo>
                    <a:pt x="3706" y="4693"/>
                    <a:pt x="3706" y="4693"/>
                    <a:pt x="3706" y="4693"/>
                  </a:cubicBezTo>
                  <a:cubicBezTo>
                    <a:pt x="3753" y="4697"/>
                    <a:pt x="3753" y="4697"/>
                    <a:pt x="3753" y="4697"/>
                  </a:cubicBezTo>
                  <a:cubicBezTo>
                    <a:pt x="3820" y="4701"/>
                    <a:pt x="3879" y="4678"/>
                    <a:pt x="3919" y="4632"/>
                  </a:cubicBezTo>
                  <a:cubicBezTo>
                    <a:pt x="3957" y="4588"/>
                    <a:pt x="3974" y="4528"/>
                    <a:pt x="3965" y="4462"/>
                  </a:cubicBezTo>
                  <a:cubicBezTo>
                    <a:pt x="3942" y="4295"/>
                    <a:pt x="3796" y="4156"/>
                    <a:pt x="3634" y="4145"/>
                  </a:cubicBezTo>
                  <a:cubicBezTo>
                    <a:pt x="3536" y="4139"/>
                    <a:pt x="3450" y="4173"/>
                    <a:pt x="3392" y="4240"/>
                  </a:cubicBezTo>
                  <a:cubicBezTo>
                    <a:pt x="3335" y="4306"/>
                    <a:pt x="3310" y="4397"/>
                    <a:pt x="3324" y="4496"/>
                  </a:cubicBezTo>
                  <a:cubicBezTo>
                    <a:pt x="3359" y="4747"/>
                    <a:pt x="3579" y="4957"/>
                    <a:pt x="3823" y="4975"/>
                  </a:cubicBezTo>
                  <a:cubicBezTo>
                    <a:pt x="3974" y="4985"/>
                    <a:pt x="4111" y="4933"/>
                    <a:pt x="4202" y="4829"/>
                  </a:cubicBezTo>
                  <a:cubicBezTo>
                    <a:pt x="4290" y="4729"/>
                    <a:pt x="4328" y="4591"/>
                    <a:pt x="4308" y="4442"/>
                  </a:cubicBezTo>
                  <a:cubicBezTo>
                    <a:pt x="4256" y="4053"/>
                    <a:pt x="3906" y="3719"/>
                    <a:pt x="3529" y="3696"/>
                  </a:cubicBezTo>
                  <a:cubicBezTo>
                    <a:pt x="3308" y="3683"/>
                    <a:pt x="3111" y="3760"/>
                    <a:pt x="2979" y="3911"/>
                  </a:cubicBezTo>
                  <a:cubicBezTo>
                    <a:pt x="2845" y="4065"/>
                    <a:pt x="2790" y="4279"/>
                    <a:pt x="2822" y="4513"/>
                  </a:cubicBezTo>
                  <a:cubicBezTo>
                    <a:pt x="2905" y="5104"/>
                    <a:pt x="3421" y="5599"/>
                    <a:pt x="3998" y="5641"/>
                  </a:cubicBezTo>
                  <a:cubicBezTo>
                    <a:pt x="4030" y="5643"/>
                    <a:pt x="4062" y="5644"/>
                    <a:pt x="4093" y="5644"/>
                  </a:cubicBezTo>
                  <a:cubicBezTo>
                    <a:pt x="4422" y="5644"/>
                    <a:pt x="4714" y="5519"/>
                    <a:pt x="4915" y="5290"/>
                  </a:cubicBezTo>
                  <a:cubicBezTo>
                    <a:pt x="5123" y="5055"/>
                    <a:pt x="5213" y="4732"/>
                    <a:pt x="5169" y="4382"/>
                  </a:cubicBezTo>
                  <a:cubicBezTo>
                    <a:pt x="5163" y="4333"/>
                    <a:pt x="5155" y="4283"/>
                    <a:pt x="5145" y="4234"/>
                  </a:cubicBezTo>
                  <a:cubicBezTo>
                    <a:pt x="5372" y="4583"/>
                    <a:pt x="5653" y="4907"/>
                    <a:pt x="5988" y="5191"/>
                  </a:cubicBezTo>
                  <a:cubicBezTo>
                    <a:pt x="6293" y="5442"/>
                    <a:pt x="6620" y="5653"/>
                    <a:pt x="6961" y="5822"/>
                  </a:cubicBezTo>
                  <a:cubicBezTo>
                    <a:pt x="6805" y="5804"/>
                    <a:pt x="6651" y="5795"/>
                    <a:pt x="6499" y="5795"/>
                  </a:cubicBezTo>
                  <a:close/>
                  <a:moveTo>
                    <a:pt x="14462" y="2"/>
                  </a:moveTo>
                  <a:cubicBezTo>
                    <a:pt x="14273" y="242"/>
                    <a:pt x="14108" y="499"/>
                    <a:pt x="13969" y="768"/>
                  </a:cubicBezTo>
                  <a:cubicBezTo>
                    <a:pt x="13939" y="511"/>
                    <a:pt x="13891" y="255"/>
                    <a:pt x="13826" y="1"/>
                  </a:cubicBezTo>
                  <a:lnTo>
                    <a:pt x="14462" y="2"/>
                  </a:lnTo>
                  <a:close/>
                  <a:moveTo>
                    <a:pt x="12998" y="4471"/>
                  </a:moveTo>
                  <a:cubicBezTo>
                    <a:pt x="13202" y="4203"/>
                    <a:pt x="13375" y="3919"/>
                    <a:pt x="13516" y="3622"/>
                  </a:cubicBezTo>
                  <a:cubicBezTo>
                    <a:pt x="13574" y="3900"/>
                    <a:pt x="13665" y="4168"/>
                    <a:pt x="13792" y="4422"/>
                  </a:cubicBezTo>
                  <a:cubicBezTo>
                    <a:pt x="13881" y="4603"/>
                    <a:pt x="13982" y="4774"/>
                    <a:pt x="14095" y="4933"/>
                  </a:cubicBezTo>
                  <a:cubicBezTo>
                    <a:pt x="13786" y="4704"/>
                    <a:pt x="13415" y="4548"/>
                    <a:pt x="12998" y="4471"/>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8" name="Freeform 21"/>
            <p:cNvSpPr>
              <a:spLocks/>
            </p:cNvSpPr>
            <p:nvPr userDrawn="1"/>
          </p:nvSpPr>
          <p:spPr bwMode="auto">
            <a:xfrm>
              <a:off x="4813300" y="0"/>
              <a:ext cx="1246188" cy="3175"/>
            </a:xfrm>
            <a:custGeom>
              <a:avLst/>
              <a:gdLst>
                <a:gd name="T0" fmla="*/ 0 w 1987"/>
                <a:gd name="T1" fmla="*/ 1 h 3"/>
                <a:gd name="T2" fmla="*/ 1987 w 1987"/>
                <a:gd name="T3" fmla="*/ 3 h 3"/>
                <a:gd name="T4" fmla="*/ 1981 w 1987"/>
                <a:gd name="T5" fmla="*/ 0 h 3"/>
                <a:gd name="T6" fmla="*/ 2 w 1987"/>
                <a:gd name="T7" fmla="*/ 0 h 3"/>
                <a:gd name="T8" fmla="*/ 0 w 1987"/>
                <a:gd name="T9" fmla="*/ 1 h 3"/>
              </a:gdLst>
              <a:ahLst/>
              <a:cxnLst>
                <a:cxn ang="0">
                  <a:pos x="T0" y="T1"/>
                </a:cxn>
                <a:cxn ang="0">
                  <a:pos x="T2" y="T3"/>
                </a:cxn>
                <a:cxn ang="0">
                  <a:pos x="T4" y="T5"/>
                </a:cxn>
                <a:cxn ang="0">
                  <a:pos x="T6" y="T7"/>
                </a:cxn>
                <a:cxn ang="0">
                  <a:pos x="T8" y="T9"/>
                </a:cxn>
              </a:cxnLst>
              <a:rect l="0" t="0" r="r" b="b"/>
              <a:pathLst>
                <a:path w="1987" h="3">
                  <a:moveTo>
                    <a:pt x="0" y="1"/>
                  </a:moveTo>
                  <a:cubicBezTo>
                    <a:pt x="1987" y="3"/>
                    <a:pt x="1987" y="3"/>
                    <a:pt x="1987" y="3"/>
                  </a:cubicBezTo>
                  <a:cubicBezTo>
                    <a:pt x="1985" y="2"/>
                    <a:pt x="1983" y="1"/>
                    <a:pt x="1981" y="0"/>
                  </a:cubicBezTo>
                  <a:cubicBezTo>
                    <a:pt x="2" y="0"/>
                    <a:pt x="2" y="0"/>
                    <a:pt x="2" y="0"/>
                  </a:cubicBezTo>
                  <a:cubicBezTo>
                    <a:pt x="1" y="0"/>
                    <a:pt x="1" y="0"/>
                    <a:pt x="0" y="1"/>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9" name="Freeform 22"/>
            <p:cNvSpPr>
              <a:spLocks/>
            </p:cNvSpPr>
            <p:nvPr userDrawn="1"/>
          </p:nvSpPr>
          <p:spPr bwMode="auto">
            <a:xfrm>
              <a:off x="3529013" y="0"/>
              <a:ext cx="4391025" cy="3306763"/>
            </a:xfrm>
            <a:custGeom>
              <a:avLst/>
              <a:gdLst>
                <a:gd name="T0" fmla="*/ 5525 w 7000"/>
                <a:gd name="T1" fmla="*/ 3755 h 5268"/>
                <a:gd name="T2" fmla="*/ 1657 w 7000"/>
                <a:gd name="T3" fmla="*/ 3871 h 5268"/>
                <a:gd name="T4" fmla="*/ 1391 w 7000"/>
                <a:gd name="T5" fmla="*/ 493 h 5268"/>
                <a:gd name="T6" fmla="*/ 2048 w 7000"/>
                <a:gd name="T7" fmla="*/ 1 h 5268"/>
                <a:gd name="T8" fmla="*/ 1295 w 7000"/>
                <a:gd name="T9" fmla="*/ 0 h 5268"/>
                <a:gd name="T10" fmla="*/ 997 w 7000"/>
                <a:gd name="T11" fmla="*/ 291 h 5268"/>
                <a:gd name="T12" fmla="*/ 1367 w 7000"/>
                <a:gd name="T13" fmla="*/ 4165 h 5268"/>
                <a:gd name="T14" fmla="*/ 5800 w 7000"/>
                <a:gd name="T15" fmla="*/ 3981 h 5268"/>
                <a:gd name="T16" fmla="*/ 6268 w 7000"/>
                <a:gd name="T17" fmla="*/ 5 h 5268"/>
                <a:gd name="T18" fmla="*/ 5781 w 7000"/>
                <a:gd name="T19" fmla="*/ 4 h 5268"/>
                <a:gd name="T20" fmla="*/ 5525 w 7000"/>
                <a:gd name="T21" fmla="*/ 3755 h 5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00" h="5268">
                  <a:moveTo>
                    <a:pt x="5525" y="3755"/>
                  </a:moveTo>
                  <a:cubicBezTo>
                    <a:pt x="4490" y="4807"/>
                    <a:pt x="2787" y="4849"/>
                    <a:pt x="1657" y="3871"/>
                  </a:cubicBezTo>
                  <a:cubicBezTo>
                    <a:pt x="644" y="2987"/>
                    <a:pt x="501" y="1488"/>
                    <a:pt x="1391" y="493"/>
                  </a:cubicBezTo>
                  <a:cubicBezTo>
                    <a:pt x="1582" y="279"/>
                    <a:pt x="1798" y="119"/>
                    <a:pt x="2048" y="1"/>
                  </a:cubicBezTo>
                  <a:cubicBezTo>
                    <a:pt x="1295" y="0"/>
                    <a:pt x="1295" y="0"/>
                    <a:pt x="1295" y="0"/>
                  </a:cubicBezTo>
                  <a:cubicBezTo>
                    <a:pt x="1179" y="92"/>
                    <a:pt x="1096" y="175"/>
                    <a:pt x="997" y="291"/>
                  </a:cubicBezTo>
                  <a:cubicBezTo>
                    <a:pt x="0" y="1450"/>
                    <a:pt x="192" y="3166"/>
                    <a:pt x="1367" y="4165"/>
                  </a:cubicBezTo>
                  <a:cubicBezTo>
                    <a:pt x="2676" y="5268"/>
                    <a:pt x="4623" y="5201"/>
                    <a:pt x="5800" y="3981"/>
                  </a:cubicBezTo>
                  <a:cubicBezTo>
                    <a:pt x="6834" y="2906"/>
                    <a:pt x="7000" y="1291"/>
                    <a:pt x="6268" y="5"/>
                  </a:cubicBezTo>
                  <a:cubicBezTo>
                    <a:pt x="5781" y="4"/>
                    <a:pt x="5781" y="4"/>
                    <a:pt x="5781" y="4"/>
                  </a:cubicBezTo>
                  <a:cubicBezTo>
                    <a:pt x="6642" y="1168"/>
                    <a:pt x="6529" y="2732"/>
                    <a:pt x="5525" y="3755"/>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0" name="Freeform 23"/>
            <p:cNvSpPr>
              <a:spLocks/>
            </p:cNvSpPr>
            <p:nvPr userDrawn="1"/>
          </p:nvSpPr>
          <p:spPr bwMode="auto">
            <a:xfrm>
              <a:off x="3184525" y="4219575"/>
              <a:ext cx="2573338" cy="1744663"/>
            </a:xfrm>
            <a:custGeom>
              <a:avLst/>
              <a:gdLst>
                <a:gd name="T0" fmla="*/ 4043 w 4100"/>
                <a:gd name="T1" fmla="*/ 1870 h 2780"/>
                <a:gd name="T2" fmla="*/ 3831 w 4100"/>
                <a:gd name="T3" fmla="*/ 987 h 2780"/>
                <a:gd name="T4" fmla="*/ 2316 w 4100"/>
                <a:gd name="T5" fmla="*/ 52 h 2780"/>
                <a:gd name="T6" fmla="*/ 1784 w 4100"/>
                <a:gd name="T7" fmla="*/ 0 h 2780"/>
                <a:gd name="T8" fmla="*/ 12 w 4100"/>
                <a:gd name="T9" fmla="*/ 1306 h 2780"/>
                <a:gd name="T10" fmla="*/ 119 w 4100"/>
                <a:gd name="T11" fmla="*/ 1928 h 2780"/>
                <a:gd name="T12" fmla="*/ 613 w 4100"/>
                <a:gd name="T13" fmla="*/ 2174 h 2780"/>
                <a:gd name="T14" fmla="*/ 381 w 4100"/>
                <a:gd name="T15" fmla="*/ 1721 h 2780"/>
                <a:gd name="T16" fmla="*/ 535 w 4100"/>
                <a:gd name="T17" fmla="*/ 858 h 2780"/>
                <a:gd name="T18" fmla="*/ 1821 w 4100"/>
                <a:gd name="T19" fmla="*/ 295 h 2780"/>
                <a:gd name="T20" fmla="*/ 1862 w 4100"/>
                <a:gd name="T21" fmla="*/ 294 h 2780"/>
                <a:gd name="T22" fmla="*/ 3768 w 4100"/>
                <a:gd name="T23" fmla="*/ 1555 h 2780"/>
                <a:gd name="T24" fmla="*/ 3618 w 4100"/>
                <a:gd name="T25" fmla="*/ 2145 h 2780"/>
                <a:gd name="T26" fmla="*/ 2554 w 4100"/>
                <a:gd name="T27" fmla="*/ 2568 h 2780"/>
                <a:gd name="T28" fmla="*/ 1558 w 4100"/>
                <a:gd name="T29" fmla="*/ 2325 h 2780"/>
                <a:gd name="T30" fmla="*/ 1027 w 4100"/>
                <a:gd name="T31" fmla="*/ 1701 h 2780"/>
                <a:gd name="T32" fmla="*/ 1127 w 4100"/>
                <a:gd name="T33" fmla="*/ 1171 h 2780"/>
                <a:gd name="T34" fmla="*/ 1961 w 4100"/>
                <a:gd name="T35" fmla="*/ 813 h 2780"/>
                <a:gd name="T36" fmla="*/ 1988 w 4100"/>
                <a:gd name="T37" fmla="*/ 812 h 2780"/>
                <a:gd name="T38" fmla="*/ 3210 w 4100"/>
                <a:gd name="T39" fmla="*/ 1601 h 2780"/>
                <a:gd name="T40" fmla="*/ 3211 w 4100"/>
                <a:gd name="T41" fmla="*/ 1608 h 2780"/>
                <a:gd name="T42" fmla="*/ 3215 w 4100"/>
                <a:gd name="T43" fmla="*/ 1615 h 2780"/>
                <a:gd name="T44" fmla="*/ 3311 w 4100"/>
                <a:gd name="T45" fmla="*/ 1822 h 2780"/>
                <a:gd name="T46" fmla="*/ 3400 w 4100"/>
                <a:gd name="T47" fmla="*/ 2009 h 2780"/>
                <a:gd name="T48" fmla="*/ 3435 w 4100"/>
                <a:gd name="T49" fmla="*/ 1805 h 2780"/>
                <a:gd name="T50" fmla="*/ 2280 w 4100"/>
                <a:gd name="T51" fmla="*/ 609 h 2780"/>
                <a:gd name="T52" fmla="*/ 1931 w 4100"/>
                <a:gd name="T53" fmla="*/ 576 h 2780"/>
                <a:gd name="T54" fmla="*/ 737 w 4100"/>
                <a:gd name="T55" fmla="*/ 1433 h 2780"/>
                <a:gd name="T56" fmla="*/ 1129 w 4100"/>
                <a:gd name="T57" fmla="*/ 2301 h 2780"/>
                <a:gd name="T58" fmla="*/ 1400 w 4100"/>
                <a:gd name="T59" fmla="*/ 2497 h 2780"/>
                <a:gd name="T60" fmla="*/ 2277 w 4100"/>
                <a:gd name="T61" fmla="*/ 2767 h 2780"/>
                <a:gd name="T62" fmla="*/ 2534 w 4100"/>
                <a:gd name="T63" fmla="*/ 2780 h 2780"/>
                <a:gd name="T64" fmla="*/ 2535 w 4100"/>
                <a:gd name="T65" fmla="*/ 2780 h 2780"/>
                <a:gd name="T66" fmla="*/ 4043 w 4100"/>
                <a:gd name="T67" fmla="*/ 1870 h 2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00" h="2780">
                  <a:moveTo>
                    <a:pt x="4043" y="1870"/>
                  </a:moveTo>
                  <a:cubicBezTo>
                    <a:pt x="4100" y="1589"/>
                    <a:pt x="4025" y="1276"/>
                    <a:pt x="3831" y="987"/>
                  </a:cubicBezTo>
                  <a:cubicBezTo>
                    <a:pt x="3520" y="523"/>
                    <a:pt x="2954" y="174"/>
                    <a:pt x="2316" y="52"/>
                  </a:cubicBezTo>
                  <a:cubicBezTo>
                    <a:pt x="2137" y="18"/>
                    <a:pt x="1958" y="0"/>
                    <a:pt x="1784" y="0"/>
                  </a:cubicBezTo>
                  <a:cubicBezTo>
                    <a:pt x="797" y="0"/>
                    <a:pt x="52" y="550"/>
                    <a:pt x="12" y="1306"/>
                  </a:cubicBezTo>
                  <a:cubicBezTo>
                    <a:pt x="0" y="1520"/>
                    <a:pt x="37" y="1729"/>
                    <a:pt x="119" y="1928"/>
                  </a:cubicBezTo>
                  <a:cubicBezTo>
                    <a:pt x="281" y="2015"/>
                    <a:pt x="446" y="2097"/>
                    <a:pt x="613" y="2174"/>
                  </a:cubicBezTo>
                  <a:cubicBezTo>
                    <a:pt x="507" y="2035"/>
                    <a:pt x="428" y="1883"/>
                    <a:pt x="381" y="1721"/>
                  </a:cubicBezTo>
                  <a:cubicBezTo>
                    <a:pt x="293" y="1418"/>
                    <a:pt x="348" y="1111"/>
                    <a:pt x="535" y="858"/>
                  </a:cubicBezTo>
                  <a:cubicBezTo>
                    <a:pt x="793" y="508"/>
                    <a:pt x="1262" y="303"/>
                    <a:pt x="1821" y="295"/>
                  </a:cubicBezTo>
                  <a:cubicBezTo>
                    <a:pt x="1835" y="295"/>
                    <a:pt x="1848" y="294"/>
                    <a:pt x="1862" y="294"/>
                  </a:cubicBezTo>
                  <a:cubicBezTo>
                    <a:pt x="2760" y="294"/>
                    <a:pt x="3651" y="883"/>
                    <a:pt x="3768" y="1555"/>
                  </a:cubicBezTo>
                  <a:cubicBezTo>
                    <a:pt x="3806" y="1774"/>
                    <a:pt x="3755" y="1978"/>
                    <a:pt x="3618" y="2145"/>
                  </a:cubicBezTo>
                  <a:cubicBezTo>
                    <a:pt x="3409" y="2402"/>
                    <a:pt x="3021" y="2556"/>
                    <a:pt x="2554" y="2568"/>
                  </a:cubicBezTo>
                  <a:cubicBezTo>
                    <a:pt x="2198" y="2577"/>
                    <a:pt x="1843" y="2490"/>
                    <a:pt x="1558" y="2325"/>
                  </a:cubicBezTo>
                  <a:cubicBezTo>
                    <a:pt x="1284" y="2167"/>
                    <a:pt x="1096" y="1945"/>
                    <a:pt x="1027" y="1701"/>
                  </a:cubicBezTo>
                  <a:cubicBezTo>
                    <a:pt x="975" y="1514"/>
                    <a:pt x="1011" y="1326"/>
                    <a:pt x="1127" y="1171"/>
                  </a:cubicBezTo>
                  <a:cubicBezTo>
                    <a:pt x="1294" y="948"/>
                    <a:pt x="1597" y="817"/>
                    <a:pt x="1961" y="813"/>
                  </a:cubicBezTo>
                  <a:cubicBezTo>
                    <a:pt x="1970" y="812"/>
                    <a:pt x="1979" y="812"/>
                    <a:pt x="1988" y="812"/>
                  </a:cubicBezTo>
                  <a:cubicBezTo>
                    <a:pt x="2565" y="812"/>
                    <a:pt x="3125" y="1173"/>
                    <a:pt x="3210" y="1601"/>
                  </a:cubicBezTo>
                  <a:cubicBezTo>
                    <a:pt x="3211" y="1608"/>
                    <a:pt x="3211" y="1608"/>
                    <a:pt x="3211" y="1608"/>
                  </a:cubicBezTo>
                  <a:cubicBezTo>
                    <a:pt x="3215" y="1615"/>
                    <a:pt x="3215" y="1615"/>
                    <a:pt x="3215" y="1615"/>
                  </a:cubicBezTo>
                  <a:cubicBezTo>
                    <a:pt x="3248" y="1689"/>
                    <a:pt x="3280" y="1757"/>
                    <a:pt x="3311" y="1822"/>
                  </a:cubicBezTo>
                  <a:cubicBezTo>
                    <a:pt x="3400" y="2009"/>
                    <a:pt x="3400" y="2009"/>
                    <a:pt x="3400" y="2009"/>
                  </a:cubicBezTo>
                  <a:cubicBezTo>
                    <a:pt x="3435" y="1805"/>
                    <a:pt x="3435" y="1805"/>
                    <a:pt x="3435" y="1805"/>
                  </a:cubicBezTo>
                  <a:cubicBezTo>
                    <a:pt x="3525" y="1291"/>
                    <a:pt x="2996" y="743"/>
                    <a:pt x="2280" y="609"/>
                  </a:cubicBezTo>
                  <a:cubicBezTo>
                    <a:pt x="2163" y="587"/>
                    <a:pt x="2046" y="576"/>
                    <a:pt x="1931" y="576"/>
                  </a:cubicBezTo>
                  <a:cubicBezTo>
                    <a:pt x="1276" y="576"/>
                    <a:pt x="774" y="936"/>
                    <a:pt x="737" y="1433"/>
                  </a:cubicBezTo>
                  <a:cubicBezTo>
                    <a:pt x="714" y="1746"/>
                    <a:pt x="853" y="2055"/>
                    <a:pt x="1129" y="2301"/>
                  </a:cubicBezTo>
                  <a:cubicBezTo>
                    <a:pt x="1210" y="2374"/>
                    <a:pt x="1302" y="2440"/>
                    <a:pt x="1400" y="2497"/>
                  </a:cubicBezTo>
                  <a:cubicBezTo>
                    <a:pt x="1687" y="2600"/>
                    <a:pt x="1979" y="2691"/>
                    <a:pt x="2277" y="2767"/>
                  </a:cubicBezTo>
                  <a:cubicBezTo>
                    <a:pt x="2364" y="2776"/>
                    <a:pt x="2450" y="2780"/>
                    <a:pt x="2534" y="2780"/>
                  </a:cubicBezTo>
                  <a:cubicBezTo>
                    <a:pt x="2534" y="2780"/>
                    <a:pt x="2534" y="2780"/>
                    <a:pt x="2535" y="2780"/>
                  </a:cubicBezTo>
                  <a:cubicBezTo>
                    <a:pt x="3339" y="2780"/>
                    <a:pt x="3931" y="2423"/>
                    <a:pt x="4043" y="187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41" name="Freeform 40"/>
          <p:cNvSpPr/>
          <p:nvPr userDrawn="1"/>
        </p:nvSpPr>
        <p:spPr>
          <a:xfrm>
            <a:off x="0" y="614364"/>
            <a:ext cx="12204700" cy="6243637"/>
          </a:xfrm>
          <a:custGeom>
            <a:avLst/>
            <a:gdLst>
              <a:gd name="connsiteX0" fmla="*/ 4668839 w 12204700"/>
              <a:gd name="connsiteY0" fmla="*/ 0 h 6243637"/>
              <a:gd name="connsiteX1" fmla="*/ 12031871 w 12204700"/>
              <a:gd name="connsiteY1" fmla="*/ 3986148 h 6243637"/>
              <a:gd name="connsiteX2" fmla="*/ 12204700 w 12204700"/>
              <a:gd name="connsiteY2" fmla="*/ 4262089 h 6243637"/>
              <a:gd name="connsiteX3" fmla="*/ 12204700 w 12204700"/>
              <a:gd name="connsiteY3" fmla="*/ 6243637 h 6243637"/>
              <a:gd name="connsiteX4" fmla="*/ 0 w 12204700"/>
              <a:gd name="connsiteY4" fmla="*/ 6243637 h 6243637"/>
              <a:gd name="connsiteX5" fmla="*/ 0 w 12204700"/>
              <a:gd name="connsiteY5" fmla="*/ 1343436 h 6243637"/>
              <a:gd name="connsiteX6" fmla="*/ 110292 w 12204700"/>
              <a:gd name="connsiteY6" fmla="*/ 1272729 h 6243637"/>
              <a:gd name="connsiteX7" fmla="*/ 4668839 w 12204700"/>
              <a:gd name="connsiteY7" fmla="*/ 0 h 624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204700" h="6243637">
                <a:moveTo>
                  <a:pt x="4668839" y="0"/>
                </a:moveTo>
                <a:cubicBezTo>
                  <a:pt x="7750774" y="0"/>
                  <a:pt x="10462303" y="1585901"/>
                  <a:pt x="12031871" y="3986148"/>
                </a:cubicBezTo>
                <a:lnTo>
                  <a:pt x="12204700" y="4262089"/>
                </a:lnTo>
                <a:lnTo>
                  <a:pt x="12204700" y="6243637"/>
                </a:lnTo>
                <a:lnTo>
                  <a:pt x="0" y="6243637"/>
                </a:lnTo>
                <a:lnTo>
                  <a:pt x="0" y="1343436"/>
                </a:lnTo>
                <a:lnTo>
                  <a:pt x="110292" y="1272729"/>
                </a:lnTo>
                <a:cubicBezTo>
                  <a:pt x="1439492" y="465088"/>
                  <a:pt x="2999852" y="0"/>
                  <a:pt x="466883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353054" y="1252989"/>
            <a:ext cx="9070680" cy="2387600"/>
          </a:xfrm>
        </p:spPr>
        <p:txBody>
          <a:bodyPr anchor="b"/>
          <a:lstStyle>
            <a:lvl1pPr algn="l">
              <a:defRPr sz="6000"/>
            </a:lvl1pPr>
          </a:lstStyle>
          <a:p>
            <a:r>
              <a:rPr lang="en-US" dirty="0" smtClean="0"/>
              <a:t>Click to edit Master title style</a:t>
            </a:r>
            <a:endParaRPr lang="en-GB" dirty="0"/>
          </a:p>
        </p:txBody>
      </p:sp>
      <p:sp>
        <p:nvSpPr>
          <p:cNvPr id="3" name="Subtitle 2"/>
          <p:cNvSpPr>
            <a:spLocks noGrp="1"/>
          </p:cNvSpPr>
          <p:nvPr>
            <p:ph type="subTitle" idx="1"/>
          </p:nvPr>
        </p:nvSpPr>
        <p:spPr>
          <a:xfrm>
            <a:off x="353054" y="3732664"/>
            <a:ext cx="9070680" cy="897393"/>
          </a:xfrm>
          <a:prstGeom prst="rect">
            <a:avLst/>
          </a:prstGeo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GB" dirty="0"/>
          </a:p>
        </p:txBody>
      </p:sp>
      <p:sp>
        <p:nvSpPr>
          <p:cNvPr id="4" name="Date Placeholder 3"/>
          <p:cNvSpPr>
            <a:spLocks noGrp="1"/>
          </p:cNvSpPr>
          <p:nvPr>
            <p:ph type="dt" sz="half" idx="10"/>
          </p:nvPr>
        </p:nvSpPr>
        <p:spPr/>
        <p:txBody>
          <a:bodyPr/>
          <a:lstStyle/>
          <a:p>
            <a:fld id="{04882056-FA43-4474-994D-1BFAE74F5E4A}" type="datetimeFigureOut">
              <a:rPr lang="en-GB" smtClean="0"/>
              <a:pPr/>
              <a:t>30/06/2016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B09D7B-683E-4B80-8C2E-0C0BD63F0727}" type="slidenum">
              <a:rPr lang="en-GB" smtClean="0"/>
              <a:pPr/>
              <a:t>‹#›</a:t>
            </a:fld>
            <a:endParaRPr lang="en-GB"/>
          </a:p>
        </p:txBody>
      </p:sp>
      <p:grpSp>
        <p:nvGrpSpPr>
          <p:cNvPr id="42" name="Group 41"/>
          <p:cNvGrpSpPr/>
          <p:nvPr userDrawn="1"/>
        </p:nvGrpSpPr>
        <p:grpSpPr>
          <a:xfrm>
            <a:off x="10957870" y="5123267"/>
            <a:ext cx="907105" cy="1015596"/>
            <a:chOff x="7764463" y="-1574800"/>
            <a:chExt cx="955675" cy="1069975"/>
          </a:xfrm>
          <a:solidFill>
            <a:schemeClr val="tx1"/>
          </a:solidFill>
        </p:grpSpPr>
        <p:sp>
          <p:nvSpPr>
            <p:cNvPr id="43" name="Freeform 72"/>
            <p:cNvSpPr>
              <a:spLocks noEditPoints="1"/>
            </p:cNvSpPr>
            <p:nvPr userDrawn="1"/>
          </p:nvSpPr>
          <p:spPr bwMode="auto">
            <a:xfrm>
              <a:off x="7912101" y="-1574800"/>
              <a:ext cx="660400" cy="661988"/>
            </a:xfrm>
            <a:custGeom>
              <a:avLst/>
              <a:gdLst>
                <a:gd name="T0" fmla="*/ 4814 w 4814"/>
                <a:gd name="T1" fmla="*/ 2408 h 4815"/>
                <a:gd name="T2" fmla="*/ 2407 w 4814"/>
                <a:gd name="T3" fmla="*/ 4815 h 4815"/>
                <a:gd name="T4" fmla="*/ 0 w 4814"/>
                <a:gd name="T5" fmla="*/ 2408 h 4815"/>
                <a:gd name="T6" fmla="*/ 2407 w 4814"/>
                <a:gd name="T7" fmla="*/ 0 h 4815"/>
                <a:gd name="T8" fmla="*/ 4814 w 4814"/>
                <a:gd name="T9" fmla="*/ 2408 h 4815"/>
                <a:gd name="T10" fmla="*/ 1448 w 4814"/>
                <a:gd name="T11" fmla="*/ 1868 h 4815"/>
                <a:gd name="T12" fmla="*/ 1887 w 4814"/>
                <a:gd name="T13" fmla="*/ 1868 h 4815"/>
                <a:gd name="T14" fmla="*/ 1912 w 4814"/>
                <a:gd name="T15" fmla="*/ 1843 h 4815"/>
                <a:gd name="T16" fmla="*/ 2407 w 4814"/>
                <a:gd name="T17" fmla="*/ 1417 h 4815"/>
                <a:gd name="T18" fmla="*/ 2902 w 4814"/>
                <a:gd name="T19" fmla="*/ 1843 h 4815"/>
                <a:gd name="T20" fmla="*/ 2928 w 4814"/>
                <a:gd name="T21" fmla="*/ 1868 h 4815"/>
                <a:gd name="T22" fmla="*/ 3366 w 4814"/>
                <a:gd name="T23" fmla="*/ 1868 h 4815"/>
                <a:gd name="T24" fmla="*/ 3390 w 4814"/>
                <a:gd name="T25" fmla="*/ 1843 h 4815"/>
                <a:gd name="T26" fmla="*/ 2407 w 4814"/>
                <a:gd name="T27" fmla="*/ 931 h 4815"/>
                <a:gd name="T28" fmla="*/ 1424 w 4814"/>
                <a:gd name="T29" fmla="*/ 1843 h 4815"/>
                <a:gd name="T30" fmla="*/ 1448 w 4814"/>
                <a:gd name="T31" fmla="*/ 1868 h 4815"/>
                <a:gd name="T32" fmla="*/ 2879 w 4814"/>
                <a:gd name="T33" fmla="*/ 2782 h 4815"/>
                <a:gd name="T34" fmla="*/ 3390 w 4814"/>
                <a:gd name="T35" fmla="*/ 1991 h 4815"/>
                <a:gd name="T36" fmla="*/ 3365 w 4814"/>
                <a:gd name="T37" fmla="*/ 1966 h 4815"/>
                <a:gd name="T38" fmla="*/ 2926 w 4814"/>
                <a:gd name="T39" fmla="*/ 1966 h 4815"/>
                <a:gd name="T40" fmla="*/ 2901 w 4814"/>
                <a:gd name="T41" fmla="*/ 1991 h 4815"/>
                <a:gd name="T42" fmla="*/ 2406 w 4814"/>
                <a:gd name="T43" fmla="*/ 2418 h 4815"/>
                <a:gd name="T44" fmla="*/ 1911 w 4814"/>
                <a:gd name="T45" fmla="*/ 1991 h 4815"/>
                <a:gd name="T46" fmla="*/ 1887 w 4814"/>
                <a:gd name="T47" fmla="*/ 1966 h 4815"/>
                <a:gd name="T48" fmla="*/ 1447 w 4814"/>
                <a:gd name="T49" fmla="*/ 1966 h 4815"/>
                <a:gd name="T50" fmla="*/ 1423 w 4814"/>
                <a:gd name="T51" fmla="*/ 1991 h 4815"/>
                <a:gd name="T52" fmla="*/ 1933 w 4814"/>
                <a:gd name="T53" fmla="*/ 2782 h 4815"/>
                <a:gd name="T54" fmla="*/ 1420 w 4814"/>
                <a:gd name="T55" fmla="*/ 3622 h 4815"/>
                <a:gd name="T56" fmla="*/ 1445 w 4814"/>
                <a:gd name="T57" fmla="*/ 3646 h 4815"/>
                <a:gd name="T58" fmla="*/ 1882 w 4814"/>
                <a:gd name="T59" fmla="*/ 3646 h 4815"/>
                <a:gd name="T60" fmla="*/ 1906 w 4814"/>
                <a:gd name="T61" fmla="*/ 3622 h 4815"/>
                <a:gd name="T62" fmla="*/ 2406 w 4814"/>
                <a:gd name="T63" fmla="*/ 3146 h 4815"/>
                <a:gd name="T64" fmla="*/ 2906 w 4814"/>
                <a:gd name="T65" fmla="*/ 3622 h 4815"/>
                <a:gd name="T66" fmla="*/ 2931 w 4814"/>
                <a:gd name="T67" fmla="*/ 3646 h 4815"/>
                <a:gd name="T68" fmla="*/ 3368 w 4814"/>
                <a:gd name="T69" fmla="*/ 3646 h 4815"/>
                <a:gd name="T70" fmla="*/ 3392 w 4814"/>
                <a:gd name="T71" fmla="*/ 3622 h 4815"/>
                <a:gd name="T72" fmla="*/ 2879 w 4814"/>
                <a:gd name="T73" fmla="*/ 2782 h 48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4" h="4815">
                  <a:moveTo>
                    <a:pt x="4814" y="2408"/>
                  </a:moveTo>
                  <a:cubicBezTo>
                    <a:pt x="4814" y="3737"/>
                    <a:pt x="3737" y="4815"/>
                    <a:pt x="2407" y="4815"/>
                  </a:cubicBezTo>
                  <a:cubicBezTo>
                    <a:pt x="1077" y="4815"/>
                    <a:pt x="0" y="3737"/>
                    <a:pt x="0" y="2408"/>
                  </a:cubicBezTo>
                  <a:cubicBezTo>
                    <a:pt x="0" y="1078"/>
                    <a:pt x="1077" y="0"/>
                    <a:pt x="2407" y="0"/>
                  </a:cubicBezTo>
                  <a:cubicBezTo>
                    <a:pt x="3737" y="0"/>
                    <a:pt x="4814" y="1078"/>
                    <a:pt x="4814" y="2408"/>
                  </a:cubicBezTo>
                  <a:moveTo>
                    <a:pt x="1448" y="1868"/>
                  </a:moveTo>
                  <a:cubicBezTo>
                    <a:pt x="1887" y="1868"/>
                    <a:pt x="1887" y="1868"/>
                    <a:pt x="1887" y="1868"/>
                  </a:cubicBezTo>
                  <a:cubicBezTo>
                    <a:pt x="1901" y="1868"/>
                    <a:pt x="1911" y="1857"/>
                    <a:pt x="1912" y="1843"/>
                  </a:cubicBezTo>
                  <a:cubicBezTo>
                    <a:pt x="1948" y="1602"/>
                    <a:pt x="2156" y="1417"/>
                    <a:pt x="2407" y="1417"/>
                  </a:cubicBezTo>
                  <a:cubicBezTo>
                    <a:pt x="2658" y="1417"/>
                    <a:pt x="2866" y="1602"/>
                    <a:pt x="2902" y="1843"/>
                  </a:cubicBezTo>
                  <a:cubicBezTo>
                    <a:pt x="2904" y="1857"/>
                    <a:pt x="2914" y="1868"/>
                    <a:pt x="2928" y="1868"/>
                  </a:cubicBezTo>
                  <a:cubicBezTo>
                    <a:pt x="3366" y="1868"/>
                    <a:pt x="3366" y="1868"/>
                    <a:pt x="3366" y="1868"/>
                  </a:cubicBezTo>
                  <a:cubicBezTo>
                    <a:pt x="3379" y="1868"/>
                    <a:pt x="3390" y="1857"/>
                    <a:pt x="3390" y="1843"/>
                  </a:cubicBezTo>
                  <a:cubicBezTo>
                    <a:pt x="3353" y="1333"/>
                    <a:pt x="2927" y="931"/>
                    <a:pt x="2407" y="931"/>
                  </a:cubicBezTo>
                  <a:cubicBezTo>
                    <a:pt x="1887" y="931"/>
                    <a:pt x="1461" y="1333"/>
                    <a:pt x="1424" y="1843"/>
                  </a:cubicBezTo>
                  <a:cubicBezTo>
                    <a:pt x="1424" y="1857"/>
                    <a:pt x="1435" y="1868"/>
                    <a:pt x="1448" y="1868"/>
                  </a:cubicBezTo>
                  <a:moveTo>
                    <a:pt x="2879" y="2782"/>
                  </a:moveTo>
                  <a:cubicBezTo>
                    <a:pt x="3164" y="2625"/>
                    <a:pt x="3364" y="2333"/>
                    <a:pt x="3390" y="1991"/>
                  </a:cubicBezTo>
                  <a:cubicBezTo>
                    <a:pt x="3390" y="1977"/>
                    <a:pt x="3379" y="1966"/>
                    <a:pt x="3365" y="1966"/>
                  </a:cubicBezTo>
                  <a:cubicBezTo>
                    <a:pt x="2926" y="1966"/>
                    <a:pt x="2926" y="1966"/>
                    <a:pt x="2926" y="1966"/>
                  </a:cubicBezTo>
                  <a:cubicBezTo>
                    <a:pt x="2912" y="1966"/>
                    <a:pt x="2903" y="1977"/>
                    <a:pt x="2901" y="1991"/>
                  </a:cubicBezTo>
                  <a:cubicBezTo>
                    <a:pt x="2865" y="2232"/>
                    <a:pt x="2657" y="2418"/>
                    <a:pt x="2406" y="2418"/>
                  </a:cubicBezTo>
                  <a:cubicBezTo>
                    <a:pt x="2155" y="2418"/>
                    <a:pt x="1947" y="2232"/>
                    <a:pt x="1911" y="1991"/>
                  </a:cubicBezTo>
                  <a:cubicBezTo>
                    <a:pt x="1910" y="1977"/>
                    <a:pt x="1900" y="1966"/>
                    <a:pt x="1887" y="1966"/>
                  </a:cubicBezTo>
                  <a:cubicBezTo>
                    <a:pt x="1447" y="1966"/>
                    <a:pt x="1447" y="1966"/>
                    <a:pt x="1447" y="1966"/>
                  </a:cubicBezTo>
                  <a:cubicBezTo>
                    <a:pt x="1434" y="1966"/>
                    <a:pt x="1423" y="1977"/>
                    <a:pt x="1423" y="1991"/>
                  </a:cubicBezTo>
                  <a:cubicBezTo>
                    <a:pt x="1448" y="2333"/>
                    <a:pt x="1648" y="2625"/>
                    <a:pt x="1933" y="2782"/>
                  </a:cubicBezTo>
                  <a:cubicBezTo>
                    <a:pt x="1634" y="2945"/>
                    <a:pt x="1429" y="3259"/>
                    <a:pt x="1420" y="3622"/>
                  </a:cubicBezTo>
                  <a:cubicBezTo>
                    <a:pt x="1420" y="3635"/>
                    <a:pt x="1431" y="3646"/>
                    <a:pt x="1445" y="3646"/>
                  </a:cubicBezTo>
                  <a:cubicBezTo>
                    <a:pt x="1882" y="3646"/>
                    <a:pt x="1882" y="3646"/>
                    <a:pt x="1882" y="3646"/>
                  </a:cubicBezTo>
                  <a:cubicBezTo>
                    <a:pt x="1895" y="3646"/>
                    <a:pt x="1906" y="3635"/>
                    <a:pt x="1906" y="3622"/>
                  </a:cubicBezTo>
                  <a:cubicBezTo>
                    <a:pt x="1919" y="3357"/>
                    <a:pt x="2138" y="3146"/>
                    <a:pt x="2406" y="3146"/>
                  </a:cubicBezTo>
                  <a:cubicBezTo>
                    <a:pt x="2674" y="3146"/>
                    <a:pt x="2893" y="3357"/>
                    <a:pt x="2906" y="3622"/>
                  </a:cubicBezTo>
                  <a:cubicBezTo>
                    <a:pt x="2906" y="3635"/>
                    <a:pt x="2917" y="3646"/>
                    <a:pt x="2931" y="3646"/>
                  </a:cubicBezTo>
                  <a:cubicBezTo>
                    <a:pt x="3368" y="3646"/>
                    <a:pt x="3368" y="3646"/>
                    <a:pt x="3368" y="3646"/>
                  </a:cubicBezTo>
                  <a:cubicBezTo>
                    <a:pt x="3381" y="3646"/>
                    <a:pt x="3392" y="3635"/>
                    <a:pt x="3392" y="3622"/>
                  </a:cubicBezTo>
                  <a:cubicBezTo>
                    <a:pt x="3383" y="3259"/>
                    <a:pt x="3178" y="2945"/>
                    <a:pt x="2879" y="2782"/>
                  </a:cubicBezTo>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4" name="Freeform 73"/>
            <p:cNvSpPr>
              <a:spLocks noEditPoints="1"/>
            </p:cNvSpPr>
            <p:nvPr userDrawn="1"/>
          </p:nvSpPr>
          <p:spPr bwMode="auto">
            <a:xfrm>
              <a:off x="7764463" y="-771525"/>
              <a:ext cx="169863" cy="266700"/>
            </a:xfrm>
            <a:custGeom>
              <a:avLst/>
              <a:gdLst>
                <a:gd name="T0" fmla="*/ 851 w 1232"/>
                <a:gd name="T1" fmla="*/ 1365 h 1941"/>
                <a:gd name="T2" fmla="*/ 616 w 1232"/>
                <a:gd name="T3" fmla="*/ 1559 h 1941"/>
                <a:gd name="T4" fmla="*/ 380 w 1232"/>
                <a:gd name="T5" fmla="*/ 1365 h 1941"/>
                <a:gd name="T6" fmla="*/ 380 w 1232"/>
                <a:gd name="T7" fmla="*/ 576 h 1941"/>
                <a:gd name="T8" fmla="*/ 616 w 1232"/>
                <a:gd name="T9" fmla="*/ 382 h 1941"/>
                <a:gd name="T10" fmla="*/ 851 w 1232"/>
                <a:gd name="T11" fmla="*/ 576 h 1941"/>
                <a:gd name="T12" fmla="*/ 851 w 1232"/>
                <a:gd name="T13" fmla="*/ 1365 h 1941"/>
                <a:gd name="T14" fmla="*/ 616 w 1232"/>
                <a:gd name="T15" fmla="*/ 0 h 1941"/>
                <a:gd name="T16" fmla="*/ 0 w 1232"/>
                <a:gd name="T17" fmla="*/ 546 h 1941"/>
                <a:gd name="T18" fmla="*/ 0 w 1232"/>
                <a:gd name="T19" fmla="*/ 1394 h 1941"/>
                <a:gd name="T20" fmla="*/ 616 w 1232"/>
                <a:gd name="T21" fmla="*/ 1941 h 1941"/>
                <a:gd name="T22" fmla="*/ 1232 w 1232"/>
                <a:gd name="T23" fmla="*/ 1394 h 1941"/>
                <a:gd name="T24" fmla="*/ 1232 w 1232"/>
                <a:gd name="T25" fmla="*/ 546 h 1941"/>
                <a:gd name="T26" fmla="*/ 616 w 1232"/>
                <a:gd name="T27" fmla="*/ 0 h 19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32" h="1941">
                  <a:moveTo>
                    <a:pt x="851" y="1365"/>
                  </a:moveTo>
                  <a:cubicBezTo>
                    <a:pt x="851" y="1510"/>
                    <a:pt x="703" y="1559"/>
                    <a:pt x="616" y="1559"/>
                  </a:cubicBezTo>
                  <a:cubicBezTo>
                    <a:pt x="529" y="1559"/>
                    <a:pt x="380" y="1510"/>
                    <a:pt x="380" y="1365"/>
                  </a:cubicBezTo>
                  <a:cubicBezTo>
                    <a:pt x="380" y="576"/>
                    <a:pt x="380" y="576"/>
                    <a:pt x="380" y="576"/>
                  </a:cubicBezTo>
                  <a:cubicBezTo>
                    <a:pt x="380" y="431"/>
                    <a:pt x="529" y="382"/>
                    <a:pt x="616" y="382"/>
                  </a:cubicBezTo>
                  <a:cubicBezTo>
                    <a:pt x="703" y="382"/>
                    <a:pt x="851" y="431"/>
                    <a:pt x="851" y="576"/>
                  </a:cubicBezTo>
                  <a:lnTo>
                    <a:pt x="851" y="1365"/>
                  </a:lnTo>
                  <a:close/>
                  <a:moveTo>
                    <a:pt x="616" y="0"/>
                  </a:moveTo>
                  <a:cubicBezTo>
                    <a:pt x="195" y="1"/>
                    <a:pt x="0" y="296"/>
                    <a:pt x="0" y="546"/>
                  </a:cubicBezTo>
                  <a:cubicBezTo>
                    <a:pt x="0" y="1394"/>
                    <a:pt x="0" y="1394"/>
                    <a:pt x="0" y="1394"/>
                  </a:cubicBezTo>
                  <a:cubicBezTo>
                    <a:pt x="0" y="1645"/>
                    <a:pt x="195" y="1940"/>
                    <a:pt x="616" y="1941"/>
                  </a:cubicBezTo>
                  <a:cubicBezTo>
                    <a:pt x="1037" y="1940"/>
                    <a:pt x="1232" y="1645"/>
                    <a:pt x="1232" y="1394"/>
                  </a:cubicBezTo>
                  <a:cubicBezTo>
                    <a:pt x="1232" y="546"/>
                    <a:pt x="1232" y="546"/>
                    <a:pt x="1232" y="546"/>
                  </a:cubicBezTo>
                  <a:cubicBezTo>
                    <a:pt x="1232" y="296"/>
                    <a:pt x="1037" y="1"/>
                    <a:pt x="616" y="0"/>
                  </a:cubicBezTo>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5" name="Freeform 74"/>
            <p:cNvSpPr>
              <a:spLocks/>
            </p:cNvSpPr>
            <p:nvPr userDrawn="1"/>
          </p:nvSpPr>
          <p:spPr bwMode="auto">
            <a:xfrm>
              <a:off x="8167688" y="-766763"/>
              <a:ext cx="142875" cy="257175"/>
            </a:xfrm>
            <a:custGeom>
              <a:avLst/>
              <a:gdLst>
                <a:gd name="T0" fmla="*/ 33 w 90"/>
                <a:gd name="T1" fmla="*/ 162 h 162"/>
                <a:gd name="T2" fmla="*/ 33 w 90"/>
                <a:gd name="T3" fmla="*/ 98 h 162"/>
                <a:gd name="T4" fmla="*/ 82 w 90"/>
                <a:gd name="T5" fmla="*/ 98 h 162"/>
                <a:gd name="T6" fmla="*/ 82 w 90"/>
                <a:gd name="T7" fmla="*/ 65 h 162"/>
                <a:gd name="T8" fmla="*/ 33 w 90"/>
                <a:gd name="T9" fmla="*/ 65 h 162"/>
                <a:gd name="T10" fmla="*/ 33 w 90"/>
                <a:gd name="T11" fmla="*/ 33 h 162"/>
                <a:gd name="T12" fmla="*/ 90 w 90"/>
                <a:gd name="T13" fmla="*/ 33 h 162"/>
                <a:gd name="T14" fmla="*/ 90 w 90"/>
                <a:gd name="T15" fmla="*/ 0 h 162"/>
                <a:gd name="T16" fmla="*/ 0 w 90"/>
                <a:gd name="T17" fmla="*/ 0 h 162"/>
                <a:gd name="T18" fmla="*/ 0 w 90"/>
                <a:gd name="T19" fmla="*/ 162 h 162"/>
                <a:gd name="T20" fmla="*/ 33 w 90"/>
                <a:gd name="T21"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162">
                  <a:moveTo>
                    <a:pt x="33" y="162"/>
                  </a:moveTo>
                  <a:lnTo>
                    <a:pt x="33" y="98"/>
                  </a:lnTo>
                  <a:lnTo>
                    <a:pt x="82" y="98"/>
                  </a:lnTo>
                  <a:lnTo>
                    <a:pt x="82" y="65"/>
                  </a:lnTo>
                  <a:lnTo>
                    <a:pt x="33" y="65"/>
                  </a:lnTo>
                  <a:lnTo>
                    <a:pt x="33" y="33"/>
                  </a:lnTo>
                  <a:lnTo>
                    <a:pt x="90" y="33"/>
                  </a:lnTo>
                  <a:lnTo>
                    <a:pt x="90" y="0"/>
                  </a:lnTo>
                  <a:lnTo>
                    <a:pt x="0" y="0"/>
                  </a:lnTo>
                  <a:lnTo>
                    <a:pt x="0" y="162"/>
                  </a:lnTo>
                  <a:lnTo>
                    <a:pt x="33" y="16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6" name="Freeform 75"/>
            <p:cNvSpPr>
              <a:spLocks noEditPoints="1"/>
            </p:cNvSpPr>
            <p:nvPr userDrawn="1"/>
          </p:nvSpPr>
          <p:spPr bwMode="auto">
            <a:xfrm>
              <a:off x="8301038" y="-766763"/>
              <a:ext cx="196850" cy="257175"/>
            </a:xfrm>
            <a:custGeom>
              <a:avLst/>
              <a:gdLst>
                <a:gd name="T0" fmla="*/ 62 w 124"/>
                <a:gd name="T1" fmla="*/ 51 h 162"/>
                <a:gd name="T2" fmla="*/ 75 w 124"/>
                <a:gd name="T3" fmla="*/ 102 h 162"/>
                <a:gd name="T4" fmla="*/ 49 w 124"/>
                <a:gd name="T5" fmla="*/ 102 h 162"/>
                <a:gd name="T6" fmla="*/ 62 w 124"/>
                <a:gd name="T7" fmla="*/ 51 h 162"/>
                <a:gd name="T8" fmla="*/ 91 w 124"/>
                <a:gd name="T9" fmla="*/ 162 h 162"/>
                <a:gd name="T10" fmla="*/ 124 w 124"/>
                <a:gd name="T11" fmla="*/ 162 h 162"/>
                <a:gd name="T12" fmla="*/ 81 w 124"/>
                <a:gd name="T13" fmla="*/ 0 h 162"/>
                <a:gd name="T14" fmla="*/ 42 w 124"/>
                <a:gd name="T15" fmla="*/ 0 h 162"/>
                <a:gd name="T16" fmla="*/ 0 w 124"/>
                <a:gd name="T17" fmla="*/ 162 h 162"/>
                <a:gd name="T18" fmla="*/ 33 w 124"/>
                <a:gd name="T19" fmla="*/ 162 h 162"/>
                <a:gd name="T20" fmla="*/ 41 w 124"/>
                <a:gd name="T21" fmla="*/ 133 h 162"/>
                <a:gd name="T22" fmla="*/ 84 w 124"/>
                <a:gd name="T23" fmla="*/ 133 h 162"/>
                <a:gd name="T24" fmla="*/ 91 w 124"/>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4" h="162">
                  <a:moveTo>
                    <a:pt x="62" y="51"/>
                  </a:moveTo>
                  <a:lnTo>
                    <a:pt x="75" y="102"/>
                  </a:lnTo>
                  <a:lnTo>
                    <a:pt x="49" y="102"/>
                  </a:lnTo>
                  <a:lnTo>
                    <a:pt x="62" y="51"/>
                  </a:lnTo>
                  <a:close/>
                  <a:moveTo>
                    <a:pt x="91" y="162"/>
                  </a:moveTo>
                  <a:lnTo>
                    <a:pt x="124" y="162"/>
                  </a:lnTo>
                  <a:lnTo>
                    <a:pt x="81" y="0"/>
                  </a:lnTo>
                  <a:lnTo>
                    <a:pt x="42" y="0"/>
                  </a:lnTo>
                  <a:lnTo>
                    <a:pt x="0" y="162"/>
                  </a:lnTo>
                  <a:lnTo>
                    <a:pt x="33" y="162"/>
                  </a:lnTo>
                  <a:lnTo>
                    <a:pt x="41" y="133"/>
                  </a:lnTo>
                  <a:lnTo>
                    <a:pt x="84" y="133"/>
                  </a:lnTo>
                  <a:lnTo>
                    <a:pt x="91" y="16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7" name="Freeform 76"/>
            <p:cNvSpPr>
              <a:spLocks/>
            </p:cNvSpPr>
            <p:nvPr userDrawn="1"/>
          </p:nvSpPr>
          <p:spPr bwMode="auto">
            <a:xfrm>
              <a:off x="7947026" y="-766763"/>
              <a:ext cx="195263" cy="257175"/>
            </a:xfrm>
            <a:custGeom>
              <a:avLst/>
              <a:gdLst>
                <a:gd name="T0" fmla="*/ 80 w 123"/>
                <a:gd name="T1" fmla="*/ 81 h 162"/>
                <a:gd name="T2" fmla="*/ 122 w 123"/>
                <a:gd name="T3" fmla="*/ 0 h 162"/>
                <a:gd name="T4" fmla="*/ 84 w 123"/>
                <a:gd name="T5" fmla="*/ 0 h 162"/>
                <a:gd name="T6" fmla="*/ 61 w 123"/>
                <a:gd name="T7" fmla="*/ 47 h 162"/>
                <a:gd name="T8" fmla="*/ 38 w 123"/>
                <a:gd name="T9" fmla="*/ 0 h 162"/>
                <a:gd name="T10" fmla="*/ 0 w 123"/>
                <a:gd name="T11" fmla="*/ 0 h 162"/>
                <a:gd name="T12" fmla="*/ 42 w 123"/>
                <a:gd name="T13" fmla="*/ 81 h 162"/>
                <a:gd name="T14" fmla="*/ 0 w 123"/>
                <a:gd name="T15" fmla="*/ 162 h 162"/>
                <a:gd name="T16" fmla="*/ 39 w 123"/>
                <a:gd name="T17" fmla="*/ 162 h 162"/>
                <a:gd name="T18" fmla="*/ 61 w 123"/>
                <a:gd name="T19" fmla="*/ 115 h 162"/>
                <a:gd name="T20" fmla="*/ 84 w 123"/>
                <a:gd name="T21" fmla="*/ 162 h 162"/>
                <a:gd name="T22" fmla="*/ 123 w 123"/>
                <a:gd name="T23" fmla="*/ 162 h 162"/>
                <a:gd name="T24" fmla="*/ 80 w 123"/>
                <a:gd name="T25" fmla="*/ 81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162">
                  <a:moveTo>
                    <a:pt x="80" y="81"/>
                  </a:moveTo>
                  <a:lnTo>
                    <a:pt x="122" y="0"/>
                  </a:lnTo>
                  <a:lnTo>
                    <a:pt x="84" y="0"/>
                  </a:lnTo>
                  <a:lnTo>
                    <a:pt x="61" y="47"/>
                  </a:lnTo>
                  <a:lnTo>
                    <a:pt x="38" y="0"/>
                  </a:lnTo>
                  <a:lnTo>
                    <a:pt x="0" y="0"/>
                  </a:lnTo>
                  <a:lnTo>
                    <a:pt x="42" y="81"/>
                  </a:lnTo>
                  <a:lnTo>
                    <a:pt x="0" y="162"/>
                  </a:lnTo>
                  <a:lnTo>
                    <a:pt x="39" y="162"/>
                  </a:lnTo>
                  <a:lnTo>
                    <a:pt x="61" y="115"/>
                  </a:lnTo>
                  <a:lnTo>
                    <a:pt x="84" y="162"/>
                  </a:lnTo>
                  <a:lnTo>
                    <a:pt x="123" y="162"/>
                  </a:lnTo>
                  <a:lnTo>
                    <a:pt x="80" y="8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8" name="Freeform 77"/>
            <p:cNvSpPr>
              <a:spLocks/>
            </p:cNvSpPr>
            <p:nvPr userDrawn="1"/>
          </p:nvSpPr>
          <p:spPr bwMode="auto">
            <a:xfrm>
              <a:off x="8520113" y="-766763"/>
              <a:ext cx="200025" cy="257175"/>
            </a:xfrm>
            <a:custGeom>
              <a:avLst/>
              <a:gdLst>
                <a:gd name="T0" fmla="*/ 92 w 126"/>
                <a:gd name="T1" fmla="*/ 0 h 162"/>
                <a:gd name="T2" fmla="*/ 63 w 126"/>
                <a:gd name="T3" fmla="*/ 62 h 162"/>
                <a:gd name="T4" fmla="*/ 33 w 126"/>
                <a:gd name="T5" fmla="*/ 0 h 162"/>
                <a:gd name="T6" fmla="*/ 0 w 126"/>
                <a:gd name="T7" fmla="*/ 0 h 162"/>
                <a:gd name="T8" fmla="*/ 0 w 126"/>
                <a:gd name="T9" fmla="*/ 162 h 162"/>
                <a:gd name="T10" fmla="*/ 32 w 126"/>
                <a:gd name="T11" fmla="*/ 162 h 162"/>
                <a:gd name="T12" fmla="*/ 32 w 126"/>
                <a:gd name="T13" fmla="*/ 70 h 162"/>
                <a:gd name="T14" fmla="*/ 53 w 126"/>
                <a:gd name="T15" fmla="*/ 113 h 162"/>
                <a:gd name="T16" fmla="*/ 73 w 126"/>
                <a:gd name="T17" fmla="*/ 113 h 162"/>
                <a:gd name="T18" fmla="*/ 94 w 126"/>
                <a:gd name="T19" fmla="*/ 70 h 162"/>
                <a:gd name="T20" fmla="*/ 94 w 126"/>
                <a:gd name="T21" fmla="*/ 162 h 162"/>
                <a:gd name="T22" fmla="*/ 126 w 126"/>
                <a:gd name="T23" fmla="*/ 162 h 162"/>
                <a:gd name="T24" fmla="*/ 126 w 126"/>
                <a:gd name="T25" fmla="*/ 0 h 162"/>
                <a:gd name="T26" fmla="*/ 92 w 126"/>
                <a:gd name="T27"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62">
                  <a:moveTo>
                    <a:pt x="92" y="0"/>
                  </a:moveTo>
                  <a:lnTo>
                    <a:pt x="63" y="62"/>
                  </a:lnTo>
                  <a:lnTo>
                    <a:pt x="33" y="0"/>
                  </a:lnTo>
                  <a:lnTo>
                    <a:pt x="0" y="0"/>
                  </a:lnTo>
                  <a:lnTo>
                    <a:pt x="0" y="162"/>
                  </a:lnTo>
                  <a:lnTo>
                    <a:pt x="32" y="162"/>
                  </a:lnTo>
                  <a:lnTo>
                    <a:pt x="32" y="70"/>
                  </a:lnTo>
                  <a:lnTo>
                    <a:pt x="53" y="113"/>
                  </a:lnTo>
                  <a:lnTo>
                    <a:pt x="73" y="113"/>
                  </a:lnTo>
                  <a:lnTo>
                    <a:pt x="94" y="70"/>
                  </a:lnTo>
                  <a:lnTo>
                    <a:pt x="94" y="162"/>
                  </a:lnTo>
                  <a:lnTo>
                    <a:pt x="126" y="162"/>
                  </a:lnTo>
                  <a:lnTo>
                    <a:pt x="126" y="0"/>
                  </a:lnTo>
                  <a:lnTo>
                    <a:pt x="92" y="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57" name="Text Placeholder 56"/>
          <p:cNvSpPr>
            <a:spLocks noGrp="1"/>
          </p:cNvSpPr>
          <p:nvPr>
            <p:ph type="body" sz="quarter" idx="13"/>
          </p:nvPr>
        </p:nvSpPr>
        <p:spPr>
          <a:xfrm>
            <a:off x="352425" y="4630057"/>
            <a:ext cx="4117975" cy="1608817"/>
          </a:xfrm>
        </p:spPr>
        <p:txBody>
          <a:bodyPr>
            <a:noAutofit/>
          </a:bodyPr>
          <a:lstStyle>
            <a:lvl1pPr>
              <a:defRPr sz="1800"/>
            </a:lvl1pPr>
            <a:lvl2pPr>
              <a:defRPr sz="1600"/>
            </a:lvl2pPr>
            <a:lvl3pPr>
              <a:defRPr sz="1400"/>
            </a:lvl3pPr>
            <a:lvl4pPr>
              <a:defRPr sz="1200"/>
            </a:lvl4pPr>
            <a:lvl5pPr>
              <a:defRPr sz="12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32" name="Picture 31"/>
          <p:cNvPicPr>
            <a:picLocks noChangeAspect="1"/>
          </p:cNvPicPr>
          <p:nvPr userDrawn="1"/>
        </p:nvPicPr>
        <p:blipFill rotWithShape="1">
          <a:blip r:embed="rId2" cstate="email">
            <a:extLst>
              <a:ext uri="{28A0092B-C50C-407E-A947-70E740481C1C}">
                <a14:useLocalDpi xmlns="" xmlns:a14="http://schemas.microsoft.com/office/drawing/2010/main" val="0"/>
              </a:ext>
            </a:extLst>
          </a:blip>
          <a:stretch/>
        </p:blipFill>
        <p:spPr>
          <a:xfrm>
            <a:off x="10145289" y="293599"/>
            <a:ext cx="1795886" cy="1109578"/>
          </a:xfrm>
          <a:prstGeom prst="rect">
            <a:avLst/>
          </a:prstGeom>
        </p:spPr>
      </p:pic>
    </p:spTree>
    <p:extLst>
      <p:ext uri="{BB962C8B-B14F-4D97-AF65-F5344CB8AC3E}">
        <p14:creationId xmlns="" xmlns:p14="http://schemas.microsoft.com/office/powerpoint/2010/main" val="115998419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353052" y="1785938"/>
            <a:ext cx="10172073" cy="4352925"/>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10"/>
          </p:nvPr>
        </p:nvSpPr>
        <p:spPr/>
        <p:txBody>
          <a:bodyPr/>
          <a:lstStyle/>
          <a:p>
            <a:fld id="{04882056-FA43-4474-994D-1BFAE74F5E4A}" type="datetimeFigureOut">
              <a:rPr lang="en-GB" smtClean="0"/>
              <a:pPr/>
              <a:t>30/06/2016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B09D7B-683E-4B80-8C2E-0C0BD63F0727}" type="slidenum">
              <a:rPr lang="en-GB" smtClean="0"/>
              <a:pPr/>
              <a:t>‹#›</a:t>
            </a:fld>
            <a:endParaRPr lang="en-GB"/>
          </a:p>
        </p:txBody>
      </p:sp>
    </p:spTree>
    <p:extLst>
      <p:ext uri="{BB962C8B-B14F-4D97-AF65-F5344CB8AC3E}">
        <p14:creationId xmlns="" xmlns:p14="http://schemas.microsoft.com/office/powerpoint/2010/main" val="631248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Imag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hidden="1"/>
          <p:cNvSpPr>
            <a:spLocks noGrp="1"/>
          </p:cNvSpPr>
          <p:nvPr>
            <p:ph idx="1"/>
          </p:nvPr>
        </p:nvSpPr>
        <p:spPr>
          <a:xfrm>
            <a:off x="353052" y="1785938"/>
            <a:ext cx="10172073" cy="4352925"/>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10"/>
          </p:nvPr>
        </p:nvSpPr>
        <p:spPr/>
        <p:txBody>
          <a:bodyPr/>
          <a:lstStyle/>
          <a:p>
            <a:fld id="{04882056-FA43-4474-994D-1BFAE74F5E4A}" type="datetimeFigureOut">
              <a:rPr lang="en-GB" smtClean="0"/>
              <a:pPr/>
              <a:t>30/06/2016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B09D7B-683E-4B80-8C2E-0C0BD63F0727}" type="slidenum">
              <a:rPr lang="en-GB" smtClean="0"/>
              <a:pPr/>
              <a:t>‹#›</a:t>
            </a:fld>
            <a:endParaRPr lang="en-GB"/>
          </a:p>
        </p:txBody>
      </p:sp>
      <p:sp>
        <p:nvSpPr>
          <p:cNvPr id="8" name="Picture Placeholder 7"/>
          <p:cNvSpPr>
            <a:spLocks noGrp="1"/>
          </p:cNvSpPr>
          <p:nvPr>
            <p:ph type="pic" sz="quarter" idx="13"/>
          </p:nvPr>
        </p:nvSpPr>
        <p:spPr>
          <a:xfrm>
            <a:off x="334963" y="1801813"/>
            <a:ext cx="10190162" cy="4337050"/>
          </a:xfrm>
        </p:spPr>
        <p:txBody>
          <a:bodyPr/>
          <a:lstStyle/>
          <a:p>
            <a:endParaRPr lang="en-GB"/>
          </a:p>
        </p:txBody>
      </p:sp>
    </p:spTree>
    <p:extLst>
      <p:ext uri="{BB962C8B-B14F-4D97-AF65-F5344CB8AC3E}">
        <p14:creationId xmlns="" xmlns:p14="http://schemas.microsoft.com/office/powerpoint/2010/main" val="1520854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only">
    <p:spTree>
      <p:nvGrpSpPr>
        <p:cNvPr id="1" name=""/>
        <p:cNvGrpSpPr/>
        <p:nvPr/>
      </p:nvGrpSpPr>
      <p:grpSpPr>
        <a:xfrm>
          <a:off x="0" y="0"/>
          <a:ext cx="0" cy="0"/>
          <a:chOff x="0" y="0"/>
          <a:chExt cx="0" cy="0"/>
        </a:xfrm>
      </p:grpSpPr>
      <p:sp>
        <p:nvSpPr>
          <p:cNvPr id="3" name="Content Placeholder 2"/>
          <p:cNvSpPr>
            <a:spLocks noGrp="1"/>
          </p:cNvSpPr>
          <p:nvPr>
            <p:ph idx="1"/>
          </p:nvPr>
        </p:nvSpPr>
        <p:spPr>
          <a:xfrm>
            <a:off x="353052" y="841376"/>
            <a:ext cx="10172073" cy="5297488"/>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10"/>
          </p:nvPr>
        </p:nvSpPr>
        <p:spPr/>
        <p:txBody>
          <a:bodyPr/>
          <a:lstStyle/>
          <a:p>
            <a:fld id="{04882056-FA43-4474-994D-1BFAE74F5E4A}" type="datetimeFigureOut">
              <a:rPr lang="en-GB" smtClean="0"/>
              <a:pPr/>
              <a:t>30/06/2016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B09D7B-683E-4B80-8C2E-0C0BD63F0727}" type="slidenum">
              <a:rPr lang="en-GB" smtClean="0"/>
              <a:pPr/>
              <a:t>‹#›</a:t>
            </a:fld>
            <a:endParaRPr lang="en-GB"/>
          </a:p>
        </p:txBody>
      </p:sp>
    </p:spTree>
    <p:extLst>
      <p:ext uri="{BB962C8B-B14F-4D97-AF65-F5344CB8AC3E}">
        <p14:creationId xmlns="" xmlns:p14="http://schemas.microsoft.com/office/powerpoint/2010/main" val="201032377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55" name="Rectangle 54"/>
          <p:cNvSpPr/>
          <p:nvPr userDrawn="1"/>
        </p:nvSpPr>
        <p:spPr>
          <a:xfrm>
            <a:off x="5787" y="-5787"/>
            <a:ext cx="12192000" cy="6858000"/>
          </a:xfrm>
          <a:prstGeom prst="rect">
            <a:avLst/>
          </a:prstGeom>
          <a:solidFill>
            <a:srgbClr val="F2E9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6" name="Group 55"/>
          <p:cNvGrpSpPr>
            <a:grpSpLocks noChangeAspect="1"/>
          </p:cNvGrpSpPr>
          <p:nvPr userDrawn="1"/>
        </p:nvGrpSpPr>
        <p:grpSpPr>
          <a:xfrm>
            <a:off x="5787" y="-5787"/>
            <a:ext cx="12204700" cy="6146800"/>
            <a:chOff x="0" y="0"/>
            <a:chExt cx="12204700" cy="6146800"/>
          </a:xfrm>
          <a:solidFill>
            <a:srgbClr val="E6D6E8"/>
          </a:solidFill>
        </p:grpSpPr>
        <p:sp>
          <p:nvSpPr>
            <p:cNvPr id="57" name="Freeform 15"/>
            <p:cNvSpPr>
              <a:spLocks/>
            </p:cNvSpPr>
            <p:nvPr userDrawn="1"/>
          </p:nvSpPr>
          <p:spPr bwMode="auto">
            <a:xfrm>
              <a:off x="9197975" y="0"/>
              <a:ext cx="3006725" cy="3132138"/>
            </a:xfrm>
            <a:custGeom>
              <a:avLst/>
              <a:gdLst>
                <a:gd name="T0" fmla="*/ 4649 w 4790"/>
                <a:gd name="T1" fmla="*/ 872 h 4990"/>
                <a:gd name="T2" fmla="*/ 4040 w 4790"/>
                <a:gd name="T3" fmla="*/ 0 h 4990"/>
                <a:gd name="T4" fmla="*/ 1877 w 4790"/>
                <a:gd name="T5" fmla="*/ 0 h 4990"/>
                <a:gd name="T6" fmla="*/ 569 w 4790"/>
                <a:gd name="T7" fmla="*/ 3667 h 4990"/>
                <a:gd name="T8" fmla="*/ 2586 w 4790"/>
                <a:gd name="T9" fmla="*/ 4990 h 4990"/>
                <a:gd name="T10" fmla="*/ 3738 w 4790"/>
                <a:gd name="T11" fmla="*/ 4696 h 4990"/>
                <a:gd name="T12" fmla="*/ 4048 w 4790"/>
                <a:gd name="T13" fmla="*/ 4079 h 4990"/>
                <a:gd name="T14" fmla="*/ 2629 w 4790"/>
                <a:gd name="T15" fmla="*/ 4613 h 4990"/>
                <a:gd name="T16" fmla="*/ 1219 w 4790"/>
                <a:gd name="T17" fmla="*/ 3978 h 4990"/>
                <a:gd name="T18" fmla="*/ 764 w 4790"/>
                <a:gd name="T19" fmla="*/ 2359 h 4990"/>
                <a:gd name="T20" fmla="*/ 1618 w 4790"/>
                <a:gd name="T21" fmla="*/ 663 h 4990"/>
                <a:gd name="T22" fmla="*/ 3013 w 4790"/>
                <a:gd name="T23" fmla="*/ 54 h 4990"/>
                <a:gd name="T24" fmla="*/ 4181 w 4790"/>
                <a:gd name="T25" fmla="*/ 654 h 4990"/>
                <a:gd name="T26" fmla="*/ 3891 w 4790"/>
                <a:gd name="T27" fmla="*/ 3223 h 4990"/>
                <a:gd name="T28" fmla="*/ 2764 w 4790"/>
                <a:gd name="T29" fmla="*/ 3763 h 4990"/>
                <a:gd name="T30" fmla="*/ 1854 w 4790"/>
                <a:gd name="T31" fmla="*/ 3342 h 4990"/>
                <a:gd name="T32" fmla="*/ 2114 w 4790"/>
                <a:gd name="T33" fmla="*/ 1208 h 4990"/>
                <a:gd name="T34" fmla="*/ 3017 w 4790"/>
                <a:gd name="T35" fmla="*/ 807 h 4990"/>
                <a:gd name="T36" fmla="*/ 3760 w 4790"/>
                <a:gd name="T37" fmla="*/ 1181 h 4990"/>
                <a:gd name="T38" fmla="*/ 3563 w 4790"/>
                <a:gd name="T39" fmla="*/ 2850 h 4990"/>
                <a:gd name="T40" fmla="*/ 3557 w 4790"/>
                <a:gd name="T41" fmla="*/ 2858 h 4990"/>
                <a:gd name="T42" fmla="*/ 3394 w 4790"/>
                <a:gd name="T43" fmla="*/ 3091 h 4990"/>
                <a:gd name="T44" fmla="*/ 3369 w 4790"/>
                <a:gd name="T45" fmla="*/ 3127 h 4990"/>
                <a:gd name="T46" fmla="*/ 3467 w 4790"/>
                <a:gd name="T47" fmla="*/ 3227 h 4990"/>
                <a:gd name="T48" fmla="*/ 4117 w 4790"/>
                <a:gd name="T49" fmla="*/ 2352 h 4990"/>
                <a:gd name="T50" fmla="*/ 4121 w 4790"/>
                <a:gd name="T51" fmla="*/ 1294 h 4990"/>
                <a:gd name="T52" fmla="*/ 3024 w 4790"/>
                <a:gd name="T53" fmla="*/ 500 h 4990"/>
                <a:gd name="T54" fmla="*/ 2282 w 4790"/>
                <a:gd name="T55" fmla="*/ 715 h 4990"/>
                <a:gd name="T56" fmla="*/ 1396 w 4790"/>
                <a:gd name="T57" fmla="*/ 3156 h 4990"/>
                <a:gd name="T58" fmla="*/ 2741 w 4790"/>
                <a:gd name="T59" fmla="*/ 4059 h 4990"/>
                <a:gd name="T60" fmla="*/ 3702 w 4790"/>
                <a:gd name="T61" fmla="*/ 3746 h 4990"/>
                <a:gd name="T62" fmla="*/ 4585 w 4790"/>
                <a:gd name="T63" fmla="*/ 2604 h 4990"/>
                <a:gd name="T64" fmla="*/ 4762 w 4790"/>
                <a:gd name="T65" fmla="*/ 1843 h 4990"/>
                <a:gd name="T66" fmla="*/ 4649 w 4790"/>
                <a:gd name="T67" fmla="*/ 872 h 4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790" h="4990">
                  <a:moveTo>
                    <a:pt x="4649" y="872"/>
                  </a:moveTo>
                  <a:cubicBezTo>
                    <a:pt x="4527" y="509"/>
                    <a:pt x="4312" y="208"/>
                    <a:pt x="4040" y="0"/>
                  </a:cubicBezTo>
                  <a:cubicBezTo>
                    <a:pt x="1877" y="0"/>
                    <a:pt x="1877" y="0"/>
                    <a:pt x="1877" y="0"/>
                  </a:cubicBezTo>
                  <a:cubicBezTo>
                    <a:pt x="601" y="741"/>
                    <a:pt x="0" y="2440"/>
                    <a:pt x="569" y="3667"/>
                  </a:cubicBezTo>
                  <a:cubicBezTo>
                    <a:pt x="947" y="4496"/>
                    <a:pt x="1701" y="4990"/>
                    <a:pt x="2586" y="4990"/>
                  </a:cubicBezTo>
                  <a:cubicBezTo>
                    <a:pt x="2982" y="4990"/>
                    <a:pt x="3375" y="4889"/>
                    <a:pt x="3738" y="4696"/>
                  </a:cubicBezTo>
                  <a:cubicBezTo>
                    <a:pt x="3849" y="4494"/>
                    <a:pt x="3952" y="4289"/>
                    <a:pt x="4048" y="4079"/>
                  </a:cubicBezTo>
                  <a:cubicBezTo>
                    <a:pt x="3634" y="4422"/>
                    <a:pt x="3134" y="4613"/>
                    <a:pt x="2629" y="4613"/>
                  </a:cubicBezTo>
                  <a:cubicBezTo>
                    <a:pt x="2084" y="4613"/>
                    <a:pt x="1584" y="4388"/>
                    <a:pt x="1219" y="3978"/>
                  </a:cubicBezTo>
                  <a:cubicBezTo>
                    <a:pt x="858" y="3575"/>
                    <a:pt x="692" y="2985"/>
                    <a:pt x="764" y="2359"/>
                  </a:cubicBezTo>
                  <a:cubicBezTo>
                    <a:pt x="838" y="1716"/>
                    <a:pt x="1141" y="1114"/>
                    <a:pt x="1618" y="663"/>
                  </a:cubicBezTo>
                  <a:cubicBezTo>
                    <a:pt x="2032" y="270"/>
                    <a:pt x="2527" y="54"/>
                    <a:pt x="3013" y="54"/>
                  </a:cubicBezTo>
                  <a:cubicBezTo>
                    <a:pt x="3494" y="54"/>
                    <a:pt x="3920" y="272"/>
                    <a:pt x="4181" y="654"/>
                  </a:cubicBezTo>
                  <a:cubicBezTo>
                    <a:pt x="4668" y="1362"/>
                    <a:pt x="4541" y="2490"/>
                    <a:pt x="3891" y="3223"/>
                  </a:cubicBezTo>
                  <a:cubicBezTo>
                    <a:pt x="3584" y="3566"/>
                    <a:pt x="3173" y="3763"/>
                    <a:pt x="2764" y="3763"/>
                  </a:cubicBezTo>
                  <a:cubicBezTo>
                    <a:pt x="2409" y="3763"/>
                    <a:pt x="2086" y="3613"/>
                    <a:pt x="1854" y="3342"/>
                  </a:cubicBezTo>
                  <a:cubicBezTo>
                    <a:pt x="1377" y="2786"/>
                    <a:pt x="1496" y="1809"/>
                    <a:pt x="2114" y="1208"/>
                  </a:cubicBezTo>
                  <a:cubicBezTo>
                    <a:pt x="2381" y="950"/>
                    <a:pt x="2701" y="807"/>
                    <a:pt x="3017" y="807"/>
                  </a:cubicBezTo>
                  <a:cubicBezTo>
                    <a:pt x="3322" y="807"/>
                    <a:pt x="3586" y="940"/>
                    <a:pt x="3760" y="1181"/>
                  </a:cubicBezTo>
                  <a:cubicBezTo>
                    <a:pt x="4090" y="1637"/>
                    <a:pt x="4003" y="2370"/>
                    <a:pt x="3563" y="2850"/>
                  </a:cubicBezTo>
                  <a:cubicBezTo>
                    <a:pt x="3557" y="2858"/>
                    <a:pt x="3557" y="2858"/>
                    <a:pt x="3557" y="2858"/>
                  </a:cubicBezTo>
                  <a:cubicBezTo>
                    <a:pt x="3503" y="2936"/>
                    <a:pt x="3448" y="3015"/>
                    <a:pt x="3394" y="3091"/>
                  </a:cubicBezTo>
                  <a:cubicBezTo>
                    <a:pt x="3369" y="3127"/>
                    <a:pt x="3369" y="3127"/>
                    <a:pt x="3369" y="3127"/>
                  </a:cubicBezTo>
                  <a:cubicBezTo>
                    <a:pt x="3467" y="3227"/>
                    <a:pt x="3467" y="3227"/>
                    <a:pt x="3467" y="3227"/>
                  </a:cubicBezTo>
                  <a:cubicBezTo>
                    <a:pt x="3766" y="3025"/>
                    <a:pt x="3997" y="2714"/>
                    <a:pt x="4117" y="2352"/>
                  </a:cubicBezTo>
                  <a:cubicBezTo>
                    <a:pt x="4236" y="1993"/>
                    <a:pt x="4238" y="1618"/>
                    <a:pt x="4121" y="1294"/>
                  </a:cubicBezTo>
                  <a:cubicBezTo>
                    <a:pt x="3945" y="804"/>
                    <a:pt x="3524" y="500"/>
                    <a:pt x="3024" y="500"/>
                  </a:cubicBezTo>
                  <a:cubicBezTo>
                    <a:pt x="2778" y="500"/>
                    <a:pt x="2521" y="575"/>
                    <a:pt x="2282" y="715"/>
                  </a:cubicBezTo>
                  <a:cubicBezTo>
                    <a:pt x="1438" y="1210"/>
                    <a:pt x="1032" y="2328"/>
                    <a:pt x="1396" y="3156"/>
                  </a:cubicBezTo>
                  <a:cubicBezTo>
                    <a:pt x="1642" y="3721"/>
                    <a:pt x="2145" y="4059"/>
                    <a:pt x="2741" y="4059"/>
                  </a:cubicBezTo>
                  <a:cubicBezTo>
                    <a:pt x="3074" y="4059"/>
                    <a:pt x="3406" y="3951"/>
                    <a:pt x="3702" y="3746"/>
                  </a:cubicBezTo>
                  <a:cubicBezTo>
                    <a:pt x="4093" y="3474"/>
                    <a:pt x="4402" y="3073"/>
                    <a:pt x="4585" y="2604"/>
                  </a:cubicBezTo>
                  <a:cubicBezTo>
                    <a:pt x="4654" y="2354"/>
                    <a:pt x="4713" y="2101"/>
                    <a:pt x="4762" y="1843"/>
                  </a:cubicBezTo>
                  <a:cubicBezTo>
                    <a:pt x="4790" y="1507"/>
                    <a:pt x="4752" y="1175"/>
                    <a:pt x="4649" y="872"/>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8" name="Freeform 16"/>
            <p:cNvSpPr>
              <a:spLocks noEditPoints="1"/>
            </p:cNvSpPr>
            <p:nvPr userDrawn="1"/>
          </p:nvSpPr>
          <p:spPr bwMode="auto">
            <a:xfrm>
              <a:off x="0" y="0"/>
              <a:ext cx="2265363" cy="1214438"/>
            </a:xfrm>
            <a:custGeom>
              <a:avLst/>
              <a:gdLst>
                <a:gd name="T0" fmla="*/ 1727 w 3610"/>
                <a:gd name="T1" fmla="*/ 1935 h 1935"/>
                <a:gd name="T2" fmla="*/ 2606 w 3610"/>
                <a:gd name="T3" fmla="*/ 1658 h 1935"/>
                <a:gd name="T4" fmla="*/ 3610 w 3610"/>
                <a:gd name="T5" fmla="*/ 0 h 1935"/>
                <a:gd name="T6" fmla="*/ 0 w 3610"/>
                <a:gd name="T7" fmla="*/ 0 h 1935"/>
                <a:gd name="T8" fmla="*/ 15 w 3610"/>
                <a:gd name="T9" fmla="*/ 547 h 1935"/>
                <a:gd name="T10" fmla="*/ 1727 w 3610"/>
                <a:gd name="T11" fmla="*/ 1935 h 1935"/>
                <a:gd name="T12" fmla="*/ 2433 w 3610"/>
                <a:gd name="T13" fmla="*/ 0 h 1935"/>
                <a:gd name="T14" fmla="*/ 2219 w 3610"/>
                <a:gd name="T15" fmla="*/ 410 h 1935"/>
                <a:gd name="T16" fmla="*/ 1524 w 3610"/>
                <a:gd name="T17" fmla="*/ 789 h 1935"/>
                <a:gd name="T18" fmla="*/ 748 w 3610"/>
                <a:gd name="T19" fmla="*/ 337 h 1935"/>
                <a:gd name="T20" fmla="*/ 571 w 3610"/>
                <a:gd name="T21" fmla="*/ 0 h 1935"/>
                <a:gd name="T22" fmla="*/ 2433 w 3610"/>
                <a:gd name="T23" fmla="*/ 0 h 1935"/>
                <a:gd name="T24" fmla="*/ 125 w 3610"/>
                <a:gd name="T25" fmla="*/ 0 h 1935"/>
                <a:gd name="T26" fmla="*/ 324 w 3610"/>
                <a:gd name="T27" fmla="*/ 0 h 1935"/>
                <a:gd name="T28" fmla="*/ 387 w 3610"/>
                <a:gd name="T29" fmla="*/ 174 h 1935"/>
                <a:gd name="T30" fmla="*/ 868 w 3610"/>
                <a:gd name="T31" fmla="*/ 834 h 1935"/>
                <a:gd name="T32" fmla="*/ 1537 w 3610"/>
                <a:gd name="T33" fmla="*/ 1080 h 1935"/>
                <a:gd name="T34" fmla="*/ 2132 w 3610"/>
                <a:gd name="T35" fmla="*/ 882 h 1935"/>
                <a:gd name="T36" fmla="*/ 2718 w 3610"/>
                <a:gd name="T37" fmla="*/ 0 h 1935"/>
                <a:gd name="T38" fmla="*/ 3238 w 3610"/>
                <a:gd name="T39" fmla="*/ 0 h 1935"/>
                <a:gd name="T40" fmla="*/ 2794 w 3610"/>
                <a:gd name="T41" fmla="*/ 987 h 1935"/>
                <a:gd name="T42" fmla="*/ 1694 w 3610"/>
                <a:gd name="T43" fmla="*/ 1566 h 1935"/>
                <a:gd name="T44" fmla="*/ 471 w 3610"/>
                <a:gd name="T45" fmla="*/ 837 h 1935"/>
                <a:gd name="T46" fmla="*/ 125 w 3610"/>
                <a:gd name="T47" fmla="*/ 0 h 1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610" h="1935">
                  <a:moveTo>
                    <a:pt x="1727" y="1935"/>
                  </a:moveTo>
                  <a:cubicBezTo>
                    <a:pt x="2033" y="1935"/>
                    <a:pt x="2328" y="1842"/>
                    <a:pt x="2606" y="1658"/>
                  </a:cubicBezTo>
                  <a:cubicBezTo>
                    <a:pt x="3113" y="1326"/>
                    <a:pt x="3476" y="725"/>
                    <a:pt x="3610" y="0"/>
                  </a:cubicBezTo>
                  <a:cubicBezTo>
                    <a:pt x="0" y="0"/>
                    <a:pt x="0" y="0"/>
                    <a:pt x="0" y="0"/>
                  </a:cubicBezTo>
                  <a:cubicBezTo>
                    <a:pt x="0" y="184"/>
                    <a:pt x="5" y="366"/>
                    <a:pt x="15" y="547"/>
                  </a:cubicBezTo>
                  <a:cubicBezTo>
                    <a:pt x="325" y="1391"/>
                    <a:pt x="996" y="1935"/>
                    <a:pt x="1727" y="1935"/>
                  </a:cubicBezTo>
                  <a:close/>
                  <a:moveTo>
                    <a:pt x="2433" y="0"/>
                  </a:moveTo>
                  <a:cubicBezTo>
                    <a:pt x="2382" y="148"/>
                    <a:pt x="2310" y="290"/>
                    <a:pt x="2219" y="410"/>
                  </a:cubicBezTo>
                  <a:cubicBezTo>
                    <a:pt x="2034" y="654"/>
                    <a:pt x="1787" y="789"/>
                    <a:pt x="1524" y="789"/>
                  </a:cubicBezTo>
                  <a:cubicBezTo>
                    <a:pt x="1232" y="789"/>
                    <a:pt x="949" y="624"/>
                    <a:pt x="748" y="337"/>
                  </a:cubicBezTo>
                  <a:cubicBezTo>
                    <a:pt x="675" y="232"/>
                    <a:pt x="617" y="122"/>
                    <a:pt x="571" y="0"/>
                  </a:cubicBezTo>
                  <a:lnTo>
                    <a:pt x="2433" y="0"/>
                  </a:lnTo>
                  <a:close/>
                  <a:moveTo>
                    <a:pt x="125" y="0"/>
                  </a:moveTo>
                  <a:cubicBezTo>
                    <a:pt x="324" y="0"/>
                    <a:pt x="324" y="0"/>
                    <a:pt x="324" y="0"/>
                  </a:cubicBezTo>
                  <a:cubicBezTo>
                    <a:pt x="343" y="60"/>
                    <a:pt x="363" y="116"/>
                    <a:pt x="387" y="174"/>
                  </a:cubicBezTo>
                  <a:cubicBezTo>
                    <a:pt x="499" y="446"/>
                    <a:pt x="665" y="674"/>
                    <a:pt x="868" y="834"/>
                  </a:cubicBezTo>
                  <a:cubicBezTo>
                    <a:pt x="1072" y="995"/>
                    <a:pt x="1303" y="1080"/>
                    <a:pt x="1537" y="1080"/>
                  </a:cubicBezTo>
                  <a:cubicBezTo>
                    <a:pt x="1746" y="1080"/>
                    <a:pt x="1947" y="1013"/>
                    <a:pt x="2132" y="882"/>
                  </a:cubicBezTo>
                  <a:cubicBezTo>
                    <a:pt x="2405" y="692"/>
                    <a:pt x="2611" y="377"/>
                    <a:pt x="2718" y="0"/>
                  </a:cubicBezTo>
                  <a:cubicBezTo>
                    <a:pt x="3238" y="0"/>
                    <a:pt x="3238" y="0"/>
                    <a:pt x="3238" y="0"/>
                  </a:cubicBezTo>
                  <a:cubicBezTo>
                    <a:pt x="3166" y="385"/>
                    <a:pt x="3024" y="701"/>
                    <a:pt x="2794" y="987"/>
                  </a:cubicBezTo>
                  <a:cubicBezTo>
                    <a:pt x="2498" y="1360"/>
                    <a:pt x="2107" y="1566"/>
                    <a:pt x="1694" y="1566"/>
                  </a:cubicBezTo>
                  <a:cubicBezTo>
                    <a:pt x="1217" y="1566"/>
                    <a:pt x="771" y="1300"/>
                    <a:pt x="471" y="837"/>
                  </a:cubicBezTo>
                  <a:cubicBezTo>
                    <a:pt x="312" y="587"/>
                    <a:pt x="195" y="298"/>
                    <a:pt x="125"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9" name="Freeform 17"/>
            <p:cNvSpPr>
              <a:spLocks/>
            </p:cNvSpPr>
            <p:nvPr userDrawn="1"/>
          </p:nvSpPr>
          <p:spPr bwMode="auto">
            <a:xfrm>
              <a:off x="3652838" y="0"/>
              <a:ext cx="960438" cy="0"/>
            </a:xfrm>
            <a:custGeom>
              <a:avLst/>
              <a:gdLst>
                <a:gd name="T0" fmla="*/ 0 w 1531"/>
                <a:gd name="T1" fmla="*/ 0 w 1531"/>
                <a:gd name="T2" fmla="*/ 1531 w 1531"/>
                <a:gd name="T3" fmla="*/ 0 w 1531"/>
              </a:gdLst>
              <a:ahLst/>
              <a:cxnLst>
                <a:cxn ang="0">
                  <a:pos x="T0" y="0"/>
                </a:cxn>
                <a:cxn ang="0">
                  <a:pos x="T1" y="0"/>
                </a:cxn>
                <a:cxn ang="0">
                  <a:pos x="T2" y="0"/>
                </a:cxn>
                <a:cxn ang="0">
                  <a:pos x="T3" y="0"/>
                </a:cxn>
              </a:cxnLst>
              <a:rect l="0" t="0" r="r" b="b"/>
              <a:pathLst>
                <a:path w="1531">
                  <a:moveTo>
                    <a:pt x="0" y="0"/>
                  </a:moveTo>
                  <a:cubicBezTo>
                    <a:pt x="0" y="0"/>
                    <a:pt x="0" y="0"/>
                    <a:pt x="0" y="0"/>
                  </a:cubicBezTo>
                  <a:cubicBezTo>
                    <a:pt x="1531" y="0"/>
                    <a:pt x="1531" y="0"/>
                    <a:pt x="1531" y="0"/>
                  </a:cubicBezTo>
                  <a:lnTo>
                    <a:pt x="0" y="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0" name="Freeform 18"/>
            <p:cNvSpPr>
              <a:spLocks/>
            </p:cNvSpPr>
            <p:nvPr userDrawn="1"/>
          </p:nvSpPr>
          <p:spPr bwMode="auto">
            <a:xfrm>
              <a:off x="6388100" y="0"/>
              <a:ext cx="768350" cy="3175"/>
            </a:xfrm>
            <a:custGeom>
              <a:avLst/>
              <a:gdLst>
                <a:gd name="T0" fmla="*/ 1223 w 1223"/>
                <a:gd name="T1" fmla="*/ 4 h 4"/>
                <a:gd name="T2" fmla="*/ 1220 w 1223"/>
                <a:gd name="T3" fmla="*/ 0 h 4"/>
                <a:gd name="T4" fmla="*/ 0 w 1223"/>
                <a:gd name="T5" fmla="*/ 0 h 4"/>
                <a:gd name="T6" fmla="*/ 4 w 1223"/>
                <a:gd name="T7" fmla="*/ 3 h 4"/>
                <a:gd name="T8" fmla="*/ 1223 w 1223"/>
                <a:gd name="T9" fmla="*/ 4 h 4"/>
              </a:gdLst>
              <a:ahLst/>
              <a:cxnLst>
                <a:cxn ang="0">
                  <a:pos x="T0" y="T1"/>
                </a:cxn>
                <a:cxn ang="0">
                  <a:pos x="T2" y="T3"/>
                </a:cxn>
                <a:cxn ang="0">
                  <a:pos x="T4" y="T5"/>
                </a:cxn>
                <a:cxn ang="0">
                  <a:pos x="T6" y="T7"/>
                </a:cxn>
                <a:cxn ang="0">
                  <a:pos x="T8" y="T9"/>
                </a:cxn>
              </a:cxnLst>
              <a:rect l="0" t="0" r="r" b="b"/>
              <a:pathLst>
                <a:path w="1223" h="4">
                  <a:moveTo>
                    <a:pt x="1223" y="4"/>
                  </a:moveTo>
                  <a:cubicBezTo>
                    <a:pt x="1222" y="3"/>
                    <a:pt x="1221" y="1"/>
                    <a:pt x="1220" y="0"/>
                  </a:cubicBezTo>
                  <a:cubicBezTo>
                    <a:pt x="0" y="0"/>
                    <a:pt x="0" y="0"/>
                    <a:pt x="0" y="0"/>
                  </a:cubicBezTo>
                  <a:cubicBezTo>
                    <a:pt x="1" y="1"/>
                    <a:pt x="2" y="2"/>
                    <a:pt x="4" y="3"/>
                  </a:cubicBezTo>
                  <a:lnTo>
                    <a:pt x="1223" y="4"/>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 name="Freeform 19"/>
            <p:cNvSpPr>
              <a:spLocks/>
            </p:cNvSpPr>
            <p:nvPr userDrawn="1"/>
          </p:nvSpPr>
          <p:spPr bwMode="auto">
            <a:xfrm>
              <a:off x="4197350" y="3175"/>
              <a:ext cx="2941638" cy="2625725"/>
            </a:xfrm>
            <a:custGeom>
              <a:avLst/>
              <a:gdLst>
                <a:gd name="T0" fmla="*/ 3684 w 4690"/>
                <a:gd name="T1" fmla="*/ 3167 h 4185"/>
                <a:gd name="T2" fmla="*/ 1125 w 4690"/>
                <a:gd name="T3" fmla="*/ 3245 h 4185"/>
                <a:gd name="T4" fmla="*/ 960 w 4690"/>
                <a:gd name="T5" fmla="*/ 1014 h 4185"/>
                <a:gd name="T6" fmla="*/ 3065 w 4690"/>
                <a:gd name="T7" fmla="*/ 941 h 4185"/>
                <a:gd name="T8" fmla="*/ 3170 w 4690"/>
                <a:gd name="T9" fmla="*/ 2772 h 4185"/>
                <a:gd name="T10" fmla="*/ 1483 w 4690"/>
                <a:gd name="T11" fmla="*/ 2825 h 4185"/>
                <a:gd name="T12" fmla="*/ 1379 w 4690"/>
                <a:gd name="T13" fmla="*/ 1356 h 4185"/>
                <a:gd name="T14" fmla="*/ 2758 w 4690"/>
                <a:gd name="T15" fmla="*/ 1309 h 4185"/>
                <a:gd name="T16" fmla="*/ 2741 w 4690"/>
                <a:gd name="T17" fmla="*/ 1198 h 4185"/>
                <a:gd name="T18" fmla="*/ 1153 w 4690"/>
                <a:gd name="T19" fmla="*/ 1272 h 4185"/>
                <a:gd name="T20" fmla="*/ 1298 w 4690"/>
                <a:gd name="T21" fmla="*/ 2962 h 4185"/>
                <a:gd name="T22" fmla="*/ 3238 w 4690"/>
                <a:gd name="T23" fmla="*/ 2880 h 4185"/>
                <a:gd name="T24" fmla="*/ 3089 w 4690"/>
                <a:gd name="T25" fmla="*/ 768 h 4185"/>
                <a:gd name="T26" fmla="*/ 666 w 4690"/>
                <a:gd name="T27" fmla="*/ 883 h 4185"/>
                <a:gd name="T28" fmla="*/ 897 w 4690"/>
                <a:gd name="T29" fmla="*/ 3447 h 4185"/>
                <a:gd name="T30" fmla="*/ 3836 w 4690"/>
                <a:gd name="T31" fmla="*/ 3323 h 4185"/>
                <a:gd name="T32" fmla="*/ 3624 w 4690"/>
                <a:gd name="T33" fmla="*/ 104 h 4185"/>
                <a:gd name="T34" fmla="*/ 3497 w 4690"/>
                <a:gd name="T35" fmla="*/ 0 h 4185"/>
                <a:gd name="T36" fmla="*/ 2970 w 4690"/>
                <a:gd name="T37" fmla="*/ 0 h 4185"/>
                <a:gd name="T38" fmla="*/ 3536 w 4690"/>
                <a:gd name="T39" fmla="*/ 372 h 4185"/>
                <a:gd name="T40" fmla="*/ 3684 w 4690"/>
                <a:gd name="T41" fmla="*/ 3167 h 4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690" h="4185">
                  <a:moveTo>
                    <a:pt x="3684" y="3167"/>
                  </a:moveTo>
                  <a:cubicBezTo>
                    <a:pt x="3007" y="3867"/>
                    <a:pt x="1874" y="3898"/>
                    <a:pt x="1125" y="3245"/>
                  </a:cubicBezTo>
                  <a:cubicBezTo>
                    <a:pt x="452" y="2658"/>
                    <a:pt x="368" y="1665"/>
                    <a:pt x="960" y="1014"/>
                  </a:cubicBezTo>
                  <a:cubicBezTo>
                    <a:pt x="1492" y="429"/>
                    <a:pt x="2445" y="391"/>
                    <a:pt x="3065" y="941"/>
                  </a:cubicBezTo>
                  <a:cubicBezTo>
                    <a:pt x="3623" y="1435"/>
                    <a:pt x="3662" y="2258"/>
                    <a:pt x="3170" y="2772"/>
                  </a:cubicBezTo>
                  <a:cubicBezTo>
                    <a:pt x="2726" y="3235"/>
                    <a:pt x="1977" y="3257"/>
                    <a:pt x="1483" y="2825"/>
                  </a:cubicBezTo>
                  <a:cubicBezTo>
                    <a:pt x="1039" y="2436"/>
                    <a:pt x="988" y="1781"/>
                    <a:pt x="1379" y="1356"/>
                  </a:cubicBezTo>
                  <a:cubicBezTo>
                    <a:pt x="1731" y="973"/>
                    <a:pt x="2353" y="950"/>
                    <a:pt x="2758" y="1309"/>
                  </a:cubicBezTo>
                  <a:cubicBezTo>
                    <a:pt x="2741" y="1198"/>
                    <a:pt x="2741" y="1198"/>
                    <a:pt x="2741" y="1198"/>
                  </a:cubicBezTo>
                  <a:cubicBezTo>
                    <a:pt x="2268" y="790"/>
                    <a:pt x="1551" y="826"/>
                    <a:pt x="1153" y="1272"/>
                  </a:cubicBezTo>
                  <a:cubicBezTo>
                    <a:pt x="712" y="1768"/>
                    <a:pt x="782" y="2521"/>
                    <a:pt x="1298" y="2962"/>
                  </a:cubicBezTo>
                  <a:cubicBezTo>
                    <a:pt x="1873" y="3451"/>
                    <a:pt x="2734" y="3418"/>
                    <a:pt x="3238" y="2880"/>
                  </a:cubicBezTo>
                  <a:cubicBezTo>
                    <a:pt x="3797" y="2282"/>
                    <a:pt x="3741" y="1332"/>
                    <a:pt x="3089" y="768"/>
                  </a:cubicBezTo>
                  <a:cubicBezTo>
                    <a:pt x="2365" y="142"/>
                    <a:pt x="1266" y="201"/>
                    <a:pt x="666" y="883"/>
                  </a:cubicBezTo>
                  <a:cubicBezTo>
                    <a:pt x="0" y="1642"/>
                    <a:pt x="117" y="2782"/>
                    <a:pt x="897" y="3447"/>
                  </a:cubicBezTo>
                  <a:cubicBezTo>
                    <a:pt x="1767" y="4185"/>
                    <a:pt x="3064" y="4137"/>
                    <a:pt x="3836" y="3323"/>
                  </a:cubicBezTo>
                  <a:cubicBezTo>
                    <a:pt x="4690" y="2421"/>
                    <a:pt x="4619" y="968"/>
                    <a:pt x="3624" y="104"/>
                  </a:cubicBezTo>
                  <a:cubicBezTo>
                    <a:pt x="3582" y="68"/>
                    <a:pt x="3540" y="33"/>
                    <a:pt x="3497" y="0"/>
                  </a:cubicBezTo>
                  <a:cubicBezTo>
                    <a:pt x="2970" y="0"/>
                    <a:pt x="2970" y="0"/>
                    <a:pt x="2970" y="0"/>
                  </a:cubicBezTo>
                  <a:cubicBezTo>
                    <a:pt x="3184" y="95"/>
                    <a:pt x="3352" y="209"/>
                    <a:pt x="3536" y="372"/>
                  </a:cubicBezTo>
                  <a:cubicBezTo>
                    <a:pt x="4389" y="1132"/>
                    <a:pt x="4437" y="2390"/>
                    <a:pt x="3684" y="3167"/>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2" name="Freeform 20"/>
            <p:cNvSpPr>
              <a:spLocks noEditPoints="1"/>
            </p:cNvSpPr>
            <p:nvPr userDrawn="1"/>
          </p:nvSpPr>
          <p:spPr bwMode="auto">
            <a:xfrm>
              <a:off x="87313" y="0"/>
              <a:ext cx="11020425" cy="6146800"/>
            </a:xfrm>
            <a:custGeom>
              <a:avLst/>
              <a:gdLst>
                <a:gd name="T0" fmla="*/ 15136 w 17562"/>
                <a:gd name="T1" fmla="*/ 1 h 9795"/>
                <a:gd name="T2" fmla="*/ 9655 w 17562"/>
                <a:gd name="T3" fmla="*/ 1 h 9795"/>
                <a:gd name="T4" fmla="*/ 9513 w 17562"/>
                <a:gd name="T5" fmla="*/ 1 h 9795"/>
                <a:gd name="T6" fmla="*/ 13164 w 17562"/>
                <a:gd name="T7" fmla="*/ 1 h 9795"/>
                <a:gd name="T8" fmla="*/ 5683 w 17562"/>
                <a:gd name="T9" fmla="*/ 1 h 9795"/>
                <a:gd name="T10" fmla="*/ 1858 w 17562"/>
                <a:gd name="T11" fmla="*/ 2741 h 9795"/>
                <a:gd name="T12" fmla="*/ 1926 w 17562"/>
                <a:gd name="T13" fmla="*/ 3227 h 9795"/>
                <a:gd name="T14" fmla="*/ 4031 w 17562"/>
                <a:gd name="T15" fmla="*/ 7112 h 9795"/>
                <a:gd name="T16" fmla="*/ 4301 w 17562"/>
                <a:gd name="T17" fmla="*/ 8206 h 9795"/>
                <a:gd name="T18" fmla="*/ 6624 w 17562"/>
                <a:gd name="T19" fmla="*/ 6185 h 9795"/>
                <a:gd name="T20" fmla="*/ 9313 w 17562"/>
                <a:gd name="T21" fmla="*/ 9096 h 9795"/>
                <a:gd name="T22" fmla="*/ 9088 w 17562"/>
                <a:gd name="T23" fmla="*/ 9655 h 9795"/>
                <a:gd name="T24" fmla="*/ 8467 w 17562"/>
                <a:gd name="T25" fmla="*/ 6290 h 9795"/>
                <a:gd name="T26" fmla="*/ 12596 w 17562"/>
                <a:gd name="T27" fmla="*/ 8617 h 9795"/>
                <a:gd name="T28" fmla="*/ 10920 w 17562"/>
                <a:gd name="T29" fmla="*/ 7656 h 9795"/>
                <a:gd name="T30" fmla="*/ 12262 w 17562"/>
                <a:gd name="T31" fmla="*/ 6483 h 9795"/>
                <a:gd name="T32" fmla="*/ 12327 w 17562"/>
                <a:gd name="T33" fmla="*/ 7902 h 9795"/>
                <a:gd name="T34" fmla="*/ 12292 w 17562"/>
                <a:gd name="T35" fmla="*/ 7038 h 9795"/>
                <a:gd name="T36" fmla="*/ 12317 w 17562"/>
                <a:gd name="T37" fmla="*/ 7582 h 9795"/>
                <a:gd name="T38" fmla="*/ 12286 w 17562"/>
                <a:gd name="T39" fmla="*/ 7257 h 9795"/>
                <a:gd name="T40" fmla="*/ 12356 w 17562"/>
                <a:gd name="T41" fmla="*/ 7180 h 9795"/>
                <a:gd name="T42" fmla="*/ 12340 w 17562"/>
                <a:gd name="T43" fmla="*/ 7702 h 9795"/>
                <a:gd name="T44" fmla="*/ 12310 w 17562"/>
                <a:gd name="T45" fmla="*/ 6918 h 9795"/>
                <a:gd name="T46" fmla="*/ 12352 w 17562"/>
                <a:gd name="T47" fmla="*/ 8086 h 9795"/>
                <a:gd name="T48" fmla="*/ 12274 w 17562"/>
                <a:gd name="T49" fmla="*/ 6236 h 9795"/>
                <a:gd name="T50" fmla="*/ 10582 w 17562"/>
                <a:gd name="T51" fmla="*/ 7734 h 9795"/>
                <a:gd name="T52" fmla="*/ 9947 w 17562"/>
                <a:gd name="T53" fmla="*/ 9795 h 9795"/>
                <a:gd name="T54" fmla="*/ 11315 w 17562"/>
                <a:gd name="T55" fmla="*/ 8763 h 9795"/>
                <a:gd name="T56" fmla="*/ 12374 w 17562"/>
                <a:gd name="T57" fmla="*/ 8947 h 9795"/>
                <a:gd name="T58" fmla="*/ 14341 w 17562"/>
                <a:gd name="T59" fmla="*/ 8214 h 9795"/>
                <a:gd name="T60" fmla="*/ 16831 w 17562"/>
                <a:gd name="T61" fmla="*/ 6342 h 9795"/>
                <a:gd name="T62" fmla="*/ 16916 w 17562"/>
                <a:gd name="T63" fmla="*/ 5857 h 9795"/>
                <a:gd name="T64" fmla="*/ 4962 w 17562"/>
                <a:gd name="T65" fmla="*/ 1 h 9795"/>
                <a:gd name="T66" fmla="*/ 4245 w 17562"/>
                <a:gd name="T67" fmla="*/ 1848 h 9795"/>
                <a:gd name="T68" fmla="*/ 4516 w 17562"/>
                <a:gd name="T69" fmla="*/ 3140 h 9795"/>
                <a:gd name="T70" fmla="*/ 6499 w 17562"/>
                <a:gd name="T71" fmla="*/ 5795 h 9795"/>
                <a:gd name="T72" fmla="*/ 2371 w 17562"/>
                <a:gd name="T73" fmla="*/ 3382 h 9795"/>
                <a:gd name="T74" fmla="*/ 4877 w 17562"/>
                <a:gd name="T75" fmla="*/ 4429 h 9795"/>
                <a:gd name="T76" fmla="*/ 3968 w 17562"/>
                <a:gd name="T77" fmla="*/ 5413 h 9795"/>
                <a:gd name="T78" fmla="*/ 3576 w 17562"/>
                <a:gd name="T79" fmla="*/ 3903 h 9795"/>
                <a:gd name="T80" fmla="*/ 3825 w 17562"/>
                <a:gd name="T81" fmla="*/ 4863 h 9795"/>
                <a:gd name="T82" fmla="*/ 3664 w 17562"/>
                <a:gd name="T83" fmla="*/ 4270 h 9795"/>
                <a:gd name="T84" fmla="*/ 3768 w 17562"/>
                <a:gd name="T85" fmla="*/ 4634 h 9795"/>
                <a:gd name="T86" fmla="*/ 3736 w 17562"/>
                <a:gd name="T87" fmla="*/ 4657 h 9795"/>
                <a:gd name="T88" fmla="*/ 3919 w 17562"/>
                <a:gd name="T89" fmla="*/ 4632 h 9795"/>
                <a:gd name="T90" fmla="*/ 3392 w 17562"/>
                <a:gd name="T91" fmla="*/ 4240 h 9795"/>
                <a:gd name="T92" fmla="*/ 4202 w 17562"/>
                <a:gd name="T93" fmla="*/ 4829 h 9795"/>
                <a:gd name="T94" fmla="*/ 2979 w 17562"/>
                <a:gd name="T95" fmla="*/ 3911 h 9795"/>
                <a:gd name="T96" fmla="*/ 4093 w 17562"/>
                <a:gd name="T97" fmla="*/ 5644 h 9795"/>
                <a:gd name="T98" fmla="*/ 5145 w 17562"/>
                <a:gd name="T99" fmla="*/ 4234 h 9795"/>
                <a:gd name="T100" fmla="*/ 6499 w 17562"/>
                <a:gd name="T101" fmla="*/ 5795 h 9795"/>
                <a:gd name="T102" fmla="*/ 13826 w 17562"/>
                <a:gd name="T103" fmla="*/ 1 h 9795"/>
                <a:gd name="T104" fmla="*/ 13516 w 17562"/>
                <a:gd name="T105" fmla="*/ 3622 h 9795"/>
                <a:gd name="T106" fmla="*/ 12998 w 17562"/>
                <a:gd name="T107" fmla="*/ 4471 h 9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562" h="9795">
                  <a:moveTo>
                    <a:pt x="14748" y="4919"/>
                  </a:moveTo>
                  <a:cubicBezTo>
                    <a:pt x="14226" y="4373"/>
                    <a:pt x="13954" y="3592"/>
                    <a:pt x="13982" y="2720"/>
                  </a:cubicBezTo>
                  <a:cubicBezTo>
                    <a:pt x="14015" y="1718"/>
                    <a:pt x="14432" y="742"/>
                    <a:pt x="15136" y="1"/>
                  </a:cubicBezTo>
                  <a:cubicBezTo>
                    <a:pt x="10041" y="1"/>
                    <a:pt x="10041" y="1"/>
                    <a:pt x="10041" y="1"/>
                  </a:cubicBezTo>
                  <a:cubicBezTo>
                    <a:pt x="10041" y="0"/>
                    <a:pt x="10040" y="0"/>
                    <a:pt x="10040" y="0"/>
                  </a:cubicBezTo>
                  <a:cubicBezTo>
                    <a:pt x="9655" y="1"/>
                    <a:pt x="9655" y="1"/>
                    <a:pt x="9655" y="1"/>
                  </a:cubicBezTo>
                  <a:cubicBezTo>
                    <a:pt x="7214" y="1"/>
                    <a:pt x="7214" y="1"/>
                    <a:pt x="7214" y="1"/>
                  </a:cubicBezTo>
                  <a:cubicBezTo>
                    <a:pt x="9578" y="1"/>
                    <a:pt x="9578" y="1"/>
                    <a:pt x="9578" y="1"/>
                  </a:cubicBezTo>
                  <a:cubicBezTo>
                    <a:pt x="9513" y="1"/>
                    <a:pt x="9513" y="1"/>
                    <a:pt x="9513" y="1"/>
                  </a:cubicBezTo>
                  <a:cubicBezTo>
                    <a:pt x="10042" y="1"/>
                    <a:pt x="10042" y="1"/>
                    <a:pt x="10042" y="1"/>
                  </a:cubicBezTo>
                  <a:cubicBezTo>
                    <a:pt x="10042" y="1"/>
                    <a:pt x="10041" y="1"/>
                    <a:pt x="10041" y="1"/>
                  </a:cubicBezTo>
                  <a:cubicBezTo>
                    <a:pt x="13164" y="1"/>
                    <a:pt x="13164" y="1"/>
                    <a:pt x="13164" y="1"/>
                  </a:cubicBezTo>
                  <a:cubicBezTo>
                    <a:pt x="13729" y="1586"/>
                    <a:pt x="13377" y="3378"/>
                    <a:pt x="12161" y="4601"/>
                  </a:cubicBezTo>
                  <a:cubicBezTo>
                    <a:pt x="10587" y="6163"/>
                    <a:pt x="8060" y="6222"/>
                    <a:pt x="6362" y="4774"/>
                  </a:cubicBezTo>
                  <a:cubicBezTo>
                    <a:pt x="4946" y="3543"/>
                    <a:pt x="4644" y="1503"/>
                    <a:pt x="5683" y="1"/>
                  </a:cubicBezTo>
                  <a:cubicBezTo>
                    <a:pt x="4385" y="1"/>
                    <a:pt x="4385" y="1"/>
                    <a:pt x="4385" y="1"/>
                  </a:cubicBezTo>
                  <a:cubicBezTo>
                    <a:pt x="4283" y="711"/>
                    <a:pt x="4015" y="1370"/>
                    <a:pt x="3590" y="1873"/>
                  </a:cubicBezTo>
                  <a:cubicBezTo>
                    <a:pt x="3119" y="2433"/>
                    <a:pt x="2504" y="2741"/>
                    <a:pt x="1858" y="2741"/>
                  </a:cubicBezTo>
                  <a:cubicBezTo>
                    <a:pt x="1115" y="2741"/>
                    <a:pt x="428" y="2337"/>
                    <a:pt x="0" y="1655"/>
                  </a:cubicBezTo>
                  <a:cubicBezTo>
                    <a:pt x="46" y="1926"/>
                    <a:pt x="103" y="2192"/>
                    <a:pt x="171" y="2455"/>
                  </a:cubicBezTo>
                  <a:cubicBezTo>
                    <a:pt x="647" y="2941"/>
                    <a:pt x="1264" y="3226"/>
                    <a:pt x="1926" y="3227"/>
                  </a:cubicBezTo>
                  <a:cubicBezTo>
                    <a:pt x="1699" y="3574"/>
                    <a:pt x="1610" y="4026"/>
                    <a:pt x="1675" y="4522"/>
                  </a:cubicBezTo>
                  <a:cubicBezTo>
                    <a:pt x="1761" y="5202"/>
                    <a:pt x="2090" y="5846"/>
                    <a:pt x="2600" y="6338"/>
                  </a:cubicBezTo>
                  <a:cubicBezTo>
                    <a:pt x="3008" y="6731"/>
                    <a:pt x="3505" y="6998"/>
                    <a:pt x="4031" y="7112"/>
                  </a:cubicBezTo>
                  <a:cubicBezTo>
                    <a:pt x="3932" y="7328"/>
                    <a:pt x="3875" y="7563"/>
                    <a:pt x="3868" y="7813"/>
                  </a:cubicBezTo>
                  <a:cubicBezTo>
                    <a:pt x="3867" y="7843"/>
                    <a:pt x="3866" y="7874"/>
                    <a:pt x="3866" y="7904"/>
                  </a:cubicBezTo>
                  <a:cubicBezTo>
                    <a:pt x="4008" y="8008"/>
                    <a:pt x="4153" y="8109"/>
                    <a:pt x="4301" y="8206"/>
                  </a:cubicBezTo>
                  <a:cubicBezTo>
                    <a:pt x="4244" y="7795"/>
                    <a:pt x="4345" y="7393"/>
                    <a:pt x="4594" y="7052"/>
                  </a:cubicBezTo>
                  <a:cubicBezTo>
                    <a:pt x="4988" y="6515"/>
                    <a:pt x="5699" y="6200"/>
                    <a:pt x="6547" y="6186"/>
                  </a:cubicBezTo>
                  <a:cubicBezTo>
                    <a:pt x="6573" y="6186"/>
                    <a:pt x="6599" y="6185"/>
                    <a:pt x="6624" y="6185"/>
                  </a:cubicBezTo>
                  <a:cubicBezTo>
                    <a:pt x="7305" y="6185"/>
                    <a:pt x="8019" y="6413"/>
                    <a:pt x="8585" y="6810"/>
                  </a:cubicBezTo>
                  <a:cubicBezTo>
                    <a:pt x="9138" y="7197"/>
                    <a:pt x="9494" y="7703"/>
                    <a:pt x="9562" y="8196"/>
                  </a:cubicBezTo>
                  <a:cubicBezTo>
                    <a:pt x="9610" y="8541"/>
                    <a:pt x="9526" y="8844"/>
                    <a:pt x="9313" y="9096"/>
                  </a:cubicBezTo>
                  <a:cubicBezTo>
                    <a:pt x="9064" y="9390"/>
                    <a:pt x="8651" y="9594"/>
                    <a:pt x="8142" y="9682"/>
                  </a:cubicBezTo>
                  <a:cubicBezTo>
                    <a:pt x="8373" y="9718"/>
                    <a:pt x="8606" y="9746"/>
                    <a:pt x="8842" y="9765"/>
                  </a:cubicBezTo>
                  <a:cubicBezTo>
                    <a:pt x="8928" y="9732"/>
                    <a:pt x="9010" y="9696"/>
                    <a:pt x="9088" y="9655"/>
                  </a:cubicBezTo>
                  <a:cubicBezTo>
                    <a:pt x="9520" y="9430"/>
                    <a:pt x="9802" y="9094"/>
                    <a:pt x="9905" y="8682"/>
                  </a:cubicBezTo>
                  <a:cubicBezTo>
                    <a:pt x="10010" y="8265"/>
                    <a:pt x="9909" y="7789"/>
                    <a:pt x="9623" y="7340"/>
                  </a:cubicBezTo>
                  <a:cubicBezTo>
                    <a:pt x="9353" y="6917"/>
                    <a:pt x="8949" y="6555"/>
                    <a:pt x="8467" y="6290"/>
                  </a:cubicBezTo>
                  <a:cubicBezTo>
                    <a:pt x="9902" y="6496"/>
                    <a:pt x="11397" y="6072"/>
                    <a:pt x="12506" y="5021"/>
                  </a:cubicBezTo>
                  <a:cubicBezTo>
                    <a:pt x="13627" y="5074"/>
                    <a:pt x="14446" y="5829"/>
                    <a:pt x="14472" y="6856"/>
                  </a:cubicBezTo>
                  <a:cubicBezTo>
                    <a:pt x="14497" y="7738"/>
                    <a:pt x="13691" y="8495"/>
                    <a:pt x="12596" y="8617"/>
                  </a:cubicBezTo>
                  <a:cubicBezTo>
                    <a:pt x="12513" y="8626"/>
                    <a:pt x="12430" y="8631"/>
                    <a:pt x="12348" y="8631"/>
                  </a:cubicBezTo>
                  <a:cubicBezTo>
                    <a:pt x="12348" y="8631"/>
                    <a:pt x="12348" y="8631"/>
                    <a:pt x="12348" y="8631"/>
                  </a:cubicBezTo>
                  <a:cubicBezTo>
                    <a:pt x="11584" y="8631"/>
                    <a:pt x="10997" y="8230"/>
                    <a:pt x="10920" y="7656"/>
                  </a:cubicBezTo>
                  <a:cubicBezTo>
                    <a:pt x="10892" y="7444"/>
                    <a:pt x="10961" y="7220"/>
                    <a:pt x="11113" y="7024"/>
                  </a:cubicBezTo>
                  <a:cubicBezTo>
                    <a:pt x="11331" y="6741"/>
                    <a:pt x="11701" y="6543"/>
                    <a:pt x="12101" y="6494"/>
                  </a:cubicBezTo>
                  <a:cubicBezTo>
                    <a:pt x="12155" y="6487"/>
                    <a:pt x="12209" y="6483"/>
                    <a:pt x="12262" y="6483"/>
                  </a:cubicBezTo>
                  <a:cubicBezTo>
                    <a:pt x="12766" y="6483"/>
                    <a:pt x="13162" y="6783"/>
                    <a:pt x="13184" y="7180"/>
                  </a:cubicBezTo>
                  <a:cubicBezTo>
                    <a:pt x="13204" y="7527"/>
                    <a:pt x="12872" y="7842"/>
                    <a:pt x="12429" y="7896"/>
                  </a:cubicBezTo>
                  <a:cubicBezTo>
                    <a:pt x="12395" y="7900"/>
                    <a:pt x="12360" y="7902"/>
                    <a:pt x="12327" y="7902"/>
                  </a:cubicBezTo>
                  <a:cubicBezTo>
                    <a:pt x="12020" y="7902"/>
                    <a:pt x="11779" y="7732"/>
                    <a:pt x="11754" y="7497"/>
                  </a:cubicBezTo>
                  <a:cubicBezTo>
                    <a:pt x="11733" y="7282"/>
                    <a:pt x="11945" y="7078"/>
                    <a:pt x="12227" y="7043"/>
                  </a:cubicBezTo>
                  <a:cubicBezTo>
                    <a:pt x="12248" y="7040"/>
                    <a:pt x="12270" y="7038"/>
                    <a:pt x="12292" y="7038"/>
                  </a:cubicBezTo>
                  <a:cubicBezTo>
                    <a:pt x="12486" y="7038"/>
                    <a:pt x="12640" y="7151"/>
                    <a:pt x="12650" y="7302"/>
                  </a:cubicBezTo>
                  <a:cubicBezTo>
                    <a:pt x="12660" y="7433"/>
                    <a:pt x="12528" y="7558"/>
                    <a:pt x="12356" y="7579"/>
                  </a:cubicBezTo>
                  <a:cubicBezTo>
                    <a:pt x="12343" y="7581"/>
                    <a:pt x="12330" y="7582"/>
                    <a:pt x="12317" y="7582"/>
                  </a:cubicBezTo>
                  <a:cubicBezTo>
                    <a:pt x="12198" y="7582"/>
                    <a:pt x="12105" y="7517"/>
                    <a:pt x="12097" y="7427"/>
                  </a:cubicBezTo>
                  <a:cubicBezTo>
                    <a:pt x="12090" y="7348"/>
                    <a:pt x="12170" y="7272"/>
                    <a:pt x="12277" y="7259"/>
                  </a:cubicBezTo>
                  <a:cubicBezTo>
                    <a:pt x="12286" y="7257"/>
                    <a:pt x="12286" y="7257"/>
                    <a:pt x="12286" y="7257"/>
                  </a:cubicBezTo>
                  <a:cubicBezTo>
                    <a:pt x="12293" y="7250"/>
                    <a:pt x="12293" y="7250"/>
                    <a:pt x="12293" y="7250"/>
                  </a:cubicBezTo>
                  <a:cubicBezTo>
                    <a:pt x="12297" y="7246"/>
                    <a:pt x="12301" y="7241"/>
                    <a:pt x="12305" y="7237"/>
                  </a:cubicBezTo>
                  <a:cubicBezTo>
                    <a:pt x="12356" y="7180"/>
                    <a:pt x="12356" y="7180"/>
                    <a:pt x="12356" y="7180"/>
                  </a:cubicBezTo>
                  <a:cubicBezTo>
                    <a:pt x="12284" y="7189"/>
                    <a:pt x="12284" y="7189"/>
                    <a:pt x="12284" y="7189"/>
                  </a:cubicBezTo>
                  <a:cubicBezTo>
                    <a:pt x="12123" y="7209"/>
                    <a:pt x="12001" y="7330"/>
                    <a:pt x="12012" y="7460"/>
                  </a:cubicBezTo>
                  <a:cubicBezTo>
                    <a:pt x="12026" y="7600"/>
                    <a:pt x="12164" y="7702"/>
                    <a:pt x="12340" y="7702"/>
                  </a:cubicBezTo>
                  <a:cubicBezTo>
                    <a:pt x="12358" y="7702"/>
                    <a:pt x="12377" y="7701"/>
                    <a:pt x="12395" y="7698"/>
                  </a:cubicBezTo>
                  <a:cubicBezTo>
                    <a:pt x="12639" y="7667"/>
                    <a:pt x="12821" y="7491"/>
                    <a:pt x="12807" y="7296"/>
                  </a:cubicBezTo>
                  <a:cubicBezTo>
                    <a:pt x="12792" y="7081"/>
                    <a:pt x="12579" y="6918"/>
                    <a:pt x="12310" y="6918"/>
                  </a:cubicBezTo>
                  <a:cubicBezTo>
                    <a:pt x="12281" y="6918"/>
                    <a:pt x="12253" y="6920"/>
                    <a:pt x="12224" y="6924"/>
                  </a:cubicBezTo>
                  <a:cubicBezTo>
                    <a:pt x="11847" y="6971"/>
                    <a:pt x="11565" y="7249"/>
                    <a:pt x="11596" y="7544"/>
                  </a:cubicBezTo>
                  <a:cubicBezTo>
                    <a:pt x="11630" y="7858"/>
                    <a:pt x="11948" y="8086"/>
                    <a:pt x="12352" y="8086"/>
                  </a:cubicBezTo>
                  <a:cubicBezTo>
                    <a:pt x="12395" y="8086"/>
                    <a:pt x="12439" y="8084"/>
                    <a:pt x="12483" y="8078"/>
                  </a:cubicBezTo>
                  <a:cubicBezTo>
                    <a:pt x="13051" y="8010"/>
                    <a:pt x="13478" y="7601"/>
                    <a:pt x="13455" y="7147"/>
                  </a:cubicBezTo>
                  <a:cubicBezTo>
                    <a:pt x="13429" y="6627"/>
                    <a:pt x="12921" y="6236"/>
                    <a:pt x="12274" y="6236"/>
                  </a:cubicBezTo>
                  <a:cubicBezTo>
                    <a:pt x="12206" y="6236"/>
                    <a:pt x="12137" y="6240"/>
                    <a:pt x="12069" y="6249"/>
                  </a:cubicBezTo>
                  <a:cubicBezTo>
                    <a:pt x="11562" y="6312"/>
                    <a:pt x="11096" y="6565"/>
                    <a:pt x="10821" y="6925"/>
                  </a:cubicBezTo>
                  <a:cubicBezTo>
                    <a:pt x="10628" y="7177"/>
                    <a:pt x="10543" y="7464"/>
                    <a:pt x="10582" y="7734"/>
                  </a:cubicBezTo>
                  <a:cubicBezTo>
                    <a:pt x="10617" y="7977"/>
                    <a:pt x="10721" y="8195"/>
                    <a:pt x="10886" y="8379"/>
                  </a:cubicBezTo>
                  <a:cubicBezTo>
                    <a:pt x="10858" y="8762"/>
                    <a:pt x="10718" y="9097"/>
                    <a:pt x="10468" y="9377"/>
                  </a:cubicBezTo>
                  <a:cubicBezTo>
                    <a:pt x="10327" y="9536"/>
                    <a:pt x="10152" y="9675"/>
                    <a:pt x="9947" y="9795"/>
                  </a:cubicBezTo>
                  <a:cubicBezTo>
                    <a:pt x="10189" y="9788"/>
                    <a:pt x="10429" y="9772"/>
                    <a:pt x="10666" y="9748"/>
                  </a:cubicBezTo>
                  <a:cubicBezTo>
                    <a:pt x="10970" y="9488"/>
                    <a:pt x="11186" y="9166"/>
                    <a:pt x="11308" y="8786"/>
                  </a:cubicBezTo>
                  <a:cubicBezTo>
                    <a:pt x="11315" y="8763"/>
                    <a:pt x="11315" y="8763"/>
                    <a:pt x="11315" y="8763"/>
                  </a:cubicBezTo>
                  <a:cubicBezTo>
                    <a:pt x="11306" y="8740"/>
                    <a:pt x="11306" y="8740"/>
                    <a:pt x="11306" y="8740"/>
                  </a:cubicBezTo>
                  <a:cubicBezTo>
                    <a:pt x="11299" y="8723"/>
                    <a:pt x="11292" y="8706"/>
                    <a:pt x="11285" y="8689"/>
                  </a:cubicBezTo>
                  <a:cubicBezTo>
                    <a:pt x="11589" y="8855"/>
                    <a:pt x="11970" y="8947"/>
                    <a:pt x="12374" y="8947"/>
                  </a:cubicBezTo>
                  <a:cubicBezTo>
                    <a:pt x="12374" y="8947"/>
                    <a:pt x="12374" y="8947"/>
                    <a:pt x="12374" y="8947"/>
                  </a:cubicBezTo>
                  <a:cubicBezTo>
                    <a:pt x="12475" y="8947"/>
                    <a:pt x="12578" y="8941"/>
                    <a:pt x="12680" y="8930"/>
                  </a:cubicBezTo>
                  <a:cubicBezTo>
                    <a:pt x="13319" y="8863"/>
                    <a:pt x="13909" y="8609"/>
                    <a:pt x="14341" y="8214"/>
                  </a:cubicBezTo>
                  <a:cubicBezTo>
                    <a:pt x="14786" y="7809"/>
                    <a:pt x="15025" y="7286"/>
                    <a:pt x="15015" y="6742"/>
                  </a:cubicBezTo>
                  <a:cubicBezTo>
                    <a:pt x="15006" y="6317"/>
                    <a:pt x="14889" y="5914"/>
                    <a:pt x="14679" y="5569"/>
                  </a:cubicBezTo>
                  <a:cubicBezTo>
                    <a:pt x="15269" y="6066"/>
                    <a:pt x="16016" y="6342"/>
                    <a:pt x="16831" y="6342"/>
                  </a:cubicBezTo>
                  <a:cubicBezTo>
                    <a:pt x="16934" y="6342"/>
                    <a:pt x="17036" y="6338"/>
                    <a:pt x="17138" y="6329"/>
                  </a:cubicBezTo>
                  <a:cubicBezTo>
                    <a:pt x="17285" y="6155"/>
                    <a:pt x="17427" y="5975"/>
                    <a:pt x="17562" y="5791"/>
                  </a:cubicBezTo>
                  <a:cubicBezTo>
                    <a:pt x="17351" y="5835"/>
                    <a:pt x="17135" y="5857"/>
                    <a:pt x="16916" y="5857"/>
                  </a:cubicBezTo>
                  <a:cubicBezTo>
                    <a:pt x="16087" y="5857"/>
                    <a:pt x="15317" y="5524"/>
                    <a:pt x="14748" y="4919"/>
                  </a:cubicBezTo>
                  <a:close/>
                  <a:moveTo>
                    <a:pt x="4910" y="1"/>
                  </a:moveTo>
                  <a:cubicBezTo>
                    <a:pt x="4962" y="1"/>
                    <a:pt x="4962" y="1"/>
                    <a:pt x="4962" y="1"/>
                  </a:cubicBezTo>
                  <a:cubicBezTo>
                    <a:pt x="4936" y="48"/>
                    <a:pt x="4913" y="92"/>
                    <a:pt x="4889" y="140"/>
                  </a:cubicBezTo>
                  <a:cubicBezTo>
                    <a:pt x="4897" y="94"/>
                    <a:pt x="4903" y="47"/>
                    <a:pt x="4910" y="1"/>
                  </a:cubicBezTo>
                  <a:close/>
                  <a:moveTo>
                    <a:pt x="4245" y="1848"/>
                  </a:moveTo>
                  <a:cubicBezTo>
                    <a:pt x="4338" y="1707"/>
                    <a:pt x="4421" y="1558"/>
                    <a:pt x="4496" y="1403"/>
                  </a:cubicBezTo>
                  <a:cubicBezTo>
                    <a:pt x="4408" y="2052"/>
                    <a:pt x="4480" y="2715"/>
                    <a:pt x="4701" y="3337"/>
                  </a:cubicBezTo>
                  <a:cubicBezTo>
                    <a:pt x="4644" y="3269"/>
                    <a:pt x="4582" y="3203"/>
                    <a:pt x="4516" y="3140"/>
                  </a:cubicBezTo>
                  <a:cubicBezTo>
                    <a:pt x="4235" y="2873"/>
                    <a:pt x="3897" y="2689"/>
                    <a:pt x="3560" y="2613"/>
                  </a:cubicBezTo>
                  <a:cubicBezTo>
                    <a:pt x="3818" y="2405"/>
                    <a:pt x="4047" y="2149"/>
                    <a:pt x="4245" y="1848"/>
                  </a:cubicBezTo>
                  <a:close/>
                  <a:moveTo>
                    <a:pt x="6499" y="5795"/>
                  </a:moveTo>
                  <a:cubicBezTo>
                    <a:pt x="5551" y="5795"/>
                    <a:pt x="4758" y="6139"/>
                    <a:pt x="4298" y="6691"/>
                  </a:cubicBezTo>
                  <a:cubicBezTo>
                    <a:pt x="3199" y="6602"/>
                    <a:pt x="2226" y="5662"/>
                    <a:pt x="2075" y="4538"/>
                  </a:cubicBezTo>
                  <a:cubicBezTo>
                    <a:pt x="2013" y="4082"/>
                    <a:pt x="2118" y="3672"/>
                    <a:pt x="2371" y="3382"/>
                  </a:cubicBezTo>
                  <a:cubicBezTo>
                    <a:pt x="2597" y="3123"/>
                    <a:pt x="2917" y="2987"/>
                    <a:pt x="3297" y="2987"/>
                  </a:cubicBezTo>
                  <a:cubicBezTo>
                    <a:pt x="3321" y="2987"/>
                    <a:pt x="3347" y="2987"/>
                    <a:pt x="3372" y="2988"/>
                  </a:cubicBezTo>
                  <a:cubicBezTo>
                    <a:pt x="4093" y="3023"/>
                    <a:pt x="4782" y="3683"/>
                    <a:pt x="4877" y="4429"/>
                  </a:cubicBezTo>
                  <a:cubicBezTo>
                    <a:pt x="4912" y="4704"/>
                    <a:pt x="4843" y="4956"/>
                    <a:pt x="4681" y="5141"/>
                  </a:cubicBezTo>
                  <a:cubicBezTo>
                    <a:pt x="4525" y="5318"/>
                    <a:pt x="4298" y="5416"/>
                    <a:pt x="4041" y="5416"/>
                  </a:cubicBezTo>
                  <a:cubicBezTo>
                    <a:pt x="4017" y="5416"/>
                    <a:pt x="3992" y="5415"/>
                    <a:pt x="3968" y="5413"/>
                  </a:cubicBezTo>
                  <a:cubicBezTo>
                    <a:pt x="3513" y="5380"/>
                    <a:pt x="3105" y="4989"/>
                    <a:pt x="3039" y="4523"/>
                  </a:cubicBezTo>
                  <a:cubicBezTo>
                    <a:pt x="3014" y="4345"/>
                    <a:pt x="3056" y="4183"/>
                    <a:pt x="3157" y="4067"/>
                  </a:cubicBezTo>
                  <a:cubicBezTo>
                    <a:pt x="3257" y="3952"/>
                    <a:pt x="3407" y="3893"/>
                    <a:pt x="3576" y="3903"/>
                  </a:cubicBezTo>
                  <a:cubicBezTo>
                    <a:pt x="3862" y="3920"/>
                    <a:pt x="4135" y="4183"/>
                    <a:pt x="4174" y="4476"/>
                  </a:cubicBezTo>
                  <a:cubicBezTo>
                    <a:pt x="4189" y="4585"/>
                    <a:pt x="4162" y="4685"/>
                    <a:pt x="4098" y="4758"/>
                  </a:cubicBezTo>
                  <a:cubicBezTo>
                    <a:pt x="4033" y="4833"/>
                    <a:pt x="3935" y="4871"/>
                    <a:pt x="3825" y="4863"/>
                  </a:cubicBezTo>
                  <a:cubicBezTo>
                    <a:pt x="3647" y="4851"/>
                    <a:pt x="3481" y="4692"/>
                    <a:pt x="3455" y="4508"/>
                  </a:cubicBezTo>
                  <a:cubicBezTo>
                    <a:pt x="3446" y="4440"/>
                    <a:pt x="3462" y="4378"/>
                    <a:pt x="3500" y="4333"/>
                  </a:cubicBezTo>
                  <a:cubicBezTo>
                    <a:pt x="3539" y="4288"/>
                    <a:pt x="3598" y="4266"/>
                    <a:pt x="3664" y="4270"/>
                  </a:cubicBezTo>
                  <a:cubicBezTo>
                    <a:pt x="3775" y="4278"/>
                    <a:pt x="3878" y="4377"/>
                    <a:pt x="3894" y="4492"/>
                  </a:cubicBezTo>
                  <a:cubicBezTo>
                    <a:pt x="3899" y="4532"/>
                    <a:pt x="3890" y="4569"/>
                    <a:pt x="3866" y="4596"/>
                  </a:cubicBezTo>
                  <a:cubicBezTo>
                    <a:pt x="3843" y="4623"/>
                    <a:pt x="3808" y="4637"/>
                    <a:pt x="3768" y="4634"/>
                  </a:cubicBezTo>
                  <a:cubicBezTo>
                    <a:pt x="3755" y="4633"/>
                    <a:pt x="3755" y="4633"/>
                    <a:pt x="3755" y="4633"/>
                  </a:cubicBezTo>
                  <a:cubicBezTo>
                    <a:pt x="3747" y="4643"/>
                    <a:pt x="3747" y="4643"/>
                    <a:pt x="3747" y="4643"/>
                  </a:cubicBezTo>
                  <a:cubicBezTo>
                    <a:pt x="3743" y="4648"/>
                    <a:pt x="3740" y="4652"/>
                    <a:pt x="3736" y="4657"/>
                  </a:cubicBezTo>
                  <a:cubicBezTo>
                    <a:pt x="3706" y="4693"/>
                    <a:pt x="3706" y="4693"/>
                    <a:pt x="3706" y="4693"/>
                  </a:cubicBezTo>
                  <a:cubicBezTo>
                    <a:pt x="3753" y="4697"/>
                    <a:pt x="3753" y="4697"/>
                    <a:pt x="3753" y="4697"/>
                  </a:cubicBezTo>
                  <a:cubicBezTo>
                    <a:pt x="3820" y="4701"/>
                    <a:pt x="3879" y="4678"/>
                    <a:pt x="3919" y="4632"/>
                  </a:cubicBezTo>
                  <a:cubicBezTo>
                    <a:pt x="3957" y="4588"/>
                    <a:pt x="3974" y="4528"/>
                    <a:pt x="3965" y="4462"/>
                  </a:cubicBezTo>
                  <a:cubicBezTo>
                    <a:pt x="3942" y="4295"/>
                    <a:pt x="3796" y="4156"/>
                    <a:pt x="3634" y="4145"/>
                  </a:cubicBezTo>
                  <a:cubicBezTo>
                    <a:pt x="3536" y="4139"/>
                    <a:pt x="3450" y="4173"/>
                    <a:pt x="3392" y="4240"/>
                  </a:cubicBezTo>
                  <a:cubicBezTo>
                    <a:pt x="3335" y="4306"/>
                    <a:pt x="3310" y="4397"/>
                    <a:pt x="3324" y="4496"/>
                  </a:cubicBezTo>
                  <a:cubicBezTo>
                    <a:pt x="3359" y="4747"/>
                    <a:pt x="3579" y="4957"/>
                    <a:pt x="3823" y="4975"/>
                  </a:cubicBezTo>
                  <a:cubicBezTo>
                    <a:pt x="3974" y="4985"/>
                    <a:pt x="4111" y="4933"/>
                    <a:pt x="4202" y="4829"/>
                  </a:cubicBezTo>
                  <a:cubicBezTo>
                    <a:pt x="4290" y="4729"/>
                    <a:pt x="4328" y="4591"/>
                    <a:pt x="4308" y="4442"/>
                  </a:cubicBezTo>
                  <a:cubicBezTo>
                    <a:pt x="4256" y="4053"/>
                    <a:pt x="3906" y="3719"/>
                    <a:pt x="3529" y="3696"/>
                  </a:cubicBezTo>
                  <a:cubicBezTo>
                    <a:pt x="3308" y="3683"/>
                    <a:pt x="3111" y="3760"/>
                    <a:pt x="2979" y="3911"/>
                  </a:cubicBezTo>
                  <a:cubicBezTo>
                    <a:pt x="2845" y="4065"/>
                    <a:pt x="2790" y="4279"/>
                    <a:pt x="2822" y="4513"/>
                  </a:cubicBezTo>
                  <a:cubicBezTo>
                    <a:pt x="2905" y="5104"/>
                    <a:pt x="3421" y="5599"/>
                    <a:pt x="3998" y="5641"/>
                  </a:cubicBezTo>
                  <a:cubicBezTo>
                    <a:pt x="4030" y="5643"/>
                    <a:pt x="4062" y="5644"/>
                    <a:pt x="4093" y="5644"/>
                  </a:cubicBezTo>
                  <a:cubicBezTo>
                    <a:pt x="4422" y="5644"/>
                    <a:pt x="4714" y="5519"/>
                    <a:pt x="4915" y="5290"/>
                  </a:cubicBezTo>
                  <a:cubicBezTo>
                    <a:pt x="5123" y="5055"/>
                    <a:pt x="5213" y="4732"/>
                    <a:pt x="5169" y="4382"/>
                  </a:cubicBezTo>
                  <a:cubicBezTo>
                    <a:pt x="5163" y="4333"/>
                    <a:pt x="5155" y="4283"/>
                    <a:pt x="5145" y="4234"/>
                  </a:cubicBezTo>
                  <a:cubicBezTo>
                    <a:pt x="5372" y="4583"/>
                    <a:pt x="5653" y="4907"/>
                    <a:pt x="5988" y="5191"/>
                  </a:cubicBezTo>
                  <a:cubicBezTo>
                    <a:pt x="6293" y="5442"/>
                    <a:pt x="6620" y="5653"/>
                    <a:pt x="6961" y="5822"/>
                  </a:cubicBezTo>
                  <a:cubicBezTo>
                    <a:pt x="6805" y="5804"/>
                    <a:pt x="6651" y="5795"/>
                    <a:pt x="6499" y="5795"/>
                  </a:cubicBezTo>
                  <a:close/>
                  <a:moveTo>
                    <a:pt x="14462" y="2"/>
                  </a:moveTo>
                  <a:cubicBezTo>
                    <a:pt x="14273" y="242"/>
                    <a:pt x="14108" y="499"/>
                    <a:pt x="13969" y="768"/>
                  </a:cubicBezTo>
                  <a:cubicBezTo>
                    <a:pt x="13939" y="511"/>
                    <a:pt x="13891" y="255"/>
                    <a:pt x="13826" y="1"/>
                  </a:cubicBezTo>
                  <a:lnTo>
                    <a:pt x="14462" y="2"/>
                  </a:lnTo>
                  <a:close/>
                  <a:moveTo>
                    <a:pt x="12998" y="4471"/>
                  </a:moveTo>
                  <a:cubicBezTo>
                    <a:pt x="13202" y="4203"/>
                    <a:pt x="13375" y="3919"/>
                    <a:pt x="13516" y="3622"/>
                  </a:cubicBezTo>
                  <a:cubicBezTo>
                    <a:pt x="13574" y="3900"/>
                    <a:pt x="13665" y="4168"/>
                    <a:pt x="13792" y="4422"/>
                  </a:cubicBezTo>
                  <a:cubicBezTo>
                    <a:pt x="13881" y="4603"/>
                    <a:pt x="13982" y="4774"/>
                    <a:pt x="14095" y="4933"/>
                  </a:cubicBezTo>
                  <a:cubicBezTo>
                    <a:pt x="13786" y="4704"/>
                    <a:pt x="13415" y="4548"/>
                    <a:pt x="12998" y="4471"/>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3" name="Freeform 21"/>
            <p:cNvSpPr>
              <a:spLocks/>
            </p:cNvSpPr>
            <p:nvPr userDrawn="1"/>
          </p:nvSpPr>
          <p:spPr bwMode="auto">
            <a:xfrm>
              <a:off x="4813300" y="0"/>
              <a:ext cx="1246188" cy="3175"/>
            </a:xfrm>
            <a:custGeom>
              <a:avLst/>
              <a:gdLst>
                <a:gd name="T0" fmla="*/ 0 w 1987"/>
                <a:gd name="T1" fmla="*/ 1 h 3"/>
                <a:gd name="T2" fmla="*/ 1987 w 1987"/>
                <a:gd name="T3" fmla="*/ 3 h 3"/>
                <a:gd name="T4" fmla="*/ 1981 w 1987"/>
                <a:gd name="T5" fmla="*/ 0 h 3"/>
                <a:gd name="T6" fmla="*/ 2 w 1987"/>
                <a:gd name="T7" fmla="*/ 0 h 3"/>
                <a:gd name="T8" fmla="*/ 0 w 1987"/>
                <a:gd name="T9" fmla="*/ 1 h 3"/>
              </a:gdLst>
              <a:ahLst/>
              <a:cxnLst>
                <a:cxn ang="0">
                  <a:pos x="T0" y="T1"/>
                </a:cxn>
                <a:cxn ang="0">
                  <a:pos x="T2" y="T3"/>
                </a:cxn>
                <a:cxn ang="0">
                  <a:pos x="T4" y="T5"/>
                </a:cxn>
                <a:cxn ang="0">
                  <a:pos x="T6" y="T7"/>
                </a:cxn>
                <a:cxn ang="0">
                  <a:pos x="T8" y="T9"/>
                </a:cxn>
              </a:cxnLst>
              <a:rect l="0" t="0" r="r" b="b"/>
              <a:pathLst>
                <a:path w="1987" h="3">
                  <a:moveTo>
                    <a:pt x="0" y="1"/>
                  </a:moveTo>
                  <a:cubicBezTo>
                    <a:pt x="1987" y="3"/>
                    <a:pt x="1987" y="3"/>
                    <a:pt x="1987" y="3"/>
                  </a:cubicBezTo>
                  <a:cubicBezTo>
                    <a:pt x="1985" y="2"/>
                    <a:pt x="1983" y="1"/>
                    <a:pt x="1981" y="0"/>
                  </a:cubicBezTo>
                  <a:cubicBezTo>
                    <a:pt x="2" y="0"/>
                    <a:pt x="2" y="0"/>
                    <a:pt x="2" y="0"/>
                  </a:cubicBezTo>
                  <a:cubicBezTo>
                    <a:pt x="1" y="0"/>
                    <a:pt x="1" y="0"/>
                    <a:pt x="0" y="1"/>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4" name="Freeform 22"/>
            <p:cNvSpPr>
              <a:spLocks/>
            </p:cNvSpPr>
            <p:nvPr userDrawn="1"/>
          </p:nvSpPr>
          <p:spPr bwMode="auto">
            <a:xfrm>
              <a:off x="3529013" y="0"/>
              <a:ext cx="4391025" cy="3306763"/>
            </a:xfrm>
            <a:custGeom>
              <a:avLst/>
              <a:gdLst>
                <a:gd name="T0" fmla="*/ 5525 w 7000"/>
                <a:gd name="T1" fmla="*/ 3755 h 5268"/>
                <a:gd name="T2" fmla="*/ 1657 w 7000"/>
                <a:gd name="T3" fmla="*/ 3871 h 5268"/>
                <a:gd name="T4" fmla="*/ 1391 w 7000"/>
                <a:gd name="T5" fmla="*/ 493 h 5268"/>
                <a:gd name="T6" fmla="*/ 2048 w 7000"/>
                <a:gd name="T7" fmla="*/ 1 h 5268"/>
                <a:gd name="T8" fmla="*/ 1295 w 7000"/>
                <a:gd name="T9" fmla="*/ 0 h 5268"/>
                <a:gd name="T10" fmla="*/ 997 w 7000"/>
                <a:gd name="T11" fmla="*/ 291 h 5268"/>
                <a:gd name="T12" fmla="*/ 1367 w 7000"/>
                <a:gd name="T13" fmla="*/ 4165 h 5268"/>
                <a:gd name="T14" fmla="*/ 5800 w 7000"/>
                <a:gd name="T15" fmla="*/ 3981 h 5268"/>
                <a:gd name="T16" fmla="*/ 6268 w 7000"/>
                <a:gd name="T17" fmla="*/ 5 h 5268"/>
                <a:gd name="T18" fmla="*/ 5781 w 7000"/>
                <a:gd name="T19" fmla="*/ 4 h 5268"/>
                <a:gd name="T20" fmla="*/ 5525 w 7000"/>
                <a:gd name="T21" fmla="*/ 3755 h 5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00" h="5268">
                  <a:moveTo>
                    <a:pt x="5525" y="3755"/>
                  </a:moveTo>
                  <a:cubicBezTo>
                    <a:pt x="4490" y="4807"/>
                    <a:pt x="2787" y="4849"/>
                    <a:pt x="1657" y="3871"/>
                  </a:cubicBezTo>
                  <a:cubicBezTo>
                    <a:pt x="644" y="2987"/>
                    <a:pt x="501" y="1488"/>
                    <a:pt x="1391" y="493"/>
                  </a:cubicBezTo>
                  <a:cubicBezTo>
                    <a:pt x="1582" y="279"/>
                    <a:pt x="1798" y="119"/>
                    <a:pt x="2048" y="1"/>
                  </a:cubicBezTo>
                  <a:cubicBezTo>
                    <a:pt x="1295" y="0"/>
                    <a:pt x="1295" y="0"/>
                    <a:pt x="1295" y="0"/>
                  </a:cubicBezTo>
                  <a:cubicBezTo>
                    <a:pt x="1179" y="92"/>
                    <a:pt x="1096" y="175"/>
                    <a:pt x="997" y="291"/>
                  </a:cubicBezTo>
                  <a:cubicBezTo>
                    <a:pt x="0" y="1450"/>
                    <a:pt x="192" y="3166"/>
                    <a:pt x="1367" y="4165"/>
                  </a:cubicBezTo>
                  <a:cubicBezTo>
                    <a:pt x="2676" y="5268"/>
                    <a:pt x="4623" y="5201"/>
                    <a:pt x="5800" y="3981"/>
                  </a:cubicBezTo>
                  <a:cubicBezTo>
                    <a:pt x="6834" y="2906"/>
                    <a:pt x="7000" y="1291"/>
                    <a:pt x="6268" y="5"/>
                  </a:cubicBezTo>
                  <a:cubicBezTo>
                    <a:pt x="5781" y="4"/>
                    <a:pt x="5781" y="4"/>
                    <a:pt x="5781" y="4"/>
                  </a:cubicBezTo>
                  <a:cubicBezTo>
                    <a:pt x="6642" y="1168"/>
                    <a:pt x="6529" y="2732"/>
                    <a:pt x="5525" y="3755"/>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5" name="Freeform 23"/>
            <p:cNvSpPr>
              <a:spLocks/>
            </p:cNvSpPr>
            <p:nvPr userDrawn="1"/>
          </p:nvSpPr>
          <p:spPr bwMode="auto">
            <a:xfrm>
              <a:off x="3184525" y="4219575"/>
              <a:ext cx="2573338" cy="1744663"/>
            </a:xfrm>
            <a:custGeom>
              <a:avLst/>
              <a:gdLst>
                <a:gd name="T0" fmla="*/ 4043 w 4100"/>
                <a:gd name="T1" fmla="*/ 1870 h 2780"/>
                <a:gd name="T2" fmla="*/ 3831 w 4100"/>
                <a:gd name="T3" fmla="*/ 987 h 2780"/>
                <a:gd name="T4" fmla="*/ 2316 w 4100"/>
                <a:gd name="T5" fmla="*/ 52 h 2780"/>
                <a:gd name="T6" fmla="*/ 1784 w 4100"/>
                <a:gd name="T7" fmla="*/ 0 h 2780"/>
                <a:gd name="T8" fmla="*/ 12 w 4100"/>
                <a:gd name="T9" fmla="*/ 1306 h 2780"/>
                <a:gd name="T10" fmla="*/ 119 w 4100"/>
                <a:gd name="T11" fmla="*/ 1928 h 2780"/>
                <a:gd name="T12" fmla="*/ 613 w 4100"/>
                <a:gd name="T13" fmla="*/ 2174 h 2780"/>
                <a:gd name="T14" fmla="*/ 381 w 4100"/>
                <a:gd name="T15" fmla="*/ 1721 h 2780"/>
                <a:gd name="T16" fmla="*/ 535 w 4100"/>
                <a:gd name="T17" fmla="*/ 858 h 2780"/>
                <a:gd name="T18" fmla="*/ 1821 w 4100"/>
                <a:gd name="T19" fmla="*/ 295 h 2780"/>
                <a:gd name="T20" fmla="*/ 1862 w 4100"/>
                <a:gd name="T21" fmla="*/ 294 h 2780"/>
                <a:gd name="T22" fmla="*/ 3768 w 4100"/>
                <a:gd name="T23" fmla="*/ 1555 h 2780"/>
                <a:gd name="T24" fmla="*/ 3618 w 4100"/>
                <a:gd name="T25" fmla="*/ 2145 h 2780"/>
                <a:gd name="T26" fmla="*/ 2554 w 4100"/>
                <a:gd name="T27" fmla="*/ 2568 h 2780"/>
                <a:gd name="T28" fmla="*/ 1558 w 4100"/>
                <a:gd name="T29" fmla="*/ 2325 h 2780"/>
                <a:gd name="T30" fmla="*/ 1027 w 4100"/>
                <a:gd name="T31" fmla="*/ 1701 h 2780"/>
                <a:gd name="T32" fmla="*/ 1127 w 4100"/>
                <a:gd name="T33" fmla="*/ 1171 h 2780"/>
                <a:gd name="T34" fmla="*/ 1961 w 4100"/>
                <a:gd name="T35" fmla="*/ 813 h 2780"/>
                <a:gd name="T36" fmla="*/ 1988 w 4100"/>
                <a:gd name="T37" fmla="*/ 812 h 2780"/>
                <a:gd name="T38" fmla="*/ 3210 w 4100"/>
                <a:gd name="T39" fmla="*/ 1601 h 2780"/>
                <a:gd name="T40" fmla="*/ 3211 w 4100"/>
                <a:gd name="T41" fmla="*/ 1608 h 2780"/>
                <a:gd name="T42" fmla="*/ 3215 w 4100"/>
                <a:gd name="T43" fmla="*/ 1615 h 2780"/>
                <a:gd name="T44" fmla="*/ 3311 w 4100"/>
                <a:gd name="T45" fmla="*/ 1822 h 2780"/>
                <a:gd name="T46" fmla="*/ 3400 w 4100"/>
                <a:gd name="T47" fmla="*/ 2009 h 2780"/>
                <a:gd name="T48" fmla="*/ 3435 w 4100"/>
                <a:gd name="T49" fmla="*/ 1805 h 2780"/>
                <a:gd name="T50" fmla="*/ 2280 w 4100"/>
                <a:gd name="T51" fmla="*/ 609 h 2780"/>
                <a:gd name="T52" fmla="*/ 1931 w 4100"/>
                <a:gd name="T53" fmla="*/ 576 h 2780"/>
                <a:gd name="T54" fmla="*/ 737 w 4100"/>
                <a:gd name="T55" fmla="*/ 1433 h 2780"/>
                <a:gd name="T56" fmla="*/ 1129 w 4100"/>
                <a:gd name="T57" fmla="*/ 2301 h 2780"/>
                <a:gd name="T58" fmla="*/ 1400 w 4100"/>
                <a:gd name="T59" fmla="*/ 2497 h 2780"/>
                <a:gd name="T60" fmla="*/ 2277 w 4100"/>
                <a:gd name="T61" fmla="*/ 2767 h 2780"/>
                <a:gd name="T62" fmla="*/ 2534 w 4100"/>
                <a:gd name="T63" fmla="*/ 2780 h 2780"/>
                <a:gd name="T64" fmla="*/ 2535 w 4100"/>
                <a:gd name="T65" fmla="*/ 2780 h 2780"/>
                <a:gd name="T66" fmla="*/ 4043 w 4100"/>
                <a:gd name="T67" fmla="*/ 1870 h 2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00" h="2780">
                  <a:moveTo>
                    <a:pt x="4043" y="1870"/>
                  </a:moveTo>
                  <a:cubicBezTo>
                    <a:pt x="4100" y="1589"/>
                    <a:pt x="4025" y="1276"/>
                    <a:pt x="3831" y="987"/>
                  </a:cubicBezTo>
                  <a:cubicBezTo>
                    <a:pt x="3520" y="523"/>
                    <a:pt x="2954" y="174"/>
                    <a:pt x="2316" y="52"/>
                  </a:cubicBezTo>
                  <a:cubicBezTo>
                    <a:pt x="2137" y="18"/>
                    <a:pt x="1958" y="0"/>
                    <a:pt x="1784" y="0"/>
                  </a:cubicBezTo>
                  <a:cubicBezTo>
                    <a:pt x="797" y="0"/>
                    <a:pt x="52" y="550"/>
                    <a:pt x="12" y="1306"/>
                  </a:cubicBezTo>
                  <a:cubicBezTo>
                    <a:pt x="0" y="1520"/>
                    <a:pt x="37" y="1729"/>
                    <a:pt x="119" y="1928"/>
                  </a:cubicBezTo>
                  <a:cubicBezTo>
                    <a:pt x="281" y="2015"/>
                    <a:pt x="446" y="2097"/>
                    <a:pt x="613" y="2174"/>
                  </a:cubicBezTo>
                  <a:cubicBezTo>
                    <a:pt x="507" y="2035"/>
                    <a:pt x="428" y="1883"/>
                    <a:pt x="381" y="1721"/>
                  </a:cubicBezTo>
                  <a:cubicBezTo>
                    <a:pt x="293" y="1418"/>
                    <a:pt x="348" y="1111"/>
                    <a:pt x="535" y="858"/>
                  </a:cubicBezTo>
                  <a:cubicBezTo>
                    <a:pt x="793" y="508"/>
                    <a:pt x="1262" y="303"/>
                    <a:pt x="1821" y="295"/>
                  </a:cubicBezTo>
                  <a:cubicBezTo>
                    <a:pt x="1835" y="295"/>
                    <a:pt x="1848" y="294"/>
                    <a:pt x="1862" y="294"/>
                  </a:cubicBezTo>
                  <a:cubicBezTo>
                    <a:pt x="2760" y="294"/>
                    <a:pt x="3651" y="883"/>
                    <a:pt x="3768" y="1555"/>
                  </a:cubicBezTo>
                  <a:cubicBezTo>
                    <a:pt x="3806" y="1774"/>
                    <a:pt x="3755" y="1978"/>
                    <a:pt x="3618" y="2145"/>
                  </a:cubicBezTo>
                  <a:cubicBezTo>
                    <a:pt x="3409" y="2402"/>
                    <a:pt x="3021" y="2556"/>
                    <a:pt x="2554" y="2568"/>
                  </a:cubicBezTo>
                  <a:cubicBezTo>
                    <a:pt x="2198" y="2577"/>
                    <a:pt x="1843" y="2490"/>
                    <a:pt x="1558" y="2325"/>
                  </a:cubicBezTo>
                  <a:cubicBezTo>
                    <a:pt x="1284" y="2167"/>
                    <a:pt x="1096" y="1945"/>
                    <a:pt x="1027" y="1701"/>
                  </a:cubicBezTo>
                  <a:cubicBezTo>
                    <a:pt x="975" y="1514"/>
                    <a:pt x="1011" y="1326"/>
                    <a:pt x="1127" y="1171"/>
                  </a:cubicBezTo>
                  <a:cubicBezTo>
                    <a:pt x="1294" y="948"/>
                    <a:pt x="1597" y="817"/>
                    <a:pt x="1961" y="813"/>
                  </a:cubicBezTo>
                  <a:cubicBezTo>
                    <a:pt x="1970" y="812"/>
                    <a:pt x="1979" y="812"/>
                    <a:pt x="1988" y="812"/>
                  </a:cubicBezTo>
                  <a:cubicBezTo>
                    <a:pt x="2565" y="812"/>
                    <a:pt x="3125" y="1173"/>
                    <a:pt x="3210" y="1601"/>
                  </a:cubicBezTo>
                  <a:cubicBezTo>
                    <a:pt x="3211" y="1608"/>
                    <a:pt x="3211" y="1608"/>
                    <a:pt x="3211" y="1608"/>
                  </a:cubicBezTo>
                  <a:cubicBezTo>
                    <a:pt x="3215" y="1615"/>
                    <a:pt x="3215" y="1615"/>
                    <a:pt x="3215" y="1615"/>
                  </a:cubicBezTo>
                  <a:cubicBezTo>
                    <a:pt x="3248" y="1689"/>
                    <a:pt x="3280" y="1757"/>
                    <a:pt x="3311" y="1822"/>
                  </a:cubicBezTo>
                  <a:cubicBezTo>
                    <a:pt x="3400" y="2009"/>
                    <a:pt x="3400" y="2009"/>
                    <a:pt x="3400" y="2009"/>
                  </a:cubicBezTo>
                  <a:cubicBezTo>
                    <a:pt x="3435" y="1805"/>
                    <a:pt x="3435" y="1805"/>
                    <a:pt x="3435" y="1805"/>
                  </a:cubicBezTo>
                  <a:cubicBezTo>
                    <a:pt x="3525" y="1291"/>
                    <a:pt x="2996" y="743"/>
                    <a:pt x="2280" y="609"/>
                  </a:cubicBezTo>
                  <a:cubicBezTo>
                    <a:pt x="2163" y="587"/>
                    <a:pt x="2046" y="576"/>
                    <a:pt x="1931" y="576"/>
                  </a:cubicBezTo>
                  <a:cubicBezTo>
                    <a:pt x="1276" y="576"/>
                    <a:pt x="774" y="936"/>
                    <a:pt x="737" y="1433"/>
                  </a:cubicBezTo>
                  <a:cubicBezTo>
                    <a:pt x="714" y="1746"/>
                    <a:pt x="853" y="2055"/>
                    <a:pt x="1129" y="2301"/>
                  </a:cubicBezTo>
                  <a:cubicBezTo>
                    <a:pt x="1210" y="2374"/>
                    <a:pt x="1302" y="2440"/>
                    <a:pt x="1400" y="2497"/>
                  </a:cubicBezTo>
                  <a:cubicBezTo>
                    <a:pt x="1687" y="2600"/>
                    <a:pt x="1979" y="2691"/>
                    <a:pt x="2277" y="2767"/>
                  </a:cubicBezTo>
                  <a:cubicBezTo>
                    <a:pt x="2364" y="2776"/>
                    <a:pt x="2450" y="2780"/>
                    <a:pt x="2534" y="2780"/>
                  </a:cubicBezTo>
                  <a:cubicBezTo>
                    <a:pt x="2534" y="2780"/>
                    <a:pt x="2534" y="2780"/>
                    <a:pt x="2535" y="2780"/>
                  </a:cubicBezTo>
                  <a:cubicBezTo>
                    <a:pt x="3339" y="2780"/>
                    <a:pt x="3931" y="2423"/>
                    <a:pt x="4043" y="187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18" name="Freeform 17"/>
          <p:cNvSpPr/>
          <p:nvPr userDrawn="1"/>
        </p:nvSpPr>
        <p:spPr>
          <a:xfrm>
            <a:off x="0" y="614364"/>
            <a:ext cx="12204700" cy="6243637"/>
          </a:xfrm>
          <a:custGeom>
            <a:avLst/>
            <a:gdLst>
              <a:gd name="connsiteX0" fmla="*/ 4668839 w 12204700"/>
              <a:gd name="connsiteY0" fmla="*/ 0 h 6243637"/>
              <a:gd name="connsiteX1" fmla="*/ 12031871 w 12204700"/>
              <a:gd name="connsiteY1" fmla="*/ 3986148 h 6243637"/>
              <a:gd name="connsiteX2" fmla="*/ 12204700 w 12204700"/>
              <a:gd name="connsiteY2" fmla="*/ 4262089 h 6243637"/>
              <a:gd name="connsiteX3" fmla="*/ 12204700 w 12204700"/>
              <a:gd name="connsiteY3" fmla="*/ 6243637 h 6243637"/>
              <a:gd name="connsiteX4" fmla="*/ 0 w 12204700"/>
              <a:gd name="connsiteY4" fmla="*/ 6243637 h 6243637"/>
              <a:gd name="connsiteX5" fmla="*/ 0 w 12204700"/>
              <a:gd name="connsiteY5" fmla="*/ 1343436 h 6243637"/>
              <a:gd name="connsiteX6" fmla="*/ 110292 w 12204700"/>
              <a:gd name="connsiteY6" fmla="*/ 1272729 h 6243637"/>
              <a:gd name="connsiteX7" fmla="*/ 4668839 w 12204700"/>
              <a:gd name="connsiteY7" fmla="*/ 0 h 624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204700" h="6243637">
                <a:moveTo>
                  <a:pt x="4668839" y="0"/>
                </a:moveTo>
                <a:cubicBezTo>
                  <a:pt x="7750774" y="0"/>
                  <a:pt x="10462303" y="1585901"/>
                  <a:pt x="12031871" y="3986148"/>
                </a:cubicBezTo>
                <a:lnTo>
                  <a:pt x="12204700" y="4262089"/>
                </a:lnTo>
                <a:lnTo>
                  <a:pt x="12204700" y="6243637"/>
                </a:lnTo>
                <a:lnTo>
                  <a:pt x="0" y="6243637"/>
                </a:lnTo>
                <a:lnTo>
                  <a:pt x="0" y="1343436"/>
                </a:lnTo>
                <a:lnTo>
                  <a:pt x="110292" y="1272729"/>
                </a:lnTo>
                <a:cubicBezTo>
                  <a:pt x="1439492" y="465088"/>
                  <a:pt x="2999852" y="0"/>
                  <a:pt x="466883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353054" y="1575435"/>
            <a:ext cx="10172072" cy="2026150"/>
          </a:xfrm>
        </p:spPr>
        <p:txBody>
          <a:bodyPr anchor="b">
            <a:normAutofit/>
          </a:bodyPr>
          <a:lstStyle>
            <a:lvl1pPr>
              <a:defRPr sz="4800"/>
            </a:lvl1pPr>
          </a:lstStyle>
          <a:p>
            <a:r>
              <a:rPr lang="en-US" dirty="0" smtClean="0"/>
              <a:t>Click to edit Master title style</a:t>
            </a:r>
            <a:endParaRPr lang="en-GB" dirty="0"/>
          </a:p>
        </p:txBody>
      </p:sp>
      <p:sp>
        <p:nvSpPr>
          <p:cNvPr id="3" name="Text Placeholder 2"/>
          <p:cNvSpPr>
            <a:spLocks noGrp="1"/>
          </p:cNvSpPr>
          <p:nvPr>
            <p:ph type="body" idx="1"/>
          </p:nvPr>
        </p:nvSpPr>
        <p:spPr>
          <a:xfrm>
            <a:off x="353054" y="3657601"/>
            <a:ext cx="10172072" cy="1500187"/>
          </a:xfrm>
          <a:prstGeom prst="rect">
            <a:avLst/>
          </a:prstGeo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
        <p:nvSpPr>
          <p:cNvPr id="4" name="Date Placeholder 3"/>
          <p:cNvSpPr>
            <a:spLocks noGrp="1"/>
          </p:cNvSpPr>
          <p:nvPr>
            <p:ph type="dt" sz="half" idx="10"/>
          </p:nvPr>
        </p:nvSpPr>
        <p:spPr/>
        <p:txBody>
          <a:bodyPr/>
          <a:lstStyle/>
          <a:p>
            <a:fld id="{04882056-FA43-4474-994D-1BFAE74F5E4A}" type="datetimeFigureOut">
              <a:rPr lang="en-GB" smtClean="0"/>
              <a:pPr/>
              <a:t>30/06/2016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B09D7B-683E-4B80-8C2E-0C0BD63F0727}" type="slidenum">
              <a:rPr lang="en-GB" smtClean="0"/>
              <a:pPr/>
              <a:t>‹#›</a:t>
            </a:fld>
            <a:endParaRPr lang="en-GB"/>
          </a:p>
        </p:txBody>
      </p:sp>
      <p:pic>
        <p:nvPicPr>
          <p:cNvPr id="19" name="Picture 18"/>
          <p:cNvPicPr>
            <a:picLocks noChangeAspect="1"/>
          </p:cNvPicPr>
          <p:nvPr userDrawn="1"/>
        </p:nvPicPr>
        <p:blipFill rotWithShape="1">
          <a:blip r:embed="rId2" cstate="email">
            <a:extLst>
              <a:ext uri="{28A0092B-C50C-407E-A947-70E740481C1C}">
                <a14:useLocalDpi xmlns="" xmlns:a14="http://schemas.microsoft.com/office/drawing/2010/main" val="0"/>
              </a:ext>
            </a:extLst>
          </a:blip>
          <a:srcRect b="14159"/>
          <a:stretch/>
        </p:blipFill>
        <p:spPr>
          <a:xfrm>
            <a:off x="10668001" y="200937"/>
            <a:ext cx="1228510" cy="651553"/>
          </a:xfrm>
          <a:prstGeom prst="rect">
            <a:avLst/>
          </a:prstGeom>
        </p:spPr>
      </p:pic>
      <p:pic>
        <p:nvPicPr>
          <p:cNvPr id="37" name="Picture 36"/>
          <p:cNvPicPr>
            <a:picLocks noChangeAspect="1"/>
          </p:cNvPicPr>
          <p:nvPr userDrawn="1"/>
        </p:nvPicPr>
        <p:blipFill>
          <a:blip r:embed="rId3" cstate="email">
            <a:extLst>
              <a:ext uri="{28A0092B-C50C-407E-A947-70E740481C1C}">
                <a14:useLocalDpi xmlns="" xmlns:a14="http://schemas.microsoft.com/office/drawing/2010/main" val="0"/>
              </a:ext>
            </a:extLst>
          </a:blip>
          <a:stretch>
            <a:fillRect/>
          </a:stretch>
        </p:blipFill>
        <p:spPr>
          <a:xfrm>
            <a:off x="10986475" y="5606716"/>
            <a:ext cx="898257" cy="994382"/>
          </a:xfrm>
          <a:prstGeom prst="rect">
            <a:avLst/>
          </a:prstGeom>
        </p:spPr>
      </p:pic>
    </p:spTree>
    <p:extLst>
      <p:ext uri="{BB962C8B-B14F-4D97-AF65-F5344CB8AC3E}">
        <p14:creationId xmlns="" xmlns:p14="http://schemas.microsoft.com/office/powerpoint/2010/main" val="286235853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53053" y="1785938"/>
            <a:ext cx="5601384" cy="4351338"/>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6255654" y="1787525"/>
            <a:ext cx="5601384" cy="4351338"/>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Date Placeholder 4"/>
          <p:cNvSpPr>
            <a:spLocks noGrp="1"/>
          </p:cNvSpPr>
          <p:nvPr>
            <p:ph type="dt" sz="half" idx="10"/>
          </p:nvPr>
        </p:nvSpPr>
        <p:spPr/>
        <p:txBody>
          <a:bodyPr/>
          <a:lstStyle/>
          <a:p>
            <a:fld id="{04882056-FA43-4474-994D-1BFAE74F5E4A}" type="datetimeFigureOut">
              <a:rPr lang="en-GB" smtClean="0"/>
              <a:pPr/>
              <a:t>30/06/2016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B09D7B-683E-4B80-8C2E-0C0BD63F0727}" type="slidenum">
              <a:rPr lang="en-GB" smtClean="0"/>
              <a:pPr/>
              <a:t>‹#›</a:t>
            </a:fld>
            <a:endParaRPr lang="en-GB"/>
          </a:p>
        </p:txBody>
      </p:sp>
    </p:spTree>
    <p:extLst>
      <p:ext uri="{BB962C8B-B14F-4D97-AF65-F5344CB8AC3E}">
        <p14:creationId xmlns="" xmlns:p14="http://schemas.microsoft.com/office/powerpoint/2010/main" val="1209807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53054" y="1785937"/>
            <a:ext cx="5601383" cy="447675"/>
          </a:xfrm>
          <a:prstGeom prst="rect">
            <a:avLst/>
          </a:prstGeo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5" name="Text Placeholder 4"/>
          <p:cNvSpPr>
            <a:spLocks noGrp="1"/>
          </p:cNvSpPr>
          <p:nvPr>
            <p:ph type="body" sz="quarter" idx="3"/>
          </p:nvPr>
        </p:nvSpPr>
        <p:spPr>
          <a:xfrm>
            <a:off x="6212514" y="1785937"/>
            <a:ext cx="5644524" cy="447675"/>
          </a:xfrm>
          <a:prstGeom prst="rect">
            <a:avLst/>
          </a:prstGeo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7" name="Date Placeholder 6"/>
          <p:cNvSpPr>
            <a:spLocks noGrp="1"/>
          </p:cNvSpPr>
          <p:nvPr>
            <p:ph type="dt" sz="half" idx="10"/>
          </p:nvPr>
        </p:nvSpPr>
        <p:spPr/>
        <p:txBody>
          <a:bodyPr/>
          <a:lstStyle/>
          <a:p>
            <a:fld id="{04882056-FA43-4474-994D-1BFAE74F5E4A}" type="datetimeFigureOut">
              <a:rPr lang="en-GB" smtClean="0"/>
              <a:pPr/>
              <a:t>30/06/2016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5B09D7B-683E-4B80-8C2E-0C0BD63F0727}" type="slidenum">
              <a:rPr lang="en-GB" smtClean="0"/>
              <a:pPr/>
              <a:t>‹#›</a:t>
            </a:fld>
            <a:endParaRPr lang="en-GB"/>
          </a:p>
        </p:txBody>
      </p:sp>
      <p:sp>
        <p:nvSpPr>
          <p:cNvPr id="10" name="Content Placeholder 2"/>
          <p:cNvSpPr>
            <a:spLocks noGrp="1"/>
          </p:cNvSpPr>
          <p:nvPr>
            <p:ph sz="half" idx="13"/>
          </p:nvPr>
        </p:nvSpPr>
        <p:spPr>
          <a:xfrm>
            <a:off x="353053" y="2233612"/>
            <a:ext cx="5601384" cy="3903663"/>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1" name="Content Placeholder 3"/>
          <p:cNvSpPr>
            <a:spLocks noGrp="1"/>
          </p:cNvSpPr>
          <p:nvPr>
            <p:ph sz="half" idx="2"/>
          </p:nvPr>
        </p:nvSpPr>
        <p:spPr>
          <a:xfrm>
            <a:off x="6255654" y="2235199"/>
            <a:ext cx="5601384" cy="3903663"/>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2" name="Title 1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 xmlns:p14="http://schemas.microsoft.com/office/powerpoint/2010/main" val="32454162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4882056-FA43-4474-994D-1BFAE74F5E4A}" type="datetimeFigureOut">
              <a:rPr lang="en-GB" smtClean="0"/>
              <a:pPr/>
              <a:t>30/06/2016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5B09D7B-683E-4B80-8C2E-0C0BD63F0727}" type="slidenum">
              <a:rPr lang="en-GB" smtClean="0"/>
              <a:pPr/>
              <a:t>‹#›</a:t>
            </a:fld>
            <a:endParaRPr lang="en-GB"/>
          </a:p>
        </p:txBody>
      </p:sp>
    </p:spTree>
    <p:extLst>
      <p:ext uri="{BB962C8B-B14F-4D97-AF65-F5344CB8AC3E}">
        <p14:creationId xmlns="" xmlns:p14="http://schemas.microsoft.com/office/powerpoint/2010/main" val="2224790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882056-FA43-4474-994D-1BFAE74F5E4A}" type="datetimeFigureOut">
              <a:rPr lang="en-GB" smtClean="0"/>
              <a:pPr/>
              <a:t>30/06/2016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5B09D7B-683E-4B80-8C2E-0C0BD63F0727}" type="slidenum">
              <a:rPr lang="en-GB" smtClean="0"/>
              <a:pPr/>
              <a:t>‹#›</a:t>
            </a:fld>
            <a:endParaRPr lang="en-GB"/>
          </a:p>
        </p:txBody>
      </p:sp>
    </p:spTree>
    <p:extLst>
      <p:ext uri="{BB962C8B-B14F-4D97-AF65-F5344CB8AC3E}">
        <p14:creationId xmlns="" xmlns:p14="http://schemas.microsoft.com/office/powerpoint/2010/main" val="5898837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emf"/><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5" name="Rectangle 94"/>
          <p:cNvSpPr/>
          <p:nvPr userDrawn="1"/>
        </p:nvSpPr>
        <p:spPr>
          <a:xfrm>
            <a:off x="6604000" y="1"/>
            <a:ext cx="5588000" cy="3429000"/>
          </a:xfrm>
          <a:prstGeom prst="rect">
            <a:avLst/>
          </a:prstGeom>
          <a:solidFill>
            <a:srgbClr val="F2E9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Freeform 16"/>
          <p:cNvSpPr>
            <a:spLocks noEditPoints="1"/>
          </p:cNvSpPr>
          <p:nvPr userDrawn="1"/>
        </p:nvSpPr>
        <p:spPr bwMode="auto">
          <a:xfrm>
            <a:off x="3513949" y="-4114"/>
            <a:ext cx="1613125" cy="864780"/>
          </a:xfrm>
          <a:custGeom>
            <a:avLst/>
            <a:gdLst>
              <a:gd name="T0" fmla="*/ 1727 w 3610"/>
              <a:gd name="T1" fmla="*/ 1935 h 1935"/>
              <a:gd name="T2" fmla="*/ 2606 w 3610"/>
              <a:gd name="T3" fmla="*/ 1658 h 1935"/>
              <a:gd name="T4" fmla="*/ 3610 w 3610"/>
              <a:gd name="T5" fmla="*/ 0 h 1935"/>
              <a:gd name="T6" fmla="*/ 0 w 3610"/>
              <a:gd name="T7" fmla="*/ 0 h 1935"/>
              <a:gd name="T8" fmla="*/ 15 w 3610"/>
              <a:gd name="T9" fmla="*/ 547 h 1935"/>
              <a:gd name="T10" fmla="*/ 1727 w 3610"/>
              <a:gd name="T11" fmla="*/ 1935 h 1935"/>
              <a:gd name="T12" fmla="*/ 2433 w 3610"/>
              <a:gd name="T13" fmla="*/ 0 h 1935"/>
              <a:gd name="T14" fmla="*/ 2219 w 3610"/>
              <a:gd name="T15" fmla="*/ 410 h 1935"/>
              <a:gd name="T16" fmla="*/ 1524 w 3610"/>
              <a:gd name="T17" fmla="*/ 789 h 1935"/>
              <a:gd name="T18" fmla="*/ 748 w 3610"/>
              <a:gd name="T19" fmla="*/ 337 h 1935"/>
              <a:gd name="T20" fmla="*/ 571 w 3610"/>
              <a:gd name="T21" fmla="*/ 0 h 1935"/>
              <a:gd name="T22" fmla="*/ 2433 w 3610"/>
              <a:gd name="T23" fmla="*/ 0 h 1935"/>
              <a:gd name="T24" fmla="*/ 125 w 3610"/>
              <a:gd name="T25" fmla="*/ 0 h 1935"/>
              <a:gd name="T26" fmla="*/ 324 w 3610"/>
              <a:gd name="T27" fmla="*/ 0 h 1935"/>
              <a:gd name="T28" fmla="*/ 387 w 3610"/>
              <a:gd name="T29" fmla="*/ 174 h 1935"/>
              <a:gd name="T30" fmla="*/ 868 w 3610"/>
              <a:gd name="T31" fmla="*/ 834 h 1935"/>
              <a:gd name="T32" fmla="*/ 1537 w 3610"/>
              <a:gd name="T33" fmla="*/ 1080 h 1935"/>
              <a:gd name="T34" fmla="*/ 2132 w 3610"/>
              <a:gd name="T35" fmla="*/ 882 h 1935"/>
              <a:gd name="T36" fmla="*/ 2718 w 3610"/>
              <a:gd name="T37" fmla="*/ 0 h 1935"/>
              <a:gd name="T38" fmla="*/ 3238 w 3610"/>
              <a:gd name="T39" fmla="*/ 0 h 1935"/>
              <a:gd name="T40" fmla="*/ 2794 w 3610"/>
              <a:gd name="T41" fmla="*/ 987 h 1935"/>
              <a:gd name="T42" fmla="*/ 1694 w 3610"/>
              <a:gd name="T43" fmla="*/ 1566 h 1935"/>
              <a:gd name="T44" fmla="*/ 471 w 3610"/>
              <a:gd name="T45" fmla="*/ 837 h 1935"/>
              <a:gd name="T46" fmla="*/ 125 w 3610"/>
              <a:gd name="T47" fmla="*/ 0 h 1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610" h="1935">
                <a:moveTo>
                  <a:pt x="1727" y="1935"/>
                </a:moveTo>
                <a:cubicBezTo>
                  <a:pt x="2033" y="1935"/>
                  <a:pt x="2328" y="1842"/>
                  <a:pt x="2606" y="1658"/>
                </a:cubicBezTo>
                <a:cubicBezTo>
                  <a:pt x="3113" y="1326"/>
                  <a:pt x="3476" y="725"/>
                  <a:pt x="3610" y="0"/>
                </a:cubicBezTo>
                <a:cubicBezTo>
                  <a:pt x="0" y="0"/>
                  <a:pt x="0" y="0"/>
                  <a:pt x="0" y="0"/>
                </a:cubicBezTo>
                <a:cubicBezTo>
                  <a:pt x="0" y="184"/>
                  <a:pt x="5" y="366"/>
                  <a:pt x="15" y="547"/>
                </a:cubicBezTo>
                <a:cubicBezTo>
                  <a:pt x="325" y="1391"/>
                  <a:pt x="996" y="1935"/>
                  <a:pt x="1727" y="1935"/>
                </a:cubicBezTo>
                <a:close/>
                <a:moveTo>
                  <a:pt x="2433" y="0"/>
                </a:moveTo>
                <a:cubicBezTo>
                  <a:pt x="2382" y="148"/>
                  <a:pt x="2310" y="290"/>
                  <a:pt x="2219" y="410"/>
                </a:cubicBezTo>
                <a:cubicBezTo>
                  <a:pt x="2034" y="654"/>
                  <a:pt x="1787" y="789"/>
                  <a:pt x="1524" y="789"/>
                </a:cubicBezTo>
                <a:cubicBezTo>
                  <a:pt x="1232" y="789"/>
                  <a:pt x="949" y="624"/>
                  <a:pt x="748" y="337"/>
                </a:cubicBezTo>
                <a:cubicBezTo>
                  <a:pt x="675" y="232"/>
                  <a:pt x="617" y="122"/>
                  <a:pt x="571" y="0"/>
                </a:cubicBezTo>
                <a:lnTo>
                  <a:pt x="2433" y="0"/>
                </a:lnTo>
                <a:close/>
                <a:moveTo>
                  <a:pt x="125" y="0"/>
                </a:moveTo>
                <a:cubicBezTo>
                  <a:pt x="324" y="0"/>
                  <a:pt x="324" y="0"/>
                  <a:pt x="324" y="0"/>
                </a:cubicBezTo>
                <a:cubicBezTo>
                  <a:pt x="343" y="60"/>
                  <a:pt x="363" y="116"/>
                  <a:pt x="387" y="174"/>
                </a:cubicBezTo>
                <a:cubicBezTo>
                  <a:pt x="499" y="446"/>
                  <a:pt x="665" y="674"/>
                  <a:pt x="868" y="834"/>
                </a:cubicBezTo>
                <a:cubicBezTo>
                  <a:pt x="1072" y="995"/>
                  <a:pt x="1303" y="1080"/>
                  <a:pt x="1537" y="1080"/>
                </a:cubicBezTo>
                <a:cubicBezTo>
                  <a:pt x="1746" y="1080"/>
                  <a:pt x="1947" y="1013"/>
                  <a:pt x="2132" y="882"/>
                </a:cubicBezTo>
                <a:cubicBezTo>
                  <a:pt x="2405" y="692"/>
                  <a:pt x="2611" y="377"/>
                  <a:pt x="2718" y="0"/>
                </a:cubicBezTo>
                <a:cubicBezTo>
                  <a:pt x="3238" y="0"/>
                  <a:pt x="3238" y="0"/>
                  <a:pt x="3238" y="0"/>
                </a:cubicBezTo>
                <a:cubicBezTo>
                  <a:pt x="3166" y="385"/>
                  <a:pt x="3024" y="701"/>
                  <a:pt x="2794" y="987"/>
                </a:cubicBezTo>
                <a:cubicBezTo>
                  <a:pt x="2498" y="1360"/>
                  <a:pt x="2107" y="1566"/>
                  <a:pt x="1694" y="1566"/>
                </a:cubicBezTo>
                <a:cubicBezTo>
                  <a:pt x="1217" y="1566"/>
                  <a:pt x="771" y="1300"/>
                  <a:pt x="471" y="837"/>
                </a:cubicBezTo>
                <a:cubicBezTo>
                  <a:pt x="312" y="587"/>
                  <a:pt x="195" y="298"/>
                  <a:pt x="125" y="0"/>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GB"/>
          </a:p>
        </p:txBody>
      </p:sp>
      <p:sp>
        <p:nvSpPr>
          <p:cNvPr id="99" name="Freeform 17"/>
          <p:cNvSpPr>
            <a:spLocks/>
          </p:cNvSpPr>
          <p:nvPr userDrawn="1"/>
        </p:nvSpPr>
        <p:spPr bwMode="auto">
          <a:xfrm>
            <a:off x="6115070" y="-4114"/>
            <a:ext cx="683911" cy="0"/>
          </a:xfrm>
          <a:custGeom>
            <a:avLst/>
            <a:gdLst>
              <a:gd name="T0" fmla="*/ 0 w 1531"/>
              <a:gd name="T1" fmla="*/ 0 w 1531"/>
              <a:gd name="T2" fmla="*/ 1531 w 1531"/>
              <a:gd name="T3" fmla="*/ 0 w 1531"/>
            </a:gdLst>
            <a:ahLst/>
            <a:cxnLst>
              <a:cxn ang="0">
                <a:pos x="T0" y="0"/>
              </a:cxn>
              <a:cxn ang="0">
                <a:pos x="T1" y="0"/>
              </a:cxn>
              <a:cxn ang="0">
                <a:pos x="T2" y="0"/>
              </a:cxn>
              <a:cxn ang="0">
                <a:pos x="T3" y="0"/>
              </a:cxn>
            </a:cxnLst>
            <a:rect l="0" t="0" r="r" b="b"/>
            <a:pathLst>
              <a:path w="1531">
                <a:moveTo>
                  <a:pt x="0" y="0"/>
                </a:moveTo>
                <a:cubicBezTo>
                  <a:pt x="0" y="0"/>
                  <a:pt x="0" y="0"/>
                  <a:pt x="0" y="0"/>
                </a:cubicBezTo>
                <a:cubicBezTo>
                  <a:pt x="1531" y="0"/>
                  <a:pt x="1531" y="0"/>
                  <a:pt x="1531" y="0"/>
                </a:cubicBezTo>
                <a:lnTo>
                  <a:pt x="0" y="0"/>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GB"/>
          </a:p>
        </p:txBody>
      </p:sp>
      <p:sp>
        <p:nvSpPr>
          <p:cNvPr id="100" name="Freeform 18"/>
          <p:cNvSpPr>
            <a:spLocks/>
          </p:cNvSpPr>
          <p:nvPr userDrawn="1"/>
        </p:nvSpPr>
        <p:spPr bwMode="auto">
          <a:xfrm>
            <a:off x="8062801" y="-4114"/>
            <a:ext cx="547128" cy="2261"/>
          </a:xfrm>
          <a:custGeom>
            <a:avLst/>
            <a:gdLst>
              <a:gd name="T0" fmla="*/ 1223 w 1223"/>
              <a:gd name="T1" fmla="*/ 4 h 4"/>
              <a:gd name="T2" fmla="*/ 1220 w 1223"/>
              <a:gd name="T3" fmla="*/ 0 h 4"/>
              <a:gd name="T4" fmla="*/ 0 w 1223"/>
              <a:gd name="T5" fmla="*/ 0 h 4"/>
              <a:gd name="T6" fmla="*/ 4 w 1223"/>
              <a:gd name="T7" fmla="*/ 3 h 4"/>
              <a:gd name="T8" fmla="*/ 1223 w 1223"/>
              <a:gd name="T9" fmla="*/ 4 h 4"/>
            </a:gdLst>
            <a:ahLst/>
            <a:cxnLst>
              <a:cxn ang="0">
                <a:pos x="T0" y="T1"/>
              </a:cxn>
              <a:cxn ang="0">
                <a:pos x="T2" y="T3"/>
              </a:cxn>
              <a:cxn ang="0">
                <a:pos x="T4" y="T5"/>
              </a:cxn>
              <a:cxn ang="0">
                <a:pos x="T6" y="T7"/>
              </a:cxn>
              <a:cxn ang="0">
                <a:pos x="T8" y="T9"/>
              </a:cxn>
            </a:cxnLst>
            <a:rect l="0" t="0" r="r" b="b"/>
            <a:pathLst>
              <a:path w="1223" h="4">
                <a:moveTo>
                  <a:pt x="1223" y="4"/>
                </a:moveTo>
                <a:cubicBezTo>
                  <a:pt x="1222" y="3"/>
                  <a:pt x="1221" y="1"/>
                  <a:pt x="1220" y="0"/>
                </a:cubicBezTo>
                <a:cubicBezTo>
                  <a:pt x="0" y="0"/>
                  <a:pt x="0" y="0"/>
                  <a:pt x="0" y="0"/>
                </a:cubicBezTo>
                <a:cubicBezTo>
                  <a:pt x="1" y="1"/>
                  <a:pt x="2" y="2"/>
                  <a:pt x="4" y="3"/>
                </a:cubicBezTo>
                <a:lnTo>
                  <a:pt x="1223" y="4"/>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GB"/>
          </a:p>
        </p:txBody>
      </p:sp>
      <p:sp>
        <p:nvSpPr>
          <p:cNvPr id="103" name="Freeform 21"/>
          <p:cNvSpPr>
            <a:spLocks/>
          </p:cNvSpPr>
          <p:nvPr userDrawn="1"/>
        </p:nvSpPr>
        <p:spPr bwMode="auto">
          <a:xfrm>
            <a:off x="6941414" y="-4114"/>
            <a:ext cx="887388" cy="2261"/>
          </a:xfrm>
          <a:custGeom>
            <a:avLst/>
            <a:gdLst>
              <a:gd name="T0" fmla="*/ 0 w 1987"/>
              <a:gd name="T1" fmla="*/ 1 h 3"/>
              <a:gd name="T2" fmla="*/ 1987 w 1987"/>
              <a:gd name="T3" fmla="*/ 3 h 3"/>
              <a:gd name="T4" fmla="*/ 1981 w 1987"/>
              <a:gd name="T5" fmla="*/ 0 h 3"/>
              <a:gd name="T6" fmla="*/ 2 w 1987"/>
              <a:gd name="T7" fmla="*/ 0 h 3"/>
              <a:gd name="T8" fmla="*/ 0 w 1987"/>
              <a:gd name="T9" fmla="*/ 1 h 3"/>
            </a:gdLst>
            <a:ahLst/>
            <a:cxnLst>
              <a:cxn ang="0">
                <a:pos x="T0" y="T1"/>
              </a:cxn>
              <a:cxn ang="0">
                <a:pos x="T2" y="T3"/>
              </a:cxn>
              <a:cxn ang="0">
                <a:pos x="T4" y="T5"/>
              </a:cxn>
              <a:cxn ang="0">
                <a:pos x="T6" y="T7"/>
              </a:cxn>
              <a:cxn ang="0">
                <a:pos x="T8" y="T9"/>
              </a:cxn>
            </a:cxnLst>
            <a:rect l="0" t="0" r="r" b="b"/>
            <a:pathLst>
              <a:path w="1987" h="3">
                <a:moveTo>
                  <a:pt x="0" y="1"/>
                </a:moveTo>
                <a:cubicBezTo>
                  <a:pt x="1987" y="3"/>
                  <a:pt x="1987" y="3"/>
                  <a:pt x="1987" y="3"/>
                </a:cubicBezTo>
                <a:cubicBezTo>
                  <a:pt x="1985" y="2"/>
                  <a:pt x="1983" y="1"/>
                  <a:pt x="1981" y="0"/>
                </a:cubicBezTo>
                <a:cubicBezTo>
                  <a:pt x="2" y="0"/>
                  <a:pt x="2" y="0"/>
                  <a:pt x="2" y="0"/>
                </a:cubicBezTo>
                <a:cubicBezTo>
                  <a:pt x="1" y="0"/>
                  <a:pt x="1" y="0"/>
                  <a:pt x="0" y="1"/>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GB"/>
          </a:p>
        </p:txBody>
      </p:sp>
      <p:grpSp>
        <p:nvGrpSpPr>
          <p:cNvPr id="3" name="Group 2"/>
          <p:cNvGrpSpPr/>
          <p:nvPr userDrawn="1"/>
        </p:nvGrpSpPr>
        <p:grpSpPr>
          <a:xfrm>
            <a:off x="3576123" y="-4114"/>
            <a:ext cx="8628576" cy="4377027"/>
            <a:chOff x="3576123" y="-4114"/>
            <a:chExt cx="8628576" cy="4377027"/>
          </a:xfrm>
          <a:solidFill>
            <a:srgbClr val="E6D6E8"/>
          </a:solidFill>
        </p:grpSpPr>
        <p:sp>
          <p:nvSpPr>
            <p:cNvPr id="97" name="Freeform 15"/>
            <p:cNvSpPr>
              <a:spLocks/>
            </p:cNvSpPr>
            <p:nvPr userDrawn="1"/>
          </p:nvSpPr>
          <p:spPr bwMode="auto">
            <a:xfrm>
              <a:off x="10063664" y="-4114"/>
              <a:ext cx="2141035" cy="2230340"/>
            </a:xfrm>
            <a:custGeom>
              <a:avLst/>
              <a:gdLst>
                <a:gd name="T0" fmla="*/ 4649 w 4790"/>
                <a:gd name="T1" fmla="*/ 872 h 4990"/>
                <a:gd name="T2" fmla="*/ 4040 w 4790"/>
                <a:gd name="T3" fmla="*/ 0 h 4990"/>
                <a:gd name="T4" fmla="*/ 1877 w 4790"/>
                <a:gd name="T5" fmla="*/ 0 h 4990"/>
                <a:gd name="T6" fmla="*/ 569 w 4790"/>
                <a:gd name="T7" fmla="*/ 3667 h 4990"/>
                <a:gd name="T8" fmla="*/ 2586 w 4790"/>
                <a:gd name="T9" fmla="*/ 4990 h 4990"/>
                <a:gd name="T10" fmla="*/ 3738 w 4790"/>
                <a:gd name="T11" fmla="*/ 4696 h 4990"/>
                <a:gd name="T12" fmla="*/ 4048 w 4790"/>
                <a:gd name="T13" fmla="*/ 4079 h 4990"/>
                <a:gd name="T14" fmla="*/ 2629 w 4790"/>
                <a:gd name="T15" fmla="*/ 4613 h 4990"/>
                <a:gd name="T16" fmla="*/ 1219 w 4790"/>
                <a:gd name="T17" fmla="*/ 3978 h 4990"/>
                <a:gd name="T18" fmla="*/ 764 w 4790"/>
                <a:gd name="T19" fmla="*/ 2359 h 4990"/>
                <a:gd name="T20" fmla="*/ 1618 w 4790"/>
                <a:gd name="T21" fmla="*/ 663 h 4990"/>
                <a:gd name="T22" fmla="*/ 3013 w 4790"/>
                <a:gd name="T23" fmla="*/ 54 h 4990"/>
                <a:gd name="T24" fmla="*/ 4181 w 4790"/>
                <a:gd name="T25" fmla="*/ 654 h 4990"/>
                <a:gd name="T26" fmla="*/ 3891 w 4790"/>
                <a:gd name="T27" fmla="*/ 3223 h 4990"/>
                <a:gd name="T28" fmla="*/ 2764 w 4790"/>
                <a:gd name="T29" fmla="*/ 3763 h 4990"/>
                <a:gd name="T30" fmla="*/ 1854 w 4790"/>
                <a:gd name="T31" fmla="*/ 3342 h 4990"/>
                <a:gd name="T32" fmla="*/ 2114 w 4790"/>
                <a:gd name="T33" fmla="*/ 1208 h 4990"/>
                <a:gd name="T34" fmla="*/ 3017 w 4790"/>
                <a:gd name="T35" fmla="*/ 807 h 4990"/>
                <a:gd name="T36" fmla="*/ 3760 w 4790"/>
                <a:gd name="T37" fmla="*/ 1181 h 4990"/>
                <a:gd name="T38" fmla="*/ 3563 w 4790"/>
                <a:gd name="T39" fmla="*/ 2850 h 4990"/>
                <a:gd name="T40" fmla="*/ 3557 w 4790"/>
                <a:gd name="T41" fmla="*/ 2858 h 4990"/>
                <a:gd name="T42" fmla="*/ 3394 w 4790"/>
                <a:gd name="T43" fmla="*/ 3091 h 4990"/>
                <a:gd name="T44" fmla="*/ 3369 w 4790"/>
                <a:gd name="T45" fmla="*/ 3127 h 4990"/>
                <a:gd name="T46" fmla="*/ 3467 w 4790"/>
                <a:gd name="T47" fmla="*/ 3227 h 4990"/>
                <a:gd name="T48" fmla="*/ 4117 w 4790"/>
                <a:gd name="T49" fmla="*/ 2352 h 4990"/>
                <a:gd name="T50" fmla="*/ 4121 w 4790"/>
                <a:gd name="T51" fmla="*/ 1294 h 4990"/>
                <a:gd name="T52" fmla="*/ 3024 w 4790"/>
                <a:gd name="T53" fmla="*/ 500 h 4990"/>
                <a:gd name="T54" fmla="*/ 2282 w 4790"/>
                <a:gd name="T55" fmla="*/ 715 h 4990"/>
                <a:gd name="T56" fmla="*/ 1396 w 4790"/>
                <a:gd name="T57" fmla="*/ 3156 h 4990"/>
                <a:gd name="T58" fmla="*/ 2741 w 4790"/>
                <a:gd name="T59" fmla="*/ 4059 h 4990"/>
                <a:gd name="T60" fmla="*/ 3702 w 4790"/>
                <a:gd name="T61" fmla="*/ 3746 h 4990"/>
                <a:gd name="T62" fmla="*/ 4585 w 4790"/>
                <a:gd name="T63" fmla="*/ 2604 h 4990"/>
                <a:gd name="T64" fmla="*/ 4762 w 4790"/>
                <a:gd name="T65" fmla="*/ 1843 h 4990"/>
                <a:gd name="T66" fmla="*/ 4649 w 4790"/>
                <a:gd name="T67" fmla="*/ 872 h 4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790" h="4990">
                  <a:moveTo>
                    <a:pt x="4649" y="872"/>
                  </a:moveTo>
                  <a:cubicBezTo>
                    <a:pt x="4527" y="509"/>
                    <a:pt x="4312" y="208"/>
                    <a:pt x="4040" y="0"/>
                  </a:cubicBezTo>
                  <a:cubicBezTo>
                    <a:pt x="1877" y="0"/>
                    <a:pt x="1877" y="0"/>
                    <a:pt x="1877" y="0"/>
                  </a:cubicBezTo>
                  <a:cubicBezTo>
                    <a:pt x="601" y="741"/>
                    <a:pt x="0" y="2440"/>
                    <a:pt x="569" y="3667"/>
                  </a:cubicBezTo>
                  <a:cubicBezTo>
                    <a:pt x="947" y="4496"/>
                    <a:pt x="1701" y="4990"/>
                    <a:pt x="2586" y="4990"/>
                  </a:cubicBezTo>
                  <a:cubicBezTo>
                    <a:pt x="2982" y="4990"/>
                    <a:pt x="3375" y="4889"/>
                    <a:pt x="3738" y="4696"/>
                  </a:cubicBezTo>
                  <a:cubicBezTo>
                    <a:pt x="3849" y="4494"/>
                    <a:pt x="3952" y="4289"/>
                    <a:pt x="4048" y="4079"/>
                  </a:cubicBezTo>
                  <a:cubicBezTo>
                    <a:pt x="3634" y="4422"/>
                    <a:pt x="3134" y="4613"/>
                    <a:pt x="2629" y="4613"/>
                  </a:cubicBezTo>
                  <a:cubicBezTo>
                    <a:pt x="2084" y="4613"/>
                    <a:pt x="1584" y="4388"/>
                    <a:pt x="1219" y="3978"/>
                  </a:cubicBezTo>
                  <a:cubicBezTo>
                    <a:pt x="858" y="3575"/>
                    <a:pt x="692" y="2985"/>
                    <a:pt x="764" y="2359"/>
                  </a:cubicBezTo>
                  <a:cubicBezTo>
                    <a:pt x="838" y="1716"/>
                    <a:pt x="1141" y="1114"/>
                    <a:pt x="1618" y="663"/>
                  </a:cubicBezTo>
                  <a:cubicBezTo>
                    <a:pt x="2032" y="270"/>
                    <a:pt x="2527" y="54"/>
                    <a:pt x="3013" y="54"/>
                  </a:cubicBezTo>
                  <a:cubicBezTo>
                    <a:pt x="3494" y="54"/>
                    <a:pt x="3920" y="272"/>
                    <a:pt x="4181" y="654"/>
                  </a:cubicBezTo>
                  <a:cubicBezTo>
                    <a:pt x="4668" y="1362"/>
                    <a:pt x="4541" y="2490"/>
                    <a:pt x="3891" y="3223"/>
                  </a:cubicBezTo>
                  <a:cubicBezTo>
                    <a:pt x="3584" y="3566"/>
                    <a:pt x="3173" y="3763"/>
                    <a:pt x="2764" y="3763"/>
                  </a:cubicBezTo>
                  <a:cubicBezTo>
                    <a:pt x="2409" y="3763"/>
                    <a:pt x="2086" y="3613"/>
                    <a:pt x="1854" y="3342"/>
                  </a:cubicBezTo>
                  <a:cubicBezTo>
                    <a:pt x="1377" y="2786"/>
                    <a:pt x="1496" y="1809"/>
                    <a:pt x="2114" y="1208"/>
                  </a:cubicBezTo>
                  <a:cubicBezTo>
                    <a:pt x="2381" y="950"/>
                    <a:pt x="2701" y="807"/>
                    <a:pt x="3017" y="807"/>
                  </a:cubicBezTo>
                  <a:cubicBezTo>
                    <a:pt x="3322" y="807"/>
                    <a:pt x="3586" y="940"/>
                    <a:pt x="3760" y="1181"/>
                  </a:cubicBezTo>
                  <a:cubicBezTo>
                    <a:pt x="4090" y="1637"/>
                    <a:pt x="4003" y="2370"/>
                    <a:pt x="3563" y="2850"/>
                  </a:cubicBezTo>
                  <a:cubicBezTo>
                    <a:pt x="3557" y="2858"/>
                    <a:pt x="3557" y="2858"/>
                    <a:pt x="3557" y="2858"/>
                  </a:cubicBezTo>
                  <a:cubicBezTo>
                    <a:pt x="3503" y="2936"/>
                    <a:pt x="3448" y="3015"/>
                    <a:pt x="3394" y="3091"/>
                  </a:cubicBezTo>
                  <a:cubicBezTo>
                    <a:pt x="3369" y="3127"/>
                    <a:pt x="3369" y="3127"/>
                    <a:pt x="3369" y="3127"/>
                  </a:cubicBezTo>
                  <a:cubicBezTo>
                    <a:pt x="3467" y="3227"/>
                    <a:pt x="3467" y="3227"/>
                    <a:pt x="3467" y="3227"/>
                  </a:cubicBezTo>
                  <a:cubicBezTo>
                    <a:pt x="3766" y="3025"/>
                    <a:pt x="3997" y="2714"/>
                    <a:pt x="4117" y="2352"/>
                  </a:cubicBezTo>
                  <a:cubicBezTo>
                    <a:pt x="4236" y="1993"/>
                    <a:pt x="4238" y="1618"/>
                    <a:pt x="4121" y="1294"/>
                  </a:cubicBezTo>
                  <a:cubicBezTo>
                    <a:pt x="3945" y="804"/>
                    <a:pt x="3524" y="500"/>
                    <a:pt x="3024" y="500"/>
                  </a:cubicBezTo>
                  <a:cubicBezTo>
                    <a:pt x="2778" y="500"/>
                    <a:pt x="2521" y="575"/>
                    <a:pt x="2282" y="715"/>
                  </a:cubicBezTo>
                  <a:cubicBezTo>
                    <a:pt x="1438" y="1210"/>
                    <a:pt x="1032" y="2328"/>
                    <a:pt x="1396" y="3156"/>
                  </a:cubicBezTo>
                  <a:cubicBezTo>
                    <a:pt x="1642" y="3721"/>
                    <a:pt x="2145" y="4059"/>
                    <a:pt x="2741" y="4059"/>
                  </a:cubicBezTo>
                  <a:cubicBezTo>
                    <a:pt x="3074" y="4059"/>
                    <a:pt x="3406" y="3951"/>
                    <a:pt x="3702" y="3746"/>
                  </a:cubicBezTo>
                  <a:cubicBezTo>
                    <a:pt x="4093" y="3474"/>
                    <a:pt x="4402" y="3073"/>
                    <a:pt x="4585" y="2604"/>
                  </a:cubicBezTo>
                  <a:cubicBezTo>
                    <a:pt x="4654" y="2354"/>
                    <a:pt x="4713" y="2101"/>
                    <a:pt x="4762" y="1843"/>
                  </a:cubicBezTo>
                  <a:cubicBezTo>
                    <a:pt x="4790" y="1507"/>
                    <a:pt x="4752" y="1175"/>
                    <a:pt x="4649" y="872"/>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en-GB"/>
            </a:p>
          </p:txBody>
        </p:sp>
        <p:sp>
          <p:nvSpPr>
            <p:cNvPr id="101" name="Freeform 19"/>
            <p:cNvSpPr>
              <a:spLocks/>
            </p:cNvSpPr>
            <p:nvPr userDrawn="1"/>
          </p:nvSpPr>
          <p:spPr bwMode="auto">
            <a:xfrm>
              <a:off x="6502807" y="-1853"/>
              <a:ext cx="2094688" cy="1869732"/>
            </a:xfrm>
            <a:custGeom>
              <a:avLst/>
              <a:gdLst>
                <a:gd name="T0" fmla="*/ 3684 w 4690"/>
                <a:gd name="T1" fmla="*/ 3167 h 4185"/>
                <a:gd name="T2" fmla="*/ 1125 w 4690"/>
                <a:gd name="T3" fmla="*/ 3245 h 4185"/>
                <a:gd name="T4" fmla="*/ 960 w 4690"/>
                <a:gd name="T5" fmla="*/ 1014 h 4185"/>
                <a:gd name="T6" fmla="*/ 3065 w 4690"/>
                <a:gd name="T7" fmla="*/ 941 h 4185"/>
                <a:gd name="T8" fmla="*/ 3170 w 4690"/>
                <a:gd name="T9" fmla="*/ 2772 h 4185"/>
                <a:gd name="T10" fmla="*/ 1483 w 4690"/>
                <a:gd name="T11" fmla="*/ 2825 h 4185"/>
                <a:gd name="T12" fmla="*/ 1379 w 4690"/>
                <a:gd name="T13" fmla="*/ 1356 h 4185"/>
                <a:gd name="T14" fmla="*/ 2758 w 4690"/>
                <a:gd name="T15" fmla="*/ 1309 h 4185"/>
                <a:gd name="T16" fmla="*/ 2741 w 4690"/>
                <a:gd name="T17" fmla="*/ 1198 h 4185"/>
                <a:gd name="T18" fmla="*/ 1153 w 4690"/>
                <a:gd name="T19" fmla="*/ 1272 h 4185"/>
                <a:gd name="T20" fmla="*/ 1298 w 4690"/>
                <a:gd name="T21" fmla="*/ 2962 h 4185"/>
                <a:gd name="T22" fmla="*/ 3238 w 4690"/>
                <a:gd name="T23" fmla="*/ 2880 h 4185"/>
                <a:gd name="T24" fmla="*/ 3089 w 4690"/>
                <a:gd name="T25" fmla="*/ 768 h 4185"/>
                <a:gd name="T26" fmla="*/ 666 w 4690"/>
                <a:gd name="T27" fmla="*/ 883 h 4185"/>
                <a:gd name="T28" fmla="*/ 897 w 4690"/>
                <a:gd name="T29" fmla="*/ 3447 h 4185"/>
                <a:gd name="T30" fmla="*/ 3836 w 4690"/>
                <a:gd name="T31" fmla="*/ 3323 h 4185"/>
                <a:gd name="T32" fmla="*/ 3624 w 4690"/>
                <a:gd name="T33" fmla="*/ 104 h 4185"/>
                <a:gd name="T34" fmla="*/ 3497 w 4690"/>
                <a:gd name="T35" fmla="*/ 0 h 4185"/>
                <a:gd name="T36" fmla="*/ 2970 w 4690"/>
                <a:gd name="T37" fmla="*/ 0 h 4185"/>
                <a:gd name="T38" fmla="*/ 3536 w 4690"/>
                <a:gd name="T39" fmla="*/ 372 h 4185"/>
                <a:gd name="T40" fmla="*/ 3684 w 4690"/>
                <a:gd name="T41" fmla="*/ 3167 h 4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690" h="4185">
                  <a:moveTo>
                    <a:pt x="3684" y="3167"/>
                  </a:moveTo>
                  <a:cubicBezTo>
                    <a:pt x="3007" y="3867"/>
                    <a:pt x="1874" y="3898"/>
                    <a:pt x="1125" y="3245"/>
                  </a:cubicBezTo>
                  <a:cubicBezTo>
                    <a:pt x="452" y="2658"/>
                    <a:pt x="368" y="1665"/>
                    <a:pt x="960" y="1014"/>
                  </a:cubicBezTo>
                  <a:cubicBezTo>
                    <a:pt x="1492" y="429"/>
                    <a:pt x="2445" y="391"/>
                    <a:pt x="3065" y="941"/>
                  </a:cubicBezTo>
                  <a:cubicBezTo>
                    <a:pt x="3623" y="1435"/>
                    <a:pt x="3662" y="2258"/>
                    <a:pt x="3170" y="2772"/>
                  </a:cubicBezTo>
                  <a:cubicBezTo>
                    <a:pt x="2726" y="3235"/>
                    <a:pt x="1977" y="3257"/>
                    <a:pt x="1483" y="2825"/>
                  </a:cubicBezTo>
                  <a:cubicBezTo>
                    <a:pt x="1039" y="2436"/>
                    <a:pt x="988" y="1781"/>
                    <a:pt x="1379" y="1356"/>
                  </a:cubicBezTo>
                  <a:cubicBezTo>
                    <a:pt x="1731" y="973"/>
                    <a:pt x="2353" y="950"/>
                    <a:pt x="2758" y="1309"/>
                  </a:cubicBezTo>
                  <a:cubicBezTo>
                    <a:pt x="2741" y="1198"/>
                    <a:pt x="2741" y="1198"/>
                    <a:pt x="2741" y="1198"/>
                  </a:cubicBezTo>
                  <a:cubicBezTo>
                    <a:pt x="2268" y="790"/>
                    <a:pt x="1551" y="826"/>
                    <a:pt x="1153" y="1272"/>
                  </a:cubicBezTo>
                  <a:cubicBezTo>
                    <a:pt x="712" y="1768"/>
                    <a:pt x="782" y="2521"/>
                    <a:pt x="1298" y="2962"/>
                  </a:cubicBezTo>
                  <a:cubicBezTo>
                    <a:pt x="1873" y="3451"/>
                    <a:pt x="2734" y="3418"/>
                    <a:pt x="3238" y="2880"/>
                  </a:cubicBezTo>
                  <a:cubicBezTo>
                    <a:pt x="3797" y="2282"/>
                    <a:pt x="3741" y="1332"/>
                    <a:pt x="3089" y="768"/>
                  </a:cubicBezTo>
                  <a:cubicBezTo>
                    <a:pt x="2365" y="142"/>
                    <a:pt x="1266" y="201"/>
                    <a:pt x="666" y="883"/>
                  </a:cubicBezTo>
                  <a:cubicBezTo>
                    <a:pt x="0" y="1642"/>
                    <a:pt x="117" y="2782"/>
                    <a:pt x="897" y="3447"/>
                  </a:cubicBezTo>
                  <a:cubicBezTo>
                    <a:pt x="1767" y="4185"/>
                    <a:pt x="3064" y="4137"/>
                    <a:pt x="3836" y="3323"/>
                  </a:cubicBezTo>
                  <a:cubicBezTo>
                    <a:pt x="4690" y="2421"/>
                    <a:pt x="4619" y="968"/>
                    <a:pt x="3624" y="104"/>
                  </a:cubicBezTo>
                  <a:cubicBezTo>
                    <a:pt x="3582" y="68"/>
                    <a:pt x="3540" y="33"/>
                    <a:pt x="3497" y="0"/>
                  </a:cubicBezTo>
                  <a:cubicBezTo>
                    <a:pt x="2970" y="0"/>
                    <a:pt x="2970" y="0"/>
                    <a:pt x="2970" y="0"/>
                  </a:cubicBezTo>
                  <a:cubicBezTo>
                    <a:pt x="3184" y="95"/>
                    <a:pt x="3352" y="209"/>
                    <a:pt x="3536" y="372"/>
                  </a:cubicBezTo>
                  <a:cubicBezTo>
                    <a:pt x="4389" y="1132"/>
                    <a:pt x="4437" y="2390"/>
                    <a:pt x="3684" y="3167"/>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en-GB"/>
            </a:p>
          </p:txBody>
        </p:sp>
        <p:sp>
          <p:nvSpPr>
            <p:cNvPr id="102" name="Freeform 20"/>
            <p:cNvSpPr>
              <a:spLocks noEditPoints="1"/>
            </p:cNvSpPr>
            <p:nvPr userDrawn="1"/>
          </p:nvSpPr>
          <p:spPr bwMode="auto">
            <a:xfrm>
              <a:off x="3576123" y="-4114"/>
              <a:ext cx="7847449" cy="4377027"/>
            </a:xfrm>
            <a:custGeom>
              <a:avLst/>
              <a:gdLst>
                <a:gd name="T0" fmla="*/ 15136 w 17562"/>
                <a:gd name="T1" fmla="*/ 1 h 9795"/>
                <a:gd name="T2" fmla="*/ 9655 w 17562"/>
                <a:gd name="T3" fmla="*/ 1 h 9795"/>
                <a:gd name="T4" fmla="*/ 9513 w 17562"/>
                <a:gd name="T5" fmla="*/ 1 h 9795"/>
                <a:gd name="T6" fmla="*/ 13164 w 17562"/>
                <a:gd name="T7" fmla="*/ 1 h 9795"/>
                <a:gd name="T8" fmla="*/ 5683 w 17562"/>
                <a:gd name="T9" fmla="*/ 1 h 9795"/>
                <a:gd name="T10" fmla="*/ 1858 w 17562"/>
                <a:gd name="T11" fmla="*/ 2741 h 9795"/>
                <a:gd name="T12" fmla="*/ 1926 w 17562"/>
                <a:gd name="T13" fmla="*/ 3227 h 9795"/>
                <a:gd name="T14" fmla="*/ 4031 w 17562"/>
                <a:gd name="T15" fmla="*/ 7112 h 9795"/>
                <a:gd name="T16" fmla="*/ 4301 w 17562"/>
                <a:gd name="T17" fmla="*/ 8206 h 9795"/>
                <a:gd name="T18" fmla="*/ 6624 w 17562"/>
                <a:gd name="T19" fmla="*/ 6185 h 9795"/>
                <a:gd name="T20" fmla="*/ 9313 w 17562"/>
                <a:gd name="T21" fmla="*/ 9096 h 9795"/>
                <a:gd name="T22" fmla="*/ 9088 w 17562"/>
                <a:gd name="T23" fmla="*/ 9655 h 9795"/>
                <a:gd name="T24" fmla="*/ 8467 w 17562"/>
                <a:gd name="T25" fmla="*/ 6290 h 9795"/>
                <a:gd name="T26" fmla="*/ 12596 w 17562"/>
                <a:gd name="T27" fmla="*/ 8617 h 9795"/>
                <a:gd name="T28" fmla="*/ 10920 w 17562"/>
                <a:gd name="T29" fmla="*/ 7656 h 9795"/>
                <a:gd name="T30" fmla="*/ 12262 w 17562"/>
                <a:gd name="T31" fmla="*/ 6483 h 9795"/>
                <a:gd name="T32" fmla="*/ 12327 w 17562"/>
                <a:gd name="T33" fmla="*/ 7902 h 9795"/>
                <a:gd name="T34" fmla="*/ 12292 w 17562"/>
                <a:gd name="T35" fmla="*/ 7038 h 9795"/>
                <a:gd name="T36" fmla="*/ 12317 w 17562"/>
                <a:gd name="T37" fmla="*/ 7582 h 9795"/>
                <a:gd name="T38" fmla="*/ 12286 w 17562"/>
                <a:gd name="T39" fmla="*/ 7257 h 9795"/>
                <a:gd name="T40" fmla="*/ 12356 w 17562"/>
                <a:gd name="T41" fmla="*/ 7180 h 9795"/>
                <a:gd name="T42" fmla="*/ 12340 w 17562"/>
                <a:gd name="T43" fmla="*/ 7702 h 9795"/>
                <a:gd name="T44" fmla="*/ 12310 w 17562"/>
                <a:gd name="T45" fmla="*/ 6918 h 9795"/>
                <a:gd name="T46" fmla="*/ 12352 w 17562"/>
                <a:gd name="T47" fmla="*/ 8086 h 9795"/>
                <a:gd name="T48" fmla="*/ 12274 w 17562"/>
                <a:gd name="T49" fmla="*/ 6236 h 9795"/>
                <a:gd name="T50" fmla="*/ 10582 w 17562"/>
                <a:gd name="T51" fmla="*/ 7734 h 9795"/>
                <a:gd name="T52" fmla="*/ 9947 w 17562"/>
                <a:gd name="T53" fmla="*/ 9795 h 9795"/>
                <a:gd name="T54" fmla="*/ 11315 w 17562"/>
                <a:gd name="T55" fmla="*/ 8763 h 9795"/>
                <a:gd name="T56" fmla="*/ 12374 w 17562"/>
                <a:gd name="T57" fmla="*/ 8947 h 9795"/>
                <a:gd name="T58" fmla="*/ 14341 w 17562"/>
                <a:gd name="T59" fmla="*/ 8214 h 9795"/>
                <a:gd name="T60" fmla="*/ 16831 w 17562"/>
                <a:gd name="T61" fmla="*/ 6342 h 9795"/>
                <a:gd name="T62" fmla="*/ 16916 w 17562"/>
                <a:gd name="T63" fmla="*/ 5857 h 9795"/>
                <a:gd name="T64" fmla="*/ 4962 w 17562"/>
                <a:gd name="T65" fmla="*/ 1 h 9795"/>
                <a:gd name="T66" fmla="*/ 4245 w 17562"/>
                <a:gd name="T67" fmla="*/ 1848 h 9795"/>
                <a:gd name="T68" fmla="*/ 4516 w 17562"/>
                <a:gd name="T69" fmla="*/ 3140 h 9795"/>
                <a:gd name="T70" fmla="*/ 6499 w 17562"/>
                <a:gd name="T71" fmla="*/ 5795 h 9795"/>
                <a:gd name="T72" fmla="*/ 2371 w 17562"/>
                <a:gd name="T73" fmla="*/ 3382 h 9795"/>
                <a:gd name="T74" fmla="*/ 4877 w 17562"/>
                <a:gd name="T75" fmla="*/ 4429 h 9795"/>
                <a:gd name="T76" fmla="*/ 3968 w 17562"/>
                <a:gd name="T77" fmla="*/ 5413 h 9795"/>
                <a:gd name="T78" fmla="*/ 3576 w 17562"/>
                <a:gd name="T79" fmla="*/ 3903 h 9795"/>
                <a:gd name="T80" fmla="*/ 3825 w 17562"/>
                <a:gd name="T81" fmla="*/ 4863 h 9795"/>
                <a:gd name="T82" fmla="*/ 3664 w 17562"/>
                <a:gd name="T83" fmla="*/ 4270 h 9795"/>
                <a:gd name="T84" fmla="*/ 3768 w 17562"/>
                <a:gd name="T85" fmla="*/ 4634 h 9795"/>
                <a:gd name="T86" fmla="*/ 3736 w 17562"/>
                <a:gd name="T87" fmla="*/ 4657 h 9795"/>
                <a:gd name="T88" fmla="*/ 3919 w 17562"/>
                <a:gd name="T89" fmla="*/ 4632 h 9795"/>
                <a:gd name="T90" fmla="*/ 3392 w 17562"/>
                <a:gd name="T91" fmla="*/ 4240 h 9795"/>
                <a:gd name="T92" fmla="*/ 4202 w 17562"/>
                <a:gd name="T93" fmla="*/ 4829 h 9795"/>
                <a:gd name="T94" fmla="*/ 2979 w 17562"/>
                <a:gd name="T95" fmla="*/ 3911 h 9795"/>
                <a:gd name="T96" fmla="*/ 4093 w 17562"/>
                <a:gd name="T97" fmla="*/ 5644 h 9795"/>
                <a:gd name="T98" fmla="*/ 5145 w 17562"/>
                <a:gd name="T99" fmla="*/ 4234 h 9795"/>
                <a:gd name="T100" fmla="*/ 6499 w 17562"/>
                <a:gd name="T101" fmla="*/ 5795 h 9795"/>
                <a:gd name="T102" fmla="*/ 13826 w 17562"/>
                <a:gd name="T103" fmla="*/ 1 h 9795"/>
                <a:gd name="T104" fmla="*/ 13516 w 17562"/>
                <a:gd name="T105" fmla="*/ 3622 h 9795"/>
                <a:gd name="T106" fmla="*/ 12998 w 17562"/>
                <a:gd name="T107" fmla="*/ 4471 h 9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562" h="9795">
                  <a:moveTo>
                    <a:pt x="14748" y="4919"/>
                  </a:moveTo>
                  <a:cubicBezTo>
                    <a:pt x="14226" y="4373"/>
                    <a:pt x="13954" y="3592"/>
                    <a:pt x="13982" y="2720"/>
                  </a:cubicBezTo>
                  <a:cubicBezTo>
                    <a:pt x="14015" y="1718"/>
                    <a:pt x="14432" y="742"/>
                    <a:pt x="15136" y="1"/>
                  </a:cubicBezTo>
                  <a:cubicBezTo>
                    <a:pt x="10041" y="1"/>
                    <a:pt x="10041" y="1"/>
                    <a:pt x="10041" y="1"/>
                  </a:cubicBezTo>
                  <a:cubicBezTo>
                    <a:pt x="10041" y="0"/>
                    <a:pt x="10040" y="0"/>
                    <a:pt x="10040" y="0"/>
                  </a:cubicBezTo>
                  <a:cubicBezTo>
                    <a:pt x="9655" y="1"/>
                    <a:pt x="9655" y="1"/>
                    <a:pt x="9655" y="1"/>
                  </a:cubicBezTo>
                  <a:cubicBezTo>
                    <a:pt x="7214" y="1"/>
                    <a:pt x="7214" y="1"/>
                    <a:pt x="7214" y="1"/>
                  </a:cubicBezTo>
                  <a:cubicBezTo>
                    <a:pt x="9578" y="1"/>
                    <a:pt x="9578" y="1"/>
                    <a:pt x="9578" y="1"/>
                  </a:cubicBezTo>
                  <a:cubicBezTo>
                    <a:pt x="9513" y="1"/>
                    <a:pt x="9513" y="1"/>
                    <a:pt x="9513" y="1"/>
                  </a:cubicBezTo>
                  <a:cubicBezTo>
                    <a:pt x="10042" y="1"/>
                    <a:pt x="10042" y="1"/>
                    <a:pt x="10042" y="1"/>
                  </a:cubicBezTo>
                  <a:cubicBezTo>
                    <a:pt x="10042" y="1"/>
                    <a:pt x="10041" y="1"/>
                    <a:pt x="10041" y="1"/>
                  </a:cubicBezTo>
                  <a:cubicBezTo>
                    <a:pt x="13164" y="1"/>
                    <a:pt x="13164" y="1"/>
                    <a:pt x="13164" y="1"/>
                  </a:cubicBezTo>
                  <a:cubicBezTo>
                    <a:pt x="13729" y="1586"/>
                    <a:pt x="13377" y="3378"/>
                    <a:pt x="12161" y="4601"/>
                  </a:cubicBezTo>
                  <a:cubicBezTo>
                    <a:pt x="10587" y="6163"/>
                    <a:pt x="8060" y="6222"/>
                    <a:pt x="6362" y="4774"/>
                  </a:cubicBezTo>
                  <a:cubicBezTo>
                    <a:pt x="4946" y="3543"/>
                    <a:pt x="4644" y="1503"/>
                    <a:pt x="5683" y="1"/>
                  </a:cubicBezTo>
                  <a:cubicBezTo>
                    <a:pt x="4385" y="1"/>
                    <a:pt x="4385" y="1"/>
                    <a:pt x="4385" y="1"/>
                  </a:cubicBezTo>
                  <a:cubicBezTo>
                    <a:pt x="4283" y="711"/>
                    <a:pt x="4015" y="1370"/>
                    <a:pt x="3590" y="1873"/>
                  </a:cubicBezTo>
                  <a:cubicBezTo>
                    <a:pt x="3119" y="2433"/>
                    <a:pt x="2504" y="2741"/>
                    <a:pt x="1858" y="2741"/>
                  </a:cubicBezTo>
                  <a:cubicBezTo>
                    <a:pt x="1115" y="2741"/>
                    <a:pt x="428" y="2337"/>
                    <a:pt x="0" y="1655"/>
                  </a:cubicBezTo>
                  <a:cubicBezTo>
                    <a:pt x="46" y="1926"/>
                    <a:pt x="103" y="2192"/>
                    <a:pt x="171" y="2455"/>
                  </a:cubicBezTo>
                  <a:cubicBezTo>
                    <a:pt x="647" y="2941"/>
                    <a:pt x="1264" y="3226"/>
                    <a:pt x="1926" y="3227"/>
                  </a:cubicBezTo>
                  <a:cubicBezTo>
                    <a:pt x="1699" y="3574"/>
                    <a:pt x="1610" y="4026"/>
                    <a:pt x="1675" y="4522"/>
                  </a:cubicBezTo>
                  <a:cubicBezTo>
                    <a:pt x="1761" y="5202"/>
                    <a:pt x="2090" y="5846"/>
                    <a:pt x="2600" y="6338"/>
                  </a:cubicBezTo>
                  <a:cubicBezTo>
                    <a:pt x="3008" y="6731"/>
                    <a:pt x="3505" y="6998"/>
                    <a:pt x="4031" y="7112"/>
                  </a:cubicBezTo>
                  <a:cubicBezTo>
                    <a:pt x="3932" y="7328"/>
                    <a:pt x="3875" y="7563"/>
                    <a:pt x="3868" y="7813"/>
                  </a:cubicBezTo>
                  <a:cubicBezTo>
                    <a:pt x="3867" y="7843"/>
                    <a:pt x="3866" y="7874"/>
                    <a:pt x="3866" y="7904"/>
                  </a:cubicBezTo>
                  <a:cubicBezTo>
                    <a:pt x="4008" y="8008"/>
                    <a:pt x="4153" y="8109"/>
                    <a:pt x="4301" y="8206"/>
                  </a:cubicBezTo>
                  <a:cubicBezTo>
                    <a:pt x="4244" y="7795"/>
                    <a:pt x="4345" y="7393"/>
                    <a:pt x="4594" y="7052"/>
                  </a:cubicBezTo>
                  <a:cubicBezTo>
                    <a:pt x="4988" y="6515"/>
                    <a:pt x="5699" y="6200"/>
                    <a:pt x="6547" y="6186"/>
                  </a:cubicBezTo>
                  <a:cubicBezTo>
                    <a:pt x="6573" y="6186"/>
                    <a:pt x="6599" y="6185"/>
                    <a:pt x="6624" y="6185"/>
                  </a:cubicBezTo>
                  <a:cubicBezTo>
                    <a:pt x="7305" y="6185"/>
                    <a:pt x="8019" y="6413"/>
                    <a:pt x="8585" y="6810"/>
                  </a:cubicBezTo>
                  <a:cubicBezTo>
                    <a:pt x="9138" y="7197"/>
                    <a:pt x="9494" y="7703"/>
                    <a:pt x="9562" y="8196"/>
                  </a:cubicBezTo>
                  <a:cubicBezTo>
                    <a:pt x="9610" y="8541"/>
                    <a:pt x="9526" y="8844"/>
                    <a:pt x="9313" y="9096"/>
                  </a:cubicBezTo>
                  <a:cubicBezTo>
                    <a:pt x="9064" y="9390"/>
                    <a:pt x="8651" y="9594"/>
                    <a:pt x="8142" y="9682"/>
                  </a:cubicBezTo>
                  <a:cubicBezTo>
                    <a:pt x="8373" y="9718"/>
                    <a:pt x="8606" y="9746"/>
                    <a:pt x="8842" y="9765"/>
                  </a:cubicBezTo>
                  <a:cubicBezTo>
                    <a:pt x="8928" y="9732"/>
                    <a:pt x="9010" y="9696"/>
                    <a:pt x="9088" y="9655"/>
                  </a:cubicBezTo>
                  <a:cubicBezTo>
                    <a:pt x="9520" y="9430"/>
                    <a:pt x="9802" y="9094"/>
                    <a:pt x="9905" y="8682"/>
                  </a:cubicBezTo>
                  <a:cubicBezTo>
                    <a:pt x="10010" y="8265"/>
                    <a:pt x="9909" y="7789"/>
                    <a:pt x="9623" y="7340"/>
                  </a:cubicBezTo>
                  <a:cubicBezTo>
                    <a:pt x="9353" y="6917"/>
                    <a:pt x="8949" y="6555"/>
                    <a:pt x="8467" y="6290"/>
                  </a:cubicBezTo>
                  <a:cubicBezTo>
                    <a:pt x="9902" y="6496"/>
                    <a:pt x="11397" y="6072"/>
                    <a:pt x="12506" y="5021"/>
                  </a:cubicBezTo>
                  <a:cubicBezTo>
                    <a:pt x="13627" y="5074"/>
                    <a:pt x="14446" y="5829"/>
                    <a:pt x="14472" y="6856"/>
                  </a:cubicBezTo>
                  <a:cubicBezTo>
                    <a:pt x="14497" y="7738"/>
                    <a:pt x="13691" y="8495"/>
                    <a:pt x="12596" y="8617"/>
                  </a:cubicBezTo>
                  <a:cubicBezTo>
                    <a:pt x="12513" y="8626"/>
                    <a:pt x="12430" y="8631"/>
                    <a:pt x="12348" y="8631"/>
                  </a:cubicBezTo>
                  <a:cubicBezTo>
                    <a:pt x="12348" y="8631"/>
                    <a:pt x="12348" y="8631"/>
                    <a:pt x="12348" y="8631"/>
                  </a:cubicBezTo>
                  <a:cubicBezTo>
                    <a:pt x="11584" y="8631"/>
                    <a:pt x="10997" y="8230"/>
                    <a:pt x="10920" y="7656"/>
                  </a:cubicBezTo>
                  <a:cubicBezTo>
                    <a:pt x="10892" y="7444"/>
                    <a:pt x="10961" y="7220"/>
                    <a:pt x="11113" y="7024"/>
                  </a:cubicBezTo>
                  <a:cubicBezTo>
                    <a:pt x="11331" y="6741"/>
                    <a:pt x="11701" y="6543"/>
                    <a:pt x="12101" y="6494"/>
                  </a:cubicBezTo>
                  <a:cubicBezTo>
                    <a:pt x="12155" y="6487"/>
                    <a:pt x="12209" y="6483"/>
                    <a:pt x="12262" y="6483"/>
                  </a:cubicBezTo>
                  <a:cubicBezTo>
                    <a:pt x="12766" y="6483"/>
                    <a:pt x="13162" y="6783"/>
                    <a:pt x="13184" y="7180"/>
                  </a:cubicBezTo>
                  <a:cubicBezTo>
                    <a:pt x="13204" y="7527"/>
                    <a:pt x="12872" y="7842"/>
                    <a:pt x="12429" y="7896"/>
                  </a:cubicBezTo>
                  <a:cubicBezTo>
                    <a:pt x="12395" y="7900"/>
                    <a:pt x="12360" y="7902"/>
                    <a:pt x="12327" y="7902"/>
                  </a:cubicBezTo>
                  <a:cubicBezTo>
                    <a:pt x="12020" y="7902"/>
                    <a:pt x="11779" y="7732"/>
                    <a:pt x="11754" y="7497"/>
                  </a:cubicBezTo>
                  <a:cubicBezTo>
                    <a:pt x="11733" y="7282"/>
                    <a:pt x="11945" y="7078"/>
                    <a:pt x="12227" y="7043"/>
                  </a:cubicBezTo>
                  <a:cubicBezTo>
                    <a:pt x="12248" y="7040"/>
                    <a:pt x="12270" y="7038"/>
                    <a:pt x="12292" y="7038"/>
                  </a:cubicBezTo>
                  <a:cubicBezTo>
                    <a:pt x="12486" y="7038"/>
                    <a:pt x="12640" y="7151"/>
                    <a:pt x="12650" y="7302"/>
                  </a:cubicBezTo>
                  <a:cubicBezTo>
                    <a:pt x="12660" y="7433"/>
                    <a:pt x="12528" y="7558"/>
                    <a:pt x="12356" y="7579"/>
                  </a:cubicBezTo>
                  <a:cubicBezTo>
                    <a:pt x="12343" y="7581"/>
                    <a:pt x="12330" y="7582"/>
                    <a:pt x="12317" y="7582"/>
                  </a:cubicBezTo>
                  <a:cubicBezTo>
                    <a:pt x="12198" y="7582"/>
                    <a:pt x="12105" y="7517"/>
                    <a:pt x="12097" y="7427"/>
                  </a:cubicBezTo>
                  <a:cubicBezTo>
                    <a:pt x="12090" y="7348"/>
                    <a:pt x="12170" y="7272"/>
                    <a:pt x="12277" y="7259"/>
                  </a:cubicBezTo>
                  <a:cubicBezTo>
                    <a:pt x="12286" y="7257"/>
                    <a:pt x="12286" y="7257"/>
                    <a:pt x="12286" y="7257"/>
                  </a:cubicBezTo>
                  <a:cubicBezTo>
                    <a:pt x="12293" y="7250"/>
                    <a:pt x="12293" y="7250"/>
                    <a:pt x="12293" y="7250"/>
                  </a:cubicBezTo>
                  <a:cubicBezTo>
                    <a:pt x="12297" y="7246"/>
                    <a:pt x="12301" y="7241"/>
                    <a:pt x="12305" y="7237"/>
                  </a:cubicBezTo>
                  <a:cubicBezTo>
                    <a:pt x="12356" y="7180"/>
                    <a:pt x="12356" y="7180"/>
                    <a:pt x="12356" y="7180"/>
                  </a:cubicBezTo>
                  <a:cubicBezTo>
                    <a:pt x="12284" y="7189"/>
                    <a:pt x="12284" y="7189"/>
                    <a:pt x="12284" y="7189"/>
                  </a:cubicBezTo>
                  <a:cubicBezTo>
                    <a:pt x="12123" y="7209"/>
                    <a:pt x="12001" y="7330"/>
                    <a:pt x="12012" y="7460"/>
                  </a:cubicBezTo>
                  <a:cubicBezTo>
                    <a:pt x="12026" y="7600"/>
                    <a:pt x="12164" y="7702"/>
                    <a:pt x="12340" y="7702"/>
                  </a:cubicBezTo>
                  <a:cubicBezTo>
                    <a:pt x="12358" y="7702"/>
                    <a:pt x="12377" y="7701"/>
                    <a:pt x="12395" y="7698"/>
                  </a:cubicBezTo>
                  <a:cubicBezTo>
                    <a:pt x="12639" y="7667"/>
                    <a:pt x="12821" y="7491"/>
                    <a:pt x="12807" y="7296"/>
                  </a:cubicBezTo>
                  <a:cubicBezTo>
                    <a:pt x="12792" y="7081"/>
                    <a:pt x="12579" y="6918"/>
                    <a:pt x="12310" y="6918"/>
                  </a:cubicBezTo>
                  <a:cubicBezTo>
                    <a:pt x="12281" y="6918"/>
                    <a:pt x="12253" y="6920"/>
                    <a:pt x="12224" y="6924"/>
                  </a:cubicBezTo>
                  <a:cubicBezTo>
                    <a:pt x="11847" y="6971"/>
                    <a:pt x="11565" y="7249"/>
                    <a:pt x="11596" y="7544"/>
                  </a:cubicBezTo>
                  <a:cubicBezTo>
                    <a:pt x="11630" y="7858"/>
                    <a:pt x="11948" y="8086"/>
                    <a:pt x="12352" y="8086"/>
                  </a:cubicBezTo>
                  <a:cubicBezTo>
                    <a:pt x="12395" y="8086"/>
                    <a:pt x="12439" y="8084"/>
                    <a:pt x="12483" y="8078"/>
                  </a:cubicBezTo>
                  <a:cubicBezTo>
                    <a:pt x="13051" y="8010"/>
                    <a:pt x="13478" y="7601"/>
                    <a:pt x="13455" y="7147"/>
                  </a:cubicBezTo>
                  <a:cubicBezTo>
                    <a:pt x="13429" y="6627"/>
                    <a:pt x="12921" y="6236"/>
                    <a:pt x="12274" y="6236"/>
                  </a:cubicBezTo>
                  <a:cubicBezTo>
                    <a:pt x="12206" y="6236"/>
                    <a:pt x="12137" y="6240"/>
                    <a:pt x="12069" y="6249"/>
                  </a:cubicBezTo>
                  <a:cubicBezTo>
                    <a:pt x="11562" y="6312"/>
                    <a:pt x="11096" y="6565"/>
                    <a:pt x="10821" y="6925"/>
                  </a:cubicBezTo>
                  <a:cubicBezTo>
                    <a:pt x="10628" y="7177"/>
                    <a:pt x="10543" y="7464"/>
                    <a:pt x="10582" y="7734"/>
                  </a:cubicBezTo>
                  <a:cubicBezTo>
                    <a:pt x="10617" y="7977"/>
                    <a:pt x="10721" y="8195"/>
                    <a:pt x="10886" y="8379"/>
                  </a:cubicBezTo>
                  <a:cubicBezTo>
                    <a:pt x="10858" y="8762"/>
                    <a:pt x="10718" y="9097"/>
                    <a:pt x="10468" y="9377"/>
                  </a:cubicBezTo>
                  <a:cubicBezTo>
                    <a:pt x="10327" y="9536"/>
                    <a:pt x="10152" y="9675"/>
                    <a:pt x="9947" y="9795"/>
                  </a:cubicBezTo>
                  <a:cubicBezTo>
                    <a:pt x="10189" y="9788"/>
                    <a:pt x="10429" y="9772"/>
                    <a:pt x="10666" y="9748"/>
                  </a:cubicBezTo>
                  <a:cubicBezTo>
                    <a:pt x="10970" y="9488"/>
                    <a:pt x="11186" y="9166"/>
                    <a:pt x="11308" y="8786"/>
                  </a:cubicBezTo>
                  <a:cubicBezTo>
                    <a:pt x="11315" y="8763"/>
                    <a:pt x="11315" y="8763"/>
                    <a:pt x="11315" y="8763"/>
                  </a:cubicBezTo>
                  <a:cubicBezTo>
                    <a:pt x="11306" y="8740"/>
                    <a:pt x="11306" y="8740"/>
                    <a:pt x="11306" y="8740"/>
                  </a:cubicBezTo>
                  <a:cubicBezTo>
                    <a:pt x="11299" y="8723"/>
                    <a:pt x="11292" y="8706"/>
                    <a:pt x="11285" y="8689"/>
                  </a:cubicBezTo>
                  <a:cubicBezTo>
                    <a:pt x="11589" y="8855"/>
                    <a:pt x="11970" y="8947"/>
                    <a:pt x="12374" y="8947"/>
                  </a:cubicBezTo>
                  <a:cubicBezTo>
                    <a:pt x="12374" y="8947"/>
                    <a:pt x="12374" y="8947"/>
                    <a:pt x="12374" y="8947"/>
                  </a:cubicBezTo>
                  <a:cubicBezTo>
                    <a:pt x="12475" y="8947"/>
                    <a:pt x="12578" y="8941"/>
                    <a:pt x="12680" y="8930"/>
                  </a:cubicBezTo>
                  <a:cubicBezTo>
                    <a:pt x="13319" y="8863"/>
                    <a:pt x="13909" y="8609"/>
                    <a:pt x="14341" y="8214"/>
                  </a:cubicBezTo>
                  <a:cubicBezTo>
                    <a:pt x="14786" y="7809"/>
                    <a:pt x="15025" y="7286"/>
                    <a:pt x="15015" y="6742"/>
                  </a:cubicBezTo>
                  <a:cubicBezTo>
                    <a:pt x="15006" y="6317"/>
                    <a:pt x="14889" y="5914"/>
                    <a:pt x="14679" y="5569"/>
                  </a:cubicBezTo>
                  <a:cubicBezTo>
                    <a:pt x="15269" y="6066"/>
                    <a:pt x="16016" y="6342"/>
                    <a:pt x="16831" y="6342"/>
                  </a:cubicBezTo>
                  <a:cubicBezTo>
                    <a:pt x="16934" y="6342"/>
                    <a:pt x="17036" y="6338"/>
                    <a:pt x="17138" y="6329"/>
                  </a:cubicBezTo>
                  <a:cubicBezTo>
                    <a:pt x="17285" y="6155"/>
                    <a:pt x="17427" y="5975"/>
                    <a:pt x="17562" y="5791"/>
                  </a:cubicBezTo>
                  <a:cubicBezTo>
                    <a:pt x="17351" y="5835"/>
                    <a:pt x="17135" y="5857"/>
                    <a:pt x="16916" y="5857"/>
                  </a:cubicBezTo>
                  <a:cubicBezTo>
                    <a:pt x="16087" y="5857"/>
                    <a:pt x="15317" y="5524"/>
                    <a:pt x="14748" y="4919"/>
                  </a:cubicBezTo>
                  <a:close/>
                  <a:moveTo>
                    <a:pt x="4910" y="1"/>
                  </a:moveTo>
                  <a:cubicBezTo>
                    <a:pt x="4962" y="1"/>
                    <a:pt x="4962" y="1"/>
                    <a:pt x="4962" y="1"/>
                  </a:cubicBezTo>
                  <a:cubicBezTo>
                    <a:pt x="4936" y="48"/>
                    <a:pt x="4913" y="92"/>
                    <a:pt x="4889" y="140"/>
                  </a:cubicBezTo>
                  <a:cubicBezTo>
                    <a:pt x="4897" y="94"/>
                    <a:pt x="4903" y="47"/>
                    <a:pt x="4910" y="1"/>
                  </a:cubicBezTo>
                  <a:close/>
                  <a:moveTo>
                    <a:pt x="4245" y="1848"/>
                  </a:moveTo>
                  <a:cubicBezTo>
                    <a:pt x="4338" y="1707"/>
                    <a:pt x="4421" y="1558"/>
                    <a:pt x="4496" y="1403"/>
                  </a:cubicBezTo>
                  <a:cubicBezTo>
                    <a:pt x="4408" y="2052"/>
                    <a:pt x="4480" y="2715"/>
                    <a:pt x="4701" y="3337"/>
                  </a:cubicBezTo>
                  <a:cubicBezTo>
                    <a:pt x="4644" y="3269"/>
                    <a:pt x="4582" y="3203"/>
                    <a:pt x="4516" y="3140"/>
                  </a:cubicBezTo>
                  <a:cubicBezTo>
                    <a:pt x="4235" y="2873"/>
                    <a:pt x="3897" y="2689"/>
                    <a:pt x="3560" y="2613"/>
                  </a:cubicBezTo>
                  <a:cubicBezTo>
                    <a:pt x="3818" y="2405"/>
                    <a:pt x="4047" y="2149"/>
                    <a:pt x="4245" y="1848"/>
                  </a:cubicBezTo>
                  <a:close/>
                  <a:moveTo>
                    <a:pt x="6499" y="5795"/>
                  </a:moveTo>
                  <a:cubicBezTo>
                    <a:pt x="5551" y="5795"/>
                    <a:pt x="4758" y="6139"/>
                    <a:pt x="4298" y="6691"/>
                  </a:cubicBezTo>
                  <a:cubicBezTo>
                    <a:pt x="3199" y="6602"/>
                    <a:pt x="2226" y="5662"/>
                    <a:pt x="2075" y="4538"/>
                  </a:cubicBezTo>
                  <a:cubicBezTo>
                    <a:pt x="2013" y="4082"/>
                    <a:pt x="2118" y="3672"/>
                    <a:pt x="2371" y="3382"/>
                  </a:cubicBezTo>
                  <a:cubicBezTo>
                    <a:pt x="2597" y="3123"/>
                    <a:pt x="2917" y="2987"/>
                    <a:pt x="3297" y="2987"/>
                  </a:cubicBezTo>
                  <a:cubicBezTo>
                    <a:pt x="3321" y="2987"/>
                    <a:pt x="3347" y="2987"/>
                    <a:pt x="3372" y="2988"/>
                  </a:cubicBezTo>
                  <a:cubicBezTo>
                    <a:pt x="4093" y="3023"/>
                    <a:pt x="4782" y="3683"/>
                    <a:pt x="4877" y="4429"/>
                  </a:cubicBezTo>
                  <a:cubicBezTo>
                    <a:pt x="4912" y="4704"/>
                    <a:pt x="4843" y="4956"/>
                    <a:pt x="4681" y="5141"/>
                  </a:cubicBezTo>
                  <a:cubicBezTo>
                    <a:pt x="4525" y="5318"/>
                    <a:pt x="4298" y="5416"/>
                    <a:pt x="4041" y="5416"/>
                  </a:cubicBezTo>
                  <a:cubicBezTo>
                    <a:pt x="4017" y="5416"/>
                    <a:pt x="3992" y="5415"/>
                    <a:pt x="3968" y="5413"/>
                  </a:cubicBezTo>
                  <a:cubicBezTo>
                    <a:pt x="3513" y="5380"/>
                    <a:pt x="3105" y="4989"/>
                    <a:pt x="3039" y="4523"/>
                  </a:cubicBezTo>
                  <a:cubicBezTo>
                    <a:pt x="3014" y="4345"/>
                    <a:pt x="3056" y="4183"/>
                    <a:pt x="3157" y="4067"/>
                  </a:cubicBezTo>
                  <a:cubicBezTo>
                    <a:pt x="3257" y="3952"/>
                    <a:pt x="3407" y="3893"/>
                    <a:pt x="3576" y="3903"/>
                  </a:cubicBezTo>
                  <a:cubicBezTo>
                    <a:pt x="3862" y="3920"/>
                    <a:pt x="4135" y="4183"/>
                    <a:pt x="4174" y="4476"/>
                  </a:cubicBezTo>
                  <a:cubicBezTo>
                    <a:pt x="4189" y="4585"/>
                    <a:pt x="4162" y="4685"/>
                    <a:pt x="4098" y="4758"/>
                  </a:cubicBezTo>
                  <a:cubicBezTo>
                    <a:pt x="4033" y="4833"/>
                    <a:pt x="3935" y="4871"/>
                    <a:pt x="3825" y="4863"/>
                  </a:cubicBezTo>
                  <a:cubicBezTo>
                    <a:pt x="3647" y="4851"/>
                    <a:pt x="3481" y="4692"/>
                    <a:pt x="3455" y="4508"/>
                  </a:cubicBezTo>
                  <a:cubicBezTo>
                    <a:pt x="3446" y="4440"/>
                    <a:pt x="3462" y="4378"/>
                    <a:pt x="3500" y="4333"/>
                  </a:cubicBezTo>
                  <a:cubicBezTo>
                    <a:pt x="3539" y="4288"/>
                    <a:pt x="3598" y="4266"/>
                    <a:pt x="3664" y="4270"/>
                  </a:cubicBezTo>
                  <a:cubicBezTo>
                    <a:pt x="3775" y="4278"/>
                    <a:pt x="3878" y="4377"/>
                    <a:pt x="3894" y="4492"/>
                  </a:cubicBezTo>
                  <a:cubicBezTo>
                    <a:pt x="3899" y="4532"/>
                    <a:pt x="3890" y="4569"/>
                    <a:pt x="3866" y="4596"/>
                  </a:cubicBezTo>
                  <a:cubicBezTo>
                    <a:pt x="3843" y="4623"/>
                    <a:pt x="3808" y="4637"/>
                    <a:pt x="3768" y="4634"/>
                  </a:cubicBezTo>
                  <a:cubicBezTo>
                    <a:pt x="3755" y="4633"/>
                    <a:pt x="3755" y="4633"/>
                    <a:pt x="3755" y="4633"/>
                  </a:cubicBezTo>
                  <a:cubicBezTo>
                    <a:pt x="3747" y="4643"/>
                    <a:pt x="3747" y="4643"/>
                    <a:pt x="3747" y="4643"/>
                  </a:cubicBezTo>
                  <a:cubicBezTo>
                    <a:pt x="3743" y="4648"/>
                    <a:pt x="3740" y="4652"/>
                    <a:pt x="3736" y="4657"/>
                  </a:cubicBezTo>
                  <a:cubicBezTo>
                    <a:pt x="3706" y="4693"/>
                    <a:pt x="3706" y="4693"/>
                    <a:pt x="3706" y="4693"/>
                  </a:cubicBezTo>
                  <a:cubicBezTo>
                    <a:pt x="3753" y="4697"/>
                    <a:pt x="3753" y="4697"/>
                    <a:pt x="3753" y="4697"/>
                  </a:cubicBezTo>
                  <a:cubicBezTo>
                    <a:pt x="3820" y="4701"/>
                    <a:pt x="3879" y="4678"/>
                    <a:pt x="3919" y="4632"/>
                  </a:cubicBezTo>
                  <a:cubicBezTo>
                    <a:pt x="3957" y="4588"/>
                    <a:pt x="3974" y="4528"/>
                    <a:pt x="3965" y="4462"/>
                  </a:cubicBezTo>
                  <a:cubicBezTo>
                    <a:pt x="3942" y="4295"/>
                    <a:pt x="3796" y="4156"/>
                    <a:pt x="3634" y="4145"/>
                  </a:cubicBezTo>
                  <a:cubicBezTo>
                    <a:pt x="3536" y="4139"/>
                    <a:pt x="3450" y="4173"/>
                    <a:pt x="3392" y="4240"/>
                  </a:cubicBezTo>
                  <a:cubicBezTo>
                    <a:pt x="3335" y="4306"/>
                    <a:pt x="3310" y="4397"/>
                    <a:pt x="3324" y="4496"/>
                  </a:cubicBezTo>
                  <a:cubicBezTo>
                    <a:pt x="3359" y="4747"/>
                    <a:pt x="3579" y="4957"/>
                    <a:pt x="3823" y="4975"/>
                  </a:cubicBezTo>
                  <a:cubicBezTo>
                    <a:pt x="3974" y="4985"/>
                    <a:pt x="4111" y="4933"/>
                    <a:pt x="4202" y="4829"/>
                  </a:cubicBezTo>
                  <a:cubicBezTo>
                    <a:pt x="4290" y="4729"/>
                    <a:pt x="4328" y="4591"/>
                    <a:pt x="4308" y="4442"/>
                  </a:cubicBezTo>
                  <a:cubicBezTo>
                    <a:pt x="4256" y="4053"/>
                    <a:pt x="3906" y="3719"/>
                    <a:pt x="3529" y="3696"/>
                  </a:cubicBezTo>
                  <a:cubicBezTo>
                    <a:pt x="3308" y="3683"/>
                    <a:pt x="3111" y="3760"/>
                    <a:pt x="2979" y="3911"/>
                  </a:cubicBezTo>
                  <a:cubicBezTo>
                    <a:pt x="2845" y="4065"/>
                    <a:pt x="2790" y="4279"/>
                    <a:pt x="2822" y="4513"/>
                  </a:cubicBezTo>
                  <a:cubicBezTo>
                    <a:pt x="2905" y="5104"/>
                    <a:pt x="3421" y="5599"/>
                    <a:pt x="3998" y="5641"/>
                  </a:cubicBezTo>
                  <a:cubicBezTo>
                    <a:pt x="4030" y="5643"/>
                    <a:pt x="4062" y="5644"/>
                    <a:pt x="4093" y="5644"/>
                  </a:cubicBezTo>
                  <a:cubicBezTo>
                    <a:pt x="4422" y="5644"/>
                    <a:pt x="4714" y="5519"/>
                    <a:pt x="4915" y="5290"/>
                  </a:cubicBezTo>
                  <a:cubicBezTo>
                    <a:pt x="5123" y="5055"/>
                    <a:pt x="5213" y="4732"/>
                    <a:pt x="5169" y="4382"/>
                  </a:cubicBezTo>
                  <a:cubicBezTo>
                    <a:pt x="5163" y="4333"/>
                    <a:pt x="5155" y="4283"/>
                    <a:pt x="5145" y="4234"/>
                  </a:cubicBezTo>
                  <a:cubicBezTo>
                    <a:pt x="5372" y="4583"/>
                    <a:pt x="5653" y="4907"/>
                    <a:pt x="5988" y="5191"/>
                  </a:cubicBezTo>
                  <a:cubicBezTo>
                    <a:pt x="6293" y="5442"/>
                    <a:pt x="6620" y="5653"/>
                    <a:pt x="6961" y="5822"/>
                  </a:cubicBezTo>
                  <a:cubicBezTo>
                    <a:pt x="6805" y="5804"/>
                    <a:pt x="6651" y="5795"/>
                    <a:pt x="6499" y="5795"/>
                  </a:cubicBezTo>
                  <a:close/>
                  <a:moveTo>
                    <a:pt x="14462" y="2"/>
                  </a:moveTo>
                  <a:cubicBezTo>
                    <a:pt x="14273" y="242"/>
                    <a:pt x="14108" y="499"/>
                    <a:pt x="13969" y="768"/>
                  </a:cubicBezTo>
                  <a:cubicBezTo>
                    <a:pt x="13939" y="511"/>
                    <a:pt x="13891" y="255"/>
                    <a:pt x="13826" y="1"/>
                  </a:cubicBezTo>
                  <a:lnTo>
                    <a:pt x="14462" y="2"/>
                  </a:lnTo>
                  <a:close/>
                  <a:moveTo>
                    <a:pt x="12998" y="4471"/>
                  </a:moveTo>
                  <a:cubicBezTo>
                    <a:pt x="13202" y="4203"/>
                    <a:pt x="13375" y="3919"/>
                    <a:pt x="13516" y="3622"/>
                  </a:cubicBezTo>
                  <a:cubicBezTo>
                    <a:pt x="13574" y="3900"/>
                    <a:pt x="13665" y="4168"/>
                    <a:pt x="13792" y="4422"/>
                  </a:cubicBezTo>
                  <a:cubicBezTo>
                    <a:pt x="13881" y="4603"/>
                    <a:pt x="13982" y="4774"/>
                    <a:pt x="14095" y="4933"/>
                  </a:cubicBezTo>
                  <a:cubicBezTo>
                    <a:pt x="13786" y="4704"/>
                    <a:pt x="13415" y="4548"/>
                    <a:pt x="12998" y="4471"/>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en-GB"/>
            </a:p>
          </p:txBody>
        </p:sp>
        <p:sp>
          <p:nvSpPr>
            <p:cNvPr id="104" name="Freeform 22"/>
            <p:cNvSpPr>
              <a:spLocks/>
            </p:cNvSpPr>
            <p:nvPr userDrawn="1"/>
          </p:nvSpPr>
          <p:spPr bwMode="auto">
            <a:xfrm>
              <a:off x="6026896" y="-4114"/>
              <a:ext cx="3126771" cy="2354687"/>
            </a:xfrm>
            <a:custGeom>
              <a:avLst/>
              <a:gdLst>
                <a:gd name="T0" fmla="*/ 5525 w 7000"/>
                <a:gd name="T1" fmla="*/ 3755 h 5268"/>
                <a:gd name="T2" fmla="*/ 1657 w 7000"/>
                <a:gd name="T3" fmla="*/ 3871 h 5268"/>
                <a:gd name="T4" fmla="*/ 1391 w 7000"/>
                <a:gd name="T5" fmla="*/ 493 h 5268"/>
                <a:gd name="T6" fmla="*/ 2048 w 7000"/>
                <a:gd name="T7" fmla="*/ 1 h 5268"/>
                <a:gd name="T8" fmla="*/ 1295 w 7000"/>
                <a:gd name="T9" fmla="*/ 0 h 5268"/>
                <a:gd name="T10" fmla="*/ 997 w 7000"/>
                <a:gd name="T11" fmla="*/ 291 h 5268"/>
                <a:gd name="T12" fmla="*/ 1367 w 7000"/>
                <a:gd name="T13" fmla="*/ 4165 h 5268"/>
                <a:gd name="T14" fmla="*/ 5800 w 7000"/>
                <a:gd name="T15" fmla="*/ 3981 h 5268"/>
                <a:gd name="T16" fmla="*/ 6268 w 7000"/>
                <a:gd name="T17" fmla="*/ 5 h 5268"/>
                <a:gd name="T18" fmla="*/ 5781 w 7000"/>
                <a:gd name="T19" fmla="*/ 4 h 5268"/>
                <a:gd name="T20" fmla="*/ 5525 w 7000"/>
                <a:gd name="T21" fmla="*/ 3755 h 5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00" h="5268">
                  <a:moveTo>
                    <a:pt x="5525" y="3755"/>
                  </a:moveTo>
                  <a:cubicBezTo>
                    <a:pt x="4490" y="4807"/>
                    <a:pt x="2787" y="4849"/>
                    <a:pt x="1657" y="3871"/>
                  </a:cubicBezTo>
                  <a:cubicBezTo>
                    <a:pt x="644" y="2987"/>
                    <a:pt x="501" y="1488"/>
                    <a:pt x="1391" y="493"/>
                  </a:cubicBezTo>
                  <a:cubicBezTo>
                    <a:pt x="1582" y="279"/>
                    <a:pt x="1798" y="119"/>
                    <a:pt x="2048" y="1"/>
                  </a:cubicBezTo>
                  <a:cubicBezTo>
                    <a:pt x="1295" y="0"/>
                    <a:pt x="1295" y="0"/>
                    <a:pt x="1295" y="0"/>
                  </a:cubicBezTo>
                  <a:cubicBezTo>
                    <a:pt x="1179" y="92"/>
                    <a:pt x="1096" y="175"/>
                    <a:pt x="997" y="291"/>
                  </a:cubicBezTo>
                  <a:cubicBezTo>
                    <a:pt x="0" y="1450"/>
                    <a:pt x="192" y="3166"/>
                    <a:pt x="1367" y="4165"/>
                  </a:cubicBezTo>
                  <a:cubicBezTo>
                    <a:pt x="2676" y="5268"/>
                    <a:pt x="4623" y="5201"/>
                    <a:pt x="5800" y="3981"/>
                  </a:cubicBezTo>
                  <a:cubicBezTo>
                    <a:pt x="6834" y="2906"/>
                    <a:pt x="7000" y="1291"/>
                    <a:pt x="6268" y="5"/>
                  </a:cubicBezTo>
                  <a:cubicBezTo>
                    <a:pt x="5781" y="4"/>
                    <a:pt x="5781" y="4"/>
                    <a:pt x="5781" y="4"/>
                  </a:cubicBezTo>
                  <a:cubicBezTo>
                    <a:pt x="6642" y="1168"/>
                    <a:pt x="6529" y="2732"/>
                    <a:pt x="5525" y="3755"/>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en-GB"/>
            </a:p>
          </p:txBody>
        </p:sp>
      </p:grpSp>
      <p:sp>
        <p:nvSpPr>
          <p:cNvPr id="106" name="Freeform 105"/>
          <p:cNvSpPr/>
          <p:nvPr userDrawn="1"/>
        </p:nvSpPr>
        <p:spPr>
          <a:xfrm>
            <a:off x="3483428" y="-14288"/>
            <a:ext cx="8690750" cy="4445983"/>
          </a:xfrm>
          <a:custGeom>
            <a:avLst/>
            <a:gdLst>
              <a:gd name="connsiteX0" fmla="*/ 4668839 w 12204700"/>
              <a:gd name="connsiteY0" fmla="*/ 0 h 6243637"/>
              <a:gd name="connsiteX1" fmla="*/ 12031871 w 12204700"/>
              <a:gd name="connsiteY1" fmla="*/ 3986148 h 6243637"/>
              <a:gd name="connsiteX2" fmla="*/ 12204700 w 12204700"/>
              <a:gd name="connsiteY2" fmla="*/ 4262089 h 6243637"/>
              <a:gd name="connsiteX3" fmla="*/ 12204700 w 12204700"/>
              <a:gd name="connsiteY3" fmla="*/ 6243637 h 6243637"/>
              <a:gd name="connsiteX4" fmla="*/ 0 w 12204700"/>
              <a:gd name="connsiteY4" fmla="*/ 6243637 h 6243637"/>
              <a:gd name="connsiteX5" fmla="*/ 0 w 12204700"/>
              <a:gd name="connsiteY5" fmla="*/ 1343436 h 6243637"/>
              <a:gd name="connsiteX6" fmla="*/ 110292 w 12204700"/>
              <a:gd name="connsiteY6" fmla="*/ 1272729 h 6243637"/>
              <a:gd name="connsiteX7" fmla="*/ 4668839 w 12204700"/>
              <a:gd name="connsiteY7" fmla="*/ 0 h 624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204700" h="6243637">
                <a:moveTo>
                  <a:pt x="4668839" y="0"/>
                </a:moveTo>
                <a:cubicBezTo>
                  <a:pt x="7750774" y="0"/>
                  <a:pt x="10462303" y="1585901"/>
                  <a:pt x="12031871" y="3986148"/>
                </a:cubicBezTo>
                <a:lnTo>
                  <a:pt x="12204700" y="4262089"/>
                </a:lnTo>
                <a:lnTo>
                  <a:pt x="12204700" y="6243637"/>
                </a:lnTo>
                <a:lnTo>
                  <a:pt x="0" y="6243637"/>
                </a:lnTo>
                <a:lnTo>
                  <a:pt x="0" y="1343436"/>
                </a:lnTo>
                <a:lnTo>
                  <a:pt x="110292" y="1272729"/>
                </a:lnTo>
                <a:cubicBezTo>
                  <a:pt x="1439492" y="465088"/>
                  <a:pt x="2999852" y="0"/>
                  <a:pt x="466883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Rectangle 107"/>
          <p:cNvSpPr/>
          <p:nvPr userDrawn="1"/>
        </p:nvSpPr>
        <p:spPr>
          <a:xfrm>
            <a:off x="0" y="0"/>
            <a:ext cx="694141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Placeholder 1"/>
          <p:cNvSpPr>
            <a:spLocks noGrp="1"/>
          </p:cNvSpPr>
          <p:nvPr userDrawn="1">
            <p:ph type="title"/>
          </p:nvPr>
        </p:nvSpPr>
        <p:spPr>
          <a:xfrm>
            <a:off x="353053" y="491442"/>
            <a:ext cx="10172072" cy="1043261"/>
          </a:xfrm>
          <a:prstGeom prst="rect">
            <a:avLst/>
          </a:prstGeom>
        </p:spPr>
        <p:txBody>
          <a:bodyPr vert="horz" lIns="0" tIns="0" rIns="0" bIns="0" rtlCol="0" anchor="t" anchorCtr="0">
            <a:normAutofit/>
          </a:bodyPr>
          <a:lstStyle/>
          <a:p>
            <a:r>
              <a:rPr lang="en-US" dirty="0" smtClean="0"/>
              <a:t>Click to edit Master title style</a:t>
            </a:r>
            <a:endParaRPr lang="en-GB" dirty="0"/>
          </a:p>
        </p:txBody>
      </p:sp>
      <p:sp>
        <p:nvSpPr>
          <p:cNvPr id="4" name="Date Placeholder 3"/>
          <p:cNvSpPr>
            <a:spLocks noGrp="1"/>
          </p:cNvSpPr>
          <p:nvPr userDrawn="1">
            <p:ph type="dt" sz="half" idx="2"/>
          </p:nvPr>
        </p:nvSpPr>
        <p:spPr>
          <a:xfrm>
            <a:off x="353053" y="6421098"/>
            <a:ext cx="2743200" cy="180000"/>
          </a:xfrm>
          <a:prstGeom prst="rect">
            <a:avLst/>
          </a:prstGeom>
        </p:spPr>
        <p:txBody>
          <a:bodyPr vert="horz" lIns="0" tIns="0" rIns="0" bIns="0" rtlCol="0" anchor="ctr"/>
          <a:lstStyle>
            <a:lvl1pPr algn="l">
              <a:defRPr sz="1200">
                <a:solidFill>
                  <a:schemeClr val="tx1">
                    <a:tint val="75000"/>
                  </a:schemeClr>
                </a:solidFill>
              </a:defRPr>
            </a:lvl1pPr>
          </a:lstStyle>
          <a:p>
            <a:fld id="{04882056-FA43-4474-994D-1BFAE74F5E4A}" type="datetimeFigureOut">
              <a:rPr lang="en-GB" smtClean="0"/>
              <a:pPr/>
              <a:t>30/06/2016</a:t>
            </a:fld>
            <a:endParaRPr lang="en-GB" dirty="0"/>
          </a:p>
        </p:txBody>
      </p:sp>
      <p:sp>
        <p:nvSpPr>
          <p:cNvPr id="5" name="Footer Placeholder 4"/>
          <p:cNvSpPr>
            <a:spLocks noGrp="1"/>
          </p:cNvSpPr>
          <p:nvPr userDrawn="1">
            <p:ph type="ftr" sz="quarter" idx="3"/>
          </p:nvPr>
        </p:nvSpPr>
        <p:spPr>
          <a:xfrm>
            <a:off x="4038600" y="6421098"/>
            <a:ext cx="4114800" cy="180000"/>
          </a:xfrm>
          <a:prstGeom prst="rect">
            <a:avLst/>
          </a:prstGeom>
        </p:spPr>
        <p:txBody>
          <a:bodyPr vert="horz" lIns="0" tIns="0" rIns="0" bIns="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userDrawn="1">
            <p:ph type="sldNum" sz="quarter" idx="4"/>
          </p:nvPr>
        </p:nvSpPr>
        <p:spPr>
          <a:xfrm>
            <a:off x="8678528" y="6421098"/>
            <a:ext cx="1846597" cy="180000"/>
          </a:xfrm>
          <a:prstGeom prst="rect">
            <a:avLst/>
          </a:prstGeom>
        </p:spPr>
        <p:txBody>
          <a:bodyPr vert="horz" lIns="0" tIns="0" rIns="0" bIns="0" rtlCol="0" anchor="ctr"/>
          <a:lstStyle>
            <a:lvl1pPr algn="r">
              <a:defRPr sz="1200">
                <a:solidFill>
                  <a:schemeClr val="tx1">
                    <a:tint val="75000"/>
                  </a:schemeClr>
                </a:solidFill>
              </a:defRPr>
            </a:lvl1pPr>
          </a:lstStyle>
          <a:p>
            <a:fld id="{65B09D7B-683E-4B80-8C2E-0C0BD63F0727}" type="slidenum">
              <a:rPr lang="en-GB" smtClean="0"/>
              <a:pPr/>
              <a:t>‹#›</a:t>
            </a:fld>
            <a:endParaRPr lang="en-GB" dirty="0"/>
          </a:p>
        </p:txBody>
      </p:sp>
      <p:sp>
        <p:nvSpPr>
          <p:cNvPr id="7" name="Text Placeholder 6"/>
          <p:cNvSpPr>
            <a:spLocks noGrp="1"/>
          </p:cNvSpPr>
          <p:nvPr userDrawn="1">
            <p:ph type="body" idx="1"/>
          </p:nvPr>
        </p:nvSpPr>
        <p:spPr>
          <a:xfrm>
            <a:off x="353053" y="1785938"/>
            <a:ext cx="10172072" cy="4352925"/>
          </a:xfrm>
          <a:prstGeom prst="rect">
            <a:avLst/>
          </a:prstGeom>
        </p:spPr>
        <p:txBody>
          <a:bodyPr vert="horz" lIns="0" tIns="0" rIns="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5" name="Picture 74"/>
          <p:cNvPicPr>
            <a:picLocks noChangeAspect="1"/>
          </p:cNvPicPr>
          <p:nvPr userDrawn="1"/>
        </p:nvPicPr>
        <p:blipFill rotWithShape="1">
          <a:blip r:embed="rId11" cstate="email">
            <a:extLst>
              <a:ext uri="{28A0092B-C50C-407E-A947-70E740481C1C}">
                <a14:useLocalDpi xmlns="" xmlns:a14="http://schemas.microsoft.com/office/drawing/2010/main" val="0"/>
              </a:ext>
            </a:extLst>
          </a:blip>
          <a:srcRect b="14159"/>
          <a:stretch/>
        </p:blipFill>
        <p:spPr>
          <a:xfrm>
            <a:off x="10668001" y="200937"/>
            <a:ext cx="1228510" cy="651553"/>
          </a:xfrm>
          <a:prstGeom prst="rect">
            <a:avLst/>
          </a:prstGeom>
        </p:spPr>
      </p:pic>
      <p:pic>
        <p:nvPicPr>
          <p:cNvPr id="26" name="Picture 25"/>
          <p:cNvPicPr>
            <a:picLocks noChangeAspect="1"/>
          </p:cNvPicPr>
          <p:nvPr userDrawn="1"/>
        </p:nvPicPr>
        <p:blipFill>
          <a:blip r:embed="rId12" cstate="email">
            <a:extLst>
              <a:ext uri="{28A0092B-C50C-407E-A947-70E740481C1C}">
                <a14:useLocalDpi xmlns="" xmlns:a14="http://schemas.microsoft.com/office/drawing/2010/main" val="0"/>
              </a:ext>
            </a:extLst>
          </a:blip>
          <a:stretch>
            <a:fillRect/>
          </a:stretch>
        </p:blipFill>
        <p:spPr>
          <a:xfrm>
            <a:off x="10986475" y="5606716"/>
            <a:ext cx="898257" cy="994382"/>
          </a:xfrm>
          <a:prstGeom prst="rect">
            <a:avLst/>
          </a:prstGeom>
        </p:spPr>
      </p:pic>
    </p:spTree>
    <p:extLst>
      <p:ext uri="{BB962C8B-B14F-4D97-AF65-F5344CB8AC3E}">
        <p14:creationId xmlns="" xmlns:p14="http://schemas.microsoft.com/office/powerpoint/2010/main" val="3153533934"/>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737" r:id="rId3"/>
    <p:sldLayoutId id="2147483684" r:id="rId4"/>
    <p:sldLayoutId id="2147483685" r:id="rId5"/>
    <p:sldLayoutId id="2147483686" r:id="rId6"/>
    <p:sldLayoutId id="2147483687" r:id="rId7"/>
    <p:sldLayoutId id="2147483688" r:id="rId8"/>
    <p:sldLayoutId id="2147483689" r:id="rId9"/>
  </p:sldLayoutIdLst>
  <p:timing>
    <p:tnLst>
      <p:par>
        <p:cTn id="1" dur="indefinite" restart="never" nodeType="tmRoot"/>
      </p:par>
    </p:tnLst>
  </p:timing>
  <p:txStyles>
    <p:titleStyle>
      <a:lvl1pPr algn="l" defTabSz="914400" rtl="0" eaLnBrk="1" latinLnBrk="0" hangingPunct="1">
        <a:lnSpc>
          <a:spcPct val="85000"/>
        </a:lnSpc>
        <a:spcBef>
          <a:spcPct val="0"/>
        </a:spcBef>
        <a:buNone/>
        <a:defRPr sz="3600" b="0" kern="1200">
          <a:solidFill>
            <a:schemeClr val="accent1">
              <a:lumMod val="75000"/>
            </a:schemeClr>
          </a:solidFill>
          <a:latin typeface="+mj-lt"/>
          <a:ea typeface="+mj-ea"/>
          <a:cs typeface="+mj-cs"/>
        </a:defRPr>
      </a:lvl1pPr>
    </p:titleStyle>
    <p:bodyStyle>
      <a:lvl1pPr marL="228600" indent="-228600" algn="l" defTabSz="914400" rtl="0" eaLnBrk="1" latinLnBrk="0" hangingPunct="1">
        <a:lnSpc>
          <a:spcPct val="90000"/>
        </a:lnSpc>
        <a:spcBef>
          <a:spcPts val="1800"/>
        </a:spcBef>
        <a:buClr>
          <a:schemeClr val="accent1">
            <a:lumMod val="75000"/>
          </a:schemeClr>
        </a:buClr>
        <a:buFont typeface="Arial" panose="020B0604020202020204" pitchFamily="34" charset="0"/>
        <a:buChar char="•"/>
        <a:defRPr sz="2800" kern="1200">
          <a:solidFill>
            <a:schemeClr val="tx1"/>
          </a:solidFill>
          <a:latin typeface="+mn-lt"/>
          <a:ea typeface="+mn-ea"/>
          <a:cs typeface="+mn-cs"/>
        </a:defRPr>
      </a:lvl1pPr>
      <a:lvl2pPr marL="625475" indent="-360363" algn="l" defTabSz="914400" rtl="0" eaLnBrk="1" latinLnBrk="0" hangingPunct="1">
        <a:lnSpc>
          <a:spcPct val="90000"/>
        </a:lnSpc>
        <a:spcBef>
          <a:spcPts val="500"/>
        </a:spcBef>
        <a:buFont typeface="Calibri" panose="020F0502020204030204" pitchFamily="34" charset="0"/>
        <a:buChar char="—"/>
        <a:defRPr sz="2400" kern="1200">
          <a:solidFill>
            <a:schemeClr val="tx1"/>
          </a:solidFill>
          <a:latin typeface="+mn-lt"/>
          <a:ea typeface="+mn-ea"/>
          <a:cs typeface="+mn-cs"/>
        </a:defRPr>
      </a:lvl2pPr>
      <a:lvl3pPr marL="806450" indent="-180975" algn="l" defTabSz="914400" rtl="0" eaLnBrk="1" latinLnBrk="0" hangingPunct="1">
        <a:lnSpc>
          <a:spcPct val="90000"/>
        </a:lnSpc>
        <a:spcBef>
          <a:spcPts val="500"/>
        </a:spcBef>
        <a:buClr>
          <a:schemeClr val="accent1">
            <a:lumMod val="75000"/>
          </a:schemeClr>
        </a:buClr>
        <a:buFont typeface="Arial" panose="020B0604020202020204" pitchFamily="34" charset="0"/>
        <a:buChar char="•"/>
        <a:defRPr sz="2000" kern="1200">
          <a:solidFill>
            <a:schemeClr val="tx1"/>
          </a:solidFill>
          <a:latin typeface="+mn-lt"/>
          <a:ea typeface="+mn-ea"/>
          <a:cs typeface="+mn-cs"/>
        </a:defRPr>
      </a:lvl3pPr>
      <a:lvl4pPr marL="1071563" indent="-265113" algn="l" defTabSz="914400" rtl="0" eaLnBrk="1" latinLnBrk="0" hangingPunct="1">
        <a:lnSpc>
          <a:spcPct val="90000"/>
        </a:lnSpc>
        <a:spcBef>
          <a:spcPts val="500"/>
        </a:spcBef>
        <a:buFont typeface="Calibri" panose="020F0502020204030204" pitchFamily="34" charset="0"/>
        <a:buChar char="—"/>
        <a:defRPr sz="1800" kern="1200">
          <a:solidFill>
            <a:schemeClr val="tx1"/>
          </a:solidFill>
          <a:latin typeface="+mn-lt"/>
          <a:ea typeface="+mn-ea"/>
          <a:cs typeface="+mn-cs"/>
        </a:defRPr>
      </a:lvl4pPr>
      <a:lvl5pPr marL="1250950" indent="-179388" algn="l" defTabSz="914400" rtl="0" eaLnBrk="1" latinLnBrk="0" hangingPunct="1">
        <a:lnSpc>
          <a:spcPct val="90000"/>
        </a:lnSpc>
        <a:spcBef>
          <a:spcPts val="500"/>
        </a:spcBef>
        <a:buClr>
          <a:schemeClr val="accent1">
            <a:lumMod val="75000"/>
          </a:schemeClr>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 xmlns:p15="http://schemas.microsoft.com/office/powerpoint/2012/main">
        <p15:guide id="1" orient="horz" pos="2160">
          <p15:clr>
            <a:srgbClr val="F26B43"/>
          </p15:clr>
        </p15:guide>
        <p15:guide id="2" pos="3840">
          <p15:clr>
            <a:srgbClr val="F26B43"/>
          </p15:clr>
        </p15:guide>
        <p15:guide id="3" pos="211">
          <p15:clr>
            <a:srgbClr val="F26B43"/>
          </p15:clr>
        </p15:guide>
        <p15:guide id="4" pos="7469">
          <p15:clr>
            <a:srgbClr val="F26B43"/>
          </p15:clr>
        </p15:guide>
        <p15:guide id="5" pos="6720">
          <p15:clr>
            <a:srgbClr val="F26B43"/>
          </p15:clr>
        </p15:guide>
        <p15:guide id="6" pos="6630">
          <p15:clr>
            <a:srgbClr val="F26B43"/>
          </p15:clr>
        </p15:guide>
        <p15:guide id="7" orient="horz" pos="1125">
          <p15:clr>
            <a:srgbClr val="F26B43"/>
          </p15:clr>
        </p15:guide>
        <p15:guide id="8" orient="horz" pos="3867">
          <p15:clr>
            <a:srgbClr val="F26B43"/>
          </p15:clr>
        </p15:guide>
        <p15:guide id="9" orient="horz" pos="530">
          <p15:clr>
            <a:srgbClr val="F26B43"/>
          </p15:clr>
        </p15:guide>
        <p15:guide id="10" orient="horz" pos="4133">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8.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3054" y="1643344"/>
            <a:ext cx="9539976" cy="2471456"/>
          </a:xfrm>
        </p:spPr>
        <p:txBody>
          <a:bodyPr>
            <a:noAutofit/>
          </a:bodyPr>
          <a:lstStyle/>
          <a:p>
            <a:r>
              <a:rPr lang="en-GB" sz="4800" dirty="0" smtClean="0"/>
              <a:t>Bringing data to life</a:t>
            </a:r>
            <a:br>
              <a:rPr lang="en-GB" sz="4800" dirty="0" smtClean="0"/>
            </a:br>
            <a:r>
              <a:rPr lang="en-GB" sz="4800" dirty="0" smtClean="0"/>
              <a:t>-statistical approaches to global issues</a:t>
            </a:r>
            <a:br>
              <a:rPr lang="en-GB" sz="4800" dirty="0" smtClean="0"/>
            </a:br>
            <a:r>
              <a:rPr lang="en-GB" sz="4800" dirty="0" smtClean="0"/>
              <a:t>14-16 years: Session 2</a:t>
            </a:r>
            <a:endParaRPr lang="en-GB" sz="4800" dirty="0"/>
          </a:p>
        </p:txBody>
      </p:sp>
    </p:spTree>
    <p:extLst>
      <p:ext uri="{BB962C8B-B14F-4D97-AF65-F5344CB8AC3E}">
        <p14:creationId xmlns="" xmlns:p14="http://schemas.microsoft.com/office/powerpoint/2010/main" val="38514496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Cumulative </a:t>
            </a:r>
            <a:br>
              <a:rPr lang="en-GB" dirty="0" smtClean="0"/>
            </a:br>
            <a:r>
              <a:rPr lang="en-GB" dirty="0" smtClean="0"/>
              <a:t>Frequency Graphs</a:t>
            </a:r>
            <a:endParaRPr lang="en-GB" dirty="0"/>
          </a:p>
        </p:txBody>
      </p:sp>
    </p:spTree>
    <p:extLst>
      <p:ext uri="{BB962C8B-B14F-4D97-AF65-F5344CB8AC3E}">
        <p14:creationId xmlns="" xmlns:p14="http://schemas.microsoft.com/office/powerpoint/2010/main" val="29121092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title"/>
          </p:nvPr>
        </p:nvSpPr>
        <p:spPr/>
        <p:txBody>
          <a:bodyPr/>
          <a:lstStyle/>
          <a:p>
            <a:r>
              <a:rPr lang="en-GB" smtClean="0"/>
              <a:t>Women’s Collective Action</a:t>
            </a:r>
            <a:endParaRPr lang="en-GB" dirty="0"/>
          </a:p>
        </p:txBody>
      </p:sp>
      <p:pic>
        <p:nvPicPr>
          <p:cNvPr id="4" name="Picture 3"/>
          <p:cNvPicPr>
            <a:picLocks noChangeAspect="1"/>
          </p:cNvPicPr>
          <p:nvPr/>
        </p:nvPicPr>
        <p:blipFill rotWithShape="1">
          <a:blip r:embed="rId3" cstate="email">
            <a:extLst>
              <a:ext uri="{28A0092B-C50C-407E-A947-70E740481C1C}">
                <a14:useLocalDpi xmlns="" xmlns:a14="http://schemas.microsoft.com/office/drawing/2010/main" val="0"/>
              </a:ext>
            </a:extLst>
          </a:blip>
          <a:srcRect/>
          <a:stretch/>
        </p:blipFill>
        <p:spPr>
          <a:xfrm>
            <a:off x="2534111" y="1785938"/>
            <a:ext cx="7123777" cy="4351881"/>
          </a:xfrm>
          <a:prstGeom prst="rect">
            <a:avLst/>
          </a:prstGeom>
        </p:spPr>
      </p:pic>
    </p:spTree>
    <p:extLst>
      <p:ext uri="{BB962C8B-B14F-4D97-AF65-F5344CB8AC3E}">
        <p14:creationId xmlns="" xmlns:p14="http://schemas.microsoft.com/office/powerpoint/2010/main" val="13745317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Women’s Collective Action in Mali</a:t>
            </a:r>
            <a:endParaRPr lang="en-GB" dirty="0"/>
          </a:p>
        </p:txBody>
      </p:sp>
      <p:pic>
        <p:nvPicPr>
          <p:cNvPr id="7" name="Content Placeholder 4"/>
          <p:cNvPicPr>
            <a:picLocks noChangeAspect="1"/>
          </p:cNvPicPr>
          <p:nvPr/>
        </p:nvPicPr>
        <p:blipFill rotWithShape="1">
          <a:blip r:embed="rId3" cstate="email">
            <a:extLst>
              <a:ext uri="{28A0092B-C50C-407E-A947-70E740481C1C}">
                <a14:useLocalDpi xmlns="" xmlns:a14="http://schemas.microsoft.com/office/drawing/2010/main" val="0"/>
              </a:ext>
            </a:extLst>
          </a:blip>
          <a:srcRect/>
          <a:stretch/>
        </p:blipFill>
        <p:spPr>
          <a:xfrm>
            <a:off x="330739" y="1449388"/>
            <a:ext cx="5761585" cy="4689475"/>
          </a:xfrm>
          <a:prstGeom prst="rect">
            <a:avLst/>
          </a:prstGeom>
        </p:spPr>
      </p:pic>
      <p:pic>
        <p:nvPicPr>
          <p:cNvPr id="8" name="Picture 7" descr="O:\CPIT Campaigns\Public Engagement Team\Open\3. Youth and Schools\Resource Project\Nuffield maths\WCA info\WCA photos 2\Field photos Mali\PICT1018.JPG"/>
          <p:cNvPicPr/>
          <p:nvPr/>
        </p:nvPicPr>
        <p:blipFill>
          <a:blip r:embed="rId4" cstate="email"/>
          <a:srcRect/>
          <a:stretch>
            <a:fillRect/>
          </a:stretch>
        </p:blipFill>
        <p:spPr bwMode="auto">
          <a:xfrm>
            <a:off x="6238221" y="1449388"/>
            <a:ext cx="3421717" cy="4689475"/>
          </a:xfrm>
          <a:prstGeom prst="rect">
            <a:avLst/>
          </a:prstGeom>
          <a:noFill/>
          <a:ln w="9525">
            <a:noFill/>
            <a:miter lim="800000"/>
            <a:headEnd/>
            <a:tailEnd/>
          </a:ln>
        </p:spPr>
      </p:pic>
    </p:spTree>
    <p:extLst>
      <p:ext uri="{BB962C8B-B14F-4D97-AF65-F5344CB8AC3E}">
        <p14:creationId xmlns="" xmlns:p14="http://schemas.microsoft.com/office/powerpoint/2010/main" val="13076474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title"/>
          </p:nvPr>
        </p:nvSpPr>
        <p:spPr/>
        <p:txBody>
          <a:bodyPr/>
          <a:lstStyle/>
          <a:p>
            <a:r>
              <a:rPr lang="en-GB" dirty="0" err="1"/>
              <a:t>Shea</a:t>
            </a:r>
            <a:r>
              <a:rPr lang="en-GB" dirty="0"/>
              <a:t> butter production -Mali</a:t>
            </a:r>
          </a:p>
        </p:txBody>
      </p:sp>
      <p:sp>
        <p:nvSpPr>
          <p:cNvPr id="2" name="Content Placeholder 1"/>
          <p:cNvSpPr>
            <a:spLocks noGrp="1"/>
          </p:cNvSpPr>
          <p:nvPr>
            <p:ph idx="1"/>
          </p:nvPr>
        </p:nvSpPr>
        <p:spPr/>
        <p:txBody>
          <a:bodyPr/>
          <a:lstStyle/>
          <a:p>
            <a:r>
              <a:rPr lang="en-GB" dirty="0" smtClean="0"/>
              <a:t>Insert map of Mali</a:t>
            </a:r>
            <a:endParaRPr lang="en-GB" dirty="0"/>
          </a:p>
        </p:txBody>
      </p:sp>
      <p:pic>
        <p:nvPicPr>
          <p:cNvPr id="5" name="Picture 4"/>
          <p:cNvPicPr>
            <a:picLocks noChangeAspect="1"/>
          </p:cNvPicPr>
          <p:nvPr/>
        </p:nvPicPr>
        <p:blipFill rotWithShape="1">
          <a:blip r:embed="rId3" cstate="email">
            <a:extLst>
              <a:ext uri="{28A0092B-C50C-407E-A947-70E740481C1C}">
                <a14:useLocalDpi xmlns="" xmlns:a14="http://schemas.microsoft.com/office/drawing/2010/main" val="0"/>
              </a:ext>
            </a:extLst>
          </a:blip>
          <a:srcRect t="-598"/>
          <a:stretch/>
        </p:blipFill>
        <p:spPr>
          <a:xfrm>
            <a:off x="7118350" y="3723990"/>
            <a:ext cx="3406775" cy="2414873"/>
          </a:xfrm>
          <a:prstGeom prst="rect">
            <a:avLst/>
          </a:prstGeom>
        </p:spPr>
      </p:pic>
      <p:pic>
        <p:nvPicPr>
          <p:cNvPr id="1026" name="Picture 2" descr="https://upload.wikimedia.org/wikipedia/commons/thumb/5/5f/Mali_in_Africa_(-mini_map_-rivers).svg/1084px-Mali_in_Africa_(-mini_map_-rivers).svg.png"/>
          <p:cNvPicPr>
            <a:picLocks noChangeAspect="1" noChangeArrowheads="1"/>
          </p:cNvPicPr>
          <p:nvPr/>
        </p:nvPicPr>
        <p:blipFill>
          <a:blip r:embed="rId4" cstate="email">
            <a:extLst>
              <a:ext uri="{28A0092B-C50C-407E-A947-70E740481C1C}">
                <a14:useLocalDpi xmlns="" xmlns:a14="http://schemas.microsoft.com/office/drawing/2010/main" val="0"/>
              </a:ext>
            </a:extLst>
          </a:blip>
          <a:srcRect/>
          <a:stretch>
            <a:fillRect/>
          </a:stretch>
        </p:blipFill>
        <p:spPr bwMode="auto">
          <a:xfrm>
            <a:off x="353052" y="1534703"/>
            <a:ext cx="4859028" cy="459007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7296538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Women’s Collective Action in Mali</a:t>
            </a:r>
            <a:endParaRPr lang="en-GB" dirty="0"/>
          </a:p>
        </p:txBody>
      </p:sp>
      <p:pic>
        <p:nvPicPr>
          <p:cNvPr id="6" name="Content Placeholder 4"/>
          <p:cNvPicPr>
            <a:picLocks noChangeAspect="1"/>
          </p:cNvPicPr>
          <p:nvPr/>
        </p:nvPicPr>
        <p:blipFill>
          <a:blip r:embed="rId3" cstate="email">
            <a:extLst>
              <a:ext uri="{28A0092B-C50C-407E-A947-70E740481C1C}">
                <a14:useLocalDpi xmlns="" xmlns:a14="http://schemas.microsoft.com/office/drawing/2010/main" val="0"/>
              </a:ext>
            </a:extLst>
          </a:blip>
          <a:stretch>
            <a:fillRect/>
          </a:stretch>
        </p:blipFill>
        <p:spPr>
          <a:xfrm>
            <a:off x="334963" y="1785938"/>
            <a:ext cx="5761038" cy="4365088"/>
          </a:xfrm>
          <a:prstGeom prst="rect">
            <a:avLst/>
          </a:prstGeom>
        </p:spPr>
      </p:pic>
      <p:pic>
        <p:nvPicPr>
          <p:cNvPr id="9" name="Picture 8" descr="O:\CPIT Campaigns\Public Engagement Team\Open\3. Youth and Schools\Resource Project\Nuffield maths\WCA info\WCA photos 1\Shea nuts in bowl.jpg"/>
          <p:cNvPicPr/>
          <p:nvPr/>
        </p:nvPicPr>
        <p:blipFill rotWithShape="1">
          <a:blip r:embed="rId4" cstate="email"/>
          <a:srcRect l="-275"/>
          <a:stretch/>
        </p:blipFill>
        <p:spPr bwMode="auto">
          <a:xfrm>
            <a:off x="6236512" y="3761738"/>
            <a:ext cx="3423426" cy="2389288"/>
          </a:xfrm>
          <a:prstGeom prst="rect">
            <a:avLst/>
          </a:prstGeom>
          <a:noFill/>
          <a:ln w="9525">
            <a:noFill/>
            <a:miter lim="800000"/>
            <a:headEnd/>
            <a:tailEnd/>
          </a:ln>
        </p:spPr>
      </p:pic>
    </p:spTree>
    <p:extLst>
      <p:ext uri="{BB962C8B-B14F-4D97-AF65-F5344CB8AC3E}">
        <p14:creationId xmlns="" xmlns:p14="http://schemas.microsoft.com/office/powerpoint/2010/main" val="29348989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Women’s Collective Action in Mali</a:t>
            </a:r>
            <a:endParaRPr lang="en-GB" dirty="0"/>
          </a:p>
        </p:txBody>
      </p:sp>
      <p:pic>
        <p:nvPicPr>
          <p:cNvPr id="7" name="Content Placeholder 4"/>
          <p:cNvPicPr>
            <a:picLocks noChangeAspect="1"/>
          </p:cNvPicPr>
          <p:nvPr/>
        </p:nvPicPr>
        <p:blipFill rotWithShape="1">
          <a:blip r:embed="rId3" cstate="email">
            <a:extLst>
              <a:ext uri="{28A0092B-C50C-407E-A947-70E740481C1C}">
                <a14:useLocalDpi xmlns="" xmlns:a14="http://schemas.microsoft.com/office/drawing/2010/main" val="0"/>
              </a:ext>
            </a:extLst>
          </a:blip>
          <a:srcRect/>
          <a:stretch/>
        </p:blipFill>
        <p:spPr>
          <a:xfrm>
            <a:off x="334962" y="1785938"/>
            <a:ext cx="5761038" cy="4365088"/>
          </a:xfrm>
          <a:prstGeom prst="rect">
            <a:avLst/>
          </a:prstGeom>
        </p:spPr>
      </p:pic>
      <p:pic>
        <p:nvPicPr>
          <p:cNvPr id="8" name="Picture 7"/>
          <p:cNvPicPr>
            <a:picLocks noChangeAspect="1"/>
          </p:cNvPicPr>
          <p:nvPr/>
        </p:nvPicPr>
        <p:blipFill rotWithShape="1">
          <a:blip r:embed="rId4" cstate="email">
            <a:extLst>
              <a:ext uri="{28A0092B-C50C-407E-A947-70E740481C1C}">
                <a14:useLocalDpi xmlns="" xmlns:a14="http://schemas.microsoft.com/office/drawing/2010/main" val="0"/>
              </a:ext>
            </a:extLst>
          </a:blip>
          <a:srcRect/>
          <a:stretch/>
        </p:blipFill>
        <p:spPr>
          <a:xfrm>
            <a:off x="6236512" y="1437225"/>
            <a:ext cx="2435667" cy="4701638"/>
          </a:xfrm>
          <a:prstGeom prst="rect">
            <a:avLst/>
          </a:prstGeom>
        </p:spPr>
      </p:pic>
    </p:spTree>
    <p:extLst>
      <p:ext uri="{BB962C8B-B14F-4D97-AF65-F5344CB8AC3E}">
        <p14:creationId xmlns="" xmlns:p14="http://schemas.microsoft.com/office/powerpoint/2010/main" val="38925698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Cumulative Frequency</a:t>
            </a:r>
            <a:br>
              <a:rPr lang="en-GB" smtClean="0"/>
            </a:br>
            <a:endParaRPr lang="en-GB" dirty="0"/>
          </a:p>
        </p:txBody>
      </p:sp>
      <mc:AlternateContent xmlns:mc="http://schemas.openxmlformats.org/markup-compatibility/2006">
        <mc:Choice xmlns="" xmlns:a14="http://schemas.microsoft.com/office/drawing/2010/main" Requires="a14">
          <p:graphicFrame>
            <p:nvGraphicFramePr>
              <p:cNvPr id="3" name="Table 2"/>
              <p:cNvGraphicFramePr>
                <a:graphicFrameLocks noGrp="1"/>
              </p:cNvGraphicFramePr>
              <p:nvPr>
                <p:extLst>
                  <p:ext uri="{D42A27DB-BD31-4B8C-83A1-F6EECF244321}">
                    <p14:modId xmlns:p14="http://schemas.microsoft.com/office/powerpoint/2010/main" val="114433842"/>
                  </p:ext>
                </p:extLst>
              </p:nvPr>
            </p:nvGraphicFramePr>
            <p:xfrm>
              <a:off x="334963" y="1782397"/>
              <a:ext cx="4079730" cy="4356465"/>
            </p:xfrm>
            <a:graphic>
              <a:graphicData uri="http://schemas.openxmlformats.org/drawingml/2006/table">
                <a:tbl>
                  <a:tblPr>
                    <a:tableStyleId>{D7AC3CCA-C797-4891-BE02-D94E43425B78}</a:tableStyleId>
                  </a:tblPr>
                  <a:tblGrid>
                    <a:gridCol w="2039865"/>
                    <a:gridCol w="2039865"/>
                  </a:tblGrid>
                  <a:tr h="382550">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algn="ctr" fontAlgn="b"/>
                          <a14:m>
                            <m:oMathPara xmlns:m="http://schemas.openxmlformats.org/officeDocument/2006/math">
                              <m:oMathParaPr>
                                <m:jc m:val="centerGroup"/>
                              </m:oMathParaPr>
                              <m:oMath xmlns:m="http://schemas.openxmlformats.org/officeDocument/2006/math">
                                <m:r>
                                  <a:rPr lang="en-GB" sz="230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&lt;10</m:t>
                                </m:r>
                              </m:oMath>
                            </m:oMathPara>
                          </a14:m>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a:effectLst/>
                              <a:latin typeface="+mn-lt"/>
                            </a:rPr>
                            <a:t>3</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2300" u="none" strike="noStrike" smtClean="0">
                                    <a:effectLst/>
                                    <a:latin typeface="Cambria Math" panose="02040503050406030204" pitchFamily="18" charset="0"/>
                                  </a:rPr>
                                  <m:t>10≤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&lt;20</m:t>
                                </m:r>
                              </m:oMath>
                            </m:oMathPara>
                          </a14:m>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25</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2300" u="none" strike="noStrike" dirty="0" smtClean="0">
                              <a:effectLst/>
                              <a:latin typeface="+mn-lt"/>
                            </a:rPr>
                            <a:t>2</a:t>
                          </a:r>
                          <a14:m>
                            <m:oMath xmlns:m="http://schemas.openxmlformats.org/officeDocument/2006/math">
                              <m:r>
                                <a:rPr lang="en-GB" sz="230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&lt;30</m:t>
                              </m:r>
                            </m:oMath>
                          </a14:m>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a:effectLst/>
                              <a:latin typeface="+mn-lt"/>
                            </a:rPr>
                            <a:t>69</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2300" u="none" strike="noStrike" dirty="0" smtClean="0">
                              <a:effectLst/>
                              <a:latin typeface="+mn-lt"/>
                            </a:rPr>
                            <a:t>3</a:t>
                          </a:r>
                          <a14:m>
                            <m:oMath xmlns:m="http://schemas.openxmlformats.org/officeDocument/2006/math">
                              <m:r>
                                <a:rPr lang="en-GB" sz="230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&lt;40</m:t>
                              </m:r>
                            </m:oMath>
                          </a14:m>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a:effectLst/>
                              <a:latin typeface="+mn-lt"/>
                            </a:rPr>
                            <a:t>87</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30052">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2300" u="none" strike="noStrike" dirty="0" smtClean="0">
                              <a:effectLst/>
                              <a:latin typeface="+mn-lt"/>
                            </a:rPr>
                            <a:t>4</a:t>
                          </a:r>
                          <a14:m>
                            <m:oMath xmlns:m="http://schemas.openxmlformats.org/officeDocument/2006/math">
                              <m:r>
                                <a:rPr lang="en-GB" sz="230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&lt;50</m:t>
                              </m:r>
                            </m:oMath>
                          </a14:m>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61</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2300" u="none" strike="noStrike" dirty="0" smtClean="0">
                              <a:effectLst/>
                              <a:latin typeface="+mn-lt"/>
                            </a:rPr>
                            <a:t>5</a:t>
                          </a:r>
                          <a14:m>
                            <m:oMath xmlns:m="http://schemas.openxmlformats.org/officeDocument/2006/math">
                              <m:r>
                                <a:rPr lang="en-GB" sz="230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&lt;60</m:t>
                              </m:r>
                            </m:oMath>
                          </a14:m>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28</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2300" u="none" strike="noStrike" dirty="0" smtClean="0">
                              <a:effectLst/>
                              <a:latin typeface="+mn-lt"/>
                            </a:rPr>
                            <a:t>6</a:t>
                          </a:r>
                          <a14:m>
                            <m:oMath xmlns:m="http://schemas.openxmlformats.org/officeDocument/2006/math">
                              <m:r>
                                <a:rPr lang="en-GB" sz="230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&lt;70</m:t>
                              </m:r>
                            </m:oMath>
                          </a14:m>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12</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2300" u="none" strike="noStrike" dirty="0" smtClean="0">
                              <a:effectLst/>
                              <a:latin typeface="+mn-lt"/>
                            </a:rPr>
                            <a:t>7</a:t>
                          </a:r>
                          <a14:m>
                            <m:oMath xmlns:m="http://schemas.openxmlformats.org/officeDocument/2006/math">
                              <m:r>
                                <a:rPr lang="en-GB" sz="230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&lt;80</m:t>
                              </m:r>
                            </m:oMath>
                          </a14:m>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4</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2300" u="none" strike="noStrike" smtClean="0">
                                    <a:effectLst/>
                                    <a:latin typeface="Cambria Math" panose="02040503050406030204" pitchFamily="18" charset="0"/>
                                  </a:rPr>
                                  <m:t>80≤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&lt;90</m:t>
                                </m:r>
                              </m:oMath>
                            </m:oMathPara>
                          </a14:m>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5</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2300" u="none" strike="noStrike" dirty="0" smtClean="0">
                              <a:effectLst/>
                              <a:latin typeface="+mn-lt"/>
                            </a:rPr>
                            <a:t>9</a:t>
                          </a:r>
                          <a14:m>
                            <m:oMath xmlns:m="http://schemas.openxmlformats.org/officeDocument/2006/math">
                              <m:r>
                                <a:rPr lang="en-GB" sz="230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&lt;100</m:t>
                              </m:r>
                            </m:oMath>
                          </a14:m>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0</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2300" u="none" strike="noStrike" smtClean="0">
                                    <a:effectLst/>
                                    <a:latin typeface="Cambria Math" panose="02040503050406030204" pitchFamily="18" charset="0"/>
                                  </a:rPr>
                                  <m:t>100≤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&lt;110</m:t>
                                </m:r>
                              </m:oMath>
                            </m:oMathPara>
                          </a14:m>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1</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mc:Choice>
        <mc:Fallback>
          <p:graphicFrame>
            <p:nvGraphicFramePr>
              <p:cNvPr id="3" name="Table 2"/>
              <p:cNvGraphicFramePr>
                <a:graphicFrameLocks noGrp="1"/>
              </p:cNvGraphicFramePr>
              <p:nvPr>
                <p:extLst>
                  <p:ext uri="{D42A27DB-BD31-4B8C-83A1-F6EECF244321}">
                    <p14:modId xmlns:a14="http://schemas.microsoft.com/office/drawing/2010/main" xmlns="" xmlns:p14="http://schemas.microsoft.com/office/powerpoint/2010/main" val="114433842"/>
                  </p:ext>
                </p:extLst>
              </p:nvPr>
            </p:nvGraphicFramePr>
            <p:xfrm>
              <a:off x="334963" y="1782397"/>
              <a:ext cx="4079730" cy="4356465"/>
            </p:xfrm>
            <a:graphic>
              <a:graphicData uri="http://schemas.openxmlformats.org/drawingml/2006/table">
                <a:tbl>
                  <a:tblPr>
                    <a:tableStyleId>{D7AC3CCA-C797-4891-BE02-D94E43425B78}</a:tableStyleId>
                  </a:tblPr>
                  <a:tblGrid>
                    <a:gridCol w="2039865"/>
                    <a:gridCol w="2039865"/>
                  </a:tblGrid>
                  <a:tr h="382550">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122034" r="-100298" b="-1055932"/>
                          </a:stretch>
                        </a:blipFill>
                      </a:tcPr>
                    </a:tc>
                    <a:tc>
                      <a:txBody>
                        <a:bodyPr/>
                        <a:lstStyle/>
                        <a:p>
                          <a:pPr algn="ctr" fontAlgn="b"/>
                          <a:r>
                            <a:rPr lang="en-GB" sz="2300" u="none" strike="noStrike">
                              <a:effectLst/>
                              <a:latin typeface="+mn-lt"/>
                            </a:rPr>
                            <a:t>3</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218333" r="-100298" b="-938333"/>
                          </a:stretch>
                        </a:blipFill>
                      </a:tcPr>
                    </a:tc>
                    <a:tc>
                      <a:txBody>
                        <a:bodyPr/>
                        <a:lstStyle/>
                        <a:p>
                          <a:pPr algn="ctr" fontAlgn="b"/>
                          <a:r>
                            <a:rPr lang="en-GB" sz="2300" u="none" strike="noStrike" dirty="0">
                              <a:effectLst/>
                              <a:latin typeface="+mn-lt"/>
                            </a:rPr>
                            <a:t>25</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323729" r="-100298" b="-854237"/>
                          </a:stretch>
                        </a:blipFill>
                      </a:tcPr>
                    </a:tc>
                    <a:tc>
                      <a:txBody>
                        <a:bodyPr/>
                        <a:lstStyle/>
                        <a:p>
                          <a:pPr algn="ctr" fontAlgn="b"/>
                          <a:r>
                            <a:rPr lang="en-GB" sz="2300" u="none" strike="noStrike">
                              <a:effectLst/>
                              <a:latin typeface="+mn-lt"/>
                            </a:rPr>
                            <a:t>69</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423729" r="-100298" b="-754237"/>
                          </a:stretch>
                        </a:blipFill>
                      </a:tcPr>
                    </a:tc>
                    <a:tc>
                      <a:txBody>
                        <a:bodyPr/>
                        <a:lstStyle/>
                        <a:p>
                          <a:pPr algn="ctr" fontAlgn="b"/>
                          <a:r>
                            <a:rPr lang="en-GB" sz="2300" u="none" strike="noStrike">
                              <a:effectLst/>
                              <a:latin typeface="+mn-lt"/>
                            </a:rPr>
                            <a:t>87</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515000" r="-100298" b="-641667"/>
                          </a:stretch>
                        </a:blipFill>
                      </a:tcPr>
                    </a:tc>
                    <a:tc>
                      <a:txBody>
                        <a:bodyPr/>
                        <a:lstStyle/>
                        <a:p>
                          <a:pPr algn="ctr" fontAlgn="b"/>
                          <a:r>
                            <a:rPr lang="en-GB" sz="2300" u="none" strike="noStrike" dirty="0">
                              <a:effectLst/>
                              <a:latin typeface="+mn-lt"/>
                            </a:rPr>
                            <a:t>61</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625424" r="-100298" b="-552542"/>
                          </a:stretch>
                        </a:blipFill>
                      </a:tcPr>
                    </a:tc>
                    <a:tc>
                      <a:txBody>
                        <a:bodyPr/>
                        <a:lstStyle/>
                        <a:p>
                          <a:pPr algn="ctr" fontAlgn="b"/>
                          <a:r>
                            <a:rPr lang="en-GB" sz="2300" u="none" strike="noStrike" dirty="0">
                              <a:effectLst/>
                              <a:latin typeface="+mn-lt"/>
                            </a:rPr>
                            <a:t>28</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725424" r="-100298" b="-452542"/>
                          </a:stretch>
                        </a:blipFill>
                      </a:tcPr>
                    </a:tc>
                    <a:tc>
                      <a:txBody>
                        <a:bodyPr/>
                        <a:lstStyle/>
                        <a:p>
                          <a:pPr algn="ctr" fontAlgn="b"/>
                          <a:r>
                            <a:rPr lang="en-GB" sz="2300" u="none" strike="noStrike" dirty="0">
                              <a:effectLst/>
                              <a:latin typeface="+mn-lt"/>
                            </a:rPr>
                            <a:t>12</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811667" r="-100298" b="-345000"/>
                          </a:stretch>
                        </a:blipFill>
                      </a:tcPr>
                    </a:tc>
                    <a:tc>
                      <a:txBody>
                        <a:bodyPr/>
                        <a:lstStyle/>
                        <a:p>
                          <a:pPr algn="ctr" fontAlgn="b"/>
                          <a:r>
                            <a:rPr lang="en-GB" sz="2300" u="none" strike="noStrike" dirty="0">
                              <a:effectLst/>
                              <a:latin typeface="+mn-lt"/>
                            </a:rPr>
                            <a:t>4</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927119" r="-100298" b="-250847"/>
                          </a:stretch>
                        </a:blipFill>
                      </a:tcPr>
                    </a:tc>
                    <a:tc>
                      <a:txBody>
                        <a:bodyPr/>
                        <a:lstStyle/>
                        <a:p>
                          <a:pPr algn="ctr" fontAlgn="b"/>
                          <a:r>
                            <a:rPr lang="en-GB" sz="2300" u="none" strike="noStrike" dirty="0">
                              <a:effectLst/>
                              <a:latin typeface="+mn-lt"/>
                            </a:rPr>
                            <a:t>5</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1010000" r="-100298" b="-146667"/>
                          </a:stretch>
                        </a:blipFill>
                      </a:tcPr>
                    </a:tc>
                    <a:tc>
                      <a:txBody>
                        <a:bodyPr/>
                        <a:lstStyle/>
                        <a:p>
                          <a:pPr algn="ctr" fontAlgn="b"/>
                          <a:r>
                            <a:rPr lang="en-GB" sz="2300" u="none" strike="noStrike" dirty="0">
                              <a:effectLst/>
                              <a:latin typeface="+mn-lt"/>
                            </a:rPr>
                            <a:t>0</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1128814" r="-100298" b="-49153"/>
                          </a:stretch>
                        </a:blipFill>
                      </a:tcPr>
                    </a:tc>
                    <a:tc>
                      <a:txBody>
                        <a:bodyPr/>
                        <a:lstStyle/>
                        <a:p>
                          <a:pPr algn="ctr" fontAlgn="b"/>
                          <a:r>
                            <a:rPr lang="en-GB" sz="2300" u="none" strike="noStrike" dirty="0">
                              <a:effectLst/>
                              <a:latin typeface="+mn-lt"/>
                            </a:rPr>
                            <a:t>1</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mc:Fallback>
      </mc:AlternateContent>
      <p:sp>
        <p:nvSpPr>
          <p:cNvPr id="4" name="TextBox 3"/>
          <p:cNvSpPr txBox="1"/>
          <p:nvPr/>
        </p:nvSpPr>
        <p:spPr>
          <a:xfrm>
            <a:off x="353053" y="1046116"/>
            <a:ext cx="4207402" cy="707886"/>
          </a:xfrm>
          <a:prstGeom prst="rect">
            <a:avLst/>
          </a:prstGeom>
          <a:noFill/>
        </p:spPr>
        <p:txBody>
          <a:bodyPr wrap="square" rtlCol="0">
            <a:spAutoFit/>
          </a:bodyPr>
          <a:lstStyle/>
          <a:p>
            <a:r>
              <a:rPr lang="en-GB" sz="2000" i="1" dirty="0" smtClean="0"/>
              <a:t>This table shows the wealth index of 295 WCA group members in Ethiopia. </a:t>
            </a:r>
            <a:endParaRPr lang="en-GB" sz="2000" i="1" dirty="0"/>
          </a:p>
        </p:txBody>
      </p:sp>
      <p:sp>
        <p:nvSpPr>
          <p:cNvPr id="5" name="Rectangle 4"/>
          <p:cNvSpPr/>
          <p:nvPr/>
        </p:nvSpPr>
        <p:spPr>
          <a:xfrm>
            <a:off x="4414693" y="1785938"/>
            <a:ext cx="3785724" cy="2523768"/>
          </a:xfrm>
          <a:prstGeom prst="rect">
            <a:avLst/>
          </a:prstGeom>
        </p:spPr>
        <p:txBody>
          <a:bodyPr wrap="square">
            <a:spAutoFit/>
          </a:bodyPr>
          <a:lstStyle/>
          <a:p>
            <a:r>
              <a:rPr lang="en-GB" sz="2000" dirty="0"/>
              <a:t>The wealth index is a </a:t>
            </a:r>
            <a:r>
              <a:rPr lang="en-GB" sz="2000" dirty="0" smtClean="0"/>
              <a:t>measure </a:t>
            </a:r>
            <a:r>
              <a:rPr lang="en-GB" sz="2000" dirty="0"/>
              <a:t>of a household's </a:t>
            </a:r>
            <a:r>
              <a:rPr lang="en-GB" sz="2000" dirty="0" smtClean="0"/>
              <a:t> </a:t>
            </a:r>
            <a:r>
              <a:rPr lang="en-GB" sz="2000" dirty="0"/>
              <a:t>living standard. The wealth index is calculated using data on a household's possessions, livestock and housing characteristics, such as whether they have a grass or tin roof. </a:t>
            </a:r>
          </a:p>
          <a:p>
            <a:endParaRPr lang="en-GB" dirty="0"/>
          </a:p>
        </p:txBody>
      </p:sp>
    </p:spTree>
    <p:extLst>
      <p:ext uri="{BB962C8B-B14F-4D97-AF65-F5344CB8AC3E}">
        <p14:creationId xmlns="" xmlns:p14="http://schemas.microsoft.com/office/powerpoint/2010/main" val="23841205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Cumulative Frequency</a:t>
            </a:r>
            <a:br>
              <a:rPr lang="en-GB" smtClean="0"/>
            </a:br>
            <a:endParaRPr lang="en-GB" dirty="0"/>
          </a:p>
        </p:txBody>
      </p:sp>
      <mc:AlternateContent xmlns:mc="http://schemas.openxmlformats.org/markup-compatibility/2006">
        <mc:Choice xmlns="" xmlns:a14="http://schemas.microsoft.com/office/drawing/2010/main" Requires="a14">
          <p:graphicFrame>
            <p:nvGraphicFramePr>
              <p:cNvPr id="3" name="Table 2"/>
              <p:cNvGraphicFramePr>
                <a:graphicFrameLocks noGrp="1"/>
              </p:cNvGraphicFramePr>
              <p:nvPr>
                <p:extLst>
                  <p:ext uri="{D42A27DB-BD31-4B8C-83A1-F6EECF244321}">
                    <p14:modId xmlns:p14="http://schemas.microsoft.com/office/powerpoint/2010/main" val="2368519013"/>
                  </p:ext>
                </p:extLst>
              </p:nvPr>
            </p:nvGraphicFramePr>
            <p:xfrm>
              <a:off x="334963" y="1782397"/>
              <a:ext cx="4079730" cy="4356465"/>
            </p:xfrm>
            <a:graphic>
              <a:graphicData uri="http://schemas.openxmlformats.org/drawingml/2006/table">
                <a:tbl>
                  <a:tblPr>
                    <a:tableStyleId>{D7AC3CCA-C797-4891-BE02-D94E43425B78}</a:tableStyleId>
                  </a:tblPr>
                  <a:tblGrid>
                    <a:gridCol w="2039865"/>
                    <a:gridCol w="2039865"/>
                  </a:tblGrid>
                  <a:tr h="382550">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algn="ctr" fontAlgn="b"/>
                          <a14:m>
                            <m:oMathPara xmlns:m="http://schemas.openxmlformats.org/officeDocument/2006/math">
                              <m:oMathParaPr>
                                <m:jc m:val="centerGroup"/>
                              </m:oMathParaPr>
                              <m:oMath xmlns:m="http://schemas.openxmlformats.org/officeDocument/2006/math">
                                <m:r>
                                  <a:rPr lang="en-GB" sz="230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&lt;10</m:t>
                                </m:r>
                              </m:oMath>
                            </m:oMathPara>
                          </a14:m>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a:effectLst/>
                              <a:latin typeface="+mn-lt"/>
                            </a:rPr>
                            <a:t>3</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2300" u="none" strike="noStrike" smtClean="0">
                                    <a:effectLst/>
                                    <a:latin typeface="Cambria Math" panose="02040503050406030204" pitchFamily="18" charset="0"/>
                                  </a:rPr>
                                  <m:t>10≤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&lt;20</m:t>
                                </m:r>
                              </m:oMath>
                            </m:oMathPara>
                          </a14:m>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25</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2300" u="none" strike="noStrike" dirty="0" smtClean="0">
                              <a:effectLst/>
                              <a:latin typeface="+mn-lt"/>
                            </a:rPr>
                            <a:t>2</a:t>
                          </a:r>
                          <a14:m>
                            <m:oMath xmlns:m="http://schemas.openxmlformats.org/officeDocument/2006/math">
                              <m:r>
                                <a:rPr lang="en-GB" sz="230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&lt;30</m:t>
                              </m:r>
                            </m:oMath>
                          </a14:m>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a:effectLst/>
                              <a:latin typeface="+mn-lt"/>
                            </a:rPr>
                            <a:t>69</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2300" u="none" strike="noStrike" dirty="0" smtClean="0">
                              <a:effectLst/>
                              <a:latin typeface="+mn-lt"/>
                            </a:rPr>
                            <a:t>3</a:t>
                          </a:r>
                          <a14:m>
                            <m:oMath xmlns:m="http://schemas.openxmlformats.org/officeDocument/2006/math">
                              <m:r>
                                <a:rPr lang="en-GB" sz="230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&lt;40</m:t>
                              </m:r>
                            </m:oMath>
                          </a14:m>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a:effectLst/>
                              <a:latin typeface="+mn-lt"/>
                            </a:rPr>
                            <a:t>87</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2300" u="none" strike="noStrike" dirty="0" smtClean="0">
                              <a:effectLst/>
                              <a:latin typeface="+mn-lt"/>
                            </a:rPr>
                            <a:t>4</a:t>
                          </a:r>
                          <a14:m>
                            <m:oMath xmlns:m="http://schemas.openxmlformats.org/officeDocument/2006/math">
                              <m:r>
                                <a:rPr lang="en-GB" sz="230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&lt;50</m:t>
                              </m:r>
                            </m:oMath>
                          </a14:m>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61</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2300" u="none" strike="noStrike" dirty="0" smtClean="0">
                              <a:effectLst/>
                              <a:latin typeface="+mn-lt"/>
                            </a:rPr>
                            <a:t>5</a:t>
                          </a:r>
                          <a14:m>
                            <m:oMath xmlns:m="http://schemas.openxmlformats.org/officeDocument/2006/math">
                              <m:r>
                                <a:rPr lang="en-GB" sz="230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&lt;60</m:t>
                              </m:r>
                            </m:oMath>
                          </a14:m>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28</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2300" u="none" strike="noStrike" dirty="0" smtClean="0">
                              <a:effectLst/>
                              <a:latin typeface="+mn-lt"/>
                            </a:rPr>
                            <a:t>6</a:t>
                          </a:r>
                          <a14:m>
                            <m:oMath xmlns:m="http://schemas.openxmlformats.org/officeDocument/2006/math">
                              <m:r>
                                <a:rPr lang="en-GB" sz="230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&lt;70</m:t>
                              </m:r>
                            </m:oMath>
                          </a14:m>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12</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2300" u="none" strike="noStrike" dirty="0" smtClean="0">
                              <a:effectLst/>
                              <a:latin typeface="+mn-lt"/>
                            </a:rPr>
                            <a:t>7</a:t>
                          </a:r>
                          <a14:m>
                            <m:oMath xmlns:m="http://schemas.openxmlformats.org/officeDocument/2006/math">
                              <m:r>
                                <a:rPr lang="en-GB" sz="230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&lt;80</m:t>
                              </m:r>
                            </m:oMath>
                          </a14:m>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4</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2300" u="none" strike="noStrike" smtClean="0">
                                    <a:effectLst/>
                                    <a:latin typeface="Cambria Math" panose="02040503050406030204" pitchFamily="18" charset="0"/>
                                  </a:rPr>
                                  <m:t>80≤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&lt;90</m:t>
                                </m:r>
                              </m:oMath>
                            </m:oMathPara>
                          </a14:m>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5</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2300" u="none" strike="noStrike" dirty="0" smtClean="0">
                              <a:effectLst/>
                              <a:latin typeface="+mn-lt"/>
                            </a:rPr>
                            <a:t>9</a:t>
                          </a:r>
                          <a14:m>
                            <m:oMath xmlns:m="http://schemas.openxmlformats.org/officeDocument/2006/math">
                              <m:r>
                                <a:rPr lang="en-GB" sz="230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&lt;100</m:t>
                              </m:r>
                            </m:oMath>
                          </a14:m>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0</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2300" u="none" strike="noStrike" smtClean="0">
                                    <a:effectLst/>
                                    <a:latin typeface="Cambria Math" panose="02040503050406030204" pitchFamily="18" charset="0"/>
                                  </a:rPr>
                                  <m:t>100≤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&lt;110</m:t>
                                </m:r>
                              </m:oMath>
                            </m:oMathPara>
                          </a14:m>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1</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mc:Choice>
        <mc:Fallback>
          <p:graphicFrame>
            <p:nvGraphicFramePr>
              <p:cNvPr id="3" name="Table 2"/>
              <p:cNvGraphicFramePr>
                <a:graphicFrameLocks noGrp="1"/>
              </p:cNvGraphicFramePr>
              <p:nvPr>
                <p:extLst>
                  <p:ext uri="{D42A27DB-BD31-4B8C-83A1-F6EECF244321}">
                    <p14:modId xmlns:a14="http://schemas.microsoft.com/office/drawing/2010/main" xmlns="" xmlns:p14="http://schemas.microsoft.com/office/powerpoint/2010/main" val="2368519013"/>
                  </p:ext>
                </p:extLst>
              </p:nvPr>
            </p:nvGraphicFramePr>
            <p:xfrm>
              <a:off x="334963" y="1782397"/>
              <a:ext cx="4079730" cy="4356465"/>
            </p:xfrm>
            <a:graphic>
              <a:graphicData uri="http://schemas.openxmlformats.org/drawingml/2006/table">
                <a:tbl>
                  <a:tblPr>
                    <a:tableStyleId>{D7AC3CCA-C797-4891-BE02-D94E43425B78}</a:tableStyleId>
                  </a:tblPr>
                  <a:tblGrid>
                    <a:gridCol w="2039865"/>
                    <a:gridCol w="2039865"/>
                  </a:tblGrid>
                  <a:tr h="382550">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122034" r="-100298" b="-1055932"/>
                          </a:stretch>
                        </a:blipFill>
                      </a:tcPr>
                    </a:tc>
                    <a:tc>
                      <a:txBody>
                        <a:bodyPr/>
                        <a:lstStyle/>
                        <a:p>
                          <a:pPr algn="ctr" fontAlgn="b"/>
                          <a:r>
                            <a:rPr lang="en-GB" sz="2300" u="none" strike="noStrike">
                              <a:effectLst/>
                              <a:latin typeface="+mn-lt"/>
                            </a:rPr>
                            <a:t>3</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218333" r="-100298" b="-938333"/>
                          </a:stretch>
                        </a:blipFill>
                      </a:tcPr>
                    </a:tc>
                    <a:tc>
                      <a:txBody>
                        <a:bodyPr/>
                        <a:lstStyle/>
                        <a:p>
                          <a:pPr algn="ctr" fontAlgn="b"/>
                          <a:r>
                            <a:rPr lang="en-GB" sz="2300" u="none" strike="noStrike" dirty="0">
                              <a:effectLst/>
                              <a:latin typeface="+mn-lt"/>
                            </a:rPr>
                            <a:t>25</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323729" r="-100298" b="-854237"/>
                          </a:stretch>
                        </a:blipFill>
                      </a:tcPr>
                    </a:tc>
                    <a:tc>
                      <a:txBody>
                        <a:bodyPr/>
                        <a:lstStyle/>
                        <a:p>
                          <a:pPr algn="ctr" fontAlgn="b"/>
                          <a:r>
                            <a:rPr lang="en-GB" sz="2300" u="none" strike="noStrike">
                              <a:effectLst/>
                              <a:latin typeface="+mn-lt"/>
                            </a:rPr>
                            <a:t>69</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423729" r="-100298" b="-754237"/>
                          </a:stretch>
                        </a:blipFill>
                      </a:tcPr>
                    </a:tc>
                    <a:tc>
                      <a:txBody>
                        <a:bodyPr/>
                        <a:lstStyle/>
                        <a:p>
                          <a:pPr algn="ctr" fontAlgn="b"/>
                          <a:r>
                            <a:rPr lang="en-GB" sz="2300" u="none" strike="noStrike">
                              <a:effectLst/>
                              <a:latin typeface="+mn-lt"/>
                            </a:rPr>
                            <a:t>87</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515000" r="-100298" b="-641667"/>
                          </a:stretch>
                        </a:blipFill>
                      </a:tcPr>
                    </a:tc>
                    <a:tc>
                      <a:txBody>
                        <a:bodyPr/>
                        <a:lstStyle/>
                        <a:p>
                          <a:pPr algn="ctr" fontAlgn="b"/>
                          <a:r>
                            <a:rPr lang="en-GB" sz="2300" u="none" strike="noStrike" dirty="0">
                              <a:effectLst/>
                              <a:latin typeface="+mn-lt"/>
                            </a:rPr>
                            <a:t>61</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625424" r="-100298" b="-552542"/>
                          </a:stretch>
                        </a:blipFill>
                      </a:tcPr>
                    </a:tc>
                    <a:tc>
                      <a:txBody>
                        <a:bodyPr/>
                        <a:lstStyle/>
                        <a:p>
                          <a:pPr algn="ctr" fontAlgn="b"/>
                          <a:r>
                            <a:rPr lang="en-GB" sz="2300" u="none" strike="noStrike" dirty="0">
                              <a:effectLst/>
                              <a:latin typeface="+mn-lt"/>
                            </a:rPr>
                            <a:t>28</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725424" r="-100298" b="-452542"/>
                          </a:stretch>
                        </a:blipFill>
                      </a:tcPr>
                    </a:tc>
                    <a:tc>
                      <a:txBody>
                        <a:bodyPr/>
                        <a:lstStyle/>
                        <a:p>
                          <a:pPr algn="ctr" fontAlgn="b"/>
                          <a:r>
                            <a:rPr lang="en-GB" sz="2300" u="none" strike="noStrike" dirty="0">
                              <a:effectLst/>
                              <a:latin typeface="+mn-lt"/>
                            </a:rPr>
                            <a:t>12</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811667" r="-100298" b="-345000"/>
                          </a:stretch>
                        </a:blipFill>
                      </a:tcPr>
                    </a:tc>
                    <a:tc>
                      <a:txBody>
                        <a:bodyPr/>
                        <a:lstStyle/>
                        <a:p>
                          <a:pPr algn="ctr" fontAlgn="b"/>
                          <a:r>
                            <a:rPr lang="en-GB" sz="2300" u="none" strike="noStrike" dirty="0">
                              <a:effectLst/>
                              <a:latin typeface="+mn-lt"/>
                            </a:rPr>
                            <a:t>4</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927119" r="-100298" b="-250847"/>
                          </a:stretch>
                        </a:blipFill>
                      </a:tcPr>
                    </a:tc>
                    <a:tc>
                      <a:txBody>
                        <a:bodyPr/>
                        <a:lstStyle/>
                        <a:p>
                          <a:pPr algn="ctr" fontAlgn="b"/>
                          <a:r>
                            <a:rPr lang="en-GB" sz="2300" u="none" strike="noStrike" dirty="0">
                              <a:effectLst/>
                              <a:latin typeface="+mn-lt"/>
                            </a:rPr>
                            <a:t>5</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1010000" r="-100298" b="-146667"/>
                          </a:stretch>
                        </a:blipFill>
                      </a:tcPr>
                    </a:tc>
                    <a:tc>
                      <a:txBody>
                        <a:bodyPr/>
                        <a:lstStyle/>
                        <a:p>
                          <a:pPr algn="ctr" fontAlgn="b"/>
                          <a:r>
                            <a:rPr lang="en-GB" sz="2300" u="none" strike="noStrike" dirty="0">
                              <a:effectLst/>
                              <a:latin typeface="+mn-lt"/>
                            </a:rPr>
                            <a:t>0</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1128814" r="-100298" b="-49153"/>
                          </a:stretch>
                        </a:blipFill>
                      </a:tcPr>
                    </a:tc>
                    <a:tc>
                      <a:txBody>
                        <a:bodyPr/>
                        <a:lstStyle/>
                        <a:p>
                          <a:pPr algn="ctr" fontAlgn="b"/>
                          <a:r>
                            <a:rPr lang="en-GB" sz="2300" u="none" strike="noStrike" dirty="0">
                              <a:effectLst/>
                              <a:latin typeface="+mn-lt"/>
                            </a:rPr>
                            <a:t>1</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mc:Fallback>
      </mc:AlternateContent>
      <p:sp>
        <p:nvSpPr>
          <p:cNvPr id="4" name="TextBox 3"/>
          <p:cNvSpPr txBox="1"/>
          <p:nvPr/>
        </p:nvSpPr>
        <p:spPr>
          <a:xfrm>
            <a:off x="353053" y="1046116"/>
            <a:ext cx="4207402" cy="707886"/>
          </a:xfrm>
          <a:prstGeom prst="rect">
            <a:avLst/>
          </a:prstGeom>
          <a:noFill/>
        </p:spPr>
        <p:txBody>
          <a:bodyPr wrap="square" rtlCol="0">
            <a:spAutoFit/>
          </a:bodyPr>
          <a:lstStyle/>
          <a:p>
            <a:r>
              <a:rPr lang="en-GB" sz="2000" i="1" dirty="0" smtClean="0"/>
              <a:t>This table shows the wealth index of 295 WCA group members in Ethiopia. </a:t>
            </a:r>
            <a:endParaRPr lang="en-GB" sz="2000" i="1" dirty="0"/>
          </a:p>
        </p:txBody>
      </p:sp>
      <p:sp>
        <p:nvSpPr>
          <p:cNvPr id="5" name="Rectangle 4"/>
          <p:cNvSpPr/>
          <p:nvPr/>
        </p:nvSpPr>
        <p:spPr>
          <a:xfrm>
            <a:off x="4414693" y="1803324"/>
            <a:ext cx="3198190" cy="2215991"/>
          </a:xfrm>
          <a:prstGeom prst="rect">
            <a:avLst/>
          </a:prstGeom>
        </p:spPr>
        <p:txBody>
          <a:bodyPr wrap="square">
            <a:spAutoFit/>
          </a:bodyPr>
          <a:lstStyle/>
          <a:p>
            <a:r>
              <a:rPr lang="en-GB" sz="2000" dirty="0"/>
              <a:t>The cumulative frequency is obtained by adding up the frequencies as you go along, to give a 'running total'. You should notice a difference in the class intervals.</a:t>
            </a:r>
          </a:p>
          <a:p>
            <a:endParaRPr lang="en-GB" dirty="0"/>
          </a:p>
        </p:txBody>
      </p:sp>
    </p:spTree>
    <p:extLst>
      <p:ext uri="{BB962C8B-B14F-4D97-AF65-F5344CB8AC3E}">
        <p14:creationId xmlns="" xmlns:p14="http://schemas.microsoft.com/office/powerpoint/2010/main" val="4670648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Cumulative Frequency</a:t>
            </a:r>
            <a:br>
              <a:rPr lang="en-GB" smtClean="0"/>
            </a:br>
            <a:endParaRPr lang="en-GB" dirty="0"/>
          </a:p>
        </p:txBody>
      </p:sp>
      <p:sp>
        <p:nvSpPr>
          <p:cNvPr id="4" name="TextBox 3"/>
          <p:cNvSpPr txBox="1"/>
          <p:nvPr/>
        </p:nvSpPr>
        <p:spPr>
          <a:xfrm>
            <a:off x="353053" y="1046116"/>
            <a:ext cx="4207402" cy="707886"/>
          </a:xfrm>
          <a:prstGeom prst="rect">
            <a:avLst/>
          </a:prstGeom>
          <a:noFill/>
        </p:spPr>
        <p:txBody>
          <a:bodyPr wrap="square" rtlCol="0">
            <a:spAutoFit/>
          </a:bodyPr>
          <a:lstStyle/>
          <a:p>
            <a:r>
              <a:rPr lang="en-GB" sz="2000" i="1" dirty="0" smtClean="0"/>
              <a:t>This table shows the wealth index of 295 WCA group members in Ethiopia. </a:t>
            </a:r>
            <a:endParaRPr lang="en-GB" sz="2000" i="1" dirty="0"/>
          </a:p>
        </p:txBody>
      </p:sp>
      <mc:AlternateContent xmlns:mc="http://schemas.openxmlformats.org/markup-compatibility/2006">
        <mc:Choice xmlns="" xmlns:a14="http://schemas.microsoft.com/office/drawing/2010/main" Requires="a14">
          <p:graphicFrame>
            <p:nvGraphicFramePr>
              <p:cNvPr id="7" name="Table 6"/>
              <p:cNvGraphicFramePr>
                <a:graphicFrameLocks noGrp="1"/>
              </p:cNvGraphicFramePr>
              <p:nvPr>
                <p:extLst>
                  <p:ext uri="{D42A27DB-BD31-4B8C-83A1-F6EECF244321}">
                    <p14:modId xmlns:p14="http://schemas.microsoft.com/office/powerpoint/2010/main" val="3521262401"/>
                  </p:ext>
                </p:extLst>
              </p:nvPr>
            </p:nvGraphicFramePr>
            <p:xfrm>
              <a:off x="334963" y="1782397"/>
              <a:ext cx="4091166" cy="4348692"/>
            </p:xfrm>
            <a:graphic>
              <a:graphicData uri="http://schemas.openxmlformats.org/drawingml/2006/table">
                <a:tbl>
                  <a:tblPr>
                    <a:tableStyleId>{D7AC3CCA-C797-4891-BE02-D94E43425B78}</a:tableStyleId>
                  </a:tblPr>
                  <a:tblGrid>
                    <a:gridCol w="2045583"/>
                    <a:gridCol w="2045583"/>
                  </a:tblGrid>
                  <a:tr h="388197">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algn="ctr" fontAlgn="b"/>
                          <a14:m>
                            <m:oMathPara xmlns:m="http://schemas.openxmlformats.org/officeDocument/2006/math">
                              <m:oMathParaPr>
                                <m:jc m:val="centerGroup"/>
                              </m:oMathParaPr>
                              <m:oMath xmlns:m="http://schemas.openxmlformats.org/officeDocument/2006/math">
                                <m:r>
                                  <a:rPr lang="en-GB" sz="230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&lt;10</m:t>
                                </m:r>
                              </m:oMath>
                            </m:oMathPara>
                          </a14:m>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3</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2300" u="none" strike="noStrike" smtClean="0">
                                    <a:effectLst/>
                                    <a:latin typeface="Cambria Math" panose="02040503050406030204" pitchFamily="18" charset="0"/>
                                  </a:rPr>
                                  <m:t>10≤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&lt;20</m:t>
                                </m:r>
                              </m:oMath>
                            </m:oMathPara>
                          </a14:m>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25</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2300" u="none" strike="noStrike" dirty="0" smtClean="0">
                              <a:effectLst/>
                              <a:latin typeface="+mn-lt"/>
                            </a:rPr>
                            <a:t>2</a:t>
                          </a:r>
                          <a14:m>
                            <m:oMath xmlns:m="http://schemas.openxmlformats.org/officeDocument/2006/math">
                              <m:r>
                                <a:rPr lang="en-GB" sz="230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&lt;30</m:t>
                              </m:r>
                            </m:oMath>
                          </a14:m>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69</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2300" b="0" i="0" u="none" strike="noStrike" smtClean="0">
                                    <a:effectLst/>
                                    <a:latin typeface="Cambria Math" panose="02040503050406030204" pitchFamily="18" charset="0"/>
                                  </a:rPr>
                                  <m:t>3</m:t>
                                </m:r>
                                <m:r>
                                  <a:rPr lang="en-GB" sz="230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&lt;40</m:t>
                                </m:r>
                              </m:oMath>
                            </m:oMathPara>
                          </a14:m>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87</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2300" b="0" i="0" u="none" strike="noStrike" smtClean="0">
                                    <a:effectLst/>
                                    <a:latin typeface="Cambria Math" panose="02040503050406030204" pitchFamily="18" charset="0"/>
                                  </a:rPr>
                                  <m:t>4</m:t>
                                </m:r>
                                <m:r>
                                  <a:rPr lang="en-GB" sz="230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&lt;50</m:t>
                                </m:r>
                              </m:oMath>
                            </m:oMathPara>
                          </a14:m>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61</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2300" b="0" i="0" u="none" strike="noStrike" smtClean="0">
                                    <a:effectLst/>
                                    <a:latin typeface="Cambria Math" panose="02040503050406030204" pitchFamily="18" charset="0"/>
                                  </a:rPr>
                                  <m:t>5</m:t>
                                </m:r>
                                <m:r>
                                  <a:rPr lang="en-GB" sz="230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&lt;60</m:t>
                                </m:r>
                              </m:oMath>
                            </m:oMathPara>
                          </a14:m>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28</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2300" b="0" i="0" u="none" strike="noStrike" smtClean="0">
                                    <a:effectLst/>
                                    <a:latin typeface="Cambria Math" panose="02040503050406030204" pitchFamily="18" charset="0"/>
                                  </a:rPr>
                                  <m:t>6</m:t>
                                </m:r>
                                <m:r>
                                  <a:rPr lang="en-GB" sz="230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&lt;70</m:t>
                                </m:r>
                              </m:oMath>
                            </m:oMathPara>
                          </a14:m>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12</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2300" b="0" i="0" u="none" strike="noStrike" smtClean="0">
                                    <a:effectLst/>
                                    <a:latin typeface="Cambria Math" panose="02040503050406030204" pitchFamily="18" charset="0"/>
                                  </a:rPr>
                                  <m:t>7</m:t>
                                </m:r>
                                <m:r>
                                  <a:rPr lang="en-GB" sz="230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&lt;80</m:t>
                                </m:r>
                              </m:oMath>
                            </m:oMathPara>
                          </a14:m>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4</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2300" u="none" strike="noStrike" smtClean="0">
                                    <a:effectLst/>
                                    <a:latin typeface="Cambria Math" panose="02040503050406030204" pitchFamily="18" charset="0"/>
                                  </a:rPr>
                                  <m:t>80≤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&lt;90</m:t>
                                </m:r>
                              </m:oMath>
                            </m:oMathPara>
                          </a14:m>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5</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2300" u="none" strike="noStrike" smtClean="0">
                                    <a:effectLst/>
                                    <a:latin typeface="Cambria Math" panose="02040503050406030204" pitchFamily="18" charset="0"/>
                                  </a:rPr>
                                  <m:t>9</m:t>
                                </m:r>
                                <m:r>
                                  <a:rPr lang="en-GB" sz="2300" b="0" i="0" u="none" strike="noStrike" smtClean="0">
                                    <a:effectLst/>
                                    <a:latin typeface="Cambria Math" panose="02040503050406030204" pitchFamily="18" charset="0"/>
                                  </a:rPr>
                                  <m:t>0</m:t>
                                </m:r>
                                <m:r>
                                  <a:rPr lang="en-GB" sz="2300" u="none" strike="noStrike" smtClean="0">
                                    <a:effectLst/>
                                    <a:latin typeface="Cambria Math" panose="02040503050406030204" pitchFamily="18" charset="0"/>
                                  </a:rPr>
                                  <m:t>≤</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&lt;100</m:t>
                                </m:r>
                              </m:oMath>
                            </m:oMathPara>
                          </a14:m>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0</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2300" u="none" strike="noStrike" smtClean="0">
                                    <a:effectLst/>
                                    <a:latin typeface="Cambria Math" panose="02040503050406030204" pitchFamily="18" charset="0"/>
                                  </a:rPr>
                                  <m:t>100≤</m:t>
                                </m:r>
                                <m:r>
                                  <a:rPr lang="en-GB" sz="2300" u="none" strike="noStrike" smtClean="0">
                                    <a:effectLst/>
                                    <a:latin typeface="Cambria Math" panose="02040503050406030204" pitchFamily="18" charset="0"/>
                                  </a:rPr>
                                  <m:t>𝑥</m:t>
                                </m:r>
                                <m:r>
                                  <a:rPr lang="en-GB" sz="2300" u="none" strike="noStrike" smtClean="0">
                                    <a:effectLst/>
                                    <a:latin typeface="Cambria Math" panose="02040503050406030204" pitchFamily="18" charset="0"/>
                                  </a:rPr>
                                  <m:t>&lt;110</m:t>
                                </m:r>
                              </m:oMath>
                            </m:oMathPara>
                          </a14:m>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1</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bl>
              </a:graphicData>
            </a:graphic>
          </p:graphicFrame>
        </mc:Choice>
        <mc:Fallback>
          <p:graphicFrame>
            <p:nvGraphicFramePr>
              <p:cNvPr id="7" name="Table 6"/>
              <p:cNvGraphicFramePr>
                <a:graphicFrameLocks noGrp="1"/>
              </p:cNvGraphicFramePr>
              <p:nvPr>
                <p:extLst>
                  <p:ext uri="{D42A27DB-BD31-4B8C-83A1-F6EECF244321}">
                    <p14:modId xmlns:a14="http://schemas.microsoft.com/office/drawing/2010/main" xmlns="" xmlns:p14="http://schemas.microsoft.com/office/powerpoint/2010/main" val="3521262401"/>
                  </p:ext>
                </p:extLst>
              </p:nvPr>
            </p:nvGraphicFramePr>
            <p:xfrm>
              <a:off x="334963" y="1782397"/>
              <a:ext cx="4091166" cy="4348692"/>
            </p:xfrm>
            <a:graphic>
              <a:graphicData uri="http://schemas.openxmlformats.org/drawingml/2006/table">
                <a:tbl>
                  <a:tblPr>
                    <a:tableStyleId>{D7AC3CCA-C797-4891-BE02-D94E43425B78}</a:tableStyleId>
                  </a:tblPr>
                  <a:tblGrid>
                    <a:gridCol w="2045583"/>
                    <a:gridCol w="2045583"/>
                  </a:tblGrid>
                  <a:tr h="388197">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7" t="-122034" r="-100297" b="-1052542"/>
                          </a:stretch>
                        </a:blipFill>
                      </a:tcPr>
                    </a:tc>
                    <a:tc>
                      <a:txBody>
                        <a:bodyPr/>
                        <a:lstStyle/>
                        <a:p>
                          <a:pPr algn="ctr" fontAlgn="b"/>
                          <a:r>
                            <a:rPr lang="en-GB" sz="2300" u="none" strike="noStrike" dirty="0">
                              <a:effectLst/>
                              <a:latin typeface="+mn-lt"/>
                            </a:rPr>
                            <a:t>3</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7" t="-222034" r="-100297" b="-952542"/>
                          </a:stretch>
                        </a:blipFill>
                      </a:tcPr>
                    </a:tc>
                    <a:tc>
                      <a:txBody>
                        <a:bodyPr/>
                        <a:lstStyle/>
                        <a:p>
                          <a:pPr algn="ctr" fontAlgn="b"/>
                          <a:r>
                            <a:rPr lang="en-GB" sz="2300" u="none" strike="noStrike" dirty="0">
                              <a:effectLst/>
                              <a:latin typeface="+mn-lt"/>
                            </a:rPr>
                            <a:t>25</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7" t="-322034" r="-100297" b="-852542"/>
                          </a:stretch>
                        </a:blipFill>
                      </a:tcPr>
                    </a:tc>
                    <a:tc>
                      <a:txBody>
                        <a:bodyPr/>
                        <a:lstStyle/>
                        <a:p>
                          <a:pPr algn="ctr" fontAlgn="b"/>
                          <a:r>
                            <a:rPr lang="en-GB" sz="2300" u="none" strike="noStrike" dirty="0">
                              <a:effectLst/>
                              <a:latin typeface="+mn-lt"/>
                            </a:rPr>
                            <a:t>69</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7" t="-422034" r="-100297" b="-752542"/>
                          </a:stretch>
                        </a:blipFill>
                      </a:tcPr>
                    </a:tc>
                    <a:tc>
                      <a:txBody>
                        <a:bodyPr/>
                        <a:lstStyle/>
                        <a:p>
                          <a:pPr algn="ctr" fontAlgn="b"/>
                          <a:r>
                            <a:rPr lang="en-GB" sz="2300" u="none" strike="noStrike" dirty="0">
                              <a:effectLst/>
                              <a:latin typeface="+mn-lt"/>
                            </a:rPr>
                            <a:t>87</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7" t="-522034" r="-100297" b="-652542"/>
                          </a:stretch>
                        </a:blipFill>
                      </a:tcPr>
                    </a:tc>
                    <a:tc>
                      <a:txBody>
                        <a:bodyPr/>
                        <a:lstStyle/>
                        <a:p>
                          <a:pPr algn="ctr" fontAlgn="b"/>
                          <a:r>
                            <a:rPr lang="en-GB" sz="2300" u="none" strike="noStrike" dirty="0">
                              <a:effectLst/>
                              <a:latin typeface="+mn-lt"/>
                            </a:rPr>
                            <a:t>61</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7" t="-622034" r="-100297" b="-552542"/>
                          </a:stretch>
                        </a:blipFill>
                      </a:tcPr>
                    </a:tc>
                    <a:tc>
                      <a:txBody>
                        <a:bodyPr/>
                        <a:lstStyle/>
                        <a:p>
                          <a:pPr algn="ctr" fontAlgn="b"/>
                          <a:r>
                            <a:rPr lang="en-GB" sz="2300" u="none" strike="noStrike" dirty="0">
                              <a:effectLst/>
                              <a:latin typeface="+mn-lt"/>
                            </a:rPr>
                            <a:t>28</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7" t="-710000" r="-100297" b="-443333"/>
                          </a:stretch>
                        </a:blipFill>
                      </a:tcPr>
                    </a:tc>
                    <a:tc>
                      <a:txBody>
                        <a:bodyPr/>
                        <a:lstStyle/>
                        <a:p>
                          <a:pPr algn="ctr" fontAlgn="b"/>
                          <a:r>
                            <a:rPr lang="en-GB" sz="2300" u="none" strike="noStrike" dirty="0">
                              <a:effectLst/>
                              <a:latin typeface="+mn-lt"/>
                            </a:rPr>
                            <a:t>12</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7" t="-823729" r="-100297" b="-350847"/>
                          </a:stretch>
                        </a:blipFill>
                      </a:tcPr>
                    </a:tc>
                    <a:tc>
                      <a:txBody>
                        <a:bodyPr/>
                        <a:lstStyle/>
                        <a:p>
                          <a:pPr algn="ctr" fontAlgn="b"/>
                          <a:r>
                            <a:rPr lang="en-GB" sz="2300" u="none" strike="noStrike" dirty="0">
                              <a:effectLst/>
                              <a:latin typeface="+mn-lt"/>
                            </a:rPr>
                            <a:t>4</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7" t="-923729" r="-100297" b="-250847"/>
                          </a:stretch>
                        </a:blipFill>
                      </a:tcPr>
                    </a:tc>
                    <a:tc>
                      <a:txBody>
                        <a:bodyPr/>
                        <a:lstStyle/>
                        <a:p>
                          <a:pPr algn="ctr" fontAlgn="b"/>
                          <a:r>
                            <a:rPr lang="en-GB" sz="2300" u="none" strike="noStrike" dirty="0">
                              <a:effectLst/>
                              <a:latin typeface="+mn-lt"/>
                            </a:rPr>
                            <a:t>5</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7" t="-1023729" r="-100297" b="-150847"/>
                          </a:stretch>
                        </a:blipFill>
                      </a:tcPr>
                    </a:tc>
                    <a:tc>
                      <a:txBody>
                        <a:bodyPr/>
                        <a:lstStyle/>
                        <a:p>
                          <a:pPr algn="ctr" fontAlgn="b"/>
                          <a:r>
                            <a:rPr lang="en-GB" sz="2300" u="none" strike="noStrike" dirty="0">
                              <a:effectLst/>
                              <a:latin typeface="+mn-lt"/>
                            </a:rPr>
                            <a:t>0</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7" t="-1123729" r="-100297" b="-50847"/>
                          </a:stretch>
                        </a:blipFill>
                      </a:tcPr>
                    </a:tc>
                    <a:tc>
                      <a:txBody>
                        <a:bodyPr/>
                        <a:lstStyle/>
                        <a:p>
                          <a:pPr algn="ctr" fontAlgn="b"/>
                          <a:r>
                            <a:rPr lang="en-GB" sz="2300" u="none" strike="noStrike" dirty="0">
                              <a:effectLst/>
                              <a:latin typeface="+mn-lt"/>
                            </a:rPr>
                            <a:t>1</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bl>
              </a:graphicData>
            </a:graphic>
          </p:graphicFrame>
        </mc:Fallback>
      </mc:AlternateContent>
      <mc:AlternateContent xmlns:mc="http://schemas.openxmlformats.org/markup-compatibility/2006">
        <mc:Choice xmlns="" xmlns:a14="http://schemas.microsoft.com/office/drawing/2010/main" Requires="a14">
          <p:graphicFrame>
            <p:nvGraphicFramePr>
              <p:cNvPr id="8" name="Table 7"/>
              <p:cNvGraphicFramePr>
                <a:graphicFrameLocks noGrp="1"/>
              </p:cNvGraphicFramePr>
              <p:nvPr>
                <p:extLst>
                  <p:ext uri="{D42A27DB-BD31-4B8C-83A1-F6EECF244321}">
                    <p14:modId xmlns:p14="http://schemas.microsoft.com/office/powerpoint/2010/main" val="645489820"/>
                  </p:ext>
                </p:extLst>
              </p:nvPr>
            </p:nvGraphicFramePr>
            <p:xfrm>
              <a:off x="6433959" y="1785938"/>
              <a:ext cx="4091166" cy="4356985"/>
            </p:xfrm>
            <a:graphic>
              <a:graphicData uri="http://schemas.openxmlformats.org/drawingml/2006/table">
                <a:tbl>
                  <a:tblPr>
                    <a:tableStyleId>{D7AC3CCA-C797-4891-BE02-D94E43425B78}</a:tableStyleId>
                  </a:tblPr>
                  <a:tblGrid>
                    <a:gridCol w="2045583"/>
                    <a:gridCol w="2045583"/>
                  </a:tblGrid>
                  <a:tr h="380914">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algn="ctr" fontAlgn="b"/>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&lt;10</m:t>
                                </m:r>
                              </m:oMath>
                            </m:oMathPara>
                          </a14:m>
                          <a:endParaRPr lang="en-GB" sz="18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&lt;20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&lt;30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&lt;40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&lt;50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&lt;60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&lt;70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&lt;80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&lt;90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&lt;100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&lt;110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bl>
              </a:graphicData>
            </a:graphic>
          </p:graphicFrame>
        </mc:Choice>
        <mc:Fallback>
          <p:graphicFrame>
            <p:nvGraphicFramePr>
              <p:cNvPr id="8" name="Table 7"/>
              <p:cNvGraphicFramePr>
                <a:graphicFrameLocks noGrp="1"/>
              </p:cNvGraphicFramePr>
              <p:nvPr>
                <p:extLst>
                  <p:ext uri="{D42A27DB-BD31-4B8C-83A1-F6EECF244321}">
                    <p14:modId xmlns:a14="http://schemas.microsoft.com/office/drawing/2010/main" xmlns="" xmlns:p14="http://schemas.microsoft.com/office/powerpoint/2010/main" val="645489820"/>
                  </p:ext>
                </p:extLst>
              </p:nvPr>
            </p:nvGraphicFramePr>
            <p:xfrm>
              <a:off x="6433959" y="1785938"/>
              <a:ext cx="4091166" cy="4356985"/>
            </p:xfrm>
            <a:graphic>
              <a:graphicData uri="http://schemas.openxmlformats.org/drawingml/2006/table">
                <a:tbl>
                  <a:tblPr>
                    <a:tableStyleId>{D7AC3CCA-C797-4891-BE02-D94E43425B78}</a:tableStyleId>
                  </a:tblPr>
                  <a:tblGrid>
                    <a:gridCol w="2045583"/>
                    <a:gridCol w="2045583"/>
                  </a:tblGrid>
                  <a:tr h="380914">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4"/>
                          <a:stretch>
                            <a:fillRect l="-298" t="-122034" r="-100595" b="-1016949"/>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4"/>
                          <a:stretch>
                            <a:fillRect l="-298" t="-222034" r="-100595" b="-916949"/>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4"/>
                          <a:stretch>
                            <a:fillRect l="-298" t="-316667" r="-100595" b="-801667"/>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4"/>
                          <a:stretch>
                            <a:fillRect l="-298" t="-423729" r="-100595" b="-715254"/>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4"/>
                          <a:stretch>
                            <a:fillRect l="-298" t="-515000" r="-100595" b="-603333"/>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4"/>
                          <a:stretch>
                            <a:fillRect l="-298" t="-625424" r="-100595" b="-513559"/>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4"/>
                          <a:stretch>
                            <a:fillRect l="-298" t="-725424" r="-100595" b="-413559"/>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4"/>
                          <a:stretch>
                            <a:fillRect l="-298" t="-811667" r="-100595" b="-306667"/>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4"/>
                          <a:stretch>
                            <a:fillRect l="-298" t="-927119" r="-100595" b="-211864"/>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4"/>
                          <a:stretch>
                            <a:fillRect l="-298" t="-1010000" r="-100595" b="-108333"/>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4"/>
                          <a:stretch>
                            <a:fillRect l="-298" t="-1128814" r="-100595" b="-10169"/>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bl>
              </a:graphicData>
            </a:graphic>
          </p:graphicFrame>
        </mc:Fallback>
      </mc:AlternateContent>
      <p:sp>
        <p:nvSpPr>
          <p:cNvPr id="9" name="Oval 8"/>
          <p:cNvSpPr/>
          <p:nvPr/>
        </p:nvSpPr>
        <p:spPr>
          <a:xfrm>
            <a:off x="544142" y="2204660"/>
            <a:ext cx="1512168" cy="34924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6666518" y="2182437"/>
            <a:ext cx="1512168" cy="34924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 xmlns:p14="http://schemas.microsoft.com/office/powerpoint/2010/main" val="3637227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Cumulative Frequency</a:t>
            </a:r>
            <a:br>
              <a:rPr lang="en-GB" smtClean="0"/>
            </a:br>
            <a:endParaRPr lang="en-GB" dirty="0"/>
          </a:p>
        </p:txBody>
      </p:sp>
      <p:sp>
        <p:nvSpPr>
          <p:cNvPr id="4" name="TextBox 3"/>
          <p:cNvSpPr txBox="1"/>
          <p:nvPr/>
        </p:nvSpPr>
        <p:spPr>
          <a:xfrm>
            <a:off x="353053" y="1046116"/>
            <a:ext cx="4207402" cy="707886"/>
          </a:xfrm>
          <a:prstGeom prst="rect">
            <a:avLst/>
          </a:prstGeom>
          <a:noFill/>
        </p:spPr>
        <p:txBody>
          <a:bodyPr wrap="square" rtlCol="0">
            <a:spAutoFit/>
          </a:bodyPr>
          <a:lstStyle/>
          <a:p>
            <a:r>
              <a:rPr lang="en-GB" sz="2000" i="1" dirty="0" smtClean="0"/>
              <a:t>This table shows the wealth index of 295 WCA group members in Ethiopia. </a:t>
            </a:r>
            <a:endParaRPr lang="en-GB" sz="2000" i="1" dirty="0"/>
          </a:p>
        </p:txBody>
      </p:sp>
      <mc:AlternateContent xmlns:mc="http://schemas.openxmlformats.org/markup-compatibility/2006">
        <mc:Choice xmlns="" xmlns:a14="http://schemas.microsoft.com/office/drawing/2010/main" Requires="a14">
          <p:graphicFrame>
            <p:nvGraphicFramePr>
              <p:cNvPr id="7" name="Table 6"/>
              <p:cNvGraphicFramePr>
                <a:graphicFrameLocks noGrp="1"/>
              </p:cNvGraphicFramePr>
              <p:nvPr>
                <p:extLst>
                  <p:ext uri="{D42A27DB-BD31-4B8C-83A1-F6EECF244321}">
                    <p14:modId xmlns:p14="http://schemas.microsoft.com/office/powerpoint/2010/main" val="945608755"/>
                  </p:ext>
                </p:extLst>
              </p:nvPr>
            </p:nvGraphicFramePr>
            <p:xfrm>
              <a:off x="334963" y="1782397"/>
              <a:ext cx="4091166" cy="4348692"/>
            </p:xfrm>
            <a:graphic>
              <a:graphicData uri="http://schemas.openxmlformats.org/drawingml/2006/table">
                <a:tbl>
                  <a:tblPr>
                    <a:tableStyleId>{D7AC3CCA-C797-4891-BE02-D94E43425B78}</a:tableStyleId>
                  </a:tblPr>
                  <a:tblGrid>
                    <a:gridCol w="2045583"/>
                    <a:gridCol w="2045583"/>
                  </a:tblGrid>
                  <a:tr h="388197">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algn="ctr" fontAlgn="b"/>
                          <a14:m>
                            <m:oMathPara xmlns:m="http://schemas.openxmlformats.org/officeDocument/2006/math">
                              <m:oMathParaPr>
                                <m:jc m:val="centerGroup"/>
                              </m:oMathParaPr>
                              <m:oMath xmlns:m="http://schemas.openxmlformats.org/officeDocument/2006/math">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&lt;10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3</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panose="02040503050406030204" pitchFamily="18" charset="0"/>
                                  </a:rPr>
                                  <m:t>10≤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&lt;20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25</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800" u="none" strike="noStrike" dirty="0" smtClean="0">
                              <a:effectLst/>
                              <a:latin typeface="+mn-lt"/>
                            </a:rPr>
                            <a:t>2</a:t>
                          </a:r>
                          <a14:m>
                            <m:oMath xmlns:m="http://schemas.openxmlformats.org/officeDocument/2006/math">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&lt;30</m:t>
                              </m:r>
                            </m:oMath>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69</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0" u="none" strike="noStrike" smtClean="0">
                                    <a:effectLst/>
                                    <a:latin typeface="Cambria Math" panose="02040503050406030204" pitchFamily="18" charset="0"/>
                                  </a:rPr>
                                  <m:t>3</m:t>
                                </m:r>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&lt;40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87</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0" u="none" strike="noStrike" smtClean="0">
                                    <a:effectLst/>
                                    <a:latin typeface="Cambria Math" panose="02040503050406030204" pitchFamily="18" charset="0"/>
                                  </a:rPr>
                                  <m:t>4</m:t>
                                </m:r>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&lt;50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61</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0" u="none" strike="noStrike" smtClean="0">
                                    <a:effectLst/>
                                    <a:latin typeface="Cambria Math" panose="02040503050406030204" pitchFamily="18" charset="0"/>
                                  </a:rPr>
                                  <m:t>5</m:t>
                                </m:r>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&lt;60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28</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0" u="none" strike="noStrike" smtClean="0">
                                    <a:effectLst/>
                                    <a:latin typeface="Cambria Math" panose="02040503050406030204" pitchFamily="18" charset="0"/>
                                  </a:rPr>
                                  <m:t>6</m:t>
                                </m:r>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&lt;70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12</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0" u="none" strike="noStrike" smtClean="0">
                                    <a:effectLst/>
                                    <a:latin typeface="Cambria Math" panose="02040503050406030204" pitchFamily="18" charset="0"/>
                                  </a:rPr>
                                  <m:t>7</m:t>
                                </m:r>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&lt;80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4</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panose="02040503050406030204" pitchFamily="18" charset="0"/>
                                  </a:rPr>
                                  <m:t>80≤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&lt;90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5</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panose="02040503050406030204" pitchFamily="18" charset="0"/>
                                  </a:rPr>
                                  <m:t>9</m:t>
                                </m:r>
                                <m:r>
                                  <a:rPr lang="en-GB" sz="1800" b="0" i="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&lt;100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0</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panose="02040503050406030204" pitchFamily="18" charset="0"/>
                                  </a:rPr>
                                  <m:t>100≤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&lt;110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1</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bl>
              </a:graphicData>
            </a:graphic>
          </p:graphicFrame>
        </mc:Choice>
        <mc:Fallback>
          <p:graphicFrame>
            <p:nvGraphicFramePr>
              <p:cNvPr id="7" name="Table 6"/>
              <p:cNvGraphicFramePr>
                <a:graphicFrameLocks noGrp="1"/>
              </p:cNvGraphicFramePr>
              <p:nvPr>
                <p:extLst>
                  <p:ext uri="{D42A27DB-BD31-4B8C-83A1-F6EECF244321}">
                    <p14:modId xmlns:a14="http://schemas.microsoft.com/office/drawing/2010/main" xmlns="" xmlns:p14="http://schemas.microsoft.com/office/powerpoint/2010/main" val="945608755"/>
                  </p:ext>
                </p:extLst>
              </p:nvPr>
            </p:nvGraphicFramePr>
            <p:xfrm>
              <a:off x="334963" y="1782397"/>
              <a:ext cx="4091166" cy="4348692"/>
            </p:xfrm>
            <a:graphic>
              <a:graphicData uri="http://schemas.openxmlformats.org/drawingml/2006/table">
                <a:tbl>
                  <a:tblPr>
                    <a:tableStyleId>{D7AC3CCA-C797-4891-BE02-D94E43425B78}</a:tableStyleId>
                  </a:tblPr>
                  <a:tblGrid>
                    <a:gridCol w="2045583"/>
                    <a:gridCol w="2045583"/>
                  </a:tblGrid>
                  <a:tr h="388197">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122034" r="-100297" b="-1052542"/>
                          </a:stretch>
                        </a:blipFill>
                      </a:tcPr>
                    </a:tc>
                    <a:tc>
                      <a:txBody>
                        <a:bodyPr/>
                        <a:lstStyle/>
                        <a:p>
                          <a:pPr algn="ctr" fontAlgn="b"/>
                          <a:r>
                            <a:rPr lang="en-GB" sz="2300" u="none" strike="noStrike" dirty="0">
                              <a:effectLst/>
                              <a:latin typeface="+mn-lt"/>
                            </a:rPr>
                            <a:t>3</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222034" r="-100297" b="-952542"/>
                          </a:stretch>
                        </a:blipFill>
                      </a:tcPr>
                    </a:tc>
                    <a:tc>
                      <a:txBody>
                        <a:bodyPr/>
                        <a:lstStyle/>
                        <a:p>
                          <a:pPr algn="ctr" fontAlgn="b"/>
                          <a:r>
                            <a:rPr lang="en-GB" sz="2300" u="none" strike="noStrike" dirty="0">
                              <a:effectLst/>
                              <a:latin typeface="+mn-lt"/>
                            </a:rPr>
                            <a:t>25</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322034" r="-100297" b="-852542"/>
                          </a:stretch>
                        </a:blipFill>
                      </a:tcPr>
                    </a:tc>
                    <a:tc>
                      <a:txBody>
                        <a:bodyPr/>
                        <a:lstStyle/>
                        <a:p>
                          <a:pPr algn="ctr" fontAlgn="b"/>
                          <a:r>
                            <a:rPr lang="en-GB" sz="2300" u="none" strike="noStrike" dirty="0">
                              <a:effectLst/>
                              <a:latin typeface="+mn-lt"/>
                            </a:rPr>
                            <a:t>69</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422034" r="-100297" b="-752542"/>
                          </a:stretch>
                        </a:blipFill>
                      </a:tcPr>
                    </a:tc>
                    <a:tc>
                      <a:txBody>
                        <a:bodyPr/>
                        <a:lstStyle/>
                        <a:p>
                          <a:pPr algn="ctr" fontAlgn="b"/>
                          <a:r>
                            <a:rPr lang="en-GB" sz="2300" u="none" strike="noStrike" dirty="0">
                              <a:effectLst/>
                              <a:latin typeface="+mn-lt"/>
                            </a:rPr>
                            <a:t>87</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522034" r="-100297" b="-652542"/>
                          </a:stretch>
                        </a:blipFill>
                      </a:tcPr>
                    </a:tc>
                    <a:tc>
                      <a:txBody>
                        <a:bodyPr/>
                        <a:lstStyle/>
                        <a:p>
                          <a:pPr algn="ctr" fontAlgn="b"/>
                          <a:r>
                            <a:rPr lang="en-GB" sz="2300" u="none" strike="noStrike" dirty="0">
                              <a:effectLst/>
                              <a:latin typeface="+mn-lt"/>
                            </a:rPr>
                            <a:t>61</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622034" r="-100297" b="-552542"/>
                          </a:stretch>
                        </a:blipFill>
                      </a:tcPr>
                    </a:tc>
                    <a:tc>
                      <a:txBody>
                        <a:bodyPr/>
                        <a:lstStyle/>
                        <a:p>
                          <a:pPr algn="ctr" fontAlgn="b"/>
                          <a:r>
                            <a:rPr lang="en-GB" sz="2300" u="none" strike="noStrike" dirty="0">
                              <a:effectLst/>
                              <a:latin typeface="+mn-lt"/>
                            </a:rPr>
                            <a:t>28</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710000" r="-100297" b="-443333"/>
                          </a:stretch>
                        </a:blipFill>
                      </a:tcPr>
                    </a:tc>
                    <a:tc>
                      <a:txBody>
                        <a:bodyPr/>
                        <a:lstStyle/>
                        <a:p>
                          <a:pPr algn="ctr" fontAlgn="b"/>
                          <a:r>
                            <a:rPr lang="en-GB" sz="2300" u="none" strike="noStrike" dirty="0">
                              <a:effectLst/>
                              <a:latin typeface="+mn-lt"/>
                            </a:rPr>
                            <a:t>12</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823729" r="-100297" b="-350847"/>
                          </a:stretch>
                        </a:blipFill>
                      </a:tcPr>
                    </a:tc>
                    <a:tc>
                      <a:txBody>
                        <a:bodyPr/>
                        <a:lstStyle/>
                        <a:p>
                          <a:pPr algn="ctr" fontAlgn="b"/>
                          <a:r>
                            <a:rPr lang="en-GB" sz="2300" u="none" strike="noStrike" dirty="0">
                              <a:effectLst/>
                              <a:latin typeface="+mn-lt"/>
                            </a:rPr>
                            <a:t>4</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923729" r="-100297" b="-250847"/>
                          </a:stretch>
                        </a:blipFill>
                      </a:tcPr>
                    </a:tc>
                    <a:tc>
                      <a:txBody>
                        <a:bodyPr/>
                        <a:lstStyle/>
                        <a:p>
                          <a:pPr algn="ctr" fontAlgn="b"/>
                          <a:r>
                            <a:rPr lang="en-GB" sz="2300" u="none" strike="noStrike" dirty="0">
                              <a:effectLst/>
                              <a:latin typeface="+mn-lt"/>
                            </a:rPr>
                            <a:t>5</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1023729" r="-100297" b="-150847"/>
                          </a:stretch>
                        </a:blipFill>
                      </a:tcPr>
                    </a:tc>
                    <a:tc>
                      <a:txBody>
                        <a:bodyPr/>
                        <a:lstStyle/>
                        <a:p>
                          <a:pPr algn="ctr" fontAlgn="b"/>
                          <a:r>
                            <a:rPr lang="en-GB" sz="2300" u="none" strike="noStrike" dirty="0">
                              <a:effectLst/>
                              <a:latin typeface="+mn-lt"/>
                            </a:rPr>
                            <a:t>0</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1123729" r="-100297" b="-50847"/>
                          </a:stretch>
                        </a:blipFill>
                      </a:tcPr>
                    </a:tc>
                    <a:tc>
                      <a:txBody>
                        <a:bodyPr/>
                        <a:lstStyle/>
                        <a:p>
                          <a:pPr algn="ctr" fontAlgn="b"/>
                          <a:r>
                            <a:rPr lang="en-GB" sz="2300" u="none" strike="noStrike" dirty="0">
                              <a:effectLst/>
                              <a:latin typeface="+mn-lt"/>
                            </a:rPr>
                            <a:t>1</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bl>
              </a:graphicData>
            </a:graphic>
          </p:graphicFrame>
        </mc:Fallback>
      </mc:AlternateContent>
      <mc:AlternateContent xmlns:mc="http://schemas.openxmlformats.org/markup-compatibility/2006">
        <mc:Choice xmlns="" xmlns:a14="http://schemas.microsoft.com/office/drawing/2010/main" Requires="a14">
          <p:graphicFrame>
            <p:nvGraphicFramePr>
              <p:cNvPr id="8" name="Table 7"/>
              <p:cNvGraphicFramePr>
                <a:graphicFrameLocks noGrp="1"/>
              </p:cNvGraphicFramePr>
              <p:nvPr>
                <p:extLst>
                  <p:ext uri="{D42A27DB-BD31-4B8C-83A1-F6EECF244321}">
                    <p14:modId xmlns:p14="http://schemas.microsoft.com/office/powerpoint/2010/main" val="2600606025"/>
                  </p:ext>
                </p:extLst>
              </p:nvPr>
            </p:nvGraphicFramePr>
            <p:xfrm>
              <a:off x="6433959" y="1785938"/>
              <a:ext cx="4091166" cy="4356985"/>
            </p:xfrm>
            <a:graphic>
              <a:graphicData uri="http://schemas.openxmlformats.org/drawingml/2006/table">
                <a:tbl>
                  <a:tblPr>
                    <a:tableStyleId>{D7AC3CCA-C797-4891-BE02-D94E43425B78}</a:tableStyleId>
                  </a:tblPr>
                  <a:tblGrid>
                    <a:gridCol w="2045583"/>
                    <a:gridCol w="2045583"/>
                  </a:tblGrid>
                  <a:tr h="380914">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algn="ctr" fontAlgn="b"/>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&lt;10</m:t>
                                </m:r>
                              </m:oMath>
                            </m:oMathPara>
                          </a14:m>
                          <a:endParaRPr lang="en-GB" sz="18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b="0" i="0" u="none" strike="noStrike" dirty="0" smtClean="0">
                              <a:solidFill>
                                <a:srgbClr val="000000"/>
                              </a:solidFill>
                              <a:effectLst/>
                              <a:latin typeface="Calibri"/>
                            </a:rPr>
                            <a:t>3</a:t>
                          </a:r>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&lt;20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&lt;30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&lt;40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&lt;50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&lt;60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&lt;70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&lt;80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&lt;90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&lt;100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&lt;110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bl>
              </a:graphicData>
            </a:graphic>
          </p:graphicFrame>
        </mc:Choice>
        <mc:Fallback>
          <p:graphicFrame>
            <p:nvGraphicFramePr>
              <p:cNvPr id="8" name="Table 7"/>
              <p:cNvGraphicFramePr>
                <a:graphicFrameLocks noGrp="1"/>
              </p:cNvGraphicFramePr>
              <p:nvPr>
                <p:extLst>
                  <p:ext uri="{D42A27DB-BD31-4B8C-83A1-F6EECF244321}">
                    <p14:modId xmlns:a14="http://schemas.microsoft.com/office/drawing/2010/main" xmlns="" xmlns:p14="http://schemas.microsoft.com/office/powerpoint/2010/main" val="2600606025"/>
                  </p:ext>
                </p:extLst>
              </p:nvPr>
            </p:nvGraphicFramePr>
            <p:xfrm>
              <a:off x="6433959" y="1785938"/>
              <a:ext cx="4091166" cy="4356985"/>
            </p:xfrm>
            <a:graphic>
              <a:graphicData uri="http://schemas.openxmlformats.org/drawingml/2006/table">
                <a:tbl>
                  <a:tblPr>
                    <a:tableStyleId>{D7AC3CCA-C797-4891-BE02-D94E43425B78}</a:tableStyleId>
                  </a:tblPr>
                  <a:tblGrid>
                    <a:gridCol w="2045583"/>
                    <a:gridCol w="2045583"/>
                  </a:tblGrid>
                  <a:tr h="380914">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122034" r="-100595" b="-1016949"/>
                          </a:stretch>
                        </a:blipFill>
                      </a:tcPr>
                    </a:tc>
                    <a:tc>
                      <a:txBody>
                        <a:bodyPr/>
                        <a:lstStyle/>
                        <a:p>
                          <a:pPr algn="ctr" fontAlgn="b"/>
                          <a:r>
                            <a:rPr lang="en-GB" sz="2300" b="0" i="0" u="none" strike="noStrike" dirty="0" smtClean="0">
                              <a:solidFill>
                                <a:srgbClr val="000000"/>
                              </a:solidFill>
                              <a:effectLst/>
                              <a:latin typeface="Calibri"/>
                            </a:rPr>
                            <a:t>3</a:t>
                          </a:r>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222034" r="-100595" b="-916949"/>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316667" r="-100595" b="-801667"/>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423729" r="-100595" b="-715254"/>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515000" r="-100595" b="-603333"/>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625424" r="-100595" b="-513559"/>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725424" r="-100595" b="-413559"/>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811667" r="-100595" b="-306667"/>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927119" r="-100595" b="-211864"/>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1010000" r="-100595" b="-108333"/>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1128814" r="-100595" b="-10169"/>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bl>
              </a:graphicData>
            </a:graphic>
          </p:graphicFrame>
        </mc:Fallback>
      </mc:AlternateContent>
      <p:sp>
        <p:nvSpPr>
          <p:cNvPr id="9" name="Oval 8"/>
          <p:cNvSpPr/>
          <p:nvPr/>
        </p:nvSpPr>
        <p:spPr>
          <a:xfrm>
            <a:off x="544142" y="2204660"/>
            <a:ext cx="1512168" cy="34924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6666518" y="2182437"/>
            <a:ext cx="1512168" cy="34924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 xmlns:p14="http://schemas.microsoft.com/office/powerpoint/2010/main" val="1505954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Cumulative Frequency</a:t>
            </a:r>
            <a:br>
              <a:rPr lang="en-GB" smtClean="0"/>
            </a:br>
            <a:endParaRPr lang="en-GB" dirty="0"/>
          </a:p>
        </p:txBody>
      </p:sp>
      <p:sp>
        <p:nvSpPr>
          <p:cNvPr id="4" name="TextBox 3"/>
          <p:cNvSpPr txBox="1"/>
          <p:nvPr/>
        </p:nvSpPr>
        <p:spPr>
          <a:xfrm>
            <a:off x="353053" y="1046116"/>
            <a:ext cx="4207402" cy="707886"/>
          </a:xfrm>
          <a:prstGeom prst="rect">
            <a:avLst/>
          </a:prstGeom>
          <a:noFill/>
        </p:spPr>
        <p:txBody>
          <a:bodyPr wrap="square" rtlCol="0">
            <a:spAutoFit/>
          </a:bodyPr>
          <a:lstStyle/>
          <a:p>
            <a:r>
              <a:rPr lang="en-GB" sz="2000" i="1" dirty="0" smtClean="0"/>
              <a:t>This table shows the wealth index of 295 WCA group members in Ethiopia. </a:t>
            </a:r>
            <a:endParaRPr lang="en-GB" sz="2000" i="1" dirty="0"/>
          </a:p>
        </p:txBody>
      </p:sp>
      <mc:AlternateContent xmlns:mc="http://schemas.openxmlformats.org/markup-compatibility/2006">
        <mc:Choice xmlns="" xmlns:a14="http://schemas.microsoft.com/office/drawing/2010/main" Requires="a14">
          <p:graphicFrame>
            <p:nvGraphicFramePr>
              <p:cNvPr id="7" name="Table 6"/>
              <p:cNvGraphicFramePr>
                <a:graphicFrameLocks noGrp="1"/>
              </p:cNvGraphicFramePr>
              <p:nvPr>
                <p:extLst>
                  <p:ext uri="{D42A27DB-BD31-4B8C-83A1-F6EECF244321}">
                    <p14:modId xmlns:p14="http://schemas.microsoft.com/office/powerpoint/2010/main" val="1513558703"/>
                  </p:ext>
                </p:extLst>
              </p:nvPr>
            </p:nvGraphicFramePr>
            <p:xfrm>
              <a:off x="334963" y="1782397"/>
              <a:ext cx="4091166" cy="4348692"/>
            </p:xfrm>
            <a:graphic>
              <a:graphicData uri="http://schemas.openxmlformats.org/drawingml/2006/table">
                <a:tbl>
                  <a:tblPr>
                    <a:tableStyleId>{D7AC3CCA-C797-4891-BE02-D94E43425B78}</a:tableStyleId>
                  </a:tblPr>
                  <a:tblGrid>
                    <a:gridCol w="2045583"/>
                    <a:gridCol w="2045583"/>
                  </a:tblGrid>
                  <a:tr h="388197">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algn="ctr" fontAlgn="b"/>
                          <a14:m>
                            <m:oMathPara xmlns:m="http://schemas.openxmlformats.org/officeDocument/2006/math">
                              <m:oMathParaPr>
                                <m:jc m:val="centerGroup"/>
                              </m:oMathParaPr>
                              <m:oMath xmlns:m="http://schemas.openxmlformats.org/officeDocument/2006/math">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&lt;10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3</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panose="02040503050406030204" pitchFamily="18" charset="0"/>
                                  </a:rPr>
                                  <m:t>10≤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&lt;20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25</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800" u="none" strike="noStrike" dirty="0" smtClean="0">
                              <a:effectLst/>
                              <a:latin typeface="+mn-lt"/>
                            </a:rPr>
                            <a:t>2</a:t>
                          </a:r>
                          <a14:m>
                            <m:oMath xmlns:m="http://schemas.openxmlformats.org/officeDocument/2006/math">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&lt;30</m:t>
                              </m:r>
                            </m:oMath>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69</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0" u="none" strike="noStrike" smtClean="0">
                                    <a:effectLst/>
                                    <a:latin typeface="Cambria Math" panose="02040503050406030204" pitchFamily="18" charset="0"/>
                                  </a:rPr>
                                  <m:t>3</m:t>
                                </m:r>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&lt;40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87</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0" u="none" strike="noStrike" smtClean="0">
                                    <a:effectLst/>
                                    <a:latin typeface="Cambria Math" panose="02040503050406030204" pitchFamily="18" charset="0"/>
                                  </a:rPr>
                                  <m:t>4</m:t>
                                </m:r>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&lt;50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61</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0" u="none" strike="noStrike" smtClean="0">
                                    <a:effectLst/>
                                    <a:latin typeface="Cambria Math" panose="02040503050406030204" pitchFamily="18" charset="0"/>
                                  </a:rPr>
                                  <m:t>5</m:t>
                                </m:r>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&lt;60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28</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0" u="none" strike="noStrike" smtClean="0">
                                    <a:effectLst/>
                                    <a:latin typeface="Cambria Math" panose="02040503050406030204" pitchFamily="18" charset="0"/>
                                  </a:rPr>
                                  <m:t>6</m:t>
                                </m:r>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&lt;70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12</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0" u="none" strike="noStrike" smtClean="0">
                                    <a:effectLst/>
                                    <a:latin typeface="Cambria Math" panose="02040503050406030204" pitchFamily="18" charset="0"/>
                                  </a:rPr>
                                  <m:t>7</m:t>
                                </m:r>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&lt;80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4</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panose="02040503050406030204" pitchFamily="18" charset="0"/>
                                  </a:rPr>
                                  <m:t>80≤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&lt;90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5</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panose="02040503050406030204" pitchFamily="18" charset="0"/>
                                  </a:rPr>
                                  <m:t>9</m:t>
                                </m:r>
                                <m:r>
                                  <a:rPr lang="en-GB" sz="1800" b="0" i="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&lt;100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0</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panose="02040503050406030204" pitchFamily="18" charset="0"/>
                                  </a:rPr>
                                  <m:t>100≤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&lt;110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1</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bl>
              </a:graphicData>
            </a:graphic>
          </p:graphicFrame>
        </mc:Choice>
        <mc:Fallback>
          <p:graphicFrame>
            <p:nvGraphicFramePr>
              <p:cNvPr id="7" name="Table 6"/>
              <p:cNvGraphicFramePr>
                <a:graphicFrameLocks noGrp="1"/>
              </p:cNvGraphicFramePr>
              <p:nvPr>
                <p:extLst>
                  <p:ext uri="{D42A27DB-BD31-4B8C-83A1-F6EECF244321}">
                    <p14:modId xmlns:a14="http://schemas.microsoft.com/office/drawing/2010/main" xmlns="" xmlns:p14="http://schemas.microsoft.com/office/powerpoint/2010/main" val="1513558703"/>
                  </p:ext>
                </p:extLst>
              </p:nvPr>
            </p:nvGraphicFramePr>
            <p:xfrm>
              <a:off x="334963" y="1782397"/>
              <a:ext cx="4091166" cy="4348692"/>
            </p:xfrm>
            <a:graphic>
              <a:graphicData uri="http://schemas.openxmlformats.org/drawingml/2006/table">
                <a:tbl>
                  <a:tblPr>
                    <a:tableStyleId>{D7AC3CCA-C797-4891-BE02-D94E43425B78}</a:tableStyleId>
                  </a:tblPr>
                  <a:tblGrid>
                    <a:gridCol w="2045583"/>
                    <a:gridCol w="2045583"/>
                  </a:tblGrid>
                  <a:tr h="388197">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122034" r="-100297" b="-1052542"/>
                          </a:stretch>
                        </a:blipFill>
                      </a:tcPr>
                    </a:tc>
                    <a:tc>
                      <a:txBody>
                        <a:bodyPr/>
                        <a:lstStyle/>
                        <a:p>
                          <a:pPr algn="ctr" fontAlgn="b"/>
                          <a:r>
                            <a:rPr lang="en-GB" sz="2300" u="none" strike="noStrike" dirty="0">
                              <a:effectLst/>
                              <a:latin typeface="+mn-lt"/>
                            </a:rPr>
                            <a:t>3</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222034" r="-100297" b="-952542"/>
                          </a:stretch>
                        </a:blipFill>
                      </a:tcPr>
                    </a:tc>
                    <a:tc>
                      <a:txBody>
                        <a:bodyPr/>
                        <a:lstStyle/>
                        <a:p>
                          <a:pPr algn="ctr" fontAlgn="b"/>
                          <a:r>
                            <a:rPr lang="en-GB" sz="2300" u="none" strike="noStrike" dirty="0">
                              <a:effectLst/>
                              <a:latin typeface="+mn-lt"/>
                            </a:rPr>
                            <a:t>25</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322034" r="-100297" b="-852542"/>
                          </a:stretch>
                        </a:blipFill>
                      </a:tcPr>
                    </a:tc>
                    <a:tc>
                      <a:txBody>
                        <a:bodyPr/>
                        <a:lstStyle/>
                        <a:p>
                          <a:pPr algn="ctr" fontAlgn="b"/>
                          <a:r>
                            <a:rPr lang="en-GB" sz="2300" u="none" strike="noStrike" dirty="0">
                              <a:effectLst/>
                              <a:latin typeface="+mn-lt"/>
                            </a:rPr>
                            <a:t>69</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422034" r="-100297" b="-752542"/>
                          </a:stretch>
                        </a:blipFill>
                      </a:tcPr>
                    </a:tc>
                    <a:tc>
                      <a:txBody>
                        <a:bodyPr/>
                        <a:lstStyle/>
                        <a:p>
                          <a:pPr algn="ctr" fontAlgn="b"/>
                          <a:r>
                            <a:rPr lang="en-GB" sz="2300" u="none" strike="noStrike" dirty="0">
                              <a:effectLst/>
                              <a:latin typeface="+mn-lt"/>
                            </a:rPr>
                            <a:t>87</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522034" r="-100297" b="-652542"/>
                          </a:stretch>
                        </a:blipFill>
                      </a:tcPr>
                    </a:tc>
                    <a:tc>
                      <a:txBody>
                        <a:bodyPr/>
                        <a:lstStyle/>
                        <a:p>
                          <a:pPr algn="ctr" fontAlgn="b"/>
                          <a:r>
                            <a:rPr lang="en-GB" sz="2300" u="none" strike="noStrike" dirty="0">
                              <a:effectLst/>
                              <a:latin typeface="+mn-lt"/>
                            </a:rPr>
                            <a:t>61</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622034" r="-100297" b="-552542"/>
                          </a:stretch>
                        </a:blipFill>
                      </a:tcPr>
                    </a:tc>
                    <a:tc>
                      <a:txBody>
                        <a:bodyPr/>
                        <a:lstStyle/>
                        <a:p>
                          <a:pPr algn="ctr" fontAlgn="b"/>
                          <a:r>
                            <a:rPr lang="en-GB" sz="2300" u="none" strike="noStrike" dirty="0">
                              <a:effectLst/>
                              <a:latin typeface="+mn-lt"/>
                            </a:rPr>
                            <a:t>28</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710000" r="-100297" b="-443333"/>
                          </a:stretch>
                        </a:blipFill>
                      </a:tcPr>
                    </a:tc>
                    <a:tc>
                      <a:txBody>
                        <a:bodyPr/>
                        <a:lstStyle/>
                        <a:p>
                          <a:pPr algn="ctr" fontAlgn="b"/>
                          <a:r>
                            <a:rPr lang="en-GB" sz="2300" u="none" strike="noStrike" dirty="0">
                              <a:effectLst/>
                              <a:latin typeface="+mn-lt"/>
                            </a:rPr>
                            <a:t>12</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823729" r="-100297" b="-350847"/>
                          </a:stretch>
                        </a:blipFill>
                      </a:tcPr>
                    </a:tc>
                    <a:tc>
                      <a:txBody>
                        <a:bodyPr/>
                        <a:lstStyle/>
                        <a:p>
                          <a:pPr algn="ctr" fontAlgn="b"/>
                          <a:r>
                            <a:rPr lang="en-GB" sz="2300" u="none" strike="noStrike" dirty="0">
                              <a:effectLst/>
                              <a:latin typeface="+mn-lt"/>
                            </a:rPr>
                            <a:t>4</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923729" r="-100297" b="-250847"/>
                          </a:stretch>
                        </a:blipFill>
                      </a:tcPr>
                    </a:tc>
                    <a:tc>
                      <a:txBody>
                        <a:bodyPr/>
                        <a:lstStyle/>
                        <a:p>
                          <a:pPr algn="ctr" fontAlgn="b"/>
                          <a:r>
                            <a:rPr lang="en-GB" sz="2300" u="none" strike="noStrike" dirty="0">
                              <a:effectLst/>
                              <a:latin typeface="+mn-lt"/>
                            </a:rPr>
                            <a:t>5</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1023729" r="-100297" b="-150847"/>
                          </a:stretch>
                        </a:blipFill>
                      </a:tcPr>
                    </a:tc>
                    <a:tc>
                      <a:txBody>
                        <a:bodyPr/>
                        <a:lstStyle/>
                        <a:p>
                          <a:pPr algn="ctr" fontAlgn="b"/>
                          <a:r>
                            <a:rPr lang="en-GB" sz="2300" u="none" strike="noStrike" dirty="0">
                              <a:effectLst/>
                              <a:latin typeface="+mn-lt"/>
                            </a:rPr>
                            <a:t>0</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1123729" r="-100297" b="-50847"/>
                          </a:stretch>
                        </a:blipFill>
                      </a:tcPr>
                    </a:tc>
                    <a:tc>
                      <a:txBody>
                        <a:bodyPr/>
                        <a:lstStyle/>
                        <a:p>
                          <a:pPr algn="ctr" fontAlgn="b"/>
                          <a:r>
                            <a:rPr lang="en-GB" sz="2300" u="none" strike="noStrike" dirty="0">
                              <a:effectLst/>
                              <a:latin typeface="+mn-lt"/>
                            </a:rPr>
                            <a:t>1</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bl>
              </a:graphicData>
            </a:graphic>
          </p:graphicFrame>
        </mc:Fallback>
      </mc:AlternateContent>
      <mc:AlternateContent xmlns:mc="http://schemas.openxmlformats.org/markup-compatibility/2006">
        <mc:Choice xmlns="" xmlns:a14="http://schemas.microsoft.com/office/drawing/2010/main" Requires="a14">
          <p:graphicFrame>
            <p:nvGraphicFramePr>
              <p:cNvPr id="8" name="Table 7"/>
              <p:cNvGraphicFramePr>
                <a:graphicFrameLocks noGrp="1"/>
              </p:cNvGraphicFramePr>
              <p:nvPr>
                <p:extLst>
                  <p:ext uri="{D42A27DB-BD31-4B8C-83A1-F6EECF244321}">
                    <p14:modId xmlns:p14="http://schemas.microsoft.com/office/powerpoint/2010/main" val="3126745828"/>
                  </p:ext>
                </p:extLst>
              </p:nvPr>
            </p:nvGraphicFramePr>
            <p:xfrm>
              <a:off x="6433959" y="1785938"/>
              <a:ext cx="4091166" cy="4356985"/>
            </p:xfrm>
            <a:graphic>
              <a:graphicData uri="http://schemas.openxmlformats.org/drawingml/2006/table">
                <a:tbl>
                  <a:tblPr>
                    <a:tableStyleId>{D7AC3CCA-C797-4891-BE02-D94E43425B78}</a:tableStyleId>
                  </a:tblPr>
                  <a:tblGrid>
                    <a:gridCol w="2045583"/>
                    <a:gridCol w="2045583"/>
                  </a:tblGrid>
                  <a:tr h="380914">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algn="ctr" fontAlgn="b"/>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&lt;10</m:t>
                                </m:r>
                              </m:oMath>
                            </m:oMathPara>
                          </a14:m>
                          <a:endParaRPr lang="en-GB" sz="18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b="0" i="0" u="none" strike="noStrike" dirty="0" smtClean="0">
                              <a:solidFill>
                                <a:srgbClr val="000000"/>
                              </a:solidFill>
                              <a:effectLst/>
                              <a:latin typeface="Calibri"/>
                            </a:rPr>
                            <a:t>3</a:t>
                          </a:r>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&lt;20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b="0" i="0" u="none" strike="noStrike" dirty="0" smtClean="0">
                              <a:solidFill>
                                <a:srgbClr val="000000"/>
                              </a:solidFill>
                              <a:effectLst/>
                              <a:latin typeface="Calibri"/>
                            </a:rPr>
                            <a:t>28</a:t>
                          </a:r>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&lt;30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&lt;40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&lt;50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&lt;60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&lt;70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&lt;80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&lt;90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&lt;100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1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&lt;110</m:t>
                                </m:r>
                              </m:oMath>
                            </m:oMathPara>
                          </a14:m>
                          <a:endParaRPr lang="en-GB" sz="1800" b="0" i="0" u="none" strike="noStrike" dirty="0">
                            <a:solidFill>
                              <a:srgbClr val="000000"/>
                            </a:solidFill>
                            <a:effectLst/>
                            <a:latin typeface="+mn-lt"/>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bl>
              </a:graphicData>
            </a:graphic>
          </p:graphicFrame>
        </mc:Choice>
        <mc:Fallback>
          <p:graphicFrame>
            <p:nvGraphicFramePr>
              <p:cNvPr id="8" name="Table 7"/>
              <p:cNvGraphicFramePr>
                <a:graphicFrameLocks noGrp="1"/>
              </p:cNvGraphicFramePr>
              <p:nvPr>
                <p:extLst>
                  <p:ext uri="{D42A27DB-BD31-4B8C-83A1-F6EECF244321}">
                    <p14:modId xmlns:a14="http://schemas.microsoft.com/office/drawing/2010/main" xmlns="" xmlns:p14="http://schemas.microsoft.com/office/powerpoint/2010/main" val="3126745828"/>
                  </p:ext>
                </p:extLst>
              </p:nvPr>
            </p:nvGraphicFramePr>
            <p:xfrm>
              <a:off x="6433959" y="1785938"/>
              <a:ext cx="4091166" cy="4356985"/>
            </p:xfrm>
            <a:graphic>
              <a:graphicData uri="http://schemas.openxmlformats.org/drawingml/2006/table">
                <a:tbl>
                  <a:tblPr>
                    <a:tableStyleId>{D7AC3CCA-C797-4891-BE02-D94E43425B78}</a:tableStyleId>
                  </a:tblPr>
                  <a:tblGrid>
                    <a:gridCol w="2045583"/>
                    <a:gridCol w="2045583"/>
                  </a:tblGrid>
                  <a:tr h="380914">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122034" r="-100595" b="-1016949"/>
                          </a:stretch>
                        </a:blipFill>
                      </a:tcPr>
                    </a:tc>
                    <a:tc>
                      <a:txBody>
                        <a:bodyPr/>
                        <a:lstStyle/>
                        <a:p>
                          <a:pPr algn="ctr" fontAlgn="b"/>
                          <a:r>
                            <a:rPr lang="en-GB" sz="2300" b="0" i="0" u="none" strike="noStrike" dirty="0" smtClean="0">
                              <a:solidFill>
                                <a:srgbClr val="000000"/>
                              </a:solidFill>
                              <a:effectLst/>
                              <a:latin typeface="Calibri"/>
                            </a:rPr>
                            <a:t>3</a:t>
                          </a:r>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222034" r="-100595" b="-916949"/>
                          </a:stretch>
                        </a:blipFill>
                      </a:tcPr>
                    </a:tc>
                    <a:tc>
                      <a:txBody>
                        <a:bodyPr/>
                        <a:lstStyle/>
                        <a:p>
                          <a:pPr algn="ctr" fontAlgn="b"/>
                          <a:r>
                            <a:rPr lang="en-GB" sz="2300" b="0" i="0" u="none" strike="noStrike" dirty="0" smtClean="0">
                              <a:solidFill>
                                <a:srgbClr val="000000"/>
                              </a:solidFill>
                              <a:effectLst/>
                              <a:latin typeface="Calibri"/>
                            </a:rPr>
                            <a:t>28</a:t>
                          </a:r>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316667" r="-100595" b="-801667"/>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423729" r="-100595" b="-715254"/>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515000" r="-100595" b="-603333"/>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625424" r="-100595" b="-513559"/>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725424" r="-100595" b="-413559"/>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811667" r="-100595" b="-306667"/>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927119" r="-100595" b="-211864"/>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1010000" r="-100595" b="-108333"/>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1461">
                    <a:tc>
                      <a:txBody>
                        <a:bodyPr/>
                        <a:lstStyle/>
                        <a:p>
                          <a:endParaRPr lang="en-US"/>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1128814" r="-100595" b="-10169"/>
                          </a:stretch>
                        </a:blipFill>
                      </a:tcPr>
                    </a:tc>
                    <a:tc>
                      <a:txBody>
                        <a:bodyPr/>
                        <a:lstStyle/>
                        <a:p>
                          <a:pPr algn="ctr" fontAlgn="b"/>
                          <a:endParaRPr lang="en-GB" sz="2300" b="0" i="0" u="none" strike="noStrike" dirty="0">
                            <a:solidFill>
                              <a:srgbClr val="000000"/>
                            </a:solidFill>
                            <a:effectLst/>
                            <a:latin typeface="Calibri"/>
                          </a:endParaRPr>
                        </a:p>
                      </a:txBody>
                      <a:tcPr marL="10941" marR="10941" marT="10941"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bl>
              </a:graphicData>
            </a:graphic>
          </p:graphicFrame>
        </mc:Fallback>
      </mc:AlternateContent>
      <p:sp>
        <p:nvSpPr>
          <p:cNvPr id="9" name="Oval 8"/>
          <p:cNvSpPr/>
          <p:nvPr/>
        </p:nvSpPr>
        <p:spPr>
          <a:xfrm>
            <a:off x="544142" y="2204660"/>
            <a:ext cx="1512168" cy="72525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6666518" y="2531682"/>
            <a:ext cx="1512168" cy="34924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2896399" y="2169057"/>
            <a:ext cx="1000574" cy="72525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 xmlns:p14="http://schemas.microsoft.com/office/powerpoint/2010/main" val="1122898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Cumulative Frequency</a:t>
            </a:r>
            <a:br>
              <a:rPr lang="en-GB" smtClean="0"/>
            </a:br>
            <a:endParaRPr lang="en-GB" dirty="0"/>
          </a:p>
        </p:txBody>
      </p:sp>
      <p:sp>
        <p:nvSpPr>
          <p:cNvPr id="4" name="TextBox 3"/>
          <p:cNvSpPr txBox="1"/>
          <p:nvPr/>
        </p:nvSpPr>
        <p:spPr>
          <a:xfrm>
            <a:off x="353053" y="1046116"/>
            <a:ext cx="4207402" cy="707886"/>
          </a:xfrm>
          <a:prstGeom prst="rect">
            <a:avLst/>
          </a:prstGeom>
          <a:noFill/>
        </p:spPr>
        <p:txBody>
          <a:bodyPr wrap="square" rtlCol="0">
            <a:spAutoFit/>
          </a:bodyPr>
          <a:lstStyle/>
          <a:p>
            <a:r>
              <a:rPr lang="en-GB" sz="2000" i="1" dirty="0" smtClean="0"/>
              <a:t>This table shows the wealth index of 295 WCA group members in Ethiopia. </a:t>
            </a:r>
            <a:endParaRPr lang="en-GB" sz="2000" i="1" dirty="0"/>
          </a:p>
        </p:txBody>
      </p:sp>
      <mc:AlternateContent xmlns:mc="http://schemas.openxmlformats.org/markup-compatibility/2006">
        <mc:Choice xmlns="" xmlns:a14="http://schemas.microsoft.com/office/drawing/2010/main" Requires="a14">
          <p:graphicFrame>
            <p:nvGraphicFramePr>
              <p:cNvPr id="7" name="Table 6"/>
              <p:cNvGraphicFramePr>
                <a:graphicFrameLocks noGrp="1"/>
              </p:cNvGraphicFramePr>
              <p:nvPr>
                <p:extLst>
                  <p:ext uri="{D42A27DB-BD31-4B8C-83A1-F6EECF244321}">
                    <p14:modId xmlns:p14="http://schemas.microsoft.com/office/powerpoint/2010/main" val="1513558703"/>
                  </p:ext>
                </p:extLst>
              </p:nvPr>
            </p:nvGraphicFramePr>
            <p:xfrm>
              <a:off x="334963" y="1782397"/>
              <a:ext cx="4091166" cy="4348692"/>
            </p:xfrm>
            <a:graphic>
              <a:graphicData uri="http://schemas.openxmlformats.org/drawingml/2006/table">
                <a:tbl>
                  <a:tblPr>
                    <a:tableStyleId>{D7AC3CCA-C797-4891-BE02-D94E43425B78}</a:tableStyleId>
                  </a:tblPr>
                  <a:tblGrid>
                    <a:gridCol w="2045583"/>
                    <a:gridCol w="2045583"/>
                  </a:tblGrid>
                  <a:tr h="388197">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algn="ctr" fontAlgn="b"/>
                          <a14:m>
                            <m:oMathPara xmlns:m="http://schemas.openxmlformats.org/officeDocument/2006/math">
                              <m:oMathParaPr>
                                <m:jc m:val="centerGroup"/>
                              </m:oMathParaPr>
                              <m:oMath xmlns:m="http://schemas.openxmlformats.org/officeDocument/2006/math">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&lt;10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3</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panose="02040503050406030204" pitchFamily="18" charset="0"/>
                                  </a:rPr>
                                  <m:t>10≤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&lt;20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25</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800" u="none" strike="noStrike" dirty="0" smtClean="0">
                              <a:effectLst/>
                              <a:latin typeface="+mn-lt"/>
                            </a:rPr>
                            <a:t>2</a:t>
                          </a:r>
                          <a14:m>
                            <m:oMath xmlns:m="http://schemas.openxmlformats.org/officeDocument/2006/math">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&lt;30</m:t>
                              </m:r>
                            </m:oMath>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69</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0" u="none" strike="noStrike" smtClean="0">
                                    <a:effectLst/>
                                    <a:latin typeface="Cambria Math" panose="02040503050406030204" pitchFamily="18" charset="0"/>
                                  </a:rPr>
                                  <m:t>3</m:t>
                                </m:r>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&lt;40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87</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0" u="none" strike="noStrike" smtClean="0">
                                    <a:effectLst/>
                                    <a:latin typeface="Cambria Math" panose="02040503050406030204" pitchFamily="18" charset="0"/>
                                  </a:rPr>
                                  <m:t>4</m:t>
                                </m:r>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&lt;50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61</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0" u="none" strike="noStrike" smtClean="0">
                                    <a:effectLst/>
                                    <a:latin typeface="Cambria Math" panose="02040503050406030204" pitchFamily="18" charset="0"/>
                                  </a:rPr>
                                  <m:t>5</m:t>
                                </m:r>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&lt;60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28</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0" u="none" strike="noStrike" smtClean="0">
                                    <a:effectLst/>
                                    <a:latin typeface="Cambria Math" panose="02040503050406030204" pitchFamily="18" charset="0"/>
                                  </a:rPr>
                                  <m:t>6</m:t>
                                </m:r>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&lt;70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12</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0" u="none" strike="noStrike" smtClean="0">
                                    <a:effectLst/>
                                    <a:latin typeface="Cambria Math" panose="02040503050406030204" pitchFamily="18" charset="0"/>
                                  </a:rPr>
                                  <m:t>7</m:t>
                                </m:r>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&lt;80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4</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panose="02040503050406030204" pitchFamily="18" charset="0"/>
                                  </a:rPr>
                                  <m:t>80≤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&lt;90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5</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panose="02040503050406030204" pitchFamily="18" charset="0"/>
                                  </a:rPr>
                                  <m:t>9</m:t>
                                </m:r>
                                <m:r>
                                  <a:rPr lang="en-GB" sz="1800" b="0" i="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&lt;100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0</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5982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panose="02040503050406030204" pitchFamily="18" charset="0"/>
                                  </a:rPr>
                                  <m:t>100≤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&lt;110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latin typeface="+mn-lt"/>
                            </a:rPr>
                            <a:t>1</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bl>
              </a:graphicData>
            </a:graphic>
          </p:graphicFrame>
        </mc:Choice>
        <mc:Fallback>
          <p:graphicFrame>
            <p:nvGraphicFramePr>
              <p:cNvPr id="7" name="Table 6"/>
              <p:cNvGraphicFramePr>
                <a:graphicFrameLocks noGrp="1"/>
              </p:cNvGraphicFramePr>
              <p:nvPr>
                <p:extLst>
                  <p:ext uri="{D42A27DB-BD31-4B8C-83A1-F6EECF244321}">
                    <p14:modId xmlns:a14="http://schemas.microsoft.com/office/drawing/2010/main" xmlns="" xmlns:p14="http://schemas.microsoft.com/office/powerpoint/2010/main" val="1513558703"/>
                  </p:ext>
                </p:extLst>
              </p:nvPr>
            </p:nvGraphicFramePr>
            <p:xfrm>
              <a:off x="334963" y="1782397"/>
              <a:ext cx="4091166" cy="4348692"/>
            </p:xfrm>
            <a:graphic>
              <a:graphicData uri="http://schemas.openxmlformats.org/drawingml/2006/table">
                <a:tbl>
                  <a:tblPr>
                    <a:tableStyleId>{D7AC3CCA-C797-4891-BE02-D94E43425B78}</a:tableStyleId>
                  </a:tblPr>
                  <a:tblGrid>
                    <a:gridCol w="2045583"/>
                    <a:gridCol w="2045583"/>
                  </a:tblGrid>
                  <a:tr h="388197">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122034" r="-100297" b="-1052542"/>
                          </a:stretch>
                        </a:blipFill>
                      </a:tcPr>
                    </a:tc>
                    <a:tc>
                      <a:txBody>
                        <a:bodyPr/>
                        <a:lstStyle/>
                        <a:p>
                          <a:pPr algn="ctr" fontAlgn="b"/>
                          <a:r>
                            <a:rPr lang="en-GB" sz="2300" u="none" strike="noStrike" dirty="0">
                              <a:effectLst/>
                              <a:latin typeface="+mn-lt"/>
                            </a:rPr>
                            <a:t>3</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222034" r="-100297" b="-952542"/>
                          </a:stretch>
                        </a:blipFill>
                      </a:tcPr>
                    </a:tc>
                    <a:tc>
                      <a:txBody>
                        <a:bodyPr/>
                        <a:lstStyle/>
                        <a:p>
                          <a:pPr algn="ctr" fontAlgn="b"/>
                          <a:r>
                            <a:rPr lang="en-GB" sz="2300" u="none" strike="noStrike" dirty="0">
                              <a:effectLst/>
                              <a:latin typeface="+mn-lt"/>
                            </a:rPr>
                            <a:t>25</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322034" r="-100297" b="-852542"/>
                          </a:stretch>
                        </a:blipFill>
                      </a:tcPr>
                    </a:tc>
                    <a:tc>
                      <a:txBody>
                        <a:bodyPr/>
                        <a:lstStyle/>
                        <a:p>
                          <a:pPr algn="ctr" fontAlgn="b"/>
                          <a:r>
                            <a:rPr lang="en-GB" sz="2300" u="none" strike="noStrike" dirty="0">
                              <a:effectLst/>
                              <a:latin typeface="+mn-lt"/>
                            </a:rPr>
                            <a:t>69</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422034" r="-100297" b="-752542"/>
                          </a:stretch>
                        </a:blipFill>
                      </a:tcPr>
                    </a:tc>
                    <a:tc>
                      <a:txBody>
                        <a:bodyPr/>
                        <a:lstStyle/>
                        <a:p>
                          <a:pPr algn="ctr" fontAlgn="b"/>
                          <a:r>
                            <a:rPr lang="en-GB" sz="2300" u="none" strike="noStrike" dirty="0">
                              <a:effectLst/>
                              <a:latin typeface="+mn-lt"/>
                            </a:rPr>
                            <a:t>87</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522034" r="-100297" b="-652542"/>
                          </a:stretch>
                        </a:blipFill>
                      </a:tcPr>
                    </a:tc>
                    <a:tc>
                      <a:txBody>
                        <a:bodyPr/>
                        <a:lstStyle/>
                        <a:p>
                          <a:pPr algn="ctr" fontAlgn="b"/>
                          <a:r>
                            <a:rPr lang="en-GB" sz="2300" u="none" strike="noStrike" dirty="0">
                              <a:effectLst/>
                              <a:latin typeface="+mn-lt"/>
                            </a:rPr>
                            <a:t>61</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622034" r="-100297" b="-552542"/>
                          </a:stretch>
                        </a:blipFill>
                      </a:tcPr>
                    </a:tc>
                    <a:tc>
                      <a:txBody>
                        <a:bodyPr/>
                        <a:lstStyle/>
                        <a:p>
                          <a:pPr algn="ctr" fontAlgn="b"/>
                          <a:r>
                            <a:rPr lang="en-GB" sz="2300" u="none" strike="noStrike" dirty="0">
                              <a:effectLst/>
                              <a:latin typeface="+mn-lt"/>
                            </a:rPr>
                            <a:t>28</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710000" r="-100297" b="-443333"/>
                          </a:stretch>
                        </a:blipFill>
                      </a:tcPr>
                    </a:tc>
                    <a:tc>
                      <a:txBody>
                        <a:bodyPr/>
                        <a:lstStyle/>
                        <a:p>
                          <a:pPr algn="ctr" fontAlgn="b"/>
                          <a:r>
                            <a:rPr lang="en-GB" sz="2300" u="none" strike="noStrike" dirty="0">
                              <a:effectLst/>
                              <a:latin typeface="+mn-lt"/>
                            </a:rPr>
                            <a:t>12</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823729" r="-100297" b="-350847"/>
                          </a:stretch>
                        </a:blipFill>
                      </a:tcPr>
                    </a:tc>
                    <a:tc>
                      <a:txBody>
                        <a:bodyPr/>
                        <a:lstStyle/>
                        <a:p>
                          <a:pPr algn="ctr" fontAlgn="b"/>
                          <a:r>
                            <a:rPr lang="en-GB" sz="2300" u="none" strike="noStrike" dirty="0">
                              <a:effectLst/>
                              <a:latin typeface="+mn-lt"/>
                            </a:rPr>
                            <a:t>4</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923729" r="-100297" b="-250847"/>
                          </a:stretch>
                        </a:blipFill>
                      </a:tcPr>
                    </a:tc>
                    <a:tc>
                      <a:txBody>
                        <a:bodyPr/>
                        <a:lstStyle/>
                        <a:p>
                          <a:pPr algn="ctr" fontAlgn="b"/>
                          <a:r>
                            <a:rPr lang="en-GB" sz="2300" u="none" strike="noStrike" dirty="0">
                              <a:effectLst/>
                              <a:latin typeface="+mn-lt"/>
                            </a:rPr>
                            <a:t>5</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1023729" r="-100297" b="-150847"/>
                          </a:stretch>
                        </a:blipFill>
                      </a:tcPr>
                    </a:tc>
                    <a:tc>
                      <a:txBody>
                        <a:bodyPr/>
                        <a:lstStyle/>
                        <a:p>
                          <a:pPr algn="ctr" fontAlgn="b"/>
                          <a:r>
                            <a:rPr lang="en-GB" sz="2300" u="none" strike="noStrike" dirty="0">
                              <a:effectLst/>
                              <a:latin typeface="+mn-lt"/>
                            </a:rPr>
                            <a:t>0</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045">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7" t="-1123729" r="-100297" b="-50847"/>
                          </a:stretch>
                        </a:blipFill>
                      </a:tcPr>
                    </a:tc>
                    <a:tc>
                      <a:txBody>
                        <a:bodyPr/>
                        <a:lstStyle/>
                        <a:p>
                          <a:pPr algn="ctr" fontAlgn="b"/>
                          <a:r>
                            <a:rPr lang="en-GB" sz="2300" u="none" strike="noStrike" dirty="0">
                              <a:effectLst/>
                              <a:latin typeface="+mn-lt"/>
                            </a:rPr>
                            <a:t>1</a:t>
                          </a:r>
                          <a:endParaRPr lang="en-GB" sz="23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bl>
              </a:graphicData>
            </a:graphic>
          </p:graphicFrame>
        </mc:Fallback>
      </mc:AlternateContent>
      <mc:AlternateContent xmlns:mc="http://schemas.openxmlformats.org/markup-compatibility/2006">
        <mc:Choice xmlns="" xmlns:a14="http://schemas.microsoft.com/office/drawing/2010/main" Requires="a14">
          <p:graphicFrame>
            <p:nvGraphicFramePr>
              <p:cNvPr id="12" name="Table 11"/>
              <p:cNvGraphicFramePr>
                <a:graphicFrameLocks noGrp="1"/>
              </p:cNvGraphicFramePr>
              <p:nvPr>
                <p:extLst>
                  <p:ext uri="{D42A27DB-BD31-4B8C-83A1-F6EECF244321}">
                    <p14:modId xmlns:p14="http://schemas.microsoft.com/office/powerpoint/2010/main" val="181327332"/>
                  </p:ext>
                </p:extLst>
              </p:nvPr>
            </p:nvGraphicFramePr>
            <p:xfrm>
              <a:off x="6433959" y="1787311"/>
              <a:ext cx="4091166" cy="4351547"/>
            </p:xfrm>
            <a:graphic>
              <a:graphicData uri="http://schemas.openxmlformats.org/drawingml/2006/table">
                <a:tbl>
                  <a:tblPr>
                    <a:tableStyleId>{D7AC3CCA-C797-4891-BE02-D94E43425B78}</a:tableStyleId>
                  </a:tblPr>
                  <a:tblGrid>
                    <a:gridCol w="2045583"/>
                    <a:gridCol w="2045583"/>
                  </a:tblGrid>
                  <a:tr h="388665">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262">
                    <a:tc>
                      <a:txBody>
                        <a:bodyPr/>
                        <a:lstStyle/>
                        <a:p>
                          <a:pPr algn="ctr" fontAlgn="b"/>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&lt;10</m:t>
                                </m:r>
                              </m:oMath>
                            </m:oMathPara>
                          </a14:m>
                          <a:endParaRPr lang="en-GB" sz="18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b="0" i="0" u="none" strike="noStrike" dirty="0" smtClean="0">
                              <a:solidFill>
                                <a:srgbClr val="000000"/>
                              </a:solidFill>
                              <a:effectLst/>
                              <a:latin typeface="Calibri"/>
                            </a:rPr>
                            <a:t>3</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262">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&lt;20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b="0" i="0" u="none" strike="noStrike" dirty="0" smtClean="0">
                              <a:solidFill>
                                <a:srgbClr val="000000"/>
                              </a:solidFill>
                              <a:effectLst/>
                              <a:latin typeface="Calibri"/>
                            </a:rPr>
                            <a:t>28</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262">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&lt;30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b="0" i="0" u="none" strike="noStrike" dirty="0" smtClean="0">
                              <a:solidFill>
                                <a:srgbClr val="000000"/>
                              </a:solidFill>
                              <a:effectLst/>
                              <a:latin typeface="Calibri"/>
                            </a:rPr>
                            <a:t>97</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262">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&lt;40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b="0" i="0" u="none" strike="noStrike" dirty="0" smtClean="0">
                              <a:solidFill>
                                <a:srgbClr val="000000"/>
                              </a:solidFill>
                              <a:effectLst/>
                              <a:latin typeface="Calibri"/>
                            </a:rPr>
                            <a:t>184</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262">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&lt;50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b="0" i="0" u="none" strike="noStrike" dirty="0" smtClean="0">
                              <a:solidFill>
                                <a:srgbClr val="000000"/>
                              </a:solidFill>
                              <a:effectLst/>
                              <a:latin typeface="Calibri"/>
                            </a:rPr>
                            <a:t>245</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262">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&lt;60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b="0" i="0" u="none" strike="noStrike" dirty="0" smtClean="0">
                              <a:solidFill>
                                <a:srgbClr val="000000"/>
                              </a:solidFill>
                              <a:effectLst/>
                              <a:latin typeface="Calibri"/>
                            </a:rPr>
                            <a:t>273</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262">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&lt;70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b="0" i="0" u="none" strike="noStrike" dirty="0" smtClean="0">
                              <a:solidFill>
                                <a:srgbClr val="000000"/>
                              </a:solidFill>
                              <a:effectLst/>
                              <a:latin typeface="Calibri"/>
                            </a:rPr>
                            <a:t>285</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262">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&lt;80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b="0" i="0" u="none" strike="noStrike" dirty="0" smtClean="0">
                              <a:solidFill>
                                <a:srgbClr val="000000"/>
                              </a:solidFill>
                              <a:effectLst/>
                              <a:latin typeface="Calibri"/>
                            </a:rPr>
                            <a:t>289</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262">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&lt;90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b="0" i="0" u="none" strike="noStrike" dirty="0" smtClean="0">
                              <a:solidFill>
                                <a:srgbClr val="000000"/>
                              </a:solidFill>
                              <a:effectLst/>
                              <a:latin typeface="Calibri"/>
                            </a:rPr>
                            <a:t>294</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262">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&lt;100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b="0" i="0" u="none" strike="noStrike" dirty="0" smtClean="0">
                              <a:solidFill>
                                <a:srgbClr val="000000"/>
                              </a:solidFill>
                              <a:effectLst/>
                              <a:latin typeface="Calibri"/>
                            </a:rPr>
                            <a:t>294</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262">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a:rPr>
                                  <m:t>0≤</m:t>
                                </m:r>
                                <m:r>
                                  <a:rPr lang="en-GB" sz="1800" u="none" strike="noStrike" smtClean="0">
                                    <a:effectLst/>
                                    <a:latin typeface="Cambria Math"/>
                                  </a:rPr>
                                  <m:t>𝑥</m:t>
                                </m:r>
                                <m:r>
                                  <a:rPr lang="en-GB" sz="1800" u="none" strike="noStrike" smtClean="0">
                                    <a:effectLst/>
                                    <a:latin typeface="Cambria Math"/>
                                  </a:rPr>
                                  <m:t>&lt;110</m:t>
                                </m:r>
                              </m:oMath>
                            </m:oMathPara>
                          </a14:m>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b="0" i="0" u="none" strike="noStrike" dirty="0" smtClean="0">
                              <a:solidFill>
                                <a:srgbClr val="000000"/>
                              </a:solidFill>
                              <a:effectLst/>
                              <a:latin typeface="Calibri"/>
                            </a:rPr>
                            <a:t>295</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bl>
              </a:graphicData>
            </a:graphic>
          </p:graphicFrame>
        </mc:Choice>
        <mc:Fallback>
          <p:graphicFrame>
            <p:nvGraphicFramePr>
              <p:cNvPr id="12" name="Table 11"/>
              <p:cNvGraphicFramePr>
                <a:graphicFrameLocks noGrp="1"/>
              </p:cNvGraphicFramePr>
              <p:nvPr>
                <p:extLst>
                  <p:ext uri="{D42A27DB-BD31-4B8C-83A1-F6EECF244321}">
                    <p14:modId xmlns:a14="http://schemas.microsoft.com/office/drawing/2010/main" xmlns="" xmlns:p14="http://schemas.microsoft.com/office/powerpoint/2010/main" val="181327332"/>
                  </p:ext>
                </p:extLst>
              </p:nvPr>
            </p:nvGraphicFramePr>
            <p:xfrm>
              <a:off x="6433959" y="1787311"/>
              <a:ext cx="4091166" cy="4351547"/>
            </p:xfrm>
            <a:graphic>
              <a:graphicData uri="http://schemas.openxmlformats.org/drawingml/2006/table">
                <a:tbl>
                  <a:tblPr>
                    <a:tableStyleId>{D7AC3CCA-C797-4891-BE02-D94E43425B78}</a:tableStyleId>
                  </a:tblPr>
                  <a:tblGrid>
                    <a:gridCol w="2045583"/>
                    <a:gridCol w="2045583"/>
                  </a:tblGrid>
                  <a:tr h="388665">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262">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123729" r="-100595" b="-1052542"/>
                          </a:stretch>
                        </a:blipFill>
                      </a:tcPr>
                    </a:tc>
                    <a:tc>
                      <a:txBody>
                        <a:bodyPr/>
                        <a:lstStyle/>
                        <a:p>
                          <a:pPr algn="ctr" fontAlgn="b"/>
                          <a:r>
                            <a:rPr lang="en-GB" sz="2300" b="0" i="0" u="none" strike="noStrike" dirty="0" smtClean="0">
                              <a:solidFill>
                                <a:srgbClr val="000000"/>
                              </a:solidFill>
                              <a:effectLst/>
                              <a:latin typeface="Calibri"/>
                            </a:rPr>
                            <a:t>3</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262">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223729" r="-100595" b="-952542"/>
                          </a:stretch>
                        </a:blipFill>
                      </a:tcPr>
                    </a:tc>
                    <a:tc>
                      <a:txBody>
                        <a:bodyPr/>
                        <a:lstStyle/>
                        <a:p>
                          <a:pPr algn="ctr" fontAlgn="b"/>
                          <a:r>
                            <a:rPr lang="en-GB" sz="2300" b="0" i="0" u="none" strike="noStrike" dirty="0" smtClean="0">
                              <a:solidFill>
                                <a:srgbClr val="000000"/>
                              </a:solidFill>
                              <a:effectLst/>
                              <a:latin typeface="Calibri"/>
                            </a:rPr>
                            <a:t>28</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262">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323729" r="-100595" b="-852542"/>
                          </a:stretch>
                        </a:blipFill>
                      </a:tcPr>
                    </a:tc>
                    <a:tc>
                      <a:txBody>
                        <a:bodyPr/>
                        <a:lstStyle/>
                        <a:p>
                          <a:pPr algn="ctr" fontAlgn="b"/>
                          <a:r>
                            <a:rPr lang="en-GB" sz="2300" b="0" i="0" u="none" strike="noStrike" dirty="0" smtClean="0">
                              <a:solidFill>
                                <a:srgbClr val="000000"/>
                              </a:solidFill>
                              <a:effectLst/>
                              <a:latin typeface="Calibri"/>
                            </a:rPr>
                            <a:t>97</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262">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416667" r="-100595" b="-738333"/>
                          </a:stretch>
                        </a:blipFill>
                      </a:tcPr>
                    </a:tc>
                    <a:tc>
                      <a:txBody>
                        <a:bodyPr/>
                        <a:lstStyle/>
                        <a:p>
                          <a:pPr algn="ctr" fontAlgn="b"/>
                          <a:r>
                            <a:rPr lang="en-GB" sz="2300" b="0" i="0" u="none" strike="noStrike" dirty="0" smtClean="0">
                              <a:solidFill>
                                <a:srgbClr val="000000"/>
                              </a:solidFill>
                              <a:effectLst/>
                              <a:latin typeface="Calibri"/>
                            </a:rPr>
                            <a:t>184</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262">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525424" r="-100595" b="-650847"/>
                          </a:stretch>
                        </a:blipFill>
                      </a:tcPr>
                    </a:tc>
                    <a:tc>
                      <a:txBody>
                        <a:bodyPr/>
                        <a:lstStyle/>
                        <a:p>
                          <a:pPr algn="ctr" fontAlgn="b"/>
                          <a:r>
                            <a:rPr lang="en-GB" sz="2300" b="0" i="0" u="none" strike="noStrike" dirty="0" smtClean="0">
                              <a:solidFill>
                                <a:srgbClr val="000000"/>
                              </a:solidFill>
                              <a:effectLst/>
                              <a:latin typeface="Calibri"/>
                            </a:rPr>
                            <a:t>245</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262">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625424" r="-100595" b="-550847"/>
                          </a:stretch>
                        </a:blipFill>
                      </a:tcPr>
                    </a:tc>
                    <a:tc>
                      <a:txBody>
                        <a:bodyPr/>
                        <a:lstStyle/>
                        <a:p>
                          <a:pPr algn="ctr" fontAlgn="b"/>
                          <a:r>
                            <a:rPr lang="en-GB" sz="2300" b="0" i="0" u="none" strike="noStrike" dirty="0" smtClean="0">
                              <a:solidFill>
                                <a:srgbClr val="000000"/>
                              </a:solidFill>
                              <a:effectLst/>
                              <a:latin typeface="Calibri"/>
                            </a:rPr>
                            <a:t>273</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262">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725424" r="-100595" b="-450847"/>
                          </a:stretch>
                        </a:blipFill>
                      </a:tcPr>
                    </a:tc>
                    <a:tc>
                      <a:txBody>
                        <a:bodyPr/>
                        <a:lstStyle/>
                        <a:p>
                          <a:pPr algn="ctr" fontAlgn="b"/>
                          <a:r>
                            <a:rPr lang="en-GB" sz="2300" b="0" i="0" u="none" strike="noStrike" dirty="0" smtClean="0">
                              <a:solidFill>
                                <a:srgbClr val="000000"/>
                              </a:solidFill>
                              <a:effectLst/>
                              <a:latin typeface="Calibri"/>
                            </a:rPr>
                            <a:t>285</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262">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825424" r="-100595" b="-350847"/>
                          </a:stretch>
                        </a:blipFill>
                      </a:tcPr>
                    </a:tc>
                    <a:tc>
                      <a:txBody>
                        <a:bodyPr/>
                        <a:lstStyle/>
                        <a:p>
                          <a:pPr algn="ctr" fontAlgn="b"/>
                          <a:r>
                            <a:rPr lang="en-GB" sz="2300" b="0" i="0" u="none" strike="noStrike" dirty="0" smtClean="0">
                              <a:solidFill>
                                <a:srgbClr val="000000"/>
                              </a:solidFill>
                              <a:effectLst/>
                              <a:latin typeface="Calibri"/>
                            </a:rPr>
                            <a:t>289</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262">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910000" r="-100595" b="-245000"/>
                          </a:stretch>
                        </a:blipFill>
                      </a:tcPr>
                    </a:tc>
                    <a:tc>
                      <a:txBody>
                        <a:bodyPr/>
                        <a:lstStyle/>
                        <a:p>
                          <a:pPr algn="ctr" fontAlgn="b"/>
                          <a:r>
                            <a:rPr lang="en-GB" sz="2300" b="0" i="0" u="none" strike="noStrike" dirty="0" smtClean="0">
                              <a:solidFill>
                                <a:srgbClr val="000000"/>
                              </a:solidFill>
                              <a:effectLst/>
                              <a:latin typeface="Calibri"/>
                            </a:rPr>
                            <a:t>294</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262">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1027119" r="-100595" b="-149153"/>
                          </a:stretch>
                        </a:blipFill>
                      </a:tcPr>
                    </a:tc>
                    <a:tc>
                      <a:txBody>
                        <a:bodyPr/>
                        <a:lstStyle/>
                        <a:p>
                          <a:pPr algn="ctr" fontAlgn="b"/>
                          <a:r>
                            <a:rPr lang="en-GB" sz="2300" b="0" i="0" u="none" strike="noStrike" dirty="0" smtClean="0">
                              <a:solidFill>
                                <a:srgbClr val="000000"/>
                              </a:solidFill>
                              <a:effectLst/>
                              <a:latin typeface="Calibri"/>
                            </a:rPr>
                            <a:t>294</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60262">
                    <a:tc>
                      <a:txBody>
                        <a:bodyPr/>
                        <a:lstStyle/>
                        <a:p>
                          <a:endParaRPr lang="en-US"/>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8" t="-1127119" r="-100595" b="-49153"/>
                          </a:stretch>
                        </a:blipFill>
                      </a:tcPr>
                    </a:tc>
                    <a:tc>
                      <a:txBody>
                        <a:bodyPr/>
                        <a:lstStyle/>
                        <a:p>
                          <a:pPr algn="ctr" fontAlgn="b"/>
                          <a:r>
                            <a:rPr lang="en-GB" sz="2300" b="0" i="0" u="none" strike="noStrike" dirty="0" smtClean="0">
                              <a:solidFill>
                                <a:srgbClr val="000000"/>
                              </a:solidFill>
                              <a:effectLst/>
                              <a:latin typeface="Calibri"/>
                            </a:rPr>
                            <a:t>295</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bl>
              </a:graphicData>
            </a:graphic>
          </p:graphicFrame>
        </mc:Fallback>
      </mc:AlternateContent>
    </p:spTree>
    <p:extLst>
      <p:ext uri="{BB962C8B-B14F-4D97-AF65-F5344CB8AC3E}">
        <p14:creationId xmlns="" xmlns:p14="http://schemas.microsoft.com/office/powerpoint/2010/main" val="382454971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502229" y="1066722"/>
            <a:ext cx="8020594" cy="5347141"/>
            <a:chOff x="395536" y="1237067"/>
            <a:chExt cx="8352928" cy="5456121"/>
          </a:xfrm>
        </p:grpSpPr>
        <p:pic>
          <p:nvPicPr>
            <p:cNvPr id="3" name="Picture 2"/>
            <p:cNvPicPr>
              <a:picLocks noChangeAspect="1" noChangeArrowheads="1"/>
            </p:cNvPicPr>
            <p:nvPr/>
          </p:nvPicPr>
          <p:blipFill>
            <a:blip r:embed="rId2" cstate="email">
              <a:extLst>
                <a:ext uri="{28A0092B-C50C-407E-A947-70E740481C1C}">
                  <a14:useLocalDpi xmlns="" xmlns:a14="http://schemas.microsoft.com/office/drawing/2010/main" val="0"/>
                </a:ext>
              </a:extLst>
            </a:blip>
            <a:srcRect/>
            <a:stretch>
              <a:fillRect/>
            </a:stretch>
          </p:blipFill>
          <p:spPr bwMode="auto">
            <a:xfrm>
              <a:off x="395536" y="1237067"/>
              <a:ext cx="8352928" cy="5456121"/>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4" name="Freeform 3"/>
            <p:cNvSpPr/>
            <p:nvPr/>
          </p:nvSpPr>
          <p:spPr>
            <a:xfrm>
              <a:off x="859809" y="1414818"/>
              <a:ext cx="7096836" cy="4875521"/>
            </a:xfrm>
            <a:custGeom>
              <a:avLst/>
              <a:gdLst>
                <a:gd name="connsiteX0" fmla="*/ 0 w 7096836"/>
                <a:gd name="connsiteY0" fmla="*/ 4849504 h 4875521"/>
                <a:gd name="connsiteX1" fmla="*/ 655092 w 7096836"/>
                <a:gd name="connsiteY1" fmla="*/ 4822209 h 4875521"/>
                <a:gd name="connsiteX2" fmla="*/ 1351128 w 7096836"/>
                <a:gd name="connsiteY2" fmla="*/ 4371833 h 4875521"/>
                <a:gd name="connsiteX3" fmla="*/ 1937982 w 7096836"/>
                <a:gd name="connsiteY3" fmla="*/ 3239069 h 4875521"/>
                <a:gd name="connsiteX4" fmla="*/ 2593075 w 7096836"/>
                <a:gd name="connsiteY4" fmla="*/ 1778758 h 4875521"/>
                <a:gd name="connsiteX5" fmla="*/ 3220872 w 7096836"/>
                <a:gd name="connsiteY5" fmla="*/ 796119 h 4875521"/>
                <a:gd name="connsiteX6" fmla="*/ 3930555 w 7096836"/>
                <a:gd name="connsiteY6" fmla="*/ 332095 h 4875521"/>
                <a:gd name="connsiteX7" fmla="*/ 5500048 w 7096836"/>
                <a:gd name="connsiteY7" fmla="*/ 45492 h 4875521"/>
                <a:gd name="connsiteX8" fmla="*/ 7096836 w 7096836"/>
                <a:gd name="connsiteY8" fmla="*/ 4549 h 4875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96836" h="4875521">
                  <a:moveTo>
                    <a:pt x="0" y="4849504"/>
                  </a:moveTo>
                  <a:cubicBezTo>
                    <a:pt x="214952" y="4875662"/>
                    <a:pt x="429904" y="4901821"/>
                    <a:pt x="655092" y="4822209"/>
                  </a:cubicBezTo>
                  <a:cubicBezTo>
                    <a:pt x="880280" y="4742597"/>
                    <a:pt x="1137313" y="4635690"/>
                    <a:pt x="1351128" y="4371833"/>
                  </a:cubicBezTo>
                  <a:cubicBezTo>
                    <a:pt x="1564943" y="4107976"/>
                    <a:pt x="1730991" y="3671248"/>
                    <a:pt x="1937982" y="3239069"/>
                  </a:cubicBezTo>
                  <a:cubicBezTo>
                    <a:pt x="2144973" y="2806890"/>
                    <a:pt x="2379260" y="2185916"/>
                    <a:pt x="2593075" y="1778758"/>
                  </a:cubicBezTo>
                  <a:cubicBezTo>
                    <a:pt x="2806890" y="1371600"/>
                    <a:pt x="2997959" y="1037229"/>
                    <a:pt x="3220872" y="796119"/>
                  </a:cubicBezTo>
                  <a:cubicBezTo>
                    <a:pt x="3443785" y="555008"/>
                    <a:pt x="3550692" y="457199"/>
                    <a:pt x="3930555" y="332095"/>
                  </a:cubicBezTo>
                  <a:cubicBezTo>
                    <a:pt x="4310418" y="206991"/>
                    <a:pt x="4972334" y="100083"/>
                    <a:pt x="5500048" y="45492"/>
                  </a:cubicBezTo>
                  <a:cubicBezTo>
                    <a:pt x="6027762" y="-9099"/>
                    <a:pt x="6562299" y="-2275"/>
                    <a:pt x="7096836" y="4549"/>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 name="TextBox 4"/>
          <p:cNvSpPr txBox="1"/>
          <p:nvPr/>
        </p:nvSpPr>
        <p:spPr>
          <a:xfrm rot="16200000">
            <a:off x="-38082" y="3497565"/>
            <a:ext cx="2278829" cy="369332"/>
          </a:xfrm>
          <a:prstGeom prst="rect">
            <a:avLst/>
          </a:prstGeom>
          <a:noFill/>
        </p:spPr>
        <p:txBody>
          <a:bodyPr wrap="none" rtlCol="0">
            <a:spAutoFit/>
          </a:bodyPr>
          <a:lstStyle/>
          <a:p>
            <a:r>
              <a:rPr lang="en-GB" dirty="0" smtClean="0"/>
              <a:t>Cumulative Frequency</a:t>
            </a:r>
            <a:endParaRPr lang="en-GB" dirty="0"/>
          </a:p>
        </p:txBody>
      </p:sp>
      <p:sp>
        <p:nvSpPr>
          <p:cNvPr id="6" name="TextBox 5"/>
          <p:cNvSpPr txBox="1"/>
          <p:nvPr/>
        </p:nvSpPr>
        <p:spPr>
          <a:xfrm>
            <a:off x="4931076" y="6306681"/>
            <a:ext cx="1424685" cy="369332"/>
          </a:xfrm>
          <a:prstGeom prst="rect">
            <a:avLst/>
          </a:prstGeom>
          <a:noFill/>
        </p:spPr>
        <p:txBody>
          <a:bodyPr wrap="none" rtlCol="0">
            <a:spAutoFit/>
          </a:bodyPr>
          <a:lstStyle/>
          <a:p>
            <a:r>
              <a:rPr lang="en-GB" dirty="0" smtClean="0"/>
              <a:t>Wealth Index</a:t>
            </a:r>
            <a:endParaRPr lang="en-GB" dirty="0"/>
          </a:p>
        </p:txBody>
      </p:sp>
      <p:sp>
        <p:nvSpPr>
          <p:cNvPr id="7" name="Rectangle 6"/>
          <p:cNvSpPr/>
          <p:nvPr/>
        </p:nvSpPr>
        <p:spPr>
          <a:xfrm>
            <a:off x="2953549" y="225235"/>
            <a:ext cx="5017826" cy="646331"/>
          </a:xfrm>
          <a:prstGeom prst="rect">
            <a:avLst/>
          </a:prstGeom>
        </p:spPr>
        <p:txBody>
          <a:bodyPr wrap="square">
            <a:spAutoFit/>
          </a:bodyPr>
          <a:lstStyle/>
          <a:p>
            <a:r>
              <a:rPr lang="en-GB" i="1" u="sng" dirty="0" smtClean="0"/>
              <a:t>Cumulative Frequency graph to show the </a:t>
            </a:r>
            <a:r>
              <a:rPr lang="en-GB" i="1" u="sng" dirty="0"/>
              <a:t>wealth index of 295 WCA group members in Ethiopia. </a:t>
            </a:r>
            <a:endParaRPr lang="en-GB" u="sng" dirty="0"/>
          </a:p>
        </p:txBody>
      </p:sp>
    </p:spTree>
    <p:extLst>
      <p:ext uri="{BB962C8B-B14F-4D97-AF65-F5344CB8AC3E}">
        <p14:creationId xmlns="" xmlns:p14="http://schemas.microsoft.com/office/powerpoint/2010/main" val="384860277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smtClean="0"/>
              <a:t>Cumulative Frequency</a:t>
            </a:r>
            <a:endParaRPr lang="en-GB" dirty="0"/>
          </a:p>
        </p:txBody>
      </p:sp>
      <mc:AlternateContent xmlns:mc="http://schemas.openxmlformats.org/markup-compatibility/2006">
        <mc:Choice xmlns="" xmlns:a14="http://schemas.microsoft.com/office/drawing/2010/main" Requires="a14">
          <p:sp>
            <p:nvSpPr>
              <p:cNvPr id="5" name="Content Placeholder 4"/>
              <p:cNvSpPr>
                <a:spLocks noGrp="1"/>
              </p:cNvSpPr>
              <p:nvPr>
                <p:ph idx="1"/>
              </p:nvPr>
            </p:nvSpPr>
            <p:spPr/>
            <p:txBody>
              <a:bodyPr/>
              <a:lstStyle/>
              <a:p>
                <a:r>
                  <a:rPr lang="en-GB" dirty="0" smtClean="0"/>
                  <a:t>An average allows us to summarise and compare data. From the graph, we can easily work out the median value.</a:t>
                </a:r>
                <a:endParaRPr lang="en-GB" dirty="0"/>
              </a:p>
              <a:p>
                <a:r>
                  <a:rPr lang="en-GB" dirty="0"/>
                  <a:t>Median = The value of the middle piece of data when ordered</a:t>
                </a:r>
                <a:r>
                  <a:rPr lang="en-GB" dirty="0" smtClean="0"/>
                  <a:t>.</a:t>
                </a:r>
                <a:endParaRPr lang="en-GB" dirty="0"/>
              </a:p>
              <a:p>
                <a:r>
                  <a:rPr lang="en-GB" dirty="0"/>
                  <a:t>To find the position of the middle piece of data</a:t>
                </a:r>
                <a:r>
                  <a:rPr lang="en-GB" dirty="0" smtClean="0"/>
                  <a:t>:</a:t>
                </a:r>
              </a:p>
              <a:p>
                <a:endParaRPr lang="en-GB" dirty="0"/>
              </a:p>
              <a:p>
                <a:endParaRPr lang="en-GB" dirty="0" smtClean="0"/>
              </a:p>
              <a:p>
                <a:pPr marL="0" indent="0">
                  <a:buNone/>
                </a:pPr>
                <a:r>
                  <a:rPr lang="en-GB" dirty="0"/>
                  <a:t>…where </a:t>
                </a:r>
                <a14:m>
                  <m:oMath xmlns:m="http://schemas.openxmlformats.org/officeDocument/2006/math">
                    <m:r>
                      <a:rPr lang="en-GB" i="1">
                        <a:latin typeface="Cambria Math"/>
                      </a:rPr>
                      <m:t>𝑛</m:t>
                    </m:r>
                  </m:oMath>
                </a14:m>
                <a:r>
                  <a:rPr lang="en-GB" dirty="0"/>
                  <a:t> is how many pieces of data you have.</a:t>
                </a:r>
              </a:p>
              <a:p>
                <a:endParaRPr lang="en-GB" dirty="0"/>
              </a:p>
              <a:p>
                <a:endParaRPr lang="en-GB" dirty="0"/>
              </a:p>
              <a:p>
                <a:endParaRPr lang="en-GB" dirty="0"/>
              </a:p>
            </p:txBody>
          </p:sp>
        </mc:Choice>
        <mc:Fallback>
          <p:sp>
            <p:nvSpPr>
              <p:cNvPr id="5" name="Content Placeholder 4"/>
              <p:cNvSpPr>
                <a:spLocks noGrp="1" noRot="1" noChangeAspect="1" noMove="1" noResize="1" noEditPoints="1" noAdjustHandles="1" noChangeArrowheads="1" noChangeShapeType="1" noTextEdit="1"/>
              </p:cNvSpPr>
              <p:nvPr>
                <p:ph idx="1"/>
              </p:nvPr>
            </p:nvSpPr>
            <p:spPr>
              <a:blipFill rotWithShape="0">
                <a:blip r:embed="rId3" cstate="email"/>
                <a:stretch>
                  <a:fillRect l="-2157" t="-3361"/>
                </a:stretch>
              </a:blipFill>
            </p:spPr>
            <p:txBody>
              <a:bodyPr/>
              <a:lstStyle/>
              <a:p>
                <a:r>
                  <a:rPr lang="en-GB">
                    <a:noFill/>
                  </a:rPr>
                  <a:t> </a:t>
                </a:r>
              </a:p>
            </p:txBody>
          </p:sp>
        </mc:Fallback>
      </mc:AlternateContent>
      <mc:AlternateContent xmlns:mc="http://schemas.openxmlformats.org/markup-compatibility/2006">
        <mc:Choice xmlns="" xmlns:a14="http://schemas.microsoft.com/office/drawing/2010/main" Requires="a14">
          <p:sp>
            <p:nvSpPr>
              <p:cNvPr id="7" name="TextBox 6"/>
              <p:cNvSpPr txBox="1"/>
              <p:nvPr/>
            </p:nvSpPr>
            <p:spPr>
              <a:xfrm>
                <a:off x="4578250" y="3948039"/>
                <a:ext cx="1368152" cy="114262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4000" i="1" smtClean="0">
                              <a:latin typeface="Cambria Math" panose="02040503050406030204" pitchFamily="18" charset="0"/>
                            </a:rPr>
                          </m:ctrlPr>
                        </m:fPr>
                        <m:num>
                          <m:r>
                            <a:rPr lang="en-GB" sz="4000" b="0" i="1" smtClean="0">
                              <a:latin typeface="Cambria Math"/>
                            </a:rPr>
                            <m:t>𝑛</m:t>
                          </m:r>
                        </m:num>
                        <m:den>
                          <m:r>
                            <a:rPr lang="en-GB" sz="4000" b="0" i="1" smtClean="0">
                              <a:latin typeface="Cambria Math"/>
                            </a:rPr>
                            <m:t>2</m:t>
                          </m:r>
                        </m:den>
                      </m:f>
                    </m:oMath>
                  </m:oMathPara>
                </a14:m>
                <a:endParaRPr lang="en-GB" sz="4000" dirty="0"/>
              </a:p>
            </p:txBody>
          </p:sp>
        </mc:Choice>
        <mc:Fallback>
          <p:sp>
            <p:nvSpPr>
              <p:cNvPr id="7" name="TextBox 6"/>
              <p:cNvSpPr txBox="1">
                <a:spLocks noRot="1" noChangeAspect="1" noMove="1" noResize="1" noEditPoints="1" noAdjustHandles="1" noChangeArrowheads="1" noChangeShapeType="1" noTextEdit="1"/>
              </p:cNvSpPr>
              <p:nvPr/>
            </p:nvSpPr>
            <p:spPr>
              <a:xfrm>
                <a:off x="4578250" y="3948039"/>
                <a:ext cx="1368152" cy="1142620"/>
              </a:xfrm>
              <a:prstGeom prst="rect">
                <a:avLst/>
              </a:prstGeom>
              <a:blipFill rotWithShape="0">
                <a:blip r:embed="rId4" cstate="email"/>
                <a:stretch>
                  <a:fillRect/>
                </a:stretch>
              </a:blipFill>
            </p:spPr>
            <p:txBody>
              <a:bodyPr/>
              <a:lstStyle/>
              <a:p>
                <a:r>
                  <a:rPr lang="en-GB">
                    <a:noFill/>
                  </a:rPr>
                  <a:t> </a:t>
                </a:r>
              </a:p>
            </p:txBody>
          </p:sp>
        </mc:Fallback>
      </mc:AlternateContent>
    </p:spTree>
    <p:extLst>
      <p:ext uri="{BB962C8B-B14F-4D97-AF65-F5344CB8AC3E}">
        <p14:creationId xmlns="" xmlns:p14="http://schemas.microsoft.com/office/powerpoint/2010/main" val="7187461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smtClean="0"/>
              <a:t>Cumulative Frequency</a:t>
            </a:r>
            <a:endParaRPr lang="en-GB" dirty="0"/>
          </a:p>
        </p:txBody>
      </p:sp>
      <p:sp>
        <p:nvSpPr>
          <p:cNvPr id="5" name="Content Placeholder 4"/>
          <p:cNvSpPr>
            <a:spLocks noGrp="1"/>
          </p:cNvSpPr>
          <p:nvPr>
            <p:ph idx="1"/>
          </p:nvPr>
        </p:nvSpPr>
        <p:spPr/>
        <p:txBody>
          <a:bodyPr>
            <a:noAutofit/>
          </a:bodyPr>
          <a:lstStyle/>
          <a:p>
            <a:r>
              <a:rPr lang="en-GB" dirty="0" smtClean="0"/>
              <a:t>Median = The value of the middle piece of data when ordered.</a:t>
            </a:r>
          </a:p>
          <a:p>
            <a:r>
              <a:rPr lang="en-GB" dirty="0" smtClean="0"/>
              <a:t>Since here we are looking at 295 pieces of data…</a:t>
            </a:r>
          </a:p>
          <a:p>
            <a:endParaRPr lang="en-GB" dirty="0" smtClean="0"/>
          </a:p>
          <a:p>
            <a:endParaRPr lang="en-GB" dirty="0" smtClean="0"/>
          </a:p>
          <a:p>
            <a:endParaRPr lang="en-GB" dirty="0" smtClean="0"/>
          </a:p>
          <a:p>
            <a:r>
              <a:rPr lang="en-GB" dirty="0" smtClean="0"/>
              <a:t>Use your graph to read across at this value. At the curve, draw a perpendicular line down to the x-axis to find the median.</a:t>
            </a:r>
            <a:endParaRPr lang="en-GB" dirty="0"/>
          </a:p>
        </p:txBody>
      </p:sp>
      <mc:AlternateContent xmlns:mc="http://schemas.openxmlformats.org/markup-compatibility/2006">
        <mc:Choice xmlns="" xmlns:a14="http://schemas.microsoft.com/office/drawing/2010/main" Requires="a14">
          <p:sp>
            <p:nvSpPr>
              <p:cNvPr id="8" name="TextBox 7"/>
              <p:cNvSpPr txBox="1"/>
              <p:nvPr/>
            </p:nvSpPr>
            <p:spPr>
              <a:xfrm>
                <a:off x="3979125" y="3573463"/>
                <a:ext cx="3960440" cy="971613"/>
              </a:xfrm>
              <a:prstGeom prst="rect">
                <a:avLst/>
              </a:prstGeom>
              <a:noFill/>
            </p:spPr>
            <p:txBody>
              <a:bodyPr wrap="square" rtlCol="0">
                <a:spAutoFit/>
              </a:bodyPr>
              <a:lstStyle/>
              <a:p>
                <a14:m>
                  <m:oMath xmlns:m="http://schemas.openxmlformats.org/officeDocument/2006/math">
                    <m:f>
                      <m:fPr>
                        <m:ctrlPr>
                          <a:rPr lang="en-GB" sz="4000" i="1" smtClean="0">
                            <a:latin typeface="Cambria Math" panose="02040503050406030204" pitchFamily="18" charset="0"/>
                          </a:rPr>
                        </m:ctrlPr>
                      </m:fPr>
                      <m:num>
                        <m:r>
                          <a:rPr lang="en-GB" sz="4000" b="0" i="1" smtClean="0">
                            <a:latin typeface="Cambria Math"/>
                          </a:rPr>
                          <m:t>295</m:t>
                        </m:r>
                      </m:num>
                      <m:den>
                        <m:r>
                          <a:rPr lang="en-GB" sz="4000" b="0" i="1" smtClean="0">
                            <a:latin typeface="Cambria Math"/>
                          </a:rPr>
                          <m:t>2</m:t>
                        </m:r>
                      </m:den>
                    </m:f>
                    <m:r>
                      <a:rPr lang="en-GB" sz="4000" b="0" i="1" smtClean="0">
                        <a:latin typeface="Cambria Math"/>
                      </a:rPr>
                      <m:t>=147.5</m:t>
                    </m:r>
                  </m:oMath>
                </a14:m>
                <a:r>
                  <a:rPr lang="en-GB" sz="4000" baseline="30000" dirty="0" smtClean="0">
                    <a:effectLst/>
                  </a:rPr>
                  <a:t> </a:t>
                </a:r>
                <a:endParaRPr lang="en-GB" sz="4000" baseline="30000" dirty="0"/>
              </a:p>
            </p:txBody>
          </p:sp>
        </mc:Choice>
        <mc:Fallback>
          <p:sp>
            <p:nvSpPr>
              <p:cNvPr id="8" name="TextBox 7"/>
              <p:cNvSpPr txBox="1">
                <a:spLocks noRot="1" noChangeAspect="1" noMove="1" noResize="1" noEditPoints="1" noAdjustHandles="1" noChangeArrowheads="1" noChangeShapeType="1" noTextEdit="1"/>
              </p:cNvSpPr>
              <p:nvPr/>
            </p:nvSpPr>
            <p:spPr>
              <a:xfrm>
                <a:off x="3979125" y="3573463"/>
                <a:ext cx="3960440" cy="971613"/>
              </a:xfrm>
              <a:prstGeom prst="rect">
                <a:avLst/>
              </a:prstGeom>
              <a:blipFill rotWithShape="0">
                <a:blip r:embed="rId2" cstate="email"/>
                <a:stretch>
                  <a:fillRect/>
                </a:stretch>
              </a:blipFill>
            </p:spPr>
            <p:txBody>
              <a:bodyPr/>
              <a:lstStyle/>
              <a:p>
                <a:r>
                  <a:rPr lang="en-GB">
                    <a:noFill/>
                  </a:rPr>
                  <a:t> </a:t>
                </a:r>
              </a:p>
            </p:txBody>
          </p:sp>
        </mc:Fallback>
      </mc:AlternateContent>
    </p:spTree>
    <p:extLst>
      <p:ext uri="{BB962C8B-B14F-4D97-AF65-F5344CB8AC3E}">
        <p14:creationId xmlns="" xmlns:p14="http://schemas.microsoft.com/office/powerpoint/2010/main" val="248681503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285999" y="994251"/>
            <a:ext cx="8352928" cy="5456121"/>
            <a:chOff x="395536" y="1237067"/>
            <a:chExt cx="8352928" cy="5456121"/>
          </a:xfrm>
        </p:grpSpPr>
        <p:pic>
          <p:nvPicPr>
            <p:cNvPr id="3" name="Picture 2"/>
            <p:cNvPicPr>
              <a:picLocks noChangeAspect="1" noChangeArrowheads="1"/>
            </p:cNvPicPr>
            <p:nvPr/>
          </p:nvPicPr>
          <p:blipFill>
            <a:blip r:embed="rId2" cstate="email">
              <a:extLst>
                <a:ext uri="{28A0092B-C50C-407E-A947-70E740481C1C}">
                  <a14:useLocalDpi xmlns="" xmlns:a14="http://schemas.microsoft.com/office/drawing/2010/main" val="0"/>
                </a:ext>
              </a:extLst>
            </a:blip>
            <a:srcRect/>
            <a:stretch>
              <a:fillRect/>
            </a:stretch>
          </p:blipFill>
          <p:spPr bwMode="auto">
            <a:xfrm>
              <a:off x="395536" y="1237067"/>
              <a:ext cx="8352928" cy="5456121"/>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4" name="Freeform 3"/>
            <p:cNvSpPr/>
            <p:nvPr/>
          </p:nvSpPr>
          <p:spPr>
            <a:xfrm>
              <a:off x="859809" y="1414818"/>
              <a:ext cx="7096836" cy="4875521"/>
            </a:xfrm>
            <a:custGeom>
              <a:avLst/>
              <a:gdLst>
                <a:gd name="connsiteX0" fmla="*/ 0 w 7096836"/>
                <a:gd name="connsiteY0" fmla="*/ 4849504 h 4875521"/>
                <a:gd name="connsiteX1" fmla="*/ 655092 w 7096836"/>
                <a:gd name="connsiteY1" fmla="*/ 4822209 h 4875521"/>
                <a:gd name="connsiteX2" fmla="*/ 1351128 w 7096836"/>
                <a:gd name="connsiteY2" fmla="*/ 4371833 h 4875521"/>
                <a:gd name="connsiteX3" fmla="*/ 1937982 w 7096836"/>
                <a:gd name="connsiteY3" fmla="*/ 3239069 h 4875521"/>
                <a:gd name="connsiteX4" fmla="*/ 2593075 w 7096836"/>
                <a:gd name="connsiteY4" fmla="*/ 1778758 h 4875521"/>
                <a:gd name="connsiteX5" fmla="*/ 3220872 w 7096836"/>
                <a:gd name="connsiteY5" fmla="*/ 796119 h 4875521"/>
                <a:gd name="connsiteX6" fmla="*/ 3930555 w 7096836"/>
                <a:gd name="connsiteY6" fmla="*/ 332095 h 4875521"/>
                <a:gd name="connsiteX7" fmla="*/ 5500048 w 7096836"/>
                <a:gd name="connsiteY7" fmla="*/ 45492 h 4875521"/>
                <a:gd name="connsiteX8" fmla="*/ 7096836 w 7096836"/>
                <a:gd name="connsiteY8" fmla="*/ 4549 h 4875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96836" h="4875521">
                  <a:moveTo>
                    <a:pt x="0" y="4849504"/>
                  </a:moveTo>
                  <a:cubicBezTo>
                    <a:pt x="214952" y="4875662"/>
                    <a:pt x="429904" y="4901821"/>
                    <a:pt x="655092" y="4822209"/>
                  </a:cubicBezTo>
                  <a:cubicBezTo>
                    <a:pt x="880280" y="4742597"/>
                    <a:pt x="1137313" y="4635690"/>
                    <a:pt x="1351128" y="4371833"/>
                  </a:cubicBezTo>
                  <a:cubicBezTo>
                    <a:pt x="1564943" y="4107976"/>
                    <a:pt x="1730991" y="3671248"/>
                    <a:pt x="1937982" y="3239069"/>
                  </a:cubicBezTo>
                  <a:cubicBezTo>
                    <a:pt x="2144973" y="2806890"/>
                    <a:pt x="2379260" y="2185916"/>
                    <a:pt x="2593075" y="1778758"/>
                  </a:cubicBezTo>
                  <a:cubicBezTo>
                    <a:pt x="2806890" y="1371600"/>
                    <a:pt x="2997959" y="1037229"/>
                    <a:pt x="3220872" y="796119"/>
                  </a:cubicBezTo>
                  <a:cubicBezTo>
                    <a:pt x="3443785" y="555008"/>
                    <a:pt x="3550692" y="457199"/>
                    <a:pt x="3930555" y="332095"/>
                  </a:cubicBezTo>
                  <a:cubicBezTo>
                    <a:pt x="4310418" y="206991"/>
                    <a:pt x="4972334" y="100083"/>
                    <a:pt x="5500048" y="45492"/>
                  </a:cubicBezTo>
                  <a:cubicBezTo>
                    <a:pt x="6027762" y="-9099"/>
                    <a:pt x="6562299" y="-2275"/>
                    <a:pt x="7096836" y="4549"/>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 name="TextBox 4"/>
          <p:cNvSpPr txBox="1"/>
          <p:nvPr/>
        </p:nvSpPr>
        <p:spPr>
          <a:xfrm rot="16200000">
            <a:off x="-38082" y="3497565"/>
            <a:ext cx="2278829" cy="369332"/>
          </a:xfrm>
          <a:prstGeom prst="rect">
            <a:avLst/>
          </a:prstGeom>
          <a:noFill/>
        </p:spPr>
        <p:txBody>
          <a:bodyPr wrap="none" rtlCol="0">
            <a:spAutoFit/>
          </a:bodyPr>
          <a:lstStyle/>
          <a:p>
            <a:r>
              <a:rPr lang="en-GB" dirty="0" smtClean="0"/>
              <a:t>Cumulative Frequency</a:t>
            </a:r>
            <a:endParaRPr lang="en-GB" dirty="0"/>
          </a:p>
        </p:txBody>
      </p:sp>
      <p:sp>
        <p:nvSpPr>
          <p:cNvPr id="6" name="TextBox 5"/>
          <p:cNvSpPr txBox="1"/>
          <p:nvPr/>
        </p:nvSpPr>
        <p:spPr>
          <a:xfrm>
            <a:off x="5009454" y="6450372"/>
            <a:ext cx="1424685" cy="369332"/>
          </a:xfrm>
          <a:prstGeom prst="rect">
            <a:avLst/>
          </a:prstGeom>
          <a:noFill/>
        </p:spPr>
        <p:txBody>
          <a:bodyPr wrap="none" rtlCol="0">
            <a:spAutoFit/>
          </a:bodyPr>
          <a:lstStyle/>
          <a:p>
            <a:r>
              <a:rPr lang="en-GB" dirty="0" smtClean="0"/>
              <a:t>Wealth Index</a:t>
            </a:r>
            <a:endParaRPr lang="en-GB" dirty="0"/>
          </a:p>
        </p:txBody>
      </p:sp>
      <p:sp>
        <p:nvSpPr>
          <p:cNvPr id="7" name="Rectangle 6"/>
          <p:cNvSpPr/>
          <p:nvPr/>
        </p:nvSpPr>
        <p:spPr>
          <a:xfrm>
            <a:off x="2953549" y="225235"/>
            <a:ext cx="5017826" cy="646331"/>
          </a:xfrm>
          <a:prstGeom prst="rect">
            <a:avLst/>
          </a:prstGeom>
        </p:spPr>
        <p:txBody>
          <a:bodyPr wrap="square">
            <a:spAutoFit/>
          </a:bodyPr>
          <a:lstStyle/>
          <a:p>
            <a:r>
              <a:rPr lang="en-GB" i="1" u="sng" dirty="0" smtClean="0"/>
              <a:t>Cumulative Frequency graph to show the </a:t>
            </a:r>
            <a:r>
              <a:rPr lang="en-GB" i="1" u="sng" dirty="0"/>
              <a:t>wealth index of 295 WCA group members in Ethiopia. </a:t>
            </a:r>
            <a:endParaRPr lang="en-GB" u="sng" dirty="0"/>
          </a:p>
        </p:txBody>
      </p:sp>
      <p:grpSp>
        <p:nvGrpSpPr>
          <p:cNvPr id="23" name="Group 22"/>
          <p:cNvGrpSpPr/>
          <p:nvPr/>
        </p:nvGrpSpPr>
        <p:grpSpPr>
          <a:xfrm>
            <a:off x="1750272" y="3659929"/>
            <a:ext cx="2649378" cy="2996951"/>
            <a:chOff x="1742652" y="3701898"/>
            <a:chExt cx="2649378" cy="2996951"/>
          </a:xfrm>
        </p:grpSpPr>
        <p:cxnSp>
          <p:nvCxnSpPr>
            <p:cNvPr id="9" name="Straight Connector 8"/>
            <p:cNvCxnSpPr/>
            <p:nvPr/>
          </p:nvCxnSpPr>
          <p:spPr>
            <a:xfrm>
              <a:off x="1742652" y="3701898"/>
              <a:ext cx="2297942"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4014363" y="3701898"/>
              <a:ext cx="0" cy="242929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636695" y="5929408"/>
              <a:ext cx="755335" cy="769441"/>
            </a:xfrm>
            <a:prstGeom prst="rect">
              <a:avLst/>
            </a:prstGeom>
            <a:noFill/>
          </p:spPr>
          <p:txBody>
            <a:bodyPr wrap="none" rtlCol="0">
              <a:spAutoFit/>
            </a:bodyPr>
            <a:lstStyle/>
            <a:p>
              <a:r>
                <a:rPr lang="en-GB" sz="4400" b="1" dirty="0" smtClean="0">
                  <a:solidFill>
                    <a:srgbClr val="FF0000"/>
                  </a:solidFill>
                </a:rPr>
                <a:t>35</a:t>
              </a:r>
              <a:endParaRPr lang="en-GB" sz="4400" b="1" dirty="0">
                <a:solidFill>
                  <a:srgbClr val="FF0000"/>
                </a:solidFill>
              </a:endParaRPr>
            </a:p>
          </p:txBody>
        </p:sp>
      </p:grpSp>
    </p:spTree>
    <p:extLst>
      <p:ext uri="{BB962C8B-B14F-4D97-AF65-F5344CB8AC3E}">
        <p14:creationId xmlns="" xmlns:p14="http://schemas.microsoft.com/office/powerpoint/2010/main" val="231817739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Cumulative Frequency</a:t>
            </a:r>
            <a:br>
              <a:rPr lang="en-GB" dirty="0" smtClean="0"/>
            </a:br>
            <a:endParaRPr lang="en-GB" dirty="0"/>
          </a:p>
        </p:txBody>
      </p:sp>
      <mc:AlternateContent xmlns:mc="http://schemas.openxmlformats.org/markup-compatibility/2006">
        <mc:Choice xmlns="" xmlns:a14="http://schemas.microsoft.com/office/drawing/2010/main" Requires="a14">
          <p:graphicFrame>
            <p:nvGraphicFramePr>
              <p:cNvPr id="3" name="Table 2"/>
              <p:cNvGraphicFramePr>
                <a:graphicFrameLocks noGrp="1"/>
              </p:cNvGraphicFramePr>
              <p:nvPr>
                <p:extLst>
                  <p:ext uri="{D42A27DB-BD31-4B8C-83A1-F6EECF244321}">
                    <p14:modId xmlns:p14="http://schemas.microsoft.com/office/powerpoint/2010/main" val="3061022462"/>
                  </p:ext>
                </p:extLst>
              </p:nvPr>
            </p:nvGraphicFramePr>
            <p:xfrm>
              <a:off x="334963" y="1782397"/>
              <a:ext cx="4079730" cy="4356465"/>
            </p:xfrm>
            <a:graphic>
              <a:graphicData uri="http://schemas.openxmlformats.org/drawingml/2006/table">
                <a:tbl>
                  <a:tblPr>
                    <a:tableStyleId>{D7AC3CCA-C797-4891-BE02-D94E43425B78}</a:tableStyleId>
                  </a:tblPr>
                  <a:tblGrid>
                    <a:gridCol w="2039865"/>
                    <a:gridCol w="2039865"/>
                  </a:tblGrid>
                  <a:tr h="382550">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algn="ctr" fontAlgn="b"/>
                          <a14:m>
                            <m:oMathPara xmlns:m="http://schemas.openxmlformats.org/officeDocument/2006/math">
                              <m:oMathParaPr>
                                <m:jc m:val="centerGroup"/>
                              </m:oMathParaPr>
                              <m:oMath xmlns:m="http://schemas.openxmlformats.org/officeDocument/2006/math">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&lt;10</m:t>
                                </m:r>
                              </m:oMath>
                            </m:oMathPara>
                          </a14:m>
                          <a:endParaRPr lang="en-GB" sz="18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a:effectLst/>
                              <a:latin typeface="+mn-lt"/>
                            </a:rPr>
                            <a:t>3</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panose="02040503050406030204" pitchFamily="18" charset="0"/>
                                  </a:rPr>
                                  <m:t>10≤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&lt;20</m:t>
                                </m:r>
                              </m:oMath>
                            </m:oMathPara>
                          </a14:m>
                          <a:endParaRPr lang="en-GB" sz="18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25</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800" u="none" strike="noStrike" dirty="0" smtClean="0">
                              <a:effectLst/>
                              <a:latin typeface="+mn-lt"/>
                            </a:rPr>
                            <a:t>2</a:t>
                          </a:r>
                          <a14:m>
                            <m:oMath xmlns:m="http://schemas.openxmlformats.org/officeDocument/2006/math">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&lt;30</m:t>
                              </m:r>
                            </m:oMath>
                          </a14:m>
                          <a:endParaRPr lang="en-GB" sz="18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a:effectLst/>
                              <a:latin typeface="+mn-lt"/>
                            </a:rPr>
                            <a:t>69</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800" u="none" strike="noStrike" dirty="0" smtClean="0">
                              <a:effectLst/>
                              <a:latin typeface="+mn-lt"/>
                            </a:rPr>
                            <a:t>3</a:t>
                          </a:r>
                          <a14:m>
                            <m:oMath xmlns:m="http://schemas.openxmlformats.org/officeDocument/2006/math">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&lt;40</m:t>
                              </m:r>
                            </m:oMath>
                          </a14:m>
                          <a:endParaRPr lang="en-GB" sz="18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a:effectLst/>
                              <a:latin typeface="+mn-lt"/>
                            </a:rPr>
                            <a:t>87</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800" u="none" strike="noStrike" dirty="0" smtClean="0">
                              <a:effectLst/>
                              <a:latin typeface="+mn-lt"/>
                            </a:rPr>
                            <a:t>4</a:t>
                          </a:r>
                          <a14:m>
                            <m:oMath xmlns:m="http://schemas.openxmlformats.org/officeDocument/2006/math">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&lt;50</m:t>
                              </m:r>
                            </m:oMath>
                          </a14:m>
                          <a:endParaRPr lang="en-GB" sz="18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61</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800" u="none" strike="noStrike" dirty="0" smtClean="0">
                              <a:effectLst/>
                              <a:latin typeface="+mn-lt"/>
                            </a:rPr>
                            <a:t>5</a:t>
                          </a:r>
                          <a14:m>
                            <m:oMath xmlns:m="http://schemas.openxmlformats.org/officeDocument/2006/math">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&lt;60</m:t>
                              </m:r>
                            </m:oMath>
                          </a14:m>
                          <a:endParaRPr lang="en-GB" sz="18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28</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800" u="none" strike="noStrike" dirty="0" smtClean="0">
                              <a:effectLst/>
                              <a:latin typeface="+mn-lt"/>
                            </a:rPr>
                            <a:t>6</a:t>
                          </a:r>
                          <a14:m>
                            <m:oMath xmlns:m="http://schemas.openxmlformats.org/officeDocument/2006/math">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&lt;70</m:t>
                              </m:r>
                            </m:oMath>
                          </a14:m>
                          <a:endParaRPr lang="en-GB" sz="18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12</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800" u="none" strike="noStrike" dirty="0" smtClean="0">
                              <a:effectLst/>
                              <a:latin typeface="+mn-lt"/>
                            </a:rPr>
                            <a:t>7</a:t>
                          </a:r>
                          <a14:m>
                            <m:oMath xmlns:m="http://schemas.openxmlformats.org/officeDocument/2006/math">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&lt;80</m:t>
                              </m:r>
                            </m:oMath>
                          </a14:m>
                          <a:endParaRPr lang="en-GB" sz="18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4</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panose="02040503050406030204" pitchFamily="18" charset="0"/>
                                  </a:rPr>
                                  <m:t>80≤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&lt;90</m:t>
                                </m:r>
                              </m:oMath>
                            </m:oMathPara>
                          </a14:m>
                          <a:endParaRPr lang="en-GB" sz="18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5</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800" u="none" strike="noStrike" dirty="0" smtClean="0">
                              <a:effectLst/>
                              <a:latin typeface="+mn-lt"/>
                            </a:rPr>
                            <a:t>9</a:t>
                          </a:r>
                          <a14:m>
                            <m:oMath xmlns:m="http://schemas.openxmlformats.org/officeDocument/2006/math">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&lt;100</m:t>
                              </m:r>
                            </m:oMath>
                          </a14:m>
                          <a:endParaRPr lang="en-GB" sz="18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0</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panose="02040503050406030204" pitchFamily="18" charset="0"/>
                                  </a:rPr>
                                  <m:t>100≤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&lt;110</m:t>
                                </m:r>
                              </m:oMath>
                            </m:oMathPara>
                          </a14:m>
                          <a:endParaRPr lang="en-GB" sz="18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1</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mc:Choice>
        <mc:Fallback>
          <p:graphicFrame>
            <p:nvGraphicFramePr>
              <p:cNvPr id="3" name="Table 2"/>
              <p:cNvGraphicFramePr>
                <a:graphicFrameLocks noGrp="1"/>
              </p:cNvGraphicFramePr>
              <p:nvPr>
                <p:extLst>
                  <p:ext uri="{D42A27DB-BD31-4B8C-83A1-F6EECF244321}">
                    <p14:modId xmlns:a14="http://schemas.microsoft.com/office/drawing/2010/main" xmlns="" xmlns:p14="http://schemas.microsoft.com/office/powerpoint/2010/main" val="3061022462"/>
                  </p:ext>
                </p:extLst>
              </p:nvPr>
            </p:nvGraphicFramePr>
            <p:xfrm>
              <a:off x="334963" y="1782397"/>
              <a:ext cx="4079730" cy="4356465"/>
            </p:xfrm>
            <a:graphic>
              <a:graphicData uri="http://schemas.openxmlformats.org/drawingml/2006/table">
                <a:tbl>
                  <a:tblPr>
                    <a:tableStyleId>{D7AC3CCA-C797-4891-BE02-D94E43425B78}</a:tableStyleId>
                  </a:tblPr>
                  <a:tblGrid>
                    <a:gridCol w="2039865"/>
                    <a:gridCol w="2039865"/>
                  </a:tblGrid>
                  <a:tr h="382550">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122034" r="-100298" b="-1055932"/>
                          </a:stretch>
                        </a:blipFill>
                      </a:tcPr>
                    </a:tc>
                    <a:tc>
                      <a:txBody>
                        <a:bodyPr/>
                        <a:lstStyle/>
                        <a:p>
                          <a:pPr algn="ctr" fontAlgn="b"/>
                          <a:r>
                            <a:rPr lang="en-GB" sz="2300" u="none" strike="noStrike">
                              <a:effectLst/>
                              <a:latin typeface="+mn-lt"/>
                            </a:rPr>
                            <a:t>3</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218333" r="-100298" b="-938333"/>
                          </a:stretch>
                        </a:blipFill>
                      </a:tcPr>
                    </a:tc>
                    <a:tc>
                      <a:txBody>
                        <a:bodyPr/>
                        <a:lstStyle/>
                        <a:p>
                          <a:pPr algn="ctr" fontAlgn="b"/>
                          <a:r>
                            <a:rPr lang="en-GB" sz="2300" u="none" strike="noStrike" dirty="0">
                              <a:effectLst/>
                              <a:latin typeface="+mn-lt"/>
                            </a:rPr>
                            <a:t>25</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323729" r="-100298" b="-854237"/>
                          </a:stretch>
                        </a:blipFill>
                      </a:tcPr>
                    </a:tc>
                    <a:tc>
                      <a:txBody>
                        <a:bodyPr/>
                        <a:lstStyle/>
                        <a:p>
                          <a:pPr algn="ctr" fontAlgn="b"/>
                          <a:r>
                            <a:rPr lang="en-GB" sz="2300" u="none" strike="noStrike">
                              <a:effectLst/>
                              <a:latin typeface="+mn-lt"/>
                            </a:rPr>
                            <a:t>69</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423729" r="-100298" b="-754237"/>
                          </a:stretch>
                        </a:blipFill>
                      </a:tcPr>
                    </a:tc>
                    <a:tc>
                      <a:txBody>
                        <a:bodyPr/>
                        <a:lstStyle/>
                        <a:p>
                          <a:pPr algn="ctr" fontAlgn="b"/>
                          <a:r>
                            <a:rPr lang="en-GB" sz="2300" u="none" strike="noStrike">
                              <a:effectLst/>
                              <a:latin typeface="+mn-lt"/>
                            </a:rPr>
                            <a:t>87</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515000" r="-100298" b="-641667"/>
                          </a:stretch>
                        </a:blipFill>
                      </a:tcPr>
                    </a:tc>
                    <a:tc>
                      <a:txBody>
                        <a:bodyPr/>
                        <a:lstStyle/>
                        <a:p>
                          <a:pPr algn="ctr" fontAlgn="b"/>
                          <a:r>
                            <a:rPr lang="en-GB" sz="2300" u="none" strike="noStrike" dirty="0">
                              <a:effectLst/>
                              <a:latin typeface="+mn-lt"/>
                            </a:rPr>
                            <a:t>61</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625424" r="-100298" b="-552542"/>
                          </a:stretch>
                        </a:blipFill>
                      </a:tcPr>
                    </a:tc>
                    <a:tc>
                      <a:txBody>
                        <a:bodyPr/>
                        <a:lstStyle/>
                        <a:p>
                          <a:pPr algn="ctr" fontAlgn="b"/>
                          <a:r>
                            <a:rPr lang="en-GB" sz="2300" u="none" strike="noStrike" dirty="0">
                              <a:effectLst/>
                              <a:latin typeface="+mn-lt"/>
                            </a:rPr>
                            <a:t>28</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725424" r="-100298" b="-452542"/>
                          </a:stretch>
                        </a:blipFill>
                      </a:tcPr>
                    </a:tc>
                    <a:tc>
                      <a:txBody>
                        <a:bodyPr/>
                        <a:lstStyle/>
                        <a:p>
                          <a:pPr algn="ctr" fontAlgn="b"/>
                          <a:r>
                            <a:rPr lang="en-GB" sz="2300" u="none" strike="noStrike" dirty="0">
                              <a:effectLst/>
                              <a:latin typeface="+mn-lt"/>
                            </a:rPr>
                            <a:t>12</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811667" r="-100298" b="-345000"/>
                          </a:stretch>
                        </a:blipFill>
                      </a:tcPr>
                    </a:tc>
                    <a:tc>
                      <a:txBody>
                        <a:bodyPr/>
                        <a:lstStyle/>
                        <a:p>
                          <a:pPr algn="ctr" fontAlgn="b"/>
                          <a:r>
                            <a:rPr lang="en-GB" sz="2300" u="none" strike="noStrike" dirty="0">
                              <a:effectLst/>
                              <a:latin typeface="+mn-lt"/>
                            </a:rPr>
                            <a:t>4</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927119" r="-100298" b="-250847"/>
                          </a:stretch>
                        </a:blipFill>
                      </a:tcPr>
                    </a:tc>
                    <a:tc>
                      <a:txBody>
                        <a:bodyPr/>
                        <a:lstStyle/>
                        <a:p>
                          <a:pPr algn="ctr" fontAlgn="b"/>
                          <a:r>
                            <a:rPr lang="en-GB" sz="2300" u="none" strike="noStrike" dirty="0">
                              <a:effectLst/>
                              <a:latin typeface="+mn-lt"/>
                            </a:rPr>
                            <a:t>5</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1010000" r="-100298" b="-146667"/>
                          </a:stretch>
                        </a:blipFill>
                      </a:tcPr>
                    </a:tc>
                    <a:tc>
                      <a:txBody>
                        <a:bodyPr/>
                        <a:lstStyle/>
                        <a:p>
                          <a:pPr algn="ctr" fontAlgn="b"/>
                          <a:r>
                            <a:rPr lang="en-GB" sz="2300" u="none" strike="noStrike" dirty="0">
                              <a:effectLst/>
                              <a:latin typeface="+mn-lt"/>
                            </a:rPr>
                            <a:t>0</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1128814" r="-100298" b="-49153"/>
                          </a:stretch>
                        </a:blipFill>
                      </a:tcPr>
                    </a:tc>
                    <a:tc>
                      <a:txBody>
                        <a:bodyPr/>
                        <a:lstStyle/>
                        <a:p>
                          <a:pPr algn="ctr" fontAlgn="b"/>
                          <a:r>
                            <a:rPr lang="en-GB" sz="2300" u="none" strike="noStrike" dirty="0">
                              <a:effectLst/>
                              <a:latin typeface="+mn-lt"/>
                            </a:rPr>
                            <a:t>1</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mc:Fallback>
      </mc:AlternateContent>
      <p:sp>
        <p:nvSpPr>
          <p:cNvPr id="4" name="TextBox 3"/>
          <p:cNvSpPr txBox="1"/>
          <p:nvPr/>
        </p:nvSpPr>
        <p:spPr>
          <a:xfrm>
            <a:off x="353053" y="1046116"/>
            <a:ext cx="4207402" cy="707886"/>
          </a:xfrm>
          <a:prstGeom prst="rect">
            <a:avLst/>
          </a:prstGeom>
          <a:noFill/>
        </p:spPr>
        <p:txBody>
          <a:bodyPr wrap="square" rtlCol="0">
            <a:spAutoFit/>
          </a:bodyPr>
          <a:lstStyle/>
          <a:p>
            <a:r>
              <a:rPr lang="en-GB" sz="2000" i="1" dirty="0" smtClean="0"/>
              <a:t>This table shows the wealth index of 295 WCA group members in Ethiopia. </a:t>
            </a:r>
            <a:endParaRPr lang="en-GB" sz="2000" i="1" dirty="0"/>
          </a:p>
        </p:txBody>
      </p:sp>
      <p:sp>
        <p:nvSpPr>
          <p:cNvPr id="5" name="Rectangle 4"/>
          <p:cNvSpPr/>
          <p:nvPr/>
        </p:nvSpPr>
        <p:spPr>
          <a:xfrm>
            <a:off x="4414693" y="1800844"/>
            <a:ext cx="2877431" cy="1015663"/>
          </a:xfrm>
          <a:prstGeom prst="rect">
            <a:avLst/>
          </a:prstGeom>
        </p:spPr>
        <p:txBody>
          <a:bodyPr wrap="square">
            <a:spAutoFit/>
          </a:bodyPr>
          <a:lstStyle/>
          <a:p>
            <a:r>
              <a:rPr lang="en-GB" sz="2000" dirty="0" smtClean="0">
                <a:ln w="19050">
                  <a:noFill/>
                  <a:prstDash val="solid"/>
                </a:ln>
              </a:rPr>
              <a:t>Look at the original data. </a:t>
            </a:r>
          </a:p>
          <a:p>
            <a:r>
              <a:rPr lang="en-GB" sz="2000" dirty="0" smtClean="0">
                <a:ln w="19050">
                  <a:noFill/>
                  <a:prstDash val="solid"/>
                </a:ln>
              </a:rPr>
              <a:t>An average of 35 seems sensible. </a:t>
            </a:r>
            <a:endParaRPr lang="en-GB" sz="2000" dirty="0">
              <a:ln w="19050">
                <a:noFill/>
                <a:prstDash val="solid"/>
              </a:ln>
            </a:endParaRPr>
          </a:p>
        </p:txBody>
      </p:sp>
    </p:spTree>
    <p:extLst>
      <p:ext uri="{BB962C8B-B14F-4D97-AF65-F5344CB8AC3E}">
        <p14:creationId xmlns="" xmlns:p14="http://schemas.microsoft.com/office/powerpoint/2010/main" val="136890343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Cumulative Frequency</a:t>
            </a:r>
            <a:br>
              <a:rPr lang="en-GB" dirty="0" smtClean="0"/>
            </a:br>
            <a:endParaRPr lang="en-GB" dirty="0"/>
          </a:p>
        </p:txBody>
      </p:sp>
      <mc:AlternateContent xmlns:mc="http://schemas.openxmlformats.org/markup-compatibility/2006">
        <mc:Choice xmlns="" xmlns:a14="http://schemas.microsoft.com/office/drawing/2010/main" Requires="a14">
          <p:graphicFrame>
            <p:nvGraphicFramePr>
              <p:cNvPr id="3" name="Table 2"/>
              <p:cNvGraphicFramePr>
                <a:graphicFrameLocks noGrp="1"/>
              </p:cNvGraphicFramePr>
              <p:nvPr>
                <p:extLst>
                  <p:ext uri="{D42A27DB-BD31-4B8C-83A1-F6EECF244321}">
                    <p14:modId xmlns:p14="http://schemas.microsoft.com/office/powerpoint/2010/main" val="3061022462"/>
                  </p:ext>
                </p:extLst>
              </p:nvPr>
            </p:nvGraphicFramePr>
            <p:xfrm>
              <a:off x="334963" y="1782397"/>
              <a:ext cx="4079730" cy="4356465"/>
            </p:xfrm>
            <a:graphic>
              <a:graphicData uri="http://schemas.openxmlformats.org/drawingml/2006/table">
                <a:tbl>
                  <a:tblPr>
                    <a:tableStyleId>{D7AC3CCA-C797-4891-BE02-D94E43425B78}</a:tableStyleId>
                  </a:tblPr>
                  <a:tblGrid>
                    <a:gridCol w="2039865"/>
                    <a:gridCol w="2039865"/>
                  </a:tblGrid>
                  <a:tr h="382550">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algn="ctr" fontAlgn="b"/>
                          <a14:m>
                            <m:oMathPara xmlns:m="http://schemas.openxmlformats.org/officeDocument/2006/math">
                              <m:oMathParaPr>
                                <m:jc m:val="centerGroup"/>
                              </m:oMathParaPr>
                              <m:oMath xmlns:m="http://schemas.openxmlformats.org/officeDocument/2006/math">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&lt;10</m:t>
                                </m:r>
                              </m:oMath>
                            </m:oMathPara>
                          </a14:m>
                          <a:endParaRPr lang="en-GB" sz="18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a:effectLst/>
                              <a:latin typeface="+mn-lt"/>
                            </a:rPr>
                            <a:t>3</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panose="02040503050406030204" pitchFamily="18" charset="0"/>
                                  </a:rPr>
                                  <m:t>10≤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&lt;20</m:t>
                                </m:r>
                              </m:oMath>
                            </m:oMathPara>
                          </a14:m>
                          <a:endParaRPr lang="en-GB" sz="18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25</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800" u="none" strike="noStrike" dirty="0" smtClean="0">
                              <a:effectLst/>
                              <a:latin typeface="+mn-lt"/>
                            </a:rPr>
                            <a:t>2</a:t>
                          </a:r>
                          <a14:m>
                            <m:oMath xmlns:m="http://schemas.openxmlformats.org/officeDocument/2006/math">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&lt;30</m:t>
                              </m:r>
                            </m:oMath>
                          </a14:m>
                          <a:endParaRPr lang="en-GB" sz="18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a:effectLst/>
                              <a:latin typeface="+mn-lt"/>
                            </a:rPr>
                            <a:t>69</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800" u="none" strike="noStrike" dirty="0" smtClean="0">
                              <a:effectLst/>
                              <a:latin typeface="+mn-lt"/>
                            </a:rPr>
                            <a:t>3</a:t>
                          </a:r>
                          <a14:m>
                            <m:oMath xmlns:m="http://schemas.openxmlformats.org/officeDocument/2006/math">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&lt;40</m:t>
                              </m:r>
                            </m:oMath>
                          </a14:m>
                          <a:endParaRPr lang="en-GB" sz="18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a:effectLst/>
                              <a:latin typeface="+mn-lt"/>
                            </a:rPr>
                            <a:t>87</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800" u="none" strike="noStrike" dirty="0" smtClean="0">
                              <a:effectLst/>
                              <a:latin typeface="+mn-lt"/>
                            </a:rPr>
                            <a:t>4</a:t>
                          </a:r>
                          <a14:m>
                            <m:oMath xmlns:m="http://schemas.openxmlformats.org/officeDocument/2006/math">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&lt;50</m:t>
                              </m:r>
                            </m:oMath>
                          </a14:m>
                          <a:endParaRPr lang="en-GB" sz="18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61</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800" u="none" strike="noStrike" dirty="0" smtClean="0">
                              <a:effectLst/>
                              <a:latin typeface="+mn-lt"/>
                            </a:rPr>
                            <a:t>5</a:t>
                          </a:r>
                          <a14:m>
                            <m:oMath xmlns:m="http://schemas.openxmlformats.org/officeDocument/2006/math">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&lt;60</m:t>
                              </m:r>
                            </m:oMath>
                          </a14:m>
                          <a:endParaRPr lang="en-GB" sz="18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28</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800" u="none" strike="noStrike" dirty="0" smtClean="0">
                              <a:effectLst/>
                              <a:latin typeface="+mn-lt"/>
                            </a:rPr>
                            <a:t>6</a:t>
                          </a:r>
                          <a14:m>
                            <m:oMath xmlns:m="http://schemas.openxmlformats.org/officeDocument/2006/math">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&lt;70</m:t>
                              </m:r>
                            </m:oMath>
                          </a14:m>
                          <a:endParaRPr lang="en-GB" sz="18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12</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800" u="none" strike="noStrike" dirty="0" smtClean="0">
                              <a:effectLst/>
                              <a:latin typeface="+mn-lt"/>
                            </a:rPr>
                            <a:t>7</a:t>
                          </a:r>
                          <a14:m>
                            <m:oMath xmlns:m="http://schemas.openxmlformats.org/officeDocument/2006/math">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&lt;80</m:t>
                              </m:r>
                            </m:oMath>
                          </a14:m>
                          <a:endParaRPr lang="en-GB" sz="18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4</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panose="02040503050406030204" pitchFamily="18" charset="0"/>
                                  </a:rPr>
                                  <m:t>80≤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&lt;90</m:t>
                                </m:r>
                              </m:oMath>
                            </m:oMathPara>
                          </a14:m>
                          <a:endParaRPr lang="en-GB" sz="18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5</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800" u="none" strike="noStrike" dirty="0" smtClean="0">
                              <a:effectLst/>
                              <a:latin typeface="+mn-lt"/>
                            </a:rPr>
                            <a:t>9</a:t>
                          </a:r>
                          <a14:m>
                            <m:oMath xmlns:m="http://schemas.openxmlformats.org/officeDocument/2006/math">
                              <m:r>
                                <a:rPr lang="en-GB" sz="1800" u="none" strike="noStrike" smtClean="0">
                                  <a:effectLst/>
                                  <a:latin typeface="Cambria Math" panose="02040503050406030204" pitchFamily="18" charset="0"/>
                                </a:rPr>
                                <m:t>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&lt;100</m:t>
                              </m:r>
                            </m:oMath>
                          </a14:m>
                          <a:endParaRPr lang="en-GB" sz="18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0</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0943">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u="none" strike="noStrike" smtClean="0">
                                    <a:effectLst/>
                                    <a:latin typeface="Cambria Math" panose="02040503050406030204" pitchFamily="18" charset="0"/>
                                  </a:rPr>
                                  <m:t>100≤</m:t>
                                </m:r>
                                <m:r>
                                  <a:rPr lang="en-GB" sz="1800" u="none" strike="noStrike" smtClean="0">
                                    <a:effectLst/>
                                    <a:latin typeface="Cambria Math" panose="02040503050406030204" pitchFamily="18" charset="0"/>
                                  </a:rPr>
                                  <m:t>𝑥</m:t>
                                </m:r>
                                <m:r>
                                  <a:rPr lang="en-GB" sz="1800" u="none" strike="noStrike" smtClean="0">
                                    <a:effectLst/>
                                    <a:latin typeface="Cambria Math" panose="02040503050406030204" pitchFamily="18" charset="0"/>
                                  </a:rPr>
                                  <m:t>&lt;110</m:t>
                                </m:r>
                              </m:oMath>
                            </m:oMathPara>
                          </a14:m>
                          <a:endParaRPr lang="en-GB" sz="18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a:effectLst/>
                              <a:latin typeface="+mn-lt"/>
                            </a:rPr>
                            <a:t>1</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mc:Choice>
        <mc:Fallback>
          <p:graphicFrame>
            <p:nvGraphicFramePr>
              <p:cNvPr id="3" name="Table 2"/>
              <p:cNvGraphicFramePr>
                <a:graphicFrameLocks noGrp="1"/>
              </p:cNvGraphicFramePr>
              <p:nvPr>
                <p:extLst>
                  <p:ext uri="{D42A27DB-BD31-4B8C-83A1-F6EECF244321}">
                    <p14:modId xmlns:a14="http://schemas.microsoft.com/office/drawing/2010/main" xmlns="" xmlns:p14="http://schemas.microsoft.com/office/powerpoint/2010/main" val="3061022462"/>
                  </p:ext>
                </p:extLst>
              </p:nvPr>
            </p:nvGraphicFramePr>
            <p:xfrm>
              <a:off x="334963" y="1782397"/>
              <a:ext cx="4079730" cy="4356465"/>
            </p:xfrm>
            <a:graphic>
              <a:graphicData uri="http://schemas.openxmlformats.org/drawingml/2006/table">
                <a:tbl>
                  <a:tblPr>
                    <a:tableStyleId>{D7AC3CCA-C797-4891-BE02-D94E43425B78}</a:tableStyleId>
                  </a:tblPr>
                  <a:tblGrid>
                    <a:gridCol w="2039865"/>
                    <a:gridCol w="2039865"/>
                  </a:tblGrid>
                  <a:tr h="382550">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122034" r="-100298" b="-1055932"/>
                          </a:stretch>
                        </a:blipFill>
                      </a:tcPr>
                    </a:tc>
                    <a:tc>
                      <a:txBody>
                        <a:bodyPr/>
                        <a:lstStyle/>
                        <a:p>
                          <a:pPr algn="ctr" fontAlgn="b"/>
                          <a:r>
                            <a:rPr lang="en-GB" sz="2300" u="none" strike="noStrike">
                              <a:effectLst/>
                              <a:latin typeface="+mn-lt"/>
                            </a:rPr>
                            <a:t>3</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218333" r="-100298" b="-938333"/>
                          </a:stretch>
                        </a:blipFill>
                      </a:tcPr>
                    </a:tc>
                    <a:tc>
                      <a:txBody>
                        <a:bodyPr/>
                        <a:lstStyle/>
                        <a:p>
                          <a:pPr algn="ctr" fontAlgn="b"/>
                          <a:r>
                            <a:rPr lang="en-GB" sz="2300" u="none" strike="noStrike" dirty="0">
                              <a:effectLst/>
                              <a:latin typeface="+mn-lt"/>
                            </a:rPr>
                            <a:t>25</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323729" r="-100298" b="-854237"/>
                          </a:stretch>
                        </a:blipFill>
                      </a:tcPr>
                    </a:tc>
                    <a:tc>
                      <a:txBody>
                        <a:bodyPr/>
                        <a:lstStyle/>
                        <a:p>
                          <a:pPr algn="ctr" fontAlgn="b"/>
                          <a:r>
                            <a:rPr lang="en-GB" sz="2300" u="none" strike="noStrike">
                              <a:effectLst/>
                              <a:latin typeface="+mn-lt"/>
                            </a:rPr>
                            <a:t>69</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423729" r="-100298" b="-754237"/>
                          </a:stretch>
                        </a:blipFill>
                      </a:tcPr>
                    </a:tc>
                    <a:tc>
                      <a:txBody>
                        <a:bodyPr/>
                        <a:lstStyle/>
                        <a:p>
                          <a:pPr algn="ctr" fontAlgn="b"/>
                          <a:r>
                            <a:rPr lang="en-GB" sz="2300" u="none" strike="noStrike">
                              <a:effectLst/>
                              <a:latin typeface="+mn-lt"/>
                            </a:rPr>
                            <a:t>87</a:t>
                          </a:r>
                          <a:endParaRPr lang="en-GB" sz="2300" b="0" i="0" u="none" strike="noStrike">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515000" r="-100298" b="-641667"/>
                          </a:stretch>
                        </a:blipFill>
                      </a:tcPr>
                    </a:tc>
                    <a:tc>
                      <a:txBody>
                        <a:bodyPr/>
                        <a:lstStyle/>
                        <a:p>
                          <a:pPr algn="ctr" fontAlgn="b"/>
                          <a:r>
                            <a:rPr lang="en-GB" sz="2300" u="none" strike="noStrike" dirty="0">
                              <a:effectLst/>
                              <a:latin typeface="+mn-lt"/>
                            </a:rPr>
                            <a:t>61</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625424" r="-100298" b="-552542"/>
                          </a:stretch>
                        </a:blipFill>
                      </a:tcPr>
                    </a:tc>
                    <a:tc>
                      <a:txBody>
                        <a:bodyPr/>
                        <a:lstStyle/>
                        <a:p>
                          <a:pPr algn="ctr" fontAlgn="b"/>
                          <a:r>
                            <a:rPr lang="en-GB" sz="2300" u="none" strike="noStrike" dirty="0">
                              <a:effectLst/>
                              <a:latin typeface="+mn-lt"/>
                            </a:rPr>
                            <a:t>28</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725424" r="-100298" b="-452542"/>
                          </a:stretch>
                        </a:blipFill>
                      </a:tcPr>
                    </a:tc>
                    <a:tc>
                      <a:txBody>
                        <a:bodyPr/>
                        <a:lstStyle/>
                        <a:p>
                          <a:pPr algn="ctr" fontAlgn="b"/>
                          <a:r>
                            <a:rPr lang="en-GB" sz="2300" u="none" strike="noStrike" dirty="0">
                              <a:effectLst/>
                              <a:latin typeface="+mn-lt"/>
                            </a:rPr>
                            <a:t>12</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811667" r="-100298" b="-345000"/>
                          </a:stretch>
                        </a:blipFill>
                      </a:tcPr>
                    </a:tc>
                    <a:tc>
                      <a:txBody>
                        <a:bodyPr/>
                        <a:lstStyle/>
                        <a:p>
                          <a:pPr algn="ctr" fontAlgn="b"/>
                          <a:r>
                            <a:rPr lang="en-GB" sz="2300" u="none" strike="noStrike" dirty="0">
                              <a:effectLst/>
                              <a:latin typeface="+mn-lt"/>
                            </a:rPr>
                            <a:t>4</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927119" r="-100298" b="-250847"/>
                          </a:stretch>
                        </a:blipFill>
                      </a:tcPr>
                    </a:tc>
                    <a:tc>
                      <a:txBody>
                        <a:bodyPr/>
                        <a:lstStyle/>
                        <a:p>
                          <a:pPr algn="ctr" fontAlgn="b"/>
                          <a:r>
                            <a:rPr lang="en-GB" sz="2300" u="none" strike="noStrike" dirty="0">
                              <a:effectLst/>
                              <a:latin typeface="+mn-lt"/>
                            </a:rPr>
                            <a:t>5</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1010000" r="-100298" b="-146667"/>
                          </a:stretch>
                        </a:blipFill>
                      </a:tcPr>
                    </a:tc>
                    <a:tc>
                      <a:txBody>
                        <a:bodyPr/>
                        <a:lstStyle/>
                        <a:p>
                          <a:pPr algn="ctr" fontAlgn="b"/>
                          <a:r>
                            <a:rPr lang="en-GB" sz="2300" u="none" strike="noStrike" dirty="0">
                              <a:effectLst/>
                              <a:latin typeface="+mn-lt"/>
                            </a:rPr>
                            <a:t>0</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r h="361265">
                    <a:tc>
                      <a:txBody>
                        <a:bodyPr/>
                        <a:lstStyle/>
                        <a:p>
                          <a:endParaRPr lang="en-US"/>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298" t="-1128814" r="-100298" b="-49153"/>
                          </a:stretch>
                        </a:blipFill>
                      </a:tcPr>
                    </a:tc>
                    <a:tc>
                      <a:txBody>
                        <a:bodyPr/>
                        <a:lstStyle/>
                        <a:p>
                          <a:pPr algn="ctr" fontAlgn="b"/>
                          <a:r>
                            <a:rPr lang="en-GB" sz="2300" u="none" strike="noStrike" dirty="0">
                              <a:effectLst/>
                              <a:latin typeface="+mn-lt"/>
                            </a:rPr>
                            <a:t>1</a:t>
                          </a:r>
                          <a:endParaRPr lang="en-GB" sz="2300" b="0" i="0" u="none" strike="noStrike" dirty="0">
                            <a:solidFill>
                              <a:srgbClr val="000000"/>
                            </a:solidFill>
                            <a:effectLst/>
                            <a:latin typeface="+mn-lt"/>
                          </a:endParaRPr>
                        </a:p>
                      </a:txBody>
                      <a:tcPr marL="10745" marR="10745" marT="1074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mc:Fallback>
      </mc:AlternateContent>
      <p:sp>
        <p:nvSpPr>
          <p:cNvPr id="4" name="TextBox 3"/>
          <p:cNvSpPr txBox="1"/>
          <p:nvPr/>
        </p:nvSpPr>
        <p:spPr>
          <a:xfrm>
            <a:off x="353053" y="1046116"/>
            <a:ext cx="4207402" cy="707886"/>
          </a:xfrm>
          <a:prstGeom prst="rect">
            <a:avLst/>
          </a:prstGeom>
          <a:noFill/>
        </p:spPr>
        <p:txBody>
          <a:bodyPr wrap="square" rtlCol="0">
            <a:spAutoFit/>
          </a:bodyPr>
          <a:lstStyle/>
          <a:p>
            <a:r>
              <a:rPr lang="en-GB" sz="2000" i="1" dirty="0" smtClean="0"/>
              <a:t>This table shows the wealth index of 295 WCA group members in Ethiopia. </a:t>
            </a:r>
            <a:endParaRPr lang="en-GB" sz="2000" i="1" dirty="0"/>
          </a:p>
        </p:txBody>
      </p:sp>
      <p:sp>
        <p:nvSpPr>
          <p:cNvPr id="5" name="Rectangle 4"/>
          <p:cNvSpPr/>
          <p:nvPr/>
        </p:nvSpPr>
        <p:spPr>
          <a:xfrm>
            <a:off x="4414693" y="1785938"/>
            <a:ext cx="2877431" cy="2862322"/>
          </a:xfrm>
          <a:prstGeom prst="rect">
            <a:avLst/>
          </a:prstGeom>
        </p:spPr>
        <p:txBody>
          <a:bodyPr wrap="square">
            <a:spAutoFit/>
          </a:bodyPr>
          <a:lstStyle/>
          <a:p>
            <a:r>
              <a:rPr lang="en-GB" sz="2000" dirty="0"/>
              <a:t>Quartiles</a:t>
            </a:r>
          </a:p>
          <a:p>
            <a:r>
              <a:rPr lang="en-GB" sz="2000" dirty="0"/>
              <a:t>Quartiles divide the data into four sections. This allows us to consider the middle 50% of the data and factors out any outliers that might be in the top 25% or the bottom 25%.</a:t>
            </a:r>
          </a:p>
        </p:txBody>
      </p:sp>
    </p:spTree>
    <p:extLst>
      <p:ext uri="{BB962C8B-B14F-4D97-AF65-F5344CB8AC3E}">
        <p14:creationId xmlns="" xmlns:p14="http://schemas.microsoft.com/office/powerpoint/2010/main" val="417526854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Cumulative Frequency</a:t>
            </a:r>
            <a:br>
              <a:rPr lang="en-GB" dirty="0" smtClean="0"/>
            </a:br>
            <a:endParaRPr lang="en-GB" dirty="0"/>
          </a:p>
        </p:txBody>
      </p:sp>
      <p:sp>
        <p:nvSpPr>
          <p:cNvPr id="4" name="TextBox 3"/>
          <p:cNvSpPr txBox="1"/>
          <p:nvPr/>
        </p:nvSpPr>
        <p:spPr>
          <a:xfrm>
            <a:off x="353053" y="1046116"/>
            <a:ext cx="6804162" cy="523220"/>
          </a:xfrm>
          <a:prstGeom prst="rect">
            <a:avLst/>
          </a:prstGeom>
          <a:noFill/>
        </p:spPr>
        <p:txBody>
          <a:bodyPr wrap="square" rtlCol="0">
            <a:spAutoFit/>
          </a:bodyPr>
          <a:lstStyle/>
          <a:p>
            <a:r>
              <a:rPr lang="en-GB" sz="2800" dirty="0"/>
              <a:t>We want to split the data into four sections.</a:t>
            </a:r>
          </a:p>
        </p:txBody>
      </p:sp>
      <p:grpSp>
        <p:nvGrpSpPr>
          <p:cNvPr id="20" name="Group 19"/>
          <p:cNvGrpSpPr/>
          <p:nvPr/>
        </p:nvGrpSpPr>
        <p:grpSpPr>
          <a:xfrm>
            <a:off x="1980255" y="1783614"/>
            <a:ext cx="7860658" cy="1804136"/>
            <a:chOff x="1980255" y="1783614"/>
            <a:chExt cx="7860658" cy="1804136"/>
          </a:xfrm>
        </p:grpSpPr>
        <p:sp>
          <p:nvSpPr>
            <p:cNvPr id="7" name="Rectangle 6"/>
            <p:cNvSpPr/>
            <p:nvPr/>
          </p:nvSpPr>
          <p:spPr>
            <a:xfrm>
              <a:off x="1980255" y="1785938"/>
              <a:ext cx="1965834" cy="693806"/>
            </a:xfrm>
            <a:prstGeom prst="rect">
              <a:avLst/>
            </a:prstGeom>
            <a:solidFill>
              <a:schemeClr val="accent1"/>
            </a:solidFill>
            <a:ln w="3175">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3600" b="1" dirty="0" smtClean="0"/>
                <a:t>25%</a:t>
              </a:r>
              <a:endParaRPr lang="en-GB" sz="3600" b="1" dirty="0"/>
            </a:p>
          </p:txBody>
        </p:sp>
        <p:sp>
          <p:nvSpPr>
            <p:cNvPr id="8" name="TextBox 7"/>
            <p:cNvSpPr txBox="1"/>
            <p:nvPr/>
          </p:nvSpPr>
          <p:spPr>
            <a:xfrm>
              <a:off x="3408142" y="2812147"/>
              <a:ext cx="1175965" cy="775603"/>
            </a:xfrm>
            <a:prstGeom prst="rect">
              <a:avLst/>
            </a:prstGeom>
            <a:noFill/>
          </p:spPr>
          <p:txBody>
            <a:bodyPr wrap="square" rtlCol="0">
              <a:spAutoFit/>
            </a:bodyPr>
            <a:lstStyle/>
            <a:p>
              <a:r>
                <a:rPr lang="en-GB" dirty="0" smtClean="0"/>
                <a:t>Lower Quartile</a:t>
              </a:r>
              <a:endParaRPr lang="en-GB" dirty="0"/>
            </a:p>
          </p:txBody>
        </p:sp>
        <p:sp>
          <p:nvSpPr>
            <p:cNvPr id="9" name="TextBox 8"/>
            <p:cNvSpPr txBox="1"/>
            <p:nvPr/>
          </p:nvSpPr>
          <p:spPr>
            <a:xfrm>
              <a:off x="7297579" y="2806931"/>
              <a:ext cx="1175965" cy="775603"/>
            </a:xfrm>
            <a:prstGeom prst="rect">
              <a:avLst/>
            </a:prstGeom>
            <a:noFill/>
          </p:spPr>
          <p:txBody>
            <a:bodyPr wrap="square" rtlCol="0">
              <a:spAutoFit/>
            </a:bodyPr>
            <a:lstStyle/>
            <a:p>
              <a:r>
                <a:rPr lang="en-GB" dirty="0" smtClean="0"/>
                <a:t>Upper Quartile</a:t>
              </a:r>
              <a:endParaRPr lang="en-GB" dirty="0"/>
            </a:p>
          </p:txBody>
        </p:sp>
        <p:sp>
          <p:nvSpPr>
            <p:cNvPr id="10" name="TextBox 9"/>
            <p:cNvSpPr txBox="1"/>
            <p:nvPr/>
          </p:nvSpPr>
          <p:spPr>
            <a:xfrm>
              <a:off x="5336658" y="2806931"/>
              <a:ext cx="1175965" cy="443202"/>
            </a:xfrm>
            <a:prstGeom prst="rect">
              <a:avLst/>
            </a:prstGeom>
            <a:noFill/>
          </p:spPr>
          <p:txBody>
            <a:bodyPr wrap="square" rtlCol="0">
              <a:spAutoFit/>
            </a:bodyPr>
            <a:lstStyle/>
            <a:p>
              <a:r>
                <a:rPr lang="en-GB" dirty="0" smtClean="0"/>
                <a:t>Median</a:t>
              </a:r>
              <a:endParaRPr lang="en-GB" dirty="0"/>
            </a:p>
          </p:txBody>
        </p:sp>
        <p:sp>
          <p:nvSpPr>
            <p:cNvPr id="11" name="Rectangle 10"/>
            <p:cNvSpPr/>
            <p:nvPr/>
          </p:nvSpPr>
          <p:spPr>
            <a:xfrm>
              <a:off x="3943411" y="1785938"/>
              <a:ext cx="1965834" cy="693806"/>
            </a:xfrm>
            <a:prstGeom prst="rect">
              <a:avLst/>
            </a:prstGeom>
            <a:solidFill>
              <a:schemeClr val="accent1"/>
            </a:solidFill>
            <a:ln w="3175">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3600" b="1" dirty="0" smtClean="0"/>
                <a:t>25%</a:t>
              </a:r>
              <a:endParaRPr lang="en-GB" sz="3600" b="1" dirty="0"/>
            </a:p>
          </p:txBody>
        </p:sp>
        <p:sp>
          <p:nvSpPr>
            <p:cNvPr id="12" name="Rectangle 11"/>
            <p:cNvSpPr/>
            <p:nvPr/>
          </p:nvSpPr>
          <p:spPr>
            <a:xfrm>
              <a:off x="5909245" y="1783614"/>
              <a:ext cx="1965834" cy="693806"/>
            </a:xfrm>
            <a:prstGeom prst="rect">
              <a:avLst/>
            </a:prstGeom>
            <a:solidFill>
              <a:schemeClr val="accent1"/>
            </a:solidFill>
            <a:ln w="3175">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3600" b="1" dirty="0" smtClean="0"/>
                <a:t>25%</a:t>
              </a:r>
              <a:endParaRPr lang="en-GB" sz="3600" b="1" dirty="0"/>
            </a:p>
          </p:txBody>
        </p:sp>
        <p:sp>
          <p:nvSpPr>
            <p:cNvPr id="13" name="Rectangle 12"/>
            <p:cNvSpPr/>
            <p:nvPr/>
          </p:nvSpPr>
          <p:spPr>
            <a:xfrm>
              <a:off x="7875079" y="1785938"/>
              <a:ext cx="1965834" cy="693806"/>
            </a:xfrm>
            <a:prstGeom prst="rect">
              <a:avLst/>
            </a:prstGeom>
            <a:solidFill>
              <a:schemeClr val="accent1"/>
            </a:solidFill>
            <a:ln w="3175">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3600" b="1" dirty="0" smtClean="0"/>
                <a:t>25%</a:t>
              </a:r>
              <a:endParaRPr lang="en-GB" sz="3600" b="1" dirty="0"/>
            </a:p>
          </p:txBody>
        </p:sp>
        <p:cxnSp>
          <p:nvCxnSpPr>
            <p:cNvPr id="14" name="Straight Arrow Connector 13"/>
            <p:cNvCxnSpPr/>
            <p:nvPr/>
          </p:nvCxnSpPr>
          <p:spPr>
            <a:xfrm flipV="1">
              <a:off x="3941302" y="2132842"/>
              <a:ext cx="0" cy="67930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5" name="Straight Arrow Connector 14"/>
            <p:cNvCxnSpPr/>
            <p:nvPr/>
          </p:nvCxnSpPr>
          <p:spPr>
            <a:xfrm flipV="1">
              <a:off x="5910280" y="2144879"/>
              <a:ext cx="0" cy="67930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6" name="Straight Arrow Connector 15"/>
            <p:cNvCxnSpPr/>
            <p:nvPr/>
          </p:nvCxnSpPr>
          <p:spPr>
            <a:xfrm flipV="1">
              <a:off x="7880901" y="2140092"/>
              <a:ext cx="0" cy="67930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grpSp>
      <p:sp>
        <p:nvSpPr>
          <p:cNvPr id="21" name="TextBox 20"/>
          <p:cNvSpPr txBox="1"/>
          <p:nvPr/>
        </p:nvSpPr>
        <p:spPr>
          <a:xfrm>
            <a:off x="353053" y="3509933"/>
            <a:ext cx="6579152" cy="523220"/>
          </a:xfrm>
          <a:prstGeom prst="rect">
            <a:avLst/>
          </a:prstGeom>
          <a:noFill/>
        </p:spPr>
        <p:txBody>
          <a:bodyPr wrap="square" rtlCol="0">
            <a:spAutoFit/>
          </a:bodyPr>
          <a:lstStyle/>
          <a:p>
            <a:r>
              <a:rPr lang="en-GB" sz="2800" dirty="0"/>
              <a:t>To find the position of the lower quartile:</a:t>
            </a:r>
          </a:p>
        </p:txBody>
      </p:sp>
      <mc:AlternateContent xmlns:mc="http://schemas.openxmlformats.org/markup-compatibility/2006">
        <mc:Choice xmlns="" xmlns:a14="http://schemas.microsoft.com/office/drawing/2010/main" Requires="a14">
          <p:sp>
            <p:nvSpPr>
              <p:cNvPr id="22" name="TextBox 21"/>
              <p:cNvSpPr txBox="1"/>
              <p:nvPr/>
            </p:nvSpPr>
            <p:spPr>
              <a:xfrm>
                <a:off x="4584107" y="4208650"/>
                <a:ext cx="1368152" cy="114262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4000" i="1" smtClean="0">
                              <a:latin typeface="Cambria Math" panose="02040503050406030204" pitchFamily="18" charset="0"/>
                            </a:rPr>
                          </m:ctrlPr>
                        </m:fPr>
                        <m:num>
                          <m:r>
                            <a:rPr lang="en-GB" sz="4000" b="0" i="1" smtClean="0">
                              <a:latin typeface="Cambria Math"/>
                            </a:rPr>
                            <m:t>𝑛</m:t>
                          </m:r>
                        </m:num>
                        <m:den>
                          <m:r>
                            <a:rPr lang="en-GB" sz="4000" b="0" i="1" smtClean="0">
                              <a:latin typeface="Cambria Math" panose="02040503050406030204" pitchFamily="18" charset="0"/>
                            </a:rPr>
                            <m:t>4</m:t>
                          </m:r>
                        </m:den>
                      </m:f>
                    </m:oMath>
                  </m:oMathPara>
                </a14:m>
                <a:endParaRPr lang="en-GB" sz="4000" dirty="0"/>
              </a:p>
            </p:txBody>
          </p:sp>
        </mc:Choice>
        <mc:Fallback>
          <p:sp>
            <p:nvSpPr>
              <p:cNvPr id="22" name="TextBox 21"/>
              <p:cNvSpPr txBox="1">
                <a:spLocks noRot="1" noChangeAspect="1" noMove="1" noResize="1" noEditPoints="1" noAdjustHandles="1" noChangeArrowheads="1" noChangeShapeType="1" noTextEdit="1"/>
              </p:cNvSpPr>
              <p:nvPr/>
            </p:nvSpPr>
            <p:spPr>
              <a:xfrm>
                <a:off x="4584107" y="4208650"/>
                <a:ext cx="1368152" cy="1142620"/>
              </a:xfrm>
              <a:prstGeom prst="rect">
                <a:avLst/>
              </a:prstGeom>
              <a:blipFill rotWithShape="0">
                <a:blip r:embed="rId2" cstate="email"/>
                <a:stretch>
                  <a:fillRect/>
                </a:stretch>
              </a:blipFill>
            </p:spPr>
            <p:txBody>
              <a:bodyPr/>
              <a:lstStyle/>
              <a:p>
                <a:r>
                  <a:rPr lang="en-GB">
                    <a:noFill/>
                  </a:rPr>
                  <a:t> </a:t>
                </a:r>
              </a:p>
            </p:txBody>
          </p:sp>
        </mc:Fallback>
      </mc:AlternateContent>
      <mc:AlternateContent xmlns:mc="http://schemas.openxmlformats.org/markup-compatibility/2006">
        <mc:Choice xmlns="" xmlns:a14="http://schemas.microsoft.com/office/drawing/2010/main" Requires="a14">
          <p:sp>
            <p:nvSpPr>
              <p:cNvPr id="23" name="TextBox 22"/>
              <p:cNvSpPr txBox="1"/>
              <p:nvPr/>
            </p:nvSpPr>
            <p:spPr>
              <a:xfrm>
                <a:off x="631286" y="5562980"/>
                <a:ext cx="7205743" cy="523220"/>
              </a:xfrm>
              <a:prstGeom prst="rect">
                <a:avLst/>
              </a:prstGeom>
              <a:noFill/>
            </p:spPr>
            <p:txBody>
              <a:bodyPr wrap="square" rtlCol="0">
                <a:spAutoFit/>
              </a:bodyPr>
              <a:lstStyle/>
              <a:p>
                <a:r>
                  <a:rPr lang="en-GB" sz="2800" dirty="0"/>
                  <a:t>…where </a:t>
                </a:r>
                <a14:m>
                  <m:oMath xmlns:m="http://schemas.openxmlformats.org/officeDocument/2006/math">
                    <m:r>
                      <a:rPr lang="en-GB" sz="2800" i="1">
                        <a:latin typeface="Cambria Math"/>
                      </a:rPr>
                      <m:t>𝑛</m:t>
                    </m:r>
                  </m:oMath>
                </a14:m>
                <a:r>
                  <a:rPr lang="en-GB" sz="2800" dirty="0"/>
                  <a:t> is how many pieces of data you have</a:t>
                </a:r>
                <a:r>
                  <a:rPr lang="en-GB" sz="2800" dirty="0" smtClean="0"/>
                  <a:t>.</a:t>
                </a:r>
                <a:endParaRPr lang="en-GB" sz="2800" dirty="0"/>
              </a:p>
            </p:txBody>
          </p:sp>
        </mc:Choice>
        <mc:Fallback>
          <p:sp>
            <p:nvSpPr>
              <p:cNvPr id="23" name="TextBox 22"/>
              <p:cNvSpPr txBox="1">
                <a:spLocks noRot="1" noChangeAspect="1" noMove="1" noResize="1" noEditPoints="1" noAdjustHandles="1" noChangeArrowheads="1" noChangeShapeType="1" noTextEdit="1"/>
              </p:cNvSpPr>
              <p:nvPr/>
            </p:nvSpPr>
            <p:spPr>
              <a:xfrm>
                <a:off x="631286" y="5562980"/>
                <a:ext cx="7205743" cy="523220"/>
              </a:xfrm>
              <a:prstGeom prst="rect">
                <a:avLst/>
              </a:prstGeom>
              <a:blipFill rotWithShape="0">
                <a:blip r:embed="rId3" cstate="email"/>
                <a:stretch>
                  <a:fillRect l="-1777" t="-11765" b="-34118"/>
                </a:stretch>
              </a:blipFill>
            </p:spPr>
            <p:txBody>
              <a:bodyPr/>
              <a:lstStyle/>
              <a:p>
                <a:r>
                  <a:rPr lang="en-GB">
                    <a:noFill/>
                  </a:rPr>
                  <a:t> </a:t>
                </a:r>
              </a:p>
            </p:txBody>
          </p:sp>
        </mc:Fallback>
      </mc:AlternateContent>
    </p:spTree>
    <p:extLst>
      <p:ext uri="{BB962C8B-B14F-4D97-AF65-F5344CB8AC3E}">
        <p14:creationId xmlns="" xmlns:p14="http://schemas.microsoft.com/office/powerpoint/2010/main" val="267641612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Cumulative Frequency</a:t>
            </a:r>
            <a:br>
              <a:rPr lang="en-GB" dirty="0" smtClean="0"/>
            </a:br>
            <a:endParaRPr lang="en-GB" dirty="0"/>
          </a:p>
        </p:txBody>
      </p:sp>
      <p:sp>
        <p:nvSpPr>
          <p:cNvPr id="3" name="Content Placeholder 2"/>
          <p:cNvSpPr>
            <a:spLocks noGrp="1"/>
          </p:cNvSpPr>
          <p:nvPr>
            <p:ph idx="1"/>
          </p:nvPr>
        </p:nvSpPr>
        <p:spPr/>
        <p:txBody>
          <a:bodyPr/>
          <a:lstStyle/>
          <a:p>
            <a:pPr marL="0" indent="0">
              <a:buNone/>
            </a:pPr>
            <a:r>
              <a:rPr lang="en-GB" dirty="0" smtClean="0"/>
              <a:t>Since here we are looking at 295 pieces of data…</a:t>
            </a:r>
            <a:endParaRPr lang="en-GB" dirty="0"/>
          </a:p>
        </p:txBody>
      </p:sp>
      <mc:AlternateContent xmlns:mc="http://schemas.openxmlformats.org/markup-compatibility/2006">
        <mc:Choice xmlns="" xmlns:a14="http://schemas.microsoft.com/office/drawing/2010/main" Requires="a14">
          <p:sp>
            <p:nvSpPr>
              <p:cNvPr id="19" name="TextBox 18"/>
              <p:cNvSpPr txBox="1"/>
              <p:nvPr/>
            </p:nvSpPr>
            <p:spPr>
              <a:xfrm>
                <a:off x="4107475" y="2545297"/>
                <a:ext cx="3073502" cy="883703"/>
              </a:xfrm>
              <a:prstGeom prst="rect">
                <a:avLst/>
              </a:prstGeom>
              <a:noFill/>
            </p:spPr>
            <p:txBody>
              <a:bodyPr wrap="square" rtlCol="0">
                <a:spAutoFit/>
              </a:bodyPr>
              <a:lstStyle/>
              <a:p>
                <a14:m>
                  <m:oMath xmlns:m="http://schemas.openxmlformats.org/officeDocument/2006/math">
                    <m:f>
                      <m:fPr>
                        <m:ctrlPr>
                          <a:rPr lang="en-GB" sz="3600" i="1" smtClean="0">
                            <a:latin typeface="Cambria Math" panose="02040503050406030204" pitchFamily="18" charset="0"/>
                          </a:rPr>
                        </m:ctrlPr>
                      </m:fPr>
                      <m:num>
                        <m:r>
                          <a:rPr lang="en-GB" sz="3600" b="0" i="1" smtClean="0">
                            <a:latin typeface="Cambria Math"/>
                          </a:rPr>
                          <m:t>295</m:t>
                        </m:r>
                      </m:num>
                      <m:den>
                        <m:r>
                          <a:rPr lang="en-GB" sz="3600" b="0" i="1" smtClean="0">
                            <a:latin typeface="Cambria Math"/>
                          </a:rPr>
                          <m:t>4</m:t>
                        </m:r>
                      </m:den>
                    </m:f>
                    <m:r>
                      <a:rPr lang="en-GB" sz="3600" b="0" i="1" smtClean="0">
                        <a:latin typeface="Cambria Math"/>
                      </a:rPr>
                      <m:t>=73.75</m:t>
                    </m:r>
                  </m:oMath>
                </a14:m>
                <a:r>
                  <a:rPr lang="en-GB" sz="3600" baseline="30000" dirty="0" smtClean="0">
                    <a:effectLst/>
                  </a:rPr>
                  <a:t> </a:t>
                </a:r>
                <a:endParaRPr lang="en-GB" sz="3600" baseline="30000" dirty="0"/>
              </a:p>
            </p:txBody>
          </p:sp>
        </mc:Choice>
        <mc:Fallback>
          <p:sp>
            <p:nvSpPr>
              <p:cNvPr id="19" name="TextBox 18"/>
              <p:cNvSpPr txBox="1">
                <a:spLocks noRot="1" noChangeAspect="1" noMove="1" noResize="1" noEditPoints="1" noAdjustHandles="1" noChangeArrowheads="1" noChangeShapeType="1" noTextEdit="1"/>
              </p:cNvSpPr>
              <p:nvPr/>
            </p:nvSpPr>
            <p:spPr>
              <a:xfrm>
                <a:off x="4107475" y="2545297"/>
                <a:ext cx="3073502" cy="883703"/>
              </a:xfrm>
              <a:prstGeom prst="rect">
                <a:avLst/>
              </a:prstGeom>
              <a:blipFill rotWithShape="0">
                <a:blip r:embed="rId2" cstate="email"/>
                <a:stretch>
                  <a:fillRect/>
                </a:stretch>
              </a:blipFill>
            </p:spPr>
            <p:txBody>
              <a:bodyPr/>
              <a:lstStyle/>
              <a:p>
                <a:r>
                  <a:rPr lang="en-GB">
                    <a:noFill/>
                  </a:rPr>
                  <a:t> </a:t>
                </a:r>
              </a:p>
            </p:txBody>
          </p:sp>
        </mc:Fallback>
      </mc:AlternateContent>
    </p:spTree>
    <p:extLst>
      <p:ext uri="{BB962C8B-B14F-4D97-AF65-F5344CB8AC3E}">
        <p14:creationId xmlns="" xmlns:p14="http://schemas.microsoft.com/office/powerpoint/2010/main" val="321516843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Cumulative Frequency</a:t>
            </a:r>
            <a:br>
              <a:rPr lang="en-GB" dirty="0" smtClean="0"/>
            </a:br>
            <a:endParaRPr lang="en-GB" dirty="0"/>
          </a:p>
        </p:txBody>
      </p:sp>
      <p:sp>
        <p:nvSpPr>
          <p:cNvPr id="4" name="TextBox 3"/>
          <p:cNvSpPr txBox="1"/>
          <p:nvPr/>
        </p:nvSpPr>
        <p:spPr>
          <a:xfrm>
            <a:off x="353053" y="1046116"/>
            <a:ext cx="6804162" cy="523220"/>
          </a:xfrm>
          <a:prstGeom prst="rect">
            <a:avLst/>
          </a:prstGeom>
          <a:noFill/>
        </p:spPr>
        <p:txBody>
          <a:bodyPr wrap="square" rtlCol="0">
            <a:spAutoFit/>
          </a:bodyPr>
          <a:lstStyle/>
          <a:p>
            <a:r>
              <a:rPr lang="en-GB" sz="2800" dirty="0"/>
              <a:t>We want to split the data into four sections.</a:t>
            </a:r>
          </a:p>
        </p:txBody>
      </p:sp>
      <p:grpSp>
        <p:nvGrpSpPr>
          <p:cNvPr id="20" name="Group 19"/>
          <p:cNvGrpSpPr/>
          <p:nvPr/>
        </p:nvGrpSpPr>
        <p:grpSpPr>
          <a:xfrm>
            <a:off x="1980255" y="1783614"/>
            <a:ext cx="7860658" cy="1804136"/>
            <a:chOff x="1980255" y="1783614"/>
            <a:chExt cx="7860658" cy="1804136"/>
          </a:xfrm>
        </p:grpSpPr>
        <p:sp>
          <p:nvSpPr>
            <p:cNvPr id="7" name="Rectangle 6"/>
            <p:cNvSpPr/>
            <p:nvPr/>
          </p:nvSpPr>
          <p:spPr>
            <a:xfrm>
              <a:off x="1980255" y="1785938"/>
              <a:ext cx="1965834" cy="693806"/>
            </a:xfrm>
            <a:prstGeom prst="rect">
              <a:avLst/>
            </a:prstGeom>
            <a:solidFill>
              <a:schemeClr val="accent1"/>
            </a:solidFill>
            <a:ln w="3175">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3600" b="1" dirty="0" smtClean="0"/>
                <a:t>25%</a:t>
              </a:r>
              <a:endParaRPr lang="en-GB" sz="3600" b="1" dirty="0"/>
            </a:p>
          </p:txBody>
        </p:sp>
        <p:sp>
          <p:nvSpPr>
            <p:cNvPr id="8" name="TextBox 7"/>
            <p:cNvSpPr txBox="1"/>
            <p:nvPr/>
          </p:nvSpPr>
          <p:spPr>
            <a:xfrm>
              <a:off x="3408142" y="2812147"/>
              <a:ext cx="1175965" cy="775603"/>
            </a:xfrm>
            <a:prstGeom prst="rect">
              <a:avLst/>
            </a:prstGeom>
            <a:noFill/>
          </p:spPr>
          <p:txBody>
            <a:bodyPr wrap="square" rtlCol="0">
              <a:spAutoFit/>
            </a:bodyPr>
            <a:lstStyle/>
            <a:p>
              <a:r>
                <a:rPr lang="en-GB" dirty="0" smtClean="0"/>
                <a:t>Lower Quartile</a:t>
              </a:r>
              <a:endParaRPr lang="en-GB" dirty="0"/>
            </a:p>
          </p:txBody>
        </p:sp>
        <p:sp>
          <p:nvSpPr>
            <p:cNvPr id="9" name="TextBox 8"/>
            <p:cNvSpPr txBox="1"/>
            <p:nvPr/>
          </p:nvSpPr>
          <p:spPr>
            <a:xfrm>
              <a:off x="7297579" y="2806931"/>
              <a:ext cx="1175965" cy="775603"/>
            </a:xfrm>
            <a:prstGeom prst="rect">
              <a:avLst/>
            </a:prstGeom>
            <a:noFill/>
          </p:spPr>
          <p:txBody>
            <a:bodyPr wrap="square" rtlCol="0">
              <a:spAutoFit/>
            </a:bodyPr>
            <a:lstStyle/>
            <a:p>
              <a:r>
                <a:rPr lang="en-GB" dirty="0" smtClean="0"/>
                <a:t>Upper Quartile</a:t>
              </a:r>
              <a:endParaRPr lang="en-GB" dirty="0"/>
            </a:p>
          </p:txBody>
        </p:sp>
        <p:sp>
          <p:nvSpPr>
            <p:cNvPr id="10" name="TextBox 9"/>
            <p:cNvSpPr txBox="1"/>
            <p:nvPr/>
          </p:nvSpPr>
          <p:spPr>
            <a:xfrm>
              <a:off x="5336658" y="2806931"/>
              <a:ext cx="1175965" cy="443202"/>
            </a:xfrm>
            <a:prstGeom prst="rect">
              <a:avLst/>
            </a:prstGeom>
            <a:noFill/>
          </p:spPr>
          <p:txBody>
            <a:bodyPr wrap="square" rtlCol="0">
              <a:spAutoFit/>
            </a:bodyPr>
            <a:lstStyle/>
            <a:p>
              <a:r>
                <a:rPr lang="en-GB" dirty="0" smtClean="0"/>
                <a:t>Median</a:t>
              </a:r>
              <a:endParaRPr lang="en-GB" dirty="0"/>
            </a:p>
          </p:txBody>
        </p:sp>
        <p:sp>
          <p:nvSpPr>
            <p:cNvPr id="11" name="Rectangle 10"/>
            <p:cNvSpPr/>
            <p:nvPr/>
          </p:nvSpPr>
          <p:spPr>
            <a:xfrm>
              <a:off x="3943411" y="1785938"/>
              <a:ext cx="1965834" cy="693806"/>
            </a:xfrm>
            <a:prstGeom prst="rect">
              <a:avLst/>
            </a:prstGeom>
            <a:solidFill>
              <a:schemeClr val="accent1"/>
            </a:solidFill>
            <a:ln w="3175">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3600" b="1" dirty="0" smtClean="0"/>
                <a:t>25%</a:t>
              </a:r>
              <a:endParaRPr lang="en-GB" sz="3600" b="1" dirty="0"/>
            </a:p>
          </p:txBody>
        </p:sp>
        <p:sp>
          <p:nvSpPr>
            <p:cNvPr id="12" name="Rectangle 11"/>
            <p:cNvSpPr/>
            <p:nvPr/>
          </p:nvSpPr>
          <p:spPr>
            <a:xfrm>
              <a:off x="5909245" y="1783614"/>
              <a:ext cx="1965834" cy="693806"/>
            </a:xfrm>
            <a:prstGeom prst="rect">
              <a:avLst/>
            </a:prstGeom>
            <a:solidFill>
              <a:schemeClr val="accent1"/>
            </a:solidFill>
            <a:ln w="3175">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3600" b="1" dirty="0" smtClean="0"/>
                <a:t>25%</a:t>
              </a:r>
              <a:endParaRPr lang="en-GB" sz="3600" b="1" dirty="0"/>
            </a:p>
          </p:txBody>
        </p:sp>
        <p:sp>
          <p:nvSpPr>
            <p:cNvPr id="13" name="Rectangle 12"/>
            <p:cNvSpPr/>
            <p:nvPr/>
          </p:nvSpPr>
          <p:spPr>
            <a:xfrm>
              <a:off x="7875079" y="1785938"/>
              <a:ext cx="1965834" cy="693806"/>
            </a:xfrm>
            <a:prstGeom prst="rect">
              <a:avLst/>
            </a:prstGeom>
            <a:solidFill>
              <a:schemeClr val="accent1"/>
            </a:solidFill>
            <a:ln w="3175">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3600" b="1" dirty="0" smtClean="0"/>
                <a:t>25%</a:t>
              </a:r>
              <a:endParaRPr lang="en-GB" sz="3600" b="1" dirty="0"/>
            </a:p>
          </p:txBody>
        </p:sp>
        <p:cxnSp>
          <p:nvCxnSpPr>
            <p:cNvPr id="14" name="Straight Arrow Connector 13"/>
            <p:cNvCxnSpPr/>
            <p:nvPr/>
          </p:nvCxnSpPr>
          <p:spPr>
            <a:xfrm flipV="1">
              <a:off x="3941302" y="2132842"/>
              <a:ext cx="0" cy="67930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5" name="Straight Arrow Connector 14"/>
            <p:cNvCxnSpPr/>
            <p:nvPr/>
          </p:nvCxnSpPr>
          <p:spPr>
            <a:xfrm flipV="1">
              <a:off x="5910280" y="2144879"/>
              <a:ext cx="0" cy="67930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6" name="Straight Arrow Connector 15"/>
            <p:cNvCxnSpPr/>
            <p:nvPr/>
          </p:nvCxnSpPr>
          <p:spPr>
            <a:xfrm flipV="1">
              <a:off x="7880901" y="2140092"/>
              <a:ext cx="0" cy="67930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grpSp>
      <p:sp>
        <p:nvSpPr>
          <p:cNvPr id="3" name="TextBox 2"/>
          <p:cNvSpPr txBox="1"/>
          <p:nvPr/>
        </p:nvSpPr>
        <p:spPr>
          <a:xfrm>
            <a:off x="3408142" y="3705474"/>
            <a:ext cx="1175965" cy="923330"/>
          </a:xfrm>
          <a:prstGeom prst="rect">
            <a:avLst/>
          </a:prstGeom>
          <a:noFill/>
        </p:spPr>
        <p:txBody>
          <a:bodyPr wrap="square" lIns="0" tIns="0" rIns="0" bIns="0" rtlCol="0">
            <a:spAutoFit/>
          </a:bodyPr>
          <a:lstStyle/>
          <a:p>
            <a:r>
              <a:rPr lang="en-GB" sz="2000" dirty="0" smtClean="0"/>
              <a:t>73.75</a:t>
            </a:r>
            <a:r>
              <a:rPr lang="en-GB" sz="2000" baseline="30000" dirty="0" smtClean="0"/>
              <a:t>th</a:t>
            </a:r>
            <a:r>
              <a:rPr lang="en-GB" sz="2000" dirty="0" smtClean="0"/>
              <a:t> piece of data</a:t>
            </a:r>
            <a:endParaRPr lang="en-GB" sz="2000" dirty="0"/>
          </a:p>
        </p:txBody>
      </p:sp>
      <p:sp>
        <p:nvSpPr>
          <p:cNvPr id="19" name="TextBox 18"/>
          <p:cNvSpPr txBox="1"/>
          <p:nvPr/>
        </p:nvSpPr>
        <p:spPr>
          <a:xfrm>
            <a:off x="5441373" y="3705474"/>
            <a:ext cx="992765" cy="923330"/>
          </a:xfrm>
          <a:prstGeom prst="rect">
            <a:avLst/>
          </a:prstGeom>
          <a:noFill/>
        </p:spPr>
        <p:txBody>
          <a:bodyPr wrap="square" lIns="0" tIns="0" rIns="0" bIns="0" rtlCol="0">
            <a:spAutoFit/>
          </a:bodyPr>
          <a:lstStyle/>
          <a:p>
            <a:r>
              <a:rPr lang="en-GB" sz="2000" dirty="0" smtClean="0"/>
              <a:t>147.5</a:t>
            </a:r>
            <a:r>
              <a:rPr lang="en-GB" sz="2000" baseline="30000" dirty="0" smtClean="0"/>
              <a:t>th</a:t>
            </a:r>
            <a:r>
              <a:rPr lang="en-GB" sz="2000" dirty="0" smtClean="0"/>
              <a:t> piece of data</a:t>
            </a:r>
            <a:endParaRPr lang="en-GB" sz="2000" dirty="0"/>
          </a:p>
        </p:txBody>
      </p:sp>
      <p:sp>
        <p:nvSpPr>
          <p:cNvPr id="24" name="TextBox 23"/>
          <p:cNvSpPr txBox="1"/>
          <p:nvPr/>
        </p:nvSpPr>
        <p:spPr>
          <a:xfrm>
            <a:off x="7297579" y="3713246"/>
            <a:ext cx="1175965" cy="923330"/>
          </a:xfrm>
          <a:prstGeom prst="rect">
            <a:avLst/>
          </a:prstGeom>
          <a:noFill/>
        </p:spPr>
        <p:txBody>
          <a:bodyPr wrap="square" lIns="0" tIns="0" rIns="0" bIns="0" rtlCol="0">
            <a:spAutoFit/>
          </a:bodyPr>
          <a:lstStyle/>
          <a:p>
            <a:r>
              <a:rPr lang="en-GB" sz="2000" dirty="0" smtClean="0"/>
              <a:t>221.25</a:t>
            </a:r>
            <a:r>
              <a:rPr lang="en-GB" sz="2000" baseline="30000" dirty="0" smtClean="0"/>
              <a:t>th</a:t>
            </a:r>
            <a:r>
              <a:rPr lang="en-GB" sz="2000" dirty="0" smtClean="0"/>
              <a:t> piece of data</a:t>
            </a:r>
            <a:endParaRPr lang="en-GB" sz="2000" dirty="0"/>
          </a:p>
        </p:txBody>
      </p:sp>
      <p:sp>
        <p:nvSpPr>
          <p:cNvPr id="25" name="TextBox 24"/>
          <p:cNvSpPr txBox="1"/>
          <p:nvPr/>
        </p:nvSpPr>
        <p:spPr>
          <a:xfrm>
            <a:off x="4926328" y="5187923"/>
            <a:ext cx="3816159" cy="1477328"/>
          </a:xfrm>
          <a:prstGeom prst="rect">
            <a:avLst/>
          </a:prstGeom>
          <a:noFill/>
        </p:spPr>
        <p:txBody>
          <a:bodyPr wrap="square" rtlCol="0">
            <a:spAutoFit/>
          </a:bodyPr>
          <a:lstStyle/>
          <a:p>
            <a:r>
              <a:rPr lang="en-GB" dirty="0" smtClean="0"/>
              <a:t>To get this number, we added 73.75 to 147.5 to find out the position of the piece of data that was three quarters of the way through. (You could also multiply 73.75 by three).</a:t>
            </a:r>
            <a:endParaRPr lang="en-GB" dirty="0"/>
          </a:p>
        </p:txBody>
      </p:sp>
      <p:sp>
        <p:nvSpPr>
          <p:cNvPr id="26" name="Oval 25"/>
          <p:cNvSpPr/>
          <p:nvPr/>
        </p:nvSpPr>
        <p:spPr>
          <a:xfrm>
            <a:off x="7205240" y="3651813"/>
            <a:ext cx="1035935" cy="430996"/>
          </a:xfrm>
          <a:prstGeom prst="ellipse">
            <a:avLst/>
          </a:prstGeom>
          <a:noFill/>
          <a:ln w="222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p:cNvCxnSpPr>
            <a:stCxn id="26" idx="3"/>
            <a:endCxn id="25" idx="0"/>
          </p:cNvCxnSpPr>
          <p:nvPr/>
        </p:nvCxnSpPr>
        <p:spPr>
          <a:xfrm flipH="1">
            <a:off x="6834408" y="4019691"/>
            <a:ext cx="522541" cy="116823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40392705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285999" y="1066721"/>
            <a:ext cx="8352928" cy="5456121"/>
            <a:chOff x="395536" y="1237067"/>
            <a:chExt cx="8352928" cy="5456121"/>
          </a:xfrm>
        </p:grpSpPr>
        <p:pic>
          <p:nvPicPr>
            <p:cNvPr id="3" name="Picture 2"/>
            <p:cNvPicPr>
              <a:picLocks noChangeAspect="1" noChangeArrowheads="1"/>
            </p:cNvPicPr>
            <p:nvPr/>
          </p:nvPicPr>
          <p:blipFill>
            <a:blip r:embed="rId3" cstate="email">
              <a:extLst>
                <a:ext uri="{28A0092B-C50C-407E-A947-70E740481C1C}">
                  <a14:useLocalDpi xmlns="" xmlns:a14="http://schemas.microsoft.com/office/drawing/2010/main" val="0"/>
                </a:ext>
              </a:extLst>
            </a:blip>
            <a:srcRect/>
            <a:stretch>
              <a:fillRect/>
            </a:stretch>
          </p:blipFill>
          <p:spPr bwMode="auto">
            <a:xfrm>
              <a:off x="395536" y="1237067"/>
              <a:ext cx="8352928" cy="5456121"/>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4" name="Freeform 3"/>
            <p:cNvSpPr/>
            <p:nvPr/>
          </p:nvSpPr>
          <p:spPr>
            <a:xfrm>
              <a:off x="859809" y="1414818"/>
              <a:ext cx="7096836" cy="4875521"/>
            </a:xfrm>
            <a:custGeom>
              <a:avLst/>
              <a:gdLst>
                <a:gd name="connsiteX0" fmla="*/ 0 w 7096836"/>
                <a:gd name="connsiteY0" fmla="*/ 4849504 h 4875521"/>
                <a:gd name="connsiteX1" fmla="*/ 655092 w 7096836"/>
                <a:gd name="connsiteY1" fmla="*/ 4822209 h 4875521"/>
                <a:gd name="connsiteX2" fmla="*/ 1351128 w 7096836"/>
                <a:gd name="connsiteY2" fmla="*/ 4371833 h 4875521"/>
                <a:gd name="connsiteX3" fmla="*/ 1937982 w 7096836"/>
                <a:gd name="connsiteY3" fmla="*/ 3239069 h 4875521"/>
                <a:gd name="connsiteX4" fmla="*/ 2593075 w 7096836"/>
                <a:gd name="connsiteY4" fmla="*/ 1778758 h 4875521"/>
                <a:gd name="connsiteX5" fmla="*/ 3220872 w 7096836"/>
                <a:gd name="connsiteY5" fmla="*/ 796119 h 4875521"/>
                <a:gd name="connsiteX6" fmla="*/ 3930555 w 7096836"/>
                <a:gd name="connsiteY6" fmla="*/ 332095 h 4875521"/>
                <a:gd name="connsiteX7" fmla="*/ 5500048 w 7096836"/>
                <a:gd name="connsiteY7" fmla="*/ 45492 h 4875521"/>
                <a:gd name="connsiteX8" fmla="*/ 7096836 w 7096836"/>
                <a:gd name="connsiteY8" fmla="*/ 4549 h 4875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96836" h="4875521">
                  <a:moveTo>
                    <a:pt x="0" y="4849504"/>
                  </a:moveTo>
                  <a:cubicBezTo>
                    <a:pt x="214952" y="4875662"/>
                    <a:pt x="429904" y="4901821"/>
                    <a:pt x="655092" y="4822209"/>
                  </a:cubicBezTo>
                  <a:cubicBezTo>
                    <a:pt x="880280" y="4742597"/>
                    <a:pt x="1137313" y="4635690"/>
                    <a:pt x="1351128" y="4371833"/>
                  </a:cubicBezTo>
                  <a:cubicBezTo>
                    <a:pt x="1564943" y="4107976"/>
                    <a:pt x="1730991" y="3671248"/>
                    <a:pt x="1937982" y="3239069"/>
                  </a:cubicBezTo>
                  <a:cubicBezTo>
                    <a:pt x="2144973" y="2806890"/>
                    <a:pt x="2379260" y="2185916"/>
                    <a:pt x="2593075" y="1778758"/>
                  </a:cubicBezTo>
                  <a:cubicBezTo>
                    <a:pt x="2806890" y="1371600"/>
                    <a:pt x="2997959" y="1037229"/>
                    <a:pt x="3220872" y="796119"/>
                  </a:cubicBezTo>
                  <a:cubicBezTo>
                    <a:pt x="3443785" y="555008"/>
                    <a:pt x="3550692" y="457199"/>
                    <a:pt x="3930555" y="332095"/>
                  </a:cubicBezTo>
                  <a:cubicBezTo>
                    <a:pt x="4310418" y="206991"/>
                    <a:pt x="4972334" y="100083"/>
                    <a:pt x="5500048" y="45492"/>
                  </a:cubicBezTo>
                  <a:cubicBezTo>
                    <a:pt x="6027762" y="-9099"/>
                    <a:pt x="6562299" y="-2275"/>
                    <a:pt x="7096836" y="4549"/>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 name="TextBox 4"/>
          <p:cNvSpPr txBox="1"/>
          <p:nvPr/>
        </p:nvSpPr>
        <p:spPr>
          <a:xfrm rot="16200000">
            <a:off x="-38082" y="3497565"/>
            <a:ext cx="2278829" cy="369332"/>
          </a:xfrm>
          <a:prstGeom prst="rect">
            <a:avLst/>
          </a:prstGeom>
          <a:noFill/>
        </p:spPr>
        <p:txBody>
          <a:bodyPr wrap="none" rtlCol="0">
            <a:spAutoFit/>
          </a:bodyPr>
          <a:lstStyle/>
          <a:p>
            <a:r>
              <a:rPr lang="en-GB" dirty="0" smtClean="0"/>
              <a:t>Cumulative Frequency</a:t>
            </a:r>
            <a:endParaRPr lang="en-GB" dirty="0"/>
          </a:p>
        </p:txBody>
      </p:sp>
      <p:sp>
        <p:nvSpPr>
          <p:cNvPr id="6" name="TextBox 5"/>
          <p:cNvSpPr txBox="1"/>
          <p:nvPr/>
        </p:nvSpPr>
        <p:spPr>
          <a:xfrm>
            <a:off x="5009454" y="6450372"/>
            <a:ext cx="1424685" cy="369332"/>
          </a:xfrm>
          <a:prstGeom prst="rect">
            <a:avLst/>
          </a:prstGeom>
          <a:noFill/>
        </p:spPr>
        <p:txBody>
          <a:bodyPr wrap="none" rtlCol="0">
            <a:spAutoFit/>
          </a:bodyPr>
          <a:lstStyle/>
          <a:p>
            <a:r>
              <a:rPr lang="en-GB" dirty="0" smtClean="0"/>
              <a:t>Wealth Index</a:t>
            </a:r>
            <a:endParaRPr lang="en-GB" dirty="0"/>
          </a:p>
        </p:txBody>
      </p:sp>
      <p:sp>
        <p:nvSpPr>
          <p:cNvPr id="7" name="Rectangle 6"/>
          <p:cNvSpPr/>
          <p:nvPr/>
        </p:nvSpPr>
        <p:spPr>
          <a:xfrm>
            <a:off x="2953549" y="225235"/>
            <a:ext cx="5017826" cy="646331"/>
          </a:xfrm>
          <a:prstGeom prst="rect">
            <a:avLst/>
          </a:prstGeom>
        </p:spPr>
        <p:txBody>
          <a:bodyPr wrap="square">
            <a:spAutoFit/>
          </a:bodyPr>
          <a:lstStyle/>
          <a:p>
            <a:r>
              <a:rPr lang="en-GB" i="1" u="sng" dirty="0" smtClean="0"/>
              <a:t>Cumulative Frequency graph to show the </a:t>
            </a:r>
            <a:r>
              <a:rPr lang="en-GB" i="1" u="sng" dirty="0"/>
              <a:t>wealth index of 295 WCA group members in Ethiopia. </a:t>
            </a:r>
            <a:endParaRPr lang="en-GB" u="sng" dirty="0"/>
          </a:p>
        </p:txBody>
      </p:sp>
      <p:cxnSp>
        <p:nvCxnSpPr>
          <p:cNvPr id="9" name="Straight Connector 8"/>
          <p:cNvCxnSpPr/>
          <p:nvPr/>
        </p:nvCxnSpPr>
        <p:spPr>
          <a:xfrm>
            <a:off x="1750272" y="3701898"/>
            <a:ext cx="2290322"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4014363" y="3701898"/>
            <a:ext cx="0" cy="242929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531188" y="5640843"/>
            <a:ext cx="550151" cy="523220"/>
          </a:xfrm>
          <a:prstGeom prst="rect">
            <a:avLst/>
          </a:prstGeom>
          <a:noFill/>
        </p:spPr>
        <p:txBody>
          <a:bodyPr wrap="none" rtlCol="0">
            <a:spAutoFit/>
          </a:bodyPr>
          <a:lstStyle/>
          <a:p>
            <a:r>
              <a:rPr lang="en-GB" sz="2800" b="1" dirty="0" smtClean="0">
                <a:solidFill>
                  <a:srgbClr val="FF0000"/>
                </a:solidFill>
              </a:rPr>
              <a:t>35</a:t>
            </a:r>
            <a:endParaRPr lang="en-GB" sz="4000" b="1" dirty="0">
              <a:solidFill>
                <a:srgbClr val="FF0000"/>
              </a:solidFill>
            </a:endParaRPr>
          </a:p>
        </p:txBody>
      </p:sp>
      <p:sp>
        <p:nvSpPr>
          <p:cNvPr id="12" name="TextBox 11"/>
          <p:cNvSpPr txBox="1"/>
          <p:nvPr/>
        </p:nvSpPr>
        <p:spPr>
          <a:xfrm>
            <a:off x="1703087" y="2317587"/>
            <a:ext cx="1194558" cy="523220"/>
          </a:xfrm>
          <a:prstGeom prst="rect">
            <a:avLst/>
          </a:prstGeom>
          <a:noFill/>
        </p:spPr>
        <p:txBody>
          <a:bodyPr wrap="none" rtlCol="0">
            <a:spAutoFit/>
          </a:bodyPr>
          <a:lstStyle/>
          <a:p>
            <a:r>
              <a:rPr lang="en-GB" sz="2800" b="1" dirty="0" smtClean="0">
                <a:solidFill>
                  <a:srgbClr val="FF0000"/>
                </a:solidFill>
              </a:rPr>
              <a:t>221.25</a:t>
            </a:r>
            <a:endParaRPr lang="en-GB" sz="2800" b="1" baseline="30000" dirty="0">
              <a:solidFill>
                <a:srgbClr val="FF0000"/>
              </a:solidFill>
            </a:endParaRPr>
          </a:p>
        </p:txBody>
      </p:sp>
      <p:sp>
        <p:nvSpPr>
          <p:cNvPr id="13" name="TextBox 12"/>
          <p:cNvSpPr txBox="1"/>
          <p:nvPr/>
        </p:nvSpPr>
        <p:spPr>
          <a:xfrm>
            <a:off x="1703087" y="3627624"/>
            <a:ext cx="1011815" cy="523220"/>
          </a:xfrm>
          <a:prstGeom prst="rect">
            <a:avLst/>
          </a:prstGeom>
          <a:noFill/>
        </p:spPr>
        <p:txBody>
          <a:bodyPr wrap="none" rtlCol="0">
            <a:spAutoFit/>
          </a:bodyPr>
          <a:lstStyle/>
          <a:p>
            <a:r>
              <a:rPr lang="en-GB" sz="2800" b="1" dirty="0" smtClean="0">
                <a:solidFill>
                  <a:srgbClr val="FF0000"/>
                </a:solidFill>
              </a:rPr>
              <a:t>147.5</a:t>
            </a:r>
            <a:endParaRPr lang="en-GB" sz="2800" b="1" baseline="30000" dirty="0">
              <a:solidFill>
                <a:srgbClr val="FF0000"/>
              </a:solidFill>
            </a:endParaRPr>
          </a:p>
        </p:txBody>
      </p:sp>
      <p:sp>
        <p:nvSpPr>
          <p:cNvPr id="14" name="TextBox 13"/>
          <p:cNvSpPr txBox="1"/>
          <p:nvPr/>
        </p:nvSpPr>
        <p:spPr>
          <a:xfrm>
            <a:off x="1774626" y="4835154"/>
            <a:ext cx="1011815" cy="523220"/>
          </a:xfrm>
          <a:prstGeom prst="rect">
            <a:avLst/>
          </a:prstGeom>
          <a:noFill/>
        </p:spPr>
        <p:txBody>
          <a:bodyPr wrap="none" rtlCol="0">
            <a:spAutoFit/>
          </a:bodyPr>
          <a:lstStyle/>
          <a:p>
            <a:r>
              <a:rPr lang="en-GB" sz="2800" b="1" dirty="0" smtClean="0">
                <a:solidFill>
                  <a:srgbClr val="FF0000"/>
                </a:solidFill>
              </a:rPr>
              <a:t>73.75</a:t>
            </a:r>
            <a:endParaRPr lang="en-GB" sz="2800" b="1" baseline="30000" dirty="0">
              <a:solidFill>
                <a:srgbClr val="FF0000"/>
              </a:solidFill>
            </a:endParaRPr>
          </a:p>
        </p:txBody>
      </p:sp>
      <p:cxnSp>
        <p:nvCxnSpPr>
          <p:cNvPr id="15" name="Straight Connector 14"/>
          <p:cNvCxnSpPr/>
          <p:nvPr/>
        </p:nvCxnSpPr>
        <p:spPr>
          <a:xfrm>
            <a:off x="1761478" y="4900862"/>
            <a:ext cx="1745673"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3507151" y="4900862"/>
            <a:ext cx="0" cy="120753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2997509" y="5640843"/>
            <a:ext cx="550151" cy="523220"/>
          </a:xfrm>
          <a:prstGeom prst="rect">
            <a:avLst/>
          </a:prstGeom>
          <a:noFill/>
        </p:spPr>
        <p:txBody>
          <a:bodyPr wrap="none" rtlCol="0">
            <a:spAutoFit/>
          </a:bodyPr>
          <a:lstStyle/>
          <a:p>
            <a:r>
              <a:rPr lang="en-GB" sz="2800" b="1" dirty="0" smtClean="0">
                <a:solidFill>
                  <a:srgbClr val="FF0000"/>
                </a:solidFill>
              </a:rPr>
              <a:t>26</a:t>
            </a:r>
            <a:endParaRPr lang="en-GB" sz="2800" b="1" dirty="0">
              <a:solidFill>
                <a:srgbClr val="FF0000"/>
              </a:solidFill>
            </a:endParaRPr>
          </a:p>
        </p:txBody>
      </p:sp>
      <p:cxnSp>
        <p:nvCxnSpPr>
          <p:cNvPr id="18" name="Straight Connector 17"/>
          <p:cNvCxnSpPr/>
          <p:nvPr/>
        </p:nvCxnSpPr>
        <p:spPr>
          <a:xfrm>
            <a:off x="1769976" y="2393853"/>
            <a:ext cx="2951020"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4720996" y="2393852"/>
            <a:ext cx="0" cy="371454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4227862" y="5598299"/>
            <a:ext cx="550151" cy="523220"/>
          </a:xfrm>
          <a:prstGeom prst="rect">
            <a:avLst/>
          </a:prstGeom>
          <a:noFill/>
        </p:spPr>
        <p:txBody>
          <a:bodyPr wrap="none" rtlCol="0">
            <a:spAutoFit/>
          </a:bodyPr>
          <a:lstStyle/>
          <a:p>
            <a:r>
              <a:rPr lang="en-GB" sz="2800" b="1" dirty="0" smtClean="0">
                <a:solidFill>
                  <a:srgbClr val="FF0000"/>
                </a:solidFill>
              </a:rPr>
              <a:t>46</a:t>
            </a:r>
            <a:endParaRPr lang="en-GB" sz="2800" b="1" dirty="0">
              <a:solidFill>
                <a:srgbClr val="FF0000"/>
              </a:solidFill>
            </a:endParaRPr>
          </a:p>
        </p:txBody>
      </p:sp>
      <p:sp>
        <p:nvSpPr>
          <p:cNvPr id="25" name="Rounded Rectangle 24"/>
          <p:cNvSpPr/>
          <p:nvPr/>
        </p:nvSpPr>
        <p:spPr>
          <a:xfrm>
            <a:off x="6230952" y="3429000"/>
            <a:ext cx="3420000" cy="1800000"/>
          </a:xfrm>
          <a:prstGeom prst="roundRect">
            <a:avLst/>
          </a:prstGeom>
          <a:solidFill>
            <a:schemeClr val="accent1"/>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2400" b="1" dirty="0" smtClean="0"/>
              <a:t>Upper Quartile = 46</a:t>
            </a:r>
          </a:p>
          <a:p>
            <a:pPr algn="ctr"/>
            <a:r>
              <a:rPr lang="en-GB" sz="2400" b="1" dirty="0" smtClean="0"/>
              <a:t>Median = 35</a:t>
            </a:r>
          </a:p>
          <a:p>
            <a:pPr algn="ctr"/>
            <a:r>
              <a:rPr lang="en-GB" sz="2400" b="1" dirty="0" smtClean="0"/>
              <a:t>Lower Quartile = 26</a:t>
            </a:r>
          </a:p>
          <a:p>
            <a:pPr algn="ctr"/>
            <a:r>
              <a:rPr lang="en-GB" sz="2400" b="1" dirty="0" smtClean="0"/>
              <a:t>Interquartile range = 20</a:t>
            </a:r>
            <a:endParaRPr lang="en-GB" sz="2400" b="1" dirty="0"/>
          </a:p>
        </p:txBody>
      </p:sp>
    </p:spTree>
    <p:extLst>
      <p:ext uri="{BB962C8B-B14F-4D97-AF65-F5344CB8AC3E}">
        <p14:creationId xmlns="" xmlns:p14="http://schemas.microsoft.com/office/powerpoint/2010/main" val="375248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0"/>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7" grpId="0"/>
      <p:bldP spid="20" grpId="0"/>
      <p:bldP spid="2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Cumulative Frequency</a:t>
            </a:r>
            <a:br>
              <a:rPr lang="en-GB" dirty="0" smtClean="0"/>
            </a:br>
            <a:endParaRPr lang="en-GB" dirty="0"/>
          </a:p>
        </p:txBody>
      </p:sp>
      <p:sp>
        <p:nvSpPr>
          <p:cNvPr id="5" name="Content Placeholder 4"/>
          <p:cNvSpPr>
            <a:spLocks noGrp="1"/>
          </p:cNvSpPr>
          <p:nvPr>
            <p:ph idx="1"/>
          </p:nvPr>
        </p:nvSpPr>
        <p:spPr>
          <a:xfrm>
            <a:off x="353052" y="1785938"/>
            <a:ext cx="5532181" cy="4352925"/>
          </a:xfrm>
        </p:spPr>
        <p:txBody>
          <a:bodyPr>
            <a:noAutofit/>
          </a:bodyPr>
          <a:lstStyle/>
          <a:p>
            <a:pPr marL="0" indent="0">
              <a:spcAft>
                <a:spcPts val="1200"/>
              </a:spcAft>
              <a:buNone/>
            </a:pPr>
            <a:r>
              <a:rPr lang="en-GB" dirty="0"/>
              <a:t>What does this mean for honey producers who are members of </a:t>
            </a:r>
            <a:r>
              <a:rPr lang="en-GB" dirty="0" smtClean="0"/>
              <a:t/>
            </a:r>
            <a:br>
              <a:rPr lang="en-GB" dirty="0" smtClean="0"/>
            </a:br>
            <a:r>
              <a:rPr lang="en-GB" dirty="0" smtClean="0"/>
              <a:t>the </a:t>
            </a:r>
            <a:r>
              <a:rPr lang="en-GB" dirty="0"/>
              <a:t>Women’s Collective Action group in Ethiopia?</a:t>
            </a:r>
          </a:p>
          <a:p>
            <a:pPr lvl="1">
              <a:spcAft>
                <a:spcPts val="1200"/>
              </a:spcAft>
            </a:pPr>
            <a:r>
              <a:rPr lang="en-GB" dirty="0" smtClean="0"/>
              <a:t>The </a:t>
            </a:r>
            <a:r>
              <a:rPr lang="en-GB" dirty="0"/>
              <a:t>‘average’ wealth index is 35. </a:t>
            </a:r>
            <a:r>
              <a:rPr lang="en-GB" dirty="0" smtClean="0"/>
              <a:t/>
            </a:r>
            <a:br>
              <a:rPr lang="en-GB" dirty="0" smtClean="0"/>
            </a:br>
            <a:r>
              <a:rPr lang="en-GB" dirty="0" smtClean="0"/>
              <a:t>Half </a:t>
            </a:r>
            <a:r>
              <a:rPr lang="en-GB" dirty="0"/>
              <a:t>of the women asked are wealthier than this, and half are </a:t>
            </a:r>
            <a:r>
              <a:rPr lang="en-GB" dirty="0" smtClean="0"/>
              <a:t>less </a:t>
            </a:r>
            <a:r>
              <a:rPr lang="en-GB" dirty="0"/>
              <a:t>wealthy</a:t>
            </a:r>
            <a:r>
              <a:rPr lang="en-GB" dirty="0" smtClean="0"/>
              <a:t>.</a:t>
            </a:r>
            <a:endParaRPr lang="en-GB" dirty="0"/>
          </a:p>
          <a:p>
            <a:pPr lvl="1"/>
            <a:r>
              <a:rPr lang="en-GB" dirty="0"/>
              <a:t>50% of the women have a wealth index of between 26 and 46 – the data before 26 </a:t>
            </a:r>
            <a:r>
              <a:rPr lang="en-GB" dirty="0" smtClean="0"/>
              <a:t>and </a:t>
            </a:r>
            <a:r>
              <a:rPr lang="en-GB" dirty="0"/>
              <a:t>beyond 46 may include outliers. </a:t>
            </a:r>
          </a:p>
          <a:p>
            <a:endParaRPr lang="en-GB" dirty="0"/>
          </a:p>
        </p:txBody>
      </p:sp>
      <p:sp>
        <p:nvSpPr>
          <p:cNvPr id="28" name="Rounded Rectangle 27"/>
          <p:cNvSpPr/>
          <p:nvPr/>
        </p:nvSpPr>
        <p:spPr>
          <a:xfrm>
            <a:off x="6239938" y="3429000"/>
            <a:ext cx="3420000" cy="1800000"/>
          </a:xfrm>
          <a:prstGeom prst="roundRect">
            <a:avLst/>
          </a:prstGeom>
          <a:solidFill>
            <a:schemeClr val="accent1"/>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2400" b="1" dirty="0" smtClean="0"/>
              <a:t>Upper Quartile = 46</a:t>
            </a:r>
          </a:p>
          <a:p>
            <a:pPr algn="ctr"/>
            <a:r>
              <a:rPr lang="en-GB" sz="2400" b="1" dirty="0" smtClean="0"/>
              <a:t>Median = 35</a:t>
            </a:r>
          </a:p>
          <a:p>
            <a:pPr algn="ctr"/>
            <a:r>
              <a:rPr lang="en-GB" sz="2400" b="1" dirty="0" smtClean="0"/>
              <a:t>Lower Quartile = 26</a:t>
            </a:r>
          </a:p>
          <a:p>
            <a:pPr algn="ctr"/>
            <a:r>
              <a:rPr lang="en-GB" sz="2400" b="1" dirty="0" smtClean="0"/>
              <a:t>Interquartile range = 20</a:t>
            </a:r>
            <a:endParaRPr lang="en-GB" sz="2400" b="1" dirty="0"/>
          </a:p>
        </p:txBody>
      </p:sp>
    </p:spTree>
    <p:extLst>
      <p:ext uri="{BB962C8B-B14F-4D97-AF65-F5344CB8AC3E}">
        <p14:creationId xmlns="" xmlns:p14="http://schemas.microsoft.com/office/powerpoint/2010/main" val="640249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Cumulative Frequency</a:t>
            </a:r>
            <a:br>
              <a:rPr lang="en-GB" smtClean="0"/>
            </a:br>
            <a:endParaRPr lang="en-GB" dirty="0"/>
          </a:p>
        </p:txBody>
      </p:sp>
      <p:sp>
        <p:nvSpPr>
          <p:cNvPr id="5" name="Content Placeholder 4"/>
          <p:cNvSpPr>
            <a:spLocks noGrp="1"/>
          </p:cNvSpPr>
          <p:nvPr>
            <p:ph idx="1"/>
          </p:nvPr>
        </p:nvSpPr>
        <p:spPr/>
        <p:txBody>
          <a:bodyPr/>
          <a:lstStyle/>
          <a:p>
            <a:pPr marL="0" indent="0">
              <a:buNone/>
            </a:pPr>
            <a:r>
              <a:rPr lang="en-GB" dirty="0" smtClean="0"/>
              <a:t>Use the data on the learner worksheet B to create your own cumulative frequency graph.</a:t>
            </a:r>
          </a:p>
          <a:p>
            <a:pPr marL="358775" indent="-358775">
              <a:buFont typeface="+mj-lt"/>
              <a:buAutoNum type="arabicPeriod"/>
            </a:pPr>
            <a:r>
              <a:rPr lang="en-GB" dirty="0" smtClean="0"/>
              <a:t>Step 1: Add up the frequencies as you go along to create a ‘running total’.</a:t>
            </a:r>
          </a:p>
          <a:p>
            <a:pPr marL="358775" indent="-358775">
              <a:buFont typeface="+mj-lt"/>
              <a:buAutoNum type="arabicPeriod"/>
            </a:pPr>
            <a:r>
              <a:rPr lang="en-GB" dirty="0" smtClean="0"/>
              <a:t>Step 2: Plot the data at the ‘top’ of the class interval.</a:t>
            </a:r>
          </a:p>
          <a:p>
            <a:pPr marL="358775" indent="-358775">
              <a:buFont typeface="+mj-lt"/>
              <a:buAutoNum type="arabicPeriod"/>
            </a:pPr>
            <a:r>
              <a:rPr lang="en-GB" dirty="0" smtClean="0"/>
              <a:t>Step 3: Join the points up with a smooth curve.</a:t>
            </a:r>
          </a:p>
          <a:p>
            <a:endParaRPr lang="en-GB" dirty="0"/>
          </a:p>
        </p:txBody>
      </p:sp>
    </p:spTree>
    <p:extLst>
      <p:ext uri="{BB962C8B-B14F-4D97-AF65-F5344CB8AC3E}">
        <p14:creationId xmlns="" xmlns:p14="http://schemas.microsoft.com/office/powerpoint/2010/main" val="191139093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Cumulative Frequency</a:t>
            </a:r>
            <a:br>
              <a:rPr lang="en-GB" smtClean="0"/>
            </a:br>
            <a:endParaRPr lang="en-GB" dirty="0"/>
          </a:p>
        </p:txBody>
      </p:sp>
      <p:sp>
        <p:nvSpPr>
          <p:cNvPr id="4" name="TextBox 3"/>
          <p:cNvSpPr txBox="1"/>
          <p:nvPr/>
        </p:nvSpPr>
        <p:spPr>
          <a:xfrm>
            <a:off x="353053" y="1046116"/>
            <a:ext cx="10172072" cy="707886"/>
          </a:xfrm>
          <a:prstGeom prst="rect">
            <a:avLst/>
          </a:prstGeom>
          <a:noFill/>
        </p:spPr>
        <p:txBody>
          <a:bodyPr wrap="square" rtlCol="0">
            <a:spAutoFit/>
          </a:bodyPr>
          <a:lstStyle/>
          <a:p>
            <a:r>
              <a:rPr lang="en-GB" sz="2000" i="1" dirty="0"/>
              <a:t>This table shows the wealth index of 571 non-WCA group members in Ethiopia – this </a:t>
            </a:r>
            <a:r>
              <a:rPr lang="en-GB" sz="2000" i="1" dirty="0" smtClean="0"/>
              <a:t/>
            </a:r>
            <a:br>
              <a:rPr lang="en-GB" sz="2000" i="1" dirty="0" smtClean="0"/>
            </a:br>
            <a:r>
              <a:rPr lang="en-GB" sz="2000" i="1" dirty="0" smtClean="0"/>
              <a:t>information </a:t>
            </a:r>
            <a:r>
              <a:rPr lang="en-GB" sz="2000" i="1" dirty="0"/>
              <a:t>is on page two of your learner worksheet . </a:t>
            </a:r>
          </a:p>
        </p:txBody>
      </p:sp>
      <mc:AlternateContent xmlns:mc="http://schemas.openxmlformats.org/markup-compatibility/2006">
        <mc:Choice xmlns="" xmlns:a14="http://schemas.microsoft.com/office/drawing/2010/main" Requires="a14">
          <p:graphicFrame>
            <p:nvGraphicFramePr>
              <p:cNvPr id="6" name="Table 5"/>
              <p:cNvGraphicFramePr>
                <a:graphicFrameLocks noGrp="1"/>
              </p:cNvGraphicFramePr>
              <p:nvPr>
                <p:extLst>
                  <p:ext uri="{D42A27DB-BD31-4B8C-83A1-F6EECF244321}">
                    <p14:modId xmlns:p14="http://schemas.microsoft.com/office/powerpoint/2010/main" val="112902316"/>
                  </p:ext>
                </p:extLst>
              </p:nvPr>
            </p:nvGraphicFramePr>
            <p:xfrm>
              <a:off x="353053" y="1795642"/>
              <a:ext cx="4061640" cy="3650248"/>
            </p:xfrm>
            <a:graphic>
              <a:graphicData uri="http://schemas.openxmlformats.org/drawingml/2006/table">
                <a:tbl>
                  <a:tblPr>
                    <a:tableStyleId>{D7AC3CCA-C797-4891-BE02-D94E43425B78}</a:tableStyleId>
                  </a:tblPr>
                  <a:tblGrid>
                    <a:gridCol w="2030820"/>
                    <a:gridCol w="2030820"/>
                  </a:tblGrid>
                  <a:tr h="525640">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90576">
                    <a:tc>
                      <a:txBody>
                        <a:bodyPr/>
                        <a:lstStyle/>
                        <a:p>
                          <a:pPr algn="ctr" fontAlgn="b"/>
                          <a14:m>
                            <m:oMathPara xmlns:m="http://schemas.openxmlformats.org/officeDocument/2006/math">
                              <m:oMathParaPr>
                                <m:jc m:val="centerGroup"/>
                              </m:oMathParaPr>
                              <m:oMath xmlns:m="http://schemas.openxmlformats.org/officeDocument/2006/math">
                                <m:r>
                                  <a:rPr lang="en-GB" sz="1800" b="0" i="1" u="none" strike="noStrike" smtClean="0">
                                    <a:solidFill>
                                      <a:srgbClr val="000000"/>
                                    </a:solidFill>
                                    <a:effectLst/>
                                    <a:latin typeface="Cambria Math"/>
                                  </a:rPr>
                                  <m:t>0</m:t>
                                </m:r>
                                <m:r>
                                  <a:rPr lang="en-GB" sz="1800" b="0" i="1" u="none" strike="noStrike" smtClean="0">
                                    <a:solidFill>
                                      <a:srgbClr val="000000"/>
                                    </a:solidFill>
                                    <a:effectLst/>
                                    <a:latin typeface="Cambria Math"/>
                                    <a:ea typeface="Cambria Math"/>
                                  </a:rPr>
                                  <m:t>≤</m:t>
                                </m:r>
                                <m:r>
                                  <a:rPr lang="en-GB" sz="1800" b="0" i="1" u="none" strike="noStrike" smtClean="0">
                                    <a:solidFill>
                                      <a:srgbClr val="000000"/>
                                    </a:solidFill>
                                    <a:effectLst/>
                                    <a:latin typeface="Cambria Math"/>
                                    <a:ea typeface="Cambria Math"/>
                                  </a:rPr>
                                  <m:t>𝑥</m:t>
                                </m:r>
                                <m:r>
                                  <a:rPr lang="en-GB" sz="1800" b="0" i="1" u="none" strike="noStrike" smtClean="0">
                                    <a:solidFill>
                                      <a:srgbClr val="000000"/>
                                    </a:solidFill>
                                    <a:effectLst/>
                                    <a:latin typeface="Cambria Math"/>
                                    <a:ea typeface="Cambria Math"/>
                                  </a:rPr>
                                  <m:t>&lt;10</m:t>
                                </m:r>
                              </m:oMath>
                            </m:oMathPara>
                          </a14:m>
                          <a:endParaRPr lang="en-GB" sz="18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rPr>
                            <a:t>4</a:t>
                          </a:r>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90576">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1" u="none" strike="noStrike" smtClean="0">
                                    <a:solidFill>
                                      <a:srgbClr val="000000"/>
                                    </a:solidFill>
                                    <a:effectLst/>
                                    <a:latin typeface="Cambria Math"/>
                                    <a:ea typeface="+mn-ea"/>
                                  </a:rPr>
                                  <m:t>10</m:t>
                                </m:r>
                                <m:r>
                                  <a:rPr lang="en-GB" sz="1800" b="0" i="1" u="none" strike="noStrike" smtClean="0">
                                    <a:solidFill>
                                      <a:srgbClr val="000000"/>
                                    </a:solidFill>
                                    <a:effectLst/>
                                    <a:latin typeface="Cambria Math"/>
                                    <a:ea typeface="Cambria Math"/>
                                  </a:rPr>
                                  <m:t>≤</m:t>
                                </m:r>
                                <m:r>
                                  <a:rPr lang="en-GB" sz="1800" b="0" i="1" u="none" strike="noStrike" smtClean="0">
                                    <a:solidFill>
                                      <a:srgbClr val="000000"/>
                                    </a:solidFill>
                                    <a:effectLst/>
                                    <a:latin typeface="Cambria Math"/>
                                    <a:ea typeface="Cambria Math"/>
                                  </a:rPr>
                                  <m:t>𝑥</m:t>
                                </m:r>
                                <m:r>
                                  <a:rPr lang="en-GB" sz="1800" b="0" i="1" u="none" strike="noStrike" smtClean="0">
                                    <a:solidFill>
                                      <a:srgbClr val="000000"/>
                                    </a:solidFill>
                                    <a:effectLst/>
                                    <a:latin typeface="Cambria Math"/>
                                    <a:ea typeface="Cambria Math"/>
                                  </a:rPr>
                                  <m:t>&lt;20</m:t>
                                </m:r>
                              </m:oMath>
                            </m:oMathPara>
                          </a14:m>
                          <a:endParaRPr lang="en-GB" sz="1800" b="0" i="0" u="none" strike="noStrike" dirty="0">
                            <a:solidFill>
                              <a:srgbClr val="000000"/>
                            </a:solidFill>
                            <a:effectLst/>
                            <a:latin typeface="+mn-lt"/>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rPr>
                            <a:t>27</a:t>
                          </a:r>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90576">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1" u="none" strike="noStrike" smtClean="0">
                                    <a:solidFill>
                                      <a:srgbClr val="000000"/>
                                    </a:solidFill>
                                    <a:effectLst/>
                                    <a:latin typeface="Cambria Math"/>
                                  </a:rPr>
                                  <m:t>20</m:t>
                                </m:r>
                                <m:r>
                                  <a:rPr lang="en-GB" sz="1800" b="0" i="1" u="none" strike="noStrike" smtClean="0">
                                    <a:solidFill>
                                      <a:srgbClr val="000000"/>
                                    </a:solidFill>
                                    <a:effectLst/>
                                    <a:latin typeface="Cambria Math"/>
                                    <a:ea typeface="Cambria Math"/>
                                  </a:rPr>
                                  <m:t>≤</m:t>
                                </m:r>
                                <m:r>
                                  <a:rPr lang="en-GB" sz="1800" b="0" i="1" u="none" strike="noStrike" smtClean="0">
                                    <a:solidFill>
                                      <a:srgbClr val="000000"/>
                                    </a:solidFill>
                                    <a:effectLst/>
                                    <a:latin typeface="Cambria Math"/>
                                    <a:ea typeface="Cambria Math"/>
                                  </a:rPr>
                                  <m:t>𝑥</m:t>
                                </m:r>
                                <m:r>
                                  <a:rPr lang="en-GB" sz="1800" b="0" i="1" u="none" strike="noStrike" smtClean="0">
                                    <a:solidFill>
                                      <a:srgbClr val="000000"/>
                                    </a:solidFill>
                                    <a:effectLst/>
                                    <a:latin typeface="Cambria Math"/>
                                    <a:ea typeface="Cambria Math"/>
                                  </a:rPr>
                                  <m:t>&lt;30</m:t>
                                </m:r>
                              </m:oMath>
                            </m:oMathPara>
                          </a14:m>
                          <a:endParaRPr lang="en-GB" sz="1800" b="0" i="0" u="none" strike="noStrike" dirty="0">
                            <a:solidFill>
                              <a:srgbClr val="000000"/>
                            </a:solidFill>
                            <a:effectLst/>
                            <a:latin typeface="+mn-lt"/>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rPr>
                            <a:t>131</a:t>
                          </a:r>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90576">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1" u="none" strike="noStrike" smtClean="0">
                                    <a:solidFill>
                                      <a:srgbClr val="000000"/>
                                    </a:solidFill>
                                    <a:effectLst/>
                                    <a:latin typeface="Cambria Math"/>
                                  </a:rPr>
                                  <m:t>30</m:t>
                                </m:r>
                                <m:r>
                                  <a:rPr lang="en-GB" sz="1800" b="0" i="1" u="none" strike="noStrike" smtClean="0">
                                    <a:solidFill>
                                      <a:srgbClr val="000000"/>
                                    </a:solidFill>
                                    <a:effectLst/>
                                    <a:latin typeface="Cambria Math"/>
                                    <a:ea typeface="Cambria Math"/>
                                  </a:rPr>
                                  <m:t>≤</m:t>
                                </m:r>
                                <m:r>
                                  <a:rPr lang="en-GB" sz="1800" b="0" i="1" u="none" strike="noStrike" smtClean="0">
                                    <a:solidFill>
                                      <a:srgbClr val="000000"/>
                                    </a:solidFill>
                                    <a:effectLst/>
                                    <a:latin typeface="Cambria Math"/>
                                    <a:ea typeface="Cambria Math"/>
                                  </a:rPr>
                                  <m:t>𝑥</m:t>
                                </m:r>
                                <m:r>
                                  <a:rPr lang="en-GB" sz="1800" b="0" i="1" u="none" strike="noStrike" smtClean="0">
                                    <a:solidFill>
                                      <a:srgbClr val="000000"/>
                                    </a:solidFill>
                                    <a:effectLst/>
                                    <a:latin typeface="Cambria Math"/>
                                    <a:ea typeface="Cambria Math"/>
                                  </a:rPr>
                                  <m:t>&lt;40</m:t>
                                </m:r>
                              </m:oMath>
                            </m:oMathPara>
                          </a14:m>
                          <a:endParaRPr lang="en-GB" sz="1800" b="0" i="0" u="none" strike="noStrike" dirty="0">
                            <a:solidFill>
                              <a:srgbClr val="000000"/>
                            </a:solidFill>
                            <a:effectLst/>
                            <a:latin typeface="+mn-lt"/>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rPr>
                            <a:t>198</a:t>
                          </a:r>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90576">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1" u="none" strike="noStrike" smtClean="0">
                                    <a:solidFill>
                                      <a:srgbClr val="000000"/>
                                    </a:solidFill>
                                    <a:effectLst/>
                                    <a:latin typeface="Cambria Math"/>
                                  </a:rPr>
                                  <m:t>40</m:t>
                                </m:r>
                                <m:r>
                                  <a:rPr lang="en-GB" sz="1800" b="0" i="1" u="none" strike="noStrike" smtClean="0">
                                    <a:solidFill>
                                      <a:srgbClr val="000000"/>
                                    </a:solidFill>
                                    <a:effectLst/>
                                    <a:latin typeface="Cambria Math"/>
                                    <a:ea typeface="Cambria Math"/>
                                  </a:rPr>
                                  <m:t>≤</m:t>
                                </m:r>
                                <m:r>
                                  <a:rPr lang="en-GB" sz="1800" b="0" i="1" u="none" strike="noStrike" smtClean="0">
                                    <a:solidFill>
                                      <a:srgbClr val="000000"/>
                                    </a:solidFill>
                                    <a:effectLst/>
                                    <a:latin typeface="Cambria Math"/>
                                    <a:ea typeface="Cambria Math"/>
                                  </a:rPr>
                                  <m:t>𝑥</m:t>
                                </m:r>
                                <m:r>
                                  <a:rPr lang="en-GB" sz="1800" b="0" i="1" u="none" strike="noStrike" smtClean="0">
                                    <a:solidFill>
                                      <a:srgbClr val="000000"/>
                                    </a:solidFill>
                                    <a:effectLst/>
                                    <a:latin typeface="Cambria Math"/>
                                    <a:ea typeface="Cambria Math"/>
                                  </a:rPr>
                                  <m:t>&lt;50</m:t>
                                </m:r>
                              </m:oMath>
                            </m:oMathPara>
                          </a14:m>
                          <a:endParaRPr lang="en-GB" sz="1800" b="0" i="0" u="none" strike="noStrike" dirty="0">
                            <a:solidFill>
                              <a:srgbClr val="000000"/>
                            </a:solidFill>
                            <a:effectLst/>
                            <a:latin typeface="+mn-lt"/>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rPr>
                            <a:t>138</a:t>
                          </a:r>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90576">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1" u="none" strike="noStrike" smtClean="0">
                                    <a:solidFill>
                                      <a:srgbClr val="000000"/>
                                    </a:solidFill>
                                    <a:effectLst/>
                                    <a:latin typeface="Cambria Math"/>
                                  </a:rPr>
                                  <m:t>50</m:t>
                                </m:r>
                                <m:r>
                                  <a:rPr lang="en-GB" sz="1800" b="0" i="1" u="none" strike="noStrike" smtClean="0">
                                    <a:solidFill>
                                      <a:srgbClr val="000000"/>
                                    </a:solidFill>
                                    <a:effectLst/>
                                    <a:latin typeface="Cambria Math"/>
                                    <a:ea typeface="Cambria Math"/>
                                  </a:rPr>
                                  <m:t>≤</m:t>
                                </m:r>
                                <m:r>
                                  <a:rPr lang="en-GB" sz="1800" b="0" i="1" u="none" strike="noStrike" smtClean="0">
                                    <a:solidFill>
                                      <a:srgbClr val="000000"/>
                                    </a:solidFill>
                                    <a:effectLst/>
                                    <a:latin typeface="Cambria Math"/>
                                    <a:ea typeface="Cambria Math"/>
                                  </a:rPr>
                                  <m:t>𝑥</m:t>
                                </m:r>
                                <m:r>
                                  <a:rPr lang="en-GB" sz="1800" b="0" i="1" u="none" strike="noStrike" smtClean="0">
                                    <a:solidFill>
                                      <a:srgbClr val="000000"/>
                                    </a:solidFill>
                                    <a:effectLst/>
                                    <a:latin typeface="Cambria Math"/>
                                    <a:ea typeface="Cambria Math"/>
                                  </a:rPr>
                                  <m:t>&lt;60</m:t>
                                </m:r>
                              </m:oMath>
                            </m:oMathPara>
                          </a14:m>
                          <a:endParaRPr lang="en-GB" sz="1800" b="0" i="0" u="none" strike="noStrike" dirty="0">
                            <a:solidFill>
                              <a:srgbClr val="000000"/>
                            </a:solidFill>
                            <a:effectLst/>
                            <a:latin typeface="+mn-lt"/>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rPr>
                            <a:t>46</a:t>
                          </a:r>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90576">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1" u="none" strike="noStrike" smtClean="0">
                                    <a:solidFill>
                                      <a:srgbClr val="000000"/>
                                    </a:solidFill>
                                    <a:effectLst/>
                                    <a:latin typeface="Cambria Math"/>
                                  </a:rPr>
                                  <m:t>60</m:t>
                                </m:r>
                                <m:r>
                                  <a:rPr lang="en-GB" sz="1800" b="0" i="1" u="none" strike="noStrike" smtClean="0">
                                    <a:solidFill>
                                      <a:srgbClr val="000000"/>
                                    </a:solidFill>
                                    <a:effectLst/>
                                    <a:latin typeface="Cambria Math"/>
                                    <a:ea typeface="Cambria Math"/>
                                  </a:rPr>
                                  <m:t>≤</m:t>
                                </m:r>
                                <m:r>
                                  <a:rPr lang="en-GB" sz="1800" b="0" i="1" u="none" strike="noStrike" smtClean="0">
                                    <a:solidFill>
                                      <a:srgbClr val="000000"/>
                                    </a:solidFill>
                                    <a:effectLst/>
                                    <a:latin typeface="Cambria Math"/>
                                    <a:ea typeface="Cambria Math"/>
                                  </a:rPr>
                                  <m:t>𝑥</m:t>
                                </m:r>
                                <m:r>
                                  <a:rPr lang="en-GB" sz="1800" b="0" i="1" u="none" strike="noStrike" smtClean="0">
                                    <a:solidFill>
                                      <a:srgbClr val="000000"/>
                                    </a:solidFill>
                                    <a:effectLst/>
                                    <a:latin typeface="Cambria Math"/>
                                    <a:ea typeface="Cambria Math"/>
                                  </a:rPr>
                                  <m:t>&lt;70</m:t>
                                </m:r>
                              </m:oMath>
                            </m:oMathPara>
                          </a14:m>
                          <a:endParaRPr lang="en-GB" sz="1800" b="0" i="0" u="none" strike="noStrike" dirty="0">
                            <a:solidFill>
                              <a:srgbClr val="000000"/>
                            </a:solidFill>
                            <a:effectLst/>
                            <a:latin typeface="+mn-lt"/>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rPr>
                            <a:t>22</a:t>
                          </a:r>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90576">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1" u="none" strike="noStrike" smtClean="0">
                                    <a:solidFill>
                                      <a:srgbClr val="000000"/>
                                    </a:solidFill>
                                    <a:effectLst/>
                                    <a:latin typeface="Cambria Math"/>
                                  </a:rPr>
                                  <m:t>70</m:t>
                                </m:r>
                                <m:r>
                                  <a:rPr lang="en-GB" sz="1800" b="0" i="1" u="none" strike="noStrike" smtClean="0">
                                    <a:solidFill>
                                      <a:srgbClr val="000000"/>
                                    </a:solidFill>
                                    <a:effectLst/>
                                    <a:latin typeface="Cambria Math"/>
                                    <a:ea typeface="Cambria Math"/>
                                  </a:rPr>
                                  <m:t>≤</m:t>
                                </m:r>
                                <m:r>
                                  <a:rPr lang="en-GB" sz="1800" b="0" i="1" u="none" strike="noStrike" smtClean="0">
                                    <a:solidFill>
                                      <a:srgbClr val="000000"/>
                                    </a:solidFill>
                                    <a:effectLst/>
                                    <a:latin typeface="Cambria Math"/>
                                    <a:ea typeface="Cambria Math"/>
                                  </a:rPr>
                                  <m:t>𝑥</m:t>
                                </m:r>
                                <m:r>
                                  <a:rPr lang="en-GB" sz="1800" b="0" i="1" u="none" strike="noStrike" smtClean="0">
                                    <a:solidFill>
                                      <a:srgbClr val="000000"/>
                                    </a:solidFill>
                                    <a:effectLst/>
                                    <a:latin typeface="Cambria Math"/>
                                    <a:ea typeface="Cambria Math"/>
                                  </a:rPr>
                                  <m:t>&lt;80</m:t>
                                </m:r>
                              </m:oMath>
                            </m:oMathPara>
                          </a14:m>
                          <a:endParaRPr lang="en-GB" sz="1800" b="0" i="0" u="none" strike="noStrike" dirty="0">
                            <a:solidFill>
                              <a:srgbClr val="000000"/>
                            </a:solidFill>
                            <a:effectLst/>
                            <a:latin typeface="+mn-lt"/>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a:effectLst/>
                            </a:rPr>
                            <a:t>5</a:t>
                          </a:r>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bl>
              </a:graphicData>
            </a:graphic>
          </p:graphicFrame>
        </mc:Choice>
        <mc:Fallback>
          <p:graphicFrame>
            <p:nvGraphicFramePr>
              <p:cNvPr id="6" name="Table 5"/>
              <p:cNvGraphicFramePr>
                <a:graphicFrameLocks noGrp="1"/>
              </p:cNvGraphicFramePr>
              <p:nvPr>
                <p:extLst>
                  <p:ext uri="{D42A27DB-BD31-4B8C-83A1-F6EECF244321}">
                    <p14:modId xmlns:a14="http://schemas.microsoft.com/office/drawing/2010/main" xmlns="" xmlns:p14="http://schemas.microsoft.com/office/powerpoint/2010/main" val="112902316"/>
                  </p:ext>
                </p:extLst>
              </p:nvPr>
            </p:nvGraphicFramePr>
            <p:xfrm>
              <a:off x="353053" y="1795642"/>
              <a:ext cx="4061640" cy="3650248"/>
            </p:xfrm>
            <a:graphic>
              <a:graphicData uri="http://schemas.openxmlformats.org/drawingml/2006/table">
                <a:tbl>
                  <a:tblPr>
                    <a:tableStyleId>{D7AC3CCA-C797-4891-BE02-D94E43425B78}</a:tableStyleId>
                  </a:tblPr>
                  <a:tblGrid>
                    <a:gridCol w="2030820"/>
                    <a:gridCol w="2030820"/>
                  </a:tblGrid>
                  <a:tr h="525640">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90576">
                    <a:tc>
                      <a:txBody>
                        <a:bodyPr/>
                        <a:lstStyle/>
                        <a:p>
                          <a:endParaRPr lang="en-US"/>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9" t="-133846" r="-100599" b="-735385"/>
                          </a:stretch>
                        </a:blipFill>
                      </a:tcPr>
                    </a:tc>
                    <a:tc>
                      <a:txBody>
                        <a:bodyPr/>
                        <a:lstStyle/>
                        <a:p>
                          <a:pPr algn="ctr" fontAlgn="b"/>
                          <a:r>
                            <a:rPr lang="en-GB" sz="2300" u="none" strike="noStrike" dirty="0">
                              <a:effectLst/>
                            </a:rPr>
                            <a:t>4</a:t>
                          </a:r>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90576">
                    <a:tc>
                      <a:txBody>
                        <a:bodyPr/>
                        <a:lstStyle/>
                        <a:p>
                          <a:endParaRPr lang="en-US"/>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9" t="-237500" r="-100599" b="-646875"/>
                          </a:stretch>
                        </a:blipFill>
                      </a:tcPr>
                    </a:tc>
                    <a:tc>
                      <a:txBody>
                        <a:bodyPr/>
                        <a:lstStyle/>
                        <a:p>
                          <a:pPr algn="ctr" fontAlgn="b"/>
                          <a:r>
                            <a:rPr lang="en-GB" sz="2300" u="none" strike="noStrike" dirty="0">
                              <a:effectLst/>
                            </a:rPr>
                            <a:t>27</a:t>
                          </a:r>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90576">
                    <a:tc>
                      <a:txBody>
                        <a:bodyPr/>
                        <a:lstStyle/>
                        <a:p>
                          <a:endParaRPr lang="en-US"/>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9" t="-337500" r="-100599" b="-546875"/>
                          </a:stretch>
                        </a:blipFill>
                      </a:tcPr>
                    </a:tc>
                    <a:tc>
                      <a:txBody>
                        <a:bodyPr/>
                        <a:lstStyle/>
                        <a:p>
                          <a:pPr algn="ctr" fontAlgn="b"/>
                          <a:r>
                            <a:rPr lang="en-GB" sz="2300" u="none" strike="noStrike" dirty="0">
                              <a:effectLst/>
                            </a:rPr>
                            <a:t>131</a:t>
                          </a:r>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90576">
                    <a:tc>
                      <a:txBody>
                        <a:bodyPr/>
                        <a:lstStyle/>
                        <a:p>
                          <a:endParaRPr lang="en-US"/>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9" t="-437500" r="-100599" b="-446875"/>
                          </a:stretch>
                        </a:blipFill>
                      </a:tcPr>
                    </a:tc>
                    <a:tc>
                      <a:txBody>
                        <a:bodyPr/>
                        <a:lstStyle/>
                        <a:p>
                          <a:pPr algn="ctr" fontAlgn="b"/>
                          <a:r>
                            <a:rPr lang="en-GB" sz="2300" u="none" strike="noStrike" dirty="0">
                              <a:effectLst/>
                            </a:rPr>
                            <a:t>198</a:t>
                          </a:r>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90576">
                    <a:tc>
                      <a:txBody>
                        <a:bodyPr/>
                        <a:lstStyle/>
                        <a:p>
                          <a:endParaRPr lang="en-US"/>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9" t="-537500" r="-100599" b="-346875"/>
                          </a:stretch>
                        </a:blipFill>
                      </a:tcPr>
                    </a:tc>
                    <a:tc>
                      <a:txBody>
                        <a:bodyPr/>
                        <a:lstStyle/>
                        <a:p>
                          <a:pPr algn="ctr" fontAlgn="b"/>
                          <a:r>
                            <a:rPr lang="en-GB" sz="2300" u="none" strike="noStrike" dirty="0">
                              <a:effectLst/>
                            </a:rPr>
                            <a:t>138</a:t>
                          </a:r>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90576">
                    <a:tc>
                      <a:txBody>
                        <a:bodyPr/>
                        <a:lstStyle/>
                        <a:p>
                          <a:endParaRPr lang="en-US"/>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9" t="-627692" r="-100599" b="-241538"/>
                          </a:stretch>
                        </a:blipFill>
                      </a:tcPr>
                    </a:tc>
                    <a:tc>
                      <a:txBody>
                        <a:bodyPr/>
                        <a:lstStyle/>
                        <a:p>
                          <a:pPr algn="ctr" fontAlgn="b"/>
                          <a:r>
                            <a:rPr lang="en-GB" sz="2300" u="none" strike="noStrike" dirty="0">
                              <a:effectLst/>
                            </a:rPr>
                            <a:t>46</a:t>
                          </a:r>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90576">
                    <a:tc>
                      <a:txBody>
                        <a:bodyPr/>
                        <a:lstStyle/>
                        <a:p>
                          <a:endParaRPr lang="en-US"/>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9" t="-739063" r="-100599" b="-145313"/>
                          </a:stretch>
                        </a:blipFill>
                      </a:tcPr>
                    </a:tc>
                    <a:tc>
                      <a:txBody>
                        <a:bodyPr/>
                        <a:lstStyle/>
                        <a:p>
                          <a:pPr algn="ctr" fontAlgn="b"/>
                          <a:r>
                            <a:rPr lang="en-GB" sz="2300" u="none" strike="noStrike" dirty="0">
                              <a:effectLst/>
                            </a:rPr>
                            <a:t>22</a:t>
                          </a:r>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90576">
                    <a:tc>
                      <a:txBody>
                        <a:bodyPr/>
                        <a:lstStyle/>
                        <a:p>
                          <a:endParaRPr lang="en-US"/>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2"/>
                          <a:stretch>
                            <a:fillRect l="-299" t="-839063" r="-100599" b="-45313"/>
                          </a:stretch>
                        </a:blipFill>
                      </a:tcPr>
                    </a:tc>
                    <a:tc>
                      <a:txBody>
                        <a:bodyPr/>
                        <a:lstStyle/>
                        <a:p>
                          <a:pPr algn="ctr" fontAlgn="b"/>
                          <a:r>
                            <a:rPr lang="en-GB" sz="2300" u="none" strike="noStrike" dirty="0">
                              <a:effectLst/>
                            </a:rPr>
                            <a:t>5</a:t>
                          </a:r>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bl>
              </a:graphicData>
            </a:graphic>
          </p:graphicFrame>
        </mc:Fallback>
      </mc:AlternateContent>
      <mc:AlternateContent xmlns:mc="http://schemas.openxmlformats.org/markup-compatibility/2006">
        <mc:Choice xmlns="" xmlns:a14="http://schemas.microsoft.com/office/drawing/2010/main" Requires="a14">
          <p:graphicFrame>
            <p:nvGraphicFramePr>
              <p:cNvPr id="8" name="Table 7"/>
              <p:cNvGraphicFramePr>
                <a:graphicFrameLocks noGrp="1"/>
              </p:cNvGraphicFramePr>
              <p:nvPr>
                <p:extLst>
                  <p:ext uri="{D42A27DB-BD31-4B8C-83A1-F6EECF244321}">
                    <p14:modId xmlns:p14="http://schemas.microsoft.com/office/powerpoint/2010/main" val="3177648144"/>
                  </p:ext>
                </p:extLst>
              </p:nvPr>
            </p:nvGraphicFramePr>
            <p:xfrm>
              <a:off x="6461361" y="1799081"/>
              <a:ext cx="4063764" cy="3646808"/>
            </p:xfrm>
            <a:graphic>
              <a:graphicData uri="http://schemas.openxmlformats.org/drawingml/2006/table">
                <a:tbl>
                  <a:tblPr>
                    <a:tableStyleId>{D7AC3CCA-C797-4891-BE02-D94E43425B78}</a:tableStyleId>
                  </a:tblPr>
                  <a:tblGrid>
                    <a:gridCol w="2031882"/>
                    <a:gridCol w="2031882"/>
                  </a:tblGrid>
                  <a:tr h="530152">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89582">
                    <a:tc>
                      <a:txBody>
                        <a:bodyPr/>
                        <a:lstStyle/>
                        <a:p>
                          <a:pPr algn="ctr" fontAlgn="b"/>
                          <a14:m>
                            <m:oMathPara xmlns:m="http://schemas.openxmlformats.org/officeDocument/2006/math">
                              <m:oMathParaPr>
                                <m:jc m:val="centerGroup"/>
                              </m:oMathParaPr>
                              <m:oMath xmlns:m="http://schemas.openxmlformats.org/officeDocument/2006/math">
                                <m:r>
                                  <a:rPr lang="en-GB" sz="1800" b="0" i="1" u="none" strike="noStrike" smtClean="0">
                                    <a:solidFill>
                                      <a:srgbClr val="000000"/>
                                    </a:solidFill>
                                    <a:effectLst/>
                                    <a:latin typeface="Cambria Math"/>
                                  </a:rPr>
                                  <m:t>0</m:t>
                                </m:r>
                                <m:r>
                                  <a:rPr lang="en-GB" sz="1800" b="0" i="1" u="none" strike="noStrike" smtClean="0">
                                    <a:solidFill>
                                      <a:srgbClr val="000000"/>
                                    </a:solidFill>
                                    <a:effectLst/>
                                    <a:latin typeface="Cambria Math"/>
                                    <a:ea typeface="Cambria Math"/>
                                  </a:rPr>
                                  <m:t>≤</m:t>
                                </m:r>
                                <m:r>
                                  <a:rPr lang="en-GB" sz="1800" b="0" i="1" u="none" strike="noStrike" smtClean="0">
                                    <a:solidFill>
                                      <a:srgbClr val="000000"/>
                                    </a:solidFill>
                                    <a:effectLst/>
                                    <a:latin typeface="Cambria Math"/>
                                    <a:ea typeface="Cambria Math"/>
                                  </a:rPr>
                                  <m:t>𝑥</m:t>
                                </m:r>
                                <m:r>
                                  <a:rPr lang="en-GB" sz="1800" b="0" i="1" u="none" strike="noStrike" smtClean="0">
                                    <a:solidFill>
                                      <a:srgbClr val="000000"/>
                                    </a:solidFill>
                                    <a:effectLst/>
                                    <a:latin typeface="Cambria Math"/>
                                    <a:ea typeface="Cambria Math"/>
                                  </a:rPr>
                                  <m:t>&lt;10</m:t>
                                </m:r>
                              </m:oMath>
                            </m:oMathPara>
                          </a14:m>
                          <a:endParaRPr lang="en-GB" sz="18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89582">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1" u="none" strike="noStrike" smtClean="0">
                                    <a:solidFill>
                                      <a:srgbClr val="000000"/>
                                    </a:solidFill>
                                    <a:effectLst/>
                                    <a:latin typeface="Cambria Math"/>
                                    <a:ea typeface="+mn-ea"/>
                                  </a:rPr>
                                  <m:t>0</m:t>
                                </m:r>
                                <m:r>
                                  <a:rPr lang="en-GB" sz="1800" b="0" i="1" u="none" strike="noStrike" smtClean="0">
                                    <a:solidFill>
                                      <a:srgbClr val="000000"/>
                                    </a:solidFill>
                                    <a:effectLst/>
                                    <a:latin typeface="Cambria Math"/>
                                    <a:ea typeface="Cambria Math"/>
                                  </a:rPr>
                                  <m:t>≤</m:t>
                                </m:r>
                                <m:r>
                                  <a:rPr lang="en-GB" sz="1800" b="0" i="1" u="none" strike="noStrike" smtClean="0">
                                    <a:solidFill>
                                      <a:srgbClr val="000000"/>
                                    </a:solidFill>
                                    <a:effectLst/>
                                    <a:latin typeface="Cambria Math"/>
                                    <a:ea typeface="Cambria Math"/>
                                  </a:rPr>
                                  <m:t>𝑥</m:t>
                                </m:r>
                                <m:r>
                                  <a:rPr lang="en-GB" sz="1800" b="0" i="1" u="none" strike="noStrike" smtClean="0">
                                    <a:solidFill>
                                      <a:srgbClr val="000000"/>
                                    </a:solidFill>
                                    <a:effectLst/>
                                    <a:latin typeface="Cambria Math"/>
                                    <a:ea typeface="Cambria Math"/>
                                  </a:rPr>
                                  <m:t>&lt;20</m:t>
                                </m:r>
                              </m:oMath>
                            </m:oMathPara>
                          </a14:m>
                          <a:endParaRPr lang="en-GB" sz="1800" b="0" i="0" u="none" strike="noStrike" dirty="0">
                            <a:solidFill>
                              <a:srgbClr val="000000"/>
                            </a:solidFill>
                            <a:effectLst/>
                            <a:latin typeface="+mn-lt"/>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89582">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1" u="none" strike="noStrike" smtClean="0">
                                    <a:solidFill>
                                      <a:srgbClr val="000000"/>
                                    </a:solidFill>
                                    <a:effectLst/>
                                    <a:latin typeface="Cambria Math"/>
                                  </a:rPr>
                                  <m:t>0</m:t>
                                </m:r>
                                <m:r>
                                  <a:rPr lang="en-GB" sz="1800" b="0" i="1" u="none" strike="noStrike" smtClean="0">
                                    <a:solidFill>
                                      <a:srgbClr val="000000"/>
                                    </a:solidFill>
                                    <a:effectLst/>
                                    <a:latin typeface="Cambria Math"/>
                                    <a:ea typeface="Cambria Math"/>
                                  </a:rPr>
                                  <m:t>≤</m:t>
                                </m:r>
                                <m:r>
                                  <a:rPr lang="en-GB" sz="1800" b="0" i="1" u="none" strike="noStrike" smtClean="0">
                                    <a:solidFill>
                                      <a:srgbClr val="000000"/>
                                    </a:solidFill>
                                    <a:effectLst/>
                                    <a:latin typeface="Cambria Math"/>
                                    <a:ea typeface="Cambria Math"/>
                                  </a:rPr>
                                  <m:t>𝑥</m:t>
                                </m:r>
                                <m:r>
                                  <a:rPr lang="en-GB" sz="1800" b="0" i="1" u="none" strike="noStrike" smtClean="0">
                                    <a:solidFill>
                                      <a:srgbClr val="000000"/>
                                    </a:solidFill>
                                    <a:effectLst/>
                                    <a:latin typeface="Cambria Math"/>
                                    <a:ea typeface="Cambria Math"/>
                                  </a:rPr>
                                  <m:t>&lt;30</m:t>
                                </m:r>
                              </m:oMath>
                            </m:oMathPara>
                          </a14:m>
                          <a:endParaRPr lang="en-GB" sz="1800" b="0" i="0" u="none" strike="noStrike" dirty="0">
                            <a:solidFill>
                              <a:srgbClr val="000000"/>
                            </a:solidFill>
                            <a:effectLst/>
                            <a:latin typeface="+mn-lt"/>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89582">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1" u="none" strike="noStrike" smtClean="0">
                                    <a:solidFill>
                                      <a:srgbClr val="000000"/>
                                    </a:solidFill>
                                    <a:effectLst/>
                                    <a:latin typeface="Cambria Math"/>
                                  </a:rPr>
                                  <m:t>0</m:t>
                                </m:r>
                                <m:r>
                                  <a:rPr lang="en-GB" sz="1800" b="0" i="1" u="none" strike="noStrike" smtClean="0">
                                    <a:solidFill>
                                      <a:srgbClr val="000000"/>
                                    </a:solidFill>
                                    <a:effectLst/>
                                    <a:latin typeface="Cambria Math"/>
                                    <a:ea typeface="Cambria Math"/>
                                  </a:rPr>
                                  <m:t>≤</m:t>
                                </m:r>
                                <m:r>
                                  <a:rPr lang="en-GB" sz="1800" b="0" i="1" u="none" strike="noStrike" smtClean="0">
                                    <a:solidFill>
                                      <a:srgbClr val="000000"/>
                                    </a:solidFill>
                                    <a:effectLst/>
                                    <a:latin typeface="Cambria Math"/>
                                    <a:ea typeface="Cambria Math"/>
                                  </a:rPr>
                                  <m:t>𝑥</m:t>
                                </m:r>
                                <m:r>
                                  <a:rPr lang="en-GB" sz="1800" b="0" i="1" u="none" strike="noStrike" smtClean="0">
                                    <a:solidFill>
                                      <a:srgbClr val="000000"/>
                                    </a:solidFill>
                                    <a:effectLst/>
                                    <a:latin typeface="Cambria Math"/>
                                    <a:ea typeface="Cambria Math"/>
                                  </a:rPr>
                                  <m:t>&lt;40</m:t>
                                </m:r>
                              </m:oMath>
                            </m:oMathPara>
                          </a14:m>
                          <a:endParaRPr lang="en-GB" sz="1800" b="0" i="0" u="none" strike="noStrike" dirty="0">
                            <a:solidFill>
                              <a:srgbClr val="000000"/>
                            </a:solidFill>
                            <a:effectLst/>
                            <a:latin typeface="+mn-lt"/>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89582">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1" u="none" strike="noStrike" smtClean="0">
                                    <a:solidFill>
                                      <a:srgbClr val="000000"/>
                                    </a:solidFill>
                                    <a:effectLst/>
                                    <a:latin typeface="Cambria Math"/>
                                  </a:rPr>
                                  <m:t>0</m:t>
                                </m:r>
                                <m:r>
                                  <a:rPr lang="en-GB" sz="1800" b="0" i="1" u="none" strike="noStrike" smtClean="0">
                                    <a:solidFill>
                                      <a:srgbClr val="000000"/>
                                    </a:solidFill>
                                    <a:effectLst/>
                                    <a:latin typeface="Cambria Math"/>
                                    <a:ea typeface="Cambria Math"/>
                                  </a:rPr>
                                  <m:t>≤</m:t>
                                </m:r>
                                <m:r>
                                  <a:rPr lang="en-GB" sz="1800" b="0" i="1" u="none" strike="noStrike" smtClean="0">
                                    <a:solidFill>
                                      <a:srgbClr val="000000"/>
                                    </a:solidFill>
                                    <a:effectLst/>
                                    <a:latin typeface="Cambria Math"/>
                                    <a:ea typeface="Cambria Math"/>
                                  </a:rPr>
                                  <m:t>𝑥</m:t>
                                </m:r>
                                <m:r>
                                  <a:rPr lang="en-GB" sz="1800" b="0" i="1" u="none" strike="noStrike" smtClean="0">
                                    <a:solidFill>
                                      <a:srgbClr val="000000"/>
                                    </a:solidFill>
                                    <a:effectLst/>
                                    <a:latin typeface="Cambria Math"/>
                                    <a:ea typeface="Cambria Math"/>
                                  </a:rPr>
                                  <m:t>&lt;50</m:t>
                                </m:r>
                              </m:oMath>
                            </m:oMathPara>
                          </a14:m>
                          <a:endParaRPr lang="en-GB" sz="1800" b="0" i="0" u="none" strike="noStrike" dirty="0">
                            <a:solidFill>
                              <a:srgbClr val="000000"/>
                            </a:solidFill>
                            <a:effectLst/>
                            <a:latin typeface="+mn-lt"/>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89582">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1" u="none" strike="noStrike" smtClean="0">
                                    <a:solidFill>
                                      <a:srgbClr val="000000"/>
                                    </a:solidFill>
                                    <a:effectLst/>
                                    <a:latin typeface="Cambria Math"/>
                                  </a:rPr>
                                  <m:t>0</m:t>
                                </m:r>
                                <m:r>
                                  <a:rPr lang="en-GB" sz="1800" b="0" i="1" u="none" strike="noStrike" smtClean="0">
                                    <a:solidFill>
                                      <a:srgbClr val="000000"/>
                                    </a:solidFill>
                                    <a:effectLst/>
                                    <a:latin typeface="Cambria Math"/>
                                    <a:ea typeface="Cambria Math"/>
                                  </a:rPr>
                                  <m:t>≤</m:t>
                                </m:r>
                                <m:r>
                                  <a:rPr lang="en-GB" sz="1800" b="0" i="1" u="none" strike="noStrike" smtClean="0">
                                    <a:solidFill>
                                      <a:srgbClr val="000000"/>
                                    </a:solidFill>
                                    <a:effectLst/>
                                    <a:latin typeface="Cambria Math"/>
                                    <a:ea typeface="Cambria Math"/>
                                  </a:rPr>
                                  <m:t>𝑥</m:t>
                                </m:r>
                                <m:r>
                                  <a:rPr lang="en-GB" sz="1800" b="0" i="1" u="none" strike="noStrike" smtClean="0">
                                    <a:solidFill>
                                      <a:srgbClr val="000000"/>
                                    </a:solidFill>
                                    <a:effectLst/>
                                    <a:latin typeface="Cambria Math"/>
                                    <a:ea typeface="Cambria Math"/>
                                  </a:rPr>
                                  <m:t>&lt;60</m:t>
                                </m:r>
                              </m:oMath>
                            </m:oMathPara>
                          </a14:m>
                          <a:endParaRPr lang="en-GB" sz="1800" b="0" i="0" u="none" strike="noStrike" dirty="0">
                            <a:solidFill>
                              <a:srgbClr val="000000"/>
                            </a:solidFill>
                            <a:effectLst/>
                            <a:latin typeface="+mn-lt"/>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89582">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1" u="none" strike="noStrike" smtClean="0">
                                    <a:solidFill>
                                      <a:srgbClr val="000000"/>
                                    </a:solidFill>
                                    <a:effectLst/>
                                    <a:latin typeface="Cambria Math"/>
                                  </a:rPr>
                                  <m:t>0</m:t>
                                </m:r>
                                <m:r>
                                  <a:rPr lang="en-GB" sz="1800" b="0" i="1" u="none" strike="noStrike" smtClean="0">
                                    <a:solidFill>
                                      <a:srgbClr val="000000"/>
                                    </a:solidFill>
                                    <a:effectLst/>
                                    <a:latin typeface="Cambria Math"/>
                                    <a:ea typeface="Cambria Math"/>
                                  </a:rPr>
                                  <m:t>≤</m:t>
                                </m:r>
                                <m:r>
                                  <a:rPr lang="en-GB" sz="1800" b="0" i="1" u="none" strike="noStrike" smtClean="0">
                                    <a:solidFill>
                                      <a:srgbClr val="000000"/>
                                    </a:solidFill>
                                    <a:effectLst/>
                                    <a:latin typeface="Cambria Math"/>
                                    <a:ea typeface="Cambria Math"/>
                                  </a:rPr>
                                  <m:t>𝑥</m:t>
                                </m:r>
                                <m:r>
                                  <a:rPr lang="en-GB" sz="1800" b="0" i="1" u="none" strike="noStrike" smtClean="0">
                                    <a:solidFill>
                                      <a:srgbClr val="000000"/>
                                    </a:solidFill>
                                    <a:effectLst/>
                                    <a:latin typeface="Cambria Math"/>
                                    <a:ea typeface="Cambria Math"/>
                                  </a:rPr>
                                  <m:t>&lt;70</m:t>
                                </m:r>
                              </m:oMath>
                            </m:oMathPara>
                          </a14:m>
                          <a:endParaRPr lang="en-GB" sz="1800" b="0" i="0" u="none" strike="noStrike" dirty="0">
                            <a:solidFill>
                              <a:srgbClr val="000000"/>
                            </a:solidFill>
                            <a:effectLst/>
                            <a:latin typeface="+mn-lt"/>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89582">
                    <a:tc>
                      <a:txBody>
                        <a:bodyPr/>
                        <a:lstStyle/>
                        <a:p>
                          <a:pPr marL="0" marR="0" indent="0" algn="ctr" defTabSz="914400" rtl="0" eaLnBrk="1" fontAlgn="b"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1800" b="0" i="1" u="none" strike="noStrike" smtClean="0">
                                    <a:solidFill>
                                      <a:srgbClr val="000000"/>
                                    </a:solidFill>
                                    <a:effectLst/>
                                    <a:latin typeface="Cambria Math"/>
                                  </a:rPr>
                                  <m:t>0</m:t>
                                </m:r>
                                <m:r>
                                  <a:rPr lang="en-GB" sz="1800" b="0" i="1" u="none" strike="noStrike" smtClean="0">
                                    <a:solidFill>
                                      <a:srgbClr val="000000"/>
                                    </a:solidFill>
                                    <a:effectLst/>
                                    <a:latin typeface="Cambria Math"/>
                                    <a:ea typeface="Cambria Math"/>
                                  </a:rPr>
                                  <m:t>≤</m:t>
                                </m:r>
                                <m:r>
                                  <a:rPr lang="en-GB" sz="1800" b="0" i="1" u="none" strike="noStrike" smtClean="0">
                                    <a:solidFill>
                                      <a:srgbClr val="000000"/>
                                    </a:solidFill>
                                    <a:effectLst/>
                                    <a:latin typeface="Cambria Math"/>
                                    <a:ea typeface="Cambria Math"/>
                                  </a:rPr>
                                  <m:t>𝑥</m:t>
                                </m:r>
                                <m:r>
                                  <a:rPr lang="en-GB" sz="1800" b="0" i="1" u="none" strike="noStrike" smtClean="0">
                                    <a:solidFill>
                                      <a:srgbClr val="000000"/>
                                    </a:solidFill>
                                    <a:effectLst/>
                                    <a:latin typeface="Cambria Math"/>
                                    <a:ea typeface="Cambria Math"/>
                                  </a:rPr>
                                  <m:t>&lt;80</m:t>
                                </m:r>
                              </m:oMath>
                            </m:oMathPara>
                          </a14:m>
                          <a:endParaRPr lang="en-GB" sz="1800" b="0" i="0" u="none" strike="noStrike" dirty="0">
                            <a:solidFill>
                              <a:srgbClr val="000000"/>
                            </a:solidFill>
                            <a:effectLst/>
                            <a:latin typeface="+mn-lt"/>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bl>
              </a:graphicData>
            </a:graphic>
          </p:graphicFrame>
        </mc:Choice>
        <mc:Fallback>
          <p:graphicFrame>
            <p:nvGraphicFramePr>
              <p:cNvPr id="8" name="Table 7"/>
              <p:cNvGraphicFramePr>
                <a:graphicFrameLocks noGrp="1"/>
              </p:cNvGraphicFramePr>
              <p:nvPr>
                <p:extLst>
                  <p:ext uri="{D42A27DB-BD31-4B8C-83A1-F6EECF244321}">
                    <p14:modId xmlns:a14="http://schemas.microsoft.com/office/drawing/2010/main" xmlns="" xmlns:p14="http://schemas.microsoft.com/office/powerpoint/2010/main" val="3177648144"/>
                  </p:ext>
                </p:extLst>
              </p:nvPr>
            </p:nvGraphicFramePr>
            <p:xfrm>
              <a:off x="6461361" y="1799081"/>
              <a:ext cx="4063764" cy="3646808"/>
            </p:xfrm>
            <a:graphic>
              <a:graphicData uri="http://schemas.openxmlformats.org/drawingml/2006/table">
                <a:tbl>
                  <a:tblPr>
                    <a:tableStyleId>{D7AC3CCA-C797-4891-BE02-D94E43425B78}</a:tableStyleId>
                  </a:tblPr>
                  <a:tblGrid>
                    <a:gridCol w="2031882"/>
                    <a:gridCol w="2031882"/>
                  </a:tblGrid>
                  <a:tr h="530152">
                    <a:tc>
                      <a:txBody>
                        <a:bodyPr/>
                        <a:lstStyle/>
                        <a:p>
                          <a:pPr algn="ctr" fontAlgn="b"/>
                          <a:r>
                            <a:rPr lang="en-GB" sz="2300" u="none" strike="noStrike" dirty="0">
                              <a:effectLst/>
                            </a:rPr>
                            <a:t>Wealth Index</a:t>
                          </a:r>
                          <a:endParaRPr lang="en-GB" sz="2300" b="1"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u="none" strike="noStrike" dirty="0" smtClean="0">
                              <a:effectLst/>
                            </a:rPr>
                            <a:t>Frequency</a:t>
                          </a:r>
                          <a:endParaRPr lang="en-GB" sz="2300" b="1"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89582">
                    <a:tc>
                      <a:txBody>
                        <a:bodyPr/>
                        <a:lstStyle/>
                        <a:p>
                          <a:endParaRPr lang="en-US"/>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9" t="-137500" r="-100599" b="-709375"/>
                          </a:stretch>
                        </a:blipFill>
                      </a:tcPr>
                    </a:tc>
                    <a:tc>
                      <a:txBody>
                        <a:bodyPr/>
                        <a:lstStyle/>
                        <a:p>
                          <a:pPr algn="ctr" fontAlgn="b"/>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89582">
                    <a:tc>
                      <a:txBody>
                        <a:bodyPr/>
                        <a:lstStyle/>
                        <a:p>
                          <a:endParaRPr lang="en-US"/>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9" t="-237500" r="-100599" b="-609375"/>
                          </a:stretch>
                        </a:blipFill>
                      </a:tcPr>
                    </a:tc>
                    <a:tc>
                      <a:txBody>
                        <a:bodyPr/>
                        <a:lstStyle/>
                        <a:p>
                          <a:pPr algn="ctr" fontAlgn="b"/>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89582">
                    <a:tc>
                      <a:txBody>
                        <a:bodyPr/>
                        <a:lstStyle/>
                        <a:p>
                          <a:endParaRPr lang="en-US"/>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9" t="-337500" r="-100599" b="-509375"/>
                          </a:stretch>
                        </a:blipFill>
                      </a:tcPr>
                    </a:tc>
                    <a:tc>
                      <a:txBody>
                        <a:bodyPr/>
                        <a:lstStyle/>
                        <a:p>
                          <a:pPr algn="ctr" fontAlgn="b"/>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89582">
                    <a:tc>
                      <a:txBody>
                        <a:bodyPr/>
                        <a:lstStyle/>
                        <a:p>
                          <a:endParaRPr lang="en-US"/>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9" t="-437500" r="-100599" b="-409375"/>
                          </a:stretch>
                        </a:blipFill>
                      </a:tcPr>
                    </a:tc>
                    <a:tc>
                      <a:txBody>
                        <a:bodyPr/>
                        <a:lstStyle/>
                        <a:p>
                          <a:pPr algn="ctr" fontAlgn="b"/>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89582">
                    <a:tc>
                      <a:txBody>
                        <a:bodyPr/>
                        <a:lstStyle/>
                        <a:p>
                          <a:endParaRPr lang="en-US"/>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9" t="-537500" r="-100599" b="-309375"/>
                          </a:stretch>
                        </a:blipFill>
                      </a:tcPr>
                    </a:tc>
                    <a:tc>
                      <a:txBody>
                        <a:bodyPr/>
                        <a:lstStyle/>
                        <a:p>
                          <a:pPr algn="ctr" fontAlgn="b"/>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89582">
                    <a:tc>
                      <a:txBody>
                        <a:bodyPr/>
                        <a:lstStyle/>
                        <a:p>
                          <a:endParaRPr lang="en-US"/>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9" t="-637500" r="-100599" b="-209375"/>
                          </a:stretch>
                        </a:blipFill>
                      </a:tcPr>
                    </a:tc>
                    <a:tc>
                      <a:txBody>
                        <a:bodyPr/>
                        <a:lstStyle/>
                        <a:p>
                          <a:pPr algn="ctr" fontAlgn="b"/>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89582">
                    <a:tc>
                      <a:txBody>
                        <a:bodyPr/>
                        <a:lstStyle/>
                        <a:p>
                          <a:endParaRPr lang="en-US"/>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9" t="-737500" r="-100599" b="-109375"/>
                          </a:stretch>
                        </a:blipFill>
                      </a:tcPr>
                    </a:tc>
                    <a:tc>
                      <a:txBody>
                        <a:bodyPr/>
                        <a:lstStyle/>
                        <a:p>
                          <a:pPr algn="ctr" fontAlgn="b"/>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89582">
                    <a:tc>
                      <a:txBody>
                        <a:bodyPr/>
                        <a:lstStyle/>
                        <a:p>
                          <a:endParaRPr lang="en-US"/>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blipFill rotWithShape="0">
                          <a:blip r:embed="rId3"/>
                          <a:stretch>
                            <a:fillRect l="-299" t="-837500" r="-100599" b="-9375"/>
                          </a:stretch>
                        </a:blipFill>
                      </a:tcPr>
                    </a:tc>
                    <a:tc>
                      <a:txBody>
                        <a:bodyPr/>
                        <a:lstStyle/>
                        <a:p>
                          <a:pPr algn="ctr" fontAlgn="b"/>
                          <a:endParaRPr lang="en-GB" sz="2300" b="0" i="0" u="none" strike="noStrike" dirty="0">
                            <a:solidFill>
                              <a:srgbClr val="000000"/>
                            </a:solidFill>
                            <a:effectLst/>
                            <a:latin typeface="Calibri"/>
                          </a:endParaRPr>
                        </a:p>
                      </a:txBody>
                      <a:tcPr marL="11529" marR="11529" marT="11529"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bl>
              </a:graphicData>
            </a:graphic>
          </p:graphicFrame>
        </mc:Fallback>
      </mc:AlternateContent>
    </p:spTree>
    <p:extLst>
      <p:ext uri="{BB962C8B-B14F-4D97-AF65-F5344CB8AC3E}">
        <p14:creationId xmlns="" xmlns:p14="http://schemas.microsoft.com/office/powerpoint/2010/main" val="372787912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hidden="1"/>
          <p:cNvSpPr txBox="1"/>
          <p:nvPr/>
        </p:nvSpPr>
        <p:spPr>
          <a:xfrm rot="16200000">
            <a:off x="-38082" y="3497565"/>
            <a:ext cx="2278829" cy="369332"/>
          </a:xfrm>
          <a:prstGeom prst="rect">
            <a:avLst/>
          </a:prstGeom>
          <a:noFill/>
        </p:spPr>
        <p:txBody>
          <a:bodyPr wrap="none" rtlCol="0">
            <a:spAutoFit/>
          </a:bodyPr>
          <a:lstStyle/>
          <a:p>
            <a:r>
              <a:rPr lang="en-GB" dirty="0" smtClean="0"/>
              <a:t>Cumulative Frequency</a:t>
            </a:r>
            <a:endParaRPr lang="en-GB" dirty="0"/>
          </a:p>
        </p:txBody>
      </p:sp>
      <p:sp>
        <p:nvSpPr>
          <p:cNvPr id="6" name="TextBox 5" hidden="1"/>
          <p:cNvSpPr txBox="1"/>
          <p:nvPr/>
        </p:nvSpPr>
        <p:spPr>
          <a:xfrm>
            <a:off x="5009454" y="6450372"/>
            <a:ext cx="1424685" cy="369332"/>
          </a:xfrm>
          <a:prstGeom prst="rect">
            <a:avLst/>
          </a:prstGeom>
          <a:noFill/>
        </p:spPr>
        <p:txBody>
          <a:bodyPr wrap="none" rtlCol="0">
            <a:spAutoFit/>
          </a:bodyPr>
          <a:lstStyle/>
          <a:p>
            <a:r>
              <a:rPr lang="en-GB" dirty="0" smtClean="0"/>
              <a:t>Wealth Index</a:t>
            </a:r>
            <a:endParaRPr lang="en-GB" dirty="0"/>
          </a:p>
        </p:txBody>
      </p:sp>
      <p:sp>
        <p:nvSpPr>
          <p:cNvPr id="7" name="Rectangle 6"/>
          <p:cNvSpPr/>
          <p:nvPr/>
        </p:nvSpPr>
        <p:spPr>
          <a:xfrm>
            <a:off x="2953549" y="225235"/>
            <a:ext cx="5391798" cy="646331"/>
          </a:xfrm>
          <a:prstGeom prst="rect">
            <a:avLst/>
          </a:prstGeom>
        </p:spPr>
        <p:txBody>
          <a:bodyPr wrap="square">
            <a:spAutoFit/>
          </a:bodyPr>
          <a:lstStyle/>
          <a:p>
            <a:r>
              <a:rPr lang="en-GB" i="1" u="sng" dirty="0"/>
              <a:t>Cumulative Frequency graph to show the wealth index of  the 571 non-WCA group members in Ethiopia. </a:t>
            </a:r>
            <a:endParaRPr lang="en-GB" u="sng" dirty="0"/>
          </a:p>
        </p:txBody>
      </p:sp>
      <p:grpSp>
        <p:nvGrpSpPr>
          <p:cNvPr id="23" name="Group 22"/>
          <p:cNvGrpSpPr/>
          <p:nvPr/>
        </p:nvGrpSpPr>
        <p:grpSpPr>
          <a:xfrm>
            <a:off x="1780926" y="3701898"/>
            <a:ext cx="2611104" cy="2996951"/>
            <a:chOff x="1780926" y="3701898"/>
            <a:chExt cx="2611104" cy="2996951"/>
          </a:xfrm>
        </p:grpSpPr>
        <p:cxnSp>
          <p:nvCxnSpPr>
            <p:cNvPr id="9" name="Straight Connector 8"/>
            <p:cNvCxnSpPr/>
            <p:nvPr/>
          </p:nvCxnSpPr>
          <p:spPr>
            <a:xfrm>
              <a:off x="1780926" y="3701898"/>
              <a:ext cx="2259668"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4014363" y="3701898"/>
              <a:ext cx="0" cy="242929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636695" y="5929408"/>
              <a:ext cx="755335" cy="769441"/>
            </a:xfrm>
            <a:prstGeom prst="rect">
              <a:avLst/>
            </a:prstGeom>
            <a:noFill/>
          </p:spPr>
          <p:txBody>
            <a:bodyPr wrap="none" rtlCol="0">
              <a:spAutoFit/>
            </a:bodyPr>
            <a:lstStyle/>
            <a:p>
              <a:r>
                <a:rPr lang="en-GB" sz="4400" b="1" dirty="0" smtClean="0">
                  <a:solidFill>
                    <a:srgbClr val="FF0000"/>
                  </a:solidFill>
                </a:rPr>
                <a:t>35</a:t>
              </a:r>
              <a:endParaRPr lang="en-GB" sz="4400" b="1" dirty="0">
                <a:solidFill>
                  <a:srgbClr val="FF0000"/>
                </a:solidFill>
              </a:endParaRPr>
            </a:p>
          </p:txBody>
        </p:sp>
      </p:grpSp>
      <p:pic>
        <p:nvPicPr>
          <p:cNvPr id="12" name="Picture 3"/>
          <p:cNvPicPr>
            <a:picLocks noChangeAspect="1" noChangeArrowheads="1"/>
          </p:cNvPicPr>
          <p:nvPr/>
        </p:nvPicPr>
        <p:blipFill>
          <a:blip r:embed="rId2" cstate="email">
            <a:extLst>
              <a:ext uri="{28A0092B-C50C-407E-A947-70E740481C1C}">
                <a14:useLocalDpi xmlns="" xmlns:a14="http://schemas.microsoft.com/office/drawing/2010/main" val="0"/>
              </a:ext>
            </a:extLst>
          </a:blip>
          <a:srcRect/>
          <a:stretch>
            <a:fillRect/>
          </a:stretch>
        </p:blipFill>
        <p:spPr bwMode="auto">
          <a:xfrm>
            <a:off x="1285999" y="1073248"/>
            <a:ext cx="8280477" cy="5448351"/>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13" name="TextBox 12"/>
          <p:cNvSpPr txBox="1"/>
          <p:nvPr/>
        </p:nvSpPr>
        <p:spPr>
          <a:xfrm rot="16200000">
            <a:off x="-37258" y="3503504"/>
            <a:ext cx="2282235" cy="369884"/>
          </a:xfrm>
          <a:prstGeom prst="rect">
            <a:avLst/>
          </a:prstGeom>
          <a:noFill/>
        </p:spPr>
        <p:txBody>
          <a:bodyPr wrap="square" rtlCol="0">
            <a:spAutoFit/>
          </a:bodyPr>
          <a:lstStyle/>
          <a:p>
            <a:r>
              <a:rPr lang="en-GB" dirty="0" smtClean="0"/>
              <a:t>Cumulative Frequency</a:t>
            </a:r>
            <a:endParaRPr lang="en-GB" dirty="0"/>
          </a:p>
        </p:txBody>
      </p:sp>
      <p:sp>
        <p:nvSpPr>
          <p:cNvPr id="14" name="TextBox 13"/>
          <p:cNvSpPr txBox="1"/>
          <p:nvPr/>
        </p:nvSpPr>
        <p:spPr>
          <a:xfrm>
            <a:off x="5009454" y="6450372"/>
            <a:ext cx="1426808" cy="369882"/>
          </a:xfrm>
          <a:prstGeom prst="rect">
            <a:avLst/>
          </a:prstGeom>
          <a:noFill/>
        </p:spPr>
        <p:txBody>
          <a:bodyPr wrap="square" rtlCol="0">
            <a:spAutoFit/>
          </a:bodyPr>
          <a:lstStyle/>
          <a:p>
            <a:r>
              <a:rPr lang="en-GB" dirty="0" smtClean="0"/>
              <a:t>Wealth Index</a:t>
            </a:r>
            <a:endParaRPr lang="en-GB" dirty="0"/>
          </a:p>
        </p:txBody>
      </p:sp>
    </p:spTree>
    <p:extLst>
      <p:ext uri="{BB962C8B-B14F-4D97-AF65-F5344CB8AC3E}">
        <p14:creationId xmlns="" xmlns:p14="http://schemas.microsoft.com/office/powerpoint/2010/main" val="398078422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Cumulative Frequency</a:t>
            </a:r>
            <a:br>
              <a:rPr lang="en-GB" dirty="0" smtClean="0"/>
            </a:br>
            <a:endParaRPr lang="en-GB" dirty="0"/>
          </a:p>
        </p:txBody>
      </p:sp>
      <p:sp>
        <p:nvSpPr>
          <p:cNvPr id="5" name="Content Placeholder 4"/>
          <p:cNvSpPr>
            <a:spLocks noGrp="1"/>
          </p:cNvSpPr>
          <p:nvPr>
            <p:ph idx="1"/>
          </p:nvPr>
        </p:nvSpPr>
        <p:spPr>
          <a:xfrm>
            <a:off x="353052" y="1785938"/>
            <a:ext cx="7396200" cy="4352925"/>
          </a:xfrm>
        </p:spPr>
        <p:txBody>
          <a:bodyPr>
            <a:normAutofit/>
          </a:bodyPr>
          <a:lstStyle/>
          <a:p>
            <a:pPr marL="0" indent="0">
              <a:buNone/>
            </a:pPr>
            <a:r>
              <a:rPr lang="en-GB" dirty="0"/>
              <a:t>Generally your median and quartile values may vary as you are reading from a graph.</a:t>
            </a:r>
          </a:p>
          <a:p>
            <a:pPr marL="0" indent="0">
              <a:buNone/>
            </a:pPr>
            <a:r>
              <a:rPr lang="en-GB" dirty="0"/>
              <a:t>In </a:t>
            </a:r>
            <a:r>
              <a:rPr lang="en-GB" dirty="0" smtClean="0"/>
              <a:t>an exam question</a:t>
            </a:r>
            <a:r>
              <a:rPr lang="en-GB" dirty="0"/>
              <a:t>, you would be given a small range of correct answers.</a:t>
            </a:r>
          </a:p>
        </p:txBody>
      </p:sp>
    </p:spTree>
    <p:extLst>
      <p:ext uri="{BB962C8B-B14F-4D97-AF65-F5344CB8AC3E}">
        <p14:creationId xmlns="" xmlns:p14="http://schemas.microsoft.com/office/powerpoint/2010/main" val="367998998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title"/>
          </p:nvPr>
        </p:nvSpPr>
        <p:spPr/>
        <p:txBody>
          <a:bodyPr/>
          <a:lstStyle/>
          <a:p>
            <a:r>
              <a:rPr lang="en-GB" dirty="0" smtClean="0"/>
              <a:t>Women’s Collective Action-Mali and Ethiopia</a:t>
            </a:r>
            <a:endParaRPr lang="en-GB" dirty="0"/>
          </a:p>
        </p:txBody>
      </p:sp>
      <p:pic>
        <p:nvPicPr>
          <p:cNvPr id="5" name="Content Placeholder 7" descr="O:\CPIT Campaigns\Public Engagement Team\Open\3. Youth and Schools\Resource Project\Nuffield maths\WCA info\WCA photos 2\Field photos Mali\PICT0944.JPG"/>
          <p:cNvPicPr>
            <a:picLocks/>
          </p:cNvPicPr>
          <p:nvPr/>
        </p:nvPicPr>
        <p:blipFill rotWithShape="1">
          <a:blip r:embed="rId3" cstate="email"/>
          <a:srcRect/>
          <a:stretch/>
        </p:blipFill>
        <p:spPr bwMode="auto">
          <a:xfrm>
            <a:off x="3819589" y="1322746"/>
            <a:ext cx="4552821" cy="4816117"/>
          </a:xfrm>
          <a:prstGeom prst="rect">
            <a:avLst/>
          </a:prstGeom>
          <a:noFill/>
          <a:ln w="9525">
            <a:noFill/>
            <a:miter lim="800000"/>
            <a:headEnd/>
            <a:tailEnd/>
          </a:ln>
        </p:spPr>
      </p:pic>
    </p:spTree>
    <p:extLst>
      <p:ext uri="{BB962C8B-B14F-4D97-AF65-F5344CB8AC3E}">
        <p14:creationId xmlns="" xmlns:p14="http://schemas.microsoft.com/office/powerpoint/2010/main" val="199738052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Comparing two sets of data</a:t>
            </a:r>
            <a:endParaRPr lang="en-GB" dirty="0"/>
          </a:p>
        </p:txBody>
      </p:sp>
      <p:graphicFrame>
        <p:nvGraphicFramePr>
          <p:cNvPr id="6" name="Table 5"/>
          <p:cNvGraphicFramePr>
            <a:graphicFrameLocks noGrp="1"/>
          </p:cNvGraphicFramePr>
          <p:nvPr>
            <p:extLst>
              <p:ext uri="{D42A27DB-BD31-4B8C-83A1-F6EECF244321}">
                <p14:modId xmlns="" xmlns:p14="http://schemas.microsoft.com/office/powerpoint/2010/main" val="4015208172"/>
              </p:ext>
            </p:extLst>
          </p:nvPr>
        </p:nvGraphicFramePr>
        <p:xfrm>
          <a:off x="353051" y="1785939"/>
          <a:ext cx="4063764" cy="2114730"/>
        </p:xfrm>
        <a:graphic>
          <a:graphicData uri="http://schemas.openxmlformats.org/drawingml/2006/table">
            <a:tbl>
              <a:tblPr>
                <a:tableStyleId>{D7AC3CCA-C797-4891-BE02-D94E43425B78}</a:tableStyleId>
              </a:tblPr>
              <a:tblGrid>
                <a:gridCol w="2031882"/>
                <a:gridCol w="2031882"/>
              </a:tblGrid>
              <a:tr h="520858">
                <a:tc gridSpan="2">
                  <a:txBody>
                    <a:bodyPr/>
                    <a:lstStyle/>
                    <a:p>
                      <a:pPr algn="ctr" fontAlgn="b"/>
                      <a:r>
                        <a:rPr lang="en-GB" sz="2300" b="1" i="0" u="none" strike="noStrike" dirty="0" smtClean="0">
                          <a:solidFill>
                            <a:srgbClr val="000000"/>
                          </a:solidFill>
                          <a:effectLst/>
                          <a:latin typeface="Calibri"/>
                        </a:rPr>
                        <a:t>WCA</a:t>
                      </a:r>
                      <a:r>
                        <a:rPr lang="en-GB" sz="2300" b="1" i="0" u="none" strike="noStrike" baseline="0" dirty="0" smtClean="0">
                          <a:solidFill>
                            <a:srgbClr val="000000"/>
                          </a:solidFill>
                          <a:effectLst/>
                          <a:latin typeface="Calibri"/>
                        </a:rPr>
                        <a:t> Members - Ethiopia</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hMerge="1">
                  <a:txBody>
                    <a:bodyPr/>
                    <a:lstStyle/>
                    <a:p>
                      <a:pPr algn="ctr" fontAlgn="b"/>
                      <a:endParaRPr lang="en-GB" sz="2000" b="1" i="0" u="none" strike="noStrike" dirty="0">
                        <a:solidFill>
                          <a:srgbClr val="000000"/>
                        </a:solidFill>
                        <a:effectLst/>
                        <a:latin typeface="Calibri"/>
                      </a:endParaRPr>
                    </a:p>
                  </a:txBody>
                  <a:tcPr marL="9525" marR="9525" marT="9525" marB="0" anchor="b">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r>
              <a:tr h="398468">
                <a:tc>
                  <a:txBody>
                    <a:bodyPr/>
                    <a:lstStyle/>
                    <a:p>
                      <a:pPr algn="ctr" fontAlgn="b"/>
                      <a:r>
                        <a:rPr lang="en-GB" sz="1800" b="0" i="0" u="none" strike="noStrike" dirty="0" smtClean="0">
                          <a:solidFill>
                            <a:srgbClr val="000000"/>
                          </a:solidFill>
                          <a:effectLst/>
                          <a:latin typeface="Calibri"/>
                        </a:rPr>
                        <a:t>Lower Quartile</a:t>
                      </a:r>
                      <a:endParaRPr lang="en-GB" sz="18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b="0" i="0" u="none" strike="noStrike" dirty="0" smtClean="0">
                          <a:solidFill>
                            <a:srgbClr val="000000"/>
                          </a:solidFill>
                          <a:effectLst/>
                          <a:latin typeface="Calibri"/>
                        </a:rPr>
                        <a:t>26</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98468">
                <a:tc>
                  <a:txBody>
                    <a:bodyPr/>
                    <a:lstStyle/>
                    <a:p>
                      <a:pPr algn="ctr" fontAlgn="b"/>
                      <a:r>
                        <a:rPr lang="en-GB" sz="1800" b="0" i="0" u="none" strike="noStrike" dirty="0" smtClean="0">
                          <a:solidFill>
                            <a:srgbClr val="000000"/>
                          </a:solidFill>
                          <a:effectLst/>
                          <a:latin typeface="Calibri"/>
                        </a:rPr>
                        <a:t>Median</a:t>
                      </a:r>
                      <a:endParaRPr lang="en-GB" sz="18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b="1" i="0" u="none" strike="noStrike" dirty="0" smtClean="0">
                          <a:solidFill>
                            <a:srgbClr val="000000"/>
                          </a:solidFill>
                          <a:effectLst/>
                          <a:latin typeface="Calibri"/>
                        </a:rPr>
                        <a:t>35</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984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800" b="0" i="0" u="none" strike="noStrike" dirty="0" smtClean="0">
                          <a:solidFill>
                            <a:srgbClr val="000000"/>
                          </a:solidFill>
                          <a:effectLst/>
                          <a:latin typeface="+mn-lt"/>
                        </a:rPr>
                        <a:t>Upper</a:t>
                      </a:r>
                      <a:r>
                        <a:rPr lang="en-GB" sz="1800" b="0" i="0" u="none" strike="noStrike" baseline="0" dirty="0" smtClean="0">
                          <a:solidFill>
                            <a:srgbClr val="000000"/>
                          </a:solidFill>
                          <a:effectLst/>
                          <a:latin typeface="+mn-lt"/>
                        </a:rPr>
                        <a:t> Quartile</a:t>
                      </a:r>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b="0" i="0" u="none" strike="noStrike" dirty="0" smtClean="0">
                          <a:solidFill>
                            <a:srgbClr val="000000"/>
                          </a:solidFill>
                          <a:effectLst/>
                          <a:latin typeface="Calibri"/>
                        </a:rPr>
                        <a:t>46</a:t>
                      </a:r>
                      <a:endParaRPr lang="en-GB" sz="23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984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800" b="0" i="0" u="none" strike="noStrike" dirty="0" smtClean="0">
                          <a:solidFill>
                            <a:srgbClr val="000000"/>
                          </a:solidFill>
                          <a:effectLst/>
                          <a:latin typeface="+mn-lt"/>
                        </a:rPr>
                        <a:t>IQR</a:t>
                      </a:r>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r>
                        <a:rPr lang="en-GB" sz="2300" b="1" i="0" u="none" strike="noStrike" dirty="0" smtClean="0">
                          <a:solidFill>
                            <a:srgbClr val="000000"/>
                          </a:solidFill>
                          <a:effectLst/>
                          <a:latin typeface="Calibri"/>
                        </a:rPr>
                        <a:t>20</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bl>
          </a:graphicData>
        </a:graphic>
      </p:graphicFrame>
      <p:graphicFrame>
        <p:nvGraphicFramePr>
          <p:cNvPr id="7" name="Table 6"/>
          <p:cNvGraphicFramePr>
            <a:graphicFrameLocks noGrp="1"/>
          </p:cNvGraphicFramePr>
          <p:nvPr>
            <p:extLst>
              <p:ext uri="{D42A27DB-BD31-4B8C-83A1-F6EECF244321}">
                <p14:modId xmlns="" xmlns:p14="http://schemas.microsoft.com/office/powerpoint/2010/main" val="492042093"/>
              </p:ext>
            </p:extLst>
          </p:nvPr>
        </p:nvGraphicFramePr>
        <p:xfrm>
          <a:off x="6461361" y="1785939"/>
          <a:ext cx="4063764" cy="2114730"/>
        </p:xfrm>
        <a:graphic>
          <a:graphicData uri="http://schemas.openxmlformats.org/drawingml/2006/table">
            <a:tbl>
              <a:tblPr>
                <a:tableStyleId>{D7AC3CCA-C797-4891-BE02-D94E43425B78}</a:tableStyleId>
              </a:tblPr>
              <a:tblGrid>
                <a:gridCol w="2031882"/>
                <a:gridCol w="2031882"/>
              </a:tblGrid>
              <a:tr h="520858">
                <a:tc gridSpan="2">
                  <a:txBody>
                    <a:bodyPr/>
                    <a:lstStyle/>
                    <a:p>
                      <a:pPr algn="ctr" fontAlgn="b"/>
                      <a:r>
                        <a:rPr lang="en-GB" sz="2300" b="1" i="0" u="none" strike="noStrike" dirty="0" smtClean="0">
                          <a:solidFill>
                            <a:srgbClr val="000000"/>
                          </a:solidFill>
                          <a:effectLst/>
                          <a:latin typeface="Calibri"/>
                        </a:rPr>
                        <a:t>Non-WCA</a:t>
                      </a:r>
                      <a:r>
                        <a:rPr lang="en-GB" sz="2300" b="1" i="0" u="none" strike="noStrike" baseline="0" dirty="0" smtClean="0">
                          <a:solidFill>
                            <a:srgbClr val="000000"/>
                          </a:solidFill>
                          <a:effectLst/>
                          <a:latin typeface="Calibri"/>
                        </a:rPr>
                        <a:t> Members - Ethiopia</a:t>
                      </a:r>
                      <a:endParaRPr lang="en-GB" sz="2300" b="1"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hMerge="1">
                  <a:txBody>
                    <a:bodyPr/>
                    <a:lstStyle/>
                    <a:p>
                      <a:pPr algn="ctr" fontAlgn="b"/>
                      <a:endParaRPr lang="en-GB" sz="2000" b="1" i="0" u="none" strike="noStrike" dirty="0">
                        <a:solidFill>
                          <a:srgbClr val="000000"/>
                        </a:solidFill>
                        <a:effectLst/>
                        <a:latin typeface="Calibri"/>
                      </a:endParaRPr>
                    </a:p>
                  </a:txBody>
                  <a:tcPr marL="9525" marR="9525" marT="9525" marB="0" anchor="b">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r>
              <a:tr h="398468">
                <a:tc>
                  <a:txBody>
                    <a:bodyPr/>
                    <a:lstStyle/>
                    <a:p>
                      <a:pPr algn="ctr" fontAlgn="b"/>
                      <a:r>
                        <a:rPr lang="en-GB" sz="1800" b="0" i="0" u="none" strike="noStrike" dirty="0" smtClean="0">
                          <a:solidFill>
                            <a:srgbClr val="000000"/>
                          </a:solidFill>
                          <a:effectLst/>
                          <a:latin typeface="Calibri"/>
                        </a:rPr>
                        <a:t>Lower Quartile</a:t>
                      </a:r>
                      <a:endParaRPr lang="en-GB" sz="18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0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98468">
                <a:tc>
                  <a:txBody>
                    <a:bodyPr/>
                    <a:lstStyle/>
                    <a:p>
                      <a:pPr algn="ctr" fontAlgn="b"/>
                      <a:r>
                        <a:rPr lang="en-GB" sz="1800" b="0" i="0" u="none" strike="noStrike" dirty="0" smtClean="0">
                          <a:solidFill>
                            <a:srgbClr val="000000"/>
                          </a:solidFill>
                          <a:effectLst/>
                          <a:latin typeface="Calibri"/>
                        </a:rPr>
                        <a:t>Median</a:t>
                      </a:r>
                      <a:endParaRPr lang="en-GB" sz="18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0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984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800" b="0" i="0" u="none" strike="noStrike" dirty="0" smtClean="0">
                          <a:solidFill>
                            <a:srgbClr val="000000"/>
                          </a:solidFill>
                          <a:effectLst/>
                          <a:latin typeface="+mn-lt"/>
                        </a:rPr>
                        <a:t>Upper</a:t>
                      </a:r>
                      <a:r>
                        <a:rPr lang="en-GB" sz="1800" b="0" i="0" u="none" strike="noStrike" baseline="0" dirty="0" smtClean="0">
                          <a:solidFill>
                            <a:srgbClr val="000000"/>
                          </a:solidFill>
                          <a:effectLst/>
                          <a:latin typeface="+mn-lt"/>
                        </a:rPr>
                        <a:t> Quartile</a:t>
                      </a:r>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0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r h="398468">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800" b="0" i="0" u="none" strike="noStrike" dirty="0" smtClean="0">
                          <a:solidFill>
                            <a:srgbClr val="000000"/>
                          </a:solidFill>
                          <a:effectLst/>
                          <a:latin typeface="+mn-lt"/>
                        </a:rPr>
                        <a:t>IQR</a:t>
                      </a:r>
                      <a:endParaRPr lang="en-GB" sz="1800" b="0" i="0" u="none" strike="noStrike" dirty="0">
                        <a:solidFill>
                          <a:srgbClr val="000000"/>
                        </a:solidFill>
                        <a:effectLst/>
                        <a:latin typeface="+mn-lt"/>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fontAlgn="b"/>
                      <a:endParaRPr lang="en-GB" sz="2000" b="0" i="0" u="none" strike="noStrike" dirty="0">
                        <a:solidFill>
                          <a:srgbClr val="000000"/>
                        </a:solidFill>
                        <a:effectLst/>
                        <a:latin typeface="Calibri"/>
                      </a:endParaRPr>
                    </a:p>
                  </a:txBody>
                  <a:tcPr marL="9525" marR="9525" marT="9525" marB="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r>
            </a:tbl>
          </a:graphicData>
        </a:graphic>
      </p:graphicFrame>
      <p:sp>
        <p:nvSpPr>
          <p:cNvPr id="9" name="TextBox 8"/>
          <p:cNvSpPr txBox="1"/>
          <p:nvPr/>
        </p:nvSpPr>
        <p:spPr>
          <a:xfrm>
            <a:off x="334963" y="4197381"/>
            <a:ext cx="10297626" cy="1846659"/>
          </a:xfrm>
          <a:prstGeom prst="rect">
            <a:avLst/>
          </a:prstGeom>
          <a:noFill/>
        </p:spPr>
        <p:txBody>
          <a:bodyPr wrap="square" lIns="0" tIns="0" rIns="0" bIns="0" rtlCol="0">
            <a:spAutoFit/>
          </a:bodyPr>
          <a:lstStyle/>
          <a:p>
            <a:r>
              <a:rPr lang="en-GB" sz="2000" i="1" dirty="0" smtClean="0"/>
              <a:t>When comparing data from a cumulative frequency graph, we tend to focus on the median and </a:t>
            </a:r>
            <a:br>
              <a:rPr lang="en-GB" sz="2000" i="1" dirty="0" smtClean="0"/>
            </a:br>
            <a:r>
              <a:rPr lang="en-GB" sz="2000" i="1" dirty="0" smtClean="0"/>
              <a:t>the interquartile range. This means the person reading your conclusions knows the average for </a:t>
            </a:r>
            <a:br>
              <a:rPr lang="en-GB" sz="2000" i="1" dirty="0" smtClean="0"/>
            </a:br>
            <a:r>
              <a:rPr lang="en-GB" sz="2000" i="1" dirty="0" smtClean="0"/>
              <a:t>each and also how spread out the data is.</a:t>
            </a:r>
          </a:p>
          <a:p>
            <a:endParaRPr lang="en-GB" sz="2000" i="1" dirty="0"/>
          </a:p>
          <a:p>
            <a:r>
              <a:rPr lang="en-GB" sz="2000" i="1" dirty="0" smtClean="0"/>
              <a:t>If the IQR is small, that means the data is closer together and therefore </a:t>
            </a:r>
            <a:r>
              <a:rPr lang="en-GB" sz="2000" b="1" i="1" u="sng" dirty="0" smtClean="0"/>
              <a:t>more consistent. </a:t>
            </a:r>
            <a:r>
              <a:rPr lang="en-GB" sz="2000" i="1" dirty="0"/>
              <a:t> </a:t>
            </a:r>
            <a:r>
              <a:rPr lang="en-GB" sz="2000" i="1" dirty="0" smtClean="0"/>
              <a:t>If the IQR is large, that means the data is more spread out and therefore </a:t>
            </a:r>
            <a:r>
              <a:rPr lang="en-GB" sz="2000" b="1" i="1" u="sng" dirty="0" smtClean="0"/>
              <a:t>less consistent.</a:t>
            </a:r>
            <a:endParaRPr lang="en-GB" i="1" dirty="0"/>
          </a:p>
        </p:txBody>
      </p:sp>
    </p:spTree>
    <p:extLst>
      <p:ext uri="{BB962C8B-B14F-4D97-AF65-F5344CB8AC3E}">
        <p14:creationId xmlns="" xmlns:p14="http://schemas.microsoft.com/office/powerpoint/2010/main" val="365530202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 to consider</a:t>
            </a:r>
            <a:endParaRPr lang="en-GB" dirty="0"/>
          </a:p>
        </p:txBody>
      </p:sp>
      <p:sp>
        <p:nvSpPr>
          <p:cNvPr id="3" name="Rounded Rectangle 2"/>
          <p:cNvSpPr/>
          <p:nvPr/>
        </p:nvSpPr>
        <p:spPr>
          <a:xfrm>
            <a:off x="6227717" y="1449388"/>
            <a:ext cx="4299454" cy="1404000"/>
          </a:xfrm>
          <a:prstGeom prst="roundRect">
            <a:avLst/>
          </a:prstGeom>
          <a:solidFill>
            <a:schemeClr val="accent1"/>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2000" b="1" dirty="0" smtClean="0"/>
              <a:t>Is it financially beneficial to be a member of a WCA in Mali or Ethiopia?</a:t>
            </a:r>
            <a:endParaRPr lang="en-GB" sz="2000" b="1" dirty="0"/>
          </a:p>
        </p:txBody>
      </p:sp>
      <p:sp>
        <p:nvSpPr>
          <p:cNvPr id="4" name="Rounded Rectangle 3"/>
          <p:cNvSpPr/>
          <p:nvPr/>
        </p:nvSpPr>
        <p:spPr>
          <a:xfrm>
            <a:off x="1752858" y="3112612"/>
            <a:ext cx="4299454" cy="1404000"/>
          </a:xfrm>
          <a:prstGeom prst="roundRect">
            <a:avLst/>
          </a:prstGeom>
          <a:solidFill>
            <a:schemeClr val="accent1"/>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2000" b="1" dirty="0" smtClean="0"/>
              <a:t>Did being a member of the WCA make the wealth of the women more or less consistent?</a:t>
            </a:r>
            <a:endParaRPr lang="en-GB" sz="2000" b="1" dirty="0"/>
          </a:p>
        </p:txBody>
      </p:sp>
      <p:sp>
        <p:nvSpPr>
          <p:cNvPr id="5" name="Rounded Rectangle 4"/>
          <p:cNvSpPr/>
          <p:nvPr/>
        </p:nvSpPr>
        <p:spPr>
          <a:xfrm>
            <a:off x="1752858" y="1449388"/>
            <a:ext cx="4299454" cy="1404000"/>
          </a:xfrm>
          <a:prstGeom prst="roundRect">
            <a:avLst/>
          </a:prstGeom>
          <a:solidFill>
            <a:schemeClr val="accent1"/>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2000" b="1" dirty="0" smtClean="0"/>
              <a:t>What did you notice about how many people were surveyed? What difference might this have made?</a:t>
            </a:r>
            <a:endParaRPr lang="en-GB" sz="2000" b="1" dirty="0"/>
          </a:p>
        </p:txBody>
      </p:sp>
      <p:sp>
        <p:nvSpPr>
          <p:cNvPr id="6" name="Rounded Rectangle 5"/>
          <p:cNvSpPr/>
          <p:nvPr/>
        </p:nvSpPr>
        <p:spPr>
          <a:xfrm>
            <a:off x="6227717" y="3112612"/>
            <a:ext cx="4299454" cy="1404000"/>
          </a:xfrm>
          <a:prstGeom prst="roundRect">
            <a:avLst/>
          </a:prstGeom>
          <a:solidFill>
            <a:schemeClr val="accent1"/>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2000" b="1" dirty="0" smtClean="0"/>
              <a:t>The data in the table is grouped together into ‘categories’ or ‘class intervals’- what are the advantages and disadvantages of this?</a:t>
            </a:r>
            <a:endParaRPr lang="en-GB" sz="2000" b="1" dirty="0"/>
          </a:p>
        </p:txBody>
      </p:sp>
      <p:sp>
        <p:nvSpPr>
          <p:cNvPr id="7" name="Rounded Rectangle 6"/>
          <p:cNvSpPr/>
          <p:nvPr/>
        </p:nvSpPr>
        <p:spPr>
          <a:xfrm>
            <a:off x="3282415" y="4734863"/>
            <a:ext cx="5724000" cy="1404000"/>
          </a:xfrm>
          <a:prstGeom prst="roundRect">
            <a:avLst/>
          </a:prstGeom>
          <a:solidFill>
            <a:schemeClr val="accent1"/>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2000" b="1" dirty="0" smtClean="0"/>
              <a:t>These graphs only look at the impact the WCA has on wealth. What other benefits do you think the WCA has on the women of Ethiopia and Mali?</a:t>
            </a:r>
            <a:endParaRPr lang="en-GB" sz="2000" b="1" dirty="0"/>
          </a:p>
        </p:txBody>
      </p:sp>
    </p:spTree>
    <p:extLst>
      <p:ext uri="{BB962C8B-B14F-4D97-AF65-F5344CB8AC3E}">
        <p14:creationId xmlns="" xmlns:p14="http://schemas.microsoft.com/office/powerpoint/2010/main" val="3048731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Lst>
  </p:timing>
</p:sld>
</file>

<file path=ppt/theme/theme1.xml><?xml version="1.0" encoding="utf-8"?>
<a:theme xmlns:a="http://schemas.openxmlformats.org/drawingml/2006/main" name="Think Global - Oxfam 2">
  <a:themeElements>
    <a:clrScheme name="TG-2016-nopink">
      <a:dk1>
        <a:srgbClr val="000000"/>
      </a:dk1>
      <a:lt1>
        <a:sysClr val="window" lastClr="FFFFFF"/>
      </a:lt1>
      <a:dk2>
        <a:srgbClr val="008CA8"/>
      </a:dk2>
      <a:lt2>
        <a:srgbClr val="FFFFFF"/>
      </a:lt2>
      <a:accent1>
        <a:srgbClr val="734379"/>
      </a:accent1>
      <a:accent2>
        <a:srgbClr val="00669F"/>
      </a:accent2>
      <a:accent3>
        <a:srgbClr val="EB4E38"/>
      </a:accent3>
      <a:accent4>
        <a:srgbClr val="8DC85E"/>
      </a:accent4>
      <a:accent5>
        <a:srgbClr val="AC8B67"/>
      </a:accent5>
      <a:accent6>
        <a:srgbClr val="93AED4"/>
      </a:accent6>
      <a:hlink>
        <a:srgbClr val="008CA8"/>
      </a:hlink>
      <a:folHlink>
        <a:srgbClr val="B21D7B"/>
      </a:folHlink>
    </a:clrScheme>
    <a:fontScheme name="1st point">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ECA40E284F4B949804BCB8A4CF5D6B2" ma:contentTypeVersion="5" ma:contentTypeDescription="Create a new document." ma:contentTypeScope="" ma:versionID="4de54087599c50fad894920378f3e5f0">
  <xsd:schema xmlns:xsd="http://www.w3.org/2001/XMLSchema" xmlns:xs="http://www.w3.org/2001/XMLSchema" xmlns:p="http://schemas.microsoft.com/office/2006/metadata/properties" xmlns:ns2="af8c14c9-c23d-47e1-9141-e4d67dde01ad" xmlns:ns3="43deecf5-2c82-4388-bdc1-f37f1730ae41" xmlns:ns4="2668ce6a-e093-48e8-a78a-4c35efa00c30" targetNamespace="http://schemas.microsoft.com/office/2006/metadata/properties" ma:root="true" ma:fieldsID="9b327ded699002ab8995c6dca3547140" ns2:_="" ns3:_="" ns4:_="">
    <xsd:import namespace="af8c14c9-c23d-47e1-9141-e4d67dde01ad"/>
    <xsd:import namespace="43deecf5-2c82-4388-bdc1-f37f1730ae41"/>
    <xsd:import namespace="2668ce6a-e093-48e8-a78a-4c35efa00c30"/>
    <xsd:element name="properties">
      <xsd:complexType>
        <xsd:sequence>
          <xsd:element name="documentManagement">
            <xsd:complexType>
              <xsd:all>
                <xsd:element ref="ns2:Project_x0020_Status" minOccurs="0"/>
                <xsd:element ref="ns2:Project_x0020_type" minOccurs="0"/>
                <xsd:element ref="ns3:SharedWithUsers" minOccurs="0"/>
                <xsd:element ref="ns4:SharingHintHash" minOccurs="0"/>
                <xsd:element ref="ns4: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f8c14c9-c23d-47e1-9141-e4d67dde01ad" elementFormDefault="qualified">
    <xsd:import namespace="http://schemas.microsoft.com/office/2006/documentManagement/types"/>
    <xsd:import namespace="http://schemas.microsoft.com/office/infopath/2007/PartnerControls"/>
    <xsd:element name="Project_x0020_Status" ma:index="8" nillable="true" ma:displayName="Project Status" ma:default="Live" ma:internalName="Project_x0020_Status" ma:requiredMultiChoice="true">
      <xsd:complexType>
        <xsd:complexContent>
          <xsd:extension base="dms:MultiChoice">
            <xsd:sequence>
              <xsd:element name="Value" maxOccurs="unbounded" minOccurs="0" nillable="true">
                <xsd:simpleType>
                  <xsd:restriction base="dms:Choice">
                    <xsd:enumeration value="Idea"/>
                    <xsd:enumeration value="Proposal"/>
                    <xsd:enumeration value="Live"/>
                    <xsd:enumeration value="Complete"/>
                  </xsd:restriction>
                </xsd:simpleType>
              </xsd:element>
            </xsd:sequence>
          </xsd:extension>
        </xsd:complexContent>
      </xsd:complexType>
    </xsd:element>
    <xsd:element name="Project_x0020_type" ma:index="9" nillable="true" ma:displayName="Project type" ma:default="Event" ma:internalName="Project_x0020_type">
      <xsd:complexType>
        <xsd:complexContent>
          <xsd:extension base="dms:MultiChoice">
            <xsd:sequence>
              <xsd:element name="Value" maxOccurs="unbounded" minOccurs="0" nillable="true">
                <xsd:simpleType>
                  <xsd:restriction base="dms:Choice">
                    <xsd:enumeration value="Event"/>
                    <xsd:enumeration value="Meeting"/>
                    <xsd:enumeration value="Resource"/>
                    <xsd:enumeration value="Evaluation"/>
                  </xsd:restriction>
                </xsd:simple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3deecf5-2c82-4388-bdc1-f37f1730ae4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668ce6a-e093-48e8-a78a-4c35efa00c30" elementFormDefault="qualified">
    <xsd:import namespace="http://schemas.microsoft.com/office/2006/documentManagement/types"/>
    <xsd:import namespace="http://schemas.microsoft.com/office/infopath/2007/PartnerControls"/>
    <xsd:element name="SharingHintHash" ma:index="11" nillable="true" ma:displayName="Sharing Hint Hash" ma:internalName="SharingHintHash" ma:readOnly="true">
      <xsd:simpleType>
        <xsd:restriction base="dms:Text"/>
      </xsd:simpleType>
    </xsd:element>
    <xsd:element name="SharedWithDetails" ma:index="1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roject_x0020_type xmlns="af8c14c9-c23d-47e1-9141-e4d67dde01ad">
      <Value>Event</Value>
    </Project_x0020_type>
    <Project_x0020_Status xmlns="af8c14c9-c23d-47e1-9141-e4d67dde01ad">
      <Value>Live</Value>
    </Project_x0020_Status>
  </documentManagement>
</p:properties>
</file>

<file path=customXml/itemProps1.xml><?xml version="1.0" encoding="utf-8"?>
<ds:datastoreItem xmlns:ds="http://schemas.openxmlformats.org/officeDocument/2006/customXml" ds:itemID="{E917854C-AAC1-43E2-876E-6974D844E137}">
  <ds:schemaRefs>
    <ds:schemaRef ds:uri="http://schemas.microsoft.com/sharepoint/v3/contenttype/forms"/>
  </ds:schemaRefs>
</ds:datastoreItem>
</file>

<file path=customXml/itemProps2.xml><?xml version="1.0" encoding="utf-8"?>
<ds:datastoreItem xmlns:ds="http://schemas.openxmlformats.org/officeDocument/2006/customXml" ds:itemID="{6407E39A-1E10-47C3-BDA0-DE148560D2C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f8c14c9-c23d-47e1-9141-e4d67dde01ad"/>
    <ds:schemaRef ds:uri="43deecf5-2c82-4388-bdc1-f37f1730ae41"/>
    <ds:schemaRef ds:uri="2668ce6a-e093-48e8-a78a-4c35efa00c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BB5AEA7-810D-4C11-9F05-1C666EE108B0}">
  <ds:schemaRefs>
    <ds:schemaRef ds:uri="http://schemas.microsoft.com/office/2006/metadata/properties"/>
    <ds:schemaRef ds:uri="2668ce6a-e093-48e8-a78a-4c35efa00c30"/>
    <ds:schemaRef ds:uri="http://www.w3.org/XML/1998/namespace"/>
    <ds:schemaRef ds:uri="af8c14c9-c23d-47e1-9141-e4d67dde01ad"/>
    <ds:schemaRef ds:uri="http://purl.org/dc/dcmitype/"/>
    <ds:schemaRef ds:uri="http://purl.org/dc/terms/"/>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43deecf5-2c82-4388-bdc1-f37f1730ae41"/>
  </ds:schemaRefs>
</ds:datastoreItem>
</file>

<file path=docProps/app.xml><?xml version="1.0" encoding="utf-8"?>
<Properties xmlns="http://schemas.openxmlformats.org/officeDocument/2006/extended-properties" xmlns:vt="http://schemas.openxmlformats.org/officeDocument/2006/docPropsVTypes">
  <TotalTime>4651</TotalTime>
  <Words>1248</Words>
  <Application>Microsoft Office PowerPoint</Application>
  <PresentationFormat>Custom</PresentationFormat>
  <Paragraphs>297</Paragraphs>
  <Slides>31</Slides>
  <Notes>9</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Think Global - Oxfam 2</vt:lpstr>
      <vt:lpstr>Bringing data to life -statistical approaches to global issues 14-16 years: Session 2</vt:lpstr>
      <vt:lpstr>Cumulative  Frequency Graphs</vt:lpstr>
      <vt:lpstr>Women’s Collective Action</vt:lpstr>
      <vt:lpstr>Women’s Collective Action in Mali</vt:lpstr>
      <vt:lpstr>Shea butter production -Mali</vt:lpstr>
      <vt:lpstr>Women’s Collective Action in Mali</vt:lpstr>
      <vt:lpstr>Women’s Collective Action in Mali</vt:lpstr>
      <vt:lpstr>Cumulative Frequency </vt:lpstr>
      <vt:lpstr>Cumulative Frequency </vt:lpstr>
      <vt:lpstr>Cumulative Frequency </vt:lpstr>
      <vt:lpstr>Cumulative Frequency </vt:lpstr>
      <vt:lpstr>Cumulative Frequency </vt:lpstr>
      <vt:lpstr>Cumulative Frequency </vt:lpstr>
      <vt:lpstr>Slide 14</vt:lpstr>
      <vt:lpstr>Cumulative Frequency</vt:lpstr>
      <vt:lpstr>Cumulative Frequency</vt:lpstr>
      <vt:lpstr>Slide 17</vt:lpstr>
      <vt:lpstr>Cumulative Frequency </vt:lpstr>
      <vt:lpstr>Cumulative Frequency </vt:lpstr>
      <vt:lpstr>Cumulative Frequency </vt:lpstr>
      <vt:lpstr>Cumulative Frequency </vt:lpstr>
      <vt:lpstr>Cumulative Frequency </vt:lpstr>
      <vt:lpstr>Slide 23</vt:lpstr>
      <vt:lpstr>Cumulative Frequency </vt:lpstr>
      <vt:lpstr>Cumulative Frequency </vt:lpstr>
      <vt:lpstr>Cumulative Frequency </vt:lpstr>
      <vt:lpstr>Slide 27</vt:lpstr>
      <vt:lpstr>Cumulative Frequency </vt:lpstr>
      <vt:lpstr>Women’s Collective Action-Mali and Ethiopia</vt:lpstr>
      <vt:lpstr>Comparing two sets of data</vt:lpstr>
      <vt:lpstr>Questions to consider</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impact of marketing and being part of a Collective action group honey production</dc:title>
  <dc:creator>Anneliese Gamper</dc:creator>
  <cp:lastModifiedBy>opaine1</cp:lastModifiedBy>
  <cp:revision>136</cp:revision>
  <dcterms:created xsi:type="dcterms:W3CDTF">2015-06-10T16:12:04Z</dcterms:created>
  <dcterms:modified xsi:type="dcterms:W3CDTF">2016-06-30T16:12:14Z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0x0101006ECA40E284F4B949804BCB8A4CF5D6B2</vt:lpwstr>
  </property>
</Properties>
</file>