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3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84D6"/>
    <a:srgbClr val="369BD6"/>
    <a:srgbClr val="2D95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2F3C4C-35D3-45D2-B69D-204036BBB457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2B1420F-71CD-46C8-8EB3-26CF68D9B9DB}">
      <dgm:prSet/>
      <dgm:spPr/>
      <dgm:t>
        <a:bodyPr/>
        <a:lstStyle/>
        <a:p>
          <a:r>
            <a:rPr lang="en-US"/>
            <a:t>Increased Trans visibility</a:t>
          </a:r>
        </a:p>
      </dgm:t>
    </dgm:pt>
    <dgm:pt modelId="{4B4AC817-8AB2-43E7-A6D2-3E0732B96A37}" type="parTrans" cxnId="{F3E05DF7-7C09-489C-981E-60EE201986CA}">
      <dgm:prSet/>
      <dgm:spPr/>
      <dgm:t>
        <a:bodyPr/>
        <a:lstStyle/>
        <a:p>
          <a:endParaRPr lang="en-US"/>
        </a:p>
      </dgm:t>
    </dgm:pt>
    <dgm:pt modelId="{C46258E8-55D9-4208-83BA-F2F11DE05334}" type="sibTrans" cxnId="{F3E05DF7-7C09-489C-981E-60EE201986CA}">
      <dgm:prSet/>
      <dgm:spPr/>
      <dgm:t>
        <a:bodyPr/>
        <a:lstStyle/>
        <a:p>
          <a:endParaRPr lang="en-US"/>
        </a:p>
      </dgm:t>
    </dgm:pt>
    <dgm:pt modelId="{C3D96CCA-C3FE-4348-82EE-1AACB90B119F}">
      <dgm:prSet/>
      <dgm:spPr/>
      <dgm:t>
        <a:bodyPr/>
        <a:lstStyle/>
        <a:p>
          <a:r>
            <a:rPr lang="en-US"/>
            <a:t>TERF agenda</a:t>
          </a:r>
        </a:p>
      </dgm:t>
    </dgm:pt>
    <dgm:pt modelId="{8BFD2FAF-53F5-479F-9296-FD7B49BCB5E5}" type="parTrans" cxnId="{8C17688B-ED33-4CA1-B208-73FB88076177}">
      <dgm:prSet/>
      <dgm:spPr/>
      <dgm:t>
        <a:bodyPr/>
        <a:lstStyle/>
        <a:p>
          <a:endParaRPr lang="en-US"/>
        </a:p>
      </dgm:t>
    </dgm:pt>
    <dgm:pt modelId="{588FB8B8-7129-49DB-B652-D60A80C1D2DC}" type="sibTrans" cxnId="{8C17688B-ED33-4CA1-B208-73FB88076177}">
      <dgm:prSet/>
      <dgm:spPr/>
      <dgm:t>
        <a:bodyPr/>
        <a:lstStyle/>
        <a:p>
          <a:endParaRPr lang="en-US"/>
        </a:p>
      </dgm:t>
    </dgm:pt>
    <dgm:pt modelId="{893BD960-0FFA-413B-B834-57EEE5583D42}">
      <dgm:prSet/>
      <dgm:spPr/>
      <dgm:t>
        <a:bodyPr/>
        <a:lstStyle/>
        <a:p>
          <a:r>
            <a:rPr lang="en-US"/>
            <a:t>Right wing backlash</a:t>
          </a:r>
        </a:p>
      </dgm:t>
    </dgm:pt>
    <dgm:pt modelId="{1E7F46D0-8D83-43AA-A9D5-10A02B99FC5B}" type="parTrans" cxnId="{057DF535-270A-4BE7-AC14-6133A809F4B0}">
      <dgm:prSet/>
      <dgm:spPr/>
      <dgm:t>
        <a:bodyPr/>
        <a:lstStyle/>
        <a:p>
          <a:endParaRPr lang="en-US"/>
        </a:p>
      </dgm:t>
    </dgm:pt>
    <dgm:pt modelId="{DF08CFC9-677C-4D50-A257-ADAAA55798B1}" type="sibTrans" cxnId="{057DF535-270A-4BE7-AC14-6133A809F4B0}">
      <dgm:prSet/>
      <dgm:spPr/>
      <dgm:t>
        <a:bodyPr/>
        <a:lstStyle/>
        <a:p>
          <a:endParaRPr lang="en-US"/>
        </a:p>
      </dgm:t>
    </dgm:pt>
    <dgm:pt modelId="{ED26FFDC-6588-4C88-A1B2-5AF8ADD97DE7}">
      <dgm:prSet/>
      <dgm:spPr/>
      <dgm:t>
        <a:bodyPr/>
        <a:lstStyle/>
        <a:p>
          <a:r>
            <a:rPr lang="en-US"/>
            <a:t>Competing healthcare demands</a:t>
          </a:r>
        </a:p>
      </dgm:t>
    </dgm:pt>
    <dgm:pt modelId="{D89C63B8-7786-4C8F-8BCE-994ED085D10F}" type="parTrans" cxnId="{6AD59B66-154C-47F9-B7AF-5425382CD4CE}">
      <dgm:prSet/>
      <dgm:spPr/>
      <dgm:t>
        <a:bodyPr/>
        <a:lstStyle/>
        <a:p>
          <a:endParaRPr lang="en-US"/>
        </a:p>
      </dgm:t>
    </dgm:pt>
    <dgm:pt modelId="{81549934-390B-4C12-9830-D7AEFAB86FD2}" type="sibTrans" cxnId="{6AD59B66-154C-47F9-B7AF-5425382CD4CE}">
      <dgm:prSet/>
      <dgm:spPr/>
      <dgm:t>
        <a:bodyPr/>
        <a:lstStyle/>
        <a:p>
          <a:endParaRPr lang="en-US"/>
        </a:p>
      </dgm:t>
    </dgm:pt>
    <dgm:pt modelId="{D470439A-B59A-9B4A-97BE-3D5FDFCAB057}" type="pres">
      <dgm:prSet presAssocID="{602F3C4C-35D3-45D2-B69D-204036BBB457}" presName="linear" presStyleCnt="0">
        <dgm:presLayoutVars>
          <dgm:dir/>
          <dgm:animLvl val="lvl"/>
          <dgm:resizeHandles val="exact"/>
        </dgm:presLayoutVars>
      </dgm:prSet>
      <dgm:spPr/>
    </dgm:pt>
    <dgm:pt modelId="{E999DC05-5F68-FA43-BB32-EF2B6F01DD25}" type="pres">
      <dgm:prSet presAssocID="{32B1420F-71CD-46C8-8EB3-26CF68D9B9DB}" presName="parentLin" presStyleCnt="0"/>
      <dgm:spPr/>
    </dgm:pt>
    <dgm:pt modelId="{32940713-C25C-3A4B-B6DE-F7DB1E26FA7D}" type="pres">
      <dgm:prSet presAssocID="{32B1420F-71CD-46C8-8EB3-26CF68D9B9DB}" presName="parentLeftMargin" presStyleLbl="node1" presStyleIdx="0" presStyleCnt="4"/>
      <dgm:spPr/>
    </dgm:pt>
    <dgm:pt modelId="{3B2195A8-4CD0-C04C-A353-070876F4675E}" type="pres">
      <dgm:prSet presAssocID="{32B1420F-71CD-46C8-8EB3-26CF68D9B9D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70669DE-137A-0448-9E05-94E7DDFB5EE8}" type="pres">
      <dgm:prSet presAssocID="{32B1420F-71CD-46C8-8EB3-26CF68D9B9DB}" presName="negativeSpace" presStyleCnt="0"/>
      <dgm:spPr/>
    </dgm:pt>
    <dgm:pt modelId="{552EF043-19C0-384A-B3E7-27AA964BA2B0}" type="pres">
      <dgm:prSet presAssocID="{32B1420F-71CD-46C8-8EB3-26CF68D9B9DB}" presName="childText" presStyleLbl="conFgAcc1" presStyleIdx="0" presStyleCnt="4">
        <dgm:presLayoutVars>
          <dgm:bulletEnabled val="1"/>
        </dgm:presLayoutVars>
      </dgm:prSet>
      <dgm:spPr/>
    </dgm:pt>
    <dgm:pt modelId="{F163EB06-822D-EB42-AF78-7DDDFE6F7379}" type="pres">
      <dgm:prSet presAssocID="{C46258E8-55D9-4208-83BA-F2F11DE05334}" presName="spaceBetweenRectangles" presStyleCnt="0"/>
      <dgm:spPr/>
    </dgm:pt>
    <dgm:pt modelId="{BC572259-1614-B34A-A798-9C3559F2F168}" type="pres">
      <dgm:prSet presAssocID="{C3D96CCA-C3FE-4348-82EE-1AACB90B119F}" presName="parentLin" presStyleCnt="0"/>
      <dgm:spPr/>
    </dgm:pt>
    <dgm:pt modelId="{41B817FF-2392-634D-9444-2EC138E218B3}" type="pres">
      <dgm:prSet presAssocID="{C3D96CCA-C3FE-4348-82EE-1AACB90B119F}" presName="parentLeftMargin" presStyleLbl="node1" presStyleIdx="0" presStyleCnt="4"/>
      <dgm:spPr/>
    </dgm:pt>
    <dgm:pt modelId="{CE265BE7-A710-E74F-BFC9-3E89911DA1C8}" type="pres">
      <dgm:prSet presAssocID="{C3D96CCA-C3FE-4348-82EE-1AACB90B119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802B488-E477-0845-B543-6AB8636B3B29}" type="pres">
      <dgm:prSet presAssocID="{C3D96CCA-C3FE-4348-82EE-1AACB90B119F}" presName="negativeSpace" presStyleCnt="0"/>
      <dgm:spPr/>
    </dgm:pt>
    <dgm:pt modelId="{99DF866F-800E-6B4D-A92D-7A1575221D41}" type="pres">
      <dgm:prSet presAssocID="{C3D96CCA-C3FE-4348-82EE-1AACB90B119F}" presName="childText" presStyleLbl="conFgAcc1" presStyleIdx="1" presStyleCnt="4">
        <dgm:presLayoutVars>
          <dgm:bulletEnabled val="1"/>
        </dgm:presLayoutVars>
      </dgm:prSet>
      <dgm:spPr/>
    </dgm:pt>
    <dgm:pt modelId="{01FBBED1-D9D7-CC40-8983-3A6D8453109D}" type="pres">
      <dgm:prSet presAssocID="{588FB8B8-7129-49DB-B652-D60A80C1D2DC}" presName="spaceBetweenRectangles" presStyleCnt="0"/>
      <dgm:spPr/>
    </dgm:pt>
    <dgm:pt modelId="{DD8A6B39-8AA7-A14D-BE0F-E3D01C004161}" type="pres">
      <dgm:prSet presAssocID="{893BD960-0FFA-413B-B834-57EEE5583D42}" presName="parentLin" presStyleCnt="0"/>
      <dgm:spPr/>
    </dgm:pt>
    <dgm:pt modelId="{CEEE4418-DF01-6144-99EB-1C74B9ACEABA}" type="pres">
      <dgm:prSet presAssocID="{893BD960-0FFA-413B-B834-57EEE5583D42}" presName="parentLeftMargin" presStyleLbl="node1" presStyleIdx="1" presStyleCnt="4"/>
      <dgm:spPr/>
    </dgm:pt>
    <dgm:pt modelId="{1EAC7E3C-0F5E-9549-AC88-8055F228350F}" type="pres">
      <dgm:prSet presAssocID="{893BD960-0FFA-413B-B834-57EEE5583D4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3B925CA-CA59-5E42-9B7A-302A5C704602}" type="pres">
      <dgm:prSet presAssocID="{893BD960-0FFA-413B-B834-57EEE5583D42}" presName="negativeSpace" presStyleCnt="0"/>
      <dgm:spPr/>
    </dgm:pt>
    <dgm:pt modelId="{FEEC9F7F-05E0-B04E-AD52-63457F852CD7}" type="pres">
      <dgm:prSet presAssocID="{893BD960-0FFA-413B-B834-57EEE5583D42}" presName="childText" presStyleLbl="conFgAcc1" presStyleIdx="2" presStyleCnt="4">
        <dgm:presLayoutVars>
          <dgm:bulletEnabled val="1"/>
        </dgm:presLayoutVars>
      </dgm:prSet>
      <dgm:spPr/>
    </dgm:pt>
    <dgm:pt modelId="{1ECEE1CA-1A8D-244D-9795-5692A44AE904}" type="pres">
      <dgm:prSet presAssocID="{DF08CFC9-677C-4D50-A257-ADAAA55798B1}" presName="spaceBetweenRectangles" presStyleCnt="0"/>
      <dgm:spPr/>
    </dgm:pt>
    <dgm:pt modelId="{EBA8C23E-0AB3-D84A-8C05-0920E1C48EA8}" type="pres">
      <dgm:prSet presAssocID="{ED26FFDC-6588-4C88-A1B2-5AF8ADD97DE7}" presName="parentLin" presStyleCnt="0"/>
      <dgm:spPr/>
    </dgm:pt>
    <dgm:pt modelId="{485C2602-1BFA-4545-8D55-0F8653E66BB2}" type="pres">
      <dgm:prSet presAssocID="{ED26FFDC-6588-4C88-A1B2-5AF8ADD97DE7}" presName="parentLeftMargin" presStyleLbl="node1" presStyleIdx="2" presStyleCnt="4"/>
      <dgm:spPr/>
    </dgm:pt>
    <dgm:pt modelId="{C52E1C58-DAA3-5B49-9643-AD1D59CDFA2B}" type="pres">
      <dgm:prSet presAssocID="{ED26FFDC-6588-4C88-A1B2-5AF8ADD97DE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0444668E-6F75-614B-A633-3898809C9533}" type="pres">
      <dgm:prSet presAssocID="{ED26FFDC-6588-4C88-A1B2-5AF8ADD97DE7}" presName="negativeSpace" presStyleCnt="0"/>
      <dgm:spPr/>
    </dgm:pt>
    <dgm:pt modelId="{9552DB50-F22B-3C47-823B-E4FE77D2EDC2}" type="pres">
      <dgm:prSet presAssocID="{ED26FFDC-6588-4C88-A1B2-5AF8ADD97DE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105FE200-FE1B-AA47-AFEF-9E8F76E51586}" type="presOf" srcId="{32B1420F-71CD-46C8-8EB3-26CF68D9B9DB}" destId="{32940713-C25C-3A4B-B6DE-F7DB1E26FA7D}" srcOrd="0" destOrd="0" presId="urn:microsoft.com/office/officeart/2005/8/layout/list1"/>
    <dgm:cxn modelId="{27D40621-10CD-BF4E-ABC6-D0B4673F2F3D}" type="presOf" srcId="{ED26FFDC-6588-4C88-A1B2-5AF8ADD97DE7}" destId="{485C2602-1BFA-4545-8D55-0F8653E66BB2}" srcOrd="0" destOrd="0" presId="urn:microsoft.com/office/officeart/2005/8/layout/list1"/>
    <dgm:cxn modelId="{057DF535-270A-4BE7-AC14-6133A809F4B0}" srcId="{602F3C4C-35D3-45D2-B69D-204036BBB457}" destId="{893BD960-0FFA-413B-B834-57EEE5583D42}" srcOrd="2" destOrd="0" parTransId="{1E7F46D0-8D83-43AA-A9D5-10A02B99FC5B}" sibTransId="{DF08CFC9-677C-4D50-A257-ADAAA55798B1}"/>
    <dgm:cxn modelId="{3B2F6964-358F-E54D-8670-317327E19075}" type="presOf" srcId="{C3D96CCA-C3FE-4348-82EE-1AACB90B119F}" destId="{41B817FF-2392-634D-9444-2EC138E218B3}" srcOrd="0" destOrd="0" presId="urn:microsoft.com/office/officeart/2005/8/layout/list1"/>
    <dgm:cxn modelId="{6AD59B66-154C-47F9-B7AF-5425382CD4CE}" srcId="{602F3C4C-35D3-45D2-B69D-204036BBB457}" destId="{ED26FFDC-6588-4C88-A1B2-5AF8ADD97DE7}" srcOrd="3" destOrd="0" parTransId="{D89C63B8-7786-4C8F-8BCE-994ED085D10F}" sibTransId="{81549934-390B-4C12-9830-D7AEFAB86FD2}"/>
    <dgm:cxn modelId="{F04C3E88-9218-C54E-A94F-FF2878EEFB33}" type="presOf" srcId="{893BD960-0FFA-413B-B834-57EEE5583D42}" destId="{CEEE4418-DF01-6144-99EB-1C74B9ACEABA}" srcOrd="0" destOrd="0" presId="urn:microsoft.com/office/officeart/2005/8/layout/list1"/>
    <dgm:cxn modelId="{8C17688B-ED33-4CA1-B208-73FB88076177}" srcId="{602F3C4C-35D3-45D2-B69D-204036BBB457}" destId="{C3D96CCA-C3FE-4348-82EE-1AACB90B119F}" srcOrd="1" destOrd="0" parTransId="{8BFD2FAF-53F5-479F-9296-FD7B49BCB5E5}" sibTransId="{588FB8B8-7129-49DB-B652-D60A80C1D2DC}"/>
    <dgm:cxn modelId="{6AD387B0-4F34-234E-B3DB-8714396CF8F9}" type="presOf" srcId="{ED26FFDC-6588-4C88-A1B2-5AF8ADD97DE7}" destId="{C52E1C58-DAA3-5B49-9643-AD1D59CDFA2B}" srcOrd="1" destOrd="0" presId="urn:microsoft.com/office/officeart/2005/8/layout/list1"/>
    <dgm:cxn modelId="{AB2B0BB6-EACE-FC4B-9350-704F3DCC4949}" type="presOf" srcId="{893BD960-0FFA-413B-B834-57EEE5583D42}" destId="{1EAC7E3C-0F5E-9549-AC88-8055F228350F}" srcOrd="1" destOrd="0" presId="urn:microsoft.com/office/officeart/2005/8/layout/list1"/>
    <dgm:cxn modelId="{9590B1CC-A0EE-2947-8D4B-C115D3D9DCDF}" type="presOf" srcId="{C3D96CCA-C3FE-4348-82EE-1AACB90B119F}" destId="{CE265BE7-A710-E74F-BFC9-3E89911DA1C8}" srcOrd="1" destOrd="0" presId="urn:microsoft.com/office/officeart/2005/8/layout/list1"/>
    <dgm:cxn modelId="{7FDB10D5-B4FC-7C43-8DD2-7723BF5DC02F}" type="presOf" srcId="{32B1420F-71CD-46C8-8EB3-26CF68D9B9DB}" destId="{3B2195A8-4CD0-C04C-A353-070876F4675E}" srcOrd="1" destOrd="0" presId="urn:microsoft.com/office/officeart/2005/8/layout/list1"/>
    <dgm:cxn modelId="{A2F22DE3-DF35-AE46-9F05-0A726F1D7650}" type="presOf" srcId="{602F3C4C-35D3-45D2-B69D-204036BBB457}" destId="{D470439A-B59A-9B4A-97BE-3D5FDFCAB057}" srcOrd="0" destOrd="0" presId="urn:microsoft.com/office/officeart/2005/8/layout/list1"/>
    <dgm:cxn modelId="{F3E05DF7-7C09-489C-981E-60EE201986CA}" srcId="{602F3C4C-35D3-45D2-B69D-204036BBB457}" destId="{32B1420F-71CD-46C8-8EB3-26CF68D9B9DB}" srcOrd="0" destOrd="0" parTransId="{4B4AC817-8AB2-43E7-A6D2-3E0732B96A37}" sibTransId="{C46258E8-55D9-4208-83BA-F2F11DE05334}"/>
    <dgm:cxn modelId="{78CC6F7A-902F-E744-8E98-4C3F3CF1605F}" type="presParOf" srcId="{D470439A-B59A-9B4A-97BE-3D5FDFCAB057}" destId="{E999DC05-5F68-FA43-BB32-EF2B6F01DD25}" srcOrd="0" destOrd="0" presId="urn:microsoft.com/office/officeart/2005/8/layout/list1"/>
    <dgm:cxn modelId="{1ED0A319-0D94-1D48-B736-51853F616754}" type="presParOf" srcId="{E999DC05-5F68-FA43-BB32-EF2B6F01DD25}" destId="{32940713-C25C-3A4B-B6DE-F7DB1E26FA7D}" srcOrd="0" destOrd="0" presId="urn:microsoft.com/office/officeart/2005/8/layout/list1"/>
    <dgm:cxn modelId="{4E6F44F2-5FA4-E840-B127-349A52B056EE}" type="presParOf" srcId="{E999DC05-5F68-FA43-BB32-EF2B6F01DD25}" destId="{3B2195A8-4CD0-C04C-A353-070876F4675E}" srcOrd="1" destOrd="0" presId="urn:microsoft.com/office/officeart/2005/8/layout/list1"/>
    <dgm:cxn modelId="{8A720950-4F08-8240-9183-0C1E8E1905A7}" type="presParOf" srcId="{D470439A-B59A-9B4A-97BE-3D5FDFCAB057}" destId="{270669DE-137A-0448-9E05-94E7DDFB5EE8}" srcOrd="1" destOrd="0" presId="urn:microsoft.com/office/officeart/2005/8/layout/list1"/>
    <dgm:cxn modelId="{B3A9F524-74DB-3D46-9E1B-51B3BD209466}" type="presParOf" srcId="{D470439A-B59A-9B4A-97BE-3D5FDFCAB057}" destId="{552EF043-19C0-384A-B3E7-27AA964BA2B0}" srcOrd="2" destOrd="0" presId="urn:microsoft.com/office/officeart/2005/8/layout/list1"/>
    <dgm:cxn modelId="{DB720CBE-03AD-504A-8A21-107A0625801E}" type="presParOf" srcId="{D470439A-B59A-9B4A-97BE-3D5FDFCAB057}" destId="{F163EB06-822D-EB42-AF78-7DDDFE6F7379}" srcOrd="3" destOrd="0" presId="urn:microsoft.com/office/officeart/2005/8/layout/list1"/>
    <dgm:cxn modelId="{6A861FE3-965E-C24A-88D9-0DEE7E9C8D3F}" type="presParOf" srcId="{D470439A-B59A-9B4A-97BE-3D5FDFCAB057}" destId="{BC572259-1614-B34A-A798-9C3559F2F168}" srcOrd="4" destOrd="0" presId="urn:microsoft.com/office/officeart/2005/8/layout/list1"/>
    <dgm:cxn modelId="{DDDB2D35-B496-6F43-BFBE-B82B980D07B5}" type="presParOf" srcId="{BC572259-1614-B34A-A798-9C3559F2F168}" destId="{41B817FF-2392-634D-9444-2EC138E218B3}" srcOrd="0" destOrd="0" presId="urn:microsoft.com/office/officeart/2005/8/layout/list1"/>
    <dgm:cxn modelId="{BC4DD95F-C531-4745-937E-F4BA2FCB9319}" type="presParOf" srcId="{BC572259-1614-B34A-A798-9C3559F2F168}" destId="{CE265BE7-A710-E74F-BFC9-3E89911DA1C8}" srcOrd="1" destOrd="0" presId="urn:microsoft.com/office/officeart/2005/8/layout/list1"/>
    <dgm:cxn modelId="{318FBD0C-64D6-F44F-86E2-A57B66A97920}" type="presParOf" srcId="{D470439A-B59A-9B4A-97BE-3D5FDFCAB057}" destId="{6802B488-E477-0845-B543-6AB8636B3B29}" srcOrd="5" destOrd="0" presId="urn:microsoft.com/office/officeart/2005/8/layout/list1"/>
    <dgm:cxn modelId="{70E49946-3AD4-9B48-9E86-57042C064652}" type="presParOf" srcId="{D470439A-B59A-9B4A-97BE-3D5FDFCAB057}" destId="{99DF866F-800E-6B4D-A92D-7A1575221D41}" srcOrd="6" destOrd="0" presId="urn:microsoft.com/office/officeart/2005/8/layout/list1"/>
    <dgm:cxn modelId="{753A9CD7-46FE-FB44-9FCA-1B044E2AD314}" type="presParOf" srcId="{D470439A-B59A-9B4A-97BE-3D5FDFCAB057}" destId="{01FBBED1-D9D7-CC40-8983-3A6D8453109D}" srcOrd="7" destOrd="0" presId="urn:microsoft.com/office/officeart/2005/8/layout/list1"/>
    <dgm:cxn modelId="{EA0294B7-2737-BA4F-AA8A-F1729DA835AD}" type="presParOf" srcId="{D470439A-B59A-9B4A-97BE-3D5FDFCAB057}" destId="{DD8A6B39-8AA7-A14D-BE0F-E3D01C004161}" srcOrd="8" destOrd="0" presId="urn:microsoft.com/office/officeart/2005/8/layout/list1"/>
    <dgm:cxn modelId="{354AE4DF-B95A-CD43-977D-77B4E695C4A2}" type="presParOf" srcId="{DD8A6B39-8AA7-A14D-BE0F-E3D01C004161}" destId="{CEEE4418-DF01-6144-99EB-1C74B9ACEABA}" srcOrd="0" destOrd="0" presId="urn:microsoft.com/office/officeart/2005/8/layout/list1"/>
    <dgm:cxn modelId="{186F658A-CD31-7741-A7CC-9D44F3E97E79}" type="presParOf" srcId="{DD8A6B39-8AA7-A14D-BE0F-E3D01C004161}" destId="{1EAC7E3C-0F5E-9549-AC88-8055F228350F}" srcOrd="1" destOrd="0" presId="urn:microsoft.com/office/officeart/2005/8/layout/list1"/>
    <dgm:cxn modelId="{8EAEF924-BA80-A144-8D9C-35BFF5ED6920}" type="presParOf" srcId="{D470439A-B59A-9B4A-97BE-3D5FDFCAB057}" destId="{63B925CA-CA59-5E42-9B7A-302A5C704602}" srcOrd="9" destOrd="0" presId="urn:microsoft.com/office/officeart/2005/8/layout/list1"/>
    <dgm:cxn modelId="{87D9B20E-60FA-A545-8CD0-D977B5D6FA3C}" type="presParOf" srcId="{D470439A-B59A-9B4A-97BE-3D5FDFCAB057}" destId="{FEEC9F7F-05E0-B04E-AD52-63457F852CD7}" srcOrd="10" destOrd="0" presId="urn:microsoft.com/office/officeart/2005/8/layout/list1"/>
    <dgm:cxn modelId="{DC76B32A-18A2-F540-9534-9B2265F45125}" type="presParOf" srcId="{D470439A-B59A-9B4A-97BE-3D5FDFCAB057}" destId="{1ECEE1CA-1A8D-244D-9795-5692A44AE904}" srcOrd="11" destOrd="0" presId="urn:microsoft.com/office/officeart/2005/8/layout/list1"/>
    <dgm:cxn modelId="{FBF42C7C-E0E1-D247-8C47-4AB10570BE00}" type="presParOf" srcId="{D470439A-B59A-9B4A-97BE-3D5FDFCAB057}" destId="{EBA8C23E-0AB3-D84A-8C05-0920E1C48EA8}" srcOrd="12" destOrd="0" presId="urn:microsoft.com/office/officeart/2005/8/layout/list1"/>
    <dgm:cxn modelId="{6CC76953-DF46-9E4B-A69F-9AA39B517C85}" type="presParOf" srcId="{EBA8C23E-0AB3-D84A-8C05-0920E1C48EA8}" destId="{485C2602-1BFA-4545-8D55-0F8653E66BB2}" srcOrd="0" destOrd="0" presId="urn:microsoft.com/office/officeart/2005/8/layout/list1"/>
    <dgm:cxn modelId="{B1CFD912-BC2A-1A42-AA68-F37C388C59CA}" type="presParOf" srcId="{EBA8C23E-0AB3-D84A-8C05-0920E1C48EA8}" destId="{C52E1C58-DAA3-5B49-9643-AD1D59CDFA2B}" srcOrd="1" destOrd="0" presId="urn:microsoft.com/office/officeart/2005/8/layout/list1"/>
    <dgm:cxn modelId="{762C73C0-EAD3-8249-A60F-6CEA317FA21F}" type="presParOf" srcId="{D470439A-B59A-9B4A-97BE-3D5FDFCAB057}" destId="{0444668E-6F75-614B-A633-3898809C9533}" srcOrd="13" destOrd="0" presId="urn:microsoft.com/office/officeart/2005/8/layout/list1"/>
    <dgm:cxn modelId="{649039C9-A614-4141-930D-957BDC8FEE78}" type="presParOf" srcId="{D470439A-B59A-9B4A-97BE-3D5FDFCAB057}" destId="{9552DB50-F22B-3C47-823B-E4FE77D2EDC2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2EF043-19C0-384A-B3E7-27AA964BA2B0}">
      <dsp:nvSpPr>
        <dsp:cNvPr id="0" name=""/>
        <dsp:cNvSpPr/>
      </dsp:nvSpPr>
      <dsp:spPr>
        <a:xfrm>
          <a:off x="0" y="739244"/>
          <a:ext cx="5295778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2195A8-4CD0-C04C-A353-070876F4675E}">
      <dsp:nvSpPr>
        <dsp:cNvPr id="0" name=""/>
        <dsp:cNvSpPr/>
      </dsp:nvSpPr>
      <dsp:spPr>
        <a:xfrm>
          <a:off x="264788" y="311204"/>
          <a:ext cx="3707044" cy="8560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17" tIns="0" rIns="140117" bIns="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Increased Trans visibility</a:t>
          </a:r>
        </a:p>
      </dsp:txBody>
      <dsp:txXfrm>
        <a:off x="306578" y="352994"/>
        <a:ext cx="3623464" cy="772500"/>
      </dsp:txXfrm>
    </dsp:sp>
    <dsp:sp modelId="{99DF866F-800E-6B4D-A92D-7A1575221D41}">
      <dsp:nvSpPr>
        <dsp:cNvPr id="0" name=""/>
        <dsp:cNvSpPr/>
      </dsp:nvSpPr>
      <dsp:spPr>
        <a:xfrm>
          <a:off x="0" y="2054684"/>
          <a:ext cx="5295778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65BE7-A710-E74F-BFC9-3E89911DA1C8}">
      <dsp:nvSpPr>
        <dsp:cNvPr id="0" name=""/>
        <dsp:cNvSpPr/>
      </dsp:nvSpPr>
      <dsp:spPr>
        <a:xfrm>
          <a:off x="264788" y="1626644"/>
          <a:ext cx="3707044" cy="8560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17" tIns="0" rIns="140117" bIns="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TERF agenda</a:t>
          </a:r>
        </a:p>
      </dsp:txBody>
      <dsp:txXfrm>
        <a:off x="306578" y="1668434"/>
        <a:ext cx="3623464" cy="772500"/>
      </dsp:txXfrm>
    </dsp:sp>
    <dsp:sp modelId="{FEEC9F7F-05E0-B04E-AD52-63457F852CD7}">
      <dsp:nvSpPr>
        <dsp:cNvPr id="0" name=""/>
        <dsp:cNvSpPr/>
      </dsp:nvSpPr>
      <dsp:spPr>
        <a:xfrm>
          <a:off x="0" y="3370124"/>
          <a:ext cx="5295778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AC7E3C-0F5E-9549-AC88-8055F228350F}">
      <dsp:nvSpPr>
        <dsp:cNvPr id="0" name=""/>
        <dsp:cNvSpPr/>
      </dsp:nvSpPr>
      <dsp:spPr>
        <a:xfrm>
          <a:off x="264788" y="2942084"/>
          <a:ext cx="3707044" cy="8560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17" tIns="0" rIns="140117" bIns="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Right wing backlash</a:t>
          </a:r>
        </a:p>
      </dsp:txBody>
      <dsp:txXfrm>
        <a:off x="306578" y="2983874"/>
        <a:ext cx="3623464" cy="772500"/>
      </dsp:txXfrm>
    </dsp:sp>
    <dsp:sp modelId="{9552DB50-F22B-3C47-823B-E4FE77D2EDC2}">
      <dsp:nvSpPr>
        <dsp:cNvPr id="0" name=""/>
        <dsp:cNvSpPr/>
      </dsp:nvSpPr>
      <dsp:spPr>
        <a:xfrm>
          <a:off x="0" y="4685563"/>
          <a:ext cx="5295778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2E1C58-DAA3-5B49-9643-AD1D59CDFA2B}">
      <dsp:nvSpPr>
        <dsp:cNvPr id="0" name=""/>
        <dsp:cNvSpPr/>
      </dsp:nvSpPr>
      <dsp:spPr>
        <a:xfrm>
          <a:off x="264788" y="4257524"/>
          <a:ext cx="3707044" cy="8560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17" tIns="0" rIns="140117" bIns="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Competing healthcare demands</a:t>
          </a:r>
        </a:p>
      </dsp:txBody>
      <dsp:txXfrm>
        <a:off x="306578" y="4299314"/>
        <a:ext cx="3623464" cy="77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7D3D3-7481-1440-9E7A-41D88A74670A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655A60-EF73-5849-A943-09BED07C5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43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655A60-EF73-5849-A943-09BED07C5DC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299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294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916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21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496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489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041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771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223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10/26/21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57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829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10/26/21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35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6A4B53A7-3209-46A6-9454-F38EAC8F11E7}" type="datetimeFigureOut">
              <a:rPr lang="en-US" smtClean="0"/>
              <a:pPr/>
              <a:t>10/26/21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588654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openxmlformats.org/officeDocument/2006/relationships/image" Target="../media/image10.png"/><Relationship Id="rId21" Type="http://schemas.openxmlformats.org/officeDocument/2006/relationships/image" Target="../media/image28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6F9596-BB69-4DA1-924F-FB643FE2D4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868" r="4839" b="16759"/>
          <a:stretch/>
        </p:blipFill>
        <p:spPr>
          <a:xfrm>
            <a:off x="20" y="227"/>
            <a:ext cx="12191675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95E2F-46AB-4CC1-B3EC-E895B83649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8DAB23-6C4D-4138-8D67-DC09574BC8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7F7FCF9-9DC8-4809-ABA1-9E838A2C2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CDABCB5-7B43-4F1E-A92D-40B7FC42C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068540E-7885-4861-BD0F-315690043E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5891209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725DC2-0B60-9841-9972-63718491B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4040" y="3428998"/>
            <a:ext cx="4128142" cy="2268559"/>
          </a:xfrm>
        </p:spPr>
        <p:txBody>
          <a:bodyPr>
            <a:normAutofit/>
          </a:bodyPr>
          <a:lstStyle/>
          <a:p>
            <a:r>
              <a:rPr lang="en-US"/>
              <a:t>Let’s Talk Trans!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A55B1F-4C50-4B49-BF37-E630A4D5EA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24907" y="2268786"/>
            <a:ext cx="3967275" cy="1160213"/>
          </a:xfrm>
        </p:spPr>
        <p:txBody>
          <a:bodyPr>
            <a:normAutofit/>
          </a:bodyPr>
          <a:lstStyle/>
          <a:p>
            <a:r>
              <a:rPr lang="en-US"/>
              <a:t>Ailsa Spindler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03A8740-FDD5-4A54-851E-CEC119ED8A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98742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798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Tamy Glauser and Willy Cartier attending the Jean-Paul Gaultier 2017/18  Fall Winter Haute Couture show in Paris, France on July 05, 2017. Photo by  Aurore Marechal/ABACAPRESS.COM Stock Photo - Alamy">
            <a:extLst>
              <a:ext uri="{FF2B5EF4-FFF2-40B4-BE49-F238E27FC236}">
                <a16:creationId xmlns:a16="http://schemas.microsoft.com/office/drawing/2014/main" id="{B395DC23-2D3A-A843-B87D-F59F0A0659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5" r="14688" b="-1"/>
          <a:stretch/>
        </p:blipFill>
        <p:spPr bwMode="auto">
          <a:xfrm>
            <a:off x="9301506" y="-4"/>
            <a:ext cx="2890496" cy="3406519"/>
          </a:xfrm>
          <a:custGeom>
            <a:avLst/>
            <a:gdLst/>
            <a:ahLst/>
            <a:cxnLst/>
            <a:rect l="l" t="t" r="r" b="b"/>
            <a:pathLst>
              <a:path w="2481955" h="2925044">
                <a:moveTo>
                  <a:pt x="1437601" y="0"/>
                </a:moveTo>
                <a:lnTo>
                  <a:pt x="1488735" y="0"/>
                </a:lnTo>
                <a:lnTo>
                  <a:pt x="1612768" y="6263"/>
                </a:lnTo>
                <a:cubicBezTo>
                  <a:pt x="1907892" y="36235"/>
                  <a:pt x="2177088" y="153914"/>
                  <a:pt x="2393878" y="332825"/>
                </a:cubicBezTo>
                <a:lnTo>
                  <a:pt x="2481955" y="416796"/>
                </a:lnTo>
                <a:lnTo>
                  <a:pt x="2481955" y="2508698"/>
                </a:lnTo>
                <a:lnTo>
                  <a:pt x="2338604" y="2634365"/>
                </a:lnTo>
                <a:cubicBezTo>
                  <a:pt x="2094485" y="2816930"/>
                  <a:pt x="1791452" y="2925044"/>
                  <a:pt x="1463168" y="2925044"/>
                </a:cubicBezTo>
                <a:cubicBezTo>
                  <a:pt x="655082" y="2925044"/>
                  <a:pt x="0" y="2269962"/>
                  <a:pt x="0" y="1461877"/>
                </a:cubicBezTo>
                <a:cubicBezTo>
                  <a:pt x="0" y="704296"/>
                  <a:pt x="575756" y="81192"/>
                  <a:pt x="1313568" y="626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gyness Deyn goes for a run - Mirror Online">
            <a:extLst>
              <a:ext uri="{FF2B5EF4-FFF2-40B4-BE49-F238E27FC236}">
                <a16:creationId xmlns:a16="http://schemas.microsoft.com/office/drawing/2014/main" id="{0DEB790A-2750-E347-80A6-C316BB56FA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3667"/>
          <a:stretch/>
        </p:blipFill>
        <p:spPr bwMode="auto">
          <a:xfrm>
            <a:off x="8998472" y="3768307"/>
            <a:ext cx="3207390" cy="3089693"/>
          </a:xfrm>
          <a:custGeom>
            <a:avLst/>
            <a:gdLst/>
            <a:ahLst/>
            <a:cxnLst/>
            <a:rect l="l" t="t" r="r" b="b"/>
            <a:pathLst>
              <a:path w="5923214" h="5705857">
                <a:moveTo>
                  <a:pt x="3612238" y="0"/>
                </a:moveTo>
                <a:cubicBezTo>
                  <a:pt x="4485043" y="0"/>
                  <a:pt x="5285549" y="309553"/>
                  <a:pt x="5909957" y="824860"/>
                </a:cubicBezTo>
                <a:lnTo>
                  <a:pt x="5923214" y="836909"/>
                </a:lnTo>
                <a:lnTo>
                  <a:pt x="5923214" y="5705857"/>
                </a:lnTo>
                <a:lnTo>
                  <a:pt x="672237" y="5705857"/>
                </a:lnTo>
                <a:lnTo>
                  <a:pt x="616914" y="5631875"/>
                </a:lnTo>
                <a:cubicBezTo>
                  <a:pt x="227427" y="5055358"/>
                  <a:pt x="0" y="4360357"/>
                  <a:pt x="0" y="3612238"/>
                </a:cubicBezTo>
                <a:cubicBezTo>
                  <a:pt x="0" y="1617255"/>
                  <a:pt x="1617255" y="0"/>
                  <a:pt x="361223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ydian Dowling, the first transgender model to cover Gay Times magazine |  The Independent | The Independent">
            <a:extLst>
              <a:ext uri="{FF2B5EF4-FFF2-40B4-BE49-F238E27FC236}">
                <a16:creationId xmlns:a16="http://schemas.microsoft.com/office/drawing/2014/main" id="{0881ECC7-6B70-174B-B909-CDBEFD4F52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9" r="15058" b="1"/>
          <a:stretch/>
        </p:blipFill>
        <p:spPr bwMode="auto">
          <a:xfrm>
            <a:off x="5102119" y="503003"/>
            <a:ext cx="3679949" cy="3679949"/>
          </a:xfrm>
          <a:custGeom>
            <a:avLst/>
            <a:gdLst/>
            <a:ahLst/>
            <a:cxnLst/>
            <a:rect l="l" t="t" r="r" b="b"/>
            <a:pathLst>
              <a:path w="2040674" h="2040674">
                <a:moveTo>
                  <a:pt x="1020337" y="0"/>
                </a:moveTo>
                <a:cubicBezTo>
                  <a:pt x="1583854" y="0"/>
                  <a:pt x="2040674" y="456820"/>
                  <a:pt x="2040674" y="1020337"/>
                </a:cubicBezTo>
                <a:cubicBezTo>
                  <a:pt x="2040674" y="1583854"/>
                  <a:pt x="1583854" y="2040674"/>
                  <a:pt x="1020337" y="2040674"/>
                </a:cubicBezTo>
                <a:cubicBezTo>
                  <a:pt x="456820" y="2040674"/>
                  <a:pt x="0" y="1583854"/>
                  <a:pt x="0" y="1020337"/>
                </a:cubicBezTo>
                <a:cubicBezTo>
                  <a:pt x="0" y="456820"/>
                  <a:pt x="456820" y="0"/>
                  <a:pt x="102033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elebrity sightings in new york city   february 05, 2020">
            <a:extLst>
              <a:ext uri="{FF2B5EF4-FFF2-40B4-BE49-F238E27FC236}">
                <a16:creationId xmlns:a16="http://schemas.microsoft.com/office/drawing/2014/main" id="{368F3D76-01AE-F649-933C-DA536625FA5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4315"/>
          <a:stretch/>
        </p:blipFill>
        <p:spPr bwMode="auto">
          <a:xfrm>
            <a:off x="2790341" y="4164298"/>
            <a:ext cx="3679949" cy="2696249"/>
          </a:xfrm>
          <a:custGeom>
            <a:avLst/>
            <a:gdLst/>
            <a:ahLst/>
            <a:cxnLst/>
            <a:rect l="l" t="t" r="r" b="b"/>
            <a:pathLst>
              <a:path w="2742719" h="2009553">
                <a:moveTo>
                  <a:pt x="1371360" y="0"/>
                </a:moveTo>
                <a:cubicBezTo>
                  <a:pt x="2128741" y="0"/>
                  <a:pt x="2742719" y="613978"/>
                  <a:pt x="2742719" y="1371360"/>
                </a:cubicBezTo>
                <a:cubicBezTo>
                  <a:pt x="2742719" y="1560705"/>
                  <a:pt x="2704346" y="1741088"/>
                  <a:pt x="2634951" y="1905155"/>
                </a:cubicBezTo>
                <a:lnTo>
                  <a:pt x="2578286" y="2009553"/>
                </a:lnTo>
                <a:lnTo>
                  <a:pt x="164434" y="2009553"/>
                </a:lnTo>
                <a:lnTo>
                  <a:pt x="107768" y="1905155"/>
                </a:lnTo>
                <a:cubicBezTo>
                  <a:pt x="38374" y="1741088"/>
                  <a:pt x="0" y="1560705"/>
                  <a:pt x="0" y="1371360"/>
                </a:cubicBezTo>
                <a:cubicBezTo>
                  <a:pt x="0" y="613978"/>
                  <a:pt x="613978" y="0"/>
                  <a:pt x="137136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>
            <a:extLst>
              <a:ext uri="{FF2B5EF4-FFF2-40B4-BE49-F238E27FC236}">
                <a16:creationId xmlns:a16="http://schemas.microsoft.com/office/drawing/2014/main" id="{834B8740-7BCF-5F49-92E2-C68F79DEF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96" y="711310"/>
            <a:ext cx="2324100" cy="349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29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page38image300736">
            <a:extLst>
              <a:ext uri="{FF2B5EF4-FFF2-40B4-BE49-F238E27FC236}">
                <a16:creationId xmlns:a16="http://schemas.microsoft.com/office/drawing/2014/main" id="{FE602995-4ED2-5B49-B360-31AEE9053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4617428" cy="130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page38image17224784">
            <a:extLst>
              <a:ext uri="{FF2B5EF4-FFF2-40B4-BE49-F238E27FC236}">
                <a16:creationId xmlns:a16="http://schemas.microsoft.com/office/drawing/2014/main" id="{606E42D7-79D1-E24E-823A-5C67671C4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724" y="391225"/>
            <a:ext cx="3048351" cy="21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page38image17229360">
            <a:extLst>
              <a:ext uri="{FF2B5EF4-FFF2-40B4-BE49-F238E27FC236}">
                <a16:creationId xmlns:a16="http://schemas.microsoft.com/office/drawing/2014/main" id="{D4A9973C-6C12-D145-AA9E-77D465F6A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975" y="960250"/>
            <a:ext cx="3263900" cy="215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page38image304320">
            <a:extLst>
              <a:ext uri="{FF2B5EF4-FFF2-40B4-BE49-F238E27FC236}">
                <a16:creationId xmlns:a16="http://schemas.microsoft.com/office/drawing/2014/main" id="{45D9EF45-7B37-FB41-B015-0D2635646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7" y="1426518"/>
            <a:ext cx="14097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2A52A72C-3CE5-1442-A961-7A6D7810D933}"/>
              </a:ext>
            </a:extLst>
          </p:cNvPr>
          <p:cNvSpPr/>
          <p:nvPr/>
        </p:nvSpPr>
        <p:spPr>
          <a:xfrm>
            <a:off x="8000138" y="291609"/>
            <a:ext cx="304800" cy="334442"/>
          </a:xfrm>
          <a:prstGeom prst="ellipse">
            <a:avLst/>
          </a:prstGeom>
          <a:solidFill>
            <a:srgbClr val="2D95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AA0DDCE-CD40-2840-84E5-C6E610822F34}"/>
              </a:ext>
            </a:extLst>
          </p:cNvPr>
          <p:cNvSpPr/>
          <p:nvPr/>
        </p:nvSpPr>
        <p:spPr>
          <a:xfrm>
            <a:off x="8204422" y="893218"/>
            <a:ext cx="304800" cy="351331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8" name="Picture 10" descr="page38image305104">
            <a:extLst>
              <a:ext uri="{FF2B5EF4-FFF2-40B4-BE49-F238E27FC236}">
                <a16:creationId xmlns:a16="http://schemas.microsoft.com/office/drawing/2014/main" id="{34187F22-A477-0242-9194-E82CF7DCB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8464" y="917660"/>
            <a:ext cx="3263900" cy="21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1" descr="page38image17230192">
            <a:extLst>
              <a:ext uri="{FF2B5EF4-FFF2-40B4-BE49-F238E27FC236}">
                <a16:creationId xmlns:a16="http://schemas.microsoft.com/office/drawing/2014/main" id="{C2185EEA-72B1-1842-986C-FD93F0A04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997" y="3324417"/>
            <a:ext cx="2870200" cy="21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2" descr="page38image295024">
            <a:extLst>
              <a:ext uri="{FF2B5EF4-FFF2-40B4-BE49-F238E27FC236}">
                <a16:creationId xmlns:a16="http://schemas.microsoft.com/office/drawing/2014/main" id="{46AF6298-26D3-7C4F-8AFA-83D789F27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197" y="2390125"/>
            <a:ext cx="1016000" cy="311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page38image295472">
            <a:extLst>
              <a:ext uri="{FF2B5EF4-FFF2-40B4-BE49-F238E27FC236}">
                <a16:creationId xmlns:a16="http://schemas.microsoft.com/office/drawing/2014/main" id="{1B68630A-E415-9C41-AD85-EE0BFCF64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953" y="1278557"/>
            <a:ext cx="33528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page38image31825216">
            <a:extLst>
              <a:ext uri="{FF2B5EF4-FFF2-40B4-BE49-F238E27FC236}">
                <a16:creationId xmlns:a16="http://schemas.microsoft.com/office/drawing/2014/main" id="{9DD07E46-F01E-384A-87B7-8BA8D68A2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892" y="2583029"/>
            <a:ext cx="1790700" cy="33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page38image17229984">
            <a:extLst>
              <a:ext uri="{FF2B5EF4-FFF2-40B4-BE49-F238E27FC236}">
                <a16:creationId xmlns:a16="http://schemas.microsoft.com/office/drawing/2014/main" id="{FB4300EC-B99A-0248-9395-DC852E679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027" y="1541332"/>
            <a:ext cx="1547296" cy="60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page38image17230400">
            <a:extLst>
              <a:ext uri="{FF2B5EF4-FFF2-40B4-BE49-F238E27FC236}">
                <a16:creationId xmlns:a16="http://schemas.microsoft.com/office/drawing/2014/main" id="{35CA9F31-FCC4-EC42-9C91-7E84298576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09" y="3807017"/>
            <a:ext cx="3073400" cy="17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age38image304880">
            <a:extLst>
              <a:ext uri="{FF2B5EF4-FFF2-40B4-BE49-F238E27FC236}">
                <a16:creationId xmlns:a16="http://schemas.microsoft.com/office/drawing/2014/main" id="{D790B62D-5CC5-4A46-9F73-5AAA264C4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409" y="4715408"/>
            <a:ext cx="20955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page38image17230816">
            <a:extLst>
              <a:ext uri="{FF2B5EF4-FFF2-40B4-BE49-F238E27FC236}">
                <a16:creationId xmlns:a16="http://schemas.microsoft.com/office/drawing/2014/main" id="{60772911-1D22-D944-8F64-46A8932D5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444" y="3050071"/>
            <a:ext cx="10922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page38image310704">
            <a:extLst>
              <a:ext uri="{FF2B5EF4-FFF2-40B4-BE49-F238E27FC236}">
                <a16:creationId xmlns:a16="http://schemas.microsoft.com/office/drawing/2014/main" id="{98E9C57F-1F46-1548-A907-F1453C0AC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413" y="2313459"/>
            <a:ext cx="1092200" cy="112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page38image306336">
            <a:extLst>
              <a:ext uri="{FF2B5EF4-FFF2-40B4-BE49-F238E27FC236}">
                <a16:creationId xmlns:a16="http://schemas.microsoft.com/office/drawing/2014/main" id="{0D560A67-C82A-C64D-890B-3D6978E29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242" y="3686128"/>
            <a:ext cx="20828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page38image17230608">
            <a:extLst>
              <a:ext uri="{FF2B5EF4-FFF2-40B4-BE49-F238E27FC236}">
                <a16:creationId xmlns:a16="http://schemas.microsoft.com/office/drawing/2014/main" id="{78D0B0FF-40BF-8248-9776-C3B4A7735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072" y="5848103"/>
            <a:ext cx="10160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page38image308688">
            <a:extLst>
              <a:ext uri="{FF2B5EF4-FFF2-40B4-BE49-F238E27FC236}">
                <a16:creationId xmlns:a16="http://schemas.microsoft.com/office/drawing/2014/main" id="{4275B0D2-502A-374A-9DEE-6AA76F2BF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581" y="5893745"/>
            <a:ext cx="1788871" cy="88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page38image31832704">
            <a:extLst>
              <a:ext uri="{FF2B5EF4-FFF2-40B4-BE49-F238E27FC236}">
                <a16:creationId xmlns:a16="http://schemas.microsoft.com/office/drawing/2014/main" id="{67C0358E-63AE-7544-B2D8-18DF09EC6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662" y="5284249"/>
            <a:ext cx="557105" cy="56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page38image31830208">
            <a:extLst>
              <a:ext uri="{FF2B5EF4-FFF2-40B4-BE49-F238E27FC236}">
                <a16:creationId xmlns:a16="http://schemas.microsoft.com/office/drawing/2014/main" id="{68A13F9E-9643-634E-86B9-72407D696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562" y="5212198"/>
            <a:ext cx="557105" cy="56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231FB20-222A-DA4B-B64E-5A3BCE8C227F}"/>
              </a:ext>
            </a:extLst>
          </p:cNvPr>
          <p:cNvSpPr txBox="1"/>
          <p:nvPr/>
        </p:nvSpPr>
        <p:spPr>
          <a:xfrm>
            <a:off x="7556500" y="1426518"/>
            <a:ext cx="18024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3B84D6"/>
                </a:solidFill>
                <a:latin typeface="Univers Condensed" panose="020B0503020202020204" pitchFamily="34" charset="0"/>
                <a:ea typeface="Geneva" panose="020B0503030404040204" pitchFamily="34" charset="0"/>
                <a:cs typeface="Geeza Pro" panose="02000400000000000000" pitchFamily="2" charset="-78"/>
              </a:rPr>
              <a:t>Reported high self-esteem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247DF1D-9BC3-6445-B4C6-EAD8081F130D}"/>
              </a:ext>
            </a:extLst>
          </p:cNvPr>
          <p:cNvSpPr txBox="1"/>
          <p:nvPr/>
        </p:nvSpPr>
        <p:spPr>
          <a:xfrm>
            <a:off x="8204422" y="5847909"/>
            <a:ext cx="39875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900" dirty="0"/>
              <a:t>Based on a 2012 study of 433 individuals. Travers R, Bauer G, </a:t>
            </a:r>
            <a:r>
              <a:rPr lang="en-IE" sz="900" dirty="0" err="1"/>
              <a:t>Pyne</a:t>
            </a:r>
            <a:r>
              <a:rPr lang="en-IE" sz="900" dirty="0"/>
              <a:t> J, Bradley K, for the Trans PULSE Project: Gale L, Papadimitriou M (2012). </a:t>
            </a:r>
            <a:endParaRPr lang="en-IE" sz="900" dirty="0">
              <a:effectLst/>
            </a:endParaRPr>
          </a:p>
          <a:p>
            <a:r>
              <a:rPr lang="en-IE" sz="900" dirty="0"/>
              <a:t>Impacts of Strong Parental Support for Trans Youth: a report prepared for Children’s Aid Society of </a:t>
            </a:r>
            <a:endParaRPr lang="en-IE" sz="900" dirty="0">
              <a:effectLst/>
            </a:endParaRPr>
          </a:p>
          <a:p>
            <a:r>
              <a:rPr lang="en-IE" sz="900" dirty="0"/>
              <a:t>Toronto and Delisle Youth Services. Based on a resource produced by Trans Student Educational Resources: </a:t>
            </a:r>
            <a:r>
              <a:rPr lang="en-IE" sz="900" dirty="0" err="1"/>
              <a:t>www.transstudent.org</a:t>
            </a:r>
            <a:r>
              <a:rPr lang="en-IE" sz="900" dirty="0"/>
              <a:t> </a:t>
            </a:r>
            <a:endParaRPr lang="en-IE" sz="900" dirty="0">
              <a:effectLst/>
            </a:endParaRPr>
          </a:p>
        </p:txBody>
      </p:sp>
      <p:pic>
        <p:nvPicPr>
          <p:cNvPr id="2050" name="Picture 2" descr="page38image300736">
            <a:extLst>
              <a:ext uri="{FF2B5EF4-FFF2-40B4-BE49-F238E27FC236}">
                <a16:creationId xmlns:a16="http://schemas.microsoft.com/office/drawing/2014/main" id="{7DAECDE1-0EFB-1940-B9A4-6D4D4543E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812"/>
            <a:ext cx="4577672" cy="126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91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936FA072-D541-4EE8-9DC6-513AAB2B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-1"/>
            <a:ext cx="11184467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BD4AA0B-889E-42F1-8C61-06B5909880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27A27B9E-2573-4972-8BC6-6FC372B9F6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2684A4E-2FEB-456B-BFC9-4FEA3CCD56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716C05-DAEF-654D-A26A-F59C684A6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8936" y="2811270"/>
            <a:ext cx="3473753" cy="1770045"/>
          </a:xfrm>
        </p:spPr>
        <p:txBody>
          <a:bodyPr>
            <a:normAutofit/>
          </a:bodyPr>
          <a:lstStyle/>
          <a:p>
            <a:pPr algn="l"/>
            <a:r>
              <a:rPr lang="en-US" sz="2900"/>
              <a:t>Why are Trans issues currently causing so much discussion?</a:t>
            </a:r>
          </a:p>
        </p:txBody>
      </p:sp>
      <p:graphicFrame>
        <p:nvGraphicFramePr>
          <p:cNvPr id="26" name="Content Placeholder 2">
            <a:extLst>
              <a:ext uri="{FF2B5EF4-FFF2-40B4-BE49-F238E27FC236}">
                <a16:creationId xmlns:a16="http://schemas.microsoft.com/office/drawing/2014/main" id="{688A7A62-B9ED-422E-880E-49F70C9F90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3518223"/>
              </p:ext>
            </p:extLst>
          </p:nvPr>
        </p:nvGraphicFramePr>
        <p:xfrm>
          <a:off x="6280264" y="550974"/>
          <a:ext cx="5295778" cy="5727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710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DBBA26C-89C3-411F-9753-606A413F8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AD2215-6311-4D1C-B6B5-F57CB6BFC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BA5DE79-30D1-4A10-8DB9-0A6E523A9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ABD0D63-D23F-4AE7-8270-4185EF9C1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168E9E-94E9-4BE3-B88C-C8A468117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107AC1-AA0D-4097-B03D-FD3C632AB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C8D231A-EC46-4736-B00F-76D307082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9124" y="487443"/>
            <a:ext cx="5841548" cy="58415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5ADB788-8569-409E-862D-665AD53C99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208ECC-E24F-0743-A94A-F6ECD8009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9588" y="1519881"/>
            <a:ext cx="6365058" cy="4040091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l"/>
            <a:r>
              <a:rPr lang="en-US" sz="6600" dirty="0">
                <a:solidFill>
                  <a:srgbClr val="1F2D29"/>
                </a:solidFill>
              </a:rPr>
              <a:t>Trans people are people! </a:t>
            </a:r>
            <a:br>
              <a:rPr lang="en-US" sz="6600" dirty="0">
                <a:solidFill>
                  <a:srgbClr val="1F2D29"/>
                </a:solidFill>
              </a:rPr>
            </a:br>
            <a:r>
              <a:rPr lang="en-US" sz="6600" dirty="0">
                <a:solidFill>
                  <a:srgbClr val="1F2D29"/>
                </a:solidFill>
              </a:rPr>
              <a:t>They need friends and allies, just like we all do…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Right Triangle 29">
            <a:extLst>
              <a:ext uri="{FF2B5EF4-FFF2-40B4-BE49-F238E27FC236}">
                <a16:creationId xmlns:a16="http://schemas.microsoft.com/office/drawing/2014/main" id="{2663C086-1480-4E81-BD6F-3E43A4C38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585313" y="2747897"/>
            <a:ext cx="353147" cy="353147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181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{78EED0D9-E62F-DC4A-AA25-1E89D4F4C68B}tf16401378</Template>
  <TotalTime>6919</TotalTime>
  <Words>124</Words>
  <Application>Microsoft Macintosh PowerPoint</Application>
  <PresentationFormat>Widescreen</PresentationFormat>
  <Paragraphs>14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MS Shell Dlg 2</vt:lpstr>
      <vt:lpstr>Univers Condensed</vt:lpstr>
      <vt:lpstr>Wingdings</vt:lpstr>
      <vt:lpstr>Wingdings 3</vt:lpstr>
      <vt:lpstr>Madison</vt:lpstr>
      <vt:lpstr>Let’s Talk Trans!</vt:lpstr>
      <vt:lpstr>PowerPoint Presentation</vt:lpstr>
      <vt:lpstr>PowerPoint Presentation</vt:lpstr>
      <vt:lpstr>Why are Trans issues currently causing so much discussion?</vt:lpstr>
      <vt:lpstr>Trans people are people!  They need friends and allies, just like we all do…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Talk Trans!</dc:title>
  <dc:creator>Ailsa Spindler</dc:creator>
  <cp:lastModifiedBy>Ailsa Spindler</cp:lastModifiedBy>
  <cp:revision>2</cp:revision>
  <dcterms:created xsi:type="dcterms:W3CDTF">2021-10-21T15:46:09Z</dcterms:created>
  <dcterms:modified xsi:type="dcterms:W3CDTF">2021-10-26T15:20:52Z</dcterms:modified>
</cp:coreProperties>
</file>