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9" roundtripDataSignature="AMtx7mggTm7vkiRP7s1DEzT8SXglpItwl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customschemas.google.com/relationships/presentationmetadata" Target="metadata"/><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2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3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5"/>
          <p:cNvSpPr/>
          <p:nvPr>
            <p:ph idx="2" type="pic"/>
          </p:nvPr>
        </p:nvSpPr>
        <p:spPr>
          <a:xfrm>
            <a:off x="5183188" y="987425"/>
            <a:ext cx="6172200" cy="4873625"/>
          </a:xfrm>
          <a:prstGeom prst="rect">
            <a:avLst/>
          </a:prstGeom>
          <a:noFill/>
          <a:ln>
            <a:noFill/>
          </a:ln>
        </p:spPr>
      </p:sp>
      <p:sp>
        <p:nvSpPr>
          <p:cNvPr id="64" name="Google Shape;64;p3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85" name="Google Shape;85;p1"/>
          <p:cNvSpPr/>
          <p:nvPr/>
        </p:nvSpPr>
        <p:spPr>
          <a:xfrm>
            <a:off x="8525836" y="775849"/>
            <a:ext cx="2987899" cy="2987899"/>
          </a:xfrm>
          <a:prstGeom prst="arc">
            <a:avLst>
              <a:gd fmla="val 14441841"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86" name="Google Shape;86;p1"/>
          <p:cNvSpPr txBox="1"/>
          <p:nvPr>
            <p:ph type="ctrTitle"/>
          </p:nvPr>
        </p:nvSpPr>
        <p:spPr>
          <a:xfrm>
            <a:off x="7080738" y="647593"/>
            <a:ext cx="4467792" cy="3060541"/>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alibri"/>
              <a:buNone/>
            </a:pPr>
            <a:r>
              <a:rPr lang="en-US">
                <a:solidFill>
                  <a:srgbClr val="FFFFFF"/>
                </a:solidFill>
              </a:rPr>
              <a:t>Diversity and LGBTQI+ Identities</a:t>
            </a:r>
            <a:endParaRPr>
              <a:solidFill>
                <a:srgbClr val="FFFFFF"/>
              </a:solidFill>
            </a:endParaRPr>
          </a:p>
        </p:txBody>
      </p:sp>
      <p:sp>
        <p:nvSpPr>
          <p:cNvPr id="87" name="Google Shape;87;p1"/>
          <p:cNvSpPr txBox="1"/>
          <p:nvPr>
            <p:ph idx="1" type="subTitle"/>
          </p:nvPr>
        </p:nvSpPr>
        <p:spPr>
          <a:xfrm>
            <a:off x="7080738" y="3800209"/>
            <a:ext cx="4467792" cy="241019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2400"/>
              <a:buNone/>
            </a:pPr>
            <a:r>
              <a:rPr lang="en-US">
                <a:solidFill>
                  <a:srgbClr val="FFFFFF"/>
                </a:solidFill>
              </a:rPr>
              <a:t>An introduction</a:t>
            </a:r>
            <a:endParaRPr>
              <a:solidFill>
                <a:srgbClr val="FFFFFF"/>
              </a:solidFill>
            </a:endParaRPr>
          </a:p>
          <a:p>
            <a:pPr indent="0" lvl="0" marL="0" rtl="0" algn="ctr">
              <a:lnSpc>
                <a:spcPct val="90000"/>
              </a:lnSpc>
              <a:spcBef>
                <a:spcPts val="1000"/>
              </a:spcBef>
              <a:spcAft>
                <a:spcPts val="0"/>
              </a:spcAft>
              <a:buClr>
                <a:schemeClr val="dk1"/>
              </a:buClr>
              <a:buSzPts val="2400"/>
              <a:buNone/>
            </a:pPr>
            <a:r>
              <a:t/>
            </a:r>
            <a:endParaRPr>
              <a:solidFill>
                <a:srgbClr val="FFFFFF"/>
              </a:solidFill>
            </a:endParaRPr>
          </a:p>
          <a:p>
            <a:pPr indent="0" lvl="0" marL="0" rtl="0" algn="ctr">
              <a:lnSpc>
                <a:spcPct val="90000"/>
              </a:lnSpc>
              <a:spcBef>
                <a:spcPts val="1000"/>
              </a:spcBef>
              <a:spcAft>
                <a:spcPts val="0"/>
              </a:spcAft>
              <a:buClr>
                <a:schemeClr val="dk1"/>
              </a:buClr>
              <a:buSzPts val="2400"/>
              <a:buNone/>
            </a:pPr>
            <a:r>
              <a:t/>
            </a:r>
            <a:endParaRPr>
              <a:solidFill>
                <a:srgbClr val="FFFFFF"/>
              </a:solidFill>
            </a:endParaRPr>
          </a:p>
          <a:p>
            <a:pPr indent="0" lvl="0" marL="0" rtl="0" algn="ctr">
              <a:lnSpc>
                <a:spcPct val="90000"/>
              </a:lnSpc>
              <a:spcBef>
                <a:spcPts val="1000"/>
              </a:spcBef>
              <a:spcAft>
                <a:spcPts val="0"/>
              </a:spcAft>
              <a:buClr>
                <a:srgbClr val="FFFFFF"/>
              </a:buClr>
              <a:buSzPts val="2400"/>
              <a:buNone/>
            </a:pPr>
            <a:r>
              <a:rPr lang="en-US">
                <a:solidFill>
                  <a:srgbClr val="FFFFFF"/>
                </a:solidFill>
              </a:rPr>
              <a:t>Ailsa Spindler</a:t>
            </a:r>
            <a:endParaRPr>
              <a:solidFill>
                <a:srgbClr val="FFFFFF"/>
              </a:solidFill>
            </a:endParaRPr>
          </a:p>
        </p:txBody>
      </p:sp>
      <p:sp>
        <p:nvSpPr>
          <p:cNvPr id="88" name="Google Shape;88;p1"/>
          <p:cNvSpPr/>
          <p:nvPr/>
        </p:nvSpPr>
        <p:spPr>
          <a:xfrm>
            <a:off x="384368" y="366810"/>
            <a:ext cx="6124381" cy="6124381"/>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Logo, company name&#10;&#10;Description automatically generated" id="89" name="Google Shape;89;p1"/>
          <p:cNvPicPr preferRelativeResize="0"/>
          <p:nvPr/>
        </p:nvPicPr>
        <p:blipFill rotWithShape="1">
          <a:blip r:embed="rId3">
            <a:alphaModFix/>
          </a:blip>
          <a:srcRect b="0" l="0" r="0" t="0"/>
          <a:stretch/>
        </p:blipFill>
        <p:spPr>
          <a:xfrm>
            <a:off x="1378572" y="1374798"/>
            <a:ext cx="4108404" cy="4108404"/>
          </a:xfrm>
          <a:custGeom>
            <a:rect b="b" l="l" r="r" t="t"/>
            <a:pathLst>
              <a:path extrusionOk="0" h="4470400" w="4273177">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3" name="Shape 93"/>
        <p:cNvGrpSpPr/>
        <p:nvPr/>
      </p:nvGrpSpPr>
      <p:grpSpPr>
        <a:xfrm>
          <a:off x="0" y="0"/>
          <a:ext cx="0" cy="0"/>
          <a:chOff x="0" y="0"/>
          <a:chExt cx="0" cy="0"/>
        </a:xfrm>
      </p:grpSpPr>
      <p:sp>
        <p:nvSpPr>
          <p:cNvPr id="94" name="Google Shape;94;p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5" name="Google Shape;95;p2"/>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 name="Google Shape;96;p2"/>
          <p:cNvSpPr txBox="1"/>
          <p:nvPr>
            <p:ph type="title"/>
          </p:nvPr>
        </p:nvSpPr>
        <p:spPr>
          <a:xfrm>
            <a:off x="686834" y="1153572"/>
            <a:ext cx="3200400" cy="44611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WHAT IS DIVERSITY AND INCLUSION? </a:t>
            </a:r>
            <a:endParaRPr>
              <a:solidFill>
                <a:srgbClr val="FFFFFF"/>
              </a:solidFill>
            </a:endParaRPr>
          </a:p>
        </p:txBody>
      </p:sp>
      <p:sp>
        <p:nvSpPr>
          <p:cNvPr id="97" name="Google Shape;97;p2"/>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98" name="Google Shape;98;p2"/>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76200" lvl="0" marL="228600" rtl="0" algn="l">
              <a:lnSpc>
                <a:spcPct val="90000"/>
              </a:lnSpc>
              <a:spcBef>
                <a:spcPts val="0"/>
              </a:spcBef>
              <a:spcAft>
                <a:spcPts val="0"/>
              </a:spcAft>
              <a:buClr>
                <a:schemeClr val="dk1"/>
              </a:buClr>
              <a:buSzPts val="2400"/>
              <a:buNone/>
            </a:pPr>
            <a:r>
              <a:t/>
            </a:r>
            <a:endParaRPr sz="2400"/>
          </a:p>
          <a:p>
            <a:pPr indent="-228600" lvl="0" marL="228600" rtl="0" algn="l">
              <a:lnSpc>
                <a:spcPct val="90000"/>
              </a:lnSpc>
              <a:spcBef>
                <a:spcPts val="1000"/>
              </a:spcBef>
              <a:spcAft>
                <a:spcPts val="0"/>
              </a:spcAft>
              <a:buClr>
                <a:schemeClr val="dk1"/>
              </a:buClr>
              <a:buSzPts val="2400"/>
              <a:buChar char="•"/>
            </a:pPr>
            <a:r>
              <a:rPr lang="en-US" sz="2400"/>
              <a:t>Diversity is any dimension that can be used to differentiate groups or people from one another (e.g. gender, age, sexual orientation, family status, religion, ethnicity, and disability). </a:t>
            </a:r>
            <a:endParaRPr sz="2400"/>
          </a:p>
          <a:p>
            <a:pPr indent="-228600" lvl="0" marL="228600" rtl="0" algn="l">
              <a:lnSpc>
                <a:spcPct val="90000"/>
              </a:lnSpc>
              <a:spcBef>
                <a:spcPts val="1000"/>
              </a:spcBef>
              <a:spcAft>
                <a:spcPts val="0"/>
              </a:spcAft>
              <a:buClr>
                <a:schemeClr val="dk1"/>
              </a:buClr>
              <a:buSzPts val="2400"/>
              <a:buChar char="•"/>
            </a:pPr>
            <a:r>
              <a:rPr lang="en-US" sz="2400"/>
              <a:t>Inclusion is a state of being valued, respected and supported. It generates a sense of belonging.</a:t>
            </a:r>
            <a:endParaRPr sz="2400"/>
          </a:p>
          <a:p>
            <a:pPr indent="-228600" lvl="0" marL="228600" rtl="0" algn="l">
              <a:lnSpc>
                <a:spcPct val="90000"/>
              </a:lnSpc>
              <a:spcBef>
                <a:spcPts val="1000"/>
              </a:spcBef>
              <a:spcAft>
                <a:spcPts val="0"/>
              </a:spcAft>
              <a:buClr>
                <a:schemeClr val="dk1"/>
              </a:buClr>
              <a:buSzPts val="2400"/>
              <a:buChar char="•"/>
            </a:pPr>
            <a:r>
              <a:rPr lang="en-US" sz="2400"/>
              <a:t>Diversity, on its own, is not the answer.  A culture of inclusion is essential to harness the power of individual diverse elements.</a:t>
            </a:r>
            <a:endParaRPr sz="2400"/>
          </a:p>
          <a:p>
            <a:pPr indent="-228600" lvl="0" marL="228600" rtl="0" algn="l">
              <a:lnSpc>
                <a:spcPct val="90000"/>
              </a:lnSpc>
              <a:spcBef>
                <a:spcPts val="1000"/>
              </a:spcBef>
              <a:spcAft>
                <a:spcPts val="0"/>
              </a:spcAft>
              <a:buClr>
                <a:schemeClr val="dk1"/>
              </a:buClr>
              <a:buSzPts val="2400"/>
              <a:buChar char="•"/>
            </a:pPr>
            <a:r>
              <a:rPr lang="en-US" sz="2400"/>
              <a:t>It's vital to have an inclusive environment where everyone feels able to participate and achieve their full potential. </a:t>
            </a:r>
            <a:br>
              <a:rPr lang="en-US" sz="2400"/>
            </a:b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2" name="Shape 102"/>
        <p:cNvGrpSpPr/>
        <p:nvPr/>
      </p:nvGrpSpPr>
      <p:grpSpPr>
        <a:xfrm>
          <a:off x="0" y="0"/>
          <a:ext cx="0" cy="0"/>
          <a:chOff x="0" y="0"/>
          <a:chExt cx="0" cy="0"/>
        </a:xfrm>
      </p:grpSpPr>
      <p:sp>
        <p:nvSpPr>
          <p:cNvPr id="103" name="Google Shape;103;p3"/>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4" name="Google Shape;104;p3"/>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5" name="Google Shape;105;p3"/>
          <p:cNvSpPr txBox="1"/>
          <p:nvPr>
            <p:ph type="title"/>
          </p:nvPr>
        </p:nvSpPr>
        <p:spPr>
          <a:xfrm>
            <a:off x="686834" y="1153572"/>
            <a:ext cx="3200400" cy="44611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BELONGING </a:t>
            </a:r>
            <a:endParaRPr>
              <a:solidFill>
                <a:srgbClr val="FFFFFF"/>
              </a:solidFill>
            </a:endParaRPr>
          </a:p>
        </p:txBody>
      </p:sp>
      <p:sp>
        <p:nvSpPr>
          <p:cNvPr id="106" name="Google Shape;106;p3"/>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107" name="Google Shape;107;p3"/>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200"/>
              <a:buNone/>
            </a:pPr>
            <a:br>
              <a:rPr lang="en-US" sz="2200"/>
            </a:br>
            <a:r>
              <a:rPr lang="en-US" sz="2200"/>
              <a:t>57% of organisations surveyed by LinkedIn for its Global Recruiting Trends 2018 said that they were moving beyond Diversity and Inclusion to Belonging. </a:t>
            </a:r>
            <a:br>
              <a:rPr lang="en-US" sz="2200"/>
            </a:br>
            <a:endParaRPr sz="2200"/>
          </a:p>
          <a:p>
            <a:pPr indent="0" lvl="0" marL="0" rtl="0" algn="l">
              <a:lnSpc>
                <a:spcPct val="90000"/>
              </a:lnSpc>
              <a:spcBef>
                <a:spcPts val="1000"/>
              </a:spcBef>
              <a:spcAft>
                <a:spcPts val="0"/>
              </a:spcAft>
              <a:buClr>
                <a:schemeClr val="dk1"/>
              </a:buClr>
              <a:buSzPts val="2200"/>
              <a:buNone/>
            </a:pPr>
            <a:r>
              <a:rPr lang="en-US" sz="2200"/>
              <a:t>Here’s why: diversity is being invited to the party, inclusion is being asked to dance, and belonging is dancing like no one’s watching.</a:t>
            </a:r>
            <a:endParaRPr sz="2200"/>
          </a:p>
          <a:p>
            <a:pPr indent="0" lvl="0" marL="0" rtl="0" algn="l">
              <a:lnSpc>
                <a:spcPct val="90000"/>
              </a:lnSpc>
              <a:spcBef>
                <a:spcPts val="1000"/>
              </a:spcBef>
              <a:spcAft>
                <a:spcPts val="0"/>
              </a:spcAft>
              <a:buClr>
                <a:schemeClr val="dk1"/>
              </a:buClr>
              <a:buSzPts val="2200"/>
              <a:buNone/>
            </a:pPr>
            <a:r>
              <a:t/>
            </a:r>
            <a:endParaRPr sz="2200"/>
          </a:p>
          <a:p>
            <a:pPr indent="0" lvl="0" marL="0" rtl="0" algn="l">
              <a:lnSpc>
                <a:spcPct val="90000"/>
              </a:lnSpc>
              <a:spcBef>
                <a:spcPts val="1000"/>
              </a:spcBef>
              <a:spcAft>
                <a:spcPts val="0"/>
              </a:spcAft>
              <a:buClr>
                <a:schemeClr val="dk1"/>
              </a:buClr>
              <a:buSzPts val="2200"/>
              <a:buNone/>
            </a:pPr>
            <a:r>
              <a:rPr lang="en-US" sz="2200"/>
              <a:t>"Belonging is the feeling of psychological safety that allows employees to be their best selves at work. Even at the most diverse of companies, employees will disengage and leave if they don’t feel included and accepted." - Linkedin</a:t>
            </a:r>
            <a:endParaRPr sz="2200"/>
          </a:p>
          <a:p>
            <a:pPr indent="0" lvl="0" marL="0" rtl="0" algn="l">
              <a:lnSpc>
                <a:spcPct val="90000"/>
              </a:lnSpc>
              <a:spcBef>
                <a:spcPts val="1000"/>
              </a:spcBef>
              <a:spcAft>
                <a:spcPts val="0"/>
              </a:spcAft>
              <a:buClr>
                <a:schemeClr val="dk1"/>
              </a:buClr>
              <a:buSzPts val="2200"/>
              <a:buNone/>
            </a:pPr>
            <a:br>
              <a:rPr lang="en-US" sz="2200"/>
            </a:br>
            <a:endParaRPr sz="22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1" name="Shape 111"/>
        <p:cNvGrpSpPr/>
        <p:nvPr/>
      </p:nvGrpSpPr>
      <p:grpSpPr>
        <a:xfrm>
          <a:off x="0" y="0"/>
          <a:ext cx="0" cy="0"/>
          <a:chOff x="0" y="0"/>
          <a:chExt cx="0" cy="0"/>
        </a:xfrm>
      </p:grpSpPr>
      <p:pic>
        <p:nvPicPr>
          <p:cNvPr descr="A picture containing text, book&#10;&#10;Description automatically generated" id="112" name="Google Shape;112;p4"/>
          <p:cNvPicPr preferRelativeResize="0"/>
          <p:nvPr>
            <p:ph idx="1" type="body"/>
          </p:nvPr>
        </p:nvPicPr>
        <p:blipFill rotWithShape="1">
          <a:blip r:embed="rId3">
            <a:alphaModFix/>
          </a:blip>
          <a:srcRect b="0" l="0" r="0" t="0"/>
          <a:stretch/>
        </p:blipFill>
        <p:spPr>
          <a:xfrm>
            <a:off x="643467" y="1603375"/>
            <a:ext cx="5291666" cy="3651249"/>
          </a:xfrm>
          <a:prstGeom prst="rect">
            <a:avLst/>
          </a:prstGeom>
          <a:noFill/>
          <a:ln>
            <a:noFill/>
          </a:ln>
        </p:spPr>
      </p:pic>
      <p:pic>
        <p:nvPicPr>
          <p:cNvPr descr="Text, letter&#10;&#10;Description automatically generated" id="113" name="Google Shape;113;p4"/>
          <p:cNvPicPr preferRelativeResize="0"/>
          <p:nvPr/>
        </p:nvPicPr>
        <p:blipFill rotWithShape="1">
          <a:blip r:embed="rId4">
            <a:alphaModFix/>
          </a:blip>
          <a:srcRect b="0" l="0" r="0" t="0"/>
          <a:stretch/>
        </p:blipFill>
        <p:spPr>
          <a:xfrm>
            <a:off x="6256865" y="1775354"/>
            <a:ext cx="5291667" cy="330729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pic>
        <p:nvPicPr>
          <p:cNvPr id="118" name="Google Shape;118;p5"/>
          <p:cNvPicPr preferRelativeResize="0"/>
          <p:nvPr>
            <p:ph idx="1" type="body"/>
          </p:nvPr>
        </p:nvPicPr>
        <p:blipFill rotWithShape="1">
          <a:blip r:embed="rId3">
            <a:alphaModFix/>
          </a:blip>
          <a:srcRect b="0" l="0" r="0" t="0"/>
          <a:stretch/>
        </p:blipFill>
        <p:spPr>
          <a:xfrm>
            <a:off x="20" y="10"/>
            <a:ext cx="12191980" cy="6857990"/>
          </a:xfrm>
          <a:prstGeom prst="rect">
            <a:avLst/>
          </a:prstGeom>
          <a:noFill/>
          <a:ln>
            <a:noFill/>
          </a:ln>
        </p:spPr>
      </p:pic>
      <p:sp>
        <p:nvSpPr>
          <p:cNvPr id="119" name="Google Shape;119;p5"/>
          <p:cNvSpPr/>
          <p:nvPr/>
        </p:nvSpPr>
        <p:spPr>
          <a:xfrm>
            <a:off x="0" y="5320142"/>
            <a:ext cx="12192000" cy="736551"/>
          </a:xfrm>
          <a:prstGeom prst="rect">
            <a:avLst/>
          </a:prstGeom>
          <a:solidFill>
            <a:schemeClr val="lt1">
              <a:alpha val="9294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0" name="Google Shape;120;p5"/>
          <p:cNvSpPr txBox="1"/>
          <p:nvPr>
            <p:ph type="title"/>
          </p:nvPr>
        </p:nvSpPr>
        <p:spPr>
          <a:xfrm>
            <a:off x="523875" y="5317240"/>
            <a:ext cx="11210925" cy="74483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262626"/>
              </a:buClr>
              <a:buSzPts val="3600"/>
              <a:buFont typeface="Calibri"/>
              <a:buNone/>
            </a:pPr>
            <a:r>
              <a:rPr lang="en-US" sz="3600">
                <a:solidFill>
                  <a:srgbClr val="262626"/>
                </a:solidFill>
              </a:rPr>
              <a:t>LGBT+ INCLUSION, DIVERSITY AND BELONGING </a:t>
            </a:r>
            <a:endParaRPr/>
          </a:p>
        </p:txBody>
      </p:sp>
      <p:cxnSp>
        <p:nvCxnSpPr>
          <p:cNvPr id="121" name="Google Shape;121;p5"/>
          <p:cNvCxnSpPr/>
          <p:nvPr/>
        </p:nvCxnSpPr>
        <p:spPr>
          <a:xfrm>
            <a:off x="0" y="5241983"/>
            <a:ext cx="12192000" cy="0"/>
          </a:xfrm>
          <a:prstGeom prst="straightConnector1">
            <a:avLst/>
          </a:prstGeom>
          <a:noFill/>
          <a:ln cap="flat" cmpd="sng" w="41275">
            <a:solidFill>
              <a:schemeClr val="lt1">
                <a:alpha val="89803"/>
              </a:schemeClr>
            </a:solidFill>
            <a:prstDash val="solid"/>
            <a:miter lim="800000"/>
            <a:headEnd len="sm" w="sm" type="none"/>
            <a:tailEnd len="sm" w="sm" type="none"/>
          </a:ln>
        </p:spPr>
      </p:cxnSp>
      <p:cxnSp>
        <p:nvCxnSpPr>
          <p:cNvPr id="122" name="Google Shape;122;p5"/>
          <p:cNvCxnSpPr/>
          <p:nvPr/>
        </p:nvCxnSpPr>
        <p:spPr>
          <a:xfrm>
            <a:off x="0" y="6134852"/>
            <a:ext cx="12192000" cy="0"/>
          </a:xfrm>
          <a:prstGeom prst="straightConnector1">
            <a:avLst/>
          </a:prstGeom>
          <a:noFill/>
          <a:ln cap="flat" cmpd="sng" w="41275">
            <a:solidFill>
              <a:schemeClr val="lt1">
                <a:alpha val="89803"/>
              </a:schemeClr>
            </a:solidFill>
            <a:prstDash val="solid"/>
            <a:miter lim="800000"/>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6"/>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8" name="Google Shape;128;p6"/>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9" name="Google Shape;129;p6"/>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LGBT+ INCLUSION, DIVERSITY AND BELONGING </a:t>
            </a:r>
            <a:endParaRPr>
              <a:solidFill>
                <a:srgbClr val="FFFFFF"/>
              </a:solidFill>
            </a:endParaRPr>
          </a:p>
        </p:txBody>
      </p:sp>
      <p:sp>
        <p:nvSpPr>
          <p:cNvPr id="130" name="Google Shape;130;p6"/>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1" name="Google Shape;131;p6"/>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 name="Google Shape;132;p6"/>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a:t>Introductions</a:t>
            </a:r>
            <a:endParaRPr/>
          </a:p>
          <a:p>
            <a:pPr indent="0" lvl="0" marL="0" rtl="0" algn="l">
              <a:lnSpc>
                <a:spcPct val="90000"/>
              </a:lnSpc>
              <a:spcBef>
                <a:spcPts val="1000"/>
              </a:spcBef>
              <a:spcAft>
                <a:spcPts val="0"/>
              </a:spcAft>
              <a:buClr>
                <a:schemeClr val="dk1"/>
              </a:buClr>
              <a:buSzPct val="100000"/>
              <a:buNone/>
            </a:pPr>
            <a:r>
              <a:rPr lang="en-US"/>
              <a:t>Terminology</a:t>
            </a:r>
            <a:endParaRPr/>
          </a:p>
          <a:p>
            <a:pPr indent="0" lvl="0" marL="0" rtl="0" algn="l">
              <a:lnSpc>
                <a:spcPct val="90000"/>
              </a:lnSpc>
              <a:spcBef>
                <a:spcPts val="1000"/>
              </a:spcBef>
              <a:spcAft>
                <a:spcPts val="0"/>
              </a:spcAft>
              <a:buClr>
                <a:schemeClr val="dk1"/>
              </a:buClr>
              <a:buSzPct val="100000"/>
              <a:buNone/>
            </a:pPr>
            <a:r>
              <a:rPr lang="en-US"/>
              <a:t>Spectrums</a:t>
            </a:r>
            <a:endParaRPr/>
          </a:p>
          <a:p>
            <a:pPr indent="0" lvl="0" marL="0" rtl="0" algn="l">
              <a:lnSpc>
                <a:spcPct val="90000"/>
              </a:lnSpc>
              <a:spcBef>
                <a:spcPts val="1000"/>
              </a:spcBef>
              <a:spcAft>
                <a:spcPts val="0"/>
              </a:spcAft>
              <a:buClr>
                <a:schemeClr val="dk1"/>
              </a:buClr>
              <a:buSzPct val="100000"/>
              <a:buNone/>
            </a:pPr>
            <a:r>
              <a:rPr lang="en-US"/>
              <a:t>Sexual Orientation</a:t>
            </a:r>
            <a:endParaRPr/>
          </a:p>
          <a:p>
            <a:pPr indent="0" lvl="0" marL="0" rtl="0" algn="l">
              <a:lnSpc>
                <a:spcPct val="90000"/>
              </a:lnSpc>
              <a:spcBef>
                <a:spcPts val="1000"/>
              </a:spcBef>
              <a:spcAft>
                <a:spcPts val="0"/>
              </a:spcAft>
              <a:buClr>
                <a:schemeClr val="dk1"/>
              </a:buClr>
              <a:buSzPct val="100000"/>
              <a:buNone/>
            </a:pPr>
            <a:r>
              <a:rPr lang="en-US"/>
              <a:t>Gender and Sex</a:t>
            </a:r>
            <a:endParaRPr/>
          </a:p>
          <a:p>
            <a:pPr indent="0" lvl="0" marL="0" rtl="0" algn="l">
              <a:lnSpc>
                <a:spcPct val="90000"/>
              </a:lnSpc>
              <a:spcBef>
                <a:spcPts val="1000"/>
              </a:spcBef>
              <a:spcAft>
                <a:spcPts val="0"/>
              </a:spcAft>
              <a:buClr>
                <a:schemeClr val="dk1"/>
              </a:buClr>
              <a:buSzPct val="100000"/>
              <a:buNone/>
            </a:pPr>
            <a:r>
              <a:rPr lang="en-US"/>
              <a:t>Gender Identity</a:t>
            </a:r>
            <a:endParaRPr/>
          </a:p>
          <a:p>
            <a:pPr indent="0" lvl="0" marL="0" rtl="0" algn="l">
              <a:lnSpc>
                <a:spcPct val="90000"/>
              </a:lnSpc>
              <a:spcBef>
                <a:spcPts val="1000"/>
              </a:spcBef>
              <a:spcAft>
                <a:spcPts val="0"/>
              </a:spcAft>
              <a:buClr>
                <a:schemeClr val="dk1"/>
              </a:buClr>
              <a:buSzPct val="100000"/>
              <a:buNone/>
            </a:pPr>
            <a:r>
              <a:rPr lang="en-US"/>
              <a:t>Gender Expression</a:t>
            </a:r>
            <a:endParaRPr/>
          </a:p>
          <a:p>
            <a:pPr indent="0" lvl="0" marL="0" rtl="0" algn="l">
              <a:lnSpc>
                <a:spcPct val="90000"/>
              </a:lnSpc>
              <a:spcBef>
                <a:spcPts val="1000"/>
              </a:spcBef>
              <a:spcAft>
                <a:spcPts val="0"/>
              </a:spcAft>
              <a:buClr>
                <a:schemeClr val="dk1"/>
              </a:buClr>
              <a:buSzPct val="254545"/>
              <a:buNone/>
            </a:pPr>
            <a:r>
              <a:rPr lang="en-US"/>
              <a:t>Minority Stress</a:t>
            </a:r>
            <a:br>
              <a:rPr lang="en-US" sz="1100"/>
            </a:br>
            <a:endParaRPr sz="11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6" name="Shape 136"/>
        <p:cNvGrpSpPr/>
        <p:nvPr/>
      </p:nvGrpSpPr>
      <p:grpSpPr>
        <a:xfrm>
          <a:off x="0" y="0"/>
          <a:ext cx="0" cy="0"/>
          <a:chOff x="0" y="0"/>
          <a:chExt cx="0" cy="0"/>
        </a:xfrm>
      </p:grpSpPr>
      <p:sp>
        <p:nvSpPr>
          <p:cNvPr id="137" name="Google Shape;137;p7"/>
          <p:cNvSpPr/>
          <p:nvPr/>
        </p:nvSpPr>
        <p:spPr>
          <a:xfrm>
            <a:off x="3048" y="4293"/>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8" name="Google Shape;138;p7"/>
          <p:cNvSpPr/>
          <p:nvPr/>
        </p:nvSpPr>
        <p:spPr>
          <a:xfrm>
            <a:off x="0" y="-4"/>
            <a:ext cx="4167268" cy="6858004"/>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9" name="Google Shape;139;p7"/>
          <p:cNvSpPr txBox="1"/>
          <p:nvPr>
            <p:ph type="title"/>
          </p:nvPr>
        </p:nvSpPr>
        <p:spPr>
          <a:xfrm>
            <a:off x="686834" y="591344"/>
            <a:ext cx="3200400" cy="558561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solidFill>
                <a:srgbClr val="FFFFFF"/>
              </a:solidFill>
            </a:endParaRPr>
          </a:p>
        </p:txBody>
      </p:sp>
      <p:sp>
        <p:nvSpPr>
          <p:cNvPr id="140" name="Google Shape;140;p7"/>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pic>
        <p:nvPicPr>
          <p:cNvPr descr="Diagram&#10;&#10;Description automatically generated" id="141" name="Google Shape;141;p7"/>
          <p:cNvPicPr preferRelativeResize="0"/>
          <p:nvPr>
            <p:ph idx="1" type="body"/>
          </p:nvPr>
        </p:nvPicPr>
        <p:blipFill rotWithShape="1">
          <a:blip r:embed="rId3">
            <a:alphaModFix/>
          </a:blip>
          <a:srcRect b="0" l="0" r="0" t="0"/>
          <a:stretch/>
        </p:blipFill>
        <p:spPr>
          <a:xfrm>
            <a:off x="739667" y="123206"/>
            <a:ext cx="9715655" cy="615795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5" name="Shape 145"/>
        <p:cNvGrpSpPr/>
        <p:nvPr/>
      </p:nvGrpSpPr>
      <p:grpSpPr>
        <a:xfrm>
          <a:off x="0" y="0"/>
          <a:ext cx="0" cy="0"/>
          <a:chOff x="0" y="0"/>
          <a:chExt cx="0" cy="0"/>
        </a:xfrm>
      </p:grpSpPr>
      <p:sp>
        <p:nvSpPr>
          <p:cNvPr id="146" name="Google Shape;146;p8"/>
          <p:cNvSpPr/>
          <p:nvPr/>
        </p:nvSpPr>
        <p:spPr>
          <a:xfrm>
            <a:off x="3048" y="4293"/>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7" name="Google Shape;147;p8"/>
          <p:cNvSpPr/>
          <p:nvPr/>
        </p:nvSpPr>
        <p:spPr>
          <a:xfrm>
            <a:off x="0" y="-4"/>
            <a:ext cx="4167268" cy="6858004"/>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8" name="Google Shape;148;p8"/>
          <p:cNvSpPr txBox="1"/>
          <p:nvPr>
            <p:ph type="title"/>
          </p:nvPr>
        </p:nvSpPr>
        <p:spPr>
          <a:xfrm>
            <a:off x="686834" y="591344"/>
            <a:ext cx="3200400" cy="558561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SPECTRUMS</a:t>
            </a:r>
            <a:endParaRPr/>
          </a:p>
        </p:txBody>
      </p:sp>
      <p:sp>
        <p:nvSpPr>
          <p:cNvPr id="149" name="Google Shape;149;p8"/>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150" name="Google Shape;150;p8"/>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br>
              <a:rPr lang="en-US"/>
            </a:br>
            <a:endParaRPr/>
          </a:p>
          <a:p>
            <a:pPr indent="-228600" lvl="0" marL="228600" rtl="0" algn="l">
              <a:lnSpc>
                <a:spcPct val="90000"/>
              </a:lnSpc>
              <a:spcBef>
                <a:spcPts val="1000"/>
              </a:spcBef>
              <a:spcAft>
                <a:spcPts val="0"/>
              </a:spcAft>
              <a:buClr>
                <a:schemeClr val="dk1"/>
              </a:buClr>
              <a:buSzPts val="2800"/>
              <a:buChar char="•"/>
            </a:pPr>
            <a:r>
              <a:rPr lang="en-US"/>
              <a:t>It is useful to think of sexual and gender identities in terms of a spectrum.  A spectrum is “used to classify something in terms of its position on a scale between two extreme points”.</a:t>
            </a:r>
            <a:br>
              <a:rPr lang="en-US"/>
            </a:br>
            <a:endParaRPr/>
          </a:p>
          <a:p>
            <a:pPr indent="-228600" lvl="0" marL="228600" rtl="0" algn="l">
              <a:lnSpc>
                <a:spcPct val="90000"/>
              </a:lnSpc>
              <a:spcBef>
                <a:spcPts val="1000"/>
              </a:spcBef>
              <a:spcAft>
                <a:spcPts val="0"/>
              </a:spcAft>
              <a:buClr>
                <a:schemeClr val="dk1"/>
              </a:buClr>
              <a:buSzPts val="2800"/>
              <a:buChar char="•"/>
            </a:pPr>
            <a:r>
              <a:rPr lang="en-US"/>
              <a:t>Thus people can identify with a sexual or gender identity anywhere on a spectrum ranging from straight to gay OR man to woman and anywhere in between.</a:t>
            </a:r>
            <a:br>
              <a:rPr lang="en-US"/>
            </a:b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id="155" name="Google Shape;155;p9"/>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6" name="Google Shape;156;p9"/>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7" name="Google Shape;157;p9"/>
          <p:cNvSpPr txBox="1"/>
          <p:nvPr>
            <p:ph type="title"/>
          </p:nvPr>
        </p:nvSpPr>
        <p:spPr>
          <a:xfrm>
            <a:off x="686834" y="2185202"/>
            <a:ext cx="3540369" cy="274959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WHAT IS SEXUAL ORIENTATION?</a:t>
            </a:r>
            <a:endParaRPr/>
          </a:p>
          <a:p>
            <a:pPr indent="0" lvl="0" marL="0" rtl="0" algn="l">
              <a:lnSpc>
                <a:spcPct val="90000"/>
              </a:lnSpc>
              <a:spcBef>
                <a:spcPts val="0"/>
              </a:spcBef>
              <a:spcAft>
                <a:spcPts val="0"/>
              </a:spcAft>
              <a:buClr>
                <a:schemeClr val="dk1"/>
              </a:buClr>
              <a:buSzPct val="100000"/>
              <a:buFont typeface="Calibri"/>
              <a:buNone/>
            </a:pPr>
            <a:br>
              <a:rPr lang="en-US"/>
            </a:br>
            <a:endParaRPr/>
          </a:p>
        </p:txBody>
      </p:sp>
      <p:sp>
        <p:nvSpPr>
          <p:cNvPr id="158" name="Google Shape;158;p9"/>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159" name="Google Shape;159;p9"/>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Sexual orientation is about who you’re attracted to romantically or sexually and who you want to have relationships with.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US"/>
              <a:t>Sexual orientations include gay, lesbian, straight, bisexual, and asexual.</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3" name="Shape 163"/>
        <p:cNvGrpSpPr/>
        <p:nvPr/>
      </p:nvGrpSpPr>
      <p:grpSpPr>
        <a:xfrm>
          <a:off x="0" y="0"/>
          <a:ext cx="0" cy="0"/>
          <a:chOff x="0" y="0"/>
          <a:chExt cx="0" cy="0"/>
        </a:xfrm>
      </p:grpSpPr>
      <p:sp>
        <p:nvSpPr>
          <p:cNvPr id="164" name="Google Shape;164;p10"/>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5" name="Google Shape;165;p10"/>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6" name="Google Shape;166;p10"/>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Terminology for Sexual Orientation</a:t>
            </a:r>
            <a:endParaRPr>
              <a:solidFill>
                <a:srgbClr val="FFFFFF"/>
              </a:solidFill>
            </a:endParaRPr>
          </a:p>
        </p:txBody>
      </p:sp>
      <p:sp>
        <p:nvSpPr>
          <p:cNvPr id="167" name="Google Shape;167;p10"/>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8" name="Google Shape;168;p10"/>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9" name="Google Shape;169;p10"/>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accent2"/>
              </a:buClr>
              <a:buSzPts val="1800"/>
              <a:buNone/>
            </a:pPr>
            <a:r>
              <a:rPr lang="en-US" sz="1800">
                <a:solidFill>
                  <a:schemeClr val="accent2"/>
                </a:solidFill>
              </a:rPr>
              <a:t>LESBIAN</a:t>
            </a:r>
            <a:r>
              <a:rPr lang="en-US" sz="1800"/>
              <a:t>:  A woman who is romantically or sexually attracted to other women.</a:t>
            </a:r>
            <a:endParaRPr sz="1800"/>
          </a:p>
          <a:p>
            <a:pPr indent="0" lvl="0" marL="0" rtl="0" algn="l">
              <a:lnSpc>
                <a:spcPct val="90000"/>
              </a:lnSpc>
              <a:spcBef>
                <a:spcPts val="1000"/>
              </a:spcBef>
              <a:spcAft>
                <a:spcPts val="0"/>
              </a:spcAft>
              <a:buClr>
                <a:schemeClr val="accent2"/>
              </a:buClr>
              <a:buSzPts val="1800"/>
              <a:buNone/>
            </a:pPr>
            <a:r>
              <a:rPr lang="en-US" sz="1800">
                <a:solidFill>
                  <a:schemeClr val="accent2"/>
                </a:solidFill>
              </a:rPr>
              <a:t>GAY</a:t>
            </a:r>
            <a:r>
              <a:rPr lang="en-US" sz="1800"/>
              <a:t>:  A man who is romantically or sexually attracted to other men.  Most gay people don’t like to be referred to as homosexual because of the negative historical associations with the word and because the word gay better reflects their identity.</a:t>
            </a:r>
            <a:endParaRPr sz="1800"/>
          </a:p>
          <a:p>
            <a:pPr indent="0" lvl="0" marL="0" rtl="0" algn="l">
              <a:lnSpc>
                <a:spcPct val="90000"/>
              </a:lnSpc>
              <a:spcBef>
                <a:spcPts val="1000"/>
              </a:spcBef>
              <a:spcAft>
                <a:spcPts val="0"/>
              </a:spcAft>
              <a:buClr>
                <a:schemeClr val="accent2"/>
              </a:buClr>
              <a:buSzPts val="1800"/>
              <a:buNone/>
            </a:pPr>
            <a:r>
              <a:rPr lang="en-US" sz="1800">
                <a:solidFill>
                  <a:schemeClr val="accent2"/>
                </a:solidFill>
              </a:rPr>
              <a:t>ASEXUAL</a:t>
            </a:r>
            <a:r>
              <a:rPr lang="en-US" sz="1800"/>
              <a:t>:  Asexual people do not experience sexual attraction. However, many do experience romantic attraction and still take part in non-sexual intimate relationships.</a:t>
            </a:r>
            <a:endParaRPr sz="1800"/>
          </a:p>
          <a:p>
            <a:pPr indent="0" lvl="0" marL="0" rtl="0" algn="l">
              <a:lnSpc>
                <a:spcPct val="90000"/>
              </a:lnSpc>
              <a:spcBef>
                <a:spcPts val="1000"/>
              </a:spcBef>
              <a:spcAft>
                <a:spcPts val="0"/>
              </a:spcAft>
              <a:buClr>
                <a:schemeClr val="accent2"/>
              </a:buClr>
              <a:buSzPts val="1800"/>
              <a:buNone/>
            </a:pPr>
            <a:r>
              <a:rPr lang="en-US" sz="1800">
                <a:solidFill>
                  <a:schemeClr val="accent2"/>
                </a:solidFill>
              </a:rPr>
              <a:t>BISEXUAL</a:t>
            </a:r>
            <a:r>
              <a:rPr lang="en-US" sz="1800"/>
              <a:t>:  A person who is romantically, sexually and/or emotionally attracted to people of both sexes.</a:t>
            </a:r>
            <a:br>
              <a:rPr lang="en-US" sz="1800"/>
            </a:b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11"/>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5" name="Google Shape;175;p11"/>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6" name="Google Shape;176;p11"/>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More Sexual Orientation stuff......</a:t>
            </a:r>
            <a:endParaRPr>
              <a:solidFill>
                <a:srgbClr val="FFFFFF"/>
              </a:solidFill>
            </a:endParaRPr>
          </a:p>
        </p:txBody>
      </p:sp>
      <p:sp>
        <p:nvSpPr>
          <p:cNvPr id="177" name="Google Shape;177;p11"/>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8" name="Google Shape;178;p11"/>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9" name="Google Shape;179;p11"/>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Clr>
                <a:schemeClr val="dk1"/>
              </a:buClr>
              <a:buSzPct val="100000"/>
              <a:buNone/>
            </a:pPr>
            <a:br>
              <a:rPr lang="en-US"/>
            </a:b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Pansexual</a:t>
            </a:r>
            <a:r>
              <a:rPr lang="en-US"/>
              <a:t>: Sex therapist Dr. Kelly Wise defines pansexual as, “someone who is attracted to people regardless of gender or biological sex. That is irrelevant. Pansexuality holds space for the idea that gender is very fluid.”</a:t>
            </a:r>
            <a:br>
              <a:rPr lang="en-US"/>
            </a:b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Heterosexual</a:t>
            </a:r>
            <a:r>
              <a:rPr lang="en-US"/>
              <a:t>: Someone who is sexually or romantically attracted to the opposite sex.</a:t>
            </a:r>
            <a:br>
              <a:rPr lang="en-US"/>
            </a:b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3" name="Shape 183"/>
        <p:cNvGrpSpPr/>
        <p:nvPr/>
      </p:nvGrpSpPr>
      <p:grpSpPr>
        <a:xfrm>
          <a:off x="0" y="0"/>
          <a:ext cx="0" cy="0"/>
          <a:chOff x="0" y="0"/>
          <a:chExt cx="0" cy="0"/>
        </a:xfrm>
      </p:grpSpPr>
      <p:sp>
        <p:nvSpPr>
          <p:cNvPr id="184" name="Google Shape;184;p1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5" name="Google Shape;185;p12"/>
          <p:cNvSpPr/>
          <p:nvPr/>
        </p:nvSpPr>
        <p:spPr>
          <a:xfrm>
            <a:off x="740546" y="1011045"/>
            <a:ext cx="4369859" cy="4369859"/>
          </a:xfrm>
          <a:prstGeom prst="roundRect">
            <a:avLst>
              <a:gd fmla="val 275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6" name="Google Shape;186;p12"/>
          <p:cNvSpPr txBox="1"/>
          <p:nvPr>
            <p:ph type="title"/>
          </p:nvPr>
        </p:nvSpPr>
        <p:spPr>
          <a:xfrm>
            <a:off x="956826" y="1112969"/>
            <a:ext cx="3937298" cy="416601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Other terms</a:t>
            </a:r>
            <a:endParaRPr>
              <a:solidFill>
                <a:srgbClr val="FFFFFF"/>
              </a:solidFill>
            </a:endParaRPr>
          </a:p>
        </p:txBody>
      </p:sp>
      <p:sp>
        <p:nvSpPr>
          <p:cNvPr id="187" name="Google Shape;187;p12"/>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8" name="Google Shape;188;p12"/>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9" name="Google Shape;189;p12"/>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0" name="Google Shape;190;p12"/>
          <p:cNvSpPr txBox="1"/>
          <p:nvPr>
            <p:ph idx="1" type="body"/>
          </p:nvPr>
        </p:nvSpPr>
        <p:spPr>
          <a:xfrm>
            <a:off x="6096000" y="1922849"/>
            <a:ext cx="5257799" cy="379910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accent2"/>
              </a:buClr>
              <a:buSzPts val="3600"/>
              <a:buNone/>
            </a:pPr>
            <a:r>
              <a:rPr lang="en-US" sz="3600">
                <a:solidFill>
                  <a:schemeClr val="accent2"/>
                </a:solidFill>
              </a:rPr>
              <a:t>MSM</a:t>
            </a:r>
            <a:r>
              <a:rPr lang="en-US"/>
              <a:t> – Men who have sex with men </a:t>
            </a:r>
            <a:br>
              <a:rPr lang="en-US"/>
            </a:br>
            <a:endParaRPr/>
          </a:p>
          <a:p>
            <a:pPr indent="0" lvl="0" marL="0" rtl="0" algn="l">
              <a:lnSpc>
                <a:spcPct val="90000"/>
              </a:lnSpc>
              <a:spcBef>
                <a:spcPts val="1000"/>
              </a:spcBef>
              <a:spcAft>
                <a:spcPts val="0"/>
              </a:spcAft>
              <a:buClr>
                <a:schemeClr val="accent2"/>
              </a:buClr>
              <a:buSzPts val="3600"/>
              <a:buNone/>
            </a:pPr>
            <a:r>
              <a:rPr lang="en-US" sz="3600">
                <a:solidFill>
                  <a:schemeClr val="accent2"/>
                </a:solidFill>
              </a:rPr>
              <a:t>WSW</a:t>
            </a:r>
            <a:r>
              <a:rPr lang="en-US"/>
              <a:t> - Women who have sex with women</a:t>
            </a:r>
            <a:br>
              <a:rPr lang="en-US"/>
            </a:br>
            <a:endParaRPr/>
          </a:p>
        </p:txBody>
      </p:sp>
      <p:sp>
        <p:nvSpPr>
          <p:cNvPr id="191" name="Google Shape;191;p12"/>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2" name="Google Shape;192;p12"/>
          <p:cNvSpPr/>
          <p:nvPr/>
        </p:nvSpPr>
        <p:spPr>
          <a:xfrm flipH="1">
            <a:off x="3418308"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3" name="Google Shape;193;p12"/>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3"/>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9" name="Google Shape;199;p13"/>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0" name="Google Shape;200;p13"/>
          <p:cNvSpPr txBox="1"/>
          <p:nvPr>
            <p:ph type="title"/>
          </p:nvPr>
        </p:nvSpPr>
        <p:spPr>
          <a:xfrm>
            <a:off x="686834" y="1153572"/>
            <a:ext cx="3200400" cy="44611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solidFill>
                <a:srgbClr val="FFFFFF"/>
              </a:solidFill>
            </a:endParaRPr>
          </a:p>
          <a:p>
            <a:pPr indent="0" lvl="0" marL="0" rtl="0" algn="l">
              <a:lnSpc>
                <a:spcPct val="90000"/>
              </a:lnSpc>
              <a:spcBef>
                <a:spcPts val="0"/>
              </a:spcBef>
              <a:spcAft>
                <a:spcPts val="0"/>
              </a:spcAft>
              <a:buClr>
                <a:schemeClr val="dk1"/>
              </a:buClr>
              <a:buSzPts val="4400"/>
              <a:buFont typeface="Calibri"/>
              <a:buNone/>
            </a:pPr>
            <a:r>
              <a:rPr lang="en-US"/>
              <a:t>GENDER AND SEX</a:t>
            </a:r>
            <a:endParaRPr/>
          </a:p>
        </p:txBody>
      </p:sp>
      <p:sp>
        <p:nvSpPr>
          <p:cNvPr id="201" name="Google Shape;201;p13"/>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02" name="Google Shape;202;p13"/>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accent2"/>
              </a:buClr>
              <a:buSzPts val="2800"/>
              <a:buChar char="•"/>
            </a:pPr>
            <a:r>
              <a:rPr lang="en-US">
                <a:solidFill>
                  <a:schemeClr val="accent2"/>
                </a:solidFill>
              </a:rPr>
              <a:t>SEX</a:t>
            </a:r>
            <a:r>
              <a:rPr lang="en-US"/>
              <a:t> is biological and characterised by primary and secondary sex characteristics such as chromosomes, gonads, sex hormones or genitals.</a:t>
            </a:r>
            <a:endParaRPr/>
          </a:p>
          <a:p>
            <a:pPr indent="-228600" lvl="0" marL="228600" rtl="0" algn="l">
              <a:lnSpc>
                <a:spcPct val="90000"/>
              </a:lnSpc>
              <a:spcBef>
                <a:spcPts val="1000"/>
              </a:spcBef>
              <a:spcAft>
                <a:spcPts val="0"/>
              </a:spcAft>
              <a:buClr>
                <a:schemeClr val="accent2"/>
              </a:buClr>
              <a:buSzPts val="2800"/>
              <a:buChar char="•"/>
            </a:pPr>
            <a:r>
              <a:rPr lang="en-US">
                <a:solidFill>
                  <a:schemeClr val="accent2"/>
                </a:solidFill>
              </a:rPr>
              <a:t>GENDER</a:t>
            </a:r>
            <a:r>
              <a:rPr lang="en-US"/>
              <a:t> refers to the socially constructed characteristics of women and men – such as norms, roles and relationships of and between  groups of women and men. It varies from society to society and can be changed.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14"/>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8" name="Google Shape;208;p14"/>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9" name="Google Shape;209;p14"/>
          <p:cNvSpPr txBox="1"/>
          <p:nvPr>
            <p:ph type="title"/>
          </p:nvPr>
        </p:nvSpPr>
        <p:spPr>
          <a:xfrm>
            <a:off x="1182797" y="1396686"/>
            <a:ext cx="3791490"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GENDER IDENTITY TERMINOLOGY</a:t>
            </a:r>
            <a:endParaRPr>
              <a:solidFill>
                <a:srgbClr val="FFFFFF"/>
              </a:solidFill>
            </a:endParaRPr>
          </a:p>
        </p:txBody>
      </p:sp>
      <p:sp>
        <p:nvSpPr>
          <p:cNvPr id="210" name="Google Shape;210;p14"/>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11" name="Google Shape;211;p14"/>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2" name="Google Shape;212;p14"/>
          <p:cNvSpPr txBox="1"/>
          <p:nvPr>
            <p:ph idx="1" type="body"/>
          </p:nvPr>
        </p:nvSpPr>
        <p:spPr>
          <a:xfrm>
            <a:off x="5018461" y="1209510"/>
            <a:ext cx="6790765" cy="5189650"/>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accent2"/>
              </a:buClr>
              <a:buSzPct val="100000"/>
              <a:buChar char="•"/>
            </a:pPr>
            <a:r>
              <a:rPr lang="en-US">
                <a:solidFill>
                  <a:schemeClr val="accent2"/>
                </a:solidFill>
              </a:rPr>
              <a:t>GENDER</a:t>
            </a:r>
            <a:r>
              <a:rPr lang="en-US"/>
              <a:t> refers to the socially constructed characteristics of women and men – such as norms, roles and relationships of and between  groups of women and men. It varies from society to society and can be changed. </a:t>
            </a: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QUEER</a:t>
            </a:r>
            <a:r>
              <a:rPr lang="en-US"/>
              <a:t>: A historically pejorative term that has been reclaimed by the communities* and used as a term of empowerment. It is an umbrella term that refers to anyone who identifies as anything other that heterosexual or cisgender.</a:t>
            </a: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NON-BINARY/GENDER QUEER</a:t>
            </a:r>
            <a:r>
              <a:rPr lang="en-US"/>
              <a:t>: This is an umbrella term to describe all gender identities that fall outside of the traditional binary of male and female.</a:t>
            </a: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GENDER FLUID</a:t>
            </a:r>
            <a:r>
              <a:rPr lang="en-US"/>
              <a:t>: Gender fluid individual experience different gender identities at different time. </a:t>
            </a: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INTERSEX</a:t>
            </a:r>
            <a:r>
              <a:rPr lang="en-US"/>
              <a:t>: Intersex refers to people born with sex characteristics that do not belong strictly to male or female categories.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6" name="Shape 216"/>
        <p:cNvGrpSpPr/>
        <p:nvPr/>
      </p:nvGrpSpPr>
      <p:grpSpPr>
        <a:xfrm>
          <a:off x="0" y="0"/>
          <a:ext cx="0" cy="0"/>
          <a:chOff x="0" y="0"/>
          <a:chExt cx="0" cy="0"/>
        </a:xfrm>
      </p:grpSpPr>
      <p:sp>
        <p:nvSpPr>
          <p:cNvPr id="217" name="Google Shape;217;p15"/>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8" name="Google Shape;218;p15"/>
          <p:cNvSpPr/>
          <p:nvPr/>
        </p:nvSpPr>
        <p:spPr>
          <a:xfrm>
            <a:off x="740546" y="1011045"/>
            <a:ext cx="4369859" cy="4369859"/>
          </a:xfrm>
          <a:prstGeom prst="roundRect">
            <a:avLst>
              <a:gd fmla="val 275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9" name="Google Shape;219;p15"/>
          <p:cNvSpPr txBox="1"/>
          <p:nvPr>
            <p:ph type="title"/>
          </p:nvPr>
        </p:nvSpPr>
        <p:spPr>
          <a:xfrm>
            <a:off x="956826" y="1112969"/>
            <a:ext cx="3937298" cy="416601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Other 'trans' terms</a:t>
            </a:r>
            <a:endParaRPr>
              <a:solidFill>
                <a:srgbClr val="FFFFFF"/>
              </a:solidFill>
            </a:endParaRPr>
          </a:p>
        </p:txBody>
      </p:sp>
      <p:sp>
        <p:nvSpPr>
          <p:cNvPr id="220" name="Google Shape;220;p15"/>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1" name="Google Shape;221;p15"/>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2" name="Google Shape;222;p15"/>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3" name="Google Shape;223;p15"/>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accent2"/>
              </a:buClr>
              <a:buSzPct val="100000"/>
              <a:buChar char="•"/>
            </a:pPr>
            <a:r>
              <a:rPr lang="en-US">
                <a:solidFill>
                  <a:schemeClr val="accent2"/>
                </a:solidFill>
              </a:rPr>
              <a:t>Gender Dysphoria</a:t>
            </a:r>
            <a:r>
              <a:rPr lang="en-US"/>
              <a:t>:  A medical term used to describe the uncomfortable feeling that a trans person's internal gender experience doesn’t match their body. </a:t>
            </a: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Transition:</a:t>
            </a:r>
            <a:r>
              <a:rPr lang="en-US"/>
              <a:t>  The process of changing genders. This can be social and / or medical.   Medical transition may involve hormone replacement therapy and various surgeries. It is important to note that many trans people decide not to transition medically. Carrying out the medical process of transitioning is also not a pre-requisite to identifying as trans.</a:t>
            </a: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FTM</a:t>
            </a:r>
            <a:r>
              <a:rPr lang="en-US"/>
              <a:t> - female to male trans person  - a transman</a:t>
            </a:r>
            <a:endParaRPr>
              <a:solidFill>
                <a:srgbClr val="000000"/>
              </a:solidFill>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MTF</a:t>
            </a:r>
            <a:r>
              <a:rPr lang="en-US"/>
              <a:t> - male to female trans person – a transwoman</a:t>
            </a:r>
            <a:endParaRPr/>
          </a:p>
          <a:p>
            <a:pPr indent="-90804" lvl="0" marL="228600" rtl="0" algn="l">
              <a:lnSpc>
                <a:spcPct val="90000"/>
              </a:lnSpc>
              <a:spcBef>
                <a:spcPts val="1000"/>
              </a:spcBef>
              <a:spcAft>
                <a:spcPts val="0"/>
              </a:spcAft>
              <a:buClr>
                <a:schemeClr val="dk1"/>
              </a:buClr>
              <a:buSzPct val="100000"/>
              <a:buNone/>
            </a:pPr>
            <a:r>
              <a:t/>
            </a:r>
            <a:endParaRPr/>
          </a:p>
        </p:txBody>
      </p:sp>
      <p:sp>
        <p:nvSpPr>
          <p:cNvPr id="224" name="Google Shape;224;p15"/>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5" name="Google Shape;225;p15"/>
          <p:cNvSpPr/>
          <p:nvPr/>
        </p:nvSpPr>
        <p:spPr>
          <a:xfrm flipH="1">
            <a:off x="3418308"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6" name="Google Shape;226;p15"/>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0" name="Shape 230"/>
        <p:cNvGrpSpPr/>
        <p:nvPr/>
      </p:nvGrpSpPr>
      <p:grpSpPr>
        <a:xfrm>
          <a:off x="0" y="0"/>
          <a:ext cx="0" cy="0"/>
          <a:chOff x="0" y="0"/>
          <a:chExt cx="0" cy="0"/>
        </a:xfrm>
      </p:grpSpPr>
      <p:sp>
        <p:nvSpPr>
          <p:cNvPr id="231" name="Google Shape;231;p16"/>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2" name="Google Shape;232;p16"/>
          <p:cNvSpPr/>
          <p:nvPr/>
        </p:nvSpPr>
        <p:spPr>
          <a:xfrm>
            <a:off x="707393" y="847600"/>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3" name="Google Shape;233;p16"/>
          <p:cNvSpPr txBox="1"/>
          <p:nvPr>
            <p:ph type="title"/>
          </p:nvPr>
        </p:nvSpPr>
        <p:spPr>
          <a:xfrm>
            <a:off x="1389278" y="1233241"/>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Pronouns</a:t>
            </a:r>
            <a:endParaRPr>
              <a:solidFill>
                <a:srgbClr val="FFFFFF"/>
              </a:solidFill>
            </a:endParaRPr>
          </a:p>
        </p:txBody>
      </p:sp>
      <p:sp>
        <p:nvSpPr>
          <p:cNvPr id="234" name="Google Shape;234;p16"/>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5" name="Google Shape;235;p16"/>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6" name="Google Shape;236;p16"/>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7" name="Google Shape;237;p16"/>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accent2"/>
              </a:buClr>
              <a:buSzPct val="100000"/>
              <a:buChar char="•"/>
            </a:pPr>
            <a:r>
              <a:rPr lang="en-US">
                <a:solidFill>
                  <a:schemeClr val="accent2"/>
                </a:solidFill>
              </a:rPr>
              <a:t>Pronouns</a:t>
            </a:r>
            <a:r>
              <a:rPr lang="en-US"/>
              <a:t> are words used to refer to someone or something. </a:t>
            </a:r>
            <a:endParaRPr/>
          </a:p>
          <a:p>
            <a:pPr indent="-228600" lvl="0" marL="228600" rtl="0" algn="l">
              <a:lnSpc>
                <a:spcPct val="90000"/>
              </a:lnSpc>
              <a:spcBef>
                <a:spcPts val="1000"/>
              </a:spcBef>
              <a:spcAft>
                <a:spcPts val="0"/>
              </a:spcAft>
              <a:buClr>
                <a:schemeClr val="accent2"/>
              </a:buClr>
              <a:buSzPct val="100000"/>
              <a:buChar char="•"/>
            </a:pPr>
            <a:r>
              <a:rPr lang="en-US">
                <a:solidFill>
                  <a:schemeClr val="accent2"/>
                </a:solidFill>
              </a:rPr>
              <a:t>Gender specific pronouns are ‘he’ and ‘she’ </a:t>
            </a:r>
            <a:r>
              <a:rPr lang="en-US"/>
              <a:t>which are usually used for men and women respectively. Many non-binary people do not identify with these pronouns and choose to opt for more gender neutral pronouns like </a:t>
            </a:r>
            <a:r>
              <a:rPr lang="en-US">
                <a:solidFill>
                  <a:schemeClr val="accent2"/>
                </a:solidFill>
              </a:rPr>
              <a:t>‘they’</a:t>
            </a:r>
            <a:r>
              <a:rPr lang="en-US"/>
              <a:t> or no pronouns at all.</a:t>
            </a:r>
            <a:endParaRPr/>
          </a:p>
          <a:p>
            <a:pPr indent="-228600" lvl="0" marL="228600" rtl="0" algn="l">
              <a:lnSpc>
                <a:spcPct val="90000"/>
              </a:lnSpc>
              <a:spcBef>
                <a:spcPts val="1000"/>
              </a:spcBef>
              <a:spcAft>
                <a:spcPts val="0"/>
              </a:spcAft>
              <a:buClr>
                <a:schemeClr val="dk1"/>
              </a:buClr>
              <a:buSzPct val="100000"/>
              <a:buChar char="•"/>
            </a:pPr>
            <a:r>
              <a:rPr lang="en-US"/>
              <a:t>If unsure, it is okay to </a:t>
            </a:r>
            <a:r>
              <a:rPr lang="en-US">
                <a:solidFill>
                  <a:schemeClr val="accent2"/>
                </a:solidFill>
              </a:rPr>
              <a:t>respectfully and discreetly ask </a:t>
            </a:r>
            <a:r>
              <a:rPr lang="en-US"/>
              <a:t>someone which pronoun they prefer to use.</a:t>
            </a:r>
            <a:endParaRPr/>
          </a:p>
        </p:txBody>
      </p:sp>
      <p:sp>
        <p:nvSpPr>
          <p:cNvPr id="238" name="Google Shape;238;p16"/>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9" name="Google Shape;239;p16"/>
          <p:cNvSpPr/>
          <p:nvPr/>
        </p:nvSpPr>
        <p:spPr>
          <a:xfrm flipH="1">
            <a:off x="3405056"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0" name="Google Shape;240;p16"/>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4" name="Shape 244"/>
        <p:cNvGrpSpPr/>
        <p:nvPr/>
      </p:nvGrpSpPr>
      <p:grpSpPr>
        <a:xfrm>
          <a:off x="0" y="0"/>
          <a:ext cx="0" cy="0"/>
          <a:chOff x="0" y="0"/>
          <a:chExt cx="0" cy="0"/>
        </a:xfrm>
      </p:grpSpPr>
      <p:sp>
        <p:nvSpPr>
          <p:cNvPr id="245" name="Google Shape;245;p17"/>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6" name="Google Shape;246;p17"/>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7" name="Google Shape;247;p17"/>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GENDER EXPRESSION</a:t>
            </a:r>
            <a:endParaRPr>
              <a:solidFill>
                <a:srgbClr val="FFFFFF"/>
              </a:solidFill>
            </a:endParaRPr>
          </a:p>
        </p:txBody>
      </p:sp>
      <p:sp>
        <p:nvSpPr>
          <p:cNvPr id="248" name="Google Shape;248;p17"/>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49" name="Google Shape;249;p17"/>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50" name="Google Shape;250;p17"/>
          <p:cNvSpPr txBox="1"/>
          <p:nvPr>
            <p:ph idx="1" type="body"/>
          </p:nvPr>
        </p:nvSpPr>
        <p:spPr>
          <a:xfrm>
            <a:off x="5557723" y="1713603"/>
            <a:ext cx="5794304" cy="4228357"/>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lang="en-US"/>
              <a:t>Gender expression is </a:t>
            </a:r>
            <a:r>
              <a:rPr i="1" lang="en-US"/>
              <a:t>how a person outwardly shows their gender identity</a:t>
            </a:r>
            <a:r>
              <a:rPr lang="en-US"/>
              <a:t>. It includes physical expressions such as person’s clothing, hairstyle, makeup, and social expressions such as name and pronoun choice.  Some examples of gender expression are masculine, feminine, and androgynous.</a:t>
            </a:r>
            <a:endParaRPr/>
          </a:p>
          <a:p>
            <a:pPr indent="-228600" lvl="0" marL="228600" rtl="0" algn="l">
              <a:lnSpc>
                <a:spcPct val="90000"/>
              </a:lnSpc>
              <a:spcBef>
                <a:spcPts val="1000"/>
              </a:spcBef>
              <a:spcAft>
                <a:spcPts val="0"/>
              </a:spcAft>
              <a:buClr>
                <a:schemeClr val="dk1"/>
              </a:buClr>
              <a:buSzPct val="100000"/>
              <a:buChar char="•"/>
            </a:pPr>
            <a:r>
              <a:rPr lang="en-US"/>
              <a:t>However, not everyone who expresses themselves in a way that varies from their assigned sex or gender identity is expressing </a:t>
            </a:r>
            <a:r>
              <a:rPr i="1" lang="en-US"/>
              <a:t>their </a:t>
            </a:r>
            <a:r>
              <a:rPr lang="en-US"/>
              <a:t>particular identity. For example, Drag Kings and Drag Queens are artists and performers who do not necessarily identify with the gender that they are expressing in performance.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4" name="Shape 254"/>
        <p:cNvGrpSpPr/>
        <p:nvPr/>
      </p:nvGrpSpPr>
      <p:grpSpPr>
        <a:xfrm>
          <a:off x="0" y="0"/>
          <a:ext cx="0" cy="0"/>
          <a:chOff x="0" y="0"/>
          <a:chExt cx="0" cy="0"/>
        </a:xfrm>
      </p:grpSpPr>
      <p:sp>
        <p:nvSpPr>
          <p:cNvPr id="255" name="Google Shape;255;p18"/>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6" name="Google Shape;256;p18"/>
          <p:cNvSpPr/>
          <p:nvPr/>
        </p:nvSpPr>
        <p:spPr>
          <a:xfrm>
            <a:off x="740546" y="1011045"/>
            <a:ext cx="4369859" cy="4369859"/>
          </a:xfrm>
          <a:prstGeom prst="roundRect">
            <a:avLst>
              <a:gd fmla="val 275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7" name="Google Shape;257;p18"/>
          <p:cNvSpPr txBox="1"/>
          <p:nvPr>
            <p:ph type="title"/>
          </p:nvPr>
        </p:nvSpPr>
        <p:spPr>
          <a:xfrm>
            <a:off x="956826" y="1112969"/>
            <a:ext cx="3937298" cy="416601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Heterosexual and cisgender</a:t>
            </a:r>
            <a:endParaRPr/>
          </a:p>
        </p:txBody>
      </p:sp>
      <p:sp>
        <p:nvSpPr>
          <p:cNvPr id="258" name="Google Shape;258;p18"/>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9" name="Google Shape;259;p18"/>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0" name="Google Shape;260;p18"/>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18"/>
          <p:cNvSpPr txBox="1"/>
          <p:nvPr>
            <p:ph idx="1" type="body"/>
          </p:nvPr>
        </p:nvSpPr>
        <p:spPr>
          <a:xfrm>
            <a:off x="5486400" y="1348418"/>
            <a:ext cx="5867399" cy="437353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accent2"/>
              </a:buClr>
              <a:buSzPts val="2800"/>
              <a:buChar char="•"/>
            </a:pPr>
            <a:r>
              <a:rPr lang="en-US">
                <a:solidFill>
                  <a:schemeClr val="accent2"/>
                </a:solidFill>
              </a:rPr>
              <a:t>Heterosexual/straight</a:t>
            </a:r>
            <a:r>
              <a:rPr lang="en-US"/>
              <a:t>: Sexual and romantic attraction to the opposite sex.</a:t>
            </a:r>
            <a:endParaRPr/>
          </a:p>
          <a:p>
            <a:pPr indent="-228600" lvl="0" marL="228600" rtl="0" algn="l">
              <a:lnSpc>
                <a:spcPct val="90000"/>
              </a:lnSpc>
              <a:spcBef>
                <a:spcPts val="1000"/>
              </a:spcBef>
              <a:spcAft>
                <a:spcPts val="0"/>
              </a:spcAft>
              <a:buClr>
                <a:schemeClr val="accent2"/>
              </a:buClr>
              <a:buSzPts val="2800"/>
              <a:buChar char="•"/>
            </a:pPr>
            <a:r>
              <a:rPr lang="en-US">
                <a:solidFill>
                  <a:schemeClr val="accent2"/>
                </a:solidFill>
              </a:rPr>
              <a:t>Cisgender</a:t>
            </a:r>
            <a:r>
              <a:rPr lang="en-US"/>
              <a:t>: Identifying with the gender one was assigned at birth.</a:t>
            </a:r>
            <a:endParaRPr/>
          </a:p>
        </p:txBody>
      </p:sp>
      <p:sp>
        <p:nvSpPr>
          <p:cNvPr id="262" name="Google Shape;262;p18"/>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3" name="Google Shape;263;p18"/>
          <p:cNvSpPr/>
          <p:nvPr/>
        </p:nvSpPr>
        <p:spPr>
          <a:xfrm flipH="1">
            <a:off x="3418308"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4" name="Google Shape;264;p18"/>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8" name="Shape 268"/>
        <p:cNvGrpSpPr/>
        <p:nvPr/>
      </p:nvGrpSpPr>
      <p:grpSpPr>
        <a:xfrm>
          <a:off x="0" y="0"/>
          <a:ext cx="0" cy="0"/>
          <a:chOff x="0" y="0"/>
          <a:chExt cx="0" cy="0"/>
        </a:xfrm>
      </p:grpSpPr>
      <p:sp>
        <p:nvSpPr>
          <p:cNvPr id="269" name="Google Shape;269;p19"/>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0" name="Google Shape;270;p19"/>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1" name="Google Shape;271;p19"/>
          <p:cNvSpPr txBox="1"/>
          <p:nvPr>
            <p:ph type="title"/>
          </p:nvPr>
        </p:nvSpPr>
        <p:spPr>
          <a:xfrm>
            <a:off x="686834" y="1153572"/>
            <a:ext cx="3200400" cy="44611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A Note on Terminology</a:t>
            </a:r>
            <a:endParaRPr>
              <a:solidFill>
                <a:srgbClr val="FFFFFF"/>
              </a:solidFill>
            </a:endParaRPr>
          </a:p>
        </p:txBody>
      </p:sp>
      <p:sp>
        <p:nvSpPr>
          <p:cNvPr id="272" name="Google Shape;272;p19"/>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3" name="Google Shape;273;p19"/>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accent2"/>
              </a:buClr>
              <a:buSzPts val="2800"/>
              <a:buChar char="•"/>
            </a:pPr>
            <a:r>
              <a:rPr lang="en-US">
                <a:solidFill>
                  <a:schemeClr val="accent2"/>
                </a:solidFill>
              </a:rPr>
              <a:t>Please remember</a:t>
            </a:r>
            <a:r>
              <a:rPr lang="en-US"/>
              <a:t>: </a:t>
            </a:r>
            <a:endParaRPr/>
          </a:p>
          <a:p>
            <a:pPr indent="-228600" lvl="0" marL="228600" rtl="0" algn="l">
              <a:lnSpc>
                <a:spcPct val="90000"/>
              </a:lnSpc>
              <a:spcBef>
                <a:spcPts val="1000"/>
              </a:spcBef>
              <a:spcAft>
                <a:spcPts val="0"/>
              </a:spcAft>
              <a:buClr>
                <a:schemeClr val="dk1"/>
              </a:buClr>
              <a:buSzPts val="2800"/>
              <a:buChar char="•"/>
            </a:pPr>
            <a:r>
              <a:rPr lang="en-US"/>
              <a:t>Language is fluid and ever-evolving. There is no absolutely correct way to describe identities, although there are ways which are exclusionary and incorrect.</a:t>
            </a:r>
            <a:endParaRPr/>
          </a:p>
          <a:p>
            <a:pPr indent="-228600" lvl="0" marL="228600" rtl="0" algn="l">
              <a:lnSpc>
                <a:spcPct val="90000"/>
              </a:lnSpc>
              <a:spcBef>
                <a:spcPts val="1000"/>
              </a:spcBef>
              <a:spcAft>
                <a:spcPts val="0"/>
              </a:spcAft>
              <a:buClr>
                <a:schemeClr val="dk1"/>
              </a:buClr>
              <a:buSzPts val="2800"/>
              <a:buChar char="•"/>
            </a:pPr>
            <a:r>
              <a:rPr lang="en-US"/>
              <a:t>A 'queer' person may use terms about themselves that would be offensive if used by others. If in doubt, check before you use an unfamiliar term.</a:t>
            </a:r>
            <a:endParaRPr/>
          </a:p>
          <a:p>
            <a:pPr indent="-228600" lvl="0" marL="228600" rtl="0" algn="l">
              <a:lnSpc>
                <a:spcPct val="90000"/>
              </a:lnSpc>
              <a:spcBef>
                <a:spcPts val="1000"/>
              </a:spcBef>
              <a:spcAft>
                <a:spcPts val="0"/>
              </a:spcAft>
              <a:buClr>
                <a:schemeClr val="dk1"/>
              </a:buClr>
              <a:buSzPts val="2800"/>
              <a:buChar char="•"/>
            </a:pPr>
            <a:r>
              <a:rPr lang="en-US"/>
              <a:t>Lived experience is more valuable than any definition.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20"/>
          <p:cNvSpPr/>
          <p:nvPr/>
        </p:nvSpPr>
        <p:spPr>
          <a:xfrm>
            <a:off x="0" y="0"/>
            <a:ext cx="12192000" cy="6858000"/>
          </a:xfrm>
          <a:prstGeom prst="rect">
            <a:avLst/>
          </a:prstGeom>
          <a:solidFill>
            <a:schemeClr val="l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9" name="Google Shape;279;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0" name="Google Shape;280;p20"/>
          <p:cNvSpPr/>
          <p:nvPr/>
        </p:nvSpPr>
        <p:spPr>
          <a:xfrm rot="-172285">
            <a:off x="1108520" y="775849"/>
            <a:ext cx="2987899" cy="2987899"/>
          </a:xfrm>
          <a:prstGeom prst="arc">
            <a:avLst>
              <a:gd fmla="val 16200000" name="adj1"/>
              <a:gd fmla="val 2287352"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81" name="Google Shape;281;p20"/>
          <p:cNvSpPr txBox="1"/>
          <p:nvPr>
            <p:ph type="title"/>
          </p:nvPr>
        </p:nvSpPr>
        <p:spPr>
          <a:xfrm>
            <a:off x="860742" y="1124988"/>
            <a:ext cx="4425962" cy="23876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2"/>
              </a:buClr>
              <a:buSzPts val="6000"/>
              <a:buFont typeface="Calibri"/>
              <a:buNone/>
            </a:pPr>
            <a:r>
              <a:rPr b="1" lang="en-US" sz="6000">
                <a:solidFill>
                  <a:schemeClr val="accent2"/>
                </a:solidFill>
                <a:latin typeface="Calibri"/>
                <a:ea typeface="Calibri"/>
                <a:cs typeface="Calibri"/>
                <a:sym typeface="Calibri"/>
              </a:rPr>
              <a:t>COMING OUT</a:t>
            </a:r>
            <a:endParaRPr/>
          </a:p>
        </p:txBody>
      </p:sp>
      <p:pic>
        <p:nvPicPr>
          <p:cNvPr descr="One in a crowd" id="282" name="Google Shape;282;p20"/>
          <p:cNvPicPr preferRelativeResize="0"/>
          <p:nvPr/>
        </p:nvPicPr>
        <p:blipFill rotWithShape="1">
          <a:blip r:embed="rId3">
            <a:alphaModFix/>
          </a:blip>
          <a:srcRect b="3" l="18324" r="11049" t="0"/>
          <a:stretch/>
        </p:blipFill>
        <p:spPr>
          <a:xfrm>
            <a:off x="5733768" y="-1"/>
            <a:ext cx="6458232" cy="6858001"/>
          </a:xfrm>
          <a:custGeom>
            <a:rect b="b" l="l" r="r" t="t"/>
            <a:pathLst>
              <a:path extrusionOk="0" h="6858001" w="6458232">
                <a:moveTo>
                  <a:pt x="2209000" y="0"/>
                </a:moveTo>
                <a:lnTo>
                  <a:pt x="6458232" y="0"/>
                </a:lnTo>
                <a:lnTo>
                  <a:pt x="6458232" y="6858001"/>
                </a:lnTo>
                <a:lnTo>
                  <a:pt x="651045" y="6858001"/>
                </a:lnTo>
                <a:lnTo>
                  <a:pt x="635146" y="6830200"/>
                </a:lnTo>
                <a:cubicBezTo>
                  <a:pt x="230085" y="6080469"/>
                  <a:pt x="0" y="5221296"/>
                  <a:pt x="0" y="4308089"/>
                </a:cubicBezTo>
                <a:cubicBezTo>
                  <a:pt x="0" y="2572997"/>
                  <a:pt x="830606" y="1032965"/>
                  <a:pt x="2113832" y="68046"/>
                </a:cubicBezTo>
                <a:close/>
              </a:path>
            </a:pathLst>
          </a:custGeom>
          <a:noFill/>
          <a:ln>
            <a:noFill/>
          </a:ln>
        </p:spPr>
      </p:pic>
      <p:sp>
        <p:nvSpPr>
          <p:cNvPr id="283" name="Google Shape;283;p20"/>
          <p:cNvSpPr/>
          <p:nvPr/>
        </p:nvSpPr>
        <p:spPr>
          <a:xfrm>
            <a:off x="5394269" y="4274457"/>
            <a:ext cx="825256" cy="825256"/>
          </a:xfrm>
          <a:prstGeom prst="rect">
            <a:avLst/>
          </a:prstGeom>
          <a:noFill/>
          <a:ln cap="flat" cmpd="sng" w="1270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84" name="Google Shape;284;p20"/>
          <p:cNvSpPr/>
          <p:nvPr/>
        </p:nvSpPr>
        <p:spPr>
          <a:xfrm>
            <a:off x="860742" y="5649686"/>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8" name="Shape 288"/>
        <p:cNvGrpSpPr/>
        <p:nvPr/>
      </p:nvGrpSpPr>
      <p:grpSpPr>
        <a:xfrm>
          <a:off x="0" y="0"/>
          <a:ext cx="0" cy="0"/>
          <a:chOff x="0" y="0"/>
          <a:chExt cx="0" cy="0"/>
        </a:xfrm>
      </p:grpSpPr>
      <p:sp>
        <p:nvSpPr>
          <p:cNvPr id="289" name="Google Shape;289;p21"/>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0" name="Google Shape;290;p21"/>
          <p:cNvSpPr/>
          <p:nvPr/>
        </p:nvSpPr>
        <p:spPr>
          <a:xfrm>
            <a:off x="707393" y="847600"/>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1" name="Google Shape;291;p21"/>
          <p:cNvSpPr txBox="1"/>
          <p:nvPr>
            <p:ph type="title"/>
          </p:nvPr>
        </p:nvSpPr>
        <p:spPr>
          <a:xfrm>
            <a:off x="1389278" y="1233241"/>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Coming out</a:t>
            </a:r>
            <a:endParaRPr>
              <a:solidFill>
                <a:srgbClr val="FFFFFF"/>
              </a:solidFill>
            </a:endParaRPr>
          </a:p>
        </p:txBody>
      </p:sp>
      <p:sp>
        <p:nvSpPr>
          <p:cNvPr id="292" name="Google Shape;292;p21"/>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3" name="Google Shape;293;p21"/>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4" name="Google Shape;294;p21"/>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5" name="Google Shape;295;p21"/>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accent2"/>
              </a:buClr>
              <a:buSzPts val="2800"/>
              <a:buNone/>
            </a:pPr>
            <a:r>
              <a:rPr lang="en-US">
                <a:solidFill>
                  <a:schemeClr val="accent2"/>
                </a:solidFill>
              </a:rPr>
              <a:t>Coming Out</a:t>
            </a:r>
            <a:r>
              <a:rPr lang="en-US"/>
              <a:t> is the term used to describe "the process of realising one’s LGBT identity and the decision to disclose this to others such as family, friends, classmates and colleagues" (LGBT Ireland). </a:t>
            </a:r>
            <a:endParaRPr/>
          </a:p>
          <a:p>
            <a:pPr indent="0" lvl="0" marL="0" rtl="0" algn="l">
              <a:lnSpc>
                <a:spcPct val="90000"/>
              </a:lnSpc>
              <a:spcBef>
                <a:spcPts val="1000"/>
              </a:spcBef>
              <a:spcAft>
                <a:spcPts val="0"/>
              </a:spcAft>
              <a:buClr>
                <a:schemeClr val="dk1"/>
              </a:buClr>
              <a:buSzPts val="2800"/>
              <a:buNone/>
            </a:pPr>
            <a:r>
              <a:rPr lang="en-US"/>
              <a:t>It is a misconception that coming out is a single event that happens once in an LGBT+ person’s life. In fact, it is a lifelong process. However, the first time this event happens is usually very significant for the individual in question.</a:t>
            </a:r>
            <a:endParaRPr/>
          </a:p>
        </p:txBody>
      </p:sp>
      <p:sp>
        <p:nvSpPr>
          <p:cNvPr id="296" name="Google Shape;296;p21"/>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7" name="Google Shape;297;p21"/>
          <p:cNvSpPr/>
          <p:nvPr/>
        </p:nvSpPr>
        <p:spPr>
          <a:xfrm flipH="1">
            <a:off x="3405056"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8" name="Google Shape;298;p21"/>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2" name="Shape 302"/>
        <p:cNvGrpSpPr/>
        <p:nvPr/>
      </p:nvGrpSpPr>
      <p:grpSpPr>
        <a:xfrm>
          <a:off x="0" y="0"/>
          <a:ext cx="0" cy="0"/>
          <a:chOff x="0" y="0"/>
          <a:chExt cx="0" cy="0"/>
        </a:xfrm>
      </p:grpSpPr>
      <p:sp>
        <p:nvSpPr>
          <p:cNvPr id="303" name="Google Shape;303;p2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4" name="Google Shape;304;p22"/>
          <p:cNvSpPr/>
          <p:nvPr/>
        </p:nvSpPr>
        <p:spPr>
          <a:xfrm>
            <a:off x="0" y="0"/>
            <a:ext cx="12192000" cy="6858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05" name="Google Shape;305;p22"/>
          <p:cNvSpPr/>
          <p:nvPr/>
        </p:nvSpPr>
        <p:spPr>
          <a:xfrm>
            <a:off x="2769476" y="220196"/>
            <a:ext cx="9422524" cy="6637806"/>
          </a:xfrm>
          <a:custGeom>
            <a:rect b="b" l="l" r="r" t="t"/>
            <a:pathLst>
              <a:path extrusionOk="0" h="5770597" w="8191500">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06" name="Google Shape;306;p22"/>
          <p:cNvSpPr/>
          <p:nvPr/>
        </p:nvSpPr>
        <p:spPr>
          <a:xfrm>
            <a:off x="2209800" y="2099696"/>
            <a:ext cx="1942241" cy="1889551"/>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07" name="Google Shape;307;p22"/>
          <p:cNvSpPr/>
          <p:nvPr/>
        </p:nvSpPr>
        <p:spPr>
          <a:xfrm rot="-3079828">
            <a:off x="1613162" y="1492572"/>
            <a:ext cx="2987899" cy="2987899"/>
          </a:xfrm>
          <a:prstGeom prst="arc">
            <a:avLst>
              <a:gd fmla="val 14455503" name="adj1"/>
              <a:gd fmla="val 227775"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08" name="Google Shape;308;p22"/>
          <p:cNvSpPr txBox="1"/>
          <p:nvPr>
            <p:ph type="title"/>
          </p:nvPr>
        </p:nvSpPr>
        <p:spPr>
          <a:xfrm>
            <a:off x="4038600" y="1939159"/>
            <a:ext cx="7644627" cy="4251639"/>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chemeClr val="dk1"/>
              </a:buClr>
              <a:buSzPts val="2400"/>
              <a:buFont typeface="Calibri"/>
              <a:buNone/>
            </a:pPr>
            <a:r>
              <a:rPr b="1" i="1" lang="en-US" sz="2400"/>
              <a:t>“Coming out is probably one of the most extreme and difficult things you can do. Before you come out you have to deal with it all yourself and it took me six years to.  And I couldn’t be myself for those six years and it is, again, it’s called in the closet because you are in the closet. No one can see you; they see this door because no one’s ever opened up the closet to look inside” </a:t>
            </a:r>
            <a:r>
              <a:rPr i="1" lang="en-US" sz="2400"/>
              <a:t>(Gay, Male, 17) </a:t>
            </a:r>
            <a:endParaRPr sz="24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2" name="Shape 312"/>
        <p:cNvGrpSpPr/>
        <p:nvPr/>
      </p:nvGrpSpPr>
      <p:grpSpPr>
        <a:xfrm>
          <a:off x="0" y="0"/>
          <a:ext cx="0" cy="0"/>
          <a:chOff x="0" y="0"/>
          <a:chExt cx="0" cy="0"/>
        </a:xfrm>
      </p:grpSpPr>
      <p:sp>
        <p:nvSpPr>
          <p:cNvPr id="313" name="Google Shape;313;p23"/>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4" name="Google Shape;314;p23"/>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2"/>
              </a:buClr>
              <a:buSzPts val="4400"/>
              <a:buFont typeface="Calibri"/>
              <a:buNone/>
            </a:pPr>
            <a:r>
              <a:rPr lang="en-US">
                <a:solidFill>
                  <a:schemeClr val="accent2"/>
                </a:solidFill>
              </a:rPr>
              <a:t>Coming Out statistics</a:t>
            </a:r>
            <a:endParaRPr>
              <a:solidFill>
                <a:schemeClr val="accent2"/>
              </a:solidFill>
            </a:endParaRPr>
          </a:p>
        </p:txBody>
      </p:sp>
      <p:sp>
        <p:nvSpPr>
          <p:cNvPr id="315" name="Google Shape;315;p23"/>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6" name="Google Shape;316;p23"/>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90000"/>
              </a:lnSpc>
              <a:spcBef>
                <a:spcPts val="0"/>
              </a:spcBef>
              <a:spcAft>
                <a:spcPts val="0"/>
              </a:spcAft>
              <a:buClr>
                <a:schemeClr val="accent2"/>
              </a:buClr>
              <a:buSzPct val="100000"/>
              <a:buChar char="•"/>
            </a:pPr>
            <a:r>
              <a:rPr b="1" lang="en-US">
                <a:solidFill>
                  <a:schemeClr val="accent2"/>
                </a:solidFill>
              </a:rPr>
              <a:t>12 years</a:t>
            </a:r>
            <a:r>
              <a:rPr lang="en-US"/>
              <a:t>: the most common age that an LGBT person discovers their sexual orientation or gender identity for themselves (average is 14) </a:t>
            </a:r>
            <a:endParaRPr/>
          </a:p>
          <a:p>
            <a:pPr indent="-228600" lvl="0" marL="228600" rtl="0" algn="l">
              <a:lnSpc>
                <a:spcPct val="90000"/>
              </a:lnSpc>
              <a:spcBef>
                <a:spcPts val="1000"/>
              </a:spcBef>
              <a:spcAft>
                <a:spcPts val="0"/>
              </a:spcAft>
              <a:buClr>
                <a:schemeClr val="accent2"/>
              </a:buClr>
              <a:buSzPct val="100000"/>
              <a:buChar char="•"/>
            </a:pPr>
            <a:r>
              <a:rPr b="1" lang="en-US">
                <a:solidFill>
                  <a:schemeClr val="accent2"/>
                </a:solidFill>
              </a:rPr>
              <a:t>17 years</a:t>
            </a:r>
            <a:r>
              <a:rPr lang="en-US"/>
              <a:t>: the most common age to start ‘coming out’ to others (average is 21) </a:t>
            </a:r>
            <a:endParaRPr/>
          </a:p>
          <a:p>
            <a:pPr indent="-228600" lvl="0" marL="228600" rtl="0" algn="l">
              <a:lnSpc>
                <a:spcPct val="90000"/>
              </a:lnSpc>
              <a:spcBef>
                <a:spcPts val="1000"/>
              </a:spcBef>
              <a:spcAft>
                <a:spcPts val="0"/>
              </a:spcAft>
              <a:buClr>
                <a:schemeClr val="accent2"/>
              </a:buClr>
              <a:buSzPct val="100000"/>
              <a:buChar char="•"/>
            </a:pPr>
            <a:r>
              <a:rPr b="1" lang="en-US">
                <a:solidFill>
                  <a:schemeClr val="accent2"/>
                </a:solidFill>
              </a:rPr>
              <a:t>5 to 7 years</a:t>
            </a:r>
            <a:r>
              <a:rPr lang="en-US"/>
              <a:t>: number of years young LGBT people conceal their identity from others </a:t>
            </a:r>
            <a:endParaRPr/>
          </a:p>
          <a:p>
            <a:pPr indent="-228600" lvl="0" marL="228600" rtl="0" algn="l">
              <a:lnSpc>
                <a:spcPct val="90000"/>
              </a:lnSpc>
              <a:spcBef>
                <a:spcPts val="1000"/>
              </a:spcBef>
              <a:spcAft>
                <a:spcPts val="0"/>
              </a:spcAft>
              <a:buClr>
                <a:schemeClr val="dk1"/>
              </a:buClr>
              <a:buSzPct val="100000"/>
              <a:buChar char="•"/>
            </a:pPr>
            <a:r>
              <a:rPr lang="en-US"/>
              <a:t>The period prior to coming out to others is often particularly stressful because of fear of rejection and isolation </a:t>
            </a:r>
            <a:endParaRPr/>
          </a:p>
          <a:p>
            <a:pPr indent="-77470" lvl="0" marL="228600" rtl="0" algn="l">
              <a:lnSpc>
                <a:spcPct val="90000"/>
              </a:lnSpc>
              <a:spcBef>
                <a:spcPts val="1000"/>
              </a:spcBef>
              <a:spcAft>
                <a:spcPts val="0"/>
              </a:spcAft>
              <a:buClr>
                <a:schemeClr val="dk1"/>
              </a:buClr>
              <a:buSzPct val="100000"/>
              <a:buNone/>
            </a:pPr>
            <a:r>
              <a:t/>
            </a:r>
            <a:endParaRPr/>
          </a:p>
        </p:txBody>
      </p:sp>
      <p:sp>
        <p:nvSpPr>
          <p:cNvPr id="317" name="Google Shape;317;p23"/>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8" name="Google Shape;318;p23"/>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9" name="Google Shape;319;p23"/>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20" name="Google Shape;320;p23"/>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321" name="Google Shape;321;p23"/>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2" name="Google Shape;322;p23"/>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3" name="Google Shape;323;p23"/>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7" name="Shape 327"/>
        <p:cNvGrpSpPr/>
        <p:nvPr/>
      </p:nvGrpSpPr>
      <p:grpSpPr>
        <a:xfrm>
          <a:off x="0" y="0"/>
          <a:ext cx="0" cy="0"/>
          <a:chOff x="0" y="0"/>
          <a:chExt cx="0" cy="0"/>
        </a:xfrm>
      </p:grpSpPr>
      <p:sp>
        <p:nvSpPr>
          <p:cNvPr id="328" name="Google Shape;328;p24"/>
          <p:cNvSpPr/>
          <p:nvPr/>
        </p:nvSpPr>
        <p:spPr>
          <a:xfrm>
            <a:off x="0" y="0"/>
            <a:ext cx="12192000" cy="6858000"/>
          </a:xfrm>
          <a:prstGeom prst="rect">
            <a:avLst/>
          </a:prstGeom>
          <a:solidFill>
            <a:srgbClr val="EDEDE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nvGrpSpPr>
          <p:cNvPr id="329" name="Google Shape;329;p24"/>
          <p:cNvGrpSpPr/>
          <p:nvPr/>
        </p:nvGrpSpPr>
        <p:grpSpPr>
          <a:xfrm>
            <a:off x="-2" y="-1"/>
            <a:ext cx="12191999" cy="4267200"/>
            <a:chOff x="7467600" y="0"/>
            <a:chExt cx="4724400" cy="6858000"/>
          </a:xfrm>
        </p:grpSpPr>
        <p:sp>
          <p:nvSpPr>
            <p:cNvPr id="330" name="Google Shape;330;p24"/>
            <p:cNvSpPr/>
            <p:nvPr/>
          </p:nvSpPr>
          <p:spPr>
            <a:xfrm>
              <a:off x="7467600" y="0"/>
              <a:ext cx="4724400" cy="6858000"/>
            </a:xfrm>
            <a:prstGeom prst="rect">
              <a:avLst/>
            </a:prstGeom>
            <a:solidFill>
              <a:schemeClr val="accent5">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31" name="Google Shape;331;p24"/>
            <p:cNvSpPr/>
            <p:nvPr/>
          </p:nvSpPr>
          <p:spPr>
            <a:xfrm>
              <a:off x="7467600" y="0"/>
              <a:ext cx="4724400" cy="6858000"/>
            </a:xfrm>
            <a:prstGeom prst="rect">
              <a:avLst/>
            </a:prstGeom>
            <a:solidFill>
              <a:srgbClr val="E1EFD8">
                <a:alpha val="4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332" name="Google Shape;332;p24"/>
          <p:cNvSpPr/>
          <p:nvPr/>
        </p:nvSpPr>
        <p:spPr>
          <a:xfrm>
            <a:off x="0" y="0"/>
            <a:ext cx="12192000" cy="4267200"/>
          </a:xfrm>
          <a:custGeom>
            <a:rect b="b" l="l" r="r" t="t"/>
            <a:pathLst>
              <a:path extrusionOk="0" h="4267200" w="121920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rgbClr val="EDEDE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333" name="Google Shape;333;p24"/>
          <p:cNvSpPr/>
          <p:nvPr/>
        </p:nvSpPr>
        <p:spPr>
          <a:xfrm>
            <a:off x="457200" y="457201"/>
            <a:ext cx="11277600" cy="5943598"/>
          </a:xfrm>
          <a:prstGeom prst="rect">
            <a:avLst/>
          </a:prstGeom>
          <a:solidFill>
            <a:schemeClr val="lt1"/>
          </a:solidFill>
          <a:ln>
            <a:noFill/>
          </a:ln>
          <a:effectLst>
            <a:outerShdw blurRad="317500" rotWithShape="0" algn="ctr">
              <a:schemeClr val="dk1">
                <a:alpha val="24705"/>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334" name="Google Shape;334;p24"/>
          <p:cNvSpPr txBox="1"/>
          <p:nvPr>
            <p:ph type="title"/>
          </p:nvPr>
        </p:nvSpPr>
        <p:spPr>
          <a:xfrm>
            <a:off x="1143000" y="990599"/>
            <a:ext cx="9906000" cy="6858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accent2"/>
              </a:buClr>
              <a:buSzPts val="4000"/>
              <a:buFont typeface="Calibri"/>
              <a:buNone/>
            </a:pPr>
            <a:r>
              <a:rPr b="1" lang="en-US" sz="4000">
                <a:solidFill>
                  <a:schemeClr val="accent2"/>
                </a:solidFill>
                <a:latin typeface="Calibri"/>
                <a:ea typeface="Calibri"/>
                <a:cs typeface="Calibri"/>
                <a:sym typeface="Calibri"/>
              </a:rPr>
              <a:t>                      BEING AN LGBT+ ALLY </a:t>
            </a:r>
            <a:endParaRPr b="1" sz="4000">
              <a:solidFill>
                <a:schemeClr val="accent2"/>
              </a:solidFill>
              <a:latin typeface="Calibri"/>
              <a:ea typeface="Calibri"/>
              <a:cs typeface="Calibri"/>
              <a:sym typeface="Calibri"/>
            </a:endParaRPr>
          </a:p>
        </p:txBody>
      </p:sp>
      <p:grpSp>
        <p:nvGrpSpPr>
          <p:cNvPr id="335" name="Google Shape;335;p24"/>
          <p:cNvGrpSpPr/>
          <p:nvPr/>
        </p:nvGrpSpPr>
        <p:grpSpPr>
          <a:xfrm>
            <a:off x="689498" y="2702562"/>
            <a:ext cx="10813003" cy="2603129"/>
            <a:chOff x="3698" y="565334"/>
            <a:chExt cx="10813003" cy="2603129"/>
          </a:xfrm>
        </p:grpSpPr>
        <p:sp>
          <p:nvSpPr>
            <p:cNvPr id="336" name="Google Shape;336;p24"/>
            <p:cNvSpPr/>
            <p:nvPr/>
          </p:nvSpPr>
          <p:spPr>
            <a:xfrm>
              <a:off x="3698" y="565334"/>
              <a:ext cx="2002408" cy="1201444"/>
            </a:xfrm>
            <a:prstGeom prst="rect">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4"/>
            <p:cNvSpPr txBox="1"/>
            <p:nvPr/>
          </p:nvSpPr>
          <p:spPr>
            <a:xfrm>
              <a:off x="3698" y="565334"/>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Be inclusive</a:t>
              </a:r>
              <a:endParaRPr/>
            </a:p>
          </p:txBody>
        </p:sp>
        <p:sp>
          <p:nvSpPr>
            <p:cNvPr id="338" name="Google Shape;338;p24"/>
            <p:cNvSpPr/>
            <p:nvPr/>
          </p:nvSpPr>
          <p:spPr>
            <a:xfrm>
              <a:off x="2206347" y="565334"/>
              <a:ext cx="2002408" cy="1201444"/>
            </a:xfrm>
            <a:prstGeom prst="rect">
              <a:avLst/>
            </a:prstGeom>
            <a:solidFill>
              <a:srgbClr val="E1794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4"/>
            <p:cNvSpPr txBox="1"/>
            <p:nvPr/>
          </p:nvSpPr>
          <p:spPr>
            <a:xfrm>
              <a:off x="2206347" y="565334"/>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Listen</a:t>
              </a:r>
              <a:endParaRPr/>
            </a:p>
          </p:txBody>
        </p:sp>
        <p:sp>
          <p:nvSpPr>
            <p:cNvPr id="340" name="Google Shape;340;p24"/>
            <p:cNvSpPr/>
            <p:nvPr/>
          </p:nvSpPr>
          <p:spPr>
            <a:xfrm>
              <a:off x="4408995" y="565334"/>
              <a:ext cx="2002408" cy="1201444"/>
            </a:xfrm>
            <a:prstGeom prst="rect">
              <a:avLst/>
            </a:prstGeom>
            <a:solidFill>
              <a:srgbClr val="D7785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4"/>
            <p:cNvSpPr txBox="1"/>
            <p:nvPr/>
          </p:nvSpPr>
          <p:spPr>
            <a:xfrm>
              <a:off x="4408995" y="565334"/>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Don't assume</a:t>
              </a:r>
              <a:endParaRPr/>
            </a:p>
          </p:txBody>
        </p:sp>
        <p:sp>
          <p:nvSpPr>
            <p:cNvPr id="342" name="Google Shape;342;p24"/>
            <p:cNvSpPr/>
            <p:nvPr/>
          </p:nvSpPr>
          <p:spPr>
            <a:xfrm>
              <a:off x="6611644" y="565334"/>
              <a:ext cx="2002408" cy="1201444"/>
            </a:xfrm>
            <a:prstGeom prst="rect">
              <a:avLst/>
            </a:prstGeom>
            <a:solidFill>
              <a:srgbClr val="CC7B6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4"/>
            <p:cNvSpPr txBox="1"/>
            <p:nvPr/>
          </p:nvSpPr>
          <p:spPr>
            <a:xfrm>
              <a:off x="6611644" y="565334"/>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Pronouns are personal</a:t>
              </a:r>
              <a:endParaRPr/>
            </a:p>
          </p:txBody>
        </p:sp>
        <p:sp>
          <p:nvSpPr>
            <p:cNvPr id="344" name="Google Shape;344;p24"/>
            <p:cNvSpPr/>
            <p:nvPr/>
          </p:nvSpPr>
          <p:spPr>
            <a:xfrm>
              <a:off x="8814293" y="565334"/>
              <a:ext cx="2002408" cy="1201444"/>
            </a:xfrm>
            <a:prstGeom prst="rect">
              <a:avLst/>
            </a:prstGeom>
            <a:solidFill>
              <a:srgbClr val="C47F6E"/>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4"/>
            <p:cNvSpPr txBox="1"/>
            <p:nvPr/>
          </p:nvSpPr>
          <p:spPr>
            <a:xfrm>
              <a:off x="8814293" y="565334"/>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Ask questions</a:t>
              </a:r>
              <a:endParaRPr/>
            </a:p>
          </p:txBody>
        </p:sp>
        <p:sp>
          <p:nvSpPr>
            <p:cNvPr id="346" name="Google Shape;346;p24"/>
            <p:cNvSpPr/>
            <p:nvPr/>
          </p:nvSpPr>
          <p:spPr>
            <a:xfrm>
              <a:off x="1105022" y="1967019"/>
              <a:ext cx="2002408" cy="1201444"/>
            </a:xfrm>
            <a:prstGeom prst="rect">
              <a:avLst/>
            </a:prstGeom>
            <a:solidFill>
              <a:srgbClr val="BB867D"/>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4"/>
            <p:cNvSpPr txBox="1"/>
            <p:nvPr/>
          </p:nvSpPr>
          <p:spPr>
            <a:xfrm>
              <a:off x="1105022" y="1967019"/>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Understand terms</a:t>
              </a:r>
              <a:endParaRPr/>
            </a:p>
          </p:txBody>
        </p:sp>
        <p:sp>
          <p:nvSpPr>
            <p:cNvPr id="348" name="Google Shape;348;p24"/>
            <p:cNvSpPr/>
            <p:nvPr/>
          </p:nvSpPr>
          <p:spPr>
            <a:xfrm>
              <a:off x="3307671" y="1967019"/>
              <a:ext cx="2002408" cy="1201444"/>
            </a:xfrm>
            <a:prstGeom prst="rect">
              <a:avLst/>
            </a:prstGeom>
            <a:solidFill>
              <a:srgbClr val="B38E8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4"/>
            <p:cNvSpPr txBox="1"/>
            <p:nvPr/>
          </p:nvSpPr>
          <p:spPr>
            <a:xfrm>
              <a:off x="3307671" y="1967019"/>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Know the law</a:t>
              </a:r>
              <a:endParaRPr/>
            </a:p>
          </p:txBody>
        </p:sp>
        <p:sp>
          <p:nvSpPr>
            <p:cNvPr id="350" name="Google Shape;350;p24"/>
            <p:cNvSpPr/>
            <p:nvPr/>
          </p:nvSpPr>
          <p:spPr>
            <a:xfrm>
              <a:off x="5510320" y="1967019"/>
              <a:ext cx="2002408" cy="1201444"/>
            </a:xfrm>
            <a:prstGeom prst="rect">
              <a:avLst/>
            </a:prstGeom>
            <a:solidFill>
              <a:srgbClr val="AB9998"/>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4"/>
            <p:cNvSpPr txBox="1"/>
            <p:nvPr/>
          </p:nvSpPr>
          <p:spPr>
            <a:xfrm>
              <a:off x="5510320" y="1967019"/>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Challenge</a:t>
              </a:r>
              <a:endParaRPr/>
            </a:p>
          </p:txBody>
        </p:sp>
        <p:sp>
          <p:nvSpPr>
            <p:cNvPr id="352" name="Google Shape;352;p24"/>
            <p:cNvSpPr/>
            <p:nvPr/>
          </p:nvSpPr>
          <p:spPr>
            <a:xfrm>
              <a:off x="7712969" y="1967019"/>
              <a:ext cx="2002408" cy="1201444"/>
            </a:xfrm>
            <a:prstGeom prst="rect">
              <a:avLst/>
            </a:prstGeom>
            <a:solidFill>
              <a:srgbClr val="A4A4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4"/>
            <p:cNvSpPr txBox="1"/>
            <p:nvPr/>
          </p:nvSpPr>
          <p:spPr>
            <a:xfrm>
              <a:off x="7712969" y="1967019"/>
              <a:ext cx="2002408" cy="1201444"/>
            </a:xfrm>
            <a:prstGeom prst="rect">
              <a:avLst/>
            </a:prstGeom>
            <a:noFill/>
            <a:ln>
              <a:noFill/>
            </a:ln>
          </p:spPr>
          <p:txBody>
            <a:bodyPr anchorCtr="0" anchor="ctr" bIns="102850" lIns="102850" spcFirstLastPara="1" rIns="102850" wrap="square" tIns="102850">
              <a:noAutofit/>
            </a:bodyPr>
            <a:lstStyle/>
            <a:p>
              <a:pPr indent="0" lvl="0" marL="0" marR="0" rtl="0" algn="ctr">
                <a:lnSpc>
                  <a:spcPct val="90000"/>
                </a:lnSpc>
                <a:spcBef>
                  <a:spcPts val="0"/>
                </a:spcBef>
                <a:spcAft>
                  <a:spcPts val="0"/>
                </a:spcAft>
                <a:buClr>
                  <a:schemeClr val="lt1"/>
                </a:buClr>
                <a:buSzPts val="2700"/>
                <a:buFont typeface="Calibri"/>
                <a:buNone/>
              </a:pPr>
              <a:r>
                <a:rPr lang="en-US" sz="2700">
                  <a:solidFill>
                    <a:schemeClr val="lt1"/>
                  </a:solidFill>
                  <a:latin typeface="Calibri"/>
                  <a:ea typeface="Calibri"/>
                  <a:cs typeface="Calibri"/>
                  <a:sym typeface="Calibri"/>
                </a:rPr>
                <a:t>Know your privilege</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2021-10-21T11:12:49Z</dcterms:created>
</cp:coreProperties>
</file>