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jpeg" ContentType="image/jpeg"/>
  <Default Extension="mp4" ContentType="video/unknown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81" r:id="rId2"/>
    <p:sldId id="284" r:id="rId3"/>
    <p:sldId id="297" r:id="rId4"/>
    <p:sldId id="278" r:id="rId5"/>
    <p:sldId id="258" r:id="rId6"/>
    <p:sldId id="307" r:id="rId7"/>
    <p:sldId id="305" r:id="rId8"/>
    <p:sldId id="300" r:id="rId9"/>
    <p:sldId id="256" r:id="rId10"/>
    <p:sldId id="290" r:id="rId11"/>
    <p:sldId id="283" r:id="rId12"/>
    <p:sldId id="287" r:id="rId13"/>
    <p:sldId id="302" r:id="rId14"/>
    <p:sldId id="291" r:id="rId15"/>
    <p:sldId id="292" r:id="rId16"/>
    <p:sldId id="293" r:id="rId17"/>
    <p:sldId id="285" r:id="rId18"/>
    <p:sldId id="289" r:id="rId19"/>
    <p:sldId id="298" r:id="rId20"/>
    <p:sldId id="303" r:id="rId21"/>
    <p:sldId id="30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48" autoAdjust="0"/>
    <p:restoredTop sz="73134" autoAdjust="0"/>
  </p:normalViewPr>
  <p:slideViewPr>
    <p:cSldViewPr snapToGrid="0">
      <p:cViewPr varScale="1">
        <p:scale>
          <a:sx n="74" d="100"/>
          <a:sy n="74" d="100"/>
        </p:scale>
        <p:origin x="-21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9A549-BFD2-BB40-AEAB-8E70FB5053B1}" type="datetimeFigureOut">
              <a:rPr lang="en-US" smtClean="0"/>
              <a:t>07/03/19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B9777C-7F9E-ED49-B892-9052EA1199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63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learningforsustainability.net/post/complicated-complex/" TargetMode="External"/><Relationship Id="rId4" Type="http://schemas.openxmlformats.org/officeDocument/2006/relationships/hyperlink" Target="http://learningforsustainability.net/social-learning/" TargetMode="External"/><Relationship Id="rId5" Type="http://schemas.openxmlformats.org/officeDocument/2006/relationships/hyperlink" Target="http://learningforsustainability.net/adaptive-management/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</a:t>
            </a:r>
            <a:r>
              <a:rPr lang="en-US" baseline="0" dirty="0"/>
              <a:t> WWGS, what we do and work with schools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71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Participants to look at headlines and guess</a:t>
            </a:r>
            <a:r>
              <a:rPr lang="en-US" baseline="0" dirty="0"/>
              <a:t> the focus of the workshop-what kind of themes might we be exploring in todays workshop? Here are some recent headlines, </a:t>
            </a:r>
            <a:r>
              <a:rPr lang="en-US" baseline="0" dirty="0" err="1"/>
              <a:t>whats</a:t>
            </a:r>
            <a:r>
              <a:rPr lang="en-US" baseline="0" dirty="0"/>
              <a:t> the focus, what might be bring up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9444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Share learning intentions with participants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306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811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task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8272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516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606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Different groups will be analysing</a:t>
            </a:r>
            <a:r>
              <a:rPr lang="en-US" baseline="0" dirty="0"/>
              <a:t> the trends of various parts of the world-these will be on tables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0310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a worksheet</a:t>
            </a:r>
            <a:r>
              <a:rPr lang="en-US" baseline="0" dirty="0"/>
              <a:t> which will be shared with groups on tables. </a:t>
            </a:r>
            <a:r>
              <a:rPr lang="en-US" dirty="0"/>
              <a:t>Introduce task-participants must plot their continents on the graph to show changes</a:t>
            </a:r>
            <a:r>
              <a:rPr lang="en-US" baseline="0" dirty="0"/>
              <a:t> in life expectancy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301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Thinking</a:t>
            </a:r>
            <a:r>
              <a:rPr lang="en-US" baseline="0" dirty="0"/>
              <a:t> about Ireland 2050-looking to the future-share stats with participants to get them to think about future trends in life expectancy and longevity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895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Share</a:t>
            </a:r>
            <a:r>
              <a:rPr lang="en-US" baseline="0" dirty="0"/>
              <a:t> stats and projections with participants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2544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Task 2-using the sorting cards provided, groups must decide what category the statements fit into.</a:t>
            </a:r>
            <a:r>
              <a:rPr lang="en-US" baseline="0" dirty="0"/>
              <a:t> </a:t>
            </a:r>
            <a:r>
              <a:rPr lang="en-US" dirty="0"/>
              <a:t>feedback from group .</a:t>
            </a:r>
            <a:r>
              <a:rPr lang="en-US" baseline="0" dirty="0"/>
              <a:t> Participants will be able to add their own reasons in category 4 ‘other’. They will hopefully have gained some insights from the previous workshops also.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99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Task 3-A3 print out of population pyramids provided for groups. Task explained.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Introduce</a:t>
            </a:r>
            <a:r>
              <a:rPr lang="en-US" baseline="0" dirty="0"/>
              <a:t> what population pyramids are - 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population pyramid is a graphical presentation which shows the distribution of the population by age group and gender. Population pyramids can be created for a county/province/country or region. The base of the pyramid represents the birth rate and the peak represents the death rate.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Time given to look at pop pyramids</a:t>
            </a:r>
            <a:r>
              <a:rPr lang="en-US" baseline="0" dirty="0"/>
              <a:t> initially and then 10 minutes provided for group to describe what they see and discuss task 1-4.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8479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 shown to participants-here just in case participants are struggling with population pyramids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124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print for groups A3-</a:t>
            </a:r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Now let us focus on Ireland in 1950. Looking at the shape and structure of the pyramid what does it tell us about life expectancy in 1950?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(Allow time for groups to discuss and take feedback from the room then ask)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would be examples of enablers and disrupters to the life expectancy of people at that time?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(give some time for discussion and take feedback)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4928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print for groups A3-</a:t>
            </a:r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Looking to the future and the projected population pyramid for Ireland 2050.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does this pyramid tell us about life expectancy in the future?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(allow time for discussion and feedback)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Now let us consider the enablers/disrupters impacts and constraints to longevity and life expectancy in Ireland 2050.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see that you have a wall space where you can record your thoughts.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(Give time for discussion and posting on wall and ask each group to feedback briefly)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39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SDGs introduced</a:t>
            </a:r>
            <a:r>
              <a:rPr lang="en-US" baseline="0" dirty="0"/>
              <a:t> to participants-what do they mean? Why were they introduced?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1000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Task 4: A3 print out of SDGs given to groups. Participants must</a:t>
            </a:r>
            <a:r>
              <a:rPr lang="en-US" baseline="0" dirty="0"/>
              <a:t> examine the SDGs and </a:t>
            </a:r>
            <a:r>
              <a:rPr lang="en-US" sz="1200" b="1" dirty="0"/>
              <a:t>Circle the goals </a:t>
            </a:r>
            <a:r>
              <a:rPr lang="en-US" sz="1200" dirty="0"/>
              <a:t>that </a:t>
            </a:r>
            <a:r>
              <a:rPr lang="en-US" sz="1200" b="1" dirty="0"/>
              <a:t>are linked to life expectancy </a:t>
            </a:r>
            <a:r>
              <a:rPr lang="en-US" sz="1200" dirty="0"/>
              <a:t>and longevity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Identify or clarify a problem.</a:t>
            </a: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Increase creative discussion.</a:t>
            </a: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Promote inquiry and challenge preconceived ideas.</a:t>
            </a: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Bring out the validity of multiple perspectives.</a:t>
            </a: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Make assumptions explicit.</a:t>
            </a: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Sift out major issues and factors.</a:t>
            </a: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Find the systemic causes of stubborn problems.</a:t>
            </a: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the viability of previously proposed solutions.</a:t>
            </a: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Explore short- and long-term impacts of alternative or newly proposed solutions or actions.</a:t>
            </a:r>
          </a:p>
          <a:p>
            <a:endParaRPr lang="en-IE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IE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Systems thinking - understanding of a system by examining </a:t>
            </a:r>
            <a:r>
              <a:rPr lang="en-IE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linkages and interactions 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between the elements that comprise the whole of the system.  </a:t>
            </a:r>
          </a:p>
          <a:p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encourages us to explore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inter-relationships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(context and connections),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perspectives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(each actor has their own unique perception of the situation) and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boundaries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(agreeing on scope, scale and what might constitute an improvement).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IE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Systems thinking is particularly useful in addressing 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complex or wicked problem situations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These problems cannot be solved by any one actor, any more than a complex system can be fully understood from only one perspective. Moreover, because complex adaptive systems are continually evolving, systems thinking is oriented towards organizational and 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social learning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– and 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adaptive management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 encounter situations which are complex and messy, then systems thinking can help you </a:t>
            </a:r>
            <a:r>
              <a:rPr lang="en-IE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 the situation systemically</a:t>
            </a:r>
            <a:r>
              <a:rPr lang="en-I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IE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helps us to see the big picture – from which we may identify multiple leverage points that can be addressed to support constructive change. </a:t>
            </a:r>
          </a:p>
          <a:p>
            <a:endParaRPr lang="en-IE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7786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Task 5:</a:t>
            </a:r>
            <a:r>
              <a:rPr lang="en-US" baseline="0" dirty="0"/>
              <a:t> reflection on the workshop-groups to discuss above. </a:t>
            </a:r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your groups discuss what </a:t>
            </a:r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LOs </a:t>
            </a:r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have touched on today from your subject specifications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 you see opportunities for cross-curricular development</a:t>
            </a:r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</a:p>
          <a:p>
            <a:endParaRPr lang="en-IE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E.g. Science Students should be able to evaluate how human health is affected by: inherited factors and environmental factors including nutritinio; lifestyle choices, examine the role of micro organisms in human health.</a:t>
            </a:r>
          </a:p>
          <a:p>
            <a:endParaRPr lang="en-IE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0389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Share learning intentions with participants.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9777C-7F9E-ED49-B892-9052EA119924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306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31453"/>
          </a:xfrm>
        </p:spPr>
        <p:txBody>
          <a:bodyPr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8D9226A2-EA3A-4A19-A4DE-F33470AB6DFD}" type="slidenum">
              <a:rPr lang="en-IE" smtClean="0"/>
              <a:t>‹#›</a:t>
            </a:fld>
            <a:endParaRPr lang="en-IE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FA1C7910-4938-4D4B-B32A-AC26DC9C34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5949950"/>
            <a:ext cx="1117997" cy="908050"/>
          </a:xfrm>
        </p:spPr>
        <p:txBody>
          <a:bodyPr/>
          <a:lstStyle/>
          <a:p>
            <a:r>
              <a:rPr lang="ga-IE"/>
              <a:t>Drag picture to placeholder or click icon to add</a:t>
            </a:r>
            <a:endParaRPr lang="en-IE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B93DFA4-C48C-41F8-84F4-FC1F2D022E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" y="5555120"/>
            <a:ext cx="1289329" cy="128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646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ver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1944"/>
            <a:ext cx="9144000" cy="68699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3330" y="3193882"/>
            <a:ext cx="2984887" cy="914193"/>
          </a:xfrm>
        </p:spPr>
        <p:txBody>
          <a:bodyPr/>
          <a:lstStyle>
            <a:lvl1pPr algn="l">
              <a:defRPr/>
            </a:lvl1pPr>
          </a:lstStyle>
          <a:p>
            <a:r>
              <a:rPr lang="ga-IE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3330" y="4190994"/>
            <a:ext cx="2984887" cy="942795"/>
          </a:xfrm>
        </p:spPr>
        <p:txBody>
          <a:bodyPr>
            <a:noAutofit/>
          </a:bodyPr>
          <a:lstStyle>
            <a:lvl1pPr marL="0" indent="0" algn="l">
              <a:buNone/>
              <a:defRPr sz="2000" i="1"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6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043364"/>
            <a:ext cx="732352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31934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8D9226A2-EA3A-4A19-A4DE-F33470AB6DFD}" type="slidenum">
              <a:rPr lang="en-IE" smtClean="0"/>
              <a:t>‹#›</a:t>
            </a:fld>
            <a:endParaRPr lang="en-IE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6B51A46E-D533-4AF4-B238-C64FFD4BB7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5992814"/>
            <a:ext cx="1087041" cy="8651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ga-IE"/>
              <a:t>Drag picture to placeholder or click icon to add</a:t>
            </a:r>
            <a:endParaRPr lang="en-IE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A78A0DC-F4FF-43DF-AC84-348D617D14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3" y="5494670"/>
            <a:ext cx="1234823" cy="123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784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480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3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6"/>
            <a:ext cx="4041775" cy="3480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4F1444B4-8509-41D7-B978-7894E20D5A5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5936567"/>
            <a:ext cx="1076179" cy="921434"/>
          </a:xfrm>
        </p:spPr>
        <p:txBody>
          <a:bodyPr/>
          <a:lstStyle/>
          <a:p>
            <a:r>
              <a:rPr lang="ga-IE"/>
              <a:t>Drag picture to placeholder or click icon to add</a:t>
            </a:r>
            <a:endParaRPr lang="en-IE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93B6AA6B-C6EE-4790-8CC2-DE04E5E440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4" y="5781821"/>
            <a:ext cx="1076179" cy="107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472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974217" y="2402312"/>
            <a:ext cx="2984887" cy="914193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Insert your Workshop Session Title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974217" y="3686027"/>
            <a:ext cx="2984887" cy="942795"/>
          </a:xfrm>
        </p:spPr>
        <p:txBody>
          <a:bodyPr>
            <a:noAutofit/>
          </a:bodyPr>
          <a:lstStyle>
            <a:lvl1pPr marL="0" indent="0" algn="l">
              <a:buNone/>
              <a:defRPr sz="2000" i="1"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Insert your organization’s name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C2C3169-2405-48A2-8216-62645496D3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817" y="2599438"/>
            <a:ext cx="2038158" cy="203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69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28332837-9556-4277-9930-AA7DFB8CC8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5809958"/>
            <a:ext cx="1191816" cy="1048043"/>
          </a:xfrm>
        </p:spPr>
        <p:txBody>
          <a:bodyPr/>
          <a:lstStyle/>
          <a:p>
            <a:r>
              <a:rPr lang="ga-IE"/>
              <a:t>Drag picture to placeholder or click icon to add</a:t>
            </a:r>
            <a:endParaRPr lang="en-I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C97B3CB-B987-4DE9-B99F-62535CFFF4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5" y="5666184"/>
            <a:ext cx="1191816" cy="1191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250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2" y="274639"/>
            <a:ext cx="516733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581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  <p:sldLayoutId id="2147483668" r:id="rId5"/>
    <p:sldLayoutId id="2147483667" r:id="rId6"/>
  </p:sldLayoutIdLst>
  <p:txStyles>
    <p:titleStyle>
      <a:lvl1pPr algn="l" defTabSz="457189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457189" indent="-457189" algn="l" defTabSz="457189" rtl="0" eaLnBrk="1" latinLnBrk="0" hangingPunct="1">
        <a:spcBef>
          <a:spcPct val="20000"/>
        </a:spcBef>
        <a:buClr>
          <a:srgbClr val="800080"/>
        </a:buClr>
        <a:buSzPct val="50000"/>
        <a:buFont typeface="Wingdings" charset="2"/>
        <a:buChar char="u"/>
        <a:defRPr sz="2400" kern="1200">
          <a:solidFill>
            <a:schemeClr val="tx1"/>
          </a:solidFill>
          <a:latin typeface="Arial"/>
          <a:ea typeface="+mn-ea"/>
          <a:cs typeface="Arial"/>
        </a:defRPr>
      </a:lvl1pPr>
      <a:lvl2pPr marL="800080" indent="-342892" algn="l" defTabSz="457189" rtl="0" eaLnBrk="1" latinLnBrk="0" hangingPunct="1">
        <a:spcBef>
          <a:spcPct val="20000"/>
        </a:spcBef>
        <a:buClr>
          <a:srgbClr val="800080"/>
        </a:buClr>
        <a:buSzPct val="50000"/>
        <a:buFont typeface="Wingdings" charset="2"/>
        <a:buChar char="u"/>
        <a:defRPr sz="2000" kern="1200" baseline="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2pPr>
      <a:lvl3pPr marL="1257269" indent="-342892" algn="l" defTabSz="457189" rtl="0" eaLnBrk="1" latinLnBrk="0" hangingPunct="1">
        <a:spcBef>
          <a:spcPct val="20000"/>
        </a:spcBef>
        <a:buClr>
          <a:srgbClr val="800080"/>
        </a:buClr>
        <a:buSzPct val="50000"/>
        <a:buFont typeface="Wingdings" charset="2"/>
        <a:buChar char="u"/>
        <a:defRPr sz="18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3pPr>
      <a:lvl4pPr marL="1371566" indent="0" algn="l" defTabSz="457189" rtl="0" eaLnBrk="1" latinLnBrk="0" hangingPunct="1">
        <a:spcBef>
          <a:spcPct val="20000"/>
        </a:spcBef>
        <a:buFont typeface="Arial"/>
        <a:buNone/>
        <a:defRPr sz="16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4pPr>
      <a:lvl5pPr marL="1828754" indent="0" algn="l" defTabSz="457189" rtl="0" eaLnBrk="1" latinLnBrk="0" hangingPunct="1">
        <a:spcBef>
          <a:spcPct val="20000"/>
        </a:spcBef>
        <a:buFont typeface="Arial"/>
        <a:buNone/>
        <a:defRPr sz="16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6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bkSRLYSojo" TargetMode="External"/><Relationship Id="rId4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4" Type="http://schemas.openxmlformats.org/officeDocument/2006/relationships/notesSlide" Target="../notesSlides/notesSlide6.xml"/><Relationship Id="rId5" Type="http://schemas.openxmlformats.org/officeDocument/2006/relationships/hyperlink" Target="https://www.youtube.com/watch?v=jbkSRLYSojo" TargetMode="External"/><Relationship Id="rId6" Type="http://schemas.openxmlformats.org/officeDocument/2006/relationships/image" Target="../media/image9.jpg"/><Relationship Id="rId7" Type="http://schemas.openxmlformats.org/officeDocument/2006/relationships/image" Target="../media/image10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1107_2_015_0004_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766" y="1854484"/>
            <a:ext cx="7620000" cy="4292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05635" y="233488"/>
            <a:ext cx="67594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/>
              <a:t>Staying Alive!</a:t>
            </a:r>
          </a:p>
          <a:p>
            <a:r>
              <a:rPr lang="en-US" sz="5000" b="1" dirty="0"/>
              <a:t> Ireland 2050</a:t>
            </a:r>
          </a:p>
        </p:txBody>
      </p:sp>
    </p:spTree>
    <p:extLst>
      <p:ext uri="{BB962C8B-B14F-4D97-AF65-F5344CB8AC3E}">
        <p14:creationId xmlns:p14="http://schemas.microsoft.com/office/powerpoint/2010/main" val="1242265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8-10-12 at 06.23.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1694">
            <a:off x="223643" y="328761"/>
            <a:ext cx="5967412" cy="2367312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4" name="Picture 3" descr="Screen Shot 2018-10-12 at 06.25.0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0844">
            <a:off x="3973722" y="1768004"/>
            <a:ext cx="5443385" cy="24683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 descr="Screen Shot 2018-10-12 at 06.25.3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3274">
            <a:off x="423316" y="4747176"/>
            <a:ext cx="8216900" cy="20574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6" name="Picture 5" descr="Screen Shot 2018-10-12 at 06.24.1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528" y="2758220"/>
            <a:ext cx="4242536" cy="1845941"/>
          </a:xfrm>
          <a:prstGeom prst="rect">
            <a:avLst/>
          </a:prstGeom>
          <a:ln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1031542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0069" y="1111133"/>
            <a:ext cx="7100174" cy="5355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Learning Intentions: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Understand the factors influencing global life expectancy</a:t>
            </a:r>
          </a:p>
          <a:p>
            <a:pPr marL="342900" indent="-342900">
              <a:buFont typeface="Arial"/>
              <a:buChar char="•"/>
            </a:pPr>
            <a:endParaRPr lang="en-GB" sz="2400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Examine the impact of population change in Ireland 1950-2050</a:t>
            </a:r>
          </a:p>
          <a:p>
            <a:pPr marL="342900" indent="-342900">
              <a:buFont typeface="Arial"/>
              <a:buChar char="•"/>
            </a:pPr>
            <a:endParaRPr lang="en-GB" sz="2400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Explore the connections between global goals and life expectancy</a:t>
            </a:r>
            <a:r>
              <a:rPr lang="en-GB" sz="2400" dirty="0"/>
              <a:t> </a:t>
            </a:r>
            <a:endParaRPr lang="en-US" sz="2000" dirty="0"/>
          </a:p>
          <a:p>
            <a:pPr marL="285750" indent="-285750">
              <a:buFont typeface="Arial"/>
              <a:buChar char="•"/>
            </a:pPr>
            <a:endParaRPr lang="en-US" sz="20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595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8-10-12 at 05.22.00.jpg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4497"/>
            <a:ext cx="9144000" cy="45963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06" y="234206"/>
            <a:ext cx="62861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/>
              <a:t>VIDEO</a:t>
            </a:r>
            <a:r>
              <a:rPr lang="en-US" dirty="0"/>
              <a:t>: Hans </a:t>
            </a:r>
            <a:r>
              <a:rPr lang="en-US" dirty="0" err="1"/>
              <a:t>Rosling's</a:t>
            </a:r>
            <a:r>
              <a:rPr lang="en-US" dirty="0"/>
              <a:t> 200 Countries, 200 Years, 4 Minutes - The Joy of Stats - BBC Four</a:t>
            </a:r>
          </a:p>
        </p:txBody>
      </p:sp>
    </p:spTree>
    <p:extLst>
      <p:ext uri="{BB962C8B-B14F-4D97-AF65-F5344CB8AC3E}">
        <p14:creationId xmlns:p14="http://schemas.microsoft.com/office/powerpoint/2010/main" val="2082170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3400" y="1191399"/>
            <a:ext cx="830248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/>
              <a:t>Task: Examining  Global Life Expectancy</a:t>
            </a:r>
          </a:p>
          <a:p>
            <a:pPr algn="just"/>
            <a:endParaRPr lang="en-US" sz="2200" b="1" dirty="0"/>
          </a:p>
          <a:p>
            <a:pPr algn="just"/>
            <a:r>
              <a:rPr lang="en-US" sz="2200" b="1" dirty="0"/>
              <a:t>Part 1) </a:t>
            </a:r>
            <a:r>
              <a:rPr lang="en-US" sz="2200" dirty="0"/>
              <a:t>On your graph, </a:t>
            </a:r>
            <a:r>
              <a:rPr lang="en-US" sz="2200" b="1" dirty="0"/>
              <a:t>plot the pattern </a:t>
            </a:r>
            <a:r>
              <a:rPr lang="en-US" sz="2200" dirty="0"/>
              <a:t>of life expectancy shown in the video. Each group will plot </a:t>
            </a:r>
            <a:r>
              <a:rPr lang="en-US" sz="2200" b="1" dirty="0"/>
              <a:t>one continent</a:t>
            </a:r>
          </a:p>
          <a:p>
            <a:pPr algn="just"/>
            <a:endParaRPr lang="en-US" sz="2200" b="1" dirty="0"/>
          </a:p>
          <a:p>
            <a:pPr algn="just"/>
            <a:r>
              <a:rPr lang="en-US" sz="2200" b="1" dirty="0"/>
              <a:t>We will watch the video twice</a:t>
            </a:r>
          </a:p>
          <a:p>
            <a:pPr algn="just"/>
            <a:endParaRPr lang="en-US" sz="2200" b="1" dirty="0"/>
          </a:p>
          <a:p>
            <a:pPr algn="just"/>
            <a:r>
              <a:rPr lang="en-US" sz="2200" b="1" dirty="0"/>
              <a:t>Part 2) </a:t>
            </a:r>
            <a:r>
              <a:rPr lang="en-US" sz="2200" dirty="0"/>
              <a:t>In your group discuss </a:t>
            </a:r>
            <a:r>
              <a:rPr lang="en-US" sz="2200" b="1" dirty="0"/>
              <a:t>three factors </a:t>
            </a:r>
            <a:r>
              <a:rPr lang="en-US" sz="2200" dirty="0"/>
              <a:t>that are affecting life expectancy on your continent? </a:t>
            </a:r>
          </a:p>
          <a:p>
            <a:pPr algn="just"/>
            <a:endParaRPr lang="en-US" sz="2200" dirty="0"/>
          </a:p>
          <a:p>
            <a:pPr algn="just"/>
            <a:r>
              <a:rPr lang="en-US" sz="2200" b="1" dirty="0"/>
              <a:t>Part 3) </a:t>
            </a:r>
            <a:r>
              <a:rPr lang="en-US" sz="2200" dirty="0"/>
              <a:t>Discuss three ways that global inequality can still</a:t>
            </a:r>
            <a:r>
              <a:rPr lang="en-US" sz="2200" b="1" dirty="0"/>
              <a:t> have an impact </a:t>
            </a:r>
            <a:r>
              <a:rPr lang="en-US" sz="2200" dirty="0"/>
              <a:t>on life expectancy</a:t>
            </a:r>
          </a:p>
          <a:p>
            <a:pPr algn="just"/>
            <a:endParaRPr lang="en-US" sz="2500" i="1" dirty="0"/>
          </a:p>
          <a:p>
            <a:pPr algn="just"/>
            <a:endParaRPr lang="en-US" sz="2500" i="1" dirty="0"/>
          </a:p>
        </p:txBody>
      </p:sp>
    </p:spTree>
    <p:extLst>
      <p:ext uri="{BB962C8B-B14F-4D97-AF65-F5344CB8AC3E}">
        <p14:creationId xmlns:p14="http://schemas.microsoft.com/office/powerpoint/2010/main" val="4223812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8-10-12 at 05.22.00.jpg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0070"/>
            <a:ext cx="9144000" cy="45963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06" y="234206"/>
            <a:ext cx="62861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/>
              <a:t>VIDEO</a:t>
            </a:r>
            <a:r>
              <a:rPr lang="en-US" dirty="0"/>
              <a:t>: Hans </a:t>
            </a:r>
            <a:r>
              <a:rPr lang="en-US" dirty="0" err="1"/>
              <a:t>Rosling's</a:t>
            </a:r>
            <a:r>
              <a:rPr lang="en-US" dirty="0"/>
              <a:t> 200 Countries, 200 Years, 4 Minutes - The Joy of Stats - BBC Four</a:t>
            </a:r>
          </a:p>
        </p:txBody>
      </p:sp>
      <p:pic>
        <p:nvPicPr>
          <p:cNvPr id="3" name="Hans Roslings 200 Countries, 200 Years, 4 Minutes - The Joy of Stats - BBC Four">
            <a:hlinkClick r:id="" action="ppaction://media"/>
            <a:extLst>
              <a:ext uri="{FF2B5EF4-FFF2-40B4-BE49-F238E27FC236}">
                <a16:creationId xmlns:a16="http://schemas.microsoft.com/office/drawing/2014/main" xmlns="" id="{2B10CD41-B784-3945-822C-46D003B2A86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1170070"/>
            <a:ext cx="9144000" cy="513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499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4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C821240-92C4-C842-A377-10B148D27E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269" y="2874098"/>
            <a:ext cx="4676654" cy="24465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3B18E47-233E-1745-9FFB-14F2D49C44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269" y="437675"/>
            <a:ext cx="4572001" cy="24364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79B7C0F-D6B1-3946-9560-52E82D8CF125}"/>
              </a:ext>
            </a:extLst>
          </p:cNvPr>
          <p:cNvSpPr txBox="1"/>
          <p:nvPr/>
        </p:nvSpPr>
        <p:spPr>
          <a:xfrm>
            <a:off x="1679944" y="5837274"/>
            <a:ext cx="5752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https://</a:t>
            </a:r>
            <a:r>
              <a:rPr lang="en-US" dirty="0" err="1"/>
              <a:t>www.gapminder.org</a:t>
            </a:r>
            <a:r>
              <a:rPr lang="en-US" dirty="0"/>
              <a:t>/tools/</a:t>
            </a:r>
          </a:p>
        </p:txBody>
      </p:sp>
    </p:spTree>
    <p:extLst>
      <p:ext uri="{BB962C8B-B14F-4D97-AF65-F5344CB8AC3E}">
        <p14:creationId xmlns:p14="http://schemas.microsoft.com/office/powerpoint/2010/main" val="2724964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8-11-30 at 13.27.3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37" y="1045450"/>
            <a:ext cx="5867400" cy="314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3341" y="4434267"/>
            <a:ext cx="46362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9900"/>
                </a:solidFill>
              </a:rPr>
              <a:t>Europe=Brown</a:t>
            </a:r>
          </a:p>
          <a:p>
            <a:r>
              <a:rPr lang="en-US" sz="3000" b="1" dirty="0">
                <a:solidFill>
                  <a:srgbClr val="FF0000"/>
                </a:solidFill>
              </a:rPr>
              <a:t>Asia=Red</a:t>
            </a:r>
          </a:p>
          <a:p>
            <a:r>
              <a:rPr lang="en-US" sz="3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Africa=Blue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Americas=Yellow</a:t>
            </a:r>
          </a:p>
        </p:txBody>
      </p:sp>
    </p:spTree>
    <p:extLst>
      <p:ext uri="{BB962C8B-B14F-4D97-AF65-F5344CB8AC3E}">
        <p14:creationId xmlns:p14="http://schemas.microsoft.com/office/powerpoint/2010/main" val="1887178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landscap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720" y="1353956"/>
            <a:ext cx="6026035" cy="48998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55879" y="505218"/>
            <a:ext cx="1829009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Y axis</a:t>
            </a:r>
          </a:p>
          <a:p>
            <a:r>
              <a:rPr lang="en-US" dirty="0"/>
              <a:t>LIFE EXPECTANCY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58038" y="5013421"/>
            <a:ext cx="989649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X axis</a:t>
            </a:r>
          </a:p>
          <a:p>
            <a:r>
              <a:rPr lang="en-US" dirty="0"/>
              <a:t>WEALTH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3029" y="4890530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25 Years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4253" y="2953784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50 Years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2789" y="1331092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75 Years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43868" y="5370639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$400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67050" y="5359184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$4,000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7550" y="5347728"/>
            <a:ext cx="115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$40,000</a:t>
            </a:r>
          </a:p>
        </p:txBody>
      </p:sp>
    </p:spTree>
    <p:extLst>
      <p:ext uri="{BB962C8B-B14F-4D97-AF65-F5344CB8AC3E}">
        <p14:creationId xmlns:p14="http://schemas.microsoft.com/office/powerpoint/2010/main" val="1718684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05506" y="5429062"/>
            <a:ext cx="5048152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dirty="0"/>
              <a:t>Central Statistics Office, Report 2013</a:t>
            </a:r>
          </a:p>
          <a:p>
            <a:r>
              <a:rPr lang="en-US" dirty="0"/>
              <a:t>Population and </a:t>
            </a:r>
            <a:r>
              <a:rPr lang="en-US" dirty="0" err="1"/>
              <a:t>Labour</a:t>
            </a:r>
            <a:r>
              <a:rPr lang="en-US" dirty="0"/>
              <a:t> Force Projections 2016-2046</a:t>
            </a:r>
          </a:p>
        </p:txBody>
      </p:sp>
      <p:pic>
        <p:nvPicPr>
          <p:cNvPr id="4" name="Picture 3" descr="Screen Shot 2018-10-12 at 10.08.5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02" y="2102630"/>
            <a:ext cx="7289800" cy="199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265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2" descr="Life_Expectancy_Graphic.R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218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308188"/>
              </p:ext>
            </p:extLst>
          </p:nvPr>
        </p:nvGraphicFramePr>
        <p:xfrm>
          <a:off x="218487" y="150198"/>
          <a:ext cx="8807736" cy="6554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77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412335">
                <a:tc>
                  <a:txBody>
                    <a:bodyPr/>
                    <a:lstStyle/>
                    <a:p>
                      <a:r>
                        <a:rPr lang="en-US" sz="2800" dirty="0">
                          <a:solidFill>
                            <a:srgbClr val="000000"/>
                          </a:solidFill>
                        </a:rPr>
                        <a:t>Why are we living longer?</a:t>
                      </a:r>
                    </a:p>
                    <a:p>
                      <a:endParaRPr lang="en-US" sz="1800" dirty="0">
                        <a:solidFill>
                          <a:srgbClr val="000000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On your table you have a collection of statements. In your groups read through the statements and place them in the categories below: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85463">
                <a:tc>
                  <a:txBody>
                    <a:bodyPr/>
                    <a:lstStyle/>
                    <a:p>
                      <a:pPr marL="0" marR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Science and Technology</a:t>
                      </a:r>
                    </a:p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85463">
                <a:tc>
                  <a:txBody>
                    <a:bodyPr/>
                    <a:lstStyle/>
                    <a:p>
                      <a:pPr marL="0" marR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Food and Nutrition</a:t>
                      </a:r>
                    </a:p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85463">
                <a:tc>
                  <a:txBody>
                    <a:bodyPr/>
                    <a:lstStyle/>
                    <a:p>
                      <a:pPr marL="0" marR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Healthy lifestyles</a:t>
                      </a:r>
                    </a:p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85463">
                <a:tc>
                  <a:txBody>
                    <a:bodyPr/>
                    <a:lstStyle/>
                    <a:p>
                      <a:pPr marL="0" marR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Other (include 3 of your own reasons)</a:t>
                      </a:r>
                      <a:endParaRPr lang="en-US" sz="2400" b="1" dirty="0"/>
                    </a:p>
                    <a:p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4824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ptur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275" y="0"/>
            <a:ext cx="4779393" cy="6858000"/>
          </a:xfrm>
          <a:prstGeom prst="rect">
            <a:avLst/>
          </a:prstGeom>
        </p:spPr>
      </p:pic>
      <p:pic>
        <p:nvPicPr>
          <p:cNvPr id="4" name="Picture 3" descr="capture-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04" y="0"/>
            <a:ext cx="458309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1625" y="2048183"/>
            <a:ext cx="8540750" cy="39703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On your table are two </a:t>
            </a:r>
            <a:r>
              <a:rPr lang="en-US" b="1" u="sng" dirty="0"/>
              <a:t>Population Pyramids</a:t>
            </a:r>
            <a:endParaRPr lang="en-US" dirty="0"/>
          </a:p>
          <a:p>
            <a:pPr algn="ctr"/>
            <a:r>
              <a:rPr lang="en-US" dirty="0"/>
              <a:t>Ireland 1950 and Ireland 2050</a:t>
            </a:r>
          </a:p>
          <a:p>
            <a:pPr algn="ctr"/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Task Part 1: </a:t>
            </a:r>
            <a:r>
              <a:rPr lang="en-US" dirty="0"/>
              <a:t>Describe what you can see in each pyramid. What does the shape tell us. What information does a Population Pyramid give us? </a:t>
            </a:r>
          </a:p>
          <a:p>
            <a:pPr algn="ctr"/>
            <a:endParaRPr lang="en-US" b="1" u="sng" dirty="0"/>
          </a:p>
          <a:p>
            <a:pPr algn="ctr"/>
            <a:r>
              <a:rPr lang="en-US" b="1" i="1" u="sng" dirty="0"/>
              <a:t>Use some of the words below to help</a:t>
            </a:r>
            <a:endParaRPr lang="en-US" i="1" dirty="0"/>
          </a:p>
          <a:p>
            <a:pPr algn="ctr"/>
            <a:r>
              <a:rPr lang="en-US" i="1" dirty="0"/>
              <a:t>Gender, wide base, percentage, narrow base, tall, ageing population, birth rate, life expectancy</a:t>
            </a:r>
          </a:p>
          <a:p>
            <a:pPr algn="ctr"/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Task Part 2</a:t>
            </a:r>
            <a:r>
              <a:rPr lang="en-US" dirty="0"/>
              <a:t>: Who might use these graphs and why?</a:t>
            </a:r>
          </a:p>
          <a:p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Task Part 3</a:t>
            </a:r>
            <a:r>
              <a:rPr lang="en-US" dirty="0"/>
              <a:t>: Looking at 1950 and 2050, </a:t>
            </a:r>
            <a:r>
              <a:rPr lang="en-IE" dirty="0"/>
              <a:t>what would be examples of enablers and disrupters to the life expectancy of people at that time?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7386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28148" y="1270217"/>
            <a:ext cx="807034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/>
              <a:t>What does the shape tell us?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A </a:t>
            </a:r>
            <a:r>
              <a:rPr lang="en-US" sz="2000" b="1" dirty="0"/>
              <a:t>wide base</a:t>
            </a:r>
            <a:r>
              <a:rPr lang="en-US" sz="2000" dirty="0"/>
              <a:t> means there are lots of young people, and suggests a high birth rate.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A </a:t>
            </a:r>
            <a:r>
              <a:rPr lang="en-US" sz="2000" b="1" dirty="0"/>
              <a:t>narrow base</a:t>
            </a:r>
            <a:r>
              <a:rPr lang="en-US" sz="2000" dirty="0"/>
              <a:t> means a smaller proportion of young people, suggesting a low birth rate.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A </a:t>
            </a:r>
            <a:r>
              <a:rPr lang="en-US" sz="2000" b="1" dirty="0"/>
              <a:t>wide middle</a:t>
            </a:r>
            <a:r>
              <a:rPr lang="en-US" sz="2000" dirty="0"/>
              <a:t>, </a:t>
            </a:r>
            <a:r>
              <a:rPr lang="en-US" sz="2000" b="1" dirty="0"/>
              <a:t>tall pyramid</a:t>
            </a:r>
            <a:r>
              <a:rPr lang="en-US" sz="2000" dirty="0"/>
              <a:t> means an ageing population, suggesting that there is a long </a:t>
            </a:r>
            <a:r>
              <a:rPr lang="en-US" sz="2000" i="1" dirty="0"/>
              <a:t>life expectancy</a:t>
            </a:r>
            <a:r>
              <a:rPr lang="en-US" sz="2000" dirty="0"/>
              <a:t>.</a:t>
            </a:r>
          </a:p>
          <a:p>
            <a:r>
              <a:rPr lang="en-US" sz="2000" b="1" dirty="0"/>
              <a:t>Some reasons for high birth rates include: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/>
              <a:t>need for large families, </a:t>
            </a:r>
            <a:r>
              <a:rPr lang="en-US" sz="2000" dirty="0" err="1"/>
              <a:t>eg</a:t>
            </a:r>
            <a:r>
              <a:rPr lang="en-US" sz="2000" dirty="0"/>
              <a:t> to work in rural areas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/>
              <a:t>lack of family planning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/>
              <a:t>people have many children because many infants die</a:t>
            </a:r>
          </a:p>
          <a:p>
            <a:r>
              <a:rPr lang="en-US" sz="2000" b="1" dirty="0"/>
              <a:t>Some reasons for falling death rates include: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/>
              <a:t>increasing </a:t>
            </a:r>
            <a:r>
              <a:rPr lang="en-US" sz="2000" i="1" dirty="0"/>
              <a:t>wealth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/>
              <a:t>better </a:t>
            </a:r>
            <a:r>
              <a:rPr lang="en-US" sz="2000" i="1" dirty="0"/>
              <a:t>hygiene</a:t>
            </a:r>
            <a:r>
              <a:rPr lang="en-US" sz="2000" dirty="0"/>
              <a:t> and improved healthcare</a:t>
            </a:r>
          </a:p>
          <a:p>
            <a:pPr marL="742950" lvl="1" indent="-285750">
              <a:buFont typeface="Arial"/>
              <a:buChar char="•"/>
            </a:pPr>
            <a:r>
              <a:rPr lang="en-US" sz="2000" dirty="0"/>
              <a:t>better </a:t>
            </a:r>
            <a:r>
              <a:rPr lang="en-US" sz="2000" i="1" dirty="0"/>
              <a:t>farming</a:t>
            </a:r>
            <a:r>
              <a:rPr lang="en-US" sz="2000" dirty="0"/>
              <a:t> techniques</a:t>
            </a:r>
          </a:p>
        </p:txBody>
      </p:sp>
    </p:spTree>
    <p:extLst>
      <p:ext uri="{BB962C8B-B14F-4D97-AF65-F5344CB8AC3E}">
        <p14:creationId xmlns:p14="http://schemas.microsoft.com/office/powerpoint/2010/main" val="4386441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ptur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" y="0"/>
            <a:ext cx="90262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5768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2" descr="capture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0429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87px-Sustainable_Development_Goals_chart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19" y="14990"/>
            <a:ext cx="88770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47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87px-Sustainable_Development_Goals_chart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280" y="2881694"/>
            <a:ext cx="5394404" cy="416746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5273" y="1141504"/>
            <a:ext cx="880872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/>
              <a:t>Identify the goals </a:t>
            </a:r>
            <a:r>
              <a:rPr lang="en-US" sz="3000" dirty="0"/>
              <a:t>that </a:t>
            </a:r>
            <a:r>
              <a:rPr lang="en-US" sz="3000" b="1" dirty="0"/>
              <a:t>are linked to life expectancy </a:t>
            </a:r>
            <a:r>
              <a:rPr lang="en-US" sz="3000" dirty="0"/>
              <a:t>and living longer lives</a:t>
            </a:r>
          </a:p>
          <a:p>
            <a:endParaRPr lang="en-US" sz="3000" dirty="0"/>
          </a:p>
          <a:p>
            <a:r>
              <a:rPr lang="en-US" sz="3000" b="1" dirty="0"/>
              <a:t>Explain the  connection </a:t>
            </a:r>
            <a:r>
              <a:rPr lang="en-US" sz="3000" dirty="0"/>
              <a:t>between 2 of the goals you have circled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9127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8687" y="1340092"/>
            <a:ext cx="841193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/>
              <a:t>Making Connections</a:t>
            </a:r>
          </a:p>
          <a:p>
            <a:endParaRPr lang="en-US" sz="3000" b="1" dirty="0"/>
          </a:p>
          <a:p>
            <a:r>
              <a:rPr lang="en-IE" sz="3200" dirty="0"/>
              <a:t>In your groups discuss what </a:t>
            </a:r>
            <a:r>
              <a:rPr lang="en-IE" sz="3200" dirty="0" smtClean="0"/>
              <a:t>LOs </a:t>
            </a:r>
            <a:r>
              <a:rPr lang="en-IE" sz="3200" dirty="0"/>
              <a:t>we have touched on today from your subject specifications</a:t>
            </a:r>
          </a:p>
          <a:p>
            <a:endParaRPr lang="en-GB" sz="3200" dirty="0"/>
          </a:p>
          <a:p>
            <a:r>
              <a:rPr lang="en-IE" sz="3200" dirty="0"/>
              <a:t>Can you see opportunities for cross-curricular development?</a:t>
            </a:r>
            <a:endParaRPr lang="en-GB" sz="3200" dirty="0"/>
          </a:p>
        </p:txBody>
      </p:sp>
      <p:pic>
        <p:nvPicPr>
          <p:cNvPr id="4" name="Picture 3" descr="making-connection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3809">
            <a:off x="6241386" y="5067340"/>
            <a:ext cx="1516705" cy="1516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76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0069" y="1111133"/>
            <a:ext cx="7100174" cy="5355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Learning Intentions: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Understand the factors influencing global life expectancy</a:t>
            </a:r>
          </a:p>
          <a:p>
            <a:pPr marL="342900" indent="-342900">
              <a:buFont typeface="Arial"/>
              <a:buChar char="•"/>
            </a:pPr>
            <a:endParaRPr lang="en-GB" sz="2400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Examine the impact of population change in Ireland 1950-2050</a:t>
            </a:r>
          </a:p>
          <a:p>
            <a:pPr marL="342900" indent="-342900">
              <a:buFont typeface="Arial"/>
              <a:buChar char="•"/>
            </a:pPr>
            <a:endParaRPr lang="en-GB" sz="2400" dirty="0"/>
          </a:p>
          <a:p>
            <a:pPr marL="342900" indent="-342900">
              <a:buFont typeface="Arial"/>
              <a:buChar char="•"/>
            </a:pPr>
            <a:r>
              <a:rPr lang="en-IE" sz="2400" dirty="0"/>
              <a:t>Explore the connections between global goals and life expectancy</a:t>
            </a:r>
            <a:r>
              <a:rPr lang="en-GB" sz="2400" dirty="0"/>
              <a:t> </a:t>
            </a:r>
            <a:endParaRPr lang="en-US" sz="2000" dirty="0"/>
          </a:p>
          <a:p>
            <a:pPr marL="285750" indent="-285750">
              <a:buFont typeface="Arial"/>
              <a:buChar char="•"/>
            </a:pPr>
            <a:endParaRPr lang="en-US" sz="20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476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6934" y="2503711"/>
            <a:ext cx="9144000" cy="1470025"/>
          </a:xfrm>
        </p:spPr>
        <p:txBody>
          <a:bodyPr>
            <a:normAutofit/>
          </a:bodyPr>
          <a:lstStyle/>
          <a:p>
            <a:pPr algn="ctr"/>
            <a:r>
              <a:rPr lang="en-US" sz="3000" dirty="0" err="1" smtClean="0">
                <a:latin typeface="+mn-lt"/>
              </a:rPr>
              <a:t>www.worldwiseschools.ie</a:t>
            </a:r>
            <a:r>
              <a:rPr lang="en-US" sz="3000" dirty="0">
                <a:latin typeface="+mn-lt"/>
              </a:rPr>
              <a:t/>
            </a:r>
            <a:br>
              <a:rPr lang="en-US" sz="3000" dirty="0">
                <a:latin typeface="+mn-lt"/>
              </a:rPr>
            </a:br>
            <a:r>
              <a:rPr lang="en-US" sz="3000" dirty="0">
                <a:latin typeface="+mn-lt"/>
              </a:rPr>
              <a:t/>
            </a:r>
            <a:br>
              <a:rPr lang="en-US" sz="3000" dirty="0">
                <a:latin typeface="+mn-lt"/>
              </a:rPr>
            </a:br>
            <a:r>
              <a:rPr lang="en-US" sz="3000" dirty="0" err="1" smtClean="0">
                <a:latin typeface="+mn-lt"/>
              </a:rPr>
              <a:t>lizzy.noone@</a:t>
            </a:r>
            <a:r>
              <a:rPr lang="en-US" sz="3000" dirty="0" err="1">
                <a:latin typeface="+mn-lt"/>
              </a:rPr>
              <a:t>worldwiseschools.ie</a:t>
            </a:r>
            <a:endParaRPr lang="en-US" sz="30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107" y="4065461"/>
            <a:ext cx="8898181" cy="2792539"/>
          </a:xfrm>
        </p:spPr>
        <p:txBody>
          <a:bodyPr>
            <a:normAutofit/>
          </a:bodyPr>
          <a:lstStyle/>
          <a:p>
            <a:r>
              <a:rPr lang="en-US" sz="3500" b="1" dirty="0">
                <a:solidFill>
                  <a:srgbClr val="008000"/>
                </a:solidFill>
                <a:latin typeface="+mn-lt"/>
              </a:rPr>
              <a:t>Upcoming dates for your diary</a:t>
            </a:r>
            <a:r>
              <a:rPr lang="en-US" sz="3500" b="1" dirty="0" smtClean="0">
                <a:solidFill>
                  <a:srgbClr val="008000"/>
                </a:solidFill>
                <a:latin typeface="+mn-lt"/>
              </a:rPr>
              <a:t>:</a:t>
            </a:r>
          </a:p>
          <a:p>
            <a:r>
              <a:rPr lang="en-US" sz="2200" i="0" dirty="0" smtClean="0">
                <a:solidFill>
                  <a:schemeClr val="tx1"/>
                </a:solidFill>
                <a:latin typeface="+mn-lt"/>
              </a:rPr>
              <a:t>An </a:t>
            </a:r>
            <a:r>
              <a:rPr lang="en-US" sz="2200" i="0" dirty="0" err="1" smtClean="0">
                <a:solidFill>
                  <a:schemeClr val="tx1"/>
                </a:solidFill>
                <a:latin typeface="+mn-lt"/>
              </a:rPr>
              <a:t>Chomhdáil</a:t>
            </a:r>
            <a:r>
              <a:rPr lang="en-US" sz="2200" i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200" i="0" dirty="0" err="1" smtClean="0">
                <a:solidFill>
                  <a:schemeClr val="tx1"/>
                </a:solidFill>
                <a:latin typeface="+mn-lt"/>
              </a:rPr>
              <a:t>Oiliúna</a:t>
            </a:r>
            <a:r>
              <a:rPr lang="en-US" sz="2200" i="0" dirty="0" smtClean="0">
                <a:solidFill>
                  <a:schemeClr val="tx1"/>
                </a:solidFill>
                <a:latin typeface="+mn-lt"/>
              </a:rPr>
              <a:t> do </a:t>
            </a:r>
            <a:r>
              <a:rPr lang="en-US" sz="2200" i="0" dirty="0" err="1" smtClean="0">
                <a:solidFill>
                  <a:schemeClr val="tx1"/>
                </a:solidFill>
                <a:latin typeface="+mn-lt"/>
              </a:rPr>
              <a:t>Mhúinteoirí</a:t>
            </a:r>
            <a:r>
              <a:rPr lang="en-US" sz="2200" i="0" dirty="0" smtClean="0">
                <a:solidFill>
                  <a:schemeClr val="tx1"/>
                </a:solidFill>
                <a:latin typeface="+mn-lt"/>
              </a:rPr>
              <a:t> lar-bhunscoile-29</a:t>
            </a:r>
            <a:r>
              <a:rPr lang="en-US" sz="2200" i="0" baseline="30000" dirty="0" smtClean="0">
                <a:solidFill>
                  <a:schemeClr val="tx1"/>
                </a:solidFill>
                <a:latin typeface="+mn-lt"/>
              </a:rPr>
              <a:t>th</a:t>
            </a:r>
            <a:r>
              <a:rPr lang="en-US" sz="2200" i="0" dirty="0" smtClean="0">
                <a:solidFill>
                  <a:schemeClr val="tx1"/>
                </a:solidFill>
                <a:latin typeface="+mn-lt"/>
              </a:rPr>
              <a:t> of March, Galway</a:t>
            </a:r>
          </a:p>
          <a:p>
            <a:r>
              <a:rPr lang="en-US" sz="2400" dirty="0">
                <a:solidFill>
                  <a:schemeClr val="tx1"/>
                </a:solidFill>
                <a:latin typeface="+mn-lt"/>
              </a:rPr>
              <a:t>Annual Conference the 4</a:t>
            </a:r>
            <a:r>
              <a:rPr lang="en-US" sz="2400" baseline="30000" dirty="0">
                <a:solidFill>
                  <a:schemeClr val="tx1"/>
                </a:solidFill>
                <a:latin typeface="+mn-lt"/>
              </a:rPr>
              <a:t>th</a:t>
            </a:r>
            <a:r>
              <a:rPr lang="en-US" sz="2400" dirty="0">
                <a:solidFill>
                  <a:schemeClr val="tx1"/>
                </a:solidFill>
                <a:latin typeface="+mn-lt"/>
              </a:rPr>
              <a:t> of April-Croke Park Dublin</a:t>
            </a:r>
          </a:p>
          <a:p>
            <a:pPr algn="l"/>
            <a:r>
              <a:rPr lang="en-US" sz="2800" b="1" dirty="0" smtClean="0">
                <a:solidFill>
                  <a:srgbClr val="008000"/>
                </a:solidFill>
                <a:latin typeface="+mn-lt"/>
              </a:rPr>
              <a:t>Grant </a:t>
            </a:r>
            <a:r>
              <a:rPr lang="en-US" sz="2800" b="1" dirty="0">
                <a:solidFill>
                  <a:srgbClr val="008000"/>
                </a:solidFill>
                <a:latin typeface="+mn-lt"/>
              </a:rPr>
              <a:t>funding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: Opens April </a:t>
            </a: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8</a:t>
            </a:r>
            <a:r>
              <a:rPr lang="en-US" sz="2800" baseline="30000" dirty="0" smtClean="0">
                <a:solidFill>
                  <a:schemeClr val="tx1"/>
                </a:solidFill>
                <a:latin typeface="+mn-lt"/>
              </a:rPr>
              <a:t>th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-</a:t>
            </a: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Closes 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May 10</a:t>
            </a:r>
            <a:r>
              <a:rPr lang="en-US" sz="2800" baseline="30000" dirty="0">
                <a:solidFill>
                  <a:schemeClr val="tx1"/>
                </a:solidFill>
                <a:latin typeface="+mn-lt"/>
              </a:rPr>
              <a:t>th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+mn-lt"/>
              </a:rPr>
              <a:t>Funding up to €1,500 for </a:t>
            </a: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schools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dirty="0" smtClean="0">
              <a:solidFill>
                <a:schemeClr val="tx1"/>
              </a:solidFill>
            </a:endParaRPr>
          </a:p>
        </p:txBody>
      </p:sp>
      <p:pic>
        <p:nvPicPr>
          <p:cNvPr id="5" name="Picture 4" descr="Screen Shot 2018-12-20 at 10.34.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35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732547"/>
      </p:ext>
    </p:extLst>
  </p:cSld>
  <p:clrMapOvr>
    <a:masterClrMapping/>
  </p:clrMapOvr>
</p:sld>
</file>

<file path=ppt/theme/theme1.xml><?xml version="1.0" encoding="utf-8"?>
<a:theme xmlns:a="http://schemas.openxmlformats.org/drawingml/2006/main" name="WWGS">
  <a:themeElements>
    <a:clrScheme name="STEAM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66B322"/>
      </a:accent1>
      <a:accent2>
        <a:srgbClr val="1C90D6"/>
      </a:accent2>
      <a:accent3>
        <a:srgbClr val="9E139A"/>
      </a:accent3>
      <a:accent4>
        <a:srgbClr val="E55E25"/>
      </a:accent4>
      <a:accent5>
        <a:srgbClr val="ED1E3A"/>
      </a:accent5>
      <a:accent6>
        <a:srgbClr val="3FBBC4"/>
      </a:accent6>
      <a:hlink>
        <a:srgbClr val="4BAC4C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Presentation1" id="{DA998F82-F0AD-4C64-8A1B-B4EAB816643A}" vid="{B37822EB-3428-4BA6-8591-699E29D8FFE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WWGS.potx</Template>
  <TotalTime>6996</TotalTime>
  <Words>1236</Words>
  <Application>Microsoft Macintosh PowerPoint</Application>
  <PresentationFormat>On-screen Show (4:3)</PresentationFormat>
  <Paragraphs>167</Paragraphs>
  <Slides>21</Slides>
  <Notes>20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WWGS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www.worldwiseschools.ie  lizzy.noone@worldwiseschools.ie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Aine Woods</dc:creator>
  <cp:lastModifiedBy>Lizzy Noone</cp:lastModifiedBy>
  <cp:revision>188</cp:revision>
  <cp:lastPrinted>2019-03-07T08:40:16Z</cp:lastPrinted>
  <dcterms:created xsi:type="dcterms:W3CDTF">2018-06-18T13:10:16Z</dcterms:created>
  <dcterms:modified xsi:type="dcterms:W3CDTF">2019-03-07T08:50:33Z</dcterms:modified>
</cp:coreProperties>
</file>