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65" r:id="rId2"/>
    <p:sldId id="274" r:id="rId3"/>
    <p:sldId id="266" r:id="rId4"/>
    <p:sldId id="267" r:id="rId5"/>
    <p:sldId id="268" r:id="rId6"/>
    <p:sldId id="271" r:id="rId7"/>
    <p:sldId id="256" r:id="rId8"/>
    <p:sldId id="257" r:id="rId9"/>
    <p:sldId id="258" r:id="rId10"/>
    <p:sldId id="259" r:id="rId11"/>
    <p:sldId id="269" r:id="rId12"/>
    <p:sldId id="272" r:id="rId13"/>
    <p:sldId id="260" r:id="rId14"/>
    <p:sldId id="264" r:id="rId15"/>
    <p:sldId id="261" r:id="rId16"/>
    <p:sldId id="262" r:id="rId17"/>
    <p:sldId id="263" r:id="rId18"/>
    <p:sldId id="273" r:id="rId19"/>
    <p:sldId id="270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-16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F4AE1F-4AB4-D84D-9BBD-5A6D5E22FBF5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BE37AF-F2DC-8940-9217-BF777FFEBD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276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5" name="Google Shape;425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0053C-DC73-B04E-9E77-A405888C5AB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418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0053C-DC73-B04E-9E77-A405888C5AB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280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8077-D155-7F47-9FEC-F9080C6531E8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A201D-E8C1-5D48-824B-CE4547DD33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634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8077-D155-7F47-9FEC-F9080C6531E8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A201D-E8C1-5D48-824B-CE4547DD33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413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8077-D155-7F47-9FEC-F9080C6531E8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A201D-E8C1-5D48-824B-CE4547DD33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931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8077-D155-7F47-9FEC-F9080C6531E8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A201D-E8C1-5D48-824B-CE4547DD33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666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8077-D155-7F47-9FEC-F9080C6531E8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A201D-E8C1-5D48-824B-CE4547DD33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779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8077-D155-7F47-9FEC-F9080C6531E8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A201D-E8C1-5D48-824B-CE4547DD33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344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8077-D155-7F47-9FEC-F9080C6531E8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A201D-E8C1-5D48-824B-CE4547DD33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923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8077-D155-7F47-9FEC-F9080C6531E8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A201D-E8C1-5D48-824B-CE4547DD33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82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8077-D155-7F47-9FEC-F9080C6531E8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A201D-E8C1-5D48-824B-CE4547DD33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793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8077-D155-7F47-9FEC-F9080C6531E8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A201D-E8C1-5D48-824B-CE4547DD33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063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C8077-D155-7F47-9FEC-F9080C6531E8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A201D-E8C1-5D48-824B-CE4547DD33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690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C8077-D155-7F47-9FEC-F9080C6531E8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A201D-E8C1-5D48-824B-CE4547DD33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986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youtube.com/watch?v=lOKvBF_4n4g" TargetMode="External"/><Relationship Id="rId3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hyperlink" Target="https://www.irishtimes.com/topics/topics-7.1213540?article=true&amp;tag_person=Hannah+Fitzpatrick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Co_vRslipg" TargetMode="External"/><Relationship Id="rId4" Type="http://schemas.openxmlformats.org/officeDocument/2006/relationships/hyperlink" Target="https://www.facebook.com/climatecaseire/videos/229823281229640/UzpfSTE0ODkwOTE5MjQzMjM3OToyOTY5ODkxNTc2MjQzODE" TargetMode="External"/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irishtimes.com/news/environment/consumer-guide-to-what-s-recyclable-and-what-isn-t-in-household-recycling-bins-1.342541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s-1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37" y="1980607"/>
            <a:ext cx="7521735" cy="46287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4453" y="500878"/>
            <a:ext cx="78517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American Typewriter"/>
                <a:cs typeface="American Typewriter"/>
              </a:rPr>
              <a:t>Taking Action on Climate Change</a:t>
            </a:r>
          </a:p>
          <a:p>
            <a:pPr algn="ctr"/>
            <a:r>
              <a:rPr lang="en-US" sz="3200" b="1" dirty="0" smtClean="0">
                <a:latin typeface="American Typewriter"/>
                <a:cs typeface="American Typewriter"/>
              </a:rPr>
              <a:t>Lizzy Noone </a:t>
            </a:r>
          </a:p>
          <a:p>
            <a:pPr algn="ctr"/>
            <a:r>
              <a:rPr lang="en-US" sz="3200" b="1" dirty="0" smtClean="0">
                <a:latin typeface="American Typewriter"/>
                <a:cs typeface="American Typewriter"/>
              </a:rPr>
              <a:t>WorldWise Global Schools  </a:t>
            </a:r>
            <a:endParaRPr lang="en-US" sz="3200" b="1" dirty="0">
              <a:latin typeface="American Typewriter"/>
              <a:cs typeface="American Typewriter"/>
            </a:endParaRPr>
          </a:p>
        </p:txBody>
      </p:sp>
    </p:spTree>
    <p:extLst>
      <p:ext uri="{BB962C8B-B14F-4D97-AF65-F5344CB8AC3E}">
        <p14:creationId xmlns:p14="http://schemas.microsoft.com/office/powerpoint/2010/main" val="3915497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5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endParaRPr sz="4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9" name="Google Shape;429;p55" descr="Screen Shot 2017-08-22 at 14.33.02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667" r="-20667"/>
          <a:stretch/>
        </p:blipFill>
        <p:spPr>
          <a:xfrm>
            <a:off x="-1743970" y="0"/>
            <a:ext cx="1255889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9337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8110" y="590320"/>
            <a:ext cx="761925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American Typewriter"/>
                <a:cs typeface="American Typewriter"/>
              </a:rPr>
              <a:t>What do you know already!</a:t>
            </a:r>
          </a:p>
          <a:p>
            <a:endParaRPr lang="en-US" sz="3200" dirty="0">
              <a:latin typeface="American Typewriter"/>
              <a:cs typeface="American Typewriter"/>
            </a:endParaRPr>
          </a:p>
          <a:p>
            <a:pPr marL="285750" indent="-285750">
              <a:buFont typeface="Arial"/>
              <a:buChar char="•"/>
            </a:pPr>
            <a:r>
              <a:rPr lang="en-US" sz="3200" dirty="0" smtClean="0">
                <a:latin typeface="American Typewriter"/>
                <a:cs typeface="American Typewriter"/>
              </a:rPr>
              <a:t>In groups of 2/3 </a:t>
            </a:r>
          </a:p>
          <a:p>
            <a:pPr marL="285750" indent="-285750">
              <a:buFont typeface="Arial"/>
              <a:buChar char="•"/>
            </a:pPr>
            <a:r>
              <a:rPr lang="en-US" sz="3200" dirty="0" smtClean="0">
                <a:latin typeface="American Typewriter"/>
                <a:cs typeface="American Typewriter"/>
              </a:rPr>
              <a:t>Write the alphabet</a:t>
            </a:r>
          </a:p>
          <a:p>
            <a:pPr marL="285750" indent="-285750">
              <a:buFont typeface="Arial"/>
              <a:buChar char="•"/>
            </a:pPr>
            <a:r>
              <a:rPr lang="en-US" sz="3200" dirty="0" smtClean="0">
                <a:latin typeface="American Typewriter"/>
                <a:cs typeface="American Typewriter"/>
              </a:rPr>
              <a:t>Try write one word on climate change for each letter of the alphabet</a:t>
            </a:r>
          </a:p>
          <a:p>
            <a:pPr marL="285750" indent="-285750">
              <a:buFont typeface="Arial"/>
              <a:buChar char="•"/>
            </a:pPr>
            <a:r>
              <a:rPr lang="en-US" sz="3200" dirty="0" smtClean="0">
                <a:latin typeface="American Typewriter"/>
                <a:cs typeface="American Typewriter"/>
              </a:rPr>
              <a:t>Write a C or an E for whether the word is about a cause or an effect</a:t>
            </a:r>
          </a:p>
          <a:p>
            <a:pPr marL="285750" indent="-285750">
              <a:buFont typeface="Arial"/>
              <a:buChar char="•"/>
            </a:pPr>
            <a:r>
              <a:rPr lang="en-US" sz="3200" dirty="0" smtClean="0">
                <a:latin typeface="American Typewriter"/>
                <a:cs typeface="American Typewriter"/>
              </a:rPr>
              <a:t>Feedback</a:t>
            </a:r>
          </a:p>
          <a:p>
            <a:pPr marL="285750" indent="-285750">
              <a:buFont typeface="Arial"/>
              <a:buChar char="•"/>
            </a:pPr>
            <a:endParaRPr lang="en-US" dirty="0">
              <a:latin typeface="American Typewriter"/>
              <a:cs typeface="American Typewriter"/>
            </a:endParaRPr>
          </a:p>
          <a:p>
            <a:endParaRPr lang="en-US" dirty="0" smtClean="0">
              <a:latin typeface="American Typewriter"/>
              <a:cs typeface="American Typewriter"/>
            </a:endParaRPr>
          </a:p>
          <a:p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595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8110" y="590320"/>
            <a:ext cx="7619254" cy="7602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American Typewriter"/>
                <a:cs typeface="American Typewriter"/>
              </a:rPr>
              <a:t>Cause and Effect-A Chain Reaction</a:t>
            </a:r>
          </a:p>
          <a:p>
            <a:endParaRPr lang="en-US" sz="3200" b="1" dirty="0">
              <a:latin typeface="American Typewriter"/>
              <a:cs typeface="American Typewriter"/>
            </a:endParaRPr>
          </a:p>
          <a:p>
            <a:r>
              <a:rPr lang="en-US" sz="3200" b="1" dirty="0" smtClean="0">
                <a:latin typeface="American Typewriter"/>
                <a:cs typeface="American Typewriter"/>
              </a:rPr>
              <a:t>In groups of 4:</a:t>
            </a:r>
          </a:p>
          <a:p>
            <a:endParaRPr lang="en-US" sz="3200" b="1" dirty="0" smtClean="0">
              <a:latin typeface="American Typewriter"/>
              <a:cs typeface="American Typewriter"/>
            </a:endParaRPr>
          </a:p>
          <a:p>
            <a:r>
              <a:rPr lang="en-US" sz="3200" b="1" dirty="0" smtClean="0">
                <a:latin typeface="American Typewriter"/>
                <a:cs typeface="American Typewriter"/>
              </a:rPr>
              <a:t>-sort out the cards from Cause to Effect</a:t>
            </a:r>
          </a:p>
          <a:p>
            <a:endParaRPr lang="en-US" sz="3200" b="1" dirty="0">
              <a:latin typeface="American Typewriter"/>
              <a:cs typeface="American Typewriter"/>
            </a:endParaRPr>
          </a:p>
          <a:p>
            <a:r>
              <a:rPr lang="en-US" sz="3200" b="1" dirty="0" smtClean="0">
                <a:latin typeface="American Typewriter"/>
                <a:cs typeface="American Typewriter"/>
              </a:rPr>
              <a:t>-what surprised you?</a:t>
            </a:r>
            <a:endParaRPr lang="en-US" sz="3200" b="1" dirty="0">
              <a:latin typeface="American Typewriter"/>
              <a:cs typeface="American Typewriter"/>
            </a:endParaRPr>
          </a:p>
          <a:p>
            <a:r>
              <a:rPr lang="en-US" sz="3200" b="1" dirty="0" smtClean="0">
                <a:latin typeface="American Typewriter"/>
                <a:cs typeface="American Typewriter"/>
              </a:rPr>
              <a:t>-who has the power?</a:t>
            </a:r>
            <a:endParaRPr lang="en-US" sz="3200" b="1" dirty="0">
              <a:latin typeface="American Typewriter"/>
              <a:cs typeface="American Typewriter"/>
            </a:endParaRPr>
          </a:p>
          <a:p>
            <a:r>
              <a:rPr lang="en-US" sz="3200" b="1" dirty="0" smtClean="0">
                <a:latin typeface="American Typewriter"/>
                <a:cs typeface="American Typewriter"/>
              </a:rPr>
              <a:t>-what end of the chain would you start?</a:t>
            </a:r>
          </a:p>
          <a:p>
            <a:endParaRPr lang="en-US" sz="3200" dirty="0" smtClean="0">
              <a:latin typeface="American Typewriter"/>
              <a:cs typeface="American Typewriter"/>
            </a:endParaRPr>
          </a:p>
          <a:p>
            <a:endParaRPr lang="en-US" sz="3200" dirty="0" smtClean="0">
              <a:latin typeface="American Typewriter"/>
              <a:cs typeface="American Typewriter"/>
            </a:endParaRPr>
          </a:p>
          <a:p>
            <a:pPr marL="285750" indent="-285750">
              <a:buFont typeface="Arial"/>
              <a:buChar char="•"/>
            </a:pPr>
            <a:endParaRPr lang="en-US" dirty="0">
              <a:latin typeface="American Typewriter"/>
              <a:cs typeface="American Typewriter"/>
            </a:endParaRPr>
          </a:p>
          <a:p>
            <a:endParaRPr lang="en-US" dirty="0" smtClean="0">
              <a:latin typeface="American Typewriter"/>
              <a:cs typeface="American Typewriter"/>
            </a:endParaRPr>
          </a:p>
          <a:p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072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369" y="751317"/>
            <a:ext cx="7672912" cy="7602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b="1" dirty="0" smtClean="0">
              <a:latin typeface="American Typewriter"/>
              <a:cs typeface="American Typewriter"/>
              <a:hlinkClick r:id="rId2"/>
            </a:endParaRPr>
          </a:p>
          <a:p>
            <a:pPr algn="ctr"/>
            <a:endParaRPr lang="en-GB" sz="2400" b="1" dirty="0" smtClean="0">
              <a:latin typeface="American Typewriter"/>
              <a:cs typeface="American Typewriter"/>
              <a:hlinkClick r:id="rId2"/>
            </a:endParaRPr>
          </a:p>
          <a:p>
            <a:pPr algn="ctr"/>
            <a:endParaRPr lang="en-GB" sz="2400" b="1" dirty="0">
              <a:latin typeface="American Typewriter"/>
              <a:cs typeface="American Typewriter"/>
              <a:hlinkClick r:id="rId2"/>
            </a:endParaRPr>
          </a:p>
          <a:p>
            <a:pPr algn="ctr"/>
            <a:endParaRPr lang="en-GB" sz="2400" b="1" dirty="0" smtClean="0">
              <a:latin typeface="American Typewriter"/>
              <a:cs typeface="American Typewriter"/>
              <a:hlinkClick r:id="rId2"/>
            </a:endParaRPr>
          </a:p>
          <a:p>
            <a:pPr algn="ctr"/>
            <a:endParaRPr lang="en-GB" sz="2400" b="1" dirty="0">
              <a:latin typeface="American Typewriter"/>
              <a:cs typeface="American Typewriter"/>
              <a:hlinkClick r:id="rId2"/>
            </a:endParaRPr>
          </a:p>
          <a:p>
            <a:pPr algn="ctr"/>
            <a:endParaRPr lang="en-GB" sz="2400" b="1" dirty="0" smtClean="0">
              <a:latin typeface="American Typewriter"/>
              <a:cs typeface="American Typewriter"/>
              <a:hlinkClick r:id="rId2"/>
            </a:endParaRPr>
          </a:p>
          <a:p>
            <a:pPr algn="ctr"/>
            <a:r>
              <a:rPr lang="en-GB" sz="2400" b="1" dirty="0" smtClean="0">
                <a:latin typeface="American Typewriter"/>
                <a:cs typeface="American Typewriter"/>
                <a:hlinkClick r:id="rId2"/>
              </a:rPr>
              <a:t>Climate Justice: framing climate change as an ethical &amp; poliitcal issue rather than just an environmental one.</a:t>
            </a:r>
            <a:endParaRPr lang="en-GB" sz="2400" b="1" dirty="0">
              <a:latin typeface="American Typewriter"/>
              <a:cs typeface="American Typewriter"/>
              <a:hlinkClick r:id="rId2"/>
            </a:endParaRPr>
          </a:p>
          <a:p>
            <a:pPr algn="ctr"/>
            <a:endParaRPr lang="en-GB" sz="2400" b="1" dirty="0" smtClean="0">
              <a:latin typeface="American Typewriter"/>
              <a:cs typeface="American Typewriter"/>
              <a:hlinkClick r:id="rId2"/>
            </a:endParaRPr>
          </a:p>
          <a:p>
            <a:pPr algn="ctr"/>
            <a:endParaRPr lang="en-GB" sz="3200" b="1" dirty="0">
              <a:latin typeface="American Typewriter"/>
              <a:cs typeface="American Typewriter"/>
              <a:hlinkClick r:id="rId2"/>
            </a:endParaRPr>
          </a:p>
          <a:p>
            <a:pPr algn="ctr"/>
            <a:r>
              <a:rPr lang="en-GB" sz="2400" b="1" dirty="0" smtClean="0">
                <a:latin typeface="American Typewriter"/>
                <a:cs typeface="American Typewriter"/>
                <a:hlinkClick r:id="rId2"/>
              </a:rPr>
              <a:t>Dirty </a:t>
            </a:r>
            <a:r>
              <a:rPr lang="en-GB" sz="2400" b="1" dirty="0">
                <a:latin typeface="American Typewriter"/>
                <a:cs typeface="American Typewriter"/>
                <a:hlinkClick r:id="rId2"/>
              </a:rPr>
              <a:t>Energy is at the Root of Climate </a:t>
            </a:r>
            <a:r>
              <a:rPr lang="en-GB" sz="2400" b="1" dirty="0" smtClean="0">
                <a:latin typeface="American Typewriter"/>
                <a:cs typeface="American Typewriter"/>
                <a:hlinkClick r:id="rId2"/>
              </a:rPr>
              <a:t>Justice</a:t>
            </a:r>
            <a:endParaRPr lang="en-GB" sz="2400" b="1" dirty="0" smtClean="0">
              <a:latin typeface="American Typewriter"/>
              <a:cs typeface="American Typewriter"/>
            </a:endParaRPr>
          </a:p>
          <a:p>
            <a:pPr algn="ctr"/>
            <a:endParaRPr lang="en-GB" sz="2400" b="1" dirty="0">
              <a:latin typeface="American Typewriter"/>
              <a:cs typeface="American Typewriter"/>
            </a:endParaRPr>
          </a:p>
          <a:p>
            <a:pPr algn="ctr"/>
            <a:r>
              <a:rPr lang="en-GB" sz="2400" b="1" dirty="0" smtClean="0">
                <a:latin typeface="American Typewriter"/>
                <a:cs typeface="American Typewriter"/>
              </a:rPr>
              <a:t>What famous ex President runs the Climate Justice Foundation??</a:t>
            </a:r>
          </a:p>
          <a:p>
            <a:pPr algn="ctr"/>
            <a:endParaRPr lang="en-GB" sz="2400" b="1" dirty="0">
              <a:latin typeface="American Typewriter"/>
              <a:cs typeface="American Typewriter"/>
            </a:endParaRPr>
          </a:p>
          <a:p>
            <a:pPr algn="ctr"/>
            <a:endParaRPr lang="en-GB" sz="2400" b="1" dirty="0" smtClean="0">
              <a:latin typeface="American Typewriter"/>
              <a:cs typeface="American Typewriter"/>
            </a:endParaRP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3" name="Picture 2" descr="Unknown-11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582" y="551621"/>
            <a:ext cx="2705100" cy="20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351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s-14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11" y="473946"/>
            <a:ext cx="7658307" cy="46541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0168" y="5478817"/>
            <a:ext cx="8226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American Typewriter"/>
                <a:cs typeface="American Typewriter"/>
              </a:rPr>
              <a:t>Mothers of Invention podcast</a:t>
            </a:r>
            <a:endParaRPr lang="en-US" b="1" dirty="0">
              <a:latin typeface="American Typewriter"/>
              <a:cs typeface="American Typewriter"/>
            </a:endParaRPr>
          </a:p>
        </p:txBody>
      </p:sp>
    </p:spTree>
    <p:extLst>
      <p:ext uri="{BB962C8B-B14F-4D97-AF65-F5344CB8AC3E}">
        <p14:creationId xmlns:p14="http://schemas.microsoft.com/office/powerpoint/2010/main" val="1341829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44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32" y="323314"/>
            <a:ext cx="8365527" cy="615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0079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8284" y="4489383"/>
            <a:ext cx="86029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merican Typewriter"/>
                <a:cs typeface="American Typewriter"/>
              </a:rPr>
              <a:t>“Some people, some companies, some decision-makers in particular, have known exactly what priceless values they have been sacrificing to continue making unimaginable amounts of money. And I think many of you here today belong to that group of people.</a:t>
            </a:r>
            <a:r>
              <a:rPr lang="en-US" dirty="0" smtClean="0">
                <a:latin typeface="American Typewriter"/>
                <a:cs typeface="American Typewriter"/>
              </a:rPr>
              <a:t>”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pPr algn="ctr"/>
            <a:r>
              <a:rPr lang="en-US" dirty="0">
                <a:latin typeface="American Typewriter"/>
                <a:cs typeface="American Typewriter"/>
              </a:rPr>
              <a:t>https://www.youtube.com/watch?v=_17VnmSxcbM</a:t>
            </a:r>
            <a:endParaRPr lang="en-US" dirty="0" smtClean="0">
              <a:latin typeface="American Typewriter"/>
              <a:cs typeface="American Typewriter"/>
            </a:endParaRPr>
          </a:p>
          <a:p>
            <a:endParaRPr lang="en-US" dirty="0">
              <a:latin typeface="American Typewriter"/>
              <a:cs typeface="American Typewriter"/>
            </a:endParaRPr>
          </a:p>
          <a:p>
            <a:endParaRPr lang="en-US" dirty="0"/>
          </a:p>
        </p:txBody>
      </p:sp>
      <p:pic>
        <p:nvPicPr>
          <p:cNvPr id="4" name="Picture 3" descr="images-1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817" y="348560"/>
            <a:ext cx="3825417" cy="380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641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4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93" y="732509"/>
            <a:ext cx="7874000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59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9-02-22 at 08.34.5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0100"/>
            <a:ext cx="9144000" cy="5245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687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2911" y="536655"/>
            <a:ext cx="7815996" cy="5355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/>
              <a:buChar char="•"/>
            </a:pPr>
            <a:r>
              <a:rPr lang="en-GB" b="1" dirty="0">
                <a:latin typeface="American Typewriter"/>
                <a:cs typeface="American Typewriter"/>
              </a:rPr>
              <a:t>Ireland has the third highest greenhouse gas emissions per person among the </a:t>
            </a:r>
            <a:r>
              <a:rPr lang="en-GB" b="1" dirty="0" smtClean="0">
                <a:latin typeface="American Typewriter"/>
                <a:cs typeface="American Typewriter"/>
              </a:rPr>
              <a:t>EU28</a:t>
            </a:r>
            <a:endParaRPr lang="en-IE" b="1" dirty="0">
              <a:latin typeface="American Typewriter"/>
              <a:cs typeface="American Typewriter"/>
            </a:endParaRPr>
          </a:p>
          <a:p>
            <a:pPr marL="285750" lvl="0" indent="-285750">
              <a:buFont typeface="Arial"/>
              <a:buChar char="•"/>
            </a:pPr>
            <a:r>
              <a:rPr lang="en-GB" b="1" dirty="0">
                <a:latin typeface="American Typewriter"/>
                <a:cs typeface="American Typewriter"/>
              </a:rPr>
              <a:t>Ireland has the eighth highest greenhouse gas emissions per person among the </a:t>
            </a:r>
            <a:r>
              <a:rPr lang="en-GB" b="1" dirty="0" smtClean="0">
                <a:latin typeface="American Typewriter"/>
                <a:cs typeface="American Typewriter"/>
              </a:rPr>
              <a:t>OCED 35</a:t>
            </a:r>
            <a:endParaRPr lang="en-IE" b="1" dirty="0">
              <a:latin typeface="American Typewriter"/>
              <a:cs typeface="American Typewriter"/>
            </a:endParaRPr>
          </a:p>
          <a:p>
            <a:pPr marL="285750" lvl="0" indent="-285750">
              <a:buFont typeface="Arial"/>
              <a:buChar char="•"/>
            </a:pPr>
            <a:r>
              <a:rPr lang="en-GB" b="1" dirty="0">
                <a:latin typeface="American Typewriter"/>
                <a:cs typeface="American Typewriter"/>
              </a:rPr>
              <a:t>Ireland is one of only two EU countries that are projected to overshoot their 2013-2020 GHG emissions </a:t>
            </a:r>
            <a:r>
              <a:rPr lang="en-GB" b="1" dirty="0" smtClean="0">
                <a:latin typeface="American Typewriter"/>
                <a:cs typeface="American Typewriter"/>
              </a:rPr>
              <a:t>target</a:t>
            </a:r>
          </a:p>
          <a:p>
            <a:pPr lvl="0"/>
            <a:endParaRPr lang="en-IE" b="1" dirty="0">
              <a:latin typeface="American Typewriter"/>
              <a:cs typeface="American Typewriter"/>
            </a:endParaRPr>
          </a:p>
          <a:p>
            <a:pPr marL="285750" lvl="0" indent="-285750">
              <a:buFont typeface="Arial"/>
              <a:buChar char="•"/>
            </a:pPr>
            <a:r>
              <a:rPr lang="en-GB" b="1" dirty="0">
                <a:latin typeface="American Typewriter"/>
                <a:cs typeface="American Typewriter"/>
              </a:rPr>
              <a:t>The latest projections from Ireland’s EPA is that on current trends, Ireland’s emissions will still be 13% above 1990 levels in 2030 (2018, EPA)</a:t>
            </a:r>
            <a:r>
              <a:rPr lang="en-GB" b="1" dirty="0" smtClean="0">
                <a:latin typeface="American Typewriter"/>
                <a:cs typeface="American Typewriter"/>
              </a:rPr>
              <a:t>.</a:t>
            </a:r>
          </a:p>
          <a:p>
            <a:pPr lvl="0"/>
            <a:endParaRPr lang="en-IE" b="1" dirty="0">
              <a:latin typeface="American Typewriter"/>
              <a:cs typeface="American Typewriter"/>
            </a:endParaRPr>
          </a:p>
          <a:p>
            <a:pPr marL="285750" lvl="0" indent="-285750">
              <a:buFont typeface="Arial"/>
              <a:buChar char="•"/>
            </a:pPr>
            <a:r>
              <a:rPr lang="en-GB" b="1" dirty="0">
                <a:latin typeface="American Typewriter"/>
                <a:cs typeface="American Typewriter"/>
              </a:rPr>
              <a:t>In the 2018 Climate Performance Index from </a:t>
            </a:r>
            <a:r>
              <a:rPr lang="en-GB" b="1" dirty="0" err="1">
                <a:latin typeface="American Typewriter"/>
                <a:cs typeface="American Typewriter"/>
              </a:rPr>
              <a:t>Germanwatch</a:t>
            </a:r>
            <a:r>
              <a:rPr lang="en-GB" b="1" dirty="0">
                <a:latin typeface="American Typewriter"/>
                <a:cs typeface="American Typewriter"/>
              </a:rPr>
              <a:t> ranked I</a:t>
            </a:r>
            <a:r>
              <a:rPr lang="en-GB" b="1" dirty="0" smtClean="0">
                <a:latin typeface="American Typewriter"/>
                <a:cs typeface="American Typewriter"/>
              </a:rPr>
              <a:t>reland as the worst climate performer in the 49</a:t>
            </a:r>
            <a:r>
              <a:rPr lang="en-GB" b="1" baseline="30000" dirty="0" smtClean="0">
                <a:latin typeface="American Typewriter"/>
                <a:cs typeface="American Typewriter"/>
              </a:rPr>
              <a:t>th</a:t>
            </a:r>
            <a:r>
              <a:rPr lang="en-GB" b="1" dirty="0" smtClean="0">
                <a:latin typeface="American Typewriter"/>
                <a:cs typeface="American Typewriter"/>
              </a:rPr>
              <a:t> </a:t>
            </a:r>
            <a:r>
              <a:rPr lang="en-GB" b="1" dirty="0">
                <a:latin typeface="American Typewriter"/>
                <a:cs typeface="American Typewriter"/>
              </a:rPr>
              <a:t>out of 57 countries ranked overall</a:t>
            </a:r>
            <a:r>
              <a:rPr lang="en-GB" b="1" dirty="0" smtClean="0">
                <a:latin typeface="American Typewriter"/>
                <a:cs typeface="American Typewriter"/>
              </a:rPr>
              <a:t>.</a:t>
            </a:r>
          </a:p>
          <a:p>
            <a:pPr lvl="0"/>
            <a:endParaRPr lang="en-IE" b="1" dirty="0">
              <a:latin typeface="American Typewriter"/>
              <a:cs typeface="American Typewriter"/>
            </a:endParaRPr>
          </a:p>
          <a:p>
            <a:pPr marL="285750" lvl="0" indent="-285750">
              <a:buFont typeface="Arial"/>
              <a:buChar char="•"/>
            </a:pPr>
            <a:r>
              <a:rPr lang="en-GB" b="1" dirty="0">
                <a:latin typeface="American Typewriter"/>
                <a:cs typeface="American Typewriter"/>
              </a:rPr>
              <a:t>T</a:t>
            </a:r>
            <a:r>
              <a:rPr lang="en-GB" b="1" dirty="0" smtClean="0">
                <a:latin typeface="American Typewriter"/>
                <a:cs typeface="American Typewriter"/>
              </a:rPr>
              <a:t>he </a:t>
            </a:r>
            <a:r>
              <a:rPr lang="en-GB" b="1" dirty="0">
                <a:latin typeface="American Typewriter"/>
                <a:cs typeface="American Typewriter"/>
              </a:rPr>
              <a:t>Climate Action Network Europe report Off </a:t>
            </a:r>
            <a:r>
              <a:rPr lang="en-GB" b="1" dirty="0" smtClean="0">
                <a:latin typeface="American Typewriter"/>
                <a:cs typeface="American Typewriter"/>
              </a:rPr>
              <a:t>Target</a:t>
            </a:r>
            <a:r>
              <a:rPr lang="en-GB" b="1" dirty="0">
                <a:latin typeface="American Typewriter"/>
                <a:cs typeface="American Typewriter"/>
              </a:rPr>
              <a:t> </a:t>
            </a:r>
            <a:r>
              <a:rPr lang="en-GB" b="1" dirty="0" smtClean="0">
                <a:latin typeface="American Typewriter"/>
                <a:cs typeface="American Typewriter"/>
              </a:rPr>
              <a:t>2018 ranks </a:t>
            </a:r>
            <a:r>
              <a:rPr lang="en-GB" b="1" dirty="0">
                <a:latin typeface="American Typewriter"/>
                <a:cs typeface="American Typewriter"/>
              </a:rPr>
              <a:t>Ireland second worst in Europe for climate action, ahead only of Poland.</a:t>
            </a:r>
            <a:endParaRPr lang="en-IE" b="1" dirty="0">
              <a:latin typeface="American Typewriter"/>
              <a:cs typeface="American Typewriter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04353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s-15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61" y="456652"/>
            <a:ext cx="7885782" cy="5531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855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/>
          <p:cNvPicPr>
            <a:picLocks noGrp="1"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73486" y="1504500"/>
            <a:ext cx="5880796" cy="34997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5782" y="313976"/>
            <a:ext cx="4566890" cy="405692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15782" y="4639023"/>
            <a:ext cx="456689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Hannah Fitzpatrick, of Dublin Ecofeminist Collective (DEC), said the latest UN Intergovernmental Panel on Climate Change (IPCC) report had concluded it was only a matter of years before the effects of catastrophic climate change would begin to hit many parts of the world.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14523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6">
            <a:extLst>
              <a:ext uri="{FF2B5EF4-FFF2-40B4-BE49-F238E27FC236}">
                <a16:creationId xmlns:lc="http://schemas.openxmlformats.org/drawingml/2006/lockedCanvas" xmlns:a16="http://schemas.microsoft.com/office/drawing/2014/main" xmlns="" id="{39F7E85D-2F8A-468B-BF84-5C203FA500D5}"/>
              </a:ext>
            </a:extLst>
          </p:cNvPr>
          <p:cNvPicPr>
            <a:picLocks noGrp="1" noChangeAspect="1"/>
          </p:cNvPicPr>
          <p:nvPr/>
        </p:nvPicPr>
        <p:blipFill rotWithShape="1">
          <a:blip r:embed="rId2"/>
          <a:srcRect t="9179" r="1" b="1"/>
          <a:stretch/>
        </p:blipFill>
        <p:spPr>
          <a:xfrm>
            <a:off x="447675" y="389467"/>
            <a:ext cx="8178800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3893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rgaret Alyward student's boat a result of exploration of migration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38047"/>
            <a:ext cx="8441852" cy="642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153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lackrock student charges a Carbon Tax to driver coming into the school car park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2417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201801091943.pd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200" y="139700"/>
            <a:ext cx="641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1328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Unknown-1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80" y="1289134"/>
            <a:ext cx="7921671" cy="443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8072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9652" y="697651"/>
            <a:ext cx="729731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American Typewriter"/>
                <a:cs typeface="American Typewriter"/>
              </a:rPr>
              <a:t>WHAT CAN YOU DO?</a:t>
            </a:r>
          </a:p>
          <a:p>
            <a:pPr algn="ctr"/>
            <a:r>
              <a:rPr lang="en-US" sz="5400" b="1" dirty="0" smtClean="0">
                <a:latin typeface="American Typewriter"/>
                <a:cs typeface="American Typewriter"/>
              </a:rPr>
              <a:t>-Individual</a:t>
            </a:r>
          </a:p>
          <a:p>
            <a:pPr algn="ctr"/>
            <a:r>
              <a:rPr lang="en-US" sz="5400" b="1" dirty="0" smtClean="0">
                <a:latin typeface="American Typewriter"/>
                <a:cs typeface="American Typewriter"/>
              </a:rPr>
              <a:t>-School/Community </a:t>
            </a:r>
          </a:p>
          <a:p>
            <a:pPr algn="ctr"/>
            <a:r>
              <a:rPr lang="en-US" sz="5400" b="1" dirty="0" smtClean="0">
                <a:latin typeface="American Typewriter"/>
                <a:cs typeface="American Typewriter"/>
              </a:rPr>
              <a:t>-National Change</a:t>
            </a:r>
            <a:endParaRPr lang="en-US" sz="5400" b="1" dirty="0">
              <a:latin typeface="American Typewriter"/>
              <a:cs typeface="American Typewriter"/>
            </a:endParaRPr>
          </a:p>
        </p:txBody>
      </p:sp>
    </p:spTree>
    <p:extLst>
      <p:ext uri="{BB962C8B-B14F-4D97-AF65-F5344CB8AC3E}">
        <p14:creationId xmlns:p14="http://schemas.microsoft.com/office/powerpoint/2010/main" val="19112359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6143" y="598714"/>
            <a:ext cx="7692571" cy="9417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>
                <a:latin typeface="American Typewriter"/>
                <a:cs typeface="American Typewriter"/>
              </a:rPr>
              <a:t>ACTION!</a:t>
            </a:r>
          </a:p>
          <a:p>
            <a:r>
              <a:rPr lang="en-US" b="1" dirty="0" smtClean="0">
                <a:latin typeface="American Typewriter"/>
                <a:cs typeface="American Typewriter"/>
              </a:rPr>
              <a:t>Individual</a:t>
            </a:r>
          </a:p>
          <a:p>
            <a:r>
              <a:rPr lang="en-US" b="1" dirty="0" smtClean="0">
                <a:latin typeface="American Typewriter"/>
                <a:cs typeface="American Typewriter"/>
              </a:rPr>
              <a:t>What </a:t>
            </a:r>
            <a:r>
              <a:rPr lang="en-US" b="1" dirty="0">
                <a:latin typeface="American Typewriter"/>
                <a:cs typeface="American Typewriter"/>
              </a:rPr>
              <a:t>can you recycle!!</a:t>
            </a:r>
          </a:p>
          <a:p>
            <a:r>
              <a:rPr lang="en-US" b="1" dirty="0" smtClean="0">
                <a:latin typeface="American Typewriter"/>
                <a:cs typeface="American Typewriter"/>
                <a:hlinkClick r:id="rId2"/>
              </a:rPr>
              <a:t>https</a:t>
            </a:r>
            <a:r>
              <a:rPr lang="en-US" b="1" dirty="0">
                <a:latin typeface="American Typewriter"/>
                <a:cs typeface="American Typewriter"/>
                <a:hlinkClick r:id="rId2"/>
              </a:rPr>
              <a:t>://www.irishtimes.com/news/environment/consumer-guide-to-what-s-recyclable-and-what-isn-t-in-household-recycling-bins-</a:t>
            </a:r>
            <a:r>
              <a:rPr lang="en-US" b="1" dirty="0" smtClean="0">
                <a:latin typeface="American Typewriter"/>
                <a:cs typeface="American Typewriter"/>
                <a:hlinkClick r:id="rId2"/>
              </a:rPr>
              <a:t>1.3425410</a:t>
            </a:r>
            <a:endParaRPr lang="en-US" b="1" dirty="0" smtClean="0">
              <a:latin typeface="American Typewriter"/>
              <a:cs typeface="American Typewriter"/>
            </a:endParaRPr>
          </a:p>
          <a:p>
            <a:endParaRPr lang="en-US" b="1" dirty="0">
              <a:latin typeface="American Typewriter"/>
              <a:cs typeface="American Typewriter"/>
            </a:endParaRPr>
          </a:p>
          <a:p>
            <a:r>
              <a:rPr lang="en-US" b="1" dirty="0" smtClean="0">
                <a:latin typeface="American Typewriter"/>
                <a:cs typeface="American Typewriter"/>
              </a:rPr>
              <a:t>Bring your own! Bottle, plate, cutlery, cup</a:t>
            </a:r>
            <a:endParaRPr lang="en-US" b="1" dirty="0">
              <a:latin typeface="American Typewriter"/>
              <a:cs typeface="American Typewriter"/>
            </a:endParaRPr>
          </a:p>
          <a:p>
            <a:endParaRPr lang="en-US" b="1" dirty="0">
              <a:latin typeface="American Typewriter"/>
              <a:cs typeface="American Typewriter"/>
            </a:endParaRPr>
          </a:p>
          <a:p>
            <a:r>
              <a:rPr lang="en-US" b="1" dirty="0" smtClean="0">
                <a:latin typeface="American Typewriter"/>
                <a:cs typeface="American Typewriter"/>
              </a:rPr>
              <a:t>School</a:t>
            </a:r>
            <a:endParaRPr lang="en-US" b="1" dirty="0">
              <a:latin typeface="American Typewriter"/>
              <a:cs typeface="American Typewriter"/>
            </a:endParaRPr>
          </a:p>
          <a:p>
            <a:r>
              <a:rPr lang="en-US" b="1" dirty="0">
                <a:latin typeface="American Typewriter"/>
                <a:cs typeface="American Typewriter"/>
              </a:rPr>
              <a:t>Plastic Outta the Park</a:t>
            </a:r>
          </a:p>
          <a:p>
            <a:r>
              <a:rPr lang="en-US" b="1" dirty="0">
                <a:latin typeface="American Typewriter"/>
                <a:cs typeface="American Typewriter"/>
                <a:hlinkClick r:id="rId3"/>
              </a:rPr>
              <a:t>https://www.youtube.com/watch?v=</a:t>
            </a:r>
            <a:r>
              <a:rPr lang="en-US" b="1" dirty="0" smtClean="0">
                <a:latin typeface="American Typewriter"/>
                <a:cs typeface="American Typewriter"/>
                <a:hlinkClick r:id="rId3"/>
              </a:rPr>
              <a:t>QCo_vRslipg</a:t>
            </a:r>
            <a:endParaRPr lang="en-US" b="1" dirty="0" smtClean="0">
              <a:latin typeface="American Typewriter"/>
              <a:cs typeface="American Typewriter"/>
            </a:endParaRPr>
          </a:p>
          <a:p>
            <a:endParaRPr lang="en-US" b="1" dirty="0">
              <a:latin typeface="American Typewriter"/>
              <a:cs typeface="American Typewriter"/>
            </a:endParaRPr>
          </a:p>
          <a:p>
            <a:endParaRPr lang="en-US" b="1" dirty="0" smtClean="0">
              <a:latin typeface="American Typewriter"/>
              <a:cs typeface="American Typewriter"/>
            </a:endParaRPr>
          </a:p>
          <a:p>
            <a:r>
              <a:rPr lang="en-US" b="1" dirty="0" smtClean="0">
                <a:latin typeface="American Typewriter"/>
                <a:cs typeface="American Typewriter"/>
              </a:rPr>
              <a:t>Influence National Policy</a:t>
            </a:r>
            <a:endParaRPr lang="en-US" b="1" dirty="0">
              <a:latin typeface="American Typewriter"/>
              <a:cs typeface="American Typewriter"/>
            </a:endParaRPr>
          </a:p>
          <a:p>
            <a:r>
              <a:rPr lang="en-US" b="1" dirty="0" smtClean="0">
                <a:latin typeface="American Typewriter"/>
                <a:cs typeface="American Typewriter"/>
              </a:rPr>
              <a:t>Ireland’s </a:t>
            </a:r>
            <a:r>
              <a:rPr lang="en-US" b="1" dirty="0">
                <a:latin typeface="American Typewriter"/>
                <a:cs typeface="American Typewriter"/>
              </a:rPr>
              <a:t>Strike against Climate Change</a:t>
            </a:r>
          </a:p>
          <a:p>
            <a:r>
              <a:rPr lang="en-US" b="1" dirty="0" smtClean="0">
                <a:latin typeface="American Typewriter"/>
                <a:cs typeface="American Typewriter"/>
                <a:hlinkClick r:id="rId4"/>
              </a:rPr>
              <a:t>https</a:t>
            </a:r>
            <a:r>
              <a:rPr lang="en-US" b="1" dirty="0">
                <a:latin typeface="American Typewriter"/>
                <a:cs typeface="American Typewriter"/>
                <a:hlinkClick r:id="rId4"/>
              </a:rPr>
              <a:t>://www.facebook.com/climatecaseire/videos/229823281229640/</a:t>
            </a:r>
            <a:r>
              <a:rPr lang="en-US" b="1" dirty="0" smtClean="0">
                <a:latin typeface="American Typewriter"/>
                <a:cs typeface="American Typewriter"/>
                <a:hlinkClick r:id="rId4"/>
              </a:rPr>
              <a:t>UzpfSTE0ODkwOTE5MjQzMjM3OToyOTY5ODkxNTc2MjQzODE</a:t>
            </a:r>
            <a:endParaRPr lang="en-US" b="1" dirty="0">
              <a:latin typeface="American Typewriter"/>
              <a:cs typeface="American Typewriter"/>
            </a:endParaRPr>
          </a:p>
          <a:p>
            <a:endParaRPr lang="en-US" b="1" dirty="0" smtClean="0">
              <a:latin typeface="American Typewriter"/>
              <a:cs typeface="American Typewriter"/>
            </a:endParaRPr>
          </a:p>
          <a:p>
            <a:endParaRPr lang="en-US" dirty="0"/>
          </a:p>
          <a:p>
            <a:r>
              <a:rPr lang="en-US" dirty="0"/>
              <a:t>Governments need to </a:t>
            </a:r>
            <a:r>
              <a:rPr lang="en-US" b="1" dirty="0"/>
              <a:t>improve waste management practices </a:t>
            </a:r>
            <a:r>
              <a:rPr lang="en-US" dirty="0"/>
              <a:t>and introduce </a:t>
            </a:r>
            <a:r>
              <a:rPr lang="en-US" b="1" dirty="0"/>
              <a:t>financial incentives </a:t>
            </a:r>
            <a:r>
              <a:rPr lang="en-US" dirty="0"/>
              <a:t>to change the habits of consumers, retailers and manufacturers, enacting strong policies that push for a more </a:t>
            </a:r>
            <a:r>
              <a:rPr lang="en-US" b="1" dirty="0"/>
              <a:t>circular model </a:t>
            </a:r>
            <a:r>
              <a:rPr lang="en-US" dirty="0"/>
              <a:t>of design and production of plastics. They must finance more research and development of </a:t>
            </a:r>
            <a:r>
              <a:rPr lang="en-US" b="1" dirty="0"/>
              <a:t>alternative materials</a:t>
            </a:r>
            <a:r>
              <a:rPr lang="en-US" dirty="0"/>
              <a:t>, raise </a:t>
            </a:r>
            <a:r>
              <a:rPr lang="en-US" b="1" dirty="0"/>
              <a:t>awareness </a:t>
            </a:r>
            <a:r>
              <a:rPr lang="en-US" dirty="0"/>
              <a:t>among consumers, fund innovation, ensure plastic products are properly </a:t>
            </a:r>
            <a:r>
              <a:rPr lang="en-US" dirty="0" err="1"/>
              <a:t>labelled</a:t>
            </a:r>
            <a:r>
              <a:rPr lang="en-US" dirty="0"/>
              <a:t> and carefully weigh possible solutions to the current crisis. </a:t>
            </a:r>
          </a:p>
          <a:p>
            <a:endParaRPr lang="en-US" b="1" dirty="0">
              <a:latin typeface="American Typewriter"/>
              <a:cs typeface="American Typewriter"/>
            </a:endParaRPr>
          </a:p>
          <a:p>
            <a:endParaRPr lang="en-US" b="1" dirty="0">
              <a:latin typeface="American Typewriter"/>
              <a:cs typeface="American Typewriter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098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1690</TotalTime>
  <Words>565</Words>
  <Application>Microsoft Macintosh PowerPoint</Application>
  <PresentationFormat>On-screen Show (4:3)</PresentationFormat>
  <Paragraphs>83</Paragraphs>
  <Slides>20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World 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Lizzy Noone</dc:creator>
  <cp:lastModifiedBy>Lizzy Noone</cp:lastModifiedBy>
  <cp:revision>19</cp:revision>
  <dcterms:created xsi:type="dcterms:W3CDTF">2019-02-22T07:53:29Z</dcterms:created>
  <dcterms:modified xsi:type="dcterms:W3CDTF">2019-02-26T11:08:28Z</dcterms:modified>
</cp:coreProperties>
</file>