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66"/>
  </p:notesMasterIdLst>
  <p:sldIdLst>
    <p:sldId id="398" r:id="rId2"/>
    <p:sldId id="417" r:id="rId3"/>
    <p:sldId id="419" r:id="rId4"/>
    <p:sldId id="448" r:id="rId5"/>
    <p:sldId id="397" r:id="rId6"/>
    <p:sldId id="372" r:id="rId7"/>
    <p:sldId id="447" r:id="rId8"/>
    <p:sldId id="446" r:id="rId9"/>
    <p:sldId id="320" r:id="rId10"/>
    <p:sldId id="449" r:id="rId11"/>
    <p:sldId id="358" r:id="rId12"/>
    <p:sldId id="359" r:id="rId13"/>
    <p:sldId id="360" r:id="rId14"/>
    <p:sldId id="425" r:id="rId15"/>
    <p:sldId id="415" r:id="rId16"/>
    <p:sldId id="416" r:id="rId17"/>
    <p:sldId id="331" r:id="rId18"/>
    <p:sldId id="418" r:id="rId19"/>
    <p:sldId id="436" r:id="rId20"/>
    <p:sldId id="438" r:id="rId21"/>
    <p:sldId id="914" r:id="rId22"/>
    <p:sldId id="913" r:id="rId23"/>
    <p:sldId id="368" r:id="rId24"/>
    <p:sldId id="382" r:id="rId25"/>
    <p:sldId id="374" r:id="rId26"/>
    <p:sldId id="376" r:id="rId27"/>
    <p:sldId id="407" r:id="rId28"/>
    <p:sldId id="424" r:id="rId29"/>
    <p:sldId id="403" r:id="rId30"/>
    <p:sldId id="405" r:id="rId31"/>
    <p:sldId id="427" r:id="rId32"/>
    <p:sldId id="340" r:id="rId33"/>
    <p:sldId id="413" r:id="rId34"/>
    <p:sldId id="437" r:id="rId35"/>
    <p:sldId id="414" r:id="rId36"/>
    <p:sldId id="440" r:id="rId37"/>
    <p:sldId id="915" r:id="rId38"/>
    <p:sldId id="916" r:id="rId39"/>
    <p:sldId id="369" r:id="rId40"/>
    <p:sldId id="334" r:id="rId41"/>
    <p:sldId id="335" r:id="rId42"/>
    <p:sldId id="336" r:id="rId43"/>
    <p:sldId id="426" r:id="rId44"/>
    <p:sldId id="423" r:id="rId45"/>
    <p:sldId id="421" r:id="rId46"/>
    <p:sldId id="422" r:id="rId47"/>
    <p:sldId id="392" r:id="rId48"/>
    <p:sldId id="395" r:id="rId49"/>
    <p:sldId id="411" r:id="rId50"/>
    <p:sldId id="412" r:id="rId51"/>
    <p:sldId id="443" r:id="rId52"/>
    <p:sldId id="428" r:id="rId53"/>
    <p:sldId id="429" r:id="rId54"/>
    <p:sldId id="430" r:id="rId55"/>
    <p:sldId id="433" r:id="rId56"/>
    <p:sldId id="432" r:id="rId57"/>
    <p:sldId id="435" r:id="rId58"/>
    <p:sldId id="917" r:id="rId59"/>
    <p:sldId id="441" r:id="rId60"/>
    <p:sldId id="442" r:id="rId61"/>
    <p:sldId id="409" r:id="rId62"/>
    <p:sldId id="450" r:id="rId63"/>
    <p:sldId id="445" r:id="rId64"/>
    <p:sldId id="408" r:id="rId6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25016" autoAdjust="0"/>
    <p:restoredTop sz="94694"/>
  </p:normalViewPr>
  <p:slideViewPr>
    <p:cSldViewPr snapToGrid="0" snapToObjects="1">
      <p:cViewPr varScale="1">
        <p:scale>
          <a:sx n="55" d="100"/>
          <a:sy n="55" d="100"/>
        </p:scale>
        <p:origin x="-688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355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63" Type="http://schemas.openxmlformats.org/officeDocument/2006/relationships/slide" Target="slides/slide62.xml"/><Relationship Id="rId64" Type="http://schemas.openxmlformats.org/officeDocument/2006/relationships/slide" Target="slides/slide63.xml"/><Relationship Id="rId65" Type="http://schemas.openxmlformats.org/officeDocument/2006/relationships/slide" Target="slides/slide64.xml"/><Relationship Id="rId66" Type="http://schemas.openxmlformats.org/officeDocument/2006/relationships/notesMaster" Target="notesMasters/notesMaster1.xml"/><Relationship Id="rId67" Type="http://schemas.openxmlformats.org/officeDocument/2006/relationships/printerSettings" Target="printerSettings/printerSettings1.bin"/><Relationship Id="rId68" Type="http://schemas.openxmlformats.org/officeDocument/2006/relationships/presProps" Target="presProps.xml"/><Relationship Id="rId69" Type="http://schemas.openxmlformats.org/officeDocument/2006/relationships/viewProps" Target="viewProps.xml"/><Relationship Id="rId50" Type="http://schemas.openxmlformats.org/officeDocument/2006/relationships/slide" Target="slides/slide49.xml"/><Relationship Id="rId51" Type="http://schemas.openxmlformats.org/officeDocument/2006/relationships/slide" Target="slides/slide50.xml"/><Relationship Id="rId52" Type="http://schemas.openxmlformats.org/officeDocument/2006/relationships/slide" Target="slides/slide51.xml"/><Relationship Id="rId53" Type="http://schemas.openxmlformats.org/officeDocument/2006/relationships/slide" Target="slides/slide52.xml"/><Relationship Id="rId54" Type="http://schemas.openxmlformats.org/officeDocument/2006/relationships/slide" Target="slides/slide53.xml"/><Relationship Id="rId55" Type="http://schemas.openxmlformats.org/officeDocument/2006/relationships/slide" Target="slides/slide54.xml"/><Relationship Id="rId56" Type="http://schemas.openxmlformats.org/officeDocument/2006/relationships/slide" Target="slides/slide55.xml"/><Relationship Id="rId57" Type="http://schemas.openxmlformats.org/officeDocument/2006/relationships/slide" Target="slides/slide56.xml"/><Relationship Id="rId58" Type="http://schemas.openxmlformats.org/officeDocument/2006/relationships/slide" Target="slides/slide57.xml"/><Relationship Id="rId59" Type="http://schemas.openxmlformats.org/officeDocument/2006/relationships/slide" Target="slides/slide58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slide" Target="slides/slide44.xml"/><Relationship Id="rId46" Type="http://schemas.openxmlformats.org/officeDocument/2006/relationships/slide" Target="slides/slide45.xml"/><Relationship Id="rId47" Type="http://schemas.openxmlformats.org/officeDocument/2006/relationships/slide" Target="slides/slide46.xml"/><Relationship Id="rId48" Type="http://schemas.openxmlformats.org/officeDocument/2006/relationships/slide" Target="slides/slide47.xml"/><Relationship Id="rId49" Type="http://schemas.openxmlformats.org/officeDocument/2006/relationships/slide" Target="slides/slide4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70" Type="http://schemas.openxmlformats.org/officeDocument/2006/relationships/theme" Target="theme/theme1.xml"/><Relationship Id="rId71" Type="http://schemas.openxmlformats.org/officeDocument/2006/relationships/tableStyles" Target="tableStyles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60" Type="http://schemas.openxmlformats.org/officeDocument/2006/relationships/slide" Target="slides/slide59.xml"/><Relationship Id="rId61" Type="http://schemas.openxmlformats.org/officeDocument/2006/relationships/slide" Target="slides/slide60.xml"/><Relationship Id="rId62" Type="http://schemas.openxmlformats.org/officeDocument/2006/relationships/slide" Target="slides/slide61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AEDE90-184A-964F-A8EF-D022F6C29353}" type="datetimeFigureOut">
              <a:rPr lang="en-US" smtClean="0"/>
              <a:t>13/01/21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ga-IE"/>
              <a:t>Click to edit Master text styles</a:t>
            </a:r>
          </a:p>
          <a:p>
            <a:pPr lvl="1"/>
            <a:r>
              <a:rPr lang="ga-IE"/>
              <a:t>Second level</a:t>
            </a:r>
          </a:p>
          <a:p>
            <a:pPr lvl="2"/>
            <a:r>
              <a:rPr lang="ga-IE"/>
              <a:t>Third level</a:t>
            </a:r>
          </a:p>
          <a:p>
            <a:pPr lvl="3"/>
            <a:r>
              <a:rPr lang="ga-IE"/>
              <a:t>Fourth level</a:t>
            </a:r>
          </a:p>
          <a:p>
            <a:pPr lvl="4"/>
            <a:r>
              <a:rPr lang="ga-IE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7A8579-1059-314A-A057-224C37383C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659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6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0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1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3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6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1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2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1" dirty="0"/>
              <a:t>The WWGS programme aims to:</a:t>
            </a:r>
          </a:p>
          <a:p>
            <a:endParaRPr lang="en-US" sz="1200" dirty="0"/>
          </a:p>
          <a:p>
            <a:pPr marL="285750" indent="-285750">
              <a:buFont typeface="Arial"/>
              <a:buChar char="•"/>
            </a:pPr>
            <a:r>
              <a:rPr lang="en-US" sz="1200" dirty="0"/>
              <a:t>familiarise learners with the concepts of  interdependence, development, globalisation and  sustainability</a:t>
            </a:r>
          </a:p>
          <a:p>
            <a:pPr marL="285750" indent="-285750">
              <a:buFont typeface="Arial"/>
              <a:buChar char="•"/>
            </a:pPr>
            <a:r>
              <a:rPr lang="en-US" sz="1200" dirty="0"/>
              <a:t>enable teachers to move learners from a charity mentality to a social justice mentality</a:t>
            </a:r>
          </a:p>
          <a:p>
            <a:pPr marL="285750" indent="-285750">
              <a:buFont typeface="Arial"/>
              <a:buChar char="•"/>
            </a:pPr>
            <a:r>
              <a:rPr lang="en-US" sz="1200" dirty="0"/>
              <a:t>community of practice that stretches across regions and continents. An informal and flexible network that can share experience and resources</a:t>
            </a:r>
          </a:p>
          <a:p>
            <a:pPr marL="285750" indent="-285750">
              <a:buFont typeface="Arial"/>
              <a:buChar char="•"/>
            </a:pPr>
            <a:r>
              <a:rPr lang="en-US" sz="1200" dirty="0"/>
              <a:t>stimulate critical thinking about global issues, both at  a whole school and learner level help schools promote greater awareness and understanding of global justice issues.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75194C-DF43-8E4B-8E66-6EFAAFF47F6C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37678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Briefly talk through the 6 steps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0AEDBD-9B7C-DD41-95AF-15271397285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02650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https://</a:t>
            </a:r>
            <a:r>
              <a:rPr lang="en-US" dirty="0" err="1"/>
              <a:t>www.menti.com</a:t>
            </a:r>
            <a:r>
              <a:rPr lang="en-US" dirty="0"/>
              <a:t>/wd9ep9g8bp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7A8579-1059-314A-A057-224C37383CD4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18482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https://</a:t>
            </a:r>
            <a:r>
              <a:rPr lang="en-US" dirty="0" err="1"/>
              <a:t>www.menti.com</a:t>
            </a:r>
            <a:r>
              <a:rPr lang="en-US" dirty="0"/>
              <a:t>/wd9ep9g8bp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7A8579-1059-314A-A057-224C37383CD4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18482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The pandemic gave us a</a:t>
            </a:r>
            <a:r>
              <a:rPr lang="en-US" baseline="0" dirty="0"/>
              <a:t> chance to appreciate nature and gave us a glimpse into what a fossil free future might look like offering a break from addictive consumerism (one would hope!)</a:t>
            </a:r>
          </a:p>
          <a:p>
            <a:endParaRPr lang="en-US" baseline="0" dirty="0"/>
          </a:p>
          <a:p>
            <a:r>
              <a:rPr lang="en-US" baseline="0" dirty="0"/>
              <a:t>George </a:t>
            </a:r>
            <a:r>
              <a:rPr lang="en-US" baseline="0" dirty="0" err="1"/>
              <a:t>Monibot</a:t>
            </a:r>
            <a:r>
              <a:rPr lang="en-US" baseline="0" dirty="0"/>
              <a:t> said that’ it [the pandemic] has to be a tipping point. This has to be a point to transform where we move from one system an exploitative political and economic system to a completely different one private sufficiency and public luxury.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E17821-DC9A-3E46-94E4-9203C95651A8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071086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0AEDBD-9B7C-DD41-95AF-15271397285B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04056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7A8579-1059-314A-A057-224C37383CD4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434694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7A8579-1059-314A-A057-224C37383CD4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452396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Homelessness</a:t>
            </a:r>
            <a:r>
              <a:rPr lang="en-US" baseline="0" dirty="0"/>
              <a:t> has come up on past papers to the </a:t>
            </a:r>
            <a:r>
              <a:rPr lang="en-US" baseline="0" dirty="0" err="1"/>
              <a:t>shhock</a:t>
            </a:r>
            <a:r>
              <a:rPr lang="en-US" baseline="0" dirty="0"/>
              <a:t> of students!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7A8579-1059-314A-A057-224C37383CD4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653660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https://</a:t>
            </a:r>
            <a:r>
              <a:rPr lang="en-US" dirty="0" err="1"/>
              <a:t>jamboard.google.com</a:t>
            </a:r>
            <a:r>
              <a:rPr lang="en-US" dirty="0"/>
              <a:t>/d/1tmTFXDWNyYQM6mwvL4kDOBNbPBgUkM5UMRy6QUUXDlM/</a:t>
            </a:r>
            <a:r>
              <a:rPr lang="en-US" dirty="0" err="1"/>
              <a:t>edit?usp</a:t>
            </a:r>
            <a:r>
              <a:rPr lang="en-US" dirty="0"/>
              <a:t>=sharing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7A8579-1059-314A-A057-224C37383CD4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4128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https://</a:t>
            </a:r>
            <a:r>
              <a:rPr lang="en-US" dirty="0" err="1"/>
              <a:t>changeforchildren.org</a:t>
            </a:r>
            <a:r>
              <a:rPr lang="en-US" dirty="0"/>
              <a:t>/learn-teach/food-security/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7A8579-1059-314A-A057-224C37383CD4}" type="slidenum">
              <a:rPr lang="en-US" smtClean="0"/>
              <a:t>56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919307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In terms of the breakdown of trainings, outline the 5 types of training</a:t>
            </a:r>
          </a:p>
          <a:p>
            <a:r>
              <a:rPr lang="en-US" dirty="0"/>
              <a:t>Purple – starter trainings – (today) for new schools and teachers new to GCE (perhaps their school has been involved longer)</a:t>
            </a:r>
          </a:p>
          <a:p>
            <a:r>
              <a:rPr lang="en-US" dirty="0"/>
              <a:t>Pink – WWGS approach and adapting to covid-19 – for ALL schools and teachers. Even for schools who have been involved for a while. Updated theory and practice</a:t>
            </a:r>
          </a:p>
          <a:p>
            <a:r>
              <a:rPr lang="en-US" dirty="0"/>
              <a:t>Green – Thematic areas</a:t>
            </a:r>
          </a:p>
          <a:p>
            <a:r>
              <a:rPr lang="en-US" dirty="0"/>
              <a:t>Blue – subject specific</a:t>
            </a:r>
          </a:p>
          <a:p>
            <a:r>
              <a:rPr lang="en-US" dirty="0"/>
              <a:t>Yellow – standard WWGS trainings and events. And deadlines.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0AEDBD-9B7C-DD41-95AF-15271397285B}" type="slidenum">
              <a:rPr lang="en-US" smtClean="0"/>
              <a:t>61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855003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https://</a:t>
            </a:r>
            <a:r>
              <a:rPr lang="en-US" dirty="0" err="1"/>
              <a:t>docs.google.com</a:t>
            </a:r>
            <a:r>
              <a:rPr lang="en-US" dirty="0"/>
              <a:t>/forms/d/1_4FZucTl7k-0QP3bHNYhlJkoSCnfzbJkV2_knSkfKu4/</a:t>
            </a:r>
            <a:r>
              <a:rPr lang="en-US" dirty="0" err="1"/>
              <a:t>edit?usp</a:t>
            </a:r>
            <a:r>
              <a:rPr lang="en-US" dirty="0"/>
              <a:t>=sharing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7A8579-1059-314A-A057-224C37383CD4}" type="slidenum">
              <a:rPr lang="en-US" smtClean="0"/>
              <a:t>62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290012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400" b="1" dirty="0"/>
              <a:t/>
            </a:r>
            <a:br>
              <a:rPr lang="en-US" sz="1400" b="1" dirty="0"/>
            </a:br>
            <a:endParaRPr lang="en-US" sz="1200" b="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en-US" sz="1200" b="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8A96C3-4FD0-DA4A-B113-95C5E64A8258}" type="slidenum">
              <a:rPr lang="en-US" smtClean="0"/>
              <a:t>64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78466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ga-IE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ga-IE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91288-2F14-354D-A756-0F779FA9AD8F}" type="datetimeFigureOut">
              <a:rPr lang="en-US" smtClean="0"/>
              <a:t>13/01/21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2EEEBD-3441-664C-BB23-29B4B17314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31269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ga-IE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ga-IE"/>
              <a:t>Click to edit Master text styles</a:t>
            </a:r>
          </a:p>
          <a:p>
            <a:pPr lvl="1"/>
            <a:r>
              <a:rPr lang="ga-IE"/>
              <a:t>Second level</a:t>
            </a:r>
          </a:p>
          <a:p>
            <a:pPr lvl="2"/>
            <a:r>
              <a:rPr lang="ga-IE"/>
              <a:t>Third level</a:t>
            </a:r>
          </a:p>
          <a:p>
            <a:pPr lvl="3"/>
            <a:r>
              <a:rPr lang="ga-IE"/>
              <a:t>Fourth level</a:t>
            </a:r>
          </a:p>
          <a:p>
            <a:pPr lvl="4"/>
            <a:r>
              <a:rPr lang="ga-IE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91288-2F14-354D-A756-0F779FA9AD8F}" type="datetimeFigureOut">
              <a:rPr lang="en-US" smtClean="0"/>
              <a:t>13/01/21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2EEEBD-3441-664C-BB23-29B4B17314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35151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ga-IE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ga-IE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91288-2F14-354D-A756-0F779FA9AD8F}" type="datetimeFigureOut">
              <a:rPr lang="en-US" smtClean="0"/>
              <a:t>13/01/21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2EEEBD-3441-664C-BB23-29B4B17314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6874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ga-IE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ga-IE"/>
              <a:t>Click to edit Master text styles</a:t>
            </a:r>
          </a:p>
          <a:p>
            <a:pPr lvl="1"/>
            <a:r>
              <a:rPr lang="ga-IE"/>
              <a:t>Second level</a:t>
            </a:r>
          </a:p>
          <a:p>
            <a:pPr lvl="2"/>
            <a:r>
              <a:rPr lang="ga-IE"/>
              <a:t>Third level</a:t>
            </a:r>
          </a:p>
          <a:p>
            <a:pPr lvl="3"/>
            <a:r>
              <a:rPr lang="ga-IE"/>
              <a:t>Fourth level</a:t>
            </a:r>
          </a:p>
          <a:p>
            <a:pPr lvl="4"/>
            <a:r>
              <a:rPr lang="ga-IE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ga-IE"/>
              <a:t>Click to edit Master text styles</a:t>
            </a:r>
          </a:p>
          <a:p>
            <a:pPr lvl="1"/>
            <a:r>
              <a:rPr lang="ga-IE"/>
              <a:t>Second level</a:t>
            </a:r>
          </a:p>
          <a:p>
            <a:pPr lvl="2"/>
            <a:r>
              <a:rPr lang="ga-IE"/>
              <a:t>Third level</a:t>
            </a:r>
          </a:p>
          <a:p>
            <a:pPr lvl="3"/>
            <a:r>
              <a:rPr lang="ga-IE"/>
              <a:t>Fourth level</a:t>
            </a:r>
          </a:p>
          <a:p>
            <a:pPr lvl="4"/>
            <a:r>
              <a:rPr lang="ga-IE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91288-2F14-354D-A756-0F779FA9AD8F}" type="datetimeFigureOut">
              <a:rPr lang="en-US" smtClean="0"/>
              <a:t>13/01/21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2EEEBD-3441-664C-BB23-29B4B17314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21817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ga-IE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ga-IE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ga-IE"/>
              <a:t>Click to edit Master text styles</a:t>
            </a:r>
          </a:p>
          <a:p>
            <a:pPr lvl="1"/>
            <a:r>
              <a:rPr lang="ga-IE"/>
              <a:t>Second level</a:t>
            </a:r>
          </a:p>
          <a:p>
            <a:pPr lvl="2"/>
            <a:r>
              <a:rPr lang="ga-IE"/>
              <a:t>Third level</a:t>
            </a:r>
          </a:p>
          <a:p>
            <a:pPr lvl="3"/>
            <a:r>
              <a:rPr lang="ga-IE"/>
              <a:t>Fourth level</a:t>
            </a:r>
          </a:p>
          <a:p>
            <a:pPr lvl="4"/>
            <a:r>
              <a:rPr lang="ga-IE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ga-IE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ga-IE"/>
              <a:t>Click to edit Master text styles</a:t>
            </a:r>
          </a:p>
          <a:p>
            <a:pPr lvl="1"/>
            <a:r>
              <a:rPr lang="ga-IE"/>
              <a:t>Second level</a:t>
            </a:r>
          </a:p>
          <a:p>
            <a:pPr lvl="2"/>
            <a:r>
              <a:rPr lang="ga-IE"/>
              <a:t>Third level</a:t>
            </a:r>
          </a:p>
          <a:p>
            <a:pPr lvl="3"/>
            <a:r>
              <a:rPr lang="ga-IE"/>
              <a:t>Fourth level</a:t>
            </a:r>
          </a:p>
          <a:p>
            <a:pPr lvl="4"/>
            <a:r>
              <a:rPr lang="ga-IE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91288-2F14-354D-A756-0F779FA9AD8F}" type="datetimeFigureOut">
              <a:rPr lang="en-US" smtClean="0"/>
              <a:t>13/01/21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2EEEBD-3441-664C-BB23-29B4B17314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42408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ga-IE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91288-2F14-354D-A756-0F779FA9AD8F}" type="datetimeFigureOut">
              <a:rPr lang="en-US" smtClean="0"/>
              <a:t>13/01/21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2EEEBD-3441-664C-BB23-29B4B17314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21979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91288-2F14-354D-A756-0F779FA9AD8F}" type="datetimeFigureOut">
              <a:rPr lang="en-US" smtClean="0"/>
              <a:t>13/01/21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2EEEBD-3441-664C-BB23-29B4B17314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89452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ga-IE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ga-IE"/>
              <a:t>Click to edit Master text styles</a:t>
            </a:r>
          </a:p>
          <a:p>
            <a:pPr lvl="1"/>
            <a:r>
              <a:rPr lang="ga-IE"/>
              <a:t>Second level</a:t>
            </a:r>
          </a:p>
          <a:p>
            <a:pPr lvl="2"/>
            <a:r>
              <a:rPr lang="ga-IE"/>
              <a:t>Third level</a:t>
            </a:r>
          </a:p>
          <a:p>
            <a:pPr lvl="3"/>
            <a:r>
              <a:rPr lang="ga-IE"/>
              <a:t>Fourth level</a:t>
            </a:r>
          </a:p>
          <a:p>
            <a:pPr lvl="4"/>
            <a:r>
              <a:rPr lang="ga-IE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ga-IE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91288-2F14-354D-A756-0F779FA9AD8F}" type="datetimeFigureOut">
              <a:rPr lang="en-US" smtClean="0"/>
              <a:t>13/01/21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2EEEBD-3441-664C-BB23-29B4B17314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95523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ga-IE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ga-IE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91288-2F14-354D-A756-0F779FA9AD8F}" type="datetimeFigureOut">
              <a:rPr lang="en-US" smtClean="0"/>
              <a:t>13/01/21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2EEEBD-3441-664C-BB23-29B4B17314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81432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ga-IE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ga-IE"/>
              <a:t>Click to edit Master text styles</a:t>
            </a:r>
          </a:p>
          <a:p>
            <a:pPr lvl="1"/>
            <a:r>
              <a:rPr lang="ga-IE"/>
              <a:t>Second level</a:t>
            </a:r>
          </a:p>
          <a:p>
            <a:pPr lvl="2"/>
            <a:r>
              <a:rPr lang="ga-IE"/>
              <a:t>Third level</a:t>
            </a:r>
          </a:p>
          <a:p>
            <a:pPr lvl="3"/>
            <a:r>
              <a:rPr lang="ga-IE"/>
              <a:t>Fourth level</a:t>
            </a:r>
          </a:p>
          <a:p>
            <a:pPr lvl="4"/>
            <a:r>
              <a:rPr lang="ga-IE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91288-2F14-354D-A756-0F779FA9AD8F}" type="datetimeFigureOut">
              <a:rPr lang="en-US" smtClean="0"/>
              <a:t>13/01/21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2EEEBD-3441-664C-BB23-29B4B17314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811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ga-IE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ga-IE"/>
              <a:t>Click to edit Master text styles</a:t>
            </a:r>
          </a:p>
          <a:p>
            <a:pPr lvl="1"/>
            <a:r>
              <a:rPr lang="ga-IE"/>
              <a:t>Second level</a:t>
            </a:r>
          </a:p>
          <a:p>
            <a:pPr lvl="2"/>
            <a:r>
              <a:rPr lang="ga-IE"/>
              <a:t>Third level</a:t>
            </a:r>
          </a:p>
          <a:p>
            <a:pPr lvl="3"/>
            <a:r>
              <a:rPr lang="ga-IE"/>
              <a:t>Fourth level</a:t>
            </a:r>
          </a:p>
          <a:p>
            <a:pPr lvl="4"/>
            <a:r>
              <a:rPr lang="ga-IE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91288-2F14-354D-A756-0F779FA9AD8F}" type="datetimeFigureOut">
              <a:rPr lang="en-US" smtClean="0"/>
              <a:t>13/01/21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2EEEBD-3441-664C-BB23-29B4B17314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43252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ga-IE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ga-IE"/>
              <a:t>Click to edit Master text styles</a:t>
            </a:r>
          </a:p>
          <a:p>
            <a:pPr lvl="1"/>
            <a:r>
              <a:rPr lang="ga-IE"/>
              <a:t>Second level</a:t>
            </a:r>
          </a:p>
          <a:p>
            <a:pPr lvl="2"/>
            <a:r>
              <a:rPr lang="ga-IE"/>
              <a:t>Third level</a:t>
            </a:r>
          </a:p>
          <a:p>
            <a:pPr lvl="3"/>
            <a:r>
              <a:rPr lang="ga-IE"/>
              <a:t>Fourth level</a:t>
            </a:r>
          </a:p>
          <a:p>
            <a:pPr lvl="4"/>
            <a:r>
              <a:rPr lang="ga-IE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491288-2F14-354D-A756-0F779FA9AD8F}" type="datetimeFigureOut">
              <a:rPr lang="en-US" smtClean="0"/>
              <a:t>13/01/21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2EEEBD-3441-664C-BB23-29B4B17314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18718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4" Type="http://schemas.openxmlformats.org/officeDocument/2006/relationships/image" Target="../media/image3.jpeg"/><Relationship Id="rId5" Type="http://schemas.openxmlformats.org/officeDocument/2006/relationships/image" Target="../media/image4.jpeg"/><Relationship Id="rId6" Type="http://schemas.openxmlformats.org/officeDocument/2006/relationships/image" Target="../media/image5.jpeg"/><Relationship Id="rId7" Type="http://schemas.openxmlformats.org/officeDocument/2006/relationships/image" Target="../media/image6.jpeg"/><Relationship Id="rId8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4" Type="http://schemas.openxmlformats.org/officeDocument/2006/relationships/image" Target="../media/image9.jpeg"/><Relationship Id="rId5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jpeg"/><Relationship Id="rId3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4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7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8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5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9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0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1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Relationship Id="rId3" Type="http://schemas.openxmlformats.org/officeDocument/2006/relationships/image" Target="../media/image22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5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4" Type="http://schemas.openxmlformats.org/officeDocument/2006/relationships/image" Target="../media/image25.png"/><Relationship Id="rId5" Type="http://schemas.openxmlformats.org/officeDocument/2006/relationships/image" Target="../media/image26.png"/><Relationship Id="rId6" Type="http://schemas.openxmlformats.org/officeDocument/2006/relationships/image" Target="../media/image27.png"/><Relationship Id="rId7" Type="http://schemas.openxmlformats.org/officeDocument/2006/relationships/image" Target="../media/image28.png"/><Relationship Id="rId8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4" Type="http://schemas.openxmlformats.org/officeDocument/2006/relationships/image" Target="../media/image32.png"/><Relationship Id="rId5" Type="http://schemas.openxmlformats.org/officeDocument/2006/relationships/image" Target="../media/image33.png"/><Relationship Id="rId6" Type="http://schemas.openxmlformats.org/officeDocument/2006/relationships/image" Target="../media/image34.png"/><Relationship Id="rId7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0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6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7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8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9.jpeg"/><Relationship Id="rId3" Type="http://schemas.openxmlformats.org/officeDocument/2006/relationships/image" Target="../media/image40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41.jpg"/><Relationship Id="rId3" Type="http://schemas.openxmlformats.org/officeDocument/2006/relationships/image" Target="../media/image15.jpe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2.jpeg"/><Relationship Id="rId3" Type="http://schemas.openxmlformats.org/officeDocument/2006/relationships/image" Target="../media/image43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4.jpe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5.png"/><Relationship Id="rId3" Type="http://schemas.openxmlformats.org/officeDocument/2006/relationships/image" Target="../media/image46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7.jpeg"/><Relationship Id="rId3" Type="http://schemas.openxmlformats.org/officeDocument/2006/relationships/image" Target="../media/image48.jpe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9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4" Type="http://schemas.openxmlformats.org/officeDocument/2006/relationships/image" Target="../media/image52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0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4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3.pn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56.pn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4" Type="http://schemas.openxmlformats.org/officeDocument/2006/relationships/image" Target="../media/image59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7.jpeg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5.jpeg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0.jpeg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1.png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2.jpg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5.jpeg"/></Relationships>
</file>

<file path=ppt/slides/_rels/slide52.xml.rels><?xml version="1.0" encoding="UTF-8" standalone="yes"?>
<Relationships xmlns="http://schemas.openxmlformats.org/package/2006/relationships"><Relationship Id="rId11" Type="http://schemas.openxmlformats.org/officeDocument/2006/relationships/image" Target="../media/image72.jpeg"/><Relationship Id="rId12" Type="http://schemas.openxmlformats.org/officeDocument/2006/relationships/image" Target="../media/image73.jpeg"/><Relationship Id="rId13" Type="http://schemas.openxmlformats.org/officeDocument/2006/relationships/image" Target="../media/image74.jpeg"/><Relationship Id="rId14" Type="http://schemas.openxmlformats.org/officeDocument/2006/relationships/image" Target="../media/image75.jp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3.png"/><Relationship Id="rId3" Type="http://schemas.openxmlformats.org/officeDocument/2006/relationships/image" Target="../media/image64.png"/><Relationship Id="rId4" Type="http://schemas.openxmlformats.org/officeDocument/2006/relationships/image" Target="../media/image65.png"/><Relationship Id="rId5" Type="http://schemas.openxmlformats.org/officeDocument/2006/relationships/image" Target="../media/image66.png"/><Relationship Id="rId6" Type="http://schemas.openxmlformats.org/officeDocument/2006/relationships/image" Target="../media/image67.png"/><Relationship Id="rId7" Type="http://schemas.openxmlformats.org/officeDocument/2006/relationships/image" Target="../media/image68.jpeg"/><Relationship Id="rId8" Type="http://schemas.openxmlformats.org/officeDocument/2006/relationships/image" Target="../media/image69.jpeg"/><Relationship Id="rId9" Type="http://schemas.openxmlformats.org/officeDocument/2006/relationships/image" Target="../media/image70.jpeg"/><Relationship Id="rId10" Type="http://schemas.openxmlformats.org/officeDocument/2006/relationships/image" Target="../media/image71.jpeg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6.jpeg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7.jpe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4" Type="http://schemas.openxmlformats.org/officeDocument/2006/relationships/image" Target="../media/image80.png"/><Relationship Id="rId5" Type="http://schemas.openxmlformats.org/officeDocument/2006/relationships/image" Target="../media/image81.png"/><Relationship Id="rId6" Type="http://schemas.openxmlformats.org/officeDocument/2006/relationships/image" Target="../media/image82.jpeg"/><Relationship Id="rId7" Type="http://schemas.openxmlformats.org/officeDocument/2006/relationships/image" Target="../media/image83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8.jpe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4" Type="http://schemas.openxmlformats.org/officeDocument/2006/relationships/image" Target="../media/image85.jpeg"/><Relationship Id="rId5" Type="http://schemas.openxmlformats.org/officeDocument/2006/relationships/image" Target="../media/image86.png"/><Relationship Id="rId6" Type="http://schemas.openxmlformats.org/officeDocument/2006/relationships/image" Target="../media/image87.png"/><Relationship Id="rId7" Type="http://schemas.openxmlformats.org/officeDocument/2006/relationships/image" Target="../media/image88.png"/><Relationship Id="rId8" Type="http://schemas.openxmlformats.org/officeDocument/2006/relationships/image" Target="../media/image89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eg"/><Relationship Id="rId4" Type="http://schemas.openxmlformats.org/officeDocument/2006/relationships/image" Target="../media/image92.jpg"/><Relationship Id="rId5" Type="http://schemas.openxmlformats.org/officeDocument/2006/relationships/image" Target="../media/image93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0.jpeg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94.jpg"/><Relationship Id="rId3" Type="http://schemas.openxmlformats.org/officeDocument/2006/relationships/image" Target="../media/image95.jpg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6.jpeg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7.jpe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worldwiseschools.ie/training-and-events/" TargetMode="External"/><Relationship Id="rId4" Type="http://schemas.openxmlformats.org/officeDocument/2006/relationships/image" Target="../media/image98.png"/><Relationship Id="rId5" Type="http://schemas.openxmlformats.org/officeDocument/2006/relationships/image" Target="../media/image99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00.png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1.pn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png"/><Relationship Id="rId4" Type="http://schemas.openxmlformats.org/officeDocument/2006/relationships/image" Target="../media/image103.png"/><Relationship Id="rId5" Type="http://schemas.openxmlformats.org/officeDocument/2006/relationships/image" Target="../media/image104.jp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WWGS image.pdf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3803" r="-13803"/>
          <a:stretch>
            <a:fillRect/>
          </a:stretch>
        </p:blipFill>
        <p:spPr>
          <a:xfrm>
            <a:off x="-1335069" y="-341882"/>
            <a:ext cx="11852806" cy="7423734"/>
          </a:xfrm>
        </p:spPr>
      </p:pic>
      <p:sp>
        <p:nvSpPr>
          <p:cNvPr id="6" name="Content Placeholder 2"/>
          <p:cNvSpPr txBox="1">
            <a:spLocks/>
          </p:cNvSpPr>
          <p:nvPr/>
        </p:nvSpPr>
        <p:spPr>
          <a:xfrm>
            <a:off x="3991994" y="4957263"/>
            <a:ext cx="5027407" cy="1038716"/>
          </a:xfrm>
          <a:prstGeom prst="rect">
            <a:avLst/>
          </a:prstGeom>
          <a:solidFill>
            <a:schemeClr val="accent3"/>
          </a:solidFill>
        </p:spPr>
        <p:txBody>
          <a:bodyPr vert="horz" lIns="91440" tIns="45720" rIns="91440" bIns="45720" rtlCol="0">
            <a:normAutofit fontScale="25000" lnSpcReduction="2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/>
              <a:buNone/>
              <a:defRPr/>
            </a:pPr>
            <a:r>
              <a:rPr lang="en-US" sz="7200" b="1" dirty="0">
                <a:latin typeface="American Typewriter"/>
                <a:cs typeface="American Typewriter"/>
              </a:rPr>
              <a:t>Lizzy Noone</a:t>
            </a:r>
          </a:p>
          <a:p>
            <a:pPr marL="0" indent="0" algn="ctr">
              <a:buFont typeface="Arial"/>
              <a:buNone/>
              <a:defRPr/>
            </a:pPr>
            <a:r>
              <a:rPr lang="en-US" sz="7200" b="1" dirty="0">
                <a:latin typeface="American Typewriter"/>
                <a:cs typeface="American Typewriter"/>
              </a:rPr>
              <a:t>Education Officer</a:t>
            </a:r>
          </a:p>
          <a:p>
            <a:pPr marL="0" indent="0" algn="ctr">
              <a:buFont typeface="Arial"/>
              <a:buNone/>
              <a:defRPr/>
            </a:pPr>
            <a:r>
              <a:rPr lang="en-US" sz="7200" b="1" dirty="0">
                <a:latin typeface="American Typewriter"/>
                <a:cs typeface="American Typewriter"/>
              </a:rPr>
              <a:t>WorldWise Global Schools</a:t>
            </a:r>
            <a:endParaRPr lang="en-US" sz="2400" b="1" dirty="0">
              <a:latin typeface="American Typewriter"/>
              <a:cs typeface="American Typewriter"/>
            </a:endParaRPr>
          </a:p>
          <a:p>
            <a:pPr marL="0" indent="0" algn="just">
              <a:buFont typeface="Arial"/>
              <a:buNone/>
              <a:defRPr/>
            </a:pPr>
            <a:endParaRPr lang="en-US" sz="2400" b="1" dirty="0">
              <a:latin typeface="American Typewriter"/>
              <a:cs typeface="American Typewriter"/>
            </a:endParaRPr>
          </a:p>
        </p:txBody>
      </p:sp>
    </p:spTree>
    <p:extLst>
      <p:ext uri="{BB962C8B-B14F-4D97-AF65-F5344CB8AC3E}">
        <p14:creationId xmlns:p14="http://schemas.microsoft.com/office/powerpoint/2010/main" val="57275923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46112"/>
          </a:xfrm>
          <a:solidFill>
            <a:srgbClr val="48449C"/>
          </a:solidFill>
        </p:spPr>
        <p:txBody>
          <a:bodyPr>
            <a:normAutofit/>
          </a:bodyPr>
          <a:lstStyle/>
          <a:p>
            <a:r>
              <a:rPr lang="en-US" sz="3400" b="1" dirty="0">
                <a:solidFill>
                  <a:schemeClr val="bg1"/>
                </a:solidFill>
                <a:latin typeface="American Typewriter"/>
                <a:cs typeface="American Typewriter"/>
              </a:rPr>
              <a:t>Aims of the WWGS Programme</a:t>
            </a:r>
          </a:p>
        </p:txBody>
      </p:sp>
      <p:pic>
        <p:nvPicPr>
          <p:cNvPr id="6" name="Content Placeholder 6" descr="picturetopeople.org-d2eb1c70a58c4fcc6f4dcf13a375d8aaff40d48c2b727398b8.jpg"/>
          <p:cNvPicPr>
            <a:picLocks noGrp="1" noChangeAspect="1"/>
          </p:cNvPicPr>
          <p:nvPr>
            <p:ph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568611" y="5058375"/>
            <a:ext cx="3118189" cy="1410777"/>
          </a:xfrm>
          <a:ln w="38100" cmpd="sng">
            <a:solidFill>
              <a:schemeClr val="tx1"/>
            </a:solidFill>
          </a:ln>
        </p:spPr>
      </p:pic>
      <p:pic>
        <p:nvPicPr>
          <p:cNvPr id="7" name="Picture 6" descr="images.jpe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200" y="5058374"/>
            <a:ext cx="3003550" cy="1410778"/>
          </a:xfrm>
          <a:prstGeom prst="rect">
            <a:avLst/>
          </a:prstGeom>
          <a:ln w="38100" cmpd="sng">
            <a:solidFill>
              <a:srgbClr val="1F497D"/>
            </a:solidFill>
          </a:ln>
        </p:spPr>
      </p:pic>
      <p:pic>
        <p:nvPicPr>
          <p:cNvPr id="8" name="Picture 7" descr="global-citizens-980x515.jp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12518" y="3157530"/>
            <a:ext cx="2494217" cy="1398595"/>
          </a:xfrm>
          <a:prstGeom prst="rect">
            <a:avLst/>
          </a:prstGeom>
          <a:ln w="38100" cmpd="sng">
            <a:solidFill>
              <a:srgbClr val="1F497D"/>
            </a:solidFill>
          </a:ln>
        </p:spPr>
      </p:pic>
      <p:pic>
        <p:nvPicPr>
          <p:cNvPr id="9" name="Picture 8" descr="Logo-Landscape-MFL-CoP.jpg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68611" y="1254884"/>
            <a:ext cx="3118189" cy="1364491"/>
          </a:xfrm>
          <a:prstGeom prst="rect">
            <a:avLst/>
          </a:prstGeom>
          <a:ln w="38100" cmpd="sng">
            <a:solidFill>
              <a:schemeClr val="tx2"/>
            </a:solidFill>
          </a:ln>
        </p:spPr>
      </p:pic>
      <p:pic>
        <p:nvPicPr>
          <p:cNvPr id="11" name="Picture 10" descr="4H_Icons_Grouped-2400x900.jpg"/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7200" y="1191384"/>
            <a:ext cx="3003550" cy="1365249"/>
          </a:xfrm>
          <a:prstGeom prst="rect">
            <a:avLst/>
          </a:prstGeom>
          <a:ln w="38100" cmpd="sng">
            <a:solidFill>
              <a:srgbClr val="1F497D"/>
            </a:solidFill>
          </a:ln>
        </p:spPr>
      </p:pic>
      <p:pic>
        <p:nvPicPr>
          <p:cNvPr id="10" name="Picture 9" descr="Text&#10;&#10;Description automatically generated">
            <a:extLst>
              <a:ext uri="{FF2B5EF4-FFF2-40B4-BE49-F238E27FC236}">
                <a16:creationId xmlns="" xmlns:a16="http://schemas.microsoft.com/office/drawing/2014/main" id="{B5635611-4378-7A48-A945-79D2661B7621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200" y="3326244"/>
            <a:ext cx="2201333" cy="1025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395743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A9F529C3-C941-49FD-8C67-82F134F64BD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lumMod val="50000"/>
              <a:lumOff val="5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="" xmlns:a16="http://schemas.microsoft.com/office/drawing/2014/main" id="{20586029-32A0-47E5-9AEC-AE3ABA6B94D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357759" y="480060"/>
            <a:ext cx="8428482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screenshot of a social media post&#10;&#10;Description automatically generated">
            <a:extLst>
              <a:ext uri="{FF2B5EF4-FFF2-40B4-BE49-F238E27FC236}">
                <a16:creationId xmlns="" xmlns:a16="http://schemas.microsoft.com/office/drawing/2014/main" id="{657F502D-5477-E742-AC11-4C9DBB7A2FA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53100" y="1436494"/>
            <a:ext cx="3442640" cy="4667985"/>
          </a:xfrm>
          <a:prstGeom prst="rect">
            <a:avLst/>
          </a:prstGeom>
        </p:spPr>
      </p:pic>
      <p:cxnSp>
        <p:nvCxnSpPr>
          <p:cNvPr id="16" name="Straight Connector 15">
            <a:extLst>
              <a:ext uri="{FF2B5EF4-FFF2-40B4-BE49-F238E27FC236}">
                <a16:creationId xmlns="" xmlns:a16="http://schemas.microsoft.com/office/drawing/2014/main" id="{8C730EAB-A532-4295-A302-FB4B90DB9F5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CxnSpPr>
        <p:spPr>
          <a:xfrm>
            <a:off x="4559968" y="1143000"/>
            <a:ext cx="0" cy="4572000"/>
          </a:xfrm>
          <a:prstGeom prst="line">
            <a:avLst/>
          </a:prstGeom>
          <a:ln>
            <a:solidFill>
              <a:srgbClr val="4E4E4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 descr="A screenshot of a video game&#10;&#10;Description automatically generated">
            <a:extLst>
              <a:ext uri="{FF2B5EF4-FFF2-40B4-BE49-F238E27FC236}">
                <a16:creationId xmlns="" xmlns:a16="http://schemas.microsoft.com/office/drawing/2014/main" id="{C3D21268-772E-7B4B-A0C5-065C63A710D1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64991" y="1147329"/>
            <a:ext cx="3588109" cy="5071533"/>
          </a:xfrm>
          <a:prstGeom prst="rect">
            <a:avLst/>
          </a:prstGeom>
        </p:spPr>
      </p:pic>
      <p:sp>
        <p:nvSpPr>
          <p:cNvPr id="7" name="Octagon 6">
            <a:extLst>
              <a:ext uri="{FF2B5EF4-FFF2-40B4-BE49-F238E27FC236}">
                <a16:creationId xmlns="" xmlns:a16="http://schemas.microsoft.com/office/drawing/2014/main" id="{E2FE7CE2-6096-154C-8692-10429ED2243B}"/>
              </a:ext>
            </a:extLst>
          </p:cNvPr>
          <p:cNvSpPr/>
          <p:nvPr/>
        </p:nvSpPr>
        <p:spPr>
          <a:xfrm>
            <a:off x="7567040" y="5235240"/>
            <a:ext cx="1219201" cy="1081933"/>
          </a:xfrm>
          <a:prstGeom prst="oc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600"/>
              </a:spcAft>
            </a:pPr>
            <a:r>
              <a:rPr lang="en-US" sz="2400" b="1" dirty="0"/>
              <a:t>Page</a:t>
            </a:r>
          </a:p>
          <a:p>
            <a:pPr algn="ctr">
              <a:spcAft>
                <a:spcPts val="600"/>
              </a:spcAft>
            </a:pPr>
            <a:r>
              <a:rPr lang="en-US" sz="2400" b="1" dirty="0"/>
              <a:t>14-15</a:t>
            </a:r>
          </a:p>
        </p:txBody>
      </p:sp>
      <p:pic>
        <p:nvPicPr>
          <p:cNvPr id="8" name="Picture 7" descr="A picture containing text, sign, book, reading&#10;&#10;Description automatically generated">
            <a:extLst>
              <a:ext uri="{FF2B5EF4-FFF2-40B4-BE49-F238E27FC236}">
                <a16:creationId xmlns="" xmlns:a16="http://schemas.microsoft.com/office/drawing/2014/main" id="{3C504603-A182-B045-AF9A-32255D8B4206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357758" y="480060"/>
            <a:ext cx="1471029" cy="2020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794307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49;p20">
            <a:extLst>
              <a:ext uri="{FF2B5EF4-FFF2-40B4-BE49-F238E27FC236}">
                <a16:creationId xmlns="" xmlns:a16="http://schemas.microsoft.com/office/drawing/2014/main" id="{780F9844-8D56-2145-8087-307FF295279D}"/>
              </a:ext>
            </a:extLst>
          </p:cNvPr>
          <p:cNvSpPr txBox="1">
            <a:spLocks/>
          </p:cNvSpPr>
          <p:nvPr/>
        </p:nvSpPr>
        <p:spPr>
          <a:xfrm>
            <a:off x="354047" y="463943"/>
            <a:ext cx="8627697" cy="7061321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rtlCol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Bef>
                <a:spcPts val="0"/>
              </a:spcBef>
              <a:buClr>
                <a:schemeClr val="dk1"/>
              </a:buClr>
              <a:buSzPts val="2520"/>
            </a:pPr>
            <a:r>
              <a:rPr lang="en-US" sz="2700" dirty="0">
                <a:latin typeface="Calibri"/>
                <a:cs typeface="Calibri"/>
              </a:rPr>
              <a:t>“an </a:t>
            </a:r>
            <a:r>
              <a:rPr lang="en-US" sz="2700" u="sng" dirty="0">
                <a:latin typeface="Calibri"/>
                <a:cs typeface="Calibri"/>
              </a:rPr>
              <a:t>educational process </a:t>
            </a:r>
            <a:r>
              <a:rPr lang="en-US" sz="2700" dirty="0">
                <a:latin typeface="Calibri"/>
                <a:cs typeface="Calibri"/>
              </a:rPr>
              <a:t>aimed at increasing </a:t>
            </a:r>
            <a:r>
              <a:rPr lang="en-US" sz="2700" b="1" dirty="0">
                <a:latin typeface="Calibri"/>
                <a:cs typeface="Calibri"/>
              </a:rPr>
              <a:t>awareness</a:t>
            </a:r>
            <a:r>
              <a:rPr lang="en-US" sz="2700" dirty="0">
                <a:latin typeface="Calibri"/>
                <a:cs typeface="Calibri"/>
              </a:rPr>
              <a:t> and </a:t>
            </a:r>
            <a:r>
              <a:rPr lang="en-US" sz="2700" b="1" dirty="0">
                <a:latin typeface="Calibri"/>
                <a:cs typeface="Calibri"/>
              </a:rPr>
              <a:t>understanding</a:t>
            </a:r>
            <a:r>
              <a:rPr lang="en-US" sz="2700" dirty="0">
                <a:latin typeface="Calibri"/>
                <a:cs typeface="Calibri"/>
              </a:rPr>
              <a:t> of the rapidly changing, interdependent and unequal </a:t>
            </a:r>
            <a:r>
              <a:rPr lang="en-US" sz="2700" b="1" dirty="0">
                <a:latin typeface="Calibri"/>
                <a:cs typeface="Calibri"/>
              </a:rPr>
              <a:t>world</a:t>
            </a:r>
            <a:r>
              <a:rPr lang="en-US" sz="2700" dirty="0">
                <a:latin typeface="Calibri"/>
                <a:cs typeface="Calibri"/>
              </a:rPr>
              <a:t> in which we live”</a:t>
            </a:r>
            <a:r>
              <a:rPr lang="en-US" sz="2700" dirty="0">
                <a:solidFill>
                  <a:schemeClr val="dk1"/>
                </a:solidFill>
                <a:latin typeface="Calibri"/>
                <a:ea typeface="Rockwell"/>
                <a:cs typeface="Calibri"/>
                <a:sym typeface="Rockwell"/>
              </a:rPr>
              <a:t/>
            </a:r>
            <a:br>
              <a:rPr lang="en-US" sz="2700" dirty="0">
                <a:solidFill>
                  <a:schemeClr val="dk1"/>
                </a:solidFill>
                <a:latin typeface="Calibri"/>
                <a:ea typeface="Rockwell"/>
                <a:cs typeface="Calibri"/>
                <a:sym typeface="Rockwell"/>
              </a:rPr>
            </a:br>
            <a:r>
              <a:rPr lang="en-US" sz="2700" dirty="0">
                <a:solidFill>
                  <a:schemeClr val="dk1"/>
                </a:solidFill>
                <a:latin typeface="Calibri"/>
                <a:ea typeface="Rockwell"/>
                <a:cs typeface="Calibri"/>
                <a:sym typeface="Rockwell"/>
              </a:rPr>
              <a:t/>
            </a:r>
            <a:br>
              <a:rPr lang="en-US" sz="2700" dirty="0">
                <a:solidFill>
                  <a:schemeClr val="dk1"/>
                </a:solidFill>
                <a:latin typeface="Calibri"/>
                <a:ea typeface="Rockwell"/>
                <a:cs typeface="Calibri"/>
                <a:sym typeface="Rockwell"/>
              </a:rPr>
            </a:br>
            <a:r>
              <a:rPr lang="en-US" sz="2700" dirty="0">
                <a:solidFill>
                  <a:schemeClr val="dk1"/>
                </a:solidFill>
                <a:latin typeface="Calibri"/>
                <a:ea typeface="Rockwell"/>
                <a:cs typeface="Calibri"/>
                <a:sym typeface="Rockwell"/>
              </a:rPr>
              <a:t>By </a:t>
            </a:r>
            <a:r>
              <a:rPr lang="en-US" sz="2700" b="1" dirty="0">
                <a:solidFill>
                  <a:schemeClr val="dk1"/>
                </a:solidFill>
                <a:latin typeface="Calibri"/>
                <a:ea typeface="Rockwell"/>
                <a:cs typeface="Calibri"/>
                <a:sym typeface="Rockwell"/>
              </a:rPr>
              <a:t>challenging stereotypes </a:t>
            </a:r>
            <a:r>
              <a:rPr lang="en-US" sz="2700" dirty="0">
                <a:solidFill>
                  <a:schemeClr val="dk1"/>
                </a:solidFill>
                <a:latin typeface="Calibri"/>
                <a:ea typeface="Rockwell"/>
                <a:cs typeface="Calibri"/>
                <a:sym typeface="Rockwell"/>
              </a:rPr>
              <a:t>and encouraging independent thinking, GCE helps students critically explore the </a:t>
            </a:r>
            <a:r>
              <a:rPr lang="en-US" sz="2700" b="1" dirty="0">
                <a:solidFill>
                  <a:schemeClr val="dk1"/>
                </a:solidFill>
                <a:latin typeface="Calibri"/>
                <a:ea typeface="Rockwell"/>
                <a:cs typeface="Calibri"/>
                <a:sym typeface="Rockwell"/>
              </a:rPr>
              <a:t>root causes </a:t>
            </a:r>
            <a:r>
              <a:rPr lang="en-US" sz="2700" dirty="0">
                <a:solidFill>
                  <a:schemeClr val="dk1"/>
                </a:solidFill>
                <a:latin typeface="Calibri"/>
                <a:ea typeface="Rockwell"/>
                <a:cs typeface="Calibri"/>
                <a:sym typeface="Rockwell"/>
              </a:rPr>
              <a:t>of global justice issues and how </a:t>
            </a:r>
            <a:r>
              <a:rPr lang="en-US" sz="2700" b="1" dirty="0">
                <a:solidFill>
                  <a:schemeClr val="dk1"/>
                </a:solidFill>
                <a:latin typeface="Calibri"/>
                <a:ea typeface="Rockwell"/>
                <a:cs typeface="Calibri"/>
                <a:sym typeface="Rockwell"/>
              </a:rPr>
              <a:t>they link with our everyday lives</a:t>
            </a:r>
            <a:r>
              <a:rPr lang="en-US" sz="2700" dirty="0">
                <a:solidFill>
                  <a:schemeClr val="dk1"/>
                </a:solidFill>
                <a:latin typeface="Calibri"/>
                <a:ea typeface="Rockwell"/>
                <a:cs typeface="Calibri"/>
                <a:sym typeface="Rockwell"/>
              </a:rPr>
              <a:t/>
            </a:r>
            <a:br>
              <a:rPr lang="en-US" sz="2700" dirty="0">
                <a:solidFill>
                  <a:schemeClr val="dk1"/>
                </a:solidFill>
                <a:latin typeface="Calibri"/>
                <a:ea typeface="Rockwell"/>
                <a:cs typeface="Calibri"/>
                <a:sym typeface="Rockwell"/>
              </a:rPr>
            </a:br>
            <a:r>
              <a:rPr lang="en-US" sz="2700" dirty="0">
                <a:solidFill>
                  <a:schemeClr val="dk1"/>
                </a:solidFill>
                <a:latin typeface="Calibri"/>
                <a:ea typeface="Rockwell"/>
                <a:cs typeface="Calibri"/>
                <a:sym typeface="Rockwell"/>
              </a:rPr>
              <a:t/>
            </a:r>
            <a:br>
              <a:rPr lang="en-US" sz="2700" dirty="0">
                <a:solidFill>
                  <a:schemeClr val="dk1"/>
                </a:solidFill>
                <a:latin typeface="Calibri"/>
                <a:ea typeface="Rockwell"/>
                <a:cs typeface="Calibri"/>
                <a:sym typeface="Rockwell"/>
              </a:rPr>
            </a:br>
            <a:r>
              <a:rPr lang="en-US" sz="2700" dirty="0">
                <a:solidFill>
                  <a:schemeClr val="dk1"/>
                </a:solidFill>
                <a:latin typeface="Calibri"/>
                <a:ea typeface="Rockwell"/>
                <a:cs typeface="Calibri"/>
                <a:sym typeface="Rockwell"/>
              </a:rPr>
              <a:t>GCE </a:t>
            </a:r>
            <a:r>
              <a:rPr lang="en-US" sz="2700" b="1" dirty="0">
                <a:solidFill>
                  <a:schemeClr val="dk1"/>
                </a:solidFill>
                <a:latin typeface="Calibri"/>
                <a:ea typeface="Rockwell"/>
                <a:cs typeface="Calibri"/>
                <a:sym typeface="Rockwell"/>
              </a:rPr>
              <a:t>inspires solidarity</a:t>
            </a:r>
            <a:r>
              <a:rPr lang="en-US" sz="2700" dirty="0">
                <a:solidFill>
                  <a:schemeClr val="dk1"/>
                </a:solidFill>
                <a:latin typeface="Calibri"/>
                <a:ea typeface="Rockwell"/>
                <a:cs typeface="Calibri"/>
                <a:sym typeface="Rockwell"/>
              </a:rPr>
              <a:t> by supporting people to realise their full rights, responsibilities and potential as </a:t>
            </a:r>
            <a:r>
              <a:rPr lang="en-US" sz="2700" b="1" dirty="0">
                <a:solidFill>
                  <a:schemeClr val="dk1"/>
                </a:solidFill>
                <a:latin typeface="Calibri"/>
                <a:ea typeface="Rockwell"/>
                <a:cs typeface="Calibri"/>
                <a:sym typeface="Rockwell"/>
              </a:rPr>
              <a:t>global citizens </a:t>
            </a:r>
            <a:r>
              <a:rPr lang="en-US" sz="2700" dirty="0">
                <a:solidFill>
                  <a:schemeClr val="dk1"/>
                </a:solidFill>
                <a:latin typeface="Calibri"/>
                <a:ea typeface="Rockwell"/>
                <a:cs typeface="Calibri"/>
                <a:sym typeface="Rockwell"/>
              </a:rPr>
              <a:t>in order to take </a:t>
            </a:r>
            <a:r>
              <a:rPr lang="en-US" sz="2700" b="1" u="sng" dirty="0">
                <a:solidFill>
                  <a:schemeClr val="dk1"/>
                </a:solidFill>
                <a:latin typeface="Calibri"/>
                <a:ea typeface="Rockwell"/>
                <a:cs typeface="Calibri"/>
                <a:sym typeface="Rockwell"/>
              </a:rPr>
              <a:t>meaningful action </a:t>
            </a:r>
            <a:r>
              <a:rPr lang="en-US" sz="2700" dirty="0">
                <a:solidFill>
                  <a:schemeClr val="dk1"/>
                </a:solidFill>
                <a:latin typeface="Calibri"/>
                <a:ea typeface="Rockwell"/>
                <a:cs typeface="Calibri"/>
                <a:sym typeface="Rockwell"/>
              </a:rPr>
              <a:t>for a just and sustainable world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76F4EF51-F68B-0049-BA3F-6509242B267A}"/>
              </a:ext>
            </a:extLst>
          </p:cNvPr>
          <p:cNvSpPr/>
          <p:nvPr/>
        </p:nvSpPr>
        <p:spPr>
          <a:xfrm>
            <a:off x="468215" y="368580"/>
            <a:ext cx="8391535" cy="615553"/>
          </a:xfrm>
          <a:prstGeom prst="rect">
            <a:avLst/>
          </a:prstGeom>
          <a:solidFill>
            <a:srgbClr val="48449C"/>
          </a:solidFill>
        </p:spPr>
        <p:txBody>
          <a:bodyPr wrap="square">
            <a:spAutoFit/>
          </a:bodyPr>
          <a:lstStyle/>
          <a:p>
            <a:pPr algn="ctr"/>
            <a:r>
              <a:rPr lang="en-US" sz="3400" b="1" dirty="0">
                <a:solidFill>
                  <a:schemeClr val="bg1"/>
                </a:solidFill>
                <a:latin typeface="Calibri"/>
                <a:cs typeface="Calibri"/>
              </a:rPr>
              <a:t>What is Global Citizenship Education?</a:t>
            </a:r>
          </a:p>
        </p:txBody>
      </p:sp>
      <p:pic>
        <p:nvPicPr>
          <p:cNvPr id="4" name="Picture 3" descr="Text&#10;&#10;Description automatically generated">
            <a:extLst>
              <a:ext uri="{FF2B5EF4-FFF2-40B4-BE49-F238E27FC236}">
                <a16:creationId xmlns="" xmlns:a16="http://schemas.microsoft.com/office/drawing/2014/main" id="{B5635611-4378-7A48-A945-79D2661B762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47935" y="6059917"/>
            <a:ext cx="1411815" cy="668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011026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Screen Shot 2020-09-23 at 18.39.46.jpg"/>
          <p:cNvPicPr>
            <a:picLocks noGrp="1" noChangeAspect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80886" r="-6506"/>
          <a:stretch/>
        </p:blipFill>
        <p:spPr>
          <a:xfrm>
            <a:off x="-2841543" y="440938"/>
            <a:ext cx="7390235" cy="5898434"/>
          </a:xfrm>
        </p:spPr>
      </p:pic>
      <p:pic>
        <p:nvPicPr>
          <p:cNvPr id="5" name="Content Placeholder 3" descr="Screen Shot 2020-09-23 at 18.35.49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72727" r="-72727"/>
          <a:stretch>
            <a:fillRect/>
          </a:stretch>
        </p:blipFill>
        <p:spPr>
          <a:xfrm>
            <a:off x="1554560" y="440938"/>
            <a:ext cx="10519127" cy="5898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939389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  <a:solidFill>
            <a:srgbClr val="9BBB59"/>
          </a:solidFill>
        </p:spPr>
        <p:txBody>
          <a:bodyPr>
            <a:normAutofit/>
          </a:bodyPr>
          <a:lstStyle/>
          <a:p>
            <a:r>
              <a:rPr lang="en-US" sz="2900" b="1" dirty="0">
                <a:latin typeface="American Typewriter"/>
                <a:cs typeface="American Typewriter"/>
              </a:rPr>
              <a:t>Junior Cycle Home Economics Aim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352" y="1600200"/>
            <a:ext cx="8345214" cy="5257800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US" dirty="0">
                <a:latin typeface="American Typewriter"/>
                <a:cs typeface="American Typewriter"/>
              </a:rPr>
              <a:t>Home Economics aims to develop students’ knowledge, understanding, skills and competences to achieve optimal, </a:t>
            </a:r>
            <a:r>
              <a:rPr lang="en-US" b="1" dirty="0">
                <a:latin typeface="American Typewriter"/>
                <a:cs typeface="American Typewriter"/>
              </a:rPr>
              <a:t>healthy and sustainable living </a:t>
            </a:r>
            <a:r>
              <a:rPr lang="en-US" dirty="0">
                <a:latin typeface="American Typewriter"/>
                <a:cs typeface="American Typewriter"/>
              </a:rPr>
              <a:t>for every person as an individual, and as a member of families and society.</a:t>
            </a:r>
          </a:p>
          <a:p>
            <a:pPr marL="0" indent="0">
              <a:buNone/>
            </a:pPr>
            <a:endParaRPr lang="en-US" dirty="0">
              <a:latin typeface="American Typewriter"/>
              <a:cs typeface="American Typewriter"/>
            </a:endParaRPr>
          </a:p>
          <a:p>
            <a:pPr marL="0" indent="0">
              <a:buNone/>
            </a:pPr>
            <a:endParaRPr lang="en-US" dirty="0">
              <a:latin typeface="American Typewriter"/>
              <a:cs typeface="American Typewriter"/>
            </a:endParaRPr>
          </a:p>
          <a:p>
            <a:pPr marL="0" indent="0">
              <a:buNone/>
            </a:pPr>
            <a:r>
              <a:rPr lang="en-US" dirty="0">
                <a:latin typeface="American Typewriter"/>
                <a:cs typeface="American Typewriter"/>
              </a:rPr>
              <a:t>Home Economics aims to develop students’ practical food and health literacy skills so that they are enabled to adopt </a:t>
            </a:r>
            <a:r>
              <a:rPr lang="en-US" b="1" dirty="0">
                <a:latin typeface="American Typewriter"/>
                <a:cs typeface="American Typewriter"/>
              </a:rPr>
              <a:t>a healthy lifestyle and make informed decisions</a:t>
            </a:r>
            <a:r>
              <a:rPr lang="en-US" dirty="0">
                <a:latin typeface="American Typewriter"/>
                <a:cs typeface="American Typewriter"/>
              </a:rPr>
              <a:t> that positively impact their health and wellbeing as individuals as well as within their families and society. </a:t>
            </a:r>
          </a:p>
          <a:p>
            <a:pPr marL="0" indent="0">
              <a:buNone/>
            </a:pPr>
            <a:endParaRPr lang="en-US" dirty="0">
              <a:latin typeface="American Typewriter"/>
              <a:cs typeface="American Typewriter"/>
            </a:endParaRPr>
          </a:p>
          <a:p>
            <a:pPr marL="0" indent="0">
              <a:buNone/>
            </a:pPr>
            <a:endParaRPr lang="en-US" dirty="0">
              <a:latin typeface="American Typewriter"/>
              <a:cs typeface="American Typewriter"/>
            </a:endParaRPr>
          </a:p>
          <a:p>
            <a:pPr marL="0" indent="0">
              <a:buNone/>
            </a:pPr>
            <a:r>
              <a:rPr lang="en-US" dirty="0">
                <a:latin typeface="American Typewriter"/>
                <a:cs typeface="American Typewriter"/>
              </a:rPr>
              <a:t>It aims to cultivate students who are creative, innovative, adaptable and </a:t>
            </a:r>
            <a:r>
              <a:rPr lang="en-US" b="1" dirty="0">
                <a:latin typeface="American Typewriter"/>
                <a:cs typeface="American Typewriter"/>
              </a:rPr>
              <a:t>competent consumers. </a:t>
            </a:r>
          </a:p>
          <a:p>
            <a:pPr marL="0" indent="0">
              <a:buNone/>
            </a:pPr>
            <a:endParaRPr lang="en-US" dirty="0">
              <a:latin typeface="American Typewriter"/>
              <a:cs typeface="American Typewriter"/>
            </a:endParaRPr>
          </a:p>
          <a:p>
            <a:pPr marL="0" indent="0">
              <a:buNone/>
            </a:pPr>
            <a:r>
              <a:rPr lang="en-US" dirty="0">
                <a:latin typeface="American Typewriter"/>
                <a:cs typeface="American Typewriter"/>
              </a:rPr>
              <a:t>Home Economics aims to develop students who are </a:t>
            </a:r>
            <a:r>
              <a:rPr lang="en-US" b="1" dirty="0">
                <a:latin typeface="American Typewriter"/>
                <a:cs typeface="American Typewriter"/>
              </a:rPr>
              <a:t>environmentally conscious and dedicated to a sustainable and responsible way of life</a:t>
            </a:r>
            <a:r>
              <a:rPr lang="en-US" dirty="0">
                <a:latin typeface="American Typewriter"/>
                <a:cs typeface="American Typewriter"/>
              </a:rPr>
              <a:t>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13685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Screen Shot 2020-09-30 at 20.19.07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0563" r="-20563"/>
          <a:stretch>
            <a:fillRect/>
          </a:stretch>
        </p:blipFill>
        <p:spPr>
          <a:xfrm>
            <a:off x="-1155411" y="511789"/>
            <a:ext cx="11113273" cy="5917901"/>
          </a:xfrm>
        </p:spPr>
      </p:pic>
    </p:spTree>
    <p:extLst>
      <p:ext uri="{BB962C8B-B14F-4D97-AF65-F5344CB8AC3E}">
        <p14:creationId xmlns:p14="http://schemas.microsoft.com/office/powerpoint/2010/main" val="123507610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Screen Shot 2017-11-20 at 13.44.03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169" r="-1169"/>
          <a:stretch>
            <a:fillRect/>
          </a:stretch>
        </p:blipFill>
        <p:spPr>
          <a:xfrm>
            <a:off x="-105843" y="-108155"/>
            <a:ext cx="9510667" cy="4525963"/>
          </a:xfrm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4824647"/>
              </p:ext>
            </p:extLst>
          </p:nvPr>
        </p:nvGraphicFramePr>
        <p:xfrm>
          <a:off x="0" y="4230230"/>
          <a:ext cx="9144000" cy="256032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585571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916157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642272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b="0" dirty="0">
                          <a:solidFill>
                            <a:srgbClr val="000000"/>
                          </a:solidFill>
                          <a:latin typeface="American Typewriter"/>
                          <a:cs typeface="American Typewriter"/>
                        </a:rPr>
                        <a:t>Diet</a:t>
                      </a:r>
                    </a:p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b="0" dirty="0">
                          <a:solidFill>
                            <a:srgbClr val="000000"/>
                          </a:solidFill>
                          <a:latin typeface="American Typewriter"/>
                          <a:cs typeface="American Typewriter"/>
                        </a:rPr>
                        <a:t>Nutrition</a:t>
                      </a:r>
                    </a:p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b="0" dirty="0">
                          <a:solidFill>
                            <a:srgbClr val="000000"/>
                          </a:solidFill>
                          <a:latin typeface="American Typewriter"/>
                          <a:cs typeface="American Typewriter"/>
                        </a:rPr>
                        <a:t>Food and health literacy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indent="-2857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/>
                        <a:buChar char="•"/>
                        <a:tabLst/>
                        <a:defRPr/>
                      </a:pPr>
                      <a:r>
                        <a:rPr lang="en-US" b="0" dirty="0">
                          <a:solidFill>
                            <a:srgbClr val="000000"/>
                          </a:solidFill>
                          <a:latin typeface="American Typewriter"/>
                          <a:cs typeface="American Typewriter"/>
                        </a:rPr>
                        <a:t>Role of family in society</a:t>
                      </a:r>
                    </a:p>
                    <a:p>
                      <a:pPr marL="285750" marR="0" indent="-2857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/>
                        <a:buChar char="•"/>
                        <a:tabLst/>
                        <a:defRPr/>
                      </a:pPr>
                      <a:r>
                        <a:rPr lang="en-US" sz="1800" b="0" kern="1200" dirty="0">
                          <a:solidFill>
                            <a:srgbClr val="000000"/>
                          </a:solidFill>
                          <a:effectLst/>
                          <a:latin typeface="American Typewriter"/>
                          <a:cs typeface="American Typewriter"/>
                        </a:rPr>
                        <a:t>responsible and sustainable management of resources</a:t>
                      </a:r>
                    </a:p>
                    <a:p>
                      <a:pPr marL="285750" marR="0" indent="-2857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/>
                        <a:buChar char="•"/>
                        <a:tabLst/>
                        <a:defRPr/>
                      </a:pPr>
                      <a:r>
                        <a:rPr lang="en-US" sz="1800" b="0" kern="1200" dirty="0">
                          <a:solidFill>
                            <a:srgbClr val="000000"/>
                          </a:solidFill>
                          <a:effectLst/>
                          <a:latin typeface="American Typewriter"/>
                          <a:cs typeface="American Typewriter"/>
                        </a:rPr>
                        <a:t>competent consumers </a:t>
                      </a:r>
                      <a:endParaRPr lang="en-US" b="0" dirty="0">
                        <a:solidFill>
                          <a:srgbClr val="000000"/>
                        </a:solidFill>
                        <a:latin typeface="American Typewriter"/>
                        <a:cs typeface="American Typewriter"/>
                      </a:endParaRPr>
                    </a:p>
                    <a:p>
                      <a:pPr marL="285750" marR="0" indent="-2857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/>
                        <a:buChar char="•"/>
                        <a:tabLst/>
                        <a:defRPr/>
                      </a:pPr>
                      <a:r>
                        <a:rPr lang="en-US" sz="1800" b="0" kern="1200" dirty="0">
                          <a:solidFill>
                            <a:srgbClr val="000000"/>
                          </a:solidFill>
                          <a:effectLst/>
                          <a:latin typeface="American Typewriter"/>
                          <a:cs typeface="American Typewriter"/>
                        </a:rPr>
                        <a:t>Responsible consumers</a:t>
                      </a:r>
                    </a:p>
                    <a:p>
                      <a:pPr marL="285750" marR="0" indent="-2857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/>
                        <a:buChar char="•"/>
                        <a:tabLst/>
                        <a:defRPr/>
                      </a:pPr>
                      <a:r>
                        <a:rPr lang="en-US" sz="1800" b="0" kern="1200" dirty="0">
                          <a:solidFill>
                            <a:srgbClr val="000000"/>
                          </a:solidFill>
                          <a:effectLst/>
                          <a:latin typeface="American Typewriter"/>
                          <a:cs typeface="American Typewriter"/>
                        </a:rPr>
                        <a:t>caring attitude towards other individuals, family members, society and the environment </a:t>
                      </a:r>
                      <a:endParaRPr lang="en-US" b="0" dirty="0">
                        <a:solidFill>
                          <a:srgbClr val="000000"/>
                        </a:solidFill>
                        <a:latin typeface="American Typewriter"/>
                        <a:cs typeface="American Typewriter"/>
                      </a:endParaRPr>
                    </a:p>
                    <a:p>
                      <a:pPr marL="285750" marR="0" indent="-2857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/>
                        <a:buChar char="•"/>
                        <a:tabLst/>
                        <a:defRPr/>
                      </a:pPr>
                      <a:endParaRPr lang="en-US" sz="1800" b="0" kern="1200" dirty="0">
                        <a:solidFill>
                          <a:srgbClr val="000000"/>
                        </a:solidFill>
                        <a:effectLst/>
                        <a:latin typeface="American Typewriter"/>
                        <a:ea typeface="+mn-ea"/>
                        <a:cs typeface="American Typewriter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b="0" dirty="0">
                          <a:solidFill>
                            <a:srgbClr val="000000"/>
                          </a:solidFill>
                          <a:latin typeface="American Typewriter"/>
                          <a:cs typeface="American Typewriter"/>
                        </a:rPr>
                        <a:t>Textile and craft skills</a:t>
                      </a:r>
                    </a:p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b="0" dirty="0">
                          <a:solidFill>
                            <a:srgbClr val="000000"/>
                          </a:solidFill>
                          <a:latin typeface="American Typewriter"/>
                          <a:cs typeface="American Typewriter"/>
                        </a:rPr>
                        <a:t>Ethical production</a:t>
                      </a:r>
                    </a:p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b="0" dirty="0">
                          <a:solidFill>
                            <a:srgbClr val="000000"/>
                          </a:solidFill>
                          <a:latin typeface="American Typewriter"/>
                          <a:cs typeface="American Typewriter"/>
                        </a:rPr>
                        <a:t>Sustainable Consumption</a:t>
                      </a:r>
                    </a:p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b="0" dirty="0">
                          <a:solidFill>
                            <a:srgbClr val="000000"/>
                          </a:solidFill>
                          <a:latin typeface="American Typewriter"/>
                          <a:cs typeface="American Typewriter"/>
                        </a:rPr>
                        <a:t>Child Labour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6" name="Down Arrow 5"/>
          <p:cNvSpPr/>
          <p:nvPr/>
        </p:nvSpPr>
        <p:spPr>
          <a:xfrm>
            <a:off x="4324405" y="3235298"/>
            <a:ext cx="982819" cy="994932"/>
          </a:xfrm>
          <a:prstGeom prst="downArrow">
            <a:avLst/>
          </a:prstGeom>
          <a:solidFill>
            <a:srgbClr val="FFFF00"/>
          </a:solidFill>
          <a:ln w="38100" cmpd="sng"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Down Arrow 6"/>
          <p:cNvSpPr/>
          <p:nvPr/>
        </p:nvSpPr>
        <p:spPr>
          <a:xfrm>
            <a:off x="1362024" y="3235298"/>
            <a:ext cx="982819" cy="994932"/>
          </a:xfrm>
          <a:prstGeom prst="downArrow">
            <a:avLst/>
          </a:prstGeom>
          <a:solidFill>
            <a:srgbClr val="FFFF00"/>
          </a:solidFill>
          <a:ln w="38100" cmpd="sng"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Down Arrow 7"/>
          <p:cNvSpPr/>
          <p:nvPr/>
        </p:nvSpPr>
        <p:spPr>
          <a:xfrm>
            <a:off x="6670445" y="3235298"/>
            <a:ext cx="982819" cy="994932"/>
          </a:xfrm>
          <a:prstGeom prst="downArrow">
            <a:avLst/>
          </a:prstGeom>
          <a:solidFill>
            <a:srgbClr val="FFFF00"/>
          </a:solidFill>
          <a:ln w="38100" cmpd="sng"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689784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42923"/>
            <a:ext cx="9144000" cy="1593159"/>
          </a:xfrm>
          <a:solidFill>
            <a:srgbClr val="9BBB59"/>
          </a:solidFill>
        </p:spPr>
        <p:txBody>
          <a:bodyPr>
            <a:normAutofit/>
          </a:bodyPr>
          <a:lstStyle/>
          <a:p>
            <a:r>
              <a:rPr lang="en-US" sz="3600" b="1" dirty="0">
                <a:latin typeface="American Typewriter"/>
                <a:cs typeface="American Typewriter"/>
              </a:rPr>
              <a:t>Home Economics &amp; Global Citizenship Education</a:t>
            </a:r>
            <a:r>
              <a:rPr lang="mr-IN" sz="3600" b="1" dirty="0">
                <a:latin typeface="American Typewriter"/>
                <a:cs typeface="American Typewriter"/>
              </a:rPr>
              <a:t>…</a:t>
            </a:r>
            <a:r>
              <a:rPr lang="ga-IE" sz="3600" b="1" dirty="0">
                <a:latin typeface="American Typewriter"/>
                <a:cs typeface="American Typewriter"/>
              </a:rPr>
              <a:t>what is the link?</a:t>
            </a:r>
            <a:endParaRPr lang="en-US" sz="3600" b="1" dirty="0">
              <a:latin typeface="American Typewriter"/>
              <a:cs typeface="American Typewriter"/>
            </a:endParaRPr>
          </a:p>
        </p:txBody>
      </p:sp>
      <p:pic>
        <p:nvPicPr>
          <p:cNvPr id="3" name="Picture 2" descr="Unknown-15.jpe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65273" y="1550236"/>
            <a:ext cx="2978727" cy="227171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69455" y="1941328"/>
            <a:ext cx="5795818" cy="1077218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latin typeface="American Typewriter"/>
                <a:cs typeface="American Typewriter"/>
              </a:rPr>
              <a:t>What themes? What topics? What skills? </a:t>
            </a:r>
            <a:endParaRPr lang="en-US" sz="2800" b="1" dirty="0">
              <a:latin typeface="American Typewriter"/>
              <a:cs typeface="American Typewriter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3278909"/>
            <a:ext cx="6534727" cy="646331"/>
          </a:xfrm>
          <a:prstGeom prst="rect">
            <a:avLst/>
          </a:prstGeom>
          <a:solidFill>
            <a:srgbClr val="9BBB59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latin typeface="American Typewriter"/>
                <a:cs typeface="American Typewriter"/>
              </a:rPr>
              <a:t>Do a mind map based on the</a:t>
            </a:r>
          </a:p>
          <a:p>
            <a:pPr algn="ctr"/>
            <a:r>
              <a:rPr lang="en-US" b="1" dirty="0">
                <a:latin typeface="American Typewriter"/>
                <a:cs typeface="American Typewriter"/>
              </a:rPr>
              <a:t> 3 strands of the Junior Cycle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69455" y="4572000"/>
            <a:ext cx="8289636" cy="769441"/>
          </a:xfrm>
          <a:prstGeom prst="rect">
            <a:avLst/>
          </a:prstGeom>
          <a:solidFill>
            <a:srgbClr val="FF0000"/>
          </a:solidFill>
        </p:spPr>
        <p:txBody>
          <a:bodyPr wrap="square" numCol="3" rtlCol="0">
            <a:spAutoFit/>
          </a:bodyPr>
          <a:lstStyle/>
          <a:p>
            <a:r>
              <a:rPr lang="en-US" sz="4400" b="1" dirty="0">
                <a:latin typeface="American Typewriter"/>
                <a:cs typeface="American Typewriter"/>
              </a:rPr>
              <a:t>Food	Family			Craft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69455" y="5726545"/>
            <a:ext cx="82896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American Typewriter"/>
                <a:cs typeface="American Typewriter"/>
              </a:rPr>
              <a:t>?						?							?</a:t>
            </a:r>
          </a:p>
        </p:txBody>
      </p:sp>
    </p:spTree>
    <p:extLst>
      <p:ext uri="{BB962C8B-B14F-4D97-AF65-F5344CB8AC3E}">
        <p14:creationId xmlns:p14="http://schemas.microsoft.com/office/powerpoint/2010/main" val="193196081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42923"/>
            <a:ext cx="9144000" cy="1593159"/>
          </a:xfrm>
          <a:solidFill>
            <a:srgbClr val="9BBB59"/>
          </a:solidFill>
        </p:spPr>
        <p:txBody>
          <a:bodyPr>
            <a:normAutofit/>
          </a:bodyPr>
          <a:lstStyle/>
          <a:p>
            <a:r>
              <a:rPr lang="en-US" sz="3600" b="1" dirty="0">
                <a:latin typeface="American Typewriter"/>
                <a:cs typeface="American Typewriter"/>
              </a:rPr>
              <a:t>Home Economics &amp; Global Citizenship Education</a:t>
            </a:r>
            <a:r>
              <a:rPr lang="mr-IN" sz="3600" b="1" dirty="0">
                <a:latin typeface="American Typewriter"/>
                <a:cs typeface="American Typewriter"/>
              </a:rPr>
              <a:t>…</a:t>
            </a:r>
            <a:r>
              <a:rPr lang="ga-IE" sz="3600" b="1" dirty="0">
                <a:latin typeface="American Typewriter"/>
                <a:cs typeface="American Typewriter"/>
              </a:rPr>
              <a:t>what is the link?</a:t>
            </a:r>
            <a:endParaRPr lang="en-US" sz="3600" b="1" dirty="0">
              <a:latin typeface="American Typewriter"/>
              <a:cs typeface="American Typewriter"/>
            </a:endParaRPr>
          </a:p>
        </p:txBody>
      </p:sp>
      <p:pic>
        <p:nvPicPr>
          <p:cNvPr id="3" name="Picture 2" descr="Unknown-15.jpe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65273" y="4353068"/>
            <a:ext cx="2978727" cy="2271714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0" y="5188290"/>
            <a:ext cx="6858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latin typeface="American Typewriter"/>
                <a:cs typeface="American Typewriter"/>
              </a:rPr>
              <a:t>Go to </a:t>
            </a:r>
            <a:r>
              <a:rPr lang="en-US" sz="2800" b="1" dirty="0" err="1">
                <a:latin typeface="American Typewriter"/>
                <a:cs typeface="American Typewriter"/>
              </a:rPr>
              <a:t>www.menti.com</a:t>
            </a:r>
            <a:r>
              <a:rPr lang="en-US" sz="2800" b="1" dirty="0">
                <a:latin typeface="American Typewriter"/>
                <a:cs typeface="American Typewriter"/>
              </a:rPr>
              <a:t> and use the code 77 89 49 4</a:t>
            </a:r>
          </a:p>
        </p:txBody>
      </p:sp>
      <p:pic>
        <p:nvPicPr>
          <p:cNvPr id="5" name="Picture 4" descr="qr.pn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80909" y="1789977"/>
            <a:ext cx="2563091" cy="256309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69455" y="1941328"/>
            <a:ext cx="5795818" cy="249299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latin typeface="American Typewriter"/>
                <a:cs typeface="American Typewriter"/>
              </a:rPr>
              <a:t>What themes? What strands? What topics? What skills? Write 3 in the </a:t>
            </a:r>
            <a:r>
              <a:rPr lang="en-US" sz="3200" b="1" dirty="0" err="1">
                <a:latin typeface="American Typewriter"/>
                <a:cs typeface="American Typewriter"/>
              </a:rPr>
              <a:t>Mentimeter</a:t>
            </a:r>
            <a:endParaRPr lang="en-US" sz="3200" b="1" dirty="0">
              <a:latin typeface="American Typewriter"/>
              <a:cs typeface="American Typewriter"/>
            </a:endParaRPr>
          </a:p>
          <a:p>
            <a:endParaRPr lang="en-US" sz="2800" b="1" dirty="0">
              <a:latin typeface="American Typewriter"/>
              <a:cs typeface="American Typewriter"/>
            </a:endParaRPr>
          </a:p>
        </p:txBody>
      </p:sp>
    </p:spTree>
    <p:extLst>
      <p:ext uri="{BB962C8B-B14F-4D97-AF65-F5344CB8AC3E}">
        <p14:creationId xmlns:p14="http://schemas.microsoft.com/office/powerpoint/2010/main" val="234843323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4525963"/>
          </a:xfrm>
        </p:spPr>
        <p:txBody>
          <a:bodyPr>
            <a:normAutofit fontScale="70000" lnSpcReduction="20000"/>
          </a:bodyPr>
          <a:lstStyle/>
          <a:p>
            <a:endParaRPr lang="en-US" dirty="0">
              <a:latin typeface="American Typewriter"/>
              <a:cs typeface="American Typewriter"/>
            </a:endParaRPr>
          </a:p>
          <a:p>
            <a:r>
              <a:rPr lang="en-US" dirty="0">
                <a:latin typeface="American Typewriter"/>
                <a:cs typeface="American Typewriter"/>
              </a:rPr>
              <a:t>Home economics play a key role in this </a:t>
            </a:r>
            <a:r>
              <a:rPr lang="en-US" b="1" dirty="0">
                <a:latin typeface="American Typewriter"/>
                <a:cs typeface="American Typewriter"/>
              </a:rPr>
              <a:t>ever-changing, interdependent world house</a:t>
            </a:r>
            <a:r>
              <a:rPr lang="en-US" dirty="0">
                <a:latin typeface="American Typewriter"/>
                <a:cs typeface="American Typewriter"/>
              </a:rPr>
              <a:t>, called the global community</a:t>
            </a:r>
          </a:p>
          <a:p>
            <a:endParaRPr lang="en-US" dirty="0">
              <a:latin typeface="American Typewriter"/>
              <a:cs typeface="American Typewriter"/>
            </a:endParaRPr>
          </a:p>
          <a:p>
            <a:r>
              <a:rPr lang="en-US" dirty="0">
                <a:latin typeface="American Typewriter"/>
                <a:cs typeface="American Typewriter"/>
              </a:rPr>
              <a:t>Home economics serve a unique </a:t>
            </a:r>
            <a:r>
              <a:rPr lang="en-US" b="1" dirty="0">
                <a:latin typeface="American Typewriter"/>
                <a:cs typeface="American Typewriter"/>
              </a:rPr>
              <a:t>bridging role between households and other sectors of society </a:t>
            </a:r>
          </a:p>
          <a:p>
            <a:endParaRPr lang="en-US" dirty="0">
              <a:latin typeface="American Typewriter"/>
              <a:cs typeface="American Typewriter"/>
            </a:endParaRPr>
          </a:p>
          <a:p>
            <a:r>
              <a:rPr lang="en-US" dirty="0">
                <a:latin typeface="American Typewriter"/>
                <a:cs typeface="American Typewriter"/>
              </a:rPr>
              <a:t>The purpose of the subject is to </a:t>
            </a:r>
            <a:r>
              <a:rPr lang="en-US" b="1" dirty="0">
                <a:latin typeface="American Typewriter"/>
                <a:cs typeface="American Typewriter"/>
              </a:rPr>
              <a:t>empower individuals and families </a:t>
            </a:r>
            <a:r>
              <a:rPr lang="en-US" dirty="0">
                <a:latin typeface="American Typewriter"/>
                <a:cs typeface="American Typewriter"/>
              </a:rPr>
              <a:t>and to equip them in dealing with their world, to cope and to function with given situations </a:t>
            </a:r>
          </a:p>
          <a:p>
            <a:endParaRPr lang="en-US" dirty="0">
              <a:latin typeface="American Typewriter"/>
              <a:cs typeface="American Typewriter"/>
            </a:endParaRPr>
          </a:p>
          <a:p>
            <a:r>
              <a:rPr lang="en-US" dirty="0">
                <a:latin typeface="American Typewriter"/>
                <a:cs typeface="American Typewriter"/>
              </a:rPr>
              <a:t>Home economics has a role </a:t>
            </a:r>
            <a:r>
              <a:rPr lang="en-US" b="1" dirty="0">
                <a:latin typeface="American Typewriter"/>
                <a:cs typeface="American Typewriter"/>
              </a:rPr>
              <a:t>in contributing to the solutions</a:t>
            </a:r>
            <a:r>
              <a:rPr lang="en-US" dirty="0">
                <a:latin typeface="American Typewriter"/>
                <a:cs typeface="American Typewriter"/>
              </a:rPr>
              <a:t>, not adding to the problems (</a:t>
            </a:r>
            <a:r>
              <a:rPr lang="en-US" dirty="0" err="1">
                <a:latin typeface="American Typewriter"/>
                <a:cs typeface="American Typewriter"/>
              </a:rPr>
              <a:t>i.e</a:t>
            </a:r>
            <a:r>
              <a:rPr lang="en-US" dirty="0">
                <a:latin typeface="American Typewriter"/>
                <a:cs typeface="American Typewriter"/>
              </a:rPr>
              <a:t> local or global issues)</a:t>
            </a:r>
          </a:p>
          <a:p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  <a:solidFill>
            <a:srgbClr val="9BBB59"/>
          </a:solidFill>
        </p:spPr>
        <p:txBody>
          <a:bodyPr>
            <a:normAutofit fontScale="90000"/>
          </a:bodyPr>
          <a:lstStyle/>
          <a:p>
            <a:r>
              <a:rPr lang="en-US" dirty="0">
                <a:latin typeface="American Typewriter"/>
                <a:cs typeface="American Typewriter"/>
              </a:rPr>
              <a:t>Home Economics and Global Citizenship</a:t>
            </a:r>
            <a:r>
              <a:rPr lang="mr-IN" dirty="0">
                <a:latin typeface="American Typewriter"/>
                <a:cs typeface="American Typewriter"/>
              </a:rPr>
              <a:t>…</a:t>
            </a:r>
            <a:r>
              <a:rPr lang="ga-IE" dirty="0">
                <a:latin typeface="American Typewriter"/>
                <a:cs typeface="American Typewriter"/>
              </a:rPr>
              <a:t>what is the link?</a:t>
            </a:r>
            <a:endParaRPr lang="en-US" dirty="0">
              <a:latin typeface="American Typewriter"/>
              <a:cs typeface="American Typewriter"/>
            </a:endParaRPr>
          </a:p>
        </p:txBody>
      </p:sp>
    </p:spTree>
    <p:extLst>
      <p:ext uri="{BB962C8B-B14F-4D97-AF65-F5344CB8AC3E}">
        <p14:creationId xmlns:p14="http://schemas.microsoft.com/office/powerpoint/2010/main" val="212229176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570182"/>
            <a:ext cx="9144000" cy="5051596"/>
          </a:xfrm>
        </p:spPr>
        <p:txBody>
          <a:bodyPr>
            <a:normAutofit fontScale="92500" lnSpcReduction="10000"/>
          </a:bodyPr>
          <a:lstStyle/>
          <a:p>
            <a:endParaRPr lang="en-US" sz="2600" dirty="0">
              <a:latin typeface="American Typewriter"/>
              <a:cs typeface="American Typewriter"/>
            </a:endParaRPr>
          </a:p>
          <a:p>
            <a:r>
              <a:rPr lang="en-US" sz="2600" dirty="0">
                <a:latin typeface="American Typewriter"/>
                <a:cs typeface="American Typewriter"/>
              </a:rPr>
              <a:t>Home economics educators have an opportunity to communicate the significance of creating and </a:t>
            </a:r>
            <a:r>
              <a:rPr lang="en-US" sz="2600" b="1" dirty="0">
                <a:latin typeface="American Typewriter"/>
                <a:cs typeface="American Typewriter"/>
              </a:rPr>
              <a:t>sustaining an improved quality of life </a:t>
            </a:r>
            <a:r>
              <a:rPr lang="en-US" sz="2600" dirty="0">
                <a:latin typeface="American Typewriter"/>
                <a:cs typeface="American Typewriter"/>
              </a:rPr>
              <a:t>for individuals and families from a </a:t>
            </a:r>
            <a:r>
              <a:rPr lang="en-US" sz="2600" b="1" dirty="0">
                <a:latin typeface="American Typewriter"/>
                <a:cs typeface="American Typewriter"/>
              </a:rPr>
              <a:t>global perspective </a:t>
            </a:r>
          </a:p>
          <a:p>
            <a:pPr marL="0" indent="0">
              <a:buNone/>
            </a:pPr>
            <a:endParaRPr lang="en-US" sz="2600" dirty="0">
              <a:latin typeface="American Typewriter"/>
              <a:cs typeface="American Typewriter"/>
            </a:endParaRPr>
          </a:p>
          <a:p>
            <a:r>
              <a:rPr lang="en-US" sz="2600" dirty="0">
                <a:latin typeface="American Typewriter"/>
                <a:cs typeface="American Typewriter"/>
              </a:rPr>
              <a:t>educator have a powerful influence on generations of individuals and families</a:t>
            </a:r>
          </a:p>
          <a:p>
            <a:endParaRPr lang="en-US" sz="2600" dirty="0">
              <a:latin typeface="American Typewriter"/>
              <a:cs typeface="American Typewriter"/>
            </a:endParaRPr>
          </a:p>
          <a:p>
            <a:r>
              <a:rPr lang="en-US" sz="2600" b="1" dirty="0">
                <a:latin typeface="American Typewriter"/>
                <a:cs typeface="American Typewriter"/>
              </a:rPr>
              <a:t>Basic skills</a:t>
            </a:r>
            <a:r>
              <a:rPr lang="en-US" sz="2600" dirty="0">
                <a:latin typeface="American Typewriter"/>
                <a:cs typeface="American Typewriter"/>
              </a:rPr>
              <a:t>, such as consumer behaviour, decision-making, problem- solving, and group interaction are the content of home economics curriculum, as well as the events and transactions of daily life</a:t>
            </a:r>
          </a:p>
          <a:p>
            <a:endParaRPr 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0" y="277090"/>
            <a:ext cx="5194300" cy="1323439"/>
          </a:xfrm>
          <a:prstGeom prst="rect">
            <a:avLst/>
          </a:prstGeom>
          <a:solidFill>
            <a:srgbClr val="E46C0A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latin typeface="American Typewriter"/>
                <a:cs typeface="American Typewriter"/>
              </a:rPr>
              <a:t>Changing the world through teaching!</a:t>
            </a:r>
          </a:p>
        </p:txBody>
      </p:sp>
      <p:pic>
        <p:nvPicPr>
          <p:cNvPr id="4" name="Picture 3" descr="Unknown-16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83256" y="6533"/>
            <a:ext cx="3860743" cy="2011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536499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85636"/>
            <a:ext cx="9314103" cy="5737406"/>
          </a:xfrm>
        </p:spPr>
        <p:txBody>
          <a:bodyPr>
            <a:normAutofit/>
          </a:bodyPr>
          <a:lstStyle/>
          <a:p>
            <a:r>
              <a:rPr lang="en-US" sz="2600" dirty="0">
                <a:latin typeface="American Typewriter"/>
                <a:cs typeface="American Typewriter"/>
              </a:rPr>
              <a:t>Provide the ability to see the </a:t>
            </a:r>
            <a:r>
              <a:rPr lang="en-US" sz="2600" b="1" dirty="0">
                <a:latin typeface="American Typewriter"/>
                <a:cs typeface="American Typewriter"/>
              </a:rPr>
              <a:t>world as an interdependent system</a:t>
            </a:r>
            <a:r>
              <a:rPr lang="en-US" sz="2600" dirty="0">
                <a:latin typeface="American Typewriter"/>
                <a:cs typeface="American Typewriter"/>
              </a:rPr>
              <a:t>; to be aware of one's influence in the interactions of the world's system. The ability to perceive </a:t>
            </a:r>
          </a:p>
          <a:p>
            <a:endParaRPr lang="en-US" sz="2600" dirty="0">
              <a:latin typeface="American Typewriter"/>
              <a:cs typeface="American Typewriter"/>
            </a:endParaRPr>
          </a:p>
          <a:p>
            <a:r>
              <a:rPr lang="en-US" sz="2600" dirty="0">
                <a:latin typeface="American Typewriter"/>
                <a:cs typeface="American Typewriter"/>
              </a:rPr>
              <a:t>the world as a </a:t>
            </a:r>
            <a:r>
              <a:rPr lang="en-US" sz="2600" b="1" dirty="0">
                <a:latin typeface="American Typewriter"/>
                <a:cs typeface="American Typewriter"/>
              </a:rPr>
              <a:t>single system</a:t>
            </a:r>
            <a:r>
              <a:rPr lang="en-US" sz="2600" dirty="0">
                <a:latin typeface="American Typewriter"/>
                <a:cs typeface="American Typewriter"/>
                <a:sym typeface="Wingdings"/>
              </a:rPr>
              <a:t></a:t>
            </a:r>
            <a:r>
              <a:rPr lang="en-US" sz="2600" dirty="0">
                <a:latin typeface="American Typewriter"/>
                <a:cs typeface="American Typewriter"/>
              </a:rPr>
              <a:t> to be aware of one's involvement in it; to act to influence the system and to recognise the interconnections. </a:t>
            </a:r>
          </a:p>
          <a:p>
            <a:endParaRPr lang="en-US" sz="2600" dirty="0">
              <a:latin typeface="American Typewriter"/>
              <a:cs typeface="American Typewriter"/>
            </a:endParaRPr>
          </a:p>
          <a:p>
            <a:r>
              <a:rPr lang="en-US" sz="2600" dirty="0">
                <a:latin typeface="American Typewriter"/>
                <a:cs typeface="American Typewriter"/>
              </a:rPr>
              <a:t>information, attitudes, awareness, and skills, which, taken together, can help us </a:t>
            </a:r>
            <a:r>
              <a:rPr lang="en-US" sz="2600" b="1" dirty="0">
                <a:latin typeface="American Typewriter"/>
                <a:cs typeface="American Typewriter"/>
              </a:rPr>
              <a:t>understand our world, how we affect it, and how it affects us</a:t>
            </a:r>
          </a:p>
          <a:p>
            <a:endParaRPr lang="en-US" sz="2600" b="1" dirty="0">
              <a:latin typeface="Calibri (Body)"/>
              <a:cs typeface="Calibri (Body)"/>
            </a:endParaRPr>
          </a:p>
          <a:p>
            <a:endParaRPr lang="en-US" dirty="0"/>
          </a:p>
        </p:txBody>
      </p:sp>
      <p:pic>
        <p:nvPicPr>
          <p:cNvPr id="2" name="Picture 1" descr="Unknown-17.jpe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73454" y="0"/>
            <a:ext cx="2170545" cy="162581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4974" y="357971"/>
            <a:ext cx="6603753" cy="990752"/>
          </a:xfrm>
          <a:prstGeom prst="rect">
            <a:avLst/>
          </a:prstGeom>
          <a:solidFill>
            <a:srgbClr val="E46C0A"/>
          </a:solidFill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latin typeface="American Typewriter"/>
                <a:cs typeface="American Typewriter"/>
              </a:rPr>
              <a:t>Changing the world through teaching!-Systems</a:t>
            </a:r>
          </a:p>
        </p:txBody>
      </p:sp>
    </p:spTree>
    <p:extLst>
      <p:ext uri="{BB962C8B-B14F-4D97-AF65-F5344CB8AC3E}">
        <p14:creationId xmlns:p14="http://schemas.microsoft.com/office/powerpoint/2010/main" val="376386686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14754" y="1202286"/>
            <a:ext cx="6674156" cy="643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i="1" dirty="0"/>
              <a:t>‘Home economics education uses a systems approach to empower individuals and families with the knowledge and skills to address these real-life concerns</a:t>
            </a:r>
          </a:p>
          <a:p>
            <a:r>
              <a:rPr lang="en-US" sz="4400" i="1" dirty="0"/>
              <a:t>of everyday living’ </a:t>
            </a:r>
            <a:r>
              <a:rPr lang="en-US" sz="4400" b="1" dirty="0"/>
              <a:t>Home Ec JC Spec</a:t>
            </a:r>
          </a:p>
          <a:p>
            <a:endParaRPr lang="en-US" sz="2000" b="1" dirty="0">
              <a:latin typeface="American Typewriter"/>
              <a:cs typeface="American Typewriter"/>
            </a:endParaRPr>
          </a:p>
          <a:p>
            <a:pPr algn="ctr"/>
            <a:endParaRPr lang="en-US" sz="4000" b="1" dirty="0">
              <a:latin typeface="American Typewriter"/>
              <a:cs typeface="American Typewriter"/>
            </a:endParaRPr>
          </a:p>
        </p:txBody>
      </p:sp>
      <p:pic>
        <p:nvPicPr>
          <p:cNvPr id="3" name="Picture 2" descr="Unknown-15.jpe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02967" y="300182"/>
            <a:ext cx="1656305" cy="1263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976001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Unknown-8.jpe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466" y="1371600"/>
            <a:ext cx="8708571" cy="4826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89467" y="677333"/>
            <a:ext cx="85815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latin typeface="American Typewriter"/>
                <a:cs typeface="American Typewriter"/>
              </a:rPr>
              <a:t>Country Overshoot Day</a:t>
            </a:r>
          </a:p>
        </p:txBody>
      </p:sp>
    </p:spTree>
    <p:extLst>
      <p:ext uri="{BB962C8B-B14F-4D97-AF65-F5344CB8AC3E}">
        <p14:creationId xmlns:p14="http://schemas.microsoft.com/office/powerpoint/2010/main" val="255411455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1733" y="5706533"/>
            <a:ext cx="86825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American Typewriter"/>
                <a:cs typeface="American Typewriter"/>
              </a:rPr>
              <a:t>Planetary Boundaries-4 of the 9 have been crossed as a result of human activity-which ones???  </a:t>
            </a:r>
          </a:p>
        </p:txBody>
      </p:sp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8000" y="287867"/>
            <a:ext cx="8178800" cy="5266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920459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Screen Shot 2017-08-22 at 14.33.02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clrChange>
              <a:clrFrom>
                <a:srgbClr val="FEF5E0"/>
              </a:clrFrom>
              <a:clrTo>
                <a:srgbClr val="FEF5E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0667" r="-20667"/>
          <a:stretch>
            <a:fillRect/>
          </a:stretch>
        </p:blipFill>
        <p:spPr>
          <a:xfrm>
            <a:off x="-1353428" y="274638"/>
            <a:ext cx="12414786" cy="6376557"/>
          </a:xfrm>
        </p:spPr>
      </p:pic>
    </p:spTree>
    <p:extLst>
      <p:ext uri="{BB962C8B-B14F-4D97-AF65-F5344CB8AC3E}">
        <p14:creationId xmlns:p14="http://schemas.microsoft.com/office/powerpoint/2010/main" val="300373068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43647" y="-13524"/>
            <a:ext cx="1290918" cy="3693319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343647" y="291149"/>
            <a:ext cx="8523927" cy="784830"/>
          </a:xfrm>
          <a:prstGeom prst="rect">
            <a:avLst/>
          </a:prstGeom>
          <a:solidFill>
            <a:srgbClr val="48449C"/>
          </a:solidFill>
        </p:spPr>
        <p:txBody>
          <a:bodyPr wrap="square" rtlCol="0">
            <a:spAutoFit/>
          </a:bodyPr>
          <a:lstStyle/>
          <a:p>
            <a:pPr algn="ctr"/>
            <a:endParaRPr lang="en-US" sz="800" b="1" dirty="0">
              <a:solidFill>
                <a:schemeClr val="bg1"/>
              </a:solidFill>
            </a:endParaRPr>
          </a:p>
          <a:p>
            <a:pPr algn="ctr"/>
            <a:r>
              <a:rPr lang="en-US" sz="2900" b="1" dirty="0">
                <a:solidFill>
                  <a:schemeClr val="bg1"/>
                </a:solidFill>
                <a:latin typeface="American Typewriter"/>
                <a:cs typeface="American Typewriter"/>
              </a:rPr>
              <a:t>Global Citizenship Education Themes</a:t>
            </a:r>
            <a:endParaRPr lang="en-US" sz="2800" b="1" dirty="0">
              <a:solidFill>
                <a:schemeClr val="bg1"/>
              </a:solidFill>
              <a:latin typeface="American Typewriter"/>
              <a:cs typeface="American Typewriter"/>
            </a:endParaRPr>
          </a:p>
          <a:p>
            <a:pPr algn="ctr"/>
            <a:endParaRPr lang="en-US" sz="800" b="1" dirty="0">
              <a:solidFill>
                <a:schemeClr val="bg1"/>
              </a:solidFill>
            </a:endParaRPr>
          </a:p>
        </p:txBody>
      </p:sp>
      <p:pic>
        <p:nvPicPr>
          <p:cNvPr id="15" name="Picture 14" descr="Text&#10;&#10;Description automatically generated">
            <a:extLst>
              <a:ext uri="{FF2B5EF4-FFF2-40B4-BE49-F238E27FC236}">
                <a16:creationId xmlns="" xmlns:a16="http://schemas.microsoft.com/office/drawing/2014/main" id="{F0AF0616-5B93-5A4D-A034-F058876ACB9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25379" y="6087156"/>
            <a:ext cx="1411815" cy="668279"/>
          </a:xfrm>
          <a:prstGeom prst="rect">
            <a:avLst/>
          </a:prstGeom>
        </p:spPr>
      </p:pic>
      <p:pic>
        <p:nvPicPr>
          <p:cNvPr id="4" name="Picture 3" descr="Chart, bubble chart&#10;&#10;Description automatically generated">
            <a:extLst>
              <a:ext uri="{FF2B5EF4-FFF2-40B4-BE49-F238E27FC236}">
                <a16:creationId xmlns="" xmlns:a16="http://schemas.microsoft.com/office/drawing/2014/main" id="{F41DAC8B-089C-1C43-8A8E-BC8F51E6223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10036" y="1380652"/>
            <a:ext cx="8523927" cy="4775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358685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Unknown-15.jpe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24584" y="5241636"/>
            <a:ext cx="2119416" cy="161636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92545" y="531091"/>
            <a:ext cx="8520546" cy="72327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American Typewriter"/>
                <a:cs typeface="American Typewriter"/>
              </a:rPr>
              <a:t>In pairs, discuss what goals are you most obvious to explore in Home Ec?</a:t>
            </a:r>
          </a:p>
          <a:p>
            <a:r>
              <a:rPr lang="en-US" sz="2400" b="1" dirty="0">
                <a:latin typeface="American Typewriter"/>
                <a:cs typeface="American Typewriter"/>
              </a:rPr>
              <a:t>-Take one least obvious and discuss the </a:t>
            </a:r>
          </a:p>
          <a:p>
            <a:r>
              <a:rPr lang="en-US" sz="2400" b="1" dirty="0">
                <a:latin typeface="American Typewriter"/>
                <a:cs typeface="American Typewriter"/>
              </a:rPr>
              <a:t>Connection with the Home Ec curriculum?</a:t>
            </a:r>
          </a:p>
          <a:p>
            <a:endParaRPr lang="en-US" sz="3600" b="1" dirty="0">
              <a:latin typeface="American Typewriter"/>
              <a:cs typeface="American Typewriter"/>
            </a:endParaRPr>
          </a:p>
          <a:p>
            <a:r>
              <a:rPr lang="en-US" sz="3600" b="1" dirty="0">
                <a:latin typeface="American Typewriter"/>
                <a:cs typeface="American Typewriter"/>
              </a:rPr>
              <a:t>What Systems/Frameworks do we need to consider when exploring Global Citizenship Education in Home Economics?</a:t>
            </a:r>
          </a:p>
          <a:p>
            <a:endParaRPr lang="en-US" sz="3600" b="1" dirty="0">
              <a:latin typeface="American Typewriter"/>
              <a:cs typeface="American Typewriter"/>
            </a:endParaRPr>
          </a:p>
          <a:p>
            <a:r>
              <a:rPr lang="en-US" sz="2800" b="1" dirty="0">
                <a:latin typeface="American Typewriter"/>
                <a:cs typeface="American Typewriter"/>
              </a:rPr>
              <a:t>-What systems within each goal? </a:t>
            </a:r>
          </a:p>
          <a:p>
            <a:endParaRPr lang="en-US" sz="2400" b="1" dirty="0">
              <a:latin typeface="American Typewriter"/>
              <a:cs typeface="American Typewriter"/>
            </a:endParaRPr>
          </a:p>
          <a:p>
            <a:endParaRPr lang="en-US" sz="2000" b="1" dirty="0">
              <a:latin typeface="American Typewriter"/>
              <a:cs typeface="American Typewriter"/>
            </a:endParaRPr>
          </a:p>
          <a:p>
            <a:endParaRPr lang="en-US" sz="2000" b="1" dirty="0">
              <a:latin typeface="American Typewriter"/>
              <a:cs typeface="American Typewriter"/>
            </a:endParaRPr>
          </a:p>
        </p:txBody>
      </p:sp>
    </p:spTree>
    <p:extLst>
      <p:ext uri="{BB962C8B-B14F-4D97-AF65-F5344CB8AC3E}">
        <p14:creationId xmlns:p14="http://schemas.microsoft.com/office/powerpoint/2010/main" val="163642545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25" descr="A screenshot of a computer&#10;&#10;Description automatically generated">
            <a:extLst>
              <a:ext uri="{FF2B5EF4-FFF2-40B4-BE49-F238E27FC236}">
                <a16:creationId xmlns="" xmlns:a16="http://schemas.microsoft.com/office/drawing/2014/main" id="{884F9668-ACF9-0141-BE02-BB9C8EEDA75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467" y="60307"/>
            <a:ext cx="8671465" cy="7120594"/>
          </a:xfrm>
          <a:prstGeom prst="rect">
            <a:avLst/>
          </a:prstGeom>
        </p:spPr>
      </p:pic>
      <p:cxnSp>
        <p:nvCxnSpPr>
          <p:cNvPr id="3" name="Straight Arrow Connector 2">
            <a:extLst>
              <a:ext uri="{FF2B5EF4-FFF2-40B4-BE49-F238E27FC236}">
                <a16:creationId xmlns="" xmlns:a16="http://schemas.microsoft.com/office/drawing/2014/main" id="{9EE6AC5E-5F68-7945-9D85-33381892DC17}"/>
              </a:ext>
            </a:extLst>
          </p:cNvPr>
          <p:cNvCxnSpPr>
            <a:cxnSpLocks/>
          </p:cNvCxnSpPr>
          <p:nvPr/>
        </p:nvCxnSpPr>
        <p:spPr>
          <a:xfrm>
            <a:off x="3128211" y="240632"/>
            <a:ext cx="4154905" cy="1784629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Oval 5">
            <a:extLst>
              <a:ext uri="{FF2B5EF4-FFF2-40B4-BE49-F238E27FC236}">
                <a16:creationId xmlns="" xmlns:a16="http://schemas.microsoft.com/office/drawing/2014/main" id="{9932CD67-15D8-CD47-A707-FC7306C1944A}"/>
              </a:ext>
            </a:extLst>
          </p:cNvPr>
          <p:cNvSpPr/>
          <p:nvPr/>
        </p:nvSpPr>
        <p:spPr>
          <a:xfrm>
            <a:off x="6926967" y="1844842"/>
            <a:ext cx="1906965" cy="360838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390263016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12" descr="A picture containing outdoor, many, street, large&#10;&#10;Description automatically generated">
            <a:extLst>
              <a:ext uri="{FF2B5EF4-FFF2-40B4-BE49-F238E27FC236}">
                <a16:creationId xmlns="" xmlns:a16="http://schemas.microsoft.com/office/drawing/2014/main" id="{71BAD131-4531-8D4E-A895-51C6C24456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414262" y="7560"/>
            <a:ext cx="6729737" cy="6175525"/>
          </a:xfrm>
        </p:spPr>
      </p:pic>
      <p:sp>
        <p:nvSpPr>
          <p:cNvPr id="8" name="Title 1">
            <a:extLst>
              <a:ext uri="{FF2B5EF4-FFF2-40B4-BE49-F238E27FC236}">
                <a16:creationId xmlns="" xmlns:a16="http://schemas.microsoft.com/office/drawing/2014/main" id="{14A7D521-2B89-FC4C-92EC-5EAA0A51957E}"/>
              </a:ext>
            </a:extLst>
          </p:cNvPr>
          <p:cNvSpPr txBox="1">
            <a:spLocks/>
          </p:cNvSpPr>
          <p:nvPr/>
        </p:nvSpPr>
        <p:spPr>
          <a:xfrm>
            <a:off x="54451" y="3326817"/>
            <a:ext cx="2269038" cy="1413770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1400" b="1" i="1" dirty="0"/>
              <a:t>2. Click on the theme and the resource sheet will pop up!</a:t>
            </a:r>
          </a:p>
        </p:txBody>
      </p:sp>
      <p:sp>
        <p:nvSpPr>
          <p:cNvPr id="10" name="Title 1">
            <a:extLst>
              <a:ext uri="{FF2B5EF4-FFF2-40B4-BE49-F238E27FC236}">
                <a16:creationId xmlns="" xmlns:a16="http://schemas.microsoft.com/office/drawing/2014/main" id="{03E7D5AE-119D-0D46-B9FF-244C8D1165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71" y="2085586"/>
            <a:ext cx="2269037" cy="1921686"/>
          </a:xfrm>
        </p:spPr>
        <p:txBody>
          <a:bodyPr>
            <a:noAutofit/>
          </a:bodyPr>
          <a:lstStyle/>
          <a:p>
            <a:pPr algn="ctr"/>
            <a:r>
              <a:rPr lang="en-US" sz="1400" b="1" i="1" dirty="0"/>
              <a:t>1. Hover over the symbol and a drop down menu appears!</a:t>
            </a:r>
          </a:p>
        </p:txBody>
      </p:sp>
      <p:pic>
        <p:nvPicPr>
          <p:cNvPr id="12" name="Picture 11" descr="Graphical user interface, text, application&#10;&#10;Description automatically generated">
            <a:extLst>
              <a:ext uri="{FF2B5EF4-FFF2-40B4-BE49-F238E27FC236}">
                <a16:creationId xmlns="" xmlns:a16="http://schemas.microsoft.com/office/drawing/2014/main" id="{0B109B37-246C-344C-A258-A58B21B7951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89" y="5332274"/>
            <a:ext cx="2827257" cy="1525726"/>
          </a:xfrm>
          <a:prstGeom prst="rect">
            <a:avLst/>
          </a:prstGeom>
        </p:spPr>
      </p:pic>
      <p:cxnSp>
        <p:nvCxnSpPr>
          <p:cNvPr id="14" name="Straight Arrow Connector 13">
            <a:extLst>
              <a:ext uri="{FF2B5EF4-FFF2-40B4-BE49-F238E27FC236}">
                <a16:creationId xmlns="" xmlns:a16="http://schemas.microsoft.com/office/drawing/2014/main" id="{E05E441B-D41E-D043-AF18-CFC679B48D9C}"/>
              </a:ext>
            </a:extLst>
          </p:cNvPr>
          <p:cNvCxnSpPr>
            <a:cxnSpLocks/>
          </p:cNvCxnSpPr>
          <p:nvPr/>
        </p:nvCxnSpPr>
        <p:spPr>
          <a:xfrm>
            <a:off x="1188969" y="4721659"/>
            <a:ext cx="1" cy="629543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3" name="Group 22">
            <a:extLst>
              <a:ext uri="{FF2B5EF4-FFF2-40B4-BE49-F238E27FC236}">
                <a16:creationId xmlns="" xmlns:a16="http://schemas.microsoft.com/office/drawing/2014/main" id="{86008802-E12D-FB4E-A4BC-4A88717B3DE0}"/>
              </a:ext>
            </a:extLst>
          </p:cNvPr>
          <p:cNvGrpSpPr/>
          <p:nvPr/>
        </p:nvGrpSpPr>
        <p:grpSpPr>
          <a:xfrm>
            <a:off x="5911152" y="56189"/>
            <a:ext cx="3299789" cy="6540182"/>
            <a:chOff x="5911152" y="56189"/>
            <a:chExt cx="3299789" cy="6540182"/>
          </a:xfrm>
        </p:grpSpPr>
        <p:pic>
          <p:nvPicPr>
            <p:cNvPr id="18" name="Picture 17" descr="Graphical user interface, application&#10;&#10;Description automatically generated">
              <a:extLst>
                <a:ext uri="{FF2B5EF4-FFF2-40B4-BE49-F238E27FC236}">
                  <a16:creationId xmlns="" xmlns:a16="http://schemas.microsoft.com/office/drawing/2014/main" id="{637CC0DB-81F8-6048-ABC1-207B5ED8E73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911152" y="56189"/>
              <a:ext cx="1634468" cy="3114742"/>
            </a:xfrm>
            <a:prstGeom prst="rect">
              <a:avLst/>
            </a:prstGeom>
          </p:spPr>
        </p:pic>
        <p:pic>
          <p:nvPicPr>
            <p:cNvPr id="20" name="Picture 19" descr="A picture containing icon&#10;&#10;Description automatically generated">
              <a:extLst>
                <a:ext uri="{FF2B5EF4-FFF2-40B4-BE49-F238E27FC236}">
                  <a16:creationId xmlns="" xmlns:a16="http://schemas.microsoft.com/office/drawing/2014/main" id="{3F7FE488-620F-F944-962A-8979A00872F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7315200" y="3181942"/>
              <a:ext cx="1895741" cy="3414429"/>
            </a:xfrm>
            <a:prstGeom prst="rect">
              <a:avLst/>
            </a:prstGeom>
          </p:spPr>
        </p:pic>
        <p:pic>
          <p:nvPicPr>
            <p:cNvPr id="22" name="Picture 21" descr="Graphical user interface, application, table&#10;&#10;Description automatically generated">
              <a:extLst>
                <a:ext uri="{FF2B5EF4-FFF2-40B4-BE49-F238E27FC236}">
                  <a16:creationId xmlns="" xmlns:a16="http://schemas.microsoft.com/office/drawing/2014/main" id="{94602555-25EA-6B49-9BE3-A3D03EA00D91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5911846" y="3187143"/>
              <a:ext cx="1564190" cy="2042413"/>
            </a:xfrm>
            <a:prstGeom prst="rect">
              <a:avLst/>
            </a:prstGeom>
          </p:spPr>
        </p:pic>
      </p:grpSp>
      <p:sp>
        <p:nvSpPr>
          <p:cNvPr id="16" name="Oval 15">
            <a:extLst>
              <a:ext uri="{FF2B5EF4-FFF2-40B4-BE49-F238E27FC236}">
                <a16:creationId xmlns="" xmlns:a16="http://schemas.microsoft.com/office/drawing/2014/main" id="{86E83B99-2154-B64D-890E-5E91A92F7C5E}"/>
              </a:ext>
            </a:extLst>
          </p:cNvPr>
          <p:cNvSpPr/>
          <p:nvPr/>
        </p:nvSpPr>
        <p:spPr>
          <a:xfrm>
            <a:off x="4304039" y="1629506"/>
            <a:ext cx="1620497" cy="584634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24" name="Oval 23">
            <a:extLst>
              <a:ext uri="{FF2B5EF4-FFF2-40B4-BE49-F238E27FC236}">
                <a16:creationId xmlns="" xmlns:a16="http://schemas.microsoft.com/office/drawing/2014/main" id="{3B042AA1-3C2A-5248-A99B-C431291467B2}"/>
              </a:ext>
            </a:extLst>
          </p:cNvPr>
          <p:cNvSpPr/>
          <p:nvPr/>
        </p:nvSpPr>
        <p:spPr>
          <a:xfrm>
            <a:off x="5810369" y="2337764"/>
            <a:ext cx="1620497" cy="584634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26" name="Oval 25">
            <a:extLst>
              <a:ext uri="{FF2B5EF4-FFF2-40B4-BE49-F238E27FC236}">
                <a16:creationId xmlns="" xmlns:a16="http://schemas.microsoft.com/office/drawing/2014/main" id="{B2356B01-3728-D348-AF09-7A5326638806}"/>
              </a:ext>
            </a:extLst>
          </p:cNvPr>
          <p:cNvSpPr/>
          <p:nvPr/>
        </p:nvSpPr>
        <p:spPr>
          <a:xfrm>
            <a:off x="7452637" y="4830822"/>
            <a:ext cx="1620497" cy="584634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cxnSp>
        <p:nvCxnSpPr>
          <p:cNvPr id="27" name="Straight Arrow Connector 26">
            <a:extLst>
              <a:ext uri="{FF2B5EF4-FFF2-40B4-BE49-F238E27FC236}">
                <a16:creationId xmlns="" xmlns:a16="http://schemas.microsoft.com/office/drawing/2014/main" id="{9B944BDA-09D1-FE41-AEB1-736492F364A7}"/>
              </a:ext>
            </a:extLst>
          </p:cNvPr>
          <p:cNvCxnSpPr>
            <a:cxnSpLocks/>
          </p:cNvCxnSpPr>
          <p:nvPr/>
        </p:nvCxnSpPr>
        <p:spPr>
          <a:xfrm>
            <a:off x="5107595" y="1216220"/>
            <a:ext cx="6693" cy="441911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>
            <a:extLst>
              <a:ext uri="{FF2B5EF4-FFF2-40B4-BE49-F238E27FC236}">
                <a16:creationId xmlns="" xmlns:a16="http://schemas.microsoft.com/office/drawing/2014/main" id="{825C63AD-EF87-FE4A-A5F1-3B0F4CEA90DC}"/>
              </a:ext>
            </a:extLst>
          </p:cNvPr>
          <p:cNvCxnSpPr>
            <a:cxnSpLocks/>
          </p:cNvCxnSpPr>
          <p:nvPr/>
        </p:nvCxnSpPr>
        <p:spPr>
          <a:xfrm>
            <a:off x="6659094" y="1461794"/>
            <a:ext cx="6693" cy="441911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>
            <a:extLst>
              <a:ext uri="{FF2B5EF4-FFF2-40B4-BE49-F238E27FC236}">
                <a16:creationId xmlns="" xmlns:a16="http://schemas.microsoft.com/office/drawing/2014/main" id="{BE9D1A72-0FB8-1B49-AD09-C0E532137EE0}"/>
              </a:ext>
            </a:extLst>
          </p:cNvPr>
          <p:cNvCxnSpPr>
            <a:cxnSpLocks/>
          </p:cNvCxnSpPr>
          <p:nvPr/>
        </p:nvCxnSpPr>
        <p:spPr>
          <a:xfrm>
            <a:off x="6659094" y="4279748"/>
            <a:ext cx="6693" cy="441911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>
            <a:extLst>
              <a:ext uri="{FF2B5EF4-FFF2-40B4-BE49-F238E27FC236}">
                <a16:creationId xmlns="" xmlns:a16="http://schemas.microsoft.com/office/drawing/2014/main" id="{B9534A0D-81F8-9740-9F60-26BA942C35CB}"/>
              </a:ext>
            </a:extLst>
          </p:cNvPr>
          <p:cNvCxnSpPr>
            <a:cxnSpLocks/>
          </p:cNvCxnSpPr>
          <p:nvPr/>
        </p:nvCxnSpPr>
        <p:spPr>
          <a:xfrm>
            <a:off x="8259538" y="4388911"/>
            <a:ext cx="6693" cy="441911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3" name="Picture 32" descr="A picture containing application&#10;&#10;Description automatically generated">
            <a:extLst>
              <a:ext uri="{FF2B5EF4-FFF2-40B4-BE49-F238E27FC236}">
                <a16:creationId xmlns="" xmlns:a16="http://schemas.microsoft.com/office/drawing/2014/main" id="{9DC63D35-3F57-5B43-8314-86DF75DB797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294063" y="3181942"/>
            <a:ext cx="1615556" cy="3142454"/>
          </a:xfrm>
          <a:prstGeom prst="rect">
            <a:avLst/>
          </a:prstGeom>
        </p:spPr>
      </p:pic>
      <p:sp>
        <p:nvSpPr>
          <p:cNvPr id="25" name="Oval 24">
            <a:extLst>
              <a:ext uri="{FF2B5EF4-FFF2-40B4-BE49-F238E27FC236}">
                <a16:creationId xmlns="" xmlns:a16="http://schemas.microsoft.com/office/drawing/2014/main" id="{BF2797C8-9709-2443-9A92-06116AE94BBA}"/>
              </a:ext>
            </a:extLst>
          </p:cNvPr>
          <p:cNvSpPr/>
          <p:nvPr/>
        </p:nvSpPr>
        <p:spPr>
          <a:xfrm>
            <a:off x="5855539" y="4710201"/>
            <a:ext cx="1620497" cy="584634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34" name="Oval 33">
            <a:extLst>
              <a:ext uri="{FF2B5EF4-FFF2-40B4-BE49-F238E27FC236}">
                <a16:creationId xmlns="" xmlns:a16="http://schemas.microsoft.com/office/drawing/2014/main" id="{5E9A946C-74EE-0841-9DCC-CD8E9DC4635A}"/>
              </a:ext>
            </a:extLst>
          </p:cNvPr>
          <p:cNvSpPr/>
          <p:nvPr/>
        </p:nvSpPr>
        <p:spPr>
          <a:xfrm>
            <a:off x="4233928" y="4650713"/>
            <a:ext cx="1620497" cy="584634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cxnSp>
        <p:nvCxnSpPr>
          <p:cNvPr id="35" name="Straight Arrow Connector 34">
            <a:extLst>
              <a:ext uri="{FF2B5EF4-FFF2-40B4-BE49-F238E27FC236}">
                <a16:creationId xmlns="" xmlns:a16="http://schemas.microsoft.com/office/drawing/2014/main" id="{BE416804-E8C5-6E4B-8BEC-F2A239E6EF0E}"/>
              </a:ext>
            </a:extLst>
          </p:cNvPr>
          <p:cNvCxnSpPr>
            <a:cxnSpLocks/>
          </p:cNvCxnSpPr>
          <p:nvPr/>
        </p:nvCxnSpPr>
        <p:spPr>
          <a:xfrm>
            <a:off x="5070477" y="4370269"/>
            <a:ext cx="6693" cy="441911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itle 1">
            <a:extLst>
              <a:ext uri="{FF2B5EF4-FFF2-40B4-BE49-F238E27FC236}">
                <a16:creationId xmlns="" xmlns:a16="http://schemas.microsoft.com/office/drawing/2014/main" id="{8A068E8F-8ACD-9847-B1EB-A0546CB09476}"/>
              </a:ext>
            </a:extLst>
          </p:cNvPr>
          <p:cNvSpPr txBox="1">
            <a:spLocks/>
          </p:cNvSpPr>
          <p:nvPr/>
        </p:nvSpPr>
        <p:spPr>
          <a:xfrm>
            <a:off x="202722" y="21666"/>
            <a:ext cx="2432189" cy="192168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400" b="1" dirty="0"/>
              <a:t>Relevant Resource Sheets </a:t>
            </a:r>
          </a:p>
          <a:p>
            <a:pPr algn="ctr"/>
            <a:r>
              <a:rPr lang="en-US" sz="2000" dirty="0"/>
              <a:t>– activities, videos, suggested actions </a:t>
            </a:r>
            <a:r>
              <a:rPr lang="en-US" sz="2000" dirty="0" err="1"/>
              <a:t>etc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16368045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A31EB970-3D26-8049-B846-6E426F7503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3807" y="-111220"/>
            <a:ext cx="8960193" cy="1325563"/>
          </a:xfrm>
        </p:spPr>
        <p:txBody>
          <a:bodyPr>
            <a:normAutofit/>
          </a:bodyPr>
          <a:lstStyle/>
          <a:p>
            <a:r>
              <a:rPr lang="en-US" sz="3600" b="1" dirty="0"/>
              <a:t>Webinars on relevant Global Justice Themes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B8DF6520-7D61-F646-849F-72D677A26518}"/>
              </a:ext>
            </a:extLst>
          </p:cNvPr>
          <p:cNvSpPr/>
          <p:nvPr/>
        </p:nvSpPr>
        <p:spPr>
          <a:xfrm>
            <a:off x="4480506" y="996050"/>
            <a:ext cx="457200" cy="597080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Pentagon 10">
            <a:extLst>
              <a:ext uri="{FF2B5EF4-FFF2-40B4-BE49-F238E27FC236}">
                <a16:creationId xmlns="" xmlns:a16="http://schemas.microsoft.com/office/drawing/2014/main" id="{7AC3F139-30CB-F741-9BDA-C931DE9B7B88}"/>
              </a:ext>
            </a:extLst>
          </p:cNvPr>
          <p:cNvSpPr/>
          <p:nvPr/>
        </p:nvSpPr>
        <p:spPr>
          <a:xfrm rot="11400478">
            <a:off x="1665862" y="2037643"/>
            <a:ext cx="3128211" cy="599575"/>
          </a:xfrm>
          <a:prstGeom prst="homePlate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Pentagon 13">
            <a:extLst>
              <a:ext uri="{FF2B5EF4-FFF2-40B4-BE49-F238E27FC236}">
                <a16:creationId xmlns="" xmlns:a16="http://schemas.microsoft.com/office/drawing/2014/main" id="{C85103BE-4559-184E-B8D4-48FF99FA11C3}"/>
              </a:ext>
            </a:extLst>
          </p:cNvPr>
          <p:cNvSpPr/>
          <p:nvPr/>
        </p:nvSpPr>
        <p:spPr>
          <a:xfrm rot="10800000">
            <a:off x="1492861" y="3147412"/>
            <a:ext cx="3128211" cy="852809"/>
          </a:xfrm>
          <a:prstGeom prst="homePlate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Pentagon 14">
            <a:extLst>
              <a:ext uri="{FF2B5EF4-FFF2-40B4-BE49-F238E27FC236}">
                <a16:creationId xmlns="" xmlns:a16="http://schemas.microsoft.com/office/drawing/2014/main" id="{66170442-456A-8D4D-8376-3D9E6A0CA221}"/>
              </a:ext>
            </a:extLst>
          </p:cNvPr>
          <p:cNvSpPr/>
          <p:nvPr/>
        </p:nvSpPr>
        <p:spPr>
          <a:xfrm rot="9764535">
            <a:off x="1699740" y="4654318"/>
            <a:ext cx="3128211" cy="549904"/>
          </a:xfrm>
          <a:prstGeom prst="homePlate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Pentagon 15">
            <a:extLst>
              <a:ext uri="{FF2B5EF4-FFF2-40B4-BE49-F238E27FC236}">
                <a16:creationId xmlns="" xmlns:a16="http://schemas.microsoft.com/office/drawing/2014/main" id="{B5B1F7F4-0FB2-3149-A958-6EE4531FC346}"/>
              </a:ext>
            </a:extLst>
          </p:cNvPr>
          <p:cNvSpPr/>
          <p:nvPr/>
        </p:nvSpPr>
        <p:spPr>
          <a:xfrm rot="21177405">
            <a:off x="4695619" y="1017195"/>
            <a:ext cx="3128211" cy="620183"/>
          </a:xfrm>
          <a:prstGeom prst="homePlate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/>
              <a:t>Fast Fashion</a:t>
            </a:r>
          </a:p>
        </p:txBody>
      </p:sp>
      <p:sp>
        <p:nvSpPr>
          <p:cNvPr id="17" name="Pentagon 16">
            <a:extLst>
              <a:ext uri="{FF2B5EF4-FFF2-40B4-BE49-F238E27FC236}">
                <a16:creationId xmlns="" xmlns:a16="http://schemas.microsoft.com/office/drawing/2014/main" id="{098962DC-CEA3-3046-9CC7-7B800E610116}"/>
              </a:ext>
            </a:extLst>
          </p:cNvPr>
          <p:cNvSpPr/>
          <p:nvPr/>
        </p:nvSpPr>
        <p:spPr>
          <a:xfrm>
            <a:off x="4960599" y="2825639"/>
            <a:ext cx="3128211" cy="721894"/>
          </a:xfrm>
          <a:prstGeom prst="homePlate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/>
              <a:t>Waste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14966DDE-A0CE-244B-9A05-A17B301A2437}"/>
              </a:ext>
            </a:extLst>
          </p:cNvPr>
          <p:cNvSpPr txBox="1"/>
          <p:nvPr/>
        </p:nvSpPr>
        <p:spPr>
          <a:xfrm>
            <a:off x="1533492" y="3069698"/>
            <a:ext cx="3259057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</a:rPr>
              <a:t>Migration &amp; </a:t>
            </a:r>
          </a:p>
          <a:p>
            <a:pPr algn="ctr"/>
            <a:r>
              <a:rPr lang="en-US" sz="2800" b="1" dirty="0">
                <a:solidFill>
                  <a:schemeClr val="bg1"/>
                </a:solidFill>
              </a:rPr>
              <a:t>Direct Provision</a:t>
            </a:r>
          </a:p>
          <a:p>
            <a:pPr algn="ctr"/>
            <a:endParaRPr lang="en-US" dirty="0"/>
          </a:p>
        </p:txBody>
      </p:sp>
      <p:sp>
        <p:nvSpPr>
          <p:cNvPr id="19" name="TextBox 18">
            <a:extLst>
              <a:ext uri="{FF2B5EF4-FFF2-40B4-BE49-F238E27FC236}">
                <a16:creationId xmlns="" xmlns:a16="http://schemas.microsoft.com/office/drawing/2014/main" id="{E7637DAC-696D-0448-BBC6-191840576405}"/>
              </a:ext>
            </a:extLst>
          </p:cNvPr>
          <p:cNvSpPr txBox="1"/>
          <p:nvPr/>
        </p:nvSpPr>
        <p:spPr>
          <a:xfrm rot="615309">
            <a:off x="1575585" y="2085562"/>
            <a:ext cx="32590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</a:rPr>
              <a:t> Food and growing</a:t>
            </a:r>
            <a:endParaRPr lang="en-US" dirty="0"/>
          </a:p>
        </p:txBody>
      </p:sp>
      <p:sp>
        <p:nvSpPr>
          <p:cNvPr id="20" name="TextBox 19">
            <a:extLst>
              <a:ext uri="{FF2B5EF4-FFF2-40B4-BE49-F238E27FC236}">
                <a16:creationId xmlns="" xmlns:a16="http://schemas.microsoft.com/office/drawing/2014/main" id="{82E90A3E-B798-5A4A-87C4-01336A98947B}"/>
              </a:ext>
            </a:extLst>
          </p:cNvPr>
          <p:cNvSpPr txBox="1"/>
          <p:nvPr/>
        </p:nvSpPr>
        <p:spPr>
          <a:xfrm rot="20441716">
            <a:off x="1860433" y="4544652"/>
            <a:ext cx="32590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</a:rPr>
              <a:t>Wellbeing</a:t>
            </a:r>
            <a:endParaRPr lang="en-US" dirty="0"/>
          </a:p>
        </p:txBody>
      </p:sp>
      <p:pic>
        <p:nvPicPr>
          <p:cNvPr id="5" name="Picture 4" descr="A picture containing indoor, sitting, monitor, computer&#10;&#10;Description automatically generated">
            <a:extLst>
              <a:ext uri="{FF2B5EF4-FFF2-40B4-BE49-F238E27FC236}">
                <a16:creationId xmlns="" xmlns:a16="http://schemas.microsoft.com/office/drawing/2014/main" id="{AC6FA964-4D22-734F-ACC3-42DBB35811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8647" y="3640135"/>
            <a:ext cx="1934216" cy="1157107"/>
          </a:xfrm>
          <a:prstGeom prst="rect">
            <a:avLst/>
          </a:prstGeom>
        </p:spPr>
      </p:pic>
      <p:pic>
        <p:nvPicPr>
          <p:cNvPr id="7" name="Picture 6" descr="Diagram&#10;&#10;Description automatically generated">
            <a:extLst>
              <a:ext uri="{FF2B5EF4-FFF2-40B4-BE49-F238E27FC236}">
                <a16:creationId xmlns="" xmlns:a16="http://schemas.microsoft.com/office/drawing/2014/main" id="{98305D76-F423-7049-A5CA-9EED9B4B72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24572" y="3627804"/>
            <a:ext cx="2079171" cy="3270013"/>
          </a:xfrm>
          <a:prstGeom prst="rect">
            <a:avLst/>
          </a:prstGeom>
        </p:spPr>
      </p:pic>
      <p:grpSp>
        <p:nvGrpSpPr>
          <p:cNvPr id="21" name="Group 20">
            <a:extLst>
              <a:ext uri="{FF2B5EF4-FFF2-40B4-BE49-F238E27FC236}">
                <a16:creationId xmlns="" xmlns:a16="http://schemas.microsoft.com/office/drawing/2014/main" id="{AFD46365-AAE9-3045-9683-A01CD176AF56}"/>
              </a:ext>
            </a:extLst>
          </p:cNvPr>
          <p:cNvGrpSpPr/>
          <p:nvPr/>
        </p:nvGrpSpPr>
        <p:grpSpPr>
          <a:xfrm>
            <a:off x="0" y="779563"/>
            <a:ext cx="9144000" cy="3635704"/>
            <a:chOff x="257558" y="-383743"/>
            <a:chExt cx="9144000" cy="3635704"/>
          </a:xfrm>
        </p:grpSpPr>
        <p:pic>
          <p:nvPicPr>
            <p:cNvPr id="10" name="Picture 9" descr="A picture containing graphical user interface&#10;&#10;Description automatically generated">
              <a:extLst>
                <a:ext uri="{FF2B5EF4-FFF2-40B4-BE49-F238E27FC236}">
                  <a16:creationId xmlns="" xmlns:a16="http://schemas.microsoft.com/office/drawing/2014/main" id="{64C51C33-561D-5F40-B30E-28FC0B3C6E5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57558" y="-383743"/>
              <a:ext cx="2168155" cy="1135606"/>
            </a:xfrm>
            <a:prstGeom prst="rect">
              <a:avLst/>
            </a:prstGeom>
          </p:spPr>
        </p:pic>
        <p:pic>
          <p:nvPicPr>
            <p:cNvPr id="13" name="Picture 12" descr="Graphical user interface, application&#10;&#10;Description automatically generated">
              <a:extLst>
                <a:ext uri="{FF2B5EF4-FFF2-40B4-BE49-F238E27FC236}">
                  <a16:creationId xmlns="" xmlns:a16="http://schemas.microsoft.com/office/drawing/2014/main" id="{D0D0F101-A79D-8141-8903-29D40162058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7452312" y="2147572"/>
              <a:ext cx="1949246" cy="1104389"/>
            </a:xfrm>
            <a:prstGeom prst="rect">
              <a:avLst/>
            </a:prstGeom>
          </p:spPr>
        </p:pic>
      </p:grpSp>
      <p:grpSp>
        <p:nvGrpSpPr>
          <p:cNvPr id="26" name="Group 25">
            <a:extLst>
              <a:ext uri="{FF2B5EF4-FFF2-40B4-BE49-F238E27FC236}">
                <a16:creationId xmlns="" xmlns:a16="http://schemas.microsoft.com/office/drawing/2014/main" id="{47A31876-E77D-2341-8088-2F883BA1AAAD}"/>
              </a:ext>
            </a:extLst>
          </p:cNvPr>
          <p:cNvGrpSpPr/>
          <p:nvPr/>
        </p:nvGrpSpPr>
        <p:grpSpPr>
          <a:xfrm>
            <a:off x="24333" y="1346730"/>
            <a:ext cx="9135827" cy="5463667"/>
            <a:chOff x="-7213335" y="-1434091"/>
            <a:chExt cx="19128611" cy="10961321"/>
          </a:xfrm>
        </p:grpSpPr>
        <p:pic>
          <p:nvPicPr>
            <p:cNvPr id="23" name="Picture 22" descr="A picture containing photo, different, person, various&#10;&#10;Description automatically generated">
              <a:extLst>
                <a:ext uri="{FF2B5EF4-FFF2-40B4-BE49-F238E27FC236}">
                  <a16:creationId xmlns="" xmlns:a16="http://schemas.microsoft.com/office/drawing/2014/main" id="{56ECEBE1-C3C0-564F-B18A-835DAA0E185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-7213335" y="7012224"/>
              <a:ext cx="4469057" cy="2515006"/>
            </a:xfrm>
            <a:prstGeom prst="rect">
              <a:avLst/>
            </a:prstGeom>
          </p:spPr>
        </p:pic>
        <p:pic>
          <p:nvPicPr>
            <p:cNvPr id="25" name="Picture 24" descr="A picture containing indoor, furniture, kitchen, room&#10;&#10;Description automatically generated">
              <a:extLst>
                <a:ext uri="{FF2B5EF4-FFF2-40B4-BE49-F238E27FC236}">
                  <a16:creationId xmlns="" xmlns:a16="http://schemas.microsoft.com/office/drawing/2014/main" id="{F6055C18-D0CD-5E4B-AD1D-FB4C9A958A7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7673738" y="-1434091"/>
              <a:ext cx="4241538" cy="245230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81605754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30910"/>
            <a:ext cx="8229600" cy="589525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10000" b="1" dirty="0">
                <a:latin typeface="American Typewriter"/>
                <a:cs typeface="American Typewriter"/>
              </a:rPr>
              <a:t>JUNIOR CYCLE</a:t>
            </a:r>
          </a:p>
        </p:txBody>
      </p:sp>
      <p:pic>
        <p:nvPicPr>
          <p:cNvPr id="4" name="Picture 3" descr="JuniorCycle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9829" y="3437468"/>
            <a:ext cx="3053026" cy="2688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154018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5685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1F497D"/>
                </a:solidFill>
                <a:latin typeface="Rockwell"/>
                <a:cs typeface="Rockwell"/>
              </a:rPr>
              <a:t>Very Strong DE Links</a:t>
            </a:r>
            <a:br>
              <a:rPr lang="en-US" b="1" dirty="0">
                <a:solidFill>
                  <a:srgbClr val="1F497D"/>
                </a:solidFill>
                <a:latin typeface="Rockwell"/>
                <a:cs typeface="Rockwell"/>
              </a:rPr>
            </a:br>
            <a:r>
              <a:rPr lang="en-US" b="1" dirty="0">
                <a:solidFill>
                  <a:srgbClr val="1F497D"/>
                </a:solidFill>
                <a:latin typeface="Rockwell"/>
                <a:cs typeface="Rockwell"/>
              </a:rPr>
              <a:t/>
            </a:r>
            <a:br>
              <a:rPr lang="en-US" b="1" dirty="0">
                <a:solidFill>
                  <a:srgbClr val="1F497D"/>
                </a:solidFill>
                <a:latin typeface="Rockwell"/>
                <a:cs typeface="Rockwell"/>
              </a:rPr>
            </a:br>
            <a:r>
              <a:rPr lang="en-US" b="1" dirty="0">
                <a:solidFill>
                  <a:srgbClr val="1F497D"/>
                </a:solidFill>
                <a:latin typeface="Rockwell"/>
                <a:cs typeface="Rockwell"/>
              </a:rPr>
              <a:t>SOL 5-10</a:t>
            </a:r>
          </a:p>
        </p:txBody>
      </p:sp>
      <p:pic>
        <p:nvPicPr>
          <p:cNvPr id="4" name="Content Placeholder 3" descr="Screen Shot 2016-02-17 at 07.39.08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40412" b="-40412"/>
          <a:stretch>
            <a:fillRect/>
          </a:stretch>
        </p:blipFill>
        <p:spPr>
          <a:xfrm>
            <a:off x="1473200" y="1007534"/>
            <a:ext cx="7213600" cy="5850466"/>
          </a:xfrm>
        </p:spPr>
      </p:pic>
      <p:sp>
        <p:nvSpPr>
          <p:cNvPr id="5" name="Left Brace 4"/>
          <p:cNvSpPr/>
          <p:nvPr/>
        </p:nvSpPr>
        <p:spPr>
          <a:xfrm>
            <a:off x="259645" y="1586970"/>
            <a:ext cx="1655997" cy="4593698"/>
          </a:xfrm>
          <a:prstGeom prst="leftBrace">
            <a:avLst/>
          </a:prstGeom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1915643" y="5898444"/>
            <a:ext cx="677115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>
                <a:solidFill>
                  <a:srgbClr val="660066"/>
                </a:solidFill>
                <a:latin typeface="American Typewriter"/>
                <a:cs typeface="American Typewriter"/>
              </a:rPr>
              <a:t>That’s a quarter of all SOL!</a:t>
            </a:r>
            <a:r>
              <a:rPr lang="en-US" sz="3000" b="1" dirty="0">
                <a:latin typeface="American Typewriter"/>
                <a:cs typeface="American Typewriter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325610772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Screen Shot 2017-11-20 at 13.47.49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3795" r="-13795"/>
          <a:stretch>
            <a:fillRect/>
          </a:stretch>
        </p:blipFill>
        <p:spPr>
          <a:xfrm>
            <a:off x="-722184" y="471174"/>
            <a:ext cx="6558620" cy="6200799"/>
          </a:xfrm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0348280"/>
              </p:ext>
            </p:extLst>
          </p:nvPr>
        </p:nvGraphicFramePr>
        <p:xfrm>
          <a:off x="5231623" y="1160632"/>
          <a:ext cx="3749834" cy="52122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49834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1219265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develop as critical, creative thinkers and problem solvers able to make informed decisions to achieve optimal, healthy and sustainable living for individuals, families and society. </a:t>
                      </a:r>
                      <a:endParaRPr lang="en-US" sz="1600" b="0" dirty="0">
                        <a:solidFill>
                          <a:srgbClr val="000000"/>
                        </a:solidFill>
                      </a:endParaRPr>
                    </a:p>
                    <a:p>
                      <a:endParaRPr lang="en-US" sz="1600" b="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5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219265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decisions that positively impact the health and wellbeing of themselves as individuals as well as within their families. </a:t>
                      </a:r>
                      <a:endParaRPr lang="en-US" sz="1600" b="0" dirty="0">
                        <a:solidFill>
                          <a:srgbClr val="000000"/>
                        </a:solidFill>
                      </a:endParaRPr>
                    </a:p>
                    <a:p>
                      <a:endParaRPr lang="en-US" sz="1600" b="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5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219265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future- oriented thinkers and environmentally-conscious citizens, committed to a sustainable and responsible way of life</a:t>
                      </a:r>
                      <a:endParaRPr lang="en-US" sz="1600" b="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5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1219265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make informed and discerning consumer choices that affect individuals and families in contemporary society. </a:t>
                      </a:r>
                      <a:endParaRPr lang="en-US" sz="1600" b="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5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3" name="Oval 2"/>
          <p:cNvSpPr/>
          <p:nvPr/>
        </p:nvSpPr>
        <p:spPr>
          <a:xfrm>
            <a:off x="585102" y="3766995"/>
            <a:ext cx="8558898" cy="1498237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100000"/>
                  <a:shade val="100000"/>
                  <a:satMod val="130000"/>
                  <a:alpha val="0"/>
                </a:schemeClr>
              </a:gs>
              <a:gs pos="100000">
                <a:schemeClr val="accent1">
                  <a:tint val="50000"/>
                  <a:shade val="100000"/>
                  <a:satMod val="350000"/>
                  <a:alpha val="0"/>
                </a:schemeClr>
              </a:gs>
            </a:gsLst>
            <a:lin ang="16200000" scaled="0"/>
            <a:tileRect/>
          </a:gradFill>
          <a:ln w="19050" cmpd="sng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958564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03776"/>
          </a:xfrm>
          <a:solidFill>
            <a:schemeClr val="accent3"/>
          </a:solidFill>
        </p:spPr>
        <p:txBody>
          <a:bodyPr>
            <a:normAutofit/>
          </a:bodyPr>
          <a:lstStyle/>
          <a:p>
            <a:r>
              <a:rPr lang="en-US" sz="2900" b="1" dirty="0">
                <a:latin typeface="American Typewriter"/>
                <a:cs typeface="American Typewriter"/>
              </a:rPr>
              <a:t>Learning Outcomes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03776"/>
            <a:ext cx="9144000" cy="65833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200" b="1" dirty="0">
                <a:solidFill>
                  <a:schemeClr val="accent5">
                    <a:lumMod val="75000"/>
                  </a:schemeClr>
                </a:solidFill>
                <a:latin typeface="American Typewriter"/>
                <a:cs typeface="American Typewriter"/>
              </a:rPr>
              <a:t>Food Health and Culinary Skills</a:t>
            </a:r>
          </a:p>
          <a:p>
            <a:pPr marL="0" indent="0">
              <a:buNone/>
            </a:pPr>
            <a:r>
              <a:rPr lang="en-US" sz="2000" dirty="0">
                <a:latin typeface="American Typewriter"/>
                <a:cs typeface="American Typewriter"/>
              </a:rPr>
              <a:t>1.15 investigate the </a:t>
            </a:r>
            <a:r>
              <a:rPr lang="en-US" sz="2000" b="1" dirty="0">
                <a:latin typeface="American Typewriter"/>
                <a:cs typeface="American Typewriter"/>
              </a:rPr>
              <a:t>impact of their food choices </a:t>
            </a:r>
            <a:r>
              <a:rPr lang="en-US" sz="2000" dirty="0">
                <a:latin typeface="American Typewriter"/>
                <a:cs typeface="American Typewriter"/>
              </a:rPr>
              <a:t>from an ecological and ethical perspective </a:t>
            </a:r>
          </a:p>
          <a:p>
            <a:pPr marL="0" indent="0">
              <a:buNone/>
            </a:pPr>
            <a:r>
              <a:rPr lang="en-US" sz="2000" dirty="0">
                <a:latin typeface="American Typewriter"/>
                <a:cs typeface="American Typewriter"/>
              </a:rPr>
              <a:t>1.16 apply </a:t>
            </a:r>
            <a:r>
              <a:rPr lang="en-US" sz="2000" b="1" dirty="0">
                <a:latin typeface="American Typewriter"/>
                <a:cs typeface="American Typewriter"/>
              </a:rPr>
              <a:t>sustainable practices </a:t>
            </a:r>
            <a:r>
              <a:rPr lang="en-US" sz="2000" dirty="0">
                <a:latin typeface="American Typewriter"/>
                <a:cs typeface="American Typewriter"/>
              </a:rPr>
              <a:t>to the selection and management of food and material resources </a:t>
            </a:r>
          </a:p>
          <a:p>
            <a:pPr marL="0" indent="0">
              <a:buNone/>
            </a:pPr>
            <a:endParaRPr lang="en-US" sz="2200" dirty="0">
              <a:latin typeface="American Typewriter"/>
              <a:cs typeface="American Typewriter"/>
            </a:endParaRPr>
          </a:p>
          <a:p>
            <a:pPr marL="0" indent="0">
              <a:buNone/>
            </a:pPr>
            <a:r>
              <a:rPr lang="en-US" sz="2200" b="1" dirty="0">
                <a:solidFill>
                  <a:srgbClr val="31859C"/>
                </a:solidFill>
                <a:latin typeface="American Typewriter"/>
                <a:cs typeface="American Typewriter"/>
              </a:rPr>
              <a:t>Responsible Family Living</a:t>
            </a:r>
          </a:p>
          <a:p>
            <a:pPr marL="0" indent="0">
              <a:buNone/>
            </a:pPr>
            <a:r>
              <a:rPr lang="en-US" sz="2000" dirty="0">
                <a:latin typeface="American Typewriter"/>
                <a:cs typeface="American Typewriter"/>
              </a:rPr>
              <a:t>2.8  identify how individuals and families can </a:t>
            </a:r>
            <a:r>
              <a:rPr lang="en-US" sz="2000" b="1" dirty="0">
                <a:latin typeface="American Typewriter"/>
                <a:cs typeface="American Typewriter"/>
              </a:rPr>
              <a:t>contribute to sustainable and responsible living </a:t>
            </a:r>
          </a:p>
          <a:p>
            <a:pPr marL="0" indent="0">
              <a:buNone/>
            </a:pPr>
            <a:r>
              <a:rPr lang="en-US" sz="2000" dirty="0">
                <a:latin typeface="American Typewriter"/>
                <a:cs typeface="American Typewriter"/>
              </a:rPr>
              <a:t>2.9  describe sustainable everyday practices in the home to include </a:t>
            </a:r>
            <a:r>
              <a:rPr lang="en-US" sz="2000" b="1" dirty="0">
                <a:latin typeface="American Typewriter"/>
                <a:cs typeface="American Typewriter"/>
              </a:rPr>
              <a:t>energy efficiency, waste management and water conservation </a:t>
            </a:r>
          </a:p>
          <a:p>
            <a:pPr marL="0" indent="0">
              <a:buNone/>
            </a:pPr>
            <a:endParaRPr lang="en-US" sz="2200" dirty="0">
              <a:latin typeface="American Typewriter"/>
              <a:cs typeface="American Typewriter"/>
            </a:endParaRPr>
          </a:p>
          <a:p>
            <a:pPr marL="0" indent="0">
              <a:buNone/>
            </a:pPr>
            <a:r>
              <a:rPr lang="en-US" sz="2200" b="1" dirty="0">
                <a:solidFill>
                  <a:srgbClr val="31859C"/>
                </a:solidFill>
                <a:latin typeface="American Typewriter"/>
                <a:cs typeface="American Typewriter"/>
              </a:rPr>
              <a:t>Textiles and Craft</a:t>
            </a:r>
          </a:p>
          <a:p>
            <a:pPr marL="0" indent="0">
              <a:buNone/>
            </a:pPr>
            <a:r>
              <a:rPr lang="en-US" sz="2000" dirty="0">
                <a:latin typeface="American Typewriter"/>
                <a:cs typeface="American Typewriter"/>
              </a:rPr>
              <a:t>3.8  discuss the influences of trends and choices on textile and clothing, including </a:t>
            </a:r>
            <a:r>
              <a:rPr lang="en-US" sz="2000" b="1" dirty="0">
                <a:latin typeface="American Typewriter"/>
                <a:cs typeface="American Typewriter"/>
              </a:rPr>
              <a:t>ethical and ecological considerations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52880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Screen Shot 2020-09-30 at 20.38.23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9539" b="-9539"/>
          <a:stretch>
            <a:fillRect/>
          </a:stretch>
        </p:blipFill>
        <p:spPr>
          <a:xfrm>
            <a:off x="558798" y="1193800"/>
            <a:ext cx="8229600" cy="4525963"/>
          </a:xfrm>
        </p:spPr>
      </p:pic>
      <p:pic>
        <p:nvPicPr>
          <p:cNvPr id="5" name="Picture 4" descr="JuniorCycle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63422" y="274638"/>
            <a:ext cx="1421377" cy="1251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140072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Graphical user interface, application, website&#10;&#10;Description automatically generated">
            <a:extLst>
              <a:ext uri="{FF2B5EF4-FFF2-40B4-BE49-F238E27FC236}">
                <a16:creationId xmlns="" xmlns:a16="http://schemas.microsoft.com/office/drawing/2014/main" id="{A2899525-131C-4C10-9AA0-45E7AE44BBDA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" y="10"/>
            <a:ext cx="9143985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="" xmlns:a16="http://schemas.microsoft.com/office/drawing/2014/main" id="{248A5864-FD41-4C68-92EE-CA6AC99DE2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2907" y="5317240"/>
            <a:ext cx="8408194" cy="744836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pPr algn="ctr"/>
            <a:r>
              <a:rPr lang="en-US" sz="3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merican Typewriter"/>
                <a:cs typeface="American Typewriter"/>
              </a:rPr>
              <a:t>Climate Change Food Calculator</a:t>
            </a:r>
            <a:br>
              <a:rPr lang="en-US" sz="3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merican Typewriter"/>
                <a:cs typeface="American Typewriter"/>
              </a:rPr>
            </a:br>
            <a:r>
              <a:rPr lang="en-US" sz="3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merican Typewriter"/>
                <a:cs typeface="American Typewriter"/>
              </a:rPr>
              <a:t>-put a food in the chat! </a:t>
            </a:r>
          </a:p>
        </p:txBody>
      </p:sp>
      <p:pic>
        <p:nvPicPr>
          <p:cNvPr id="4" name="Picture 3" descr="Unknown-15.jpe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0"/>
            <a:ext cx="2361621" cy="1801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224141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UN-ACT-NOW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40915" r="-40915"/>
          <a:stretch>
            <a:fillRect/>
          </a:stretch>
        </p:blipFill>
        <p:spPr>
          <a:xfrm>
            <a:off x="-2399857" y="314608"/>
            <a:ext cx="12866986" cy="6543391"/>
          </a:xfrm>
        </p:spPr>
      </p:pic>
      <p:pic>
        <p:nvPicPr>
          <p:cNvPr id="5" name="Picture 4" descr="Unknown-3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27156" y="3051920"/>
            <a:ext cx="1675726" cy="1675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046443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American Typewriter"/>
                <a:cs typeface="American Typewriter"/>
              </a:rPr>
              <a:t>Activity (p.11)</a:t>
            </a:r>
          </a:p>
        </p:txBody>
      </p:sp>
      <p:pic>
        <p:nvPicPr>
          <p:cNvPr id="4" name="Content Placeholder 3" descr="Screen Shot 2020-09-30 at 20.33.09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3114" b="-3114"/>
          <a:stretch>
            <a:fillRect/>
          </a:stretch>
        </p:blipFill>
        <p:spPr>
          <a:xfrm>
            <a:off x="643467" y="2006600"/>
            <a:ext cx="8229600" cy="4525963"/>
          </a:xfrm>
        </p:spPr>
      </p:pic>
    </p:spTree>
    <p:extLst>
      <p:ext uri="{BB962C8B-B14F-4D97-AF65-F5344CB8AC3E}">
        <p14:creationId xmlns:p14="http://schemas.microsoft.com/office/powerpoint/2010/main" val="262791847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21-01-06 at 13.30.12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4000" y="53686"/>
            <a:ext cx="8890000" cy="2755900"/>
          </a:xfrm>
          <a:prstGeom prst="rect">
            <a:avLst/>
          </a:prstGeom>
        </p:spPr>
      </p:pic>
      <p:pic>
        <p:nvPicPr>
          <p:cNvPr id="3" name="Picture 2" descr="Screen Shot 2021-01-06 at 13.34.16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00" y="3786909"/>
            <a:ext cx="9105900" cy="279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187632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 descr="Screen Shot 2017-11-20 at 22.59.51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4996" b="-4996"/>
          <a:stretch>
            <a:fillRect/>
          </a:stretch>
        </p:blipFill>
        <p:spPr>
          <a:xfrm>
            <a:off x="457200" y="2142093"/>
            <a:ext cx="8229600" cy="4525963"/>
          </a:xfrm>
        </p:spPr>
      </p:pic>
      <p:pic>
        <p:nvPicPr>
          <p:cNvPr id="4" name="Picture 3" descr="Screen Shot 2017-11-20 at 23.00.13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2142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660347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20-12-23 at 11.21.12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737858"/>
            <a:ext cx="9144000" cy="309628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54000" y="4017818"/>
            <a:ext cx="8612909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latin typeface="American Typewriter"/>
                <a:cs typeface="American Typewriter"/>
              </a:rPr>
              <a:t>Explores remittances: $551 billion in 2019</a:t>
            </a:r>
          </a:p>
          <a:p>
            <a:endParaRPr lang="en-US" b="1" dirty="0">
              <a:latin typeface="American Typewriter"/>
              <a:cs typeface="American Typewriter"/>
            </a:endParaRPr>
          </a:p>
          <a:p>
            <a:r>
              <a:rPr lang="en-US" b="1" dirty="0">
                <a:latin typeface="American Typewriter"/>
                <a:cs typeface="American Typewriter"/>
              </a:rPr>
              <a:t>Comparison with Aid budget? Looking at Covid 19 context</a:t>
            </a:r>
          </a:p>
          <a:p>
            <a:endParaRPr lang="en-US" b="1" dirty="0">
              <a:latin typeface="American Typewriter"/>
              <a:cs typeface="American Typewriter"/>
            </a:endParaRPr>
          </a:p>
          <a:p>
            <a:r>
              <a:rPr lang="en-US" b="1" dirty="0">
                <a:latin typeface="American Typewriter"/>
                <a:cs typeface="American Typewriter"/>
              </a:rPr>
              <a:t>Movement of people due to climate change.</a:t>
            </a:r>
          </a:p>
          <a:p>
            <a:endParaRPr lang="en-US" b="1" dirty="0">
              <a:latin typeface="American Typewriter"/>
              <a:cs typeface="American Typewriter"/>
            </a:endParaRPr>
          </a:p>
          <a:p>
            <a:r>
              <a:rPr lang="en-US" b="1" dirty="0">
                <a:latin typeface="American Typewriter"/>
                <a:cs typeface="American Typewriter"/>
              </a:rPr>
              <a:t>Financial Justice-structures around sending remittances-how much is lost on either side of the financial transaction.</a:t>
            </a:r>
          </a:p>
          <a:p>
            <a:endParaRPr lang="en-US" b="1" dirty="0">
              <a:latin typeface="American Typewriter"/>
              <a:cs typeface="American Typewriter"/>
            </a:endParaRPr>
          </a:p>
          <a:p>
            <a:endParaRPr lang="en-US" dirty="0">
              <a:latin typeface="American Typewriter"/>
              <a:cs typeface="American Typewriter"/>
            </a:endParaRPr>
          </a:p>
          <a:p>
            <a:endParaRPr lang="en-US" dirty="0">
              <a:latin typeface="American Typewriter"/>
              <a:cs typeface="American Typewriter"/>
            </a:endParaRPr>
          </a:p>
        </p:txBody>
      </p:sp>
    </p:spTree>
    <p:extLst>
      <p:ext uri="{BB962C8B-B14F-4D97-AF65-F5344CB8AC3E}">
        <p14:creationId xmlns:p14="http://schemas.microsoft.com/office/powerpoint/2010/main" val="24763761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21-01-06 at 15.43.10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2900" y="558800"/>
            <a:ext cx="8445500" cy="28702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42900" y="3717636"/>
            <a:ext cx="8445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American Typewriter"/>
                <a:cs typeface="American Typewriter"/>
              </a:rPr>
              <a:t>Check out also our information sheet and video of our training on  ‘migration and direct provision’. </a:t>
            </a:r>
          </a:p>
        </p:txBody>
      </p:sp>
      <p:pic>
        <p:nvPicPr>
          <p:cNvPr id="4" name="Picture 3" descr="Screen Shot 2021-01-11 at 13.40.48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4181" y="4363967"/>
            <a:ext cx="3271405" cy="2092818"/>
          </a:xfrm>
          <a:prstGeom prst="rect">
            <a:avLst/>
          </a:prstGeom>
        </p:spPr>
      </p:pic>
      <p:pic>
        <p:nvPicPr>
          <p:cNvPr id="5" name="Picture 4" descr="Screen Shot 2021-01-11 at 13.41.44.pn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18364" y="4363967"/>
            <a:ext cx="2565400" cy="2249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963185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20-12-23 at 11.24.09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06672"/>
            <a:ext cx="9144000" cy="311405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25495" y="3512127"/>
            <a:ext cx="3568759" cy="2884055"/>
          </a:xfrm>
          <a:prstGeom prst="rect">
            <a:avLst/>
          </a:prstGeom>
        </p:spPr>
      </p:pic>
      <p:pic>
        <p:nvPicPr>
          <p:cNvPr id="4" name="Picture 3" descr="IMG_5944.jp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773" y="3619328"/>
            <a:ext cx="2718955" cy="2776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913567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21-01-07 at 09.24.54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9100" y="1092200"/>
            <a:ext cx="8293100" cy="46736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19100" y="6049818"/>
            <a:ext cx="81014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latin typeface="American Typewriter"/>
                <a:cs typeface="American Typewriter"/>
              </a:rPr>
              <a:t>https://www.youtube.com/watch?v=FETY7T-tw40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19100" y="300182"/>
            <a:ext cx="81014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latin typeface="American Typewriter"/>
                <a:cs typeface="American Typewriter"/>
              </a:rPr>
              <a:t>Action ideas: https://</a:t>
            </a:r>
            <a:r>
              <a:rPr lang="en-US" b="1" dirty="0" err="1">
                <a:latin typeface="American Typewriter"/>
                <a:cs typeface="American Typewriter"/>
              </a:rPr>
              <a:t>craftivist-collective.com</a:t>
            </a:r>
            <a:r>
              <a:rPr lang="en-US" b="1" dirty="0">
                <a:latin typeface="American Typewriter"/>
                <a:cs typeface="American Typewriter"/>
              </a:rPr>
              <a:t>/projects</a:t>
            </a:r>
          </a:p>
        </p:txBody>
      </p:sp>
    </p:spTree>
    <p:extLst>
      <p:ext uri="{BB962C8B-B14F-4D97-AF65-F5344CB8AC3E}">
        <p14:creationId xmlns:p14="http://schemas.microsoft.com/office/powerpoint/2010/main" val="170225722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  <a:solidFill>
            <a:schemeClr val="accent3"/>
          </a:solidFill>
        </p:spPr>
        <p:txBody>
          <a:bodyPr>
            <a:normAutofit fontScale="90000"/>
          </a:bodyPr>
          <a:lstStyle/>
          <a:p>
            <a:r>
              <a:rPr lang="en-US" dirty="0" smtClean="0">
                <a:latin typeface="American Typewriter"/>
                <a:cs typeface="American Typewriter"/>
              </a:rPr>
              <a:t>CBA 1 Creative </a:t>
            </a:r>
            <a:r>
              <a:rPr lang="en-US" dirty="0">
                <a:latin typeface="American Typewriter"/>
                <a:cs typeface="American Typewriter"/>
              </a:rPr>
              <a:t>Textiles </a:t>
            </a:r>
            <a:br>
              <a:rPr lang="en-US" dirty="0">
                <a:latin typeface="American Typewriter"/>
                <a:cs typeface="American Typewriter"/>
              </a:rPr>
            </a:br>
            <a:r>
              <a:rPr lang="en-US" sz="2900" dirty="0" smtClean="0">
                <a:latin typeface="American Typewriter"/>
                <a:cs typeface="American Typewriter"/>
              </a:rPr>
              <a:t>Option 2</a:t>
            </a:r>
            <a:endParaRPr lang="en-US" sz="2900" dirty="0">
              <a:latin typeface="American Typewriter"/>
              <a:cs typeface="American Typewriter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b="1" i="1" dirty="0">
                <a:solidFill>
                  <a:srgbClr val="31859C"/>
                </a:solidFill>
                <a:latin typeface="American Typewriter"/>
                <a:cs typeface="American Typewriter"/>
              </a:rPr>
              <a:t>Option 2: Recycle or </a:t>
            </a:r>
            <a:r>
              <a:rPr lang="en-US" b="1" i="1" dirty="0" err="1">
                <a:solidFill>
                  <a:srgbClr val="31859C"/>
                </a:solidFill>
                <a:latin typeface="American Typewriter"/>
                <a:cs typeface="American Typewriter"/>
              </a:rPr>
              <a:t>upcycle</a:t>
            </a:r>
            <a:r>
              <a:rPr lang="en-US" b="1" i="1" dirty="0">
                <a:solidFill>
                  <a:srgbClr val="31859C"/>
                </a:solidFill>
                <a:latin typeface="American Typewriter"/>
                <a:cs typeface="American Typewriter"/>
              </a:rPr>
              <a:t> a textile item for an individual or the home </a:t>
            </a:r>
            <a:endParaRPr lang="en-US" b="1" dirty="0">
              <a:solidFill>
                <a:srgbClr val="31859C"/>
              </a:solidFill>
              <a:latin typeface="American Typewriter"/>
              <a:cs typeface="American Typewriter"/>
            </a:endParaRPr>
          </a:p>
          <a:p>
            <a:r>
              <a:rPr lang="en-US" sz="2700" dirty="0">
                <a:latin typeface="American Typewriter"/>
                <a:cs typeface="American Typewriter"/>
              </a:rPr>
              <a:t>Applying the design brief process and the principles of design and sustainability, students are asked to recycle or </a:t>
            </a:r>
            <a:r>
              <a:rPr lang="en-US" sz="2700" dirty="0" err="1">
                <a:latin typeface="American Typewriter"/>
                <a:cs typeface="American Typewriter"/>
              </a:rPr>
              <a:t>upcycle</a:t>
            </a:r>
            <a:r>
              <a:rPr lang="en-US" sz="2700" dirty="0">
                <a:latin typeface="American Typewriter"/>
                <a:cs typeface="American Typewriter"/>
              </a:rPr>
              <a:t> a textile item for an individual or the home. </a:t>
            </a:r>
          </a:p>
          <a:p>
            <a:r>
              <a:rPr lang="en-US" sz="2700" dirty="0">
                <a:latin typeface="American Typewriter"/>
                <a:cs typeface="American Typewriter"/>
              </a:rPr>
              <a:t>As part of the project, students will show evidence of</a:t>
            </a:r>
            <a:r>
              <a:rPr lang="en-US" sz="2700" dirty="0" smtClean="0">
                <a:latin typeface="American Typewriter"/>
                <a:cs typeface="American Typewriter"/>
              </a:rPr>
              <a:t>:</a:t>
            </a:r>
          </a:p>
          <a:p>
            <a:pPr lvl="2" indent="-342900"/>
            <a:r>
              <a:rPr lang="en-US" sz="1900" dirty="0" smtClean="0">
                <a:latin typeface="American Typewriter"/>
                <a:cs typeface="American Typewriter"/>
              </a:rPr>
              <a:t>Applying </a:t>
            </a:r>
            <a:r>
              <a:rPr lang="en-US" sz="1900" dirty="0">
                <a:latin typeface="American Typewriter"/>
                <a:cs typeface="American Typewriter"/>
              </a:rPr>
              <a:t>the design brief </a:t>
            </a:r>
            <a:r>
              <a:rPr lang="en-US" sz="1900" dirty="0" smtClean="0">
                <a:latin typeface="American Typewriter"/>
                <a:cs typeface="American Typewriter"/>
              </a:rPr>
              <a:t>process</a:t>
            </a:r>
          </a:p>
          <a:p>
            <a:pPr lvl="2" indent="-342900"/>
            <a:r>
              <a:rPr lang="en-US" sz="1900" dirty="0" smtClean="0">
                <a:latin typeface="American Typewriter"/>
                <a:cs typeface="American Typewriter"/>
              </a:rPr>
              <a:t>Applying </a:t>
            </a:r>
            <a:r>
              <a:rPr lang="en-US" sz="1900" dirty="0">
                <a:latin typeface="American Typewriter"/>
                <a:cs typeface="American Typewriter"/>
              </a:rPr>
              <a:t>the principles of design and </a:t>
            </a:r>
            <a:r>
              <a:rPr lang="en-US" sz="1900" dirty="0" smtClean="0">
                <a:latin typeface="American Typewriter"/>
                <a:cs typeface="American Typewriter"/>
              </a:rPr>
              <a:t>sustainability</a:t>
            </a:r>
          </a:p>
          <a:p>
            <a:pPr lvl="2" indent="-342900"/>
            <a:r>
              <a:rPr lang="en-US" sz="1900" dirty="0" smtClean="0">
                <a:latin typeface="American Typewriter"/>
                <a:cs typeface="American Typewriter"/>
              </a:rPr>
              <a:t>Using </a:t>
            </a:r>
            <a:r>
              <a:rPr lang="en-US" sz="1900" dirty="0">
                <a:latin typeface="American Typewriter"/>
                <a:cs typeface="American Typewriter"/>
              </a:rPr>
              <a:t>basic hand sewing and/or machine sewing techniques in the making of the product </a:t>
            </a:r>
          </a:p>
          <a:p>
            <a:pPr lvl="2" indent="-342900"/>
            <a:r>
              <a:rPr lang="en-US" sz="1900" dirty="0" smtClean="0">
                <a:latin typeface="American Typewriter"/>
                <a:cs typeface="American Typewriter"/>
              </a:rPr>
              <a:t>Fabric </a:t>
            </a:r>
            <a:r>
              <a:rPr lang="en-US" sz="1900" dirty="0">
                <a:latin typeface="American Typewriter"/>
                <a:cs typeface="American Typewriter"/>
              </a:rPr>
              <a:t>embellishment techniques (where applicable) </a:t>
            </a:r>
          </a:p>
          <a:p>
            <a:pPr lvl="2" indent="-342900"/>
            <a:r>
              <a:rPr lang="en-US" sz="1900" dirty="0" smtClean="0">
                <a:latin typeface="American Typewriter"/>
                <a:cs typeface="American Typewriter"/>
              </a:rPr>
              <a:t>Appropriate </a:t>
            </a:r>
            <a:r>
              <a:rPr lang="en-US" sz="1900" dirty="0">
                <a:latin typeface="American Typewriter"/>
                <a:cs typeface="American Typewriter"/>
              </a:rPr>
              <a:t>textile care and maintenance.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365612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  <a:solidFill>
            <a:schemeClr val="accent3"/>
          </a:solidFill>
        </p:spPr>
        <p:txBody>
          <a:bodyPr>
            <a:normAutofit fontScale="90000"/>
          </a:bodyPr>
          <a:lstStyle/>
          <a:p>
            <a:r>
              <a:rPr lang="en-US" dirty="0" smtClean="0">
                <a:latin typeface="American Typewriter"/>
                <a:cs typeface="American Typewriter"/>
              </a:rPr>
              <a:t>CBA 2 Food literacy Skills</a:t>
            </a:r>
            <a:r>
              <a:rPr lang="en-US" dirty="0">
                <a:latin typeface="American Typewriter"/>
                <a:cs typeface="American Typewriter"/>
              </a:rPr>
              <a:t/>
            </a:r>
            <a:br>
              <a:rPr lang="en-US" dirty="0">
                <a:latin typeface="American Typewriter"/>
                <a:cs typeface="American Typewriter"/>
              </a:rPr>
            </a:br>
            <a:endParaRPr lang="en-US" sz="2900" dirty="0">
              <a:latin typeface="American Typewriter"/>
              <a:cs typeface="American Typewriter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000" dirty="0" smtClean="0">
                <a:latin typeface="American Typewriter"/>
                <a:cs typeface="American Typewriter"/>
              </a:rPr>
              <a:t>Food Waste</a:t>
            </a:r>
          </a:p>
          <a:p>
            <a:r>
              <a:rPr lang="en-US" sz="4000" dirty="0" smtClean="0">
                <a:latin typeface="American Typewriter"/>
                <a:cs typeface="American Typewriter"/>
              </a:rPr>
              <a:t>Sustainable Foods</a:t>
            </a:r>
          </a:p>
          <a:p>
            <a:r>
              <a:rPr lang="en-US" sz="4000" dirty="0" smtClean="0">
                <a:latin typeface="American Typewriter"/>
                <a:cs typeface="American Typewriter"/>
              </a:rPr>
              <a:t>Ethically purchased food</a:t>
            </a:r>
            <a:endParaRPr lang="en-US" sz="4000" dirty="0">
              <a:latin typeface="American Typewriter"/>
              <a:cs typeface="American Typewriter"/>
            </a:endParaRPr>
          </a:p>
        </p:txBody>
      </p:sp>
    </p:spTree>
    <p:extLst>
      <p:ext uri="{BB962C8B-B14F-4D97-AF65-F5344CB8AC3E}">
        <p14:creationId xmlns:p14="http://schemas.microsoft.com/office/powerpoint/2010/main" val="265001532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7200" b="1" dirty="0">
                <a:latin typeface="American Typewriter"/>
                <a:cs typeface="American Typewriter"/>
              </a:rPr>
              <a:t>SENIOR CYCLE</a:t>
            </a:r>
          </a:p>
        </p:txBody>
      </p:sp>
      <p:pic>
        <p:nvPicPr>
          <p:cNvPr id="4" name="Picture 3" descr="Unknown-13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43546" y="125268"/>
            <a:ext cx="4826000" cy="1689100"/>
          </a:xfrm>
          <a:prstGeom prst="rect">
            <a:avLst/>
          </a:prstGeom>
        </p:spPr>
      </p:pic>
      <p:pic>
        <p:nvPicPr>
          <p:cNvPr id="5" name="Picture 4" descr="images-2.jpe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200" y="3345295"/>
            <a:ext cx="2501900" cy="3238500"/>
          </a:xfrm>
          <a:prstGeom prst="rect">
            <a:avLst/>
          </a:prstGeom>
        </p:spPr>
      </p:pic>
      <p:pic>
        <p:nvPicPr>
          <p:cNvPr id="6" name="Picture 5" descr="Unknown-14.jpe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69823" y="3853873"/>
            <a:ext cx="3898900" cy="208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853522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American Typewriter"/>
                <a:cs typeface="American Typewriter"/>
              </a:rPr>
              <a:t>Senior Cycle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1575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600" b="1" dirty="0">
                <a:solidFill>
                  <a:srgbClr val="31859C"/>
                </a:solidFill>
                <a:latin typeface="American Typewriter"/>
                <a:cs typeface="American Typewriter"/>
              </a:rPr>
              <a:t>1. FOOD STUDIES </a:t>
            </a:r>
          </a:p>
          <a:p>
            <a:pPr marL="0" indent="0">
              <a:buNone/>
            </a:pPr>
            <a:endParaRPr lang="en-US" sz="2200" b="1" dirty="0">
              <a:latin typeface="American Typewriter"/>
              <a:cs typeface="American Typewriter"/>
            </a:endParaRPr>
          </a:p>
          <a:p>
            <a:pPr marL="0" indent="0">
              <a:buNone/>
            </a:pPr>
            <a:r>
              <a:rPr lang="en-US" sz="2200" b="1" dirty="0">
                <a:latin typeface="American Typewriter"/>
                <a:cs typeface="American Typewriter"/>
              </a:rPr>
              <a:t>Food choices: </a:t>
            </a:r>
            <a:r>
              <a:rPr lang="en-US" sz="2200" dirty="0">
                <a:latin typeface="American Typewriter"/>
                <a:cs typeface="American Typewriter"/>
              </a:rPr>
              <a:t>Factors affecting food choices, to include:</a:t>
            </a:r>
            <a:br>
              <a:rPr lang="en-US" sz="2200" dirty="0">
                <a:latin typeface="American Typewriter"/>
                <a:cs typeface="American Typewriter"/>
              </a:rPr>
            </a:br>
            <a:r>
              <a:rPr lang="en-US" sz="2200" dirty="0">
                <a:latin typeface="American Typewriter"/>
                <a:cs typeface="American Typewriter"/>
              </a:rPr>
              <a:t>culture, eating patterns, sensory aspects, nutritional awareness, health status, availability, finance, marketing and advertising </a:t>
            </a:r>
            <a:r>
              <a:rPr lang="mr-IN" sz="2200" dirty="0">
                <a:latin typeface="American Typewriter"/>
                <a:cs typeface="American Typewriter"/>
              </a:rPr>
              <a:t>–</a:t>
            </a:r>
            <a:r>
              <a:rPr lang="en-US" sz="2200" dirty="0">
                <a:latin typeface="American Typewriter"/>
                <a:cs typeface="American Typewriter"/>
              </a:rPr>
              <a:t>e.g. Q on LC Why are more people using farmers’ markets.</a:t>
            </a:r>
          </a:p>
          <a:p>
            <a:pPr marL="0" indent="0">
              <a:buNone/>
            </a:pPr>
            <a:endParaRPr lang="en-US" sz="2200" dirty="0">
              <a:latin typeface="American Typewriter"/>
              <a:cs typeface="American Typewriter"/>
            </a:endParaRPr>
          </a:p>
          <a:p>
            <a:pPr marL="0" indent="0">
              <a:buNone/>
            </a:pPr>
            <a:r>
              <a:rPr lang="en-US" sz="2200" b="1" dirty="0">
                <a:latin typeface="American Typewriter"/>
                <a:cs typeface="American Typewriter"/>
              </a:rPr>
              <a:t>Food Packaging: </a:t>
            </a:r>
            <a:r>
              <a:rPr lang="en-US" sz="2200" dirty="0">
                <a:latin typeface="American Typewriter"/>
                <a:cs typeface="American Typewriter"/>
              </a:rPr>
              <a:t>Packaging and materials used, to include: </a:t>
            </a:r>
          </a:p>
          <a:p>
            <a:r>
              <a:rPr lang="en-US" sz="2200" dirty="0">
                <a:latin typeface="American Typewriter"/>
                <a:cs typeface="American Typewriter"/>
              </a:rPr>
              <a:t>evaluation of their suitability for purpose and environmental impact 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842798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15152"/>
            <a:ext cx="8229600" cy="654284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2400" b="1" dirty="0">
                <a:solidFill>
                  <a:srgbClr val="31859C"/>
                </a:solidFill>
                <a:latin typeface="American Typewriter"/>
                <a:cs typeface="American Typewriter"/>
              </a:rPr>
              <a:t>2. RESOURCE MANAGEMENT AND CONSUMER STUDIES </a:t>
            </a:r>
          </a:p>
          <a:p>
            <a:pPr marL="0" indent="0">
              <a:buNone/>
            </a:pPr>
            <a:r>
              <a:rPr lang="en-US" sz="2400" b="1" dirty="0">
                <a:latin typeface="American Typewriter"/>
                <a:cs typeface="American Typewriter"/>
              </a:rPr>
              <a:t>Housing: </a:t>
            </a:r>
            <a:r>
              <a:rPr lang="en-US" sz="2400" dirty="0">
                <a:latin typeface="American Typewriter"/>
                <a:cs typeface="American Typewriter"/>
              </a:rPr>
              <a:t>Factors that determine individual and family housing choices, to include:</a:t>
            </a:r>
            <a:br>
              <a:rPr lang="en-US" sz="2400" dirty="0">
                <a:latin typeface="American Typewriter"/>
                <a:cs typeface="American Typewriter"/>
              </a:rPr>
            </a:br>
            <a:r>
              <a:rPr lang="en-US" sz="2400" dirty="0">
                <a:latin typeface="American Typewriter"/>
                <a:cs typeface="American Typewriter"/>
              </a:rPr>
              <a:t>socio-economic factors, national housing policy, trends in housing development, availability </a:t>
            </a:r>
          </a:p>
          <a:p>
            <a:pPr marL="0" indent="0">
              <a:buNone/>
            </a:pPr>
            <a:r>
              <a:rPr lang="en-US" sz="2400" b="1" dirty="0">
                <a:latin typeface="American Typewriter"/>
                <a:cs typeface="American Typewriter"/>
              </a:rPr>
              <a:t>Consumer Responsibility</a:t>
            </a:r>
          </a:p>
          <a:p>
            <a:pPr marL="0" indent="0">
              <a:buNone/>
            </a:pPr>
            <a:r>
              <a:rPr lang="en-US" sz="2400" dirty="0">
                <a:latin typeface="American Typewriter"/>
                <a:cs typeface="American Typewriter"/>
              </a:rPr>
              <a:t>Responsibility of the consumer in informed decision-making, with regard to: </a:t>
            </a:r>
          </a:p>
          <a:p>
            <a:r>
              <a:rPr lang="en-US" sz="2400" dirty="0">
                <a:latin typeface="American Typewriter"/>
                <a:cs typeface="American Typewriter"/>
              </a:rPr>
              <a:t>consumer information and rights </a:t>
            </a:r>
          </a:p>
          <a:p>
            <a:r>
              <a:rPr lang="en-US" sz="2400" dirty="0">
                <a:latin typeface="American Typewriter"/>
                <a:cs typeface="American Typewriter"/>
              </a:rPr>
              <a:t>management of the environment, </a:t>
            </a:r>
          </a:p>
          <a:p>
            <a:r>
              <a:rPr lang="en-US" sz="2400" dirty="0">
                <a:latin typeface="American Typewriter"/>
                <a:cs typeface="American Typewriter"/>
              </a:rPr>
              <a:t>to include use of renewable and non-renewable resources, recycling, pollution </a:t>
            </a:r>
          </a:p>
          <a:p>
            <a:endParaRPr lang="en-US" sz="2400" dirty="0">
              <a:latin typeface="American Typewriter"/>
              <a:cs typeface="American Typewriter"/>
            </a:endParaRPr>
          </a:p>
          <a:p>
            <a:pPr marL="0" indent="0">
              <a:buNone/>
            </a:pPr>
            <a:r>
              <a:rPr lang="en-US" sz="2400" b="1" dirty="0">
                <a:solidFill>
                  <a:srgbClr val="31859C"/>
                </a:solidFill>
                <a:latin typeface="American Typewriter"/>
                <a:cs typeface="American Typewriter"/>
              </a:rPr>
              <a:t>3. SOCIAL STUDIES </a:t>
            </a:r>
            <a:endParaRPr lang="en-US" sz="2400" dirty="0">
              <a:solidFill>
                <a:srgbClr val="31859C"/>
              </a:solidFill>
              <a:latin typeface="American Typewriter"/>
              <a:cs typeface="American Typewriter"/>
            </a:endParaRPr>
          </a:p>
          <a:p>
            <a:r>
              <a:rPr lang="en-US" sz="2400" dirty="0">
                <a:latin typeface="American Typewriter"/>
                <a:cs typeface="American Typewriter"/>
              </a:rPr>
              <a:t>The family in society 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117167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296862"/>
            <a:ext cx="8229600" cy="1143000"/>
          </a:xfrm>
        </p:spPr>
        <p:txBody>
          <a:bodyPr/>
          <a:lstStyle/>
          <a:p>
            <a:r>
              <a:rPr lang="en-US" b="1" dirty="0">
                <a:latin typeface="American Typewriter"/>
                <a:cs typeface="American Typewriter"/>
              </a:rPr>
              <a:t>Electives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5562455"/>
              </p:ext>
            </p:extLst>
          </p:nvPr>
        </p:nvGraphicFramePr>
        <p:xfrm>
          <a:off x="166323" y="604400"/>
          <a:ext cx="8520477" cy="6170252"/>
        </p:xfrm>
        <a:graphic>
          <a:graphicData uri="http://schemas.openxmlformats.org/drawingml/2006/table">
            <a:tbl>
              <a:tblPr firstRow="1" bandRow="1">
                <a:tableStyleId>{BDBED569-4797-4DF1-A0F4-6AAB3CD982D8}</a:tableStyleId>
              </a:tblPr>
              <a:tblGrid>
                <a:gridCol w="8520477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1134406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2500" b="1" dirty="0">
                          <a:latin typeface="American Typewriter"/>
                          <a:cs typeface="American Typewriter"/>
                        </a:rPr>
                        <a:t>Elective 1: HOME DESIGN AND MANAGEMENT </a:t>
                      </a:r>
                    </a:p>
                    <a:p>
                      <a:pPr marL="0" indent="0">
                        <a:buNone/>
                      </a:pPr>
                      <a:r>
                        <a:rPr lang="en-US" sz="2500" b="0" dirty="0">
                          <a:latin typeface="American Typewriter"/>
                          <a:cs typeface="American Typewriter"/>
                        </a:rPr>
                        <a:t>The energy efficient home 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134406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2500" b="1" dirty="0">
                          <a:latin typeface="American Typewriter"/>
                          <a:cs typeface="American Typewriter"/>
                        </a:rPr>
                        <a:t>Elective 2: TEXTILES, FASHION, AND DESIGN </a:t>
                      </a:r>
                    </a:p>
                    <a:p>
                      <a:r>
                        <a:rPr lang="en-US" sz="2500" b="0" dirty="0">
                          <a:latin typeface="American Typewriter"/>
                          <a:cs typeface="American Typewriter"/>
                        </a:rPr>
                        <a:t>Contemporary clothing and fashion 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337554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2500" b="1" dirty="0">
                          <a:latin typeface="American Typewriter"/>
                          <a:cs typeface="American Typewriter"/>
                        </a:rPr>
                        <a:t>Elective 3: SOCIAL STUDIES </a:t>
                      </a:r>
                    </a:p>
                    <a:p>
                      <a:pPr marL="0" indent="0">
                        <a:buNone/>
                      </a:pPr>
                      <a:r>
                        <a:rPr lang="en-US" sz="2500" b="1" dirty="0">
                          <a:latin typeface="American Typewriter"/>
                          <a:cs typeface="American Typewriter"/>
                        </a:rPr>
                        <a:t>Education </a:t>
                      </a:r>
                      <a:r>
                        <a:rPr lang="en-US" sz="2500" b="0" dirty="0">
                          <a:latin typeface="American Typewriter"/>
                          <a:cs typeface="American Typewriter"/>
                        </a:rPr>
                        <a:t>: Equality of opportunity in education, with reference to gender inequity, socio-economic status etc.</a:t>
                      </a:r>
                    </a:p>
                    <a:p>
                      <a:pPr marL="0" indent="0">
                        <a:buNone/>
                      </a:pPr>
                      <a:r>
                        <a:rPr lang="en-US" sz="2500" b="1" dirty="0">
                          <a:latin typeface="American Typewriter"/>
                          <a:cs typeface="American Typewriter"/>
                        </a:rPr>
                        <a:t>Poverty: </a:t>
                      </a:r>
                    </a:p>
                    <a:p>
                      <a:pPr marL="342900" indent="-342900">
                        <a:buFont typeface="Arial"/>
                        <a:buChar char="•"/>
                      </a:pPr>
                      <a:r>
                        <a:rPr lang="en-US" sz="2500" b="0" dirty="0">
                          <a:latin typeface="American Typewriter"/>
                          <a:cs typeface="American Typewriter"/>
                        </a:rPr>
                        <a:t>The extent </a:t>
                      </a:r>
                      <a:r>
                        <a:rPr lang="en-US" sz="2500" b="1" dirty="0">
                          <a:latin typeface="American Typewriter"/>
                          <a:cs typeface="American Typewriter"/>
                        </a:rPr>
                        <a:t>and distribution of poverty in Ireland </a:t>
                      </a:r>
                      <a:r>
                        <a:rPr lang="en-US" sz="2500" b="0" dirty="0">
                          <a:latin typeface="American Typewriter"/>
                          <a:cs typeface="American Typewriter"/>
                        </a:rPr>
                        <a:t>today and identification of those groups at risk of poverty </a:t>
                      </a:r>
                    </a:p>
                    <a:p>
                      <a:pPr marL="342900" indent="-342900">
                        <a:buFont typeface="Arial"/>
                        <a:buChar char="•"/>
                      </a:pPr>
                      <a:r>
                        <a:rPr lang="en-US" sz="2500" b="1" dirty="0">
                          <a:latin typeface="American Typewriter"/>
                          <a:cs typeface="American Typewriter"/>
                        </a:rPr>
                        <a:t>Reasons why </a:t>
                      </a:r>
                      <a:r>
                        <a:rPr lang="en-US" sz="2500" b="0" dirty="0">
                          <a:latin typeface="American Typewriter"/>
                          <a:cs typeface="American Typewriter"/>
                        </a:rPr>
                        <a:t>poverty continues to be a feature of modern western society 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2309768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38993" y="422285"/>
            <a:ext cx="8666013" cy="7879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latin typeface="American Typewriter"/>
                <a:cs typeface="American Typewriter"/>
              </a:rPr>
              <a:t>Discussion Time!!</a:t>
            </a:r>
          </a:p>
          <a:p>
            <a:endParaRPr lang="en-US" dirty="0">
              <a:latin typeface="American Typewriter"/>
              <a:cs typeface="American Typewriter"/>
            </a:endParaRPr>
          </a:p>
          <a:p>
            <a:endParaRPr lang="en-US" dirty="0">
              <a:latin typeface="American Typewriter"/>
              <a:cs typeface="American Typewriter"/>
            </a:endParaRPr>
          </a:p>
          <a:p>
            <a:r>
              <a:rPr lang="en-US" dirty="0">
                <a:latin typeface="American Typewriter"/>
                <a:cs typeface="American Typewriter"/>
              </a:rPr>
              <a:t>How effective are we at equipping young people with the knowledge and skills that will </a:t>
            </a:r>
            <a:r>
              <a:rPr lang="en-US" b="1" dirty="0">
                <a:latin typeface="American Typewriter"/>
                <a:cs typeface="American Typewriter"/>
              </a:rPr>
              <a:t>enable them </a:t>
            </a:r>
            <a:r>
              <a:rPr lang="en-US" dirty="0">
                <a:latin typeface="American Typewriter"/>
                <a:cs typeface="American Typewriter"/>
              </a:rPr>
              <a:t>to make sound decisions as </a:t>
            </a:r>
            <a:r>
              <a:rPr lang="en-US" b="1" dirty="0">
                <a:latin typeface="American Typewriter"/>
                <a:cs typeface="American Typewriter"/>
              </a:rPr>
              <a:t>responsible global  consumers and citizens</a:t>
            </a:r>
            <a:r>
              <a:rPr lang="en-US" dirty="0">
                <a:latin typeface="American Typewriter"/>
                <a:cs typeface="American Typewriter"/>
              </a:rPr>
              <a:t>? </a:t>
            </a:r>
          </a:p>
          <a:p>
            <a:endParaRPr lang="en-US" dirty="0">
              <a:latin typeface="American Typewriter"/>
              <a:cs typeface="American Typewriter"/>
            </a:endParaRPr>
          </a:p>
          <a:p>
            <a:r>
              <a:rPr lang="en-US" dirty="0">
                <a:latin typeface="American Typewriter"/>
                <a:cs typeface="American Typewriter"/>
              </a:rPr>
              <a:t>How well do we cover </a:t>
            </a:r>
            <a:r>
              <a:rPr lang="en-US" b="1" dirty="0">
                <a:latin typeface="American Typewriter"/>
                <a:cs typeface="American Typewriter"/>
              </a:rPr>
              <a:t>human rights and global justice </a:t>
            </a:r>
            <a:r>
              <a:rPr lang="en-US" dirty="0">
                <a:latin typeface="American Typewriter"/>
                <a:cs typeface="American Typewriter"/>
              </a:rPr>
              <a:t>issues within our programmes and activities? </a:t>
            </a:r>
          </a:p>
          <a:p>
            <a:endParaRPr lang="en-US" dirty="0">
              <a:latin typeface="American Typewriter"/>
              <a:cs typeface="American Typewriter"/>
            </a:endParaRPr>
          </a:p>
          <a:p>
            <a:r>
              <a:rPr lang="en-US" dirty="0">
                <a:latin typeface="American Typewriter"/>
                <a:cs typeface="American Typewriter"/>
              </a:rPr>
              <a:t>How well do we cover </a:t>
            </a:r>
            <a:r>
              <a:rPr lang="en-US" b="1" dirty="0">
                <a:latin typeface="American Typewriter"/>
                <a:cs typeface="American Typewriter"/>
              </a:rPr>
              <a:t>environmental issues </a:t>
            </a:r>
            <a:r>
              <a:rPr lang="en-US" dirty="0">
                <a:latin typeface="American Typewriter"/>
                <a:cs typeface="American Typewriter"/>
              </a:rPr>
              <a:t>within our programmes and activities? </a:t>
            </a:r>
          </a:p>
          <a:p>
            <a:endParaRPr lang="en-US" dirty="0">
              <a:latin typeface="American Typewriter"/>
              <a:cs typeface="American Typewriter"/>
            </a:endParaRPr>
          </a:p>
          <a:p>
            <a:r>
              <a:rPr lang="en-US" dirty="0">
                <a:latin typeface="American Typewriter"/>
                <a:cs typeface="American Typewriter"/>
              </a:rPr>
              <a:t>How well do we develop </a:t>
            </a:r>
            <a:r>
              <a:rPr lang="en-US" b="1" dirty="0">
                <a:latin typeface="American Typewriter"/>
                <a:cs typeface="American Typewriter"/>
              </a:rPr>
              <a:t>young people’s sense of responsibility </a:t>
            </a:r>
            <a:r>
              <a:rPr lang="en-US" dirty="0">
                <a:latin typeface="American Typewriter"/>
                <a:cs typeface="American Typewriter"/>
              </a:rPr>
              <a:t>through taking part in activities which involve the local or wider community? </a:t>
            </a:r>
          </a:p>
          <a:p>
            <a:endParaRPr lang="en-US" dirty="0">
              <a:latin typeface="American Typewriter"/>
              <a:cs typeface="American Typewriter"/>
            </a:endParaRPr>
          </a:p>
          <a:p>
            <a:r>
              <a:rPr lang="en-US" dirty="0">
                <a:latin typeface="American Typewriter"/>
                <a:cs typeface="American Typewriter"/>
              </a:rPr>
              <a:t>How effective are we in planning for young people to take part in regular discussion and debate about </a:t>
            </a:r>
            <a:r>
              <a:rPr lang="en-US" b="1" dirty="0">
                <a:latin typeface="American Typewriter"/>
                <a:cs typeface="American Typewriter"/>
              </a:rPr>
              <a:t>topical issues </a:t>
            </a:r>
            <a:r>
              <a:rPr lang="en-US" dirty="0">
                <a:latin typeface="American Typewriter"/>
                <a:cs typeface="American Typewriter"/>
              </a:rPr>
              <a:t>related to home economics? </a:t>
            </a:r>
          </a:p>
          <a:p>
            <a:endParaRPr lang="en-US" dirty="0">
              <a:latin typeface="American Typewriter"/>
              <a:cs typeface="American Typewriter"/>
            </a:endParaRPr>
          </a:p>
          <a:p>
            <a:endParaRPr lang="en-US" dirty="0">
              <a:latin typeface="American Typewriter"/>
              <a:cs typeface="American Typewriter"/>
            </a:endParaRPr>
          </a:p>
          <a:p>
            <a:pPr algn="ctr"/>
            <a:r>
              <a:rPr lang="en-US" b="1" dirty="0">
                <a:latin typeface="American Typewriter"/>
                <a:cs typeface="American Typewriter"/>
              </a:rPr>
              <a:t>Let’s Harvest All of Our Examples!</a:t>
            </a:r>
          </a:p>
          <a:p>
            <a:pPr algn="ctr"/>
            <a:r>
              <a:rPr lang="en-US" sz="1200" b="1" dirty="0">
                <a:latin typeface="American Typewriter"/>
                <a:cs typeface="American Typewriter"/>
              </a:rPr>
              <a:t>https://</a:t>
            </a:r>
            <a:r>
              <a:rPr lang="en-US" sz="1200" b="1" dirty="0" err="1">
                <a:latin typeface="American Typewriter"/>
                <a:cs typeface="American Typewriter"/>
              </a:rPr>
              <a:t>jamboard.google.com</a:t>
            </a:r>
            <a:r>
              <a:rPr lang="en-US" sz="1200" b="1" dirty="0">
                <a:latin typeface="American Typewriter"/>
                <a:cs typeface="American Typewriter"/>
              </a:rPr>
              <a:t>/d/1tmTFXDWNyYQM6mwvL4kDOBNbPBgUkM5UMRy6QUUXDlM/</a:t>
            </a:r>
            <a:r>
              <a:rPr lang="en-US" sz="1200" b="1" dirty="0" err="1">
                <a:latin typeface="American Typewriter"/>
                <a:cs typeface="American Typewriter"/>
              </a:rPr>
              <a:t>edit?usp</a:t>
            </a:r>
            <a:r>
              <a:rPr lang="en-US" sz="1200" b="1" dirty="0">
                <a:latin typeface="American Typewriter"/>
                <a:cs typeface="American Typewriter"/>
              </a:rPr>
              <a:t>=sharing</a:t>
            </a:r>
          </a:p>
          <a:p>
            <a:pPr algn="ctr"/>
            <a:endParaRPr lang="en-US" b="1" dirty="0">
              <a:latin typeface="American Typewriter"/>
              <a:cs typeface="American Typewriter"/>
            </a:endParaRP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3" name="Picture 2" descr="Unknown-15.jpe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11"/>
            <a:ext cx="1529723" cy="1166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38579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A picture containing text, photo, covered, lot&#10;&#10;Description automatically generated">
            <a:extLst>
              <a:ext uri="{FF2B5EF4-FFF2-40B4-BE49-F238E27FC236}">
                <a16:creationId xmlns="" xmlns:a16="http://schemas.microsoft.com/office/drawing/2014/main" id="{18FA4DFA-6E5F-44B5-8E3C-F33FD730CA7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55427" y="878642"/>
            <a:ext cx="7556562" cy="582123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07376" y="0"/>
            <a:ext cx="86838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latin typeface="American Typewriter"/>
                <a:cs typeface="American Typewriter"/>
              </a:rPr>
              <a:t>Cross Curricular work </a:t>
            </a:r>
          </a:p>
        </p:txBody>
      </p:sp>
    </p:spTree>
    <p:extLst>
      <p:ext uri="{BB962C8B-B14F-4D97-AF65-F5344CB8AC3E}">
        <p14:creationId xmlns:p14="http://schemas.microsoft.com/office/powerpoint/2010/main" val="112269039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18-01-25 at 11.43.25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9000" y="0"/>
            <a:ext cx="73569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145873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000" b="1" dirty="0"/>
              <a:t>Science-The elements of the contextual strands </a:t>
            </a:r>
            <a:r>
              <a:rPr lang="en-US" sz="2000" dirty="0"/>
              <a:t/>
            </a:r>
            <a:br>
              <a:rPr lang="en-US" sz="2000" dirty="0"/>
            </a:br>
            <a:endParaRPr lang="en-US" sz="2000" dirty="0"/>
          </a:p>
        </p:txBody>
      </p:sp>
      <p:pic>
        <p:nvPicPr>
          <p:cNvPr id="4" name="Content Placeholder 3" descr="Screen Shot 2017-10-19 at 16.22.17.jpg"/>
          <p:cNvPicPr>
            <a:picLocks noGrp="1" noChangeAspect="1"/>
          </p:cNvPicPr>
          <p:nvPr>
            <p:ph idx="1"/>
          </p:nvPr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4496" y="1287234"/>
            <a:ext cx="8124135" cy="4155723"/>
          </a:xfrm>
        </p:spPr>
      </p:pic>
      <p:sp>
        <p:nvSpPr>
          <p:cNvPr id="5" name="Oval 4"/>
          <p:cNvSpPr/>
          <p:nvPr/>
        </p:nvSpPr>
        <p:spPr>
          <a:xfrm>
            <a:off x="2437369" y="4239450"/>
            <a:ext cx="4237216" cy="989017"/>
          </a:xfrm>
          <a:prstGeom prst="ellipse">
            <a:avLst/>
          </a:prstGeom>
          <a:solidFill>
            <a:srgbClr val="FFFF00">
              <a:alpha val="18000"/>
            </a:srgbClr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9119065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46040"/>
          </a:xfrm>
          <a:solidFill>
            <a:srgbClr val="9BBB59"/>
          </a:solidFill>
        </p:spPr>
        <p:txBody>
          <a:bodyPr/>
          <a:lstStyle/>
          <a:p>
            <a:r>
              <a:rPr lang="en-US" b="1" dirty="0">
                <a:latin typeface="American Typewriter"/>
                <a:cs typeface="American Typewriter"/>
              </a:rPr>
              <a:t>Biology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56138"/>
            <a:ext cx="9144000" cy="5701862"/>
          </a:xfrm>
        </p:spPr>
        <p:txBody>
          <a:bodyPr>
            <a:normAutofit lnSpcReduction="10000"/>
          </a:bodyPr>
          <a:lstStyle/>
          <a:p>
            <a:pPr marL="0" indent="0">
              <a:spcBef>
                <a:spcPts val="0"/>
              </a:spcBef>
              <a:buNone/>
              <a:defRPr/>
            </a:pPr>
            <a:r>
              <a:rPr lang="en-US" sz="2000" b="1" dirty="0">
                <a:solidFill>
                  <a:srgbClr val="31859C"/>
                </a:solidFill>
                <a:latin typeface="American Typewriter"/>
                <a:cs typeface="American Typewriter"/>
              </a:rPr>
              <a:t>1.3: Nutrition</a:t>
            </a:r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en-US" sz="2000" b="1" dirty="0">
                <a:solidFill>
                  <a:srgbClr val="31859C"/>
                </a:solidFill>
                <a:latin typeface="American Typewriter"/>
                <a:cs typeface="American Typewriter"/>
              </a:rPr>
              <a:t>1.3.1 Function of food</a:t>
            </a:r>
            <a:endParaRPr lang="en-US" sz="2000" b="1" dirty="0">
              <a:solidFill>
                <a:schemeClr val="dk1"/>
              </a:solidFill>
              <a:latin typeface="American Typewriter"/>
              <a:cs typeface="American Typewriter"/>
            </a:endParaRPr>
          </a:p>
          <a:p>
            <a:pPr>
              <a:spcBef>
                <a:spcPts val="0"/>
              </a:spcBef>
              <a:defRPr/>
            </a:pPr>
            <a:r>
              <a:rPr lang="en-US" sz="2000" dirty="0">
                <a:solidFill>
                  <a:schemeClr val="dk1"/>
                </a:solidFill>
                <a:latin typeface="American Typewriter"/>
                <a:cs typeface="American Typewriter"/>
              </a:rPr>
              <a:t>Compare consumption patterns and calorie intake in different regions/countries</a:t>
            </a:r>
          </a:p>
          <a:p>
            <a:pPr>
              <a:spcBef>
                <a:spcPts val="0"/>
              </a:spcBef>
              <a:defRPr/>
            </a:pPr>
            <a:r>
              <a:rPr lang="en-US" sz="2000" dirty="0">
                <a:solidFill>
                  <a:schemeClr val="dk1"/>
                </a:solidFill>
                <a:latin typeface="American Typewriter"/>
                <a:cs typeface="American Typewriter"/>
              </a:rPr>
              <a:t>Discuss causes of unequal access to health</a:t>
            </a:r>
            <a:br>
              <a:rPr lang="en-US" sz="2000" dirty="0">
                <a:solidFill>
                  <a:schemeClr val="dk1"/>
                </a:solidFill>
                <a:latin typeface="American Typewriter"/>
                <a:cs typeface="American Typewriter"/>
              </a:rPr>
            </a:br>
            <a:r>
              <a:rPr lang="en-US" sz="2000" dirty="0">
                <a:solidFill>
                  <a:schemeClr val="dk1"/>
                </a:solidFill>
                <a:latin typeface="American Typewriter"/>
                <a:cs typeface="American Typewriter"/>
              </a:rPr>
              <a:t>and nutrition </a:t>
            </a:r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en-US" sz="2000" b="1" dirty="0">
                <a:solidFill>
                  <a:srgbClr val="31859C"/>
                </a:solidFill>
                <a:latin typeface="American Typewriter"/>
                <a:cs typeface="American Typewriter"/>
              </a:rPr>
              <a:t>1.4 Ecology:</a:t>
            </a:r>
          </a:p>
          <a:p>
            <a:pPr marL="0" indent="0">
              <a:buNone/>
            </a:pPr>
            <a:r>
              <a:rPr lang="en-US" sz="2000" b="1" dirty="0">
                <a:solidFill>
                  <a:srgbClr val="31859C"/>
                </a:solidFill>
                <a:latin typeface="American Typewriter"/>
                <a:cs typeface="American Typewriter"/>
              </a:rPr>
              <a:t>1.4.9 Human impact on an ecosystem</a:t>
            </a:r>
            <a:r>
              <a:rPr lang="en-US" sz="2000" b="1" dirty="0">
                <a:solidFill>
                  <a:schemeClr val="dk1"/>
                </a:solidFill>
                <a:latin typeface="American Typewriter"/>
                <a:cs typeface="American Typewriter"/>
              </a:rPr>
              <a:t>: </a:t>
            </a:r>
          </a:p>
          <a:p>
            <a:r>
              <a:rPr lang="en-US" sz="2000" dirty="0">
                <a:solidFill>
                  <a:schemeClr val="dk1"/>
                </a:solidFill>
                <a:latin typeface="American Typewriter"/>
                <a:cs typeface="American Typewriter"/>
              </a:rPr>
              <a:t>Pollution, Conservation, Waste management - importance of waste </a:t>
            </a:r>
            <a:r>
              <a:rPr lang="en-US" sz="2000" dirty="0" err="1">
                <a:solidFill>
                  <a:schemeClr val="dk1"/>
                </a:solidFill>
                <a:latin typeface="American Typewriter"/>
                <a:cs typeface="American Typewriter"/>
              </a:rPr>
              <a:t>minimisation</a:t>
            </a:r>
            <a:r>
              <a:rPr lang="en-US" sz="2000" dirty="0">
                <a:solidFill>
                  <a:schemeClr val="dk1"/>
                </a:solidFill>
                <a:latin typeface="American Typewriter"/>
                <a:cs typeface="American Typewriter"/>
              </a:rPr>
              <a:t> </a:t>
            </a:r>
            <a:endParaRPr lang="en-US" sz="2000" dirty="0">
              <a:latin typeface="American Typewriter"/>
              <a:cs typeface="American Typewriter"/>
            </a:endParaRPr>
          </a:p>
          <a:p>
            <a:r>
              <a:rPr lang="en-US" sz="2000" dirty="0">
                <a:solidFill>
                  <a:schemeClr val="dk1"/>
                </a:solidFill>
                <a:latin typeface="American Typewriter"/>
                <a:cs typeface="American Typewriter"/>
              </a:rPr>
              <a:t>Pollution: The ecological impact of one human activity</a:t>
            </a:r>
          </a:p>
          <a:p>
            <a:pPr marL="0" indent="0">
              <a:buNone/>
            </a:pPr>
            <a:r>
              <a:rPr lang="en-US" sz="2000" b="1" dirty="0">
                <a:solidFill>
                  <a:srgbClr val="31859C"/>
                </a:solidFill>
                <a:latin typeface="American Typewriter"/>
                <a:cs typeface="American Typewriter"/>
              </a:rPr>
              <a:t>1.4.12 Population dynamics</a:t>
            </a:r>
            <a:br>
              <a:rPr lang="en-US" sz="2000" b="1" dirty="0">
                <a:solidFill>
                  <a:srgbClr val="31859C"/>
                </a:solidFill>
                <a:latin typeface="American Typewriter"/>
                <a:cs typeface="American Typewriter"/>
              </a:rPr>
            </a:br>
            <a:r>
              <a:rPr lang="en-US" sz="2000" dirty="0">
                <a:solidFill>
                  <a:schemeClr val="dk1"/>
                </a:solidFill>
                <a:latin typeface="American Typewriter"/>
                <a:cs typeface="American Typewriter"/>
              </a:rPr>
              <a:t>Movement of populations for food availability to more abundant locations. </a:t>
            </a:r>
            <a:endParaRPr lang="en-US" sz="2000" dirty="0">
              <a:latin typeface="American Typewriter"/>
              <a:cs typeface="American Typewriter"/>
            </a:endParaRPr>
          </a:p>
          <a:p>
            <a:pPr marL="0" indent="0">
              <a:buNone/>
            </a:pPr>
            <a:r>
              <a:rPr lang="en-US" sz="2000" dirty="0">
                <a:solidFill>
                  <a:schemeClr val="dk1"/>
                </a:solidFill>
                <a:latin typeface="American Typewriter"/>
                <a:cs typeface="American Typewriter"/>
              </a:rPr>
              <a:t>The effect on the human population of:</a:t>
            </a:r>
          </a:p>
          <a:p>
            <a:pPr marL="285750" indent="-285750"/>
            <a:r>
              <a:rPr lang="en-US" sz="2000" dirty="0">
                <a:solidFill>
                  <a:schemeClr val="dk1"/>
                </a:solidFill>
                <a:latin typeface="American Typewriter"/>
                <a:cs typeface="American Typewriter"/>
              </a:rPr>
              <a:t>War</a:t>
            </a:r>
          </a:p>
          <a:p>
            <a:pPr marL="285750" indent="-285750"/>
            <a:r>
              <a:rPr lang="en-US" sz="2000" dirty="0">
                <a:solidFill>
                  <a:schemeClr val="dk1"/>
                </a:solidFill>
                <a:latin typeface="American Typewriter"/>
                <a:cs typeface="American Typewriter"/>
              </a:rPr>
              <a:t>Famine</a:t>
            </a:r>
          </a:p>
          <a:p>
            <a:pPr marL="285750" indent="-285750"/>
            <a:r>
              <a:rPr lang="en-US" sz="2000" dirty="0">
                <a:solidFill>
                  <a:schemeClr val="dk1"/>
                </a:solidFill>
                <a:latin typeface="American Typewriter"/>
                <a:cs typeface="American Typewriter"/>
              </a:rPr>
              <a:t>Disease</a:t>
            </a:r>
            <a:endParaRPr lang="en-US" sz="2000" dirty="0">
              <a:latin typeface="American Typewriter"/>
              <a:cs typeface="American Typewriter"/>
            </a:endParaRPr>
          </a:p>
          <a:p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386538777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702" y="1473617"/>
            <a:ext cx="8861616" cy="5800019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US" b="1" dirty="0">
                <a:latin typeface="American Typewriter"/>
                <a:cs typeface="American Typewriter"/>
              </a:rPr>
              <a:t>Firms: Production &amp; Costs </a:t>
            </a:r>
            <a:endParaRPr lang="en-US" dirty="0">
              <a:latin typeface="American Typewriter"/>
              <a:cs typeface="American Typewriter"/>
            </a:endParaRPr>
          </a:p>
          <a:p>
            <a:r>
              <a:rPr lang="en-US" dirty="0">
                <a:latin typeface="American Typewriter"/>
                <a:cs typeface="American Typewriter"/>
              </a:rPr>
              <a:t>Appreciation of questions of justice and human rights in relation to the role of MNCs </a:t>
            </a:r>
          </a:p>
          <a:p>
            <a:r>
              <a:rPr lang="en-US" dirty="0">
                <a:latin typeface="American Typewriter"/>
                <a:cs typeface="American Typewriter"/>
              </a:rPr>
              <a:t>Identification of impact of MNCs on workers and communities worldwide </a:t>
            </a:r>
          </a:p>
          <a:p>
            <a:r>
              <a:rPr lang="en-US" dirty="0">
                <a:latin typeface="American Typewriter"/>
                <a:cs typeface="American Typewriter"/>
              </a:rPr>
              <a:t>Multinational Companies </a:t>
            </a:r>
          </a:p>
          <a:p>
            <a:endParaRPr lang="en-US" dirty="0">
              <a:latin typeface="American Typewriter"/>
              <a:cs typeface="American Typewriter"/>
            </a:endParaRPr>
          </a:p>
          <a:p>
            <a:endParaRPr lang="en-US" dirty="0">
              <a:latin typeface="American Typewriter"/>
              <a:cs typeface="American Typewriter"/>
            </a:endParaRPr>
          </a:p>
          <a:p>
            <a:pPr marL="0" indent="0">
              <a:buNone/>
            </a:pPr>
            <a:r>
              <a:rPr lang="en-US" b="1" dirty="0">
                <a:latin typeface="American Typewriter"/>
                <a:cs typeface="American Typewriter"/>
              </a:rPr>
              <a:t>Investment, Employment &amp; Income Distribution </a:t>
            </a:r>
            <a:endParaRPr lang="en-US" dirty="0">
              <a:latin typeface="American Typewriter"/>
              <a:cs typeface="American Typewriter"/>
            </a:endParaRPr>
          </a:p>
          <a:p>
            <a:r>
              <a:rPr lang="en-US" dirty="0">
                <a:latin typeface="American Typewriter"/>
                <a:cs typeface="American Typewriter"/>
              </a:rPr>
              <a:t>Identification of causes and consequences</a:t>
            </a:r>
          </a:p>
          <a:p>
            <a:r>
              <a:rPr lang="en-US" dirty="0">
                <a:latin typeface="American Typewriter"/>
                <a:cs typeface="American Typewriter"/>
              </a:rPr>
              <a:t>Recognition that income inequalities exist and </a:t>
            </a:r>
            <a:r>
              <a:rPr lang="en-US" dirty="0" err="1">
                <a:latin typeface="American Typewriter"/>
                <a:cs typeface="American Typewriter"/>
              </a:rPr>
              <a:t>analyse</a:t>
            </a:r>
            <a:r>
              <a:rPr lang="en-US" dirty="0">
                <a:latin typeface="American Typewriter"/>
                <a:cs typeface="American Typewriter"/>
              </a:rPr>
              <a:t> why this is so </a:t>
            </a:r>
          </a:p>
          <a:p>
            <a:r>
              <a:rPr lang="en-US" dirty="0">
                <a:latin typeface="American Typewriter"/>
                <a:cs typeface="American Typewriter"/>
              </a:rPr>
              <a:t>Understand that there are social costs to inequality</a:t>
            </a:r>
          </a:p>
          <a:p>
            <a:r>
              <a:rPr lang="en-US" dirty="0">
                <a:latin typeface="American Typewriter"/>
                <a:cs typeface="American Typewriter"/>
              </a:rPr>
              <a:t>Identification of strategies for reducing income inequalities </a:t>
            </a:r>
          </a:p>
          <a:p>
            <a:r>
              <a:rPr lang="en-US" dirty="0">
                <a:latin typeface="American Typewriter"/>
                <a:cs typeface="American Typewriter"/>
              </a:rPr>
              <a:t>Unemployment</a:t>
            </a:r>
          </a:p>
          <a:p>
            <a:r>
              <a:rPr lang="en-US" dirty="0">
                <a:latin typeface="American Typewriter"/>
                <a:cs typeface="American Typewriter"/>
              </a:rPr>
              <a:t>Income inequality </a:t>
            </a:r>
          </a:p>
          <a:p>
            <a:endParaRPr lang="en-US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0" y="9092"/>
            <a:ext cx="9144000" cy="1143000"/>
          </a:xfrm>
          <a:prstGeom prst="rect">
            <a:avLst/>
          </a:prstGeom>
          <a:solidFill>
            <a:srgbClr val="9BBB59"/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>
                <a:latin typeface="American Typewriter"/>
                <a:cs typeface="American Typewriter"/>
              </a:rPr>
              <a:t>Economics</a:t>
            </a:r>
          </a:p>
        </p:txBody>
      </p:sp>
    </p:spTree>
    <p:extLst>
      <p:ext uri="{BB962C8B-B14F-4D97-AF65-F5344CB8AC3E}">
        <p14:creationId xmlns:p14="http://schemas.microsoft.com/office/powerpoint/2010/main" val="221892940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ular Callout 1"/>
          <p:cNvSpPr/>
          <p:nvPr/>
        </p:nvSpPr>
        <p:spPr>
          <a:xfrm>
            <a:off x="230909" y="277091"/>
            <a:ext cx="5634182" cy="2632364"/>
          </a:xfrm>
          <a:prstGeom prst="wedgeRectCallout">
            <a:avLst>
              <a:gd name="adj1" fmla="val -51981"/>
              <a:gd name="adj2" fmla="val 72149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i="1" dirty="0">
                <a:solidFill>
                  <a:schemeClr val="tx1"/>
                </a:solidFill>
              </a:rPr>
              <a:t>‘Within Home Economics classes sustainable development regarding food waste and food miles was explored by 1st, 2nd, 3rd Yr and TY students. As a result all tin foil containers, pump action hand washes and cleaning agents were removed from the Home Ec kitchen’. </a:t>
            </a:r>
          </a:p>
          <a:p>
            <a:pPr algn="r"/>
            <a:r>
              <a:rPr lang="en-US" b="1" dirty="0">
                <a:solidFill>
                  <a:schemeClr val="tx1"/>
                </a:solidFill>
              </a:rPr>
              <a:t>Philomena </a:t>
            </a:r>
            <a:r>
              <a:rPr lang="en-US" b="1" dirty="0" err="1">
                <a:solidFill>
                  <a:schemeClr val="tx1"/>
                </a:solidFill>
              </a:rPr>
              <a:t>Hooban</a:t>
            </a:r>
            <a:endParaRPr lang="en-US" b="1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Rounded Rectangular Callout 2"/>
          <p:cNvSpPr/>
          <p:nvPr/>
        </p:nvSpPr>
        <p:spPr>
          <a:xfrm>
            <a:off x="6119090" y="92364"/>
            <a:ext cx="3024909" cy="4849091"/>
          </a:xfrm>
          <a:prstGeom prst="wedgeRoundRectCallout">
            <a:avLst>
              <a:gd name="adj1" fmla="val 56183"/>
              <a:gd name="adj2" fmla="val 58654"/>
              <a:gd name="adj3" fmla="val 16667"/>
            </a:avLst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i="1" dirty="0">
                <a:solidFill>
                  <a:srgbClr val="000000"/>
                </a:solidFill>
              </a:rPr>
              <a:t>‘• PE / Home Ec / RE / Ag Science / Art worked together for the ‘Happy Pear Visit, where the focus was on the 5 Ps to Sustainability. </a:t>
            </a:r>
          </a:p>
          <a:p>
            <a:endParaRPr lang="en-US" i="1" dirty="0">
              <a:solidFill>
                <a:srgbClr val="000000"/>
              </a:solidFill>
            </a:endParaRPr>
          </a:p>
          <a:p>
            <a:r>
              <a:rPr lang="en-US" i="1" dirty="0">
                <a:solidFill>
                  <a:srgbClr val="000000"/>
                </a:solidFill>
              </a:rPr>
              <a:t>• Geography / Home Ec / RE / CSPE worked together on a Fast Fashion and Sustainability workshop, after we decided to design our own programme and work with a local facilitator.’</a:t>
            </a:r>
          </a:p>
          <a:p>
            <a:pPr algn="r"/>
            <a:r>
              <a:rPr lang="en-US" b="1" dirty="0">
                <a:solidFill>
                  <a:srgbClr val="000000"/>
                </a:solidFill>
              </a:rPr>
              <a:t>Aisling Collins</a:t>
            </a:r>
          </a:p>
        </p:txBody>
      </p:sp>
      <p:sp>
        <p:nvSpPr>
          <p:cNvPr id="4" name="Rectangular Callout 3"/>
          <p:cNvSpPr/>
          <p:nvPr/>
        </p:nvSpPr>
        <p:spPr>
          <a:xfrm>
            <a:off x="0" y="3440545"/>
            <a:ext cx="6119089" cy="3048000"/>
          </a:xfrm>
          <a:prstGeom prst="wedgeRectCallout">
            <a:avLst>
              <a:gd name="adj1" fmla="val 84085"/>
              <a:gd name="adj2" fmla="val 54167"/>
            </a:avLst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i="1" dirty="0">
                <a:solidFill>
                  <a:srgbClr val="000000"/>
                </a:solidFill>
              </a:rPr>
              <a:t>Home Economics: In all Junior cert cookery classes there is an emphasis on the best disposal of waste /recycling </a:t>
            </a:r>
            <a:r>
              <a:rPr lang="en-US" i="1" dirty="0" err="1">
                <a:solidFill>
                  <a:srgbClr val="000000"/>
                </a:solidFill>
              </a:rPr>
              <a:t>eg</a:t>
            </a:r>
            <a:r>
              <a:rPr lang="en-US" i="1" dirty="0">
                <a:solidFill>
                  <a:srgbClr val="000000"/>
                </a:solidFill>
              </a:rPr>
              <a:t>. use of the compost bin in class, recycling as many plastic containers as possible either to reuse/refill. Also as far as possible recycled fabric is used in the Junior Cert Craft </a:t>
            </a:r>
            <a:r>
              <a:rPr lang="en-US" i="1" dirty="0" err="1">
                <a:solidFill>
                  <a:srgbClr val="000000"/>
                </a:solidFill>
              </a:rPr>
              <a:t>eg</a:t>
            </a:r>
            <a:r>
              <a:rPr lang="en-US" i="1" dirty="0">
                <a:solidFill>
                  <a:srgbClr val="000000"/>
                </a:solidFill>
              </a:rPr>
              <a:t>. 2019 crafts largely made form old pillowcases, fabric sample books were donated and these samples can be used for bunting/ quilt-work. For the new Junior Cert Home Ec students (first years 2018) the Global Goals are included in their class notes and integrated into teaching at very opportunity. </a:t>
            </a:r>
            <a:r>
              <a:rPr lang="en-US" b="1" dirty="0">
                <a:solidFill>
                  <a:srgbClr val="000000"/>
                </a:solidFill>
              </a:rPr>
              <a:t>Colleen Cooney</a:t>
            </a:r>
          </a:p>
        </p:txBody>
      </p:sp>
    </p:spTree>
    <p:extLst>
      <p:ext uri="{BB962C8B-B14F-4D97-AF65-F5344CB8AC3E}">
        <p14:creationId xmlns:p14="http://schemas.microsoft.com/office/powerpoint/2010/main" val="30907363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ular Callout 1"/>
          <p:cNvSpPr/>
          <p:nvPr/>
        </p:nvSpPr>
        <p:spPr>
          <a:xfrm>
            <a:off x="715818" y="531091"/>
            <a:ext cx="3925455" cy="2932545"/>
          </a:xfrm>
          <a:prstGeom prst="wedgeRectCallout">
            <a:avLst>
              <a:gd name="adj1" fmla="val -59657"/>
              <a:gd name="adj2" fmla="val 76673"/>
            </a:avLst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i="1" dirty="0">
                <a:solidFill>
                  <a:schemeClr val="tx1"/>
                </a:solidFill>
              </a:rPr>
              <a:t>‘Home Economics -Stop Food Waste, recycling, fair trade and grow your own (in the school garden). Sustainable Fashion - students looked at the harm fast fashion does to the environment and designed a poster campaign in school’.</a:t>
            </a:r>
          </a:p>
          <a:p>
            <a:pPr algn="r"/>
            <a:r>
              <a:rPr lang="en-US" b="1" dirty="0" err="1">
                <a:solidFill>
                  <a:schemeClr val="tx1"/>
                </a:solidFill>
              </a:rPr>
              <a:t>Mairin</a:t>
            </a:r>
            <a:r>
              <a:rPr lang="en-US" b="1" dirty="0">
                <a:solidFill>
                  <a:schemeClr val="tx1"/>
                </a:solidFill>
              </a:rPr>
              <a:t> Dunne</a:t>
            </a:r>
          </a:p>
        </p:txBody>
      </p:sp>
      <p:sp>
        <p:nvSpPr>
          <p:cNvPr id="3" name="Rectangular Callout 2"/>
          <p:cNvSpPr/>
          <p:nvPr/>
        </p:nvSpPr>
        <p:spPr>
          <a:xfrm>
            <a:off x="3758697" y="4690780"/>
            <a:ext cx="5080720" cy="1451292"/>
          </a:xfrm>
          <a:prstGeom prst="wedgeRectCallout">
            <a:avLst>
              <a:gd name="adj1" fmla="val 51616"/>
              <a:gd name="adj2" fmla="val 91071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i="1" dirty="0">
                <a:solidFill>
                  <a:schemeClr val="tx1"/>
                </a:solidFill>
              </a:rPr>
              <a:t>‘We had a cross curricular theme of Water so in Home Ec we explored Water conservation, Water in the production of clothes briefly touched’</a:t>
            </a:r>
          </a:p>
          <a:p>
            <a:pPr algn="ctr"/>
            <a:r>
              <a:rPr lang="en-US" i="1" dirty="0">
                <a:solidFill>
                  <a:schemeClr val="tx1"/>
                </a:solidFill>
              </a:rPr>
              <a:t>  </a:t>
            </a:r>
            <a:r>
              <a:rPr lang="en-US" b="1" dirty="0">
                <a:solidFill>
                  <a:schemeClr val="tx1"/>
                </a:solidFill>
              </a:rPr>
              <a:t>St Mary’s </a:t>
            </a:r>
            <a:r>
              <a:rPr lang="en-US" b="1" dirty="0" err="1">
                <a:solidFill>
                  <a:schemeClr val="tx1"/>
                </a:solidFill>
              </a:rPr>
              <a:t>Ballina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4" name="Rounded Rectangular Callout 3"/>
          <p:cNvSpPr/>
          <p:nvPr/>
        </p:nvSpPr>
        <p:spPr>
          <a:xfrm>
            <a:off x="5703455" y="900545"/>
            <a:ext cx="2770909" cy="2355273"/>
          </a:xfrm>
          <a:prstGeom prst="wedgeRoundRectCallout">
            <a:avLst>
              <a:gd name="adj1" fmla="val -44166"/>
              <a:gd name="adj2" fmla="val 91912"/>
              <a:gd name="adj3" fmla="val 16667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i="1" dirty="0">
                <a:solidFill>
                  <a:schemeClr val="tx2"/>
                </a:solidFill>
              </a:rPr>
              <a:t>Home Economics - Students learn about Fair Trade and aim to use Fair Trade products when they are cooking.</a:t>
            </a:r>
          </a:p>
          <a:p>
            <a:pPr algn="ctr"/>
            <a:r>
              <a:rPr lang="en-US" dirty="0"/>
              <a:t>Mount </a:t>
            </a:r>
            <a:r>
              <a:rPr lang="en-US" dirty="0" err="1"/>
              <a:t>Anville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068856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15818" y="623455"/>
            <a:ext cx="7666182" cy="50167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latin typeface="American Typewriter"/>
                <a:cs typeface="American Typewriter"/>
              </a:rPr>
              <a:t>PUT IN CHAT! The Resources you have used in your classroom!</a:t>
            </a:r>
          </a:p>
          <a:p>
            <a:pPr algn="ctr"/>
            <a:endParaRPr lang="en-US" sz="3200" b="1" dirty="0">
              <a:latin typeface="American Typewriter"/>
              <a:cs typeface="American Typewriter"/>
            </a:endParaRPr>
          </a:p>
          <a:p>
            <a:pPr algn="ctr"/>
            <a:r>
              <a:rPr lang="en-US" sz="3200" b="1" dirty="0">
                <a:latin typeface="American Typewriter"/>
                <a:cs typeface="American Typewriter"/>
              </a:rPr>
              <a:t>Podcasts</a:t>
            </a:r>
          </a:p>
          <a:p>
            <a:pPr algn="ctr"/>
            <a:r>
              <a:rPr lang="en-US" sz="3200" b="1" dirty="0">
                <a:latin typeface="American Typewriter"/>
                <a:cs typeface="American Typewriter"/>
              </a:rPr>
              <a:t>Videos</a:t>
            </a:r>
          </a:p>
          <a:p>
            <a:pPr algn="ctr"/>
            <a:r>
              <a:rPr lang="en-US" sz="3200" b="1" dirty="0">
                <a:latin typeface="American Typewriter"/>
                <a:cs typeface="American Typewriter"/>
              </a:rPr>
              <a:t>Books</a:t>
            </a:r>
          </a:p>
          <a:p>
            <a:pPr algn="ctr"/>
            <a:r>
              <a:rPr lang="en-US" sz="3200" b="1" dirty="0">
                <a:latin typeface="American Typewriter"/>
                <a:cs typeface="American Typewriter"/>
              </a:rPr>
              <a:t>TV programmes/documentaries</a:t>
            </a:r>
          </a:p>
          <a:p>
            <a:pPr algn="ctr"/>
            <a:r>
              <a:rPr lang="en-US" sz="3200" b="1" dirty="0">
                <a:latin typeface="American Typewriter"/>
                <a:cs typeface="American Typewriter"/>
              </a:rPr>
              <a:t>People and organisations</a:t>
            </a:r>
          </a:p>
          <a:p>
            <a:pPr algn="ctr"/>
            <a:r>
              <a:rPr lang="en-US" sz="3200" b="1" dirty="0">
                <a:latin typeface="American Typewriter"/>
                <a:cs typeface="American Typewriter"/>
              </a:rPr>
              <a:t>Articles </a:t>
            </a:r>
          </a:p>
          <a:p>
            <a:pPr algn="ctr"/>
            <a:r>
              <a:rPr lang="en-US" sz="3200" b="1" dirty="0">
                <a:latin typeface="American Typewriter"/>
                <a:cs typeface="American Typewriter"/>
              </a:rPr>
              <a:t>Stories</a:t>
            </a:r>
          </a:p>
        </p:txBody>
      </p:sp>
      <p:pic>
        <p:nvPicPr>
          <p:cNvPr id="3" name="Picture 2" descr="Unknown-15.jpe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26909" y="1801091"/>
            <a:ext cx="2361621" cy="1801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032169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12713"/>
            <a:ext cx="9144000" cy="1470025"/>
          </a:xfrm>
        </p:spPr>
        <p:txBody>
          <a:bodyPr>
            <a:normAutofit fontScale="90000"/>
          </a:bodyPr>
          <a:lstStyle/>
          <a:p>
            <a:pPr algn="l">
              <a:defRPr/>
            </a:pPr>
            <a:r>
              <a:rPr lang="en-US" sz="3600" dirty="0">
                <a:solidFill>
                  <a:schemeClr val="tx2"/>
                </a:solidFill>
                <a:latin typeface="Rockwell"/>
                <a:cs typeface="Rockwell"/>
              </a:rPr>
              <a:t/>
            </a:r>
            <a:br>
              <a:rPr lang="en-US" sz="3600" dirty="0">
                <a:solidFill>
                  <a:schemeClr val="tx2"/>
                </a:solidFill>
                <a:latin typeface="Rockwell"/>
                <a:cs typeface="Rockwell"/>
              </a:rPr>
            </a:br>
            <a:r>
              <a:rPr lang="en-US" sz="3600" dirty="0">
                <a:solidFill>
                  <a:schemeClr val="tx2"/>
                </a:solidFill>
                <a:latin typeface="Rockwell"/>
                <a:cs typeface="Rockwell"/>
              </a:rPr>
              <a:t>Large community of</a:t>
            </a:r>
            <a:r>
              <a:rPr lang="en-US" sz="3600" b="1" dirty="0">
                <a:solidFill>
                  <a:schemeClr val="tx2"/>
                </a:solidFill>
                <a:latin typeface="Rockwell"/>
                <a:cs typeface="Rockwell"/>
              </a:rPr>
              <a:t> NGOs </a:t>
            </a:r>
            <a:r>
              <a:rPr lang="en-US" sz="3600" dirty="0">
                <a:solidFill>
                  <a:schemeClr val="tx2"/>
                </a:solidFill>
                <a:latin typeface="Rockwell"/>
                <a:cs typeface="Rockwell"/>
              </a:rPr>
              <a:t>involved in Post-Primary Ireland</a:t>
            </a:r>
            <a:r>
              <a:rPr lang="en-US" dirty="0">
                <a:solidFill>
                  <a:schemeClr val="tx2"/>
                </a:solidFill>
                <a:latin typeface="Rockwell"/>
                <a:cs typeface="Rockwell"/>
              </a:rPr>
              <a:t/>
            </a:r>
            <a:br>
              <a:rPr lang="en-US" dirty="0">
                <a:solidFill>
                  <a:schemeClr val="tx2"/>
                </a:solidFill>
                <a:latin typeface="Rockwell"/>
                <a:cs typeface="Rockwell"/>
              </a:rPr>
            </a:br>
            <a:endParaRPr lang="en-US" dirty="0">
              <a:solidFill>
                <a:schemeClr val="tx2"/>
              </a:solidFill>
              <a:latin typeface="Rockwell"/>
              <a:cs typeface="Rockwell"/>
            </a:endParaRPr>
          </a:p>
        </p:txBody>
      </p:sp>
      <p:pic>
        <p:nvPicPr>
          <p:cNvPr id="24579" name="Pictur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2713" y="1582738"/>
            <a:ext cx="1487487" cy="139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1" name="Picture 5" descr="Screen Shot 2013-11-26 at 10.40.49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2625" y="3701562"/>
            <a:ext cx="2001478" cy="180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2" name="Picture 6" descr="Screen Shot 2013-11-26 at 10.39.23.pn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08388" y="5387975"/>
            <a:ext cx="3181350" cy="137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4" name="Picture 8" descr="Screen Shot 2013-11-26 at 10.39.50.pn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2713" y="5505450"/>
            <a:ext cx="3100387" cy="1352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5" name="Picture 10" descr="Screen Shot 2013-11-26 at 10.43.35.png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13694" y="1397900"/>
            <a:ext cx="2198811" cy="10524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6" name="Picture 11" descr="Screen Shot 2014-11-21 at 10.25.18.jpg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64388" y="1060450"/>
            <a:ext cx="1739900" cy="1230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7" name="Picture 12" descr="Screen Shot 2014-11-21 at 10.26.18.jpg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59613" y="2630854"/>
            <a:ext cx="1844675" cy="2360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8" name="Picture 13" descr="Screen Shot 2014-11-21 at 10.24.13.jpg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52913" y="4213225"/>
            <a:ext cx="2536825" cy="104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9" name="Picture 14" descr="Screen Shot 2014-11-21 at 10.24.48.jpg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23125" y="5364163"/>
            <a:ext cx="19208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90" name="Picture 15" descr="Screen Shot 2014-11-21 at 10.24.33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58853" y="4215545"/>
            <a:ext cx="2044700" cy="1252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91" name="Picture 16" descr="Screen Shot 2014-11-21 at 10.27.56.jpg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11712" y="2681288"/>
            <a:ext cx="3294062" cy="1204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 descr="Screen Shot 2017-08-23 at 22.07.21.jpg"/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21458" y="1127330"/>
            <a:ext cx="2484316" cy="1322918"/>
          </a:xfrm>
          <a:prstGeom prst="rect">
            <a:avLst/>
          </a:prstGeom>
        </p:spPr>
      </p:pic>
      <p:pic>
        <p:nvPicPr>
          <p:cNvPr id="5" name="Picture 4" descr="Screen Shot 2017-08-23 at 22.16.04.jpg"/>
          <p:cNvPicPr>
            <a:picLocks noChangeAspect="1"/>
          </p:cNvPicPr>
          <p:nvPr/>
        </p:nvPicPr>
        <p:blipFill>
          <a:blip r:embed="rId1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7050" y="2402987"/>
            <a:ext cx="3848100" cy="2362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645188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  <a:solidFill>
            <a:srgbClr val="FCD5B5"/>
          </a:solidFill>
        </p:spPr>
        <p:txBody>
          <a:bodyPr>
            <a:normAutofit/>
          </a:bodyPr>
          <a:lstStyle/>
          <a:p>
            <a:r>
              <a:rPr lang="en-US" sz="3200" b="1" dirty="0">
                <a:latin typeface="American Typewriter"/>
                <a:cs typeface="American Typewriter"/>
              </a:rPr>
              <a:t>What's the problem with wasting food?</a:t>
            </a:r>
            <a:br>
              <a:rPr lang="en-US" sz="3200" b="1" dirty="0">
                <a:latin typeface="American Typewriter"/>
                <a:cs typeface="American Typewriter"/>
              </a:rPr>
            </a:br>
            <a:r>
              <a:rPr lang="en-US" sz="3200" dirty="0">
                <a:latin typeface="American Typewriter"/>
                <a:cs typeface="American Typewriter"/>
              </a:rPr>
              <a:t>Royal Society of Biology</a:t>
            </a:r>
          </a:p>
        </p:txBody>
      </p:sp>
      <p:pic>
        <p:nvPicPr>
          <p:cNvPr id="4" name="Content Placeholder 3" descr="Screen Shot 2017-11-20 at 22.51.46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4103" r="-24103"/>
          <a:stretch>
            <a:fillRect/>
          </a:stretch>
        </p:blipFill>
        <p:spPr>
          <a:xfrm>
            <a:off x="-272165" y="1509492"/>
            <a:ext cx="9843313" cy="4525963"/>
          </a:xfrm>
        </p:spPr>
      </p:pic>
    </p:spTree>
    <p:extLst>
      <p:ext uri="{BB962C8B-B14F-4D97-AF65-F5344CB8AC3E}">
        <p14:creationId xmlns:p14="http://schemas.microsoft.com/office/powerpoint/2010/main" val="275744845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CD5B5"/>
          </a:solidFill>
        </p:spPr>
        <p:txBody>
          <a:bodyPr>
            <a:normAutofit fontScale="90000"/>
          </a:bodyPr>
          <a:lstStyle/>
          <a:p>
            <a:r>
              <a:rPr lang="en-US" b="1" dirty="0">
                <a:latin typeface="American Typewriter"/>
                <a:cs typeface="American Typewriter"/>
              </a:rPr>
              <a:t>Practical Action: </a:t>
            </a:r>
            <a:r>
              <a:rPr lang="en-US" dirty="0">
                <a:latin typeface="American Typewriter"/>
                <a:cs typeface="American Typewriter"/>
              </a:rPr>
              <a:t/>
            </a:r>
            <a:br>
              <a:rPr lang="en-US" dirty="0">
                <a:latin typeface="American Typewriter"/>
                <a:cs typeface="American Typewriter"/>
              </a:rPr>
            </a:br>
            <a:r>
              <a:rPr lang="en-US" sz="2900" b="1" dirty="0">
                <a:latin typeface="American Typewriter"/>
                <a:cs typeface="American Typewriter"/>
              </a:rPr>
              <a:t>Food choice, provenance and sustainability</a:t>
            </a:r>
            <a:endParaRPr lang="en-US" sz="2900" dirty="0">
              <a:latin typeface="American Typewriter"/>
              <a:cs typeface="American Typewriter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6564" y="1600200"/>
            <a:ext cx="3492789" cy="4525963"/>
          </a:xfrm>
        </p:spPr>
        <p:txBody>
          <a:bodyPr>
            <a:normAutofit/>
          </a:bodyPr>
          <a:lstStyle/>
          <a:p>
            <a:r>
              <a:rPr lang="en-US" sz="2400" b="1" dirty="0">
                <a:latin typeface="American Typewriter"/>
                <a:cs typeface="American Typewriter"/>
              </a:rPr>
              <a:t>Food Provenance</a:t>
            </a:r>
            <a:r>
              <a:rPr lang="en-US" sz="2400" dirty="0">
                <a:latin typeface="American Typewriter"/>
                <a:cs typeface="American Typewriter"/>
              </a:rPr>
              <a:t>: Where food comes from</a:t>
            </a:r>
          </a:p>
          <a:p>
            <a:r>
              <a:rPr lang="en-US" sz="2400" b="1" dirty="0">
                <a:latin typeface="American Typewriter"/>
                <a:cs typeface="American Typewriter"/>
              </a:rPr>
              <a:t>Food life cycles</a:t>
            </a:r>
            <a:r>
              <a:rPr lang="en-US" sz="2400" dirty="0">
                <a:latin typeface="American Typewriter"/>
                <a:cs typeface="American Typewriter"/>
              </a:rPr>
              <a:t>: Social and Environmental impacts of foods throughout their life cycle</a:t>
            </a:r>
          </a:p>
          <a:p>
            <a:r>
              <a:rPr lang="en-US" sz="2400" b="1" dirty="0">
                <a:latin typeface="American Typewriter"/>
                <a:cs typeface="American Typewriter"/>
              </a:rPr>
              <a:t>Food security and sustainability</a:t>
            </a:r>
          </a:p>
        </p:txBody>
      </p:sp>
      <p:pic>
        <p:nvPicPr>
          <p:cNvPr id="4" name="Content Placeholder 3" descr="Screen Shot 2017-11-20 at 20.48.51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5008" r="-25008"/>
          <a:stretch>
            <a:fillRect/>
          </a:stretch>
        </p:blipFill>
        <p:spPr>
          <a:xfrm>
            <a:off x="2661172" y="1600200"/>
            <a:ext cx="6692118" cy="4944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146155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Screen Shot 2017-11-20 at 23.12.02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7626" r="-17626"/>
          <a:stretch>
            <a:fillRect/>
          </a:stretch>
        </p:blipFill>
        <p:spPr>
          <a:xfrm>
            <a:off x="-522881" y="3255818"/>
            <a:ext cx="4094189" cy="2483843"/>
          </a:xfrm>
        </p:spPr>
      </p:pic>
      <p:sp>
        <p:nvSpPr>
          <p:cNvPr id="3" name="TextBox 2"/>
          <p:cNvSpPr txBox="1"/>
          <p:nvPr/>
        </p:nvSpPr>
        <p:spPr>
          <a:xfrm>
            <a:off x="0" y="369455"/>
            <a:ext cx="9144000" cy="461665"/>
          </a:xfrm>
          <a:prstGeom prst="rect">
            <a:avLst/>
          </a:prstGeom>
          <a:solidFill>
            <a:schemeClr val="accent3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American Typewriter"/>
                <a:cs typeface="American Typewriter"/>
              </a:rPr>
              <a:t>Podcasts/Videos</a:t>
            </a:r>
          </a:p>
        </p:txBody>
      </p:sp>
      <p:pic>
        <p:nvPicPr>
          <p:cNvPr id="5" name="Picture 4" descr="images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06136"/>
            <a:ext cx="2857500" cy="2857500"/>
          </a:xfrm>
          <a:prstGeom prst="rect">
            <a:avLst/>
          </a:prstGeom>
        </p:spPr>
      </p:pic>
      <p:pic>
        <p:nvPicPr>
          <p:cNvPr id="6" name="Picture 5" descr="A picture containing indoor, person, table, sitting&#10;&#10;Description automatically generated">
            <a:extLst>
              <a:ext uri="{FF2B5EF4-FFF2-40B4-BE49-F238E27FC236}">
                <a16:creationId xmlns="" xmlns:a16="http://schemas.microsoft.com/office/drawing/2014/main" id="{6B93C978-ACD4-6F4E-904A-F007EA0C8BEC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23610" y="1114136"/>
            <a:ext cx="3530600" cy="2349500"/>
          </a:xfrm>
          <a:prstGeom prst="rect">
            <a:avLst/>
          </a:prstGeom>
        </p:spPr>
      </p:pic>
      <p:pic>
        <p:nvPicPr>
          <p:cNvPr id="7" name="Picture 6" descr="Graphical user interface, application, website&#10;&#10;Description automatically generated">
            <a:extLst>
              <a:ext uri="{FF2B5EF4-FFF2-40B4-BE49-F238E27FC236}">
                <a16:creationId xmlns="" xmlns:a16="http://schemas.microsoft.com/office/drawing/2014/main" id="{DED3EB16-7CB1-3E4F-9254-EF95CAF88A7F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25210" y="3556000"/>
            <a:ext cx="3429000" cy="2349500"/>
          </a:xfrm>
          <a:prstGeom prst="rect">
            <a:avLst/>
          </a:prstGeom>
        </p:spPr>
      </p:pic>
      <p:pic>
        <p:nvPicPr>
          <p:cNvPr id="8" name="Picture 7" descr="images-3.jpeg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58704" y="1114136"/>
            <a:ext cx="1867478" cy="1867478"/>
          </a:xfrm>
          <a:prstGeom prst="rect">
            <a:avLst/>
          </a:prstGeom>
        </p:spPr>
      </p:pic>
      <p:pic>
        <p:nvPicPr>
          <p:cNvPr id="9" name="Picture 8" descr="A group of people standing on top of a suitcase&#10;&#10;Description automatically generated">
            <a:extLst>
              <a:ext uri="{FF2B5EF4-FFF2-40B4-BE49-F238E27FC236}">
                <a16:creationId xmlns="" xmlns:a16="http://schemas.microsoft.com/office/drawing/2014/main" id="{6B3D3859-A2AA-6445-95AE-B7016707235E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58704" y="3886200"/>
            <a:ext cx="1879600" cy="2019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198420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4893" y="4223055"/>
            <a:ext cx="3424936" cy="1887267"/>
          </a:xfrm>
        </p:spPr>
        <p:txBody>
          <a:bodyPr>
            <a:noAutofit/>
          </a:bodyPr>
          <a:lstStyle/>
          <a:p>
            <a:pPr algn="just"/>
            <a:r>
              <a:rPr lang="en-US" sz="1600" dirty="0">
                <a:latin typeface="American Typewriter"/>
                <a:cs typeface="American Typewriter"/>
              </a:rPr>
              <a:t>Ethical consumption</a:t>
            </a:r>
            <a:br>
              <a:rPr lang="en-US" sz="1600" dirty="0">
                <a:latin typeface="American Typewriter"/>
                <a:cs typeface="American Typewriter"/>
              </a:rPr>
            </a:br>
            <a:r>
              <a:rPr lang="en-US" sz="1600" dirty="0">
                <a:latin typeface="American Typewriter"/>
                <a:cs typeface="American Typewriter"/>
              </a:rPr>
              <a:t/>
            </a:r>
            <a:br>
              <a:rPr lang="en-US" sz="1600" dirty="0">
                <a:latin typeface="American Typewriter"/>
                <a:cs typeface="American Typewriter"/>
              </a:rPr>
            </a:br>
            <a:r>
              <a:rPr lang="en-US" sz="1600" dirty="0">
                <a:latin typeface="American Typewriter"/>
                <a:cs typeface="American Typewriter"/>
              </a:rPr>
              <a:t>Consumer choice</a:t>
            </a:r>
            <a:br>
              <a:rPr lang="en-US" sz="1600" dirty="0">
                <a:latin typeface="American Typewriter"/>
                <a:cs typeface="American Typewriter"/>
              </a:rPr>
            </a:br>
            <a:r>
              <a:rPr lang="en-US" sz="1600" dirty="0">
                <a:latin typeface="American Typewriter"/>
                <a:cs typeface="American Typewriter"/>
              </a:rPr>
              <a:t/>
            </a:r>
            <a:br>
              <a:rPr lang="en-US" sz="1600" dirty="0">
                <a:latin typeface="American Typewriter"/>
                <a:cs typeface="American Typewriter"/>
              </a:rPr>
            </a:br>
            <a:r>
              <a:rPr lang="en-US" sz="1600" dirty="0">
                <a:latin typeface="American Typewriter"/>
                <a:cs typeface="American Typewriter"/>
              </a:rPr>
              <a:t>Fair trade</a:t>
            </a:r>
            <a:br>
              <a:rPr lang="en-US" sz="1600" dirty="0">
                <a:latin typeface="American Typewriter"/>
                <a:cs typeface="American Typewriter"/>
              </a:rPr>
            </a:br>
            <a:r>
              <a:rPr lang="en-US" sz="1600" dirty="0">
                <a:latin typeface="American Typewriter"/>
                <a:cs typeface="American Typewriter"/>
              </a:rPr>
              <a:t/>
            </a:r>
            <a:br>
              <a:rPr lang="en-US" sz="1600" dirty="0">
                <a:latin typeface="American Typewriter"/>
                <a:cs typeface="American Typewriter"/>
              </a:rPr>
            </a:br>
            <a:r>
              <a:rPr lang="en-US" sz="1600" dirty="0">
                <a:latin typeface="American Typewriter"/>
                <a:cs typeface="American Typewriter"/>
              </a:rPr>
              <a:t>Sustainability</a:t>
            </a:r>
            <a:br>
              <a:rPr lang="en-US" sz="1600" dirty="0">
                <a:latin typeface="American Typewriter"/>
                <a:cs typeface="American Typewriter"/>
              </a:rPr>
            </a:br>
            <a:r>
              <a:rPr lang="en-US" sz="1600" dirty="0">
                <a:latin typeface="American Typewriter"/>
                <a:cs typeface="American Typewriter"/>
              </a:rPr>
              <a:t/>
            </a:r>
            <a:br>
              <a:rPr lang="en-US" sz="1600" dirty="0">
                <a:latin typeface="American Typewriter"/>
                <a:cs typeface="American Typewriter"/>
              </a:rPr>
            </a:br>
            <a:r>
              <a:rPr lang="en-US" sz="1600" dirty="0">
                <a:latin typeface="American Typewriter"/>
                <a:cs typeface="American Typewriter"/>
              </a:rPr>
              <a:t>Textiles</a:t>
            </a:r>
            <a:br>
              <a:rPr lang="en-US" sz="1600" dirty="0">
                <a:latin typeface="American Typewriter"/>
                <a:cs typeface="American Typewriter"/>
              </a:rPr>
            </a:br>
            <a:r>
              <a:rPr lang="en-US" sz="1600" dirty="0">
                <a:latin typeface="American Typewriter"/>
                <a:cs typeface="American Typewriter"/>
              </a:rPr>
              <a:t/>
            </a:r>
            <a:br>
              <a:rPr lang="en-US" sz="1600" dirty="0">
                <a:latin typeface="American Typewriter"/>
                <a:cs typeface="American Typewriter"/>
              </a:rPr>
            </a:br>
            <a:r>
              <a:rPr lang="en-US" sz="1600" dirty="0">
                <a:latin typeface="American Typewriter"/>
                <a:cs typeface="American Typewriter"/>
              </a:rPr>
              <a:t>Ethical production</a:t>
            </a:r>
          </a:p>
        </p:txBody>
      </p:sp>
      <p:pic>
        <p:nvPicPr>
          <p:cNvPr id="4" name="Content Placeholder 3" descr="Screen Shot 2017-11-20 at 23.12.59.jpg"/>
          <p:cNvPicPr>
            <a:picLocks noGrp="1" noChangeAspect="1"/>
          </p:cNvPicPr>
          <p:nvPr>
            <p:ph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76203" r="-76203"/>
          <a:stretch>
            <a:fillRect/>
          </a:stretch>
        </p:blipFill>
        <p:spPr>
          <a:xfrm>
            <a:off x="-1006493" y="299080"/>
            <a:ext cx="5139765" cy="3564657"/>
          </a:xfrm>
        </p:spPr>
      </p:pic>
      <p:pic>
        <p:nvPicPr>
          <p:cNvPr id="3" name="Picture 2" descr="Unknown-18.jpe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20427" y="299080"/>
            <a:ext cx="2400300" cy="3390900"/>
          </a:xfrm>
          <a:prstGeom prst="rect">
            <a:avLst/>
          </a:prstGeom>
        </p:spPr>
      </p:pic>
      <p:pic>
        <p:nvPicPr>
          <p:cNvPr id="5" name="Picture 4" descr="Screen Shot 2021-01-11 at 10.25.27.pn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93227" y="4389689"/>
            <a:ext cx="4127500" cy="1710819"/>
          </a:xfrm>
          <a:prstGeom prst="rect">
            <a:avLst/>
          </a:prstGeom>
        </p:spPr>
      </p:pic>
      <p:pic>
        <p:nvPicPr>
          <p:cNvPr id="6" name="Picture 5" descr="Screen Shot 2021-01-11 at 10.27.49.png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15860" y="299080"/>
            <a:ext cx="2833957" cy="1547091"/>
          </a:xfrm>
          <a:prstGeom prst="rect">
            <a:avLst/>
          </a:prstGeom>
        </p:spPr>
      </p:pic>
      <p:pic>
        <p:nvPicPr>
          <p:cNvPr id="7" name="Picture 6" descr="Screen Shot 2021-01-11 at 10.35.46.png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94480" y="2118591"/>
            <a:ext cx="3625947" cy="1951182"/>
          </a:xfrm>
          <a:prstGeom prst="rect">
            <a:avLst/>
          </a:prstGeom>
        </p:spPr>
      </p:pic>
      <p:pic>
        <p:nvPicPr>
          <p:cNvPr id="8" name="Picture 7" descr="Screen Shot 2021-01-11 at 11.07.51.png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8181" y="4623988"/>
            <a:ext cx="3325091" cy="1656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720288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  <a:solidFill>
            <a:srgbClr val="9BBB59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en-US" b="1" dirty="0">
                <a:latin typeface="American Typewriter"/>
                <a:cs typeface="American Typewriter"/>
              </a:rPr>
              <a:t>Fashion/Textiles</a:t>
            </a:r>
          </a:p>
        </p:txBody>
      </p:sp>
      <p:pic>
        <p:nvPicPr>
          <p:cNvPr id="4" name="Content Placeholder 3" descr="Screen Shot 2017-11-20 at 23.28.58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2504" r="-12504"/>
          <a:stretch>
            <a:fillRect/>
          </a:stretch>
        </p:blipFill>
        <p:spPr>
          <a:xfrm>
            <a:off x="257046" y="1600200"/>
            <a:ext cx="4430061" cy="2436363"/>
          </a:xfrm>
        </p:spPr>
      </p:pic>
      <p:pic>
        <p:nvPicPr>
          <p:cNvPr id="5" name="Picture 4" descr="Screen Shot 2017-11-20 at 23.34.15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2098" y="4157509"/>
            <a:ext cx="4294165" cy="2443738"/>
          </a:xfrm>
          <a:prstGeom prst="rect">
            <a:avLst/>
          </a:prstGeom>
        </p:spPr>
      </p:pic>
      <p:pic>
        <p:nvPicPr>
          <p:cNvPr id="6" name="Picture 5" descr="Screen Shot 2017-11-20 at 23.34.45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18638" y="1761193"/>
            <a:ext cx="3073400" cy="2857500"/>
          </a:xfrm>
          <a:prstGeom prst="rect">
            <a:avLst/>
          </a:prstGeom>
        </p:spPr>
      </p:pic>
      <p:pic>
        <p:nvPicPr>
          <p:cNvPr id="7" name="Picture 6" descr="Screen Shot 2017-11-20 at 23.17.35.jp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18908" y="4879686"/>
            <a:ext cx="3325091" cy="1978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846890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54182" y="484909"/>
            <a:ext cx="7966363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latin typeface="American Typewriter"/>
                <a:cs typeface="American Typewriter"/>
              </a:rPr>
              <a:t>Taking Action!</a:t>
            </a:r>
          </a:p>
          <a:p>
            <a:pPr algn="ctr"/>
            <a:endParaRPr lang="en-US" sz="2800" b="1" dirty="0">
              <a:latin typeface="American Typewriter"/>
              <a:cs typeface="American Typewriter"/>
            </a:endParaRPr>
          </a:p>
          <a:p>
            <a:endParaRPr lang="en-US" sz="2800" b="1" dirty="0" smtClean="0">
              <a:latin typeface="American Typewriter"/>
              <a:cs typeface="American Typewriter"/>
            </a:endParaRPr>
          </a:p>
          <a:p>
            <a:r>
              <a:rPr lang="en-US" sz="2800" b="1" dirty="0" err="1" smtClean="0">
                <a:latin typeface="American Typewriter"/>
                <a:cs typeface="American Typewriter"/>
              </a:rPr>
              <a:t>Craftivism</a:t>
            </a:r>
            <a:r>
              <a:rPr lang="en-US" sz="2800" b="1" dirty="0" smtClean="0">
                <a:latin typeface="American Typewriter"/>
                <a:cs typeface="American Typewriter"/>
              </a:rPr>
              <a:t>!</a:t>
            </a:r>
          </a:p>
          <a:p>
            <a:endParaRPr lang="en-US" sz="2800" b="1" dirty="0">
              <a:latin typeface="American Typewriter"/>
              <a:cs typeface="American Typewriter"/>
            </a:endParaRPr>
          </a:p>
          <a:p>
            <a:r>
              <a:rPr lang="en-US" sz="2800" b="1" dirty="0" smtClean="0">
                <a:latin typeface="American Typewriter"/>
                <a:cs typeface="American Typewriter"/>
              </a:rPr>
              <a:t>Food campaigns</a:t>
            </a:r>
          </a:p>
          <a:p>
            <a:endParaRPr lang="en-US" sz="2800" b="1" dirty="0">
              <a:latin typeface="American Typewriter"/>
              <a:cs typeface="American Typewriter"/>
            </a:endParaRPr>
          </a:p>
          <a:p>
            <a:r>
              <a:rPr lang="en-US" sz="2800" b="1" dirty="0" smtClean="0">
                <a:latin typeface="American Typewriter"/>
                <a:cs typeface="American Typewriter"/>
              </a:rPr>
              <a:t>Clothes Campaigns</a:t>
            </a:r>
          </a:p>
          <a:p>
            <a:endParaRPr lang="en-US" sz="2800" b="1" dirty="0">
              <a:latin typeface="American Typewriter"/>
              <a:cs typeface="American Typewriter"/>
            </a:endParaRPr>
          </a:p>
          <a:p>
            <a:r>
              <a:rPr lang="en-US" sz="2800" b="1" dirty="0" smtClean="0">
                <a:latin typeface="American Typewriter"/>
                <a:cs typeface="American Typewriter"/>
              </a:rPr>
              <a:t>Consumer Campaigns</a:t>
            </a:r>
          </a:p>
          <a:p>
            <a:endParaRPr lang="en-US" sz="2800" b="1" dirty="0">
              <a:latin typeface="American Typewriter"/>
              <a:cs typeface="American Typewriter"/>
            </a:endParaRPr>
          </a:p>
          <a:p>
            <a:r>
              <a:rPr lang="en-US" sz="2800" b="1" dirty="0" smtClean="0">
                <a:latin typeface="American Typewriter"/>
                <a:cs typeface="American Typewriter"/>
              </a:rPr>
              <a:t>Social Justice Campaigns</a:t>
            </a:r>
          </a:p>
          <a:p>
            <a:pPr algn="ctr"/>
            <a:endParaRPr lang="en-US" sz="2800" b="1" dirty="0">
              <a:latin typeface="American Typewriter"/>
              <a:cs typeface="American Typewriter"/>
            </a:endParaRPr>
          </a:p>
          <a:p>
            <a:pPr algn="ctr"/>
            <a:endParaRPr lang="en-US" sz="2800" b="1" dirty="0">
              <a:latin typeface="American Typewriter"/>
              <a:cs typeface="American Typewriter"/>
            </a:endParaRPr>
          </a:p>
        </p:txBody>
      </p:sp>
      <p:pic>
        <p:nvPicPr>
          <p:cNvPr id="3" name="Picture 2" descr="Valentines-project-412-288-siz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6727" y="4626499"/>
            <a:ext cx="2770909" cy="1797530"/>
          </a:xfrm>
          <a:prstGeom prst="rect">
            <a:avLst/>
          </a:prstGeom>
        </p:spPr>
      </p:pic>
      <p:pic>
        <p:nvPicPr>
          <p:cNvPr id="4" name="Picture 3" descr="IMG_129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6727" y="308499"/>
            <a:ext cx="3005426" cy="4040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0200297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>
                <a:solidFill>
                  <a:schemeClr val="tx2"/>
                </a:solidFill>
                <a:latin typeface="American Typewriter"/>
                <a:cs typeface="American Typewriter"/>
              </a:rPr>
              <a:t>Facebook: WorldWise Global Schools</a:t>
            </a:r>
          </a:p>
        </p:txBody>
      </p:sp>
      <p:pic>
        <p:nvPicPr>
          <p:cNvPr id="4" name="Content Placeholder 3" descr="Screen Shot 2017-11-17 at 09.45.51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58066" r="-58066"/>
          <a:stretch>
            <a:fillRect/>
          </a:stretch>
        </p:blipFill>
        <p:spPr>
          <a:xfrm>
            <a:off x="-846717" y="1662766"/>
            <a:ext cx="11096464" cy="4708525"/>
          </a:xfrm>
        </p:spPr>
      </p:pic>
    </p:spTree>
    <p:extLst>
      <p:ext uri="{BB962C8B-B14F-4D97-AF65-F5344CB8AC3E}">
        <p14:creationId xmlns:p14="http://schemas.microsoft.com/office/powerpoint/2010/main" val="192613654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American Typewriter"/>
                <a:cs typeface="American Typewriter"/>
              </a:rPr>
              <a:t>Twitter: WorldWise Schools</a:t>
            </a:r>
          </a:p>
        </p:txBody>
      </p:sp>
      <p:pic>
        <p:nvPicPr>
          <p:cNvPr id="4" name="Content Placeholder 3" descr="Screen Shot 2017-11-17 at 09.46.10.jp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8789" r="-8789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4976594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92027737-6CAD-1146-B762-B917A41DC5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087" y="-254749"/>
            <a:ext cx="7886700" cy="1325563"/>
          </a:xfrm>
        </p:spPr>
        <p:txBody>
          <a:bodyPr>
            <a:normAutofit fontScale="90000"/>
          </a:bodyPr>
          <a:lstStyle/>
          <a:p>
            <a:pPr algn="l"/>
            <a:r>
              <a:rPr lang="en-US" sz="3600" b="1" u="sng" dirty="0"/>
              <a:t/>
            </a:r>
            <a:br>
              <a:rPr lang="en-US" sz="3600" b="1" u="sng" dirty="0"/>
            </a:br>
            <a:r>
              <a:rPr lang="en-US" sz="3600" b="1" u="sng" dirty="0">
                <a:latin typeface="American Typewriter"/>
                <a:cs typeface="American Typewriter"/>
              </a:rPr>
              <a:t>Upcoming Dates</a:t>
            </a:r>
            <a:r>
              <a:rPr lang="en-US" sz="2800" b="1" dirty="0">
                <a:latin typeface="American Typewriter"/>
                <a:cs typeface="American Typewriter"/>
              </a:rPr>
              <a:t/>
            </a:r>
            <a:br>
              <a:rPr lang="en-US" sz="2800" b="1" dirty="0">
                <a:latin typeface="American Typewriter"/>
                <a:cs typeface="American Typewriter"/>
              </a:rPr>
            </a:br>
            <a:r>
              <a:rPr lang="en-US" sz="2200" b="1" dirty="0">
                <a:latin typeface="American Typewriter"/>
                <a:cs typeface="American Typewriter"/>
                <a:hlinkClick r:id="rId3"/>
              </a:rPr>
              <a:t>www.worldwiseschools.ie/training-and-events/</a:t>
            </a:r>
            <a:r>
              <a:rPr lang="en-US" sz="2200" b="1" dirty="0">
                <a:latin typeface="American Typewriter"/>
                <a:cs typeface="American Typewriter"/>
              </a:rPr>
              <a:t> </a:t>
            </a:r>
          </a:p>
        </p:txBody>
      </p:sp>
      <p:pic>
        <p:nvPicPr>
          <p:cNvPr id="6" name="Picture 5" descr="A screenshot of a cell phone&#10;&#10;Description automatically generated">
            <a:extLst>
              <a:ext uri="{FF2B5EF4-FFF2-40B4-BE49-F238E27FC236}">
                <a16:creationId xmlns="" xmlns:a16="http://schemas.microsoft.com/office/drawing/2014/main" id="{20325D83-D6F2-8847-AB8A-FAFC0A777C37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91867" y="152399"/>
            <a:ext cx="2099733" cy="214163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DD383036-A3AA-BD4D-8EDD-F0D5E0745044}"/>
              </a:ext>
            </a:extLst>
          </p:cNvPr>
          <p:cNvSpPr txBox="1"/>
          <p:nvPr/>
        </p:nvSpPr>
        <p:spPr>
          <a:xfrm>
            <a:off x="229427" y="1070813"/>
            <a:ext cx="5544839" cy="6186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b="1" dirty="0">
                <a:latin typeface="American Typewriter"/>
                <a:cs typeface="American Typewriter"/>
              </a:rPr>
              <a:t>Thematic Training Sessions</a:t>
            </a:r>
            <a:r>
              <a:rPr lang="en-IE" dirty="0">
                <a:latin typeface="American Typewriter"/>
                <a:cs typeface="American Typewriter"/>
              </a:rPr>
              <a:t> </a:t>
            </a:r>
          </a:p>
          <a:p>
            <a:endParaRPr lang="en-IE" dirty="0">
              <a:latin typeface="American Typewriter"/>
              <a:cs typeface="American Typewriter"/>
            </a:endParaRPr>
          </a:p>
          <a:p>
            <a:r>
              <a:rPr lang="en-US" dirty="0">
                <a:latin typeface="American Typewriter"/>
                <a:cs typeface="American Typewriter"/>
              </a:rPr>
              <a:t>All recorded and available on our website</a:t>
            </a:r>
          </a:p>
          <a:p>
            <a:endParaRPr lang="en-US" dirty="0">
              <a:latin typeface="American Typewriter"/>
              <a:cs typeface="American Typewriter"/>
            </a:endParaRPr>
          </a:p>
          <a:p>
            <a:r>
              <a:rPr lang="en-US" b="1" dirty="0">
                <a:latin typeface="American Typewriter"/>
                <a:cs typeface="American Typewriter"/>
              </a:rPr>
              <a:t>Subject Specific Training:</a:t>
            </a:r>
          </a:p>
          <a:p>
            <a:endParaRPr lang="en-US" dirty="0">
              <a:latin typeface="American Typewriter"/>
              <a:cs typeface="American Typewriter"/>
            </a:endParaRPr>
          </a:p>
          <a:p>
            <a:r>
              <a:rPr lang="en-US" dirty="0">
                <a:latin typeface="American Typewriter"/>
                <a:cs typeface="American Typewriter"/>
              </a:rPr>
              <a:t>Home Ec-12</a:t>
            </a:r>
            <a:r>
              <a:rPr lang="en-US" baseline="30000" dirty="0">
                <a:latin typeface="American Typewriter"/>
                <a:cs typeface="American Typewriter"/>
              </a:rPr>
              <a:t>th</a:t>
            </a:r>
            <a:r>
              <a:rPr lang="en-US" dirty="0">
                <a:latin typeface="American Typewriter"/>
                <a:cs typeface="American Typewriter"/>
              </a:rPr>
              <a:t> of January</a:t>
            </a:r>
          </a:p>
          <a:p>
            <a:r>
              <a:rPr lang="en-US" dirty="0">
                <a:latin typeface="American Typewriter"/>
                <a:cs typeface="American Typewriter"/>
              </a:rPr>
              <a:t>Science: 21</a:t>
            </a:r>
            <a:r>
              <a:rPr lang="en-US" baseline="30000" dirty="0">
                <a:latin typeface="American Typewriter"/>
                <a:cs typeface="American Typewriter"/>
              </a:rPr>
              <a:t>st</a:t>
            </a:r>
            <a:r>
              <a:rPr lang="en-US" dirty="0">
                <a:latin typeface="American Typewriter"/>
                <a:cs typeface="American Typewriter"/>
              </a:rPr>
              <a:t> of January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5" name="Picture 4" descr="Screen Shot 2020-12-16 at 16.03.15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9428" y="3624886"/>
            <a:ext cx="3626754" cy="27721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641273" y="2609273"/>
            <a:ext cx="4179454" cy="4739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i="1" dirty="0">
                <a:latin typeface="American Typewriter"/>
                <a:cs typeface="American Typewriter"/>
              </a:rPr>
              <a:t>National Teacher Training- ‘Working as a community of GCE practice’</a:t>
            </a:r>
          </a:p>
          <a:p>
            <a:pPr algn="r"/>
            <a:r>
              <a:rPr lang="en-US" sz="2800" i="1" dirty="0">
                <a:latin typeface="American Typewriter"/>
                <a:cs typeface="American Typewriter"/>
              </a:rPr>
              <a:t> 28</a:t>
            </a:r>
            <a:r>
              <a:rPr lang="en-US" sz="2800" i="1" baseline="30000" dirty="0">
                <a:latin typeface="American Typewriter"/>
                <a:cs typeface="American Typewriter"/>
              </a:rPr>
              <a:t>th</a:t>
            </a:r>
            <a:r>
              <a:rPr lang="en-US" sz="2800" i="1" dirty="0">
                <a:latin typeface="American Typewriter"/>
                <a:cs typeface="American Typewriter"/>
              </a:rPr>
              <a:t> of January 2021 9.30-12.00</a:t>
            </a:r>
          </a:p>
          <a:p>
            <a:endParaRPr lang="en-US" sz="3600" i="1" dirty="0">
              <a:latin typeface="American Typewriter"/>
              <a:cs typeface="American Typewriter"/>
            </a:endParaRPr>
          </a:p>
          <a:p>
            <a:r>
              <a:rPr lang="en-US" sz="2000" i="1" dirty="0">
                <a:latin typeface="American Typewriter"/>
                <a:cs typeface="American Typewriter"/>
              </a:rPr>
              <a:t>Global Passport Webinar: </a:t>
            </a:r>
          </a:p>
          <a:p>
            <a:r>
              <a:rPr lang="en-US" sz="2000" i="1" dirty="0">
                <a:latin typeface="American Typewriter"/>
                <a:cs typeface="American Typewriter"/>
              </a:rPr>
              <a:t>Jan 18</a:t>
            </a:r>
            <a:r>
              <a:rPr lang="en-US" sz="2000" i="1" baseline="30000" dirty="0">
                <a:latin typeface="American Typewriter"/>
                <a:cs typeface="American Typewriter"/>
              </a:rPr>
              <a:t>th</a:t>
            </a:r>
            <a:r>
              <a:rPr lang="en-US" sz="2000" i="1" dirty="0">
                <a:latin typeface="American Typewriter"/>
                <a:cs typeface="American Typewriter"/>
              </a:rPr>
              <a:t> 4.30pm</a:t>
            </a:r>
          </a:p>
          <a:p>
            <a:r>
              <a:rPr lang="en-US" sz="2000" i="1" dirty="0">
                <a:latin typeface="American Typewriter"/>
                <a:cs typeface="American Typewriter"/>
              </a:rPr>
              <a:t>Feb 22</a:t>
            </a:r>
            <a:r>
              <a:rPr lang="en-US" sz="2000" i="1" baseline="30000" dirty="0">
                <a:latin typeface="American Typewriter"/>
                <a:cs typeface="American Typewriter"/>
              </a:rPr>
              <a:t>nd</a:t>
            </a:r>
            <a:r>
              <a:rPr lang="en-US" sz="2000" i="1" dirty="0">
                <a:latin typeface="American Typewriter"/>
                <a:cs typeface="American Typewriter"/>
              </a:rPr>
              <a:t> 4.30pm</a:t>
            </a:r>
          </a:p>
          <a:p>
            <a:endParaRPr lang="en-US" sz="2000" i="1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129513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46545" y="508000"/>
            <a:ext cx="8128000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latin typeface="American Typewriter"/>
                <a:cs typeface="American Typewriter"/>
              </a:rPr>
              <a:t>SAT!</a:t>
            </a:r>
          </a:p>
          <a:p>
            <a:pPr algn="ctr"/>
            <a:endParaRPr lang="en-US" sz="4400" b="1" dirty="0">
              <a:latin typeface="American Typewriter"/>
              <a:cs typeface="American Typewriter"/>
            </a:endParaRPr>
          </a:p>
          <a:p>
            <a:pPr algn="ctr"/>
            <a:r>
              <a:rPr lang="en-US" sz="2800" b="1" dirty="0">
                <a:latin typeface="American Typewriter"/>
                <a:cs typeface="American Typewriter"/>
              </a:rPr>
              <a:t>https://</a:t>
            </a:r>
            <a:r>
              <a:rPr lang="en-US" sz="2800" b="1" dirty="0" err="1">
                <a:latin typeface="American Typewriter"/>
                <a:cs typeface="American Typewriter"/>
              </a:rPr>
              <a:t>forms.gle</a:t>
            </a:r>
            <a:r>
              <a:rPr lang="en-US" sz="2800" b="1" dirty="0">
                <a:latin typeface="American Typewriter"/>
                <a:cs typeface="American Typewriter"/>
              </a:rPr>
              <a:t>/Gy7hr7xR3Ty76NQL8</a:t>
            </a:r>
          </a:p>
          <a:p>
            <a:pPr algn="ctr"/>
            <a:endParaRPr lang="en-US" sz="4400" b="1" dirty="0">
              <a:latin typeface="American Typewriter"/>
              <a:cs typeface="American Typewriter"/>
            </a:endParaRPr>
          </a:p>
          <a:p>
            <a:pPr algn="ctr"/>
            <a:endParaRPr lang="en-US" sz="4400" b="1" dirty="0">
              <a:latin typeface="American Typewriter"/>
              <a:cs typeface="American Typewriter"/>
            </a:endParaRPr>
          </a:p>
          <a:p>
            <a:pPr algn="ctr"/>
            <a:endParaRPr lang="en-US" sz="4400" b="1" dirty="0">
              <a:latin typeface="American Typewriter"/>
              <a:cs typeface="American Typewriter"/>
            </a:endParaRPr>
          </a:p>
          <a:p>
            <a:pPr algn="ctr"/>
            <a:endParaRPr lang="en-US" sz="4400" b="1" dirty="0">
              <a:latin typeface="American Typewriter"/>
              <a:cs typeface="American Typewriter"/>
            </a:endParaRPr>
          </a:p>
        </p:txBody>
      </p:sp>
      <p:pic>
        <p:nvPicPr>
          <p:cNvPr id="3" name="Picture 2" descr="Screen Shot 2021-01-11 at 14.34.47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609273"/>
            <a:ext cx="9144000" cy="3463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912369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A screenshot of a cell phone&#10;&#10;Description automatically generated">
            <a:extLst>
              <a:ext uri="{FF2B5EF4-FFF2-40B4-BE49-F238E27FC236}">
                <a16:creationId xmlns="" xmlns:a16="http://schemas.microsoft.com/office/drawing/2014/main" id="{011C3F98-D5B9-AD47-91B2-39288B29A0B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933900"/>
            <a:ext cx="9144000" cy="4990199"/>
          </a:xfrm>
          <a:prstGeom prst="rect">
            <a:avLst/>
          </a:prstGeom>
        </p:spPr>
      </p:pic>
      <p:cxnSp>
        <p:nvCxnSpPr>
          <p:cNvPr id="21" name="Straight Arrow Connector 20">
            <a:extLst>
              <a:ext uri="{FF2B5EF4-FFF2-40B4-BE49-F238E27FC236}">
                <a16:creationId xmlns="" xmlns:a16="http://schemas.microsoft.com/office/drawing/2014/main" id="{9AFBF2EE-8205-0B43-9721-92539F1ABA27}"/>
              </a:ext>
            </a:extLst>
          </p:cNvPr>
          <p:cNvCxnSpPr>
            <a:cxnSpLocks/>
          </p:cNvCxnSpPr>
          <p:nvPr/>
        </p:nvCxnSpPr>
        <p:spPr>
          <a:xfrm>
            <a:off x="2630905" y="304800"/>
            <a:ext cx="1796719" cy="1310889"/>
          </a:xfrm>
          <a:prstGeom prst="straightConnector1">
            <a:avLst/>
          </a:prstGeom>
          <a:ln w="6032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1388270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84481" y="2144414"/>
            <a:ext cx="6284310" cy="1741786"/>
          </a:xfrm>
        </p:spPr>
        <p:txBody>
          <a:bodyPr>
            <a:noAutofit/>
          </a:bodyPr>
          <a:lstStyle/>
          <a:p>
            <a:pPr algn="l"/>
            <a:r>
              <a:rPr lang="en-US" sz="1400" b="1" dirty="0"/>
              <a:t/>
            </a:r>
            <a:br>
              <a:rPr lang="en-US" sz="1400" b="1" dirty="0"/>
            </a:br>
            <a:r>
              <a:rPr lang="en-US" sz="1400" b="1" dirty="0"/>
              <a:t/>
            </a:r>
            <a:br>
              <a:rPr lang="en-US" sz="1400" b="1" dirty="0"/>
            </a:br>
            <a:r>
              <a:rPr lang="en-US" sz="1400" b="1" dirty="0"/>
              <a:t/>
            </a:r>
            <a:br>
              <a:rPr lang="en-US" sz="1400" b="1" dirty="0"/>
            </a:br>
            <a:r>
              <a:rPr lang="en-US" sz="1400" b="1" dirty="0"/>
              <a:t/>
            </a:r>
            <a:br>
              <a:rPr lang="en-US" sz="1400" b="1" dirty="0"/>
            </a:br>
            <a:r>
              <a:rPr lang="en-US" sz="1400" b="1" dirty="0"/>
              <a:t/>
            </a:r>
            <a:br>
              <a:rPr lang="en-US" sz="1400" b="1" dirty="0"/>
            </a:br>
            <a:r>
              <a:rPr lang="en-US" sz="1400" b="1" dirty="0"/>
              <a:t/>
            </a:r>
            <a:br>
              <a:rPr lang="en-US" sz="1400" b="1" dirty="0"/>
            </a:b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	</a:t>
            </a:r>
            <a:br>
              <a:rPr lang="en-US" sz="1600" dirty="0"/>
            </a:br>
            <a:endParaRPr lang="en-US" sz="1600" dirty="0">
              <a:solidFill>
                <a:schemeClr val="tx2"/>
              </a:solidFill>
              <a:latin typeface="Rockwell"/>
              <a:cs typeface="Rockwell"/>
            </a:endParaRPr>
          </a:p>
        </p:txBody>
      </p:sp>
      <p:pic>
        <p:nvPicPr>
          <p:cNvPr id="4" name="Picture 3" descr="Worldwise Logo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9368" y="4998132"/>
            <a:ext cx="1799871" cy="1859867"/>
          </a:xfrm>
          <a:prstGeom prst="rect">
            <a:avLst/>
          </a:prstGeom>
        </p:spPr>
      </p:pic>
      <p:pic>
        <p:nvPicPr>
          <p:cNvPr id="6" name="Picture 5" descr="WWGS tag-line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75114" y="5395236"/>
            <a:ext cx="4937967" cy="1117187"/>
          </a:xfrm>
          <a:prstGeom prst="rect">
            <a:avLst/>
          </a:prstGeom>
        </p:spPr>
      </p:pic>
      <p:pic>
        <p:nvPicPr>
          <p:cNvPr id="3" name="Picture 2" descr="irishaid-logo-wwgs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69000" y="0"/>
            <a:ext cx="3175000" cy="14605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1228674"/>
            <a:ext cx="8913081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rgbClr val="1F497D"/>
                </a:solidFill>
                <a:latin typeface="Rockwell Extra Bold"/>
                <a:cs typeface="Rockwell Extra Bold"/>
              </a:rPr>
              <a:t>Thank you!</a:t>
            </a:r>
          </a:p>
          <a:p>
            <a:pPr algn="ctr"/>
            <a:endParaRPr lang="en-US" sz="2800" dirty="0">
              <a:solidFill>
                <a:srgbClr val="1F497D"/>
              </a:solidFill>
              <a:latin typeface="Rockwell Extra Bold"/>
              <a:cs typeface="Rockwell Extra Bold"/>
            </a:endParaRPr>
          </a:p>
          <a:p>
            <a:pPr algn="ctr"/>
            <a:r>
              <a:rPr lang="en-US" sz="2800" dirty="0">
                <a:solidFill>
                  <a:srgbClr val="1F497D"/>
                </a:solidFill>
                <a:latin typeface="Rockwell Extra Bold"/>
                <a:cs typeface="Rockwell Extra Bold"/>
              </a:rPr>
              <a:t>Everything here:</a:t>
            </a:r>
          </a:p>
          <a:p>
            <a:pPr algn="ctr"/>
            <a:r>
              <a:rPr lang="en-US" sz="4000" dirty="0" err="1">
                <a:solidFill>
                  <a:srgbClr val="1F497D"/>
                </a:solidFill>
                <a:latin typeface="Rockwell Extra Bold"/>
                <a:cs typeface="Rockwell Extra Bold"/>
              </a:rPr>
              <a:t>www.worldwiseschools.ie</a:t>
            </a:r>
            <a:r>
              <a:rPr lang="en-US" sz="4000" dirty="0">
                <a:solidFill>
                  <a:srgbClr val="1F497D"/>
                </a:solidFill>
                <a:latin typeface="Rockwell Extra Bold"/>
                <a:cs typeface="Rockwell Extra Bold"/>
              </a:rPr>
              <a:t>/resource-item/home-</a:t>
            </a:r>
            <a:r>
              <a:rPr lang="en-US" sz="4000" dirty="0" err="1">
                <a:solidFill>
                  <a:srgbClr val="1F497D"/>
                </a:solidFill>
                <a:latin typeface="Rockwell Extra Bold"/>
                <a:cs typeface="Rockwell Extra Bold"/>
              </a:rPr>
              <a:t>ec</a:t>
            </a:r>
            <a:r>
              <a:rPr lang="en-US" sz="4000" dirty="0">
                <a:solidFill>
                  <a:srgbClr val="1F497D"/>
                </a:solidFill>
                <a:latin typeface="Rockwell Extra Bold"/>
                <a:cs typeface="Rockwell Extra Bold"/>
              </a:rPr>
              <a:t>/</a:t>
            </a:r>
          </a:p>
          <a:p>
            <a:pPr algn="ctr"/>
            <a:endParaRPr lang="en-US" sz="2000" dirty="0">
              <a:solidFill>
                <a:srgbClr val="1F497D"/>
              </a:solidFill>
              <a:latin typeface="Rockwell Extra Bold"/>
              <a:cs typeface="Rockwell Extra Bold"/>
            </a:endParaRPr>
          </a:p>
          <a:p>
            <a:pPr algn="ctr"/>
            <a:r>
              <a:rPr lang="en-US" sz="2800" dirty="0" err="1">
                <a:solidFill>
                  <a:srgbClr val="1F497D"/>
                </a:solidFill>
                <a:latin typeface="Rockwell Extra Bold"/>
                <a:cs typeface="Rockwell Extra Bold"/>
              </a:rPr>
              <a:t>Lizzy.noone@worldwiseschools.ie</a:t>
            </a:r>
            <a:endParaRPr lang="en-US" sz="2800" dirty="0">
              <a:solidFill>
                <a:srgbClr val="1F497D"/>
              </a:solidFill>
              <a:latin typeface="Rockwell Extra Bold"/>
              <a:cs typeface="Rockwell Extra Bold"/>
            </a:endParaRPr>
          </a:p>
          <a:p>
            <a:pPr algn="ctr"/>
            <a:endParaRPr lang="en-US" sz="2800" dirty="0">
              <a:solidFill>
                <a:srgbClr val="1F497D"/>
              </a:solidFill>
              <a:latin typeface="Rockwell Extra Bold"/>
              <a:cs typeface="Rockwell Extra Bold"/>
            </a:endParaRPr>
          </a:p>
          <a:p>
            <a:pPr algn="ctr"/>
            <a:r>
              <a:rPr lang="en-US" sz="2800" dirty="0" err="1">
                <a:solidFill>
                  <a:srgbClr val="1F497D"/>
                </a:solidFill>
                <a:latin typeface="Rockwell Extra Bold"/>
                <a:cs typeface="Rockwell Extra Bold"/>
              </a:rPr>
              <a:t>www.worldwiseschools.ie</a:t>
            </a:r>
            <a:endParaRPr lang="en-US" sz="2800" dirty="0">
              <a:solidFill>
                <a:srgbClr val="1F497D"/>
              </a:solidFill>
              <a:latin typeface="Rockwell Extra Bold"/>
              <a:cs typeface="Rockwell Extra Bold"/>
            </a:endParaRPr>
          </a:p>
        </p:txBody>
      </p:sp>
    </p:spTree>
    <p:extLst>
      <p:ext uri="{BB962C8B-B14F-4D97-AF65-F5344CB8AC3E}">
        <p14:creationId xmlns:p14="http://schemas.microsoft.com/office/powerpoint/2010/main" val="403259424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20221</TotalTime>
  <Words>2298</Words>
  <Application>Microsoft Macintosh PowerPoint</Application>
  <PresentationFormat>On-screen Show (4:3)</PresentationFormat>
  <Paragraphs>341</Paragraphs>
  <Slides>64</Slides>
  <Notes>14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64</vt:i4>
      </vt:variant>
    </vt:vector>
  </HeadingPairs>
  <TitlesOfParts>
    <vt:vector size="65" baseType="lpstr">
      <vt:lpstr>Office Theme</vt:lpstr>
      <vt:lpstr>PowerPoint Presentation</vt:lpstr>
      <vt:lpstr>Aims of the WWGS Programme</vt:lpstr>
      <vt:lpstr>PowerPoint Presentation</vt:lpstr>
      <vt:lpstr>PowerPoint Presentation</vt:lpstr>
      <vt:lpstr>PowerPoint Presentation</vt:lpstr>
      <vt:lpstr>Junior Cycle Home Economics Aim</vt:lpstr>
      <vt:lpstr>PowerPoint Presentation</vt:lpstr>
      <vt:lpstr>PowerPoint Presentation</vt:lpstr>
      <vt:lpstr>Home Economics &amp; Global Citizenship Education…what is the link?</vt:lpstr>
      <vt:lpstr>Home Economics &amp; Global Citizenship Education…what is the link?</vt:lpstr>
      <vt:lpstr>Home Economics and Global Citizenship…what is the link?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1. Hover over the symbol and a drop down menu appears!</vt:lpstr>
      <vt:lpstr>Webinars on relevant Global Justice Themes</vt:lpstr>
      <vt:lpstr>PowerPoint Presentation</vt:lpstr>
      <vt:lpstr>Very Strong DE Links  SOL 5-10</vt:lpstr>
      <vt:lpstr>PowerPoint Presentation</vt:lpstr>
      <vt:lpstr>Learning Outcomes</vt:lpstr>
      <vt:lpstr>PowerPoint Presentation</vt:lpstr>
      <vt:lpstr>Climate Change Food Calculator -put a food in the chat! </vt:lpstr>
      <vt:lpstr>PowerPoint Presentation</vt:lpstr>
      <vt:lpstr>Activity (p.11)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CBA 1 Creative Textiles  Option 2</vt:lpstr>
      <vt:lpstr>CBA 2 Food literacy Skills </vt:lpstr>
      <vt:lpstr>PowerPoint Presentation</vt:lpstr>
      <vt:lpstr>Senior Cycle</vt:lpstr>
      <vt:lpstr>PowerPoint Presentation</vt:lpstr>
      <vt:lpstr>Electives</vt:lpstr>
      <vt:lpstr>PowerPoint Presentation</vt:lpstr>
      <vt:lpstr>PowerPoint Presentation</vt:lpstr>
      <vt:lpstr>PowerPoint Presentation</vt:lpstr>
      <vt:lpstr>Science-The elements of the contextual strands  </vt:lpstr>
      <vt:lpstr>Biology</vt:lpstr>
      <vt:lpstr>PowerPoint Presentation</vt:lpstr>
      <vt:lpstr>PowerPoint Presentation</vt:lpstr>
      <vt:lpstr>PowerPoint Presentation</vt:lpstr>
      <vt:lpstr>PowerPoint Presentation</vt:lpstr>
      <vt:lpstr> Large community of NGOs involved in Post-Primary Ireland </vt:lpstr>
      <vt:lpstr>What's the problem with wasting food? Royal Society of Biology</vt:lpstr>
      <vt:lpstr>Practical Action:  Food choice, provenance and sustainability</vt:lpstr>
      <vt:lpstr>PowerPoint Presentation</vt:lpstr>
      <vt:lpstr>Ethical consumption  Consumer choice  Fair trade  Sustainability  Textiles  Ethical production</vt:lpstr>
      <vt:lpstr>Fashion/Textiles</vt:lpstr>
      <vt:lpstr>PowerPoint Presentation</vt:lpstr>
      <vt:lpstr>Facebook: WorldWise Global Schools</vt:lpstr>
      <vt:lpstr>Twitter: WorldWise Schools</vt:lpstr>
      <vt:lpstr> Upcoming Dates www.worldwiseschools.ie/training-and-events/ </vt:lpstr>
      <vt:lpstr>PowerPoint Presentation</vt:lpstr>
      <vt:lpstr>PowerPoint Presentation</vt:lpstr>
      <vt:lpstr>         </vt:lpstr>
    </vt:vector>
  </TitlesOfParts>
  <Company>WorldWise global Schools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Aisling McGrath</dc:creator>
  <cp:lastModifiedBy>Lizzy Noone</cp:lastModifiedBy>
  <cp:revision>197</cp:revision>
  <dcterms:created xsi:type="dcterms:W3CDTF">2017-08-22T14:49:49Z</dcterms:created>
  <dcterms:modified xsi:type="dcterms:W3CDTF">2021-01-13T10:02:31Z</dcterms:modified>
</cp:coreProperties>
</file>