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4"/>
  </p:notesMasterIdLst>
  <p:sldIdLst>
    <p:sldId id="398" r:id="rId2"/>
    <p:sldId id="401" r:id="rId3"/>
    <p:sldId id="404" r:id="rId4"/>
    <p:sldId id="274" r:id="rId5"/>
    <p:sldId id="399" r:id="rId6"/>
    <p:sldId id="284" r:id="rId7"/>
    <p:sldId id="385" r:id="rId8"/>
    <p:sldId id="397" r:id="rId9"/>
    <p:sldId id="390" r:id="rId10"/>
    <p:sldId id="353" r:id="rId11"/>
    <p:sldId id="361" r:id="rId12"/>
    <p:sldId id="362" r:id="rId13"/>
    <p:sldId id="357" r:id="rId14"/>
    <p:sldId id="320" r:id="rId15"/>
    <p:sldId id="358" r:id="rId16"/>
    <p:sldId id="359" r:id="rId17"/>
    <p:sldId id="360" r:id="rId18"/>
    <p:sldId id="400" r:id="rId19"/>
    <p:sldId id="331" r:id="rId20"/>
    <p:sldId id="368" r:id="rId21"/>
    <p:sldId id="367" r:id="rId22"/>
    <p:sldId id="382" r:id="rId23"/>
    <p:sldId id="372" r:id="rId24"/>
    <p:sldId id="373" r:id="rId25"/>
    <p:sldId id="374" r:id="rId26"/>
    <p:sldId id="402" r:id="rId27"/>
    <p:sldId id="376" r:id="rId28"/>
    <p:sldId id="407" r:id="rId29"/>
    <p:sldId id="403" r:id="rId30"/>
    <p:sldId id="405" r:id="rId31"/>
    <p:sldId id="406" r:id="rId32"/>
    <p:sldId id="379" r:id="rId33"/>
    <p:sldId id="369" r:id="rId34"/>
    <p:sldId id="334" r:id="rId35"/>
    <p:sldId id="335" r:id="rId36"/>
    <p:sldId id="336" r:id="rId37"/>
    <p:sldId id="391" r:id="rId38"/>
    <p:sldId id="344" r:id="rId39"/>
    <p:sldId id="332" r:id="rId40"/>
    <p:sldId id="345" r:id="rId41"/>
    <p:sldId id="349" r:id="rId42"/>
    <p:sldId id="346" r:id="rId43"/>
    <p:sldId id="347" r:id="rId44"/>
    <p:sldId id="338" r:id="rId45"/>
    <p:sldId id="333" r:id="rId46"/>
    <p:sldId id="302" r:id="rId47"/>
    <p:sldId id="340" r:id="rId48"/>
    <p:sldId id="341" r:id="rId49"/>
    <p:sldId id="342" r:id="rId50"/>
    <p:sldId id="350" r:id="rId51"/>
    <p:sldId id="351" r:id="rId52"/>
    <p:sldId id="352" r:id="rId53"/>
    <p:sldId id="355" r:id="rId54"/>
    <p:sldId id="356" r:id="rId55"/>
    <p:sldId id="392" r:id="rId56"/>
    <p:sldId id="395" r:id="rId57"/>
    <p:sldId id="393" r:id="rId58"/>
    <p:sldId id="394" r:id="rId59"/>
    <p:sldId id="381" r:id="rId60"/>
    <p:sldId id="387" r:id="rId61"/>
    <p:sldId id="388" r:id="rId62"/>
    <p:sldId id="389" r:id="rId6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38" autoAdjust="0"/>
    <p:restoredTop sz="94660"/>
  </p:normalViewPr>
  <p:slideViewPr>
    <p:cSldViewPr snapToGrid="0" snapToObjects="1">
      <p:cViewPr varScale="1">
        <p:scale>
          <a:sx n="52" d="100"/>
          <a:sy n="52" d="100"/>
        </p:scale>
        <p:origin x="-17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notesMaster" Target="notesMasters/notesMaster1.xml"/><Relationship Id="rId65" Type="http://schemas.openxmlformats.org/officeDocument/2006/relationships/printerSettings" Target="printerSettings/printerSettings1.bin"/><Relationship Id="rId66" Type="http://schemas.openxmlformats.org/officeDocument/2006/relationships/presProps" Target="presProps.xml"/><Relationship Id="rId67" Type="http://schemas.openxmlformats.org/officeDocument/2006/relationships/viewProps" Target="viewProps.xml"/><Relationship Id="rId68" Type="http://schemas.openxmlformats.org/officeDocument/2006/relationships/theme" Target="theme/theme1.xml"/><Relationship Id="rId69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EDE90-184A-964F-A8EF-D022F6C29353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A8579-1059-314A-A057-224C37383C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5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26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515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87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181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24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197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45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552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143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1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25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91288-2F14-354D-A756-0F779FA9AD8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87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3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3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Relationship Id="rId3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3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3" Type="http://schemas.openxmlformats.org/officeDocument/2006/relationships/image" Target="../media/image30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jpeg"/><Relationship Id="rId3" Type="http://schemas.openxmlformats.org/officeDocument/2006/relationships/image" Target="../media/image41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4" Type="http://schemas.openxmlformats.org/officeDocument/2006/relationships/image" Target="../media/image49.jpg"/><Relationship Id="rId5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4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3.jpeg"/><Relationship Id="rId12" Type="http://schemas.openxmlformats.org/officeDocument/2006/relationships/image" Target="../media/image64.jpeg"/><Relationship Id="rId13" Type="http://schemas.openxmlformats.org/officeDocument/2006/relationships/image" Target="../media/image65.jpeg"/><Relationship Id="rId14" Type="http://schemas.openxmlformats.org/officeDocument/2006/relationships/image" Target="../media/image66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4.png"/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7" Type="http://schemas.openxmlformats.org/officeDocument/2006/relationships/image" Target="../media/image59.jpeg"/><Relationship Id="rId8" Type="http://schemas.openxmlformats.org/officeDocument/2006/relationships/image" Target="../media/image60.jpeg"/><Relationship Id="rId9" Type="http://schemas.openxmlformats.org/officeDocument/2006/relationships/image" Target="../media/image61.jpeg"/><Relationship Id="rId10" Type="http://schemas.openxmlformats.org/officeDocument/2006/relationships/image" Target="../media/image62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WWGS image.pdf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803" r="-13803"/>
          <a:stretch>
            <a:fillRect/>
          </a:stretch>
        </p:blipFill>
        <p:spPr>
          <a:xfrm>
            <a:off x="-1335069" y="-341882"/>
            <a:ext cx="11852806" cy="7423734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096524" y="4957263"/>
            <a:ext cx="3922877" cy="1038716"/>
          </a:xfrm>
          <a:prstGeom prst="rect">
            <a:avLst/>
          </a:prstGeom>
          <a:solidFill>
            <a:srgbClr val="FCD5B5"/>
          </a:solidFill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  <a:defRPr/>
            </a:pPr>
            <a:r>
              <a:rPr lang="en-US" sz="7200" b="1" dirty="0" smtClean="0">
                <a:latin typeface="Calibri"/>
                <a:cs typeface="Calibri"/>
              </a:rPr>
              <a:t>Aishling McGrath</a:t>
            </a:r>
          </a:p>
          <a:p>
            <a:pPr marL="0" indent="0" algn="ctr">
              <a:buFont typeface="Arial"/>
              <a:buNone/>
              <a:defRPr/>
            </a:pPr>
            <a:r>
              <a:rPr lang="en-US" sz="7200" b="1" dirty="0" smtClean="0">
                <a:latin typeface="Calibri"/>
                <a:cs typeface="Calibri"/>
              </a:rPr>
              <a:t>Director</a:t>
            </a:r>
          </a:p>
          <a:p>
            <a:pPr marL="0" indent="0" algn="ctr">
              <a:buFont typeface="Arial"/>
              <a:buNone/>
              <a:defRPr/>
            </a:pPr>
            <a:r>
              <a:rPr lang="en-US" sz="7200" b="1" dirty="0" smtClean="0">
                <a:latin typeface="Calibri"/>
                <a:cs typeface="Calibri"/>
              </a:rPr>
              <a:t>WorldWise Global Schools</a:t>
            </a:r>
            <a:endParaRPr lang="en-US" sz="2400" b="1" dirty="0" smtClean="0">
              <a:latin typeface="Tahoma"/>
              <a:cs typeface="Tahoma"/>
            </a:endParaRPr>
          </a:p>
          <a:p>
            <a:pPr marL="0" indent="0" algn="just">
              <a:buFont typeface="Arial"/>
              <a:buNone/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72759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Zoom-Chat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48318" y="2096195"/>
            <a:ext cx="9392317" cy="4761805"/>
          </a:xfrm>
        </p:spPr>
      </p:pic>
      <p:pic>
        <p:nvPicPr>
          <p:cNvPr id="4" name="Content Placeholder 4" descr="live-chat-best-practice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"/>
            <a:ext cx="9144000" cy="264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435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Ideas for the classroom!</a:t>
            </a:r>
            <a:endParaRPr lang="en-US" dirty="0"/>
          </a:p>
        </p:txBody>
      </p:sp>
      <p:pic>
        <p:nvPicPr>
          <p:cNvPr id="4" name="Content Placeholder 3" descr="Unknown-3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15" r="-409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13981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6" descr="Screen Shot 2014-02-17 at 11.02.10.png"/>
          <p:cNvPicPr>
            <a:picLocks noChangeAspect="1"/>
          </p:cNvPicPr>
          <p:nvPr/>
        </p:nvPicPr>
        <p:blipFill>
          <a:blip r:embed="rId2">
            <a:alphaModFix amt="4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4150" y="0"/>
            <a:ext cx="9475788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9384" y="2878138"/>
            <a:ext cx="9475788" cy="1143000"/>
          </a:xfrm>
        </p:spPr>
        <p:txBody>
          <a:bodyPr rtlCol="0">
            <a:noAutofit/>
          </a:bodyPr>
          <a:lstStyle/>
          <a:p>
            <a:pPr marL="0" indent="0"/>
            <a:r>
              <a:rPr lang="en-US" sz="5000" b="1" dirty="0" smtClean="0">
                <a:solidFill>
                  <a:srgbClr val="1F497D"/>
                </a:solidFill>
                <a:latin typeface="Tahoma"/>
                <a:cs typeface="Tahoma"/>
              </a:rPr>
              <a:t>An introduction to Global Citizenship Education </a:t>
            </a:r>
            <a:endParaRPr lang="en-US" sz="5000" b="1" dirty="0">
              <a:solidFill>
                <a:srgbClr val="1F497D"/>
              </a:solidFill>
              <a:latin typeface="Tahoma"/>
              <a:cs typeface="Tahom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7134" y="4474776"/>
            <a:ext cx="4394467" cy="2312628"/>
          </a:xfrm>
        </p:spPr>
        <p:txBody>
          <a:bodyPr rtlCol="0">
            <a:normAutofit fontScale="25000" lnSpcReduction="2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/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 smtClean="0"/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/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 smtClean="0"/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 smtClean="0">
              <a:latin typeface="Tahoma"/>
              <a:cs typeface="Tahoma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5000" dirty="0">
              <a:latin typeface="Tahoma"/>
              <a:cs typeface="Tahoma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5000" b="1" dirty="0" smtClean="0">
                <a:latin typeface="Tahoma"/>
                <a:cs typeface="Tahoma"/>
              </a:rPr>
              <a:t>Aishling McGrath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5000" b="1" dirty="0" smtClean="0">
                <a:latin typeface="Tahoma"/>
                <a:cs typeface="Tahoma"/>
              </a:rPr>
              <a:t>WorldWise Global Schools</a:t>
            </a:r>
          </a:p>
          <a:p>
            <a:pPr marL="0" indent="0" algn="just">
              <a:buNone/>
              <a:defRPr/>
            </a:pPr>
            <a:r>
              <a:rPr lang="en-US" sz="5000" b="1" dirty="0" smtClean="0">
                <a:latin typeface="Tahoma"/>
                <a:cs typeface="Tahoma"/>
              </a:rPr>
              <a:t>St. Angela’s College </a:t>
            </a:r>
            <a:r>
              <a:rPr lang="en-US" sz="5000" b="1" dirty="0" err="1" smtClean="0">
                <a:latin typeface="Tahoma"/>
                <a:cs typeface="Tahoma"/>
              </a:rPr>
              <a:t>Sligo</a:t>
            </a:r>
            <a:endParaRPr lang="en-US" sz="5000" b="1" dirty="0" smtClean="0">
              <a:latin typeface="Tahoma"/>
              <a:cs typeface="Tahoma"/>
            </a:endParaRPr>
          </a:p>
          <a:p>
            <a:pPr marL="0" indent="0" algn="just">
              <a:buNone/>
              <a:defRPr/>
            </a:pPr>
            <a:r>
              <a:rPr lang="en-US" sz="5000" b="1" dirty="0" smtClean="0">
                <a:latin typeface="Tahoma"/>
                <a:cs typeface="Tahoma"/>
              </a:rPr>
              <a:t>October 1</a:t>
            </a:r>
            <a:r>
              <a:rPr lang="en-US" sz="5000" b="1" baseline="30000" dirty="0" smtClean="0">
                <a:latin typeface="Tahoma"/>
                <a:cs typeface="Tahoma"/>
              </a:rPr>
              <a:t>st</a:t>
            </a:r>
            <a:r>
              <a:rPr lang="en-US" sz="5000" b="1" dirty="0" smtClean="0">
                <a:latin typeface="Tahoma"/>
                <a:cs typeface="Tahoma"/>
              </a:rPr>
              <a:t> 2020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2400" b="1" dirty="0">
              <a:latin typeface="Tahoma"/>
              <a:ea typeface="+mn-ea"/>
              <a:cs typeface="Tahoma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2400" dirty="0">
              <a:ea typeface="+mn-ea"/>
              <a:cs typeface="+mn-cs"/>
            </a:endParaRPr>
          </a:p>
        </p:txBody>
      </p:sp>
      <p:pic>
        <p:nvPicPr>
          <p:cNvPr id="14340" name="Picture 3" descr="Worldwise 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43775" y="415925"/>
            <a:ext cx="1800225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90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3400" b="1" dirty="0" smtClean="0"/>
              <a:t>Global Citizenship Education, WWGS &amp; ‘complex’ issues</a:t>
            </a:r>
            <a:endParaRPr lang="en-US" sz="3400" b="1" dirty="0"/>
          </a:p>
        </p:txBody>
      </p:sp>
      <p:pic>
        <p:nvPicPr>
          <p:cNvPr id="4" name="Content Placeholder 3" descr="Simplicity_is_Important.jpg.optimal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872289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16976" y="151716"/>
            <a:ext cx="10577951" cy="1143000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1F497D"/>
                </a:solidFill>
                <a:latin typeface="Rockwell"/>
                <a:cs typeface="Rockwell"/>
              </a:rPr>
              <a:t>What do you understand by these images?</a:t>
            </a:r>
            <a:endParaRPr lang="en-US" sz="3300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5" name="Picture 5" descr="fin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9"/>
          <a:stretch/>
        </p:blipFill>
        <p:spPr bwMode="auto">
          <a:xfrm>
            <a:off x="483491" y="1294716"/>
            <a:ext cx="4226320" cy="5230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3" descr="Screen Shot 2015-12-09 at 06.24.45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1092" r="-71092"/>
          <a:stretch>
            <a:fillRect/>
          </a:stretch>
        </p:blipFill>
        <p:spPr>
          <a:xfrm>
            <a:off x="2302532" y="1294716"/>
            <a:ext cx="9198895" cy="4862048"/>
          </a:xfrm>
        </p:spPr>
      </p:pic>
    </p:spTree>
    <p:extLst>
      <p:ext uri="{BB962C8B-B14F-4D97-AF65-F5344CB8AC3E}">
        <p14:creationId xmlns:p14="http://schemas.microsoft.com/office/powerpoint/2010/main" val="1818276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Content Placeholder 2"/>
          <p:cNvSpPr>
            <a:spLocks noGrp="1"/>
          </p:cNvSpPr>
          <p:nvPr>
            <p:ph idx="1"/>
          </p:nvPr>
        </p:nvSpPr>
        <p:spPr>
          <a:xfrm>
            <a:off x="58738" y="331788"/>
            <a:ext cx="8413750" cy="60801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dirty="0" smtClean="0">
                <a:latin typeface="Tahoma" charset="0"/>
                <a:cs typeface="Tahoma" charset="0"/>
              </a:rPr>
              <a:t>GCE </a:t>
            </a:r>
            <a:r>
              <a:rPr lang="en-US" dirty="0">
                <a:latin typeface="Tahoma" charset="0"/>
                <a:cs typeface="Tahoma" charset="0"/>
              </a:rPr>
              <a:t>enables students to move from:</a:t>
            </a:r>
          </a:p>
          <a:p>
            <a:pPr marL="0" indent="0" eaLnBrk="1" hangingPunct="1">
              <a:buFont typeface="Arial" charset="0"/>
              <a:buNone/>
            </a:pPr>
            <a:endParaRPr lang="en-US" dirty="0">
              <a:latin typeface="Verdana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en-US" dirty="0">
              <a:latin typeface="Verdana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en-US" dirty="0">
              <a:latin typeface="Verdana" charset="0"/>
            </a:endParaRPr>
          </a:p>
          <a:p>
            <a:pPr marL="0" indent="0" algn="just" eaLnBrk="1" hangingPunct="1">
              <a:buFont typeface="Arial" charset="0"/>
              <a:buNone/>
            </a:pPr>
            <a:endParaRPr lang="en-US" dirty="0">
              <a:latin typeface="Calibri" charset="0"/>
            </a:endParaRPr>
          </a:p>
        </p:txBody>
      </p:sp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457200" y="2009775"/>
            <a:ext cx="3044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6627" name="TextBox 5"/>
          <p:cNvSpPr txBox="1">
            <a:spLocks noChangeArrowheads="1"/>
          </p:cNvSpPr>
          <p:nvPr/>
        </p:nvSpPr>
        <p:spPr bwMode="auto">
          <a:xfrm>
            <a:off x="609600" y="2162175"/>
            <a:ext cx="3044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770164" y="1692275"/>
            <a:ext cx="7850260" cy="461665"/>
          </a:xfrm>
          <a:prstGeom prst="rect">
            <a:avLst/>
          </a:prstGeom>
          <a:solidFill>
            <a:srgbClr val="FFF8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dirty="0">
                <a:latin typeface="Verdana" charset="0"/>
              </a:rPr>
              <a:t>Basic </a:t>
            </a:r>
            <a:r>
              <a:rPr lang="en-US" dirty="0" smtClean="0">
                <a:latin typeface="Verdana" charset="0"/>
              </a:rPr>
              <a:t>Awareness </a:t>
            </a:r>
            <a:r>
              <a:rPr lang="en-US" dirty="0">
                <a:latin typeface="Verdana" charset="0"/>
              </a:rPr>
              <a:t>of </a:t>
            </a:r>
            <a:r>
              <a:rPr lang="en-US" dirty="0" smtClean="0">
                <a:latin typeface="Verdana" charset="0"/>
              </a:rPr>
              <a:t>Local </a:t>
            </a:r>
            <a:r>
              <a:rPr lang="en-US" dirty="0">
                <a:latin typeface="Verdana" charset="0"/>
              </a:rPr>
              <a:t>&amp;</a:t>
            </a:r>
            <a:r>
              <a:rPr lang="en-US" dirty="0" smtClean="0">
                <a:latin typeface="Verdana" charset="0"/>
              </a:rPr>
              <a:t> Global </a:t>
            </a:r>
            <a:r>
              <a:rPr lang="en-US" dirty="0">
                <a:latin typeface="Verdana" charset="0"/>
              </a:rPr>
              <a:t>I</a:t>
            </a:r>
            <a:r>
              <a:rPr lang="en-US" dirty="0" smtClean="0">
                <a:latin typeface="Verdana" charset="0"/>
              </a:rPr>
              <a:t>ssues</a:t>
            </a:r>
            <a:endParaRPr lang="en-US" dirty="0"/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>
            <a:off x="58738" y="4044950"/>
            <a:ext cx="8967787" cy="461665"/>
          </a:xfrm>
          <a:prstGeom prst="rect">
            <a:avLst/>
          </a:prstGeom>
          <a:solidFill>
            <a:srgbClr val="FFF9A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dirty="0">
                <a:latin typeface="Verdana" charset="0"/>
              </a:rPr>
              <a:t>Understanding  of the </a:t>
            </a:r>
            <a:r>
              <a:rPr lang="en-US" dirty="0" smtClean="0">
                <a:latin typeface="Verdana" charset="0"/>
              </a:rPr>
              <a:t>Causes </a:t>
            </a:r>
            <a:r>
              <a:rPr lang="en-US" dirty="0">
                <a:latin typeface="Verdana" charset="0"/>
              </a:rPr>
              <a:t>&amp;</a:t>
            </a:r>
            <a:r>
              <a:rPr lang="en-US" dirty="0" smtClean="0">
                <a:latin typeface="Verdana" charset="0"/>
              </a:rPr>
              <a:t> Effects </a:t>
            </a:r>
            <a:r>
              <a:rPr lang="en-US" dirty="0">
                <a:latin typeface="Verdana" charset="0"/>
              </a:rPr>
              <a:t>of </a:t>
            </a:r>
            <a:r>
              <a:rPr lang="en-US" dirty="0" smtClean="0">
                <a:latin typeface="Verdana" charset="0"/>
              </a:rPr>
              <a:t>Global </a:t>
            </a:r>
            <a:r>
              <a:rPr lang="en-US" dirty="0">
                <a:latin typeface="Verdana" charset="0"/>
              </a:rPr>
              <a:t>I</a:t>
            </a:r>
            <a:r>
              <a:rPr lang="en-US" dirty="0" smtClean="0">
                <a:latin typeface="Verdana" charset="0"/>
              </a:rPr>
              <a:t>ssues</a:t>
            </a:r>
            <a:endParaRPr lang="en-US" dirty="0"/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196564" y="6027738"/>
            <a:ext cx="8845081" cy="46166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dirty="0">
                <a:latin typeface="Verdana" charset="0"/>
              </a:rPr>
              <a:t>Personal </a:t>
            </a:r>
            <a:r>
              <a:rPr lang="en-US" dirty="0" smtClean="0">
                <a:latin typeface="Verdana" charset="0"/>
              </a:rPr>
              <a:t>Involvement </a:t>
            </a:r>
            <a:r>
              <a:rPr lang="en-US" dirty="0">
                <a:latin typeface="Verdana" charset="0"/>
              </a:rPr>
              <a:t>&amp;</a:t>
            </a:r>
            <a:r>
              <a:rPr lang="en-US" dirty="0" smtClean="0">
                <a:latin typeface="Verdana" charset="0"/>
              </a:rPr>
              <a:t> Informed Meaningful </a:t>
            </a:r>
            <a:r>
              <a:rPr lang="en-US" dirty="0">
                <a:latin typeface="Verdana" charset="0"/>
              </a:rPr>
              <a:t>A</a:t>
            </a:r>
            <a:r>
              <a:rPr lang="en-US" dirty="0" smtClean="0">
                <a:latin typeface="Verdana" charset="0"/>
              </a:rPr>
              <a:t>ction</a:t>
            </a:r>
            <a:endParaRPr lang="en-US" dirty="0"/>
          </a:p>
        </p:txBody>
      </p:sp>
      <p:sp>
        <p:nvSpPr>
          <p:cNvPr id="26631" name="Title 9"/>
          <p:cNvSpPr>
            <a:spLocks noGrp="1"/>
          </p:cNvSpPr>
          <p:nvPr>
            <p:ph type="title"/>
          </p:nvPr>
        </p:nvSpPr>
        <p:spPr>
          <a:xfrm>
            <a:off x="514350" y="2259013"/>
            <a:ext cx="8229600" cy="1143000"/>
          </a:xfrm>
        </p:spPr>
        <p:txBody>
          <a:bodyPr/>
          <a:lstStyle/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376738" y="2797175"/>
            <a:ext cx="566737" cy="60483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Down Arrow 11"/>
          <p:cNvSpPr/>
          <p:nvPr/>
        </p:nvSpPr>
        <p:spPr>
          <a:xfrm>
            <a:off x="4376738" y="5114925"/>
            <a:ext cx="566737" cy="60642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069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20-09-23 at 18.39.46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0886" r="-6506"/>
          <a:stretch/>
        </p:blipFill>
        <p:spPr>
          <a:xfrm>
            <a:off x="-2841543" y="440938"/>
            <a:ext cx="7390235" cy="589843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3" descr="Screen Shot 2020-09-23 at 18.35.49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2727" r="-72727"/>
          <a:stretch>
            <a:fillRect/>
          </a:stretch>
        </p:blipFill>
        <p:spPr>
          <a:xfrm>
            <a:off x="1554560" y="440938"/>
            <a:ext cx="10519127" cy="589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393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3.0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667" r="-20667"/>
          <a:stretch>
            <a:fillRect/>
          </a:stretch>
        </p:blipFill>
        <p:spPr>
          <a:xfrm>
            <a:off x="-1353428" y="274638"/>
            <a:ext cx="12414786" cy="6376557"/>
          </a:xfrm>
        </p:spPr>
      </p:pic>
      <p:sp>
        <p:nvSpPr>
          <p:cNvPr id="5" name="TextBox 4"/>
          <p:cNvSpPr txBox="1"/>
          <p:nvPr/>
        </p:nvSpPr>
        <p:spPr>
          <a:xfrm>
            <a:off x="1923582" y="31876"/>
            <a:ext cx="540957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 smtClean="0">
                <a:solidFill>
                  <a:schemeClr val="tx2"/>
                </a:solidFill>
                <a:latin typeface="Rockwell"/>
                <a:cs typeface="Rockwell"/>
              </a:rPr>
              <a:t>The Global Goals 2015-2030</a:t>
            </a:r>
            <a:endParaRPr lang="en-US" sz="3000" b="1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</p:spTree>
    <p:extLst>
      <p:ext uri="{BB962C8B-B14F-4D97-AF65-F5344CB8AC3E}">
        <p14:creationId xmlns:p14="http://schemas.microsoft.com/office/powerpoint/2010/main" val="1229929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3 at 17.27.04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258" r="-26258"/>
          <a:stretch>
            <a:fillRect/>
          </a:stretch>
        </p:blipFill>
        <p:spPr>
          <a:xfrm>
            <a:off x="-1843688" y="-13524"/>
            <a:ext cx="13004801" cy="6858000"/>
          </a:xfrm>
        </p:spPr>
      </p:pic>
      <p:sp>
        <p:nvSpPr>
          <p:cNvPr id="5" name="TextBox 4"/>
          <p:cNvSpPr txBox="1"/>
          <p:nvPr/>
        </p:nvSpPr>
        <p:spPr>
          <a:xfrm>
            <a:off x="343647" y="-13524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-149412" y="3164681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132191" y="3317081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358094" y="-223838"/>
            <a:ext cx="1290918" cy="729430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991" y="227048"/>
            <a:ext cx="225241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dirty="0" smtClean="0"/>
              <a:t>DE Themes</a:t>
            </a:r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1214665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1.4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E5E6EB"/>
              </a:clrFrom>
              <a:clrTo>
                <a:srgbClr val="E5E6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854" r="-35854"/>
          <a:stretch>
            <a:fillRect/>
          </a:stretch>
        </p:blipFill>
        <p:spPr>
          <a:xfrm>
            <a:off x="-2623313" y="-217249"/>
            <a:ext cx="14653793" cy="6858000"/>
          </a:xfrm>
        </p:spPr>
      </p:pic>
    </p:spTree>
    <p:extLst>
      <p:ext uri="{BB962C8B-B14F-4D97-AF65-F5344CB8AC3E}">
        <p14:creationId xmlns:p14="http://schemas.microsoft.com/office/powerpoint/2010/main" val="2554236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1.3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E5E6EB"/>
              </a:clrFrom>
              <a:clrTo>
                <a:srgbClr val="E5E6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199" r="-35199"/>
          <a:stretch>
            <a:fillRect/>
          </a:stretch>
        </p:blipFill>
        <p:spPr>
          <a:xfrm>
            <a:off x="-1604063" y="0"/>
            <a:ext cx="12930886" cy="7035560"/>
          </a:xfrm>
        </p:spPr>
      </p:pic>
    </p:spTree>
    <p:extLst>
      <p:ext uri="{BB962C8B-B14F-4D97-AF65-F5344CB8AC3E}">
        <p14:creationId xmlns:p14="http://schemas.microsoft.com/office/powerpoint/2010/main" val="2292766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90769"/>
            <a:ext cx="8229600" cy="632727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4400" b="1" dirty="0"/>
              <a:t>How should I </a:t>
            </a:r>
            <a:r>
              <a:rPr lang="en-US" sz="4400" b="1" dirty="0" smtClean="0"/>
              <a:t>approach </a:t>
            </a:r>
            <a:r>
              <a:rPr lang="en-US" sz="4400" b="1" dirty="0"/>
              <a:t>DE theme(s) or issue(s)? </a:t>
            </a:r>
            <a:endParaRPr lang="en-US" sz="4400" b="1" dirty="0" smtClean="0"/>
          </a:p>
          <a:p>
            <a:pPr marL="0" indent="0">
              <a:buNone/>
            </a:pPr>
            <a:endParaRPr lang="en-US" sz="4400" b="1" dirty="0" smtClean="0"/>
          </a:p>
          <a:p>
            <a:pPr marL="0" indent="0">
              <a:buNone/>
            </a:pPr>
            <a:r>
              <a:rPr lang="en-US" sz="4400" b="1" dirty="0"/>
              <a:t>M</a:t>
            </a:r>
            <a:r>
              <a:rPr lang="en-US" sz="4400" b="1" dirty="0" smtClean="0"/>
              <a:t>ake connections</a:t>
            </a:r>
            <a:r>
              <a:rPr lang="en-US" sz="4400" b="1" dirty="0" smtClean="0">
                <a:sym typeface="Wingdings"/>
              </a:rPr>
              <a:t></a:t>
            </a:r>
            <a:r>
              <a:rPr lang="en-US" sz="4400" b="1" dirty="0" smtClean="0"/>
              <a:t> </a:t>
            </a:r>
            <a:r>
              <a:rPr lang="en-US" sz="4400" dirty="0"/>
              <a:t>between the local and global. This should be a key focus, regardless of the DE theme(s) you are exploring. </a:t>
            </a:r>
            <a:endParaRPr lang="en-US" sz="4400" dirty="0" smtClean="0"/>
          </a:p>
          <a:p>
            <a:pPr marL="0" indent="0">
              <a:buNone/>
            </a:pPr>
            <a:endParaRPr lang="en-US" sz="4400" b="1" dirty="0"/>
          </a:p>
          <a:p>
            <a:pPr marL="0" indent="0">
              <a:buNone/>
            </a:pPr>
            <a:r>
              <a:rPr lang="en-US" sz="4400" b="1" dirty="0" smtClean="0"/>
              <a:t>Explore the </a:t>
            </a:r>
            <a:r>
              <a:rPr lang="en-US" sz="4400" b="1" dirty="0"/>
              <a:t>root </a:t>
            </a:r>
            <a:r>
              <a:rPr lang="en-US" sz="4400" b="1" dirty="0" smtClean="0"/>
              <a:t>causes</a:t>
            </a:r>
            <a:r>
              <a:rPr lang="en-US" sz="4400" b="1" dirty="0" smtClean="0">
                <a:sym typeface="Wingdings"/>
              </a:rPr>
              <a:t></a:t>
            </a:r>
            <a:r>
              <a:rPr lang="en-US" sz="4400" b="1" dirty="0" smtClean="0"/>
              <a:t> </a:t>
            </a:r>
            <a:r>
              <a:rPr lang="en-US" sz="4400" dirty="0"/>
              <a:t>of the theme(s) you have chosen, and </a:t>
            </a:r>
            <a:r>
              <a:rPr lang="en-US" sz="4400" dirty="0" smtClean="0"/>
              <a:t>examine </a:t>
            </a:r>
            <a:r>
              <a:rPr lang="en-US" sz="4400" dirty="0"/>
              <a:t>it from a global justice perspective: Who is a </a:t>
            </a:r>
            <a:r>
              <a:rPr lang="en-US" sz="4400" dirty="0" smtClean="0"/>
              <a:t>effected </a:t>
            </a:r>
            <a:r>
              <a:rPr lang="en-US" sz="4400" dirty="0"/>
              <a:t>by this issue? Who is responsible? Is it fair? What can be done to address it? </a:t>
            </a:r>
            <a:endParaRPr lang="en-US" sz="4400" dirty="0" smtClean="0"/>
          </a:p>
          <a:p>
            <a:pPr marL="0" indent="0">
              <a:buNone/>
            </a:pPr>
            <a:endParaRPr lang="en-US" sz="4400" b="1" dirty="0"/>
          </a:p>
          <a:p>
            <a:pPr marL="0" indent="0">
              <a:buNone/>
            </a:pPr>
            <a:r>
              <a:rPr lang="en-US" sz="4400" b="1" dirty="0" smtClean="0"/>
              <a:t>Exploring viewpoints </a:t>
            </a:r>
            <a:r>
              <a:rPr lang="en-US" sz="4400" b="1" dirty="0"/>
              <a:t>and perspectives on the theme(s) </a:t>
            </a:r>
            <a:r>
              <a:rPr lang="en-US" sz="4400" b="1" dirty="0" smtClean="0">
                <a:sym typeface="Wingdings"/>
              </a:rPr>
              <a:t></a:t>
            </a:r>
            <a:r>
              <a:rPr lang="en-US" sz="4400" dirty="0" smtClean="0"/>
              <a:t>It </a:t>
            </a:r>
            <a:r>
              <a:rPr lang="en-US" sz="4400" dirty="0"/>
              <a:t>is vital that time is given to exploring multiple perspectives, as it allows you to acquire a more comprehensive understanding of these theme(s) . </a:t>
            </a:r>
            <a:endParaRPr lang="en-US" sz="4400" dirty="0" smtClean="0"/>
          </a:p>
          <a:p>
            <a:endParaRPr lang="en-US" sz="4400" dirty="0"/>
          </a:p>
          <a:p>
            <a:pPr marL="0" indent="0">
              <a:buNone/>
            </a:pPr>
            <a:r>
              <a:rPr lang="en-US" sz="4400" b="1" dirty="0" smtClean="0"/>
              <a:t>Reflect on </a:t>
            </a:r>
            <a:r>
              <a:rPr lang="en-US" sz="4400" b="1" dirty="0"/>
              <a:t>your DE </a:t>
            </a:r>
            <a:r>
              <a:rPr lang="en-US" sz="4400" b="1" dirty="0" smtClean="0"/>
              <a:t>work</a:t>
            </a:r>
            <a:r>
              <a:rPr lang="en-US" sz="4400" b="1" dirty="0" smtClean="0">
                <a:sym typeface="Wingdings"/>
              </a:rPr>
              <a:t></a:t>
            </a:r>
            <a:r>
              <a:rPr lang="en-US" sz="4400" b="1" dirty="0" smtClean="0"/>
              <a:t> </a:t>
            </a:r>
            <a:r>
              <a:rPr lang="en-US" sz="4400" dirty="0"/>
              <a:t>For example, what have you learned about yourself, your communities, and the wider world as a result of this process?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4903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2923"/>
            <a:ext cx="9144000" cy="159315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dirty="0" smtClean="0"/>
              <a:t>Home Economics &amp; Global Citizenship Education</a:t>
            </a:r>
            <a:r>
              <a:rPr lang="mr-IN" dirty="0" smtClean="0"/>
              <a:t>…</a:t>
            </a:r>
            <a:r>
              <a:rPr lang="ga-IE" dirty="0" smtClean="0"/>
              <a:t>what is the link?</a:t>
            </a:r>
            <a:endParaRPr lang="en-US" dirty="0"/>
          </a:p>
        </p:txBody>
      </p:sp>
      <p:pic>
        <p:nvPicPr>
          <p:cNvPr id="5" name="Content Placeholder 4" descr="live-chat-best-practices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50236"/>
            <a:ext cx="9144000" cy="5307763"/>
          </a:xfrm>
        </p:spPr>
      </p:pic>
    </p:spTree>
    <p:extLst>
      <p:ext uri="{BB962C8B-B14F-4D97-AF65-F5344CB8AC3E}">
        <p14:creationId xmlns:p14="http://schemas.microsoft.com/office/powerpoint/2010/main" val="1931960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Home </a:t>
            </a:r>
            <a:r>
              <a:rPr lang="en-US" dirty="0" smtClean="0"/>
              <a:t>economics play a key role in this </a:t>
            </a:r>
            <a:r>
              <a:rPr lang="en-US" b="1" dirty="0"/>
              <a:t>ever-changing, interdependent world house</a:t>
            </a:r>
            <a:r>
              <a:rPr lang="en-US" dirty="0"/>
              <a:t>, called the global </a:t>
            </a:r>
            <a:r>
              <a:rPr lang="en-US" dirty="0" smtClean="0"/>
              <a:t>community</a:t>
            </a:r>
          </a:p>
          <a:p>
            <a:endParaRPr lang="en-US" dirty="0"/>
          </a:p>
          <a:p>
            <a:r>
              <a:rPr lang="en-US" dirty="0" smtClean="0"/>
              <a:t>Home economics </a:t>
            </a:r>
            <a:r>
              <a:rPr lang="en-US" dirty="0"/>
              <a:t>serve a unique </a:t>
            </a:r>
            <a:r>
              <a:rPr lang="en-US" b="1" dirty="0"/>
              <a:t>bridging role between households and other sectors of society </a:t>
            </a:r>
            <a:endParaRPr lang="en-US" b="1" dirty="0" smtClean="0"/>
          </a:p>
          <a:p>
            <a:endParaRPr lang="en-US" dirty="0"/>
          </a:p>
          <a:p>
            <a:r>
              <a:rPr lang="en-US" dirty="0" smtClean="0"/>
              <a:t>The purpose of the subject is to </a:t>
            </a:r>
            <a:r>
              <a:rPr lang="en-US" b="1" dirty="0" smtClean="0"/>
              <a:t>empower </a:t>
            </a:r>
            <a:r>
              <a:rPr lang="en-US" b="1" dirty="0"/>
              <a:t>individuals and </a:t>
            </a:r>
            <a:r>
              <a:rPr lang="en-US" b="1" dirty="0" smtClean="0"/>
              <a:t>families </a:t>
            </a:r>
            <a:r>
              <a:rPr lang="en-US" dirty="0" smtClean="0"/>
              <a:t>and to equip them in </a:t>
            </a:r>
            <a:r>
              <a:rPr lang="en-US" dirty="0"/>
              <a:t>dealing with their world, to cope and to function with given situations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Home </a:t>
            </a:r>
            <a:r>
              <a:rPr lang="en-US" dirty="0"/>
              <a:t>economics has a role </a:t>
            </a:r>
            <a:r>
              <a:rPr lang="en-US" b="1" dirty="0"/>
              <a:t>in contributing to the solutions</a:t>
            </a:r>
            <a:r>
              <a:rPr lang="en-US" dirty="0"/>
              <a:t>, not adding to the </a:t>
            </a:r>
            <a:r>
              <a:rPr lang="en-US" dirty="0" smtClean="0"/>
              <a:t>problems (</a:t>
            </a:r>
            <a:r>
              <a:rPr lang="en-US" dirty="0" err="1" smtClean="0"/>
              <a:t>i.e</a:t>
            </a:r>
            <a:r>
              <a:rPr lang="en-US" dirty="0" smtClean="0"/>
              <a:t> local or global issues)</a:t>
            </a:r>
            <a:endParaRPr lang="en-US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Home Economics and Global Citizenship</a:t>
            </a:r>
            <a:r>
              <a:rPr lang="mr-IN" dirty="0" smtClean="0"/>
              <a:t>…</a:t>
            </a:r>
            <a:r>
              <a:rPr lang="ga-IE" dirty="0" smtClean="0"/>
              <a:t>what is the link?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291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3546"/>
            <a:ext cx="9144000" cy="6168232"/>
          </a:xfrm>
        </p:spPr>
        <p:txBody>
          <a:bodyPr>
            <a:normAutofit/>
          </a:bodyPr>
          <a:lstStyle/>
          <a:p>
            <a:r>
              <a:rPr lang="en-US" sz="2600" dirty="0"/>
              <a:t>Home economics educators have an opportunity to </a:t>
            </a:r>
            <a:r>
              <a:rPr lang="en-US" sz="2600" dirty="0" smtClean="0"/>
              <a:t>communicate </a:t>
            </a:r>
            <a:r>
              <a:rPr lang="en-US" sz="2600" dirty="0"/>
              <a:t>the significance of </a:t>
            </a:r>
            <a:r>
              <a:rPr lang="en-US" sz="2600" dirty="0" smtClean="0"/>
              <a:t>creating </a:t>
            </a:r>
            <a:r>
              <a:rPr lang="en-US" sz="2600" dirty="0"/>
              <a:t>and sustaining an improved quality of life for individuals and families from a </a:t>
            </a:r>
            <a:r>
              <a:rPr lang="en-US" sz="2600" b="1" dirty="0"/>
              <a:t>global </a:t>
            </a:r>
            <a:r>
              <a:rPr lang="en-US" sz="2600" b="1" dirty="0" smtClean="0"/>
              <a:t>perspective </a:t>
            </a:r>
          </a:p>
          <a:p>
            <a:endParaRPr lang="en-US" sz="2600" dirty="0"/>
          </a:p>
          <a:p>
            <a:r>
              <a:rPr lang="en-US" sz="2600" dirty="0" smtClean="0"/>
              <a:t>educator </a:t>
            </a:r>
            <a:r>
              <a:rPr lang="en-US" sz="2600" dirty="0"/>
              <a:t>have a powerful </a:t>
            </a:r>
            <a:r>
              <a:rPr lang="en-US" sz="2600" dirty="0" smtClean="0"/>
              <a:t>influence </a:t>
            </a:r>
            <a:r>
              <a:rPr lang="en-US" sz="2600" dirty="0"/>
              <a:t>on generations </a:t>
            </a:r>
            <a:r>
              <a:rPr lang="en-US" sz="2600" dirty="0" smtClean="0"/>
              <a:t>of individuals and families</a:t>
            </a:r>
          </a:p>
          <a:p>
            <a:endParaRPr lang="en-US" sz="2600" dirty="0" smtClean="0"/>
          </a:p>
          <a:p>
            <a:r>
              <a:rPr lang="en-US" sz="2600" b="1" dirty="0" smtClean="0"/>
              <a:t>Basic </a:t>
            </a:r>
            <a:r>
              <a:rPr lang="en-US" sz="2600" b="1" dirty="0"/>
              <a:t>skills</a:t>
            </a:r>
            <a:r>
              <a:rPr lang="en-US" sz="2600" dirty="0"/>
              <a:t>, such as consumer behavior, decision-making, problem- solving, and group interaction are the content of home economics curriculum, as well as the events and transactions of daily </a:t>
            </a:r>
            <a:r>
              <a:rPr lang="en-US" sz="2600" dirty="0" smtClean="0"/>
              <a:t>life</a:t>
            </a:r>
            <a:endParaRPr lang="en-US" sz="2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364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1183"/>
            <a:ext cx="9314103" cy="7271860"/>
          </a:xfrm>
        </p:spPr>
        <p:txBody>
          <a:bodyPr>
            <a:normAutofit/>
          </a:bodyPr>
          <a:lstStyle/>
          <a:p>
            <a:r>
              <a:rPr lang="en-US" sz="2600" dirty="0" smtClean="0">
                <a:latin typeface="Calibri"/>
                <a:cs typeface="Calibri"/>
              </a:rPr>
              <a:t>Provide the ability </a:t>
            </a:r>
            <a:r>
              <a:rPr lang="en-US" sz="2600" dirty="0">
                <a:latin typeface="Calibri"/>
                <a:cs typeface="Calibri"/>
              </a:rPr>
              <a:t>to see the </a:t>
            </a:r>
            <a:r>
              <a:rPr lang="en-US" sz="2600" b="1" dirty="0">
                <a:latin typeface="Calibri"/>
                <a:cs typeface="Calibri"/>
              </a:rPr>
              <a:t>world as an interdependent system</a:t>
            </a:r>
            <a:r>
              <a:rPr lang="en-US" sz="2600" dirty="0">
                <a:latin typeface="Calibri"/>
                <a:cs typeface="Calibri"/>
              </a:rPr>
              <a:t>; to be aware of one's influence in the interactions of the world's system. The ability to perceive </a:t>
            </a:r>
            <a:endParaRPr lang="en-US" sz="2600" dirty="0" smtClean="0">
              <a:latin typeface="Calibri"/>
              <a:cs typeface="Calibri"/>
            </a:endParaRPr>
          </a:p>
          <a:p>
            <a:endParaRPr lang="en-US" sz="2600" dirty="0">
              <a:latin typeface="Calibri"/>
              <a:cs typeface="Calibri"/>
            </a:endParaRPr>
          </a:p>
          <a:p>
            <a:r>
              <a:rPr lang="en-US" sz="2600" dirty="0">
                <a:latin typeface="Calibri"/>
                <a:cs typeface="Calibri"/>
              </a:rPr>
              <a:t>the world as a </a:t>
            </a:r>
            <a:r>
              <a:rPr lang="en-US" sz="2600" b="1" dirty="0">
                <a:latin typeface="Calibri"/>
                <a:cs typeface="Calibri"/>
              </a:rPr>
              <a:t>single </a:t>
            </a:r>
            <a:r>
              <a:rPr lang="en-US" sz="2600" b="1" dirty="0" smtClean="0">
                <a:latin typeface="Calibri"/>
                <a:cs typeface="Calibri"/>
              </a:rPr>
              <a:t>system</a:t>
            </a:r>
            <a:r>
              <a:rPr lang="en-US" sz="2600" dirty="0" smtClean="0">
                <a:latin typeface="Calibri"/>
                <a:cs typeface="Calibri"/>
                <a:sym typeface="Wingdings"/>
              </a:rPr>
              <a:t></a:t>
            </a:r>
            <a:r>
              <a:rPr lang="en-US" sz="2600" dirty="0" smtClean="0"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to be aware of one's involvement in it; to act to influence the system </a:t>
            </a:r>
            <a:endParaRPr lang="en-US" sz="2600" dirty="0" smtClean="0">
              <a:latin typeface="Calibri"/>
              <a:cs typeface="Calibri"/>
            </a:endParaRPr>
          </a:p>
          <a:p>
            <a:endParaRPr lang="en-US" sz="2600" dirty="0">
              <a:latin typeface="Calibri"/>
              <a:cs typeface="Calibri"/>
            </a:endParaRPr>
          </a:p>
          <a:p>
            <a:r>
              <a:rPr lang="en-US" sz="2600" dirty="0" smtClean="0">
                <a:latin typeface="Calibri"/>
                <a:cs typeface="Calibri"/>
              </a:rPr>
              <a:t>information</a:t>
            </a:r>
            <a:r>
              <a:rPr lang="en-US" sz="2600" dirty="0">
                <a:latin typeface="Calibri"/>
                <a:cs typeface="Calibri"/>
              </a:rPr>
              <a:t>, attitudes, awareness, and skills, which, taken together, can help us </a:t>
            </a:r>
            <a:r>
              <a:rPr lang="en-US" sz="2600" b="1" dirty="0">
                <a:latin typeface="Calibri"/>
                <a:cs typeface="Calibri"/>
              </a:rPr>
              <a:t>understand our world, how we affect it, and how it affects </a:t>
            </a:r>
            <a:r>
              <a:rPr lang="en-US" sz="2600" b="1" dirty="0" smtClean="0">
                <a:latin typeface="Calibri"/>
                <a:cs typeface="Calibri"/>
              </a:rPr>
              <a:t>us</a:t>
            </a:r>
          </a:p>
          <a:p>
            <a:endParaRPr lang="en-US" sz="2600" b="1" dirty="0">
              <a:latin typeface="Calibri (Body)"/>
              <a:cs typeface="Calibri (Body)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866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3.0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667" r="-20667"/>
          <a:stretch>
            <a:fillRect/>
          </a:stretch>
        </p:blipFill>
        <p:spPr>
          <a:xfrm>
            <a:off x="-1353428" y="274638"/>
            <a:ext cx="12414786" cy="6376557"/>
          </a:xfrm>
        </p:spPr>
      </p:pic>
      <p:pic>
        <p:nvPicPr>
          <p:cNvPr id="10" name="Content Placeholder 4" descr="live-chat-best-practice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73330" y="5623286"/>
            <a:ext cx="1791247" cy="102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303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3.0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667" r="-20667"/>
          <a:stretch>
            <a:fillRect/>
          </a:stretch>
        </p:blipFill>
        <p:spPr>
          <a:xfrm>
            <a:off x="-1353428" y="274638"/>
            <a:ext cx="12414786" cy="6376557"/>
          </a:xfrm>
        </p:spPr>
      </p:pic>
      <p:sp>
        <p:nvSpPr>
          <p:cNvPr id="3" name="Oval 2"/>
          <p:cNvSpPr/>
          <p:nvPr/>
        </p:nvSpPr>
        <p:spPr>
          <a:xfrm>
            <a:off x="676444" y="3101744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80393" y="1696969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280393" y="168812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793620" y="168812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03237" y="168812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280393" y="3223909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0" name="Content Placeholder 3" descr="Unknown-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15" r="-40915"/>
          <a:stretch>
            <a:fillRect/>
          </a:stretch>
        </p:blipFill>
        <p:spPr>
          <a:xfrm>
            <a:off x="5863627" y="4847116"/>
            <a:ext cx="3280373" cy="180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730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0000" dirty="0" smtClean="0"/>
              <a:t>JUNIOR CYCLE</a:t>
            </a:r>
          </a:p>
        </p:txBody>
      </p:sp>
      <p:pic>
        <p:nvPicPr>
          <p:cNvPr id="4" name="Picture 3" descr="JuniorCycle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9829" y="3437468"/>
            <a:ext cx="3053026" cy="268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540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1F497D"/>
                </a:solidFill>
                <a:latin typeface="Rockwell"/>
                <a:cs typeface="Rockwell"/>
              </a:rPr>
              <a:t>24 Statements of Learning (SOL) for New Junior Cycle</a:t>
            </a:r>
            <a:endParaRPr lang="en-US" b="1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4" name="Content Placeholder 3" descr="Screen Shot 2016-02-17 at 07.36.55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6482" r="-76482"/>
          <a:stretch>
            <a:fillRect/>
          </a:stretch>
        </p:blipFill>
        <p:spPr>
          <a:xfrm>
            <a:off x="1303860" y="1600200"/>
            <a:ext cx="8229600" cy="4525963"/>
          </a:xfrm>
        </p:spPr>
      </p:pic>
      <p:sp>
        <p:nvSpPr>
          <p:cNvPr id="5" name="Left Brace 4"/>
          <p:cNvSpPr/>
          <p:nvPr/>
        </p:nvSpPr>
        <p:spPr>
          <a:xfrm>
            <a:off x="2771415" y="2998080"/>
            <a:ext cx="897466" cy="1461030"/>
          </a:xfrm>
          <a:prstGeom prst="leftBrace">
            <a:avLst>
              <a:gd name="adj1" fmla="val 30488"/>
              <a:gd name="adj2" fmla="val 50000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5-Point Star 5"/>
          <p:cNvSpPr/>
          <p:nvPr/>
        </p:nvSpPr>
        <p:spPr>
          <a:xfrm>
            <a:off x="225776" y="2652894"/>
            <a:ext cx="2771415" cy="1778000"/>
          </a:xfrm>
          <a:prstGeom prst="star5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STRONG DE LINKS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356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685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1F497D"/>
                </a:solidFill>
                <a:latin typeface="Rockwell"/>
                <a:cs typeface="Rockwell"/>
              </a:rPr>
              <a:t>Very Strong DE Links</a:t>
            </a:r>
            <a:br>
              <a:rPr lang="en-US" b="1" dirty="0" smtClean="0">
                <a:solidFill>
                  <a:srgbClr val="1F497D"/>
                </a:solidFill>
                <a:latin typeface="Rockwell"/>
                <a:cs typeface="Rockwell"/>
              </a:rPr>
            </a:br>
            <a: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  <a:t/>
            </a:r>
            <a:b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</a:br>
            <a:r>
              <a:rPr lang="en-US" b="1" dirty="0" smtClean="0">
                <a:solidFill>
                  <a:srgbClr val="1F497D"/>
                </a:solidFill>
                <a:latin typeface="Rockwell"/>
                <a:cs typeface="Rockwell"/>
              </a:rPr>
              <a:t>SOL 5-10</a:t>
            </a:r>
            <a:endParaRPr lang="en-US" b="1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4" name="Content Placeholder 3" descr="Screen Shot 2016-02-17 at 07.39.0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0412" b="-40412"/>
          <a:stretch>
            <a:fillRect/>
          </a:stretch>
        </p:blipFill>
        <p:spPr>
          <a:xfrm>
            <a:off x="1473200" y="1007534"/>
            <a:ext cx="7213600" cy="5850466"/>
          </a:xfrm>
        </p:spPr>
      </p:pic>
      <p:sp>
        <p:nvSpPr>
          <p:cNvPr id="5" name="Left Brace 4"/>
          <p:cNvSpPr/>
          <p:nvPr/>
        </p:nvSpPr>
        <p:spPr>
          <a:xfrm>
            <a:off x="259645" y="1586970"/>
            <a:ext cx="1655997" cy="4593698"/>
          </a:xfrm>
          <a:prstGeom prst="lef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709333" y="5898444"/>
            <a:ext cx="497624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660066"/>
                </a:solidFill>
              </a:rPr>
              <a:t>That’s a quarter of all SOL!</a:t>
            </a:r>
            <a:r>
              <a:rPr lang="en-US" sz="3000" dirty="0" smtClean="0"/>
              <a:t>!</a:t>
            </a:r>
            <a:endParaRPr lang="en-US" sz="3000" dirty="0"/>
          </a:p>
        </p:txBody>
      </p:sp>
      <p:sp>
        <p:nvSpPr>
          <p:cNvPr id="8" name="5-Point Star 7"/>
          <p:cNvSpPr/>
          <p:nvPr/>
        </p:nvSpPr>
        <p:spPr>
          <a:xfrm>
            <a:off x="7253112" y="5559780"/>
            <a:ext cx="1016000" cy="959556"/>
          </a:xfrm>
          <a:prstGeom prst="star5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107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900" dirty="0"/>
              <a:t>Junior Cycle Home </a:t>
            </a:r>
            <a:r>
              <a:rPr lang="en-US" sz="2900" dirty="0" smtClean="0"/>
              <a:t>Economics</a:t>
            </a:r>
            <a:br>
              <a:rPr lang="en-US" sz="2900" dirty="0" smtClean="0"/>
            </a:br>
            <a:r>
              <a:rPr lang="en-US" sz="2900" dirty="0" smtClean="0"/>
              <a:t>Aim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Home </a:t>
            </a:r>
            <a:r>
              <a:rPr lang="en-US" dirty="0"/>
              <a:t>Economics aims to develop students’ knowledge, understanding, skills and competences to achieve optimal, </a:t>
            </a:r>
            <a:r>
              <a:rPr lang="en-US" b="1" dirty="0"/>
              <a:t>healthy and sustainable living </a:t>
            </a:r>
            <a:r>
              <a:rPr lang="en-US" dirty="0"/>
              <a:t>for every person as an individual, and as a member of families and society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Home </a:t>
            </a:r>
            <a:r>
              <a:rPr lang="en-US" dirty="0"/>
              <a:t>Economics aims to develop students’ practical food and health literacy skills so that they are enabled to adopt </a:t>
            </a:r>
            <a:r>
              <a:rPr lang="en-US" b="1" dirty="0"/>
              <a:t>a healthy lifestyle and make informed decisions</a:t>
            </a:r>
            <a:r>
              <a:rPr lang="en-US" dirty="0"/>
              <a:t> that positively impact their health and wellbeing as individuals as well as within their families and society.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 </a:t>
            </a:r>
            <a:r>
              <a:rPr lang="en-US" dirty="0"/>
              <a:t>aims to cultivate students who are creative, innovative, adaptable and </a:t>
            </a:r>
            <a:r>
              <a:rPr lang="en-US" b="1" dirty="0"/>
              <a:t>competent consumers. </a:t>
            </a:r>
            <a:endParaRPr lang="en-US" b="1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Home </a:t>
            </a:r>
            <a:r>
              <a:rPr lang="en-US" dirty="0"/>
              <a:t>Economics aims to develop students who are </a:t>
            </a:r>
            <a:r>
              <a:rPr lang="en-US" b="1" dirty="0"/>
              <a:t>environmentally conscious and dedicated to a sustainable and responsible way of life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368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11-20 at 13.44.0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69" r="-1169"/>
          <a:stretch>
            <a:fillRect/>
          </a:stretch>
        </p:blipFill>
        <p:spPr>
          <a:xfrm>
            <a:off x="-105843" y="-108155"/>
            <a:ext cx="9510667" cy="4525963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091786"/>
              </p:ext>
            </p:extLst>
          </p:nvPr>
        </p:nvGraphicFramePr>
        <p:xfrm>
          <a:off x="0" y="4230230"/>
          <a:ext cx="9144000" cy="25603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85571"/>
                <a:gridCol w="3916157"/>
                <a:gridCol w="2642272"/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Diet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Nutrition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Food and health literacy</a:t>
                      </a:r>
                      <a:endParaRPr lang="en-US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Role of family in society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effectLst/>
                        </a:rPr>
                        <a:t>responsible and sustainable management of resources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effectLst/>
                        </a:rPr>
                        <a:t>competent consumers </a:t>
                      </a:r>
                      <a:endParaRPr lang="en-US" dirty="0" smtClean="0">
                        <a:solidFill>
                          <a:srgbClr val="000000"/>
                        </a:solidFill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effectLst/>
                        </a:rPr>
                        <a:t>Responsible consumers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effectLst/>
                        </a:rPr>
                        <a:t>caring attitude towards other individuals, family members, society and the environment </a:t>
                      </a:r>
                      <a:endParaRPr lang="en-US" dirty="0" smtClean="0">
                        <a:solidFill>
                          <a:srgbClr val="000000"/>
                        </a:solidFill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endParaRPr lang="en-US" sz="1800" b="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Textile and craft skills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Ethical production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Sustainable Consumption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Child Labor</a:t>
                      </a:r>
                      <a:endParaRPr lang="en-US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Down Arrow 5"/>
          <p:cNvSpPr/>
          <p:nvPr/>
        </p:nvSpPr>
        <p:spPr>
          <a:xfrm>
            <a:off x="4324405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1362024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6670445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044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11-20 at 13.47.4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795" r="-13795"/>
          <a:stretch>
            <a:fillRect/>
          </a:stretch>
        </p:blipFill>
        <p:spPr>
          <a:xfrm>
            <a:off x="-722184" y="471174"/>
            <a:ext cx="6558620" cy="6200799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348280"/>
              </p:ext>
            </p:extLst>
          </p:nvPr>
        </p:nvGraphicFramePr>
        <p:xfrm>
          <a:off x="5231623" y="1160632"/>
          <a:ext cx="3749834" cy="5212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9834"/>
              </a:tblGrid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as critical, creative thinkers and problem solvers able to make informed decisions to achieve optimal, healthy and sustainable living for individuals, families and society. </a:t>
                      </a:r>
                      <a:endParaRPr lang="en-US" sz="1600" b="0" dirty="0" smtClean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decisions that positively impact the health and wellbeing of themselves as individuals as well as within their families. </a:t>
                      </a:r>
                      <a:endParaRPr lang="en-US" sz="1600" b="0" dirty="0" smtClean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future- oriented thinkers and environmentally-conscious citizens, committed to a sustainable and responsible way of life</a:t>
                      </a:r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informed and discerning consumer choices that affect individuals and families in contemporary society. </a:t>
                      </a:r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585102" y="3766995"/>
            <a:ext cx="8558898" cy="1498237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19050" cmpd="sng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585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20-09-30 at 20.19.0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563" r="-20563"/>
          <a:stretch>
            <a:fillRect/>
          </a:stretch>
        </p:blipFill>
        <p:spPr>
          <a:xfrm>
            <a:off x="-1155411" y="511789"/>
            <a:ext cx="11113273" cy="5917901"/>
          </a:xfrm>
        </p:spPr>
      </p:pic>
    </p:spTree>
    <p:extLst>
      <p:ext uri="{BB962C8B-B14F-4D97-AF65-F5344CB8AC3E}">
        <p14:creationId xmlns:p14="http://schemas.microsoft.com/office/powerpoint/2010/main" val="33925045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54492"/>
            <a:ext cx="8229600" cy="1058268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sz="2900" dirty="0" smtClean="0"/>
              <a:t>Learning Outcomes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3776"/>
            <a:ext cx="9144000" cy="6583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Food Health and Culinary Skills</a:t>
            </a:r>
          </a:p>
          <a:p>
            <a:pPr marL="0" indent="0">
              <a:buNone/>
            </a:pPr>
            <a:r>
              <a:rPr lang="en-US" sz="2000" dirty="0" smtClean="0"/>
              <a:t>1.15 </a:t>
            </a:r>
            <a:r>
              <a:rPr lang="en-US" sz="2000" dirty="0"/>
              <a:t>investigate the </a:t>
            </a:r>
            <a:r>
              <a:rPr lang="en-US" sz="2000" b="1" dirty="0"/>
              <a:t>impact of their food choices </a:t>
            </a:r>
            <a:r>
              <a:rPr lang="en-US" sz="2000" dirty="0"/>
              <a:t>from an ecological and ethical perspective </a:t>
            </a:r>
          </a:p>
          <a:p>
            <a:pPr marL="0" indent="0">
              <a:buNone/>
            </a:pPr>
            <a:r>
              <a:rPr lang="en-US" sz="2000" dirty="0"/>
              <a:t>1.16 apply </a:t>
            </a:r>
            <a:r>
              <a:rPr lang="en-US" sz="2000" b="1" dirty="0"/>
              <a:t>sustainable practices </a:t>
            </a:r>
            <a:r>
              <a:rPr lang="en-US" sz="2000" dirty="0"/>
              <a:t>to the selection and management of food and material resources </a:t>
            </a:r>
            <a:endParaRPr lang="en-US" sz="2000" dirty="0" smtClean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200" b="1" dirty="0" smtClean="0">
                <a:solidFill>
                  <a:srgbClr val="31859C"/>
                </a:solidFill>
              </a:rPr>
              <a:t>Responsible Family Living</a:t>
            </a:r>
          </a:p>
          <a:p>
            <a:pPr marL="0" indent="0">
              <a:buNone/>
            </a:pPr>
            <a:r>
              <a:rPr lang="en-US" sz="2000" dirty="0" smtClean="0"/>
              <a:t>2.8 </a:t>
            </a:r>
            <a:r>
              <a:rPr lang="en-US" sz="2000" dirty="0"/>
              <a:t> identify how individuals and families can </a:t>
            </a:r>
            <a:r>
              <a:rPr lang="en-US" sz="2000" b="1" dirty="0"/>
              <a:t>contribute to sustainable and responsible living </a:t>
            </a:r>
          </a:p>
          <a:p>
            <a:pPr marL="0" indent="0">
              <a:buNone/>
            </a:pPr>
            <a:r>
              <a:rPr lang="en-US" sz="2000" dirty="0"/>
              <a:t>2.9  describe sustainable everyday practices in the home to include </a:t>
            </a:r>
            <a:r>
              <a:rPr lang="en-US" sz="2000" b="1" dirty="0"/>
              <a:t>energy efficiency, waste management and water conservation </a:t>
            </a:r>
            <a:endParaRPr lang="en-US" sz="2000" b="1" dirty="0" smtClean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200" b="1" dirty="0" smtClean="0">
                <a:solidFill>
                  <a:srgbClr val="31859C"/>
                </a:solidFill>
              </a:rPr>
              <a:t>Textiles and Craft</a:t>
            </a:r>
          </a:p>
          <a:p>
            <a:pPr marL="0" indent="0">
              <a:buNone/>
            </a:pPr>
            <a:r>
              <a:rPr lang="en-US" sz="2000" dirty="0" smtClean="0"/>
              <a:t>3.8 </a:t>
            </a:r>
            <a:r>
              <a:rPr lang="en-US" sz="2000" dirty="0"/>
              <a:t> discuss the influences of trends and choices on textile and clothing, including </a:t>
            </a:r>
            <a:r>
              <a:rPr lang="en-US" sz="2000" b="1" dirty="0"/>
              <a:t>ethical and ecological considerations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288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20-09-30 at 20.38.2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539" b="-9539"/>
          <a:stretch>
            <a:fillRect/>
          </a:stretch>
        </p:blipFill>
        <p:spPr>
          <a:xfrm>
            <a:off x="558798" y="1193800"/>
            <a:ext cx="8229600" cy="4525963"/>
          </a:xfrm>
        </p:spPr>
      </p:pic>
      <p:pic>
        <p:nvPicPr>
          <p:cNvPr id="5" name="Picture 4" descr="JuniorCycle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3422" y="274638"/>
            <a:ext cx="1421377" cy="125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4007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-ACT-NOW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15" r="-40915"/>
          <a:stretch>
            <a:fillRect/>
          </a:stretch>
        </p:blipFill>
        <p:spPr>
          <a:xfrm>
            <a:off x="-2561494" y="1053518"/>
            <a:ext cx="12866986" cy="596325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UN Campaign </a:t>
            </a:r>
            <a:endParaRPr lang="en-US" dirty="0"/>
          </a:p>
        </p:txBody>
      </p:sp>
      <p:pic>
        <p:nvPicPr>
          <p:cNvPr id="5" name="Picture 4" descr="Unknown-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156" y="3051920"/>
            <a:ext cx="1675726" cy="167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64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 (p.11)</a:t>
            </a:r>
            <a:endParaRPr lang="en-US" dirty="0"/>
          </a:p>
        </p:txBody>
      </p:sp>
      <p:pic>
        <p:nvPicPr>
          <p:cNvPr id="4" name="Content Placeholder 3" descr="Screen Shot 2020-09-30 at 20.33.0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114" b="-3114"/>
          <a:stretch>
            <a:fillRect/>
          </a:stretch>
        </p:blipFill>
        <p:spPr>
          <a:xfrm>
            <a:off x="643467" y="2006600"/>
            <a:ext cx="8229600" cy="4525963"/>
          </a:xfrm>
        </p:spPr>
      </p:pic>
    </p:spTree>
    <p:extLst>
      <p:ext uri="{BB962C8B-B14F-4D97-AF65-F5344CB8AC3E}">
        <p14:creationId xmlns:p14="http://schemas.microsoft.com/office/powerpoint/2010/main" val="26279184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20-09-30 at 20.35.3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5404" r="-25404"/>
          <a:stretch>
            <a:fillRect/>
          </a:stretch>
        </p:blipFill>
        <p:spPr>
          <a:xfrm>
            <a:off x="-1320817" y="409204"/>
            <a:ext cx="12429066" cy="5918199"/>
          </a:xfrm>
        </p:spPr>
      </p:pic>
    </p:spTree>
    <p:extLst>
      <p:ext uri="{BB962C8B-B14F-4D97-AF65-F5344CB8AC3E}">
        <p14:creationId xmlns:p14="http://schemas.microsoft.com/office/powerpoint/2010/main" val="20649413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CBA 1 Creative </a:t>
            </a:r>
            <a:r>
              <a:rPr lang="en-US" dirty="0"/>
              <a:t>Textiles </a:t>
            </a:r>
            <a:br>
              <a:rPr lang="en-US" dirty="0"/>
            </a:br>
            <a:r>
              <a:rPr lang="en-US" sz="2900" dirty="0" smtClean="0"/>
              <a:t>Option 2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i="1" dirty="0">
                <a:solidFill>
                  <a:srgbClr val="31859C"/>
                </a:solidFill>
              </a:rPr>
              <a:t>Option 2: Recycle or </a:t>
            </a:r>
            <a:r>
              <a:rPr lang="en-US" b="1" i="1" dirty="0" err="1">
                <a:solidFill>
                  <a:srgbClr val="31859C"/>
                </a:solidFill>
              </a:rPr>
              <a:t>upcycle</a:t>
            </a:r>
            <a:r>
              <a:rPr lang="en-US" b="1" i="1" dirty="0">
                <a:solidFill>
                  <a:srgbClr val="31859C"/>
                </a:solidFill>
              </a:rPr>
              <a:t> a textile item for an individual or the home </a:t>
            </a:r>
            <a:endParaRPr lang="en-US" b="1" dirty="0">
              <a:solidFill>
                <a:srgbClr val="31859C"/>
              </a:solidFill>
            </a:endParaRPr>
          </a:p>
          <a:p>
            <a:r>
              <a:rPr lang="en-US" sz="2700" dirty="0"/>
              <a:t>Applying the design brief process and the principles of design and sustainability, students are asked to recycle or </a:t>
            </a:r>
            <a:r>
              <a:rPr lang="en-US" sz="2700" dirty="0" err="1"/>
              <a:t>upcycle</a:t>
            </a:r>
            <a:r>
              <a:rPr lang="en-US" sz="2700" dirty="0"/>
              <a:t> a textile item for an individual or the home. </a:t>
            </a:r>
          </a:p>
          <a:p>
            <a:r>
              <a:rPr lang="en-US" sz="2700" dirty="0"/>
              <a:t>As part of the project, students will show evidence of</a:t>
            </a:r>
            <a:r>
              <a:rPr lang="en-US" sz="2700" dirty="0" smtClean="0"/>
              <a:t>:</a:t>
            </a:r>
          </a:p>
          <a:p>
            <a:pPr lvl="2" indent="-342900"/>
            <a:r>
              <a:rPr lang="en-US" sz="1900" dirty="0" smtClean="0"/>
              <a:t>Applying </a:t>
            </a:r>
            <a:r>
              <a:rPr lang="en-US" sz="1900" dirty="0"/>
              <a:t>the design brief </a:t>
            </a:r>
            <a:r>
              <a:rPr lang="en-US" sz="1900" dirty="0" smtClean="0"/>
              <a:t>process</a:t>
            </a:r>
          </a:p>
          <a:p>
            <a:pPr lvl="2" indent="-342900"/>
            <a:r>
              <a:rPr lang="en-US" sz="1900" dirty="0" smtClean="0"/>
              <a:t>Applying </a:t>
            </a:r>
            <a:r>
              <a:rPr lang="en-US" sz="1900" dirty="0"/>
              <a:t>the principles of design and </a:t>
            </a:r>
            <a:r>
              <a:rPr lang="en-US" sz="1900" dirty="0" smtClean="0"/>
              <a:t>sustainability</a:t>
            </a:r>
          </a:p>
          <a:p>
            <a:pPr lvl="2" indent="-342900"/>
            <a:r>
              <a:rPr lang="en-US" sz="1900" dirty="0" smtClean="0"/>
              <a:t>Using </a:t>
            </a:r>
            <a:r>
              <a:rPr lang="en-US" sz="1900" dirty="0"/>
              <a:t>basic hand sewing and/or machine sewing techniques in the making of the product </a:t>
            </a:r>
            <a:endParaRPr lang="en-US" sz="1900" dirty="0">
              <a:latin typeface="Wingdings"/>
            </a:endParaRPr>
          </a:p>
          <a:p>
            <a:pPr lvl="2" indent="-342900"/>
            <a:r>
              <a:rPr lang="en-US" sz="1900" dirty="0" smtClean="0"/>
              <a:t>Fabric </a:t>
            </a:r>
            <a:r>
              <a:rPr lang="en-US" sz="1900" dirty="0"/>
              <a:t>embellishment techniques (where applicable) </a:t>
            </a:r>
          </a:p>
          <a:p>
            <a:pPr lvl="2" indent="-342900"/>
            <a:r>
              <a:rPr lang="en-US" sz="1900" dirty="0" smtClean="0"/>
              <a:t>Appropriate </a:t>
            </a:r>
            <a:r>
              <a:rPr lang="en-US" sz="1900" dirty="0"/>
              <a:t>textile care and maintenance.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0627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0000" dirty="0" smtClean="0"/>
              <a:t>SENIOR CYCLE</a:t>
            </a:r>
          </a:p>
        </p:txBody>
      </p:sp>
    </p:spTree>
    <p:extLst>
      <p:ext uri="{BB962C8B-B14F-4D97-AF65-F5344CB8AC3E}">
        <p14:creationId xmlns:p14="http://schemas.microsoft.com/office/powerpoint/2010/main" val="3268535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Senior Cycle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157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31859C"/>
                </a:solidFill>
                <a:latin typeface="Calibri"/>
                <a:cs typeface="Calibri"/>
              </a:rPr>
              <a:t>1. FOOD </a:t>
            </a:r>
            <a:r>
              <a:rPr lang="en-US" sz="2600" b="1" dirty="0">
                <a:solidFill>
                  <a:srgbClr val="31859C"/>
                </a:solidFill>
                <a:latin typeface="Calibri"/>
                <a:cs typeface="Calibri"/>
              </a:rPr>
              <a:t>STUDIES </a:t>
            </a:r>
            <a:endParaRPr lang="en-US" sz="2600" b="1" dirty="0" smtClean="0">
              <a:solidFill>
                <a:srgbClr val="31859C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sz="2200" b="1" dirty="0" smtClean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US" sz="2200" b="1" dirty="0" smtClean="0">
                <a:latin typeface="Calibri"/>
                <a:cs typeface="Calibri"/>
              </a:rPr>
              <a:t>Food choices: </a:t>
            </a:r>
            <a:r>
              <a:rPr lang="en-US" sz="2200" dirty="0" smtClean="0">
                <a:latin typeface="Calibri"/>
                <a:cs typeface="Calibri"/>
              </a:rPr>
              <a:t>Factors </a:t>
            </a:r>
            <a:r>
              <a:rPr lang="en-US" sz="2200" dirty="0">
                <a:latin typeface="Calibri"/>
                <a:cs typeface="Calibri"/>
              </a:rPr>
              <a:t>affecting food choices</a:t>
            </a:r>
            <a:r>
              <a:rPr lang="en-US" sz="2200" dirty="0" smtClean="0">
                <a:latin typeface="Calibri"/>
                <a:cs typeface="Calibri"/>
              </a:rPr>
              <a:t>, to </a:t>
            </a:r>
            <a:r>
              <a:rPr lang="en-US" sz="2200" dirty="0">
                <a:latin typeface="Calibri"/>
                <a:cs typeface="Calibri"/>
              </a:rPr>
              <a:t>include:</a:t>
            </a:r>
            <a:br>
              <a:rPr lang="en-US" sz="2200" dirty="0">
                <a:latin typeface="Calibri"/>
                <a:cs typeface="Calibri"/>
              </a:rPr>
            </a:br>
            <a:r>
              <a:rPr lang="en-US" sz="2200" dirty="0">
                <a:latin typeface="Calibri"/>
                <a:cs typeface="Calibri"/>
              </a:rPr>
              <a:t>• culture, eating patterns, sensory </a:t>
            </a:r>
            <a:r>
              <a:rPr lang="en-US" sz="2200" dirty="0" smtClean="0">
                <a:latin typeface="Calibri"/>
                <a:cs typeface="Calibri"/>
              </a:rPr>
              <a:t>aspects</a:t>
            </a:r>
            <a:r>
              <a:rPr lang="en-US" sz="2200" dirty="0">
                <a:latin typeface="Calibri"/>
                <a:cs typeface="Calibri"/>
              </a:rPr>
              <a:t>, nutritional awareness, health status, availability, finance, marketing and advertising </a:t>
            </a:r>
            <a:endParaRPr lang="en-US" sz="2200" dirty="0" smtClean="0">
              <a:latin typeface="Calibri"/>
              <a:cs typeface="Calibri"/>
            </a:endParaRPr>
          </a:p>
          <a:p>
            <a:pPr marL="0" indent="0">
              <a:buNone/>
            </a:pPr>
            <a:endParaRPr lang="en-US" sz="22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US" sz="2200" b="1" dirty="0" smtClean="0">
                <a:latin typeface="Calibri"/>
                <a:cs typeface="Calibri"/>
              </a:rPr>
              <a:t>Food Packaging: </a:t>
            </a:r>
            <a:r>
              <a:rPr lang="en-US" sz="2200" dirty="0" smtClean="0">
                <a:latin typeface="Calibri"/>
                <a:cs typeface="Calibri"/>
              </a:rPr>
              <a:t>Packaging </a:t>
            </a:r>
            <a:r>
              <a:rPr lang="en-US" sz="2200" dirty="0">
                <a:latin typeface="Calibri"/>
                <a:cs typeface="Calibri"/>
              </a:rPr>
              <a:t>and materials used, to include: </a:t>
            </a:r>
          </a:p>
          <a:p>
            <a:r>
              <a:rPr lang="en-US" sz="2200" dirty="0">
                <a:latin typeface="Calibri"/>
                <a:cs typeface="Calibri"/>
              </a:rPr>
              <a:t>evaluation of their suitability for </a:t>
            </a:r>
          </a:p>
          <a:p>
            <a:r>
              <a:rPr lang="en-US" sz="2200" dirty="0">
                <a:latin typeface="Calibri"/>
                <a:cs typeface="Calibri"/>
              </a:rPr>
              <a:t>purpose and environmental impact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427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5152"/>
            <a:ext cx="8229600" cy="65428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31859C"/>
                </a:solidFill>
              </a:rPr>
              <a:t>2. RESOURCE </a:t>
            </a:r>
            <a:r>
              <a:rPr lang="en-US" sz="2400" b="1" dirty="0">
                <a:solidFill>
                  <a:srgbClr val="31859C"/>
                </a:solidFill>
              </a:rPr>
              <a:t>MANAGEMENT AND CONSUMER STUDIES </a:t>
            </a:r>
            <a:endParaRPr lang="en-US" sz="2400" b="1" dirty="0" smtClean="0">
              <a:solidFill>
                <a:srgbClr val="31859C"/>
              </a:solidFill>
            </a:endParaRPr>
          </a:p>
          <a:p>
            <a:pPr marL="0" indent="0">
              <a:buNone/>
            </a:pPr>
            <a:r>
              <a:rPr lang="en-US" sz="2400" b="1" dirty="0" smtClean="0"/>
              <a:t>Housing: </a:t>
            </a:r>
            <a:r>
              <a:rPr lang="en-US" sz="2400" dirty="0"/>
              <a:t>Factors that determine individual and family housing choices, to include:</a:t>
            </a:r>
            <a:br>
              <a:rPr lang="en-US" sz="2400" dirty="0"/>
            </a:br>
            <a:r>
              <a:rPr lang="en-US" sz="2400" dirty="0" smtClean="0"/>
              <a:t>socio</a:t>
            </a:r>
            <a:r>
              <a:rPr lang="en-US" sz="2400" dirty="0"/>
              <a:t>-economic factors, national </a:t>
            </a:r>
            <a:r>
              <a:rPr lang="en-US" sz="2400" dirty="0" smtClean="0"/>
              <a:t>housing </a:t>
            </a:r>
            <a:r>
              <a:rPr lang="en-US" sz="2400" dirty="0"/>
              <a:t>policy, trends in housing development, availability </a:t>
            </a:r>
          </a:p>
          <a:p>
            <a:pPr marL="0" indent="0">
              <a:buNone/>
            </a:pPr>
            <a:r>
              <a:rPr lang="en-US" sz="2400" b="1" dirty="0" smtClean="0"/>
              <a:t>Consumer Responsibility</a:t>
            </a:r>
          </a:p>
          <a:p>
            <a:pPr marL="0" indent="0">
              <a:buNone/>
            </a:pPr>
            <a:r>
              <a:rPr lang="en-US" sz="2400" dirty="0" smtClean="0"/>
              <a:t>Responsibility </a:t>
            </a:r>
            <a:r>
              <a:rPr lang="en-US" sz="2400" dirty="0"/>
              <a:t>of the consumer in informed decision-making, with regard to: </a:t>
            </a:r>
          </a:p>
          <a:p>
            <a:r>
              <a:rPr lang="en-US" sz="2400" dirty="0"/>
              <a:t>consumer information and rights </a:t>
            </a:r>
          </a:p>
          <a:p>
            <a:r>
              <a:rPr lang="en-US" sz="2400" dirty="0"/>
              <a:t>management of the environment, </a:t>
            </a:r>
          </a:p>
          <a:p>
            <a:r>
              <a:rPr lang="en-US" sz="2400" dirty="0"/>
              <a:t>to include use of renewable and non-renewable resources, recycling, pollution </a:t>
            </a:r>
            <a:endParaRPr lang="en-US" sz="2400" dirty="0" smtClean="0"/>
          </a:p>
          <a:p>
            <a:endParaRPr lang="en-US" sz="2400" dirty="0" smtClean="0"/>
          </a:p>
          <a:p>
            <a:pPr marL="0" indent="0">
              <a:buNone/>
            </a:pPr>
            <a:r>
              <a:rPr lang="en-US" sz="2400" b="1" dirty="0" smtClean="0">
                <a:solidFill>
                  <a:srgbClr val="31859C"/>
                </a:solidFill>
              </a:rPr>
              <a:t>3. SOCIAL </a:t>
            </a:r>
            <a:r>
              <a:rPr lang="en-US" sz="2400" b="1" dirty="0">
                <a:solidFill>
                  <a:srgbClr val="31859C"/>
                </a:solidFill>
              </a:rPr>
              <a:t>STUDIES </a:t>
            </a:r>
            <a:endParaRPr lang="en-US" sz="2400" dirty="0">
              <a:solidFill>
                <a:srgbClr val="31859C"/>
              </a:solidFill>
            </a:endParaRPr>
          </a:p>
          <a:p>
            <a:r>
              <a:rPr lang="en-US" sz="2400" dirty="0" smtClean="0"/>
              <a:t>The </a:t>
            </a:r>
            <a:r>
              <a:rPr lang="en-US" sz="2400" dirty="0"/>
              <a:t>family in society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171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96862"/>
            <a:ext cx="8229600" cy="1143000"/>
          </a:xfrm>
        </p:spPr>
        <p:txBody>
          <a:bodyPr/>
          <a:lstStyle/>
          <a:p>
            <a:r>
              <a:rPr lang="en-US" dirty="0" smtClean="0"/>
              <a:t>Electives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636906"/>
              </p:ext>
            </p:extLst>
          </p:nvPr>
        </p:nvGraphicFramePr>
        <p:xfrm>
          <a:off x="166323" y="846138"/>
          <a:ext cx="8800014" cy="59893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800014"/>
              </a:tblGrid>
              <a:tr h="120620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Elective 1: HOME DESIGN AND MANAGEMENT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500" b="0" dirty="0" smtClean="0"/>
                        <a:t>The energy efficient home </a:t>
                      </a:r>
                    </a:p>
                    <a:p>
                      <a:endParaRPr lang="en-US" sz="2500" b="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0620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Elective 2: TEXTILES, FASHION, AND DESIGN </a:t>
                      </a:r>
                    </a:p>
                    <a:p>
                      <a:r>
                        <a:rPr lang="en-US" sz="2500" b="0" dirty="0" smtClean="0"/>
                        <a:t>Contemporary clothing and fashion </a:t>
                      </a:r>
                    </a:p>
                    <a:p>
                      <a:endParaRPr lang="en-US" sz="2500" b="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155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Elective 3: SOCIAL STUDIES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Education </a:t>
                      </a:r>
                      <a:r>
                        <a:rPr lang="en-US" sz="2500" b="0" dirty="0" smtClean="0"/>
                        <a:t>: Equality of opportunity in education, with reference to gender inequity, socio-economic status etc.</a:t>
                      </a:r>
                    </a:p>
                    <a:p>
                      <a:pPr marL="0" indent="0">
                        <a:buNone/>
                      </a:pPr>
                      <a:endParaRPr lang="en-US" sz="2500" b="0" dirty="0" smtClean="0"/>
                    </a:p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Poverty: 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500" b="0" dirty="0" smtClean="0"/>
                        <a:t>The extent </a:t>
                      </a:r>
                      <a:r>
                        <a:rPr lang="en-US" sz="2500" b="1" dirty="0" smtClean="0"/>
                        <a:t>and distribution of poverty in Ireland </a:t>
                      </a:r>
                      <a:r>
                        <a:rPr lang="en-US" sz="2500" b="0" dirty="0" smtClean="0"/>
                        <a:t>today and identification of those groups at risk of poverty 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500" b="1" dirty="0" smtClean="0"/>
                        <a:t>Reasons why </a:t>
                      </a:r>
                      <a:r>
                        <a:rPr lang="en-US" sz="2500" b="0" dirty="0" smtClean="0"/>
                        <a:t>poverty continues to be a feature of modern western society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3097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426083" y="853532"/>
            <a:ext cx="945673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1F497D"/>
                </a:solidFill>
                <a:latin typeface="Rockwell" charset="0"/>
                <a:cs typeface="Rockwell" charset="0"/>
              </a:rPr>
              <a:t>Teaching and learning </a:t>
            </a:r>
            <a: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>material</a:t>
            </a:r>
            <a:b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</a:br>
            <a: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>2 websites:</a:t>
            </a:r>
            <a:b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</a:br>
            <a:r>
              <a:rPr lang="en-US" sz="2500" dirty="0" err="1" smtClean="0">
                <a:solidFill>
                  <a:srgbClr val="1F497D"/>
                </a:solidFill>
                <a:latin typeface="Rockwell" charset="0"/>
                <a:cs typeface="Rockwell" charset="0"/>
              </a:rPr>
              <a:t>Developmenteducation.ie</a:t>
            </a:r>
            <a:r>
              <a:rPr lang="en-US" sz="2500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/>
            </a:r>
            <a:br>
              <a:rPr lang="en-US" sz="2500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</a:br>
            <a:r>
              <a:rPr lang="en-US" sz="2500" dirty="0" err="1" smtClean="0">
                <a:solidFill>
                  <a:srgbClr val="1F497D"/>
                </a:solidFill>
                <a:latin typeface="Rockwell" charset="0"/>
                <a:cs typeface="Rockwell" charset="0"/>
              </a:rPr>
              <a:t>globaldimension.org.uk</a:t>
            </a:r>
            <a:r>
              <a:rPr lang="en-US" sz="2500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/>
            </a:r>
            <a:br>
              <a:rPr lang="en-US" sz="2500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</a:br>
            <a: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> </a:t>
            </a:r>
            <a:endParaRPr lang="en-US" dirty="0">
              <a:solidFill>
                <a:srgbClr val="1F497D"/>
              </a:solidFill>
              <a:latin typeface="Rockwell" charset="0"/>
              <a:cs typeface="Rockwell" charset="0"/>
            </a:endParaRPr>
          </a:p>
        </p:txBody>
      </p:sp>
      <p:pic>
        <p:nvPicPr>
          <p:cNvPr id="39938" name="Content Placeholder 3" descr="Screen Shot 2014-11-24 at 14.41.30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8687" y="2498137"/>
            <a:ext cx="3956039" cy="4010254"/>
          </a:xfrm>
        </p:spPr>
      </p:pic>
      <p:pic>
        <p:nvPicPr>
          <p:cNvPr id="3" name="Picture 2" descr="Screen Shot 2015-11-24 at 15.00.3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932" y="2498137"/>
            <a:ext cx="3896180" cy="401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198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5" name="Content Placeholder 4" descr="Screen Shot 2017-11-20 at 20.28.4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026" r="-5026"/>
          <a:stretch>
            <a:fillRect/>
          </a:stretch>
        </p:blipFill>
        <p:spPr>
          <a:xfrm>
            <a:off x="105842" y="1751382"/>
            <a:ext cx="8920976" cy="4525963"/>
          </a:xfrm>
        </p:spPr>
      </p:pic>
    </p:spTree>
    <p:extLst>
      <p:ext uri="{BB962C8B-B14F-4D97-AF65-F5344CB8AC3E}">
        <p14:creationId xmlns:p14="http://schemas.microsoft.com/office/powerpoint/2010/main" val="2083359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6" name="Content Placeholder 5" descr="Screen Shot 2017-11-20 at 20.33.3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58" r="-4058"/>
          <a:stretch>
            <a:fillRect/>
          </a:stretch>
        </p:blipFill>
        <p:spPr>
          <a:xfrm>
            <a:off x="457200" y="1600200"/>
            <a:ext cx="8229600" cy="5036696"/>
          </a:xfrm>
        </p:spPr>
      </p:pic>
    </p:spTree>
    <p:extLst>
      <p:ext uri="{BB962C8B-B14F-4D97-AF65-F5344CB8AC3E}">
        <p14:creationId xmlns:p14="http://schemas.microsoft.com/office/powerpoint/2010/main" val="18351923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5" name="Content Placeholder 4" descr="Screen Shot 2017-11-20 at 20.35.10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22" r="-57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83359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3" descr="Screen Shot 2017-11-20 at 20.30.4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527" r="-5527"/>
          <a:stretch>
            <a:fillRect/>
          </a:stretch>
        </p:blipFill>
        <p:spPr>
          <a:xfrm>
            <a:off x="609600" y="1752600"/>
            <a:ext cx="8229600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536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4" name="Content Placeholder 3" descr="Screen Shot 2017-11-20 at 20.39.2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163" b="-816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83359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5" name="Content Placeholder 4" descr="Screen Shot 2017-11-20 at 20.32.4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170" r="-5170"/>
          <a:stretch>
            <a:fillRect/>
          </a:stretch>
        </p:blipFill>
        <p:spPr>
          <a:xfrm>
            <a:off x="457200" y="1602531"/>
            <a:ext cx="8229600" cy="5037651"/>
          </a:xfrm>
        </p:spPr>
      </p:pic>
    </p:spTree>
    <p:extLst>
      <p:ext uri="{BB962C8B-B14F-4D97-AF65-F5344CB8AC3E}">
        <p14:creationId xmlns:p14="http://schemas.microsoft.com/office/powerpoint/2010/main" val="2927562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What's the problem with wasting food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sz="2600" dirty="0" smtClean="0"/>
              <a:t>Royal </a:t>
            </a:r>
            <a:r>
              <a:rPr lang="en-US" sz="2600" dirty="0"/>
              <a:t>Society of </a:t>
            </a:r>
            <a:r>
              <a:rPr lang="en-US" sz="2600" dirty="0" smtClean="0"/>
              <a:t>Biology</a:t>
            </a:r>
            <a:endParaRPr lang="en-US" sz="2600" dirty="0"/>
          </a:p>
        </p:txBody>
      </p:sp>
      <p:pic>
        <p:nvPicPr>
          <p:cNvPr id="4" name="Content Placeholder 3" descr="Screen Shot 2017-11-20 at 22.51.4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4103" r="-24103"/>
          <a:stretch>
            <a:fillRect/>
          </a:stretch>
        </p:blipFill>
        <p:spPr>
          <a:xfrm>
            <a:off x="-272165" y="1509492"/>
            <a:ext cx="9843313" cy="4525963"/>
          </a:xfrm>
        </p:spPr>
      </p:pic>
    </p:spTree>
    <p:extLst>
      <p:ext uri="{BB962C8B-B14F-4D97-AF65-F5344CB8AC3E}">
        <p14:creationId xmlns:p14="http://schemas.microsoft.com/office/powerpoint/2010/main" val="2816655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CD5B5"/>
          </a:solidFill>
        </p:spPr>
        <p:txBody>
          <a:bodyPr>
            <a:normAutofit fontScale="90000"/>
          </a:bodyPr>
          <a:lstStyle/>
          <a:p>
            <a:r>
              <a:rPr lang="en-US" b="1" dirty="0" smtClean="0"/>
              <a:t>Practical Action: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900" b="1" dirty="0" smtClean="0"/>
              <a:t>Food </a:t>
            </a:r>
            <a:r>
              <a:rPr lang="en-US" sz="2900" b="1" dirty="0"/>
              <a:t>choice, provenance and sustainability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564" y="1600200"/>
            <a:ext cx="3492789" cy="4525963"/>
          </a:xfrm>
        </p:spPr>
        <p:txBody>
          <a:bodyPr>
            <a:normAutofit/>
          </a:bodyPr>
          <a:lstStyle/>
          <a:p>
            <a:r>
              <a:rPr lang="en-US" sz="2400" b="1" dirty="0"/>
              <a:t>Food </a:t>
            </a:r>
            <a:r>
              <a:rPr lang="en-US" sz="2400" b="1" dirty="0" smtClean="0"/>
              <a:t>Provenance</a:t>
            </a:r>
            <a:r>
              <a:rPr lang="en-US" sz="2400" dirty="0" smtClean="0"/>
              <a:t>: Where food comes from</a:t>
            </a:r>
          </a:p>
          <a:p>
            <a:r>
              <a:rPr lang="en-US" sz="2400" b="1" dirty="0" smtClean="0"/>
              <a:t>Food life cycles</a:t>
            </a:r>
            <a:r>
              <a:rPr lang="en-US" sz="2400" dirty="0" smtClean="0"/>
              <a:t>: Social and Environmental impacts of foods throughout their life cycle</a:t>
            </a:r>
          </a:p>
          <a:p>
            <a:r>
              <a:rPr lang="en-US" sz="2400" b="1" dirty="0"/>
              <a:t>Food security and </a:t>
            </a:r>
            <a:r>
              <a:rPr lang="en-US" sz="2400" b="1" dirty="0" smtClean="0"/>
              <a:t>sustainability</a:t>
            </a:r>
            <a:endParaRPr lang="en-US" sz="2400" b="1" dirty="0"/>
          </a:p>
        </p:txBody>
      </p:sp>
      <p:pic>
        <p:nvPicPr>
          <p:cNvPr id="4" name="Content Placeholder 3" descr="Screen Shot 2017-11-20 at 20.48.5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5008" r="-25008"/>
          <a:stretch>
            <a:fillRect/>
          </a:stretch>
        </p:blipFill>
        <p:spPr>
          <a:xfrm>
            <a:off x="2661172" y="1600200"/>
            <a:ext cx="6692118" cy="494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02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Worlds largest Lesson (Website)</a:t>
            </a:r>
            <a:endParaRPr lang="en-US" dirty="0"/>
          </a:p>
        </p:txBody>
      </p:sp>
      <p:pic>
        <p:nvPicPr>
          <p:cNvPr id="4" name="Content Placeholder 3" descr="Screen Shot 2017-08-22 at 14.33.0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667" r="-20667"/>
          <a:stretch>
            <a:fillRect/>
          </a:stretch>
        </p:blipFill>
        <p:spPr>
          <a:xfrm>
            <a:off x="-1353428" y="1155783"/>
            <a:ext cx="12414786" cy="5495412"/>
          </a:xfrm>
        </p:spPr>
      </p:pic>
    </p:spTree>
    <p:extLst>
      <p:ext uri="{BB962C8B-B14F-4D97-AF65-F5344CB8AC3E}">
        <p14:creationId xmlns:p14="http://schemas.microsoft.com/office/powerpoint/2010/main" val="2046964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Screen Shot 2017-11-20 at 22.59.5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96" b="-4996"/>
          <a:stretch>
            <a:fillRect/>
          </a:stretch>
        </p:blipFill>
        <p:spPr>
          <a:xfrm>
            <a:off x="457200" y="2142093"/>
            <a:ext cx="8229600" cy="4525963"/>
          </a:xfrm>
        </p:spPr>
      </p:pic>
      <p:pic>
        <p:nvPicPr>
          <p:cNvPr id="4" name="Picture 3" descr="Screen Shot 2017-11-20 at 23.00.1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2142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603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11-20 at 22.59.44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53" b="-5053"/>
          <a:stretch>
            <a:fillRect/>
          </a:stretch>
        </p:blipFill>
        <p:spPr>
          <a:xfrm>
            <a:off x="457200" y="1115274"/>
            <a:ext cx="8229600" cy="4674815"/>
          </a:xfrm>
        </p:spPr>
      </p:pic>
    </p:spTree>
    <p:extLst>
      <p:ext uri="{BB962C8B-B14F-4D97-AF65-F5344CB8AC3E}">
        <p14:creationId xmlns:p14="http://schemas.microsoft.com/office/powerpoint/2010/main" val="212861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CD5B5"/>
          </a:solidFill>
        </p:spPr>
        <p:txBody>
          <a:bodyPr/>
          <a:lstStyle/>
          <a:p>
            <a:r>
              <a:rPr lang="en-US" dirty="0" smtClean="0"/>
              <a:t>World Food Day 16</a:t>
            </a:r>
            <a:r>
              <a:rPr lang="en-US" baseline="30000" dirty="0" smtClean="0"/>
              <a:t>th</a:t>
            </a:r>
            <a:r>
              <a:rPr lang="en-US" dirty="0" smtClean="0"/>
              <a:t> October 2018</a:t>
            </a:r>
            <a:endParaRPr lang="en-US" dirty="0"/>
          </a:p>
        </p:txBody>
      </p:sp>
      <p:pic>
        <p:nvPicPr>
          <p:cNvPr id="4" name="Content Placeholder 3" descr="Screen Shot 2017-11-20 at 22.57.0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281" r="-14281"/>
          <a:stretch>
            <a:fillRect/>
          </a:stretch>
        </p:blipFill>
        <p:spPr>
          <a:xfrm>
            <a:off x="-586100" y="1254811"/>
            <a:ext cx="10127008" cy="5472793"/>
          </a:xfrm>
        </p:spPr>
      </p:pic>
    </p:spTree>
    <p:extLst>
      <p:ext uri="{BB962C8B-B14F-4D97-AF65-F5344CB8AC3E}">
        <p14:creationId xmlns:p14="http://schemas.microsoft.com/office/powerpoint/2010/main" val="1270225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8712" y="2261429"/>
            <a:ext cx="3424936" cy="1887267"/>
          </a:xfrm>
        </p:spPr>
        <p:txBody>
          <a:bodyPr>
            <a:noAutofit/>
          </a:bodyPr>
          <a:lstStyle/>
          <a:p>
            <a:pPr algn="just"/>
            <a:r>
              <a:rPr lang="en-US" sz="2700" dirty="0" smtClean="0"/>
              <a:t>Ethical consumption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Consumer choice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Fair trade</a:t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dirty="0" smtClean="0"/>
              <a:t>Sustainability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Textiles</a:t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dirty="0" smtClean="0"/>
              <a:t>Ethical production</a:t>
            </a:r>
            <a:endParaRPr lang="en-US" sz="2700" dirty="0"/>
          </a:p>
        </p:txBody>
      </p:sp>
      <p:pic>
        <p:nvPicPr>
          <p:cNvPr id="4" name="Content Placeholder 3" descr="Screen Shot 2017-11-20 at 23.12.5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6203" r="-76203"/>
          <a:stretch>
            <a:fillRect/>
          </a:stretch>
        </p:blipFill>
        <p:spPr>
          <a:xfrm>
            <a:off x="-1375947" y="460716"/>
            <a:ext cx="8437127" cy="5851525"/>
          </a:xfrm>
        </p:spPr>
      </p:pic>
    </p:spTree>
    <p:extLst>
      <p:ext uri="{BB962C8B-B14F-4D97-AF65-F5344CB8AC3E}">
        <p14:creationId xmlns:p14="http://schemas.microsoft.com/office/powerpoint/2010/main" val="4215506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Screen Shot 2017-11-20 at 23.12.0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626" r="-17626"/>
          <a:stretch>
            <a:fillRect/>
          </a:stretch>
        </p:blipFill>
        <p:spPr>
          <a:xfrm>
            <a:off x="-453609" y="483784"/>
            <a:ext cx="9843314" cy="5971695"/>
          </a:xfrm>
        </p:spPr>
      </p:pic>
    </p:spTree>
    <p:extLst>
      <p:ext uri="{BB962C8B-B14F-4D97-AF65-F5344CB8AC3E}">
        <p14:creationId xmlns:p14="http://schemas.microsoft.com/office/powerpoint/2010/main" val="1429878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640" y="166300"/>
            <a:ext cx="6452776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Fashion Revolution</a:t>
            </a:r>
            <a:r>
              <a:rPr lang="en-US" dirty="0"/>
              <a:t/>
            </a:r>
            <a:br>
              <a:rPr lang="en-US" dirty="0"/>
            </a:br>
            <a:r>
              <a:rPr lang="en-US" sz="2600" dirty="0" err="1" smtClean="0"/>
              <a:t>fashionrevolution.org</a:t>
            </a:r>
            <a:endParaRPr lang="en-US" sz="2600" dirty="0"/>
          </a:p>
        </p:txBody>
      </p:sp>
      <p:pic>
        <p:nvPicPr>
          <p:cNvPr id="5" name="Picture 4" descr="Screen Shot 2017-11-20 at 23.17.3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17638"/>
            <a:ext cx="9144000" cy="5440362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7469427" y="1617649"/>
            <a:ext cx="1217373" cy="680320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5715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7983517" y="166300"/>
            <a:ext cx="498970" cy="1058275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585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Screen Shot 2017-11-20 at 23.30.5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0802" b="-30802"/>
          <a:stretch>
            <a:fillRect/>
          </a:stretch>
        </p:blipFill>
        <p:spPr>
          <a:xfrm>
            <a:off x="317337" y="-537407"/>
            <a:ext cx="6619099" cy="3047031"/>
          </a:xfrm>
        </p:spPr>
      </p:pic>
      <p:pic>
        <p:nvPicPr>
          <p:cNvPr id="6" name="Picture 5" descr="Screen Shot 2017-11-20 at 23.30.5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9855" y="1817769"/>
            <a:ext cx="4991100" cy="1625600"/>
          </a:xfrm>
          <a:prstGeom prst="rect">
            <a:avLst/>
          </a:prstGeom>
        </p:spPr>
      </p:pic>
      <p:pic>
        <p:nvPicPr>
          <p:cNvPr id="7" name="Picture 6" descr="Screen Shot 2017-11-20 at 23.30.4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93" y="3875065"/>
            <a:ext cx="4851400" cy="1320800"/>
          </a:xfrm>
          <a:prstGeom prst="rect">
            <a:avLst/>
          </a:prstGeom>
        </p:spPr>
      </p:pic>
      <p:pic>
        <p:nvPicPr>
          <p:cNvPr id="8" name="Picture 7" descr="Screen Shot 2017-11-20 at 23.30.3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955" y="5080000"/>
            <a:ext cx="5080000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10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Fashion/Textiles</a:t>
            </a:r>
            <a:endParaRPr lang="en-US" dirty="0"/>
          </a:p>
        </p:txBody>
      </p:sp>
      <p:pic>
        <p:nvPicPr>
          <p:cNvPr id="4" name="Content Placeholder 3" descr="Screen Shot 2017-11-20 at 23.28.5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504" r="-12504"/>
          <a:stretch>
            <a:fillRect/>
          </a:stretch>
        </p:blipFill>
        <p:spPr>
          <a:xfrm>
            <a:off x="257046" y="1600200"/>
            <a:ext cx="4430061" cy="2436363"/>
          </a:xfrm>
        </p:spPr>
      </p:pic>
      <p:pic>
        <p:nvPicPr>
          <p:cNvPr id="5" name="Picture 4" descr="Screen Shot 2017-11-20 at 23.34.1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098" y="4157509"/>
            <a:ext cx="4294165" cy="2443738"/>
          </a:xfrm>
          <a:prstGeom prst="rect">
            <a:avLst/>
          </a:prstGeom>
        </p:spPr>
      </p:pic>
      <p:pic>
        <p:nvPicPr>
          <p:cNvPr id="6" name="Picture 5" descr="Screen Shot 2017-11-20 at 23.34.4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8638" y="1761193"/>
            <a:ext cx="30734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51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53313"/>
            <a:ext cx="8229600" cy="1143000"/>
          </a:xfrm>
          <a:solidFill>
            <a:srgbClr val="FCD5B5"/>
          </a:solidFill>
        </p:spPr>
        <p:txBody>
          <a:bodyPr/>
          <a:lstStyle/>
          <a:p>
            <a:r>
              <a:rPr lang="en-US" dirty="0" smtClean="0"/>
              <a:t>Biology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89687"/>
            <a:ext cx="9144000" cy="5968313"/>
          </a:xfrm>
        </p:spPr>
        <p:txBody>
          <a:bodyPr>
            <a:normAutofit fontScale="62500" lnSpcReduction="2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3600" b="1" dirty="0" smtClean="0">
                <a:solidFill>
                  <a:srgbClr val="31859C"/>
                </a:solidFill>
                <a:latin typeface="Calibri"/>
                <a:cs typeface="Calibri"/>
              </a:rPr>
              <a:t>1.3</a:t>
            </a: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: Nutrition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1.3.1 Function of </a:t>
            </a:r>
            <a:r>
              <a:rPr lang="en-US" sz="3600" b="1" dirty="0" smtClean="0">
                <a:solidFill>
                  <a:srgbClr val="31859C"/>
                </a:solidFill>
                <a:latin typeface="Calibri"/>
                <a:cs typeface="Calibri"/>
              </a:rPr>
              <a:t>food</a:t>
            </a:r>
            <a:endParaRPr lang="en-US" sz="3600" b="1" dirty="0" smtClean="0">
              <a:solidFill>
                <a:schemeClr val="dk1"/>
              </a:solidFill>
              <a:latin typeface="Calibri"/>
              <a:cs typeface="Calibri"/>
            </a:endParaRPr>
          </a:p>
          <a:p>
            <a:pPr>
              <a:spcBef>
                <a:spcPts val="0"/>
              </a:spcBef>
              <a:defRPr/>
            </a:pPr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Compare 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consumption patterns and calorie intake in different regions/</a:t>
            </a:r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countries</a:t>
            </a:r>
          </a:p>
          <a:p>
            <a:pPr>
              <a:spcBef>
                <a:spcPts val="0"/>
              </a:spcBef>
              <a:defRPr/>
            </a:pPr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Discuss 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causes of unequal access to health</a:t>
            </a:r>
            <a:b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</a:b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and nutrition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1.4 Ecology: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rgbClr val="31859C"/>
                </a:solidFill>
                <a:latin typeface="Calibri"/>
                <a:cs typeface="Calibri"/>
              </a:rPr>
              <a:t>1.4.9 </a:t>
            </a: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Human impact on an ecosystem</a:t>
            </a:r>
            <a:r>
              <a:rPr lang="en-US" sz="3600" b="1" dirty="0">
                <a:solidFill>
                  <a:schemeClr val="dk1"/>
                </a:solidFill>
                <a:latin typeface="Calibri"/>
                <a:cs typeface="Calibri"/>
              </a:rPr>
              <a:t>: </a:t>
            </a:r>
            <a:endParaRPr lang="en-US" sz="3600" b="1" dirty="0" smtClean="0">
              <a:solidFill>
                <a:schemeClr val="dk1"/>
              </a:solidFill>
              <a:latin typeface="Calibri"/>
              <a:cs typeface="Calibri"/>
            </a:endParaRPr>
          </a:p>
          <a:p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Pollution, Conservation, Waste 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management - importance of waste </a:t>
            </a:r>
            <a:r>
              <a:rPr lang="en-US" sz="3600" dirty="0" err="1">
                <a:solidFill>
                  <a:schemeClr val="dk1"/>
                </a:solidFill>
                <a:latin typeface="Calibri"/>
                <a:cs typeface="Calibri"/>
              </a:rPr>
              <a:t>minimisation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 </a:t>
            </a:r>
            <a:endParaRPr lang="en-US" sz="3600" dirty="0">
              <a:latin typeface="Calibri"/>
              <a:cs typeface="Calibri"/>
            </a:endParaRPr>
          </a:p>
          <a:p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Pollution</a:t>
            </a:r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: The 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ecological impact of one human activity</a:t>
            </a:r>
          </a:p>
          <a:p>
            <a:pPr marL="0" indent="0">
              <a:buNone/>
            </a:pP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1.4.12 Population dynamics</a:t>
            </a:r>
            <a:b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</a:b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Movement of populations for food availability to more abundant locations. </a:t>
            </a:r>
            <a:endParaRPr lang="en-US" sz="36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The effect on the human population of:</a:t>
            </a:r>
          </a:p>
          <a:p>
            <a:pPr marL="285750" indent="-285750"/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War</a:t>
            </a:r>
          </a:p>
          <a:p>
            <a:pPr marL="285750" indent="-285750"/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Famine</a:t>
            </a:r>
            <a:endParaRPr lang="en-US" sz="3600" dirty="0">
              <a:solidFill>
                <a:schemeClr val="dk1"/>
              </a:solidFill>
              <a:latin typeface="Calibri"/>
              <a:cs typeface="Calibri"/>
            </a:endParaRPr>
          </a:p>
          <a:p>
            <a:pPr marL="285750" indent="-285750"/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Disease</a:t>
            </a:r>
            <a:endParaRPr lang="en-US" sz="3600" dirty="0">
              <a:latin typeface="Calibri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38777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02" y="1057981"/>
            <a:ext cx="8861616" cy="580001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Firms</a:t>
            </a:r>
            <a:r>
              <a:rPr lang="en-US" b="1" dirty="0"/>
              <a:t>: Production &amp; Costs </a:t>
            </a:r>
            <a:endParaRPr lang="en-US" dirty="0"/>
          </a:p>
          <a:p>
            <a:r>
              <a:rPr lang="en-US" dirty="0" smtClean="0"/>
              <a:t>Appreciation </a:t>
            </a:r>
            <a:r>
              <a:rPr lang="en-US" dirty="0"/>
              <a:t>of questions of justice and human rights in relation to the role of MNCs </a:t>
            </a:r>
          </a:p>
          <a:p>
            <a:r>
              <a:rPr lang="en-US" dirty="0" smtClean="0"/>
              <a:t>Identification </a:t>
            </a:r>
            <a:r>
              <a:rPr lang="en-US" dirty="0"/>
              <a:t>of impact of MNCs on workers and communities worldwide </a:t>
            </a:r>
          </a:p>
          <a:p>
            <a:r>
              <a:rPr lang="en-US" dirty="0"/>
              <a:t>Multinational Companies 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b="1" dirty="0" smtClean="0"/>
              <a:t>Investment</a:t>
            </a:r>
            <a:r>
              <a:rPr lang="en-US" b="1" dirty="0"/>
              <a:t>, Employment &amp; Income Distribution </a:t>
            </a:r>
            <a:endParaRPr lang="en-US" dirty="0"/>
          </a:p>
          <a:p>
            <a:r>
              <a:rPr lang="en-US" dirty="0" smtClean="0"/>
              <a:t>Identification </a:t>
            </a:r>
            <a:r>
              <a:rPr lang="en-US" dirty="0"/>
              <a:t>of causes and </a:t>
            </a:r>
            <a:r>
              <a:rPr lang="en-US" dirty="0" smtClean="0"/>
              <a:t>consequences</a:t>
            </a:r>
          </a:p>
          <a:p>
            <a:r>
              <a:rPr lang="en-US" dirty="0" smtClean="0"/>
              <a:t>Recognition </a:t>
            </a:r>
            <a:r>
              <a:rPr lang="en-US" dirty="0"/>
              <a:t>that income inequalities exist and </a:t>
            </a:r>
            <a:r>
              <a:rPr lang="en-US" dirty="0" err="1"/>
              <a:t>analyse</a:t>
            </a:r>
            <a:r>
              <a:rPr lang="en-US" dirty="0"/>
              <a:t> why this is so </a:t>
            </a:r>
            <a:endParaRPr lang="en-US" dirty="0" smtClean="0"/>
          </a:p>
          <a:p>
            <a:r>
              <a:rPr lang="en-US" dirty="0" smtClean="0"/>
              <a:t>Understand </a:t>
            </a:r>
            <a:r>
              <a:rPr lang="en-US" dirty="0"/>
              <a:t>that there are social costs to </a:t>
            </a:r>
            <a:r>
              <a:rPr lang="en-US" dirty="0" smtClean="0"/>
              <a:t>inequality</a:t>
            </a:r>
          </a:p>
          <a:p>
            <a:r>
              <a:rPr lang="en-US" dirty="0" smtClean="0"/>
              <a:t>Identification </a:t>
            </a:r>
            <a:r>
              <a:rPr lang="en-US" dirty="0"/>
              <a:t>of strategies for reducing income inequalities </a:t>
            </a:r>
          </a:p>
          <a:p>
            <a:r>
              <a:rPr lang="en-US" dirty="0" smtClean="0"/>
              <a:t>Unemployment</a:t>
            </a:r>
            <a:endParaRPr lang="en-US" dirty="0"/>
          </a:p>
          <a:p>
            <a:r>
              <a:rPr lang="en-US" dirty="0" smtClean="0"/>
              <a:t>Income </a:t>
            </a:r>
            <a:r>
              <a:rPr lang="en-US" dirty="0"/>
              <a:t>inequality </a:t>
            </a:r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-253313"/>
            <a:ext cx="8229600" cy="1143000"/>
          </a:xfrm>
          <a:prstGeom prst="rect">
            <a:avLst/>
          </a:prstGeom>
          <a:solidFill>
            <a:srgbClr val="FCD5B5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Economics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9294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53313"/>
            <a:ext cx="8229600" cy="1143000"/>
          </a:xfrm>
          <a:solidFill>
            <a:srgbClr val="FCD5B5"/>
          </a:solidFill>
        </p:spPr>
        <p:txBody>
          <a:bodyPr/>
          <a:lstStyle/>
          <a:p>
            <a:r>
              <a:rPr lang="en-US" dirty="0" smtClean="0"/>
              <a:t>Religious Studies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89687"/>
            <a:ext cx="9144000" cy="633038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100" b="1" dirty="0" smtClean="0">
                <a:solidFill>
                  <a:srgbClr val="31859C"/>
                </a:solidFill>
              </a:rPr>
              <a:t>Morality </a:t>
            </a:r>
            <a:r>
              <a:rPr lang="en-US" sz="3100" b="1" dirty="0">
                <a:solidFill>
                  <a:srgbClr val="31859C"/>
                </a:solidFill>
              </a:rPr>
              <a:t>and religion</a:t>
            </a:r>
            <a:r>
              <a:rPr lang="en-US" sz="3100" b="1" dirty="0"/>
              <a:t/>
            </a:r>
            <a:br>
              <a:rPr lang="en-US" sz="3100" b="1" dirty="0"/>
            </a:br>
            <a:r>
              <a:rPr lang="en-US" sz="3100" dirty="0"/>
              <a:t>2.1 Changes in the understanding of morality in two of the following: </a:t>
            </a:r>
            <a:r>
              <a:rPr lang="en-US" sz="3100" b="1" dirty="0"/>
              <a:t>morality of slavery, of war, of capital punishment, of child </a:t>
            </a:r>
            <a:r>
              <a:rPr lang="en-US" sz="3100" b="1" dirty="0" err="1"/>
              <a:t>labour</a:t>
            </a:r>
            <a:r>
              <a:rPr lang="en-US" sz="3100" b="1" dirty="0"/>
              <a:t/>
            </a:r>
            <a:br>
              <a:rPr lang="en-US" sz="3100" b="1" dirty="0"/>
            </a:br>
            <a:endParaRPr lang="en-US" sz="3100" b="1" dirty="0" smtClean="0"/>
          </a:p>
          <a:p>
            <a:pPr marL="0" indent="0">
              <a:buNone/>
            </a:pPr>
            <a:r>
              <a:rPr lang="en-US" sz="3100" b="1" dirty="0" smtClean="0">
                <a:solidFill>
                  <a:srgbClr val="31859C"/>
                </a:solidFill>
              </a:rPr>
              <a:t>Issues of justice and Peace</a:t>
            </a:r>
          </a:p>
          <a:p>
            <a:r>
              <a:rPr lang="en-US" sz="3100" dirty="0" smtClean="0"/>
              <a:t>Why </a:t>
            </a:r>
            <a:r>
              <a:rPr lang="en-US" sz="3100" dirty="0"/>
              <a:t>are people hungry in the world</a:t>
            </a:r>
            <a:r>
              <a:rPr lang="en-US" sz="3100" dirty="0" smtClean="0"/>
              <a:t>?</a:t>
            </a:r>
          </a:p>
          <a:p>
            <a:r>
              <a:rPr lang="en-US" sz="3100" dirty="0" smtClean="0"/>
              <a:t>Describe </a:t>
            </a:r>
            <a:r>
              <a:rPr lang="en-US" sz="3100" dirty="0"/>
              <a:t>one country's experience of hunger and identify two causes of the problem at a national and international level and associate each with economic or political or cultural or social structures. </a:t>
            </a:r>
            <a:endParaRPr lang="en-US" sz="3100" dirty="0" smtClean="0"/>
          </a:p>
          <a:p>
            <a:endParaRPr lang="en-US" sz="3100" dirty="0"/>
          </a:p>
          <a:p>
            <a:pPr marL="0" indent="0">
              <a:buNone/>
            </a:pPr>
            <a:r>
              <a:rPr lang="en-US" sz="3100" b="1" dirty="0" smtClean="0">
                <a:solidFill>
                  <a:srgbClr val="31859C"/>
                </a:solidFill>
              </a:rPr>
              <a:t>Religion and Science</a:t>
            </a:r>
          </a:p>
          <a:p>
            <a:r>
              <a:rPr lang="en-US" sz="3100" dirty="0" smtClean="0"/>
              <a:t>The </a:t>
            </a:r>
            <a:r>
              <a:rPr lang="en-US" sz="3100" dirty="0"/>
              <a:t>ecological </a:t>
            </a:r>
            <a:r>
              <a:rPr lang="en-US" sz="3100" dirty="0" smtClean="0"/>
              <a:t>crisis/Climate Change</a:t>
            </a:r>
          </a:p>
          <a:p>
            <a:r>
              <a:rPr lang="en-US" sz="3100" dirty="0" smtClean="0"/>
              <a:t>the </a:t>
            </a:r>
            <a:r>
              <a:rPr lang="en-US" sz="3100" dirty="0"/>
              <a:t>main features of the </a:t>
            </a:r>
            <a:r>
              <a:rPr lang="en-US" sz="3100" dirty="0" smtClean="0"/>
              <a:t>crisis</a:t>
            </a:r>
            <a:endParaRPr lang="en-US" sz="3100" dirty="0"/>
          </a:p>
          <a:p>
            <a:r>
              <a:rPr lang="en-US" sz="3100" dirty="0" smtClean="0"/>
              <a:t>the </a:t>
            </a:r>
            <a:r>
              <a:rPr lang="en-US" sz="3100" dirty="0"/>
              <a:t>origins of the crisis</a:t>
            </a:r>
            <a:br>
              <a:rPr lang="en-US" sz="3100" dirty="0"/>
            </a:br>
            <a:r>
              <a:rPr lang="en-US" sz="3100" dirty="0" smtClean="0"/>
              <a:t>attitudes </a:t>
            </a:r>
            <a:r>
              <a:rPr lang="en-US" sz="3100" dirty="0"/>
              <a:t>to the crisis from the perspective of </a:t>
            </a:r>
          </a:p>
          <a:p>
            <a:r>
              <a:rPr lang="en-US" sz="3100" dirty="0" smtClean="0"/>
              <a:t>A </a:t>
            </a:r>
            <a:r>
              <a:rPr lang="en-US" sz="3100" dirty="0"/>
              <a:t>sense of stewardship and respect for the environment </a:t>
            </a:r>
          </a:p>
          <a:p>
            <a:r>
              <a:rPr lang="en-US" sz="3100" dirty="0" smtClean="0"/>
              <a:t> </a:t>
            </a:r>
            <a:r>
              <a:rPr lang="en-US" sz="3100" dirty="0"/>
              <a:t>Critically assess the extent of ecological crisis and its causes and effects </a:t>
            </a:r>
          </a:p>
          <a:p>
            <a:r>
              <a:rPr lang="en-US" sz="3100" dirty="0"/>
              <a:t>theology and science </a:t>
            </a:r>
          </a:p>
          <a:p>
            <a:endParaRPr lang="en-US" sz="2500" dirty="0"/>
          </a:p>
          <a:p>
            <a:pPr marL="0" indent="0">
              <a:buNone/>
            </a:pPr>
            <a:endParaRPr lang="en-US" sz="25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89377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500" dirty="0">
                <a:latin typeface="Calibri"/>
                <a:cs typeface="Calibri"/>
              </a:rPr>
              <a:t>Engage in debate, role play and critical thinking on DE themes through the Irish </a:t>
            </a:r>
            <a:r>
              <a:rPr lang="en-US" sz="2500" dirty="0" smtClean="0">
                <a:latin typeface="Calibri"/>
                <a:cs typeface="Calibri"/>
              </a:rPr>
              <a:t>language</a:t>
            </a:r>
          </a:p>
          <a:p>
            <a:endParaRPr lang="en-US" sz="2500" dirty="0" smtClean="0">
              <a:latin typeface="Calibri"/>
              <a:cs typeface="Calibri"/>
            </a:endParaRPr>
          </a:p>
          <a:p>
            <a:r>
              <a:rPr lang="en-US" sz="2500" dirty="0" smtClean="0">
                <a:latin typeface="Calibri"/>
                <a:cs typeface="Calibri"/>
              </a:rPr>
              <a:t>An </a:t>
            </a:r>
            <a:r>
              <a:rPr lang="en-US" sz="2500" dirty="0">
                <a:latin typeface="Calibri"/>
                <a:cs typeface="Calibri"/>
              </a:rPr>
              <a:t>in-depth knowledge of Irish culture allowing students to develop an awareness of their own culture and by so doing an appreciation and understanding of other cultures and socio-cultural settings </a:t>
            </a:r>
          </a:p>
          <a:p>
            <a:endParaRPr lang="en-US" dirty="0">
              <a:latin typeface="Chalkboard"/>
              <a:cs typeface="Chalkboard"/>
            </a:endParaRPr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-253313"/>
            <a:ext cx="8229600" cy="1143000"/>
          </a:xfrm>
          <a:prstGeom prst="rect">
            <a:avLst/>
          </a:prstGeom>
          <a:solidFill>
            <a:srgbClr val="FCD5B5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/>
              <a:t>Gaeilge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74032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2713"/>
            <a:ext cx="9144000" cy="14700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Large community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of</a:t>
            </a:r>
            <a:r>
              <a:rPr lang="en-US" sz="3600" b="1" dirty="0">
                <a:solidFill>
                  <a:schemeClr val="tx2"/>
                </a:solidFill>
                <a:latin typeface="Rockwell"/>
                <a:cs typeface="Rockwell"/>
              </a:rPr>
              <a:t> </a:t>
            </a:r>
            <a:r>
              <a:rPr lang="en-US" sz="3600" b="1" dirty="0" smtClean="0">
                <a:solidFill>
                  <a:schemeClr val="tx2"/>
                </a:solidFill>
                <a:latin typeface="Rockwell"/>
                <a:cs typeface="Rockwell"/>
              </a:rPr>
              <a:t>NGOs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involved in P</a:t>
            </a: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ost-Primary Development Education in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I</a:t>
            </a: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reland</a:t>
            </a:r>
            <a:r>
              <a:rPr lang="en-US" dirty="0" smtClean="0">
                <a:solidFill>
                  <a:schemeClr val="tx2"/>
                </a:solidFill>
                <a:latin typeface="Rockwell"/>
                <a:cs typeface="Rockwell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Rockwell"/>
                <a:cs typeface="Rockwell"/>
              </a:rPr>
            </a:br>
            <a:endParaRPr lang="en-US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24579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713" y="1582738"/>
            <a:ext cx="148748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Screen Shot 2013-11-26 at 10.40.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625" y="3701562"/>
            <a:ext cx="2001478" cy="180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Screen Shot 2013-11-26 at 10.39.23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8388" y="5387975"/>
            <a:ext cx="318135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8" descr="Screen Shot 2013-11-26 at 10.39.50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713" y="5505450"/>
            <a:ext cx="3100387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0" descr="Screen Shot 2013-11-26 at 10.43.35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2901" y="1186718"/>
            <a:ext cx="2640012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1" descr="Screen Shot 2014-11-21 at 10.25.18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4388" y="1060450"/>
            <a:ext cx="1739900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12" descr="Screen Shot 2014-11-21 at 10.26.18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59613" y="2630854"/>
            <a:ext cx="1844675" cy="236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13" descr="Screen Shot 2014-11-21 at 10.24.13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2913" y="4213225"/>
            <a:ext cx="25368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14" descr="Screen Shot 2014-11-21 at 10.24.48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23125" y="5364163"/>
            <a:ext cx="19208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15" descr="Screen Shot 2014-11-21 at 10.24.33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8853" y="4215545"/>
            <a:ext cx="2044700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16" descr="Screen Shot 2014-11-21 at 10.27.56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1712" y="2681288"/>
            <a:ext cx="3294062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Screen Shot 2017-08-23 at 22.07.21.jp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1458" y="1127330"/>
            <a:ext cx="2484316" cy="1322918"/>
          </a:xfrm>
          <a:prstGeom prst="rect">
            <a:avLst/>
          </a:prstGeom>
        </p:spPr>
      </p:pic>
      <p:pic>
        <p:nvPicPr>
          <p:cNvPr id="5" name="Picture 4" descr="Screen Shot 2017-08-23 at 22.16.04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050" y="2402987"/>
            <a:ext cx="38481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711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Facebook: WorldWise Global Schools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Screen Shot 2017-11-17 at 09.45.5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8066" r="-58066"/>
          <a:stretch>
            <a:fillRect/>
          </a:stretch>
        </p:blipFill>
        <p:spPr>
          <a:xfrm>
            <a:off x="-846717" y="1662766"/>
            <a:ext cx="11096464" cy="4708525"/>
          </a:xfrm>
        </p:spPr>
      </p:pic>
    </p:spTree>
    <p:extLst>
      <p:ext uri="{BB962C8B-B14F-4D97-AF65-F5344CB8AC3E}">
        <p14:creationId xmlns:p14="http://schemas.microsoft.com/office/powerpoint/2010/main" val="1615622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www.worldwiseschools.ie</a:t>
            </a:r>
            <a:endParaRPr lang="en-US" dirty="0"/>
          </a:p>
        </p:txBody>
      </p:sp>
      <p:pic>
        <p:nvPicPr>
          <p:cNvPr id="4" name="Content Placeholder 3" descr="Screen Shot 2017-11-17 at 09.45.35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428" r="-5428"/>
          <a:stretch>
            <a:fillRect/>
          </a:stretch>
        </p:blipFill>
        <p:spPr>
          <a:xfrm>
            <a:off x="0" y="1417638"/>
            <a:ext cx="9144000" cy="5440362"/>
          </a:xfrm>
        </p:spPr>
      </p:pic>
    </p:spTree>
    <p:extLst>
      <p:ext uri="{BB962C8B-B14F-4D97-AF65-F5344CB8AC3E}">
        <p14:creationId xmlns:p14="http://schemas.microsoft.com/office/powerpoint/2010/main" val="11183463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Twitter: WorldWise Schools</a:t>
            </a:r>
            <a:endParaRPr lang="en-US" dirty="0"/>
          </a:p>
        </p:txBody>
      </p:sp>
      <p:pic>
        <p:nvPicPr>
          <p:cNvPr id="4" name="Content Placeholder 3" descr="Screen Shot 2017-11-17 at 09.46.10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789" r="-87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58433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18024</TotalTime>
  <Words>1323</Words>
  <Application>Microsoft Macintosh PowerPoint</Application>
  <PresentationFormat>On-screen Show (4:3)</PresentationFormat>
  <Paragraphs>261</Paragraphs>
  <Slides>62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3" baseType="lpstr">
      <vt:lpstr>Office Theme</vt:lpstr>
      <vt:lpstr>PowerPoint Presentation</vt:lpstr>
      <vt:lpstr>PowerPoint Presentation</vt:lpstr>
      <vt:lpstr>Ideas for the classroom!</vt:lpstr>
      <vt:lpstr>An introduction to Global Citizenship Education </vt:lpstr>
      <vt:lpstr>Global Citizenship Education, WWGS &amp; ‘complex’ issues</vt:lpstr>
      <vt:lpstr>What do you understand by these images?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 Economics &amp; Global Citizenship Education…what is the link?</vt:lpstr>
      <vt:lpstr>Home Economics and Global Citizenship…what is the link?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24 Statements of Learning (SOL) for New Junior Cycle</vt:lpstr>
      <vt:lpstr>Very Strong DE Links  SOL 5-10</vt:lpstr>
      <vt:lpstr>Junior Cycle Home Economics Aim</vt:lpstr>
      <vt:lpstr>PowerPoint Presentation</vt:lpstr>
      <vt:lpstr>PowerPoint Presentation</vt:lpstr>
      <vt:lpstr>PowerPoint Presentation</vt:lpstr>
      <vt:lpstr>Learning Outcomes</vt:lpstr>
      <vt:lpstr>PowerPoint Presentation</vt:lpstr>
      <vt:lpstr>UN Campaign </vt:lpstr>
      <vt:lpstr>Activity (p.11)</vt:lpstr>
      <vt:lpstr>PowerPoint Presentation</vt:lpstr>
      <vt:lpstr>CBA 1 Creative Textiles  Option 2</vt:lpstr>
      <vt:lpstr>PowerPoint Presentation</vt:lpstr>
      <vt:lpstr>Senior Cycle</vt:lpstr>
      <vt:lpstr>PowerPoint Presentation</vt:lpstr>
      <vt:lpstr>Electives</vt:lpstr>
      <vt:lpstr>Teaching and learning material 2 websites: Developmenteducation.ie globaldimension.org.uk  </vt:lpstr>
      <vt:lpstr>Resources: Dollar Street 264 families in 50 countries and collected 30,000 photos</vt:lpstr>
      <vt:lpstr>Resources: Dollar Street 264 families in 50 countries and collected 30,000 photos</vt:lpstr>
      <vt:lpstr>Resources: Dollar Street 264 families in 50 countries and collected 30,000 photos</vt:lpstr>
      <vt:lpstr>Resources: Dollar Street 264 families in 50 countries and collected 30,000 photos</vt:lpstr>
      <vt:lpstr>Resources: Dollar Street 264 families in 50 countries and collected 30,000 photos</vt:lpstr>
      <vt:lpstr>Resources: Dollar Street 264 families in 50 countries and collected 30,000 photos</vt:lpstr>
      <vt:lpstr>What's the problem with wasting food? Royal Society of Biology</vt:lpstr>
      <vt:lpstr>Practical Action:  Food choice, provenance and sustainability</vt:lpstr>
      <vt:lpstr>The Worlds largest Lesson (Website)</vt:lpstr>
      <vt:lpstr>PowerPoint Presentation</vt:lpstr>
      <vt:lpstr>PowerPoint Presentation</vt:lpstr>
      <vt:lpstr>World Food Day 16th October 2018</vt:lpstr>
      <vt:lpstr>Ethical consumption  Consumer choice  Fair trade  Sustainability  Textiles  Ethical production</vt:lpstr>
      <vt:lpstr>PowerPoint Presentation</vt:lpstr>
      <vt:lpstr>Fashion Revolution fashionrevolution.org</vt:lpstr>
      <vt:lpstr>PowerPoint Presentation</vt:lpstr>
      <vt:lpstr>Fashion/Textiles</vt:lpstr>
      <vt:lpstr>Biology</vt:lpstr>
      <vt:lpstr>PowerPoint Presentation</vt:lpstr>
      <vt:lpstr>Religious Studies</vt:lpstr>
      <vt:lpstr>PowerPoint Presentation</vt:lpstr>
      <vt:lpstr>Large community of NGOs involved in Post-Primary Development Education in Ireland </vt:lpstr>
      <vt:lpstr>Facebook: WorldWise Global Schools</vt:lpstr>
      <vt:lpstr>www.worldwiseschools.ie</vt:lpstr>
      <vt:lpstr>Twitter: WorldWise Schools</vt:lpstr>
    </vt:vector>
  </TitlesOfParts>
  <Company>WorldWise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Aisling McGrath</dc:creator>
  <cp:lastModifiedBy>Lizzy Noone</cp:lastModifiedBy>
  <cp:revision>138</cp:revision>
  <dcterms:created xsi:type="dcterms:W3CDTF">2017-08-22T14:49:49Z</dcterms:created>
  <dcterms:modified xsi:type="dcterms:W3CDTF">2020-11-12T12:39:06Z</dcterms:modified>
</cp:coreProperties>
</file>