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81" r:id="rId2"/>
    <p:sldId id="284" r:id="rId3"/>
    <p:sldId id="297" r:id="rId4"/>
    <p:sldId id="258" r:id="rId5"/>
    <p:sldId id="278" r:id="rId6"/>
    <p:sldId id="256" r:id="rId7"/>
    <p:sldId id="300" r:id="rId8"/>
    <p:sldId id="290" r:id="rId9"/>
    <p:sldId id="283" r:id="rId10"/>
    <p:sldId id="287" r:id="rId11"/>
    <p:sldId id="302" r:id="rId12"/>
    <p:sldId id="291" r:id="rId13"/>
    <p:sldId id="292" r:id="rId14"/>
    <p:sldId id="293" r:id="rId15"/>
    <p:sldId id="285" r:id="rId16"/>
    <p:sldId id="289" r:id="rId17"/>
    <p:sldId id="298" r:id="rId18"/>
    <p:sldId id="30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6" autoAdjust="0"/>
    <p:restoredTop sz="86438" autoAdjust="0"/>
  </p:normalViewPr>
  <p:slideViewPr>
    <p:cSldViewPr snapToGrid="0">
      <p:cViewPr varScale="1">
        <p:scale>
          <a:sx n="80" d="100"/>
          <a:sy n="80" d="100"/>
        </p:scale>
        <p:origin x="-103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9A549-BFD2-BB40-AEAB-8E70FB5053B1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9777C-7F9E-ED49-B892-9052EA1199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63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Introduce</a:t>
            </a:r>
            <a:r>
              <a:rPr lang="en-US" baseline="0" dirty="0" smtClean="0"/>
              <a:t> </a:t>
            </a:r>
            <a:r>
              <a:rPr lang="en-US" baseline="0" dirty="0" smtClean="0"/>
              <a:t>WWGS, what we do and work with schools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71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Participants to look at headlines and guess</a:t>
            </a:r>
            <a:r>
              <a:rPr lang="en-US" baseline="0" dirty="0" smtClean="0"/>
              <a:t> the focus of the workshop-what kind of themes might we be </a:t>
            </a:r>
            <a:r>
              <a:rPr lang="en-US" baseline="0" dirty="0" smtClean="0"/>
              <a:t>exploring in todays workshop?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944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Share learning intentions with participants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306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Explain task 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827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811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a worksheet</a:t>
            </a:r>
            <a:r>
              <a:rPr lang="en-US" baseline="0" dirty="0" smtClean="0"/>
              <a:t> which will be shared with </a:t>
            </a:r>
            <a:r>
              <a:rPr lang="en-US" baseline="0" dirty="0" smtClean="0"/>
              <a:t>groups on tables. </a:t>
            </a:r>
            <a:r>
              <a:rPr lang="en-US" dirty="0" smtClean="0"/>
              <a:t>Introduce </a:t>
            </a:r>
            <a:r>
              <a:rPr lang="en-US" dirty="0" smtClean="0"/>
              <a:t>task-participants must plot their continents on the graph to show changes</a:t>
            </a:r>
            <a:r>
              <a:rPr lang="en-US" baseline="0" dirty="0" smtClean="0"/>
              <a:t> in life expectancy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301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Different groups will be analysing</a:t>
            </a:r>
            <a:r>
              <a:rPr lang="en-US" baseline="0" dirty="0" smtClean="0"/>
              <a:t> the trends of various parts of the </a:t>
            </a:r>
            <a:r>
              <a:rPr lang="en-US" baseline="0" dirty="0" smtClean="0"/>
              <a:t>world-these will be on tables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031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Thinking</a:t>
            </a:r>
            <a:r>
              <a:rPr lang="en-US" baseline="0" dirty="0" smtClean="0"/>
              <a:t> about Ireland 2050-looking to the future-share stats with participants to get them to think about future trends in life expectancy and longevity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8959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Share</a:t>
            </a:r>
            <a:r>
              <a:rPr lang="en-US" baseline="0" dirty="0" smtClean="0"/>
              <a:t> </a:t>
            </a:r>
            <a:r>
              <a:rPr lang="en-US" baseline="0" dirty="0" smtClean="0"/>
              <a:t>stats and projections with participants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54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Task 2-using the sorting cards provided, groups must decide what category the statements fit </a:t>
            </a:r>
            <a:r>
              <a:rPr lang="en-US" dirty="0" smtClean="0"/>
              <a:t>into.</a:t>
            </a:r>
            <a:r>
              <a:rPr lang="en-US" baseline="0" dirty="0" smtClean="0"/>
              <a:t> </a:t>
            </a:r>
            <a:r>
              <a:rPr lang="en-US" dirty="0" smtClean="0"/>
              <a:t>feedback from group .</a:t>
            </a:r>
            <a:r>
              <a:rPr lang="en-US" baseline="0" dirty="0" smtClean="0"/>
              <a:t> Participants will be able to add their own reasons in category 4 ‘other’. They will hopefully have gained some insights from the previous workshops also.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99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Task 3-A3 print out of population pyramids provided for groups. Task explained. </a:t>
            </a:r>
            <a:r>
              <a:rPr lang="en-US" dirty="0" smtClean="0"/>
              <a:t>Introduce</a:t>
            </a:r>
            <a:r>
              <a:rPr lang="en-US" baseline="0" dirty="0" smtClean="0"/>
              <a:t> what population pyramids are. </a:t>
            </a:r>
            <a:r>
              <a:rPr lang="en-US" dirty="0" smtClean="0"/>
              <a:t>Time </a:t>
            </a:r>
            <a:r>
              <a:rPr lang="en-US" dirty="0" smtClean="0"/>
              <a:t>given to look at pop pyramids</a:t>
            </a:r>
            <a:r>
              <a:rPr lang="en-US" baseline="0" dirty="0" smtClean="0"/>
              <a:t> initially and then 10 minutes provided for group to describe what they </a:t>
            </a:r>
            <a:r>
              <a:rPr lang="en-US" baseline="0" dirty="0" smtClean="0"/>
              <a:t>see and discuss task 1-4. 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population pyramid is a graphical presentation which shows the distribution of the population by age group and gender. Population pyramids can be created for a county/province/country or region. The base of the pyramid represents the birth rate and the peak represents the death rate.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47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shown to participants-here just in case participants are struggling with population pyramids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12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print for groups </a:t>
            </a:r>
            <a:r>
              <a:rPr lang="en-US" dirty="0" smtClean="0"/>
              <a:t>A3-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Now let us focus on Ireland in 1950. Looking at the shape and structure of the pyramid what does it tell us about life expectancy in 1950?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(Allow time for groups to discuss and take feedback from the room then ask)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would be examples of enablers and disrupters to the life expectancy of people at that time?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(give some time for discussion and take feedback)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492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print for groups </a:t>
            </a:r>
            <a:r>
              <a:rPr lang="en-US" dirty="0" smtClean="0"/>
              <a:t>A3-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Looking to the future and the projected population pyramid for Ireland 2050.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does this pyramid tell us about life expectancy in the future?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(allow time for discussion and feedback)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 let us consider the enablers/disrupters impacts and constraints to longevity and life expectancy in Ireland 2050.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see that you have a wall space where you can record your thoughts.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(Give time for discussion and posting on wall and ask each group to feedback briefly)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3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SDGs introduced</a:t>
            </a:r>
            <a:r>
              <a:rPr lang="en-US" baseline="0" dirty="0" smtClean="0"/>
              <a:t> to participants-what do they mean? Why were they introduced</a:t>
            </a:r>
            <a:r>
              <a:rPr lang="en-US" baseline="0" dirty="0" smtClean="0"/>
              <a:t>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100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Task 4: A3 print out of SDGs given to groups. </a:t>
            </a:r>
            <a:r>
              <a:rPr lang="en-US" dirty="0" smtClean="0"/>
              <a:t>Participants </a:t>
            </a:r>
            <a:r>
              <a:rPr lang="en-US" dirty="0" smtClean="0"/>
              <a:t>must</a:t>
            </a:r>
            <a:r>
              <a:rPr lang="en-US" baseline="0" dirty="0" smtClean="0"/>
              <a:t> examine the SDGs and </a:t>
            </a:r>
            <a:r>
              <a:rPr lang="en-US" sz="1200" b="1" dirty="0" smtClean="0"/>
              <a:t>Circle the goals </a:t>
            </a:r>
            <a:r>
              <a:rPr lang="en-US" sz="1200" dirty="0" smtClean="0"/>
              <a:t>that </a:t>
            </a:r>
            <a:r>
              <a:rPr lang="en-US" sz="1200" b="1" dirty="0" smtClean="0"/>
              <a:t>are linked to life expectancy </a:t>
            </a:r>
            <a:r>
              <a:rPr lang="en-US" sz="1200" dirty="0" smtClean="0"/>
              <a:t>and </a:t>
            </a:r>
            <a:r>
              <a:rPr lang="en-US" sz="1200" dirty="0" smtClean="0"/>
              <a:t>longevity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778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Task 5:</a:t>
            </a:r>
            <a:r>
              <a:rPr lang="en-US" baseline="0" dirty="0" smtClean="0"/>
              <a:t> reflection on the </a:t>
            </a:r>
            <a:r>
              <a:rPr lang="en-US" baseline="0" dirty="0" smtClean="0"/>
              <a:t>workshop-groups </a:t>
            </a:r>
            <a:r>
              <a:rPr lang="en-US" baseline="0" dirty="0" smtClean="0"/>
              <a:t>to </a:t>
            </a:r>
            <a:r>
              <a:rPr lang="en-US" baseline="0" smtClean="0"/>
              <a:t>discuss above. 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your groups discuss what LO’s we have touched on today from your subject specifications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you see opportunities for cross-curricular development?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0389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Share learning intentions with </a:t>
            </a:r>
            <a:r>
              <a:rPr lang="en-US" dirty="0" smtClean="0"/>
              <a:t>participants.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306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31453"/>
          </a:xfrm>
        </p:spPr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8D9226A2-EA3A-4A19-A4DE-F33470AB6DFD}" type="slidenum">
              <a:rPr lang="en-IE" smtClean="0"/>
              <a:t>‹#›</a:t>
            </a:fld>
            <a:endParaRPr lang="en-IE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FA1C7910-4938-4D4B-B32A-AC26DC9C34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5949950"/>
            <a:ext cx="1117997" cy="908050"/>
          </a:xfrm>
        </p:spPr>
        <p:txBody>
          <a:bodyPr/>
          <a:lstStyle/>
          <a:p>
            <a:r>
              <a:rPr lang="ga-IE" smtClean="0"/>
              <a:t>Drag picture to placeholder or click icon to add</a:t>
            </a:r>
            <a:endParaRPr lang="en-IE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AB93DFA4-C48C-41F8-84F4-FC1F2D022E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" y="5555120"/>
            <a:ext cx="1289329" cy="128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64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944"/>
            <a:ext cx="9144000" cy="68699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3330" y="3193882"/>
            <a:ext cx="2984887" cy="914193"/>
          </a:xfrm>
        </p:spPr>
        <p:txBody>
          <a:bodyPr/>
          <a:lstStyle>
            <a:lvl1pPr algn="l">
              <a:defRPr/>
            </a:lvl1pPr>
          </a:lstStyle>
          <a:p>
            <a:r>
              <a:rPr lang="ga-I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3330" y="4190994"/>
            <a:ext cx="2984887" cy="942795"/>
          </a:xfrm>
        </p:spPr>
        <p:txBody>
          <a:bodyPr>
            <a:noAutofit/>
          </a:bodyPr>
          <a:lstStyle>
            <a:lvl1pPr marL="0" indent="0" algn="l">
              <a:buNone/>
              <a:defRPr sz="2000" i="1"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043364"/>
            <a:ext cx="732352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31934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8D9226A2-EA3A-4A19-A4DE-F33470AB6DFD}" type="slidenum">
              <a:rPr lang="en-IE" smtClean="0"/>
              <a:t>‹#›</a:t>
            </a:fld>
            <a:endParaRPr lang="en-IE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6B51A46E-D533-4AF4-B238-C64FFD4BB7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5992814"/>
            <a:ext cx="1087041" cy="8651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ga-IE" smtClean="0"/>
              <a:t>Drag picture to placeholder or click icon to add</a:t>
            </a:r>
            <a:endParaRPr lang="en-IE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A78A0DC-F4FF-43DF-AC84-348D617D14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3" y="5494670"/>
            <a:ext cx="1234823" cy="123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8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480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6"/>
            <a:ext cx="4041775" cy="3480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4F1444B4-8509-41D7-B978-7894E20D5A5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5936567"/>
            <a:ext cx="1076179" cy="921434"/>
          </a:xfrm>
        </p:spPr>
        <p:txBody>
          <a:bodyPr/>
          <a:lstStyle/>
          <a:p>
            <a:r>
              <a:rPr lang="ga-IE" smtClean="0"/>
              <a:t>Drag picture to placeholder or click icon to add</a:t>
            </a:r>
            <a:endParaRPr lang="en-IE" dirty="0"/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93B6AA6B-C6EE-4790-8CC2-DE04E5E440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" y="5781821"/>
            <a:ext cx="1076179" cy="107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472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974217" y="2402312"/>
            <a:ext cx="2984887" cy="91419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Insert your Workshop Session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974217" y="3686027"/>
            <a:ext cx="2984887" cy="942795"/>
          </a:xfrm>
        </p:spPr>
        <p:txBody>
          <a:bodyPr>
            <a:noAutofit/>
          </a:bodyPr>
          <a:lstStyle>
            <a:lvl1pPr marL="0" indent="0" algn="l">
              <a:buNone/>
              <a:defRPr sz="2000" i="1"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Insert your organization’s name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C2C3169-2405-48A2-8216-62645496D3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17" y="2599438"/>
            <a:ext cx="2038158" cy="20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28332837-9556-4277-9930-AA7DFB8CC8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5809958"/>
            <a:ext cx="1191816" cy="1048043"/>
          </a:xfrm>
        </p:spPr>
        <p:txBody>
          <a:bodyPr/>
          <a:lstStyle/>
          <a:p>
            <a:r>
              <a:rPr lang="ga-IE" smtClean="0"/>
              <a:t>Drag picture to placeholder or click icon to add</a:t>
            </a:r>
            <a:endParaRPr lang="en-IE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C97B3CB-B987-4DE9-B99F-62535CFFF4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5" y="5666184"/>
            <a:ext cx="1191816" cy="119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50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516733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58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8" r:id="rId5"/>
    <p:sldLayoutId id="2147483667" r:id="rId6"/>
  </p:sldLayoutIdLst>
  <p:txStyles>
    <p:titleStyle>
      <a:lvl1pPr algn="l" defTabSz="457189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457189" indent="-457189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2400" kern="1200">
          <a:solidFill>
            <a:schemeClr val="tx1"/>
          </a:solidFill>
          <a:latin typeface="Arial"/>
          <a:ea typeface="+mn-ea"/>
          <a:cs typeface="Arial"/>
        </a:defRPr>
      </a:lvl1pPr>
      <a:lvl2pPr marL="800080" indent="-342892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2000" kern="1200" baseline="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2pPr>
      <a:lvl3pPr marL="1257269" indent="-342892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18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3pPr>
      <a:lvl4pPr marL="1371566" indent="0" algn="l" defTabSz="457189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4pPr>
      <a:lvl5pPr marL="1828754" indent="0" algn="l" defTabSz="457189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bkSRLYSojo" TargetMode="External"/><Relationship Id="rId4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1107_2_015_0004_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66" y="1854484"/>
            <a:ext cx="7620000" cy="4292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05635" y="233488"/>
            <a:ext cx="67594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/>
              <a:t>Staying Alive!</a:t>
            </a:r>
          </a:p>
          <a:p>
            <a:r>
              <a:rPr lang="en-US" sz="5000" b="1" dirty="0" smtClean="0"/>
              <a:t> Ireland 2050</a:t>
            </a:r>
            <a:endParaRPr lang="en-US" sz="5000" b="1" dirty="0"/>
          </a:p>
        </p:txBody>
      </p:sp>
    </p:spTree>
    <p:extLst>
      <p:ext uri="{BB962C8B-B14F-4D97-AF65-F5344CB8AC3E}">
        <p14:creationId xmlns:p14="http://schemas.microsoft.com/office/powerpoint/2010/main" val="1242265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10-12 at 06.23.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1694">
            <a:off x="223643" y="328761"/>
            <a:ext cx="5967412" cy="2367312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4" name="Picture 3" descr="Screen Shot 2018-10-12 at 06.25.0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0844">
            <a:off x="3973722" y="1768004"/>
            <a:ext cx="5443385" cy="24683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Screen Shot 2018-10-12 at 06.25.3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3274">
            <a:off x="423316" y="4747176"/>
            <a:ext cx="8216900" cy="20574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" name="Picture 5" descr="Screen Shot 2018-10-12 at 06.24.1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528" y="2758220"/>
            <a:ext cx="4242536" cy="1845941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103154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0069" y="1111133"/>
            <a:ext cx="7100174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Learning Intentions: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Understand the factors influencing global life </a:t>
            </a:r>
            <a:r>
              <a:rPr lang="en-IE" sz="2400" dirty="0" smtClean="0"/>
              <a:t>expectancy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Examine the impact of population change in Ireland 1950-</a:t>
            </a:r>
            <a:r>
              <a:rPr lang="en-IE" sz="2400" dirty="0" smtClean="0"/>
              <a:t>2050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Explore the connections between global goals and life expectancy</a:t>
            </a:r>
            <a:r>
              <a:rPr lang="en-GB" sz="2400" dirty="0"/>
              <a:t> </a:t>
            </a:r>
            <a:endParaRPr lang="en-US" sz="2000" dirty="0"/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5950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587" y="1338147"/>
            <a:ext cx="8302487" cy="3616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900" b="1" dirty="0" smtClean="0"/>
              <a:t>Task: Examining  </a:t>
            </a:r>
            <a:r>
              <a:rPr lang="en-US" sz="2900" b="1" dirty="0"/>
              <a:t>G</a:t>
            </a:r>
            <a:r>
              <a:rPr lang="en-US" sz="2900" b="1" dirty="0" smtClean="0"/>
              <a:t>lobal </a:t>
            </a:r>
            <a:r>
              <a:rPr lang="en-US" sz="2900" b="1" dirty="0"/>
              <a:t>L</a:t>
            </a:r>
            <a:r>
              <a:rPr lang="en-US" sz="2900" b="1" dirty="0" smtClean="0"/>
              <a:t>ife </a:t>
            </a:r>
            <a:r>
              <a:rPr lang="en-US" sz="2900" b="1" dirty="0"/>
              <a:t>E</a:t>
            </a:r>
            <a:r>
              <a:rPr lang="en-US" sz="2900" b="1" dirty="0" smtClean="0"/>
              <a:t>xpectancy</a:t>
            </a:r>
            <a:endParaRPr lang="en-US" sz="2900" b="1" dirty="0"/>
          </a:p>
          <a:p>
            <a:pPr algn="just"/>
            <a:endParaRPr lang="en-US" sz="2500" b="1" dirty="0" smtClean="0"/>
          </a:p>
          <a:p>
            <a:pPr algn="just"/>
            <a:r>
              <a:rPr lang="en-US" sz="2500" b="1" dirty="0" smtClean="0"/>
              <a:t>Part 1) </a:t>
            </a:r>
            <a:r>
              <a:rPr lang="en-US" sz="2500" dirty="0" smtClean="0"/>
              <a:t>On your graph, </a:t>
            </a:r>
            <a:r>
              <a:rPr lang="en-US" sz="2500" b="1" dirty="0" smtClean="0"/>
              <a:t>plot the pattern </a:t>
            </a:r>
            <a:r>
              <a:rPr lang="en-US" sz="2500" dirty="0" smtClean="0"/>
              <a:t>of life expectancy shown in the video. Each group will plot </a:t>
            </a:r>
            <a:r>
              <a:rPr lang="en-US" sz="2500" b="1" dirty="0" smtClean="0"/>
              <a:t>one continent</a:t>
            </a:r>
          </a:p>
          <a:p>
            <a:pPr algn="just"/>
            <a:endParaRPr lang="en-US" sz="2500" b="1" dirty="0"/>
          </a:p>
          <a:p>
            <a:pPr algn="just"/>
            <a:r>
              <a:rPr lang="en-US" sz="2500" b="1" dirty="0" smtClean="0"/>
              <a:t>We will watch the video twice</a:t>
            </a:r>
          </a:p>
          <a:p>
            <a:pPr algn="just"/>
            <a:endParaRPr lang="en-US" sz="2500" b="1" dirty="0"/>
          </a:p>
          <a:p>
            <a:pPr algn="just"/>
            <a:r>
              <a:rPr lang="en-US" sz="2500" b="1" dirty="0" smtClean="0"/>
              <a:t>Part 2) </a:t>
            </a:r>
            <a:r>
              <a:rPr lang="en-US" sz="2500" dirty="0" smtClean="0"/>
              <a:t>In your group discuss </a:t>
            </a:r>
            <a:r>
              <a:rPr lang="en-US" sz="2500" b="1" dirty="0" smtClean="0"/>
              <a:t>three factors </a:t>
            </a:r>
            <a:r>
              <a:rPr lang="en-US" sz="2500" dirty="0" smtClean="0"/>
              <a:t>that are affecting life expectancy on your continent? </a:t>
            </a:r>
            <a:endParaRPr lang="en-US" sz="2500" dirty="0"/>
          </a:p>
        </p:txBody>
      </p:sp>
      <p:pic>
        <p:nvPicPr>
          <p:cNvPr id="3" name="Picture 2" descr="stock_find_search_online_computer_trend-51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61" y="4807774"/>
            <a:ext cx="2227045" cy="17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12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10-12 at 05.22.00.jpg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0070"/>
            <a:ext cx="9144000" cy="45963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06" y="234206"/>
            <a:ext cx="6286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smtClean="0"/>
              <a:t>VIDEO</a:t>
            </a:r>
            <a:r>
              <a:rPr lang="en-US" dirty="0" smtClean="0"/>
              <a:t>: Hans </a:t>
            </a:r>
            <a:r>
              <a:rPr lang="en-US" dirty="0" err="1"/>
              <a:t>Rosling's</a:t>
            </a:r>
            <a:r>
              <a:rPr lang="en-US" dirty="0"/>
              <a:t> 200 Countries, 200 Years, 4 Minutes - The Joy of Stats - BBC Four</a:t>
            </a:r>
          </a:p>
        </p:txBody>
      </p:sp>
    </p:spTree>
    <p:extLst>
      <p:ext uri="{BB962C8B-B14F-4D97-AF65-F5344CB8AC3E}">
        <p14:creationId xmlns:p14="http://schemas.microsoft.com/office/powerpoint/2010/main" val="2082170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landscap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8" y="578800"/>
            <a:ext cx="6979358" cy="56749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5879" y="505218"/>
            <a:ext cx="182900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Y axis</a:t>
            </a:r>
          </a:p>
          <a:p>
            <a:r>
              <a:rPr lang="en-US" dirty="0" smtClean="0"/>
              <a:t>LIFE EXPECTANCY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458038" y="5013421"/>
            <a:ext cx="98964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X axis</a:t>
            </a:r>
          </a:p>
          <a:p>
            <a:r>
              <a:rPr lang="en-US" dirty="0" smtClean="0"/>
              <a:t>WEALTH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3029" y="4890530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25 Years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4253" y="2953784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50 Years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52789" y="1331092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75 Years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43868" y="5370639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$400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267050" y="5359184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$4,000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17550" y="5347728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$40,000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684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11-30 at 13.27.3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37" y="1045450"/>
            <a:ext cx="5867400" cy="314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3341" y="4434267"/>
            <a:ext cx="463625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9900"/>
                </a:solidFill>
              </a:rPr>
              <a:t>Europe=Brown</a:t>
            </a:r>
          </a:p>
          <a:p>
            <a:r>
              <a:rPr lang="en-US" sz="4500" b="1" dirty="0" smtClean="0">
                <a:solidFill>
                  <a:srgbClr val="FF0000"/>
                </a:solidFill>
              </a:rPr>
              <a:t>Asia=Red</a:t>
            </a:r>
          </a:p>
          <a:p>
            <a:r>
              <a:rPr lang="en-US" sz="4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Africa=Blue</a:t>
            </a:r>
            <a:endParaRPr lang="en-US" sz="45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7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05506" y="5429062"/>
            <a:ext cx="5048152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dirty="0"/>
              <a:t>Central Statistics </a:t>
            </a:r>
            <a:r>
              <a:rPr lang="en-US" dirty="0" smtClean="0"/>
              <a:t>Office, Report 2013</a:t>
            </a:r>
          </a:p>
          <a:p>
            <a:r>
              <a:rPr lang="en-US" dirty="0" smtClean="0"/>
              <a:t>Population and </a:t>
            </a:r>
            <a:r>
              <a:rPr lang="en-US" dirty="0" err="1" smtClean="0"/>
              <a:t>Labour</a:t>
            </a:r>
            <a:r>
              <a:rPr lang="en-US" dirty="0" smtClean="0"/>
              <a:t> Force Projections 2016-2046</a:t>
            </a:r>
            <a:endParaRPr lang="en-US" dirty="0"/>
          </a:p>
        </p:txBody>
      </p:sp>
      <p:pic>
        <p:nvPicPr>
          <p:cNvPr id="4" name="Picture 3" descr="Screen Shot 2018-10-12 at 10.08.5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02" y="2102630"/>
            <a:ext cx="7289800" cy="199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65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 descr="Life_Expectancy_Graphic.R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18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308188"/>
              </p:ext>
            </p:extLst>
          </p:nvPr>
        </p:nvGraphicFramePr>
        <p:xfrm>
          <a:off x="218487" y="150198"/>
          <a:ext cx="8807736" cy="6554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7736"/>
              </a:tblGrid>
              <a:tr h="1412335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0000"/>
                          </a:solidFill>
                        </a:rPr>
                        <a:t>Why are we living longer?</a:t>
                      </a:r>
                    </a:p>
                    <a:p>
                      <a:endParaRPr lang="en-US" sz="1800" dirty="0" smtClean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en-US" sz="1800" dirty="0" smtClean="0">
                          <a:solidFill>
                            <a:srgbClr val="000000"/>
                          </a:solidFill>
                        </a:rPr>
                        <a:t>On your table you have a collection of statements. In your groups read through the statements and place them in the categories below: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Science and Technology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Food and Nutrition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Healthy lifestyles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Other (include 3 of your own reasons)</a:t>
                      </a:r>
                      <a:endParaRPr lang="en-US" sz="2400" b="1" dirty="0" smtClean="0"/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4824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ptu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275" y="0"/>
            <a:ext cx="4779393" cy="6858000"/>
          </a:xfrm>
          <a:prstGeom prst="rect">
            <a:avLst/>
          </a:prstGeom>
        </p:spPr>
      </p:pic>
      <p:pic>
        <p:nvPicPr>
          <p:cNvPr id="4" name="Picture 3" descr="capture-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04" y="0"/>
            <a:ext cx="458309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1625" y="2048183"/>
            <a:ext cx="8540750" cy="424731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On your table are two </a:t>
            </a:r>
            <a:r>
              <a:rPr lang="en-US" b="1" u="sng" dirty="0" smtClean="0"/>
              <a:t>Population Pyramids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Ireland 1950 and Ireland 2050</a:t>
            </a:r>
          </a:p>
          <a:p>
            <a:pPr algn="ctr"/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Task Part </a:t>
            </a:r>
            <a:r>
              <a:rPr lang="en-US" b="1" dirty="0" smtClean="0"/>
              <a:t>1: </a:t>
            </a:r>
            <a:r>
              <a:rPr lang="en-US" dirty="0" smtClean="0"/>
              <a:t>Describe what you can see in each </a:t>
            </a:r>
            <a:r>
              <a:rPr lang="en-US" dirty="0" smtClean="0"/>
              <a:t>pyramid. What </a:t>
            </a:r>
            <a:r>
              <a:rPr lang="en-US" dirty="0" smtClean="0"/>
              <a:t>does the shape tell us. What information does a Population Pyramid give us? </a:t>
            </a:r>
            <a:endParaRPr lang="en-US" dirty="0"/>
          </a:p>
          <a:p>
            <a:pPr algn="ctr"/>
            <a:r>
              <a:rPr lang="en-US" b="1" u="sng" dirty="0" smtClean="0"/>
              <a:t>Use some of the words below to help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Gender, wide base, percentage, narrow base, tall, ageing population, birth rate, life expectancy</a:t>
            </a:r>
          </a:p>
          <a:p>
            <a:pPr algn="ctr"/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Task Part 2</a:t>
            </a:r>
            <a:r>
              <a:rPr lang="en-US" dirty="0" smtClean="0"/>
              <a:t>: Who </a:t>
            </a:r>
            <a:r>
              <a:rPr lang="en-US" dirty="0"/>
              <a:t>might use these graphs and </a:t>
            </a:r>
            <a:r>
              <a:rPr lang="en-US" dirty="0" smtClean="0"/>
              <a:t>why?</a:t>
            </a:r>
            <a:endParaRPr lang="en-US" dirty="0"/>
          </a:p>
          <a:p>
            <a:r>
              <a:rPr lang="en-US" b="1" dirty="0" smtClean="0"/>
              <a:t>Task Part 3</a:t>
            </a:r>
            <a:r>
              <a:rPr lang="en-US" dirty="0" smtClean="0"/>
              <a:t>: </a:t>
            </a:r>
            <a:r>
              <a:rPr lang="en-US" dirty="0" smtClean="0"/>
              <a:t>Looking at 1950 and 2050, </a:t>
            </a:r>
            <a:r>
              <a:rPr lang="en-IE" dirty="0"/>
              <a:t>w</a:t>
            </a:r>
            <a:r>
              <a:rPr lang="en-IE" dirty="0" smtClean="0"/>
              <a:t>hat </a:t>
            </a:r>
            <a:r>
              <a:rPr lang="en-IE" dirty="0"/>
              <a:t>would be examples of enablers and disrupters to the life expectancy of people at that time?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Task Part 4: </a:t>
            </a:r>
            <a:r>
              <a:rPr lang="en-US" dirty="0"/>
              <a:t>L</a:t>
            </a:r>
            <a:r>
              <a:rPr lang="en-US" dirty="0" smtClean="0"/>
              <a:t>ooking forward to 2050-add your thoughts to the wall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738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8148" y="1270217"/>
            <a:ext cx="807034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/>
              <a:t>What does </a:t>
            </a:r>
            <a:r>
              <a:rPr lang="en-US" sz="3000" b="1" dirty="0" smtClean="0"/>
              <a:t>the shape tell us?</a:t>
            </a:r>
            <a:endParaRPr lang="en-US" sz="3000" b="1" dirty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A </a:t>
            </a:r>
            <a:r>
              <a:rPr lang="en-US" sz="2000" b="1" dirty="0"/>
              <a:t>wide base</a:t>
            </a:r>
            <a:r>
              <a:rPr lang="en-US" sz="2000" dirty="0"/>
              <a:t> means there are lots of young people, and suggests a high birth rate.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A </a:t>
            </a:r>
            <a:r>
              <a:rPr lang="en-US" sz="2000" b="1" dirty="0"/>
              <a:t>narrow base</a:t>
            </a:r>
            <a:r>
              <a:rPr lang="en-US" sz="2000" dirty="0"/>
              <a:t> means a smaller proportion of young people, suggesting a low birth rate.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A </a:t>
            </a:r>
            <a:r>
              <a:rPr lang="en-US" sz="2000" b="1" dirty="0"/>
              <a:t>wide middle</a:t>
            </a:r>
            <a:r>
              <a:rPr lang="en-US" sz="2000" dirty="0"/>
              <a:t>, </a:t>
            </a:r>
            <a:r>
              <a:rPr lang="en-US" sz="2000" b="1" dirty="0"/>
              <a:t>tall pyramid</a:t>
            </a:r>
            <a:r>
              <a:rPr lang="en-US" sz="2000" dirty="0"/>
              <a:t> means an ageing population, suggesting that there is a long </a:t>
            </a:r>
            <a:r>
              <a:rPr lang="en-US" sz="2000" i="1" dirty="0"/>
              <a:t>life expectancy</a:t>
            </a:r>
            <a:r>
              <a:rPr lang="en-US" sz="2000" dirty="0"/>
              <a:t>.</a:t>
            </a:r>
          </a:p>
          <a:p>
            <a:r>
              <a:rPr lang="en-US" sz="2000" b="1" dirty="0"/>
              <a:t>Some reasons for high birth rates include: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need </a:t>
            </a:r>
            <a:r>
              <a:rPr lang="en-US" sz="2000" dirty="0"/>
              <a:t>for large families, </a:t>
            </a:r>
            <a:r>
              <a:rPr lang="en-US" sz="2000" dirty="0" err="1"/>
              <a:t>eg</a:t>
            </a:r>
            <a:r>
              <a:rPr lang="en-US" sz="2000" dirty="0"/>
              <a:t> to work in rural areas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lack </a:t>
            </a:r>
            <a:r>
              <a:rPr lang="en-US" sz="2000" dirty="0"/>
              <a:t>of family planning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people </a:t>
            </a:r>
            <a:r>
              <a:rPr lang="en-US" sz="2000" dirty="0"/>
              <a:t>have many children because many infants die</a:t>
            </a:r>
          </a:p>
          <a:p>
            <a:r>
              <a:rPr lang="en-US" sz="2000" b="1" dirty="0"/>
              <a:t>Some reasons for falling death rates include: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increasing </a:t>
            </a:r>
            <a:r>
              <a:rPr lang="en-US" sz="2000" dirty="0"/>
              <a:t>wealth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better </a:t>
            </a:r>
            <a:r>
              <a:rPr lang="en-US" sz="2000" i="1" dirty="0"/>
              <a:t>hygiene</a:t>
            </a:r>
            <a:r>
              <a:rPr lang="en-US" sz="2000" dirty="0"/>
              <a:t> and improved healthcare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better </a:t>
            </a:r>
            <a:r>
              <a:rPr lang="en-US" sz="2000" dirty="0"/>
              <a:t>farming techniques</a:t>
            </a:r>
          </a:p>
        </p:txBody>
      </p:sp>
    </p:spTree>
    <p:extLst>
      <p:ext uri="{BB962C8B-B14F-4D97-AF65-F5344CB8AC3E}">
        <p14:creationId xmlns:p14="http://schemas.microsoft.com/office/powerpoint/2010/main" val="438644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ptu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" y="0"/>
            <a:ext cx="9026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576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 descr="capture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42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 descr="787px-Sustainable_Development_Goals_chart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9" y="0"/>
            <a:ext cx="8877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47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87px-Sustainable_Development_Goals_chart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280" y="2881694"/>
            <a:ext cx="5394404" cy="41674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5273" y="1141504"/>
            <a:ext cx="880872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/>
              <a:t>Circle the goals </a:t>
            </a:r>
            <a:r>
              <a:rPr lang="en-US" sz="3000" dirty="0" smtClean="0"/>
              <a:t>that </a:t>
            </a:r>
            <a:r>
              <a:rPr lang="en-US" sz="3000" b="1" dirty="0" smtClean="0"/>
              <a:t>are linked to life expectancy </a:t>
            </a:r>
            <a:r>
              <a:rPr lang="en-US" sz="3000" dirty="0" smtClean="0"/>
              <a:t>and living longer lives</a:t>
            </a:r>
          </a:p>
          <a:p>
            <a:endParaRPr lang="en-US" sz="3000" dirty="0"/>
          </a:p>
          <a:p>
            <a:r>
              <a:rPr lang="en-US" sz="3000" b="1" dirty="0" smtClean="0"/>
              <a:t>Explain the  connection </a:t>
            </a:r>
            <a:r>
              <a:rPr lang="en-US" sz="3000" dirty="0" smtClean="0"/>
              <a:t>between 2 of the goals you have circles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912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8687" y="1340092"/>
            <a:ext cx="841193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/>
              <a:t>Making Connections</a:t>
            </a:r>
          </a:p>
          <a:p>
            <a:endParaRPr lang="en-US" sz="3000" b="1" dirty="0"/>
          </a:p>
          <a:p>
            <a:r>
              <a:rPr lang="en-IE" sz="3200" dirty="0"/>
              <a:t>In your groups discuss what LO’s we have touched on today from your subject </a:t>
            </a:r>
            <a:r>
              <a:rPr lang="en-IE" sz="3200" dirty="0" smtClean="0"/>
              <a:t>specifications</a:t>
            </a:r>
          </a:p>
          <a:p>
            <a:endParaRPr lang="en-GB" sz="3200" dirty="0"/>
          </a:p>
          <a:p>
            <a:r>
              <a:rPr lang="en-IE" sz="3200" dirty="0"/>
              <a:t>Can you see opportunities for cross-curricular development?</a:t>
            </a:r>
            <a:endParaRPr lang="en-GB" sz="3200" dirty="0"/>
          </a:p>
        </p:txBody>
      </p:sp>
      <p:pic>
        <p:nvPicPr>
          <p:cNvPr id="4" name="Picture 3" descr="making-connecti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3809">
            <a:off x="6241386" y="5067340"/>
            <a:ext cx="1516705" cy="151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76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0069" y="1111133"/>
            <a:ext cx="7100174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Learning Intentions: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Understand the factors influencing global life </a:t>
            </a:r>
            <a:r>
              <a:rPr lang="en-IE" sz="2400" dirty="0" smtClean="0"/>
              <a:t>expectancy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Examine the impact of population change in Ireland 1950-</a:t>
            </a:r>
            <a:r>
              <a:rPr lang="en-IE" sz="2400" dirty="0" smtClean="0"/>
              <a:t>2050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Explore the connections between global goals and life expectancy</a:t>
            </a:r>
            <a:r>
              <a:rPr lang="en-GB" sz="2400" dirty="0"/>
              <a:t> </a:t>
            </a:r>
            <a:endParaRPr lang="en-US" sz="2000" dirty="0"/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476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WWGS">
  <a:themeElements>
    <a:clrScheme name="STEAM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6B322"/>
      </a:accent1>
      <a:accent2>
        <a:srgbClr val="1C90D6"/>
      </a:accent2>
      <a:accent3>
        <a:srgbClr val="9E139A"/>
      </a:accent3>
      <a:accent4>
        <a:srgbClr val="E55E25"/>
      </a:accent4>
      <a:accent5>
        <a:srgbClr val="ED1E3A"/>
      </a:accent5>
      <a:accent6>
        <a:srgbClr val="3FBBC4"/>
      </a:accent6>
      <a:hlink>
        <a:srgbClr val="4BAC4C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Presentation1" id="{DA998F82-F0AD-4C64-8A1B-B4EAB816643A}" vid="{B37822EB-3428-4BA6-8591-699E29D8FF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WWGS.potx</Template>
  <TotalTime>4765</TotalTime>
  <Words>1087</Words>
  <Application>Microsoft Macintosh PowerPoint</Application>
  <PresentationFormat>On-screen Show (4:3)</PresentationFormat>
  <Paragraphs>128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WWGS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Aine Woods</dc:creator>
  <cp:lastModifiedBy>Aisling McGrath</cp:lastModifiedBy>
  <cp:revision>167</cp:revision>
  <dcterms:created xsi:type="dcterms:W3CDTF">2018-06-18T13:10:16Z</dcterms:created>
  <dcterms:modified xsi:type="dcterms:W3CDTF">2018-12-03T18:25:45Z</dcterms:modified>
</cp:coreProperties>
</file>