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13"/>
  </p:handout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44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handoutMaster" Target="handoutMasters/handout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3B66EE6-0AEF-2940-94BA-4CBDB2F462D2}" type="datetimeFigureOut">
              <a:rPr lang="en-US" smtClean="0"/>
              <a:t>01/02/17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D23C425-4638-244A-8D71-9710F6C1C5C4}" type="slidenum">
              <a:rPr lang="en-US" smtClean="0"/>
              <a:t>‹#›</a:t>
            </a:fld>
            <a:endParaRPr lang="en-US"/>
          </a:p>
        </p:txBody>
      </p:sp>
    </p:spTree>
    <p:extLst>
      <p:ext uri="{BB962C8B-B14F-4D97-AF65-F5344CB8AC3E}">
        <p14:creationId xmlns:p14="http://schemas.microsoft.com/office/powerpoint/2010/main" val="232495848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229EA005-8553-B548-8B08-D96393398B72}" type="datetimeFigureOut">
              <a:rPr lang="en-US" smtClean="0"/>
              <a:t>01/02/17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2708940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229EA005-8553-B548-8B08-D96393398B72}" type="datetimeFigureOut">
              <a:rPr lang="en-US" smtClean="0"/>
              <a:t>01/02/17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2465803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229EA005-8553-B548-8B08-D96393398B72}" type="datetimeFigureOut">
              <a:rPr lang="en-US" smtClean="0"/>
              <a:t>01/02/17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1576369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229EA005-8553-B548-8B08-D96393398B72}" type="datetimeFigureOut">
              <a:rPr lang="en-US" smtClean="0"/>
              <a:t>01/02/17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972923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229EA005-8553-B548-8B08-D96393398B72}" type="datetimeFigureOut">
              <a:rPr lang="en-US" smtClean="0"/>
              <a:t>01/02/17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3138417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229EA005-8553-B548-8B08-D96393398B72}" type="datetimeFigureOut">
              <a:rPr lang="en-US" smtClean="0"/>
              <a:t>01/02/17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3895405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EA005-8553-B548-8B08-D96393398B72}" type="datetimeFigureOut">
              <a:rPr lang="en-US" smtClean="0"/>
              <a:t>01/02/17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3276564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229EA005-8553-B548-8B08-D96393398B72}" type="datetimeFigureOut">
              <a:rPr lang="en-US" smtClean="0"/>
              <a:t>01/02/17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4051980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229EA005-8553-B548-8B08-D96393398B72}" type="datetimeFigureOut">
              <a:rPr lang="en-US" smtClean="0"/>
              <a:t>01/02/17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2716403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229EA005-8553-B548-8B08-D96393398B72}" type="datetimeFigureOut">
              <a:rPr lang="en-US" smtClean="0"/>
              <a:t>01/02/17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2389026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229EA005-8553-B548-8B08-D96393398B72}" type="datetimeFigureOut">
              <a:rPr lang="en-US" smtClean="0"/>
              <a:t>01/02/17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A7923C-A5C2-AC4F-A70B-EFF53933DADF}" type="slidenum">
              <a:rPr lang="en-US" smtClean="0"/>
              <a:t>‹#›</a:t>
            </a:fld>
            <a:endParaRPr lang="en-US"/>
          </a:p>
        </p:txBody>
      </p:sp>
    </p:spTree>
    <p:extLst>
      <p:ext uri="{BB962C8B-B14F-4D97-AF65-F5344CB8AC3E}">
        <p14:creationId xmlns:p14="http://schemas.microsoft.com/office/powerpoint/2010/main" val="57161663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9EA005-8553-B548-8B08-D96393398B72}" type="datetimeFigureOut">
              <a:rPr lang="en-US" smtClean="0"/>
              <a:t>01/02/17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A7923C-A5C2-AC4F-A70B-EFF53933DADF}" type="slidenum">
              <a:rPr lang="en-US" smtClean="0"/>
              <a:t>‹#›</a:t>
            </a:fld>
            <a:endParaRPr lang="en-US"/>
          </a:p>
        </p:txBody>
      </p:sp>
    </p:spTree>
    <p:extLst>
      <p:ext uri="{BB962C8B-B14F-4D97-AF65-F5344CB8AC3E}">
        <p14:creationId xmlns:p14="http://schemas.microsoft.com/office/powerpoint/2010/main" val="180459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73121" y="662564"/>
            <a:ext cx="7675990" cy="995144"/>
          </a:xfrm>
          <a:prstGeom prst="rect">
            <a:avLst/>
          </a:prstGeom>
          <a:noFill/>
        </p:spPr>
        <p:txBody>
          <a:bodyPr wrap="square" rtlCol="0">
            <a:spAutoFit/>
          </a:bodyPr>
          <a:lstStyle/>
          <a:p>
            <a:pPr algn="ctr"/>
            <a:endParaRPr lang="en-US" sz="4400" baseline="30000" dirty="0"/>
          </a:p>
          <a:p>
            <a:pPr algn="ctr"/>
            <a:r>
              <a:rPr lang="en-US" sz="4400" b="1" baseline="30000" dirty="0"/>
              <a:t>Migrants are a drain on the Irish economy</a:t>
            </a:r>
            <a:r>
              <a:rPr lang="en-US" baseline="30000" dirty="0"/>
              <a:t>.</a:t>
            </a:r>
            <a:endParaRPr lang="en-US" dirty="0"/>
          </a:p>
        </p:txBody>
      </p:sp>
      <p:sp>
        <p:nvSpPr>
          <p:cNvPr id="3" name="TextBox 2"/>
          <p:cNvSpPr txBox="1"/>
          <p:nvPr/>
        </p:nvSpPr>
        <p:spPr>
          <a:xfrm>
            <a:off x="773121" y="2374189"/>
            <a:ext cx="7675990" cy="3252172"/>
          </a:xfrm>
          <a:prstGeom prst="rect">
            <a:avLst/>
          </a:prstGeom>
          <a:noFill/>
        </p:spPr>
        <p:txBody>
          <a:bodyPr wrap="square" rtlCol="0">
            <a:spAutoFit/>
          </a:bodyPr>
          <a:lstStyle/>
          <a:p>
            <a:r>
              <a:rPr lang="en-US" sz="4400" b="1" baseline="30000" dirty="0"/>
              <a:t>The majority of migrants are people of working age and do not use services any more than any other group, in fact they contribute to them through taxation. Asylum seekers are not allowed to enter employment until they are granted refugee status and therefore do not have the option to contribute to taxation.</a:t>
            </a:r>
            <a:endParaRPr lang="en-US" sz="4400" b="1" dirty="0"/>
          </a:p>
        </p:txBody>
      </p:sp>
    </p:spTree>
    <p:extLst>
      <p:ext uri="{BB962C8B-B14F-4D97-AF65-F5344CB8AC3E}">
        <p14:creationId xmlns:p14="http://schemas.microsoft.com/office/powerpoint/2010/main" val="1957568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73121" y="662564"/>
            <a:ext cx="7675990" cy="2492990"/>
          </a:xfrm>
          <a:prstGeom prst="rect">
            <a:avLst/>
          </a:prstGeom>
          <a:noFill/>
        </p:spPr>
        <p:txBody>
          <a:bodyPr wrap="square" rtlCol="0">
            <a:spAutoFit/>
          </a:bodyPr>
          <a:lstStyle/>
          <a:p>
            <a:r>
              <a:rPr lang="en-US" sz="3600" i="1" dirty="0"/>
              <a:t>Asylum seekers receive cars, mobile phones and services to which Irish people are not entitled. </a:t>
            </a:r>
            <a:endParaRPr lang="en-US" sz="3600" i="1" dirty="0" smtClean="0"/>
          </a:p>
          <a:p>
            <a:endParaRPr lang="en-US" sz="3600" dirty="0" smtClean="0"/>
          </a:p>
          <a:p>
            <a:pPr algn="ctr"/>
            <a:r>
              <a:rPr lang="en-US" baseline="30000" dirty="0" smtClean="0"/>
              <a:t>.</a:t>
            </a:r>
            <a:endParaRPr lang="en-US" dirty="0"/>
          </a:p>
        </p:txBody>
      </p:sp>
      <p:sp>
        <p:nvSpPr>
          <p:cNvPr id="3" name="TextBox 2"/>
          <p:cNvSpPr txBox="1"/>
          <p:nvPr/>
        </p:nvSpPr>
        <p:spPr>
          <a:xfrm>
            <a:off x="773121" y="2374189"/>
            <a:ext cx="7675990" cy="3703577"/>
          </a:xfrm>
          <a:prstGeom prst="rect">
            <a:avLst/>
          </a:prstGeom>
          <a:noFill/>
        </p:spPr>
        <p:txBody>
          <a:bodyPr wrap="square" rtlCol="0">
            <a:spAutoFit/>
          </a:bodyPr>
          <a:lstStyle/>
          <a:p>
            <a:endParaRPr lang="en-US" sz="4400" baseline="30000" dirty="0" smtClean="0"/>
          </a:p>
          <a:p>
            <a:endParaRPr lang="en-US" sz="4400" baseline="30000" dirty="0"/>
          </a:p>
          <a:p>
            <a:r>
              <a:rPr lang="en-US" sz="4400" baseline="30000" dirty="0" smtClean="0"/>
              <a:t>Asylum </a:t>
            </a:r>
            <a:r>
              <a:rPr lang="en-US" sz="4400" baseline="30000" dirty="0"/>
              <a:t>seekers are not entitled to free cars or mobile phones. Most are housed in hostel type accommodation until their application is processed and receive €19.10 per week per person. This amount has not increased since 2000.</a:t>
            </a:r>
            <a:endParaRPr lang="en-US" sz="4400" b="1" dirty="0"/>
          </a:p>
        </p:txBody>
      </p:sp>
    </p:spTree>
    <p:extLst>
      <p:ext uri="{BB962C8B-B14F-4D97-AF65-F5344CB8AC3E}">
        <p14:creationId xmlns:p14="http://schemas.microsoft.com/office/powerpoint/2010/main" val="2419965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637" y="625755"/>
            <a:ext cx="7896882" cy="1600438"/>
          </a:xfrm>
          <a:prstGeom prst="rect">
            <a:avLst/>
          </a:prstGeom>
          <a:noFill/>
        </p:spPr>
        <p:txBody>
          <a:bodyPr wrap="square" rtlCol="0">
            <a:spAutoFit/>
          </a:bodyPr>
          <a:lstStyle/>
          <a:p>
            <a:r>
              <a:rPr lang="en-US" sz="4000" i="1" dirty="0"/>
              <a:t>Migrant workers in Ireland have the same rights as Irish workers. </a:t>
            </a:r>
            <a:endParaRPr lang="en-US" sz="4000" dirty="0" smtClean="0"/>
          </a:p>
          <a:p>
            <a:endParaRPr lang="en-US" dirty="0"/>
          </a:p>
        </p:txBody>
      </p:sp>
      <p:sp>
        <p:nvSpPr>
          <p:cNvPr id="3" name="TextBox 2"/>
          <p:cNvSpPr txBox="1"/>
          <p:nvPr/>
        </p:nvSpPr>
        <p:spPr>
          <a:xfrm>
            <a:off x="570637" y="2558234"/>
            <a:ext cx="7896882" cy="2513508"/>
          </a:xfrm>
          <a:prstGeom prst="rect">
            <a:avLst/>
          </a:prstGeom>
          <a:noFill/>
        </p:spPr>
        <p:txBody>
          <a:bodyPr wrap="square" rtlCol="0">
            <a:spAutoFit/>
          </a:bodyPr>
          <a:lstStyle/>
          <a:p>
            <a:endParaRPr lang="en-US" sz="4400" b="1" baseline="30000" dirty="0" smtClean="0">
              <a:latin typeface="Arial"/>
              <a:cs typeface="Arial"/>
            </a:endParaRPr>
          </a:p>
          <a:p>
            <a:endParaRPr lang="en-US" sz="4800" b="1" baseline="30000" dirty="0">
              <a:latin typeface="Arial"/>
              <a:cs typeface="Arial"/>
            </a:endParaRPr>
          </a:p>
          <a:p>
            <a:r>
              <a:rPr lang="en-US" sz="4800" b="1" baseline="30000" dirty="0" smtClean="0">
                <a:latin typeface="Arial"/>
                <a:cs typeface="Arial"/>
              </a:rPr>
              <a:t>Many </a:t>
            </a:r>
            <a:r>
              <a:rPr lang="en-US" sz="4800" b="1" baseline="30000" dirty="0">
                <a:latin typeface="Arial"/>
                <a:cs typeface="Arial"/>
              </a:rPr>
              <a:t>migrant workers do not have the right to have their family with them or to choose who they work for.</a:t>
            </a:r>
            <a:endParaRPr lang="en-US" sz="4800" b="1" dirty="0">
              <a:latin typeface="Arial"/>
              <a:cs typeface="Arial"/>
            </a:endParaRPr>
          </a:p>
        </p:txBody>
      </p:sp>
    </p:spTree>
    <p:extLst>
      <p:ext uri="{BB962C8B-B14F-4D97-AF65-F5344CB8AC3E}">
        <p14:creationId xmlns:p14="http://schemas.microsoft.com/office/powerpoint/2010/main" val="1923523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637" y="625755"/>
            <a:ext cx="7896882" cy="2400657"/>
          </a:xfrm>
          <a:prstGeom prst="rect">
            <a:avLst/>
          </a:prstGeom>
          <a:noFill/>
        </p:spPr>
        <p:txBody>
          <a:bodyPr wrap="square" rtlCol="0">
            <a:spAutoFit/>
          </a:bodyPr>
          <a:lstStyle/>
          <a:p>
            <a:r>
              <a:rPr lang="en-US" sz="4400" i="1" dirty="0"/>
              <a:t>Most people are sent to Europe as ‘anchors’ so that the rest of their family can follow them over. </a:t>
            </a:r>
            <a:endParaRPr lang="en-US" sz="4400" dirty="0" smtClean="0"/>
          </a:p>
          <a:p>
            <a:endParaRPr lang="en-US" dirty="0"/>
          </a:p>
        </p:txBody>
      </p:sp>
      <p:sp>
        <p:nvSpPr>
          <p:cNvPr id="3" name="TextBox 2"/>
          <p:cNvSpPr txBox="1"/>
          <p:nvPr/>
        </p:nvSpPr>
        <p:spPr>
          <a:xfrm>
            <a:off x="570637" y="2558234"/>
            <a:ext cx="7896882" cy="3416319"/>
          </a:xfrm>
          <a:prstGeom prst="rect">
            <a:avLst/>
          </a:prstGeom>
          <a:noFill/>
        </p:spPr>
        <p:txBody>
          <a:bodyPr wrap="square" rtlCol="0">
            <a:spAutoFit/>
          </a:bodyPr>
          <a:lstStyle/>
          <a:p>
            <a:endParaRPr lang="en-US" sz="4400" baseline="30000" dirty="0" smtClean="0"/>
          </a:p>
          <a:p>
            <a:endParaRPr lang="en-US" sz="4400" baseline="30000" dirty="0"/>
          </a:p>
          <a:p>
            <a:endParaRPr lang="en-US" sz="4400" b="1" baseline="30000" dirty="0" smtClean="0"/>
          </a:p>
          <a:p>
            <a:r>
              <a:rPr lang="en-US" sz="4800" b="1" baseline="30000" dirty="0" smtClean="0"/>
              <a:t>Family reunification </a:t>
            </a:r>
            <a:r>
              <a:rPr lang="en-US" sz="4800" b="1" baseline="30000" dirty="0"/>
              <a:t>is a complicated process, and depends on many factors such as relationship between the person’s host country and domestic laws.</a:t>
            </a:r>
            <a:endParaRPr lang="en-US" sz="4800" b="1" baseline="30000" dirty="0">
              <a:latin typeface="Arial"/>
              <a:cs typeface="Arial"/>
            </a:endParaRPr>
          </a:p>
        </p:txBody>
      </p:sp>
    </p:spTree>
    <p:extLst>
      <p:ext uri="{BB962C8B-B14F-4D97-AF65-F5344CB8AC3E}">
        <p14:creationId xmlns:p14="http://schemas.microsoft.com/office/powerpoint/2010/main" val="2845311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637" y="625755"/>
            <a:ext cx="7896882" cy="1723549"/>
          </a:xfrm>
          <a:prstGeom prst="rect">
            <a:avLst/>
          </a:prstGeom>
          <a:noFill/>
        </p:spPr>
        <p:txBody>
          <a:bodyPr wrap="square" rtlCol="0">
            <a:spAutoFit/>
          </a:bodyPr>
          <a:lstStyle/>
          <a:p>
            <a:r>
              <a:rPr lang="en-US" sz="4400" i="1" dirty="0"/>
              <a:t>Ireland has taken its fair share of refugees from the Syrian </a:t>
            </a:r>
            <a:r>
              <a:rPr lang="en-US" sz="4400" i="1" dirty="0" smtClean="0"/>
              <a:t>conflict</a:t>
            </a:r>
            <a:r>
              <a:rPr lang="en-US" sz="4400" i="1" dirty="0"/>
              <a:t>. </a:t>
            </a:r>
            <a:endParaRPr lang="en-US" sz="4400" dirty="0" smtClean="0"/>
          </a:p>
          <a:p>
            <a:endParaRPr lang="en-US" dirty="0"/>
          </a:p>
        </p:txBody>
      </p:sp>
      <p:sp>
        <p:nvSpPr>
          <p:cNvPr id="3" name="TextBox 2"/>
          <p:cNvSpPr txBox="1"/>
          <p:nvPr/>
        </p:nvSpPr>
        <p:spPr>
          <a:xfrm>
            <a:off x="570637" y="2558234"/>
            <a:ext cx="7896882" cy="2759730"/>
          </a:xfrm>
          <a:prstGeom prst="rect">
            <a:avLst/>
          </a:prstGeom>
          <a:noFill/>
        </p:spPr>
        <p:txBody>
          <a:bodyPr wrap="square" rtlCol="0">
            <a:spAutoFit/>
          </a:bodyPr>
          <a:lstStyle/>
          <a:p>
            <a:endParaRPr lang="en-US" sz="4400" baseline="30000" dirty="0" smtClean="0"/>
          </a:p>
          <a:p>
            <a:endParaRPr lang="en-US" sz="5400" baseline="30000" dirty="0"/>
          </a:p>
          <a:p>
            <a:r>
              <a:rPr lang="en-US" sz="5400" baseline="30000" dirty="0" smtClean="0"/>
              <a:t>Ireland </a:t>
            </a:r>
            <a:r>
              <a:rPr lang="en-US" sz="5400" baseline="30000" dirty="0"/>
              <a:t>promised to take 4,000 Syrian refugees. As of 9th September 2016, Ireland has only taken in 311.</a:t>
            </a:r>
            <a:endParaRPr lang="en-US" sz="5400" b="1" baseline="30000" dirty="0" smtClean="0"/>
          </a:p>
        </p:txBody>
      </p:sp>
    </p:spTree>
    <p:extLst>
      <p:ext uri="{BB962C8B-B14F-4D97-AF65-F5344CB8AC3E}">
        <p14:creationId xmlns:p14="http://schemas.microsoft.com/office/powerpoint/2010/main" val="1841179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637" y="625755"/>
            <a:ext cx="7896882" cy="1723549"/>
          </a:xfrm>
          <a:prstGeom prst="rect">
            <a:avLst/>
          </a:prstGeom>
          <a:noFill/>
        </p:spPr>
        <p:txBody>
          <a:bodyPr wrap="square" rtlCol="0">
            <a:spAutoFit/>
          </a:bodyPr>
          <a:lstStyle/>
          <a:p>
            <a:r>
              <a:rPr lang="en-US" sz="4400" i="1" dirty="0"/>
              <a:t>All refugees in Europe are from Syria. </a:t>
            </a:r>
            <a:endParaRPr lang="en-US" sz="4400" dirty="0" smtClean="0"/>
          </a:p>
          <a:p>
            <a:endParaRPr lang="en-US" dirty="0"/>
          </a:p>
        </p:txBody>
      </p:sp>
      <p:sp>
        <p:nvSpPr>
          <p:cNvPr id="3" name="TextBox 2"/>
          <p:cNvSpPr txBox="1"/>
          <p:nvPr/>
        </p:nvSpPr>
        <p:spPr>
          <a:xfrm>
            <a:off x="570637" y="2558234"/>
            <a:ext cx="7896882" cy="3046988"/>
          </a:xfrm>
          <a:prstGeom prst="rect">
            <a:avLst/>
          </a:prstGeom>
          <a:noFill/>
        </p:spPr>
        <p:txBody>
          <a:bodyPr wrap="square" rtlCol="0">
            <a:spAutoFit/>
          </a:bodyPr>
          <a:lstStyle/>
          <a:p>
            <a:endParaRPr lang="en-US" sz="4800" b="1" baseline="30000" dirty="0"/>
          </a:p>
          <a:p>
            <a:r>
              <a:rPr lang="en-US" sz="4800" b="1" baseline="30000" dirty="0"/>
              <a:t>In recent times Syria is the largest country of origin for refugees arriving in Europe, however Afghanistan, Iraq and Libya are other countries where many people  </a:t>
            </a:r>
            <a:r>
              <a:rPr lang="en-US" sz="4800" b="1" baseline="30000" dirty="0" smtClean="0"/>
              <a:t>flee </a:t>
            </a:r>
            <a:r>
              <a:rPr lang="en-US" sz="4800" b="1" baseline="30000" dirty="0"/>
              <a:t>from.</a:t>
            </a:r>
            <a:endParaRPr lang="en-US" sz="4800" b="1" baseline="30000" dirty="0" smtClean="0"/>
          </a:p>
        </p:txBody>
      </p:sp>
    </p:spTree>
    <p:extLst>
      <p:ext uri="{BB962C8B-B14F-4D97-AF65-F5344CB8AC3E}">
        <p14:creationId xmlns:p14="http://schemas.microsoft.com/office/powerpoint/2010/main" val="2763032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637" y="625755"/>
            <a:ext cx="7896882" cy="1723549"/>
          </a:xfrm>
          <a:prstGeom prst="rect">
            <a:avLst/>
          </a:prstGeom>
          <a:noFill/>
        </p:spPr>
        <p:txBody>
          <a:bodyPr wrap="square" rtlCol="0">
            <a:spAutoFit/>
          </a:bodyPr>
          <a:lstStyle/>
          <a:p>
            <a:r>
              <a:rPr lang="en-US" sz="4400" i="1" dirty="0"/>
              <a:t>Travelling by boat is not actually that dangerous. </a:t>
            </a:r>
            <a:endParaRPr lang="en-US" sz="4400" dirty="0" smtClean="0"/>
          </a:p>
          <a:p>
            <a:endParaRPr lang="en-US" dirty="0"/>
          </a:p>
        </p:txBody>
      </p:sp>
      <p:sp>
        <p:nvSpPr>
          <p:cNvPr id="3" name="TextBox 2"/>
          <p:cNvSpPr txBox="1"/>
          <p:nvPr/>
        </p:nvSpPr>
        <p:spPr>
          <a:xfrm>
            <a:off x="570637" y="2558234"/>
            <a:ext cx="7896882" cy="4031873"/>
          </a:xfrm>
          <a:prstGeom prst="rect">
            <a:avLst/>
          </a:prstGeom>
          <a:noFill/>
        </p:spPr>
        <p:txBody>
          <a:bodyPr wrap="square" rtlCol="0">
            <a:spAutoFit/>
          </a:bodyPr>
          <a:lstStyle/>
          <a:p>
            <a:endParaRPr lang="en-US" sz="4800" baseline="30000" dirty="0"/>
          </a:p>
          <a:p>
            <a:r>
              <a:rPr lang="en-US" sz="4800" b="1" baseline="30000" dirty="0"/>
              <a:t>Many boats used by </a:t>
            </a:r>
            <a:r>
              <a:rPr lang="en-US" sz="4800" b="1" baseline="30000" dirty="0" smtClean="0"/>
              <a:t>those fleeing </a:t>
            </a:r>
            <a:r>
              <a:rPr lang="en-US" sz="4800" b="1" baseline="30000" dirty="0"/>
              <a:t>are overcrowded and do not</a:t>
            </a:r>
          </a:p>
          <a:p>
            <a:r>
              <a:rPr lang="en-US" sz="4800" b="1" baseline="30000" dirty="0"/>
              <a:t>have adequate safety equipment like life jackets. According to the International Order of Malta, more than 3,770 migrants were reported to have died trying to cross the Mediterranean in 2015.</a:t>
            </a:r>
            <a:endParaRPr lang="en-US" sz="4800" b="1" baseline="30000" dirty="0" smtClean="0"/>
          </a:p>
        </p:txBody>
      </p:sp>
    </p:spTree>
    <p:extLst>
      <p:ext uri="{BB962C8B-B14F-4D97-AF65-F5344CB8AC3E}">
        <p14:creationId xmlns:p14="http://schemas.microsoft.com/office/powerpoint/2010/main" val="1948883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637" y="625755"/>
            <a:ext cx="7896882" cy="2339102"/>
          </a:xfrm>
          <a:prstGeom prst="rect">
            <a:avLst/>
          </a:prstGeom>
          <a:noFill/>
        </p:spPr>
        <p:txBody>
          <a:bodyPr wrap="square" rtlCol="0">
            <a:spAutoFit/>
          </a:bodyPr>
          <a:lstStyle/>
          <a:p>
            <a:r>
              <a:rPr lang="en-US" sz="2800" b="1" i="1" dirty="0"/>
              <a:t>Once a person reaches Europe, they are usually granted asylum straight away and can start life as a European citizen. </a:t>
            </a:r>
            <a:endParaRPr lang="en-US" sz="2800" b="1" dirty="0" smtClean="0"/>
          </a:p>
          <a:p>
            <a:r>
              <a:rPr lang="en-US" sz="4400" i="1" dirty="0" smtClean="0"/>
              <a:t>. </a:t>
            </a:r>
            <a:endParaRPr lang="en-US" sz="4400" dirty="0" smtClean="0"/>
          </a:p>
          <a:p>
            <a:endParaRPr lang="en-US" dirty="0"/>
          </a:p>
        </p:txBody>
      </p:sp>
      <p:sp>
        <p:nvSpPr>
          <p:cNvPr id="3" name="TextBox 2"/>
          <p:cNvSpPr txBox="1"/>
          <p:nvPr/>
        </p:nvSpPr>
        <p:spPr>
          <a:xfrm>
            <a:off x="570637" y="2558234"/>
            <a:ext cx="7896882" cy="3539430"/>
          </a:xfrm>
          <a:prstGeom prst="rect">
            <a:avLst/>
          </a:prstGeom>
          <a:noFill/>
        </p:spPr>
        <p:txBody>
          <a:bodyPr wrap="square" rtlCol="0">
            <a:spAutoFit/>
          </a:bodyPr>
          <a:lstStyle/>
          <a:p>
            <a:r>
              <a:rPr lang="en-US" sz="3200" i="1" dirty="0">
                <a:latin typeface="+mj-lt"/>
              </a:rPr>
              <a:t>In 2015, EU countries </a:t>
            </a:r>
            <a:r>
              <a:rPr lang="en-US" sz="3200" i="1" dirty="0" smtClean="0">
                <a:latin typeface="+mj-lt"/>
              </a:rPr>
              <a:t>offered </a:t>
            </a:r>
            <a:r>
              <a:rPr lang="en-US" sz="3200" i="1" dirty="0">
                <a:latin typeface="+mj-lt"/>
              </a:rPr>
              <a:t>asylum to 292,540 refugees. In the same year, more than a million migrants applied for asylum - although applying for asylum can be a lengthy procedure so many of those given refugee status may have applied in previous years. </a:t>
            </a:r>
            <a:endParaRPr lang="en-US" sz="3200" dirty="0" smtClean="0">
              <a:latin typeface="+mj-lt"/>
            </a:endParaRPr>
          </a:p>
          <a:p>
            <a:endParaRPr lang="en-US" sz="4800" baseline="30000" dirty="0" smtClean="0"/>
          </a:p>
        </p:txBody>
      </p:sp>
    </p:spTree>
    <p:extLst>
      <p:ext uri="{BB962C8B-B14F-4D97-AF65-F5344CB8AC3E}">
        <p14:creationId xmlns:p14="http://schemas.microsoft.com/office/powerpoint/2010/main" val="2192548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0191" y="699373"/>
            <a:ext cx="8154589" cy="2400657"/>
          </a:xfrm>
          <a:prstGeom prst="rect">
            <a:avLst/>
          </a:prstGeom>
          <a:noFill/>
        </p:spPr>
        <p:txBody>
          <a:bodyPr wrap="square" rtlCol="0">
            <a:spAutoFit/>
          </a:bodyPr>
          <a:lstStyle/>
          <a:p>
            <a:r>
              <a:rPr lang="en-US" sz="4400" i="1" dirty="0"/>
              <a:t>“Ireland is overcrowded and “full up””</a:t>
            </a:r>
            <a:r>
              <a:rPr lang="en-US" sz="4400" i="1" dirty="0" smtClean="0"/>
              <a:t>.</a:t>
            </a:r>
          </a:p>
          <a:p>
            <a:r>
              <a:rPr lang="en-US" sz="4400" i="1" dirty="0" smtClean="0"/>
              <a:t> </a:t>
            </a:r>
            <a:endParaRPr lang="en-US" sz="4400" dirty="0" smtClean="0"/>
          </a:p>
          <a:p>
            <a:endParaRPr lang="en-US" dirty="0"/>
          </a:p>
        </p:txBody>
      </p:sp>
      <p:sp>
        <p:nvSpPr>
          <p:cNvPr id="3" name="TextBox 2"/>
          <p:cNvSpPr txBox="1"/>
          <p:nvPr/>
        </p:nvSpPr>
        <p:spPr>
          <a:xfrm>
            <a:off x="460191" y="1969288"/>
            <a:ext cx="7823251" cy="3539430"/>
          </a:xfrm>
          <a:prstGeom prst="rect">
            <a:avLst/>
          </a:prstGeom>
          <a:noFill/>
        </p:spPr>
        <p:txBody>
          <a:bodyPr wrap="square" rtlCol="0">
            <a:spAutoFit/>
          </a:bodyPr>
          <a:lstStyle/>
          <a:p>
            <a:endParaRPr lang="en-US" sz="4800" baseline="30000" dirty="0" smtClean="0"/>
          </a:p>
          <a:p>
            <a:r>
              <a:rPr lang="en-US" sz="4800" baseline="30000" dirty="0" smtClean="0"/>
              <a:t>Ireland </a:t>
            </a:r>
            <a:r>
              <a:rPr lang="en-US" sz="4800" baseline="30000" dirty="0"/>
              <a:t>is not densely populated. The Republic of Ireland has a population of 4.5 million (plus 1.5 million in the North). In the 1820’s before the Irish famine it had 8 million. The population density of Ireland is 65 people per sq. km compared to 260 per sq. km in the UK.</a:t>
            </a:r>
            <a:endParaRPr lang="en-US" sz="4800" dirty="0"/>
          </a:p>
        </p:txBody>
      </p:sp>
    </p:spTree>
    <p:extLst>
      <p:ext uri="{BB962C8B-B14F-4D97-AF65-F5344CB8AC3E}">
        <p14:creationId xmlns:p14="http://schemas.microsoft.com/office/powerpoint/2010/main" val="2904250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0191" y="699373"/>
            <a:ext cx="8154589" cy="2400657"/>
          </a:xfrm>
          <a:prstGeom prst="rect">
            <a:avLst/>
          </a:prstGeom>
          <a:noFill/>
        </p:spPr>
        <p:txBody>
          <a:bodyPr wrap="square" rtlCol="0">
            <a:spAutoFit/>
          </a:bodyPr>
          <a:lstStyle/>
          <a:p>
            <a:r>
              <a:rPr lang="en-US" sz="4400" i="1" dirty="0"/>
              <a:t>“Refugees / boat people are illegal immigrants.” </a:t>
            </a:r>
            <a:endParaRPr lang="en-US" sz="4400" dirty="0" smtClean="0"/>
          </a:p>
          <a:p>
            <a:r>
              <a:rPr lang="en-US" sz="4400" i="1" dirty="0" smtClean="0"/>
              <a:t> </a:t>
            </a:r>
            <a:endParaRPr lang="en-US" sz="4400" dirty="0" smtClean="0"/>
          </a:p>
          <a:p>
            <a:endParaRPr lang="en-US" dirty="0"/>
          </a:p>
        </p:txBody>
      </p:sp>
      <p:sp>
        <p:nvSpPr>
          <p:cNvPr id="3" name="TextBox 2"/>
          <p:cNvSpPr txBox="1"/>
          <p:nvPr/>
        </p:nvSpPr>
        <p:spPr>
          <a:xfrm>
            <a:off x="460191" y="1969288"/>
            <a:ext cx="7823251" cy="4031873"/>
          </a:xfrm>
          <a:prstGeom prst="rect">
            <a:avLst/>
          </a:prstGeom>
          <a:noFill/>
        </p:spPr>
        <p:txBody>
          <a:bodyPr wrap="square" rtlCol="0">
            <a:spAutoFit/>
          </a:bodyPr>
          <a:lstStyle/>
          <a:p>
            <a:endParaRPr lang="en-US" sz="4800" baseline="30000" dirty="0" smtClean="0"/>
          </a:p>
          <a:p>
            <a:endParaRPr lang="en-US" sz="4800" baseline="30000" dirty="0"/>
          </a:p>
          <a:p>
            <a:r>
              <a:rPr lang="en-US" sz="4800" baseline="30000" dirty="0" smtClean="0"/>
              <a:t>This </a:t>
            </a:r>
            <a:r>
              <a:rPr lang="en-US" sz="4800" baseline="30000" dirty="0"/>
              <a:t>is untrue. The UN Refugee Convention (to which Ireland is a signatory) recognises that refugees have a lawful right to enter a country for the purposes of seeking asylum, regardless of how they arrive or whether they hold valid travel or identity documents.</a:t>
            </a:r>
            <a:endParaRPr lang="en-US" sz="4800" baseline="30000" dirty="0" smtClean="0"/>
          </a:p>
        </p:txBody>
      </p:sp>
    </p:spTree>
    <p:extLst>
      <p:ext uri="{BB962C8B-B14F-4D97-AF65-F5344CB8AC3E}">
        <p14:creationId xmlns:p14="http://schemas.microsoft.com/office/powerpoint/2010/main" val="1189414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0191" y="699373"/>
            <a:ext cx="8154589" cy="1723549"/>
          </a:xfrm>
          <a:prstGeom prst="rect">
            <a:avLst/>
          </a:prstGeom>
          <a:noFill/>
        </p:spPr>
        <p:txBody>
          <a:bodyPr wrap="square" rtlCol="0">
            <a:spAutoFit/>
          </a:bodyPr>
          <a:lstStyle/>
          <a:p>
            <a:r>
              <a:rPr lang="en-US" sz="4400" i="1" dirty="0"/>
              <a:t>All Muslims are a security threat </a:t>
            </a:r>
            <a:endParaRPr lang="en-US" sz="4400" dirty="0" smtClean="0"/>
          </a:p>
          <a:p>
            <a:r>
              <a:rPr lang="en-US" sz="4400" i="1" dirty="0" smtClean="0"/>
              <a:t> </a:t>
            </a:r>
            <a:endParaRPr lang="en-US" sz="4400" dirty="0" smtClean="0"/>
          </a:p>
          <a:p>
            <a:endParaRPr lang="en-US" dirty="0"/>
          </a:p>
        </p:txBody>
      </p:sp>
      <p:sp>
        <p:nvSpPr>
          <p:cNvPr id="3" name="TextBox 2"/>
          <p:cNvSpPr txBox="1"/>
          <p:nvPr/>
        </p:nvSpPr>
        <p:spPr>
          <a:xfrm>
            <a:off x="460191" y="1969288"/>
            <a:ext cx="7823251" cy="3970318"/>
          </a:xfrm>
          <a:prstGeom prst="rect">
            <a:avLst/>
          </a:prstGeom>
          <a:noFill/>
        </p:spPr>
        <p:txBody>
          <a:bodyPr wrap="square" rtlCol="0">
            <a:spAutoFit/>
          </a:bodyPr>
          <a:lstStyle/>
          <a:p>
            <a:r>
              <a:rPr lang="en-US" sz="3600" baseline="30000" dirty="0"/>
              <a:t>Terrorism has been with us in many forms for hundreds of years. Acts of terrorism have been undertaken by individuals, </a:t>
            </a:r>
            <a:r>
              <a:rPr lang="en-US" sz="3600" baseline="30000" dirty="0" smtClean="0"/>
              <a:t>groups, and </a:t>
            </a:r>
            <a:r>
              <a:rPr lang="en-US" sz="3600" baseline="30000" dirty="0"/>
              <a:t>organisations of </a:t>
            </a:r>
            <a:r>
              <a:rPr lang="en-US" sz="3600" baseline="30000" dirty="0" smtClean="0"/>
              <a:t>different </a:t>
            </a:r>
            <a:r>
              <a:rPr lang="en-US" sz="3600" baseline="30000" dirty="0"/>
              <a:t>religions, and beliefs, etc. Terrorist organisations are able to recruit those who are victims themselves of oppression, inequality and exploitation. Muslim religious and </a:t>
            </a:r>
            <a:r>
              <a:rPr lang="en-US" sz="3600" baseline="30000" dirty="0" smtClean="0"/>
              <a:t>community</a:t>
            </a:r>
          </a:p>
          <a:p>
            <a:r>
              <a:rPr lang="en-US" sz="3600" baseline="30000" dirty="0" smtClean="0"/>
              <a:t>leaders </a:t>
            </a:r>
            <a:r>
              <a:rPr lang="en-US" sz="3600" baseline="30000" dirty="0"/>
              <a:t>were among </a:t>
            </a:r>
            <a:r>
              <a:rPr lang="en-US" sz="3600" baseline="30000" dirty="0" smtClean="0"/>
              <a:t>the</a:t>
            </a:r>
            <a:r>
              <a:rPr lang="en-US" sz="3600" dirty="0" smtClean="0"/>
              <a:t> </a:t>
            </a:r>
            <a:r>
              <a:rPr lang="en-US" sz="3600" baseline="30000" dirty="0" smtClean="0"/>
              <a:t>first </a:t>
            </a:r>
            <a:r>
              <a:rPr lang="en-US" sz="3600" baseline="30000" dirty="0"/>
              <a:t>to express condemnation following attacks and bombings believing that killings and atrocities have absolutely no sanction in Islam, nor is there any </a:t>
            </a:r>
            <a:r>
              <a:rPr lang="en-US" sz="3600" baseline="30000" dirty="0" smtClean="0"/>
              <a:t>justification </a:t>
            </a:r>
            <a:r>
              <a:rPr lang="en-US" sz="3600" baseline="30000" dirty="0"/>
              <a:t>in their religion for taking innocent life.</a:t>
            </a:r>
            <a:endParaRPr lang="en-US" sz="3600" baseline="30000" dirty="0" smtClean="0"/>
          </a:p>
        </p:txBody>
      </p:sp>
    </p:spTree>
    <p:extLst>
      <p:ext uri="{BB962C8B-B14F-4D97-AF65-F5344CB8AC3E}">
        <p14:creationId xmlns:p14="http://schemas.microsoft.com/office/powerpoint/2010/main" val="1572381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23</TotalTime>
  <Words>636</Words>
  <Application>Microsoft Macintosh PowerPoint</Application>
  <PresentationFormat>On-screen Show (4:3)</PresentationFormat>
  <Paragraphs>45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5</cp:revision>
  <cp:lastPrinted>2017-02-01T17:27:04Z</cp:lastPrinted>
  <dcterms:created xsi:type="dcterms:W3CDTF">2017-02-01T17:03:57Z</dcterms:created>
  <dcterms:modified xsi:type="dcterms:W3CDTF">2017-02-01T17:27:07Z</dcterms:modified>
</cp:coreProperties>
</file>