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6" r:id="rId4"/>
    <p:sldId id="269" r:id="rId5"/>
    <p:sldId id="270" r:id="rId6"/>
    <p:sldId id="271" r:id="rId7"/>
    <p:sldId id="267" r:id="rId8"/>
    <p:sldId id="268" r:id="rId9"/>
    <p:sldId id="265" r:id="rId10"/>
    <p:sldId id="257" r:id="rId11"/>
    <p:sldId id="256" r:id="rId12"/>
    <p:sldId id="258" r:id="rId13"/>
    <p:sldId id="261" r:id="rId14"/>
    <p:sldId id="262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3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50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09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661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54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141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07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776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33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315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46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90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64E7F-D1F0-164F-B82D-C653B6918DE6}" type="datetimeFigureOut">
              <a:rPr lang="en-US" smtClean="0"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609C1-0EDD-EA4E-9CBB-2222600FFC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254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16976" y="151716"/>
            <a:ext cx="10577951" cy="1143000"/>
          </a:xfrm>
        </p:spPr>
        <p:txBody>
          <a:bodyPr>
            <a:noAutofit/>
          </a:bodyPr>
          <a:lstStyle/>
          <a:p>
            <a:r>
              <a:rPr lang="en-US" sz="3800" dirty="0" smtClean="0">
                <a:solidFill>
                  <a:srgbClr val="1F497D"/>
                </a:solidFill>
                <a:latin typeface="Rockwell"/>
                <a:cs typeface="Rockwell"/>
              </a:rPr>
              <a:t>What do you understand by this cartoon?</a:t>
            </a:r>
            <a:endParaRPr lang="en-US" sz="3800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4-11-26 at 10.48.23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35" r="776"/>
          <a:stretch/>
        </p:blipFill>
        <p:spPr>
          <a:xfrm>
            <a:off x="-962795" y="1600200"/>
            <a:ext cx="8685648" cy="4525963"/>
          </a:xfrm>
        </p:spPr>
      </p:pic>
    </p:spTree>
    <p:extLst>
      <p:ext uri="{BB962C8B-B14F-4D97-AF65-F5344CB8AC3E}">
        <p14:creationId xmlns:p14="http://schemas.microsoft.com/office/powerpoint/2010/main" val="27044594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57607" y="-102435"/>
            <a:ext cx="8229600" cy="1143000"/>
          </a:xfrm>
        </p:spPr>
        <p:txBody>
          <a:bodyPr/>
          <a:lstStyle/>
          <a:p>
            <a:r>
              <a:rPr lang="en-US" dirty="0" smtClean="0"/>
              <a:t>Think about it….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6791"/>
            <a:ext cx="8229600" cy="524243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6000" dirty="0" smtClean="0">
                <a:solidFill>
                  <a:srgbClr val="1F497D"/>
                </a:solidFill>
                <a:latin typeface="Rockwell"/>
                <a:cs typeface="Rockwell"/>
              </a:rPr>
              <a:t>What does </a:t>
            </a:r>
            <a:r>
              <a:rPr lang="en-US" sz="6000" b="1" dirty="0" smtClean="0">
                <a:solidFill>
                  <a:srgbClr val="1F497D"/>
                </a:solidFill>
                <a:latin typeface="Rockwell"/>
                <a:cs typeface="Rockwell"/>
              </a:rPr>
              <a:t>gender</a:t>
            </a:r>
            <a:r>
              <a:rPr lang="en-US" sz="6000" dirty="0" smtClean="0">
                <a:solidFill>
                  <a:srgbClr val="1F497D"/>
                </a:solidFill>
                <a:latin typeface="Rockwell"/>
                <a:cs typeface="Rockwell"/>
              </a:rPr>
              <a:t> mean to you?</a:t>
            </a:r>
          </a:p>
          <a:p>
            <a:pPr marL="0" indent="0" algn="ctr">
              <a:buNone/>
            </a:pPr>
            <a:endParaRPr lang="en-US" sz="6000" dirty="0" smtClean="0">
              <a:solidFill>
                <a:srgbClr val="1F497D"/>
              </a:solidFill>
              <a:latin typeface="Rockwell"/>
              <a:cs typeface="Rockwell"/>
            </a:endParaRPr>
          </a:p>
          <a:p>
            <a:pPr marL="0" indent="0" algn="ctr">
              <a:buNone/>
            </a:pPr>
            <a:endParaRPr lang="en-US" sz="3900" dirty="0">
              <a:solidFill>
                <a:srgbClr val="1F497D"/>
              </a:solidFill>
              <a:latin typeface="Rockwell"/>
              <a:cs typeface="Rockwell"/>
            </a:endParaRPr>
          </a:p>
          <a:p>
            <a:pPr marL="0" indent="0" algn="ctr">
              <a:buNone/>
            </a:pPr>
            <a:r>
              <a:rPr lang="en-US" sz="3900" b="1" dirty="0" smtClean="0">
                <a:solidFill>
                  <a:srgbClr val="1F497D"/>
                </a:solidFill>
                <a:latin typeface="Rockwell"/>
                <a:cs typeface="Rockwell"/>
              </a:rPr>
              <a:t>Your task: </a:t>
            </a:r>
            <a:r>
              <a:rPr lang="en-US" sz="3900" dirty="0" smtClean="0">
                <a:solidFill>
                  <a:srgbClr val="1F497D"/>
                </a:solidFill>
                <a:latin typeface="Rockwell"/>
                <a:cs typeface="Rockwell"/>
              </a:rPr>
              <a:t>On the flip chart paper, write down all of the words that you associate with the words </a:t>
            </a:r>
            <a:r>
              <a:rPr lang="en-US" sz="3900" dirty="0" smtClean="0">
                <a:solidFill>
                  <a:srgbClr val="1E1C11"/>
                </a:solidFill>
                <a:latin typeface="Rockwell"/>
                <a:cs typeface="Rockwell"/>
              </a:rPr>
              <a:t>‘Gender’, ‘Male’ and ‘Female’</a:t>
            </a:r>
            <a:endParaRPr lang="en-US" sz="3900" dirty="0">
              <a:solidFill>
                <a:srgbClr val="1E1C11"/>
              </a:solidFill>
              <a:latin typeface="Rockwell"/>
              <a:cs typeface="Rockwell"/>
            </a:endParaRPr>
          </a:p>
        </p:txBody>
      </p:sp>
    </p:spTree>
    <p:extLst>
      <p:ext uri="{BB962C8B-B14F-4D97-AF65-F5344CB8AC3E}">
        <p14:creationId xmlns:p14="http://schemas.microsoft.com/office/powerpoint/2010/main" val="3664481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65" y="274638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 smtClean="0">
                <a:solidFill>
                  <a:srgbClr val="1F497D"/>
                </a:solidFill>
                <a:latin typeface="Rockwell"/>
                <a:cs typeface="Rockwell"/>
              </a:rPr>
              <a:t>Gender stereotypes affect Men and Women</a:t>
            </a:r>
            <a:endParaRPr lang="en-US" sz="4500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Screen Shot 2014-11-26 at 11.37.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00" y="1830882"/>
            <a:ext cx="7939193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559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1F497D"/>
                </a:solidFill>
                <a:latin typeface="Rockwell"/>
                <a:cs typeface="Rockwell"/>
              </a:rPr>
              <a:t>What is gender?</a:t>
            </a:r>
            <a:endParaRPr lang="en-GB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943186"/>
              </p:ext>
            </p:extLst>
          </p:nvPr>
        </p:nvGraphicFramePr>
        <p:xfrm>
          <a:off x="457200" y="1600200"/>
          <a:ext cx="8229600" cy="41598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14800"/>
                <a:gridCol w="4114800"/>
              </a:tblGrid>
              <a:tr h="103997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SEX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GENDER</a:t>
                      </a:r>
                      <a:endParaRPr lang="en-CA" sz="2600" dirty="0"/>
                    </a:p>
                  </a:txBody>
                  <a:tcPr/>
                </a:tc>
              </a:tr>
              <a:tr h="103997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Biological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Socially-constructed</a:t>
                      </a:r>
                      <a:endParaRPr lang="en-CA" sz="2600" dirty="0"/>
                    </a:p>
                  </a:txBody>
                  <a:tcPr/>
                </a:tc>
              </a:tr>
              <a:tr h="103997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Born</a:t>
                      </a:r>
                      <a:r>
                        <a:rPr lang="en-CA" sz="2600" baseline="0" dirty="0" smtClean="0"/>
                        <a:t> with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Not born with</a:t>
                      </a:r>
                      <a:endParaRPr lang="en-CA" sz="2600" dirty="0"/>
                    </a:p>
                  </a:txBody>
                  <a:tcPr/>
                </a:tc>
              </a:tr>
              <a:tr h="103997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Cannot be changed</a:t>
                      </a:r>
                      <a:r>
                        <a:rPr lang="en-CA" sz="2600" baseline="0" dirty="0" smtClean="0"/>
                        <a:t> 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Can</a:t>
                      </a:r>
                      <a:r>
                        <a:rPr lang="en-CA" sz="2600" baseline="0" dirty="0" smtClean="0"/>
                        <a:t> be changed </a:t>
                      </a:r>
                      <a:endParaRPr lang="en-CA" sz="2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2593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5759" y="1866714"/>
            <a:ext cx="9241253" cy="1143000"/>
          </a:xfrm>
        </p:spPr>
        <p:txBody>
          <a:bodyPr>
            <a:noAutofit/>
          </a:bodyPr>
          <a:lstStyle/>
          <a:p>
            <a:r>
              <a:rPr lang="en-US" sz="5000" dirty="0" smtClean="0">
                <a:solidFill>
                  <a:srgbClr val="1F497D"/>
                </a:solidFill>
                <a:latin typeface="Rockwell"/>
                <a:cs typeface="Rockwell"/>
              </a:rPr>
              <a:t>How can we promote gender equality?</a:t>
            </a:r>
            <a:endParaRPr lang="en-US" sz="5000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857607" y="-10243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Think about it….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73040" y="4349358"/>
            <a:ext cx="781376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500" b="1" dirty="0">
                <a:solidFill>
                  <a:srgbClr val="1F497D"/>
                </a:solidFill>
                <a:latin typeface="Rockwell"/>
                <a:cs typeface="Rockwell"/>
              </a:rPr>
              <a:t>Your task: </a:t>
            </a:r>
            <a:r>
              <a:rPr lang="en-US" sz="2500" dirty="0" smtClean="0">
                <a:solidFill>
                  <a:srgbClr val="1F497D"/>
                </a:solidFill>
                <a:latin typeface="Rockwell"/>
                <a:cs typeface="Rockwell"/>
              </a:rPr>
              <a:t>in you groups, come up with 5 ideas/strategies which could help promote and achieve gender equality</a:t>
            </a:r>
          </a:p>
          <a:p>
            <a:pPr algn="ctr"/>
            <a:endParaRPr lang="en-US" sz="2500" dirty="0">
              <a:solidFill>
                <a:srgbClr val="1F497D"/>
              </a:solidFill>
              <a:latin typeface="Rockwell"/>
              <a:cs typeface="Rockwell"/>
            </a:endParaRPr>
          </a:p>
          <a:p>
            <a:r>
              <a:rPr lang="en-US" sz="2500" b="1" u="sng" dirty="0" smtClean="0">
                <a:solidFill>
                  <a:srgbClr val="1F497D"/>
                </a:solidFill>
                <a:latin typeface="Rockwell"/>
                <a:cs typeface="Rockwell"/>
              </a:rPr>
              <a:t>Time 10 minutes</a:t>
            </a:r>
          </a:p>
          <a:p>
            <a:pPr algn="ctr"/>
            <a:endParaRPr lang="en-US" sz="2500" dirty="0">
              <a:solidFill>
                <a:srgbClr val="1F497D"/>
              </a:solidFill>
              <a:latin typeface="Rockwell"/>
              <a:cs typeface="Rockwell"/>
            </a:endParaRPr>
          </a:p>
          <a:p>
            <a:pPr algn="ctr"/>
            <a:endParaRPr lang="en-US" sz="2500" dirty="0">
              <a:solidFill>
                <a:srgbClr val="1E1C11"/>
              </a:solidFill>
              <a:latin typeface="Rockwell"/>
              <a:cs typeface="Rockwell"/>
            </a:endParaRPr>
          </a:p>
        </p:txBody>
      </p:sp>
      <p:pic>
        <p:nvPicPr>
          <p:cNvPr id="6" name="Picture 5" descr="Screen Shot 2014-11-26 at 12.17.4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266" y="191449"/>
            <a:ext cx="2617649" cy="132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78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F497D"/>
                </a:solidFill>
                <a:latin typeface="Rockwell"/>
                <a:cs typeface="Rockwell"/>
              </a:rPr>
              <a:t>Gender and poverty</a:t>
            </a:r>
            <a:endParaRPr lang="en-US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What is the link?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512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1F497D"/>
                </a:solidFill>
                <a:latin typeface="Rockwell"/>
                <a:cs typeface="Rockwell"/>
              </a:rPr>
              <a:t>G</a:t>
            </a:r>
            <a:r>
              <a:rPr lang="en-US" dirty="0" smtClean="0">
                <a:solidFill>
                  <a:srgbClr val="1F497D"/>
                </a:solidFill>
                <a:latin typeface="Rockwell"/>
                <a:cs typeface="Rockwell"/>
              </a:rPr>
              <a:t>ender stereotypes in the media</a:t>
            </a:r>
            <a:endParaRPr lang="en-US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4-11-26 at 11.45.3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507" r="-39507"/>
          <a:stretch>
            <a:fillRect/>
          </a:stretch>
        </p:blipFill>
        <p:spPr>
          <a:xfrm>
            <a:off x="6754587" y="4445571"/>
            <a:ext cx="2831867" cy="2346443"/>
          </a:xfrm>
        </p:spPr>
      </p:pic>
      <p:pic>
        <p:nvPicPr>
          <p:cNvPr id="5" name="Picture 4" descr="Screen Shot 2014-11-26 at 11.43.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280" y="4572860"/>
            <a:ext cx="2322256" cy="2219154"/>
          </a:xfrm>
          <a:prstGeom prst="rect">
            <a:avLst/>
          </a:prstGeom>
        </p:spPr>
      </p:pic>
      <p:pic>
        <p:nvPicPr>
          <p:cNvPr id="6" name="Picture 5" descr="Screen Shot 2014-11-26 at 11.42.1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684849"/>
            <a:ext cx="3599940" cy="3107165"/>
          </a:xfrm>
          <a:prstGeom prst="rect">
            <a:avLst/>
          </a:prstGeom>
        </p:spPr>
      </p:pic>
      <p:pic>
        <p:nvPicPr>
          <p:cNvPr id="7" name="Picture 6" descr="Screen Shot 2014-11-26 at 11.44.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243" y="1746472"/>
            <a:ext cx="4323621" cy="2540328"/>
          </a:xfrm>
          <a:prstGeom prst="rect">
            <a:avLst/>
          </a:prstGeom>
        </p:spPr>
      </p:pic>
      <p:pic>
        <p:nvPicPr>
          <p:cNvPr id="8" name="Picture 7" descr="Screen Shot 2014-11-26 at 11.52.5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57" y="1746472"/>
            <a:ext cx="4057140" cy="185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89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dirty="0" smtClean="0">
                <a:solidFill>
                  <a:srgbClr val="1F497D"/>
                </a:solidFill>
                <a:latin typeface="Rockwell"/>
                <a:cs typeface="Rockwell"/>
              </a:rPr>
              <a:t>How do gender stereotypes affect men and women?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3481000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85" y="274638"/>
            <a:ext cx="9143999" cy="6583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  <a:latin typeface="Tahoma"/>
                <a:cs typeface="Tahoma"/>
              </a:rPr>
              <a:t>Who is </a:t>
            </a:r>
            <a:r>
              <a:rPr lang="en-US" dirty="0" err="1">
                <a:solidFill>
                  <a:schemeClr val="tx2"/>
                </a:solidFill>
                <a:latin typeface="Tahoma"/>
                <a:cs typeface="Tahoma"/>
              </a:rPr>
              <a:t>Malala</a:t>
            </a:r>
            <a:r>
              <a:rPr lang="en-US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ahoma"/>
                <a:cs typeface="Tahoma"/>
              </a:rPr>
              <a:t>Yousafzai</a:t>
            </a:r>
            <a:r>
              <a:rPr lang="en-US" dirty="0">
                <a:solidFill>
                  <a:schemeClr val="tx2"/>
                </a:solidFill>
                <a:latin typeface="Tahoma"/>
                <a:cs typeface="Tahoma"/>
              </a:rPr>
              <a:t>? Why do you think she was nominated for the Nobel Peace Prize</a:t>
            </a:r>
            <a:r>
              <a:rPr lang="en-US" dirty="0" smtClean="0">
                <a:solidFill>
                  <a:schemeClr val="tx2"/>
                </a:solidFill>
                <a:latin typeface="Tahoma"/>
                <a:cs typeface="Tahoma"/>
              </a:rPr>
              <a:t>?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sz="2500" i="1" dirty="0" smtClean="0"/>
              <a:t>“</a:t>
            </a:r>
            <a:r>
              <a:rPr lang="en-US" sz="2500" i="1" dirty="0"/>
              <a:t>Girls must be told at an early age that they have the potential to become influential leaders before they fall victim to their own self-doubt.”</a:t>
            </a:r>
          </a:p>
        </p:txBody>
      </p:sp>
      <p:pic>
        <p:nvPicPr>
          <p:cNvPr id="4" name="Picture 3" descr="Screen Shot 2014-11-26 at 11.09.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74" y="1495545"/>
            <a:ext cx="7035800" cy="387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45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2180"/>
            <a:ext cx="8229600" cy="1143000"/>
          </a:xfrm>
        </p:spPr>
        <p:txBody>
          <a:bodyPr/>
          <a:lstStyle/>
          <a:p>
            <a:r>
              <a:rPr lang="en-US" dirty="0" smtClean="0"/>
              <a:t>What do these images say to you?</a:t>
            </a:r>
            <a:endParaRPr lang="en-US" dirty="0"/>
          </a:p>
        </p:txBody>
      </p:sp>
      <p:pic>
        <p:nvPicPr>
          <p:cNvPr id="4" name="Content Placeholder 3" descr="Screen Shot 2014-11-26 at 10.36.3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704" r="-72704"/>
          <a:stretch>
            <a:fillRect/>
          </a:stretch>
        </p:blipFill>
        <p:spPr>
          <a:xfrm>
            <a:off x="-1673242" y="1190461"/>
            <a:ext cx="8229600" cy="4525963"/>
          </a:xfrm>
        </p:spPr>
      </p:pic>
      <p:pic>
        <p:nvPicPr>
          <p:cNvPr id="5" name="Picture 4" descr="Screen Shot 2014-11-26 at 10.37.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631" y="1119024"/>
            <a:ext cx="31877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54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77225" y="59348"/>
            <a:ext cx="7772400" cy="1470025"/>
          </a:xfrm>
        </p:spPr>
        <p:txBody>
          <a:bodyPr/>
          <a:lstStyle/>
          <a:p>
            <a:r>
              <a:rPr lang="en-US" dirty="0" smtClean="0"/>
              <a:t>Some facts: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42349" y="1298540"/>
            <a:ext cx="8468634" cy="6370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/>
              <a:t>Women earn only 10% of the world’s income and yet carry out two-thirds of the world’s unpaid </a:t>
            </a:r>
            <a:r>
              <a:rPr lang="en-US" sz="3000" dirty="0" smtClean="0"/>
              <a:t>work</a:t>
            </a:r>
          </a:p>
          <a:p>
            <a:endParaRPr lang="en-US" sz="3000" baseline="30000" dirty="0"/>
          </a:p>
          <a:p>
            <a:r>
              <a:rPr lang="en-US" sz="3000" dirty="0"/>
              <a:t>On average women earn three-quarters of men’s earnings for the same work or work of an equal </a:t>
            </a:r>
            <a:r>
              <a:rPr lang="en-US" sz="3000" dirty="0" smtClean="0"/>
              <a:t>value</a:t>
            </a:r>
          </a:p>
          <a:p>
            <a:endParaRPr lang="en-US" sz="3000" dirty="0"/>
          </a:p>
          <a:p>
            <a:r>
              <a:rPr lang="en-US" sz="3200" dirty="0"/>
              <a:t>In the developing world, women are still responsible for between 60% and 80% of food production but have limited control over the land and other assets. </a:t>
            </a:r>
            <a:endParaRPr lang="en-US" sz="3000" dirty="0" smtClean="0"/>
          </a:p>
          <a:p>
            <a:endParaRPr lang="en-US" sz="3000" dirty="0"/>
          </a:p>
          <a:p>
            <a:r>
              <a:rPr lang="en-US" sz="3000" dirty="0" smtClean="0"/>
              <a:t> </a:t>
            </a:r>
            <a:endParaRPr lang="en-US" sz="3000" dirty="0"/>
          </a:p>
          <a:p>
            <a:endParaRPr lang="en-US" sz="5000" dirty="0"/>
          </a:p>
        </p:txBody>
      </p:sp>
    </p:spTree>
    <p:extLst>
      <p:ext uri="{BB962C8B-B14F-4D97-AF65-F5344CB8AC3E}">
        <p14:creationId xmlns:p14="http://schemas.microsoft.com/office/powerpoint/2010/main" val="945039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4-11-26 at 10.38.5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416" r="-22416"/>
          <a:stretch>
            <a:fillRect/>
          </a:stretch>
        </p:blipFill>
        <p:spPr>
          <a:xfrm>
            <a:off x="-1270070" y="450712"/>
            <a:ext cx="12106644" cy="6407288"/>
          </a:xfrm>
        </p:spPr>
      </p:pic>
    </p:spTree>
    <p:extLst>
      <p:ext uri="{BB962C8B-B14F-4D97-AF65-F5344CB8AC3E}">
        <p14:creationId xmlns:p14="http://schemas.microsoft.com/office/powerpoint/2010/main" val="3927810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4-11-26 at 10.41.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76" b="-177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39508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4-11-26 at 10.41.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45" b="-2645"/>
          <a:stretch>
            <a:fillRect/>
          </a:stretch>
        </p:blipFill>
        <p:spPr>
          <a:xfrm>
            <a:off x="457200" y="430226"/>
            <a:ext cx="8229600" cy="6166566"/>
          </a:xfrm>
        </p:spPr>
      </p:pic>
    </p:spTree>
    <p:extLst>
      <p:ext uri="{BB962C8B-B14F-4D97-AF65-F5344CB8AC3E}">
        <p14:creationId xmlns:p14="http://schemas.microsoft.com/office/powerpoint/2010/main" val="1003986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268</Words>
  <Application>Microsoft Macintosh PowerPoint</Application>
  <PresentationFormat>On-screen Show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What do you understand by this cartoon?</vt:lpstr>
      <vt:lpstr>Think about it….</vt:lpstr>
      <vt:lpstr>PowerPoint Presentation</vt:lpstr>
      <vt:lpstr>What is gender?</vt:lpstr>
      <vt:lpstr>How can we promote gender equality?</vt:lpstr>
      <vt:lpstr>Gender and poverty</vt:lpstr>
      <vt:lpstr>Gender stereotypes in the media</vt:lpstr>
      <vt:lpstr>PowerPoint Presentation</vt:lpstr>
      <vt:lpstr>PowerPoint Presentation</vt:lpstr>
      <vt:lpstr>What do these images say to you?</vt:lpstr>
      <vt:lpstr>Some facts: </vt:lpstr>
      <vt:lpstr>PowerPoint Presentation</vt:lpstr>
      <vt:lpstr>PowerPoint Presentation</vt:lpstr>
      <vt:lpstr>PowerPoint Presentation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these images say to you?</dc:title>
  <dc:creator>Aisling McGrath</dc:creator>
  <cp:lastModifiedBy>Aisling McGrath</cp:lastModifiedBy>
  <cp:revision>13</cp:revision>
  <dcterms:created xsi:type="dcterms:W3CDTF">2014-11-26T10:30:42Z</dcterms:created>
  <dcterms:modified xsi:type="dcterms:W3CDTF">2014-11-26T14:03:37Z</dcterms:modified>
</cp:coreProperties>
</file>