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  <p:sldMasterId id="2147483663" r:id="rId5"/>
    <p:sldMasterId id="2147483666" r:id="rId6"/>
    <p:sldMasterId id="2147483660" r:id="rId7"/>
    <p:sldMasterId id="2147483656" r:id="rId8"/>
    <p:sldMasterId id="2147483661" r:id="rId9"/>
    <p:sldMasterId id="2147483669" r:id="rId10"/>
    <p:sldMasterId id="2147483662" r:id="rId11"/>
    <p:sldMasterId id="2147483658" r:id="rId12"/>
    <p:sldMasterId id="2147483657" r:id="rId13"/>
    <p:sldMasterId id="2147483659" r:id="rId14"/>
    <p:sldMasterId id="2147483664" r:id="rId15"/>
    <p:sldMasterId id="2147483667" r:id="rId16"/>
    <p:sldMasterId id="2147483668" r:id="rId17"/>
  </p:sldMasterIdLst>
  <p:notesMasterIdLst>
    <p:notesMasterId r:id="rId26"/>
  </p:notesMasterIdLst>
  <p:sldIdLst>
    <p:sldId id="271" r:id="rId18"/>
    <p:sldId id="258" r:id="rId19"/>
    <p:sldId id="273" r:id="rId20"/>
    <p:sldId id="264" r:id="rId21"/>
    <p:sldId id="275" r:id="rId22"/>
    <p:sldId id="272" r:id="rId23"/>
    <p:sldId id="274" r:id="rId24"/>
    <p:sldId id="270" r:id="rId2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887"/>
    <a:srgbClr val="FF9E16"/>
    <a:srgbClr val="008E8F"/>
    <a:srgbClr val="E2014D"/>
    <a:srgbClr val="D674B7"/>
    <a:srgbClr val="FC1921"/>
    <a:srgbClr val="96D045"/>
    <a:srgbClr val="FFD600"/>
    <a:srgbClr val="6AC6D2"/>
    <a:srgbClr val="2461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12" autoAdjust="0"/>
    <p:restoredTop sz="89520" autoAdjust="0"/>
  </p:normalViewPr>
  <p:slideViewPr>
    <p:cSldViewPr>
      <p:cViewPr>
        <p:scale>
          <a:sx n="73" d="100"/>
          <a:sy n="73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6.xml"/><Relationship Id="rId20" Type="http://schemas.openxmlformats.org/officeDocument/2006/relationships/slide" Target="slides/slide3.xml"/><Relationship Id="rId21" Type="http://schemas.openxmlformats.org/officeDocument/2006/relationships/slide" Target="slides/slide4.xml"/><Relationship Id="rId22" Type="http://schemas.openxmlformats.org/officeDocument/2006/relationships/slide" Target="slides/slide5.xml"/><Relationship Id="rId23" Type="http://schemas.openxmlformats.org/officeDocument/2006/relationships/slide" Target="slides/slide6.xml"/><Relationship Id="rId24" Type="http://schemas.openxmlformats.org/officeDocument/2006/relationships/slide" Target="slides/slide7.xml"/><Relationship Id="rId25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1" Type="http://schemas.openxmlformats.org/officeDocument/2006/relationships/slideMaster" Target="slideMasters/slideMaster8.xml"/><Relationship Id="rId12" Type="http://schemas.openxmlformats.org/officeDocument/2006/relationships/slideMaster" Target="slideMasters/slideMaster9.xml"/><Relationship Id="rId13" Type="http://schemas.openxmlformats.org/officeDocument/2006/relationships/slideMaster" Target="slideMasters/slideMaster10.xml"/><Relationship Id="rId14" Type="http://schemas.openxmlformats.org/officeDocument/2006/relationships/slideMaster" Target="slideMasters/slideMaster11.xml"/><Relationship Id="rId15" Type="http://schemas.openxmlformats.org/officeDocument/2006/relationships/slideMaster" Target="slideMasters/slideMaster12.xml"/><Relationship Id="rId16" Type="http://schemas.openxmlformats.org/officeDocument/2006/relationships/slideMaster" Target="slideMasters/slideMaster13.xml"/><Relationship Id="rId17" Type="http://schemas.openxmlformats.org/officeDocument/2006/relationships/slideMaster" Target="slideMasters/slideMaster14.xml"/><Relationship Id="rId18" Type="http://schemas.openxmlformats.org/officeDocument/2006/relationships/slide" Target="slides/slide1.xml"/><Relationship Id="rId19" Type="http://schemas.openxmlformats.org/officeDocument/2006/relationships/slide" Target="slides/slide2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C0047DB-D45A-44D6-BB7A-71542D3D456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1573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A63F8F-859B-4C09-9EAD-8C714C249F6C}" type="slidenum">
              <a:rPr lang="en-GB" smtClean="0"/>
              <a:pPr eaLnBrk="1" hangingPunct="1"/>
              <a:t>1</a:t>
            </a:fld>
            <a:endParaRPr lang="en-GB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sz="800" dirty="0" smtClean="0"/>
          </a:p>
        </p:txBody>
      </p:sp>
    </p:spTree>
    <p:extLst>
      <p:ext uri="{BB962C8B-B14F-4D97-AF65-F5344CB8AC3E}">
        <p14:creationId xmlns:p14="http://schemas.microsoft.com/office/powerpoint/2010/main" val="2045446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A22CBEE-7638-45F3-A062-03F61A616592}" type="slidenum">
              <a:rPr lang="en-GB" smtClean="0"/>
              <a:pPr eaLnBrk="1" hangingPunct="1"/>
              <a:t>2</a:t>
            </a:fld>
            <a:endParaRPr lang="en-GB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dirty="0" smtClean="0">
                <a:latin typeface="+mn-lt"/>
              </a:rPr>
              <a:t>The activity sheet Notes on the World’s Largest Lesson is available for students at practicalaction.org/design-for-a-better-world.</a:t>
            </a:r>
          </a:p>
        </p:txBody>
      </p:sp>
    </p:spTree>
    <p:extLst>
      <p:ext uri="{BB962C8B-B14F-4D97-AF65-F5344CB8AC3E}">
        <p14:creationId xmlns:p14="http://schemas.microsoft.com/office/powerpoint/2010/main" val="898314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activity sheet World facts and Global Goals is available</a:t>
            </a:r>
            <a:r>
              <a:rPr lang="en-GB" baseline="0" dirty="0" smtClean="0"/>
              <a:t> to run this activity.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0047DB-D45A-44D6-BB7A-71542D3D456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261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712026-789A-48AE-9266-2270CECA647E}" type="slidenum">
              <a:rPr lang="en-GB" smtClean="0"/>
              <a:pPr eaLnBrk="1" hangingPunct="1"/>
              <a:t>4</a:t>
            </a:fld>
            <a:endParaRPr lang="en-GB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dirty="0" smtClean="0"/>
              <a:t>The activity sheets Global Goals : Technology solutions is available</a:t>
            </a:r>
            <a:r>
              <a:rPr lang="en-GB" baseline="0" dirty="0" smtClean="0"/>
              <a:t> to support this activity.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04056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research findings sheet is available</a:t>
            </a:r>
            <a:r>
              <a:rPr lang="en-US" baseline="0" dirty="0" smtClean="0"/>
              <a:t> for students to record their </a:t>
            </a:r>
            <a:r>
              <a:rPr lang="en-US" baseline="0" smtClean="0"/>
              <a:t>research findings.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0047DB-D45A-44D6-BB7A-71542D3D456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263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6BC9F4-370F-47E2-A3B4-6292498B9897}" type="slidenum">
              <a:rPr lang="en-GB" smtClean="0"/>
              <a:pPr eaLnBrk="1" hangingPunct="1"/>
              <a:t>6</a:t>
            </a:fld>
            <a:endParaRPr lang="en-GB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000242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303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93597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34068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644872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88270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39121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583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37688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057509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65524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5973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99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2722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2722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578220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59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516724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08648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05667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5294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93942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3488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365207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09320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655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80670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2749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17982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737624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542941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56586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793118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08608061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5291333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05B72-5BEF-46FE-9FB3-DE765E4CA2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11439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C0E7B-0235-41AF-9A5C-31209F4A897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816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05131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EE51B-5F2E-49F2-A945-DAFAB01E7A3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3536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200B1-D936-4FD6-A51E-D5C5EA594FA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9413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3B620-1543-4BCB-BD5E-615696A4DC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60985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70375-4045-4D6B-BDDE-9A8B2AEBFA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28856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4A531-6D3F-4FB8-824E-0D99523CEE8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4687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700AD-27DF-4602-80E3-279F06948C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10352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885F0-6B3A-43F1-9CAC-49B3458D241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8232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12C0E-6EDA-400B-8B6B-C9BF2BAE94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96684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36591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36591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DEEBD-DF85-4F83-B374-1CCA96B447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88879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89136-E48A-4D15-9B8F-44A9C5A7A02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012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893609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07BCB-377C-45E1-980D-6BAC410D50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01276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833F2-01E2-43E5-93A5-EC7443C81DC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8385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8B8CB-CEBE-46A5-ACC1-DC9EFE3E25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51872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2A310-BC1B-423A-98DC-71753E3665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502473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D1459-79D2-4933-9841-4765C7FDE38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3759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57759-7C8F-40EE-8A77-98D661D14C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427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D298C-9D0F-438A-9311-A7C58F1131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164605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1DBDE-0663-407C-A64C-ED13EBD2EA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91775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F6B70-0C13-415F-983D-21A52B2ADD7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32431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36591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36591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33108-328B-4C74-ACF1-7AB29FCF68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0077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88783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C59BA-8149-4F70-9151-F469E2C682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18624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033B80-53DF-4029-899F-9A72C092BE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36590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38320-FFCB-4BE7-9E87-D3210EAC65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35951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1655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31B5B-FCB7-4706-9A4C-24A3FF86C9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06812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B67B5-D857-4C91-BD18-592EE02DE12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04199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655B3-9312-4322-9341-F025451028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10106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02505-C314-4545-AC0D-7108C4968A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97422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7F9FA-CD77-4822-BE4B-7AF72987C3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90956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B8D54-D5D2-4A8F-8FCD-9874556D2F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23860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25789-1A85-47BE-8397-D65D984615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926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35903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36591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36591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CF95C-3F29-4F0E-9EA6-A5FD1E2FB5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66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417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2307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7212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013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1004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702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2722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2722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32937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6436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4987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07770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9396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5158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4830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841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6162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4584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2916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98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74638"/>
            <a:ext cx="1946275" cy="2722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274638"/>
            <a:ext cx="5688012" cy="2722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9547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6563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0942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7213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8228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971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177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278063"/>
            <a:ext cx="3816350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2278063"/>
            <a:ext cx="3817937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97528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9427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350205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80547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2369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41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0860806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5291333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5216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rgbClr val="FF9E1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4021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3665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33358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9E1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9821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8722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4394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9260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15214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41144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8988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0511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10860806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6048375" cy="1084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/>
          <a:p>
            <a:pPr lvl="0"/>
            <a:endParaRPr lang="en-GB" noProof="0" smtClean="0"/>
          </a:p>
        </p:txBody>
      </p:sp>
    </p:spTree>
    <p:extLst>
      <p:ext uri="{BB962C8B-B14F-4D97-AF65-F5344CB8AC3E}">
        <p14:creationId xmlns:p14="http://schemas.microsoft.com/office/powerpoint/2010/main" val="529133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23870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5685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96850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65374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765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6175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2033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4014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714342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1612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099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04600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8487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1412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6328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01301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65520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99636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0240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605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53925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7001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31170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79526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2235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95832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26120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76635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44360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6854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9825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42842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397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82700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37572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978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333375"/>
            <a:ext cx="1946275" cy="59039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333375"/>
            <a:ext cx="5688012" cy="59039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3889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29866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49695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0620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637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3494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253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134705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050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4.xml"/><Relationship Id="rId12" Type="http://schemas.openxmlformats.org/officeDocument/2006/relationships/theme" Target="../theme/theme10.xml"/><Relationship Id="rId13" Type="http://schemas.openxmlformats.org/officeDocument/2006/relationships/image" Target="../media/image9.gif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3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27.xml"/><Relationship Id="rId14" Type="http://schemas.openxmlformats.org/officeDocument/2006/relationships/theme" Target="../theme/theme11.xml"/><Relationship Id="rId15" Type="http://schemas.openxmlformats.org/officeDocument/2006/relationships/image" Target="../media/image10.gif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1.xml"/><Relationship Id="rId8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4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6.xml"/><Relationship Id="rId20" Type="http://schemas.openxmlformats.org/officeDocument/2006/relationships/hyperlink" Target="http://www.flickr.com/photos/practicalaction" TargetMode="External"/><Relationship Id="rId21" Type="http://schemas.openxmlformats.org/officeDocument/2006/relationships/image" Target="../media/image14.jpeg"/><Relationship Id="rId22" Type="http://schemas.openxmlformats.org/officeDocument/2006/relationships/hyperlink" Target="http://www.twitter.com/practicalaction" TargetMode="External"/><Relationship Id="rId23" Type="http://schemas.openxmlformats.org/officeDocument/2006/relationships/image" Target="../media/image15.jpeg"/><Relationship Id="rId10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38.xml"/><Relationship Id="rId12" Type="http://schemas.openxmlformats.org/officeDocument/2006/relationships/theme" Target="../theme/theme12.xml"/><Relationship Id="rId13" Type="http://schemas.openxmlformats.org/officeDocument/2006/relationships/image" Target="../media/image1.png"/><Relationship Id="rId14" Type="http://schemas.openxmlformats.org/officeDocument/2006/relationships/hyperlink" Target="http://www.youtube.com/practicalaction" TargetMode="External"/><Relationship Id="rId15" Type="http://schemas.openxmlformats.org/officeDocument/2006/relationships/image" Target="../media/image11.jpeg"/><Relationship Id="rId16" Type="http://schemas.openxmlformats.org/officeDocument/2006/relationships/hyperlink" Target="http://www.practicalaction.org.uk/blogs" TargetMode="External"/><Relationship Id="rId17" Type="http://schemas.openxmlformats.org/officeDocument/2006/relationships/image" Target="../media/image12.jpeg"/><Relationship Id="rId18" Type="http://schemas.openxmlformats.org/officeDocument/2006/relationships/hyperlink" Target="http://www.facebook.com/practicalaction" TargetMode="External"/><Relationship Id="rId19" Type="http://schemas.openxmlformats.org/officeDocument/2006/relationships/image" Target="../media/image13.jpeg"/><Relationship Id="rId1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135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7.xml"/><Relationship Id="rId20" Type="http://schemas.openxmlformats.org/officeDocument/2006/relationships/hyperlink" Target="http://www.flickr.com/photos/practicalaction" TargetMode="External"/><Relationship Id="rId21" Type="http://schemas.openxmlformats.org/officeDocument/2006/relationships/image" Target="../media/image14.jpeg"/><Relationship Id="rId22" Type="http://schemas.openxmlformats.org/officeDocument/2006/relationships/hyperlink" Target="http://www.twitter.com/practicalaction" TargetMode="External"/><Relationship Id="rId23" Type="http://schemas.openxmlformats.org/officeDocument/2006/relationships/image" Target="../media/image15.jpeg"/><Relationship Id="rId10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49.xml"/><Relationship Id="rId12" Type="http://schemas.openxmlformats.org/officeDocument/2006/relationships/theme" Target="../theme/theme13.xml"/><Relationship Id="rId13" Type="http://schemas.openxmlformats.org/officeDocument/2006/relationships/image" Target="../media/image1.png"/><Relationship Id="rId14" Type="http://schemas.openxmlformats.org/officeDocument/2006/relationships/hyperlink" Target="http://www.youtube.com/practicalaction" TargetMode="External"/><Relationship Id="rId15" Type="http://schemas.openxmlformats.org/officeDocument/2006/relationships/image" Target="../media/image11.jpeg"/><Relationship Id="rId16" Type="http://schemas.openxmlformats.org/officeDocument/2006/relationships/hyperlink" Target="http://www.practicalaction.org.uk/blogs" TargetMode="External"/><Relationship Id="rId17" Type="http://schemas.openxmlformats.org/officeDocument/2006/relationships/image" Target="../media/image12.jpeg"/><Relationship Id="rId18" Type="http://schemas.openxmlformats.org/officeDocument/2006/relationships/hyperlink" Target="http://www.facebook.com/practicalaction" TargetMode="External"/><Relationship Id="rId19" Type="http://schemas.openxmlformats.org/officeDocument/2006/relationships/image" Target="../media/image13.jpeg"/><Relationship Id="rId1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5.xml"/><Relationship Id="rId8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8.xml"/><Relationship Id="rId20" Type="http://schemas.openxmlformats.org/officeDocument/2006/relationships/hyperlink" Target="http://www.flickr.com/photos/practicalaction" TargetMode="External"/><Relationship Id="rId21" Type="http://schemas.openxmlformats.org/officeDocument/2006/relationships/image" Target="../media/image14.jpeg"/><Relationship Id="rId22" Type="http://schemas.openxmlformats.org/officeDocument/2006/relationships/hyperlink" Target="http://www.twitter.com/practicalaction" TargetMode="External"/><Relationship Id="rId23" Type="http://schemas.openxmlformats.org/officeDocument/2006/relationships/image" Target="../media/image15.jpeg"/><Relationship Id="rId10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0.xml"/><Relationship Id="rId12" Type="http://schemas.openxmlformats.org/officeDocument/2006/relationships/theme" Target="../theme/theme14.xml"/><Relationship Id="rId13" Type="http://schemas.openxmlformats.org/officeDocument/2006/relationships/image" Target="../media/image1.png"/><Relationship Id="rId14" Type="http://schemas.openxmlformats.org/officeDocument/2006/relationships/hyperlink" Target="http://www.youtube.com/practicalaction" TargetMode="External"/><Relationship Id="rId15" Type="http://schemas.openxmlformats.org/officeDocument/2006/relationships/image" Target="../media/image11.jpeg"/><Relationship Id="rId16" Type="http://schemas.openxmlformats.org/officeDocument/2006/relationships/hyperlink" Target="http://www.practicalaction.org.uk/blogs" TargetMode="External"/><Relationship Id="rId17" Type="http://schemas.openxmlformats.org/officeDocument/2006/relationships/image" Target="../media/image12.jpeg"/><Relationship Id="rId18" Type="http://schemas.openxmlformats.org/officeDocument/2006/relationships/hyperlink" Target="http://www.facebook.com/practicalaction" TargetMode="External"/><Relationship Id="rId19" Type="http://schemas.openxmlformats.org/officeDocument/2006/relationships/image" Target="../media/image13.jpeg"/><Relationship Id="rId1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6.xml"/><Relationship Id="rId8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theme" Target="../theme/theme4.xml"/><Relationship Id="rId15" Type="http://schemas.openxmlformats.org/officeDocument/2006/relationships/image" Target="../media/image2.gif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theme" Target="../theme/theme5.xml"/><Relationship Id="rId15" Type="http://schemas.openxmlformats.org/officeDocument/2006/relationships/image" Target="../media/image1.png"/><Relationship Id="rId16" Type="http://schemas.openxmlformats.org/officeDocument/2006/relationships/image" Target="../media/image3.gif"/><Relationship Id="rId17" Type="http://schemas.openxmlformats.org/officeDocument/2006/relationships/image" Target="../media/image4.png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13" Type="http://schemas.openxmlformats.org/officeDocument/2006/relationships/image" Target="../media/image5.gif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1.xml"/><Relationship Id="rId12" Type="http://schemas.openxmlformats.org/officeDocument/2006/relationships/theme" Target="../theme/theme7.xml"/><Relationship Id="rId13" Type="http://schemas.openxmlformats.org/officeDocument/2006/relationships/image" Target="../media/image6.gif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13" Type="http://schemas.openxmlformats.org/officeDocument/2006/relationships/image" Target="../media/image7.gif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3.xml"/><Relationship Id="rId12" Type="http://schemas.openxmlformats.org/officeDocument/2006/relationships/theme" Target="../theme/theme9.xml"/><Relationship Id="rId13" Type="http://schemas.openxmlformats.org/officeDocument/2006/relationships/image" Target="../media/image8.gif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9.xml"/><Relationship Id="rId8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33338"/>
            <a:ext cx="9144000" cy="5549901"/>
          </a:xfrm>
          <a:prstGeom prst="rect">
            <a:avLst/>
          </a:prstGeom>
          <a:solidFill>
            <a:srgbClr val="2461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pic>
        <p:nvPicPr>
          <p:cNvPr id="1029" name="Picture 5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3083818"/>
            <a:ext cx="4210050" cy="3771900"/>
          </a:xfrm>
          <a:prstGeom prst="rect">
            <a:avLst/>
          </a:prstGeom>
        </p:spPr>
      </p:pic>
      <p:sp>
        <p:nvSpPr>
          <p:cNvPr id="10243" name="Rectangle 7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FFD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119812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024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10246" name="Picture 12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3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D600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38" y="3114675"/>
            <a:ext cx="4210050" cy="3771900"/>
          </a:xfrm>
          <a:prstGeom prst="rect">
            <a:avLst/>
          </a:prstGeom>
        </p:spPr>
      </p:pic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FC192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408737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1126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11270" name="Picture 15" descr="practical_action_logo_3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826" r:id="rId12"/>
    <p:sldLayoutId id="2147483827" r:id="rId13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C192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-33338"/>
            <a:ext cx="9144000" cy="5549901"/>
          </a:xfrm>
          <a:prstGeom prst="rect">
            <a:avLst/>
          </a:prstGeom>
          <a:solidFill>
            <a:srgbClr val="2461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Thank you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A7AD5DB-6E01-406D-9742-6FF4B818F6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2294" name="Picture 6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900113" y="4292600"/>
            <a:ext cx="2244725" cy="549275"/>
            <a:chOff x="2555776" y="3137514"/>
            <a:chExt cx="2243985" cy="549240"/>
          </a:xfrm>
        </p:grpSpPr>
        <p:pic>
          <p:nvPicPr>
            <p:cNvPr id="12296" name="Picture 1">
              <a:hlinkClick r:id="rId14"/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2">
              <a:hlinkClick r:id="rId16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661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3">
              <a:hlinkClick r:id="rId18"/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0011" y="3143828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4">
              <a:hlinkClick r:id="rId20"/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576" y="3137514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5">
              <a:hlinkClick r:id="rId22"/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132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-36585" y="-33339"/>
            <a:ext cx="9144000" cy="5549901"/>
          </a:xfrm>
          <a:prstGeom prst="rect">
            <a:avLst/>
          </a:prstGeom>
          <a:solidFill>
            <a:srgbClr val="E201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Thank you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D32D5EB-CD7B-414F-A364-A2564F7CB9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3318" name="Picture 6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900113" y="4292600"/>
            <a:ext cx="2244725" cy="549275"/>
            <a:chOff x="2555776" y="3137514"/>
            <a:chExt cx="2243985" cy="549240"/>
          </a:xfrm>
        </p:grpSpPr>
        <p:pic>
          <p:nvPicPr>
            <p:cNvPr id="13320" name="Picture 1">
              <a:hlinkClick r:id="rId14"/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2">
              <a:hlinkClick r:id="rId16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661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3">
              <a:hlinkClick r:id="rId18"/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0011" y="3143828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4">
              <a:hlinkClick r:id="rId20"/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576" y="3137514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5">
              <a:hlinkClick r:id="rId22"/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132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-46039"/>
            <a:ext cx="9144000" cy="5549901"/>
          </a:xfrm>
          <a:prstGeom prst="rect">
            <a:avLst/>
          </a:prstGeom>
          <a:solidFill>
            <a:srgbClr val="008E8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Thank you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CF73F6D-D089-4063-AC00-2634DC1927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4342" name="Picture 6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900113" y="4292600"/>
            <a:ext cx="2244725" cy="549275"/>
            <a:chOff x="2555776" y="3137514"/>
            <a:chExt cx="2243985" cy="549240"/>
          </a:xfrm>
        </p:grpSpPr>
        <p:pic>
          <p:nvPicPr>
            <p:cNvPr id="14344" name="Picture 1">
              <a:hlinkClick r:id="rId14"/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5776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2">
              <a:hlinkClick r:id="rId16"/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661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6" name="Picture 3">
              <a:hlinkClick r:id="rId18"/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0011" y="3143828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7" name="Picture 4">
              <a:hlinkClick r:id="rId20"/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576" y="3137514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8" name="Picture 5">
              <a:hlinkClick r:id="rId22"/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132" y="3143829"/>
              <a:ext cx="419100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0" y="-33338"/>
            <a:ext cx="9144000" cy="5549901"/>
          </a:xfrm>
          <a:prstGeom prst="rect">
            <a:avLst/>
          </a:prstGeom>
          <a:solidFill>
            <a:srgbClr val="00A887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pic>
        <p:nvPicPr>
          <p:cNvPr id="2053" name="Picture 7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-33338"/>
            <a:ext cx="9144000" cy="5549901"/>
          </a:xfrm>
          <a:prstGeom prst="rect">
            <a:avLst/>
          </a:prstGeom>
          <a:solidFill>
            <a:srgbClr val="008E8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274638"/>
            <a:ext cx="77866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278063"/>
            <a:ext cx="7786687" cy="71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</p:txBody>
      </p:sp>
      <p:pic>
        <p:nvPicPr>
          <p:cNvPr id="3077" name="Picture 5" descr="practical_action_logo_3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88" y="5588000"/>
            <a:ext cx="24384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3086100"/>
            <a:ext cx="4210050" cy="3771900"/>
          </a:xfrm>
          <a:prstGeom prst="rect">
            <a:avLst/>
          </a:prstGeom>
        </p:spPr>
      </p:pic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D674B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0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048375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410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4102" name="Picture 12" descr="practical_action_logo_3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D674B7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048375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5125" name="Picture 4" descr="practical_action_logo_30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00A887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127" name="Picture 12" descr="practical_action_logo_30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6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872" y="2780928"/>
            <a:ext cx="4780256" cy="47898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5" y="188640"/>
            <a:ext cx="944144" cy="936104"/>
          </a:xfrm>
          <a:prstGeom prst="rect">
            <a:avLst/>
          </a:prstGeom>
          <a:effectLst>
            <a:outerShdw blurRad="266700" dist="50800" dir="5400000" algn="ctr" rotWithShape="0">
              <a:srgbClr val="000000">
                <a:alpha val="83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828" r:id="rId12"/>
    <p:sldLayoutId id="2147483829" r:id="rId13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FF9E16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E2014D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3090941"/>
            <a:ext cx="4210050" cy="3771900"/>
          </a:xfrm>
          <a:prstGeom prst="rect">
            <a:avLst/>
          </a:prstGeom>
        </p:spPr>
      </p:pic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2461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5976937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614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6150" name="Picture 12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0"/>
            <a:ext cx="2339975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3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2461AA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3086100"/>
            <a:ext cx="4210050" cy="3771900"/>
          </a:xfrm>
          <a:prstGeom prst="rect">
            <a:avLst/>
          </a:prstGeom>
        </p:spPr>
      </p:pic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6AC6D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048375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717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7173" name="Picture 6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6AC6D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20" y="3086100"/>
            <a:ext cx="4210050" cy="3771900"/>
          </a:xfrm>
          <a:prstGeom prst="rect">
            <a:avLst/>
          </a:prstGeom>
        </p:spPr>
      </p:pic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008E8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119812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819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8198" name="Picture 9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+mn-lt"/>
          <a:ea typeface="+mj-ea"/>
          <a:cs typeface="+mj-cs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008E8F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0" y="3086100"/>
            <a:ext cx="4210050" cy="3771900"/>
          </a:xfrm>
          <a:prstGeom prst="rect">
            <a:avLst/>
          </a:prstGeom>
        </p:spPr>
      </p:pic>
      <p:sp>
        <p:nvSpPr>
          <p:cNvPr id="9219" name="Rectangle 7"/>
          <p:cNvSpPr>
            <a:spLocks noChangeArrowheads="1"/>
          </p:cNvSpPr>
          <p:nvPr/>
        </p:nvSpPr>
        <p:spPr bwMode="auto">
          <a:xfrm>
            <a:off x="0" y="0"/>
            <a:ext cx="468313" cy="6858000"/>
          </a:xfrm>
          <a:prstGeom prst="rect">
            <a:avLst/>
          </a:prstGeom>
          <a:solidFill>
            <a:srgbClr val="96D04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333375"/>
            <a:ext cx="6048375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922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63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</p:txBody>
      </p:sp>
      <p:pic>
        <p:nvPicPr>
          <p:cNvPr id="9222" name="Picture 12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0"/>
            <a:ext cx="17780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3" descr="practical_action_logo_3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0"/>
            <a:ext cx="226695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2pPr>
      <a:lvl3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3pPr>
      <a:lvl4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4pPr>
      <a:lvl5pPr algn="l" rtl="0" eaLnBrk="0" fontAlgn="base" hangingPunct="0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5pPr>
      <a:lvl6pPr marL="4572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6pPr>
      <a:lvl7pPr marL="9144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7pPr>
      <a:lvl8pPr marL="13716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8pPr>
      <a:lvl9pPr marL="1828800" algn="l" rtl="0" fontAlgn="base">
        <a:lnSpc>
          <a:spcPts val="4000"/>
        </a:lnSpc>
        <a:spcBef>
          <a:spcPct val="0"/>
        </a:spcBef>
        <a:spcAft>
          <a:spcPct val="0"/>
        </a:spcAft>
        <a:defRPr sz="3600" b="1">
          <a:solidFill>
            <a:srgbClr val="96D045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3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38852758" TargetMode="External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5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8.png"/><Relationship Id="rId3" Type="http://schemas.openxmlformats.org/officeDocument/2006/relationships/hyperlink" Target="http://www.practicalaction.org/design-for-a-better-worl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80528" y="1268760"/>
            <a:ext cx="9649072" cy="2808312"/>
          </a:xfrm>
          <a:prstGeom prst="rect">
            <a:avLst/>
          </a:prstGeom>
          <a:solidFill>
            <a:srgbClr val="FF9E16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582690" y="1448780"/>
            <a:ext cx="5112568" cy="2448272"/>
          </a:xfrm>
        </p:spPr>
        <p:txBody>
          <a:bodyPr/>
          <a:lstStyle/>
          <a:p>
            <a:pPr marL="0" indent="-378000" eaLnBrk="1" hangingPunct="1"/>
            <a:r>
              <a:rPr lang="en-GB" sz="4000" dirty="0">
                <a:solidFill>
                  <a:srgbClr val="00A887"/>
                </a:solidFill>
                <a:latin typeface="Calibri" panose="020F0502020204030204" pitchFamily="34" charset="0"/>
              </a:rPr>
              <a:t>I</a:t>
            </a:r>
            <a:r>
              <a:rPr lang="en-GB" sz="4000" dirty="0" smtClean="0">
                <a:solidFill>
                  <a:srgbClr val="00A887"/>
                </a:solidFill>
                <a:latin typeface="Calibri" panose="020F0502020204030204" pitchFamily="34" charset="0"/>
              </a:rPr>
              <a:t>nspiring young people </a:t>
            </a:r>
            <a:r>
              <a:rPr lang="en-GB" sz="4000" dirty="0" smtClean="0">
                <a:latin typeface="Calibri" panose="020F0502020204030204" pitchFamily="34" charset="0"/>
              </a:rPr>
              <a:t>to help </a:t>
            </a:r>
            <a:br>
              <a:rPr lang="en-GB" sz="4000" dirty="0" smtClean="0">
                <a:latin typeface="Calibri" panose="020F0502020204030204" pitchFamily="34" charset="0"/>
              </a:rPr>
            </a:br>
            <a:r>
              <a:rPr lang="en-GB" sz="4000" dirty="0" smtClean="0">
                <a:latin typeface="Calibri" panose="020F0502020204030204" pitchFamily="34" charset="0"/>
              </a:rPr>
              <a:t>reach the </a:t>
            </a:r>
            <a:br>
              <a:rPr lang="en-GB" sz="4000" dirty="0" smtClean="0">
                <a:latin typeface="Calibri" panose="020F0502020204030204" pitchFamily="34" charset="0"/>
              </a:rPr>
            </a:br>
            <a:r>
              <a:rPr lang="en-GB" sz="4000" dirty="0" smtClean="0">
                <a:latin typeface="Calibri" panose="020F0502020204030204" pitchFamily="34" charset="0"/>
              </a:rPr>
              <a:t>Global Goals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2832432" cy="2808312"/>
          </a:xfrm>
          <a:prstGeom prst="rect">
            <a:avLst/>
          </a:prstGeom>
          <a:effectLst>
            <a:outerShdw blurRad="266700" dist="50800" dir="5400000" algn="ctr" rotWithShape="0">
              <a:srgbClr val="000000">
                <a:alpha val="8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14846" y="5989930"/>
            <a:ext cx="5724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kern="0" dirty="0" smtClean="0">
                <a:solidFill>
                  <a:srgbClr val="FF9E16"/>
                </a:solidFill>
                <a:latin typeface="Calibri" panose="020F0502020204030204" pitchFamily="34" charset="0"/>
                <a:ea typeface="+mj-ea"/>
                <a:cs typeface="Arial" pitchFamily="34" charset="0"/>
              </a:rPr>
              <a:t>practicalaction.org/design-for-a-better-world</a:t>
            </a:r>
            <a:r>
              <a:rPr lang="en-GB" b="1" kern="0" dirty="0" smtClean="0">
                <a:solidFill>
                  <a:srgbClr val="FF9E16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3375"/>
            <a:ext cx="5760864" cy="1084263"/>
          </a:xfrm>
        </p:spPr>
        <p:txBody>
          <a:bodyPr/>
          <a:lstStyle/>
          <a:p>
            <a:pPr eaLnBrk="1" hangingPunct="1"/>
            <a:r>
              <a:rPr lang="en-GB" sz="3600" dirty="0" smtClean="0">
                <a:latin typeface="Calibri" panose="020F0502020204030204" pitchFamily="34" charset="0"/>
              </a:rPr>
              <a:t>The Global Goals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7584" y="1196752"/>
            <a:ext cx="7416824" cy="5661248"/>
          </a:xfrm>
        </p:spPr>
        <p:txBody>
          <a:bodyPr/>
          <a:lstStyle/>
          <a:p>
            <a:pPr marL="0" lvl="0" indent="0">
              <a:buNone/>
            </a:pPr>
            <a:r>
              <a:rPr lang="en-GB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Make notes while you watch the </a:t>
            </a:r>
            <a:r>
              <a:rPr lang="en-GB" sz="2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World’s </a:t>
            </a:r>
            <a:r>
              <a:rPr lang="en-GB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Largest lesson </a:t>
            </a: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</a:rPr>
              <a:t>video introduced by Malala </a:t>
            </a:r>
            <a:r>
              <a:rPr lang="en-GB" sz="2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Yousafzai.</a:t>
            </a: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GB" sz="20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en-GB" sz="1800" dirty="0" smtClean="0">
                <a:solidFill>
                  <a:srgbClr val="00A887"/>
                </a:solidFill>
                <a:latin typeface="Calibri" panose="020F0502020204030204" pitchFamily="34" charset="0"/>
                <a:hlinkClick r:id="rId3"/>
              </a:rPr>
              <a:t>https</a:t>
            </a:r>
            <a:r>
              <a:rPr lang="en-GB" sz="1800" dirty="0">
                <a:solidFill>
                  <a:srgbClr val="00A887"/>
                </a:solidFill>
                <a:latin typeface="Calibri" panose="020F0502020204030204" pitchFamily="34" charset="0"/>
                <a:hlinkClick r:id="rId3"/>
              </a:rPr>
              <a:t>://</a:t>
            </a:r>
            <a:r>
              <a:rPr lang="en-GB" sz="1800" dirty="0" smtClean="0">
                <a:solidFill>
                  <a:srgbClr val="00A887"/>
                </a:solidFill>
                <a:latin typeface="Calibri" panose="020F0502020204030204" pitchFamily="34" charset="0"/>
                <a:hlinkClick r:id="rId3"/>
              </a:rPr>
              <a:t>vimeo.com/138852758 </a:t>
            </a:r>
            <a:endParaRPr lang="en-GB" sz="1800" dirty="0">
              <a:solidFill>
                <a:srgbClr val="00A887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endParaRPr lang="en-GB" sz="2000" dirty="0" smtClean="0"/>
          </a:p>
        </p:txBody>
      </p:sp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" b="9877"/>
          <a:stretch/>
        </p:blipFill>
        <p:spPr>
          <a:xfrm>
            <a:off x="929793" y="2306826"/>
            <a:ext cx="6450519" cy="344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33375"/>
            <a:ext cx="5760864" cy="1084263"/>
          </a:xfrm>
        </p:spPr>
        <p:txBody>
          <a:bodyPr/>
          <a:lstStyle/>
          <a:p>
            <a:r>
              <a:rPr lang="en-GB" dirty="0" smtClean="0">
                <a:latin typeface="Calibri" panose="020F0502020204030204" pitchFamily="34" charset="0"/>
              </a:rPr>
              <a:t>Goals and targets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8003233" cy="5040536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latin typeface="Calibri" panose="020F0502020204030204" pitchFamily="34" charset="0"/>
              </a:rPr>
              <a:t>Activity: </a:t>
            </a:r>
            <a:r>
              <a:rPr lang="en-GB" sz="2400" dirty="0" smtClean="0">
                <a:latin typeface="Calibri" panose="020F0502020204030204" pitchFamily="34" charset="0"/>
              </a:rPr>
              <a:t>Match five of the Global Goal symbols to their world facts and targets.</a:t>
            </a: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4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400" dirty="0" smtClean="0">
                <a:latin typeface="Calibri" panose="020F0502020204030204" pitchFamily="34" charset="0"/>
              </a:rPr>
              <a:t>Which facts were you most surprised by?</a:t>
            </a:r>
          </a:p>
        </p:txBody>
      </p:sp>
      <p:pic>
        <p:nvPicPr>
          <p:cNvPr id="2050" name="Picture 2" descr="H:\50th anniversary\drafts\Source materials\GG Individual Icons\JPEGs\01_Color\TGG_Icon_Color_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845" y="2420889"/>
            <a:ext cx="1462518" cy="146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50th anniversary\drafts\Source materials\GG Individual Icons\JPEGs\01_Color\TGG_Icon_Color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577" y="4282652"/>
            <a:ext cx="1462518" cy="146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50th anniversary\drafts\Source materials\GG Individual Icons\JPEGs\01_Color\TGG_Icon_Color_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82651"/>
            <a:ext cx="1462519" cy="146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50th anniversary\drafts\Source materials\GG Individual Icons\JPEGs\01_Color\TGG_Icon_Color_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832" y="2420888"/>
            <a:ext cx="1462519" cy="146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50th anniversary\drafts\Source materials\GG Individual Icons\JPEGs\01_Color\TGG_Icon_Color_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20888"/>
            <a:ext cx="1462518" cy="146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716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5688856" cy="1156991"/>
          </a:xfrm>
        </p:spPr>
        <p:txBody>
          <a:bodyPr/>
          <a:lstStyle/>
          <a:p>
            <a:pPr eaLnBrk="1" hangingPunct="1"/>
            <a:r>
              <a:rPr lang="en-GB" dirty="0" smtClean="0">
                <a:latin typeface="Calibri" panose="020F0502020204030204" pitchFamily="34" charset="0"/>
              </a:rPr>
              <a:t>Global Goals: </a:t>
            </a:r>
            <a:br>
              <a:rPr lang="en-GB" dirty="0" smtClean="0">
                <a:latin typeface="Calibri" panose="020F0502020204030204" pitchFamily="34" charset="0"/>
              </a:rPr>
            </a:br>
            <a:r>
              <a:rPr lang="en-GB" dirty="0" smtClean="0">
                <a:latin typeface="Calibri" panose="020F0502020204030204" pitchFamily="34" charset="0"/>
              </a:rPr>
              <a:t>Technology solutions?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560" y="1412776"/>
            <a:ext cx="8208912" cy="4896544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None/>
            </a:pPr>
            <a:r>
              <a:rPr lang="en-GB" sz="2200" dirty="0" smtClean="0">
                <a:latin typeface="Calibri" panose="020F0502020204030204" pitchFamily="34" charset="0"/>
              </a:rPr>
              <a:t>Practical Action believes that everyone in the world has the right to the </a:t>
            </a:r>
            <a:r>
              <a:rPr lang="en-GB" sz="2200" b="1" dirty="0" smtClean="0">
                <a:latin typeface="Calibri" panose="020F0502020204030204" pitchFamily="34" charset="0"/>
              </a:rPr>
              <a:t>technologies </a:t>
            </a:r>
            <a:r>
              <a:rPr lang="en-GB" sz="2200" dirty="0" smtClean="0">
                <a:latin typeface="Calibri" panose="020F0502020204030204" pitchFamily="34" charset="0"/>
              </a:rPr>
              <a:t>that enable people to lead a decent </a:t>
            </a:r>
            <a:r>
              <a:rPr lang="en-GB" sz="2200" b="1" dirty="0" smtClean="0">
                <a:latin typeface="Calibri" panose="020F0502020204030204" pitchFamily="34" charset="0"/>
              </a:rPr>
              <a:t>qualify of life.</a:t>
            </a:r>
          </a:p>
          <a:p>
            <a:pPr marL="0" indent="0" eaLnBrk="1" hangingPunct="1">
              <a:lnSpc>
                <a:spcPct val="130000"/>
              </a:lnSpc>
              <a:buNone/>
            </a:pPr>
            <a:endParaRPr lang="en-GB" sz="2200" dirty="0" smtClean="0"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en-GB" sz="2200" dirty="0"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en-GB" sz="2200" dirty="0" smtClean="0"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en-GB" sz="2200" dirty="0"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en-GB" sz="2200" b="1" dirty="0" smtClean="0">
              <a:latin typeface="Calibri" panose="020F0502020204030204" pitchFamily="34" charset="0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GB" sz="2200" b="1" dirty="0" smtClean="0">
                <a:latin typeface="Calibri" panose="020F0502020204030204" pitchFamily="34" charset="0"/>
              </a:rPr>
              <a:t>Activity</a:t>
            </a:r>
            <a:r>
              <a:rPr lang="en-GB" sz="2200" b="1" dirty="0">
                <a:latin typeface="Calibri" panose="020F0502020204030204" pitchFamily="34" charset="0"/>
              </a:rPr>
              <a:t>: </a:t>
            </a:r>
            <a:r>
              <a:rPr lang="en-GB" sz="2200" dirty="0">
                <a:latin typeface="Calibri" panose="020F0502020204030204" pitchFamily="34" charset="0"/>
              </a:rPr>
              <a:t>Select </a:t>
            </a:r>
            <a:r>
              <a:rPr lang="en-GB" sz="2200" dirty="0" smtClean="0">
                <a:latin typeface="Calibri" panose="020F0502020204030204" pitchFamily="34" charset="0"/>
              </a:rPr>
              <a:t>any pictures from Practical Action’s work </a:t>
            </a:r>
            <a:r>
              <a:rPr lang="en-GB" sz="2200" dirty="0">
                <a:latin typeface="Calibri" panose="020F0502020204030204" pitchFamily="34" charset="0"/>
              </a:rPr>
              <a:t>that you think </a:t>
            </a:r>
            <a:r>
              <a:rPr lang="en-GB" sz="2200" dirty="0" smtClean="0">
                <a:latin typeface="Calibri" panose="020F0502020204030204" pitchFamily="34" charset="0"/>
              </a:rPr>
              <a:t>can </a:t>
            </a:r>
            <a:r>
              <a:rPr lang="en-GB" sz="2200" dirty="0">
                <a:latin typeface="Calibri" panose="020F0502020204030204" pitchFamily="34" charset="0"/>
              </a:rPr>
              <a:t>help </a:t>
            </a:r>
            <a:r>
              <a:rPr lang="en-GB" sz="2200" dirty="0" smtClean="0">
                <a:latin typeface="Calibri" panose="020F0502020204030204" pitchFamily="34" charset="0"/>
              </a:rPr>
              <a:t>reach </a:t>
            </a:r>
            <a:r>
              <a:rPr lang="en-GB" sz="2200" dirty="0">
                <a:latin typeface="Calibri" panose="020F0502020204030204" pitchFamily="34" charset="0"/>
              </a:rPr>
              <a:t>the Global Goal target that you are exploring</a:t>
            </a:r>
            <a:r>
              <a:rPr lang="en-GB" sz="2200" dirty="0" smtClean="0">
                <a:latin typeface="Calibri" panose="020F0502020204030204" pitchFamily="34" charset="0"/>
              </a:rPr>
              <a:t>.</a:t>
            </a:r>
            <a:endParaRPr lang="en-GB" sz="2200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\\practa-uk-pro1\user_mydocuments\brenhel\My Pictures\50th\Goal Water and san\189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64904"/>
            <a:ext cx="31263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practa-uk-pro1\user_mydocuments\brenhel\My Pictures\50th\Energy\23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64904"/>
            <a:ext cx="324036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3" y="333375"/>
            <a:ext cx="5760865" cy="1084263"/>
          </a:xfrm>
        </p:spPr>
        <p:txBody>
          <a:bodyPr/>
          <a:lstStyle/>
          <a:p>
            <a:r>
              <a:rPr lang="en-GB" sz="3200" dirty="0" smtClean="0">
                <a:latin typeface="Calibri" panose="020F0502020204030204" pitchFamily="34" charset="0"/>
              </a:rPr>
              <a:t>Technology solutions</a:t>
            </a:r>
            <a:endParaRPr lang="en-GB" sz="3200"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27584" y="1052736"/>
            <a:ext cx="7768703" cy="5256584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>
                <a:latin typeface="Calibri" panose="020F0502020204030204" pitchFamily="34" charset="0"/>
              </a:rPr>
              <a:t>Many of the technologies you’ve explored so far aim to improve the </a:t>
            </a:r>
            <a:br>
              <a:rPr lang="en-GB" sz="2000" dirty="0" smtClean="0">
                <a:latin typeface="Calibri" panose="020F0502020204030204" pitchFamily="34" charset="0"/>
              </a:rPr>
            </a:br>
            <a:r>
              <a:rPr lang="en-GB" sz="2000" dirty="0" smtClean="0">
                <a:latin typeface="Calibri" panose="020F0502020204030204" pitchFamily="34" charset="0"/>
              </a:rPr>
              <a:t>lives of people with little or no  access to the technologies needed to lead a decent quality of life. </a:t>
            </a:r>
          </a:p>
          <a:p>
            <a:pPr marL="0" indent="0">
              <a:buNone/>
            </a:pPr>
            <a:r>
              <a:rPr lang="en-GB" sz="2000" dirty="0" smtClean="0">
                <a:latin typeface="Calibri" panose="020F0502020204030204" pitchFamily="34" charset="0"/>
              </a:rPr>
              <a:t>To reach the Global Goals targets, we all need to take action </a:t>
            </a:r>
            <a:r>
              <a:rPr lang="en-GB" sz="2000" dirty="0" smtClean="0">
                <a:solidFill>
                  <a:srgbClr val="00A887"/>
                </a:solidFill>
                <a:latin typeface="Calibri" panose="020F0502020204030204" pitchFamily="34" charset="0"/>
              </a:rPr>
              <a:t>now</a:t>
            </a:r>
            <a:r>
              <a:rPr lang="en-GB" sz="2000" dirty="0" smtClean="0">
                <a:latin typeface="Calibri" panose="020F0502020204030204" pitchFamily="34" charset="0"/>
              </a:rPr>
              <a:t> to ensure that everyone in the world has access to suitable technologies by 2030.</a:t>
            </a: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Research activity</a:t>
            </a:r>
            <a:endParaRPr lang="en-GB" sz="2000" b="1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Calibri" panose="020F0502020204030204" pitchFamily="34" charset="0"/>
              </a:rPr>
              <a:t>Find out about the sustainable products and technologies that people are using and developing in the world today.</a:t>
            </a:r>
            <a:endParaRPr lang="en-GB" sz="2000" dirty="0">
              <a:latin typeface="Calibri" panose="020F05020202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095573"/>
            <a:ext cx="3179297" cy="199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42" y="3068960"/>
            <a:ext cx="1844184" cy="199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\\practa-uk-pro1\User_MyDocuments\brenhel\Pictures\50th\Goal Water and san\WaterPump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4" t="4695" r="24898" b="5567"/>
          <a:stretch/>
        </p:blipFill>
        <p:spPr bwMode="auto">
          <a:xfrm>
            <a:off x="3203848" y="3095573"/>
            <a:ext cx="2056591" cy="199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880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3375"/>
            <a:ext cx="5284614" cy="1084263"/>
          </a:xfrm>
        </p:spPr>
        <p:txBody>
          <a:bodyPr/>
          <a:lstStyle/>
          <a:p>
            <a:pPr eaLnBrk="1" hangingPunct="1"/>
            <a:r>
              <a:rPr lang="en-GB" sz="3200" dirty="0" smtClean="0">
                <a:latin typeface="Calibri" panose="020F0502020204030204" pitchFamily="34" charset="0"/>
              </a:rPr>
              <a:t>Design for a Better World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1124744"/>
            <a:ext cx="8136904" cy="5472608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Now that you’ve looked at technologies that help people around the world we’re hoping you’re feeling inspired to develop your own ideas.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b="1" dirty="0" smtClean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Competition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dirty="0">
                <a:latin typeface="Calibri" panose="020F0502020204030204" pitchFamily="34" charset="0"/>
                <a:ea typeface="Calibri"/>
              </a:rPr>
              <a:t>Practical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Action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is looking for </a:t>
            </a:r>
            <a:r>
              <a:rPr lang="en-GB" sz="2000" b="1" i="1" dirty="0" smtClean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fifty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 innovative ideas from young people aged 11-14 years for a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technology or product that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could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help reach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a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Global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Goal target.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Information sheets are available to help you with the following five Global Goals: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	- Zero hunger</a:t>
            </a:r>
            <a:endParaRPr lang="en-GB" sz="2000" dirty="0">
              <a:latin typeface="Calibri" panose="020F0502020204030204" pitchFamily="34" charset="0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	- Clean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Water and Sanitation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	- Affordable and Clean Energy </a:t>
            </a:r>
            <a:endParaRPr lang="en-GB" sz="2000" dirty="0">
              <a:latin typeface="Calibri" panose="020F0502020204030204" pitchFamily="34" charset="0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	- Sustainable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Cities and Communities</a:t>
            </a: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	- Climate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Action </a:t>
            </a:r>
            <a:endParaRPr lang="en-GB" sz="2000" dirty="0" smtClean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GB" sz="2000" dirty="0" smtClean="0">
              <a:latin typeface="Calibri" panose="020F0502020204030204" pitchFamily="34" charset="0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</a:pPr>
            <a:endParaRPr lang="en-GB" sz="1800" dirty="0">
              <a:latin typeface="Arial"/>
              <a:ea typeface="Calibri"/>
            </a:endParaRPr>
          </a:p>
          <a:p>
            <a:pPr marL="457200" lvl="1" indent="0">
              <a:lnSpc>
                <a:spcPct val="115000"/>
              </a:lnSpc>
              <a:spcAft>
                <a:spcPts val="1000"/>
              </a:spcAft>
              <a:buNone/>
            </a:pPr>
            <a:endParaRPr lang="en-GB" sz="1600" dirty="0" smtClean="0">
              <a:latin typeface="Arial"/>
              <a:ea typeface="Calibri"/>
            </a:endParaRPr>
          </a:p>
          <a:p>
            <a:pPr eaLnBrk="1" hangingPunct="1">
              <a:lnSpc>
                <a:spcPct val="130000"/>
              </a:lnSpc>
            </a:pPr>
            <a:endParaRPr lang="en-GB" sz="28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33375"/>
            <a:ext cx="5760864" cy="1084263"/>
          </a:xfrm>
        </p:spPr>
        <p:txBody>
          <a:bodyPr/>
          <a:lstStyle/>
          <a:p>
            <a:r>
              <a:rPr lang="en-GB" dirty="0" smtClean="0">
                <a:latin typeface="Calibri" panose="020F0502020204030204" pitchFamily="34" charset="0"/>
              </a:rPr>
              <a:t>Competition guidelines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11560" y="1196752"/>
            <a:ext cx="7992888" cy="5040536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b="1" dirty="0">
                <a:latin typeface="Calibri" panose="020F0502020204030204" pitchFamily="34" charset="0"/>
                <a:ea typeface="Calibri"/>
              </a:rPr>
              <a:t>The judges will be looking for evidence of </a:t>
            </a:r>
            <a:r>
              <a:rPr lang="en-GB" sz="2000" b="1" dirty="0" smtClean="0">
                <a:latin typeface="Calibri" panose="020F0502020204030204" pitchFamily="34" charset="0"/>
                <a:ea typeface="Calibri"/>
              </a:rPr>
              <a:t>your work in the following areas:</a:t>
            </a:r>
            <a:endParaRPr lang="en-GB" sz="2000" b="1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b="1" dirty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Research: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You</a:t>
            </a:r>
            <a:r>
              <a:rPr lang="en-GB" sz="2000" b="1" dirty="0" smtClean="0">
                <a:latin typeface="Calibri" panose="020F0502020204030204" pitchFamily="34" charset="0"/>
                <a:ea typeface="Calibri"/>
              </a:rPr>
              <a:t>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should present work that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shows that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you have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explored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:</a:t>
            </a:r>
          </a:p>
          <a:p>
            <a:pPr marL="3600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- A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Global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Goal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and identified a </a:t>
            </a:r>
            <a:r>
              <a:rPr lang="en-GB" sz="2000" b="1" dirty="0">
                <a:latin typeface="Calibri" panose="020F0502020204030204" pitchFamily="34" charset="0"/>
                <a:ea typeface="Calibri"/>
              </a:rPr>
              <a:t>problem to </a:t>
            </a:r>
            <a:r>
              <a:rPr lang="en-GB" sz="2000" b="1" dirty="0" smtClean="0">
                <a:latin typeface="Calibri" panose="020F0502020204030204" pitchFamily="34" charset="0"/>
                <a:ea typeface="Calibri"/>
              </a:rPr>
              <a:t>solve</a:t>
            </a:r>
          </a:p>
          <a:p>
            <a:pPr marL="36000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  <a:ea typeface="Calibri"/>
              </a:rPr>
              <a:t>- Existing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technologies that could help reach the Global Goal targets </a:t>
            </a:r>
            <a:endParaRPr lang="en-GB" sz="2000" dirty="0" smtClean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b="1" dirty="0" smtClean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Design </a:t>
            </a:r>
            <a:r>
              <a:rPr lang="en-GB" sz="2000" b="1" dirty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ideas:</a:t>
            </a:r>
            <a:r>
              <a:rPr lang="en-GB" sz="2000" dirty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You need to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develop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a </a:t>
            </a:r>
            <a:r>
              <a:rPr lang="en-GB" sz="2000" b="1" dirty="0" smtClean="0">
                <a:latin typeface="Calibri" panose="020F0502020204030204" pitchFamily="34" charset="0"/>
                <a:ea typeface="Calibri"/>
              </a:rPr>
              <a:t>design </a:t>
            </a:r>
            <a:r>
              <a:rPr lang="en-GB" sz="2000" b="1" dirty="0">
                <a:latin typeface="Calibri" panose="020F0502020204030204" pitchFamily="34" charset="0"/>
                <a:ea typeface="Calibri"/>
              </a:rPr>
              <a:t>specification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and produce a range of </a:t>
            </a:r>
            <a:r>
              <a:rPr lang="en-GB" sz="2000" b="1" dirty="0">
                <a:latin typeface="Calibri" panose="020F0502020204030204" pitchFamily="34" charset="0"/>
                <a:ea typeface="Calibri"/>
              </a:rPr>
              <a:t>annotated designs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that include the advantages and disadvantages of each.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000" b="1" dirty="0">
                <a:solidFill>
                  <a:srgbClr val="00A887"/>
                </a:solidFill>
                <a:latin typeface="Calibri" panose="020F0502020204030204" pitchFamily="34" charset="0"/>
                <a:ea typeface="Calibri"/>
              </a:rPr>
              <a:t>Final design: </a:t>
            </a:r>
            <a:r>
              <a:rPr lang="en-GB" sz="2000" dirty="0" smtClean="0">
                <a:latin typeface="Calibri" panose="020F0502020204030204" pitchFamily="34" charset="0"/>
                <a:ea typeface="Calibri"/>
              </a:rPr>
              <a:t>You need to present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a </a:t>
            </a:r>
            <a:r>
              <a:rPr lang="en-GB" sz="2000" b="1" dirty="0">
                <a:latin typeface="Calibri" panose="020F0502020204030204" pitchFamily="34" charset="0"/>
                <a:ea typeface="Calibri"/>
              </a:rPr>
              <a:t>final design </a:t>
            </a:r>
            <a:r>
              <a:rPr lang="en-GB" sz="2000" dirty="0">
                <a:latin typeface="Calibri" panose="020F0502020204030204" pitchFamily="34" charset="0"/>
                <a:ea typeface="Calibri"/>
              </a:rPr>
              <a:t>that includes annotations about how the technology works and will help reach the Global Goal target.</a:t>
            </a:r>
          </a:p>
          <a:p>
            <a:pPr marL="0" indent="0">
              <a:buNone/>
            </a:pPr>
            <a:r>
              <a:rPr lang="en-GB" sz="2000" b="1" i="1" dirty="0" smtClean="0">
                <a:solidFill>
                  <a:srgbClr val="FF9E16"/>
                </a:solidFill>
                <a:latin typeface="Calibri" panose="020F0502020204030204" pitchFamily="34" charset="0"/>
              </a:rPr>
              <a:t>Your teacher will provide you with sheets to present your work.</a:t>
            </a:r>
            <a:endParaRPr lang="en-GB" sz="2000" b="1" i="1" dirty="0">
              <a:solidFill>
                <a:srgbClr val="FF9E1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63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435281" cy="2016224"/>
          </a:xfrm>
        </p:spPr>
        <p:txBody>
          <a:bodyPr/>
          <a:lstStyle/>
          <a:p>
            <a:pPr algn="ctr" eaLnBrk="1" hangingPunct="1"/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>
                <a:latin typeface="Calibri" panose="020F0502020204030204" pitchFamily="34" charset="0"/>
              </a:rPr>
              <a:t>Thank you for taking part in</a:t>
            </a:r>
            <a:r>
              <a:rPr lang="is-IS" sz="3200" dirty="0" smtClean="0">
                <a:latin typeface="Calibri" panose="020F0502020204030204" pitchFamily="34" charset="0"/>
              </a:rPr>
              <a:t>…</a:t>
            </a:r>
            <a:br>
              <a:rPr lang="is-IS" sz="3200" dirty="0" smtClean="0">
                <a:latin typeface="Calibri" panose="020F0502020204030204" pitchFamily="34" charset="0"/>
              </a:rPr>
            </a:br>
            <a:r>
              <a:rPr lang="is-IS" sz="3200" dirty="0">
                <a:latin typeface="Calibri" panose="020F0502020204030204" pitchFamily="34" charset="0"/>
              </a:rPr>
              <a:t/>
            </a:r>
            <a:br>
              <a:rPr lang="is-IS" sz="3200" dirty="0">
                <a:latin typeface="Calibri" panose="020F0502020204030204" pitchFamily="34" charset="0"/>
              </a:rPr>
            </a:br>
            <a:r>
              <a:rPr lang="en-GB" sz="3200" dirty="0" smtClean="0">
                <a:latin typeface="Calibri" panose="020F0502020204030204" pitchFamily="34" charset="0"/>
              </a:rPr>
              <a:t/>
            </a:r>
            <a:br>
              <a:rPr lang="en-GB" sz="3200" dirty="0" smtClean="0">
                <a:latin typeface="Calibri" panose="020F0502020204030204" pitchFamily="34" charset="0"/>
              </a:rPr>
            </a:br>
            <a:r>
              <a:rPr lang="en-GB" sz="3200" dirty="0" smtClean="0">
                <a:latin typeface="Calibri" panose="020F0502020204030204" pitchFamily="34" charset="0"/>
              </a:rPr>
              <a:t/>
            </a:r>
            <a:br>
              <a:rPr lang="en-GB" sz="3200" dirty="0" smtClean="0">
                <a:latin typeface="Calibri" panose="020F0502020204030204" pitchFamily="34" charset="0"/>
              </a:rPr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2400" dirty="0" smtClean="0">
                <a:latin typeface="Calibri" panose="020F0502020204030204" pitchFamily="34" charset="0"/>
              </a:rPr>
              <a:t>We look forward to sharing your design ideas </a:t>
            </a:r>
            <a:br>
              <a:rPr lang="en-GB" sz="2400" dirty="0" smtClean="0">
                <a:latin typeface="Calibri" panose="020F0502020204030204" pitchFamily="34" charset="0"/>
              </a:rPr>
            </a:br>
            <a:r>
              <a:rPr lang="en-GB" sz="2400" dirty="0" smtClean="0">
                <a:latin typeface="Calibri" panose="020F0502020204030204" pitchFamily="34" charset="0"/>
              </a:rPr>
              <a:t>with young people worldwide.</a:t>
            </a:r>
            <a:r>
              <a:rPr lang="en-GB" sz="3200" dirty="0">
                <a:latin typeface="Calibri" panose="020F0502020204030204" pitchFamily="34" charset="0"/>
              </a:rPr>
              <a:t/>
            </a:r>
            <a:br>
              <a:rPr lang="en-GB" sz="3200" dirty="0">
                <a:latin typeface="Calibri" panose="020F0502020204030204" pitchFamily="34" charset="0"/>
              </a:rPr>
            </a:br>
            <a:r>
              <a:rPr lang="en-GB" sz="3200" dirty="0">
                <a:latin typeface="Calibri" panose="020F0502020204030204" pitchFamily="34" charset="0"/>
              </a:rPr>
              <a:t> </a:t>
            </a:r>
            <a:r>
              <a:rPr lang="en-GB" sz="3200" dirty="0" smtClean="0">
                <a:latin typeface="Calibri" panose="020F0502020204030204" pitchFamily="34" charset="0"/>
              </a:rPr>
              <a:t/>
            </a:r>
            <a:br>
              <a:rPr lang="en-GB" sz="3200" dirty="0" smtClean="0">
                <a:latin typeface="Calibri" panose="020F0502020204030204" pitchFamily="34" charset="0"/>
              </a:rPr>
            </a:br>
            <a:endParaRPr lang="en-GB" sz="32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016" y="1484784"/>
            <a:ext cx="1888288" cy="1872208"/>
          </a:xfrm>
          <a:prstGeom prst="rect">
            <a:avLst/>
          </a:prstGeom>
          <a:effectLst>
            <a:outerShdw blurRad="266700" dist="50800" dir="5400000" algn="ctr" rotWithShape="0">
              <a:srgbClr val="000000">
                <a:alpha val="8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67544" y="5661248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hlinkClick r:id="rId3"/>
              </a:rPr>
              <a:t>practicalaction.org/design-for-a-better-world</a:t>
            </a:r>
            <a:r>
              <a:rPr lang="en-GB" sz="2400" dirty="0">
                <a:latin typeface="Calibri" panose="020F0502020204030204" pitchFamily="34" charset="0"/>
              </a:rPr>
              <a:t> </a:t>
            </a:r>
            <a:br>
              <a:rPr lang="en-GB" sz="2400" dirty="0">
                <a:latin typeface="Calibri" panose="020F0502020204030204" pitchFamily="34" charset="0"/>
              </a:rPr>
            </a:br>
            <a:endParaRPr lang="en-GB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for a Better World">
  <a:themeElements>
    <a:clrScheme name="title slide - blu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slide - blu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itle slide - 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blu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blu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blu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blu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blu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blu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yellow">
  <a:themeElements>
    <a:clrScheme name="yellow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yellow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yello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ello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ello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ello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ello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yello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yello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red">
  <a:themeElements>
    <a:clrScheme name="r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ed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final slide - thank you (blue)">
  <a:themeElements>
    <a:clrScheme name="final slide - thank you (blue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nal slide - thank you (blue)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 slide - thank you (blue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blue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blue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blue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blue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blue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blue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final slide - thank you (magenta)">
  <a:themeElements>
    <a:clrScheme name="final slide - thank you (magenta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nal slide - thank you (magenta)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 slide - thank you (magenta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magenta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magenta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magenta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magenta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magenta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magenta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final slide - thank you (cyan)">
  <a:themeElements>
    <a:clrScheme name="final slide - thank you (cyan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nal slide - thank you (cyan)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 slide - thank you (cyan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cyan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cyan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cyan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cyan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 slide - thank you (cyan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 slide - thank you (cyan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slide - magenta">
  <a:themeElements>
    <a:clrScheme name="PA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slide - magenta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itle slide - magen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magen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magen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magen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magen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magen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magen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itle slide - cyan">
  <a:themeElements>
    <a:clrScheme name="title slide - cy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slide - cya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itle slide - cy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cya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cya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cya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cya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- cya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- cya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ilac">
  <a:themeElements>
    <a:clrScheme name="lila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lac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la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a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a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a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a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la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la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agenta">
  <a:themeElements>
    <a:clrScheme name="magen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agenta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agen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gen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gen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gen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gen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gen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gen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lue">
  <a:themeElements>
    <a:clrScheme name="blu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u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light blue">
  <a:themeElements>
    <a:clrScheme name="light blu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ght blu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ght blu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 blu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 blu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 blu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 blu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ght blu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ght blu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cyan">
  <a:themeElements>
    <a:clrScheme name="cy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y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ya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ya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ya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ya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ya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ya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green">
  <a:themeElements>
    <a:clrScheme name="gree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ree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ree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A8429D7AC52E46BF3FE9E5298C662A" ma:contentTypeVersion="0" ma:contentTypeDescription="Create a new document." ma:contentTypeScope="" ma:versionID="ecaf14c39b9ee4e0081da80cd2687d0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60EC1BF-9952-46E4-A8F9-69A892355F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83AC990-E852-4418-8FD6-1B124650AA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2DAFC8-A020-46C7-BBC8-2865EDE66473}">
  <ds:schemaRefs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Design for a Better World</Template>
  <TotalTime>384</TotalTime>
  <Words>410</Words>
  <Application>Microsoft Macintosh PowerPoint</Application>
  <PresentationFormat>On-screen Show (4:3)</PresentationFormat>
  <Paragraphs>90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Design for a Better World</vt:lpstr>
      <vt:lpstr>title slide - magenta</vt:lpstr>
      <vt:lpstr>title slide - cyan</vt:lpstr>
      <vt:lpstr>lilac</vt:lpstr>
      <vt:lpstr>magenta</vt:lpstr>
      <vt:lpstr>blue</vt:lpstr>
      <vt:lpstr>light blue</vt:lpstr>
      <vt:lpstr>cyan</vt:lpstr>
      <vt:lpstr>green</vt:lpstr>
      <vt:lpstr>yellow</vt:lpstr>
      <vt:lpstr>red</vt:lpstr>
      <vt:lpstr>final slide - thank you (blue)</vt:lpstr>
      <vt:lpstr>final slide - thank you (magenta)</vt:lpstr>
      <vt:lpstr>final slide - thank you (cyan)</vt:lpstr>
      <vt:lpstr>PowerPoint Presentation</vt:lpstr>
      <vt:lpstr>The Global Goals</vt:lpstr>
      <vt:lpstr>Goals and targets</vt:lpstr>
      <vt:lpstr>Global Goals:  Technology solutions?</vt:lpstr>
      <vt:lpstr>Technology solutions</vt:lpstr>
      <vt:lpstr>Design for a Better World</vt:lpstr>
      <vt:lpstr>Competition guidelines</vt:lpstr>
      <vt:lpstr> Thank you for taking part in…      We look forward to sharing your design ideas  with young people worldwide.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 for a Better World…</dc:title>
  <dc:creator>Bren Hellier</dc:creator>
  <cp:lastModifiedBy>Lizzy Noone</cp:lastModifiedBy>
  <cp:revision>40</cp:revision>
  <dcterms:created xsi:type="dcterms:W3CDTF">2016-04-20T07:40:15Z</dcterms:created>
  <dcterms:modified xsi:type="dcterms:W3CDTF">2017-02-23T09:57:17Z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ment">
    <vt:lpwstr/>
  </property>
  <property fmtid="{D5CDD505-2E9C-101B-9397-08002B2CF9AE}" pid="3" name="doctype">
    <vt:lpwstr>Powerpoint</vt:lpwstr>
  </property>
  <property fmtid="{D5CDD505-2E9C-101B-9397-08002B2CF9AE}" pid="4" name="Description0">
    <vt:lpwstr>Powerpoint template</vt:lpwstr>
  </property>
  <property fmtid="{D5CDD505-2E9C-101B-9397-08002B2CF9AE}" pid="5" name="Display Name">
    <vt:lpwstr>New Powerpoint</vt:lpwstr>
  </property>
  <property fmtid="{D5CDD505-2E9C-101B-9397-08002B2CF9AE}" pid="6" name="ContentTypeId">
    <vt:lpwstr>0x010100B1A8429D7AC52E46BF3FE9E5298C662A</vt:lpwstr>
  </property>
  <property fmtid="{D5CDD505-2E9C-101B-9397-08002B2CF9AE}" pid="7" name="Unit">
    <vt:lpwstr>111;#K＆C|f5954d97-fe10-418c-ad84-bda6eb9ab95f</vt:lpwstr>
  </property>
  <property fmtid="{D5CDD505-2E9C-101B-9397-08002B2CF9AE}" pid="8" name="Org">
    <vt:lpwstr>24;#Practa|fb2cde24-ea12-499f-ae1d-548cfe8a1dc6</vt:lpwstr>
  </property>
  <property fmtid="{D5CDD505-2E9C-101B-9397-08002B2CF9AE}" pid="9" name="Cal_Year">
    <vt:lpwstr>69;#2011|4af324be-df59-48e5-9fd4-c7d3283f7e36</vt:lpwstr>
  </property>
  <property fmtid="{D5CDD505-2E9C-101B-9397-08002B2CF9AE}" pid="10" name="C/R Office">
    <vt:lpwstr>1;#UK|5ed35a90-2c37-47ee-b575-c9f90b896db7</vt:lpwstr>
  </property>
</Properties>
</file>