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3" r:id="rId6"/>
  </p:sldMasterIdLst>
  <p:notesMasterIdLst>
    <p:notesMasterId r:id="rId75"/>
  </p:notesMasterIdLst>
  <p:sldIdLst>
    <p:sldId id="256" r:id="rId7"/>
    <p:sldId id="257" r:id="rId8"/>
    <p:sldId id="608" r:id="rId9"/>
    <p:sldId id="261" r:id="rId10"/>
    <p:sldId id="400" r:id="rId11"/>
    <p:sldId id="638" r:id="rId12"/>
    <p:sldId id="610" r:id="rId13"/>
    <p:sldId id="401" r:id="rId14"/>
    <p:sldId id="611" r:id="rId15"/>
    <p:sldId id="640" r:id="rId16"/>
    <p:sldId id="613" r:id="rId17"/>
    <p:sldId id="642" r:id="rId18"/>
    <p:sldId id="612" r:id="rId19"/>
    <p:sldId id="643" r:id="rId20"/>
    <p:sldId id="644" r:id="rId21"/>
    <p:sldId id="617" r:id="rId22"/>
    <p:sldId id="619" r:id="rId23"/>
    <p:sldId id="632" r:id="rId24"/>
    <p:sldId id="618" r:id="rId25"/>
    <p:sldId id="634" r:id="rId26"/>
    <p:sldId id="620" r:id="rId27"/>
    <p:sldId id="648" r:id="rId28"/>
    <p:sldId id="621" r:id="rId29"/>
    <p:sldId id="635" r:id="rId30"/>
    <p:sldId id="286" r:id="rId31"/>
    <p:sldId id="278" r:id="rId32"/>
    <p:sldId id="279" r:id="rId33"/>
    <p:sldId id="622" r:id="rId34"/>
    <p:sldId id="267" r:id="rId35"/>
    <p:sldId id="645" r:id="rId36"/>
    <p:sldId id="268" r:id="rId37"/>
    <p:sldId id="624" r:id="rId38"/>
    <p:sldId id="625" r:id="rId39"/>
    <p:sldId id="623" r:id="rId40"/>
    <p:sldId id="262" r:id="rId41"/>
    <p:sldId id="270" r:id="rId42"/>
    <p:sldId id="280" r:id="rId43"/>
    <p:sldId id="627" r:id="rId44"/>
    <p:sldId id="631" r:id="rId45"/>
    <p:sldId id="293" r:id="rId46"/>
    <p:sldId id="607" r:id="rId47"/>
    <p:sldId id="296" r:id="rId48"/>
    <p:sldId id="299" r:id="rId49"/>
    <p:sldId id="633" r:id="rId50"/>
    <p:sldId id="273" r:id="rId51"/>
    <p:sldId id="282" r:id="rId52"/>
    <p:sldId id="470" r:id="rId53"/>
    <p:sldId id="391" r:id="rId54"/>
    <p:sldId id="263" r:id="rId55"/>
    <p:sldId id="628" r:id="rId56"/>
    <p:sldId id="283" r:id="rId57"/>
    <p:sldId id="630" r:id="rId58"/>
    <p:sldId id="629" r:id="rId59"/>
    <p:sldId id="269" r:id="rId60"/>
    <p:sldId id="287" r:id="rId61"/>
    <p:sldId id="636" r:id="rId62"/>
    <p:sldId id="274" r:id="rId63"/>
    <p:sldId id="289" r:id="rId64"/>
    <p:sldId id="264" r:id="rId65"/>
    <p:sldId id="260" r:id="rId66"/>
    <p:sldId id="646" r:id="rId67"/>
    <p:sldId id="258" r:id="rId68"/>
    <p:sldId id="281" r:id="rId69"/>
    <p:sldId id="637" r:id="rId70"/>
    <p:sldId id="276" r:id="rId71"/>
    <p:sldId id="288" r:id="rId72"/>
    <p:sldId id="259" r:id="rId73"/>
    <p:sldId id="647"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5" autoAdjust="0"/>
    <p:restoredTop sz="71660" autoAdjust="0"/>
  </p:normalViewPr>
  <p:slideViewPr>
    <p:cSldViewPr snapToGrid="0">
      <p:cViewPr varScale="1">
        <p:scale>
          <a:sx n="48" d="100"/>
          <a:sy n="48" d="100"/>
        </p:scale>
        <p:origin x="1380"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slide" Target="slides/slide57.xml"/><Relationship Id="rId68" Type="http://schemas.openxmlformats.org/officeDocument/2006/relationships/slide" Target="slides/slide62.xml"/><Relationship Id="rId76" Type="http://schemas.openxmlformats.org/officeDocument/2006/relationships/presProps" Target="presProps.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slide" Target="slides/slide68.xml"/><Relationship Id="rId79"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5.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5902BB-994F-4C7C-BA9C-BE226F450455}"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AC7E6C42-CE1C-43D6-B361-647EF1622D72}">
      <dgm:prSet/>
      <dgm:spPr/>
      <dgm:t>
        <a:bodyPr/>
        <a:lstStyle/>
        <a:p>
          <a:pPr algn="r"/>
          <a:r>
            <a:rPr lang="en-IE"/>
            <a:t>Degrowth</a:t>
          </a:r>
          <a:endParaRPr lang="en-US"/>
        </a:p>
      </dgm:t>
    </dgm:pt>
    <dgm:pt modelId="{BEAAD330-1D73-4F5C-84CE-C3C45EF6026F}" type="parTrans" cxnId="{2AB282E0-FE4E-4D69-8217-ACA327053F23}">
      <dgm:prSet/>
      <dgm:spPr/>
      <dgm:t>
        <a:bodyPr/>
        <a:lstStyle/>
        <a:p>
          <a:pPr algn="r"/>
          <a:endParaRPr lang="en-US"/>
        </a:p>
      </dgm:t>
    </dgm:pt>
    <dgm:pt modelId="{76E13972-6131-4340-96CD-13CAE0AE2A5D}" type="sibTrans" cxnId="{2AB282E0-FE4E-4D69-8217-ACA327053F23}">
      <dgm:prSet/>
      <dgm:spPr/>
      <dgm:t>
        <a:bodyPr/>
        <a:lstStyle/>
        <a:p>
          <a:pPr algn="r"/>
          <a:endParaRPr lang="en-US"/>
        </a:p>
      </dgm:t>
    </dgm:pt>
    <dgm:pt modelId="{0047E51C-F8C5-4F45-94E9-D064EE2467F8}">
      <dgm:prSet/>
      <dgm:spPr/>
      <dgm:t>
        <a:bodyPr/>
        <a:lstStyle/>
        <a:p>
          <a:pPr algn="r"/>
          <a:r>
            <a:rPr lang="en-IE"/>
            <a:t>Décroissance</a:t>
          </a:r>
          <a:endParaRPr lang="en-US"/>
        </a:p>
      </dgm:t>
    </dgm:pt>
    <dgm:pt modelId="{FF19CBC8-5744-47E8-9DC8-055618B035FD}" type="parTrans" cxnId="{82B741FE-6296-4299-84A6-D6479BF6F85D}">
      <dgm:prSet/>
      <dgm:spPr/>
      <dgm:t>
        <a:bodyPr/>
        <a:lstStyle/>
        <a:p>
          <a:pPr algn="r"/>
          <a:endParaRPr lang="en-US"/>
        </a:p>
      </dgm:t>
    </dgm:pt>
    <dgm:pt modelId="{1B34D34E-3D35-4962-9094-3D44541C975F}" type="sibTrans" cxnId="{82B741FE-6296-4299-84A6-D6479BF6F85D}">
      <dgm:prSet/>
      <dgm:spPr/>
      <dgm:t>
        <a:bodyPr/>
        <a:lstStyle/>
        <a:p>
          <a:pPr algn="r"/>
          <a:endParaRPr lang="en-US"/>
        </a:p>
      </dgm:t>
    </dgm:pt>
    <dgm:pt modelId="{0DF87B35-39FA-494A-9FE0-6DE6D611038F}">
      <dgm:prSet/>
      <dgm:spPr/>
      <dgm:t>
        <a:bodyPr/>
        <a:lstStyle/>
        <a:p>
          <a:pPr algn="r"/>
          <a:r>
            <a:rPr lang="en-IE"/>
            <a:t>Post-growth</a:t>
          </a:r>
          <a:endParaRPr lang="en-US"/>
        </a:p>
      </dgm:t>
    </dgm:pt>
    <dgm:pt modelId="{9B7B21BC-4132-4FE1-9A8E-26170298EB58}" type="parTrans" cxnId="{AE05004A-DE58-431C-8F10-24CFAE08F641}">
      <dgm:prSet/>
      <dgm:spPr/>
      <dgm:t>
        <a:bodyPr/>
        <a:lstStyle/>
        <a:p>
          <a:pPr algn="r"/>
          <a:endParaRPr lang="en-US"/>
        </a:p>
      </dgm:t>
    </dgm:pt>
    <dgm:pt modelId="{99BC1CEE-9E4D-424F-9667-10B351AAA369}" type="sibTrans" cxnId="{AE05004A-DE58-431C-8F10-24CFAE08F641}">
      <dgm:prSet/>
      <dgm:spPr/>
      <dgm:t>
        <a:bodyPr/>
        <a:lstStyle/>
        <a:p>
          <a:pPr algn="r"/>
          <a:endParaRPr lang="en-US"/>
        </a:p>
      </dgm:t>
    </dgm:pt>
    <dgm:pt modelId="{26AB1190-7235-4D9A-A90C-C3310682A876}">
      <dgm:prSet/>
      <dgm:spPr/>
      <dgm:t>
        <a:bodyPr/>
        <a:lstStyle/>
        <a:p>
          <a:pPr algn="r"/>
          <a:r>
            <a:rPr lang="en-IE"/>
            <a:t>Sufficiency </a:t>
          </a:r>
          <a:endParaRPr lang="en-US"/>
        </a:p>
      </dgm:t>
    </dgm:pt>
    <dgm:pt modelId="{816A87B0-7EED-4B46-A933-43DAFE9B5864}" type="parTrans" cxnId="{40E267E0-30BB-4BDC-8A11-9D580B40A003}">
      <dgm:prSet/>
      <dgm:spPr/>
      <dgm:t>
        <a:bodyPr/>
        <a:lstStyle/>
        <a:p>
          <a:pPr algn="r"/>
          <a:endParaRPr lang="en-US"/>
        </a:p>
      </dgm:t>
    </dgm:pt>
    <dgm:pt modelId="{A64A21F7-30D9-4058-A796-2A75E8F3B8C3}" type="sibTrans" cxnId="{40E267E0-30BB-4BDC-8A11-9D580B40A003}">
      <dgm:prSet/>
      <dgm:spPr/>
      <dgm:t>
        <a:bodyPr/>
        <a:lstStyle/>
        <a:p>
          <a:pPr algn="r"/>
          <a:endParaRPr lang="en-US"/>
        </a:p>
      </dgm:t>
    </dgm:pt>
    <dgm:pt modelId="{7DE59FA1-AEE7-4E0F-9013-63D471FFBF46}" type="pres">
      <dgm:prSet presAssocID="{9D5902BB-994F-4C7C-BA9C-BE226F450455}" presName="vert0" presStyleCnt="0">
        <dgm:presLayoutVars>
          <dgm:dir/>
          <dgm:animOne val="branch"/>
          <dgm:animLvl val="lvl"/>
        </dgm:presLayoutVars>
      </dgm:prSet>
      <dgm:spPr/>
    </dgm:pt>
    <dgm:pt modelId="{9D2A1F5C-02DD-4EA9-BD6B-3A793C74DEE8}" type="pres">
      <dgm:prSet presAssocID="{AC7E6C42-CE1C-43D6-B361-647EF1622D72}" presName="thickLine" presStyleLbl="alignNode1" presStyleIdx="0" presStyleCnt="4"/>
      <dgm:spPr/>
    </dgm:pt>
    <dgm:pt modelId="{F0D49669-383A-4369-9E40-F9234296BFCC}" type="pres">
      <dgm:prSet presAssocID="{AC7E6C42-CE1C-43D6-B361-647EF1622D72}" presName="horz1" presStyleCnt="0"/>
      <dgm:spPr/>
    </dgm:pt>
    <dgm:pt modelId="{9D31C2F0-2999-47AA-9ECB-C4C2FCFB4ED1}" type="pres">
      <dgm:prSet presAssocID="{AC7E6C42-CE1C-43D6-B361-647EF1622D72}" presName="tx1" presStyleLbl="revTx" presStyleIdx="0" presStyleCnt="4"/>
      <dgm:spPr/>
    </dgm:pt>
    <dgm:pt modelId="{7EFF29F0-80D5-4660-BB9D-1A208171274F}" type="pres">
      <dgm:prSet presAssocID="{AC7E6C42-CE1C-43D6-B361-647EF1622D72}" presName="vert1" presStyleCnt="0"/>
      <dgm:spPr/>
    </dgm:pt>
    <dgm:pt modelId="{B824258C-64F4-466F-82DF-CA8014E95A42}" type="pres">
      <dgm:prSet presAssocID="{0047E51C-F8C5-4F45-94E9-D064EE2467F8}" presName="thickLine" presStyleLbl="alignNode1" presStyleIdx="1" presStyleCnt="4"/>
      <dgm:spPr/>
    </dgm:pt>
    <dgm:pt modelId="{DA903B94-2313-40B5-A7AC-70E4584A494B}" type="pres">
      <dgm:prSet presAssocID="{0047E51C-F8C5-4F45-94E9-D064EE2467F8}" presName="horz1" presStyleCnt="0"/>
      <dgm:spPr/>
    </dgm:pt>
    <dgm:pt modelId="{46227BAA-7E48-4E78-BE1B-0F28827C6AB9}" type="pres">
      <dgm:prSet presAssocID="{0047E51C-F8C5-4F45-94E9-D064EE2467F8}" presName="tx1" presStyleLbl="revTx" presStyleIdx="1" presStyleCnt="4"/>
      <dgm:spPr/>
    </dgm:pt>
    <dgm:pt modelId="{807C65AB-B8F2-40BC-9C75-E2491AAE47DC}" type="pres">
      <dgm:prSet presAssocID="{0047E51C-F8C5-4F45-94E9-D064EE2467F8}" presName="vert1" presStyleCnt="0"/>
      <dgm:spPr/>
    </dgm:pt>
    <dgm:pt modelId="{1AE2DF52-4DAF-4630-BD2F-46A4595DC219}" type="pres">
      <dgm:prSet presAssocID="{0DF87B35-39FA-494A-9FE0-6DE6D611038F}" presName="thickLine" presStyleLbl="alignNode1" presStyleIdx="2" presStyleCnt="4"/>
      <dgm:spPr/>
    </dgm:pt>
    <dgm:pt modelId="{88ACE7C5-9228-4AFA-8C5A-153A718D6EAE}" type="pres">
      <dgm:prSet presAssocID="{0DF87B35-39FA-494A-9FE0-6DE6D611038F}" presName="horz1" presStyleCnt="0"/>
      <dgm:spPr/>
    </dgm:pt>
    <dgm:pt modelId="{99D333C2-2B0D-4A75-B4B1-61D7D8F75FE7}" type="pres">
      <dgm:prSet presAssocID="{0DF87B35-39FA-494A-9FE0-6DE6D611038F}" presName="tx1" presStyleLbl="revTx" presStyleIdx="2" presStyleCnt="4"/>
      <dgm:spPr/>
    </dgm:pt>
    <dgm:pt modelId="{7A7DBBE7-3AE0-41DB-B25F-63A52FEFBF92}" type="pres">
      <dgm:prSet presAssocID="{0DF87B35-39FA-494A-9FE0-6DE6D611038F}" presName="vert1" presStyleCnt="0"/>
      <dgm:spPr/>
    </dgm:pt>
    <dgm:pt modelId="{42748594-1EDA-41A3-AA13-BC3CE392DBA0}" type="pres">
      <dgm:prSet presAssocID="{26AB1190-7235-4D9A-A90C-C3310682A876}" presName="thickLine" presStyleLbl="alignNode1" presStyleIdx="3" presStyleCnt="4"/>
      <dgm:spPr/>
    </dgm:pt>
    <dgm:pt modelId="{89545A67-E269-474C-ABC7-0D31794730E4}" type="pres">
      <dgm:prSet presAssocID="{26AB1190-7235-4D9A-A90C-C3310682A876}" presName="horz1" presStyleCnt="0"/>
      <dgm:spPr/>
    </dgm:pt>
    <dgm:pt modelId="{2A98402A-ADBC-4B13-B49C-C456CDC044E3}" type="pres">
      <dgm:prSet presAssocID="{26AB1190-7235-4D9A-A90C-C3310682A876}" presName="tx1" presStyleLbl="revTx" presStyleIdx="3" presStyleCnt="4"/>
      <dgm:spPr/>
    </dgm:pt>
    <dgm:pt modelId="{58A327C1-D872-41C3-ABC2-B5E9F8B98800}" type="pres">
      <dgm:prSet presAssocID="{26AB1190-7235-4D9A-A90C-C3310682A876}" presName="vert1" presStyleCnt="0"/>
      <dgm:spPr/>
    </dgm:pt>
  </dgm:ptLst>
  <dgm:cxnLst>
    <dgm:cxn modelId="{6C4ACE1B-5C0F-4FE9-B55A-CCDEEF7809AF}" type="presOf" srcId="{AC7E6C42-CE1C-43D6-B361-647EF1622D72}" destId="{9D31C2F0-2999-47AA-9ECB-C4C2FCFB4ED1}" srcOrd="0" destOrd="0" presId="urn:microsoft.com/office/officeart/2008/layout/LinedList"/>
    <dgm:cxn modelId="{E18AF830-53FB-4822-A87E-5DBA8A097446}" type="presOf" srcId="{0047E51C-F8C5-4F45-94E9-D064EE2467F8}" destId="{46227BAA-7E48-4E78-BE1B-0F28827C6AB9}" srcOrd="0" destOrd="0" presId="urn:microsoft.com/office/officeart/2008/layout/LinedList"/>
    <dgm:cxn modelId="{AE05004A-DE58-431C-8F10-24CFAE08F641}" srcId="{9D5902BB-994F-4C7C-BA9C-BE226F450455}" destId="{0DF87B35-39FA-494A-9FE0-6DE6D611038F}" srcOrd="2" destOrd="0" parTransId="{9B7B21BC-4132-4FE1-9A8E-26170298EB58}" sibTransId="{99BC1CEE-9E4D-424F-9667-10B351AAA369}"/>
    <dgm:cxn modelId="{D73BEA4B-DDB7-4818-9FE4-E714F6635CF9}" type="presOf" srcId="{0DF87B35-39FA-494A-9FE0-6DE6D611038F}" destId="{99D333C2-2B0D-4A75-B4B1-61D7D8F75FE7}" srcOrd="0" destOrd="0" presId="urn:microsoft.com/office/officeart/2008/layout/LinedList"/>
    <dgm:cxn modelId="{200FC352-990A-4D05-B466-6CDF76CF6090}" type="presOf" srcId="{9D5902BB-994F-4C7C-BA9C-BE226F450455}" destId="{7DE59FA1-AEE7-4E0F-9013-63D471FFBF46}" srcOrd="0" destOrd="0" presId="urn:microsoft.com/office/officeart/2008/layout/LinedList"/>
    <dgm:cxn modelId="{EF849778-82B2-447E-84FA-679A565D5723}" type="presOf" srcId="{26AB1190-7235-4D9A-A90C-C3310682A876}" destId="{2A98402A-ADBC-4B13-B49C-C456CDC044E3}" srcOrd="0" destOrd="0" presId="urn:microsoft.com/office/officeart/2008/layout/LinedList"/>
    <dgm:cxn modelId="{40E267E0-30BB-4BDC-8A11-9D580B40A003}" srcId="{9D5902BB-994F-4C7C-BA9C-BE226F450455}" destId="{26AB1190-7235-4D9A-A90C-C3310682A876}" srcOrd="3" destOrd="0" parTransId="{816A87B0-7EED-4B46-A933-43DAFE9B5864}" sibTransId="{A64A21F7-30D9-4058-A796-2A75E8F3B8C3}"/>
    <dgm:cxn modelId="{2AB282E0-FE4E-4D69-8217-ACA327053F23}" srcId="{9D5902BB-994F-4C7C-BA9C-BE226F450455}" destId="{AC7E6C42-CE1C-43D6-B361-647EF1622D72}" srcOrd="0" destOrd="0" parTransId="{BEAAD330-1D73-4F5C-84CE-C3C45EF6026F}" sibTransId="{76E13972-6131-4340-96CD-13CAE0AE2A5D}"/>
    <dgm:cxn modelId="{82B741FE-6296-4299-84A6-D6479BF6F85D}" srcId="{9D5902BB-994F-4C7C-BA9C-BE226F450455}" destId="{0047E51C-F8C5-4F45-94E9-D064EE2467F8}" srcOrd="1" destOrd="0" parTransId="{FF19CBC8-5744-47E8-9DC8-055618B035FD}" sibTransId="{1B34D34E-3D35-4962-9094-3D44541C975F}"/>
    <dgm:cxn modelId="{44322AB4-49A0-485B-8452-B1AC1B4AB2F1}" type="presParOf" srcId="{7DE59FA1-AEE7-4E0F-9013-63D471FFBF46}" destId="{9D2A1F5C-02DD-4EA9-BD6B-3A793C74DEE8}" srcOrd="0" destOrd="0" presId="urn:microsoft.com/office/officeart/2008/layout/LinedList"/>
    <dgm:cxn modelId="{18B338D1-8A27-4644-BF68-712409B99C49}" type="presParOf" srcId="{7DE59FA1-AEE7-4E0F-9013-63D471FFBF46}" destId="{F0D49669-383A-4369-9E40-F9234296BFCC}" srcOrd="1" destOrd="0" presId="urn:microsoft.com/office/officeart/2008/layout/LinedList"/>
    <dgm:cxn modelId="{67572EB0-3FA7-4E4D-91DC-D992DAD13422}" type="presParOf" srcId="{F0D49669-383A-4369-9E40-F9234296BFCC}" destId="{9D31C2F0-2999-47AA-9ECB-C4C2FCFB4ED1}" srcOrd="0" destOrd="0" presId="urn:microsoft.com/office/officeart/2008/layout/LinedList"/>
    <dgm:cxn modelId="{67F84FC0-4805-4369-9524-2BED703E791A}" type="presParOf" srcId="{F0D49669-383A-4369-9E40-F9234296BFCC}" destId="{7EFF29F0-80D5-4660-BB9D-1A208171274F}" srcOrd="1" destOrd="0" presId="urn:microsoft.com/office/officeart/2008/layout/LinedList"/>
    <dgm:cxn modelId="{83E52F5A-F421-4F7C-952E-E775D49A045D}" type="presParOf" srcId="{7DE59FA1-AEE7-4E0F-9013-63D471FFBF46}" destId="{B824258C-64F4-466F-82DF-CA8014E95A42}" srcOrd="2" destOrd="0" presId="urn:microsoft.com/office/officeart/2008/layout/LinedList"/>
    <dgm:cxn modelId="{F9016728-37B7-4DBE-B9AB-E3E87C35E525}" type="presParOf" srcId="{7DE59FA1-AEE7-4E0F-9013-63D471FFBF46}" destId="{DA903B94-2313-40B5-A7AC-70E4584A494B}" srcOrd="3" destOrd="0" presId="urn:microsoft.com/office/officeart/2008/layout/LinedList"/>
    <dgm:cxn modelId="{AFE42982-C236-4E84-B6F9-323BB720EB0F}" type="presParOf" srcId="{DA903B94-2313-40B5-A7AC-70E4584A494B}" destId="{46227BAA-7E48-4E78-BE1B-0F28827C6AB9}" srcOrd="0" destOrd="0" presId="urn:microsoft.com/office/officeart/2008/layout/LinedList"/>
    <dgm:cxn modelId="{E1EA638C-AAF4-44F9-92FC-657754076131}" type="presParOf" srcId="{DA903B94-2313-40B5-A7AC-70E4584A494B}" destId="{807C65AB-B8F2-40BC-9C75-E2491AAE47DC}" srcOrd="1" destOrd="0" presId="urn:microsoft.com/office/officeart/2008/layout/LinedList"/>
    <dgm:cxn modelId="{9707D189-0726-4FBD-837B-56EB3D8EB6DD}" type="presParOf" srcId="{7DE59FA1-AEE7-4E0F-9013-63D471FFBF46}" destId="{1AE2DF52-4DAF-4630-BD2F-46A4595DC219}" srcOrd="4" destOrd="0" presId="urn:microsoft.com/office/officeart/2008/layout/LinedList"/>
    <dgm:cxn modelId="{66220113-7223-4FFE-9E3B-1AF07614B241}" type="presParOf" srcId="{7DE59FA1-AEE7-4E0F-9013-63D471FFBF46}" destId="{88ACE7C5-9228-4AFA-8C5A-153A718D6EAE}" srcOrd="5" destOrd="0" presId="urn:microsoft.com/office/officeart/2008/layout/LinedList"/>
    <dgm:cxn modelId="{E018F57F-D4E1-45BD-88FB-7D7521E974DD}" type="presParOf" srcId="{88ACE7C5-9228-4AFA-8C5A-153A718D6EAE}" destId="{99D333C2-2B0D-4A75-B4B1-61D7D8F75FE7}" srcOrd="0" destOrd="0" presId="urn:microsoft.com/office/officeart/2008/layout/LinedList"/>
    <dgm:cxn modelId="{4FCFFD12-72C5-45ED-B3D2-162E06B283B3}" type="presParOf" srcId="{88ACE7C5-9228-4AFA-8C5A-153A718D6EAE}" destId="{7A7DBBE7-3AE0-41DB-B25F-63A52FEFBF92}" srcOrd="1" destOrd="0" presId="urn:microsoft.com/office/officeart/2008/layout/LinedList"/>
    <dgm:cxn modelId="{8B25903B-466C-404A-8BCF-25D399770B04}" type="presParOf" srcId="{7DE59FA1-AEE7-4E0F-9013-63D471FFBF46}" destId="{42748594-1EDA-41A3-AA13-BC3CE392DBA0}" srcOrd="6" destOrd="0" presId="urn:microsoft.com/office/officeart/2008/layout/LinedList"/>
    <dgm:cxn modelId="{52826068-E2A7-4585-83EB-9711C4378C41}" type="presParOf" srcId="{7DE59FA1-AEE7-4E0F-9013-63D471FFBF46}" destId="{89545A67-E269-474C-ABC7-0D31794730E4}" srcOrd="7" destOrd="0" presId="urn:microsoft.com/office/officeart/2008/layout/LinedList"/>
    <dgm:cxn modelId="{238E694A-60A5-4072-9D09-85E6C1230B29}" type="presParOf" srcId="{89545A67-E269-474C-ABC7-0D31794730E4}" destId="{2A98402A-ADBC-4B13-B49C-C456CDC044E3}" srcOrd="0" destOrd="0" presId="urn:microsoft.com/office/officeart/2008/layout/LinedList"/>
    <dgm:cxn modelId="{93142355-6908-4D0C-BE40-DBC914CE8AC2}" type="presParOf" srcId="{89545A67-E269-474C-ABC7-0D31794730E4}" destId="{58A327C1-D872-41C3-ABC2-B5E9F8B9880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2A1F5C-02DD-4EA9-BD6B-3A793C74DEE8}">
      <dsp:nvSpPr>
        <dsp:cNvPr id="0" name=""/>
        <dsp:cNvSpPr/>
      </dsp:nvSpPr>
      <dsp:spPr>
        <a:xfrm>
          <a:off x="0" y="0"/>
          <a:ext cx="10515600"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D31C2F0-2999-47AA-9ECB-C4C2FCFB4ED1}">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r" defTabSz="2222500">
            <a:lnSpc>
              <a:spcPct val="90000"/>
            </a:lnSpc>
            <a:spcBef>
              <a:spcPct val="0"/>
            </a:spcBef>
            <a:spcAft>
              <a:spcPct val="35000"/>
            </a:spcAft>
            <a:buNone/>
          </a:pPr>
          <a:r>
            <a:rPr lang="en-IE" sz="5000" kern="1200"/>
            <a:t>Degrowth</a:t>
          </a:r>
          <a:endParaRPr lang="en-US" sz="5000" kern="1200"/>
        </a:p>
      </dsp:txBody>
      <dsp:txXfrm>
        <a:off x="0" y="0"/>
        <a:ext cx="10515600" cy="1087834"/>
      </dsp:txXfrm>
    </dsp:sp>
    <dsp:sp modelId="{B824258C-64F4-466F-82DF-CA8014E95A42}">
      <dsp:nvSpPr>
        <dsp:cNvPr id="0" name=""/>
        <dsp:cNvSpPr/>
      </dsp:nvSpPr>
      <dsp:spPr>
        <a:xfrm>
          <a:off x="0" y="1087834"/>
          <a:ext cx="10515600"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6227BAA-7E48-4E78-BE1B-0F28827C6AB9}">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r" defTabSz="2222500">
            <a:lnSpc>
              <a:spcPct val="90000"/>
            </a:lnSpc>
            <a:spcBef>
              <a:spcPct val="0"/>
            </a:spcBef>
            <a:spcAft>
              <a:spcPct val="35000"/>
            </a:spcAft>
            <a:buNone/>
          </a:pPr>
          <a:r>
            <a:rPr lang="en-IE" sz="5000" kern="1200"/>
            <a:t>Décroissance</a:t>
          </a:r>
          <a:endParaRPr lang="en-US" sz="5000" kern="1200"/>
        </a:p>
      </dsp:txBody>
      <dsp:txXfrm>
        <a:off x="0" y="1087834"/>
        <a:ext cx="10515600" cy="1087834"/>
      </dsp:txXfrm>
    </dsp:sp>
    <dsp:sp modelId="{1AE2DF52-4DAF-4630-BD2F-46A4595DC219}">
      <dsp:nvSpPr>
        <dsp:cNvPr id="0" name=""/>
        <dsp:cNvSpPr/>
      </dsp:nvSpPr>
      <dsp:spPr>
        <a:xfrm>
          <a:off x="0" y="2175669"/>
          <a:ext cx="10515600"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9D333C2-2B0D-4A75-B4B1-61D7D8F75FE7}">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r" defTabSz="2222500">
            <a:lnSpc>
              <a:spcPct val="90000"/>
            </a:lnSpc>
            <a:spcBef>
              <a:spcPct val="0"/>
            </a:spcBef>
            <a:spcAft>
              <a:spcPct val="35000"/>
            </a:spcAft>
            <a:buNone/>
          </a:pPr>
          <a:r>
            <a:rPr lang="en-IE" sz="5000" kern="1200"/>
            <a:t>Post-growth</a:t>
          </a:r>
          <a:endParaRPr lang="en-US" sz="5000" kern="1200"/>
        </a:p>
      </dsp:txBody>
      <dsp:txXfrm>
        <a:off x="0" y="2175669"/>
        <a:ext cx="10515600" cy="1087834"/>
      </dsp:txXfrm>
    </dsp:sp>
    <dsp:sp modelId="{42748594-1EDA-41A3-AA13-BC3CE392DBA0}">
      <dsp:nvSpPr>
        <dsp:cNvPr id="0" name=""/>
        <dsp:cNvSpPr/>
      </dsp:nvSpPr>
      <dsp:spPr>
        <a:xfrm>
          <a:off x="0" y="3263503"/>
          <a:ext cx="10515600"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A98402A-ADBC-4B13-B49C-C456CDC044E3}">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r" defTabSz="2222500">
            <a:lnSpc>
              <a:spcPct val="90000"/>
            </a:lnSpc>
            <a:spcBef>
              <a:spcPct val="0"/>
            </a:spcBef>
            <a:spcAft>
              <a:spcPct val="35000"/>
            </a:spcAft>
            <a:buNone/>
          </a:pPr>
          <a:r>
            <a:rPr lang="en-IE" sz="5000" kern="1200"/>
            <a:t>Sufficiency </a:t>
          </a:r>
          <a:endParaRPr lang="en-US" sz="5000" kern="1200"/>
        </a:p>
      </dsp:txBody>
      <dsp:txXfrm>
        <a:off x="0" y="3263503"/>
        <a:ext cx="10515600" cy="108783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0E9DE5-DDDD-4D23-9659-36207B76A14E}" type="datetimeFigureOut">
              <a:rPr lang="en-IE" smtClean="0"/>
              <a:t>25/11/2020</a:t>
            </a:fld>
            <a:endParaRPr lang="en-IE"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E"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CE96BB-13DC-4DC9-8418-F5D50FB444C5}" type="slidenum">
              <a:rPr lang="en-IE" smtClean="0"/>
              <a:t>‹#›</a:t>
            </a:fld>
            <a:endParaRPr lang="en-IE" dirty="0"/>
          </a:p>
        </p:txBody>
      </p:sp>
    </p:spTree>
    <p:extLst>
      <p:ext uri="{BB962C8B-B14F-4D97-AF65-F5344CB8AC3E}">
        <p14:creationId xmlns:p14="http://schemas.microsoft.com/office/powerpoint/2010/main" val="2799559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theguardian.com/business/chevron" TargetMode="External"/><Relationship Id="rId2" Type="http://schemas.openxmlformats.org/officeDocument/2006/relationships/slide" Target="../slides/slide40.xml"/><Relationship Id="rId1" Type="http://schemas.openxmlformats.org/officeDocument/2006/relationships/notesMaster" Target="../notesMasters/notesMaster1.xml"/><Relationship Id="rId4" Type="http://schemas.openxmlformats.org/officeDocument/2006/relationships/hyperlink" Target="http://link.springer.com/article/10.1007/s10584-013-0986-y"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visualcapitalist.com/companies-carbon-emissions/"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en.wikipedia.org/wiki/Prosperity_Without_Growth"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www.gallup.com/services/170945/world-poll.aspx" TargetMode="External"/><Relationship Id="rId2" Type="http://schemas.openxmlformats.org/officeDocument/2006/relationships/slide" Target="../slides/slide56.xml"/><Relationship Id="rId1" Type="http://schemas.openxmlformats.org/officeDocument/2006/relationships/notesMaster" Target="../notesMasters/notesMaster1.xml"/><Relationship Id="rId5" Type="http://schemas.openxmlformats.org/officeDocument/2006/relationships/hyperlink" Target="http://www.footprintnetwork.org/en/index.php/GFN/" TargetMode="External"/><Relationship Id="rId4" Type="http://schemas.openxmlformats.org/officeDocument/2006/relationships/hyperlink" Target="http://www.un.org/en/index.html" TargetMode="Externa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5"/>
          </p:nvPr>
        </p:nvSpPr>
        <p:spPr/>
        <p:txBody>
          <a:bodyPr/>
          <a:lstStyle/>
          <a:p>
            <a:fld id="{B4CE96BB-13DC-4DC9-8418-F5D50FB444C5}" type="slidenum">
              <a:rPr lang="en-IE" smtClean="0"/>
              <a:t>1</a:t>
            </a:fld>
            <a:endParaRPr lang="en-IE" dirty="0"/>
          </a:p>
        </p:txBody>
      </p:sp>
    </p:spTree>
    <p:extLst>
      <p:ext uri="{BB962C8B-B14F-4D97-AF65-F5344CB8AC3E}">
        <p14:creationId xmlns:p14="http://schemas.microsoft.com/office/powerpoint/2010/main" val="2333341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2E7B46-34CC-4EB3-9C5E-806EC9022B34}"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470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8FD61EC-8A9E-4B31-B130-5CCB129F9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62034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5"/>
          </p:nvPr>
        </p:nvSpPr>
        <p:spPr/>
        <p:txBody>
          <a:bodyPr/>
          <a:lstStyle/>
          <a:p>
            <a:fld id="{B4CE96BB-13DC-4DC9-8418-F5D50FB444C5}" type="slidenum">
              <a:rPr lang="en-IE" smtClean="0"/>
              <a:t>11</a:t>
            </a:fld>
            <a:endParaRPr lang="en-IE" dirty="0"/>
          </a:p>
        </p:txBody>
      </p:sp>
    </p:spTree>
    <p:extLst>
      <p:ext uri="{BB962C8B-B14F-4D97-AF65-F5344CB8AC3E}">
        <p14:creationId xmlns:p14="http://schemas.microsoft.com/office/powerpoint/2010/main" val="1447160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5"/>
          </p:nvPr>
        </p:nvSpPr>
        <p:spPr/>
        <p:txBody>
          <a:bodyPr/>
          <a:lstStyle/>
          <a:p>
            <a:fld id="{B4CE96BB-13DC-4DC9-8418-F5D50FB444C5}" type="slidenum">
              <a:rPr lang="en-IE" smtClean="0"/>
              <a:t>18</a:t>
            </a:fld>
            <a:endParaRPr lang="en-IE" dirty="0"/>
          </a:p>
        </p:txBody>
      </p:sp>
    </p:spTree>
    <p:extLst>
      <p:ext uri="{BB962C8B-B14F-4D97-AF65-F5344CB8AC3E}">
        <p14:creationId xmlns:p14="http://schemas.microsoft.com/office/powerpoint/2010/main" val="8385004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E38B8FE-6FC9-421E-AFAF-91BEA075D19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1028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Misleading as it’s not just growth in reverse</a:t>
            </a:r>
          </a:p>
          <a:p>
            <a:r>
              <a:rPr lang="en-IE" dirty="0"/>
              <a:t>It is a paradigm shift</a:t>
            </a:r>
          </a:p>
          <a:p>
            <a:endParaRPr lang="en-IE" dirty="0"/>
          </a:p>
        </p:txBody>
      </p:sp>
      <p:sp>
        <p:nvSpPr>
          <p:cNvPr id="4" name="Slide Number Placeholder 3"/>
          <p:cNvSpPr>
            <a:spLocks noGrp="1"/>
          </p:cNvSpPr>
          <p:nvPr>
            <p:ph type="sldNum" sz="quarter" idx="5"/>
          </p:nvPr>
        </p:nvSpPr>
        <p:spPr/>
        <p:txBody>
          <a:bodyPr/>
          <a:lstStyle/>
          <a:p>
            <a:fld id="{B4CE96BB-13DC-4DC9-8418-F5D50FB444C5}" type="slidenum">
              <a:rPr lang="en-IE" smtClean="0"/>
              <a:t>21</a:t>
            </a:fld>
            <a:endParaRPr lang="en-IE" dirty="0"/>
          </a:p>
        </p:txBody>
      </p:sp>
    </p:spTree>
    <p:extLst>
      <p:ext uri="{BB962C8B-B14F-4D97-AF65-F5344CB8AC3E}">
        <p14:creationId xmlns:p14="http://schemas.microsoft.com/office/powerpoint/2010/main" val="1191485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b="0" i="0" dirty="0">
                <a:solidFill>
                  <a:srgbClr val="666666"/>
                </a:solidFill>
                <a:effectLst/>
                <a:latin typeface="Fontin Sans"/>
              </a:rPr>
              <a:t>English speakers sometimes find the word ‘degrowth’ problematic and it can lead to misunderstandings. Reading just the word, it has a negative, and for some, a non-ecological connotation. But the origin of the term is anything but that. It is to be found in Latin languages, where “la </a:t>
            </a:r>
            <a:r>
              <a:rPr lang="en-IE" b="0" i="0" dirty="0" err="1">
                <a:solidFill>
                  <a:srgbClr val="666666"/>
                </a:solidFill>
                <a:effectLst/>
                <a:latin typeface="Fontin Sans"/>
              </a:rPr>
              <a:t>décroissance</a:t>
            </a:r>
            <a:r>
              <a:rPr lang="en-IE" b="0" i="0" dirty="0">
                <a:solidFill>
                  <a:srgbClr val="666666"/>
                </a:solidFill>
                <a:effectLst/>
                <a:latin typeface="Fontin Sans"/>
              </a:rPr>
              <a:t>” in French or “la </a:t>
            </a:r>
            <a:r>
              <a:rPr lang="en-IE" b="0" i="0" dirty="0" err="1">
                <a:solidFill>
                  <a:srgbClr val="666666"/>
                </a:solidFill>
                <a:effectLst/>
                <a:latin typeface="Fontin Sans"/>
              </a:rPr>
              <a:t>decrescita</a:t>
            </a:r>
            <a:r>
              <a:rPr lang="en-IE" b="0" i="0" dirty="0">
                <a:solidFill>
                  <a:srgbClr val="666666"/>
                </a:solidFill>
                <a:effectLst/>
                <a:latin typeface="Fontin Sans"/>
              </a:rPr>
              <a:t>” in Italian refer to a river going back to its normal flow after a disastrous flood.</a:t>
            </a:r>
            <a:endParaRPr lang="en-IE" dirty="0"/>
          </a:p>
        </p:txBody>
      </p:sp>
      <p:sp>
        <p:nvSpPr>
          <p:cNvPr id="4" name="Slide Number Placeholder 3"/>
          <p:cNvSpPr>
            <a:spLocks noGrp="1"/>
          </p:cNvSpPr>
          <p:nvPr>
            <p:ph type="sldNum" sz="quarter" idx="5"/>
          </p:nvPr>
        </p:nvSpPr>
        <p:spPr/>
        <p:txBody>
          <a:bodyPr/>
          <a:lstStyle/>
          <a:p>
            <a:fld id="{B4CE96BB-13DC-4DC9-8418-F5D50FB444C5}" type="slidenum">
              <a:rPr lang="en-IE" smtClean="0"/>
              <a:t>23</a:t>
            </a:fld>
            <a:endParaRPr lang="en-IE" dirty="0"/>
          </a:p>
        </p:txBody>
      </p:sp>
    </p:spTree>
    <p:extLst>
      <p:ext uri="{BB962C8B-B14F-4D97-AF65-F5344CB8AC3E}">
        <p14:creationId xmlns:p14="http://schemas.microsoft.com/office/powerpoint/2010/main" val="5040411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Simon Kuznets</a:t>
            </a:r>
          </a:p>
        </p:txBody>
      </p:sp>
      <p:sp>
        <p:nvSpPr>
          <p:cNvPr id="4" name="Slide Number Placeholder 3"/>
          <p:cNvSpPr>
            <a:spLocks noGrp="1"/>
          </p:cNvSpPr>
          <p:nvPr>
            <p:ph type="sldNum" sz="quarter" idx="5"/>
          </p:nvPr>
        </p:nvSpPr>
        <p:spPr/>
        <p:txBody>
          <a:bodyPr/>
          <a:lstStyle/>
          <a:p>
            <a:fld id="{B4CE96BB-13DC-4DC9-8418-F5D50FB444C5}" type="slidenum">
              <a:rPr lang="en-IE" smtClean="0"/>
              <a:t>33</a:t>
            </a:fld>
            <a:endParaRPr lang="en-IE" dirty="0"/>
          </a:p>
        </p:txBody>
      </p:sp>
    </p:spTree>
    <p:extLst>
      <p:ext uri="{BB962C8B-B14F-4D97-AF65-F5344CB8AC3E}">
        <p14:creationId xmlns:p14="http://schemas.microsoft.com/office/powerpoint/2010/main" val="6716829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IE" b="0" i="0" dirty="0">
                <a:solidFill>
                  <a:srgbClr val="202124"/>
                </a:solidFill>
                <a:effectLst/>
                <a:latin typeface="arial" panose="020B0604020202020204" pitchFamily="34" charset="0"/>
              </a:rPr>
            </a:br>
            <a:r>
              <a:rPr lang="en-IE" b="0" i="0" dirty="0">
                <a:solidFill>
                  <a:srgbClr val="202124"/>
                </a:solidFill>
                <a:effectLst/>
                <a:latin typeface="arial" panose="020B0604020202020204" pitchFamily="34" charset="0"/>
              </a:rPr>
              <a:t>Or a virus</a:t>
            </a:r>
            <a:endParaRPr lang="en-IE" dirty="0"/>
          </a:p>
        </p:txBody>
      </p:sp>
      <p:sp>
        <p:nvSpPr>
          <p:cNvPr id="4" name="Slide Number Placeholder 3"/>
          <p:cNvSpPr>
            <a:spLocks noGrp="1"/>
          </p:cNvSpPr>
          <p:nvPr>
            <p:ph type="sldNum" sz="quarter" idx="5"/>
          </p:nvPr>
        </p:nvSpPr>
        <p:spPr/>
        <p:txBody>
          <a:bodyPr/>
          <a:lstStyle/>
          <a:p>
            <a:fld id="{B4CE96BB-13DC-4DC9-8418-F5D50FB444C5}" type="slidenum">
              <a:rPr lang="en-IE" smtClean="0"/>
              <a:t>35</a:t>
            </a:fld>
            <a:endParaRPr lang="en-IE"/>
          </a:p>
        </p:txBody>
      </p:sp>
    </p:spTree>
    <p:extLst>
      <p:ext uri="{BB962C8B-B14F-4D97-AF65-F5344CB8AC3E}">
        <p14:creationId xmlns:p14="http://schemas.microsoft.com/office/powerpoint/2010/main" val="3290578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E38B8FE-6FC9-421E-AFAF-91BEA075D19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20682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sz="1200" b="0" i="0" kern="1200" dirty="0">
                <a:solidFill>
                  <a:schemeClr val="tx1"/>
                </a:solidFill>
                <a:effectLst/>
                <a:latin typeface="+mn-lt"/>
                <a:ea typeface="+mn-ea"/>
                <a:cs typeface="+mn-cs"/>
              </a:rPr>
              <a:t>The climate crisis of the 21st century has been caused largely by just 90 companies, which between them produced nearly two-thirds of the greenhouse gas emissions generated since the dawning of the industrial age, new research suggests.</a:t>
            </a:r>
          </a:p>
          <a:p>
            <a:r>
              <a:rPr lang="en-IE" sz="1200" b="0" i="0" kern="1200" dirty="0">
                <a:solidFill>
                  <a:schemeClr val="tx1"/>
                </a:solidFill>
                <a:effectLst/>
                <a:latin typeface="+mn-lt"/>
                <a:ea typeface="+mn-ea"/>
                <a:cs typeface="+mn-cs"/>
              </a:rPr>
              <a:t>The companies range from investor-owned firms – household names such as </a:t>
            </a:r>
            <a:r>
              <a:rPr lang="en-IE" sz="1200" b="0" i="0" u="none" strike="noStrike" kern="1200" dirty="0">
                <a:solidFill>
                  <a:schemeClr val="tx1"/>
                </a:solidFill>
                <a:effectLst/>
                <a:latin typeface="+mn-lt"/>
                <a:ea typeface="+mn-ea"/>
                <a:cs typeface="+mn-cs"/>
                <a:hlinkClick r:id="rId3"/>
              </a:rPr>
              <a:t>Chevron</a:t>
            </a:r>
            <a:r>
              <a:rPr lang="en-IE" sz="1200" b="0" i="0" kern="1200" dirty="0">
                <a:solidFill>
                  <a:schemeClr val="tx1"/>
                </a:solidFill>
                <a:effectLst/>
                <a:latin typeface="+mn-lt"/>
                <a:ea typeface="+mn-ea"/>
                <a:cs typeface="+mn-cs"/>
              </a:rPr>
              <a:t>, Exxon and BP – to state-owned and government-run firms.</a:t>
            </a:r>
          </a:p>
          <a:p>
            <a:r>
              <a:rPr lang="en-IE" sz="1200" b="0" i="0" kern="1200" dirty="0">
                <a:solidFill>
                  <a:schemeClr val="tx1"/>
                </a:solidFill>
                <a:effectLst/>
                <a:latin typeface="+mn-lt"/>
                <a:ea typeface="+mn-ea"/>
                <a:cs typeface="+mn-cs"/>
              </a:rPr>
              <a:t>The analysis, which was welcomed by the former vice-president Al Gore as a "crucial step forward" found that the vast majority of the firms were in the business of producing oil, gas or coal, found the analysis, which </a:t>
            </a:r>
            <a:r>
              <a:rPr lang="en-IE" sz="1200" b="0" i="0" u="none" strike="noStrike" kern="1200" dirty="0">
                <a:solidFill>
                  <a:schemeClr val="tx1"/>
                </a:solidFill>
                <a:effectLst/>
                <a:latin typeface="+mn-lt"/>
                <a:ea typeface="+mn-ea"/>
                <a:cs typeface="+mn-cs"/>
                <a:hlinkClick r:id="rId4"/>
              </a:rPr>
              <a:t>has been published in the journal Climatic Change</a:t>
            </a:r>
            <a:r>
              <a:rPr lang="en-IE" sz="1200" b="0" i="0" kern="1200" dirty="0">
                <a:solidFill>
                  <a:schemeClr val="tx1"/>
                </a:solidFill>
                <a:effectLst/>
                <a:latin typeface="+mn-lt"/>
                <a:ea typeface="+mn-ea"/>
                <a:cs typeface="+mn-cs"/>
              </a:rPr>
              <a:t>.</a:t>
            </a:r>
          </a:p>
          <a:p>
            <a:r>
              <a:rPr lang="en-IE" sz="1200" b="0" i="0" kern="1200" dirty="0">
                <a:solidFill>
                  <a:schemeClr val="tx1"/>
                </a:solidFill>
                <a:effectLst/>
                <a:latin typeface="+mn-lt"/>
                <a:ea typeface="+mn-ea"/>
                <a:cs typeface="+mn-cs"/>
              </a:rPr>
              <a:t>"There are thousands of oil, gas and coal producers in the world," climate researcher and author Richard </a:t>
            </a:r>
            <a:r>
              <a:rPr lang="en-IE" sz="1200" b="0" i="0" kern="1200" dirty="0" err="1">
                <a:solidFill>
                  <a:schemeClr val="tx1"/>
                </a:solidFill>
                <a:effectLst/>
                <a:latin typeface="+mn-lt"/>
                <a:ea typeface="+mn-ea"/>
                <a:cs typeface="+mn-cs"/>
              </a:rPr>
              <a:t>Heede</a:t>
            </a:r>
            <a:r>
              <a:rPr lang="en-IE" sz="1200" b="0" i="0" kern="1200" dirty="0">
                <a:solidFill>
                  <a:schemeClr val="tx1"/>
                </a:solidFill>
                <a:effectLst/>
                <a:latin typeface="+mn-lt"/>
                <a:ea typeface="+mn-ea"/>
                <a:cs typeface="+mn-cs"/>
              </a:rPr>
              <a:t> at the Climate Accountability Institute in Colorado said. "But the decision makers, the CEOs, or the ministers of coal and oil if you narrow it down to just one person, they could all fit on a Greyhound bus or two."</a:t>
            </a:r>
          </a:p>
          <a:p>
            <a:r>
              <a:rPr lang="en-IE" sz="1200" b="0" i="0" kern="1200" dirty="0">
                <a:solidFill>
                  <a:schemeClr val="tx1"/>
                </a:solidFill>
                <a:effectLst/>
                <a:latin typeface="+mn-lt"/>
                <a:ea typeface="+mn-ea"/>
                <a:cs typeface="+mn-cs"/>
              </a:rPr>
              <a:t>Half of the estimated emissions were produced just in the past 25 years – well past the date when governments and corporations became aware that rising greenhouse gas emissions from the burning of coal and oil were causing dangerous climate change.</a:t>
            </a:r>
          </a:p>
          <a:p>
            <a:endParaRPr lang="en-IE" sz="1200" b="0" i="0" kern="1200" dirty="0">
              <a:solidFill>
                <a:schemeClr val="tx1"/>
              </a:solidFill>
              <a:effectLst/>
              <a:latin typeface="+mn-lt"/>
              <a:ea typeface="+mn-ea"/>
              <a:cs typeface="+mn-cs"/>
            </a:endParaRPr>
          </a:p>
          <a:p>
            <a:r>
              <a:rPr lang="en-IE" sz="1200" b="0" i="0" kern="1200" dirty="0">
                <a:solidFill>
                  <a:schemeClr val="tx1"/>
                </a:solidFill>
                <a:effectLst/>
                <a:latin typeface="+mn-lt"/>
                <a:ea typeface="+mn-ea"/>
                <a:cs typeface="+mn-cs"/>
              </a:rPr>
              <a:t>All but seven of the 90 were energy companies producing oil, gas and coal. The remaining seven were cement manufacturers.</a:t>
            </a:r>
          </a:p>
          <a:p>
            <a:endParaRPr lang="en-IE" sz="1200" b="0" i="0" kern="1200" dirty="0">
              <a:solidFill>
                <a:schemeClr val="tx1"/>
              </a:solidFill>
              <a:effectLst/>
              <a:latin typeface="+mn-lt"/>
              <a:ea typeface="+mn-ea"/>
              <a:cs typeface="+mn-cs"/>
            </a:endParaRPr>
          </a:p>
          <a:p>
            <a:r>
              <a:rPr lang="en-IE" sz="1200" b="0" i="0" kern="1200" dirty="0">
                <a:solidFill>
                  <a:schemeClr val="tx1"/>
                </a:solidFill>
                <a:effectLst/>
                <a:latin typeface="+mn-lt"/>
                <a:ea typeface="+mn-ea"/>
                <a:cs typeface="+mn-cs"/>
              </a:rPr>
              <a:t>.</a:t>
            </a:r>
          </a:p>
          <a:p>
            <a:br>
              <a:rPr lang="en-IE" dirty="0"/>
            </a:br>
            <a:endParaRPr lang="en-IE" sz="1200" b="0" i="0" kern="1200" dirty="0">
              <a:solidFill>
                <a:schemeClr val="tx1"/>
              </a:solidFill>
              <a:effectLst/>
              <a:latin typeface="+mn-lt"/>
              <a:ea typeface="+mn-ea"/>
              <a:cs typeface="+mn-cs"/>
            </a:endParaRPr>
          </a:p>
          <a:p>
            <a:endParaRPr lang="en-I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8370B2-164A-456C-9E97-03474C05D349}"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3339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hlinkClick r:id="rId3"/>
              </a:rPr>
              <a:t>https://www.visualcapitalist.com/companies-carbon-emissions/</a:t>
            </a:r>
            <a:endParaRPr lang="en-I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E38B8FE-6FC9-421E-AFAF-91BEA075D19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32791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sz="1200" b="0" i="0" kern="1200" dirty="0">
                <a:solidFill>
                  <a:schemeClr val="tx1"/>
                </a:solidFill>
                <a:effectLst/>
                <a:latin typeface="+mn-lt"/>
                <a:ea typeface="+mn-ea"/>
                <a:cs typeface="+mn-cs"/>
              </a:rPr>
              <a:t>Country sizes show </a:t>
            </a:r>
            <a:r>
              <a:rPr lang="en-IE" sz="1200" b="1" i="0" kern="1200" dirty="0">
                <a:solidFill>
                  <a:schemeClr val="tx1"/>
                </a:solidFill>
                <a:effectLst/>
                <a:latin typeface="+mn-lt"/>
                <a:ea typeface="+mn-ea"/>
                <a:cs typeface="+mn-cs"/>
              </a:rPr>
              <a:t>CO₂ emissions from energy use 1850–2011</a:t>
            </a:r>
            <a:r>
              <a:rPr lang="en-IE" sz="1200" b="0" i="0" kern="1200" dirty="0">
                <a:solidFill>
                  <a:schemeClr val="tx1"/>
                </a:solidFill>
                <a:effectLst/>
                <a:latin typeface="+mn-lt"/>
                <a:ea typeface="+mn-ea"/>
                <a:cs typeface="+mn-cs"/>
              </a:rPr>
              <a:t>. These historical (or 'cumulative') emissions remain relevant because CO₂ can remain in the air for centuries. Europe and the US dominate, having released around half the CO₂ ever emitted.</a:t>
            </a:r>
          </a:p>
          <a:p>
            <a:endParaRPr lang="en-IE" sz="1200" b="0" i="0" kern="1200" dirty="0">
              <a:solidFill>
                <a:schemeClr val="tx1"/>
              </a:solidFill>
              <a:effectLst/>
              <a:latin typeface="+mn-lt"/>
              <a:ea typeface="+mn-ea"/>
              <a:cs typeface="+mn-cs"/>
            </a:endParaRPr>
          </a:p>
          <a:p>
            <a:r>
              <a:rPr lang="en-IE" sz="1200" b="0" i="0" kern="1200" dirty="0">
                <a:solidFill>
                  <a:schemeClr val="tx1"/>
                </a:solidFill>
                <a:effectLst/>
                <a:latin typeface="+mn-lt"/>
                <a:ea typeface="+mn-ea"/>
                <a:cs typeface="+mn-cs"/>
              </a:rPr>
              <a:t>Ask them to discuss why this has happened?</a:t>
            </a:r>
          </a:p>
          <a:p>
            <a:endParaRPr lang="en-IE" sz="1200" b="0" i="0" kern="1200" dirty="0">
              <a:solidFill>
                <a:schemeClr val="tx1"/>
              </a:solidFill>
              <a:effectLst/>
              <a:latin typeface="+mn-lt"/>
              <a:ea typeface="+mn-ea"/>
              <a:cs typeface="+mn-cs"/>
            </a:endParaRPr>
          </a:p>
          <a:p>
            <a:r>
              <a:rPr lang="en-GB" dirty="0"/>
              <a:t>http://www.carbonmap.org/#Historical</a:t>
            </a:r>
          </a:p>
          <a:p>
            <a:endParaRPr lang="en-GB" dirty="0"/>
          </a:p>
          <a:p>
            <a:r>
              <a:rPr lang="en-GB" dirty="0"/>
              <a:t>Climate change as a </a:t>
            </a:r>
            <a:r>
              <a:rPr lang="en-GB" b="1" dirty="0"/>
              <a:t>political </a:t>
            </a:r>
            <a:r>
              <a:rPr lang="en-GB" dirty="0"/>
              <a:t>issue – what does this represent? It represents the historical responsibility the countries of the world have for the climate change we are experiencing.</a:t>
            </a:r>
            <a:endParaRPr lang="en-GB" dirty="0">
              <a:solidFill>
                <a:srgbClr val="000000"/>
              </a:solidFill>
              <a:latin typeface="Calibri"/>
            </a:endParaRPr>
          </a:p>
          <a:p>
            <a:endParaRPr lang="en-GB" dirty="0">
              <a:solidFill>
                <a:srgbClr val="000000"/>
              </a:solidFill>
              <a:latin typeface="Calibri"/>
            </a:endParaRPr>
          </a:p>
          <a:p>
            <a:r>
              <a:rPr lang="en-GB" dirty="0">
                <a:solidFill>
                  <a:srgbClr val="000000"/>
                </a:solidFill>
                <a:latin typeface="Calibri"/>
              </a:rPr>
              <a:t>Questions: Which countries are the most polluting?</a:t>
            </a:r>
          </a:p>
          <a:p>
            <a:r>
              <a:rPr lang="en-GB" dirty="0">
                <a:solidFill>
                  <a:srgbClr val="000000"/>
                </a:solidFill>
                <a:latin typeface="Calibri"/>
              </a:rPr>
              <a:t>Which countries do you think are suffering the most from the impacts of climate change?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2E7B46-34CC-4EB3-9C5E-806EC9022B34}"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12701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IMF</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2E7B46-34CC-4EB3-9C5E-806EC9022B34}"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5675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sz="1200" dirty="0"/>
              <a:t>Also in the 1970s, seminal research took place that is still relevant today. This research was led by Donella Meadows (MIT) and attempted to model consumption and production patterns and extrapolate future scenarios. It received masses of publicity and pitched the economists against the environmentalists, the pro-growth lobby against the steady-state or zero-growth exponents.</a:t>
            </a:r>
          </a:p>
          <a:p>
            <a:pPr eaLnBrk="1" hangingPunct="1"/>
            <a:endParaRPr lang="en-GB" altLang="en-US" sz="1200" dirty="0"/>
          </a:p>
          <a:p>
            <a:pPr eaLnBrk="1" hangingPunct="1"/>
            <a:r>
              <a:rPr lang="en-GB" altLang="en-US" sz="1200" dirty="0"/>
              <a:t>This was also the beginnings of a stand-off between northern and southern hemisphere countries that we are still seeing played out in international conferences today.</a:t>
            </a:r>
          </a:p>
          <a:p>
            <a:pPr eaLnBrk="1" hangingPunct="1"/>
            <a:endParaRPr lang="en-GB" altLang="en-US" sz="1200" dirty="0"/>
          </a:p>
          <a:p>
            <a:pPr eaLnBrk="1" hangingPunct="1"/>
            <a:r>
              <a:rPr lang="en-GB" altLang="en-US" sz="1200" dirty="0"/>
              <a:t>The perceived choice between environmental protection and economic growth generated distrust and disharmony. It was a very adversarial time. All this set against the backdrop of the OPEC oil crisis of the decade starting in 1973.</a:t>
            </a:r>
          </a:p>
          <a:p>
            <a:endParaRPr lang="en-I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0853B36-0BF4-490E-AEFD-DB9C090AAE8F}"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53257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2E7B46-34CC-4EB3-9C5E-806EC9022B34}"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88627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E" b="0" i="0" dirty="0">
                <a:solidFill>
                  <a:srgbClr val="4D5156"/>
                </a:solidFill>
                <a:effectLst/>
                <a:latin typeface="arial" panose="020B0604020202020204" pitchFamily="34" charset="0"/>
              </a:rPr>
              <a:t>Prosperity Without Growth is a book by author and economist Tim Jackson. It was originally released as a report by the Sustainable Development Commission. The study rapidly became the most downloaded report in the Commission's nine-year history when it was published in 2009. </a:t>
            </a:r>
            <a:r>
              <a:rPr lang="en-IE" b="0" i="0" u="none" strike="noStrike" dirty="0">
                <a:solidFill>
                  <a:srgbClr val="1A0DAB"/>
                </a:solidFill>
                <a:effectLst/>
                <a:latin typeface="arial" panose="020B0604020202020204" pitchFamily="34" charset="0"/>
                <a:hlinkClick r:id="rId3"/>
              </a:rPr>
              <a:t>Wikipedia</a:t>
            </a:r>
            <a:endParaRPr lang="en-IE" b="0" i="0" dirty="0">
              <a:solidFill>
                <a:srgbClr val="4D5156"/>
              </a:solidFill>
              <a:effectLst/>
              <a:latin typeface="arial" panose="020B0604020202020204" pitchFamily="34" charset="0"/>
            </a:endParaRPr>
          </a:p>
          <a:p>
            <a:endParaRPr lang="en-IE" dirty="0"/>
          </a:p>
        </p:txBody>
      </p:sp>
      <p:sp>
        <p:nvSpPr>
          <p:cNvPr id="4" name="Slide Number Placeholder 3"/>
          <p:cNvSpPr>
            <a:spLocks noGrp="1"/>
          </p:cNvSpPr>
          <p:nvPr>
            <p:ph type="sldNum" sz="quarter" idx="5"/>
          </p:nvPr>
        </p:nvSpPr>
        <p:spPr/>
        <p:txBody>
          <a:bodyPr/>
          <a:lstStyle/>
          <a:p>
            <a:fld id="{B4CE96BB-13DC-4DC9-8418-F5D50FB444C5}" type="slidenum">
              <a:rPr lang="en-IE" smtClean="0"/>
              <a:t>49</a:t>
            </a:fld>
            <a:endParaRPr lang="en-IE"/>
          </a:p>
        </p:txBody>
      </p:sp>
    </p:spTree>
    <p:extLst>
      <p:ext uri="{BB962C8B-B14F-4D97-AF65-F5344CB8AC3E}">
        <p14:creationId xmlns:p14="http://schemas.microsoft.com/office/powerpoint/2010/main" val="37944759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http://foeeurope.org/europe-throwing-energy-out-window-060220</a:t>
            </a:r>
          </a:p>
        </p:txBody>
      </p:sp>
      <p:sp>
        <p:nvSpPr>
          <p:cNvPr id="4" name="Slide Number Placeholder 3"/>
          <p:cNvSpPr>
            <a:spLocks noGrp="1"/>
          </p:cNvSpPr>
          <p:nvPr>
            <p:ph type="sldNum" sz="quarter" idx="5"/>
          </p:nvPr>
        </p:nvSpPr>
        <p:spPr/>
        <p:txBody>
          <a:bodyPr/>
          <a:lstStyle/>
          <a:p>
            <a:fld id="{B4CE96BB-13DC-4DC9-8418-F5D50FB444C5}" type="slidenum">
              <a:rPr lang="en-IE" smtClean="0"/>
              <a:t>51</a:t>
            </a:fld>
            <a:endParaRPr lang="en-IE" dirty="0"/>
          </a:p>
        </p:txBody>
      </p:sp>
    </p:spTree>
    <p:extLst>
      <p:ext uri="{BB962C8B-B14F-4D97-AF65-F5344CB8AC3E}">
        <p14:creationId xmlns:p14="http://schemas.microsoft.com/office/powerpoint/2010/main" val="5848475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IE" b="0" i="0" dirty="0">
                <a:solidFill>
                  <a:srgbClr val="000000"/>
                </a:solidFill>
                <a:effectLst/>
                <a:latin typeface="Trebuchet MS" panose="020B0603020202020204" pitchFamily="34" charset="0"/>
              </a:rPr>
              <a:t>While per capita GDP has more than doubled from 1950 to present, the GPI shows a very different picture. It increased during the 1950s and 1960s, but has declined by roughly 45% since 1970. Further, the rate of decline in per capita GPI has increased from an average of 1% in the 1970s to 2% in the 1980s to 6% so far in the 1990s. This wide and growing divergence between the GDP and GPI is a warning that the economy is stuck on a path that imposes large -- and as yet unreckoned -- costs onto the present and the future.</a:t>
            </a:r>
          </a:p>
          <a:p>
            <a:endParaRPr lang="en-IE" dirty="0"/>
          </a:p>
          <a:p>
            <a:r>
              <a:rPr lang="en-IE" b="0" i="0" dirty="0">
                <a:solidFill>
                  <a:srgbClr val="000000"/>
                </a:solidFill>
                <a:effectLst/>
                <a:latin typeface="Trebuchet MS" panose="020B0603020202020204" pitchFamily="34" charset="0"/>
              </a:rPr>
              <a:t>The GPI starts with the same personal consumption data the GDP is based on, but then makes some crucial distinctions. It adjusts for certain factors (such as income distribution), adds certain others (such as the value of household work and volunteer work), and subtracts yet others (such as the costs of crime and pollution). Because the GDP and the GPI are both measured in monetary terms, they can be compared on the same scale.</a:t>
            </a:r>
            <a:br>
              <a:rPr lang="en-IE" dirty="0"/>
            </a:br>
            <a:endParaRPr lang="en-I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CE96BB-13DC-4DC9-8418-F5D50FB444C5}"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82389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https://www.researchgate.net/figure/The-9-domains-and-33-indicators-of-the-GNH-Index-Source-Ura-et-al-2012a_fig1_305764333</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CE96BB-13DC-4DC9-8418-F5D50FB444C5}"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I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53507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IE" b="0" i="0" dirty="0">
                <a:solidFill>
                  <a:srgbClr val="3C3C3B"/>
                </a:solidFill>
                <a:effectLst/>
                <a:latin typeface="proxima-nova"/>
              </a:rPr>
              <a:t>Wellbeing: How satisfied the residents of each country say they feel with life overall, on a scale from zero to ten, based on data collected as part of the </a:t>
            </a:r>
            <a:r>
              <a:rPr lang="en-IE" b="0" i="0" u="none" strike="noStrike" dirty="0">
                <a:solidFill>
                  <a:srgbClr val="3C3C3B"/>
                </a:solidFill>
                <a:effectLst/>
                <a:latin typeface="proxima-nova"/>
                <a:hlinkClick r:id="rId3"/>
              </a:rPr>
              <a:t>Gallup World Poll</a:t>
            </a:r>
            <a:r>
              <a:rPr lang="en-IE" b="0" i="0" dirty="0">
                <a:solidFill>
                  <a:srgbClr val="3C3C3B"/>
                </a:solidFill>
                <a:effectLst/>
                <a:latin typeface="proxima-nova"/>
              </a:rPr>
              <a:t>.</a:t>
            </a:r>
          </a:p>
          <a:p>
            <a:pPr algn="l"/>
            <a:br>
              <a:rPr lang="en-IE" b="0" i="0" dirty="0">
                <a:solidFill>
                  <a:srgbClr val="3C3C3B"/>
                </a:solidFill>
                <a:effectLst/>
                <a:latin typeface="proxima-nova"/>
              </a:rPr>
            </a:br>
            <a:r>
              <a:rPr lang="en-IE" b="0" i="0" dirty="0">
                <a:solidFill>
                  <a:srgbClr val="3C3C3B"/>
                </a:solidFill>
                <a:effectLst/>
                <a:latin typeface="proxima-nova"/>
              </a:rPr>
              <a:t>Life expectancy: The average number of years a person is expected to live in each country based on data collected by the </a:t>
            </a:r>
            <a:r>
              <a:rPr lang="en-IE" b="0" i="0" u="none" strike="noStrike" dirty="0">
                <a:solidFill>
                  <a:srgbClr val="3C3C3B"/>
                </a:solidFill>
                <a:effectLst/>
                <a:latin typeface="proxima-nova"/>
                <a:hlinkClick r:id="rId4"/>
              </a:rPr>
              <a:t>United Nations</a:t>
            </a:r>
            <a:r>
              <a:rPr lang="en-IE" b="0" i="0" dirty="0">
                <a:solidFill>
                  <a:srgbClr val="3C3C3B"/>
                </a:solidFill>
                <a:effectLst/>
                <a:latin typeface="proxima-nova"/>
              </a:rPr>
              <a:t>.</a:t>
            </a:r>
          </a:p>
          <a:p>
            <a:pPr algn="l"/>
            <a:br>
              <a:rPr lang="en-IE" b="0" i="0" dirty="0">
                <a:solidFill>
                  <a:srgbClr val="3C3C3B"/>
                </a:solidFill>
                <a:effectLst/>
                <a:latin typeface="proxima-nova"/>
              </a:rPr>
            </a:br>
            <a:r>
              <a:rPr lang="en-IE" b="0" i="0" dirty="0">
                <a:solidFill>
                  <a:srgbClr val="3C3C3B"/>
                </a:solidFill>
                <a:effectLst/>
                <a:latin typeface="proxima-nova"/>
              </a:rPr>
              <a:t>Inequality of outcomes: The inequalities between people within a country, in terms of how long they live, and how happy they feel, based on the distribution in each country’s life expectancy and wellbeing data. Inequality of outcomes is expressed as a percentage.</a:t>
            </a:r>
          </a:p>
          <a:p>
            <a:pPr algn="l"/>
            <a:br>
              <a:rPr lang="en-IE" b="0" i="0" dirty="0">
                <a:solidFill>
                  <a:srgbClr val="3C3C3B"/>
                </a:solidFill>
                <a:effectLst/>
                <a:latin typeface="proxima-nova"/>
              </a:rPr>
            </a:br>
            <a:r>
              <a:rPr lang="en-IE" b="0" i="0" dirty="0">
                <a:solidFill>
                  <a:srgbClr val="3C3C3B"/>
                </a:solidFill>
                <a:effectLst/>
                <a:latin typeface="proxima-nova"/>
              </a:rPr>
              <a:t>Ecological Footprint: The average impact that each resident of a country places on the environment, based on data prepared by the </a:t>
            </a:r>
            <a:r>
              <a:rPr lang="en-IE" b="0" i="0" u="none" strike="noStrike" dirty="0">
                <a:solidFill>
                  <a:srgbClr val="3C3C3B"/>
                </a:solidFill>
                <a:effectLst/>
                <a:latin typeface="proxima-nova"/>
                <a:hlinkClick r:id="rId5"/>
              </a:rPr>
              <a:t>Global Footprint Network</a:t>
            </a:r>
            <a:r>
              <a:rPr lang="en-IE" b="0" i="0" dirty="0">
                <a:solidFill>
                  <a:srgbClr val="3C3C3B"/>
                </a:solidFill>
                <a:effectLst/>
                <a:latin typeface="proxima-nova"/>
              </a:rPr>
              <a:t>. Ecological Footprint is expressed using a standardized unit: global hectares (</a:t>
            </a:r>
            <a:r>
              <a:rPr lang="en-IE" b="0" i="0" dirty="0" err="1">
                <a:solidFill>
                  <a:srgbClr val="3C3C3B"/>
                </a:solidFill>
                <a:effectLst/>
                <a:latin typeface="proxima-nova"/>
              </a:rPr>
              <a:t>gha</a:t>
            </a:r>
            <a:r>
              <a:rPr lang="en-IE" b="0" i="0" dirty="0">
                <a:solidFill>
                  <a:srgbClr val="3C3C3B"/>
                </a:solidFill>
                <a:effectLst/>
                <a:latin typeface="proxima-nova"/>
              </a:rPr>
              <a:t>) per person.</a:t>
            </a:r>
          </a:p>
          <a:p>
            <a:endParaRPr lang="en-IE" dirty="0"/>
          </a:p>
        </p:txBody>
      </p:sp>
      <p:sp>
        <p:nvSpPr>
          <p:cNvPr id="4" name="Slide Number Placeholder 3"/>
          <p:cNvSpPr>
            <a:spLocks noGrp="1"/>
          </p:cNvSpPr>
          <p:nvPr>
            <p:ph type="sldNum" sz="quarter" idx="5"/>
          </p:nvPr>
        </p:nvSpPr>
        <p:spPr/>
        <p:txBody>
          <a:bodyPr/>
          <a:lstStyle/>
          <a:p>
            <a:fld id="{B4CE96BB-13DC-4DC9-8418-F5D50FB444C5}" type="slidenum">
              <a:rPr lang="en-IE" smtClean="0"/>
              <a:t>56</a:t>
            </a:fld>
            <a:endParaRPr lang="en-IE" dirty="0"/>
          </a:p>
        </p:txBody>
      </p:sp>
    </p:spTree>
    <p:extLst>
      <p:ext uri="{BB962C8B-B14F-4D97-AF65-F5344CB8AC3E}">
        <p14:creationId xmlns:p14="http://schemas.microsoft.com/office/powerpoint/2010/main" val="30270531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Arial" panose="020B0604020202020204" pitchFamily="34" charset="0"/>
              </a:rPr>
              <a:t>If we reduce working hours we can redistribute necessary </a:t>
            </a:r>
            <a:r>
              <a:rPr kumimoji="0" lang="en-US" altLang="en-US" sz="1200" b="0" i="0" u="none" strike="noStrike" cap="none" normalizeH="0" baseline="0" dirty="0" err="1">
                <a:ln>
                  <a:noFill/>
                </a:ln>
                <a:solidFill>
                  <a:schemeClr val="tx1"/>
                </a:solidFill>
                <a:effectLst/>
                <a:latin typeface="Arial" panose="020B0604020202020204" pitchFamily="34" charset="0"/>
              </a:rPr>
              <a:t>labour</a:t>
            </a:r>
            <a:r>
              <a:rPr kumimoji="0" lang="en-US" altLang="en-US" sz="1200" b="0" i="0" u="none" strike="noStrike" cap="none" normalizeH="0" baseline="0" dirty="0">
                <a:ln>
                  <a:noFill/>
                </a:ln>
                <a:solidFill>
                  <a:schemeClr val="tx1"/>
                </a:solidFill>
                <a:effectLst/>
                <a:latin typeface="Arial" panose="020B0604020202020204" pitchFamily="34" charset="0"/>
              </a:rPr>
              <a:t> without any loss of total jobs</a:t>
            </a:r>
          </a:p>
          <a:p>
            <a:pPr marL="0" marR="0" lvl="0" indent="0" algn="l" defTabSz="914400" rtl="0" eaLnBrk="0" fontAlgn="base" latinLnBrk="0" hangingPunct="0">
              <a:lnSpc>
                <a:spcPct val="100000"/>
              </a:lnSpc>
              <a:spcBef>
                <a:spcPct val="0"/>
              </a:spcBef>
              <a:spcAft>
                <a:spcPct val="0"/>
              </a:spcAft>
              <a:buClrTx/>
              <a:buSzTx/>
              <a:buFontTx/>
              <a:buNone/>
              <a:tabLst/>
            </a:pPr>
            <a:r>
              <a:rPr kumimoji="0" lang="en-IE" altLang="en-US" sz="1200" b="0" i="0" u="none" strike="noStrike" cap="none" normalizeH="0" baseline="0" dirty="0">
                <a:ln>
                  <a:noFill/>
                </a:ln>
                <a:solidFill>
                  <a:schemeClr val="tx1"/>
                </a:solidFill>
                <a:effectLst/>
                <a:latin typeface="Arial" panose="020B0604020202020204" pitchFamily="34" charset="0"/>
              </a:rPr>
              <a:t>To make up for lost hours, we can introduce a living-wage law, or roll out a universal basic income. And we can provide retraining programmes to make sure workers can move painlessly from dirty industries to cleaner ones (after all, some industries will still need to grow in a degrowth scenario).</a:t>
            </a:r>
            <a:br>
              <a:rPr kumimoji="0" lang="en-US" altLang="en-US" sz="1200" b="0" i="0" u="none" strike="noStrike" cap="none" normalizeH="0" baseline="0" dirty="0">
                <a:ln>
                  <a:noFill/>
                </a:ln>
                <a:solidFill>
                  <a:schemeClr val="tx1"/>
                </a:solidFill>
                <a:effectLst/>
                <a:latin typeface="Arial" panose="020B0604020202020204" pitchFamily="34" charset="0"/>
              </a:rPr>
            </a:br>
            <a:endParaRPr kumimoji="0" lang="en-US" altLang="en-US" sz="1200" b="0" i="0" u="none" strike="noStrike" cap="none" normalizeH="0" baseline="0" dirty="0">
              <a:ln>
                <a:noFill/>
              </a:ln>
              <a:solidFill>
                <a:schemeClr val="tx1"/>
              </a:solidFill>
              <a:effectLst/>
              <a:latin typeface="Arial" panose="020B0604020202020204" pitchFamily="34" charset="0"/>
            </a:endParaRPr>
          </a:p>
          <a:p>
            <a:endParaRPr lang="en-IE" dirty="0"/>
          </a:p>
        </p:txBody>
      </p:sp>
      <p:sp>
        <p:nvSpPr>
          <p:cNvPr id="4" name="Slide Number Placeholder 3"/>
          <p:cNvSpPr>
            <a:spLocks noGrp="1"/>
          </p:cNvSpPr>
          <p:nvPr>
            <p:ph type="sldNum" sz="quarter" idx="5"/>
          </p:nvPr>
        </p:nvSpPr>
        <p:spPr/>
        <p:txBody>
          <a:bodyPr/>
          <a:lstStyle/>
          <a:p>
            <a:fld id="{B4CE96BB-13DC-4DC9-8418-F5D50FB444C5}" type="slidenum">
              <a:rPr lang="en-IE" smtClean="0"/>
              <a:t>58</a:t>
            </a:fld>
            <a:endParaRPr lang="en-IE" dirty="0"/>
          </a:p>
        </p:txBody>
      </p:sp>
    </p:spTree>
    <p:extLst>
      <p:ext uri="{BB962C8B-B14F-4D97-AF65-F5344CB8AC3E}">
        <p14:creationId xmlns:p14="http://schemas.microsoft.com/office/powerpoint/2010/main" val="12207661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IE" sz="1800" b="0" i="0" u="none" strike="noStrike" baseline="0" dirty="0">
                <a:latin typeface="FontinSansRegular"/>
              </a:rPr>
              <a:t>Not all sustainable options for action are equally available to all people, as</a:t>
            </a:r>
          </a:p>
          <a:p>
            <a:pPr algn="l"/>
            <a:r>
              <a:rPr lang="en-IE" sz="1800" b="0" i="0" u="none" strike="noStrike" baseline="0" dirty="0">
                <a:latin typeface="FontinSansRegular"/>
              </a:rPr>
              <a:t>the societal and infrastructural environment is an important factor in determining</a:t>
            </a:r>
          </a:p>
          <a:p>
            <a:pPr algn="l"/>
            <a:r>
              <a:rPr lang="en-IE" sz="1800" b="0" i="0" u="none" strike="noStrike" baseline="0" dirty="0">
                <a:latin typeface="FontinSansRegular"/>
              </a:rPr>
              <a:t>who is able to do what. For example, living in the country</a:t>
            </a:r>
          </a:p>
          <a:p>
            <a:pPr algn="l"/>
            <a:r>
              <a:rPr lang="en-IE" sz="1800" b="0" i="0" u="none" strike="noStrike" baseline="0" dirty="0">
                <a:latin typeface="FontinSansRegular"/>
              </a:rPr>
              <a:t>without connection to public transport or access to organic food is an</a:t>
            </a:r>
          </a:p>
          <a:p>
            <a:pPr algn="l"/>
            <a:r>
              <a:rPr lang="en-IE" sz="1800" b="0" i="0" u="none" strike="noStrike" baseline="0" dirty="0">
                <a:latin typeface="FontinSansRegular"/>
              </a:rPr>
              <a:t>obstacle to sustainable living.</a:t>
            </a:r>
          </a:p>
          <a:p>
            <a:pPr algn="l"/>
            <a:endParaRPr lang="en-IE" sz="1800" b="0" i="0" u="none" strike="noStrike" baseline="0" dirty="0">
              <a:latin typeface="FontinSansRegular"/>
            </a:endParaRPr>
          </a:p>
          <a:p>
            <a:r>
              <a:rPr lang="en-IE" dirty="0"/>
              <a:t>Housework</a:t>
            </a:r>
          </a:p>
          <a:p>
            <a:r>
              <a:rPr lang="en-IE" dirty="0"/>
              <a:t>Care work</a:t>
            </a:r>
          </a:p>
          <a:p>
            <a:r>
              <a:rPr lang="en-IE" dirty="0"/>
              <a:t>Volunteering</a:t>
            </a:r>
          </a:p>
          <a:p>
            <a:pPr algn="l"/>
            <a:endParaRPr lang="en-IE" dirty="0"/>
          </a:p>
        </p:txBody>
      </p:sp>
      <p:sp>
        <p:nvSpPr>
          <p:cNvPr id="4" name="Slide Number Placeholder 3"/>
          <p:cNvSpPr>
            <a:spLocks noGrp="1"/>
          </p:cNvSpPr>
          <p:nvPr>
            <p:ph type="sldNum" sz="quarter" idx="5"/>
          </p:nvPr>
        </p:nvSpPr>
        <p:spPr/>
        <p:txBody>
          <a:bodyPr/>
          <a:lstStyle/>
          <a:p>
            <a:fld id="{B4CE96BB-13DC-4DC9-8418-F5D50FB444C5}" type="slidenum">
              <a:rPr lang="en-IE" smtClean="0"/>
              <a:t>60</a:t>
            </a:fld>
            <a:endParaRPr lang="en-IE" dirty="0"/>
          </a:p>
        </p:txBody>
      </p:sp>
    </p:spTree>
    <p:extLst>
      <p:ext uri="{BB962C8B-B14F-4D97-AF65-F5344CB8AC3E}">
        <p14:creationId xmlns:p14="http://schemas.microsoft.com/office/powerpoint/2010/main" val="30184472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https://www.irishtimes.com/opinion/mindless-growth-robust-scientific-case-for-degrowth-is-stronger-every-day-1.4011495</a:t>
            </a:r>
          </a:p>
        </p:txBody>
      </p:sp>
      <p:sp>
        <p:nvSpPr>
          <p:cNvPr id="4" name="Slide Number Placeholder 3"/>
          <p:cNvSpPr>
            <a:spLocks noGrp="1"/>
          </p:cNvSpPr>
          <p:nvPr>
            <p:ph type="sldNum" sz="quarter" idx="5"/>
          </p:nvPr>
        </p:nvSpPr>
        <p:spPr/>
        <p:txBody>
          <a:bodyPr/>
          <a:lstStyle/>
          <a:p>
            <a:fld id="{B4CE96BB-13DC-4DC9-8418-F5D50FB444C5}" type="slidenum">
              <a:rPr lang="en-IE" smtClean="0"/>
              <a:t>63</a:t>
            </a:fld>
            <a:endParaRPr lang="en-IE" dirty="0"/>
          </a:p>
        </p:txBody>
      </p:sp>
    </p:spTree>
    <p:extLst>
      <p:ext uri="{BB962C8B-B14F-4D97-AF65-F5344CB8AC3E}">
        <p14:creationId xmlns:p14="http://schemas.microsoft.com/office/powerpoint/2010/main" val="38036797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E38B8FE-6FC9-421E-AFAF-91BEA075D19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88495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https://www.eventbrite.co.uk/e/series-intro-whos-afraid-of-anti-capitalism-tickets-129723752235</a:t>
            </a:r>
          </a:p>
        </p:txBody>
      </p:sp>
      <p:sp>
        <p:nvSpPr>
          <p:cNvPr id="4" name="Slide Number Placeholder 3"/>
          <p:cNvSpPr>
            <a:spLocks noGrp="1"/>
          </p:cNvSpPr>
          <p:nvPr>
            <p:ph type="sldNum" sz="quarter" idx="5"/>
          </p:nvPr>
        </p:nvSpPr>
        <p:spPr/>
        <p:txBody>
          <a:bodyPr/>
          <a:lstStyle/>
          <a:p>
            <a:fld id="{B4CE96BB-13DC-4DC9-8418-F5D50FB444C5}" type="slidenum">
              <a:rPr lang="en-IE" smtClean="0"/>
              <a:t>65</a:t>
            </a:fld>
            <a:endParaRPr lang="en-IE" dirty="0"/>
          </a:p>
        </p:txBody>
      </p:sp>
    </p:spTree>
    <p:extLst>
      <p:ext uri="{BB962C8B-B14F-4D97-AF65-F5344CB8AC3E}">
        <p14:creationId xmlns:p14="http://schemas.microsoft.com/office/powerpoint/2010/main" val="14972662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IE" dirty="0"/>
          </a:p>
        </p:txBody>
      </p:sp>
      <p:sp>
        <p:nvSpPr>
          <p:cNvPr id="4" name="Slide Number Placeholder 3"/>
          <p:cNvSpPr>
            <a:spLocks noGrp="1"/>
          </p:cNvSpPr>
          <p:nvPr>
            <p:ph type="sldNum" sz="quarter" idx="5"/>
          </p:nvPr>
        </p:nvSpPr>
        <p:spPr/>
        <p:txBody>
          <a:bodyPr/>
          <a:lstStyle/>
          <a:p>
            <a:fld id="{B4CE96BB-13DC-4DC9-8418-F5D50FB444C5}" type="slidenum">
              <a:rPr lang="en-IE" smtClean="0"/>
              <a:t>66</a:t>
            </a:fld>
            <a:endParaRPr lang="en-IE" dirty="0"/>
          </a:p>
        </p:txBody>
      </p:sp>
    </p:spTree>
    <p:extLst>
      <p:ext uri="{BB962C8B-B14F-4D97-AF65-F5344CB8AC3E}">
        <p14:creationId xmlns:p14="http://schemas.microsoft.com/office/powerpoint/2010/main" val="24642322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CE96BB-13DC-4DC9-8418-F5D50FB444C5}"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I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5191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05D99-08C2-43E8-A89D-BA9A29C476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a:extLst>
              <a:ext uri="{FF2B5EF4-FFF2-40B4-BE49-F238E27FC236}">
                <a16:creationId xmlns:a16="http://schemas.microsoft.com/office/drawing/2014/main" id="{079F7286-5F57-40B2-9B21-BE86B98C27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a:extLst>
              <a:ext uri="{FF2B5EF4-FFF2-40B4-BE49-F238E27FC236}">
                <a16:creationId xmlns:a16="http://schemas.microsoft.com/office/drawing/2014/main" id="{58398327-D75F-4C41-9573-961E630BCF5B}"/>
              </a:ext>
            </a:extLst>
          </p:cNvPr>
          <p:cNvSpPr>
            <a:spLocks noGrp="1"/>
          </p:cNvSpPr>
          <p:nvPr>
            <p:ph type="dt" sz="half" idx="10"/>
          </p:nvPr>
        </p:nvSpPr>
        <p:spPr/>
        <p:txBody>
          <a:bodyPr/>
          <a:lstStyle/>
          <a:p>
            <a:fld id="{9FAF434C-23C4-45C1-A0D7-A6E926296B49}" type="datetimeFigureOut">
              <a:rPr lang="en-IE" smtClean="0"/>
              <a:t>25/11/2020</a:t>
            </a:fld>
            <a:endParaRPr lang="en-IE" dirty="0"/>
          </a:p>
        </p:txBody>
      </p:sp>
      <p:sp>
        <p:nvSpPr>
          <p:cNvPr id="5" name="Footer Placeholder 4">
            <a:extLst>
              <a:ext uri="{FF2B5EF4-FFF2-40B4-BE49-F238E27FC236}">
                <a16:creationId xmlns:a16="http://schemas.microsoft.com/office/drawing/2014/main" id="{559E07C4-46FD-4DB5-BC6E-EEE484A5B04A}"/>
              </a:ext>
            </a:extLst>
          </p:cNvPr>
          <p:cNvSpPr>
            <a:spLocks noGrp="1"/>
          </p:cNvSpPr>
          <p:nvPr>
            <p:ph type="ftr" sz="quarter" idx="11"/>
          </p:nvPr>
        </p:nvSpPr>
        <p:spPr/>
        <p:txBody>
          <a:bodyPr/>
          <a:lstStyle/>
          <a:p>
            <a:endParaRPr lang="en-IE" dirty="0"/>
          </a:p>
        </p:txBody>
      </p:sp>
      <p:sp>
        <p:nvSpPr>
          <p:cNvPr id="6" name="Slide Number Placeholder 5">
            <a:extLst>
              <a:ext uri="{FF2B5EF4-FFF2-40B4-BE49-F238E27FC236}">
                <a16:creationId xmlns:a16="http://schemas.microsoft.com/office/drawing/2014/main" id="{E8398A6B-7024-42AB-A54D-D763725117A4}"/>
              </a:ext>
            </a:extLst>
          </p:cNvPr>
          <p:cNvSpPr>
            <a:spLocks noGrp="1"/>
          </p:cNvSpPr>
          <p:nvPr>
            <p:ph type="sldNum" sz="quarter" idx="12"/>
          </p:nvPr>
        </p:nvSpPr>
        <p:spPr/>
        <p:txBody>
          <a:bodyPr/>
          <a:lstStyle/>
          <a:p>
            <a:fld id="{792C4EEA-FE3A-4528-96FB-66D1EA1C8959}" type="slidenum">
              <a:rPr lang="en-IE" smtClean="0"/>
              <a:t>‹#›</a:t>
            </a:fld>
            <a:endParaRPr lang="en-IE" dirty="0"/>
          </a:p>
        </p:txBody>
      </p:sp>
    </p:spTree>
    <p:extLst>
      <p:ext uri="{BB962C8B-B14F-4D97-AF65-F5344CB8AC3E}">
        <p14:creationId xmlns:p14="http://schemas.microsoft.com/office/powerpoint/2010/main" val="452073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709E4-4C28-4D74-BF29-D9A1AA279806}"/>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6CB97BAE-A860-4206-B7F2-4937553E49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0531A16A-4795-445C-8BCD-9E399C7C2258}"/>
              </a:ext>
            </a:extLst>
          </p:cNvPr>
          <p:cNvSpPr>
            <a:spLocks noGrp="1"/>
          </p:cNvSpPr>
          <p:nvPr>
            <p:ph type="dt" sz="half" idx="10"/>
          </p:nvPr>
        </p:nvSpPr>
        <p:spPr/>
        <p:txBody>
          <a:bodyPr/>
          <a:lstStyle/>
          <a:p>
            <a:fld id="{9FAF434C-23C4-45C1-A0D7-A6E926296B49}" type="datetimeFigureOut">
              <a:rPr lang="en-IE" smtClean="0"/>
              <a:t>25/11/2020</a:t>
            </a:fld>
            <a:endParaRPr lang="en-IE" dirty="0"/>
          </a:p>
        </p:txBody>
      </p:sp>
      <p:sp>
        <p:nvSpPr>
          <p:cNvPr id="5" name="Footer Placeholder 4">
            <a:extLst>
              <a:ext uri="{FF2B5EF4-FFF2-40B4-BE49-F238E27FC236}">
                <a16:creationId xmlns:a16="http://schemas.microsoft.com/office/drawing/2014/main" id="{7CB66C06-3152-4E09-8787-E1C31D70FCAF}"/>
              </a:ext>
            </a:extLst>
          </p:cNvPr>
          <p:cNvSpPr>
            <a:spLocks noGrp="1"/>
          </p:cNvSpPr>
          <p:nvPr>
            <p:ph type="ftr" sz="quarter" idx="11"/>
          </p:nvPr>
        </p:nvSpPr>
        <p:spPr/>
        <p:txBody>
          <a:bodyPr/>
          <a:lstStyle/>
          <a:p>
            <a:endParaRPr lang="en-IE" dirty="0"/>
          </a:p>
        </p:txBody>
      </p:sp>
      <p:sp>
        <p:nvSpPr>
          <p:cNvPr id="6" name="Slide Number Placeholder 5">
            <a:extLst>
              <a:ext uri="{FF2B5EF4-FFF2-40B4-BE49-F238E27FC236}">
                <a16:creationId xmlns:a16="http://schemas.microsoft.com/office/drawing/2014/main" id="{1D4C4FB6-5AB5-4687-B759-FAD2A9B78D24}"/>
              </a:ext>
            </a:extLst>
          </p:cNvPr>
          <p:cNvSpPr>
            <a:spLocks noGrp="1"/>
          </p:cNvSpPr>
          <p:nvPr>
            <p:ph type="sldNum" sz="quarter" idx="12"/>
          </p:nvPr>
        </p:nvSpPr>
        <p:spPr/>
        <p:txBody>
          <a:bodyPr/>
          <a:lstStyle/>
          <a:p>
            <a:fld id="{792C4EEA-FE3A-4528-96FB-66D1EA1C8959}" type="slidenum">
              <a:rPr lang="en-IE" smtClean="0"/>
              <a:t>‹#›</a:t>
            </a:fld>
            <a:endParaRPr lang="en-IE" dirty="0"/>
          </a:p>
        </p:txBody>
      </p:sp>
    </p:spTree>
    <p:extLst>
      <p:ext uri="{BB962C8B-B14F-4D97-AF65-F5344CB8AC3E}">
        <p14:creationId xmlns:p14="http://schemas.microsoft.com/office/powerpoint/2010/main" val="41843833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20B77-9E44-4A27-BD2E-1543C440AA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a:extLst>
              <a:ext uri="{FF2B5EF4-FFF2-40B4-BE49-F238E27FC236}">
                <a16:creationId xmlns:a16="http://schemas.microsoft.com/office/drawing/2014/main" id="{43ED62E2-A396-42B4-8937-AEA450D0EE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231DD15-5359-4A2A-A51E-CCF05B952C8F}"/>
              </a:ext>
            </a:extLst>
          </p:cNvPr>
          <p:cNvSpPr>
            <a:spLocks noGrp="1"/>
          </p:cNvSpPr>
          <p:nvPr>
            <p:ph type="dt" sz="half" idx="10"/>
          </p:nvPr>
        </p:nvSpPr>
        <p:spPr/>
        <p:txBody>
          <a:bodyPr/>
          <a:lstStyle/>
          <a:p>
            <a:fld id="{9FAF434C-23C4-45C1-A0D7-A6E926296B49}" type="datetimeFigureOut">
              <a:rPr lang="en-IE" smtClean="0"/>
              <a:t>25/11/2020</a:t>
            </a:fld>
            <a:endParaRPr lang="en-IE" dirty="0"/>
          </a:p>
        </p:txBody>
      </p:sp>
      <p:sp>
        <p:nvSpPr>
          <p:cNvPr id="5" name="Footer Placeholder 4">
            <a:extLst>
              <a:ext uri="{FF2B5EF4-FFF2-40B4-BE49-F238E27FC236}">
                <a16:creationId xmlns:a16="http://schemas.microsoft.com/office/drawing/2014/main" id="{1D7A6E2D-D724-4D51-B478-85CBAC642B76}"/>
              </a:ext>
            </a:extLst>
          </p:cNvPr>
          <p:cNvSpPr>
            <a:spLocks noGrp="1"/>
          </p:cNvSpPr>
          <p:nvPr>
            <p:ph type="ftr" sz="quarter" idx="11"/>
          </p:nvPr>
        </p:nvSpPr>
        <p:spPr/>
        <p:txBody>
          <a:bodyPr/>
          <a:lstStyle/>
          <a:p>
            <a:endParaRPr lang="en-IE" dirty="0"/>
          </a:p>
        </p:txBody>
      </p:sp>
      <p:sp>
        <p:nvSpPr>
          <p:cNvPr id="6" name="Slide Number Placeholder 5">
            <a:extLst>
              <a:ext uri="{FF2B5EF4-FFF2-40B4-BE49-F238E27FC236}">
                <a16:creationId xmlns:a16="http://schemas.microsoft.com/office/drawing/2014/main" id="{3EB06A98-8C08-4A09-ACEF-03EA639DCBA5}"/>
              </a:ext>
            </a:extLst>
          </p:cNvPr>
          <p:cNvSpPr>
            <a:spLocks noGrp="1"/>
          </p:cNvSpPr>
          <p:nvPr>
            <p:ph type="sldNum" sz="quarter" idx="12"/>
          </p:nvPr>
        </p:nvSpPr>
        <p:spPr/>
        <p:txBody>
          <a:bodyPr/>
          <a:lstStyle/>
          <a:p>
            <a:fld id="{792C4EEA-FE3A-4528-96FB-66D1EA1C8959}" type="slidenum">
              <a:rPr lang="en-IE" smtClean="0"/>
              <a:t>‹#›</a:t>
            </a:fld>
            <a:endParaRPr lang="en-IE" dirty="0"/>
          </a:p>
        </p:txBody>
      </p:sp>
    </p:spTree>
    <p:extLst>
      <p:ext uri="{BB962C8B-B14F-4D97-AF65-F5344CB8AC3E}">
        <p14:creationId xmlns:p14="http://schemas.microsoft.com/office/powerpoint/2010/main" val="3800363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DBE81-4311-4B13-BD38-DF9C49B840AE}"/>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65893FFC-2CE8-4938-B2AD-57B4FBEF1F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a:extLst>
              <a:ext uri="{FF2B5EF4-FFF2-40B4-BE49-F238E27FC236}">
                <a16:creationId xmlns:a16="http://schemas.microsoft.com/office/drawing/2014/main" id="{9EEBF1DD-5363-42BE-A1E0-232A8D68CD9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a:extLst>
              <a:ext uri="{FF2B5EF4-FFF2-40B4-BE49-F238E27FC236}">
                <a16:creationId xmlns:a16="http://schemas.microsoft.com/office/drawing/2014/main" id="{FBB21453-9FCC-46AC-8B25-8A5EBB9086A1}"/>
              </a:ext>
            </a:extLst>
          </p:cNvPr>
          <p:cNvSpPr>
            <a:spLocks noGrp="1"/>
          </p:cNvSpPr>
          <p:nvPr>
            <p:ph type="dt" sz="half" idx="10"/>
          </p:nvPr>
        </p:nvSpPr>
        <p:spPr/>
        <p:txBody>
          <a:bodyPr/>
          <a:lstStyle/>
          <a:p>
            <a:fld id="{9FAF434C-23C4-45C1-A0D7-A6E926296B49}" type="datetimeFigureOut">
              <a:rPr lang="en-IE" smtClean="0"/>
              <a:t>25/11/2020</a:t>
            </a:fld>
            <a:endParaRPr lang="en-IE" dirty="0"/>
          </a:p>
        </p:txBody>
      </p:sp>
      <p:sp>
        <p:nvSpPr>
          <p:cNvPr id="6" name="Footer Placeholder 5">
            <a:extLst>
              <a:ext uri="{FF2B5EF4-FFF2-40B4-BE49-F238E27FC236}">
                <a16:creationId xmlns:a16="http://schemas.microsoft.com/office/drawing/2014/main" id="{BBC4ADD4-6320-4081-9E8D-C030B522F8A1}"/>
              </a:ext>
            </a:extLst>
          </p:cNvPr>
          <p:cNvSpPr>
            <a:spLocks noGrp="1"/>
          </p:cNvSpPr>
          <p:nvPr>
            <p:ph type="ftr" sz="quarter" idx="11"/>
          </p:nvPr>
        </p:nvSpPr>
        <p:spPr/>
        <p:txBody>
          <a:bodyPr/>
          <a:lstStyle/>
          <a:p>
            <a:endParaRPr lang="en-IE" dirty="0"/>
          </a:p>
        </p:txBody>
      </p:sp>
      <p:sp>
        <p:nvSpPr>
          <p:cNvPr id="7" name="Slide Number Placeholder 6">
            <a:extLst>
              <a:ext uri="{FF2B5EF4-FFF2-40B4-BE49-F238E27FC236}">
                <a16:creationId xmlns:a16="http://schemas.microsoft.com/office/drawing/2014/main" id="{F30910F8-F5BC-4D00-A4A2-BD1387E2258D}"/>
              </a:ext>
            </a:extLst>
          </p:cNvPr>
          <p:cNvSpPr>
            <a:spLocks noGrp="1"/>
          </p:cNvSpPr>
          <p:nvPr>
            <p:ph type="sldNum" sz="quarter" idx="12"/>
          </p:nvPr>
        </p:nvSpPr>
        <p:spPr/>
        <p:txBody>
          <a:bodyPr/>
          <a:lstStyle/>
          <a:p>
            <a:fld id="{792C4EEA-FE3A-4528-96FB-66D1EA1C8959}" type="slidenum">
              <a:rPr lang="en-IE" smtClean="0"/>
              <a:t>‹#›</a:t>
            </a:fld>
            <a:endParaRPr lang="en-IE" dirty="0"/>
          </a:p>
        </p:txBody>
      </p:sp>
    </p:spTree>
    <p:extLst>
      <p:ext uri="{BB962C8B-B14F-4D97-AF65-F5344CB8AC3E}">
        <p14:creationId xmlns:p14="http://schemas.microsoft.com/office/powerpoint/2010/main" val="1394977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7F329-BCC8-4D94-A6FE-7097F9D5557F}"/>
              </a:ext>
            </a:extLst>
          </p:cNvPr>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a:extLst>
              <a:ext uri="{FF2B5EF4-FFF2-40B4-BE49-F238E27FC236}">
                <a16:creationId xmlns:a16="http://schemas.microsoft.com/office/drawing/2014/main" id="{5254182E-60F2-46A2-9DBF-9695859463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EDB22C2-E888-434E-8E03-A004DD30861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a:extLst>
              <a:ext uri="{FF2B5EF4-FFF2-40B4-BE49-F238E27FC236}">
                <a16:creationId xmlns:a16="http://schemas.microsoft.com/office/drawing/2014/main" id="{7951F6EC-13C7-4695-8B9C-C316C319D7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16FF010-4826-406B-ADC5-8F247EA5E8F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a:extLst>
              <a:ext uri="{FF2B5EF4-FFF2-40B4-BE49-F238E27FC236}">
                <a16:creationId xmlns:a16="http://schemas.microsoft.com/office/drawing/2014/main" id="{4B5D1748-F30F-4A5C-BB10-61747D8F30A0}"/>
              </a:ext>
            </a:extLst>
          </p:cNvPr>
          <p:cNvSpPr>
            <a:spLocks noGrp="1"/>
          </p:cNvSpPr>
          <p:nvPr>
            <p:ph type="dt" sz="half" idx="10"/>
          </p:nvPr>
        </p:nvSpPr>
        <p:spPr/>
        <p:txBody>
          <a:bodyPr/>
          <a:lstStyle/>
          <a:p>
            <a:fld id="{9FAF434C-23C4-45C1-A0D7-A6E926296B49}" type="datetimeFigureOut">
              <a:rPr lang="en-IE" smtClean="0"/>
              <a:t>25/11/2020</a:t>
            </a:fld>
            <a:endParaRPr lang="en-IE" dirty="0"/>
          </a:p>
        </p:txBody>
      </p:sp>
      <p:sp>
        <p:nvSpPr>
          <p:cNvPr id="8" name="Footer Placeholder 7">
            <a:extLst>
              <a:ext uri="{FF2B5EF4-FFF2-40B4-BE49-F238E27FC236}">
                <a16:creationId xmlns:a16="http://schemas.microsoft.com/office/drawing/2014/main" id="{9307800D-D019-4CD7-95C9-10E1888D264D}"/>
              </a:ext>
            </a:extLst>
          </p:cNvPr>
          <p:cNvSpPr>
            <a:spLocks noGrp="1"/>
          </p:cNvSpPr>
          <p:nvPr>
            <p:ph type="ftr" sz="quarter" idx="11"/>
          </p:nvPr>
        </p:nvSpPr>
        <p:spPr/>
        <p:txBody>
          <a:bodyPr/>
          <a:lstStyle/>
          <a:p>
            <a:endParaRPr lang="en-IE" dirty="0"/>
          </a:p>
        </p:txBody>
      </p:sp>
      <p:sp>
        <p:nvSpPr>
          <p:cNvPr id="9" name="Slide Number Placeholder 8">
            <a:extLst>
              <a:ext uri="{FF2B5EF4-FFF2-40B4-BE49-F238E27FC236}">
                <a16:creationId xmlns:a16="http://schemas.microsoft.com/office/drawing/2014/main" id="{9F237B4A-9844-4ADB-9CFC-04C782E88EED}"/>
              </a:ext>
            </a:extLst>
          </p:cNvPr>
          <p:cNvSpPr>
            <a:spLocks noGrp="1"/>
          </p:cNvSpPr>
          <p:nvPr>
            <p:ph type="sldNum" sz="quarter" idx="12"/>
          </p:nvPr>
        </p:nvSpPr>
        <p:spPr/>
        <p:txBody>
          <a:bodyPr/>
          <a:lstStyle/>
          <a:p>
            <a:fld id="{792C4EEA-FE3A-4528-96FB-66D1EA1C8959}" type="slidenum">
              <a:rPr lang="en-IE" smtClean="0"/>
              <a:t>‹#›</a:t>
            </a:fld>
            <a:endParaRPr lang="en-IE" dirty="0"/>
          </a:p>
        </p:txBody>
      </p:sp>
    </p:spTree>
    <p:extLst>
      <p:ext uri="{BB962C8B-B14F-4D97-AF65-F5344CB8AC3E}">
        <p14:creationId xmlns:p14="http://schemas.microsoft.com/office/powerpoint/2010/main" val="504193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2EDFE-C533-4934-91A9-841AD677ED41}"/>
              </a:ext>
            </a:extLst>
          </p:cNvPr>
          <p:cNvSpPr>
            <a:spLocks noGrp="1"/>
          </p:cNvSpPr>
          <p:nvPr>
            <p:ph type="title"/>
          </p:nvPr>
        </p:nvSpPr>
        <p:spPr/>
        <p:txBody>
          <a:bodyPr/>
          <a:lstStyle/>
          <a:p>
            <a:r>
              <a:rPr lang="en-US"/>
              <a:t>Click to edit Master title style</a:t>
            </a:r>
            <a:endParaRPr lang="en-IE"/>
          </a:p>
        </p:txBody>
      </p:sp>
      <p:sp>
        <p:nvSpPr>
          <p:cNvPr id="3" name="Date Placeholder 2">
            <a:extLst>
              <a:ext uri="{FF2B5EF4-FFF2-40B4-BE49-F238E27FC236}">
                <a16:creationId xmlns:a16="http://schemas.microsoft.com/office/drawing/2014/main" id="{2ED2F85B-4FE6-4182-BD57-19C03C1F3411}"/>
              </a:ext>
            </a:extLst>
          </p:cNvPr>
          <p:cNvSpPr>
            <a:spLocks noGrp="1"/>
          </p:cNvSpPr>
          <p:nvPr>
            <p:ph type="dt" sz="half" idx="10"/>
          </p:nvPr>
        </p:nvSpPr>
        <p:spPr/>
        <p:txBody>
          <a:bodyPr/>
          <a:lstStyle/>
          <a:p>
            <a:fld id="{9FAF434C-23C4-45C1-A0D7-A6E926296B49}" type="datetimeFigureOut">
              <a:rPr lang="en-IE" smtClean="0"/>
              <a:t>25/11/2020</a:t>
            </a:fld>
            <a:endParaRPr lang="en-IE" dirty="0"/>
          </a:p>
        </p:txBody>
      </p:sp>
      <p:sp>
        <p:nvSpPr>
          <p:cNvPr id="4" name="Footer Placeholder 3">
            <a:extLst>
              <a:ext uri="{FF2B5EF4-FFF2-40B4-BE49-F238E27FC236}">
                <a16:creationId xmlns:a16="http://schemas.microsoft.com/office/drawing/2014/main" id="{9C9CD526-825F-4893-95C2-2278D003F06C}"/>
              </a:ext>
            </a:extLst>
          </p:cNvPr>
          <p:cNvSpPr>
            <a:spLocks noGrp="1"/>
          </p:cNvSpPr>
          <p:nvPr>
            <p:ph type="ftr" sz="quarter" idx="11"/>
          </p:nvPr>
        </p:nvSpPr>
        <p:spPr/>
        <p:txBody>
          <a:bodyPr/>
          <a:lstStyle/>
          <a:p>
            <a:endParaRPr lang="en-IE" dirty="0"/>
          </a:p>
        </p:txBody>
      </p:sp>
      <p:sp>
        <p:nvSpPr>
          <p:cNvPr id="5" name="Slide Number Placeholder 4">
            <a:extLst>
              <a:ext uri="{FF2B5EF4-FFF2-40B4-BE49-F238E27FC236}">
                <a16:creationId xmlns:a16="http://schemas.microsoft.com/office/drawing/2014/main" id="{17C352B8-CE22-4A2B-BD2F-3800BCBEEC41}"/>
              </a:ext>
            </a:extLst>
          </p:cNvPr>
          <p:cNvSpPr>
            <a:spLocks noGrp="1"/>
          </p:cNvSpPr>
          <p:nvPr>
            <p:ph type="sldNum" sz="quarter" idx="12"/>
          </p:nvPr>
        </p:nvSpPr>
        <p:spPr/>
        <p:txBody>
          <a:bodyPr/>
          <a:lstStyle/>
          <a:p>
            <a:fld id="{792C4EEA-FE3A-4528-96FB-66D1EA1C8959}" type="slidenum">
              <a:rPr lang="en-IE" smtClean="0"/>
              <a:t>‹#›</a:t>
            </a:fld>
            <a:endParaRPr lang="en-IE" dirty="0"/>
          </a:p>
        </p:txBody>
      </p:sp>
    </p:spTree>
    <p:extLst>
      <p:ext uri="{BB962C8B-B14F-4D97-AF65-F5344CB8AC3E}">
        <p14:creationId xmlns:p14="http://schemas.microsoft.com/office/powerpoint/2010/main" val="3434148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B9FD1B-A113-4095-B250-EB3C9CF0390E}"/>
              </a:ext>
            </a:extLst>
          </p:cNvPr>
          <p:cNvSpPr>
            <a:spLocks noGrp="1"/>
          </p:cNvSpPr>
          <p:nvPr>
            <p:ph type="dt" sz="half" idx="10"/>
          </p:nvPr>
        </p:nvSpPr>
        <p:spPr/>
        <p:txBody>
          <a:bodyPr/>
          <a:lstStyle/>
          <a:p>
            <a:fld id="{9FAF434C-23C4-45C1-A0D7-A6E926296B49}" type="datetimeFigureOut">
              <a:rPr lang="en-IE" smtClean="0"/>
              <a:t>25/11/2020</a:t>
            </a:fld>
            <a:endParaRPr lang="en-IE" dirty="0"/>
          </a:p>
        </p:txBody>
      </p:sp>
      <p:sp>
        <p:nvSpPr>
          <p:cNvPr id="3" name="Footer Placeholder 2">
            <a:extLst>
              <a:ext uri="{FF2B5EF4-FFF2-40B4-BE49-F238E27FC236}">
                <a16:creationId xmlns:a16="http://schemas.microsoft.com/office/drawing/2014/main" id="{A0E37910-93E8-4C5E-A655-263B4FF9CFC0}"/>
              </a:ext>
            </a:extLst>
          </p:cNvPr>
          <p:cNvSpPr>
            <a:spLocks noGrp="1"/>
          </p:cNvSpPr>
          <p:nvPr>
            <p:ph type="ftr" sz="quarter" idx="11"/>
          </p:nvPr>
        </p:nvSpPr>
        <p:spPr/>
        <p:txBody>
          <a:bodyPr/>
          <a:lstStyle/>
          <a:p>
            <a:endParaRPr lang="en-IE" dirty="0"/>
          </a:p>
        </p:txBody>
      </p:sp>
      <p:sp>
        <p:nvSpPr>
          <p:cNvPr id="4" name="Slide Number Placeholder 3">
            <a:extLst>
              <a:ext uri="{FF2B5EF4-FFF2-40B4-BE49-F238E27FC236}">
                <a16:creationId xmlns:a16="http://schemas.microsoft.com/office/drawing/2014/main" id="{046481F1-E7DC-4099-80C9-B6E91995DC4C}"/>
              </a:ext>
            </a:extLst>
          </p:cNvPr>
          <p:cNvSpPr>
            <a:spLocks noGrp="1"/>
          </p:cNvSpPr>
          <p:nvPr>
            <p:ph type="sldNum" sz="quarter" idx="12"/>
          </p:nvPr>
        </p:nvSpPr>
        <p:spPr/>
        <p:txBody>
          <a:bodyPr/>
          <a:lstStyle/>
          <a:p>
            <a:fld id="{792C4EEA-FE3A-4528-96FB-66D1EA1C8959}" type="slidenum">
              <a:rPr lang="en-IE" smtClean="0"/>
              <a:t>‹#›</a:t>
            </a:fld>
            <a:endParaRPr lang="en-IE" dirty="0"/>
          </a:p>
        </p:txBody>
      </p:sp>
    </p:spTree>
    <p:extLst>
      <p:ext uri="{BB962C8B-B14F-4D97-AF65-F5344CB8AC3E}">
        <p14:creationId xmlns:p14="http://schemas.microsoft.com/office/powerpoint/2010/main" val="625383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1F771-8632-4571-AE74-03A3667311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a:extLst>
              <a:ext uri="{FF2B5EF4-FFF2-40B4-BE49-F238E27FC236}">
                <a16:creationId xmlns:a16="http://schemas.microsoft.com/office/drawing/2014/main" id="{BC7C4103-CCA6-40B1-BE21-BE08A783FE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a:extLst>
              <a:ext uri="{FF2B5EF4-FFF2-40B4-BE49-F238E27FC236}">
                <a16:creationId xmlns:a16="http://schemas.microsoft.com/office/drawing/2014/main" id="{D268806F-461F-4CE5-971C-6050E7F4B0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5915F7-7F8C-4947-B24C-860BA9D3DD23}"/>
              </a:ext>
            </a:extLst>
          </p:cNvPr>
          <p:cNvSpPr>
            <a:spLocks noGrp="1"/>
          </p:cNvSpPr>
          <p:nvPr>
            <p:ph type="dt" sz="half" idx="10"/>
          </p:nvPr>
        </p:nvSpPr>
        <p:spPr/>
        <p:txBody>
          <a:bodyPr/>
          <a:lstStyle/>
          <a:p>
            <a:fld id="{9FAF434C-23C4-45C1-A0D7-A6E926296B49}" type="datetimeFigureOut">
              <a:rPr lang="en-IE" smtClean="0"/>
              <a:t>25/11/2020</a:t>
            </a:fld>
            <a:endParaRPr lang="en-IE" dirty="0"/>
          </a:p>
        </p:txBody>
      </p:sp>
      <p:sp>
        <p:nvSpPr>
          <p:cNvPr id="6" name="Footer Placeholder 5">
            <a:extLst>
              <a:ext uri="{FF2B5EF4-FFF2-40B4-BE49-F238E27FC236}">
                <a16:creationId xmlns:a16="http://schemas.microsoft.com/office/drawing/2014/main" id="{DBEED31D-E46B-40A0-ACEA-5E0164D18FC7}"/>
              </a:ext>
            </a:extLst>
          </p:cNvPr>
          <p:cNvSpPr>
            <a:spLocks noGrp="1"/>
          </p:cNvSpPr>
          <p:nvPr>
            <p:ph type="ftr" sz="quarter" idx="11"/>
          </p:nvPr>
        </p:nvSpPr>
        <p:spPr/>
        <p:txBody>
          <a:bodyPr/>
          <a:lstStyle/>
          <a:p>
            <a:endParaRPr lang="en-IE" dirty="0"/>
          </a:p>
        </p:txBody>
      </p:sp>
      <p:sp>
        <p:nvSpPr>
          <p:cNvPr id="7" name="Slide Number Placeholder 6">
            <a:extLst>
              <a:ext uri="{FF2B5EF4-FFF2-40B4-BE49-F238E27FC236}">
                <a16:creationId xmlns:a16="http://schemas.microsoft.com/office/drawing/2014/main" id="{B5229150-4CF7-4605-B506-9E13866F717C}"/>
              </a:ext>
            </a:extLst>
          </p:cNvPr>
          <p:cNvSpPr>
            <a:spLocks noGrp="1"/>
          </p:cNvSpPr>
          <p:nvPr>
            <p:ph type="sldNum" sz="quarter" idx="12"/>
          </p:nvPr>
        </p:nvSpPr>
        <p:spPr/>
        <p:txBody>
          <a:bodyPr/>
          <a:lstStyle/>
          <a:p>
            <a:fld id="{792C4EEA-FE3A-4528-96FB-66D1EA1C8959}" type="slidenum">
              <a:rPr lang="en-IE" smtClean="0"/>
              <a:t>‹#›</a:t>
            </a:fld>
            <a:endParaRPr lang="en-IE" dirty="0"/>
          </a:p>
        </p:txBody>
      </p:sp>
    </p:spTree>
    <p:extLst>
      <p:ext uri="{BB962C8B-B14F-4D97-AF65-F5344CB8AC3E}">
        <p14:creationId xmlns:p14="http://schemas.microsoft.com/office/powerpoint/2010/main" val="698187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8C284-C791-4A3B-9734-3CD4EA667B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a:extLst>
              <a:ext uri="{FF2B5EF4-FFF2-40B4-BE49-F238E27FC236}">
                <a16:creationId xmlns:a16="http://schemas.microsoft.com/office/drawing/2014/main" id="{62DCEEEA-9B69-4D7B-8EDF-4840AFAA9C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dirty="0"/>
          </a:p>
        </p:txBody>
      </p:sp>
      <p:sp>
        <p:nvSpPr>
          <p:cNvPr id="4" name="Text Placeholder 3">
            <a:extLst>
              <a:ext uri="{FF2B5EF4-FFF2-40B4-BE49-F238E27FC236}">
                <a16:creationId xmlns:a16="http://schemas.microsoft.com/office/drawing/2014/main" id="{04ABBDF8-3FD7-4384-A194-4B41696FE7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01875A-C5C5-4A77-B40A-90B9DDBD073F}"/>
              </a:ext>
            </a:extLst>
          </p:cNvPr>
          <p:cNvSpPr>
            <a:spLocks noGrp="1"/>
          </p:cNvSpPr>
          <p:nvPr>
            <p:ph type="dt" sz="half" idx="10"/>
          </p:nvPr>
        </p:nvSpPr>
        <p:spPr/>
        <p:txBody>
          <a:bodyPr/>
          <a:lstStyle/>
          <a:p>
            <a:fld id="{9FAF434C-23C4-45C1-A0D7-A6E926296B49}" type="datetimeFigureOut">
              <a:rPr lang="en-IE" smtClean="0"/>
              <a:t>25/11/2020</a:t>
            </a:fld>
            <a:endParaRPr lang="en-IE" dirty="0"/>
          </a:p>
        </p:txBody>
      </p:sp>
      <p:sp>
        <p:nvSpPr>
          <p:cNvPr id="6" name="Footer Placeholder 5">
            <a:extLst>
              <a:ext uri="{FF2B5EF4-FFF2-40B4-BE49-F238E27FC236}">
                <a16:creationId xmlns:a16="http://schemas.microsoft.com/office/drawing/2014/main" id="{91D96CCC-BD4B-48B2-9A32-3354292EC4D7}"/>
              </a:ext>
            </a:extLst>
          </p:cNvPr>
          <p:cNvSpPr>
            <a:spLocks noGrp="1"/>
          </p:cNvSpPr>
          <p:nvPr>
            <p:ph type="ftr" sz="quarter" idx="11"/>
          </p:nvPr>
        </p:nvSpPr>
        <p:spPr/>
        <p:txBody>
          <a:bodyPr/>
          <a:lstStyle/>
          <a:p>
            <a:endParaRPr lang="en-IE" dirty="0"/>
          </a:p>
        </p:txBody>
      </p:sp>
      <p:sp>
        <p:nvSpPr>
          <p:cNvPr id="7" name="Slide Number Placeholder 6">
            <a:extLst>
              <a:ext uri="{FF2B5EF4-FFF2-40B4-BE49-F238E27FC236}">
                <a16:creationId xmlns:a16="http://schemas.microsoft.com/office/drawing/2014/main" id="{4A4D705A-3720-4727-AA30-0A4E4838E885}"/>
              </a:ext>
            </a:extLst>
          </p:cNvPr>
          <p:cNvSpPr>
            <a:spLocks noGrp="1"/>
          </p:cNvSpPr>
          <p:nvPr>
            <p:ph type="sldNum" sz="quarter" idx="12"/>
          </p:nvPr>
        </p:nvSpPr>
        <p:spPr/>
        <p:txBody>
          <a:bodyPr/>
          <a:lstStyle/>
          <a:p>
            <a:fld id="{792C4EEA-FE3A-4528-96FB-66D1EA1C8959}" type="slidenum">
              <a:rPr lang="en-IE" smtClean="0"/>
              <a:t>‹#›</a:t>
            </a:fld>
            <a:endParaRPr lang="en-IE" dirty="0"/>
          </a:p>
        </p:txBody>
      </p:sp>
    </p:spTree>
    <p:extLst>
      <p:ext uri="{BB962C8B-B14F-4D97-AF65-F5344CB8AC3E}">
        <p14:creationId xmlns:p14="http://schemas.microsoft.com/office/powerpoint/2010/main" val="2004516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08A7B-7A07-4B53-8844-23B9B301BFE6}"/>
              </a:ext>
            </a:extLst>
          </p:cNvPr>
          <p:cNvSpPr>
            <a:spLocks noGrp="1"/>
          </p:cNvSpPr>
          <p:nvPr>
            <p:ph type="title"/>
          </p:nvPr>
        </p:nvSpPr>
        <p:spPr/>
        <p:txBody>
          <a:bodyPr/>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CE51FB66-1CCC-4B03-9CBB-5F3F26163F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1E14EB96-2966-4D0A-9F2B-0ADF2AB2CB52}"/>
              </a:ext>
            </a:extLst>
          </p:cNvPr>
          <p:cNvSpPr>
            <a:spLocks noGrp="1"/>
          </p:cNvSpPr>
          <p:nvPr>
            <p:ph type="dt" sz="half" idx="10"/>
          </p:nvPr>
        </p:nvSpPr>
        <p:spPr/>
        <p:txBody>
          <a:bodyPr/>
          <a:lstStyle/>
          <a:p>
            <a:fld id="{9FAF434C-23C4-45C1-A0D7-A6E926296B49}" type="datetimeFigureOut">
              <a:rPr lang="en-IE" smtClean="0"/>
              <a:t>25/11/2020</a:t>
            </a:fld>
            <a:endParaRPr lang="en-IE" dirty="0"/>
          </a:p>
        </p:txBody>
      </p:sp>
      <p:sp>
        <p:nvSpPr>
          <p:cNvPr id="5" name="Footer Placeholder 4">
            <a:extLst>
              <a:ext uri="{FF2B5EF4-FFF2-40B4-BE49-F238E27FC236}">
                <a16:creationId xmlns:a16="http://schemas.microsoft.com/office/drawing/2014/main" id="{A52DFD94-296E-4D1B-8A48-2F81A6577A5C}"/>
              </a:ext>
            </a:extLst>
          </p:cNvPr>
          <p:cNvSpPr>
            <a:spLocks noGrp="1"/>
          </p:cNvSpPr>
          <p:nvPr>
            <p:ph type="ftr" sz="quarter" idx="11"/>
          </p:nvPr>
        </p:nvSpPr>
        <p:spPr/>
        <p:txBody>
          <a:bodyPr/>
          <a:lstStyle/>
          <a:p>
            <a:endParaRPr lang="en-IE" dirty="0"/>
          </a:p>
        </p:txBody>
      </p:sp>
      <p:sp>
        <p:nvSpPr>
          <p:cNvPr id="6" name="Slide Number Placeholder 5">
            <a:extLst>
              <a:ext uri="{FF2B5EF4-FFF2-40B4-BE49-F238E27FC236}">
                <a16:creationId xmlns:a16="http://schemas.microsoft.com/office/drawing/2014/main" id="{CA528191-1BEB-45DE-A745-E326B74F9649}"/>
              </a:ext>
            </a:extLst>
          </p:cNvPr>
          <p:cNvSpPr>
            <a:spLocks noGrp="1"/>
          </p:cNvSpPr>
          <p:nvPr>
            <p:ph type="sldNum" sz="quarter" idx="12"/>
          </p:nvPr>
        </p:nvSpPr>
        <p:spPr/>
        <p:txBody>
          <a:bodyPr/>
          <a:lstStyle/>
          <a:p>
            <a:fld id="{792C4EEA-FE3A-4528-96FB-66D1EA1C8959}" type="slidenum">
              <a:rPr lang="en-IE" smtClean="0"/>
              <a:t>‹#›</a:t>
            </a:fld>
            <a:endParaRPr lang="en-IE" dirty="0"/>
          </a:p>
        </p:txBody>
      </p:sp>
    </p:spTree>
    <p:extLst>
      <p:ext uri="{BB962C8B-B14F-4D97-AF65-F5344CB8AC3E}">
        <p14:creationId xmlns:p14="http://schemas.microsoft.com/office/powerpoint/2010/main" val="1077822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FE8289D-4016-49A6-92B8-4123E67F9D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7992262D-567B-4A23-9168-EA283D168B5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AFCBCBD1-3D9C-4214-A2BF-782DB19F282E}"/>
              </a:ext>
            </a:extLst>
          </p:cNvPr>
          <p:cNvSpPr>
            <a:spLocks noGrp="1"/>
          </p:cNvSpPr>
          <p:nvPr>
            <p:ph type="dt" sz="half" idx="10"/>
          </p:nvPr>
        </p:nvSpPr>
        <p:spPr/>
        <p:txBody>
          <a:bodyPr/>
          <a:lstStyle/>
          <a:p>
            <a:fld id="{9FAF434C-23C4-45C1-A0D7-A6E926296B49}" type="datetimeFigureOut">
              <a:rPr lang="en-IE" smtClean="0"/>
              <a:t>25/11/2020</a:t>
            </a:fld>
            <a:endParaRPr lang="en-IE" dirty="0"/>
          </a:p>
        </p:txBody>
      </p:sp>
      <p:sp>
        <p:nvSpPr>
          <p:cNvPr id="5" name="Footer Placeholder 4">
            <a:extLst>
              <a:ext uri="{FF2B5EF4-FFF2-40B4-BE49-F238E27FC236}">
                <a16:creationId xmlns:a16="http://schemas.microsoft.com/office/drawing/2014/main" id="{83D4DD29-EE00-4378-AD5C-DEBFE659B923}"/>
              </a:ext>
            </a:extLst>
          </p:cNvPr>
          <p:cNvSpPr>
            <a:spLocks noGrp="1"/>
          </p:cNvSpPr>
          <p:nvPr>
            <p:ph type="ftr" sz="quarter" idx="11"/>
          </p:nvPr>
        </p:nvSpPr>
        <p:spPr/>
        <p:txBody>
          <a:bodyPr/>
          <a:lstStyle/>
          <a:p>
            <a:endParaRPr lang="en-IE" dirty="0"/>
          </a:p>
        </p:txBody>
      </p:sp>
      <p:sp>
        <p:nvSpPr>
          <p:cNvPr id="6" name="Slide Number Placeholder 5">
            <a:extLst>
              <a:ext uri="{FF2B5EF4-FFF2-40B4-BE49-F238E27FC236}">
                <a16:creationId xmlns:a16="http://schemas.microsoft.com/office/drawing/2014/main" id="{CF0D83C6-8D3F-491B-8D66-8CC55B51B026}"/>
              </a:ext>
            </a:extLst>
          </p:cNvPr>
          <p:cNvSpPr>
            <a:spLocks noGrp="1"/>
          </p:cNvSpPr>
          <p:nvPr>
            <p:ph type="sldNum" sz="quarter" idx="12"/>
          </p:nvPr>
        </p:nvSpPr>
        <p:spPr/>
        <p:txBody>
          <a:bodyPr/>
          <a:lstStyle/>
          <a:p>
            <a:fld id="{792C4EEA-FE3A-4528-96FB-66D1EA1C8959}" type="slidenum">
              <a:rPr lang="en-IE" smtClean="0"/>
              <a:t>‹#›</a:t>
            </a:fld>
            <a:endParaRPr lang="en-IE" dirty="0"/>
          </a:p>
        </p:txBody>
      </p:sp>
    </p:spTree>
    <p:extLst>
      <p:ext uri="{BB962C8B-B14F-4D97-AF65-F5344CB8AC3E}">
        <p14:creationId xmlns:p14="http://schemas.microsoft.com/office/powerpoint/2010/main" val="22587396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94BE2-8019-42B6-8D7F-D0D49860BF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a:extLst>
              <a:ext uri="{FF2B5EF4-FFF2-40B4-BE49-F238E27FC236}">
                <a16:creationId xmlns:a16="http://schemas.microsoft.com/office/drawing/2014/main" id="{508E4238-918A-4509-8C2E-1FD32D8FD1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a:extLst>
              <a:ext uri="{FF2B5EF4-FFF2-40B4-BE49-F238E27FC236}">
                <a16:creationId xmlns:a16="http://schemas.microsoft.com/office/drawing/2014/main" id="{DB1C4011-C90B-4204-BF69-709C61D10AA0}"/>
              </a:ext>
            </a:extLst>
          </p:cNvPr>
          <p:cNvSpPr>
            <a:spLocks noGrp="1"/>
          </p:cNvSpPr>
          <p:nvPr>
            <p:ph type="dt" sz="half" idx="10"/>
          </p:nvPr>
        </p:nvSpPr>
        <p:spPr/>
        <p:txBody>
          <a:bodyPr/>
          <a:lstStyle/>
          <a:p>
            <a:fld id="{B3695A6A-FDC1-464D-8024-A0E945EBBA2D}" type="datetimeFigureOut">
              <a:rPr lang="en-IE" smtClean="0"/>
              <a:t>25/11/2020</a:t>
            </a:fld>
            <a:endParaRPr lang="en-IE"/>
          </a:p>
        </p:txBody>
      </p:sp>
      <p:sp>
        <p:nvSpPr>
          <p:cNvPr id="5" name="Footer Placeholder 4">
            <a:extLst>
              <a:ext uri="{FF2B5EF4-FFF2-40B4-BE49-F238E27FC236}">
                <a16:creationId xmlns:a16="http://schemas.microsoft.com/office/drawing/2014/main" id="{B64244C6-96F0-4230-9253-D79324130425}"/>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BF1A6A92-721B-4133-8484-69097F4FAC6D}"/>
              </a:ext>
            </a:extLst>
          </p:cNvPr>
          <p:cNvSpPr>
            <a:spLocks noGrp="1"/>
          </p:cNvSpPr>
          <p:nvPr>
            <p:ph type="sldNum" sz="quarter" idx="12"/>
          </p:nvPr>
        </p:nvSpPr>
        <p:spPr/>
        <p:txBody>
          <a:bodyPr/>
          <a:lstStyle/>
          <a:p>
            <a:fld id="{075911B6-9492-472F-BF8F-C3FD2069EDF5}" type="slidenum">
              <a:rPr lang="en-IE" smtClean="0"/>
              <a:t>‹#›</a:t>
            </a:fld>
            <a:endParaRPr lang="en-IE"/>
          </a:p>
        </p:txBody>
      </p:sp>
    </p:spTree>
    <p:extLst>
      <p:ext uri="{BB962C8B-B14F-4D97-AF65-F5344CB8AC3E}">
        <p14:creationId xmlns:p14="http://schemas.microsoft.com/office/powerpoint/2010/main" val="1253229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51293-20B0-4D3A-A55C-807D4D16B715}"/>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E03A6BC8-1F38-452D-8C8E-E5C39B3902C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2370CEBA-ACFD-4A7F-9D4B-375137B2528B}"/>
              </a:ext>
            </a:extLst>
          </p:cNvPr>
          <p:cNvSpPr>
            <a:spLocks noGrp="1"/>
          </p:cNvSpPr>
          <p:nvPr>
            <p:ph type="dt" sz="half" idx="10"/>
          </p:nvPr>
        </p:nvSpPr>
        <p:spPr/>
        <p:txBody>
          <a:bodyPr/>
          <a:lstStyle/>
          <a:p>
            <a:fld id="{B3695A6A-FDC1-464D-8024-A0E945EBBA2D}" type="datetimeFigureOut">
              <a:rPr lang="en-IE" smtClean="0"/>
              <a:t>25/11/2020</a:t>
            </a:fld>
            <a:endParaRPr lang="en-IE"/>
          </a:p>
        </p:txBody>
      </p:sp>
      <p:sp>
        <p:nvSpPr>
          <p:cNvPr id="5" name="Footer Placeholder 4">
            <a:extLst>
              <a:ext uri="{FF2B5EF4-FFF2-40B4-BE49-F238E27FC236}">
                <a16:creationId xmlns:a16="http://schemas.microsoft.com/office/drawing/2014/main" id="{2ED9C845-0839-4AB2-9425-531E99713B78}"/>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E6951301-1CAB-4FE9-A443-B0BC02A03205}"/>
              </a:ext>
            </a:extLst>
          </p:cNvPr>
          <p:cNvSpPr>
            <a:spLocks noGrp="1"/>
          </p:cNvSpPr>
          <p:nvPr>
            <p:ph type="sldNum" sz="quarter" idx="12"/>
          </p:nvPr>
        </p:nvSpPr>
        <p:spPr/>
        <p:txBody>
          <a:bodyPr/>
          <a:lstStyle/>
          <a:p>
            <a:fld id="{075911B6-9492-472F-BF8F-C3FD2069EDF5}" type="slidenum">
              <a:rPr lang="en-IE" smtClean="0"/>
              <a:t>‹#›</a:t>
            </a:fld>
            <a:endParaRPr lang="en-IE"/>
          </a:p>
        </p:txBody>
      </p:sp>
    </p:spTree>
    <p:extLst>
      <p:ext uri="{BB962C8B-B14F-4D97-AF65-F5344CB8AC3E}">
        <p14:creationId xmlns:p14="http://schemas.microsoft.com/office/powerpoint/2010/main" val="13351993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141E5-DEFC-4659-AFB3-D0DFDFB7D4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a:extLst>
              <a:ext uri="{FF2B5EF4-FFF2-40B4-BE49-F238E27FC236}">
                <a16:creationId xmlns:a16="http://schemas.microsoft.com/office/drawing/2014/main" id="{EC673ECE-AFEE-4877-A46E-2F4CAE0C34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96A200B-3DEE-4D1C-8B0F-C255D477AC5A}"/>
              </a:ext>
            </a:extLst>
          </p:cNvPr>
          <p:cNvSpPr>
            <a:spLocks noGrp="1"/>
          </p:cNvSpPr>
          <p:nvPr>
            <p:ph type="dt" sz="half" idx="10"/>
          </p:nvPr>
        </p:nvSpPr>
        <p:spPr/>
        <p:txBody>
          <a:bodyPr/>
          <a:lstStyle/>
          <a:p>
            <a:fld id="{B3695A6A-FDC1-464D-8024-A0E945EBBA2D}" type="datetimeFigureOut">
              <a:rPr lang="en-IE" smtClean="0"/>
              <a:t>25/11/2020</a:t>
            </a:fld>
            <a:endParaRPr lang="en-IE"/>
          </a:p>
        </p:txBody>
      </p:sp>
      <p:sp>
        <p:nvSpPr>
          <p:cNvPr id="5" name="Footer Placeholder 4">
            <a:extLst>
              <a:ext uri="{FF2B5EF4-FFF2-40B4-BE49-F238E27FC236}">
                <a16:creationId xmlns:a16="http://schemas.microsoft.com/office/drawing/2014/main" id="{C4B2F0F7-08BB-469E-B240-FC57297C7034}"/>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068136CB-5D26-4315-9B38-E60262A7D472}"/>
              </a:ext>
            </a:extLst>
          </p:cNvPr>
          <p:cNvSpPr>
            <a:spLocks noGrp="1"/>
          </p:cNvSpPr>
          <p:nvPr>
            <p:ph type="sldNum" sz="quarter" idx="12"/>
          </p:nvPr>
        </p:nvSpPr>
        <p:spPr/>
        <p:txBody>
          <a:bodyPr/>
          <a:lstStyle/>
          <a:p>
            <a:fld id="{075911B6-9492-472F-BF8F-C3FD2069EDF5}" type="slidenum">
              <a:rPr lang="en-IE" smtClean="0"/>
              <a:t>‹#›</a:t>
            </a:fld>
            <a:endParaRPr lang="en-IE"/>
          </a:p>
        </p:txBody>
      </p:sp>
    </p:spTree>
    <p:extLst>
      <p:ext uri="{BB962C8B-B14F-4D97-AF65-F5344CB8AC3E}">
        <p14:creationId xmlns:p14="http://schemas.microsoft.com/office/powerpoint/2010/main" val="37027142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A342F-0E20-493F-878D-775F5A08F091}"/>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8D7A7578-6497-422D-B48B-A08EE3374B7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a:extLst>
              <a:ext uri="{FF2B5EF4-FFF2-40B4-BE49-F238E27FC236}">
                <a16:creationId xmlns:a16="http://schemas.microsoft.com/office/drawing/2014/main" id="{548CC44B-D566-407D-9DCF-7F235EEDCFB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a:extLst>
              <a:ext uri="{FF2B5EF4-FFF2-40B4-BE49-F238E27FC236}">
                <a16:creationId xmlns:a16="http://schemas.microsoft.com/office/drawing/2014/main" id="{7A0C01F4-F6E8-4651-BC4A-ED795B7F7B62}"/>
              </a:ext>
            </a:extLst>
          </p:cNvPr>
          <p:cNvSpPr>
            <a:spLocks noGrp="1"/>
          </p:cNvSpPr>
          <p:nvPr>
            <p:ph type="dt" sz="half" idx="10"/>
          </p:nvPr>
        </p:nvSpPr>
        <p:spPr/>
        <p:txBody>
          <a:bodyPr/>
          <a:lstStyle/>
          <a:p>
            <a:fld id="{B3695A6A-FDC1-464D-8024-A0E945EBBA2D}" type="datetimeFigureOut">
              <a:rPr lang="en-IE" smtClean="0"/>
              <a:t>25/11/2020</a:t>
            </a:fld>
            <a:endParaRPr lang="en-IE"/>
          </a:p>
        </p:txBody>
      </p:sp>
      <p:sp>
        <p:nvSpPr>
          <p:cNvPr id="6" name="Footer Placeholder 5">
            <a:extLst>
              <a:ext uri="{FF2B5EF4-FFF2-40B4-BE49-F238E27FC236}">
                <a16:creationId xmlns:a16="http://schemas.microsoft.com/office/drawing/2014/main" id="{52219599-76CE-472B-B3BC-AA4A4D455A15}"/>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011FFF5B-B246-4528-A3A8-42E09ED8662A}"/>
              </a:ext>
            </a:extLst>
          </p:cNvPr>
          <p:cNvSpPr>
            <a:spLocks noGrp="1"/>
          </p:cNvSpPr>
          <p:nvPr>
            <p:ph type="sldNum" sz="quarter" idx="12"/>
          </p:nvPr>
        </p:nvSpPr>
        <p:spPr/>
        <p:txBody>
          <a:bodyPr/>
          <a:lstStyle/>
          <a:p>
            <a:fld id="{075911B6-9492-472F-BF8F-C3FD2069EDF5}" type="slidenum">
              <a:rPr lang="en-IE" smtClean="0"/>
              <a:t>‹#›</a:t>
            </a:fld>
            <a:endParaRPr lang="en-IE"/>
          </a:p>
        </p:txBody>
      </p:sp>
    </p:spTree>
    <p:extLst>
      <p:ext uri="{BB962C8B-B14F-4D97-AF65-F5344CB8AC3E}">
        <p14:creationId xmlns:p14="http://schemas.microsoft.com/office/powerpoint/2010/main" val="13058325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0A83E-7119-4A32-BF4A-9ADAB8FD4F0B}"/>
              </a:ext>
            </a:extLst>
          </p:cNvPr>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a:extLst>
              <a:ext uri="{FF2B5EF4-FFF2-40B4-BE49-F238E27FC236}">
                <a16:creationId xmlns:a16="http://schemas.microsoft.com/office/drawing/2014/main" id="{BF5DB1D5-8364-4825-8A57-62C64F31D0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401C546-644C-4062-86D5-A255A5515B1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a:extLst>
              <a:ext uri="{FF2B5EF4-FFF2-40B4-BE49-F238E27FC236}">
                <a16:creationId xmlns:a16="http://schemas.microsoft.com/office/drawing/2014/main" id="{E7A6D2B8-4244-4F49-9F5C-B9B73EB7F3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86E0487-CDDF-4A93-86C7-B9DB31F85FD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a:extLst>
              <a:ext uri="{FF2B5EF4-FFF2-40B4-BE49-F238E27FC236}">
                <a16:creationId xmlns:a16="http://schemas.microsoft.com/office/drawing/2014/main" id="{F919FD5F-B763-4832-9F79-35FCCE7ED11D}"/>
              </a:ext>
            </a:extLst>
          </p:cNvPr>
          <p:cNvSpPr>
            <a:spLocks noGrp="1"/>
          </p:cNvSpPr>
          <p:nvPr>
            <p:ph type="dt" sz="half" idx="10"/>
          </p:nvPr>
        </p:nvSpPr>
        <p:spPr/>
        <p:txBody>
          <a:bodyPr/>
          <a:lstStyle/>
          <a:p>
            <a:fld id="{B3695A6A-FDC1-464D-8024-A0E945EBBA2D}" type="datetimeFigureOut">
              <a:rPr lang="en-IE" smtClean="0"/>
              <a:t>25/11/2020</a:t>
            </a:fld>
            <a:endParaRPr lang="en-IE"/>
          </a:p>
        </p:txBody>
      </p:sp>
      <p:sp>
        <p:nvSpPr>
          <p:cNvPr id="8" name="Footer Placeholder 7">
            <a:extLst>
              <a:ext uri="{FF2B5EF4-FFF2-40B4-BE49-F238E27FC236}">
                <a16:creationId xmlns:a16="http://schemas.microsoft.com/office/drawing/2014/main" id="{680E16F9-967A-4BA1-BA0E-66FE886CF050}"/>
              </a:ext>
            </a:extLst>
          </p:cNvPr>
          <p:cNvSpPr>
            <a:spLocks noGrp="1"/>
          </p:cNvSpPr>
          <p:nvPr>
            <p:ph type="ftr" sz="quarter" idx="11"/>
          </p:nvPr>
        </p:nvSpPr>
        <p:spPr/>
        <p:txBody>
          <a:bodyPr/>
          <a:lstStyle/>
          <a:p>
            <a:endParaRPr lang="en-IE"/>
          </a:p>
        </p:txBody>
      </p:sp>
      <p:sp>
        <p:nvSpPr>
          <p:cNvPr id="9" name="Slide Number Placeholder 8">
            <a:extLst>
              <a:ext uri="{FF2B5EF4-FFF2-40B4-BE49-F238E27FC236}">
                <a16:creationId xmlns:a16="http://schemas.microsoft.com/office/drawing/2014/main" id="{E170966D-788A-4D96-92C1-2E5CE1B1EE53}"/>
              </a:ext>
            </a:extLst>
          </p:cNvPr>
          <p:cNvSpPr>
            <a:spLocks noGrp="1"/>
          </p:cNvSpPr>
          <p:nvPr>
            <p:ph type="sldNum" sz="quarter" idx="12"/>
          </p:nvPr>
        </p:nvSpPr>
        <p:spPr/>
        <p:txBody>
          <a:bodyPr/>
          <a:lstStyle/>
          <a:p>
            <a:fld id="{075911B6-9492-472F-BF8F-C3FD2069EDF5}" type="slidenum">
              <a:rPr lang="en-IE" smtClean="0"/>
              <a:t>‹#›</a:t>
            </a:fld>
            <a:endParaRPr lang="en-IE"/>
          </a:p>
        </p:txBody>
      </p:sp>
    </p:spTree>
    <p:extLst>
      <p:ext uri="{BB962C8B-B14F-4D97-AF65-F5344CB8AC3E}">
        <p14:creationId xmlns:p14="http://schemas.microsoft.com/office/powerpoint/2010/main" val="42130372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2CB60-53BC-4C54-A486-E3D9AF44DA8D}"/>
              </a:ext>
            </a:extLst>
          </p:cNvPr>
          <p:cNvSpPr>
            <a:spLocks noGrp="1"/>
          </p:cNvSpPr>
          <p:nvPr>
            <p:ph type="title"/>
          </p:nvPr>
        </p:nvSpPr>
        <p:spPr/>
        <p:txBody>
          <a:bodyPr/>
          <a:lstStyle/>
          <a:p>
            <a:r>
              <a:rPr lang="en-US"/>
              <a:t>Click to edit Master title style</a:t>
            </a:r>
            <a:endParaRPr lang="en-IE"/>
          </a:p>
        </p:txBody>
      </p:sp>
      <p:sp>
        <p:nvSpPr>
          <p:cNvPr id="3" name="Date Placeholder 2">
            <a:extLst>
              <a:ext uri="{FF2B5EF4-FFF2-40B4-BE49-F238E27FC236}">
                <a16:creationId xmlns:a16="http://schemas.microsoft.com/office/drawing/2014/main" id="{67AAEAE4-AFEA-426E-B2B1-A77E8C311850}"/>
              </a:ext>
            </a:extLst>
          </p:cNvPr>
          <p:cNvSpPr>
            <a:spLocks noGrp="1"/>
          </p:cNvSpPr>
          <p:nvPr>
            <p:ph type="dt" sz="half" idx="10"/>
          </p:nvPr>
        </p:nvSpPr>
        <p:spPr/>
        <p:txBody>
          <a:bodyPr/>
          <a:lstStyle/>
          <a:p>
            <a:fld id="{B3695A6A-FDC1-464D-8024-A0E945EBBA2D}" type="datetimeFigureOut">
              <a:rPr lang="en-IE" smtClean="0"/>
              <a:t>25/11/2020</a:t>
            </a:fld>
            <a:endParaRPr lang="en-IE"/>
          </a:p>
        </p:txBody>
      </p:sp>
      <p:sp>
        <p:nvSpPr>
          <p:cNvPr id="4" name="Footer Placeholder 3">
            <a:extLst>
              <a:ext uri="{FF2B5EF4-FFF2-40B4-BE49-F238E27FC236}">
                <a16:creationId xmlns:a16="http://schemas.microsoft.com/office/drawing/2014/main" id="{5DD15777-ADFA-40F5-86DB-FF2DC0303C3C}"/>
              </a:ext>
            </a:extLst>
          </p:cNvPr>
          <p:cNvSpPr>
            <a:spLocks noGrp="1"/>
          </p:cNvSpPr>
          <p:nvPr>
            <p:ph type="ftr" sz="quarter" idx="11"/>
          </p:nvPr>
        </p:nvSpPr>
        <p:spPr/>
        <p:txBody>
          <a:bodyPr/>
          <a:lstStyle/>
          <a:p>
            <a:endParaRPr lang="en-IE"/>
          </a:p>
        </p:txBody>
      </p:sp>
      <p:sp>
        <p:nvSpPr>
          <p:cNvPr id="5" name="Slide Number Placeholder 4">
            <a:extLst>
              <a:ext uri="{FF2B5EF4-FFF2-40B4-BE49-F238E27FC236}">
                <a16:creationId xmlns:a16="http://schemas.microsoft.com/office/drawing/2014/main" id="{F0EF27DE-6C12-4B58-8C6E-FFA8ED1445FD}"/>
              </a:ext>
            </a:extLst>
          </p:cNvPr>
          <p:cNvSpPr>
            <a:spLocks noGrp="1"/>
          </p:cNvSpPr>
          <p:nvPr>
            <p:ph type="sldNum" sz="quarter" idx="12"/>
          </p:nvPr>
        </p:nvSpPr>
        <p:spPr/>
        <p:txBody>
          <a:bodyPr/>
          <a:lstStyle/>
          <a:p>
            <a:fld id="{075911B6-9492-472F-BF8F-C3FD2069EDF5}" type="slidenum">
              <a:rPr lang="en-IE" smtClean="0"/>
              <a:t>‹#›</a:t>
            </a:fld>
            <a:endParaRPr lang="en-IE"/>
          </a:p>
        </p:txBody>
      </p:sp>
    </p:spTree>
    <p:extLst>
      <p:ext uri="{BB962C8B-B14F-4D97-AF65-F5344CB8AC3E}">
        <p14:creationId xmlns:p14="http://schemas.microsoft.com/office/powerpoint/2010/main" val="3372995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370754-0C6A-448A-897B-89C1861C655F}"/>
              </a:ext>
            </a:extLst>
          </p:cNvPr>
          <p:cNvSpPr>
            <a:spLocks noGrp="1"/>
          </p:cNvSpPr>
          <p:nvPr>
            <p:ph type="dt" sz="half" idx="10"/>
          </p:nvPr>
        </p:nvSpPr>
        <p:spPr/>
        <p:txBody>
          <a:bodyPr/>
          <a:lstStyle/>
          <a:p>
            <a:fld id="{B3695A6A-FDC1-464D-8024-A0E945EBBA2D}" type="datetimeFigureOut">
              <a:rPr lang="en-IE" smtClean="0"/>
              <a:t>25/11/2020</a:t>
            </a:fld>
            <a:endParaRPr lang="en-IE"/>
          </a:p>
        </p:txBody>
      </p:sp>
      <p:sp>
        <p:nvSpPr>
          <p:cNvPr id="3" name="Footer Placeholder 2">
            <a:extLst>
              <a:ext uri="{FF2B5EF4-FFF2-40B4-BE49-F238E27FC236}">
                <a16:creationId xmlns:a16="http://schemas.microsoft.com/office/drawing/2014/main" id="{08E48847-15B7-4533-AFC4-504077B5F428}"/>
              </a:ext>
            </a:extLst>
          </p:cNvPr>
          <p:cNvSpPr>
            <a:spLocks noGrp="1"/>
          </p:cNvSpPr>
          <p:nvPr>
            <p:ph type="ftr" sz="quarter" idx="11"/>
          </p:nvPr>
        </p:nvSpPr>
        <p:spPr/>
        <p:txBody>
          <a:bodyPr/>
          <a:lstStyle/>
          <a:p>
            <a:endParaRPr lang="en-IE"/>
          </a:p>
        </p:txBody>
      </p:sp>
      <p:sp>
        <p:nvSpPr>
          <p:cNvPr id="4" name="Slide Number Placeholder 3">
            <a:extLst>
              <a:ext uri="{FF2B5EF4-FFF2-40B4-BE49-F238E27FC236}">
                <a16:creationId xmlns:a16="http://schemas.microsoft.com/office/drawing/2014/main" id="{67F3C988-1DCF-473C-9DB1-85871CAA5410}"/>
              </a:ext>
            </a:extLst>
          </p:cNvPr>
          <p:cNvSpPr>
            <a:spLocks noGrp="1"/>
          </p:cNvSpPr>
          <p:nvPr>
            <p:ph type="sldNum" sz="quarter" idx="12"/>
          </p:nvPr>
        </p:nvSpPr>
        <p:spPr/>
        <p:txBody>
          <a:bodyPr/>
          <a:lstStyle/>
          <a:p>
            <a:fld id="{075911B6-9492-472F-BF8F-C3FD2069EDF5}" type="slidenum">
              <a:rPr lang="en-IE" smtClean="0"/>
              <a:t>‹#›</a:t>
            </a:fld>
            <a:endParaRPr lang="en-IE"/>
          </a:p>
        </p:txBody>
      </p:sp>
    </p:spTree>
    <p:extLst>
      <p:ext uri="{BB962C8B-B14F-4D97-AF65-F5344CB8AC3E}">
        <p14:creationId xmlns:p14="http://schemas.microsoft.com/office/powerpoint/2010/main" val="29377765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48BF49-0FA8-4058-9755-0EEB2E412A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a:extLst>
              <a:ext uri="{FF2B5EF4-FFF2-40B4-BE49-F238E27FC236}">
                <a16:creationId xmlns:a16="http://schemas.microsoft.com/office/drawing/2014/main" id="{CDECB17E-85E0-47A8-9705-CE474D9B06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a:extLst>
              <a:ext uri="{FF2B5EF4-FFF2-40B4-BE49-F238E27FC236}">
                <a16:creationId xmlns:a16="http://schemas.microsoft.com/office/drawing/2014/main" id="{F93C7E8F-90EC-4A73-9397-441C0C47DB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0E406C2-8240-4FF3-8882-AA6E60EC34F6}"/>
              </a:ext>
            </a:extLst>
          </p:cNvPr>
          <p:cNvSpPr>
            <a:spLocks noGrp="1"/>
          </p:cNvSpPr>
          <p:nvPr>
            <p:ph type="dt" sz="half" idx="10"/>
          </p:nvPr>
        </p:nvSpPr>
        <p:spPr/>
        <p:txBody>
          <a:bodyPr/>
          <a:lstStyle/>
          <a:p>
            <a:fld id="{B3695A6A-FDC1-464D-8024-A0E945EBBA2D}" type="datetimeFigureOut">
              <a:rPr lang="en-IE" smtClean="0"/>
              <a:t>25/11/2020</a:t>
            </a:fld>
            <a:endParaRPr lang="en-IE"/>
          </a:p>
        </p:txBody>
      </p:sp>
      <p:sp>
        <p:nvSpPr>
          <p:cNvPr id="6" name="Footer Placeholder 5">
            <a:extLst>
              <a:ext uri="{FF2B5EF4-FFF2-40B4-BE49-F238E27FC236}">
                <a16:creationId xmlns:a16="http://schemas.microsoft.com/office/drawing/2014/main" id="{9CCBF31C-D18B-4712-B6A4-8D3547E59730}"/>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8FD8ADC9-AE3D-4C0C-819E-692FAE395393}"/>
              </a:ext>
            </a:extLst>
          </p:cNvPr>
          <p:cNvSpPr>
            <a:spLocks noGrp="1"/>
          </p:cNvSpPr>
          <p:nvPr>
            <p:ph type="sldNum" sz="quarter" idx="12"/>
          </p:nvPr>
        </p:nvSpPr>
        <p:spPr/>
        <p:txBody>
          <a:bodyPr/>
          <a:lstStyle/>
          <a:p>
            <a:fld id="{075911B6-9492-472F-BF8F-C3FD2069EDF5}" type="slidenum">
              <a:rPr lang="en-IE" smtClean="0"/>
              <a:t>‹#›</a:t>
            </a:fld>
            <a:endParaRPr lang="en-IE"/>
          </a:p>
        </p:txBody>
      </p:sp>
    </p:spTree>
    <p:extLst>
      <p:ext uri="{BB962C8B-B14F-4D97-AF65-F5344CB8AC3E}">
        <p14:creationId xmlns:p14="http://schemas.microsoft.com/office/powerpoint/2010/main" val="5075356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BC403-543F-45CA-8E9C-8EB4303C8A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a:extLst>
              <a:ext uri="{FF2B5EF4-FFF2-40B4-BE49-F238E27FC236}">
                <a16:creationId xmlns:a16="http://schemas.microsoft.com/office/drawing/2014/main" id="{6DE0D0C5-160F-4F32-95E4-534E34FED4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a:extLst>
              <a:ext uri="{FF2B5EF4-FFF2-40B4-BE49-F238E27FC236}">
                <a16:creationId xmlns:a16="http://schemas.microsoft.com/office/drawing/2014/main" id="{34DAEAF8-A6B5-4269-8540-2B01BE96BF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E0C76FB-D37C-4975-A379-14573E5A5A7A}"/>
              </a:ext>
            </a:extLst>
          </p:cNvPr>
          <p:cNvSpPr>
            <a:spLocks noGrp="1"/>
          </p:cNvSpPr>
          <p:nvPr>
            <p:ph type="dt" sz="half" idx="10"/>
          </p:nvPr>
        </p:nvSpPr>
        <p:spPr/>
        <p:txBody>
          <a:bodyPr/>
          <a:lstStyle/>
          <a:p>
            <a:fld id="{B3695A6A-FDC1-464D-8024-A0E945EBBA2D}" type="datetimeFigureOut">
              <a:rPr lang="en-IE" smtClean="0"/>
              <a:t>25/11/2020</a:t>
            </a:fld>
            <a:endParaRPr lang="en-IE"/>
          </a:p>
        </p:txBody>
      </p:sp>
      <p:sp>
        <p:nvSpPr>
          <p:cNvPr id="6" name="Footer Placeholder 5">
            <a:extLst>
              <a:ext uri="{FF2B5EF4-FFF2-40B4-BE49-F238E27FC236}">
                <a16:creationId xmlns:a16="http://schemas.microsoft.com/office/drawing/2014/main" id="{F834C77F-E6C5-4F46-8593-A35829D2E60A}"/>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F466B743-7A30-4C1A-8253-6AE7DA1E3A8D}"/>
              </a:ext>
            </a:extLst>
          </p:cNvPr>
          <p:cNvSpPr>
            <a:spLocks noGrp="1"/>
          </p:cNvSpPr>
          <p:nvPr>
            <p:ph type="sldNum" sz="quarter" idx="12"/>
          </p:nvPr>
        </p:nvSpPr>
        <p:spPr/>
        <p:txBody>
          <a:bodyPr/>
          <a:lstStyle/>
          <a:p>
            <a:fld id="{075911B6-9492-472F-BF8F-C3FD2069EDF5}" type="slidenum">
              <a:rPr lang="en-IE" smtClean="0"/>
              <a:t>‹#›</a:t>
            </a:fld>
            <a:endParaRPr lang="en-IE"/>
          </a:p>
        </p:txBody>
      </p:sp>
    </p:spTree>
    <p:extLst>
      <p:ext uri="{BB962C8B-B14F-4D97-AF65-F5344CB8AC3E}">
        <p14:creationId xmlns:p14="http://schemas.microsoft.com/office/powerpoint/2010/main" val="10831945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D6162-6885-42AE-AA24-F77B81E488FB}"/>
              </a:ext>
            </a:extLst>
          </p:cNvPr>
          <p:cNvSpPr>
            <a:spLocks noGrp="1"/>
          </p:cNvSpPr>
          <p:nvPr>
            <p:ph type="title"/>
          </p:nvPr>
        </p:nvSpPr>
        <p:spPr/>
        <p:txBody>
          <a:bodyPr/>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648B4EE8-5410-473E-889C-8F5C9B45D8A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CA2833B6-C85C-42FF-9608-782F0C954000}"/>
              </a:ext>
            </a:extLst>
          </p:cNvPr>
          <p:cNvSpPr>
            <a:spLocks noGrp="1"/>
          </p:cNvSpPr>
          <p:nvPr>
            <p:ph type="dt" sz="half" idx="10"/>
          </p:nvPr>
        </p:nvSpPr>
        <p:spPr/>
        <p:txBody>
          <a:bodyPr/>
          <a:lstStyle/>
          <a:p>
            <a:fld id="{B3695A6A-FDC1-464D-8024-A0E945EBBA2D}" type="datetimeFigureOut">
              <a:rPr lang="en-IE" smtClean="0"/>
              <a:t>25/11/2020</a:t>
            </a:fld>
            <a:endParaRPr lang="en-IE"/>
          </a:p>
        </p:txBody>
      </p:sp>
      <p:sp>
        <p:nvSpPr>
          <p:cNvPr id="5" name="Footer Placeholder 4">
            <a:extLst>
              <a:ext uri="{FF2B5EF4-FFF2-40B4-BE49-F238E27FC236}">
                <a16:creationId xmlns:a16="http://schemas.microsoft.com/office/drawing/2014/main" id="{9DA48FBE-E58B-4EA9-BB62-501D75F3AEC4}"/>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801643E9-E189-48E8-84DA-7209DF47BBAE}"/>
              </a:ext>
            </a:extLst>
          </p:cNvPr>
          <p:cNvSpPr>
            <a:spLocks noGrp="1"/>
          </p:cNvSpPr>
          <p:nvPr>
            <p:ph type="sldNum" sz="quarter" idx="12"/>
          </p:nvPr>
        </p:nvSpPr>
        <p:spPr/>
        <p:txBody>
          <a:bodyPr/>
          <a:lstStyle/>
          <a:p>
            <a:fld id="{075911B6-9492-472F-BF8F-C3FD2069EDF5}" type="slidenum">
              <a:rPr lang="en-IE" smtClean="0"/>
              <a:t>‹#›</a:t>
            </a:fld>
            <a:endParaRPr lang="en-IE"/>
          </a:p>
        </p:txBody>
      </p:sp>
    </p:spTree>
    <p:extLst>
      <p:ext uri="{BB962C8B-B14F-4D97-AF65-F5344CB8AC3E}">
        <p14:creationId xmlns:p14="http://schemas.microsoft.com/office/powerpoint/2010/main" val="22528336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3B2D6B-A220-4C68-9E6E-11994F2C7A9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79047A90-3071-418B-AA24-E94ADE80874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00259318-42B7-4B49-A5C3-EEFA747ACF8C}"/>
              </a:ext>
            </a:extLst>
          </p:cNvPr>
          <p:cNvSpPr>
            <a:spLocks noGrp="1"/>
          </p:cNvSpPr>
          <p:nvPr>
            <p:ph type="dt" sz="half" idx="10"/>
          </p:nvPr>
        </p:nvSpPr>
        <p:spPr/>
        <p:txBody>
          <a:bodyPr/>
          <a:lstStyle/>
          <a:p>
            <a:fld id="{B3695A6A-FDC1-464D-8024-A0E945EBBA2D}" type="datetimeFigureOut">
              <a:rPr lang="en-IE" smtClean="0"/>
              <a:t>25/11/2020</a:t>
            </a:fld>
            <a:endParaRPr lang="en-IE"/>
          </a:p>
        </p:txBody>
      </p:sp>
      <p:sp>
        <p:nvSpPr>
          <p:cNvPr id="5" name="Footer Placeholder 4">
            <a:extLst>
              <a:ext uri="{FF2B5EF4-FFF2-40B4-BE49-F238E27FC236}">
                <a16:creationId xmlns:a16="http://schemas.microsoft.com/office/drawing/2014/main" id="{B2E4D007-EF0E-40DA-8C58-8F29B6DFF415}"/>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C6B5B6E9-7953-4366-9E7E-E2143F681FAA}"/>
              </a:ext>
            </a:extLst>
          </p:cNvPr>
          <p:cNvSpPr>
            <a:spLocks noGrp="1"/>
          </p:cNvSpPr>
          <p:nvPr>
            <p:ph type="sldNum" sz="quarter" idx="12"/>
          </p:nvPr>
        </p:nvSpPr>
        <p:spPr/>
        <p:txBody>
          <a:bodyPr/>
          <a:lstStyle/>
          <a:p>
            <a:fld id="{075911B6-9492-472F-BF8F-C3FD2069EDF5}" type="slidenum">
              <a:rPr lang="en-IE" smtClean="0"/>
              <a:t>‹#›</a:t>
            </a:fld>
            <a:endParaRPr lang="en-IE"/>
          </a:p>
        </p:txBody>
      </p:sp>
    </p:spTree>
    <p:extLst>
      <p:ext uri="{BB962C8B-B14F-4D97-AF65-F5344CB8AC3E}">
        <p14:creationId xmlns:p14="http://schemas.microsoft.com/office/powerpoint/2010/main" val="8801584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11/25/2020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5181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DB11189-AC17-45C1-93CD-AEADF11D24FB}"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864A8B-D057-4DE1-9AD3-FC637A2E2A30}" type="slidenum">
              <a:rPr lang="en-GB" smtClean="0"/>
              <a:t>‹#›</a:t>
            </a:fld>
            <a:endParaRPr lang="en-GB"/>
          </a:p>
        </p:txBody>
      </p:sp>
    </p:spTree>
    <p:extLst>
      <p:ext uri="{BB962C8B-B14F-4D97-AF65-F5344CB8AC3E}">
        <p14:creationId xmlns:p14="http://schemas.microsoft.com/office/powerpoint/2010/main" val="10941258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B11189-AC17-45C1-93CD-AEADF11D24FB}"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864A8B-D057-4DE1-9AD3-FC637A2E2A30}" type="slidenum">
              <a:rPr lang="en-GB" smtClean="0"/>
              <a:t>‹#›</a:t>
            </a:fld>
            <a:endParaRPr lang="en-GB"/>
          </a:p>
        </p:txBody>
      </p:sp>
    </p:spTree>
    <p:extLst>
      <p:ext uri="{BB962C8B-B14F-4D97-AF65-F5344CB8AC3E}">
        <p14:creationId xmlns:p14="http://schemas.microsoft.com/office/powerpoint/2010/main" val="17993465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B11189-AC17-45C1-93CD-AEADF11D24FB}"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864A8B-D057-4DE1-9AD3-FC637A2E2A30}" type="slidenum">
              <a:rPr lang="en-GB" smtClean="0"/>
              <a:t>‹#›</a:t>
            </a:fld>
            <a:endParaRPr lang="en-GB"/>
          </a:p>
        </p:txBody>
      </p:sp>
    </p:spTree>
    <p:extLst>
      <p:ext uri="{BB962C8B-B14F-4D97-AF65-F5344CB8AC3E}">
        <p14:creationId xmlns:p14="http://schemas.microsoft.com/office/powerpoint/2010/main" val="20830912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DB11189-AC17-45C1-93CD-AEADF11D24FB}"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864A8B-D057-4DE1-9AD3-FC637A2E2A30}" type="slidenum">
              <a:rPr lang="en-GB" smtClean="0"/>
              <a:t>‹#›</a:t>
            </a:fld>
            <a:endParaRPr lang="en-GB"/>
          </a:p>
        </p:txBody>
      </p:sp>
    </p:spTree>
    <p:extLst>
      <p:ext uri="{BB962C8B-B14F-4D97-AF65-F5344CB8AC3E}">
        <p14:creationId xmlns:p14="http://schemas.microsoft.com/office/powerpoint/2010/main" val="243527167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DB11189-AC17-45C1-93CD-AEADF11D24FB}" type="datetimeFigureOut">
              <a:rPr lang="en-GB" smtClean="0"/>
              <a:t>25/11/2020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864A8B-D057-4DE1-9AD3-FC637A2E2A30}" type="slidenum">
              <a:rPr lang="en-GB" smtClean="0"/>
              <a:t>‹#›</a:t>
            </a:fld>
            <a:endParaRPr lang="en-GB"/>
          </a:p>
        </p:txBody>
      </p:sp>
    </p:spTree>
    <p:extLst>
      <p:ext uri="{BB962C8B-B14F-4D97-AF65-F5344CB8AC3E}">
        <p14:creationId xmlns:p14="http://schemas.microsoft.com/office/powerpoint/2010/main" val="12061842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DB11189-AC17-45C1-93CD-AEADF11D24FB}" type="datetimeFigureOut">
              <a:rPr lang="en-GB" smtClean="0"/>
              <a:t>25/11/2020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864A8B-D057-4DE1-9AD3-FC637A2E2A30}" type="slidenum">
              <a:rPr lang="en-GB" smtClean="0"/>
              <a:t>‹#›</a:t>
            </a:fld>
            <a:endParaRPr lang="en-GB"/>
          </a:p>
        </p:txBody>
      </p:sp>
    </p:spTree>
    <p:extLst>
      <p:ext uri="{BB962C8B-B14F-4D97-AF65-F5344CB8AC3E}">
        <p14:creationId xmlns:p14="http://schemas.microsoft.com/office/powerpoint/2010/main" val="255560509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B11189-AC17-45C1-93CD-AEADF11D24FB}" type="datetimeFigureOut">
              <a:rPr lang="en-GB" smtClean="0"/>
              <a:t>25/11/2020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864A8B-D057-4DE1-9AD3-FC637A2E2A30}" type="slidenum">
              <a:rPr lang="en-GB" smtClean="0"/>
              <a:t>‹#›</a:t>
            </a:fld>
            <a:endParaRPr lang="en-GB"/>
          </a:p>
        </p:txBody>
      </p:sp>
    </p:spTree>
    <p:extLst>
      <p:ext uri="{BB962C8B-B14F-4D97-AF65-F5344CB8AC3E}">
        <p14:creationId xmlns:p14="http://schemas.microsoft.com/office/powerpoint/2010/main" val="25507916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B11189-AC17-45C1-93CD-AEADF11D24FB}"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864A8B-D057-4DE1-9AD3-FC637A2E2A30}" type="slidenum">
              <a:rPr lang="en-GB" smtClean="0"/>
              <a:t>‹#›</a:t>
            </a:fld>
            <a:endParaRPr lang="en-GB"/>
          </a:p>
        </p:txBody>
      </p:sp>
    </p:spTree>
    <p:extLst>
      <p:ext uri="{BB962C8B-B14F-4D97-AF65-F5344CB8AC3E}">
        <p14:creationId xmlns:p14="http://schemas.microsoft.com/office/powerpoint/2010/main" val="31062694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B11189-AC17-45C1-93CD-AEADF11D24FB}"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864A8B-D057-4DE1-9AD3-FC637A2E2A30}" type="slidenum">
              <a:rPr lang="en-GB" smtClean="0"/>
              <a:t>‹#›</a:t>
            </a:fld>
            <a:endParaRPr lang="en-GB"/>
          </a:p>
        </p:txBody>
      </p:sp>
    </p:spTree>
    <p:extLst>
      <p:ext uri="{BB962C8B-B14F-4D97-AF65-F5344CB8AC3E}">
        <p14:creationId xmlns:p14="http://schemas.microsoft.com/office/powerpoint/2010/main" val="5898725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B11189-AC17-45C1-93CD-AEADF11D24FB}"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864A8B-D057-4DE1-9AD3-FC637A2E2A30}" type="slidenum">
              <a:rPr lang="en-GB" smtClean="0"/>
              <a:t>‹#›</a:t>
            </a:fld>
            <a:endParaRPr lang="en-GB"/>
          </a:p>
        </p:txBody>
      </p:sp>
    </p:spTree>
    <p:extLst>
      <p:ext uri="{BB962C8B-B14F-4D97-AF65-F5344CB8AC3E}">
        <p14:creationId xmlns:p14="http://schemas.microsoft.com/office/powerpoint/2010/main" val="29793032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B11189-AC17-45C1-93CD-AEADF11D24FB}"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864A8B-D057-4DE1-9AD3-FC637A2E2A30}" type="slidenum">
              <a:rPr lang="en-GB" smtClean="0"/>
              <a:t>‹#›</a:t>
            </a:fld>
            <a:endParaRPr lang="en-GB"/>
          </a:p>
        </p:txBody>
      </p:sp>
    </p:spTree>
    <p:extLst>
      <p:ext uri="{BB962C8B-B14F-4D97-AF65-F5344CB8AC3E}">
        <p14:creationId xmlns:p14="http://schemas.microsoft.com/office/powerpoint/2010/main" val="42702058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9"/>
        <p:cNvGrpSpPr/>
        <p:nvPr/>
      </p:nvGrpSpPr>
      <p:grpSpPr>
        <a:xfrm>
          <a:off x="0" y="0"/>
          <a:ext cx="0" cy="0"/>
          <a:chOff x="0" y="0"/>
          <a:chExt cx="0" cy="0"/>
        </a:xfrm>
      </p:grpSpPr>
      <p:sp>
        <p:nvSpPr>
          <p:cNvPr id="20" name="Google Shape;20;p4"/>
          <p:cNvSpPr/>
          <p:nvPr/>
        </p:nvSpPr>
        <p:spPr>
          <a:xfrm>
            <a:off x="0" y="0"/>
            <a:ext cx="5752000" cy="6858000"/>
          </a:xfrm>
          <a:prstGeom prst="rect">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 name="Google Shape;21;p4"/>
          <p:cNvSpPr/>
          <p:nvPr/>
        </p:nvSpPr>
        <p:spPr>
          <a:xfrm>
            <a:off x="1" y="58834"/>
            <a:ext cx="5751500" cy="5865833"/>
          </a:xfrm>
          <a:custGeom>
            <a:avLst/>
            <a:gdLst/>
            <a:ahLst/>
            <a:cxnLst/>
            <a:rect l="l" t="t" r="r" b="b"/>
            <a:pathLst>
              <a:path w="172545" h="175975" extrusionOk="0">
                <a:moveTo>
                  <a:pt x="0" y="157"/>
                </a:moveTo>
                <a:lnTo>
                  <a:pt x="172419" y="0"/>
                </a:lnTo>
                <a:lnTo>
                  <a:pt x="172545" y="126541"/>
                </a:lnTo>
                <a:lnTo>
                  <a:pt x="0" y="175975"/>
                </a:lnTo>
                <a:close/>
              </a:path>
            </a:pathLst>
          </a:custGeom>
          <a:solidFill>
            <a:schemeClr val="accent2"/>
          </a:solidFill>
          <a:ln>
            <a:noFill/>
          </a:ln>
        </p:spPr>
      </p:sp>
      <p:sp>
        <p:nvSpPr>
          <p:cNvPr id="22" name="Google Shape;22;p4"/>
          <p:cNvSpPr/>
          <p:nvPr/>
        </p:nvSpPr>
        <p:spPr>
          <a:xfrm>
            <a:off x="-167" y="0"/>
            <a:ext cx="5755867" cy="5860800"/>
          </a:xfrm>
          <a:custGeom>
            <a:avLst/>
            <a:gdLst/>
            <a:ahLst/>
            <a:cxnLst/>
            <a:rect l="l" t="t" r="r" b="b"/>
            <a:pathLst>
              <a:path w="172676" h="175824" extrusionOk="0">
                <a:moveTo>
                  <a:pt x="0" y="6"/>
                </a:moveTo>
                <a:lnTo>
                  <a:pt x="172676" y="0"/>
                </a:lnTo>
                <a:lnTo>
                  <a:pt x="172562" y="126442"/>
                </a:lnTo>
                <a:lnTo>
                  <a:pt x="0" y="175824"/>
                </a:lnTo>
                <a:close/>
              </a:path>
            </a:pathLst>
          </a:custGeom>
          <a:solidFill>
            <a:schemeClr val="dk1"/>
          </a:solidFill>
          <a:ln>
            <a:noFill/>
          </a:ln>
        </p:spPr>
      </p:sp>
      <p:sp>
        <p:nvSpPr>
          <p:cNvPr id="23" name="Google Shape;23;p4"/>
          <p:cNvSpPr txBox="1">
            <a:spLocks noGrp="1"/>
          </p:cNvSpPr>
          <p:nvPr>
            <p:ph type="title"/>
          </p:nvPr>
        </p:nvSpPr>
        <p:spPr>
          <a:xfrm>
            <a:off x="415633" y="667900"/>
            <a:ext cx="4942000" cy="3345200"/>
          </a:xfrm>
          <a:prstGeom prst="rect">
            <a:avLst/>
          </a:prstGeom>
        </p:spPr>
        <p:txBody>
          <a:bodyPr spcFirstLastPara="1" wrap="square" lIns="91425" tIns="91425" rIns="91425" bIns="91425" anchor="t" anchorCtr="0"/>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24" name="Google Shape;24;p4"/>
          <p:cNvSpPr txBox="1">
            <a:spLocks noGrp="1"/>
          </p:cNvSpPr>
          <p:nvPr>
            <p:ph type="body" idx="1"/>
          </p:nvPr>
        </p:nvSpPr>
        <p:spPr>
          <a:xfrm>
            <a:off x="6192900" y="667900"/>
            <a:ext cx="5555200" cy="5464800"/>
          </a:xfrm>
          <a:prstGeom prst="rect">
            <a:avLst/>
          </a:prstGeom>
        </p:spPr>
        <p:txBody>
          <a:bodyPr spcFirstLastPara="1" wrap="square" lIns="91425" tIns="91425" rIns="91425" bIns="91425" anchor="t" anchorCtr="0"/>
          <a:lstStyle>
            <a:lvl1pPr marL="609585" lvl="0" indent="-414856">
              <a:spcBef>
                <a:spcPts val="0"/>
              </a:spcBef>
              <a:spcAft>
                <a:spcPts val="0"/>
              </a:spcAft>
              <a:buSzPts val="1300"/>
              <a:buChar char="●"/>
              <a:defRPr/>
            </a:lvl1pPr>
            <a:lvl2pPr marL="1219170" lvl="1" indent="-397923">
              <a:spcBef>
                <a:spcPts val="2133"/>
              </a:spcBef>
              <a:spcAft>
                <a:spcPts val="0"/>
              </a:spcAft>
              <a:buSzPts val="1100"/>
              <a:buChar char="○"/>
              <a:defRPr/>
            </a:lvl2pPr>
            <a:lvl3pPr marL="1828754" lvl="2" indent="-397923">
              <a:spcBef>
                <a:spcPts val="2133"/>
              </a:spcBef>
              <a:spcAft>
                <a:spcPts val="0"/>
              </a:spcAft>
              <a:buSzPts val="1100"/>
              <a:buChar char="■"/>
              <a:defRPr/>
            </a:lvl3pPr>
            <a:lvl4pPr marL="2438339" lvl="3" indent="-397923">
              <a:spcBef>
                <a:spcPts val="2133"/>
              </a:spcBef>
              <a:spcAft>
                <a:spcPts val="0"/>
              </a:spcAft>
              <a:buSzPts val="1100"/>
              <a:buChar char="●"/>
              <a:defRPr/>
            </a:lvl4pPr>
            <a:lvl5pPr marL="3047924" lvl="4" indent="-397923">
              <a:spcBef>
                <a:spcPts val="2133"/>
              </a:spcBef>
              <a:spcAft>
                <a:spcPts val="0"/>
              </a:spcAft>
              <a:buSzPts val="1100"/>
              <a:buChar char="○"/>
              <a:defRPr/>
            </a:lvl5pPr>
            <a:lvl6pPr marL="3657509" lvl="5" indent="-397923">
              <a:spcBef>
                <a:spcPts val="2133"/>
              </a:spcBef>
              <a:spcAft>
                <a:spcPts val="0"/>
              </a:spcAft>
              <a:buSzPts val="1100"/>
              <a:buChar char="■"/>
              <a:defRPr/>
            </a:lvl6pPr>
            <a:lvl7pPr marL="4267093" lvl="6" indent="-397923">
              <a:spcBef>
                <a:spcPts val="2133"/>
              </a:spcBef>
              <a:spcAft>
                <a:spcPts val="0"/>
              </a:spcAft>
              <a:buSzPts val="1100"/>
              <a:buChar char="●"/>
              <a:defRPr/>
            </a:lvl7pPr>
            <a:lvl8pPr marL="4876678" lvl="7" indent="-397923">
              <a:spcBef>
                <a:spcPts val="2133"/>
              </a:spcBef>
              <a:spcAft>
                <a:spcPts val="0"/>
              </a:spcAft>
              <a:buSzPts val="1100"/>
              <a:buChar char="○"/>
              <a:defRPr/>
            </a:lvl8pPr>
            <a:lvl9pPr marL="5486263" lvl="8" indent="-397923">
              <a:spcBef>
                <a:spcPts val="2133"/>
              </a:spcBef>
              <a:spcAft>
                <a:spcPts val="2133"/>
              </a:spcAft>
              <a:buSzPts val="1100"/>
              <a:buChar char="■"/>
              <a:defRPr/>
            </a:lvl9pPr>
          </a:lstStyle>
          <a:p>
            <a:endParaRPr/>
          </a:p>
        </p:txBody>
      </p:sp>
      <p:sp>
        <p:nvSpPr>
          <p:cNvPr id="25" name="Google Shape;25;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84938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11/25/2020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3451259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13"/>
          </p:nvPr>
        </p:nvSpPr>
        <p:spPr>
          <a:xfrm>
            <a:off x="0" y="0"/>
            <a:ext cx="12192000" cy="6858000"/>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61212066"/>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theme" Target="../theme/theme3.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B6DD78-B2A3-44E9-A9F1-3EC2578AF5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a:extLst>
              <a:ext uri="{FF2B5EF4-FFF2-40B4-BE49-F238E27FC236}">
                <a16:creationId xmlns:a16="http://schemas.microsoft.com/office/drawing/2014/main" id="{A84F2C98-A71A-48C5-932E-7331270481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AD2D956A-F195-4587-A0D2-0A51835A8B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AF434C-23C4-45C1-A0D7-A6E926296B49}" type="datetimeFigureOut">
              <a:rPr lang="en-IE" smtClean="0"/>
              <a:t>25/11/2020</a:t>
            </a:fld>
            <a:endParaRPr lang="en-IE" dirty="0"/>
          </a:p>
        </p:txBody>
      </p:sp>
      <p:sp>
        <p:nvSpPr>
          <p:cNvPr id="5" name="Footer Placeholder 4">
            <a:extLst>
              <a:ext uri="{FF2B5EF4-FFF2-40B4-BE49-F238E27FC236}">
                <a16:creationId xmlns:a16="http://schemas.microsoft.com/office/drawing/2014/main" id="{2EFB759D-8C51-4E33-B549-A366CA6058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p>
        </p:txBody>
      </p:sp>
      <p:sp>
        <p:nvSpPr>
          <p:cNvPr id="6" name="Slide Number Placeholder 5">
            <a:extLst>
              <a:ext uri="{FF2B5EF4-FFF2-40B4-BE49-F238E27FC236}">
                <a16:creationId xmlns:a16="http://schemas.microsoft.com/office/drawing/2014/main" id="{E9E3771B-73E6-4063-9854-D33175CC358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2C4EEA-FE3A-4528-96FB-66D1EA1C8959}" type="slidenum">
              <a:rPr lang="en-IE" smtClean="0"/>
              <a:t>‹#›</a:t>
            </a:fld>
            <a:endParaRPr lang="en-IE" dirty="0"/>
          </a:p>
        </p:txBody>
      </p:sp>
    </p:spTree>
    <p:extLst>
      <p:ext uri="{BB962C8B-B14F-4D97-AF65-F5344CB8AC3E}">
        <p14:creationId xmlns:p14="http://schemas.microsoft.com/office/powerpoint/2010/main" val="41312077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848C4C-85E4-4652-A92D-1C832FDFAA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a:extLst>
              <a:ext uri="{FF2B5EF4-FFF2-40B4-BE49-F238E27FC236}">
                <a16:creationId xmlns:a16="http://schemas.microsoft.com/office/drawing/2014/main" id="{336ECCD1-CC7F-4644-9C04-13A3B8C2FA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F156CBB9-3514-4F15-8A73-C21BDE98CA6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695A6A-FDC1-464D-8024-A0E945EBBA2D}" type="datetimeFigureOut">
              <a:rPr lang="en-IE" smtClean="0"/>
              <a:t>25/11/2020</a:t>
            </a:fld>
            <a:endParaRPr lang="en-IE"/>
          </a:p>
        </p:txBody>
      </p:sp>
      <p:sp>
        <p:nvSpPr>
          <p:cNvPr id="5" name="Footer Placeholder 4">
            <a:extLst>
              <a:ext uri="{FF2B5EF4-FFF2-40B4-BE49-F238E27FC236}">
                <a16:creationId xmlns:a16="http://schemas.microsoft.com/office/drawing/2014/main" id="{B68C2639-7FE3-4F87-AEDB-20B29871D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a:p>
        </p:txBody>
      </p:sp>
      <p:sp>
        <p:nvSpPr>
          <p:cNvPr id="6" name="Slide Number Placeholder 5">
            <a:extLst>
              <a:ext uri="{FF2B5EF4-FFF2-40B4-BE49-F238E27FC236}">
                <a16:creationId xmlns:a16="http://schemas.microsoft.com/office/drawing/2014/main" id="{70CF0594-9A43-4622-9D95-1AEE84EBA3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911B6-9492-472F-BF8F-C3FD2069EDF5}" type="slidenum">
              <a:rPr lang="en-IE" smtClean="0"/>
              <a:t>‹#›</a:t>
            </a:fld>
            <a:endParaRPr lang="en-IE"/>
          </a:p>
        </p:txBody>
      </p:sp>
    </p:spTree>
    <p:extLst>
      <p:ext uri="{BB962C8B-B14F-4D97-AF65-F5344CB8AC3E}">
        <p14:creationId xmlns:p14="http://schemas.microsoft.com/office/powerpoint/2010/main" val="32816902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B11189-AC17-45C1-93CD-AEADF11D24FB}" type="datetimeFigureOut">
              <a:rPr lang="en-GB" smtClean="0"/>
              <a:t>25/11/2020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864A8B-D057-4DE1-9AD3-FC637A2E2A30}" type="slidenum">
              <a:rPr lang="en-GB" smtClean="0"/>
              <a:t>‹#›</a:t>
            </a:fld>
            <a:endParaRPr lang="en-GB"/>
          </a:p>
        </p:txBody>
      </p:sp>
    </p:spTree>
    <p:extLst>
      <p:ext uri="{BB962C8B-B14F-4D97-AF65-F5344CB8AC3E}">
        <p14:creationId xmlns:p14="http://schemas.microsoft.com/office/powerpoint/2010/main" val="423275583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30.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20.jpeg"/><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norton.com/books/9781324004219" TargetMode="External"/><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s://www.youtube.com/watch?v=Sqwd_u6HkMo"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30.xml"/><Relationship Id="rId4" Type="http://schemas.openxmlformats.org/officeDocument/2006/relationships/image" Target="../media/image18.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2.xml"/><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30.xml"/><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0.svg"/></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5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hyperlink" Target="https://www.changex.org/ie/repaircafe/locations" TargetMode="External"/><Relationship Id="rId3" Type="http://schemas.openxmlformats.org/officeDocument/2006/relationships/image" Target="../media/image53.jpeg"/><Relationship Id="rId7" Type="http://schemas.openxmlformats.org/officeDocument/2006/relationships/image" Target="../media/image5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0.png"/></Relationships>
</file>

<file path=ppt/slides/_rels/slide5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3" Type="http://schemas.openxmlformats.org/officeDocument/2006/relationships/hyperlink" Target="https://sustainabilityillustrated.com/en/2019/03/26/economy-growth-indefinitely-cartoon/"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6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30.xml"/><Relationship Id="rId4" Type="http://schemas.openxmlformats.org/officeDocument/2006/relationships/image" Target="../media/image18.jpeg"/></Relationships>
</file>

<file path=ppt/slides/_rels/slide6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8" Type="http://schemas.openxmlformats.org/officeDocument/2006/relationships/hyperlink" Target="https://www.irishtimes.com/opinion/mindless-growth-robust-scientific-case-for-degrowth-is-stronger-every-day-1.4011495" TargetMode="External"/><Relationship Id="rId13" Type="http://schemas.openxmlformats.org/officeDocument/2006/relationships/hyperlink" Target="https://www.kateraworth.com/doughnut/" TargetMode="External"/><Relationship Id="rId3" Type="http://schemas.openxmlformats.org/officeDocument/2006/relationships/hyperlink" Target="https://www.ted.com/talks/tim_jackson_an_economic_reality_check/transcript?language=en" TargetMode="External"/><Relationship Id="rId7" Type="http://schemas.openxmlformats.org/officeDocument/2006/relationships/hyperlink" Target="https://neweconomyorganisers.org/resources/" TargetMode="External"/><Relationship Id="rId12" Type="http://schemas.openxmlformats.org/officeDocument/2006/relationships/hyperlink" Target="https://www.foe.ie/blog/2020/10/23/explore-our-climate-justice-read-and-watch-list/" TargetMode="External"/><Relationship Id="rId2" Type="http://schemas.openxmlformats.org/officeDocument/2006/relationships/hyperlink" Target="https://gnhusa.org/gross-national-happiness/" TargetMode="External"/><Relationship Id="rId1" Type="http://schemas.openxmlformats.org/officeDocument/2006/relationships/slideLayout" Target="../slideLayouts/slideLayout2.xml"/><Relationship Id="rId6" Type="http://schemas.openxmlformats.org/officeDocument/2006/relationships/hyperlink" Target="https://neweconomics.org/" TargetMode="External"/><Relationship Id="rId11" Type="http://schemas.openxmlformats.org/officeDocument/2006/relationships/hyperlink" Target="http://virtual.foei.org/trainings/" TargetMode="External"/><Relationship Id="rId5" Type="http://schemas.openxmlformats.org/officeDocument/2006/relationships/hyperlink" Target="https://www.youtube.com/watch?v=th3KE_H27bs" TargetMode="External"/><Relationship Id="rId10" Type="http://schemas.openxmlformats.org/officeDocument/2006/relationships/hyperlink" Target="https://doughnuteconomics.org/discover-the-community" TargetMode="External"/><Relationship Id="rId4" Type="http://schemas.openxmlformats.org/officeDocument/2006/relationships/hyperlink" Target="https://www.youtube.com/watch?v=Rhcrbcg8HBw" TargetMode="External"/><Relationship Id="rId9" Type="http://schemas.openxmlformats.org/officeDocument/2006/relationships/hyperlink" Target="https://www.youtube.com/watch?v=d9uTH0iprVQ"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Police braced for Black Friday stampede | The Times">
            <a:extLst>
              <a:ext uri="{FF2B5EF4-FFF2-40B4-BE49-F238E27FC236}">
                <a16:creationId xmlns:a16="http://schemas.microsoft.com/office/drawing/2014/main" id="{13BE28D9-3727-46FA-BA6D-C6C8E98DD261}"/>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t="12010" b="3404"/>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0FD944A-C22C-4A60-A04F-1903074BD4AA}"/>
              </a:ext>
            </a:extLst>
          </p:cNvPr>
          <p:cNvSpPr>
            <a:spLocks noGrp="1"/>
          </p:cNvSpPr>
          <p:nvPr>
            <p:ph type="ctrTitle"/>
          </p:nvPr>
        </p:nvSpPr>
        <p:spPr>
          <a:xfrm>
            <a:off x="1524000" y="1122362"/>
            <a:ext cx="9144000" cy="2900518"/>
          </a:xfrm>
        </p:spPr>
        <p:txBody>
          <a:bodyPr>
            <a:normAutofit/>
          </a:bodyPr>
          <a:lstStyle/>
          <a:p>
            <a:r>
              <a:rPr lang="en-IE" sz="8000" dirty="0" err="1">
                <a:solidFill>
                  <a:srgbClr val="FFFFFF"/>
                </a:solidFill>
              </a:rPr>
              <a:t>DeGrowth</a:t>
            </a:r>
            <a:r>
              <a:rPr lang="en-IE" sz="8000" dirty="0">
                <a:solidFill>
                  <a:srgbClr val="FFFFFF"/>
                </a:solidFill>
              </a:rPr>
              <a:t>/Beyond Consumerism</a:t>
            </a:r>
          </a:p>
        </p:txBody>
      </p:sp>
      <p:sp>
        <p:nvSpPr>
          <p:cNvPr id="3" name="Subtitle 2">
            <a:extLst>
              <a:ext uri="{FF2B5EF4-FFF2-40B4-BE49-F238E27FC236}">
                <a16:creationId xmlns:a16="http://schemas.microsoft.com/office/drawing/2014/main" id="{44971EFD-C4AC-455B-B2A2-FDCB672F7D8F}"/>
              </a:ext>
            </a:extLst>
          </p:cNvPr>
          <p:cNvSpPr>
            <a:spLocks noGrp="1"/>
          </p:cNvSpPr>
          <p:nvPr>
            <p:ph type="subTitle" idx="1"/>
          </p:nvPr>
        </p:nvSpPr>
        <p:spPr>
          <a:xfrm>
            <a:off x="1524000" y="4159404"/>
            <a:ext cx="9144000" cy="1724038"/>
          </a:xfrm>
        </p:spPr>
        <p:txBody>
          <a:bodyPr>
            <a:normAutofit/>
          </a:bodyPr>
          <a:lstStyle/>
          <a:p>
            <a:r>
              <a:rPr lang="en-IE" sz="2200" dirty="0" err="1">
                <a:solidFill>
                  <a:srgbClr val="FFFFFF"/>
                </a:solidFill>
              </a:rPr>
              <a:t>WorldWise</a:t>
            </a:r>
            <a:r>
              <a:rPr lang="en-IE" sz="2200" dirty="0">
                <a:solidFill>
                  <a:srgbClr val="FFFFFF"/>
                </a:solidFill>
              </a:rPr>
              <a:t> Global Schools Teacher Training 25/11/2020</a:t>
            </a:r>
          </a:p>
          <a:p>
            <a:endParaRPr lang="en-IE" sz="1100" dirty="0">
              <a:solidFill>
                <a:srgbClr val="FFFFFF"/>
              </a:solidFill>
            </a:endParaRPr>
          </a:p>
          <a:p>
            <a:r>
              <a:rPr lang="en-IE" sz="2300" dirty="0">
                <a:solidFill>
                  <a:srgbClr val="FFFFFF"/>
                </a:solidFill>
              </a:rPr>
              <a:t>Meaghan Carmody</a:t>
            </a:r>
          </a:p>
          <a:p>
            <a:r>
              <a:rPr lang="en-IE" sz="2300" dirty="0">
                <a:solidFill>
                  <a:srgbClr val="FFFFFF"/>
                </a:solidFill>
              </a:rPr>
              <a:t>meaghancarmody@gmail.com</a:t>
            </a:r>
          </a:p>
        </p:txBody>
      </p:sp>
    </p:spTree>
    <p:extLst>
      <p:ext uri="{BB962C8B-B14F-4D97-AF65-F5344CB8AC3E}">
        <p14:creationId xmlns:p14="http://schemas.microsoft.com/office/powerpoint/2010/main" val="114347479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4" name="Rectangle 74">
            <a:extLst>
              <a:ext uri="{FF2B5EF4-FFF2-40B4-BE49-F238E27FC236}">
                <a16:creationId xmlns:a16="http://schemas.microsoft.com/office/drawing/2014/main" id="{2F687420-BEB4-45CD-8226-339BE553B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B0747F-77AA-4525-85AE-1725AEB61924}"/>
              </a:ext>
            </a:extLst>
          </p:cNvPr>
          <p:cNvSpPr>
            <a:spLocks noGrp="1"/>
          </p:cNvSpPr>
          <p:nvPr>
            <p:ph type="title"/>
          </p:nvPr>
        </p:nvSpPr>
        <p:spPr>
          <a:xfrm>
            <a:off x="645064" y="525982"/>
            <a:ext cx="4282983" cy="1200361"/>
          </a:xfrm>
        </p:spPr>
        <p:txBody>
          <a:bodyPr vert="horz" lIns="91440" tIns="45720" rIns="91440" bIns="45720" rtlCol="0" anchor="b">
            <a:normAutofit/>
          </a:bodyPr>
          <a:lstStyle/>
          <a:p>
            <a:r>
              <a:rPr lang="en-US" sz="3600"/>
              <a:t>What we’ll cover</a:t>
            </a:r>
          </a:p>
        </p:txBody>
      </p:sp>
      <p:sp>
        <p:nvSpPr>
          <p:cNvPr id="9225" name="Rectangle 76">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95885C5-16E6-4498-BE28-49401B8D3FE3}"/>
              </a:ext>
            </a:extLst>
          </p:cNvPr>
          <p:cNvSpPr txBox="1"/>
          <p:nvPr/>
        </p:nvSpPr>
        <p:spPr>
          <a:xfrm>
            <a:off x="645066" y="2031101"/>
            <a:ext cx="4282984" cy="3511943"/>
          </a:xfrm>
          <a:prstGeom prst="rect">
            <a:avLst/>
          </a:prstGeom>
        </p:spPr>
        <p:txBody>
          <a:bodyPr vert="horz" lIns="91440" tIns="45720" rIns="91440" bIns="45720" rtlCol="0" anchor="ctr">
            <a:normAutofit/>
          </a:bodyPr>
          <a:lstStyle/>
          <a:p>
            <a:pPr marL="285750" indent="-285750">
              <a:lnSpc>
                <a:spcPct val="90000"/>
              </a:lnSpc>
              <a:spcAft>
                <a:spcPts val="600"/>
              </a:spcAft>
              <a:buFont typeface="Arial" panose="020B0604020202020204" pitchFamily="34" charset="0"/>
              <a:buChar char="•"/>
            </a:pPr>
            <a:r>
              <a:rPr lang="en-US" sz="1700" dirty="0"/>
              <a:t>Learning Objectives / Goals</a:t>
            </a:r>
          </a:p>
          <a:p>
            <a:pPr indent="-228600">
              <a:lnSpc>
                <a:spcPct val="90000"/>
              </a:lnSpc>
              <a:spcAft>
                <a:spcPts val="600"/>
              </a:spcAft>
              <a:buFont typeface="Arial" panose="020B0604020202020204" pitchFamily="34" charset="0"/>
              <a:buChar char="•"/>
            </a:pPr>
            <a:r>
              <a:rPr lang="en-US" sz="1700" dirty="0"/>
              <a:t>Rough plan or agenda</a:t>
            </a:r>
          </a:p>
          <a:p>
            <a:pPr indent="-228600">
              <a:lnSpc>
                <a:spcPct val="90000"/>
              </a:lnSpc>
              <a:spcAft>
                <a:spcPts val="600"/>
              </a:spcAft>
              <a:buFont typeface="Arial" panose="020B0604020202020204" pitchFamily="34" charset="0"/>
              <a:buChar char="•"/>
            </a:pPr>
            <a:r>
              <a:rPr lang="en-US" sz="1700" dirty="0"/>
              <a:t>Common understanding of core concepts</a:t>
            </a:r>
          </a:p>
          <a:p>
            <a:pPr indent="-228600">
              <a:lnSpc>
                <a:spcPct val="90000"/>
              </a:lnSpc>
              <a:spcAft>
                <a:spcPts val="600"/>
              </a:spcAft>
              <a:buFont typeface="Arial" panose="020B0604020202020204" pitchFamily="34" charset="0"/>
              <a:buChar char="•"/>
            </a:pPr>
            <a:r>
              <a:rPr lang="en-US" sz="1700" dirty="0"/>
              <a:t>Context, or relevance of the question of degrowth</a:t>
            </a:r>
          </a:p>
          <a:p>
            <a:pPr indent="-228600">
              <a:lnSpc>
                <a:spcPct val="90000"/>
              </a:lnSpc>
              <a:spcAft>
                <a:spcPts val="600"/>
              </a:spcAft>
              <a:buFont typeface="Arial" panose="020B0604020202020204" pitchFamily="34" charset="0"/>
              <a:buChar char="•"/>
            </a:pPr>
            <a:r>
              <a:rPr lang="en-US" sz="1700" dirty="0"/>
              <a:t>Key elements of a growth-based economy</a:t>
            </a:r>
          </a:p>
          <a:p>
            <a:pPr indent="-228600">
              <a:lnSpc>
                <a:spcPct val="90000"/>
              </a:lnSpc>
              <a:spcAft>
                <a:spcPts val="600"/>
              </a:spcAft>
              <a:buFont typeface="Arial" panose="020B0604020202020204" pitchFamily="34" charset="0"/>
              <a:buChar char="•"/>
            </a:pPr>
            <a:r>
              <a:rPr lang="en-US" sz="1700" dirty="0"/>
              <a:t>Key elements of a post-growth or degrowth oriented economy</a:t>
            </a:r>
          </a:p>
          <a:p>
            <a:pPr indent="-228600">
              <a:lnSpc>
                <a:spcPct val="90000"/>
              </a:lnSpc>
              <a:spcAft>
                <a:spcPts val="600"/>
              </a:spcAft>
              <a:buFont typeface="Arial" panose="020B0604020202020204" pitchFamily="34" charset="0"/>
              <a:buChar char="•"/>
            </a:pPr>
            <a:r>
              <a:rPr lang="en-US" sz="1700" dirty="0"/>
              <a:t>Examples of degrowth in action</a:t>
            </a:r>
          </a:p>
          <a:p>
            <a:pPr indent="-228600">
              <a:lnSpc>
                <a:spcPct val="90000"/>
              </a:lnSpc>
              <a:spcAft>
                <a:spcPts val="600"/>
              </a:spcAft>
              <a:buFont typeface="Arial" panose="020B0604020202020204" pitchFamily="34" charset="0"/>
              <a:buChar char="•"/>
            </a:pPr>
            <a:r>
              <a:rPr lang="en-US" sz="1700" dirty="0"/>
              <a:t>Suggested activities</a:t>
            </a:r>
          </a:p>
          <a:p>
            <a:pPr indent="-228600">
              <a:lnSpc>
                <a:spcPct val="90000"/>
              </a:lnSpc>
              <a:spcAft>
                <a:spcPts val="600"/>
              </a:spcAft>
              <a:buFont typeface="Arial" panose="020B0604020202020204" pitchFamily="34" charset="0"/>
              <a:buChar char="•"/>
            </a:pPr>
            <a:r>
              <a:rPr lang="en-US" sz="1700" dirty="0"/>
              <a:t>Recap</a:t>
            </a:r>
          </a:p>
        </p:txBody>
      </p:sp>
      <p:sp>
        <p:nvSpPr>
          <p:cNvPr id="9226" name="Rectangle 78">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7" name="Rectangle 80">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8" name="Rectangle 82">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22" name="Picture 6" descr="Signpost Png, Vector, PSD, and Clipart With Transparent Background for Free  Download | Pngtree">
            <a:extLst>
              <a:ext uri="{FF2B5EF4-FFF2-40B4-BE49-F238E27FC236}">
                <a16:creationId xmlns:a16="http://schemas.microsoft.com/office/drawing/2014/main" id="{41842677-1730-451E-A879-5F67F0AD2A5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2" b="5397"/>
          <a:stretch/>
        </p:blipFill>
        <p:spPr bwMode="auto">
          <a:xfrm>
            <a:off x="5987738" y="650494"/>
            <a:ext cx="5628018" cy="5324142"/>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2" descr="Signpost Clipart, Transparent PNG Clipart Images Free Download - ClipartMax">
            <a:extLst>
              <a:ext uri="{FF2B5EF4-FFF2-40B4-BE49-F238E27FC236}">
                <a16:creationId xmlns:a16="http://schemas.microsoft.com/office/drawing/2014/main" id="{C127B224-05CF-450A-BB15-5244BD9867C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E"/>
          </a:p>
        </p:txBody>
      </p:sp>
    </p:spTree>
    <p:extLst>
      <p:ext uri="{BB962C8B-B14F-4D97-AF65-F5344CB8AC3E}">
        <p14:creationId xmlns:p14="http://schemas.microsoft.com/office/powerpoint/2010/main" val="1117441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22" name="Rectangle 2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DFEADA-957A-44B1-8966-1F7407E1D5E3}"/>
              </a:ext>
            </a:extLst>
          </p:cNvPr>
          <p:cNvSpPr>
            <a:spLocks noGrp="1"/>
          </p:cNvSpPr>
          <p:nvPr>
            <p:ph type="title"/>
          </p:nvPr>
        </p:nvSpPr>
        <p:spPr>
          <a:xfrm>
            <a:off x="1043631" y="809898"/>
            <a:ext cx="9942716" cy="1554480"/>
          </a:xfrm>
        </p:spPr>
        <p:txBody>
          <a:bodyPr anchor="ctr">
            <a:normAutofit/>
          </a:bodyPr>
          <a:lstStyle/>
          <a:p>
            <a:r>
              <a:rPr lang="en-IE" sz="4800" dirty="0"/>
              <a:t>Goals</a:t>
            </a:r>
            <a:br>
              <a:rPr lang="en-IE" sz="4800" dirty="0"/>
            </a:br>
            <a:r>
              <a:rPr lang="en-IE" sz="4800" dirty="0"/>
              <a:t>By the end of my input, you will:</a:t>
            </a:r>
          </a:p>
        </p:txBody>
      </p:sp>
      <p:sp>
        <p:nvSpPr>
          <p:cNvPr id="3" name="Content Placeholder 2">
            <a:extLst>
              <a:ext uri="{FF2B5EF4-FFF2-40B4-BE49-F238E27FC236}">
                <a16:creationId xmlns:a16="http://schemas.microsoft.com/office/drawing/2014/main" id="{151180A0-6D3C-460E-BB21-7988AF8C4634}"/>
              </a:ext>
            </a:extLst>
          </p:cNvPr>
          <p:cNvSpPr>
            <a:spLocks noGrp="1"/>
          </p:cNvSpPr>
          <p:nvPr>
            <p:ph idx="1"/>
          </p:nvPr>
        </p:nvSpPr>
        <p:spPr>
          <a:xfrm>
            <a:off x="1045028" y="3017522"/>
            <a:ext cx="9941319" cy="3124658"/>
          </a:xfrm>
        </p:spPr>
        <p:txBody>
          <a:bodyPr anchor="ctr">
            <a:normAutofit/>
          </a:bodyPr>
          <a:lstStyle/>
          <a:p>
            <a:pPr>
              <a:buFont typeface="Wingdings" panose="05000000000000000000" pitchFamily="2" charset="2"/>
              <a:buChar char="q"/>
            </a:pPr>
            <a:r>
              <a:rPr lang="en-IE" sz="2200"/>
              <a:t> Gain an deeper understanding of the </a:t>
            </a:r>
            <a:r>
              <a:rPr lang="en-IE" sz="2200" i="1"/>
              <a:t>systemic</a:t>
            </a:r>
            <a:r>
              <a:rPr lang="en-IE" sz="2200"/>
              <a:t> nature of the prevailing economic order and dominant paradigm</a:t>
            </a:r>
          </a:p>
          <a:p>
            <a:pPr>
              <a:buFont typeface="Wingdings" panose="05000000000000000000" pitchFamily="2" charset="2"/>
              <a:buChar char="q"/>
            </a:pPr>
            <a:r>
              <a:rPr lang="en-IE" sz="2200"/>
              <a:t> Be introduced to </a:t>
            </a:r>
            <a:r>
              <a:rPr lang="en-IE" sz="2200" i="1"/>
              <a:t>narratives</a:t>
            </a:r>
            <a:r>
              <a:rPr lang="en-IE" sz="2200"/>
              <a:t> around economic growth which undergird environmental destruction</a:t>
            </a:r>
          </a:p>
          <a:p>
            <a:pPr>
              <a:buFont typeface="Wingdings" panose="05000000000000000000" pitchFamily="2" charset="2"/>
              <a:buChar char="q"/>
            </a:pPr>
            <a:r>
              <a:rPr lang="en-IE" sz="2200"/>
              <a:t> Know some </a:t>
            </a:r>
            <a:r>
              <a:rPr lang="en-IE" sz="2200" i="1"/>
              <a:t>examples</a:t>
            </a:r>
            <a:r>
              <a:rPr lang="en-IE" sz="2200"/>
              <a:t> of degrowth in action</a:t>
            </a:r>
          </a:p>
          <a:p>
            <a:pPr>
              <a:buFont typeface="Wingdings" panose="05000000000000000000" pitchFamily="2" charset="2"/>
              <a:buChar char="q"/>
            </a:pPr>
            <a:r>
              <a:rPr lang="en-IE" sz="2200"/>
              <a:t> Have some ideas of </a:t>
            </a:r>
            <a:r>
              <a:rPr lang="en-IE" sz="2200" i="1"/>
              <a:t>activities</a:t>
            </a:r>
            <a:r>
              <a:rPr lang="en-IE" sz="2200"/>
              <a:t> you can carry out with your students to help them question the dominant economic model</a:t>
            </a:r>
          </a:p>
          <a:p>
            <a:pPr>
              <a:buFont typeface="Wingdings" panose="05000000000000000000" pitchFamily="2" charset="2"/>
              <a:buChar char="q"/>
            </a:pPr>
            <a:r>
              <a:rPr lang="en-IE" sz="2200"/>
              <a:t> Leave with some </a:t>
            </a:r>
            <a:r>
              <a:rPr lang="en-IE" sz="2200" i="1"/>
              <a:t>resources</a:t>
            </a:r>
            <a:r>
              <a:rPr lang="en-IE" sz="2200"/>
              <a:t> to help you dig deeper into these concepts</a:t>
            </a:r>
          </a:p>
        </p:txBody>
      </p:sp>
      <p:cxnSp>
        <p:nvCxnSpPr>
          <p:cNvPr id="28" name="Straight Connector 2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30000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91DC6ABD-215C-4EA8-A483-CEF5B99AB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A6D409-5073-4B02-96F7-33E7535FEE76}"/>
              </a:ext>
            </a:extLst>
          </p:cNvPr>
          <p:cNvSpPr>
            <a:spLocks noGrp="1"/>
          </p:cNvSpPr>
          <p:nvPr>
            <p:ph type="title"/>
          </p:nvPr>
        </p:nvSpPr>
        <p:spPr>
          <a:xfrm>
            <a:off x="599609" y="679731"/>
            <a:ext cx="4171994" cy="3736540"/>
          </a:xfrm>
        </p:spPr>
        <p:txBody>
          <a:bodyPr vert="horz" lIns="91440" tIns="45720" rIns="91440" bIns="45720" rtlCol="0" anchor="b">
            <a:normAutofit fontScale="90000"/>
          </a:bodyPr>
          <a:lstStyle/>
          <a:p>
            <a:pPr algn="ctr"/>
            <a:r>
              <a:rPr lang="en-US" sz="4200" kern="1200" dirty="0">
                <a:solidFill>
                  <a:schemeClr val="tx1"/>
                </a:solidFill>
                <a:latin typeface="+mj-lt"/>
                <a:ea typeface="+mj-ea"/>
                <a:cs typeface="+mj-cs"/>
              </a:rPr>
              <a:t>What does sustainability mean?!</a:t>
            </a:r>
            <a:br>
              <a:rPr lang="en-US" sz="4200" kern="1200" dirty="0">
                <a:solidFill>
                  <a:schemeClr val="tx1"/>
                </a:solidFill>
                <a:latin typeface="+mj-lt"/>
                <a:ea typeface="+mj-ea"/>
                <a:cs typeface="+mj-cs"/>
              </a:rPr>
            </a:br>
            <a:br>
              <a:rPr lang="en-US" sz="4200" kern="1200" dirty="0">
                <a:solidFill>
                  <a:schemeClr val="tx1"/>
                </a:solidFill>
                <a:latin typeface="+mj-lt"/>
                <a:ea typeface="+mj-ea"/>
                <a:cs typeface="+mj-cs"/>
              </a:rPr>
            </a:br>
            <a:r>
              <a:rPr lang="en-US" sz="4200" i="1" kern="1200" dirty="0">
                <a:solidFill>
                  <a:schemeClr val="tx1"/>
                </a:solidFill>
                <a:latin typeface="+mj-lt"/>
                <a:ea typeface="+mj-ea"/>
                <a:cs typeface="+mj-cs"/>
              </a:rPr>
              <a:t>Unmute yourselves and share!</a:t>
            </a:r>
          </a:p>
        </p:txBody>
      </p:sp>
      <p:grpSp>
        <p:nvGrpSpPr>
          <p:cNvPr id="29" name="Group 18">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30" name="Straight Connector 19">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1" name="Rectangle 20">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Sustainability">
            <a:extLst>
              <a:ext uri="{FF2B5EF4-FFF2-40B4-BE49-F238E27FC236}">
                <a16:creationId xmlns:a16="http://schemas.microsoft.com/office/drawing/2014/main" id="{83738858-3E7F-4D80-92E0-0A3B746D5A5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640572" y="569297"/>
            <a:ext cx="5608830" cy="5608830"/>
          </a:xfrm>
          <a:prstGeom prst="rect">
            <a:avLst/>
          </a:prstGeom>
        </p:spPr>
      </p:pic>
    </p:spTree>
    <p:extLst>
      <p:ext uri="{BB962C8B-B14F-4D97-AF65-F5344CB8AC3E}">
        <p14:creationId xmlns:p14="http://schemas.microsoft.com/office/powerpoint/2010/main" val="18466064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sz="4800"/>
              <a:t>‘Sustainable Development’</a:t>
            </a:r>
          </a:p>
        </p:txBody>
      </p:sp>
      <p:sp>
        <p:nvSpPr>
          <p:cNvPr id="3" name="Content Placeholder 2"/>
          <p:cNvSpPr>
            <a:spLocks noGrp="1"/>
          </p:cNvSpPr>
          <p:nvPr>
            <p:ph idx="1"/>
          </p:nvPr>
        </p:nvSpPr>
        <p:spPr>
          <a:xfrm>
            <a:off x="1045028" y="3017522"/>
            <a:ext cx="9941319" cy="3124658"/>
          </a:xfrm>
        </p:spPr>
        <p:txBody>
          <a:bodyPr anchor="ctr">
            <a:normAutofit/>
          </a:bodyPr>
          <a:lstStyle/>
          <a:p>
            <a:r>
              <a:rPr lang="en-GB" altLang="en-US" sz="2200" dirty="0"/>
              <a:t>The emergence of the concept of sustainable development is a defining feature of the 1980s</a:t>
            </a:r>
          </a:p>
          <a:p>
            <a:r>
              <a:rPr lang="en-GB" altLang="en-US" sz="2200" dirty="0">
                <a:cs typeface="Times New Roman" panose="02020603050405020304" pitchFamily="18" charset="0"/>
              </a:rPr>
              <a:t>Believed that economic growth could finally be integrated with the environment</a:t>
            </a:r>
            <a:r>
              <a:rPr lang="en-GB" altLang="en-US" sz="2200" dirty="0"/>
              <a:t> </a:t>
            </a:r>
          </a:p>
          <a:p>
            <a:r>
              <a:rPr lang="en-GB" altLang="en-US" sz="2200" dirty="0">
                <a:cs typeface="Times New Roman" panose="02020603050405020304" pitchFamily="18" charset="0"/>
              </a:rPr>
              <a:t>International Union for Conservation of Nature and Natural Resources (ICUN) published the World Conservation Strategy with the co-operation of the United National Environment Programme (UNEP) and the World Wildlife Fund (WWF)</a:t>
            </a:r>
            <a:r>
              <a:rPr lang="en-GB" altLang="en-US" sz="2200" dirty="0"/>
              <a:t> </a:t>
            </a:r>
          </a:p>
          <a:p>
            <a:r>
              <a:rPr lang="en-GB" altLang="en-US" sz="2200" dirty="0"/>
              <a:t>First </a:t>
            </a:r>
            <a:r>
              <a:rPr lang="en-GB" altLang="en-US" sz="2200" dirty="0">
                <a:cs typeface="Times New Roman" panose="02020603050405020304" pitchFamily="18" charset="0"/>
              </a:rPr>
              <a:t>strategic international undertaking to place the concept of sustainable development on the agenda </a:t>
            </a:r>
          </a:p>
          <a:p>
            <a:endParaRPr lang="en-GB" sz="22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642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E7F752-0ECF-4A22-8670-A6EF9DF228E4}"/>
              </a:ext>
            </a:extLst>
          </p:cNvPr>
          <p:cNvSpPr>
            <a:spLocks noGrp="1"/>
          </p:cNvSpPr>
          <p:nvPr>
            <p:ph type="title"/>
          </p:nvPr>
        </p:nvSpPr>
        <p:spPr>
          <a:xfrm>
            <a:off x="1043631" y="809898"/>
            <a:ext cx="9942716" cy="1554480"/>
          </a:xfrm>
        </p:spPr>
        <p:txBody>
          <a:bodyPr anchor="ctr">
            <a:normAutofit/>
          </a:bodyPr>
          <a:lstStyle/>
          <a:p>
            <a:r>
              <a:rPr kumimoji="0" lang="en-GB" altLang="en-US" sz="4800" b="0" i="0" u="none" strike="noStrike" kern="1200" cap="none" spc="0" normalizeH="0" baseline="0" noProof="0" dirty="0">
                <a:ln>
                  <a:noFill/>
                </a:ln>
                <a:effectLst/>
                <a:uLnTx/>
                <a:uFillTx/>
                <a:latin typeface="Calibri" panose="020F0502020204030204"/>
                <a:ea typeface="+mn-ea"/>
                <a:cs typeface="+mn-cs"/>
              </a:rPr>
              <a:t>1980 World Conservation Strategy</a:t>
            </a:r>
            <a:br>
              <a:rPr kumimoji="0" lang="en-GB" altLang="en-US" sz="4800" b="0" i="0" u="none" strike="noStrike" kern="1200" cap="none" spc="0" normalizeH="0" baseline="0" noProof="0" dirty="0">
                <a:ln>
                  <a:noFill/>
                </a:ln>
                <a:effectLst/>
                <a:uLnTx/>
                <a:uFillTx/>
                <a:latin typeface="Calibri" panose="020F0502020204030204"/>
                <a:ea typeface="+mn-ea"/>
                <a:cs typeface="+mn-cs"/>
              </a:rPr>
            </a:br>
            <a:endParaRPr lang="en-IE" sz="4800" dirty="0"/>
          </a:p>
        </p:txBody>
      </p:sp>
      <p:sp>
        <p:nvSpPr>
          <p:cNvPr id="3" name="Content Placeholder 2">
            <a:extLst>
              <a:ext uri="{FF2B5EF4-FFF2-40B4-BE49-F238E27FC236}">
                <a16:creationId xmlns:a16="http://schemas.microsoft.com/office/drawing/2014/main" id="{84ED8D5D-5C57-4EA0-9C08-2E67F898EEBC}"/>
              </a:ext>
            </a:extLst>
          </p:cNvPr>
          <p:cNvSpPr>
            <a:spLocks noGrp="1"/>
          </p:cNvSpPr>
          <p:nvPr>
            <p:ph idx="1"/>
          </p:nvPr>
        </p:nvSpPr>
        <p:spPr>
          <a:xfrm>
            <a:off x="1045028" y="3017522"/>
            <a:ext cx="9941319" cy="3124658"/>
          </a:xfrm>
        </p:spPr>
        <p:txBody>
          <a:bodyPr anchor="ctr">
            <a:normAutofit/>
          </a:bodyPr>
          <a:lstStyle/>
          <a:p>
            <a:pPr marL="0" indent="0">
              <a:buNone/>
            </a:pPr>
            <a:r>
              <a:rPr kumimoji="0" lang="en-GB" altLang="en-US" sz="2400" b="0" i="0" u="none" strike="noStrike" kern="1200" cap="none" spc="0" normalizeH="0" baseline="0" noProof="0" dirty="0">
                <a:ln>
                  <a:noFill/>
                </a:ln>
                <a:effectLst/>
                <a:uLnTx/>
                <a:uFillTx/>
                <a:latin typeface="Calibri" panose="020F0502020204030204"/>
                <a:ea typeface="+mn-ea"/>
                <a:cs typeface="Times New Roman" panose="02020603050405020304" pitchFamily="18" charset="0"/>
              </a:rPr>
              <a:t>“Humanity’s relationship with the biosphere (the thin covering of the planet that contains and sustains life) will continue to deteriorate until a new international order is achieved, a new environmental ethic is adopted, human populations stabilised, and sustainable modes of development become the rule rather than the exception... For development to be sustainable it must take account of social and ecological factors, </a:t>
            </a:r>
            <a:r>
              <a:rPr kumimoji="0" lang="en-GB" altLang="en-US" sz="2400" b="1" i="0" u="none" strike="noStrike" kern="1200" cap="none" spc="0" normalizeH="0" baseline="0" noProof="0" dirty="0">
                <a:ln>
                  <a:noFill/>
                </a:ln>
                <a:effectLst/>
                <a:uLnTx/>
                <a:uFillTx/>
                <a:latin typeface="Calibri" panose="020F0502020204030204"/>
                <a:ea typeface="+mn-ea"/>
                <a:cs typeface="Times New Roman" panose="02020603050405020304" pitchFamily="18" charset="0"/>
              </a:rPr>
              <a:t>as well as economic ones</a:t>
            </a:r>
            <a:r>
              <a:rPr kumimoji="0" lang="en-GB" altLang="en-US" sz="2400" b="0" i="0" u="none" strike="noStrike" kern="1200" cap="none" spc="0" normalizeH="0" baseline="0" noProof="0" dirty="0">
                <a:ln>
                  <a:noFill/>
                </a:ln>
                <a:effectLst/>
                <a:uLnTx/>
                <a:uFillTx/>
                <a:latin typeface="Calibri" panose="020F0502020204030204"/>
                <a:ea typeface="+mn-ea"/>
                <a:cs typeface="Times New Roman" panose="02020603050405020304" pitchFamily="18" charset="0"/>
              </a:rPr>
              <a:t>; of the living and non-living resource base; and of the long term as well as short term advantages and disadvantages of alternative actions.” </a:t>
            </a:r>
            <a:r>
              <a:rPr kumimoji="0" lang="en-GB" altLang="en-US"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(IUCN, 1980, Section1) </a:t>
            </a:r>
            <a:endParaRPr kumimoji="0" lang="en-GB" altLang="en-US" sz="2400" b="0" i="0" u="none" strike="noStrike" kern="1200" cap="none" spc="0" normalizeH="0" baseline="0" noProof="0" dirty="0">
              <a:ln>
                <a:noFill/>
              </a:ln>
              <a:effectLst/>
              <a:uLnTx/>
              <a:uFillTx/>
              <a:latin typeface="Calibri" panose="020F0502020204030204"/>
              <a:ea typeface="+mn-ea"/>
              <a:cs typeface="Times New Roman" panose="02020603050405020304" pitchFamily="18" charset="0"/>
            </a:endParaRPr>
          </a:p>
          <a:p>
            <a:endParaRPr lang="en-IE" sz="24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37607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938" name="Picture 2" descr="Venn diagram - Path to sustainable development | Sustainable development -  Venn diagram | Venn diagram - Path to sustainable development | Venn Diagram  For Sustainable Development">
            <a:extLst>
              <a:ext uri="{FF2B5EF4-FFF2-40B4-BE49-F238E27FC236}">
                <a16:creationId xmlns:a16="http://schemas.microsoft.com/office/drawing/2014/main" id="{B836ED67-4F7A-401F-82C1-B9BC4DEFC12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86827" y="643467"/>
            <a:ext cx="5818346"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4176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9942716" cy="1554480"/>
          </a:xfrm>
        </p:spPr>
        <p:txBody>
          <a:bodyPr anchor="ctr">
            <a:normAutofit/>
          </a:bodyPr>
          <a:lstStyle/>
          <a:p>
            <a:r>
              <a:rPr lang="en-GB" altLang="en-US" sz="3400" dirty="0"/>
              <a:t>1987 World Commission on Environment and Development</a:t>
            </a:r>
            <a:br>
              <a:rPr lang="en-GB" altLang="en-US" sz="3400" dirty="0"/>
            </a:br>
            <a:endParaRPr lang="en-GB" sz="3400" dirty="0"/>
          </a:p>
        </p:txBody>
      </p:sp>
      <p:sp>
        <p:nvSpPr>
          <p:cNvPr id="3" name="Content Placeholder 2"/>
          <p:cNvSpPr>
            <a:spLocks noGrp="1"/>
          </p:cNvSpPr>
          <p:nvPr>
            <p:ph idx="1"/>
          </p:nvPr>
        </p:nvSpPr>
        <p:spPr>
          <a:xfrm>
            <a:off x="1045028" y="3017522"/>
            <a:ext cx="9941319" cy="3124658"/>
          </a:xfrm>
        </p:spPr>
        <p:txBody>
          <a:bodyPr anchor="ctr">
            <a:normAutofit lnSpcReduction="10000"/>
          </a:bodyPr>
          <a:lstStyle/>
          <a:p>
            <a:pPr marL="457200" lvl="1" indent="0">
              <a:buNone/>
            </a:pPr>
            <a:r>
              <a:rPr lang="en-GB" altLang="en-US" sz="3600" dirty="0"/>
              <a:t>Sustainable development = progress that:</a:t>
            </a:r>
          </a:p>
          <a:p>
            <a:pPr lvl="1"/>
            <a:endParaRPr lang="en-GB" altLang="en-US" sz="3600" dirty="0"/>
          </a:p>
          <a:p>
            <a:pPr marL="457200" lvl="1" indent="0">
              <a:buNone/>
            </a:pPr>
            <a:r>
              <a:rPr lang="en-GB" altLang="en-US" sz="3600" i="1" dirty="0"/>
              <a:t>“meets the needs of the present without compromising the ability of future generations to meet their own needs.” (</a:t>
            </a:r>
            <a:r>
              <a:rPr lang="en-GB" altLang="en-US" sz="3600" dirty="0"/>
              <a:t>Our Common Future, p.43)</a:t>
            </a:r>
          </a:p>
          <a:p>
            <a:endParaRPr lang="en-GB" sz="24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0056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1">
            <a:extLst>
              <a:ext uri="{FF2B5EF4-FFF2-40B4-BE49-F238E27FC236}">
                <a16:creationId xmlns:a16="http://schemas.microsoft.com/office/drawing/2014/main" id="{74751229-0244-4FBB-BED1-407467F4C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A6D409-5073-4B02-96F7-33E7535FEE76}"/>
              </a:ext>
            </a:extLst>
          </p:cNvPr>
          <p:cNvSpPr>
            <a:spLocks noGrp="1"/>
          </p:cNvSpPr>
          <p:nvPr>
            <p:ph type="title"/>
          </p:nvPr>
        </p:nvSpPr>
        <p:spPr>
          <a:xfrm>
            <a:off x="2197101" y="2215167"/>
            <a:ext cx="4978399" cy="3165045"/>
          </a:xfrm>
        </p:spPr>
        <p:txBody>
          <a:bodyPr vert="horz" lIns="91440" tIns="45720" rIns="91440" bIns="45720" rtlCol="0" anchor="b">
            <a:normAutofit fontScale="90000"/>
          </a:bodyPr>
          <a:lstStyle/>
          <a:p>
            <a:r>
              <a:rPr lang="en-US" sz="5200" kern="1200" dirty="0">
                <a:solidFill>
                  <a:schemeClr val="tx1"/>
                </a:solidFill>
                <a:latin typeface="+mj-lt"/>
                <a:ea typeface="+mj-ea"/>
                <a:cs typeface="+mj-cs"/>
              </a:rPr>
              <a:t>Let’s return to our definition of sustainability…are we achieving sustainable development? </a:t>
            </a:r>
          </a:p>
        </p:txBody>
      </p:sp>
      <p:pic>
        <p:nvPicPr>
          <p:cNvPr id="7" name="Graphic 6" descr="Deciduous tree">
            <a:extLst>
              <a:ext uri="{FF2B5EF4-FFF2-40B4-BE49-F238E27FC236}">
                <a16:creationId xmlns:a16="http://schemas.microsoft.com/office/drawing/2014/main" id="{C8E36321-8191-437E-8589-34BC3F66D7F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7549" y="2776619"/>
            <a:ext cx="1289051" cy="1289051"/>
          </a:xfrm>
          <a:prstGeom prst="rect">
            <a:avLst/>
          </a:prstGeom>
        </p:spPr>
      </p:pic>
      <p:pic>
        <p:nvPicPr>
          <p:cNvPr id="9" name="Graphic 8" descr="Deciduous tree">
            <a:extLst>
              <a:ext uri="{FF2B5EF4-FFF2-40B4-BE49-F238E27FC236}">
                <a16:creationId xmlns:a16="http://schemas.microsoft.com/office/drawing/2014/main" id="{3589ED1B-1690-4985-A11A-5B0A97DA844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07815" y="716407"/>
            <a:ext cx="5411343" cy="5411343"/>
          </a:xfrm>
          <a:prstGeom prst="rect">
            <a:avLst/>
          </a:prstGeom>
        </p:spPr>
      </p:pic>
    </p:spTree>
    <p:extLst>
      <p:ext uri="{BB962C8B-B14F-4D97-AF65-F5344CB8AC3E}">
        <p14:creationId xmlns:p14="http://schemas.microsoft.com/office/powerpoint/2010/main" val="1058398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B9EE3F3-89B7-43C3-8651-C4C968309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5541"/>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5" name="Picture 2" descr="Venn diagram - Path to sustainable development | Sustainable development -  Venn diagram | Venn diagram - Path to sustainable development | Venn Diagram  For Sustainable Development">
            <a:extLst>
              <a:ext uri="{FF2B5EF4-FFF2-40B4-BE49-F238E27FC236}">
                <a16:creationId xmlns:a16="http://schemas.microsoft.com/office/drawing/2014/main" id="{24C8BA0D-EFCD-4CBA-9238-B814492BA83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5689600" y="622300"/>
            <a:ext cx="5803900" cy="5549900"/>
          </a:xfrm>
          <a:prstGeom prst="rect">
            <a:avLst/>
          </a:prstGeom>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574D239-023F-4040-AA84-AE6B854B1640}"/>
              </a:ext>
            </a:extLst>
          </p:cNvPr>
          <p:cNvSpPr>
            <a:spLocks noGrp="1"/>
          </p:cNvSpPr>
          <p:nvPr>
            <p:ph type="title"/>
          </p:nvPr>
        </p:nvSpPr>
        <p:spPr>
          <a:xfrm>
            <a:off x="411480" y="991443"/>
            <a:ext cx="4443154" cy="1087819"/>
          </a:xfrm>
        </p:spPr>
        <p:txBody>
          <a:bodyPr vert="horz" lIns="91440" tIns="45720" rIns="91440" bIns="45720" rtlCol="0" anchor="b">
            <a:normAutofit/>
          </a:bodyPr>
          <a:lstStyle/>
          <a:p>
            <a:r>
              <a:rPr lang="en-US" sz="3400" kern="1200">
                <a:solidFill>
                  <a:schemeClr val="tx1"/>
                </a:solidFill>
                <a:latin typeface="+mj-lt"/>
                <a:ea typeface="+mj-ea"/>
                <a:cs typeface="+mj-cs"/>
              </a:rPr>
              <a:t>Can we have it all – profit plus planet?</a:t>
            </a:r>
          </a:p>
        </p:txBody>
      </p:sp>
      <p:sp>
        <p:nvSpPr>
          <p:cNvPr id="3" name="Content Placeholder 2">
            <a:extLst>
              <a:ext uri="{FF2B5EF4-FFF2-40B4-BE49-F238E27FC236}">
                <a16:creationId xmlns:a16="http://schemas.microsoft.com/office/drawing/2014/main" id="{B2F89BAB-F08C-4BBE-BE69-F6E74F108913}"/>
              </a:ext>
            </a:extLst>
          </p:cNvPr>
          <p:cNvSpPr>
            <a:spLocks noGrp="1"/>
          </p:cNvSpPr>
          <p:nvPr>
            <p:ph sz="half" idx="1"/>
          </p:nvPr>
        </p:nvSpPr>
        <p:spPr>
          <a:xfrm>
            <a:off x="406400" y="2679700"/>
            <a:ext cx="4432300" cy="3492500"/>
          </a:xfrm>
        </p:spPr>
        <p:txBody>
          <a:bodyPr vert="horz" wrap="square" lIns="91440" tIns="45720" rIns="91440" bIns="45720" rtlCol="0" anchor="t">
            <a:normAutofit/>
          </a:bodyPr>
          <a:lstStyle/>
          <a:p>
            <a:pPr marL="0" indent="0">
              <a:buNone/>
            </a:pPr>
            <a:r>
              <a:rPr lang="en-US" altLang="en-US" i="1" dirty="0"/>
              <a:t>“meets the needs of the present without compromising the ability of future generations to meet their own needs.” (</a:t>
            </a:r>
            <a:r>
              <a:rPr lang="en-US" altLang="en-US" dirty="0"/>
              <a:t>Our Common Future, p.43)</a:t>
            </a:r>
          </a:p>
          <a:p>
            <a:endParaRPr lang="en-US" dirty="0"/>
          </a:p>
        </p:txBody>
      </p:sp>
      <p:sp>
        <p:nvSpPr>
          <p:cNvPr id="7" name="Cross 6">
            <a:extLst>
              <a:ext uri="{FF2B5EF4-FFF2-40B4-BE49-F238E27FC236}">
                <a16:creationId xmlns:a16="http://schemas.microsoft.com/office/drawing/2014/main" id="{2325DD8B-70EA-434D-85E9-90D81ADCC9A1}"/>
              </a:ext>
            </a:extLst>
          </p:cNvPr>
          <p:cNvSpPr/>
          <p:nvPr/>
        </p:nvSpPr>
        <p:spPr>
          <a:xfrm>
            <a:off x="4854634" y="2679700"/>
            <a:ext cx="1088966" cy="905711"/>
          </a:xfrm>
          <a:prstGeom prst="plus">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IE"/>
          </a:p>
        </p:txBody>
      </p:sp>
    </p:spTree>
    <p:extLst>
      <p:ext uri="{BB962C8B-B14F-4D97-AF65-F5344CB8AC3E}">
        <p14:creationId xmlns:p14="http://schemas.microsoft.com/office/powerpoint/2010/main" val="61266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0964" name="Rectangle 70">
            <a:extLst>
              <a:ext uri="{FF2B5EF4-FFF2-40B4-BE49-F238E27FC236}">
                <a16:creationId xmlns:a16="http://schemas.microsoft.com/office/drawing/2014/main" id="{BEE73255-8084-4DF9-BB0B-15EAC92E2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C22FBC-AEC7-4A52-8612-545589900124}"/>
              </a:ext>
            </a:extLst>
          </p:cNvPr>
          <p:cNvSpPr>
            <a:spLocks noGrp="1"/>
          </p:cNvSpPr>
          <p:nvPr>
            <p:ph type="title"/>
          </p:nvPr>
        </p:nvSpPr>
        <p:spPr>
          <a:xfrm>
            <a:off x="603938" y="640081"/>
            <a:ext cx="2608655" cy="5257799"/>
          </a:xfrm>
        </p:spPr>
        <p:txBody>
          <a:bodyPr vert="horz" lIns="91440" tIns="45720" rIns="91440" bIns="45720" rtlCol="0" anchor="ctr">
            <a:normAutofit/>
          </a:bodyPr>
          <a:lstStyle/>
          <a:p>
            <a:r>
              <a:rPr lang="en-US" sz="3600" dirty="0">
                <a:solidFill>
                  <a:srgbClr val="2C2C2C"/>
                </a:solidFill>
              </a:rPr>
              <a:t>What is the ‘economy?’</a:t>
            </a:r>
            <a:br>
              <a:rPr lang="en-US" sz="3600" dirty="0">
                <a:solidFill>
                  <a:srgbClr val="2C2C2C"/>
                </a:solidFill>
              </a:rPr>
            </a:br>
            <a:br>
              <a:rPr lang="en-US" sz="3600" dirty="0">
                <a:solidFill>
                  <a:srgbClr val="2C2C2C"/>
                </a:solidFill>
              </a:rPr>
            </a:br>
            <a:r>
              <a:rPr lang="en-US" sz="3600" b="1" dirty="0">
                <a:solidFill>
                  <a:srgbClr val="2C2C2C"/>
                </a:solidFill>
              </a:rPr>
              <a:t>Type in chat box</a:t>
            </a:r>
          </a:p>
        </p:txBody>
      </p:sp>
      <p:sp>
        <p:nvSpPr>
          <p:cNvPr id="73" name="Rounded Rectangle 9">
            <a:extLst>
              <a:ext uri="{FF2B5EF4-FFF2-40B4-BE49-F238E27FC236}">
                <a16:creationId xmlns:a16="http://schemas.microsoft.com/office/drawing/2014/main" id="{67048353-8981-459A-9BC6-9711CE462E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0067"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62" name="Picture 2" descr="world,economy,recovery,2017,2018 | Cartoon, Art, World">
            <a:extLst>
              <a:ext uri="{FF2B5EF4-FFF2-40B4-BE49-F238E27FC236}">
                <a16:creationId xmlns:a16="http://schemas.microsoft.com/office/drawing/2014/main" id="{986924AE-9935-4F25-978D-677F695E0A26}"/>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2795" b="1"/>
          <a:stretch/>
        </p:blipFill>
        <p:spPr bwMode="auto">
          <a:xfrm>
            <a:off x="4062964"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391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73BA5-9F95-4A84-88BB-C1F970692F8D}"/>
              </a:ext>
            </a:extLst>
          </p:cNvPr>
          <p:cNvSpPr>
            <a:spLocks noGrp="1"/>
          </p:cNvSpPr>
          <p:nvPr>
            <p:ph type="title"/>
          </p:nvPr>
        </p:nvSpPr>
        <p:spPr>
          <a:xfrm>
            <a:off x="4965430" y="629268"/>
            <a:ext cx="6586491" cy="1286160"/>
          </a:xfrm>
        </p:spPr>
        <p:txBody>
          <a:bodyPr vert="horz" lIns="91440" tIns="45720" rIns="91440" bIns="45720" rtlCol="0" anchor="b">
            <a:normAutofit/>
          </a:bodyPr>
          <a:lstStyle/>
          <a:p>
            <a:r>
              <a:rPr lang="en-US" dirty="0"/>
              <a:t>The Economy</a:t>
            </a:r>
          </a:p>
        </p:txBody>
      </p:sp>
      <p:sp>
        <p:nvSpPr>
          <p:cNvPr id="3" name="Content Placeholder 2">
            <a:extLst>
              <a:ext uri="{FF2B5EF4-FFF2-40B4-BE49-F238E27FC236}">
                <a16:creationId xmlns:a16="http://schemas.microsoft.com/office/drawing/2014/main" id="{55FBACF1-2448-45B2-BD23-E343FB6688A6}"/>
              </a:ext>
            </a:extLst>
          </p:cNvPr>
          <p:cNvSpPr>
            <a:spLocks noGrp="1"/>
          </p:cNvSpPr>
          <p:nvPr>
            <p:ph sz="half" idx="1"/>
          </p:nvPr>
        </p:nvSpPr>
        <p:spPr>
          <a:xfrm>
            <a:off x="4965431" y="2438400"/>
            <a:ext cx="6586489" cy="3785419"/>
          </a:xfrm>
        </p:spPr>
        <p:txBody>
          <a:bodyPr vert="horz" lIns="91440" tIns="45720" rIns="91440" bIns="45720" rtlCol="0">
            <a:normAutofit/>
          </a:bodyPr>
          <a:lstStyle/>
          <a:p>
            <a:pPr marL="0" indent="0">
              <a:buNone/>
            </a:pPr>
            <a:r>
              <a:rPr lang="en-US" sz="4000" i="1" dirty="0"/>
              <a:t>Aggregate of monetized activities done by people</a:t>
            </a:r>
          </a:p>
          <a:p>
            <a:endParaRPr lang="en-US" sz="2000" dirty="0"/>
          </a:p>
        </p:txBody>
      </p:sp>
      <p:pic>
        <p:nvPicPr>
          <p:cNvPr id="44034" name="Picture 2" descr="The Growth Delusion: The Wealth and Well-Being of Nations: Amazon.co.uk:  Pilling, David: 9781408893708: Books">
            <a:extLst>
              <a:ext uri="{FF2B5EF4-FFF2-40B4-BE49-F238E27FC236}">
                <a16:creationId xmlns:a16="http://schemas.microsoft.com/office/drawing/2014/main" id="{37E8F40D-AFA9-436D-A712-ECF9E97C8878}"/>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r="1" b="140"/>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1" name="Straight Connector 7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E7D43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4680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0987C3-F07B-4FCB-973C-2BC8712732E8}"/>
              </a:ext>
            </a:extLst>
          </p:cNvPr>
          <p:cNvSpPr>
            <a:spLocks noGrp="1"/>
          </p:cNvSpPr>
          <p:nvPr>
            <p:ph type="title"/>
          </p:nvPr>
        </p:nvSpPr>
        <p:spPr>
          <a:xfrm>
            <a:off x="808638" y="386930"/>
            <a:ext cx="9236700" cy="1188950"/>
          </a:xfrm>
        </p:spPr>
        <p:txBody>
          <a:bodyPr anchor="b">
            <a:normAutofit/>
          </a:bodyPr>
          <a:lstStyle/>
          <a:p>
            <a:r>
              <a:rPr lang="en-IE" sz="3800"/>
              <a:t>Economic Growth and the Dominant Organizing Principle of the Economy</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032ECCA-33C6-4F65-B008-FCEF11C61092}"/>
              </a:ext>
            </a:extLst>
          </p:cNvPr>
          <p:cNvSpPr>
            <a:spLocks noGrp="1"/>
          </p:cNvSpPr>
          <p:nvPr>
            <p:ph idx="1"/>
          </p:nvPr>
        </p:nvSpPr>
        <p:spPr>
          <a:xfrm>
            <a:off x="793660" y="2599509"/>
            <a:ext cx="10143668" cy="3435531"/>
          </a:xfrm>
        </p:spPr>
        <p:txBody>
          <a:bodyPr anchor="ctr">
            <a:normAutofit/>
          </a:bodyPr>
          <a:lstStyle/>
          <a:p>
            <a:pPr marL="0" indent="0">
              <a:buNone/>
            </a:pPr>
            <a:r>
              <a:rPr lang="en-IE" sz="2400" dirty="0">
                <a:effectLst/>
                <a:latin typeface="Calibri" panose="020F0502020204030204" pitchFamily="34" charset="0"/>
                <a:ea typeface="Calibri" panose="020F0502020204030204" pitchFamily="34" charset="0"/>
                <a:cs typeface="Calibri" panose="020F0502020204030204" pitchFamily="34" charset="0"/>
              </a:rPr>
              <a:t>According to Pirani (2018, p.2), the driving forces for economic expansion lie in the constant urge of </a:t>
            </a:r>
            <a:r>
              <a:rPr lang="en-IE" sz="2400" b="1" dirty="0">
                <a:effectLst/>
                <a:latin typeface="Calibri" panose="020F0502020204030204" pitchFamily="34" charset="0"/>
                <a:ea typeface="Calibri" panose="020F0502020204030204" pitchFamily="34" charset="0"/>
                <a:cs typeface="Calibri" panose="020F0502020204030204" pitchFamily="34" charset="0"/>
              </a:rPr>
              <a:t>capital to accumulate</a:t>
            </a:r>
            <a:r>
              <a:rPr lang="en-IE" sz="2400" dirty="0">
                <a:effectLst/>
                <a:latin typeface="Calibri" panose="020F0502020204030204" pitchFamily="34" charset="0"/>
                <a:ea typeface="Calibri" panose="020F0502020204030204" pitchFamily="34" charset="0"/>
                <a:cs typeface="Calibri" panose="020F0502020204030204" pitchFamily="34" charset="0"/>
              </a:rPr>
              <a:t>. </a:t>
            </a:r>
          </a:p>
          <a:p>
            <a:pPr marL="0" indent="0">
              <a:buNone/>
            </a:pPr>
            <a:r>
              <a:rPr lang="en-IE" sz="2400" dirty="0">
                <a:effectLst/>
                <a:latin typeface="Calibri" panose="020F0502020204030204" pitchFamily="34" charset="0"/>
                <a:ea typeface="Calibri" panose="020F0502020204030204" pitchFamily="34" charset="0"/>
                <a:cs typeface="Calibri" panose="020F0502020204030204" pitchFamily="34" charset="0"/>
              </a:rPr>
              <a:t>Capitalism survives by over-accumulating capital and finding new frontiers in which to put it. </a:t>
            </a:r>
          </a:p>
          <a:p>
            <a:pPr marL="0" indent="0">
              <a:buNone/>
            </a:pPr>
            <a:r>
              <a:rPr lang="en-IE" sz="2400" dirty="0">
                <a:effectLst/>
                <a:latin typeface="Calibri" panose="020F0502020204030204" pitchFamily="34" charset="0"/>
                <a:ea typeface="Calibri" panose="020F0502020204030204" pitchFamily="34" charset="0"/>
                <a:cs typeface="Calibri" panose="020F0502020204030204" pitchFamily="34" charset="0"/>
              </a:rPr>
              <a:t>It needs to eliminate all spatial barriers and can only do this through the </a:t>
            </a:r>
            <a:r>
              <a:rPr lang="en-IE" sz="2400" b="1" dirty="0">
                <a:effectLst/>
                <a:latin typeface="Calibri" panose="020F0502020204030204" pitchFamily="34" charset="0"/>
                <a:ea typeface="Calibri" panose="020F0502020204030204" pitchFamily="34" charset="0"/>
                <a:cs typeface="Calibri" panose="020F0502020204030204" pitchFamily="34" charset="0"/>
              </a:rPr>
              <a:t>production of fixed space </a:t>
            </a:r>
            <a:r>
              <a:rPr lang="en-IE" sz="2400" dirty="0">
                <a:effectLst/>
                <a:latin typeface="Calibri" panose="020F0502020204030204" pitchFamily="34" charset="0"/>
                <a:ea typeface="Calibri" panose="020F0502020204030204" pitchFamily="34" charset="0"/>
                <a:cs typeface="Calibri" panose="020F0502020204030204" pitchFamily="34" charset="0"/>
              </a:rPr>
              <a:t>via long-term infrastructural projects - it thus requires dispossession of territory for ‘spatial fixes’ (Harvey, 2008).  </a:t>
            </a:r>
            <a:endParaRPr lang="en-I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IE" sz="2400" dirty="0"/>
          </a:p>
        </p:txBody>
      </p:sp>
    </p:spTree>
    <p:extLst>
      <p:ext uri="{BB962C8B-B14F-4D97-AF65-F5344CB8AC3E}">
        <p14:creationId xmlns:p14="http://schemas.microsoft.com/office/powerpoint/2010/main" val="37091550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CF72F19-1473-448C-AA14-0CB8AA374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FF2F7D-B0B1-445E-91EE-FBE9F39E0283}"/>
              </a:ext>
            </a:extLst>
          </p:cNvPr>
          <p:cNvSpPr>
            <a:spLocks noGrp="1"/>
          </p:cNvSpPr>
          <p:nvPr>
            <p:ph type="title"/>
          </p:nvPr>
        </p:nvSpPr>
        <p:spPr>
          <a:xfrm>
            <a:off x="599609" y="679731"/>
            <a:ext cx="4171994" cy="3736540"/>
          </a:xfrm>
        </p:spPr>
        <p:txBody>
          <a:bodyPr vert="horz" lIns="91440" tIns="45720" rIns="91440" bIns="45720" rtlCol="0" anchor="b">
            <a:normAutofit/>
          </a:bodyPr>
          <a:lstStyle/>
          <a:p>
            <a:r>
              <a:rPr lang="en-US" sz="4800" dirty="0"/>
              <a:t>Capital Accumulation &amp; Spatial Fixes</a:t>
            </a:r>
          </a:p>
        </p:txBody>
      </p:sp>
      <p:grpSp>
        <p:nvGrpSpPr>
          <p:cNvPr id="11" name="Group 10">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12" name="Straight Connector 11">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a:extLst>
              <a:ext uri="{FF2B5EF4-FFF2-40B4-BE49-F238E27FC236}">
                <a16:creationId xmlns:a16="http://schemas.microsoft.com/office/drawing/2014/main" id="{CBD339C9-9A09-423C-9A0D-D80674B52BD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3443" r="11129" b="1"/>
          <a:stretch/>
        </p:blipFill>
        <p:spPr bwMode="auto">
          <a:xfrm>
            <a:off x="5640572" y="557360"/>
            <a:ext cx="5608830" cy="5632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8945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6" name="Rectangle 65">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0F76F3-E1F9-4768-ADE1-1524FEE94AB8}"/>
              </a:ext>
            </a:extLst>
          </p:cNvPr>
          <p:cNvSpPr>
            <a:spLocks noGrp="1"/>
          </p:cNvSpPr>
          <p:nvPr>
            <p:ph type="title"/>
          </p:nvPr>
        </p:nvSpPr>
        <p:spPr>
          <a:xfrm>
            <a:off x="597408" y="3990830"/>
            <a:ext cx="3665714" cy="2203264"/>
          </a:xfrm>
        </p:spPr>
        <p:txBody>
          <a:bodyPr anchor="ctr">
            <a:normAutofit/>
          </a:bodyPr>
          <a:lstStyle/>
          <a:p>
            <a:r>
              <a:rPr lang="en-IE" sz="3600"/>
              <a:t>Neoliberalism</a:t>
            </a:r>
          </a:p>
        </p:txBody>
      </p:sp>
      <p:sp>
        <p:nvSpPr>
          <p:cNvPr id="68" name="Rectangle 67">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36179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181A2240-0A57-4AEB-A34D-1479D19DA6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88952" cy="359359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descr="Cartoon: Trickle-Down Economics - The English Blog">
            <a:extLst>
              <a:ext uri="{FF2B5EF4-FFF2-40B4-BE49-F238E27FC236}">
                <a16:creationId xmlns:a16="http://schemas.microsoft.com/office/drawing/2014/main" id="{63797E3C-EBE6-40FA-8710-5DE4FEFEA2D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85" r="15478" b="1"/>
          <a:stretch/>
        </p:blipFill>
        <p:spPr bwMode="auto">
          <a:xfrm>
            <a:off x="228182" y="207823"/>
            <a:ext cx="3730752" cy="317584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Margaret Thatcher and the Triumph of Crony Capitalism: “There is No  Alternative” (TINA), by Colin Todhunter | GlobalFaultlines">
            <a:extLst>
              <a:ext uri="{FF2B5EF4-FFF2-40B4-BE49-F238E27FC236}">
                <a16:creationId xmlns:a16="http://schemas.microsoft.com/office/drawing/2014/main" id="{47B46A1E-41E0-4902-8C88-3EFE2D430E8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27967"/>
          <a:stretch/>
        </p:blipFill>
        <p:spPr bwMode="auto">
          <a:xfrm>
            <a:off x="4229099" y="208624"/>
            <a:ext cx="3730752" cy="318905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rising-tide-lifts-all-boats | occasional links &amp; commentary">
            <a:extLst>
              <a:ext uri="{FF2B5EF4-FFF2-40B4-BE49-F238E27FC236}">
                <a16:creationId xmlns:a16="http://schemas.microsoft.com/office/drawing/2014/main" id="{327CCADB-0FE9-4B77-8E1E-BC8FFF39D6E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 b="2913"/>
          <a:stretch/>
        </p:blipFill>
        <p:spPr bwMode="auto">
          <a:xfrm>
            <a:off x="8233066" y="208520"/>
            <a:ext cx="3730752" cy="3187472"/>
          </a:xfrm>
          <a:prstGeom prst="rect">
            <a:avLst/>
          </a:prstGeom>
          <a:noFill/>
          <a:extLst>
            <a:ext uri="{909E8E84-426E-40DD-AFC4-6F175D3DCCD1}">
              <a14:hiddenFill xmlns:a14="http://schemas.microsoft.com/office/drawing/2010/main">
                <a:solidFill>
                  <a:srgbClr val="FFFFFF"/>
                </a:solidFill>
              </a14:hiddenFill>
            </a:ext>
          </a:extLst>
        </p:spPr>
      </p:pic>
      <p:grpSp>
        <p:nvGrpSpPr>
          <p:cNvPr id="72" name="Group 71">
            <a:extLst>
              <a:ext uri="{FF2B5EF4-FFF2-40B4-BE49-F238E27FC236}">
                <a16:creationId xmlns:a16="http://schemas.microsoft.com/office/drawing/2014/main" id="{B7A6E4B4-A95D-4C47-8746-4A31290B8D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4425696"/>
            <a:ext cx="242107" cy="1340860"/>
            <a:chOff x="56167" y="899960"/>
            <a:chExt cx="242107" cy="1340860"/>
          </a:xfrm>
        </p:grpSpPr>
        <p:sp>
          <p:nvSpPr>
            <p:cNvPr id="73" name="Rectangle 2">
              <a:extLst>
                <a:ext uri="{FF2B5EF4-FFF2-40B4-BE49-F238E27FC236}">
                  <a16:creationId xmlns:a16="http://schemas.microsoft.com/office/drawing/2014/main" id="{CB5EAE10-B597-4CC4-965A-2C61A5FC2C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14697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59">
              <a:extLst>
                <a:ext uri="{FF2B5EF4-FFF2-40B4-BE49-F238E27FC236}">
                  <a16:creationId xmlns:a16="http://schemas.microsoft.com/office/drawing/2014/main" id="{32E50515-EBD2-481C-AD8F-FD91927D33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14697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2">
              <a:extLst>
                <a:ext uri="{FF2B5EF4-FFF2-40B4-BE49-F238E27FC236}">
                  <a16:creationId xmlns:a16="http://schemas.microsoft.com/office/drawing/2014/main" id="{CA5AE608-C2E0-42E2-8729-7F90CE4FAA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13276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59">
              <a:extLst>
                <a:ext uri="{FF2B5EF4-FFF2-40B4-BE49-F238E27FC236}">
                  <a16:creationId xmlns:a16="http://schemas.microsoft.com/office/drawing/2014/main" id="{CFEE4CA0-18EA-4F49-9A48-BBDD314E63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13276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2">
              <a:extLst>
                <a:ext uri="{FF2B5EF4-FFF2-40B4-BE49-F238E27FC236}">
                  <a16:creationId xmlns:a16="http://schemas.microsoft.com/office/drawing/2014/main" id="{F711A5B7-1223-4BB8-A316-C5337656A9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11854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59">
              <a:extLst>
                <a:ext uri="{FF2B5EF4-FFF2-40B4-BE49-F238E27FC236}">
                  <a16:creationId xmlns:a16="http://schemas.microsoft.com/office/drawing/2014/main" id="{DD753281-C662-4C07-A267-A227B083D8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11854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2">
              <a:extLst>
                <a:ext uri="{FF2B5EF4-FFF2-40B4-BE49-F238E27FC236}">
                  <a16:creationId xmlns:a16="http://schemas.microsoft.com/office/drawing/2014/main" id="{E25EABF0-BFDF-4535-8931-D394C28C54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10433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59">
              <a:extLst>
                <a:ext uri="{FF2B5EF4-FFF2-40B4-BE49-F238E27FC236}">
                  <a16:creationId xmlns:a16="http://schemas.microsoft.com/office/drawing/2014/main" id="{5CF5F4E6-C32A-4417-8463-E1F9391D6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104337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2">
              <a:extLst>
                <a:ext uri="{FF2B5EF4-FFF2-40B4-BE49-F238E27FC236}">
                  <a16:creationId xmlns:a16="http://schemas.microsoft.com/office/drawing/2014/main" id="{9E40FF49-EBA1-4448-AE6D-817321CFB1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9012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59">
              <a:extLst>
                <a:ext uri="{FF2B5EF4-FFF2-40B4-BE49-F238E27FC236}">
                  <a16:creationId xmlns:a16="http://schemas.microsoft.com/office/drawing/2014/main" id="{CEBC0D95-99CA-47D9-99F6-F7ECE3D79D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90126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2">
              <a:extLst>
                <a:ext uri="{FF2B5EF4-FFF2-40B4-BE49-F238E27FC236}">
                  <a16:creationId xmlns:a16="http://schemas.microsoft.com/office/drawing/2014/main" id="{2303BD93-FD4B-4F81-A395-A67D490B4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1802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59">
              <a:extLst>
                <a:ext uri="{FF2B5EF4-FFF2-40B4-BE49-F238E27FC236}">
                  <a16:creationId xmlns:a16="http://schemas.microsoft.com/office/drawing/2014/main" id="{0E5D8D73-DB66-4B46-8C1E-E3C4300721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1802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a:extLst>
                <a:ext uri="{FF2B5EF4-FFF2-40B4-BE49-F238E27FC236}">
                  <a16:creationId xmlns:a16="http://schemas.microsoft.com/office/drawing/2014/main" id="{21BD621A-6A10-4439-87C6-D4E0F2BFCE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0381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59">
              <a:extLst>
                <a:ext uri="{FF2B5EF4-FFF2-40B4-BE49-F238E27FC236}">
                  <a16:creationId xmlns:a16="http://schemas.microsoft.com/office/drawing/2014/main" id="{70CA9375-EFF9-4B9F-8C87-290A20F66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0381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2">
              <a:extLst>
                <a:ext uri="{FF2B5EF4-FFF2-40B4-BE49-F238E27FC236}">
                  <a16:creationId xmlns:a16="http://schemas.microsoft.com/office/drawing/2014/main" id="{9D4F6FE4-EEE2-4320-AC13-B453D8218B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18960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59">
              <a:extLst>
                <a:ext uri="{FF2B5EF4-FFF2-40B4-BE49-F238E27FC236}">
                  <a16:creationId xmlns:a16="http://schemas.microsoft.com/office/drawing/2014/main" id="{6FA9AE6C-0C9D-4AA2-9216-1C281AD621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18960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2">
              <a:extLst>
                <a:ext uri="{FF2B5EF4-FFF2-40B4-BE49-F238E27FC236}">
                  <a16:creationId xmlns:a16="http://schemas.microsoft.com/office/drawing/2014/main" id="{C2D0B169-1571-4BED-B451-8A5BB1BB10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17539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59">
              <a:extLst>
                <a:ext uri="{FF2B5EF4-FFF2-40B4-BE49-F238E27FC236}">
                  <a16:creationId xmlns:a16="http://schemas.microsoft.com/office/drawing/2014/main" id="{63B282D7-CAC7-4F22-B8ED-840CF4E150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17539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2">
              <a:extLst>
                <a:ext uri="{FF2B5EF4-FFF2-40B4-BE49-F238E27FC236}">
                  <a16:creationId xmlns:a16="http://schemas.microsoft.com/office/drawing/2014/main" id="{60CA499C-0BDA-45B9-AF08-279521A855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16118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59">
              <a:extLst>
                <a:ext uri="{FF2B5EF4-FFF2-40B4-BE49-F238E27FC236}">
                  <a16:creationId xmlns:a16="http://schemas.microsoft.com/office/drawing/2014/main" id="{D75B53F0-5E0F-48B9-85D4-657583E13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16118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Content Placeholder 19">
            <a:extLst>
              <a:ext uri="{FF2B5EF4-FFF2-40B4-BE49-F238E27FC236}">
                <a16:creationId xmlns:a16="http://schemas.microsoft.com/office/drawing/2014/main" id="{9B4808D5-F4A2-4129-9FC9-12DB271A2250}"/>
              </a:ext>
            </a:extLst>
          </p:cNvPr>
          <p:cNvSpPr>
            <a:spLocks noGrp="1"/>
          </p:cNvSpPr>
          <p:nvPr>
            <p:ph idx="1"/>
          </p:nvPr>
        </p:nvSpPr>
        <p:spPr>
          <a:xfrm>
            <a:off x="4857482" y="3882043"/>
            <a:ext cx="6813587" cy="2394941"/>
          </a:xfrm>
        </p:spPr>
        <p:txBody>
          <a:bodyPr anchor="ctr">
            <a:normAutofit/>
          </a:bodyPr>
          <a:lstStyle/>
          <a:p>
            <a:pPr marL="0" indent="0">
              <a:lnSpc>
                <a:spcPct val="150000"/>
              </a:lnSpc>
              <a:spcAft>
                <a:spcPts val="800"/>
              </a:spcAft>
              <a:buNone/>
            </a:pPr>
            <a:r>
              <a:rPr lang="en-IE" sz="1800" dirty="0">
                <a:solidFill>
                  <a:srgbClr val="000000"/>
                </a:solidFill>
                <a:latin typeface="Calibri" panose="020F0502020204030204" pitchFamily="34" charset="0"/>
                <a:ea typeface="Calibri" panose="020F0502020204030204" pitchFamily="34" charset="0"/>
                <a:cs typeface="Calibri" panose="020F0502020204030204" pitchFamily="34" charset="0"/>
              </a:rPr>
              <a:t>N</a:t>
            </a:r>
            <a:r>
              <a:rPr lang="en-IE" sz="1800" dirty="0">
                <a:effectLst/>
                <a:latin typeface="Calibri" panose="020F0502020204030204" pitchFamily="34" charset="0"/>
                <a:ea typeface="Calibri" panose="020F0502020204030204" pitchFamily="34" charset="0"/>
                <a:cs typeface="Calibri" panose="020F0502020204030204" pitchFamily="34" charset="0"/>
              </a:rPr>
              <a:t>eoliberal globalization is the production of space for capital fixation.</a:t>
            </a:r>
            <a:endParaRPr lang="en-I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E" sz="1800" dirty="0">
                <a:effectLst/>
                <a:latin typeface="Calibri" panose="020F0502020204030204" pitchFamily="34" charset="0"/>
                <a:ea typeface="Calibri" panose="020F0502020204030204" pitchFamily="34" charset="0"/>
              </a:rPr>
              <a:t>What’s more, it is based on the </a:t>
            </a:r>
            <a:r>
              <a:rPr lang="en-IE" sz="1800" i="1" dirty="0" err="1">
                <a:effectLst/>
                <a:latin typeface="Calibri" panose="020F0502020204030204" pitchFamily="34" charset="0"/>
                <a:ea typeface="Calibri" panose="020F0502020204030204" pitchFamily="34" charset="0"/>
              </a:rPr>
              <a:t>transnationalization</a:t>
            </a:r>
            <a:r>
              <a:rPr lang="en-IE" sz="1800" i="1" dirty="0">
                <a:effectLst/>
                <a:latin typeface="Calibri" panose="020F0502020204030204" pitchFamily="34" charset="0"/>
                <a:ea typeface="Calibri" panose="020F0502020204030204" pitchFamily="34" charset="0"/>
              </a:rPr>
              <a:t> </a:t>
            </a:r>
            <a:r>
              <a:rPr lang="en-IE" sz="1800" dirty="0">
                <a:effectLst/>
                <a:latin typeface="Calibri" panose="020F0502020204030204" pitchFamily="34" charset="0"/>
                <a:ea typeface="Calibri" panose="020F0502020204030204" pitchFamily="34" charset="0"/>
              </a:rPr>
              <a:t>of corporations from many origins. Economies are ‘</a:t>
            </a:r>
            <a:r>
              <a:rPr lang="en-IE" sz="1800" dirty="0" err="1">
                <a:effectLst/>
                <a:latin typeface="Calibri" panose="020F0502020204030204" pitchFamily="34" charset="0"/>
                <a:ea typeface="Calibri" panose="020F0502020204030204" pitchFamily="34" charset="0"/>
              </a:rPr>
              <a:t>transnationalized</a:t>
            </a:r>
            <a:r>
              <a:rPr lang="en-IE" sz="1800" dirty="0">
                <a:effectLst/>
                <a:latin typeface="Calibri" panose="020F0502020204030204" pitchFamily="34" charset="0"/>
                <a:ea typeface="Calibri" panose="020F0502020204030204" pitchFamily="34" charset="0"/>
              </a:rPr>
              <a:t>’ in an effort to generate profit margins for investors.</a:t>
            </a:r>
            <a:r>
              <a:rPr lang="en-IE" sz="1800" dirty="0">
                <a:effectLst/>
                <a:latin typeface="Calibri" panose="020F0502020204030204" pitchFamily="34" charset="0"/>
                <a:ea typeface="Times New Roman" panose="02020603050405020304" pitchFamily="18" charset="0"/>
              </a:rPr>
              <a:t> </a:t>
            </a:r>
            <a:endParaRPr lang="en-US" sz="1800" dirty="0"/>
          </a:p>
        </p:txBody>
      </p:sp>
      <p:sp>
        <p:nvSpPr>
          <p:cNvPr id="94" name="Rectangle 93">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4385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22" name="Rectangle 2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1D4FD3-146D-4993-8967-7AB627BC8409}"/>
              </a:ext>
            </a:extLst>
          </p:cNvPr>
          <p:cNvSpPr>
            <a:spLocks noGrp="1"/>
          </p:cNvSpPr>
          <p:nvPr>
            <p:ph type="title"/>
          </p:nvPr>
        </p:nvSpPr>
        <p:spPr>
          <a:xfrm>
            <a:off x="1043631" y="809898"/>
            <a:ext cx="9942716" cy="1554480"/>
          </a:xfrm>
        </p:spPr>
        <p:txBody>
          <a:bodyPr anchor="ctr">
            <a:normAutofit/>
          </a:bodyPr>
          <a:lstStyle/>
          <a:p>
            <a:r>
              <a:rPr lang="en-IE" sz="4800"/>
              <a:t>‘Common Sense’ –an ideological battle ground</a:t>
            </a:r>
          </a:p>
        </p:txBody>
      </p:sp>
      <p:sp>
        <p:nvSpPr>
          <p:cNvPr id="3" name="Content Placeholder 2">
            <a:extLst>
              <a:ext uri="{FF2B5EF4-FFF2-40B4-BE49-F238E27FC236}">
                <a16:creationId xmlns:a16="http://schemas.microsoft.com/office/drawing/2014/main" id="{1CDA3488-C824-44F2-BBE6-81E7258C161C}"/>
              </a:ext>
            </a:extLst>
          </p:cNvPr>
          <p:cNvSpPr>
            <a:spLocks noGrp="1"/>
          </p:cNvSpPr>
          <p:nvPr>
            <p:ph idx="1"/>
          </p:nvPr>
        </p:nvSpPr>
        <p:spPr>
          <a:xfrm>
            <a:off x="1045028" y="3017522"/>
            <a:ext cx="9941319" cy="3124658"/>
          </a:xfrm>
        </p:spPr>
        <p:txBody>
          <a:bodyPr anchor="ctr">
            <a:normAutofit/>
          </a:bodyPr>
          <a:lstStyle/>
          <a:p>
            <a:pPr marL="0" indent="0">
              <a:spcAft>
                <a:spcPts val="800"/>
              </a:spcAft>
              <a:buNone/>
            </a:pPr>
            <a:r>
              <a:rPr lang="en-IE" sz="2000" dirty="0">
                <a:effectLst/>
                <a:latin typeface="Calibri" panose="020F0502020204030204" pitchFamily="34" charset="0"/>
                <a:ea typeface="Calibri" panose="020F0502020204030204" pitchFamily="34" charset="0"/>
                <a:cs typeface="Times New Roman" panose="02020603050405020304" pitchFamily="18" charset="0"/>
              </a:rPr>
              <a:t>Critical theory “does not take institutions and social and power relations for granted but calls them into question by concerning itself with their origins and whether they might be in the process of changing” (Robert Cox, 1995).</a:t>
            </a:r>
            <a:r>
              <a:rPr lang="en-IE" sz="2000" b="1" dirty="0">
                <a:effectLst/>
                <a:latin typeface="Calibri" panose="020F0502020204030204" pitchFamily="34" charset="0"/>
                <a:ea typeface="Calibri" panose="020F0502020204030204" pitchFamily="34" charset="0"/>
                <a:cs typeface="Times New Roman" panose="02020603050405020304" pitchFamily="18" charset="0"/>
              </a:rPr>
              <a:t> </a:t>
            </a:r>
            <a:endParaRPr lang="en-IE" sz="2000" b="1" dirty="0">
              <a:latin typeface="Calibri" panose="020F0502020204030204" pitchFamily="34" charset="0"/>
              <a:cs typeface="Times New Roman" panose="02020603050405020304" pitchFamily="18" charset="0"/>
            </a:endParaRPr>
          </a:p>
          <a:p>
            <a:pPr marL="0" indent="0">
              <a:spcAft>
                <a:spcPts val="800"/>
              </a:spcAft>
              <a:buNone/>
            </a:pPr>
            <a:r>
              <a:rPr lang="en-IE" sz="2000" dirty="0">
                <a:effectLst/>
                <a:latin typeface="Calibri" panose="020F0502020204030204" pitchFamily="34" charset="0"/>
                <a:ea typeface="Calibri" panose="020F0502020204030204" pitchFamily="34" charset="0"/>
                <a:cs typeface="Times New Roman" panose="02020603050405020304" pitchFamily="18" charset="0"/>
              </a:rPr>
              <a:t>‘Common sense’ is defined as an </a:t>
            </a:r>
            <a:r>
              <a:rPr lang="en-IE" sz="2000" b="1" dirty="0">
                <a:effectLst/>
                <a:latin typeface="Calibri" panose="020F0502020204030204" pitchFamily="34" charset="0"/>
                <a:ea typeface="Calibri" panose="020F0502020204030204" pitchFamily="34" charset="0"/>
                <a:cs typeface="Times New Roman" panose="02020603050405020304" pitchFamily="18" charset="0"/>
              </a:rPr>
              <a:t>ideological construction </a:t>
            </a:r>
            <a:r>
              <a:rPr lang="en-IE" sz="2000" dirty="0">
                <a:effectLst/>
                <a:latin typeface="Calibri" panose="020F0502020204030204" pitchFamily="34" charset="0"/>
                <a:ea typeface="Calibri" panose="020F0502020204030204" pitchFamily="34" charset="0"/>
                <a:cs typeface="Times New Roman" panose="02020603050405020304" pitchFamily="18" charset="0"/>
              </a:rPr>
              <a:t>in which the interests of the dominant class are represented as the general interests of all (Rupert, 2003, p. 192), while the social and moral claims of working people and the poor are reduced to the pleadings of ‘special interests’ which much be resisted in order to ensure the smooth continuation of capital accumulation. </a:t>
            </a:r>
          </a:p>
        </p:txBody>
      </p:sp>
      <p:cxnSp>
        <p:nvCxnSpPr>
          <p:cNvPr id="28" name="Straight Connector 2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1426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434" name="Picture 2" descr="The problem is a lot of what is called economics is not economics. It is  more ideology or religion – Joseph Stiglitz - Quotes">
            <a:extLst>
              <a:ext uri="{FF2B5EF4-FFF2-40B4-BE49-F238E27FC236}">
                <a16:creationId xmlns:a16="http://schemas.microsoft.com/office/drawing/2014/main" id="{A94F6D1C-0D98-4DA9-9B2C-32E29C728E5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4"/>
          <a:stretch/>
        </p:blipFill>
        <p:spPr bwMode="auto">
          <a:xfrm>
            <a:off x="20" y="206071"/>
            <a:ext cx="12191980" cy="4801868"/>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70">
            <a:extLst>
              <a:ext uri="{FF2B5EF4-FFF2-40B4-BE49-F238E27FC236}">
                <a16:creationId xmlns:a16="http://schemas.microsoft.com/office/drawing/2014/main" id="{D266A5D8-E184-4E8F-9001-D6F41E3974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8235" t="20008" r="8214" b="59122"/>
          <a:stretch/>
        </p:blipFill>
        <p:spPr>
          <a:xfrm flipV="1">
            <a:off x="0" y="0"/>
            <a:ext cx="12191999" cy="1713062"/>
          </a:xfrm>
          <a:custGeom>
            <a:avLst/>
            <a:gdLst>
              <a:gd name="connsiteX0" fmla="*/ 0 w 12191999"/>
              <a:gd name="connsiteY0" fmla="*/ 1713062 h 1713062"/>
              <a:gd name="connsiteX1" fmla="*/ 12191999 w 12191999"/>
              <a:gd name="connsiteY1" fmla="*/ 1713062 h 1713062"/>
              <a:gd name="connsiteX2" fmla="*/ 12191999 w 12191999"/>
              <a:gd name="connsiteY2" fmla="*/ 0 h 1713062"/>
              <a:gd name="connsiteX3" fmla="*/ 0 w 12191999"/>
              <a:gd name="connsiteY3" fmla="*/ 0 h 1713062"/>
            </a:gdLst>
            <a:ahLst/>
            <a:cxnLst>
              <a:cxn ang="0">
                <a:pos x="connsiteX0" y="connsiteY0"/>
              </a:cxn>
              <a:cxn ang="0">
                <a:pos x="connsiteX1" y="connsiteY1"/>
              </a:cxn>
              <a:cxn ang="0">
                <a:pos x="connsiteX2" y="connsiteY2"/>
              </a:cxn>
              <a:cxn ang="0">
                <a:pos x="connsiteX3" y="connsiteY3"/>
              </a:cxn>
            </a:cxnLst>
            <a:rect l="l" t="t" r="r" b="b"/>
            <a:pathLst>
              <a:path w="12191999" h="1713062">
                <a:moveTo>
                  <a:pt x="0" y="1713062"/>
                </a:moveTo>
                <a:lnTo>
                  <a:pt x="12191999" y="1713062"/>
                </a:lnTo>
                <a:lnTo>
                  <a:pt x="12191999" y="0"/>
                </a:lnTo>
                <a:lnTo>
                  <a:pt x="0" y="0"/>
                </a:lnTo>
                <a:close/>
              </a:path>
            </a:pathLst>
          </a:custGeom>
        </p:spPr>
      </p:pic>
      <p:pic>
        <p:nvPicPr>
          <p:cNvPr id="73" name="Picture 72">
            <a:extLst>
              <a:ext uri="{FF2B5EF4-FFF2-40B4-BE49-F238E27FC236}">
                <a16:creationId xmlns:a16="http://schemas.microsoft.com/office/drawing/2014/main" id="{4EB1D02B-BBFA-4A97-A021-7816ECC3490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8235" t="-1" r="8214" b="80325"/>
          <a:stretch/>
        </p:blipFill>
        <p:spPr>
          <a:xfrm flipV="1">
            <a:off x="0" y="3840845"/>
            <a:ext cx="12195047" cy="1614974"/>
          </a:xfrm>
          <a:custGeom>
            <a:avLst/>
            <a:gdLst>
              <a:gd name="connsiteX0" fmla="*/ 0 w 12191999"/>
              <a:gd name="connsiteY0" fmla="*/ 1614974 h 1614974"/>
              <a:gd name="connsiteX1" fmla="*/ 12191999 w 12191999"/>
              <a:gd name="connsiteY1" fmla="*/ 1614974 h 1614974"/>
              <a:gd name="connsiteX2" fmla="*/ 12191999 w 12191999"/>
              <a:gd name="connsiteY2" fmla="*/ 0 h 1614974"/>
              <a:gd name="connsiteX3" fmla="*/ 0 w 12191999"/>
              <a:gd name="connsiteY3" fmla="*/ 0 h 1614974"/>
            </a:gdLst>
            <a:ahLst/>
            <a:cxnLst>
              <a:cxn ang="0">
                <a:pos x="connsiteX0" y="connsiteY0"/>
              </a:cxn>
              <a:cxn ang="0">
                <a:pos x="connsiteX1" y="connsiteY1"/>
              </a:cxn>
              <a:cxn ang="0">
                <a:pos x="connsiteX2" y="connsiteY2"/>
              </a:cxn>
              <a:cxn ang="0">
                <a:pos x="connsiteX3" y="connsiteY3"/>
              </a:cxn>
            </a:cxnLst>
            <a:rect l="l" t="t" r="r" b="b"/>
            <a:pathLst>
              <a:path w="12191999" h="1614974">
                <a:moveTo>
                  <a:pt x="0" y="1614974"/>
                </a:moveTo>
                <a:lnTo>
                  <a:pt x="12191999" y="1614974"/>
                </a:lnTo>
                <a:lnTo>
                  <a:pt x="12191999" y="0"/>
                </a:lnTo>
                <a:lnTo>
                  <a:pt x="0" y="0"/>
                </a:lnTo>
                <a:close/>
              </a:path>
            </a:pathLst>
          </a:custGeom>
        </p:spPr>
      </p:pic>
      <p:sp>
        <p:nvSpPr>
          <p:cNvPr id="75" name="Rectangle 74">
            <a:extLst>
              <a:ext uri="{FF2B5EF4-FFF2-40B4-BE49-F238E27FC236}">
                <a16:creationId xmlns:a16="http://schemas.microsoft.com/office/drawing/2014/main" id="{BDD7BED2-CC5E-4866-AC0C-DCF928AF8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5390368"/>
            <a:ext cx="12188952" cy="146763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A60845-3F40-493C-A2F0-7C5A191A6C11}"/>
              </a:ext>
            </a:extLst>
          </p:cNvPr>
          <p:cNvSpPr>
            <a:spLocks noGrp="1"/>
          </p:cNvSpPr>
          <p:nvPr>
            <p:ph type="title"/>
          </p:nvPr>
        </p:nvSpPr>
        <p:spPr>
          <a:xfrm>
            <a:off x="804484" y="5566755"/>
            <a:ext cx="10592174" cy="966391"/>
          </a:xfrm>
        </p:spPr>
        <p:txBody>
          <a:bodyPr vert="horz" lIns="91440" tIns="45720" rIns="91440" bIns="45720" rtlCol="0" anchor="t">
            <a:normAutofit/>
          </a:bodyPr>
          <a:lstStyle/>
          <a:p>
            <a:r>
              <a:rPr lang="en-US" dirty="0">
                <a:solidFill>
                  <a:srgbClr val="000000"/>
                </a:solidFill>
              </a:rPr>
              <a:t>Paradigm Maintenance</a:t>
            </a:r>
          </a:p>
        </p:txBody>
      </p:sp>
      <p:sp>
        <p:nvSpPr>
          <p:cNvPr id="3" name="Content Placeholder 2">
            <a:extLst>
              <a:ext uri="{FF2B5EF4-FFF2-40B4-BE49-F238E27FC236}">
                <a16:creationId xmlns:a16="http://schemas.microsoft.com/office/drawing/2014/main" id="{659E51CB-8E81-4C74-898F-8C47505B8EAC}"/>
              </a:ext>
            </a:extLst>
          </p:cNvPr>
          <p:cNvSpPr>
            <a:spLocks noGrp="1"/>
          </p:cNvSpPr>
          <p:nvPr>
            <p:ph idx="1"/>
          </p:nvPr>
        </p:nvSpPr>
        <p:spPr>
          <a:xfrm>
            <a:off x="804788" y="5082381"/>
            <a:ext cx="9416898" cy="484374"/>
          </a:xfrm>
        </p:spPr>
        <p:txBody>
          <a:bodyPr vert="horz" lIns="91440" tIns="45720" rIns="91440" bIns="45720" rtlCol="0" anchor="b">
            <a:normAutofit/>
          </a:bodyPr>
          <a:lstStyle/>
          <a:p>
            <a:pPr marL="0" indent="0">
              <a:buNone/>
            </a:pPr>
            <a:r>
              <a:rPr lang="en-US" i="1" dirty="0">
                <a:solidFill>
                  <a:srgbClr val="000000"/>
                </a:solidFill>
              </a:rPr>
              <a:t>Establishing consent = gaining power</a:t>
            </a:r>
          </a:p>
        </p:txBody>
      </p:sp>
    </p:spTree>
    <p:extLst>
      <p:ext uri="{BB962C8B-B14F-4D97-AF65-F5344CB8AC3E}">
        <p14:creationId xmlns:p14="http://schemas.microsoft.com/office/powerpoint/2010/main" val="14097626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73C994B4-9721-4148-9EEC-6793CECDE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3" y="-1"/>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7" name="Rectangle 136">
            <a:extLst>
              <a:ext uri="{FF2B5EF4-FFF2-40B4-BE49-F238E27FC236}">
                <a16:creationId xmlns:a16="http://schemas.microsoft.com/office/drawing/2014/main" id="{F9D95E49-763A-4886-B038-82F7347405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9" name="Rectangle 138">
            <a:extLst>
              <a:ext uri="{FF2B5EF4-FFF2-40B4-BE49-F238E27FC236}">
                <a16:creationId xmlns:a16="http://schemas.microsoft.com/office/drawing/2014/main" id="{E43DC68B-54DD-4053-BE4D-6152596843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699899"/>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36F31C88-3DEF-4EA8-AE3A-49441413F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713232"/>
            <a:ext cx="422899" cy="5404104"/>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cxnSp>
        <p:nvCxnSpPr>
          <p:cNvPr id="143" name="Straight Connector 142">
            <a:extLst>
              <a:ext uri="{FF2B5EF4-FFF2-40B4-BE49-F238E27FC236}">
                <a16:creationId xmlns:a16="http://schemas.microsoft.com/office/drawing/2014/main" id="{F085D7B9-E066-4923-8CB7-294BF306296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365990"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5EACA08E-D537-41C6-96A5-5900E05D32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18001"/>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pic>
        <p:nvPicPr>
          <p:cNvPr id="23554" name="Picture 2" descr="Gramsci in Lebanon: Analyzing the Powerful('s) Ideology - New Politics">
            <a:extLst>
              <a:ext uri="{FF2B5EF4-FFF2-40B4-BE49-F238E27FC236}">
                <a16:creationId xmlns:a16="http://schemas.microsoft.com/office/drawing/2014/main" id="{F74613F0-8F5B-49CC-B15E-DDB08803BE6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56" r="1" b="1"/>
          <a:stretch/>
        </p:blipFill>
        <p:spPr bwMode="auto">
          <a:xfrm>
            <a:off x="406400" y="749300"/>
            <a:ext cx="7391400" cy="5308600"/>
          </a:xfrm>
          <a:prstGeom prst="rect">
            <a:avLst/>
          </a:prstGeom>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7DF45DA-D7C7-4BDF-8B79-1443737C44D0}"/>
              </a:ext>
            </a:extLst>
          </p:cNvPr>
          <p:cNvSpPr>
            <a:spLocks noGrp="1"/>
          </p:cNvSpPr>
          <p:nvPr>
            <p:ph type="title"/>
          </p:nvPr>
        </p:nvSpPr>
        <p:spPr>
          <a:xfrm>
            <a:off x="8136331" y="540167"/>
            <a:ext cx="2824070" cy="2135867"/>
          </a:xfrm>
        </p:spPr>
        <p:txBody>
          <a:bodyPr anchor="b">
            <a:normAutofit/>
          </a:bodyPr>
          <a:lstStyle/>
          <a:p>
            <a:r>
              <a:rPr lang="en-IE" sz="4800" dirty="0"/>
              <a:t>Cultural Hegemony</a:t>
            </a:r>
          </a:p>
        </p:txBody>
      </p:sp>
      <p:sp>
        <p:nvSpPr>
          <p:cNvPr id="3" name="Content Placeholder 2">
            <a:extLst>
              <a:ext uri="{FF2B5EF4-FFF2-40B4-BE49-F238E27FC236}">
                <a16:creationId xmlns:a16="http://schemas.microsoft.com/office/drawing/2014/main" id="{1AF7284E-D6F2-4343-BF75-4B5576F5755D}"/>
              </a:ext>
            </a:extLst>
          </p:cNvPr>
          <p:cNvSpPr>
            <a:spLocks noGrp="1"/>
          </p:cNvSpPr>
          <p:nvPr>
            <p:ph idx="1"/>
          </p:nvPr>
        </p:nvSpPr>
        <p:spPr>
          <a:xfrm>
            <a:off x="8128000" y="2870200"/>
            <a:ext cx="2819400" cy="3086100"/>
          </a:xfrm>
        </p:spPr>
        <p:txBody>
          <a:bodyPr wrap="square" anchor="t">
            <a:normAutofit lnSpcReduction="10000"/>
          </a:bodyPr>
          <a:lstStyle/>
          <a:p>
            <a:pPr marL="0" indent="0">
              <a:buNone/>
            </a:pPr>
            <a:r>
              <a:rPr lang="en-IE" sz="1800" dirty="0">
                <a:effectLst/>
                <a:latin typeface="Calibri" panose="020F0502020204030204" pitchFamily="34" charset="0"/>
                <a:ea typeface="Calibri" panose="020F0502020204030204" pitchFamily="34" charset="0"/>
                <a:cs typeface="Calibri" panose="020F0502020204030204" pitchFamily="34" charset="0"/>
              </a:rPr>
              <a:t>A Gramscian understanding of hegemony takes it to mean both </a:t>
            </a:r>
            <a:r>
              <a:rPr lang="en-IE" sz="1800" b="1" dirty="0">
                <a:effectLst/>
                <a:latin typeface="Calibri" panose="020F0502020204030204" pitchFamily="34" charset="0"/>
                <a:ea typeface="Calibri" panose="020F0502020204030204" pitchFamily="34" charset="0"/>
                <a:cs typeface="Calibri" panose="020F0502020204030204" pitchFamily="34" charset="0"/>
              </a:rPr>
              <a:t>coercion and consent </a:t>
            </a:r>
            <a:r>
              <a:rPr lang="en-IE" sz="1800" dirty="0">
                <a:effectLst/>
                <a:latin typeface="Calibri" panose="020F0502020204030204" pitchFamily="34" charset="0"/>
                <a:ea typeface="Calibri" panose="020F0502020204030204" pitchFamily="34" charset="0"/>
                <a:cs typeface="Calibri" panose="020F0502020204030204" pitchFamily="34" charset="0"/>
              </a:rPr>
              <a:t>are wielded to control the private sphere, which reinforces control in the public sphere. </a:t>
            </a:r>
          </a:p>
          <a:p>
            <a:pPr marL="0" indent="0">
              <a:buNone/>
            </a:pPr>
            <a:r>
              <a:rPr lang="en-IE" sz="1800" dirty="0">
                <a:effectLst/>
                <a:latin typeface="Calibri" panose="020F0502020204030204" pitchFamily="34" charset="0"/>
                <a:ea typeface="Calibri" panose="020F0502020204030204" pitchFamily="34" charset="0"/>
                <a:cs typeface="Calibri" panose="020F0502020204030204" pitchFamily="34" charset="0"/>
              </a:rPr>
              <a:t>It promotes authority based on </a:t>
            </a:r>
            <a:r>
              <a:rPr lang="en-IE" sz="1800" b="1" dirty="0">
                <a:effectLst/>
                <a:latin typeface="Calibri" panose="020F0502020204030204" pitchFamily="34" charset="0"/>
                <a:ea typeface="Calibri" panose="020F0502020204030204" pitchFamily="34" charset="0"/>
                <a:cs typeface="Calibri" panose="020F0502020204030204" pitchFamily="34" charset="0"/>
              </a:rPr>
              <a:t>“intellectual and moral leadership</a:t>
            </a:r>
            <a:r>
              <a:rPr lang="en-IE" sz="1800" dirty="0">
                <a:effectLst/>
                <a:latin typeface="Calibri" panose="020F0502020204030204" pitchFamily="34" charset="0"/>
                <a:ea typeface="Calibri" panose="020F0502020204030204" pitchFamily="34" charset="0"/>
                <a:cs typeface="Calibri" panose="020F0502020204030204" pitchFamily="34" charset="0"/>
              </a:rPr>
              <a:t>” rather than pure domination (Gramsci, 1971 as cited in Mueller, 2011).</a:t>
            </a:r>
            <a:endParaRPr lang="en-I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104420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17539E-8A6C-4A06-8A54-95DA794211B6}"/>
              </a:ext>
            </a:extLst>
          </p:cNvPr>
          <p:cNvSpPr>
            <a:spLocks noGrp="1"/>
          </p:cNvSpPr>
          <p:nvPr>
            <p:ph type="title"/>
          </p:nvPr>
        </p:nvSpPr>
        <p:spPr>
          <a:xfrm>
            <a:off x="808638" y="386930"/>
            <a:ext cx="9236700" cy="1188950"/>
          </a:xfrm>
        </p:spPr>
        <p:txBody>
          <a:bodyPr anchor="b">
            <a:normAutofit/>
          </a:bodyPr>
          <a:lstStyle/>
          <a:p>
            <a:r>
              <a:rPr lang="en-IE" sz="3800" dirty="0"/>
              <a:t>Critical Pedagogy as an attempt to deconstruct neoliberal ‘common sense’</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A91B792-FB7D-4C68-B772-184C8E15FD02}"/>
              </a:ext>
            </a:extLst>
          </p:cNvPr>
          <p:cNvSpPr>
            <a:spLocks noGrp="1"/>
          </p:cNvSpPr>
          <p:nvPr>
            <p:ph idx="1"/>
          </p:nvPr>
        </p:nvSpPr>
        <p:spPr>
          <a:xfrm>
            <a:off x="793660" y="2599509"/>
            <a:ext cx="10143668" cy="3435531"/>
          </a:xfrm>
        </p:spPr>
        <p:txBody>
          <a:bodyPr anchor="ctr">
            <a:normAutofit/>
          </a:bodyPr>
          <a:lstStyle/>
          <a:p>
            <a:pPr marL="0" indent="0">
              <a:buNone/>
            </a:pPr>
            <a:r>
              <a:rPr lang="en-IE" sz="3600" dirty="0">
                <a:effectLst/>
                <a:latin typeface="Calibri" panose="020F0502020204030204" pitchFamily="34" charset="0"/>
                <a:ea typeface="Calibri" panose="020F0502020204030204" pitchFamily="34" charset="0"/>
                <a:cs typeface="Times New Roman" panose="02020603050405020304" pitchFamily="18" charset="0"/>
              </a:rPr>
              <a:t>Requirements:</a:t>
            </a:r>
          </a:p>
          <a:p>
            <a:pPr>
              <a:buFont typeface="Wingdings" panose="05000000000000000000" pitchFamily="2" charset="2"/>
              <a:buChar char="ü"/>
            </a:pPr>
            <a:r>
              <a:rPr lang="en-IE" sz="2400" dirty="0">
                <a:latin typeface="Calibri" panose="020F0502020204030204" pitchFamily="34" charset="0"/>
                <a:ea typeface="Calibri" panose="020F0502020204030204" pitchFamily="34" charset="0"/>
                <a:cs typeface="Times New Roman" panose="02020603050405020304" pitchFamily="18" charset="0"/>
              </a:rPr>
              <a:t>C</a:t>
            </a:r>
            <a:r>
              <a:rPr lang="en-IE" sz="2400" dirty="0">
                <a:effectLst/>
                <a:latin typeface="Calibri" panose="020F0502020204030204" pitchFamily="34" charset="0"/>
                <a:ea typeface="Calibri" panose="020F0502020204030204" pitchFamily="34" charset="0"/>
                <a:cs typeface="Times New Roman" panose="02020603050405020304" pitchFamily="18" charset="0"/>
              </a:rPr>
              <a:t>ritical consciousness</a:t>
            </a:r>
          </a:p>
          <a:p>
            <a:pPr>
              <a:buFont typeface="Wingdings" panose="05000000000000000000" pitchFamily="2" charset="2"/>
              <a:buChar char="ü"/>
            </a:pPr>
            <a:r>
              <a:rPr lang="en-IE" sz="2400" dirty="0">
                <a:effectLst/>
                <a:latin typeface="Calibri" panose="020F0502020204030204" pitchFamily="34" charset="0"/>
                <a:ea typeface="Calibri" panose="020F0502020204030204" pitchFamily="34" charset="0"/>
                <a:cs typeface="Times New Roman" panose="02020603050405020304" pitchFamily="18" charset="0"/>
              </a:rPr>
              <a:t>A desire to question prevailing norms</a:t>
            </a:r>
          </a:p>
          <a:p>
            <a:pPr>
              <a:buFont typeface="Wingdings" panose="05000000000000000000" pitchFamily="2" charset="2"/>
              <a:buChar char="ü"/>
            </a:pPr>
            <a:r>
              <a:rPr lang="en-IE" sz="2400" dirty="0">
                <a:latin typeface="Calibri" panose="020F0502020204030204" pitchFamily="34" charset="0"/>
                <a:ea typeface="Calibri" panose="020F0502020204030204" pitchFamily="34" charset="0"/>
                <a:cs typeface="Times New Roman" panose="02020603050405020304" pitchFamily="18" charset="0"/>
              </a:rPr>
              <a:t>A desire to</a:t>
            </a:r>
            <a:r>
              <a:rPr lang="en-IE" sz="2400" dirty="0">
                <a:effectLst/>
                <a:latin typeface="Calibri" panose="020F0502020204030204" pitchFamily="34" charset="0"/>
                <a:ea typeface="Calibri" panose="020F0502020204030204" pitchFamily="34" charset="0"/>
                <a:cs typeface="Times New Roman" panose="02020603050405020304" pitchFamily="18" charset="0"/>
              </a:rPr>
              <a:t> shatter ways of thinking that legitimate forms of social and political control. </a:t>
            </a:r>
            <a:endParaRPr lang="en-IE" sz="2400" dirty="0"/>
          </a:p>
        </p:txBody>
      </p:sp>
    </p:spTree>
    <p:extLst>
      <p:ext uri="{BB962C8B-B14F-4D97-AF65-F5344CB8AC3E}">
        <p14:creationId xmlns:p14="http://schemas.microsoft.com/office/powerpoint/2010/main" val="36220074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650" name="Picture 2" descr="Moving the Overton window: Let the debate continue | VOX, CEPR Policy Portal">
            <a:extLst>
              <a:ext uri="{FF2B5EF4-FFF2-40B4-BE49-F238E27FC236}">
                <a16:creationId xmlns:a16="http://schemas.microsoft.com/office/drawing/2014/main" id="{01CCFB90-454B-4DC0-A6C5-3D99EE04260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55499" y="135705"/>
            <a:ext cx="5291666" cy="295010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overton window">
            <a:extLst>
              <a:ext uri="{FF2B5EF4-FFF2-40B4-BE49-F238E27FC236}">
                <a16:creationId xmlns:a16="http://schemas.microsoft.com/office/drawing/2014/main" id="{3E104E6C-7A0D-42E8-93E5-B82C7EEF3E1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888" r="8649" b="1"/>
          <a:stretch/>
        </p:blipFill>
        <p:spPr bwMode="auto">
          <a:xfrm>
            <a:off x="6495157" y="135705"/>
            <a:ext cx="5291667" cy="341025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50E0072-FCAA-4DEB-BAE8-C30548024FC9}"/>
              </a:ext>
            </a:extLst>
          </p:cNvPr>
          <p:cNvSpPr txBox="1"/>
          <p:nvPr/>
        </p:nvSpPr>
        <p:spPr>
          <a:xfrm>
            <a:off x="2017295" y="3429000"/>
            <a:ext cx="8157410" cy="3662541"/>
          </a:xfrm>
          <a:prstGeom prst="rect">
            <a:avLst/>
          </a:prstGeom>
          <a:noFill/>
        </p:spPr>
        <p:txBody>
          <a:bodyPr wrap="square">
            <a:spAutoFit/>
          </a:bodyPr>
          <a:lstStyle/>
          <a:p>
            <a:pPr algn="ctr"/>
            <a:r>
              <a:rPr lang="en-IE" sz="2800" b="0" i="0" dirty="0">
                <a:solidFill>
                  <a:srgbClr val="202124"/>
                </a:solidFill>
                <a:effectLst/>
                <a:latin typeface="arial" panose="020B0604020202020204" pitchFamily="34" charset="0"/>
              </a:rPr>
              <a:t>The Overton window is the range of policies politically acceptable to the mainstream population at a given time</a:t>
            </a:r>
            <a:r>
              <a:rPr lang="en-IE" sz="2800" dirty="0">
                <a:solidFill>
                  <a:srgbClr val="202124"/>
                </a:solidFill>
                <a:latin typeface="arial" panose="020B0604020202020204" pitchFamily="34" charset="0"/>
              </a:rPr>
              <a:t>. The </a:t>
            </a:r>
            <a:r>
              <a:rPr lang="en-IE" sz="2800" b="0" i="0" dirty="0">
                <a:solidFill>
                  <a:srgbClr val="202124"/>
                </a:solidFill>
                <a:effectLst/>
                <a:latin typeface="arial" panose="020B0604020202020204" pitchFamily="34" charset="0"/>
              </a:rPr>
              <a:t>window frames the range of policies that a politician can recommend without appearing too extreme to gain or keep public office given the climate of public opinion at that time.</a:t>
            </a:r>
          </a:p>
          <a:p>
            <a:br>
              <a:rPr lang="en-IE" b="0" i="0" dirty="0">
                <a:solidFill>
                  <a:srgbClr val="202124"/>
                </a:solidFill>
                <a:effectLst/>
                <a:latin typeface="arial" panose="020B0604020202020204" pitchFamily="34" charset="0"/>
              </a:rPr>
            </a:br>
            <a:endParaRPr lang="en-IE" dirty="0"/>
          </a:p>
        </p:txBody>
      </p:sp>
    </p:spTree>
    <p:extLst>
      <p:ext uri="{BB962C8B-B14F-4D97-AF65-F5344CB8AC3E}">
        <p14:creationId xmlns:p14="http://schemas.microsoft.com/office/powerpoint/2010/main" val="25754479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23">
            <a:extLst>
              <a:ext uri="{FF2B5EF4-FFF2-40B4-BE49-F238E27FC236}">
                <a16:creationId xmlns:a16="http://schemas.microsoft.com/office/drawing/2014/main" id="{9C6777B5-64F4-4200-B099-34168B69F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a:extLst>
              <a:ext uri="{FF2B5EF4-FFF2-40B4-BE49-F238E27FC236}">
                <a16:creationId xmlns:a16="http://schemas.microsoft.com/office/drawing/2014/main" id="{93955196-19AC-4006-9EBC-F302CD8FF6F1}"/>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a:stretch/>
        </p:blipFill>
        <p:spPr bwMode="auto">
          <a:xfrm>
            <a:off x="20" y="10"/>
            <a:ext cx="12191980" cy="6095990"/>
          </a:xfrm>
          <a:custGeom>
            <a:avLst/>
            <a:gdLst/>
            <a:ahLst/>
            <a:cxnLst/>
            <a:rect l="l" t="t" r="r" b="b"/>
            <a:pathLst>
              <a:path w="12192000" h="6096000">
                <a:moveTo>
                  <a:pt x="7230262" y="5906862"/>
                </a:moveTo>
                <a:lnTo>
                  <a:pt x="7197115" y="5913338"/>
                </a:lnTo>
                <a:lnTo>
                  <a:pt x="7214545" y="5911744"/>
                </a:lnTo>
                <a:cubicBezTo>
                  <a:pt x="7220308" y="5910958"/>
                  <a:pt x="7225785" y="5909624"/>
                  <a:pt x="7230262" y="5906862"/>
                </a:cubicBezTo>
                <a:close/>
                <a:moveTo>
                  <a:pt x="7009120" y="5850263"/>
                </a:moveTo>
                <a:lnTo>
                  <a:pt x="7021563" y="5861355"/>
                </a:lnTo>
                <a:lnTo>
                  <a:pt x="7021563" y="5861354"/>
                </a:lnTo>
                <a:close/>
                <a:moveTo>
                  <a:pt x="7768443" y="5742074"/>
                </a:moveTo>
                <a:lnTo>
                  <a:pt x="7768443" y="5742075"/>
                </a:lnTo>
                <a:lnTo>
                  <a:pt x="7792447" y="5764553"/>
                </a:lnTo>
                <a:cubicBezTo>
                  <a:pt x="7785969" y="5758457"/>
                  <a:pt x="7779301" y="5752361"/>
                  <a:pt x="7768443" y="5742074"/>
                </a:cubicBezTo>
                <a:close/>
                <a:moveTo>
                  <a:pt x="4038748" y="5739955"/>
                </a:moveTo>
                <a:lnTo>
                  <a:pt x="4030517" y="5751599"/>
                </a:lnTo>
                <a:cubicBezTo>
                  <a:pt x="4026230" y="5759505"/>
                  <a:pt x="4021242" y="5765745"/>
                  <a:pt x="4015609" y="5770450"/>
                </a:cubicBezTo>
                <a:lnTo>
                  <a:pt x="3996845" y="5780104"/>
                </a:lnTo>
                <a:cubicBezTo>
                  <a:pt x="4010562" y="5776555"/>
                  <a:pt x="4021944" y="5767411"/>
                  <a:pt x="4030518" y="5751599"/>
                </a:cubicBezTo>
                <a:close/>
                <a:moveTo>
                  <a:pt x="6245343" y="5736549"/>
                </a:moveTo>
                <a:lnTo>
                  <a:pt x="6274406" y="5743345"/>
                </a:lnTo>
                <a:lnTo>
                  <a:pt x="6291247" y="5749662"/>
                </a:lnTo>
                <a:lnTo>
                  <a:pt x="6291385" y="5749714"/>
                </a:lnTo>
                <a:lnTo>
                  <a:pt x="6306284" y="5755552"/>
                </a:lnTo>
                <a:lnTo>
                  <a:pt x="6308075" y="5755968"/>
                </a:lnTo>
                <a:lnTo>
                  <a:pt x="6313855" y="5758133"/>
                </a:lnTo>
                <a:cubicBezTo>
                  <a:pt x="6321454" y="5760521"/>
                  <a:pt x="6329151" y="5762258"/>
                  <a:pt x="6337048" y="5762696"/>
                </a:cubicBezTo>
                <a:lnTo>
                  <a:pt x="6308075" y="5755968"/>
                </a:lnTo>
                <a:lnTo>
                  <a:pt x="6291385" y="5749714"/>
                </a:lnTo>
                <a:lnTo>
                  <a:pt x="6276197" y="5743764"/>
                </a:lnTo>
                <a:lnTo>
                  <a:pt x="6274406" y="5743345"/>
                </a:lnTo>
                <a:lnTo>
                  <a:pt x="6268613" y="5741171"/>
                </a:lnTo>
                <a:cubicBezTo>
                  <a:pt x="6260996" y="5738770"/>
                  <a:pt x="6253273" y="5737013"/>
                  <a:pt x="6245343" y="5736549"/>
                </a:cubicBezTo>
                <a:close/>
                <a:moveTo>
                  <a:pt x="6558837" y="5706717"/>
                </a:moveTo>
                <a:cubicBezTo>
                  <a:pt x="6548970" y="5706068"/>
                  <a:pt x="6539355" y="5706473"/>
                  <a:pt x="6529984" y="5708163"/>
                </a:cubicBezTo>
                <a:lnTo>
                  <a:pt x="6589207" y="5711593"/>
                </a:lnTo>
                <a:cubicBezTo>
                  <a:pt x="6578825" y="5709068"/>
                  <a:pt x="6568705" y="5707366"/>
                  <a:pt x="6558837" y="5706717"/>
                </a:cubicBezTo>
                <a:close/>
                <a:moveTo>
                  <a:pt x="4834454" y="5646059"/>
                </a:moveTo>
                <a:cubicBezTo>
                  <a:pt x="4849504" y="5662538"/>
                  <a:pt x="4866316" y="5668776"/>
                  <a:pt x="4883986" y="5670301"/>
                </a:cubicBezTo>
                <a:lnTo>
                  <a:pt x="4858238" y="5663787"/>
                </a:lnTo>
                <a:cubicBezTo>
                  <a:pt x="4849945" y="5659978"/>
                  <a:pt x="4841980" y="5654298"/>
                  <a:pt x="4834454" y="5646059"/>
                </a:cubicBezTo>
                <a:close/>
                <a:moveTo>
                  <a:pt x="5056443" y="5643725"/>
                </a:moveTo>
                <a:lnTo>
                  <a:pt x="5072588" y="5644505"/>
                </a:lnTo>
                <a:cubicBezTo>
                  <a:pt x="5078053" y="5645963"/>
                  <a:pt x="5083590" y="5648726"/>
                  <a:pt x="5089162" y="5653107"/>
                </a:cubicBezTo>
                <a:cubicBezTo>
                  <a:pt x="5078019" y="5644344"/>
                  <a:pt x="5067015" y="5642058"/>
                  <a:pt x="5056443" y="5643725"/>
                </a:cubicBezTo>
                <a:close/>
                <a:moveTo>
                  <a:pt x="739852" y="5343843"/>
                </a:moveTo>
                <a:cubicBezTo>
                  <a:pt x="733899" y="5350392"/>
                  <a:pt x="728660" y="5358013"/>
                  <a:pt x="724278" y="5365062"/>
                </a:cubicBezTo>
                <a:cubicBezTo>
                  <a:pt x="719849" y="5372206"/>
                  <a:pt x="714527" y="5377552"/>
                  <a:pt x="708621" y="5381222"/>
                </a:cubicBezTo>
                <a:lnTo>
                  <a:pt x="691439" y="5386697"/>
                </a:lnTo>
                <a:lnTo>
                  <a:pt x="708622" y="5381222"/>
                </a:lnTo>
                <a:cubicBezTo>
                  <a:pt x="714527" y="5377552"/>
                  <a:pt x="719849" y="5372206"/>
                  <a:pt x="724279" y="5365062"/>
                </a:cubicBezTo>
                <a:cubicBezTo>
                  <a:pt x="728660" y="5358013"/>
                  <a:pt x="733899" y="5350392"/>
                  <a:pt x="739852" y="5343843"/>
                </a:cubicBezTo>
                <a:close/>
                <a:moveTo>
                  <a:pt x="8934151" y="5275333"/>
                </a:moveTo>
                <a:cubicBezTo>
                  <a:pt x="8940248" y="5280573"/>
                  <a:pt x="8947058" y="5285906"/>
                  <a:pt x="8954249" y="5290264"/>
                </a:cubicBezTo>
                <a:lnTo>
                  <a:pt x="8962389" y="5293563"/>
                </a:lnTo>
                <a:lnTo>
                  <a:pt x="8954250" y="5290264"/>
                </a:lnTo>
                <a:cubicBezTo>
                  <a:pt x="8947058" y="5285906"/>
                  <a:pt x="8940248" y="5280573"/>
                  <a:pt x="8934151" y="5275333"/>
                </a:cubicBezTo>
                <a:close/>
                <a:moveTo>
                  <a:pt x="2314816" y="5273737"/>
                </a:moveTo>
                <a:cubicBezTo>
                  <a:pt x="2309720" y="5274714"/>
                  <a:pt x="2304339" y="5276762"/>
                  <a:pt x="2300909" y="5279143"/>
                </a:cubicBezTo>
                <a:cubicBezTo>
                  <a:pt x="2267856" y="5302385"/>
                  <a:pt x="2242281" y="5314291"/>
                  <a:pt x="2216515" y="5314887"/>
                </a:cubicBezTo>
                <a:cubicBezTo>
                  <a:pt x="2242281" y="5314291"/>
                  <a:pt x="2267856" y="5302385"/>
                  <a:pt x="2300910" y="5279143"/>
                </a:cubicBezTo>
                <a:close/>
                <a:moveTo>
                  <a:pt x="1916629" y="5252000"/>
                </a:moveTo>
                <a:lnTo>
                  <a:pt x="1907132" y="5255330"/>
                </a:lnTo>
                <a:lnTo>
                  <a:pt x="1866619" y="5265015"/>
                </a:lnTo>
                <a:lnTo>
                  <a:pt x="1907133" y="5255330"/>
                </a:lnTo>
                <a:close/>
                <a:moveTo>
                  <a:pt x="2058204" y="5241232"/>
                </a:moveTo>
                <a:cubicBezTo>
                  <a:pt x="2076636" y="5242946"/>
                  <a:pt x="2095174" y="5243803"/>
                  <a:pt x="2108194" y="5255939"/>
                </a:cubicBezTo>
                <a:cubicBezTo>
                  <a:pt x="2095175" y="5243803"/>
                  <a:pt x="2076636" y="5242946"/>
                  <a:pt x="2058204" y="5241232"/>
                </a:cubicBezTo>
                <a:close/>
                <a:moveTo>
                  <a:pt x="0" y="0"/>
                </a:moveTo>
                <a:lnTo>
                  <a:pt x="12191456" y="0"/>
                </a:lnTo>
                <a:lnTo>
                  <a:pt x="12191456" y="873938"/>
                </a:lnTo>
                <a:lnTo>
                  <a:pt x="12192000" y="873938"/>
                </a:lnTo>
                <a:lnTo>
                  <a:pt x="12192000" y="3249107"/>
                </a:lnTo>
                <a:cubicBezTo>
                  <a:pt x="12192000" y="3264730"/>
                  <a:pt x="12192000" y="3274255"/>
                  <a:pt x="12192000" y="3283970"/>
                </a:cubicBezTo>
                <a:lnTo>
                  <a:pt x="12192000" y="3681702"/>
                </a:lnTo>
                <a:lnTo>
                  <a:pt x="12160947" y="3710323"/>
                </a:lnTo>
                <a:cubicBezTo>
                  <a:pt x="12118083" y="3731849"/>
                  <a:pt x="12072360" y="3751282"/>
                  <a:pt x="12026448" y="3770523"/>
                </a:cubicBezTo>
                <a:cubicBezTo>
                  <a:pt x="12013114" y="3776049"/>
                  <a:pt x="11998443" y="3779097"/>
                  <a:pt x="11986443" y="3786526"/>
                </a:cubicBezTo>
                <a:cubicBezTo>
                  <a:pt x="11931195" y="3820436"/>
                  <a:pt x="11877664" y="3857014"/>
                  <a:pt x="11821656" y="3889591"/>
                </a:cubicBezTo>
                <a:cubicBezTo>
                  <a:pt x="11763931" y="3923310"/>
                  <a:pt x="11712304" y="3963126"/>
                  <a:pt x="11672489" y="4017039"/>
                </a:cubicBezTo>
                <a:cubicBezTo>
                  <a:pt x="11635529" y="4067143"/>
                  <a:pt x="11599714" y="4118007"/>
                  <a:pt x="11562947" y="4168300"/>
                </a:cubicBezTo>
                <a:cubicBezTo>
                  <a:pt x="11553613" y="4181065"/>
                  <a:pt x="11545039" y="4196115"/>
                  <a:pt x="11532275" y="4204307"/>
                </a:cubicBezTo>
                <a:cubicBezTo>
                  <a:pt x="11505795" y="4221452"/>
                  <a:pt x="11476838" y="4235359"/>
                  <a:pt x="11448453" y="4249457"/>
                </a:cubicBezTo>
                <a:cubicBezTo>
                  <a:pt x="11424069" y="4261459"/>
                  <a:pt x="11398160" y="4270411"/>
                  <a:pt x="11374346" y="4283366"/>
                </a:cubicBezTo>
                <a:cubicBezTo>
                  <a:pt x="11355296" y="4293655"/>
                  <a:pt x="11338339" y="4307943"/>
                  <a:pt x="11320623" y="4320897"/>
                </a:cubicBezTo>
                <a:cubicBezTo>
                  <a:pt x="11305192" y="4332136"/>
                  <a:pt x="11288238" y="4341852"/>
                  <a:pt x="11275283" y="4355378"/>
                </a:cubicBezTo>
                <a:cubicBezTo>
                  <a:pt x="11243658" y="4388145"/>
                  <a:pt x="11211843" y="4420340"/>
                  <a:pt x="11172600" y="4444536"/>
                </a:cubicBezTo>
                <a:cubicBezTo>
                  <a:pt x="11133927" y="4468538"/>
                  <a:pt x="11097350" y="4495401"/>
                  <a:pt x="11058869" y="4519786"/>
                </a:cubicBezTo>
                <a:cubicBezTo>
                  <a:pt x="11021146" y="4543599"/>
                  <a:pt x="10987046" y="4569697"/>
                  <a:pt x="10967423" y="4611991"/>
                </a:cubicBezTo>
                <a:cubicBezTo>
                  <a:pt x="10958661" y="4630659"/>
                  <a:pt x="10946279" y="4651044"/>
                  <a:pt x="10929704" y="4661903"/>
                </a:cubicBezTo>
                <a:cubicBezTo>
                  <a:pt x="10906081" y="4677334"/>
                  <a:pt x="10876171" y="4682859"/>
                  <a:pt x="10850453" y="4696003"/>
                </a:cubicBezTo>
                <a:cubicBezTo>
                  <a:pt x="10820162" y="4711434"/>
                  <a:pt x="10785111" y="4724770"/>
                  <a:pt x="10764534" y="4749345"/>
                </a:cubicBezTo>
                <a:cubicBezTo>
                  <a:pt x="10746246" y="4771255"/>
                  <a:pt x="10727767" y="4788399"/>
                  <a:pt x="10703573" y="4802305"/>
                </a:cubicBezTo>
                <a:cubicBezTo>
                  <a:pt x="10686617" y="4812022"/>
                  <a:pt x="10674046" y="4829738"/>
                  <a:pt x="10656519" y="4837740"/>
                </a:cubicBezTo>
                <a:cubicBezTo>
                  <a:pt x="10633467" y="4848409"/>
                  <a:pt x="10610225" y="4856791"/>
                  <a:pt x="10590031" y="4873366"/>
                </a:cubicBezTo>
                <a:cubicBezTo>
                  <a:pt x="10569075" y="4890510"/>
                  <a:pt x="10545263" y="4904036"/>
                  <a:pt x="10523354" y="4920039"/>
                </a:cubicBezTo>
                <a:cubicBezTo>
                  <a:pt x="10511734" y="4928611"/>
                  <a:pt x="10502208" y="4939851"/>
                  <a:pt x="10490969" y="4948806"/>
                </a:cubicBezTo>
                <a:cubicBezTo>
                  <a:pt x="10470394" y="4965188"/>
                  <a:pt x="10449438" y="4981191"/>
                  <a:pt x="10428291" y="4996622"/>
                </a:cubicBezTo>
                <a:cubicBezTo>
                  <a:pt x="10407146" y="5012055"/>
                  <a:pt x="10386952" y="5029961"/>
                  <a:pt x="10363709" y="5041201"/>
                </a:cubicBezTo>
                <a:cubicBezTo>
                  <a:pt x="10324086" y="5060251"/>
                  <a:pt x="10280840" y="5071682"/>
                  <a:pt x="10242357" y="5092257"/>
                </a:cubicBezTo>
                <a:cubicBezTo>
                  <a:pt x="10203304" y="5113211"/>
                  <a:pt x="10166536" y="5139503"/>
                  <a:pt x="10131863" y="5167315"/>
                </a:cubicBezTo>
                <a:cubicBezTo>
                  <a:pt x="10104430" y="5189224"/>
                  <a:pt x="10078713" y="5210943"/>
                  <a:pt x="10044230" y="5222182"/>
                </a:cubicBezTo>
                <a:cubicBezTo>
                  <a:pt x="10024990" y="5228470"/>
                  <a:pt x="10004797" y="5242186"/>
                  <a:pt x="9993175" y="5258189"/>
                </a:cubicBezTo>
                <a:cubicBezTo>
                  <a:pt x="9968027" y="5293049"/>
                  <a:pt x="9935832" y="5317626"/>
                  <a:pt x="9899446" y="5338582"/>
                </a:cubicBezTo>
                <a:cubicBezTo>
                  <a:pt x="9850865" y="5366776"/>
                  <a:pt x="9802858" y="5395543"/>
                  <a:pt x="9754088" y="5423166"/>
                </a:cubicBezTo>
                <a:cubicBezTo>
                  <a:pt x="9725323" y="5439551"/>
                  <a:pt x="9696749" y="5456885"/>
                  <a:pt x="9666265" y="5468888"/>
                </a:cubicBezTo>
                <a:cubicBezTo>
                  <a:pt x="9603971" y="5493655"/>
                  <a:pt x="9540152" y="5514799"/>
                  <a:pt x="9477283" y="5537851"/>
                </a:cubicBezTo>
                <a:cubicBezTo>
                  <a:pt x="9456709" y="5545280"/>
                  <a:pt x="9437278" y="5555949"/>
                  <a:pt x="9416321" y="5562426"/>
                </a:cubicBezTo>
                <a:cubicBezTo>
                  <a:pt x="9393650" y="5569475"/>
                  <a:pt x="9369267" y="5571571"/>
                  <a:pt x="9346597" y="5578619"/>
                </a:cubicBezTo>
                <a:cubicBezTo>
                  <a:pt x="9308875" y="5590240"/>
                  <a:pt x="9272298" y="5605101"/>
                  <a:pt x="9234579" y="5616911"/>
                </a:cubicBezTo>
                <a:cubicBezTo>
                  <a:pt x="9161805" y="5639582"/>
                  <a:pt x="9088840" y="5661299"/>
                  <a:pt x="9015878" y="5682826"/>
                </a:cubicBezTo>
                <a:cubicBezTo>
                  <a:pt x="9000257" y="5687399"/>
                  <a:pt x="8983301" y="5687970"/>
                  <a:pt x="8967871" y="5692923"/>
                </a:cubicBezTo>
                <a:cubicBezTo>
                  <a:pt x="8926911" y="5706259"/>
                  <a:pt x="8886142" y="5720736"/>
                  <a:pt x="8845565" y="5735407"/>
                </a:cubicBezTo>
                <a:cubicBezTo>
                  <a:pt x="8820990" y="5744361"/>
                  <a:pt x="8796985" y="5755409"/>
                  <a:pt x="8772219" y="5763982"/>
                </a:cubicBezTo>
                <a:cubicBezTo>
                  <a:pt x="8752407" y="5770840"/>
                  <a:pt x="8732023" y="5776174"/>
                  <a:pt x="8711448" y="5780366"/>
                </a:cubicBezTo>
                <a:cubicBezTo>
                  <a:pt x="8693731" y="5783986"/>
                  <a:pt x="8675253" y="5783603"/>
                  <a:pt x="8657726" y="5787986"/>
                </a:cubicBezTo>
                <a:cubicBezTo>
                  <a:pt x="8610288" y="5799797"/>
                  <a:pt x="8563425" y="5813133"/>
                  <a:pt x="8516369" y="5825705"/>
                </a:cubicBezTo>
                <a:cubicBezTo>
                  <a:pt x="8497511" y="5830659"/>
                  <a:pt x="8478269" y="5834280"/>
                  <a:pt x="8459979" y="5840566"/>
                </a:cubicBezTo>
                <a:cubicBezTo>
                  <a:pt x="8411019" y="5857141"/>
                  <a:pt x="8362822" y="5875999"/>
                  <a:pt x="8313671" y="5891622"/>
                </a:cubicBezTo>
                <a:cubicBezTo>
                  <a:pt x="8272903" y="5904576"/>
                  <a:pt x="8230992" y="5913910"/>
                  <a:pt x="8189651" y="5925341"/>
                </a:cubicBezTo>
                <a:cubicBezTo>
                  <a:pt x="8172124" y="5930295"/>
                  <a:pt x="8155359" y="5937343"/>
                  <a:pt x="8137835" y="5941534"/>
                </a:cubicBezTo>
                <a:cubicBezTo>
                  <a:pt x="8098590" y="5951059"/>
                  <a:pt x="8058774" y="5959059"/>
                  <a:pt x="8019339" y="5968586"/>
                </a:cubicBezTo>
                <a:cubicBezTo>
                  <a:pt x="7996859" y="5974110"/>
                  <a:pt x="7975142" y="5984017"/>
                  <a:pt x="7952280" y="5987637"/>
                </a:cubicBezTo>
                <a:cubicBezTo>
                  <a:pt x="7897987" y="5996209"/>
                  <a:pt x="7843311" y="6002305"/>
                  <a:pt x="7788636" y="6009163"/>
                </a:cubicBezTo>
                <a:cubicBezTo>
                  <a:pt x="7732247" y="6016211"/>
                  <a:pt x="7676047" y="6023642"/>
                  <a:pt x="7619655" y="6029928"/>
                </a:cubicBezTo>
                <a:cubicBezTo>
                  <a:pt x="7588795" y="6033168"/>
                  <a:pt x="7557742" y="6033738"/>
                  <a:pt x="7526880" y="6036786"/>
                </a:cubicBezTo>
                <a:cubicBezTo>
                  <a:pt x="7499828" y="6039455"/>
                  <a:pt x="7472967" y="6044407"/>
                  <a:pt x="7445916" y="6047647"/>
                </a:cubicBezTo>
                <a:cubicBezTo>
                  <a:pt x="7422483" y="6050313"/>
                  <a:pt x="7398860" y="6051837"/>
                  <a:pt x="7375428" y="6054505"/>
                </a:cubicBezTo>
                <a:cubicBezTo>
                  <a:pt x="7337899" y="6058885"/>
                  <a:pt x="7300559" y="6063839"/>
                  <a:pt x="7263220" y="6068411"/>
                </a:cubicBezTo>
                <a:cubicBezTo>
                  <a:pt x="7247599" y="6070126"/>
                  <a:pt x="7231214" y="6074888"/>
                  <a:pt x="7216547" y="6072032"/>
                </a:cubicBezTo>
                <a:cubicBezTo>
                  <a:pt x="7179587" y="6064791"/>
                  <a:pt x="7143199" y="6066887"/>
                  <a:pt x="7106432" y="6071840"/>
                </a:cubicBezTo>
                <a:cubicBezTo>
                  <a:pt x="7093860" y="6073555"/>
                  <a:pt x="7080334" y="6073174"/>
                  <a:pt x="7068141" y="6069936"/>
                </a:cubicBezTo>
                <a:cubicBezTo>
                  <a:pt x="7043184" y="6063457"/>
                  <a:pt x="7018991" y="6054313"/>
                  <a:pt x="6994415" y="6046313"/>
                </a:cubicBezTo>
                <a:cubicBezTo>
                  <a:pt x="6991747" y="6045361"/>
                  <a:pt x="6988509" y="6045169"/>
                  <a:pt x="6985653" y="6044599"/>
                </a:cubicBezTo>
                <a:cubicBezTo>
                  <a:pt x="6969457" y="6041359"/>
                  <a:pt x="6953457" y="6038120"/>
                  <a:pt x="6937263" y="6035263"/>
                </a:cubicBezTo>
                <a:cubicBezTo>
                  <a:pt x="6928501" y="6033738"/>
                  <a:pt x="6919547" y="6033549"/>
                  <a:pt x="6910782" y="6032214"/>
                </a:cubicBezTo>
                <a:cubicBezTo>
                  <a:pt x="6876872" y="6026880"/>
                  <a:pt x="6839534" y="6035834"/>
                  <a:pt x="6810195" y="6012784"/>
                </a:cubicBezTo>
                <a:cubicBezTo>
                  <a:pt x="6791144" y="5997923"/>
                  <a:pt x="6772665" y="6001353"/>
                  <a:pt x="6752283" y="6003639"/>
                </a:cubicBezTo>
                <a:cubicBezTo>
                  <a:pt x="6736851" y="6005353"/>
                  <a:pt x="6721038" y="6004782"/>
                  <a:pt x="6705417" y="6004974"/>
                </a:cubicBezTo>
                <a:cubicBezTo>
                  <a:pt x="6677984" y="6005543"/>
                  <a:pt x="6650551" y="6005735"/>
                  <a:pt x="6623118" y="6006687"/>
                </a:cubicBezTo>
                <a:cubicBezTo>
                  <a:pt x="6614353" y="6007067"/>
                  <a:pt x="6605401" y="6011832"/>
                  <a:pt x="6596828" y="6011070"/>
                </a:cubicBezTo>
                <a:cubicBezTo>
                  <a:pt x="6557201" y="6007449"/>
                  <a:pt x="6517576" y="6001734"/>
                  <a:pt x="6477951" y="5998495"/>
                </a:cubicBezTo>
                <a:cubicBezTo>
                  <a:pt x="6455472" y="5996591"/>
                  <a:pt x="6432420" y="6000209"/>
                  <a:pt x="6410131" y="5997543"/>
                </a:cubicBezTo>
                <a:cubicBezTo>
                  <a:pt x="6384414" y="5994495"/>
                  <a:pt x="6359268" y="5986685"/>
                  <a:pt x="6333739" y="5981920"/>
                </a:cubicBezTo>
                <a:cubicBezTo>
                  <a:pt x="6326691" y="5980589"/>
                  <a:pt x="6318880" y="5982303"/>
                  <a:pt x="6311449" y="5982682"/>
                </a:cubicBezTo>
                <a:cubicBezTo>
                  <a:pt x="6303068" y="5983064"/>
                  <a:pt x="6294876" y="5983826"/>
                  <a:pt x="6286493" y="5984017"/>
                </a:cubicBezTo>
                <a:cubicBezTo>
                  <a:pt x="6260964" y="5984399"/>
                  <a:pt x="6235437" y="5983826"/>
                  <a:pt x="6209909" y="5985161"/>
                </a:cubicBezTo>
                <a:cubicBezTo>
                  <a:pt x="6194288" y="5985922"/>
                  <a:pt x="6177905" y="5993733"/>
                  <a:pt x="6163425" y="5990874"/>
                </a:cubicBezTo>
                <a:cubicBezTo>
                  <a:pt x="6133897" y="5985351"/>
                  <a:pt x="6104368" y="5997733"/>
                  <a:pt x="6074842" y="5987447"/>
                </a:cubicBezTo>
                <a:cubicBezTo>
                  <a:pt x="6065695" y="5984399"/>
                  <a:pt x="6053124" y="5992019"/>
                  <a:pt x="6042072" y="5992399"/>
                </a:cubicBezTo>
                <a:cubicBezTo>
                  <a:pt x="6014449" y="5993351"/>
                  <a:pt x="5986828" y="5993161"/>
                  <a:pt x="5959204" y="5992971"/>
                </a:cubicBezTo>
                <a:cubicBezTo>
                  <a:pt x="5934438" y="5992781"/>
                  <a:pt x="5908719" y="5995447"/>
                  <a:pt x="5884906" y="5990113"/>
                </a:cubicBezTo>
                <a:cubicBezTo>
                  <a:pt x="5859949" y="5984399"/>
                  <a:pt x="5837471" y="5985161"/>
                  <a:pt x="5813275" y="5991637"/>
                </a:cubicBezTo>
                <a:cubicBezTo>
                  <a:pt x="5796702" y="5996019"/>
                  <a:pt x="5779174" y="5996591"/>
                  <a:pt x="5762029" y="5997923"/>
                </a:cubicBezTo>
                <a:cubicBezTo>
                  <a:pt x="5743551" y="5999447"/>
                  <a:pt x="5723166" y="5995447"/>
                  <a:pt x="5706401" y="6001734"/>
                </a:cubicBezTo>
                <a:cubicBezTo>
                  <a:pt x="5656488" y="6020403"/>
                  <a:pt x="5605244" y="6024403"/>
                  <a:pt x="5553045" y="6024403"/>
                </a:cubicBezTo>
                <a:cubicBezTo>
                  <a:pt x="5543518" y="6024403"/>
                  <a:pt x="5533802" y="6021738"/>
                  <a:pt x="5524660" y="6018880"/>
                </a:cubicBezTo>
                <a:cubicBezTo>
                  <a:pt x="5471316" y="6001734"/>
                  <a:pt x="5417784" y="6003257"/>
                  <a:pt x="5363491" y="6013736"/>
                </a:cubicBezTo>
                <a:cubicBezTo>
                  <a:pt x="5352250" y="6016022"/>
                  <a:pt x="5339677" y="6016403"/>
                  <a:pt x="5328438" y="6014118"/>
                </a:cubicBezTo>
                <a:cubicBezTo>
                  <a:pt x="5296812" y="6007449"/>
                  <a:pt x="5266141" y="5996399"/>
                  <a:pt x="5234326" y="5991637"/>
                </a:cubicBezTo>
                <a:cubicBezTo>
                  <a:pt x="5181748" y="5983826"/>
                  <a:pt x="5136216" y="6010115"/>
                  <a:pt x="5089162" y="6027262"/>
                </a:cubicBezTo>
                <a:cubicBezTo>
                  <a:pt x="5044391" y="6043455"/>
                  <a:pt x="5006292" y="6080032"/>
                  <a:pt x="4953328" y="6071840"/>
                </a:cubicBezTo>
                <a:cubicBezTo>
                  <a:pt x="4947996" y="6071078"/>
                  <a:pt x="4942089" y="6076222"/>
                  <a:pt x="4936184" y="6077555"/>
                </a:cubicBezTo>
                <a:cubicBezTo>
                  <a:pt x="4919991" y="6081176"/>
                  <a:pt x="4903799" y="6085555"/>
                  <a:pt x="4887415" y="6087272"/>
                </a:cubicBezTo>
                <a:cubicBezTo>
                  <a:pt x="4867412" y="6089558"/>
                  <a:pt x="4847027" y="6088797"/>
                  <a:pt x="4827024" y="6090701"/>
                </a:cubicBezTo>
                <a:cubicBezTo>
                  <a:pt x="4814165" y="6091844"/>
                  <a:pt x="4801401" y="6093939"/>
                  <a:pt x="4788661" y="6095749"/>
                </a:cubicBezTo>
                <a:lnTo>
                  <a:pt x="4785776" y="6096000"/>
                </a:lnTo>
                <a:lnTo>
                  <a:pt x="4726469" y="6096000"/>
                </a:lnTo>
                <a:lnTo>
                  <a:pt x="4719697" y="6095130"/>
                </a:lnTo>
                <a:cubicBezTo>
                  <a:pt x="4709481" y="6092939"/>
                  <a:pt x="4699289" y="6090320"/>
                  <a:pt x="4689098" y="6088605"/>
                </a:cubicBezTo>
                <a:cubicBezTo>
                  <a:pt x="4660331" y="6083842"/>
                  <a:pt x="4628705" y="6085176"/>
                  <a:pt x="4603368" y="6072984"/>
                </a:cubicBezTo>
                <a:cubicBezTo>
                  <a:pt x="4576318" y="6060029"/>
                  <a:pt x="4550599" y="6054123"/>
                  <a:pt x="4522596" y="6058123"/>
                </a:cubicBezTo>
                <a:cubicBezTo>
                  <a:pt x="4513260" y="6059457"/>
                  <a:pt x="4501257" y="6067459"/>
                  <a:pt x="4497068" y="6075649"/>
                </a:cubicBezTo>
                <a:cubicBezTo>
                  <a:pt x="4487731" y="6093938"/>
                  <a:pt x="4474969" y="6097178"/>
                  <a:pt x="4457632" y="6090890"/>
                </a:cubicBezTo>
                <a:cubicBezTo>
                  <a:pt x="4442581" y="6085555"/>
                  <a:pt x="4424104" y="6082890"/>
                  <a:pt x="4413817" y="6072601"/>
                </a:cubicBezTo>
                <a:cubicBezTo>
                  <a:pt x="4384668" y="6043455"/>
                  <a:pt x="4347518" y="6042503"/>
                  <a:pt x="4311323" y="6034693"/>
                </a:cubicBezTo>
                <a:cubicBezTo>
                  <a:pt x="4289227" y="6029928"/>
                  <a:pt x="4268649" y="6029738"/>
                  <a:pt x="4246551" y="6032976"/>
                </a:cubicBezTo>
                <a:cubicBezTo>
                  <a:pt x="4198546" y="6040216"/>
                  <a:pt x="4151870" y="6029928"/>
                  <a:pt x="4105766" y="6016784"/>
                </a:cubicBezTo>
                <a:cubicBezTo>
                  <a:pt x="4075285" y="6008022"/>
                  <a:pt x="4044043" y="6002687"/>
                  <a:pt x="4013753" y="5993733"/>
                </a:cubicBezTo>
                <a:cubicBezTo>
                  <a:pt x="3991083" y="5986874"/>
                  <a:pt x="3968414" y="5978682"/>
                  <a:pt x="3947648" y="5967634"/>
                </a:cubicBezTo>
                <a:cubicBezTo>
                  <a:pt x="3917546" y="5951440"/>
                  <a:pt x="3891259" y="5927055"/>
                  <a:pt x="3852966" y="5933533"/>
                </a:cubicBezTo>
                <a:cubicBezTo>
                  <a:pt x="3819245" y="5939247"/>
                  <a:pt x="3788766" y="5927247"/>
                  <a:pt x="3757902" y="5915816"/>
                </a:cubicBezTo>
                <a:cubicBezTo>
                  <a:pt x="3735231" y="5907434"/>
                  <a:pt x="3712565" y="5898859"/>
                  <a:pt x="3689131" y="5893526"/>
                </a:cubicBezTo>
                <a:cubicBezTo>
                  <a:pt x="3661315" y="5887239"/>
                  <a:pt x="3629882" y="5889907"/>
                  <a:pt x="3605116" y="5878285"/>
                </a:cubicBezTo>
                <a:cubicBezTo>
                  <a:pt x="3579206" y="5866093"/>
                  <a:pt x="3557682" y="5874285"/>
                  <a:pt x="3534629" y="5877715"/>
                </a:cubicBezTo>
                <a:cubicBezTo>
                  <a:pt x="3497862" y="5883049"/>
                  <a:pt x="3461282" y="5892955"/>
                  <a:pt x="3424135" y="5880382"/>
                </a:cubicBezTo>
                <a:cubicBezTo>
                  <a:pt x="3378986" y="5865141"/>
                  <a:pt x="3334216" y="5848758"/>
                  <a:pt x="3288877" y="5834280"/>
                </a:cubicBezTo>
                <a:cubicBezTo>
                  <a:pt x="3271348" y="5828753"/>
                  <a:pt x="3252492" y="5826467"/>
                  <a:pt x="3234202" y="5823991"/>
                </a:cubicBezTo>
                <a:cubicBezTo>
                  <a:pt x="3216867" y="5821895"/>
                  <a:pt x="3196102" y="5827230"/>
                  <a:pt x="3182763" y="5819229"/>
                </a:cubicBezTo>
                <a:cubicBezTo>
                  <a:pt x="3148472" y="5798655"/>
                  <a:pt x="3113231" y="5788558"/>
                  <a:pt x="3073604" y="5788558"/>
                </a:cubicBezTo>
                <a:cubicBezTo>
                  <a:pt x="3058743" y="5788558"/>
                  <a:pt x="3044264" y="5779984"/>
                  <a:pt x="3029216" y="5778459"/>
                </a:cubicBezTo>
                <a:cubicBezTo>
                  <a:pt x="3008639" y="5776555"/>
                  <a:pt x="2985016" y="5771411"/>
                  <a:pt x="2967110" y="5778651"/>
                </a:cubicBezTo>
                <a:cubicBezTo>
                  <a:pt x="2925008" y="5795797"/>
                  <a:pt x="2890910" y="5781507"/>
                  <a:pt x="2854140" y="5764553"/>
                </a:cubicBezTo>
                <a:cubicBezTo>
                  <a:pt x="2817943" y="5747789"/>
                  <a:pt x="2779842" y="5734455"/>
                  <a:pt x="2741360" y="5723403"/>
                </a:cubicBezTo>
                <a:cubicBezTo>
                  <a:pt x="2726882" y="5719403"/>
                  <a:pt x="2709548" y="5726072"/>
                  <a:pt x="2693543" y="5727405"/>
                </a:cubicBezTo>
                <a:cubicBezTo>
                  <a:pt x="2687827" y="5727786"/>
                  <a:pt x="2681540" y="5728358"/>
                  <a:pt x="2676398" y="5726453"/>
                </a:cubicBezTo>
                <a:cubicBezTo>
                  <a:pt x="2626677" y="5708163"/>
                  <a:pt x="2576191" y="5694257"/>
                  <a:pt x="2522279" y="5703782"/>
                </a:cubicBezTo>
                <a:cubicBezTo>
                  <a:pt x="2517327" y="5704735"/>
                  <a:pt x="2511800" y="5702639"/>
                  <a:pt x="2506847" y="5701305"/>
                </a:cubicBezTo>
                <a:cubicBezTo>
                  <a:pt x="2482652" y="5694447"/>
                  <a:pt x="2459029" y="5683589"/>
                  <a:pt x="2434456" y="5681112"/>
                </a:cubicBezTo>
                <a:cubicBezTo>
                  <a:pt x="2373874" y="5675016"/>
                  <a:pt x="2312915" y="5672538"/>
                  <a:pt x="2251948" y="5668538"/>
                </a:cubicBezTo>
                <a:cubicBezTo>
                  <a:pt x="2248138" y="5668349"/>
                  <a:pt x="2244137" y="5668349"/>
                  <a:pt x="2240710" y="5667014"/>
                </a:cubicBezTo>
                <a:cubicBezTo>
                  <a:pt x="2218229" y="5658822"/>
                  <a:pt x="2198608" y="5661490"/>
                  <a:pt x="2179556" y="5677111"/>
                </a:cubicBezTo>
                <a:cubicBezTo>
                  <a:pt x="2171173" y="5683969"/>
                  <a:pt x="2159743" y="5687589"/>
                  <a:pt x="2149267" y="5691399"/>
                </a:cubicBezTo>
                <a:cubicBezTo>
                  <a:pt x="2133834" y="5697115"/>
                  <a:pt x="2118023" y="5702639"/>
                  <a:pt x="2102021" y="5706259"/>
                </a:cubicBezTo>
                <a:cubicBezTo>
                  <a:pt x="2086208" y="5709688"/>
                  <a:pt x="2069254" y="5714449"/>
                  <a:pt x="2054013" y="5711784"/>
                </a:cubicBezTo>
                <a:cubicBezTo>
                  <a:pt x="2026581" y="5707022"/>
                  <a:pt x="2000479" y="5696353"/>
                  <a:pt x="1973429" y="5689303"/>
                </a:cubicBezTo>
                <a:cubicBezTo>
                  <a:pt x="1964094" y="5686826"/>
                  <a:pt x="1953806" y="5687209"/>
                  <a:pt x="1944092" y="5687017"/>
                </a:cubicBezTo>
                <a:cubicBezTo>
                  <a:pt x="1921800" y="5686447"/>
                  <a:pt x="1898940" y="5691971"/>
                  <a:pt x="1878748" y="5676159"/>
                </a:cubicBezTo>
                <a:cubicBezTo>
                  <a:pt x="1860079" y="5661299"/>
                  <a:pt x="1841216" y="5665680"/>
                  <a:pt x="1821596" y="5676920"/>
                </a:cubicBezTo>
                <a:cubicBezTo>
                  <a:pt x="1807497" y="5684922"/>
                  <a:pt x="1791496" y="5691209"/>
                  <a:pt x="1775684" y="5694257"/>
                </a:cubicBezTo>
                <a:cubicBezTo>
                  <a:pt x="1753965" y="5698447"/>
                  <a:pt x="1732439" y="5700163"/>
                  <a:pt x="1709006" y="5697685"/>
                </a:cubicBezTo>
                <a:cubicBezTo>
                  <a:pt x="1692431" y="5695971"/>
                  <a:pt x="1678904" y="5695209"/>
                  <a:pt x="1665950" y="5685113"/>
                </a:cubicBezTo>
                <a:cubicBezTo>
                  <a:pt x="1663856" y="5683589"/>
                  <a:pt x="1660046" y="5683207"/>
                  <a:pt x="1657188" y="5683399"/>
                </a:cubicBezTo>
                <a:cubicBezTo>
                  <a:pt x="1619658" y="5686637"/>
                  <a:pt x="1582510" y="5684922"/>
                  <a:pt x="1544598" y="5682634"/>
                </a:cubicBezTo>
                <a:cubicBezTo>
                  <a:pt x="1496403" y="5679589"/>
                  <a:pt x="1445725" y="5688541"/>
                  <a:pt x="1404006" y="5720546"/>
                </a:cubicBezTo>
                <a:cubicBezTo>
                  <a:pt x="1397909" y="5725310"/>
                  <a:pt x="1388765" y="5727405"/>
                  <a:pt x="1380762" y="5728549"/>
                </a:cubicBezTo>
                <a:cubicBezTo>
                  <a:pt x="1343044" y="5733501"/>
                  <a:pt x="1305132" y="5736930"/>
                  <a:pt x="1267411" y="5742455"/>
                </a:cubicBezTo>
                <a:cubicBezTo>
                  <a:pt x="1246837" y="5745503"/>
                  <a:pt x="1225310" y="5748170"/>
                  <a:pt x="1206641" y="5756553"/>
                </a:cubicBezTo>
                <a:cubicBezTo>
                  <a:pt x="1188354" y="5764743"/>
                  <a:pt x="1173681" y="5774459"/>
                  <a:pt x="1162823" y="5757315"/>
                </a:cubicBezTo>
                <a:cubicBezTo>
                  <a:pt x="1143394" y="5766459"/>
                  <a:pt x="1126437" y="5774080"/>
                  <a:pt x="1109865" y="5782270"/>
                </a:cubicBezTo>
                <a:cubicBezTo>
                  <a:pt x="1103767" y="5785318"/>
                  <a:pt x="1098623" y="5790272"/>
                  <a:pt x="1092527" y="5793130"/>
                </a:cubicBezTo>
                <a:cubicBezTo>
                  <a:pt x="1086048" y="5796178"/>
                  <a:pt x="1078810" y="5798082"/>
                  <a:pt x="1071762" y="5799607"/>
                </a:cubicBezTo>
                <a:cubicBezTo>
                  <a:pt x="1040327" y="5806465"/>
                  <a:pt x="1008894" y="5812751"/>
                  <a:pt x="977653" y="5820182"/>
                </a:cubicBezTo>
                <a:cubicBezTo>
                  <a:pt x="971554" y="5821705"/>
                  <a:pt x="966411" y="5827801"/>
                  <a:pt x="960887" y="5831801"/>
                </a:cubicBezTo>
                <a:cubicBezTo>
                  <a:pt x="957266" y="5834470"/>
                  <a:pt x="953648" y="5838470"/>
                  <a:pt x="949646" y="5839042"/>
                </a:cubicBezTo>
                <a:cubicBezTo>
                  <a:pt x="919165" y="5843614"/>
                  <a:pt x="888877" y="5848949"/>
                  <a:pt x="858205" y="5851234"/>
                </a:cubicBezTo>
                <a:cubicBezTo>
                  <a:pt x="832486" y="5853138"/>
                  <a:pt x="807719" y="5852568"/>
                  <a:pt x="801053" y="5885715"/>
                </a:cubicBezTo>
                <a:cubicBezTo>
                  <a:pt x="799909" y="5891432"/>
                  <a:pt x="791717" y="5897528"/>
                  <a:pt x="785432" y="5900384"/>
                </a:cubicBezTo>
                <a:cubicBezTo>
                  <a:pt x="767524" y="5908576"/>
                  <a:pt x="748471" y="5914101"/>
                  <a:pt x="730754" y="5922482"/>
                </a:cubicBezTo>
                <a:cubicBezTo>
                  <a:pt x="672650" y="5950488"/>
                  <a:pt x="611880" y="5968205"/>
                  <a:pt x="546917" y="5964966"/>
                </a:cubicBezTo>
                <a:cubicBezTo>
                  <a:pt x="526724" y="5964014"/>
                  <a:pt x="507102" y="5953726"/>
                  <a:pt x="494337" y="5949915"/>
                </a:cubicBezTo>
                <a:cubicBezTo>
                  <a:pt x="457572" y="5964966"/>
                  <a:pt x="426709" y="5979445"/>
                  <a:pt x="394511" y="5990303"/>
                </a:cubicBezTo>
                <a:cubicBezTo>
                  <a:pt x="366127" y="6000019"/>
                  <a:pt x="336408" y="6006115"/>
                  <a:pt x="307259" y="6013163"/>
                </a:cubicBezTo>
                <a:cubicBezTo>
                  <a:pt x="296590" y="6015832"/>
                  <a:pt x="285732" y="6017355"/>
                  <a:pt x="274873" y="6018690"/>
                </a:cubicBezTo>
                <a:cubicBezTo>
                  <a:pt x="240965" y="6022880"/>
                  <a:pt x="205529" y="6012784"/>
                  <a:pt x="172384" y="6028786"/>
                </a:cubicBezTo>
                <a:cubicBezTo>
                  <a:pt x="155046" y="6037168"/>
                  <a:pt x="137898" y="6047265"/>
                  <a:pt x="119613" y="6051647"/>
                </a:cubicBezTo>
                <a:cubicBezTo>
                  <a:pt x="99990" y="6056409"/>
                  <a:pt x="80794" y="6063839"/>
                  <a:pt x="61197" y="6069150"/>
                </a:cubicBezTo>
                <a:lnTo>
                  <a:pt x="544" y="6073921"/>
                </a:lnTo>
                <a:lnTo>
                  <a:pt x="544" y="5946682"/>
                </a:lnTo>
                <a:lnTo>
                  <a:pt x="0" y="5946682"/>
                </a:lnTo>
                <a:lnTo>
                  <a:pt x="0" y="1335314"/>
                </a:lnTo>
                <a:lnTo>
                  <a:pt x="0" y="873938"/>
                </a:lnTo>
                <a:close/>
              </a:path>
            </a:pathLst>
          </a:custGeom>
          <a:noFill/>
          <a:effectLst>
            <a:outerShdw blurRad="381000" dist="152400" dir="5400000" algn="t" rotWithShape="0">
              <a:prstClr val="black">
                <a:alpha val="20000"/>
              </a:prstClr>
            </a:outerShdw>
          </a:effectLst>
          <a:extLst>
            <a:ext uri="{909E8E84-426E-40DD-AFC4-6F175D3DCCD1}">
              <a14:hiddenFill xmlns:a14="http://schemas.microsoft.com/office/drawing/2010/main">
                <a:solidFill>
                  <a:srgbClr val="FFFFFF"/>
                </a:solidFill>
              </a14:hiddenFill>
            </a:ext>
          </a:extLst>
        </p:spPr>
      </p:pic>
      <p:sp>
        <p:nvSpPr>
          <p:cNvPr id="32" name="Rectangle 41">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0" cy="6038850"/>
          </a:xfrm>
          <a:custGeom>
            <a:avLst/>
            <a:gdLst>
              <a:gd name="connsiteX0" fmla="*/ 0 w 12192000"/>
              <a:gd name="connsiteY0" fmla="*/ 0 h 5835650"/>
              <a:gd name="connsiteX1" fmla="*/ 12192000 w 12192000"/>
              <a:gd name="connsiteY1" fmla="*/ 0 h 5835650"/>
              <a:gd name="connsiteX2" fmla="*/ 12192000 w 12192000"/>
              <a:gd name="connsiteY2" fmla="*/ 5835650 h 5835650"/>
              <a:gd name="connsiteX3" fmla="*/ 0 w 12192000"/>
              <a:gd name="connsiteY3" fmla="*/ 5835650 h 5835650"/>
              <a:gd name="connsiteX4" fmla="*/ 0 w 12192000"/>
              <a:gd name="connsiteY4"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0 w 12198350"/>
              <a:gd name="connsiteY4" fmla="*/ 5835650 h 5835650"/>
              <a:gd name="connsiteX5" fmla="*/ 0 w 12198350"/>
              <a:gd name="connsiteY5"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0 w 12198350"/>
              <a:gd name="connsiteY5" fmla="*/ 5835650 h 5835650"/>
              <a:gd name="connsiteX6" fmla="*/ 0 w 12198350"/>
              <a:gd name="connsiteY6"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1822450 w 12198350"/>
              <a:gd name="connsiteY5" fmla="*/ 5829300 h 5835650"/>
              <a:gd name="connsiteX6" fmla="*/ 0 w 12198350"/>
              <a:gd name="connsiteY6" fmla="*/ 5835650 h 5835650"/>
              <a:gd name="connsiteX7" fmla="*/ 0 w 12198350"/>
              <a:gd name="connsiteY7"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1727200 w 12198350"/>
              <a:gd name="connsiteY5" fmla="*/ 5486400 h 5835650"/>
              <a:gd name="connsiteX6" fmla="*/ 0 w 12198350"/>
              <a:gd name="connsiteY6" fmla="*/ 5835650 h 5835650"/>
              <a:gd name="connsiteX7" fmla="*/ 0 w 12198350"/>
              <a:gd name="connsiteY7"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3854450 w 12198350"/>
              <a:gd name="connsiteY5" fmla="*/ 5695950 h 5835650"/>
              <a:gd name="connsiteX6" fmla="*/ 1727200 w 12198350"/>
              <a:gd name="connsiteY6" fmla="*/ 5486400 h 5835650"/>
              <a:gd name="connsiteX7" fmla="*/ 0 w 12198350"/>
              <a:gd name="connsiteY7" fmla="*/ 5835650 h 5835650"/>
              <a:gd name="connsiteX8" fmla="*/ 0 w 12198350"/>
              <a:gd name="connsiteY8" fmla="*/ 0 h 5835650"/>
              <a:gd name="connsiteX0" fmla="*/ 0 w 12198350"/>
              <a:gd name="connsiteY0" fmla="*/ 0 h 5842000"/>
              <a:gd name="connsiteX1" fmla="*/ 12192000 w 12198350"/>
              <a:gd name="connsiteY1" fmla="*/ 0 h 5842000"/>
              <a:gd name="connsiteX2" fmla="*/ 12198350 w 12198350"/>
              <a:gd name="connsiteY2" fmla="*/ 3505200 h 5842000"/>
              <a:gd name="connsiteX3" fmla="*/ 12192000 w 12198350"/>
              <a:gd name="connsiteY3" fmla="*/ 5835650 h 5842000"/>
              <a:gd name="connsiteX4" fmla="*/ 5060950 w 12198350"/>
              <a:gd name="connsiteY4" fmla="*/ 5835650 h 5842000"/>
              <a:gd name="connsiteX5" fmla="*/ 3663950 w 12198350"/>
              <a:gd name="connsiteY5" fmla="*/ 5842000 h 5842000"/>
              <a:gd name="connsiteX6" fmla="*/ 1727200 w 12198350"/>
              <a:gd name="connsiteY6" fmla="*/ 5486400 h 5842000"/>
              <a:gd name="connsiteX7" fmla="*/ 0 w 12198350"/>
              <a:gd name="connsiteY7" fmla="*/ 5835650 h 5842000"/>
              <a:gd name="connsiteX8" fmla="*/ 0 w 12198350"/>
              <a:gd name="connsiteY8" fmla="*/ 0 h 5842000"/>
              <a:gd name="connsiteX0" fmla="*/ 0 w 12198350"/>
              <a:gd name="connsiteY0" fmla="*/ 0 h 5924550"/>
              <a:gd name="connsiteX1" fmla="*/ 12192000 w 12198350"/>
              <a:gd name="connsiteY1" fmla="*/ 0 h 5924550"/>
              <a:gd name="connsiteX2" fmla="*/ 12198350 w 12198350"/>
              <a:gd name="connsiteY2" fmla="*/ 3505200 h 5924550"/>
              <a:gd name="connsiteX3" fmla="*/ 12192000 w 12198350"/>
              <a:gd name="connsiteY3" fmla="*/ 5835650 h 5924550"/>
              <a:gd name="connsiteX4" fmla="*/ 4883150 w 12198350"/>
              <a:gd name="connsiteY4" fmla="*/ 5924550 h 5924550"/>
              <a:gd name="connsiteX5" fmla="*/ 3663950 w 12198350"/>
              <a:gd name="connsiteY5" fmla="*/ 5842000 h 5924550"/>
              <a:gd name="connsiteX6" fmla="*/ 1727200 w 12198350"/>
              <a:gd name="connsiteY6" fmla="*/ 5486400 h 5924550"/>
              <a:gd name="connsiteX7" fmla="*/ 0 w 12198350"/>
              <a:gd name="connsiteY7" fmla="*/ 5835650 h 5924550"/>
              <a:gd name="connsiteX8" fmla="*/ 0 w 12198350"/>
              <a:gd name="connsiteY8" fmla="*/ 0 h 5924550"/>
              <a:gd name="connsiteX0" fmla="*/ 0 w 12198350"/>
              <a:gd name="connsiteY0" fmla="*/ 0 h 5924550"/>
              <a:gd name="connsiteX1" fmla="*/ 12192000 w 12198350"/>
              <a:gd name="connsiteY1" fmla="*/ 0 h 5924550"/>
              <a:gd name="connsiteX2" fmla="*/ 12198350 w 12198350"/>
              <a:gd name="connsiteY2" fmla="*/ 3505200 h 5924550"/>
              <a:gd name="connsiteX3" fmla="*/ 12192000 w 12198350"/>
              <a:gd name="connsiteY3" fmla="*/ 5835650 h 5924550"/>
              <a:gd name="connsiteX4" fmla="*/ 8318500 w 12198350"/>
              <a:gd name="connsiteY4" fmla="*/ 5867400 h 5924550"/>
              <a:gd name="connsiteX5" fmla="*/ 4883150 w 12198350"/>
              <a:gd name="connsiteY5" fmla="*/ 5924550 h 5924550"/>
              <a:gd name="connsiteX6" fmla="*/ 3663950 w 12198350"/>
              <a:gd name="connsiteY6" fmla="*/ 5842000 h 5924550"/>
              <a:gd name="connsiteX7" fmla="*/ 1727200 w 12198350"/>
              <a:gd name="connsiteY7" fmla="*/ 5486400 h 5924550"/>
              <a:gd name="connsiteX8" fmla="*/ 0 w 12198350"/>
              <a:gd name="connsiteY8" fmla="*/ 5835650 h 5924550"/>
              <a:gd name="connsiteX9" fmla="*/ 0 w 12198350"/>
              <a:gd name="connsiteY9" fmla="*/ 0 h 59245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7219950 w 12198350"/>
              <a:gd name="connsiteY4" fmla="*/ 6038850 h 6038850"/>
              <a:gd name="connsiteX5" fmla="*/ 4883150 w 12198350"/>
              <a:gd name="connsiteY5" fmla="*/ 5924550 h 6038850"/>
              <a:gd name="connsiteX6" fmla="*/ 3663950 w 12198350"/>
              <a:gd name="connsiteY6" fmla="*/ 5842000 h 6038850"/>
              <a:gd name="connsiteX7" fmla="*/ 1727200 w 12198350"/>
              <a:gd name="connsiteY7" fmla="*/ 5486400 h 6038850"/>
              <a:gd name="connsiteX8" fmla="*/ 0 w 12198350"/>
              <a:gd name="connsiteY8" fmla="*/ 5835650 h 6038850"/>
              <a:gd name="connsiteX9" fmla="*/ 0 w 12198350"/>
              <a:gd name="connsiteY9"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9766300 w 12198350"/>
              <a:gd name="connsiteY4" fmla="*/ 59245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255250 w 12198350"/>
              <a:gd name="connsiteY3" fmla="*/ 49784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8813800 w 12198350"/>
              <a:gd name="connsiteY3" fmla="*/ 5746750 h 6038850"/>
              <a:gd name="connsiteX4" fmla="*/ 7219950 w 12198350"/>
              <a:gd name="connsiteY4" fmla="*/ 6038850 h 6038850"/>
              <a:gd name="connsiteX5" fmla="*/ 4883150 w 12198350"/>
              <a:gd name="connsiteY5" fmla="*/ 5924550 h 6038850"/>
              <a:gd name="connsiteX6" fmla="*/ 3663950 w 12198350"/>
              <a:gd name="connsiteY6" fmla="*/ 5842000 h 6038850"/>
              <a:gd name="connsiteX7" fmla="*/ 1727200 w 12198350"/>
              <a:gd name="connsiteY7" fmla="*/ 5486400 h 6038850"/>
              <a:gd name="connsiteX8" fmla="*/ 0 w 12198350"/>
              <a:gd name="connsiteY8" fmla="*/ 5835650 h 6038850"/>
              <a:gd name="connsiteX9" fmla="*/ 0 w 12198350"/>
              <a:gd name="connsiteY9"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623550 w 12198350"/>
              <a:gd name="connsiteY3" fmla="*/ 48006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185400 w 12198350"/>
              <a:gd name="connsiteY3" fmla="*/ 49784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766550 w 12198350"/>
              <a:gd name="connsiteY3" fmla="*/ 410845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8350" h="6038850">
                <a:moveTo>
                  <a:pt x="0" y="0"/>
                </a:moveTo>
                <a:lnTo>
                  <a:pt x="12192000" y="0"/>
                </a:lnTo>
                <a:cubicBezTo>
                  <a:pt x="12194117" y="1168400"/>
                  <a:pt x="12196233" y="2336800"/>
                  <a:pt x="12198350" y="3505200"/>
                </a:cubicBezTo>
                <a:cubicBezTo>
                  <a:pt x="11828992" y="3872442"/>
                  <a:pt x="11606741" y="4015317"/>
                  <a:pt x="11341100" y="4267200"/>
                </a:cubicBezTo>
                <a:cubicBezTo>
                  <a:pt x="11005609" y="4512733"/>
                  <a:pt x="10677525" y="4705350"/>
                  <a:pt x="10185400" y="4978400"/>
                </a:cubicBezTo>
                <a:cubicBezTo>
                  <a:pt x="9693275" y="5251450"/>
                  <a:pt x="9381067" y="5540375"/>
                  <a:pt x="8813800" y="5746750"/>
                </a:cubicBezTo>
                <a:lnTo>
                  <a:pt x="7219950" y="6038850"/>
                </a:lnTo>
                <a:lnTo>
                  <a:pt x="4883150" y="5924550"/>
                </a:lnTo>
                <a:lnTo>
                  <a:pt x="3663950" y="5842000"/>
                </a:lnTo>
                <a:lnTo>
                  <a:pt x="1727200" y="5486400"/>
                </a:lnTo>
                <a:lnTo>
                  <a:pt x="0" y="5835650"/>
                </a:lnTo>
                <a:lnTo>
                  <a:pt x="0" y="0"/>
                </a:lnTo>
                <a:close/>
              </a:path>
            </a:pathLst>
          </a:custGeom>
          <a:gradFill flip="none" rotWithShape="1">
            <a:gsLst>
              <a:gs pos="0">
                <a:srgbClr val="000000">
                  <a:alpha val="60000"/>
                </a:srgbClr>
              </a:gs>
              <a:gs pos="100000">
                <a:srgbClr val="000000">
                  <a:alpha val="0"/>
                </a:srgbClr>
              </a:gs>
              <a:gs pos="68000">
                <a:srgbClr val="000000">
                  <a:alpha val="4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nvGrpSpPr>
          <p:cNvPr id="28" name="Group 27">
            <a:extLst>
              <a:ext uri="{FF2B5EF4-FFF2-40B4-BE49-F238E27FC236}">
                <a16:creationId xmlns:a16="http://schemas.microsoft.com/office/drawing/2014/main" id="{4252769E-B9F0-4068-A645-5BBEF16E9C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4" y="3296010"/>
            <a:ext cx="12191456" cy="2849976"/>
            <a:chOff x="476" y="-3923157"/>
            <a:chExt cx="10667524" cy="2493729"/>
          </a:xfrm>
        </p:grpSpPr>
        <p:sp>
          <p:nvSpPr>
            <p:cNvPr id="29" name="Freeform: Shape 28">
              <a:extLst>
                <a:ext uri="{FF2B5EF4-FFF2-40B4-BE49-F238E27FC236}">
                  <a16:creationId xmlns:a16="http://schemas.microsoft.com/office/drawing/2014/main" id="{1E12D6AD-7096-45BB-9C02-468B2704C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29">
              <a:extLst>
                <a:ext uri="{FF2B5EF4-FFF2-40B4-BE49-F238E27FC236}">
                  <a16:creationId xmlns:a16="http://schemas.microsoft.com/office/drawing/2014/main" id="{39953252-97DE-4766-B2F6-E4FDA2FDA6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7"/>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7594D31E-B36C-45A1-8D14-195765BBE4C7}"/>
              </a:ext>
            </a:extLst>
          </p:cNvPr>
          <p:cNvSpPr>
            <a:spLocks noGrp="1"/>
          </p:cNvSpPr>
          <p:nvPr>
            <p:ph type="title"/>
          </p:nvPr>
        </p:nvSpPr>
        <p:spPr>
          <a:xfrm>
            <a:off x="838199" y="1120676"/>
            <a:ext cx="7021513" cy="2308324"/>
          </a:xfrm>
        </p:spPr>
        <p:txBody>
          <a:bodyPr vert="horz" lIns="91440" tIns="45720" rIns="91440" bIns="45720" rtlCol="0" anchor="b">
            <a:normAutofit/>
          </a:bodyPr>
          <a:lstStyle/>
          <a:p>
            <a:r>
              <a:rPr lang="en-US" sz="7200">
                <a:solidFill>
                  <a:srgbClr val="FFFFFF"/>
                </a:solidFill>
              </a:rPr>
              <a:t>Degrowth</a:t>
            </a:r>
          </a:p>
        </p:txBody>
      </p:sp>
    </p:spTree>
    <p:extLst>
      <p:ext uri="{BB962C8B-B14F-4D97-AF65-F5344CB8AC3E}">
        <p14:creationId xmlns:p14="http://schemas.microsoft.com/office/powerpoint/2010/main" val="2026337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7">
            <a:extLst>
              <a:ext uri="{FF2B5EF4-FFF2-40B4-BE49-F238E27FC236}">
                <a16:creationId xmlns:a16="http://schemas.microsoft.com/office/drawing/2014/main" id="{D5B339F4-93B9-4E04-9721-143AD6782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9">
            <a:extLst>
              <a:ext uri="{FF2B5EF4-FFF2-40B4-BE49-F238E27FC236}">
                <a16:creationId xmlns:a16="http://schemas.microsoft.com/office/drawing/2014/main" id="{8734DDD3-F723-4DD3-8ABE-EC0B2AC87D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22324" y="0"/>
            <a:ext cx="7147352" cy="5777808"/>
            <a:chOff x="329184" y="1"/>
            <a:chExt cx="524256" cy="5777808"/>
          </a:xfrm>
        </p:grpSpPr>
        <p:cxnSp>
          <p:nvCxnSpPr>
            <p:cNvPr id="11" name="Straight Connector 10">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3824"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3" name="Rectangle 13">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1"/>
            <a:ext cx="10999072" cy="532513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F22A5B-D1E6-4857-9064-39B119393E10}"/>
              </a:ext>
            </a:extLst>
          </p:cNvPr>
          <p:cNvSpPr>
            <a:spLocks noGrp="1"/>
          </p:cNvSpPr>
          <p:nvPr>
            <p:ph type="title"/>
          </p:nvPr>
        </p:nvSpPr>
        <p:spPr>
          <a:xfrm>
            <a:off x="1524000" y="1231961"/>
            <a:ext cx="9144000" cy="2387600"/>
          </a:xfrm>
        </p:spPr>
        <p:txBody>
          <a:bodyPr vert="horz" lIns="91440" tIns="45720" rIns="91440" bIns="45720" rtlCol="0" anchor="b">
            <a:normAutofit/>
          </a:bodyPr>
          <a:lstStyle/>
          <a:p>
            <a:pPr algn="ctr"/>
            <a:r>
              <a:rPr lang="en-US" sz="6000" kern="1200">
                <a:solidFill>
                  <a:schemeClr val="tx1"/>
                </a:solidFill>
                <a:latin typeface="+mj-lt"/>
                <a:ea typeface="+mj-ea"/>
                <a:cs typeface="+mj-cs"/>
              </a:rPr>
              <a:t>Back to caves?</a:t>
            </a:r>
          </a:p>
        </p:txBody>
      </p:sp>
      <p:sp>
        <p:nvSpPr>
          <p:cNvPr id="3" name="Content Placeholder 2">
            <a:extLst>
              <a:ext uri="{FF2B5EF4-FFF2-40B4-BE49-F238E27FC236}">
                <a16:creationId xmlns:a16="http://schemas.microsoft.com/office/drawing/2014/main" id="{2C6B8C5B-9A17-4334-AC33-05EE3E602EB3}"/>
              </a:ext>
            </a:extLst>
          </p:cNvPr>
          <p:cNvSpPr>
            <a:spLocks noGrp="1"/>
          </p:cNvSpPr>
          <p:nvPr>
            <p:ph idx="1"/>
          </p:nvPr>
        </p:nvSpPr>
        <p:spPr>
          <a:xfrm>
            <a:off x="1524000" y="3803712"/>
            <a:ext cx="9144000" cy="1563686"/>
          </a:xfrm>
        </p:spPr>
        <p:txBody>
          <a:bodyPr vert="horz" lIns="91440" tIns="45720" rIns="91440" bIns="45720" rtlCol="0">
            <a:normAutofit/>
          </a:bodyPr>
          <a:lstStyle/>
          <a:p>
            <a:pPr marL="0" indent="0" algn="ctr">
              <a:buNone/>
            </a:pPr>
            <a:r>
              <a:rPr lang="en-US" sz="6000" kern="1200" dirty="0">
                <a:solidFill>
                  <a:schemeClr val="tx1"/>
                </a:solidFill>
                <a:highlight>
                  <a:srgbClr val="FFFF00"/>
                </a:highlight>
                <a:latin typeface="+mn-lt"/>
                <a:ea typeface="+mn-ea"/>
                <a:cs typeface="+mn-cs"/>
              </a:rPr>
              <a:t>Not ‘growth in reverse’!</a:t>
            </a:r>
          </a:p>
        </p:txBody>
      </p:sp>
    </p:spTree>
    <p:extLst>
      <p:ext uri="{BB962C8B-B14F-4D97-AF65-F5344CB8AC3E}">
        <p14:creationId xmlns:p14="http://schemas.microsoft.com/office/powerpoint/2010/main" val="26273680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 name="Rectangle 77">
            <a:extLst>
              <a:ext uri="{FF2B5EF4-FFF2-40B4-BE49-F238E27FC236}">
                <a16:creationId xmlns:a16="http://schemas.microsoft.com/office/drawing/2014/main" id="{F8446B12-7391-4711-8B31-112A0B896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E2DBA4-D18F-47B9-B7D0-EEA987132AD8}"/>
              </a:ext>
            </a:extLst>
          </p:cNvPr>
          <p:cNvSpPr>
            <a:spLocks noGrp="1"/>
          </p:cNvSpPr>
          <p:nvPr>
            <p:ph type="title"/>
          </p:nvPr>
        </p:nvSpPr>
        <p:spPr>
          <a:xfrm>
            <a:off x="838199" y="4428000"/>
            <a:ext cx="6143626" cy="1400400"/>
          </a:xfrm>
        </p:spPr>
        <p:txBody>
          <a:bodyPr vert="horz" wrap="square" lIns="91440" tIns="45720" rIns="91440" bIns="45720" rtlCol="0" anchor="b">
            <a:normAutofit/>
          </a:bodyPr>
          <a:lstStyle/>
          <a:p>
            <a:r>
              <a:rPr lang="en-US" sz="4300" kern="1200">
                <a:solidFill>
                  <a:schemeClr val="bg1"/>
                </a:solidFill>
                <a:latin typeface="+mj-lt"/>
                <a:ea typeface="+mj-ea"/>
                <a:cs typeface="+mj-cs"/>
              </a:rPr>
              <a:t>A river returns to its normal flow</a:t>
            </a:r>
          </a:p>
        </p:txBody>
      </p:sp>
      <p:pic>
        <p:nvPicPr>
          <p:cNvPr id="14340" name="Picture 4" descr="River Water Calm - Free photo on Pixabay">
            <a:extLst>
              <a:ext uri="{FF2B5EF4-FFF2-40B4-BE49-F238E27FC236}">
                <a16:creationId xmlns:a16="http://schemas.microsoft.com/office/drawing/2014/main" id="{8CCA1C88-4394-4AF1-A3C1-5E430350AFD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973" r="1" b="5109"/>
          <a:stretch/>
        </p:blipFill>
        <p:spPr bwMode="auto">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a:noFill/>
          <a:extLst>
            <a:ext uri="{909E8E84-426E-40DD-AFC4-6F175D3DCCD1}">
              <a14:hiddenFill xmlns:a14="http://schemas.microsoft.com/office/drawing/2010/main">
                <a:solidFill>
                  <a:srgbClr val="FFFFFF"/>
                </a:solidFill>
              </a14:hiddenFill>
            </a:ext>
          </a:extLst>
        </p:spPr>
      </p:pic>
      <p:pic>
        <p:nvPicPr>
          <p:cNvPr id="14338" name="Picture 2" descr="Clare River in Ireland breaks its banks after - One News Page VIDEO">
            <a:extLst>
              <a:ext uri="{FF2B5EF4-FFF2-40B4-BE49-F238E27FC236}">
                <a16:creationId xmlns:a16="http://schemas.microsoft.com/office/drawing/2014/main" id="{EC1E86F0-B489-41D4-BE7B-551E715FFA05}"/>
              </a:ext>
            </a:extLst>
          </p:cNvPr>
          <p:cNvPicPr>
            <a:picLocks noGrp="1" noChangeAspect="1" noChangeArrowheads="1"/>
          </p:cNvPicPr>
          <p:nvPr>
            <p:ph idx="1"/>
          </p:nvPr>
        </p:nvPicPr>
        <p:blipFill rotWithShape="1">
          <a:blip r:embed="rId4">
            <a:extLst>
              <a:ext uri="{28A0092B-C50C-407E-A947-70E740481C1C}">
                <a14:useLocalDpi xmlns:a14="http://schemas.microsoft.com/office/drawing/2010/main" val="0"/>
              </a:ext>
            </a:extLst>
          </a:blip>
          <a:srcRect l="10276" r="5087" b="2"/>
          <a:stretch/>
        </p:blipFill>
        <p:spPr bwMode="auto">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a:noFill/>
          <a:extLst>
            <a:ext uri="{909E8E84-426E-40DD-AFC4-6F175D3DCCD1}">
              <a14:hiddenFill xmlns:a14="http://schemas.microsoft.com/office/drawing/2010/main">
                <a:solidFill>
                  <a:srgbClr val="FFFFFF"/>
                </a:solidFill>
              </a14:hiddenFill>
            </a:ext>
          </a:extLst>
        </p:spPr>
      </p:pic>
      <p:grpSp>
        <p:nvGrpSpPr>
          <p:cNvPr id="80" name="Group 79">
            <a:extLst>
              <a:ext uri="{FF2B5EF4-FFF2-40B4-BE49-F238E27FC236}">
                <a16:creationId xmlns:a16="http://schemas.microsoft.com/office/drawing/2014/main" id="{AC0B7807-0C83-4963-821A-69B172722E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81" name="Freeform: Shape 80">
              <a:extLst>
                <a:ext uri="{FF2B5EF4-FFF2-40B4-BE49-F238E27FC236}">
                  <a16:creationId xmlns:a16="http://schemas.microsoft.com/office/drawing/2014/main" id="{BB027EC7-3252-48A2-A7A4-1741F72E47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2" name="Freeform: Shape 81">
              <a:extLst>
                <a:ext uri="{FF2B5EF4-FFF2-40B4-BE49-F238E27FC236}">
                  <a16:creationId xmlns:a16="http://schemas.microsoft.com/office/drawing/2014/main" id="{4EBC51E4-7477-4290-BBD0-18AD942C36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5">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3859333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B20C0-BFA5-4A85-94BE-D1DBBD2AAB2D}"/>
              </a:ext>
            </a:extLst>
          </p:cNvPr>
          <p:cNvSpPr>
            <a:spLocks noGrp="1"/>
          </p:cNvSpPr>
          <p:nvPr>
            <p:ph type="title"/>
          </p:nvPr>
        </p:nvSpPr>
        <p:spPr/>
        <p:txBody>
          <a:bodyPr/>
          <a:lstStyle/>
          <a:p>
            <a:endParaRPr lang="en-IE"/>
          </a:p>
        </p:txBody>
      </p:sp>
      <p:sp>
        <p:nvSpPr>
          <p:cNvPr id="3" name="Content Placeholder 2">
            <a:extLst>
              <a:ext uri="{FF2B5EF4-FFF2-40B4-BE49-F238E27FC236}">
                <a16:creationId xmlns:a16="http://schemas.microsoft.com/office/drawing/2014/main" id="{A0DF3047-5B09-4DE7-8D24-861FD03637F3}"/>
              </a:ext>
            </a:extLst>
          </p:cNvPr>
          <p:cNvSpPr>
            <a:spLocks noGrp="1"/>
          </p:cNvSpPr>
          <p:nvPr>
            <p:ph idx="1"/>
          </p:nvPr>
        </p:nvSpPr>
        <p:spPr/>
        <p:txBody>
          <a:bodyPr/>
          <a:lstStyle/>
          <a:p>
            <a:endParaRPr lang="en-IE"/>
          </a:p>
        </p:txBody>
      </p:sp>
      <p:pic>
        <p:nvPicPr>
          <p:cNvPr id="28674" name="Picture 2" descr="VIDEO : What is Degrowth? - Green News Ireland">
            <a:extLst>
              <a:ext uri="{FF2B5EF4-FFF2-40B4-BE49-F238E27FC236}">
                <a16:creationId xmlns:a16="http://schemas.microsoft.com/office/drawing/2014/main" id="{D94E3717-6DA0-4478-B40F-A0203FB762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4656" y="319467"/>
            <a:ext cx="8262687" cy="6173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45508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6" name="Rectangle 72">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22" name="Picture 2" descr="The radical combination of degrowth and basic income | openDemocracy">
            <a:extLst>
              <a:ext uri="{FF2B5EF4-FFF2-40B4-BE49-F238E27FC236}">
                <a16:creationId xmlns:a16="http://schemas.microsoft.com/office/drawing/2014/main" id="{FA1F530F-DC55-49CA-8440-12068CE12AB8}"/>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t="7865" b="7865"/>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139394A-EF72-4B0D-B2ED-AF4F379FF40A}"/>
              </a:ext>
            </a:extLst>
          </p:cNvPr>
          <p:cNvSpPr>
            <a:spLocks noGrp="1"/>
          </p:cNvSpPr>
          <p:nvPr>
            <p:ph type="title"/>
          </p:nvPr>
        </p:nvSpPr>
        <p:spPr>
          <a:xfrm>
            <a:off x="838200" y="365125"/>
            <a:ext cx="10515600" cy="1325563"/>
          </a:xfrm>
        </p:spPr>
        <p:txBody>
          <a:bodyPr>
            <a:normAutofit/>
          </a:bodyPr>
          <a:lstStyle/>
          <a:p>
            <a:r>
              <a:rPr lang="en-IE">
                <a:solidFill>
                  <a:srgbClr val="FFFFFF"/>
                </a:solidFill>
              </a:rPr>
              <a:t>Alternative terms used</a:t>
            </a:r>
          </a:p>
        </p:txBody>
      </p:sp>
      <p:graphicFrame>
        <p:nvGraphicFramePr>
          <p:cNvPr id="5" name="Content Placeholder 2">
            <a:extLst>
              <a:ext uri="{FF2B5EF4-FFF2-40B4-BE49-F238E27FC236}">
                <a16:creationId xmlns:a16="http://schemas.microsoft.com/office/drawing/2014/main" id="{B53A9BA4-D580-433C-8800-6762B6ED0173}"/>
              </a:ext>
            </a:extLst>
          </p:cNvPr>
          <p:cNvGraphicFramePr>
            <a:graphicFrameLocks noGrp="1"/>
          </p:cNvGraphicFramePr>
          <p:nvPr>
            <p:ph idx="1"/>
            <p:extLst>
              <p:ext uri="{D42A27DB-BD31-4B8C-83A1-F6EECF244321}">
                <p14:modId xmlns:p14="http://schemas.microsoft.com/office/powerpoint/2010/main" val="180855058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9816052"/>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D9735-A044-4075-BC9B-7FBECD6907B2}"/>
              </a:ext>
            </a:extLst>
          </p:cNvPr>
          <p:cNvSpPr>
            <a:spLocks noGrp="1"/>
          </p:cNvSpPr>
          <p:nvPr>
            <p:ph type="title"/>
          </p:nvPr>
        </p:nvSpPr>
        <p:spPr/>
        <p:txBody>
          <a:bodyPr/>
          <a:lstStyle/>
          <a:p>
            <a:r>
              <a:rPr lang="en-IE" dirty="0"/>
              <a:t>Context &amp; Relevance</a:t>
            </a:r>
          </a:p>
        </p:txBody>
      </p:sp>
      <p:sp>
        <p:nvSpPr>
          <p:cNvPr id="3" name="Content Placeholder 2">
            <a:extLst>
              <a:ext uri="{FF2B5EF4-FFF2-40B4-BE49-F238E27FC236}">
                <a16:creationId xmlns:a16="http://schemas.microsoft.com/office/drawing/2014/main" id="{8323DBD6-1B85-42CF-85D3-E273B709F944}"/>
              </a:ext>
            </a:extLst>
          </p:cNvPr>
          <p:cNvSpPr>
            <a:spLocks noGrp="1"/>
          </p:cNvSpPr>
          <p:nvPr>
            <p:ph idx="1"/>
          </p:nvPr>
        </p:nvSpPr>
        <p:spPr/>
        <p:txBody>
          <a:bodyPr/>
          <a:lstStyle/>
          <a:p>
            <a:pPr marL="0" indent="0">
              <a:buNone/>
            </a:pPr>
            <a:r>
              <a:rPr lang="en-IE" u="none" strike="noStrike" dirty="0">
                <a:solidFill>
                  <a:srgbClr val="333333"/>
                </a:solidFill>
                <a:latin typeface="Inter"/>
              </a:rPr>
              <a:t>O</a:t>
            </a:r>
            <a:r>
              <a:rPr lang="en-IE" b="0" i="0" u="none" strike="noStrike" dirty="0">
                <a:solidFill>
                  <a:srgbClr val="333333"/>
                </a:solidFill>
                <a:effectLst/>
                <a:latin typeface="Inter"/>
              </a:rPr>
              <a:t>ver the last 30 years, in the USA alone,</a:t>
            </a:r>
            <a:r>
              <a:rPr lang="en-IE" b="0" i="0" dirty="0">
                <a:solidFill>
                  <a:srgbClr val="333333"/>
                </a:solidFill>
                <a:effectLst/>
                <a:latin typeface="Inter"/>
              </a:rPr>
              <a:t> </a:t>
            </a:r>
            <a:r>
              <a:rPr lang="en-IE" b="0" i="0" u="none" strike="noStrike" dirty="0">
                <a:solidFill>
                  <a:srgbClr val="333333"/>
                </a:solidFill>
                <a:effectLst/>
                <a:latin typeface="Inter"/>
              </a:rPr>
              <a:t>the top one percent has grown 21 trillion dollars richer</a:t>
            </a:r>
            <a:r>
              <a:rPr lang="en-IE" b="0" i="0" dirty="0">
                <a:solidFill>
                  <a:srgbClr val="333333"/>
                </a:solidFill>
                <a:effectLst/>
                <a:latin typeface="Inter"/>
              </a:rPr>
              <a:t> </a:t>
            </a:r>
            <a:r>
              <a:rPr lang="en-IE" b="0" i="0" u="none" strike="noStrike" dirty="0">
                <a:solidFill>
                  <a:srgbClr val="333333"/>
                </a:solidFill>
                <a:effectLst/>
                <a:latin typeface="Inter"/>
              </a:rPr>
              <a:t>while the bottom 50 percent have grown 900 billion dollars poorer,</a:t>
            </a:r>
            <a:r>
              <a:rPr lang="en-IE" b="0" i="0" dirty="0">
                <a:solidFill>
                  <a:srgbClr val="333333"/>
                </a:solidFill>
                <a:effectLst/>
                <a:latin typeface="Inter"/>
              </a:rPr>
              <a:t> </a:t>
            </a:r>
            <a:r>
              <a:rPr lang="en-IE" b="0" i="0" u="none" strike="noStrike" dirty="0">
                <a:solidFill>
                  <a:srgbClr val="333333"/>
                </a:solidFill>
                <a:effectLst/>
                <a:latin typeface="Inter"/>
              </a:rPr>
              <a:t>a pattern of widening inequality that has largely repeated itself</a:t>
            </a:r>
            <a:r>
              <a:rPr lang="en-IE" b="0" i="0" dirty="0">
                <a:solidFill>
                  <a:srgbClr val="333333"/>
                </a:solidFill>
                <a:effectLst/>
                <a:latin typeface="Inter"/>
              </a:rPr>
              <a:t> </a:t>
            </a:r>
            <a:r>
              <a:rPr lang="en-IE" b="0" i="0" u="none" strike="noStrike" dirty="0">
                <a:solidFill>
                  <a:srgbClr val="333333"/>
                </a:solidFill>
                <a:effectLst/>
                <a:latin typeface="Inter"/>
              </a:rPr>
              <a:t>across the world.</a:t>
            </a:r>
            <a:r>
              <a:rPr lang="en-IE" b="0" i="0" dirty="0">
                <a:solidFill>
                  <a:srgbClr val="333333"/>
                </a:solidFill>
                <a:effectLst/>
                <a:latin typeface="Inter"/>
              </a:rPr>
              <a:t> </a:t>
            </a:r>
            <a:endParaRPr lang="en-IE" dirty="0"/>
          </a:p>
        </p:txBody>
      </p:sp>
    </p:spTree>
    <p:extLst>
      <p:ext uri="{BB962C8B-B14F-4D97-AF65-F5344CB8AC3E}">
        <p14:creationId xmlns:p14="http://schemas.microsoft.com/office/powerpoint/2010/main" val="38825201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21FE5E-090F-4417-9DA0-31B401B16589}"/>
              </a:ext>
            </a:extLst>
          </p:cNvPr>
          <p:cNvSpPr>
            <a:spLocks noGrp="1"/>
          </p:cNvSpPr>
          <p:nvPr>
            <p:ph type="title"/>
          </p:nvPr>
        </p:nvSpPr>
        <p:spPr>
          <a:xfrm>
            <a:off x="838200" y="585216"/>
            <a:ext cx="10515600" cy="1325563"/>
          </a:xfrm>
        </p:spPr>
        <p:txBody>
          <a:bodyPr>
            <a:normAutofit/>
          </a:bodyPr>
          <a:lstStyle/>
          <a:p>
            <a:pPr algn="ctr"/>
            <a:r>
              <a:rPr lang="en-IE" dirty="0">
                <a:solidFill>
                  <a:schemeClr val="bg1"/>
                </a:solidFill>
              </a:rPr>
              <a:t>People. Reciprocity. Cooperation.</a:t>
            </a:r>
          </a:p>
        </p:txBody>
      </p:sp>
      <p:pic>
        <p:nvPicPr>
          <p:cNvPr id="5" name="Picture 4">
            <a:extLst>
              <a:ext uri="{FF2B5EF4-FFF2-40B4-BE49-F238E27FC236}">
                <a16:creationId xmlns:a16="http://schemas.microsoft.com/office/drawing/2014/main" id="{983FA826-BD69-4F93-A688-0DD685B2C450}"/>
              </a:ext>
            </a:extLst>
          </p:cNvPr>
          <p:cNvPicPr>
            <a:picLocks noChangeAspect="1"/>
          </p:cNvPicPr>
          <p:nvPr/>
        </p:nvPicPr>
        <p:blipFill rotWithShape="1">
          <a:blip r:embed="rId2"/>
          <a:srcRect r="3" b="3390"/>
          <a:stretch/>
        </p:blipFill>
        <p:spPr>
          <a:xfrm>
            <a:off x="318810" y="2545501"/>
            <a:ext cx="6755598" cy="3965028"/>
          </a:xfrm>
          <a:prstGeom prst="rect">
            <a:avLst/>
          </a:prstGeom>
        </p:spPr>
      </p:pic>
      <p:sp>
        <p:nvSpPr>
          <p:cNvPr id="3" name="Content Placeholder 2">
            <a:extLst>
              <a:ext uri="{FF2B5EF4-FFF2-40B4-BE49-F238E27FC236}">
                <a16:creationId xmlns:a16="http://schemas.microsoft.com/office/drawing/2014/main" id="{84CF963B-6060-4008-A13A-FCF7940AA565}"/>
              </a:ext>
            </a:extLst>
          </p:cNvPr>
          <p:cNvSpPr>
            <a:spLocks noGrp="1"/>
          </p:cNvSpPr>
          <p:nvPr>
            <p:ph idx="1"/>
          </p:nvPr>
        </p:nvSpPr>
        <p:spPr>
          <a:xfrm>
            <a:off x="7546847" y="2516777"/>
            <a:ext cx="4484731" cy="4112623"/>
          </a:xfrm>
        </p:spPr>
        <p:txBody>
          <a:bodyPr anchor="ctr">
            <a:normAutofit fontScale="92500" lnSpcReduction="10000"/>
          </a:bodyPr>
          <a:lstStyle/>
          <a:p>
            <a:pPr marL="0" indent="0">
              <a:buNone/>
            </a:pPr>
            <a:r>
              <a:rPr lang="en-IE" sz="2400" b="0" i="1" u="none" strike="noStrike" dirty="0">
                <a:effectLst/>
                <a:latin typeface="Inter"/>
              </a:rPr>
              <a:t>What we now know is that the economics that made me so rich isn't just wrong,</a:t>
            </a:r>
            <a:r>
              <a:rPr lang="en-IE" sz="2400" b="0" i="1" dirty="0">
                <a:effectLst/>
                <a:latin typeface="Inter"/>
              </a:rPr>
              <a:t> </a:t>
            </a:r>
            <a:r>
              <a:rPr lang="en-IE" sz="2400" b="0" i="1" u="none" strike="noStrike" dirty="0">
                <a:effectLst/>
                <a:latin typeface="Inter"/>
              </a:rPr>
              <a:t>it's backwards,</a:t>
            </a:r>
            <a:r>
              <a:rPr lang="en-IE" sz="2400" b="0" i="1" dirty="0">
                <a:effectLst/>
                <a:latin typeface="Inter"/>
              </a:rPr>
              <a:t> </a:t>
            </a:r>
            <a:r>
              <a:rPr lang="en-IE" sz="2400" b="0" i="1" u="none" strike="noStrike" dirty="0">
                <a:effectLst/>
                <a:latin typeface="Inter"/>
              </a:rPr>
              <a:t>because it turns out</a:t>
            </a:r>
            <a:r>
              <a:rPr lang="en-IE" sz="2400" b="0" i="1" dirty="0">
                <a:effectLst/>
                <a:latin typeface="Inter"/>
              </a:rPr>
              <a:t> </a:t>
            </a:r>
            <a:r>
              <a:rPr lang="en-IE" sz="2400" b="0" i="1" u="none" strike="noStrike" dirty="0">
                <a:effectLst/>
                <a:latin typeface="Inter"/>
              </a:rPr>
              <a:t>it isn't capital that creates economic growth,</a:t>
            </a:r>
            <a:r>
              <a:rPr lang="en-IE" sz="2400" b="0" i="1" dirty="0">
                <a:effectLst/>
                <a:latin typeface="Inter"/>
              </a:rPr>
              <a:t> </a:t>
            </a:r>
            <a:r>
              <a:rPr lang="en-IE" sz="2400" b="0" i="1" u="none" strike="noStrike" dirty="0">
                <a:effectLst/>
                <a:latin typeface="Inter"/>
              </a:rPr>
              <a:t>it's </a:t>
            </a:r>
            <a:r>
              <a:rPr lang="en-IE" sz="2400" b="1" i="1" u="none" strike="noStrike" dirty="0">
                <a:effectLst/>
                <a:latin typeface="Inter"/>
              </a:rPr>
              <a:t>people</a:t>
            </a:r>
            <a:r>
              <a:rPr lang="en-IE" sz="2400" b="0" i="1" u="none" strike="noStrike" dirty="0">
                <a:effectLst/>
                <a:latin typeface="Inter"/>
              </a:rPr>
              <a:t>;</a:t>
            </a:r>
            <a:r>
              <a:rPr lang="en-IE" sz="2400" b="0" i="1" dirty="0">
                <a:effectLst/>
                <a:latin typeface="Inter"/>
              </a:rPr>
              <a:t> </a:t>
            </a:r>
            <a:r>
              <a:rPr lang="en-IE" sz="2400" b="0" i="1" u="none" strike="noStrike" dirty="0">
                <a:effectLst/>
                <a:latin typeface="Inter"/>
              </a:rPr>
              <a:t>and it isn't self-interest that promotes the public good,</a:t>
            </a:r>
            <a:r>
              <a:rPr lang="en-IE" sz="2400" b="0" i="1" dirty="0">
                <a:effectLst/>
                <a:latin typeface="Inter"/>
              </a:rPr>
              <a:t> </a:t>
            </a:r>
            <a:r>
              <a:rPr lang="en-IE" sz="2400" b="0" i="1" u="none" strike="noStrike" dirty="0">
                <a:effectLst/>
                <a:latin typeface="Inter"/>
              </a:rPr>
              <a:t>it's </a:t>
            </a:r>
            <a:r>
              <a:rPr lang="en-IE" sz="2400" b="1" i="1" u="none" strike="noStrike" dirty="0">
                <a:effectLst/>
                <a:latin typeface="Inter"/>
              </a:rPr>
              <a:t>reciprocity</a:t>
            </a:r>
            <a:r>
              <a:rPr lang="en-IE" sz="2400" b="0" i="1" u="none" strike="noStrike" dirty="0">
                <a:effectLst/>
                <a:latin typeface="Inter"/>
              </a:rPr>
              <a:t>;</a:t>
            </a:r>
            <a:r>
              <a:rPr lang="en-IE" sz="2400" b="0" i="1" dirty="0">
                <a:effectLst/>
                <a:latin typeface="Inter"/>
              </a:rPr>
              <a:t> </a:t>
            </a:r>
            <a:r>
              <a:rPr lang="en-IE" sz="2400" b="0" i="1" u="none" strike="noStrike" dirty="0">
                <a:effectLst/>
                <a:latin typeface="Inter"/>
              </a:rPr>
              <a:t>and it isn't competition that produces our prosperity,</a:t>
            </a:r>
            <a:r>
              <a:rPr lang="en-IE" sz="2400" b="0" i="1" dirty="0">
                <a:effectLst/>
                <a:latin typeface="Inter"/>
              </a:rPr>
              <a:t> </a:t>
            </a:r>
            <a:r>
              <a:rPr lang="en-IE" sz="2400" b="0" i="1" u="none" strike="noStrike" dirty="0">
                <a:effectLst/>
                <a:latin typeface="Inter"/>
              </a:rPr>
              <a:t>it's </a:t>
            </a:r>
            <a:r>
              <a:rPr lang="en-IE" sz="2400" b="1" i="1" u="none" strike="noStrike" dirty="0">
                <a:effectLst/>
                <a:latin typeface="Inter"/>
              </a:rPr>
              <a:t>cooperation</a:t>
            </a:r>
            <a:r>
              <a:rPr lang="en-IE" sz="2400" b="0" i="1" u="none" strike="noStrike" dirty="0">
                <a:effectLst/>
                <a:latin typeface="Inter"/>
              </a:rPr>
              <a:t>.</a:t>
            </a:r>
            <a:r>
              <a:rPr lang="en-IE" sz="2400" b="0" i="1" dirty="0">
                <a:effectLst/>
                <a:latin typeface="Inter"/>
              </a:rPr>
              <a:t> </a:t>
            </a:r>
            <a:r>
              <a:rPr lang="en-IE" sz="2400" b="0" i="1" u="none" strike="noStrike" dirty="0">
                <a:effectLst/>
                <a:latin typeface="Inter"/>
              </a:rPr>
              <a:t>What we can now see is that an economics that is neither just nor inclusive</a:t>
            </a:r>
            <a:r>
              <a:rPr lang="en-IE" sz="2400" b="0" i="1" dirty="0">
                <a:effectLst/>
                <a:latin typeface="Inter"/>
              </a:rPr>
              <a:t> </a:t>
            </a:r>
            <a:r>
              <a:rPr lang="en-IE" sz="2400" b="0" i="1" u="none" strike="noStrike" dirty="0">
                <a:effectLst/>
                <a:latin typeface="Inter"/>
              </a:rPr>
              <a:t>can never sustain the high levels of social cooperation</a:t>
            </a:r>
            <a:r>
              <a:rPr lang="en-IE" sz="2400" b="0" i="1" dirty="0">
                <a:effectLst/>
                <a:latin typeface="Inter"/>
              </a:rPr>
              <a:t> </a:t>
            </a:r>
            <a:r>
              <a:rPr lang="en-IE" sz="2400" b="0" i="1" u="none" strike="noStrike" dirty="0">
                <a:effectLst/>
                <a:latin typeface="Inter"/>
              </a:rPr>
              <a:t>necessary to enable a modern society to thrive.</a:t>
            </a:r>
            <a:r>
              <a:rPr lang="en-IE" sz="2400" b="0" i="1" dirty="0">
                <a:effectLst/>
                <a:latin typeface="Inter"/>
              </a:rPr>
              <a:t> </a:t>
            </a:r>
            <a:endParaRPr lang="en-IE" sz="2400" i="1" dirty="0"/>
          </a:p>
        </p:txBody>
      </p:sp>
    </p:spTree>
    <p:extLst>
      <p:ext uri="{BB962C8B-B14F-4D97-AF65-F5344CB8AC3E}">
        <p14:creationId xmlns:p14="http://schemas.microsoft.com/office/powerpoint/2010/main" val="5657744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88" name="Rectangle 70">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65D20F-9DCD-4E3B-AD44-2938482C8C36}"/>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a:t>Where did the idea of GDP come from?</a:t>
            </a:r>
          </a:p>
        </p:txBody>
      </p:sp>
      <p:sp>
        <p:nvSpPr>
          <p:cNvPr id="73" name="Rectangle 7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What Is GDP? (Gross Domestic Product) | by Chinmay Joshi | Medium">
            <a:extLst>
              <a:ext uri="{FF2B5EF4-FFF2-40B4-BE49-F238E27FC236}">
                <a16:creationId xmlns:a16="http://schemas.microsoft.com/office/drawing/2014/main" id="{4CB210CF-E339-4393-9C92-A2E59DDB363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165" r="1" b="2500"/>
          <a:stretch/>
        </p:blipFill>
        <p:spPr bwMode="auto">
          <a:xfrm>
            <a:off x="545238" y="858525"/>
            <a:ext cx="7608304" cy="5211906"/>
          </a:xfrm>
          <a:prstGeom prst="rect">
            <a:avLst/>
          </a:prstGeom>
          <a:noFill/>
          <a:extLst>
            <a:ext uri="{909E8E84-426E-40DD-AFC4-6F175D3DCCD1}">
              <a14:hiddenFill xmlns:a14="http://schemas.microsoft.com/office/drawing/2010/main">
                <a:solidFill>
                  <a:srgbClr val="FFFFFF"/>
                </a:solidFill>
              </a14:hiddenFill>
            </a:ext>
          </a:extLst>
        </p:spPr>
      </p:pic>
      <p:sp>
        <p:nvSpPr>
          <p:cNvPr id="77" name="Rectangle 76">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919109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0B2F5E-7774-4170-A6B3-32AB273D82B5}"/>
              </a:ext>
            </a:extLst>
          </p:cNvPr>
          <p:cNvSpPr>
            <a:spLocks noGrp="1"/>
          </p:cNvSpPr>
          <p:nvPr>
            <p:ph type="title"/>
          </p:nvPr>
        </p:nvSpPr>
        <p:spPr>
          <a:xfrm>
            <a:off x="808638" y="386930"/>
            <a:ext cx="9236700" cy="1188950"/>
          </a:xfrm>
        </p:spPr>
        <p:txBody>
          <a:bodyPr anchor="b">
            <a:normAutofit/>
          </a:bodyPr>
          <a:lstStyle/>
          <a:p>
            <a:r>
              <a:rPr lang="en-IE" sz="5400"/>
              <a:t>GDP</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3CA91B0-864B-4FEB-B7C1-6FBD942BABDA}"/>
              </a:ext>
            </a:extLst>
          </p:cNvPr>
          <p:cNvSpPr>
            <a:spLocks noGrp="1"/>
          </p:cNvSpPr>
          <p:nvPr>
            <p:ph idx="1"/>
          </p:nvPr>
        </p:nvSpPr>
        <p:spPr>
          <a:xfrm>
            <a:off x="793660" y="2599509"/>
            <a:ext cx="10143668" cy="3751415"/>
          </a:xfrm>
        </p:spPr>
        <p:txBody>
          <a:bodyPr anchor="ctr">
            <a:normAutofit/>
          </a:bodyPr>
          <a:lstStyle/>
          <a:p>
            <a:r>
              <a:rPr lang="en-IE" sz="2000" dirty="0"/>
              <a:t>= A g</a:t>
            </a:r>
            <a:r>
              <a:rPr lang="en-IE" sz="2000" b="0" i="0" dirty="0">
                <a:effectLst/>
              </a:rPr>
              <a:t>ross tally of products and services bought and sold, with no distinctions between transactions that add to well-being, and those that diminish it.</a:t>
            </a:r>
          </a:p>
          <a:p>
            <a:r>
              <a:rPr lang="en-IE" sz="2000" dirty="0">
                <a:effectLst/>
              </a:rPr>
              <a:t>GDP </a:t>
            </a:r>
            <a:r>
              <a:rPr lang="en-IE" sz="2000" b="1" dirty="0">
                <a:effectLst/>
              </a:rPr>
              <a:t>assumes</a:t>
            </a:r>
            <a:r>
              <a:rPr lang="en-IE" sz="2000" dirty="0">
                <a:effectLst/>
              </a:rPr>
              <a:t> that every monetary transaction adds to well-being, by definition.</a:t>
            </a:r>
          </a:p>
          <a:p>
            <a:r>
              <a:rPr lang="en-IE" sz="2000" dirty="0"/>
              <a:t>GDP </a:t>
            </a:r>
            <a:r>
              <a:rPr lang="en-IE" sz="2000" b="1" dirty="0"/>
              <a:t>treats</a:t>
            </a:r>
            <a:r>
              <a:rPr lang="en-IE" sz="2000" dirty="0"/>
              <a:t> crime and natural disasters as economic gain.</a:t>
            </a:r>
          </a:p>
          <a:p>
            <a:pPr lvl="1"/>
            <a:r>
              <a:rPr lang="en-IE" sz="1600" i="0" dirty="0">
                <a:effectLst/>
              </a:rPr>
              <a:t>GDP increases with polluting activities and then again with clean-ups.</a:t>
            </a:r>
            <a:endParaRPr lang="en-IE" sz="1600" dirty="0"/>
          </a:p>
          <a:p>
            <a:r>
              <a:rPr lang="en-IE" sz="2000" i="0" dirty="0">
                <a:effectLst/>
              </a:rPr>
              <a:t>GDP </a:t>
            </a:r>
            <a:r>
              <a:rPr lang="en-IE" sz="2000" b="1" i="0" dirty="0">
                <a:effectLst/>
              </a:rPr>
              <a:t>ignores</a:t>
            </a:r>
            <a:r>
              <a:rPr lang="en-IE" sz="2000" i="0" dirty="0">
                <a:effectLst/>
              </a:rPr>
              <a:t> the non-market economy of household and community.</a:t>
            </a:r>
          </a:p>
          <a:p>
            <a:r>
              <a:rPr lang="en-IE" sz="2000" dirty="0"/>
              <a:t>GDP </a:t>
            </a:r>
            <a:r>
              <a:rPr lang="en-IE" sz="2000" b="1" dirty="0"/>
              <a:t>takes no account </a:t>
            </a:r>
            <a:r>
              <a:rPr lang="en-IE" sz="2000" dirty="0"/>
              <a:t>of income distribution (average does not equal typical!)</a:t>
            </a:r>
          </a:p>
          <a:p>
            <a:pPr lvl="1"/>
            <a:r>
              <a:rPr lang="en-IE" sz="2000" b="0" i="0" dirty="0">
                <a:effectLst/>
              </a:rPr>
              <a:t> Presents this enormous gain at the top as a bounty to all.</a:t>
            </a:r>
            <a:br>
              <a:rPr lang="en-IE" sz="2000" dirty="0"/>
            </a:br>
            <a:endParaRPr lang="en-IE" sz="2000" dirty="0"/>
          </a:p>
        </p:txBody>
      </p:sp>
    </p:spTree>
    <p:extLst>
      <p:ext uri="{BB962C8B-B14F-4D97-AF65-F5344CB8AC3E}">
        <p14:creationId xmlns:p14="http://schemas.microsoft.com/office/powerpoint/2010/main" val="36607164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Cartoon: Trickle-Down Economics - The English Blog">
            <a:extLst>
              <a:ext uri="{FF2B5EF4-FFF2-40B4-BE49-F238E27FC236}">
                <a16:creationId xmlns:a16="http://schemas.microsoft.com/office/drawing/2014/main" id="{A6A1784E-AD8E-4542-AEB4-4CDA6F6ACE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85" r="15478" b="1"/>
          <a:stretch/>
        </p:blipFill>
        <p:spPr bwMode="auto">
          <a:xfrm>
            <a:off x="2823734" y="643466"/>
            <a:ext cx="6544531" cy="5571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0203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BC3342-65EB-4DFD-9F4D-4EA361EF757F}"/>
              </a:ext>
            </a:extLst>
          </p:cNvPr>
          <p:cNvSpPr>
            <a:spLocks noGrp="1"/>
          </p:cNvSpPr>
          <p:nvPr>
            <p:ph type="title"/>
          </p:nvPr>
        </p:nvSpPr>
        <p:spPr>
          <a:xfrm>
            <a:off x="589560" y="856180"/>
            <a:ext cx="4560584" cy="1128068"/>
          </a:xfrm>
        </p:spPr>
        <p:txBody>
          <a:bodyPr anchor="ctr">
            <a:normAutofit/>
          </a:bodyPr>
          <a:lstStyle/>
          <a:p>
            <a:r>
              <a:rPr lang="en-IE" sz="4000"/>
              <a:t>GDP &amp; Environment</a:t>
            </a:r>
          </a:p>
        </p:txBody>
      </p:sp>
      <p:grpSp>
        <p:nvGrpSpPr>
          <p:cNvPr id="73" name="Group 7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9B6A967-6F2A-4C64-982B-387D6641582A}"/>
              </a:ext>
            </a:extLst>
          </p:cNvPr>
          <p:cNvSpPr>
            <a:spLocks noGrp="1"/>
          </p:cNvSpPr>
          <p:nvPr>
            <p:ph idx="1"/>
          </p:nvPr>
        </p:nvSpPr>
        <p:spPr>
          <a:xfrm>
            <a:off x="590719" y="2330505"/>
            <a:ext cx="4559425" cy="3979585"/>
          </a:xfrm>
        </p:spPr>
        <p:txBody>
          <a:bodyPr anchor="ctr">
            <a:normAutofit/>
          </a:bodyPr>
          <a:lstStyle/>
          <a:p>
            <a:pPr marL="0" indent="0">
              <a:buNone/>
            </a:pPr>
            <a:r>
              <a:rPr lang="en-IE" sz="2000" i="0">
                <a:effectLst/>
              </a:rPr>
              <a:t>1992 report of the Council on Environmental Quality. "Accounting systems used to estimate GDP" the report said, "do not reflect depletion or degradation of the natural resources used to produce goods and services." (1992 Council on Environmental Quality) </a:t>
            </a:r>
          </a:p>
          <a:p>
            <a:pPr marL="0" indent="0">
              <a:buNone/>
            </a:pPr>
            <a:endParaRPr lang="en-IE" sz="2000" i="0">
              <a:effectLst/>
            </a:endParaRPr>
          </a:p>
          <a:p>
            <a:r>
              <a:rPr lang="en-IE" sz="2000">
                <a:sym typeface="Wingdings" panose="05000000000000000000" pitchFamily="2" charset="2"/>
              </a:rPr>
              <a:t> </a:t>
            </a:r>
            <a:r>
              <a:rPr lang="en-IE" sz="2000"/>
              <a:t>Portrays </a:t>
            </a:r>
            <a:r>
              <a:rPr lang="en-IE" sz="2000" b="0" i="0">
                <a:effectLst/>
                <a:latin typeface="Trebuchet MS" panose="020B0603020202020204" pitchFamily="34" charset="0"/>
              </a:rPr>
              <a:t>ecological breakdown as economic gain.</a:t>
            </a:r>
            <a:endParaRPr lang="en-IE" sz="2000"/>
          </a:p>
        </p:txBody>
      </p:sp>
      <p:sp>
        <p:nvSpPr>
          <p:cNvPr id="79" name="Rectangle 7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5058" name="Picture 2" descr="Economic Growth Cartoons and Comics - funny pictures from CartoonStock">
            <a:extLst>
              <a:ext uri="{FF2B5EF4-FFF2-40B4-BE49-F238E27FC236}">
                <a16:creationId xmlns:a16="http://schemas.microsoft.com/office/drawing/2014/main" id="{406F3091-2A66-442B-A44C-C7B1372979D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942" r="2630"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57415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460" name="Rectangle 70">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61" name="Title 1">
            <a:extLst>
              <a:ext uri="{FF2B5EF4-FFF2-40B4-BE49-F238E27FC236}">
                <a16:creationId xmlns:a16="http://schemas.microsoft.com/office/drawing/2014/main" id="{A415F4AF-9E8C-47DF-BB0B-9D447CC705DF}"/>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dirty="0"/>
              <a:t>Do we measure what matters?</a:t>
            </a:r>
          </a:p>
        </p:txBody>
      </p:sp>
      <p:sp>
        <p:nvSpPr>
          <p:cNvPr id="19462" name="Rectangle 7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descr="Simon Kuestenmacher on Twitter: &quot;When I started reading about economics as  a teenager around 2000 all I found was stuff saying how outdated GDP was as  an indicator. Today I am still">
            <a:extLst>
              <a:ext uri="{FF2B5EF4-FFF2-40B4-BE49-F238E27FC236}">
                <a16:creationId xmlns:a16="http://schemas.microsoft.com/office/drawing/2014/main" id="{3BDBA3AA-C9E9-4702-A560-0AC0377D5B82}"/>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1" b="8664"/>
          <a:stretch/>
        </p:blipFill>
        <p:spPr bwMode="auto">
          <a:xfrm>
            <a:off x="545238" y="858525"/>
            <a:ext cx="7608304" cy="5211906"/>
          </a:xfrm>
          <a:prstGeom prst="rect">
            <a:avLst/>
          </a:prstGeom>
          <a:noFill/>
          <a:extLst>
            <a:ext uri="{909E8E84-426E-40DD-AFC4-6F175D3DCCD1}">
              <a14:hiddenFill xmlns:a14="http://schemas.microsoft.com/office/drawing/2010/main">
                <a:solidFill>
                  <a:srgbClr val="FFFFFF"/>
                </a:solidFill>
              </a14:hiddenFill>
            </a:ext>
          </a:extLst>
        </p:spPr>
      </p:pic>
      <p:sp>
        <p:nvSpPr>
          <p:cNvPr id="19463" name="Rectangle 76">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990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484" name="Rectangle 134">
            <a:extLst>
              <a:ext uri="{FF2B5EF4-FFF2-40B4-BE49-F238E27FC236}">
                <a16:creationId xmlns:a16="http://schemas.microsoft.com/office/drawing/2014/main" id="{6D5872A3-CFF8-4F36-8446-6F1B04585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485" name="Group 136">
            <a:extLst>
              <a:ext uri="{FF2B5EF4-FFF2-40B4-BE49-F238E27FC236}">
                <a16:creationId xmlns:a16="http://schemas.microsoft.com/office/drawing/2014/main" id="{47EC0934-1503-4296-A688-FC4E83E3F6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22324" y="4813"/>
            <a:ext cx="7147352" cy="6333471"/>
            <a:chOff x="329184" y="-555662"/>
            <a:chExt cx="524256" cy="6333471"/>
          </a:xfrm>
        </p:grpSpPr>
        <p:cxnSp>
          <p:nvCxnSpPr>
            <p:cNvPr id="138" name="Straight Connector 137">
              <a:extLst>
                <a:ext uri="{FF2B5EF4-FFF2-40B4-BE49-F238E27FC236}">
                  <a16:creationId xmlns:a16="http://schemas.microsoft.com/office/drawing/2014/main" id="{0C528A17-D3E6-4463-8942-C4991C05B0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3824"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0486" name="Rectangle 138">
              <a:extLst>
                <a:ext uri="{FF2B5EF4-FFF2-40B4-BE49-F238E27FC236}">
                  <a16:creationId xmlns:a16="http://schemas.microsoft.com/office/drawing/2014/main" id="{299B74AA-0D92-4B16-A6FE-030C4476EF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555662"/>
              <a:ext cx="524256" cy="60877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0487" name="Rectangle 140">
            <a:extLst>
              <a:ext uri="{FF2B5EF4-FFF2-40B4-BE49-F238E27FC236}">
                <a16:creationId xmlns:a16="http://schemas.microsoft.com/office/drawing/2014/main" id="{5E2C537D-FECA-4C7F-A65B-F82518B3A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265180"/>
            <a:ext cx="10999072" cy="575157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2" name="Picture 2" descr="Social Progress Index GDP shown">
            <a:extLst>
              <a:ext uri="{FF2B5EF4-FFF2-40B4-BE49-F238E27FC236}">
                <a16:creationId xmlns:a16="http://schemas.microsoft.com/office/drawing/2014/main" id="{ECD7429E-86E5-4ADB-87BD-B3AA65EA22EA}"/>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4950" b="4931"/>
          <a:stretch/>
        </p:blipFill>
        <p:spPr bwMode="auto">
          <a:xfrm>
            <a:off x="838200" y="469664"/>
            <a:ext cx="10515600" cy="5330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4612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682F-C754-4CC0-AE80-E0BB99770570}"/>
              </a:ext>
            </a:extLst>
          </p:cNvPr>
          <p:cNvSpPr>
            <a:spLocks noGrp="1"/>
          </p:cNvSpPr>
          <p:nvPr>
            <p:ph type="title"/>
          </p:nvPr>
        </p:nvSpPr>
        <p:spPr>
          <a:xfrm>
            <a:off x="648928" y="4675886"/>
            <a:ext cx="3685032" cy="1608328"/>
          </a:xfrm>
        </p:spPr>
        <p:txBody>
          <a:bodyPr>
            <a:normAutofit/>
          </a:bodyPr>
          <a:lstStyle/>
          <a:p>
            <a:r>
              <a:rPr lang="en-IE" sz="3600"/>
              <a:t>GDP</a:t>
            </a:r>
          </a:p>
        </p:txBody>
      </p:sp>
      <p:sp>
        <p:nvSpPr>
          <p:cNvPr id="17412" name="Rectangle 72">
            <a:extLst>
              <a:ext uri="{FF2B5EF4-FFF2-40B4-BE49-F238E27FC236}">
                <a16:creationId xmlns:a16="http://schemas.microsoft.com/office/drawing/2014/main" id="{5AAE9118-0436-4488-AC4A-C14DF6A7B6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
            <a:ext cx="12192002" cy="4489449"/>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3" name="Rounded Rectangle 28">
            <a:extLst>
              <a:ext uri="{FF2B5EF4-FFF2-40B4-BE49-F238E27FC236}">
                <a16:creationId xmlns:a16="http://schemas.microsoft.com/office/drawing/2014/main" id="{07A0C51E-5464-4470-855E-CA530A59B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59557" y="640091"/>
            <a:ext cx="8072887" cy="3550909"/>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410" name="Picture 2" descr="GDP a poor measure of progress, say Davos economists | World Economic Forum">
            <a:extLst>
              <a:ext uri="{FF2B5EF4-FFF2-40B4-BE49-F238E27FC236}">
                <a16:creationId xmlns:a16="http://schemas.microsoft.com/office/drawing/2014/main" id="{74E90E1B-98D3-4018-8C28-57D7E1814D2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78" b="31190"/>
          <a:stretch/>
        </p:blipFill>
        <p:spPr bwMode="auto">
          <a:xfrm>
            <a:off x="2184401" y="749300"/>
            <a:ext cx="7823199" cy="3343043"/>
          </a:xfrm>
          <a:prstGeom prst="rect">
            <a:avLst/>
          </a:prstGeom>
          <a:noFill/>
          <a:extLst>
            <a:ext uri="{909E8E84-426E-40DD-AFC4-6F175D3DCCD1}">
              <a14:hiddenFill xmlns:a14="http://schemas.microsoft.com/office/drawing/2010/main">
                <a:solidFill>
                  <a:srgbClr val="FFFFFF"/>
                </a:solidFill>
              </a14:hiddenFill>
            </a:ext>
          </a:extLst>
        </p:spPr>
      </p:pic>
      <p:sp>
        <p:nvSpPr>
          <p:cNvPr id="17414" name="Content Placeholder 17413">
            <a:extLst>
              <a:ext uri="{FF2B5EF4-FFF2-40B4-BE49-F238E27FC236}">
                <a16:creationId xmlns:a16="http://schemas.microsoft.com/office/drawing/2014/main" id="{329541D5-1931-47F8-921C-953954B46A7B}"/>
              </a:ext>
            </a:extLst>
          </p:cNvPr>
          <p:cNvSpPr>
            <a:spLocks noGrp="1"/>
          </p:cNvSpPr>
          <p:nvPr>
            <p:ph idx="1"/>
          </p:nvPr>
        </p:nvSpPr>
        <p:spPr>
          <a:xfrm>
            <a:off x="4864100" y="4675886"/>
            <a:ext cx="6675627" cy="1605083"/>
          </a:xfrm>
        </p:spPr>
        <p:txBody>
          <a:bodyPr anchor="ctr">
            <a:normAutofit/>
          </a:bodyPr>
          <a:lstStyle/>
          <a:p>
            <a:pPr marL="0" indent="0" algn="l">
              <a:buNone/>
            </a:pPr>
            <a:r>
              <a:rPr lang="en-IE" sz="1800" b="0" i="0" dirty="0">
                <a:solidFill>
                  <a:srgbClr val="333333"/>
                </a:solidFill>
                <a:effectLst/>
                <a:latin typeface="Noto Serif"/>
              </a:rPr>
              <a:t>Joseph E. Stiglitz, a Nobel laureate in economics and University Professor at Columbia University, is Chief Economist at the Roosevelt Institute and a former senior vice president and chief economist of the World Bank. His most recent book is </a:t>
            </a:r>
            <a:r>
              <a:rPr lang="en-IE" sz="1800" b="0" i="1" u="none" strike="noStrike" dirty="0">
                <a:solidFill>
                  <a:srgbClr val="2499E0"/>
                </a:solidFill>
                <a:effectLst/>
                <a:latin typeface="Noto Serif"/>
                <a:hlinkClick r:id="rId3" tooltip="People, Power, and Profits: Progressive Capitalism for an Age of Discontent"/>
              </a:rPr>
              <a:t>People, Power, and Profits: Progressive Capitalism for an Age of Discontent</a:t>
            </a:r>
            <a:r>
              <a:rPr lang="en-IE" sz="1800" b="0" i="0" dirty="0">
                <a:solidFill>
                  <a:srgbClr val="333333"/>
                </a:solidFill>
                <a:effectLst/>
                <a:latin typeface="Noto Serif"/>
              </a:rPr>
              <a:t>.</a:t>
            </a:r>
            <a:br>
              <a:rPr lang="en-IE" sz="1800" b="0" i="0" dirty="0">
                <a:solidFill>
                  <a:srgbClr val="333333"/>
                </a:solidFill>
                <a:effectLst/>
                <a:latin typeface="Noto Serif"/>
              </a:rPr>
            </a:br>
            <a:endParaRPr lang="en-IE" sz="1800" b="0" i="0" dirty="0">
              <a:solidFill>
                <a:srgbClr val="333333"/>
              </a:solidFill>
              <a:effectLst/>
              <a:latin typeface="Noto Serif"/>
            </a:endParaRPr>
          </a:p>
        </p:txBody>
      </p:sp>
    </p:spTree>
    <p:extLst>
      <p:ext uri="{BB962C8B-B14F-4D97-AF65-F5344CB8AC3E}">
        <p14:creationId xmlns:p14="http://schemas.microsoft.com/office/powerpoint/2010/main" val="19112411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7" name="Rectangle 71">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2981C0-D75B-48D7-923C-B258BDF56432}"/>
              </a:ext>
            </a:extLst>
          </p:cNvPr>
          <p:cNvSpPr>
            <a:spLocks noGrp="1"/>
          </p:cNvSpPr>
          <p:nvPr>
            <p:ph type="title"/>
          </p:nvPr>
        </p:nvSpPr>
        <p:spPr>
          <a:xfrm>
            <a:off x="838200" y="585216"/>
            <a:ext cx="10515600" cy="1325563"/>
          </a:xfrm>
        </p:spPr>
        <p:txBody>
          <a:bodyPr>
            <a:normAutofit/>
          </a:bodyPr>
          <a:lstStyle/>
          <a:p>
            <a:r>
              <a:rPr lang="en-IE">
                <a:solidFill>
                  <a:schemeClr val="bg1"/>
                </a:solidFill>
              </a:rPr>
              <a:t>Key principles of a growth-based economy</a:t>
            </a:r>
          </a:p>
        </p:txBody>
      </p:sp>
      <p:pic>
        <p:nvPicPr>
          <p:cNvPr id="3075" name="Picture 3" descr="Anyone who thinks that you can have infinite growth on a planet with finite  resources is either a madman or an economist.&quot; - Sir David Attenborough :  quotes">
            <a:extLst>
              <a:ext uri="{FF2B5EF4-FFF2-40B4-BE49-F238E27FC236}">
                <a16:creationId xmlns:a16="http://schemas.microsoft.com/office/drawing/2014/main" id="{1A20A3DC-44D8-4232-B743-1ECE2827B11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159" b="-3"/>
          <a:stretch/>
        </p:blipFill>
        <p:spPr bwMode="auto">
          <a:xfrm>
            <a:off x="841248" y="2516777"/>
            <a:ext cx="6236208" cy="366018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E3B0290-9430-4C1A-842C-E62CF05A1082}"/>
              </a:ext>
            </a:extLst>
          </p:cNvPr>
          <p:cNvSpPr>
            <a:spLocks noGrp="1"/>
          </p:cNvSpPr>
          <p:nvPr>
            <p:ph idx="1"/>
          </p:nvPr>
        </p:nvSpPr>
        <p:spPr>
          <a:xfrm>
            <a:off x="7546848" y="2516777"/>
            <a:ext cx="3803904" cy="3660185"/>
          </a:xfrm>
        </p:spPr>
        <p:txBody>
          <a:bodyPr anchor="ctr">
            <a:normAutofit/>
          </a:bodyPr>
          <a:lstStyle/>
          <a:p>
            <a:r>
              <a:rPr lang="en-IE" sz="2200" dirty="0">
                <a:latin typeface="FontinSansRegular"/>
              </a:rPr>
              <a:t>P</a:t>
            </a:r>
            <a:r>
              <a:rPr lang="en-IE" sz="2200" b="0" i="0" u="none" strike="noStrike" baseline="0" dirty="0">
                <a:latin typeface="FontinSansRegular"/>
              </a:rPr>
              <a:t>revailing logic of </a:t>
            </a:r>
            <a:r>
              <a:rPr lang="en-IE" sz="2200" b="1" i="0" u="none" strike="noStrike" baseline="0" dirty="0">
                <a:latin typeface="FontinSansRegular"/>
              </a:rPr>
              <a:t>forever-higher-faster-further-more</a:t>
            </a:r>
          </a:p>
          <a:p>
            <a:r>
              <a:rPr lang="en-IE" sz="2200" dirty="0">
                <a:latin typeface="FontinSansRegular"/>
              </a:rPr>
              <a:t>3% a year </a:t>
            </a:r>
          </a:p>
          <a:p>
            <a:r>
              <a:rPr lang="en-IE" sz="2200" dirty="0">
                <a:latin typeface="FontinSansRegular"/>
              </a:rPr>
              <a:t>Exponential</a:t>
            </a:r>
          </a:p>
          <a:p>
            <a:r>
              <a:rPr lang="en-IE" sz="2200" dirty="0">
                <a:latin typeface="FontinSansRegular"/>
              </a:rPr>
              <a:t>Constant growth on a finite planet</a:t>
            </a:r>
          </a:p>
          <a:p>
            <a:endParaRPr lang="en-IE" sz="2200" dirty="0">
              <a:latin typeface="FontinSansRegular"/>
            </a:endParaRPr>
          </a:p>
          <a:p>
            <a:endParaRPr lang="en-IE" sz="2200" dirty="0"/>
          </a:p>
        </p:txBody>
      </p:sp>
    </p:spTree>
    <p:extLst>
      <p:ext uri="{BB962C8B-B14F-4D97-AF65-F5344CB8AC3E}">
        <p14:creationId xmlns:p14="http://schemas.microsoft.com/office/powerpoint/2010/main" val="11053423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90E60C-D378-43F1-9B88-34B7693D6268}"/>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a:hlinkClick r:id="rId2"/>
              </a:rPr>
              <a:t>The Impossible Hamster</a:t>
            </a:r>
            <a:br>
              <a:rPr lang="en-US" sz="3700"/>
            </a:br>
            <a:endParaRPr lang="en-US" sz="3700"/>
          </a:p>
        </p:txBody>
      </p:sp>
      <p:sp>
        <p:nvSpPr>
          <p:cNvPr id="73" name="Rectangle 7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866" name="Picture 2" descr="The Impossible Hamster' by Nef | ANIMATEDDOCUMENTARY.COM">
            <a:extLst>
              <a:ext uri="{FF2B5EF4-FFF2-40B4-BE49-F238E27FC236}">
                <a16:creationId xmlns:a16="http://schemas.microsoft.com/office/drawing/2014/main" id="{28C32FEF-BD43-4A25-BD02-C079F77EDFFF}"/>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8376" r="1483" b="1"/>
          <a:stretch/>
        </p:blipFill>
        <p:spPr bwMode="auto">
          <a:xfrm>
            <a:off x="545238" y="858525"/>
            <a:ext cx="7608304" cy="5211906"/>
          </a:xfrm>
          <a:prstGeom prst="rect">
            <a:avLst/>
          </a:prstGeom>
          <a:noFill/>
          <a:extLst>
            <a:ext uri="{909E8E84-426E-40DD-AFC4-6F175D3DCCD1}">
              <a14:hiddenFill xmlns:a14="http://schemas.microsoft.com/office/drawing/2010/main">
                <a:solidFill>
                  <a:srgbClr val="FFFFFF"/>
                </a:solidFill>
              </a14:hiddenFill>
            </a:ext>
          </a:extLst>
        </p:spPr>
      </p:pic>
      <p:sp>
        <p:nvSpPr>
          <p:cNvPr id="77" name="Rectangle 76">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5218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FA0B4A-0E77-42D5-AA2A-505996E09AD5}"/>
              </a:ext>
            </a:extLst>
          </p:cNvPr>
          <p:cNvSpPr>
            <a:spLocks noGrp="1"/>
          </p:cNvSpPr>
          <p:nvPr>
            <p:ph type="title"/>
          </p:nvPr>
        </p:nvSpPr>
        <p:spPr>
          <a:xfrm>
            <a:off x="1043631" y="809898"/>
            <a:ext cx="9942716" cy="1554480"/>
          </a:xfrm>
        </p:spPr>
        <p:txBody>
          <a:bodyPr anchor="ctr">
            <a:normAutofit/>
          </a:bodyPr>
          <a:lstStyle/>
          <a:p>
            <a:r>
              <a:rPr lang="en-IE" sz="4800" dirty="0"/>
              <a:t>Changing how we think</a:t>
            </a:r>
          </a:p>
        </p:txBody>
      </p:sp>
      <p:sp>
        <p:nvSpPr>
          <p:cNvPr id="3" name="Content Placeholder 2">
            <a:extLst>
              <a:ext uri="{FF2B5EF4-FFF2-40B4-BE49-F238E27FC236}">
                <a16:creationId xmlns:a16="http://schemas.microsoft.com/office/drawing/2014/main" id="{E712F629-E869-46C4-9CA0-E9D6CF3A26B8}"/>
              </a:ext>
            </a:extLst>
          </p:cNvPr>
          <p:cNvSpPr>
            <a:spLocks noGrp="1"/>
          </p:cNvSpPr>
          <p:nvPr>
            <p:ph idx="1"/>
          </p:nvPr>
        </p:nvSpPr>
        <p:spPr>
          <a:xfrm>
            <a:off x="1045028" y="3017522"/>
            <a:ext cx="9941319" cy="3124658"/>
          </a:xfrm>
        </p:spPr>
        <p:txBody>
          <a:bodyPr anchor="ctr">
            <a:normAutofit fontScale="92500" lnSpcReduction="10000"/>
          </a:bodyPr>
          <a:lstStyle/>
          <a:p>
            <a:pPr marL="0" indent="0">
              <a:buNone/>
            </a:pPr>
            <a:r>
              <a:rPr lang="en-IE" sz="3600" dirty="0">
                <a:latin typeface="Inter"/>
              </a:rPr>
              <a:t>N</a:t>
            </a:r>
            <a:r>
              <a:rPr lang="en-IE" sz="3600" b="0" i="0" u="none" strike="noStrike" dirty="0">
                <a:effectLst/>
                <a:latin typeface="Inter"/>
              </a:rPr>
              <a:t>eoliberal economic theory</a:t>
            </a:r>
            <a:r>
              <a:rPr lang="en-IE" sz="3600" b="0" i="0" dirty="0">
                <a:effectLst/>
                <a:latin typeface="Inter"/>
              </a:rPr>
              <a:t> </a:t>
            </a:r>
            <a:r>
              <a:rPr lang="en-IE" sz="3600" b="0" i="0" u="none" strike="noStrike" dirty="0">
                <a:effectLst/>
                <a:latin typeface="Inter"/>
              </a:rPr>
              <a:t>has sold itself to you as unchangeable natural law,</a:t>
            </a:r>
            <a:r>
              <a:rPr lang="en-IE" sz="3600" b="0" i="0" dirty="0">
                <a:effectLst/>
                <a:latin typeface="Inter"/>
              </a:rPr>
              <a:t> </a:t>
            </a:r>
            <a:r>
              <a:rPr lang="en-IE" sz="3600" b="0" i="0" u="none" strike="noStrike" dirty="0">
                <a:effectLst/>
                <a:latin typeface="Inter"/>
              </a:rPr>
              <a:t>when in fact it's social norms and constructed narratives</a:t>
            </a:r>
            <a:r>
              <a:rPr lang="en-IE" sz="3600" b="0" i="0" dirty="0">
                <a:effectLst/>
                <a:latin typeface="Inter"/>
              </a:rPr>
              <a:t> </a:t>
            </a:r>
            <a:r>
              <a:rPr lang="en-IE" sz="3600" b="0" i="0" u="none" strike="noStrike" dirty="0">
                <a:effectLst/>
                <a:latin typeface="Inter"/>
              </a:rPr>
              <a:t>based on pseudoscience.</a:t>
            </a:r>
            <a:r>
              <a:rPr lang="en-IE" sz="3600" b="0" i="0" dirty="0">
                <a:effectLst/>
                <a:latin typeface="Inter"/>
              </a:rPr>
              <a:t> </a:t>
            </a:r>
            <a:r>
              <a:rPr lang="en-IE" sz="3600" b="0" i="0" u="none" strike="noStrike" dirty="0">
                <a:effectLst/>
                <a:latin typeface="Inter"/>
              </a:rPr>
              <a:t>If we truly want a more equitable,</a:t>
            </a:r>
            <a:r>
              <a:rPr lang="en-IE" sz="3600" b="0" i="0" dirty="0">
                <a:effectLst/>
                <a:latin typeface="Inter"/>
              </a:rPr>
              <a:t> </a:t>
            </a:r>
            <a:r>
              <a:rPr lang="en-IE" sz="3600" b="0" i="0" u="none" strike="noStrike" dirty="0">
                <a:effectLst/>
                <a:latin typeface="Inter"/>
              </a:rPr>
              <a:t>more prosperous and more sustainable economy,</a:t>
            </a:r>
            <a:r>
              <a:rPr lang="en-IE" sz="3600" b="0" i="0" dirty="0">
                <a:effectLst/>
                <a:latin typeface="Inter"/>
              </a:rPr>
              <a:t> </a:t>
            </a:r>
            <a:r>
              <a:rPr lang="en-IE" sz="3600" b="0" i="0" u="none" strike="noStrike" dirty="0">
                <a:effectLst/>
                <a:latin typeface="Inter"/>
              </a:rPr>
              <a:t>if we want high-functioning democracies</a:t>
            </a:r>
            <a:r>
              <a:rPr lang="en-IE" sz="3600" b="0" i="0" dirty="0">
                <a:effectLst/>
                <a:latin typeface="Inter"/>
              </a:rPr>
              <a:t> </a:t>
            </a:r>
            <a:r>
              <a:rPr lang="en-IE" sz="3600" b="0" i="0" u="none" strike="noStrike" dirty="0">
                <a:effectLst/>
                <a:latin typeface="Inter"/>
              </a:rPr>
              <a:t>and civil society,</a:t>
            </a:r>
            <a:r>
              <a:rPr lang="en-IE" sz="3600" b="0" i="0" dirty="0">
                <a:effectLst/>
                <a:latin typeface="Inter"/>
              </a:rPr>
              <a:t> </a:t>
            </a:r>
            <a:r>
              <a:rPr lang="en-IE" sz="3600" b="0" i="0" u="none" strike="noStrike" dirty="0">
                <a:effectLst/>
                <a:latin typeface="Inter"/>
              </a:rPr>
              <a:t>we must have a new economics.</a:t>
            </a:r>
            <a:r>
              <a:rPr lang="en-IE" sz="3600" b="0" i="0" dirty="0">
                <a:effectLst/>
                <a:latin typeface="Inter"/>
              </a:rPr>
              <a:t> (</a:t>
            </a:r>
            <a:r>
              <a:rPr lang="en-IE" sz="3600" b="0" i="0" dirty="0" err="1">
                <a:effectLst/>
                <a:latin typeface="Inter"/>
              </a:rPr>
              <a:t>Hanauer</a:t>
            </a:r>
            <a:r>
              <a:rPr lang="en-IE" sz="3600" b="0" i="0" dirty="0">
                <a:effectLst/>
                <a:latin typeface="Inter"/>
              </a:rPr>
              <a:t>, 2019).</a:t>
            </a:r>
            <a:endParaRPr lang="en-IE" sz="36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11190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650" name="Picture 2" descr="Moving the Overton window: Let the debate continue | VOX, CEPR Policy Portal">
            <a:extLst>
              <a:ext uri="{FF2B5EF4-FFF2-40B4-BE49-F238E27FC236}">
                <a16:creationId xmlns:a16="http://schemas.microsoft.com/office/drawing/2014/main" id="{01CCFB90-454B-4DC0-A6C5-3D99EE04260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3467" y="1953948"/>
            <a:ext cx="5291666" cy="295010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overton window">
            <a:extLst>
              <a:ext uri="{FF2B5EF4-FFF2-40B4-BE49-F238E27FC236}">
                <a16:creationId xmlns:a16="http://schemas.microsoft.com/office/drawing/2014/main" id="{3E104E6C-7A0D-42E8-93E5-B82C7EEF3E1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888" r="8649" b="1"/>
          <a:stretch/>
        </p:blipFill>
        <p:spPr bwMode="auto">
          <a:xfrm>
            <a:off x="6256865" y="1723873"/>
            <a:ext cx="5291667" cy="3410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4671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2CEEA9-2040-4BD3-A102-F5393849ED4B}"/>
              </a:ext>
            </a:extLst>
          </p:cNvPr>
          <p:cNvSpPr>
            <a:spLocks noGrp="1"/>
          </p:cNvSpPr>
          <p:nvPr>
            <p:ph type="title"/>
          </p:nvPr>
        </p:nvSpPr>
        <p:spPr>
          <a:xfrm>
            <a:off x="808638" y="386930"/>
            <a:ext cx="9236700" cy="1188950"/>
          </a:xfrm>
        </p:spPr>
        <p:txBody>
          <a:bodyPr anchor="b">
            <a:normAutofit/>
          </a:bodyPr>
          <a:lstStyle/>
          <a:p>
            <a:r>
              <a:rPr lang="en-IE" sz="4800" dirty="0"/>
              <a:t>Who is to blame?</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930778-F47D-45B6-A5BE-829BAAD2ECD7}"/>
              </a:ext>
            </a:extLst>
          </p:cNvPr>
          <p:cNvSpPr>
            <a:spLocks noGrp="1"/>
          </p:cNvSpPr>
          <p:nvPr>
            <p:ph idx="1"/>
          </p:nvPr>
        </p:nvSpPr>
        <p:spPr>
          <a:xfrm>
            <a:off x="737407" y="2334689"/>
            <a:ext cx="10143668" cy="4462090"/>
          </a:xfrm>
        </p:spPr>
        <p:txBody>
          <a:bodyPr anchor="ctr">
            <a:normAutofit/>
          </a:bodyPr>
          <a:lstStyle/>
          <a:p>
            <a:pPr marL="0" indent="0">
              <a:spcAft>
                <a:spcPts val="800"/>
              </a:spcAft>
              <a:buNone/>
            </a:pPr>
            <a:r>
              <a:rPr lang="en-IE" sz="1800" b="1" dirty="0" err="1">
                <a:effectLst/>
                <a:latin typeface="Calibri" panose="020F0502020204030204" pitchFamily="34" charset="0"/>
                <a:ea typeface="Calibri" panose="020F0502020204030204" pitchFamily="34" charset="0"/>
                <a:cs typeface="Calibri" panose="020F0502020204030204" pitchFamily="34" charset="0"/>
              </a:rPr>
              <a:t>Extractivism</a:t>
            </a:r>
            <a:r>
              <a:rPr lang="en-IE" sz="1800" dirty="0">
                <a:effectLst/>
                <a:latin typeface="Calibri" panose="020F0502020204030204" pitchFamily="34" charset="0"/>
                <a:ea typeface="Calibri" panose="020F0502020204030204" pitchFamily="34" charset="0"/>
                <a:cs typeface="Calibri" panose="020F0502020204030204" pitchFamily="34" charset="0"/>
              </a:rPr>
              <a:t> has been a mechanism of colonial and neo-colonial plunder and appropriation. This </a:t>
            </a:r>
            <a:r>
              <a:rPr lang="en-IE" sz="1800" dirty="0" err="1">
                <a:effectLst/>
                <a:latin typeface="Calibri" panose="020F0502020204030204" pitchFamily="34" charset="0"/>
                <a:ea typeface="Calibri" panose="020F0502020204030204" pitchFamily="34" charset="0"/>
                <a:cs typeface="Calibri" panose="020F0502020204030204" pitchFamily="34" charset="0"/>
              </a:rPr>
              <a:t>extractivism</a:t>
            </a:r>
            <a:r>
              <a:rPr lang="en-IE" sz="1800" dirty="0">
                <a:effectLst/>
                <a:latin typeface="Calibri" panose="020F0502020204030204" pitchFamily="34" charset="0"/>
                <a:ea typeface="Calibri" panose="020F0502020204030204" pitchFamily="34" charset="0"/>
                <a:cs typeface="Calibri" panose="020F0502020204030204" pitchFamily="34" charset="0"/>
              </a:rPr>
              <a:t> was forged in the exploitation of the raw materials essential for the industrial development and prosperity of the global North (Acosta, 2013, p.63)</a:t>
            </a:r>
            <a:endParaRPr lang="en-I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E" sz="1800" b="1" dirty="0">
                <a:effectLst/>
                <a:latin typeface="Calibri" panose="020F0502020204030204" pitchFamily="34" charset="0"/>
                <a:ea typeface="Calibri" panose="020F0502020204030204" pitchFamily="34" charset="0"/>
                <a:cs typeface="Calibri" panose="020F0502020204030204" pitchFamily="34" charset="0"/>
              </a:rPr>
              <a:t>Neoliberal globalisation </a:t>
            </a:r>
            <a:r>
              <a:rPr lang="en-IE" sz="1800" dirty="0">
                <a:effectLst/>
                <a:latin typeface="Calibri" panose="020F0502020204030204" pitchFamily="34" charset="0"/>
                <a:ea typeface="Calibri" panose="020F0502020204030204" pitchFamily="34" charset="0"/>
                <a:cs typeface="Calibri" panose="020F0502020204030204" pitchFamily="34" charset="0"/>
              </a:rPr>
              <a:t>is based on the globalisation of capitalist relations. Actors at each level of agency (global, national, regional and local) are facilitated to interact with each other. Capital is a dominant social relation, meaning that it possesses a dominant social role impacting how agents interact with one another. </a:t>
            </a:r>
          </a:p>
          <a:p>
            <a:pPr marL="0" indent="0">
              <a:buNone/>
            </a:pPr>
            <a:r>
              <a:rPr lang="en-IE" sz="1800" dirty="0">
                <a:effectLst/>
                <a:latin typeface="Calibri" panose="020F0502020204030204" pitchFamily="34" charset="0"/>
                <a:ea typeface="Calibri" panose="020F0502020204030204" pitchFamily="34" charset="0"/>
                <a:cs typeface="Calibri" panose="020F0502020204030204" pitchFamily="34" charset="0"/>
              </a:rPr>
              <a:t>After World War II there was significant restructuring of the global economy, the so called </a:t>
            </a:r>
            <a:r>
              <a:rPr lang="en-IE" sz="1800" b="1" dirty="0">
                <a:effectLst/>
                <a:latin typeface="Calibri" panose="020F0502020204030204" pitchFamily="34" charset="0"/>
                <a:ea typeface="Calibri" panose="020F0502020204030204" pitchFamily="34" charset="0"/>
                <a:cs typeface="Calibri" panose="020F0502020204030204" pitchFamily="34" charset="0"/>
              </a:rPr>
              <a:t>"neoliberal turn" </a:t>
            </a:r>
            <a:r>
              <a:rPr lang="en-IE" sz="1800" dirty="0">
                <a:effectLst/>
                <a:latin typeface="Calibri" panose="020F0502020204030204" pitchFamily="34" charset="0"/>
                <a:ea typeface="Calibri" panose="020F0502020204030204" pitchFamily="34" charset="0"/>
                <a:cs typeface="Calibri" panose="020F0502020204030204" pitchFamily="34" charset="0"/>
              </a:rPr>
              <a:t>(Harvey, 2005). Within this era emerged a new form of subordination—economic, political, and cultural—of the state to the dynamic of transnational capital.</a:t>
            </a:r>
            <a:endParaRPr lang="en-I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tabLst>
                <a:tab pos="2865755" algn="ctr"/>
              </a:tabLst>
            </a:pPr>
            <a:r>
              <a:rPr lang="en-IE" sz="1800" dirty="0">
                <a:effectLst/>
                <a:latin typeface="Calibri" panose="020F0502020204030204" pitchFamily="34" charset="0"/>
                <a:ea typeface="Calibri" panose="020F0502020204030204" pitchFamily="34" charset="0"/>
                <a:cs typeface="Calibri" panose="020F0502020204030204" pitchFamily="34" charset="0"/>
              </a:rPr>
              <a:t>The production of scale associated with the neoliberal turn has profoundly disrupted the previously existing hierarchies between global and national levels in favour of a subordination of the national to the global. </a:t>
            </a:r>
            <a:r>
              <a:rPr lang="en-IE" sz="1800" b="1" dirty="0">
                <a:effectLst/>
                <a:latin typeface="Calibri" panose="020F0502020204030204" pitchFamily="34" charset="0"/>
                <a:ea typeface="Calibri" panose="020F0502020204030204" pitchFamily="34" charset="0"/>
                <a:cs typeface="Calibri" panose="020F0502020204030204" pitchFamily="34" charset="0"/>
              </a:rPr>
              <a:t>Transnational corporations </a:t>
            </a:r>
            <a:r>
              <a:rPr lang="en-IE" sz="1800" dirty="0">
                <a:effectLst/>
                <a:latin typeface="Calibri" panose="020F0502020204030204" pitchFamily="34" charset="0"/>
                <a:ea typeface="Calibri" panose="020F0502020204030204" pitchFamily="34" charset="0"/>
                <a:cs typeface="Calibri" panose="020F0502020204030204" pitchFamily="34" charset="0"/>
              </a:rPr>
              <a:t>have become dominant actors, displacing nation-states as leaders in processes of capital accumulation. </a:t>
            </a:r>
            <a:endParaRPr lang="en-I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E" sz="1500" dirty="0"/>
          </a:p>
        </p:txBody>
      </p:sp>
    </p:spTree>
    <p:extLst>
      <p:ext uri="{BB962C8B-B14F-4D97-AF65-F5344CB8AC3E}">
        <p14:creationId xmlns:p14="http://schemas.microsoft.com/office/powerpoint/2010/main" val="2907228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4" name="Rectangle 7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83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55" name="Rectangle 7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0" name="Picture 2" descr="https://i1.wp.com/www.villagemagazine.ie/wp-content/uploads/2017/03/mercier-companies.jpg?ssl=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310467" y="643467"/>
            <a:ext cx="5571066"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0364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098" name="Picture 2" descr="Carbon Emissions by Company">
            <a:extLst>
              <a:ext uri="{FF2B5EF4-FFF2-40B4-BE49-F238E27FC236}">
                <a16:creationId xmlns:a16="http://schemas.microsoft.com/office/drawing/2014/main" id="{9D861B18-7367-485C-B908-5471571B40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317500"/>
            <a:ext cx="2514600" cy="6197600"/>
          </a:xfrm>
          <a:prstGeom prst="rect">
            <a:avLst/>
          </a:prstGeom>
          <a:extLst>
            <a:ext uri="{909E8E84-426E-40DD-AFC4-6F175D3DCCD1}">
              <a14:hiddenFill xmlns:a14="http://schemas.microsoft.com/office/drawing/2010/main">
                <a:solidFill>
                  <a:srgbClr val="FFFFFF"/>
                </a:solidFill>
              </a14:hiddenFill>
            </a:ext>
          </a:extLst>
        </p:spPr>
      </p:pic>
      <p:pic>
        <p:nvPicPr>
          <p:cNvPr id="3" name="Picture 2" descr="Diagram&#10;&#10;Description automatically generated">
            <a:extLst>
              <a:ext uri="{FF2B5EF4-FFF2-40B4-BE49-F238E27FC236}">
                <a16:creationId xmlns:a16="http://schemas.microsoft.com/office/drawing/2014/main" id="{79F769C0-0CA8-4A7A-876B-175653050493}"/>
              </a:ext>
            </a:extLst>
          </p:cNvPr>
          <p:cNvPicPr>
            <a:picLocks noChangeAspect="1"/>
          </p:cNvPicPr>
          <p:nvPr/>
        </p:nvPicPr>
        <p:blipFill>
          <a:blip r:embed="rId4"/>
          <a:stretch>
            <a:fillRect/>
          </a:stretch>
        </p:blipFill>
        <p:spPr>
          <a:xfrm>
            <a:off x="4495800" y="317500"/>
            <a:ext cx="5778500" cy="6197600"/>
          </a:xfrm>
          <a:prstGeom prst="rect">
            <a:avLst/>
          </a:prstGeom>
        </p:spPr>
      </p:pic>
    </p:spTree>
    <p:extLst>
      <p:ext uri="{BB962C8B-B14F-4D97-AF65-F5344CB8AC3E}">
        <p14:creationId xmlns:p14="http://schemas.microsoft.com/office/powerpoint/2010/main" val="9539324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39588" y="251752"/>
            <a:ext cx="7194598"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4000" b="0" i="0" u="none" strike="noStrike" kern="1200" cap="none" spc="0" normalizeH="0" baseline="0" noProof="0" dirty="0">
                <a:ln>
                  <a:noFill/>
                </a:ln>
                <a:solidFill>
                  <a:prstClr val="black"/>
                </a:solidFill>
                <a:effectLst/>
                <a:uLnTx/>
                <a:uFillTx/>
                <a:latin typeface="Calibri" panose="020F0502020204030204"/>
                <a:ea typeface="+mn-ea"/>
                <a:cs typeface="+mn-cs"/>
              </a:rPr>
              <a:t>What does this image represent?</a:t>
            </a:r>
            <a:endParaRPr kumimoji="0" lang="en-GB"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p:cNvSpPr/>
          <p:nvPr/>
        </p:nvSpPr>
        <p:spPr>
          <a:xfrm>
            <a:off x="266007" y="5883274"/>
            <a:ext cx="11669221"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Territory </a:t>
            </a:r>
            <a:r>
              <a:rPr kumimoji="0" lang="en-IE" sz="2000" b="0" i="0" u="none" strike="noStrike" kern="1200" cap="none" spc="0" normalizeH="0" baseline="0" noProof="0" dirty="0">
                <a:ln>
                  <a:noFill/>
                </a:ln>
                <a:solidFill>
                  <a:prstClr val="black"/>
                </a:solidFill>
                <a:effectLst/>
                <a:uLnTx/>
                <a:uFillTx/>
                <a:latin typeface="Calibri" panose="020F0502020204030204"/>
                <a:ea typeface="+mn-ea"/>
                <a:cs typeface="+mn-cs"/>
              </a:rPr>
              <a:t>sizes show CO₂ emissions from energy use 1850–2011</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4" name="Picture 4" descr="Image result for common but differentiated responsibilities climate change">
            <a:extLst>
              <a:ext uri="{FF2B5EF4-FFF2-40B4-BE49-F238E27FC236}">
                <a16:creationId xmlns:a16="http://schemas.microsoft.com/office/drawing/2014/main" id="{9902E38E-7737-47C9-B18B-D9219B0EF3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7562" y="959638"/>
            <a:ext cx="8016875" cy="4611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78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3DAD86CA-8235-409B-982B-5E7A033E2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9F234FBA-3501-47B4-AE0C-AA4AFBC8F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51871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B5EF893B-0491-416E-9D33-BADE96007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1"/>
            <a:ext cx="10999072" cy="539995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2" name="Picture 2" descr="A Changing Climate for Development : Finance &amp; Development, December 2009:">
            <a:extLst>
              <a:ext uri="{FF2B5EF4-FFF2-40B4-BE49-F238E27FC236}">
                <a16:creationId xmlns:a16="http://schemas.microsoft.com/office/drawing/2014/main" id="{883E6AAB-437E-43F4-85EC-A6B5B11FA68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04" r="1946" b="1"/>
          <a:stretch/>
        </p:blipFill>
        <p:spPr bwMode="auto">
          <a:xfrm>
            <a:off x="838200" y="754148"/>
            <a:ext cx="10515600" cy="4995575"/>
          </a:xfrm>
          <a:prstGeom prst="rect">
            <a:avLst/>
          </a:prstGeom>
          <a:noFill/>
          <a:extLst>
            <a:ext uri="{909E8E84-426E-40DD-AFC4-6F175D3DCCD1}">
              <a14:hiddenFill xmlns:a14="http://schemas.microsoft.com/office/drawing/2010/main">
                <a:solidFill>
                  <a:srgbClr val="FFFFFF"/>
                </a:solidFill>
              </a14:hiddenFill>
            </a:ext>
          </a:extLst>
        </p:spPr>
      </p:pic>
      <p:cxnSp>
        <p:nvCxnSpPr>
          <p:cNvPr id="77" name="Straight Connector 76">
            <a:extLst>
              <a:ext uri="{FF2B5EF4-FFF2-40B4-BE49-F238E27FC236}">
                <a16:creationId xmlns:a16="http://schemas.microsoft.com/office/drawing/2014/main" id="{469F4FF8-F8B0-4630-BA1B-0D8B324CD5F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29769"/>
            <a:ext cx="11000232"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98587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D1D8088-559A-46A5-A801-CDF0B9476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83E2E96F-17F7-4C8C-BDF1-6BB90A0C1D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2380868"/>
            <a:ext cx="11982332" cy="2087795"/>
            <a:chOff x="143163" y="5763486"/>
            <a:chExt cx="11982332" cy="739555"/>
          </a:xfrm>
        </p:grpSpPr>
        <p:sp>
          <p:nvSpPr>
            <p:cNvPr id="74" name="Rectangle 73">
              <a:extLst>
                <a:ext uri="{FF2B5EF4-FFF2-40B4-BE49-F238E27FC236}">
                  <a16:creationId xmlns:a16="http://schemas.microsoft.com/office/drawing/2014/main" id="{846BD00C-9313-4A22-94F7-3875A46C6D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5" name="Straight Connector 74">
              <a:extLst>
                <a:ext uri="{FF2B5EF4-FFF2-40B4-BE49-F238E27FC236}">
                  <a16:creationId xmlns:a16="http://schemas.microsoft.com/office/drawing/2014/main" id="{1EAF30D0-AA67-427C-9938-A2C8A9B5D5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77" name="Rectangle 76">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a:extLst>
              <a:ext uri="{FF2B5EF4-FFF2-40B4-BE49-F238E27FC236}">
                <a16:creationId xmlns:a16="http://schemas.microsoft.com/office/drawing/2014/main" id="{2FCFC369-FD44-48AA-899C-F81AAF707D9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251" b="25180"/>
          <a:stretch/>
        </p:blipFill>
        <p:spPr bwMode="auto">
          <a:xfrm>
            <a:off x="838200" y="704765"/>
            <a:ext cx="10628376" cy="5440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7650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748" name="Rectangle 70">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677B6F-2E00-4AF3-AB7D-3928DA355EC4}"/>
              </a:ext>
            </a:extLst>
          </p:cNvPr>
          <p:cNvSpPr>
            <a:spLocks noGrp="1"/>
          </p:cNvSpPr>
          <p:nvPr>
            <p:ph type="title"/>
          </p:nvPr>
        </p:nvSpPr>
        <p:spPr>
          <a:xfrm>
            <a:off x="793662" y="386930"/>
            <a:ext cx="10066122" cy="1298448"/>
          </a:xfrm>
        </p:spPr>
        <p:txBody>
          <a:bodyPr anchor="b">
            <a:normAutofit/>
          </a:bodyPr>
          <a:lstStyle/>
          <a:p>
            <a:r>
              <a:rPr lang="en-IE" sz="4800"/>
              <a:t>Key elements of Degrowth</a:t>
            </a:r>
          </a:p>
        </p:txBody>
      </p:sp>
      <p:sp>
        <p:nvSpPr>
          <p:cNvPr id="31749" name="Rectangle 7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750" name="Rectangle 7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81C6C1D-9782-4E42-9C7A-F4C6581E72F1}"/>
              </a:ext>
            </a:extLst>
          </p:cNvPr>
          <p:cNvSpPr>
            <a:spLocks noGrp="1"/>
          </p:cNvSpPr>
          <p:nvPr>
            <p:ph idx="1"/>
          </p:nvPr>
        </p:nvSpPr>
        <p:spPr>
          <a:xfrm>
            <a:off x="793661" y="2599509"/>
            <a:ext cx="4530898" cy="3639450"/>
          </a:xfrm>
        </p:spPr>
        <p:txBody>
          <a:bodyPr anchor="ctr">
            <a:normAutofit fontScale="92500" lnSpcReduction="20000"/>
          </a:bodyPr>
          <a:lstStyle/>
          <a:p>
            <a:r>
              <a:rPr lang="en-IE" sz="4800" dirty="0"/>
              <a:t>Conviviality</a:t>
            </a:r>
          </a:p>
          <a:p>
            <a:r>
              <a:rPr lang="en-IE" sz="4800" dirty="0"/>
              <a:t>Dematerialisation</a:t>
            </a:r>
          </a:p>
          <a:p>
            <a:r>
              <a:rPr lang="en-IE" sz="4800" dirty="0"/>
              <a:t>Simplicity</a:t>
            </a:r>
          </a:p>
          <a:p>
            <a:endParaRPr lang="en-IE" sz="2000" dirty="0"/>
          </a:p>
          <a:p>
            <a:endParaRPr lang="en-IE" sz="2000" dirty="0"/>
          </a:p>
          <a:p>
            <a:endParaRPr lang="en-IE" sz="2000" dirty="0"/>
          </a:p>
          <a:p>
            <a:endParaRPr lang="en-IE" sz="2000" dirty="0"/>
          </a:p>
          <a:p>
            <a:pPr marL="0" indent="0">
              <a:buNone/>
            </a:pPr>
            <a:r>
              <a:rPr lang="en-IE" sz="2000" b="0" i="1" dirty="0">
                <a:effectLst/>
                <a:latin typeface="Roboto"/>
              </a:rPr>
              <a:t>Degrowth: A vocabulary for a new era</a:t>
            </a:r>
            <a:br>
              <a:rPr lang="en-IE" sz="2000" b="0" i="1" dirty="0">
                <a:effectLst/>
                <a:latin typeface="Roboto"/>
              </a:rPr>
            </a:br>
            <a:endParaRPr lang="en-IE" sz="2000" i="1" dirty="0"/>
          </a:p>
        </p:txBody>
      </p:sp>
      <p:pic>
        <p:nvPicPr>
          <p:cNvPr id="31746" name="Picture 2" descr="The radical combination of degrowth and basic income | openDemocracy">
            <a:extLst>
              <a:ext uri="{FF2B5EF4-FFF2-40B4-BE49-F238E27FC236}">
                <a16:creationId xmlns:a16="http://schemas.microsoft.com/office/drawing/2014/main" id="{DEC96B83-6BA9-441D-8142-FF3293E928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442"/>
          <a:stretch/>
        </p:blipFill>
        <p:spPr bwMode="auto">
          <a:xfrm>
            <a:off x="5911532" y="2484255"/>
            <a:ext cx="5150277" cy="3714244"/>
          </a:xfrm>
          <a:prstGeom prst="rect">
            <a:avLst/>
          </a:prstGeom>
          <a:noFill/>
          <a:extLst>
            <a:ext uri="{909E8E84-426E-40DD-AFC4-6F175D3DCCD1}">
              <a14:hiddenFill xmlns:a14="http://schemas.microsoft.com/office/drawing/2010/main">
                <a:solidFill>
                  <a:srgbClr val="FFFFFF"/>
                </a:solidFill>
              </a14:hiddenFill>
            </a:ext>
          </a:extLst>
        </p:spPr>
      </p:pic>
      <p:sp>
        <p:nvSpPr>
          <p:cNvPr id="31751" name="Rectangle 7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62495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21"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60B019-E3D0-44E7-9429-41E64F29998B}"/>
              </a:ext>
            </a:extLst>
          </p:cNvPr>
          <p:cNvSpPr>
            <a:spLocks noGrp="1"/>
          </p:cNvSpPr>
          <p:nvPr>
            <p:ph type="title"/>
          </p:nvPr>
        </p:nvSpPr>
        <p:spPr>
          <a:xfrm>
            <a:off x="1282963" y="1238080"/>
            <a:ext cx="9849751" cy="1349671"/>
          </a:xfrm>
        </p:spPr>
        <p:txBody>
          <a:bodyPr anchor="b">
            <a:normAutofit/>
          </a:bodyPr>
          <a:lstStyle/>
          <a:p>
            <a:r>
              <a:rPr lang="en-IE" sz="5400" b="0" i="0" dirty="0">
                <a:effectLst/>
                <a:latin typeface="Georgia" panose="02040502050405020303" pitchFamily="18" charset="0"/>
              </a:rPr>
              <a:t>Degrowth</a:t>
            </a:r>
            <a:endParaRPr lang="en-IE" sz="5400" dirty="0"/>
          </a:p>
        </p:txBody>
      </p:sp>
      <p:sp>
        <p:nvSpPr>
          <p:cNvPr id="3" name="Content Placeholder 2">
            <a:extLst>
              <a:ext uri="{FF2B5EF4-FFF2-40B4-BE49-F238E27FC236}">
                <a16:creationId xmlns:a16="http://schemas.microsoft.com/office/drawing/2014/main" id="{1B04FB9E-84F9-441B-B65E-38EBEB6D5CE4}"/>
              </a:ext>
            </a:extLst>
          </p:cNvPr>
          <p:cNvSpPr>
            <a:spLocks noGrp="1"/>
          </p:cNvSpPr>
          <p:nvPr>
            <p:ph idx="1"/>
          </p:nvPr>
        </p:nvSpPr>
        <p:spPr>
          <a:xfrm>
            <a:off x="1289304" y="2902913"/>
            <a:ext cx="9849751" cy="3032168"/>
          </a:xfrm>
        </p:spPr>
        <p:txBody>
          <a:bodyPr anchor="ctr">
            <a:normAutofit lnSpcReduction="10000"/>
          </a:bodyPr>
          <a:lstStyle/>
          <a:p>
            <a:pPr marL="0" indent="0">
              <a:buNone/>
            </a:pPr>
            <a:r>
              <a:rPr lang="en-IE" sz="3600" dirty="0">
                <a:latin typeface="Georgia" panose="02040502050405020303" pitchFamily="18" charset="0"/>
              </a:rPr>
              <a:t>A</a:t>
            </a:r>
            <a:r>
              <a:rPr lang="en-IE" sz="3600" b="0" i="0" dirty="0">
                <a:effectLst/>
                <a:latin typeface="Georgia" panose="02040502050405020303" pitchFamily="18" charset="0"/>
              </a:rPr>
              <a:t> planned reduction of total energy and material use to bring the economy in line with planetary boundaries, while improving people’s lives by distributing income and resources more fairly.</a:t>
            </a:r>
          </a:p>
          <a:p>
            <a:pPr marL="0" indent="0">
              <a:buNone/>
            </a:pPr>
            <a:br>
              <a:rPr lang="en-IE" sz="2000" dirty="0"/>
            </a:br>
            <a:endParaRPr lang="en-IE" sz="2000" dirty="0"/>
          </a:p>
        </p:txBody>
      </p:sp>
    </p:spTree>
    <p:extLst>
      <p:ext uri="{BB962C8B-B14F-4D97-AF65-F5344CB8AC3E}">
        <p14:creationId xmlns:p14="http://schemas.microsoft.com/office/powerpoint/2010/main" val="4117892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42C138A0-F8A6-4698-8710-6453CC230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3D2FF0-A271-4FA1-84D6-2540454DE36C}"/>
              </a:ext>
            </a:extLst>
          </p:cNvPr>
          <p:cNvSpPr>
            <a:spLocks noGrp="1"/>
          </p:cNvSpPr>
          <p:nvPr>
            <p:ph type="title"/>
          </p:nvPr>
        </p:nvSpPr>
        <p:spPr>
          <a:xfrm>
            <a:off x="1102380" y="2798570"/>
            <a:ext cx="5492730" cy="3305041"/>
          </a:xfrm>
        </p:spPr>
        <p:txBody>
          <a:bodyPr vert="horz" lIns="91440" tIns="45720" rIns="91440" bIns="45720" rtlCol="0" anchor="t">
            <a:normAutofit/>
          </a:bodyPr>
          <a:lstStyle/>
          <a:p>
            <a:r>
              <a:rPr lang="en-US" sz="6600"/>
              <a:t>Limits to Growth</a:t>
            </a:r>
          </a:p>
        </p:txBody>
      </p:sp>
      <p:grpSp>
        <p:nvGrpSpPr>
          <p:cNvPr id="137" name="Group 136">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30" y="2902857"/>
            <a:ext cx="731521" cy="673460"/>
            <a:chOff x="3940602" y="308034"/>
            <a:chExt cx="2116791" cy="3428999"/>
          </a:xfrm>
          <a:solidFill>
            <a:schemeClr val="accent4"/>
          </a:solidFill>
        </p:grpSpPr>
        <p:sp>
          <p:nvSpPr>
            <p:cNvPr id="49156" name="Rectangle 137">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ectangle 138">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157" name="Rectangle 139">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9158" name="Rectangle 14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18070" y="679732"/>
            <a:ext cx="4277106" cy="542388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9154" name="Picture 2" descr="The Limits to Growth by Donella H. Meadows">
            <a:extLst>
              <a:ext uri="{FF2B5EF4-FFF2-40B4-BE49-F238E27FC236}">
                <a16:creationId xmlns:a16="http://schemas.microsoft.com/office/drawing/2014/main" id="{DCBD5E43-0EA2-4854-AA6A-D6DDCEED57D9}"/>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3" b="23185"/>
          <a:stretch/>
        </p:blipFill>
        <p:spPr bwMode="auto">
          <a:xfrm>
            <a:off x="6977399" y="119014"/>
            <a:ext cx="5105819" cy="6619335"/>
          </a:xfrm>
          <a:prstGeom prst="rect">
            <a:avLst/>
          </a:prstGeom>
          <a:noFill/>
          <a:extLst>
            <a:ext uri="{909E8E84-426E-40DD-AFC4-6F175D3DCCD1}">
              <a14:hiddenFill xmlns:a14="http://schemas.microsoft.com/office/drawing/2010/main">
                <a:solidFill>
                  <a:srgbClr val="FFFFFF"/>
                </a:solidFill>
              </a14:hiddenFill>
            </a:ext>
          </a:extLst>
        </p:spPr>
      </p:pic>
      <p:sp>
        <p:nvSpPr>
          <p:cNvPr id="144" name="Rectangle 143">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19320" y="6355073"/>
            <a:ext cx="4275855"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81733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590866" y="314042"/>
            <a:ext cx="5314536" cy="1325563"/>
          </a:xfrm>
        </p:spPr>
        <p:txBody>
          <a:bodyPr>
            <a:normAutofit/>
          </a:bodyPr>
          <a:lstStyle/>
          <a:p>
            <a:r>
              <a:rPr lang="en-GB" altLang="en-US" dirty="0"/>
              <a:t>1970’s  Limits to Growth Debate</a:t>
            </a:r>
            <a:endParaRPr lang="en-GB" dirty="0"/>
          </a:p>
        </p:txBody>
      </p:sp>
      <p:sp>
        <p:nvSpPr>
          <p:cNvPr id="10" name="Freeform: Shape 9">
            <a:extLst>
              <a:ext uri="{FF2B5EF4-FFF2-40B4-BE49-F238E27FC236}">
                <a16:creationId xmlns:a16="http://schemas.microsoft.com/office/drawing/2014/main" id="{E0D60ECE-8986-45DC-B7FE-EC7699B46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438829" cy="5840278"/>
          </a:xfrm>
          <a:custGeom>
            <a:avLst/>
            <a:gdLst>
              <a:gd name="connsiteX0" fmla="*/ 0 w 5438829"/>
              <a:gd name="connsiteY0" fmla="*/ 0 h 5840278"/>
              <a:gd name="connsiteX1" fmla="*/ 4466700 w 5438829"/>
              <a:gd name="connsiteY1" fmla="*/ 0 h 5840278"/>
              <a:gd name="connsiteX2" fmla="*/ 4652178 w 5438829"/>
              <a:gd name="connsiteY2" fmla="*/ 204077 h 5840278"/>
              <a:gd name="connsiteX3" fmla="*/ 5438829 w 5438829"/>
              <a:gd name="connsiteY3" fmla="*/ 2395363 h 5840278"/>
              <a:gd name="connsiteX4" fmla="*/ 1993914 w 5438829"/>
              <a:gd name="connsiteY4" fmla="*/ 5840278 h 5840278"/>
              <a:gd name="connsiteX5" fmla="*/ 67829 w 5438829"/>
              <a:gd name="connsiteY5" fmla="*/ 5251941 h 5840278"/>
              <a:gd name="connsiteX6" fmla="*/ 0 w 5438829"/>
              <a:gd name="connsiteY6" fmla="*/ 5201220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829" h="5840278">
                <a:moveTo>
                  <a:pt x="0" y="0"/>
                </a:moveTo>
                <a:lnTo>
                  <a:pt x="4466700" y="0"/>
                </a:lnTo>
                <a:lnTo>
                  <a:pt x="4652178" y="204077"/>
                </a:lnTo>
                <a:cubicBezTo>
                  <a:pt x="5143616" y="799562"/>
                  <a:pt x="5438829" y="1562987"/>
                  <a:pt x="5438829" y="2395363"/>
                </a:cubicBezTo>
                <a:cubicBezTo>
                  <a:pt x="5438829" y="4297937"/>
                  <a:pt x="3896488" y="5840278"/>
                  <a:pt x="1993914" y="5840278"/>
                </a:cubicBezTo>
                <a:cubicBezTo>
                  <a:pt x="1280449" y="5840278"/>
                  <a:pt x="617641" y="5623387"/>
                  <a:pt x="67829" y="5251941"/>
                </a:cubicBezTo>
                <a:lnTo>
                  <a:pt x="0" y="520122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96964194-5878-40D2-8EC0-DDC58387F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269134" cy="5654940"/>
          </a:xfrm>
          <a:custGeom>
            <a:avLst/>
            <a:gdLst>
              <a:gd name="connsiteX0" fmla="*/ 0 w 5269134"/>
              <a:gd name="connsiteY0" fmla="*/ 0 h 5654940"/>
              <a:gd name="connsiteX1" fmla="*/ 4227767 w 5269134"/>
              <a:gd name="connsiteY1" fmla="*/ 0 h 5654940"/>
              <a:gd name="connsiteX2" fmla="*/ 4312042 w 5269134"/>
              <a:gd name="connsiteY2" fmla="*/ 76595 h 5654940"/>
              <a:gd name="connsiteX3" fmla="*/ 5269134 w 5269134"/>
              <a:gd name="connsiteY3" fmla="*/ 2387221 h 5654940"/>
              <a:gd name="connsiteX4" fmla="*/ 2001415 w 5269134"/>
              <a:gd name="connsiteY4" fmla="*/ 5654940 h 5654940"/>
              <a:gd name="connsiteX5" fmla="*/ 198928 w 5269134"/>
              <a:gd name="connsiteY5" fmla="*/ 5113274 h 5654940"/>
              <a:gd name="connsiteX6" fmla="*/ 0 w 5269134"/>
              <a:gd name="connsiteY6" fmla="*/ 4969563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69134" h="5654940">
                <a:moveTo>
                  <a:pt x="0" y="0"/>
                </a:moveTo>
                <a:lnTo>
                  <a:pt x="4227767" y="0"/>
                </a:lnTo>
                <a:lnTo>
                  <a:pt x="4312042" y="76595"/>
                </a:lnTo>
                <a:cubicBezTo>
                  <a:pt x="4903383" y="667936"/>
                  <a:pt x="5269134" y="1484866"/>
                  <a:pt x="5269134" y="2387221"/>
                </a:cubicBezTo>
                <a:cubicBezTo>
                  <a:pt x="5269134" y="4191932"/>
                  <a:pt x="3806126" y="5654940"/>
                  <a:pt x="2001415" y="5654940"/>
                </a:cubicBezTo>
                <a:cubicBezTo>
                  <a:pt x="1335223" y="5654940"/>
                  <a:pt x="715593" y="5455584"/>
                  <a:pt x="198928" y="5113274"/>
                </a:cubicBezTo>
                <a:lnTo>
                  <a:pt x="0" y="496956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Upward trend">
            <a:extLst>
              <a:ext uri="{FF2B5EF4-FFF2-40B4-BE49-F238E27FC236}">
                <a16:creationId xmlns:a16="http://schemas.microsoft.com/office/drawing/2014/main" id="{9957C658-E9E0-49CB-9A89-4E3AE4034A8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21733" y="543135"/>
            <a:ext cx="3835488" cy="3835488"/>
          </a:xfrm>
          <a:prstGeom prst="rect">
            <a:avLst/>
          </a:prstGeom>
        </p:spPr>
      </p:pic>
      <p:sp>
        <p:nvSpPr>
          <p:cNvPr id="3" name="Content Placeholder 2"/>
          <p:cNvSpPr>
            <a:spLocks noGrp="1"/>
          </p:cNvSpPr>
          <p:nvPr>
            <p:ph idx="1"/>
          </p:nvPr>
        </p:nvSpPr>
        <p:spPr>
          <a:xfrm>
            <a:off x="5590867" y="1743879"/>
            <a:ext cx="5777344" cy="4833384"/>
          </a:xfrm>
        </p:spPr>
        <p:txBody>
          <a:bodyPr anchor="t">
            <a:normAutofit lnSpcReduction="10000"/>
          </a:bodyPr>
          <a:lstStyle/>
          <a:p>
            <a:pPr>
              <a:buNone/>
            </a:pPr>
            <a:r>
              <a:rPr lang="en-GB" altLang="en-US" sz="2400" dirty="0">
                <a:cs typeface="Times New Roman" panose="02020603050405020304" pitchFamily="18" charset="0"/>
              </a:rPr>
              <a:t>Club of Rome Report in 1972, came to two main conclusions:</a:t>
            </a:r>
          </a:p>
          <a:p>
            <a:pPr>
              <a:buNone/>
            </a:pPr>
            <a:r>
              <a:rPr lang="en-GB" altLang="en-US" sz="2400" dirty="0">
                <a:cs typeface="Times New Roman" panose="02020603050405020304" pitchFamily="18" charset="0"/>
              </a:rPr>
              <a:t> </a:t>
            </a:r>
          </a:p>
          <a:p>
            <a:pPr>
              <a:buNone/>
            </a:pPr>
            <a:r>
              <a:rPr lang="en-GB" altLang="en-US" sz="2400" dirty="0">
                <a:cs typeface="Times New Roman" panose="02020603050405020304" pitchFamily="18" charset="0"/>
              </a:rPr>
              <a:t>(</a:t>
            </a:r>
            <a:r>
              <a:rPr lang="en-GB" altLang="en-US" sz="2400" dirty="0" err="1">
                <a:cs typeface="Times New Roman" panose="02020603050405020304" pitchFamily="18" charset="0"/>
              </a:rPr>
              <a:t>i</a:t>
            </a:r>
            <a:r>
              <a:rPr lang="en-GB" altLang="en-US" sz="2400" dirty="0">
                <a:cs typeface="Times New Roman" panose="02020603050405020304" pitchFamily="18" charset="0"/>
              </a:rPr>
              <a:t>) If the present trends in growth of population, industrialisation, pollution, food production and resource depletion continued unchanged, the limits to growth on this planet would be reached within the next 100 years (2072)</a:t>
            </a:r>
          </a:p>
          <a:p>
            <a:pPr>
              <a:buNone/>
            </a:pPr>
            <a:endParaRPr lang="en-GB" altLang="en-US" sz="2400" dirty="0">
              <a:cs typeface="Times New Roman" panose="02020603050405020304" pitchFamily="18" charset="0"/>
            </a:endParaRPr>
          </a:p>
          <a:p>
            <a:pPr>
              <a:buNone/>
            </a:pPr>
            <a:r>
              <a:rPr lang="en-GB" altLang="en-US" sz="2400" dirty="0">
                <a:cs typeface="Times New Roman" panose="02020603050405020304" pitchFamily="18" charset="0"/>
              </a:rPr>
              <a:t>(ii) It is possible to alter these growth trends and to establish a condition of ecological and economic stability that is sustainable for the future. (Meadows et al, 1989).</a:t>
            </a:r>
            <a:endParaRPr lang="en-GB" altLang="en-US" sz="2400" dirty="0"/>
          </a:p>
          <a:p>
            <a:endParaRPr lang="en-GB" sz="1500" dirty="0"/>
          </a:p>
        </p:txBody>
      </p:sp>
    </p:spTree>
    <p:extLst>
      <p:ext uri="{BB962C8B-B14F-4D97-AF65-F5344CB8AC3E}">
        <p14:creationId xmlns:p14="http://schemas.microsoft.com/office/powerpoint/2010/main" val="2467451498"/>
      </p:ext>
    </p:extLst>
  </p:cSld>
  <p:clrMapOvr>
    <a:overrideClrMapping bg1="dk1" tx1="lt1" bg2="dk2" tx2="lt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74E1E-63C0-4D9C-BCB2-03466D70230E}"/>
              </a:ext>
            </a:extLst>
          </p:cNvPr>
          <p:cNvSpPr>
            <a:spLocks noGrp="1"/>
          </p:cNvSpPr>
          <p:nvPr>
            <p:ph type="title"/>
          </p:nvPr>
        </p:nvSpPr>
        <p:spPr/>
        <p:txBody>
          <a:bodyPr/>
          <a:lstStyle/>
          <a:p>
            <a:r>
              <a:rPr lang="en-IE" dirty="0"/>
              <a:t>Prosperity without Growth – Economics for a Finite Planet by Tim Jackson</a:t>
            </a:r>
          </a:p>
        </p:txBody>
      </p:sp>
      <p:sp>
        <p:nvSpPr>
          <p:cNvPr id="4" name="Content Placeholder 3">
            <a:extLst>
              <a:ext uri="{FF2B5EF4-FFF2-40B4-BE49-F238E27FC236}">
                <a16:creationId xmlns:a16="http://schemas.microsoft.com/office/drawing/2014/main" id="{448BF33F-481E-40F1-907F-146AC6787975}"/>
              </a:ext>
            </a:extLst>
          </p:cNvPr>
          <p:cNvSpPr>
            <a:spLocks noGrp="1"/>
          </p:cNvSpPr>
          <p:nvPr>
            <p:ph sz="half" idx="2"/>
          </p:nvPr>
        </p:nvSpPr>
        <p:spPr/>
        <p:txBody>
          <a:bodyPr>
            <a:normAutofit fontScale="85000" lnSpcReduction="20000"/>
          </a:bodyPr>
          <a:lstStyle/>
          <a:p>
            <a:r>
              <a:rPr lang="en-IE" b="0" i="0" dirty="0">
                <a:solidFill>
                  <a:srgbClr val="202020"/>
                </a:solidFill>
                <a:effectLst/>
                <a:latin typeface="Roboto"/>
              </a:rPr>
              <a:t>It was first published as a report to the UK government in 2009 and rapidly became a landmark in the sustainability debate, translated into 17 foreign languages. Tim’s piercing challenge to conventional economics openly questioned the most highly prized goal of politicians and economists alike: the continued pursuit of exponential economic growth. Its findings provoked controversy, inspired debate and led to a new wave of research building on its arguments and conclusions.</a:t>
            </a:r>
            <a:endParaRPr lang="en-IE" dirty="0"/>
          </a:p>
        </p:txBody>
      </p:sp>
      <p:pic>
        <p:nvPicPr>
          <p:cNvPr id="2050" name="Picture 2" descr="Prosperity without Growth, 2nd Edition">
            <a:extLst>
              <a:ext uri="{FF2B5EF4-FFF2-40B4-BE49-F238E27FC236}">
                <a16:creationId xmlns:a16="http://schemas.microsoft.com/office/drawing/2014/main" id="{57ED1FB7-B168-4100-B126-D271DC0D1307}"/>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688465" y="1825625"/>
            <a:ext cx="3481070"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729725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491DD-1741-463F-984D-554D132D980F}"/>
              </a:ext>
            </a:extLst>
          </p:cNvPr>
          <p:cNvSpPr>
            <a:spLocks noGrp="1"/>
          </p:cNvSpPr>
          <p:nvPr>
            <p:ph type="title"/>
          </p:nvPr>
        </p:nvSpPr>
        <p:spPr/>
        <p:txBody>
          <a:bodyPr/>
          <a:lstStyle/>
          <a:p>
            <a:endParaRPr lang="en-IE"/>
          </a:p>
        </p:txBody>
      </p:sp>
      <p:pic>
        <p:nvPicPr>
          <p:cNvPr id="21506" name="Picture 2" descr="Test for green growth - absolute vs relative decoupling - Positive Money">
            <a:extLst>
              <a:ext uri="{FF2B5EF4-FFF2-40B4-BE49-F238E27FC236}">
                <a16:creationId xmlns:a16="http://schemas.microsoft.com/office/drawing/2014/main" id="{72BC82DE-02A0-445D-A8D8-3DBDEFBA723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92641" y="1825625"/>
            <a:ext cx="8206717"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18529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72144-1FE3-433B-AEB8-7EC70920A041}"/>
              </a:ext>
            </a:extLst>
          </p:cNvPr>
          <p:cNvSpPr>
            <a:spLocks noGrp="1"/>
          </p:cNvSpPr>
          <p:nvPr>
            <p:ph type="title"/>
          </p:nvPr>
        </p:nvSpPr>
        <p:spPr>
          <a:xfrm>
            <a:off x="838200" y="365125"/>
            <a:ext cx="5719011" cy="1325563"/>
          </a:xfrm>
        </p:spPr>
        <p:txBody>
          <a:bodyPr/>
          <a:lstStyle/>
          <a:p>
            <a:r>
              <a:rPr lang="en-IE" dirty="0"/>
              <a:t>Efficiency v. absolute decoupling</a:t>
            </a:r>
          </a:p>
        </p:txBody>
      </p:sp>
      <p:sp>
        <p:nvSpPr>
          <p:cNvPr id="3" name="Content Placeholder 2">
            <a:extLst>
              <a:ext uri="{FF2B5EF4-FFF2-40B4-BE49-F238E27FC236}">
                <a16:creationId xmlns:a16="http://schemas.microsoft.com/office/drawing/2014/main" id="{22F42C05-5972-4818-806D-99A555EECC2B}"/>
              </a:ext>
            </a:extLst>
          </p:cNvPr>
          <p:cNvSpPr>
            <a:spLocks noGrp="1"/>
          </p:cNvSpPr>
          <p:nvPr>
            <p:ph idx="1"/>
          </p:nvPr>
        </p:nvSpPr>
        <p:spPr/>
        <p:txBody>
          <a:bodyPr/>
          <a:lstStyle/>
          <a:p>
            <a:endParaRPr lang="en-IE"/>
          </a:p>
        </p:txBody>
      </p:sp>
      <p:pic>
        <p:nvPicPr>
          <p:cNvPr id="6146" name="Picture 2" descr="Energy waste fuels climate chaos">
            <a:extLst>
              <a:ext uri="{FF2B5EF4-FFF2-40B4-BE49-F238E27FC236}">
                <a16:creationId xmlns:a16="http://schemas.microsoft.com/office/drawing/2014/main" id="{3BF6EE8D-A213-490E-858A-5B6F6FBDD4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1432" y="201946"/>
            <a:ext cx="4558214" cy="6454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6687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D9AC84-D6CE-487D-8E24-E5DE291F25D4}"/>
              </a:ext>
            </a:extLst>
          </p:cNvPr>
          <p:cNvSpPr>
            <a:spLocks noGrp="1"/>
          </p:cNvSpPr>
          <p:nvPr>
            <p:ph type="title"/>
          </p:nvPr>
        </p:nvSpPr>
        <p:spPr>
          <a:xfrm>
            <a:off x="1113810" y="2960716"/>
            <a:ext cx="4036334" cy="2387600"/>
          </a:xfrm>
        </p:spPr>
        <p:txBody>
          <a:bodyPr vert="horz" lIns="91440" tIns="45720" rIns="91440" bIns="45720" rtlCol="0" anchor="t">
            <a:normAutofit/>
          </a:bodyPr>
          <a:lstStyle/>
          <a:p>
            <a:r>
              <a:rPr lang="en-US" sz="5400" kern="1200">
                <a:solidFill>
                  <a:schemeClr val="tx1"/>
                </a:solidFill>
                <a:latin typeface="+mj-lt"/>
                <a:ea typeface="+mj-ea"/>
                <a:cs typeface="+mj-cs"/>
              </a:rPr>
              <a:t>Alternatives &amp; Stories</a:t>
            </a:r>
          </a:p>
        </p:txBody>
      </p:sp>
      <p:grpSp>
        <p:nvGrpSpPr>
          <p:cNvPr id="19" name="Group 18">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20" name="Rectangle 19">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Checkmark">
            <a:extLst>
              <a:ext uri="{FF2B5EF4-FFF2-40B4-BE49-F238E27FC236}">
                <a16:creationId xmlns:a16="http://schemas.microsoft.com/office/drawing/2014/main" id="{24D3F09D-1C86-4AD9-A7F2-250125B085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957597" y="666728"/>
            <a:ext cx="5465791" cy="5465791"/>
          </a:xfrm>
          <a:prstGeom prst="rect">
            <a:avLst/>
          </a:prstGeom>
        </p:spPr>
      </p:pic>
    </p:spTree>
    <p:extLst>
      <p:ext uri="{BB962C8B-B14F-4D97-AF65-F5344CB8AC3E}">
        <p14:creationId xmlns:p14="http://schemas.microsoft.com/office/powerpoint/2010/main" val="42153706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2530" name="Picture 2" descr="Doughnut (economic model) - Wikipedia">
            <a:extLst>
              <a:ext uri="{FF2B5EF4-FFF2-40B4-BE49-F238E27FC236}">
                <a16:creationId xmlns:a16="http://schemas.microsoft.com/office/drawing/2014/main" id="{FF1DFA15-51F9-4687-B293-F31457DE8D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000" y="317500"/>
            <a:ext cx="6311900" cy="6197600"/>
          </a:xfrm>
          <a:prstGeom prst="rect">
            <a:avLst/>
          </a:prstGeom>
          <a:extLst>
            <a:ext uri="{909E8E84-426E-40DD-AFC4-6F175D3DCCD1}">
              <a14:hiddenFill xmlns:a14="http://schemas.microsoft.com/office/drawing/2010/main">
                <a:solidFill>
                  <a:srgbClr val="FFFFFF"/>
                </a:solidFill>
              </a14:hiddenFill>
            </a:ext>
          </a:extLst>
        </p:spPr>
      </p:pic>
      <p:pic>
        <p:nvPicPr>
          <p:cNvPr id="22532" name="Picture 4" descr="Doughnut Economics by Kate Raworth - Penguin Books Australia">
            <a:extLst>
              <a:ext uri="{FF2B5EF4-FFF2-40B4-BE49-F238E27FC236}">
                <a16:creationId xmlns:a16="http://schemas.microsoft.com/office/drawing/2014/main" id="{9D7EC8CC-DEEC-42B2-AD26-1762AEA0D9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7100" y="317500"/>
            <a:ext cx="4013200" cy="6197600"/>
          </a:xfrm>
          <a:prstGeom prst="rect">
            <a:avLst/>
          </a:prstGeom>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8999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81C0D9-545B-4F46-8727-F229804C8092}"/>
              </a:ext>
            </a:extLst>
          </p:cNvPr>
          <p:cNvSpPr>
            <a:spLocks noGrp="1"/>
          </p:cNvSpPr>
          <p:nvPr>
            <p:ph type="title"/>
          </p:nvPr>
        </p:nvSpPr>
        <p:spPr>
          <a:xfrm>
            <a:off x="808638" y="386930"/>
            <a:ext cx="9236700" cy="1188950"/>
          </a:xfrm>
        </p:spPr>
        <p:txBody>
          <a:bodyPr anchor="b">
            <a:normAutofit/>
          </a:bodyPr>
          <a:lstStyle/>
          <a:p>
            <a:r>
              <a:rPr lang="en-IE" sz="5400"/>
              <a:t>Genuine Progress Indicator</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C2B5ED2-51A2-4AE2-8C59-6B7F3A02974F}"/>
              </a:ext>
            </a:extLst>
          </p:cNvPr>
          <p:cNvSpPr>
            <a:spLocks noGrp="1"/>
          </p:cNvSpPr>
          <p:nvPr>
            <p:ph idx="1"/>
          </p:nvPr>
        </p:nvSpPr>
        <p:spPr>
          <a:xfrm>
            <a:off x="793660" y="2599509"/>
            <a:ext cx="10143668" cy="3435531"/>
          </a:xfrm>
        </p:spPr>
        <p:txBody>
          <a:bodyPr anchor="ctr">
            <a:normAutofit/>
          </a:bodyPr>
          <a:lstStyle/>
          <a:p>
            <a:r>
              <a:rPr lang="en-IE" sz="2200" b="0" i="0">
                <a:effectLst/>
                <a:latin typeface="Trebuchet MS" panose="020B0603020202020204" pitchFamily="34" charset="0"/>
              </a:rPr>
              <a:t>The GPI takes into account more than twenty aspects of our economic lives that the GDP ignores. It includes estimates of the economic contribution of numerous social and environmental factors which the GDP dismisses with an implicit and arbitrary value of zero. It also differentiates between economic transactions that add to well-being and those which diminish it. The GPI then integrates these factors into a composite measure so that the benefits of economic activity can be weighed against the costs.</a:t>
            </a:r>
          </a:p>
          <a:p>
            <a:pPr marL="0" indent="0">
              <a:buNone/>
            </a:pPr>
            <a:br>
              <a:rPr lang="en-IE" sz="2200"/>
            </a:br>
            <a:endParaRPr lang="en-IE" sz="2200"/>
          </a:p>
        </p:txBody>
      </p:sp>
    </p:spTree>
    <p:extLst>
      <p:ext uri="{BB962C8B-B14F-4D97-AF65-F5344CB8AC3E}">
        <p14:creationId xmlns:p14="http://schemas.microsoft.com/office/powerpoint/2010/main" val="3937816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Gross National Happiness (GNH) in Bhutan">
            <a:extLst>
              <a:ext uri="{FF2B5EF4-FFF2-40B4-BE49-F238E27FC236}">
                <a16:creationId xmlns:a16="http://schemas.microsoft.com/office/drawing/2014/main" id="{8263D7FA-D26A-4F40-9811-A93B74D9496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38200" y="1841500"/>
            <a:ext cx="5943600" cy="4445000"/>
          </a:xfrm>
          <a:prstGeom prst="rect">
            <a:avLst/>
          </a:prstGeom>
          <a:extLst>
            <a:ext uri="{909E8E84-426E-40DD-AFC4-6F175D3DCCD1}">
              <a14:hiddenFill xmlns:a14="http://schemas.microsoft.com/office/drawing/2010/main">
                <a:solidFill>
                  <a:srgbClr val="FFFFFF"/>
                </a:solidFill>
              </a14:hiddenFill>
            </a:ext>
          </a:extLst>
        </p:spPr>
      </p:pic>
      <p:pic>
        <p:nvPicPr>
          <p:cNvPr id="8196" name="Picture 4" descr="The 9 domains and 33 indicators of the GNH Index (Source ...">
            <a:extLst>
              <a:ext uri="{FF2B5EF4-FFF2-40B4-BE49-F238E27FC236}">
                <a16:creationId xmlns:a16="http://schemas.microsoft.com/office/drawing/2014/main" id="{0DCF3A02-B119-4263-9BE3-3F7501FF3F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0" y="1841500"/>
            <a:ext cx="4457700" cy="4445000"/>
          </a:xfrm>
          <a:prstGeom prst="rect">
            <a:avLst/>
          </a:prstGeom>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9C8CF36-A9C8-44E0-923F-FAE3A87F8811}"/>
              </a:ext>
            </a:extLst>
          </p:cNvPr>
          <p:cNvSpPr>
            <a:spLocks noGrp="1"/>
          </p:cNvSpPr>
          <p:nvPr>
            <p:ph type="title"/>
          </p:nvPr>
        </p:nvSpPr>
        <p:spPr>
          <a:xfrm>
            <a:off x="838200" y="562271"/>
            <a:ext cx="10515600" cy="1128417"/>
          </a:xfrm>
        </p:spPr>
        <p:txBody>
          <a:bodyPr vert="horz" lIns="91440" tIns="45720" rIns="91440" bIns="45720" rtlCol="0" anchor="ctr">
            <a:normAutofit/>
          </a:bodyPr>
          <a:lstStyle/>
          <a:p>
            <a:endParaRPr lang="en-US" sz="5200" dirty="0"/>
          </a:p>
        </p:txBody>
      </p:sp>
    </p:spTree>
    <p:extLst>
      <p:ext uri="{BB962C8B-B14F-4D97-AF65-F5344CB8AC3E}">
        <p14:creationId xmlns:p14="http://schemas.microsoft.com/office/powerpoint/2010/main" val="322972230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76">
            <a:extLst>
              <a:ext uri="{FF2B5EF4-FFF2-40B4-BE49-F238E27FC236}">
                <a16:creationId xmlns:a16="http://schemas.microsoft.com/office/drawing/2014/main" id="{7FEAE179-C525-48F3-AD47-0E9E2B6F2E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880F2D-21E0-4704-BE6C-AE2185CFDAAA}"/>
              </a:ext>
            </a:extLst>
          </p:cNvPr>
          <p:cNvSpPr>
            <a:spLocks noGrp="1"/>
          </p:cNvSpPr>
          <p:nvPr>
            <p:ph type="title"/>
          </p:nvPr>
        </p:nvSpPr>
        <p:spPr>
          <a:xfrm>
            <a:off x="517889" y="4883544"/>
            <a:ext cx="3876086" cy="1556907"/>
          </a:xfrm>
        </p:spPr>
        <p:txBody>
          <a:bodyPr anchor="ctr">
            <a:normAutofit/>
          </a:bodyPr>
          <a:lstStyle/>
          <a:p>
            <a:r>
              <a:rPr lang="en-IE" sz="3200" dirty="0"/>
              <a:t>Happy Planet Index</a:t>
            </a:r>
          </a:p>
        </p:txBody>
      </p:sp>
      <p:sp>
        <p:nvSpPr>
          <p:cNvPr id="79" name="Rectangle 78">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896" name="Picture 8">
            <a:extLst>
              <a:ext uri="{FF2B5EF4-FFF2-40B4-BE49-F238E27FC236}">
                <a16:creationId xmlns:a16="http://schemas.microsoft.com/office/drawing/2014/main" id="{5BC81953-D9E9-4F28-9FA5-88B39DF324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85" b="17064"/>
          <a:stretch/>
        </p:blipFill>
        <p:spPr bwMode="auto">
          <a:xfrm>
            <a:off x="959205" y="247650"/>
            <a:ext cx="10369645" cy="3867993"/>
          </a:xfrm>
          <a:prstGeom prst="rect">
            <a:avLst/>
          </a:prstGeom>
          <a:noFill/>
          <a:extLst>
            <a:ext uri="{909E8E84-426E-40DD-AFC4-6F175D3DCCD1}">
              <a14:hiddenFill xmlns:a14="http://schemas.microsoft.com/office/drawing/2010/main">
                <a:solidFill>
                  <a:srgbClr val="FFFFFF"/>
                </a:solidFill>
              </a14:hiddenFill>
            </a:ext>
          </a:extLst>
        </p:spPr>
      </p:pic>
      <p:sp>
        <p:nvSpPr>
          <p:cNvPr id="83" name="Rectangle 82">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4CCF781-7C6D-4906-97B7-EFBE9F445DCE}"/>
              </a:ext>
            </a:extLst>
          </p:cNvPr>
          <p:cNvSpPr>
            <a:spLocks noGrp="1"/>
          </p:cNvSpPr>
          <p:nvPr>
            <p:ph idx="1"/>
          </p:nvPr>
        </p:nvSpPr>
        <p:spPr>
          <a:xfrm>
            <a:off x="5283035" y="5176950"/>
            <a:ext cx="6586915" cy="1556907"/>
          </a:xfrm>
        </p:spPr>
        <p:txBody>
          <a:bodyPr anchor="ctr">
            <a:normAutofit lnSpcReduction="10000"/>
          </a:bodyPr>
          <a:lstStyle/>
          <a:p>
            <a:pPr marL="0" indent="0">
              <a:buNone/>
            </a:pPr>
            <a:r>
              <a:rPr lang="en-IE" b="0" i="0" dirty="0">
                <a:effectLst/>
                <a:latin typeface="proxima-nova"/>
              </a:rPr>
              <a:t>The Happy Planet Index measures what matters: sustainable wellbeing for all. It tells us how well nations are doing at achieving long, happy, sustainable lives.</a:t>
            </a:r>
          </a:p>
          <a:p>
            <a:endParaRPr lang="en-IE" sz="1800" dirty="0">
              <a:latin typeface="proxima-nova"/>
            </a:endParaRPr>
          </a:p>
          <a:p>
            <a:endParaRPr lang="en-IE" sz="1800" dirty="0"/>
          </a:p>
        </p:txBody>
      </p:sp>
    </p:spTree>
    <p:extLst>
      <p:ext uri="{BB962C8B-B14F-4D97-AF65-F5344CB8AC3E}">
        <p14:creationId xmlns:p14="http://schemas.microsoft.com/office/powerpoint/2010/main" val="9340575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B9FF99BD-075F-4761-A995-6FC574BD2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A7B21A54-9BA3-4EA9-B460-5A829ADD90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6FA8F714-B9D8-488A-8CCA-E9948FF913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643468"/>
            <a:ext cx="10905067"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Brexit means Brexit…: political meanings and personal impacts - ppt download">
            <a:extLst>
              <a:ext uri="{FF2B5EF4-FFF2-40B4-BE49-F238E27FC236}">
                <a16:creationId xmlns:a16="http://schemas.microsoft.com/office/drawing/2014/main" id="{1AD80F5F-08E3-4796-80CD-8391C6BD14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6500" y="1117600"/>
            <a:ext cx="6146800" cy="4597400"/>
          </a:xfrm>
          <a:prstGeom prst="rect">
            <a:avLst/>
          </a:prstGeom>
          <a:extLst>
            <a:ext uri="{909E8E84-426E-40DD-AFC4-6F175D3DCCD1}">
              <a14:hiddenFill xmlns:a14="http://schemas.microsoft.com/office/drawing/2010/main">
                <a:solidFill>
                  <a:srgbClr val="FFFFFF"/>
                </a:solidFill>
              </a14:hiddenFill>
            </a:ext>
          </a:extLst>
        </p:spPr>
      </p:pic>
      <p:pic>
        <p:nvPicPr>
          <p:cNvPr id="5128" name="Picture 8" descr="Book Review: On Fire: The (Burning) Case for a Green New Deal « Green  Energy Times">
            <a:extLst>
              <a:ext uri="{FF2B5EF4-FFF2-40B4-BE49-F238E27FC236}">
                <a16:creationId xmlns:a16="http://schemas.microsoft.com/office/drawing/2014/main" id="{EAA2974F-35C1-4A7A-BCA7-A224D496D1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9754" y="977900"/>
            <a:ext cx="3771900"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456005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7F31B-BEC2-4C8A-8C3D-6E354D4E9D31}"/>
              </a:ext>
            </a:extLst>
          </p:cNvPr>
          <p:cNvSpPr>
            <a:spLocks noGrp="1"/>
          </p:cNvSpPr>
          <p:nvPr>
            <p:ph type="title"/>
          </p:nvPr>
        </p:nvSpPr>
        <p:spPr>
          <a:xfrm>
            <a:off x="8017254" y="525439"/>
            <a:ext cx="3336545" cy="1657614"/>
          </a:xfrm>
        </p:spPr>
        <p:txBody>
          <a:bodyPr>
            <a:normAutofit/>
          </a:bodyPr>
          <a:lstStyle/>
          <a:p>
            <a:r>
              <a:rPr lang="en-IE" sz="3600"/>
              <a:t>Alternatives</a:t>
            </a:r>
          </a:p>
        </p:txBody>
      </p:sp>
      <p:pic>
        <p:nvPicPr>
          <p:cNvPr id="34834" name="Picture 18" descr="Repair Cafe Ireland - Home | Facebook">
            <a:extLst>
              <a:ext uri="{FF2B5EF4-FFF2-40B4-BE49-F238E27FC236}">
                <a16:creationId xmlns:a16="http://schemas.microsoft.com/office/drawing/2014/main" id="{636DF592-D9C4-44E9-95CD-83A51EEAAD8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37261" y="375320"/>
            <a:ext cx="3848658" cy="3848658"/>
          </a:xfrm>
          <a:prstGeom prst="rect">
            <a:avLst/>
          </a:prstGeom>
          <a:noFill/>
          <a:extLst>
            <a:ext uri="{909E8E84-426E-40DD-AFC4-6F175D3DCCD1}">
              <a14:hiddenFill xmlns:a14="http://schemas.microsoft.com/office/drawing/2010/main">
                <a:solidFill>
                  <a:srgbClr val="FFFFFF"/>
                </a:solidFill>
              </a14:hiddenFill>
            </a:ext>
          </a:extLst>
        </p:spPr>
      </p:pic>
      <p:cxnSp>
        <p:nvCxnSpPr>
          <p:cNvPr id="87" name="Straight Connector 86">
            <a:extLst>
              <a:ext uri="{FF2B5EF4-FFF2-40B4-BE49-F238E27FC236}">
                <a16:creationId xmlns:a16="http://schemas.microsoft.com/office/drawing/2014/main" id="{822A5670-0F7B-4199-AEAB-33FBA9CEA4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1"/>
            <a:ext cx="0" cy="4572000"/>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34830" name="Picture 14" descr="About the HPI — Happy Planet Index">
            <a:extLst>
              <a:ext uri="{FF2B5EF4-FFF2-40B4-BE49-F238E27FC236}">
                <a16:creationId xmlns:a16="http://schemas.microsoft.com/office/drawing/2014/main" id="{FE215222-2C18-41C4-95DE-DC32044B676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906370" y="596335"/>
            <a:ext cx="2628285" cy="1215581"/>
          </a:xfrm>
          <a:prstGeom prst="rect">
            <a:avLst/>
          </a:prstGeom>
          <a:noFill/>
          <a:extLst>
            <a:ext uri="{909E8E84-426E-40DD-AFC4-6F175D3DCCD1}">
              <a14:hiddenFill xmlns:a14="http://schemas.microsoft.com/office/drawing/2010/main">
                <a:solidFill>
                  <a:srgbClr val="FFFFFF"/>
                </a:solidFill>
              </a14:hiddenFill>
            </a:ext>
          </a:extLst>
        </p:spPr>
      </p:pic>
      <p:cxnSp>
        <p:nvCxnSpPr>
          <p:cNvPr id="89" name="Straight Connector 88">
            <a:extLst>
              <a:ext uri="{FF2B5EF4-FFF2-40B4-BE49-F238E27FC236}">
                <a16:creationId xmlns:a16="http://schemas.microsoft.com/office/drawing/2014/main" id="{8BB1744D-A7DF-4B65-B6E3-DCF12BB2D8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34828" name="Picture 12" descr="PLAN NACIONAL DEL BUEN VIVIR |">
            <a:extLst>
              <a:ext uri="{FF2B5EF4-FFF2-40B4-BE49-F238E27FC236}">
                <a16:creationId xmlns:a16="http://schemas.microsoft.com/office/drawing/2014/main" id="{EEF3E203-21BE-4B96-982A-6B4DAECAAE4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017217" y="2424609"/>
            <a:ext cx="2399156" cy="1799367"/>
          </a:xfrm>
          <a:prstGeom prst="rect">
            <a:avLst/>
          </a:prstGeom>
          <a:noFill/>
          <a:extLst>
            <a:ext uri="{909E8E84-426E-40DD-AFC4-6F175D3DCCD1}">
              <a14:hiddenFill xmlns:a14="http://schemas.microsoft.com/office/drawing/2010/main">
                <a:solidFill>
                  <a:srgbClr val="FFFFFF"/>
                </a:solidFill>
              </a14:hiddenFill>
            </a:ext>
          </a:extLst>
        </p:spPr>
      </p:pic>
      <p:cxnSp>
        <p:nvCxnSpPr>
          <p:cNvPr id="91" name="Straight Connector 90">
            <a:extLst>
              <a:ext uri="{FF2B5EF4-FFF2-40B4-BE49-F238E27FC236}">
                <a16:creationId xmlns:a16="http://schemas.microsoft.com/office/drawing/2014/main" id="{882DD753-EA38-4E86-91FB-05041A44A2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567905"/>
            <a:ext cx="7530662"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34826" name="Picture 10" descr="My talk at the celebration of the life and times of the Totnes Pound. – Rob  Hopkins">
            <a:extLst>
              <a:ext uri="{FF2B5EF4-FFF2-40B4-BE49-F238E27FC236}">
                <a16:creationId xmlns:a16="http://schemas.microsoft.com/office/drawing/2014/main" id="{0898623D-F121-4DBC-94B5-3A2C5D4F1029}"/>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02609" y="5041711"/>
            <a:ext cx="2221053" cy="1188263"/>
          </a:xfrm>
          <a:prstGeom prst="rect">
            <a:avLst/>
          </a:prstGeom>
          <a:noFill/>
          <a:extLst>
            <a:ext uri="{909E8E84-426E-40DD-AFC4-6F175D3DCCD1}">
              <a14:hiddenFill xmlns:a14="http://schemas.microsoft.com/office/drawing/2010/main">
                <a:solidFill>
                  <a:srgbClr val="FFFFFF"/>
                </a:solidFill>
              </a14:hiddenFill>
            </a:ext>
          </a:extLst>
        </p:spPr>
      </p:pic>
      <p:pic>
        <p:nvPicPr>
          <p:cNvPr id="34832" name="Picture 16" descr="Home - The 3 Day Weekend | 4 Day Work Week">
            <a:extLst>
              <a:ext uri="{FF2B5EF4-FFF2-40B4-BE49-F238E27FC236}">
                <a16:creationId xmlns:a16="http://schemas.microsoft.com/office/drawing/2014/main" id="{6E12A555-91A2-477B-8012-CC7F5EB73BC9}"/>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3162822" y="5117573"/>
            <a:ext cx="4364400" cy="103654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C352D65-00E6-4E50-997C-934CBE8955D7}"/>
              </a:ext>
            </a:extLst>
          </p:cNvPr>
          <p:cNvSpPr>
            <a:spLocks noGrp="1"/>
          </p:cNvSpPr>
          <p:nvPr>
            <p:ph idx="1"/>
          </p:nvPr>
        </p:nvSpPr>
        <p:spPr>
          <a:xfrm>
            <a:off x="8017254" y="2274491"/>
            <a:ext cx="3336546" cy="3902472"/>
          </a:xfrm>
        </p:spPr>
        <p:txBody>
          <a:bodyPr>
            <a:normAutofit/>
          </a:bodyPr>
          <a:lstStyle/>
          <a:p>
            <a:r>
              <a:rPr lang="en-IE" sz="1900"/>
              <a:t>Repair cafés </a:t>
            </a:r>
            <a:r>
              <a:rPr lang="en-IE" sz="1900">
                <a:hlinkClick r:id="rId8"/>
              </a:rPr>
              <a:t>https://www.changex.org/ie/repaircafe/locations</a:t>
            </a:r>
            <a:endParaRPr lang="en-IE" sz="1900"/>
          </a:p>
          <a:p>
            <a:r>
              <a:rPr lang="en-IE" sz="1900"/>
              <a:t>Alternative currencies</a:t>
            </a:r>
          </a:p>
          <a:p>
            <a:r>
              <a:rPr lang="en-IE" sz="1900"/>
              <a:t>‘Buen vivir’ – see Bolivia and Ecuador</a:t>
            </a:r>
          </a:p>
          <a:p>
            <a:r>
              <a:rPr lang="en-IE" sz="1900"/>
              <a:t>‘Happy Planet Index’</a:t>
            </a:r>
          </a:p>
          <a:p>
            <a:r>
              <a:rPr lang="en-IE" sz="1900"/>
              <a:t>‘Genuine Progress Indicator’</a:t>
            </a:r>
          </a:p>
          <a:p>
            <a:r>
              <a:rPr lang="en-IE" sz="1900"/>
              <a:t>‘Gross National Happiness’</a:t>
            </a:r>
          </a:p>
          <a:p>
            <a:r>
              <a:rPr lang="en-IE" sz="1900"/>
              <a:t>Basic income</a:t>
            </a:r>
          </a:p>
          <a:p>
            <a:r>
              <a:rPr lang="en-IE" sz="1900"/>
              <a:t>4-day week</a:t>
            </a:r>
          </a:p>
          <a:p>
            <a:endParaRPr lang="en-IE" sz="1900"/>
          </a:p>
        </p:txBody>
      </p:sp>
      <p:cxnSp>
        <p:nvCxnSpPr>
          <p:cNvPr id="93" name="Straight Connector 92">
            <a:extLst>
              <a:ext uri="{FF2B5EF4-FFF2-40B4-BE49-F238E27FC236}">
                <a16:creationId xmlns:a16="http://schemas.microsoft.com/office/drawing/2014/main" id="{6DA63E78-7704-45EF-B5D3-EADDF5D826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1730262" y="5706812"/>
            <a:ext cx="228600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6218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48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E92BB-937C-4938-8B95-800D4BA7E999}"/>
              </a:ext>
            </a:extLst>
          </p:cNvPr>
          <p:cNvSpPr>
            <a:spLocks noGrp="1"/>
          </p:cNvSpPr>
          <p:nvPr>
            <p:ph type="title"/>
          </p:nvPr>
        </p:nvSpPr>
        <p:spPr/>
        <p:txBody>
          <a:bodyPr/>
          <a:lstStyle/>
          <a:p>
            <a:endParaRPr lang="en-IE"/>
          </a:p>
        </p:txBody>
      </p:sp>
      <p:sp>
        <p:nvSpPr>
          <p:cNvPr id="3" name="Content Placeholder 2">
            <a:extLst>
              <a:ext uri="{FF2B5EF4-FFF2-40B4-BE49-F238E27FC236}">
                <a16:creationId xmlns:a16="http://schemas.microsoft.com/office/drawing/2014/main" id="{20B7F4D5-D762-4615-B1BF-046A6D15DA93}"/>
              </a:ext>
            </a:extLst>
          </p:cNvPr>
          <p:cNvSpPr>
            <a:spLocks noGrp="1"/>
          </p:cNvSpPr>
          <p:nvPr>
            <p:ph idx="1"/>
          </p:nvPr>
        </p:nvSpPr>
        <p:spPr/>
        <p:txBody>
          <a:bodyPr/>
          <a:lstStyle/>
          <a:p>
            <a:pPr marL="0" indent="0">
              <a:buNone/>
            </a:pPr>
            <a:r>
              <a:rPr lang="en-IE" b="0" i="1" u="none" strike="noStrike" dirty="0">
                <a:solidFill>
                  <a:srgbClr val="333333"/>
                </a:solidFill>
                <a:effectLst/>
                <a:latin typeface="Inter"/>
              </a:rPr>
              <a:t>It's a story about us, people,</a:t>
            </a:r>
            <a:r>
              <a:rPr lang="en-IE" b="0" i="1" dirty="0">
                <a:solidFill>
                  <a:srgbClr val="333333"/>
                </a:solidFill>
                <a:effectLst/>
                <a:latin typeface="Inter"/>
              </a:rPr>
              <a:t> </a:t>
            </a:r>
            <a:r>
              <a:rPr lang="en-IE" b="0" i="1" u="none" strike="noStrike" dirty="0">
                <a:solidFill>
                  <a:srgbClr val="333333"/>
                </a:solidFill>
                <a:effectLst/>
                <a:latin typeface="Inter"/>
              </a:rPr>
              <a:t>being persuaded</a:t>
            </a:r>
            <a:r>
              <a:rPr lang="en-IE" b="0" i="1" dirty="0">
                <a:solidFill>
                  <a:srgbClr val="333333"/>
                </a:solidFill>
                <a:effectLst/>
                <a:latin typeface="Inter"/>
              </a:rPr>
              <a:t> </a:t>
            </a:r>
            <a:r>
              <a:rPr lang="en-IE" b="0" i="1" u="none" strike="noStrike" dirty="0">
                <a:solidFill>
                  <a:srgbClr val="333333"/>
                </a:solidFill>
                <a:effectLst/>
                <a:latin typeface="Inter"/>
              </a:rPr>
              <a:t>to spend money we don't have</a:t>
            </a:r>
            <a:r>
              <a:rPr lang="en-IE" b="0" i="1" dirty="0">
                <a:solidFill>
                  <a:srgbClr val="333333"/>
                </a:solidFill>
                <a:effectLst/>
                <a:latin typeface="Inter"/>
              </a:rPr>
              <a:t> </a:t>
            </a:r>
            <a:r>
              <a:rPr lang="en-IE" b="0" i="1" u="none" strike="noStrike" dirty="0">
                <a:solidFill>
                  <a:srgbClr val="333333"/>
                </a:solidFill>
                <a:effectLst/>
                <a:latin typeface="Inter"/>
              </a:rPr>
              <a:t>on things we don't need</a:t>
            </a:r>
            <a:r>
              <a:rPr lang="en-IE" b="0" i="1" dirty="0">
                <a:solidFill>
                  <a:srgbClr val="333333"/>
                </a:solidFill>
                <a:effectLst/>
                <a:latin typeface="Inter"/>
              </a:rPr>
              <a:t> </a:t>
            </a:r>
            <a:r>
              <a:rPr lang="en-IE" b="0" i="1" u="none" strike="noStrike" dirty="0">
                <a:solidFill>
                  <a:srgbClr val="333333"/>
                </a:solidFill>
                <a:effectLst/>
                <a:latin typeface="Inter"/>
              </a:rPr>
              <a:t>to create impressions that won't last</a:t>
            </a:r>
            <a:r>
              <a:rPr lang="en-IE" b="0" i="1" dirty="0">
                <a:solidFill>
                  <a:srgbClr val="333333"/>
                </a:solidFill>
                <a:effectLst/>
                <a:latin typeface="Inter"/>
              </a:rPr>
              <a:t> </a:t>
            </a:r>
            <a:r>
              <a:rPr lang="en-IE" b="0" i="1" u="none" strike="noStrike" dirty="0">
                <a:solidFill>
                  <a:srgbClr val="333333"/>
                </a:solidFill>
                <a:effectLst/>
                <a:latin typeface="Inter"/>
              </a:rPr>
              <a:t>on people we don't care about.</a:t>
            </a:r>
            <a:r>
              <a:rPr lang="en-IE" b="0" i="1" dirty="0">
                <a:solidFill>
                  <a:srgbClr val="333333"/>
                </a:solidFill>
                <a:effectLst/>
                <a:latin typeface="Inter"/>
              </a:rPr>
              <a:t> </a:t>
            </a:r>
            <a:endParaRPr lang="en-IE" i="1" dirty="0"/>
          </a:p>
        </p:txBody>
      </p:sp>
      <p:sp>
        <p:nvSpPr>
          <p:cNvPr id="4" name="Text Placeholder 3">
            <a:extLst>
              <a:ext uri="{FF2B5EF4-FFF2-40B4-BE49-F238E27FC236}">
                <a16:creationId xmlns:a16="http://schemas.microsoft.com/office/drawing/2014/main" id="{CCCB2F17-3B4E-4730-8E4F-F6418081F04D}"/>
              </a:ext>
            </a:extLst>
          </p:cNvPr>
          <p:cNvSpPr>
            <a:spLocks noGrp="1"/>
          </p:cNvSpPr>
          <p:nvPr>
            <p:ph type="body" sz="half" idx="2"/>
          </p:nvPr>
        </p:nvSpPr>
        <p:spPr/>
        <p:txBody>
          <a:bodyPr/>
          <a:lstStyle/>
          <a:p>
            <a:endParaRPr lang="en-IE"/>
          </a:p>
        </p:txBody>
      </p:sp>
      <p:pic>
        <p:nvPicPr>
          <p:cNvPr id="35842" name="Picture 2" descr="5 Worst Black Fridays [Gunbattle, Stabbing, Pepper Spray]">
            <a:extLst>
              <a:ext uri="{FF2B5EF4-FFF2-40B4-BE49-F238E27FC236}">
                <a16:creationId xmlns:a16="http://schemas.microsoft.com/office/drawing/2014/main" id="{0542B924-CBEC-44ED-A9AD-F6B22EE29C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228600"/>
            <a:ext cx="9163050" cy="6400800"/>
          </a:xfrm>
          <a:prstGeom prst="rect">
            <a:avLst/>
          </a:prstGeom>
          <a:noFill/>
          <a:extLst>
            <a:ext uri="{909E8E84-426E-40DD-AFC4-6F175D3DCCD1}">
              <a14:hiddenFill xmlns:a14="http://schemas.microsoft.com/office/drawing/2010/main">
                <a:solidFill>
                  <a:srgbClr val="FFFFFF"/>
                </a:solidFill>
              </a14:hiddenFill>
            </a:ext>
          </a:extLst>
        </p:spPr>
      </p:pic>
      <p:pic>
        <p:nvPicPr>
          <p:cNvPr id="35844" name="Picture 4" descr="Premium Vector | Black friday calendar. 27 november. black friday 2020. big  sale. isolated on white background. template for advertising sale and  discount">
            <a:extLst>
              <a:ext uri="{FF2B5EF4-FFF2-40B4-BE49-F238E27FC236}">
                <a16:creationId xmlns:a16="http://schemas.microsoft.com/office/drawing/2014/main" id="{D2FC2382-9C1A-4221-BD3F-3704BEFCD3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4675" y="447675"/>
            <a:ext cx="5962650" cy="596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348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8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 name="Rectangle 46">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D7A65EA-D11F-4CEE-97A5-757933086363}"/>
              </a:ext>
            </a:extLst>
          </p:cNvPr>
          <p:cNvSpPr>
            <a:spLocks noGrp="1"/>
          </p:cNvSpPr>
          <p:nvPr>
            <p:ph type="title"/>
          </p:nvPr>
        </p:nvSpPr>
        <p:spPr>
          <a:xfrm>
            <a:off x="838200" y="1412488"/>
            <a:ext cx="2899189" cy="4363844"/>
          </a:xfrm>
        </p:spPr>
        <p:txBody>
          <a:bodyPr vert="horz" lIns="91440" tIns="45720" rIns="91440" bIns="45720" rtlCol="0" anchor="t">
            <a:normAutofit/>
          </a:bodyPr>
          <a:lstStyle/>
          <a:p>
            <a:r>
              <a:rPr lang="en-US" sz="4000" kern="1200">
                <a:solidFill>
                  <a:srgbClr val="FFFFFF"/>
                </a:solidFill>
                <a:latin typeface="+mj-lt"/>
                <a:ea typeface="+mj-ea"/>
                <a:cs typeface="+mj-cs"/>
              </a:rPr>
              <a:t>Suggested activities</a:t>
            </a:r>
          </a:p>
        </p:txBody>
      </p:sp>
      <p:sp>
        <p:nvSpPr>
          <p:cNvPr id="3" name="Content Placeholder 2">
            <a:extLst>
              <a:ext uri="{FF2B5EF4-FFF2-40B4-BE49-F238E27FC236}">
                <a16:creationId xmlns:a16="http://schemas.microsoft.com/office/drawing/2014/main" id="{CE386CD4-DBB1-4C97-8647-7C5AFDED49E2}"/>
              </a:ext>
            </a:extLst>
          </p:cNvPr>
          <p:cNvSpPr>
            <a:spLocks noGrp="1"/>
          </p:cNvSpPr>
          <p:nvPr>
            <p:ph idx="1"/>
          </p:nvPr>
        </p:nvSpPr>
        <p:spPr>
          <a:xfrm>
            <a:off x="4382358" y="826559"/>
            <a:ext cx="3427283" cy="5535701"/>
          </a:xfrm>
        </p:spPr>
        <p:txBody>
          <a:bodyPr vert="horz" lIns="91440" tIns="45720" rIns="91440" bIns="45720" rtlCol="0">
            <a:normAutofit/>
          </a:bodyPr>
          <a:lstStyle/>
          <a:p>
            <a:r>
              <a:rPr lang="en-US" sz="1700" b="1" dirty="0"/>
              <a:t>Art/English</a:t>
            </a:r>
          </a:p>
          <a:p>
            <a:pPr lvl="1"/>
            <a:r>
              <a:rPr lang="en-US" sz="1700" dirty="0"/>
              <a:t>Draw/write what a flourishing community looks like. What are the things that tell us we are flourishing?</a:t>
            </a:r>
          </a:p>
          <a:p>
            <a:pPr lvl="1"/>
            <a:r>
              <a:rPr lang="en-US" sz="1700" dirty="0"/>
              <a:t>Moving debates</a:t>
            </a:r>
          </a:p>
          <a:p>
            <a:r>
              <a:rPr lang="en-US" sz="1700" b="1" dirty="0"/>
              <a:t>History &amp; Geography</a:t>
            </a:r>
          </a:p>
          <a:p>
            <a:pPr lvl="1"/>
            <a:r>
              <a:rPr lang="en-US" sz="1700" dirty="0"/>
              <a:t>What contributes to well-being but is not monetized?</a:t>
            </a:r>
          </a:p>
          <a:p>
            <a:pPr lvl="1"/>
            <a:r>
              <a:rPr lang="en-US" sz="1700" dirty="0"/>
              <a:t>What are major changes in the last 500 years? </a:t>
            </a:r>
            <a:r>
              <a:rPr lang="en-US" sz="1700" i="1" dirty="0"/>
              <a:t>*GDP was only invented in the mid 1900s</a:t>
            </a:r>
          </a:p>
          <a:p>
            <a:r>
              <a:rPr lang="en-US" sz="1700" b="1" dirty="0"/>
              <a:t>Science / research</a:t>
            </a:r>
          </a:p>
          <a:p>
            <a:pPr lvl="1"/>
            <a:r>
              <a:rPr lang="en-US" sz="1700" dirty="0"/>
              <a:t>Ask them what an alternative model could look like?</a:t>
            </a:r>
          </a:p>
          <a:p>
            <a:pPr lvl="1"/>
            <a:r>
              <a:rPr lang="en-US" sz="1700" dirty="0"/>
              <a:t>Research pros and cons of basic income</a:t>
            </a:r>
          </a:p>
          <a:p>
            <a:pPr marL="457200" lvl="1" indent="0">
              <a:buNone/>
            </a:pPr>
            <a:r>
              <a:rPr lang="en-US" sz="1700" dirty="0"/>
              <a:t> </a:t>
            </a:r>
          </a:p>
        </p:txBody>
      </p:sp>
      <p:cxnSp>
        <p:nvCxnSpPr>
          <p:cNvPr id="49" name="Straight Connector 48">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61F5DFF7-F3AB-415B-B8B1-8436E565FFD0}"/>
              </a:ext>
            </a:extLst>
          </p:cNvPr>
          <p:cNvSpPr txBox="1"/>
          <p:nvPr/>
        </p:nvSpPr>
        <p:spPr>
          <a:xfrm>
            <a:off x="8451604" y="1412489"/>
            <a:ext cx="3197701" cy="4363844"/>
          </a:xfrm>
          <a:prstGeom prst="rect">
            <a:avLst/>
          </a:prstGeom>
        </p:spPr>
        <p:txBody>
          <a:bodyPr vert="horz" lIns="91440" tIns="45720" rIns="91440" bIns="45720" rtlCol="0">
            <a:normAutofit fontScale="92500" lnSpcReduction="20000"/>
          </a:bodyPr>
          <a:lstStyle/>
          <a:p>
            <a:pPr indent="-228600">
              <a:lnSpc>
                <a:spcPct val="90000"/>
              </a:lnSpc>
              <a:spcAft>
                <a:spcPts val="600"/>
              </a:spcAft>
              <a:buFont typeface="Arial" panose="020B0604020202020204" pitchFamily="34" charset="0"/>
              <a:buChar char="•"/>
            </a:pPr>
            <a:r>
              <a:rPr lang="en-US" sz="1700" b="1" dirty="0"/>
              <a:t>Kinesthetic</a:t>
            </a:r>
          </a:p>
          <a:p>
            <a:pPr lvl="1" indent="-228600">
              <a:lnSpc>
                <a:spcPct val="90000"/>
              </a:lnSpc>
              <a:spcAft>
                <a:spcPts val="600"/>
              </a:spcAft>
              <a:buFont typeface="Arial" panose="020B0604020202020204" pitchFamily="34" charset="0"/>
              <a:buChar char="•"/>
            </a:pPr>
            <a:r>
              <a:rPr lang="en-US" sz="1700" dirty="0"/>
              <a:t>Obstacle course - are all sustainable activities available to all people?</a:t>
            </a:r>
          </a:p>
          <a:p>
            <a:pPr lvl="1" indent="-228600">
              <a:lnSpc>
                <a:spcPct val="90000"/>
              </a:lnSpc>
              <a:spcAft>
                <a:spcPts val="600"/>
              </a:spcAft>
              <a:buFont typeface="Arial" panose="020B0604020202020204" pitchFamily="34" charset="0"/>
              <a:buChar char="•"/>
            </a:pPr>
            <a:r>
              <a:rPr lang="en-US" sz="1700" dirty="0"/>
              <a:t>Repair workshop in school</a:t>
            </a:r>
          </a:p>
          <a:p>
            <a:pPr indent="-228600">
              <a:lnSpc>
                <a:spcPct val="90000"/>
              </a:lnSpc>
              <a:spcAft>
                <a:spcPts val="600"/>
              </a:spcAft>
              <a:buFont typeface="Arial" panose="020B0604020202020204" pitchFamily="34" charset="0"/>
              <a:buChar char="•"/>
            </a:pPr>
            <a:r>
              <a:rPr lang="en-US" sz="1700" b="1" dirty="0"/>
              <a:t>Home</a:t>
            </a:r>
          </a:p>
          <a:p>
            <a:pPr lvl="1" indent="-228600">
              <a:lnSpc>
                <a:spcPct val="90000"/>
              </a:lnSpc>
              <a:spcAft>
                <a:spcPts val="600"/>
              </a:spcAft>
              <a:buFont typeface="Arial" panose="020B0604020202020204" pitchFamily="34" charset="0"/>
              <a:buChar char="•"/>
            </a:pPr>
            <a:r>
              <a:rPr lang="en-US" sz="1700" dirty="0"/>
              <a:t>Alternatives to Black Friday – make Black Friday Green Friday.</a:t>
            </a:r>
          </a:p>
          <a:p>
            <a:pPr indent="-228600">
              <a:lnSpc>
                <a:spcPct val="90000"/>
              </a:lnSpc>
              <a:spcAft>
                <a:spcPts val="600"/>
              </a:spcAft>
              <a:buFont typeface="Arial" panose="020B0604020202020204" pitchFamily="34" charset="0"/>
              <a:buChar char="•"/>
            </a:pPr>
            <a:r>
              <a:rPr lang="en-US" sz="1700" b="1" dirty="0"/>
              <a:t>Art</a:t>
            </a:r>
            <a:r>
              <a:rPr lang="en-US" sz="1700" dirty="0"/>
              <a:t> </a:t>
            </a:r>
            <a:endParaRPr lang="en-US" sz="1700" dirty="0">
              <a:hlinkClick r:id="rId3"/>
            </a:endParaRPr>
          </a:p>
          <a:p>
            <a:pPr lvl="1" indent="-228600">
              <a:lnSpc>
                <a:spcPct val="90000"/>
              </a:lnSpc>
              <a:spcAft>
                <a:spcPts val="600"/>
              </a:spcAft>
              <a:buFont typeface="Arial" panose="020B0604020202020204" pitchFamily="34" charset="0"/>
              <a:buChar char="•"/>
            </a:pPr>
            <a:r>
              <a:rPr lang="en-US" sz="1700" dirty="0">
                <a:hlinkClick r:id="rId3"/>
              </a:rPr>
              <a:t>https://sustainabilityillustrated.com/en/2019/03/26/economy-growth-indefinitely-cartoon/</a:t>
            </a:r>
            <a:r>
              <a:rPr lang="en-US" sz="1700" dirty="0"/>
              <a:t> </a:t>
            </a:r>
          </a:p>
          <a:p>
            <a:pPr lvl="1" indent="-228600">
              <a:lnSpc>
                <a:spcPct val="90000"/>
              </a:lnSpc>
              <a:spcAft>
                <a:spcPts val="600"/>
              </a:spcAft>
              <a:buFont typeface="Arial" panose="020B0604020202020204" pitchFamily="34" charset="0"/>
              <a:buChar char="•"/>
            </a:pPr>
            <a:r>
              <a:rPr lang="en-US" sz="1700" dirty="0"/>
              <a:t>Doughnut economics - mapping</a:t>
            </a:r>
          </a:p>
          <a:p>
            <a:pPr indent="-228600">
              <a:lnSpc>
                <a:spcPct val="90000"/>
              </a:lnSpc>
              <a:spcAft>
                <a:spcPts val="600"/>
              </a:spcAft>
              <a:buFont typeface="Arial" panose="020B0604020202020204" pitchFamily="34" charset="0"/>
              <a:buChar char="•"/>
            </a:pPr>
            <a:r>
              <a:rPr lang="en-US" sz="1700" b="1" dirty="0" err="1"/>
              <a:t>Maths</a:t>
            </a:r>
            <a:endParaRPr lang="en-US" sz="1700" b="1" dirty="0"/>
          </a:p>
          <a:p>
            <a:pPr lvl="1" indent="-228600">
              <a:lnSpc>
                <a:spcPct val="90000"/>
              </a:lnSpc>
              <a:spcAft>
                <a:spcPts val="600"/>
              </a:spcAft>
              <a:buFont typeface="Arial" panose="020B0604020202020204" pitchFamily="34" charset="0"/>
              <a:buChar char="•"/>
            </a:pPr>
            <a:r>
              <a:rPr lang="en-US" sz="1700" dirty="0"/>
              <a:t>Chart Earth overshoot days for the last 20 years</a:t>
            </a:r>
          </a:p>
          <a:p>
            <a:pPr lvl="1" indent="-228600">
              <a:lnSpc>
                <a:spcPct val="90000"/>
              </a:lnSpc>
              <a:spcAft>
                <a:spcPts val="600"/>
              </a:spcAft>
              <a:buFont typeface="Arial" panose="020B0604020202020204" pitchFamily="34" charset="0"/>
              <a:buChar char="•"/>
            </a:pPr>
            <a:r>
              <a:rPr lang="en-US" sz="1700" dirty="0"/>
              <a:t>Relative v. absolute decoupling project</a:t>
            </a:r>
          </a:p>
        </p:txBody>
      </p:sp>
      <p:sp>
        <p:nvSpPr>
          <p:cNvPr id="27" name="Content Placeholder 2">
            <a:extLst>
              <a:ext uri="{FF2B5EF4-FFF2-40B4-BE49-F238E27FC236}">
                <a16:creationId xmlns:a16="http://schemas.microsoft.com/office/drawing/2014/main" id="{67E0F057-7545-4CA3-ABF0-D7DB5884398D}"/>
              </a:ext>
            </a:extLst>
          </p:cNvPr>
          <p:cNvSpPr txBox="1">
            <a:spLocks/>
          </p:cNvSpPr>
          <p:nvPr/>
        </p:nvSpPr>
        <p:spPr>
          <a:xfrm>
            <a:off x="6515593" y="1783288"/>
            <a:ext cx="5175664" cy="411158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IE" sz="800" dirty="0"/>
          </a:p>
        </p:txBody>
      </p:sp>
    </p:spTree>
    <p:extLst>
      <p:ext uri="{BB962C8B-B14F-4D97-AF65-F5344CB8AC3E}">
        <p14:creationId xmlns:p14="http://schemas.microsoft.com/office/powerpoint/2010/main" val="22628493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197EAE4C-5A84-483D-A2A3-B2743E0355E3}"/>
              </a:ext>
            </a:extLst>
          </p:cNvPr>
          <p:cNvSpPr/>
          <p:nvPr/>
        </p:nvSpPr>
        <p:spPr>
          <a:xfrm>
            <a:off x="2662989" y="737937"/>
            <a:ext cx="6641432" cy="587141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dirty="0"/>
          </a:p>
        </p:txBody>
      </p:sp>
      <p:sp>
        <p:nvSpPr>
          <p:cNvPr id="2" name="Oval 1">
            <a:extLst>
              <a:ext uri="{FF2B5EF4-FFF2-40B4-BE49-F238E27FC236}">
                <a16:creationId xmlns:a16="http://schemas.microsoft.com/office/drawing/2014/main" id="{28069E6E-B712-4833-B974-48870FFFE3A4}"/>
              </a:ext>
            </a:extLst>
          </p:cNvPr>
          <p:cNvSpPr/>
          <p:nvPr/>
        </p:nvSpPr>
        <p:spPr>
          <a:xfrm>
            <a:off x="4283242" y="1812758"/>
            <a:ext cx="3433011" cy="3368842"/>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IE" dirty="0"/>
          </a:p>
        </p:txBody>
      </p:sp>
      <p:sp>
        <p:nvSpPr>
          <p:cNvPr id="4" name="Arrow: Right 3">
            <a:extLst>
              <a:ext uri="{FF2B5EF4-FFF2-40B4-BE49-F238E27FC236}">
                <a16:creationId xmlns:a16="http://schemas.microsoft.com/office/drawing/2014/main" id="{A07478DC-5EB7-47AC-8B6F-4CCCF9E85960}"/>
              </a:ext>
            </a:extLst>
          </p:cNvPr>
          <p:cNvSpPr/>
          <p:nvPr/>
        </p:nvSpPr>
        <p:spPr>
          <a:xfrm>
            <a:off x="1636295" y="2775284"/>
            <a:ext cx="2646947" cy="1267327"/>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IE" dirty="0"/>
              <a:t>Social foundation</a:t>
            </a:r>
          </a:p>
        </p:txBody>
      </p:sp>
      <p:sp>
        <p:nvSpPr>
          <p:cNvPr id="5" name="Arrow: Right 4">
            <a:extLst>
              <a:ext uri="{FF2B5EF4-FFF2-40B4-BE49-F238E27FC236}">
                <a16:creationId xmlns:a16="http://schemas.microsoft.com/office/drawing/2014/main" id="{A1B4D0F3-2DD8-4982-BCBB-269C3CD85CC3}"/>
              </a:ext>
            </a:extLst>
          </p:cNvPr>
          <p:cNvSpPr/>
          <p:nvPr/>
        </p:nvSpPr>
        <p:spPr>
          <a:xfrm>
            <a:off x="970547" y="1002631"/>
            <a:ext cx="2646947" cy="1267327"/>
          </a:xfrm>
          <a:prstGeom prst="rightArrow">
            <a:avLst>
              <a:gd name="adj1" fmla="val 50000"/>
              <a:gd name="adj2" fmla="val 52532"/>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IE" dirty="0"/>
              <a:t>Ecological ceiling</a:t>
            </a:r>
          </a:p>
        </p:txBody>
      </p:sp>
    </p:spTree>
    <p:extLst>
      <p:ext uri="{BB962C8B-B14F-4D97-AF65-F5344CB8AC3E}">
        <p14:creationId xmlns:p14="http://schemas.microsoft.com/office/powerpoint/2010/main" val="14049694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8C956D-67BC-4F06-952C-B9DDAAFF1BF6}"/>
              </a:ext>
            </a:extLst>
          </p:cNvPr>
          <p:cNvSpPr>
            <a:spLocks noGrp="1"/>
          </p:cNvSpPr>
          <p:nvPr>
            <p:ph type="title"/>
          </p:nvPr>
        </p:nvSpPr>
        <p:spPr>
          <a:xfrm>
            <a:off x="1043631" y="809898"/>
            <a:ext cx="9942716" cy="1554480"/>
          </a:xfrm>
        </p:spPr>
        <p:txBody>
          <a:bodyPr anchor="ctr">
            <a:normAutofit/>
          </a:bodyPr>
          <a:lstStyle/>
          <a:p>
            <a:r>
              <a:rPr lang="en-IE" sz="4800"/>
              <a:t>Recap of key points</a:t>
            </a:r>
          </a:p>
        </p:txBody>
      </p:sp>
      <p:sp>
        <p:nvSpPr>
          <p:cNvPr id="3" name="Content Placeholder 2">
            <a:extLst>
              <a:ext uri="{FF2B5EF4-FFF2-40B4-BE49-F238E27FC236}">
                <a16:creationId xmlns:a16="http://schemas.microsoft.com/office/drawing/2014/main" id="{F3D9FE49-09AD-4527-82F6-670773739724}"/>
              </a:ext>
            </a:extLst>
          </p:cNvPr>
          <p:cNvSpPr>
            <a:spLocks noGrp="1"/>
          </p:cNvSpPr>
          <p:nvPr>
            <p:ph idx="1"/>
          </p:nvPr>
        </p:nvSpPr>
        <p:spPr>
          <a:xfrm>
            <a:off x="1043631" y="2607790"/>
            <a:ext cx="9941319" cy="3777802"/>
          </a:xfrm>
        </p:spPr>
        <p:txBody>
          <a:bodyPr anchor="ctr">
            <a:normAutofit fontScale="92500" lnSpcReduction="20000"/>
          </a:bodyPr>
          <a:lstStyle/>
          <a:p>
            <a:pPr fontAlgn="base"/>
            <a:r>
              <a:rPr lang="en-IE" sz="2000" i="0" dirty="0">
                <a:effectLst/>
              </a:rPr>
              <a:t>Changing our thinking</a:t>
            </a:r>
          </a:p>
          <a:p>
            <a:pPr lvl="1" fontAlgn="base"/>
            <a:r>
              <a:rPr lang="en-IE" sz="2000" i="0" dirty="0">
                <a:effectLst/>
              </a:rPr>
              <a:t>Sustainability has lost its meaning</a:t>
            </a:r>
          </a:p>
          <a:p>
            <a:pPr lvl="1" fontAlgn="base"/>
            <a:r>
              <a:rPr lang="en-IE" sz="2000" i="0" dirty="0" err="1">
                <a:effectLst/>
              </a:rPr>
              <a:t>Extractivism</a:t>
            </a:r>
            <a:r>
              <a:rPr lang="en-IE" sz="2000" i="0" dirty="0">
                <a:effectLst/>
              </a:rPr>
              <a:t> and a neoliberal economic model based on capital accumulation </a:t>
            </a:r>
            <a:r>
              <a:rPr lang="en-IE" sz="2000" dirty="0"/>
              <a:t>and the need for constant economic growth is to blame</a:t>
            </a:r>
          </a:p>
          <a:p>
            <a:pPr lvl="1" fontAlgn="base"/>
            <a:r>
              <a:rPr lang="en-IE" sz="2000" dirty="0"/>
              <a:t>‘Common Sense’</a:t>
            </a:r>
          </a:p>
          <a:p>
            <a:pPr lvl="1" fontAlgn="base"/>
            <a:r>
              <a:rPr lang="en-IE" sz="2000" i="0" dirty="0">
                <a:effectLst/>
              </a:rPr>
              <a:t>We are living under a specific paradigm which can be changed</a:t>
            </a:r>
          </a:p>
          <a:p>
            <a:pPr lvl="1" fontAlgn="base"/>
            <a:r>
              <a:rPr lang="en-IE" sz="2000" i="0" dirty="0">
                <a:effectLst/>
              </a:rPr>
              <a:t>This is not ‘natural’</a:t>
            </a:r>
          </a:p>
          <a:p>
            <a:pPr fontAlgn="base"/>
            <a:r>
              <a:rPr lang="en-IE" sz="2000" i="0" dirty="0">
                <a:effectLst/>
              </a:rPr>
              <a:t>GDP and economic growth</a:t>
            </a:r>
          </a:p>
          <a:p>
            <a:pPr lvl="1" fontAlgn="base"/>
            <a:r>
              <a:rPr lang="en-IE" sz="2000" i="0" dirty="0">
                <a:effectLst/>
              </a:rPr>
              <a:t>There are limits to growth</a:t>
            </a:r>
          </a:p>
          <a:p>
            <a:pPr lvl="1" fontAlgn="base"/>
            <a:r>
              <a:rPr lang="en-IE" sz="2000" i="0" dirty="0">
                <a:effectLst/>
              </a:rPr>
              <a:t>Absolute v. relative decoupling</a:t>
            </a:r>
          </a:p>
          <a:p>
            <a:pPr lvl="1" fontAlgn="base"/>
            <a:r>
              <a:rPr lang="en-IE" sz="2000" dirty="0"/>
              <a:t>Importance of </a:t>
            </a:r>
            <a:r>
              <a:rPr lang="en-IE" sz="2000" i="1" dirty="0"/>
              <a:t>sufficiency</a:t>
            </a:r>
            <a:r>
              <a:rPr lang="en-IE" sz="2000" dirty="0"/>
              <a:t> over </a:t>
            </a:r>
            <a:r>
              <a:rPr lang="en-IE" sz="2000" i="1" dirty="0"/>
              <a:t>efficiency</a:t>
            </a:r>
            <a:endParaRPr lang="en-IE" sz="2000" i="1" dirty="0">
              <a:effectLst/>
            </a:endParaRPr>
          </a:p>
          <a:p>
            <a:r>
              <a:rPr lang="en-IE" sz="2000" dirty="0"/>
              <a:t>Alternatives</a:t>
            </a:r>
          </a:p>
          <a:p>
            <a:pPr lvl="1"/>
            <a:r>
              <a:rPr lang="en-IE" sz="2000" dirty="0"/>
              <a:t>Measure what matters</a:t>
            </a:r>
            <a:endParaRPr lang="en-IE" sz="14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010710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A20E15E-EEFA-42F7-A371-62F973FC6B08}"/>
              </a:ext>
            </a:extLst>
          </p:cNvPr>
          <p:cNvPicPr>
            <a:picLocks noChangeAspect="1"/>
          </p:cNvPicPr>
          <p:nvPr/>
        </p:nvPicPr>
        <p:blipFill>
          <a:blip r:embed="rId3"/>
          <a:stretch>
            <a:fillRect/>
          </a:stretch>
        </p:blipFill>
        <p:spPr>
          <a:xfrm>
            <a:off x="635000" y="660400"/>
            <a:ext cx="4368800" cy="2806700"/>
          </a:xfrm>
          <a:prstGeom prst="rect">
            <a:avLst/>
          </a:prstGeom>
        </p:spPr>
      </p:pic>
      <p:pic>
        <p:nvPicPr>
          <p:cNvPr id="7" name="Picture 6">
            <a:extLst>
              <a:ext uri="{FF2B5EF4-FFF2-40B4-BE49-F238E27FC236}">
                <a16:creationId xmlns:a16="http://schemas.microsoft.com/office/drawing/2014/main" id="{5251E42C-A4AE-4CEA-BE33-44AF05BABD7E}"/>
              </a:ext>
            </a:extLst>
          </p:cNvPr>
          <p:cNvPicPr>
            <a:picLocks noChangeAspect="1"/>
          </p:cNvPicPr>
          <p:nvPr/>
        </p:nvPicPr>
        <p:blipFill>
          <a:blip r:embed="rId4"/>
          <a:stretch>
            <a:fillRect/>
          </a:stretch>
        </p:blipFill>
        <p:spPr>
          <a:xfrm>
            <a:off x="5080000" y="660400"/>
            <a:ext cx="6438900" cy="2806700"/>
          </a:xfrm>
          <a:prstGeom prst="rect">
            <a:avLst/>
          </a:prstGeom>
        </p:spPr>
      </p:pic>
      <p:pic>
        <p:nvPicPr>
          <p:cNvPr id="13" name="Picture 12">
            <a:extLst>
              <a:ext uri="{FF2B5EF4-FFF2-40B4-BE49-F238E27FC236}">
                <a16:creationId xmlns:a16="http://schemas.microsoft.com/office/drawing/2014/main" id="{56E01966-538D-4745-AB1A-96F184234C1D}"/>
              </a:ext>
            </a:extLst>
          </p:cNvPr>
          <p:cNvPicPr>
            <a:picLocks noChangeAspect="1"/>
          </p:cNvPicPr>
          <p:nvPr/>
        </p:nvPicPr>
        <p:blipFill>
          <a:blip r:embed="rId5"/>
          <a:stretch>
            <a:fillRect/>
          </a:stretch>
        </p:blipFill>
        <p:spPr>
          <a:xfrm>
            <a:off x="635000" y="3543300"/>
            <a:ext cx="3835400" cy="2603500"/>
          </a:xfrm>
          <a:prstGeom prst="rect">
            <a:avLst/>
          </a:prstGeom>
        </p:spPr>
      </p:pic>
      <p:pic>
        <p:nvPicPr>
          <p:cNvPr id="11" name="Picture 10">
            <a:extLst>
              <a:ext uri="{FF2B5EF4-FFF2-40B4-BE49-F238E27FC236}">
                <a16:creationId xmlns:a16="http://schemas.microsoft.com/office/drawing/2014/main" id="{DE2602AC-4489-4902-86A5-3DA09A08481A}"/>
              </a:ext>
            </a:extLst>
          </p:cNvPr>
          <p:cNvPicPr>
            <a:picLocks noChangeAspect="1"/>
          </p:cNvPicPr>
          <p:nvPr/>
        </p:nvPicPr>
        <p:blipFill>
          <a:blip r:embed="rId6"/>
          <a:stretch>
            <a:fillRect/>
          </a:stretch>
        </p:blipFill>
        <p:spPr>
          <a:xfrm>
            <a:off x="4533900" y="3543300"/>
            <a:ext cx="3835400" cy="2603500"/>
          </a:xfrm>
          <a:prstGeom prst="rect">
            <a:avLst/>
          </a:prstGeom>
        </p:spPr>
      </p:pic>
      <p:pic>
        <p:nvPicPr>
          <p:cNvPr id="5" name="Content Placeholder 4">
            <a:extLst>
              <a:ext uri="{FF2B5EF4-FFF2-40B4-BE49-F238E27FC236}">
                <a16:creationId xmlns:a16="http://schemas.microsoft.com/office/drawing/2014/main" id="{CCAD0F32-42FE-4166-8308-8FFD586DE26E}"/>
              </a:ext>
            </a:extLst>
          </p:cNvPr>
          <p:cNvPicPr>
            <a:picLocks noGrp="1" noChangeAspect="1"/>
          </p:cNvPicPr>
          <p:nvPr>
            <p:ph idx="1"/>
          </p:nvPr>
        </p:nvPicPr>
        <p:blipFill>
          <a:blip r:embed="rId7"/>
          <a:stretch>
            <a:fillRect/>
          </a:stretch>
        </p:blipFill>
        <p:spPr>
          <a:xfrm>
            <a:off x="8445500" y="3543300"/>
            <a:ext cx="3073400" cy="2603500"/>
          </a:xfrm>
        </p:spPr>
      </p:pic>
    </p:spTree>
    <p:extLst>
      <p:ext uri="{BB962C8B-B14F-4D97-AF65-F5344CB8AC3E}">
        <p14:creationId xmlns:p14="http://schemas.microsoft.com/office/powerpoint/2010/main" val="3813203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650" name="Picture 2" descr="Moving the Overton window: Let the debate continue | VOX, CEPR Policy Portal">
            <a:extLst>
              <a:ext uri="{FF2B5EF4-FFF2-40B4-BE49-F238E27FC236}">
                <a16:creationId xmlns:a16="http://schemas.microsoft.com/office/drawing/2014/main" id="{01CCFB90-454B-4DC0-A6C5-3D99EE04260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3467" y="1953948"/>
            <a:ext cx="5291666" cy="295010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overton window">
            <a:extLst>
              <a:ext uri="{FF2B5EF4-FFF2-40B4-BE49-F238E27FC236}">
                <a16:creationId xmlns:a16="http://schemas.microsoft.com/office/drawing/2014/main" id="{3E104E6C-7A0D-42E8-93E5-B82C7EEF3E1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888" r="8649" b="1"/>
          <a:stretch/>
        </p:blipFill>
        <p:spPr bwMode="auto">
          <a:xfrm>
            <a:off x="6256865" y="1723873"/>
            <a:ext cx="5291667" cy="3410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606564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1A498-CD59-4CA5-BF50-F53697E34F63}"/>
              </a:ext>
            </a:extLst>
          </p:cNvPr>
          <p:cNvSpPr>
            <a:spLocks noGrp="1"/>
          </p:cNvSpPr>
          <p:nvPr>
            <p:ph type="title"/>
          </p:nvPr>
        </p:nvSpPr>
        <p:spPr/>
        <p:txBody>
          <a:bodyPr/>
          <a:lstStyle/>
          <a:p>
            <a:pPr algn="ctr"/>
            <a:r>
              <a:rPr lang="en-IE" dirty="0"/>
              <a:t>In case you’re interested…</a:t>
            </a:r>
          </a:p>
        </p:txBody>
      </p:sp>
      <p:pic>
        <p:nvPicPr>
          <p:cNvPr id="5" name="Content Placeholder 4">
            <a:extLst>
              <a:ext uri="{FF2B5EF4-FFF2-40B4-BE49-F238E27FC236}">
                <a16:creationId xmlns:a16="http://schemas.microsoft.com/office/drawing/2014/main" id="{99C6DA6E-0197-446B-A02F-63C1D210BA7D}"/>
              </a:ext>
            </a:extLst>
          </p:cNvPr>
          <p:cNvPicPr>
            <a:picLocks noGrp="1" noChangeAspect="1"/>
          </p:cNvPicPr>
          <p:nvPr>
            <p:ph idx="1"/>
          </p:nvPr>
        </p:nvPicPr>
        <p:blipFill>
          <a:blip r:embed="rId3"/>
          <a:stretch>
            <a:fillRect/>
          </a:stretch>
        </p:blipFill>
        <p:spPr>
          <a:xfrm>
            <a:off x="1744662" y="1825625"/>
            <a:ext cx="8702676" cy="4351338"/>
          </a:xfrm>
        </p:spPr>
      </p:pic>
      <p:sp>
        <p:nvSpPr>
          <p:cNvPr id="8" name="Arrow: Right 7">
            <a:extLst>
              <a:ext uri="{FF2B5EF4-FFF2-40B4-BE49-F238E27FC236}">
                <a16:creationId xmlns:a16="http://schemas.microsoft.com/office/drawing/2014/main" id="{69BB3AE0-3D3D-4BCD-BC3D-E0CA068B9EA4}"/>
              </a:ext>
            </a:extLst>
          </p:cNvPr>
          <p:cNvSpPr/>
          <p:nvPr/>
        </p:nvSpPr>
        <p:spPr>
          <a:xfrm rot="9427159">
            <a:off x="8582324" y="3779780"/>
            <a:ext cx="1973179" cy="834189"/>
          </a:xfrm>
          <a:prstGeom prst="right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IE" dirty="0"/>
          </a:p>
        </p:txBody>
      </p:sp>
      <p:cxnSp>
        <p:nvCxnSpPr>
          <p:cNvPr id="15" name="Straight Connector 14">
            <a:extLst>
              <a:ext uri="{FF2B5EF4-FFF2-40B4-BE49-F238E27FC236}">
                <a16:creationId xmlns:a16="http://schemas.microsoft.com/office/drawing/2014/main" id="{BCCDFBA6-1C0B-4D13-A60A-3928CE54047C}"/>
              </a:ext>
            </a:extLst>
          </p:cNvPr>
          <p:cNvCxnSpPr/>
          <p:nvPr/>
        </p:nvCxnSpPr>
        <p:spPr>
          <a:xfrm>
            <a:off x="6096000" y="4780547"/>
            <a:ext cx="2342147" cy="0"/>
          </a:xfrm>
          <a:prstGeom prst="line">
            <a:avLst/>
          </a:prstGeom>
          <a:ln w="76200"/>
        </p:spPr>
        <p:style>
          <a:lnRef idx="1">
            <a:schemeClr val="accent4"/>
          </a:lnRef>
          <a:fillRef idx="0">
            <a:schemeClr val="accent4"/>
          </a:fillRef>
          <a:effectRef idx="0">
            <a:schemeClr val="accent4"/>
          </a:effectRef>
          <a:fontRef idx="minor">
            <a:schemeClr val="tx1"/>
          </a:fontRef>
        </p:style>
      </p:cxnSp>
    </p:spTree>
    <p:extLst>
      <p:ext uri="{BB962C8B-B14F-4D97-AF65-F5344CB8AC3E}">
        <p14:creationId xmlns:p14="http://schemas.microsoft.com/office/powerpoint/2010/main" val="11226917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12C3E-AF37-46A7-87E4-E94414CE813A}"/>
              </a:ext>
            </a:extLst>
          </p:cNvPr>
          <p:cNvSpPr>
            <a:spLocks noGrp="1"/>
          </p:cNvSpPr>
          <p:nvPr>
            <p:ph type="title"/>
          </p:nvPr>
        </p:nvSpPr>
        <p:spPr>
          <a:xfrm>
            <a:off x="4965430" y="629268"/>
            <a:ext cx="6586491" cy="1286160"/>
          </a:xfrm>
        </p:spPr>
        <p:txBody>
          <a:bodyPr anchor="b">
            <a:normAutofit/>
          </a:bodyPr>
          <a:lstStyle/>
          <a:p>
            <a:r>
              <a:rPr lang="en-IE"/>
              <a:t>Power of youth</a:t>
            </a:r>
          </a:p>
        </p:txBody>
      </p:sp>
      <p:sp>
        <p:nvSpPr>
          <p:cNvPr id="3" name="Content Placeholder 2">
            <a:extLst>
              <a:ext uri="{FF2B5EF4-FFF2-40B4-BE49-F238E27FC236}">
                <a16:creationId xmlns:a16="http://schemas.microsoft.com/office/drawing/2014/main" id="{1293F143-BA58-4F14-9927-51FF8DBA31D2}"/>
              </a:ext>
            </a:extLst>
          </p:cNvPr>
          <p:cNvSpPr>
            <a:spLocks noGrp="1"/>
          </p:cNvSpPr>
          <p:nvPr>
            <p:ph idx="1"/>
          </p:nvPr>
        </p:nvSpPr>
        <p:spPr>
          <a:xfrm>
            <a:off x="4965431" y="2438400"/>
            <a:ext cx="6586489" cy="3785419"/>
          </a:xfrm>
        </p:spPr>
        <p:txBody>
          <a:bodyPr>
            <a:normAutofit/>
          </a:bodyPr>
          <a:lstStyle/>
          <a:p>
            <a:r>
              <a:rPr lang="en-IE" sz="2000" b="0" i="0" u="none" strike="noStrike" baseline="0" dirty="0">
                <a:latin typeface="FontinSansRegular"/>
              </a:rPr>
              <a:t>The focus of attention is leading a sufficient life at the personal level, because young environmentalists feel a great need for direct effectiveness. Anyone who is able to change their own eating habits, travel, or consumer behaviour to be more environmentally friendly and sustainable, immediately learns that some things can be changed in the here and now, even if their true effectiveness is often left unclear. </a:t>
            </a:r>
          </a:p>
          <a:p>
            <a:r>
              <a:rPr lang="en-IE" sz="2000" b="0" i="0" u="none" strike="noStrike" baseline="0" dirty="0">
                <a:latin typeface="FontinSansRegular"/>
              </a:rPr>
              <a:t>Young people appear to have lost confidence in rapid, effective change at the political level, and adopting a sustainable lifestyle enables them to recapture part of their own effectiveness.</a:t>
            </a:r>
            <a:endParaRPr lang="en-IE" sz="2000" dirty="0"/>
          </a:p>
          <a:p>
            <a:endParaRPr lang="en-IE" sz="2000" dirty="0"/>
          </a:p>
        </p:txBody>
      </p:sp>
      <p:pic>
        <p:nvPicPr>
          <p:cNvPr id="4" name="Content Placeholder 3">
            <a:extLst>
              <a:ext uri="{FF2B5EF4-FFF2-40B4-BE49-F238E27FC236}">
                <a16:creationId xmlns:a16="http://schemas.microsoft.com/office/drawing/2014/main" id="{A86A346B-B576-402F-9CCE-081DF633A331}"/>
              </a:ext>
            </a:extLst>
          </p:cNvPr>
          <p:cNvPicPr>
            <a:picLocks noChangeAspect="1"/>
          </p:cNvPicPr>
          <p:nvPr/>
        </p:nvPicPr>
        <p:blipFill rotWithShape="1">
          <a:blip r:embed="rId3"/>
          <a:srcRect l="21602" r="39870"/>
          <a:stretch/>
        </p:blipFill>
        <p:spPr>
          <a:xfrm>
            <a:off x="20" y="10"/>
            <a:ext cx="4635571" cy="6857990"/>
          </a:xfrm>
          <a:prstGeom prst="rect">
            <a:avLst/>
          </a:prstGeom>
          <a:effectLst/>
        </p:spPr>
      </p:pic>
      <p:cxnSp>
        <p:nvCxnSpPr>
          <p:cNvPr id="21"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6367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2380274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22" name="Rectangle 2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E89E6E-C424-4556-9498-2D06DE5A91BA}"/>
              </a:ext>
            </a:extLst>
          </p:cNvPr>
          <p:cNvSpPr>
            <a:spLocks noGrp="1"/>
          </p:cNvSpPr>
          <p:nvPr>
            <p:ph type="title"/>
          </p:nvPr>
        </p:nvSpPr>
        <p:spPr>
          <a:xfrm>
            <a:off x="1043631" y="809898"/>
            <a:ext cx="9942716" cy="1554480"/>
          </a:xfrm>
        </p:spPr>
        <p:txBody>
          <a:bodyPr anchor="ctr">
            <a:normAutofit/>
          </a:bodyPr>
          <a:lstStyle/>
          <a:p>
            <a:r>
              <a:rPr lang="en-IE" sz="4800"/>
              <a:t>Key resources</a:t>
            </a:r>
          </a:p>
        </p:txBody>
      </p:sp>
      <p:sp>
        <p:nvSpPr>
          <p:cNvPr id="3" name="Content Placeholder 2">
            <a:extLst>
              <a:ext uri="{FF2B5EF4-FFF2-40B4-BE49-F238E27FC236}">
                <a16:creationId xmlns:a16="http://schemas.microsoft.com/office/drawing/2014/main" id="{DAA52A6B-C505-4314-97D6-8DD68329DF3D}"/>
              </a:ext>
            </a:extLst>
          </p:cNvPr>
          <p:cNvSpPr>
            <a:spLocks noGrp="1"/>
          </p:cNvSpPr>
          <p:nvPr>
            <p:ph idx="1"/>
          </p:nvPr>
        </p:nvSpPr>
        <p:spPr>
          <a:xfrm>
            <a:off x="1045028" y="2364378"/>
            <a:ext cx="9941319" cy="3777802"/>
          </a:xfrm>
        </p:spPr>
        <p:txBody>
          <a:bodyPr anchor="ctr">
            <a:normAutofit fontScale="92500" lnSpcReduction="10000"/>
          </a:bodyPr>
          <a:lstStyle/>
          <a:p>
            <a:r>
              <a:rPr lang="en-IE" sz="1500" dirty="0">
                <a:hlinkClick r:id="rId2"/>
              </a:rPr>
              <a:t>https://gnhusa.org/gross-national-happiness/</a:t>
            </a:r>
            <a:endParaRPr lang="en-IE" sz="1500" dirty="0"/>
          </a:p>
          <a:p>
            <a:r>
              <a:rPr lang="en-IE" sz="1500" dirty="0">
                <a:hlinkClick r:id="rId3"/>
              </a:rPr>
              <a:t>https://www.ted.com/talks/tim_jackson_an_economic_reality_check/transcript?language=en</a:t>
            </a:r>
            <a:endParaRPr lang="en-IE" sz="1500" dirty="0"/>
          </a:p>
          <a:p>
            <a:r>
              <a:rPr lang="en-IE" sz="1500" dirty="0">
                <a:hlinkClick r:id="rId4"/>
              </a:rPr>
              <a:t>https://www.youtube.com/watch?v=Rhcrbcg8HBw</a:t>
            </a:r>
            <a:endParaRPr lang="en-IE" sz="1500" dirty="0"/>
          </a:p>
          <a:p>
            <a:r>
              <a:rPr lang="en-IE" sz="1500" b="0" i="0" dirty="0">
                <a:effectLst/>
                <a:latin typeface="Roboto"/>
                <a:hlinkClick r:id="rId5"/>
              </a:rPr>
              <a:t>The dirty secret of capitalism -- and a new way forward | Nick </a:t>
            </a:r>
            <a:r>
              <a:rPr lang="en-IE" sz="1500" b="0" i="0" dirty="0" err="1">
                <a:effectLst/>
                <a:latin typeface="Roboto"/>
                <a:hlinkClick r:id="rId5"/>
              </a:rPr>
              <a:t>Hanauer</a:t>
            </a:r>
            <a:endParaRPr lang="en-IE" sz="1500" b="0" i="0" dirty="0">
              <a:effectLst/>
              <a:latin typeface="Roboto"/>
            </a:endParaRPr>
          </a:p>
          <a:p>
            <a:r>
              <a:rPr lang="en-IE" sz="1500" b="0" i="0" dirty="0">
                <a:effectLst/>
                <a:latin typeface="Roboto"/>
                <a:hlinkClick r:id="rId6"/>
              </a:rPr>
              <a:t>https://neweconomics.org/</a:t>
            </a:r>
            <a:endParaRPr lang="en-IE" sz="1500" b="0" i="0" dirty="0">
              <a:effectLst/>
              <a:latin typeface="Roboto"/>
            </a:endParaRPr>
          </a:p>
          <a:p>
            <a:r>
              <a:rPr lang="en-IE" sz="1500" b="0" i="0" dirty="0">
                <a:effectLst/>
                <a:latin typeface="Roboto"/>
                <a:hlinkClick r:id="rId7"/>
              </a:rPr>
              <a:t>https://neweconomyorganisers.org/resources/</a:t>
            </a:r>
            <a:endParaRPr lang="en-IE" sz="1500" b="0" i="0" dirty="0">
              <a:effectLst/>
              <a:latin typeface="Roboto"/>
            </a:endParaRPr>
          </a:p>
          <a:p>
            <a:r>
              <a:rPr lang="en-IE" sz="1500" b="0" i="0" dirty="0">
                <a:effectLst/>
                <a:latin typeface="Roboto"/>
                <a:hlinkClick r:id="rId8"/>
              </a:rPr>
              <a:t>https://www.irishtimes.com/opinion/mindless-growth-robust-scientific-case-for-degrowth-is-stronger-every-day-1.4011495</a:t>
            </a:r>
            <a:endParaRPr lang="en-IE" sz="1500" b="0" i="0" dirty="0">
              <a:effectLst/>
              <a:latin typeface="Roboto"/>
            </a:endParaRPr>
          </a:p>
          <a:p>
            <a:r>
              <a:rPr lang="en-IE" sz="1500" dirty="0">
                <a:hlinkClick r:id="rId9"/>
              </a:rPr>
              <a:t>A Message from the Future with Alexandria Ocasio Cortez</a:t>
            </a:r>
            <a:endParaRPr lang="en-IE" sz="1500" dirty="0"/>
          </a:p>
          <a:p>
            <a:r>
              <a:rPr lang="en-IE" sz="1500" dirty="0">
                <a:hlinkClick r:id="rId10"/>
              </a:rPr>
              <a:t>https://doughnuteconomics.org/discover-the-community</a:t>
            </a:r>
            <a:r>
              <a:rPr lang="en-IE" sz="1500" dirty="0"/>
              <a:t> </a:t>
            </a:r>
          </a:p>
          <a:p>
            <a:r>
              <a:rPr lang="en-IE" sz="1500" dirty="0">
                <a:hlinkClick r:id="rId11"/>
              </a:rPr>
              <a:t>http://virtual.foei.org/trainings/</a:t>
            </a:r>
            <a:r>
              <a:rPr lang="en-IE" sz="1500" dirty="0"/>
              <a:t> </a:t>
            </a:r>
          </a:p>
          <a:p>
            <a:r>
              <a:rPr lang="en-IE" sz="1500">
                <a:hlinkClick r:id="rId12"/>
              </a:rPr>
              <a:t>https://www.foe.ie/blog/2020/10/23/explore-our-climate-justice-read-and-watch-list/</a:t>
            </a:r>
            <a:r>
              <a:rPr lang="en-IE" sz="1500"/>
              <a:t> </a:t>
            </a:r>
            <a:endParaRPr lang="en-IE" sz="1500" dirty="0"/>
          </a:p>
          <a:p>
            <a:r>
              <a:rPr lang="en-IE" sz="1500" b="0" i="0" dirty="0">
                <a:effectLst/>
                <a:latin typeface="Roboto"/>
                <a:hlinkClick r:id="rId13"/>
              </a:rPr>
              <a:t>https://www.kateraworth.com/doughnut/</a:t>
            </a:r>
            <a:r>
              <a:rPr lang="en-IE" sz="1500" b="0" i="0" dirty="0">
                <a:effectLst/>
                <a:latin typeface="Roboto"/>
              </a:rPr>
              <a:t> </a:t>
            </a:r>
            <a:br>
              <a:rPr lang="en-IE" sz="1500" b="0" i="0" dirty="0">
                <a:effectLst/>
                <a:latin typeface="Roboto"/>
              </a:rPr>
            </a:br>
            <a:endParaRPr lang="en-IE" sz="1500" dirty="0"/>
          </a:p>
        </p:txBody>
      </p:sp>
      <p:cxnSp>
        <p:nvCxnSpPr>
          <p:cNvPr id="28" name="Straight Connector 2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76502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8" name="Picture 4" descr="Police braced for Black Friday stampede | The Times">
            <a:extLst>
              <a:ext uri="{FF2B5EF4-FFF2-40B4-BE49-F238E27FC236}">
                <a16:creationId xmlns:a16="http://schemas.microsoft.com/office/drawing/2014/main" id="{13BE28D9-3727-46FA-BA6D-C6C8E98DD261}"/>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t="12010" b="3404"/>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0FD944A-C22C-4A60-A04F-1903074BD4AA}"/>
              </a:ext>
            </a:extLst>
          </p:cNvPr>
          <p:cNvSpPr>
            <a:spLocks noGrp="1"/>
          </p:cNvSpPr>
          <p:nvPr>
            <p:ph type="ctrTitle"/>
          </p:nvPr>
        </p:nvSpPr>
        <p:spPr>
          <a:xfrm>
            <a:off x="1524000" y="1122362"/>
            <a:ext cx="9144000" cy="2900518"/>
          </a:xfrm>
        </p:spPr>
        <p:txBody>
          <a:bodyPr>
            <a:normAutofit/>
          </a:bodyPr>
          <a:lstStyle/>
          <a:p>
            <a:r>
              <a:rPr lang="en-IE" sz="8000" dirty="0">
                <a:solidFill>
                  <a:srgbClr val="FFFFFF"/>
                </a:solidFill>
              </a:rPr>
              <a:t>Thank you!</a:t>
            </a:r>
          </a:p>
        </p:txBody>
      </p:sp>
      <p:sp>
        <p:nvSpPr>
          <p:cNvPr id="3" name="Subtitle 2">
            <a:extLst>
              <a:ext uri="{FF2B5EF4-FFF2-40B4-BE49-F238E27FC236}">
                <a16:creationId xmlns:a16="http://schemas.microsoft.com/office/drawing/2014/main" id="{44971EFD-C4AC-455B-B2A2-FDCB672F7D8F}"/>
              </a:ext>
            </a:extLst>
          </p:cNvPr>
          <p:cNvSpPr>
            <a:spLocks noGrp="1"/>
          </p:cNvSpPr>
          <p:nvPr>
            <p:ph type="subTitle" idx="1"/>
          </p:nvPr>
        </p:nvSpPr>
        <p:spPr>
          <a:xfrm>
            <a:off x="1524000" y="4159404"/>
            <a:ext cx="9144000" cy="1724038"/>
          </a:xfrm>
        </p:spPr>
        <p:txBody>
          <a:bodyPr>
            <a:normAutofit/>
          </a:bodyPr>
          <a:lstStyle/>
          <a:p>
            <a:r>
              <a:rPr lang="en-IE" sz="2200" dirty="0" err="1">
                <a:solidFill>
                  <a:srgbClr val="FFFFFF"/>
                </a:solidFill>
              </a:rPr>
              <a:t>WorldWise</a:t>
            </a:r>
            <a:r>
              <a:rPr lang="en-IE" sz="2200" dirty="0">
                <a:solidFill>
                  <a:srgbClr val="FFFFFF"/>
                </a:solidFill>
              </a:rPr>
              <a:t> Global Schools Teacher Training 25/11/2020</a:t>
            </a:r>
          </a:p>
          <a:p>
            <a:endParaRPr lang="en-IE" sz="1100" dirty="0">
              <a:solidFill>
                <a:srgbClr val="FFFFFF"/>
              </a:solidFill>
            </a:endParaRPr>
          </a:p>
          <a:p>
            <a:r>
              <a:rPr lang="en-IE" sz="2300" dirty="0">
                <a:solidFill>
                  <a:srgbClr val="FFFFFF"/>
                </a:solidFill>
              </a:rPr>
              <a:t>Meaghan Carmody</a:t>
            </a:r>
          </a:p>
          <a:p>
            <a:r>
              <a:rPr lang="en-IE" sz="2300" dirty="0">
                <a:solidFill>
                  <a:srgbClr val="FFFFFF"/>
                </a:solidFill>
              </a:rPr>
              <a:t>meaghancarmody@gmail.com</a:t>
            </a:r>
          </a:p>
        </p:txBody>
      </p:sp>
    </p:spTree>
    <p:extLst>
      <p:ext uri="{BB962C8B-B14F-4D97-AF65-F5344CB8AC3E}">
        <p14:creationId xmlns:p14="http://schemas.microsoft.com/office/powerpoint/2010/main" val="47072846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AFF8214EB316A4F96FE61A4649C1B03" ma:contentTypeVersion="4" ma:contentTypeDescription="Create a new document." ma:contentTypeScope="" ma:versionID="d8fd969dede70c8aa594a7252768f895">
  <xsd:schema xmlns:xsd="http://www.w3.org/2001/XMLSchema" xmlns:xs="http://www.w3.org/2001/XMLSchema" xmlns:p="http://schemas.microsoft.com/office/2006/metadata/properties" xmlns:ns3="05ab2c84-3992-4422-9a9a-35bc972e08c8" targetNamespace="http://schemas.microsoft.com/office/2006/metadata/properties" ma:root="true" ma:fieldsID="c288d9bf3fee342626f55116b59373b6" ns3:_="">
    <xsd:import namespace="05ab2c84-3992-4422-9a9a-35bc972e08c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5ab2c84-3992-4422-9a9a-35bc972e08c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991073-6B27-4DEE-8F3A-C3FC68B061F0}">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05ab2c84-3992-4422-9a9a-35bc972e08c8"/>
    <ds:schemaRef ds:uri="http://www.w3.org/XML/1998/namespace"/>
  </ds:schemaRefs>
</ds:datastoreItem>
</file>

<file path=customXml/itemProps2.xml><?xml version="1.0" encoding="utf-8"?>
<ds:datastoreItem xmlns:ds="http://schemas.openxmlformats.org/officeDocument/2006/customXml" ds:itemID="{B3629A0F-B813-4A22-A9EF-2B57F35044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5ab2c84-3992-4422-9a9a-35bc972e08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8A00B8A-88DC-4033-9C4E-E0DB9283FE9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3768</Words>
  <Application>Microsoft Office PowerPoint</Application>
  <PresentationFormat>Widescreen</PresentationFormat>
  <Paragraphs>287</Paragraphs>
  <Slides>68</Slides>
  <Notes>29</Notes>
  <HiddenSlides>0</HiddenSlides>
  <MMClips>0</MMClips>
  <ScaleCrop>false</ScaleCrop>
  <HeadingPairs>
    <vt:vector size="6" baseType="variant">
      <vt:variant>
        <vt:lpstr>Fonts Used</vt:lpstr>
      </vt:variant>
      <vt:variant>
        <vt:i4>14</vt:i4>
      </vt:variant>
      <vt:variant>
        <vt:lpstr>Theme</vt:lpstr>
      </vt:variant>
      <vt:variant>
        <vt:i4>3</vt:i4>
      </vt:variant>
      <vt:variant>
        <vt:lpstr>Slide Titles</vt:lpstr>
      </vt:variant>
      <vt:variant>
        <vt:i4>68</vt:i4>
      </vt:variant>
    </vt:vector>
  </HeadingPairs>
  <TitlesOfParts>
    <vt:vector size="85" baseType="lpstr">
      <vt:lpstr>Arial</vt:lpstr>
      <vt:lpstr>Arial</vt:lpstr>
      <vt:lpstr>Calibri</vt:lpstr>
      <vt:lpstr>Calibri Light</vt:lpstr>
      <vt:lpstr>Fontin Sans</vt:lpstr>
      <vt:lpstr>FontinSansRegular</vt:lpstr>
      <vt:lpstr>Georgia</vt:lpstr>
      <vt:lpstr>Helvetica Neue Medium</vt:lpstr>
      <vt:lpstr>Inter</vt:lpstr>
      <vt:lpstr>Noto Serif</vt:lpstr>
      <vt:lpstr>proxima-nova</vt:lpstr>
      <vt:lpstr>Roboto</vt:lpstr>
      <vt:lpstr>Trebuchet MS</vt:lpstr>
      <vt:lpstr>Wingdings</vt:lpstr>
      <vt:lpstr>Office Theme</vt:lpstr>
      <vt:lpstr>1_Office Theme</vt:lpstr>
      <vt:lpstr>2_Office Theme</vt:lpstr>
      <vt:lpstr>DeGrowth/Beyond Consumerism</vt:lpstr>
      <vt:lpstr>What we’ll cover</vt:lpstr>
      <vt:lpstr>Goals By the end of my input, you will:</vt:lpstr>
      <vt:lpstr>What does sustainability mean?!  Unmute yourselves and share!</vt:lpstr>
      <vt:lpstr>‘Sustainable Development’</vt:lpstr>
      <vt:lpstr>1980 World Conservation Strategy </vt:lpstr>
      <vt:lpstr>PowerPoint Presentation</vt:lpstr>
      <vt:lpstr>1987 World Commission on Environment and Development </vt:lpstr>
      <vt:lpstr>Let’s return to our definition of sustainability…are we achieving sustainable development? </vt:lpstr>
      <vt:lpstr>Can we have it all – profit plus planet?</vt:lpstr>
      <vt:lpstr>What is the ‘economy?’  Type in chat box</vt:lpstr>
      <vt:lpstr>The Economy</vt:lpstr>
      <vt:lpstr>Economic Growth and the Dominant Organizing Principle of the Economy</vt:lpstr>
      <vt:lpstr>Capital Accumulation &amp; Spatial Fixes</vt:lpstr>
      <vt:lpstr>Neoliberalism</vt:lpstr>
      <vt:lpstr>‘Common Sense’ –an ideological battle ground</vt:lpstr>
      <vt:lpstr>Paradigm Maintenance</vt:lpstr>
      <vt:lpstr>Cultural Hegemony</vt:lpstr>
      <vt:lpstr>Critical Pedagogy as an attempt to deconstruct neoliberal ‘common sense’</vt:lpstr>
      <vt:lpstr>PowerPoint Presentation</vt:lpstr>
      <vt:lpstr>Degrowth</vt:lpstr>
      <vt:lpstr>Back to caves?</vt:lpstr>
      <vt:lpstr>A river returns to its normal flow</vt:lpstr>
      <vt:lpstr>PowerPoint Presentation</vt:lpstr>
      <vt:lpstr>Alternative terms used</vt:lpstr>
      <vt:lpstr>Context &amp; Relevance</vt:lpstr>
      <vt:lpstr>People. Reciprocity. Cooperation.</vt:lpstr>
      <vt:lpstr>Where did the idea of GDP come from?</vt:lpstr>
      <vt:lpstr>GDP</vt:lpstr>
      <vt:lpstr>PowerPoint Presentation</vt:lpstr>
      <vt:lpstr>GDP &amp; Environment</vt:lpstr>
      <vt:lpstr>Do we measure what matters?</vt:lpstr>
      <vt:lpstr>PowerPoint Presentation</vt:lpstr>
      <vt:lpstr>GDP</vt:lpstr>
      <vt:lpstr>Key principles of a growth-based economy</vt:lpstr>
      <vt:lpstr>The Impossible Hamster </vt:lpstr>
      <vt:lpstr>Changing how we think</vt:lpstr>
      <vt:lpstr>PowerPoint Presentation</vt:lpstr>
      <vt:lpstr>Who is to blame?</vt:lpstr>
      <vt:lpstr>PowerPoint Presentation</vt:lpstr>
      <vt:lpstr>PowerPoint Presentation</vt:lpstr>
      <vt:lpstr>PowerPoint Presentation</vt:lpstr>
      <vt:lpstr>PowerPoint Presentation</vt:lpstr>
      <vt:lpstr>PowerPoint Presentation</vt:lpstr>
      <vt:lpstr>Key elements of Degrowth</vt:lpstr>
      <vt:lpstr>Degrowth</vt:lpstr>
      <vt:lpstr>Limits to Growth</vt:lpstr>
      <vt:lpstr>1970’s  Limits to Growth Debate</vt:lpstr>
      <vt:lpstr>Prosperity without Growth – Economics for a Finite Planet by Tim Jackson</vt:lpstr>
      <vt:lpstr>PowerPoint Presentation</vt:lpstr>
      <vt:lpstr>Efficiency v. absolute decoupling</vt:lpstr>
      <vt:lpstr>Alternatives &amp; Stories</vt:lpstr>
      <vt:lpstr>PowerPoint Presentation</vt:lpstr>
      <vt:lpstr>Genuine Progress Indicator</vt:lpstr>
      <vt:lpstr>PowerPoint Presentation</vt:lpstr>
      <vt:lpstr>Happy Planet Index</vt:lpstr>
      <vt:lpstr>PowerPoint Presentation</vt:lpstr>
      <vt:lpstr>Alternatives</vt:lpstr>
      <vt:lpstr>PowerPoint Presentation</vt:lpstr>
      <vt:lpstr>Suggested activities</vt:lpstr>
      <vt:lpstr>PowerPoint Presentation</vt:lpstr>
      <vt:lpstr>Recap of key points</vt:lpstr>
      <vt:lpstr>PowerPoint Presentation</vt:lpstr>
      <vt:lpstr>PowerPoint Presentation</vt:lpstr>
      <vt:lpstr>In case you’re interested…</vt:lpstr>
      <vt:lpstr>Power of youth</vt:lpstr>
      <vt:lpstr>Key resources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DeGrowth/Beyond Consumerism</dc:title>
  <dc:creator>Meaghan Carmody</dc:creator>
  <cp:lastModifiedBy>Meaghan Carmody</cp:lastModifiedBy>
  <cp:revision>2</cp:revision>
  <dcterms:created xsi:type="dcterms:W3CDTF">2020-11-25T09:42:05Z</dcterms:created>
  <dcterms:modified xsi:type="dcterms:W3CDTF">2020-11-25T10:55:11Z</dcterms:modified>
</cp:coreProperties>
</file>