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76" r:id="rId3"/>
    <p:sldId id="277" r:id="rId4"/>
    <p:sldId id="257" r:id="rId5"/>
    <p:sldId id="265" r:id="rId6"/>
    <p:sldId id="273" r:id="rId7"/>
    <p:sldId id="266" r:id="rId8"/>
    <p:sldId id="267" r:id="rId9"/>
    <p:sldId id="271" r:id="rId10"/>
    <p:sldId id="274" r:id="rId11"/>
    <p:sldId id="269" r:id="rId12"/>
    <p:sldId id="270" r:id="rId13"/>
    <p:sldId id="272" r:id="rId14"/>
    <p:sldId id="275" r:id="rId15"/>
    <p:sldId id="262" r:id="rId16"/>
    <p:sldId id="263" r:id="rId17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easta.org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pglobalcarbon.org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easta.org/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F358B26-5968-4D5D-BE7E-D6E17279241F}"/>
              </a:ext>
            </a:extLst>
          </p:cNvPr>
          <p:cNvSpPr txBox="1"/>
          <p:nvPr/>
        </p:nvSpPr>
        <p:spPr>
          <a:xfrm>
            <a:off x="289367" y="937548"/>
            <a:ext cx="937955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dirty="0" err="1"/>
              <a:t>Feasta</a:t>
            </a:r>
            <a:r>
              <a:rPr lang="en-IE" sz="3200" dirty="0"/>
              <a:t>: The Foundation for the Economics of </a:t>
            </a:r>
          </a:p>
          <a:p>
            <a:r>
              <a:rPr lang="en-IE" sz="3200" dirty="0"/>
              <a:t>Sustainability</a:t>
            </a:r>
          </a:p>
          <a:p>
            <a:endParaRPr lang="en-IE" sz="3200" dirty="0"/>
          </a:p>
          <a:p>
            <a:endParaRPr lang="en-IE" sz="3200" dirty="0"/>
          </a:p>
          <a:p>
            <a:r>
              <a:rPr lang="en-IE" sz="3200" dirty="0">
                <a:hlinkClick r:id="rId2"/>
              </a:rPr>
              <a:t>www.feasta.org</a:t>
            </a:r>
            <a:endParaRPr lang="en-IE" sz="3200" dirty="0"/>
          </a:p>
          <a:p>
            <a:endParaRPr lang="en-IE" sz="3200" dirty="0"/>
          </a:p>
          <a:p>
            <a:r>
              <a:rPr lang="en-IE" sz="3200" dirty="0"/>
              <a:t>‘Designing systems for a changing world’</a:t>
            </a:r>
          </a:p>
          <a:p>
            <a:endParaRPr lang="en-IE" sz="3200" dirty="0"/>
          </a:p>
          <a:p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206330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F157C-381C-4D44-8D14-F7D1C8433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A bit more about </a:t>
            </a:r>
            <a:r>
              <a:rPr lang="en-IE" dirty="0" err="1"/>
              <a:t>Feasta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75128-1858-4701-8878-35C4957828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IE" sz="2400" dirty="0" err="1"/>
              <a:t>Feasta</a:t>
            </a:r>
            <a:r>
              <a:rPr lang="en-IE" sz="2400" dirty="0"/>
              <a:t> means ‘in the future’</a:t>
            </a:r>
          </a:p>
          <a:p>
            <a:r>
              <a:rPr lang="en-IE" sz="2400" dirty="0"/>
              <a:t>Registered charity, legal base in Ireland, founded 1999 on the back of the work of the late Richard Douthwaite (</a:t>
            </a:r>
            <a:r>
              <a:rPr lang="en-IE" sz="2400" i="1" dirty="0"/>
              <a:t>The Growth Illusion, Short Circuit</a:t>
            </a:r>
            <a:r>
              <a:rPr lang="en-IE" sz="2400" dirty="0"/>
              <a:t>)</a:t>
            </a:r>
          </a:p>
          <a:p>
            <a:r>
              <a:rPr lang="en-IE" sz="2400" dirty="0"/>
              <a:t>International membership and trustees, two part-time employees</a:t>
            </a:r>
          </a:p>
          <a:p>
            <a:r>
              <a:rPr lang="en-IE" sz="2400" dirty="0"/>
              <a:t>Member of Irish Environmental Network and Environmental Pillar</a:t>
            </a:r>
          </a:p>
          <a:p>
            <a:r>
              <a:rPr lang="en-IE" sz="2400" dirty="0"/>
              <a:t>Member of WEALL International Wellbeing Alliance and WEALL Hub Ireland</a:t>
            </a:r>
            <a:r>
              <a:rPr lang="en-GB" sz="1800" dirty="0">
                <a:effectLst/>
                <a:latin typeface="American Typewriter"/>
                <a:ea typeface="Calibri" panose="020F0502020204030204" pitchFamily="34" charset="0"/>
                <a:cs typeface="F"/>
              </a:rPr>
              <a:t> </a:t>
            </a:r>
            <a:endParaRPr lang="en-IE" sz="2400" dirty="0"/>
          </a:p>
          <a:p>
            <a:r>
              <a:rPr lang="en-IE" sz="2400" dirty="0"/>
              <a:t>We’re always happy to talk to teachers and schools, take the conversation further</a:t>
            </a:r>
          </a:p>
        </p:txBody>
      </p:sp>
    </p:spTree>
    <p:extLst>
      <p:ext uri="{BB962C8B-B14F-4D97-AF65-F5344CB8AC3E}">
        <p14:creationId xmlns:p14="http://schemas.microsoft.com/office/powerpoint/2010/main" val="4155191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96ED4F-0AF7-48FE-B77E-83675EBA7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err="1"/>
              <a:t>Feasta</a:t>
            </a:r>
            <a:r>
              <a:rPr lang="en-IE" dirty="0"/>
              <a:t> fundamentals – for bringing about degrowth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A71C6DD-0EA4-4216-88AD-9EB6BE0A64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Systems interventions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Treating common-pool resources and wealth as a commons</a:t>
            </a:r>
          </a:p>
          <a:p>
            <a:pPr>
              <a:buFont typeface="Wingdings" panose="05000000000000000000" pitchFamily="2" charset="2"/>
              <a:buChar char="Ø"/>
            </a:pPr>
            <a:endParaRPr lang="en-IE" sz="2400" dirty="0"/>
          </a:p>
          <a:p>
            <a:pPr marL="0" indent="0">
              <a:buNone/>
            </a:pPr>
            <a:r>
              <a:rPr lang="en-IE" sz="2400" dirty="0"/>
              <a:t>Underpinned by a culture of: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Sufficiency /enough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Sharing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Wellbeing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E" sz="2400" dirty="0"/>
              <a:t>Care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568504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FAD404-CBB5-42EE-8E3E-5F9D73B551C1}"/>
              </a:ext>
            </a:extLst>
          </p:cNvPr>
          <p:cNvSpPr txBox="1"/>
          <p:nvPr/>
        </p:nvSpPr>
        <p:spPr>
          <a:xfrm>
            <a:off x="717630" y="254644"/>
            <a:ext cx="7681171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b="1" dirty="0">
                <a:solidFill>
                  <a:srgbClr val="C00000"/>
                </a:solidFill>
              </a:rPr>
              <a:t>Systems interventions </a:t>
            </a:r>
            <a:r>
              <a:rPr lang="en-IE" sz="2400" dirty="0"/>
              <a:t>at the design level of society, ‘going slower by design not disaster’ (Peter Viktor)</a:t>
            </a:r>
          </a:p>
          <a:p>
            <a:endParaRPr lang="en-IE" sz="2400" dirty="0"/>
          </a:p>
          <a:p>
            <a:r>
              <a:rPr lang="en-IE" sz="2400" dirty="0"/>
              <a:t>Change is required ‘upstream’, at the parameters of society and economy. </a:t>
            </a:r>
          </a:p>
          <a:p>
            <a:endParaRPr lang="en-IE" sz="2400" dirty="0"/>
          </a:p>
          <a:p>
            <a:r>
              <a:rPr lang="en-IE" sz="2400" dirty="0"/>
              <a:t>In order to enable ‘good’ behaviour and prevent ‘bad’ behaviour downstream</a:t>
            </a:r>
          </a:p>
          <a:p>
            <a:endParaRPr lang="en-IE" sz="2400" dirty="0"/>
          </a:p>
          <a:p>
            <a:r>
              <a:rPr lang="en-IE" sz="2400" dirty="0"/>
              <a:t>States have to play a role – must partner with ordinary people and function as enabling state</a:t>
            </a:r>
          </a:p>
          <a:p>
            <a:endParaRPr lang="en-IE" sz="2400" dirty="0"/>
          </a:p>
          <a:p>
            <a:r>
              <a:rPr lang="en-IE" sz="2400" dirty="0"/>
              <a:t>People are very capable of creatively and diversely self-organising for sufficiency, sharing, care and wellbeing, but currently many systemic obstacles are in their way</a:t>
            </a:r>
          </a:p>
          <a:p>
            <a:endParaRPr lang="en-IE" sz="2400" dirty="0"/>
          </a:p>
          <a:p>
            <a:endParaRPr lang="en-IE" sz="3200" dirty="0"/>
          </a:p>
          <a:p>
            <a:endParaRPr lang="en-IE" sz="3200" dirty="0"/>
          </a:p>
          <a:p>
            <a:endParaRPr lang="en-IE" sz="3200" dirty="0"/>
          </a:p>
          <a:p>
            <a:endParaRPr lang="en-IE" sz="3200" dirty="0"/>
          </a:p>
          <a:p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1539481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FCB640-4746-4236-8EA6-50622CD4C698}"/>
              </a:ext>
            </a:extLst>
          </p:cNvPr>
          <p:cNvSpPr txBox="1"/>
          <p:nvPr/>
        </p:nvSpPr>
        <p:spPr>
          <a:xfrm>
            <a:off x="609601" y="781879"/>
            <a:ext cx="842838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b="1" dirty="0">
                <a:solidFill>
                  <a:srgbClr val="C00000"/>
                </a:solidFill>
              </a:rPr>
              <a:t>Common-pool resources -- </a:t>
            </a:r>
            <a:r>
              <a:rPr lang="en-IE" sz="2400" dirty="0"/>
              <a:t>The wealth and resources provided by nature and collectively created by all of us, our ancestors included </a:t>
            </a:r>
          </a:p>
          <a:p>
            <a:endParaRPr lang="en-IE" sz="2400" dirty="0"/>
          </a:p>
          <a:p>
            <a:r>
              <a:rPr lang="en-IE" sz="2400" dirty="0"/>
              <a:t>This wealth should be treated as a </a:t>
            </a:r>
            <a:r>
              <a:rPr lang="en-IE" sz="2400" dirty="0">
                <a:solidFill>
                  <a:srgbClr val="C00000"/>
                </a:solidFill>
              </a:rPr>
              <a:t>commons</a:t>
            </a:r>
            <a:r>
              <a:rPr lang="en-IE" sz="2400" dirty="0"/>
              <a:t>, that is, used to benefit everybody on earth; it should not be privatised</a:t>
            </a:r>
          </a:p>
          <a:p>
            <a:endParaRPr lang="en-IE" sz="2400" dirty="0"/>
          </a:p>
          <a:p>
            <a:r>
              <a:rPr lang="en-IE" sz="2400" dirty="0"/>
              <a:t>A very ancient idea, practised by communities worldwide, evolving for the challenges facing us today</a:t>
            </a:r>
          </a:p>
          <a:p>
            <a:endParaRPr lang="en-I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0158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F5F90-1722-4D4E-B3B5-BB92447AD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dirty="0"/>
              <a:t>Focus today on two concrete frameworks that we work on in our efforts towards degrowth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F7596-A020-4723-91EA-8ACF52583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E" sz="2400" dirty="0"/>
              <a:t>Treating the </a:t>
            </a:r>
            <a:r>
              <a:rPr lang="en-IE" sz="2400" dirty="0">
                <a:solidFill>
                  <a:srgbClr val="C00000"/>
                </a:solidFill>
              </a:rPr>
              <a:t>atmosphere</a:t>
            </a:r>
            <a:r>
              <a:rPr lang="en-IE" sz="2400" dirty="0"/>
              <a:t> as a global commons via Cap and Share</a:t>
            </a:r>
          </a:p>
          <a:p>
            <a:endParaRPr lang="en-IE" sz="2400" dirty="0"/>
          </a:p>
          <a:p>
            <a:r>
              <a:rPr lang="en-IE" sz="2400" dirty="0"/>
              <a:t>Ensuring that wealth is shared so that everyone has basic securities, including a </a:t>
            </a:r>
            <a:r>
              <a:rPr lang="en-IE" sz="2400" dirty="0">
                <a:solidFill>
                  <a:srgbClr val="C00000"/>
                </a:solidFill>
              </a:rPr>
              <a:t>basic income</a:t>
            </a:r>
          </a:p>
        </p:txBody>
      </p:sp>
    </p:spTree>
    <p:extLst>
      <p:ext uri="{BB962C8B-B14F-4D97-AF65-F5344CB8AC3E}">
        <p14:creationId xmlns:p14="http://schemas.microsoft.com/office/powerpoint/2010/main" val="1182029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90F3A-892D-4D93-B3C7-B7574BE59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b="1" dirty="0"/>
              <a:t>The atmosphere is a common-pool resource </a:t>
            </a:r>
            <a:br>
              <a:rPr lang="en-IE" b="1" dirty="0"/>
            </a:br>
            <a:br>
              <a:rPr lang="en-IE" dirty="0"/>
            </a:b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A8A3B-E21A-48A5-BC85-19480F3924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sz="2400" dirty="0">
                <a:solidFill>
                  <a:schemeClr val="tx1"/>
                </a:solidFill>
              </a:rPr>
              <a:t>The right to ‘dump’ greenhouse gases from fossil-fuels should be managed as a </a:t>
            </a:r>
            <a:r>
              <a:rPr lang="en-IE" sz="2400" dirty="0">
                <a:solidFill>
                  <a:srgbClr val="C00000"/>
                </a:solidFill>
              </a:rPr>
              <a:t>global commons </a:t>
            </a:r>
            <a:r>
              <a:rPr lang="en-IE" sz="2400" dirty="0">
                <a:solidFill>
                  <a:schemeClr val="tx1"/>
                </a:solidFill>
              </a:rPr>
              <a:t>in which nobody dumps more than their share  </a:t>
            </a:r>
          </a:p>
          <a:p>
            <a:endParaRPr lang="en-IE" sz="2400" dirty="0">
              <a:solidFill>
                <a:schemeClr val="tx1"/>
              </a:solidFill>
            </a:endParaRPr>
          </a:p>
          <a:p>
            <a:r>
              <a:rPr lang="en-IE" sz="2400" dirty="0">
                <a:solidFill>
                  <a:schemeClr val="tx1"/>
                </a:solidFill>
              </a:rPr>
              <a:t>-- For concrete action on climate breakdown</a:t>
            </a:r>
          </a:p>
          <a:p>
            <a:endParaRPr lang="en-IE" sz="2400" dirty="0">
              <a:solidFill>
                <a:schemeClr val="tx1"/>
              </a:solidFill>
            </a:endParaRPr>
          </a:p>
          <a:p>
            <a:r>
              <a:rPr lang="en-IE" sz="2400" dirty="0">
                <a:solidFill>
                  <a:schemeClr val="tx1"/>
                </a:solidFill>
              </a:rPr>
              <a:t>--- via a breaking of dependency on fossil-fuels</a:t>
            </a:r>
          </a:p>
          <a:p>
            <a:endParaRPr lang="en-IE" sz="2400" dirty="0">
              <a:solidFill>
                <a:schemeClr val="tx1"/>
              </a:solidFill>
            </a:endParaRPr>
          </a:p>
          <a:p>
            <a:r>
              <a:rPr lang="en-IE" sz="2400" dirty="0">
                <a:solidFill>
                  <a:schemeClr val="tx1"/>
                </a:solidFill>
              </a:rPr>
              <a:t>Proposal: </a:t>
            </a:r>
            <a:r>
              <a:rPr lang="en-IE" sz="2400" b="1" dirty="0">
                <a:solidFill>
                  <a:srgbClr val="C00000"/>
                </a:solidFill>
              </a:rPr>
              <a:t>Cap and Share </a:t>
            </a:r>
            <a:r>
              <a:rPr lang="en-IE" sz="2400" dirty="0">
                <a:solidFill>
                  <a:schemeClr val="tx1"/>
                </a:solidFill>
              </a:rPr>
              <a:t>or Cap and Dividend</a:t>
            </a:r>
          </a:p>
        </p:txBody>
      </p:sp>
    </p:spTree>
    <p:extLst>
      <p:ext uri="{BB962C8B-B14F-4D97-AF65-F5344CB8AC3E}">
        <p14:creationId xmlns:p14="http://schemas.microsoft.com/office/powerpoint/2010/main" val="2085702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246E28-6AFC-4698-B7B3-E7F4F1210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E" sz="3200" b="1" dirty="0"/>
              <a:t>Cap</a:t>
            </a:r>
            <a:br>
              <a:rPr lang="en-IE" sz="2700" b="1" dirty="0"/>
            </a:br>
            <a:endParaRPr lang="en-IE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7F0548-04E2-41E7-A682-98D8B0883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E" sz="2400" dirty="0"/>
              <a:t>Hard, legally binding and steadily decreasing cap on production of fossil fuels (oil, gas, coal) where they enter the economy – upstream</a:t>
            </a:r>
          </a:p>
          <a:p>
            <a:r>
              <a:rPr lang="en-IE" sz="2400" dirty="0"/>
              <a:t>Limited amount of fossil-fuel permits, steadily decreasing </a:t>
            </a:r>
          </a:p>
          <a:p>
            <a:r>
              <a:rPr lang="en-IE" sz="2400" dirty="0"/>
              <a:t>Mining, extraction and supply companies have to buy the permits</a:t>
            </a:r>
          </a:p>
          <a:p>
            <a:r>
              <a:rPr lang="en-IE" sz="2400" dirty="0"/>
              <a:t>Fossil fuel companies pay a more realistic price (right now, they get their permits free within the EU)</a:t>
            </a:r>
          </a:p>
          <a:p>
            <a:r>
              <a:rPr lang="en-IE" sz="2400" dirty="0"/>
              <a:t>Economy has to adapt to decreasing availability -- Incentives to develop ecologically sound economic activity</a:t>
            </a:r>
          </a:p>
          <a:p>
            <a:endParaRPr lang="en-IE" sz="2400" dirty="0"/>
          </a:p>
          <a:p>
            <a:endParaRPr lang="en-IE" sz="2400" dirty="0"/>
          </a:p>
          <a:p>
            <a:endParaRPr lang="en-IE" sz="2400" dirty="0"/>
          </a:p>
          <a:p>
            <a:endParaRPr lang="en-IE" sz="2400" dirty="0"/>
          </a:p>
          <a:p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2542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C626F-B432-45BE-AFC8-985E313DB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dirty="0"/>
              <a:t>Share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BE4D4-460E-4747-B9C5-473B6EE07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sz="2400" dirty="0"/>
              <a:t>Funds from permits shared to everybody, globally (right now, not enough is going to Global South and vulnerable people) – in the form of a </a:t>
            </a:r>
            <a:r>
              <a:rPr lang="en-IE" sz="2400" dirty="0">
                <a:solidFill>
                  <a:srgbClr val="C00000"/>
                </a:solidFill>
              </a:rPr>
              <a:t>basic income</a:t>
            </a:r>
          </a:p>
          <a:p>
            <a:r>
              <a:rPr lang="en-IE" sz="2400" dirty="0"/>
              <a:t>People and countries that use the least amounts of fossil fuels benefit the most</a:t>
            </a:r>
          </a:p>
          <a:p>
            <a:r>
              <a:rPr lang="en-IE" sz="2400" dirty="0"/>
              <a:t>Rich countries will subsidise the energy transition of the poor – direct distribution</a:t>
            </a:r>
          </a:p>
          <a:p>
            <a:r>
              <a:rPr lang="en-IE" sz="2400" dirty="0"/>
              <a:t>Money from permits would run out over time, but similar models should be developed for the use of other common-pool resources: minerals, data, oceans, etc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578489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B03B3F6-3556-4CBF-A1BA-ED9BE7211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Who’s going to make that work?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031703-6355-4270-87AC-3224095AE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E" sz="2400" dirty="0"/>
              <a:t>Proposal is for a global civic trust, modelled on the International Red Cross, to administer it. </a:t>
            </a:r>
          </a:p>
          <a:p>
            <a:r>
              <a:rPr lang="en-IE" sz="2400" dirty="0"/>
              <a:t>Governments worldwide would sign up to it</a:t>
            </a:r>
          </a:p>
          <a:p>
            <a:r>
              <a:rPr lang="en-IE" sz="2400" dirty="0" err="1"/>
              <a:t>Feasta</a:t>
            </a:r>
            <a:r>
              <a:rPr lang="en-IE" sz="2400" dirty="0"/>
              <a:t> is currently partnering with World Basic Income to develop this idea</a:t>
            </a:r>
          </a:p>
          <a:p>
            <a:r>
              <a:rPr lang="en-IE" sz="2400" dirty="0"/>
              <a:t>Read more at </a:t>
            </a:r>
            <a:r>
              <a:rPr lang="en-IE" sz="2400" dirty="0" err="1"/>
              <a:t>CapGlobalCarbon</a:t>
            </a:r>
            <a:r>
              <a:rPr lang="en-IE" sz="2400" dirty="0"/>
              <a:t>, </a:t>
            </a:r>
            <a:r>
              <a:rPr lang="en-IE" sz="2400" dirty="0">
                <a:hlinkClick r:id="rId2"/>
              </a:rPr>
              <a:t>www.capglobalcarbon.org</a:t>
            </a:r>
            <a:endParaRPr lang="en-IE" sz="2400" dirty="0"/>
          </a:p>
          <a:p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895208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94F4602-F369-4AB2-8B53-485B22CBC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sz="2700" b="1" dirty="0">
                <a:solidFill>
                  <a:srgbClr val="C00000"/>
                </a:solidFill>
              </a:rPr>
              <a:t>basic securities: </a:t>
            </a:r>
            <a:r>
              <a:rPr lang="en-IE" sz="2700" b="1" dirty="0">
                <a:solidFill>
                  <a:schemeClr val="tx1"/>
                </a:solidFill>
              </a:rPr>
              <a:t>health, water, housing, education, nutritious food, income, etc</a:t>
            </a:r>
            <a:br>
              <a:rPr lang="en-IE" sz="2700" b="1" dirty="0">
                <a:solidFill>
                  <a:srgbClr val="C00000"/>
                </a:solidFill>
              </a:rPr>
            </a:br>
            <a:r>
              <a:rPr lang="en-IE" sz="2700" dirty="0"/>
              <a:t>including a </a:t>
            </a:r>
            <a:r>
              <a:rPr lang="en-IE" sz="2700" b="1" dirty="0">
                <a:solidFill>
                  <a:srgbClr val="C00000"/>
                </a:solidFill>
              </a:rPr>
              <a:t>basic</a:t>
            </a:r>
            <a:r>
              <a:rPr lang="en-IE" sz="2700" dirty="0"/>
              <a:t> </a:t>
            </a:r>
            <a:r>
              <a:rPr lang="en-IE" sz="2700" b="1" dirty="0">
                <a:solidFill>
                  <a:srgbClr val="C00000"/>
                </a:solidFill>
              </a:rPr>
              <a:t>income</a:t>
            </a:r>
            <a:endParaRPr lang="en-IE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AF204E-937A-4F1C-B22E-EA10E2B8F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E" sz="2400" dirty="0">
                <a:solidFill>
                  <a:srgbClr val="C00000"/>
                </a:solidFill>
              </a:rPr>
              <a:t>Basic income </a:t>
            </a:r>
            <a:r>
              <a:rPr lang="en-IE" sz="2400" dirty="0"/>
              <a:t>is a regular, </a:t>
            </a:r>
            <a:r>
              <a:rPr lang="en-IE" sz="2400" dirty="0">
                <a:solidFill>
                  <a:srgbClr val="C00000"/>
                </a:solidFill>
              </a:rPr>
              <a:t>unconditional</a:t>
            </a:r>
            <a:r>
              <a:rPr lang="en-IE" sz="2400" dirty="0"/>
              <a:t> cash payment to every individual from cradle to grave, </a:t>
            </a:r>
            <a:r>
              <a:rPr lang="en-IE" sz="2400" dirty="0">
                <a:solidFill>
                  <a:srgbClr val="C00000"/>
                </a:solidFill>
              </a:rPr>
              <a:t>universal</a:t>
            </a:r>
            <a:r>
              <a:rPr lang="en-IE" sz="2400" dirty="0"/>
              <a:t> </a:t>
            </a:r>
          </a:p>
          <a:p>
            <a:r>
              <a:rPr lang="en-IE" sz="2400" dirty="0"/>
              <a:t>No conditions attached</a:t>
            </a:r>
          </a:p>
          <a:p>
            <a:r>
              <a:rPr lang="en-IE" sz="2400" dirty="0"/>
              <a:t>No means-testing, but everyone pays an appropriate amount of tax (shifts means-testing to the tax-office)</a:t>
            </a:r>
          </a:p>
          <a:p>
            <a:r>
              <a:rPr lang="en-IE" sz="2400" dirty="0">
                <a:solidFill>
                  <a:srgbClr val="C00000"/>
                </a:solidFill>
              </a:rPr>
              <a:t>Sufficient</a:t>
            </a:r>
            <a:r>
              <a:rPr lang="en-IE" sz="2400" dirty="0"/>
              <a:t> for a frugal but decent life without supplementary income</a:t>
            </a:r>
          </a:p>
          <a:p>
            <a:r>
              <a:rPr lang="en-IE" sz="2400" dirty="0"/>
              <a:t>Top-ups for people with additional needs</a:t>
            </a:r>
          </a:p>
          <a:p>
            <a:r>
              <a:rPr lang="en-IE" sz="2400" dirty="0"/>
              <a:t>In Ireland and countries with a welfare system, it replaces core welfare payments</a:t>
            </a:r>
          </a:p>
          <a:p>
            <a:endParaRPr lang="en-IE" sz="2400" dirty="0"/>
          </a:p>
          <a:p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026828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84504-975E-416E-9C63-2EB2D88C2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Basic Income – some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09CE7-C569-496A-ACE9-228F1E5BE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sz="2400" dirty="0"/>
              <a:t>Weakens the work-money link so that people can leave harmful or useless jobs/paid work and engage in activities that help our situation – </a:t>
            </a:r>
            <a:r>
              <a:rPr lang="en-IE" sz="2400" dirty="0">
                <a:solidFill>
                  <a:srgbClr val="C00000"/>
                </a:solidFill>
              </a:rPr>
              <a:t>care and repair</a:t>
            </a:r>
            <a:r>
              <a:rPr lang="en-IE" sz="2400" dirty="0"/>
              <a:t>, instead of </a:t>
            </a:r>
            <a:r>
              <a:rPr lang="en-IE" sz="2400" dirty="0">
                <a:solidFill>
                  <a:srgbClr val="C00000"/>
                </a:solidFill>
              </a:rPr>
              <a:t>gig and dig </a:t>
            </a:r>
            <a:r>
              <a:rPr lang="en-IE" sz="2400" dirty="0"/>
              <a:t>(Naomi Klein)</a:t>
            </a:r>
          </a:p>
          <a:p>
            <a:r>
              <a:rPr lang="en-IE" sz="2400" dirty="0"/>
              <a:t>Basic income puts an immediate floor of support under pioneering projects and individuals (it’s not payment for the work, but it enables it)</a:t>
            </a:r>
          </a:p>
          <a:p>
            <a:r>
              <a:rPr lang="en-IE" sz="2400" dirty="0"/>
              <a:t>Unleashes and supports people’s </a:t>
            </a:r>
            <a:r>
              <a:rPr lang="en-IE" sz="2400"/>
              <a:t>creativity for longer-term </a:t>
            </a:r>
            <a:r>
              <a:rPr lang="en-IE" sz="2400" dirty="0"/>
              <a:t>transformations</a:t>
            </a:r>
          </a:p>
          <a:p>
            <a:r>
              <a:rPr lang="en-IE" sz="2400" dirty="0"/>
              <a:t>Not a panacea, but it’s one necessary ingredient. </a:t>
            </a:r>
          </a:p>
          <a:p>
            <a:endParaRPr lang="en-IE" sz="2400" dirty="0"/>
          </a:p>
          <a:p>
            <a:endParaRPr lang="en-IE" sz="1800" dirty="0"/>
          </a:p>
          <a:p>
            <a:endParaRPr lang="en-IE" sz="1800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737320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736C57F-907E-47B6-913D-4EF4BFC33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dirty="0"/>
              <a:t>Stability, support, security for all, no matter what their level of readiness for change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9F539A-128D-4E48-AC98-A4A514D89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E" sz="2400" dirty="0"/>
              <a:t>Any society that is serious about sustainability and resilience must provide basic securities as a </a:t>
            </a:r>
            <a:r>
              <a:rPr lang="en-IE" sz="2400" b="1" dirty="0">
                <a:solidFill>
                  <a:srgbClr val="C00000"/>
                </a:solidFill>
              </a:rPr>
              <a:t>right</a:t>
            </a:r>
            <a:r>
              <a:rPr lang="en-IE" sz="2400" dirty="0"/>
              <a:t>. Income security is one of these.</a:t>
            </a:r>
          </a:p>
          <a:p>
            <a:r>
              <a:rPr lang="en-IE" sz="2400" dirty="0"/>
              <a:t>Reduces economic pressure</a:t>
            </a:r>
          </a:p>
          <a:p>
            <a:r>
              <a:rPr lang="en-IE" sz="2400" dirty="0"/>
              <a:t>Provides safety and stability as climate breakdown and ecological catastrophe bite (and as dirty enterprises are closed down or wither away) </a:t>
            </a:r>
          </a:p>
          <a:p>
            <a:r>
              <a:rPr lang="en-IE" sz="2400" dirty="0"/>
              <a:t>Stability and security create conditions for new ways of thinking and new ways of living and doing business</a:t>
            </a:r>
          </a:p>
          <a:p>
            <a:endParaRPr lang="en-IE" sz="1800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691192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A8AA5-94FF-4C1E-B8DE-E239EB0CA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dirty="0"/>
              <a:t>Recap: Principles underpinning our proposed systems-interventions for degrowth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931E8-5E20-4650-926F-29BB4D992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sz="2400" dirty="0">
                <a:solidFill>
                  <a:srgbClr val="C00000"/>
                </a:solidFill>
              </a:rPr>
              <a:t>Sufficiency</a:t>
            </a:r>
            <a:r>
              <a:rPr lang="en-IE" sz="2400" dirty="0"/>
              <a:t> for all / enough for everyone / sharing</a:t>
            </a:r>
          </a:p>
          <a:p>
            <a:r>
              <a:rPr lang="en-IE" sz="2400" dirty="0">
                <a:solidFill>
                  <a:srgbClr val="C00000"/>
                </a:solidFill>
              </a:rPr>
              <a:t>Limits / boundaries </a:t>
            </a:r>
            <a:r>
              <a:rPr lang="en-IE" sz="2400" dirty="0"/>
              <a:t>must be acknowledged and respected (sources and sinks) / ‘enough is enough’</a:t>
            </a:r>
          </a:p>
          <a:p>
            <a:r>
              <a:rPr lang="en-IE" sz="2400" dirty="0">
                <a:solidFill>
                  <a:srgbClr val="C00000"/>
                </a:solidFill>
              </a:rPr>
              <a:t>Cooperation</a:t>
            </a:r>
            <a:r>
              <a:rPr lang="en-IE" sz="2400" dirty="0"/>
              <a:t> – belief that humans are capable of this</a:t>
            </a:r>
          </a:p>
          <a:p>
            <a:r>
              <a:rPr lang="en-IE" sz="2400" dirty="0">
                <a:solidFill>
                  <a:srgbClr val="C00000"/>
                </a:solidFill>
              </a:rPr>
              <a:t>Democratic participation</a:t>
            </a:r>
            <a:r>
              <a:rPr lang="en-IE" sz="2400" dirty="0"/>
              <a:t>, social inclusion, self-organisation – people are capable of this and it should be enabled</a:t>
            </a:r>
          </a:p>
          <a:p>
            <a:r>
              <a:rPr lang="en-IE" sz="2400" dirty="0">
                <a:solidFill>
                  <a:srgbClr val="C00000"/>
                </a:solidFill>
              </a:rPr>
              <a:t>Equality</a:t>
            </a:r>
            <a:r>
              <a:rPr lang="en-IE" sz="2400" dirty="0"/>
              <a:t>, shared access to the world’s wealth and resources 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373656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371606-162F-4F2D-AB90-81F67B0204B3}"/>
              </a:ext>
            </a:extLst>
          </p:cNvPr>
          <p:cNvSpPr txBox="1"/>
          <p:nvPr/>
        </p:nvSpPr>
        <p:spPr>
          <a:xfrm>
            <a:off x="688622" y="711200"/>
            <a:ext cx="809413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/>
              <a:t>This is only a very small part of the story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I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IE" sz="2400" b="1" dirty="0">
                <a:solidFill>
                  <a:srgbClr val="C00000"/>
                </a:solidFill>
              </a:rPr>
              <a:t>Imagination and cultural change </a:t>
            </a:r>
            <a:r>
              <a:rPr lang="en-IE" sz="2400" dirty="0"/>
              <a:t>are key levers for creating a demand from citizens of the globe for the kinds of systems interventions described 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I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IE" sz="2400" dirty="0"/>
              <a:t>New stories about wealth, wellbeing, happiness, etc. – </a:t>
            </a:r>
            <a:r>
              <a:rPr lang="en-IE" sz="2400" b="1" dirty="0">
                <a:solidFill>
                  <a:srgbClr val="C00000"/>
                </a:solidFill>
              </a:rPr>
              <a:t>decolonise</a:t>
            </a:r>
            <a:r>
              <a:rPr lang="en-IE" sz="2400" dirty="0"/>
              <a:t> our imaginations and ideas of what is possible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I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IE" sz="2400" dirty="0"/>
              <a:t>Beacons to guide us to act in creative and diverse ways – </a:t>
            </a:r>
            <a:r>
              <a:rPr lang="en-IE" sz="2400" b="1" dirty="0">
                <a:solidFill>
                  <a:srgbClr val="C00000"/>
                </a:solidFill>
              </a:rPr>
              <a:t>teachers </a:t>
            </a:r>
            <a:r>
              <a:rPr lang="en-IE" sz="2400" dirty="0"/>
              <a:t>have a huge role to play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IE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IE" sz="2400" dirty="0"/>
              <a:t>And we’d like to support you if possible, get in touch with us. </a:t>
            </a:r>
            <a:r>
              <a:rPr lang="en-IE" sz="2400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www.feasta.org</a:t>
            </a:r>
            <a:endParaRPr lang="en-IE" sz="2400" dirty="0">
              <a:solidFill>
                <a:srgbClr val="C00000"/>
              </a:solidFill>
            </a:endParaRPr>
          </a:p>
          <a:p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953614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D0D31A-61FD-47D5-A700-431732C9E4A9}"/>
              </a:ext>
            </a:extLst>
          </p:cNvPr>
          <p:cNvSpPr txBox="1"/>
          <p:nvPr/>
        </p:nvSpPr>
        <p:spPr>
          <a:xfrm>
            <a:off x="954157" y="503583"/>
            <a:ext cx="776086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3200" dirty="0"/>
              <a:t>What confirmed things you already know?</a:t>
            </a:r>
          </a:p>
          <a:p>
            <a:endParaRPr lang="en-IE" sz="3200" dirty="0"/>
          </a:p>
          <a:p>
            <a:r>
              <a:rPr lang="en-IE" sz="3200" dirty="0"/>
              <a:t>What surprised you?</a:t>
            </a:r>
          </a:p>
          <a:p>
            <a:endParaRPr lang="en-IE" sz="3200" dirty="0"/>
          </a:p>
          <a:p>
            <a:r>
              <a:rPr lang="en-IE" sz="3200" dirty="0"/>
              <a:t>What puzzled you?</a:t>
            </a:r>
          </a:p>
          <a:p>
            <a:endParaRPr lang="en-IE" sz="3200" dirty="0"/>
          </a:p>
          <a:p>
            <a:r>
              <a:rPr lang="en-IE" sz="3200" dirty="0"/>
              <a:t>What would you like to add? </a:t>
            </a:r>
          </a:p>
          <a:p>
            <a:endParaRPr lang="en-IE" sz="3200" dirty="0"/>
          </a:p>
          <a:p>
            <a:r>
              <a:rPr lang="en-IE" sz="3200" dirty="0"/>
              <a:t>How can you bring some of this into work with your own students?</a:t>
            </a:r>
          </a:p>
        </p:txBody>
      </p:sp>
    </p:spTree>
    <p:extLst>
      <p:ext uri="{BB962C8B-B14F-4D97-AF65-F5344CB8AC3E}">
        <p14:creationId xmlns:p14="http://schemas.microsoft.com/office/powerpoint/2010/main" val="21988693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1511</TotalTime>
  <Words>1081</Words>
  <Application>Microsoft Office PowerPoint</Application>
  <PresentationFormat>Widescreen</PresentationFormat>
  <Paragraphs>119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American Typewriter</vt:lpstr>
      <vt:lpstr>Arial</vt:lpstr>
      <vt:lpstr>Trebuchet MS</vt:lpstr>
      <vt:lpstr>Wingdings</vt:lpstr>
      <vt:lpstr>Wingdings 3</vt:lpstr>
      <vt:lpstr>Facet</vt:lpstr>
      <vt:lpstr>PowerPoint Presentation</vt:lpstr>
      <vt:lpstr>A bit more about Feasta</vt:lpstr>
      <vt:lpstr>Feasta fundamentals – for bringing about degrowth</vt:lpstr>
      <vt:lpstr>PowerPoint Presentation</vt:lpstr>
      <vt:lpstr>PowerPoint Presentation</vt:lpstr>
      <vt:lpstr>Focus today on two concrete frameworks that we work on in our efforts towards degrowth   </vt:lpstr>
      <vt:lpstr>The atmosphere is a common-pool resource   </vt:lpstr>
      <vt:lpstr>Cap </vt:lpstr>
      <vt:lpstr>Share</vt:lpstr>
      <vt:lpstr>Who’s going to make that work?</vt:lpstr>
      <vt:lpstr>basic securities: health, water, housing, education, nutritious food, income, etc including a basic income</vt:lpstr>
      <vt:lpstr>Basic Income – some effects</vt:lpstr>
      <vt:lpstr>Stability, support, security for all, no matter what their level of readiness for change</vt:lpstr>
      <vt:lpstr>Recap: Principles underpinning our proposed systems-interventions for degrowth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Crises we are in: economic, ecological, social and political</dc:title>
  <dc:creator>Anne B Ryan</dc:creator>
  <cp:lastModifiedBy>Anne Ryan</cp:lastModifiedBy>
  <cp:revision>31</cp:revision>
  <dcterms:created xsi:type="dcterms:W3CDTF">2019-08-04T13:05:11Z</dcterms:created>
  <dcterms:modified xsi:type="dcterms:W3CDTF">2022-01-27T10:32:31Z</dcterms:modified>
</cp:coreProperties>
</file>