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87" r:id="rId2"/>
    <p:sldId id="305" r:id="rId3"/>
    <p:sldId id="256" r:id="rId4"/>
    <p:sldId id="359" r:id="rId5"/>
    <p:sldId id="295" r:id="rId6"/>
    <p:sldId id="303" r:id="rId7"/>
    <p:sldId id="360" r:id="rId8"/>
    <p:sldId id="362" r:id="rId9"/>
    <p:sldId id="361" r:id="rId10"/>
    <p:sldId id="363" r:id="rId11"/>
    <p:sldId id="313" r:id="rId12"/>
    <p:sldId id="307" r:id="rId13"/>
    <p:sldId id="317" r:id="rId14"/>
    <p:sldId id="319" r:id="rId15"/>
    <p:sldId id="260" r:id="rId16"/>
    <p:sldId id="358" r:id="rId17"/>
    <p:sldId id="357" r:id="rId18"/>
    <p:sldId id="306" r:id="rId19"/>
    <p:sldId id="316" r:id="rId20"/>
    <p:sldId id="315" r:id="rId21"/>
    <p:sldId id="328" r:id="rId22"/>
    <p:sldId id="280" r:id="rId23"/>
    <p:sldId id="298" r:id="rId24"/>
  </p:sldIdLst>
  <p:sldSz cx="9144000" cy="6858000" type="screen4x3"/>
  <p:notesSz cx="6858000" cy="9144000"/>
  <p:defaultTextStyle>
    <a:defPPr>
      <a:defRPr lang="en-A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A813E"/>
    <a:srgbClr val="FFEEB6"/>
    <a:srgbClr val="069A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395"/>
    <p:restoredTop sz="93164"/>
  </p:normalViewPr>
  <p:slideViewPr>
    <p:cSldViewPr snapToGrid="0" snapToObjects="1">
      <p:cViewPr varScale="1">
        <p:scale>
          <a:sx n="99" d="100"/>
          <a:sy n="99" d="100"/>
        </p:scale>
        <p:origin x="176" y="2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AU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AU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AU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AU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AU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/>
              <a:t>Click to edit Master text styles</a:t>
            </a:r>
          </a:p>
          <a:p>
            <a:pPr lvl="1"/>
            <a:r>
              <a:rPr lang="en-AU"/>
              <a:t>Second level</a:t>
            </a:r>
          </a:p>
          <a:p>
            <a:pPr lvl="2"/>
            <a:r>
              <a:rPr lang="en-AU"/>
              <a:t>Third level</a:t>
            </a:r>
          </a:p>
          <a:p>
            <a:pPr lvl="3"/>
            <a:r>
              <a:rPr lang="en-AU"/>
              <a:t>Fourth level</a:t>
            </a:r>
          </a:p>
          <a:p>
            <a:pPr lvl="4"/>
            <a:r>
              <a:rPr lang="en-AU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1C268-7F4E-3D4A-B78D-272F808CA6AE}" type="datetimeFigureOut">
              <a:rPr lang="en-AU" smtClean="0"/>
              <a:pPr/>
              <a:t>11/2/22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B5B538-83BB-BF42-9C60-E143795941B1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A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thefifthestate.com.au/urbanism/infrastructure/driving-is-the-new-smoking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314326"/>
            <a:ext cx="8315325" cy="58118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US" sz="2000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endParaRPr lang="en-US" sz="2000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endParaRPr lang="en-US" sz="2000" dirty="0">
              <a:solidFill>
                <a:srgbClr val="00B050"/>
              </a:solidFill>
            </a:endParaRPr>
          </a:p>
          <a:p>
            <a:pPr marL="0" indent="0" algn="ctr">
              <a:buNone/>
            </a:pPr>
            <a:r>
              <a:rPr lang="en-AU" sz="6600" dirty="0">
                <a:solidFill>
                  <a:srgbClr val="0A813E"/>
                </a:solidFill>
                <a:latin typeface="Trebuchet MS" panose="020B0703020202090204" pitchFamily="34" charset="0"/>
                <a:cs typeface="Times New Roman" panose="02020603050405020304" pitchFamily="18" charset="0"/>
              </a:rPr>
              <a:t>Degrowth</a:t>
            </a:r>
          </a:p>
          <a:p>
            <a:pPr marL="0" indent="0" algn="ctr">
              <a:buNone/>
            </a:pPr>
            <a:endParaRPr lang="en-US" sz="2400" dirty="0">
              <a:latin typeface="Trebuchet MS" panose="020B0703020202090204" pitchFamily="34" charset="0"/>
            </a:endParaRPr>
          </a:p>
          <a:p>
            <a:pPr marL="0" indent="0" algn="ctr">
              <a:buNone/>
            </a:pPr>
            <a:endParaRPr lang="en-US" sz="2400" dirty="0">
              <a:latin typeface="Trebuchet MS" panose="020B0703020202090204" pitchFamily="34" charset="0"/>
            </a:endParaRPr>
          </a:p>
          <a:p>
            <a:pPr marL="0" indent="0" algn="ctr">
              <a:buNone/>
            </a:pPr>
            <a:r>
              <a:rPr lang="en-US" sz="2400" dirty="0">
                <a:latin typeface="Trebuchet MS" panose="020B0703020202090204" pitchFamily="34" charset="0"/>
              </a:rPr>
              <a:t>Anitra Nelson</a:t>
            </a:r>
          </a:p>
          <a:p>
            <a:pPr marL="0" indent="0" algn="ctr">
              <a:buNone/>
            </a:pPr>
            <a:r>
              <a:rPr lang="en-US" sz="2400" dirty="0">
                <a:latin typeface="Trebuchet MS" panose="020B0703020202090204" pitchFamily="34" charset="0"/>
              </a:rPr>
              <a:t>Honorary Principal Fellow</a:t>
            </a:r>
          </a:p>
          <a:p>
            <a:pPr marL="0" indent="0" algn="ctr">
              <a:buNone/>
            </a:pPr>
            <a:r>
              <a:rPr lang="en-US" sz="2400" dirty="0">
                <a:latin typeface="Trebuchet MS" panose="020B0703020202090204" pitchFamily="34" charset="0"/>
              </a:rPr>
              <a:t>University of Melbourne</a:t>
            </a:r>
          </a:p>
          <a:p>
            <a:pPr marL="0" indent="0" algn="ctr">
              <a:buNone/>
            </a:pPr>
            <a:r>
              <a:rPr lang="en-US" sz="2400" dirty="0">
                <a:latin typeface="Trebuchet MS" panose="020B0703020202090204" pitchFamily="34" charset="0"/>
              </a:rPr>
              <a:t>Australia</a:t>
            </a:r>
          </a:p>
          <a:p>
            <a:pPr marL="0" indent="0" algn="ctr">
              <a:buNone/>
            </a:pPr>
            <a:r>
              <a:rPr lang="en-US" sz="2400" dirty="0">
                <a:latin typeface="Trebuchet MS" panose="020B0703020202090204" pitchFamily="34" charset="0"/>
              </a:rPr>
              <a:t>E: </a:t>
            </a:r>
            <a:r>
              <a:rPr lang="en-US" sz="2400" dirty="0" err="1">
                <a:latin typeface="Trebuchet MS" panose="020B0703020202090204" pitchFamily="34" charset="0"/>
              </a:rPr>
              <a:t>anitra.nelson@unimelb.edu.au</a:t>
            </a:r>
            <a:endParaRPr lang="en-US" sz="2400" dirty="0">
              <a:latin typeface="Trebuchet MS" panose="020B0703020202090204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443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980C1C0-13D1-4B4E-BD7B-A5C6112358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39" y="344879"/>
            <a:ext cx="9037122" cy="6777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1894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Hi-Res Cover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629" y="0"/>
            <a:ext cx="4305495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153C3D7-4D92-C949-A353-FBED7F23CD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8877" y="137785"/>
            <a:ext cx="4305495" cy="658243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E8C923B-045B-B741-BB70-ED4C7C604C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050" y="208741"/>
            <a:ext cx="4045202" cy="644051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E92904D-86DE-5249-9035-7E607F8EB3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225" y="208741"/>
            <a:ext cx="4196725" cy="644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9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931172"/>
            <a:ext cx="4824398" cy="3785191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3808" y="2913322"/>
            <a:ext cx="4430192" cy="375329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9262" y="212650"/>
            <a:ext cx="820070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4400" dirty="0"/>
              <a:t>Small dwellings — respecting </a:t>
            </a:r>
            <a:r>
              <a:rPr lang="en-US" sz="4400" dirty="0">
                <a:solidFill>
                  <a:srgbClr val="0A813E"/>
                </a:solidFill>
              </a:rPr>
              <a:t>Earth’s ecological limits </a:t>
            </a:r>
            <a:r>
              <a:rPr lang="en-US" sz="4400" dirty="0"/>
              <a:t>and focus on quality of life</a:t>
            </a:r>
          </a:p>
        </p:txBody>
      </p:sp>
    </p:spTree>
    <p:extLst>
      <p:ext uri="{BB962C8B-B14F-4D97-AF65-F5344CB8AC3E}">
        <p14:creationId xmlns:p14="http://schemas.microsoft.com/office/powerpoint/2010/main" val="6990085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5E3D464-4053-0949-A61C-CB19D80FDD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690" y="665018"/>
            <a:ext cx="7370619" cy="5527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600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27B5215-2D17-4A4F-A465-1A148FC5A1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28507"/>
            <a:ext cx="9144000" cy="484336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AC5B2D3-BA49-924B-899F-14380D7A754D}"/>
              </a:ext>
            </a:extLst>
          </p:cNvPr>
          <p:cNvSpPr txBox="1"/>
          <p:nvPr/>
        </p:nvSpPr>
        <p:spPr>
          <a:xfrm>
            <a:off x="1579417" y="5810284"/>
            <a:ext cx="723207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200" dirty="0"/>
              <a:t>https://</a:t>
            </a:r>
            <a:r>
              <a:rPr lang="en-AU" sz="3200" dirty="0" err="1"/>
              <a:t>csaveneto.wordpress.com</a:t>
            </a:r>
            <a:r>
              <a:rPr lang="en-AU" sz="3200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9423128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E2B739F-9669-FF4E-8D95-76ADA902F9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08466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B6EC994-3D3A-4642-A873-85C33D81578B}"/>
              </a:ext>
            </a:extLst>
          </p:cNvPr>
          <p:cNvSpPr txBox="1"/>
          <p:nvPr/>
        </p:nvSpPr>
        <p:spPr>
          <a:xfrm>
            <a:off x="2369127" y="455413"/>
            <a:ext cx="72237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3600" dirty="0"/>
              <a:t>http://</a:t>
            </a:r>
            <a:r>
              <a:rPr lang="en-AU" sz="3600" dirty="0" err="1"/>
              <a:t>cargonomia.hu</a:t>
            </a:r>
            <a:r>
              <a:rPr lang="en-AU" sz="3600" dirty="0"/>
              <a:t>/?lang=en%2F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39E182-6B75-0A41-BDB4-8001951358A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50816"/>
            <a:ext cx="9144000" cy="1467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7714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EA8571C-8ECD-1848-859A-511D04ADEC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0500" y="0"/>
            <a:ext cx="51435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F0BC45-5A7B-1A4E-B289-C54D7A885B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19199"/>
            <a:ext cx="4000500" cy="2416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80341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2334B8-6AD3-8E42-A1B4-91318897C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Cloughjordan Ecovillage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A3CD56-6ED1-634F-82A6-0C50CE4B1A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3933" y="1296785"/>
            <a:ext cx="7031661" cy="5286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2102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94B80AD-6CA4-9646-8908-D995FD1914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668" y="1419967"/>
            <a:ext cx="9099332" cy="4018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460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068C76A5-76E7-074E-9494-28224782A98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7584" y="897775"/>
            <a:ext cx="8743660" cy="57375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154CC32-3B24-314F-AE3C-C08E8CA823B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3113" y="222662"/>
            <a:ext cx="4376056" cy="2188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70979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F9DAAA2-4480-A448-A1A3-A88C48A029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515" y="171479"/>
            <a:ext cx="7837714" cy="630936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3427B1E-F742-AD4C-9A03-96941DDAD04D}"/>
              </a:ext>
            </a:extLst>
          </p:cNvPr>
          <p:cNvSpPr txBox="1"/>
          <p:nvPr/>
        </p:nvSpPr>
        <p:spPr>
          <a:xfrm>
            <a:off x="1543791" y="3811979"/>
            <a:ext cx="63201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u="sng" dirty="0">
                <a:solidFill>
                  <a:schemeClr val="bg1"/>
                </a:solidFill>
              </a:rPr>
              <a:t>https://thefifthestate.com.au/urbanism/infrastructure/driving-is-</a:t>
            </a:r>
            <a:endParaRPr lang="en-AU" u="sng" dirty="0">
              <a:solidFill>
                <a:schemeClr val="bg1"/>
              </a:solidFill>
              <a:hlinkClick r:id="rId3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r>
              <a:rPr lang="en-AU" u="sng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the-new-smoking</a:t>
            </a:r>
            <a:r>
              <a:rPr lang="en-AU" u="sng" dirty="0">
                <a:solidFill>
                  <a:schemeClr val="bg1"/>
                </a:solidFill>
              </a:rPr>
              <a:t>-emissions-warning-labels-for-car-ads-in-</a:t>
            </a:r>
            <a:r>
              <a:rPr lang="en-AU" u="sng" dirty="0" err="1">
                <a:solidFill>
                  <a:schemeClr val="bg1"/>
                </a:solidFill>
              </a:rPr>
              <a:t>france</a:t>
            </a:r>
            <a:r>
              <a:rPr lang="en-AU" u="sng" dirty="0">
                <a:solidFill>
                  <a:schemeClr val="bg1"/>
                </a:solidFill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3485250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7B132D7-F11D-F643-B605-40149D8C90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908" y="3558309"/>
            <a:ext cx="5849452" cy="329969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5072791-3CF4-E04E-817C-D4E19343ABA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601" y="19226"/>
            <a:ext cx="3540368" cy="502261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CBF1705-9B3F-5542-98C5-DF3CE458470F}"/>
              </a:ext>
            </a:extLst>
          </p:cNvPr>
          <p:cNvSpPr txBox="1"/>
          <p:nvPr/>
        </p:nvSpPr>
        <p:spPr>
          <a:xfrm>
            <a:off x="539263" y="1342318"/>
            <a:ext cx="464233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6000" dirty="0">
                <a:effectLst/>
                <a:latin typeface="Stencil" pitchFamily="82" charset="77"/>
              </a:rPr>
              <a:t>Defending the </a:t>
            </a:r>
            <a:r>
              <a:rPr lang="en-AU" sz="6000" dirty="0" err="1">
                <a:effectLst/>
                <a:latin typeface="Stencil" pitchFamily="82" charset="77"/>
              </a:rPr>
              <a:t>zad</a:t>
            </a:r>
            <a:endParaRPr lang="en-AU" sz="6000" dirty="0">
              <a:effectLst/>
              <a:latin typeface="Stencil" pitchFamily="82" charset="77"/>
            </a:endParaRPr>
          </a:p>
          <a:p>
            <a:endParaRPr lang="en-AU" dirty="0">
              <a:effectLst/>
              <a:latin typeface="Time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1936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INFig1.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3660"/>
            <a:ext cx="91440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21DEDC2-007B-E842-84F0-779ADA2BB916}"/>
              </a:ext>
            </a:extLst>
          </p:cNvPr>
          <p:cNvSpPr txBox="1"/>
          <p:nvPr/>
        </p:nvSpPr>
        <p:spPr>
          <a:xfrm>
            <a:off x="849859" y="5220905"/>
            <a:ext cx="7444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AU" sz="2800" dirty="0">
                <a:solidFill>
                  <a:schemeClr val="bg2"/>
                </a:solidFill>
              </a:rPr>
              <a:t>UNCONDITIONAL AUTONOMY ALLOWANCE (UAA)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8BFBD5C-E86B-F14B-A88E-5787CCCDC7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163" y="177800"/>
            <a:ext cx="2708940" cy="516220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BC05AF7-5F7E-F74F-8F90-8CC08539900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0537" y="156094"/>
            <a:ext cx="4178300" cy="6502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F0FD061-4E32-F643-9AED-66EBFCFF0B3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769" y="2260138"/>
            <a:ext cx="2514600" cy="3886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C7C1F8-B90F-F544-BACB-CE392406164E}"/>
              </a:ext>
            </a:extLst>
          </p:cNvPr>
          <p:cNvSpPr txBox="1"/>
          <p:nvPr/>
        </p:nvSpPr>
        <p:spPr>
          <a:xfrm>
            <a:off x="3441469" y="249997"/>
            <a:ext cx="586312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400" dirty="0"/>
              <a:t>https://</a:t>
            </a:r>
            <a:r>
              <a:rPr lang="en-AU" sz="2400" dirty="0" err="1"/>
              <a:t>radicalecologicaldemocracy.org</a:t>
            </a:r>
            <a:r>
              <a:rPr lang="en-AU" sz="2400" dirty="0"/>
              <a:t>/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0D146F-2014-F043-AF0B-68C02E0DE777}"/>
              </a:ext>
            </a:extLst>
          </p:cNvPr>
          <p:cNvSpPr txBox="1"/>
          <p:nvPr/>
        </p:nvSpPr>
        <p:spPr>
          <a:xfrm>
            <a:off x="1652489" y="6178686"/>
            <a:ext cx="749808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2800" dirty="0"/>
              <a:t>https://</a:t>
            </a:r>
            <a:r>
              <a:rPr lang="en-AU" sz="2800" dirty="0" err="1"/>
              <a:t>globaltapestryofalternatives.org</a:t>
            </a:r>
            <a:r>
              <a:rPr lang="en-AU" sz="2800" dirty="0"/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val="42847520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85798" y="1455943"/>
            <a:ext cx="7772401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latin typeface="Trebuchet MS" panose="020B0703020202090204" pitchFamily="34" charset="0"/>
                <a:cs typeface="Times New Roman"/>
              </a:rPr>
              <a:t>Policy objective — To enable citizens to create housing for degrowth by satisfying their own housing needs affordably and sustainably with households living </a:t>
            </a:r>
            <a:r>
              <a:rPr lang="en-US" sz="2000" b="1" dirty="0">
                <a:solidFill>
                  <a:srgbClr val="0A813E"/>
                </a:solidFill>
                <a:latin typeface="Trebuchet MS" panose="020B0703020202090204" pitchFamily="34" charset="0"/>
                <a:cs typeface="Times New Roman"/>
              </a:rPr>
              <a:t>one planet footprints</a:t>
            </a:r>
            <a:r>
              <a:rPr lang="en-US" sz="2000" b="1" dirty="0">
                <a:latin typeface="Trebuchet MS" panose="020B0703020202090204" pitchFamily="34" charset="0"/>
                <a:cs typeface="Times New Roman"/>
              </a:rPr>
              <a:t>.</a:t>
            </a:r>
          </a:p>
          <a:p>
            <a:endParaRPr lang="en-US" sz="1400" dirty="0">
              <a:latin typeface="Trebuchet MS" panose="020B0703020202090204" pitchFamily="34" charset="0"/>
              <a:cs typeface="Times New Roman"/>
            </a:endParaRPr>
          </a:p>
          <a:p>
            <a:r>
              <a:rPr lang="en-US" sz="2000" dirty="0">
                <a:latin typeface="Trebuchet MS" panose="020B0703020202090204" pitchFamily="34" charset="0"/>
                <a:cs typeface="Times New Roman"/>
              </a:rPr>
              <a:t>Proposed policy changes:</a:t>
            </a:r>
          </a:p>
          <a:p>
            <a:endParaRPr lang="en-US" sz="1400" b="1" dirty="0">
              <a:solidFill>
                <a:srgbClr val="00B050"/>
              </a:solidFill>
              <a:latin typeface="Trebuchet MS" panose="020B0703020202090204" pitchFamily="34" charset="0"/>
              <a:cs typeface="Times New Roman"/>
            </a:endParaRPr>
          </a:p>
          <a:p>
            <a:pPr lvl="1"/>
            <a:r>
              <a:rPr lang="en-US" sz="2000" dirty="0">
                <a:latin typeface="Trebuchet MS" panose="020B0703020202090204" pitchFamily="34" charset="0"/>
                <a:cs typeface="Times New Roman"/>
              </a:rPr>
              <a:t>• revise planning and building application processes to </a:t>
            </a:r>
            <a:r>
              <a:rPr lang="en-US" sz="2000" dirty="0">
                <a:solidFill>
                  <a:srgbClr val="0A813E"/>
                </a:solidFill>
                <a:latin typeface="Trebuchet MS" panose="020B0703020202090204" pitchFamily="34" charset="0"/>
                <a:cs typeface="Times New Roman"/>
              </a:rPr>
              <a:t>enable simple self-built dwellings and collective land settlements</a:t>
            </a:r>
          </a:p>
          <a:p>
            <a:pPr lvl="1"/>
            <a:r>
              <a:rPr lang="en-US" sz="2000" dirty="0">
                <a:latin typeface="Trebuchet MS" panose="020B0703020202090204" pitchFamily="34" charset="0"/>
                <a:cs typeface="Times New Roman"/>
              </a:rPr>
              <a:t>• enhance social housing with </a:t>
            </a:r>
            <a:r>
              <a:rPr lang="en-US" sz="2000" dirty="0">
                <a:solidFill>
                  <a:srgbClr val="0A813E"/>
                </a:solidFill>
                <a:latin typeface="Trebuchet MS" panose="020B0703020202090204" pitchFamily="34" charset="0"/>
                <a:cs typeface="Times New Roman"/>
              </a:rPr>
              <a:t>sustainable renovations to preserve history and conserve nature</a:t>
            </a:r>
          </a:p>
          <a:p>
            <a:pPr lvl="1"/>
            <a:r>
              <a:rPr lang="en-US" sz="2000" dirty="0">
                <a:latin typeface="Trebuchet MS" panose="020B0703020202090204" pitchFamily="34" charset="0"/>
                <a:cs typeface="Times New Roman"/>
              </a:rPr>
              <a:t>• enable localized, off-grid, </a:t>
            </a:r>
            <a:r>
              <a:rPr lang="en-US" sz="2000" dirty="0">
                <a:solidFill>
                  <a:srgbClr val="0A813E"/>
                </a:solidFill>
                <a:latin typeface="Trebuchet MS" panose="020B0703020202090204" pitchFamily="34" charset="0"/>
                <a:cs typeface="Times New Roman"/>
              </a:rPr>
              <a:t>ecologically sustainable basic household services</a:t>
            </a:r>
          </a:p>
          <a:p>
            <a:pPr lvl="1"/>
            <a:r>
              <a:rPr lang="en-US" sz="2000" dirty="0">
                <a:latin typeface="Trebuchet MS" panose="020B0703020202090204" pitchFamily="34" charset="0"/>
                <a:cs typeface="Times New Roman"/>
              </a:rPr>
              <a:t>• apply </a:t>
            </a:r>
            <a:r>
              <a:rPr lang="en-US" sz="2000" dirty="0">
                <a:solidFill>
                  <a:srgbClr val="0A813E"/>
                </a:solidFill>
                <a:latin typeface="Trebuchet MS" panose="020B0703020202090204" pitchFamily="34" charset="0"/>
                <a:cs typeface="Times New Roman"/>
              </a:rPr>
              <a:t>maximum standards </a:t>
            </a:r>
            <a:r>
              <a:rPr lang="en-US" sz="2000" dirty="0">
                <a:latin typeface="Trebuchet MS" panose="020B0703020202090204" pitchFamily="34" charset="0"/>
                <a:cs typeface="Times New Roman"/>
              </a:rPr>
              <a:t>for homes, land and service use — </a:t>
            </a:r>
            <a:r>
              <a:rPr lang="en-US" sz="2000" dirty="0">
                <a:solidFill>
                  <a:srgbClr val="0A813E"/>
                </a:solidFill>
                <a:latin typeface="Trebuchet MS" panose="020B0703020202090204" pitchFamily="34" charset="0"/>
                <a:cs typeface="Times New Roman"/>
              </a:rPr>
              <a:t>such as maximum living space person)</a:t>
            </a:r>
            <a:endParaRPr lang="en-US" sz="2000" dirty="0">
              <a:latin typeface="Trebuchet MS" panose="020B0703020202090204" pitchFamily="34" charset="0"/>
              <a:cs typeface="Times New Roman"/>
            </a:endParaRPr>
          </a:p>
          <a:p>
            <a:pPr lvl="1"/>
            <a:r>
              <a:rPr lang="en-US" sz="2000" dirty="0">
                <a:latin typeface="Trebuchet MS" panose="020B0703020202090204" pitchFamily="34" charset="0"/>
                <a:cs typeface="Times New Roman"/>
              </a:rPr>
              <a:t>• flexibly apply planning conditions along </a:t>
            </a:r>
            <a:r>
              <a:rPr lang="en-US" sz="2000" dirty="0">
                <a:solidFill>
                  <a:srgbClr val="0A813E"/>
                </a:solidFill>
                <a:latin typeface="Trebuchet MS" panose="020B0703020202090204" pitchFamily="34" charset="0"/>
                <a:cs typeface="Times New Roman"/>
              </a:rPr>
              <a:t>ecological and affordability criteria</a:t>
            </a:r>
            <a:r>
              <a:rPr lang="en-US" sz="2000" dirty="0">
                <a:latin typeface="Trebuchet MS" panose="020B0703020202090204" pitchFamily="34" charset="0"/>
                <a:cs typeface="Times New Roman"/>
              </a:rPr>
              <a:t>.</a:t>
            </a:r>
            <a:endParaRPr lang="en-AU" sz="2000" dirty="0">
              <a:latin typeface="Trebuchet MS" panose="020B0703020202090204" pitchFamily="34" charset="0"/>
              <a:cs typeface="Times New Roman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4319" y="578329"/>
            <a:ext cx="8595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Trebuchet MS" panose="020B0703020202090204" pitchFamily="34" charset="0"/>
                <a:cs typeface="Times New Roman"/>
              </a:rPr>
              <a:t>Top down policy meets </a:t>
            </a:r>
            <a:r>
              <a:rPr lang="en-US" sz="3600" dirty="0">
                <a:solidFill>
                  <a:srgbClr val="0A813E"/>
                </a:solidFill>
                <a:latin typeface="Trebuchet MS" panose="020B0703020202090204" pitchFamily="34" charset="0"/>
                <a:cs typeface="Times New Roman"/>
              </a:rPr>
              <a:t>grassroots efforts</a:t>
            </a:r>
            <a:endParaRPr lang="en-AU" sz="3600" dirty="0">
              <a:solidFill>
                <a:srgbClr val="0A813E"/>
              </a:solidFill>
              <a:latin typeface="Trebuchet MS" panose="020B070302020209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2315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118A389-62DE-C64C-90A3-499CB685CC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82138"/>
            <a:ext cx="9144000" cy="5654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202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15ABCF-4201-5D47-8B01-0F7C4F2B09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5188" y="0"/>
            <a:ext cx="4431211" cy="68240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E2AE5B9-302F-BD40-A749-15F61A4864E6}"/>
              </a:ext>
            </a:extLst>
          </p:cNvPr>
          <p:cNvSpPr txBox="1"/>
          <p:nvPr/>
        </p:nvSpPr>
        <p:spPr>
          <a:xfrm>
            <a:off x="6193510" y="3757058"/>
            <a:ext cx="2102592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AU" sz="6000" dirty="0"/>
              <a:t>1973</a:t>
            </a:r>
          </a:p>
        </p:txBody>
      </p:sp>
    </p:spTree>
    <p:extLst>
      <p:ext uri="{BB962C8B-B14F-4D97-AF65-F5344CB8AC3E}">
        <p14:creationId xmlns:p14="http://schemas.microsoft.com/office/powerpoint/2010/main" val="25728068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66382BA-4E98-DB45-A9BC-0F35711608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234" y="165099"/>
            <a:ext cx="4140200" cy="6527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3043FCC-3ABA-214A-84B4-4EE518F7C3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4588" y="3428999"/>
            <a:ext cx="2919095" cy="291909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EE63CE1-8EE6-FC4B-8A20-DCCD278EE6D3}"/>
              </a:ext>
            </a:extLst>
          </p:cNvPr>
          <p:cNvSpPr txBox="1"/>
          <p:nvPr/>
        </p:nvSpPr>
        <p:spPr>
          <a:xfrm>
            <a:off x="6254147" y="509906"/>
            <a:ext cx="18866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/>
              <a:t>TRAVEL</a:t>
            </a:r>
          </a:p>
          <a:p>
            <a:r>
              <a:rPr lang="en-AU" sz="2800" dirty="0"/>
              <a:t>Why?</a:t>
            </a:r>
          </a:p>
          <a:p>
            <a:r>
              <a:rPr lang="en-AU" sz="2800" dirty="0"/>
              <a:t>How?</a:t>
            </a:r>
          </a:p>
          <a:p>
            <a:r>
              <a:rPr lang="en-AU" sz="2800" dirty="0"/>
              <a:t>Where?</a:t>
            </a:r>
          </a:p>
          <a:p>
            <a:r>
              <a:rPr lang="en-AU" sz="2800" dirty="0"/>
              <a:t>For what?</a:t>
            </a:r>
          </a:p>
          <a:p>
            <a:r>
              <a:rPr lang="en-AU" sz="2800" dirty="0"/>
              <a:t>When?</a:t>
            </a:r>
          </a:p>
        </p:txBody>
      </p:sp>
    </p:spTree>
    <p:extLst>
      <p:ext uri="{BB962C8B-B14F-4D97-AF65-F5344CB8AC3E}">
        <p14:creationId xmlns:p14="http://schemas.microsoft.com/office/powerpoint/2010/main" val="37530188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655093" y="698026"/>
            <a:ext cx="8061480" cy="5668560"/>
          </a:xfrm>
          <a:prstGeom prst="rect">
            <a:avLst/>
          </a:prstGeom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55093" y="588843"/>
            <a:ext cx="8061480" cy="18158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/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25 European events 26 Oct.–27 Nov. 2018</a:t>
            </a:r>
          </a:p>
          <a:p>
            <a:pPr algn="ctr"/>
            <a:r>
              <a:rPr lang="en-US" sz="2800" dirty="0">
                <a:latin typeface="Times New Roman" charset="0"/>
                <a:ea typeface="Times New Roman" charset="0"/>
                <a:cs typeface="Times New Roman" charset="0"/>
              </a:rPr>
              <a:t>by train, ferry, bikes and legs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6152342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700" y="1150938"/>
            <a:ext cx="8229600" cy="4489547"/>
          </a:xfrm>
        </p:spPr>
      </p:pic>
    </p:spTree>
    <p:extLst>
      <p:ext uri="{BB962C8B-B14F-4D97-AF65-F5344CB8AC3E}">
        <p14:creationId xmlns:p14="http://schemas.microsoft.com/office/powerpoint/2010/main" val="16010225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B846B8E-0224-8D46-9397-27F7F86B1A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689" y="527372"/>
            <a:ext cx="8354622" cy="5803255"/>
          </a:xfrm>
        </p:spPr>
      </p:pic>
    </p:spTree>
    <p:extLst>
      <p:ext uri="{BB962C8B-B14F-4D97-AF65-F5344CB8AC3E}">
        <p14:creationId xmlns:p14="http://schemas.microsoft.com/office/powerpoint/2010/main" val="6729426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1727</TotalTime>
  <Words>229</Words>
  <Application>Microsoft Macintosh PowerPoint</Application>
  <PresentationFormat>On-screen Show (4:3)</PresentationFormat>
  <Paragraphs>41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Stencil</vt:lpstr>
      <vt:lpstr>Times</vt:lpstr>
      <vt:lpstr>Times New Roman</vt:lpstr>
      <vt:lpstr>Trebuchet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Cloughjordan Ecovillage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RMIT University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Anitra Nelson</dc:creator>
  <cp:lastModifiedBy>Lizzy Noone</cp:lastModifiedBy>
  <cp:revision>72</cp:revision>
  <dcterms:created xsi:type="dcterms:W3CDTF">2018-05-10T20:19:04Z</dcterms:created>
  <dcterms:modified xsi:type="dcterms:W3CDTF">2022-02-11T11:21:29Z</dcterms:modified>
</cp:coreProperties>
</file>