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5"/>
  </p:notesMasterIdLst>
  <p:sldIdLst>
    <p:sldId id="261" r:id="rId2"/>
    <p:sldId id="306" r:id="rId3"/>
    <p:sldId id="296" r:id="rId4"/>
    <p:sldId id="308" r:id="rId5"/>
    <p:sldId id="258" r:id="rId6"/>
    <p:sldId id="266" r:id="rId7"/>
    <p:sldId id="300" r:id="rId8"/>
    <p:sldId id="332" r:id="rId9"/>
    <p:sldId id="283" r:id="rId10"/>
    <p:sldId id="269" r:id="rId11"/>
    <p:sldId id="285" r:id="rId12"/>
    <p:sldId id="284" r:id="rId13"/>
    <p:sldId id="312" r:id="rId14"/>
    <p:sldId id="315" r:id="rId15"/>
    <p:sldId id="303" r:id="rId16"/>
    <p:sldId id="330" r:id="rId17"/>
    <p:sldId id="329" r:id="rId18"/>
    <p:sldId id="328" r:id="rId19"/>
    <p:sldId id="331" r:id="rId20"/>
    <p:sldId id="318" r:id="rId21"/>
    <p:sldId id="301" r:id="rId22"/>
    <p:sldId id="260" r:id="rId23"/>
    <p:sldId id="319" r:id="rId24"/>
    <p:sldId id="273" r:id="rId25"/>
    <p:sldId id="272" r:id="rId26"/>
    <p:sldId id="320" r:id="rId27"/>
    <p:sldId id="321" r:id="rId28"/>
    <p:sldId id="322" r:id="rId29"/>
    <p:sldId id="326" r:id="rId30"/>
    <p:sldId id="305" r:id="rId31"/>
    <p:sldId id="314" r:id="rId32"/>
    <p:sldId id="324" r:id="rId33"/>
    <p:sldId id="325" r:id="rId34"/>
    <p:sldId id="309" r:id="rId35"/>
    <p:sldId id="274" r:id="rId36"/>
    <p:sldId id="286" r:id="rId37"/>
    <p:sldId id="287" r:id="rId38"/>
    <p:sldId id="316" r:id="rId39"/>
    <p:sldId id="317" r:id="rId40"/>
    <p:sldId id="291" r:id="rId41"/>
    <p:sldId id="307" r:id="rId42"/>
    <p:sldId id="323" r:id="rId43"/>
    <p:sldId id="327" r:id="rId4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105" autoAdjust="0"/>
  </p:normalViewPr>
  <p:slideViewPr>
    <p:cSldViewPr snapToGrid="0" snapToObjects="1">
      <p:cViewPr>
        <p:scale>
          <a:sx n="75" d="100"/>
          <a:sy n="75" d="100"/>
        </p:scale>
        <p:origin x="-688" y="-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printerSettings" Target="printerSettings/printerSettings1.bin"/><Relationship Id="rId47" Type="http://schemas.openxmlformats.org/officeDocument/2006/relationships/presProps" Target="presProps.xml"/><Relationship Id="rId48" Type="http://schemas.openxmlformats.org/officeDocument/2006/relationships/viewProps" Target="viewProps.xml"/><Relationship Id="rId49" Type="http://schemas.openxmlformats.org/officeDocument/2006/relationships/theme" Target="theme/theme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F45D8E-731D-8949-A72F-6515BFAEC120}" type="datetimeFigureOut">
              <a:rPr lang="en-US" smtClean="0"/>
              <a:t>09/10/20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E17821-DC9A-3E46-94E4-9203C95651A8}" type="slidenum">
              <a:rPr lang="en-US" smtClean="0"/>
              <a:t>‹#›</a:t>
            </a:fld>
            <a:endParaRPr lang="en-US"/>
          </a:p>
        </p:txBody>
      </p:sp>
    </p:spTree>
    <p:extLst>
      <p:ext uri="{BB962C8B-B14F-4D97-AF65-F5344CB8AC3E}">
        <p14:creationId xmlns:p14="http://schemas.microsoft.com/office/powerpoint/2010/main" val="212782014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 Id="rId3" Type="http://schemas.openxmlformats.org/officeDocument/2006/relationships/hyperlink" Target="https://www.menti.com/2wpn7dssic" TargetMode="Externa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docs.google.com/document/d/1ZxZMdY4WjooVH-Q0f7lrE6UqCvJLsRWEZiTocRZ4lh4/edit?usp=sharing" TargetMode="External"/><Relationship Id="rId4" Type="http://schemas.openxmlformats.org/officeDocument/2006/relationships/hyperlink" Target="https://docs.google.com/document/d/102aNcs2fHDkl6SQMQ8ejv-gBhp_w_nii7aQDVCUzrxM/edit?usp=sharing" TargetMode="External"/><Relationship Id="rId5" Type="http://schemas.openxmlformats.org/officeDocument/2006/relationships/hyperlink" Target="https://docs.google.com/document/d/16QmDKh5puwOycSxukWAJVaUnpTsjsYBvJt_SZZxTpuw/edit?usp=sharing" TargetMode="External"/><Relationship Id="rId6" Type="http://schemas.openxmlformats.org/officeDocument/2006/relationships/hyperlink" Target="https://docs.google.com/document/d/109jk-Quo6TcEfAhil7lnCjhuVBpjrvcTg9nCJN7T5Z4/edit?usp=sharing" TargetMode="External"/><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Trigger</a:t>
            </a:r>
            <a:r>
              <a:rPr lang="en-US" baseline="0" dirty="0" smtClean="0"/>
              <a:t> warning for the new teachers-for some of you this is very new don’t change your programme. How can this influence my work-challenge you to be more critical in your work. Outcome may be different for new and more established schools.</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1</a:t>
            </a:fld>
            <a:endParaRPr lang="en-US"/>
          </a:p>
        </p:txBody>
      </p:sp>
    </p:spTree>
    <p:extLst>
      <p:ext uri="{BB962C8B-B14F-4D97-AF65-F5344CB8AC3E}">
        <p14:creationId xmlns:p14="http://schemas.microsoft.com/office/powerpoint/2010/main" val="39057057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will focus on Step 3 Digging Deeper into</a:t>
            </a:r>
            <a:r>
              <a:rPr lang="en-US" baseline="0" dirty="0" smtClean="0"/>
              <a:t> an issue today</a:t>
            </a:r>
          </a:p>
          <a:p>
            <a:endParaRPr lang="en-US" baseline="0" dirty="0" smtClean="0"/>
          </a:p>
          <a:p>
            <a:r>
              <a:rPr lang="en-US" baseline="0" dirty="0" smtClean="0"/>
              <a:t>If this step is done right it will influence step 4, 5 and 6!</a:t>
            </a:r>
          </a:p>
          <a:p>
            <a:endParaRPr lang="en-US" baseline="0" dirty="0" smtClean="0"/>
          </a:p>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2</a:t>
            </a:fld>
            <a:endParaRPr lang="en-US"/>
          </a:p>
        </p:txBody>
      </p:sp>
    </p:spTree>
    <p:extLst>
      <p:ext uri="{BB962C8B-B14F-4D97-AF65-F5344CB8AC3E}">
        <p14:creationId xmlns:p14="http://schemas.microsoft.com/office/powerpoint/2010/main" val="37402650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a:t>
            </a:fld>
            <a:endParaRPr lang="en-US"/>
          </a:p>
        </p:txBody>
      </p:sp>
    </p:spTree>
    <p:extLst>
      <p:ext uri="{BB962C8B-B14F-4D97-AF65-F5344CB8AC3E}">
        <p14:creationId xmlns:p14="http://schemas.microsoft.com/office/powerpoint/2010/main" val="10954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Fits</a:t>
            </a:r>
            <a:r>
              <a:rPr lang="en-US" baseline="0" dirty="0" smtClean="0"/>
              <a:t> somewhere else? Theory at the start??</a:t>
            </a:r>
          </a:p>
          <a:p>
            <a:endParaRPr lang="en-US" baseline="0" dirty="0" smtClean="0"/>
          </a:p>
          <a:p>
            <a:r>
              <a:rPr lang="en-US" baseline="0" dirty="0" smtClean="0"/>
              <a:t>Critical approach.</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5</a:t>
            </a:fld>
            <a:endParaRPr lang="en-US"/>
          </a:p>
        </p:txBody>
      </p:sp>
    </p:spTree>
    <p:extLst>
      <p:ext uri="{BB962C8B-B14F-4D97-AF65-F5344CB8AC3E}">
        <p14:creationId xmlns:p14="http://schemas.microsoft.com/office/powerpoint/2010/main" val="2051824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https://</a:t>
            </a:r>
            <a:r>
              <a:rPr lang="en-US" sz="1200" kern="1200" dirty="0" err="1" smtClean="0">
                <a:solidFill>
                  <a:schemeClr val="tx1"/>
                </a:solidFill>
                <a:effectLst/>
                <a:latin typeface="+mn-lt"/>
                <a:ea typeface="+mn-ea"/>
                <a:cs typeface="+mn-cs"/>
              </a:rPr>
              <a:t>docs.google.com</a:t>
            </a:r>
            <a:r>
              <a:rPr lang="en-US" sz="1200" kern="1200" dirty="0" smtClean="0">
                <a:solidFill>
                  <a:schemeClr val="tx1"/>
                </a:solidFill>
                <a:effectLst/>
                <a:latin typeface="+mn-lt"/>
                <a:ea typeface="+mn-ea"/>
                <a:cs typeface="+mn-cs"/>
              </a:rPr>
              <a:t>/document/d/1_JlxmmhphMwfeWzhMU3SN42nxPaLMTkfuyQATezY8tA/</a:t>
            </a:r>
            <a:r>
              <a:rPr lang="en-US" sz="1200" kern="1200" dirty="0" err="1" smtClean="0">
                <a:solidFill>
                  <a:schemeClr val="tx1"/>
                </a:solidFill>
                <a:effectLst/>
                <a:latin typeface="+mn-lt"/>
                <a:ea typeface="+mn-ea"/>
                <a:cs typeface="+mn-cs"/>
              </a:rPr>
              <a:t>edit?usp</a:t>
            </a:r>
            <a:r>
              <a:rPr lang="en-US" sz="1200" kern="1200" dirty="0" smtClean="0">
                <a:solidFill>
                  <a:schemeClr val="tx1"/>
                </a:solidFill>
                <a:effectLst/>
                <a:latin typeface="+mn-lt"/>
                <a:ea typeface="+mn-ea"/>
                <a:cs typeface="+mn-cs"/>
              </a:rPr>
              <a:t>=sharing</a:t>
            </a:r>
            <a:endParaRPr lang="en-GB"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American Typewriter"/>
                <a:cs typeface="American Typewriter"/>
              </a:rPr>
              <a:t>Think socially, politically, economically, emotionally??</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American Typewriter"/>
                <a:cs typeface="American Typewriter"/>
              </a:rPr>
              <a:t>Do you agree that the ‘Pandemic is a Portal’?</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American Typewriter"/>
              <a:cs typeface="American Typewriter"/>
            </a:endParaRPr>
          </a:p>
          <a:p>
            <a:r>
              <a:rPr lang="en-US" sz="1200" i="1" dirty="0" smtClean="0">
                <a:latin typeface="American Typewriter"/>
                <a:cs typeface="American Typewriter"/>
              </a:rPr>
              <a:t>You could also consider asking students what they might bring with them through the portal-get them to think of emotions and skills as well as possessions! </a:t>
            </a:r>
          </a:p>
          <a:p>
            <a:endParaRPr lang="en-US" sz="1200" i="1" dirty="0" smtClean="0">
              <a:latin typeface="American Typewriter"/>
              <a:cs typeface="American Typewriter"/>
            </a:endParaRPr>
          </a:p>
          <a:p>
            <a:r>
              <a:rPr lang="en-US" sz="1200" dirty="0" smtClean="0">
                <a:latin typeface="American Typewriter"/>
                <a:cs typeface="American Typewriter"/>
              </a:rPr>
              <a:t>Is there any other questions you could ask?</a:t>
            </a:r>
          </a:p>
          <a:p>
            <a:endParaRPr lang="en-US" sz="1200" dirty="0" smtClean="0">
              <a:latin typeface="American Typewriter"/>
              <a:cs typeface="American Typewriter"/>
            </a:endParaRPr>
          </a:p>
          <a:p>
            <a:r>
              <a:rPr lang="en-US" sz="1200" dirty="0" smtClean="0">
                <a:latin typeface="American Typewriter"/>
                <a:cs typeface="American Typewriter"/>
              </a:rPr>
              <a:t>Co-host puts the teachers into</a:t>
            </a:r>
            <a:r>
              <a:rPr lang="en-US" sz="1200" baseline="0" dirty="0" smtClean="0">
                <a:latin typeface="American Typewriter"/>
                <a:cs typeface="American Typewriter"/>
              </a:rPr>
              <a:t> groups.</a:t>
            </a:r>
            <a:endParaRPr lang="en-US" sz="1200" dirty="0" smtClean="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American Typewriter"/>
              <a:cs typeface="American Typewriter"/>
            </a:endParaRPr>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6</a:t>
            </a:fld>
            <a:endParaRPr lang="en-US"/>
          </a:p>
        </p:txBody>
      </p:sp>
    </p:spTree>
    <p:extLst>
      <p:ext uri="{BB962C8B-B14F-4D97-AF65-F5344CB8AC3E}">
        <p14:creationId xmlns:p14="http://schemas.microsoft.com/office/powerpoint/2010/main" val="3173268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u="sng" kern="1200" dirty="0" smtClean="0">
                <a:solidFill>
                  <a:schemeClr val="tx1"/>
                </a:solidFill>
                <a:effectLst/>
                <a:latin typeface="+mn-lt"/>
                <a:ea typeface="+mn-ea"/>
                <a:cs typeface="+mn-cs"/>
                <a:hlinkClick r:id="rId3"/>
              </a:rPr>
              <a:t>https://www.menti.com/2wpn7dssic</a:t>
            </a:r>
            <a:r>
              <a:rPr lang="en-GB" dirty="0" smtClean="0">
                <a:effectLst/>
              </a:rPr>
              <a:t> </a:t>
            </a:r>
            <a:endParaRPr lang="en-US" sz="1200" dirty="0" smtClean="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American Typewriter"/>
                <a:cs typeface="American Typewriter"/>
              </a:rPr>
              <a:t>PUT UP THE MENTIMETER AFTER THIS SLIDE</a:t>
            </a:r>
            <a:r>
              <a:rPr lang="mr-IN" sz="1200" dirty="0" smtClean="0">
                <a:latin typeface="American Typewriter"/>
                <a:cs typeface="American Typewriter"/>
              </a:rPr>
              <a:t>…</a:t>
            </a:r>
            <a:r>
              <a:rPr lang="ga-IE" sz="1200" dirty="0" smtClean="0">
                <a:latin typeface="American Typewriter"/>
                <a:cs typeface="American Typewriter"/>
              </a:rPr>
              <a:t>...log in lizzy.noone@worldwiseschools.ie log in P0ppyU1tan again we</a:t>
            </a:r>
            <a:r>
              <a:rPr lang="ga-IE" sz="1200" baseline="0" dirty="0" smtClean="0">
                <a:latin typeface="American Typewriter"/>
                <a:cs typeface="American Typewriter"/>
              </a:rPr>
              <a:t> might need to wipe each mentimeter after each.</a:t>
            </a:r>
            <a:endParaRPr lang="en-US" sz="1200" dirty="0" smtClean="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American Typewriter"/>
                <a:cs typeface="American Typewriter"/>
              </a:rPr>
              <a:t>Do you agree that the ‘Pandemic is a Portal’?</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American Typewriter"/>
              <a:cs typeface="American Typewriter"/>
            </a:endParaRPr>
          </a:p>
          <a:p>
            <a:r>
              <a:rPr lang="en-US" sz="1200" i="1" dirty="0" smtClean="0">
                <a:latin typeface="American Typewriter"/>
                <a:cs typeface="American Typewriter"/>
              </a:rPr>
              <a:t>You could also consider asking students what they might bring with them through the portal-get them to think of emotions and skills as well as possessions! </a:t>
            </a:r>
          </a:p>
          <a:p>
            <a:endParaRPr lang="en-US" sz="1200" i="1" dirty="0" smtClean="0">
              <a:latin typeface="American Typewriter"/>
              <a:cs typeface="American Typewriter"/>
            </a:endParaRPr>
          </a:p>
          <a:p>
            <a:r>
              <a:rPr lang="en-US" sz="1200" dirty="0" smtClean="0">
                <a:latin typeface="American Typewriter"/>
                <a:cs typeface="American Typewriter"/>
              </a:rPr>
              <a:t>Is there any other questions you could ask?</a:t>
            </a:r>
          </a:p>
          <a:p>
            <a:endParaRPr lang="en-US" sz="1200" dirty="0" smtClean="0">
              <a:latin typeface="American Typewriter"/>
              <a:cs typeface="American Typewriter"/>
            </a:endParaRPr>
          </a:p>
          <a:p>
            <a:endParaRPr lang="en-US" sz="1200" dirty="0" smtClean="0">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American Typewriter"/>
              <a:cs typeface="American Typewriter"/>
            </a:endParaRPr>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7</a:t>
            </a:fld>
            <a:endParaRPr lang="en-US"/>
          </a:p>
        </p:txBody>
      </p:sp>
    </p:spTree>
    <p:extLst>
      <p:ext uri="{BB962C8B-B14F-4D97-AF65-F5344CB8AC3E}">
        <p14:creationId xmlns:p14="http://schemas.microsoft.com/office/powerpoint/2010/main" val="3173268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Intro to thematic information sheets</a:t>
            </a:r>
          </a:p>
        </p:txBody>
      </p:sp>
      <p:sp>
        <p:nvSpPr>
          <p:cNvPr id="4" name="Slide Number Placeholder 3"/>
          <p:cNvSpPr>
            <a:spLocks noGrp="1"/>
          </p:cNvSpPr>
          <p:nvPr>
            <p:ph type="sldNum" sz="quarter" idx="5"/>
          </p:nvPr>
        </p:nvSpPr>
        <p:spPr/>
        <p:txBody>
          <a:bodyPr/>
          <a:lstStyle/>
          <a:p>
            <a:fld id="{400AEDBD-9B7C-DD41-95AF-15271397285B}" type="slidenum">
              <a:rPr lang="en-US" smtClean="0"/>
              <a:t>8</a:t>
            </a:fld>
            <a:endParaRPr lang="en-US"/>
          </a:p>
        </p:txBody>
      </p:sp>
    </p:spTree>
    <p:extLst>
      <p:ext uri="{BB962C8B-B14F-4D97-AF65-F5344CB8AC3E}">
        <p14:creationId xmlns:p14="http://schemas.microsoft.com/office/powerpoint/2010/main" val="364844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Covid-19</a:t>
            </a:r>
            <a:r>
              <a:rPr lang="en-US" baseline="0" dirty="0" smtClean="0"/>
              <a:t> has provided a powerful lens through which inequality in its many forms can be seen. What’s equally obvious is that we cannot beat this </a:t>
            </a:r>
            <a:r>
              <a:rPr lang="en-US" baseline="0" dirty="0" err="1" smtClean="0"/>
              <a:t>virsu</a:t>
            </a:r>
            <a:r>
              <a:rPr lang="en-US" baseline="0" dirty="0" smtClean="0"/>
              <a:t> if we do not also tackle the disease of inequality. </a:t>
            </a:r>
          </a:p>
          <a:p>
            <a:r>
              <a:rPr lang="en-US" baseline="0" dirty="0" smtClean="0"/>
              <a:t>Antonio Guterres the UN Secretary General but it well when he said C19 has exposed the lie that free markets can deliver healthcare for all, the fiction that unpaid care work isn’t work, the delusion that we live in a post racial world. We are all floating on the same sea but some are in super yachts and others clinging to drifting debris’.</a:t>
            </a:r>
          </a:p>
          <a:p>
            <a:endParaRPr lang="en-US" baseline="0" dirty="0" smtClean="0"/>
          </a:p>
          <a:p>
            <a:endParaRPr lang="en-US" baseline="0" dirty="0" smtClean="0"/>
          </a:p>
          <a:p>
            <a:r>
              <a:rPr lang="en-US" baseline="0" dirty="0" smtClean="0"/>
              <a:t>The global economic system is key-campaigns to cancel the debt, tackle tax avoidance and how the IMF chooses to use its resources will be key. </a:t>
            </a:r>
            <a:endParaRPr lang="en-US" dirty="0" smtClean="0"/>
          </a:p>
          <a:p>
            <a:endParaRPr lang="en-US" dirty="0" smtClean="0"/>
          </a:p>
          <a:p>
            <a:r>
              <a:rPr lang="en-US" dirty="0" smtClean="0"/>
              <a:t>No matter what theme you</a:t>
            </a:r>
            <a:r>
              <a:rPr lang="en-US" baseline="0" dirty="0" smtClean="0"/>
              <a:t> are exploring you can not avoid talking about structural and systematic inequalities that exist in the world.</a:t>
            </a:r>
          </a:p>
          <a:p>
            <a:endParaRPr lang="en-US" baseline="0" dirty="0" smtClean="0"/>
          </a:p>
          <a:p>
            <a:r>
              <a:rPr lang="en-US" baseline="0" dirty="0" smtClean="0"/>
              <a:t>What systems can you think of that might cause mass inequality???</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9</a:t>
            </a:fld>
            <a:endParaRPr lang="en-US"/>
          </a:p>
        </p:txBody>
      </p:sp>
    </p:spTree>
    <p:extLst>
      <p:ext uri="{BB962C8B-B14F-4D97-AF65-F5344CB8AC3E}">
        <p14:creationId xmlns:p14="http://schemas.microsoft.com/office/powerpoint/2010/main" val="37193237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r>
              <a:rPr lang="en-GB" sz="1400" dirty="0" smtClean="0">
                <a:solidFill>
                  <a:srgbClr val="002060"/>
                </a:solidFill>
                <a:latin typeface="American Typewriter"/>
                <a:cs typeface="American Typewriter"/>
              </a:rPr>
              <a:t>Rebecca</a:t>
            </a:r>
            <a:r>
              <a:rPr lang="en-GB" sz="1400" baseline="0" dirty="0" smtClean="0">
                <a:solidFill>
                  <a:srgbClr val="002060"/>
                </a:solidFill>
                <a:latin typeface="American Typewriter"/>
                <a:cs typeface="American Typewriter"/>
              </a:rPr>
              <a:t> </a:t>
            </a:r>
            <a:r>
              <a:rPr lang="en-GB" sz="1400" baseline="0" dirty="0" err="1" smtClean="0">
                <a:solidFill>
                  <a:srgbClr val="002060"/>
                </a:solidFill>
                <a:latin typeface="American Typewriter"/>
                <a:cs typeface="American Typewriter"/>
              </a:rPr>
              <a:t>Solnit</a:t>
            </a:r>
            <a:r>
              <a:rPr lang="en-GB" sz="1400" baseline="0" dirty="0" smtClean="0">
                <a:solidFill>
                  <a:srgbClr val="002060"/>
                </a:solidFill>
                <a:latin typeface="American Typewriter"/>
                <a:cs typeface="American Typewriter"/>
              </a:rPr>
              <a:t> author wrote ‘I have often thought that the wave of privatisation that has </a:t>
            </a:r>
            <a:r>
              <a:rPr lang="en-GB" sz="1400" baseline="0" dirty="0" err="1" smtClean="0">
                <a:solidFill>
                  <a:srgbClr val="002060"/>
                </a:solidFill>
                <a:latin typeface="American Typewriter"/>
                <a:cs typeface="American Typewriter"/>
              </a:rPr>
              <a:t>charactised</a:t>
            </a:r>
            <a:r>
              <a:rPr lang="en-GB" sz="1400" baseline="0" dirty="0" smtClean="0">
                <a:solidFill>
                  <a:srgbClr val="002060"/>
                </a:solidFill>
                <a:latin typeface="American Typewriter"/>
                <a:cs typeface="American Typewriter"/>
              </a:rPr>
              <a:t> </a:t>
            </a:r>
            <a:r>
              <a:rPr lang="en-GB" sz="1400" baseline="0" dirty="0" err="1" smtClean="0">
                <a:solidFill>
                  <a:srgbClr val="002060"/>
                </a:solidFill>
                <a:latin typeface="American Typewriter"/>
                <a:cs typeface="American Typewriter"/>
              </a:rPr>
              <a:t>neolibreal</a:t>
            </a:r>
            <a:r>
              <a:rPr lang="en-GB" sz="1400" baseline="0" dirty="0" smtClean="0">
                <a:solidFill>
                  <a:srgbClr val="002060"/>
                </a:solidFill>
                <a:latin typeface="American Typewriter"/>
                <a:cs typeface="American Typewriter"/>
              </a:rPr>
              <a:t> age began with the privatisation of the human heart the withdrawal from a sense of shared fate and social bonds. It is to be hoped that this shared experience of catastrophe will reverse the </a:t>
            </a:r>
            <a:r>
              <a:rPr lang="en-GB" sz="1400" baseline="0" smtClean="0">
                <a:solidFill>
                  <a:srgbClr val="002060"/>
                </a:solidFill>
                <a:latin typeface="American Typewriter"/>
                <a:cs typeface="American Typewriter"/>
              </a:rPr>
              <a:t>social bonds.</a:t>
            </a:r>
          </a:p>
          <a:p>
            <a:pPr marL="0" indent="0" algn="l">
              <a:buFont typeface="Arial" panose="020B0604020202020204" pitchFamily="34" charset="0"/>
              <a:buNone/>
            </a:pPr>
            <a:endParaRPr lang="en-GB" sz="1400" dirty="0" smtClean="0">
              <a:solidFill>
                <a:srgbClr val="002060"/>
              </a:solidFill>
              <a:latin typeface="American Typewriter"/>
              <a:cs typeface="American Typewriter"/>
            </a:endParaRPr>
          </a:p>
          <a:p>
            <a:pPr marL="0" indent="0" algn="l">
              <a:buFont typeface="Arial" panose="020B0604020202020204" pitchFamily="34" charset="0"/>
              <a:buNone/>
            </a:pPr>
            <a:r>
              <a:rPr lang="en-GB" sz="1400" dirty="0" smtClean="0">
                <a:solidFill>
                  <a:srgbClr val="002060"/>
                </a:solidFill>
                <a:latin typeface="American Typewriter"/>
                <a:cs typeface="American Typewriter"/>
              </a:rPr>
              <a:t>‘There’s a hole in the bucket…’</a:t>
            </a:r>
          </a:p>
          <a:p>
            <a:pPr marL="0" indent="0" algn="l">
              <a:buFont typeface="Arial" panose="020B0604020202020204" pitchFamily="34" charset="0"/>
              <a:buNone/>
            </a:pPr>
            <a:endParaRPr lang="en-IE" sz="1200" dirty="0" smtClean="0">
              <a:solidFill>
                <a:srgbClr val="002060"/>
              </a:solidFill>
              <a:latin typeface="American Typewriter"/>
              <a:cs typeface="American Typewriter"/>
            </a:endParaRPr>
          </a:p>
          <a:p>
            <a:pPr marL="0" indent="0" algn="l">
              <a:buFont typeface="Arial" panose="020B0604020202020204" pitchFamily="34" charset="0"/>
              <a:buNone/>
            </a:pPr>
            <a:r>
              <a:rPr lang="en-IE" sz="1200" i="1" dirty="0" smtClean="0">
                <a:solidFill>
                  <a:srgbClr val="FF0000"/>
                </a:solidFill>
                <a:latin typeface="American Typewriter"/>
                <a:cs typeface="American Typewriter"/>
              </a:rPr>
              <a:t>$4tn </a:t>
            </a:r>
            <a:r>
              <a:rPr lang="en-IE" sz="1200" i="1" dirty="0" smtClean="0">
                <a:solidFill>
                  <a:srgbClr val="002060"/>
                </a:solidFill>
                <a:latin typeface="American Typewriter"/>
                <a:cs typeface="American Typewriter"/>
              </a:rPr>
              <a:t>of external debts owed by developing countries costs them more than </a:t>
            </a:r>
            <a:r>
              <a:rPr lang="en-IE" sz="1200" i="1" dirty="0" smtClean="0">
                <a:solidFill>
                  <a:srgbClr val="FF0000"/>
                </a:solidFill>
                <a:latin typeface="American Typewriter"/>
                <a:cs typeface="American Typewriter"/>
              </a:rPr>
              <a:t>$1.5bn </a:t>
            </a:r>
            <a:r>
              <a:rPr lang="en-IE" sz="1200" i="1" dirty="0" smtClean="0">
                <a:solidFill>
                  <a:srgbClr val="002060"/>
                </a:solidFill>
                <a:latin typeface="American Typewriter"/>
                <a:cs typeface="American Typewriter"/>
              </a:rPr>
              <a:t>a day in repayments – and</a:t>
            </a:r>
            <a:r>
              <a:rPr lang="en-IE" sz="1200" i="1" dirty="0" smtClean="0">
                <a:solidFill>
                  <a:srgbClr val="FF0000"/>
                </a:solidFill>
                <a:latin typeface="American Typewriter"/>
                <a:cs typeface="American Typewriter"/>
              </a:rPr>
              <a:t> $34m </a:t>
            </a:r>
            <a:r>
              <a:rPr lang="en-IE" sz="1200" i="1" dirty="0" smtClean="0">
                <a:solidFill>
                  <a:srgbClr val="002060"/>
                </a:solidFill>
                <a:latin typeface="American Typewriter"/>
                <a:cs typeface="American Typewriter"/>
              </a:rPr>
              <a:t>of that comes from the very poorest countries.</a:t>
            </a:r>
          </a:p>
          <a:p>
            <a:pPr marL="0" indent="0" algn="l">
              <a:buFont typeface="Arial" panose="020B0604020202020204" pitchFamily="34" charset="0"/>
              <a:buNone/>
            </a:pPr>
            <a:r>
              <a:rPr lang="en-IE" sz="1200" i="1" dirty="0" smtClean="0">
                <a:solidFill>
                  <a:srgbClr val="002060"/>
                </a:solidFill>
                <a:latin typeface="American Typewriter"/>
                <a:cs typeface="American Typewriter"/>
              </a:rPr>
              <a:t>52 countries are now in debt crisis</a:t>
            </a:r>
          </a:p>
          <a:p>
            <a:pPr marL="0" indent="0" algn="l">
              <a:buFont typeface="Arial" panose="020B0604020202020204" pitchFamily="34" charset="0"/>
              <a:buNone/>
            </a:pPr>
            <a:r>
              <a:rPr lang="en-IE" sz="1200" i="1" dirty="0" smtClean="0">
                <a:solidFill>
                  <a:srgbClr val="002060"/>
                </a:solidFill>
                <a:latin typeface="American Typewriter"/>
                <a:cs typeface="American Typewriter"/>
              </a:rPr>
              <a:t>This has not taken full account of the impact of Covid’</a:t>
            </a:r>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10</a:t>
            </a:fld>
            <a:endParaRPr lang="en-US"/>
          </a:p>
        </p:txBody>
      </p:sp>
    </p:spTree>
    <p:extLst>
      <p:ext uri="{BB962C8B-B14F-4D97-AF65-F5344CB8AC3E}">
        <p14:creationId xmlns:p14="http://schemas.microsoft.com/office/powerpoint/2010/main" val="26851134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pandemic gave us a</a:t>
            </a:r>
            <a:r>
              <a:rPr lang="en-US" baseline="0" dirty="0" smtClean="0"/>
              <a:t> chance to appreciate nature and gave us a glimpse into what a fossil free future might look like offering a break from addictive consumerism (one would hope!)</a:t>
            </a:r>
          </a:p>
          <a:p>
            <a:endParaRPr lang="en-US" baseline="0" dirty="0" smtClean="0"/>
          </a:p>
          <a:p>
            <a:r>
              <a:rPr lang="en-US" baseline="0" dirty="0" smtClean="0"/>
              <a:t>George </a:t>
            </a:r>
            <a:r>
              <a:rPr lang="en-US" baseline="0" dirty="0" err="1" smtClean="0"/>
              <a:t>Monibot</a:t>
            </a:r>
            <a:r>
              <a:rPr lang="en-US" baseline="0" dirty="0" smtClean="0"/>
              <a:t> said that’ it [the pandemic] has to be a tipping point. This has to be a point to transform where we move from one system an exploitative political and economic system to a completely different one private sufficiency and public luxury.</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11</a:t>
            </a:fld>
            <a:endParaRPr lang="en-US"/>
          </a:p>
        </p:txBody>
      </p:sp>
    </p:spTree>
    <p:extLst>
      <p:ext uri="{BB962C8B-B14F-4D97-AF65-F5344CB8AC3E}">
        <p14:creationId xmlns:p14="http://schemas.microsoft.com/office/powerpoint/2010/main" val="42007108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i="1" dirty="0" smtClean="0">
                <a:latin typeface="American Typewriter"/>
                <a:cs typeface="American Typewriter"/>
              </a:rPr>
              <a:t>All recognise a need for a more critical approach to Global Citizenship Education!</a:t>
            </a:r>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14</a:t>
            </a:fld>
            <a:endParaRPr lang="en-US"/>
          </a:p>
        </p:txBody>
      </p:sp>
    </p:spTree>
    <p:extLst>
      <p:ext uri="{BB962C8B-B14F-4D97-AF65-F5344CB8AC3E}">
        <p14:creationId xmlns:p14="http://schemas.microsoft.com/office/powerpoint/2010/main" val="20730754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fld id="{F4614DC0-8B75-4110-B608-A32E05E5B2A5}" type="slidenum">
              <a:rPr lang="en-IE" smtClean="0"/>
              <a:t>15</a:t>
            </a:fld>
            <a:endParaRPr lang="en-IE"/>
          </a:p>
        </p:txBody>
      </p:sp>
    </p:spTree>
    <p:extLst>
      <p:ext uri="{BB962C8B-B14F-4D97-AF65-F5344CB8AC3E}">
        <p14:creationId xmlns:p14="http://schemas.microsoft.com/office/powerpoint/2010/main" val="1225047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Gently refer to the different approaches a good exercise they</a:t>
            </a:r>
            <a:r>
              <a:rPr lang="en-US" baseline="0" dirty="0" smtClean="0"/>
              <a:t> can do individually is to use this a a self reflection on their theory of change and approach and tick the boxes they agree with. From doing this yourself it can help to be more conscious on how we are approaching </a:t>
            </a:r>
            <a:r>
              <a:rPr lang="en-US" baseline="0" dirty="0" err="1" smtClean="0"/>
              <a:t>globasl</a:t>
            </a:r>
            <a:r>
              <a:rPr lang="en-US" baseline="0" dirty="0" smtClean="0"/>
              <a:t> issues with students.</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20</a:t>
            </a:fld>
            <a:endParaRPr lang="en-US"/>
          </a:p>
        </p:txBody>
      </p:sp>
    </p:spTree>
    <p:extLst>
      <p:ext uri="{BB962C8B-B14F-4D97-AF65-F5344CB8AC3E}">
        <p14:creationId xmlns:p14="http://schemas.microsoft.com/office/powerpoint/2010/main" val="42850863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Briefly talk through the 6 steps</a:t>
            </a:r>
          </a:p>
        </p:txBody>
      </p:sp>
      <p:sp>
        <p:nvSpPr>
          <p:cNvPr id="4" name="Slide Number Placeholder 3"/>
          <p:cNvSpPr>
            <a:spLocks noGrp="1"/>
          </p:cNvSpPr>
          <p:nvPr>
            <p:ph type="sldNum" sz="quarter" idx="5"/>
          </p:nvPr>
        </p:nvSpPr>
        <p:spPr/>
        <p:txBody>
          <a:bodyPr/>
          <a:lstStyle/>
          <a:p>
            <a:fld id="{400AEDBD-9B7C-DD41-95AF-15271397285B}" type="slidenum">
              <a:rPr lang="en-US" smtClean="0"/>
              <a:t>21</a:t>
            </a:fld>
            <a:endParaRPr lang="en-US"/>
          </a:p>
        </p:txBody>
      </p:sp>
    </p:spTree>
    <p:extLst>
      <p:ext uri="{BB962C8B-B14F-4D97-AF65-F5344CB8AC3E}">
        <p14:creationId xmlns:p14="http://schemas.microsoft.com/office/powerpoint/2010/main" val="37402650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22</a:t>
            </a:fld>
            <a:endParaRPr lang="en-US"/>
          </a:p>
        </p:txBody>
      </p:sp>
    </p:spTree>
    <p:extLst>
      <p:ext uri="{BB962C8B-B14F-4D97-AF65-F5344CB8AC3E}">
        <p14:creationId xmlns:p14="http://schemas.microsoft.com/office/powerpoint/2010/main" val="8347423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ga-IE" dirty="0" smtClean="0"/>
              <a:t>https://docs.google.com/document/d/1VaSfR7lHTFCz7yRxzKBsVCUoVcDm_GjfbdEfAg0PtvY/edit?usp=sharing</a:t>
            </a:r>
          </a:p>
          <a:p>
            <a:endParaRPr lang="ga-IE" dirty="0" smtClean="0"/>
          </a:p>
          <a:p>
            <a:r>
              <a:rPr lang="ga-IE" dirty="0" smtClean="0"/>
              <a:t>Give participants the</a:t>
            </a:r>
            <a:r>
              <a:rPr lang="ga-IE" baseline="0" dirty="0" smtClean="0"/>
              <a:t> option of it being read out and they can sit back and close their eyes and you read it.</a:t>
            </a:r>
            <a:endParaRPr lang="ga-IE" dirty="0" smtClean="0"/>
          </a:p>
          <a:p>
            <a:endParaRPr lang="ga-IE" dirty="0" smtClean="0"/>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23</a:t>
            </a:fld>
            <a:endParaRPr lang="en-US"/>
          </a:p>
        </p:txBody>
      </p:sp>
    </p:spTree>
    <p:extLst>
      <p:ext uri="{BB962C8B-B14F-4D97-AF65-F5344CB8AC3E}">
        <p14:creationId xmlns:p14="http://schemas.microsoft.com/office/powerpoint/2010/main" val="37826412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can use any theme</a:t>
            </a:r>
            <a:r>
              <a:rPr lang="en-US" baseline="0" dirty="0" smtClean="0"/>
              <a:t> photos, article art work for this exercise. Reflect on the thematic areas you chose earlier and see how this would work.</a:t>
            </a:r>
          </a:p>
          <a:p>
            <a:endParaRPr lang="en-US" baseline="0" dirty="0" smtClean="0"/>
          </a:p>
          <a:p>
            <a:r>
              <a:rPr lang="en-US" baseline="0" dirty="0" smtClean="0"/>
              <a:t>LINK TO ARTICLE: https://</a:t>
            </a:r>
            <a:r>
              <a:rPr lang="en-US" baseline="0" dirty="0" err="1" smtClean="0"/>
              <a:t>docs.google.com</a:t>
            </a:r>
            <a:r>
              <a:rPr lang="en-US" baseline="0" dirty="0" smtClean="0"/>
              <a:t>/document/d/1VaSfR7lHTFCz7yRxzKBsVCUoVcDm_GjfbdEfAg0PtvY/</a:t>
            </a:r>
            <a:r>
              <a:rPr lang="en-US" baseline="0" dirty="0" err="1" smtClean="0"/>
              <a:t>edit?usp</a:t>
            </a:r>
            <a:r>
              <a:rPr lang="en-US" baseline="0" dirty="0" smtClean="0"/>
              <a:t>=sharing</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24</a:t>
            </a:fld>
            <a:endParaRPr lang="en-US"/>
          </a:p>
        </p:txBody>
      </p:sp>
    </p:spTree>
    <p:extLst>
      <p:ext uri="{BB962C8B-B14F-4D97-AF65-F5344CB8AC3E}">
        <p14:creationId xmlns:p14="http://schemas.microsoft.com/office/powerpoint/2010/main" val="15719676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docs.google.com</a:t>
            </a:r>
            <a:r>
              <a:rPr lang="en-US" dirty="0" smtClean="0"/>
              <a:t>/document/d/1jTe7NOGvcO5nAiItEaxzb0_gaXbpzJyeprDDPvRvgOc/</a:t>
            </a:r>
            <a:r>
              <a:rPr lang="en-US" dirty="0" err="1" smtClean="0"/>
              <a:t>edit?usp</a:t>
            </a:r>
            <a:r>
              <a:rPr lang="en-US" dirty="0" smtClean="0"/>
              <a:t>=sharing</a:t>
            </a:r>
          </a:p>
          <a:p>
            <a:endParaRPr lang="en-US" dirty="0" smtClean="0"/>
          </a:p>
          <a:p>
            <a:r>
              <a:rPr lang="en-US" dirty="0" smtClean="0"/>
              <a:t>Note:</a:t>
            </a:r>
            <a:r>
              <a:rPr lang="en-US" baseline="0" dirty="0" smtClean="0"/>
              <a:t> we will need our own link for this or we can save our own documents and delete content for next group. </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25</a:t>
            </a:fld>
            <a:endParaRPr lang="en-US"/>
          </a:p>
        </p:txBody>
      </p:sp>
    </p:spTree>
    <p:extLst>
      <p:ext uri="{BB962C8B-B14F-4D97-AF65-F5344CB8AC3E}">
        <p14:creationId xmlns:p14="http://schemas.microsoft.com/office/powerpoint/2010/main" val="8732904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docs.google.com</a:t>
            </a:r>
            <a:r>
              <a:rPr lang="en-US" dirty="0" smtClean="0"/>
              <a:t>/document/d/1jTe7NOGvcO5nAiItEaxzb0_gaXbpzJyeprDDPvRvgOc/</a:t>
            </a:r>
            <a:r>
              <a:rPr lang="en-US" dirty="0" err="1" smtClean="0"/>
              <a:t>edit?usp</a:t>
            </a:r>
            <a:r>
              <a:rPr lang="en-US" dirty="0" smtClean="0"/>
              <a:t>=sharing</a:t>
            </a:r>
          </a:p>
          <a:p>
            <a:endParaRPr lang="en-US" dirty="0" smtClean="0"/>
          </a:p>
          <a:p>
            <a:r>
              <a:rPr lang="en-US" dirty="0" smtClean="0"/>
              <a:t>Note:</a:t>
            </a:r>
            <a:r>
              <a:rPr lang="en-US" baseline="0" dirty="0" smtClean="0"/>
              <a:t> we will need our own link for this or we can save our own documents and delete content for next group. </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26</a:t>
            </a:fld>
            <a:endParaRPr lang="en-US"/>
          </a:p>
        </p:txBody>
      </p:sp>
    </p:spTree>
    <p:extLst>
      <p:ext uri="{BB962C8B-B14F-4D97-AF65-F5344CB8AC3E}">
        <p14:creationId xmlns:p14="http://schemas.microsoft.com/office/powerpoint/2010/main" val="8732904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docs.google.com</a:t>
            </a:r>
            <a:r>
              <a:rPr lang="en-US" dirty="0" smtClean="0"/>
              <a:t>/document/d/1jTe7NOGvcO5nAiItEaxzb0_gaXbpzJyeprDDPvRvgOc/</a:t>
            </a:r>
            <a:r>
              <a:rPr lang="en-US" dirty="0" err="1" smtClean="0"/>
              <a:t>edit?usp</a:t>
            </a:r>
            <a:r>
              <a:rPr lang="en-US" dirty="0" smtClean="0"/>
              <a:t>=sharing</a:t>
            </a:r>
          </a:p>
          <a:p>
            <a:endParaRPr lang="en-US" dirty="0" smtClean="0"/>
          </a:p>
          <a:p>
            <a:r>
              <a:rPr lang="en-US" dirty="0" smtClean="0"/>
              <a:t>Note:</a:t>
            </a:r>
            <a:r>
              <a:rPr lang="en-US" baseline="0" dirty="0" smtClean="0"/>
              <a:t> we will need our own link for this or we can save our own documents and delete content for next group. </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27</a:t>
            </a:fld>
            <a:endParaRPr lang="en-US"/>
          </a:p>
        </p:txBody>
      </p:sp>
    </p:spTree>
    <p:extLst>
      <p:ext uri="{BB962C8B-B14F-4D97-AF65-F5344CB8AC3E}">
        <p14:creationId xmlns:p14="http://schemas.microsoft.com/office/powerpoint/2010/main" val="8732904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docs.google.com</a:t>
            </a:r>
            <a:r>
              <a:rPr lang="en-US" dirty="0" smtClean="0"/>
              <a:t>/document/d/1jTe7NOGvcO5nAiItEaxzb0_gaXbpzJyeprDDPvRvgOc/</a:t>
            </a:r>
            <a:r>
              <a:rPr lang="en-US" dirty="0" err="1" smtClean="0"/>
              <a:t>edit?usp</a:t>
            </a:r>
            <a:r>
              <a:rPr lang="en-US" dirty="0" smtClean="0"/>
              <a:t>=sharing</a:t>
            </a:r>
          </a:p>
          <a:p>
            <a:endParaRPr lang="en-US" dirty="0" smtClean="0"/>
          </a:p>
          <a:p>
            <a:r>
              <a:rPr lang="en-US" dirty="0" smtClean="0"/>
              <a:t>Note:</a:t>
            </a:r>
            <a:r>
              <a:rPr lang="en-US" baseline="0" dirty="0" smtClean="0"/>
              <a:t> we will need our own link for this or we can save our own documents and delete content for next group. </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28</a:t>
            </a:fld>
            <a:endParaRPr lang="en-US"/>
          </a:p>
        </p:txBody>
      </p:sp>
    </p:spTree>
    <p:extLst>
      <p:ext uri="{BB962C8B-B14F-4D97-AF65-F5344CB8AC3E}">
        <p14:creationId xmlns:p14="http://schemas.microsoft.com/office/powerpoint/2010/main" val="8732904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docs.google.com</a:t>
            </a:r>
            <a:r>
              <a:rPr lang="en-US" dirty="0" smtClean="0"/>
              <a:t>/document/d/1xDnlgxCC9ITOMOq1oOR1IN6i-B1_1RuCtftpQnJ6VkM/</a:t>
            </a:r>
            <a:r>
              <a:rPr lang="en-US" dirty="0" err="1" smtClean="0"/>
              <a:t>edit?usp</a:t>
            </a:r>
            <a:r>
              <a:rPr lang="en-US" dirty="0" smtClean="0"/>
              <a:t>=sharing</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29</a:t>
            </a:fld>
            <a:endParaRPr lang="en-US"/>
          </a:p>
        </p:txBody>
      </p:sp>
    </p:spTree>
    <p:extLst>
      <p:ext uri="{BB962C8B-B14F-4D97-AF65-F5344CB8AC3E}">
        <p14:creationId xmlns:p14="http://schemas.microsoft.com/office/powerpoint/2010/main" val="33106246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ga-IE" dirty="0" smtClean="0"/>
              <a:t>https://docs.google.com/document/d/1VaSfR7lHTFCz7yRxzKBsVCUoVcDm_GjfbdEfAg0PtvY/edit?usp=sharing</a:t>
            </a:r>
          </a:p>
          <a:p>
            <a:endParaRPr lang="ga-IE" dirty="0" smtClean="0"/>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30</a:t>
            </a:fld>
            <a:endParaRPr lang="en-US"/>
          </a:p>
        </p:txBody>
      </p:sp>
    </p:spTree>
    <p:extLst>
      <p:ext uri="{BB962C8B-B14F-4D97-AF65-F5344CB8AC3E}">
        <p14:creationId xmlns:p14="http://schemas.microsoft.com/office/powerpoint/2010/main" val="37826412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Pre ask them on the adapting</a:t>
            </a:r>
            <a:r>
              <a:rPr lang="en-US" baseline="0" dirty="0" smtClean="0"/>
              <a:t> part ask them about what room they’d like to go in</a:t>
            </a:r>
            <a:r>
              <a:rPr lang="mr-IN" baseline="0" dirty="0" smtClean="0"/>
              <a:t>…</a:t>
            </a:r>
            <a:r>
              <a:rPr lang="ga-IE" baseline="0" dirty="0" smtClean="0"/>
              <a:t>...</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31</a:t>
            </a:fld>
            <a:endParaRPr lang="en-US"/>
          </a:p>
        </p:txBody>
      </p:sp>
    </p:spTree>
    <p:extLst>
      <p:ext uri="{BB962C8B-B14F-4D97-AF65-F5344CB8AC3E}">
        <p14:creationId xmlns:p14="http://schemas.microsoft.com/office/powerpoint/2010/main" val="3782641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all this theory obviously translate into the the tools that we create for teachers like</a:t>
            </a:r>
            <a:r>
              <a:rPr lang="en-US" baseline="0" dirty="0" smtClean="0"/>
              <a:t> our dos and don’ts list on page </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32</a:t>
            </a:fld>
            <a:endParaRPr lang="en-US"/>
          </a:p>
        </p:txBody>
      </p:sp>
    </p:spTree>
    <p:extLst>
      <p:ext uri="{BB962C8B-B14F-4D97-AF65-F5344CB8AC3E}">
        <p14:creationId xmlns:p14="http://schemas.microsoft.com/office/powerpoint/2010/main" val="1955555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Links to group work:</a:t>
            </a:r>
          </a:p>
          <a:p>
            <a:r>
              <a:rPr lang="en-US" sz="1200" kern="1200" dirty="0" smtClean="0">
                <a:solidFill>
                  <a:schemeClr val="tx1"/>
                </a:solidFill>
                <a:effectLst/>
                <a:latin typeface="+mn-lt"/>
                <a:ea typeface="+mn-ea"/>
                <a:cs typeface="+mn-cs"/>
              </a:rPr>
              <a:t>Room 1: </a:t>
            </a:r>
            <a:r>
              <a:rPr lang="en-US" sz="1200" u="sng" kern="1200" dirty="0" smtClean="0">
                <a:solidFill>
                  <a:schemeClr val="tx1"/>
                </a:solidFill>
                <a:effectLst/>
                <a:latin typeface="+mn-lt"/>
                <a:ea typeface="+mn-ea"/>
                <a:cs typeface="+mn-cs"/>
                <a:hlinkClick r:id="rId3"/>
              </a:rPr>
              <a:t>https://docs.google.com/document/d/1ZxZMdY4WjooVH-Q0f7lrE6UqCvJLsRWEZiTocRZ4lh4/edit?usp=sharing</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Room 2: </a:t>
            </a:r>
            <a:r>
              <a:rPr lang="en-US" sz="1200" u="sng" kern="1200" dirty="0" smtClean="0">
                <a:solidFill>
                  <a:schemeClr val="tx1"/>
                </a:solidFill>
                <a:effectLst/>
                <a:latin typeface="+mn-lt"/>
                <a:ea typeface="+mn-ea"/>
                <a:cs typeface="+mn-cs"/>
                <a:hlinkClick r:id="rId4"/>
              </a:rPr>
              <a:t>https://docs.google.com/document/d/102aNcs2fHDkl6SQMQ8ejv-gBhp_w_nii7aQDVCUzrxM/edit?usp=sharing</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Room 3:</a:t>
            </a:r>
            <a:endParaRPr lang="en-GB" sz="1200" kern="1200" dirty="0" smtClean="0">
              <a:solidFill>
                <a:schemeClr val="tx1"/>
              </a:solidFill>
              <a:effectLst/>
              <a:latin typeface="+mn-lt"/>
              <a:ea typeface="+mn-ea"/>
              <a:cs typeface="+mn-cs"/>
            </a:endParaRPr>
          </a:p>
          <a:p>
            <a:r>
              <a:rPr lang="en-US" sz="1200" u="sng" kern="1200" dirty="0" smtClean="0">
                <a:solidFill>
                  <a:schemeClr val="tx1"/>
                </a:solidFill>
                <a:effectLst/>
                <a:latin typeface="+mn-lt"/>
                <a:ea typeface="+mn-ea"/>
                <a:cs typeface="+mn-cs"/>
                <a:hlinkClick r:id="rId5"/>
              </a:rPr>
              <a:t>https://docs.google.com/document/d/16QmDKh5puwOycSxukWAJVaUnpTsjsYBvJt_SZZxTpuw/edit?usp=sharing</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Room 4: </a:t>
            </a:r>
            <a:endParaRPr lang="en-GB" sz="1200" kern="1200" dirty="0" smtClean="0">
              <a:solidFill>
                <a:schemeClr val="tx1"/>
              </a:solidFill>
              <a:effectLst/>
              <a:latin typeface="+mn-lt"/>
              <a:ea typeface="+mn-ea"/>
              <a:cs typeface="+mn-cs"/>
            </a:endParaRPr>
          </a:p>
          <a:p>
            <a:r>
              <a:rPr lang="en-US" sz="1200" u="sng" kern="1200" dirty="0" smtClean="0">
                <a:solidFill>
                  <a:schemeClr val="tx1"/>
                </a:solidFill>
                <a:effectLst/>
                <a:latin typeface="+mn-lt"/>
                <a:ea typeface="+mn-ea"/>
                <a:cs typeface="+mn-cs"/>
                <a:hlinkClick r:id="rId6"/>
              </a:rPr>
              <a:t>https://docs.google.com/document/d/109jk-Quo6TcEfAhil7lnCjhuVBpjrvcTg9nCJN7T5Z4/edit?usp=sharing</a:t>
            </a:r>
            <a:endParaRPr lang="en-GB" sz="1200" kern="1200" dirty="0" smtClean="0">
              <a:solidFill>
                <a:schemeClr val="tx1"/>
              </a:solidFill>
              <a:effectLst/>
              <a:latin typeface="+mn-lt"/>
              <a:ea typeface="+mn-ea"/>
              <a:cs typeface="+mn-cs"/>
            </a:endParaRPr>
          </a:p>
          <a:p>
            <a:endParaRPr lang="en-US" dirty="0" smtClean="0"/>
          </a:p>
          <a:p>
            <a:endParaRPr lang="en-US" dirty="0" smtClean="0"/>
          </a:p>
          <a:p>
            <a:endParaRPr lang="en-US" dirty="0" smtClean="0"/>
          </a:p>
          <a:p>
            <a:endParaRPr lang="en-US" dirty="0" smtClean="0"/>
          </a:p>
          <a:p>
            <a:r>
              <a:rPr lang="en-US" dirty="0" smtClean="0"/>
              <a:t>Remind participants that it’s a good idea for</a:t>
            </a:r>
            <a:r>
              <a:rPr lang="en-US" baseline="0" dirty="0" smtClean="0"/>
              <a:t> one person to share screen and write in the feedback!</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33</a:t>
            </a:fld>
            <a:endParaRPr lang="en-US"/>
          </a:p>
        </p:txBody>
      </p:sp>
    </p:spTree>
    <p:extLst>
      <p:ext uri="{BB962C8B-B14F-4D97-AF65-F5344CB8AC3E}">
        <p14:creationId xmlns:p14="http://schemas.microsoft.com/office/powerpoint/2010/main" val="16135700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34</a:t>
            </a:fld>
            <a:endParaRPr lang="en-US"/>
          </a:p>
        </p:txBody>
      </p:sp>
    </p:spTree>
    <p:extLst>
      <p:ext uri="{BB962C8B-B14F-4D97-AF65-F5344CB8AC3E}">
        <p14:creationId xmlns:p14="http://schemas.microsoft.com/office/powerpoint/2010/main" val="37402650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Explain</a:t>
            </a:r>
            <a:r>
              <a:rPr lang="en-US" baseline="0" dirty="0" smtClean="0"/>
              <a:t> each one how we break them down</a:t>
            </a:r>
            <a:r>
              <a:rPr lang="mr-IN" baseline="0" dirty="0" smtClean="0"/>
              <a:t>…</a:t>
            </a:r>
            <a:r>
              <a:rPr lang="ga-IE" baseline="0" dirty="0" smtClean="0"/>
              <a:t>...</a:t>
            </a:r>
            <a:endParaRPr lang="en-US" dirty="0" smtClean="0"/>
          </a:p>
          <a:p>
            <a:endParaRPr lang="en-US" dirty="0" smtClean="0"/>
          </a:p>
          <a:p>
            <a:r>
              <a:rPr lang="en-US" dirty="0" smtClean="0"/>
              <a:t>Discussion with the option</a:t>
            </a:r>
            <a:r>
              <a:rPr lang="en-US" baseline="0" dirty="0" smtClean="0"/>
              <a:t> of </a:t>
            </a:r>
            <a:r>
              <a:rPr lang="en-US" baseline="0" dirty="0" err="1" smtClean="0"/>
              <a:t>padlet</a:t>
            </a:r>
            <a:r>
              <a:rPr lang="en-US" baseline="0" dirty="0" smtClean="0"/>
              <a:t> if they want to write something in.</a:t>
            </a:r>
          </a:p>
          <a:p>
            <a:endParaRPr lang="en-US" baseline="0" dirty="0" smtClean="0"/>
          </a:p>
          <a:p>
            <a:r>
              <a:rPr lang="en-US" dirty="0" smtClean="0"/>
              <a:t>Active Methodologies https://</a:t>
            </a:r>
            <a:r>
              <a:rPr lang="en-US" dirty="0" err="1" smtClean="0"/>
              <a:t>padlet.com</a:t>
            </a:r>
            <a:r>
              <a:rPr lang="en-US" dirty="0" smtClean="0"/>
              <a:t>/</a:t>
            </a:r>
            <a:r>
              <a:rPr lang="en-US" dirty="0" err="1" smtClean="0"/>
              <a:t>lizzy_noone</a:t>
            </a:r>
            <a:r>
              <a:rPr lang="en-US" dirty="0" smtClean="0"/>
              <a:t>/enieyilq7n3wzq8m</a:t>
            </a:r>
          </a:p>
          <a:p>
            <a:endParaRPr lang="en-US" dirty="0" smtClean="0"/>
          </a:p>
          <a:p>
            <a:r>
              <a:rPr lang="en-US" dirty="0" smtClean="0"/>
              <a:t>Extra curricular: </a:t>
            </a:r>
          </a:p>
          <a:p>
            <a:endParaRPr lang="en-US" dirty="0" smtClean="0"/>
          </a:p>
          <a:p>
            <a:r>
              <a:rPr lang="en-US" dirty="0" smtClean="0"/>
              <a:t>Raising Awareness and Taking Action: https://</a:t>
            </a:r>
            <a:r>
              <a:rPr lang="en-US" dirty="0" err="1" smtClean="0"/>
              <a:t>padlet.com</a:t>
            </a:r>
            <a:r>
              <a:rPr lang="en-US" dirty="0" smtClean="0"/>
              <a:t>/</a:t>
            </a:r>
            <a:r>
              <a:rPr lang="en-US" dirty="0" err="1" smtClean="0"/>
              <a:t>lizzy_noone</a:t>
            </a:r>
            <a:r>
              <a:rPr lang="en-US" dirty="0" smtClean="0"/>
              <a:t>/4e9n7mb31wutuv5l</a:t>
            </a:r>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35</a:t>
            </a:fld>
            <a:endParaRPr lang="en-US"/>
          </a:p>
        </p:txBody>
      </p:sp>
    </p:spTree>
    <p:extLst>
      <p:ext uri="{BB962C8B-B14F-4D97-AF65-F5344CB8AC3E}">
        <p14:creationId xmlns:p14="http://schemas.microsoft.com/office/powerpoint/2010/main" val="34287097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docs.google.com</a:t>
            </a:r>
            <a:r>
              <a:rPr lang="en-US" dirty="0" smtClean="0"/>
              <a:t>/document/d/1xDnlgxCC9ITOMOq1oOR1IN6i-B1_1RuCtftpQnJ6VkM/</a:t>
            </a:r>
            <a:r>
              <a:rPr lang="en-US" dirty="0" err="1" smtClean="0"/>
              <a:t>edit?usp</a:t>
            </a:r>
            <a:r>
              <a:rPr lang="en-US" dirty="0" smtClean="0"/>
              <a:t>=sharing</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36</a:t>
            </a:fld>
            <a:endParaRPr lang="en-US"/>
          </a:p>
        </p:txBody>
      </p:sp>
    </p:spTree>
    <p:extLst>
      <p:ext uri="{BB962C8B-B14F-4D97-AF65-F5344CB8AC3E}">
        <p14:creationId xmlns:p14="http://schemas.microsoft.com/office/powerpoint/2010/main" val="33106246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While</a:t>
            </a:r>
            <a:r>
              <a:rPr lang="en-US" baseline="0" dirty="0" smtClean="0"/>
              <a:t> we’re doing all that let’s start the ball rolling!!!</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37</a:t>
            </a:fld>
            <a:endParaRPr lang="en-US"/>
          </a:p>
        </p:txBody>
      </p:sp>
    </p:spTree>
    <p:extLst>
      <p:ext uri="{BB962C8B-B14F-4D97-AF65-F5344CB8AC3E}">
        <p14:creationId xmlns:p14="http://schemas.microsoft.com/office/powerpoint/2010/main" val="36243119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docs.google.com</a:t>
            </a:r>
            <a:r>
              <a:rPr lang="en-US" dirty="0" smtClean="0"/>
              <a:t>/document/d/1xDnlgxCC9ITOMOq1oOR1IN6i-B1_1RuCtftpQnJ6VkM/</a:t>
            </a:r>
            <a:r>
              <a:rPr lang="en-US" dirty="0" err="1" smtClean="0"/>
              <a:t>edit?usp</a:t>
            </a:r>
            <a:r>
              <a:rPr lang="en-US" dirty="0" smtClean="0"/>
              <a:t>=sharing</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38</a:t>
            </a:fld>
            <a:endParaRPr lang="en-US"/>
          </a:p>
        </p:txBody>
      </p:sp>
    </p:spTree>
    <p:extLst>
      <p:ext uri="{BB962C8B-B14F-4D97-AF65-F5344CB8AC3E}">
        <p14:creationId xmlns:p14="http://schemas.microsoft.com/office/powerpoint/2010/main" val="33106246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https://</a:t>
            </a:r>
            <a:r>
              <a:rPr lang="en-US" sz="1200" dirty="0" err="1"/>
              <a:t>forms.gle</a:t>
            </a:r>
            <a:r>
              <a:rPr lang="en-US" sz="1200" dirty="0"/>
              <a:t>/5BeX3P9Qg1XYmRWz7</a:t>
            </a:r>
          </a:p>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39</a:t>
            </a:fld>
            <a:endParaRPr lang="en-US"/>
          </a:p>
        </p:txBody>
      </p:sp>
    </p:spTree>
    <p:extLst>
      <p:ext uri="{BB962C8B-B14F-4D97-AF65-F5344CB8AC3E}">
        <p14:creationId xmlns:p14="http://schemas.microsoft.com/office/powerpoint/2010/main" val="37027232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40</a:t>
            </a:fld>
            <a:endParaRPr lang="en-US"/>
          </a:p>
        </p:txBody>
      </p:sp>
    </p:spTree>
    <p:extLst>
      <p:ext uri="{BB962C8B-B14F-4D97-AF65-F5344CB8AC3E}">
        <p14:creationId xmlns:p14="http://schemas.microsoft.com/office/powerpoint/2010/main" val="23517189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41</a:t>
            </a:fld>
            <a:endParaRPr lang="en-US"/>
          </a:p>
        </p:txBody>
      </p:sp>
    </p:spTree>
    <p:extLst>
      <p:ext uri="{BB962C8B-B14F-4D97-AF65-F5344CB8AC3E}">
        <p14:creationId xmlns:p14="http://schemas.microsoft.com/office/powerpoint/2010/main" val="23517189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42</a:t>
            </a:fld>
            <a:endParaRPr lang="en-US"/>
          </a:p>
        </p:txBody>
      </p:sp>
    </p:spTree>
    <p:extLst>
      <p:ext uri="{BB962C8B-B14F-4D97-AF65-F5344CB8AC3E}">
        <p14:creationId xmlns:p14="http://schemas.microsoft.com/office/powerpoint/2010/main" val="366138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smtClean="0"/>
              <a:t>Click to edit Master subtitle style</a:t>
            </a:r>
            <a:endParaRPr lang="en-US"/>
          </a:p>
        </p:txBody>
      </p:sp>
      <p:sp>
        <p:nvSpPr>
          <p:cNvPr id="4" name="Date Placeholder 3"/>
          <p:cNvSpPr>
            <a:spLocks noGrp="1"/>
          </p:cNvSpPr>
          <p:nvPr>
            <p:ph type="dt" sz="half" idx="10"/>
          </p:nvPr>
        </p:nvSpPr>
        <p:spPr/>
        <p:txBody>
          <a:bodyPr/>
          <a:lstStyle/>
          <a:p>
            <a:fld id="{057107E0-F548-964C-9820-A86DE0FA95D9}" type="datetimeFigureOut">
              <a:rPr lang="en-US" smtClean="0"/>
              <a:t>09/10/20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11039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idx="1"/>
          </p:nvPr>
        </p:nvSpPr>
        <p:spPr/>
        <p:txBody>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057107E0-F548-964C-9820-A86DE0FA95D9}" type="datetimeFigureOut">
              <a:rPr lang="en-US" smtClean="0"/>
              <a:t>09/10/20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476761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smtClean="0"/>
              <a:t>Click to edit Master text styles</a:t>
            </a:r>
          </a:p>
        </p:txBody>
      </p:sp>
      <p:sp>
        <p:nvSpPr>
          <p:cNvPr id="4" name="Date Placeholder 3"/>
          <p:cNvSpPr>
            <a:spLocks noGrp="1"/>
          </p:cNvSpPr>
          <p:nvPr>
            <p:ph type="dt" sz="half" idx="10"/>
          </p:nvPr>
        </p:nvSpPr>
        <p:spPr/>
        <p:txBody>
          <a:bodyPr/>
          <a:lstStyle/>
          <a:p>
            <a:fld id="{057107E0-F548-964C-9820-A86DE0FA95D9}" type="datetimeFigureOut">
              <a:rPr lang="en-US" smtClean="0"/>
              <a:t>09/10/20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1074168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Date Placeholder 4"/>
          <p:cNvSpPr>
            <a:spLocks noGrp="1"/>
          </p:cNvSpPr>
          <p:nvPr>
            <p:ph type="dt" sz="half" idx="10"/>
          </p:nvPr>
        </p:nvSpPr>
        <p:spPr/>
        <p:txBody>
          <a:bodyPr/>
          <a:lstStyle/>
          <a:p>
            <a:fld id="{057107E0-F548-964C-9820-A86DE0FA95D9}" type="datetimeFigureOut">
              <a:rPr lang="en-US" smtClean="0"/>
              <a:t>09/10/20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954696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7" name="Date Placeholder 6"/>
          <p:cNvSpPr>
            <a:spLocks noGrp="1"/>
          </p:cNvSpPr>
          <p:nvPr>
            <p:ph type="dt" sz="half" idx="10"/>
          </p:nvPr>
        </p:nvSpPr>
        <p:spPr/>
        <p:txBody>
          <a:bodyPr/>
          <a:lstStyle/>
          <a:p>
            <a:fld id="{057107E0-F548-964C-9820-A86DE0FA95D9}" type="datetimeFigureOut">
              <a:rPr lang="en-US" smtClean="0"/>
              <a:t>09/10/20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94524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Date Placeholder 2"/>
          <p:cNvSpPr>
            <a:spLocks noGrp="1"/>
          </p:cNvSpPr>
          <p:nvPr>
            <p:ph type="dt" sz="half" idx="10"/>
          </p:nvPr>
        </p:nvSpPr>
        <p:spPr/>
        <p:txBody>
          <a:bodyPr/>
          <a:lstStyle/>
          <a:p>
            <a:fld id="{057107E0-F548-964C-9820-A86DE0FA95D9}" type="datetimeFigureOut">
              <a:rPr lang="en-US" smtClean="0"/>
              <a:t>09/10/20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2521368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107E0-F548-964C-9820-A86DE0FA95D9}" type="datetimeFigureOut">
              <a:rPr lang="en-US" smtClean="0"/>
              <a:t>09/10/20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2772413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057107E0-F548-964C-9820-A86DE0FA95D9}" type="datetimeFigureOut">
              <a:rPr lang="en-US" smtClean="0"/>
              <a:t>09/10/20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21368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057107E0-F548-964C-9820-A86DE0FA95D9}" type="datetimeFigureOut">
              <a:rPr lang="en-US" smtClean="0"/>
              <a:t>09/10/20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769851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057107E0-F548-964C-9820-A86DE0FA95D9}" type="datetimeFigureOut">
              <a:rPr lang="en-US" smtClean="0"/>
              <a:t>09/10/20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3615136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057107E0-F548-964C-9820-A86DE0FA95D9}" type="datetimeFigureOut">
              <a:rPr lang="en-US" smtClean="0"/>
              <a:t>09/10/20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70CDED-4D59-1648-8938-99BE675B1E50}" type="slidenum">
              <a:rPr lang="en-US" smtClean="0"/>
              <a:t>‹#›</a:t>
            </a:fld>
            <a:endParaRPr lang="en-US"/>
          </a:p>
        </p:txBody>
      </p:sp>
    </p:spTree>
    <p:extLst>
      <p:ext uri="{BB962C8B-B14F-4D97-AF65-F5344CB8AC3E}">
        <p14:creationId xmlns:p14="http://schemas.microsoft.com/office/powerpoint/2010/main" val="190035024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7107E0-F548-964C-9820-A86DE0FA95D9}" type="datetimeFigureOut">
              <a:rPr lang="en-US" smtClean="0"/>
              <a:t>09/10/20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70CDED-4D59-1648-8938-99BE675B1E50}" type="slidenum">
              <a:rPr lang="en-US" smtClean="0"/>
              <a:t>‹#›</a:t>
            </a:fld>
            <a:endParaRPr lang="en-US"/>
          </a:p>
        </p:txBody>
      </p:sp>
    </p:spTree>
    <p:extLst>
      <p:ext uri="{BB962C8B-B14F-4D97-AF65-F5344CB8AC3E}">
        <p14:creationId xmlns:p14="http://schemas.microsoft.com/office/powerpoint/2010/main" val="40196457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jpe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time_continue=14&amp;v=ALN3UkxXA8g&amp;feature=emb_logo" TargetMode="External"/><Relationship Id="rId4" Type="http://schemas.openxmlformats.org/officeDocument/2006/relationships/image" Target="../media/image5.png"/><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time_continue=14&amp;v=ALN3UkxXA8g&amp;feature=emb_logo" TargetMode="External"/><Relationship Id="rId4" Type="http://schemas.openxmlformats.org/officeDocument/2006/relationships/image" Target="../media/image6.jpeg"/><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time_continue=14&amp;v=ALN3UkxXA8g&amp;feature=emb_logo" TargetMode="External"/><Relationship Id="rId4" Type="http://schemas.openxmlformats.org/officeDocument/2006/relationships/image" Target="../media/image6.jpeg"/><Relationship Id="rId5" Type="http://schemas.openxmlformats.org/officeDocument/2006/relationships/image" Target="../media/image7.png"/><Relationship Id="rId6" Type="http://schemas.openxmlformats.org/officeDocument/2006/relationships/hyperlink" Target="http://www.menti.com" TargetMode="External"/><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4" Type="http://schemas.openxmlformats.org/officeDocument/2006/relationships/image" Target="../media/image14.jpeg"/><Relationship Id="rId5" Type="http://schemas.openxmlformats.org/officeDocument/2006/relationships/image" Target="../media/image15.jpeg"/><Relationship Id="rId6" Type="http://schemas.openxmlformats.org/officeDocument/2006/relationships/image" Target="../media/image16.png"/><Relationship Id="rId7" Type="http://schemas.openxmlformats.org/officeDocument/2006/relationships/image" Target="../media/image17.png"/><Relationship Id="rId8" Type="http://schemas.openxmlformats.org/officeDocument/2006/relationships/image" Target="../media/image18.jpeg"/><Relationship Id="rId9" Type="http://schemas.openxmlformats.org/officeDocument/2006/relationships/image" Target="../media/image19.jpeg"/><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2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1.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image" Target="../media/image2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4" Type="http://schemas.openxmlformats.org/officeDocument/2006/relationships/image" Target="../media/image24.png"/><Relationship Id="rId5" Type="http://schemas.openxmlformats.org/officeDocument/2006/relationships/image" Target="../media/image26.jpeg"/><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 Id="rId3" Type="http://schemas.openxmlformats.org/officeDocument/2006/relationships/hyperlink" Target="https://docs.google.com/document/d/1xDnlgxCC9ITOMOq1oOR1IN6i-B1_1RuCtftpQnJ6VkM/edit?usp=sharing"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 Id="rId3" Type="http://schemas.openxmlformats.org/officeDocument/2006/relationships/image" Target="../media/image2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 Id="rId3" Type="http://schemas.openxmlformats.org/officeDocument/2006/relationships/hyperlink" Target="https://docs.google.com/document/d/1xDnlgxCC9ITOMOq1oOR1IN6i-B1_1RuCtftpQnJ6VkM/edit?usp=sharing"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8.png"/></Relationships>
</file>

<file path=ppt/slides/_rels/slide40.xml.rels><?xml version="1.0" encoding="UTF-8" standalone="yes"?>
<Relationships xmlns="http://schemas.openxmlformats.org/package/2006/relationships"><Relationship Id="rId3" Type="http://schemas.openxmlformats.org/officeDocument/2006/relationships/hyperlink" Target="https://www.jasonhickel.org/the-divide" TargetMode="External"/><Relationship Id="rId4" Type="http://schemas.openxmlformats.org/officeDocument/2006/relationships/hyperlink" Target="https://www.jasonhickel.org" TargetMode="External"/><Relationship Id="rId5" Type="http://schemas.openxmlformats.org/officeDocument/2006/relationships/hyperlink" Target="https://www.developmenteducationreview.com/issue/issue-27/global-citizenship-education-critical-introduction-key-concepts-and-debates" TargetMode="External"/><Relationship Id="rId6" Type="http://schemas.openxmlformats.org/officeDocument/2006/relationships/hyperlink" Target="https://decolonialfutures.net/gce/" TargetMode="External"/><Relationship Id="rId7" Type="http://schemas.openxmlformats.org/officeDocument/2006/relationships/hyperlink" Target="https://www.mmu.ac.uk/media/mmuacuk/content/documents/esri/projects/teacher-resource-project/Ethical-Global-Issues-English.pdf" TargetMode="External"/><Relationship Id="rId8" Type="http://schemas.openxmlformats.org/officeDocument/2006/relationships/hyperlink" Target="https://developmenteducation.ie/resource/learning-to-read-the-world-teaching-and-learning-about-global-citizenship-and-international-development-in-post-primary-schools/" TargetMode="External"/><Relationship Id="rId9" Type="http://schemas.openxmlformats.org/officeDocument/2006/relationships/image" Target="../media/image29.png"/><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41.xml.rels><?xml version="1.0" encoding="UTF-8" standalone="yes"?>
<Relationships xmlns="http://schemas.openxmlformats.org/package/2006/relationships"><Relationship Id="rId3" Type="http://schemas.openxmlformats.org/officeDocument/2006/relationships/hyperlink" Target="https://worldslargestlesson.globalgoals.org/resource/the-pandemic-is-a-portal/" TargetMode="External"/><Relationship Id="rId4" Type="http://schemas.openxmlformats.org/officeDocument/2006/relationships/hyperlink" Target="https://newint.org/features/2020/08/11/big-story-covid-19-lessons-pandemic" TargetMode="External"/><Relationship Id="rId5" Type="http://schemas.openxmlformats.org/officeDocument/2006/relationships/hyperlink" Target="https://developmenteducation.ie/feature/7-key-takeaways-from-philip-alston-a-masterclass-on-extreme-poverty/" TargetMode="External"/><Relationship Id="rId6" Type="http://schemas.openxmlformats.org/officeDocument/2006/relationships/hyperlink" Target="https://www.developmenteducationreview.com/issue/issue-30/climate-change-and-coronavirus-confluence-two-emergencies-learning-and-teaching" TargetMode="External"/><Relationship Id="rId7" Type="http://schemas.openxmlformats.org/officeDocument/2006/relationships/hyperlink" Target="https://developmenteducation.ie/resource/learning-to-read-the-world-teaching-and-learning-about-global-citizenship-and-international-development-in-post-primary-schools/" TargetMode="External"/><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 Id="rId3" Type="http://schemas.openxmlformats.org/officeDocument/2006/relationships/image" Target="../media/image30.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 Id="rId3"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s-27.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4752" y="2102931"/>
            <a:ext cx="5471892" cy="3127868"/>
          </a:xfrm>
          <a:prstGeom prst="rect">
            <a:avLst/>
          </a:prstGeom>
        </p:spPr>
      </p:pic>
      <p:pic>
        <p:nvPicPr>
          <p:cNvPr id="3" name="Picture 2" descr="Unknown-52.jpe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306630" y="2102931"/>
            <a:ext cx="2628900" cy="3086100"/>
          </a:xfrm>
          <a:prstGeom prst="rect">
            <a:avLst/>
          </a:prstGeom>
        </p:spPr>
      </p:pic>
      <p:sp>
        <p:nvSpPr>
          <p:cNvPr id="4" name="TextBox 3"/>
          <p:cNvSpPr txBox="1"/>
          <p:nvPr/>
        </p:nvSpPr>
        <p:spPr>
          <a:xfrm>
            <a:off x="414752" y="336907"/>
            <a:ext cx="8520778" cy="1938992"/>
          </a:xfrm>
          <a:prstGeom prst="rect">
            <a:avLst/>
          </a:prstGeom>
          <a:noFill/>
        </p:spPr>
        <p:txBody>
          <a:bodyPr wrap="square" rtlCol="0">
            <a:spAutoFit/>
          </a:bodyPr>
          <a:lstStyle/>
          <a:p>
            <a:pPr algn="ctr"/>
            <a:r>
              <a:rPr lang="en-US" sz="4000" b="1" dirty="0" smtClean="0">
                <a:latin typeface="American Typewriter"/>
                <a:cs typeface="American Typewriter"/>
              </a:rPr>
              <a:t>The What and How of the WWGS Approach to Global Citizenship Education</a:t>
            </a:r>
          </a:p>
        </p:txBody>
      </p:sp>
      <p:sp>
        <p:nvSpPr>
          <p:cNvPr id="5" name="TextBox 4"/>
          <p:cNvSpPr txBox="1"/>
          <p:nvPr/>
        </p:nvSpPr>
        <p:spPr>
          <a:xfrm>
            <a:off x="414752" y="5667477"/>
            <a:ext cx="8053004" cy="1046440"/>
          </a:xfrm>
          <a:prstGeom prst="rect">
            <a:avLst/>
          </a:prstGeom>
          <a:noFill/>
        </p:spPr>
        <p:txBody>
          <a:bodyPr wrap="square" rtlCol="0">
            <a:spAutoFit/>
          </a:bodyPr>
          <a:lstStyle/>
          <a:p>
            <a:pPr algn="ctr"/>
            <a:r>
              <a:rPr lang="en-US" sz="4400" b="1" dirty="0">
                <a:latin typeface="American Typewriter"/>
                <a:cs typeface="American Typewriter"/>
              </a:rPr>
              <a:t>Autumn 2020</a:t>
            </a:r>
          </a:p>
          <a:p>
            <a:endParaRPr lang="en-US" dirty="0"/>
          </a:p>
        </p:txBody>
      </p:sp>
    </p:spTree>
    <p:extLst>
      <p:ext uri="{BB962C8B-B14F-4D97-AF65-F5344CB8AC3E}">
        <p14:creationId xmlns:p14="http://schemas.microsoft.com/office/powerpoint/2010/main" val="205434966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 xmlns:a16="http://schemas.microsoft.com/office/drawing/2014/main" id="{E175BCA4-BF12-6543-BAA7-CA935919E7FE}"/>
              </a:ext>
            </a:extLst>
          </p:cNvPr>
          <p:cNvGrpSpPr/>
          <p:nvPr/>
        </p:nvGrpSpPr>
        <p:grpSpPr>
          <a:xfrm>
            <a:off x="-1" y="-43805"/>
            <a:ext cx="9144000" cy="6612861"/>
            <a:chOff x="-1" y="-1303609"/>
            <a:chExt cx="12192000" cy="8817148"/>
          </a:xfrm>
        </p:grpSpPr>
        <p:pic>
          <p:nvPicPr>
            <p:cNvPr id="3" name="Picture 2" descr="A screenshot of a social media post&#10;&#10;Description automatically generated">
              <a:extLst>
                <a:ext uri="{FF2B5EF4-FFF2-40B4-BE49-F238E27FC236}">
                  <a16:creationId xmlns="" xmlns:a16="http://schemas.microsoft.com/office/drawing/2014/main" id="{8C553BD8-645F-0046-8D43-5A08CEC0EE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53947" y="-1303608"/>
              <a:ext cx="6238052" cy="8817147"/>
            </a:xfrm>
            <a:prstGeom prst="rect">
              <a:avLst/>
            </a:prstGeom>
          </p:spPr>
        </p:pic>
        <p:pic>
          <p:nvPicPr>
            <p:cNvPr id="5" name="Picture 4" descr="A screenshot of a video game&#10;&#10;Description automatically generated">
              <a:extLst>
                <a:ext uri="{FF2B5EF4-FFF2-40B4-BE49-F238E27FC236}">
                  <a16:creationId xmlns="" xmlns:a16="http://schemas.microsoft.com/office/drawing/2014/main" id="{C3D21268-772E-7B4B-A0C5-065C63A710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 y="-1303609"/>
              <a:ext cx="6238052" cy="8817146"/>
            </a:xfrm>
            <a:prstGeom prst="rect">
              <a:avLst/>
            </a:prstGeom>
          </p:spPr>
        </p:pic>
      </p:grpSp>
      <p:sp>
        <p:nvSpPr>
          <p:cNvPr id="7" name="Octagon 6">
            <a:extLst>
              <a:ext uri="{FF2B5EF4-FFF2-40B4-BE49-F238E27FC236}">
                <a16:creationId xmlns="" xmlns:a16="http://schemas.microsoft.com/office/drawing/2014/main" id="{E2FE7CE2-6096-154C-8692-10429ED2243B}"/>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14-15</a:t>
            </a:r>
          </a:p>
        </p:txBody>
      </p:sp>
      <p:sp>
        <p:nvSpPr>
          <p:cNvPr id="2" name="Donut 1"/>
          <p:cNvSpPr/>
          <p:nvPr/>
        </p:nvSpPr>
        <p:spPr>
          <a:xfrm>
            <a:off x="-1" y="3183467"/>
            <a:ext cx="4678539" cy="3674533"/>
          </a:xfrm>
          <a:prstGeom prst="donut">
            <a:avLst>
              <a:gd name="adj" fmla="val 3685"/>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60294685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744857"/>
            <a:ext cx="9144000" cy="4220100"/>
          </a:xfrm>
        </p:spPr>
        <p:txBody>
          <a:bodyPr>
            <a:normAutofit/>
          </a:bodyPr>
          <a:lstStyle/>
          <a:p>
            <a:pPr algn="l"/>
            <a:r>
              <a:rPr lang="en-US" sz="3600" dirty="0" smtClean="0">
                <a:latin typeface="American Typewriter"/>
                <a:cs typeface="American Typewriter"/>
              </a:rPr>
              <a:t>The </a:t>
            </a:r>
            <a:r>
              <a:rPr lang="en-US" sz="3600" dirty="0">
                <a:latin typeface="American Typewriter"/>
                <a:cs typeface="American Typewriter"/>
              </a:rPr>
              <a:t>session will provide:</a:t>
            </a:r>
            <a:br>
              <a:rPr lang="en-US" sz="3600" dirty="0">
                <a:latin typeface="American Typewriter"/>
                <a:cs typeface="American Typewriter"/>
              </a:rPr>
            </a:br>
            <a:r>
              <a:rPr lang="en-US" sz="3600" dirty="0">
                <a:latin typeface="American Typewriter"/>
                <a:cs typeface="American Typewriter"/>
              </a:rPr>
              <a:t>-	</a:t>
            </a:r>
            <a:r>
              <a:rPr lang="en-US" sz="3600" dirty="0" smtClean="0">
                <a:latin typeface="American Typewriter"/>
                <a:cs typeface="American Typewriter"/>
              </a:rPr>
              <a:t>What do we mean by a critical 	approach</a:t>
            </a:r>
            <a:r>
              <a:rPr lang="en-US" sz="3600" dirty="0">
                <a:latin typeface="American Typewriter"/>
                <a:cs typeface="American Typewriter"/>
              </a:rPr>
              <a:t/>
            </a:r>
            <a:br>
              <a:rPr lang="en-US" sz="3600" dirty="0">
                <a:latin typeface="American Typewriter"/>
                <a:cs typeface="American Typewriter"/>
              </a:rPr>
            </a:br>
            <a:r>
              <a:rPr lang="en-US" sz="3600" dirty="0">
                <a:latin typeface="American Typewriter"/>
                <a:cs typeface="American Typewriter"/>
              </a:rPr>
              <a:t>-	H</a:t>
            </a:r>
            <a:r>
              <a:rPr lang="en-US" sz="3600" dirty="0" smtClean="0">
                <a:latin typeface="American Typewriter"/>
                <a:cs typeface="American Typewriter"/>
              </a:rPr>
              <a:t>ow </a:t>
            </a:r>
            <a:r>
              <a:rPr lang="en-US" sz="3600" dirty="0">
                <a:latin typeface="American Typewriter"/>
                <a:cs typeface="American Typewriter"/>
              </a:rPr>
              <a:t>to </a:t>
            </a:r>
            <a:r>
              <a:rPr lang="en-US" sz="3600" dirty="0" smtClean="0">
                <a:latin typeface="American Typewriter"/>
                <a:cs typeface="American Typewriter"/>
              </a:rPr>
              <a:t>take a critical approach in </a:t>
            </a:r>
            <a:r>
              <a:rPr lang="en-US" sz="3600" dirty="0">
                <a:latin typeface="American Typewriter"/>
                <a:cs typeface="American Typewriter"/>
              </a:rPr>
              <a:t>GCE</a:t>
            </a:r>
            <a:br>
              <a:rPr lang="en-US" sz="3600" dirty="0">
                <a:latin typeface="American Typewriter"/>
                <a:cs typeface="American Typewriter"/>
              </a:rPr>
            </a:br>
            <a:r>
              <a:rPr lang="en-US" sz="3600" dirty="0">
                <a:latin typeface="American Typewriter"/>
                <a:cs typeface="American Typewriter"/>
              </a:rPr>
              <a:t>-	How to </a:t>
            </a:r>
            <a:r>
              <a:rPr lang="en-US" sz="3600" dirty="0" smtClean="0">
                <a:latin typeface="American Typewriter"/>
                <a:cs typeface="American Typewriter"/>
              </a:rPr>
              <a:t>adapt my GCE programme</a:t>
            </a:r>
            <a:br>
              <a:rPr lang="en-US" sz="3600" dirty="0" smtClean="0">
                <a:latin typeface="American Typewriter"/>
                <a:cs typeface="American Typewriter"/>
              </a:rPr>
            </a:br>
            <a:r>
              <a:rPr lang="en-US" sz="3600" b="1" dirty="0" smtClean="0">
                <a:latin typeface="American Typewriter"/>
                <a:cs typeface="American Typewriter"/>
              </a:rPr>
              <a:t>PART 1: WHAT and Digging Deeper</a:t>
            </a:r>
            <a:br>
              <a:rPr lang="en-US" sz="3600" b="1" dirty="0" smtClean="0">
                <a:latin typeface="American Typewriter"/>
                <a:cs typeface="American Typewriter"/>
              </a:rPr>
            </a:br>
            <a:r>
              <a:rPr lang="en-US" sz="3600" b="1" dirty="0" smtClean="0">
                <a:latin typeface="American Typewriter"/>
                <a:cs typeface="American Typewriter"/>
              </a:rPr>
              <a:t>PART 2: HOW-Methodologies</a:t>
            </a:r>
            <a:endParaRPr lang="en-US" sz="3600" b="1" dirty="0">
              <a:latin typeface="American Typewriter"/>
              <a:cs typeface="American Typewriter"/>
            </a:endParaRPr>
          </a:p>
        </p:txBody>
      </p:sp>
      <p:sp>
        <p:nvSpPr>
          <p:cNvPr id="5" name="TextBox 4"/>
          <p:cNvSpPr txBox="1"/>
          <p:nvPr/>
        </p:nvSpPr>
        <p:spPr>
          <a:xfrm>
            <a:off x="457200" y="516820"/>
            <a:ext cx="8229600" cy="1200329"/>
          </a:xfrm>
          <a:prstGeom prst="rect">
            <a:avLst/>
          </a:prstGeom>
          <a:noFill/>
        </p:spPr>
        <p:txBody>
          <a:bodyPr wrap="square" rtlCol="0">
            <a:spAutoFit/>
          </a:bodyPr>
          <a:lstStyle/>
          <a:p>
            <a:pPr algn="ctr"/>
            <a:r>
              <a:rPr lang="en-US" sz="3600" b="1" dirty="0" smtClean="0">
                <a:latin typeface="American Typewriter"/>
                <a:cs typeface="American Typewriter"/>
              </a:rPr>
              <a:t>Workshop on</a:t>
            </a:r>
          </a:p>
          <a:p>
            <a:pPr algn="ctr"/>
            <a:r>
              <a:rPr lang="en-US" sz="3600" b="1" dirty="0" smtClean="0">
                <a:latin typeface="American Typewriter"/>
                <a:cs typeface="American Typewriter"/>
              </a:rPr>
              <a:t> Critical Approach to GCE</a:t>
            </a:r>
            <a:endParaRPr lang="en-US" sz="3600" b="1" dirty="0">
              <a:latin typeface="American Typewriter"/>
              <a:cs typeface="American Typewriter"/>
            </a:endParaRPr>
          </a:p>
        </p:txBody>
      </p:sp>
    </p:spTree>
    <p:extLst>
      <p:ext uri="{BB962C8B-B14F-4D97-AF65-F5344CB8AC3E}">
        <p14:creationId xmlns:p14="http://schemas.microsoft.com/office/powerpoint/2010/main" val="892937914"/>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49108" y="716325"/>
            <a:ext cx="7686497" cy="4154983"/>
          </a:xfrm>
          <a:prstGeom prst="rect">
            <a:avLst/>
          </a:prstGeom>
          <a:noFill/>
        </p:spPr>
        <p:txBody>
          <a:bodyPr wrap="square" rtlCol="0">
            <a:spAutoFit/>
          </a:bodyPr>
          <a:lstStyle/>
          <a:p>
            <a:r>
              <a:rPr lang="en-US" sz="4400" b="1" dirty="0" smtClean="0">
                <a:latin typeface="American Typewriter"/>
                <a:cs typeface="American Typewriter"/>
              </a:rPr>
              <a:t>PART 1:</a:t>
            </a:r>
          </a:p>
          <a:p>
            <a:endParaRPr lang="en-US" sz="4400" b="1" dirty="0">
              <a:latin typeface="American Typewriter"/>
              <a:cs typeface="American Typewriter"/>
            </a:endParaRPr>
          </a:p>
          <a:p>
            <a:r>
              <a:rPr lang="en-US" sz="4400" b="1" dirty="0" smtClean="0">
                <a:latin typeface="American Typewriter"/>
                <a:cs typeface="American Typewriter"/>
              </a:rPr>
              <a:t>Envisaging a New World</a:t>
            </a:r>
          </a:p>
          <a:p>
            <a:endParaRPr lang="en-US" sz="4400" b="1" dirty="0">
              <a:latin typeface="American Typewriter"/>
              <a:cs typeface="American Typewriter"/>
            </a:endParaRPr>
          </a:p>
          <a:p>
            <a:r>
              <a:rPr lang="en-US" sz="4400" b="1" dirty="0" smtClean="0">
                <a:latin typeface="American Typewriter"/>
                <a:cs typeface="American Typewriter"/>
              </a:rPr>
              <a:t>Critical Approach Theory to Practice</a:t>
            </a:r>
            <a:endParaRPr lang="en-US" sz="4400" b="1" dirty="0">
              <a:latin typeface="American Typewriter"/>
              <a:cs typeface="American Typewriter"/>
            </a:endParaRPr>
          </a:p>
        </p:txBody>
      </p:sp>
    </p:spTree>
    <p:extLst>
      <p:ext uri="{BB962C8B-B14F-4D97-AF65-F5344CB8AC3E}">
        <p14:creationId xmlns:p14="http://schemas.microsoft.com/office/powerpoint/2010/main" val="3669472167"/>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named-2.png">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77701"/>
            <a:ext cx="9144000" cy="5486400"/>
          </a:xfrm>
          <a:prstGeom prst="rect">
            <a:avLst/>
          </a:prstGeom>
        </p:spPr>
      </p:pic>
      <p:sp>
        <p:nvSpPr>
          <p:cNvPr id="3" name="TextBox 2"/>
          <p:cNvSpPr txBox="1"/>
          <p:nvPr/>
        </p:nvSpPr>
        <p:spPr>
          <a:xfrm>
            <a:off x="254000" y="6164101"/>
            <a:ext cx="8636000" cy="646331"/>
          </a:xfrm>
          <a:prstGeom prst="rect">
            <a:avLst/>
          </a:prstGeom>
          <a:noFill/>
        </p:spPr>
        <p:txBody>
          <a:bodyPr wrap="square" rtlCol="0">
            <a:spAutoFit/>
          </a:bodyPr>
          <a:lstStyle/>
          <a:p>
            <a:r>
              <a:rPr lang="en-US" dirty="0">
                <a:solidFill>
                  <a:srgbClr val="000000"/>
                </a:solidFill>
                <a:latin typeface="Lucida Grande"/>
                <a:ea typeface="Lucida Grande"/>
                <a:cs typeface="Lucida Grande"/>
                <a:hlinkClick r:id="rId3"/>
              </a:rPr>
              <a:t>https://www.youtube.com/watch?time_continue=14&amp;v=ALN3UkxXA8g&amp;feature=</a:t>
            </a:r>
            <a:r>
              <a:rPr lang="en-US" dirty="0" smtClean="0">
                <a:solidFill>
                  <a:srgbClr val="000000"/>
                </a:solidFill>
                <a:latin typeface="Lucida Grande"/>
                <a:ea typeface="Lucida Grande"/>
                <a:cs typeface="Lucida Grande"/>
                <a:hlinkClick r:id="rId3"/>
              </a:rPr>
              <a:t>emb_logo</a:t>
            </a:r>
            <a:r>
              <a:rPr lang="en-US" dirty="0" smtClean="0">
                <a:solidFill>
                  <a:srgbClr val="000000"/>
                </a:solidFill>
                <a:latin typeface="Lucida Grande"/>
                <a:ea typeface="Lucida Grande"/>
                <a:cs typeface="Lucida Grande"/>
              </a:rPr>
              <a:t> </a:t>
            </a:r>
            <a:endParaRPr lang="en-US" dirty="0"/>
          </a:p>
        </p:txBody>
      </p:sp>
    </p:spTree>
    <p:extLst>
      <p:ext uri="{BB962C8B-B14F-4D97-AF65-F5344CB8AC3E}">
        <p14:creationId xmlns:p14="http://schemas.microsoft.com/office/powerpoint/2010/main" val="3822908256"/>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2833" y="423333"/>
            <a:ext cx="8741834" cy="9787293"/>
          </a:xfrm>
          <a:prstGeom prst="rect">
            <a:avLst/>
          </a:prstGeom>
          <a:noFill/>
        </p:spPr>
        <p:txBody>
          <a:bodyPr wrap="square" rtlCol="0">
            <a:spAutoFit/>
          </a:bodyPr>
          <a:lstStyle/>
          <a:p>
            <a:pPr algn="ctr"/>
            <a:r>
              <a:rPr lang="en-US" sz="3200" b="1" dirty="0" smtClean="0">
                <a:latin typeface="American Typewriter"/>
                <a:cs typeface="American Typewriter"/>
              </a:rPr>
              <a:t>           Discussion Time!-7 minutes</a:t>
            </a:r>
          </a:p>
          <a:p>
            <a:pPr marL="514350" indent="-514350">
              <a:buFont typeface="+mj-lt"/>
              <a:buAutoNum type="arabicPeriod"/>
            </a:pPr>
            <a:endParaRPr lang="en-US" sz="2800" dirty="0">
              <a:latin typeface="American Typewriter"/>
              <a:cs typeface="American Typewriter"/>
            </a:endParaRPr>
          </a:p>
          <a:p>
            <a:pPr marL="514350" indent="-514350">
              <a:buFont typeface="+mj-lt"/>
              <a:buAutoNum type="arabicPeriod"/>
            </a:pPr>
            <a:r>
              <a:rPr lang="en-US" sz="4000" dirty="0" smtClean="0">
                <a:latin typeface="American Typewriter"/>
                <a:cs typeface="American Typewriter"/>
              </a:rPr>
              <a:t>Why does </a:t>
            </a:r>
            <a:r>
              <a:rPr lang="en-US" sz="4000" dirty="0" err="1" smtClean="0">
                <a:latin typeface="American Typewriter"/>
                <a:cs typeface="American Typewriter"/>
              </a:rPr>
              <a:t>Arundhati</a:t>
            </a:r>
            <a:r>
              <a:rPr lang="en-US" sz="4000" dirty="0" smtClean="0">
                <a:latin typeface="American Typewriter"/>
                <a:cs typeface="American Typewriter"/>
              </a:rPr>
              <a:t> Roy not want to return to ‘normality’?</a:t>
            </a:r>
          </a:p>
          <a:p>
            <a:endParaRPr lang="en-US" sz="4000" dirty="0">
              <a:latin typeface="American Typewriter"/>
              <a:cs typeface="American Typewriter"/>
            </a:endParaRPr>
          </a:p>
          <a:p>
            <a:pPr marL="514350" indent="-514350">
              <a:buFont typeface="+mj-lt"/>
              <a:buAutoNum type="arabicPeriod"/>
            </a:pPr>
            <a:r>
              <a:rPr lang="en-US" sz="4000" dirty="0" smtClean="0">
                <a:latin typeface="American Typewriter"/>
                <a:cs typeface="American Typewriter"/>
              </a:rPr>
              <a:t>What does she mean by the ‘doomsday machine’? </a:t>
            </a:r>
          </a:p>
          <a:p>
            <a:endParaRPr lang="en-US" sz="4000" dirty="0">
              <a:latin typeface="American Typewriter"/>
              <a:cs typeface="American Typewriter"/>
            </a:endParaRPr>
          </a:p>
          <a:p>
            <a:pPr marL="514350" indent="-514350">
              <a:buFont typeface="+mj-lt"/>
              <a:buAutoNum type="arabicPeriod"/>
            </a:pPr>
            <a:r>
              <a:rPr lang="en-US" sz="4000" dirty="0" smtClean="0">
                <a:latin typeface="American Typewriter"/>
                <a:cs typeface="American Typewriter"/>
              </a:rPr>
              <a:t>What would you imagine </a:t>
            </a:r>
            <a:r>
              <a:rPr lang="en-US" sz="4000" dirty="0">
                <a:latin typeface="American Typewriter"/>
                <a:cs typeface="American Typewriter"/>
              </a:rPr>
              <a:t>a</a:t>
            </a:r>
            <a:r>
              <a:rPr lang="en-US" sz="4000" dirty="0" smtClean="0">
                <a:latin typeface="American Typewriter"/>
                <a:cs typeface="American Typewriter"/>
              </a:rPr>
              <a:t> new world to look like?</a:t>
            </a:r>
          </a:p>
          <a:p>
            <a:pPr marL="514350" indent="-514350">
              <a:buFont typeface="+mj-lt"/>
              <a:buAutoNum type="arabicPeriod"/>
            </a:pPr>
            <a:endParaRPr lang="en-US" sz="2800" dirty="0">
              <a:latin typeface="American Typewriter"/>
              <a:cs typeface="American Typewriter"/>
            </a:endParaRPr>
          </a:p>
          <a:p>
            <a:endParaRPr lang="en-US" sz="2800" dirty="0">
              <a:latin typeface="American Typewriter"/>
              <a:cs typeface="American Typewriter"/>
            </a:endParaRPr>
          </a:p>
          <a:p>
            <a:endParaRPr lang="en-US" sz="2800" dirty="0" smtClean="0">
              <a:latin typeface="American Typewriter"/>
              <a:cs typeface="American Typewriter"/>
            </a:endParaRPr>
          </a:p>
          <a:p>
            <a:endParaRPr lang="en-US" sz="2800" dirty="0">
              <a:latin typeface="American Typewriter"/>
              <a:cs typeface="American Typewriter"/>
            </a:endParaRPr>
          </a:p>
          <a:p>
            <a:endParaRPr lang="en-US" sz="2800" dirty="0">
              <a:latin typeface="American Typewriter"/>
              <a:cs typeface="American Typewriter"/>
            </a:endParaRPr>
          </a:p>
          <a:p>
            <a:pPr algn="ctr"/>
            <a:endParaRPr lang="en-US" sz="2800" dirty="0"/>
          </a:p>
          <a:p>
            <a:pPr algn="ctr"/>
            <a:endParaRPr lang="en-US" sz="2800" dirty="0" smtClean="0"/>
          </a:p>
          <a:p>
            <a:endParaRPr lang="en-US" dirty="0"/>
          </a:p>
          <a:p>
            <a:endParaRPr lang="en-US" dirty="0" smtClean="0"/>
          </a:p>
          <a:p>
            <a:endParaRPr lang="en-US" dirty="0"/>
          </a:p>
        </p:txBody>
      </p:sp>
      <p:pic>
        <p:nvPicPr>
          <p:cNvPr id="3" name="Picture 2" descr="unnamed-2.png">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2833" y="305786"/>
            <a:ext cx="1535702" cy="921421"/>
          </a:xfrm>
          <a:prstGeom prst="rect">
            <a:avLst/>
          </a:prstGeom>
        </p:spPr>
      </p:pic>
    </p:spTree>
    <p:extLst>
      <p:ext uri="{BB962C8B-B14F-4D97-AF65-F5344CB8AC3E}">
        <p14:creationId xmlns:p14="http://schemas.microsoft.com/office/powerpoint/2010/main" val="2843450178"/>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699" y="541866"/>
            <a:ext cx="8453966" cy="4739760"/>
          </a:xfrm>
          <a:prstGeom prst="rect">
            <a:avLst/>
          </a:prstGeom>
          <a:noFill/>
        </p:spPr>
        <p:txBody>
          <a:bodyPr wrap="square" rtlCol="0">
            <a:spAutoFit/>
          </a:bodyPr>
          <a:lstStyle/>
          <a:p>
            <a:r>
              <a:rPr lang="en-US" sz="3200" dirty="0" smtClean="0">
                <a:latin typeface="American Typewriter"/>
                <a:cs typeface="American Typewriter"/>
              </a:rPr>
              <a:t>What would </a:t>
            </a:r>
            <a:r>
              <a:rPr lang="en-US" sz="3200" dirty="0">
                <a:latin typeface="American Typewriter"/>
                <a:cs typeface="American Typewriter"/>
              </a:rPr>
              <a:t>you </a:t>
            </a:r>
            <a:r>
              <a:rPr lang="en-US" sz="3200" dirty="0" smtClean="0">
                <a:latin typeface="American Typewriter"/>
                <a:cs typeface="American Typewriter"/>
              </a:rPr>
              <a:t>like </a:t>
            </a:r>
            <a:r>
              <a:rPr lang="en-US" sz="3200" dirty="0">
                <a:latin typeface="American Typewriter"/>
                <a:cs typeface="American Typewriter"/>
              </a:rPr>
              <a:t>to </a:t>
            </a:r>
            <a:r>
              <a:rPr lang="en-US" sz="3200" dirty="0" smtClean="0">
                <a:latin typeface="American Typewriter"/>
                <a:cs typeface="American Typewriter"/>
              </a:rPr>
              <a:t>change </a:t>
            </a:r>
          </a:p>
          <a:p>
            <a:r>
              <a:rPr lang="en-US" sz="3200" dirty="0" smtClean="0">
                <a:latin typeface="American Typewriter"/>
                <a:cs typeface="American Typewriter"/>
              </a:rPr>
              <a:t>about the world?</a:t>
            </a:r>
          </a:p>
          <a:p>
            <a:r>
              <a:rPr lang="en-US" sz="3200" dirty="0" smtClean="0">
                <a:latin typeface="American Typewriter"/>
                <a:cs typeface="American Typewriter"/>
              </a:rPr>
              <a:t>What issues would you address going through the portal? </a:t>
            </a:r>
            <a:endParaRPr lang="en-US" sz="3200" dirty="0">
              <a:latin typeface="American Typewriter"/>
              <a:cs typeface="American Typewriter"/>
            </a:endParaRPr>
          </a:p>
          <a:p>
            <a:endParaRPr lang="en-US" sz="3200" dirty="0">
              <a:latin typeface="American Typewriter"/>
              <a:cs typeface="American Typewriter"/>
            </a:endParaRPr>
          </a:p>
          <a:p>
            <a:pPr marL="514350" indent="-514350">
              <a:buFont typeface="+mj-lt"/>
              <a:buAutoNum type="arabicPeriod"/>
            </a:pPr>
            <a:endParaRPr lang="en-US" sz="3200" dirty="0">
              <a:latin typeface="American Typewriter"/>
              <a:cs typeface="American Typewriter"/>
            </a:endParaRPr>
          </a:p>
          <a:p>
            <a:pPr algn="ctr"/>
            <a:endParaRPr lang="en-US" sz="2800" dirty="0"/>
          </a:p>
          <a:p>
            <a:pPr algn="ctr"/>
            <a:endParaRPr lang="en-US" sz="2800" dirty="0" smtClean="0"/>
          </a:p>
          <a:p>
            <a:endParaRPr lang="en-US" dirty="0"/>
          </a:p>
          <a:p>
            <a:endParaRPr lang="en-US" dirty="0" smtClean="0"/>
          </a:p>
          <a:p>
            <a:endParaRPr lang="en-US" dirty="0"/>
          </a:p>
        </p:txBody>
      </p:sp>
      <p:pic>
        <p:nvPicPr>
          <p:cNvPr id="3" name="Picture 2" descr="unnamed-2.png">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63367" y="305786"/>
            <a:ext cx="1535702" cy="921421"/>
          </a:xfrm>
          <a:prstGeom prst="rect">
            <a:avLst/>
          </a:prstGeom>
        </p:spPr>
      </p:pic>
      <p:pic>
        <p:nvPicPr>
          <p:cNvPr id="4" name="Picture 3" descr="create-qr-code.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429250" y="2825750"/>
            <a:ext cx="3238500" cy="3238500"/>
          </a:xfrm>
          <a:prstGeom prst="rect">
            <a:avLst/>
          </a:prstGeom>
        </p:spPr>
      </p:pic>
      <p:sp>
        <p:nvSpPr>
          <p:cNvPr id="6" name="TextBox 5"/>
          <p:cNvSpPr txBox="1"/>
          <p:nvPr/>
        </p:nvSpPr>
        <p:spPr>
          <a:xfrm>
            <a:off x="266699" y="2825750"/>
            <a:ext cx="4728634" cy="3539430"/>
          </a:xfrm>
          <a:prstGeom prst="rect">
            <a:avLst/>
          </a:prstGeom>
          <a:noFill/>
        </p:spPr>
        <p:txBody>
          <a:bodyPr wrap="square" rtlCol="0">
            <a:spAutoFit/>
          </a:bodyPr>
          <a:lstStyle/>
          <a:p>
            <a:r>
              <a:rPr lang="en-US" sz="3200" dirty="0">
                <a:latin typeface="American Typewriter"/>
                <a:cs typeface="American Typewriter"/>
              </a:rPr>
              <a:t>Write 3 words on the </a:t>
            </a:r>
            <a:r>
              <a:rPr lang="en-US" sz="3200" dirty="0" err="1">
                <a:latin typeface="American Typewriter"/>
                <a:cs typeface="American Typewriter"/>
              </a:rPr>
              <a:t>Mentimeter</a:t>
            </a:r>
            <a:r>
              <a:rPr lang="en-US" sz="3200" dirty="0">
                <a:latin typeface="American Typewriter"/>
                <a:cs typeface="American Typewriter"/>
              </a:rPr>
              <a:t> by clicking on the link or holding your phone </a:t>
            </a:r>
            <a:r>
              <a:rPr lang="en-US" sz="3200" dirty="0" smtClean="0">
                <a:latin typeface="American Typewriter"/>
                <a:cs typeface="American Typewriter"/>
              </a:rPr>
              <a:t>camera up </a:t>
            </a:r>
            <a:r>
              <a:rPr lang="en-US" sz="3200" dirty="0">
                <a:latin typeface="American Typewriter"/>
                <a:cs typeface="American Typewriter"/>
              </a:rPr>
              <a:t>here</a:t>
            </a:r>
            <a:r>
              <a:rPr lang="en-US" sz="3200" dirty="0" smtClean="0">
                <a:latin typeface="American Typewriter"/>
                <a:cs typeface="American Typewriter"/>
              </a:rPr>
              <a:t>:</a:t>
            </a:r>
          </a:p>
          <a:p>
            <a:r>
              <a:rPr lang="en-US" sz="3200" dirty="0" smtClean="0">
                <a:latin typeface="American Typewriter"/>
                <a:cs typeface="American Typewriter"/>
                <a:hlinkClick r:id="rId6"/>
              </a:rPr>
              <a:t>www.menti.com</a:t>
            </a:r>
            <a:endParaRPr lang="en-US" sz="3200" dirty="0" smtClean="0">
              <a:latin typeface="American Typewriter"/>
              <a:cs typeface="American Typewriter"/>
            </a:endParaRPr>
          </a:p>
          <a:p>
            <a:r>
              <a:rPr lang="en-US" sz="3200" dirty="0" smtClean="0"/>
              <a:t>69 01 41</a:t>
            </a:r>
            <a:endParaRPr lang="en-US" sz="3200" dirty="0"/>
          </a:p>
        </p:txBody>
      </p:sp>
    </p:spTree>
    <p:extLst>
      <p:ext uri="{BB962C8B-B14F-4D97-AF65-F5344CB8AC3E}">
        <p14:creationId xmlns:p14="http://schemas.microsoft.com/office/powerpoint/2010/main" val="1347662742"/>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425600-F758-6C48-B3CD-BBBDAF18C128}"/>
              </a:ext>
            </a:extLst>
          </p:cNvPr>
          <p:cNvSpPr>
            <a:spLocks noGrp="1"/>
          </p:cNvSpPr>
          <p:nvPr>
            <p:ph type="title"/>
          </p:nvPr>
        </p:nvSpPr>
        <p:spPr>
          <a:xfrm>
            <a:off x="428656" y="256674"/>
            <a:ext cx="2269037" cy="1921686"/>
          </a:xfrm>
        </p:spPr>
        <p:txBody>
          <a:bodyPr>
            <a:noAutofit/>
          </a:bodyPr>
          <a:lstStyle/>
          <a:p>
            <a:pPr algn="ctr"/>
            <a:r>
              <a:rPr lang="en-US" sz="2400" b="1" i="1" dirty="0"/>
              <a:t>1. Hover over the symbol and a drop down menu appears!</a:t>
            </a:r>
          </a:p>
        </p:txBody>
      </p:sp>
      <p:pic>
        <p:nvPicPr>
          <p:cNvPr id="12" name="Content Placeholder 11" descr="A screenshot of a cell phone&#10;&#10;Description automatically generated">
            <a:extLst>
              <a:ext uri="{FF2B5EF4-FFF2-40B4-BE49-F238E27FC236}">
                <a16:creationId xmlns:a16="http://schemas.microsoft.com/office/drawing/2014/main" xmlns="" id="{EBAA5D50-C429-4A41-9FBC-EBB9C1BC2DB9}"/>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3029871" y="442079"/>
            <a:ext cx="5767820" cy="5667518"/>
          </a:xfrm>
        </p:spPr>
      </p:pic>
      <p:sp>
        <p:nvSpPr>
          <p:cNvPr id="6" name="Oval 5">
            <a:extLst>
              <a:ext uri="{FF2B5EF4-FFF2-40B4-BE49-F238E27FC236}">
                <a16:creationId xmlns:a16="http://schemas.microsoft.com/office/drawing/2014/main" xmlns="" id="{184D4DE7-27F7-0B4C-B3E6-D84BEBDD94D6}"/>
              </a:ext>
            </a:extLst>
          </p:cNvPr>
          <p:cNvSpPr/>
          <p:nvPr/>
        </p:nvSpPr>
        <p:spPr>
          <a:xfrm>
            <a:off x="4532244" y="2778752"/>
            <a:ext cx="1123122" cy="994172"/>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cxnSp>
        <p:nvCxnSpPr>
          <p:cNvPr id="7" name="Straight Arrow Connector 6">
            <a:extLst>
              <a:ext uri="{FF2B5EF4-FFF2-40B4-BE49-F238E27FC236}">
                <a16:creationId xmlns:a16="http://schemas.microsoft.com/office/drawing/2014/main" xmlns="" id="{7F92B66A-1FBD-6245-9CE4-B8C0344C6752}"/>
              </a:ext>
            </a:extLst>
          </p:cNvPr>
          <p:cNvCxnSpPr>
            <a:cxnSpLocks/>
          </p:cNvCxnSpPr>
          <p:nvPr/>
        </p:nvCxnSpPr>
        <p:spPr>
          <a:xfrm>
            <a:off x="2697693" y="1760977"/>
            <a:ext cx="1892622" cy="191864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Title 1">
            <a:extLst>
              <a:ext uri="{FF2B5EF4-FFF2-40B4-BE49-F238E27FC236}">
                <a16:creationId xmlns:a16="http://schemas.microsoft.com/office/drawing/2014/main" xmlns="" id="{7DADF63B-6DE3-194B-BE06-ED07097CE421}"/>
              </a:ext>
            </a:extLst>
          </p:cNvPr>
          <p:cNvSpPr txBox="1">
            <a:spLocks/>
          </p:cNvSpPr>
          <p:nvPr/>
        </p:nvSpPr>
        <p:spPr>
          <a:xfrm>
            <a:off x="1254938" y="3275838"/>
            <a:ext cx="1983657"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800" b="1" i="1" dirty="0"/>
          </a:p>
        </p:txBody>
      </p:sp>
      <p:pic>
        <p:nvPicPr>
          <p:cNvPr id="19" name="Picture 18" descr="A screenshot of a cell phone&#10;&#10;Description automatically generated">
            <a:extLst>
              <a:ext uri="{FF2B5EF4-FFF2-40B4-BE49-F238E27FC236}">
                <a16:creationId xmlns:a16="http://schemas.microsoft.com/office/drawing/2014/main" xmlns="" id="{B21357DF-ED61-ED48-A55E-D6B31C52581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05127" y="4395580"/>
            <a:ext cx="3617166" cy="2462420"/>
          </a:xfrm>
          <a:prstGeom prst="rect">
            <a:avLst/>
          </a:prstGeom>
        </p:spPr>
      </p:pic>
      <p:cxnSp>
        <p:nvCxnSpPr>
          <p:cNvPr id="20" name="Straight Arrow Connector 19">
            <a:extLst>
              <a:ext uri="{FF2B5EF4-FFF2-40B4-BE49-F238E27FC236}">
                <a16:creationId xmlns:a16="http://schemas.microsoft.com/office/drawing/2014/main" xmlns="" id="{D55128D6-DE16-1D48-B28A-F7FF45DC4F1B}"/>
              </a:ext>
            </a:extLst>
          </p:cNvPr>
          <p:cNvCxnSpPr>
            <a:cxnSpLocks/>
          </p:cNvCxnSpPr>
          <p:nvPr/>
        </p:nvCxnSpPr>
        <p:spPr>
          <a:xfrm>
            <a:off x="2365514" y="3918504"/>
            <a:ext cx="1" cy="62954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Title 1">
            <a:extLst>
              <a:ext uri="{FF2B5EF4-FFF2-40B4-BE49-F238E27FC236}">
                <a16:creationId xmlns:a16="http://schemas.microsoft.com/office/drawing/2014/main" xmlns="" id="{C5E4839E-15D3-8E4D-AFF3-F60C171EDBE2}"/>
              </a:ext>
            </a:extLst>
          </p:cNvPr>
          <p:cNvSpPr txBox="1">
            <a:spLocks/>
          </p:cNvSpPr>
          <p:nvPr/>
        </p:nvSpPr>
        <p:spPr>
          <a:xfrm>
            <a:off x="428656" y="2608360"/>
            <a:ext cx="2269038"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i="1" dirty="0"/>
              <a:t>2. Click on the theme and the resource sheet will pop up!</a:t>
            </a:r>
          </a:p>
        </p:txBody>
      </p:sp>
      <p:cxnSp>
        <p:nvCxnSpPr>
          <p:cNvPr id="26" name="Straight Arrow Connector 25">
            <a:extLst>
              <a:ext uri="{FF2B5EF4-FFF2-40B4-BE49-F238E27FC236}">
                <a16:creationId xmlns:a16="http://schemas.microsoft.com/office/drawing/2014/main" xmlns="" id="{BEADA7CD-04D8-5541-8C0F-FC872BF2E410}"/>
              </a:ext>
            </a:extLst>
          </p:cNvPr>
          <p:cNvCxnSpPr>
            <a:cxnSpLocks/>
          </p:cNvCxnSpPr>
          <p:nvPr/>
        </p:nvCxnSpPr>
        <p:spPr>
          <a:xfrm>
            <a:off x="2480681" y="3903991"/>
            <a:ext cx="2103883" cy="343797"/>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628441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9833" y="2152532"/>
            <a:ext cx="3979334" cy="3420000"/>
          </a:xfrm>
          <a:prstGeom prst="rect">
            <a:avLst/>
          </a:prstGeom>
          <a:solidFill>
            <a:schemeClr val="bg2"/>
          </a:solidFill>
          <a:ln>
            <a:solidFill>
              <a:schemeClr val="accent2">
                <a:lumMod val="75000"/>
              </a:schemeClr>
            </a:solidFill>
          </a:ln>
        </p:spPr>
        <p:txBody>
          <a:bodyPr wrap="square" rtlCol="0">
            <a:spAutoFit/>
          </a:bodyPr>
          <a:lstStyle/>
          <a:p>
            <a:pPr algn="ctr"/>
            <a:endParaRPr lang="en-US" sz="2800" b="1" dirty="0" smtClean="0">
              <a:solidFill>
                <a:srgbClr val="FF0000"/>
              </a:solidFill>
              <a:latin typeface="Rockwell"/>
              <a:cs typeface="Rockwell"/>
            </a:endParaRPr>
          </a:p>
          <a:p>
            <a:pPr algn="ctr"/>
            <a:r>
              <a:rPr lang="en-US" sz="3600" b="1" dirty="0" smtClean="0">
                <a:solidFill>
                  <a:schemeClr val="accent2">
                    <a:lumMod val="75000"/>
                  </a:schemeClr>
                </a:solidFill>
                <a:latin typeface="Rockwell"/>
                <a:cs typeface="Rockwell"/>
              </a:rPr>
              <a:t>€</a:t>
            </a:r>
            <a:r>
              <a:rPr lang="en-US" sz="3600" b="1" dirty="0">
                <a:solidFill>
                  <a:schemeClr val="accent2">
                    <a:lumMod val="75000"/>
                  </a:schemeClr>
                </a:solidFill>
                <a:latin typeface="Rockwell"/>
                <a:cs typeface="Rockwell"/>
              </a:rPr>
              <a:t>125 Billion</a:t>
            </a:r>
            <a:r>
              <a:rPr lang="en-US" sz="1200" b="1" dirty="0">
                <a:solidFill>
                  <a:schemeClr val="accent2">
                    <a:lumMod val="75000"/>
                  </a:schemeClr>
                </a:solidFill>
              </a:rPr>
              <a:t/>
            </a:r>
            <a:br>
              <a:rPr lang="en-US" sz="1200" b="1" dirty="0">
                <a:solidFill>
                  <a:schemeClr val="accent2">
                    <a:lumMod val="75000"/>
                  </a:schemeClr>
                </a:solidFill>
              </a:rPr>
            </a:br>
            <a:endParaRPr lang="en-US" sz="2800" b="1" dirty="0">
              <a:solidFill>
                <a:schemeClr val="accent2">
                  <a:lumMod val="75000"/>
                </a:schemeClr>
              </a:solidFill>
              <a:latin typeface="Rockwell"/>
              <a:cs typeface="Rockwell"/>
            </a:endParaRPr>
          </a:p>
          <a:p>
            <a:pPr algn="ctr"/>
            <a:r>
              <a:rPr lang="en-US" sz="2800" b="1" dirty="0" smtClean="0">
                <a:solidFill>
                  <a:schemeClr val="accent2">
                    <a:lumMod val="75000"/>
                  </a:schemeClr>
                </a:solidFill>
                <a:latin typeface="Rockwell"/>
                <a:cs typeface="Rockwell"/>
              </a:rPr>
              <a:t>Voluntary </a:t>
            </a:r>
            <a:r>
              <a:rPr lang="en-US" sz="2800" b="1" dirty="0">
                <a:solidFill>
                  <a:schemeClr val="accent2">
                    <a:lumMod val="75000"/>
                  </a:schemeClr>
                </a:solidFill>
                <a:latin typeface="Rockwell"/>
                <a:cs typeface="Rockwell"/>
              </a:rPr>
              <a:t>overseas aid to Global South</a:t>
            </a:r>
          </a:p>
          <a:p>
            <a:pPr algn="ctr"/>
            <a:r>
              <a:rPr lang="en-US" sz="2800" b="1" dirty="0">
                <a:solidFill>
                  <a:schemeClr val="accent2">
                    <a:lumMod val="75000"/>
                  </a:schemeClr>
                </a:solidFill>
                <a:latin typeface="Rockwell"/>
                <a:cs typeface="Rockwell"/>
              </a:rPr>
              <a:t>Official overseas aid </a:t>
            </a:r>
            <a:endParaRPr lang="ga-IE" sz="2800" dirty="0">
              <a:solidFill>
                <a:schemeClr val="accent2">
                  <a:lumMod val="75000"/>
                </a:schemeClr>
              </a:solidFill>
              <a:latin typeface="Rockwell"/>
              <a:cs typeface="Rockwell"/>
            </a:endParaRPr>
          </a:p>
          <a:p>
            <a:endParaRPr lang="en-US" dirty="0"/>
          </a:p>
        </p:txBody>
      </p:sp>
      <p:sp>
        <p:nvSpPr>
          <p:cNvPr id="3" name="TextBox 2"/>
          <p:cNvSpPr txBox="1"/>
          <p:nvPr/>
        </p:nvSpPr>
        <p:spPr>
          <a:xfrm>
            <a:off x="4804832" y="2103504"/>
            <a:ext cx="4339167" cy="3420000"/>
          </a:xfrm>
          <a:prstGeom prst="rect">
            <a:avLst/>
          </a:prstGeom>
          <a:solidFill>
            <a:schemeClr val="accent6">
              <a:lumMod val="60000"/>
              <a:lumOff val="40000"/>
            </a:schemeClr>
          </a:solidFill>
          <a:ln>
            <a:solidFill>
              <a:schemeClr val="tx2">
                <a:lumMod val="60000"/>
                <a:lumOff val="40000"/>
              </a:schemeClr>
            </a:solidFill>
          </a:ln>
        </p:spPr>
        <p:txBody>
          <a:bodyPr wrap="square" rtlCol="0">
            <a:spAutoFit/>
          </a:bodyPr>
          <a:lstStyle/>
          <a:p>
            <a:endParaRPr lang="en-US" sz="2400" b="1" dirty="0" smtClean="0">
              <a:solidFill>
                <a:srgbClr val="FF0000"/>
              </a:solidFill>
            </a:endParaRPr>
          </a:p>
          <a:p>
            <a:pPr algn="ctr"/>
            <a:r>
              <a:rPr lang="en-US" sz="3600" b="1" dirty="0" smtClean="0">
                <a:solidFill>
                  <a:schemeClr val="tx2">
                    <a:lumMod val="60000"/>
                    <a:lumOff val="40000"/>
                  </a:schemeClr>
                </a:solidFill>
                <a:latin typeface="Rockwell"/>
                <a:cs typeface="Rockwell"/>
              </a:rPr>
              <a:t>$</a:t>
            </a:r>
            <a:r>
              <a:rPr lang="en-US" sz="3600" b="1" dirty="0">
                <a:solidFill>
                  <a:schemeClr val="tx2">
                    <a:lumMod val="60000"/>
                    <a:lumOff val="40000"/>
                  </a:schemeClr>
                </a:solidFill>
                <a:latin typeface="Rockwell"/>
                <a:cs typeface="Rockwell"/>
              </a:rPr>
              <a:t>3.3 </a:t>
            </a:r>
            <a:r>
              <a:rPr lang="en-US" sz="3600" b="1" dirty="0" smtClean="0">
                <a:solidFill>
                  <a:schemeClr val="tx2">
                    <a:lumMod val="60000"/>
                    <a:lumOff val="40000"/>
                  </a:schemeClr>
                </a:solidFill>
                <a:latin typeface="Rockwell"/>
                <a:cs typeface="Rockwell"/>
              </a:rPr>
              <a:t>Trillion</a:t>
            </a:r>
          </a:p>
          <a:p>
            <a:pPr algn="ctr"/>
            <a:r>
              <a:rPr lang="en-US" sz="3600" b="1" dirty="0" smtClean="0">
                <a:solidFill>
                  <a:schemeClr val="tx2">
                    <a:lumMod val="60000"/>
                    <a:lumOff val="40000"/>
                  </a:schemeClr>
                </a:solidFill>
                <a:latin typeface="Rockwell"/>
                <a:cs typeface="Rockwell"/>
              </a:rPr>
              <a:t> </a:t>
            </a:r>
          </a:p>
          <a:p>
            <a:pPr algn="ctr"/>
            <a:r>
              <a:rPr lang="en-US" sz="2800" b="1" dirty="0" smtClean="0">
                <a:solidFill>
                  <a:schemeClr val="tx2">
                    <a:lumMod val="60000"/>
                    <a:lumOff val="40000"/>
                  </a:schemeClr>
                </a:solidFill>
                <a:latin typeface="Rockwell"/>
                <a:cs typeface="Rockwell"/>
              </a:rPr>
              <a:t>Unfair </a:t>
            </a:r>
            <a:r>
              <a:rPr lang="en-US" sz="2800" b="1" dirty="0">
                <a:solidFill>
                  <a:schemeClr val="tx2">
                    <a:lumMod val="60000"/>
                    <a:lumOff val="40000"/>
                  </a:schemeClr>
                </a:solidFill>
                <a:latin typeface="Rockwell"/>
                <a:cs typeface="Rockwell"/>
              </a:rPr>
              <a:t>Trade</a:t>
            </a:r>
          </a:p>
          <a:p>
            <a:pPr algn="ctr"/>
            <a:r>
              <a:rPr lang="en-US" sz="2800" b="1" dirty="0">
                <a:solidFill>
                  <a:schemeClr val="tx2">
                    <a:lumMod val="60000"/>
                    <a:lumOff val="40000"/>
                  </a:schemeClr>
                </a:solidFill>
                <a:latin typeface="Rockwell"/>
                <a:cs typeface="Rockwell"/>
              </a:rPr>
              <a:t>Tax Injustice			</a:t>
            </a:r>
            <a:r>
              <a:rPr lang="en-US" sz="2800" b="1" dirty="0" smtClean="0">
                <a:solidFill>
                  <a:schemeClr val="tx2">
                    <a:lumMod val="60000"/>
                    <a:lumOff val="40000"/>
                  </a:schemeClr>
                </a:solidFill>
                <a:latin typeface="Rockwell"/>
                <a:cs typeface="Rockwell"/>
              </a:rPr>
              <a:t>Illegitimate </a:t>
            </a:r>
            <a:r>
              <a:rPr lang="en-US" sz="2800" b="1" dirty="0">
                <a:solidFill>
                  <a:schemeClr val="tx2">
                    <a:lumMod val="60000"/>
                    <a:lumOff val="40000"/>
                  </a:schemeClr>
                </a:solidFill>
                <a:latin typeface="Rockwell"/>
                <a:cs typeface="Rockwell"/>
              </a:rPr>
              <a:t>Debt</a:t>
            </a:r>
          </a:p>
          <a:p>
            <a:pPr algn="ctr"/>
            <a:r>
              <a:rPr lang="en-US" sz="2800" b="1" dirty="0">
                <a:solidFill>
                  <a:schemeClr val="tx2">
                    <a:lumMod val="60000"/>
                    <a:lumOff val="40000"/>
                  </a:schemeClr>
                </a:solidFill>
                <a:latin typeface="Rockwell"/>
                <a:cs typeface="Rockwell"/>
              </a:rPr>
              <a:t>Illicit Financial Flows </a:t>
            </a:r>
          </a:p>
          <a:p>
            <a:pPr algn="ctr"/>
            <a:endParaRPr lang="en-US" sz="3600" b="1" dirty="0" smtClean="0">
              <a:solidFill>
                <a:schemeClr val="tx2">
                  <a:lumMod val="60000"/>
                  <a:lumOff val="40000"/>
                </a:schemeClr>
              </a:solidFill>
              <a:latin typeface="Rockwell"/>
              <a:cs typeface="Rockwell"/>
            </a:endParaRPr>
          </a:p>
          <a:p>
            <a:pPr algn="ctr"/>
            <a:endParaRPr lang="en-US" sz="2400" b="1" dirty="0">
              <a:solidFill>
                <a:schemeClr val="tx2">
                  <a:lumMod val="60000"/>
                  <a:lumOff val="40000"/>
                </a:schemeClr>
              </a:solidFill>
              <a:latin typeface="Rockwell"/>
              <a:cs typeface="Rockwell"/>
            </a:endParaRPr>
          </a:p>
          <a:p>
            <a:pPr algn="ctr"/>
            <a:endParaRPr lang="en-US" sz="2400" b="1" dirty="0" smtClean="0">
              <a:solidFill>
                <a:schemeClr val="tx2">
                  <a:lumMod val="60000"/>
                  <a:lumOff val="40000"/>
                </a:schemeClr>
              </a:solidFill>
              <a:latin typeface="Rockwell"/>
              <a:cs typeface="Rockwell"/>
            </a:endParaRPr>
          </a:p>
          <a:p>
            <a:pPr algn="ctr"/>
            <a:endParaRPr lang="en-US" sz="2400" b="1" dirty="0">
              <a:solidFill>
                <a:schemeClr val="tx2">
                  <a:lumMod val="60000"/>
                  <a:lumOff val="40000"/>
                </a:schemeClr>
              </a:solidFill>
              <a:latin typeface="Rockwell"/>
              <a:cs typeface="Rockwell"/>
            </a:endParaRPr>
          </a:p>
        </p:txBody>
      </p:sp>
      <p:sp>
        <p:nvSpPr>
          <p:cNvPr id="4" name="TextBox 3"/>
          <p:cNvSpPr txBox="1"/>
          <p:nvPr/>
        </p:nvSpPr>
        <p:spPr>
          <a:xfrm>
            <a:off x="190500" y="5199593"/>
            <a:ext cx="8636000" cy="1871999"/>
          </a:xfrm>
          <a:prstGeom prst="rect">
            <a:avLst/>
          </a:prstGeom>
          <a:noFill/>
        </p:spPr>
        <p:txBody>
          <a:bodyPr wrap="square" rtlCol="0">
            <a:spAutoFit/>
          </a:bodyPr>
          <a:lstStyle/>
          <a:p>
            <a:pPr algn="ctr"/>
            <a:r>
              <a:rPr lang="en-IE" sz="9600" b="1" dirty="0">
                <a:solidFill>
                  <a:schemeClr val="accent2">
                    <a:lumMod val="75000"/>
                  </a:schemeClr>
                </a:solidFill>
              </a:rPr>
              <a:t>$1:</a:t>
            </a:r>
            <a:r>
              <a:rPr lang="en-IE" sz="9600" b="1" dirty="0">
                <a:solidFill>
                  <a:srgbClr val="558ED5"/>
                </a:solidFill>
              </a:rPr>
              <a:t>$24</a:t>
            </a:r>
          </a:p>
          <a:p>
            <a:endParaRPr lang="en-US" dirty="0"/>
          </a:p>
        </p:txBody>
      </p:sp>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184267" y="248750"/>
            <a:ext cx="3241130" cy="172511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Tree>
    <p:extLst>
      <p:ext uri="{BB962C8B-B14F-4D97-AF65-F5344CB8AC3E}">
        <p14:creationId xmlns:p14="http://schemas.microsoft.com/office/powerpoint/2010/main" val="1915910110"/>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42950" y="1180307"/>
            <a:ext cx="78867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ga-IE" sz="2800" b="1" dirty="0" smtClean="0">
              <a:solidFill>
                <a:srgbClr val="FF0000"/>
              </a:solidFill>
              <a:latin typeface="American Typewriter"/>
              <a:cs typeface="American Typewriter"/>
            </a:endParaRPr>
          </a:p>
          <a:p>
            <a:pPr algn="ctr"/>
            <a:endParaRPr lang="ga-IE" sz="2800" b="1" dirty="0">
              <a:solidFill>
                <a:srgbClr val="FF0000"/>
              </a:solidFill>
              <a:latin typeface="American Typewriter"/>
              <a:cs typeface="American Typewriter"/>
            </a:endParaRPr>
          </a:p>
          <a:p>
            <a:pPr algn="ctr"/>
            <a:endParaRPr lang="ga-IE" sz="2800" b="1" dirty="0" smtClean="0">
              <a:solidFill>
                <a:srgbClr val="FF0000"/>
              </a:solidFill>
              <a:latin typeface="American Typewriter"/>
              <a:cs typeface="American Typewriter"/>
            </a:endParaRPr>
          </a:p>
          <a:p>
            <a:pPr algn="ctr"/>
            <a:endParaRPr lang="ga-IE" sz="2800" b="1" dirty="0">
              <a:solidFill>
                <a:srgbClr val="FF0000"/>
              </a:solidFill>
              <a:latin typeface="American Typewriter"/>
              <a:cs typeface="American Typewriter"/>
            </a:endParaRPr>
          </a:p>
          <a:p>
            <a:pPr algn="ctr"/>
            <a:endParaRPr lang="ga-IE" sz="2800" b="1" dirty="0" smtClean="0">
              <a:solidFill>
                <a:srgbClr val="FF0000"/>
              </a:solidFill>
              <a:latin typeface="American Typewriter"/>
              <a:cs typeface="American Typewriter"/>
            </a:endParaRPr>
          </a:p>
          <a:p>
            <a:pPr algn="ctr"/>
            <a:endParaRPr lang="ga-IE" sz="2800" b="1" dirty="0">
              <a:solidFill>
                <a:srgbClr val="FF0000"/>
              </a:solidFill>
              <a:latin typeface="American Typewriter"/>
              <a:cs typeface="American Typewriter"/>
            </a:endParaRPr>
          </a:p>
          <a:p>
            <a:pPr algn="ctr"/>
            <a:endParaRPr lang="ga-IE" sz="2800" b="1" dirty="0" smtClean="0">
              <a:solidFill>
                <a:srgbClr val="FF0000"/>
              </a:solidFill>
              <a:latin typeface="American Typewriter"/>
              <a:cs typeface="American Typewriter"/>
            </a:endParaRPr>
          </a:p>
          <a:p>
            <a:pPr algn="ctr"/>
            <a:endParaRPr lang="ga-IE" sz="2800" b="1" i="1" dirty="0">
              <a:solidFill>
                <a:schemeClr val="accent2">
                  <a:lumMod val="75000"/>
                </a:schemeClr>
              </a:solidFill>
              <a:latin typeface="American Typewriter"/>
              <a:cs typeface="American Typewriter"/>
            </a:endParaRPr>
          </a:p>
          <a:p>
            <a:pPr algn="ctr"/>
            <a:r>
              <a:rPr lang="ga-IE" sz="4000" b="1" i="1" u="sng" dirty="0" smtClean="0">
                <a:solidFill>
                  <a:schemeClr val="accent2">
                    <a:lumMod val="75000"/>
                  </a:schemeClr>
                </a:solidFill>
                <a:latin typeface="American Typewriter"/>
                <a:cs typeface="American Typewriter"/>
              </a:rPr>
              <a:t>Debt</a:t>
            </a:r>
            <a:r>
              <a:rPr lang="ga-IE" sz="2800" b="1" i="1" dirty="0" smtClean="0">
                <a:solidFill>
                  <a:schemeClr val="accent2">
                    <a:lumMod val="75000"/>
                  </a:schemeClr>
                </a:solidFill>
                <a:latin typeface="American Typewriter"/>
                <a:cs typeface="American Typewriter"/>
              </a:rPr>
              <a:t> burdens were already taking much needed money away from healthcare and social protection before the Covid crisis hit and the situation is rapidly deterioting . Debt payments for poor countries are at the highest level in years. We need urgent action to cancel payments, keep debt to a sustainable level and rein  in irresponsible lending to stop debt crises coming back to haunt us every decade’</a:t>
            </a:r>
          </a:p>
          <a:p>
            <a:pPr algn="ctr"/>
            <a:endParaRPr lang="ga-IE" sz="2800" b="1" dirty="0">
              <a:solidFill>
                <a:schemeClr val="accent2">
                  <a:lumMod val="75000"/>
                </a:schemeClr>
              </a:solidFill>
              <a:latin typeface="American Typewriter"/>
              <a:cs typeface="American Typewriter"/>
            </a:endParaRPr>
          </a:p>
          <a:p>
            <a:pPr algn="ctr"/>
            <a:r>
              <a:rPr lang="ga-IE" sz="2800" b="1" dirty="0" smtClean="0">
                <a:solidFill>
                  <a:schemeClr val="accent2">
                    <a:lumMod val="75000"/>
                  </a:schemeClr>
                </a:solidFill>
                <a:latin typeface="American Typewriter"/>
                <a:cs typeface="American Typewriter"/>
              </a:rPr>
              <a:t>Sarah Jayne Clifton, Jubilee Debt Campaign </a:t>
            </a:r>
            <a:endParaRPr lang="ga-IE" sz="2800" b="1" dirty="0">
              <a:solidFill>
                <a:schemeClr val="accent2">
                  <a:lumMod val="75000"/>
                </a:schemeClr>
              </a:solidFill>
              <a:latin typeface="American Typewriter"/>
              <a:cs typeface="American Typewriter"/>
            </a:endParaRPr>
          </a:p>
        </p:txBody>
      </p:sp>
      <p:sp>
        <p:nvSpPr>
          <p:cNvPr id="5" name="Content Placeholder 2"/>
          <p:cNvSpPr txBox="1">
            <a:spLocks/>
          </p:cNvSpPr>
          <p:nvPr/>
        </p:nvSpPr>
        <p:spPr>
          <a:xfrm>
            <a:off x="742950" y="1978025"/>
            <a:ext cx="78867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IE" sz="4800" i="1" dirty="0">
              <a:solidFill>
                <a:srgbClr val="002060"/>
              </a:solidFill>
              <a:latin typeface="American Typewriter"/>
              <a:cs typeface="American Typewriter"/>
            </a:endParaRPr>
          </a:p>
        </p:txBody>
      </p:sp>
    </p:spTree>
    <p:extLst>
      <p:ext uri="{BB962C8B-B14F-4D97-AF65-F5344CB8AC3E}">
        <p14:creationId xmlns:p14="http://schemas.microsoft.com/office/powerpoint/2010/main" val="137312656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12-03 at 11.44.36.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7333" y="169332"/>
            <a:ext cx="10481733" cy="6265334"/>
          </a:xfrm>
          <a:prstGeom prst="rect">
            <a:avLst/>
          </a:prstGeom>
        </p:spPr>
      </p:pic>
    </p:spTree>
    <p:extLst>
      <p:ext uri="{BB962C8B-B14F-4D97-AF65-F5344CB8AC3E}">
        <p14:creationId xmlns:p14="http://schemas.microsoft.com/office/powerpoint/2010/main" val="704460251"/>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631852"/>
            <a:ext cx="8009467" cy="2691316"/>
          </a:xfrm>
        </p:spPr>
        <p:txBody>
          <a:bodyPr>
            <a:normAutofit fontScale="85000" lnSpcReduction="20000"/>
          </a:bodyPr>
          <a:lstStyle/>
          <a:p>
            <a:pPr marL="0" indent="0">
              <a:buNone/>
            </a:pPr>
            <a:endParaRPr lang="en-US" dirty="0"/>
          </a:p>
          <a:p>
            <a:pPr>
              <a:buNone/>
            </a:pPr>
            <a:r>
              <a:rPr lang="en-US" dirty="0">
                <a:solidFill>
                  <a:srgbClr val="002060"/>
                </a:solidFill>
                <a:latin typeface="Rockwell"/>
                <a:cs typeface="Rockwell"/>
              </a:rPr>
              <a:t>	</a:t>
            </a:r>
            <a:r>
              <a:rPr lang="en-US" sz="4000" b="1" dirty="0">
                <a:solidFill>
                  <a:srgbClr val="002060"/>
                </a:solidFill>
                <a:latin typeface="Rockwell"/>
                <a:cs typeface="Rockwell"/>
              </a:rPr>
              <a:t>“‘Developing countries’ </a:t>
            </a:r>
            <a:r>
              <a:rPr lang="en-US" sz="4000" b="1" i="1" dirty="0">
                <a:solidFill>
                  <a:srgbClr val="002060"/>
                </a:solidFill>
                <a:latin typeface="Rockwell"/>
                <a:cs typeface="Rockwell"/>
              </a:rPr>
              <a:t>is the name that experts use to designate countries </a:t>
            </a:r>
            <a:r>
              <a:rPr lang="en-US" sz="4000" b="1" i="1" dirty="0">
                <a:solidFill>
                  <a:srgbClr val="FF0000"/>
                </a:solidFill>
                <a:latin typeface="Rockwell"/>
                <a:cs typeface="Rockwell"/>
              </a:rPr>
              <a:t>trampled</a:t>
            </a:r>
            <a:r>
              <a:rPr lang="en-US" sz="4000" b="1" i="1" dirty="0">
                <a:solidFill>
                  <a:srgbClr val="002060"/>
                </a:solidFill>
                <a:latin typeface="Rockwell"/>
                <a:cs typeface="Rockwell"/>
              </a:rPr>
              <a:t> by someone else’s development</a:t>
            </a:r>
            <a:r>
              <a:rPr lang="en-US" sz="4000" b="1" dirty="0">
                <a:solidFill>
                  <a:srgbClr val="002060"/>
                </a:solidFill>
                <a:latin typeface="Rockwell"/>
                <a:cs typeface="Rockwell"/>
              </a:rPr>
              <a:t>.”</a:t>
            </a:r>
          </a:p>
          <a:p>
            <a:pPr>
              <a:buNone/>
            </a:pPr>
            <a:r>
              <a:rPr lang="en-US" dirty="0">
                <a:latin typeface="Rockwell"/>
                <a:cs typeface="Rockwell"/>
              </a:rPr>
              <a:t>						</a:t>
            </a:r>
            <a:r>
              <a:rPr lang="en-US" dirty="0">
                <a:solidFill>
                  <a:srgbClr val="002060"/>
                </a:solidFill>
                <a:latin typeface="Rockwell"/>
                <a:cs typeface="Rockwell"/>
              </a:rPr>
              <a:t>Eduardo Galeano</a:t>
            </a:r>
          </a:p>
          <a:p>
            <a:endParaRPr lang="en-US" dirty="0"/>
          </a:p>
        </p:txBody>
      </p:sp>
      <p:sp>
        <p:nvSpPr>
          <p:cNvPr id="5" name="TextBox 4"/>
          <p:cNvSpPr txBox="1"/>
          <p:nvPr/>
        </p:nvSpPr>
        <p:spPr>
          <a:xfrm>
            <a:off x="381000" y="3831167"/>
            <a:ext cx="8305800" cy="2554545"/>
          </a:xfrm>
          <a:prstGeom prst="rect">
            <a:avLst/>
          </a:prstGeom>
          <a:noFill/>
        </p:spPr>
        <p:txBody>
          <a:bodyPr wrap="square" rtlCol="0">
            <a:spAutoFit/>
          </a:bodyPr>
          <a:lstStyle/>
          <a:p>
            <a:pPr algn="r"/>
            <a:r>
              <a:rPr lang="en-IE" sz="4000" b="1" i="1" dirty="0">
                <a:solidFill>
                  <a:srgbClr val="002060"/>
                </a:solidFill>
                <a:latin typeface="American Typewriter"/>
                <a:cs typeface="American Typewriter"/>
              </a:rPr>
              <a:t>“The next time someone tells you they got rich through hard work, ask them whose?”</a:t>
            </a:r>
            <a:br>
              <a:rPr lang="en-IE" sz="4000" b="1" i="1" dirty="0">
                <a:solidFill>
                  <a:srgbClr val="002060"/>
                </a:solidFill>
                <a:latin typeface="American Typewriter"/>
                <a:cs typeface="American Typewriter"/>
              </a:rPr>
            </a:br>
            <a:r>
              <a:rPr lang="en-IE" sz="4000" dirty="0">
                <a:solidFill>
                  <a:srgbClr val="002060"/>
                </a:solidFill>
                <a:latin typeface="American Typewriter"/>
                <a:cs typeface="American Typewriter"/>
              </a:rPr>
              <a:t>Don Marquis</a:t>
            </a:r>
            <a:endParaRPr lang="en-US" sz="4000" dirty="0">
              <a:latin typeface="American Typewriter"/>
              <a:cs typeface="American Typewriter"/>
            </a:endParaRPr>
          </a:p>
        </p:txBody>
      </p:sp>
    </p:spTree>
    <p:extLst>
      <p:ext uri="{BB962C8B-B14F-4D97-AF65-F5344CB8AC3E}">
        <p14:creationId xmlns:p14="http://schemas.microsoft.com/office/powerpoint/2010/main" val="179285564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62" name="Rectangle 61">
            <a:extLst>
              <a:ext uri="{FF2B5EF4-FFF2-40B4-BE49-F238E27FC236}">
                <a16:creationId xmlns="" xmlns:a16="http://schemas.microsoft.com/office/drawing/2014/main" id="{B0B8DCBA-FEED-46EF-A140-35B904015B4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 y="1"/>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C59D3CC8-C3D7-F041-9CB2-0FC0F9C3FA34}"/>
              </a:ext>
            </a:extLst>
          </p:cNvPr>
          <p:cNvSpPr>
            <a:spLocks noGrp="1"/>
          </p:cNvSpPr>
          <p:nvPr>
            <p:ph type="title"/>
          </p:nvPr>
        </p:nvSpPr>
        <p:spPr>
          <a:xfrm>
            <a:off x="782724" y="873941"/>
            <a:ext cx="7732626" cy="1035781"/>
          </a:xfrm>
        </p:spPr>
        <p:txBody>
          <a:bodyPr anchor="ctr">
            <a:noAutofit/>
          </a:bodyPr>
          <a:lstStyle/>
          <a:p>
            <a:pPr algn="ctr"/>
            <a:r>
              <a:rPr lang="en-US" sz="3200" b="1" dirty="0">
                <a:latin typeface="American Typewriter"/>
                <a:cs typeface="American Typewriter"/>
              </a:rPr>
              <a:t>What is a critical + analytical approach to learning GCE?</a:t>
            </a:r>
          </a:p>
        </p:txBody>
      </p:sp>
      <p:sp>
        <p:nvSpPr>
          <p:cNvPr id="3" name="Content Placeholder 2">
            <a:extLst>
              <a:ext uri="{FF2B5EF4-FFF2-40B4-BE49-F238E27FC236}">
                <a16:creationId xmlns="" xmlns:a16="http://schemas.microsoft.com/office/drawing/2014/main" id="{F8CA8975-2A36-5943-AE98-9B6443E6983B}"/>
              </a:ext>
            </a:extLst>
          </p:cNvPr>
          <p:cNvSpPr>
            <a:spLocks noGrp="1"/>
          </p:cNvSpPr>
          <p:nvPr>
            <p:ph idx="1"/>
          </p:nvPr>
        </p:nvSpPr>
        <p:spPr>
          <a:xfrm>
            <a:off x="783772" y="2524722"/>
            <a:ext cx="4804228" cy="3677123"/>
          </a:xfrm>
        </p:spPr>
        <p:txBody>
          <a:bodyPr anchor="ctr">
            <a:noAutofit/>
          </a:bodyPr>
          <a:lstStyle/>
          <a:p>
            <a:pPr marL="0" indent="0" algn="ctr">
              <a:buNone/>
            </a:pPr>
            <a:r>
              <a:rPr lang="en-US" sz="2400" b="1" dirty="0">
                <a:latin typeface="American Typewriter"/>
                <a:cs typeface="American Typewriter"/>
              </a:rPr>
              <a:t>Global issues </a:t>
            </a:r>
            <a:r>
              <a:rPr lang="en-US" sz="2400" dirty="0">
                <a:latin typeface="American Typewriter"/>
                <a:cs typeface="American Typewriter"/>
              </a:rPr>
              <a:t>are </a:t>
            </a:r>
            <a:r>
              <a:rPr lang="en-US" sz="2400" u="sng" dirty="0">
                <a:latin typeface="American Typewriter"/>
                <a:cs typeface="American Typewriter"/>
              </a:rPr>
              <a:t>complex</a:t>
            </a:r>
            <a:r>
              <a:rPr lang="en-US" sz="2400" dirty="0">
                <a:latin typeface="American Typewriter"/>
                <a:cs typeface="American Typewriter"/>
              </a:rPr>
              <a:t> and need a </a:t>
            </a:r>
            <a:r>
              <a:rPr lang="en-US" sz="2400" u="sng" dirty="0">
                <a:latin typeface="American Typewriter"/>
                <a:cs typeface="American Typewriter"/>
              </a:rPr>
              <a:t>critical pedagogical approach</a:t>
            </a:r>
            <a:r>
              <a:rPr lang="en-US" sz="2400" dirty="0">
                <a:latin typeface="American Typewriter"/>
                <a:cs typeface="American Typewriter"/>
              </a:rPr>
              <a:t> to exploring them!</a:t>
            </a:r>
          </a:p>
          <a:p>
            <a:endParaRPr lang="en-US" sz="2000" dirty="0">
              <a:latin typeface="American Typewriter"/>
              <a:cs typeface="American Typewriter"/>
            </a:endParaRPr>
          </a:p>
          <a:p>
            <a:endParaRPr lang="en-US" sz="2000" dirty="0">
              <a:latin typeface="American Typewriter"/>
              <a:cs typeface="American Typewriter"/>
            </a:endParaRPr>
          </a:p>
          <a:p>
            <a:pPr marL="0" indent="0" algn="ctr">
              <a:buNone/>
            </a:pPr>
            <a:r>
              <a:rPr lang="en-IE" sz="2000" b="1" dirty="0">
                <a:latin typeface="American Typewriter"/>
                <a:cs typeface="American Typewriter"/>
              </a:rPr>
              <a:t>Critical Thinking </a:t>
            </a:r>
            <a:r>
              <a:rPr lang="en-IE" sz="2000" dirty="0">
                <a:latin typeface="American Typewriter"/>
                <a:cs typeface="American Typewriter"/>
              </a:rPr>
              <a:t>helps students seek out, listen to and incorporate marginalized perspectives in order to </a:t>
            </a:r>
            <a:r>
              <a:rPr lang="en-IE" sz="2000" b="1" dirty="0">
                <a:latin typeface="American Typewriter"/>
                <a:cs typeface="American Typewriter"/>
              </a:rPr>
              <a:t>question</a:t>
            </a:r>
            <a:r>
              <a:rPr lang="en-IE" sz="2000" dirty="0">
                <a:latin typeface="American Typewriter"/>
                <a:cs typeface="American Typewriter"/>
              </a:rPr>
              <a:t> and possibly </a:t>
            </a:r>
            <a:r>
              <a:rPr lang="en-IE" sz="2000" b="1" dirty="0">
                <a:latin typeface="American Typewriter"/>
                <a:cs typeface="American Typewriter"/>
              </a:rPr>
              <a:t>unlearn</a:t>
            </a:r>
            <a:r>
              <a:rPr lang="en-IE" sz="2000" dirty="0">
                <a:latin typeface="American Typewriter"/>
                <a:cs typeface="American Typewriter"/>
              </a:rPr>
              <a:t> </a:t>
            </a:r>
            <a:r>
              <a:rPr lang="en-IE" sz="2000" b="1" dirty="0">
                <a:latin typeface="American Typewriter"/>
                <a:cs typeface="American Typewriter"/>
              </a:rPr>
              <a:t>mainstream ways of thinking </a:t>
            </a:r>
            <a:r>
              <a:rPr lang="en-IE" sz="2000" dirty="0">
                <a:latin typeface="American Typewriter"/>
                <a:cs typeface="American Typewriter"/>
              </a:rPr>
              <a:t>and address </a:t>
            </a:r>
            <a:r>
              <a:rPr lang="en-IE" sz="2000" b="1" dirty="0">
                <a:latin typeface="American Typewriter"/>
                <a:cs typeface="American Typewriter"/>
              </a:rPr>
              <a:t>inequitable balance </a:t>
            </a:r>
            <a:r>
              <a:rPr lang="en-IE" sz="2000" dirty="0">
                <a:latin typeface="American Typewriter"/>
                <a:cs typeface="American Typewriter"/>
              </a:rPr>
              <a:t>between the </a:t>
            </a:r>
            <a:r>
              <a:rPr lang="en-IE" sz="2000" b="1" dirty="0">
                <a:latin typeface="American Typewriter"/>
                <a:cs typeface="American Typewriter"/>
              </a:rPr>
              <a:t>dominant</a:t>
            </a:r>
            <a:r>
              <a:rPr lang="en-IE" sz="2000" dirty="0">
                <a:latin typeface="American Typewriter"/>
                <a:cs typeface="American Typewriter"/>
              </a:rPr>
              <a:t> and </a:t>
            </a:r>
            <a:r>
              <a:rPr lang="en-IE" sz="2000" b="1" dirty="0">
                <a:latin typeface="American Typewriter"/>
                <a:cs typeface="American Typewriter"/>
              </a:rPr>
              <a:t>marginalized perspectives </a:t>
            </a:r>
          </a:p>
          <a:p>
            <a:pPr marL="0" indent="0">
              <a:buNone/>
            </a:pPr>
            <a:r>
              <a:rPr lang="en-IE" sz="2000" b="1" i="1" dirty="0">
                <a:latin typeface="American Typewriter"/>
                <a:cs typeface="American Typewriter"/>
              </a:rPr>
              <a:t>				Karen </a:t>
            </a:r>
            <a:r>
              <a:rPr lang="en-IE" sz="2000" b="1" i="1" dirty="0" err="1">
                <a:latin typeface="American Typewriter"/>
                <a:cs typeface="American Typewriter"/>
              </a:rPr>
              <a:t>Pashby</a:t>
            </a:r>
            <a:endParaRPr lang="en-US" sz="2000" dirty="0">
              <a:latin typeface="American Typewriter"/>
              <a:cs typeface="American Typewriter"/>
            </a:endParaRPr>
          </a:p>
        </p:txBody>
      </p:sp>
      <p:pic>
        <p:nvPicPr>
          <p:cNvPr id="13" name="Content Placeholder 4" descr="A close up of text on a white background&#10;&#10;Description automatically generated">
            <a:extLst>
              <a:ext uri="{FF2B5EF4-FFF2-40B4-BE49-F238E27FC236}">
                <a16:creationId xmlns="" xmlns:a16="http://schemas.microsoft.com/office/drawing/2014/main" id="{694C0DF1-8BC1-AD4A-AC7D-00BE1E5ED6B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925128" y="2180166"/>
            <a:ext cx="3108591" cy="4021679"/>
          </a:xfrm>
          <a:prstGeom prst="rect">
            <a:avLst/>
          </a:prstGeom>
        </p:spPr>
      </p:pic>
    </p:spTree>
    <p:extLst>
      <p:ext uri="{BB962C8B-B14F-4D97-AF65-F5344CB8AC3E}">
        <p14:creationId xmlns:p14="http://schemas.microsoft.com/office/powerpoint/2010/main" val="3161751886"/>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known-8.jpe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7908" y="520390"/>
            <a:ext cx="1388519" cy="13947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descr="Unknown-9.jpe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303766" y="4597188"/>
            <a:ext cx="1840234" cy="18402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descr="Unknown-10.jpe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853642" y="4597188"/>
            <a:ext cx="1309204" cy="15851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2053336" y="589656"/>
            <a:ext cx="6285991" cy="1077218"/>
          </a:xfrm>
          <a:prstGeom prst="rect">
            <a:avLst/>
          </a:prstGeom>
          <a:noFill/>
        </p:spPr>
        <p:txBody>
          <a:bodyPr wrap="square" rtlCol="0">
            <a:spAutoFit/>
          </a:bodyPr>
          <a:lstStyle/>
          <a:p>
            <a:r>
              <a:rPr lang="en-US" sz="3200" b="1" dirty="0" smtClean="0">
                <a:latin typeface="American Typewriter"/>
                <a:cs typeface="American Typewriter"/>
              </a:rPr>
              <a:t>Pedagogy of the Oppressed</a:t>
            </a:r>
          </a:p>
          <a:p>
            <a:pPr algn="ctr"/>
            <a:r>
              <a:rPr lang="en-US" sz="3200" b="1" dirty="0" smtClean="0">
                <a:latin typeface="American Typewriter"/>
                <a:cs typeface="American Typewriter"/>
              </a:rPr>
              <a:t>Pedagogy of the Rich!</a:t>
            </a:r>
            <a:endParaRPr lang="en-US" sz="3200" b="1" dirty="0">
              <a:latin typeface="American Typewriter"/>
              <a:cs typeface="American Typewriter"/>
            </a:endParaRPr>
          </a:p>
        </p:txBody>
      </p:sp>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926129" y="4969981"/>
            <a:ext cx="1198825" cy="12123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784207" y="587323"/>
            <a:ext cx="1327784" cy="132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descr="Unknown-11.jpeg"/>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37908" y="4493903"/>
            <a:ext cx="1943519" cy="19435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p:cNvSpPr txBox="1"/>
          <p:nvPr/>
        </p:nvSpPr>
        <p:spPr>
          <a:xfrm>
            <a:off x="388867" y="2539699"/>
            <a:ext cx="8674083" cy="1569660"/>
          </a:xfrm>
          <a:prstGeom prst="rect">
            <a:avLst/>
          </a:prstGeom>
          <a:solidFill>
            <a:schemeClr val="bg1"/>
          </a:solidFill>
          <a:ln>
            <a:solidFill>
              <a:schemeClr val="accent2"/>
            </a:solidFill>
          </a:ln>
        </p:spPr>
        <p:txBody>
          <a:bodyPr wrap="square" rtlCol="0">
            <a:spAutoFit/>
          </a:bodyPr>
          <a:lstStyle/>
          <a:p>
            <a:pPr algn="ctr"/>
            <a:r>
              <a:rPr lang="en-US" sz="4800" b="1" dirty="0">
                <a:solidFill>
                  <a:srgbClr val="953735"/>
                </a:solidFill>
                <a:latin typeface="American Typewriter"/>
                <a:cs typeface="American Typewriter"/>
              </a:rPr>
              <a:t>Educational Theory behind the WWGS Approach</a:t>
            </a:r>
            <a:endParaRPr lang="en-US" sz="4800" dirty="0"/>
          </a:p>
        </p:txBody>
      </p:sp>
      <p:pic>
        <p:nvPicPr>
          <p:cNvPr id="10" name="Picture 9" descr="Unknown-14.jpeg"/>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4402059" y="4597189"/>
            <a:ext cx="1357914" cy="184023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04092139"/>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E" sz="3600" b="1" dirty="0" smtClean="0">
                <a:latin typeface="American Typewriter"/>
                <a:cs typeface="American Typewriter"/>
              </a:rPr>
              <a:t>Roots of Development Education</a:t>
            </a:r>
            <a:br>
              <a:rPr lang="en-IE" sz="3600" b="1" dirty="0" smtClean="0">
                <a:latin typeface="American Typewriter"/>
                <a:cs typeface="American Typewriter"/>
              </a:rPr>
            </a:br>
            <a:r>
              <a:rPr lang="en-IE" sz="2700" b="1" dirty="0" smtClean="0">
                <a:latin typeface="American Typewriter"/>
                <a:cs typeface="American Typewriter"/>
              </a:rPr>
              <a:t>Paulo Freire’s Pedagogy of the Oppressed</a:t>
            </a:r>
            <a:endParaRPr lang="en-IE" sz="2700" b="1" dirty="0">
              <a:latin typeface="American Typewriter"/>
              <a:cs typeface="American Typewriter"/>
            </a:endParaRPr>
          </a:p>
        </p:txBody>
      </p:sp>
      <p:sp>
        <p:nvSpPr>
          <p:cNvPr id="3" name="Content Placeholder 2"/>
          <p:cNvSpPr>
            <a:spLocks noGrp="1"/>
          </p:cNvSpPr>
          <p:nvPr>
            <p:ph sz="half" idx="1"/>
          </p:nvPr>
        </p:nvSpPr>
        <p:spPr/>
        <p:txBody>
          <a:bodyPr/>
          <a:lstStyle/>
          <a:p>
            <a:pPr marL="0" indent="0" algn="ctr">
              <a:buNone/>
            </a:pPr>
            <a:r>
              <a:rPr lang="en-IE" dirty="0" smtClean="0">
                <a:latin typeface="American Typewriter"/>
                <a:cs typeface="American Typewriter"/>
              </a:rPr>
              <a:t>Banking education</a:t>
            </a:r>
          </a:p>
          <a:p>
            <a:pPr>
              <a:buFontTx/>
              <a:buChar char="-"/>
            </a:pPr>
            <a:r>
              <a:rPr lang="en-IE" dirty="0" smtClean="0">
                <a:latin typeface="American Typewriter"/>
                <a:cs typeface="American Typewriter"/>
              </a:rPr>
              <a:t>Oppressive system</a:t>
            </a:r>
          </a:p>
          <a:p>
            <a:pPr>
              <a:buFontTx/>
              <a:buChar char="-"/>
            </a:pPr>
            <a:r>
              <a:rPr lang="en-IE" dirty="0" smtClean="0">
                <a:latin typeface="American Typewriter"/>
                <a:cs typeface="American Typewriter"/>
              </a:rPr>
              <a:t>Passive students</a:t>
            </a:r>
          </a:p>
          <a:p>
            <a:pPr>
              <a:buFontTx/>
              <a:buChar char="-"/>
            </a:pPr>
            <a:r>
              <a:rPr lang="en-IE" dirty="0" smtClean="0">
                <a:latin typeface="American Typewriter"/>
                <a:cs typeface="American Typewriter"/>
              </a:rPr>
              <a:t>Authoritarian teacher</a:t>
            </a:r>
          </a:p>
          <a:p>
            <a:pPr>
              <a:buFontTx/>
              <a:buChar char="-"/>
            </a:pPr>
            <a:r>
              <a:rPr lang="en-IE" dirty="0" smtClean="0">
                <a:latin typeface="American Typewriter"/>
                <a:cs typeface="American Typewriter"/>
              </a:rPr>
              <a:t>Knowledge is static, transferred</a:t>
            </a:r>
          </a:p>
          <a:p>
            <a:pPr>
              <a:buFontTx/>
              <a:buChar char="-"/>
            </a:pPr>
            <a:r>
              <a:rPr lang="en-IE" dirty="0" smtClean="0">
                <a:latin typeface="American Typewriter"/>
                <a:cs typeface="American Typewriter"/>
              </a:rPr>
              <a:t>Students are silenced</a:t>
            </a:r>
          </a:p>
        </p:txBody>
      </p:sp>
      <p:pic>
        <p:nvPicPr>
          <p:cNvPr id="1026" name="Picture 2"/>
          <p:cNvPicPr>
            <a:picLocks noGrp="1" noChangeAspect="1" noChangeArrowheads="1"/>
          </p:cNvPicPr>
          <p:nvPr>
            <p:ph sz="half" idx="2"/>
          </p:nvPr>
        </p:nvPicPr>
        <p:blipFill>
          <a:blip r:embed="rId3" cstate="email">
            <a:extLst>
              <a:ext uri="{28A0092B-C50C-407E-A947-70E740481C1C}">
                <a14:useLocalDpi xmlns:a14="http://schemas.microsoft.com/office/drawing/2010/main"/>
              </a:ext>
            </a:extLst>
          </a:blip>
          <a:srcRect/>
          <a:stretch>
            <a:fillRect/>
          </a:stretch>
        </p:blipFill>
        <p:spPr bwMode="auto">
          <a:xfrm>
            <a:off x="7566941" y="4973112"/>
            <a:ext cx="1512168" cy="1544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788024" y="1556792"/>
            <a:ext cx="3888432" cy="3416320"/>
          </a:xfrm>
          <a:prstGeom prst="rect">
            <a:avLst/>
          </a:prstGeom>
          <a:noFill/>
        </p:spPr>
        <p:txBody>
          <a:bodyPr wrap="square" rtlCol="0">
            <a:spAutoFit/>
          </a:bodyPr>
          <a:lstStyle/>
          <a:p>
            <a:pPr algn="ctr"/>
            <a:r>
              <a:rPr lang="en-IE" sz="2400" dirty="0" smtClean="0">
                <a:latin typeface="American Typewriter"/>
                <a:cs typeface="American Typewriter"/>
              </a:rPr>
              <a:t>Problem posing education</a:t>
            </a:r>
          </a:p>
          <a:p>
            <a:r>
              <a:rPr lang="en-IE" sz="2400" dirty="0" smtClean="0">
                <a:latin typeface="American Typewriter"/>
                <a:cs typeface="American Typewriter"/>
              </a:rPr>
              <a:t>- Dialogue</a:t>
            </a:r>
          </a:p>
          <a:p>
            <a:r>
              <a:rPr lang="en-IE" sz="2400" dirty="0" smtClean="0">
                <a:latin typeface="American Typewriter"/>
                <a:cs typeface="American Typewriter"/>
              </a:rPr>
              <a:t>- Reciprocal relationships</a:t>
            </a:r>
          </a:p>
          <a:p>
            <a:r>
              <a:rPr lang="en-IE" sz="2400" dirty="0" smtClean="0">
                <a:latin typeface="American Typewriter"/>
                <a:cs typeface="American Typewriter"/>
              </a:rPr>
              <a:t>- Connection to reality</a:t>
            </a:r>
          </a:p>
          <a:p>
            <a:r>
              <a:rPr lang="en-IE" sz="2400" dirty="0" smtClean="0">
                <a:latin typeface="American Typewriter"/>
                <a:cs typeface="American Typewriter"/>
              </a:rPr>
              <a:t>- Critical awareness</a:t>
            </a:r>
          </a:p>
          <a:p>
            <a:r>
              <a:rPr lang="en-IE" sz="2400" dirty="0" smtClean="0">
                <a:latin typeface="American Typewriter"/>
                <a:cs typeface="American Typewriter"/>
              </a:rPr>
              <a:t>- Social &amp; Personal transformation</a:t>
            </a:r>
          </a:p>
        </p:txBody>
      </p:sp>
    </p:spTree>
    <p:extLst>
      <p:ext uri="{BB962C8B-B14F-4D97-AF65-F5344CB8AC3E}">
        <p14:creationId xmlns:p14="http://schemas.microsoft.com/office/powerpoint/2010/main" val="1516718035"/>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0136" y="430928"/>
            <a:ext cx="8390031" cy="6494085"/>
          </a:xfrm>
          <a:prstGeom prst="rect">
            <a:avLst/>
          </a:prstGeom>
          <a:noFill/>
        </p:spPr>
        <p:txBody>
          <a:bodyPr wrap="square" rtlCol="0">
            <a:spAutoFit/>
          </a:bodyPr>
          <a:lstStyle/>
          <a:p>
            <a:endParaRPr lang="en-US" sz="3200" i="1" dirty="0" smtClean="0">
              <a:latin typeface="American Typewriter"/>
              <a:cs typeface="American Typewriter"/>
            </a:endParaRPr>
          </a:p>
          <a:p>
            <a:r>
              <a:rPr lang="en-US" sz="3200" i="1" dirty="0" smtClean="0">
                <a:latin typeface="American Typewriter"/>
                <a:cs typeface="American Typewriter"/>
              </a:rPr>
              <a:t>‘Education either functions as an instrument which is used to </a:t>
            </a:r>
          </a:p>
          <a:p>
            <a:r>
              <a:rPr lang="en-US" sz="3200" i="1" dirty="0" smtClean="0">
                <a:latin typeface="American Typewriter"/>
                <a:cs typeface="American Typewriter"/>
              </a:rPr>
              <a:t>facilitate integration of the younger generation into the logic of the present system and bring about conformity or it becomes the practice of freedom, the means by which men and women deal critically and creatively with reality and discover how to participate in the transformation of their world’ </a:t>
            </a:r>
          </a:p>
          <a:p>
            <a:endParaRPr lang="en-US" sz="3200" i="1" dirty="0">
              <a:latin typeface="American Typewriter"/>
              <a:cs typeface="American Typewriter"/>
            </a:endParaRPr>
          </a:p>
          <a:p>
            <a:r>
              <a:rPr lang="en-US" sz="3200" b="1" dirty="0" smtClean="0">
                <a:latin typeface="American Typewriter"/>
                <a:cs typeface="American Typewriter"/>
              </a:rPr>
              <a:t>Paulo </a:t>
            </a:r>
            <a:r>
              <a:rPr lang="en-US" sz="3200" b="1" dirty="0" err="1" smtClean="0">
                <a:latin typeface="American Typewriter"/>
                <a:cs typeface="American Typewriter"/>
              </a:rPr>
              <a:t>Freire</a:t>
            </a:r>
            <a:r>
              <a:rPr lang="en-US" sz="3200" b="1" dirty="0" smtClean="0">
                <a:latin typeface="American Typewriter"/>
                <a:cs typeface="American Typewriter"/>
              </a:rPr>
              <a:t>, Pedagogy of the Oppressed</a:t>
            </a:r>
            <a:endParaRPr lang="en-US" sz="3200" b="1" dirty="0">
              <a:latin typeface="American Typewriter"/>
              <a:cs typeface="American Typewriter"/>
            </a:endParaRPr>
          </a:p>
        </p:txBody>
      </p:sp>
      <p:pic>
        <p:nvPicPr>
          <p:cNvPr id="3" name="Picture 2" descr="Unknown-8.jpe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14739" y="211648"/>
            <a:ext cx="1615428" cy="16226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71907269"/>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0136" y="430928"/>
            <a:ext cx="8390031" cy="2246769"/>
          </a:xfrm>
          <a:prstGeom prst="rect">
            <a:avLst/>
          </a:prstGeom>
          <a:noFill/>
        </p:spPr>
        <p:txBody>
          <a:bodyPr wrap="square" rtlCol="0">
            <a:spAutoFit/>
          </a:bodyPr>
          <a:lstStyle/>
          <a:p>
            <a:r>
              <a:rPr lang="en-US" sz="2400" i="1" dirty="0" smtClean="0">
                <a:latin typeface="American Typewriter"/>
                <a:cs typeface="American Typewriter"/>
              </a:rPr>
              <a:t>				</a:t>
            </a:r>
            <a:endParaRPr lang="en-US" sz="2400" i="1" dirty="0">
              <a:latin typeface="American Typewriter"/>
              <a:cs typeface="American Typewriter"/>
            </a:endParaRPr>
          </a:p>
          <a:p>
            <a:r>
              <a:rPr lang="en-US" sz="3600" b="1" dirty="0">
                <a:latin typeface="American Typewriter"/>
                <a:cs typeface="American Typewriter"/>
              </a:rPr>
              <a:t>Dr. Audrey </a:t>
            </a:r>
            <a:r>
              <a:rPr lang="en-US" sz="3600" b="1" dirty="0" smtClean="0">
                <a:latin typeface="American Typewriter"/>
                <a:cs typeface="American Typewriter"/>
              </a:rPr>
              <a:t>Bryan, </a:t>
            </a:r>
            <a:r>
              <a:rPr lang="en-US" sz="3600" b="1" dirty="0">
                <a:latin typeface="American Typewriter"/>
                <a:cs typeface="American Typewriter"/>
              </a:rPr>
              <a:t>DCU</a:t>
            </a:r>
          </a:p>
          <a:p>
            <a:endParaRPr lang="en-US" sz="2400" i="1" dirty="0" smtClean="0">
              <a:latin typeface="American Typewriter"/>
              <a:cs typeface="American Typewriter"/>
            </a:endParaRPr>
          </a:p>
          <a:p>
            <a:endParaRPr lang="en-US" sz="2400" i="1" dirty="0" smtClean="0">
              <a:latin typeface="American Typewriter"/>
              <a:cs typeface="American Typewriter"/>
            </a:endParaRPr>
          </a:p>
          <a:p>
            <a:endParaRPr lang="en-US" sz="3200" i="1" dirty="0" smtClean="0">
              <a:latin typeface="American Typewriter"/>
              <a:cs typeface="American Typewriter"/>
            </a:endParaRPr>
          </a:p>
        </p:txBody>
      </p:sp>
      <p:pic>
        <p:nvPicPr>
          <p:cNvPr id="3" name="Picture 2" descr="Unknown-10.jpe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63300" y="200559"/>
            <a:ext cx="1766867" cy="213929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TextBox 3"/>
          <p:cNvSpPr txBox="1"/>
          <p:nvPr/>
        </p:nvSpPr>
        <p:spPr>
          <a:xfrm>
            <a:off x="534769" y="2493031"/>
            <a:ext cx="7464490" cy="3539431"/>
          </a:xfrm>
          <a:prstGeom prst="rect">
            <a:avLst/>
          </a:prstGeom>
          <a:noFill/>
        </p:spPr>
        <p:txBody>
          <a:bodyPr wrap="square" rtlCol="0">
            <a:spAutoFit/>
          </a:bodyPr>
          <a:lstStyle/>
          <a:p>
            <a:r>
              <a:rPr lang="en-US" sz="2800" i="1" dirty="0" smtClean="0">
                <a:latin typeface="American Typewriter"/>
                <a:cs typeface="American Typewriter"/>
              </a:rPr>
              <a:t>‘Teachers </a:t>
            </a:r>
            <a:r>
              <a:rPr lang="en-US" sz="2800" i="1" dirty="0">
                <a:latin typeface="American Typewriter"/>
                <a:cs typeface="American Typewriter"/>
              </a:rPr>
              <a:t>should promote critical literacy in their classrooms that will enable</a:t>
            </a:r>
          </a:p>
          <a:p>
            <a:r>
              <a:rPr lang="en-US" sz="2800" i="1" dirty="0">
                <a:latin typeface="American Typewriter"/>
                <a:cs typeface="American Typewriter"/>
              </a:rPr>
              <a:t>students to decode and develop ‘oppositional readings’ to dominant</a:t>
            </a:r>
          </a:p>
          <a:p>
            <a:r>
              <a:rPr lang="en-US" sz="2800" i="1" dirty="0">
                <a:latin typeface="American Typewriter"/>
                <a:cs typeface="American Typewriter"/>
              </a:rPr>
              <a:t>development narratives in the formal curriculum and to critically self-reflect on</a:t>
            </a:r>
          </a:p>
          <a:p>
            <a:r>
              <a:rPr lang="en-US" sz="2800" i="1" dirty="0">
                <a:latin typeface="American Typewriter"/>
                <a:cs typeface="American Typewriter"/>
              </a:rPr>
              <a:t>their own assumptions about development and the Global </a:t>
            </a:r>
            <a:r>
              <a:rPr lang="en-US" sz="2800" i="1" dirty="0" smtClean="0">
                <a:latin typeface="American Typewriter"/>
                <a:cs typeface="American Typewriter"/>
              </a:rPr>
              <a:t>South’.</a:t>
            </a:r>
            <a:endParaRPr lang="en-US" sz="2800" i="1" dirty="0">
              <a:latin typeface="American Typewriter"/>
              <a:cs typeface="American Typewriter"/>
            </a:endParaRPr>
          </a:p>
        </p:txBody>
      </p:sp>
    </p:spTree>
    <p:extLst>
      <p:ext uri="{BB962C8B-B14F-4D97-AF65-F5344CB8AC3E}">
        <p14:creationId xmlns:p14="http://schemas.microsoft.com/office/powerpoint/2010/main" val="2626388505"/>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0136" y="430928"/>
            <a:ext cx="8390031" cy="6370974"/>
          </a:xfrm>
          <a:prstGeom prst="rect">
            <a:avLst/>
          </a:prstGeom>
          <a:noFill/>
        </p:spPr>
        <p:txBody>
          <a:bodyPr wrap="square" rtlCol="0">
            <a:spAutoFit/>
          </a:bodyPr>
          <a:lstStyle/>
          <a:p>
            <a:endParaRPr lang="en-US" sz="2400" i="1" dirty="0" smtClean="0">
              <a:latin typeface="American Typewriter"/>
              <a:cs typeface="American Typewriter"/>
            </a:endParaRPr>
          </a:p>
          <a:p>
            <a:endParaRPr lang="en-US" sz="2400" i="1" dirty="0" smtClean="0">
              <a:latin typeface="American Typewriter"/>
              <a:cs typeface="American Typewriter"/>
            </a:endParaRPr>
          </a:p>
          <a:p>
            <a:r>
              <a:rPr lang="en-US" sz="2400" i="1" dirty="0" smtClean="0">
                <a:latin typeface="American Typewriter"/>
                <a:cs typeface="American Typewriter"/>
              </a:rPr>
              <a:t>‘the </a:t>
            </a:r>
            <a:r>
              <a:rPr lang="en-US" sz="2400" i="1" dirty="0">
                <a:latin typeface="American Typewriter"/>
                <a:cs typeface="American Typewriter"/>
              </a:rPr>
              <a:t>study identified a striking absence and </a:t>
            </a:r>
            <a:endParaRPr lang="en-US" sz="2400" i="1" dirty="0" smtClean="0">
              <a:latin typeface="American Typewriter"/>
              <a:cs typeface="American Typewriter"/>
            </a:endParaRPr>
          </a:p>
          <a:p>
            <a:r>
              <a:rPr lang="en-US" sz="2400" i="1" dirty="0" smtClean="0">
                <a:latin typeface="American Typewriter"/>
                <a:cs typeface="American Typewriter"/>
              </a:rPr>
              <a:t>use </a:t>
            </a:r>
            <a:r>
              <a:rPr lang="en-US" sz="2400" i="1" dirty="0">
                <a:latin typeface="American Typewriter"/>
                <a:cs typeface="American Typewriter"/>
              </a:rPr>
              <a:t>of theoretical frameworks, such as </a:t>
            </a:r>
            <a:r>
              <a:rPr lang="en-US" sz="2400" i="1" dirty="0" smtClean="0">
                <a:latin typeface="American Typewriter"/>
                <a:cs typeface="American Typewriter"/>
              </a:rPr>
              <a:t>human</a:t>
            </a:r>
          </a:p>
          <a:p>
            <a:r>
              <a:rPr lang="en-US" sz="2400" i="1" dirty="0" smtClean="0">
                <a:latin typeface="American Typewriter"/>
                <a:cs typeface="American Typewriter"/>
              </a:rPr>
              <a:t>rights and global justice, </a:t>
            </a:r>
            <a:r>
              <a:rPr lang="en-US" sz="2400" i="1" dirty="0">
                <a:latin typeface="American Typewriter"/>
                <a:cs typeface="American Typewriter"/>
              </a:rPr>
              <a:t>to anchor the topics </a:t>
            </a:r>
            <a:endParaRPr lang="en-US" sz="2400" i="1" dirty="0" smtClean="0">
              <a:latin typeface="American Typewriter"/>
              <a:cs typeface="American Typewriter"/>
            </a:endParaRPr>
          </a:p>
          <a:p>
            <a:r>
              <a:rPr lang="en-US" sz="2400" i="1" dirty="0" smtClean="0">
                <a:latin typeface="American Typewriter"/>
                <a:cs typeface="American Typewriter"/>
              </a:rPr>
              <a:t>explored </a:t>
            </a:r>
            <a:r>
              <a:rPr lang="en-US" sz="2400" i="1" dirty="0">
                <a:latin typeface="American Typewriter"/>
                <a:cs typeface="American Typewriter"/>
              </a:rPr>
              <a:t>in the </a:t>
            </a:r>
            <a:r>
              <a:rPr lang="en-US" sz="2400" i="1" dirty="0" smtClean="0">
                <a:latin typeface="American Typewriter"/>
                <a:cs typeface="American Typewriter"/>
              </a:rPr>
              <a:t>classroom. [</a:t>
            </a:r>
            <a:r>
              <a:rPr lang="en-US" sz="2400" i="1" dirty="0">
                <a:latin typeface="American Typewriter"/>
                <a:cs typeface="American Typewriter"/>
              </a:rPr>
              <a:t>Students] interpretations indicate that discussion is a central feature of GCE classroom practice that is both welcome and counter to students’ prevailing formal education engagement. It is important to understand GCE from this perspective as it demonstrates its value in formal education to act as a disruptive and alternative experience to the dominant narratives that students </a:t>
            </a:r>
            <a:r>
              <a:rPr lang="en-US" sz="2400" i="1" dirty="0" smtClean="0">
                <a:latin typeface="American Typewriter"/>
                <a:cs typeface="American Typewriter"/>
              </a:rPr>
              <a:t>encounter’</a:t>
            </a:r>
            <a:endParaRPr lang="en-US" sz="2400" i="1" dirty="0">
              <a:latin typeface="American Typewriter"/>
              <a:cs typeface="American Typewriter"/>
            </a:endParaRPr>
          </a:p>
          <a:p>
            <a:endParaRPr lang="en-US" sz="3200" i="1" dirty="0" smtClean="0">
              <a:latin typeface="American Typewriter"/>
              <a:cs typeface="American Typewriter"/>
            </a:endParaRPr>
          </a:p>
          <a:p>
            <a:endParaRPr lang="en-US" sz="3200" i="1" dirty="0">
              <a:latin typeface="American Typewriter"/>
              <a:cs typeface="American Typewriter"/>
            </a:endParaRPr>
          </a:p>
          <a:p>
            <a:r>
              <a:rPr lang="en-US" sz="3200" b="1" dirty="0" smtClean="0">
                <a:latin typeface="American Typewriter"/>
                <a:cs typeface="American Typewriter"/>
              </a:rPr>
              <a:t>Maria Barry, St Patrick’s College, DCU</a:t>
            </a:r>
            <a:endParaRPr lang="en-US" sz="3200" b="1" dirty="0">
              <a:latin typeface="American Typewriter"/>
              <a:cs typeface="American Typewriter"/>
            </a:endParaRPr>
          </a:p>
        </p:txBody>
      </p:sp>
      <p:pic>
        <p:nvPicPr>
          <p:cNvPr id="4" name="Picture 3" descr="Unknown-9.jpe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03766" y="0"/>
            <a:ext cx="1840234" cy="18402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08321052"/>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7827.jpg"/>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24934" y="0"/>
            <a:ext cx="8263466" cy="6858000"/>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extLst>
      <p:ext uri="{BB962C8B-B14F-4D97-AF65-F5344CB8AC3E}">
        <p14:creationId xmlns:p14="http://schemas.microsoft.com/office/powerpoint/2010/main" val="1672556996"/>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0-10-08 at 12.22.45.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592667"/>
            <a:ext cx="9144000" cy="6011333"/>
          </a:xfrm>
          <a:prstGeom prst="rect">
            <a:avLst/>
          </a:prstGeom>
        </p:spPr>
      </p:pic>
      <p:sp>
        <p:nvSpPr>
          <p:cNvPr id="4" name="TextBox 3"/>
          <p:cNvSpPr txBox="1"/>
          <p:nvPr/>
        </p:nvSpPr>
        <p:spPr>
          <a:xfrm>
            <a:off x="254000" y="169333"/>
            <a:ext cx="8619067" cy="369332"/>
          </a:xfrm>
          <a:prstGeom prst="rect">
            <a:avLst/>
          </a:prstGeom>
          <a:noFill/>
        </p:spPr>
        <p:txBody>
          <a:bodyPr wrap="square" rtlCol="0">
            <a:spAutoFit/>
          </a:bodyPr>
          <a:lstStyle/>
          <a:p>
            <a:pPr algn="ctr"/>
            <a:r>
              <a:rPr lang="en-US" b="1" u="sng" dirty="0" smtClean="0">
                <a:latin typeface="American Typewriter"/>
                <a:cs typeface="American Typewriter"/>
              </a:rPr>
              <a:t>Different Approaches to GCE</a:t>
            </a:r>
            <a:endParaRPr lang="en-US" b="1" u="sng" dirty="0">
              <a:latin typeface="American Typewriter"/>
              <a:cs typeface="American Typewriter"/>
            </a:endParaRPr>
          </a:p>
        </p:txBody>
      </p:sp>
    </p:spTree>
    <p:extLst>
      <p:ext uri="{BB962C8B-B14F-4D97-AF65-F5344CB8AC3E}">
        <p14:creationId xmlns:p14="http://schemas.microsoft.com/office/powerpoint/2010/main" val="3781961838"/>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 xmlns:a16="http://schemas.microsoft.com/office/drawing/2014/main" id="{E175BCA4-BF12-6543-BAA7-CA935919E7FE}"/>
              </a:ext>
            </a:extLst>
          </p:cNvPr>
          <p:cNvGrpSpPr/>
          <p:nvPr/>
        </p:nvGrpSpPr>
        <p:grpSpPr>
          <a:xfrm>
            <a:off x="-1" y="-43805"/>
            <a:ext cx="9144000" cy="6612861"/>
            <a:chOff x="-1" y="-1303609"/>
            <a:chExt cx="12192000" cy="8817148"/>
          </a:xfrm>
        </p:grpSpPr>
        <p:pic>
          <p:nvPicPr>
            <p:cNvPr id="3" name="Picture 2" descr="A screenshot of a social media post&#10;&#10;Description automatically generated">
              <a:extLst>
                <a:ext uri="{FF2B5EF4-FFF2-40B4-BE49-F238E27FC236}">
                  <a16:creationId xmlns="" xmlns:a16="http://schemas.microsoft.com/office/drawing/2014/main" id="{8C553BD8-645F-0046-8D43-5A08CEC0EE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53947" y="-1303608"/>
              <a:ext cx="6238052" cy="8817147"/>
            </a:xfrm>
            <a:prstGeom prst="rect">
              <a:avLst/>
            </a:prstGeom>
          </p:spPr>
        </p:pic>
        <p:pic>
          <p:nvPicPr>
            <p:cNvPr id="5" name="Picture 4" descr="A screenshot of a video game&#10;&#10;Description automatically generated">
              <a:extLst>
                <a:ext uri="{FF2B5EF4-FFF2-40B4-BE49-F238E27FC236}">
                  <a16:creationId xmlns="" xmlns:a16="http://schemas.microsoft.com/office/drawing/2014/main" id="{C3D21268-772E-7B4B-A0C5-065C63A710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 y="-1303609"/>
              <a:ext cx="6238052" cy="8817146"/>
            </a:xfrm>
            <a:prstGeom prst="rect">
              <a:avLst/>
            </a:prstGeom>
          </p:spPr>
        </p:pic>
      </p:grpSp>
      <p:sp>
        <p:nvSpPr>
          <p:cNvPr id="7" name="Octagon 6">
            <a:extLst>
              <a:ext uri="{FF2B5EF4-FFF2-40B4-BE49-F238E27FC236}">
                <a16:creationId xmlns="" xmlns:a16="http://schemas.microsoft.com/office/drawing/2014/main" id="{E2FE7CE2-6096-154C-8692-10429ED2243B}"/>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14-15</a:t>
            </a:r>
          </a:p>
        </p:txBody>
      </p:sp>
      <p:sp>
        <p:nvSpPr>
          <p:cNvPr id="2" name="Donut 1"/>
          <p:cNvSpPr/>
          <p:nvPr/>
        </p:nvSpPr>
        <p:spPr>
          <a:xfrm>
            <a:off x="-1" y="3183467"/>
            <a:ext cx="4678539" cy="3674533"/>
          </a:xfrm>
          <a:prstGeom prst="donut">
            <a:avLst>
              <a:gd name="adj" fmla="val 3685"/>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755943262"/>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0-09-11 at 08.27.10.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30201"/>
            <a:ext cx="9144000" cy="5290244"/>
          </a:xfrm>
          <a:prstGeom prst="rect">
            <a:avLst/>
          </a:prstGeom>
        </p:spPr>
      </p:pic>
    </p:spTree>
    <p:extLst>
      <p:ext uri="{BB962C8B-B14F-4D97-AF65-F5344CB8AC3E}">
        <p14:creationId xmlns:p14="http://schemas.microsoft.com/office/powerpoint/2010/main" val="3256263651"/>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559" y="184846"/>
            <a:ext cx="8631024" cy="3477875"/>
          </a:xfrm>
          <a:prstGeom prst="rect">
            <a:avLst/>
          </a:prstGeom>
          <a:noFill/>
        </p:spPr>
        <p:txBody>
          <a:bodyPr wrap="square" rtlCol="0">
            <a:spAutoFit/>
          </a:bodyPr>
          <a:lstStyle/>
          <a:p>
            <a:pPr algn="ctr"/>
            <a:r>
              <a:rPr lang="en-US" sz="4000" b="1" dirty="0">
                <a:latin typeface="American Typewriter"/>
                <a:cs typeface="American Typewriter"/>
              </a:rPr>
              <a:t>R</a:t>
            </a:r>
            <a:r>
              <a:rPr lang="en-US" sz="4000" b="1" dirty="0" smtClean="0">
                <a:latin typeface="American Typewriter"/>
                <a:cs typeface="American Typewriter"/>
              </a:rPr>
              <a:t>ead this short article </a:t>
            </a:r>
          </a:p>
          <a:p>
            <a:pPr algn="ctr"/>
            <a:r>
              <a:rPr lang="en-US" sz="4000" b="1" dirty="0" smtClean="0">
                <a:latin typeface="American Typewriter"/>
                <a:cs typeface="American Typewriter"/>
              </a:rPr>
              <a:t>OR sit back close your eyes and I’ll read it out!</a:t>
            </a:r>
          </a:p>
          <a:p>
            <a:pPr algn="ctr"/>
            <a:r>
              <a:rPr lang="en-US" sz="2000" b="1" dirty="0" smtClean="0">
                <a:latin typeface="American Typewriter"/>
                <a:cs typeface="American Typewriter"/>
              </a:rPr>
              <a:t>Spend </a:t>
            </a:r>
            <a:r>
              <a:rPr lang="en-US" sz="2000" b="1" dirty="0">
                <a:latin typeface="American Typewriter"/>
                <a:cs typeface="American Typewriter"/>
              </a:rPr>
              <a:t>some time reading this article-link in </a:t>
            </a:r>
            <a:r>
              <a:rPr lang="en-US" sz="2000" b="1" dirty="0" smtClean="0">
                <a:latin typeface="American Typewriter"/>
                <a:cs typeface="American Typewriter"/>
              </a:rPr>
              <a:t>Chat</a:t>
            </a:r>
          </a:p>
          <a:p>
            <a:pPr algn="ctr"/>
            <a:endParaRPr lang="en-US" sz="2000" b="1" dirty="0">
              <a:latin typeface="American Typewriter"/>
              <a:cs typeface="American Typewriter"/>
            </a:endParaRPr>
          </a:p>
          <a:p>
            <a:pPr algn="ctr"/>
            <a:endParaRPr lang="en-US" sz="2000" b="1" dirty="0">
              <a:latin typeface="American Typewriter"/>
              <a:cs typeface="American Typewriter"/>
            </a:endParaRPr>
          </a:p>
          <a:p>
            <a:pPr algn="ctr"/>
            <a:endParaRPr lang="en-US" sz="2000" i="1" dirty="0" smtClean="0">
              <a:latin typeface="American Typewriter"/>
              <a:cs typeface="American Typewriter"/>
            </a:endParaRPr>
          </a:p>
          <a:p>
            <a:pPr algn="ctr"/>
            <a:endParaRPr lang="en-US" sz="2000" i="1" dirty="0">
              <a:latin typeface="American Typewriter"/>
              <a:cs typeface="American Typewriter"/>
            </a:endParaRPr>
          </a:p>
        </p:txBody>
      </p:sp>
      <p:pic>
        <p:nvPicPr>
          <p:cNvPr id="3" name="Picture 2" descr="Screen Shot 2020-09-25 at 14.24.31.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9467" y="2756083"/>
            <a:ext cx="8279583" cy="3333574"/>
          </a:xfrm>
          <a:prstGeom prst="rect">
            <a:avLst/>
          </a:prstGeom>
        </p:spPr>
      </p:pic>
    </p:spTree>
    <p:extLst>
      <p:ext uri="{BB962C8B-B14F-4D97-AF65-F5344CB8AC3E}">
        <p14:creationId xmlns:p14="http://schemas.microsoft.com/office/powerpoint/2010/main" val="1063306639"/>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2667" y="762000"/>
            <a:ext cx="7979833" cy="646331"/>
          </a:xfrm>
          <a:prstGeom prst="rect">
            <a:avLst/>
          </a:prstGeom>
          <a:noFill/>
        </p:spPr>
        <p:txBody>
          <a:bodyPr wrap="square" rtlCol="0">
            <a:spAutoFit/>
          </a:bodyPr>
          <a:lstStyle/>
          <a:p>
            <a:endParaRPr lang="ga-IE" dirty="0"/>
          </a:p>
          <a:p>
            <a:endParaRPr lang="en-US" dirty="0"/>
          </a:p>
        </p:txBody>
      </p:sp>
      <p:pic>
        <p:nvPicPr>
          <p:cNvPr id="3" name="Picture 2" descr="images-2.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6740" y="405806"/>
            <a:ext cx="4819041" cy="2510240"/>
          </a:xfrm>
          <a:prstGeom prst="rect">
            <a:avLst/>
          </a:prstGeom>
        </p:spPr>
      </p:pic>
      <p:pic>
        <p:nvPicPr>
          <p:cNvPr id="5" name="Picture 4" descr="Screen Shot 2020-09-25 at 14.24.31.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264083"/>
            <a:ext cx="8279583" cy="3333574"/>
          </a:xfrm>
          <a:prstGeom prst="rect">
            <a:avLst/>
          </a:prstGeom>
        </p:spPr>
      </p:pic>
      <p:pic>
        <p:nvPicPr>
          <p:cNvPr id="4" name="Picture 3" descr="images-1.jpe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551084" y="405806"/>
            <a:ext cx="3021416" cy="4268350"/>
          </a:xfrm>
          <a:prstGeom prst="rect">
            <a:avLst/>
          </a:prstGeom>
        </p:spPr>
      </p:pic>
    </p:spTree>
    <p:extLst>
      <p:ext uri="{BB962C8B-B14F-4D97-AF65-F5344CB8AC3E}">
        <p14:creationId xmlns:p14="http://schemas.microsoft.com/office/powerpoint/2010/main" val="2941100418"/>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2667" y="698500"/>
            <a:ext cx="7937500" cy="646331"/>
          </a:xfrm>
          <a:prstGeom prst="rect">
            <a:avLst/>
          </a:prstGeom>
          <a:noFill/>
        </p:spPr>
        <p:txBody>
          <a:bodyPr wrap="square" rtlCol="0">
            <a:spAutoFit/>
          </a:bodyPr>
          <a:lstStyle/>
          <a:p>
            <a:pPr algn="ctr"/>
            <a:endParaRPr lang="en-US" dirty="0"/>
          </a:p>
          <a:p>
            <a:endParaRPr lang="en-US" dirty="0"/>
          </a:p>
        </p:txBody>
      </p:sp>
      <p:sp>
        <p:nvSpPr>
          <p:cNvPr id="3" name="TextBox 2"/>
          <p:cNvSpPr txBox="1"/>
          <p:nvPr/>
        </p:nvSpPr>
        <p:spPr>
          <a:xfrm>
            <a:off x="423388" y="698500"/>
            <a:ext cx="8106779" cy="6617196"/>
          </a:xfrm>
          <a:prstGeom prst="rect">
            <a:avLst/>
          </a:prstGeom>
          <a:noFill/>
        </p:spPr>
        <p:txBody>
          <a:bodyPr wrap="square" rtlCol="0">
            <a:spAutoFit/>
          </a:bodyPr>
          <a:lstStyle/>
          <a:p>
            <a:pPr algn="ctr"/>
            <a:r>
              <a:rPr lang="en-US" sz="3200" b="1" dirty="0" smtClean="0">
                <a:latin typeface="American Typewriter"/>
                <a:cs typeface="American Typewriter"/>
              </a:rPr>
              <a:t>Digging Deeper</a:t>
            </a:r>
          </a:p>
          <a:p>
            <a:pPr algn="ctr"/>
            <a:endParaRPr lang="en-US" sz="3200" b="1" dirty="0">
              <a:latin typeface="American Typewriter"/>
              <a:cs typeface="American Typewriter"/>
            </a:endParaRPr>
          </a:p>
          <a:p>
            <a:pPr marL="457200" indent="-457200">
              <a:buFont typeface="Wingdings" charset="2"/>
              <a:buChar char="u"/>
            </a:pPr>
            <a:r>
              <a:rPr lang="en-US" sz="2400" b="1" dirty="0" smtClean="0">
                <a:latin typeface="American Typewriter"/>
                <a:cs typeface="American Typewriter"/>
              </a:rPr>
              <a:t>Together we will answer the first set of questions.</a:t>
            </a:r>
          </a:p>
          <a:p>
            <a:pPr marL="457200" indent="-457200">
              <a:buFont typeface="Wingdings" charset="2"/>
              <a:buChar char="u"/>
            </a:pPr>
            <a:r>
              <a:rPr lang="en-US" sz="2400" b="1" dirty="0" smtClean="0">
                <a:latin typeface="American Typewriter"/>
                <a:cs typeface="American Typewriter"/>
              </a:rPr>
              <a:t>In your breakout rooms, you will each take a set of questions:</a:t>
            </a:r>
          </a:p>
          <a:p>
            <a:pPr lvl="0"/>
            <a:r>
              <a:rPr lang="en-US" sz="2400" b="1" i="1" dirty="0"/>
              <a:t>Room 1: Stretch and Challenge 2</a:t>
            </a:r>
            <a:endParaRPr lang="en-GB" sz="2400" dirty="0"/>
          </a:p>
          <a:p>
            <a:pPr lvl="0"/>
            <a:r>
              <a:rPr lang="en-US" sz="2400" b="1" i="1" dirty="0"/>
              <a:t>Room 2: Power </a:t>
            </a:r>
            <a:endParaRPr lang="en-GB" sz="2400" dirty="0"/>
          </a:p>
          <a:p>
            <a:pPr lvl="0"/>
            <a:r>
              <a:rPr lang="en-US" sz="2400" b="1" i="1" dirty="0"/>
              <a:t>Room 3: Perspective </a:t>
            </a:r>
            <a:endParaRPr lang="en-GB" sz="2400" dirty="0"/>
          </a:p>
          <a:p>
            <a:pPr lvl="0"/>
            <a:r>
              <a:rPr lang="en-US" sz="2400" b="1" i="1" dirty="0"/>
              <a:t>Room 4: Background </a:t>
            </a:r>
            <a:endParaRPr lang="en-GB" sz="2400" dirty="0"/>
          </a:p>
          <a:p>
            <a:pPr lvl="0"/>
            <a:r>
              <a:rPr lang="en-US" sz="2400" b="1" i="1" dirty="0"/>
              <a:t>Room 5: Equity/Fairness </a:t>
            </a:r>
            <a:endParaRPr lang="en-GB" sz="2400" dirty="0"/>
          </a:p>
          <a:p>
            <a:pPr lvl="0"/>
            <a:r>
              <a:rPr lang="en-US" sz="2400" b="1" i="1" dirty="0"/>
              <a:t>Room 6: (if there is one) take Perspective questions as well</a:t>
            </a:r>
            <a:r>
              <a:rPr lang="en-US" sz="2400" b="1" i="1" dirty="0" smtClean="0"/>
              <a:t>.</a:t>
            </a:r>
            <a:endParaRPr lang="en-GB" sz="2400" dirty="0"/>
          </a:p>
          <a:p>
            <a:r>
              <a:rPr lang="en-US" sz="2000" i="1" dirty="0"/>
              <a:t>When finished your set of questions look at what other questions have been answered and respond to: Future and Responses </a:t>
            </a:r>
            <a:endParaRPr lang="en-GB" sz="2000" dirty="0"/>
          </a:p>
          <a:p>
            <a:endParaRPr lang="en-US" sz="2400" b="1" dirty="0" smtClean="0">
              <a:latin typeface="American Typewriter"/>
              <a:cs typeface="American Typewriter"/>
            </a:endParaRPr>
          </a:p>
          <a:p>
            <a:endParaRPr lang="en-US" sz="2400" b="1" dirty="0" smtClean="0">
              <a:latin typeface="American Typewriter"/>
              <a:cs typeface="American Typewriter"/>
            </a:endParaRPr>
          </a:p>
          <a:p>
            <a:pPr marL="457200" indent="-457200">
              <a:buFont typeface="Wingdings" charset="2"/>
              <a:buChar char="u"/>
            </a:pPr>
            <a:endParaRPr lang="en-US" sz="3200" b="1" dirty="0" smtClean="0">
              <a:latin typeface="American Typewriter"/>
              <a:cs typeface="American Typewriter"/>
            </a:endParaRPr>
          </a:p>
        </p:txBody>
      </p:sp>
    </p:spTree>
    <p:extLst>
      <p:ext uri="{BB962C8B-B14F-4D97-AF65-F5344CB8AC3E}">
        <p14:creationId xmlns:p14="http://schemas.microsoft.com/office/powerpoint/2010/main" val="2923051233"/>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2667" y="698500"/>
            <a:ext cx="7937500" cy="646331"/>
          </a:xfrm>
          <a:prstGeom prst="rect">
            <a:avLst/>
          </a:prstGeom>
          <a:noFill/>
        </p:spPr>
        <p:txBody>
          <a:bodyPr wrap="square" rtlCol="0">
            <a:spAutoFit/>
          </a:bodyPr>
          <a:lstStyle/>
          <a:p>
            <a:pPr algn="ctr"/>
            <a:endParaRPr lang="en-US" dirty="0"/>
          </a:p>
          <a:p>
            <a:endParaRPr lang="en-US" dirty="0"/>
          </a:p>
        </p:txBody>
      </p:sp>
      <p:sp>
        <p:nvSpPr>
          <p:cNvPr id="3" name="TextBox 2"/>
          <p:cNvSpPr txBox="1"/>
          <p:nvPr/>
        </p:nvSpPr>
        <p:spPr>
          <a:xfrm>
            <a:off x="592667" y="1433730"/>
            <a:ext cx="8106779" cy="4832093"/>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457200" indent="-457200">
              <a:buFont typeface="+mj-lt"/>
              <a:buAutoNum type="arabicPeriod"/>
            </a:pPr>
            <a:r>
              <a:rPr lang="en-US" sz="2800" dirty="0">
                <a:latin typeface="American Typewriter"/>
                <a:cs typeface="American Typewriter"/>
              </a:rPr>
              <a:t>What messages or ideas have you heard about this issue before? </a:t>
            </a:r>
          </a:p>
          <a:p>
            <a:pPr marL="457200" indent="-457200">
              <a:buFont typeface="+mj-lt"/>
              <a:buAutoNum type="arabicPeriod"/>
            </a:pPr>
            <a:endParaRPr lang="en-US" sz="2800" dirty="0">
              <a:latin typeface="American Typewriter"/>
              <a:cs typeface="American Typewriter"/>
            </a:endParaRPr>
          </a:p>
          <a:p>
            <a:pPr marL="457200" indent="-457200">
              <a:buFont typeface="+mj-lt"/>
              <a:buAutoNum type="arabicPeriod"/>
            </a:pPr>
            <a:r>
              <a:rPr lang="en-US" sz="2800" dirty="0">
                <a:latin typeface="American Typewriter"/>
                <a:cs typeface="American Typewriter"/>
              </a:rPr>
              <a:t>Which ideas seem ‘mainstream’? </a:t>
            </a:r>
          </a:p>
          <a:p>
            <a:pPr marL="457200" indent="-457200">
              <a:buFont typeface="+mj-lt"/>
              <a:buAutoNum type="arabicPeriod"/>
            </a:pPr>
            <a:endParaRPr lang="en-US" sz="2800" dirty="0">
              <a:latin typeface="American Typewriter"/>
              <a:cs typeface="American Typewriter"/>
            </a:endParaRPr>
          </a:p>
          <a:p>
            <a:pPr marL="457200" indent="-457200">
              <a:buFont typeface="+mj-lt"/>
              <a:buAutoNum type="arabicPeriod"/>
            </a:pPr>
            <a:r>
              <a:rPr lang="en-US" sz="2800" dirty="0">
                <a:latin typeface="American Typewriter"/>
                <a:cs typeface="American Typewriter"/>
              </a:rPr>
              <a:t>Which ideas seem different from the ‘mainstream’ </a:t>
            </a:r>
          </a:p>
          <a:p>
            <a:pPr marL="457200" indent="-457200">
              <a:buFont typeface="+mj-lt"/>
              <a:buAutoNum type="arabicPeriod"/>
            </a:pPr>
            <a:endParaRPr lang="en-US" sz="2800" dirty="0">
              <a:latin typeface="American Typewriter"/>
              <a:cs typeface="American Typewriter"/>
            </a:endParaRPr>
          </a:p>
          <a:p>
            <a:pPr marL="457200" indent="-457200">
              <a:buFont typeface="+mj-lt"/>
              <a:buAutoNum type="arabicPeriod"/>
            </a:pPr>
            <a:r>
              <a:rPr lang="en-US" sz="2800" dirty="0">
                <a:latin typeface="American Typewriter"/>
                <a:cs typeface="American Typewriter"/>
              </a:rPr>
              <a:t>How is this situation/issue over-simplified by the media, by public opinion, by leaders, etc.? </a:t>
            </a:r>
          </a:p>
        </p:txBody>
      </p:sp>
      <p:sp>
        <p:nvSpPr>
          <p:cNvPr id="4" name="TextBox 3"/>
          <p:cNvSpPr txBox="1"/>
          <p:nvPr/>
        </p:nvSpPr>
        <p:spPr>
          <a:xfrm>
            <a:off x="1185333" y="440267"/>
            <a:ext cx="6485467" cy="584776"/>
          </a:xfrm>
          <a:prstGeom prst="rect">
            <a:avLst/>
          </a:prstGeom>
          <a:noFill/>
        </p:spPr>
        <p:txBody>
          <a:bodyPr wrap="square" rtlCol="0">
            <a:spAutoFit/>
          </a:bodyPr>
          <a:lstStyle/>
          <a:p>
            <a:pPr algn="ctr"/>
            <a:r>
              <a:rPr lang="en-US" sz="3200" b="1" dirty="0" smtClean="0">
                <a:latin typeface="American Typewriter"/>
                <a:cs typeface="American Typewriter"/>
              </a:rPr>
              <a:t>Stretch and Challenge 1</a:t>
            </a:r>
            <a:endParaRPr lang="en-US" sz="3200" b="1" dirty="0">
              <a:latin typeface="American Typewriter"/>
              <a:cs typeface="American Typewriter"/>
            </a:endParaRPr>
          </a:p>
        </p:txBody>
      </p:sp>
    </p:spTree>
    <p:extLst>
      <p:ext uri="{BB962C8B-B14F-4D97-AF65-F5344CB8AC3E}">
        <p14:creationId xmlns:p14="http://schemas.microsoft.com/office/powerpoint/2010/main" val="469546118"/>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2667" y="698500"/>
            <a:ext cx="7937500" cy="646331"/>
          </a:xfrm>
          <a:prstGeom prst="rect">
            <a:avLst/>
          </a:prstGeom>
          <a:noFill/>
        </p:spPr>
        <p:txBody>
          <a:bodyPr wrap="square" rtlCol="0">
            <a:spAutoFit/>
          </a:bodyPr>
          <a:lstStyle/>
          <a:p>
            <a:pPr algn="ctr"/>
            <a:endParaRPr lang="en-US" dirty="0"/>
          </a:p>
          <a:p>
            <a:endParaRPr lang="en-US" dirty="0"/>
          </a:p>
        </p:txBody>
      </p:sp>
      <p:sp>
        <p:nvSpPr>
          <p:cNvPr id="4" name="TextBox 3"/>
          <p:cNvSpPr txBox="1"/>
          <p:nvPr/>
        </p:nvSpPr>
        <p:spPr>
          <a:xfrm>
            <a:off x="1185333" y="440267"/>
            <a:ext cx="6485467" cy="707886"/>
          </a:xfrm>
          <a:prstGeom prst="rect">
            <a:avLst/>
          </a:prstGeom>
          <a:noFill/>
        </p:spPr>
        <p:txBody>
          <a:bodyPr wrap="square" rtlCol="0">
            <a:spAutoFit/>
          </a:bodyPr>
          <a:lstStyle/>
          <a:p>
            <a:pPr algn="ctr"/>
            <a:r>
              <a:rPr lang="en-US" sz="4000" b="1" dirty="0" smtClean="0">
                <a:latin typeface="American Typewriter"/>
                <a:cs typeface="American Typewriter"/>
              </a:rPr>
              <a:t>Future</a:t>
            </a:r>
            <a:endParaRPr lang="en-US" sz="4000" b="1" dirty="0">
              <a:latin typeface="American Typewriter"/>
              <a:cs typeface="American Typewriter"/>
            </a:endParaRPr>
          </a:p>
        </p:txBody>
      </p:sp>
      <p:sp>
        <p:nvSpPr>
          <p:cNvPr id="5" name="TextBox 4"/>
          <p:cNvSpPr txBox="1"/>
          <p:nvPr/>
        </p:nvSpPr>
        <p:spPr>
          <a:xfrm>
            <a:off x="592667" y="1676400"/>
            <a:ext cx="7937500" cy="3539431"/>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marL="514350" indent="-514350">
              <a:buFont typeface="+mj-lt"/>
              <a:buAutoNum type="arabicPeriod"/>
            </a:pPr>
            <a:r>
              <a:rPr lang="en-US" sz="2800" dirty="0">
                <a:latin typeface="American Typewriter"/>
                <a:cs typeface="American Typewriter"/>
              </a:rPr>
              <a:t>-Will the issue(s) reduce in the future?</a:t>
            </a:r>
          </a:p>
          <a:p>
            <a:pPr marL="514350" indent="-514350">
              <a:buFont typeface="+mj-lt"/>
              <a:buAutoNum type="arabicPeriod"/>
            </a:pPr>
            <a:endParaRPr lang="en-US" sz="2800" dirty="0">
              <a:latin typeface="American Typewriter"/>
              <a:cs typeface="American Typewriter"/>
            </a:endParaRPr>
          </a:p>
          <a:p>
            <a:pPr marL="514350" indent="-514350">
              <a:buFont typeface="+mj-lt"/>
              <a:buAutoNum type="arabicPeriod"/>
            </a:pPr>
            <a:r>
              <a:rPr lang="en-US" sz="2800" dirty="0">
                <a:latin typeface="American Typewriter"/>
                <a:cs typeface="American Typewriter"/>
              </a:rPr>
              <a:t>- If it were reduced, what would the possible futures look like for the people involved? </a:t>
            </a:r>
          </a:p>
          <a:p>
            <a:pPr marL="514350" indent="-514350">
              <a:buFont typeface="+mj-lt"/>
              <a:buAutoNum type="arabicPeriod"/>
            </a:pPr>
            <a:endParaRPr lang="en-US" sz="2800" dirty="0">
              <a:latin typeface="American Typewriter"/>
              <a:cs typeface="American Typewriter"/>
            </a:endParaRPr>
          </a:p>
          <a:p>
            <a:pPr marL="514350" indent="-514350">
              <a:buFont typeface="+mj-lt"/>
              <a:buAutoNum type="arabicPeriod"/>
            </a:pPr>
            <a:r>
              <a:rPr lang="en-US" sz="2800" dirty="0">
                <a:latin typeface="American Typewriter"/>
                <a:cs typeface="American Typewriter"/>
              </a:rPr>
              <a:t>- What would the futures look like in 1 year, 5 years, 20 years, 100 years?</a:t>
            </a:r>
          </a:p>
        </p:txBody>
      </p:sp>
    </p:spTree>
    <p:extLst>
      <p:ext uri="{BB962C8B-B14F-4D97-AF65-F5344CB8AC3E}">
        <p14:creationId xmlns:p14="http://schemas.microsoft.com/office/powerpoint/2010/main" val="833623825"/>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2667" y="698500"/>
            <a:ext cx="7937500" cy="646331"/>
          </a:xfrm>
          <a:prstGeom prst="rect">
            <a:avLst/>
          </a:prstGeom>
          <a:noFill/>
        </p:spPr>
        <p:txBody>
          <a:bodyPr wrap="square" rtlCol="0">
            <a:spAutoFit/>
          </a:bodyPr>
          <a:lstStyle/>
          <a:p>
            <a:pPr algn="ctr"/>
            <a:endParaRPr lang="en-US" dirty="0"/>
          </a:p>
          <a:p>
            <a:endParaRPr lang="en-US" dirty="0"/>
          </a:p>
        </p:txBody>
      </p:sp>
      <p:sp>
        <p:nvSpPr>
          <p:cNvPr id="4" name="TextBox 3"/>
          <p:cNvSpPr txBox="1"/>
          <p:nvPr/>
        </p:nvSpPr>
        <p:spPr>
          <a:xfrm>
            <a:off x="1185333" y="440267"/>
            <a:ext cx="6485467" cy="707886"/>
          </a:xfrm>
          <a:prstGeom prst="rect">
            <a:avLst/>
          </a:prstGeom>
          <a:noFill/>
        </p:spPr>
        <p:txBody>
          <a:bodyPr wrap="square" rtlCol="0">
            <a:spAutoFit/>
          </a:bodyPr>
          <a:lstStyle/>
          <a:p>
            <a:pPr algn="ctr"/>
            <a:r>
              <a:rPr lang="en-US" sz="4000" b="1" dirty="0" smtClean="0">
                <a:latin typeface="American Typewriter"/>
                <a:cs typeface="American Typewriter"/>
              </a:rPr>
              <a:t>Responses</a:t>
            </a:r>
            <a:endParaRPr lang="en-US" sz="4000" b="1" dirty="0">
              <a:latin typeface="American Typewriter"/>
              <a:cs typeface="American Typewriter"/>
            </a:endParaRPr>
          </a:p>
        </p:txBody>
      </p:sp>
      <p:sp>
        <p:nvSpPr>
          <p:cNvPr id="5" name="TextBox 4"/>
          <p:cNvSpPr txBox="1"/>
          <p:nvPr/>
        </p:nvSpPr>
        <p:spPr>
          <a:xfrm>
            <a:off x="237067" y="1676400"/>
            <a:ext cx="8293100" cy="470898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514350" indent="-514350">
              <a:buFont typeface="+mj-lt"/>
              <a:buAutoNum type="arabicPeriod"/>
            </a:pPr>
            <a:r>
              <a:rPr lang="en-US" sz="2000" dirty="0">
                <a:latin typeface="American Typewriter"/>
                <a:cs typeface="American Typewriter"/>
              </a:rPr>
              <a:t>What are possible responses and/or solutions to improve this issue? </a:t>
            </a:r>
          </a:p>
          <a:p>
            <a:pPr marL="514350" indent="-514350">
              <a:buFont typeface="+mj-lt"/>
              <a:buAutoNum type="arabicPeriod"/>
            </a:pPr>
            <a:endParaRPr lang="en-US" sz="2000" dirty="0">
              <a:latin typeface="American Typewriter"/>
              <a:cs typeface="American Typewriter"/>
            </a:endParaRPr>
          </a:p>
          <a:p>
            <a:pPr marL="514350" indent="-514350">
              <a:buFont typeface="+mj-lt"/>
              <a:buAutoNum type="arabicPeriod"/>
            </a:pPr>
            <a:r>
              <a:rPr lang="en-US" sz="2000" dirty="0">
                <a:latin typeface="American Typewriter"/>
                <a:cs typeface="American Typewriter"/>
              </a:rPr>
              <a:t>- Who benefits from each response? </a:t>
            </a:r>
          </a:p>
          <a:p>
            <a:pPr marL="514350" indent="-514350">
              <a:buFont typeface="+mj-lt"/>
              <a:buAutoNum type="arabicPeriod"/>
            </a:pPr>
            <a:endParaRPr lang="en-US" sz="2000" dirty="0">
              <a:latin typeface="American Typewriter"/>
              <a:cs typeface="American Typewriter"/>
            </a:endParaRPr>
          </a:p>
          <a:p>
            <a:pPr marL="514350" indent="-514350">
              <a:buFont typeface="+mj-lt"/>
              <a:buAutoNum type="arabicPeriod"/>
            </a:pPr>
            <a:r>
              <a:rPr lang="en-US" sz="2000" dirty="0">
                <a:latin typeface="American Typewriter"/>
                <a:cs typeface="American Typewriter"/>
              </a:rPr>
              <a:t>- To what extent do the solutions address the complex set of factors involved in the issue? </a:t>
            </a:r>
          </a:p>
          <a:p>
            <a:pPr marL="514350" indent="-514350">
              <a:buFont typeface="+mj-lt"/>
              <a:buAutoNum type="arabicPeriod"/>
            </a:pPr>
            <a:endParaRPr lang="en-US" sz="2000" dirty="0">
              <a:latin typeface="American Typewriter"/>
              <a:cs typeface="American Typewriter"/>
            </a:endParaRPr>
          </a:p>
          <a:p>
            <a:pPr marL="514350" indent="-514350">
              <a:buFont typeface="+mj-lt"/>
              <a:buAutoNum type="arabicPeriod"/>
            </a:pPr>
            <a:r>
              <a:rPr lang="en-US" sz="2000" dirty="0">
                <a:latin typeface="American Typewriter"/>
                <a:cs typeface="American Typewriter"/>
              </a:rPr>
              <a:t>- Is there a solution or set of solutions that have the strongest potential for positive change? </a:t>
            </a:r>
          </a:p>
          <a:p>
            <a:pPr marL="514350" indent="-514350">
              <a:buFont typeface="+mj-lt"/>
              <a:buAutoNum type="arabicPeriod"/>
            </a:pPr>
            <a:endParaRPr lang="en-US" sz="2000" dirty="0">
              <a:latin typeface="American Typewriter"/>
              <a:cs typeface="American Typewriter"/>
            </a:endParaRPr>
          </a:p>
          <a:p>
            <a:pPr marL="514350" indent="-514350">
              <a:buFont typeface="+mj-lt"/>
              <a:buAutoNum type="arabicPeriod"/>
            </a:pPr>
            <a:r>
              <a:rPr lang="en-US" sz="2000" dirty="0">
                <a:latin typeface="American Typewriter"/>
                <a:cs typeface="American Typewriter"/>
              </a:rPr>
              <a:t>- What options do we have as Irish/European/Global Citizens to effect change on this issue? </a:t>
            </a:r>
          </a:p>
          <a:p>
            <a:pPr marL="514350" indent="-514350">
              <a:buFont typeface="+mj-lt"/>
              <a:buAutoNum type="arabicPeriod"/>
            </a:pPr>
            <a:endParaRPr lang="en-US" sz="2000" dirty="0">
              <a:latin typeface="American Typewriter"/>
              <a:cs typeface="American Typewriter"/>
            </a:endParaRPr>
          </a:p>
          <a:p>
            <a:pPr marL="514350" indent="-514350">
              <a:buFont typeface="+mj-lt"/>
              <a:buAutoNum type="arabicPeriod"/>
            </a:pPr>
            <a:r>
              <a:rPr lang="en-US" sz="2000" dirty="0">
                <a:latin typeface="American Typewriter"/>
                <a:cs typeface="American Typewriter"/>
              </a:rPr>
              <a:t>- To what extent are the solution(s) proposed sustainable? </a:t>
            </a:r>
          </a:p>
        </p:txBody>
      </p:sp>
    </p:spTree>
    <p:extLst>
      <p:ext uri="{BB962C8B-B14F-4D97-AF65-F5344CB8AC3E}">
        <p14:creationId xmlns:p14="http://schemas.microsoft.com/office/powerpoint/2010/main" val="1873024292"/>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215" y="517363"/>
            <a:ext cx="8326627" cy="6555640"/>
          </a:xfrm>
          <a:prstGeom prst="rect">
            <a:avLst/>
          </a:prstGeom>
          <a:noFill/>
        </p:spPr>
        <p:txBody>
          <a:bodyPr wrap="square" rtlCol="0">
            <a:spAutoFit/>
          </a:bodyPr>
          <a:lstStyle/>
          <a:p>
            <a:pPr algn="ctr"/>
            <a:r>
              <a:rPr lang="en-US" sz="4000" b="1" dirty="0" smtClean="0">
                <a:latin typeface="American Typewriter"/>
                <a:cs typeface="American Typewriter"/>
              </a:rPr>
              <a:t>Active learning methodologies</a:t>
            </a:r>
          </a:p>
          <a:p>
            <a:endParaRPr lang="en-US" b="1" dirty="0">
              <a:latin typeface="American Typewriter"/>
              <a:cs typeface="American Typewriter"/>
            </a:endParaRPr>
          </a:p>
          <a:p>
            <a:endParaRPr lang="en-US" b="1" dirty="0" smtClean="0">
              <a:latin typeface="American Typewriter"/>
              <a:cs typeface="American Typewriter"/>
            </a:endParaRPr>
          </a:p>
          <a:p>
            <a:r>
              <a:rPr lang="en-US" sz="2400" b="1" dirty="0">
                <a:latin typeface="American Typewriter"/>
                <a:cs typeface="American Typewriter"/>
              </a:rPr>
              <a:t>3</a:t>
            </a:r>
            <a:r>
              <a:rPr lang="en-US" sz="2400" b="1" dirty="0" smtClean="0">
                <a:latin typeface="American Typewriter"/>
                <a:cs typeface="American Typewriter"/>
              </a:rPr>
              <a:t> categories:</a:t>
            </a:r>
          </a:p>
          <a:p>
            <a:endParaRPr lang="en-US" sz="2400" b="1" dirty="0">
              <a:latin typeface="American Typewriter"/>
              <a:cs typeface="American Typewriter"/>
            </a:endParaRPr>
          </a:p>
          <a:p>
            <a:pPr marL="342900" indent="-342900">
              <a:buFont typeface="+mj-lt"/>
              <a:buAutoNum type="arabicPeriod"/>
            </a:pPr>
            <a:r>
              <a:rPr lang="en-US" sz="2400" b="1" dirty="0" smtClean="0">
                <a:latin typeface="American Typewriter"/>
                <a:cs typeface="American Typewriter"/>
              </a:rPr>
              <a:t>Classroom-no technology</a:t>
            </a:r>
          </a:p>
          <a:p>
            <a:endParaRPr lang="en-US" sz="2400" b="1" dirty="0" smtClean="0">
              <a:latin typeface="American Typewriter"/>
              <a:cs typeface="American Typewriter"/>
            </a:endParaRPr>
          </a:p>
          <a:p>
            <a:pPr marL="342900" indent="-342900">
              <a:buFont typeface="+mj-lt"/>
              <a:buAutoNum type="arabicPeriod"/>
            </a:pPr>
            <a:r>
              <a:rPr lang="en-US" sz="2400" b="1" dirty="0" smtClean="0">
                <a:latin typeface="American Typewriter"/>
                <a:cs typeface="American Typewriter"/>
              </a:rPr>
              <a:t>Limited online-one computer in classroom</a:t>
            </a:r>
          </a:p>
          <a:p>
            <a:endParaRPr lang="en-US" sz="2400" b="1" dirty="0" smtClean="0">
              <a:latin typeface="American Typewriter"/>
              <a:cs typeface="American Typewriter"/>
            </a:endParaRPr>
          </a:p>
          <a:p>
            <a:pPr marL="342900" indent="-342900">
              <a:buFont typeface="+mj-lt"/>
              <a:buAutoNum type="arabicPeriod"/>
            </a:pPr>
            <a:r>
              <a:rPr lang="en-US" sz="2400" b="1" dirty="0" smtClean="0">
                <a:latin typeface="American Typewriter"/>
                <a:cs typeface="American Typewriter"/>
              </a:rPr>
              <a:t>All students have access to technology</a:t>
            </a:r>
          </a:p>
          <a:p>
            <a:endParaRPr lang="en-US" sz="2400" b="1" dirty="0">
              <a:latin typeface="American Typewriter"/>
              <a:cs typeface="American Typewriter"/>
            </a:endParaRPr>
          </a:p>
          <a:p>
            <a:r>
              <a:rPr lang="en-US" sz="2400" b="1" dirty="0" smtClean="0">
                <a:latin typeface="American Typewriter"/>
                <a:cs typeface="American Typewriter"/>
              </a:rPr>
              <a:t>If you have preference, </a:t>
            </a:r>
            <a:r>
              <a:rPr lang="en-US" sz="2400" b="1" dirty="0">
                <a:latin typeface="American Typewriter"/>
                <a:cs typeface="American Typewriter"/>
              </a:rPr>
              <a:t>p</a:t>
            </a:r>
            <a:r>
              <a:rPr lang="en-US" sz="2400" b="1" dirty="0" smtClean="0">
                <a:latin typeface="American Typewriter"/>
                <a:cs typeface="American Typewriter"/>
              </a:rPr>
              <a:t>ut in chat the number that applies to you-you will put into breakout spaces according to this!</a:t>
            </a:r>
          </a:p>
          <a:p>
            <a:pPr algn="ctr"/>
            <a:r>
              <a:rPr lang="en-US" sz="1600" b="1" i="1" dirty="0">
                <a:latin typeface="American Typewriter"/>
                <a:cs typeface="American Typewriter"/>
                <a:hlinkClick r:id="rId3"/>
              </a:rPr>
              <a:t>https://docs.google.com/document/d/1xDnlgxCC9ITOMOq1oOR1IN6i-B1_1RuCtftpQnJ6VkM/edit?usp=</a:t>
            </a:r>
            <a:r>
              <a:rPr lang="en-US" sz="1600" b="1" i="1" dirty="0" smtClean="0">
                <a:latin typeface="American Typewriter"/>
                <a:cs typeface="American Typewriter"/>
                <a:hlinkClick r:id="rId3"/>
              </a:rPr>
              <a:t>sharing</a:t>
            </a:r>
            <a:r>
              <a:rPr lang="en-US" sz="1600" b="1" i="1" dirty="0" smtClean="0">
                <a:latin typeface="American Typewriter"/>
                <a:cs typeface="American Typewriter"/>
              </a:rPr>
              <a:t> </a:t>
            </a:r>
          </a:p>
          <a:p>
            <a:endParaRPr lang="en-US" sz="2400" b="1" dirty="0" smtClean="0">
              <a:latin typeface="American Typewriter"/>
              <a:cs typeface="American Typewriter"/>
            </a:endParaRPr>
          </a:p>
          <a:p>
            <a:endParaRPr lang="en-US" sz="2400" b="1" dirty="0">
              <a:latin typeface="American Typewriter"/>
              <a:cs typeface="American Typewriter"/>
            </a:endParaRPr>
          </a:p>
        </p:txBody>
      </p:sp>
    </p:spTree>
    <p:extLst>
      <p:ext uri="{BB962C8B-B14F-4D97-AF65-F5344CB8AC3E}">
        <p14:creationId xmlns:p14="http://schemas.microsoft.com/office/powerpoint/2010/main" val="3593548334"/>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559" y="184846"/>
            <a:ext cx="8631024" cy="6370975"/>
          </a:xfrm>
          <a:prstGeom prst="rect">
            <a:avLst/>
          </a:prstGeom>
          <a:noFill/>
        </p:spPr>
        <p:txBody>
          <a:bodyPr wrap="square" rtlCol="0">
            <a:spAutoFit/>
          </a:bodyPr>
          <a:lstStyle/>
          <a:p>
            <a:pPr algn="ctr"/>
            <a:r>
              <a:rPr lang="en-US" sz="4800" b="1" dirty="0" smtClean="0">
                <a:latin typeface="American Typewriter"/>
                <a:cs typeface="American Typewriter"/>
              </a:rPr>
              <a:t>Break Time!</a:t>
            </a:r>
          </a:p>
          <a:p>
            <a:pPr algn="ctr"/>
            <a:r>
              <a:rPr lang="en-US" sz="4000" b="1" dirty="0">
                <a:latin typeface="American Typewriter"/>
                <a:cs typeface="American Typewriter"/>
              </a:rPr>
              <a:t>W</a:t>
            </a:r>
            <a:r>
              <a:rPr lang="en-US" sz="4000" b="1" dirty="0" smtClean="0">
                <a:latin typeface="American Typewriter"/>
                <a:cs typeface="American Typewriter"/>
              </a:rPr>
              <a:t>alk </a:t>
            </a:r>
            <a:r>
              <a:rPr lang="en-US" sz="4000" b="1" dirty="0">
                <a:latin typeface="American Typewriter"/>
                <a:cs typeface="American Typewriter"/>
              </a:rPr>
              <a:t>around outside </a:t>
            </a:r>
            <a:r>
              <a:rPr lang="en-US" sz="4000" b="1" dirty="0" smtClean="0">
                <a:latin typeface="American Typewriter"/>
                <a:cs typeface="American Typewriter"/>
              </a:rPr>
              <a:t>or in a nice space in your home. </a:t>
            </a:r>
            <a:r>
              <a:rPr lang="en-US" sz="4000" b="1" dirty="0">
                <a:latin typeface="American Typewriter"/>
                <a:cs typeface="American Typewriter"/>
              </a:rPr>
              <a:t>I</a:t>
            </a:r>
            <a:r>
              <a:rPr lang="en-US" sz="4000" b="1" dirty="0" smtClean="0">
                <a:latin typeface="American Typewriter"/>
                <a:cs typeface="American Typewriter"/>
              </a:rPr>
              <a:t>f </a:t>
            </a:r>
            <a:r>
              <a:rPr lang="en-US" sz="4000" b="1" dirty="0">
                <a:latin typeface="American Typewriter"/>
                <a:cs typeface="American Typewriter"/>
              </a:rPr>
              <a:t>you can try not to pick up your </a:t>
            </a:r>
            <a:r>
              <a:rPr lang="en-US" sz="4000" b="1" dirty="0" smtClean="0">
                <a:latin typeface="American Typewriter"/>
                <a:cs typeface="American Typewriter"/>
              </a:rPr>
              <a:t>phone or engage in any other distraction.</a:t>
            </a:r>
          </a:p>
          <a:p>
            <a:pPr algn="ctr"/>
            <a:r>
              <a:rPr lang="en-US" sz="4000" b="1" dirty="0" smtClean="0">
                <a:latin typeface="American Typewriter"/>
                <a:cs typeface="American Typewriter"/>
              </a:rPr>
              <a:t> </a:t>
            </a:r>
          </a:p>
          <a:p>
            <a:pPr algn="ctr"/>
            <a:r>
              <a:rPr lang="en-US" sz="4000" b="1" dirty="0" smtClean="0">
                <a:latin typeface="American Typewriter"/>
                <a:cs typeface="American Typewriter"/>
              </a:rPr>
              <a:t>Pretend </a:t>
            </a:r>
            <a:r>
              <a:rPr lang="en-US" sz="4000" b="1" dirty="0">
                <a:latin typeface="American Typewriter"/>
                <a:cs typeface="American Typewriter"/>
              </a:rPr>
              <a:t>for a minute you are stepping through a </a:t>
            </a:r>
            <a:r>
              <a:rPr lang="en-US" sz="4000" b="1" dirty="0" smtClean="0">
                <a:latin typeface="American Typewriter"/>
                <a:cs typeface="American Typewriter"/>
              </a:rPr>
              <a:t>portal-what </a:t>
            </a:r>
            <a:r>
              <a:rPr lang="en-US" sz="4000" b="1" dirty="0">
                <a:latin typeface="American Typewriter"/>
                <a:cs typeface="American Typewriter"/>
              </a:rPr>
              <a:t>do you see??</a:t>
            </a:r>
            <a:endParaRPr lang="en-GB" sz="4000" dirty="0">
              <a:latin typeface="American Typewriter"/>
              <a:cs typeface="American Typewriter"/>
            </a:endParaRPr>
          </a:p>
          <a:p>
            <a:pPr algn="ctr"/>
            <a:endParaRPr lang="en-US" sz="4000" b="1" dirty="0" smtClean="0">
              <a:latin typeface="American Typewriter"/>
              <a:cs typeface="American Typewriter"/>
            </a:endParaRPr>
          </a:p>
        </p:txBody>
      </p:sp>
    </p:spTree>
    <p:extLst>
      <p:ext uri="{BB962C8B-B14F-4D97-AF65-F5344CB8AC3E}">
        <p14:creationId xmlns:p14="http://schemas.microsoft.com/office/powerpoint/2010/main" val="1988519713"/>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559" y="184846"/>
            <a:ext cx="8631024" cy="3908762"/>
          </a:xfrm>
          <a:prstGeom prst="rect">
            <a:avLst/>
          </a:prstGeom>
          <a:noFill/>
        </p:spPr>
        <p:txBody>
          <a:bodyPr wrap="square" rtlCol="0">
            <a:spAutoFit/>
          </a:bodyPr>
          <a:lstStyle/>
          <a:p>
            <a:pPr algn="ctr"/>
            <a:r>
              <a:rPr lang="en-US" sz="4800" b="1" dirty="0" smtClean="0">
                <a:latin typeface="American Typewriter"/>
                <a:cs typeface="American Typewriter"/>
              </a:rPr>
              <a:t>PART 2:</a:t>
            </a:r>
          </a:p>
          <a:p>
            <a:pPr algn="ctr"/>
            <a:endParaRPr lang="en-US" sz="4000" b="1" dirty="0">
              <a:latin typeface="American Typewriter"/>
              <a:cs typeface="American Typewriter"/>
            </a:endParaRPr>
          </a:p>
          <a:p>
            <a:pPr marL="571500" indent="-571500">
              <a:buFont typeface="Arial"/>
              <a:buChar char="•"/>
            </a:pPr>
            <a:r>
              <a:rPr lang="en-US" sz="4000" b="1" dirty="0" smtClean="0">
                <a:latin typeface="American Typewriter"/>
                <a:cs typeface="American Typewriter"/>
              </a:rPr>
              <a:t>Dos and Don’ts</a:t>
            </a:r>
          </a:p>
          <a:p>
            <a:endParaRPr lang="en-US" sz="4000" b="1" dirty="0" smtClean="0">
              <a:latin typeface="American Typewriter"/>
              <a:cs typeface="American Typewriter"/>
            </a:endParaRPr>
          </a:p>
          <a:p>
            <a:pPr marL="571500" indent="-571500">
              <a:buFont typeface="Arial"/>
              <a:buChar char="•"/>
            </a:pPr>
            <a:r>
              <a:rPr lang="en-US" sz="4000" b="1" dirty="0" smtClean="0">
                <a:latin typeface="American Typewriter"/>
                <a:cs typeface="American Typewriter"/>
              </a:rPr>
              <a:t>Adapting my GCE Programme: active learning methodologies</a:t>
            </a:r>
          </a:p>
        </p:txBody>
      </p:sp>
    </p:spTree>
    <p:extLst>
      <p:ext uri="{BB962C8B-B14F-4D97-AF65-F5344CB8AC3E}">
        <p14:creationId xmlns:p14="http://schemas.microsoft.com/office/powerpoint/2010/main" val="1950240726"/>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8000" y="592667"/>
            <a:ext cx="8022167" cy="6401754"/>
          </a:xfrm>
          <a:prstGeom prst="rect">
            <a:avLst/>
          </a:prstGeom>
          <a:noFill/>
        </p:spPr>
        <p:txBody>
          <a:bodyPr wrap="square" rtlCol="0">
            <a:spAutoFit/>
          </a:bodyPr>
          <a:lstStyle/>
          <a:p>
            <a:pPr algn="ctr"/>
            <a:r>
              <a:rPr lang="en-US" sz="2800" b="1" u="sng" dirty="0" smtClean="0">
                <a:solidFill>
                  <a:srgbClr val="953735"/>
                </a:solidFill>
                <a:latin typeface="American Typewriter"/>
                <a:cs typeface="American Typewriter"/>
              </a:rPr>
              <a:t>CHECKLIST TASK!</a:t>
            </a:r>
            <a:endParaRPr lang="en-US" sz="2800" b="1" u="sng" dirty="0">
              <a:solidFill>
                <a:srgbClr val="953735"/>
              </a:solidFill>
              <a:latin typeface="American Typewriter"/>
              <a:cs typeface="American Typewriter"/>
            </a:endParaRPr>
          </a:p>
          <a:p>
            <a:endParaRPr lang="en-US" sz="2800" b="1" dirty="0" smtClean="0">
              <a:solidFill>
                <a:srgbClr val="953735"/>
              </a:solidFill>
              <a:latin typeface="American Typewriter"/>
              <a:cs typeface="American Typewriter"/>
            </a:endParaRPr>
          </a:p>
          <a:p>
            <a:r>
              <a:rPr lang="en-US" sz="2800" b="1" dirty="0" smtClean="0">
                <a:solidFill>
                  <a:srgbClr val="953735"/>
                </a:solidFill>
                <a:latin typeface="American Typewriter"/>
                <a:cs typeface="American Typewriter"/>
              </a:rPr>
              <a:t>Each </a:t>
            </a:r>
            <a:r>
              <a:rPr lang="en-US" sz="2800" b="1" dirty="0">
                <a:solidFill>
                  <a:srgbClr val="953735"/>
                </a:solidFill>
                <a:latin typeface="American Typewriter"/>
                <a:cs typeface="American Typewriter"/>
              </a:rPr>
              <a:t>group will be given </a:t>
            </a:r>
            <a:r>
              <a:rPr lang="en-US" sz="2800" b="1" dirty="0" smtClean="0">
                <a:solidFill>
                  <a:srgbClr val="953735"/>
                </a:solidFill>
                <a:latin typeface="American Typewriter"/>
                <a:cs typeface="American Typewriter"/>
              </a:rPr>
              <a:t>1 point </a:t>
            </a:r>
            <a:r>
              <a:rPr lang="en-US" sz="2800" b="1" dirty="0">
                <a:solidFill>
                  <a:srgbClr val="953735"/>
                </a:solidFill>
                <a:latin typeface="American Typewriter"/>
                <a:cs typeface="American Typewriter"/>
              </a:rPr>
              <a:t>from the GCE checklist</a:t>
            </a:r>
            <a:r>
              <a:rPr lang="en-US" sz="2800" b="1" dirty="0" smtClean="0">
                <a:solidFill>
                  <a:srgbClr val="953735"/>
                </a:solidFill>
                <a:latin typeface="American Typewriter"/>
                <a:cs typeface="American Typewriter"/>
              </a:rPr>
              <a:t>:</a:t>
            </a:r>
          </a:p>
          <a:p>
            <a:endParaRPr lang="en-US" sz="2800" b="1" dirty="0">
              <a:solidFill>
                <a:srgbClr val="953735"/>
              </a:solidFill>
              <a:latin typeface="American Typewriter"/>
              <a:cs typeface="American Typewriter"/>
            </a:endParaRPr>
          </a:p>
          <a:p>
            <a:r>
              <a:rPr lang="en-US" sz="2800" b="1" dirty="0" smtClean="0">
                <a:solidFill>
                  <a:srgbClr val="953735"/>
                </a:solidFill>
                <a:latin typeface="American Typewriter"/>
                <a:cs typeface="American Typewriter"/>
              </a:rPr>
              <a:t>Discuss the DO and the DON’T using the following questions:</a:t>
            </a:r>
          </a:p>
          <a:p>
            <a:r>
              <a:rPr lang="en-US" sz="2800" b="1" dirty="0" smtClean="0">
                <a:solidFill>
                  <a:srgbClr val="953735"/>
                </a:solidFill>
                <a:latin typeface="American Typewriter"/>
                <a:cs typeface="American Typewriter"/>
              </a:rPr>
              <a:t>-How could you avoid </a:t>
            </a:r>
            <a:r>
              <a:rPr lang="en-US" sz="2800" b="1" dirty="0">
                <a:solidFill>
                  <a:srgbClr val="953735"/>
                </a:solidFill>
                <a:latin typeface="American Typewriter"/>
                <a:cs typeface="American Typewriter"/>
              </a:rPr>
              <a:t>your GCE programme falling into the ‘Don’t’ </a:t>
            </a:r>
            <a:r>
              <a:rPr lang="en-US" sz="2800" b="1" dirty="0" smtClean="0">
                <a:solidFill>
                  <a:srgbClr val="953735"/>
                </a:solidFill>
                <a:latin typeface="American Typewriter"/>
                <a:cs typeface="American Typewriter"/>
              </a:rPr>
              <a:t>column?</a:t>
            </a:r>
          </a:p>
          <a:p>
            <a:r>
              <a:rPr lang="en-US" sz="2800" b="1" dirty="0" smtClean="0">
                <a:solidFill>
                  <a:srgbClr val="953735"/>
                </a:solidFill>
                <a:latin typeface="American Typewriter"/>
                <a:cs typeface="American Typewriter"/>
              </a:rPr>
              <a:t> </a:t>
            </a:r>
          </a:p>
          <a:p>
            <a:r>
              <a:rPr lang="en-US" sz="2800" b="1" dirty="0" smtClean="0">
                <a:solidFill>
                  <a:srgbClr val="953735"/>
                </a:solidFill>
                <a:latin typeface="American Typewriter"/>
                <a:cs typeface="American Typewriter"/>
              </a:rPr>
              <a:t>-What resources, activities and the methodologies</a:t>
            </a:r>
            <a:r>
              <a:rPr lang="en-US" sz="2800" b="1" dirty="0">
                <a:solidFill>
                  <a:srgbClr val="953735"/>
                </a:solidFill>
                <a:latin typeface="American Typewriter"/>
                <a:cs typeface="American Typewriter"/>
              </a:rPr>
              <a:t> </a:t>
            </a:r>
            <a:r>
              <a:rPr lang="en-US" sz="2800" b="1" dirty="0" smtClean="0">
                <a:solidFill>
                  <a:srgbClr val="953735"/>
                </a:solidFill>
                <a:latin typeface="American Typewriter"/>
                <a:cs typeface="American Typewriter"/>
              </a:rPr>
              <a:t>could help keep you on the ‘Do’ side?</a:t>
            </a:r>
            <a:endParaRPr lang="en-US" sz="2800" b="1" dirty="0">
              <a:solidFill>
                <a:srgbClr val="953735"/>
              </a:solidFill>
              <a:latin typeface="American Typewriter"/>
              <a:cs typeface="American Typewriter"/>
            </a:endParaRPr>
          </a:p>
          <a:p>
            <a:pPr algn="ctr"/>
            <a:endParaRPr lang="en-US" sz="2800" b="1" dirty="0" smtClean="0">
              <a:solidFill>
                <a:srgbClr val="953735"/>
              </a:solidFill>
              <a:latin typeface="American Typewriter"/>
              <a:cs typeface="American Typewriter"/>
            </a:endParaRPr>
          </a:p>
          <a:p>
            <a:endParaRPr lang="en-US" dirty="0"/>
          </a:p>
        </p:txBody>
      </p:sp>
    </p:spTree>
    <p:extLst>
      <p:ext uri="{BB962C8B-B14F-4D97-AF65-F5344CB8AC3E}">
        <p14:creationId xmlns:p14="http://schemas.microsoft.com/office/powerpoint/2010/main" val="2064915755"/>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74638"/>
            <a:ext cx="8229600" cy="1143000"/>
          </a:xfrm>
        </p:spPr>
        <p:txBody>
          <a:bodyPr>
            <a:normAutofit fontScale="90000"/>
          </a:bodyPr>
          <a:lstStyle/>
          <a:p>
            <a:r>
              <a:rPr lang="en-US" b="1" dirty="0" smtClean="0">
                <a:latin typeface="American Typewriter"/>
                <a:cs typeface="American Typewriter"/>
              </a:rPr>
              <a:t>Dos and Don’ts Page 23 of How To Guide</a:t>
            </a:r>
            <a:endParaRPr lang="en-US" b="1" dirty="0">
              <a:latin typeface="American Typewriter"/>
              <a:cs typeface="American Typewriter"/>
            </a:endParaRPr>
          </a:p>
        </p:txBody>
      </p:sp>
      <p:graphicFrame>
        <p:nvGraphicFramePr>
          <p:cNvPr id="7" name="Table 6"/>
          <p:cNvGraphicFramePr>
            <a:graphicFrameLocks noGrp="1"/>
          </p:cNvGraphicFramePr>
          <p:nvPr>
            <p:extLst>
              <p:ext uri="{D42A27DB-BD31-4B8C-83A1-F6EECF244321}">
                <p14:modId xmlns:p14="http://schemas.microsoft.com/office/powerpoint/2010/main" val="3594088880"/>
              </p:ext>
            </p:extLst>
          </p:nvPr>
        </p:nvGraphicFramePr>
        <p:xfrm>
          <a:off x="457199" y="1671639"/>
          <a:ext cx="8411634" cy="4684606"/>
        </p:xfrm>
        <a:graphic>
          <a:graphicData uri="http://schemas.openxmlformats.org/drawingml/2006/table">
            <a:tbl>
              <a:tblPr/>
              <a:tblGrid>
                <a:gridCol w="1468968"/>
                <a:gridCol w="3277662"/>
                <a:gridCol w="3665004"/>
              </a:tblGrid>
              <a:tr h="385368">
                <a:tc>
                  <a:txBody>
                    <a:bodyPr/>
                    <a:lstStyle/>
                    <a:p>
                      <a:pPr algn="l" fontAlgn="b"/>
                      <a:r>
                        <a:rPr lang="en-US" sz="3200" b="1" i="0" u="sng" strike="noStrike" dirty="0" smtClean="0">
                          <a:solidFill>
                            <a:srgbClr val="000000"/>
                          </a:solidFill>
                          <a:effectLst/>
                          <a:latin typeface="American Typewriter"/>
                        </a:rPr>
                        <a:t>Room</a:t>
                      </a:r>
                      <a:endParaRPr lang="en-US" sz="3200" b="1" i="0" u="sng" strike="noStrike" dirty="0">
                        <a:solidFill>
                          <a:srgbClr val="000000"/>
                        </a:solidFill>
                        <a:effectLst/>
                        <a:latin typeface="American Typewriter"/>
                      </a:endParaRP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3200" b="1" i="0" u="sng" strike="noStrike">
                          <a:solidFill>
                            <a:srgbClr val="000000"/>
                          </a:solidFill>
                          <a:effectLst/>
                          <a:latin typeface="American Typewriter"/>
                        </a:rPr>
                        <a:t>DO</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3200" b="1" i="0" u="sng" strike="noStrike" dirty="0">
                          <a:solidFill>
                            <a:srgbClr val="000000"/>
                          </a:solidFill>
                          <a:effectLst/>
                          <a:latin typeface="American Typewriter"/>
                        </a:rPr>
                        <a:t>DON'T</a:t>
                      </a:r>
                    </a:p>
                  </a:txBody>
                  <a:tcPr marL="12700" marR="12700" marT="1270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87121">
                <a:tc>
                  <a:txBody>
                    <a:bodyPr/>
                    <a:lstStyle/>
                    <a:p>
                      <a:pPr algn="l" fontAlgn="ctr"/>
                      <a:r>
                        <a:rPr lang="en-US" sz="2800" b="1" i="0" u="none" strike="noStrike" dirty="0" smtClean="0">
                          <a:solidFill>
                            <a:srgbClr val="000000"/>
                          </a:solidFill>
                          <a:effectLst/>
                          <a:latin typeface="American Typewriter"/>
                        </a:rPr>
                        <a:t>Room </a:t>
                      </a:r>
                      <a:r>
                        <a:rPr lang="en-US" sz="2800" b="1" i="0" u="none" strike="noStrike" dirty="0">
                          <a:solidFill>
                            <a:srgbClr val="000000"/>
                          </a:solidFill>
                          <a:effectLst/>
                          <a:latin typeface="American Typewriter"/>
                        </a:rPr>
                        <a:t>1</a:t>
                      </a:r>
                    </a:p>
                  </a:txBody>
                  <a:tcPr marL="12700" marR="12700" marT="127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2400" b="1" i="0" u="none" strike="noStrike" dirty="0">
                          <a:solidFill>
                            <a:srgbClr val="000000"/>
                          </a:solidFill>
                          <a:effectLst/>
                          <a:latin typeface="American Typewriter"/>
                        </a:rPr>
                        <a:t>Identify Power and Inequality</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American Typewriter"/>
                        </a:rPr>
                        <a:t>Focusing only on those affected and ignoring the </a:t>
                      </a:r>
                      <a:r>
                        <a:rPr lang="en-US" sz="1600" b="1" i="0" u="none" strike="noStrike" dirty="0" smtClean="0">
                          <a:solidFill>
                            <a:srgbClr val="000000"/>
                          </a:solidFill>
                          <a:effectLst/>
                          <a:latin typeface="American Typewriter"/>
                        </a:rPr>
                        <a:t>actors </a:t>
                      </a:r>
                      <a:r>
                        <a:rPr lang="en-US" sz="1600" b="1" i="0" u="none" strike="noStrike" dirty="0">
                          <a:solidFill>
                            <a:srgbClr val="000000"/>
                          </a:solidFill>
                          <a:effectLst/>
                          <a:latin typeface="American Typewriter"/>
                        </a:rPr>
                        <a:t>who are benefiting or maintaining status quo</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846666">
                <a:tc>
                  <a:txBody>
                    <a:bodyPr/>
                    <a:lstStyle/>
                    <a:p>
                      <a:pPr algn="l" fontAlgn="ctr"/>
                      <a:r>
                        <a:rPr lang="en-US" sz="2800" b="1" i="0" u="none" strike="noStrike" dirty="0" smtClean="0">
                          <a:solidFill>
                            <a:srgbClr val="000000"/>
                          </a:solidFill>
                          <a:effectLst/>
                          <a:latin typeface="American Typewriter"/>
                        </a:rPr>
                        <a:t>Room </a:t>
                      </a:r>
                      <a:r>
                        <a:rPr lang="en-US" sz="2800" b="1" i="0" u="none" strike="noStrike" dirty="0">
                          <a:solidFill>
                            <a:srgbClr val="000000"/>
                          </a:solidFill>
                          <a:effectLst/>
                          <a:latin typeface="American Typewriter"/>
                        </a:rPr>
                        <a:t>2</a:t>
                      </a:r>
                    </a:p>
                  </a:txBody>
                  <a:tcPr marL="12700" marR="12700" marT="127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2400" b="1" i="0" u="none" strike="noStrike" dirty="0">
                          <a:solidFill>
                            <a:srgbClr val="000000"/>
                          </a:solidFill>
                          <a:effectLst/>
                          <a:latin typeface="American Typewriter"/>
                        </a:rPr>
                        <a:t>Explore Multiple </a:t>
                      </a:r>
                      <a:r>
                        <a:rPr lang="en-US" sz="2400" b="1" i="0" u="none" strike="noStrike" dirty="0" smtClean="0">
                          <a:solidFill>
                            <a:srgbClr val="000000"/>
                          </a:solidFill>
                          <a:effectLst/>
                          <a:latin typeface="American Typewriter"/>
                        </a:rPr>
                        <a:t>Perspectives</a:t>
                      </a:r>
                      <a:endParaRPr lang="en-US" sz="2400" b="1" i="0" u="none" strike="noStrike" dirty="0">
                        <a:solidFill>
                          <a:srgbClr val="000000"/>
                        </a:solidFill>
                        <a:effectLst/>
                        <a:latin typeface="American Typewriter"/>
                      </a:endParaRP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American Typewriter"/>
                        </a:rPr>
                        <a:t>Reiterate one dominant or mainstream view</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04900">
                <a:tc>
                  <a:txBody>
                    <a:bodyPr/>
                    <a:lstStyle/>
                    <a:p>
                      <a:pPr algn="l" fontAlgn="ctr"/>
                      <a:r>
                        <a:rPr lang="en-US" sz="2800" b="1" i="0" u="none" strike="noStrike" dirty="0" smtClean="0">
                          <a:solidFill>
                            <a:srgbClr val="000000"/>
                          </a:solidFill>
                          <a:effectLst/>
                          <a:latin typeface="American Typewriter"/>
                        </a:rPr>
                        <a:t>Room </a:t>
                      </a:r>
                      <a:r>
                        <a:rPr lang="en-US" sz="2800" b="1" i="0" u="none" strike="noStrike" dirty="0">
                          <a:solidFill>
                            <a:srgbClr val="000000"/>
                          </a:solidFill>
                          <a:effectLst/>
                          <a:latin typeface="American Typewriter"/>
                        </a:rPr>
                        <a:t>3</a:t>
                      </a:r>
                    </a:p>
                  </a:txBody>
                  <a:tcPr marL="12700" marR="12700" marT="127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2400" b="1" i="0" u="none" strike="noStrike" dirty="0">
                          <a:solidFill>
                            <a:srgbClr val="000000"/>
                          </a:solidFill>
                          <a:effectLst/>
                          <a:latin typeface="American Typewriter"/>
                        </a:rPr>
                        <a:t>Inspire Solidarity</a:t>
                      </a:r>
                      <a:r>
                        <a:rPr lang="en-US" sz="2400" b="1" i="1" u="none" strike="noStrike" dirty="0">
                          <a:solidFill>
                            <a:srgbClr val="000000"/>
                          </a:solidFill>
                          <a:effectLst/>
                          <a:latin typeface="American Typewriter"/>
                        </a:rPr>
                        <a:t> </a:t>
                      </a:r>
                      <a:r>
                        <a:rPr lang="en-US" sz="1400" b="1" i="1" u="none" strike="noStrike" dirty="0">
                          <a:solidFill>
                            <a:srgbClr val="000000"/>
                          </a:solidFill>
                          <a:effectLst/>
                          <a:latin typeface="American Typewriter"/>
                        </a:rPr>
                        <a:t>(stand with and ensure voices are heard from the communities effected by the issues/leading action for change)</a:t>
                      </a:r>
                      <a:endParaRPr lang="en-US" sz="1400" b="1" i="0" u="none" strike="noStrike" dirty="0">
                        <a:solidFill>
                          <a:srgbClr val="000000"/>
                        </a:solidFill>
                        <a:effectLst/>
                        <a:latin typeface="American Typewriter"/>
                      </a:endParaRP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American Typewriter"/>
                        </a:rPr>
                        <a:t>Feel sorry for people and take a charity approach </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05306">
                <a:tc>
                  <a:txBody>
                    <a:bodyPr/>
                    <a:lstStyle/>
                    <a:p>
                      <a:pPr algn="l" fontAlgn="ctr"/>
                      <a:r>
                        <a:rPr lang="en-US" sz="2800" b="1" i="0" u="none" strike="noStrike" dirty="0" smtClean="0">
                          <a:solidFill>
                            <a:srgbClr val="000000"/>
                          </a:solidFill>
                          <a:effectLst/>
                          <a:latin typeface="American Typewriter"/>
                        </a:rPr>
                        <a:t>Room </a:t>
                      </a:r>
                      <a:r>
                        <a:rPr lang="en-US" sz="2800" b="1" i="0" u="none" strike="noStrike" dirty="0">
                          <a:solidFill>
                            <a:srgbClr val="000000"/>
                          </a:solidFill>
                          <a:effectLst/>
                          <a:latin typeface="American Typewriter"/>
                        </a:rPr>
                        <a:t>4</a:t>
                      </a:r>
                    </a:p>
                  </a:txBody>
                  <a:tcPr marL="12700" marR="12700" marT="127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1" i="0" u="none" strike="noStrike" dirty="0">
                          <a:solidFill>
                            <a:srgbClr val="000000"/>
                          </a:solidFill>
                          <a:effectLst/>
                          <a:latin typeface="American Typewriter"/>
                        </a:rPr>
                        <a:t>Critically explore the </a:t>
                      </a:r>
                      <a:r>
                        <a:rPr lang="en-US" sz="2400" b="1" i="0" u="none" strike="noStrike" dirty="0">
                          <a:solidFill>
                            <a:srgbClr val="000000"/>
                          </a:solidFill>
                          <a:effectLst/>
                          <a:latin typeface="American Typewriter"/>
                        </a:rPr>
                        <a:t>root causes</a:t>
                      </a:r>
                      <a:r>
                        <a:rPr lang="en-US" sz="1800" b="1" i="0" u="none" strike="noStrike" dirty="0">
                          <a:solidFill>
                            <a:srgbClr val="000000"/>
                          </a:solidFill>
                          <a:effectLst/>
                          <a:latin typeface="American Typewriter"/>
                        </a:rPr>
                        <a:t> of a global justice issue</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American Typewriter"/>
                        </a:rPr>
                        <a:t>Explore an issue with no context or focus only on the effects of the issue</a:t>
                      </a:r>
                    </a:p>
                  </a:txBody>
                  <a:tcPr marL="12700" marR="12700" marT="1270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771667491"/>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 xmlns:a16="http://schemas.microsoft.com/office/drawing/2014/main" id="{E175BCA4-BF12-6543-BAA7-CA935919E7FE}"/>
              </a:ext>
            </a:extLst>
          </p:cNvPr>
          <p:cNvGrpSpPr/>
          <p:nvPr/>
        </p:nvGrpSpPr>
        <p:grpSpPr>
          <a:xfrm>
            <a:off x="-1" y="-43805"/>
            <a:ext cx="9144000" cy="6612861"/>
            <a:chOff x="-1" y="-1303609"/>
            <a:chExt cx="12192000" cy="8817148"/>
          </a:xfrm>
        </p:grpSpPr>
        <p:pic>
          <p:nvPicPr>
            <p:cNvPr id="3" name="Picture 2" descr="A screenshot of a social media post&#10;&#10;Description automatically generated">
              <a:extLst>
                <a:ext uri="{FF2B5EF4-FFF2-40B4-BE49-F238E27FC236}">
                  <a16:creationId xmlns="" xmlns:a16="http://schemas.microsoft.com/office/drawing/2014/main" id="{8C553BD8-645F-0046-8D43-5A08CEC0EE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53947" y="-1303608"/>
              <a:ext cx="6238052" cy="8817147"/>
            </a:xfrm>
            <a:prstGeom prst="rect">
              <a:avLst/>
            </a:prstGeom>
          </p:spPr>
        </p:pic>
        <p:pic>
          <p:nvPicPr>
            <p:cNvPr id="5" name="Picture 4" descr="A screenshot of a video game&#10;&#10;Description automatically generated">
              <a:extLst>
                <a:ext uri="{FF2B5EF4-FFF2-40B4-BE49-F238E27FC236}">
                  <a16:creationId xmlns="" xmlns:a16="http://schemas.microsoft.com/office/drawing/2014/main" id="{C3D21268-772E-7B4B-A0C5-065C63A710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 y="-1303609"/>
              <a:ext cx="6238052" cy="8817146"/>
            </a:xfrm>
            <a:prstGeom prst="rect">
              <a:avLst/>
            </a:prstGeom>
          </p:spPr>
        </p:pic>
      </p:grpSp>
      <p:sp>
        <p:nvSpPr>
          <p:cNvPr id="7" name="Octagon 6">
            <a:extLst>
              <a:ext uri="{FF2B5EF4-FFF2-40B4-BE49-F238E27FC236}">
                <a16:creationId xmlns="" xmlns:a16="http://schemas.microsoft.com/office/drawing/2014/main" id="{E2FE7CE2-6096-154C-8692-10429ED2243B}"/>
              </a:ext>
            </a:extLst>
          </p:cNvPr>
          <p:cNvSpPr/>
          <p:nvPr/>
        </p:nvSpPr>
        <p:spPr>
          <a:xfrm>
            <a:off x="7924799" y="5776067"/>
            <a:ext cx="1219201" cy="1081933"/>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Page</a:t>
            </a:r>
          </a:p>
          <a:p>
            <a:pPr algn="ctr"/>
            <a:r>
              <a:rPr lang="en-US" sz="2400" b="1" dirty="0"/>
              <a:t>14-15</a:t>
            </a:r>
          </a:p>
        </p:txBody>
      </p:sp>
    </p:spTree>
    <p:extLst>
      <p:ext uri="{BB962C8B-B14F-4D97-AF65-F5344CB8AC3E}">
        <p14:creationId xmlns:p14="http://schemas.microsoft.com/office/powerpoint/2010/main" val="3037280881"/>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8172" y="635000"/>
            <a:ext cx="8773536" cy="4555093"/>
          </a:xfrm>
          <a:prstGeom prst="rect">
            <a:avLst/>
          </a:prstGeom>
          <a:noFill/>
        </p:spPr>
        <p:txBody>
          <a:bodyPr wrap="square" rtlCol="0">
            <a:spAutoFit/>
          </a:bodyPr>
          <a:lstStyle/>
          <a:p>
            <a:pPr algn="ctr"/>
            <a:r>
              <a:rPr lang="en-IE" sz="3400" b="1" u="sng" dirty="0" smtClean="0">
                <a:latin typeface="American Typewriter"/>
                <a:cs typeface="American Typewriter"/>
              </a:rPr>
              <a:t>Practically adapting </a:t>
            </a:r>
            <a:r>
              <a:rPr lang="en-IE" sz="3400" b="1" u="sng" dirty="0">
                <a:latin typeface="American Typewriter"/>
                <a:cs typeface="American Typewriter"/>
              </a:rPr>
              <a:t>to this new world</a:t>
            </a:r>
            <a:endParaRPr lang="en-GB" sz="3400" b="1" u="sng" dirty="0">
              <a:latin typeface="American Typewriter"/>
              <a:cs typeface="American Typewriter"/>
            </a:endParaRPr>
          </a:p>
          <a:p>
            <a:pPr algn="ctr"/>
            <a:endParaRPr lang="en-US" sz="3200" b="1" dirty="0" smtClean="0">
              <a:latin typeface="American Typewriter"/>
              <a:cs typeface="American Typewriter"/>
            </a:endParaRPr>
          </a:p>
          <a:p>
            <a:pPr algn="ctr"/>
            <a:r>
              <a:rPr lang="en-US" sz="4000" b="1" dirty="0" smtClean="0">
                <a:latin typeface="American Typewriter"/>
                <a:cs typeface="American Typewriter"/>
              </a:rPr>
              <a:t>How can we creatively and critically adapt</a:t>
            </a:r>
            <a:r>
              <a:rPr lang="en-US" sz="4000" b="1" dirty="0">
                <a:latin typeface="American Typewriter"/>
                <a:cs typeface="American Typewriter"/>
              </a:rPr>
              <a:t> </a:t>
            </a:r>
            <a:r>
              <a:rPr lang="en-US" sz="4000" b="1" dirty="0" smtClean="0">
                <a:latin typeface="American Typewriter"/>
                <a:cs typeface="American Typewriter"/>
              </a:rPr>
              <a:t>our GCE programme during Covid 19?</a:t>
            </a:r>
          </a:p>
          <a:p>
            <a:endParaRPr lang="en-US" sz="3200" b="1" dirty="0">
              <a:solidFill>
                <a:srgbClr val="800000"/>
              </a:solidFill>
              <a:latin typeface="American Typewriter"/>
              <a:cs typeface="American Typewriter"/>
            </a:endParaRPr>
          </a:p>
          <a:p>
            <a:endParaRPr lang="en-US" sz="2400" b="1" dirty="0" smtClean="0">
              <a:solidFill>
                <a:srgbClr val="800000"/>
              </a:solidFill>
              <a:latin typeface="American Typewriter"/>
              <a:cs typeface="American Typewriter"/>
            </a:endParaRPr>
          </a:p>
          <a:p>
            <a:r>
              <a:rPr lang="en-US" sz="2400" dirty="0" smtClean="0">
                <a:latin typeface="American Typewriter"/>
                <a:cs typeface="American Typewriter"/>
              </a:rPr>
              <a:t>Think of the Active Learning Methodologies and Activities I normally do with my students? </a:t>
            </a:r>
            <a:endParaRPr lang="en-US" sz="2400" dirty="0">
              <a:latin typeface="American Typewriter"/>
              <a:cs typeface="American Typewriter"/>
            </a:endParaRPr>
          </a:p>
        </p:txBody>
      </p:sp>
      <p:pic>
        <p:nvPicPr>
          <p:cNvPr id="3" name="Picture 2" descr="Raising Awareness and Taking Act.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59600" y="4855891"/>
            <a:ext cx="2002108" cy="2002108"/>
          </a:xfrm>
          <a:prstGeom prst="rect">
            <a:avLst/>
          </a:prstGeom>
        </p:spPr>
      </p:pic>
    </p:spTree>
    <p:extLst>
      <p:ext uri="{BB962C8B-B14F-4D97-AF65-F5344CB8AC3E}">
        <p14:creationId xmlns:p14="http://schemas.microsoft.com/office/powerpoint/2010/main" val="1051800833"/>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215" y="517363"/>
            <a:ext cx="8326627" cy="6555640"/>
          </a:xfrm>
          <a:prstGeom prst="rect">
            <a:avLst/>
          </a:prstGeom>
          <a:noFill/>
        </p:spPr>
        <p:txBody>
          <a:bodyPr wrap="square" rtlCol="0">
            <a:spAutoFit/>
          </a:bodyPr>
          <a:lstStyle/>
          <a:p>
            <a:pPr algn="ctr"/>
            <a:r>
              <a:rPr lang="en-US" sz="4000" b="1" dirty="0" smtClean="0">
                <a:latin typeface="American Typewriter"/>
                <a:cs typeface="American Typewriter"/>
              </a:rPr>
              <a:t>Active learning methodologies</a:t>
            </a:r>
          </a:p>
          <a:p>
            <a:endParaRPr lang="en-US" b="1" dirty="0">
              <a:latin typeface="American Typewriter"/>
              <a:cs typeface="American Typewriter"/>
            </a:endParaRPr>
          </a:p>
          <a:p>
            <a:endParaRPr lang="en-US" b="1" dirty="0" smtClean="0">
              <a:latin typeface="American Typewriter"/>
              <a:cs typeface="American Typewriter"/>
            </a:endParaRPr>
          </a:p>
          <a:p>
            <a:r>
              <a:rPr lang="en-US" sz="2400" b="1" dirty="0">
                <a:latin typeface="American Typewriter"/>
                <a:cs typeface="American Typewriter"/>
              </a:rPr>
              <a:t>3</a:t>
            </a:r>
            <a:r>
              <a:rPr lang="en-US" sz="2400" b="1" dirty="0" smtClean="0">
                <a:latin typeface="American Typewriter"/>
                <a:cs typeface="American Typewriter"/>
              </a:rPr>
              <a:t> categories:</a:t>
            </a:r>
          </a:p>
          <a:p>
            <a:endParaRPr lang="en-US" sz="2400" b="1" dirty="0">
              <a:latin typeface="American Typewriter"/>
              <a:cs typeface="American Typewriter"/>
            </a:endParaRPr>
          </a:p>
          <a:p>
            <a:pPr marL="342900" indent="-342900">
              <a:buFont typeface="+mj-lt"/>
              <a:buAutoNum type="arabicPeriod"/>
            </a:pPr>
            <a:r>
              <a:rPr lang="en-US" sz="2400" b="1" dirty="0" smtClean="0">
                <a:latin typeface="American Typewriter"/>
                <a:cs typeface="American Typewriter"/>
              </a:rPr>
              <a:t>Classroom-no technology</a:t>
            </a:r>
          </a:p>
          <a:p>
            <a:endParaRPr lang="en-US" sz="2400" b="1" dirty="0" smtClean="0">
              <a:latin typeface="American Typewriter"/>
              <a:cs typeface="American Typewriter"/>
            </a:endParaRPr>
          </a:p>
          <a:p>
            <a:pPr marL="342900" indent="-342900">
              <a:buFont typeface="+mj-lt"/>
              <a:buAutoNum type="arabicPeriod"/>
            </a:pPr>
            <a:r>
              <a:rPr lang="en-US" sz="2400" b="1" dirty="0" smtClean="0">
                <a:latin typeface="American Typewriter"/>
                <a:cs typeface="American Typewriter"/>
              </a:rPr>
              <a:t>Limited online-one computer in classroom</a:t>
            </a:r>
          </a:p>
          <a:p>
            <a:endParaRPr lang="en-US" sz="2400" b="1" dirty="0" smtClean="0">
              <a:latin typeface="American Typewriter"/>
              <a:cs typeface="American Typewriter"/>
            </a:endParaRPr>
          </a:p>
          <a:p>
            <a:pPr marL="342900" indent="-342900">
              <a:buFont typeface="+mj-lt"/>
              <a:buAutoNum type="arabicPeriod"/>
            </a:pPr>
            <a:r>
              <a:rPr lang="en-US" sz="2400" b="1" dirty="0" smtClean="0">
                <a:latin typeface="American Typewriter"/>
                <a:cs typeface="American Typewriter"/>
              </a:rPr>
              <a:t>All students have access to technology</a:t>
            </a:r>
          </a:p>
          <a:p>
            <a:endParaRPr lang="en-US" sz="2400" b="1" dirty="0">
              <a:latin typeface="American Typewriter"/>
              <a:cs typeface="American Typewriter"/>
            </a:endParaRPr>
          </a:p>
          <a:p>
            <a:r>
              <a:rPr lang="en-US" sz="2400" b="1" dirty="0" smtClean="0">
                <a:latin typeface="American Typewriter"/>
                <a:cs typeface="American Typewriter"/>
              </a:rPr>
              <a:t>If you have preference, </a:t>
            </a:r>
            <a:r>
              <a:rPr lang="en-US" sz="2400" b="1" dirty="0">
                <a:latin typeface="American Typewriter"/>
                <a:cs typeface="American Typewriter"/>
              </a:rPr>
              <a:t>p</a:t>
            </a:r>
            <a:r>
              <a:rPr lang="en-US" sz="2400" b="1" dirty="0" smtClean="0">
                <a:latin typeface="American Typewriter"/>
                <a:cs typeface="American Typewriter"/>
              </a:rPr>
              <a:t>ut in chat the number that applies to you-you will put into breakout spaces according to this!</a:t>
            </a:r>
          </a:p>
          <a:p>
            <a:pPr algn="ctr"/>
            <a:r>
              <a:rPr lang="en-US" sz="1600" b="1" i="1" dirty="0">
                <a:latin typeface="American Typewriter"/>
                <a:cs typeface="American Typewriter"/>
                <a:hlinkClick r:id="rId3"/>
              </a:rPr>
              <a:t>https://docs.google.com/document/d/1xDnlgxCC9ITOMOq1oOR1IN6i-B1_1RuCtftpQnJ6VkM/edit?usp=</a:t>
            </a:r>
            <a:r>
              <a:rPr lang="en-US" sz="1600" b="1" i="1" dirty="0" smtClean="0">
                <a:latin typeface="American Typewriter"/>
                <a:cs typeface="American Typewriter"/>
                <a:hlinkClick r:id="rId3"/>
              </a:rPr>
              <a:t>sharing</a:t>
            </a:r>
            <a:r>
              <a:rPr lang="en-US" sz="1600" b="1" i="1" dirty="0" smtClean="0">
                <a:latin typeface="American Typewriter"/>
                <a:cs typeface="American Typewriter"/>
              </a:rPr>
              <a:t> </a:t>
            </a:r>
          </a:p>
          <a:p>
            <a:endParaRPr lang="en-US" sz="2400" b="1" dirty="0" smtClean="0">
              <a:latin typeface="American Typewriter"/>
              <a:cs typeface="American Typewriter"/>
            </a:endParaRPr>
          </a:p>
          <a:p>
            <a:endParaRPr lang="en-US" sz="2400" b="1" dirty="0">
              <a:latin typeface="American Typewriter"/>
              <a:cs typeface="American Typewriter"/>
            </a:endParaRPr>
          </a:p>
        </p:txBody>
      </p:sp>
    </p:spTree>
    <p:extLst>
      <p:ext uri="{BB962C8B-B14F-4D97-AF65-F5344CB8AC3E}">
        <p14:creationId xmlns:p14="http://schemas.microsoft.com/office/powerpoint/2010/main" val="191949980"/>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9866" y="13130"/>
            <a:ext cx="8350148" cy="1692771"/>
          </a:xfrm>
          <a:prstGeom prst="rect">
            <a:avLst/>
          </a:prstGeom>
          <a:noFill/>
        </p:spPr>
        <p:txBody>
          <a:bodyPr wrap="square" rtlCol="0">
            <a:spAutoFit/>
          </a:bodyPr>
          <a:lstStyle/>
          <a:p>
            <a:pPr algn="ctr"/>
            <a:r>
              <a:rPr lang="en-US" sz="2000" b="1" dirty="0" smtClean="0">
                <a:latin typeface="American Typewriter"/>
                <a:cs typeface="American Typewriter"/>
              </a:rPr>
              <a:t>A few Examples from our teacher advisory group</a:t>
            </a:r>
            <a:endParaRPr lang="en-US" sz="2000" b="1" dirty="0">
              <a:latin typeface="American Typewriter"/>
              <a:cs typeface="American Typewriter"/>
            </a:endParaRPr>
          </a:p>
          <a:p>
            <a:endParaRPr lang="en-US" sz="2800" b="1" dirty="0" smtClean="0">
              <a:latin typeface="American Typewriter"/>
              <a:cs typeface="American Typewriter"/>
            </a:endParaRPr>
          </a:p>
          <a:p>
            <a:endParaRPr lang="en-US" sz="2800" b="1" dirty="0">
              <a:latin typeface="American Typewriter"/>
              <a:cs typeface="American Typewriter"/>
            </a:endParaRPr>
          </a:p>
          <a:p>
            <a:endParaRPr lang="en-US" sz="2800" b="1" dirty="0">
              <a:latin typeface="American Typewriter"/>
              <a:cs typeface="American Typewriter"/>
            </a:endParaRPr>
          </a:p>
        </p:txBody>
      </p:sp>
      <p:sp>
        <p:nvSpPr>
          <p:cNvPr id="3" name="Rounded Rectangular Callout 2"/>
          <p:cNvSpPr/>
          <p:nvPr/>
        </p:nvSpPr>
        <p:spPr>
          <a:xfrm>
            <a:off x="152400" y="2590800"/>
            <a:ext cx="3725333" cy="3674533"/>
          </a:xfrm>
          <a:prstGeom prst="wedgeRoundRectCallout">
            <a:avLst>
              <a:gd name="adj1" fmla="val -43582"/>
              <a:gd name="adj2" fmla="val 63495"/>
              <a:gd name="adj3" fmla="val 16667"/>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i="1" dirty="0" smtClean="0">
                <a:solidFill>
                  <a:schemeClr val="tx1"/>
                </a:solidFill>
                <a:latin typeface="American Typewriter"/>
                <a:cs typeface="American Typewriter"/>
              </a:rPr>
              <a:t>‘I altered the paper bag game so the students did it individually rather than as a group, it worked well and there was a great buzz in the classroom. Teachers brought in the newspapers for the students so this also created a bit of involvement from the teachers’ </a:t>
            </a:r>
            <a:r>
              <a:rPr lang="en-US" b="1" dirty="0" smtClean="0">
                <a:solidFill>
                  <a:schemeClr val="tx1"/>
                </a:solidFill>
                <a:latin typeface="American Typewriter"/>
                <a:cs typeface="American Typewriter"/>
              </a:rPr>
              <a:t>Rachel </a:t>
            </a:r>
            <a:r>
              <a:rPr lang="en-US" b="1" dirty="0" err="1" smtClean="0">
                <a:solidFill>
                  <a:schemeClr val="tx1"/>
                </a:solidFill>
                <a:latin typeface="American Typewriter"/>
                <a:cs typeface="American Typewriter"/>
              </a:rPr>
              <a:t>McEntee</a:t>
            </a:r>
            <a:r>
              <a:rPr lang="en-US" b="1" dirty="0" smtClean="0">
                <a:solidFill>
                  <a:schemeClr val="tx1"/>
                </a:solidFill>
                <a:latin typeface="American Typewriter"/>
                <a:cs typeface="American Typewriter"/>
              </a:rPr>
              <a:t>,</a:t>
            </a:r>
          </a:p>
          <a:p>
            <a:pPr algn="ctr"/>
            <a:r>
              <a:rPr lang="en-US" b="1" dirty="0" smtClean="0">
                <a:solidFill>
                  <a:schemeClr val="tx1"/>
                </a:solidFill>
                <a:latin typeface="American Typewriter"/>
                <a:cs typeface="American Typewriter"/>
              </a:rPr>
              <a:t> St. Oliver’s Drogheda</a:t>
            </a:r>
            <a:endParaRPr lang="en-US" b="1" dirty="0">
              <a:solidFill>
                <a:schemeClr val="tx1"/>
              </a:solidFill>
              <a:latin typeface="American Typewriter"/>
              <a:cs typeface="American Typewriter"/>
            </a:endParaRPr>
          </a:p>
        </p:txBody>
      </p:sp>
      <p:sp>
        <p:nvSpPr>
          <p:cNvPr id="4" name="Rounded Rectangular Callout 3"/>
          <p:cNvSpPr/>
          <p:nvPr/>
        </p:nvSpPr>
        <p:spPr>
          <a:xfrm>
            <a:off x="4351867" y="2336800"/>
            <a:ext cx="4013200" cy="4301066"/>
          </a:xfrm>
          <a:prstGeom prst="wedgeRoundRectCallout">
            <a:avLst>
              <a:gd name="adj1" fmla="val 64821"/>
              <a:gd name="adj2" fmla="val 55093"/>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i="1" dirty="0" smtClean="0">
                <a:solidFill>
                  <a:srgbClr val="000000"/>
                </a:solidFill>
                <a:latin typeface="American Typewriter"/>
                <a:cs typeface="American Typewriter"/>
              </a:rPr>
              <a:t>‘I </a:t>
            </a:r>
            <a:r>
              <a:rPr lang="en-US" i="1" dirty="0">
                <a:solidFill>
                  <a:srgbClr val="000000"/>
                </a:solidFill>
                <a:latin typeface="American Typewriter"/>
                <a:cs typeface="American Typewriter"/>
              </a:rPr>
              <a:t>found a giant step, small step or stay put exercise worked</a:t>
            </a:r>
          </a:p>
          <a:p>
            <a:pPr algn="ctr"/>
            <a:r>
              <a:rPr lang="en-US" i="1" dirty="0">
                <a:solidFill>
                  <a:srgbClr val="000000"/>
                </a:solidFill>
                <a:latin typeface="American Typewriter"/>
                <a:cs typeface="American Typewriter"/>
              </a:rPr>
              <a:t>I brought the TYs out to the Tennis courts or Gym if it was free they all stood 2m apart and I asked a series of 10 Qs/statements on Fashion Sustainability </a:t>
            </a:r>
          </a:p>
          <a:p>
            <a:pPr algn="ctr"/>
            <a:r>
              <a:rPr lang="en-US" i="1" dirty="0">
                <a:solidFill>
                  <a:srgbClr val="000000"/>
                </a:solidFill>
                <a:latin typeface="American Typewriter"/>
                <a:cs typeface="American Typewriter"/>
              </a:rPr>
              <a:t>The first person to touch an object half way up the court won. It was fun and needed no </a:t>
            </a:r>
            <a:r>
              <a:rPr lang="en-US" i="1" dirty="0" smtClean="0">
                <a:solidFill>
                  <a:srgbClr val="000000"/>
                </a:solidFill>
                <a:latin typeface="American Typewriter"/>
                <a:cs typeface="American Typewriter"/>
              </a:rPr>
              <a:t>resources’</a:t>
            </a:r>
          </a:p>
          <a:p>
            <a:pPr algn="ctr"/>
            <a:r>
              <a:rPr lang="en-US" b="1" dirty="0" smtClean="0">
                <a:solidFill>
                  <a:srgbClr val="000000"/>
                </a:solidFill>
                <a:latin typeface="American Typewriter"/>
                <a:cs typeface="American Typewriter"/>
              </a:rPr>
              <a:t>Yvonne McGlynn,</a:t>
            </a:r>
          </a:p>
          <a:p>
            <a:pPr algn="ctr"/>
            <a:r>
              <a:rPr lang="en-US" b="1" dirty="0" smtClean="0">
                <a:solidFill>
                  <a:srgbClr val="000000"/>
                </a:solidFill>
                <a:latin typeface="American Typewriter"/>
                <a:cs typeface="American Typewriter"/>
              </a:rPr>
              <a:t> Ardscoil Mhuire Ballinasloe</a:t>
            </a:r>
            <a:endParaRPr lang="en-US" b="1" dirty="0">
              <a:solidFill>
                <a:srgbClr val="000000"/>
              </a:solidFill>
              <a:latin typeface="American Typewriter"/>
              <a:cs typeface="American Typewriter"/>
            </a:endParaRPr>
          </a:p>
        </p:txBody>
      </p:sp>
      <p:sp>
        <p:nvSpPr>
          <p:cNvPr id="5" name="Rounded Rectangular Callout 4"/>
          <p:cNvSpPr/>
          <p:nvPr/>
        </p:nvSpPr>
        <p:spPr>
          <a:xfrm>
            <a:off x="33866" y="431801"/>
            <a:ext cx="8716148" cy="1274100"/>
          </a:xfrm>
          <a:prstGeom prst="wedgeRoundRectCallout">
            <a:avLst>
              <a:gd name="adj1" fmla="val -48131"/>
              <a:gd name="adj2" fmla="val 118308"/>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smtClean="0">
                <a:solidFill>
                  <a:schemeClr val="tx1"/>
                </a:solidFill>
              </a:rPr>
              <a:t>‘As a staff we are finding out about the other skills teachers can bring to the classroom e.g. one of our teachers makes hats out of sustainable materials so can do workshops with classes. I can bring students hiking so we can go on local field trips’ </a:t>
            </a:r>
          </a:p>
          <a:p>
            <a:pPr algn="ctr"/>
            <a:r>
              <a:rPr lang="en-US" b="1" dirty="0" smtClean="0">
                <a:solidFill>
                  <a:schemeClr val="tx1"/>
                </a:solidFill>
              </a:rPr>
              <a:t>Philip </a:t>
            </a:r>
            <a:r>
              <a:rPr lang="en-US" b="1" dirty="0" err="1" smtClean="0">
                <a:solidFill>
                  <a:schemeClr val="tx1"/>
                </a:solidFill>
              </a:rPr>
              <a:t>Marillat</a:t>
            </a:r>
            <a:r>
              <a:rPr lang="en-US" b="1" dirty="0" smtClean="0">
                <a:solidFill>
                  <a:schemeClr val="tx1"/>
                </a:solidFill>
              </a:rPr>
              <a:t> </a:t>
            </a:r>
            <a:r>
              <a:rPr lang="en-US" b="1" dirty="0" err="1" smtClean="0">
                <a:solidFill>
                  <a:schemeClr val="tx1"/>
                </a:solidFill>
              </a:rPr>
              <a:t>Firhouse</a:t>
            </a:r>
            <a:r>
              <a:rPr lang="en-US" b="1" dirty="0" smtClean="0">
                <a:solidFill>
                  <a:schemeClr val="tx1"/>
                </a:solidFill>
              </a:rPr>
              <a:t> ETSS</a:t>
            </a:r>
            <a:endParaRPr lang="en-US" b="1" dirty="0">
              <a:solidFill>
                <a:schemeClr val="tx1"/>
              </a:solidFill>
            </a:endParaRPr>
          </a:p>
        </p:txBody>
      </p:sp>
    </p:spTree>
    <p:extLst>
      <p:ext uri="{BB962C8B-B14F-4D97-AF65-F5344CB8AC3E}">
        <p14:creationId xmlns:p14="http://schemas.microsoft.com/office/powerpoint/2010/main" val="1561972826"/>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Callout 2"/>
          <p:cNvSpPr/>
          <p:nvPr/>
        </p:nvSpPr>
        <p:spPr>
          <a:xfrm>
            <a:off x="3945467" y="1456267"/>
            <a:ext cx="5198533" cy="3234266"/>
          </a:xfrm>
          <a:prstGeom prst="cloudCallout">
            <a:avLst>
              <a:gd name="adj1" fmla="val -71471"/>
              <a:gd name="adj2" fmla="val 56745"/>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rgbClr val="000000"/>
                </a:solidFill>
                <a:latin typeface="American Typewriter"/>
                <a:cs typeface="American Typewriter"/>
              </a:rPr>
              <a:t>-Extra Curricular</a:t>
            </a:r>
          </a:p>
          <a:p>
            <a:pPr algn="ctr"/>
            <a:r>
              <a:rPr lang="en-US" sz="2000" dirty="0" smtClean="0">
                <a:solidFill>
                  <a:srgbClr val="000000"/>
                </a:solidFill>
                <a:latin typeface="American Typewriter"/>
                <a:cs typeface="American Typewriter"/>
              </a:rPr>
              <a:t> -Teacher Capacity</a:t>
            </a:r>
          </a:p>
          <a:p>
            <a:pPr algn="ctr"/>
            <a:r>
              <a:rPr lang="en-US" dirty="0">
                <a:solidFill>
                  <a:srgbClr val="000000"/>
                </a:solidFill>
                <a:latin typeface="American Typewriter"/>
                <a:cs typeface="American Typewriter"/>
              </a:rPr>
              <a:t>-Policy &amp; School Leadership</a:t>
            </a:r>
          </a:p>
          <a:p>
            <a:pPr algn="ctr"/>
            <a:r>
              <a:rPr lang="en-US" sz="2000" dirty="0" smtClean="0">
                <a:solidFill>
                  <a:srgbClr val="000000"/>
                </a:solidFill>
                <a:latin typeface="American Typewriter"/>
                <a:cs typeface="American Typewriter"/>
              </a:rPr>
              <a:t>-Student Capacity</a:t>
            </a:r>
          </a:p>
          <a:p>
            <a:pPr algn="ctr"/>
            <a:r>
              <a:rPr lang="en-US" sz="2000" dirty="0" smtClean="0">
                <a:solidFill>
                  <a:srgbClr val="000000"/>
                </a:solidFill>
                <a:latin typeface="American Typewriter"/>
                <a:cs typeface="American Typewriter"/>
              </a:rPr>
              <a:t>-Raising Awareness</a:t>
            </a:r>
          </a:p>
          <a:p>
            <a:pPr algn="ctr"/>
            <a:r>
              <a:rPr lang="en-US" sz="2000" dirty="0" smtClean="0">
                <a:solidFill>
                  <a:srgbClr val="000000"/>
                </a:solidFill>
                <a:latin typeface="American Typewriter"/>
                <a:cs typeface="American Typewriter"/>
              </a:rPr>
              <a:t>-Taking Action</a:t>
            </a:r>
          </a:p>
        </p:txBody>
      </p:sp>
      <p:sp>
        <p:nvSpPr>
          <p:cNvPr id="4" name="Heart 3"/>
          <p:cNvSpPr/>
          <p:nvPr/>
        </p:nvSpPr>
        <p:spPr>
          <a:xfrm>
            <a:off x="0" y="1710267"/>
            <a:ext cx="3945467" cy="2523066"/>
          </a:xfrm>
          <a:prstGeom prst="heart">
            <a:avLst/>
          </a:prstGeom>
          <a:ln>
            <a:solidFill>
              <a:schemeClr val="accent2">
                <a:lumMod val="50000"/>
              </a:schemeClr>
            </a:solid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2" name="TextBox 1"/>
          <p:cNvSpPr txBox="1"/>
          <p:nvPr/>
        </p:nvSpPr>
        <p:spPr>
          <a:xfrm>
            <a:off x="235215" y="517363"/>
            <a:ext cx="8326627" cy="6340198"/>
          </a:xfrm>
          <a:prstGeom prst="rect">
            <a:avLst/>
          </a:prstGeom>
          <a:noFill/>
        </p:spPr>
        <p:txBody>
          <a:bodyPr wrap="square" rtlCol="0">
            <a:spAutoFit/>
          </a:bodyPr>
          <a:lstStyle/>
          <a:p>
            <a:pPr algn="ctr"/>
            <a:r>
              <a:rPr lang="en-US" sz="4000" b="1" dirty="0" smtClean="0">
                <a:latin typeface="American Typewriter"/>
                <a:cs typeface="American Typewriter"/>
              </a:rPr>
              <a:t>Active learning methodologies</a:t>
            </a:r>
          </a:p>
          <a:p>
            <a:pPr algn="ctr"/>
            <a:r>
              <a:rPr lang="en-US" sz="4000" b="1" dirty="0" smtClean="0">
                <a:latin typeface="American Typewriter"/>
                <a:cs typeface="American Typewriter"/>
              </a:rPr>
              <a:t>Feedback</a:t>
            </a:r>
          </a:p>
          <a:p>
            <a:endParaRPr lang="en-US" b="1" dirty="0">
              <a:latin typeface="American Typewriter"/>
              <a:cs typeface="American Typewriter"/>
            </a:endParaRPr>
          </a:p>
          <a:p>
            <a:r>
              <a:rPr lang="en-US" sz="4000" b="1" dirty="0" smtClean="0">
                <a:latin typeface="American Typewriter"/>
                <a:cs typeface="American Typewriter"/>
              </a:rPr>
              <a:t>What stood </a:t>
            </a:r>
          </a:p>
          <a:p>
            <a:r>
              <a:rPr lang="en-US" sz="4000" b="1" dirty="0" smtClean="0">
                <a:latin typeface="American Typewriter"/>
                <a:cs typeface="American Typewriter"/>
              </a:rPr>
              <a:t>out for you?</a:t>
            </a:r>
          </a:p>
          <a:p>
            <a:pPr algn="ctr"/>
            <a:endParaRPr lang="en-US" sz="3600" b="1" i="1" dirty="0">
              <a:latin typeface="American Typewriter"/>
              <a:cs typeface="American Typewriter"/>
            </a:endParaRPr>
          </a:p>
          <a:p>
            <a:pPr algn="ctr"/>
            <a:endParaRPr lang="en-US" sz="3600" dirty="0" smtClean="0">
              <a:latin typeface="American Typewriter"/>
              <a:cs typeface="American Typewriter"/>
            </a:endParaRPr>
          </a:p>
          <a:p>
            <a:pPr algn="ctr"/>
            <a:endParaRPr lang="en-US" sz="3600" dirty="0">
              <a:latin typeface="American Typewriter"/>
              <a:cs typeface="American Typewriter"/>
            </a:endParaRPr>
          </a:p>
          <a:p>
            <a:pPr algn="ctr"/>
            <a:r>
              <a:rPr lang="en-US" sz="3600" dirty="0" smtClean="0">
                <a:latin typeface="American Typewriter"/>
                <a:cs typeface="American Typewriter"/>
              </a:rPr>
              <a:t>Any other ideas do you have to adapt your programme in general? </a:t>
            </a:r>
          </a:p>
          <a:p>
            <a:endParaRPr lang="en-US" sz="2400" b="1" dirty="0" smtClean="0">
              <a:latin typeface="American Typewriter"/>
              <a:cs typeface="American Typewriter"/>
            </a:endParaRPr>
          </a:p>
          <a:p>
            <a:endParaRPr lang="en-US" sz="2400" b="1" dirty="0">
              <a:latin typeface="American Typewriter"/>
              <a:cs typeface="American Typewriter"/>
            </a:endParaRPr>
          </a:p>
        </p:txBody>
      </p:sp>
    </p:spTree>
    <p:extLst>
      <p:ext uri="{BB962C8B-B14F-4D97-AF65-F5344CB8AC3E}">
        <p14:creationId xmlns:p14="http://schemas.microsoft.com/office/powerpoint/2010/main" val="1649799750"/>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 xmlns:a16="http://schemas.microsoft.com/office/drawing/2014/main" id="{62542EEC-4F7C-4AE2-933E-EAC8EB3FA37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B52440A4-2B2F-C743-9FB2-2D8B056B1357}"/>
              </a:ext>
            </a:extLst>
          </p:cNvPr>
          <p:cNvSpPr>
            <a:spLocks noGrp="1"/>
          </p:cNvSpPr>
          <p:nvPr>
            <p:ph type="title"/>
          </p:nvPr>
        </p:nvSpPr>
        <p:spPr>
          <a:xfrm>
            <a:off x="1120747" y="4712954"/>
            <a:ext cx="7261253" cy="999910"/>
          </a:xfrm>
        </p:spPr>
        <p:txBody>
          <a:bodyPr vert="horz" lIns="91440" tIns="45720" rIns="91440" bIns="45720" rtlCol="0" anchor="t">
            <a:normAutofit/>
          </a:bodyPr>
          <a:lstStyle/>
          <a:p>
            <a:r>
              <a:rPr lang="en-US" sz="4700" dirty="0">
                <a:latin typeface="Rockwell"/>
                <a:cs typeface="Rockwell"/>
              </a:rPr>
              <a:t>Evaluation for Today</a:t>
            </a:r>
          </a:p>
        </p:txBody>
      </p:sp>
      <p:sp>
        <p:nvSpPr>
          <p:cNvPr id="3" name="Content Placeholder 2">
            <a:extLst>
              <a:ext uri="{FF2B5EF4-FFF2-40B4-BE49-F238E27FC236}">
                <a16:creationId xmlns="" xmlns:a16="http://schemas.microsoft.com/office/drawing/2014/main" id="{11269ADE-F8CE-9A46-BA62-85CA5D5FBBFA}"/>
              </a:ext>
            </a:extLst>
          </p:cNvPr>
          <p:cNvSpPr>
            <a:spLocks noGrp="1"/>
          </p:cNvSpPr>
          <p:nvPr>
            <p:ph idx="1"/>
          </p:nvPr>
        </p:nvSpPr>
        <p:spPr>
          <a:xfrm>
            <a:off x="1456268" y="4658177"/>
            <a:ext cx="7190428" cy="1709849"/>
          </a:xfrm>
        </p:spPr>
        <p:txBody>
          <a:bodyPr vert="horz" lIns="91440" tIns="45720" rIns="91440" bIns="45720" rtlCol="0" anchor="b">
            <a:normAutofit/>
          </a:bodyPr>
          <a:lstStyle/>
          <a:p>
            <a:pPr marL="0" indent="0">
              <a:buNone/>
            </a:pPr>
            <a:r>
              <a:rPr lang="en-US" sz="2400" dirty="0">
                <a:latin typeface="Rockwell"/>
                <a:cs typeface="Rockwell"/>
              </a:rPr>
              <a:t>https://</a:t>
            </a:r>
            <a:r>
              <a:rPr lang="en-US" sz="2400" dirty="0" err="1">
                <a:latin typeface="Rockwell"/>
                <a:cs typeface="Rockwell"/>
              </a:rPr>
              <a:t>forms.gle</a:t>
            </a:r>
            <a:r>
              <a:rPr lang="en-US" sz="2400" dirty="0">
                <a:latin typeface="Rockwell"/>
                <a:cs typeface="Rockwell"/>
              </a:rPr>
              <a:t>/VojjXxLDZF5nGbdL6</a:t>
            </a:r>
          </a:p>
        </p:txBody>
      </p:sp>
      <p:sp>
        <p:nvSpPr>
          <p:cNvPr id="12" name="Rectangle 11">
            <a:extLst>
              <a:ext uri="{FF2B5EF4-FFF2-40B4-BE49-F238E27FC236}">
                <a16:creationId xmlns="" xmlns:a16="http://schemas.microsoft.com/office/drawing/2014/main" id="{B81933D1-5615-42C7-9C0B-4EB7105CCE2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1120747"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 xmlns:a16="http://schemas.microsoft.com/office/drawing/2014/main" id="{032D8612-31EB-44CF-A1D0-14FD4C70542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8595358" y="3154317"/>
            <a:ext cx="548639" cy="673460"/>
            <a:chOff x="3940602" y="308034"/>
            <a:chExt cx="2116791" cy="3428999"/>
          </a:xfrm>
          <a:solidFill>
            <a:schemeClr val="accent4"/>
          </a:solidFill>
        </p:grpSpPr>
        <p:sp>
          <p:nvSpPr>
            <p:cNvPr id="17" name="Rectangle 16">
              <a:extLst>
                <a:ext uri="{FF2B5EF4-FFF2-40B4-BE49-F238E27FC236}">
                  <a16:creationId xmlns="" xmlns:a16="http://schemas.microsoft.com/office/drawing/2014/main" id="{F19A4A0F-1B59-4DB0-9764-D10936E9877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 xmlns:a16="http://schemas.microsoft.com/office/drawing/2014/main" id="{F399A70F-F8CD-4992-9EF5-6CF15472E73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 xmlns:a16="http://schemas.microsoft.com/office/drawing/2014/main" id="{48F4FEDC-6D80-458C-A665-075D9B9500FD}"/>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 xmlns:a16="http://schemas.microsoft.com/office/drawing/2014/main" id="{16FB8784-78D5-9345-87F8-24532BD751A6}"/>
              </a:ext>
            </a:extLst>
          </p:cNvPr>
          <p:cNvSpPr txBox="1"/>
          <p:nvPr/>
        </p:nvSpPr>
        <p:spPr>
          <a:xfrm>
            <a:off x="8646695" y="673768"/>
            <a:ext cx="184731" cy="369332"/>
          </a:xfrm>
          <a:prstGeom prst="rect">
            <a:avLst/>
          </a:prstGeom>
          <a:noFill/>
        </p:spPr>
        <p:txBody>
          <a:bodyPr wrap="none" rtlCol="0">
            <a:spAutoFit/>
          </a:bodyPr>
          <a:lstStyle/>
          <a:p>
            <a:endParaRPr lang="en-US" dirty="0"/>
          </a:p>
        </p:txBody>
      </p:sp>
      <p:pic>
        <p:nvPicPr>
          <p:cNvPr id="4" name="Picture 3" descr="Screen Shot 2020-10-08 at 10.06.32.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9736" y="170001"/>
            <a:ext cx="8382000" cy="4542953"/>
          </a:xfrm>
          <a:prstGeom prst="rect">
            <a:avLst/>
          </a:prstGeom>
        </p:spPr>
      </p:pic>
    </p:spTree>
    <p:extLst>
      <p:ext uri="{BB962C8B-B14F-4D97-AF65-F5344CB8AC3E}">
        <p14:creationId xmlns:p14="http://schemas.microsoft.com/office/powerpoint/2010/main" val="2208892269"/>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4231" y="0"/>
            <a:ext cx="8535593" cy="14065389"/>
          </a:xfrm>
          <a:prstGeom prst="rect">
            <a:avLst/>
          </a:prstGeom>
          <a:noFill/>
        </p:spPr>
        <p:txBody>
          <a:bodyPr wrap="square" rtlCol="0">
            <a:spAutoFit/>
          </a:bodyPr>
          <a:lstStyle/>
          <a:p>
            <a:r>
              <a:rPr lang="en-US" sz="4400" b="1" dirty="0" smtClean="0">
                <a:latin typeface="American Typewriter"/>
                <a:cs typeface="American Typewriter"/>
              </a:rPr>
              <a:t>Reading </a:t>
            </a:r>
            <a:endParaRPr lang="en-US" sz="4400" b="1" dirty="0">
              <a:latin typeface="American Typewriter"/>
              <a:cs typeface="American Typewriter"/>
            </a:endParaRPr>
          </a:p>
          <a:p>
            <a:r>
              <a:rPr lang="en-US" sz="4400" b="1" dirty="0" smtClean="0">
                <a:latin typeface="American Typewriter"/>
                <a:cs typeface="American Typewriter"/>
              </a:rPr>
              <a:t>List-</a:t>
            </a:r>
          </a:p>
          <a:p>
            <a:r>
              <a:rPr lang="en-US" sz="2400" b="1" dirty="0" smtClean="0">
                <a:solidFill>
                  <a:schemeClr val="tx2"/>
                </a:solidFill>
                <a:latin typeface="American Typewriter"/>
                <a:cs typeface="American Typewriter"/>
                <a:hlinkClick r:id="rId3"/>
              </a:rPr>
              <a:t>Jason Hickel</a:t>
            </a:r>
            <a:r>
              <a:rPr lang="en-US" sz="2400" b="1" dirty="0" smtClean="0">
                <a:solidFill>
                  <a:schemeClr val="tx2"/>
                </a:solidFill>
                <a:latin typeface="American Typewriter"/>
                <a:cs typeface="American Typewriter"/>
              </a:rPr>
              <a:t> The Divide and Less is More</a:t>
            </a:r>
          </a:p>
          <a:p>
            <a:r>
              <a:rPr lang="en-US" sz="2000" dirty="0">
                <a:solidFill>
                  <a:schemeClr val="tx2"/>
                </a:solidFill>
                <a:latin typeface="American Typewriter"/>
                <a:cs typeface="American Typewriter"/>
                <a:hlinkClick r:id="rId4"/>
              </a:rPr>
              <a:t>https://</a:t>
            </a:r>
            <a:r>
              <a:rPr lang="en-US" sz="2000" dirty="0" smtClean="0">
                <a:solidFill>
                  <a:schemeClr val="tx2"/>
                </a:solidFill>
                <a:latin typeface="American Typewriter"/>
                <a:cs typeface="American Typewriter"/>
                <a:hlinkClick r:id="rId4"/>
              </a:rPr>
              <a:t>www.jasonhickel.org</a:t>
            </a:r>
            <a:endParaRPr lang="en-US" sz="2000" dirty="0" smtClean="0">
              <a:solidFill>
                <a:schemeClr val="tx2"/>
              </a:solidFill>
              <a:latin typeface="American Typewriter"/>
              <a:cs typeface="American Typewriter"/>
            </a:endParaRPr>
          </a:p>
          <a:p>
            <a:endParaRPr lang="en-US" sz="2000" dirty="0" smtClean="0">
              <a:solidFill>
                <a:schemeClr val="tx2"/>
              </a:solidFill>
              <a:latin typeface="American Typewriter"/>
              <a:cs typeface="American Typewriter"/>
            </a:endParaRPr>
          </a:p>
          <a:p>
            <a:r>
              <a:rPr lang="en-US" sz="1600" dirty="0">
                <a:latin typeface="American Typewriter"/>
                <a:cs typeface="American Typewriter"/>
                <a:hlinkClick r:id="rId5"/>
              </a:rPr>
              <a:t>https://www.developmenteducationreview.com/issue/issue-27/global-citizenship-education-critical-introduction-key-concepts-and-</a:t>
            </a:r>
            <a:r>
              <a:rPr lang="en-US" sz="1600" dirty="0" smtClean="0">
                <a:latin typeface="American Typewriter"/>
                <a:cs typeface="American Typewriter"/>
                <a:hlinkClick r:id="rId5"/>
              </a:rPr>
              <a:t>debates</a:t>
            </a:r>
            <a:endParaRPr lang="en-US" sz="1600" dirty="0" smtClean="0">
              <a:latin typeface="American Typewriter"/>
              <a:cs typeface="American Typewriter"/>
            </a:endParaRPr>
          </a:p>
          <a:p>
            <a:endParaRPr lang="en-US" sz="1600" dirty="0">
              <a:latin typeface="American Typewriter"/>
              <a:cs typeface="American Typewriter"/>
            </a:endParaRPr>
          </a:p>
          <a:p>
            <a:r>
              <a:rPr lang="en-US" sz="2400" b="1" dirty="0" smtClean="0">
                <a:latin typeface="American Typewriter"/>
                <a:cs typeface="American Typewriter"/>
                <a:hlinkClick r:id="rId6"/>
              </a:rPr>
              <a:t>GCE or Otherwise</a:t>
            </a:r>
          </a:p>
          <a:p>
            <a:r>
              <a:rPr lang="en-US" sz="2000" dirty="0" smtClean="0">
                <a:latin typeface="American Typewriter"/>
                <a:cs typeface="American Typewriter"/>
                <a:hlinkClick r:id="rId6"/>
              </a:rPr>
              <a:t>https</a:t>
            </a:r>
            <a:r>
              <a:rPr lang="en-US" sz="2000" dirty="0">
                <a:latin typeface="American Typewriter"/>
                <a:cs typeface="American Typewriter"/>
                <a:hlinkClick r:id="rId6"/>
              </a:rPr>
              <a:t>://decolonialfutures.net/gce</a:t>
            </a:r>
            <a:r>
              <a:rPr lang="en-US" sz="2000" dirty="0" smtClean="0">
                <a:latin typeface="American Typewriter"/>
                <a:cs typeface="American Typewriter"/>
                <a:hlinkClick r:id="rId6"/>
              </a:rPr>
              <a:t>/</a:t>
            </a:r>
            <a:endParaRPr lang="en-US" sz="2000" dirty="0" smtClean="0">
              <a:latin typeface="American Typewriter"/>
              <a:cs typeface="American Typewriter"/>
            </a:endParaRPr>
          </a:p>
          <a:p>
            <a:endParaRPr lang="en-US" sz="2000" b="1" dirty="0">
              <a:latin typeface="American Typewriter"/>
              <a:cs typeface="American Typewriter"/>
            </a:endParaRPr>
          </a:p>
          <a:p>
            <a:r>
              <a:rPr lang="en-US" sz="2400" b="1" dirty="0" smtClean="0">
                <a:latin typeface="American Typewriter"/>
                <a:cs typeface="American Typewriter"/>
                <a:hlinkClick r:id="rId7"/>
              </a:rPr>
              <a:t>Ethical Global Issues Pedagogy</a:t>
            </a:r>
          </a:p>
          <a:p>
            <a:r>
              <a:rPr lang="en-US" sz="2000" dirty="0" smtClean="0">
                <a:latin typeface="American Typewriter"/>
                <a:cs typeface="American Typewriter"/>
                <a:hlinkClick r:id="rId7"/>
              </a:rPr>
              <a:t>https</a:t>
            </a:r>
            <a:r>
              <a:rPr lang="en-US" sz="2000" dirty="0">
                <a:latin typeface="American Typewriter"/>
                <a:cs typeface="American Typewriter"/>
                <a:hlinkClick r:id="rId7"/>
              </a:rPr>
              <a:t>://www.mmu.ac.uk/media/mmuacuk/content/documents/esri/projects/teacher-resource-project/Ethical-Global-Issues-</a:t>
            </a:r>
            <a:r>
              <a:rPr lang="en-US" sz="2000" dirty="0" smtClean="0">
                <a:latin typeface="American Typewriter"/>
                <a:cs typeface="American Typewriter"/>
                <a:hlinkClick r:id="rId7"/>
              </a:rPr>
              <a:t>English.pdf</a:t>
            </a:r>
            <a:endParaRPr lang="en-US" sz="2000" dirty="0" smtClean="0">
              <a:latin typeface="American Typewriter"/>
              <a:cs typeface="American Typewriter"/>
            </a:endParaRPr>
          </a:p>
          <a:p>
            <a:endParaRPr lang="en-US" sz="2000" b="1" dirty="0" smtClean="0">
              <a:latin typeface="American Typewriter"/>
              <a:cs typeface="American Typewriter"/>
              <a:hlinkClick r:id="rId8"/>
            </a:endParaRPr>
          </a:p>
          <a:p>
            <a:r>
              <a:rPr lang="en-US" sz="2400" b="1" dirty="0" smtClean="0">
                <a:latin typeface="American Typewriter"/>
                <a:cs typeface="American Typewriter"/>
                <a:hlinkClick r:id="rId8"/>
              </a:rPr>
              <a:t>Learning to Read the World</a:t>
            </a:r>
            <a:endParaRPr lang="en-US" sz="2400" b="1" dirty="0">
              <a:latin typeface="American Typewriter"/>
              <a:cs typeface="American Typewriter"/>
              <a:hlinkClick r:id="rId8"/>
            </a:endParaRPr>
          </a:p>
          <a:p>
            <a:r>
              <a:rPr lang="en-US" sz="2000" dirty="0" smtClean="0">
                <a:latin typeface="American Typewriter"/>
                <a:cs typeface="American Typewriter"/>
                <a:hlinkClick r:id="rId8"/>
              </a:rPr>
              <a:t>https</a:t>
            </a:r>
            <a:r>
              <a:rPr lang="en-US" sz="2000" dirty="0">
                <a:latin typeface="American Typewriter"/>
                <a:cs typeface="American Typewriter"/>
                <a:hlinkClick r:id="rId8"/>
              </a:rPr>
              <a:t>://developmenteducation.ie/resource/learning-to-read-the-world-teaching-and-learning-about-global-citizenship-and-international-development-in-post-primary-schools</a:t>
            </a:r>
            <a:r>
              <a:rPr lang="en-US" sz="2000" dirty="0" smtClean="0">
                <a:latin typeface="American Typewriter"/>
                <a:cs typeface="American Typewriter"/>
                <a:hlinkClick r:id="rId8"/>
              </a:rPr>
              <a:t>/</a:t>
            </a:r>
            <a:endParaRPr lang="en-US" sz="2000"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smtClean="0">
              <a:latin typeface="American Typewriter"/>
              <a:cs typeface="American Typewriter"/>
            </a:endParaRPr>
          </a:p>
          <a:p>
            <a:pPr algn="ctr"/>
            <a:endParaRPr lang="en-US" sz="4400" b="1" dirty="0">
              <a:latin typeface="American Typewriter"/>
              <a:cs typeface="American Typewriter"/>
            </a:endParaRPr>
          </a:p>
          <a:p>
            <a:endParaRPr lang="en-US" sz="4400" b="1" dirty="0" smtClean="0">
              <a:latin typeface="American Typewriter"/>
              <a:cs typeface="American Typewriter"/>
            </a:endParaRPr>
          </a:p>
          <a:p>
            <a:pPr algn="ctr"/>
            <a:endParaRPr lang="en-US" sz="4400" b="1" dirty="0">
              <a:latin typeface="American Typewriter"/>
              <a:cs typeface="American Typewriter"/>
            </a:endParaRPr>
          </a:p>
          <a:p>
            <a:pPr algn="ctr"/>
            <a:endParaRPr lang="en-US" sz="4400" b="1" dirty="0">
              <a:latin typeface="American Typewriter"/>
              <a:cs typeface="American Typewriter"/>
            </a:endParaRPr>
          </a:p>
        </p:txBody>
      </p:sp>
      <p:pic>
        <p:nvPicPr>
          <p:cNvPr id="4" name="Picture 3" descr="Screen Shot 2020-09-25 at 14.31.41.png"/>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4127276" y="1"/>
            <a:ext cx="5016724" cy="1219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85180258"/>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4231" y="512539"/>
            <a:ext cx="8535593" cy="14773276"/>
          </a:xfrm>
          <a:prstGeom prst="rect">
            <a:avLst/>
          </a:prstGeom>
          <a:noFill/>
        </p:spPr>
        <p:txBody>
          <a:bodyPr wrap="square" rtlCol="0">
            <a:spAutoFit/>
          </a:bodyPr>
          <a:lstStyle/>
          <a:p>
            <a:pPr algn="ctr"/>
            <a:r>
              <a:rPr lang="en-US" sz="4000" b="1" dirty="0" smtClean="0">
                <a:latin typeface="American Typewriter"/>
                <a:cs typeface="American Typewriter"/>
              </a:rPr>
              <a:t>Reading list-Connecting Covid</a:t>
            </a:r>
          </a:p>
          <a:p>
            <a:endParaRPr lang="en-US" sz="2000" b="1" dirty="0" smtClean="0">
              <a:latin typeface="American Typewriter"/>
              <a:cs typeface="American Typewriter"/>
            </a:endParaRPr>
          </a:p>
          <a:p>
            <a:r>
              <a:rPr lang="en-US" sz="2400" b="1" dirty="0" smtClean="0">
                <a:latin typeface="American Typewriter"/>
                <a:cs typeface="American Typewriter"/>
              </a:rPr>
              <a:t>The Pandemic is a Portal video and </a:t>
            </a:r>
            <a:r>
              <a:rPr lang="en-US" sz="2400" b="1" dirty="0">
                <a:latin typeface="American Typewriter"/>
                <a:cs typeface="American Typewriter"/>
              </a:rPr>
              <a:t>lesson plan </a:t>
            </a:r>
            <a:endParaRPr lang="en-US" sz="2400" b="1" dirty="0" smtClean="0">
              <a:latin typeface="American Typewriter"/>
              <a:cs typeface="American Typewriter"/>
            </a:endParaRPr>
          </a:p>
          <a:p>
            <a:r>
              <a:rPr lang="en-US" sz="2000" dirty="0" smtClean="0">
                <a:latin typeface="American Typewriter"/>
                <a:cs typeface="American Typewriter"/>
                <a:hlinkClick r:id="rId3"/>
              </a:rPr>
              <a:t>https</a:t>
            </a:r>
            <a:r>
              <a:rPr lang="en-US" sz="2000" dirty="0">
                <a:latin typeface="American Typewriter"/>
                <a:cs typeface="American Typewriter"/>
                <a:hlinkClick r:id="rId3"/>
              </a:rPr>
              <a:t>://worldslargestlesson.globalgoals.org/resource/the-pandemic-is-a-portal</a:t>
            </a:r>
            <a:r>
              <a:rPr lang="en-US" sz="2000" dirty="0" smtClean="0">
                <a:latin typeface="American Typewriter"/>
                <a:cs typeface="American Typewriter"/>
                <a:hlinkClick r:id="rId3"/>
              </a:rPr>
              <a:t>/</a:t>
            </a:r>
            <a:endParaRPr lang="en-US" sz="2000" dirty="0" smtClean="0">
              <a:latin typeface="American Typewriter"/>
              <a:cs typeface="American Typewriter"/>
            </a:endParaRPr>
          </a:p>
          <a:p>
            <a:endParaRPr lang="en-US" sz="2000" b="1" dirty="0" smtClean="0">
              <a:latin typeface="American Typewriter"/>
              <a:cs typeface="American Typewriter"/>
            </a:endParaRPr>
          </a:p>
          <a:p>
            <a:r>
              <a:rPr lang="en-US" sz="2400" b="1" dirty="0" smtClean="0">
                <a:solidFill>
                  <a:srgbClr val="000000"/>
                </a:solidFill>
                <a:latin typeface="American Typewriter"/>
                <a:cs typeface="American Typewriter"/>
                <a:hlinkClick r:id="rId4"/>
              </a:rPr>
              <a:t>The New Internationalist</a:t>
            </a:r>
          </a:p>
          <a:p>
            <a:r>
              <a:rPr lang="en-US" dirty="0" smtClean="0">
                <a:latin typeface="American Typewriter"/>
                <a:cs typeface="American Typewriter"/>
                <a:hlinkClick r:id="rId4"/>
              </a:rPr>
              <a:t>https</a:t>
            </a:r>
            <a:r>
              <a:rPr lang="en-US" dirty="0">
                <a:latin typeface="American Typewriter"/>
                <a:cs typeface="American Typewriter"/>
                <a:hlinkClick r:id="rId4"/>
              </a:rPr>
              <a:t>://newint.org/features/2020/08/11/big-story-covid-19-lessons-</a:t>
            </a:r>
            <a:r>
              <a:rPr lang="en-US" dirty="0" smtClean="0">
                <a:latin typeface="American Typewriter"/>
                <a:cs typeface="American Typewriter"/>
                <a:hlinkClick r:id="rId4"/>
              </a:rPr>
              <a:t>pandemic</a:t>
            </a:r>
            <a:endParaRPr lang="en-US" dirty="0" smtClean="0">
              <a:latin typeface="American Typewriter"/>
              <a:cs typeface="American Typewriter"/>
            </a:endParaRPr>
          </a:p>
          <a:p>
            <a:endParaRPr lang="en-US" sz="2400" b="1" dirty="0" smtClean="0">
              <a:latin typeface="American Typewriter"/>
              <a:cs typeface="American Typewriter"/>
            </a:endParaRPr>
          </a:p>
          <a:p>
            <a:r>
              <a:rPr lang="en-US" sz="2400" b="1" dirty="0" smtClean="0">
                <a:latin typeface="American Typewriter"/>
                <a:cs typeface="American Typewriter"/>
              </a:rPr>
              <a:t>Philip Alston ex UN special </a:t>
            </a:r>
            <a:r>
              <a:rPr lang="en-US" sz="2400" b="1" dirty="0" err="1" smtClean="0">
                <a:latin typeface="American Typewriter"/>
                <a:cs typeface="American Typewriter"/>
              </a:rPr>
              <a:t>rapp</a:t>
            </a:r>
            <a:r>
              <a:rPr lang="en-US" sz="2400" b="1" dirty="0" smtClean="0">
                <a:latin typeface="American Typewriter"/>
                <a:cs typeface="American Typewriter"/>
              </a:rPr>
              <a:t>. on Poverty</a:t>
            </a:r>
          </a:p>
          <a:p>
            <a:r>
              <a:rPr lang="en-US" sz="2000" u="sng" dirty="0">
                <a:latin typeface="American Typewriter"/>
                <a:cs typeface="American Typewriter"/>
                <a:hlinkClick r:id="rId5"/>
              </a:rPr>
              <a:t>https://developmenteducation.ie/feature/7-key-takeaways-from-philip-alston-a-masterclass-on-extreme-poverty</a:t>
            </a:r>
            <a:r>
              <a:rPr lang="en-US" sz="2000" u="sng" dirty="0" smtClean="0">
                <a:latin typeface="American Typewriter"/>
                <a:cs typeface="American Typewriter"/>
                <a:hlinkClick r:id="rId5"/>
              </a:rPr>
              <a:t>/</a:t>
            </a:r>
            <a:endParaRPr lang="en-US" sz="2000" u="sng" dirty="0" smtClean="0">
              <a:latin typeface="American Typewriter"/>
              <a:cs typeface="American Typewriter"/>
            </a:endParaRPr>
          </a:p>
          <a:p>
            <a:endParaRPr lang="en-US" sz="2400" b="1" dirty="0">
              <a:latin typeface="American Typewriter"/>
              <a:cs typeface="American Typewriter"/>
            </a:endParaRPr>
          </a:p>
          <a:p>
            <a:r>
              <a:rPr lang="en-US" sz="2400" b="1" dirty="0" smtClean="0">
                <a:latin typeface="American Typewriter"/>
                <a:cs typeface="American Typewriter"/>
              </a:rPr>
              <a:t>Climate Change and Covid 19</a:t>
            </a:r>
          </a:p>
          <a:p>
            <a:r>
              <a:rPr lang="en-US" dirty="0">
                <a:latin typeface="American Typewriter"/>
                <a:cs typeface="American Typewriter"/>
                <a:hlinkClick r:id="rId6"/>
              </a:rPr>
              <a:t>https://www.developmenteducationreview.com/issue/issue-30/climate-change-and-coronavirus-confluence-two-emergencies-learning-and-</a:t>
            </a:r>
            <a:r>
              <a:rPr lang="en-US" dirty="0" smtClean="0">
                <a:latin typeface="American Typewriter"/>
                <a:cs typeface="American Typewriter"/>
                <a:hlinkClick r:id="rId6"/>
              </a:rPr>
              <a:t>teaching</a:t>
            </a:r>
            <a:endParaRPr lang="en-US" dirty="0" smtClean="0">
              <a:latin typeface="American Typewriter"/>
              <a:cs typeface="American Typewriter"/>
            </a:endParaRPr>
          </a:p>
          <a:p>
            <a:endParaRPr lang="en-US" dirty="0" smtClean="0">
              <a:latin typeface="American Typewriter"/>
              <a:cs typeface="American Typewriter"/>
            </a:endParaRPr>
          </a:p>
          <a:p>
            <a:endParaRPr lang="en-US" sz="2400" b="1" dirty="0">
              <a:latin typeface="American Typewriter"/>
              <a:cs typeface="American Typewriter"/>
            </a:endParaRPr>
          </a:p>
          <a:p>
            <a:endParaRPr lang="en-US" sz="2400" b="1" dirty="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hlinkClick r:id="rId7"/>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a:latin typeface="American Typewriter"/>
              <a:cs typeface="American Typewriter"/>
            </a:endParaRPr>
          </a:p>
          <a:p>
            <a:endParaRPr lang="en-US" sz="2000" b="1" dirty="0" smtClean="0">
              <a:latin typeface="American Typewriter"/>
              <a:cs typeface="American Typewriter"/>
            </a:endParaRPr>
          </a:p>
          <a:p>
            <a:endParaRPr lang="en-US" sz="2000" b="1" dirty="0" smtClean="0">
              <a:latin typeface="American Typewriter"/>
              <a:cs typeface="American Typewriter"/>
            </a:endParaRPr>
          </a:p>
          <a:p>
            <a:pPr algn="ctr"/>
            <a:endParaRPr lang="en-US" sz="4400" b="1" dirty="0">
              <a:latin typeface="American Typewriter"/>
              <a:cs typeface="American Typewriter"/>
            </a:endParaRPr>
          </a:p>
          <a:p>
            <a:endParaRPr lang="en-US" sz="4400" b="1" dirty="0" smtClean="0">
              <a:latin typeface="American Typewriter"/>
              <a:cs typeface="American Typewriter"/>
            </a:endParaRPr>
          </a:p>
          <a:p>
            <a:pPr algn="ctr"/>
            <a:endParaRPr lang="en-US" sz="4400" b="1" dirty="0">
              <a:latin typeface="American Typewriter"/>
              <a:cs typeface="American Typewriter"/>
            </a:endParaRPr>
          </a:p>
          <a:p>
            <a:pPr algn="ctr"/>
            <a:endParaRPr lang="en-US" sz="4400" b="1" dirty="0">
              <a:latin typeface="American Typewriter"/>
              <a:cs typeface="American Typewriter"/>
            </a:endParaRPr>
          </a:p>
        </p:txBody>
      </p:sp>
    </p:spTree>
    <p:extLst>
      <p:ext uri="{BB962C8B-B14F-4D97-AF65-F5344CB8AC3E}">
        <p14:creationId xmlns:p14="http://schemas.microsoft.com/office/powerpoint/2010/main" val="3364890632"/>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known-13.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78934" y="1074420"/>
            <a:ext cx="8077200" cy="4846320"/>
          </a:xfrm>
          <a:prstGeom prst="rect">
            <a:avLst/>
          </a:prstGeom>
        </p:spPr>
      </p:pic>
      <p:sp>
        <p:nvSpPr>
          <p:cNvPr id="3" name="TextBox 2"/>
          <p:cNvSpPr txBox="1"/>
          <p:nvPr/>
        </p:nvSpPr>
        <p:spPr>
          <a:xfrm>
            <a:off x="203200" y="5920740"/>
            <a:ext cx="8771467" cy="954107"/>
          </a:xfrm>
          <a:prstGeom prst="rect">
            <a:avLst/>
          </a:prstGeom>
          <a:noFill/>
        </p:spPr>
        <p:txBody>
          <a:bodyPr wrap="square" rtlCol="0">
            <a:spAutoFit/>
          </a:bodyPr>
          <a:lstStyle/>
          <a:p>
            <a:pPr algn="ctr"/>
            <a:r>
              <a:rPr lang="en-US" sz="2800" b="1" dirty="0" smtClean="0">
                <a:latin typeface="American Typewriter"/>
                <a:cs typeface="American Typewriter"/>
              </a:rPr>
              <a:t>Go </a:t>
            </a:r>
            <a:r>
              <a:rPr lang="en-US" sz="2800" b="1" dirty="0" err="1" smtClean="0">
                <a:latin typeface="American Typewriter"/>
                <a:cs typeface="American Typewriter"/>
              </a:rPr>
              <a:t>raibh</a:t>
            </a:r>
            <a:r>
              <a:rPr lang="en-US" sz="2800" b="1" dirty="0" smtClean="0">
                <a:latin typeface="American Typewriter"/>
                <a:cs typeface="American Typewriter"/>
              </a:rPr>
              <a:t> mile </a:t>
            </a:r>
            <a:r>
              <a:rPr lang="en-US" sz="2800" b="1" dirty="0" err="1" smtClean="0">
                <a:latin typeface="American Typewriter"/>
                <a:cs typeface="American Typewriter"/>
              </a:rPr>
              <a:t>maith</a:t>
            </a:r>
            <a:r>
              <a:rPr lang="en-US" sz="2800" b="1" dirty="0" smtClean="0">
                <a:latin typeface="American Typewriter"/>
                <a:cs typeface="American Typewriter"/>
              </a:rPr>
              <a:t> </a:t>
            </a:r>
            <a:r>
              <a:rPr lang="en-US" sz="2800" b="1" dirty="0" err="1" smtClean="0">
                <a:latin typeface="American Typewriter"/>
                <a:cs typeface="American Typewriter"/>
              </a:rPr>
              <a:t>agaibh</a:t>
            </a:r>
            <a:r>
              <a:rPr lang="en-US" sz="2800" b="1" dirty="0" smtClean="0">
                <a:latin typeface="American Typewriter"/>
                <a:cs typeface="American Typewriter"/>
              </a:rPr>
              <a:t>! </a:t>
            </a:r>
          </a:p>
          <a:p>
            <a:pPr algn="ctr"/>
            <a:r>
              <a:rPr lang="en-US" sz="2800" b="1" dirty="0" smtClean="0">
                <a:latin typeface="American Typewriter"/>
                <a:cs typeface="American Typewriter"/>
              </a:rPr>
              <a:t>22</a:t>
            </a:r>
            <a:r>
              <a:rPr lang="en-US" sz="2800" b="1" baseline="30000" dirty="0" smtClean="0">
                <a:latin typeface="American Typewriter"/>
                <a:cs typeface="American Typewriter"/>
              </a:rPr>
              <a:t>nd</a:t>
            </a:r>
            <a:r>
              <a:rPr lang="en-US" sz="2800" b="1" dirty="0" smtClean="0">
                <a:latin typeface="American Typewriter"/>
                <a:cs typeface="American Typewriter"/>
              </a:rPr>
              <a:t> October 4.30-5.30</a:t>
            </a:r>
            <a:endParaRPr lang="en-US" sz="2800" b="1" dirty="0">
              <a:latin typeface="American Typewriter"/>
              <a:cs typeface="American Typewriter"/>
            </a:endParaRPr>
          </a:p>
        </p:txBody>
      </p:sp>
    </p:spTree>
    <p:extLst>
      <p:ext uri="{BB962C8B-B14F-4D97-AF65-F5344CB8AC3E}">
        <p14:creationId xmlns:p14="http://schemas.microsoft.com/office/powerpoint/2010/main" val="114158565"/>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4A35E7-DD6C-7E4F-91CA-8FC3C23B1B62}"/>
              </a:ext>
            </a:extLst>
          </p:cNvPr>
          <p:cNvSpPr>
            <a:spLocks noGrp="1"/>
          </p:cNvSpPr>
          <p:nvPr>
            <p:ph type="title"/>
          </p:nvPr>
        </p:nvSpPr>
        <p:spPr>
          <a:xfrm>
            <a:off x="217069" y="-391621"/>
            <a:ext cx="7886700" cy="1325563"/>
          </a:xfrm>
        </p:spPr>
        <p:txBody>
          <a:bodyPr>
            <a:normAutofit/>
          </a:bodyPr>
          <a:lstStyle/>
          <a:p>
            <a:r>
              <a:rPr lang="en-US" sz="2000" b="1" dirty="0">
                <a:solidFill>
                  <a:srgbClr val="FF0000"/>
                </a:solidFill>
              </a:rPr>
              <a:t>1. Create new expense Claim</a:t>
            </a:r>
          </a:p>
        </p:txBody>
      </p:sp>
      <p:pic>
        <p:nvPicPr>
          <p:cNvPr id="4" name="Picture 3" descr="A screenshot of a cell phone&#10;&#10;Description automatically generated">
            <a:extLst>
              <a:ext uri="{FF2B5EF4-FFF2-40B4-BE49-F238E27FC236}">
                <a16:creationId xmlns:a16="http://schemas.microsoft.com/office/drawing/2014/main" xmlns="" id="{D9C211DE-C68C-EC45-BC95-9768F5BA35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4110" y="3685451"/>
            <a:ext cx="6050881" cy="3822600"/>
          </a:xfrm>
          <a:prstGeom prst="rect">
            <a:avLst/>
          </a:prstGeom>
        </p:spPr>
      </p:pic>
      <p:pic>
        <p:nvPicPr>
          <p:cNvPr id="5" name="Picture 4" descr="A screenshot of a social media post&#10;&#10;Description automatically generated">
            <a:extLst>
              <a:ext uri="{FF2B5EF4-FFF2-40B4-BE49-F238E27FC236}">
                <a16:creationId xmlns:a16="http://schemas.microsoft.com/office/drawing/2014/main" xmlns="" id="{F893E072-DB5C-EB49-9531-64E36174A2BC}"/>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55245" y="501908"/>
            <a:ext cx="7334249" cy="2779447"/>
          </a:xfrm>
          <a:prstGeom prst="rect">
            <a:avLst/>
          </a:prstGeom>
        </p:spPr>
      </p:pic>
      <p:cxnSp>
        <p:nvCxnSpPr>
          <p:cNvPr id="6" name="Straight Arrow Connector 5">
            <a:extLst>
              <a:ext uri="{FF2B5EF4-FFF2-40B4-BE49-F238E27FC236}">
                <a16:creationId xmlns:a16="http://schemas.microsoft.com/office/drawing/2014/main" xmlns="" id="{1B8C7DEA-A375-9F42-88AA-7A33370988F7}"/>
              </a:ext>
            </a:extLst>
          </p:cNvPr>
          <p:cNvCxnSpPr>
            <a:cxnSpLocks/>
          </p:cNvCxnSpPr>
          <p:nvPr/>
        </p:nvCxnSpPr>
        <p:spPr>
          <a:xfrm>
            <a:off x="2545180" y="612380"/>
            <a:ext cx="1615239" cy="475932"/>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xmlns="" id="{09685CA5-56FF-6B4F-8AD6-707DB94CE03C}"/>
              </a:ext>
            </a:extLst>
          </p:cNvPr>
          <p:cNvCxnSpPr>
            <a:cxnSpLocks/>
          </p:cNvCxnSpPr>
          <p:nvPr/>
        </p:nvCxnSpPr>
        <p:spPr>
          <a:xfrm>
            <a:off x="1965157" y="4932947"/>
            <a:ext cx="1387642" cy="1079494"/>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xmlns="" id="{8CBC3020-8D14-3949-A5E9-F72623380389}"/>
              </a:ext>
            </a:extLst>
          </p:cNvPr>
          <p:cNvCxnSpPr>
            <a:cxnSpLocks/>
          </p:cNvCxnSpPr>
          <p:nvPr/>
        </p:nvCxnSpPr>
        <p:spPr>
          <a:xfrm>
            <a:off x="1392655" y="6046497"/>
            <a:ext cx="1302419" cy="594935"/>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xmlns="" id="{FFB03481-7DD1-8844-8A8B-829F2737137F}"/>
              </a:ext>
            </a:extLst>
          </p:cNvPr>
          <p:cNvCxnSpPr>
            <a:cxnSpLocks/>
          </p:cNvCxnSpPr>
          <p:nvPr/>
        </p:nvCxnSpPr>
        <p:spPr>
          <a:xfrm>
            <a:off x="3072063" y="1492408"/>
            <a:ext cx="280737" cy="684607"/>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4" name="Title 1">
            <a:extLst>
              <a:ext uri="{FF2B5EF4-FFF2-40B4-BE49-F238E27FC236}">
                <a16:creationId xmlns:a16="http://schemas.microsoft.com/office/drawing/2014/main" xmlns="" id="{0B296724-A758-4145-97ED-C32E086F34FB}"/>
              </a:ext>
            </a:extLst>
          </p:cNvPr>
          <p:cNvSpPr txBox="1">
            <a:spLocks/>
          </p:cNvSpPr>
          <p:nvPr/>
        </p:nvSpPr>
        <p:spPr>
          <a:xfrm>
            <a:off x="73190" y="2887595"/>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solidFill>
                  <a:srgbClr val="FF0000"/>
                </a:solidFill>
              </a:rPr>
              <a:t>2. Provide details</a:t>
            </a:r>
          </a:p>
        </p:txBody>
      </p:sp>
    </p:spTree>
    <p:extLst>
      <p:ext uri="{BB962C8B-B14F-4D97-AF65-F5344CB8AC3E}">
        <p14:creationId xmlns:p14="http://schemas.microsoft.com/office/powerpoint/2010/main" val="235106950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Custom 2">
      <a:dk1>
        <a:sysClr val="windowText" lastClr="000000"/>
      </a:dk1>
      <a:lt1>
        <a:sysClr val="window" lastClr="FFFFFF"/>
      </a:lt1>
      <a:dk2>
        <a:srgbClr val="1F497D"/>
      </a:dk2>
      <a:lt2>
        <a:srgbClr val="EFF084"/>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6294</TotalTime>
  <Words>3111</Words>
  <Application>Microsoft Macintosh PowerPoint</Application>
  <PresentationFormat>On-screen Show (4:3)</PresentationFormat>
  <Paragraphs>463</Paragraphs>
  <Slides>43</Slides>
  <Notes>35</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The session will provide: - What do we mean by a critical  approach - How to take a critical approach in GCE - How to adapt my GCE programme PART 1: WHAT and Digging Deeper PART 2: HOW-Methodologies</vt:lpstr>
      <vt:lpstr>PowerPoint Presentation</vt:lpstr>
      <vt:lpstr>PowerPoint Presentation</vt:lpstr>
      <vt:lpstr>PowerPoint Presentation</vt:lpstr>
      <vt:lpstr>PowerPoint Presentation</vt:lpstr>
      <vt:lpstr>1. Hover over the symbol and a drop down menu appears!</vt:lpstr>
      <vt:lpstr>PowerPoint Presentation</vt:lpstr>
      <vt:lpstr>PowerPoint Presentation</vt:lpstr>
      <vt:lpstr>PowerPoint Presentation</vt:lpstr>
      <vt:lpstr>PowerPoint Presentation</vt:lpstr>
      <vt:lpstr>What is a critical + analytical approach to learning GCE?</vt:lpstr>
      <vt:lpstr>PowerPoint Presentation</vt:lpstr>
      <vt:lpstr>Roots of Development Education Paulo Freire’s Pedagogy of the Oppressed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Dos and Don’ts Page 23 of How To Guide</vt:lpstr>
      <vt:lpstr>PowerPoint Presentation</vt:lpstr>
      <vt:lpstr>PowerPoint Presentation</vt:lpstr>
      <vt:lpstr>PowerPoint Presentation</vt:lpstr>
      <vt:lpstr>PowerPoint Presentation</vt:lpstr>
      <vt:lpstr>PowerPoint Presentation</vt:lpstr>
      <vt:lpstr>Evaluation for Today</vt:lpstr>
      <vt:lpstr>PowerPoint Presentation</vt:lpstr>
      <vt:lpstr>PowerPoint Presentation</vt:lpstr>
      <vt:lpstr>PowerPoint Presentation</vt:lpstr>
      <vt:lpstr>1. Create new expense Claim</vt:lpstr>
    </vt:vector>
  </TitlesOfParts>
  <Company>World Wise Global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Lizzy Noone</dc:creator>
  <cp:lastModifiedBy>Lizzy Noone</cp:lastModifiedBy>
  <cp:revision>139</cp:revision>
  <dcterms:created xsi:type="dcterms:W3CDTF">2020-07-15T08:44:46Z</dcterms:created>
  <dcterms:modified xsi:type="dcterms:W3CDTF">2020-10-09T17:06:38Z</dcterms:modified>
</cp:coreProperties>
</file>