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4"/>
  </p:notesMasterIdLst>
  <p:sldIdLst>
    <p:sldId id="261" r:id="rId2"/>
    <p:sldId id="296" r:id="rId3"/>
    <p:sldId id="329" r:id="rId4"/>
    <p:sldId id="306" r:id="rId5"/>
    <p:sldId id="308" r:id="rId6"/>
    <p:sldId id="266" r:id="rId7"/>
    <p:sldId id="258" r:id="rId8"/>
    <p:sldId id="346" r:id="rId9"/>
    <p:sldId id="300" r:id="rId10"/>
    <p:sldId id="330" r:id="rId11"/>
    <p:sldId id="331" r:id="rId12"/>
    <p:sldId id="334" r:id="rId13"/>
    <p:sldId id="285" r:id="rId14"/>
    <p:sldId id="347" r:id="rId15"/>
    <p:sldId id="283" r:id="rId16"/>
    <p:sldId id="333" r:id="rId17"/>
    <p:sldId id="284" r:id="rId18"/>
    <p:sldId id="339" r:id="rId19"/>
    <p:sldId id="312" r:id="rId20"/>
    <p:sldId id="315" r:id="rId21"/>
    <p:sldId id="343" r:id="rId22"/>
    <p:sldId id="303" r:id="rId23"/>
    <p:sldId id="335" r:id="rId24"/>
    <p:sldId id="278" r:id="rId25"/>
    <p:sldId id="348" r:id="rId26"/>
    <p:sldId id="338" r:id="rId27"/>
    <p:sldId id="328" r:id="rId28"/>
    <p:sldId id="344" r:id="rId29"/>
    <p:sldId id="301" r:id="rId30"/>
    <p:sldId id="341" r:id="rId31"/>
    <p:sldId id="325" r:id="rId32"/>
    <p:sldId id="324" r:id="rId33"/>
    <p:sldId id="260" r:id="rId34"/>
    <p:sldId id="272" r:id="rId35"/>
    <p:sldId id="273" r:id="rId36"/>
    <p:sldId id="319" r:id="rId37"/>
    <p:sldId id="320" r:id="rId38"/>
    <p:sldId id="314" r:id="rId39"/>
    <p:sldId id="340" r:id="rId40"/>
    <p:sldId id="305" r:id="rId41"/>
    <p:sldId id="321" r:id="rId42"/>
    <p:sldId id="322" r:id="rId43"/>
    <p:sldId id="274" r:id="rId44"/>
    <p:sldId id="342" r:id="rId45"/>
    <p:sldId id="326" r:id="rId46"/>
    <p:sldId id="287" r:id="rId47"/>
    <p:sldId id="316" r:id="rId48"/>
    <p:sldId id="317" r:id="rId49"/>
    <p:sldId id="291" r:id="rId50"/>
    <p:sldId id="307" r:id="rId51"/>
    <p:sldId id="323" r:id="rId52"/>
    <p:sldId id="327" r:id="rId5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798"/>
    <p:restoredTop sz="73103" autoAdjust="0"/>
  </p:normalViewPr>
  <p:slideViewPr>
    <p:cSldViewPr snapToGrid="0" snapToObjects="1">
      <p:cViewPr>
        <p:scale>
          <a:sx n="73" d="100"/>
          <a:sy n="73" d="100"/>
        </p:scale>
        <p:origin x="480" y="12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9F45D8E-731D-8949-A72F-6515BFAEC120}" type="datetimeFigureOut">
              <a:rPr lang="en-US" smtClean="0"/>
              <a:t>10/12/20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8E17821-DC9A-3E46-94E4-9203C95651A8}" type="slidenum">
              <a:rPr lang="en-US" smtClean="0"/>
              <a:t>‹#›</a:t>
            </a:fld>
            <a:endParaRPr lang="en-US"/>
          </a:p>
        </p:txBody>
      </p:sp>
    </p:spTree>
    <p:extLst>
      <p:ext uri="{BB962C8B-B14F-4D97-AF65-F5344CB8AC3E}">
        <p14:creationId xmlns:p14="http://schemas.microsoft.com/office/powerpoint/2010/main" val="212782014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menti.com/2wpn7dssic"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docs.google.com/document/d/1ZxZMdY4WjooVH-Q0f7lrE6UqCvJLsRWEZiTocRZ4lh4/edit?usp=sharing" TargetMode="External"/><Relationship Id="rId2" Type="http://schemas.openxmlformats.org/officeDocument/2006/relationships/slide" Target="../slides/slide31.xml"/><Relationship Id="rId1" Type="http://schemas.openxmlformats.org/officeDocument/2006/relationships/notesMaster" Target="../notesMasters/notesMaster1.xml"/><Relationship Id="rId6" Type="http://schemas.openxmlformats.org/officeDocument/2006/relationships/hyperlink" Target="https://docs.google.com/document/d/109jk-Quo6TcEfAhil7lnCjhuVBpjrvcTg9nCJN7T5Z4/edit?usp=sharing" TargetMode="External"/><Relationship Id="rId5" Type="http://schemas.openxmlformats.org/officeDocument/2006/relationships/hyperlink" Target="https://docs.google.com/document/d/16QmDKh5puwOycSxukWAJVaUnpTsjsYBvJt_SZZxTpuw/edit?usp=sharing" TargetMode="External"/><Relationship Id="rId4" Type="http://schemas.openxmlformats.org/officeDocument/2006/relationships/hyperlink" Target="https://docs.google.com/document/d/102aNcs2fHDkl6SQMQ8ejv-gBhp_w_nii7aQDVCUzrxM/edit?usp=sharing" TargetMode="Externa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Trigger</a:t>
            </a:r>
            <a:r>
              <a:rPr lang="en-US" baseline="0" dirty="0"/>
              <a:t> warning for the new teachers-for some of you this is very new don’t change your programme. How can this influence my work-challenge you to be more critical in your work. Outcome may be different for new and more established schools.</a:t>
            </a:r>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1</a:t>
            </a:fld>
            <a:endParaRPr lang="en-US"/>
          </a:p>
        </p:txBody>
      </p:sp>
    </p:spTree>
    <p:extLst>
      <p:ext uri="{BB962C8B-B14F-4D97-AF65-F5344CB8AC3E}">
        <p14:creationId xmlns:p14="http://schemas.microsoft.com/office/powerpoint/2010/main" val="39057057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2</a:t>
            </a:fld>
            <a:endParaRPr lang="en-US"/>
          </a:p>
        </p:txBody>
      </p:sp>
    </p:spTree>
    <p:extLst>
      <p:ext uri="{BB962C8B-B14F-4D97-AF65-F5344CB8AC3E}">
        <p14:creationId xmlns:p14="http://schemas.microsoft.com/office/powerpoint/2010/main" val="109548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will focus on Step 3 Digging Deeper into</a:t>
            </a:r>
            <a:r>
              <a:rPr lang="en-US" baseline="0" dirty="0"/>
              <a:t> an issue today</a:t>
            </a:r>
          </a:p>
          <a:p>
            <a:endParaRPr lang="en-US" baseline="0" dirty="0"/>
          </a:p>
          <a:p>
            <a:r>
              <a:rPr lang="en-US" baseline="0" dirty="0"/>
              <a:t>If this step is done right it will influence step 4, 5 and 6!</a:t>
            </a:r>
          </a:p>
          <a:p>
            <a:endParaRPr lang="en-US" baseline="0" dirty="0"/>
          </a:p>
          <a:p>
            <a:endParaRPr lang="en-US" dirty="0"/>
          </a:p>
        </p:txBody>
      </p:sp>
      <p:sp>
        <p:nvSpPr>
          <p:cNvPr id="4" name="Slide Number Placeholder 3"/>
          <p:cNvSpPr>
            <a:spLocks noGrp="1"/>
          </p:cNvSpPr>
          <p:nvPr>
            <p:ph type="sldNum" sz="quarter" idx="5"/>
          </p:nvPr>
        </p:nvSpPr>
        <p:spPr/>
        <p:txBody>
          <a:bodyPr/>
          <a:lstStyle/>
          <a:p>
            <a:fld id="{400AEDBD-9B7C-DD41-95AF-15271397285B}" type="slidenum">
              <a:rPr lang="en-US" smtClean="0"/>
              <a:t>3</a:t>
            </a:fld>
            <a:endParaRPr lang="en-US"/>
          </a:p>
        </p:txBody>
      </p:sp>
    </p:spTree>
    <p:extLst>
      <p:ext uri="{BB962C8B-B14F-4D97-AF65-F5344CB8AC3E}">
        <p14:creationId xmlns:p14="http://schemas.microsoft.com/office/powerpoint/2010/main" val="6508132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will focus on Step 3 Digging Deeper into</a:t>
            </a:r>
            <a:r>
              <a:rPr lang="en-US" baseline="0" dirty="0"/>
              <a:t> an issue today</a:t>
            </a:r>
          </a:p>
          <a:p>
            <a:endParaRPr lang="en-US" baseline="0" dirty="0"/>
          </a:p>
          <a:p>
            <a:r>
              <a:rPr lang="en-US" baseline="0" dirty="0"/>
              <a:t>If this step is done right it will influence step 4, 5 and 6!</a:t>
            </a:r>
          </a:p>
          <a:p>
            <a:endParaRPr lang="en-US" baseline="0" dirty="0"/>
          </a:p>
          <a:p>
            <a:endParaRPr lang="en-US" dirty="0"/>
          </a:p>
        </p:txBody>
      </p:sp>
      <p:sp>
        <p:nvSpPr>
          <p:cNvPr id="4" name="Slide Number Placeholder 3"/>
          <p:cNvSpPr>
            <a:spLocks noGrp="1"/>
          </p:cNvSpPr>
          <p:nvPr>
            <p:ph type="sldNum" sz="quarter" idx="5"/>
          </p:nvPr>
        </p:nvSpPr>
        <p:spPr/>
        <p:txBody>
          <a:bodyPr/>
          <a:lstStyle/>
          <a:p>
            <a:fld id="{400AEDBD-9B7C-DD41-95AF-15271397285B}" type="slidenum">
              <a:rPr lang="en-US" smtClean="0"/>
              <a:t>4</a:t>
            </a:fld>
            <a:endParaRPr lang="en-US"/>
          </a:p>
        </p:txBody>
      </p:sp>
    </p:spTree>
    <p:extLst>
      <p:ext uri="{BB962C8B-B14F-4D97-AF65-F5344CB8AC3E}">
        <p14:creationId xmlns:p14="http://schemas.microsoft.com/office/powerpoint/2010/main" val="37402650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https://</a:t>
            </a:r>
            <a:r>
              <a:rPr lang="en-US" sz="1200" kern="1200" dirty="0" err="1">
                <a:solidFill>
                  <a:schemeClr val="tx1"/>
                </a:solidFill>
                <a:effectLst/>
                <a:latin typeface="+mn-lt"/>
                <a:ea typeface="+mn-ea"/>
                <a:cs typeface="+mn-cs"/>
              </a:rPr>
              <a:t>docs.google.com</a:t>
            </a:r>
            <a:r>
              <a:rPr lang="en-US" sz="1200" kern="1200" dirty="0">
                <a:solidFill>
                  <a:schemeClr val="tx1"/>
                </a:solidFill>
                <a:effectLst/>
                <a:latin typeface="+mn-lt"/>
                <a:ea typeface="+mn-ea"/>
                <a:cs typeface="+mn-cs"/>
              </a:rPr>
              <a:t>/document/d/1_JlxmmhphMwfeWzhMU3SN42nxPaLMTkfuyQATezY8tA/</a:t>
            </a:r>
            <a:r>
              <a:rPr lang="en-US" sz="1200" kern="1200" dirty="0" err="1">
                <a:solidFill>
                  <a:schemeClr val="tx1"/>
                </a:solidFill>
                <a:effectLst/>
                <a:latin typeface="+mn-lt"/>
                <a:ea typeface="+mn-ea"/>
                <a:cs typeface="+mn-cs"/>
              </a:rPr>
              <a:t>edit?usp</a:t>
            </a:r>
            <a:r>
              <a:rPr lang="en-US" sz="1200" kern="1200" dirty="0">
                <a:solidFill>
                  <a:schemeClr val="tx1"/>
                </a:solidFill>
                <a:effectLst/>
                <a:latin typeface="+mn-lt"/>
                <a:ea typeface="+mn-ea"/>
                <a:cs typeface="+mn-cs"/>
              </a:rPr>
              <a:t>=sharing</a:t>
            </a:r>
            <a:endParaRPr lang="en-GB" sz="1200" kern="1200" dirty="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a:latin typeface="American Typewriter"/>
              <a:cs typeface="American Typewriter"/>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a:latin typeface="American Typewriter"/>
                <a:cs typeface="American Typewriter"/>
              </a:rPr>
              <a:t>Think socially, politically, economically, emotionally??</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a:latin typeface="American Typewriter"/>
              <a:cs typeface="American Typewriter"/>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a:latin typeface="American Typewriter"/>
                <a:cs typeface="American Typewriter"/>
              </a:rPr>
              <a:t>Do you agree that the ‘Pandemic is a Portal’?</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a:latin typeface="American Typewriter"/>
              <a:cs typeface="American Typewriter"/>
            </a:endParaRPr>
          </a:p>
          <a:p>
            <a:r>
              <a:rPr lang="en-US" sz="1200" i="1" dirty="0">
                <a:latin typeface="American Typewriter"/>
                <a:cs typeface="American Typewriter"/>
              </a:rPr>
              <a:t>You could also consider asking students what they might bring with them through the portal-get them to think of emotions and skills as well as possessions! </a:t>
            </a:r>
          </a:p>
          <a:p>
            <a:endParaRPr lang="en-US" sz="1200" i="1" dirty="0">
              <a:latin typeface="American Typewriter"/>
              <a:cs typeface="American Typewriter"/>
            </a:endParaRPr>
          </a:p>
          <a:p>
            <a:r>
              <a:rPr lang="en-US" sz="1200" dirty="0">
                <a:latin typeface="American Typewriter"/>
                <a:cs typeface="American Typewriter"/>
              </a:rPr>
              <a:t>Is there any other questions you could ask?</a:t>
            </a:r>
          </a:p>
          <a:p>
            <a:endParaRPr lang="en-US" sz="1200" dirty="0">
              <a:latin typeface="American Typewriter"/>
              <a:cs typeface="American Typewriter"/>
            </a:endParaRPr>
          </a:p>
          <a:p>
            <a:r>
              <a:rPr lang="en-US" sz="1200" dirty="0">
                <a:latin typeface="American Typewriter"/>
                <a:cs typeface="American Typewriter"/>
              </a:rPr>
              <a:t>Co-host puts the teachers into</a:t>
            </a:r>
            <a:r>
              <a:rPr lang="en-US" sz="1200" baseline="0" dirty="0">
                <a:latin typeface="American Typewriter"/>
                <a:cs typeface="American Typewriter"/>
              </a:rPr>
              <a:t> groups.</a:t>
            </a:r>
            <a:endParaRPr lang="en-US" sz="1200" dirty="0">
              <a:latin typeface="American Typewriter"/>
              <a:cs typeface="American Typewriter"/>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a:latin typeface="American Typewriter"/>
              <a:cs typeface="American Typewriter"/>
            </a:endParaRPr>
          </a:p>
          <a:p>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6</a:t>
            </a:fld>
            <a:endParaRPr lang="en-US"/>
          </a:p>
        </p:txBody>
      </p:sp>
    </p:spTree>
    <p:extLst>
      <p:ext uri="{BB962C8B-B14F-4D97-AF65-F5344CB8AC3E}">
        <p14:creationId xmlns:p14="http://schemas.microsoft.com/office/powerpoint/2010/main" val="31732686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Fits</a:t>
            </a:r>
            <a:r>
              <a:rPr lang="en-US" baseline="0" dirty="0"/>
              <a:t> somewhere else? Theory at the start??</a:t>
            </a:r>
          </a:p>
          <a:p>
            <a:endParaRPr lang="en-US" baseline="0" dirty="0"/>
          </a:p>
          <a:p>
            <a:r>
              <a:rPr lang="en-US" baseline="0" dirty="0"/>
              <a:t>Critical approach.</a:t>
            </a:r>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7</a:t>
            </a:fld>
            <a:endParaRPr lang="en-US"/>
          </a:p>
        </p:txBody>
      </p:sp>
    </p:spTree>
    <p:extLst>
      <p:ext uri="{BB962C8B-B14F-4D97-AF65-F5344CB8AC3E}">
        <p14:creationId xmlns:p14="http://schemas.microsoft.com/office/powerpoint/2010/main" val="2051824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https://</a:t>
            </a:r>
            <a:r>
              <a:rPr lang="en-US" sz="1200" kern="1200" dirty="0" err="1">
                <a:solidFill>
                  <a:schemeClr val="tx1"/>
                </a:solidFill>
                <a:effectLst/>
                <a:latin typeface="+mn-lt"/>
                <a:ea typeface="+mn-ea"/>
                <a:cs typeface="+mn-cs"/>
              </a:rPr>
              <a:t>docs.google.com</a:t>
            </a:r>
            <a:r>
              <a:rPr lang="en-US" sz="1200" kern="1200" dirty="0">
                <a:solidFill>
                  <a:schemeClr val="tx1"/>
                </a:solidFill>
                <a:effectLst/>
                <a:latin typeface="+mn-lt"/>
                <a:ea typeface="+mn-ea"/>
                <a:cs typeface="+mn-cs"/>
              </a:rPr>
              <a:t>/document/d/1_JlxmmhphMwfeWzhMU3SN42nxPaLMTkfuyQATezY8tA/</a:t>
            </a:r>
            <a:r>
              <a:rPr lang="en-US" sz="1200" kern="1200" dirty="0" err="1">
                <a:solidFill>
                  <a:schemeClr val="tx1"/>
                </a:solidFill>
                <a:effectLst/>
                <a:latin typeface="+mn-lt"/>
                <a:ea typeface="+mn-ea"/>
                <a:cs typeface="+mn-cs"/>
              </a:rPr>
              <a:t>edit?usp</a:t>
            </a:r>
            <a:r>
              <a:rPr lang="en-US" sz="1200" kern="1200" dirty="0">
                <a:solidFill>
                  <a:schemeClr val="tx1"/>
                </a:solidFill>
                <a:effectLst/>
                <a:latin typeface="+mn-lt"/>
                <a:ea typeface="+mn-ea"/>
                <a:cs typeface="+mn-cs"/>
              </a:rPr>
              <a:t>=sharing</a:t>
            </a:r>
            <a:endParaRPr lang="en-GB" sz="1200" kern="1200" dirty="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a:latin typeface="American Typewriter"/>
              <a:cs typeface="American Typewriter"/>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a:latin typeface="American Typewriter"/>
                <a:cs typeface="American Typewriter"/>
              </a:rPr>
              <a:t>Think socially, politically, economically, emotionally??</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a:latin typeface="American Typewriter"/>
              <a:cs typeface="American Typewriter"/>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a:latin typeface="American Typewriter"/>
                <a:cs typeface="American Typewriter"/>
              </a:rPr>
              <a:t>Do you agree that the ‘Pandemic is a Portal’?</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a:latin typeface="American Typewriter"/>
              <a:cs typeface="American Typewriter"/>
            </a:endParaRPr>
          </a:p>
          <a:p>
            <a:r>
              <a:rPr lang="en-US" sz="1200" i="1" dirty="0">
                <a:latin typeface="American Typewriter"/>
                <a:cs typeface="American Typewriter"/>
              </a:rPr>
              <a:t>You could also consider asking students what they might bring with them through the portal-get them to think of emotions and skills as well as possessions! </a:t>
            </a:r>
          </a:p>
          <a:p>
            <a:endParaRPr lang="en-US" sz="1200" i="1" dirty="0">
              <a:latin typeface="American Typewriter"/>
              <a:cs typeface="American Typewriter"/>
            </a:endParaRPr>
          </a:p>
          <a:p>
            <a:r>
              <a:rPr lang="en-US" sz="1200" dirty="0">
                <a:latin typeface="American Typewriter"/>
                <a:cs typeface="American Typewriter"/>
              </a:rPr>
              <a:t>Is there any other questions you could ask?</a:t>
            </a:r>
          </a:p>
          <a:p>
            <a:endParaRPr lang="en-US" sz="1200" dirty="0">
              <a:latin typeface="American Typewriter"/>
              <a:cs typeface="American Typewriter"/>
            </a:endParaRPr>
          </a:p>
          <a:p>
            <a:r>
              <a:rPr lang="en-US" sz="1200" dirty="0">
                <a:latin typeface="American Typewriter"/>
                <a:cs typeface="American Typewriter"/>
              </a:rPr>
              <a:t>Co-host puts the teachers into</a:t>
            </a:r>
            <a:r>
              <a:rPr lang="en-US" sz="1200" baseline="0" dirty="0">
                <a:latin typeface="American Typewriter"/>
                <a:cs typeface="American Typewriter"/>
              </a:rPr>
              <a:t> groups.</a:t>
            </a:r>
            <a:endParaRPr lang="en-US" sz="1200" dirty="0">
              <a:latin typeface="American Typewriter"/>
              <a:cs typeface="American Typewriter"/>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a:latin typeface="American Typewriter"/>
              <a:cs typeface="American Typewriter"/>
            </a:endParaRPr>
          </a:p>
          <a:p>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8</a:t>
            </a:fld>
            <a:endParaRPr lang="en-US"/>
          </a:p>
        </p:txBody>
      </p:sp>
    </p:spTree>
    <p:extLst>
      <p:ext uri="{BB962C8B-B14F-4D97-AF65-F5344CB8AC3E}">
        <p14:creationId xmlns:p14="http://schemas.microsoft.com/office/powerpoint/2010/main" val="23020765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a:latin typeface="American Typewriter"/>
              <a:cs typeface="American Typewriter"/>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u="sng" kern="1200" dirty="0">
                <a:solidFill>
                  <a:schemeClr val="tx1"/>
                </a:solidFill>
                <a:effectLst/>
                <a:latin typeface="+mn-lt"/>
                <a:ea typeface="+mn-ea"/>
                <a:cs typeface="+mn-cs"/>
                <a:hlinkClick r:id="rId3"/>
              </a:rPr>
              <a:t>https://www.menti.com/2wpn7dssic</a:t>
            </a:r>
            <a:r>
              <a:rPr lang="en-GB" dirty="0">
                <a:effectLst/>
              </a:rPr>
              <a:t> </a:t>
            </a:r>
            <a:endParaRPr lang="en-US" sz="1200" dirty="0">
              <a:latin typeface="American Typewriter"/>
              <a:cs typeface="American Typewriter"/>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a:latin typeface="American Typewriter"/>
              <a:cs typeface="American Typewriter"/>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a:latin typeface="American Typewriter"/>
                <a:cs typeface="American Typewriter"/>
              </a:rPr>
              <a:t>PUT UP THE MENTIMETER AFTER THIS SLIDE</a:t>
            </a:r>
            <a:r>
              <a:rPr lang="mr-IN" sz="1200" dirty="0">
                <a:latin typeface="American Typewriter"/>
                <a:cs typeface="American Typewriter"/>
              </a:rPr>
              <a:t>…</a:t>
            </a:r>
            <a:r>
              <a:rPr lang="ga-IE" sz="1200" dirty="0">
                <a:latin typeface="American Typewriter"/>
                <a:cs typeface="American Typewriter"/>
              </a:rPr>
              <a:t>...log in lizzy.noone@worldwiseschools.ie log in P0ppyU1tan again we</a:t>
            </a:r>
            <a:r>
              <a:rPr lang="ga-IE" sz="1200" baseline="0" dirty="0">
                <a:latin typeface="American Typewriter"/>
                <a:cs typeface="American Typewriter"/>
              </a:rPr>
              <a:t> might need to wipe each mentimeter after each.</a:t>
            </a:r>
            <a:endParaRPr lang="en-US" sz="1200" dirty="0">
              <a:latin typeface="American Typewriter"/>
              <a:cs typeface="American Typewriter"/>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a:latin typeface="American Typewriter"/>
              <a:cs typeface="American Typewriter"/>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a:latin typeface="American Typewriter"/>
                <a:cs typeface="American Typewriter"/>
              </a:rPr>
              <a:t>Do you agree that the ‘Pandemic is a Portal’?</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a:latin typeface="American Typewriter"/>
              <a:cs typeface="American Typewriter"/>
            </a:endParaRPr>
          </a:p>
          <a:p>
            <a:r>
              <a:rPr lang="en-US" sz="1200" i="1" dirty="0">
                <a:latin typeface="American Typewriter"/>
                <a:cs typeface="American Typewriter"/>
              </a:rPr>
              <a:t>You could also consider asking students what they might bring with them through the portal-get them to think of emotions and skills as well as possessions! </a:t>
            </a:r>
          </a:p>
          <a:p>
            <a:endParaRPr lang="en-US" sz="1200" i="1" dirty="0">
              <a:latin typeface="American Typewriter"/>
              <a:cs typeface="American Typewriter"/>
            </a:endParaRPr>
          </a:p>
          <a:p>
            <a:r>
              <a:rPr lang="en-US" sz="1200" dirty="0">
                <a:latin typeface="American Typewriter"/>
                <a:cs typeface="American Typewriter"/>
              </a:rPr>
              <a:t>Is there any other questions you could ask?</a:t>
            </a:r>
          </a:p>
          <a:p>
            <a:endParaRPr lang="en-US" sz="1200" dirty="0">
              <a:latin typeface="American Typewriter"/>
              <a:cs typeface="American Typewriter"/>
            </a:endParaRPr>
          </a:p>
          <a:p>
            <a:endParaRPr lang="en-US" sz="1200" dirty="0">
              <a:latin typeface="American Typewriter"/>
              <a:cs typeface="American Typewriter"/>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a:latin typeface="American Typewriter"/>
              <a:cs typeface="American Typewriter"/>
            </a:endParaRPr>
          </a:p>
          <a:p>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9</a:t>
            </a:fld>
            <a:endParaRPr lang="en-US"/>
          </a:p>
        </p:txBody>
      </p:sp>
    </p:spTree>
    <p:extLst>
      <p:ext uri="{BB962C8B-B14F-4D97-AF65-F5344CB8AC3E}">
        <p14:creationId xmlns:p14="http://schemas.microsoft.com/office/powerpoint/2010/main" val="31732686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Covid-19</a:t>
            </a:r>
            <a:r>
              <a:rPr lang="en-US" baseline="0" dirty="0"/>
              <a:t> has provided a powerful lens through which inequality in its many forms can be seen. What’s equally obvious is that we cannot beat this </a:t>
            </a:r>
            <a:r>
              <a:rPr lang="en-US" baseline="0" dirty="0" err="1"/>
              <a:t>virsu</a:t>
            </a:r>
            <a:r>
              <a:rPr lang="en-US" baseline="0" dirty="0"/>
              <a:t> if we do not also tackle the disease of inequality. </a:t>
            </a:r>
          </a:p>
          <a:p>
            <a:r>
              <a:rPr lang="en-US" baseline="0" dirty="0"/>
              <a:t>Antonio Guterres the UN Secretary General but it well when he said C19 has exposed the lie that free markets can deliver healthcare for all, the fiction that unpaid care work isn’t work, the delusion that we live in a post racial world. We are all floating on the same sea but some are in super yachts and others clinging to drifting debris’.</a:t>
            </a:r>
          </a:p>
          <a:p>
            <a:endParaRPr lang="en-US" baseline="0" dirty="0"/>
          </a:p>
          <a:p>
            <a:endParaRPr lang="en-US" dirty="0"/>
          </a:p>
        </p:txBody>
      </p:sp>
      <p:sp>
        <p:nvSpPr>
          <p:cNvPr id="4" name="Slide Number Placeholder 3"/>
          <p:cNvSpPr>
            <a:spLocks noGrp="1"/>
          </p:cNvSpPr>
          <p:nvPr>
            <p:ph type="sldNum" sz="quarter" idx="5"/>
          </p:nvPr>
        </p:nvSpPr>
        <p:spPr/>
        <p:txBody>
          <a:bodyPr/>
          <a:lstStyle/>
          <a:p>
            <a:fld id="{08E17821-DC9A-3E46-94E4-9203C95651A8}" type="slidenum">
              <a:rPr lang="en-US" smtClean="0"/>
              <a:t>10</a:t>
            </a:fld>
            <a:endParaRPr lang="en-US"/>
          </a:p>
        </p:txBody>
      </p:sp>
    </p:spTree>
    <p:extLst>
      <p:ext uri="{BB962C8B-B14F-4D97-AF65-F5344CB8AC3E}">
        <p14:creationId xmlns:p14="http://schemas.microsoft.com/office/powerpoint/2010/main" val="23514873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pandemic gave us a</a:t>
            </a:r>
            <a:r>
              <a:rPr lang="en-US" baseline="0" dirty="0"/>
              <a:t> chance to appreciate nature and gave us a glimpse into what a fossil free future might look like offering a break from addictive consumerism (one would hope!)</a:t>
            </a:r>
          </a:p>
          <a:p>
            <a:endParaRPr lang="en-US" baseline="0" dirty="0"/>
          </a:p>
          <a:p>
            <a:pPr marL="0" marR="0" lvl="0" indent="0" algn="l" defTabSz="457200" rtl="0" eaLnBrk="1" fontAlgn="auto" latinLnBrk="0" hangingPunct="1">
              <a:lnSpc>
                <a:spcPct val="100000"/>
              </a:lnSpc>
              <a:spcBef>
                <a:spcPts val="0"/>
              </a:spcBef>
              <a:spcAft>
                <a:spcPts val="0"/>
              </a:spcAft>
              <a:buClrTx/>
              <a:buSzTx/>
              <a:buFontTx/>
              <a:buNone/>
              <a:tabLst/>
              <a:defRPr/>
            </a:pPr>
            <a:r>
              <a:rPr lang="en-IE" sz="1200" b="1" i="0" u="none" strike="noStrike" kern="1200" dirty="0">
                <a:solidFill>
                  <a:schemeClr val="tx1"/>
                </a:solidFill>
                <a:effectLst/>
                <a:latin typeface="+mn-lt"/>
                <a:ea typeface="+mn-ea"/>
                <a:cs typeface="+mn-cs"/>
              </a:rPr>
              <a:t>Earth Overshoot Day</a:t>
            </a:r>
            <a:r>
              <a:rPr lang="en-IE" sz="1200" b="0" i="0" u="none" strike="noStrike" kern="1200" dirty="0">
                <a:solidFill>
                  <a:schemeClr val="tx1"/>
                </a:solidFill>
                <a:effectLst/>
                <a:latin typeface="+mn-lt"/>
                <a:ea typeface="+mn-ea"/>
                <a:cs typeface="+mn-cs"/>
              </a:rPr>
              <a:t> marks the date when humanity's demand for </a:t>
            </a:r>
            <a:r>
              <a:rPr lang="en-IE" sz="1200" b="1" i="0" u="none" strike="noStrike" kern="1200" dirty="0">
                <a:solidFill>
                  <a:schemeClr val="tx1"/>
                </a:solidFill>
                <a:effectLst/>
                <a:latin typeface="+mn-lt"/>
                <a:ea typeface="+mn-ea"/>
                <a:cs typeface="+mn-cs"/>
              </a:rPr>
              <a:t>ecological </a:t>
            </a:r>
            <a:r>
              <a:rPr lang="en-IE" sz="1200" b="0" i="0" u="none" strike="noStrike" kern="1200" dirty="0">
                <a:solidFill>
                  <a:schemeClr val="tx1"/>
                </a:solidFill>
                <a:effectLst/>
                <a:latin typeface="+mn-lt"/>
                <a:ea typeface="+mn-ea"/>
                <a:cs typeface="+mn-cs"/>
              </a:rPr>
              <a:t>resources and services in a given year exceeds what </a:t>
            </a:r>
            <a:r>
              <a:rPr lang="en-IE" sz="1200" b="1" i="0" u="none" strike="noStrike" kern="1200" dirty="0">
                <a:solidFill>
                  <a:schemeClr val="tx1"/>
                </a:solidFill>
                <a:effectLst/>
                <a:latin typeface="+mn-lt"/>
                <a:ea typeface="+mn-ea"/>
                <a:cs typeface="+mn-cs"/>
              </a:rPr>
              <a:t>Earth</a:t>
            </a:r>
            <a:r>
              <a:rPr lang="en-IE" sz="1200" b="0" i="0" u="none" strike="noStrike" kern="1200" dirty="0">
                <a:solidFill>
                  <a:schemeClr val="tx1"/>
                </a:solidFill>
                <a:effectLst/>
                <a:latin typeface="+mn-lt"/>
                <a:ea typeface="+mn-ea"/>
                <a:cs typeface="+mn-cs"/>
              </a:rPr>
              <a:t> can regenerate in that year. We maintain this deficit by liquidating stocks of </a:t>
            </a:r>
            <a:r>
              <a:rPr lang="en-IE" sz="1200" b="1" i="0" u="none" strike="noStrike" kern="1200" dirty="0">
                <a:solidFill>
                  <a:schemeClr val="tx1"/>
                </a:solidFill>
                <a:effectLst/>
                <a:latin typeface="+mn-lt"/>
                <a:ea typeface="+mn-ea"/>
                <a:cs typeface="+mn-cs"/>
              </a:rPr>
              <a:t>ecological</a:t>
            </a:r>
            <a:r>
              <a:rPr lang="en-IE" sz="1200" b="0" i="0" u="none" strike="noStrike" kern="1200" dirty="0">
                <a:solidFill>
                  <a:schemeClr val="tx1"/>
                </a:solidFill>
                <a:effectLst/>
                <a:latin typeface="+mn-lt"/>
                <a:ea typeface="+mn-ea"/>
                <a:cs typeface="+mn-cs"/>
              </a:rPr>
              <a:t> resources and accumulating waste, primarily carbon dioxide in the atmosphere.</a:t>
            </a:r>
            <a:endParaRPr lang="en-US" dirty="0"/>
          </a:p>
          <a:p>
            <a:endParaRPr lang="en-US" baseline="0" dirty="0"/>
          </a:p>
          <a:p>
            <a:endParaRPr lang="en-US" baseline="0" dirty="0"/>
          </a:p>
          <a:p>
            <a:r>
              <a:rPr lang="en-US" baseline="0" dirty="0"/>
              <a:t>George </a:t>
            </a:r>
            <a:r>
              <a:rPr lang="en-US" baseline="0" dirty="0" err="1"/>
              <a:t>Monibot</a:t>
            </a:r>
            <a:r>
              <a:rPr lang="en-US" baseline="0" dirty="0"/>
              <a:t> said that’ it [the pandemic] has to be a tipping point. This has to be a point to transform where we move from one system an exploitative political and economic system to a completely different one private sufficiency and public luxury.</a:t>
            </a:r>
          </a:p>
          <a:p>
            <a:endParaRPr lang="en-US" baseline="0" dirty="0"/>
          </a:p>
          <a:p>
            <a:endParaRPr lang="en-US" baseline="0" dirty="0"/>
          </a:p>
        </p:txBody>
      </p:sp>
      <p:sp>
        <p:nvSpPr>
          <p:cNvPr id="4" name="Slide Number Placeholder 3"/>
          <p:cNvSpPr>
            <a:spLocks noGrp="1"/>
          </p:cNvSpPr>
          <p:nvPr>
            <p:ph type="sldNum" sz="quarter" idx="10"/>
          </p:nvPr>
        </p:nvSpPr>
        <p:spPr/>
        <p:txBody>
          <a:bodyPr/>
          <a:lstStyle/>
          <a:p>
            <a:fld id="{08E17821-DC9A-3E46-94E4-9203C95651A8}" type="slidenum">
              <a:rPr lang="en-US" smtClean="0"/>
              <a:t>13</a:t>
            </a:fld>
            <a:endParaRPr lang="en-US"/>
          </a:p>
        </p:txBody>
      </p:sp>
    </p:spTree>
    <p:extLst>
      <p:ext uri="{BB962C8B-B14F-4D97-AF65-F5344CB8AC3E}">
        <p14:creationId xmlns:p14="http://schemas.microsoft.com/office/powerpoint/2010/main" val="42007108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a:p>
            <a:r>
              <a:rPr lang="en-US" baseline="0" dirty="0"/>
              <a:t>The global economic system is key-campaigns to cancel the debt, tackle tax avoidance and how the IMF chooses to use its resources will be key. </a:t>
            </a:r>
            <a:endParaRPr lang="en-US" dirty="0"/>
          </a:p>
          <a:p>
            <a:endParaRPr lang="en-US" dirty="0"/>
          </a:p>
          <a:p>
            <a:r>
              <a:rPr lang="en-US" dirty="0"/>
              <a:t>No matter what theme you</a:t>
            </a:r>
            <a:r>
              <a:rPr lang="en-US" baseline="0" dirty="0"/>
              <a:t> are exploring you can not avoid talking about structural and systematic inequalities that exist in the world.</a:t>
            </a:r>
          </a:p>
          <a:p>
            <a:endParaRPr lang="en-US" baseline="0" dirty="0"/>
          </a:p>
          <a:p>
            <a:r>
              <a:rPr lang="en-US" baseline="0" dirty="0"/>
              <a:t>What systems can you think of that might cause mass inequality???</a:t>
            </a:r>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15</a:t>
            </a:fld>
            <a:endParaRPr lang="en-US"/>
          </a:p>
        </p:txBody>
      </p:sp>
    </p:spTree>
    <p:extLst>
      <p:ext uri="{BB962C8B-B14F-4D97-AF65-F5344CB8AC3E}">
        <p14:creationId xmlns:p14="http://schemas.microsoft.com/office/powerpoint/2010/main" val="37193237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ctr">
              <a:buNone/>
            </a:pPr>
            <a:r>
              <a:rPr lang="en-IE" sz="1200" b="1" dirty="0">
                <a:latin typeface="American Typewriter"/>
                <a:cs typeface="American Typewriter"/>
              </a:rPr>
              <a:t>Critical Thinking </a:t>
            </a:r>
            <a:r>
              <a:rPr lang="en-IE" sz="1200" dirty="0">
                <a:latin typeface="American Typewriter"/>
                <a:cs typeface="American Typewriter"/>
              </a:rPr>
              <a:t>helps students seek out, listen to and incorporate marginalized perspectives in order to </a:t>
            </a:r>
            <a:r>
              <a:rPr lang="en-IE" sz="1200" b="1" dirty="0">
                <a:latin typeface="American Typewriter"/>
                <a:cs typeface="American Typewriter"/>
              </a:rPr>
              <a:t>question</a:t>
            </a:r>
            <a:r>
              <a:rPr lang="en-IE" sz="1200" dirty="0">
                <a:latin typeface="American Typewriter"/>
                <a:cs typeface="American Typewriter"/>
              </a:rPr>
              <a:t> and possibly </a:t>
            </a:r>
            <a:r>
              <a:rPr lang="en-IE" sz="1200" b="1" dirty="0">
                <a:latin typeface="American Typewriter"/>
                <a:cs typeface="American Typewriter"/>
              </a:rPr>
              <a:t>unlearn</a:t>
            </a:r>
            <a:r>
              <a:rPr lang="en-IE" sz="1200" dirty="0">
                <a:latin typeface="American Typewriter"/>
                <a:cs typeface="American Typewriter"/>
              </a:rPr>
              <a:t> </a:t>
            </a:r>
            <a:r>
              <a:rPr lang="en-IE" sz="1200" b="1" dirty="0">
                <a:latin typeface="American Typewriter"/>
                <a:cs typeface="American Typewriter"/>
              </a:rPr>
              <a:t>mainstream ways of thinking </a:t>
            </a:r>
            <a:r>
              <a:rPr lang="en-IE" sz="1200" dirty="0">
                <a:latin typeface="American Typewriter"/>
                <a:cs typeface="American Typewriter"/>
              </a:rPr>
              <a:t>and address </a:t>
            </a:r>
            <a:r>
              <a:rPr lang="en-IE" sz="1200" b="1" dirty="0">
                <a:latin typeface="American Typewriter"/>
                <a:cs typeface="American Typewriter"/>
              </a:rPr>
              <a:t>inequitable balance </a:t>
            </a:r>
            <a:r>
              <a:rPr lang="en-IE" sz="1200" dirty="0">
                <a:latin typeface="American Typewriter"/>
                <a:cs typeface="American Typewriter"/>
              </a:rPr>
              <a:t>between the </a:t>
            </a:r>
            <a:r>
              <a:rPr lang="en-IE" sz="1200" b="1" dirty="0">
                <a:latin typeface="American Typewriter"/>
                <a:cs typeface="American Typewriter"/>
              </a:rPr>
              <a:t>dominant</a:t>
            </a:r>
            <a:r>
              <a:rPr lang="en-IE" sz="1200" dirty="0">
                <a:latin typeface="American Typewriter"/>
                <a:cs typeface="American Typewriter"/>
              </a:rPr>
              <a:t> and </a:t>
            </a:r>
            <a:r>
              <a:rPr lang="en-IE" sz="1200" b="1" dirty="0">
                <a:latin typeface="American Typewriter"/>
                <a:cs typeface="American Typewriter"/>
              </a:rPr>
              <a:t>marginalized perspectives </a:t>
            </a:r>
          </a:p>
          <a:p>
            <a:pPr marL="0" indent="0">
              <a:buNone/>
            </a:pPr>
            <a:r>
              <a:rPr lang="en-IE" sz="1200" b="1" i="1" dirty="0">
                <a:latin typeface="American Typewriter"/>
                <a:cs typeface="American Typewriter"/>
              </a:rPr>
              <a:t>				Karen </a:t>
            </a:r>
            <a:r>
              <a:rPr lang="en-IE" sz="1200" b="1" i="1" dirty="0" err="1">
                <a:latin typeface="American Typewriter"/>
                <a:cs typeface="American Typewriter"/>
              </a:rPr>
              <a:t>Pashby</a:t>
            </a:r>
            <a:endParaRPr lang="en-US" dirty="0"/>
          </a:p>
        </p:txBody>
      </p:sp>
      <p:sp>
        <p:nvSpPr>
          <p:cNvPr id="4" name="Slide Number Placeholder 3"/>
          <p:cNvSpPr>
            <a:spLocks noGrp="1"/>
          </p:cNvSpPr>
          <p:nvPr>
            <p:ph type="sldNum" sz="quarter" idx="5"/>
          </p:nvPr>
        </p:nvSpPr>
        <p:spPr/>
        <p:txBody>
          <a:bodyPr/>
          <a:lstStyle/>
          <a:p>
            <a:fld id="{08E17821-DC9A-3E46-94E4-9203C95651A8}" type="slidenum">
              <a:rPr lang="en-US" smtClean="0"/>
              <a:t>19</a:t>
            </a:fld>
            <a:endParaRPr lang="en-US"/>
          </a:p>
        </p:txBody>
      </p:sp>
    </p:spTree>
    <p:extLst>
      <p:ext uri="{BB962C8B-B14F-4D97-AF65-F5344CB8AC3E}">
        <p14:creationId xmlns:p14="http://schemas.microsoft.com/office/powerpoint/2010/main" val="24158553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b="1" i="1" dirty="0">
                <a:latin typeface="American Typewriter"/>
                <a:cs typeface="American Typewriter"/>
              </a:rPr>
              <a:t>All recognise a need for a more critical approach to Global Citizenship Education!</a:t>
            </a:r>
          </a:p>
          <a:p>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20</a:t>
            </a:fld>
            <a:endParaRPr lang="en-US"/>
          </a:p>
        </p:txBody>
      </p:sp>
    </p:spTree>
    <p:extLst>
      <p:ext uri="{BB962C8B-B14F-4D97-AF65-F5344CB8AC3E}">
        <p14:creationId xmlns:p14="http://schemas.microsoft.com/office/powerpoint/2010/main" val="20730754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1" dirty="0"/>
              <a:t>1. The aim of education is radical transformation!</a:t>
            </a:r>
            <a:endParaRPr lang="en-US" dirty="0"/>
          </a:p>
          <a:p>
            <a:pPr marL="285750" indent="-285750">
              <a:buFont typeface="Arial"/>
              <a:buChar char="•"/>
            </a:pPr>
            <a:r>
              <a:rPr lang="en-US" dirty="0"/>
              <a:t>Transformative education is based on the hope that is it possible to change life for the better! </a:t>
            </a:r>
          </a:p>
          <a:p>
            <a:pPr marL="285750" indent="-285750">
              <a:buFont typeface="Arial"/>
              <a:buChar char="•"/>
            </a:pPr>
            <a:r>
              <a:rPr lang="en-US" dirty="0"/>
              <a:t>Based on a vision for a new, more just society. </a:t>
            </a:r>
          </a:p>
          <a:p>
            <a:pPr marL="285750" indent="-285750">
              <a:buFont typeface="Arial"/>
              <a:buChar char="•"/>
            </a:pPr>
            <a:r>
              <a:rPr lang="en-US" dirty="0"/>
              <a:t>Radical means going to the roots! The values underpinning the modern world.</a:t>
            </a:r>
          </a:p>
          <a:p>
            <a:pPr marL="285750" indent="-285750">
              <a:buFont typeface="Arial"/>
              <a:buChar char="•"/>
            </a:pPr>
            <a:endParaRPr lang="en-US" dirty="0"/>
          </a:p>
          <a:p>
            <a:pPr marL="285750" indent="-285750">
              <a:buFont typeface="Arial"/>
              <a:buChar char="•"/>
            </a:pPr>
            <a:endParaRPr lang="en-US" dirty="0"/>
          </a:p>
          <a:p>
            <a:pPr marL="0" indent="0">
              <a:buFont typeface="Arial"/>
              <a:buNone/>
            </a:pPr>
            <a:r>
              <a:rPr lang="en-US" b="1" dirty="0"/>
              <a:t>2. Relevant – Generative themes</a:t>
            </a:r>
          </a:p>
          <a:p>
            <a:pPr marL="285750" indent="-285750">
              <a:buFont typeface="Arial"/>
              <a:buChar char="•"/>
            </a:pPr>
            <a:r>
              <a:rPr lang="en-US" dirty="0"/>
              <a:t>Link between </a:t>
            </a:r>
            <a:r>
              <a:rPr lang="en-US" b="1" dirty="0"/>
              <a:t>emotion and motivation </a:t>
            </a:r>
            <a:r>
              <a:rPr lang="en-US" dirty="0"/>
              <a:t>to act</a:t>
            </a:r>
          </a:p>
          <a:p>
            <a:pPr marL="285750" indent="-285750">
              <a:buFont typeface="Arial"/>
              <a:buChar char="•"/>
            </a:pPr>
            <a:r>
              <a:rPr lang="en-US" dirty="0"/>
              <a:t>Feeling breaks through apathy</a:t>
            </a:r>
          </a:p>
          <a:p>
            <a:endParaRPr lang="en-US" u="sng" dirty="0"/>
          </a:p>
          <a:p>
            <a:r>
              <a:rPr lang="en-US" b="1" u="sng" dirty="0">
                <a:solidFill>
                  <a:srgbClr val="660066"/>
                </a:solidFill>
              </a:rPr>
              <a:t>Role of facilitator </a:t>
            </a:r>
            <a:r>
              <a:rPr lang="en-US" dirty="0"/>
              <a:t>to tap into natural energy and break apathy</a:t>
            </a:r>
          </a:p>
          <a:p>
            <a:pPr marL="285750" indent="-285750">
              <a:buFont typeface="Arial"/>
              <a:buChar char="•"/>
            </a:pPr>
            <a:endParaRPr lang="en-US" dirty="0"/>
          </a:p>
          <a:p>
            <a:pPr marL="285750" indent="-285750">
              <a:buFont typeface="Arial"/>
              <a:buChar char="•"/>
            </a:pPr>
            <a:endParaRPr lang="en-US" dirty="0"/>
          </a:p>
          <a:p>
            <a:pPr marL="285750" indent="-285750">
              <a:buFont typeface="Arial"/>
              <a:buChar char="•"/>
            </a:pPr>
            <a:endParaRPr lang="en-US" dirty="0"/>
          </a:p>
          <a:p>
            <a:pPr marL="0" indent="0">
              <a:buFont typeface="Arial"/>
              <a:buNone/>
            </a:pPr>
            <a:r>
              <a:rPr lang="en-US" b="1" dirty="0"/>
              <a:t>3 Dialogue</a:t>
            </a:r>
            <a:endParaRPr lang="en-US" dirty="0"/>
          </a:p>
          <a:p>
            <a:pPr marL="285750" indent="-285750">
              <a:buFont typeface="Arial"/>
              <a:buChar char="•"/>
            </a:pPr>
            <a:r>
              <a:rPr lang="en-US" dirty="0"/>
              <a:t>People learn, remember and apply what they learn in </a:t>
            </a:r>
            <a:r>
              <a:rPr lang="en-US" b="1" dirty="0"/>
              <a:t>dialogue with their peers</a:t>
            </a:r>
          </a:p>
          <a:p>
            <a:pPr marL="285750" indent="-285750">
              <a:buFont typeface="Arial"/>
              <a:buChar char="•"/>
            </a:pPr>
            <a:r>
              <a:rPr lang="en-US" dirty="0"/>
              <a:t>Requires </a:t>
            </a:r>
            <a:r>
              <a:rPr lang="en-US" b="1" dirty="0"/>
              <a:t>patience, humility </a:t>
            </a:r>
            <a:r>
              <a:rPr lang="en-US" dirty="0"/>
              <a:t>and a real </a:t>
            </a:r>
            <a:r>
              <a:rPr lang="en-US" b="1" dirty="0"/>
              <a:t>belief</a:t>
            </a:r>
            <a:r>
              <a:rPr lang="en-US" dirty="0"/>
              <a:t> that one can learn from the other</a:t>
            </a:r>
          </a:p>
          <a:p>
            <a:endParaRPr lang="en-US" u="sng" dirty="0"/>
          </a:p>
          <a:p>
            <a:r>
              <a:rPr lang="en-US" u="sng" dirty="0">
                <a:solidFill>
                  <a:srgbClr val="660066"/>
                </a:solidFill>
              </a:rPr>
              <a:t>Role of facilitator </a:t>
            </a:r>
            <a:r>
              <a:rPr lang="en-US" dirty="0"/>
              <a:t>to </a:t>
            </a:r>
            <a:r>
              <a:rPr lang="en-US" b="1" dirty="0"/>
              <a:t>create a climate </a:t>
            </a:r>
            <a:r>
              <a:rPr lang="en-US" dirty="0"/>
              <a:t>in which true dialogue can take place</a:t>
            </a:r>
          </a:p>
          <a:p>
            <a:endParaRPr lang="en-US" dirty="0"/>
          </a:p>
          <a:p>
            <a:pPr marL="171450" indent="-171450">
              <a:buFont typeface="Arial"/>
              <a:buChar char="•"/>
            </a:pPr>
            <a:endParaRPr lang="en-US" sz="1200" kern="1200" baseline="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4. Problem</a:t>
            </a:r>
            <a:r>
              <a:rPr lang="en-US" sz="1200" b="1" kern="1200" baseline="0" dirty="0">
                <a:solidFill>
                  <a:schemeClr val="tx1"/>
                </a:solidFill>
                <a:effectLst/>
                <a:latin typeface="+mn-lt"/>
                <a:ea typeface="+mn-ea"/>
                <a:cs typeface="+mn-cs"/>
              </a:rPr>
              <a:t> posing approach</a:t>
            </a:r>
          </a:p>
          <a:p>
            <a:pPr marL="171450" indent="-171450">
              <a:buFont typeface="Arial"/>
              <a:buChar char="•"/>
            </a:pPr>
            <a:r>
              <a:rPr lang="en-US" sz="1200" kern="1200" baseline="0" dirty="0" err="1">
                <a:solidFill>
                  <a:schemeClr val="tx1"/>
                </a:solidFill>
                <a:effectLst/>
                <a:latin typeface="+mn-lt"/>
                <a:ea typeface="+mn-ea"/>
                <a:cs typeface="+mn-cs"/>
              </a:rPr>
              <a:t>Faciliator</a:t>
            </a:r>
            <a:r>
              <a:rPr lang="en-US" sz="1200" kern="1200" baseline="0" dirty="0">
                <a:solidFill>
                  <a:schemeClr val="tx1"/>
                </a:solidFill>
                <a:effectLst/>
                <a:latin typeface="+mn-lt"/>
                <a:ea typeface="+mn-ea"/>
                <a:cs typeface="+mn-cs"/>
              </a:rPr>
              <a:t> provides a framework for thinking, creative  active </a:t>
            </a:r>
            <a:r>
              <a:rPr lang="en-US" sz="1200" kern="1200" baseline="0" dirty="0" err="1">
                <a:solidFill>
                  <a:schemeClr val="tx1"/>
                </a:solidFill>
                <a:effectLst/>
                <a:latin typeface="+mn-lt"/>
                <a:ea typeface="+mn-ea"/>
                <a:cs typeface="+mn-cs"/>
              </a:rPr>
              <a:t>particpants</a:t>
            </a:r>
            <a:r>
              <a:rPr lang="en-US" sz="1200" kern="1200" baseline="0" dirty="0">
                <a:solidFill>
                  <a:schemeClr val="tx1"/>
                </a:solidFill>
                <a:effectLst/>
                <a:latin typeface="+mn-lt"/>
                <a:ea typeface="+mn-ea"/>
                <a:cs typeface="+mn-cs"/>
              </a:rPr>
              <a:t> to consider a common problem and find solutions</a:t>
            </a:r>
          </a:p>
          <a:p>
            <a:pPr marL="171450" indent="-171450">
              <a:buFont typeface="Arial"/>
              <a:buChar char="•"/>
            </a:pPr>
            <a:r>
              <a:rPr lang="en-US" sz="1200" kern="1200" baseline="0" dirty="0" err="1">
                <a:solidFill>
                  <a:schemeClr val="tx1"/>
                </a:solidFill>
                <a:effectLst/>
                <a:latin typeface="+mn-lt"/>
                <a:ea typeface="+mn-ea"/>
                <a:cs typeface="+mn-cs"/>
              </a:rPr>
              <a:t>Faciliator</a:t>
            </a:r>
            <a:r>
              <a:rPr lang="en-US" sz="1200" kern="1200" baseline="0" dirty="0">
                <a:solidFill>
                  <a:schemeClr val="tx1"/>
                </a:solidFill>
                <a:effectLst/>
                <a:latin typeface="+mn-lt"/>
                <a:ea typeface="+mn-ea"/>
                <a:cs typeface="+mn-cs"/>
              </a:rPr>
              <a:t> raises questions such as why, how, who?</a:t>
            </a:r>
          </a:p>
          <a:p>
            <a:pPr marL="171450" indent="-171450">
              <a:buFont typeface="Arial"/>
              <a:buChar char="•"/>
            </a:pPr>
            <a:r>
              <a:rPr lang="en-US" sz="1200" kern="1200" baseline="0" dirty="0" err="1">
                <a:solidFill>
                  <a:schemeClr val="tx1"/>
                </a:solidFill>
                <a:effectLst/>
                <a:latin typeface="+mn-lt"/>
                <a:ea typeface="+mn-ea"/>
                <a:cs typeface="+mn-cs"/>
              </a:rPr>
              <a:t>Particpants</a:t>
            </a:r>
            <a:r>
              <a:rPr lang="en-US" sz="1200" kern="1200" baseline="0" dirty="0">
                <a:solidFill>
                  <a:schemeClr val="tx1"/>
                </a:solidFill>
                <a:effectLst/>
                <a:latin typeface="+mn-lt"/>
                <a:ea typeface="+mn-ea"/>
                <a:cs typeface="+mn-cs"/>
              </a:rPr>
              <a:t> are active, describing, </a:t>
            </a:r>
            <a:r>
              <a:rPr lang="en-US" sz="1200" kern="1200" baseline="0" dirty="0" err="1">
                <a:solidFill>
                  <a:schemeClr val="tx1"/>
                </a:solidFill>
                <a:effectLst/>
                <a:latin typeface="+mn-lt"/>
                <a:ea typeface="+mn-ea"/>
                <a:cs typeface="+mn-cs"/>
              </a:rPr>
              <a:t>analysing</a:t>
            </a:r>
            <a:r>
              <a:rPr lang="en-US" sz="1200" kern="1200" baseline="0" dirty="0">
                <a:solidFill>
                  <a:schemeClr val="tx1"/>
                </a:solidFill>
                <a:effectLst/>
                <a:latin typeface="+mn-lt"/>
                <a:ea typeface="+mn-ea"/>
                <a:cs typeface="+mn-cs"/>
              </a:rPr>
              <a:t>, suggesting, deciding and planning</a:t>
            </a:r>
          </a:p>
          <a:p>
            <a:pPr marL="171450" indent="-171450">
              <a:buFont typeface="Arial"/>
              <a:buChar char="•"/>
            </a:pPr>
            <a:r>
              <a:rPr lang="en-US" sz="1200" kern="1200" baseline="0" dirty="0">
                <a:solidFill>
                  <a:schemeClr val="tx1"/>
                </a:solidFill>
                <a:effectLst/>
                <a:latin typeface="+mn-lt"/>
                <a:ea typeface="+mn-ea"/>
                <a:cs typeface="+mn-cs"/>
              </a:rPr>
              <a:t>People are actively involved in the social </a:t>
            </a:r>
            <a:r>
              <a:rPr lang="en-US" sz="1200" kern="1200" baseline="0" dirty="0" err="1">
                <a:solidFill>
                  <a:schemeClr val="tx1"/>
                </a:solidFill>
                <a:effectLst/>
                <a:latin typeface="+mn-lt"/>
                <a:ea typeface="+mn-ea"/>
                <a:cs typeface="+mn-cs"/>
              </a:rPr>
              <a:t>consturction</a:t>
            </a:r>
            <a:r>
              <a:rPr lang="en-US" sz="1200" kern="1200" baseline="0" dirty="0">
                <a:solidFill>
                  <a:schemeClr val="tx1"/>
                </a:solidFill>
                <a:effectLst/>
                <a:latin typeface="+mn-lt"/>
                <a:ea typeface="+mn-ea"/>
                <a:cs typeface="+mn-cs"/>
              </a:rPr>
              <a:t> of knowledge.</a:t>
            </a:r>
          </a:p>
          <a:p>
            <a:pPr marL="171450" indent="-171450">
              <a:buFont typeface="Arial"/>
              <a:buChar char="•"/>
            </a:pPr>
            <a:endParaRPr lang="en-US" sz="1200" kern="1200" baseline="0" dirty="0">
              <a:solidFill>
                <a:schemeClr val="tx1"/>
              </a:solidFill>
              <a:effectLst/>
              <a:latin typeface="+mn-lt"/>
              <a:ea typeface="+mn-ea"/>
              <a:cs typeface="+mn-cs"/>
            </a:endParaRPr>
          </a:p>
          <a:p>
            <a:pPr marL="0" indent="0">
              <a:buFont typeface="Arial"/>
              <a:buNone/>
            </a:pPr>
            <a:r>
              <a:rPr lang="en-US" sz="1200" kern="1200" baseline="0" dirty="0">
                <a:solidFill>
                  <a:schemeClr val="tx1"/>
                </a:solidFill>
                <a:effectLst/>
                <a:latin typeface="+mn-lt"/>
                <a:ea typeface="+mn-ea"/>
                <a:cs typeface="+mn-cs"/>
              </a:rPr>
              <a:t>5. </a:t>
            </a:r>
            <a:r>
              <a:rPr lang="en-US" b="1" dirty="0"/>
              <a:t>Cycle of reflection and action</a:t>
            </a:r>
            <a:r>
              <a:rPr lang="en-US" dirty="0"/>
              <a:t> key for transformation</a:t>
            </a:r>
            <a:r>
              <a:rPr lang="en-US" b="1" dirty="0"/>
              <a:t> - t</a:t>
            </a:r>
            <a:r>
              <a:rPr lang="en-US" dirty="0"/>
              <a:t>his requires special meetings for discussion</a:t>
            </a:r>
          </a:p>
          <a:p>
            <a:pPr marL="285750" indent="-285750">
              <a:buFont typeface="Arial"/>
              <a:buChar char="•"/>
            </a:pPr>
            <a:r>
              <a:rPr lang="en-US" dirty="0"/>
              <a:t>Plan of action may solve some aspect of a problem but not root causes</a:t>
            </a:r>
          </a:p>
          <a:p>
            <a:pPr marL="285750" indent="-285750">
              <a:buFont typeface="Arial"/>
              <a:buChar char="•"/>
            </a:pPr>
            <a:r>
              <a:rPr lang="en-US" dirty="0"/>
              <a:t>By celebrating success and </a:t>
            </a:r>
            <a:r>
              <a:rPr lang="en-US" dirty="0" err="1"/>
              <a:t>analysing</a:t>
            </a:r>
            <a:r>
              <a:rPr lang="en-US" dirty="0"/>
              <a:t> mistakes – become capable of transforming lives</a:t>
            </a:r>
          </a:p>
          <a:p>
            <a:endParaRPr lang="en-US" u="sng" dirty="0"/>
          </a:p>
          <a:p>
            <a:r>
              <a:rPr lang="en-US" b="1" u="sng" dirty="0">
                <a:solidFill>
                  <a:srgbClr val="660066"/>
                </a:solidFill>
              </a:rPr>
              <a:t>Role of facilitator </a:t>
            </a:r>
            <a:r>
              <a:rPr lang="en-US" dirty="0"/>
              <a:t>support group learning from others (receiving inputs)</a:t>
            </a:r>
          </a:p>
          <a:p>
            <a:pPr marL="285750" indent="-285750">
              <a:buFont typeface="Arial"/>
              <a:buChar char="•"/>
            </a:pPr>
            <a:endParaRPr lang="en-US" dirty="0"/>
          </a:p>
          <a:p>
            <a:pPr marL="0" indent="0">
              <a:buFont typeface="Arial"/>
              <a:buNone/>
            </a:pPr>
            <a:endParaRPr lang="en-US" sz="1200" kern="1200" dirty="0">
              <a:solidFill>
                <a:schemeClr val="tx1"/>
              </a:solidFill>
              <a:effectLst/>
              <a:latin typeface="+mn-lt"/>
              <a:ea typeface="+mn-ea"/>
              <a:cs typeface="+mn-cs"/>
            </a:endParaRPr>
          </a:p>
          <a:p>
            <a:pPr marL="171450" indent="-171450">
              <a:buFont typeface="Arial"/>
              <a:buChar char="•"/>
            </a:pPr>
            <a:endParaRPr lang="en-US" dirty="0"/>
          </a:p>
          <a:p>
            <a:pPr marL="285750" indent="-285750">
              <a:buFont typeface="Arial"/>
              <a:buChar char="•"/>
            </a:pPr>
            <a:endParaRPr lang="en-US" dirty="0"/>
          </a:p>
          <a:p>
            <a:pPr marL="285750" indent="-285750">
              <a:buFont typeface="Arial"/>
              <a:buChar char="•"/>
            </a:pPr>
            <a:endParaRPr lang="en-US" dirty="0"/>
          </a:p>
          <a:p>
            <a:pPr marL="285750" indent="-285750">
              <a:buFont typeface="Arial"/>
              <a:buChar char="•"/>
            </a:pPr>
            <a:endParaRPr lang="en-US" dirty="0"/>
          </a:p>
          <a:p>
            <a:pPr marL="285750" indent="-285750">
              <a:buFont typeface="Arial"/>
              <a:buChar char="•"/>
            </a:pPr>
            <a:endParaRPr lang="en-US" dirty="0"/>
          </a:p>
          <a:p>
            <a:pPr marL="285750" indent="-285750">
              <a:buFont typeface="Arial"/>
              <a:buChar char="•"/>
            </a:pPr>
            <a:endParaRPr lang="en-US" dirty="0"/>
          </a:p>
          <a:p>
            <a:endParaRPr lang="en-IE" dirty="0"/>
          </a:p>
        </p:txBody>
      </p:sp>
      <p:sp>
        <p:nvSpPr>
          <p:cNvPr id="4" name="Slide Number Placeholder 3"/>
          <p:cNvSpPr>
            <a:spLocks noGrp="1"/>
          </p:cNvSpPr>
          <p:nvPr>
            <p:ph type="sldNum" sz="quarter" idx="10"/>
          </p:nvPr>
        </p:nvSpPr>
        <p:spPr/>
        <p:txBody>
          <a:bodyPr/>
          <a:lstStyle/>
          <a:p>
            <a:fld id="{F4614DC0-8B75-4110-B608-A32E05E5B2A5}" type="slidenum">
              <a:rPr lang="en-IE" smtClean="0"/>
              <a:t>22</a:t>
            </a:fld>
            <a:endParaRPr lang="en-IE"/>
          </a:p>
        </p:txBody>
      </p:sp>
    </p:spTree>
    <p:extLst>
      <p:ext uri="{BB962C8B-B14F-4D97-AF65-F5344CB8AC3E}">
        <p14:creationId xmlns:p14="http://schemas.microsoft.com/office/powerpoint/2010/main" val="12250473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Vanessa Andreotti, University of British Columbia – </a:t>
            </a:r>
            <a:r>
              <a:rPr lang="en-US" dirty="0" err="1"/>
              <a:t>Moscrium</a:t>
            </a:r>
            <a:r>
              <a:rPr lang="en-US" dirty="0"/>
              <a:t> reserve</a:t>
            </a:r>
          </a:p>
          <a:p>
            <a:endParaRPr lang="en-US" dirty="0"/>
          </a:p>
          <a:p>
            <a:r>
              <a:rPr lang="en-US" dirty="0"/>
              <a:t>Social Cartography – create conversations</a:t>
            </a:r>
          </a:p>
        </p:txBody>
      </p:sp>
      <p:sp>
        <p:nvSpPr>
          <p:cNvPr id="4" name="Slide Number Placeholder 3"/>
          <p:cNvSpPr>
            <a:spLocks noGrp="1"/>
          </p:cNvSpPr>
          <p:nvPr>
            <p:ph type="sldNum" sz="quarter" idx="5"/>
          </p:nvPr>
        </p:nvSpPr>
        <p:spPr/>
        <p:txBody>
          <a:bodyPr/>
          <a:lstStyle/>
          <a:p>
            <a:fld id="{08E17821-DC9A-3E46-94E4-9203C95651A8}" type="slidenum">
              <a:rPr lang="en-US" smtClean="0"/>
              <a:t>24</a:t>
            </a:fld>
            <a:endParaRPr lang="en-US"/>
          </a:p>
        </p:txBody>
      </p:sp>
    </p:spTree>
    <p:extLst>
      <p:ext uri="{BB962C8B-B14F-4D97-AF65-F5344CB8AC3E}">
        <p14:creationId xmlns:p14="http://schemas.microsoft.com/office/powerpoint/2010/main" val="4307755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Vanessa Andreotti, University of British Columbia – </a:t>
            </a:r>
            <a:r>
              <a:rPr lang="en-US" dirty="0" err="1"/>
              <a:t>Moscrium</a:t>
            </a:r>
            <a:r>
              <a:rPr lang="en-US" dirty="0"/>
              <a:t> reserve</a:t>
            </a:r>
          </a:p>
          <a:p>
            <a:endParaRPr lang="en-US" dirty="0"/>
          </a:p>
          <a:p>
            <a:r>
              <a:rPr lang="en-US" dirty="0"/>
              <a:t>Social Cartography – create conversations</a:t>
            </a:r>
          </a:p>
          <a:p>
            <a:endParaRPr lang="en-US" dirty="0"/>
          </a:p>
          <a:p>
            <a:r>
              <a:rPr lang="en-US" dirty="0"/>
              <a:t>Value of planet animals </a:t>
            </a:r>
            <a:r>
              <a:rPr lang="en-US" dirty="0" err="1"/>
              <a:t>etc</a:t>
            </a:r>
            <a:r>
              <a:rPr lang="en-US" dirty="0"/>
              <a:t> are calculated as value</a:t>
            </a:r>
          </a:p>
          <a:p>
            <a:r>
              <a:rPr lang="en-US" dirty="0"/>
              <a:t>Similar to people</a:t>
            </a:r>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08E17821-DC9A-3E46-94E4-9203C95651A8}" type="slidenum">
              <a:rPr lang="en-US" smtClean="0"/>
              <a:t>25</a:t>
            </a:fld>
            <a:endParaRPr lang="en-US"/>
          </a:p>
        </p:txBody>
      </p:sp>
    </p:spTree>
    <p:extLst>
      <p:ext uri="{BB962C8B-B14F-4D97-AF65-F5344CB8AC3E}">
        <p14:creationId xmlns:p14="http://schemas.microsoft.com/office/powerpoint/2010/main" val="34074551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E" sz="1200" b="0" i="0" u="none" strike="noStrike" kern="1200" dirty="0">
                <a:solidFill>
                  <a:schemeClr val="tx1"/>
                </a:solidFill>
                <a:effectLst/>
                <a:latin typeface="+mn-lt"/>
                <a:ea typeface="+mn-ea"/>
                <a:cs typeface="+mn-cs"/>
              </a:rPr>
              <a:t>Associate Professor of Sociology in the School of Human Development, DCU, where I teach courses across the range of programme offerings on the Humanities (Human Development) and Education programmes.</a:t>
            </a:r>
          </a:p>
          <a:p>
            <a:endParaRPr lang="en-IE" sz="1200" b="0" i="0" u="none" strike="noStrike" kern="1200" dirty="0">
              <a:solidFill>
                <a:schemeClr val="tx1"/>
              </a:solidFill>
              <a:effectLst/>
              <a:latin typeface="+mn-lt"/>
              <a:ea typeface="+mn-ea"/>
              <a:cs typeface="+mn-cs"/>
            </a:endParaRPr>
          </a:p>
          <a:p>
            <a:r>
              <a:rPr lang="en-IE" sz="1200" b="0" i="0" u="none" strike="noStrike" kern="1200" dirty="0">
                <a:solidFill>
                  <a:schemeClr val="tx1"/>
                </a:solidFill>
                <a:effectLst/>
                <a:latin typeface="+mn-lt"/>
                <a:ea typeface="+mn-ea"/>
                <a:cs typeface="+mn-cs"/>
              </a:rPr>
              <a:t>My research interests lie in an exploration of the subjective experiences of those who are ‘othered’ or marginalised by inequitable and discriminatory educational structures, relations, and practices, and with the broad pedagogical and ethical question of what it means to educate for social and global justice</a:t>
            </a:r>
            <a:endParaRPr lang="en-US" dirty="0"/>
          </a:p>
        </p:txBody>
      </p:sp>
      <p:sp>
        <p:nvSpPr>
          <p:cNvPr id="4" name="Slide Number Placeholder 3"/>
          <p:cNvSpPr>
            <a:spLocks noGrp="1"/>
          </p:cNvSpPr>
          <p:nvPr>
            <p:ph type="sldNum" sz="quarter" idx="5"/>
          </p:nvPr>
        </p:nvSpPr>
        <p:spPr/>
        <p:txBody>
          <a:bodyPr/>
          <a:lstStyle/>
          <a:p>
            <a:fld id="{08E17821-DC9A-3E46-94E4-9203C95651A8}" type="slidenum">
              <a:rPr lang="en-US" smtClean="0"/>
              <a:t>26</a:t>
            </a:fld>
            <a:endParaRPr lang="en-US"/>
          </a:p>
        </p:txBody>
      </p:sp>
    </p:spTree>
    <p:extLst>
      <p:ext uri="{BB962C8B-B14F-4D97-AF65-F5344CB8AC3E}">
        <p14:creationId xmlns:p14="http://schemas.microsoft.com/office/powerpoint/2010/main" val="41789993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E" sz="1200" b="0" i="0" u="none" strike="noStrike" kern="1200" dirty="0">
                <a:solidFill>
                  <a:schemeClr val="tx1"/>
                </a:solidFill>
                <a:effectLst/>
                <a:latin typeface="+mn-lt"/>
                <a:ea typeface="+mn-ea"/>
                <a:cs typeface="+mn-cs"/>
              </a:rPr>
              <a:t>Maria Barry is a teacher educator and researcher in history and citizenship education in DCU's IoE.  She is a qualified post primary teacher and has extensive experience of working across both primary and post primary settings in the areas of curriculum development, human rights programmes for young people and teacher education. </a:t>
            </a:r>
          </a:p>
          <a:p>
            <a:endParaRPr lang="en-IE" sz="1200" b="1" i="0" u="none" strike="noStrike" kern="1200" dirty="0">
              <a:solidFill>
                <a:schemeClr val="tx1"/>
              </a:solidFill>
              <a:effectLst/>
              <a:latin typeface="+mn-lt"/>
              <a:ea typeface="+mn-ea"/>
              <a:cs typeface="+mn-cs"/>
            </a:endParaRPr>
          </a:p>
          <a:p>
            <a:r>
              <a:rPr lang="en-IE" sz="1200" b="0" i="0" u="none" strike="noStrike" kern="1200" dirty="0">
                <a:solidFill>
                  <a:schemeClr val="tx1"/>
                </a:solidFill>
                <a:effectLst/>
                <a:latin typeface="+mn-lt"/>
                <a:ea typeface="+mn-ea"/>
                <a:cs typeface="+mn-cs"/>
              </a:rPr>
              <a:t>School of STEM Education, Innovation &amp; Global Studies</a:t>
            </a:r>
            <a:endParaRPr lang="en-US" dirty="0"/>
          </a:p>
        </p:txBody>
      </p:sp>
      <p:sp>
        <p:nvSpPr>
          <p:cNvPr id="4" name="Slide Number Placeholder 3"/>
          <p:cNvSpPr>
            <a:spLocks noGrp="1"/>
          </p:cNvSpPr>
          <p:nvPr>
            <p:ph type="sldNum" sz="quarter" idx="5"/>
          </p:nvPr>
        </p:nvSpPr>
        <p:spPr/>
        <p:txBody>
          <a:bodyPr/>
          <a:lstStyle/>
          <a:p>
            <a:fld id="{08E17821-DC9A-3E46-94E4-9203C95651A8}" type="slidenum">
              <a:rPr lang="en-US" smtClean="0"/>
              <a:t>27</a:t>
            </a:fld>
            <a:endParaRPr lang="en-US"/>
          </a:p>
        </p:txBody>
      </p:sp>
    </p:spTree>
    <p:extLst>
      <p:ext uri="{BB962C8B-B14F-4D97-AF65-F5344CB8AC3E}">
        <p14:creationId xmlns:p14="http://schemas.microsoft.com/office/powerpoint/2010/main" val="30540484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Briefly talk through the 6 steps</a:t>
            </a:r>
          </a:p>
        </p:txBody>
      </p:sp>
      <p:sp>
        <p:nvSpPr>
          <p:cNvPr id="4" name="Slide Number Placeholder 3"/>
          <p:cNvSpPr>
            <a:spLocks noGrp="1"/>
          </p:cNvSpPr>
          <p:nvPr>
            <p:ph type="sldNum" sz="quarter" idx="5"/>
          </p:nvPr>
        </p:nvSpPr>
        <p:spPr/>
        <p:txBody>
          <a:bodyPr/>
          <a:lstStyle/>
          <a:p>
            <a:fld id="{400AEDBD-9B7C-DD41-95AF-15271397285B}" type="slidenum">
              <a:rPr lang="en-US" smtClean="0"/>
              <a:t>29</a:t>
            </a:fld>
            <a:endParaRPr lang="en-US"/>
          </a:p>
        </p:txBody>
      </p:sp>
    </p:spTree>
    <p:extLst>
      <p:ext uri="{BB962C8B-B14F-4D97-AF65-F5344CB8AC3E}">
        <p14:creationId xmlns:p14="http://schemas.microsoft.com/office/powerpoint/2010/main" val="37402650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8E17821-DC9A-3E46-94E4-9203C95651A8}" type="slidenum">
              <a:rPr lang="en-US" smtClean="0"/>
              <a:t>30</a:t>
            </a:fld>
            <a:endParaRPr lang="en-US"/>
          </a:p>
        </p:txBody>
      </p:sp>
    </p:spTree>
    <p:extLst>
      <p:ext uri="{BB962C8B-B14F-4D97-AF65-F5344CB8AC3E}">
        <p14:creationId xmlns:p14="http://schemas.microsoft.com/office/powerpoint/2010/main" val="12354699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Links to group work:</a:t>
            </a:r>
          </a:p>
          <a:p>
            <a:r>
              <a:rPr lang="en-US" sz="1200" kern="1200" dirty="0">
                <a:solidFill>
                  <a:schemeClr val="tx1"/>
                </a:solidFill>
                <a:effectLst/>
                <a:latin typeface="+mn-lt"/>
                <a:ea typeface="+mn-ea"/>
                <a:cs typeface="+mn-cs"/>
              </a:rPr>
              <a:t>Room 1: </a:t>
            </a:r>
            <a:r>
              <a:rPr lang="en-US" sz="1200" u="sng" kern="1200" dirty="0">
                <a:solidFill>
                  <a:schemeClr val="tx1"/>
                </a:solidFill>
                <a:effectLst/>
                <a:latin typeface="+mn-lt"/>
                <a:ea typeface="+mn-ea"/>
                <a:cs typeface="+mn-cs"/>
                <a:hlinkClick r:id="rId3"/>
              </a:rPr>
              <a:t>https://docs.google.com/document/d/1ZxZMdY4WjooVH-Q0f7lrE6UqCvJLsRWEZiTocRZ4lh4/edit?usp=sharing</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Room 2: </a:t>
            </a:r>
            <a:r>
              <a:rPr lang="en-US" sz="1200" u="sng" kern="1200" dirty="0">
                <a:solidFill>
                  <a:schemeClr val="tx1"/>
                </a:solidFill>
                <a:effectLst/>
                <a:latin typeface="+mn-lt"/>
                <a:ea typeface="+mn-ea"/>
                <a:cs typeface="+mn-cs"/>
                <a:hlinkClick r:id="rId4"/>
              </a:rPr>
              <a:t>https://docs.google.com/document/d/102aNcs2fHDkl6SQMQ8ejv-gBhp_w_nii7aQDVCUzrxM/edit?usp=sharing</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Room 3:</a:t>
            </a:r>
            <a:endParaRPr lang="en-GB" sz="1200" kern="1200" dirty="0">
              <a:solidFill>
                <a:schemeClr val="tx1"/>
              </a:solidFill>
              <a:effectLst/>
              <a:latin typeface="+mn-lt"/>
              <a:ea typeface="+mn-ea"/>
              <a:cs typeface="+mn-cs"/>
            </a:endParaRPr>
          </a:p>
          <a:p>
            <a:r>
              <a:rPr lang="en-US" sz="1200" u="sng" kern="1200" dirty="0">
                <a:solidFill>
                  <a:schemeClr val="tx1"/>
                </a:solidFill>
                <a:effectLst/>
                <a:latin typeface="+mn-lt"/>
                <a:ea typeface="+mn-ea"/>
                <a:cs typeface="+mn-cs"/>
                <a:hlinkClick r:id="rId5"/>
              </a:rPr>
              <a:t>https://docs.google.com/document/d/16QmDKh5puwOycSxukWAJVaUnpTsjsYBvJt_SZZxTpuw/edit?usp=sharing</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Room 4: </a:t>
            </a:r>
            <a:endParaRPr lang="en-GB" sz="1200" kern="1200" dirty="0">
              <a:solidFill>
                <a:schemeClr val="tx1"/>
              </a:solidFill>
              <a:effectLst/>
              <a:latin typeface="+mn-lt"/>
              <a:ea typeface="+mn-ea"/>
              <a:cs typeface="+mn-cs"/>
            </a:endParaRPr>
          </a:p>
          <a:p>
            <a:r>
              <a:rPr lang="en-US" sz="1200" u="sng" kern="1200" dirty="0">
                <a:solidFill>
                  <a:schemeClr val="tx1"/>
                </a:solidFill>
                <a:effectLst/>
                <a:latin typeface="+mn-lt"/>
                <a:ea typeface="+mn-ea"/>
                <a:cs typeface="+mn-cs"/>
                <a:hlinkClick r:id="rId6"/>
              </a:rPr>
              <a:t>https://docs.google.com/document/d/109jk-Quo6TcEfAhil7lnCjhuVBpjrvcTg9nCJN7T5Z4/edit?usp=sharing</a:t>
            </a:r>
            <a:endParaRPr lang="en-GB" sz="1200" kern="1200" dirty="0">
              <a:solidFill>
                <a:schemeClr val="tx1"/>
              </a:solidFill>
              <a:effectLst/>
              <a:latin typeface="+mn-lt"/>
              <a:ea typeface="+mn-ea"/>
              <a:cs typeface="+mn-cs"/>
            </a:endParaRPr>
          </a:p>
          <a:p>
            <a:endParaRPr lang="en-US" dirty="0"/>
          </a:p>
          <a:p>
            <a:endParaRPr lang="en-US" dirty="0"/>
          </a:p>
          <a:p>
            <a:endParaRPr lang="en-US" dirty="0"/>
          </a:p>
          <a:p>
            <a:endParaRPr lang="en-US" dirty="0"/>
          </a:p>
          <a:p>
            <a:r>
              <a:rPr lang="en-US" dirty="0"/>
              <a:t>Remind participants that it’s a good idea for</a:t>
            </a:r>
            <a:r>
              <a:rPr lang="en-US" baseline="0" dirty="0"/>
              <a:t> one person to share screen and write in the feedback!</a:t>
            </a:r>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31</a:t>
            </a:fld>
            <a:endParaRPr lang="en-US"/>
          </a:p>
        </p:txBody>
      </p:sp>
    </p:spTree>
    <p:extLst>
      <p:ext uri="{BB962C8B-B14F-4D97-AF65-F5344CB8AC3E}">
        <p14:creationId xmlns:p14="http://schemas.microsoft.com/office/powerpoint/2010/main" val="16135700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all this theory obviously translate into the the tools that we create for teachers like</a:t>
            </a:r>
            <a:r>
              <a:rPr lang="en-US" baseline="0" dirty="0"/>
              <a:t> our dos and don’ts list on page </a:t>
            </a:r>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32</a:t>
            </a:fld>
            <a:endParaRPr lang="en-US"/>
          </a:p>
        </p:txBody>
      </p:sp>
    </p:spTree>
    <p:extLst>
      <p:ext uri="{BB962C8B-B14F-4D97-AF65-F5344CB8AC3E}">
        <p14:creationId xmlns:p14="http://schemas.microsoft.com/office/powerpoint/2010/main" val="1955555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33</a:t>
            </a:fld>
            <a:endParaRPr lang="en-US"/>
          </a:p>
        </p:txBody>
      </p:sp>
    </p:spTree>
    <p:extLst>
      <p:ext uri="{BB962C8B-B14F-4D97-AF65-F5344CB8AC3E}">
        <p14:creationId xmlns:p14="http://schemas.microsoft.com/office/powerpoint/2010/main" val="8347423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docs.google.com</a:t>
            </a:r>
            <a:r>
              <a:rPr lang="en-US" dirty="0"/>
              <a:t>/document/d/1jTe7NOGvcO5nAiItEaxzb0_gaXbpzJyeprDDPvRvgOc/</a:t>
            </a:r>
            <a:r>
              <a:rPr lang="en-US" dirty="0" err="1"/>
              <a:t>edit?usp</a:t>
            </a:r>
            <a:r>
              <a:rPr lang="en-US" dirty="0"/>
              <a:t>=sharing</a:t>
            </a:r>
          </a:p>
          <a:p>
            <a:endParaRPr lang="en-US" dirty="0"/>
          </a:p>
          <a:p>
            <a:r>
              <a:rPr lang="en-US" dirty="0"/>
              <a:t>Note:</a:t>
            </a:r>
            <a:r>
              <a:rPr lang="en-US" baseline="0" dirty="0"/>
              <a:t> we will need our own link for this or we can save our own documents and delete content for next group. </a:t>
            </a:r>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34</a:t>
            </a:fld>
            <a:endParaRPr lang="en-US"/>
          </a:p>
        </p:txBody>
      </p:sp>
    </p:spTree>
    <p:extLst>
      <p:ext uri="{BB962C8B-B14F-4D97-AF65-F5344CB8AC3E}">
        <p14:creationId xmlns:p14="http://schemas.microsoft.com/office/powerpoint/2010/main" val="8732904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 can use any theme</a:t>
            </a:r>
            <a:r>
              <a:rPr lang="en-US" baseline="0" dirty="0"/>
              <a:t> photos, article art work for this exercise. Reflect on the thematic areas you chose earlier and see how this would work.</a:t>
            </a:r>
          </a:p>
          <a:p>
            <a:endParaRPr lang="en-US" baseline="0" dirty="0"/>
          </a:p>
          <a:p>
            <a:r>
              <a:rPr lang="en-US" baseline="0" dirty="0"/>
              <a:t>LINK TO ARTICLE: https://</a:t>
            </a:r>
            <a:r>
              <a:rPr lang="en-US" baseline="0" dirty="0" err="1"/>
              <a:t>docs.google.com</a:t>
            </a:r>
            <a:r>
              <a:rPr lang="en-US" baseline="0" dirty="0"/>
              <a:t>/document/d/1VaSfR7lHTFCz7yRxzKBsVCUoVcDm_GjfbdEfAg0PtvY/</a:t>
            </a:r>
            <a:r>
              <a:rPr lang="en-US" baseline="0" dirty="0" err="1"/>
              <a:t>edit?usp</a:t>
            </a:r>
            <a:r>
              <a:rPr lang="en-US" baseline="0" dirty="0"/>
              <a:t>=sharing</a:t>
            </a:r>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35</a:t>
            </a:fld>
            <a:endParaRPr lang="en-US"/>
          </a:p>
        </p:txBody>
      </p:sp>
    </p:spTree>
    <p:extLst>
      <p:ext uri="{BB962C8B-B14F-4D97-AF65-F5344CB8AC3E}">
        <p14:creationId xmlns:p14="http://schemas.microsoft.com/office/powerpoint/2010/main" val="157196763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ga-IE" dirty="0"/>
              <a:t>https://docs.google.com/document/d/1VaSfR7lHTFCz7yRxzKBsVCUoVcDm_GjfbdEfAg0PtvY/edit?usp=sharing</a:t>
            </a:r>
          </a:p>
          <a:p>
            <a:endParaRPr lang="ga-IE" dirty="0"/>
          </a:p>
          <a:p>
            <a:r>
              <a:rPr lang="ga-IE" dirty="0"/>
              <a:t>Give participants the</a:t>
            </a:r>
            <a:r>
              <a:rPr lang="ga-IE" baseline="0" dirty="0"/>
              <a:t> option of it being read out and they can sit back and close their eyes and you read it.</a:t>
            </a:r>
            <a:endParaRPr lang="ga-IE" dirty="0"/>
          </a:p>
          <a:p>
            <a:endParaRPr lang="ga-IE" dirty="0"/>
          </a:p>
          <a:p>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36</a:t>
            </a:fld>
            <a:endParaRPr lang="en-US"/>
          </a:p>
        </p:txBody>
      </p:sp>
    </p:spTree>
    <p:extLst>
      <p:ext uri="{BB962C8B-B14F-4D97-AF65-F5344CB8AC3E}">
        <p14:creationId xmlns:p14="http://schemas.microsoft.com/office/powerpoint/2010/main" val="378264123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docs.google.com</a:t>
            </a:r>
            <a:r>
              <a:rPr lang="en-US" dirty="0"/>
              <a:t>/document/d/1jTe7NOGvcO5nAiItEaxzb0_gaXbpzJyeprDDPvRvgOc/</a:t>
            </a:r>
            <a:r>
              <a:rPr lang="en-US" dirty="0" err="1"/>
              <a:t>edit?usp</a:t>
            </a:r>
            <a:r>
              <a:rPr lang="en-US" dirty="0"/>
              <a:t>=sharing</a:t>
            </a:r>
          </a:p>
          <a:p>
            <a:endParaRPr lang="en-US" dirty="0"/>
          </a:p>
          <a:p>
            <a:r>
              <a:rPr lang="en-US" dirty="0"/>
              <a:t>Note:</a:t>
            </a:r>
            <a:r>
              <a:rPr lang="en-US" baseline="0" dirty="0"/>
              <a:t> we will need our own link for this or we can save our own documents and delete content for next group. </a:t>
            </a:r>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37</a:t>
            </a:fld>
            <a:endParaRPr lang="en-US"/>
          </a:p>
        </p:txBody>
      </p:sp>
    </p:spTree>
    <p:extLst>
      <p:ext uri="{BB962C8B-B14F-4D97-AF65-F5344CB8AC3E}">
        <p14:creationId xmlns:p14="http://schemas.microsoft.com/office/powerpoint/2010/main" val="8732904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 ask them on the adapting</a:t>
            </a:r>
            <a:r>
              <a:rPr lang="en-US" baseline="0" dirty="0"/>
              <a:t> part ask them about what room they’d like to go in</a:t>
            </a:r>
            <a:r>
              <a:rPr lang="mr-IN" baseline="0" dirty="0"/>
              <a:t>…</a:t>
            </a:r>
            <a:r>
              <a:rPr lang="ga-IE" baseline="0" dirty="0"/>
              <a:t>...</a:t>
            </a:r>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38</a:t>
            </a:fld>
            <a:endParaRPr lang="en-US"/>
          </a:p>
        </p:txBody>
      </p:sp>
    </p:spTree>
    <p:extLst>
      <p:ext uri="{BB962C8B-B14F-4D97-AF65-F5344CB8AC3E}">
        <p14:creationId xmlns:p14="http://schemas.microsoft.com/office/powerpoint/2010/main" val="378264123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ga-IE" dirty="0"/>
              <a:t>https://docs.google.com/document/d/1VaSfR7lHTFCz7yRxzKBsVCUoVcDm_GjfbdEfAg0PtvY/edit?usp=sharing</a:t>
            </a:r>
          </a:p>
          <a:p>
            <a:endParaRPr lang="ga-IE" dirty="0"/>
          </a:p>
          <a:p>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40</a:t>
            </a:fld>
            <a:endParaRPr lang="en-US"/>
          </a:p>
        </p:txBody>
      </p:sp>
    </p:spTree>
    <p:extLst>
      <p:ext uri="{BB962C8B-B14F-4D97-AF65-F5344CB8AC3E}">
        <p14:creationId xmlns:p14="http://schemas.microsoft.com/office/powerpoint/2010/main" val="378264123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docs.google.com</a:t>
            </a:r>
            <a:r>
              <a:rPr lang="en-US" dirty="0"/>
              <a:t>/document/d/1jTe7NOGvcO5nAiItEaxzb0_gaXbpzJyeprDDPvRvgOc/</a:t>
            </a:r>
            <a:r>
              <a:rPr lang="en-US" dirty="0" err="1"/>
              <a:t>edit?usp</a:t>
            </a:r>
            <a:r>
              <a:rPr lang="en-US" dirty="0"/>
              <a:t>=sharing</a:t>
            </a:r>
          </a:p>
          <a:p>
            <a:endParaRPr lang="en-US" dirty="0"/>
          </a:p>
          <a:p>
            <a:r>
              <a:rPr lang="en-US" dirty="0"/>
              <a:t>Note:</a:t>
            </a:r>
            <a:r>
              <a:rPr lang="en-US" baseline="0" dirty="0"/>
              <a:t> we will need our own link for this or we can save our own documents and delete content for next group. </a:t>
            </a:r>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41</a:t>
            </a:fld>
            <a:endParaRPr lang="en-US"/>
          </a:p>
        </p:txBody>
      </p:sp>
    </p:spTree>
    <p:extLst>
      <p:ext uri="{BB962C8B-B14F-4D97-AF65-F5344CB8AC3E}">
        <p14:creationId xmlns:p14="http://schemas.microsoft.com/office/powerpoint/2010/main" val="87329046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docs.google.com</a:t>
            </a:r>
            <a:r>
              <a:rPr lang="en-US" dirty="0"/>
              <a:t>/document/d/1jTe7NOGvcO5nAiItEaxzb0_gaXbpzJyeprDDPvRvgOc/</a:t>
            </a:r>
            <a:r>
              <a:rPr lang="en-US" dirty="0" err="1"/>
              <a:t>edit?usp</a:t>
            </a:r>
            <a:r>
              <a:rPr lang="en-US" dirty="0"/>
              <a:t>=sharing</a:t>
            </a:r>
          </a:p>
          <a:p>
            <a:endParaRPr lang="en-US" dirty="0"/>
          </a:p>
          <a:p>
            <a:r>
              <a:rPr lang="en-US" dirty="0"/>
              <a:t>Note:</a:t>
            </a:r>
            <a:r>
              <a:rPr lang="en-US" baseline="0" dirty="0"/>
              <a:t> we will need our own link for this or we can save our own documents and delete content for next group. </a:t>
            </a:r>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42</a:t>
            </a:fld>
            <a:endParaRPr lang="en-US"/>
          </a:p>
        </p:txBody>
      </p:sp>
    </p:spTree>
    <p:extLst>
      <p:ext uri="{BB962C8B-B14F-4D97-AF65-F5344CB8AC3E}">
        <p14:creationId xmlns:p14="http://schemas.microsoft.com/office/powerpoint/2010/main" val="87329046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Explain</a:t>
            </a:r>
            <a:r>
              <a:rPr lang="en-US" baseline="0" dirty="0"/>
              <a:t> each one how we break them down</a:t>
            </a:r>
            <a:r>
              <a:rPr lang="mr-IN" baseline="0" dirty="0"/>
              <a:t>…</a:t>
            </a:r>
            <a:r>
              <a:rPr lang="ga-IE" baseline="0" dirty="0"/>
              <a:t>...</a:t>
            </a:r>
            <a:endParaRPr lang="en-US" dirty="0"/>
          </a:p>
          <a:p>
            <a:endParaRPr lang="en-US" dirty="0"/>
          </a:p>
          <a:p>
            <a:r>
              <a:rPr lang="en-US" dirty="0"/>
              <a:t>Discussion with the option</a:t>
            </a:r>
            <a:r>
              <a:rPr lang="en-US" baseline="0" dirty="0"/>
              <a:t> of </a:t>
            </a:r>
            <a:r>
              <a:rPr lang="en-US" baseline="0" dirty="0" err="1"/>
              <a:t>padlet</a:t>
            </a:r>
            <a:r>
              <a:rPr lang="en-US" baseline="0" dirty="0"/>
              <a:t> if they want to write something in.</a:t>
            </a:r>
          </a:p>
          <a:p>
            <a:endParaRPr lang="en-US" baseline="0" dirty="0"/>
          </a:p>
          <a:p>
            <a:r>
              <a:rPr lang="en-US" dirty="0"/>
              <a:t>Active Methodologies https://</a:t>
            </a:r>
            <a:r>
              <a:rPr lang="en-US" dirty="0" err="1"/>
              <a:t>padlet.com</a:t>
            </a:r>
            <a:r>
              <a:rPr lang="en-US" dirty="0"/>
              <a:t>/</a:t>
            </a:r>
            <a:r>
              <a:rPr lang="en-US" dirty="0" err="1"/>
              <a:t>lizzy_noone</a:t>
            </a:r>
            <a:r>
              <a:rPr lang="en-US" dirty="0"/>
              <a:t>/enieyilq7n3wzq8m</a:t>
            </a:r>
          </a:p>
          <a:p>
            <a:endParaRPr lang="en-US" dirty="0"/>
          </a:p>
          <a:p>
            <a:r>
              <a:rPr lang="en-US" dirty="0"/>
              <a:t>Extra curricular: </a:t>
            </a:r>
          </a:p>
          <a:p>
            <a:endParaRPr lang="en-US" dirty="0"/>
          </a:p>
          <a:p>
            <a:r>
              <a:rPr lang="en-US" dirty="0"/>
              <a:t>Raising Awareness and Taking Action: https://</a:t>
            </a:r>
            <a:r>
              <a:rPr lang="en-US" dirty="0" err="1"/>
              <a:t>padlet.com</a:t>
            </a:r>
            <a:r>
              <a:rPr lang="en-US" dirty="0"/>
              <a:t>/</a:t>
            </a:r>
            <a:r>
              <a:rPr lang="en-US" dirty="0" err="1"/>
              <a:t>lizzy_noone</a:t>
            </a:r>
            <a:r>
              <a:rPr lang="en-US" dirty="0"/>
              <a:t>/4e9n7mb31wutuv5l</a:t>
            </a:r>
          </a:p>
          <a:p>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43</a:t>
            </a:fld>
            <a:endParaRPr lang="en-US"/>
          </a:p>
        </p:txBody>
      </p:sp>
    </p:spTree>
    <p:extLst>
      <p:ext uri="{BB962C8B-B14F-4D97-AF65-F5344CB8AC3E}">
        <p14:creationId xmlns:p14="http://schemas.microsoft.com/office/powerpoint/2010/main" val="342870973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docs.google.com</a:t>
            </a:r>
            <a:r>
              <a:rPr lang="en-US" dirty="0"/>
              <a:t>/document/d/1xDnlgxCC9ITOMOq1oOR1IN6i-B1_1RuCtftpQnJ6VkM/</a:t>
            </a:r>
            <a:r>
              <a:rPr lang="en-US" dirty="0" err="1"/>
              <a:t>edit?usp</a:t>
            </a:r>
            <a:r>
              <a:rPr lang="en-US" dirty="0"/>
              <a:t>=sharing</a:t>
            </a:r>
          </a:p>
        </p:txBody>
      </p:sp>
      <p:sp>
        <p:nvSpPr>
          <p:cNvPr id="4" name="Slide Number Placeholder 3"/>
          <p:cNvSpPr>
            <a:spLocks noGrp="1"/>
          </p:cNvSpPr>
          <p:nvPr>
            <p:ph type="sldNum" sz="quarter" idx="10"/>
          </p:nvPr>
        </p:nvSpPr>
        <p:spPr/>
        <p:txBody>
          <a:bodyPr/>
          <a:lstStyle/>
          <a:p>
            <a:fld id="{08E17821-DC9A-3E46-94E4-9203C95651A8}" type="slidenum">
              <a:rPr lang="en-US" smtClean="0"/>
              <a:t>45</a:t>
            </a:fld>
            <a:endParaRPr lang="en-US"/>
          </a:p>
        </p:txBody>
      </p:sp>
    </p:spTree>
    <p:extLst>
      <p:ext uri="{BB962C8B-B14F-4D97-AF65-F5344CB8AC3E}">
        <p14:creationId xmlns:p14="http://schemas.microsoft.com/office/powerpoint/2010/main" val="331062461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While</a:t>
            </a:r>
            <a:r>
              <a:rPr lang="en-US" baseline="0" dirty="0"/>
              <a:t> we’re doing all that let’s start the ball rolling!!!</a:t>
            </a:r>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46</a:t>
            </a:fld>
            <a:endParaRPr lang="en-US"/>
          </a:p>
        </p:txBody>
      </p:sp>
    </p:spTree>
    <p:extLst>
      <p:ext uri="{BB962C8B-B14F-4D97-AF65-F5344CB8AC3E}">
        <p14:creationId xmlns:p14="http://schemas.microsoft.com/office/powerpoint/2010/main" val="36243119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docs.google.com</a:t>
            </a:r>
            <a:r>
              <a:rPr lang="en-US" dirty="0"/>
              <a:t>/document/d/1xDnlgxCC9ITOMOq1oOR1IN6i-B1_1RuCtftpQnJ6VkM/</a:t>
            </a:r>
            <a:r>
              <a:rPr lang="en-US" dirty="0" err="1"/>
              <a:t>edit?usp</a:t>
            </a:r>
            <a:r>
              <a:rPr lang="en-US" dirty="0"/>
              <a:t>=sharing</a:t>
            </a:r>
          </a:p>
        </p:txBody>
      </p:sp>
      <p:sp>
        <p:nvSpPr>
          <p:cNvPr id="4" name="Slide Number Placeholder 3"/>
          <p:cNvSpPr>
            <a:spLocks noGrp="1"/>
          </p:cNvSpPr>
          <p:nvPr>
            <p:ph type="sldNum" sz="quarter" idx="10"/>
          </p:nvPr>
        </p:nvSpPr>
        <p:spPr/>
        <p:txBody>
          <a:bodyPr/>
          <a:lstStyle/>
          <a:p>
            <a:fld id="{08E17821-DC9A-3E46-94E4-9203C95651A8}" type="slidenum">
              <a:rPr lang="en-US" smtClean="0"/>
              <a:t>47</a:t>
            </a:fld>
            <a:endParaRPr lang="en-US"/>
          </a:p>
        </p:txBody>
      </p:sp>
    </p:spTree>
    <p:extLst>
      <p:ext uri="{BB962C8B-B14F-4D97-AF65-F5344CB8AC3E}">
        <p14:creationId xmlns:p14="http://schemas.microsoft.com/office/powerpoint/2010/main" val="331062461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https://</a:t>
            </a:r>
            <a:r>
              <a:rPr lang="en-US" sz="1200" dirty="0" err="1"/>
              <a:t>forms.gle</a:t>
            </a:r>
            <a:r>
              <a:rPr lang="en-US" sz="1200" dirty="0"/>
              <a:t>/5BeX3P9Qg1XYmRWz7</a:t>
            </a:r>
          </a:p>
          <a:p>
            <a:endParaRPr lang="en-US" dirty="0"/>
          </a:p>
        </p:txBody>
      </p:sp>
      <p:sp>
        <p:nvSpPr>
          <p:cNvPr id="4" name="Slide Number Placeholder 3"/>
          <p:cNvSpPr>
            <a:spLocks noGrp="1"/>
          </p:cNvSpPr>
          <p:nvPr>
            <p:ph type="sldNum" sz="quarter" idx="5"/>
          </p:nvPr>
        </p:nvSpPr>
        <p:spPr/>
        <p:txBody>
          <a:bodyPr/>
          <a:lstStyle/>
          <a:p>
            <a:fld id="{400AEDBD-9B7C-DD41-95AF-15271397285B}" type="slidenum">
              <a:rPr lang="en-US" smtClean="0"/>
              <a:t>48</a:t>
            </a:fld>
            <a:endParaRPr lang="en-US"/>
          </a:p>
        </p:txBody>
      </p:sp>
    </p:spTree>
    <p:extLst>
      <p:ext uri="{BB962C8B-B14F-4D97-AF65-F5344CB8AC3E}">
        <p14:creationId xmlns:p14="http://schemas.microsoft.com/office/powerpoint/2010/main" val="370272323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49</a:t>
            </a:fld>
            <a:endParaRPr lang="en-US"/>
          </a:p>
        </p:txBody>
      </p:sp>
    </p:spTree>
    <p:extLst>
      <p:ext uri="{BB962C8B-B14F-4D97-AF65-F5344CB8AC3E}">
        <p14:creationId xmlns:p14="http://schemas.microsoft.com/office/powerpoint/2010/main" val="235171898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50</a:t>
            </a:fld>
            <a:endParaRPr lang="en-US"/>
          </a:p>
        </p:txBody>
      </p:sp>
    </p:spTree>
    <p:extLst>
      <p:ext uri="{BB962C8B-B14F-4D97-AF65-F5344CB8AC3E}">
        <p14:creationId xmlns:p14="http://schemas.microsoft.com/office/powerpoint/2010/main" val="235171898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51</a:t>
            </a:fld>
            <a:endParaRPr lang="en-US"/>
          </a:p>
        </p:txBody>
      </p:sp>
    </p:spTree>
    <p:extLst>
      <p:ext uri="{BB962C8B-B14F-4D97-AF65-F5344CB8AC3E}">
        <p14:creationId xmlns:p14="http://schemas.microsoft.com/office/powerpoint/2010/main" val="3661387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ga-IE"/>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ga-IE"/>
              <a:t>Click to edit Master subtitle style</a:t>
            </a:r>
            <a:endParaRPr lang="en-US"/>
          </a:p>
        </p:txBody>
      </p:sp>
      <p:sp>
        <p:nvSpPr>
          <p:cNvPr id="4" name="Date Placeholder 3"/>
          <p:cNvSpPr>
            <a:spLocks noGrp="1"/>
          </p:cNvSpPr>
          <p:nvPr>
            <p:ph type="dt" sz="half" idx="10"/>
          </p:nvPr>
        </p:nvSpPr>
        <p:spPr/>
        <p:txBody>
          <a:bodyPr/>
          <a:lstStyle/>
          <a:p>
            <a:fld id="{057107E0-F548-964C-9820-A86DE0FA95D9}" type="datetimeFigureOut">
              <a:rPr lang="en-US" smtClean="0"/>
              <a:t>10/12/20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70CDED-4D59-1648-8938-99BE675B1E50}" type="slidenum">
              <a:rPr lang="en-US" smtClean="0"/>
              <a:t>‹#›</a:t>
            </a:fld>
            <a:endParaRPr lang="en-US"/>
          </a:p>
        </p:txBody>
      </p:sp>
    </p:spTree>
    <p:extLst>
      <p:ext uri="{BB962C8B-B14F-4D97-AF65-F5344CB8AC3E}">
        <p14:creationId xmlns:p14="http://schemas.microsoft.com/office/powerpoint/2010/main" val="3110397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a:t>Click to edit Master title style</a:t>
            </a:r>
            <a:endParaRPr lang="en-US"/>
          </a:p>
        </p:txBody>
      </p:sp>
      <p:sp>
        <p:nvSpPr>
          <p:cNvPr id="3" name="Content Placeholder 2"/>
          <p:cNvSpPr>
            <a:spLocks noGrp="1"/>
          </p:cNvSpPr>
          <p:nvPr>
            <p:ph idx="1"/>
          </p:nvPr>
        </p:nvSpPr>
        <p:spPr/>
        <p:txBody>
          <a:body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4" name="Date Placeholder 3"/>
          <p:cNvSpPr>
            <a:spLocks noGrp="1"/>
          </p:cNvSpPr>
          <p:nvPr>
            <p:ph type="dt" sz="half" idx="10"/>
          </p:nvPr>
        </p:nvSpPr>
        <p:spPr/>
        <p:txBody>
          <a:bodyPr/>
          <a:lstStyle/>
          <a:p>
            <a:fld id="{057107E0-F548-964C-9820-A86DE0FA95D9}" type="datetimeFigureOut">
              <a:rPr lang="en-US" smtClean="0"/>
              <a:t>10/12/20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70CDED-4D59-1648-8938-99BE675B1E50}" type="slidenum">
              <a:rPr lang="en-US" smtClean="0"/>
              <a:t>‹#›</a:t>
            </a:fld>
            <a:endParaRPr lang="en-US"/>
          </a:p>
        </p:txBody>
      </p:sp>
    </p:spTree>
    <p:extLst>
      <p:ext uri="{BB962C8B-B14F-4D97-AF65-F5344CB8AC3E}">
        <p14:creationId xmlns:p14="http://schemas.microsoft.com/office/powerpoint/2010/main" val="34767613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ga-IE"/>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ga-IE"/>
              <a:t>Click to edit Master text styles</a:t>
            </a:r>
          </a:p>
        </p:txBody>
      </p:sp>
      <p:sp>
        <p:nvSpPr>
          <p:cNvPr id="4" name="Date Placeholder 3"/>
          <p:cNvSpPr>
            <a:spLocks noGrp="1"/>
          </p:cNvSpPr>
          <p:nvPr>
            <p:ph type="dt" sz="half" idx="10"/>
          </p:nvPr>
        </p:nvSpPr>
        <p:spPr/>
        <p:txBody>
          <a:bodyPr/>
          <a:lstStyle/>
          <a:p>
            <a:fld id="{057107E0-F548-964C-9820-A86DE0FA95D9}" type="datetimeFigureOut">
              <a:rPr lang="en-US" smtClean="0"/>
              <a:t>10/12/20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70CDED-4D59-1648-8938-99BE675B1E50}" type="slidenum">
              <a:rPr lang="en-US" smtClean="0"/>
              <a:t>‹#›</a:t>
            </a:fld>
            <a:endParaRPr lang="en-US"/>
          </a:p>
        </p:txBody>
      </p:sp>
    </p:spTree>
    <p:extLst>
      <p:ext uri="{BB962C8B-B14F-4D97-AF65-F5344CB8AC3E}">
        <p14:creationId xmlns:p14="http://schemas.microsoft.com/office/powerpoint/2010/main" val="10741689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5" name="Date Placeholder 4"/>
          <p:cNvSpPr>
            <a:spLocks noGrp="1"/>
          </p:cNvSpPr>
          <p:nvPr>
            <p:ph type="dt" sz="half" idx="10"/>
          </p:nvPr>
        </p:nvSpPr>
        <p:spPr/>
        <p:txBody>
          <a:bodyPr/>
          <a:lstStyle/>
          <a:p>
            <a:fld id="{057107E0-F548-964C-9820-A86DE0FA95D9}" type="datetimeFigureOut">
              <a:rPr lang="en-US" smtClean="0"/>
              <a:t>10/12/20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70CDED-4D59-1648-8938-99BE675B1E50}" type="slidenum">
              <a:rPr lang="en-US" smtClean="0"/>
              <a:t>‹#›</a:t>
            </a:fld>
            <a:endParaRPr lang="en-US"/>
          </a:p>
        </p:txBody>
      </p:sp>
    </p:spTree>
    <p:extLst>
      <p:ext uri="{BB962C8B-B14F-4D97-AF65-F5344CB8AC3E}">
        <p14:creationId xmlns:p14="http://schemas.microsoft.com/office/powerpoint/2010/main" val="39546968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ga-IE"/>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ga-IE"/>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ga-IE"/>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7" name="Date Placeholder 6"/>
          <p:cNvSpPr>
            <a:spLocks noGrp="1"/>
          </p:cNvSpPr>
          <p:nvPr>
            <p:ph type="dt" sz="half" idx="10"/>
          </p:nvPr>
        </p:nvSpPr>
        <p:spPr/>
        <p:txBody>
          <a:bodyPr/>
          <a:lstStyle/>
          <a:p>
            <a:fld id="{057107E0-F548-964C-9820-A86DE0FA95D9}" type="datetimeFigureOut">
              <a:rPr lang="en-US" smtClean="0"/>
              <a:t>10/12/20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070CDED-4D59-1648-8938-99BE675B1E50}" type="slidenum">
              <a:rPr lang="en-US" smtClean="0"/>
              <a:t>‹#›</a:t>
            </a:fld>
            <a:endParaRPr lang="en-US"/>
          </a:p>
        </p:txBody>
      </p:sp>
    </p:spTree>
    <p:extLst>
      <p:ext uri="{BB962C8B-B14F-4D97-AF65-F5344CB8AC3E}">
        <p14:creationId xmlns:p14="http://schemas.microsoft.com/office/powerpoint/2010/main" val="3945247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a:t>Click to edit Master title style</a:t>
            </a:r>
            <a:endParaRPr lang="en-US"/>
          </a:p>
        </p:txBody>
      </p:sp>
      <p:sp>
        <p:nvSpPr>
          <p:cNvPr id="3" name="Date Placeholder 2"/>
          <p:cNvSpPr>
            <a:spLocks noGrp="1"/>
          </p:cNvSpPr>
          <p:nvPr>
            <p:ph type="dt" sz="half" idx="10"/>
          </p:nvPr>
        </p:nvSpPr>
        <p:spPr/>
        <p:txBody>
          <a:bodyPr/>
          <a:lstStyle/>
          <a:p>
            <a:fld id="{057107E0-F548-964C-9820-A86DE0FA95D9}" type="datetimeFigureOut">
              <a:rPr lang="en-US" smtClean="0"/>
              <a:t>10/12/20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070CDED-4D59-1648-8938-99BE675B1E50}" type="slidenum">
              <a:rPr lang="en-US" smtClean="0"/>
              <a:t>‹#›</a:t>
            </a:fld>
            <a:endParaRPr lang="en-US"/>
          </a:p>
        </p:txBody>
      </p:sp>
    </p:spTree>
    <p:extLst>
      <p:ext uri="{BB962C8B-B14F-4D97-AF65-F5344CB8AC3E}">
        <p14:creationId xmlns:p14="http://schemas.microsoft.com/office/powerpoint/2010/main" val="25213683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7107E0-F548-964C-9820-A86DE0FA95D9}" type="datetimeFigureOut">
              <a:rPr lang="en-US" smtClean="0"/>
              <a:t>10/12/20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070CDED-4D59-1648-8938-99BE675B1E50}" type="slidenum">
              <a:rPr lang="en-US" smtClean="0"/>
              <a:t>‹#›</a:t>
            </a:fld>
            <a:endParaRPr lang="en-US"/>
          </a:p>
        </p:txBody>
      </p:sp>
    </p:spTree>
    <p:extLst>
      <p:ext uri="{BB962C8B-B14F-4D97-AF65-F5344CB8AC3E}">
        <p14:creationId xmlns:p14="http://schemas.microsoft.com/office/powerpoint/2010/main" val="27724131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ga-IE"/>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ga-IE"/>
              <a:t>Click to edit Master text styles</a:t>
            </a:r>
          </a:p>
        </p:txBody>
      </p:sp>
      <p:sp>
        <p:nvSpPr>
          <p:cNvPr id="5" name="Date Placeholder 4"/>
          <p:cNvSpPr>
            <a:spLocks noGrp="1"/>
          </p:cNvSpPr>
          <p:nvPr>
            <p:ph type="dt" sz="half" idx="10"/>
          </p:nvPr>
        </p:nvSpPr>
        <p:spPr/>
        <p:txBody>
          <a:bodyPr/>
          <a:lstStyle/>
          <a:p>
            <a:fld id="{057107E0-F548-964C-9820-A86DE0FA95D9}" type="datetimeFigureOut">
              <a:rPr lang="en-US" smtClean="0"/>
              <a:t>10/12/20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70CDED-4D59-1648-8938-99BE675B1E50}" type="slidenum">
              <a:rPr lang="en-US" smtClean="0"/>
              <a:t>‹#›</a:t>
            </a:fld>
            <a:endParaRPr lang="en-US"/>
          </a:p>
        </p:txBody>
      </p:sp>
    </p:spTree>
    <p:extLst>
      <p:ext uri="{BB962C8B-B14F-4D97-AF65-F5344CB8AC3E}">
        <p14:creationId xmlns:p14="http://schemas.microsoft.com/office/powerpoint/2010/main" val="3213681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ga-IE"/>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ga-IE"/>
              <a:t>Click to edit Master text styles</a:t>
            </a:r>
          </a:p>
        </p:txBody>
      </p:sp>
      <p:sp>
        <p:nvSpPr>
          <p:cNvPr id="5" name="Date Placeholder 4"/>
          <p:cNvSpPr>
            <a:spLocks noGrp="1"/>
          </p:cNvSpPr>
          <p:nvPr>
            <p:ph type="dt" sz="half" idx="10"/>
          </p:nvPr>
        </p:nvSpPr>
        <p:spPr/>
        <p:txBody>
          <a:bodyPr/>
          <a:lstStyle/>
          <a:p>
            <a:fld id="{057107E0-F548-964C-9820-A86DE0FA95D9}" type="datetimeFigureOut">
              <a:rPr lang="en-US" smtClean="0"/>
              <a:t>10/12/20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70CDED-4D59-1648-8938-99BE675B1E50}" type="slidenum">
              <a:rPr lang="en-US" smtClean="0"/>
              <a:t>‹#›</a:t>
            </a:fld>
            <a:endParaRPr lang="en-US"/>
          </a:p>
        </p:txBody>
      </p:sp>
    </p:spTree>
    <p:extLst>
      <p:ext uri="{BB962C8B-B14F-4D97-AF65-F5344CB8AC3E}">
        <p14:creationId xmlns:p14="http://schemas.microsoft.com/office/powerpoint/2010/main" val="3769851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4" name="Date Placeholder 3"/>
          <p:cNvSpPr>
            <a:spLocks noGrp="1"/>
          </p:cNvSpPr>
          <p:nvPr>
            <p:ph type="dt" sz="half" idx="10"/>
          </p:nvPr>
        </p:nvSpPr>
        <p:spPr/>
        <p:txBody>
          <a:bodyPr/>
          <a:lstStyle/>
          <a:p>
            <a:fld id="{057107E0-F548-964C-9820-A86DE0FA95D9}" type="datetimeFigureOut">
              <a:rPr lang="en-US" smtClean="0"/>
              <a:t>10/12/20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70CDED-4D59-1648-8938-99BE675B1E50}" type="slidenum">
              <a:rPr lang="en-US" smtClean="0"/>
              <a:t>‹#›</a:t>
            </a:fld>
            <a:endParaRPr lang="en-US"/>
          </a:p>
        </p:txBody>
      </p:sp>
    </p:spTree>
    <p:extLst>
      <p:ext uri="{BB962C8B-B14F-4D97-AF65-F5344CB8AC3E}">
        <p14:creationId xmlns:p14="http://schemas.microsoft.com/office/powerpoint/2010/main" val="36151368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ga-IE"/>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4" name="Date Placeholder 3"/>
          <p:cNvSpPr>
            <a:spLocks noGrp="1"/>
          </p:cNvSpPr>
          <p:nvPr>
            <p:ph type="dt" sz="half" idx="10"/>
          </p:nvPr>
        </p:nvSpPr>
        <p:spPr/>
        <p:txBody>
          <a:bodyPr/>
          <a:lstStyle/>
          <a:p>
            <a:fld id="{057107E0-F548-964C-9820-A86DE0FA95D9}" type="datetimeFigureOut">
              <a:rPr lang="en-US" smtClean="0"/>
              <a:t>10/12/20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70CDED-4D59-1648-8938-99BE675B1E50}" type="slidenum">
              <a:rPr lang="en-US" smtClean="0"/>
              <a:t>‹#›</a:t>
            </a:fld>
            <a:endParaRPr lang="en-US"/>
          </a:p>
        </p:txBody>
      </p:sp>
    </p:spTree>
    <p:extLst>
      <p:ext uri="{BB962C8B-B14F-4D97-AF65-F5344CB8AC3E}">
        <p14:creationId xmlns:p14="http://schemas.microsoft.com/office/powerpoint/2010/main" val="19003502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ga-IE"/>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7107E0-F548-964C-9820-A86DE0FA95D9}" type="datetimeFigureOut">
              <a:rPr lang="en-US" smtClean="0"/>
              <a:t>10/12/20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70CDED-4D59-1648-8938-99BE675B1E50}" type="slidenum">
              <a:rPr lang="en-US" smtClean="0"/>
              <a:t>‹#›</a:t>
            </a:fld>
            <a:endParaRPr lang="en-US"/>
          </a:p>
        </p:txBody>
      </p:sp>
    </p:spTree>
    <p:extLst>
      <p:ext uri="{BB962C8B-B14F-4D97-AF65-F5344CB8AC3E}">
        <p14:creationId xmlns:p14="http://schemas.microsoft.com/office/powerpoint/2010/main" val="40196457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time_continue=14&amp;v=ALN3UkxXA8g&amp;feature=emb_logo"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time_continue=14&amp;v=ALN3UkxXA8g&amp;feature=emb_logo"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time_continue=14&amp;v=ALN3UkxXA8g&amp;feature=emb_logo" TargetMode="External"/><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time_continue=14&amp;v=ALN3UkxXA8g&amp;feature=emb_logo" TargetMode="External"/><Relationship Id="rId7"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hyperlink" Target="http://www.menti.com/" TargetMode="External"/><Relationship Id="rId5" Type="http://schemas.openxmlformats.org/officeDocument/2006/relationships/hyperlink" Target="https://www.menti.com/syb1omhdrs" TargetMode="External"/><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8.jpeg"/><Relationship Id="rId7" Type="http://schemas.openxmlformats.org/officeDocument/2006/relationships/image" Target="../media/image22.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jpeg"/><Relationship Id="rId4" Type="http://schemas.openxmlformats.org/officeDocument/2006/relationships/image" Target="../media/image19.jpeg"/></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29.jpg"/><Relationship Id="rId3" Type="http://schemas.openxmlformats.org/officeDocument/2006/relationships/image" Target="../media/image24.png"/><Relationship Id="rId7" Type="http://schemas.openxmlformats.org/officeDocument/2006/relationships/image" Target="../media/image28.jpg"/><Relationship Id="rId2" Type="http://schemas.openxmlformats.org/officeDocument/2006/relationships/notesSlide" Target="../notesSlides/notesSlide14.xml"/><Relationship Id="rId1" Type="http://schemas.openxmlformats.org/officeDocument/2006/relationships/slideLayout" Target="../slideLayouts/slideLayout4.xml"/><Relationship Id="rId6" Type="http://schemas.openxmlformats.org/officeDocument/2006/relationships/image" Target="../media/image27.jpg"/><Relationship Id="rId5" Type="http://schemas.openxmlformats.org/officeDocument/2006/relationships/image" Target="../media/image26.jpg"/><Relationship Id="rId10" Type="http://schemas.openxmlformats.org/officeDocument/2006/relationships/image" Target="../media/image31.jpg"/><Relationship Id="rId4" Type="http://schemas.openxmlformats.org/officeDocument/2006/relationships/image" Target="../media/image25.jpeg"/><Relationship Id="rId9" Type="http://schemas.openxmlformats.org/officeDocument/2006/relationships/image" Target="../media/image30.png"/></Relationships>
</file>

<file path=ppt/slides/_rels/slide23.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33.png"/></Relationships>
</file>

<file path=ppt/slides/_rels/slide2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openxmlformats.org/officeDocument/2006/relationships/image" Target="../media/image38.jpeg"/><Relationship Id="rId4" Type="http://schemas.openxmlformats.org/officeDocument/2006/relationships/image" Target="../media/image37.png"/></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hyperlink" Target="https://docs.google.com/document/d/1xDnlgxCC9ITOMOq1oOR1IN6i-B1_1RuCtftpQnJ6VkM/edit?usp=sharing" TargetMode="External"/><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8" Type="http://schemas.openxmlformats.org/officeDocument/2006/relationships/hyperlink" Target="https://developmenteducation.ie/resource/learning-to-read-the-world-teaching-and-learning-about-global-citizenship-and-international-development-in-post-primary-schools/" TargetMode="External"/><Relationship Id="rId3" Type="http://schemas.openxmlformats.org/officeDocument/2006/relationships/hyperlink" Target="https://www.jasonhickel.org/the-divide" TargetMode="External"/><Relationship Id="rId7" Type="http://schemas.openxmlformats.org/officeDocument/2006/relationships/hyperlink" Target="https://www.mmu.ac.uk/media/mmuacuk/content/documents/esri/projects/teacher-resource-project/Ethical-Global-Issues-English.pdf" TargetMode="External"/><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hyperlink" Target="https://decolonialfutures.net/gce/" TargetMode="External"/><Relationship Id="rId5" Type="http://schemas.openxmlformats.org/officeDocument/2006/relationships/hyperlink" Target="https://www.developmenteducationreview.com/issue/issue-27/global-citizenship-education-critical-introduction-key-concepts-and-debates" TargetMode="External"/><Relationship Id="rId4" Type="http://schemas.openxmlformats.org/officeDocument/2006/relationships/hyperlink" Target="https://www.jasonhickel.org" TargetMode="External"/><Relationship Id="rId9" Type="http://schemas.openxmlformats.org/officeDocument/2006/relationships/image" Target="../media/image41.png"/></Relationships>
</file>

<file path=ppt/slides/_rels/slide50.xml.rels><?xml version="1.0" encoding="UTF-8" standalone="yes"?>
<Relationships xmlns="http://schemas.openxmlformats.org/package/2006/relationships"><Relationship Id="rId8" Type="http://schemas.openxmlformats.org/officeDocument/2006/relationships/hyperlink" Target="https://developmenteducation.ie/resource/learning-to-read-the-world-teaching-and-learning-about-global-citizenship-and-international-development-in-post-primary-schools/" TargetMode="External"/><Relationship Id="rId3" Type="http://schemas.openxmlformats.org/officeDocument/2006/relationships/hyperlink" Target="https://worldslargestlesson.globalgoals.org/resource/the-pandemic-is-a-portal/" TargetMode="External"/><Relationship Id="rId7" Type="http://schemas.openxmlformats.org/officeDocument/2006/relationships/hyperlink" Target="https://8020.ie/catchthemifyoucan/" TargetMode="External"/><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hyperlink" Target="https://www.developmenteducationreview.com/issue/issue-30/climate-change-and-coronavirus-confluence-two-emergencies-learning-and-teaching" TargetMode="External"/><Relationship Id="rId5" Type="http://schemas.openxmlformats.org/officeDocument/2006/relationships/hyperlink" Target="https://developmenteducation.ie/feature/7-key-takeaways-from-philip-alston-a-masterclass-on-extreme-poverty/" TargetMode="External"/><Relationship Id="rId4" Type="http://schemas.openxmlformats.org/officeDocument/2006/relationships/hyperlink" Target="https://newint.org/features/2020/08/11/big-story-covid-19-lessons-pandemic" TargetMode="External"/></Relationships>
</file>

<file path=ppt/slides/_rels/slide5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ages-27.jpe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14752" y="2102931"/>
            <a:ext cx="5471892" cy="3127868"/>
          </a:xfrm>
          <a:prstGeom prst="rect">
            <a:avLst/>
          </a:prstGeom>
        </p:spPr>
      </p:pic>
      <p:pic>
        <p:nvPicPr>
          <p:cNvPr id="3" name="Picture 2" descr="Unknown-52.jpe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306630" y="2102931"/>
            <a:ext cx="2628900" cy="3086100"/>
          </a:xfrm>
          <a:prstGeom prst="rect">
            <a:avLst/>
          </a:prstGeom>
        </p:spPr>
      </p:pic>
      <p:sp>
        <p:nvSpPr>
          <p:cNvPr id="4" name="TextBox 3"/>
          <p:cNvSpPr txBox="1"/>
          <p:nvPr/>
        </p:nvSpPr>
        <p:spPr>
          <a:xfrm>
            <a:off x="414752" y="336907"/>
            <a:ext cx="8520778" cy="1938992"/>
          </a:xfrm>
          <a:prstGeom prst="rect">
            <a:avLst/>
          </a:prstGeom>
          <a:noFill/>
        </p:spPr>
        <p:txBody>
          <a:bodyPr wrap="square" rtlCol="0">
            <a:spAutoFit/>
          </a:bodyPr>
          <a:lstStyle/>
          <a:p>
            <a:pPr algn="ctr"/>
            <a:r>
              <a:rPr lang="en-US" sz="4000" b="1" dirty="0">
                <a:latin typeface="American Typewriter"/>
                <a:cs typeface="American Typewriter"/>
              </a:rPr>
              <a:t>The What and How of the WWGS Approach to Global Citizenship Education</a:t>
            </a:r>
          </a:p>
        </p:txBody>
      </p:sp>
      <p:sp>
        <p:nvSpPr>
          <p:cNvPr id="5" name="TextBox 4"/>
          <p:cNvSpPr txBox="1"/>
          <p:nvPr/>
        </p:nvSpPr>
        <p:spPr>
          <a:xfrm>
            <a:off x="414752" y="5667477"/>
            <a:ext cx="8053004" cy="1046440"/>
          </a:xfrm>
          <a:prstGeom prst="rect">
            <a:avLst/>
          </a:prstGeom>
          <a:noFill/>
        </p:spPr>
        <p:txBody>
          <a:bodyPr wrap="square" rtlCol="0">
            <a:spAutoFit/>
          </a:bodyPr>
          <a:lstStyle/>
          <a:p>
            <a:pPr algn="ctr"/>
            <a:r>
              <a:rPr lang="en-US" sz="4400" b="1" dirty="0">
                <a:latin typeface="American Typewriter"/>
                <a:cs typeface="American Typewriter"/>
              </a:rPr>
              <a:t>Autumn 2020</a:t>
            </a:r>
          </a:p>
          <a:p>
            <a:endParaRPr lang="en-US" dirty="0"/>
          </a:p>
        </p:txBody>
      </p:sp>
    </p:spTree>
    <p:extLst>
      <p:ext uri="{BB962C8B-B14F-4D97-AF65-F5344CB8AC3E}">
        <p14:creationId xmlns:p14="http://schemas.microsoft.com/office/powerpoint/2010/main" val="20543496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5582" y="1747045"/>
            <a:ext cx="8492836" cy="4461250"/>
          </a:xfrm>
        </p:spPr>
        <p:txBody>
          <a:bodyPr>
            <a:noAutofit/>
          </a:bodyPr>
          <a:lstStyle/>
          <a:p>
            <a:pPr algn="l"/>
            <a:r>
              <a:rPr lang="en-US" sz="2000" b="1" dirty="0">
                <a:latin typeface="Helvetica Neue" panose="02000503000000020004" pitchFamily="2" charset="0"/>
                <a:ea typeface="Helvetica Neue" panose="02000503000000020004" pitchFamily="2" charset="0"/>
                <a:cs typeface="Helvetica Neue" panose="02000503000000020004" pitchFamily="2" charset="0"/>
              </a:rPr>
              <a:t>The session will cover:</a:t>
            </a:r>
            <a:br>
              <a:rPr lang="en-US" sz="2000" b="1" dirty="0">
                <a:latin typeface="Helvetica Neue" panose="02000503000000020004" pitchFamily="2" charset="0"/>
                <a:ea typeface="Helvetica Neue" panose="02000503000000020004" pitchFamily="2" charset="0"/>
                <a:cs typeface="Helvetica Neue" panose="02000503000000020004" pitchFamily="2" charset="0"/>
              </a:rPr>
            </a:br>
            <a:r>
              <a:rPr lang="en-US" sz="2000" b="1" dirty="0">
                <a:latin typeface="Helvetica Neue" panose="02000503000000020004" pitchFamily="2" charset="0"/>
                <a:ea typeface="Helvetica Neue" panose="02000503000000020004" pitchFamily="2" charset="0"/>
                <a:cs typeface="Helvetica Neue" panose="02000503000000020004" pitchFamily="2" charset="0"/>
              </a:rPr>
              <a:t>- </a:t>
            </a:r>
            <a:r>
              <a:rPr lang="en-US" sz="2000" dirty="0">
                <a:latin typeface="Helvetica Neue" panose="02000503000000020004" pitchFamily="2" charset="0"/>
                <a:ea typeface="Helvetica Neue" panose="02000503000000020004" pitchFamily="2" charset="0"/>
                <a:cs typeface="Helvetica Neue" panose="02000503000000020004" pitchFamily="2" charset="0"/>
              </a:rPr>
              <a:t>The WWGS critical and analytical approach to GCE</a:t>
            </a:r>
            <a:br>
              <a:rPr lang="en-US" sz="2000" dirty="0">
                <a:latin typeface="Helvetica Neue" panose="02000503000000020004" pitchFamily="2" charset="0"/>
                <a:ea typeface="Helvetica Neue" panose="02000503000000020004" pitchFamily="2" charset="0"/>
                <a:cs typeface="Helvetica Neue" panose="02000503000000020004" pitchFamily="2" charset="0"/>
              </a:rPr>
            </a:br>
            <a:r>
              <a:rPr lang="en-US" sz="2000" dirty="0">
                <a:latin typeface="Helvetica Neue" panose="02000503000000020004" pitchFamily="2" charset="0"/>
                <a:ea typeface="Helvetica Neue" panose="02000503000000020004" pitchFamily="2" charset="0"/>
                <a:cs typeface="Helvetica Neue" panose="02000503000000020004" pitchFamily="2" charset="0"/>
              </a:rPr>
              <a:t>	* The theory that underpins our approach</a:t>
            </a:r>
            <a:br>
              <a:rPr lang="en-US" sz="2000" dirty="0">
                <a:latin typeface="Helvetica Neue" panose="02000503000000020004" pitchFamily="2" charset="0"/>
                <a:ea typeface="Helvetica Neue" panose="02000503000000020004" pitchFamily="2" charset="0"/>
                <a:cs typeface="Helvetica Neue" panose="02000503000000020004" pitchFamily="2" charset="0"/>
              </a:rPr>
            </a:br>
            <a:r>
              <a:rPr lang="en-US" sz="2000" dirty="0">
                <a:latin typeface="Helvetica Neue" panose="02000503000000020004" pitchFamily="2" charset="0"/>
                <a:ea typeface="Helvetica Neue" panose="02000503000000020004" pitchFamily="2" charset="0"/>
                <a:cs typeface="Helvetica Neue" panose="02000503000000020004" pitchFamily="2" charset="0"/>
              </a:rPr>
              <a:t>	* Reflect on our own GCE practice as teachers</a:t>
            </a:r>
            <a:br>
              <a:rPr lang="en-US" sz="2000" dirty="0">
                <a:latin typeface="Helvetica Neue" panose="02000503000000020004" pitchFamily="2" charset="0"/>
                <a:ea typeface="Helvetica Neue" panose="02000503000000020004" pitchFamily="2" charset="0"/>
                <a:cs typeface="Helvetica Neue" panose="02000503000000020004" pitchFamily="2" charset="0"/>
              </a:rPr>
            </a:br>
            <a:r>
              <a:rPr lang="en-US" sz="2000" dirty="0">
                <a:latin typeface="Helvetica Neue" panose="02000503000000020004" pitchFamily="2" charset="0"/>
                <a:ea typeface="Helvetica Neue" panose="02000503000000020004" pitchFamily="2" charset="0"/>
                <a:cs typeface="Helvetica Neue" panose="02000503000000020004" pitchFamily="2" charset="0"/>
              </a:rPr>
              <a:t>	* The tools we use to guide teachers on this approach</a:t>
            </a:r>
            <a:br>
              <a:rPr lang="en-US" sz="2000" dirty="0">
                <a:latin typeface="Helvetica Neue" panose="02000503000000020004" pitchFamily="2" charset="0"/>
                <a:ea typeface="Helvetica Neue" panose="02000503000000020004" pitchFamily="2" charset="0"/>
                <a:cs typeface="Helvetica Neue" panose="02000503000000020004" pitchFamily="2" charset="0"/>
              </a:rPr>
            </a:br>
            <a:br>
              <a:rPr lang="en-US" sz="2000" dirty="0">
                <a:latin typeface="Helvetica Neue" panose="02000503000000020004" pitchFamily="2" charset="0"/>
                <a:ea typeface="Helvetica Neue" panose="02000503000000020004" pitchFamily="2" charset="0"/>
                <a:cs typeface="Helvetica Neue" panose="02000503000000020004" pitchFamily="2" charset="0"/>
              </a:rPr>
            </a:br>
            <a:r>
              <a:rPr lang="en-US" sz="2000" dirty="0">
                <a:latin typeface="Helvetica Neue" panose="02000503000000020004" pitchFamily="2" charset="0"/>
                <a:ea typeface="Helvetica Neue" panose="02000503000000020004" pitchFamily="2" charset="0"/>
                <a:cs typeface="Helvetica Neue" panose="02000503000000020004" pitchFamily="2" charset="0"/>
              </a:rPr>
              <a:t>- COVID-19 as an opportunity and a challenge to GCE</a:t>
            </a:r>
            <a:br>
              <a:rPr lang="en-US" sz="2000" dirty="0">
                <a:latin typeface="Helvetica Neue" panose="02000503000000020004" pitchFamily="2" charset="0"/>
                <a:ea typeface="Helvetica Neue" panose="02000503000000020004" pitchFamily="2" charset="0"/>
                <a:cs typeface="Helvetica Neue" panose="02000503000000020004" pitchFamily="2" charset="0"/>
              </a:rPr>
            </a:br>
            <a:r>
              <a:rPr lang="en-US" sz="2000" dirty="0">
                <a:latin typeface="Helvetica Neue" panose="02000503000000020004" pitchFamily="2" charset="0"/>
                <a:ea typeface="Helvetica Neue" panose="02000503000000020004" pitchFamily="2" charset="0"/>
                <a:cs typeface="Helvetica Neue" panose="02000503000000020004" pitchFamily="2" charset="0"/>
              </a:rPr>
              <a:t>      * What opportunities does COVID-19 offer to create change</a:t>
            </a:r>
            <a:br>
              <a:rPr lang="en-US" sz="2000" dirty="0">
                <a:latin typeface="Helvetica Neue" panose="02000503000000020004" pitchFamily="2" charset="0"/>
                <a:ea typeface="Helvetica Neue" panose="02000503000000020004" pitchFamily="2" charset="0"/>
                <a:cs typeface="Helvetica Neue" panose="02000503000000020004" pitchFamily="2" charset="0"/>
              </a:rPr>
            </a:br>
            <a:r>
              <a:rPr lang="en-US" sz="2000" dirty="0">
                <a:latin typeface="Helvetica Neue" panose="02000503000000020004" pitchFamily="2" charset="0"/>
                <a:ea typeface="Helvetica Neue" panose="02000503000000020004" pitchFamily="2" charset="0"/>
                <a:cs typeface="Helvetica Neue" panose="02000503000000020004" pitchFamily="2" charset="0"/>
              </a:rPr>
              <a:t>      * How to adapt my GCE </a:t>
            </a:r>
            <a:r>
              <a:rPr lang="en-US" sz="2000" dirty="0" err="1">
                <a:latin typeface="Helvetica Neue" panose="02000503000000020004" pitchFamily="2" charset="0"/>
                <a:ea typeface="Helvetica Neue" panose="02000503000000020004" pitchFamily="2" charset="0"/>
                <a:cs typeface="Helvetica Neue" panose="02000503000000020004" pitchFamily="2" charset="0"/>
              </a:rPr>
              <a:t>programme</a:t>
            </a:r>
            <a:r>
              <a:rPr lang="en-US" sz="2000" dirty="0">
                <a:latin typeface="Helvetica Neue" panose="02000503000000020004" pitchFamily="2" charset="0"/>
                <a:ea typeface="Helvetica Neue" panose="02000503000000020004" pitchFamily="2" charset="0"/>
                <a:cs typeface="Helvetica Neue" panose="02000503000000020004" pitchFamily="2" charset="0"/>
              </a:rPr>
              <a:t> in the current context</a:t>
            </a:r>
            <a:br>
              <a:rPr lang="en-US" sz="2000" dirty="0">
                <a:latin typeface="Helvetica Neue" panose="02000503000000020004" pitchFamily="2" charset="0"/>
                <a:ea typeface="Helvetica Neue" panose="02000503000000020004" pitchFamily="2" charset="0"/>
                <a:cs typeface="Helvetica Neue" panose="02000503000000020004" pitchFamily="2" charset="0"/>
              </a:rPr>
            </a:br>
            <a:br>
              <a:rPr lang="en-US" sz="2000" dirty="0">
                <a:latin typeface="Helvetica Neue" panose="02000503000000020004" pitchFamily="2" charset="0"/>
                <a:ea typeface="Helvetica Neue" panose="02000503000000020004" pitchFamily="2" charset="0"/>
                <a:cs typeface="Helvetica Neue" panose="02000503000000020004" pitchFamily="2" charset="0"/>
              </a:rPr>
            </a:br>
            <a:r>
              <a:rPr lang="en-US" sz="2000" b="1" dirty="0">
                <a:latin typeface="Helvetica Neue" panose="02000503000000020004" pitchFamily="2" charset="0"/>
                <a:ea typeface="Helvetica Neue" panose="02000503000000020004" pitchFamily="2" charset="0"/>
                <a:cs typeface="Helvetica Neue" panose="02000503000000020004" pitchFamily="2" charset="0"/>
              </a:rPr>
              <a:t>Session Breakdown:</a:t>
            </a:r>
            <a:br>
              <a:rPr lang="en-US" sz="2000" dirty="0">
                <a:latin typeface="Helvetica Neue" panose="02000503000000020004" pitchFamily="2" charset="0"/>
                <a:ea typeface="Helvetica Neue" panose="02000503000000020004" pitchFamily="2" charset="0"/>
                <a:cs typeface="Helvetica Neue" panose="02000503000000020004" pitchFamily="2" charset="0"/>
              </a:rPr>
            </a:br>
            <a:r>
              <a:rPr lang="en-US" sz="2000" dirty="0">
                <a:latin typeface="Helvetica Neue" panose="02000503000000020004" pitchFamily="2" charset="0"/>
                <a:ea typeface="Helvetica Neue" panose="02000503000000020004" pitchFamily="2" charset="0"/>
                <a:cs typeface="Helvetica Neue" panose="02000503000000020004" pitchFamily="2" charset="0"/>
              </a:rPr>
              <a:t>	</a:t>
            </a:r>
            <a:r>
              <a:rPr lang="en-US" sz="2000" u="sng" dirty="0">
                <a:latin typeface="Helvetica Neue" panose="02000503000000020004" pitchFamily="2" charset="0"/>
                <a:ea typeface="Helvetica Neue" panose="02000503000000020004" pitchFamily="2" charset="0"/>
                <a:cs typeface="Helvetica Neue" panose="02000503000000020004" pitchFamily="2" charset="0"/>
              </a:rPr>
              <a:t>PART 1: </a:t>
            </a:r>
            <a:r>
              <a:rPr lang="en-US" sz="2000" dirty="0">
                <a:latin typeface="Helvetica Neue" panose="02000503000000020004" pitchFamily="2" charset="0"/>
                <a:ea typeface="Helvetica Neue" panose="02000503000000020004" pitchFamily="2" charset="0"/>
                <a:cs typeface="Helvetica Neue" panose="02000503000000020004" pitchFamily="2" charset="0"/>
              </a:rPr>
              <a:t>WHAT – theory to practice</a:t>
            </a:r>
            <a:br>
              <a:rPr lang="en-US" sz="2000" dirty="0">
                <a:latin typeface="Helvetica Neue" panose="02000503000000020004" pitchFamily="2" charset="0"/>
                <a:ea typeface="Helvetica Neue" panose="02000503000000020004" pitchFamily="2" charset="0"/>
                <a:cs typeface="Helvetica Neue" panose="02000503000000020004" pitchFamily="2" charset="0"/>
              </a:rPr>
            </a:br>
            <a:r>
              <a:rPr lang="en-US" sz="2000" dirty="0">
                <a:latin typeface="Helvetica Neue" panose="02000503000000020004" pitchFamily="2" charset="0"/>
                <a:ea typeface="Helvetica Neue" panose="02000503000000020004" pitchFamily="2" charset="0"/>
                <a:cs typeface="Helvetica Neue" panose="02000503000000020004" pitchFamily="2" charset="0"/>
              </a:rPr>
              <a:t>	PART 2: HOW – Tools and methodologies</a:t>
            </a:r>
          </a:p>
        </p:txBody>
      </p:sp>
      <p:sp>
        <p:nvSpPr>
          <p:cNvPr id="5" name="TextBox 4"/>
          <p:cNvSpPr txBox="1"/>
          <p:nvPr/>
        </p:nvSpPr>
        <p:spPr>
          <a:xfrm>
            <a:off x="457200" y="292878"/>
            <a:ext cx="8229600" cy="1200329"/>
          </a:xfrm>
          <a:prstGeom prst="rect">
            <a:avLst/>
          </a:prstGeom>
          <a:noFill/>
        </p:spPr>
        <p:txBody>
          <a:bodyPr wrap="square" rtlCol="0">
            <a:spAutoFit/>
          </a:bodyPr>
          <a:lstStyle/>
          <a:p>
            <a:pPr algn="ctr"/>
            <a:r>
              <a:rPr lang="en-US" sz="3600" b="1" dirty="0">
                <a:latin typeface="American Typewriter"/>
                <a:cs typeface="American Typewriter"/>
              </a:rPr>
              <a:t>Workshop on</a:t>
            </a:r>
          </a:p>
          <a:p>
            <a:pPr algn="ctr"/>
            <a:r>
              <a:rPr lang="en-US" sz="3600" b="1" dirty="0">
                <a:latin typeface="American Typewriter"/>
                <a:cs typeface="American Typewriter"/>
              </a:rPr>
              <a:t> Critical Approach to GCE</a:t>
            </a:r>
          </a:p>
        </p:txBody>
      </p:sp>
    </p:spTree>
    <p:extLst>
      <p:ext uri="{BB962C8B-B14F-4D97-AF65-F5344CB8AC3E}">
        <p14:creationId xmlns:p14="http://schemas.microsoft.com/office/powerpoint/2010/main" val="892937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E175BCA4-BF12-6543-BAA7-CA935919E7FE}"/>
              </a:ext>
            </a:extLst>
          </p:cNvPr>
          <p:cNvGrpSpPr/>
          <p:nvPr/>
        </p:nvGrpSpPr>
        <p:grpSpPr>
          <a:xfrm>
            <a:off x="4713563" y="1687590"/>
            <a:ext cx="4511655" cy="3482820"/>
            <a:chOff x="390293" y="-1303609"/>
            <a:chExt cx="12517247" cy="8817148"/>
          </a:xfrm>
        </p:grpSpPr>
        <p:pic>
          <p:nvPicPr>
            <p:cNvPr id="3" name="Picture 2" descr="A screenshot of a social media post&#10;&#10;Description automatically generated">
              <a:extLst>
                <a:ext uri="{FF2B5EF4-FFF2-40B4-BE49-F238E27FC236}">
                  <a16:creationId xmlns:a16="http://schemas.microsoft.com/office/drawing/2014/main" id="{8C553BD8-645F-0046-8D43-5A08CEC0EEB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69488" y="-1303609"/>
              <a:ext cx="6238052" cy="8817148"/>
            </a:xfrm>
            <a:prstGeom prst="rect">
              <a:avLst/>
            </a:prstGeom>
          </p:spPr>
        </p:pic>
        <p:pic>
          <p:nvPicPr>
            <p:cNvPr id="5" name="Picture 4" descr="A screenshot of a video game&#10;&#10;Description automatically generated">
              <a:extLst>
                <a:ext uri="{FF2B5EF4-FFF2-40B4-BE49-F238E27FC236}">
                  <a16:creationId xmlns:a16="http://schemas.microsoft.com/office/drawing/2014/main" id="{C3D21268-772E-7B4B-A0C5-065C63A710D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90293" y="-1303609"/>
              <a:ext cx="6238052" cy="8817145"/>
            </a:xfrm>
            <a:prstGeom prst="rect">
              <a:avLst/>
            </a:prstGeom>
          </p:spPr>
        </p:pic>
      </p:grpSp>
      <p:sp>
        <p:nvSpPr>
          <p:cNvPr id="7" name="Octagon 6">
            <a:extLst>
              <a:ext uri="{FF2B5EF4-FFF2-40B4-BE49-F238E27FC236}">
                <a16:creationId xmlns:a16="http://schemas.microsoft.com/office/drawing/2014/main" id="{E2FE7CE2-6096-154C-8692-10429ED2243B}"/>
              </a:ext>
            </a:extLst>
          </p:cNvPr>
          <p:cNvSpPr/>
          <p:nvPr/>
        </p:nvSpPr>
        <p:spPr>
          <a:xfrm>
            <a:off x="7924799" y="5776067"/>
            <a:ext cx="1219201" cy="1081933"/>
          </a:xfrm>
          <a:prstGeom prst="oc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Page</a:t>
            </a:r>
          </a:p>
          <a:p>
            <a:pPr algn="ctr"/>
            <a:r>
              <a:rPr lang="en-US" sz="2400" b="1" dirty="0"/>
              <a:t>14-15</a:t>
            </a:r>
          </a:p>
        </p:txBody>
      </p:sp>
      <p:sp>
        <p:nvSpPr>
          <p:cNvPr id="8" name="TextBox 7">
            <a:extLst>
              <a:ext uri="{FF2B5EF4-FFF2-40B4-BE49-F238E27FC236}">
                <a16:creationId xmlns:a16="http://schemas.microsoft.com/office/drawing/2014/main" id="{A4AD78D6-A75B-8E4B-99D0-FDACB24E35AD}"/>
              </a:ext>
            </a:extLst>
          </p:cNvPr>
          <p:cNvSpPr txBox="1"/>
          <p:nvPr/>
        </p:nvSpPr>
        <p:spPr>
          <a:xfrm>
            <a:off x="450273" y="0"/>
            <a:ext cx="8229600" cy="646331"/>
          </a:xfrm>
          <a:prstGeom prst="rect">
            <a:avLst/>
          </a:prstGeom>
          <a:noFill/>
        </p:spPr>
        <p:txBody>
          <a:bodyPr wrap="square" rtlCol="0">
            <a:spAutoFit/>
          </a:bodyPr>
          <a:lstStyle/>
          <a:p>
            <a:pPr algn="ctr"/>
            <a:r>
              <a:rPr lang="en-US" sz="3600" b="1" dirty="0">
                <a:latin typeface="American Typewriter"/>
                <a:cs typeface="American Typewriter"/>
              </a:rPr>
              <a:t>WWGS 6 Step Approach to GCE</a:t>
            </a:r>
          </a:p>
        </p:txBody>
      </p:sp>
      <p:pic>
        <p:nvPicPr>
          <p:cNvPr id="9" name="Picture 8" descr="A picture containing text, sign, newspaper, grass&#10;&#10;Description automatically generated">
            <a:extLst>
              <a:ext uri="{FF2B5EF4-FFF2-40B4-BE49-F238E27FC236}">
                <a16:creationId xmlns:a16="http://schemas.microsoft.com/office/drawing/2014/main" id="{11D61F42-31E7-9148-BC0A-94C21D6B9833}"/>
              </a:ext>
            </a:extLst>
          </p:cNvPr>
          <p:cNvPicPr>
            <a:picLocks noChangeAspect="1"/>
          </p:cNvPicPr>
          <p:nvPr/>
        </p:nvPicPr>
        <p:blipFill>
          <a:blip r:embed="rId5"/>
          <a:stretch>
            <a:fillRect/>
          </a:stretch>
        </p:blipFill>
        <p:spPr>
          <a:xfrm>
            <a:off x="176688" y="646331"/>
            <a:ext cx="4394425" cy="6211669"/>
          </a:xfrm>
          <a:prstGeom prst="rect">
            <a:avLst/>
          </a:prstGeom>
        </p:spPr>
      </p:pic>
    </p:spTree>
    <p:extLst>
      <p:ext uri="{BB962C8B-B14F-4D97-AF65-F5344CB8AC3E}">
        <p14:creationId xmlns:p14="http://schemas.microsoft.com/office/powerpoint/2010/main" val="12906379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E175BCA4-BF12-6543-BAA7-CA935919E7FE}"/>
              </a:ext>
            </a:extLst>
          </p:cNvPr>
          <p:cNvGrpSpPr/>
          <p:nvPr/>
        </p:nvGrpSpPr>
        <p:grpSpPr>
          <a:xfrm>
            <a:off x="-2" y="-7069970"/>
            <a:ext cx="18859502" cy="13639027"/>
            <a:chOff x="-1" y="-1303609"/>
            <a:chExt cx="12192000" cy="8817148"/>
          </a:xfrm>
        </p:grpSpPr>
        <p:pic>
          <p:nvPicPr>
            <p:cNvPr id="3" name="Picture 2" descr="A screenshot of a social media post&#10;&#10;Description automatically generated">
              <a:extLst>
                <a:ext uri="{FF2B5EF4-FFF2-40B4-BE49-F238E27FC236}">
                  <a16:creationId xmlns:a16="http://schemas.microsoft.com/office/drawing/2014/main" id="{8C553BD8-645F-0046-8D43-5A08CEC0EEB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53947" y="-1303608"/>
              <a:ext cx="6238052" cy="8817147"/>
            </a:xfrm>
            <a:prstGeom prst="rect">
              <a:avLst/>
            </a:prstGeom>
          </p:spPr>
        </p:pic>
        <p:pic>
          <p:nvPicPr>
            <p:cNvPr id="5" name="Picture 4" descr="A screenshot of a video game&#10;&#10;Description automatically generated">
              <a:extLst>
                <a:ext uri="{FF2B5EF4-FFF2-40B4-BE49-F238E27FC236}">
                  <a16:creationId xmlns:a16="http://schemas.microsoft.com/office/drawing/2014/main" id="{C3D21268-772E-7B4B-A0C5-065C63A710D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 y="-1303609"/>
              <a:ext cx="6238052" cy="8817146"/>
            </a:xfrm>
            <a:prstGeom prst="rect">
              <a:avLst/>
            </a:prstGeom>
          </p:spPr>
        </p:pic>
      </p:grpSp>
      <p:sp>
        <p:nvSpPr>
          <p:cNvPr id="7" name="Octagon 6">
            <a:extLst>
              <a:ext uri="{FF2B5EF4-FFF2-40B4-BE49-F238E27FC236}">
                <a16:creationId xmlns:a16="http://schemas.microsoft.com/office/drawing/2014/main" id="{E2FE7CE2-6096-154C-8692-10429ED2243B}"/>
              </a:ext>
            </a:extLst>
          </p:cNvPr>
          <p:cNvSpPr/>
          <p:nvPr/>
        </p:nvSpPr>
        <p:spPr>
          <a:xfrm>
            <a:off x="7924799" y="5776067"/>
            <a:ext cx="1219201" cy="1081933"/>
          </a:xfrm>
          <a:prstGeom prst="oc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Page</a:t>
            </a:r>
          </a:p>
          <a:p>
            <a:pPr algn="ctr"/>
            <a:r>
              <a:rPr lang="en-US" sz="2400" b="1" dirty="0"/>
              <a:t>14-15</a:t>
            </a:r>
          </a:p>
        </p:txBody>
      </p:sp>
      <p:sp>
        <p:nvSpPr>
          <p:cNvPr id="2" name="Donut 1"/>
          <p:cNvSpPr/>
          <p:nvPr/>
        </p:nvSpPr>
        <p:spPr>
          <a:xfrm>
            <a:off x="-375138" y="288943"/>
            <a:ext cx="10852638" cy="6569058"/>
          </a:xfrm>
          <a:prstGeom prst="donut">
            <a:avLst>
              <a:gd name="adj" fmla="val 3685"/>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6029468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8294908-8B00-4F58-BBBA-20F71A40A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4364C879-1404-4203-8E9D-CC5DE0A621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41023" y="-934769"/>
            <a:ext cx="2424873" cy="2708393"/>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84617302-4B0D-4351-A6BB-6F0930D94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73756" y="-134088"/>
            <a:ext cx="1635955" cy="1226966"/>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DA2C7802-C2E0-4218-8F89-8DD7CCD2C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713565" y="311926"/>
            <a:ext cx="4059393" cy="1911083"/>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A6D7111A-21E5-4EE9-8A78-10E5530F01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7548980" y="1613994"/>
            <a:ext cx="1185708" cy="889281"/>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A3969E80-A77B-49FC-9122-D89AFD5EE1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27781" y="5494508"/>
            <a:ext cx="2444907" cy="1774587"/>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a16="http://schemas.microsoft.com/office/drawing/2014/main" id="{1849CA57-76BD-4CF2-80BA-D7A46A01B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211282" y="5555951"/>
            <a:ext cx="928467" cy="696350"/>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2" name="Freeform: Shape 21">
            <a:extLst>
              <a:ext uri="{FF2B5EF4-FFF2-40B4-BE49-F238E27FC236}">
                <a16:creationId xmlns:a16="http://schemas.microsoft.com/office/drawing/2014/main" id="{35E9085E-E730-4768-83D4-6CB7E98971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877311" y="1407983"/>
            <a:ext cx="5389379" cy="4042034"/>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Box 2"/>
          <p:cNvSpPr txBox="1"/>
          <p:nvPr/>
        </p:nvSpPr>
        <p:spPr>
          <a:xfrm>
            <a:off x="2403481" y="2353641"/>
            <a:ext cx="4337037" cy="2150719"/>
          </a:xfrm>
          <a:prstGeom prst="rect">
            <a:avLst/>
          </a:prstGeom>
          <a:noFill/>
        </p:spPr>
        <p:txBody>
          <a:bodyPr vert="horz" lIns="91440" tIns="45720" rIns="91440" bIns="45720" rtlCol="0" anchor="ctr">
            <a:normAutofit/>
          </a:bodyPr>
          <a:lstStyle/>
          <a:p>
            <a:pPr algn="ctr" defTabSz="914400">
              <a:lnSpc>
                <a:spcPct val="90000"/>
              </a:lnSpc>
              <a:spcBef>
                <a:spcPct val="0"/>
              </a:spcBef>
              <a:spcAft>
                <a:spcPts val="600"/>
              </a:spcAft>
            </a:pPr>
            <a:r>
              <a:rPr lang="en-US" sz="4400" b="1" kern="1200" dirty="0">
                <a:solidFill>
                  <a:srgbClr val="080808"/>
                </a:solidFill>
                <a:latin typeface="+mj-lt"/>
                <a:ea typeface="+mj-ea"/>
                <a:cs typeface="+mj-cs"/>
              </a:rPr>
              <a:t>PART 1: WHAT?</a:t>
            </a:r>
          </a:p>
          <a:p>
            <a:pPr algn="ctr" defTabSz="914400">
              <a:lnSpc>
                <a:spcPct val="90000"/>
              </a:lnSpc>
              <a:spcBef>
                <a:spcPct val="0"/>
              </a:spcBef>
              <a:spcAft>
                <a:spcPts val="600"/>
              </a:spcAft>
            </a:pPr>
            <a:endParaRPr lang="en-US" sz="1900" b="1" kern="1200" dirty="0">
              <a:solidFill>
                <a:srgbClr val="080808"/>
              </a:solidFill>
              <a:latin typeface="+mj-lt"/>
              <a:ea typeface="+mj-ea"/>
              <a:cs typeface="+mj-cs"/>
            </a:endParaRPr>
          </a:p>
          <a:p>
            <a:pPr algn="ctr" defTabSz="914400">
              <a:lnSpc>
                <a:spcPct val="90000"/>
              </a:lnSpc>
              <a:spcBef>
                <a:spcPct val="0"/>
              </a:spcBef>
              <a:spcAft>
                <a:spcPts val="600"/>
              </a:spcAft>
            </a:pPr>
            <a:r>
              <a:rPr lang="en-US" sz="1900" kern="1200" dirty="0">
                <a:solidFill>
                  <a:srgbClr val="080808"/>
                </a:solidFill>
                <a:latin typeface="+mj-lt"/>
                <a:ea typeface="+mj-ea"/>
                <a:cs typeface="+mj-cs"/>
              </a:rPr>
              <a:t>-  Envisaging a New World</a:t>
            </a:r>
          </a:p>
          <a:p>
            <a:pPr algn="ctr" defTabSz="914400">
              <a:lnSpc>
                <a:spcPct val="90000"/>
              </a:lnSpc>
              <a:spcBef>
                <a:spcPct val="0"/>
              </a:spcBef>
              <a:spcAft>
                <a:spcPts val="600"/>
              </a:spcAft>
            </a:pPr>
            <a:endParaRPr lang="en-US" sz="1900" kern="1200" dirty="0">
              <a:solidFill>
                <a:srgbClr val="080808"/>
              </a:solidFill>
              <a:latin typeface="+mj-lt"/>
              <a:ea typeface="+mj-ea"/>
              <a:cs typeface="+mj-cs"/>
            </a:endParaRPr>
          </a:p>
          <a:p>
            <a:pPr algn="ctr" defTabSz="914400">
              <a:lnSpc>
                <a:spcPct val="90000"/>
              </a:lnSpc>
              <a:spcBef>
                <a:spcPct val="0"/>
              </a:spcBef>
              <a:spcAft>
                <a:spcPts val="600"/>
              </a:spcAft>
            </a:pPr>
            <a:r>
              <a:rPr lang="en-US" sz="1900" kern="1200" dirty="0">
                <a:solidFill>
                  <a:srgbClr val="080808"/>
                </a:solidFill>
                <a:latin typeface="+mj-lt"/>
                <a:ea typeface="+mj-ea"/>
                <a:cs typeface="+mj-cs"/>
              </a:rPr>
              <a:t>- Critical Approach - Theory to Practice</a:t>
            </a:r>
          </a:p>
        </p:txBody>
      </p:sp>
      <p:sp>
        <p:nvSpPr>
          <p:cNvPr id="24" name="Freeform: Shape 23">
            <a:extLst>
              <a:ext uri="{FF2B5EF4-FFF2-40B4-BE49-F238E27FC236}">
                <a16:creationId xmlns:a16="http://schemas.microsoft.com/office/drawing/2014/main" id="{973272FE-A474-4CAE-8CA2-BCC8B476C3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76283" y="882212"/>
            <a:ext cx="6791435" cy="5093576"/>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26" name="Freeform: Shape 25">
            <a:extLst>
              <a:ext uri="{FF2B5EF4-FFF2-40B4-BE49-F238E27FC236}">
                <a16:creationId xmlns:a16="http://schemas.microsoft.com/office/drawing/2014/main" id="{E07981EA-05A6-437C-88D7-B377B92B03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943393" y="5778692"/>
            <a:ext cx="2231794" cy="1926608"/>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Rectangle 27">
            <a:extLst>
              <a:ext uri="{FF2B5EF4-FFF2-40B4-BE49-F238E27FC236}">
                <a16:creationId xmlns:a16="http://schemas.microsoft.com/office/drawing/2014/main" id="{15E3C750-986E-4769-B1AE-49289FBEE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7170046" y="5363543"/>
            <a:ext cx="959985" cy="719989"/>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6694721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1083" y="1764633"/>
            <a:ext cx="8741834" cy="8802410"/>
          </a:xfrm>
          <a:prstGeom prst="rect">
            <a:avLst/>
          </a:prstGeom>
          <a:noFill/>
        </p:spPr>
        <p:txBody>
          <a:bodyPr wrap="square" rtlCol="0">
            <a:spAutoFit/>
          </a:bodyPr>
          <a:lstStyle/>
          <a:p>
            <a:pPr algn="ctr"/>
            <a:r>
              <a:rPr lang="en-US" sz="3200" b="1" dirty="0">
                <a:latin typeface="American Typewriter"/>
                <a:cs typeface="American Typewriter"/>
              </a:rPr>
              <a:t>       </a:t>
            </a:r>
          </a:p>
          <a:p>
            <a:pPr marL="514350" indent="-514350">
              <a:buFont typeface="+mj-lt"/>
              <a:buAutoNum type="arabicPeriod"/>
            </a:pPr>
            <a:endParaRPr lang="en-US" sz="2800" dirty="0">
              <a:latin typeface="American Typewriter"/>
              <a:cs typeface="American Typewriter"/>
            </a:endParaRPr>
          </a:p>
          <a:p>
            <a:pPr marL="742950" indent="-742950">
              <a:buFont typeface="+mj-lt"/>
              <a:buAutoNum type="arabicPeriod"/>
            </a:pPr>
            <a:r>
              <a:rPr lang="en-US" sz="3200" dirty="0">
                <a:latin typeface="Helvetica Neue" panose="02000503000000020004" pitchFamily="2" charset="0"/>
                <a:ea typeface="Helvetica Neue" panose="02000503000000020004" pitchFamily="2" charset="0"/>
                <a:cs typeface="Helvetica Neue" panose="02000503000000020004" pitchFamily="2" charset="0"/>
              </a:rPr>
              <a:t>Why does </a:t>
            </a:r>
            <a:r>
              <a:rPr lang="en-US" sz="3200" dirty="0" err="1">
                <a:latin typeface="Helvetica Neue" panose="02000503000000020004" pitchFamily="2" charset="0"/>
                <a:ea typeface="Helvetica Neue" panose="02000503000000020004" pitchFamily="2" charset="0"/>
                <a:cs typeface="Helvetica Neue" panose="02000503000000020004" pitchFamily="2" charset="0"/>
              </a:rPr>
              <a:t>Arundhati</a:t>
            </a:r>
            <a:r>
              <a:rPr lang="en-US" sz="3200" dirty="0">
                <a:latin typeface="Helvetica Neue" panose="02000503000000020004" pitchFamily="2" charset="0"/>
                <a:ea typeface="Helvetica Neue" panose="02000503000000020004" pitchFamily="2" charset="0"/>
                <a:cs typeface="Helvetica Neue" panose="02000503000000020004" pitchFamily="2" charset="0"/>
              </a:rPr>
              <a:t> Roy not want to return to ‘normality’?</a:t>
            </a:r>
          </a:p>
          <a:p>
            <a:pPr marL="742950" indent="-742950">
              <a:buFont typeface="+mj-lt"/>
              <a:buAutoNum type="arabicPeriod"/>
            </a:pPr>
            <a:endParaRPr lang="en-US" sz="3200" dirty="0">
              <a:latin typeface="Helvetica Neue" panose="02000503000000020004" pitchFamily="2" charset="0"/>
              <a:ea typeface="Helvetica Neue" panose="02000503000000020004" pitchFamily="2" charset="0"/>
              <a:cs typeface="Helvetica Neue" panose="02000503000000020004" pitchFamily="2" charset="0"/>
            </a:endParaRPr>
          </a:p>
          <a:p>
            <a:pPr marL="742950" indent="-742950">
              <a:buFont typeface="+mj-lt"/>
              <a:buAutoNum type="arabicPeriod"/>
            </a:pPr>
            <a:r>
              <a:rPr lang="en-US" sz="3200" dirty="0">
                <a:latin typeface="Helvetica Neue" panose="02000503000000020004" pitchFamily="2" charset="0"/>
                <a:ea typeface="Helvetica Neue" panose="02000503000000020004" pitchFamily="2" charset="0"/>
                <a:cs typeface="Helvetica Neue" panose="02000503000000020004" pitchFamily="2" charset="0"/>
              </a:rPr>
              <a:t>What does she mean by the ‘doomsday machine’? </a:t>
            </a:r>
          </a:p>
          <a:p>
            <a:pPr marL="742950" indent="-742950">
              <a:buFont typeface="+mj-lt"/>
              <a:buAutoNum type="arabicPeriod"/>
            </a:pPr>
            <a:endParaRPr lang="en-US" sz="3200" dirty="0">
              <a:latin typeface="Helvetica Neue" panose="02000503000000020004" pitchFamily="2" charset="0"/>
              <a:ea typeface="Helvetica Neue" panose="02000503000000020004" pitchFamily="2" charset="0"/>
              <a:cs typeface="Helvetica Neue" panose="02000503000000020004" pitchFamily="2" charset="0"/>
            </a:endParaRPr>
          </a:p>
          <a:p>
            <a:pPr marL="742950" indent="-742950">
              <a:buFont typeface="+mj-lt"/>
              <a:buAutoNum type="arabicPeriod"/>
            </a:pPr>
            <a:r>
              <a:rPr lang="en-US" sz="3200" dirty="0">
                <a:latin typeface="Helvetica Neue" panose="02000503000000020004" pitchFamily="2" charset="0"/>
                <a:ea typeface="Helvetica Neue" panose="02000503000000020004" pitchFamily="2" charset="0"/>
                <a:cs typeface="Helvetica Neue" panose="02000503000000020004" pitchFamily="2" charset="0"/>
              </a:rPr>
              <a:t>How would you imagine a new world look like?</a:t>
            </a:r>
          </a:p>
          <a:p>
            <a:pPr marL="514350" indent="-514350">
              <a:buFont typeface="+mj-lt"/>
              <a:buAutoNum type="arabicPeriod"/>
            </a:pPr>
            <a:endParaRPr lang="en-US" sz="2800" dirty="0">
              <a:latin typeface="American Typewriter"/>
              <a:cs typeface="American Typewriter"/>
            </a:endParaRPr>
          </a:p>
          <a:p>
            <a:endParaRPr lang="en-US" sz="2800" dirty="0">
              <a:latin typeface="American Typewriter"/>
              <a:cs typeface="American Typewriter"/>
            </a:endParaRPr>
          </a:p>
          <a:p>
            <a:endParaRPr lang="en-US" sz="2800" dirty="0">
              <a:latin typeface="American Typewriter"/>
              <a:cs typeface="American Typewriter"/>
            </a:endParaRPr>
          </a:p>
          <a:p>
            <a:endParaRPr lang="en-US" sz="2800" dirty="0">
              <a:latin typeface="American Typewriter"/>
              <a:cs typeface="American Typewriter"/>
            </a:endParaRPr>
          </a:p>
          <a:p>
            <a:endParaRPr lang="en-US" sz="2800" dirty="0">
              <a:latin typeface="American Typewriter"/>
              <a:cs typeface="American Typewriter"/>
            </a:endParaRPr>
          </a:p>
          <a:p>
            <a:pPr algn="ctr"/>
            <a:endParaRPr lang="en-US" sz="2800" dirty="0"/>
          </a:p>
          <a:p>
            <a:pPr algn="ctr"/>
            <a:endParaRPr lang="en-US" sz="2800" dirty="0"/>
          </a:p>
          <a:p>
            <a:endParaRPr lang="en-US" dirty="0"/>
          </a:p>
          <a:p>
            <a:endParaRPr lang="en-US" dirty="0"/>
          </a:p>
          <a:p>
            <a:endParaRPr lang="en-US" dirty="0"/>
          </a:p>
        </p:txBody>
      </p:sp>
      <p:pic>
        <p:nvPicPr>
          <p:cNvPr id="3" name="Picture 2" descr="unnamed-2.png">
            <a:hlinkClick r:id="rId3"/>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8431" y="-36094"/>
            <a:ext cx="4445000" cy="2667000"/>
          </a:xfrm>
          <a:prstGeom prst="rect">
            <a:avLst/>
          </a:prstGeom>
        </p:spPr>
      </p:pic>
      <p:sp>
        <p:nvSpPr>
          <p:cNvPr id="4" name="TextBox 3">
            <a:extLst>
              <a:ext uri="{FF2B5EF4-FFF2-40B4-BE49-F238E27FC236}">
                <a16:creationId xmlns:a16="http://schemas.microsoft.com/office/drawing/2014/main" id="{E30FA346-7313-3B49-8985-F414411AEA6C}"/>
              </a:ext>
            </a:extLst>
          </p:cNvPr>
          <p:cNvSpPr txBox="1"/>
          <p:nvPr/>
        </p:nvSpPr>
        <p:spPr>
          <a:xfrm>
            <a:off x="4370917" y="420243"/>
            <a:ext cx="4572000" cy="1754326"/>
          </a:xfrm>
          <a:prstGeom prst="rect">
            <a:avLst/>
          </a:prstGeom>
          <a:noFill/>
        </p:spPr>
        <p:txBody>
          <a:bodyPr wrap="square" rtlCol="0">
            <a:spAutoFit/>
          </a:bodyPr>
          <a:lstStyle/>
          <a:p>
            <a:r>
              <a:rPr lang="en-US" sz="3600" b="1" dirty="0">
                <a:latin typeface="American Typewriter"/>
                <a:cs typeface="American Typewriter"/>
              </a:rPr>
              <a:t>Consider during the clip:</a:t>
            </a:r>
          </a:p>
          <a:p>
            <a:endParaRPr lang="en-US" sz="3600" dirty="0"/>
          </a:p>
        </p:txBody>
      </p:sp>
    </p:spTree>
    <p:extLst>
      <p:ext uri="{BB962C8B-B14F-4D97-AF65-F5344CB8AC3E}">
        <p14:creationId xmlns:p14="http://schemas.microsoft.com/office/powerpoint/2010/main" val="28434501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unnamed-2.png">
            <a:hlinkClick r:id="rId3"/>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47568"/>
            <a:ext cx="9144000" cy="5486400"/>
          </a:xfrm>
          <a:prstGeom prst="rect">
            <a:avLst/>
          </a:prstGeom>
        </p:spPr>
      </p:pic>
      <p:sp>
        <p:nvSpPr>
          <p:cNvPr id="3" name="TextBox 2"/>
          <p:cNvSpPr txBox="1"/>
          <p:nvPr/>
        </p:nvSpPr>
        <p:spPr>
          <a:xfrm>
            <a:off x="254000" y="6164101"/>
            <a:ext cx="8636000" cy="646331"/>
          </a:xfrm>
          <a:prstGeom prst="rect">
            <a:avLst/>
          </a:prstGeom>
          <a:noFill/>
        </p:spPr>
        <p:txBody>
          <a:bodyPr wrap="square" rtlCol="0">
            <a:spAutoFit/>
          </a:bodyPr>
          <a:lstStyle/>
          <a:p>
            <a:r>
              <a:rPr lang="en-US" dirty="0">
                <a:solidFill>
                  <a:srgbClr val="000000"/>
                </a:solidFill>
                <a:latin typeface="Lucida Grande"/>
                <a:ea typeface="Lucida Grande"/>
                <a:cs typeface="Lucida Grande"/>
                <a:hlinkClick r:id="rId3"/>
              </a:rPr>
              <a:t>https://www.youtube.com/watch?time_continue=14&amp;v=ALN3UkxXA8g&amp;feature=emb_logo</a:t>
            </a:r>
            <a:r>
              <a:rPr lang="en-US" dirty="0">
                <a:solidFill>
                  <a:srgbClr val="000000"/>
                </a:solidFill>
                <a:latin typeface="Lucida Grande"/>
                <a:ea typeface="Lucida Grande"/>
                <a:cs typeface="Lucida Grande"/>
              </a:rPr>
              <a:t> </a:t>
            </a:r>
            <a:endParaRPr lang="en-US" dirty="0"/>
          </a:p>
        </p:txBody>
      </p:sp>
      <p:sp>
        <p:nvSpPr>
          <p:cNvPr id="4" name="Rectangle 3">
            <a:extLst>
              <a:ext uri="{FF2B5EF4-FFF2-40B4-BE49-F238E27FC236}">
                <a16:creationId xmlns:a16="http://schemas.microsoft.com/office/drawing/2014/main" id="{7332C07B-2B9B-3A4D-B772-9DE49E9CD3BC}"/>
              </a:ext>
            </a:extLst>
          </p:cNvPr>
          <p:cNvSpPr/>
          <p:nvPr/>
        </p:nvSpPr>
        <p:spPr>
          <a:xfrm>
            <a:off x="3715034" y="5664368"/>
            <a:ext cx="1713931" cy="369332"/>
          </a:xfrm>
          <a:prstGeom prst="rect">
            <a:avLst/>
          </a:prstGeom>
        </p:spPr>
        <p:txBody>
          <a:bodyPr wrap="none">
            <a:spAutoFit/>
          </a:bodyPr>
          <a:lstStyle/>
          <a:p>
            <a:r>
              <a:rPr lang="en-US" dirty="0">
                <a:latin typeface="Helvetica Neue" panose="02000503000000020004" pitchFamily="2" charset="0"/>
                <a:ea typeface="Helvetica Neue" panose="02000503000000020004" pitchFamily="2" charset="0"/>
                <a:cs typeface="Helvetica Neue" panose="02000503000000020004" pitchFamily="2" charset="0"/>
              </a:rPr>
              <a:t>Arundhati Roy </a:t>
            </a:r>
            <a:endParaRPr lang="en-US" dirty="0"/>
          </a:p>
        </p:txBody>
      </p:sp>
    </p:spTree>
    <p:extLst>
      <p:ext uri="{BB962C8B-B14F-4D97-AF65-F5344CB8AC3E}">
        <p14:creationId xmlns:p14="http://schemas.microsoft.com/office/powerpoint/2010/main" val="38229082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1083" y="1260525"/>
            <a:ext cx="8741834" cy="8802410"/>
          </a:xfrm>
          <a:prstGeom prst="rect">
            <a:avLst/>
          </a:prstGeom>
          <a:noFill/>
        </p:spPr>
        <p:txBody>
          <a:bodyPr wrap="square" rtlCol="0">
            <a:spAutoFit/>
          </a:bodyPr>
          <a:lstStyle/>
          <a:p>
            <a:pPr algn="ctr"/>
            <a:r>
              <a:rPr lang="en-US" sz="3200" b="1" dirty="0">
                <a:latin typeface="American Typewriter"/>
                <a:cs typeface="American Typewriter"/>
              </a:rPr>
              <a:t>       </a:t>
            </a:r>
          </a:p>
          <a:p>
            <a:pPr marL="514350" indent="-514350">
              <a:buFont typeface="+mj-lt"/>
              <a:buAutoNum type="arabicPeriod"/>
            </a:pPr>
            <a:endParaRPr lang="en-US" sz="2800" dirty="0">
              <a:latin typeface="American Typewriter"/>
              <a:cs typeface="American Typewriter"/>
            </a:endParaRPr>
          </a:p>
          <a:p>
            <a:pPr marL="742950" indent="-742950">
              <a:buFont typeface="+mj-lt"/>
              <a:buAutoNum type="arabicPeriod"/>
            </a:pPr>
            <a:r>
              <a:rPr lang="en-US" sz="3200" dirty="0">
                <a:latin typeface="Helvetica Neue" panose="02000503000000020004" pitchFamily="2" charset="0"/>
                <a:ea typeface="Helvetica Neue" panose="02000503000000020004" pitchFamily="2" charset="0"/>
                <a:cs typeface="Helvetica Neue" panose="02000503000000020004" pitchFamily="2" charset="0"/>
              </a:rPr>
              <a:t>Why does </a:t>
            </a:r>
            <a:r>
              <a:rPr lang="en-US" sz="3200" dirty="0" err="1">
                <a:latin typeface="Helvetica Neue" panose="02000503000000020004" pitchFamily="2" charset="0"/>
                <a:ea typeface="Helvetica Neue" panose="02000503000000020004" pitchFamily="2" charset="0"/>
                <a:cs typeface="Helvetica Neue" panose="02000503000000020004" pitchFamily="2" charset="0"/>
              </a:rPr>
              <a:t>Arundhati</a:t>
            </a:r>
            <a:r>
              <a:rPr lang="en-US" sz="3200" dirty="0">
                <a:latin typeface="Helvetica Neue" panose="02000503000000020004" pitchFamily="2" charset="0"/>
                <a:ea typeface="Helvetica Neue" panose="02000503000000020004" pitchFamily="2" charset="0"/>
                <a:cs typeface="Helvetica Neue" panose="02000503000000020004" pitchFamily="2" charset="0"/>
              </a:rPr>
              <a:t> Roy not want to return to ‘normality’?</a:t>
            </a:r>
          </a:p>
          <a:p>
            <a:pPr marL="742950" indent="-742950">
              <a:buFont typeface="+mj-lt"/>
              <a:buAutoNum type="arabicPeriod"/>
            </a:pPr>
            <a:endParaRPr lang="en-US" sz="3200" dirty="0">
              <a:latin typeface="Helvetica Neue" panose="02000503000000020004" pitchFamily="2" charset="0"/>
              <a:ea typeface="Helvetica Neue" panose="02000503000000020004" pitchFamily="2" charset="0"/>
              <a:cs typeface="Helvetica Neue" panose="02000503000000020004" pitchFamily="2" charset="0"/>
            </a:endParaRPr>
          </a:p>
          <a:p>
            <a:pPr marL="742950" indent="-742950">
              <a:buFont typeface="+mj-lt"/>
              <a:buAutoNum type="arabicPeriod"/>
            </a:pPr>
            <a:r>
              <a:rPr lang="en-US" sz="3200" dirty="0">
                <a:latin typeface="Helvetica Neue" panose="02000503000000020004" pitchFamily="2" charset="0"/>
                <a:ea typeface="Helvetica Neue" panose="02000503000000020004" pitchFamily="2" charset="0"/>
                <a:cs typeface="Helvetica Neue" panose="02000503000000020004" pitchFamily="2" charset="0"/>
              </a:rPr>
              <a:t>What does she mean by the ‘doomsday machine’? </a:t>
            </a:r>
          </a:p>
          <a:p>
            <a:pPr marL="742950" indent="-742950">
              <a:buFont typeface="+mj-lt"/>
              <a:buAutoNum type="arabicPeriod"/>
            </a:pPr>
            <a:endParaRPr lang="en-US" sz="3200" dirty="0">
              <a:latin typeface="Helvetica Neue" panose="02000503000000020004" pitchFamily="2" charset="0"/>
              <a:ea typeface="Helvetica Neue" panose="02000503000000020004" pitchFamily="2" charset="0"/>
              <a:cs typeface="Helvetica Neue" panose="02000503000000020004" pitchFamily="2" charset="0"/>
            </a:endParaRPr>
          </a:p>
          <a:p>
            <a:pPr marL="742950" indent="-742950">
              <a:buFont typeface="+mj-lt"/>
              <a:buAutoNum type="arabicPeriod"/>
            </a:pPr>
            <a:r>
              <a:rPr lang="en-US" sz="3200" dirty="0">
                <a:latin typeface="Helvetica Neue" panose="02000503000000020004" pitchFamily="2" charset="0"/>
                <a:ea typeface="Helvetica Neue" panose="02000503000000020004" pitchFamily="2" charset="0"/>
                <a:cs typeface="Helvetica Neue" panose="02000503000000020004" pitchFamily="2" charset="0"/>
              </a:rPr>
              <a:t>How would you imagine a new world look like?</a:t>
            </a:r>
          </a:p>
          <a:p>
            <a:pPr marL="514350" indent="-514350">
              <a:buFont typeface="+mj-lt"/>
              <a:buAutoNum type="arabicPeriod"/>
            </a:pPr>
            <a:endParaRPr lang="en-US" sz="2800" dirty="0">
              <a:latin typeface="American Typewriter"/>
              <a:cs typeface="American Typewriter"/>
            </a:endParaRPr>
          </a:p>
          <a:p>
            <a:endParaRPr lang="en-US" sz="2800" dirty="0">
              <a:latin typeface="American Typewriter"/>
              <a:cs typeface="American Typewriter"/>
            </a:endParaRPr>
          </a:p>
          <a:p>
            <a:endParaRPr lang="en-US" sz="2800" dirty="0">
              <a:latin typeface="American Typewriter"/>
              <a:cs typeface="American Typewriter"/>
            </a:endParaRPr>
          </a:p>
          <a:p>
            <a:endParaRPr lang="en-US" sz="2800" dirty="0">
              <a:latin typeface="American Typewriter"/>
              <a:cs typeface="American Typewriter"/>
            </a:endParaRPr>
          </a:p>
          <a:p>
            <a:endParaRPr lang="en-US" sz="2800" dirty="0">
              <a:latin typeface="American Typewriter"/>
              <a:cs typeface="American Typewriter"/>
            </a:endParaRPr>
          </a:p>
          <a:p>
            <a:pPr algn="ctr"/>
            <a:endParaRPr lang="en-US" sz="2800" dirty="0"/>
          </a:p>
          <a:p>
            <a:pPr algn="ctr"/>
            <a:endParaRPr lang="en-US" sz="2800" dirty="0"/>
          </a:p>
          <a:p>
            <a:endParaRPr lang="en-US" dirty="0"/>
          </a:p>
          <a:p>
            <a:endParaRPr lang="en-US" dirty="0"/>
          </a:p>
          <a:p>
            <a:endParaRPr lang="en-US" dirty="0"/>
          </a:p>
        </p:txBody>
      </p:sp>
      <p:pic>
        <p:nvPicPr>
          <p:cNvPr id="3" name="Picture 2" descr="unnamed-2.png">
            <a:hlinkClick r:id="rId3"/>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8431" y="-36094"/>
            <a:ext cx="2398073" cy="1438844"/>
          </a:xfrm>
          <a:prstGeom prst="rect">
            <a:avLst/>
          </a:prstGeom>
        </p:spPr>
      </p:pic>
      <p:sp>
        <p:nvSpPr>
          <p:cNvPr id="4" name="TextBox 3">
            <a:extLst>
              <a:ext uri="{FF2B5EF4-FFF2-40B4-BE49-F238E27FC236}">
                <a16:creationId xmlns:a16="http://schemas.microsoft.com/office/drawing/2014/main" id="{E30FA346-7313-3B49-8985-F414411AEA6C}"/>
              </a:ext>
            </a:extLst>
          </p:cNvPr>
          <p:cNvSpPr txBox="1"/>
          <p:nvPr/>
        </p:nvSpPr>
        <p:spPr>
          <a:xfrm>
            <a:off x="2670453" y="383362"/>
            <a:ext cx="6617925" cy="1754326"/>
          </a:xfrm>
          <a:prstGeom prst="rect">
            <a:avLst/>
          </a:prstGeom>
          <a:noFill/>
        </p:spPr>
        <p:txBody>
          <a:bodyPr wrap="square" rtlCol="0">
            <a:spAutoFit/>
          </a:bodyPr>
          <a:lstStyle/>
          <a:p>
            <a:r>
              <a:rPr lang="en-US" sz="3600" b="1" dirty="0">
                <a:latin typeface="American Typewriter"/>
                <a:cs typeface="American Typewriter"/>
              </a:rPr>
              <a:t>In Breakouts, answer the following questions: </a:t>
            </a:r>
          </a:p>
          <a:p>
            <a:endParaRPr lang="en-US" sz="3600" dirty="0"/>
          </a:p>
        </p:txBody>
      </p:sp>
    </p:spTree>
    <p:extLst>
      <p:ext uri="{BB962C8B-B14F-4D97-AF65-F5344CB8AC3E}">
        <p14:creationId xmlns:p14="http://schemas.microsoft.com/office/powerpoint/2010/main" val="26328576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6699" y="0"/>
            <a:ext cx="8453966" cy="3447098"/>
          </a:xfrm>
          <a:prstGeom prst="rect">
            <a:avLst/>
          </a:prstGeom>
          <a:noFill/>
        </p:spPr>
        <p:txBody>
          <a:bodyPr wrap="square" rtlCol="0">
            <a:spAutoFit/>
          </a:bodyPr>
          <a:lstStyle/>
          <a:p>
            <a:r>
              <a:rPr lang="en-US" sz="3200" b="1" dirty="0" err="1">
                <a:latin typeface="American Typewriter"/>
                <a:cs typeface="American Typewriter"/>
              </a:rPr>
              <a:t>Menti</a:t>
            </a:r>
            <a:r>
              <a:rPr lang="en-US" sz="3200" b="1" dirty="0">
                <a:latin typeface="American Typewriter"/>
                <a:cs typeface="American Typewriter"/>
              </a:rPr>
              <a:t>-Meter</a:t>
            </a:r>
          </a:p>
          <a:p>
            <a:endParaRPr lang="en-US" sz="3200" b="1" dirty="0">
              <a:latin typeface="American Typewriter"/>
              <a:cs typeface="American Typewriter"/>
            </a:endParaRPr>
          </a:p>
          <a:p>
            <a:r>
              <a:rPr lang="en-US" sz="2400" b="1" dirty="0">
                <a:latin typeface="Helvetica Neue" panose="02000503000000020004" pitchFamily="2" charset="0"/>
                <a:ea typeface="Helvetica Neue" panose="02000503000000020004" pitchFamily="2" charset="0"/>
                <a:cs typeface="Helvetica Neue" panose="02000503000000020004" pitchFamily="2" charset="0"/>
              </a:rPr>
              <a:t>Key Questions to Consider:</a:t>
            </a:r>
          </a:p>
          <a:p>
            <a:pPr marL="342900" indent="-342900">
              <a:buFont typeface="Arial" panose="020B0604020202020204" pitchFamily="34" charset="0"/>
              <a:buChar char="•"/>
            </a:pPr>
            <a:r>
              <a:rPr lang="en-US" sz="2400" dirty="0">
                <a:latin typeface="Helvetica Neue" panose="02000503000000020004" pitchFamily="2" charset="0"/>
                <a:ea typeface="Helvetica Neue" panose="02000503000000020004" pitchFamily="2" charset="0"/>
                <a:cs typeface="Helvetica Neue" panose="02000503000000020004" pitchFamily="2" charset="0"/>
              </a:rPr>
              <a:t>What global justice issues do you wish to challenge going through this portal?</a:t>
            </a:r>
            <a:endParaRPr lang="en-US" sz="2800" dirty="0"/>
          </a:p>
          <a:p>
            <a:pPr algn="ctr"/>
            <a:endParaRPr lang="en-US" sz="2800" dirty="0"/>
          </a:p>
          <a:p>
            <a:endParaRPr lang="en-US" dirty="0"/>
          </a:p>
          <a:p>
            <a:endParaRPr lang="en-US" dirty="0"/>
          </a:p>
          <a:p>
            <a:endParaRPr lang="en-US" dirty="0"/>
          </a:p>
        </p:txBody>
      </p:sp>
      <p:pic>
        <p:nvPicPr>
          <p:cNvPr id="3" name="Picture 2" descr="unnamed-2.png">
            <a:hlinkClick r:id="rId3"/>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463367" y="305786"/>
            <a:ext cx="1535702" cy="921421"/>
          </a:xfrm>
          <a:prstGeom prst="rect">
            <a:avLst/>
          </a:prstGeom>
        </p:spPr>
      </p:pic>
      <p:sp>
        <p:nvSpPr>
          <p:cNvPr id="6" name="TextBox 5"/>
          <p:cNvSpPr txBox="1"/>
          <p:nvPr/>
        </p:nvSpPr>
        <p:spPr>
          <a:xfrm>
            <a:off x="266699" y="2416893"/>
            <a:ext cx="6060446" cy="4739759"/>
          </a:xfrm>
          <a:prstGeom prst="rect">
            <a:avLst/>
          </a:prstGeom>
          <a:noFill/>
        </p:spPr>
        <p:txBody>
          <a:bodyPr wrap="square" rtlCol="0">
            <a:spAutoFit/>
          </a:bodyPr>
          <a:lstStyle/>
          <a:p>
            <a:r>
              <a:rPr lang="en-US" sz="2400" b="1" dirty="0">
                <a:latin typeface="Helvetica Neue" panose="02000503000000020004" pitchFamily="2" charset="0"/>
                <a:ea typeface="Helvetica Neue" panose="02000503000000020004" pitchFamily="2" charset="0"/>
                <a:cs typeface="Helvetica Neue" panose="02000503000000020004" pitchFamily="2" charset="0"/>
              </a:rPr>
              <a:t>Task:</a:t>
            </a:r>
            <a:endParaRPr lang="en-US" sz="3200" dirty="0">
              <a:latin typeface="American Typewriter"/>
              <a:cs typeface="American Typewriter"/>
            </a:endParaRPr>
          </a:p>
          <a:p>
            <a:pPr marL="457200" indent="-457200">
              <a:buFont typeface="Arial" panose="020B0604020202020204" pitchFamily="34" charset="0"/>
              <a:buChar char="•"/>
            </a:pPr>
            <a:r>
              <a:rPr lang="en-US" sz="2400" dirty="0">
                <a:latin typeface="Helvetica Neue" panose="02000503000000020004" pitchFamily="2" charset="0"/>
                <a:ea typeface="Helvetica Neue" panose="02000503000000020004" pitchFamily="2" charset="0"/>
                <a:cs typeface="Helvetica Neue" panose="02000503000000020004" pitchFamily="2" charset="0"/>
              </a:rPr>
              <a:t>Write 3 words on the </a:t>
            </a:r>
            <a:r>
              <a:rPr lang="en-US" sz="2400" dirty="0" err="1">
                <a:latin typeface="Helvetica Neue" panose="02000503000000020004" pitchFamily="2" charset="0"/>
                <a:ea typeface="Helvetica Neue" panose="02000503000000020004" pitchFamily="2" charset="0"/>
                <a:cs typeface="Helvetica Neue" panose="02000503000000020004" pitchFamily="2" charset="0"/>
              </a:rPr>
              <a:t>Mentimeter</a:t>
            </a:r>
            <a:r>
              <a:rPr lang="en-US" sz="2400" dirty="0">
                <a:latin typeface="Helvetica Neue" panose="02000503000000020004" pitchFamily="2" charset="0"/>
                <a:ea typeface="Helvetica Neue" panose="02000503000000020004" pitchFamily="2" charset="0"/>
                <a:cs typeface="Helvetica Neue" panose="02000503000000020004" pitchFamily="2" charset="0"/>
              </a:rPr>
              <a:t> </a:t>
            </a:r>
          </a:p>
          <a:p>
            <a:endParaRPr lang="en-US" sz="2400" dirty="0">
              <a:latin typeface="Helvetica Neue" panose="02000503000000020004" pitchFamily="2" charset="0"/>
              <a:ea typeface="Helvetica Neue" panose="02000503000000020004" pitchFamily="2" charset="0"/>
              <a:cs typeface="Helvetica Neue" panose="02000503000000020004" pitchFamily="2" charset="0"/>
            </a:endParaRPr>
          </a:p>
          <a:p>
            <a:r>
              <a:rPr lang="en-US" sz="2400" b="1" dirty="0">
                <a:latin typeface="Helvetica Neue" panose="02000503000000020004" pitchFamily="2" charset="0"/>
                <a:ea typeface="Helvetica Neue" panose="02000503000000020004" pitchFamily="2" charset="0"/>
                <a:cs typeface="Helvetica Neue" panose="02000503000000020004" pitchFamily="2" charset="0"/>
              </a:rPr>
              <a:t>Access:</a:t>
            </a:r>
          </a:p>
          <a:p>
            <a:pPr marL="342900" indent="-342900">
              <a:buFontTx/>
              <a:buChar char="-"/>
            </a:pPr>
            <a:r>
              <a:rPr lang="en-US" sz="2400" dirty="0">
                <a:latin typeface="Helvetica Neue" panose="02000503000000020004" pitchFamily="2" charset="0"/>
                <a:ea typeface="Helvetica Neue" panose="02000503000000020004" pitchFamily="2" charset="0"/>
                <a:cs typeface="Helvetica Neue" panose="02000503000000020004" pitchFamily="2" charset="0"/>
              </a:rPr>
              <a:t>Click the link in the chat </a:t>
            </a:r>
            <a:r>
              <a:rPr lang="en-US" sz="2400" dirty="0">
                <a:latin typeface="Helvetica Neue" panose="02000503000000020004" pitchFamily="2" charset="0"/>
                <a:ea typeface="Helvetica Neue" panose="02000503000000020004" pitchFamily="2" charset="0"/>
                <a:cs typeface="Helvetica Neue" panose="02000503000000020004" pitchFamily="2" charset="0"/>
                <a:hlinkClick r:id="rId5"/>
              </a:rPr>
              <a:t>https://www.menti.com/syb1omhdrs</a:t>
            </a:r>
            <a:r>
              <a:rPr lang="en-US" sz="2400" dirty="0">
                <a:latin typeface="Helvetica Neue" panose="02000503000000020004" pitchFamily="2" charset="0"/>
                <a:ea typeface="Helvetica Neue" panose="02000503000000020004" pitchFamily="2" charset="0"/>
                <a:cs typeface="Helvetica Neue" panose="02000503000000020004" pitchFamily="2" charset="0"/>
              </a:rPr>
              <a:t> </a:t>
            </a:r>
          </a:p>
          <a:p>
            <a:r>
              <a:rPr lang="en-US" sz="2400" i="1" u="sng" dirty="0">
                <a:latin typeface="Helvetica Neue" panose="02000503000000020004" pitchFamily="2" charset="0"/>
                <a:ea typeface="Helvetica Neue" panose="02000503000000020004" pitchFamily="2" charset="0"/>
                <a:cs typeface="Helvetica Neue" panose="02000503000000020004" pitchFamily="2" charset="0"/>
              </a:rPr>
              <a:t>OR</a:t>
            </a:r>
            <a:endParaRPr lang="en-US" sz="2400" dirty="0">
              <a:latin typeface="Helvetica Neue" panose="02000503000000020004" pitchFamily="2" charset="0"/>
              <a:ea typeface="Helvetica Neue" panose="02000503000000020004" pitchFamily="2" charset="0"/>
              <a:cs typeface="Helvetica Neue" panose="02000503000000020004" pitchFamily="2" charset="0"/>
            </a:endParaRPr>
          </a:p>
          <a:p>
            <a:pPr marL="342900" indent="-342900">
              <a:buFontTx/>
              <a:buChar char="-"/>
            </a:pPr>
            <a:r>
              <a:rPr lang="en-US" sz="2400" dirty="0">
                <a:latin typeface="Helvetica Neue" panose="02000503000000020004" pitchFamily="2" charset="0"/>
                <a:ea typeface="Helvetica Neue" panose="02000503000000020004" pitchFamily="2" charset="0"/>
                <a:cs typeface="Helvetica Neue" panose="02000503000000020004" pitchFamily="2" charset="0"/>
              </a:rPr>
              <a:t>Go to </a:t>
            </a:r>
            <a:r>
              <a:rPr lang="en-US" sz="2400" dirty="0">
                <a:latin typeface="Helvetica Neue" panose="02000503000000020004" pitchFamily="2" charset="0"/>
                <a:ea typeface="Helvetica Neue" panose="02000503000000020004" pitchFamily="2" charset="0"/>
                <a:cs typeface="Helvetica Neue" panose="02000503000000020004" pitchFamily="2" charset="0"/>
                <a:hlinkClick r:id="rId6"/>
              </a:rPr>
              <a:t>www.menti.com</a:t>
            </a:r>
            <a:r>
              <a:rPr lang="en-US" sz="2400" dirty="0">
                <a:latin typeface="Helvetica Neue" panose="02000503000000020004" pitchFamily="2" charset="0"/>
                <a:ea typeface="Helvetica Neue" panose="02000503000000020004" pitchFamily="2" charset="0"/>
                <a:cs typeface="Helvetica Neue" panose="02000503000000020004" pitchFamily="2" charset="0"/>
              </a:rPr>
              <a:t> &amp; put in the code: 60 69 41</a:t>
            </a:r>
            <a:r>
              <a:rPr lang="en-GB" sz="2400" i="1" dirty="0">
                <a:latin typeface="Helvetica Neue" panose="02000503000000020004" pitchFamily="2" charset="0"/>
                <a:ea typeface="Helvetica Neue" panose="02000503000000020004" pitchFamily="2" charset="0"/>
                <a:cs typeface="Helvetica Neue" panose="02000503000000020004" pitchFamily="2" charset="0"/>
              </a:rPr>
              <a:t>  </a:t>
            </a:r>
          </a:p>
          <a:p>
            <a:r>
              <a:rPr lang="en-GB" sz="2400" i="1" u="sng" dirty="0">
                <a:latin typeface="Helvetica Neue" panose="02000503000000020004" pitchFamily="2" charset="0"/>
                <a:ea typeface="Helvetica Neue" panose="02000503000000020004" pitchFamily="2" charset="0"/>
                <a:cs typeface="Helvetica Neue" panose="02000503000000020004" pitchFamily="2" charset="0"/>
              </a:rPr>
              <a:t>OR</a:t>
            </a:r>
            <a:endParaRPr lang="en-US" sz="2400" dirty="0">
              <a:latin typeface="Helvetica Neue" panose="02000503000000020004" pitchFamily="2" charset="0"/>
              <a:ea typeface="Helvetica Neue" panose="02000503000000020004" pitchFamily="2" charset="0"/>
              <a:cs typeface="Helvetica Neue" panose="02000503000000020004" pitchFamily="2" charset="0"/>
            </a:endParaRPr>
          </a:p>
          <a:p>
            <a:pPr marL="342900" indent="-342900">
              <a:buFontTx/>
              <a:buChar char="-"/>
            </a:pPr>
            <a:r>
              <a:rPr lang="en-US" sz="2400" dirty="0">
                <a:latin typeface="Helvetica Neue" panose="02000503000000020004" pitchFamily="2" charset="0"/>
                <a:ea typeface="Helvetica Neue" panose="02000503000000020004" pitchFamily="2" charset="0"/>
                <a:cs typeface="Helvetica Neue" panose="02000503000000020004" pitchFamily="2" charset="0"/>
              </a:rPr>
              <a:t>Hold your phone camera up to the QR Code here:</a:t>
            </a:r>
          </a:p>
          <a:p>
            <a:endParaRPr lang="en-US" sz="1400" dirty="0"/>
          </a:p>
        </p:txBody>
      </p:sp>
      <p:pic>
        <p:nvPicPr>
          <p:cNvPr id="8" name="Picture 7" descr="Qr code&#10;&#10;Description automatically generated">
            <a:extLst>
              <a:ext uri="{FF2B5EF4-FFF2-40B4-BE49-F238E27FC236}">
                <a16:creationId xmlns:a16="http://schemas.microsoft.com/office/drawing/2014/main" id="{A3297AAD-20FD-0A4C-9311-A81FC6BA72B7}"/>
              </a:ext>
            </a:extLst>
          </p:cNvPr>
          <p:cNvPicPr>
            <a:picLocks noChangeAspect="1"/>
          </p:cNvPicPr>
          <p:nvPr/>
        </p:nvPicPr>
        <p:blipFill>
          <a:blip r:embed="rId7"/>
          <a:stretch>
            <a:fillRect/>
          </a:stretch>
        </p:blipFill>
        <p:spPr>
          <a:xfrm>
            <a:off x="6483781" y="4058653"/>
            <a:ext cx="2493561" cy="2493561"/>
          </a:xfrm>
          <a:prstGeom prst="rect">
            <a:avLst/>
          </a:prstGeom>
        </p:spPr>
      </p:pic>
    </p:spTree>
    <p:extLst>
      <p:ext uri="{BB962C8B-B14F-4D97-AF65-F5344CB8AC3E}">
        <p14:creationId xmlns:p14="http://schemas.microsoft.com/office/powerpoint/2010/main" val="13476627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icon&#10;&#10;Description automatically generated">
            <a:extLst>
              <a:ext uri="{FF2B5EF4-FFF2-40B4-BE49-F238E27FC236}">
                <a16:creationId xmlns:a16="http://schemas.microsoft.com/office/drawing/2014/main" id="{7C3D5FD8-4823-C84B-B626-9F38B2108A63}"/>
              </a:ext>
            </a:extLst>
          </p:cNvPr>
          <p:cNvPicPr>
            <a:picLocks noChangeAspect="1"/>
          </p:cNvPicPr>
          <p:nvPr/>
        </p:nvPicPr>
        <p:blipFill>
          <a:blip r:embed="rId3"/>
          <a:stretch>
            <a:fillRect/>
          </a:stretch>
        </p:blipFill>
        <p:spPr>
          <a:xfrm>
            <a:off x="0" y="137596"/>
            <a:ext cx="9144000" cy="6582808"/>
          </a:xfrm>
          <a:prstGeom prst="rect">
            <a:avLst/>
          </a:prstGeom>
        </p:spPr>
      </p:pic>
    </p:spTree>
    <p:extLst>
      <p:ext uri="{BB962C8B-B14F-4D97-AF65-F5344CB8AC3E}">
        <p14:creationId xmlns:p14="http://schemas.microsoft.com/office/powerpoint/2010/main" val="20582064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al user interface, website&#10;&#10;Description automatically generated">
            <a:extLst>
              <a:ext uri="{FF2B5EF4-FFF2-40B4-BE49-F238E27FC236}">
                <a16:creationId xmlns:a16="http://schemas.microsoft.com/office/drawing/2014/main" id="{5FC1930A-7785-0240-B79E-DF426183AE6B}"/>
              </a:ext>
            </a:extLst>
          </p:cNvPr>
          <p:cNvPicPr>
            <a:picLocks noChangeAspect="1"/>
          </p:cNvPicPr>
          <p:nvPr/>
        </p:nvPicPr>
        <p:blipFill>
          <a:blip r:embed="rId2"/>
          <a:stretch>
            <a:fillRect/>
          </a:stretch>
        </p:blipFill>
        <p:spPr>
          <a:xfrm>
            <a:off x="248952" y="0"/>
            <a:ext cx="8646095" cy="6858000"/>
          </a:xfrm>
          <a:prstGeom prst="rect">
            <a:avLst/>
          </a:prstGeom>
        </p:spPr>
      </p:pic>
      <p:pic>
        <p:nvPicPr>
          <p:cNvPr id="4" name="Picture 3" descr="A picture containing diagram&#10;&#10;Description automatically generated">
            <a:extLst>
              <a:ext uri="{FF2B5EF4-FFF2-40B4-BE49-F238E27FC236}">
                <a16:creationId xmlns:a16="http://schemas.microsoft.com/office/drawing/2014/main" id="{3FD2A8F0-320D-6B44-A8A6-9246B4E92C60}"/>
              </a:ext>
            </a:extLst>
          </p:cNvPr>
          <p:cNvPicPr>
            <a:picLocks noChangeAspect="1"/>
          </p:cNvPicPr>
          <p:nvPr/>
        </p:nvPicPr>
        <p:blipFill>
          <a:blip r:embed="rId3"/>
          <a:stretch>
            <a:fillRect/>
          </a:stretch>
        </p:blipFill>
        <p:spPr>
          <a:xfrm>
            <a:off x="248952" y="2426676"/>
            <a:ext cx="7031079" cy="5196885"/>
          </a:xfrm>
          <a:prstGeom prst="rect">
            <a:avLst/>
          </a:prstGeom>
        </p:spPr>
      </p:pic>
    </p:spTree>
    <p:extLst>
      <p:ext uri="{BB962C8B-B14F-4D97-AF65-F5344CB8AC3E}">
        <p14:creationId xmlns:p14="http://schemas.microsoft.com/office/powerpoint/2010/main" val="3682576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AEADE11-D0B4-1649-A601-1A0C42F91CCF}"/>
              </a:ext>
            </a:extLst>
          </p:cNvPr>
          <p:cNvSpPr txBox="1"/>
          <p:nvPr/>
        </p:nvSpPr>
        <p:spPr>
          <a:xfrm>
            <a:off x="131735" y="305068"/>
            <a:ext cx="8880529" cy="6247864"/>
          </a:xfrm>
          <a:prstGeom prst="rect">
            <a:avLst/>
          </a:prstGeom>
          <a:noFill/>
        </p:spPr>
        <p:txBody>
          <a:bodyPr wrap="square" rtlCol="0">
            <a:spAutoFit/>
          </a:bodyPr>
          <a:lstStyle/>
          <a:p>
            <a:pPr algn="ctr"/>
            <a:endParaRPr lang="en-US" sz="4000" i="1" dirty="0"/>
          </a:p>
          <a:p>
            <a:pPr algn="ctr"/>
            <a:r>
              <a:rPr lang="en-US" sz="4000" i="1" dirty="0"/>
              <a:t>“it [the pandemic] has to be a tipping point. This has to be a point to transform where we move from one system an exploitative political and economic system to a completely different one private sufficiency and public luxury”.</a:t>
            </a:r>
          </a:p>
          <a:p>
            <a:endParaRPr lang="en-US" sz="4000" dirty="0"/>
          </a:p>
          <a:p>
            <a:r>
              <a:rPr lang="en-US" sz="4000" dirty="0"/>
              <a:t>George </a:t>
            </a:r>
            <a:r>
              <a:rPr lang="en-US" sz="4000" dirty="0" err="1"/>
              <a:t>Monibot</a:t>
            </a:r>
            <a:endParaRPr lang="en-US" sz="4000" dirty="0"/>
          </a:p>
          <a:p>
            <a:endParaRPr lang="en-US" sz="4000" dirty="0"/>
          </a:p>
        </p:txBody>
      </p:sp>
    </p:spTree>
    <p:extLst>
      <p:ext uri="{BB962C8B-B14F-4D97-AF65-F5344CB8AC3E}">
        <p14:creationId xmlns:p14="http://schemas.microsoft.com/office/powerpoint/2010/main" val="28543619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143" y="0"/>
            <a:ext cx="9141714"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1" descr="Screen Shot 2019-12-03 at 11.44.36.png"/>
          <p:cNvPicPr>
            <a:picLocks noChangeAspect="1"/>
          </p:cNvPicPr>
          <p:nvPr/>
        </p:nvPicPr>
        <p:blipFill rotWithShape="1">
          <a:blip r:embed="rId3">
            <a:extLst>
              <a:ext uri="{28A0092B-C50C-407E-A947-70E740481C1C}">
                <a14:useLocalDpi xmlns:a14="http://schemas.microsoft.com/office/drawing/2010/main"/>
              </a:ext>
            </a:extLst>
          </a:blip>
          <a:srcRect l="10901" r="13751" b="-2"/>
          <a:stretch/>
        </p:blipFill>
        <p:spPr>
          <a:xfrm>
            <a:off x="20" y="1282"/>
            <a:ext cx="9143980" cy="6856718"/>
          </a:xfrm>
          <a:prstGeom prst="rect">
            <a:avLst/>
          </a:prstGeom>
        </p:spPr>
      </p:pic>
    </p:spTree>
    <p:extLst>
      <p:ext uri="{BB962C8B-B14F-4D97-AF65-F5344CB8AC3E}">
        <p14:creationId xmlns:p14="http://schemas.microsoft.com/office/powerpoint/2010/main" val="7044602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icture containing company name&#10;&#10;Description automatically generated">
            <a:extLst>
              <a:ext uri="{FF2B5EF4-FFF2-40B4-BE49-F238E27FC236}">
                <a16:creationId xmlns:a16="http://schemas.microsoft.com/office/drawing/2014/main" id="{780AF3B4-258D-B84A-85C9-775DACE7BDBB}"/>
              </a:ext>
            </a:extLst>
          </p:cNvPr>
          <p:cNvPicPr>
            <a:picLocks noChangeAspect="1"/>
          </p:cNvPicPr>
          <p:nvPr/>
        </p:nvPicPr>
        <p:blipFill>
          <a:blip r:embed="rId2"/>
          <a:stretch>
            <a:fillRect/>
          </a:stretch>
        </p:blipFill>
        <p:spPr>
          <a:xfrm>
            <a:off x="272464" y="814754"/>
            <a:ext cx="8599071" cy="4812324"/>
          </a:xfrm>
          <a:prstGeom prst="rect">
            <a:avLst/>
          </a:prstGeom>
        </p:spPr>
      </p:pic>
    </p:spTree>
    <p:extLst>
      <p:ext uri="{BB962C8B-B14F-4D97-AF65-F5344CB8AC3E}">
        <p14:creationId xmlns:p14="http://schemas.microsoft.com/office/powerpoint/2010/main" val="24980348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Text&#10;&#10;Description automatically generated">
            <a:extLst>
              <a:ext uri="{FF2B5EF4-FFF2-40B4-BE49-F238E27FC236}">
                <a16:creationId xmlns:a16="http://schemas.microsoft.com/office/drawing/2014/main" id="{81F5FA52-6511-2547-809A-4CE5329C64FF}"/>
              </a:ext>
            </a:extLst>
          </p:cNvPr>
          <p:cNvPicPr>
            <a:picLocks noChangeAspect="1"/>
          </p:cNvPicPr>
          <p:nvPr/>
        </p:nvPicPr>
        <p:blipFill>
          <a:blip r:embed="rId3"/>
          <a:stretch>
            <a:fillRect/>
          </a:stretch>
        </p:blipFill>
        <p:spPr>
          <a:xfrm>
            <a:off x="799475" y="18905"/>
            <a:ext cx="7801872" cy="6629400"/>
          </a:xfrm>
          <a:prstGeom prst="rect">
            <a:avLst/>
          </a:prstGeom>
        </p:spPr>
      </p:pic>
      <p:pic>
        <p:nvPicPr>
          <p:cNvPr id="17" name="Picture 16" descr="A picture containing company name&#10;&#10;Description automatically generated">
            <a:extLst>
              <a:ext uri="{FF2B5EF4-FFF2-40B4-BE49-F238E27FC236}">
                <a16:creationId xmlns:a16="http://schemas.microsoft.com/office/drawing/2014/main" id="{28D95B4B-4349-F645-88BE-BDC58A82EDF8}"/>
              </a:ext>
            </a:extLst>
          </p:cNvPr>
          <p:cNvPicPr>
            <a:picLocks noChangeAspect="1"/>
          </p:cNvPicPr>
          <p:nvPr/>
        </p:nvPicPr>
        <p:blipFill>
          <a:blip r:embed="rId4"/>
          <a:stretch>
            <a:fillRect/>
          </a:stretch>
        </p:blipFill>
        <p:spPr>
          <a:xfrm>
            <a:off x="0" y="18905"/>
            <a:ext cx="1881554" cy="1825666"/>
          </a:xfrm>
          <a:prstGeom prst="rect">
            <a:avLst/>
          </a:prstGeom>
        </p:spPr>
      </p:pic>
    </p:spTree>
    <p:extLst>
      <p:ext uri="{BB962C8B-B14F-4D97-AF65-F5344CB8AC3E}">
        <p14:creationId xmlns:p14="http://schemas.microsoft.com/office/powerpoint/2010/main" val="19159101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icon&#10;&#10;Description automatically generated">
            <a:extLst>
              <a:ext uri="{FF2B5EF4-FFF2-40B4-BE49-F238E27FC236}">
                <a16:creationId xmlns:a16="http://schemas.microsoft.com/office/drawing/2014/main" id="{7C3D5FD8-4823-C84B-B626-9F38B2108A63}"/>
              </a:ext>
            </a:extLst>
          </p:cNvPr>
          <p:cNvPicPr>
            <a:picLocks noChangeAspect="1"/>
          </p:cNvPicPr>
          <p:nvPr/>
        </p:nvPicPr>
        <p:blipFill>
          <a:blip r:embed="rId2"/>
          <a:stretch>
            <a:fillRect/>
          </a:stretch>
        </p:blipFill>
        <p:spPr>
          <a:xfrm>
            <a:off x="-5976257" y="-4111335"/>
            <a:ext cx="15093684" cy="10866013"/>
          </a:xfrm>
          <a:prstGeom prst="rect">
            <a:avLst/>
          </a:prstGeom>
        </p:spPr>
      </p:pic>
      <p:sp>
        <p:nvSpPr>
          <p:cNvPr id="2" name="Doughnut 1">
            <a:extLst>
              <a:ext uri="{FF2B5EF4-FFF2-40B4-BE49-F238E27FC236}">
                <a16:creationId xmlns:a16="http://schemas.microsoft.com/office/drawing/2014/main" id="{7B2343B8-9CD5-5841-9852-87C273F65706}"/>
              </a:ext>
            </a:extLst>
          </p:cNvPr>
          <p:cNvSpPr/>
          <p:nvPr/>
        </p:nvSpPr>
        <p:spPr>
          <a:xfrm>
            <a:off x="2677885" y="-429487"/>
            <a:ext cx="1894115" cy="1992086"/>
          </a:xfrm>
          <a:prstGeom prst="donut">
            <a:avLst>
              <a:gd name="adj" fmla="val 2506"/>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4" name="Doughnut 3">
            <a:extLst>
              <a:ext uri="{FF2B5EF4-FFF2-40B4-BE49-F238E27FC236}">
                <a16:creationId xmlns:a16="http://schemas.microsoft.com/office/drawing/2014/main" id="{527567D1-FF64-F140-9583-EC263FBC9F07}"/>
              </a:ext>
            </a:extLst>
          </p:cNvPr>
          <p:cNvSpPr/>
          <p:nvPr/>
        </p:nvSpPr>
        <p:spPr>
          <a:xfrm>
            <a:off x="5225142" y="2939142"/>
            <a:ext cx="4288233" cy="3815535"/>
          </a:xfrm>
          <a:prstGeom prst="donut">
            <a:avLst>
              <a:gd name="adj" fmla="val 2011"/>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7266428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3" y="631852"/>
            <a:ext cx="8009467" cy="2691316"/>
          </a:xfrm>
        </p:spPr>
        <p:txBody>
          <a:bodyPr>
            <a:normAutofit fontScale="85000" lnSpcReduction="20000"/>
          </a:bodyPr>
          <a:lstStyle/>
          <a:p>
            <a:pPr marL="0" indent="0">
              <a:buNone/>
            </a:pPr>
            <a:endParaRPr lang="en-US" dirty="0"/>
          </a:p>
          <a:p>
            <a:pPr>
              <a:buNone/>
            </a:pPr>
            <a:r>
              <a:rPr lang="en-US" dirty="0">
                <a:solidFill>
                  <a:srgbClr val="002060"/>
                </a:solidFill>
                <a:latin typeface="Rockwell"/>
                <a:cs typeface="Rockwell"/>
              </a:rPr>
              <a:t>	</a:t>
            </a:r>
            <a:r>
              <a:rPr lang="en-US" sz="4000" b="1" dirty="0">
                <a:solidFill>
                  <a:srgbClr val="002060"/>
                </a:solidFill>
                <a:latin typeface="Rockwell"/>
                <a:cs typeface="Rockwell"/>
              </a:rPr>
              <a:t>“‘Developing countries’ </a:t>
            </a:r>
            <a:r>
              <a:rPr lang="en-US" sz="4000" b="1" i="1" dirty="0">
                <a:solidFill>
                  <a:srgbClr val="002060"/>
                </a:solidFill>
                <a:latin typeface="Rockwell"/>
                <a:cs typeface="Rockwell"/>
              </a:rPr>
              <a:t>is the name that experts use to designate countries </a:t>
            </a:r>
            <a:r>
              <a:rPr lang="en-US" sz="4000" b="1" i="1" dirty="0">
                <a:solidFill>
                  <a:srgbClr val="FF0000"/>
                </a:solidFill>
                <a:latin typeface="Rockwell"/>
                <a:cs typeface="Rockwell"/>
              </a:rPr>
              <a:t>trampled</a:t>
            </a:r>
            <a:r>
              <a:rPr lang="en-US" sz="4000" b="1" i="1" dirty="0">
                <a:solidFill>
                  <a:srgbClr val="002060"/>
                </a:solidFill>
                <a:latin typeface="Rockwell"/>
                <a:cs typeface="Rockwell"/>
              </a:rPr>
              <a:t> by someone else’s development</a:t>
            </a:r>
            <a:r>
              <a:rPr lang="en-US" sz="4000" b="1" dirty="0">
                <a:solidFill>
                  <a:srgbClr val="002060"/>
                </a:solidFill>
                <a:latin typeface="Rockwell"/>
                <a:cs typeface="Rockwell"/>
              </a:rPr>
              <a:t>.”</a:t>
            </a:r>
          </a:p>
          <a:p>
            <a:pPr>
              <a:buNone/>
            </a:pPr>
            <a:r>
              <a:rPr lang="en-US" dirty="0">
                <a:latin typeface="Rockwell"/>
                <a:cs typeface="Rockwell"/>
              </a:rPr>
              <a:t>						</a:t>
            </a:r>
            <a:r>
              <a:rPr lang="en-US" dirty="0">
                <a:solidFill>
                  <a:srgbClr val="002060"/>
                </a:solidFill>
                <a:latin typeface="Rockwell"/>
                <a:cs typeface="Rockwell"/>
              </a:rPr>
              <a:t>Eduardo Galeano</a:t>
            </a:r>
          </a:p>
          <a:p>
            <a:endParaRPr lang="en-US" dirty="0"/>
          </a:p>
        </p:txBody>
      </p:sp>
      <p:sp>
        <p:nvSpPr>
          <p:cNvPr id="5" name="TextBox 4"/>
          <p:cNvSpPr txBox="1"/>
          <p:nvPr/>
        </p:nvSpPr>
        <p:spPr>
          <a:xfrm>
            <a:off x="381000" y="3831167"/>
            <a:ext cx="8305800" cy="2554545"/>
          </a:xfrm>
          <a:prstGeom prst="rect">
            <a:avLst/>
          </a:prstGeom>
          <a:noFill/>
        </p:spPr>
        <p:txBody>
          <a:bodyPr wrap="square" rtlCol="0">
            <a:spAutoFit/>
          </a:bodyPr>
          <a:lstStyle/>
          <a:p>
            <a:pPr algn="r"/>
            <a:r>
              <a:rPr lang="en-IE" sz="4000" b="1" i="1" dirty="0">
                <a:solidFill>
                  <a:srgbClr val="002060"/>
                </a:solidFill>
                <a:latin typeface="American Typewriter"/>
                <a:cs typeface="American Typewriter"/>
              </a:rPr>
              <a:t>“The next time someone tells you they got rich through hard work, ask them whose?”</a:t>
            </a:r>
            <a:br>
              <a:rPr lang="en-IE" sz="4000" b="1" i="1" dirty="0">
                <a:solidFill>
                  <a:srgbClr val="002060"/>
                </a:solidFill>
                <a:latin typeface="American Typewriter"/>
                <a:cs typeface="American Typewriter"/>
              </a:rPr>
            </a:br>
            <a:r>
              <a:rPr lang="en-IE" sz="4000" dirty="0">
                <a:solidFill>
                  <a:srgbClr val="002060"/>
                </a:solidFill>
                <a:latin typeface="American Typewriter"/>
                <a:cs typeface="American Typewriter"/>
              </a:rPr>
              <a:t>Don Marquis</a:t>
            </a:r>
            <a:endParaRPr lang="en-US" sz="4000" dirty="0">
              <a:latin typeface="American Typewriter"/>
              <a:cs typeface="American Typewriter"/>
            </a:endParaRPr>
          </a:p>
        </p:txBody>
      </p:sp>
    </p:spTree>
    <p:extLst>
      <p:ext uri="{BB962C8B-B14F-4D97-AF65-F5344CB8AC3E}">
        <p14:creationId xmlns:p14="http://schemas.microsoft.com/office/powerpoint/2010/main" val="17928556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A9071-6CA7-4F4D-922E-6AA459C24E42}"/>
              </a:ext>
            </a:extLst>
          </p:cNvPr>
          <p:cNvSpPr>
            <a:spLocks noGrp="1"/>
          </p:cNvSpPr>
          <p:nvPr>
            <p:ph type="title"/>
          </p:nvPr>
        </p:nvSpPr>
        <p:spPr>
          <a:xfrm>
            <a:off x="152400" y="5848370"/>
            <a:ext cx="8229600" cy="1143000"/>
          </a:xfrm>
        </p:spPr>
        <p:txBody>
          <a:bodyPr>
            <a:normAutofit fontScale="90000"/>
          </a:bodyPr>
          <a:lstStyle/>
          <a:p>
            <a:r>
              <a:rPr lang="en-US" i="1" dirty="0"/>
              <a:t>Transformative Journey to Create a Better World</a:t>
            </a:r>
          </a:p>
        </p:txBody>
      </p:sp>
      <p:pic>
        <p:nvPicPr>
          <p:cNvPr id="5" name="Content Placeholder 4" descr="Graphical user interface, text, application, chat or text message&#10;&#10;Description automatically generated">
            <a:extLst>
              <a:ext uri="{FF2B5EF4-FFF2-40B4-BE49-F238E27FC236}">
                <a16:creationId xmlns:a16="http://schemas.microsoft.com/office/drawing/2014/main" id="{EC4ACF4D-C5C9-0244-AB8A-BF1CD4C9992C}"/>
              </a:ext>
            </a:extLst>
          </p:cNvPr>
          <p:cNvPicPr>
            <a:picLocks noGrp="1" noChangeAspect="1"/>
          </p:cNvPicPr>
          <p:nvPr>
            <p:ph idx="1"/>
          </p:nvPr>
        </p:nvPicPr>
        <p:blipFill>
          <a:blip r:embed="rId2"/>
          <a:stretch>
            <a:fillRect/>
          </a:stretch>
        </p:blipFill>
        <p:spPr>
          <a:xfrm>
            <a:off x="1536203" y="1272765"/>
            <a:ext cx="6071594" cy="4525963"/>
          </a:xfrm>
        </p:spPr>
      </p:pic>
      <p:sp>
        <p:nvSpPr>
          <p:cNvPr id="6" name="Title 1">
            <a:extLst>
              <a:ext uri="{FF2B5EF4-FFF2-40B4-BE49-F238E27FC236}">
                <a16:creationId xmlns:a16="http://schemas.microsoft.com/office/drawing/2014/main" id="{C3AA35BC-B088-BE43-B8EF-5A7BD13CA9FD}"/>
              </a:ext>
            </a:extLst>
          </p:cNvPr>
          <p:cNvSpPr txBox="1">
            <a:spLocks/>
          </p:cNvSpPr>
          <p:nvPr/>
        </p:nvSpPr>
        <p:spPr>
          <a:xfrm>
            <a:off x="457200" y="140452"/>
            <a:ext cx="8229600" cy="1143000"/>
          </a:xfrm>
          <a:prstGeom prst="rect">
            <a:avLst/>
          </a:prstGeom>
        </p:spPr>
        <p:txBody>
          <a:bodyPr vert="horz" lIns="91440" tIns="45720" rIns="91440" bIns="45720" rtlCol="0" anchor="ctr">
            <a:normAutofit fontScale="90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b="1" dirty="0"/>
              <a:t>How do we take a critical and analytical approach to GCE?</a:t>
            </a:r>
          </a:p>
        </p:txBody>
      </p:sp>
    </p:spTree>
    <p:extLst>
      <p:ext uri="{BB962C8B-B14F-4D97-AF65-F5344CB8AC3E}">
        <p14:creationId xmlns:p14="http://schemas.microsoft.com/office/powerpoint/2010/main" val="3114830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62" name="Rectangle 61">
            <a:extLst>
              <a:ext uri="{FF2B5EF4-FFF2-40B4-BE49-F238E27FC236}">
                <a16:creationId xmlns:a16="http://schemas.microsoft.com/office/drawing/2014/main" id="{B0B8DCBA-FEED-46EF-A140-35B904015B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59D3CC8-C3D7-F041-9CB2-0FC0F9C3FA34}"/>
              </a:ext>
            </a:extLst>
          </p:cNvPr>
          <p:cNvSpPr>
            <a:spLocks noGrp="1"/>
          </p:cNvSpPr>
          <p:nvPr>
            <p:ph type="title"/>
          </p:nvPr>
        </p:nvSpPr>
        <p:spPr>
          <a:xfrm>
            <a:off x="0" y="226580"/>
            <a:ext cx="3804271" cy="1761286"/>
          </a:xfrm>
        </p:spPr>
        <p:txBody>
          <a:bodyPr anchor="ctr">
            <a:noAutofit/>
          </a:bodyPr>
          <a:lstStyle/>
          <a:p>
            <a:pPr algn="ctr"/>
            <a:r>
              <a:rPr lang="en-US" sz="3200" b="1" dirty="0">
                <a:latin typeface="American Typewriter"/>
                <a:cs typeface="American Typewriter"/>
              </a:rPr>
              <a:t>What is a critical + analytical approach to learning GCE?</a:t>
            </a:r>
          </a:p>
        </p:txBody>
      </p:sp>
      <p:sp>
        <p:nvSpPr>
          <p:cNvPr id="3" name="Content Placeholder 2">
            <a:extLst>
              <a:ext uri="{FF2B5EF4-FFF2-40B4-BE49-F238E27FC236}">
                <a16:creationId xmlns:a16="http://schemas.microsoft.com/office/drawing/2014/main" id="{F8CA8975-2A36-5943-AE98-9B6443E6983B}"/>
              </a:ext>
            </a:extLst>
          </p:cNvPr>
          <p:cNvSpPr>
            <a:spLocks noGrp="1"/>
          </p:cNvSpPr>
          <p:nvPr>
            <p:ph idx="1"/>
          </p:nvPr>
        </p:nvSpPr>
        <p:spPr>
          <a:xfrm>
            <a:off x="175441" y="2419382"/>
            <a:ext cx="3628830" cy="3677123"/>
          </a:xfrm>
        </p:spPr>
        <p:txBody>
          <a:bodyPr anchor="ctr">
            <a:noAutofit/>
          </a:bodyPr>
          <a:lstStyle/>
          <a:p>
            <a:pPr marL="0" indent="0" algn="ctr">
              <a:buNone/>
            </a:pPr>
            <a:r>
              <a:rPr lang="en-US" sz="2400" b="1" dirty="0">
                <a:latin typeface="American Typewriter"/>
                <a:cs typeface="American Typewriter"/>
              </a:rPr>
              <a:t>Global issues </a:t>
            </a:r>
            <a:r>
              <a:rPr lang="en-US" sz="2400" dirty="0">
                <a:latin typeface="American Typewriter"/>
                <a:cs typeface="American Typewriter"/>
              </a:rPr>
              <a:t>are </a:t>
            </a:r>
            <a:r>
              <a:rPr lang="en-US" sz="2400" u="sng" dirty="0">
                <a:latin typeface="American Typewriter"/>
                <a:cs typeface="American Typewriter"/>
              </a:rPr>
              <a:t>complex</a:t>
            </a:r>
            <a:r>
              <a:rPr lang="en-US" sz="2400" dirty="0">
                <a:latin typeface="American Typewriter"/>
                <a:cs typeface="American Typewriter"/>
              </a:rPr>
              <a:t> and need a </a:t>
            </a:r>
            <a:r>
              <a:rPr lang="en-US" sz="2400" u="sng" dirty="0">
                <a:latin typeface="American Typewriter"/>
                <a:cs typeface="American Typewriter"/>
              </a:rPr>
              <a:t>critical pedagogical approach</a:t>
            </a:r>
            <a:r>
              <a:rPr lang="en-US" sz="2400" dirty="0">
                <a:latin typeface="American Typewriter"/>
                <a:cs typeface="American Typewriter"/>
              </a:rPr>
              <a:t> to exploring them!</a:t>
            </a:r>
          </a:p>
          <a:p>
            <a:endParaRPr lang="en-US" sz="2000" dirty="0">
              <a:latin typeface="American Typewriter"/>
              <a:cs typeface="American Typewriter"/>
            </a:endParaRPr>
          </a:p>
          <a:p>
            <a:endParaRPr lang="en-US" sz="2000" dirty="0">
              <a:latin typeface="American Typewriter"/>
              <a:cs typeface="American Typewriter"/>
            </a:endParaRPr>
          </a:p>
          <a:p>
            <a:pPr marL="0" indent="0" algn="ctr">
              <a:buNone/>
            </a:pPr>
            <a:endParaRPr lang="en-US" sz="2000" dirty="0">
              <a:latin typeface="American Typewriter"/>
              <a:cs typeface="American Typewriter"/>
            </a:endParaRPr>
          </a:p>
        </p:txBody>
      </p:sp>
      <p:pic>
        <p:nvPicPr>
          <p:cNvPr id="13" name="Content Placeholder 4" descr="A close up of text on a white background&#10;&#10;Description automatically generated">
            <a:extLst>
              <a:ext uri="{FF2B5EF4-FFF2-40B4-BE49-F238E27FC236}">
                <a16:creationId xmlns:a16="http://schemas.microsoft.com/office/drawing/2014/main" id="{694C0DF1-8BC1-AD4A-AC7D-00BE1E5ED6BA}"/>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018187" y="226580"/>
            <a:ext cx="5125812" cy="6631420"/>
          </a:xfrm>
          <a:prstGeom prst="rect">
            <a:avLst/>
          </a:prstGeom>
        </p:spPr>
      </p:pic>
    </p:spTree>
    <p:extLst>
      <p:ext uri="{BB962C8B-B14F-4D97-AF65-F5344CB8AC3E}">
        <p14:creationId xmlns:p14="http://schemas.microsoft.com/office/powerpoint/2010/main" val="31617518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Unknown-8.jpe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8867" y="657153"/>
            <a:ext cx="1388519" cy="139471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Picture 2" descr="Unknown-9.jpe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303766" y="4597188"/>
            <a:ext cx="1840234" cy="184023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Picture 3" descr="Unknown-10.jpe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258621" y="4724723"/>
            <a:ext cx="1309204" cy="158516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TextBox 4"/>
          <p:cNvSpPr txBox="1"/>
          <p:nvPr/>
        </p:nvSpPr>
        <p:spPr>
          <a:xfrm>
            <a:off x="1943959" y="655938"/>
            <a:ext cx="6285991" cy="1569660"/>
          </a:xfrm>
          <a:prstGeom prst="rect">
            <a:avLst/>
          </a:prstGeom>
          <a:noFill/>
        </p:spPr>
        <p:txBody>
          <a:bodyPr wrap="square" rtlCol="0">
            <a:spAutoFit/>
          </a:bodyPr>
          <a:lstStyle/>
          <a:p>
            <a:r>
              <a:rPr lang="en-US" sz="3200" b="1" dirty="0">
                <a:latin typeface="American Typewriter"/>
                <a:cs typeface="American Typewriter"/>
              </a:rPr>
              <a:t>Pedagogy of the Oppressed</a:t>
            </a:r>
          </a:p>
          <a:p>
            <a:endParaRPr lang="en-US" sz="3200" b="1" dirty="0">
              <a:latin typeface="American Typewriter"/>
              <a:cs typeface="American Typewriter"/>
            </a:endParaRPr>
          </a:p>
          <a:p>
            <a:pPr algn="ctr"/>
            <a:r>
              <a:rPr lang="en-US" sz="3200" b="1" dirty="0">
                <a:latin typeface="American Typewriter"/>
                <a:cs typeface="American Typewriter"/>
              </a:rPr>
              <a:t>         Pedagogy of the Rich!</a:t>
            </a:r>
          </a:p>
        </p:txBody>
      </p:sp>
      <p:pic>
        <p:nvPicPr>
          <p:cNvPr id="7" name="Picture 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805854" y="968001"/>
            <a:ext cx="1327784" cy="13277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7" descr="Unknown-11.jpeg"/>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437908" y="4493903"/>
            <a:ext cx="1943519" cy="194351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TextBox 8"/>
          <p:cNvSpPr txBox="1"/>
          <p:nvPr/>
        </p:nvSpPr>
        <p:spPr>
          <a:xfrm>
            <a:off x="388867" y="2539699"/>
            <a:ext cx="8674083" cy="1569660"/>
          </a:xfrm>
          <a:prstGeom prst="rect">
            <a:avLst/>
          </a:prstGeom>
          <a:solidFill>
            <a:schemeClr val="bg1"/>
          </a:solidFill>
          <a:ln>
            <a:solidFill>
              <a:schemeClr val="accent2"/>
            </a:solidFill>
          </a:ln>
        </p:spPr>
        <p:txBody>
          <a:bodyPr wrap="square" rtlCol="0">
            <a:spAutoFit/>
          </a:bodyPr>
          <a:lstStyle/>
          <a:p>
            <a:pPr algn="ctr"/>
            <a:r>
              <a:rPr lang="en-US" sz="4800" b="1" dirty="0">
                <a:solidFill>
                  <a:srgbClr val="953735"/>
                </a:solidFill>
                <a:latin typeface="American Typewriter"/>
                <a:cs typeface="American Typewriter"/>
              </a:rPr>
              <a:t>Educational Theory behind the WWGS Approach</a:t>
            </a:r>
            <a:endParaRPr lang="en-US" sz="4800" dirty="0"/>
          </a:p>
        </p:txBody>
      </p:sp>
      <p:pic>
        <p:nvPicPr>
          <p:cNvPr id="10" name="Picture 9" descr="Unknown-14.jpe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214086" y="4597188"/>
            <a:ext cx="1357914" cy="1840234"/>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3040921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277B4132-8798-074D-B8B0-0190C8E496EA}"/>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263846" y="1397191"/>
            <a:ext cx="4616308" cy="471485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3" name="Rectangle 2">
            <a:extLst>
              <a:ext uri="{FF2B5EF4-FFF2-40B4-BE49-F238E27FC236}">
                <a16:creationId xmlns:a16="http://schemas.microsoft.com/office/drawing/2014/main" id="{8A883C7C-1BB7-E84F-A6A2-693D4C434EAE}"/>
              </a:ext>
            </a:extLst>
          </p:cNvPr>
          <p:cNvSpPr/>
          <p:nvPr/>
        </p:nvSpPr>
        <p:spPr>
          <a:xfrm>
            <a:off x="3034912" y="422791"/>
            <a:ext cx="3074175" cy="646331"/>
          </a:xfrm>
          <a:prstGeom prst="rect">
            <a:avLst/>
          </a:prstGeom>
        </p:spPr>
        <p:txBody>
          <a:bodyPr wrap="none">
            <a:spAutoFit/>
          </a:bodyPr>
          <a:lstStyle/>
          <a:p>
            <a:r>
              <a:rPr lang="en-IE" sz="3600" b="1" dirty="0">
                <a:latin typeface="American Typewriter"/>
                <a:cs typeface="American Typewriter"/>
              </a:rPr>
              <a:t>Paulo Freire</a:t>
            </a:r>
            <a:endParaRPr lang="en-US" sz="3600" dirty="0"/>
          </a:p>
        </p:txBody>
      </p:sp>
    </p:spTree>
    <p:extLst>
      <p:ext uri="{BB962C8B-B14F-4D97-AF65-F5344CB8AC3E}">
        <p14:creationId xmlns:p14="http://schemas.microsoft.com/office/powerpoint/2010/main" val="17163657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0737" y="160337"/>
            <a:ext cx="8229600" cy="1143000"/>
          </a:xfrm>
        </p:spPr>
        <p:txBody>
          <a:bodyPr>
            <a:normAutofit/>
          </a:bodyPr>
          <a:lstStyle/>
          <a:p>
            <a:r>
              <a:rPr lang="en-IE" sz="3600" b="1" dirty="0">
                <a:latin typeface="American Typewriter"/>
                <a:cs typeface="American Typewriter"/>
              </a:rPr>
              <a:t>Roots of Development Education</a:t>
            </a:r>
            <a:br>
              <a:rPr lang="en-IE" sz="3600" b="1" dirty="0">
                <a:latin typeface="American Typewriter"/>
                <a:cs typeface="American Typewriter"/>
              </a:rPr>
            </a:br>
            <a:r>
              <a:rPr lang="en-IE" sz="2700" b="1" dirty="0">
                <a:latin typeface="American Typewriter"/>
                <a:cs typeface="American Typewriter"/>
              </a:rPr>
              <a:t>Paulo Freire’s Pedagogy of the Oppressed</a:t>
            </a:r>
          </a:p>
        </p:txBody>
      </p:sp>
      <p:pic>
        <p:nvPicPr>
          <p:cNvPr id="1026" name="Picture 2"/>
          <p:cNvPicPr>
            <a:picLocks noGrp="1" noChangeAspect="1" noChangeArrowheads="1"/>
          </p:cNvPicPr>
          <p:nvPr>
            <p:ph sz="half" idx="2"/>
          </p:nvPr>
        </p:nvPicPr>
        <p:blipFill>
          <a:blip r:embed="rId3" cstate="email">
            <a:extLst>
              <a:ext uri="{28A0092B-C50C-407E-A947-70E740481C1C}">
                <a14:useLocalDpi xmlns:a14="http://schemas.microsoft.com/office/drawing/2010/main"/>
              </a:ext>
            </a:extLst>
          </a:blip>
          <a:srcRect/>
          <a:stretch>
            <a:fillRect/>
          </a:stretch>
        </p:blipFill>
        <p:spPr bwMode="auto">
          <a:xfrm>
            <a:off x="7631832" y="-126810"/>
            <a:ext cx="1512168" cy="154444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8" name="Picture 7" descr="imagestransfor.jpeg">
            <a:extLst>
              <a:ext uri="{FF2B5EF4-FFF2-40B4-BE49-F238E27FC236}">
                <a16:creationId xmlns:a16="http://schemas.microsoft.com/office/drawing/2014/main" id="{F5DF9737-B06A-0648-B59C-3DD8898722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7249" y="2239393"/>
            <a:ext cx="2638031" cy="1515085"/>
          </a:xfrm>
          <a:prstGeom prst="rect">
            <a:avLst/>
          </a:prstGeom>
        </p:spPr>
      </p:pic>
      <p:pic>
        <p:nvPicPr>
          <p:cNvPr id="9" name="Picture 8" descr="emotions.jpg">
            <a:extLst>
              <a:ext uri="{FF2B5EF4-FFF2-40B4-BE49-F238E27FC236}">
                <a16:creationId xmlns:a16="http://schemas.microsoft.com/office/drawing/2014/main" id="{E5099019-C106-0E43-88E7-15B172FA2F1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06960" y="2299285"/>
            <a:ext cx="2036276" cy="1576966"/>
          </a:xfrm>
          <a:prstGeom prst="rect">
            <a:avLst/>
          </a:prstGeom>
        </p:spPr>
      </p:pic>
      <p:pic>
        <p:nvPicPr>
          <p:cNvPr id="10" name="Picture 9" descr="dialoguebubbles.jpg">
            <a:extLst>
              <a:ext uri="{FF2B5EF4-FFF2-40B4-BE49-F238E27FC236}">
                <a16:creationId xmlns:a16="http://schemas.microsoft.com/office/drawing/2014/main" id="{6AD60F90-CB2B-C642-94D7-4A9B1332C455}"/>
              </a:ext>
            </a:extLst>
          </p:cNvPr>
          <p:cNvPicPr>
            <a:picLocks noChangeAspect="1"/>
          </p:cNvPicPr>
          <p:nvPr/>
        </p:nvPicPr>
        <p:blipFill rotWithShape="1">
          <a:blip r:embed="rId6">
            <a:extLst>
              <a:ext uri="{28A0092B-C50C-407E-A947-70E740481C1C}">
                <a14:useLocalDpi xmlns:a14="http://schemas.microsoft.com/office/drawing/2010/main" val="0"/>
              </a:ext>
            </a:extLst>
          </a:blip>
          <a:srcRect b="28275"/>
          <a:stretch/>
        </p:blipFill>
        <p:spPr>
          <a:xfrm>
            <a:off x="5320819" y="2429071"/>
            <a:ext cx="1574022" cy="1128964"/>
          </a:xfrm>
          <a:prstGeom prst="rect">
            <a:avLst/>
          </a:prstGeom>
        </p:spPr>
      </p:pic>
      <p:pic>
        <p:nvPicPr>
          <p:cNvPr id="11" name="Picture 10" descr="Freire 2.jpg">
            <a:extLst>
              <a:ext uri="{FF2B5EF4-FFF2-40B4-BE49-F238E27FC236}">
                <a16:creationId xmlns:a16="http://schemas.microsoft.com/office/drawing/2014/main" id="{3D24A3AD-E2DB-BB4C-A456-6E974BF157B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986873" y="2442941"/>
            <a:ext cx="2064266" cy="1128466"/>
          </a:xfrm>
          <a:prstGeom prst="rect">
            <a:avLst/>
          </a:prstGeom>
        </p:spPr>
      </p:pic>
      <p:pic>
        <p:nvPicPr>
          <p:cNvPr id="12" name="Picture 11" descr="Questioning2013_500.jpg">
            <a:extLst>
              <a:ext uri="{FF2B5EF4-FFF2-40B4-BE49-F238E27FC236}">
                <a16:creationId xmlns:a16="http://schemas.microsoft.com/office/drawing/2014/main" id="{B87D620D-134C-534A-8B19-8E06937B1A5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75659" y="4713282"/>
            <a:ext cx="2162203" cy="2162203"/>
          </a:xfrm>
          <a:prstGeom prst="rect">
            <a:avLst/>
          </a:prstGeom>
        </p:spPr>
      </p:pic>
      <p:pic>
        <p:nvPicPr>
          <p:cNvPr id="13" name="Picture 12" descr="Screen Shot 2018-02-13 at 14.58.51.png">
            <a:extLst>
              <a:ext uri="{FF2B5EF4-FFF2-40B4-BE49-F238E27FC236}">
                <a16:creationId xmlns:a16="http://schemas.microsoft.com/office/drawing/2014/main" id="{4DAA97F3-7C81-D44B-B830-B8912EC3088B}"/>
              </a:ext>
            </a:extLst>
          </p:cNvPr>
          <p:cNvPicPr>
            <a:picLocks noChangeAspect="1"/>
          </p:cNvPicPr>
          <p:nvPr/>
        </p:nvPicPr>
        <p:blipFill rotWithShape="1">
          <a:blip r:embed="rId9">
            <a:extLst>
              <a:ext uri="{28A0092B-C50C-407E-A947-70E740481C1C}">
                <a14:useLocalDpi xmlns:a14="http://schemas.microsoft.com/office/drawing/2010/main" val="0"/>
              </a:ext>
            </a:extLst>
          </a:blip>
          <a:srcRect l="8932" r="8189"/>
          <a:stretch/>
        </p:blipFill>
        <p:spPr>
          <a:xfrm>
            <a:off x="3106960" y="4740221"/>
            <a:ext cx="3733766" cy="1784887"/>
          </a:xfrm>
          <a:prstGeom prst="rect">
            <a:avLst/>
          </a:prstGeom>
        </p:spPr>
      </p:pic>
      <p:pic>
        <p:nvPicPr>
          <p:cNvPr id="14" name="Picture 13" descr="brainwash-logo-big1.jpg">
            <a:extLst>
              <a:ext uri="{FF2B5EF4-FFF2-40B4-BE49-F238E27FC236}">
                <a16:creationId xmlns:a16="http://schemas.microsoft.com/office/drawing/2014/main" id="{A10C28F1-61EE-864A-8304-34B9FAABF66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249573" y="4368782"/>
            <a:ext cx="1739458" cy="2384468"/>
          </a:xfrm>
          <a:prstGeom prst="rect">
            <a:avLst/>
          </a:prstGeom>
        </p:spPr>
      </p:pic>
      <p:sp>
        <p:nvSpPr>
          <p:cNvPr id="7" name="TextBox 6">
            <a:extLst>
              <a:ext uri="{FF2B5EF4-FFF2-40B4-BE49-F238E27FC236}">
                <a16:creationId xmlns:a16="http://schemas.microsoft.com/office/drawing/2014/main" id="{691C783E-F35B-2147-A4BA-9574EA49F70F}"/>
              </a:ext>
            </a:extLst>
          </p:cNvPr>
          <p:cNvSpPr txBox="1"/>
          <p:nvPr/>
        </p:nvSpPr>
        <p:spPr>
          <a:xfrm>
            <a:off x="147249" y="1529131"/>
            <a:ext cx="2928842" cy="646331"/>
          </a:xfrm>
          <a:prstGeom prst="rect">
            <a:avLst/>
          </a:prstGeom>
          <a:noFill/>
        </p:spPr>
        <p:txBody>
          <a:bodyPr wrap="square" rtlCol="0">
            <a:spAutoFit/>
          </a:bodyPr>
          <a:lstStyle/>
          <a:p>
            <a:pPr marL="342900" indent="-342900">
              <a:buAutoNum type="arabicPeriod"/>
            </a:pPr>
            <a:r>
              <a:rPr lang="en-US" b="1" dirty="0">
                <a:latin typeface="Helvetica Neue" panose="02000503000000020004" pitchFamily="2" charset="0"/>
                <a:ea typeface="Helvetica Neue" panose="02000503000000020004" pitchFamily="2" charset="0"/>
                <a:cs typeface="Helvetica Neue" panose="02000503000000020004" pitchFamily="2" charset="0"/>
              </a:rPr>
              <a:t>Aim of Education: </a:t>
            </a:r>
          </a:p>
          <a:p>
            <a:r>
              <a:rPr lang="en-US" dirty="0">
                <a:latin typeface="Helvetica Neue" panose="02000503000000020004" pitchFamily="2" charset="0"/>
                <a:ea typeface="Helvetica Neue" panose="02000503000000020004" pitchFamily="2" charset="0"/>
                <a:cs typeface="Helvetica Neue" panose="02000503000000020004" pitchFamily="2" charset="0"/>
              </a:rPr>
              <a:t>Radical Transformation</a:t>
            </a:r>
          </a:p>
        </p:txBody>
      </p:sp>
      <p:sp>
        <p:nvSpPr>
          <p:cNvPr id="16" name="TextBox 15">
            <a:extLst>
              <a:ext uri="{FF2B5EF4-FFF2-40B4-BE49-F238E27FC236}">
                <a16:creationId xmlns:a16="http://schemas.microsoft.com/office/drawing/2014/main" id="{F9B4B6DE-FA93-7344-98F7-29134E4E0542}"/>
              </a:ext>
            </a:extLst>
          </p:cNvPr>
          <p:cNvSpPr txBox="1"/>
          <p:nvPr/>
        </p:nvSpPr>
        <p:spPr>
          <a:xfrm>
            <a:off x="3043280" y="1552941"/>
            <a:ext cx="2928842" cy="646331"/>
          </a:xfrm>
          <a:prstGeom prst="rect">
            <a:avLst/>
          </a:prstGeom>
          <a:noFill/>
        </p:spPr>
        <p:txBody>
          <a:bodyPr wrap="square" rtlCol="0">
            <a:spAutoFit/>
          </a:bodyPr>
          <a:lstStyle/>
          <a:p>
            <a:r>
              <a:rPr lang="en-US" b="1" dirty="0">
                <a:latin typeface="Helvetica Neue" panose="02000503000000020004" pitchFamily="2" charset="0"/>
                <a:ea typeface="Helvetica Neue" panose="02000503000000020004" pitchFamily="2" charset="0"/>
                <a:cs typeface="Helvetica Neue" panose="02000503000000020004" pitchFamily="2" charset="0"/>
              </a:rPr>
              <a:t>2. Relevant:</a:t>
            </a:r>
          </a:p>
          <a:p>
            <a:r>
              <a:rPr lang="en-US" b="1" dirty="0">
                <a:latin typeface="Helvetica Neue" panose="02000503000000020004" pitchFamily="2" charset="0"/>
                <a:ea typeface="Helvetica Neue" panose="02000503000000020004" pitchFamily="2" charset="0"/>
                <a:cs typeface="Helvetica Neue" panose="02000503000000020004" pitchFamily="2" charset="0"/>
              </a:rPr>
              <a:t> </a:t>
            </a:r>
            <a:r>
              <a:rPr lang="en-US" dirty="0">
                <a:latin typeface="Helvetica Neue" panose="02000503000000020004" pitchFamily="2" charset="0"/>
                <a:ea typeface="Helvetica Neue" panose="02000503000000020004" pitchFamily="2" charset="0"/>
                <a:cs typeface="Helvetica Neue" panose="02000503000000020004" pitchFamily="2" charset="0"/>
              </a:rPr>
              <a:t>Generative Themes</a:t>
            </a:r>
          </a:p>
        </p:txBody>
      </p:sp>
      <p:sp>
        <p:nvSpPr>
          <p:cNvPr id="17" name="TextBox 16">
            <a:extLst>
              <a:ext uri="{FF2B5EF4-FFF2-40B4-BE49-F238E27FC236}">
                <a16:creationId xmlns:a16="http://schemas.microsoft.com/office/drawing/2014/main" id="{EA5B24D1-26D3-E442-B297-9C6FBB13BCC4}"/>
              </a:ext>
            </a:extLst>
          </p:cNvPr>
          <p:cNvSpPr txBox="1"/>
          <p:nvPr/>
        </p:nvSpPr>
        <p:spPr>
          <a:xfrm>
            <a:off x="5785152" y="1801641"/>
            <a:ext cx="2928842" cy="369332"/>
          </a:xfrm>
          <a:prstGeom prst="rect">
            <a:avLst/>
          </a:prstGeom>
          <a:noFill/>
        </p:spPr>
        <p:txBody>
          <a:bodyPr wrap="square" rtlCol="0">
            <a:spAutoFit/>
          </a:bodyPr>
          <a:lstStyle/>
          <a:p>
            <a:r>
              <a:rPr lang="en-US" b="1" dirty="0">
                <a:latin typeface="Helvetica Neue" panose="02000503000000020004" pitchFamily="2" charset="0"/>
                <a:ea typeface="Helvetica Neue" panose="02000503000000020004" pitchFamily="2" charset="0"/>
                <a:cs typeface="Helvetica Neue" panose="02000503000000020004" pitchFamily="2" charset="0"/>
              </a:rPr>
              <a:t>3. Dialogue:</a:t>
            </a:r>
          </a:p>
        </p:txBody>
      </p:sp>
      <p:cxnSp>
        <p:nvCxnSpPr>
          <p:cNvPr id="18" name="Straight Connector 17">
            <a:extLst>
              <a:ext uri="{FF2B5EF4-FFF2-40B4-BE49-F238E27FC236}">
                <a16:creationId xmlns:a16="http://schemas.microsoft.com/office/drawing/2014/main" id="{4EAD3914-153D-D14F-8E20-E4927FFC74B3}"/>
              </a:ext>
            </a:extLst>
          </p:cNvPr>
          <p:cNvCxnSpPr/>
          <p:nvPr/>
        </p:nvCxnSpPr>
        <p:spPr>
          <a:xfrm>
            <a:off x="7052318" y="2501297"/>
            <a:ext cx="2090853" cy="1172941"/>
          </a:xfrm>
          <a:prstGeom prst="line">
            <a:avLst/>
          </a:prstGeom>
          <a:ln/>
        </p:spPr>
        <p:style>
          <a:lnRef idx="3">
            <a:schemeClr val="accent2"/>
          </a:lnRef>
          <a:fillRef idx="0">
            <a:schemeClr val="accent2"/>
          </a:fillRef>
          <a:effectRef idx="2">
            <a:schemeClr val="accent2"/>
          </a:effectRef>
          <a:fontRef idx="minor">
            <a:schemeClr val="tx1"/>
          </a:fontRef>
        </p:style>
      </p:cxnSp>
      <p:cxnSp>
        <p:nvCxnSpPr>
          <p:cNvPr id="20" name="Straight Connector 19">
            <a:extLst>
              <a:ext uri="{FF2B5EF4-FFF2-40B4-BE49-F238E27FC236}">
                <a16:creationId xmlns:a16="http://schemas.microsoft.com/office/drawing/2014/main" id="{4F56C738-8505-B646-9627-BFB3E4AB60B2}"/>
              </a:ext>
            </a:extLst>
          </p:cNvPr>
          <p:cNvCxnSpPr>
            <a:cxnSpLocks/>
          </p:cNvCxnSpPr>
          <p:nvPr/>
        </p:nvCxnSpPr>
        <p:spPr>
          <a:xfrm flipV="1">
            <a:off x="6970818" y="2438233"/>
            <a:ext cx="2064268" cy="1217327"/>
          </a:xfrm>
          <a:prstGeom prst="line">
            <a:avLst/>
          </a:prstGeom>
          <a:ln/>
        </p:spPr>
        <p:style>
          <a:lnRef idx="3">
            <a:schemeClr val="accent2"/>
          </a:lnRef>
          <a:fillRef idx="0">
            <a:schemeClr val="accent2"/>
          </a:fillRef>
          <a:effectRef idx="2">
            <a:schemeClr val="accent2"/>
          </a:effectRef>
          <a:fontRef idx="minor">
            <a:schemeClr val="tx1"/>
          </a:fontRef>
        </p:style>
      </p:cxnSp>
      <p:sp>
        <p:nvSpPr>
          <p:cNvPr id="23" name="TextBox 22">
            <a:extLst>
              <a:ext uri="{FF2B5EF4-FFF2-40B4-BE49-F238E27FC236}">
                <a16:creationId xmlns:a16="http://schemas.microsoft.com/office/drawing/2014/main" id="{94E866C0-367A-994E-A23D-46D9B2FD94D8}"/>
              </a:ext>
            </a:extLst>
          </p:cNvPr>
          <p:cNvSpPr txBox="1"/>
          <p:nvPr/>
        </p:nvSpPr>
        <p:spPr>
          <a:xfrm>
            <a:off x="178118" y="3907117"/>
            <a:ext cx="2928842" cy="646331"/>
          </a:xfrm>
          <a:prstGeom prst="rect">
            <a:avLst/>
          </a:prstGeom>
          <a:noFill/>
        </p:spPr>
        <p:txBody>
          <a:bodyPr wrap="square" rtlCol="0">
            <a:spAutoFit/>
          </a:bodyPr>
          <a:lstStyle/>
          <a:p>
            <a:r>
              <a:rPr lang="en-US" b="1" dirty="0">
                <a:latin typeface="Helvetica Neue" panose="02000503000000020004" pitchFamily="2" charset="0"/>
                <a:ea typeface="Helvetica Neue" panose="02000503000000020004" pitchFamily="2" charset="0"/>
                <a:cs typeface="Helvetica Neue" panose="02000503000000020004" pitchFamily="2" charset="0"/>
              </a:rPr>
              <a:t>4. Problem posing </a:t>
            </a:r>
          </a:p>
          <a:p>
            <a:r>
              <a:rPr lang="en-US" dirty="0">
                <a:latin typeface="Helvetica Neue" panose="02000503000000020004" pitchFamily="2" charset="0"/>
                <a:ea typeface="Helvetica Neue" panose="02000503000000020004" pitchFamily="2" charset="0"/>
                <a:cs typeface="Helvetica Neue" panose="02000503000000020004" pitchFamily="2" charset="0"/>
              </a:rPr>
              <a:t>Search for solutions</a:t>
            </a:r>
          </a:p>
        </p:txBody>
      </p:sp>
      <p:sp>
        <p:nvSpPr>
          <p:cNvPr id="24" name="TextBox 23">
            <a:extLst>
              <a:ext uri="{FF2B5EF4-FFF2-40B4-BE49-F238E27FC236}">
                <a16:creationId xmlns:a16="http://schemas.microsoft.com/office/drawing/2014/main" id="{F062E536-E34C-C043-AE3C-2F200AE93F27}"/>
              </a:ext>
            </a:extLst>
          </p:cNvPr>
          <p:cNvSpPr txBox="1"/>
          <p:nvPr/>
        </p:nvSpPr>
        <p:spPr>
          <a:xfrm>
            <a:off x="3124873" y="4368782"/>
            <a:ext cx="2928842" cy="369332"/>
          </a:xfrm>
          <a:prstGeom prst="rect">
            <a:avLst/>
          </a:prstGeom>
          <a:noFill/>
        </p:spPr>
        <p:txBody>
          <a:bodyPr wrap="square" rtlCol="0">
            <a:spAutoFit/>
          </a:bodyPr>
          <a:lstStyle/>
          <a:p>
            <a:r>
              <a:rPr lang="en-US" b="1" dirty="0">
                <a:latin typeface="Helvetica Neue" panose="02000503000000020004" pitchFamily="2" charset="0"/>
                <a:ea typeface="Helvetica Neue" panose="02000503000000020004" pitchFamily="2" charset="0"/>
                <a:cs typeface="Helvetica Neue" panose="02000503000000020004" pitchFamily="2" charset="0"/>
              </a:rPr>
              <a:t>5. Reflection and Action</a:t>
            </a:r>
          </a:p>
        </p:txBody>
      </p:sp>
      <p:sp>
        <p:nvSpPr>
          <p:cNvPr id="26" name="TextBox 25">
            <a:extLst>
              <a:ext uri="{FF2B5EF4-FFF2-40B4-BE49-F238E27FC236}">
                <a16:creationId xmlns:a16="http://schemas.microsoft.com/office/drawing/2014/main" id="{BBAD687F-1046-1846-9BBD-5729D6A6AC9B}"/>
              </a:ext>
            </a:extLst>
          </p:cNvPr>
          <p:cNvSpPr txBox="1"/>
          <p:nvPr/>
        </p:nvSpPr>
        <p:spPr>
          <a:xfrm>
            <a:off x="7076740" y="3740842"/>
            <a:ext cx="2419979" cy="646331"/>
          </a:xfrm>
          <a:prstGeom prst="rect">
            <a:avLst/>
          </a:prstGeom>
          <a:noFill/>
        </p:spPr>
        <p:txBody>
          <a:bodyPr wrap="square" rtlCol="0">
            <a:spAutoFit/>
          </a:bodyPr>
          <a:lstStyle/>
          <a:p>
            <a:r>
              <a:rPr lang="en-US" b="1" dirty="0">
                <a:latin typeface="Helvetica Neue" panose="02000503000000020004" pitchFamily="2" charset="0"/>
                <a:ea typeface="Helvetica Neue" panose="02000503000000020004" pitchFamily="2" charset="0"/>
                <a:cs typeface="Helvetica Neue" panose="02000503000000020004" pitchFamily="2" charset="0"/>
              </a:rPr>
              <a:t>6. No Education is Neutral</a:t>
            </a:r>
          </a:p>
        </p:txBody>
      </p:sp>
    </p:spTree>
    <p:extLst>
      <p:ext uri="{BB962C8B-B14F-4D97-AF65-F5344CB8AC3E}">
        <p14:creationId xmlns:p14="http://schemas.microsoft.com/office/powerpoint/2010/main" val="15167180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E0D6E9-7673-0145-A6D5-2A883F8136CE}"/>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391A63CD-F208-5F40-B587-12AF6F849BB8}"/>
              </a:ext>
            </a:extLst>
          </p:cNvPr>
          <p:cNvSpPr>
            <a:spLocks noGrp="1"/>
          </p:cNvSpPr>
          <p:nvPr>
            <p:ph sz="half" idx="1"/>
          </p:nvPr>
        </p:nvSpPr>
        <p:spPr/>
        <p:txBody>
          <a:bodyPr/>
          <a:lstStyle/>
          <a:p>
            <a:endParaRPr lang="en-US"/>
          </a:p>
        </p:txBody>
      </p:sp>
      <p:sp>
        <p:nvSpPr>
          <p:cNvPr id="4" name="Content Placeholder 3">
            <a:extLst>
              <a:ext uri="{FF2B5EF4-FFF2-40B4-BE49-F238E27FC236}">
                <a16:creationId xmlns:a16="http://schemas.microsoft.com/office/drawing/2014/main" id="{8C037040-D73D-0C41-BB79-8CE0CC2F6321}"/>
              </a:ext>
            </a:extLst>
          </p:cNvPr>
          <p:cNvSpPr>
            <a:spLocks noGrp="1"/>
          </p:cNvSpPr>
          <p:nvPr>
            <p:ph sz="half" idx="2"/>
          </p:nvPr>
        </p:nvSpPr>
        <p:spPr/>
        <p:txBody>
          <a:bodyPr/>
          <a:lstStyle/>
          <a:p>
            <a:endParaRPr lang="en-US"/>
          </a:p>
        </p:txBody>
      </p:sp>
      <p:pic>
        <p:nvPicPr>
          <p:cNvPr id="5" name="Picture 4" descr="Freire 2.jpg">
            <a:extLst>
              <a:ext uri="{FF2B5EF4-FFF2-40B4-BE49-F238E27FC236}">
                <a16:creationId xmlns:a16="http://schemas.microsoft.com/office/drawing/2014/main" id="{2A3DBEF6-D6A5-F44B-8A2B-CAE0205CFA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253" y="216381"/>
            <a:ext cx="9222106" cy="5041419"/>
          </a:xfrm>
          <a:prstGeom prst="rect">
            <a:avLst/>
          </a:prstGeom>
        </p:spPr>
      </p:pic>
    </p:spTree>
    <p:extLst>
      <p:ext uri="{BB962C8B-B14F-4D97-AF65-F5344CB8AC3E}">
        <p14:creationId xmlns:p14="http://schemas.microsoft.com/office/powerpoint/2010/main" val="17883950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4501047" y="733541"/>
            <a:ext cx="3033738" cy="1677117"/>
          </a:xfrm>
          <a:prstGeom prst="line">
            <a:avLst/>
          </a:prstGeom>
        </p:spPr>
        <p:style>
          <a:lnRef idx="3">
            <a:schemeClr val="dk1"/>
          </a:lnRef>
          <a:fillRef idx="0">
            <a:schemeClr val="dk1"/>
          </a:fillRef>
          <a:effectRef idx="2">
            <a:schemeClr val="dk1"/>
          </a:effectRef>
          <a:fontRef idx="minor">
            <a:schemeClr val="tx1"/>
          </a:fontRef>
        </p:style>
      </p:cxnSp>
      <p:cxnSp>
        <p:nvCxnSpPr>
          <p:cNvPr id="6" name="Straight Connector 5"/>
          <p:cNvCxnSpPr/>
          <p:nvPr/>
        </p:nvCxnSpPr>
        <p:spPr>
          <a:xfrm flipH="1">
            <a:off x="1700709" y="733541"/>
            <a:ext cx="2800338" cy="1849307"/>
          </a:xfrm>
          <a:prstGeom prst="line">
            <a:avLst/>
          </a:prstGeom>
        </p:spPr>
        <p:style>
          <a:lnRef idx="3">
            <a:schemeClr val="dk1"/>
          </a:lnRef>
          <a:fillRef idx="0">
            <a:schemeClr val="dk1"/>
          </a:fillRef>
          <a:effectRef idx="2">
            <a:schemeClr val="dk1"/>
          </a:effectRef>
          <a:fontRef idx="minor">
            <a:schemeClr val="tx1"/>
          </a:fontRef>
        </p:style>
      </p:cxnSp>
      <p:cxnSp>
        <p:nvCxnSpPr>
          <p:cNvPr id="9" name="Straight Connector 8"/>
          <p:cNvCxnSpPr/>
          <p:nvPr/>
        </p:nvCxnSpPr>
        <p:spPr>
          <a:xfrm>
            <a:off x="2586763" y="2240202"/>
            <a:ext cx="0" cy="2559591"/>
          </a:xfrm>
          <a:prstGeom prst="line">
            <a:avLst/>
          </a:prstGeom>
        </p:spPr>
        <p:style>
          <a:lnRef idx="3">
            <a:schemeClr val="dk1"/>
          </a:lnRef>
          <a:fillRef idx="0">
            <a:schemeClr val="dk1"/>
          </a:fillRef>
          <a:effectRef idx="2">
            <a:schemeClr val="dk1"/>
          </a:effectRef>
          <a:fontRef idx="minor">
            <a:schemeClr val="tx1"/>
          </a:fontRef>
        </p:style>
      </p:cxnSp>
      <p:cxnSp>
        <p:nvCxnSpPr>
          <p:cNvPr id="11" name="Straight Connector 10"/>
          <p:cNvCxnSpPr/>
          <p:nvPr/>
        </p:nvCxnSpPr>
        <p:spPr>
          <a:xfrm>
            <a:off x="6786419" y="2240202"/>
            <a:ext cx="0" cy="2559591"/>
          </a:xfrm>
          <a:prstGeom prst="line">
            <a:avLst/>
          </a:prstGeom>
        </p:spPr>
        <p:style>
          <a:lnRef idx="3">
            <a:schemeClr val="dk1"/>
          </a:lnRef>
          <a:fillRef idx="0">
            <a:schemeClr val="dk1"/>
          </a:fillRef>
          <a:effectRef idx="2">
            <a:schemeClr val="dk1"/>
          </a:effectRef>
          <a:fontRef idx="minor">
            <a:schemeClr val="tx1"/>
          </a:fontRef>
        </p:style>
      </p:cxnSp>
      <p:cxnSp>
        <p:nvCxnSpPr>
          <p:cNvPr id="12" name="Straight Connector 11"/>
          <p:cNvCxnSpPr/>
          <p:nvPr/>
        </p:nvCxnSpPr>
        <p:spPr>
          <a:xfrm flipH="1">
            <a:off x="2586763" y="4952193"/>
            <a:ext cx="4199656" cy="0"/>
          </a:xfrm>
          <a:prstGeom prst="line">
            <a:avLst/>
          </a:prstGeom>
        </p:spPr>
        <p:style>
          <a:lnRef idx="3">
            <a:schemeClr val="dk1"/>
          </a:lnRef>
          <a:fillRef idx="0">
            <a:schemeClr val="dk1"/>
          </a:fillRef>
          <a:effectRef idx="2">
            <a:schemeClr val="dk1"/>
          </a:effectRef>
          <a:fontRef idx="minor">
            <a:schemeClr val="tx1"/>
          </a:fontRef>
        </p:style>
      </p:cxnSp>
      <p:sp>
        <p:nvSpPr>
          <p:cNvPr id="17" name="Block Arc 16"/>
          <p:cNvSpPr/>
          <p:nvPr/>
        </p:nvSpPr>
        <p:spPr>
          <a:xfrm rot="10800000">
            <a:off x="947227" y="4283219"/>
            <a:ext cx="7125755" cy="2389135"/>
          </a:xfrm>
          <a:prstGeom prst="blockArc">
            <a:avLst>
              <a:gd name="adj1" fmla="val 9563490"/>
              <a:gd name="adj2" fmla="val 1548168"/>
              <a:gd name="adj3" fmla="val 4247"/>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18" name="TextBox 17"/>
          <p:cNvSpPr txBox="1"/>
          <p:nvPr/>
        </p:nvSpPr>
        <p:spPr>
          <a:xfrm>
            <a:off x="3121554" y="6155788"/>
            <a:ext cx="2690995" cy="461665"/>
          </a:xfrm>
          <a:prstGeom prst="rect">
            <a:avLst/>
          </a:prstGeom>
          <a:noFill/>
        </p:spPr>
        <p:txBody>
          <a:bodyPr wrap="square" rtlCol="0">
            <a:spAutoFit/>
          </a:bodyPr>
          <a:lstStyle/>
          <a:p>
            <a:pPr algn="ctr"/>
            <a:r>
              <a:rPr lang="en-US" sz="2400" b="1" dirty="0">
                <a:solidFill>
                  <a:schemeClr val="tx2"/>
                </a:solidFill>
              </a:rPr>
              <a:t>PLANET</a:t>
            </a:r>
          </a:p>
        </p:txBody>
      </p:sp>
      <p:sp>
        <p:nvSpPr>
          <p:cNvPr id="19" name="TextBox 18"/>
          <p:cNvSpPr txBox="1"/>
          <p:nvPr/>
        </p:nvSpPr>
        <p:spPr>
          <a:xfrm rot="5400000">
            <a:off x="5258047" y="3563814"/>
            <a:ext cx="2680542" cy="523220"/>
          </a:xfrm>
          <a:prstGeom prst="rect">
            <a:avLst/>
          </a:prstGeom>
          <a:noFill/>
        </p:spPr>
        <p:txBody>
          <a:bodyPr wrap="square" rtlCol="0">
            <a:spAutoFit/>
          </a:bodyPr>
          <a:lstStyle/>
          <a:p>
            <a:r>
              <a:rPr lang="en-US" sz="2800" b="1" dirty="0">
                <a:solidFill>
                  <a:srgbClr val="008000"/>
                </a:solidFill>
              </a:rPr>
              <a:t>NATION STATE</a:t>
            </a:r>
          </a:p>
        </p:txBody>
      </p:sp>
      <p:sp>
        <p:nvSpPr>
          <p:cNvPr id="20" name="TextBox 19"/>
          <p:cNvSpPr txBox="1"/>
          <p:nvPr/>
        </p:nvSpPr>
        <p:spPr>
          <a:xfrm>
            <a:off x="2798634" y="4488833"/>
            <a:ext cx="3538074" cy="461665"/>
          </a:xfrm>
          <a:prstGeom prst="rect">
            <a:avLst/>
          </a:prstGeom>
          <a:noFill/>
        </p:spPr>
        <p:txBody>
          <a:bodyPr wrap="square" rtlCol="0">
            <a:spAutoFit/>
          </a:bodyPr>
          <a:lstStyle/>
          <a:p>
            <a:pPr algn="ctr"/>
            <a:r>
              <a:rPr lang="en-US" sz="2400" b="1" dirty="0">
                <a:solidFill>
                  <a:srgbClr val="FF0000"/>
                </a:solidFill>
              </a:rPr>
              <a:t>SEPARABILITY</a:t>
            </a:r>
          </a:p>
        </p:txBody>
      </p:sp>
      <p:sp>
        <p:nvSpPr>
          <p:cNvPr id="21" name="TextBox 20"/>
          <p:cNvSpPr txBox="1"/>
          <p:nvPr/>
        </p:nvSpPr>
        <p:spPr>
          <a:xfrm rot="5400000" flipV="1">
            <a:off x="1126414" y="3375262"/>
            <a:ext cx="3424005" cy="461665"/>
          </a:xfrm>
          <a:prstGeom prst="rect">
            <a:avLst/>
          </a:prstGeom>
          <a:noFill/>
        </p:spPr>
        <p:txBody>
          <a:bodyPr wrap="square" rtlCol="0">
            <a:spAutoFit/>
          </a:bodyPr>
          <a:lstStyle/>
          <a:p>
            <a:r>
              <a:rPr lang="en-US" sz="2400" b="1" dirty="0">
                <a:solidFill>
                  <a:srgbClr val="800000"/>
                </a:solidFill>
              </a:rPr>
              <a:t>UNIVERSAL KNOWLEDGE</a:t>
            </a:r>
          </a:p>
        </p:txBody>
      </p:sp>
      <p:sp>
        <p:nvSpPr>
          <p:cNvPr id="22" name="TextBox 21"/>
          <p:cNvSpPr txBox="1"/>
          <p:nvPr/>
        </p:nvSpPr>
        <p:spPr>
          <a:xfrm>
            <a:off x="2607584" y="872989"/>
            <a:ext cx="3538074" cy="523220"/>
          </a:xfrm>
          <a:prstGeom prst="rect">
            <a:avLst/>
          </a:prstGeom>
          <a:noFill/>
        </p:spPr>
        <p:txBody>
          <a:bodyPr wrap="square" rtlCol="0">
            <a:spAutoFit/>
          </a:bodyPr>
          <a:lstStyle/>
          <a:p>
            <a:pPr algn="ctr"/>
            <a:r>
              <a:rPr lang="en-US" sz="2800" b="1" dirty="0">
                <a:solidFill>
                  <a:schemeClr val="accent3">
                    <a:lumMod val="50000"/>
                  </a:schemeClr>
                </a:solidFill>
              </a:rPr>
              <a:t>GLOBAL CAPITAL</a:t>
            </a:r>
          </a:p>
        </p:txBody>
      </p:sp>
      <p:sp>
        <p:nvSpPr>
          <p:cNvPr id="23" name="Curved Left Arrow 22"/>
          <p:cNvSpPr/>
          <p:nvPr/>
        </p:nvSpPr>
        <p:spPr>
          <a:xfrm>
            <a:off x="6786419" y="3983624"/>
            <a:ext cx="1286563" cy="1937137"/>
          </a:xfrm>
          <a:prstGeom prst="curvedLeftArrow">
            <a:avLst/>
          </a:prstGeom>
          <a:solidFill>
            <a:srgbClr val="50211F"/>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50211F"/>
              </a:solidFill>
            </a:endParaRPr>
          </a:p>
        </p:txBody>
      </p:sp>
      <p:sp>
        <p:nvSpPr>
          <p:cNvPr id="24" name="Curved Left Arrow 23"/>
          <p:cNvSpPr/>
          <p:nvPr/>
        </p:nvSpPr>
        <p:spPr>
          <a:xfrm rot="10800000">
            <a:off x="1300198" y="3807967"/>
            <a:ext cx="1286563" cy="1983651"/>
          </a:xfrm>
          <a:prstGeom prst="curvedLeftArrow">
            <a:avLst>
              <a:gd name="adj1" fmla="val 25000"/>
              <a:gd name="adj2" fmla="val 46627"/>
              <a:gd name="adj3" fmla="val 25000"/>
            </a:avLst>
          </a:prstGeom>
          <a:solidFill>
            <a:srgbClr val="50211F"/>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50211F"/>
              </a:solidFill>
            </a:endParaRPr>
          </a:p>
        </p:txBody>
      </p:sp>
      <p:sp>
        <p:nvSpPr>
          <p:cNvPr id="25" name="TextBox 24"/>
          <p:cNvSpPr txBox="1"/>
          <p:nvPr/>
        </p:nvSpPr>
        <p:spPr>
          <a:xfrm rot="18734923">
            <a:off x="221557" y="3958973"/>
            <a:ext cx="2217379" cy="461665"/>
          </a:xfrm>
          <a:prstGeom prst="rect">
            <a:avLst/>
          </a:prstGeom>
          <a:noFill/>
        </p:spPr>
        <p:txBody>
          <a:bodyPr wrap="square" rtlCol="0">
            <a:spAutoFit/>
          </a:bodyPr>
          <a:lstStyle/>
          <a:p>
            <a:r>
              <a:rPr lang="en-US" sz="2400" b="1" dirty="0">
                <a:solidFill>
                  <a:srgbClr val="50211F"/>
                </a:solidFill>
              </a:rPr>
              <a:t>Expropriation</a:t>
            </a:r>
          </a:p>
        </p:txBody>
      </p:sp>
      <p:sp>
        <p:nvSpPr>
          <p:cNvPr id="26" name="TextBox 25"/>
          <p:cNvSpPr txBox="1"/>
          <p:nvPr/>
        </p:nvSpPr>
        <p:spPr>
          <a:xfrm rot="13469444" flipV="1">
            <a:off x="6974033" y="4101210"/>
            <a:ext cx="2344160" cy="461665"/>
          </a:xfrm>
          <a:prstGeom prst="rect">
            <a:avLst/>
          </a:prstGeom>
          <a:noFill/>
        </p:spPr>
        <p:txBody>
          <a:bodyPr wrap="square" rtlCol="0">
            <a:spAutoFit/>
          </a:bodyPr>
          <a:lstStyle/>
          <a:p>
            <a:r>
              <a:rPr lang="en-US" sz="2400" b="1" dirty="0">
                <a:solidFill>
                  <a:srgbClr val="50211F"/>
                </a:solidFill>
              </a:rPr>
              <a:t>Waste Disposal</a:t>
            </a:r>
          </a:p>
        </p:txBody>
      </p:sp>
      <p:sp>
        <p:nvSpPr>
          <p:cNvPr id="27" name="TextBox 26"/>
          <p:cNvSpPr txBox="1"/>
          <p:nvPr/>
        </p:nvSpPr>
        <p:spPr>
          <a:xfrm>
            <a:off x="2988995" y="3052774"/>
            <a:ext cx="3538074" cy="954107"/>
          </a:xfrm>
          <a:prstGeom prst="rect">
            <a:avLst/>
          </a:prstGeom>
          <a:noFill/>
        </p:spPr>
        <p:txBody>
          <a:bodyPr wrap="square" rtlCol="0">
            <a:spAutoFit/>
          </a:bodyPr>
          <a:lstStyle/>
          <a:p>
            <a:pPr algn="ctr"/>
            <a:r>
              <a:rPr lang="en-US" sz="2800" b="1" dirty="0">
                <a:solidFill>
                  <a:srgbClr val="50211F"/>
                </a:solidFill>
                <a:latin typeface="Arial Narrow"/>
                <a:cs typeface="Arial Narrow"/>
              </a:rPr>
              <a:t>Unsustainable Growth &amp; over consumption</a:t>
            </a:r>
          </a:p>
        </p:txBody>
      </p:sp>
      <p:sp>
        <p:nvSpPr>
          <p:cNvPr id="28" name="TextBox 27"/>
          <p:cNvSpPr txBox="1"/>
          <p:nvPr/>
        </p:nvSpPr>
        <p:spPr>
          <a:xfrm>
            <a:off x="3121554" y="1657328"/>
            <a:ext cx="3024104" cy="369332"/>
          </a:xfrm>
          <a:prstGeom prst="rect">
            <a:avLst/>
          </a:prstGeom>
          <a:noFill/>
        </p:spPr>
        <p:txBody>
          <a:bodyPr wrap="square" rtlCol="0">
            <a:spAutoFit/>
          </a:bodyPr>
          <a:lstStyle/>
          <a:p>
            <a:pPr algn="ctr"/>
            <a:r>
              <a:rPr lang="en-US" b="1" dirty="0">
                <a:solidFill>
                  <a:schemeClr val="accent6">
                    <a:lumMod val="75000"/>
                  </a:schemeClr>
                </a:solidFill>
              </a:rPr>
              <a:t>NORTH OF THE NORTH</a:t>
            </a:r>
          </a:p>
        </p:txBody>
      </p:sp>
      <p:sp>
        <p:nvSpPr>
          <p:cNvPr id="29" name="TextBox 28"/>
          <p:cNvSpPr txBox="1"/>
          <p:nvPr/>
        </p:nvSpPr>
        <p:spPr>
          <a:xfrm>
            <a:off x="2988995" y="2582848"/>
            <a:ext cx="3024104" cy="369332"/>
          </a:xfrm>
          <a:prstGeom prst="rect">
            <a:avLst/>
          </a:prstGeom>
          <a:noFill/>
        </p:spPr>
        <p:txBody>
          <a:bodyPr wrap="square" rtlCol="0">
            <a:spAutoFit/>
          </a:bodyPr>
          <a:lstStyle/>
          <a:p>
            <a:pPr algn="ctr"/>
            <a:r>
              <a:rPr lang="en-US" b="1" dirty="0">
                <a:solidFill>
                  <a:schemeClr val="accent6">
                    <a:lumMod val="75000"/>
                  </a:schemeClr>
                </a:solidFill>
              </a:rPr>
              <a:t>NORTH OF THE SOUTH</a:t>
            </a:r>
          </a:p>
        </p:txBody>
      </p:sp>
      <p:sp>
        <p:nvSpPr>
          <p:cNvPr id="30" name="TextBox 29"/>
          <p:cNvSpPr txBox="1"/>
          <p:nvPr/>
        </p:nvSpPr>
        <p:spPr>
          <a:xfrm>
            <a:off x="3121554" y="4141028"/>
            <a:ext cx="3024104" cy="369332"/>
          </a:xfrm>
          <a:prstGeom prst="rect">
            <a:avLst/>
          </a:prstGeom>
          <a:noFill/>
        </p:spPr>
        <p:txBody>
          <a:bodyPr wrap="square" rtlCol="0">
            <a:spAutoFit/>
          </a:bodyPr>
          <a:lstStyle/>
          <a:p>
            <a:pPr algn="ctr"/>
            <a:r>
              <a:rPr lang="en-US" b="1" dirty="0">
                <a:solidFill>
                  <a:schemeClr val="accent6">
                    <a:lumMod val="75000"/>
                  </a:schemeClr>
                </a:solidFill>
              </a:rPr>
              <a:t>SOUTH OF THE NORTH</a:t>
            </a:r>
          </a:p>
        </p:txBody>
      </p:sp>
      <p:sp>
        <p:nvSpPr>
          <p:cNvPr id="31" name="TextBox 30"/>
          <p:cNvSpPr txBox="1"/>
          <p:nvPr/>
        </p:nvSpPr>
        <p:spPr>
          <a:xfrm>
            <a:off x="3121554" y="5318097"/>
            <a:ext cx="3024104" cy="369332"/>
          </a:xfrm>
          <a:prstGeom prst="rect">
            <a:avLst/>
          </a:prstGeom>
          <a:noFill/>
        </p:spPr>
        <p:txBody>
          <a:bodyPr wrap="square" rtlCol="0">
            <a:spAutoFit/>
          </a:bodyPr>
          <a:lstStyle/>
          <a:p>
            <a:pPr algn="ctr"/>
            <a:r>
              <a:rPr lang="en-US" b="1" dirty="0">
                <a:solidFill>
                  <a:schemeClr val="accent6">
                    <a:lumMod val="75000"/>
                  </a:schemeClr>
                </a:solidFill>
              </a:rPr>
              <a:t>SOUTH OF THE SOUTH</a:t>
            </a:r>
          </a:p>
        </p:txBody>
      </p:sp>
      <p:cxnSp>
        <p:nvCxnSpPr>
          <p:cNvPr id="33" name="Elbow Connector 32"/>
          <p:cNvCxnSpPr/>
          <p:nvPr/>
        </p:nvCxnSpPr>
        <p:spPr>
          <a:xfrm flipV="1">
            <a:off x="5338933" y="2240202"/>
            <a:ext cx="1188136" cy="812572"/>
          </a:xfrm>
          <a:prstGeom prst="bentConnector3">
            <a:avLst/>
          </a:prstGeom>
          <a:ln>
            <a:solidFill>
              <a:srgbClr val="FF6600"/>
            </a:solidFill>
            <a:headEnd type="arrow"/>
            <a:tailEnd type="arrow"/>
          </a:ln>
        </p:spPr>
        <p:style>
          <a:lnRef idx="2">
            <a:schemeClr val="accent2"/>
          </a:lnRef>
          <a:fillRef idx="0">
            <a:schemeClr val="accent2"/>
          </a:fillRef>
          <a:effectRef idx="1">
            <a:schemeClr val="accent2"/>
          </a:effectRef>
          <a:fontRef idx="minor">
            <a:schemeClr val="tx1"/>
          </a:fontRef>
        </p:style>
      </p:cxnSp>
      <p:sp>
        <p:nvSpPr>
          <p:cNvPr id="34" name="Curved Right Arrow 33"/>
          <p:cNvSpPr/>
          <p:nvPr/>
        </p:nvSpPr>
        <p:spPr>
          <a:xfrm>
            <a:off x="1937516" y="2485153"/>
            <a:ext cx="670068" cy="1087787"/>
          </a:xfrm>
          <a:prstGeom prst="curvedRightArrow">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FF00"/>
              </a:solidFill>
            </a:endParaRPr>
          </a:p>
        </p:txBody>
      </p:sp>
      <p:sp>
        <p:nvSpPr>
          <p:cNvPr id="35" name="Freeform 34"/>
          <p:cNvSpPr/>
          <p:nvPr/>
        </p:nvSpPr>
        <p:spPr>
          <a:xfrm rot="7419420">
            <a:off x="3158048" y="1678851"/>
            <a:ext cx="566289" cy="1076187"/>
          </a:xfrm>
          <a:custGeom>
            <a:avLst/>
            <a:gdLst>
              <a:gd name="connsiteX0" fmla="*/ 6562 w 566289"/>
              <a:gd name="connsiteY0" fmla="*/ 0 h 1076187"/>
              <a:gd name="connsiteX1" fmla="*/ 566289 w 566289"/>
              <a:gd name="connsiteY1" fmla="*/ 796379 h 1076187"/>
              <a:gd name="connsiteX2" fmla="*/ 566289 w 566289"/>
              <a:gd name="connsiteY2" fmla="*/ 796379 h 1076187"/>
              <a:gd name="connsiteX3" fmla="*/ 28090 w 566289"/>
              <a:gd name="connsiteY3" fmla="*/ 559617 h 1076187"/>
              <a:gd name="connsiteX4" fmla="*/ 71146 w 566289"/>
              <a:gd name="connsiteY4" fmla="*/ 1076187 h 1076187"/>
              <a:gd name="connsiteX5" fmla="*/ 71146 w 566289"/>
              <a:gd name="connsiteY5" fmla="*/ 1076187 h 1076187"/>
              <a:gd name="connsiteX6" fmla="*/ 71146 w 566289"/>
              <a:gd name="connsiteY6" fmla="*/ 1076187 h 107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6289" h="1076187">
                <a:moveTo>
                  <a:pt x="6562" y="0"/>
                </a:moveTo>
                <a:lnTo>
                  <a:pt x="566289" y="796379"/>
                </a:lnTo>
                <a:lnTo>
                  <a:pt x="566289" y="796379"/>
                </a:lnTo>
                <a:cubicBezTo>
                  <a:pt x="476589" y="756919"/>
                  <a:pt x="110614" y="512982"/>
                  <a:pt x="28090" y="559617"/>
                </a:cubicBezTo>
                <a:cubicBezTo>
                  <a:pt x="-54434" y="606252"/>
                  <a:pt x="71146" y="1076187"/>
                  <a:pt x="71146" y="1076187"/>
                </a:cubicBezTo>
                <a:lnTo>
                  <a:pt x="71146" y="1076187"/>
                </a:lnTo>
                <a:lnTo>
                  <a:pt x="71146" y="1076187"/>
                </a:lnTo>
              </a:path>
            </a:pathLst>
          </a:custGeom>
          <a:solidFill>
            <a:srgbClr val="FFFF00"/>
          </a:solidFill>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36" name="Freeform 35"/>
          <p:cNvSpPr/>
          <p:nvPr/>
        </p:nvSpPr>
        <p:spPr>
          <a:xfrm>
            <a:off x="5862513" y="3905758"/>
            <a:ext cx="566289" cy="1076187"/>
          </a:xfrm>
          <a:custGeom>
            <a:avLst/>
            <a:gdLst>
              <a:gd name="connsiteX0" fmla="*/ 6562 w 566289"/>
              <a:gd name="connsiteY0" fmla="*/ 0 h 1076187"/>
              <a:gd name="connsiteX1" fmla="*/ 566289 w 566289"/>
              <a:gd name="connsiteY1" fmla="*/ 796379 h 1076187"/>
              <a:gd name="connsiteX2" fmla="*/ 566289 w 566289"/>
              <a:gd name="connsiteY2" fmla="*/ 796379 h 1076187"/>
              <a:gd name="connsiteX3" fmla="*/ 28090 w 566289"/>
              <a:gd name="connsiteY3" fmla="*/ 559617 h 1076187"/>
              <a:gd name="connsiteX4" fmla="*/ 71146 w 566289"/>
              <a:gd name="connsiteY4" fmla="*/ 1076187 h 1076187"/>
              <a:gd name="connsiteX5" fmla="*/ 71146 w 566289"/>
              <a:gd name="connsiteY5" fmla="*/ 1076187 h 1076187"/>
              <a:gd name="connsiteX6" fmla="*/ 71146 w 566289"/>
              <a:gd name="connsiteY6" fmla="*/ 1076187 h 107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6289" h="1076187">
                <a:moveTo>
                  <a:pt x="6562" y="0"/>
                </a:moveTo>
                <a:lnTo>
                  <a:pt x="566289" y="796379"/>
                </a:lnTo>
                <a:lnTo>
                  <a:pt x="566289" y="796379"/>
                </a:lnTo>
                <a:cubicBezTo>
                  <a:pt x="476589" y="756919"/>
                  <a:pt x="110614" y="512982"/>
                  <a:pt x="28090" y="559617"/>
                </a:cubicBezTo>
                <a:cubicBezTo>
                  <a:pt x="-54434" y="606252"/>
                  <a:pt x="71146" y="1076187"/>
                  <a:pt x="71146" y="1076187"/>
                </a:cubicBezTo>
                <a:lnTo>
                  <a:pt x="71146" y="1076187"/>
                </a:lnTo>
                <a:lnTo>
                  <a:pt x="71146" y="1076187"/>
                </a:lnTo>
              </a:path>
            </a:pathLst>
          </a:custGeom>
          <a:solidFill>
            <a:srgbClr val="FFFF00"/>
          </a:solidFill>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37" name="Freeform 36"/>
          <p:cNvSpPr/>
          <p:nvPr/>
        </p:nvSpPr>
        <p:spPr>
          <a:xfrm rot="1654253">
            <a:off x="3158048" y="3874311"/>
            <a:ext cx="566289" cy="1076187"/>
          </a:xfrm>
          <a:custGeom>
            <a:avLst/>
            <a:gdLst>
              <a:gd name="connsiteX0" fmla="*/ 6562 w 566289"/>
              <a:gd name="connsiteY0" fmla="*/ 0 h 1076187"/>
              <a:gd name="connsiteX1" fmla="*/ 566289 w 566289"/>
              <a:gd name="connsiteY1" fmla="*/ 796379 h 1076187"/>
              <a:gd name="connsiteX2" fmla="*/ 566289 w 566289"/>
              <a:gd name="connsiteY2" fmla="*/ 796379 h 1076187"/>
              <a:gd name="connsiteX3" fmla="*/ 28090 w 566289"/>
              <a:gd name="connsiteY3" fmla="*/ 559617 h 1076187"/>
              <a:gd name="connsiteX4" fmla="*/ 71146 w 566289"/>
              <a:gd name="connsiteY4" fmla="*/ 1076187 h 1076187"/>
              <a:gd name="connsiteX5" fmla="*/ 71146 w 566289"/>
              <a:gd name="connsiteY5" fmla="*/ 1076187 h 1076187"/>
              <a:gd name="connsiteX6" fmla="*/ 71146 w 566289"/>
              <a:gd name="connsiteY6" fmla="*/ 1076187 h 107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6289" h="1076187">
                <a:moveTo>
                  <a:pt x="6562" y="0"/>
                </a:moveTo>
                <a:lnTo>
                  <a:pt x="566289" y="796379"/>
                </a:lnTo>
                <a:lnTo>
                  <a:pt x="566289" y="796379"/>
                </a:lnTo>
                <a:cubicBezTo>
                  <a:pt x="476589" y="756919"/>
                  <a:pt x="110614" y="512982"/>
                  <a:pt x="28090" y="559617"/>
                </a:cubicBezTo>
                <a:cubicBezTo>
                  <a:pt x="-54434" y="606252"/>
                  <a:pt x="71146" y="1076187"/>
                  <a:pt x="71146" y="1076187"/>
                </a:cubicBezTo>
                <a:lnTo>
                  <a:pt x="71146" y="1076187"/>
                </a:lnTo>
                <a:lnTo>
                  <a:pt x="71146" y="1076187"/>
                </a:lnTo>
              </a:path>
            </a:pathLst>
          </a:custGeom>
          <a:solidFill>
            <a:srgbClr val="FFFF00"/>
          </a:solidFill>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38" name="Freeform 37"/>
          <p:cNvSpPr/>
          <p:nvPr/>
        </p:nvSpPr>
        <p:spPr>
          <a:xfrm rot="11277647">
            <a:off x="5736627" y="1518557"/>
            <a:ext cx="566289" cy="1076187"/>
          </a:xfrm>
          <a:custGeom>
            <a:avLst/>
            <a:gdLst>
              <a:gd name="connsiteX0" fmla="*/ 6562 w 566289"/>
              <a:gd name="connsiteY0" fmla="*/ 0 h 1076187"/>
              <a:gd name="connsiteX1" fmla="*/ 566289 w 566289"/>
              <a:gd name="connsiteY1" fmla="*/ 796379 h 1076187"/>
              <a:gd name="connsiteX2" fmla="*/ 566289 w 566289"/>
              <a:gd name="connsiteY2" fmla="*/ 796379 h 1076187"/>
              <a:gd name="connsiteX3" fmla="*/ 28090 w 566289"/>
              <a:gd name="connsiteY3" fmla="*/ 559617 h 1076187"/>
              <a:gd name="connsiteX4" fmla="*/ 71146 w 566289"/>
              <a:gd name="connsiteY4" fmla="*/ 1076187 h 1076187"/>
              <a:gd name="connsiteX5" fmla="*/ 71146 w 566289"/>
              <a:gd name="connsiteY5" fmla="*/ 1076187 h 1076187"/>
              <a:gd name="connsiteX6" fmla="*/ 71146 w 566289"/>
              <a:gd name="connsiteY6" fmla="*/ 1076187 h 107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6289" h="1076187">
                <a:moveTo>
                  <a:pt x="6562" y="0"/>
                </a:moveTo>
                <a:lnTo>
                  <a:pt x="566289" y="796379"/>
                </a:lnTo>
                <a:lnTo>
                  <a:pt x="566289" y="796379"/>
                </a:lnTo>
                <a:cubicBezTo>
                  <a:pt x="476589" y="756919"/>
                  <a:pt x="110614" y="512982"/>
                  <a:pt x="28090" y="559617"/>
                </a:cubicBezTo>
                <a:cubicBezTo>
                  <a:pt x="-54434" y="606252"/>
                  <a:pt x="71146" y="1076187"/>
                  <a:pt x="71146" y="1076187"/>
                </a:cubicBezTo>
                <a:lnTo>
                  <a:pt x="71146" y="1076187"/>
                </a:lnTo>
                <a:lnTo>
                  <a:pt x="71146" y="1076187"/>
                </a:lnTo>
              </a:path>
            </a:pathLst>
          </a:custGeom>
          <a:solidFill>
            <a:srgbClr val="FFFF00"/>
          </a:solidFill>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3" name="Straight Connector 2"/>
          <p:cNvCxnSpPr/>
          <p:nvPr/>
        </p:nvCxnSpPr>
        <p:spPr>
          <a:xfrm>
            <a:off x="413948" y="451998"/>
            <a:ext cx="0" cy="6165455"/>
          </a:xfrm>
          <a:prstGeom prst="line">
            <a:avLst/>
          </a:prstGeom>
          <a:ln w="76200" cmpd="sng">
            <a:solidFill>
              <a:srgbClr val="FFFF00"/>
            </a:solidFill>
          </a:ln>
        </p:spPr>
        <p:style>
          <a:lnRef idx="2">
            <a:schemeClr val="accent1"/>
          </a:lnRef>
          <a:fillRef idx="0">
            <a:schemeClr val="accent1"/>
          </a:fillRef>
          <a:effectRef idx="1">
            <a:schemeClr val="accent1"/>
          </a:effectRef>
          <a:fontRef idx="minor">
            <a:schemeClr val="tx1"/>
          </a:fontRef>
        </p:style>
      </p:cxnSp>
      <p:sp>
        <p:nvSpPr>
          <p:cNvPr id="4" name="TextBox 3"/>
          <p:cNvSpPr txBox="1"/>
          <p:nvPr/>
        </p:nvSpPr>
        <p:spPr>
          <a:xfrm>
            <a:off x="500060" y="451998"/>
            <a:ext cx="1854811" cy="400110"/>
          </a:xfrm>
          <a:prstGeom prst="rect">
            <a:avLst/>
          </a:prstGeom>
          <a:noFill/>
        </p:spPr>
        <p:txBody>
          <a:bodyPr wrap="square" rtlCol="0">
            <a:spAutoFit/>
          </a:bodyPr>
          <a:lstStyle/>
          <a:p>
            <a:r>
              <a:rPr lang="en-US" sz="2000" b="1" dirty="0">
                <a:solidFill>
                  <a:srgbClr val="FF0000"/>
                </a:solidFill>
              </a:rPr>
              <a:t>LOW INTENSITY</a:t>
            </a:r>
          </a:p>
        </p:txBody>
      </p:sp>
      <p:sp>
        <p:nvSpPr>
          <p:cNvPr id="7" name="Rectangle 6"/>
          <p:cNvSpPr/>
          <p:nvPr/>
        </p:nvSpPr>
        <p:spPr>
          <a:xfrm>
            <a:off x="535820" y="6248121"/>
            <a:ext cx="1800493" cy="400110"/>
          </a:xfrm>
          <a:prstGeom prst="rect">
            <a:avLst/>
          </a:prstGeom>
        </p:spPr>
        <p:txBody>
          <a:bodyPr wrap="none">
            <a:spAutoFit/>
          </a:bodyPr>
          <a:lstStyle/>
          <a:p>
            <a:r>
              <a:rPr lang="en-US" sz="2000" b="1" dirty="0">
                <a:solidFill>
                  <a:srgbClr val="FF0000"/>
                </a:solidFill>
              </a:rPr>
              <a:t>HIGH</a:t>
            </a:r>
            <a:r>
              <a:rPr lang="en-US" b="1" dirty="0">
                <a:solidFill>
                  <a:srgbClr val="FF0000"/>
                </a:solidFill>
              </a:rPr>
              <a:t> INTENSITY</a:t>
            </a:r>
          </a:p>
        </p:txBody>
      </p:sp>
      <p:sp>
        <p:nvSpPr>
          <p:cNvPr id="8" name="TextBox 7"/>
          <p:cNvSpPr txBox="1"/>
          <p:nvPr/>
        </p:nvSpPr>
        <p:spPr>
          <a:xfrm rot="16200000">
            <a:off x="-556146" y="3607928"/>
            <a:ext cx="1529235" cy="461665"/>
          </a:xfrm>
          <a:prstGeom prst="rect">
            <a:avLst/>
          </a:prstGeom>
          <a:noFill/>
        </p:spPr>
        <p:txBody>
          <a:bodyPr wrap="none" rtlCol="0">
            <a:spAutoFit/>
          </a:bodyPr>
          <a:lstStyle/>
          <a:p>
            <a:r>
              <a:rPr lang="en-US" sz="2400" b="1" dirty="0"/>
              <a:t>STRUGGLE</a:t>
            </a:r>
          </a:p>
        </p:txBody>
      </p:sp>
      <p:sp>
        <p:nvSpPr>
          <p:cNvPr id="2" name="TextBox 1">
            <a:extLst>
              <a:ext uri="{FF2B5EF4-FFF2-40B4-BE49-F238E27FC236}">
                <a16:creationId xmlns:a16="http://schemas.microsoft.com/office/drawing/2014/main" id="{556560A3-6ABF-8649-A496-42E9519F7915}"/>
              </a:ext>
            </a:extLst>
          </p:cNvPr>
          <p:cNvSpPr txBox="1"/>
          <p:nvPr/>
        </p:nvSpPr>
        <p:spPr>
          <a:xfrm>
            <a:off x="105102" y="83772"/>
            <a:ext cx="5559730" cy="369332"/>
          </a:xfrm>
          <a:prstGeom prst="rect">
            <a:avLst/>
          </a:prstGeom>
          <a:noFill/>
        </p:spPr>
        <p:txBody>
          <a:bodyPr wrap="square" rtlCol="0">
            <a:spAutoFit/>
          </a:bodyPr>
          <a:lstStyle/>
          <a:p>
            <a:r>
              <a:rPr lang="en-US" b="1" u="sng" dirty="0"/>
              <a:t>The House that Modernity Built</a:t>
            </a:r>
          </a:p>
        </p:txBody>
      </p:sp>
    </p:spTree>
    <p:extLst>
      <p:ext uri="{BB962C8B-B14F-4D97-AF65-F5344CB8AC3E}">
        <p14:creationId xmlns:p14="http://schemas.microsoft.com/office/powerpoint/2010/main" val="835292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2" presetClass="entr" presetSubtype="4"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p:tgtEl>
                                          <p:spTgt spid="20"/>
                                        </p:tgtEl>
                                        <p:attrNameLst>
                                          <p:attrName>ppt_y</p:attrName>
                                        </p:attrNameLst>
                                      </p:cBhvr>
                                      <p:tavLst>
                                        <p:tav tm="0">
                                          <p:val>
                                            <p:strVal val="#ppt_y+#ppt_h*1.125000"/>
                                          </p:val>
                                        </p:tav>
                                        <p:tav tm="100000">
                                          <p:val>
                                            <p:strVal val="#ppt_y"/>
                                          </p:val>
                                        </p:tav>
                                      </p:tavLst>
                                    </p:anim>
                                    <p:animEffect transition="in" filter="wipe(up)">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checkerboard(across)">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checkerboard(across)">
                                      <p:cBhvr>
                                        <p:cTn id="22" dur="500"/>
                                        <p:tgtEl>
                                          <p:spTgt spid="19"/>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ppt_x"/>
                                          </p:val>
                                        </p:tav>
                                        <p:tav tm="100000">
                                          <p:val>
                                            <p:strVal val="#ppt_x"/>
                                          </p:val>
                                        </p:tav>
                                      </p:tavLst>
                                    </p:anim>
                                    <p:anim calcmode="lin" valueType="num">
                                      <p:cBhvr additive="base">
                                        <p:cTn id="2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grpId="0" nodeType="click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circle(in)">
                                      <p:cBhvr>
                                        <p:cTn id="33" dur="2000"/>
                                        <p:tgtEl>
                                          <p:spTgt spid="24"/>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barn(inVertical)">
                                      <p:cBhvr>
                                        <p:cTn id="38" dur="500"/>
                                        <p:tgtEl>
                                          <p:spTgt spid="23"/>
                                        </p:tgtEl>
                                      </p:cBhvr>
                                    </p:animEffect>
                                  </p:childTnLst>
                                </p:cTn>
                              </p:par>
                            </p:childTnLst>
                          </p:cTn>
                        </p:par>
                      </p:childTnLst>
                    </p:cTn>
                  </p:par>
                  <p:par>
                    <p:cTn id="39" fill="hold">
                      <p:stCondLst>
                        <p:cond delay="indefinite"/>
                      </p:stCondLst>
                      <p:childTnLst>
                        <p:par>
                          <p:cTn id="40" fill="hold">
                            <p:stCondLst>
                              <p:cond delay="0"/>
                            </p:stCondLst>
                            <p:childTnLst>
                              <p:par>
                                <p:cTn id="41" presetID="21" presetClass="entr" presetSubtype="1" fill="hold" grpId="0" nodeType="click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wheel(1)">
                                      <p:cBhvr>
                                        <p:cTn id="43" dur="2000"/>
                                        <p:tgtEl>
                                          <p:spTgt spid="25"/>
                                        </p:tgtEl>
                                      </p:cBhvr>
                                    </p:animEffect>
                                  </p:childTnLst>
                                </p:cTn>
                              </p:par>
                            </p:childTnLst>
                          </p:cTn>
                        </p:par>
                      </p:childTnLst>
                    </p:cTn>
                  </p:par>
                  <p:par>
                    <p:cTn id="44" fill="hold">
                      <p:stCondLst>
                        <p:cond delay="indefinite"/>
                      </p:stCondLst>
                      <p:childTnLst>
                        <p:par>
                          <p:cTn id="45" fill="hold">
                            <p:stCondLst>
                              <p:cond delay="0"/>
                            </p:stCondLst>
                            <p:childTnLst>
                              <p:par>
                                <p:cTn id="46" presetID="21" presetClass="entr" presetSubtype="1" fill="hold" grpId="0" nodeType="click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wheel(1)">
                                      <p:cBhvr>
                                        <p:cTn id="48" dur="2000"/>
                                        <p:tgtEl>
                                          <p:spTgt spid="26"/>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500" fill="hold"/>
                                        <p:tgtEl>
                                          <p:spTgt spid="27"/>
                                        </p:tgtEl>
                                        <p:attrNameLst>
                                          <p:attrName>ppt_x</p:attrName>
                                        </p:attrNameLst>
                                      </p:cBhvr>
                                      <p:tavLst>
                                        <p:tav tm="0">
                                          <p:val>
                                            <p:strVal val="#ppt_x"/>
                                          </p:val>
                                        </p:tav>
                                        <p:tav tm="100000">
                                          <p:val>
                                            <p:strVal val="#ppt_x"/>
                                          </p:val>
                                        </p:tav>
                                      </p:tavLst>
                                    </p:anim>
                                    <p:anim calcmode="lin" valueType="num">
                                      <p:cBhvr additive="base">
                                        <p:cTn id="54"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27">
                                            <p:txEl>
                                              <p:pRg st="0" end="0"/>
                                            </p:txEl>
                                          </p:spTgt>
                                        </p:tgtEl>
                                        <p:attrNameLst>
                                          <p:attrName>style.visibility</p:attrName>
                                        </p:attrNameLst>
                                      </p:cBhvr>
                                      <p:to>
                                        <p:strVal val="visible"/>
                                      </p:to>
                                    </p:set>
                                    <p:animEffect transition="in" filter="fade">
                                      <p:cBhvr>
                                        <p:cTn id="59" dur="500"/>
                                        <p:tgtEl>
                                          <p:spTgt spid="27">
                                            <p:txEl>
                                              <p:pRg st="0" end="0"/>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55" presetClass="entr" presetSubtype="0" fill="hold" nodeType="clickEffect">
                                  <p:stCondLst>
                                    <p:cond delay="0"/>
                                  </p:stCondLst>
                                  <p:childTnLst>
                                    <p:set>
                                      <p:cBhvr>
                                        <p:cTn id="63" dur="1" fill="hold">
                                          <p:stCondLst>
                                            <p:cond delay="0"/>
                                          </p:stCondLst>
                                        </p:cTn>
                                        <p:tgtEl>
                                          <p:spTgt spid="28">
                                            <p:txEl>
                                              <p:pRg st="0" end="0"/>
                                            </p:txEl>
                                          </p:spTgt>
                                        </p:tgtEl>
                                        <p:attrNameLst>
                                          <p:attrName>style.visibility</p:attrName>
                                        </p:attrNameLst>
                                      </p:cBhvr>
                                      <p:to>
                                        <p:strVal val="visible"/>
                                      </p:to>
                                    </p:set>
                                    <p:anim calcmode="lin" valueType="num">
                                      <p:cBhvr>
                                        <p:cTn id="64" dur="1000" fill="hold"/>
                                        <p:tgtEl>
                                          <p:spTgt spid="28">
                                            <p:txEl>
                                              <p:pRg st="0" end="0"/>
                                            </p:txEl>
                                          </p:spTgt>
                                        </p:tgtEl>
                                        <p:attrNameLst>
                                          <p:attrName>ppt_w</p:attrName>
                                        </p:attrNameLst>
                                      </p:cBhvr>
                                      <p:tavLst>
                                        <p:tav tm="0">
                                          <p:val>
                                            <p:strVal val="#ppt_w*0.70"/>
                                          </p:val>
                                        </p:tav>
                                        <p:tav tm="100000">
                                          <p:val>
                                            <p:strVal val="#ppt_w"/>
                                          </p:val>
                                        </p:tav>
                                      </p:tavLst>
                                    </p:anim>
                                    <p:anim calcmode="lin" valueType="num">
                                      <p:cBhvr>
                                        <p:cTn id="65" dur="1000" fill="hold"/>
                                        <p:tgtEl>
                                          <p:spTgt spid="28">
                                            <p:txEl>
                                              <p:pRg st="0" end="0"/>
                                            </p:txEl>
                                          </p:spTgt>
                                        </p:tgtEl>
                                        <p:attrNameLst>
                                          <p:attrName>ppt_h</p:attrName>
                                        </p:attrNameLst>
                                      </p:cBhvr>
                                      <p:tavLst>
                                        <p:tav tm="0">
                                          <p:val>
                                            <p:strVal val="#ppt_h"/>
                                          </p:val>
                                        </p:tav>
                                        <p:tav tm="100000">
                                          <p:val>
                                            <p:strVal val="#ppt_h"/>
                                          </p:val>
                                        </p:tav>
                                      </p:tavLst>
                                    </p:anim>
                                    <p:animEffect transition="in" filter="fade">
                                      <p:cBhvr>
                                        <p:cTn id="66" dur="1000"/>
                                        <p:tgtEl>
                                          <p:spTgt spid="28">
                                            <p:txEl>
                                              <p:pRg st="0" end="0"/>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55" presetClass="entr" presetSubtype="0" fill="hold" nodeType="clickEffect">
                                  <p:stCondLst>
                                    <p:cond delay="0"/>
                                  </p:stCondLst>
                                  <p:childTnLst>
                                    <p:set>
                                      <p:cBhvr>
                                        <p:cTn id="70" dur="1" fill="hold">
                                          <p:stCondLst>
                                            <p:cond delay="0"/>
                                          </p:stCondLst>
                                        </p:cTn>
                                        <p:tgtEl>
                                          <p:spTgt spid="31">
                                            <p:txEl>
                                              <p:pRg st="0" end="0"/>
                                            </p:txEl>
                                          </p:spTgt>
                                        </p:tgtEl>
                                        <p:attrNameLst>
                                          <p:attrName>style.visibility</p:attrName>
                                        </p:attrNameLst>
                                      </p:cBhvr>
                                      <p:to>
                                        <p:strVal val="visible"/>
                                      </p:to>
                                    </p:set>
                                    <p:anim calcmode="lin" valueType="num">
                                      <p:cBhvr>
                                        <p:cTn id="71" dur="1000" fill="hold"/>
                                        <p:tgtEl>
                                          <p:spTgt spid="31">
                                            <p:txEl>
                                              <p:pRg st="0" end="0"/>
                                            </p:txEl>
                                          </p:spTgt>
                                        </p:tgtEl>
                                        <p:attrNameLst>
                                          <p:attrName>ppt_w</p:attrName>
                                        </p:attrNameLst>
                                      </p:cBhvr>
                                      <p:tavLst>
                                        <p:tav tm="0">
                                          <p:val>
                                            <p:strVal val="#ppt_w*0.70"/>
                                          </p:val>
                                        </p:tav>
                                        <p:tav tm="100000">
                                          <p:val>
                                            <p:strVal val="#ppt_w"/>
                                          </p:val>
                                        </p:tav>
                                      </p:tavLst>
                                    </p:anim>
                                    <p:anim calcmode="lin" valueType="num">
                                      <p:cBhvr>
                                        <p:cTn id="72" dur="1000" fill="hold"/>
                                        <p:tgtEl>
                                          <p:spTgt spid="31">
                                            <p:txEl>
                                              <p:pRg st="0" end="0"/>
                                            </p:txEl>
                                          </p:spTgt>
                                        </p:tgtEl>
                                        <p:attrNameLst>
                                          <p:attrName>ppt_h</p:attrName>
                                        </p:attrNameLst>
                                      </p:cBhvr>
                                      <p:tavLst>
                                        <p:tav tm="0">
                                          <p:val>
                                            <p:strVal val="#ppt_h"/>
                                          </p:val>
                                        </p:tav>
                                        <p:tav tm="100000">
                                          <p:val>
                                            <p:strVal val="#ppt_h"/>
                                          </p:val>
                                        </p:tav>
                                      </p:tavLst>
                                    </p:anim>
                                    <p:animEffect transition="in" filter="fade">
                                      <p:cBhvr>
                                        <p:cTn id="73" dur="1000"/>
                                        <p:tgtEl>
                                          <p:spTgt spid="31">
                                            <p:txEl>
                                              <p:pRg st="0" end="0"/>
                                            </p:txEl>
                                          </p:spTgt>
                                        </p:tgtEl>
                                      </p:cBhvr>
                                    </p:animEffect>
                                  </p:childTnLst>
                                </p:cTn>
                              </p:par>
                            </p:childTnLst>
                          </p:cTn>
                        </p:par>
                      </p:childTnLst>
                    </p:cTn>
                  </p:par>
                  <p:par>
                    <p:cTn id="74" fill="hold">
                      <p:stCondLst>
                        <p:cond delay="indefinite"/>
                      </p:stCondLst>
                      <p:childTnLst>
                        <p:par>
                          <p:cTn id="75" fill="hold">
                            <p:stCondLst>
                              <p:cond delay="0"/>
                            </p:stCondLst>
                            <p:childTnLst>
                              <p:par>
                                <p:cTn id="76" presetID="55" presetClass="entr" presetSubtype="0" fill="hold" nodeType="clickEffect">
                                  <p:stCondLst>
                                    <p:cond delay="0"/>
                                  </p:stCondLst>
                                  <p:childTnLst>
                                    <p:set>
                                      <p:cBhvr>
                                        <p:cTn id="77" dur="1" fill="hold">
                                          <p:stCondLst>
                                            <p:cond delay="0"/>
                                          </p:stCondLst>
                                        </p:cTn>
                                        <p:tgtEl>
                                          <p:spTgt spid="29">
                                            <p:txEl>
                                              <p:pRg st="0" end="0"/>
                                            </p:txEl>
                                          </p:spTgt>
                                        </p:tgtEl>
                                        <p:attrNameLst>
                                          <p:attrName>style.visibility</p:attrName>
                                        </p:attrNameLst>
                                      </p:cBhvr>
                                      <p:to>
                                        <p:strVal val="visible"/>
                                      </p:to>
                                    </p:set>
                                    <p:anim calcmode="lin" valueType="num">
                                      <p:cBhvr>
                                        <p:cTn id="78" dur="1000" fill="hold"/>
                                        <p:tgtEl>
                                          <p:spTgt spid="29">
                                            <p:txEl>
                                              <p:pRg st="0" end="0"/>
                                            </p:txEl>
                                          </p:spTgt>
                                        </p:tgtEl>
                                        <p:attrNameLst>
                                          <p:attrName>ppt_w</p:attrName>
                                        </p:attrNameLst>
                                      </p:cBhvr>
                                      <p:tavLst>
                                        <p:tav tm="0">
                                          <p:val>
                                            <p:strVal val="#ppt_w*0.70"/>
                                          </p:val>
                                        </p:tav>
                                        <p:tav tm="100000">
                                          <p:val>
                                            <p:strVal val="#ppt_w"/>
                                          </p:val>
                                        </p:tav>
                                      </p:tavLst>
                                    </p:anim>
                                    <p:anim calcmode="lin" valueType="num">
                                      <p:cBhvr>
                                        <p:cTn id="79" dur="1000" fill="hold"/>
                                        <p:tgtEl>
                                          <p:spTgt spid="29">
                                            <p:txEl>
                                              <p:pRg st="0" end="0"/>
                                            </p:txEl>
                                          </p:spTgt>
                                        </p:tgtEl>
                                        <p:attrNameLst>
                                          <p:attrName>ppt_h</p:attrName>
                                        </p:attrNameLst>
                                      </p:cBhvr>
                                      <p:tavLst>
                                        <p:tav tm="0">
                                          <p:val>
                                            <p:strVal val="#ppt_h"/>
                                          </p:val>
                                        </p:tav>
                                        <p:tav tm="100000">
                                          <p:val>
                                            <p:strVal val="#ppt_h"/>
                                          </p:val>
                                        </p:tav>
                                      </p:tavLst>
                                    </p:anim>
                                    <p:animEffect transition="in" filter="fade">
                                      <p:cBhvr>
                                        <p:cTn id="80" dur="1000"/>
                                        <p:tgtEl>
                                          <p:spTgt spid="29">
                                            <p:txEl>
                                              <p:pRg st="0" end="0"/>
                                            </p:txEl>
                                          </p:spTgt>
                                        </p:tgtEl>
                                      </p:cBhvr>
                                    </p:animEffect>
                                  </p:childTnLst>
                                </p:cTn>
                              </p:par>
                            </p:childTnLst>
                          </p:cTn>
                        </p:par>
                      </p:childTnLst>
                    </p:cTn>
                  </p:par>
                  <p:par>
                    <p:cTn id="81" fill="hold">
                      <p:stCondLst>
                        <p:cond delay="indefinite"/>
                      </p:stCondLst>
                      <p:childTnLst>
                        <p:par>
                          <p:cTn id="82" fill="hold">
                            <p:stCondLst>
                              <p:cond delay="0"/>
                            </p:stCondLst>
                            <p:childTnLst>
                              <p:par>
                                <p:cTn id="83" presetID="55" presetClass="entr" presetSubtype="0" fill="hold" nodeType="clickEffect">
                                  <p:stCondLst>
                                    <p:cond delay="0"/>
                                  </p:stCondLst>
                                  <p:childTnLst>
                                    <p:set>
                                      <p:cBhvr>
                                        <p:cTn id="84" dur="1" fill="hold">
                                          <p:stCondLst>
                                            <p:cond delay="0"/>
                                          </p:stCondLst>
                                        </p:cTn>
                                        <p:tgtEl>
                                          <p:spTgt spid="30">
                                            <p:txEl>
                                              <p:pRg st="0" end="0"/>
                                            </p:txEl>
                                          </p:spTgt>
                                        </p:tgtEl>
                                        <p:attrNameLst>
                                          <p:attrName>style.visibility</p:attrName>
                                        </p:attrNameLst>
                                      </p:cBhvr>
                                      <p:to>
                                        <p:strVal val="visible"/>
                                      </p:to>
                                    </p:set>
                                    <p:anim calcmode="lin" valueType="num">
                                      <p:cBhvr>
                                        <p:cTn id="85" dur="1000" fill="hold"/>
                                        <p:tgtEl>
                                          <p:spTgt spid="30">
                                            <p:txEl>
                                              <p:pRg st="0" end="0"/>
                                            </p:txEl>
                                          </p:spTgt>
                                        </p:tgtEl>
                                        <p:attrNameLst>
                                          <p:attrName>ppt_w</p:attrName>
                                        </p:attrNameLst>
                                      </p:cBhvr>
                                      <p:tavLst>
                                        <p:tav tm="0">
                                          <p:val>
                                            <p:strVal val="#ppt_w*0.70"/>
                                          </p:val>
                                        </p:tav>
                                        <p:tav tm="100000">
                                          <p:val>
                                            <p:strVal val="#ppt_w"/>
                                          </p:val>
                                        </p:tav>
                                      </p:tavLst>
                                    </p:anim>
                                    <p:anim calcmode="lin" valueType="num">
                                      <p:cBhvr>
                                        <p:cTn id="86" dur="1000" fill="hold"/>
                                        <p:tgtEl>
                                          <p:spTgt spid="30">
                                            <p:txEl>
                                              <p:pRg st="0" end="0"/>
                                            </p:txEl>
                                          </p:spTgt>
                                        </p:tgtEl>
                                        <p:attrNameLst>
                                          <p:attrName>ppt_h</p:attrName>
                                        </p:attrNameLst>
                                      </p:cBhvr>
                                      <p:tavLst>
                                        <p:tav tm="0">
                                          <p:val>
                                            <p:strVal val="#ppt_h"/>
                                          </p:val>
                                        </p:tav>
                                        <p:tav tm="100000">
                                          <p:val>
                                            <p:strVal val="#ppt_h"/>
                                          </p:val>
                                        </p:tav>
                                      </p:tavLst>
                                    </p:anim>
                                    <p:animEffect transition="in" filter="fade">
                                      <p:cBhvr>
                                        <p:cTn id="87" dur="1000"/>
                                        <p:tgtEl>
                                          <p:spTgt spid="30">
                                            <p:txEl>
                                              <p:pRg st="0" end="0"/>
                                            </p:txEl>
                                          </p:spTgt>
                                        </p:tgtEl>
                                      </p:cBhvr>
                                    </p:animEffect>
                                  </p:childTnLst>
                                </p:cTn>
                              </p:par>
                            </p:childTnLst>
                          </p:cTn>
                        </p:par>
                      </p:childTnLst>
                    </p:cTn>
                  </p:par>
                  <p:par>
                    <p:cTn id="88" fill="hold">
                      <p:stCondLst>
                        <p:cond delay="indefinite"/>
                      </p:stCondLst>
                      <p:childTnLst>
                        <p:par>
                          <p:cTn id="89" fill="hold">
                            <p:stCondLst>
                              <p:cond delay="0"/>
                            </p:stCondLst>
                            <p:childTnLst>
                              <p:par>
                                <p:cTn id="90" presetID="37" presetClass="entr" presetSubtype="0" fill="hold" nodeType="clickEffect">
                                  <p:stCondLst>
                                    <p:cond delay="0"/>
                                  </p:stCondLst>
                                  <p:childTnLst>
                                    <p:set>
                                      <p:cBhvr>
                                        <p:cTn id="91" dur="1" fill="hold">
                                          <p:stCondLst>
                                            <p:cond delay="0"/>
                                          </p:stCondLst>
                                        </p:cTn>
                                        <p:tgtEl>
                                          <p:spTgt spid="33"/>
                                        </p:tgtEl>
                                        <p:attrNameLst>
                                          <p:attrName>style.visibility</p:attrName>
                                        </p:attrNameLst>
                                      </p:cBhvr>
                                      <p:to>
                                        <p:strVal val="visible"/>
                                      </p:to>
                                    </p:set>
                                    <p:animEffect transition="in" filter="fade">
                                      <p:cBhvr>
                                        <p:cTn id="92" dur="1000"/>
                                        <p:tgtEl>
                                          <p:spTgt spid="33"/>
                                        </p:tgtEl>
                                      </p:cBhvr>
                                    </p:animEffect>
                                    <p:anim calcmode="lin" valueType="num">
                                      <p:cBhvr>
                                        <p:cTn id="93" dur="1000" fill="hold"/>
                                        <p:tgtEl>
                                          <p:spTgt spid="33"/>
                                        </p:tgtEl>
                                        <p:attrNameLst>
                                          <p:attrName>ppt_x</p:attrName>
                                        </p:attrNameLst>
                                      </p:cBhvr>
                                      <p:tavLst>
                                        <p:tav tm="0">
                                          <p:val>
                                            <p:strVal val="#ppt_x"/>
                                          </p:val>
                                        </p:tav>
                                        <p:tav tm="100000">
                                          <p:val>
                                            <p:strVal val="#ppt_x"/>
                                          </p:val>
                                        </p:tav>
                                      </p:tavLst>
                                    </p:anim>
                                    <p:anim calcmode="lin" valueType="num">
                                      <p:cBhvr>
                                        <p:cTn id="94" dur="900" decel="100000" fill="hold"/>
                                        <p:tgtEl>
                                          <p:spTgt spid="33"/>
                                        </p:tgtEl>
                                        <p:attrNameLst>
                                          <p:attrName>ppt_y</p:attrName>
                                        </p:attrNameLst>
                                      </p:cBhvr>
                                      <p:tavLst>
                                        <p:tav tm="0">
                                          <p:val>
                                            <p:strVal val="#ppt_y+1"/>
                                          </p:val>
                                        </p:tav>
                                        <p:tav tm="100000">
                                          <p:val>
                                            <p:strVal val="#ppt_y-.03"/>
                                          </p:val>
                                        </p:tav>
                                      </p:tavLst>
                                    </p:anim>
                                    <p:anim calcmode="lin" valueType="num">
                                      <p:cBhvr>
                                        <p:cTn id="95" dur="100" accel="100000" fill="hold">
                                          <p:stCondLst>
                                            <p:cond delay="900"/>
                                          </p:stCondLst>
                                        </p:cTn>
                                        <p:tgtEl>
                                          <p:spTgt spid="33"/>
                                        </p:tgtEl>
                                        <p:attrNameLst>
                                          <p:attrName>ppt_y</p:attrName>
                                        </p:attrNameLst>
                                      </p:cBhvr>
                                      <p:tavLst>
                                        <p:tav tm="0">
                                          <p:val>
                                            <p:strVal val="#ppt_y-.03"/>
                                          </p:val>
                                        </p:tav>
                                        <p:tav tm="100000">
                                          <p:val>
                                            <p:strVal val="#ppt_y"/>
                                          </p:val>
                                        </p:tav>
                                      </p:tavLst>
                                    </p:anim>
                                  </p:childTnLst>
                                </p:cTn>
                              </p:par>
                            </p:childTnLst>
                          </p:cTn>
                        </p:par>
                      </p:childTnLst>
                    </p:cTn>
                  </p:par>
                  <p:par>
                    <p:cTn id="96" fill="hold">
                      <p:stCondLst>
                        <p:cond delay="indefinite"/>
                      </p:stCondLst>
                      <p:childTnLst>
                        <p:par>
                          <p:cTn id="97" fill="hold">
                            <p:stCondLst>
                              <p:cond delay="0"/>
                            </p:stCondLst>
                            <p:childTnLst>
                              <p:par>
                                <p:cTn id="98" presetID="31" presetClass="entr" presetSubtype="0" fill="hold" grpId="0" nodeType="clickEffect">
                                  <p:stCondLst>
                                    <p:cond delay="0"/>
                                  </p:stCondLst>
                                  <p:childTnLst>
                                    <p:set>
                                      <p:cBhvr>
                                        <p:cTn id="99" dur="1" fill="hold">
                                          <p:stCondLst>
                                            <p:cond delay="0"/>
                                          </p:stCondLst>
                                        </p:cTn>
                                        <p:tgtEl>
                                          <p:spTgt spid="34"/>
                                        </p:tgtEl>
                                        <p:attrNameLst>
                                          <p:attrName>style.visibility</p:attrName>
                                        </p:attrNameLst>
                                      </p:cBhvr>
                                      <p:to>
                                        <p:strVal val="visible"/>
                                      </p:to>
                                    </p:set>
                                    <p:anim calcmode="lin" valueType="num">
                                      <p:cBhvr>
                                        <p:cTn id="100" dur="1000" fill="hold"/>
                                        <p:tgtEl>
                                          <p:spTgt spid="34"/>
                                        </p:tgtEl>
                                        <p:attrNameLst>
                                          <p:attrName>ppt_w</p:attrName>
                                        </p:attrNameLst>
                                      </p:cBhvr>
                                      <p:tavLst>
                                        <p:tav tm="0">
                                          <p:val>
                                            <p:fltVal val="0"/>
                                          </p:val>
                                        </p:tav>
                                        <p:tav tm="100000">
                                          <p:val>
                                            <p:strVal val="#ppt_w"/>
                                          </p:val>
                                        </p:tav>
                                      </p:tavLst>
                                    </p:anim>
                                    <p:anim calcmode="lin" valueType="num">
                                      <p:cBhvr>
                                        <p:cTn id="101" dur="1000" fill="hold"/>
                                        <p:tgtEl>
                                          <p:spTgt spid="34"/>
                                        </p:tgtEl>
                                        <p:attrNameLst>
                                          <p:attrName>ppt_h</p:attrName>
                                        </p:attrNameLst>
                                      </p:cBhvr>
                                      <p:tavLst>
                                        <p:tav tm="0">
                                          <p:val>
                                            <p:fltVal val="0"/>
                                          </p:val>
                                        </p:tav>
                                        <p:tav tm="100000">
                                          <p:val>
                                            <p:strVal val="#ppt_h"/>
                                          </p:val>
                                        </p:tav>
                                      </p:tavLst>
                                    </p:anim>
                                    <p:anim calcmode="lin" valueType="num">
                                      <p:cBhvr>
                                        <p:cTn id="102" dur="1000" fill="hold"/>
                                        <p:tgtEl>
                                          <p:spTgt spid="34"/>
                                        </p:tgtEl>
                                        <p:attrNameLst>
                                          <p:attrName>style.rotation</p:attrName>
                                        </p:attrNameLst>
                                      </p:cBhvr>
                                      <p:tavLst>
                                        <p:tav tm="0">
                                          <p:val>
                                            <p:fltVal val="90"/>
                                          </p:val>
                                        </p:tav>
                                        <p:tav tm="100000">
                                          <p:val>
                                            <p:fltVal val="0"/>
                                          </p:val>
                                        </p:tav>
                                      </p:tavLst>
                                    </p:anim>
                                    <p:animEffect transition="in" filter="fade">
                                      <p:cBhvr>
                                        <p:cTn id="103" dur="1000"/>
                                        <p:tgtEl>
                                          <p:spTgt spid="34"/>
                                        </p:tgtEl>
                                      </p:cBhvr>
                                    </p:animEffect>
                                  </p:childTnLst>
                                </p:cTn>
                              </p:par>
                            </p:childTnLst>
                          </p:cTn>
                        </p:par>
                      </p:childTnLst>
                    </p:cTn>
                  </p:par>
                  <p:par>
                    <p:cTn id="104" fill="hold">
                      <p:stCondLst>
                        <p:cond delay="indefinite"/>
                      </p:stCondLst>
                      <p:childTnLst>
                        <p:par>
                          <p:cTn id="105" fill="hold">
                            <p:stCondLst>
                              <p:cond delay="0"/>
                            </p:stCondLst>
                            <p:childTnLst>
                              <p:par>
                                <p:cTn id="106" presetID="25" presetClass="entr" presetSubtype="0" fill="hold" grpId="0" nodeType="clickEffect">
                                  <p:stCondLst>
                                    <p:cond delay="0"/>
                                  </p:stCondLst>
                                  <p:childTnLst>
                                    <p:set>
                                      <p:cBhvr>
                                        <p:cTn id="107" dur="1" fill="hold">
                                          <p:stCondLst>
                                            <p:cond delay="0"/>
                                          </p:stCondLst>
                                        </p:cTn>
                                        <p:tgtEl>
                                          <p:spTgt spid="35"/>
                                        </p:tgtEl>
                                        <p:attrNameLst>
                                          <p:attrName>style.visibility</p:attrName>
                                        </p:attrNameLst>
                                      </p:cBhvr>
                                      <p:to>
                                        <p:strVal val="visible"/>
                                      </p:to>
                                    </p:set>
                                    <p:anim calcmode="lin" valueType="num">
                                      <p:cBhvr>
                                        <p:cTn id="108" dur="500" decel="50000" fill="hold">
                                          <p:stCondLst>
                                            <p:cond delay="0"/>
                                          </p:stCondLst>
                                        </p:cTn>
                                        <p:tgtEl>
                                          <p:spTgt spid="35"/>
                                        </p:tgtEl>
                                        <p:attrNameLst>
                                          <p:attrName>style.rotation</p:attrName>
                                        </p:attrNameLst>
                                      </p:cBhvr>
                                      <p:tavLst>
                                        <p:tav tm="0">
                                          <p:val>
                                            <p:fltVal val="-90"/>
                                          </p:val>
                                        </p:tav>
                                        <p:tav tm="100000">
                                          <p:val>
                                            <p:fltVal val="0"/>
                                          </p:val>
                                        </p:tav>
                                      </p:tavLst>
                                    </p:anim>
                                    <p:anim calcmode="lin" valueType="num">
                                      <p:cBhvr>
                                        <p:cTn id="109" dur="500" decel="50000" fill="hold">
                                          <p:stCondLst>
                                            <p:cond delay="0"/>
                                          </p:stCondLst>
                                        </p:cTn>
                                        <p:tgtEl>
                                          <p:spTgt spid="35"/>
                                        </p:tgtEl>
                                        <p:attrNameLst>
                                          <p:attrName>ppt_w</p:attrName>
                                        </p:attrNameLst>
                                      </p:cBhvr>
                                      <p:tavLst>
                                        <p:tav tm="0">
                                          <p:val>
                                            <p:strVal val="#ppt_w"/>
                                          </p:val>
                                        </p:tav>
                                        <p:tav tm="100000">
                                          <p:val>
                                            <p:strVal val="#ppt_w*.05"/>
                                          </p:val>
                                        </p:tav>
                                      </p:tavLst>
                                    </p:anim>
                                    <p:anim calcmode="lin" valueType="num">
                                      <p:cBhvr>
                                        <p:cTn id="110" dur="500" accel="50000" fill="hold">
                                          <p:stCondLst>
                                            <p:cond delay="500"/>
                                          </p:stCondLst>
                                        </p:cTn>
                                        <p:tgtEl>
                                          <p:spTgt spid="35"/>
                                        </p:tgtEl>
                                        <p:attrNameLst>
                                          <p:attrName>ppt_w</p:attrName>
                                        </p:attrNameLst>
                                      </p:cBhvr>
                                      <p:tavLst>
                                        <p:tav tm="0">
                                          <p:val>
                                            <p:strVal val="#ppt_w*.05"/>
                                          </p:val>
                                        </p:tav>
                                        <p:tav tm="100000">
                                          <p:val>
                                            <p:strVal val="#ppt_w"/>
                                          </p:val>
                                        </p:tav>
                                      </p:tavLst>
                                    </p:anim>
                                    <p:anim calcmode="lin" valueType="num">
                                      <p:cBhvr>
                                        <p:cTn id="111" dur="1000" fill="hold"/>
                                        <p:tgtEl>
                                          <p:spTgt spid="35"/>
                                        </p:tgtEl>
                                        <p:attrNameLst>
                                          <p:attrName>ppt_h</p:attrName>
                                        </p:attrNameLst>
                                      </p:cBhvr>
                                      <p:tavLst>
                                        <p:tav tm="0">
                                          <p:val>
                                            <p:strVal val="#ppt_h"/>
                                          </p:val>
                                        </p:tav>
                                        <p:tav tm="100000">
                                          <p:val>
                                            <p:strVal val="#ppt_h"/>
                                          </p:val>
                                        </p:tav>
                                      </p:tavLst>
                                    </p:anim>
                                    <p:anim calcmode="lin" valueType="num">
                                      <p:cBhvr>
                                        <p:cTn id="112" dur="500" decel="50000" fill="hold">
                                          <p:stCondLst>
                                            <p:cond delay="0"/>
                                          </p:stCondLst>
                                        </p:cTn>
                                        <p:tgtEl>
                                          <p:spTgt spid="35"/>
                                        </p:tgtEl>
                                        <p:attrNameLst>
                                          <p:attrName>ppt_x</p:attrName>
                                        </p:attrNameLst>
                                      </p:cBhvr>
                                      <p:tavLst>
                                        <p:tav tm="0">
                                          <p:val>
                                            <p:strVal val="#ppt_x+.4"/>
                                          </p:val>
                                        </p:tav>
                                        <p:tav tm="100000">
                                          <p:val>
                                            <p:strVal val="#ppt_x"/>
                                          </p:val>
                                        </p:tav>
                                      </p:tavLst>
                                    </p:anim>
                                    <p:anim calcmode="lin" valueType="num">
                                      <p:cBhvr>
                                        <p:cTn id="113" dur="500" decel="50000" fill="hold">
                                          <p:stCondLst>
                                            <p:cond delay="0"/>
                                          </p:stCondLst>
                                        </p:cTn>
                                        <p:tgtEl>
                                          <p:spTgt spid="35"/>
                                        </p:tgtEl>
                                        <p:attrNameLst>
                                          <p:attrName>ppt_y</p:attrName>
                                        </p:attrNameLst>
                                      </p:cBhvr>
                                      <p:tavLst>
                                        <p:tav tm="0">
                                          <p:val>
                                            <p:strVal val="#ppt_y-.2"/>
                                          </p:val>
                                        </p:tav>
                                        <p:tav tm="100000">
                                          <p:val>
                                            <p:strVal val="#ppt_y+.1"/>
                                          </p:val>
                                        </p:tav>
                                      </p:tavLst>
                                    </p:anim>
                                    <p:anim calcmode="lin" valueType="num">
                                      <p:cBhvr>
                                        <p:cTn id="114" dur="500" accel="50000" fill="hold">
                                          <p:stCondLst>
                                            <p:cond delay="500"/>
                                          </p:stCondLst>
                                        </p:cTn>
                                        <p:tgtEl>
                                          <p:spTgt spid="35"/>
                                        </p:tgtEl>
                                        <p:attrNameLst>
                                          <p:attrName>ppt_y</p:attrName>
                                        </p:attrNameLst>
                                      </p:cBhvr>
                                      <p:tavLst>
                                        <p:tav tm="0">
                                          <p:val>
                                            <p:strVal val="#ppt_y+.1"/>
                                          </p:val>
                                        </p:tav>
                                        <p:tav tm="100000">
                                          <p:val>
                                            <p:strVal val="#ppt_y"/>
                                          </p:val>
                                        </p:tav>
                                      </p:tavLst>
                                    </p:anim>
                                    <p:animEffect transition="in" filter="fade">
                                      <p:cBhvr>
                                        <p:cTn id="115" dur="1000" decel="50000">
                                          <p:stCondLst>
                                            <p:cond delay="0"/>
                                          </p:stCondLst>
                                        </p:cTn>
                                        <p:tgtEl>
                                          <p:spTgt spid="35"/>
                                        </p:tgtEl>
                                      </p:cBhvr>
                                    </p:animEffect>
                                  </p:childTnLst>
                                </p:cTn>
                              </p:par>
                            </p:childTnLst>
                          </p:cTn>
                        </p:par>
                      </p:childTnLst>
                    </p:cTn>
                  </p:par>
                  <p:par>
                    <p:cTn id="116" fill="hold">
                      <p:stCondLst>
                        <p:cond delay="indefinite"/>
                      </p:stCondLst>
                      <p:childTnLst>
                        <p:par>
                          <p:cTn id="117" fill="hold">
                            <p:stCondLst>
                              <p:cond delay="0"/>
                            </p:stCondLst>
                            <p:childTnLst>
                              <p:par>
                                <p:cTn id="118" presetID="25" presetClass="entr" presetSubtype="0" fill="hold" grpId="0" nodeType="clickEffect">
                                  <p:stCondLst>
                                    <p:cond delay="0"/>
                                  </p:stCondLst>
                                  <p:childTnLst>
                                    <p:set>
                                      <p:cBhvr>
                                        <p:cTn id="119" dur="1" fill="hold">
                                          <p:stCondLst>
                                            <p:cond delay="0"/>
                                          </p:stCondLst>
                                        </p:cTn>
                                        <p:tgtEl>
                                          <p:spTgt spid="36"/>
                                        </p:tgtEl>
                                        <p:attrNameLst>
                                          <p:attrName>style.visibility</p:attrName>
                                        </p:attrNameLst>
                                      </p:cBhvr>
                                      <p:to>
                                        <p:strVal val="visible"/>
                                      </p:to>
                                    </p:set>
                                    <p:anim calcmode="lin" valueType="num">
                                      <p:cBhvr>
                                        <p:cTn id="120" dur="500" decel="50000" fill="hold">
                                          <p:stCondLst>
                                            <p:cond delay="0"/>
                                          </p:stCondLst>
                                        </p:cTn>
                                        <p:tgtEl>
                                          <p:spTgt spid="36"/>
                                        </p:tgtEl>
                                        <p:attrNameLst>
                                          <p:attrName>style.rotation</p:attrName>
                                        </p:attrNameLst>
                                      </p:cBhvr>
                                      <p:tavLst>
                                        <p:tav tm="0">
                                          <p:val>
                                            <p:fltVal val="-90"/>
                                          </p:val>
                                        </p:tav>
                                        <p:tav tm="100000">
                                          <p:val>
                                            <p:fltVal val="0"/>
                                          </p:val>
                                        </p:tav>
                                      </p:tavLst>
                                    </p:anim>
                                    <p:anim calcmode="lin" valueType="num">
                                      <p:cBhvr>
                                        <p:cTn id="121" dur="500" decel="50000" fill="hold">
                                          <p:stCondLst>
                                            <p:cond delay="0"/>
                                          </p:stCondLst>
                                        </p:cTn>
                                        <p:tgtEl>
                                          <p:spTgt spid="36"/>
                                        </p:tgtEl>
                                        <p:attrNameLst>
                                          <p:attrName>ppt_w</p:attrName>
                                        </p:attrNameLst>
                                      </p:cBhvr>
                                      <p:tavLst>
                                        <p:tav tm="0">
                                          <p:val>
                                            <p:strVal val="#ppt_w"/>
                                          </p:val>
                                        </p:tav>
                                        <p:tav tm="100000">
                                          <p:val>
                                            <p:strVal val="#ppt_w*.05"/>
                                          </p:val>
                                        </p:tav>
                                      </p:tavLst>
                                    </p:anim>
                                    <p:anim calcmode="lin" valueType="num">
                                      <p:cBhvr>
                                        <p:cTn id="122" dur="500" accel="50000" fill="hold">
                                          <p:stCondLst>
                                            <p:cond delay="500"/>
                                          </p:stCondLst>
                                        </p:cTn>
                                        <p:tgtEl>
                                          <p:spTgt spid="36"/>
                                        </p:tgtEl>
                                        <p:attrNameLst>
                                          <p:attrName>ppt_w</p:attrName>
                                        </p:attrNameLst>
                                      </p:cBhvr>
                                      <p:tavLst>
                                        <p:tav tm="0">
                                          <p:val>
                                            <p:strVal val="#ppt_w*.05"/>
                                          </p:val>
                                        </p:tav>
                                        <p:tav tm="100000">
                                          <p:val>
                                            <p:strVal val="#ppt_w"/>
                                          </p:val>
                                        </p:tav>
                                      </p:tavLst>
                                    </p:anim>
                                    <p:anim calcmode="lin" valueType="num">
                                      <p:cBhvr>
                                        <p:cTn id="123" dur="1000" fill="hold"/>
                                        <p:tgtEl>
                                          <p:spTgt spid="36"/>
                                        </p:tgtEl>
                                        <p:attrNameLst>
                                          <p:attrName>ppt_h</p:attrName>
                                        </p:attrNameLst>
                                      </p:cBhvr>
                                      <p:tavLst>
                                        <p:tav tm="0">
                                          <p:val>
                                            <p:strVal val="#ppt_h"/>
                                          </p:val>
                                        </p:tav>
                                        <p:tav tm="100000">
                                          <p:val>
                                            <p:strVal val="#ppt_h"/>
                                          </p:val>
                                        </p:tav>
                                      </p:tavLst>
                                    </p:anim>
                                    <p:anim calcmode="lin" valueType="num">
                                      <p:cBhvr>
                                        <p:cTn id="124" dur="500" decel="50000" fill="hold">
                                          <p:stCondLst>
                                            <p:cond delay="0"/>
                                          </p:stCondLst>
                                        </p:cTn>
                                        <p:tgtEl>
                                          <p:spTgt spid="36"/>
                                        </p:tgtEl>
                                        <p:attrNameLst>
                                          <p:attrName>ppt_x</p:attrName>
                                        </p:attrNameLst>
                                      </p:cBhvr>
                                      <p:tavLst>
                                        <p:tav tm="0">
                                          <p:val>
                                            <p:strVal val="#ppt_x+.4"/>
                                          </p:val>
                                        </p:tav>
                                        <p:tav tm="100000">
                                          <p:val>
                                            <p:strVal val="#ppt_x"/>
                                          </p:val>
                                        </p:tav>
                                      </p:tavLst>
                                    </p:anim>
                                    <p:anim calcmode="lin" valueType="num">
                                      <p:cBhvr>
                                        <p:cTn id="125" dur="500" decel="50000" fill="hold">
                                          <p:stCondLst>
                                            <p:cond delay="0"/>
                                          </p:stCondLst>
                                        </p:cTn>
                                        <p:tgtEl>
                                          <p:spTgt spid="36"/>
                                        </p:tgtEl>
                                        <p:attrNameLst>
                                          <p:attrName>ppt_y</p:attrName>
                                        </p:attrNameLst>
                                      </p:cBhvr>
                                      <p:tavLst>
                                        <p:tav tm="0">
                                          <p:val>
                                            <p:strVal val="#ppt_y-.2"/>
                                          </p:val>
                                        </p:tav>
                                        <p:tav tm="100000">
                                          <p:val>
                                            <p:strVal val="#ppt_y+.1"/>
                                          </p:val>
                                        </p:tav>
                                      </p:tavLst>
                                    </p:anim>
                                    <p:anim calcmode="lin" valueType="num">
                                      <p:cBhvr>
                                        <p:cTn id="126" dur="500" accel="50000" fill="hold">
                                          <p:stCondLst>
                                            <p:cond delay="500"/>
                                          </p:stCondLst>
                                        </p:cTn>
                                        <p:tgtEl>
                                          <p:spTgt spid="36"/>
                                        </p:tgtEl>
                                        <p:attrNameLst>
                                          <p:attrName>ppt_y</p:attrName>
                                        </p:attrNameLst>
                                      </p:cBhvr>
                                      <p:tavLst>
                                        <p:tav tm="0">
                                          <p:val>
                                            <p:strVal val="#ppt_y+.1"/>
                                          </p:val>
                                        </p:tav>
                                        <p:tav tm="100000">
                                          <p:val>
                                            <p:strVal val="#ppt_y"/>
                                          </p:val>
                                        </p:tav>
                                      </p:tavLst>
                                    </p:anim>
                                    <p:animEffect transition="in" filter="fade">
                                      <p:cBhvr>
                                        <p:cTn id="127" dur="1000" decel="50000">
                                          <p:stCondLst>
                                            <p:cond delay="0"/>
                                          </p:stCondLst>
                                        </p:cTn>
                                        <p:tgtEl>
                                          <p:spTgt spid="36"/>
                                        </p:tgtEl>
                                      </p:cBhvr>
                                    </p:animEffect>
                                  </p:childTnLst>
                                </p:cTn>
                              </p:par>
                            </p:childTnLst>
                          </p:cTn>
                        </p:par>
                      </p:childTnLst>
                    </p:cTn>
                  </p:par>
                  <p:par>
                    <p:cTn id="128" fill="hold">
                      <p:stCondLst>
                        <p:cond delay="indefinite"/>
                      </p:stCondLst>
                      <p:childTnLst>
                        <p:par>
                          <p:cTn id="129" fill="hold">
                            <p:stCondLst>
                              <p:cond delay="0"/>
                            </p:stCondLst>
                            <p:childTnLst>
                              <p:par>
                                <p:cTn id="130" presetID="25" presetClass="entr" presetSubtype="0" fill="hold" grpId="0" nodeType="clickEffect">
                                  <p:stCondLst>
                                    <p:cond delay="0"/>
                                  </p:stCondLst>
                                  <p:childTnLst>
                                    <p:set>
                                      <p:cBhvr>
                                        <p:cTn id="131" dur="1" fill="hold">
                                          <p:stCondLst>
                                            <p:cond delay="0"/>
                                          </p:stCondLst>
                                        </p:cTn>
                                        <p:tgtEl>
                                          <p:spTgt spid="37"/>
                                        </p:tgtEl>
                                        <p:attrNameLst>
                                          <p:attrName>style.visibility</p:attrName>
                                        </p:attrNameLst>
                                      </p:cBhvr>
                                      <p:to>
                                        <p:strVal val="visible"/>
                                      </p:to>
                                    </p:set>
                                    <p:anim calcmode="lin" valueType="num">
                                      <p:cBhvr>
                                        <p:cTn id="132" dur="500" decel="50000" fill="hold">
                                          <p:stCondLst>
                                            <p:cond delay="0"/>
                                          </p:stCondLst>
                                        </p:cTn>
                                        <p:tgtEl>
                                          <p:spTgt spid="37"/>
                                        </p:tgtEl>
                                        <p:attrNameLst>
                                          <p:attrName>style.rotation</p:attrName>
                                        </p:attrNameLst>
                                      </p:cBhvr>
                                      <p:tavLst>
                                        <p:tav tm="0">
                                          <p:val>
                                            <p:fltVal val="-90"/>
                                          </p:val>
                                        </p:tav>
                                        <p:tav tm="100000">
                                          <p:val>
                                            <p:fltVal val="0"/>
                                          </p:val>
                                        </p:tav>
                                      </p:tavLst>
                                    </p:anim>
                                    <p:anim calcmode="lin" valueType="num">
                                      <p:cBhvr>
                                        <p:cTn id="133" dur="500" decel="50000" fill="hold">
                                          <p:stCondLst>
                                            <p:cond delay="0"/>
                                          </p:stCondLst>
                                        </p:cTn>
                                        <p:tgtEl>
                                          <p:spTgt spid="37"/>
                                        </p:tgtEl>
                                        <p:attrNameLst>
                                          <p:attrName>ppt_w</p:attrName>
                                        </p:attrNameLst>
                                      </p:cBhvr>
                                      <p:tavLst>
                                        <p:tav tm="0">
                                          <p:val>
                                            <p:strVal val="#ppt_w"/>
                                          </p:val>
                                        </p:tav>
                                        <p:tav tm="100000">
                                          <p:val>
                                            <p:strVal val="#ppt_w*.05"/>
                                          </p:val>
                                        </p:tav>
                                      </p:tavLst>
                                    </p:anim>
                                    <p:anim calcmode="lin" valueType="num">
                                      <p:cBhvr>
                                        <p:cTn id="134" dur="500" accel="50000" fill="hold">
                                          <p:stCondLst>
                                            <p:cond delay="500"/>
                                          </p:stCondLst>
                                        </p:cTn>
                                        <p:tgtEl>
                                          <p:spTgt spid="37"/>
                                        </p:tgtEl>
                                        <p:attrNameLst>
                                          <p:attrName>ppt_w</p:attrName>
                                        </p:attrNameLst>
                                      </p:cBhvr>
                                      <p:tavLst>
                                        <p:tav tm="0">
                                          <p:val>
                                            <p:strVal val="#ppt_w*.05"/>
                                          </p:val>
                                        </p:tav>
                                        <p:tav tm="100000">
                                          <p:val>
                                            <p:strVal val="#ppt_w"/>
                                          </p:val>
                                        </p:tav>
                                      </p:tavLst>
                                    </p:anim>
                                    <p:anim calcmode="lin" valueType="num">
                                      <p:cBhvr>
                                        <p:cTn id="135" dur="1000" fill="hold"/>
                                        <p:tgtEl>
                                          <p:spTgt spid="37"/>
                                        </p:tgtEl>
                                        <p:attrNameLst>
                                          <p:attrName>ppt_h</p:attrName>
                                        </p:attrNameLst>
                                      </p:cBhvr>
                                      <p:tavLst>
                                        <p:tav tm="0">
                                          <p:val>
                                            <p:strVal val="#ppt_h"/>
                                          </p:val>
                                        </p:tav>
                                        <p:tav tm="100000">
                                          <p:val>
                                            <p:strVal val="#ppt_h"/>
                                          </p:val>
                                        </p:tav>
                                      </p:tavLst>
                                    </p:anim>
                                    <p:anim calcmode="lin" valueType="num">
                                      <p:cBhvr>
                                        <p:cTn id="136" dur="500" decel="50000" fill="hold">
                                          <p:stCondLst>
                                            <p:cond delay="0"/>
                                          </p:stCondLst>
                                        </p:cTn>
                                        <p:tgtEl>
                                          <p:spTgt spid="37"/>
                                        </p:tgtEl>
                                        <p:attrNameLst>
                                          <p:attrName>ppt_x</p:attrName>
                                        </p:attrNameLst>
                                      </p:cBhvr>
                                      <p:tavLst>
                                        <p:tav tm="0">
                                          <p:val>
                                            <p:strVal val="#ppt_x+.4"/>
                                          </p:val>
                                        </p:tav>
                                        <p:tav tm="100000">
                                          <p:val>
                                            <p:strVal val="#ppt_x"/>
                                          </p:val>
                                        </p:tav>
                                      </p:tavLst>
                                    </p:anim>
                                    <p:anim calcmode="lin" valueType="num">
                                      <p:cBhvr>
                                        <p:cTn id="137" dur="500" decel="50000" fill="hold">
                                          <p:stCondLst>
                                            <p:cond delay="0"/>
                                          </p:stCondLst>
                                        </p:cTn>
                                        <p:tgtEl>
                                          <p:spTgt spid="37"/>
                                        </p:tgtEl>
                                        <p:attrNameLst>
                                          <p:attrName>ppt_y</p:attrName>
                                        </p:attrNameLst>
                                      </p:cBhvr>
                                      <p:tavLst>
                                        <p:tav tm="0">
                                          <p:val>
                                            <p:strVal val="#ppt_y-.2"/>
                                          </p:val>
                                        </p:tav>
                                        <p:tav tm="100000">
                                          <p:val>
                                            <p:strVal val="#ppt_y+.1"/>
                                          </p:val>
                                        </p:tav>
                                      </p:tavLst>
                                    </p:anim>
                                    <p:anim calcmode="lin" valueType="num">
                                      <p:cBhvr>
                                        <p:cTn id="138" dur="500" accel="50000" fill="hold">
                                          <p:stCondLst>
                                            <p:cond delay="500"/>
                                          </p:stCondLst>
                                        </p:cTn>
                                        <p:tgtEl>
                                          <p:spTgt spid="37"/>
                                        </p:tgtEl>
                                        <p:attrNameLst>
                                          <p:attrName>ppt_y</p:attrName>
                                        </p:attrNameLst>
                                      </p:cBhvr>
                                      <p:tavLst>
                                        <p:tav tm="0">
                                          <p:val>
                                            <p:strVal val="#ppt_y+.1"/>
                                          </p:val>
                                        </p:tav>
                                        <p:tav tm="100000">
                                          <p:val>
                                            <p:strVal val="#ppt_y"/>
                                          </p:val>
                                        </p:tav>
                                      </p:tavLst>
                                    </p:anim>
                                    <p:animEffect transition="in" filter="fade">
                                      <p:cBhvr>
                                        <p:cTn id="139" dur="1000" decel="50000">
                                          <p:stCondLst>
                                            <p:cond delay="0"/>
                                          </p:stCondLst>
                                        </p:cTn>
                                        <p:tgtEl>
                                          <p:spTgt spid="37"/>
                                        </p:tgtEl>
                                      </p:cBhvr>
                                    </p:animEffect>
                                  </p:childTnLst>
                                </p:cTn>
                              </p:par>
                            </p:childTnLst>
                          </p:cTn>
                        </p:par>
                      </p:childTnLst>
                    </p:cTn>
                  </p:par>
                  <p:par>
                    <p:cTn id="140" fill="hold">
                      <p:stCondLst>
                        <p:cond delay="indefinite"/>
                      </p:stCondLst>
                      <p:childTnLst>
                        <p:par>
                          <p:cTn id="141" fill="hold">
                            <p:stCondLst>
                              <p:cond delay="0"/>
                            </p:stCondLst>
                            <p:childTnLst>
                              <p:par>
                                <p:cTn id="142" presetID="25" presetClass="entr" presetSubtype="0" fill="hold" grpId="0" nodeType="clickEffect">
                                  <p:stCondLst>
                                    <p:cond delay="0"/>
                                  </p:stCondLst>
                                  <p:childTnLst>
                                    <p:set>
                                      <p:cBhvr>
                                        <p:cTn id="143" dur="1" fill="hold">
                                          <p:stCondLst>
                                            <p:cond delay="0"/>
                                          </p:stCondLst>
                                        </p:cTn>
                                        <p:tgtEl>
                                          <p:spTgt spid="38"/>
                                        </p:tgtEl>
                                        <p:attrNameLst>
                                          <p:attrName>style.visibility</p:attrName>
                                        </p:attrNameLst>
                                      </p:cBhvr>
                                      <p:to>
                                        <p:strVal val="visible"/>
                                      </p:to>
                                    </p:set>
                                    <p:anim calcmode="lin" valueType="num">
                                      <p:cBhvr>
                                        <p:cTn id="144" dur="500" decel="50000" fill="hold">
                                          <p:stCondLst>
                                            <p:cond delay="0"/>
                                          </p:stCondLst>
                                        </p:cTn>
                                        <p:tgtEl>
                                          <p:spTgt spid="38"/>
                                        </p:tgtEl>
                                        <p:attrNameLst>
                                          <p:attrName>style.rotation</p:attrName>
                                        </p:attrNameLst>
                                      </p:cBhvr>
                                      <p:tavLst>
                                        <p:tav tm="0">
                                          <p:val>
                                            <p:fltVal val="-90"/>
                                          </p:val>
                                        </p:tav>
                                        <p:tav tm="100000">
                                          <p:val>
                                            <p:fltVal val="0"/>
                                          </p:val>
                                        </p:tav>
                                      </p:tavLst>
                                    </p:anim>
                                    <p:anim calcmode="lin" valueType="num">
                                      <p:cBhvr>
                                        <p:cTn id="145" dur="500" decel="50000" fill="hold">
                                          <p:stCondLst>
                                            <p:cond delay="0"/>
                                          </p:stCondLst>
                                        </p:cTn>
                                        <p:tgtEl>
                                          <p:spTgt spid="38"/>
                                        </p:tgtEl>
                                        <p:attrNameLst>
                                          <p:attrName>ppt_w</p:attrName>
                                        </p:attrNameLst>
                                      </p:cBhvr>
                                      <p:tavLst>
                                        <p:tav tm="0">
                                          <p:val>
                                            <p:strVal val="#ppt_w"/>
                                          </p:val>
                                        </p:tav>
                                        <p:tav tm="100000">
                                          <p:val>
                                            <p:strVal val="#ppt_w*.05"/>
                                          </p:val>
                                        </p:tav>
                                      </p:tavLst>
                                    </p:anim>
                                    <p:anim calcmode="lin" valueType="num">
                                      <p:cBhvr>
                                        <p:cTn id="146" dur="500" accel="50000" fill="hold">
                                          <p:stCondLst>
                                            <p:cond delay="500"/>
                                          </p:stCondLst>
                                        </p:cTn>
                                        <p:tgtEl>
                                          <p:spTgt spid="38"/>
                                        </p:tgtEl>
                                        <p:attrNameLst>
                                          <p:attrName>ppt_w</p:attrName>
                                        </p:attrNameLst>
                                      </p:cBhvr>
                                      <p:tavLst>
                                        <p:tav tm="0">
                                          <p:val>
                                            <p:strVal val="#ppt_w*.05"/>
                                          </p:val>
                                        </p:tav>
                                        <p:tav tm="100000">
                                          <p:val>
                                            <p:strVal val="#ppt_w"/>
                                          </p:val>
                                        </p:tav>
                                      </p:tavLst>
                                    </p:anim>
                                    <p:anim calcmode="lin" valueType="num">
                                      <p:cBhvr>
                                        <p:cTn id="147" dur="1000" fill="hold"/>
                                        <p:tgtEl>
                                          <p:spTgt spid="38"/>
                                        </p:tgtEl>
                                        <p:attrNameLst>
                                          <p:attrName>ppt_h</p:attrName>
                                        </p:attrNameLst>
                                      </p:cBhvr>
                                      <p:tavLst>
                                        <p:tav tm="0">
                                          <p:val>
                                            <p:strVal val="#ppt_h"/>
                                          </p:val>
                                        </p:tav>
                                        <p:tav tm="100000">
                                          <p:val>
                                            <p:strVal val="#ppt_h"/>
                                          </p:val>
                                        </p:tav>
                                      </p:tavLst>
                                    </p:anim>
                                    <p:anim calcmode="lin" valueType="num">
                                      <p:cBhvr>
                                        <p:cTn id="148" dur="500" decel="50000" fill="hold">
                                          <p:stCondLst>
                                            <p:cond delay="0"/>
                                          </p:stCondLst>
                                        </p:cTn>
                                        <p:tgtEl>
                                          <p:spTgt spid="38"/>
                                        </p:tgtEl>
                                        <p:attrNameLst>
                                          <p:attrName>ppt_x</p:attrName>
                                        </p:attrNameLst>
                                      </p:cBhvr>
                                      <p:tavLst>
                                        <p:tav tm="0">
                                          <p:val>
                                            <p:strVal val="#ppt_x+.4"/>
                                          </p:val>
                                        </p:tav>
                                        <p:tav tm="100000">
                                          <p:val>
                                            <p:strVal val="#ppt_x"/>
                                          </p:val>
                                        </p:tav>
                                      </p:tavLst>
                                    </p:anim>
                                    <p:anim calcmode="lin" valueType="num">
                                      <p:cBhvr>
                                        <p:cTn id="149" dur="500" decel="50000" fill="hold">
                                          <p:stCondLst>
                                            <p:cond delay="0"/>
                                          </p:stCondLst>
                                        </p:cTn>
                                        <p:tgtEl>
                                          <p:spTgt spid="38"/>
                                        </p:tgtEl>
                                        <p:attrNameLst>
                                          <p:attrName>ppt_y</p:attrName>
                                        </p:attrNameLst>
                                      </p:cBhvr>
                                      <p:tavLst>
                                        <p:tav tm="0">
                                          <p:val>
                                            <p:strVal val="#ppt_y-.2"/>
                                          </p:val>
                                        </p:tav>
                                        <p:tav tm="100000">
                                          <p:val>
                                            <p:strVal val="#ppt_y+.1"/>
                                          </p:val>
                                        </p:tav>
                                      </p:tavLst>
                                    </p:anim>
                                    <p:anim calcmode="lin" valueType="num">
                                      <p:cBhvr>
                                        <p:cTn id="150" dur="500" accel="50000" fill="hold">
                                          <p:stCondLst>
                                            <p:cond delay="500"/>
                                          </p:stCondLst>
                                        </p:cTn>
                                        <p:tgtEl>
                                          <p:spTgt spid="38"/>
                                        </p:tgtEl>
                                        <p:attrNameLst>
                                          <p:attrName>ppt_y</p:attrName>
                                        </p:attrNameLst>
                                      </p:cBhvr>
                                      <p:tavLst>
                                        <p:tav tm="0">
                                          <p:val>
                                            <p:strVal val="#ppt_y+.1"/>
                                          </p:val>
                                        </p:tav>
                                        <p:tav tm="100000">
                                          <p:val>
                                            <p:strVal val="#ppt_y"/>
                                          </p:val>
                                        </p:tav>
                                      </p:tavLst>
                                    </p:anim>
                                    <p:animEffect transition="in" filter="fade">
                                      <p:cBhvr>
                                        <p:cTn id="151" dur="1000" decel="50000">
                                          <p:stCondLst>
                                            <p:cond delay="0"/>
                                          </p:stCondLst>
                                        </p:cTn>
                                        <p:tgtEl>
                                          <p:spTgt spid="38"/>
                                        </p:tgtEl>
                                      </p:cBhvr>
                                    </p:animEffect>
                                  </p:childTnLst>
                                </p:cTn>
                              </p:par>
                            </p:childTnLst>
                          </p:cTn>
                        </p:par>
                      </p:childTnLst>
                    </p:cTn>
                  </p:par>
                  <p:par>
                    <p:cTn id="152" fill="hold">
                      <p:stCondLst>
                        <p:cond delay="indefinite"/>
                      </p:stCondLst>
                      <p:childTnLst>
                        <p:par>
                          <p:cTn id="153" fill="hold">
                            <p:stCondLst>
                              <p:cond delay="0"/>
                            </p:stCondLst>
                            <p:childTnLst>
                              <p:par>
                                <p:cTn id="154" presetID="1" presetClass="entr" presetSubtype="0" fill="hold" nodeType="clickEffect">
                                  <p:stCondLst>
                                    <p:cond delay="0"/>
                                  </p:stCondLst>
                                  <p:childTnLst>
                                    <p:set>
                                      <p:cBhvr>
                                        <p:cTn id="155" dur="1" fill="hold">
                                          <p:stCondLst>
                                            <p:cond delay="0"/>
                                          </p:stCondLst>
                                        </p:cTn>
                                        <p:tgtEl>
                                          <p:spTgt spid="3"/>
                                        </p:tgtEl>
                                        <p:attrNameLst>
                                          <p:attrName>style.visibility</p:attrName>
                                        </p:attrNameLst>
                                      </p:cBhvr>
                                      <p:to>
                                        <p:strVal val="visible"/>
                                      </p:to>
                                    </p:set>
                                  </p:childTnLst>
                                </p:cTn>
                              </p:par>
                            </p:childTnLst>
                          </p:cTn>
                        </p:par>
                      </p:childTnLst>
                    </p:cTn>
                  </p:par>
                  <p:par>
                    <p:cTn id="156" fill="hold">
                      <p:stCondLst>
                        <p:cond delay="indefinite"/>
                      </p:stCondLst>
                      <p:childTnLst>
                        <p:par>
                          <p:cTn id="157" fill="hold">
                            <p:stCondLst>
                              <p:cond delay="0"/>
                            </p:stCondLst>
                            <p:childTnLst>
                              <p:par>
                                <p:cTn id="158" presetID="3" presetClass="entr" presetSubtype="10" fill="hold" grpId="0" nodeType="clickEffect">
                                  <p:stCondLst>
                                    <p:cond delay="0"/>
                                  </p:stCondLst>
                                  <p:childTnLst>
                                    <p:set>
                                      <p:cBhvr>
                                        <p:cTn id="159" dur="1" fill="hold">
                                          <p:stCondLst>
                                            <p:cond delay="0"/>
                                          </p:stCondLst>
                                        </p:cTn>
                                        <p:tgtEl>
                                          <p:spTgt spid="8"/>
                                        </p:tgtEl>
                                        <p:attrNameLst>
                                          <p:attrName>style.visibility</p:attrName>
                                        </p:attrNameLst>
                                      </p:cBhvr>
                                      <p:to>
                                        <p:strVal val="visible"/>
                                      </p:to>
                                    </p:set>
                                    <p:animEffect transition="in" filter="blinds(horizontal)">
                                      <p:cBhvr>
                                        <p:cTn id="160" dur="500"/>
                                        <p:tgtEl>
                                          <p:spTgt spid="8"/>
                                        </p:tgtEl>
                                      </p:cBhvr>
                                    </p:animEffect>
                                  </p:childTnLst>
                                </p:cTn>
                              </p:par>
                            </p:childTnLst>
                          </p:cTn>
                        </p:par>
                      </p:childTnLst>
                    </p:cTn>
                  </p:par>
                  <p:par>
                    <p:cTn id="161" fill="hold">
                      <p:stCondLst>
                        <p:cond delay="indefinite"/>
                      </p:stCondLst>
                      <p:childTnLst>
                        <p:par>
                          <p:cTn id="162" fill="hold">
                            <p:stCondLst>
                              <p:cond delay="0"/>
                            </p:stCondLst>
                            <p:childTnLst>
                              <p:par>
                                <p:cTn id="163" presetID="16" presetClass="entr" presetSubtype="21" fill="hold" grpId="0" nodeType="clickEffect">
                                  <p:stCondLst>
                                    <p:cond delay="0"/>
                                  </p:stCondLst>
                                  <p:childTnLst>
                                    <p:set>
                                      <p:cBhvr>
                                        <p:cTn id="164" dur="1" fill="hold">
                                          <p:stCondLst>
                                            <p:cond delay="0"/>
                                          </p:stCondLst>
                                        </p:cTn>
                                        <p:tgtEl>
                                          <p:spTgt spid="4"/>
                                        </p:tgtEl>
                                        <p:attrNameLst>
                                          <p:attrName>style.visibility</p:attrName>
                                        </p:attrNameLst>
                                      </p:cBhvr>
                                      <p:to>
                                        <p:strVal val="visible"/>
                                      </p:to>
                                    </p:set>
                                    <p:animEffect transition="in" filter="barn(inVertical)">
                                      <p:cBhvr>
                                        <p:cTn id="165" dur="500"/>
                                        <p:tgtEl>
                                          <p:spTgt spid="4"/>
                                        </p:tgtEl>
                                      </p:cBhvr>
                                    </p:animEffect>
                                  </p:childTnLst>
                                </p:cTn>
                              </p:par>
                            </p:childTnLst>
                          </p:cTn>
                        </p:par>
                      </p:childTnLst>
                    </p:cTn>
                  </p:par>
                  <p:par>
                    <p:cTn id="166" fill="hold">
                      <p:stCondLst>
                        <p:cond delay="indefinite"/>
                      </p:stCondLst>
                      <p:childTnLst>
                        <p:par>
                          <p:cTn id="167" fill="hold">
                            <p:stCondLst>
                              <p:cond delay="0"/>
                            </p:stCondLst>
                            <p:childTnLst>
                              <p:par>
                                <p:cTn id="168" presetID="6" presetClass="entr" presetSubtype="16" fill="hold" grpId="0" nodeType="clickEffect">
                                  <p:stCondLst>
                                    <p:cond delay="0"/>
                                  </p:stCondLst>
                                  <p:childTnLst>
                                    <p:set>
                                      <p:cBhvr>
                                        <p:cTn id="169" dur="1" fill="hold">
                                          <p:stCondLst>
                                            <p:cond delay="0"/>
                                          </p:stCondLst>
                                        </p:cTn>
                                        <p:tgtEl>
                                          <p:spTgt spid="7"/>
                                        </p:tgtEl>
                                        <p:attrNameLst>
                                          <p:attrName>style.visibility</p:attrName>
                                        </p:attrNameLst>
                                      </p:cBhvr>
                                      <p:to>
                                        <p:strVal val="visible"/>
                                      </p:to>
                                    </p:set>
                                    <p:animEffect transition="in" filter="circle(in)">
                                      <p:cBhvr>
                                        <p:cTn id="17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3" grpId="0" animBg="1"/>
      <p:bldP spid="24" grpId="0" animBg="1"/>
      <p:bldP spid="25" grpId="0"/>
      <p:bldP spid="26" grpId="0"/>
      <p:bldP spid="27" grpId="0"/>
      <p:bldP spid="34" grpId="0" animBg="1"/>
      <p:bldP spid="35" grpId="0" animBg="1"/>
      <p:bldP spid="36" grpId="0" animBg="1"/>
      <p:bldP spid="37" grpId="0" animBg="1"/>
      <p:bldP spid="38" grpId="0" animBg="1"/>
      <p:bldP spid="4" grpId="0"/>
      <p:bldP spid="7" grpId="0"/>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Diagram, text&#10;&#10;Description automatically generated">
            <a:extLst>
              <a:ext uri="{FF2B5EF4-FFF2-40B4-BE49-F238E27FC236}">
                <a16:creationId xmlns:a16="http://schemas.microsoft.com/office/drawing/2014/main" id="{07A50CAE-A927-134B-8464-5531F6CD32DA}"/>
              </a:ext>
            </a:extLst>
          </p:cNvPr>
          <p:cNvPicPr>
            <a:picLocks noGrp="1" noChangeAspect="1"/>
          </p:cNvPicPr>
          <p:nvPr>
            <p:ph idx="1"/>
          </p:nvPr>
        </p:nvPicPr>
        <p:blipFill>
          <a:blip r:embed="rId3"/>
          <a:stretch>
            <a:fillRect/>
          </a:stretch>
        </p:blipFill>
        <p:spPr>
          <a:xfrm>
            <a:off x="153713" y="1630240"/>
            <a:ext cx="3405731" cy="5227760"/>
          </a:xfrm>
        </p:spPr>
      </p:pic>
      <p:pic>
        <p:nvPicPr>
          <p:cNvPr id="8" name="Picture 7" descr="Diagram&#10;&#10;Description automatically generated">
            <a:extLst>
              <a:ext uri="{FF2B5EF4-FFF2-40B4-BE49-F238E27FC236}">
                <a16:creationId xmlns:a16="http://schemas.microsoft.com/office/drawing/2014/main" id="{D8790D02-1DEC-334D-A3B8-83B656D0DB1D}"/>
              </a:ext>
            </a:extLst>
          </p:cNvPr>
          <p:cNvPicPr>
            <a:picLocks noChangeAspect="1"/>
          </p:cNvPicPr>
          <p:nvPr/>
        </p:nvPicPr>
        <p:blipFill>
          <a:blip r:embed="rId4"/>
          <a:stretch>
            <a:fillRect/>
          </a:stretch>
        </p:blipFill>
        <p:spPr>
          <a:xfrm>
            <a:off x="3809602" y="2938566"/>
            <a:ext cx="5198270" cy="1927626"/>
          </a:xfrm>
          <a:prstGeom prst="rect">
            <a:avLst/>
          </a:prstGeom>
        </p:spPr>
      </p:pic>
      <p:sp>
        <p:nvSpPr>
          <p:cNvPr id="9" name="Rectangle 8">
            <a:extLst>
              <a:ext uri="{FF2B5EF4-FFF2-40B4-BE49-F238E27FC236}">
                <a16:creationId xmlns:a16="http://schemas.microsoft.com/office/drawing/2014/main" id="{B742E46D-F794-AE4E-9622-590B36912D53}"/>
              </a:ext>
            </a:extLst>
          </p:cNvPr>
          <p:cNvSpPr/>
          <p:nvPr/>
        </p:nvSpPr>
        <p:spPr>
          <a:xfrm>
            <a:off x="5221775" y="2938566"/>
            <a:ext cx="2373923" cy="175846"/>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0" name="Picture 9" descr="Unknown-11.jpeg">
            <a:extLst>
              <a:ext uri="{FF2B5EF4-FFF2-40B4-BE49-F238E27FC236}">
                <a16:creationId xmlns:a16="http://schemas.microsoft.com/office/drawing/2014/main" id="{221203AD-D8AE-3246-8B54-1CF146E30BB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28711"/>
            <a:ext cx="1446551" cy="144655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1" name="TextBox 10">
            <a:extLst>
              <a:ext uri="{FF2B5EF4-FFF2-40B4-BE49-F238E27FC236}">
                <a16:creationId xmlns:a16="http://schemas.microsoft.com/office/drawing/2014/main" id="{D7D3FA0B-FE7B-3E4A-8308-CE35EFE42FF9}"/>
              </a:ext>
            </a:extLst>
          </p:cNvPr>
          <p:cNvSpPr txBox="1"/>
          <p:nvPr/>
        </p:nvSpPr>
        <p:spPr>
          <a:xfrm>
            <a:off x="1665136" y="-210849"/>
            <a:ext cx="8390031" cy="1569660"/>
          </a:xfrm>
          <a:prstGeom prst="rect">
            <a:avLst/>
          </a:prstGeom>
          <a:noFill/>
        </p:spPr>
        <p:txBody>
          <a:bodyPr wrap="square" rtlCol="0">
            <a:spAutoFit/>
          </a:bodyPr>
          <a:lstStyle/>
          <a:p>
            <a:r>
              <a:rPr lang="en-US" sz="2400" i="1" dirty="0">
                <a:latin typeface="American Typewriter"/>
                <a:cs typeface="American Typewriter"/>
              </a:rPr>
              <a:t>				</a:t>
            </a:r>
          </a:p>
          <a:p>
            <a:r>
              <a:rPr lang="en-US" sz="3600" b="1" dirty="0">
                <a:latin typeface="American Typewriter"/>
                <a:cs typeface="American Typewriter"/>
              </a:rPr>
              <a:t>Vanessa Andreotti, University of British Columbia</a:t>
            </a:r>
            <a:endParaRPr lang="en-US" sz="2400" i="1" dirty="0">
              <a:latin typeface="American Typewriter"/>
              <a:cs typeface="American Typewriter"/>
            </a:endParaRPr>
          </a:p>
        </p:txBody>
      </p:sp>
    </p:spTree>
    <p:extLst>
      <p:ext uri="{BB962C8B-B14F-4D97-AF65-F5344CB8AC3E}">
        <p14:creationId xmlns:p14="http://schemas.microsoft.com/office/powerpoint/2010/main" val="21849458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0136" y="430928"/>
            <a:ext cx="8390031" cy="2246769"/>
          </a:xfrm>
          <a:prstGeom prst="rect">
            <a:avLst/>
          </a:prstGeom>
          <a:noFill/>
        </p:spPr>
        <p:txBody>
          <a:bodyPr wrap="square" rtlCol="0">
            <a:spAutoFit/>
          </a:bodyPr>
          <a:lstStyle/>
          <a:p>
            <a:r>
              <a:rPr lang="en-US" sz="2400" i="1" dirty="0">
                <a:latin typeface="American Typewriter"/>
                <a:cs typeface="American Typewriter"/>
              </a:rPr>
              <a:t>				</a:t>
            </a:r>
          </a:p>
          <a:p>
            <a:r>
              <a:rPr lang="en-US" sz="3600" b="1" dirty="0">
                <a:latin typeface="American Typewriter"/>
                <a:cs typeface="American Typewriter"/>
              </a:rPr>
              <a:t>Dr. Audrey Bryan, DCU</a:t>
            </a:r>
          </a:p>
          <a:p>
            <a:endParaRPr lang="en-US" sz="2400" i="1" dirty="0">
              <a:latin typeface="American Typewriter"/>
              <a:cs typeface="American Typewriter"/>
            </a:endParaRPr>
          </a:p>
          <a:p>
            <a:endParaRPr lang="en-US" sz="2400" i="1" dirty="0">
              <a:latin typeface="American Typewriter"/>
              <a:cs typeface="American Typewriter"/>
            </a:endParaRPr>
          </a:p>
          <a:p>
            <a:endParaRPr lang="en-US" sz="3200" i="1" dirty="0">
              <a:latin typeface="American Typewriter"/>
              <a:cs typeface="American Typewriter"/>
            </a:endParaRPr>
          </a:p>
        </p:txBody>
      </p:sp>
      <p:pic>
        <p:nvPicPr>
          <p:cNvPr id="3" name="Picture 2" descr="Unknown-10.jpe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63300" y="200559"/>
            <a:ext cx="1766867" cy="213929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TextBox 3"/>
          <p:cNvSpPr txBox="1"/>
          <p:nvPr/>
        </p:nvSpPr>
        <p:spPr>
          <a:xfrm>
            <a:off x="413833" y="2339854"/>
            <a:ext cx="7585426" cy="3539430"/>
          </a:xfrm>
          <a:prstGeom prst="rect">
            <a:avLst/>
          </a:prstGeom>
          <a:noFill/>
        </p:spPr>
        <p:txBody>
          <a:bodyPr wrap="square" rtlCol="0">
            <a:spAutoFit/>
          </a:bodyPr>
          <a:lstStyle/>
          <a:p>
            <a:r>
              <a:rPr lang="en-US" sz="2800" i="1" dirty="0">
                <a:latin typeface="American Typewriter"/>
                <a:cs typeface="American Typewriter"/>
              </a:rPr>
              <a:t>‘Teachers should </a:t>
            </a:r>
            <a:r>
              <a:rPr lang="en-US" sz="2800" b="1" i="1" dirty="0">
                <a:latin typeface="American Typewriter"/>
                <a:cs typeface="American Typewriter"/>
              </a:rPr>
              <a:t>promote critical literacy </a:t>
            </a:r>
            <a:r>
              <a:rPr lang="en-US" sz="2800" i="1" dirty="0">
                <a:latin typeface="American Typewriter"/>
                <a:cs typeface="American Typewriter"/>
              </a:rPr>
              <a:t>in their classrooms that will enable students to </a:t>
            </a:r>
            <a:r>
              <a:rPr lang="en-US" sz="2800" b="1" i="1" dirty="0">
                <a:latin typeface="American Typewriter"/>
                <a:cs typeface="American Typewriter"/>
              </a:rPr>
              <a:t>decode and develop ‘oppositional readings’ to dominant</a:t>
            </a:r>
          </a:p>
          <a:p>
            <a:r>
              <a:rPr lang="en-US" sz="2800" b="1" i="1" dirty="0">
                <a:latin typeface="American Typewriter"/>
                <a:cs typeface="American Typewriter"/>
              </a:rPr>
              <a:t>development narratives </a:t>
            </a:r>
            <a:r>
              <a:rPr lang="en-US" sz="2800" i="1" dirty="0">
                <a:latin typeface="American Typewriter"/>
                <a:cs typeface="American Typewriter"/>
              </a:rPr>
              <a:t>in the formal curriculum and to </a:t>
            </a:r>
            <a:r>
              <a:rPr lang="en-US" sz="2800" b="1" i="1" dirty="0">
                <a:latin typeface="American Typewriter"/>
                <a:cs typeface="American Typewriter"/>
              </a:rPr>
              <a:t>critically self-reflect on their own assumptions about development and the Global South’.</a:t>
            </a:r>
          </a:p>
        </p:txBody>
      </p:sp>
    </p:spTree>
    <p:extLst>
      <p:ext uri="{BB962C8B-B14F-4D97-AF65-F5344CB8AC3E}">
        <p14:creationId xmlns:p14="http://schemas.microsoft.com/office/powerpoint/2010/main" val="1326245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3673" y="174255"/>
            <a:ext cx="8390031" cy="7355860"/>
          </a:xfrm>
          <a:prstGeom prst="rect">
            <a:avLst/>
          </a:prstGeom>
          <a:noFill/>
        </p:spPr>
        <p:txBody>
          <a:bodyPr wrap="square" rtlCol="0">
            <a:spAutoFit/>
          </a:bodyPr>
          <a:lstStyle/>
          <a:p>
            <a:r>
              <a:rPr lang="en-US" sz="2400" b="1" dirty="0">
                <a:latin typeface="American Typewriter"/>
                <a:cs typeface="American Typewriter"/>
              </a:rPr>
              <a:t>Maria Barry, St Patrick’s College, DCU</a:t>
            </a:r>
          </a:p>
          <a:p>
            <a:endParaRPr lang="en-US" sz="2400" i="1" dirty="0">
              <a:latin typeface="American Typewriter"/>
              <a:cs typeface="American Typewriter"/>
            </a:endParaRPr>
          </a:p>
          <a:p>
            <a:endParaRPr lang="en-US" sz="2400" i="1" dirty="0">
              <a:latin typeface="American Typewriter"/>
              <a:cs typeface="American Typewriter"/>
            </a:endParaRPr>
          </a:p>
          <a:p>
            <a:r>
              <a:rPr lang="en-US" sz="2400" i="1" dirty="0">
                <a:latin typeface="American Typewriter"/>
                <a:cs typeface="American Typewriter"/>
              </a:rPr>
              <a:t>‘the study identified a </a:t>
            </a:r>
            <a:r>
              <a:rPr lang="en-US" sz="2400" b="1" i="1" dirty="0">
                <a:latin typeface="American Typewriter"/>
                <a:cs typeface="American Typewriter"/>
              </a:rPr>
              <a:t>striking absence </a:t>
            </a:r>
            <a:r>
              <a:rPr lang="en-US" sz="2400" i="1" dirty="0">
                <a:latin typeface="American Typewriter"/>
                <a:cs typeface="American Typewriter"/>
              </a:rPr>
              <a:t>and </a:t>
            </a:r>
          </a:p>
          <a:p>
            <a:r>
              <a:rPr lang="en-US" sz="2400" i="1" dirty="0">
                <a:latin typeface="American Typewriter"/>
                <a:cs typeface="American Typewriter"/>
              </a:rPr>
              <a:t>use of theoretical frameworks, such as </a:t>
            </a:r>
            <a:r>
              <a:rPr lang="en-US" sz="2400" b="1" i="1" dirty="0">
                <a:latin typeface="American Typewriter"/>
                <a:cs typeface="American Typewriter"/>
              </a:rPr>
              <a:t>human</a:t>
            </a:r>
          </a:p>
          <a:p>
            <a:r>
              <a:rPr lang="en-US" sz="2400" b="1" i="1" dirty="0">
                <a:latin typeface="American Typewriter"/>
                <a:cs typeface="American Typewriter"/>
              </a:rPr>
              <a:t>rights and global justice, to anchor the topics </a:t>
            </a:r>
          </a:p>
          <a:p>
            <a:r>
              <a:rPr lang="en-US" sz="2400" b="1" i="1" dirty="0">
                <a:latin typeface="American Typewriter"/>
                <a:cs typeface="American Typewriter"/>
              </a:rPr>
              <a:t>explored in the classroom. </a:t>
            </a:r>
          </a:p>
          <a:p>
            <a:endParaRPr lang="en-US" sz="2400" i="1" dirty="0">
              <a:latin typeface="American Typewriter"/>
              <a:cs typeface="American Typewriter"/>
            </a:endParaRPr>
          </a:p>
          <a:p>
            <a:r>
              <a:rPr lang="en-US" sz="2400" i="1" dirty="0">
                <a:latin typeface="American Typewriter"/>
                <a:cs typeface="American Typewriter"/>
              </a:rPr>
              <a:t>[Students] interpretations indicate that </a:t>
            </a:r>
            <a:r>
              <a:rPr lang="en-US" sz="2400" b="1" i="1" dirty="0">
                <a:latin typeface="American Typewriter"/>
                <a:cs typeface="American Typewriter"/>
              </a:rPr>
              <a:t>discussion is a central feature of GCE classroom practice </a:t>
            </a:r>
            <a:r>
              <a:rPr lang="en-US" sz="2400" i="1" dirty="0">
                <a:latin typeface="American Typewriter"/>
                <a:cs typeface="American Typewriter"/>
              </a:rPr>
              <a:t>that is both </a:t>
            </a:r>
            <a:r>
              <a:rPr lang="en-US" sz="2400" b="1" i="1" dirty="0">
                <a:latin typeface="American Typewriter"/>
                <a:cs typeface="American Typewriter"/>
              </a:rPr>
              <a:t>welcome</a:t>
            </a:r>
            <a:r>
              <a:rPr lang="en-US" sz="2400" i="1" dirty="0">
                <a:latin typeface="American Typewriter"/>
                <a:cs typeface="American Typewriter"/>
              </a:rPr>
              <a:t> and counter to students’ prevailing formal education engagement. </a:t>
            </a:r>
          </a:p>
          <a:p>
            <a:endParaRPr lang="en-US" sz="2400" i="1" dirty="0">
              <a:latin typeface="American Typewriter"/>
              <a:cs typeface="American Typewriter"/>
            </a:endParaRPr>
          </a:p>
          <a:p>
            <a:r>
              <a:rPr lang="en-US" sz="2400" i="1" dirty="0">
                <a:latin typeface="American Typewriter"/>
                <a:cs typeface="American Typewriter"/>
              </a:rPr>
              <a:t>It is important to understand GCE from this perspective as it demonstrates it’s value in formal education to act as a </a:t>
            </a:r>
            <a:r>
              <a:rPr lang="en-US" sz="2400" b="1" i="1" dirty="0">
                <a:latin typeface="American Typewriter"/>
                <a:cs typeface="American Typewriter"/>
              </a:rPr>
              <a:t>disruptive and alternative experience to the dominant narratives that students encounter’</a:t>
            </a:r>
          </a:p>
          <a:p>
            <a:endParaRPr lang="en-US" sz="3200" i="1" dirty="0">
              <a:latin typeface="American Typewriter"/>
              <a:cs typeface="American Typewriter"/>
            </a:endParaRPr>
          </a:p>
          <a:p>
            <a:endParaRPr lang="en-US" sz="3200" i="1" dirty="0">
              <a:latin typeface="American Typewriter"/>
              <a:cs typeface="American Typewriter"/>
            </a:endParaRPr>
          </a:p>
        </p:txBody>
      </p:sp>
      <p:pic>
        <p:nvPicPr>
          <p:cNvPr id="4" name="Picture 3" descr="Unknown-9.jpe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03766" y="0"/>
            <a:ext cx="1840234" cy="184023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7102354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E987F67-9AEE-6946-8124-00CA2538E445}"/>
              </a:ext>
            </a:extLst>
          </p:cNvPr>
          <p:cNvSpPr/>
          <p:nvPr/>
        </p:nvSpPr>
        <p:spPr>
          <a:xfrm>
            <a:off x="719791" y="556629"/>
            <a:ext cx="7692305" cy="5016758"/>
          </a:xfrm>
          <a:prstGeom prst="rect">
            <a:avLst/>
          </a:prstGeom>
        </p:spPr>
        <p:txBody>
          <a:bodyPr wrap="square">
            <a:spAutoFit/>
          </a:bodyPr>
          <a:lstStyle/>
          <a:p>
            <a:pPr algn="ctr"/>
            <a:r>
              <a:rPr lang="en-IE" sz="3200" b="1" dirty="0">
                <a:latin typeface="American Typewriter"/>
                <a:cs typeface="American Typewriter"/>
              </a:rPr>
              <a:t>Critical Thinking </a:t>
            </a:r>
            <a:r>
              <a:rPr lang="en-IE" sz="3200" dirty="0">
                <a:latin typeface="American Typewriter"/>
                <a:cs typeface="American Typewriter"/>
              </a:rPr>
              <a:t>helps students seek out, listen to and incorporate marginalized perspectives in order to </a:t>
            </a:r>
            <a:r>
              <a:rPr lang="en-IE" sz="3200" b="1" dirty="0">
                <a:latin typeface="American Typewriter"/>
                <a:cs typeface="American Typewriter"/>
              </a:rPr>
              <a:t>question</a:t>
            </a:r>
            <a:r>
              <a:rPr lang="en-IE" sz="3200" dirty="0">
                <a:latin typeface="American Typewriter"/>
                <a:cs typeface="American Typewriter"/>
              </a:rPr>
              <a:t> and possibly </a:t>
            </a:r>
            <a:r>
              <a:rPr lang="en-IE" sz="3200" b="1" dirty="0">
                <a:latin typeface="American Typewriter"/>
                <a:cs typeface="American Typewriter"/>
              </a:rPr>
              <a:t>unlearn</a:t>
            </a:r>
            <a:r>
              <a:rPr lang="en-IE" sz="3200" dirty="0">
                <a:latin typeface="American Typewriter"/>
                <a:cs typeface="American Typewriter"/>
              </a:rPr>
              <a:t> </a:t>
            </a:r>
            <a:r>
              <a:rPr lang="en-IE" sz="3200" b="1" dirty="0">
                <a:latin typeface="American Typewriter"/>
                <a:cs typeface="American Typewriter"/>
              </a:rPr>
              <a:t>mainstream ways of thinking </a:t>
            </a:r>
            <a:r>
              <a:rPr lang="en-IE" sz="3200" dirty="0">
                <a:latin typeface="American Typewriter"/>
                <a:cs typeface="American Typewriter"/>
              </a:rPr>
              <a:t>and address </a:t>
            </a:r>
            <a:r>
              <a:rPr lang="en-IE" sz="3200" b="1" dirty="0">
                <a:latin typeface="American Typewriter"/>
                <a:cs typeface="American Typewriter"/>
              </a:rPr>
              <a:t>inequitable balance </a:t>
            </a:r>
            <a:r>
              <a:rPr lang="en-IE" sz="3200" dirty="0">
                <a:latin typeface="American Typewriter"/>
                <a:cs typeface="American Typewriter"/>
              </a:rPr>
              <a:t>between the </a:t>
            </a:r>
            <a:r>
              <a:rPr lang="en-IE" sz="3200" b="1" dirty="0">
                <a:latin typeface="American Typewriter"/>
                <a:cs typeface="American Typewriter"/>
              </a:rPr>
              <a:t>dominant</a:t>
            </a:r>
            <a:r>
              <a:rPr lang="en-IE" sz="3200" dirty="0">
                <a:latin typeface="American Typewriter"/>
                <a:cs typeface="American Typewriter"/>
              </a:rPr>
              <a:t> and </a:t>
            </a:r>
            <a:r>
              <a:rPr lang="en-IE" sz="3200" b="1" dirty="0">
                <a:latin typeface="American Typewriter"/>
                <a:cs typeface="American Typewriter"/>
              </a:rPr>
              <a:t>marginalized perspectives </a:t>
            </a:r>
          </a:p>
          <a:p>
            <a:pPr algn="ctr"/>
            <a:endParaRPr lang="en-IE" sz="3200" b="1" dirty="0">
              <a:latin typeface="American Typewriter"/>
              <a:cs typeface="American Typewriter"/>
            </a:endParaRPr>
          </a:p>
          <a:p>
            <a:r>
              <a:rPr lang="en-IE" sz="3200" b="1" i="1" dirty="0">
                <a:latin typeface="American Typewriter"/>
                <a:cs typeface="American Typewriter"/>
              </a:rPr>
              <a:t>				Karen </a:t>
            </a:r>
            <a:r>
              <a:rPr lang="en-IE" sz="3200" b="1" i="1" dirty="0" err="1">
                <a:latin typeface="American Typewriter"/>
                <a:cs typeface="American Typewriter"/>
              </a:rPr>
              <a:t>Pashby</a:t>
            </a:r>
            <a:endParaRPr lang="en-US" sz="3200" dirty="0"/>
          </a:p>
        </p:txBody>
      </p:sp>
      <p:pic>
        <p:nvPicPr>
          <p:cNvPr id="3" name="Picture 2" descr="Unknown-14.jpeg">
            <a:extLst>
              <a:ext uri="{FF2B5EF4-FFF2-40B4-BE49-F238E27FC236}">
                <a16:creationId xmlns:a16="http://schemas.microsoft.com/office/drawing/2014/main" id="{2B48805E-0DD2-B542-8691-35F47A9482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33139" y="4836131"/>
            <a:ext cx="1357914" cy="1840234"/>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5724827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creenshot of a video game&#10;&#10;Description automatically generated">
            <a:extLst>
              <a:ext uri="{FF2B5EF4-FFF2-40B4-BE49-F238E27FC236}">
                <a16:creationId xmlns:a16="http://schemas.microsoft.com/office/drawing/2014/main" id="{C3D21268-772E-7B4B-A0C5-065C63A710D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t="63543"/>
          <a:stretch/>
        </p:blipFill>
        <p:spPr>
          <a:xfrm>
            <a:off x="-44651" y="1351481"/>
            <a:ext cx="9188651" cy="4155038"/>
          </a:xfrm>
          <a:prstGeom prst="rect">
            <a:avLst/>
          </a:prstGeom>
        </p:spPr>
      </p:pic>
      <p:sp>
        <p:nvSpPr>
          <p:cNvPr id="7" name="Octagon 6">
            <a:extLst>
              <a:ext uri="{FF2B5EF4-FFF2-40B4-BE49-F238E27FC236}">
                <a16:creationId xmlns:a16="http://schemas.microsoft.com/office/drawing/2014/main" id="{E2FE7CE2-6096-154C-8692-10429ED2243B}"/>
              </a:ext>
            </a:extLst>
          </p:cNvPr>
          <p:cNvSpPr/>
          <p:nvPr/>
        </p:nvSpPr>
        <p:spPr>
          <a:xfrm>
            <a:off x="7924799" y="5776067"/>
            <a:ext cx="1219201" cy="1081933"/>
          </a:xfrm>
          <a:prstGeom prst="oc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Page</a:t>
            </a:r>
          </a:p>
          <a:p>
            <a:pPr algn="ctr"/>
            <a:r>
              <a:rPr lang="en-US" sz="2400" b="1" dirty="0"/>
              <a:t>14-15</a:t>
            </a:r>
          </a:p>
        </p:txBody>
      </p:sp>
    </p:spTree>
    <p:extLst>
      <p:ext uri="{BB962C8B-B14F-4D97-AF65-F5344CB8AC3E}">
        <p14:creationId xmlns:p14="http://schemas.microsoft.com/office/powerpoint/2010/main" val="27559432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able&#10;&#10;Description automatically generated">
            <a:extLst>
              <a:ext uri="{FF2B5EF4-FFF2-40B4-BE49-F238E27FC236}">
                <a16:creationId xmlns:a16="http://schemas.microsoft.com/office/drawing/2014/main" id="{0FAD1958-82AB-2B45-AE9E-A3C3992DDDDA}"/>
              </a:ext>
            </a:extLst>
          </p:cNvPr>
          <p:cNvPicPr>
            <a:picLocks noChangeAspect="1"/>
          </p:cNvPicPr>
          <p:nvPr/>
        </p:nvPicPr>
        <p:blipFill>
          <a:blip r:embed="rId3"/>
          <a:stretch>
            <a:fillRect/>
          </a:stretch>
        </p:blipFill>
        <p:spPr>
          <a:xfrm>
            <a:off x="1679956" y="0"/>
            <a:ext cx="5123180" cy="6840778"/>
          </a:xfrm>
          <a:prstGeom prst="rect">
            <a:avLst/>
          </a:prstGeom>
        </p:spPr>
      </p:pic>
      <p:sp>
        <p:nvSpPr>
          <p:cNvPr id="15" name="Octagon 14">
            <a:extLst>
              <a:ext uri="{FF2B5EF4-FFF2-40B4-BE49-F238E27FC236}">
                <a16:creationId xmlns:a16="http://schemas.microsoft.com/office/drawing/2014/main" id="{69C628DB-3866-D349-851D-86C2DC51652C}"/>
              </a:ext>
            </a:extLst>
          </p:cNvPr>
          <p:cNvSpPr/>
          <p:nvPr/>
        </p:nvSpPr>
        <p:spPr>
          <a:xfrm>
            <a:off x="7924799" y="5776067"/>
            <a:ext cx="1219201" cy="1081933"/>
          </a:xfrm>
          <a:prstGeom prst="oc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Page</a:t>
            </a:r>
          </a:p>
          <a:p>
            <a:pPr algn="ctr"/>
            <a:r>
              <a:rPr lang="en-US" sz="2400" b="1" dirty="0"/>
              <a:t>25</a:t>
            </a:r>
          </a:p>
        </p:txBody>
      </p:sp>
    </p:spTree>
    <p:extLst>
      <p:ext uri="{BB962C8B-B14F-4D97-AF65-F5344CB8AC3E}">
        <p14:creationId xmlns:p14="http://schemas.microsoft.com/office/powerpoint/2010/main" val="20040228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74638"/>
            <a:ext cx="8229600" cy="1143000"/>
          </a:xfrm>
        </p:spPr>
        <p:txBody>
          <a:bodyPr>
            <a:normAutofit fontScale="90000"/>
          </a:bodyPr>
          <a:lstStyle/>
          <a:p>
            <a:r>
              <a:rPr lang="en-US" b="1" dirty="0">
                <a:latin typeface="American Typewriter"/>
                <a:cs typeface="American Typewriter"/>
              </a:rPr>
              <a:t>Dos and Don’ts Page 23 of How To Guide</a:t>
            </a:r>
          </a:p>
        </p:txBody>
      </p:sp>
      <p:graphicFrame>
        <p:nvGraphicFramePr>
          <p:cNvPr id="7" name="Table 6"/>
          <p:cNvGraphicFramePr>
            <a:graphicFrameLocks noGrp="1"/>
          </p:cNvGraphicFramePr>
          <p:nvPr>
            <p:extLst>
              <p:ext uri="{D42A27DB-BD31-4B8C-83A1-F6EECF244321}">
                <p14:modId xmlns:p14="http://schemas.microsoft.com/office/powerpoint/2010/main" val="3594088880"/>
              </p:ext>
            </p:extLst>
          </p:nvPr>
        </p:nvGraphicFramePr>
        <p:xfrm>
          <a:off x="457199" y="1671639"/>
          <a:ext cx="8411634" cy="4684607"/>
        </p:xfrm>
        <a:graphic>
          <a:graphicData uri="http://schemas.openxmlformats.org/drawingml/2006/table">
            <a:tbl>
              <a:tblPr/>
              <a:tblGrid>
                <a:gridCol w="1468968">
                  <a:extLst>
                    <a:ext uri="{9D8B030D-6E8A-4147-A177-3AD203B41FA5}">
                      <a16:colId xmlns:a16="http://schemas.microsoft.com/office/drawing/2014/main" val="20000"/>
                    </a:ext>
                  </a:extLst>
                </a:gridCol>
                <a:gridCol w="3277662">
                  <a:extLst>
                    <a:ext uri="{9D8B030D-6E8A-4147-A177-3AD203B41FA5}">
                      <a16:colId xmlns:a16="http://schemas.microsoft.com/office/drawing/2014/main" val="20001"/>
                    </a:ext>
                  </a:extLst>
                </a:gridCol>
                <a:gridCol w="3665004">
                  <a:extLst>
                    <a:ext uri="{9D8B030D-6E8A-4147-A177-3AD203B41FA5}">
                      <a16:colId xmlns:a16="http://schemas.microsoft.com/office/drawing/2014/main" val="20002"/>
                    </a:ext>
                  </a:extLst>
                </a:gridCol>
              </a:tblGrid>
              <a:tr h="385368">
                <a:tc>
                  <a:txBody>
                    <a:bodyPr/>
                    <a:lstStyle/>
                    <a:p>
                      <a:pPr algn="l" fontAlgn="b"/>
                      <a:r>
                        <a:rPr lang="en-US" sz="3200" b="1" i="0" u="sng" strike="noStrike" dirty="0">
                          <a:solidFill>
                            <a:srgbClr val="000000"/>
                          </a:solidFill>
                          <a:effectLst/>
                          <a:latin typeface="American Typewriter"/>
                        </a:rPr>
                        <a:t>Room</a:t>
                      </a:r>
                    </a:p>
                  </a:txBody>
                  <a:tcPr marL="12700" marR="12700" marT="1270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3200" b="1" i="0" u="sng" strike="noStrike">
                          <a:solidFill>
                            <a:srgbClr val="000000"/>
                          </a:solidFill>
                          <a:effectLst/>
                          <a:latin typeface="American Typewriter"/>
                        </a:rPr>
                        <a:t>DO</a:t>
                      </a:r>
                    </a:p>
                  </a:txBody>
                  <a:tcPr marL="12700" marR="12700" marT="1270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3200" b="1" i="0" u="sng" strike="noStrike" dirty="0">
                          <a:solidFill>
                            <a:srgbClr val="000000"/>
                          </a:solidFill>
                          <a:effectLst/>
                          <a:latin typeface="American Typewriter"/>
                        </a:rPr>
                        <a:t>DON'T</a:t>
                      </a:r>
                    </a:p>
                  </a:txBody>
                  <a:tcPr marL="12700" marR="12700" marT="1270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087121">
                <a:tc>
                  <a:txBody>
                    <a:bodyPr/>
                    <a:lstStyle/>
                    <a:p>
                      <a:pPr algn="l" fontAlgn="ctr"/>
                      <a:r>
                        <a:rPr lang="en-US" sz="2800" b="1" i="0" u="none" strike="noStrike" dirty="0">
                          <a:solidFill>
                            <a:srgbClr val="000000"/>
                          </a:solidFill>
                          <a:effectLst/>
                          <a:latin typeface="American Typewriter"/>
                        </a:rPr>
                        <a:t>Room 1</a:t>
                      </a:r>
                    </a:p>
                  </a:txBody>
                  <a:tcPr marL="12700" marR="12700" marT="1270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2400" b="1" i="0" u="none" strike="noStrike" dirty="0">
                          <a:solidFill>
                            <a:srgbClr val="000000"/>
                          </a:solidFill>
                          <a:effectLst/>
                          <a:latin typeface="American Typewriter"/>
                        </a:rPr>
                        <a:t>Identify Power and Inequality</a:t>
                      </a:r>
                    </a:p>
                  </a:txBody>
                  <a:tcPr marL="12700" marR="12700" marT="1270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600" b="1" i="0" u="none" strike="noStrike" dirty="0">
                          <a:solidFill>
                            <a:srgbClr val="000000"/>
                          </a:solidFill>
                          <a:effectLst/>
                          <a:latin typeface="American Typewriter"/>
                        </a:rPr>
                        <a:t>Focusing only on those affected and ignoring the actors who are benefiting or maintaining status quo</a:t>
                      </a:r>
                    </a:p>
                  </a:txBody>
                  <a:tcPr marL="12700" marR="12700" marT="1270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846666">
                <a:tc>
                  <a:txBody>
                    <a:bodyPr/>
                    <a:lstStyle/>
                    <a:p>
                      <a:pPr algn="l" fontAlgn="ctr"/>
                      <a:r>
                        <a:rPr lang="en-US" sz="2800" b="1" i="0" u="none" strike="noStrike" dirty="0">
                          <a:solidFill>
                            <a:srgbClr val="000000"/>
                          </a:solidFill>
                          <a:effectLst/>
                          <a:latin typeface="American Typewriter"/>
                        </a:rPr>
                        <a:t>Room 2</a:t>
                      </a:r>
                    </a:p>
                  </a:txBody>
                  <a:tcPr marL="12700" marR="12700" marT="1270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2400" b="1" i="0" u="none" strike="noStrike" dirty="0">
                          <a:solidFill>
                            <a:srgbClr val="000000"/>
                          </a:solidFill>
                          <a:effectLst/>
                          <a:latin typeface="American Typewriter"/>
                        </a:rPr>
                        <a:t>Explore Multiple Perspectives</a:t>
                      </a:r>
                    </a:p>
                  </a:txBody>
                  <a:tcPr marL="12700" marR="12700" marT="1270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600" b="1" i="0" u="none" strike="noStrike" dirty="0">
                          <a:solidFill>
                            <a:srgbClr val="000000"/>
                          </a:solidFill>
                          <a:effectLst/>
                          <a:latin typeface="American Typewriter"/>
                        </a:rPr>
                        <a:t>Reiterate one dominant or mainstream view</a:t>
                      </a:r>
                    </a:p>
                  </a:txBody>
                  <a:tcPr marL="12700" marR="12700" marT="1270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104900">
                <a:tc>
                  <a:txBody>
                    <a:bodyPr/>
                    <a:lstStyle/>
                    <a:p>
                      <a:pPr algn="l" fontAlgn="ctr"/>
                      <a:r>
                        <a:rPr lang="en-US" sz="2800" b="1" i="0" u="none" strike="noStrike" dirty="0">
                          <a:solidFill>
                            <a:srgbClr val="000000"/>
                          </a:solidFill>
                          <a:effectLst/>
                          <a:latin typeface="American Typewriter"/>
                        </a:rPr>
                        <a:t>Room 3</a:t>
                      </a:r>
                    </a:p>
                  </a:txBody>
                  <a:tcPr marL="12700" marR="12700" marT="1270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2400" b="1" i="0" u="none" strike="noStrike" dirty="0">
                          <a:solidFill>
                            <a:srgbClr val="000000"/>
                          </a:solidFill>
                          <a:effectLst/>
                          <a:latin typeface="American Typewriter"/>
                        </a:rPr>
                        <a:t>Inspire Solidarity</a:t>
                      </a:r>
                      <a:r>
                        <a:rPr lang="en-US" sz="2400" b="1" i="1" u="none" strike="noStrike" dirty="0">
                          <a:solidFill>
                            <a:srgbClr val="000000"/>
                          </a:solidFill>
                          <a:effectLst/>
                          <a:latin typeface="American Typewriter"/>
                        </a:rPr>
                        <a:t> </a:t>
                      </a:r>
                      <a:r>
                        <a:rPr lang="en-US" sz="1400" b="1" i="1" u="none" strike="noStrike" dirty="0">
                          <a:solidFill>
                            <a:srgbClr val="000000"/>
                          </a:solidFill>
                          <a:effectLst/>
                          <a:latin typeface="American Typewriter"/>
                        </a:rPr>
                        <a:t>(stand with and ensure voices are heard from the communities effected by the issues/leading action for change)</a:t>
                      </a:r>
                      <a:endParaRPr lang="en-US" sz="1400" b="1" i="0" u="none" strike="noStrike" dirty="0">
                        <a:solidFill>
                          <a:srgbClr val="000000"/>
                        </a:solidFill>
                        <a:effectLst/>
                        <a:latin typeface="American Typewriter"/>
                      </a:endParaRPr>
                    </a:p>
                  </a:txBody>
                  <a:tcPr marL="12700" marR="12700" marT="1270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600" b="1" i="0" u="none" strike="noStrike" dirty="0">
                          <a:solidFill>
                            <a:srgbClr val="000000"/>
                          </a:solidFill>
                          <a:effectLst/>
                          <a:latin typeface="American Typewriter"/>
                        </a:rPr>
                        <a:t>Feel sorry for people and take a charity approach </a:t>
                      </a:r>
                    </a:p>
                  </a:txBody>
                  <a:tcPr marL="12700" marR="12700" marT="1270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1005306">
                <a:tc>
                  <a:txBody>
                    <a:bodyPr/>
                    <a:lstStyle/>
                    <a:p>
                      <a:pPr algn="l" fontAlgn="ctr"/>
                      <a:r>
                        <a:rPr lang="en-US" sz="2800" b="1" i="0" u="none" strike="noStrike" dirty="0">
                          <a:solidFill>
                            <a:srgbClr val="000000"/>
                          </a:solidFill>
                          <a:effectLst/>
                          <a:latin typeface="American Typewriter"/>
                        </a:rPr>
                        <a:t>Room 4</a:t>
                      </a:r>
                    </a:p>
                  </a:txBody>
                  <a:tcPr marL="12700" marR="12700" marT="1270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1" i="0" u="none" strike="noStrike" dirty="0">
                          <a:solidFill>
                            <a:srgbClr val="000000"/>
                          </a:solidFill>
                          <a:effectLst/>
                          <a:latin typeface="American Typewriter"/>
                        </a:rPr>
                        <a:t>Critically explore the </a:t>
                      </a:r>
                      <a:r>
                        <a:rPr lang="en-US" sz="2400" b="1" i="0" u="none" strike="noStrike" dirty="0">
                          <a:solidFill>
                            <a:srgbClr val="000000"/>
                          </a:solidFill>
                          <a:effectLst/>
                          <a:latin typeface="American Typewriter"/>
                        </a:rPr>
                        <a:t>root causes</a:t>
                      </a:r>
                      <a:r>
                        <a:rPr lang="en-US" sz="1800" b="1" i="0" u="none" strike="noStrike" dirty="0">
                          <a:solidFill>
                            <a:srgbClr val="000000"/>
                          </a:solidFill>
                          <a:effectLst/>
                          <a:latin typeface="American Typewriter"/>
                        </a:rPr>
                        <a:t> of a global justice issue</a:t>
                      </a:r>
                    </a:p>
                  </a:txBody>
                  <a:tcPr marL="12700" marR="12700" marT="1270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600" b="1" i="0" u="none" strike="noStrike" dirty="0">
                          <a:solidFill>
                            <a:srgbClr val="000000"/>
                          </a:solidFill>
                          <a:effectLst/>
                          <a:latin typeface="American Typewriter"/>
                        </a:rPr>
                        <a:t>Explore an issue with no context or focus only on the effects of the issue</a:t>
                      </a:r>
                    </a:p>
                  </a:txBody>
                  <a:tcPr marL="12700" marR="12700" marT="1270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7716674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8000" y="592667"/>
            <a:ext cx="8022167" cy="6832640"/>
          </a:xfrm>
          <a:prstGeom prst="rect">
            <a:avLst/>
          </a:prstGeom>
          <a:noFill/>
        </p:spPr>
        <p:txBody>
          <a:bodyPr wrap="square" rtlCol="0">
            <a:spAutoFit/>
          </a:bodyPr>
          <a:lstStyle/>
          <a:p>
            <a:pPr algn="ctr"/>
            <a:r>
              <a:rPr lang="en-US" sz="2800" b="1" u="sng" dirty="0">
                <a:solidFill>
                  <a:srgbClr val="953735"/>
                </a:solidFill>
                <a:latin typeface="American Typewriter"/>
                <a:cs typeface="American Typewriter"/>
              </a:rPr>
              <a:t>CHECKLIST TASK!</a:t>
            </a:r>
          </a:p>
          <a:p>
            <a:pPr marL="457200" indent="-457200">
              <a:buFont typeface="Arial" panose="020B0604020202020204" pitchFamily="34" charset="0"/>
              <a:buChar char="•"/>
            </a:pPr>
            <a:endParaRPr lang="en-US" sz="2800" dirty="0">
              <a:latin typeface="Helvetica Neue" panose="02000503000000020004" pitchFamily="2" charset="0"/>
              <a:ea typeface="Helvetica Neue" panose="02000503000000020004" pitchFamily="2" charset="0"/>
              <a:cs typeface="Helvetica Neue" panose="02000503000000020004" pitchFamily="2" charset="0"/>
            </a:endParaRPr>
          </a:p>
          <a:p>
            <a:pPr marL="457200" indent="-457200">
              <a:buFont typeface="Arial" panose="020B0604020202020204" pitchFamily="34" charset="0"/>
              <a:buChar char="•"/>
            </a:pPr>
            <a:r>
              <a:rPr lang="en-US" sz="2800" dirty="0">
                <a:latin typeface="Helvetica Neue" panose="02000503000000020004" pitchFamily="2" charset="0"/>
                <a:ea typeface="Helvetica Neue" panose="02000503000000020004" pitchFamily="2" charset="0"/>
                <a:cs typeface="Helvetica Neue" panose="02000503000000020004" pitchFamily="2" charset="0"/>
              </a:rPr>
              <a:t>Each group will be given 1 point from the GCE checklist:</a:t>
            </a:r>
          </a:p>
          <a:p>
            <a:pPr marL="457200" indent="-457200">
              <a:buFont typeface="Arial" panose="020B0604020202020204" pitchFamily="34" charset="0"/>
              <a:buChar char="•"/>
            </a:pPr>
            <a:endParaRPr lang="en-US" sz="2800" dirty="0">
              <a:latin typeface="Helvetica Neue" panose="02000503000000020004" pitchFamily="2" charset="0"/>
              <a:ea typeface="Helvetica Neue" panose="02000503000000020004" pitchFamily="2" charset="0"/>
              <a:cs typeface="Helvetica Neue" panose="02000503000000020004" pitchFamily="2" charset="0"/>
            </a:endParaRPr>
          </a:p>
          <a:p>
            <a:pPr marL="457200" indent="-457200">
              <a:buFont typeface="Arial" panose="020B0604020202020204" pitchFamily="34" charset="0"/>
              <a:buChar char="•"/>
            </a:pPr>
            <a:r>
              <a:rPr lang="en-US" sz="2800" dirty="0">
                <a:latin typeface="Helvetica Neue" panose="02000503000000020004" pitchFamily="2" charset="0"/>
                <a:ea typeface="Helvetica Neue" panose="02000503000000020004" pitchFamily="2" charset="0"/>
                <a:cs typeface="Helvetica Neue" panose="02000503000000020004" pitchFamily="2" charset="0"/>
              </a:rPr>
              <a:t>Discuss the DO and the DON’T using the following questions:</a:t>
            </a:r>
          </a:p>
          <a:p>
            <a:endParaRPr lang="en-US" sz="2800" dirty="0">
              <a:latin typeface="Helvetica Neue" panose="02000503000000020004" pitchFamily="2" charset="0"/>
              <a:ea typeface="Helvetica Neue" panose="02000503000000020004" pitchFamily="2" charset="0"/>
              <a:cs typeface="Helvetica Neue" panose="02000503000000020004" pitchFamily="2" charset="0"/>
            </a:endParaRPr>
          </a:p>
          <a:p>
            <a:r>
              <a:rPr lang="en-US" sz="2800" dirty="0">
                <a:latin typeface="Helvetica Neue" panose="02000503000000020004" pitchFamily="2" charset="0"/>
                <a:ea typeface="Helvetica Neue" panose="02000503000000020004" pitchFamily="2" charset="0"/>
                <a:cs typeface="Helvetica Neue" panose="02000503000000020004" pitchFamily="2" charset="0"/>
              </a:rPr>
              <a:t>-How could you avoid your GCE programme falling into the ‘Don’t’ column?</a:t>
            </a:r>
          </a:p>
          <a:p>
            <a:endParaRPr lang="en-US" sz="2800" dirty="0">
              <a:latin typeface="Helvetica Neue" panose="02000503000000020004" pitchFamily="2" charset="0"/>
              <a:ea typeface="Helvetica Neue" panose="02000503000000020004" pitchFamily="2" charset="0"/>
              <a:cs typeface="Helvetica Neue" panose="02000503000000020004" pitchFamily="2" charset="0"/>
            </a:endParaRPr>
          </a:p>
          <a:p>
            <a:r>
              <a:rPr lang="en-US" sz="2800" dirty="0">
                <a:latin typeface="Helvetica Neue" panose="02000503000000020004" pitchFamily="2" charset="0"/>
                <a:ea typeface="Helvetica Neue" panose="02000503000000020004" pitchFamily="2" charset="0"/>
                <a:cs typeface="Helvetica Neue" panose="02000503000000020004" pitchFamily="2" charset="0"/>
              </a:rPr>
              <a:t>-What resources, activities and the methodologies could help keep you on the ‘Do’ side?</a:t>
            </a:r>
          </a:p>
          <a:p>
            <a:pPr algn="ctr"/>
            <a:endParaRPr lang="en-US" sz="2800" b="1" dirty="0">
              <a:solidFill>
                <a:srgbClr val="953735"/>
              </a:solidFill>
              <a:latin typeface="American Typewriter"/>
              <a:cs typeface="American Typewriter"/>
            </a:endParaRPr>
          </a:p>
          <a:p>
            <a:endParaRPr lang="en-US" dirty="0"/>
          </a:p>
        </p:txBody>
      </p:sp>
    </p:spTree>
    <p:extLst>
      <p:ext uri="{BB962C8B-B14F-4D97-AF65-F5344CB8AC3E}">
        <p14:creationId xmlns:p14="http://schemas.microsoft.com/office/powerpoint/2010/main" val="20649157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0-09-11 at 08.27.10.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182445"/>
            <a:ext cx="9144000" cy="5290244"/>
          </a:xfrm>
          <a:prstGeom prst="rect">
            <a:avLst/>
          </a:prstGeom>
        </p:spPr>
      </p:pic>
      <p:pic>
        <p:nvPicPr>
          <p:cNvPr id="3" name="Picture 2" descr="Unknown-14.jpeg">
            <a:extLst>
              <a:ext uri="{FF2B5EF4-FFF2-40B4-BE49-F238E27FC236}">
                <a16:creationId xmlns:a16="http://schemas.microsoft.com/office/drawing/2014/main" id="{E06FF4C6-2E0B-DB44-9AF2-271C0E2D27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45641" y="160659"/>
            <a:ext cx="753979" cy="1021786"/>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32562636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92667" y="698500"/>
            <a:ext cx="7937500" cy="646331"/>
          </a:xfrm>
          <a:prstGeom prst="rect">
            <a:avLst/>
          </a:prstGeom>
          <a:noFill/>
        </p:spPr>
        <p:txBody>
          <a:bodyPr wrap="square" rtlCol="0">
            <a:spAutoFit/>
          </a:bodyPr>
          <a:lstStyle/>
          <a:p>
            <a:pPr algn="ctr"/>
            <a:endParaRPr lang="en-US" dirty="0"/>
          </a:p>
          <a:p>
            <a:endParaRPr lang="en-US" dirty="0"/>
          </a:p>
        </p:txBody>
      </p:sp>
      <p:sp>
        <p:nvSpPr>
          <p:cNvPr id="3" name="TextBox 2"/>
          <p:cNvSpPr txBox="1"/>
          <p:nvPr/>
        </p:nvSpPr>
        <p:spPr>
          <a:xfrm>
            <a:off x="423388" y="698500"/>
            <a:ext cx="8106779" cy="5878532"/>
          </a:xfrm>
          <a:prstGeom prst="rect">
            <a:avLst/>
          </a:prstGeom>
          <a:noFill/>
        </p:spPr>
        <p:txBody>
          <a:bodyPr wrap="square" rtlCol="0">
            <a:spAutoFit/>
          </a:bodyPr>
          <a:lstStyle/>
          <a:p>
            <a:pPr algn="ctr"/>
            <a:r>
              <a:rPr lang="en-US" sz="3200" b="1" dirty="0">
                <a:latin typeface="American Typewriter"/>
                <a:cs typeface="American Typewriter"/>
              </a:rPr>
              <a:t>Digging Deeper</a:t>
            </a:r>
          </a:p>
          <a:p>
            <a:pPr algn="ctr"/>
            <a:endParaRPr lang="en-US" sz="3200" b="1" dirty="0">
              <a:latin typeface="American Typewriter"/>
              <a:cs typeface="American Typewriter"/>
            </a:endParaRPr>
          </a:p>
          <a:p>
            <a:pPr marL="457200" indent="-457200">
              <a:buFont typeface="Wingdings" charset="2"/>
              <a:buChar char="u"/>
            </a:pPr>
            <a:r>
              <a:rPr lang="en-US" sz="2400" b="1" dirty="0">
                <a:latin typeface="American Typewriter"/>
                <a:cs typeface="American Typewriter"/>
              </a:rPr>
              <a:t>In your breakout rooms, you will each take a set of questions:</a:t>
            </a:r>
          </a:p>
          <a:p>
            <a:pPr lvl="0"/>
            <a:r>
              <a:rPr lang="en-US" sz="2400" b="1" i="1" dirty="0"/>
              <a:t>Room 1: Stretch and Challenge 2</a:t>
            </a:r>
            <a:endParaRPr lang="en-GB" sz="2400" dirty="0"/>
          </a:p>
          <a:p>
            <a:pPr lvl="0"/>
            <a:r>
              <a:rPr lang="en-US" sz="2400" b="1" i="1" dirty="0"/>
              <a:t>Room 2: Power </a:t>
            </a:r>
            <a:endParaRPr lang="en-GB" sz="2400" dirty="0"/>
          </a:p>
          <a:p>
            <a:pPr lvl="0"/>
            <a:r>
              <a:rPr lang="en-US" sz="2400" b="1" i="1" dirty="0"/>
              <a:t>Room 3: Perspective </a:t>
            </a:r>
            <a:endParaRPr lang="en-GB" sz="2400" dirty="0"/>
          </a:p>
          <a:p>
            <a:pPr lvl="0"/>
            <a:r>
              <a:rPr lang="en-US" sz="2400" b="1" i="1" dirty="0"/>
              <a:t>Room 4: Background </a:t>
            </a:r>
            <a:endParaRPr lang="en-GB" sz="2400" dirty="0"/>
          </a:p>
          <a:p>
            <a:pPr lvl="0"/>
            <a:r>
              <a:rPr lang="en-US" sz="2400" b="1" i="1" dirty="0"/>
              <a:t>Room 5: Equity/Fairness </a:t>
            </a:r>
            <a:endParaRPr lang="en-GB" sz="2400" dirty="0"/>
          </a:p>
          <a:p>
            <a:pPr lvl="0"/>
            <a:r>
              <a:rPr lang="en-US" sz="2400" b="1" i="1" dirty="0"/>
              <a:t>Room 6: (if there is one) take Perspective questions as well.</a:t>
            </a:r>
            <a:endParaRPr lang="en-GB" sz="2400" dirty="0"/>
          </a:p>
          <a:p>
            <a:r>
              <a:rPr lang="en-US" sz="2000" i="1" dirty="0"/>
              <a:t>When finished your set of questions look at what other questions have been answered and respond to: Future and Responses </a:t>
            </a:r>
            <a:endParaRPr lang="en-GB" sz="2000" dirty="0"/>
          </a:p>
          <a:p>
            <a:endParaRPr lang="en-US" sz="2400" b="1" dirty="0">
              <a:latin typeface="American Typewriter"/>
              <a:cs typeface="American Typewriter"/>
            </a:endParaRPr>
          </a:p>
          <a:p>
            <a:endParaRPr lang="en-US" sz="2400" b="1" dirty="0">
              <a:latin typeface="American Typewriter"/>
              <a:cs typeface="American Typewriter"/>
            </a:endParaRPr>
          </a:p>
          <a:p>
            <a:pPr marL="457200" indent="-457200">
              <a:buFont typeface="Wingdings" charset="2"/>
              <a:buChar char="u"/>
            </a:pPr>
            <a:endParaRPr lang="en-US" sz="3200" b="1" dirty="0">
              <a:latin typeface="American Typewriter"/>
              <a:cs typeface="American Typewriter"/>
            </a:endParaRPr>
          </a:p>
        </p:txBody>
      </p:sp>
    </p:spTree>
    <p:extLst>
      <p:ext uri="{BB962C8B-B14F-4D97-AF65-F5344CB8AC3E}">
        <p14:creationId xmlns:p14="http://schemas.microsoft.com/office/powerpoint/2010/main" val="29230512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92667" y="762000"/>
            <a:ext cx="7979833" cy="646331"/>
          </a:xfrm>
          <a:prstGeom prst="rect">
            <a:avLst/>
          </a:prstGeom>
          <a:noFill/>
        </p:spPr>
        <p:txBody>
          <a:bodyPr wrap="square" rtlCol="0">
            <a:spAutoFit/>
          </a:bodyPr>
          <a:lstStyle/>
          <a:p>
            <a:endParaRPr lang="ga-IE" dirty="0"/>
          </a:p>
          <a:p>
            <a:endParaRPr lang="en-US" dirty="0"/>
          </a:p>
        </p:txBody>
      </p:sp>
      <p:pic>
        <p:nvPicPr>
          <p:cNvPr id="3" name="Picture 2" descr="images-2.jpe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06740" y="405806"/>
            <a:ext cx="4819041" cy="2510240"/>
          </a:xfrm>
          <a:prstGeom prst="rect">
            <a:avLst/>
          </a:prstGeom>
        </p:spPr>
      </p:pic>
      <p:pic>
        <p:nvPicPr>
          <p:cNvPr id="5" name="Picture 4" descr="Screen Shot 2020-09-25 at 14.24.31.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3264083"/>
            <a:ext cx="8279583" cy="3333574"/>
          </a:xfrm>
          <a:prstGeom prst="rect">
            <a:avLst/>
          </a:prstGeom>
        </p:spPr>
      </p:pic>
      <p:pic>
        <p:nvPicPr>
          <p:cNvPr id="4" name="Picture 3" descr="images-1.jpeg"/>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5551084" y="405806"/>
            <a:ext cx="3021416" cy="4268350"/>
          </a:xfrm>
          <a:prstGeom prst="rect">
            <a:avLst/>
          </a:prstGeom>
        </p:spPr>
      </p:pic>
    </p:spTree>
    <p:extLst>
      <p:ext uri="{BB962C8B-B14F-4D97-AF65-F5344CB8AC3E}">
        <p14:creationId xmlns:p14="http://schemas.microsoft.com/office/powerpoint/2010/main" val="29411004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0559" y="184846"/>
            <a:ext cx="8631024" cy="2862322"/>
          </a:xfrm>
          <a:prstGeom prst="rect">
            <a:avLst/>
          </a:prstGeom>
          <a:noFill/>
        </p:spPr>
        <p:txBody>
          <a:bodyPr wrap="square" rtlCol="0">
            <a:spAutoFit/>
          </a:bodyPr>
          <a:lstStyle/>
          <a:p>
            <a:pPr algn="ctr"/>
            <a:r>
              <a:rPr lang="en-US" sz="4000" b="1" dirty="0">
                <a:latin typeface="American Typewriter"/>
                <a:cs typeface="American Typewriter"/>
              </a:rPr>
              <a:t>Read this short article </a:t>
            </a:r>
          </a:p>
          <a:p>
            <a:pPr algn="ctr"/>
            <a:endParaRPr lang="en-US" sz="4000" b="1" dirty="0">
              <a:latin typeface="American Typewriter"/>
              <a:cs typeface="American Typewriter"/>
            </a:endParaRPr>
          </a:p>
          <a:p>
            <a:pPr algn="ctr"/>
            <a:r>
              <a:rPr lang="en-US" sz="2000" b="1" dirty="0">
                <a:latin typeface="American Typewriter"/>
                <a:cs typeface="American Typewriter"/>
              </a:rPr>
              <a:t>Spend some time reading this article-link in Chat</a:t>
            </a:r>
          </a:p>
          <a:p>
            <a:pPr algn="ctr"/>
            <a:endParaRPr lang="en-US" sz="2000" b="1" dirty="0">
              <a:latin typeface="American Typewriter"/>
              <a:cs typeface="American Typewriter"/>
            </a:endParaRPr>
          </a:p>
          <a:p>
            <a:pPr algn="ctr"/>
            <a:endParaRPr lang="en-US" sz="2000" b="1" dirty="0">
              <a:latin typeface="American Typewriter"/>
              <a:cs typeface="American Typewriter"/>
            </a:endParaRPr>
          </a:p>
          <a:p>
            <a:pPr algn="ctr"/>
            <a:endParaRPr lang="en-US" sz="2000" i="1" dirty="0">
              <a:latin typeface="American Typewriter"/>
              <a:cs typeface="American Typewriter"/>
            </a:endParaRPr>
          </a:p>
          <a:p>
            <a:pPr algn="ctr"/>
            <a:endParaRPr lang="en-US" sz="2000" i="1" dirty="0">
              <a:latin typeface="American Typewriter"/>
              <a:cs typeface="American Typewriter"/>
            </a:endParaRPr>
          </a:p>
        </p:txBody>
      </p:sp>
      <p:pic>
        <p:nvPicPr>
          <p:cNvPr id="3" name="Picture 2" descr="Screen Shot 2020-09-25 at 14.24.31.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9467" y="2756083"/>
            <a:ext cx="8279583" cy="3333574"/>
          </a:xfrm>
          <a:prstGeom prst="rect">
            <a:avLst/>
          </a:prstGeom>
        </p:spPr>
      </p:pic>
    </p:spTree>
    <p:extLst>
      <p:ext uri="{BB962C8B-B14F-4D97-AF65-F5344CB8AC3E}">
        <p14:creationId xmlns:p14="http://schemas.microsoft.com/office/powerpoint/2010/main" val="10633066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92667" y="698500"/>
            <a:ext cx="7937500" cy="646331"/>
          </a:xfrm>
          <a:prstGeom prst="rect">
            <a:avLst/>
          </a:prstGeom>
          <a:noFill/>
        </p:spPr>
        <p:txBody>
          <a:bodyPr wrap="square" rtlCol="0">
            <a:spAutoFit/>
          </a:bodyPr>
          <a:lstStyle/>
          <a:p>
            <a:pPr algn="ctr"/>
            <a:endParaRPr lang="en-US" dirty="0"/>
          </a:p>
          <a:p>
            <a:endParaRPr lang="en-US" dirty="0"/>
          </a:p>
        </p:txBody>
      </p:sp>
      <p:sp>
        <p:nvSpPr>
          <p:cNvPr id="3" name="TextBox 2"/>
          <p:cNvSpPr txBox="1"/>
          <p:nvPr/>
        </p:nvSpPr>
        <p:spPr>
          <a:xfrm>
            <a:off x="592667" y="1780554"/>
            <a:ext cx="8106779" cy="4832093"/>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marL="457200" indent="-457200">
              <a:buFont typeface="+mj-lt"/>
              <a:buAutoNum type="arabicPeriod"/>
            </a:pPr>
            <a:r>
              <a:rPr lang="en-US" sz="2800" dirty="0">
                <a:latin typeface="American Typewriter"/>
                <a:cs typeface="American Typewriter"/>
              </a:rPr>
              <a:t>What messages or ideas have you heard about this issue before? </a:t>
            </a:r>
          </a:p>
          <a:p>
            <a:pPr marL="457200" indent="-457200">
              <a:buFont typeface="+mj-lt"/>
              <a:buAutoNum type="arabicPeriod"/>
            </a:pPr>
            <a:endParaRPr lang="en-US" sz="2800" dirty="0">
              <a:latin typeface="American Typewriter"/>
              <a:cs typeface="American Typewriter"/>
            </a:endParaRPr>
          </a:p>
          <a:p>
            <a:pPr marL="457200" indent="-457200">
              <a:buFont typeface="+mj-lt"/>
              <a:buAutoNum type="arabicPeriod"/>
            </a:pPr>
            <a:r>
              <a:rPr lang="en-US" sz="2800" dirty="0">
                <a:latin typeface="American Typewriter"/>
                <a:cs typeface="American Typewriter"/>
              </a:rPr>
              <a:t>Which ideas seem ‘mainstream’? </a:t>
            </a:r>
          </a:p>
          <a:p>
            <a:pPr marL="457200" indent="-457200">
              <a:buFont typeface="+mj-lt"/>
              <a:buAutoNum type="arabicPeriod"/>
            </a:pPr>
            <a:endParaRPr lang="en-US" sz="2800" dirty="0">
              <a:latin typeface="American Typewriter"/>
              <a:cs typeface="American Typewriter"/>
            </a:endParaRPr>
          </a:p>
          <a:p>
            <a:pPr marL="457200" indent="-457200">
              <a:buFont typeface="+mj-lt"/>
              <a:buAutoNum type="arabicPeriod"/>
            </a:pPr>
            <a:r>
              <a:rPr lang="en-US" sz="2800" dirty="0">
                <a:latin typeface="American Typewriter"/>
                <a:cs typeface="American Typewriter"/>
              </a:rPr>
              <a:t>Which ideas seem different from the ‘mainstream’ </a:t>
            </a:r>
          </a:p>
          <a:p>
            <a:pPr marL="457200" indent="-457200">
              <a:buFont typeface="+mj-lt"/>
              <a:buAutoNum type="arabicPeriod"/>
            </a:pPr>
            <a:endParaRPr lang="en-US" sz="2800" dirty="0">
              <a:latin typeface="American Typewriter"/>
              <a:cs typeface="American Typewriter"/>
            </a:endParaRPr>
          </a:p>
          <a:p>
            <a:pPr marL="457200" indent="-457200">
              <a:buFont typeface="+mj-lt"/>
              <a:buAutoNum type="arabicPeriod"/>
            </a:pPr>
            <a:r>
              <a:rPr lang="en-US" sz="2800" dirty="0">
                <a:latin typeface="American Typewriter"/>
                <a:cs typeface="American Typewriter"/>
              </a:rPr>
              <a:t>How is this situation/issue over-simplified by the media, by public opinion, by leaders, etc.? </a:t>
            </a:r>
          </a:p>
        </p:txBody>
      </p:sp>
      <p:sp>
        <p:nvSpPr>
          <p:cNvPr id="4" name="TextBox 3"/>
          <p:cNvSpPr txBox="1"/>
          <p:nvPr/>
        </p:nvSpPr>
        <p:spPr>
          <a:xfrm>
            <a:off x="-755762" y="399721"/>
            <a:ext cx="6485467" cy="1077218"/>
          </a:xfrm>
          <a:prstGeom prst="rect">
            <a:avLst/>
          </a:prstGeom>
          <a:noFill/>
        </p:spPr>
        <p:txBody>
          <a:bodyPr wrap="square" rtlCol="0">
            <a:spAutoFit/>
          </a:bodyPr>
          <a:lstStyle/>
          <a:p>
            <a:pPr algn="ctr"/>
            <a:r>
              <a:rPr lang="en-US" sz="3200" b="1" dirty="0">
                <a:latin typeface="American Typewriter"/>
                <a:cs typeface="American Typewriter"/>
              </a:rPr>
              <a:t>Stretch </a:t>
            </a:r>
          </a:p>
          <a:p>
            <a:pPr algn="ctr"/>
            <a:r>
              <a:rPr lang="en-US" sz="3200" b="1" dirty="0">
                <a:latin typeface="American Typewriter"/>
                <a:cs typeface="American Typewriter"/>
              </a:rPr>
              <a:t>and Challenge</a:t>
            </a:r>
          </a:p>
        </p:txBody>
      </p:sp>
      <p:pic>
        <p:nvPicPr>
          <p:cNvPr id="5" name="Picture 4" descr="Screen Shot 2020-09-11 at 08.27.10.png">
            <a:extLst>
              <a:ext uri="{FF2B5EF4-FFF2-40B4-BE49-F238E27FC236}">
                <a16:creationId xmlns:a16="http://schemas.microsoft.com/office/drawing/2014/main" id="{19E8C398-7E49-8344-8818-449425776F31}"/>
              </a:ext>
            </a:extLst>
          </p:cNvPr>
          <p:cNvPicPr>
            <a:picLocks noChangeAspect="1"/>
          </p:cNvPicPr>
          <p:nvPr/>
        </p:nvPicPr>
        <p:blipFill rotWithShape="1">
          <a:blip r:embed="rId3">
            <a:extLst>
              <a:ext uri="{28A0092B-C50C-407E-A947-70E740481C1C}">
                <a14:useLocalDpi xmlns:a14="http://schemas.microsoft.com/office/drawing/2010/main"/>
              </a:ext>
            </a:extLst>
          </a:blip>
          <a:srcRect l="2982" t="16766" r="52982" b="46239"/>
          <a:stretch/>
        </p:blipFill>
        <p:spPr>
          <a:xfrm>
            <a:off x="5999747" y="0"/>
            <a:ext cx="3144252" cy="1528281"/>
          </a:xfrm>
          <a:prstGeom prst="rect">
            <a:avLst/>
          </a:prstGeom>
        </p:spPr>
      </p:pic>
    </p:spTree>
    <p:extLst>
      <p:ext uri="{BB962C8B-B14F-4D97-AF65-F5344CB8AC3E}">
        <p14:creationId xmlns:p14="http://schemas.microsoft.com/office/powerpoint/2010/main" val="4695461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0559" y="184846"/>
            <a:ext cx="8631024" cy="3908762"/>
          </a:xfrm>
          <a:prstGeom prst="rect">
            <a:avLst/>
          </a:prstGeom>
          <a:noFill/>
        </p:spPr>
        <p:txBody>
          <a:bodyPr wrap="square" rtlCol="0">
            <a:spAutoFit/>
          </a:bodyPr>
          <a:lstStyle/>
          <a:p>
            <a:pPr algn="ctr"/>
            <a:r>
              <a:rPr lang="en-US" sz="4800" b="1" dirty="0">
                <a:latin typeface="American Typewriter"/>
                <a:cs typeface="American Typewriter"/>
              </a:rPr>
              <a:t>PART 2:</a:t>
            </a:r>
          </a:p>
          <a:p>
            <a:pPr algn="ctr"/>
            <a:endParaRPr lang="en-US" sz="4000" b="1" dirty="0">
              <a:latin typeface="American Typewriter"/>
              <a:cs typeface="American Typewriter"/>
            </a:endParaRPr>
          </a:p>
          <a:p>
            <a:pPr marL="571500" indent="-571500">
              <a:buFont typeface="Arial"/>
              <a:buChar char="•"/>
            </a:pPr>
            <a:r>
              <a:rPr lang="en-US" sz="4000" dirty="0">
                <a:latin typeface="Helvetica Neue" panose="02000503000000020004" pitchFamily="2" charset="0"/>
                <a:ea typeface="Helvetica Neue" panose="02000503000000020004" pitchFamily="2" charset="0"/>
                <a:cs typeface="Helvetica Neue" panose="02000503000000020004" pitchFamily="2" charset="0"/>
              </a:rPr>
              <a:t>Dos and Don’ts</a:t>
            </a:r>
          </a:p>
          <a:p>
            <a:endParaRPr lang="en-US" sz="4000" dirty="0">
              <a:latin typeface="Helvetica Neue" panose="02000503000000020004" pitchFamily="2" charset="0"/>
              <a:ea typeface="Helvetica Neue" panose="02000503000000020004" pitchFamily="2" charset="0"/>
              <a:cs typeface="Helvetica Neue" panose="02000503000000020004" pitchFamily="2" charset="0"/>
            </a:endParaRPr>
          </a:p>
          <a:p>
            <a:pPr marL="571500" indent="-571500">
              <a:buFont typeface="Arial"/>
              <a:buChar char="•"/>
            </a:pPr>
            <a:r>
              <a:rPr lang="en-US" sz="4000" dirty="0">
                <a:latin typeface="Helvetica Neue" panose="02000503000000020004" pitchFamily="2" charset="0"/>
                <a:ea typeface="Helvetica Neue" panose="02000503000000020004" pitchFamily="2" charset="0"/>
                <a:cs typeface="Helvetica Neue" panose="02000503000000020004" pitchFamily="2" charset="0"/>
              </a:rPr>
              <a:t>Adapting my GCE Programme: active learning methodologies</a:t>
            </a:r>
          </a:p>
        </p:txBody>
      </p:sp>
    </p:spTree>
    <p:extLst>
      <p:ext uri="{BB962C8B-B14F-4D97-AF65-F5344CB8AC3E}">
        <p14:creationId xmlns:p14="http://schemas.microsoft.com/office/powerpoint/2010/main" val="195024072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6D208E0-5050-FD4F-AF99-E6FBC072D11E}"/>
              </a:ext>
            </a:extLst>
          </p:cNvPr>
          <p:cNvSpPr txBox="1"/>
          <p:nvPr/>
        </p:nvSpPr>
        <p:spPr>
          <a:xfrm>
            <a:off x="658368" y="1499616"/>
            <a:ext cx="8485632" cy="2554545"/>
          </a:xfrm>
          <a:prstGeom prst="rect">
            <a:avLst/>
          </a:prstGeom>
          <a:noFill/>
        </p:spPr>
        <p:txBody>
          <a:bodyPr wrap="square" rtlCol="0">
            <a:spAutoFit/>
          </a:bodyPr>
          <a:lstStyle/>
          <a:p>
            <a:pPr algn="ctr"/>
            <a:r>
              <a:rPr lang="en-US" sz="8800" b="1" dirty="0"/>
              <a:t>Breakout Rooms- </a:t>
            </a:r>
            <a:r>
              <a:rPr lang="en-US" sz="7200" dirty="0"/>
              <a:t>Reflection</a:t>
            </a:r>
          </a:p>
        </p:txBody>
      </p:sp>
    </p:spTree>
    <p:extLst>
      <p:ext uri="{BB962C8B-B14F-4D97-AF65-F5344CB8AC3E}">
        <p14:creationId xmlns:p14="http://schemas.microsoft.com/office/powerpoint/2010/main" val="21108580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0559" y="184846"/>
            <a:ext cx="8631024" cy="4770537"/>
          </a:xfrm>
          <a:prstGeom prst="rect">
            <a:avLst/>
          </a:prstGeom>
          <a:noFill/>
        </p:spPr>
        <p:txBody>
          <a:bodyPr wrap="square" rtlCol="0">
            <a:spAutoFit/>
          </a:bodyPr>
          <a:lstStyle/>
          <a:p>
            <a:pPr algn="ctr"/>
            <a:r>
              <a:rPr lang="en-US" sz="4800" b="1" dirty="0">
                <a:latin typeface="American Typewriter"/>
                <a:cs typeface="American Typewriter"/>
              </a:rPr>
              <a:t>Break Time!</a:t>
            </a:r>
          </a:p>
          <a:p>
            <a:pPr algn="ctr"/>
            <a:endParaRPr lang="en-US" sz="4800" b="1" dirty="0">
              <a:latin typeface="American Typewriter"/>
              <a:cs typeface="American Typewriter"/>
            </a:endParaRPr>
          </a:p>
          <a:p>
            <a:pPr algn="ctr"/>
            <a:r>
              <a:rPr lang="en-US" sz="2800" dirty="0">
                <a:latin typeface="Helvetica Neue" panose="02000503000000020004" pitchFamily="2" charset="0"/>
                <a:ea typeface="Helvetica Neue" panose="02000503000000020004" pitchFamily="2" charset="0"/>
                <a:cs typeface="Helvetica Neue" panose="02000503000000020004" pitchFamily="2" charset="0"/>
              </a:rPr>
              <a:t>Walk around outside or in a nice space in your home. If you can try not to pick up your phone or engage in any other distraction.</a:t>
            </a:r>
          </a:p>
          <a:p>
            <a:pPr algn="ctr"/>
            <a:r>
              <a:rPr lang="en-US" sz="2800" dirty="0">
                <a:latin typeface="Helvetica Neue" panose="02000503000000020004" pitchFamily="2" charset="0"/>
                <a:ea typeface="Helvetica Neue" panose="02000503000000020004" pitchFamily="2" charset="0"/>
                <a:cs typeface="Helvetica Neue" panose="02000503000000020004" pitchFamily="2" charset="0"/>
              </a:rPr>
              <a:t> </a:t>
            </a:r>
          </a:p>
          <a:p>
            <a:pPr algn="ctr"/>
            <a:r>
              <a:rPr lang="en-US" sz="2800" dirty="0">
                <a:latin typeface="Helvetica Neue" panose="02000503000000020004" pitchFamily="2" charset="0"/>
                <a:ea typeface="Helvetica Neue" panose="02000503000000020004" pitchFamily="2" charset="0"/>
                <a:cs typeface="Helvetica Neue" panose="02000503000000020004" pitchFamily="2" charset="0"/>
              </a:rPr>
              <a:t>Pretend for a minute you are stepping through a portal-what do you see??</a:t>
            </a:r>
            <a:endParaRPr lang="en-GB" sz="2800" dirty="0">
              <a:latin typeface="Helvetica Neue" panose="02000503000000020004" pitchFamily="2" charset="0"/>
              <a:ea typeface="Helvetica Neue" panose="02000503000000020004" pitchFamily="2" charset="0"/>
              <a:cs typeface="Helvetica Neue" panose="02000503000000020004" pitchFamily="2" charset="0"/>
            </a:endParaRPr>
          </a:p>
          <a:p>
            <a:pPr algn="ctr"/>
            <a:endParaRPr lang="en-US" sz="4000" b="1" dirty="0">
              <a:latin typeface="American Typewriter"/>
              <a:cs typeface="American Typewriter"/>
            </a:endParaRPr>
          </a:p>
        </p:txBody>
      </p:sp>
    </p:spTree>
    <p:extLst>
      <p:ext uri="{BB962C8B-B14F-4D97-AF65-F5344CB8AC3E}">
        <p14:creationId xmlns:p14="http://schemas.microsoft.com/office/powerpoint/2010/main" val="19885197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92667" y="698500"/>
            <a:ext cx="7937500" cy="646331"/>
          </a:xfrm>
          <a:prstGeom prst="rect">
            <a:avLst/>
          </a:prstGeom>
          <a:noFill/>
        </p:spPr>
        <p:txBody>
          <a:bodyPr wrap="square" rtlCol="0">
            <a:spAutoFit/>
          </a:bodyPr>
          <a:lstStyle/>
          <a:p>
            <a:pPr algn="ctr"/>
            <a:endParaRPr lang="en-US" dirty="0"/>
          </a:p>
          <a:p>
            <a:endParaRPr lang="en-US" dirty="0"/>
          </a:p>
        </p:txBody>
      </p:sp>
      <p:sp>
        <p:nvSpPr>
          <p:cNvPr id="4" name="TextBox 3"/>
          <p:cNvSpPr txBox="1"/>
          <p:nvPr/>
        </p:nvSpPr>
        <p:spPr>
          <a:xfrm>
            <a:off x="1185333" y="440267"/>
            <a:ext cx="6485467" cy="707886"/>
          </a:xfrm>
          <a:prstGeom prst="rect">
            <a:avLst/>
          </a:prstGeom>
          <a:noFill/>
        </p:spPr>
        <p:txBody>
          <a:bodyPr wrap="square" rtlCol="0">
            <a:spAutoFit/>
          </a:bodyPr>
          <a:lstStyle/>
          <a:p>
            <a:pPr algn="ctr"/>
            <a:r>
              <a:rPr lang="en-US" sz="4000" b="1" dirty="0">
                <a:latin typeface="American Typewriter"/>
                <a:cs typeface="American Typewriter"/>
              </a:rPr>
              <a:t>Future</a:t>
            </a:r>
          </a:p>
        </p:txBody>
      </p:sp>
      <p:sp>
        <p:nvSpPr>
          <p:cNvPr id="5" name="TextBox 4"/>
          <p:cNvSpPr txBox="1"/>
          <p:nvPr/>
        </p:nvSpPr>
        <p:spPr>
          <a:xfrm>
            <a:off x="592667" y="1676400"/>
            <a:ext cx="7937500" cy="3539431"/>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pPr marL="514350" indent="-514350">
              <a:buFont typeface="+mj-lt"/>
              <a:buAutoNum type="arabicPeriod"/>
            </a:pPr>
            <a:r>
              <a:rPr lang="en-US" sz="2800" dirty="0">
                <a:latin typeface="American Typewriter"/>
                <a:cs typeface="American Typewriter"/>
              </a:rPr>
              <a:t>-Will the issue(s) reduce in the future?</a:t>
            </a:r>
          </a:p>
          <a:p>
            <a:pPr marL="514350" indent="-514350">
              <a:buFont typeface="+mj-lt"/>
              <a:buAutoNum type="arabicPeriod"/>
            </a:pPr>
            <a:endParaRPr lang="en-US" sz="2800" dirty="0">
              <a:latin typeface="American Typewriter"/>
              <a:cs typeface="American Typewriter"/>
            </a:endParaRPr>
          </a:p>
          <a:p>
            <a:pPr marL="514350" indent="-514350">
              <a:buFont typeface="+mj-lt"/>
              <a:buAutoNum type="arabicPeriod"/>
            </a:pPr>
            <a:r>
              <a:rPr lang="en-US" sz="2800" dirty="0">
                <a:latin typeface="American Typewriter"/>
                <a:cs typeface="American Typewriter"/>
              </a:rPr>
              <a:t>- If it were reduced, what would the possible futures look like for the people involved? </a:t>
            </a:r>
          </a:p>
          <a:p>
            <a:pPr marL="514350" indent="-514350">
              <a:buFont typeface="+mj-lt"/>
              <a:buAutoNum type="arabicPeriod"/>
            </a:pPr>
            <a:endParaRPr lang="en-US" sz="2800" dirty="0">
              <a:latin typeface="American Typewriter"/>
              <a:cs typeface="American Typewriter"/>
            </a:endParaRPr>
          </a:p>
          <a:p>
            <a:pPr marL="514350" indent="-514350">
              <a:buFont typeface="+mj-lt"/>
              <a:buAutoNum type="arabicPeriod"/>
            </a:pPr>
            <a:r>
              <a:rPr lang="en-US" sz="2800" dirty="0">
                <a:latin typeface="American Typewriter"/>
                <a:cs typeface="American Typewriter"/>
              </a:rPr>
              <a:t>- What would the futures look like in 1 year, 5 years, 20 years, 100 years?</a:t>
            </a:r>
          </a:p>
        </p:txBody>
      </p:sp>
    </p:spTree>
    <p:extLst>
      <p:ext uri="{BB962C8B-B14F-4D97-AF65-F5344CB8AC3E}">
        <p14:creationId xmlns:p14="http://schemas.microsoft.com/office/powerpoint/2010/main" val="83362382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92667" y="698500"/>
            <a:ext cx="7937500" cy="646331"/>
          </a:xfrm>
          <a:prstGeom prst="rect">
            <a:avLst/>
          </a:prstGeom>
          <a:noFill/>
        </p:spPr>
        <p:txBody>
          <a:bodyPr wrap="square" rtlCol="0">
            <a:spAutoFit/>
          </a:bodyPr>
          <a:lstStyle/>
          <a:p>
            <a:pPr algn="ctr"/>
            <a:endParaRPr lang="en-US" dirty="0"/>
          </a:p>
          <a:p>
            <a:endParaRPr lang="en-US" dirty="0"/>
          </a:p>
        </p:txBody>
      </p:sp>
      <p:sp>
        <p:nvSpPr>
          <p:cNvPr id="4" name="TextBox 3"/>
          <p:cNvSpPr txBox="1"/>
          <p:nvPr/>
        </p:nvSpPr>
        <p:spPr>
          <a:xfrm>
            <a:off x="1185333" y="440267"/>
            <a:ext cx="6485467" cy="707886"/>
          </a:xfrm>
          <a:prstGeom prst="rect">
            <a:avLst/>
          </a:prstGeom>
          <a:noFill/>
        </p:spPr>
        <p:txBody>
          <a:bodyPr wrap="square" rtlCol="0">
            <a:spAutoFit/>
          </a:bodyPr>
          <a:lstStyle/>
          <a:p>
            <a:pPr algn="ctr"/>
            <a:r>
              <a:rPr lang="en-US" sz="4000" b="1" dirty="0">
                <a:latin typeface="American Typewriter"/>
                <a:cs typeface="American Typewriter"/>
              </a:rPr>
              <a:t>Responses</a:t>
            </a:r>
          </a:p>
        </p:txBody>
      </p:sp>
      <p:sp>
        <p:nvSpPr>
          <p:cNvPr id="5" name="TextBox 4"/>
          <p:cNvSpPr txBox="1"/>
          <p:nvPr/>
        </p:nvSpPr>
        <p:spPr>
          <a:xfrm>
            <a:off x="237067" y="1676400"/>
            <a:ext cx="8293100" cy="470898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marL="514350" indent="-514350">
              <a:buFont typeface="+mj-lt"/>
              <a:buAutoNum type="arabicPeriod"/>
            </a:pPr>
            <a:r>
              <a:rPr lang="en-US" sz="2000" dirty="0">
                <a:latin typeface="American Typewriter"/>
                <a:cs typeface="American Typewriter"/>
              </a:rPr>
              <a:t>What are possible responses and/or solutions to improve this issue? </a:t>
            </a:r>
          </a:p>
          <a:p>
            <a:pPr marL="514350" indent="-514350">
              <a:buFont typeface="+mj-lt"/>
              <a:buAutoNum type="arabicPeriod"/>
            </a:pPr>
            <a:endParaRPr lang="en-US" sz="2000" dirty="0">
              <a:latin typeface="American Typewriter"/>
              <a:cs typeface="American Typewriter"/>
            </a:endParaRPr>
          </a:p>
          <a:p>
            <a:pPr marL="514350" indent="-514350">
              <a:buFont typeface="+mj-lt"/>
              <a:buAutoNum type="arabicPeriod"/>
            </a:pPr>
            <a:r>
              <a:rPr lang="en-US" sz="2000" dirty="0">
                <a:latin typeface="American Typewriter"/>
                <a:cs typeface="American Typewriter"/>
              </a:rPr>
              <a:t>- Who benefits from each response? </a:t>
            </a:r>
          </a:p>
          <a:p>
            <a:pPr marL="514350" indent="-514350">
              <a:buFont typeface="+mj-lt"/>
              <a:buAutoNum type="arabicPeriod"/>
            </a:pPr>
            <a:endParaRPr lang="en-US" sz="2000" dirty="0">
              <a:latin typeface="American Typewriter"/>
              <a:cs typeface="American Typewriter"/>
            </a:endParaRPr>
          </a:p>
          <a:p>
            <a:pPr marL="514350" indent="-514350">
              <a:buFont typeface="+mj-lt"/>
              <a:buAutoNum type="arabicPeriod"/>
            </a:pPr>
            <a:r>
              <a:rPr lang="en-US" sz="2000" dirty="0">
                <a:latin typeface="American Typewriter"/>
                <a:cs typeface="American Typewriter"/>
              </a:rPr>
              <a:t>- To what extent do the solutions address the complex set of factors involved in the issue? </a:t>
            </a:r>
          </a:p>
          <a:p>
            <a:pPr marL="514350" indent="-514350">
              <a:buFont typeface="+mj-lt"/>
              <a:buAutoNum type="arabicPeriod"/>
            </a:pPr>
            <a:endParaRPr lang="en-US" sz="2000" dirty="0">
              <a:latin typeface="American Typewriter"/>
              <a:cs typeface="American Typewriter"/>
            </a:endParaRPr>
          </a:p>
          <a:p>
            <a:pPr marL="514350" indent="-514350">
              <a:buFont typeface="+mj-lt"/>
              <a:buAutoNum type="arabicPeriod"/>
            </a:pPr>
            <a:r>
              <a:rPr lang="en-US" sz="2000" dirty="0">
                <a:latin typeface="American Typewriter"/>
                <a:cs typeface="American Typewriter"/>
              </a:rPr>
              <a:t>- Is there a solution or set of solutions that have the strongest potential for positive change? </a:t>
            </a:r>
          </a:p>
          <a:p>
            <a:pPr marL="514350" indent="-514350">
              <a:buFont typeface="+mj-lt"/>
              <a:buAutoNum type="arabicPeriod"/>
            </a:pPr>
            <a:endParaRPr lang="en-US" sz="2000" dirty="0">
              <a:latin typeface="American Typewriter"/>
              <a:cs typeface="American Typewriter"/>
            </a:endParaRPr>
          </a:p>
          <a:p>
            <a:pPr marL="514350" indent="-514350">
              <a:buFont typeface="+mj-lt"/>
              <a:buAutoNum type="arabicPeriod"/>
            </a:pPr>
            <a:r>
              <a:rPr lang="en-US" sz="2000" dirty="0">
                <a:latin typeface="American Typewriter"/>
                <a:cs typeface="American Typewriter"/>
              </a:rPr>
              <a:t>- What options do we have as Irish/European/Global Citizens to effect change on this issue? </a:t>
            </a:r>
          </a:p>
          <a:p>
            <a:pPr marL="514350" indent="-514350">
              <a:buFont typeface="+mj-lt"/>
              <a:buAutoNum type="arabicPeriod"/>
            </a:pPr>
            <a:endParaRPr lang="en-US" sz="2000" dirty="0">
              <a:latin typeface="American Typewriter"/>
              <a:cs typeface="American Typewriter"/>
            </a:endParaRPr>
          </a:p>
          <a:p>
            <a:pPr marL="514350" indent="-514350">
              <a:buFont typeface="+mj-lt"/>
              <a:buAutoNum type="arabicPeriod"/>
            </a:pPr>
            <a:r>
              <a:rPr lang="en-US" sz="2000" dirty="0">
                <a:latin typeface="American Typewriter"/>
                <a:cs typeface="American Typewriter"/>
              </a:rPr>
              <a:t>- To what extent are the solution(s) proposed sustainable? </a:t>
            </a:r>
          </a:p>
        </p:txBody>
      </p:sp>
    </p:spTree>
    <p:extLst>
      <p:ext uri="{BB962C8B-B14F-4D97-AF65-F5344CB8AC3E}">
        <p14:creationId xmlns:p14="http://schemas.microsoft.com/office/powerpoint/2010/main" val="187302429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8172" y="635000"/>
            <a:ext cx="8773536" cy="4555093"/>
          </a:xfrm>
          <a:prstGeom prst="rect">
            <a:avLst/>
          </a:prstGeom>
          <a:noFill/>
        </p:spPr>
        <p:txBody>
          <a:bodyPr wrap="square" rtlCol="0">
            <a:spAutoFit/>
          </a:bodyPr>
          <a:lstStyle/>
          <a:p>
            <a:pPr algn="ctr"/>
            <a:r>
              <a:rPr lang="en-IE" sz="3400" b="1" u="sng" dirty="0">
                <a:latin typeface="American Typewriter"/>
                <a:cs typeface="American Typewriter"/>
              </a:rPr>
              <a:t>Practically adapting to this new world</a:t>
            </a:r>
            <a:endParaRPr lang="en-GB" sz="3400" b="1" u="sng" dirty="0">
              <a:latin typeface="American Typewriter"/>
              <a:cs typeface="American Typewriter"/>
            </a:endParaRPr>
          </a:p>
          <a:p>
            <a:pPr algn="ctr"/>
            <a:endParaRPr lang="en-US" sz="3200" b="1" dirty="0">
              <a:latin typeface="American Typewriter"/>
              <a:cs typeface="American Typewriter"/>
            </a:endParaRPr>
          </a:p>
          <a:p>
            <a:pPr algn="ctr"/>
            <a:r>
              <a:rPr lang="en-US" sz="4000" b="1" dirty="0">
                <a:latin typeface="American Typewriter"/>
                <a:cs typeface="American Typewriter"/>
              </a:rPr>
              <a:t>How can we creatively and critically adapt our GCE programme during Covid 19?</a:t>
            </a:r>
          </a:p>
          <a:p>
            <a:endParaRPr lang="en-US" sz="3200" b="1" dirty="0">
              <a:solidFill>
                <a:srgbClr val="800000"/>
              </a:solidFill>
              <a:latin typeface="American Typewriter"/>
              <a:cs typeface="American Typewriter"/>
            </a:endParaRPr>
          </a:p>
          <a:p>
            <a:endParaRPr lang="en-US" sz="2400" b="1" dirty="0">
              <a:solidFill>
                <a:srgbClr val="800000"/>
              </a:solidFill>
              <a:latin typeface="American Typewriter"/>
              <a:cs typeface="American Typewriter"/>
            </a:endParaRPr>
          </a:p>
          <a:p>
            <a:r>
              <a:rPr lang="en-US" sz="2400" dirty="0">
                <a:latin typeface="American Typewriter"/>
                <a:cs typeface="American Typewriter"/>
              </a:rPr>
              <a:t>Think of the Active Learning Methodologies and Activities I normally do with my students? </a:t>
            </a:r>
          </a:p>
        </p:txBody>
      </p:sp>
    </p:spTree>
    <p:extLst>
      <p:ext uri="{BB962C8B-B14F-4D97-AF65-F5344CB8AC3E}">
        <p14:creationId xmlns:p14="http://schemas.microsoft.com/office/powerpoint/2010/main" val="105180083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Graphical user interface, application&#10;&#10;Description automatically generated">
            <a:extLst>
              <a:ext uri="{FF2B5EF4-FFF2-40B4-BE49-F238E27FC236}">
                <a16:creationId xmlns:a16="http://schemas.microsoft.com/office/drawing/2014/main" id="{9E24D49F-B39E-E94C-A1E3-6AE4E3BFE39E}"/>
              </a:ext>
            </a:extLst>
          </p:cNvPr>
          <p:cNvPicPr>
            <a:picLocks noGrp="1" noChangeAspect="1"/>
          </p:cNvPicPr>
          <p:nvPr>
            <p:ph sz="half" idx="1"/>
          </p:nvPr>
        </p:nvPicPr>
        <p:blipFill>
          <a:blip r:embed="rId2"/>
          <a:stretch>
            <a:fillRect/>
          </a:stretch>
        </p:blipFill>
        <p:spPr>
          <a:xfrm>
            <a:off x="1806308" y="0"/>
            <a:ext cx="4912544" cy="6843972"/>
          </a:xfrm>
        </p:spPr>
      </p:pic>
      <p:sp>
        <p:nvSpPr>
          <p:cNvPr id="7" name="Octagon 6">
            <a:extLst>
              <a:ext uri="{FF2B5EF4-FFF2-40B4-BE49-F238E27FC236}">
                <a16:creationId xmlns:a16="http://schemas.microsoft.com/office/drawing/2014/main" id="{1DBF2CE1-AD0D-F640-96A8-9933D93C3846}"/>
              </a:ext>
            </a:extLst>
          </p:cNvPr>
          <p:cNvSpPr/>
          <p:nvPr/>
        </p:nvSpPr>
        <p:spPr>
          <a:xfrm>
            <a:off x="7924799" y="5776067"/>
            <a:ext cx="1219201" cy="1081933"/>
          </a:xfrm>
          <a:prstGeom prst="oc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Page</a:t>
            </a:r>
          </a:p>
          <a:p>
            <a:pPr algn="ctr"/>
            <a:r>
              <a:rPr lang="en-US" sz="2400" b="1" dirty="0"/>
              <a:t>26</a:t>
            </a:r>
          </a:p>
        </p:txBody>
      </p:sp>
    </p:spTree>
    <p:extLst>
      <p:ext uri="{BB962C8B-B14F-4D97-AF65-F5344CB8AC3E}">
        <p14:creationId xmlns:p14="http://schemas.microsoft.com/office/powerpoint/2010/main" val="254457933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5215" y="517363"/>
            <a:ext cx="8326627" cy="5447645"/>
          </a:xfrm>
          <a:prstGeom prst="rect">
            <a:avLst/>
          </a:prstGeom>
          <a:noFill/>
        </p:spPr>
        <p:txBody>
          <a:bodyPr wrap="square" rtlCol="0">
            <a:spAutoFit/>
          </a:bodyPr>
          <a:lstStyle/>
          <a:p>
            <a:pPr algn="ctr"/>
            <a:r>
              <a:rPr lang="en-US" sz="4000" b="1" dirty="0">
                <a:latin typeface="American Typewriter"/>
                <a:cs typeface="American Typewriter"/>
              </a:rPr>
              <a:t>Active learning methodologies</a:t>
            </a:r>
          </a:p>
          <a:p>
            <a:endParaRPr lang="en-US" b="1" dirty="0">
              <a:latin typeface="American Typewriter"/>
              <a:cs typeface="American Typewriter"/>
            </a:endParaRPr>
          </a:p>
          <a:p>
            <a:endParaRPr lang="en-US" b="1" dirty="0">
              <a:latin typeface="American Typewriter"/>
              <a:cs typeface="American Typewriter"/>
            </a:endParaRPr>
          </a:p>
          <a:p>
            <a:r>
              <a:rPr lang="en-US" sz="2400" dirty="0">
                <a:latin typeface="Helvetica Neue" panose="02000503000000020004" pitchFamily="2" charset="0"/>
                <a:ea typeface="Helvetica Neue" panose="02000503000000020004" pitchFamily="2" charset="0"/>
                <a:cs typeface="Helvetica Neue" panose="02000503000000020004" pitchFamily="2" charset="0"/>
              </a:rPr>
              <a:t>3 categories:</a:t>
            </a:r>
          </a:p>
          <a:p>
            <a:endParaRPr lang="en-US" sz="2400" dirty="0">
              <a:latin typeface="Helvetica Neue" panose="02000503000000020004" pitchFamily="2" charset="0"/>
              <a:ea typeface="Helvetica Neue" panose="02000503000000020004" pitchFamily="2" charset="0"/>
              <a:cs typeface="Helvetica Neue" panose="02000503000000020004" pitchFamily="2" charset="0"/>
            </a:endParaRPr>
          </a:p>
          <a:p>
            <a:pPr marL="342900" indent="-342900">
              <a:buFont typeface="+mj-lt"/>
              <a:buAutoNum type="arabicPeriod"/>
            </a:pPr>
            <a:r>
              <a:rPr lang="en-US" sz="2400" dirty="0">
                <a:latin typeface="Helvetica Neue" panose="02000503000000020004" pitchFamily="2" charset="0"/>
                <a:ea typeface="Helvetica Neue" panose="02000503000000020004" pitchFamily="2" charset="0"/>
                <a:cs typeface="Helvetica Neue" panose="02000503000000020004" pitchFamily="2" charset="0"/>
              </a:rPr>
              <a:t>Classroom - no technology</a:t>
            </a:r>
          </a:p>
          <a:p>
            <a:pPr marL="457200" indent="-457200">
              <a:buFont typeface="+mj-lt"/>
              <a:buAutoNum type="arabicPeriod"/>
            </a:pPr>
            <a:endParaRPr lang="en-US" sz="2400" dirty="0">
              <a:latin typeface="Helvetica Neue" panose="02000503000000020004" pitchFamily="2" charset="0"/>
              <a:ea typeface="Helvetica Neue" panose="02000503000000020004" pitchFamily="2" charset="0"/>
              <a:cs typeface="Helvetica Neue" panose="02000503000000020004" pitchFamily="2" charset="0"/>
            </a:endParaRPr>
          </a:p>
          <a:p>
            <a:pPr marL="342900" indent="-342900">
              <a:buFont typeface="+mj-lt"/>
              <a:buAutoNum type="arabicPeriod"/>
            </a:pPr>
            <a:r>
              <a:rPr lang="en-US" sz="2400" dirty="0">
                <a:latin typeface="Helvetica Neue" panose="02000503000000020004" pitchFamily="2" charset="0"/>
                <a:ea typeface="Helvetica Neue" panose="02000503000000020004" pitchFamily="2" charset="0"/>
                <a:cs typeface="Helvetica Neue" panose="02000503000000020004" pitchFamily="2" charset="0"/>
              </a:rPr>
              <a:t>Limited online - one computer in classroom</a:t>
            </a:r>
          </a:p>
          <a:p>
            <a:pPr marL="457200" indent="-457200">
              <a:buFont typeface="+mj-lt"/>
              <a:buAutoNum type="arabicPeriod"/>
            </a:pPr>
            <a:endParaRPr lang="en-US" sz="2400" dirty="0">
              <a:latin typeface="Helvetica Neue" panose="02000503000000020004" pitchFamily="2" charset="0"/>
              <a:ea typeface="Helvetica Neue" panose="02000503000000020004" pitchFamily="2" charset="0"/>
              <a:cs typeface="Helvetica Neue" panose="02000503000000020004" pitchFamily="2" charset="0"/>
            </a:endParaRPr>
          </a:p>
          <a:p>
            <a:pPr marL="342900" indent="-342900">
              <a:buFont typeface="+mj-lt"/>
              <a:buAutoNum type="arabicPeriod"/>
            </a:pPr>
            <a:r>
              <a:rPr lang="en-US" sz="2400" dirty="0">
                <a:latin typeface="Helvetica Neue" panose="02000503000000020004" pitchFamily="2" charset="0"/>
                <a:ea typeface="Helvetica Neue" panose="02000503000000020004" pitchFamily="2" charset="0"/>
                <a:cs typeface="Helvetica Neue" panose="02000503000000020004" pitchFamily="2" charset="0"/>
              </a:rPr>
              <a:t>All students have access to technology</a:t>
            </a:r>
          </a:p>
          <a:p>
            <a:endParaRPr lang="en-US" sz="2400" dirty="0">
              <a:latin typeface="Helvetica Neue" panose="02000503000000020004" pitchFamily="2" charset="0"/>
              <a:ea typeface="Helvetica Neue" panose="02000503000000020004" pitchFamily="2" charset="0"/>
              <a:cs typeface="Helvetica Neue" panose="02000503000000020004" pitchFamily="2" charset="0"/>
            </a:endParaRPr>
          </a:p>
          <a:p>
            <a:pPr algn="ctr"/>
            <a:r>
              <a:rPr lang="en-US" sz="1600" i="1" dirty="0">
                <a:latin typeface="Helvetica Neue" panose="02000503000000020004" pitchFamily="2" charset="0"/>
                <a:ea typeface="Helvetica Neue" panose="02000503000000020004" pitchFamily="2" charset="0"/>
                <a:cs typeface="Helvetica Neue" panose="02000503000000020004" pitchFamily="2" charset="0"/>
                <a:hlinkClick r:id="rId3"/>
              </a:rPr>
              <a:t>https://docs.google.com/document/d/1xDnlgxCC9ITOMOq1oOR1IN6i-B1_1RuCtftpQnJ6VkM/edit?usp=sharing</a:t>
            </a:r>
            <a:r>
              <a:rPr lang="en-US" sz="1600" i="1" dirty="0">
                <a:latin typeface="Helvetica Neue" panose="02000503000000020004" pitchFamily="2" charset="0"/>
                <a:ea typeface="Helvetica Neue" panose="02000503000000020004" pitchFamily="2" charset="0"/>
                <a:cs typeface="Helvetica Neue" panose="02000503000000020004" pitchFamily="2" charset="0"/>
              </a:rPr>
              <a:t> </a:t>
            </a:r>
          </a:p>
          <a:p>
            <a:endParaRPr lang="en-US" sz="2400" dirty="0">
              <a:latin typeface="Helvetica Neue" panose="02000503000000020004" pitchFamily="2" charset="0"/>
              <a:ea typeface="Helvetica Neue" panose="02000503000000020004" pitchFamily="2" charset="0"/>
              <a:cs typeface="Helvetica Neue" panose="02000503000000020004" pitchFamily="2" charset="0"/>
            </a:endParaRPr>
          </a:p>
          <a:p>
            <a:endParaRPr lang="en-US" sz="2400" b="1" dirty="0">
              <a:latin typeface="American Typewriter"/>
              <a:cs typeface="American Typewriter"/>
            </a:endParaRPr>
          </a:p>
        </p:txBody>
      </p:sp>
    </p:spTree>
    <p:extLst>
      <p:ext uri="{BB962C8B-B14F-4D97-AF65-F5344CB8AC3E}">
        <p14:creationId xmlns:p14="http://schemas.microsoft.com/office/powerpoint/2010/main" val="359354833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9866" y="13130"/>
            <a:ext cx="8350148" cy="1692771"/>
          </a:xfrm>
          <a:prstGeom prst="rect">
            <a:avLst/>
          </a:prstGeom>
          <a:noFill/>
        </p:spPr>
        <p:txBody>
          <a:bodyPr wrap="square" rtlCol="0">
            <a:spAutoFit/>
          </a:bodyPr>
          <a:lstStyle/>
          <a:p>
            <a:pPr algn="ctr"/>
            <a:r>
              <a:rPr lang="en-US" sz="2000" b="1" dirty="0">
                <a:latin typeface="American Typewriter"/>
                <a:cs typeface="American Typewriter"/>
              </a:rPr>
              <a:t>A few Examples from our teacher advisory group</a:t>
            </a:r>
          </a:p>
          <a:p>
            <a:endParaRPr lang="en-US" sz="2800" b="1" dirty="0">
              <a:latin typeface="American Typewriter"/>
              <a:cs typeface="American Typewriter"/>
            </a:endParaRPr>
          </a:p>
          <a:p>
            <a:endParaRPr lang="en-US" sz="2800" b="1" dirty="0">
              <a:latin typeface="American Typewriter"/>
              <a:cs typeface="American Typewriter"/>
            </a:endParaRPr>
          </a:p>
          <a:p>
            <a:endParaRPr lang="en-US" sz="2800" b="1" dirty="0">
              <a:latin typeface="American Typewriter"/>
              <a:cs typeface="American Typewriter"/>
            </a:endParaRPr>
          </a:p>
        </p:txBody>
      </p:sp>
      <p:sp>
        <p:nvSpPr>
          <p:cNvPr id="3" name="Rounded Rectangular Callout 2"/>
          <p:cNvSpPr/>
          <p:nvPr/>
        </p:nvSpPr>
        <p:spPr>
          <a:xfrm>
            <a:off x="152400" y="2590800"/>
            <a:ext cx="3725333" cy="3674533"/>
          </a:xfrm>
          <a:prstGeom prst="wedgeRoundRectCallout">
            <a:avLst>
              <a:gd name="adj1" fmla="val -43582"/>
              <a:gd name="adj2" fmla="val 63495"/>
              <a:gd name="adj3" fmla="val 16667"/>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n-US" i="1" dirty="0">
                <a:solidFill>
                  <a:schemeClr val="tx1"/>
                </a:solidFill>
                <a:latin typeface="American Typewriter"/>
                <a:cs typeface="American Typewriter"/>
              </a:rPr>
              <a:t>‘I altered the paper bag game so the students did it individually rather than as a group, it worked well and there was a great buzz in the classroom. Teachers brought in the newspapers for the students so this also created a bit of involvement from the teachers’ </a:t>
            </a:r>
            <a:r>
              <a:rPr lang="en-US" b="1" dirty="0">
                <a:solidFill>
                  <a:schemeClr val="tx1"/>
                </a:solidFill>
                <a:latin typeface="American Typewriter"/>
                <a:cs typeface="American Typewriter"/>
              </a:rPr>
              <a:t>Rachel </a:t>
            </a:r>
            <a:r>
              <a:rPr lang="en-US" b="1" dirty="0" err="1">
                <a:solidFill>
                  <a:schemeClr val="tx1"/>
                </a:solidFill>
                <a:latin typeface="American Typewriter"/>
                <a:cs typeface="American Typewriter"/>
              </a:rPr>
              <a:t>McEntee</a:t>
            </a:r>
            <a:r>
              <a:rPr lang="en-US" b="1" dirty="0">
                <a:solidFill>
                  <a:schemeClr val="tx1"/>
                </a:solidFill>
                <a:latin typeface="American Typewriter"/>
                <a:cs typeface="American Typewriter"/>
              </a:rPr>
              <a:t>,</a:t>
            </a:r>
          </a:p>
          <a:p>
            <a:pPr algn="ctr"/>
            <a:r>
              <a:rPr lang="en-US" b="1" dirty="0">
                <a:solidFill>
                  <a:schemeClr val="tx1"/>
                </a:solidFill>
                <a:latin typeface="American Typewriter"/>
                <a:cs typeface="American Typewriter"/>
              </a:rPr>
              <a:t> St. Oliver’s Drogheda</a:t>
            </a:r>
          </a:p>
        </p:txBody>
      </p:sp>
      <p:sp>
        <p:nvSpPr>
          <p:cNvPr id="4" name="Rounded Rectangular Callout 3"/>
          <p:cNvSpPr/>
          <p:nvPr/>
        </p:nvSpPr>
        <p:spPr>
          <a:xfrm>
            <a:off x="4351867" y="2336800"/>
            <a:ext cx="4013200" cy="4301066"/>
          </a:xfrm>
          <a:prstGeom prst="wedgeRoundRectCallout">
            <a:avLst>
              <a:gd name="adj1" fmla="val 64821"/>
              <a:gd name="adj2" fmla="val 55093"/>
              <a:gd name="adj3" fmla="val 16667"/>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i="1" dirty="0">
                <a:solidFill>
                  <a:srgbClr val="000000"/>
                </a:solidFill>
                <a:latin typeface="American Typewriter"/>
                <a:cs typeface="American Typewriter"/>
              </a:rPr>
              <a:t>‘I found a giant step, small step or stay put exercise worked</a:t>
            </a:r>
          </a:p>
          <a:p>
            <a:pPr algn="ctr"/>
            <a:r>
              <a:rPr lang="en-US" i="1" dirty="0">
                <a:solidFill>
                  <a:srgbClr val="000000"/>
                </a:solidFill>
                <a:latin typeface="American Typewriter"/>
                <a:cs typeface="American Typewriter"/>
              </a:rPr>
              <a:t>I brought the TYs out to the Tennis courts or Gym if it was free they all stood 2m apart and I asked a series of 10 Qs/statements on Fashion Sustainability </a:t>
            </a:r>
          </a:p>
          <a:p>
            <a:pPr algn="ctr"/>
            <a:r>
              <a:rPr lang="en-US" i="1" dirty="0">
                <a:solidFill>
                  <a:srgbClr val="000000"/>
                </a:solidFill>
                <a:latin typeface="American Typewriter"/>
                <a:cs typeface="American Typewriter"/>
              </a:rPr>
              <a:t>The first person to touch an object half way up the court won. It was fun and needed no resources’</a:t>
            </a:r>
          </a:p>
          <a:p>
            <a:pPr algn="ctr"/>
            <a:r>
              <a:rPr lang="en-US" b="1" dirty="0">
                <a:solidFill>
                  <a:srgbClr val="000000"/>
                </a:solidFill>
                <a:latin typeface="American Typewriter"/>
                <a:cs typeface="American Typewriter"/>
              </a:rPr>
              <a:t>Yvonne McGlynn,</a:t>
            </a:r>
          </a:p>
          <a:p>
            <a:pPr algn="ctr"/>
            <a:r>
              <a:rPr lang="en-US" b="1" dirty="0">
                <a:solidFill>
                  <a:srgbClr val="000000"/>
                </a:solidFill>
                <a:latin typeface="American Typewriter"/>
                <a:cs typeface="American Typewriter"/>
              </a:rPr>
              <a:t> Ardscoil Mhuire Ballinasloe</a:t>
            </a:r>
          </a:p>
        </p:txBody>
      </p:sp>
      <p:sp>
        <p:nvSpPr>
          <p:cNvPr id="5" name="Rounded Rectangular Callout 4"/>
          <p:cNvSpPr/>
          <p:nvPr/>
        </p:nvSpPr>
        <p:spPr>
          <a:xfrm>
            <a:off x="33866" y="431801"/>
            <a:ext cx="8716148" cy="1274100"/>
          </a:xfrm>
          <a:prstGeom prst="wedgeRoundRectCallout">
            <a:avLst>
              <a:gd name="adj1" fmla="val -48131"/>
              <a:gd name="adj2" fmla="val 118308"/>
              <a:gd name="adj3" fmla="val 16667"/>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i="1" dirty="0">
                <a:solidFill>
                  <a:schemeClr val="tx1"/>
                </a:solidFill>
              </a:rPr>
              <a:t>‘As a staff we are finding out about the other skills teachers can bring to the classroom e.g. one of our teachers makes hats out of sustainable materials so can do workshops with classes. I can bring students hiking so we can go on local field trips’ </a:t>
            </a:r>
          </a:p>
          <a:p>
            <a:pPr algn="ctr"/>
            <a:r>
              <a:rPr lang="en-US" b="1" dirty="0">
                <a:solidFill>
                  <a:schemeClr val="tx1"/>
                </a:solidFill>
              </a:rPr>
              <a:t>Philip </a:t>
            </a:r>
            <a:r>
              <a:rPr lang="en-US" b="1" dirty="0" err="1">
                <a:solidFill>
                  <a:schemeClr val="tx1"/>
                </a:solidFill>
              </a:rPr>
              <a:t>Marillat</a:t>
            </a:r>
            <a:r>
              <a:rPr lang="en-US" b="1" dirty="0">
                <a:solidFill>
                  <a:schemeClr val="tx1"/>
                </a:solidFill>
              </a:rPr>
              <a:t> </a:t>
            </a:r>
            <a:r>
              <a:rPr lang="en-US" b="1" dirty="0" err="1">
                <a:solidFill>
                  <a:schemeClr val="tx1"/>
                </a:solidFill>
              </a:rPr>
              <a:t>Firhouse</a:t>
            </a:r>
            <a:r>
              <a:rPr lang="en-US" b="1" dirty="0">
                <a:solidFill>
                  <a:schemeClr val="tx1"/>
                </a:solidFill>
              </a:rPr>
              <a:t> ETSS</a:t>
            </a:r>
          </a:p>
        </p:txBody>
      </p:sp>
    </p:spTree>
    <p:extLst>
      <p:ext uri="{BB962C8B-B14F-4D97-AF65-F5344CB8AC3E}">
        <p14:creationId xmlns:p14="http://schemas.microsoft.com/office/powerpoint/2010/main" val="156197282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loud Callout 2"/>
          <p:cNvSpPr/>
          <p:nvPr/>
        </p:nvSpPr>
        <p:spPr>
          <a:xfrm>
            <a:off x="3945467" y="1456267"/>
            <a:ext cx="5198533" cy="3234266"/>
          </a:xfrm>
          <a:prstGeom prst="cloudCallout">
            <a:avLst>
              <a:gd name="adj1" fmla="val -71471"/>
              <a:gd name="adj2" fmla="val 56745"/>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a:solidFill>
                  <a:srgbClr val="000000"/>
                </a:solidFill>
                <a:latin typeface="American Typewriter"/>
                <a:cs typeface="American Typewriter"/>
              </a:rPr>
              <a:t>-Extra Curricular</a:t>
            </a:r>
          </a:p>
          <a:p>
            <a:pPr algn="ctr"/>
            <a:r>
              <a:rPr lang="en-US" sz="2000" dirty="0">
                <a:solidFill>
                  <a:srgbClr val="000000"/>
                </a:solidFill>
                <a:latin typeface="American Typewriter"/>
                <a:cs typeface="American Typewriter"/>
              </a:rPr>
              <a:t> -Teacher Capacity</a:t>
            </a:r>
          </a:p>
          <a:p>
            <a:pPr algn="ctr"/>
            <a:r>
              <a:rPr lang="en-US" dirty="0">
                <a:solidFill>
                  <a:srgbClr val="000000"/>
                </a:solidFill>
                <a:latin typeface="American Typewriter"/>
                <a:cs typeface="American Typewriter"/>
              </a:rPr>
              <a:t>-Policy &amp; School Leadership</a:t>
            </a:r>
          </a:p>
          <a:p>
            <a:pPr algn="ctr"/>
            <a:r>
              <a:rPr lang="en-US" sz="2000" dirty="0">
                <a:solidFill>
                  <a:srgbClr val="000000"/>
                </a:solidFill>
                <a:latin typeface="American Typewriter"/>
                <a:cs typeface="American Typewriter"/>
              </a:rPr>
              <a:t>-Student Capacity</a:t>
            </a:r>
          </a:p>
          <a:p>
            <a:pPr algn="ctr"/>
            <a:r>
              <a:rPr lang="en-US" sz="2000" dirty="0">
                <a:solidFill>
                  <a:srgbClr val="000000"/>
                </a:solidFill>
                <a:latin typeface="American Typewriter"/>
                <a:cs typeface="American Typewriter"/>
              </a:rPr>
              <a:t>-Raising Awareness</a:t>
            </a:r>
          </a:p>
          <a:p>
            <a:pPr algn="ctr"/>
            <a:r>
              <a:rPr lang="en-US" sz="2000" dirty="0">
                <a:solidFill>
                  <a:srgbClr val="000000"/>
                </a:solidFill>
                <a:latin typeface="American Typewriter"/>
                <a:cs typeface="American Typewriter"/>
              </a:rPr>
              <a:t>-Taking Action</a:t>
            </a:r>
          </a:p>
        </p:txBody>
      </p:sp>
      <p:sp>
        <p:nvSpPr>
          <p:cNvPr id="4" name="Heart 3"/>
          <p:cNvSpPr/>
          <p:nvPr/>
        </p:nvSpPr>
        <p:spPr>
          <a:xfrm>
            <a:off x="0" y="1710267"/>
            <a:ext cx="3945467" cy="2523066"/>
          </a:xfrm>
          <a:prstGeom prst="heart">
            <a:avLst/>
          </a:prstGeom>
          <a:ln>
            <a:solidFill>
              <a:schemeClr val="accent2">
                <a:lumMod val="50000"/>
              </a:schemeClr>
            </a:solidFill>
          </a:ln>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2" name="TextBox 1"/>
          <p:cNvSpPr txBox="1"/>
          <p:nvPr/>
        </p:nvSpPr>
        <p:spPr>
          <a:xfrm>
            <a:off x="235215" y="517363"/>
            <a:ext cx="8326627" cy="6340198"/>
          </a:xfrm>
          <a:prstGeom prst="rect">
            <a:avLst/>
          </a:prstGeom>
          <a:noFill/>
        </p:spPr>
        <p:txBody>
          <a:bodyPr wrap="square" rtlCol="0">
            <a:spAutoFit/>
          </a:bodyPr>
          <a:lstStyle/>
          <a:p>
            <a:pPr algn="ctr"/>
            <a:r>
              <a:rPr lang="en-US" sz="4000" b="1" dirty="0">
                <a:latin typeface="American Typewriter"/>
                <a:cs typeface="American Typewriter"/>
              </a:rPr>
              <a:t>Active learning methodologies</a:t>
            </a:r>
          </a:p>
          <a:p>
            <a:pPr algn="ctr"/>
            <a:r>
              <a:rPr lang="en-US" sz="4000" b="1" dirty="0">
                <a:latin typeface="American Typewriter"/>
                <a:cs typeface="American Typewriter"/>
              </a:rPr>
              <a:t>Feedback</a:t>
            </a:r>
          </a:p>
          <a:p>
            <a:endParaRPr lang="en-US" b="1" dirty="0">
              <a:latin typeface="American Typewriter"/>
              <a:cs typeface="American Typewriter"/>
            </a:endParaRPr>
          </a:p>
          <a:p>
            <a:r>
              <a:rPr lang="en-US" sz="4000" b="1" dirty="0">
                <a:latin typeface="American Typewriter"/>
                <a:cs typeface="American Typewriter"/>
              </a:rPr>
              <a:t>What stood </a:t>
            </a:r>
          </a:p>
          <a:p>
            <a:r>
              <a:rPr lang="en-US" sz="4000" b="1" dirty="0">
                <a:latin typeface="American Typewriter"/>
                <a:cs typeface="American Typewriter"/>
              </a:rPr>
              <a:t>out for you?</a:t>
            </a:r>
          </a:p>
          <a:p>
            <a:pPr algn="ctr"/>
            <a:endParaRPr lang="en-US" sz="3600" b="1" i="1" dirty="0">
              <a:latin typeface="American Typewriter"/>
              <a:cs typeface="American Typewriter"/>
            </a:endParaRPr>
          </a:p>
          <a:p>
            <a:pPr algn="ctr"/>
            <a:endParaRPr lang="en-US" sz="3600" dirty="0">
              <a:latin typeface="American Typewriter"/>
              <a:cs typeface="American Typewriter"/>
            </a:endParaRPr>
          </a:p>
          <a:p>
            <a:pPr algn="ctr"/>
            <a:endParaRPr lang="en-US" sz="3600" dirty="0">
              <a:latin typeface="American Typewriter"/>
              <a:cs typeface="American Typewriter"/>
            </a:endParaRPr>
          </a:p>
          <a:p>
            <a:pPr algn="ctr"/>
            <a:r>
              <a:rPr lang="en-US" sz="3600" dirty="0">
                <a:latin typeface="American Typewriter"/>
                <a:cs typeface="American Typewriter"/>
              </a:rPr>
              <a:t>Any other ideas do you have to adapt your programme in general? </a:t>
            </a:r>
          </a:p>
          <a:p>
            <a:endParaRPr lang="en-US" sz="2400" b="1" dirty="0">
              <a:latin typeface="American Typewriter"/>
              <a:cs typeface="American Typewriter"/>
            </a:endParaRPr>
          </a:p>
          <a:p>
            <a:endParaRPr lang="en-US" sz="2400" b="1" dirty="0">
              <a:latin typeface="American Typewriter"/>
              <a:cs typeface="American Typewriter"/>
            </a:endParaRPr>
          </a:p>
        </p:txBody>
      </p:sp>
    </p:spTree>
    <p:extLst>
      <p:ext uri="{BB962C8B-B14F-4D97-AF65-F5344CB8AC3E}">
        <p14:creationId xmlns:p14="http://schemas.microsoft.com/office/powerpoint/2010/main" val="164979975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2542EEC-4F7C-4AE2-933E-EAC8EB3FA3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52440A4-2B2F-C743-9FB2-2D8B056B1357}"/>
              </a:ext>
            </a:extLst>
          </p:cNvPr>
          <p:cNvSpPr>
            <a:spLocks noGrp="1"/>
          </p:cNvSpPr>
          <p:nvPr>
            <p:ph type="title"/>
          </p:nvPr>
        </p:nvSpPr>
        <p:spPr>
          <a:xfrm>
            <a:off x="1120747" y="4712954"/>
            <a:ext cx="7261253" cy="999910"/>
          </a:xfrm>
        </p:spPr>
        <p:txBody>
          <a:bodyPr vert="horz" lIns="91440" tIns="45720" rIns="91440" bIns="45720" rtlCol="0" anchor="t">
            <a:normAutofit/>
          </a:bodyPr>
          <a:lstStyle/>
          <a:p>
            <a:r>
              <a:rPr lang="en-US" sz="4700" dirty="0">
                <a:latin typeface="Rockwell"/>
                <a:cs typeface="Rockwell"/>
              </a:rPr>
              <a:t>Evaluation for Today</a:t>
            </a:r>
          </a:p>
        </p:txBody>
      </p:sp>
      <p:sp>
        <p:nvSpPr>
          <p:cNvPr id="3" name="Content Placeholder 2">
            <a:extLst>
              <a:ext uri="{FF2B5EF4-FFF2-40B4-BE49-F238E27FC236}">
                <a16:creationId xmlns:a16="http://schemas.microsoft.com/office/drawing/2014/main" id="{11269ADE-F8CE-9A46-BA62-85CA5D5FBBFA}"/>
              </a:ext>
            </a:extLst>
          </p:cNvPr>
          <p:cNvSpPr>
            <a:spLocks noGrp="1"/>
          </p:cNvSpPr>
          <p:nvPr>
            <p:ph idx="1"/>
          </p:nvPr>
        </p:nvSpPr>
        <p:spPr>
          <a:xfrm>
            <a:off x="1456268" y="4658177"/>
            <a:ext cx="7190428" cy="1709849"/>
          </a:xfrm>
        </p:spPr>
        <p:txBody>
          <a:bodyPr vert="horz" lIns="91440" tIns="45720" rIns="91440" bIns="45720" rtlCol="0" anchor="b">
            <a:normAutofit/>
          </a:bodyPr>
          <a:lstStyle/>
          <a:p>
            <a:pPr marL="0" indent="0">
              <a:buNone/>
            </a:pPr>
            <a:r>
              <a:rPr lang="en-US" sz="2400" dirty="0">
                <a:latin typeface="Rockwell"/>
                <a:cs typeface="Rockwell"/>
              </a:rPr>
              <a:t>https://</a:t>
            </a:r>
            <a:r>
              <a:rPr lang="en-US" sz="2400" dirty="0" err="1">
                <a:latin typeface="Rockwell"/>
                <a:cs typeface="Rockwell"/>
              </a:rPr>
              <a:t>forms.gle</a:t>
            </a:r>
            <a:r>
              <a:rPr lang="en-US" sz="2400" dirty="0">
                <a:latin typeface="Rockwell"/>
                <a:cs typeface="Rockwell"/>
              </a:rPr>
              <a:t>/VojjXxLDZF5nGbdL6</a:t>
            </a:r>
          </a:p>
        </p:txBody>
      </p:sp>
      <p:sp>
        <p:nvSpPr>
          <p:cNvPr id="12" name="Rectangle 11">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120747"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595358" y="3154317"/>
            <a:ext cx="548639" cy="673460"/>
            <a:chOff x="3940602" y="308034"/>
            <a:chExt cx="2116791" cy="3428999"/>
          </a:xfrm>
          <a:solidFill>
            <a:schemeClr val="accent4"/>
          </a:solidFill>
        </p:grpSpPr>
        <p:sp>
          <p:nvSpPr>
            <p:cNvPr id="17" name="Rectangle 16">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 name="TextBox 5">
            <a:extLst>
              <a:ext uri="{FF2B5EF4-FFF2-40B4-BE49-F238E27FC236}">
                <a16:creationId xmlns:a16="http://schemas.microsoft.com/office/drawing/2014/main" id="{16FB8784-78D5-9345-87F8-24532BD751A6}"/>
              </a:ext>
            </a:extLst>
          </p:cNvPr>
          <p:cNvSpPr txBox="1"/>
          <p:nvPr/>
        </p:nvSpPr>
        <p:spPr>
          <a:xfrm>
            <a:off x="8646695" y="673768"/>
            <a:ext cx="184731" cy="369332"/>
          </a:xfrm>
          <a:prstGeom prst="rect">
            <a:avLst/>
          </a:prstGeom>
          <a:noFill/>
        </p:spPr>
        <p:txBody>
          <a:bodyPr wrap="none" rtlCol="0">
            <a:spAutoFit/>
          </a:bodyPr>
          <a:lstStyle/>
          <a:p>
            <a:endParaRPr lang="en-US" dirty="0"/>
          </a:p>
        </p:txBody>
      </p:sp>
      <p:pic>
        <p:nvPicPr>
          <p:cNvPr id="4" name="Picture 3" descr="Screen Shot 2020-10-08 at 10.06.32.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19736" y="170001"/>
            <a:ext cx="8382000" cy="4542953"/>
          </a:xfrm>
          <a:prstGeom prst="rect">
            <a:avLst/>
          </a:prstGeom>
        </p:spPr>
      </p:pic>
    </p:spTree>
    <p:extLst>
      <p:ext uri="{BB962C8B-B14F-4D97-AF65-F5344CB8AC3E}">
        <p14:creationId xmlns:p14="http://schemas.microsoft.com/office/powerpoint/2010/main" val="220889226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4203" y="0"/>
            <a:ext cx="8535593" cy="12588061"/>
          </a:xfrm>
          <a:prstGeom prst="rect">
            <a:avLst/>
          </a:prstGeom>
          <a:noFill/>
        </p:spPr>
        <p:txBody>
          <a:bodyPr wrap="square" rtlCol="0">
            <a:spAutoFit/>
          </a:bodyPr>
          <a:lstStyle/>
          <a:p>
            <a:r>
              <a:rPr lang="en-US" sz="4000" dirty="0">
                <a:latin typeface="Helvetica Neue" panose="02000503000000020004" pitchFamily="2" charset="0"/>
                <a:ea typeface="Helvetica Neue" panose="02000503000000020004" pitchFamily="2" charset="0"/>
                <a:cs typeface="Helvetica Neue" panose="02000503000000020004" pitchFamily="2" charset="0"/>
              </a:rPr>
              <a:t>Reading </a:t>
            </a:r>
          </a:p>
          <a:p>
            <a:r>
              <a:rPr lang="en-US" sz="4000" dirty="0">
                <a:latin typeface="Helvetica Neue" panose="02000503000000020004" pitchFamily="2" charset="0"/>
                <a:ea typeface="Helvetica Neue" panose="02000503000000020004" pitchFamily="2" charset="0"/>
                <a:cs typeface="Helvetica Neue" panose="02000503000000020004" pitchFamily="2" charset="0"/>
              </a:rPr>
              <a:t>List-</a:t>
            </a:r>
          </a:p>
          <a:p>
            <a:r>
              <a:rPr lang="en-US" sz="2000" dirty="0">
                <a:latin typeface="Helvetica Neue" panose="02000503000000020004" pitchFamily="2" charset="0"/>
                <a:ea typeface="Helvetica Neue" panose="02000503000000020004" pitchFamily="2" charset="0"/>
                <a:cs typeface="Helvetica Neue" panose="02000503000000020004" pitchFamily="2" charset="0"/>
                <a:hlinkClick r:id="rId3">
                  <a:extLst>
                    <a:ext uri="{A12FA001-AC4F-418D-AE19-62706E023703}">
                      <ahyp:hlinkClr xmlns:ahyp="http://schemas.microsoft.com/office/drawing/2018/hyperlinkcolor" val="tx"/>
                    </a:ext>
                  </a:extLst>
                </a:hlinkClick>
              </a:rPr>
              <a:t>Jason Hickel</a:t>
            </a:r>
            <a:r>
              <a:rPr lang="en-US" sz="2000" dirty="0">
                <a:latin typeface="Helvetica Neue" panose="02000503000000020004" pitchFamily="2" charset="0"/>
                <a:ea typeface="Helvetica Neue" panose="02000503000000020004" pitchFamily="2" charset="0"/>
                <a:cs typeface="Helvetica Neue" panose="02000503000000020004" pitchFamily="2" charset="0"/>
              </a:rPr>
              <a:t> The Divide and Less is More</a:t>
            </a:r>
          </a:p>
          <a:p>
            <a:r>
              <a:rPr lang="en-US" dirty="0">
                <a:latin typeface="Helvetica Neue" panose="02000503000000020004" pitchFamily="2" charset="0"/>
                <a:ea typeface="Helvetica Neue" panose="02000503000000020004" pitchFamily="2" charset="0"/>
                <a:cs typeface="Helvetica Neue" panose="02000503000000020004" pitchFamily="2" charset="0"/>
                <a:hlinkClick r:id="rId4">
                  <a:extLst>
                    <a:ext uri="{A12FA001-AC4F-418D-AE19-62706E023703}">
                      <ahyp:hlinkClr xmlns:ahyp="http://schemas.microsoft.com/office/drawing/2018/hyperlinkcolor" val="tx"/>
                    </a:ext>
                  </a:extLst>
                </a:hlinkClick>
              </a:rPr>
              <a:t>https://www.jasonhickel.org</a:t>
            </a:r>
            <a:endParaRPr lang="en-US" dirty="0">
              <a:latin typeface="Helvetica Neue" panose="02000503000000020004" pitchFamily="2" charset="0"/>
              <a:ea typeface="Helvetica Neue" panose="02000503000000020004" pitchFamily="2" charset="0"/>
              <a:cs typeface="Helvetica Neue" panose="02000503000000020004" pitchFamily="2" charset="0"/>
            </a:endParaRPr>
          </a:p>
          <a:p>
            <a:endParaRPr lang="en-US" dirty="0">
              <a:latin typeface="Helvetica Neue" panose="02000503000000020004" pitchFamily="2" charset="0"/>
              <a:ea typeface="Helvetica Neue" panose="02000503000000020004" pitchFamily="2" charset="0"/>
              <a:cs typeface="Helvetica Neue" panose="02000503000000020004" pitchFamily="2" charset="0"/>
            </a:endParaRPr>
          </a:p>
          <a:p>
            <a:r>
              <a:rPr lang="en-US" sz="1400" dirty="0">
                <a:latin typeface="Helvetica Neue" panose="02000503000000020004" pitchFamily="2" charset="0"/>
                <a:ea typeface="Helvetica Neue" panose="02000503000000020004" pitchFamily="2" charset="0"/>
                <a:cs typeface="Helvetica Neue" panose="02000503000000020004" pitchFamily="2" charset="0"/>
                <a:hlinkClick r:id="rId5">
                  <a:extLst>
                    <a:ext uri="{A12FA001-AC4F-418D-AE19-62706E023703}">
                      <ahyp:hlinkClr xmlns:ahyp="http://schemas.microsoft.com/office/drawing/2018/hyperlinkcolor" val="tx"/>
                    </a:ext>
                  </a:extLst>
                </a:hlinkClick>
              </a:rPr>
              <a:t>https://www.developmenteducationreview.com/issue/issue-27/global-citizenship-education-critical-introduction-key-concepts-and-debates</a:t>
            </a:r>
            <a:endParaRPr lang="en-US" sz="1400" dirty="0">
              <a:latin typeface="Helvetica Neue" panose="02000503000000020004" pitchFamily="2" charset="0"/>
              <a:ea typeface="Helvetica Neue" panose="02000503000000020004" pitchFamily="2" charset="0"/>
              <a:cs typeface="Helvetica Neue" panose="02000503000000020004" pitchFamily="2" charset="0"/>
            </a:endParaRPr>
          </a:p>
          <a:p>
            <a:endParaRPr lang="en-US" sz="1400" dirty="0">
              <a:latin typeface="Helvetica Neue" panose="02000503000000020004" pitchFamily="2" charset="0"/>
              <a:ea typeface="Helvetica Neue" panose="02000503000000020004" pitchFamily="2" charset="0"/>
              <a:cs typeface="Helvetica Neue" panose="02000503000000020004" pitchFamily="2" charset="0"/>
            </a:endParaRPr>
          </a:p>
          <a:p>
            <a:r>
              <a:rPr lang="en-US" sz="2000" dirty="0">
                <a:solidFill>
                  <a:srgbClr val="0000FF"/>
                </a:solidFill>
                <a:latin typeface="Helvetica Neue" panose="02000503000000020004" pitchFamily="2" charset="0"/>
                <a:ea typeface="Helvetica Neue" panose="02000503000000020004" pitchFamily="2" charset="0"/>
                <a:cs typeface="Helvetica Neue" panose="02000503000000020004" pitchFamily="2" charset="0"/>
                <a:hlinkClick r:id="rId6">
                  <a:extLst>
                    <a:ext uri="{A12FA001-AC4F-418D-AE19-62706E023703}">
                      <ahyp:hlinkClr xmlns:ahyp="http://schemas.microsoft.com/office/drawing/2018/hyperlinkcolor" val="tx"/>
                    </a:ext>
                  </a:extLst>
                </a:hlinkClick>
              </a:rPr>
              <a:t>GCE or Otherwise</a:t>
            </a:r>
          </a:p>
          <a:p>
            <a:r>
              <a:rPr lang="en-US" dirty="0">
                <a:latin typeface="Helvetica Neue" panose="02000503000000020004" pitchFamily="2" charset="0"/>
                <a:ea typeface="Helvetica Neue" panose="02000503000000020004" pitchFamily="2" charset="0"/>
                <a:cs typeface="Helvetica Neue" panose="02000503000000020004" pitchFamily="2" charset="0"/>
                <a:hlinkClick r:id="rId6">
                  <a:extLst>
                    <a:ext uri="{A12FA001-AC4F-418D-AE19-62706E023703}">
                      <ahyp:hlinkClr xmlns:ahyp="http://schemas.microsoft.com/office/drawing/2018/hyperlinkcolor" val="tx"/>
                    </a:ext>
                  </a:extLst>
                </a:hlinkClick>
              </a:rPr>
              <a:t>https://decolonialfutures.net/gce/</a:t>
            </a:r>
            <a:endParaRPr lang="en-US" dirty="0">
              <a:latin typeface="Helvetica Neue" panose="02000503000000020004" pitchFamily="2" charset="0"/>
              <a:ea typeface="Helvetica Neue" panose="02000503000000020004" pitchFamily="2" charset="0"/>
              <a:cs typeface="Helvetica Neue" panose="02000503000000020004" pitchFamily="2" charset="0"/>
            </a:endParaRPr>
          </a:p>
          <a:p>
            <a:endParaRPr lang="en-US" dirty="0">
              <a:latin typeface="Helvetica Neue" panose="02000503000000020004" pitchFamily="2" charset="0"/>
              <a:ea typeface="Helvetica Neue" panose="02000503000000020004" pitchFamily="2" charset="0"/>
              <a:cs typeface="Helvetica Neue" panose="02000503000000020004" pitchFamily="2" charset="0"/>
            </a:endParaRPr>
          </a:p>
          <a:p>
            <a:r>
              <a:rPr lang="en-US" sz="2000" dirty="0">
                <a:solidFill>
                  <a:srgbClr val="0000FF"/>
                </a:solidFill>
                <a:latin typeface="Helvetica Neue" panose="02000503000000020004" pitchFamily="2" charset="0"/>
                <a:ea typeface="Helvetica Neue" panose="02000503000000020004" pitchFamily="2" charset="0"/>
                <a:cs typeface="Helvetica Neue" panose="02000503000000020004" pitchFamily="2" charset="0"/>
                <a:hlinkClick r:id="rId7">
                  <a:extLst>
                    <a:ext uri="{A12FA001-AC4F-418D-AE19-62706E023703}">
                      <ahyp:hlinkClr xmlns:ahyp="http://schemas.microsoft.com/office/drawing/2018/hyperlinkcolor" val="tx"/>
                    </a:ext>
                  </a:extLst>
                </a:hlinkClick>
              </a:rPr>
              <a:t>Ethical Global Issues Pedagogy</a:t>
            </a:r>
          </a:p>
          <a:p>
            <a:r>
              <a:rPr lang="en-US" dirty="0">
                <a:latin typeface="Helvetica Neue" panose="02000503000000020004" pitchFamily="2" charset="0"/>
                <a:ea typeface="Helvetica Neue" panose="02000503000000020004" pitchFamily="2" charset="0"/>
                <a:cs typeface="Helvetica Neue" panose="02000503000000020004" pitchFamily="2" charset="0"/>
                <a:hlinkClick r:id="rId7">
                  <a:extLst>
                    <a:ext uri="{A12FA001-AC4F-418D-AE19-62706E023703}">
                      <ahyp:hlinkClr xmlns:ahyp="http://schemas.microsoft.com/office/drawing/2018/hyperlinkcolor" val="tx"/>
                    </a:ext>
                  </a:extLst>
                </a:hlinkClick>
              </a:rPr>
              <a:t>https://www.mmu.ac.uk/media/mmuacuk/content/documents/esri/projects/teacher-resource-project/Ethical-Global-Issues-English.pdf</a:t>
            </a:r>
            <a:endParaRPr lang="en-US" dirty="0">
              <a:latin typeface="Helvetica Neue" panose="02000503000000020004" pitchFamily="2" charset="0"/>
              <a:ea typeface="Helvetica Neue" panose="02000503000000020004" pitchFamily="2" charset="0"/>
              <a:cs typeface="Helvetica Neue" panose="02000503000000020004" pitchFamily="2" charset="0"/>
            </a:endParaRPr>
          </a:p>
          <a:p>
            <a:endParaRPr lang="en-US" dirty="0">
              <a:solidFill>
                <a:srgbClr val="0000FF"/>
              </a:solidFill>
              <a:latin typeface="Helvetica Neue" panose="02000503000000020004" pitchFamily="2" charset="0"/>
              <a:ea typeface="Helvetica Neue" panose="02000503000000020004" pitchFamily="2" charset="0"/>
              <a:cs typeface="Helvetica Neue" panose="02000503000000020004" pitchFamily="2" charset="0"/>
              <a:hlinkClick r:id="rId8">
                <a:extLst>
                  <a:ext uri="{A12FA001-AC4F-418D-AE19-62706E023703}">
                    <ahyp:hlinkClr xmlns:ahyp="http://schemas.microsoft.com/office/drawing/2018/hyperlinkcolor" val="tx"/>
                  </a:ext>
                </a:extLst>
              </a:hlinkClick>
            </a:endParaRPr>
          </a:p>
          <a:p>
            <a:r>
              <a:rPr lang="en-US" sz="2000" dirty="0">
                <a:solidFill>
                  <a:srgbClr val="0000FF"/>
                </a:solidFill>
                <a:latin typeface="Helvetica Neue" panose="02000503000000020004" pitchFamily="2" charset="0"/>
                <a:ea typeface="Helvetica Neue" panose="02000503000000020004" pitchFamily="2" charset="0"/>
                <a:cs typeface="Helvetica Neue" panose="02000503000000020004" pitchFamily="2" charset="0"/>
                <a:hlinkClick r:id="rId8">
                  <a:extLst>
                    <a:ext uri="{A12FA001-AC4F-418D-AE19-62706E023703}">
                      <ahyp:hlinkClr xmlns:ahyp="http://schemas.microsoft.com/office/drawing/2018/hyperlinkcolor" val="tx"/>
                    </a:ext>
                  </a:extLst>
                </a:hlinkClick>
              </a:rPr>
              <a:t>Learning to Read the World</a:t>
            </a:r>
          </a:p>
          <a:p>
            <a:r>
              <a:rPr lang="en-US" dirty="0">
                <a:latin typeface="Helvetica Neue" panose="02000503000000020004" pitchFamily="2" charset="0"/>
                <a:ea typeface="Helvetica Neue" panose="02000503000000020004" pitchFamily="2" charset="0"/>
                <a:cs typeface="Helvetica Neue" panose="02000503000000020004" pitchFamily="2" charset="0"/>
                <a:hlinkClick r:id="rId8">
                  <a:extLst>
                    <a:ext uri="{A12FA001-AC4F-418D-AE19-62706E023703}">
                      <ahyp:hlinkClr xmlns:ahyp="http://schemas.microsoft.com/office/drawing/2018/hyperlinkcolor" val="tx"/>
                    </a:ext>
                  </a:extLst>
                </a:hlinkClick>
              </a:rPr>
              <a:t>https://developmenteducation.ie/resource/learning-to-read-the-world-teaching-and-learning-about-global-citizenship-and-international-development-in-post-primary-schools/</a:t>
            </a:r>
            <a:endParaRPr lang="en-US" dirty="0">
              <a:latin typeface="Helvetica Neue" panose="02000503000000020004" pitchFamily="2" charset="0"/>
              <a:ea typeface="Helvetica Neue" panose="02000503000000020004" pitchFamily="2" charset="0"/>
              <a:cs typeface="Helvetica Neue" panose="02000503000000020004" pitchFamily="2" charset="0"/>
            </a:endParaRPr>
          </a:p>
          <a:p>
            <a:endParaRPr lang="en-US" dirty="0">
              <a:latin typeface="Helvetica Neue" panose="02000503000000020004" pitchFamily="2" charset="0"/>
              <a:ea typeface="Helvetica Neue" panose="02000503000000020004" pitchFamily="2" charset="0"/>
              <a:cs typeface="Helvetica Neue" panose="02000503000000020004" pitchFamily="2" charset="0"/>
            </a:endParaRPr>
          </a:p>
          <a:p>
            <a:endParaRPr lang="en-US" dirty="0">
              <a:latin typeface="Helvetica Neue" panose="02000503000000020004" pitchFamily="2" charset="0"/>
              <a:ea typeface="Helvetica Neue" panose="02000503000000020004" pitchFamily="2" charset="0"/>
              <a:cs typeface="Helvetica Neue" panose="02000503000000020004" pitchFamily="2" charset="0"/>
            </a:endParaRPr>
          </a:p>
          <a:p>
            <a:endParaRPr lang="en-US" dirty="0">
              <a:latin typeface="Helvetica Neue" panose="02000503000000020004" pitchFamily="2" charset="0"/>
              <a:ea typeface="Helvetica Neue" panose="02000503000000020004" pitchFamily="2" charset="0"/>
              <a:cs typeface="Helvetica Neue" panose="02000503000000020004" pitchFamily="2" charset="0"/>
            </a:endParaRPr>
          </a:p>
          <a:p>
            <a:endParaRPr lang="en-US" dirty="0">
              <a:latin typeface="Helvetica Neue" panose="02000503000000020004" pitchFamily="2" charset="0"/>
              <a:ea typeface="Helvetica Neue" panose="02000503000000020004" pitchFamily="2" charset="0"/>
              <a:cs typeface="Helvetica Neue" panose="02000503000000020004" pitchFamily="2" charset="0"/>
            </a:endParaRPr>
          </a:p>
          <a:p>
            <a:endParaRPr lang="en-US" dirty="0">
              <a:latin typeface="Helvetica Neue" panose="02000503000000020004" pitchFamily="2" charset="0"/>
              <a:ea typeface="Helvetica Neue" panose="02000503000000020004" pitchFamily="2" charset="0"/>
              <a:cs typeface="Helvetica Neue" panose="02000503000000020004" pitchFamily="2" charset="0"/>
            </a:endParaRPr>
          </a:p>
          <a:p>
            <a:endParaRPr lang="en-US" dirty="0">
              <a:latin typeface="Helvetica Neue" panose="02000503000000020004" pitchFamily="2" charset="0"/>
              <a:ea typeface="Helvetica Neue" panose="02000503000000020004" pitchFamily="2" charset="0"/>
              <a:cs typeface="Helvetica Neue" panose="02000503000000020004" pitchFamily="2" charset="0"/>
            </a:endParaRPr>
          </a:p>
          <a:p>
            <a:endParaRPr lang="en-US" dirty="0">
              <a:latin typeface="Helvetica Neue" panose="02000503000000020004" pitchFamily="2" charset="0"/>
              <a:ea typeface="Helvetica Neue" panose="02000503000000020004" pitchFamily="2" charset="0"/>
              <a:cs typeface="Helvetica Neue" panose="02000503000000020004" pitchFamily="2" charset="0"/>
            </a:endParaRPr>
          </a:p>
          <a:p>
            <a:endParaRPr lang="en-US" dirty="0">
              <a:latin typeface="Helvetica Neue" panose="02000503000000020004" pitchFamily="2" charset="0"/>
              <a:ea typeface="Helvetica Neue" panose="02000503000000020004" pitchFamily="2" charset="0"/>
              <a:cs typeface="Helvetica Neue" panose="02000503000000020004" pitchFamily="2" charset="0"/>
            </a:endParaRPr>
          </a:p>
          <a:p>
            <a:endParaRPr lang="en-US" dirty="0">
              <a:latin typeface="Helvetica Neue" panose="02000503000000020004" pitchFamily="2" charset="0"/>
              <a:ea typeface="Helvetica Neue" panose="02000503000000020004" pitchFamily="2" charset="0"/>
              <a:cs typeface="Helvetica Neue" panose="02000503000000020004" pitchFamily="2" charset="0"/>
            </a:endParaRPr>
          </a:p>
          <a:p>
            <a:endParaRPr lang="en-US" dirty="0">
              <a:latin typeface="Helvetica Neue" panose="02000503000000020004" pitchFamily="2" charset="0"/>
              <a:ea typeface="Helvetica Neue" panose="02000503000000020004" pitchFamily="2" charset="0"/>
              <a:cs typeface="Helvetica Neue" panose="02000503000000020004" pitchFamily="2" charset="0"/>
            </a:endParaRPr>
          </a:p>
          <a:p>
            <a:endParaRPr lang="en-US" dirty="0">
              <a:latin typeface="Helvetica Neue" panose="02000503000000020004" pitchFamily="2" charset="0"/>
              <a:ea typeface="Helvetica Neue" panose="02000503000000020004" pitchFamily="2" charset="0"/>
              <a:cs typeface="Helvetica Neue" panose="02000503000000020004" pitchFamily="2" charset="0"/>
            </a:endParaRPr>
          </a:p>
          <a:p>
            <a:endParaRPr lang="en-US" dirty="0">
              <a:latin typeface="Helvetica Neue" panose="02000503000000020004" pitchFamily="2" charset="0"/>
              <a:ea typeface="Helvetica Neue" panose="02000503000000020004" pitchFamily="2" charset="0"/>
              <a:cs typeface="Helvetica Neue" panose="02000503000000020004" pitchFamily="2" charset="0"/>
            </a:endParaRPr>
          </a:p>
          <a:p>
            <a:endParaRPr lang="en-US" dirty="0">
              <a:latin typeface="Helvetica Neue" panose="02000503000000020004" pitchFamily="2" charset="0"/>
              <a:ea typeface="Helvetica Neue" panose="02000503000000020004" pitchFamily="2" charset="0"/>
              <a:cs typeface="Helvetica Neue" panose="02000503000000020004" pitchFamily="2" charset="0"/>
            </a:endParaRPr>
          </a:p>
          <a:p>
            <a:endParaRPr lang="en-US" dirty="0">
              <a:latin typeface="Helvetica Neue" panose="02000503000000020004" pitchFamily="2" charset="0"/>
              <a:ea typeface="Helvetica Neue" panose="02000503000000020004" pitchFamily="2" charset="0"/>
              <a:cs typeface="Helvetica Neue" panose="02000503000000020004" pitchFamily="2" charset="0"/>
            </a:endParaRPr>
          </a:p>
          <a:p>
            <a:endParaRPr lang="en-US" dirty="0">
              <a:latin typeface="Helvetica Neue" panose="02000503000000020004" pitchFamily="2" charset="0"/>
              <a:ea typeface="Helvetica Neue" panose="02000503000000020004" pitchFamily="2" charset="0"/>
              <a:cs typeface="Helvetica Neue" panose="02000503000000020004" pitchFamily="2" charset="0"/>
            </a:endParaRPr>
          </a:p>
          <a:p>
            <a:pPr algn="ctr"/>
            <a:endParaRPr lang="en-US" sz="4000" dirty="0">
              <a:latin typeface="Helvetica Neue" panose="02000503000000020004" pitchFamily="2" charset="0"/>
              <a:ea typeface="Helvetica Neue" panose="02000503000000020004" pitchFamily="2" charset="0"/>
              <a:cs typeface="Helvetica Neue" panose="02000503000000020004" pitchFamily="2" charset="0"/>
            </a:endParaRPr>
          </a:p>
          <a:p>
            <a:endParaRPr lang="en-US" sz="4000" dirty="0">
              <a:latin typeface="Helvetica Neue" panose="02000503000000020004" pitchFamily="2" charset="0"/>
              <a:ea typeface="Helvetica Neue" panose="02000503000000020004" pitchFamily="2" charset="0"/>
              <a:cs typeface="Helvetica Neue" panose="02000503000000020004" pitchFamily="2" charset="0"/>
            </a:endParaRPr>
          </a:p>
          <a:p>
            <a:pPr algn="ctr"/>
            <a:endParaRPr lang="en-US" sz="4000" dirty="0">
              <a:latin typeface="Helvetica Neue" panose="02000503000000020004" pitchFamily="2" charset="0"/>
              <a:ea typeface="Helvetica Neue" panose="02000503000000020004" pitchFamily="2" charset="0"/>
              <a:cs typeface="Helvetica Neue" panose="02000503000000020004" pitchFamily="2" charset="0"/>
            </a:endParaRPr>
          </a:p>
          <a:p>
            <a:pPr algn="ctr"/>
            <a:endParaRPr lang="en-US" sz="4000" dirty="0">
              <a:latin typeface="Helvetica Neue" panose="02000503000000020004" pitchFamily="2" charset="0"/>
              <a:ea typeface="Helvetica Neue" panose="02000503000000020004" pitchFamily="2" charset="0"/>
              <a:cs typeface="Helvetica Neue" panose="02000503000000020004" pitchFamily="2" charset="0"/>
            </a:endParaRPr>
          </a:p>
        </p:txBody>
      </p:sp>
      <p:pic>
        <p:nvPicPr>
          <p:cNvPr id="4" name="Picture 3" descr="Screen Shot 2020-09-25 at 14.31.41.png"/>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4127276" y="1"/>
            <a:ext cx="5016724" cy="12192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98518025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4231" y="512539"/>
            <a:ext cx="8535593" cy="13265170"/>
          </a:xfrm>
          <a:prstGeom prst="rect">
            <a:avLst/>
          </a:prstGeom>
          <a:noFill/>
        </p:spPr>
        <p:txBody>
          <a:bodyPr wrap="square" rtlCol="0">
            <a:spAutoFit/>
          </a:bodyPr>
          <a:lstStyle/>
          <a:p>
            <a:pPr algn="ctr"/>
            <a:r>
              <a:rPr lang="en-US" sz="3600" b="1" dirty="0">
                <a:latin typeface="Helvetica Neue" panose="02000503000000020004" pitchFamily="2" charset="0"/>
                <a:ea typeface="Helvetica Neue" panose="02000503000000020004" pitchFamily="2" charset="0"/>
                <a:cs typeface="Helvetica Neue" panose="02000503000000020004" pitchFamily="2" charset="0"/>
              </a:rPr>
              <a:t>Reading list-Connecting Covid</a:t>
            </a:r>
          </a:p>
          <a:p>
            <a:endParaRPr lang="en-US" b="1" dirty="0">
              <a:latin typeface="Helvetica Neue" panose="02000503000000020004" pitchFamily="2" charset="0"/>
              <a:ea typeface="Helvetica Neue" panose="02000503000000020004" pitchFamily="2" charset="0"/>
              <a:cs typeface="Helvetica Neue" panose="02000503000000020004" pitchFamily="2" charset="0"/>
            </a:endParaRPr>
          </a:p>
          <a:p>
            <a:r>
              <a:rPr lang="en-US" sz="2000" b="1" dirty="0">
                <a:latin typeface="Helvetica Neue" panose="02000503000000020004" pitchFamily="2" charset="0"/>
                <a:ea typeface="Helvetica Neue" panose="02000503000000020004" pitchFamily="2" charset="0"/>
                <a:cs typeface="Helvetica Neue" panose="02000503000000020004" pitchFamily="2" charset="0"/>
              </a:rPr>
              <a:t>The Pandemic is a Portal video and lesson plan </a:t>
            </a:r>
          </a:p>
          <a:p>
            <a:r>
              <a:rPr lang="en-US" dirty="0">
                <a:latin typeface="Helvetica Neue" panose="02000503000000020004" pitchFamily="2" charset="0"/>
                <a:ea typeface="Helvetica Neue" panose="02000503000000020004" pitchFamily="2" charset="0"/>
                <a:cs typeface="Helvetica Neue" panose="02000503000000020004" pitchFamily="2" charset="0"/>
                <a:hlinkClick r:id="rId3"/>
              </a:rPr>
              <a:t>https://worldslargestlesson.globalgoals.org/resource/the-pandemic-is-a-portal/</a:t>
            </a:r>
            <a:endParaRPr lang="en-US" dirty="0">
              <a:latin typeface="Helvetica Neue" panose="02000503000000020004" pitchFamily="2" charset="0"/>
              <a:ea typeface="Helvetica Neue" panose="02000503000000020004" pitchFamily="2" charset="0"/>
              <a:cs typeface="Helvetica Neue" panose="02000503000000020004" pitchFamily="2" charset="0"/>
            </a:endParaRPr>
          </a:p>
          <a:p>
            <a:endParaRPr lang="en-US" b="1" dirty="0">
              <a:latin typeface="Helvetica Neue" panose="02000503000000020004" pitchFamily="2" charset="0"/>
              <a:ea typeface="Helvetica Neue" panose="02000503000000020004" pitchFamily="2" charset="0"/>
              <a:cs typeface="Helvetica Neue" panose="02000503000000020004" pitchFamily="2" charset="0"/>
            </a:endParaRPr>
          </a:p>
          <a:p>
            <a:r>
              <a:rPr lang="en-US" sz="2000" b="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hlinkClick r:id="rId4"/>
              </a:rPr>
              <a:t>The New Internationalist</a:t>
            </a:r>
          </a:p>
          <a:p>
            <a:r>
              <a:rPr lang="en-US" sz="1600" dirty="0">
                <a:latin typeface="Helvetica Neue" panose="02000503000000020004" pitchFamily="2" charset="0"/>
                <a:ea typeface="Helvetica Neue" panose="02000503000000020004" pitchFamily="2" charset="0"/>
                <a:cs typeface="Helvetica Neue" panose="02000503000000020004" pitchFamily="2" charset="0"/>
                <a:hlinkClick r:id="rId4"/>
              </a:rPr>
              <a:t>https://newint.org/features/2020/08/11/big-story-covid-19-lessons-pandemic</a:t>
            </a:r>
            <a:endParaRPr lang="en-US" sz="1600" dirty="0">
              <a:latin typeface="Helvetica Neue" panose="02000503000000020004" pitchFamily="2" charset="0"/>
              <a:ea typeface="Helvetica Neue" panose="02000503000000020004" pitchFamily="2" charset="0"/>
              <a:cs typeface="Helvetica Neue" panose="02000503000000020004" pitchFamily="2" charset="0"/>
            </a:endParaRPr>
          </a:p>
          <a:p>
            <a:endParaRPr lang="en-US" sz="2000" b="1" dirty="0">
              <a:latin typeface="Helvetica Neue" panose="02000503000000020004" pitchFamily="2" charset="0"/>
              <a:ea typeface="Helvetica Neue" panose="02000503000000020004" pitchFamily="2" charset="0"/>
              <a:cs typeface="Helvetica Neue" panose="02000503000000020004" pitchFamily="2" charset="0"/>
            </a:endParaRPr>
          </a:p>
          <a:p>
            <a:r>
              <a:rPr lang="en-US" sz="2000" b="1" dirty="0">
                <a:latin typeface="Helvetica Neue" panose="02000503000000020004" pitchFamily="2" charset="0"/>
                <a:ea typeface="Helvetica Neue" panose="02000503000000020004" pitchFamily="2" charset="0"/>
                <a:cs typeface="Helvetica Neue" panose="02000503000000020004" pitchFamily="2" charset="0"/>
              </a:rPr>
              <a:t>Philip Alston ex UN special </a:t>
            </a:r>
            <a:r>
              <a:rPr lang="en-US" sz="2000" b="1" dirty="0" err="1">
                <a:latin typeface="Helvetica Neue" panose="02000503000000020004" pitchFamily="2" charset="0"/>
                <a:ea typeface="Helvetica Neue" panose="02000503000000020004" pitchFamily="2" charset="0"/>
                <a:cs typeface="Helvetica Neue" panose="02000503000000020004" pitchFamily="2" charset="0"/>
              </a:rPr>
              <a:t>rapp</a:t>
            </a:r>
            <a:r>
              <a:rPr lang="en-US" sz="2000" b="1" dirty="0">
                <a:latin typeface="Helvetica Neue" panose="02000503000000020004" pitchFamily="2" charset="0"/>
                <a:ea typeface="Helvetica Neue" panose="02000503000000020004" pitchFamily="2" charset="0"/>
                <a:cs typeface="Helvetica Neue" panose="02000503000000020004" pitchFamily="2" charset="0"/>
              </a:rPr>
              <a:t>. on Poverty</a:t>
            </a:r>
          </a:p>
          <a:p>
            <a:r>
              <a:rPr lang="en-US" u="sng" dirty="0">
                <a:latin typeface="Helvetica Neue" panose="02000503000000020004" pitchFamily="2" charset="0"/>
                <a:ea typeface="Helvetica Neue" panose="02000503000000020004" pitchFamily="2" charset="0"/>
                <a:cs typeface="Helvetica Neue" panose="02000503000000020004" pitchFamily="2" charset="0"/>
                <a:hlinkClick r:id="rId5"/>
              </a:rPr>
              <a:t>https://developmenteducation.ie/feature/7-key-takeaways-from-philip-alston-a-masterclass-on-extreme-poverty/</a:t>
            </a:r>
            <a:endParaRPr lang="en-US" u="sng" dirty="0">
              <a:latin typeface="Helvetica Neue" panose="02000503000000020004" pitchFamily="2" charset="0"/>
              <a:ea typeface="Helvetica Neue" panose="02000503000000020004" pitchFamily="2" charset="0"/>
              <a:cs typeface="Helvetica Neue" panose="02000503000000020004" pitchFamily="2" charset="0"/>
            </a:endParaRPr>
          </a:p>
          <a:p>
            <a:endParaRPr lang="en-US" sz="2000" b="1" dirty="0">
              <a:latin typeface="Helvetica Neue" panose="02000503000000020004" pitchFamily="2" charset="0"/>
              <a:ea typeface="Helvetica Neue" panose="02000503000000020004" pitchFamily="2" charset="0"/>
              <a:cs typeface="Helvetica Neue" panose="02000503000000020004" pitchFamily="2" charset="0"/>
            </a:endParaRPr>
          </a:p>
          <a:p>
            <a:r>
              <a:rPr lang="en-US" sz="2000" b="1" dirty="0">
                <a:latin typeface="Helvetica Neue" panose="02000503000000020004" pitchFamily="2" charset="0"/>
                <a:ea typeface="Helvetica Neue" panose="02000503000000020004" pitchFamily="2" charset="0"/>
                <a:cs typeface="Helvetica Neue" panose="02000503000000020004" pitchFamily="2" charset="0"/>
              </a:rPr>
              <a:t>Climate Change and Covid 19</a:t>
            </a:r>
          </a:p>
          <a:p>
            <a:r>
              <a:rPr lang="en-US" sz="1600" dirty="0">
                <a:latin typeface="Helvetica Neue" panose="02000503000000020004" pitchFamily="2" charset="0"/>
                <a:ea typeface="Helvetica Neue" panose="02000503000000020004" pitchFamily="2" charset="0"/>
                <a:cs typeface="Helvetica Neue" panose="02000503000000020004" pitchFamily="2" charset="0"/>
                <a:hlinkClick r:id="rId6"/>
              </a:rPr>
              <a:t>https://www.developmenteducationreview.com/issue/issue-30/climate-change-and-coronavirus-confluence-two-emergencies-learning-and-teaching</a:t>
            </a:r>
            <a:endParaRPr lang="en-US" sz="1600" dirty="0">
              <a:latin typeface="Helvetica Neue" panose="02000503000000020004" pitchFamily="2" charset="0"/>
              <a:ea typeface="Helvetica Neue" panose="02000503000000020004" pitchFamily="2" charset="0"/>
              <a:cs typeface="Helvetica Neue" panose="02000503000000020004" pitchFamily="2" charset="0"/>
            </a:endParaRPr>
          </a:p>
          <a:p>
            <a:endParaRPr lang="en-US" sz="1600" dirty="0">
              <a:latin typeface="Helvetica Neue" panose="02000503000000020004" pitchFamily="2" charset="0"/>
              <a:ea typeface="Helvetica Neue" panose="02000503000000020004" pitchFamily="2" charset="0"/>
              <a:cs typeface="Helvetica Neue" panose="02000503000000020004" pitchFamily="2" charset="0"/>
            </a:endParaRPr>
          </a:p>
          <a:p>
            <a:r>
              <a:rPr lang="en-US" sz="2000" b="1" dirty="0">
                <a:latin typeface="Helvetica Neue" panose="02000503000000020004" pitchFamily="2" charset="0"/>
                <a:ea typeface="Helvetica Neue" panose="02000503000000020004" pitchFamily="2" charset="0"/>
                <a:cs typeface="Helvetica Neue" panose="02000503000000020004" pitchFamily="2" charset="0"/>
              </a:rPr>
              <a:t>Catch them if you can – online hub</a:t>
            </a:r>
          </a:p>
          <a:p>
            <a:r>
              <a:rPr lang="en-US" sz="2000" dirty="0">
                <a:latin typeface="Helvetica Neue" panose="02000503000000020004" pitchFamily="2" charset="0"/>
                <a:ea typeface="Helvetica Neue" panose="02000503000000020004" pitchFamily="2" charset="0"/>
                <a:cs typeface="Helvetica Neue" panose="02000503000000020004" pitchFamily="2" charset="0"/>
                <a:hlinkClick r:id="rId7"/>
              </a:rPr>
              <a:t>https://8020.ie/catchthemifyoucan/</a:t>
            </a:r>
            <a:endParaRPr lang="en-US" sz="2000" dirty="0">
              <a:latin typeface="Helvetica Neue" panose="02000503000000020004" pitchFamily="2" charset="0"/>
              <a:ea typeface="Helvetica Neue" panose="02000503000000020004" pitchFamily="2" charset="0"/>
              <a:cs typeface="Helvetica Neue" panose="02000503000000020004" pitchFamily="2" charset="0"/>
            </a:endParaRPr>
          </a:p>
          <a:p>
            <a:endParaRPr lang="en-US" sz="2000" b="1" dirty="0">
              <a:latin typeface="Helvetica Neue" panose="02000503000000020004" pitchFamily="2" charset="0"/>
              <a:ea typeface="Helvetica Neue" panose="02000503000000020004" pitchFamily="2" charset="0"/>
              <a:cs typeface="Helvetica Neue" panose="02000503000000020004" pitchFamily="2" charset="0"/>
            </a:endParaRPr>
          </a:p>
          <a:p>
            <a:endParaRPr lang="en-US" sz="2000" b="1" dirty="0">
              <a:latin typeface="Helvetica Neue" panose="02000503000000020004" pitchFamily="2" charset="0"/>
              <a:ea typeface="Helvetica Neue" panose="02000503000000020004" pitchFamily="2" charset="0"/>
              <a:cs typeface="Helvetica Neue" panose="02000503000000020004" pitchFamily="2" charset="0"/>
            </a:endParaRPr>
          </a:p>
          <a:p>
            <a:endParaRPr lang="en-US" b="1" dirty="0">
              <a:latin typeface="Helvetica Neue" panose="02000503000000020004" pitchFamily="2" charset="0"/>
              <a:ea typeface="Helvetica Neue" panose="02000503000000020004" pitchFamily="2" charset="0"/>
              <a:cs typeface="Helvetica Neue" panose="02000503000000020004" pitchFamily="2" charset="0"/>
            </a:endParaRPr>
          </a:p>
          <a:p>
            <a:endParaRPr lang="en-US" b="1" dirty="0">
              <a:latin typeface="Helvetica Neue" panose="02000503000000020004" pitchFamily="2" charset="0"/>
              <a:ea typeface="Helvetica Neue" panose="02000503000000020004" pitchFamily="2" charset="0"/>
              <a:cs typeface="Helvetica Neue" panose="02000503000000020004" pitchFamily="2" charset="0"/>
              <a:hlinkClick r:id="rId8"/>
            </a:endParaRPr>
          </a:p>
          <a:p>
            <a:endParaRPr lang="en-US" b="1" dirty="0">
              <a:latin typeface="Helvetica Neue" panose="02000503000000020004" pitchFamily="2" charset="0"/>
              <a:ea typeface="Helvetica Neue" panose="02000503000000020004" pitchFamily="2" charset="0"/>
              <a:cs typeface="Helvetica Neue" panose="02000503000000020004" pitchFamily="2" charset="0"/>
            </a:endParaRPr>
          </a:p>
          <a:p>
            <a:endParaRPr lang="en-US" b="1" dirty="0">
              <a:latin typeface="Helvetica Neue" panose="02000503000000020004" pitchFamily="2" charset="0"/>
              <a:ea typeface="Helvetica Neue" panose="02000503000000020004" pitchFamily="2" charset="0"/>
              <a:cs typeface="Helvetica Neue" panose="02000503000000020004" pitchFamily="2" charset="0"/>
            </a:endParaRPr>
          </a:p>
          <a:p>
            <a:endParaRPr lang="en-US" b="1" dirty="0">
              <a:latin typeface="Helvetica Neue" panose="02000503000000020004" pitchFamily="2" charset="0"/>
              <a:ea typeface="Helvetica Neue" panose="02000503000000020004" pitchFamily="2" charset="0"/>
              <a:cs typeface="Helvetica Neue" panose="02000503000000020004" pitchFamily="2" charset="0"/>
            </a:endParaRPr>
          </a:p>
          <a:p>
            <a:endParaRPr lang="en-US" b="1" dirty="0">
              <a:latin typeface="Helvetica Neue" panose="02000503000000020004" pitchFamily="2" charset="0"/>
              <a:ea typeface="Helvetica Neue" panose="02000503000000020004" pitchFamily="2" charset="0"/>
              <a:cs typeface="Helvetica Neue" panose="02000503000000020004" pitchFamily="2" charset="0"/>
            </a:endParaRPr>
          </a:p>
          <a:p>
            <a:endParaRPr lang="en-US" b="1" dirty="0">
              <a:latin typeface="Helvetica Neue" panose="02000503000000020004" pitchFamily="2" charset="0"/>
              <a:ea typeface="Helvetica Neue" panose="02000503000000020004" pitchFamily="2" charset="0"/>
              <a:cs typeface="Helvetica Neue" panose="02000503000000020004" pitchFamily="2" charset="0"/>
            </a:endParaRPr>
          </a:p>
          <a:p>
            <a:endParaRPr lang="en-US" b="1" dirty="0">
              <a:latin typeface="Helvetica Neue" panose="02000503000000020004" pitchFamily="2" charset="0"/>
              <a:ea typeface="Helvetica Neue" panose="02000503000000020004" pitchFamily="2" charset="0"/>
              <a:cs typeface="Helvetica Neue" panose="02000503000000020004" pitchFamily="2" charset="0"/>
            </a:endParaRPr>
          </a:p>
          <a:p>
            <a:endParaRPr lang="en-US" b="1" dirty="0">
              <a:latin typeface="Helvetica Neue" panose="02000503000000020004" pitchFamily="2" charset="0"/>
              <a:ea typeface="Helvetica Neue" panose="02000503000000020004" pitchFamily="2" charset="0"/>
              <a:cs typeface="Helvetica Neue" panose="02000503000000020004" pitchFamily="2" charset="0"/>
            </a:endParaRPr>
          </a:p>
          <a:p>
            <a:endParaRPr lang="en-US" b="1" dirty="0">
              <a:latin typeface="Helvetica Neue" panose="02000503000000020004" pitchFamily="2" charset="0"/>
              <a:ea typeface="Helvetica Neue" panose="02000503000000020004" pitchFamily="2" charset="0"/>
              <a:cs typeface="Helvetica Neue" panose="02000503000000020004" pitchFamily="2" charset="0"/>
            </a:endParaRPr>
          </a:p>
          <a:p>
            <a:endParaRPr lang="en-US" b="1" dirty="0">
              <a:latin typeface="Helvetica Neue" panose="02000503000000020004" pitchFamily="2" charset="0"/>
              <a:ea typeface="Helvetica Neue" panose="02000503000000020004" pitchFamily="2" charset="0"/>
              <a:cs typeface="Helvetica Neue" panose="02000503000000020004" pitchFamily="2" charset="0"/>
            </a:endParaRPr>
          </a:p>
          <a:p>
            <a:endParaRPr lang="en-US" b="1" dirty="0">
              <a:latin typeface="Helvetica Neue" panose="02000503000000020004" pitchFamily="2" charset="0"/>
              <a:ea typeface="Helvetica Neue" panose="02000503000000020004" pitchFamily="2" charset="0"/>
              <a:cs typeface="Helvetica Neue" panose="02000503000000020004" pitchFamily="2" charset="0"/>
            </a:endParaRPr>
          </a:p>
          <a:p>
            <a:endParaRPr lang="en-US" b="1" dirty="0">
              <a:latin typeface="Helvetica Neue" panose="02000503000000020004" pitchFamily="2" charset="0"/>
              <a:ea typeface="Helvetica Neue" panose="02000503000000020004" pitchFamily="2" charset="0"/>
              <a:cs typeface="Helvetica Neue" panose="02000503000000020004" pitchFamily="2" charset="0"/>
            </a:endParaRPr>
          </a:p>
          <a:p>
            <a:endParaRPr lang="en-US" b="1" dirty="0">
              <a:latin typeface="Helvetica Neue" panose="02000503000000020004" pitchFamily="2" charset="0"/>
              <a:ea typeface="Helvetica Neue" panose="02000503000000020004" pitchFamily="2" charset="0"/>
              <a:cs typeface="Helvetica Neue" panose="02000503000000020004" pitchFamily="2" charset="0"/>
            </a:endParaRPr>
          </a:p>
          <a:p>
            <a:endParaRPr lang="en-US" b="1" dirty="0">
              <a:latin typeface="Helvetica Neue" panose="02000503000000020004" pitchFamily="2" charset="0"/>
              <a:ea typeface="Helvetica Neue" panose="02000503000000020004" pitchFamily="2" charset="0"/>
              <a:cs typeface="Helvetica Neue" panose="02000503000000020004" pitchFamily="2" charset="0"/>
            </a:endParaRPr>
          </a:p>
          <a:p>
            <a:endParaRPr lang="en-US" b="1" dirty="0">
              <a:latin typeface="Helvetica Neue" panose="02000503000000020004" pitchFamily="2" charset="0"/>
              <a:ea typeface="Helvetica Neue" panose="02000503000000020004" pitchFamily="2" charset="0"/>
              <a:cs typeface="Helvetica Neue" panose="02000503000000020004" pitchFamily="2" charset="0"/>
            </a:endParaRPr>
          </a:p>
          <a:p>
            <a:endParaRPr lang="en-US" b="1" dirty="0">
              <a:latin typeface="Helvetica Neue" panose="02000503000000020004" pitchFamily="2" charset="0"/>
              <a:ea typeface="Helvetica Neue" panose="02000503000000020004" pitchFamily="2" charset="0"/>
              <a:cs typeface="Helvetica Neue" panose="02000503000000020004" pitchFamily="2" charset="0"/>
            </a:endParaRPr>
          </a:p>
          <a:p>
            <a:pPr algn="ctr"/>
            <a:endParaRPr lang="en-US" sz="4000" b="1" dirty="0">
              <a:latin typeface="Helvetica Neue" panose="02000503000000020004" pitchFamily="2" charset="0"/>
              <a:ea typeface="Helvetica Neue" panose="02000503000000020004" pitchFamily="2" charset="0"/>
              <a:cs typeface="Helvetica Neue" panose="02000503000000020004" pitchFamily="2" charset="0"/>
            </a:endParaRPr>
          </a:p>
          <a:p>
            <a:endParaRPr lang="en-US" sz="4000" b="1" dirty="0">
              <a:latin typeface="Helvetica Neue" panose="02000503000000020004" pitchFamily="2" charset="0"/>
              <a:ea typeface="Helvetica Neue" panose="02000503000000020004" pitchFamily="2" charset="0"/>
              <a:cs typeface="Helvetica Neue" panose="02000503000000020004" pitchFamily="2" charset="0"/>
            </a:endParaRPr>
          </a:p>
          <a:p>
            <a:pPr algn="ctr"/>
            <a:endParaRPr lang="en-US" sz="4000" b="1" dirty="0">
              <a:latin typeface="Helvetica Neue" panose="02000503000000020004" pitchFamily="2" charset="0"/>
              <a:ea typeface="Helvetica Neue" panose="02000503000000020004" pitchFamily="2" charset="0"/>
              <a:cs typeface="Helvetica Neue" panose="02000503000000020004" pitchFamily="2" charset="0"/>
            </a:endParaRPr>
          </a:p>
          <a:p>
            <a:pPr algn="ctr"/>
            <a:endParaRPr lang="en-US" sz="4000" b="1" dirty="0">
              <a:latin typeface="Helvetica Neue" panose="02000503000000020004" pitchFamily="2" charset="0"/>
              <a:ea typeface="Helvetica Neue" panose="02000503000000020004" pitchFamily="2" charset="0"/>
              <a:cs typeface="Helvetica Neue" panose="02000503000000020004" pitchFamily="2" charset="0"/>
            </a:endParaRPr>
          </a:p>
        </p:txBody>
      </p:sp>
    </p:spTree>
    <p:extLst>
      <p:ext uri="{BB962C8B-B14F-4D97-AF65-F5344CB8AC3E}">
        <p14:creationId xmlns:p14="http://schemas.microsoft.com/office/powerpoint/2010/main" val="336489063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Unknown-13.jpe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78934" y="1074420"/>
            <a:ext cx="8077200" cy="4846320"/>
          </a:xfrm>
          <a:prstGeom prst="rect">
            <a:avLst/>
          </a:prstGeom>
        </p:spPr>
      </p:pic>
      <p:sp>
        <p:nvSpPr>
          <p:cNvPr id="3" name="TextBox 2"/>
          <p:cNvSpPr txBox="1"/>
          <p:nvPr/>
        </p:nvSpPr>
        <p:spPr>
          <a:xfrm>
            <a:off x="203200" y="5920740"/>
            <a:ext cx="8771467" cy="954107"/>
          </a:xfrm>
          <a:prstGeom prst="rect">
            <a:avLst/>
          </a:prstGeom>
          <a:noFill/>
        </p:spPr>
        <p:txBody>
          <a:bodyPr wrap="square" rtlCol="0">
            <a:spAutoFit/>
          </a:bodyPr>
          <a:lstStyle/>
          <a:p>
            <a:pPr algn="ctr"/>
            <a:r>
              <a:rPr lang="en-US" sz="2800" b="1" dirty="0">
                <a:latin typeface="American Typewriter"/>
                <a:cs typeface="American Typewriter"/>
              </a:rPr>
              <a:t>Go </a:t>
            </a:r>
            <a:r>
              <a:rPr lang="en-US" sz="2800" b="1" dirty="0" err="1">
                <a:latin typeface="American Typewriter"/>
                <a:cs typeface="American Typewriter"/>
              </a:rPr>
              <a:t>raibh</a:t>
            </a:r>
            <a:r>
              <a:rPr lang="en-US" sz="2800" b="1" dirty="0">
                <a:latin typeface="American Typewriter"/>
                <a:cs typeface="American Typewriter"/>
              </a:rPr>
              <a:t> mile </a:t>
            </a:r>
            <a:r>
              <a:rPr lang="en-US" sz="2800" b="1" dirty="0" err="1">
                <a:latin typeface="American Typewriter"/>
                <a:cs typeface="American Typewriter"/>
              </a:rPr>
              <a:t>maith</a:t>
            </a:r>
            <a:r>
              <a:rPr lang="en-US" sz="2800" b="1" dirty="0">
                <a:latin typeface="American Typewriter"/>
                <a:cs typeface="American Typewriter"/>
              </a:rPr>
              <a:t> </a:t>
            </a:r>
            <a:r>
              <a:rPr lang="en-US" sz="2800" b="1" dirty="0" err="1">
                <a:latin typeface="American Typewriter"/>
                <a:cs typeface="American Typewriter"/>
              </a:rPr>
              <a:t>agaibh</a:t>
            </a:r>
            <a:r>
              <a:rPr lang="en-US" sz="2800" b="1" dirty="0">
                <a:latin typeface="American Typewriter"/>
                <a:cs typeface="American Typewriter"/>
              </a:rPr>
              <a:t>! </a:t>
            </a:r>
          </a:p>
          <a:p>
            <a:pPr algn="ctr"/>
            <a:r>
              <a:rPr lang="en-US" sz="2800" b="1" dirty="0">
                <a:latin typeface="American Typewriter"/>
                <a:cs typeface="American Typewriter"/>
              </a:rPr>
              <a:t>22</a:t>
            </a:r>
            <a:r>
              <a:rPr lang="en-US" sz="2800" b="1" baseline="30000" dirty="0">
                <a:latin typeface="American Typewriter"/>
                <a:cs typeface="American Typewriter"/>
              </a:rPr>
              <a:t>nd</a:t>
            </a:r>
            <a:r>
              <a:rPr lang="en-US" sz="2800" b="1" dirty="0">
                <a:latin typeface="American Typewriter"/>
                <a:cs typeface="American Typewriter"/>
              </a:rPr>
              <a:t> October 4.30-5.30</a:t>
            </a:r>
          </a:p>
        </p:txBody>
      </p:sp>
    </p:spTree>
    <p:extLst>
      <p:ext uri="{BB962C8B-B14F-4D97-AF65-F5344CB8AC3E}">
        <p14:creationId xmlns:p14="http://schemas.microsoft.com/office/powerpoint/2010/main" val="11415856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A35E7-DD6C-7E4F-91CA-8FC3C23B1B62}"/>
              </a:ext>
            </a:extLst>
          </p:cNvPr>
          <p:cNvSpPr>
            <a:spLocks noGrp="1"/>
          </p:cNvSpPr>
          <p:nvPr>
            <p:ph type="title"/>
          </p:nvPr>
        </p:nvSpPr>
        <p:spPr>
          <a:xfrm>
            <a:off x="217069" y="-391621"/>
            <a:ext cx="7886700" cy="1325563"/>
          </a:xfrm>
        </p:spPr>
        <p:txBody>
          <a:bodyPr>
            <a:normAutofit/>
          </a:bodyPr>
          <a:lstStyle/>
          <a:p>
            <a:r>
              <a:rPr lang="en-US" sz="2000" b="1" dirty="0">
                <a:solidFill>
                  <a:srgbClr val="FF0000"/>
                </a:solidFill>
              </a:rPr>
              <a:t>1. Create new expense Claim</a:t>
            </a:r>
          </a:p>
        </p:txBody>
      </p:sp>
      <p:pic>
        <p:nvPicPr>
          <p:cNvPr id="4" name="Picture 3" descr="A screenshot of a cell phone&#10;&#10;Description automatically generated">
            <a:extLst>
              <a:ext uri="{FF2B5EF4-FFF2-40B4-BE49-F238E27FC236}">
                <a16:creationId xmlns:a16="http://schemas.microsoft.com/office/drawing/2014/main" id="{D9C211DE-C68C-EC45-BC95-9768F5BA358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84110" y="3685451"/>
            <a:ext cx="6050881" cy="3822600"/>
          </a:xfrm>
          <a:prstGeom prst="rect">
            <a:avLst/>
          </a:prstGeom>
        </p:spPr>
      </p:pic>
      <p:pic>
        <p:nvPicPr>
          <p:cNvPr id="5" name="Picture 4" descr="A screenshot of a social media post&#10;&#10;Description automatically generated">
            <a:extLst>
              <a:ext uri="{FF2B5EF4-FFF2-40B4-BE49-F238E27FC236}">
                <a16:creationId xmlns:a16="http://schemas.microsoft.com/office/drawing/2014/main" id="{F893E072-DB5C-EB49-9531-64E36174A2BC}"/>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855245" y="501908"/>
            <a:ext cx="7334249" cy="2779447"/>
          </a:xfrm>
          <a:prstGeom prst="rect">
            <a:avLst/>
          </a:prstGeom>
        </p:spPr>
      </p:pic>
      <p:cxnSp>
        <p:nvCxnSpPr>
          <p:cNvPr id="6" name="Straight Arrow Connector 5">
            <a:extLst>
              <a:ext uri="{FF2B5EF4-FFF2-40B4-BE49-F238E27FC236}">
                <a16:creationId xmlns:a16="http://schemas.microsoft.com/office/drawing/2014/main" id="{1B8C7DEA-A375-9F42-88AA-7A33370988F7}"/>
              </a:ext>
            </a:extLst>
          </p:cNvPr>
          <p:cNvCxnSpPr>
            <a:cxnSpLocks/>
          </p:cNvCxnSpPr>
          <p:nvPr/>
        </p:nvCxnSpPr>
        <p:spPr>
          <a:xfrm>
            <a:off x="2545180" y="612380"/>
            <a:ext cx="1615239" cy="475932"/>
          </a:xfrm>
          <a:prstGeom prst="straightConnector1">
            <a:avLst/>
          </a:prstGeom>
          <a:ln w="6032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09685CA5-56FF-6B4F-8AD6-707DB94CE03C}"/>
              </a:ext>
            </a:extLst>
          </p:cNvPr>
          <p:cNvCxnSpPr>
            <a:cxnSpLocks/>
          </p:cNvCxnSpPr>
          <p:nvPr/>
        </p:nvCxnSpPr>
        <p:spPr>
          <a:xfrm>
            <a:off x="1965157" y="4932947"/>
            <a:ext cx="1387642" cy="1079494"/>
          </a:xfrm>
          <a:prstGeom prst="straightConnector1">
            <a:avLst/>
          </a:prstGeom>
          <a:ln w="6032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8CBC3020-8D14-3949-A5E9-F72623380389}"/>
              </a:ext>
            </a:extLst>
          </p:cNvPr>
          <p:cNvCxnSpPr>
            <a:cxnSpLocks/>
          </p:cNvCxnSpPr>
          <p:nvPr/>
        </p:nvCxnSpPr>
        <p:spPr>
          <a:xfrm>
            <a:off x="1392655" y="6046497"/>
            <a:ext cx="1302419" cy="594935"/>
          </a:xfrm>
          <a:prstGeom prst="straightConnector1">
            <a:avLst/>
          </a:prstGeom>
          <a:ln w="6032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FFB03481-7DD1-8844-8A8B-829F2737137F}"/>
              </a:ext>
            </a:extLst>
          </p:cNvPr>
          <p:cNvCxnSpPr>
            <a:cxnSpLocks/>
          </p:cNvCxnSpPr>
          <p:nvPr/>
        </p:nvCxnSpPr>
        <p:spPr>
          <a:xfrm>
            <a:off x="3072063" y="1492408"/>
            <a:ext cx="280737" cy="684607"/>
          </a:xfrm>
          <a:prstGeom prst="straightConnector1">
            <a:avLst/>
          </a:prstGeom>
          <a:ln w="6032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4" name="Title 1">
            <a:extLst>
              <a:ext uri="{FF2B5EF4-FFF2-40B4-BE49-F238E27FC236}">
                <a16:creationId xmlns:a16="http://schemas.microsoft.com/office/drawing/2014/main" id="{0B296724-A758-4145-97ED-C32E086F34FB}"/>
              </a:ext>
            </a:extLst>
          </p:cNvPr>
          <p:cNvSpPr txBox="1">
            <a:spLocks/>
          </p:cNvSpPr>
          <p:nvPr/>
        </p:nvSpPr>
        <p:spPr>
          <a:xfrm>
            <a:off x="73190" y="2887595"/>
            <a:ext cx="78867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000" b="1" dirty="0">
                <a:solidFill>
                  <a:srgbClr val="FF0000"/>
                </a:solidFill>
              </a:rPr>
              <a:t>2. Provide details</a:t>
            </a:r>
          </a:p>
        </p:txBody>
      </p:sp>
    </p:spTree>
    <p:extLst>
      <p:ext uri="{BB962C8B-B14F-4D97-AF65-F5344CB8AC3E}">
        <p14:creationId xmlns:p14="http://schemas.microsoft.com/office/powerpoint/2010/main" val="2351069508"/>
      </p:ext>
    </p:extLst>
  </p:cSld>
  <p:clrMapOvr>
    <a:masterClrMapping/>
  </p:clrMapOvr>
</p:sld>
</file>

<file path=ppt/theme/theme1.xml><?xml version="1.0" encoding="utf-8"?>
<a:theme xmlns:a="http://schemas.openxmlformats.org/drawingml/2006/main" name="Office Theme">
  <a:themeElements>
    <a:clrScheme name="Custom 2">
      <a:dk1>
        <a:sysClr val="windowText" lastClr="000000"/>
      </a:dk1>
      <a:lt1>
        <a:sysClr val="window" lastClr="FFFFFF"/>
      </a:lt1>
      <a:dk2>
        <a:srgbClr val="1F497D"/>
      </a:dk2>
      <a:lt2>
        <a:srgbClr val="EFF084"/>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138</TotalTime>
  <Words>3602</Words>
  <Application>Microsoft Macintosh PowerPoint</Application>
  <PresentationFormat>On-screen Show (4:3)</PresentationFormat>
  <Paragraphs>539</Paragraphs>
  <Slides>52</Slides>
  <Notes>39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52</vt:i4>
      </vt:variant>
    </vt:vector>
  </HeadingPairs>
  <TitlesOfParts>
    <vt:vector size="61" baseType="lpstr">
      <vt:lpstr>American Typewriter</vt:lpstr>
      <vt:lpstr>Arial</vt:lpstr>
      <vt:lpstr>Arial Narrow</vt:lpstr>
      <vt:lpstr>Calibri</vt:lpstr>
      <vt:lpstr>Helvetica Neue</vt:lpstr>
      <vt:lpstr>Lucida Grande</vt:lpstr>
      <vt:lpstr>Rockwell</vt:lpstr>
      <vt:lpstr>Wingdings</vt:lpstr>
      <vt:lpstr>Office Theme</vt:lpstr>
      <vt:lpstr>PowerPoint Presentation</vt:lpstr>
      <vt:lpstr>The session will cover: - The WWGS critical and analytical approach to GCE  * The theory that underpins our approach  * Reflect on our own GCE practice as teachers  * The tools we use to guide teachers on this approach  - COVID-19 as an opportunity and a challenge to GCE       * What opportunities does COVID-19 offer to create change       * How to adapt my GCE programme in the current context  Session Breakdown:  PART 1: WHAT – theory to practice  PART 2: HOW – Tools and methodologies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Transformative Journey to Create a Better World</vt:lpstr>
      <vt:lpstr>What is a critical + analytical approach to learning GCE?</vt:lpstr>
      <vt:lpstr>PowerPoint Presentation</vt:lpstr>
      <vt:lpstr>PowerPoint Presentation</vt:lpstr>
      <vt:lpstr>Roots of Development Education Paulo Freire’s Pedagogy of the Oppressed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Dos and Don’ts Page 23 of How To Guide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Evaluation for Today</vt:lpstr>
      <vt:lpstr>PowerPoint Presentation</vt:lpstr>
      <vt:lpstr>PowerPoint Presentation</vt:lpstr>
      <vt:lpstr>PowerPoint Presentation</vt:lpstr>
      <vt:lpstr>1. Create new expense Claim</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Microsoft Office User</cp:lastModifiedBy>
  <cp:revision>7</cp:revision>
  <dcterms:created xsi:type="dcterms:W3CDTF">2020-10-12T19:13:03Z</dcterms:created>
  <dcterms:modified xsi:type="dcterms:W3CDTF">2020-10-12T21:31:56Z</dcterms:modified>
</cp:coreProperties>
</file>