
<file path=[Content_Types].xml><?xml version="1.0" encoding="utf-8"?>
<Types xmlns="http://schemas.openxmlformats.org/package/2006/content-types">
  <Default Extension="xml" ContentType="application/xml"/>
  <Default Extension="jpeg" ContentType="image/jpeg"/>
  <Default Extension="tiff" ContentType="image/tiff"/>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1"/>
  </p:notesMasterIdLst>
  <p:sldIdLst>
    <p:sldId id="256" r:id="rId2"/>
    <p:sldId id="717" r:id="rId3"/>
    <p:sldId id="417" r:id="rId4"/>
    <p:sldId id="980" r:id="rId5"/>
    <p:sldId id="419" r:id="rId6"/>
    <p:sldId id="279" r:id="rId7"/>
    <p:sldId id="828" r:id="rId8"/>
    <p:sldId id="416" r:id="rId9"/>
    <p:sldId id="411" r:id="rId10"/>
    <p:sldId id="985" r:id="rId11"/>
    <p:sldId id="986" r:id="rId12"/>
    <p:sldId id="295" r:id="rId13"/>
    <p:sldId id="278" r:id="rId14"/>
    <p:sldId id="1008" r:id="rId15"/>
    <p:sldId id="367" r:id="rId16"/>
    <p:sldId id="987" r:id="rId17"/>
    <p:sldId id="998" r:id="rId18"/>
    <p:sldId id="999" r:id="rId19"/>
    <p:sldId id="1001" r:id="rId20"/>
    <p:sldId id="1003" r:id="rId21"/>
    <p:sldId id="1000" r:id="rId22"/>
    <p:sldId id="1005" r:id="rId23"/>
    <p:sldId id="1004" r:id="rId24"/>
    <p:sldId id="1002" r:id="rId25"/>
    <p:sldId id="368" r:id="rId26"/>
    <p:sldId id="370" r:id="rId27"/>
    <p:sldId id="366" r:id="rId28"/>
    <p:sldId id="369" r:id="rId29"/>
    <p:sldId id="990" r:id="rId30"/>
    <p:sldId id="991" r:id="rId31"/>
    <p:sldId id="996" r:id="rId32"/>
    <p:sldId id="997" r:id="rId33"/>
    <p:sldId id="362" r:id="rId34"/>
    <p:sldId id="360" r:id="rId35"/>
    <p:sldId id="351" r:id="rId36"/>
    <p:sldId id="988" r:id="rId37"/>
    <p:sldId id="1020" r:id="rId38"/>
    <p:sldId id="1017" r:id="rId39"/>
    <p:sldId id="995" r:id="rId40"/>
    <p:sldId id="993" r:id="rId41"/>
    <p:sldId id="378" r:id="rId42"/>
    <p:sldId id="348" r:id="rId43"/>
    <p:sldId id="382" r:id="rId44"/>
    <p:sldId id="347" r:id="rId45"/>
    <p:sldId id="344" r:id="rId46"/>
    <p:sldId id="372" r:id="rId47"/>
    <p:sldId id="380" r:id="rId48"/>
    <p:sldId id="1018" r:id="rId49"/>
    <p:sldId id="381" r:id="rId50"/>
    <p:sldId id="373" r:id="rId51"/>
    <p:sldId id="374" r:id="rId52"/>
    <p:sldId id="1012" r:id="rId53"/>
    <p:sldId id="1016" r:id="rId54"/>
    <p:sldId id="1013" r:id="rId55"/>
    <p:sldId id="1014" r:id="rId56"/>
    <p:sldId id="1015" r:id="rId57"/>
    <p:sldId id="376" r:id="rId58"/>
    <p:sldId id="1019" r:id="rId59"/>
    <p:sldId id="272" r:id="rId60"/>
    <p:sldId id="357" r:id="rId61"/>
    <p:sldId id="358" r:id="rId62"/>
    <p:sldId id="1009" r:id="rId63"/>
    <p:sldId id="1011" r:id="rId64"/>
    <p:sldId id="1010" r:id="rId65"/>
    <p:sldId id="1006" r:id="rId66"/>
    <p:sldId id="290" r:id="rId67"/>
    <p:sldId id="291" r:id="rId68"/>
    <p:sldId id="1021" r:id="rId69"/>
    <p:sldId id="292" r:id="rId7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3041"/>
    <a:srgbClr val="532583"/>
    <a:srgbClr val="9D55FF"/>
    <a:srgbClr val="A1C51A"/>
    <a:srgbClr val="D6842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0" autoAdjust="0"/>
    <p:restoredTop sz="95345" autoAdjust="0"/>
  </p:normalViewPr>
  <p:slideViewPr>
    <p:cSldViewPr snapToGrid="0" snapToObjects="1">
      <p:cViewPr>
        <p:scale>
          <a:sx n="75" d="100"/>
          <a:sy n="75" d="100"/>
        </p:scale>
        <p:origin x="-448" y="3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notesMaster" Target="notesMasters/notesMaster1.xml"/><Relationship Id="rId72" Type="http://schemas.openxmlformats.org/officeDocument/2006/relationships/printerSettings" Target="printerSettings/printerSettings1.bin"/><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presProps" Target="presProps.xml"/><Relationship Id="rId74" Type="http://schemas.openxmlformats.org/officeDocument/2006/relationships/viewProps" Target="viewProps.xml"/><Relationship Id="rId75" Type="http://schemas.openxmlformats.org/officeDocument/2006/relationships/theme" Target="theme/theme1.xml"/><Relationship Id="rId76"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C35485-999D-2841-8E49-4AFF87D5DD49}" type="datetimeFigureOut">
              <a:rPr lang="en-US" smtClean="0"/>
              <a:t>18/03/21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75DBF-EA5E-AC46-A239-B0C94E853827}" type="slidenum">
              <a:rPr lang="en-US" smtClean="0"/>
              <a:t>‹#›</a:t>
            </a:fld>
            <a:endParaRPr lang="en-US"/>
          </a:p>
        </p:txBody>
      </p:sp>
    </p:spTree>
    <p:extLst>
      <p:ext uri="{BB962C8B-B14F-4D97-AF65-F5344CB8AC3E}">
        <p14:creationId xmlns:p14="http://schemas.microsoft.com/office/powerpoint/2010/main" val="3620085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175DBF-EA5E-AC46-A239-B0C94E853827}" type="slidenum">
              <a:rPr lang="en-US" smtClean="0"/>
              <a:t>1</a:t>
            </a:fld>
            <a:endParaRPr lang="en-US"/>
          </a:p>
        </p:txBody>
      </p:sp>
    </p:spTree>
    <p:extLst>
      <p:ext uri="{BB962C8B-B14F-4D97-AF65-F5344CB8AC3E}">
        <p14:creationId xmlns:p14="http://schemas.microsoft.com/office/powerpoint/2010/main" val="400389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WWGS programme aims to:</a:t>
            </a:r>
          </a:p>
          <a:p>
            <a:endParaRPr lang="en-US" sz="1200" dirty="0"/>
          </a:p>
          <a:p>
            <a:pPr marL="285750" indent="-285750">
              <a:buFont typeface="Arial"/>
              <a:buChar char="•"/>
            </a:pPr>
            <a:r>
              <a:rPr lang="en-US" sz="1200" dirty="0"/>
              <a:t>familiarise learners with the concepts of  interdependence, development, globalisation and  sustainability</a:t>
            </a:r>
          </a:p>
          <a:p>
            <a:pPr marL="285750" indent="-285750">
              <a:buFont typeface="Arial"/>
              <a:buChar char="•"/>
            </a:pPr>
            <a:r>
              <a:rPr lang="en-US" sz="1200" dirty="0"/>
              <a:t>enable teachers to move learners from a charity mentality to a social justice mentality</a:t>
            </a:r>
          </a:p>
          <a:p>
            <a:pPr marL="285750" indent="-285750">
              <a:buFont typeface="Arial"/>
              <a:buChar char="•"/>
            </a:pPr>
            <a:r>
              <a:rPr lang="en-US" sz="1200" dirty="0"/>
              <a:t>community of practice that stretches across regions and continents. An informal and flexible network that can share experience and resources</a:t>
            </a:r>
          </a:p>
          <a:p>
            <a:pPr marL="285750" indent="-285750">
              <a:buFont typeface="Arial"/>
              <a:buChar char="•"/>
            </a:pPr>
            <a:r>
              <a:rPr lang="en-US" sz="1200" dirty="0"/>
              <a:t>stimulate critical thinking about global issues, both at  a whole school and learner level help schools promote greater awareness and understanding of global justice issues.</a:t>
            </a:r>
          </a:p>
          <a:p>
            <a:endParaRPr lang="en-US" dirty="0"/>
          </a:p>
        </p:txBody>
      </p:sp>
      <p:sp>
        <p:nvSpPr>
          <p:cNvPr id="4" name="Slide Number Placeholder 3"/>
          <p:cNvSpPr>
            <a:spLocks noGrp="1"/>
          </p:cNvSpPr>
          <p:nvPr>
            <p:ph type="sldNum" sz="quarter" idx="10"/>
          </p:nvPr>
        </p:nvSpPr>
        <p:spPr/>
        <p:txBody>
          <a:bodyPr/>
          <a:lstStyle/>
          <a:p>
            <a:fld id="{3B75194C-DF43-8E4B-8E66-6EFAAFF47F6C}" type="slidenum">
              <a:rPr lang="en-US" smtClean="0"/>
              <a:t>3</a:t>
            </a:fld>
            <a:endParaRPr lang="en-US" dirty="0"/>
          </a:p>
        </p:txBody>
      </p:sp>
    </p:spTree>
    <p:extLst>
      <p:ext uri="{BB962C8B-B14F-4D97-AF65-F5344CB8AC3E}">
        <p14:creationId xmlns:p14="http://schemas.microsoft.com/office/powerpoint/2010/main" val="2334095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7</a:t>
            </a:fld>
            <a:endParaRPr lang="en-US"/>
          </a:p>
        </p:txBody>
      </p:sp>
    </p:spTree>
    <p:extLst>
      <p:ext uri="{BB962C8B-B14F-4D97-AF65-F5344CB8AC3E}">
        <p14:creationId xmlns:p14="http://schemas.microsoft.com/office/powerpoint/2010/main" val="2846137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IE" sz="1200" kern="1200" dirty="0">
                <a:solidFill>
                  <a:schemeClr val="tx1"/>
                </a:solidFill>
                <a:effectLst/>
                <a:latin typeface="+mn-lt"/>
                <a:ea typeface="+mn-ea"/>
                <a:cs typeface="+mn-cs"/>
              </a:rPr>
              <a:t>- Briefly introduce the Global Goals for those that are not aware of them. Explain these are a popular and useful tool for engaging students in GCE. They are part of something much bigger – working together to create global change. </a:t>
            </a:r>
          </a:p>
          <a:p>
            <a:pPr lvl="0"/>
            <a:r>
              <a:rPr lang="en-IE" sz="1200" kern="1200" dirty="0">
                <a:solidFill>
                  <a:schemeClr val="tx1"/>
                </a:solidFill>
                <a:effectLst/>
                <a:latin typeface="+mn-lt"/>
                <a:ea typeface="+mn-ea"/>
                <a:cs typeface="+mn-cs"/>
              </a:rPr>
              <a:t>- Reiterate that not all the global goals have the “global to local” or “Justice” elements necessary for it to be GCE. </a:t>
            </a:r>
          </a:p>
          <a:p>
            <a:pPr lvl="0"/>
            <a:r>
              <a:rPr lang="en-IE" sz="1200" kern="1200" dirty="0">
                <a:solidFill>
                  <a:schemeClr val="tx1"/>
                </a:solidFill>
                <a:effectLst/>
                <a:latin typeface="+mn-lt"/>
                <a:ea typeface="+mn-ea"/>
                <a:cs typeface="+mn-cs"/>
              </a:rPr>
              <a:t>- Emphasise that it is important, where possible (committee and TY) to allow students to determine what they care about, want to learn about and take action on. </a:t>
            </a:r>
          </a:p>
          <a:p>
            <a:pPr lvl="0"/>
            <a:r>
              <a:rPr lang="en-IE" sz="1200" kern="1200" dirty="0">
                <a:solidFill>
                  <a:schemeClr val="tx1"/>
                </a:solidFill>
                <a:effectLst/>
                <a:latin typeface="+mn-lt"/>
                <a:ea typeface="+mn-ea"/>
                <a:cs typeface="+mn-cs"/>
              </a:rPr>
              <a:t>- Note that last year we advised that teachers facilitate students to pick issues that they were interested to take action on but as the </a:t>
            </a:r>
            <a:r>
              <a:rPr lang="en-IE" sz="1200" kern="1200" dirty="0" err="1">
                <a:solidFill>
                  <a:schemeClr val="tx1"/>
                </a:solidFill>
                <a:effectLst/>
                <a:latin typeface="+mn-lt"/>
                <a:ea typeface="+mn-ea"/>
                <a:cs typeface="+mn-cs"/>
              </a:rPr>
              <a:t>Glboal</a:t>
            </a:r>
            <a:r>
              <a:rPr lang="en-IE" sz="1200" kern="1200" dirty="0">
                <a:solidFill>
                  <a:schemeClr val="tx1"/>
                </a:solidFill>
                <a:effectLst/>
                <a:latin typeface="+mn-lt"/>
                <a:ea typeface="+mn-ea"/>
                <a:cs typeface="+mn-cs"/>
              </a:rPr>
              <a:t> Goals are so broad they sometimes picked a purely local theme, or one with no justice element</a:t>
            </a:r>
          </a:p>
          <a:p>
            <a:pPr marL="171450" lvl="0" indent="-171450">
              <a:buFontTx/>
              <a:buChar char="-"/>
            </a:pPr>
            <a:r>
              <a:rPr lang="en-IE" sz="1200" kern="1200" dirty="0">
                <a:solidFill>
                  <a:schemeClr val="tx1"/>
                </a:solidFill>
                <a:effectLst/>
                <a:latin typeface="+mn-lt"/>
                <a:ea typeface="+mn-ea"/>
                <a:cs typeface="+mn-cs"/>
              </a:rPr>
              <a:t>We have now taken out the key justice themes from the Global goals and their indicators. These will now  help teachers guide students in picking relevant global </a:t>
            </a:r>
            <a:r>
              <a:rPr lang="en-IE" sz="1200" u="sng" kern="1200" dirty="0">
                <a:solidFill>
                  <a:schemeClr val="tx1"/>
                </a:solidFill>
                <a:effectLst/>
                <a:latin typeface="+mn-lt"/>
                <a:ea typeface="+mn-ea"/>
                <a:cs typeface="+mn-cs"/>
              </a:rPr>
              <a:t>justice</a:t>
            </a:r>
            <a:r>
              <a:rPr lang="en-IE" sz="1200" kern="1200" dirty="0">
                <a:solidFill>
                  <a:schemeClr val="tx1"/>
                </a:solidFill>
                <a:effectLst/>
                <a:latin typeface="+mn-lt"/>
                <a:ea typeface="+mn-ea"/>
                <a:cs typeface="+mn-cs"/>
              </a:rPr>
              <a:t> themes. </a:t>
            </a:r>
          </a:p>
          <a:p>
            <a:pPr marL="171450" lvl="0" indent="-171450">
              <a:buFontTx/>
              <a:buChar char="-"/>
            </a:pPr>
            <a:r>
              <a:rPr lang="en-IE" sz="1200" kern="1200" dirty="0">
                <a:solidFill>
                  <a:schemeClr val="tx1"/>
                </a:solidFill>
                <a:effectLst/>
                <a:latin typeface="+mn-lt"/>
                <a:ea typeface="+mn-ea"/>
                <a:cs typeface="+mn-cs"/>
              </a:rPr>
              <a:t>Resource supports have been developed to support teachers unpack each of these goals. </a:t>
            </a:r>
          </a:p>
          <a:p>
            <a:pPr marL="171450" lvl="0" indent="-171450">
              <a:buFontTx/>
              <a:buChar char="-"/>
            </a:pPr>
            <a:endParaRPr lang="en-IE" sz="1200" kern="1200" dirty="0">
              <a:solidFill>
                <a:schemeClr val="tx1"/>
              </a:solidFill>
              <a:effectLst/>
              <a:latin typeface="+mn-lt"/>
              <a:ea typeface="+mn-ea"/>
              <a:cs typeface="+mn-cs"/>
            </a:endParaRPr>
          </a:p>
          <a:p>
            <a:r>
              <a:rPr lang="en-US" b="1" dirty="0"/>
              <a:t>Activity </a:t>
            </a:r>
          </a:p>
          <a:p>
            <a:endParaRPr lang="en-US" dirty="0"/>
          </a:p>
          <a:p>
            <a:r>
              <a:rPr lang="en-US" dirty="0"/>
              <a:t>Take a minute to investigate this slide – each theme is linked to a sustainable development goal. Using the chat box, write which subjects you teach and which themes you think could be linked to your teaching.</a:t>
            </a:r>
            <a:endParaRPr lang="en-US" dirty="0">
              <a:cs typeface="Calibri"/>
            </a:endParaRPr>
          </a:p>
          <a:p>
            <a:endParaRPr lang="en-US" dirty="0"/>
          </a:p>
          <a:p>
            <a:r>
              <a:rPr lang="en-US" dirty="0"/>
              <a:t>Anyone doing a module?</a:t>
            </a:r>
          </a:p>
        </p:txBody>
      </p:sp>
      <p:sp>
        <p:nvSpPr>
          <p:cNvPr id="4" name="Slide Number Placeholder 3"/>
          <p:cNvSpPr>
            <a:spLocks noGrp="1"/>
          </p:cNvSpPr>
          <p:nvPr>
            <p:ph type="sldNum" sz="quarter" idx="5"/>
          </p:nvPr>
        </p:nvSpPr>
        <p:spPr/>
        <p:txBody>
          <a:bodyPr/>
          <a:lstStyle/>
          <a:p>
            <a:fld id="{400AEDBD-9B7C-DD41-95AF-15271397285B}" type="slidenum">
              <a:rPr lang="en-US" smtClean="0"/>
              <a:t>12</a:t>
            </a:fld>
            <a:endParaRPr lang="en-US"/>
          </a:p>
        </p:txBody>
      </p:sp>
    </p:spTree>
    <p:extLst>
      <p:ext uri="{BB962C8B-B14F-4D97-AF65-F5344CB8AC3E}">
        <p14:creationId xmlns:p14="http://schemas.microsoft.com/office/powerpoint/2010/main" val="1472563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jamboard.google.com</a:t>
            </a:r>
            <a:r>
              <a:rPr lang="en-US" dirty="0"/>
              <a:t>/d/14NhcvzILUol8KcohJPPGVOeaC2fK_2MVrHalT31Lb94/</a:t>
            </a:r>
            <a:r>
              <a:rPr lang="en-US" dirty="0" err="1"/>
              <a:t>edit?usp</a:t>
            </a:r>
            <a:r>
              <a:rPr lang="en-US" dirty="0"/>
              <a:t>=sharing</a:t>
            </a:r>
          </a:p>
        </p:txBody>
      </p:sp>
      <p:sp>
        <p:nvSpPr>
          <p:cNvPr id="4" name="Slide Number Placeholder 3"/>
          <p:cNvSpPr>
            <a:spLocks noGrp="1"/>
          </p:cNvSpPr>
          <p:nvPr>
            <p:ph type="sldNum" sz="quarter" idx="10"/>
          </p:nvPr>
        </p:nvSpPr>
        <p:spPr/>
        <p:txBody>
          <a:bodyPr/>
          <a:lstStyle/>
          <a:p>
            <a:fld id="{5B7A8579-1059-314A-A057-224C37383CD4}" type="slidenum">
              <a:rPr lang="en-US" smtClean="0"/>
              <a:t>13</a:t>
            </a:fld>
            <a:endParaRPr lang="en-US"/>
          </a:p>
        </p:txBody>
      </p:sp>
    </p:spTree>
    <p:extLst>
      <p:ext uri="{BB962C8B-B14F-4D97-AF65-F5344CB8AC3E}">
        <p14:creationId xmlns:p14="http://schemas.microsoft.com/office/powerpoint/2010/main" val="721848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7A8579-1059-314A-A057-224C37383CD4}" type="slidenum">
              <a:rPr lang="en-US" smtClean="0"/>
              <a:t>26</a:t>
            </a:fld>
            <a:endParaRPr lang="en-US"/>
          </a:p>
        </p:txBody>
      </p:sp>
    </p:spTree>
    <p:extLst>
      <p:ext uri="{BB962C8B-B14F-4D97-AF65-F5344CB8AC3E}">
        <p14:creationId xmlns:p14="http://schemas.microsoft.com/office/powerpoint/2010/main" val="2154346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175DBF-EA5E-AC46-A239-B0C94E853827}" type="slidenum">
              <a:rPr lang="en-US" smtClean="0"/>
              <a:t>29</a:t>
            </a:fld>
            <a:endParaRPr lang="en-US"/>
          </a:p>
        </p:txBody>
      </p:sp>
    </p:spTree>
    <p:extLst>
      <p:ext uri="{BB962C8B-B14F-4D97-AF65-F5344CB8AC3E}">
        <p14:creationId xmlns:p14="http://schemas.microsoft.com/office/powerpoint/2010/main" val="22855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developmenteducation.ie</a:t>
            </a:r>
            <a:r>
              <a:rPr lang="en-US" dirty="0"/>
              <a:t>/100objects/</a:t>
            </a:r>
          </a:p>
        </p:txBody>
      </p:sp>
      <p:sp>
        <p:nvSpPr>
          <p:cNvPr id="4" name="Slide Number Placeholder 3"/>
          <p:cNvSpPr>
            <a:spLocks noGrp="1"/>
          </p:cNvSpPr>
          <p:nvPr>
            <p:ph type="sldNum" sz="quarter" idx="10"/>
          </p:nvPr>
        </p:nvSpPr>
        <p:spPr/>
        <p:txBody>
          <a:bodyPr/>
          <a:lstStyle/>
          <a:p>
            <a:fld id="{7D175DBF-EA5E-AC46-A239-B0C94E853827}" type="slidenum">
              <a:rPr lang="en-US" smtClean="0"/>
              <a:t>38</a:t>
            </a:fld>
            <a:endParaRPr lang="en-US"/>
          </a:p>
        </p:txBody>
      </p:sp>
    </p:spTree>
    <p:extLst>
      <p:ext uri="{BB962C8B-B14F-4D97-AF65-F5344CB8AC3E}">
        <p14:creationId xmlns:p14="http://schemas.microsoft.com/office/powerpoint/2010/main" val="22496286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This section of focus will engage the students in exploring how artists</a:t>
            </a:r>
          </a:p>
          <a:p>
            <a:r>
              <a:rPr lang="en-US" sz="1200" b="0" i="0" u="none" strike="noStrike" kern="1200" baseline="0" dirty="0">
                <a:solidFill>
                  <a:schemeClr val="tx1"/>
                </a:solidFill>
                <a:latin typeface="+mn-lt"/>
                <a:ea typeface="+mn-ea"/>
                <a:cs typeface="+mn-cs"/>
              </a:rPr>
              <a:t>create an awareness and understanding of the social, cultural, political and</a:t>
            </a:r>
          </a:p>
          <a:p>
            <a:r>
              <a:rPr lang="en-US" sz="1200" b="0" i="0" u="none" strike="noStrike" kern="1200" baseline="0" dirty="0">
                <a:solidFill>
                  <a:schemeClr val="tx1"/>
                </a:solidFill>
                <a:latin typeface="+mn-lt"/>
                <a:ea typeface="+mn-ea"/>
                <a:cs typeface="+mn-cs"/>
              </a:rPr>
              <a:t>economic structures that affect today’s societies. Artists, past and present</a:t>
            </a:r>
          </a:p>
          <a:p>
            <a:r>
              <a:rPr lang="en-US" sz="1200" b="0" i="0" u="none" strike="noStrike" kern="1200" baseline="0" dirty="0">
                <a:solidFill>
                  <a:schemeClr val="tx1"/>
                </a:solidFill>
                <a:latin typeface="+mn-lt"/>
                <a:ea typeface="+mn-ea"/>
                <a:cs typeface="+mn-cs"/>
              </a:rPr>
              <a:t>have used art to critically examine and articulate their concerns over issues</a:t>
            </a:r>
          </a:p>
          <a:p>
            <a:r>
              <a:rPr lang="en-US" sz="1200" b="0" i="0" u="none" strike="noStrike" kern="1200" baseline="0" dirty="0">
                <a:solidFill>
                  <a:schemeClr val="tx1"/>
                </a:solidFill>
                <a:latin typeface="+mn-lt"/>
                <a:ea typeface="+mn-ea"/>
                <a:cs typeface="+mn-cs"/>
              </a:rPr>
              <a:t>of importance as well as make sense of the world through visual means and</a:t>
            </a:r>
          </a:p>
          <a:p>
            <a:r>
              <a:rPr lang="en-US" sz="1200" b="0" i="0" u="none" strike="noStrike" kern="1200" baseline="0" dirty="0">
                <a:solidFill>
                  <a:schemeClr val="tx1"/>
                </a:solidFill>
                <a:latin typeface="+mn-lt"/>
                <a:ea typeface="+mn-ea"/>
                <a:cs typeface="+mn-cs"/>
              </a:rPr>
              <a:t>image making. The themes and concepts that artists devise and engage with</a:t>
            </a:r>
          </a:p>
          <a:p>
            <a:r>
              <a:rPr lang="en-US" sz="1200" b="0" i="0" u="none" strike="noStrike" kern="1200" baseline="0" dirty="0">
                <a:solidFill>
                  <a:schemeClr val="tx1"/>
                </a:solidFill>
                <a:latin typeface="+mn-lt"/>
                <a:ea typeface="+mn-ea"/>
                <a:cs typeface="+mn-cs"/>
              </a:rPr>
              <a:t>can be powerful and often have broad social and global importance.</a:t>
            </a:r>
          </a:p>
          <a:p>
            <a:r>
              <a:rPr lang="en-US" sz="1200" b="0" i="0" u="none" strike="noStrike" kern="1200" baseline="0" dirty="0">
                <a:solidFill>
                  <a:schemeClr val="tx1"/>
                </a:solidFill>
                <a:latin typeface="+mn-lt"/>
                <a:ea typeface="+mn-ea"/>
                <a:cs typeface="+mn-cs"/>
              </a:rPr>
              <a:t>Using the Visual Studies Framework, students will explore this more</a:t>
            </a:r>
          </a:p>
          <a:p>
            <a:r>
              <a:rPr lang="en-US" sz="1200" b="0" i="0" u="none" strike="noStrike" kern="1200" baseline="0" dirty="0">
                <a:solidFill>
                  <a:schemeClr val="tx1"/>
                </a:solidFill>
                <a:latin typeface="+mn-lt"/>
                <a:ea typeface="+mn-ea"/>
                <a:cs typeface="+mn-cs"/>
              </a:rPr>
              <a:t>thoroughly. They will learn how art can inspire activism and bring about</a:t>
            </a:r>
          </a:p>
          <a:p>
            <a:r>
              <a:rPr lang="en-US" sz="1200" b="0" i="0" u="none" strike="noStrike" kern="1200" baseline="0" dirty="0">
                <a:solidFill>
                  <a:schemeClr val="tx1"/>
                </a:solidFill>
                <a:latin typeface="+mn-lt"/>
                <a:ea typeface="+mn-ea"/>
                <a:cs typeface="+mn-cs"/>
              </a:rPr>
              <a:t>change in how we see ourselves within connected communities. Art can go</a:t>
            </a:r>
          </a:p>
          <a:p>
            <a:r>
              <a:rPr lang="en-US" sz="1200" b="0" i="0" u="none" strike="noStrike" kern="1200" baseline="0" dirty="0">
                <a:solidFill>
                  <a:schemeClr val="tx1"/>
                </a:solidFill>
                <a:latin typeface="+mn-lt"/>
                <a:ea typeface="+mn-ea"/>
                <a:cs typeface="+mn-cs"/>
              </a:rPr>
              <a:t>beyond physical spaces and engage an audience in communal debate, discussion,</a:t>
            </a:r>
          </a:p>
          <a:p>
            <a:r>
              <a:rPr lang="en-US" sz="1200" b="0" i="0" u="none" strike="noStrike" kern="1200" baseline="0" dirty="0">
                <a:solidFill>
                  <a:schemeClr val="tx1"/>
                </a:solidFill>
                <a:latin typeface="+mn-lt"/>
                <a:ea typeface="+mn-ea"/>
                <a:cs typeface="+mn-cs"/>
              </a:rPr>
              <a:t>participation and action, and the idea and action can, in itself, be the art.</a:t>
            </a:r>
          </a:p>
          <a:p>
            <a:r>
              <a:rPr lang="en-US" sz="1200" b="0" i="0" u="none" strike="noStrike" kern="1200" baseline="0" dirty="0">
                <a:solidFill>
                  <a:schemeClr val="tx1"/>
                </a:solidFill>
                <a:latin typeface="+mn-lt"/>
                <a:ea typeface="+mn-ea"/>
                <a:cs typeface="+mn-cs"/>
              </a:rPr>
              <a:t>Art and the</a:t>
            </a:r>
          </a:p>
          <a:p>
            <a:r>
              <a:rPr lang="en-US" sz="1200" b="0" i="0" u="none" strike="noStrike" kern="1200" baseline="0" dirty="0">
                <a:solidFill>
                  <a:schemeClr val="tx1"/>
                </a:solidFill>
                <a:latin typeface="+mn-lt"/>
                <a:ea typeface="+mn-ea"/>
                <a:cs typeface="+mn-cs"/>
              </a:rPr>
              <a:t>environment</a:t>
            </a:r>
          </a:p>
          <a:p>
            <a:r>
              <a:rPr lang="en-US" sz="1200" b="0" i="0" u="none" strike="noStrike" kern="1200" baseline="0" dirty="0">
                <a:solidFill>
                  <a:schemeClr val="tx1"/>
                </a:solidFill>
                <a:latin typeface="+mn-lt"/>
                <a:ea typeface="+mn-ea"/>
                <a:cs typeface="+mn-cs"/>
              </a:rPr>
              <a:t>This section of focus recognises the importance of the environment to</a:t>
            </a:r>
          </a:p>
          <a:p>
            <a:r>
              <a:rPr lang="en-US" sz="1200" b="0" i="0" u="none" strike="noStrike" kern="1200" baseline="0" dirty="0">
                <a:solidFill>
                  <a:schemeClr val="tx1"/>
                </a:solidFill>
                <a:latin typeface="+mn-lt"/>
                <a:ea typeface="+mn-ea"/>
                <a:cs typeface="+mn-cs"/>
              </a:rPr>
              <a:t>artists and how it can be a primary source for inspiration and use as a</a:t>
            </a:r>
          </a:p>
          <a:p>
            <a:r>
              <a:rPr lang="en-US" sz="1200" b="0" i="0" u="none" strike="noStrike" kern="1200" baseline="0" dirty="0">
                <a:solidFill>
                  <a:schemeClr val="tx1"/>
                </a:solidFill>
                <a:latin typeface="+mn-lt"/>
                <a:ea typeface="+mn-ea"/>
                <a:cs typeface="+mn-cs"/>
              </a:rPr>
              <a:t>medium in its own right. It also acknowledges that students are surrounded</a:t>
            </a:r>
          </a:p>
          <a:p>
            <a:r>
              <a:rPr lang="en-US" sz="1200" b="0" i="0" u="none" strike="noStrike" kern="1200" baseline="0" dirty="0">
                <a:solidFill>
                  <a:schemeClr val="tx1"/>
                </a:solidFill>
                <a:latin typeface="+mn-lt"/>
                <a:ea typeface="+mn-ea"/>
                <a:cs typeface="+mn-cs"/>
              </a:rPr>
              <a:t>by their own local environment, which can be a source of inspiration. Art</a:t>
            </a:r>
          </a:p>
          <a:p>
            <a:r>
              <a:rPr lang="en-US" sz="1200" b="0" i="0" u="none" strike="noStrike" kern="1200" baseline="0" dirty="0">
                <a:solidFill>
                  <a:schemeClr val="tx1"/>
                </a:solidFill>
                <a:latin typeface="+mn-lt"/>
                <a:ea typeface="+mn-ea"/>
                <a:cs typeface="+mn-cs"/>
              </a:rPr>
              <a:t>and the environment includes a range of artistic practices encompassing</a:t>
            </a:r>
          </a:p>
          <a:p>
            <a:r>
              <a:rPr lang="en-US" sz="1200" b="0" i="0" u="none" strike="noStrike" kern="1200" baseline="0" dirty="0">
                <a:solidFill>
                  <a:schemeClr val="tx1"/>
                </a:solidFill>
                <a:latin typeface="+mn-lt"/>
                <a:ea typeface="+mn-ea"/>
                <a:cs typeface="+mn-cs"/>
              </a:rPr>
              <a:t>both historical depictions and traditional approaches to nature in art. More</a:t>
            </a:r>
          </a:p>
          <a:p>
            <a:r>
              <a:rPr lang="en-US" sz="1200" b="0" i="0" u="none" strike="noStrike" kern="1200" baseline="0" dirty="0">
                <a:solidFill>
                  <a:schemeClr val="tx1"/>
                </a:solidFill>
                <a:latin typeface="+mn-lt"/>
                <a:ea typeface="+mn-ea"/>
                <a:cs typeface="+mn-cs"/>
              </a:rPr>
              <a:t>recent developments have seen environmental artwork that addresses</a:t>
            </a:r>
          </a:p>
          <a:p>
            <a:r>
              <a:rPr lang="en-US" sz="1200" b="0" i="0" u="none" strike="noStrike" kern="1200" baseline="0" dirty="0">
                <a:solidFill>
                  <a:schemeClr val="tx1"/>
                </a:solidFill>
                <a:latin typeface="+mn-lt"/>
                <a:ea typeface="+mn-ea"/>
                <a:cs typeface="+mn-cs"/>
              </a:rPr>
              <a:t>social and political issues, which can include the use of the environment</a:t>
            </a:r>
          </a:p>
          <a:p>
            <a:r>
              <a:rPr lang="en-US" sz="1200" b="0" i="0" u="none" strike="noStrike" kern="1200" baseline="0" dirty="0">
                <a:solidFill>
                  <a:schemeClr val="tx1"/>
                </a:solidFill>
                <a:latin typeface="+mn-lt"/>
                <a:ea typeface="+mn-ea"/>
                <a:cs typeface="+mn-cs"/>
              </a:rPr>
              <a:t>itself as the medium and/or the message. How an artist uses or responds to</a:t>
            </a:r>
          </a:p>
          <a:p>
            <a:r>
              <a:rPr lang="en-US" sz="1200" b="0" i="0" u="none" strike="noStrike" kern="1200" baseline="0" dirty="0">
                <a:solidFill>
                  <a:schemeClr val="tx1"/>
                </a:solidFill>
                <a:latin typeface="+mn-lt"/>
                <a:ea typeface="+mn-ea"/>
                <a:cs typeface="+mn-cs"/>
              </a:rPr>
              <a:t>an environment reflects how they are often sensitive to questions such as</a:t>
            </a:r>
          </a:p>
          <a:p>
            <a:r>
              <a:rPr lang="en-US" sz="1200" b="0" i="0" u="none" strike="noStrike" kern="1200" baseline="0" dirty="0">
                <a:solidFill>
                  <a:schemeClr val="tx1"/>
                </a:solidFill>
                <a:latin typeface="+mn-lt"/>
                <a:ea typeface="+mn-ea"/>
                <a:cs typeface="+mn-cs"/>
              </a:rPr>
              <a:t>the preservation of built heritage, cultural lives of people in the community,</a:t>
            </a:r>
          </a:p>
          <a:p>
            <a:r>
              <a:rPr lang="en-US" sz="1200" b="0" i="0" u="none" strike="noStrike" kern="1200" baseline="0" dirty="0">
                <a:solidFill>
                  <a:schemeClr val="tx1"/>
                </a:solidFill>
                <a:latin typeface="+mn-lt"/>
                <a:ea typeface="+mn-ea"/>
                <a:cs typeface="+mn-cs"/>
              </a:rPr>
              <a:t>ecology and nature, etc. and recognise its importance to themes of identity.</a:t>
            </a:r>
          </a:p>
          <a:p>
            <a:r>
              <a:rPr lang="en-US" sz="1200" b="0" i="0" u="none" strike="noStrike" kern="1200" baseline="0" dirty="0">
                <a:solidFill>
                  <a:schemeClr val="tx1"/>
                </a:solidFill>
                <a:latin typeface="+mn-lt"/>
                <a:ea typeface="+mn-ea"/>
                <a:cs typeface="+mn-cs"/>
              </a:rPr>
              <a:t>Using the Visual Studies Framework, the environment can be explored as</a:t>
            </a:r>
          </a:p>
          <a:p>
            <a:r>
              <a:rPr lang="en-US" sz="1200" b="0" i="0" u="none" strike="noStrike" kern="1200" baseline="0" dirty="0">
                <a:solidFill>
                  <a:schemeClr val="tx1"/>
                </a:solidFill>
                <a:latin typeface="+mn-lt"/>
                <a:ea typeface="+mn-ea"/>
                <a:cs typeface="+mn-cs"/>
              </a:rPr>
              <a:t>a resource which sees artists often elaborate on the unique characteristics</a:t>
            </a:r>
          </a:p>
          <a:p>
            <a:r>
              <a:rPr lang="en-US" sz="1200" b="0" i="0" u="none" strike="noStrike" kern="1200" baseline="0" dirty="0">
                <a:solidFill>
                  <a:schemeClr val="tx1"/>
                </a:solidFill>
                <a:latin typeface="+mn-lt"/>
                <a:ea typeface="+mn-ea"/>
                <a:cs typeface="+mn-cs"/>
              </a:rPr>
              <a:t>peculiar to that environment and enhance or comment on it in some</a:t>
            </a:r>
          </a:p>
          <a:p>
            <a:r>
              <a:rPr lang="en-US" sz="1200" b="0" i="0" u="none" strike="noStrike" kern="1200" baseline="0" dirty="0">
                <a:solidFill>
                  <a:schemeClr val="tx1"/>
                </a:solidFill>
                <a:latin typeface="+mn-lt"/>
                <a:ea typeface="+mn-ea"/>
                <a:cs typeface="+mn-cs"/>
              </a:rPr>
              <a:t>way. Architecture, Land Art and the landscape itself, Street Art, Public</a:t>
            </a:r>
          </a:p>
          <a:p>
            <a:r>
              <a:rPr lang="en-US" sz="1200" b="0" i="0" u="none" strike="noStrike" kern="1200" baseline="0" dirty="0">
                <a:solidFill>
                  <a:schemeClr val="tx1"/>
                </a:solidFill>
                <a:latin typeface="+mn-lt"/>
                <a:ea typeface="+mn-ea"/>
                <a:cs typeface="+mn-cs"/>
              </a:rPr>
              <a:t>Art, Environmental Design, urban/rural design, issues and ideas around</a:t>
            </a:r>
          </a:p>
          <a:p>
            <a:r>
              <a:rPr lang="en-US" sz="1200" b="0" i="0" u="none" strike="noStrike" kern="1200" baseline="0" dirty="0">
                <a:solidFill>
                  <a:schemeClr val="tx1"/>
                </a:solidFill>
                <a:latin typeface="+mn-lt"/>
                <a:ea typeface="+mn-ea"/>
                <a:cs typeface="+mn-cs"/>
              </a:rPr>
              <a:t>Education for Sustainable Development, Consumer/Product Design, Interior</a:t>
            </a:r>
          </a:p>
          <a:p>
            <a:r>
              <a:rPr lang="en-US" sz="1200" b="0" i="0" u="none" strike="noStrike" kern="1200" baseline="0" dirty="0">
                <a:solidFill>
                  <a:schemeClr val="tx1"/>
                </a:solidFill>
                <a:latin typeface="+mn-lt"/>
                <a:ea typeface="+mn-ea"/>
                <a:cs typeface="+mn-cs"/>
              </a:rPr>
              <a:t>Design, and even Online Environments are among many of the rich sources</a:t>
            </a:r>
          </a:p>
          <a:p>
            <a:r>
              <a:rPr lang="en-US" sz="1200" b="0" i="0" u="none" strike="noStrike" kern="1200" baseline="0" dirty="0">
                <a:solidFill>
                  <a:schemeClr val="tx1"/>
                </a:solidFill>
                <a:latin typeface="+mn-lt"/>
                <a:ea typeface="+mn-ea"/>
                <a:cs typeface="+mn-cs"/>
              </a:rPr>
              <a:t>for visual research and study in this section of focus.</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47</a:t>
            </a:fld>
            <a:endParaRPr lang="en-US"/>
          </a:p>
        </p:txBody>
      </p:sp>
    </p:spTree>
    <p:extLst>
      <p:ext uri="{BB962C8B-B14F-4D97-AF65-F5344CB8AC3E}">
        <p14:creationId xmlns:p14="http://schemas.microsoft.com/office/powerpoint/2010/main" val="1236986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This section of focus will engage the students in exploring how artists</a:t>
            </a:r>
          </a:p>
          <a:p>
            <a:r>
              <a:rPr lang="en-US" sz="1200" b="0" i="0" u="none" strike="noStrike" kern="1200" baseline="0" dirty="0">
                <a:solidFill>
                  <a:schemeClr val="tx1"/>
                </a:solidFill>
                <a:latin typeface="+mn-lt"/>
                <a:ea typeface="+mn-ea"/>
                <a:cs typeface="+mn-cs"/>
              </a:rPr>
              <a:t>create an awareness and understanding of the social, cultural, political and</a:t>
            </a:r>
          </a:p>
          <a:p>
            <a:r>
              <a:rPr lang="en-US" sz="1200" b="0" i="0" u="none" strike="noStrike" kern="1200" baseline="0" dirty="0">
                <a:solidFill>
                  <a:schemeClr val="tx1"/>
                </a:solidFill>
                <a:latin typeface="+mn-lt"/>
                <a:ea typeface="+mn-ea"/>
                <a:cs typeface="+mn-cs"/>
              </a:rPr>
              <a:t>economic structures that affect today’s societies. Artists, past and present</a:t>
            </a:r>
          </a:p>
          <a:p>
            <a:r>
              <a:rPr lang="en-US" sz="1200" b="0" i="0" u="none" strike="noStrike" kern="1200" baseline="0" dirty="0">
                <a:solidFill>
                  <a:schemeClr val="tx1"/>
                </a:solidFill>
                <a:latin typeface="+mn-lt"/>
                <a:ea typeface="+mn-ea"/>
                <a:cs typeface="+mn-cs"/>
              </a:rPr>
              <a:t>have used art to critically examine and articulate their concerns over issues</a:t>
            </a:r>
          </a:p>
          <a:p>
            <a:r>
              <a:rPr lang="en-US" sz="1200" b="0" i="0" u="none" strike="noStrike" kern="1200" baseline="0" dirty="0">
                <a:solidFill>
                  <a:schemeClr val="tx1"/>
                </a:solidFill>
                <a:latin typeface="+mn-lt"/>
                <a:ea typeface="+mn-ea"/>
                <a:cs typeface="+mn-cs"/>
              </a:rPr>
              <a:t>of importance as well as make sense of the world through visual means and</a:t>
            </a:r>
          </a:p>
          <a:p>
            <a:r>
              <a:rPr lang="en-US" sz="1200" b="0" i="0" u="none" strike="noStrike" kern="1200" baseline="0" dirty="0">
                <a:solidFill>
                  <a:schemeClr val="tx1"/>
                </a:solidFill>
                <a:latin typeface="+mn-lt"/>
                <a:ea typeface="+mn-ea"/>
                <a:cs typeface="+mn-cs"/>
              </a:rPr>
              <a:t>image making. The themes and concepts that artists devise and engage with</a:t>
            </a:r>
          </a:p>
          <a:p>
            <a:r>
              <a:rPr lang="en-US" sz="1200" b="0" i="0" u="none" strike="noStrike" kern="1200" baseline="0" dirty="0">
                <a:solidFill>
                  <a:schemeClr val="tx1"/>
                </a:solidFill>
                <a:latin typeface="+mn-lt"/>
                <a:ea typeface="+mn-ea"/>
                <a:cs typeface="+mn-cs"/>
              </a:rPr>
              <a:t>can be powerful and often have broad social and global importance.</a:t>
            </a:r>
          </a:p>
          <a:p>
            <a:r>
              <a:rPr lang="en-US" sz="1200" b="0" i="0" u="none" strike="noStrike" kern="1200" baseline="0" dirty="0">
                <a:solidFill>
                  <a:schemeClr val="tx1"/>
                </a:solidFill>
                <a:latin typeface="+mn-lt"/>
                <a:ea typeface="+mn-ea"/>
                <a:cs typeface="+mn-cs"/>
              </a:rPr>
              <a:t>Using the Visual Studies Framework, students will explore this more</a:t>
            </a:r>
          </a:p>
          <a:p>
            <a:r>
              <a:rPr lang="en-US" sz="1200" b="0" i="0" u="none" strike="noStrike" kern="1200" baseline="0" dirty="0">
                <a:solidFill>
                  <a:schemeClr val="tx1"/>
                </a:solidFill>
                <a:latin typeface="+mn-lt"/>
                <a:ea typeface="+mn-ea"/>
                <a:cs typeface="+mn-cs"/>
              </a:rPr>
              <a:t>thoroughly. They will learn how art can inspire activism and bring about</a:t>
            </a:r>
          </a:p>
          <a:p>
            <a:r>
              <a:rPr lang="en-US" sz="1200" b="0" i="0" u="none" strike="noStrike" kern="1200" baseline="0" dirty="0">
                <a:solidFill>
                  <a:schemeClr val="tx1"/>
                </a:solidFill>
                <a:latin typeface="+mn-lt"/>
                <a:ea typeface="+mn-ea"/>
                <a:cs typeface="+mn-cs"/>
              </a:rPr>
              <a:t>change in how we see ourselves within connected communities. Art can go</a:t>
            </a:r>
          </a:p>
          <a:p>
            <a:r>
              <a:rPr lang="en-US" sz="1200" b="0" i="0" u="none" strike="noStrike" kern="1200" baseline="0" dirty="0">
                <a:solidFill>
                  <a:schemeClr val="tx1"/>
                </a:solidFill>
                <a:latin typeface="+mn-lt"/>
                <a:ea typeface="+mn-ea"/>
                <a:cs typeface="+mn-cs"/>
              </a:rPr>
              <a:t>beyond physical spaces and engage an audience in communal debate, discussion,</a:t>
            </a:r>
          </a:p>
          <a:p>
            <a:r>
              <a:rPr lang="en-US" sz="1200" b="0" i="0" u="none" strike="noStrike" kern="1200" baseline="0" dirty="0">
                <a:solidFill>
                  <a:schemeClr val="tx1"/>
                </a:solidFill>
                <a:latin typeface="+mn-lt"/>
                <a:ea typeface="+mn-ea"/>
                <a:cs typeface="+mn-cs"/>
              </a:rPr>
              <a:t>participation and action, and the idea and action can, in itself, be the art.</a:t>
            </a:r>
          </a:p>
          <a:p>
            <a:r>
              <a:rPr lang="en-US" sz="1200" b="0" i="0" u="none" strike="noStrike" kern="1200" baseline="0" dirty="0">
                <a:solidFill>
                  <a:schemeClr val="tx1"/>
                </a:solidFill>
                <a:latin typeface="+mn-lt"/>
                <a:ea typeface="+mn-ea"/>
                <a:cs typeface="+mn-cs"/>
              </a:rPr>
              <a:t>Art and the</a:t>
            </a:r>
          </a:p>
          <a:p>
            <a:r>
              <a:rPr lang="en-US" sz="1200" b="0" i="0" u="none" strike="noStrike" kern="1200" baseline="0" dirty="0">
                <a:solidFill>
                  <a:schemeClr val="tx1"/>
                </a:solidFill>
                <a:latin typeface="+mn-lt"/>
                <a:ea typeface="+mn-ea"/>
                <a:cs typeface="+mn-cs"/>
              </a:rPr>
              <a:t>environment</a:t>
            </a:r>
          </a:p>
          <a:p>
            <a:r>
              <a:rPr lang="en-US" sz="1200" b="0" i="0" u="none" strike="noStrike" kern="1200" baseline="0" dirty="0">
                <a:solidFill>
                  <a:schemeClr val="tx1"/>
                </a:solidFill>
                <a:latin typeface="+mn-lt"/>
                <a:ea typeface="+mn-ea"/>
                <a:cs typeface="+mn-cs"/>
              </a:rPr>
              <a:t>This section of focus recognises the importance of the environment to</a:t>
            </a:r>
          </a:p>
          <a:p>
            <a:r>
              <a:rPr lang="en-US" sz="1200" b="0" i="0" u="none" strike="noStrike" kern="1200" baseline="0" dirty="0">
                <a:solidFill>
                  <a:schemeClr val="tx1"/>
                </a:solidFill>
                <a:latin typeface="+mn-lt"/>
                <a:ea typeface="+mn-ea"/>
                <a:cs typeface="+mn-cs"/>
              </a:rPr>
              <a:t>artists and how it can be a primary source for inspiration and use as a</a:t>
            </a:r>
          </a:p>
          <a:p>
            <a:r>
              <a:rPr lang="en-US" sz="1200" b="0" i="0" u="none" strike="noStrike" kern="1200" baseline="0" dirty="0">
                <a:solidFill>
                  <a:schemeClr val="tx1"/>
                </a:solidFill>
                <a:latin typeface="+mn-lt"/>
                <a:ea typeface="+mn-ea"/>
                <a:cs typeface="+mn-cs"/>
              </a:rPr>
              <a:t>medium in its own right. It also acknowledges that students are surrounded</a:t>
            </a:r>
          </a:p>
          <a:p>
            <a:r>
              <a:rPr lang="en-US" sz="1200" b="0" i="0" u="none" strike="noStrike" kern="1200" baseline="0" dirty="0">
                <a:solidFill>
                  <a:schemeClr val="tx1"/>
                </a:solidFill>
                <a:latin typeface="+mn-lt"/>
                <a:ea typeface="+mn-ea"/>
                <a:cs typeface="+mn-cs"/>
              </a:rPr>
              <a:t>by their own local environment, which can be a source of inspiration. Art</a:t>
            </a:r>
          </a:p>
          <a:p>
            <a:r>
              <a:rPr lang="en-US" sz="1200" b="0" i="0" u="none" strike="noStrike" kern="1200" baseline="0" dirty="0">
                <a:solidFill>
                  <a:schemeClr val="tx1"/>
                </a:solidFill>
                <a:latin typeface="+mn-lt"/>
                <a:ea typeface="+mn-ea"/>
                <a:cs typeface="+mn-cs"/>
              </a:rPr>
              <a:t>and the environment includes a range of artistic practices encompassing</a:t>
            </a:r>
          </a:p>
          <a:p>
            <a:r>
              <a:rPr lang="en-US" sz="1200" b="0" i="0" u="none" strike="noStrike" kern="1200" baseline="0" dirty="0">
                <a:solidFill>
                  <a:schemeClr val="tx1"/>
                </a:solidFill>
                <a:latin typeface="+mn-lt"/>
                <a:ea typeface="+mn-ea"/>
                <a:cs typeface="+mn-cs"/>
              </a:rPr>
              <a:t>both historical depictions and traditional approaches to nature in art. More</a:t>
            </a:r>
          </a:p>
          <a:p>
            <a:r>
              <a:rPr lang="en-US" sz="1200" b="0" i="0" u="none" strike="noStrike" kern="1200" baseline="0" dirty="0">
                <a:solidFill>
                  <a:schemeClr val="tx1"/>
                </a:solidFill>
                <a:latin typeface="+mn-lt"/>
                <a:ea typeface="+mn-ea"/>
                <a:cs typeface="+mn-cs"/>
              </a:rPr>
              <a:t>recent developments have seen environmental artwork that addresses</a:t>
            </a:r>
          </a:p>
          <a:p>
            <a:r>
              <a:rPr lang="en-US" sz="1200" b="0" i="0" u="none" strike="noStrike" kern="1200" baseline="0" dirty="0">
                <a:solidFill>
                  <a:schemeClr val="tx1"/>
                </a:solidFill>
                <a:latin typeface="+mn-lt"/>
                <a:ea typeface="+mn-ea"/>
                <a:cs typeface="+mn-cs"/>
              </a:rPr>
              <a:t>social and political issues, which can include the use of the environment</a:t>
            </a:r>
          </a:p>
          <a:p>
            <a:r>
              <a:rPr lang="en-US" sz="1200" b="0" i="0" u="none" strike="noStrike" kern="1200" baseline="0" dirty="0">
                <a:solidFill>
                  <a:schemeClr val="tx1"/>
                </a:solidFill>
                <a:latin typeface="+mn-lt"/>
                <a:ea typeface="+mn-ea"/>
                <a:cs typeface="+mn-cs"/>
              </a:rPr>
              <a:t>itself as the medium and/or the message. How an artist uses or responds to</a:t>
            </a:r>
          </a:p>
          <a:p>
            <a:r>
              <a:rPr lang="en-US" sz="1200" b="0" i="0" u="none" strike="noStrike" kern="1200" baseline="0" dirty="0">
                <a:solidFill>
                  <a:schemeClr val="tx1"/>
                </a:solidFill>
                <a:latin typeface="+mn-lt"/>
                <a:ea typeface="+mn-ea"/>
                <a:cs typeface="+mn-cs"/>
              </a:rPr>
              <a:t>an environment reflects how they are often sensitive to questions such as</a:t>
            </a:r>
          </a:p>
          <a:p>
            <a:r>
              <a:rPr lang="en-US" sz="1200" b="0" i="0" u="none" strike="noStrike" kern="1200" baseline="0" dirty="0">
                <a:solidFill>
                  <a:schemeClr val="tx1"/>
                </a:solidFill>
                <a:latin typeface="+mn-lt"/>
                <a:ea typeface="+mn-ea"/>
                <a:cs typeface="+mn-cs"/>
              </a:rPr>
              <a:t>the preservation of built heritage, cultural lives of people in the community,</a:t>
            </a:r>
          </a:p>
          <a:p>
            <a:r>
              <a:rPr lang="en-US" sz="1200" b="0" i="0" u="none" strike="noStrike" kern="1200" baseline="0" dirty="0">
                <a:solidFill>
                  <a:schemeClr val="tx1"/>
                </a:solidFill>
                <a:latin typeface="+mn-lt"/>
                <a:ea typeface="+mn-ea"/>
                <a:cs typeface="+mn-cs"/>
              </a:rPr>
              <a:t>ecology and nature, etc. and recognise its importance to themes of identity.</a:t>
            </a:r>
          </a:p>
          <a:p>
            <a:r>
              <a:rPr lang="en-US" sz="1200" b="0" i="0" u="none" strike="noStrike" kern="1200" baseline="0" dirty="0">
                <a:solidFill>
                  <a:schemeClr val="tx1"/>
                </a:solidFill>
                <a:latin typeface="+mn-lt"/>
                <a:ea typeface="+mn-ea"/>
                <a:cs typeface="+mn-cs"/>
              </a:rPr>
              <a:t>Using the Visual Studies Framework, the environment can be explored as</a:t>
            </a:r>
          </a:p>
          <a:p>
            <a:r>
              <a:rPr lang="en-US" sz="1200" b="0" i="0" u="none" strike="noStrike" kern="1200" baseline="0" dirty="0">
                <a:solidFill>
                  <a:schemeClr val="tx1"/>
                </a:solidFill>
                <a:latin typeface="+mn-lt"/>
                <a:ea typeface="+mn-ea"/>
                <a:cs typeface="+mn-cs"/>
              </a:rPr>
              <a:t>a resource which sees artists often elaborate on the unique characteristics</a:t>
            </a:r>
          </a:p>
          <a:p>
            <a:r>
              <a:rPr lang="en-US" sz="1200" b="0" i="0" u="none" strike="noStrike" kern="1200" baseline="0" dirty="0">
                <a:solidFill>
                  <a:schemeClr val="tx1"/>
                </a:solidFill>
                <a:latin typeface="+mn-lt"/>
                <a:ea typeface="+mn-ea"/>
                <a:cs typeface="+mn-cs"/>
              </a:rPr>
              <a:t>peculiar to that environment and enhance or comment on it in some</a:t>
            </a:r>
          </a:p>
          <a:p>
            <a:r>
              <a:rPr lang="en-US" sz="1200" b="0" i="0" u="none" strike="noStrike" kern="1200" baseline="0" dirty="0">
                <a:solidFill>
                  <a:schemeClr val="tx1"/>
                </a:solidFill>
                <a:latin typeface="+mn-lt"/>
                <a:ea typeface="+mn-ea"/>
                <a:cs typeface="+mn-cs"/>
              </a:rPr>
              <a:t>way. Architecture, Land Art and the landscape itself, Street Art, Public</a:t>
            </a:r>
          </a:p>
          <a:p>
            <a:r>
              <a:rPr lang="en-US" sz="1200" b="0" i="0" u="none" strike="noStrike" kern="1200" baseline="0" dirty="0">
                <a:solidFill>
                  <a:schemeClr val="tx1"/>
                </a:solidFill>
                <a:latin typeface="+mn-lt"/>
                <a:ea typeface="+mn-ea"/>
                <a:cs typeface="+mn-cs"/>
              </a:rPr>
              <a:t>Art, Environmental Design, urban/rural design, issues and ideas around</a:t>
            </a:r>
          </a:p>
          <a:p>
            <a:r>
              <a:rPr lang="en-US" sz="1200" b="0" i="0" u="none" strike="noStrike" kern="1200" baseline="0" dirty="0">
                <a:solidFill>
                  <a:schemeClr val="tx1"/>
                </a:solidFill>
                <a:latin typeface="+mn-lt"/>
                <a:ea typeface="+mn-ea"/>
                <a:cs typeface="+mn-cs"/>
              </a:rPr>
              <a:t>Education for Sustainable Development, Consumer/Product Design, Interior</a:t>
            </a:r>
          </a:p>
          <a:p>
            <a:r>
              <a:rPr lang="en-US" sz="1200" b="0" i="0" u="none" strike="noStrike" kern="1200" baseline="0" dirty="0">
                <a:solidFill>
                  <a:schemeClr val="tx1"/>
                </a:solidFill>
                <a:latin typeface="+mn-lt"/>
                <a:ea typeface="+mn-ea"/>
                <a:cs typeface="+mn-cs"/>
              </a:rPr>
              <a:t>Design, and even Online Environments are among many of the rich sources</a:t>
            </a:r>
          </a:p>
          <a:p>
            <a:r>
              <a:rPr lang="en-US" sz="1200" b="0" i="0" u="none" strike="noStrike" kern="1200" baseline="0" dirty="0">
                <a:solidFill>
                  <a:schemeClr val="tx1"/>
                </a:solidFill>
                <a:latin typeface="+mn-lt"/>
                <a:ea typeface="+mn-ea"/>
                <a:cs typeface="+mn-cs"/>
              </a:rPr>
              <a:t>for visual research and study in this section of focus.</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48</a:t>
            </a:fld>
            <a:endParaRPr lang="en-US"/>
          </a:p>
        </p:txBody>
      </p:sp>
    </p:spTree>
    <p:extLst>
      <p:ext uri="{BB962C8B-B14F-4D97-AF65-F5344CB8AC3E}">
        <p14:creationId xmlns:p14="http://schemas.microsoft.com/office/powerpoint/2010/main" val="1236986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This section of focus will engage the students in exploring how artists</a:t>
            </a:r>
          </a:p>
          <a:p>
            <a:r>
              <a:rPr lang="en-US" sz="1200" b="0" i="0" u="none" strike="noStrike" kern="1200" baseline="0" dirty="0">
                <a:solidFill>
                  <a:schemeClr val="tx1"/>
                </a:solidFill>
                <a:latin typeface="+mn-lt"/>
                <a:ea typeface="+mn-ea"/>
                <a:cs typeface="+mn-cs"/>
              </a:rPr>
              <a:t>create an awareness and understanding of the social, cultural, political and</a:t>
            </a:r>
          </a:p>
          <a:p>
            <a:r>
              <a:rPr lang="en-US" sz="1200" b="0" i="0" u="none" strike="noStrike" kern="1200" baseline="0" dirty="0">
                <a:solidFill>
                  <a:schemeClr val="tx1"/>
                </a:solidFill>
                <a:latin typeface="+mn-lt"/>
                <a:ea typeface="+mn-ea"/>
                <a:cs typeface="+mn-cs"/>
              </a:rPr>
              <a:t>economic structures that affect today’s societies. Artists, past and present</a:t>
            </a:r>
          </a:p>
          <a:p>
            <a:r>
              <a:rPr lang="en-US" sz="1200" b="0" i="0" u="none" strike="noStrike" kern="1200" baseline="0" dirty="0">
                <a:solidFill>
                  <a:schemeClr val="tx1"/>
                </a:solidFill>
                <a:latin typeface="+mn-lt"/>
                <a:ea typeface="+mn-ea"/>
                <a:cs typeface="+mn-cs"/>
              </a:rPr>
              <a:t>have used art to critically examine and articulate their concerns over issues</a:t>
            </a:r>
          </a:p>
          <a:p>
            <a:r>
              <a:rPr lang="en-US" sz="1200" b="0" i="0" u="none" strike="noStrike" kern="1200" baseline="0" dirty="0">
                <a:solidFill>
                  <a:schemeClr val="tx1"/>
                </a:solidFill>
                <a:latin typeface="+mn-lt"/>
                <a:ea typeface="+mn-ea"/>
                <a:cs typeface="+mn-cs"/>
              </a:rPr>
              <a:t>of importance as well as make sense of the world through visual means and</a:t>
            </a:r>
          </a:p>
          <a:p>
            <a:r>
              <a:rPr lang="en-US" sz="1200" b="0" i="0" u="none" strike="noStrike" kern="1200" baseline="0" dirty="0">
                <a:solidFill>
                  <a:schemeClr val="tx1"/>
                </a:solidFill>
                <a:latin typeface="+mn-lt"/>
                <a:ea typeface="+mn-ea"/>
                <a:cs typeface="+mn-cs"/>
              </a:rPr>
              <a:t>image making. The themes and concepts that artists devise and engage with</a:t>
            </a:r>
          </a:p>
          <a:p>
            <a:r>
              <a:rPr lang="en-US" sz="1200" b="0" i="0" u="none" strike="noStrike" kern="1200" baseline="0" dirty="0">
                <a:solidFill>
                  <a:schemeClr val="tx1"/>
                </a:solidFill>
                <a:latin typeface="+mn-lt"/>
                <a:ea typeface="+mn-ea"/>
                <a:cs typeface="+mn-cs"/>
              </a:rPr>
              <a:t>can be powerful and often have broad social and global importance.</a:t>
            </a:r>
          </a:p>
          <a:p>
            <a:r>
              <a:rPr lang="en-US" sz="1200" b="0" i="0" u="none" strike="noStrike" kern="1200" baseline="0" dirty="0">
                <a:solidFill>
                  <a:schemeClr val="tx1"/>
                </a:solidFill>
                <a:latin typeface="+mn-lt"/>
                <a:ea typeface="+mn-ea"/>
                <a:cs typeface="+mn-cs"/>
              </a:rPr>
              <a:t>Using the Visual Studies Framework, students will explore this more</a:t>
            </a:r>
          </a:p>
          <a:p>
            <a:r>
              <a:rPr lang="en-US" sz="1200" b="0" i="0" u="none" strike="noStrike" kern="1200" baseline="0" dirty="0">
                <a:solidFill>
                  <a:schemeClr val="tx1"/>
                </a:solidFill>
                <a:latin typeface="+mn-lt"/>
                <a:ea typeface="+mn-ea"/>
                <a:cs typeface="+mn-cs"/>
              </a:rPr>
              <a:t>thoroughly. They will learn how art can inspire activism and bring about</a:t>
            </a:r>
          </a:p>
          <a:p>
            <a:r>
              <a:rPr lang="en-US" sz="1200" b="0" i="0" u="none" strike="noStrike" kern="1200" baseline="0" dirty="0">
                <a:solidFill>
                  <a:schemeClr val="tx1"/>
                </a:solidFill>
                <a:latin typeface="+mn-lt"/>
                <a:ea typeface="+mn-ea"/>
                <a:cs typeface="+mn-cs"/>
              </a:rPr>
              <a:t>change in how we see ourselves within connected communities. Art can go</a:t>
            </a:r>
          </a:p>
          <a:p>
            <a:r>
              <a:rPr lang="en-US" sz="1200" b="0" i="0" u="none" strike="noStrike" kern="1200" baseline="0" dirty="0">
                <a:solidFill>
                  <a:schemeClr val="tx1"/>
                </a:solidFill>
                <a:latin typeface="+mn-lt"/>
                <a:ea typeface="+mn-ea"/>
                <a:cs typeface="+mn-cs"/>
              </a:rPr>
              <a:t>beyond physical spaces and engage an audience in communal debate, discussion,</a:t>
            </a:r>
          </a:p>
          <a:p>
            <a:r>
              <a:rPr lang="en-US" sz="1200" b="0" i="0" u="none" strike="noStrike" kern="1200" baseline="0" dirty="0">
                <a:solidFill>
                  <a:schemeClr val="tx1"/>
                </a:solidFill>
                <a:latin typeface="+mn-lt"/>
                <a:ea typeface="+mn-ea"/>
                <a:cs typeface="+mn-cs"/>
              </a:rPr>
              <a:t>participation and action, and the idea and action can, in itself, be the art.</a:t>
            </a:r>
          </a:p>
          <a:p>
            <a:r>
              <a:rPr lang="en-US" sz="1200" b="0" i="0" u="none" strike="noStrike" kern="1200" baseline="0" dirty="0">
                <a:solidFill>
                  <a:schemeClr val="tx1"/>
                </a:solidFill>
                <a:latin typeface="+mn-lt"/>
                <a:ea typeface="+mn-ea"/>
                <a:cs typeface="+mn-cs"/>
              </a:rPr>
              <a:t>Art and the</a:t>
            </a:r>
          </a:p>
          <a:p>
            <a:r>
              <a:rPr lang="en-US" sz="1200" b="0" i="0" u="none" strike="noStrike" kern="1200" baseline="0" dirty="0">
                <a:solidFill>
                  <a:schemeClr val="tx1"/>
                </a:solidFill>
                <a:latin typeface="+mn-lt"/>
                <a:ea typeface="+mn-ea"/>
                <a:cs typeface="+mn-cs"/>
              </a:rPr>
              <a:t>environment</a:t>
            </a:r>
          </a:p>
          <a:p>
            <a:r>
              <a:rPr lang="en-US" sz="1200" b="0" i="0" u="none" strike="noStrike" kern="1200" baseline="0" dirty="0">
                <a:solidFill>
                  <a:schemeClr val="tx1"/>
                </a:solidFill>
                <a:latin typeface="+mn-lt"/>
                <a:ea typeface="+mn-ea"/>
                <a:cs typeface="+mn-cs"/>
              </a:rPr>
              <a:t>This section of focus recognises the importance of the environment to</a:t>
            </a:r>
          </a:p>
          <a:p>
            <a:r>
              <a:rPr lang="en-US" sz="1200" b="0" i="0" u="none" strike="noStrike" kern="1200" baseline="0" dirty="0">
                <a:solidFill>
                  <a:schemeClr val="tx1"/>
                </a:solidFill>
                <a:latin typeface="+mn-lt"/>
                <a:ea typeface="+mn-ea"/>
                <a:cs typeface="+mn-cs"/>
              </a:rPr>
              <a:t>artists and how it can be a primary source for inspiration and use as a</a:t>
            </a:r>
          </a:p>
          <a:p>
            <a:r>
              <a:rPr lang="en-US" sz="1200" b="0" i="0" u="none" strike="noStrike" kern="1200" baseline="0" dirty="0">
                <a:solidFill>
                  <a:schemeClr val="tx1"/>
                </a:solidFill>
                <a:latin typeface="+mn-lt"/>
                <a:ea typeface="+mn-ea"/>
                <a:cs typeface="+mn-cs"/>
              </a:rPr>
              <a:t>medium in its own right. It also acknowledges that students are surrounded</a:t>
            </a:r>
          </a:p>
          <a:p>
            <a:r>
              <a:rPr lang="en-US" sz="1200" b="0" i="0" u="none" strike="noStrike" kern="1200" baseline="0" dirty="0">
                <a:solidFill>
                  <a:schemeClr val="tx1"/>
                </a:solidFill>
                <a:latin typeface="+mn-lt"/>
                <a:ea typeface="+mn-ea"/>
                <a:cs typeface="+mn-cs"/>
              </a:rPr>
              <a:t>by their own local environment, which can be a source of inspiration. Art</a:t>
            </a:r>
          </a:p>
          <a:p>
            <a:r>
              <a:rPr lang="en-US" sz="1200" b="0" i="0" u="none" strike="noStrike" kern="1200" baseline="0" dirty="0">
                <a:solidFill>
                  <a:schemeClr val="tx1"/>
                </a:solidFill>
                <a:latin typeface="+mn-lt"/>
                <a:ea typeface="+mn-ea"/>
                <a:cs typeface="+mn-cs"/>
              </a:rPr>
              <a:t>and the environment includes a range of artistic practices encompassing</a:t>
            </a:r>
          </a:p>
          <a:p>
            <a:r>
              <a:rPr lang="en-US" sz="1200" b="0" i="0" u="none" strike="noStrike" kern="1200" baseline="0" dirty="0">
                <a:solidFill>
                  <a:schemeClr val="tx1"/>
                </a:solidFill>
                <a:latin typeface="+mn-lt"/>
                <a:ea typeface="+mn-ea"/>
                <a:cs typeface="+mn-cs"/>
              </a:rPr>
              <a:t>both historical depictions and traditional approaches to nature in art. More</a:t>
            </a:r>
          </a:p>
          <a:p>
            <a:r>
              <a:rPr lang="en-US" sz="1200" b="0" i="0" u="none" strike="noStrike" kern="1200" baseline="0" dirty="0">
                <a:solidFill>
                  <a:schemeClr val="tx1"/>
                </a:solidFill>
                <a:latin typeface="+mn-lt"/>
                <a:ea typeface="+mn-ea"/>
                <a:cs typeface="+mn-cs"/>
              </a:rPr>
              <a:t>recent developments have seen environmental artwork that addresses</a:t>
            </a:r>
          </a:p>
          <a:p>
            <a:r>
              <a:rPr lang="en-US" sz="1200" b="0" i="0" u="none" strike="noStrike" kern="1200" baseline="0" dirty="0">
                <a:solidFill>
                  <a:schemeClr val="tx1"/>
                </a:solidFill>
                <a:latin typeface="+mn-lt"/>
                <a:ea typeface="+mn-ea"/>
                <a:cs typeface="+mn-cs"/>
              </a:rPr>
              <a:t>social and political issues, which can include the use of the environment</a:t>
            </a:r>
          </a:p>
          <a:p>
            <a:r>
              <a:rPr lang="en-US" sz="1200" b="0" i="0" u="none" strike="noStrike" kern="1200" baseline="0" dirty="0">
                <a:solidFill>
                  <a:schemeClr val="tx1"/>
                </a:solidFill>
                <a:latin typeface="+mn-lt"/>
                <a:ea typeface="+mn-ea"/>
                <a:cs typeface="+mn-cs"/>
              </a:rPr>
              <a:t>itself as the medium and/or the message. How an artist uses or responds to</a:t>
            </a:r>
          </a:p>
          <a:p>
            <a:r>
              <a:rPr lang="en-US" sz="1200" b="0" i="0" u="none" strike="noStrike" kern="1200" baseline="0" dirty="0">
                <a:solidFill>
                  <a:schemeClr val="tx1"/>
                </a:solidFill>
                <a:latin typeface="+mn-lt"/>
                <a:ea typeface="+mn-ea"/>
                <a:cs typeface="+mn-cs"/>
              </a:rPr>
              <a:t>an environment reflects how they are often sensitive to questions such as</a:t>
            </a:r>
          </a:p>
          <a:p>
            <a:r>
              <a:rPr lang="en-US" sz="1200" b="0" i="0" u="none" strike="noStrike" kern="1200" baseline="0" dirty="0">
                <a:solidFill>
                  <a:schemeClr val="tx1"/>
                </a:solidFill>
                <a:latin typeface="+mn-lt"/>
                <a:ea typeface="+mn-ea"/>
                <a:cs typeface="+mn-cs"/>
              </a:rPr>
              <a:t>the preservation of built heritage, cultural lives of people in the community,</a:t>
            </a:r>
          </a:p>
          <a:p>
            <a:r>
              <a:rPr lang="en-US" sz="1200" b="0" i="0" u="none" strike="noStrike" kern="1200" baseline="0" dirty="0">
                <a:solidFill>
                  <a:schemeClr val="tx1"/>
                </a:solidFill>
                <a:latin typeface="+mn-lt"/>
                <a:ea typeface="+mn-ea"/>
                <a:cs typeface="+mn-cs"/>
              </a:rPr>
              <a:t>ecology and nature, etc. and recognise its importance to themes of identity.</a:t>
            </a:r>
          </a:p>
          <a:p>
            <a:r>
              <a:rPr lang="en-US" sz="1200" b="0" i="0" u="none" strike="noStrike" kern="1200" baseline="0" dirty="0">
                <a:solidFill>
                  <a:schemeClr val="tx1"/>
                </a:solidFill>
                <a:latin typeface="+mn-lt"/>
                <a:ea typeface="+mn-ea"/>
                <a:cs typeface="+mn-cs"/>
              </a:rPr>
              <a:t>Using the Visual Studies Framework, the environment can be explored as</a:t>
            </a:r>
          </a:p>
          <a:p>
            <a:r>
              <a:rPr lang="en-US" sz="1200" b="0" i="0" u="none" strike="noStrike" kern="1200" baseline="0" dirty="0">
                <a:solidFill>
                  <a:schemeClr val="tx1"/>
                </a:solidFill>
                <a:latin typeface="+mn-lt"/>
                <a:ea typeface="+mn-ea"/>
                <a:cs typeface="+mn-cs"/>
              </a:rPr>
              <a:t>a resource which sees artists often elaborate on the unique characteristics</a:t>
            </a:r>
          </a:p>
          <a:p>
            <a:r>
              <a:rPr lang="en-US" sz="1200" b="0" i="0" u="none" strike="noStrike" kern="1200" baseline="0" dirty="0">
                <a:solidFill>
                  <a:schemeClr val="tx1"/>
                </a:solidFill>
                <a:latin typeface="+mn-lt"/>
                <a:ea typeface="+mn-ea"/>
                <a:cs typeface="+mn-cs"/>
              </a:rPr>
              <a:t>peculiar to that environment and enhance or comment on it in some</a:t>
            </a:r>
          </a:p>
          <a:p>
            <a:r>
              <a:rPr lang="en-US" sz="1200" b="0" i="0" u="none" strike="noStrike" kern="1200" baseline="0" dirty="0">
                <a:solidFill>
                  <a:schemeClr val="tx1"/>
                </a:solidFill>
                <a:latin typeface="+mn-lt"/>
                <a:ea typeface="+mn-ea"/>
                <a:cs typeface="+mn-cs"/>
              </a:rPr>
              <a:t>way. Architecture, Land Art and the landscape itself, Street Art, Public</a:t>
            </a:r>
          </a:p>
          <a:p>
            <a:r>
              <a:rPr lang="en-US" sz="1200" b="0" i="0" u="none" strike="noStrike" kern="1200" baseline="0" dirty="0">
                <a:solidFill>
                  <a:schemeClr val="tx1"/>
                </a:solidFill>
                <a:latin typeface="+mn-lt"/>
                <a:ea typeface="+mn-ea"/>
                <a:cs typeface="+mn-cs"/>
              </a:rPr>
              <a:t>Art, Environmental Design, urban/rural design, issues and ideas around</a:t>
            </a:r>
          </a:p>
          <a:p>
            <a:r>
              <a:rPr lang="en-US" sz="1200" b="0" i="0" u="none" strike="noStrike" kern="1200" baseline="0" dirty="0">
                <a:solidFill>
                  <a:schemeClr val="tx1"/>
                </a:solidFill>
                <a:latin typeface="+mn-lt"/>
                <a:ea typeface="+mn-ea"/>
                <a:cs typeface="+mn-cs"/>
              </a:rPr>
              <a:t>Education for Sustainable Development, Consumer/Product Design, Interior</a:t>
            </a:r>
          </a:p>
          <a:p>
            <a:r>
              <a:rPr lang="en-US" sz="1200" b="0" i="0" u="none" strike="noStrike" kern="1200" baseline="0" dirty="0">
                <a:solidFill>
                  <a:schemeClr val="tx1"/>
                </a:solidFill>
                <a:latin typeface="+mn-lt"/>
                <a:ea typeface="+mn-ea"/>
                <a:cs typeface="+mn-cs"/>
              </a:rPr>
              <a:t>Design, and even Online Environments are among many of the rich sources</a:t>
            </a:r>
          </a:p>
          <a:p>
            <a:r>
              <a:rPr lang="en-US" sz="1200" b="0" i="0" u="none" strike="noStrike" kern="1200" baseline="0" dirty="0">
                <a:solidFill>
                  <a:schemeClr val="tx1"/>
                </a:solidFill>
                <a:latin typeface="+mn-lt"/>
                <a:ea typeface="+mn-ea"/>
                <a:cs typeface="+mn-cs"/>
              </a:rPr>
              <a:t>for visual research and study in this section of focus.</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49</a:t>
            </a:fld>
            <a:endParaRPr lang="en-US"/>
          </a:p>
        </p:txBody>
      </p:sp>
    </p:spTree>
    <p:extLst>
      <p:ext uri="{BB962C8B-B14F-4D97-AF65-F5344CB8AC3E}">
        <p14:creationId xmlns:p14="http://schemas.microsoft.com/office/powerpoint/2010/main" val="1236986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Students will learn how to become a visual researcher. As part of the research process, they will learn</a:t>
            </a:r>
          </a:p>
          <a:p>
            <a:r>
              <a:rPr lang="en-US" sz="1200" b="0" i="0" u="none" strike="noStrike" kern="1200" baseline="0" dirty="0">
                <a:solidFill>
                  <a:schemeClr val="tx1"/>
                </a:solidFill>
                <a:latin typeface="+mn-lt"/>
                <a:ea typeface="+mn-ea"/>
                <a:cs typeface="+mn-cs"/>
              </a:rPr>
              <a:t>to select a stimulus, choose relevant primary sources and develop, </a:t>
            </a:r>
            <a:r>
              <a:rPr lang="en-US" sz="1200" b="0" i="0" u="none" strike="noStrike" kern="1200" baseline="0" dirty="0" err="1">
                <a:solidFill>
                  <a:schemeClr val="tx1"/>
                </a:solidFill>
                <a:latin typeface="+mn-lt"/>
                <a:ea typeface="+mn-ea"/>
                <a:cs typeface="+mn-cs"/>
              </a:rPr>
              <a:t>rationalise</a:t>
            </a:r>
            <a:r>
              <a:rPr lang="en-US" sz="1200" b="0" i="0" u="none" strike="noStrike" kern="1200" baseline="0" dirty="0">
                <a:solidFill>
                  <a:schemeClr val="tx1"/>
                </a:solidFill>
                <a:latin typeface="+mn-lt"/>
                <a:ea typeface="+mn-ea"/>
                <a:cs typeface="+mn-cs"/>
              </a:rPr>
              <a:t> and </a:t>
            </a:r>
            <a:r>
              <a:rPr lang="en-US" sz="1200" b="0" i="0" u="none" strike="noStrike" kern="1200" baseline="0" dirty="0" err="1">
                <a:solidFill>
                  <a:schemeClr val="tx1"/>
                </a:solidFill>
                <a:latin typeface="+mn-lt"/>
                <a:ea typeface="+mn-ea"/>
                <a:cs typeface="+mn-cs"/>
              </a:rPr>
              <a:t>contextualise</a:t>
            </a:r>
            <a:r>
              <a:rPr lang="en-US" sz="1200" b="0" i="0" u="none" strike="noStrike" kern="1200" baseline="0" dirty="0">
                <a:solidFill>
                  <a:schemeClr val="tx1"/>
                </a:solidFill>
                <a:latin typeface="+mn-lt"/>
                <a:ea typeface="+mn-ea"/>
                <a:cs typeface="+mn-cs"/>
              </a:rPr>
              <a:t> their</a:t>
            </a:r>
          </a:p>
          <a:p>
            <a:r>
              <a:rPr lang="en-US" sz="1200" b="0" i="0" u="none" strike="noStrike" kern="1200" baseline="0" dirty="0">
                <a:solidFill>
                  <a:schemeClr val="tx1"/>
                </a:solidFill>
                <a:latin typeface="+mn-lt"/>
                <a:ea typeface="+mn-ea"/>
                <a:cs typeface="+mn-cs"/>
              </a:rPr>
              <a:t>ideas and work further. The learning outcomes in this strand address the research methods employed</a:t>
            </a:r>
          </a:p>
          <a:p>
            <a:r>
              <a:rPr lang="en-US" sz="1200" b="0" i="0" u="none" strike="noStrike" kern="1200" baseline="0" dirty="0">
                <a:solidFill>
                  <a:schemeClr val="tx1"/>
                </a:solidFill>
                <a:latin typeface="+mn-lt"/>
                <a:ea typeface="+mn-ea"/>
                <a:cs typeface="+mn-cs"/>
              </a:rPr>
              <a:t>within a visual subject, including the recording of these within a visual sketchpad. Learners will have</a:t>
            </a:r>
          </a:p>
          <a:p>
            <a:r>
              <a:rPr lang="en-US" sz="1200" b="0" i="0" u="none" strike="noStrike" kern="1200" baseline="0" dirty="0">
                <a:solidFill>
                  <a:schemeClr val="tx1"/>
                </a:solidFill>
                <a:latin typeface="+mn-lt"/>
                <a:ea typeface="+mn-ea"/>
                <a:cs typeface="+mn-cs"/>
              </a:rPr>
              <a:t>the opportunity to also use their locality, including galleries, museums, architecture, public sculpture</a:t>
            </a:r>
          </a:p>
          <a:p>
            <a:r>
              <a:rPr lang="en-US" sz="1200" b="0" i="0" u="none" strike="noStrike" kern="1200" baseline="0" dirty="0">
                <a:solidFill>
                  <a:schemeClr val="tx1"/>
                </a:solidFill>
                <a:latin typeface="+mn-lt"/>
                <a:ea typeface="+mn-ea"/>
                <a:cs typeface="+mn-cs"/>
              </a:rPr>
              <a:t>and more, for research purposes.</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50</a:t>
            </a:fld>
            <a:endParaRPr lang="en-US"/>
          </a:p>
        </p:txBody>
      </p:sp>
    </p:spTree>
    <p:extLst>
      <p:ext uri="{BB962C8B-B14F-4D97-AF65-F5344CB8AC3E}">
        <p14:creationId xmlns:p14="http://schemas.microsoft.com/office/powerpoint/2010/main" val="1884333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Learners will be engaged in the process of making/creating art from conception to realisation using</a:t>
            </a:r>
          </a:p>
          <a:p>
            <a:r>
              <a:rPr lang="en-US" sz="1200" b="0" i="0" u="none" strike="noStrike" kern="1200" baseline="0" dirty="0">
                <a:solidFill>
                  <a:schemeClr val="tx1"/>
                </a:solidFill>
                <a:latin typeface="+mn-lt"/>
                <a:ea typeface="+mn-ea"/>
                <a:cs typeface="+mn-cs"/>
              </a:rPr>
              <a:t>a range of skills and chosen material(s), as appropriate. They will create work based on a starting</a:t>
            </a:r>
          </a:p>
          <a:p>
            <a:r>
              <a:rPr lang="en-US" sz="1200" b="0" i="0" u="none" strike="noStrike" kern="1200" baseline="0" dirty="0">
                <a:solidFill>
                  <a:schemeClr val="tx1"/>
                </a:solidFill>
                <a:latin typeface="+mn-lt"/>
                <a:ea typeface="+mn-ea"/>
                <a:cs typeface="+mn-cs"/>
              </a:rPr>
              <a:t>stimulus, respond to it and develop it as their work progresses. </a:t>
            </a:r>
            <a:r>
              <a:rPr lang="en-US" sz="1200" b="1" i="0" u="none" strike="noStrike" kern="1200" baseline="0" dirty="0" err="1">
                <a:solidFill>
                  <a:schemeClr val="tx1"/>
                </a:solidFill>
                <a:latin typeface="+mn-lt"/>
                <a:ea typeface="+mn-ea"/>
                <a:cs typeface="+mn-cs"/>
              </a:rPr>
              <a:t>Mundano</a:t>
            </a:r>
            <a:endParaRPr lang="en-US" sz="1200" b="1"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fellowsblog.ted.com</a:t>
            </a:r>
            <a:r>
              <a:rPr lang="en-US" dirty="0"/>
              <a:t>/this-artist-takes-the-spirit-of-protest-from-the-streets-to-the-gallery-de811442ffb5</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51</a:t>
            </a:fld>
            <a:endParaRPr lang="en-US"/>
          </a:p>
        </p:txBody>
      </p:sp>
    </p:spTree>
    <p:extLst>
      <p:ext uri="{BB962C8B-B14F-4D97-AF65-F5344CB8AC3E}">
        <p14:creationId xmlns:p14="http://schemas.microsoft.com/office/powerpoint/2010/main" val="1546602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Learners will be engaged in the process of making/creating art from conception to realisation using</a:t>
            </a:r>
          </a:p>
          <a:p>
            <a:r>
              <a:rPr lang="en-US" sz="1200" b="0" i="0" u="none" strike="noStrike" kern="1200" baseline="0" dirty="0">
                <a:solidFill>
                  <a:schemeClr val="tx1"/>
                </a:solidFill>
                <a:latin typeface="+mn-lt"/>
                <a:ea typeface="+mn-ea"/>
                <a:cs typeface="+mn-cs"/>
              </a:rPr>
              <a:t>a range of skills and chosen material(s), as appropriate. They will create work based on a starting</a:t>
            </a:r>
          </a:p>
          <a:p>
            <a:r>
              <a:rPr lang="en-US" sz="1200" b="0" i="0" u="none" strike="noStrike" kern="1200" baseline="0" dirty="0">
                <a:solidFill>
                  <a:schemeClr val="tx1"/>
                </a:solidFill>
                <a:latin typeface="+mn-lt"/>
                <a:ea typeface="+mn-ea"/>
                <a:cs typeface="+mn-cs"/>
              </a:rPr>
              <a:t>stimulus, respond to it and develop it as their work progresses. </a:t>
            </a:r>
            <a:r>
              <a:rPr lang="en-US" sz="1200" b="1" i="0" u="none" strike="noStrike" kern="1200" baseline="0" dirty="0" err="1">
                <a:solidFill>
                  <a:schemeClr val="tx1"/>
                </a:solidFill>
                <a:latin typeface="+mn-lt"/>
                <a:ea typeface="+mn-ea"/>
                <a:cs typeface="+mn-cs"/>
              </a:rPr>
              <a:t>Mundano</a:t>
            </a:r>
            <a:endParaRPr lang="en-US" sz="1200" b="1"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fellowsblog.ted.com</a:t>
            </a:r>
            <a:r>
              <a:rPr lang="en-US" dirty="0"/>
              <a:t>/this-artist-takes-the-spirit-of-protest-from-the-streets-to-the-gallery-de811442ffb5</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52</a:t>
            </a:fld>
            <a:endParaRPr lang="en-US"/>
          </a:p>
        </p:txBody>
      </p:sp>
    </p:spTree>
    <p:extLst>
      <p:ext uri="{BB962C8B-B14F-4D97-AF65-F5344CB8AC3E}">
        <p14:creationId xmlns:p14="http://schemas.microsoft.com/office/powerpoint/2010/main" val="1546602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a:t>
            </a:r>
            <a:r>
              <a:rPr lang="en-US" dirty="0" err="1"/>
              <a:t>globalmigrationcollective.com</a:t>
            </a:r>
            <a:r>
              <a:rPr lang="en-US" dirty="0"/>
              <a:t>/projects/a-film-trilogy-by-anthony-haughey-the-global-migration-collective/</a:t>
            </a:r>
          </a:p>
        </p:txBody>
      </p:sp>
      <p:sp>
        <p:nvSpPr>
          <p:cNvPr id="4" name="Slide Number Placeholder 3"/>
          <p:cNvSpPr>
            <a:spLocks noGrp="1"/>
          </p:cNvSpPr>
          <p:nvPr>
            <p:ph type="sldNum" sz="quarter" idx="10"/>
          </p:nvPr>
        </p:nvSpPr>
        <p:spPr/>
        <p:txBody>
          <a:bodyPr/>
          <a:lstStyle/>
          <a:p>
            <a:fld id="{7D175DBF-EA5E-AC46-A239-B0C94E853827}" type="slidenum">
              <a:rPr lang="en-US" smtClean="0"/>
              <a:t>53</a:t>
            </a:fld>
            <a:endParaRPr lang="en-US"/>
          </a:p>
        </p:txBody>
      </p:sp>
    </p:spTree>
    <p:extLst>
      <p:ext uri="{BB962C8B-B14F-4D97-AF65-F5344CB8AC3E}">
        <p14:creationId xmlns:p14="http://schemas.microsoft.com/office/powerpoint/2010/main" val="2415444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Learners need to understand that in Art they can, and do, react to artwork, whether it is their own</a:t>
            </a:r>
          </a:p>
          <a:p>
            <a:r>
              <a:rPr lang="en-US" sz="1200" b="0" i="0" u="none" strike="noStrike" kern="1200" baseline="0" dirty="0">
                <a:solidFill>
                  <a:schemeClr val="tx1"/>
                </a:solidFill>
                <a:latin typeface="+mn-lt"/>
                <a:ea typeface="+mn-ea"/>
                <a:cs typeface="+mn-cs"/>
              </a:rPr>
              <a:t>or another’s. They will learn to stand outside of their own work and to reflect on it critically. Learners</a:t>
            </a:r>
          </a:p>
          <a:p>
            <a:r>
              <a:rPr lang="en-US" sz="1200" b="0" i="0" u="none" strike="noStrike" kern="1200" baseline="0" dirty="0">
                <a:solidFill>
                  <a:schemeClr val="tx1"/>
                </a:solidFill>
                <a:latin typeface="+mn-lt"/>
                <a:ea typeface="+mn-ea"/>
                <a:cs typeface="+mn-cs"/>
              </a:rPr>
              <a:t>will also learn about and learn from aspects of Visual Studies, which will help to increase their</a:t>
            </a:r>
          </a:p>
          <a:p>
            <a:r>
              <a:rPr lang="en-US" sz="1200" b="0" i="0" u="none" strike="noStrike" kern="1200" baseline="0" dirty="0">
                <a:solidFill>
                  <a:schemeClr val="tx1"/>
                </a:solidFill>
                <a:latin typeface="+mn-lt"/>
                <a:ea typeface="+mn-ea"/>
                <a:cs typeface="+mn-cs"/>
              </a:rPr>
              <a:t>knowledge of Art and so inform their opinions of their work and the work of others.</a:t>
            </a:r>
          </a:p>
          <a:p>
            <a:endParaRPr lang="en-US" sz="1200" b="0" i="0" u="none" strike="noStrike" kern="1200" baseline="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learning outcomes related to Responding involve the use of Analysis; the making of Contextual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enquiries to further understanding and knowledge; looking at ways to judge Impact and value;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employing Critical and personal reflection; and learning to think about and </a:t>
            </a:r>
            <a:r>
              <a:rPr lang="en-US" sz="1200" kern="1200" dirty="0" err="1">
                <a:solidFill>
                  <a:schemeClr val="tx1"/>
                </a:solidFill>
                <a:effectLst/>
                <a:latin typeface="+mn-lt"/>
                <a:ea typeface="+mn-ea"/>
                <a:cs typeface="+mn-cs"/>
              </a:rPr>
              <a:t>rationalise</a:t>
            </a:r>
            <a:r>
              <a:rPr lang="en-US" sz="1200" kern="1200" dirty="0">
                <a:solidFill>
                  <a:schemeClr val="tx1"/>
                </a:solidFill>
                <a:effectLst/>
                <a:latin typeface="+mn-lt"/>
                <a:ea typeface="+mn-ea"/>
                <a:cs typeface="+mn-cs"/>
              </a:rPr>
              <a:t> their Process.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Some of the learning outcomes in the Respond Strand can also apply to practical making of work and</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Visual Studies.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3.2 Contextual enquiries locate their own work in relation to other artwork within a</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particular context/s (stylistically, socially, politically, ethically,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etc.)</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54</a:t>
            </a:fld>
            <a:endParaRPr lang="en-US"/>
          </a:p>
        </p:txBody>
      </p:sp>
    </p:spTree>
    <p:extLst>
      <p:ext uri="{BB962C8B-B14F-4D97-AF65-F5344CB8AC3E}">
        <p14:creationId xmlns:p14="http://schemas.microsoft.com/office/powerpoint/2010/main" val="2382689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https://</a:t>
            </a:r>
            <a:r>
              <a:rPr lang="en-US" sz="1200" b="0" i="0" u="none" strike="noStrike" kern="1200" baseline="0" dirty="0" err="1">
                <a:solidFill>
                  <a:schemeClr val="tx1"/>
                </a:solidFill>
                <a:latin typeface="+mn-lt"/>
                <a:ea typeface="+mn-ea"/>
                <a:cs typeface="+mn-cs"/>
              </a:rPr>
              <a:t>jamboard.google.com</a:t>
            </a:r>
            <a:r>
              <a:rPr lang="en-US" sz="1200" b="0" i="0" u="none" strike="noStrike" kern="1200" baseline="0" dirty="0">
                <a:solidFill>
                  <a:schemeClr val="tx1"/>
                </a:solidFill>
                <a:latin typeface="+mn-lt"/>
                <a:ea typeface="+mn-ea"/>
                <a:cs typeface="+mn-cs"/>
              </a:rPr>
              <a:t>/d/16PJkXuUdCkS4cRR0IfLJbcu9wf8g3eFjYlKXK49Fg7I/</a:t>
            </a:r>
            <a:r>
              <a:rPr lang="en-US" sz="1200" b="0" i="0" u="none" strike="noStrike" kern="1200" baseline="0" dirty="0" err="1">
                <a:solidFill>
                  <a:schemeClr val="tx1"/>
                </a:solidFill>
                <a:latin typeface="+mn-lt"/>
                <a:ea typeface="+mn-ea"/>
                <a:cs typeface="+mn-cs"/>
              </a:rPr>
              <a:t>edit?usp</a:t>
            </a:r>
            <a:r>
              <a:rPr lang="en-US" sz="1200" b="0" i="0" u="none" strike="noStrike" kern="1200" baseline="0" dirty="0">
                <a:solidFill>
                  <a:schemeClr val="tx1"/>
                </a:solidFill>
                <a:latin typeface="+mn-lt"/>
                <a:ea typeface="+mn-ea"/>
                <a:cs typeface="+mn-cs"/>
              </a:rPr>
              <a:t>=sharing</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55</a:t>
            </a:fld>
            <a:endParaRPr lang="en-US"/>
          </a:p>
        </p:txBody>
      </p:sp>
    </p:spTree>
    <p:extLst>
      <p:ext uri="{BB962C8B-B14F-4D97-AF65-F5344CB8AC3E}">
        <p14:creationId xmlns:p14="http://schemas.microsoft.com/office/powerpoint/2010/main" val="1546602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Afri-They All Had Names: A Survey of Tithe na </a:t>
            </a:r>
            <a:r>
              <a:rPr lang="en-US" dirty="0" err="1"/>
              <a:t>mBocht</a:t>
            </a:r>
            <a:r>
              <a:rPr lang="en-US" dirty="0"/>
              <a:t> and Famine Graveyards in Ireland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a:t>Truman on Trial: </a:t>
            </a:r>
          </a:p>
        </p:txBody>
      </p:sp>
      <p:sp>
        <p:nvSpPr>
          <p:cNvPr id="4" name="Slide Number Placeholder 3"/>
          <p:cNvSpPr>
            <a:spLocks noGrp="1"/>
          </p:cNvSpPr>
          <p:nvPr>
            <p:ph type="sldNum" sz="quarter" idx="10"/>
          </p:nvPr>
        </p:nvSpPr>
        <p:spPr/>
        <p:txBody>
          <a:bodyPr/>
          <a:lstStyle/>
          <a:p>
            <a:fld id="{845F52BE-ACFE-3248-938D-9741B730EE5E}" type="slidenum">
              <a:rPr lang="en-US" smtClean="0"/>
              <a:t>59</a:t>
            </a:fld>
            <a:endParaRPr lang="en-US"/>
          </a:p>
        </p:txBody>
      </p:sp>
    </p:spTree>
    <p:extLst>
      <p:ext uri="{BB962C8B-B14F-4D97-AF65-F5344CB8AC3E}">
        <p14:creationId xmlns:p14="http://schemas.microsoft.com/office/powerpoint/2010/main" val="11322500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61</a:t>
            </a:fld>
            <a:endParaRPr lang="en-US"/>
          </a:p>
        </p:txBody>
      </p:sp>
    </p:spTree>
    <p:extLst>
      <p:ext uri="{BB962C8B-B14F-4D97-AF65-F5344CB8AC3E}">
        <p14:creationId xmlns:p14="http://schemas.microsoft.com/office/powerpoint/2010/main" val="20910836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dirty="0">
                <a:latin typeface="American Typewriter"/>
                <a:cs typeface="American Typewriter"/>
              </a:rPr>
              <a:t>https://</a:t>
            </a:r>
            <a:r>
              <a:rPr lang="en-US" b="1" dirty="0" err="1">
                <a:latin typeface="American Typewriter"/>
                <a:cs typeface="American Typewriter"/>
              </a:rPr>
              <a:t>www.creativityandchange.ie</a:t>
            </a:r>
            <a:r>
              <a:rPr lang="en-US" b="1" dirty="0">
                <a:latin typeface="American Typewriter"/>
                <a:cs typeface="American Typewriter"/>
              </a:rPr>
              <a:t>/non-accredited-training-previously-</a:t>
            </a:r>
            <a:r>
              <a:rPr lang="en-US" b="1" dirty="0" err="1">
                <a:latin typeface="American Typewriter"/>
                <a:cs typeface="American Typewriter"/>
              </a:rPr>
              <a:t>masterclasses</a:t>
            </a:r>
            <a:r>
              <a:rPr lang="en-US" b="1" dirty="0">
                <a:latin typeface="American Typewriter"/>
                <a:cs typeface="American Typewriter"/>
              </a:rPr>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dirty="0">
                <a:latin typeface="American Typewriter"/>
                <a:cs typeface="American Typewriter"/>
              </a:rPr>
              <a:t>https://</a:t>
            </a:r>
            <a:r>
              <a:rPr lang="en-US" b="1" dirty="0" err="1">
                <a:latin typeface="American Typewriter"/>
                <a:cs typeface="American Typewriter"/>
              </a:rPr>
              <a:t>www.nationalgallery.ie</a:t>
            </a:r>
            <a:r>
              <a:rPr lang="en-US" b="1" dirty="0">
                <a:latin typeface="American Typewriter"/>
                <a:cs typeface="American Typewriter"/>
              </a:rPr>
              <a:t>/</a:t>
            </a:r>
            <a:r>
              <a:rPr lang="en-US" b="1" dirty="0" err="1">
                <a:latin typeface="American Typewriter"/>
                <a:cs typeface="American Typewriter"/>
              </a:rPr>
              <a:t>whats</a:t>
            </a:r>
            <a:r>
              <a:rPr lang="en-US" b="1" dirty="0">
                <a:latin typeface="American Typewriter"/>
                <a:cs typeface="American Typewriter"/>
              </a:rPr>
              <a:t>-on/online-workshop-fashion-activism</a:t>
            </a:r>
            <a:endParaRPr lang="en-GB" b="1"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68</a:t>
            </a:fld>
            <a:endParaRPr lang="en-US"/>
          </a:p>
        </p:txBody>
      </p:sp>
    </p:spTree>
    <p:extLst>
      <p:ext uri="{BB962C8B-B14F-4D97-AF65-F5344CB8AC3E}">
        <p14:creationId xmlns:p14="http://schemas.microsoft.com/office/powerpoint/2010/main" val="1923957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a:t>Click to edit Master subtitle style</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09599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idx="1"/>
          </p:nvPr>
        </p:nvSpPr>
        <p:spPr/>
        <p:txBody>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70216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a:t>Click to edit Master text styles</a:t>
            </a:r>
          </a:p>
        </p:txBody>
      </p:sp>
      <p:sp>
        <p:nvSpPr>
          <p:cNvPr id="4" name="Date Placeholder 3"/>
          <p:cNvSpPr>
            <a:spLocks noGrp="1"/>
          </p:cNvSpPr>
          <p:nvPr>
            <p:ph type="dt" sz="half" idx="10"/>
          </p:nvPr>
        </p:nvSpPr>
        <p:spPr/>
        <p:txBody>
          <a:bodyPr/>
          <a:lstStyle/>
          <a:p>
            <a:fld id="{B023BFAD-617E-5549-8595-1CFFBFBC15E5}" type="datetimeFigureOut">
              <a:rPr lang="en-US" smtClean="0"/>
              <a:t>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497209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p:txBody>
          <a:bodyPr/>
          <a:lstStyle/>
          <a:p>
            <a:fld id="{B023BFAD-617E-5549-8595-1CFFBFBC15E5}" type="datetimeFigureOut">
              <a:rPr lang="en-US" smtClean="0"/>
              <a:t>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1883388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7" name="Date Placeholder 6"/>
          <p:cNvSpPr>
            <a:spLocks noGrp="1"/>
          </p:cNvSpPr>
          <p:nvPr>
            <p:ph type="dt" sz="half" idx="10"/>
          </p:nvPr>
        </p:nvSpPr>
        <p:spPr/>
        <p:txBody>
          <a:bodyPr/>
          <a:lstStyle/>
          <a:p>
            <a:fld id="{B023BFAD-617E-5549-8595-1CFFBFBC15E5}" type="datetimeFigureOut">
              <a:rPr lang="en-US" smtClean="0"/>
              <a:t>18/03/21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086211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Date Placeholder 2"/>
          <p:cNvSpPr>
            <a:spLocks noGrp="1"/>
          </p:cNvSpPr>
          <p:nvPr>
            <p:ph type="dt" sz="half" idx="10"/>
          </p:nvPr>
        </p:nvSpPr>
        <p:spPr/>
        <p:txBody>
          <a:bodyPr/>
          <a:lstStyle/>
          <a:p>
            <a:fld id="{B023BFAD-617E-5549-8595-1CFFBFBC15E5}" type="datetimeFigureOut">
              <a:rPr lang="en-US" smtClean="0"/>
              <a:t>18/03/21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78423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3BFAD-617E-5549-8595-1CFFBFBC15E5}" type="datetimeFigureOut">
              <a:rPr lang="en-US" smtClean="0"/>
              <a:t>18/03/21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273384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19818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09247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556149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10939382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3BFAD-617E-5549-8595-1CFFBFBC15E5}" type="datetimeFigureOut">
              <a:rPr lang="en-US" smtClean="0"/>
              <a:t>18/03/21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05B2A-4799-914E-B1FC-A58E59B89FFD}" type="slidenum">
              <a:rPr lang="en-US" smtClean="0"/>
              <a:t>‹#›</a:t>
            </a:fld>
            <a:endParaRPr lang="en-US"/>
          </a:p>
        </p:txBody>
      </p:sp>
    </p:spTree>
    <p:extLst>
      <p:ext uri="{BB962C8B-B14F-4D97-AF65-F5344CB8AC3E}">
        <p14:creationId xmlns:p14="http://schemas.microsoft.com/office/powerpoint/2010/main" val="3626909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9.jpeg"/><Relationship Id="rId9" Type="http://schemas.openxmlformats.org/officeDocument/2006/relationships/image" Target="../media/image10.jpeg"/><Relationship Id="rId10"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6" Type="http://schemas.openxmlformats.org/officeDocument/2006/relationships/image" Target="../media/image16.png"/><Relationship Id="rId7" Type="http://schemas.openxmlformats.org/officeDocument/2006/relationships/image" Target="../media/image17.jpeg"/><Relationship Id="rId8" Type="http://schemas.openxmlformats.org/officeDocument/2006/relationships/image" Target="../media/image18.tiff"/><Relationship Id="rId9" Type="http://schemas.openxmlformats.org/officeDocument/2006/relationships/image" Target="../media/image19.jpeg"/><Relationship Id="rId10" Type="http://schemas.openxmlformats.org/officeDocument/2006/relationships/image" Target="../media/image20.tiff"/><Relationship Id="rId11" Type="http://schemas.openxmlformats.org/officeDocument/2006/relationships/image" Target="../media/image21.jpeg"/><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5" Type="http://schemas.openxmlformats.org/officeDocument/2006/relationships/image" Target="../media/image25.jpeg"/><Relationship Id="rId6" Type="http://schemas.openxmlformats.org/officeDocument/2006/relationships/image" Target="../media/image26.jpeg"/><Relationship Id="rId7" Type="http://schemas.openxmlformats.org/officeDocument/2006/relationships/image" Target="../media/image27.jpeg"/><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png"/><Relationship Id="rId5" Type="http://schemas.microsoft.com/office/2007/relationships/hdphoto" Target="../media/hdphoto1.wdp"/><Relationship Id="rId6" Type="http://schemas.openxmlformats.org/officeDocument/2006/relationships/image" Target="../media/image31.png"/><Relationship Id="rId7"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33.jpg"/><Relationship Id="rId4" Type="http://schemas.openxmlformats.org/officeDocument/2006/relationships/image" Target="../media/image34.jpg"/><Relationship Id="rId5" Type="http://schemas.openxmlformats.org/officeDocument/2006/relationships/image" Target="../media/image35.jpg"/><Relationship Id="rId6" Type="http://schemas.openxmlformats.org/officeDocument/2006/relationships/image" Target="../media/image36.jpg"/><Relationship Id="rId1" Type="http://schemas.openxmlformats.org/officeDocument/2006/relationships/slideLayout" Target="../slideLayouts/slideLayout2.xml"/><Relationship Id="rId2" Type="http://schemas.openxmlformats.org/officeDocument/2006/relationships/image" Target="../media/image3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 Id="rId3" Type="http://schemas.openxmlformats.org/officeDocument/2006/relationships/image" Target="../media/image3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3.jpeg"/></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4" Type="http://schemas.openxmlformats.org/officeDocument/2006/relationships/image" Target="../media/image46.png"/><Relationship Id="rId5" Type="http://schemas.openxmlformats.org/officeDocument/2006/relationships/image" Target="../media/image47.png"/><Relationship Id="rId6" Type="http://schemas.openxmlformats.org/officeDocument/2006/relationships/image" Target="../media/image48.png"/><Relationship Id="rId7" Type="http://schemas.openxmlformats.org/officeDocument/2006/relationships/image" Target="../media/image49.png"/><Relationship Id="rId1" Type="http://schemas.openxmlformats.org/officeDocument/2006/relationships/slideLayout" Target="../slideLayouts/slideLayout7.xml"/><Relationship Id="rId2" Type="http://schemas.openxmlformats.org/officeDocument/2006/relationships/image" Target="../media/image4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 Id="rId3" Type="http://schemas.openxmlformats.org/officeDocument/2006/relationships/image" Target="../media/image51.png"/></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4" Type="http://schemas.openxmlformats.org/officeDocument/2006/relationships/image" Target="../media/image54.png"/><Relationship Id="rId1" Type="http://schemas.openxmlformats.org/officeDocument/2006/relationships/slideLayout" Target="../slideLayouts/slideLayout2.xml"/><Relationship Id="rId2"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4" Type="http://schemas.openxmlformats.org/officeDocument/2006/relationships/image" Target="../media/image57.png"/><Relationship Id="rId5" Type="http://schemas.openxmlformats.org/officeDocument/2006/relationships/image" Target="../media/image58.png"/><Relationship Id="rId1" Type="http://schemas.openxmlformats.org/officeDocument/2006/relationships/slideLayout" Target="../slideLayouts/slideLayout2.xml"/><Relationship Id="rId2"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4" Type="http://schemas.openxmlformats.org/officeDocument/2006/relationships/image" Target="../media/image61.png"/><Relationship Id="rId5" Type="http://schemas.openxmlformats.org/officeDocument/2006/relationships/image" Target="../media/image62.png"/><Relationship Id="rId6" Type="http://schemas.openxmlformats.org/officeDocument/2006/relationships/image" Target="../media/image63.png"/><Relationship Id="rId1" Type="http://schemas.openxmlformats.org/officeDocument/2006/relationships/slideLayout" Target="../slideLayouts/slideLayout2.xml"/><Relationship Id="rId2" Type="http://schemas.openxmlformats.org/officeDocument/2006/relationships/image" Target="../media/image59.png"/></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66.png"/><Relationship Id="rId5" Type="http://schemas.openxmlformats.org/officeDocument/2006/relationships/image" Target="../media/image67.png"/><Relationship Id="rId6" Type="http://schemas.openxmlformats.org/officeDocument/2006/relationships/image" Target="../media/image68.png"/><Relationship Id="rId1" Type="http://schemas.openxmlformats.org/officeDocument/2006/relationships/slideLayout" Target="../slideLayouts/slideLayout2.xml"/><Relationship Id="rId2" Type="http://schemas.openxmlformats.org/officeDocument/2006/relationships/image" Target="../media/image6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9.png"/></Relationships>
</file>

<file path=ppt/slides/_rels/slide22.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jpeg"/><Relationship Id="rId5" Type="http://schemas.openxmlformats.org/officeDocument/2006/relationships/image" Target="../media/image73.jpeg"/><Relationship Id="rId1" Type="http://schemas.openxmlformats.org/officeDocument/2006/relationships/slideLayout" Target="../slideLayouts/slideLayout2.xml"/><Relationship Id="rId2" Type="http://schemas.openxmlformats.org/officeDocument/2006/relationships/image" Target="../media/image70.png"/></Relationships>
</file>

<file path=ppt/slides/_rels/slide23.xml.rels><?xml version="1.0" encoding="UTF-8" standalone="yes"?>
<Relationships xmlns="http://schemas.openxmlformats.org/package/2006/relationships"><Relationship Id="rId3" Type="http://schemas.openxmlformats.org/officeDocument/2006/relationships/image" Target="../media/image75.png"/><Relationship Id="rId4" Type="http://schemas.openxmlformats.org/officeDocument/2006/relationships/image" Target="../media/image76.png"/><Relationship Id="rId5" Type="http://schemas.openxmlformats.org/officeDocument/2006/relationships/image" Target="../media/image77.png"/><Relationship Id="rId1" Type="http://schemas.openxmlformats.org/officeDocument/2006/relationships/slideLayout" Target="../slideLayouts/slideLayout2.xml"/><Relationship Id="rId2" Type="http://schemas.openxmlformats.org/officeDocument/2006/relationships/image" Target="../media/image74.png"/></Relationships>
</file>

<file path=ppt/slides/_rels/slide24.xml.rels><?xml version="1.0" encoding="UTF-8" standalone="yes"?>
<Relationships xmlns="http://schemas.openxmlformats.org/package/2006/relationships"><Relationship Id="rId3" Type="http://schemas.openxmlformats.org/officeDocument/2006/relationships/image" Target="../media/image79.png"/><Relationship Id="rId4" Type="http://schemas.openxmlformats.org/officeDocument/2006/relationships/image" Target="../media/image80.png"/><Relationship Id="rId5" Type="http://schemas.openxmlformats.org/officeDocument/2006/relationships/image" Target="../media/image81.png"/><Relationship Id="rId6" Type="http://schemas.openxmlformats.org/officeDocument/2006/relationships/image" Target="../media/image82.png"/><Relationship Id="rId7" Type="http://schemas.openxmlformats.org/officeDocument/2006/relationships/image" Target="../media/image83.png"/><Relationship Id="rId1" Type="http://schemas.openxmlformats.org/officeDocument/2006/relationships/slideLayout" Target="../slideLayouts/slideLayout2.xml"/><Relationship Id="rId2" Type="http://schemas.openxmlformats.org/officeDocument/2006/relationships/image" Target="../media/image78.png"/></Relationships>
</file>

<file path=ppt/slides/_rels/slide25.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5" Type="http://schemas.openxmlformats.org/officeDocument/2006/relationships/image" Target="../media/image87.png"/><Relationship Id="rId6" Type="http://schemas.openxmlformats.org/officeDocument/2006/relationships/image" Target="../media/image88.jpeg"/><Relationship Id="rId1" Type="http://schemas.openxmlformats.org/officeDocument/2006/relationships/slideLayout" Target="../slideLayouts/slideLayout7.xml"/><Relationship Id="rId2" Type="http://schemas.openxmlformats.org/officeDocument/2006/relationships/image" Target="../media/image8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89.png"/></Relationships>
</file>

<file path=ppt/slides/_rels/slide27.xml.rels><?xml version="1.0" encoding="UTF-8" standalone="yes"?>
<Relationships xmlns="http://schemas.openxmlformats.org/package/2006/relationships"><Relationship Id="rId3" Type="http://schemas.openxmlformats.org/officeDocument/2006/relationships/image" Target="../media/image91.jpeg"/><Relationship Id="rId4" Type="http://schemas.openxmlformats.org/officeDocument/2006/relationships/image" Target="../media/image92.jpeg"/><Relationship Id="rId5" Type="http://schemas.openxmlformats.org/officeDocument/2006/relationships/image" Target="../media/image93.jpeg"/><Relationship Id="rId1" Type="http://schemas.openxmlformats.org/officeDocument/2006/relationships/slideLayout" Target="../slideLayouts/slideLayout7.xml"/><Relationship Id="rId2" Type="http://schemas.openxmlformats.org/officeDocument/2006/relationships/image" Target="../media/image90.jpeg"/></Relationships>
</file>

<file path=ppt/slides/_rels/slide28.xml.rels><?xml version="1.0" encoding="UTF-8" standalone="yes"?>
<Relationships xmlns="http://schemas.openxmlformats.org/package/2006/relationships"><Relationship Id="rId3" Type="http://schemas.openxmlformats.org/officeDocument/2006/relationships/image" Target="../media/image95.png"/><Relationship Id="rId4" Type="http://schemas.openxmlformats.org/officeDocument/2006/relationships/image" Target="../media/image96.png"/><Relationship Id="rId5" Type="http://schemas.openxmlformats.org/officeDocument/2006/relationships/image" Target="../media/image97.png"/><Relationship Id="rId6" Type="http://schemas.openxmlformats.org/officeDocument/2006/relationships/image" Target="../media/image98.png"/><Relationship Id="rId1" Type="http://schemas.openxmlformats.org/officeDocument/2006/relationships/slideLayout" Target="../slideLayouts/slideLayout7.xml"/><Relationship Id="rId2" Type="http://schemas.openxmlformats.org/officeDocument/2006/relationships/image" Target="../media/image94.png"/></Relationships>
</file>

<file path=ppt/slides/_rels/slide29.xml.rels><?xml version="1.0" encoding="UTF-8" standalone="yes"?>
<Relationships xmlns="http://schemas.openxmlformats.org/package/2006/relationships"><Relationship Id="rId3" Type="http://schemas.openxmlformats.org/officeDocument/2006/relationships/image" Target="../media/image94.png"/><Relationship Id="rId4" Type="http://schemas.openxmlformats.org/officeDocument/2006/relationships/image" Target="../media/image95.png"/><Relationship Id="rId5" Type="http://schemas.openxmlformats.org/officeDocument/2006/relationships/image" Target="../media/image99.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0.png"/><Relationship Id="rId3" Type="http://schemas.openxmlformats.org/officeDocument/2006/relationships/image" Target="../media/image101.jpeg"/></Relationships>
</file>

<file path=ppt/slides/_rels/slide31.xml.rels><?xml version="1.0" encoding="UTF-8" standalone="yes"?>
<Relationships xmlns="http://schemas.openxmlformats.org/package/2006/relationships"><Relationship Id="rId3" Type="http://schemas.openxmlformats.org/officeDocument/2006/relationships/image" Target="../media/image103.jpeg"/><Relationship Id="rId4" Type="http://schemas.openxmlformats.org/officeDocument/2006/relationships/image" Target="../media/image104.jpeg"/><Relationship Id="rId5" Type="http://schemas.openxmlformats.org/officeDocument/2006/relationships/image" Target="../media/image105.jpeg"/><Relationship Id="rId1" Type="http://schemas.openxmlformats.org/officeDocument/2006/relationships/slideLayout" Target="../slideLayouts/slideLayout7.xml"/><Relationship Id="rId2" Type="http://schemas.openxmlformats.org/officeDocument/2006/relationships/image" Target="../media/image10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6.jpeg"/><Relationship Id="rId3" Type="http://schemas.openxmlformats.org/officeDocument/2006/relationships/image" Target="../media/image107.jpeg"/></Relationships>
</file>

<file path=ppt/slides/_rels/slide33.xml.rels><?xml version="1.0" encoding="UTF-8" standalone="yes"?>
<Relationships xmlns="http://schemas.openxmlformats.org/package/2006/relationships"><Relationship Id="rId3" Type="http://schemas.openxmlformats.org/officeDocument/2006/relationships/image" Target="../media/image109.png"/><Relationship Id="rId4" Type="http://schemas.openxmlformats.org/officeDocument/2006/relationships/image" Target="../media/image110.png"/><Relationship Id="rId5" Type="http://schemas.openxmlformats.org/officeDocument/2006/relationships/image" Target="../media/image111.png"/><Relationship Id="rId1" Type="http://schemas.openxmlformats.org/officeDocument/2006/relationships/slideLayout" Target="../slideLayouts/slideLayout7.xml"/><Relationship Id="rId2" Type="http://schemas.openxmlformats.org/officeDocument/2006/relationships/image" Target="../media/image108.png"/></Relationships>
</file>

<file path=ppt/slides/_rels/slide34.xml.rels><?xml version="1.0" encoding="UTF-8" standalone="yes"?>
<Relationships xmlns="http://schemas.openxmlformats.org/package/2006/relationships"><Relationship Id="rId3" Type="http://schemas.openxmlformats.org/officeDocument/2006/relationships/image" Target="../media/image113.png"/><Relationship Id="rId4" Type="http://schemas.openxmlformats.org/officeDocument/2006/relationships/image" Target="../media/image114.png"/><Relationship Id="rId5" Type="http://schemas.openxmlformats.org/officeDocument/2006/relationships/image" Target="../media/image115.png"/><Relationship Id="rId1" Type="http://schemas.openxmlformats.org/officeDocument/2006/relationships/slideLayout" Target="../slideLayouts/slideLayout7.xml"/><Relationship Id="rId2" Type="http://schemas.openxmlformats.org/officeDocument/2006/relationships/image" Target="../media/image11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6.png"/><Relationship Id="rId3" Type="http://schemas.openxmlformats.org/officeDocument/2006/relationships/image" Target="../media/image117.jpeg"/></Relationships>
</file>

<file path=ppt/slides/_rels/slide36.xml.rels><?xml version="1.0" encoding="UTF-8" standalone="yes"?>
<Relationships xmlns="http://schemas.openxmlformats.org/package/2006/relationships"><Relationship Id="rId3" Type="http://schemas.openxmlformats.org/officeDocument/2006/relationships/image" Target="../media/image119.jpeg"/><Relationship Id="rId4" Type="http://schemas.openxmlformats.org/officeDocument/2006/relationships/image" Target="../media/image120.jpeg"/><Relationship Id="rId5" Type="http://schemas.openxmlformats.org/officeDocument/2006/relationships/image" Target="../media/image121.jpeg"/><Relationship Id="rId1" Type="http://schemas.openxmlformats.org/officeDocument/2006/relationships/slideLayout" Target="../slideLayouts/slideLayout2.xml"/><Relationship Id="rId2" Type="http://schemas.openxmlformats.org/officeDocument/2006/relationships/image" Target="../media/image118.jpeg"/></Relationships>
</file>

<file path=ppt/slides/_rels/slide37.xml.rels><?xml version="1.0" encoding="UTF-8" standalone="yes"?>
<Relationships xmlns="http://schemas.openxmlformats.org/package/2006/relationships"><Relationship Id="rId3" Type="http://schemas.openxmlformats.org/officeDocument/2006/relationships/image" Target="../media/image123.jpeg"/><Relationship Id="rId4" Type="http://schemas.openxmlformats.org/officeDocument/2006/relationships/image" Target="../media/image124.jpeg"/><Relationship Id="rId1" Type="http://schemas.openxmlformats.org/officeDocument/2006/relationships/slideLayout" Target="../slideLayouts/slideLayout2.xml"/><Relationship Id="rId2" Type="http://schemas.openxmlformats.org/officeDocument/2006/relationships/image" Target="../media/image122.jpeg"/></Relationships>
</file>

<file path=ppt/slides/_rels/slide38.xml.rels><?xml version="1.0" encoding="UTF-8" standalone="yes"?>
<Relationships xmlns="http://schemas.openxmlformats.org/package/2006/relationships"><Relationship Id="rId3" Type="http://schemas.openxmlformats.org/officeDocument/2006/relationships/image" Target="../media/image125.png"/><Relationship Id="rId4" Type="http://schemas.openxmlformats.org/officeDocument/2006/relationships/image" Target="../media/image126.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39.xml.rels><?xml version="1.0" encoding="UTF-8" standalone="yes"?>
<Relationships xmlns="http://schemas.openxmlformats.org/package/2006/relationships"><Relationship Id="rId3" Type="http://schemas.openxmlformats.org/officeDocument/2006/relationships/image" Target="../media/image128.jpeg"/><Relationship Id="rId4" Type="http://schemas.openxmlformats.org/officeDocument/2006/relationships/image" Target="../media/image129.jpeg"/><Relationship Id="rId5" Type="http://schemas.openxmlformats.org/officeDocument/2006/relationships/image" Target="../media/image130.jpeg"/><Relationship Id="rId6" Type="http://schemas.openxmlformats.org/officeDocument/2006/relationships/image" Target="../media/image131.jpeg"/><Relationship Id="rId1" Type="http://schemas.openxmlformats.org/officeDocument/2006/relationships/slideLayout" Target="../slideLayouts/slideLayout7.xml"/><Relationship Id="rId2" Type="http://schemas.openxmlformats.org/officeDocument/2006/relationships/image" Target="../media/image12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3.jpeg"/></Relationships>
</file>

<file path=ppt/slides/_rels/slide42.xml.rels><?xml version="1.0" encoding="UTF-8" standalone="yes"?>
<Relationships xmlns="http://schemas.openxmlformats.org/package/2006/relationships"><Relationship Id="rId3" Type="http://schemas.openxmlformats.org/officeDocument/2006/relationships/image" Target="../media/image135.jpg"/><Relationship Id="rId4" Type="http://schemas.openxmlformats.org/officeDocument/2006/relationships/image" Target="../media/image136.jpeg"/><Relationship Id="rId5" Type="http://schemas.openxmlformats.org/officeDocument/2006/relationships/image" Target="../media/image137.jpeg"/><Relationship Id="rId1" Type="http://schemas.openxmlformats.org/officeDocument/2006/relationships/slideLayout" Target="../slideLayouts/slideLayout7.xml"/><Relationship Id="rId2" Type="http://schemas.openxmlformats.org/officeDocument/2006/relationships/image" Target="../media/image134.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8.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0.png"/><Relationship Id="rId3" Type="http://schemas.openxmlformats.org/officeDocument/2006/relationships/image" Target="../media/image141.png"/></Relationships>
</file>

<file path=ppt/slides/_rels/slide46.xml.rels><?xml version="1.0" encoding="UTF-8" standalone="yes"?>
<Relationships xmlns="http://schemas.openxmlformats.org/package/2006/relationships"><Relationship Id="rId3" Type="http://schemas.openxmlformats.org/officeDocument/2006/relationships/image" Target="../media/image143.jpeg"/><Relationship Id="rId4" Type="http://schemas.openxmlformats.org/officeDocument/2006/relationships/image" Target="../media/image144.jpeg"/><Relationship Id="rId5" Type="http://schemas.openxmlformats.org/officeDocument/2006/relationships/image" Target="../media/image145.jpeg"/><Relationship Id="rId6" Type="http://schemas.openxmlformats.org/officeDocument/2006/relationships/image" Target="../media/image146.jpeg"/><Relationship Id="rId7" Type="http://schemas.openxmlformats.org/officeDocument/2006/relationships/image" Target="../media/image147.jpeg"/><Relationship Id="rId1" Type="http://schemas.openxmlformats.org/officeDocument/2006/relationships/slideLayout" Target="../slideLayouts/slideLayout7.xml"/><Relationship Id="rId2" Type="http://schemas.openxmlformats.org/officeDocument/2006/relationships/image" Target="../media/image142.jpeg"/></Relationships>
</file>

<file path=ppt/slides/_rels/slide47.xml.rels><?xml version="1.0" encoding="UTF-8" standalone="yes"?>
<Relationships xmlns="http://schemas.openxmlformats.org/package/2006/relationships"><Relationship Id="rId3" Type="http://schemas.openxmlformats.org/officeDocument/2006/relationships/image" Target="../media/image148.jpeg"/><Relationship Id="rId4" Type="http://schemas.openxmlformats.org/officeDocument/2006/relationships/image" Target="../media/image149.jpe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48.xml.rels><?xml version="1.0" encoding="UTF-8" standalone="yes"?>
<Relationships xmlns="http://schemas.openxmlformats.org/package/2006/relationships"><Relationship Id="rId3" Type="http://schemas.openxmlformats.org/officeDocument/2006/relationships/image" Target="../media/image150.jpeg"/><Relationship Id="rId4" Type="http://schemas.openxmlformats.org/officeDocument/2006/relationships/image" Target="../media/image151.jpe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49.xml.rels><?xml version="1.0" encoding="UTF-8" standalone="yes"?>
<Relationships xmlns="http://schemas.openxmlformats.org/package/2006/relationships"><Relationship Id="rId3" Type="http://schemas.openxmlformats.org/officeDocument/2006/relationships/image" Target="../media/image152.png"/><Relationship Id="rId4" Type="http://schemas.openxmlformats.org/officeDocument/2006/relationships/image" Target="../media/image153.jpeg"/><Relationship Id="rId5" Type="http://schemas.openxmlformats.org/officeDocument/2006/relationships/image" Target="../media/image154.jpeg"/><Relationship Id="rId6" Type="http://schemas.openxmlformats.org/officeDocument/2006/relationships/image" Target="../media/image155.jpeg"/><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56.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57.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53.xml.rels><?xml version="1.0" encoding="UTF-8" standalone="yes"?>
<Relationships xmlns="http://schemas.openxmlformats.org/package/2006/relationships"><Relationship Id="rId3" Type="http://schemas.openxmlformats.org/officeDocument/2006/relationships/image" Target="../media/image158.png"/><Relationship Id="rId4" Type="http://schemas.openxmlformats.org/officeDocument/2006/relationships/image" Target="../media/image159.png"/><Relationship Id="rId5" Type="http://schemas.openxmlformats.org/officeDocument/2006/relationships/image" Target="../media/image160.pn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61.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56.xml.rels><?xml version="1.0" encoding="UTF-8" standalone="yes"?>
<Relationships xmlns="http://schemas.openxmlformats.org/package/2006/relationships"><Relationship Id="rId3" Type="http://schemas.openxmlformats.org/officeDocument/2006/relationships/image" Target="../media/image163.png"/><Relationship Id="rId4" Type="http://schemas.openxmlformats.org/officeDocument/2006/relationships/image" Target="../media/image164.jpeg"/><Relationship Id="rId1" Type="http://schemas.openxmlformats.org/officeDocument/2006/relationships/slideLayout" Target="../slideLayouts/slideLayout7.xml"/><Relationship Id="rId2" Type="http://schemas.openxmlformats.org/officeDocument/2006/relationships/image" Target="../media/image162.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5.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jpeg"/></Relationships>
</file>

<file path=ppt/slides/_rels/slide59.xml.rels><?xml version="1.0" encoding="UTF-8" standalone="yes"?>
<Relationships xmlns="http://schemas.openxmlformats.org/package/2006/relationships"><Relationship Id="rId3" Type="http://schemas.openxmlformats.org/officeDocument/2006/relationships/hyperlink" Target="http://www.financialjustice.ie" TargetMode="External"/><Relationship Id="rId4" Type="http://schemas.openxmlformats.org/officeDocument/2006/relationships/hyperlink" Target="http://www.developmenteducation.ie" TargetMode="External"/><Relationship Id="rId5" Type="http://schemas.openxmlformats.org/officeDocument/2006/relationships/hyperlink" Target="http://www.globaldimension.org.uk" TargetMode="External"/><Relationship Id="rId6" Type="http://schemas.openxmlformats.org/officeDocument/2006/relationships/image" Target="../media/image166.jpg"/><Relationship Id="rId7" Type="http://schemas.openxmlformats.org/officeDocument/2006/relationships/image" Target="../media/image167.jpeg"/><Relationship Id="rId8" Type="http://schemas.openxmlformats.org/officeDocument/2006/relationships/image" Target="../media/image168.png"/><Relationship Id="rId9" Type="http://schemas.openxmlformats.org/officeDocument/2006/relationships/image" Target="../media/image169.jpeg"/><Relationship Id="rId10" Type="http://schemas.openxmlformats.org/officeDocument/2006/relationships/image" Target="../media/image170.pn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60.xml.rels><?xml version="1.0" encoding="UTF-8" standalone="yes"?>
<Relationships xmlns="http://schemas.openxmlformats.org/package/2006/relationships"><Relationship Id="rId3" Type="http://schemas.openxmlformats.org/officeDocument/2006/relationships/image" Target="../media/image172.png"/><Relationship Id="rId4" Type="http://schemas.openxmlformats.org/officeDocument/2006/relationships/image" Target="../media/image173.png"/><Relationship Id="rId5" Type="http://schemas.openxmlformats.org/officeDocument/2006/relationships/image" Target="../media/image174.png"/><Relationship Id="rId6" Type="http://schemas.openxmlformats.org/officeDocument/2006/relationships/image" Target="../media/image175.png"/><Relationship Id="rId7" Type="http://schemas.openxmlformats.org/officeDocument/2006/relationships/image" Target="../media/image176.png"/><Relationship Id="rId1" Type="http://schemas.openxmlformats.org/officeDocument/2006/relationships/slideLayout" Target="../slideLayouts/slideLayout2.xml"/><Relationship Id="rId2" Type="http://schemas.openxmlformats.org/officeDocument/2006/relationships/image" Target="../media/image171.png"/></Relationships>
</file>

<file path=ppt/slides/_rels/slide61.xml.rels><?xml version="1.0" encoding="UTF-8" standalone="yes"?>
<Relationships xmlns="http://schemas.openxmlformats.org/package/2006/relationships"><Relationship Id="rId3" Type="http://schemas.openxmlformats.org/officeDocument/2006/relationships/image" Target="../media/image177.png"/><Relationship Id="rId4" Type="http://schemas.openxmlformats.org/officeDocument/2006/relationships/image" Target="../media/image178.png"/><Relationship Id="rId5" Type="http://schemas.openxmlformats.org/officeDocument/2006/relationships/image" Target="../media/image179.png"/><Relationship Id="rId6" Type="http://schemas.openxmlformats.org/officeDocument/2006/relationships/image" Target="../media/image180.png"/><Relationship Id="rId7" Type="http://schemas.openxmlformats.org/officeDocument/2006/relationships/image" Target="../media/image181.png"/><Relationship Id="rId8" Type="http://schemas.openxmlformats.org/officeDocument/2006/relationships/image" Target="../media/image182.pn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62.xml.rels><?xml version="1.0" encoding="UTF-8" standalone="yes"?>
<Relationships xmlns="http://schemas.openxmlformats.org/package/2006/relationships"><Relationship Id="rId3" Type="http://schemas.openxmlformats.org/officeDocument/2006/relationships/image" Target="../media/image184.png"/><Relationship Id="rId4" Type="http://schemas.openxmlformats.org/officeDocument/2006/relationships/image" Target="../media/image185.png"/><Relationship Id="rId5" Type="http://schemas.openxmlformats.org/officeDocument/2006/relationships/image" Target="../media/image186.png"/><Relationship Id="rId1" Type="http://schemas.openxmlformats.org/officeDocument/2006/relationships/slideLayout" Target="../slideLayouts/slideLayout2.xml"/><Relationship Id="rId2" Type="http://schemas.openxmlformats.org/officeDocument/2006/relationships/image" Target="../media/image183.png"/></Relationships>
</file>

<file path=ppt/slides/_rels/slide63.xml.rels><?xml version="1.0" encoding="UTF-8" standalone="yes"?>
<Relationships xmlns="http://schemas.openxmlformats.org/package/2006/relationships"><Relationship Id="rId3" Type="http://schemas.openxmlformats.org/officeDocument/2006/relationships/image" Target="../media/image188.jpeg"/><Relationship Id="rId4" Type="http://schemas.openxmlformats.org/officeDocument/2006/relationships/image" Target="../media/image189.jpeg"/><Relationship Id="rId5" Type="http://schemas.openxmlformats.org/officeDocument/2006/relationships/image" Target="../media/image190.jpeg"/><Relationship Id="rId6" Type="http://schemas.openxmlformats.org/officeDocument/2006/relationships/image" Target="../media/image191.jpeg"/><Relationship Id="rId7" Type="http://schemas.openxmlformats.org/officeDocument/2006/relationships/image" Target="../media/image192.jpeg"/><Relationship Id="rId8" Type="http://schemas.openxmlformats.org/officeDocument/2006/relationships/image" Target="../media/image193.jpeg"/><Relationship Id="rId9" Type="http://schemas.openxmlformats.org/officeDocument/2006/relationships/image" Target="../media/image194.jpeg"/><Relationship Id="rId1" Type="http://schemas.openxmlformats.org/officeDocument/2006/relationships/slideLayout" Target="../slideLayouts/slideLayout2.xml"/><Relationship Id="rId2" Type="http://schemas.openxmlformats.org/officeDocument/2006/relationships/image" Target="../media/image187.png"/></Relationships>
</file>

<file path=ppt/slides/_rels/slide64.xml.rels><?xml version="1.0" encoding="UTF-8" standalone="yes"?>
<Relationships xmlns="http://schemas.openxmlformats.org/package/2006/relationships"><Relationship Id="rId3" Type="http://schemas.openxmlformats.org/officeDocument/2006/relationships/image" Target="../media/image196.jpeg"/><Relationship Id="rId4" Type="http://schemas.openxmlformats.org/officeDocument/2006/relationships/image" Target="../media/image197.jpeg"/><Relationship Id="rId5" Type="http://schemas.openxmlformats.org/officeDocument/2006/relationships/image" Target="../media/image198.jpeg"/><Relationship Id="rId6" Type="http://schemas.openxmlformats.org/officeDocument/2006/relationships/image" Target="../media/image199.jpeg"/><Relationship Id="rId7" Type="http://schemas.openxmlformats.org/officeDocument/2006/relationships/image" Target="../media/image200.jpeg"/><Relationship Id="rId1" Type="http://schemas.openxmlformats.org/officeDocument/2006/relationships/slideLayout" Target="../slideLayouts/slideLayout2.xml"/><Relationship Id="rId2" Type="http://schemas.openxmlformats.org/officeDocument/2006/relationships/image" Target="../media/image195.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1.png"/><Relationship Id="rId3" Type="http://schemas.openxmlformats.org/officeDocument/2006/relationships/image" Target="../media/image202.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3.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4.jpeg"/></Relationships>
</file>

<file path=ppt/slides/_rels/slide68.xml.rels><?xml version="1.0" encoding="UTF-8" standalone="yes"?>
<Relationships xmlns="http://schemas.openxmlformats.org/package/2006/relationships"><Relationship Id="rId3" Type="http://schemas.openxmlformats.org/officeDocument/2006/relationships/image" Target="../media/image205.png"/><Relationship Id="rId4" Type="http://schemas.openxmlformats.org/officeDocument/2006/relationships/image" Target="../media/image206.jpe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69.xml.rels><?xml version="1.0" encoding="UTF-8" standalone="yes"?>
<Relationships xmlns="http://schemas.openxmlformats.org/package/2006/relationships"><Relationship Id="rId3" Type="http://schemas.openxmlformats.org/officeDocument/2006/relationships/image" Target="../media/image208.png"/><Relationship Id="rId4" Type="http://schemas.openxmlformats.org/officeDocument/2006/relationships/image" Target="../media/image209.png"/><Relationship Id="rId1" Type="http://schemas.openxmlformats.org/officeDocument/2006/relationships/slideLayout" Target="../slideLayouts/slideLayout2.xml"/><Relationship Id="rId2" Type="http://schemas.openxmlformats.org/officeDocument/2006/relationships/image" Target="../media/image20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725D32-6D3A-8845-8EF0-4B520E784F43}"/>
              </a:ext>
            </a:extLst>
          </p:cNvPr>
          <p:cNvSpPr>
            <a:spLocks noGrp="1"/>
          </p:cNvSpPr>
          <p:nvPr>
            <p:ph type="ctrTitle"/>
          </p:nvPr>
        </p:nvSpPr>
        <p:spPr/>
        <p:txBody>
          <a:bodyPr/>
          <a:lstStyle/>
          <a:p>
            <a:endParaRPr lang="en-US" dirty="0"/>
          </a:p>
        </p:txBody>
      </p:sp>
      <p:sp>
        <p:nvSpPr>
          <p:cNvPr id="3" name="Subtitle 2">
            <a:extLst>
              <a:ext uri="{FF2B5EF4-FFF2-40B4-BE49-F238E27FC236}">
                <a16:creationId xmlns="" xmlns:a16="http://schemas.microsoft.com/office/drawing/2014/main" id="{A67C1B5F-2B63-6546-9103-0541CA42495F}"/>
              </a:ext>
            </a:extLst>
          </p:cNvPr>
          <p:cNvSpPr>
            <a:spLocks noGrp="1"/>
          </p:cNvSpPr>
          <p:nvPr>
            <p:ph type="subTitle" idx="1"/>
          </p:nvPr>
        </p:nvSpPr>
        <p:spPr/>
        <p:txBody>
          <a:bodyPr/>
          <a:lstStyle/>
          <a:p>
            <a:endParaRPr lang="en-US" dirty="0"/>
          </a:p>
        </p:txBody>
      </p:sp>
      <p:pic>
        <p:nvPicPr>
          <p:cNvPr id="7" name="Picture 6" descr="A picture containing photo, different, show, various&#10;&#10;Description automatically generated">
            <a:extLst>
              <a:ext uri="{FF2B5EF4-FFF2-40B4-BE49-F238E27FC236}">
                <a16:creationId xmlns="" xmlns:a16="http://schemas.microsoft.com/office/drawing/2014/main" id="{632E3381-5659-8F48-BDB1-321AE10B93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469298"/>
          </a:xfrm>
          <a:prstGeom prst="rect">
            <a:avLst/>
          </a:prstGeom>
        </p:spPr>
      </p:pic>
      <p:pic>
        <p:nvPicPr>
          <p:cNvPr id="9" name="Picture 8">
            <a:extLst>
              <a:ext uri="{FF2B5EF4-FFF2-40B4-BE49-F238E27FC236}">
                <a16:creationId xmlns="" xmlns:a16="http://schemas.microsoft.com/office/drawing/2014/main" id="{B44AB37E-2084-8C45-80B8-E42FCE5DE00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292616"/>
            <a:ext cx="9144000" cy="565384"/>
          </a:xfrm>
          <a:prstGeom prst="rect">
            <a:avLst/>
          </a:prstGeom>
        </p:spPr>
      </p:pic>
      <p:sp>
        <p:nvSpPr>
          <p:cNvPr id="4" name="TextBox 3">
            <a:extLst>
              <a:ext uri="{FF2B5EF4-FFF2-40B4-BE49-F238E27FC236}">
                <a16:creationId xmlns="" xmlns:a16="http://schemas.microsoft.com/office/drawing/2014/main" id="{0ECA9703-90C7-5C4B-B39A-55E8AE2716F8}"/>
              </a:ext>
            </a:extLst>
          </p:cNvPr>
          <p:cNvSpPr txBox="1"/>
          <p:nvPr/>
        </p:nvSpPr>
        <p:spPr>
          <a:xfrm>
            <a:off x="1130300" y="3429000"/>
            <a:ext cx="7327900" cy="954107"/>
          </a:xfrm>
          <a:prstGeom prst="rect">
            <a:avLst/>
          </a:prstGeom>
          <a:solidFill>
            <a:schemeClr val="bg1"/>
          </a:solidFill>
        </p:spPr>
        <p:txBody>
          <a:bodyPr wrap="square" rtlCol="0">
            <a:spAutoFit/>
          </a:bodyPr>
          <a:lstStyle/>
          <a:p>
            <a:pPr algn="ctr"/>
            <a:r>
              <a:rPr lang="en-US" sz="2800" b="1" dirty="0"/>
              <a:t>Integrating Global Citizenship Education into </a:t>
            </a:r>
          </a:p>
          <a:p>
            <a:pPr algn="ctr"/>
            <a:r>
              <a:rPr lang="en-US" sz="2800" b="1" dirty="0"/>
              <a:t>the Art Curriculum </a:t>
            </a:r>
          </a:p>
        </p:txBody>
      </p:sp>
    </p:spTree>
    <p:extLst>
      <p:ext uri="{BB962C8B-B14F-4D97-AF65-F5344CB8AC3E}">
        <p14:creationId xmlns:p14="http://schemas.microsoft.com/office/powerpoint/2010/main" val="3829215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Screen Shot 2014-02-17 at 11.02.10.png"/>
          <p:cNvPicPr>
            <a:picLocks noChangeAspect="1"/>
          </p:cNvPicPr>
          <p:nvPr/>
        </p:nvPicPr>
        <p:blipFill>
          <a:blip r:embed="rId2">
            <a:alphaModFix amt="33000"/>
            <a:extLst>
              <a:ext uri="{28A0092B-C50C-407E-A947-70E740481C1C}">
                <a14:useLocalDpi xmlns:a14="http://schemas.microsoft.com/office/drawing/2010/main"/>
              </a:ext>
            </a:extLst>
          </a:blip>
          <a:srcRect/>
          <a:stretch>
            <a:fillRect/>
          </a:stretch>
        </p:blipFill>
        <p:spPr bwMode="auto">
          <a:xfrm>
            <a:off x="-331788" y="-19050"/>
            <a:ext cx="9475788" cy="6877050"/>
          </a:xfrm>
          <a:prstGeom prst="rect">
            <a:avLst/>
          </a:prstGeom>
          <a:noFill/>
          <a:ln>
            <a:noFill/>
          </a:ln>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93769"/>
            <a:ext cx="8229600" cy="1143000"/>
          </a:xfrm>
        </p:spPr>
        <p:txBody>
          <a:bodyPr>
            <a:normAutofit/>
          </a:bodyPr>
          <a:lstStyle/>
          <a:p>
            <a:r>
              <a:rPr lang="en-US" sz="4400" b="1" dirty="0"/>
              <a:t>What we will cover</a:t>
            </a:r>
          </a:p>
        </p:txBody>
      </p:sp>
      <p:sp>
        <p:nvSpPr>
          <p:cNvPr id="3" name="Content Placeholder 2"/>
          <p:cNvSpPr>
            <a:spLocks noGrp="1"/>
          </p:cNvSpPr>
          <p:nvPr>
            <p:ph idx="1"/>
          </p:nvPr>
        </p:nvSpPr>
        <p:spPr>
          <a:xfrm>
            <a:off x="-165894" y="1236769"/>
            <a:ext cx="9144000" cy="4525963"/>
          </a:xfrm>
        </p:spPr>
        <p:txBody>
          <a:bodyPr>
            <a:noAutofit/>
          </a:bodyPr>
          <a:lstStyle/>
          <a:p>
            <a:r>
              <a:rPr lang="en-US" sz="2000" dirty="0">
                <a:latin typeface="Tahoma"/>
                <a:cs typeface="Tahoma"/>
              </a:rPr>
              <a:t>What is Global Citizenship Education (GCE) &amp; Why is it relevant to our teaching and learning</a:t>
            </a:r>
          </a:p>
          <a:p>
            <a:endParaRPr lang="en-US" sz="2000" dirty="0">
              <a:latin typeface="Tahoma"/>
              <a:cs typeface="Tahoma"/>
            </a:endParaRPr>
          </a:p>
          <a:p>
            <a:r>
              <a:rPr lang="en-US" sz="2000" dirty="0">
                <a:latin typeface="Tahoma"/>
                <a:cs typeface="Tahoma"/>
              </a:rPr>
              <a:t>Using a GCE Approach</a:t>
            </a:r>
          </a:p>
          <a:p>
            <a:pPr marL="342900" lvl="1" indent="0">
              <a:buNone/>
            </a:pPr>
            <a:endParaRPr lang="en-US" sz="2000" dirty="0">
              <a:latin typeface="Tahoma"/>
              <a:cs typeface="Tahoma"/>
            </a:endParaRPr>
          </a:p>
          <a:p>
            <a:r>
              <a:rPr lang="en-US" sz="2000" dirty="0">
                <a:latin typeface="Tahoma"/>
                <a:cs typeface="Tahoma"/>
              </a:rPr>
              <a:t>Explore the GCE connections within JC Visual Art</a:t>
            </a:r>
          </a:p>
          <a:p>
            <a:pPr marL="342900" lvl="1" indent="0">
              <a:buNone/>
            </a:pPr>
            <a:endParaRPr lang="en-US" sz="2000" dirty="0">
              <a:latin typeface="Tahoma"/>
              <a:cs typeface="Tahoma"/>
            </a:endParaRPr>
          </a:p>
          <a:p>
            <a:pPr marL="342900" lvl="1" indent="0">
              <a:buNone/>
            </a:pPr>
            <a:r>
              <a:rPr lang="en-US" sz="2000" i="1" dirty="0">
                <a:latin typeface="Tahoma"/>
                <a:cs typeface="Tahoma"/>
              </a:rPr>
              <a:t>Break </a:t>
            </a:r>
          </a:p>
          <a:p>
            <a:pPr marL="342900" lvl="1" indent="0">
              <a:buNone/>
            </a:pPr>
            <a:endParaRPr lang="en-US" sz="2000" dirty="0">
              <a:latin typeface="Tahoma"/>
              <a:cs typeface="Tahoma"/>
            </a:endParaRPr>
          </a:p>
          <a:p>
            <a:r>
              <a:rPr lang="en-US" sz="2000" dirty="0">
                <a:latin typeface="Tahoma"/>
                <a:cs typeface="Tahoma"/>
              </a:rPr>
              <a:t>Whole school engagement/ cross curricular opportunities</a:t>
            </a:r>
          </a:p>
          <a:p>
            <a:pPr marL="0" indent="0">
              <a:buNone/>
            </a:pPr>
            <a:endParaRPr lang="en-US" sz="2000" dirty="0">
              <a:latin typeface="Tahoma"/>
              <a:cs typeface="Tahoma"/>
            </a:endParaRPr>
          </a:p>
          <a:p>
            <a:r>
              <a:rPr lang="en-US" sz="2000" dirty="0">
                <a:latin typeface="Tahoma"/>
                <a:cs typeface="Tahoma"/>
              </a:rPr>
              <a:t>Explore the GCE connections within SC Visual Art</a:t>
            </a:r>
          </a:p>
          <a:p>
            <a:pPr marL="0" indent="0">
              <a:buNone/>
            </a:pPr>
            <a:endParaRPr lang="en-US" sz="2000" dirty="0">
              <a:latin typeface="Tahoma"/>
              <a:cs typeface="Tahoma"/>
            </a:endParaRPr>
          </a:p>
          <a:p>
            <a:r>
              <a:rPr lang="en-US" sz="2000" dirty="0">
                <a:latin typeface="Tahoma"/>
                <a:cs typeface="Tahoma"/>
              </a:rPr>
              <a:t>GCE Resources</a:t>
            </a:r>
          </a:p>
          <a:p>
            <a:pPr marL="0" indent="0">
              <a:buNone/>
            </a:pPr>
            <a:endParaRPr lang="en-US" sz="2000" dirty="0">
              <a:latin typeface="Tahoma"/>
              <a:cs typeface="Tahoma"/>
            </a:endParaRPr>
          </a:p>
        </p:txBody>
      </p:sp>
    </p:spTree>
    <p:extLst>
      <p:ext uri="{BB962C8B-B14F-4D97-AF65-F5344CB8AC3E}">
        <p14:creationId xmlns:p14="http://schemas.microsoft.com/office/powerpoint/2010/main" val="2054276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Down Arrow 7">
            <a:extLst>
              <a:ext uri="{FF2B5EF4-FFF2-40B4-BE49-F238E27FC236}">
                <a16:creationId xmlns="" xmlns:a16="http://schemas.microsoft.com/office/drawing/2014/main" id="{D4771268-CB57-404A-9271-370EB28F609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global-citizens-980x515.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90925" y="642938"/>
            <a:ext cx="3082925" cy="1290638"/>
          </a:xfrm>
          <a:prstGeom prst="rect">
            <a:avLst/>
          </a:prstGeom>
        </p:spPr>
      </p:pic>
      <p:pic>
        <p:nvPicPr>
          <p:cNvPr id="4" name="Picture 3" descr="Graphical user interface, text, application, chat or text message&#10;&#10;Description automatically generated">
            <a:extLst>
              <a:ext uri="{FF2B5EF4-FFF2-40B4-BE49-F238E27FC236}">
                <a16:creationId xmlns="" xmlns:a16="http://schemas.microsoft.com/office/drawing/2014/main" id="{61F5204C-E0B2-FC42-9492-08165DDE0BB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40525" y="642938"/>
            <a:ext cx="1914525" cy="1290638"/>
          </a:xfrm>
          <a:prstGeom prst="rect">
            <a:avLst/>
          </a:prstGeom>
        </p:spPr>
      </p:pic>
      <p:pic>
        <p:nvPicPr>
          <p:cNvPr id="13" name="Picture 12" descr="A picture containing graphical user interface&#10;&#10;Description automatically generated">
            <a:extLst>
              <a:ext uri="{FF2B5EF4-FFF2-40B4-BE49-F238E27FC236}">
                <a16:creationId xmlns="" xmlns:a16="http://schemas.microsoft.com/office/drawing/2014/main" id="{F988791A-97F6-664B-9CC5-D1CD8EBB40A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90925" y="2003425"/>
            <a:ext cx="3444875" cy="831850"/>
          </a:xfrm>
          <a:prstGeom prst="rect">
            <a:avLst/>
          </a:prstGeom>
        </p:spPr>
      </p:pic>
      <p:pic>
        <p:nvPicPr>
          <p:cNvPr id="7" name="Picture 6" descr="images.jpe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02475" y="2003425"/>
            <a:ext cx="1552575" cy="831850"/>
          </a:xfrm>
          <a:prstGeom prst="rect">
            <a:avLst/>
          </a:prstGeom>
        </p:spPr>
      </p:pic>
      <p:pic>
        <p:nvPicPr>
          <p:cNvPr id="5" name="Picture 4" descr="A picture containing graphical user interface&#10;&#10;Description automatically generated">
            <a:extLst>
              <a:ext uri="{FF2B5EF4-FFF2-40B4-BE49-F238E27FC236}">
                <a16:creationId xmlns="" xmlns:a16="http://schemas.microsoft.com/office/drawing/2014/main" id="{DC4F5110-299A-C64B-8B10-EDB75E59665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590925" y="2903538"/>
            <a:ext cx="1570038" cy="908050"/>
          </a:xfrm>
          <a:prstGeom prst="rect">
            <a:avLst/>
          </a:prstGeom>
        </p:spPr>
      </p:pic>
      <p:pic>
        <p:nvPicPr>
          <p:cNvPr id="9" name="Picture 8" descr="Logo-Landscape-MFL-CoP.jp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227638" y="2903538"/>
            <a:ext cx="3427413" cy="908050"/>
          </a:xfrm>
          <a:prstGeom prst="rect">
            <a:avLst/>
          </a:prstGeom>
        </p:spPr>
      </p:pic>
      <p:pic>
        <p:nvPicPr>
          <p:cNvPr id="6" name="Content Placeholder 6" descr="picturetopeople.org-d2eb1c70a58c4fcc6f4dcf13a375d8aaff40d48c2b727398b8.jpg"/>
          <p:cNvPicPr>
            <a:picLocks noGrp="1" noChangeAspect="1"/>
          </p:cNvPicPr>
          <p:nvPr>
            <p:ph idx="1"/>
          </p:nvPr>
        </p:nvPicPr>
        <p:blipFill>
          <a:blip r:embed="rId9" cstate="email">
            <a:extLst>
              <a:ext uri="{28A0092B-C50C-407E-A947-70E740481C1C}">
                <a14:useLocalDpi xmlns:a14="http://schemas.microsoft.com/office/drawing/2010/main"/>
              </a:ext>
            </a:extLst>
          </a:blip>
          <a:stretch>
            <a:fillRect/>
          </a:stretch>
        </p:blipFill>
        <p:spPr>
          <a:xfrm>
            <a:off x="3590925" y="3878263"/>
            <a:ext cx="5065713" cy="1376363"/>
          </a:xfrm>
          <a:prstGeom prst="rect">
            <a:avLst/>
          </a:prstGeom>
        </p:spPr>
      </p:pic>
      <p:pic>
        <p:nvPicPr>
          <p:cNvPr id="23" name="Picture 22" descr="WWGS tag-line.png">
            <a:extLst>
              <a:ext uri="{FF2B5EF4-FFF2-40B4-BE49-F238E27FC236}">
                <a16:creationId xmlns="" xmlns:a16="http://schemas.microsoft.com/office/drawing/2014/main" id="{9A85185B-21E2-FF4A-8EC2-55612B8A98CD}"/>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3590925" y="5322888"/>
            <a:ext cx="5065713" cy="889000"/>
          </a:xfrm>
          <a:prstGeom prst="rect">
            <a:avLst/>
          </a:prstGeom>
        </p:spPr>
      </p:pic>
      <p:sp>
        <p:nvSpPr>
          <p:cNvPr id="12" name="Title 11">
            <a:extLst>
              <a:ext uri="{FF2B5EF4-FFF2-40B4-BE49-F238E27FC236}">
                <a16:creationId xmlns="" xmlns:a16="http://schemas.microsoft.com/office/drawing/2014/main" id="{5ACCD48D-E5B5-474E-9D9F-DA0EB6E56DFB}"/>
              </a:ext>
            </a:extLst>
          </p:cNvPr>
          <p:cNvSpPr>
            <a:spLocks noGrp="1"/>
          </p:cNvSpPr>
          <p:nvPr>
            <p:ph type="title"/>
          </p:nvPr>
        </p:nvSpPr>
        <p:spPr>
          <a:xfrm>
            <a:off x="538066" y="2019187"/>
            <a:ext cx="2457545" cy="2547257"/>
          </a:xfrm>
          <a:noFill/>
        </p:spPr>
        <p:txBody>
          <a:bodyPr vert="horz" lIns="91440" tIns="45720" rIns="91440" bIns="45720" rtlCol="0" anchor="ctr">
            <a:normAutofit/>
          </a:bodyPr>
          <a:lstStyle/>
          <a:p>
            <a:pPr defTabSz="914400">
              <a:lnSpc>
                <a:spcPct val="90000"/>
              </a:lnSpc>
            </a:pPr>
            <a:r>
              <a:rPr lang="en-US" sz="3100" kern="1200" dirty="0">
                <a:solidFill>
                  <a:srgbClr val="FFFFFF"/>
                </a:solidFill>
                <a:latin typeface="+mj-lt"/>
                <a:ea typeface="+mj-ea"/>
                <a:cs typeface="+mj-cs"/>
              </a:rPr>
              <a:t>Principals Underpinning GCE</a:t>
            </a:r>
          </a:p>
        </p:txBody>
      </p:sp>
    </p:spTree>
    <p:extLst>
      <p:ext uri="{BB962C8B-B14F-4D97-AF65-F5344CB8AC3E}">
        <p14:creationId xmlns:p14="http://schemas.microsoft.com/office/powerpoint/2010/main" val="2457492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5" descr="A group of people standing in front of a sign&#10;&#10;Description automatically generated">
            <a:extLst>
              <a:ext uri="{FF2B5EF4-FFF2-40B4-BE49-F238E27FC236}">
                <a16:creationId xmlns="" xmlns:a16="http://schemas.microsoft.com/office/drawing/2014/main" id="{0B00CB39-9D02-7B4F-B18C-F9517E91C9B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419475" y="555625"/>
            <a:ext cx="2693988" cy="1776413"/>
          </a:xfrm>
          <a:prstGeom prst="rect">
            <a:avLst/>
          </a:prstGeom>
        </p:spPr>
      </p:pic>
      <p:pic>
        <p:nvPicPr>
          <p:cNvPr id="16" name="Picture 15" descr="A close up of smoke&#10;&#10;Description automatically generated">
            <a:extLst>
              <a:ext uri="{FF2B5EF4-FFF2-40B4-BE49-F238E27FC236}">
                <a16:creationId xmlns="" xmlns:a16="http://schemas.microsoft.com/office/drawing/2014/main" id="{834F940B-58A4-5342-A204-17735D8391B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83313" y="555625"/>
            <a:ext cx="2173288" cy="1776413"/>
          </a:xfrm>
          <a:prstGeom prst="rect">
            <a:avLst/>
          </a:prstGeom>
        </p:spPr>
      </p:pic>
      <p:pic>
        <p:nvPicPr>
          <p:cNvPr id="4" name="Google Shape;97;g93a35562fb_0_19" descr="pesticides-fluoride.jpg">
            <a:extLst>
              <a:ext uri="{FF2B5EF4-FFF2-40B4-BE49-F238E27FC236}">
                <a16:creationId xmlns="" xmlns:a16="http://schemas.microsoft.com/office/drawing/2014/main" id="{256A4E46-80BB-7B42-8181-09C72EB09380}"/>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787400" y="2401888"/>
            <a:ext cx="1695450" cy="1343025"/>
          </a:xfrm>
          <a:prstGeom prst="rect">
            <a:avLst/>
          </a:prstGeom>
        </p:spPr>
      </p:pic>
      <p:pic>
        <p:nvPicPr>
          <p:cNvPr id="5" name="Google Shape;118;g93a35562fb_0_6" descr="Child Gold Miner - Watsa, Congo, 2004 - Marcus Bleasdale.jpg">
            <a:extLst>
              <a:ext uri="{FF2B5EF4-FFF2-40B4-BE49-F238E27FC236}">
                <a16:creationId xmlns="" xmlns:a16="http://schemas.microsoft.com/office/drawing/2014/main" id="{E1C676FA-D21A-1A42-88A6-8A7BD3CCCB84}"/>
              </a:ext>
            </a:extLst>
          </p:cNvPr>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551113" y="2401888"/>
            <a:ext cx="2322513" cy="1343025"/>
          </a:xfrm>
          <a:prstGeom prst="rect">
            <a:avLst/>
          </a:prstGeom>
        </p:spPr>
      </p:pic>
      <p:pic>
        <p:nvPicPr>
          <p:cNvPr id="10" name="Picture 9" descr="Diagram&#10;&#10;Description automatically generated">
            <a:extLst>
              <a:ext uri="{FF2B5EF4-FFF2-40B4-BE49-F238E27FC236}">
                <a16:creationId xmlns="" xmlns:a16="http://schemas.microsoft.com/office/drawing/2014/main" id="{EA55ABCF-C934-0A42-9D1C-8200C0B0CE8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43475" y="2401888"/>
            <a:ext cx="1209675" cy="1343025"/>
          </a:xfrm>
          <a:prstGeom prst="rect">
            <a:avLst/>
          </a:prstGeom>
        </p:spPr>
      </p:pic>
      <p:pic>
        <p:nvPicPr>
          <p:cNvPr id="8" name="Google Shape;173;g93a35562fb_0_11" descr="Climate inaction.jpg">
            <a:extLst>
              <a:ext uri="{FF2B5EF4-FFF2-40B4-BE49-F238E27FC236}">
                <a16:creationId xmlns="" xmlns:a16="http://schemas.microsoft.com/office/drawing/2014/main" id="{3611DD65-9AF6-D449-A662-59EDFE35678C}"/>
              </a:ext>
            </a:extLst>
          </p:cNvPr>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6223000" y="2401888"/>
            <a:ext cx="2133600" cy="1343025"/>
          </a:xfrm>
          <a:prstGeom prst="rect">
            <a:avLst/>
          </a:prstGeom>
        </p:spPr>
      </p:pic>
      <p:pic>
        <p:nvPicPr>
          <p:cNvPr id="15" name="Content Placeholder 3">
            <a:extLst>
              <a:ext uri="{FF2B5EF4-FFF2-40B4-BE49-F238E27FC236}">
                <a16:creationId xmlns="" xmlns:a16="http://schemas.microsoft.com/office/drawing/2014/main" id="{EEB3EA2A-BF89-1743-9EEF-021F8F052C67}"/>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87400" y="3811588"/>
            <a:ext cx="2493963" cy="1373188"/>
          </a:xfrm>
          <a:prstGeom prst="rect">
            <a:avLst/>
          </a:prstGeom>
        </p:spPr>
      </p:pic>
      <p:pic>
        <p:nvPicPr>
          <p:cNvPr id="7" name="Google Shape;167;p20">
            <a:extLst>
              <a:ext uri="{FF2B5EF4-FFF2-40B4-BE49-F238E27FC236}">
                <a16:creationId xmlns="" xmlns:a16="http://schemas.microsoft.com/office/drawing/2014/main" id="{0079D78D-FCD6-C640-851C-E0318D55901E}"/>
              </a:ext>
            </a:extLst>
          </p:cNvPr>
          <p:cNvPicPr preferRelativeResize="0">
            <a:picLocks/>
          </p:cNvPicPr>
          <p:nvPr/>
        </p:nvPicPr>
        <p:blipFill rotWithShape="1">
          <a:blip r:embed="rId9" cstate="email">
            <a:alphaModFix/>
            <a:extLst>
              <a:ext uri="{28A0092B-C50C-407E-A947-70E740481C1C}">
                <a14:useLocalDpi xmlns:a14="http://schemas.microsoft.com/office/drawing/2010/main"/>
              </a:ext>
            </a:extLst>
          </a:blip>
          <a:srcRect/>
          <a:stretch/>
        </p:blipFill>
        <p:spPr>
          <a:xfrm>
            <a:off x="3349625" y="3811588"/>
            <a:ext cx="2444750" cy="1373188"/>
          </a:xfrm>
          <a:prstGeom prst="rect">
            <a:avLst/>
          </a:prstGeom>
        </p:spPr>
      </p:pic>
      <p:pic>
        <p:nvPicPr>
          <p:cNvPr id="12" name="Picture 11">
            <a:extLst>
              <a:ext uri="{FF2B5EF4-FFF2-40B4-BE49-F238E27FC236}">
                <a16:creationId xmlns="" xmlns:a16="http://schemas.microsoft.com/office/drawing/2014/main" id="{3EDF8EC7-95FD-014B-9256-9BAAF79F5D17}"/>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864225" y="3811588"/>
            <a:ext cx="2492375" cy="1373188"/>
          </a:xfrm>
          <a:prstGeom prst="rect">
            <a:avLst/>
          </a:prstGeom>
        </p:spPr>
      </p:pic>
      <p:pic>
        <p:nvPicPr>
          <p:cNvPr id="17" name="Picture 16" descr="A picture containing drawing&#10;&#10;Description automatically generated">
            <a:extLst>
              <a:ext uri="{FF2B5EF4-FFF2-40B4-BE49-F238E27FC236}">
                <a16:creationId xmlns="" xmlns:a16="http://schemas.microsoft.com/office/drawing/2014/main" id="{F63A829E-3E33-F643-8B0E-C1E250542EBD}"/>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87400" y="555625"/>
            <a:ext cx="2563813" cy="1776413"/>
          </a:xfrm>
          <a:prstGeom prst="rect">
            <a:avLst/>
          </a:prstGeom>
        </p:spPr>
      </p:pic>
      <p:sp>
        <p:nvSpPr>
          <p:cNvPr id="2" name="Title 1">
            <a:extLst>
              <a:ext uri="{FF2B5EF4-FFF2-40B4-BE49-F238E27FC236}">
                <a16:creationId xmlns="" xmlns:a16="http://schemas.microsoft.com/office/drawing/2014/main" id="{3602CCC2-9BF1-BB4F-9682-321BFA4EC576}"/>
              </a:ext>
            </a:extLst>
          </p:cNvPr>
          <p:cNvSpPr>
            <a:spLocks noGrp="1"/>
          </p:cNvSpPr>
          <p:nvPr>
            <p:ph type="title"/>
          </p:nvPr>
        </p:nvSpPr>
        <p:spPr>
          <a:xfrm>
            <a:off x="562190" y="5359711"/>
            <a:ext cx="8202985" cy="942664"/>
          </a:xfrm>
        </p:spPr>
        <p:txBody>
          <a:bodyPr vert="horz" lIns="91440" tIns="45720" rIns="91440" bIns="45720" rtlCol="0" anchor="ctr">
            <a:noAutofit/>
          </a:bodyPr>
          <a:lstStyle/>
          <a:p>
            <a:pPr algn="ctr" defTabSz="914400"/>
            <a:r>
              <a:rPr lang="en-US" sz="2400" kern="1200" dirty="0">
                <a:solidFill>
                  <a:schemeClr val="tx1"/>
                </a:solidFill>
                <a:latin typeface="+mj-lt"/>
                <a:ea typeface="+mj-ea"/>
                <a:cs typeface="+mj-cs"/>
              </a:rPr>
              <a:t>What does GCE mean to you? </a:t>
            </a:r>
            <a:br>
              <a:rPr lang="en-US" sz="2400" kern="1200" dirty="0">
                <a:solidFill>
                  <a:schemeClr val="tx1"/>
                </a:solidFill>
                <a:latin typeface="+mj-lt"/>
                <a:ea typeface="+mj-ea"/>
                <a:cs typeface="+mj-cs"/>
              </a:rPr>
            </a:br>
            <a:r>
              <a:rPr lang="en-US" sz="2400" kern="1200" dirty="0">
                <a:solidFill>
                  <a:schemeClr val="tx1"/>
                </a:solidFill>
                <a:latin typeface="+mj-lt"/>
                <a:ea typeface="+mj-ea"/>
                <a:cs typeface="+mj-cs"/>
              </a:rPr>
              <a:t>Why is it important for you to embed it into your subject area?</a:t>
            </a:r>
          </a:p>
        </p:txBody>
      </p:sp>
    </p:spTree>
    <p:extLst>
      <p:ext uri="{BB962C8B-B14F-4D97-AF65-F5344CB8AC3E}">
        <p14:creationId xmlns:p14="http://schemas.microsoft.com/office/powerpoint/2010/main" val="247980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0BE8398-C4FB-8649-AFAE-37CDFD631E3C}"/>
              </a:ext>
            </a:extLst>
          </p:cNvPr>
          <p:cNvSpPr>
            <a:spLocks noGrp="1"/>
          </p:cNvSpPr>
          <p:nvPr>
            <p:ph type="title"/>
          </p:nvPr>
        </p:nvSpPr>
        <p:spPr>
          <a:xfrm>
            <a:off x="457200" y="-14774"/>
            <a:ext cx="8229600" cy="1143000"/>
          </a:xfrm>
        </p:spPr>
        <p:txBody>
          <a:bodyPr>
            <a:normAutofit/>
          </a:bodyPr>
          <a:lstStyle/>
          <a:p>
            <a:r>
              <a:rPr lang="en-US" dirty="0"/>
              <a:t>Global Citizenship Education &amp; Art</a:t>
            </a:r>
          </a:p>
        </p:txBody>
      </p:sp>
      <p:pic>
        <p:nvPicPr>
          <p:cNvPr id="5" name="Content Placeholder 4" descr="A picture containing text, painting, painted&#10;&#10;Description automatically generated">
            <a:extLst>
              <a:ext uri="{FF2B5EF4-FFF2-40B4-BE49-F238E27FC236}">
                <a16:creationId xmlns="" xmlns:a16="http://schemas.microsoft.com/office/drawing/2014/main" id="{C5E8DBEB-BC28-1C43-BA61-0E813F73D9C7}"/>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563083" y="2120539"/>
            <a:ext cx="2445079" cy="1515632"/>
          </a:xfrm>
        </p:spPr>
      </p:pic>
      <p:sp>
        <p:nvSpPr>
          <p:cNvPr id="6" name="TextBox 5">
            <a:extLst>
              <a:ext uri="{FF2B5EF4-FFF2-40B4-BE49-F238E27FC236}">
                <a16:creationId xmlns="" xmlns:a16="http://schemas.microsoft.com/office/drawing/2014/main" id="{600B44C6-FF70-8D42-9F5C-00864CE6623F}"/>
              </a:ext>
            </a:extLst>
          </p:cNvPr>
          <p:cNvSpPr txBox="1"/>
          <p:nvPr/>
        </p:nvSpPr>
        <p:spPr>
          <a:xfrm>
            <a:off x="7328916" y="1675471"/>
            <a:ext cx="688009" cy="369332"/>
          </a:xfrm>
          <a:prstGeom prst="rect">
            <a:avLst/>
          </a:prstGeom>
          <a:noFill/>
        </p:spPr>
        <p:txBody>
          <a:bodyPr wrap="none" rtlCol="0">
            <a:spAutoFit/>
          </a:bodyPr>
          <a:lstStyle/>
          <a:p>
            <a:r>
              <a:rPr lang="en-US" b="1" dirty="0"/>
              <a:t>Hope</a:t>
            </a:r>
          </a:p>
        </p:txBody>
      </p:sp>
      <p:sp>
        <p:nvSpPr>
          <p:cNvPr id="8" name="TextBox 7">
            <a:extLst>
              <a:ext uri="{FF2B5EF4-FFF2-40B4-BE49-F238E27FC236}">
                <a16:creationId xmlns="" xmlns:a16="http://schemas.microsoft.com/office/drawing/2014/main" id="{4D1F2168-2FE8-AF43-B0CF-36712E46369E}"/>
              </a:ext>
            </a:extLst>
          </p:cNvPr>
          <p:cNvSpPr txBox="1"/>
          <p:nvPr/>
        </p:nvSpPr>
        <p:spPr>
          <a:xfrm>
            <a:off x="6758568" y="4278387"/>
            <a:ext cx="1571712" cy="369332"/>
          </a:xfrm>
          <a:prstGeom prst="rect">
            <a:avLst/>
          </a:prstGeom>
          <a:noFill/>
        </p:spPr>
        <p:txBody>
          <a:bodyPr wrap="none" rtlCol="0">
            <a:spAutoFit/>
          </a:bodyPr>
          <a:lstStyle/>
          <a:p>
            <a:r>
              <a:rPr lang="en-US" b="1" dirty="0"/>
              <a:t>Art for Change</a:t>
            </a:r>
          </a:p>
        </p:txBody>
      </p:sp>
      <p:sp>
        <p:nvSpPr>
          <p:cNvPr id="10" name="TextBox 9">
            <a:extLst>
              <a:ext uri="{FF2B5EF4-FFF2-40B4-BE49-F238E27FC236}">
                <a16:creationId xmlns="" xmlns:a16="http://schemas.microsoft.com/office/drawing/2014/main" id="{3B32C9CC-E3F2-B34E-BA16-FD45128BD68D}"/>
              </a:ext>
            </a:extLst>
          </p:cNvPr>
          <p:cNvSpPr txBox="1"/>
          <p:nvPr/>
        </p:nvSpPr>
        <p:spPr>
          <a:xfrm>
            <a:off x="468215" y="4118566"/>
            <a:ext cx="2364938" cy="369332"/>
          </a:xfrm>
          <a:prstGeom prst="rect">
            <a:avLst/>
          </a:prstGeom>
          <a:noFill/>
        </p:spPr>
        <p:txBody>
          <a:bodyPr wrap="square" rtlCol="0">
            <a:spAutoFit/>
          </a:bodyPr>
          <a:lstStyle/>
          <a:p>
            <a:r>
              <a:rPr lang="en-US" b="1" dirty="0"/>
              <a:t>Challenge stereotypes</a:t>
            </a:r>
          </a:p>
        </p:txBody>
      </p:sp>
      <p:sp>
        <p:nvSpPr>
          <p:cNvPr id="11" name="Rectangle 10">
            <a:extLst>
              <a:ext uri="{FF2B5EF4-FFF2-40B4-BE49-F238E27FC236}">
                <a16:creationId xmlns="" xmlns:a16="http://schemas.microsoft.com/office/drawing/2014/main" id="{E072C8C7-92CD-7342-9D3A-53D0B8A2EA98}"/>
              </a:ext>
            </a:extLst>
          </p:cNvPr>
          <p:cNvSpPr/>
          <p:nvPr/>
        </p:nvSpPr>
        <p:spPr>
          <a:xfrm>
            <a:off x="118641" y="1090760"/>
            <a:ext cx="2347741" cy="923330"/>
          </a:xfrm>
          <a:prstGeom prst="rect">
            <a:avLst/>
          </a:prstGeom>
        </p:spPr>
        <p:txBody>
          <a:bodyPr wrap="square">
            <a:spAutoFit/>
          </a:bodyPr>
          <a:lstStyle/>
          <a:p>
            <a:pPr algn="ctr"/>
            <a:r>
              <a:rPr lang="en-US" dirty="0">
                <a:solidFill>
                  <a:schemeClr val="dk1"/>
                </a:solidFill>
                <a:ea typeface="Rockwell"/>
                <a:cs typeface="Calibri"/>
                <a:sym typeface="Rockwell"/>
              </a:rPr>
              <a:t>Exploring </a:t>
            </a:r>
            <a:r>
              <a:rPr lang="en-US" b="1" dirty="0">
                <a:solidFill>
                  <a:schemeClr val="dk1"/>
                </a:solidFill>
                <a:ea typeface="Rockwell"/>
                <a:cs typeface="Calibri"/>
                <a:sym typeface="Rockwell"/>
              </a:rPr>
              <a:t>root causes</a:t>
            </a:r>
          </a:p>
          <a:p>
            <a:pPr algn="ctr"/>
            <a:r>
              <a:rPr lang="en-US" b="1" dirty="0">
                <a:solidFill>
                  <a:schemeClr val="dk1"/>
                </a:solidFill>
                <a:ea typeface="Rockwell"/>
                <a:cs typeface="Calibri"/>
                <a:sym typeface="Rockwell"/>
              </a:rPr>
              <a:t> </a:t>
            </a:r>
            <a:r>
              <a:rPr lang="en-US" dirty="0">
                <a:solidFill>
                  <a:schemeClr val="dk1"/>
                </a:solidFill>
                <a:ea typeface="Rockwell"/>
                <a:cs typeface="Calibri"/>
                <a:sym typeface="Rockwell"/>
              </a:rPr>
              <a:t>of inequality &amp; global justice issues</a:t>
            </a:r>
            <a:endParaRPr lang="en-US" dirty="0"/>
          </a:p>
        </p:txBody>
      </p:sp>
      <p:sp>
        <p:nvSpPr>
          <p:cNvPr id="12" name="Rectangle 11">
            <a:extLst>
              <a:ext uri="{FF2B5EF4-FFF2-40B4-BE49-F238E27FC236}">
                <a16:creationId xmlns="" xmlns:a16="http://schemas.microsoft.com/office/drawing/2014/main" id="{E44DB952-4731-B14F-ADA0-0307A215D97C}"/>
              </a:ext>
            </a:extLst>
          </p:cNvPr>
          <p:cNvSpPr/>
          <p:nvPr/>
        </p:nvSpPr>
        <p:spPr>
          <a:xfrm>
            <a:off x="3351708" y="3313005"/>
            <a:ext cx="2440584" cy="646331"/>
          </a:xfrm>
          <a:prstGeom prst="rect">
            <a:avLst/>
          </a:prstGeom>
        </p:spPr>
        <p:txBody>
          <a:bodyPr wrap="square">
            <a:spAutoFit/>
          </a:bodyPr>
          <a:lstStyle/>
          <a:p>
            <a:pPr algn="ctr"/>
            <a:r>
              <a:rPr lang="en-US" dirty="0">
                <a:solidFill>
                  <a:schemeClr val="dk1"/>
                </a:solidFill>
                <a:ea typeface="Rockwell"/>
                <a:cs typeface="Calibri"/>
                <a:sym typeface="Rockwell"/>
              </a:rPr>
              <a:t>Linking justice issues </a:t>
            </a:r>
          </a:p>
          <a:p>
            <a:pPr algn="ctr"/>
            <a:r>
              <a:rPr lang="en-US" dirty="0">
                <a:solidFill>
                  <a:schemeClr val="dk1"/>
                </a:solidFill>
                <a:ea typeface="Rockwell"/>
                <a:cs typeface="Calibri"/>
                <a:sym typeface="Rockwell"/>
              </a:rPr>
              <a:t>with our </a:t>
            </a:r>
            <a:r>
              <a:rPr lang="en-US" b="1" dirty="0">
                <a:solidFill>
                  <a:schemeClr val="dk1"/>
                </a:solidFill>
                <a:ea typeface="Rockwell"/>
                <a:cs typeface="Calibri"/>
                <a:sym typeface="Rockwell"/>
              </a:rPr>
              <a:t>everyday lives</a:t>
            </a:r>
            <a:endParaRPr lang="en-US" dirty="0"/>
          </a:p>
        </p:txBody>
      </p:sp>
      <p:sp>
        <p:nvSpPr>
          <p:cNvPr id="13" name="Rectangle 12">
            <a:extLst>
              <a:ext uri="{FF2B5EF4-FFF2-40B4-BE49-F238E27FC236}">
                <a16:creationId xmlns="" xmlns:a16="http://schemas.microsoft.com/office/drawing/2014/main" id="{2B955162-CE46-4D44-A127-1B03782E6458}"/>
              </a:ext>
            </a:extLst>
          </p:cNvPr>
          <p:cNvSpPr/>
          <p:nvPr/>
        </p:nvSpPr>
        <p:spPr>
          <a:xfrm>
            <a:off x="3148663" y="1128226"/>
            <a:ext cx="3030638" cy="369332"/>
          </a:xfrm>
          <a:prstGeom prst="rect">
            <a:avLst/>
          </a:prstGeom>
        </p:spPr>
        <p:txBody>
          <a:bodyPr wrap="none">
            <a:spAutoFit/>
          </a:bodyPr>
          <a:lstStyle/>
          <a:p>
            <a:r>
              <a:rPr lang="en-US" b="1" dirty="0">
                <a:solidFill>
                  <a:schemeClr val="dk1"/>
                </a:solidFill>
                <a:ea typeface="Rockwell"/>
                <a:cs typeface="Calibri"/>
                <a:sym typeface="Rockwell"/>
              </a:rPr>
              <a:t>Connects &amp; Inspires Solidarity</a:t>
            </a:r>
            <a:endParaRPr lang="en-US" dirty="0"/>
          </a:p>
        </p:txBody>
      </p:sp>
      <p:sp>
        <p:nvSpPr>
          <p:cNvPr id="14" name="Rectangle 13">
            <a:extLst>
              <a:ext uri="{FF2B5EF4-FFF2-40B4-BE49-F238E27FC236}">
                <a16:creationId xmlns="" xmlns:a16="http://schemas.microsoft.com/office/drawing/2014/main" id="{086FFBA6-F1F1-E848-BE32-23382164E24D}"/>
              </a:ext>
            </a:extLst>
          </p:cNvPr>
          <p:cNvSpPr/>
          <p:nvPr/>
        </p:nvSpPr>
        <p:spPr>
          <a:xfrm>
            <a:off x="468215" y="368580"/>
            <a:ext cx="8391535" cy="615553"/>
          </a:xfrm>
          <a:prstGeom prst="rect">
            <a:avLst/>
          </a:prstGeom>
          <a:solidFill>
            <a:srgbClr val="48449C"/>
          </a:solidFill>
        </p:spPr>
        <p:txBody>
          <a:bodyPr wrap="square">
            <a:spAutoFit/>
          </a:bodyPr>
          <a:lstStyle/>
          <a:p>
            <a:pPr algn="ctr"/>
            <a:r>
              <a:rPr lang="en-US" sz="3400" b="1" dirty="0">
                <a:solidFill>
                  <a:schemeClr val="bg1"/>
                </a:solidFill>
                <a:latin typeface="Calibri"/>
                <a:cs typeface="Calibri"/>
              </a:rPr>
              <a:t>Global Citizenship Education &amp; Visual Art</a:t>
            </a:r>
          </a:p>
        </p:txBody>
      </p:sp>
      <p:pic>
        <p:nvPicPr>
          <p:cNvPr id="16" name="Picture 15" descr="A collage of a person&#10;&#10;Description automatically generated with low confidence">
            <a:extLst>
              <a:ext uri="{FF2B5EF4-FFF2-40B4-BE49-F238E27FC236}">
                <a16:creationId xmlns="" xmlns:a16="http://schemas.microsoft.com/office/drawing/2014/main" id="{47067587-F711-F941-9D93-6D8AD7BF1E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177" y="4609695"/>
            <a:ext cx="3130024" cy="1760805"/>
          </a:xfrm>
          <a:prstGeom prst="rect">
            <a:avLst/>
          </a:prstGeom>
        </p:spPr>
      </p:pic>
      <p:pic>
        <p:nvPicPr>
          <p:cNvPr id="21" name="Picture 20" descr="A picture containing text, painted&#10;&#10;Description automatically generated">
            <a:extLst>
              <a:ext uri="{FF2B5EF4-FFF2-40B4-BE49-F238E27FC236}">
                <a16:creationId xmlns="" xmlns:a16="http://schemas.microsoft.com/office/drawing/2014/main" id="{8DBE0900-28EA-1648-A8BF-01F46DA2747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7736" y="1552808"/>
            <a:ext cx="3263650" cy="1385836"/>
          </a:xfrm>
          <a:prstGeom prst="rect">
            <a:avLst/>
          </a:prstGeom>
        </p:spPr>
      </p:pic>
      <p:pic>
        <p:nvPicPr>
          <p:cNvPr id="23" name="Picture 22" descr="A picture containing text&#10;&#10;Description automatically generated">
            <a:extLst>
              <a:ext uri="{FF2B5EF4-FFF2-40B4-BE49-F238E27FC236}">
                <a16:creationId xmlns="" xmlns:a16="http://schemas.microsoft.com/office/drawing/2014/main" id="{5F0723AD-4188-5743-B086-64946A29CF6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3177" y="2073082"/>
            <a:ext cx="2347741" cy="1760806"/>
          </a:xfrm>
          <a:prstGeom prst="rect">
            <a:avLst/>
          </a:prstGeom>
        </p:spPr>
      </p:pic>
      <p:pic>
        <p:nvPicPr>
          <p:cNvPr id="27" name="Picture 26" descr="Logo&#10;&#10;Description automatically generated">
            <a:extLst>
              <a:ext uri="{FF2B5EF4-FFF2-40B4-BE49-F238E27FC236}">
                <a16:creationId xmlns="" xmlns:a16="http://schemas.microsoft.com/office/drawing/2014/main" id="{373458C0-DAA9-3E48-A6CF-511302B77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86692" y="3959335"/>
            <a:ext cx="2005600" cy="2722533"/>
          </a:xfrm>
          <a:prstGeom prst="rect">
            <a:avLst/>
          </a:prstGeom>
        </p:spPr>
      </p:pic>
      <p:pic>
        <p:nvPicPr>
          <p:cNvPr id="29" name="Picture 28" descr="A group of people holding signs&#10;&#10;Description automatically generated with low confidence">
            <a:extLst>
              <a:ext uri="{FF2B5EF4-FFF2-40B4-BE49-F238E27FC236}">
                <a16:creationId xmlns="" xmlns:a16="http://schemas.microsoft.com/office/drawing/2014/main" id="{9C000638-5F9B-9948-91DE-7242049B876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27983" y="4772577"/>
            <a:ext cx="2832882" cy="1597923"/>
          </a:xfrm>
          <a:prstGeom prst="rect">
            <a:avLst/>
          </a:prstGeom>
        </p:spPr>
      </p:pic>
    </p:spTree>
    <p:extLst>
      <p:ext uri="{BB962C8B-B14F-4D97-AF65-F5344CB8AC3E}">
        <p14:creationId xmlns:p14="http://schemas.microsoft.com/office/powerpoint/2010/main" val="533774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779" y="1870779"/>
            <a:ext cx="8976220" cy="5051596"/>
          </a:xfrm>
        </p:spPr>
        <p:txBody>
          <a:bodyPr>
            <a:normAutofit/>
          </a:bodyPr>
          <a:lstStyle/>
          <a:p>
            <a:pPr marL="0" indent="0">
              <a:buNone/>
            </a:pPr>
            <a:r>
              <a:rPr lang="en-US" sz="2000" dirty="0">
                <a:cs typeface="American Typewriter"/>
              </a:rPr>
              <a:t>Art educators have an opportunity to communicate the significance of </a:t>
            </a:r>
            <a:r>
              <a:rPr lang="en-US" sz="2000" b="1" dirty="0">
                <a:cs typeface="American Typewriter"/>
              </a:rPr>
              <a:t>creating and sustaining an improved quality of life </a:t>
            </a:r>
            <a:r>
              <a:rPr lang="en-US" sz="2000" dirty="0">
                <a:cs typeface="American Typewriter"/>
              </a:rPr>
              <a:t>for all from a </a:t>
            </a:r>
            <a:r>
              <a:rPr lang="en-US" sz="2000" b="1" dirty="0">
                <a:cs typeface="American Typewriter"/>
              </a:rPr>
              <a:t>global perspective </a:t>
            </a:r>
          </a:p>
          <a:p>
            <a:pPr marL="0" indent="0">
              <a:buNone/>
            </a:pPr>
            <a:endParaRPr lang="en-US" sz="2000" dirty="0">
              <a:cs typeface="American Typewriter"/>
            </a:endParaRPr>
          </a:p>
          <a:p>
            <a:pPr marL="0" indent="0">
              <a:buNone/>
            </a:pPr>
            <a:r>
              <a:rPr lang="en-US" sz="2000" dirty="0">
                <a:cs typeface="American Typewriter"/>
              </a:rPr>
              <a:t>Encourage the ability to see the </a:t>
            </a:r>
            <a:r>
              <a:rPr lang="en-US" sz="2000" b="1" dirty="0">
                <a:cs typeface="American Typewriter"/>
              </a:rPr>
              <a:t>world as an interdependent system and </a:t>
            </a:r>
            <a:r>
              <a:rPr lang="en-US" sz="2000" dirty="0">
                <a:cs typeface="American Typewriter"/>
              </a:rPr>
              <a:t>to be aware of one's influence in the interactions of the world's system. </a:t>
            </a:r>
          </a:p>
          <a:p>
            <a:pPr marL="0" indent="0">
              <a:buNone/>
            </a:pPr>
            <a:endParaRPr lang="en-US" sz="2000" dirty="0">
              <a:cs typeface="American Typewriter"/>
            </a:endParaRPr>
          </a:p>
          <a:p>
            <a:pPr marL="0" indent="0">
              <a:buNone/>
            </a:pPr>
            <a:r>
              <a:rPr lang="en-US" sz="2000" dirty="0">
                <a:cs typeface="American Typewriter"/>
              </a:rPr>
              <a:t>Build ability to perceive the world as a </a:t>
            </a:r>
            <a:r>
              <a:rPr lang="en-US" sz="2000" b="1" dirty="0">
                <a:cs typeface="American Typewriter"/>
              </a:rPr>
              <a:t>single system</a:t>
            </a:r>
            <a:r>
              <a:rPr lang="en-US" sz="2000" dirty="0">
                <a:cs typeface="American Typewriter"/>
                <a:sym typeface="Wingdings"/>
              </a:rPr>
              <a:t></a:t>
            </a:r>
            <a:r>
              <a:rPr lang="en-US" sz="2000" dirty="0">
                <a:cs typeface="American Typewriter"/>
              </a:rPr>
              <a:t> to be aware of one's involvement in it; to act to influence the system and to </a:t>
            </a:r>
            <a:r>
              <a:rPr lang="en-US" sz="2000" dirty="0" err="1">
                <a:cs typeface="American Typewriter"/>
              </a:rPr>
              <a:t>recognise</a:t>
            </a:r>
            <a:r>
              <a:rPr lang="en-US" sz="2000" dirty="0">
                <a:cs typeface="American Typewriter"/>
              </a:rPr>
              <a:t> the interconnected nature of the planet and all living on it</a:t>
            </a:r>
          </a:p>
          <a:p>
            <a:endParaRPr lang="en-US" sz="2000" dirty="0">
              <a:cs typeface="American Typewriter"/>
            </a:endParaRPr>
          </a:p>
          <a:p>
            <a:pPr marL="0" indent="0">
              <a:buNone/>
            </a:pPr>
            <a:r>
              <a:rPr lang="en-US" sz="2000" dirty="0">
                <a:cs typeface="American Typewriter"/>
              </a:rPr>
              <a:t>Information, attitudes, awareness, and skills, which, taken together, can help us </a:t>
            </a:r>
            <a:r>
              <a:rPr lang="en-US" sz="2000" b="1" dirty="0">
                <a:cs typeface="American Typewriter"/>
              </a:rPr>
              <a:t>understand our world, how we affect it, and how it affects us</a:t>
            </a:r>
          </a:p>
          <a:p>
            <a:pPr marL="0" indent="0">
              <a:buNone/>
            </a:pPr>
            <a:endParaRPr lang="en-US" sz="2000" dirty="0">
              <a:cs typeface="American Typewriter"/>
            </a:endParaRPr>
          </a:p>
          <a:p>
            <a:endParaRPr lang="en-US" sz="2800" dirty="0"/>
          </a:p>
        </p:txBody>
      </p:sp>
      <p:sp>
        <p:nvSpPr>
          <p:cNvPr id="2" name="TextBox 1"/>
          <p:cNvSpPr txBox="1"/>
          <p:nvPr/>
        </p:nvSpPr>
        <p:spPr>
          <a:xfrm>
            <a:off x="0" y="205875"/>
            <a:ext cx="5947794" cy="954107"/>
          </a:xfrm>
          <a:prstGeom prst="rect">
            <a:avLst/>
          </a:prstGeom>
          <a:solidFill>
            <a:srgbClr val="92D050"/>
          </a:solidFill>
        </p:spPr>
        <p:txBody>
          <a:bodyPr wrap="square" rtlCol="0">
            <a:spAutoFit/>
          </a:bodyPr>
          <a:lstStyle/>
          <a:p>
            <a:pPr algn="ctr"/>
            <a:r>
              <a:rPr lang="en-US" sz="2800" b="1" dirty="0">
                <a:solidFill>
                  <a:schemeClr val="bg1"/>
                </a:solidFill>
                <a:latin typeface="Chalkduster" panose="03050602040202020205" pitchFamily="66" charset="77"/>
                <a:cs typeface="American Typewriter"/>
              </a:rPr>
              <a:t>Changing the world through teaching!</a:t>
            </a:r>
          </a:p>
        </p:txBody>
      </p:sp>
      <p:pic>
        <p:nvPicPr>
          <p:cNvPr id="4" name="Picture 3" descr="Unknown-16.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47794" y="6533"/>
            <a:ext cx="3196205" cy="1664904"/>
          </a:xfrm>
          <a:prstGeom prst="rect">
            <a:avLst/>
          </a:prstGeom>
        </p:spPr>
      </p:pic>
    </p:spTree>
    <p:extLst>
      <p:ext uri="{BB962C8B-B14F-4D97-AF65-F5344CB8AC3E}">
        <p14:creationId xmlns:p14="http://schemas.microsoft.com/office/powerpoint/2010/main" val="2340064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Graphical user interface, text, application, chat or text message&#10;&#10;Description automatically generated">
            <a:extLst>
              <a:ext uri="{FF2B5EF4-FFF2-40B4-BE49-F238E27FC236}">
                <a16:creationId xmlns="" xmlns:a16="http://schemas.microsoft.com/office/drawing/2014/main" id="{CE3CB90C-55D8-9242-B0EC-41E56A17F6E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3655" y="1438245"/>
            <a:ext cx="4703629" cy="3550436"/>
          </a:xfrm>
          <a:prstGeom prst="rect">
            <a:avLst/>
          </a:prstGeom>
        </p:spPr>
      </p:pic>
      <p:sp>
        <p:nvSpPr>
          <p:cNvPr id="11" name="Cloud 10">
            <a:extLst>
              <a:ext uri="{FF2B5EF4-FFF2-40B4-BE49-F238E27FC236}">
                <a16:creationId xmlns="" xmlns:a16="http://schemas.microsoft.com/office/drawing/2014/main" id="{9A0686A2-BBD0-7D40-AD87-50C158DA3072}"/>
              </a:ext>
            </a:extLst>
          </p:cNvPr>
          <p:cNvSpPr/>
          <p:nvPr/>
        </p:nvSpPr>
        <p:spPr>
          <a:xfrm>
            <a:off x="102992" y="353511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Critical thinking and responsibility </a:t>
            </a:r>
          </a:p>
        </p:txBody>
      </p:sp>
      <p:sp>
        <p:nvSpPr>
          <p:cNvPr id="12" name="Cloud 11">
            <a:extLst>
              <a:ext uri="{FF2B5EF4-FFF2-40B4-BE49-F238E27FC236}">
                <a16:creationId xmlns="" xmlns:a16="http://schemas.microsoft.com/office/drawing/2014/main" id="{429CFD51-048E-D044-8A22-DE06747FDCB8}"/>
              </a:ext>
            </a:extLst>
          </p:cNvPr>
          <p:cNvSpPr/>
          <p:nvPr/>
        </p:nvSpPr>
        <p:spPr>
          <a:xfrm>
            <a:off x="745670" y="197111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Experiment, fail, learn</a:t>
            </a:r>
          </a:p>
        </p:txBody>
      </p:sp>
      <p:sp>
        <p:nvSpPr>
          <p:cNvPr id="13" name="Cloud 12">
            <a:extLst>
              <a:ext uri="{FF2B5EF4-FFF2-40B4-BE49-F238E27FC236}">
                <a16:creationId xmlns="" xmlns:a16="http://schemas.microsoft.com/office/drawing/2014/main" id="{BCEB3700-9760-9646-B237-F98BDC345D24}"/>
              </a:ext>
            </a:extLst>
          </p:cNvPr>
          <p:cNvSpPr/>
          <p:nvPr/>
        </p:nvSpPr>
        <p:spPr>
          <a:xfrm>
            <a:off x="6310446" y="9277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Real world Problem solving  &amp; Collaboration</a:t>
            </a:r>
          </a:p>
        </p:txBody>
      </p:sp>
      <p:sp>
        <p:nvSpPr>
          <p:cNvPr id="14" name="Cloud 13">
            <a:extLst>
              <a:ext uri="{FF2B5EF4-FFF2-40B4-BE49-F238E27FC236}">
                <a16:creationId xmlns="" xmlns:a16="http://schemas.microsoft.com/office/drawing/2014/main" id="{2D631CE2-7179-CD41-80BE-3FA3C54BB806}"/>
              </a:ext>
            </a:extLst>
          </p:cNvPr>
          <p:cNvSpPr/>
          <p:nvPr/>
        </p:nvSpPr>
        <p:spPr>
          <a:xfrm>
            <a:off x="1149044" y="5099112"/>
            <a:ext cx="2880884"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Multiple Intelligence – expression and empathy</a:t>
            </a:r>
          </a:p>
        </p:txBody>
      </p:sp>
      <p:pic>
        <p:nvPicPr>
          <p:cNvPr id="15" name="Content Placeholder 5" descr="Timeline&#10;&#10;Description automatically generated with medium confidence">
            <a:extLst>
              <a:ext uri="{FF2B5EF4-FFF2-40B4-BE49-F238E27FC236}">
                <a16:creationId xmlns="" xmlns:a16="http://schemas.microsoft.com/office/drawing/2014/main" id="{51828A44-0C6D-D24B-8CBB-2B8430686095}"/>
              </a:ext>
            </a:extLst>
          </p:cNvPr>
          <p:cNvPicPr>
            <a:picLocks noChangeAspect="1"/>
          </p:cNvPicPr>
          <p:nvPr/>
        </p:nvPicPr>
        <p:blipFill>
          <a:blip r:embed="rId4" cstate="email">
            <a:duotone>
              <a:prstClr val="black"/>
              <a:schemeClr val="accent3">
                <a:tint val="45000"/>
                <a:satMod val="400000"/>
              </a:schemeClr>
            </a:duotone>
            <a:extLst>
              <a:ext uri="{BEBA8EAE-BF5A-486C-A8C5-ECC9F3942E4B}">
                <a14:imgProps xmlns:a14="http://schemas.microsoft.com/office/drawing/2010/main">
                  <a14:imgLayer r:embed="rId5">
                    <a14:imgEffect>
                      <a14:sharpenSoften amount="50000"/>
                    </a14:imgEffect>
                    <a14:imgEffect>
                      <a14:colorTemperature colorTemp="5198"/>
                    </a14:imgEffect>
                    <a14:imgEffect>
                      <a14:saturation sat="394000"/>
                    </a14:imgEffect>
                    <a14:imgEffect>
                      <a14:brightnessContrast bright="-14000" contrast="-3000"/>
                    </a14:imgEffect>
                  </a14:imgLayer>
                </a14:imgProps>
              </a:ext>
              <a:ext uri="{28A0092B-C50C-407E-A947-70E740481C1C}">
                <a14:useLocalDpi xmlns:a14="http://schemas.microsoft.com/office/drawing/2010/main"/>
              </a:ext>
            </a:extLst>
          </a:blip>
          <a:stretch>
            <a:fillRect/>
          </a:stretch>
        </p:blipFill>
        <p:spPr>
          <a:xfrm>
            <a:off x="4267199" y="5099112"/>
            <a:ext cx="4616543" cy="1258007"/>
          </a:xfrm>
          <a:prstGeom prst="rect">
            <a:avLst/>
          </a:prstGeom>
          <a:blipFill>
            <a:blip r:embed="rId6">
              <a:duotone>
                <a:prstClr val="black"/>
                <a:schemeClr val="accent3">
                  <a:tint val="45000"/>
                  <a:satMod val="400000"/>
                </a:schemeClr>
              </a:duotone>
            </a:blip>
            <a:tile tx="0" ty="0" sx="100000" sy="100000" flip="none" algn="tl"/>
          </a:blipFill>
          <a:effectLst/>
        </p:spPr>
      </p:pic>
      <p:sp>
        <p:nvSpPr>
          <p:cNvPr id="16" name="TextBox 15">
            <a:extLst>
              <a:ext uri="{FF2B5EF4-FFF2-40B4-BE49-F238E27FC236}">
                <a16:creationId xmlns="" xmlns:a16="http://schemas.microsoft.com/office/drawing/2014/main" id="{499A122C-A7EE-7E40-A89D-DD3A15AB2A5D}"/>
              </a:ext>
            </a:extLst>
          </p:cNvPr>
          <p:cNvSpPr txBox="1"/>
          <p:nvPr/>
        </p:nvSpPr>
        <p:spPr>
          <a:xfrm>
            <a:off x="0" y="205875"/>
            <a:ext cx="5178972" cy="646331"/>
          </a:xfrm>
          <a:prstGeom prst="rect">
            <a:avLst/>
          </a:prstGeom>
          <a:solidFill>
            <a:srgbClr val="92D050"/>
          </a:solidFill>
        </p:spPr>
        <p:txBody>
          <a:bodyPr wrap="square" rtlCol="0">
            <a:spAutoFit/>
          </a:bodyPr>
          <a:lstStyle/>
          <a:p>
            <a:pPr algn="ctr"/>
            <a:r>
              <a:rPr lang="en-US" b="1" dirty="0">
                <a:solidFill>
                  <a:schemeClr val="bg1"/>
                </a:solidFill>
                <a:latin typeface="Chalkduster" panose="03050602040202020205" pitchFamily="66" charset="77"/>
                <a:cs typeface="American Typewriter"/>
              </a:rPr>
              <a:t>Changing the world through teaching!</a:t>
            </a:r>
          </a:p>
        </p:txBody>
      </p:sp>
      <p:pic>
        <p:nvPicPr>
          <p:cNvPr id="17" name="Picture 16" descr="Unknown-16.jpeg">
            <a:extLst>
              <a:ext uri="{FF2B5EF4-FFF2-40B4-BE49-F238E27FC236}">
                <a16:creationId xmlns="" xmlns:a16="http://schemas.microsoft.com/office/drawing/2014/main" id="{E5CB4438-F442-3F44-A05B-EF9EE7FCDE4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118" y="856865"/>
            <a:ext cx="1956674" cy="1019232"/>
          </a:xfrm>
          <a:prstGeom prst="rect">
            <a:avLst/>
          </a:prstGeom>
        </p:spPr>
      </p:pic>
      <p:sp>
        <p:nvSpPr>
          <p:cNvPr id="18" name="Cloud 17">
            <a:extLst>
              <a:ext uri="{FF2B5EF4-FFF2-40B4-BE49-F238E27FC236}">
                <a16:creationId xmlns="" xmlns:a16="http://schemas.microsoft.com/office/drawing/2014/main" id="{C28008CD-567F-2A4B-858B-E3A2D364BE65}"/>
              </a:ext>
            </a:extLst>
          </p:cNvPr>
          <p:cNvSpPr/>
          <p:nvPr/>
        </p:nvSpPr>
        <p:spPr>
          <a:xfrm>
            <a:off x="3130055" y="870735"/>
            <a:ext cx="2880884"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Express ideas, feelings and opinions</a:t>
            </a:r>
          </a:p>
        </p:txBody>
      </p:sp>
    </p:spTree>
    <p:extLst>
      <p:ext uri="{BB962C8B-B14F-4D97-AF65-F5344CB8AC3E}">
        <p14:creationId xmlns:p14="http://schemas.microsoft.com/office/powerpoint/2010/main" val="3901953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6-03-06 at 22.35.25.jpg"/>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496314" y="4595234"/>
            <a:ext cx="1943100" cy="2114803"/>
          </a:xfrm>
        </p:spPr>
      </p:pic>
      <p:pic>
        <p:nvPicPr>
          <p:cNvPr id="5" name="Picture 4" descr="Screen Shot 2016-03-06 at 22.34.52.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78071" y="1484781"/>
            <a:ext cx="2063956" cy="1905000"/>
          </a:xfrm>
          <a:prstGeom prst="rect">
            <a:avLst/>
          </a:prstGeom>
        </p:spPr>
      </p:pic>
      <p:pic>
        <p:nvPicPr>
          <p:cNvPr id="6" name="Picture 5" descr="Screen Shot 2016-03-06 at 22.34.59.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15116" y="1412907"/>
            <a:ext cx="1893574" cy="1905000"/>
          </a:xfrm>
          <a:prstGeom prst="rect">
            <a:avLst/>
          </a:prstGeom>
        </p:spPr>
      </p:pic>
      <p:pic>
        <p:nvPicPr>
          <p:cNvPr id="7" name="Picture 6" descr="Screen Shot 2016-03-06 at 22.35.08.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5485" y="4619192"/>
            <a:ext cx="2133600" cy="2019300"/>
          </a:xfrm>
          <a:prstGeom prst="rect">
            <a:avLst/>
          </a:prstGeom>
        </p:spPr>
      </p:pic>
      <p:pic>
        <p:nvPicPr>
          <p:cNvPr id="8" name="Picture 7" descr="Screen Shot 2016-03-06 at 22.35.13.jp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277891" y="4764565"/>
            <a:ext cx="1943100" cy="2019300"/>
          </a:xfrm>
          <a:prstGeom prst="rect">
            <a:avLst/>
          </a:prstGeom>
        </p:spPr>
      </p:pic>
      <p:sp>
        <p:nvSpPr>
          <p:cNvPr id="3" name="TextBox 2"/>
          <p:cNvSpPr txBox="1"/>
          <p:nvPr/>
        </p:nvSpPr>
        <p:spPr>
          <a:xfrm>
            <a:off x="1034585" y="702239"/>
            <a:ext cx="3629000" cy="769441"/>
          </a:xfrm>
          <a:prstGeom prst="rect">
            <a:avLst/>
          </a:prstGeom>
          <a:noFill/>
        </p:spPr>
        <p:txBody>
          <a:bodyPr wrap="square" rtlCol="0">
            <a:spAutoFit/>
          </a:bodyPr>
          <a:lstStyle/>
          <a:p>
            <a:r>
              <a:rPr lang="en-US" sz="2200" b="1" dirty="0">
                <a:solidFill>
                  <a:srgbClr val="1F497D"/>
                </a:solidFill>
                <a:latin typeface="Rockwell"/>
                <a:cs typeface="Rockwell"/>
              </a:rPr>
              <a:t>1. Asking Questions (being critical)</a:t>
            </a:r>
          </a:p>
        </p:txBody>
      </p:sp>
      <p:sp>
        <p:nvSpPr>
          <p:cNvPr id="9" name="TextBox 8"/>
          <p:cNvSpPr txBox="1"/>
          <p:nvPr/>
        </p:nvSpPr>
        <p:spPr>
          <a:xfrm>
            <a:off x="4764043" y="821572"/>
            <a:ext cx="3387403" cy="430887"/>
          </a:xfrm>
          <a:prstGeom prst="rect">
            <a:avLst/>
          </a:prstGeom>
          <a:noFill/>
        </p:spPr>
        <p:txBody>
          <a:bodyPr wrap="none" rtlCol="0">
            <a:spAutoFit/>
          </a:bodyPr>
          <a:lstStyle/>
          <a:p>
            <a:r>
              <a:rPr lang="en-US" sz="2200" b="1" dirty="0">
                <a:solidFill>
                  <a:srgbClr val="1F497D"/>
                </a:solidFill>
                <a:latin typeface="Rockwell"/>
                <a:cs typeface="Rockwell"/>
              </a:rPr>
              <a:t>2. Making Connections </a:t>
            </a:r>
          </a:p>
        </p:txBody>
      </p:sp>
      <p:sp>
        <p:nvSpPr>
          <p:cNvPr id="10" name="TextBox 9"/>
          <p:cNvSpPr txBox="1"/>
          <p:nvPr/>
        </p:nvSpPr>
        <p:spPr>
          <a:xfrm>
            <a:off x="238218" y="3511196"/>
            <a:ext cx="2780829" cy="1107996"/>
          </a:xfrm>
          <a:prstGeom prst="rect">
            <a:avLst/>
          </a:prstGeom>
          <a:noFill/>
        </p:spPr>
        <p:txBody>
          <a:bodyPr wrap="square" rtlCol="0">
            <a:spAutoFit/>
          </a:bodyPr>
          <a:lstStyle/>
          <a:p>
            <a:r>
              <a:rPr lang="en-US" sz="2200" b="1" dirty="0">
                <a:solidFill>
                  <a:srgbClr val="1F497D"/>
                </a:solidFill>
                <a:latin typeface="Rockwell"/>
                <a:cs typeface="Rockwell"/>
              </a:rPr>
              <a:t>3. Exploring viewpoints and attitudes)</a:t>
            </a:r>
          </a:p>
        </p:txBody>
      </p:sp>
      <p:sp>
        <p:nvSpPr>
          <p:cNvPr id="11" name="TextBox 10"/>
          <p:cNvSpPr txBox="1"/>
          <p:nvPr/>
        </p:nvSpPr>
        <p:spPr>
          <a:xfrm>
            <a:off x="6363171" y="3487238"/>
            <a:ext cx="2780829" cy="1107996"/>
          </a:xfrm>
          <a:prstGeom prst="rect">
            <a:avLst/>
          </a:prstGeom>
          <a:noFill/>
        </p:spPr>
        <p:txBody>
          <a:bodyPr wrap="square" rtlCol="0">
            <a:spAutoFit/>
          </a:bodyPr>
          <a:lstStyle/>
          <a:p>
            <a:r>
              <a:rPr lang="en-US" sz="2200" b="1" dirty="0">
                <a:solidFill>
                  <a:srgbClr val="1F497D"/>
                </a:solidFill>
                <a:latin typeface="Rockwell"/>
                <a:cs typeface="Rockwell"/>
              </a:rPr>
              <a:t>5. Assessing Learning (Reflection)</a:t>
            </a:r>
          </a:p>
        </p:txBody>
      </p:sp>
      <p:sp>
        <p:nvSpPr>
          <p:cNvPr id="12" name="TextBox 11"/>
          <p:cNvSpPr txBox="1"/>
          <p:nvPr/>
        </p:nvSpPr>
        <p:spPr>
          <a:xfrm>
            <a:off x="3435018" y="3502143"/>
            <a:ext cx="2780829" cy="1107996"/>
          </a:xfrm>
          <a:prstGeom prst="rect">
            <a:avLst/>
          </a:prstGeom>
          <a:noFill/>
        </p:spPr>
        <p:txBody>
          <a:bodyPr wrap="square" rtlCol="0">
            <a:spAutoFit/>
          </a:bodyPr>
          <a:lstStyle/>
          <a:p>
            <a:r>
              <a:rPr lang="en-US" sz="2200" b="1" dirty="0">
                <a:solidFill>
                  <a:srgbClr val="1F497D"/>
                </a:solidFill>
                <a:latin typeface="Rockwell"/>
                <a:cs typeface="Rockwell"/>
              </a:rPr>
              <a:t>4. Responding as Active Global Citizens </a:t>
            </a:r>
          </a:p>
        </p:txBody>
      </p:sp>
      <p:sp>
        <p:nvSpPr>
          <p:cNvPr id="13" name="TextBox 12"/>
          <p:cNvSpPr txBox="1"/>
          <p:nvPr/>
        </p:nvSpPr>
        <p:spPr>
          <a:xfrm>
            <a:off x="331076" y="147963"/>
            <a:ext cx="8458200" cy="492443"/>
          </a:xfrm>
          <a:prstGeom prst="rect">
            <a:avLst/>
          </a:prstGeom>
          <a:solidFill>
            <a:srgbClr val="532583"/>
          </a:solidFill>
        </p:spPr>
        <p:txBody>
          <a:bodyPr wrap="square" rtlCol="0">
            <a:spAutoFit/>
          </a:bodyPr>
          <a:lstStyle/>
          <a:p>
            <a:r>
              <a:rPr lang="en-US" sz="2600" b="1" dirty="0">
                <a:solidFill>
                  <a:schemeClr val="bg1"/>
                </a:solidFill>
                <a:latin typeface="Chalkduster" panose="03050602040202020205" pitchFamily="66" charset="77"/>
                <a:cs typeface="Rockwell"/>
              </a:rPr>
              <a:t>Key Elements To Include In You Lesson(s)</a:t>
            </a:r>
          </a:p>
        </p:txBody>
      </p:sp>
    </p:spTree>
    <p:extLst>
      <p:ext uri="{BB962C8B-B14F-4D97-AF65-F5344CB8AC3E}">
        <p14:creationId xmlns:p14="http://schemas.microsoft.com/office/powerpoint/2010/main" val="1735568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0" y="-84307"/>
          <a:ext cx="9144000" cy="7100159"/>
        </p:xfrm>
        <a:graphic>
          <a:graphicData uri="http://schemas.openxmlformats.org/drawingml/2006/table">
            <a:tbl>
              <a:tblPr firstRow="1" bandRow="1">
                <a:tableStyleId>{5C22544A-7EE6-4342-B048-85BDC9FD1C3A}</a:tableStyleId>
              </a:tblPr>
              <a:tblGrid>
                <a:gridCol w="1545854">
                  <a:extLst>
                    <a:ext uri="{9D8B030D-6E8A-4147-A177-3AD203B41FA5}">
                      <a16:colId xmlns="" xmlns:a16="http://schemas.microsoft.com/office/drawing/2014/main" val="20000"/>
                    </a:ext>
                  </a:extLst>
                </a:gridCol>
                <a:gridCol w="7598146">
                  <a:extLst>
                    <a:ext uri="{9D8B030D-6E8A-4147-A177-3AD203B41FA5}">
                      <a16:colId xmlns="" xmlns:a16="http://schemas.microsoft.com/office/drawing/2014/main" val="20001"/>
                    </a:ext>
                  </a:extLst>
                </a:gridCol>
              </a:tblGrid>
              <a:tr h="383131">
                <a:tc>
                  <a:txBody>
                    <a:bodyPr/>
                    <a:lstStyle/>
                    <a:p>
                      <a:r>
                        <a:rPr lang="en-US" sz="1500" u="sng" dirty="0">
                          <a:solidFill>
                            <a:srgbClr val="FFFF00"/>
                          </a:solidFill>
                        </a:rPr>
                        <a:t>Element</a:t>
                      </a:r>
                    </a:p>
                  </a:txBody>
                  <a:tcPr/>
                </a:tc>
                <a:tc>
                  <a:txBody>
                    <a:bodyPr/>
                    <a:lstStyle/>
                    <a:p>
                      <a:r>
                        <a:rPr lang="en-US" sz="1500" u="sng" dirty="0">
                          <a:solidFill>
                            <a:srgbClr val="FFFF00"/>
                          </a:solidFill>
                        </a:rPr>
                        <a:t>Explained</a:t>
                      </a:r>
                    </a:p>
                  </a:txBody>
                  <a:tcPr/>
                </a:tc>
                <a:extLst>
                  <a:ext uri="{0D108BD9-81ED-4DB2-BD59-A6C34878D82A}">
                    <a16:rowId xmlns="" xmlns:a16="http://schemas.microsoft.com/office/drawing/2014/main" val="10000"/>
                  </a:ext>
                </a:extLst>
              </a:tr>
              <a:tr h="16625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dirty="0">
                          <a:solidFill>
                            <a:srgbClr val="1F497D"/>
                          </a:solidFill>
                          <a:latin typeface="Rockwell"/>
                          <a:cs typeface="Rockwell"/>
                        </a:rPr>
                        <a:t>1. Asking Questions (being critical)</a:t>
                      </a:r>
                    </a:p>
                    <a:p>
                      <a:endParaRPr lang="en-US" sz="1400" b="1" dirty="0"/>
                    </a:p>
                  </a:txBody>
                  <a:tcPr/>
                </a:tc>
                <a:tc>
                  <a:txBody>
                    <a:bodyPr/>
                    <a:lstStyle/>
                    <a:p>
                      <a:pPr marL="0" indent="0">
                        <a:buNone/>
                      </a:pPr>
                      <a:r>
                        <a:rPr lang="en-US" sz="1400" b="1" dirty="0">
                          <a:solidFill>
                            <a:schemeClr val="tx1"/>
                          </a:solidFill>
                        </a:rPr>
                        <a:t>What</a:t>
                      </a:r>
                      <a:r>
                        <a:rPr lang="en-US" sz="1400" b="0" dirty="0">
                          <a:solidFill>
                            <a:schemeClr val="tx1"/>
                          </a:solidFill>
                        </a:rPr>
                        <a:t> are the factors </a:t>
                      </a:r>
                      <a:r>
                        <a:rPr lang="en-US" sz="1400" b="1" dirty="0">
                          <a:solidFill>
                            <a:schemeClr val="tx1"/>
                          </a:solidFill>
                        </a:rPr>
                        <a:t>that are shaping each group’s perspective</a:t>
                      </a:r>
                      <a:r>
                        <a:rPr lang="en-US" sz="1400" b="0" dirty="0">
                          <a:solidFill>
                            <a:schemeClr val="tx1"/>
                          </a:solidFill>
                        </a:rPr>
                        <a:t> of an issue? </a:t>
                      </a:r>
                    </a:p>
                    <a:p>
                      <a:pPr marL="0" indent="0">
                        <a:buNone/>
                      </a:pPr>
                      <a:r>
                        <a:rPr lang="en-US" sz="1400" b="1" dirty="0">
                          <a:solidFill>
                            <a:schemeClr val="tx1"/>
                          </a:solidFill>
                        </a:rPr>
                        <a:t>Who</a:t>
                      </a:r>
                      <a:r>
                        <a:rPr lang="en-US" sz="1400" b="0" dirty="0">
                          <a:solidFill>
                            <a:schemeClr val="tx1"/>
                          </a:solidFill>
                        </a:rPr>
                        <a:t> actually gets the most say in the process and in the response to the issue? </a:t>
                      </a:r>
                    </a:p>
                    <a:p>
                      <a:pPr marL="0" indent="0">
                        <a:buNone/>
                      </a:pPr>
                      <a:r>
                        <a:rPr lang="en-US" sz="1400" b="1" dirty="0">
                          <a:solidFill>
                            <a:schemeClr val="tx1"/>
                          </a:solidFill>
                        </a:rPr>
                        <a:t>How</a:t>
                      </a:r>
                      <a:r>
                        <a:rPr lang="en-US" sz="1400" b="0" dirty="0">
                          <a:solidFill>
                            <a:schemeClr val="tx1"/>
                          </a:solidFill>
                        </a:rPr>
                        <a:t> would this issue be seen differently in another context? </a:t>
                      </a:r>
                    </a:p>
                    <a:p>
                      <a:pPr marL="0" indent="0">
                        <a:buNone/>
                      </a:pPr>
                      <a:r>
                        <a:rPr lang="en-US" sz="1400" b="1" dirty="0">
                          <a:solidFill>
                            <a:schemeClr val="tx1"/>
                          </a:solidFill>
                        </a:rPr>
                        <a:t>What</a:t>
                      </a:r>
                      <a:r>
                        <a:rPr lang="en-US" sz="1400" b="0" dirty="0">
                          <a:solidFill>
                            <a:schemeClr val="tx1"/>
                          </a:solidFill>
                        </a:rPr>
                        <a:t> are they assuming to be the causes of, and solutions to, the issue? </a:t>
                      </a:r>
                    </a:p>
                    <a:p>
                      <a:pPr marL="0" indent="0">
                        <a:buNone/>
                      </a:pPr>
                      <a:r>
                        <a:rPr lang="en-US" sz="1400" b="1" dirty="0">
                          <a:solidFill>
                            <a:srgbClr val="FF6600"/>
                          </a:solidFill>
                        </a:rPr>
                        <a:t>Where am I in all this?  (local/personal connection)</a:t>
                      </a:r>
                    </a:p>
                    <a:p>
                      <a:pPr marL="0" marR="0" indent="0" algn="l" defTabSz="457200" rtl="0" eaLnBrk="1" fontAlgn="auto" latinLnBrk="0" hangingPunct="1">
                        <a:lnSpc>
                          <a:spcPct val="100000"/>
                        </a:lnSpc>
                        <a:spcBef>
                          <a:spcPts val="0"/>
                        </a:spcBef>
                        <a:spcAft>
                          <a:spcPts val="0"/>
                        </a:spcAft>
                        <a:buClrTx/>
                        <a:buSzTx/>
                        <a:buFontTx/>
                        <a:buNone/>
                        <a:tabLst/>
                        <a:defRPr/>
                      </a:pPr>
                      <a:r>
                        <a:rPr lang="en-US" sz="1400" b="0" dirty="0">
                          <a:solidFill>
                            <a:schemeClr val="tx1"/>
                          </a:solidFill>
                        </a:rPr>
                        <a:t>Engaging in awareness building involves asking critical questions about the information  </a:t>
                      </a:r>
                      <a:r>
                        <a:rPr lang="en-US" sz="1400" b="0" dirty="0">
                          <a:solidFill>
                            <a:schemeClr val="tx1"/>
                          </a:solidFill>
                          <a:sym typeface="Wingdings"/>
                        </a:rPr>
                        <a:t> through </a:t>
                      </a:r>
                      <a:r>
                        <a:rPr lang="en-US" sz="1400" b="0" dirty="0">
                          <a:solidFill>
                            <a:schemeClr val="tx1"/>
                          </a:solidFill>
                        </a:rPr>
                        <a:t>group dialogue so that the </a:t>
                      </a:r>
                      <a:r>
                        <a:rPr lang="en-US" sz="1400" b="1" dirty="0">
                          <a:solidFill>
                            <a:schemeClr val="tx1"/>
                          </a:solidFill>
                        </a:rPr>
                        <a:t>learning is shared</a:t>
                      </a:r>
                      <a:r>
                        <a:rPr lang="en-US" sz="1400" b="0" dirty="0">
                          <a:solidFill>
                            <a:schemeClr val="tx1"/>
                          </a:solidFill>
                          <a:effectLst/>
                        </a:rPr>
                        <a:t>-any</a:t>
                      </a:r>
                      <a:r>
                        <a:rPr lang="en-US" sz="1400" b="0" baseline="0" dirty="0">
                          <a:solidFill>
                            <a:schemeClr val="tx1"/>
                          </a:solidFill>
                          <a:effectLst/>
                        </a:rPr>
                        <a:t> questions that get students to really think  about the issue(s)</a:t>
                      </a:r>
                      <a:endParaRPr lang="en-US" sz="1400" b="1" dirty="0">
                        <a:solidFill>
                          <a:schemeClr val="tx1"/>
                        </a:solidFill>
                      </a:endParaRPr>
                    </a:p>
                  </a:txBody>
                  <a:tcPr/>
                </a:tc>
                <a:extLst>
                  <a:ext uri="{0D108BD9-81ED-4DB2-BD59-A6C34878D82A}">
                    <a16:rowId xmlns="" xmlns:a16="http://schemas.microsoft.com/office/drawing/2014/main" val="10001"/>
                  </a:ext>
                </a:extLst>
              </a:tr>
              <a:tr h="1017269">
                <a:tc>
                  <a:txBody>
                    <a:bodyPr/>
                    <a:lstStyle/>
                    <a:p>
                      <a:r>
                        <a:rPr lang="en-US" sz="1400" b="1" dirty="0">
                          <a:solidFill>
                            <a:srgbClr val="1F497D"/>
                          </a:solidFill>
                          <a:latin typeface="Rockwell"/>
                          <a:cs typeface="Rockwell"/>
                        </a:rPr>
                        <a:t>2. Making Connections</a:t>
                      </a:r>
                      <a:endParaRPr lang="en-US" sz="1400" b="1" dirty="0"/>
                    </a:p>
                  </a:txBody>
                  <a:tcPr/>
                </a:tc>
                <a:tc>
                  <a:txBody>
                    <a:bodyPr/>
                    <a:lstStyle/>
                    <a:p>
                      <a:r>
                        <a:rPr lang="en-US" sz="1400" b="0" dirty="0">
                          <a:solidFill>
                            <a:schemeClr val="tx1"/>
                          </a:solidFill>
                        </a:rPr>
                        <a:t>How can you relate the theme/issue to your students lives or to a local context, or if it is a local issue, what is the global situation like?</a:t>
                      </a:r>
                    </a:p>
                    <a:p>
                      <a:pPr marL="0" marR="0" indent="0" algn="l" defTabSz="457200" rtl="0" eaLnBrk="1" fontAlgn="auto" latinLnBrk="0" hangingPunct="1">
                        <a:lnSpc>
                          <a:spcPct val="100000"/>
                        </a:lnSpc>
                        <a:spcBef>
                          <a:spcPts val="0"/>
                        </a:spcBef>
                        <a:spcAft>
                          <a:spcPts val="0"/>
                        </a:spcAft>
                        <a:buClrTx/>
                        <a:buSzTx/>
                        <a:buFontTx/>
                        <a:buNone/>
                        <a:tabLst/>
                        <a:defRPr/>
                      </a:pPr>
                      <a:r>
                        <a:rPr lang="en-US" sz="1400" b="1" dirty="0">
                          <a:solidFill>
                            <a:schemeClr val="tx1"/>
                          </a:solidFill>
                        </a:rPr>
                        <a:t>Demonstrate Relevant: making a local and global connection</a:t>
                      </a:r>
                      <a:r>
                        <a:rPr lang="en-US" sz="1400" b="0" dirty="0">
                          <a:solidFill>
                            <a:schemeClr val="tx1"/>
                          </a:solidFill>
                        </a:rPr>
                        <a:t>. Get your students to make connections in the lesson</a:t>
                      </a:r>
                    </a:p>
                  </a:txBody>
                  <a:tcPr/>
                </a:tc>
                <a:extLst>
                  <a:ext uri="{0D108BD9-81ED-4DB2-BD59-A6C34878D82A}">
                    <a16:rowId xmlns="" xmlns:a16="http://schemas.microsoft.com/office/drawing/2014/main" val="10002"/>
                  </a:ext>
                </a:extLst>
              </a:tr>
              <a:tr h="101726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dirty="0">
                          <a:solidFill>
                            <a:srgbClr val="1F497D"/>
                          </a:solidFill>
                          <a:latin typeface="Rockwell"/>
                          <a:cs typeface="Rockwell"/>
                        </a:rPr>
                        <a:t>3. Exploring viewpoints and attitudes)</a:t>
                      </a:r>
                    </a:p>
                    <a:p>
                      <a:endParaRPr lang="en-US" sz="1400" b="1" dirty="0"/>
                    </a:p>
                  </a:txBody>
                  <a:tcPr/>
                </a:tc>
                <a:tc>
                  <a:txBody>
                    <a:bodyPr/>
                    <a:lstStyle/>
                    <a:p>
                      <a:r>
                        <a:rPr lang="en-US" sz="1400" b="0" dirty="0">
                          <a:solidFill>
                            <a:schemeClr val="tx1"/>
                          </a:solidFill>
                        </a:rPr>
                        <a:t>What do you students </a:t>
                      </a:r>
                      <a:r>
                        <a:rPr lang="en-US" sz="1400" b="1" dirty="0">
                          <a:solidFill>
                            <a:schemeClr val="tx1"/>
                          </a:solidFill>
                        </a:rPr>
                        <a:t>think/feel </a:t>
                      </a:r>
                      <a:r>
                        <a:rPr lang="en-US" sz="1400" b="0" dirty="0">
                          <a:solidFill>
                            <a:schemeClr val="tx1"/>
                          </a:solidFill>
                        </a:rPr>
                        <a:t>about the theme/issue?</a:t>
                      </a:r>
                    </a:p>
                    <a:p>
                      <a:r>
                        <a:rPr lang="en-US" sz="1400" b="0" dirty="0">
                          <a:solidFill>
                            <a:schemeClr val="tx1"/>
                          </a:solidFill>
                        </a:rPr>
                        <a:t>What</a:t>
                      </a:r>
                      <a:r>
                        <a:rPr lang="en-US" sz="1400" b="0" baseline="0" dirty="0">
                          <a:solidFill>
                            <a:schemeClr val="tx1"/>
                          </a:solidFill>
                        </a:rPr>
                        <a:t> has shaped their perspective?</a:t>
                      </a:r>
                    </a:p>
                    <a:p>
                      <a:r>
                        <a:rPr lang="en-US" sz="1400" b="0" baseline="0" dirty="0">
                          <a:solidFill>
                            <a:schemeClr val="tx1"/>
                          </a:solidFill>
                        </a:rPr>
                        <a:t>Is there bias?</a:t>
                      </a:r>
                    </a:p>
                    <a:p>
                      <a:r>
                        <a:rPr lang="en-US" sz="1400" b="0" baseline="0" dirty="0">
                          <a:solidFill>
                            <a:schemeClr val="tx1"/>
                          </a:solidFill>
                        </a:rPr>
                        <a:t>Influence from the media?</a:t>
                      </a:r>
                    </a:p>
                    <a:p>
                      <a:r>
                        <a:rPr lang="en-US" sz="1400" b="0" dirty="0">
                          <a:solidFill>
                            <a:schemeClr val="tx1"/>
                          </a:solidFill>
                        </a:rPr>
                        <a:t>What is my own perspective of this issue and what are the other perspectives of this issue?</a:t>
                      </a:r>
                    </a:p>
                    <a:p>
                      <a:pPr marL="0" indent="0" algn="l">
                        <a:buNone/>
                      </a:pPr>
                      <a:r>
                        <a:rPr lang="en-US" sz="1400" b="1" u="none" dirty="0">
                          <a:solidFill>
                            <a:schemeClr val="tx1"/>
                          </a:solidFill>
                        </a:rPr>
                        <a:t>Media messages</a:t>
                      </a:r>
                      <a:r>
                        <a:rPr lang="en-US" sz="1400" b="0" u="sng" dirty="0">
                          <a:solidFill>
                            <a:schemeClr val="tx1"/>
                          </a:solidFill>
                        </a:rPr>
                        <a:t>: </a:t>
                      </a:r>
                      <a:r>
                        <a:rPr lang="en-US" sz="1400" b="0" dirty="0">
                          <a:solidFill>
                            <a:schemeClr val="tx1"/>
                          </a:solidFill>
                        </a:rPr>
                        <a:t>What is and isn’t being said in the media and why? Whose voice is missing? </a:t>
                      </a:r>
                    </a:p>
                    <a:p>
                      <a:endParaRPr lang="en-US" sz="1400" b="0" dirty="0">
                        <a:solidFill>
                          <a:schemeClr val="tx1"/>
                        </a:solidFill>
                      </a:endParaRPr>
                    </a:p>
                  </a:txBody>
                  <a:tcPr/>
                </a:tc>
                <a:extLst>
                  <a:ext uri="{0D108BD9-81ED-4DB2-BD59-A6C34878D82A}">
                    <a16:rowId xmlns="" xmlns:a16="http://schemas.microsoft.com/office/drawing/2014/main" val="10003"/>
                  </a:ext>
                </a:extLst>
              </a:tr>
              <a:tr h="101726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dirty="0">
                          <a:solidFill>
                            <a:srgbClr val="1F497D"/>
                          </a:solidFill>
                          <a:latin typeface="Rockwell"/>
                          <a:cs typeface="Rockwell"/>
                        </a:rPr>
                        <a:t>4. Responding as Active Global Citizens </a:t>
                      </a:r>
                    </a:p>
                    <a:p>
                      <a:endParaRPr lang="en-US" sz="1400" b="1" dirty="0"/>
                    </a:p>
                  </a:txBody>
                  <a:tcPr/>
                </a:tc>
                <a:tc>
                  <a:txBody>
                    <a:bodyPr/>
                    <a:lstStyle/>
                    <a:p>
                      <a:r>
                        <a:rPr lang="en-US" sz="1400" b="0" dirty="0">
                          <a:solidFill>
                            <a:schemeClr val="tx1"/>
                          </a:solidFill>
                        </a:rPr>
                        <a:t>What can we</a:t>
                      </a:r>
                      <a:r>
                        <a:rPr lang="en-US" sz="1400" b="0" baseline="0" dirty="0">
                          <a:solidFill>
                            <a:schemeClr val="tx1"/>
                          </a:solidFill>
                        </a:rPr>
                        <a:t> do? Can your students come up with </a:t>
                      </a:r>
                      <a:r>
                        <a:rPr lang="en-US" sz="1400" b="1" baseline="0" dirty="0">
                          <a:solidFill>
                            <a:schemeClr val="tx1"/>
                          </a:solidFill>
                        </a:rPr>
                        <a:t>solutions</a:t>
                      </a:r>
                      <a:r>
                        <a:rPr lang="en-US" sz="1400" b="0" baseline="0" dirty="0">
                          <a:solidFill>
                            <a:schemeClr val="tx1"/>
                          </a:solidFill>
                        </a:rPr>
                        <a:t>? You may not have time in this lesson, but get them thinking about it. Are they empowered to make changes?</a:t>
                      </a:r>
                    </a:p>
                    <a:p>
                      <a:r>
                        <a:rPr lang="en-US" sz="1400" b="1" dirty="0">
                          <a:solidFill>
                            <a:schemeClr val="tx1"/>
                          </a:solidFill>
                        </a:rPr>
                        <a:t>Further opportunities for Action</a:t>
                      </a:r>
                      <a:r>
                        <a:rPr lang="en-US" sz="1400" b="0" dirty="0">
                          <a:solidFill>
                            <a:schemeClr val="tx1"/>
                          </a:solidFill>
                        </a:rPr>
                        <a:t>: awareness raising, letter-writing, campaigns, research, performances, exhibitions etc.</a:t>
                      </a:r>
                    </a:p>
                  </a:txBody>
                  <a:tcPr/>
                </a:tc>
                <a:extLst>
                  <a:ext uri="{0D108BD9-81ED-4DB2-BD59-A6C34878D82A}">
                    <a16:rowId xmlns="" xmlns:a16="http://schemas.microsoft.com/office/drawing/2014/main" val="10004"/>
                  </a:ext>
                </a:extLst>
              </a:tr>
              <a:tr h="1017269">
                <a:tc>
                  <a:txBody>
                    <a:bodyPr/>
                    <a:lstStyle/>
                    <a:p>
                      <a:r>
                        <a:rPr lang="en-US" sz="1400" b="1" dirty="0">
                          <a:solidFill>
                            <a:srgbClr val="1F497D"/>
                          </a:solidFill>
                          <a:latin typeface="Rockwell"/>
                          <a:cs typeface="Rockwell"/>
                        </a:rPr>
                        <a:t>5. Assessing Learning (Reflection</a:t>
                      </a:r>
                      <a:endParaRPr lang="en-US" sz="1400" b="1" dirty="0"/>
                    </a:p>
                  </a:txBody>
                  <a:tcPr/>
                </a:tc>
                <a:tc>
                  <a:txBody>
                    <a:bodyPr/>
                    <a:lstStyle/>
                    <a:p>
                      <a:r>
                        <a:rPr lang="en-US" sz="1400" b="0" dirty="0">
                          <a:solidFill>
                            <a:schemeClr val="tx1"/>
                          </a:solidFill>
                        </a:rPr>
                        <a:t>Have students perspectives changed?</a:t>
                      </a:r>
                    </a:p>
                    <a:p>
                      <a:r>
                        <a:rPr lang="en-US" sz="1400" b="1" dirty="0">
                          <a:solidFill>
                            <a:schemeClr val="tx1"/>
                          </a:solidFill>
                        </a:rPr>
                        <a:t>Reflection </a:t>
                      </a:r>
                      <a:r>
                        <a:rPr lang="en-US" sz="1400" b="1" dirty="0">
                          <a:solidFill>
                            <a:schemeClr val="tx1"/>
                          </a:solidFill>
                          <a:sym typeface="Wingdings"/>
                        </a:rPr>
                        <a:t> </a:t>
                      </a:r>
                      <a:r>
                        <a:rPr lang="en-US" sz="1400" b="1" dirty="0">
                          <a:solidFill>
                            <a:schemeClr val="tx1"/>
                          </a:solidFill>
                        </a:rPr>
                        <a:t>key element during the debriefing phases of the</a:t>
                      </a:r>
                      <a:r>
                        <a:rPr lang="en-US" sz="1400" b="1" baseline="0" dirty="0">
                          <a:solidFill>
                            <a:schemeClr val="tx1"/>
                          </a:solidFill>
                        </a:rPr>
                        <a:t> lesson</a:t>
                      </a:r>
                      <a:endParaRPr lang="en-US" sz="1400" b="1" dirty="0">
                        <a:solidFill>
                          <a:schemeClr val="tx1"/>
                        </a:solidFill>
                      </a:endParaRPr>
                    </a:p>
                    <a:p>
                      <a:r>
                        <a:rPr lang="en-US" sz="1400" b="0" dirty="0">
                          <a:solidFill>
                            <a:schemeClr val="tx1"/>
                          </a:solidFill>
                        </a:rPr>
                        <a:t>It is important for everyone involved to </a:t>
                      </a:r>
                      <a:r>
                        <a:rPr lang="en-US" sz="1400" b="0" dirty="0" err="1">
                          <a:solidFill>
                            <a:schemeClr val="tx1"/>
                          </a:solidFill>
                        </a:rPr>
                        <a:t>recognise</a:t>
                      </a:r>
                      <a:r>
                        <a:rPr lang="en-US" sz="1400" b="0" dirty="0">
                          <a:solidFill>
                            <a:schemeClr val="tx1"/>
                          </a:solidFill>
                        </a:rPr>
                        <a:t> changes (if any) in their own thinking and perspectives. Hence two key questions driving reflection are: </a:t>
                      </a:r>
                      <a:r>
                        <a:rPr lang="en-US" sz="1400" b="1" dirty="0">
                          <a:solidFill>
                            <a:schemeClr val="tx1"/>
                          </a:solidFill>
                        </a:rPr>
                        <a:t>What did I think about this issue and the people involved beforehand? And, what do I think now? </a:t>
                      </a:r>
                    </a:p>
                  </a:txBody>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3665274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A3DBBC9-AF0F-6844-A4B3-A636D9EFE564}"/>
              </a:ext>
            </a:extLst>
          </p:cNvPr>
          <p:cNvSpPr txBox="1"/>
          <p:nvPr/>
        </p:nvSpPr>
        <p:spPr>
          <a:xfrm>
            <a:off x="61994" y="161365"/>
            <a:ext cx="9003896" cy="307777"/>
          </a:xfrm>
          <a:prstGeom prst="rect">
            <a:avLst/>
          </a:prstGeom>
          <a:noFill/>
        </p:spPr>
        <p:txBody>
          <a:bodyPr wrap="square" rtlCol="0">
            <a:spAutoFit/>
          </a:bodyPr>
          <a:lstStyle/>
          <a:p>
            <a:r>
              <a:rPr lang="en-US" sz="1400" dirty="0"/>
              <a:t>Asking Questions, Making Connections, Exploring viewpoints, responding as Global Citizens , Reflecting </a:t>
            </a:r>
          </a:p>
        </p:txBody>
      </p:sp>
      <p:pic>
        <p:nvPicPr>
          <p:cNvPr id="6" name="Picture 5" descr="Diagram, text&#10;&#10;Description automatically generated">
            <a:extLst>
              <a:ext uri="{FF2B5EF4-FFF2-40B4-BE49-F238E27FC236}">
                <a16:creationId xmlns="" xmlns:a16="http://schemas.microsoft.com/office/drawing/2014/main" id="{395DD2D4-7EC4-944D-9C0C-BDD1AC735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81" y="530697"/>
            <a:ext cx="8583289" cy="5762076"/>
          </a:xfrm>
          <a:prstGeom prst="rect">
            <a:avLst/>
          </a:prstGeom>
        </p:spPr>
      </p:pic>
      <p:pic>
        <p:nvPicPr>
          <p:cNvPr id="3" name="Content Placeholder 3" descr="Screen Shot 2020-09-23 at 18.35.49.jpg">
            <a:extLst>
              <a:ext uri="{FF2B5EF4-FFF2-40B4-BE49-F238E27FC236}">
                <a16:creationId xmlns="" xmlns:a16="http://schemas.microsoft.com/office/drawing/2014/main" id="{9A3A0637-9D79-2344-8905-B07931CBC8E1}"/>
              </a:ext>
            </a:extLst>
          </p:cNvPr>
          <p:cNvPicPr>
            <a:picLocks noChangeAspect="1"/>
          </p:cNvPicPr>
          <p:nvPr/>
        </p:nvPicPr>
        <p:blipFill>
          <a:blip r:embed="rId3" cstate="email">
            <a:extLst>
              <a:ext uri="{28A0092B-C50C-407E-A947-70E740481C1C}">
                <a14:useLocalDpi xmlns:a14="http://schemas.microsoft.com/office/drawing/2010/main"/>
              </a:ext>
            </a:extLst>
          </a:blip>
          <a:srcRect l="-72727" r="-72727"/>
          <a:stretch>
            <a:fillRect/>
          </a:stretch>
        </p:blipFill>
        <p:spPr>
          <a:xfrm>
            <a:off x="7806206" y="5795971"/>
            <a:ext cx="1895128" cy="1062663"/>
          </a:xfrm>
          <a:prstGeom prst="rect">
            <a:avLst/>
          </a:prstGeom>
        </p:spPr>
      </p:pic>
    </p:spTree>
    <p:extLst>
      <p:ext uri="{BB962C8B-B14F-4D97-AF65-F5344CB8AC3E}">
        <p14:creationId xmlns:p14="http://schemas.microsoft.com/office/powerpoint/2010/main" val="2755579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97224"/>
            <a:ext cx="7886700" cy="1325563"/>
          </a:xfrm>
        </p:spPr>
        <p:txBody>
          <a:bodyPr/>
          <a:lstStyle/>
          <a:p>
            <a:r>
              <a:rPr lang="en-US" b="1" dirty="0"/>
              <a:t>A Framework for Exploring GCE</a:t>
            </a:r>
          </a:p>
        </p:txBody>
      </p:sp>
      <p:pic>
        <p:nvPicPr>
          <p:cNvPr id="4" name="Content Placeholder 3" descr="Screen Shot 2017-08-22 at 14.33.02.jpg"/>
          <p:cNvPicPr>
            <a:picLocks noGrp="1" noChangeAspect="1"/>
          </p:cNvPicPr>
          <p:nvPr>
            <p:ph idx="1"/>
          </p:nvPr>
        </p:nvPicPr>
        <p:blipFill>
          <a:blip r:embed="rId2" cstate="email">
            <a:clrChange>
              <a:clrFrom>
                <a:srgbClr val="FEF5E0"/>
              </a:clrFrom>
              <a:clrTo>
                <a:srgbClr val="FEF5E0">
                  <a:alpha val="0"/>
                </a:srgbClr>
              </a:clrTo>
            </a:clrChange>
            <a:extLst>
              <a:ext uri="{28A0092B-C50C-407E-A947-70E740481C1C}">
                <a14:useLocalDpi xmlns:a14="http://schemas.microsoft.com/office/drawing/2010/main"/>
              </a:ext>
            </a:extLst>
          </a:blip>
          <a:srcRect l="-20667" r="-20667"/>
          <a:stretch>
            <a:fillRect/>
          </a:stretch>
        </p:blipFill>
        <p:spPr>
          <a:xfrm>
            <a:off x="-1239619" y="571732"/>
            <a:ext cx="11886013" cy="6104965"/>
          </a:xfrm>
        </p:spPr>
      </p:pic>
    </p:spTree>
    <p:extLst>
      <p:ext uri="{BB962C8B-B14F-4D97-AF65-F5344CB8AC3E}">
        <p14:creationId xmlns:p14="http://schemas.microsoft.com/office/powerpoint/2010/main" val="1972816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refrigerator&#10;&#10;Description automatically generated">
            <a:extLst>
              <a:ext uri="{FF2B5EF4-FFF2-40B4-BE49-F238E27FC236}">
                <a16:creationId xmlns="" xmlns:a16="http://schemas.microsoft.com/office/drawing/2014/main" id="{545881AC-B774-814E-90FE-2328E835B2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112294"/>
            <a:ext cx="9131939" cy="6460765"/>
          </a:xfrm>
          <a:prstGeom prst="rect">
            <a:avLst/>
          </a:prstGeom>
        </p:spPr>
      </p:pic>
      <p:sp>
        <p:nvSpPr>
          <p:cNvPr id="5" name="Octagon 4">
            <a:extLst>
              <a:ext uri="{FF2B5EF4-FFF2-40B4-BE49-F238E27FC236}">
                <a16:creationId xmlns="" xmlns:a16="http://schemas.microsoft.com/office/drawing/2014/main" id="{19F22F73-6979-9A4E-B453-4829F00A3439}"/>
              </a:ext>
            </a:extLst>
          </p:cNvPr>
          <p:cNvSpPr/>
          <p:nvPr/>
        </p:nvSpPr>
        <p:spPr>
          <a:xfrm>
            <a:off x="7912737" y="112294"/>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20-21</a:t>
            </a:r>
          </a:p>
        </p:txBody>
      </p:sp>
    </p:spTree>
    <p:extLst>
      <p:ext uri="{BB962C8B-B14F-4D97-AF65-F5344CB8AC3E}">
        <p14:creationId xmlns:p14="http://schemas.microsoft.com/office/powerpoint/2010/main" val="3401643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923"/>
            <a:ext cx="9144000" cy="1593159"/>
          </a:xfrm>
          <a:solidFill>
            <a:srgbClr val="9BBB59"/>
          </a:solidFill>
        </p:spPr>
        <p:txBody>
          <a:bodyPr>
            <a:normAutofit/>
          </a:bodyPr>
          <a:lstStyle/>
          <a:p>
            <a:pPr algn="l"/>
            <a:r>
              <a:rPr lang="en-US" sz="3600" b="1" dirty="0">
                <a:latin typeface="American Typewriter"/>
                <a:cs typeface="American Typewriter"/>
              </a:rPr>
              <a:t>Art &amp; Global Citizenship </a:t>
            </a:r>
            <a:br>
              <a:rPr lang="en-US" sz="3600" b="1" dirty="0">
                <a:latin typeface="American Typewriter"/>
                <a:cs typeface="American Typewriter"/>
              </a:rPr>
            </a:br>
            <a:r>
              <a:rPr lang="en-US" sz="3600" b="1" dirty="0">
                <a:latin typeface="American Typewriter"/>
                <a:cs typeface="American Typewriter"/>
              </a:rPr>
              <a:t>Education</a:t>
            </a:r>
            <a:r>
              <a:rPr lang="mr-IN" sz="3600" b="1" dirty="0">
                <a:latin typeface="American Typewriter"/>
                <a:cs typeface="American Typewriter"/>
              </a:rPr>
              <a:t>…</a:t>
            </a:r>
            <a:r>
              <a:rPr lang="ga-IE" sz="3600" b="1" dirty="0">
                <a:latin typeface="American Typewriter"/>
                <a:cs typeface="American Typewriter"/>
              </a:rPr>
              <a:t>what is the link?</a:t>
            </a:r>
            <a:endParaRPr lang="en-US" sz="3600" b="1" dirty="0">
              <a:latin typeface="American Typewriter"/>
              <a:cs typeface="American Typewriter"/>
            </a:endParaRPr>
          </a:p>
        </p:txBody>
      </p:sp>
      <p:pic>
        <p:nvPicPr>
          <p:cNvPr id="3" name="Picture 2" descr="Unknown-15.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4686" y="90425"/>
            <a:ext cx="1409178" cy="1074704"/>
          </a:xfrm>
          <a:prstGeom prst="rect">
            <a:avLst/>
          </a:prstGeom>
        </p:spPr>
      </p:pic>
      <p:sp>
        <p:nvSpPr>
          <p:cNvPr id="6" name="TextBox 5"/>
          <p:cNvSpPr txBox="1"/>
          <p:nvPr/>
        </p:nvSpPr>
        <p:spPr>
          <a:xfrm>
            <a:off x="0" y="2404915"/>
            <a:ext cx="4193627" cy="2677656"/>
          </a:xfrm>
          <a:prstGeom prst="rect">
            <a:avLst/>
          </a:prstGeom>
          <a:solidFill>
            <a:schemeClr val="accent6">
              <a:lumMod val="75000"/>
            </a:schemeClr>
          </a:solidFill>
        </p:spPr>
        <p:txBody>
          <a:bodyPr wrap="square" rtlCol="0">
            <a:spAutoFit/>
          </a:bodyPr>
          <a:lstStyle/>
          <a:p>
            <a:pPr algn="ctr"/>
            <a:r>
              <a:rPr lang="en-US" sz="2400" b="1" dirty="0">
                <a:latin typeface="American Typewriter"/>
                <a:cs typeface="American Typewriter"/>
              </a:rPr>
              <a:t>Mind Map – </a:t>
            </a:r>
          </a:p>
          <a:p>
            <a:pPr algn="ctr"/>
            <a:endParaRPr lang="en-US" sz="2400" b="1" dirty="0">
              <a:latin typeface="American Typewriter"/>
              <a:cs typeface="American Typewriter"/>
            </a:endParaRPr>
          </a:p>
          <a:p>
            <a:pPr algn="ctr"/>
            <a:r>
              <a:rPr lang="en-US" sz="2400" dirty="0">
                <a:latin typeface="American Typewriter"/>
                <a:cs typeface="American Typewriter"/>
              </a:rPr>
              <a:t>What opportunities exist within the JC framework to explore Global Justice themes? </a:t>
            </a:r>
          </a:p>
          <a:p>
            <a:pPr algn="ctr"/>
            <a:r>
              <a:rPr lang="en-US" sz="2400" b="1" dirty="0">
                <a:latin typeface="American Typewriter"/>
                <a:cs typeface="American Typewriter"/>
              </a:rPr>
              <a:t> </a:t>
            </a:r>
            <a:endParaRPr lang="en-US" sz="2000" b="1" dirty="0">
              <a:latin typeface="American Typewriter"/>
              <a:cs typeface="American Typewriter"/>
            </a:endParaRPr>
          </a:p>
        </p:txBody>
      </p:sp>
      <p:pic>
        <p:nvPicPr>
          <p:cNvPr id="7" name="Picture 6" descr="Screen Shot 2021-03-05 at 10.48.25.png">
            <a:extLst>
              <a:ext uri="{FF2B5EF4-FFF2-40B4-BE49-F238E27FC236}">
                <a16:creationId xmlns="" xmlns:a16="http://schemas.microsoft.com/office/drawing/2014/main" id="{0AA0F2EE-5F61-174D-A4A4-7B1F0BD267B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3627" y="1801826"/>
            <a:ext cx="4823089" cy="3657831"/>
          </a:xfrm>
          <a:prstGeom prst="rect">
            <a:avLst/>
          </a:prstGeom>
        </p:spPr>
      </p:pic>
    </p:spTree>
    <p:extLst>
      <p:ext uri="{BB962C8B-B14F-4D97-AF65-F5344CB8AC3E}">
        <p14:creationId xmlns:p14="http://schemas.microsoft.com/office/powerpoint/2010/main" val="2612023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D4BD121-5AB5-9B4B-B1E7-4F805BA0A243}"/>
              </a:ext>
            </a:extLst>
          </p:cNvPr>
          <p:cNvSpPr>
            <a:spLocks noGrp="1"/>
          </p:cNvSpPr>
          <p:nvPr>
            <p:ph type="title"/>
          </p:nvPr>
        </p:nvSpPr>
        <p:spPr/>
        <p:txBody>
          <a:bodyPr/>
          <a:lstStyle/>
          <a:p>
            <a:endParaRPr lang="en-US"/>
          </a:p>
        </p:txBody>
      </p:sp>
      <p:pic>
        <p:nvPicPr>
          <p:cNvPr id="9" name="Content Placeholder 8" descr="Diagram&#10;&#10;Description automatically generated">
            <a:extLst>
              <a:ext uri="{FF2B5EF4-FFF2-40B4-BE49-F238E27FC236}">
                <a16:creationId xmlns="" xmlns:a16="http://schemas.microsoft.com/office/drawing/2014/main" id="{55A3858B-7A0A-1E43-9CFB-8D13786BFB2E}"/>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4245" y="156368"/>
            <a:ext cx="8935509" cy="6701632"/>
          </a:xfrm>
        </p:spPr>
      </p:pic>
    </p:spTree>
    <p:extLst>
      <p:ext uri="{BB962C8B-B14F-4D97-AF65-F5344CB8AC3E}">
        <p14:creationId xmlns:p14="http://schemas.microsoft.com/office/powerpoint/2010/main" val="3683843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3-09 at 11.17.38.pn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8378" y="-78378"/>
            <a:ext cx="9144000" cy="683623"/>
          </a:xfrm>
          <a:prstGeom prst="rect">
            <a:avLst/>
          </a:prstGeom>
        </p:spPr>
      </p:pic>
      <p:pic>
        <p:nvPicPr>
          <p:cNvPr id="4" name="Picture 3" descr="Screen Shot 2021-03-09 at 11.17.38.png">
            <a:extLst>
              <a:ext uri="{FF2B5EF4-FFF2-40B4-BE49-F238E27FC236}">
                <a16:creationId xmlns="" xmlns:a16="http://schemas.microsoft.com/office/drawing/2014/main" id="{6D84603E-CB5F-1844-853B-70144D4FF6F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683623"/>
            <a:ext cx="9144000" cy="1253475"/>
          </a:xfrm>
          <a:prstGeom prst="rect">
            <a:avLst/>
          </a:prstGeom>
        </p:spPr>
      </p:pic>
      <p:pic>
        <p:nvPicPr>
          <p:cNvPr id="5" name="Picture 4" descr="A picture containing text, person&#10;&#10;Description automatically generated">
            <a:extLst>
              <a:ext uri="{FF2B5EF4-FFF2-40B4-BE49-F238E27FC236}">
                <a16:creationId xmlns="" xmlns:a16="http://schemas.microsoft.com/office/drawing/2014/main" id="{BEB48155-1723-DC45-870E-998510A0A8E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4831" y="2015476"/>
            <a:ext cx="3448265" cy="4290416"/>
          </a:xfrm>
          <a:prstGeom prst="rect">
            <a:avLst/>
          </a:prstGeom>
        </p:spPr>
      </p:pic>
      <p:sp>
        <p:nvSpPr>
          <p:cNvPr id="6" name="Rectangle 5">
            <a:extLst>
              <a:ext uri="{FF2B5EF4-FFF2-40B4-BE49-F238E27FC236}">
                <a16:creationId xmlns="" xmlns:a16="http://schemas.microsoft.com/office/drawing/2014/main" id="{0D5F3250-8F20-7141-98A8-C292F65BD4C4}"/>
              </a:ext>
            </a:extLst>
          </p:cNvPr>
          <p:cNvSpPr/>
          <p:nvPr/>
        </p:nvSpPr>
        <p:spPr>
          <a:xfrm>
            <a:off x="3657599" y="2015476"/>
            <a:ext cx="5408023" cy="1954381"/>
          </a:xfrm>
          <a:prstGeom prst="rect">
            <a:avLst/>
          </a:prstGeom>
        </p:spPr>
        <p:txBody>
          <a:bodyPr wrap="square">
            <a:spAutoFit/>
          </a:bodyPr>
          <a:lstStyle/>
          <a:p>
            <a:r>
              <a:rPr lang="en-IE" sz="1100" b="1" dirty="0"/>
              <a:t>Literal ‘reading’ </a:t>
            </a:r>
            <a:r>
              <a:rPr lang="en-IE" sz="1100" dirty="0"/>
              <a:t>- </a:t>
            </a:r>
            <a:r>
              <a:rPr lang="en-IE" sz="1000" dirty="0"/>
              <a:t>Linked to LOs 1.1, 1.2, 1.3, 1.9 &amp; 1.15 </a:t>
            </a:r>
          </a:p>
          <a:p>
            <a:endParaRPr lang="en-IE" sz="1100" dirty="0"/>
          </a:p>
          <a:p>
            <a:r>
              <a:rPr lang="en-IE" sz="1100" dirty="0"/>
              <a:t>Look at the image on the board and in small groups discuss the following: </a:t>
            </a:r>
          </a:p>
          <a:p>
            <a:pPr marL="285750" indent="-285750">
              <a:buFont typeface="Arial" panose="020B0604020202020204" pitchFamily="34" charset="0"/>
              <a:buChar char="•"/>
            </a:pPr>
            <a:r>
              <a:rPr lang="en-IE" sz="1100" dirty="0"/>
              <a:t>Using your own words describe what is happening in the image. </a:t>
            </a:r>
          </a:p>
          <a:p>
            <a:pPr marL="285750" indent="-285750">
              <a:buFont typeface="Arial" panose="020B0604020202020204" pitchFamily="34" charset="0"/>
              <a:buChar char="•"/>
            </a:pPr>
            <a:r>
              <a:rPr lang="en-IE" sz="1100" dirty="0"/>
              <a:t>Where is your eye drawn to in the image? Why? </a:t>
            </a:r>
          </a:p>
          <a:p>
            <a:pPr marL="285750" indent="-285750">
              <a:buFont typeface="Arial" panose="020B0604020202020204" pitchFamily="34" charset="0"/>
              <a:buChar char="•"/>
            </a:pPr>
            <a:r>
              <a:rPr lang="en-IE" sz="1100" dirty="0"/>
              <a:t>What, if anything, does the use of colour mean in this image? </a:t>
            </a:r>
          </a:p>
          <a:p>
            <a:pPr marL="285750" indent="-285750">
              <a:buFont typeface="Arial" panose="020B0604020202020204" pitchFamily="34" charset="0"/>
              <a:buChar char="•"/>
            </a:pPr>
            <a:r>
              <a:rPr lang="en-IE" sz="1100" dirty="0"/>
              <a:t>What, if anything, do you find interesting about the image? </a:t>
            </a:r>
          </a:p>
          <a:p>
            <a:pPr marL="285750" indent="-285750">
              <a:buFont typeface="Arial" panose="020B0604020202020204" pitchFamily="34" charset="0"/>
              <a:buChar char="•"/>
            </a:pPr>
            <a:r>
              <a:rPr lang="en-IE" sz="1100" dirty="0"/>
              <a:t>How does this image make you feel? </a:t>
            </a:r>
          </a:p>
          <a:p>
            <a:pPr marL="285750" indent="-285750">
              <a:buFont typeface="Arial" panose="020B0604020202020204" pitchFamily="34" charset="0"/>
              <a:buChar char="•"/>
            </a:pPr>
            <a:r>
              <a:rPr lang="en-IE" sz="1100" dirty="0"/>
              <a:t>Could this image be ‘read’ differently by different people? Explain your answer. </a:t>
            </a:r>
          </a:p>
          <a:p>
            <a:pPr marL="285750" indent="-285750">
              <a:buFont typeface="Arial" panose="020B0604020202020204" pitchFamily="34" charset="0"/>
              <a:buChar char="•"/>
            </a:pPr>
            <a:r>
              <a:rPr lang="en-IE" sz="1100" dirty="0"/>
              <a:t>What, if any, media was used in the creation of this image? How effective is the choice of media?</a:t>
            </a:r>
            <a:endParaRPr lang="en-US" sz="1100" dirty="0"/>
          </a:p>
        </p:txBody>
      </p:sp>
      <p:sp>
        <p:nvSpPr>
          <p:cNvPr id="7" name="Rectangle 6">
            <a:extLst>
              <a:ext uri="{FF2B5EF4-FFF2-40B4-BE49-F238E27FC236}">
                <a16:creationId xmlns="" xmlns:a16="http://schemas.microsoft.com/office/drawing/2014/main" id="{CE6E5EBD-A5CB-8644-A7A2-08B1E8041C07}"/>
              </a:ext>
            </a:extLst>
          </p:cNvPr>
          <p:cNvSpPr/>
          <p:nvPr/>
        </p:nvSpPr>
        <p:spPr>
          <a:xfrm>
            <a:off x="3657599" y="4048235"/>
            <a:ext cx="5277065" cy="2462213"/>
          </a:xfrm>
          <a:prstGeom prst="rect">
            <a:avLst/>
          </a:prstGeom>
        </p:spPr>
        <p:txBody>
          <a:bodyPr wrap="square">
            <a:spAutoFit/>
          </a:bodyPr>
          <a:lstStyle/>
          <a:p>
            <a:r>
              <a:rPr lang="en-IE" sz="1100" b="1" dirty="0"/>
              <a:t>Write a catalogue entry </a:t>
            </a:r>
            <a:r>
              <a:rPr lang="en-IE" sz="1100" dirty="0"/>
              <a:t>- Linked to LOs 1.1, 1.2, 1.3, 1.7 &amp; 1.8</a:t>
            </a:r>
          </a:p>
          <a:p>
            <a:endParaRPr lang="en-IE" sz="1100" dirty="0"/>
          </a:p>
          <a:p>
            <a:r>
              <a:rPr lang="en-IE" sz="1100" dirty="0"/>
              <a:t> Imagine you work for the Irish Museum of Modern Art. You have been asked by the curator of Alice Maher’s exhibition to write the catalogue entry for her work entitled Limb. Your catalogue Real-world Problem: Deforestation. The entry should help the people who visit the exhibition interpret Alice Maher’s work. </a:t>
            </a:r>
          </a:p>
          <a:p>
            <a:endParaRPr lang="en-IE" sz="1100" dirty="0"/>
          </a:p>
          <a:p>
            <a:r>
              <a:rPr lang="en-IE" sz="1100" dirty="0"/>
              <a:t>Your catalogue entry might provide answers to some or all of the following questions:</a:t>
            </a:r>
          </a:p>
          <a:p>
            <a:pPr marL="171450" indent="-171450">
              <a:buFont typeface="Arial" panose="020B0604020202020204" pitchFamily="34" charset="0"/>
              <a:buChar char="•"/>
            </a:pPr>
            <a:r>
              <a:rPr lang="en-IE" sz="1100" dirty="0"/>
              <a:t>What theme(s) does the image address?</a:t>
            </a:r>
          </a:p>
          <a:p>
            <a:pPr marL="171450" indent="-171450">
              <a:buFont typeface="Arial" panose="020B0604020202020204" pitchFamily="34" charset="0"/>
              <a:buChar char="•"/>
            </a:pPr>
            <a:r>
              <a:rPr lang="en-IE" sz="1100" dirty="0"/>
              <a:t>What is the image saying or not saying about the theme?</a:t>
            </a:r>
          </a:p>
          <a:p>
            <a:pPr marL="171450" indent="-171450">
              <a:buFont typeface="Arial" panose="020B0604020202020204" pitchFamily="34" charset="0"/>
              <a:buChar char="•"/>
            </a:pPr>
            <a:r>
              <a:rPr lang="en-IE" sz="1100" dirty="0"/>
              <a:t>Is the image positive, negative, neutral, or a combination of these? </a:t>
            </a:r>
          </a:p>
          <a:p>
            <a:pPr marL="171450" indent="-171450">
              <a:buFont typeface="Arial" panose="020B0604020202020204" pitchFamily="34" charset="0"/>
              <a:buChar char="•"/>
            </a:pPr>
            <a:r>
              <a:rPr lang="en-IE" sz="1100" dirty="0"/>
              <a:t>What emotions are contained within the image? </a:t>
            </a:r>
          </a:p>
          <a:p>
            <a:pPr marL="171450" indent="-171450">
              <a:buFont typeface="Arial" panose="020B0604020202020204" pitchFamily="34" charset="0"/>
              <a:buChar char="•"/>
            </a:pPr>
            <a:r>
              <a:rPr lang="en-IE" sz="1100" dirty="0"/>
              <a:t>What questions are left unanswered by the image? </a:t>
            </a:r>
          </a:p>
          <a:p>
            <a:pPr marL="171450" indent="-171450">
              <a:buFont typeface="Arial" panose="020B0604020202020204" pitchFamily="34" charset="0"/>
              <a:buChar char="•"/>
            </a:pPr>
            <a:r>
              <a:rPr lang="en-IE" sz="1100" dirty="0"/>
              <a:t>What knowledges/perceptions are being challenged or reinforced by this image? </a:t>
            </a:r>
            <a:endParaRPr lang="en-US" sz="1100" dirty="0"/>
          </a:p>
        </p:txBody>
      </p:sp>
      <p:pic>
        <p:nvPicPr>
          <p:cNvPr id="10" name="Picture 9" descr="Logo, company name&#10;&#10;Description automatically generated">
            <a:extLst>
              <a:ext uri="{FF2B5EF4-FFF2-40B4-BE49-F238E27FC236}">
                <a16:creationId xmlns="" xmlns:a16="http://schemas.microsoft.com/office/drawing/2014/main" id="{39D3BBD1-236D-D64A-A0D2-4B38CBC2834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965976" y="0"/>
            <a:ext cx="1127235" cy="904971"/>
          </a:xfrm>
          <a:prstGeom prst="rect">
            <a:avLst/>
          </a:prstGeom>
        </p:spPr>
      </p:pic>
      <p:pic>
        <p:nvPicPr>
          <p:cNvPr id="11" name="Picture 10" descr="Logo, company name&#10;&#10;Description automatically generated">
            <a:extLst>
              <a:ext uri="{FF2B5EF4-FFF2-40B4-BE49-F238E27FC236}">
                <a16:creationId xmlns="" xmlns:a16="http://schemas.microsoft.com/office/drawing/2014/main" id="{F7EEE6E2-55DE-6B42-AD7F-D1091C08A953}"/>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016765" y="897088"/>
            <a:ext cx="1182414" cy="877025"/>
          </a:xfrm>
          <a:prstGeom prst="rect">
            <a:avLst/>
          </a:prstGeom>
        </p:spPr>
      </p:pic>
      <p:pic>
        <p:nvPicPr>
          <p:cNvPr id="12" name="Picture 11" descr="Logo, company name&#10;&#10;Description automatically generated">
            <a:extLst>
              <a:ext uri="{FF2B5EF4-FFF2-40B4-BE49-F238E27FC236}">
                <a16:creationId xmlns="" xmlns:a16="http://schemas.microsoft.com/office/drawing/2014/main" id="{AA32D784-4333-2544-930B-EF7160F1E5A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8066477" y="1774113"/>
            <a:ext cx="995202" cy="1011927"/>
          </a:xfrm>
          <a:prstGeom prst="rect">
            <a:avLst/>
          </a:prstGeom>
        </p:spPr>
      </p:pic>
    </p:spTree>
    <p:extLst>
      <p:ext uri="{BB962C8B-B14F-4D97-AF65-F5344CB8AC3E}">
        <p14:creationId xmlns:p14="http://schemas.microsoft.com/office/powerpoint/2010/main" val="3822811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7325D2-4BA9-DA44-9BE9-CD59DFF0AF09}"/>
              </a:ext>
            </a:extLst>
          </p:cNvPr>
          <p:cNvSpPr>
            <a:spLocks noGrp="1"/>
          </p:cNvSpPr>
          <p:nvPr>
            <p:ph type="title"/>
          </p:nvPr>
        </p:nvSpPr>
        <p:spPr>
          <a:xfrm>
            <a:off x="457200" y="70946"/>
            <a:ext cx="8229600" cy="1143000"/>
          </a:xfrm>
          <a:solidFill>
            <a:srgbClr val="D68424"/>
          </a:solidFill>
          <a:effectLst>
            <a:softEdge rad="63500"/>
          </a:effectLst>
        </p:spPr>
        <p:txBody>
          <a:bodyPr>
            <a:noAutofit/>
          </a:bodyPr>
          <a:lstStyle/>
          <a:p>
            <a:r>
              <a:rPr lang="en-US" sz="2800" i="1" dirty="0">
                <a:solidFill>
                  <a:schemeClr val="bg1"/>
                </a:solidFill>
                <a:latin typeface="Chalkduster" panose="03050602040202020205" pitchFamily="66" charset="77"/>
              </a:rPr>
              <a:t>What other stimulus can you use to explore real-world problems?</a:t>
            </a:r>
          </a:p>
        </p:txBody>
      </p:sp>
      <p:sp>
        <p:nvSpPr>
          <p:cNvPr id="11" name="Rectangle 10">
            <a:extLst>
              <a:ext uri="{FF2B5EF4-FFF2-40B4-BE49-F238E27FC236}">
                <a16:creationId xmlns="" xmlns:a16="http://schemas.microsoft.com/office/drawing/2014/main" id="{CCD19467-012C-924F-AE41-89FA3157298A}"/>
              </a:ext>
            </a:extLst>
          </p:cNvPr>
          <p:cNvSpPr/>
          <p:nvPr/>
        </p:nvSpPr>
        <p:spPr>
          <a:xfrm>
            <a:off x="2554014" y="6035555"/>
            <a:ext cx="6589986" cy="369332"/>
          </a:xfrm>
          <a:prstGeom prst="rect">
            <a:avLst/>
          </a:prstGeom>
        </p:spPr>
        <p:txBody>
          <a:bodyPr wrap="square">
            <a:spAutoFit/>
          </a:bodyPr>
          <a:lstStyle/>
          <a:p>
            <a:r>
              <a:rPr lang="en-US" dirty="0"/>
              <a:t>https://</a:t>
            </a:r>
            <a:r>
              <a:rPr lang="en-US" dirty="0" err="1"/>
              <a:t>developmenteducation.ie</a:t>
            </a:r>
            <a:r>
              <a:rPr lang="en-US" dirty="0"/>
              <a:t>/100objects/browse-the-objects/</a:t>
            </a:r>
          </a:p>
        </p:txBody>
      </p:sp>
      <p:pic>
        <p:nvPicPr>
          <p:cNvPr id="13" name="Picture 12" descr="Text, letter&#10;&#10;Description automatically generated">
            <a:extLst>
              <a:ext uri="{FF2B5EF4-FFF2-40B4-BE49-F238E27FC236}">
                <a16:creationId xmlns="" xmlns:a16="http://schemas.microsoft.com/office/drawing/2014/main" id="{C6824CC9-CB86-214D-A81C-6A145C63A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2554" y="1391322"/>
            <a:ext cx="4428984" cy="4469524"/>
          </a:xfrm>
          <a:prstGeom prst="rect">
            <a:avLst/>
          </a:prstGeom>
        </p:spPr>
      </p:pic>
      <p:pic>
        <p:nvPicPr>
          <p:cNvPr id="17" name="Content Placeholder 16" descr="A picture containing timeline&#10;&#10;Description automatically generated">
            <a:extLst>
              <a:ext uri="{FF2B5EF4-FFF2-40B4-BE49-F238E27FC236}">
                <a16:creationId xmlns="" xmlns:a16="http://schemas.microsoft.com/office/drawing/2014/main" id="{27EF3924-5AFF-B441-B18A-1321FA85B088}"/>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442347" y="1391322"/>
            <a:ext cx="3884864" cy="4525963"/>
          </a:xfrm>
        </p:spPr>
      </p:pic>
    </p:spTree>
    <p:extLst>
      <p:ext uri="{BB962C8B-B14F-4D97-AF65-F5344CB8AC3E}">
        <p14:creationId xmlns:p14="http://schemas.microsoft.com/office/powerpoint/2010/main" val="3658724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Text&#10;&#10;Description automatically generated">
            <a:extLst>
              <a:ext uri="{FF2B5EF4-FFF2-40B4-BE49-F238E27FC236}">
                <a16:creationId xmlns="" xmlns:a16="http://schemas.microsoft.com/office/drawing/2014/main" id="{D07F6AFC-827B-CA4D-8BE9-18334924013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83778" y="354622"/>
            <a:ext cx="4022197" cy="5681071"/>
          </a:xfrm>
        </p:spPr>
      </p:pic>
      <p:sp>
        <p:nvSpPr>
          <p:cNvPr id="8" name="Rectangle 7">
            <a:extLst>
              <a:ext uri="{FF2B5EF4-FFF2-40B4-BE49-F238E27FC236}">
                <a16:creationId xmlns="" xmlns:a16="http://schemas.microsoft.com/office/drawing/2014/main" id="{68844E03-3308-CB4E-98A9-BC2AA957D199}"/>
              </a:ext>
            </a:extLst>
          </p:cNvPr>
          <p:cNvSpPr/>
          <p:nvPr/>
        </p:nvSpPr>
        <p:spPr>
          <a:xfrm>
            <a:off x="283778" y="6134045"/>
            <a:ext cx="8694683" cy="369332"/>
          </a:xfrm>
          <a:prstGeom prst="rect">
            <a:avLst/>
          </a:prstGeom>
        </p:spPr>
        <p:txBody>
          <a:bodyPr wrap="square">
            <a:spAutoFit/>
          </a:bodyPr>
          <a:lstStyle/>
          <a:p>
            <a:r>
              <a:rPr lang="en-US" dirty="0"/>
              <a:t>https://</a:t>
            </a:r>
            <a:r>
              <a:rPr lang="en-US" dirty="0" err="1"/>
              <a:t>developmenteducation.ie</a:t>
            </a:r>
            <a:r>
              <a:rPr lang="en-US" dirty="0"/>
              <a:t>/media/documents/</a:t>
            </a:r>
            <a:r>
              <a:rPr lang="en-US" dirty="0" err="1"/>
              <a:t>Mayfield_painting_for_change.pdf</a:t>
            </a:r>
            <a:endParaRPr lang="en-US" dirty="0"/>
          </a:p>
        </p:txBody>
      </p:sp>
      <p:pic>
        <p:nvPicPr>
          <p:cNvPr id="12" name="Picture 11" descr="A picture containing application&#10;&#10;Description automatically generated">
            <a:extLst>
              <a:ext uri="{FF2B5EF4-FFF2-40B4-BE49-F238E27FC236}">
                <a16:creationId xmlns="" xmlns:a16="http://schemas.microsoft.com/office/drawing/2014/main" id="{346EF75A-8F0A-C14A-94B5-07854D18B5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05975" y="354622"/>
            <a:ext cx="3332418" cy="4320579"/>
          </a:xfrm>
          <a:prstGeom prst="rect">
            <a:avLst/>
          </a:prstGeom>
        </p:spPr>
      </p:pic>
      <p:pic>
        <p:nvPicPr>
          <p:cNvPr id="14" name="Picture 13" descr="A picture containing diagram&#10;&#10;Description automatically generated">
            <a:extLst>
              <a:ext uri="{FF2B5EF4-FFF2-40B4-BE49-F238E27FC236}">
                <a16:creationId xmlns="" xmlns:a16="http://schemas.microsoft.com/office/drawing/2014/main" id="{401AACE9-6FAB-AE49-8F87-C7F014AB406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27378" y="2169670"/>
            <a:ext cx="2998525" cy="3866023"/>
          </a:xfrm>
          <a:prstGeom prst="rect">
            <a:avLst/>
          </a:prstGeom>
        </p:spPr>
      </p:pic>
      <p:sp>
        <p:nvSpPr>
          <p:cNvPr id="15" name="Title 1">
            <a:extLst>
              <a:ext uri="{FF2B5EF4-FFF2-40B4-BE49-F238E27FC236}">
                <a16:creationId xmlns="" xmlns:a16="http://schemas.microsoft.com/office/drawing/2014/main" id="{FA0F6EAB-AFA5-994E-B9BD-AA2B891C5606}"/>
              </a:ext>
            </a:extLst>
          </p:cNvPr>
          <p:cNvSpPr>
            <a:spLocks noGrp="1"/>
          </p:cNvSpPr>
          <p:nvPr>
            <p:ph type="title"/>
          </p:nvPr>
        </p:nvSpPr>
        <p:spPr>
          <a:xfrm>
            <a:off x="283778" y="0"/>
            <a:ext cx="8229600" cy="496614"/>
          </a:xfrm>
          <a:solidFill>
            <a:srgbClr val="D68424"/>
          </a:solidFill>
          <a:effectLst>
            <a:softEdge rad="63500"/>
          </a:effectLst>
        </p:spPr>
        <p:txBody>
          <a:bodyPr>
            <a:noAutofit/>
          </a:bodyPr>
          <a:lstStyle/>
          <a:p>
            <a:r>
              <a:rPr lang="en-US" sz="1600" i="1" dirty="0">
                <a:solidFill>
                  <a:schemeClr val="bg1"/>
                </a:solidFill>
                <a:latin typeface="Chalkduster" panose="03050602040202020205" pitchFamily="66" charset="77"/>
              </a:rPr>
              <a:t>Critical and visual language, Visual culture and appreciation </a:t>
            </a:r>
          </a:p>
        </p:txBody>
      </p:sp>
    </p:spTree>
    <p:extLst>
      <p:ext uri="{BB962C8B-B14F-4D97-AF65-F5344CB8AC3E}">
        <p14:creationId xmlns:p14="http://schemas.microsoft.com/office/powerpoint/2010/main" val="3502834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 xmlns:a16="http://schemas.microsoft.com/office/drawing/2014/main" id="{4368C329-9D15-2847-9649-3A0D8ABADB7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94129" y="62764"/>
            <a:ext cx="6118412" cy="5167744"/>
          </a:xfrm>
        </p:spPr>
      </p:pic>
      <p:pic>
        <p:nvPicPr>
          <p:cNvPr id="7" name="Picture 6" descr="A picture containing text, indoor, computer, person&#10;&#10;Description automatically generated">
            <a:extLst>
              <a:ext uri="{FF2B5EF4-FFF2-40B4-BE49-F238E27FC236}">
                <a16:creationId xmlns="" xmlns:a16="http://schemas.microsoft.com/office/drawing/2014/main" id="{1BF50356-5140-8F49-8307-C02EF687E6E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837008" y="0"/>
            <a:ext cx="3306992" cy="2157413"/>
          </a:xfrm>
          <a:prstGeom prst="rect">
            <a:avLst/>
          </a:prstGeom>
        </p:spPr>
      </p:pic>
      <p:pic>
        <p:nvPicPr>
          <p:cNvPr id="3" name="Picture 2" descr="Graphical user interface, website&#10;&#10;Description automatically generated">
            <a:extLst>
              <a:ext uri="{FF2B5EF4-FFF2-40B4-BE49-F238E27FC236}">
                <a16:creationId xmlns="" xmlns:a16="http://schemas.microsoft.com/office/drawing/2014/main" id="{390F083C-52EA-B24C-A5BC-10580A0839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2000" y="4472738"/>
            <a:ext cx="2036766" cy="2385262"/>
          </a:xfrm>
          <a:prstGeom prst="rect">
            <a:avLst/>
          </a:prstGeom>
        </p:spPr>
      </p:pic>
      <p:pic>
        <p:nvPicPr>
          <p:cNvPr id="9" name="Picture 8" descr="Text, letter&#10;&#10;Description automatically generated">
            <a:extLst>
              <a:ext uri="{FF2B5EF4-FFF2-40B4-BE49-F238E27FC236}">
                <a16:creationId xmlns="" xmlns:a16="http://schemas.microsoft.com/office/drawing/2014/main" id="{195797B2-66BD-A047-A382-7B1A7EF0507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63054" y="2325138"/>
            <a:ext cx="2657622" cy="3379376"/>
          </a:xfrm>
          <a:prstGeom prst="rect">
            <a:avLst/>
          </a:prstGeom>
        </p:spPr>
      </p:pic>
      <p:cxnSp>
        <p:nvCxnSpPr>
          <p:cNvPr id="11" name="Straight Connector 10">
            <a:extLst>
              <a:ext uri="{FF2B5EF4-FFF2-40B4-BE49-F238E27FC236}">
                <a16:creationId xmlns="" xmlns:a16="http://schemas.microsoft.com/office/drawing/2014/main" id="{84A69BB0-ED52-E347-894F-3FFB25557098}"/>
              </a:ext>
            </a:extLst>
          </p:cNvPr>
          <p:cNvCxnSpPr/>
          <p:nvPr/>
        </p:nvCxnSpPr>
        <p:spPr>
          <a:xfrm>
            <a:off x="4975412" y="2700424"/>
            <a:ext cx="1075764"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2" name="Straight Connector 11">
            <a:extLst>
              <a:ext uri="{FF2B5EF4-FFF2-40B4-BE49-F238E27FC236}">
                <a16:creationId xmlns="" xmlns:a16="http://schemas.microsoft.com/office/drawing/2014/main" id="{63E9D368-5F4B-184A-B724-9CB1AFB6E6B8}"/>
              </a:ext>
            </a:extLst>
          </p:cNvPr>
          <p:cNvCxnSpPr>
            <a:cxnSpLocks/>
          </p:cNvCxnSpPr>
          <p:nvPr/>
        </p:nvCxnSpPr>
        <p:spPr>
          <a:xfrm>
            <a:off x="327212" y="2879718"/>
            <a:ext cx="5509796"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4" name="Straight Connector 13">
            <a:extLst>
              <a:ext uri="{FF2B5EF4-FFF2-40B4-BE49-F238E27FC236}">
                <a16:creationId xmlns="" xmlns:a16="http://schemas.microsoft.com/office/drawing/2014/main" id="{80ADFEFF-5976-E740-B98D-9288C73154F9}"/>
              </a:ext>
            </a:extLst>
          </p:cNvPr>
          <p:cNvCxnSpPr>
            <a:cxnSpLocks/>
          </p:cNvCxnSpPr>
          <p:nvPr/>
        </p:nvCxnSpPr>
        <p:spPr>
          <a:xfrm>
            <a:off x="479612" y="3032118"/>
            <a:ext cx="5509796"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5" name="Straight Connector 14">
            <a:extLst>
              <a:ext uri="{FF2B5EF4-FFF2-40B4-BE49-F238E27FC236}">
                <a16:creationId xmlns="" xmlns:a16="http://schemas.microsoft.com/office/drawing/2014/main" id="{B48ECE8E-6728-5045-85A9-316EAF9E8B4B}"/>
              </a:ext>
            </a:extLst>
          </p:cNvPr>
          <p:cNvCxnSpPr>
            <a:cxnSpLocks/>
          </p:cNvCxnSpPr>
          <p:nvPr/>
        </p:nvCxnSpPr>
        <p:spPr>
          <a:xfrm>
            <a:off x="327212" y="3305541"/>
            <a:ext cx="5509796"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6" name="Straight Connector 15">
            <a:extLst>
              <a:ext uri="{FF2B5EF4-FFF2-40B4-BE49-F238E27FC236}">
                <a16:creationId xmlns="" xmlns:a16="http://schemas.microsoft.com/office/drawing/2014/main" id="{18932014-0C39-4B45-A4C3-47A645FD65E1}"/>
              </a:ext>
            </a:extLst>
          </p:cNvPr>
          <p:cNvCxnSpPr>
            <a:cxnSpLocks/>
          </p:cNvCxnSpPr>
          <p:nvPr/>
        </p:nvCxnSpPr>
        <p:spPr>
          <a:xfrm flipV="1">
            <a:off x="327212" y="3442447"/>
            <a:ext cx="3895164" cy="13447"/>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824440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10;&#10;Description automatically generated">
            <a:extLst>
              <a:ext uri="{FF2B5EF4-FFF2-40B4-BE49-F238E27FC236}">
                <a16:creationId xmlns="" xmlns:a16="http://schemas.microsoft.com/office/drawing/2014/main" id="{8CF9CDF0-F7A5-6847-93EC-D5212CDF40B9}"/>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23392"/>
            <a:ext cx="6188636" cy="1378618"/>
          </a:xfrm>
        </p:spPr>
      </p:pic>
      <p:pic>
        <p:nvPicPr>
          <p:cNvPr id="7" name="Picture 6" descr="Text&#10;&#10;Description automatically generated">
            <a:extLst>
              <a:ext uri="{FF2B5EF4-FFF2-40B4-BE49-F238E27FC236}">
                <a16:creationId xmlns="" xmlns:a16="http://schemas.microsoft.com/office/drawing/2014/main" id="{BAFF99A5-8284-A542-B6B8-A063D764DA8A}"/>
              </a:ext>
            </a:extLst>
          </p:cNvPr>
          <p:cNvPicPr>
            <a:picLocks noChangeAspect="1"/>
          </p:cNvPicPr>
          <p:nvPr/>
        </p:nvPicPr>
        <p:blipFill>
          <a:blip r:embed="rId3"/>
          <a:stretch>
            <a:fillRect/>
          </a:stretch>
        </p:blipFill>
        <p:spPr>
          <a:xfrm>
            <a:off x="104588" y="5522668"/>
            <a:ext cx="5771778" cy="1075402"/>
          </a:xfrm>
          <a:prstGeom prst="rect">
            <a:avLst/>
          </a:prstGeom>
        </p:spPr>
      </p:pic>
      <p:pic>
        <p:nvPicPr>
          <p:cNvPr id="9" name="Picture 8" descr="Text&#10;&#10;Description automatically generated">
            <a:extLst>
              <a:ext uri="{FF2B5EF4-FFF2-40B4-BE49-F238E27FC236}">
                <a16:creationId xmlns="" xmlns:a16="http://schemas.microsoft.com/office/drawing/2014/main" id="{71B5FC07-A64F-9E43-A3E0-13456A575C48}"/>
              </a:ext>
            </a:extLst>
          </p:cNvPr>
          <p:cNvPicPr>
            <a:picLocks noChangeAspect="1"/>
          </p:cNvPicPr>
          <p:nvPr/>
        </p:nvPicPr>
        <p:blipFill>
          <a:blip r:embed="rId4"/>
          <a:stretch>
            <a:fillRect/>
          </a:stretch>
        </p:blipFill>
        <p:spPr>
          <a:xfrm>
            <a:off x="4334809" y="1518491"/>
            <a:ext cx="4809191" cy="901700"/>
          </a:xfrm>
          <a:prstGeom prst="rect">
            <a:avLst/>
          </a:prstGeom>
        </p:spPr>
      </p:pic>
      <p:pic>
        <p:nvPicPr>
          <p:cNvPr id="10" name="Content Placeholder 4" descr="Graphical user interface&#10;&#10;Description automatically generated">
            <a:extLst>
              <a:ext uri="{FF2B5EF4-FFF2-40B4-BE49-F238E27FC236}">
                <a16:creationId xmlns="" xmlns:a16="http://schemas.microsoft.com/office/drawing/2014/main" id="{832E8841-682F-9F4A-B7F0-14058F5168A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675280" y="2515756"/>
            <a:ext cx="4128247" cy="3088653"/>
          </a:xfrm>
          <a:prstGeom prst="rect">
            <a:avLst/>
          </a:prstGeom>
        </p:spPr>
      </p:pic>
      <p:pic>
        <p:nvPicPr>
          <p:cNvPr id="11" name="Content Placeholder 4" descr="Graphical user interface&#10;&#10;Description automatically generated">
            <a:extLst>
              <a:ext uri="{FF2B5EF4-FFF2-40B4-BE49-F238E27FC236}">
                <a16:creationId xmlns="" xmlns:a16="http://schemas.microsoft.com/office/drawing/2014/main" id="{C9A94281-E5EC-F141-B7A1-371BF46B6BBA}"/>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88259" y="1687283"/>
            <a:ext cx="3793564" cy="2814919"/>
          </a:xfrm>
          <a:prstGeom prst="rect">
            <a:avLst/>
          </a:prstGeom>
        </p:spPr>
      </p:pic>
      <p:sp>
        <p:nvSpPr>
          <p:cNvPr id="12" name="Rectangle 11">
            <a:extLst>
              <a:ext uri="{FF2B5EF4-FFF2-40B4-BE49-F238E27FC236}">
                <a16:creationId xmlns="" xmlns:a16="http://schemas.microsoft.com/office/drawing/2014/main" id="{C08F76F5-0B5C-F946-923E-8E6C48EC2F3A}"/>
              </a:ext>
            </a:extLst>
          </p:cNvPr>
          <p:cNvSpPr/>
          <p:nvPr/>
        </p:nvSpPr>
        <p:spPr>
          <a:xfrm>
            <a:off x="6188636" y="6382626"/>
            <a:ext cx="2806139" cy="430887"/>
          </a:xfrm>
          <a:prstGeom prst="rect">
            <a:avLst/>
          </a:prstGeom>
        </p:spPr>
        <p:txBody>
          <a:bodyPr wrap="square">
            <a:spAutoFit/>
          </a:bodyPr>
          <a:lstStyle/>
          <a:p>
            <a:r>
              <a:rPr lang="en-US" sz="1100" dirty="0"/>
              <a:t>https://</a:t>
            </a:r>
            <a:r>
              <a:rPr lang="en-US" sz="1100" dirty="0" err="1"/>
              <a:t>news.artnet.com</a:t>
            </a:r>
            <a:r>
              <a:rPr lang="en-US" sz="1100" dirty="0"/>
              <a:t>/art-world/ice-watch-olafur-eliasson-climate-summit-384704</a:t>
            </a:r>
          </a:p>
        </p:txBody>
      </p:sp>
    </p:spTree>
    <p:extLst>
      <p:ext uri="{BB962C8B-B14F-4D97-AF65-F5344CB8AC3E}">
        <p14:creationId xmlns:p14="http://schemas.microsoft.com/office/powerpoint/2010/main" val="3089229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letter&#10;&#10;Description automatically generated">
            <a:extLst>
              <a:ext uri="{FF2B5EF4-FFF2-40B4-BE49-F238E27FC236}">
                <a16:creationId xmlns="" xmlns:a16="http://schemas.microsoft.com/office/drawing/2014/main" id="{59630FF4-865A-C04D-BA1B-6BC9895DE80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153486" y="2468563"/>
            <a:ext cx="3961285" cy="3111966"/>
          </a:xfrm>
        </p:spPr>
      </p:pic>
      <p:pic>
        <p:nvPicPr>
          <p:cNvPr id="9" name="Picture 8" descr="Text&#10;&#10;Description automatically generated">
            <a:extLst>
              <a:ext uri="{FF2B5EF4-FFF2-40B4-BE49-F238E27FC236}">
                <a16:creationId xmlns="" xmlns:a16="http://schemas.microsoft.com/office/drawing/2014/main" id="{727A6B07-AECA-A14C-ABC7-79202D8A07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3486" y="48055"/>
            <a:ext cx="3978214" cy="2090027"/>
          </a:xfrm>
          <a:prstGeom prst="rect">
            <a:avLst/>
          </a:prstGeom>
        </p:spPr>
      </p:pic>
      <p:pic>
        <p:nvPicPr>
          <p:cNvPr id="11" name="Picture 10" descr="A picture containing text, grass, outdoor, field&#10;&#10;Description automatically generated">
            <a:extLst>
              <a:ext uri="{FF2B5EF4-FFF2-40B4-BE49-F238E27FC236}">
                <a16:creationId xmlns="" xmlns:a16="http://schemas.microsoft.com/office/drawing/2014/main" id="{58746355-5C92-5444-9151-53C0BEECC26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74858" y="5339213"/>
            <a:ext cx="1699615" cy="1296701"/>
          </a:xfrm>
          <a:prstGeom prst="rect">
            <a:avLst/>
          </a:prstGeom>
        </p:spPr>
      </p:pic>
      <p:pic>
        <p:nvPicPr>
          <p:cNvPr id="15" name="Picture 14" descr="Text, letter&#10;&#10;Description automatically generated">
            <a:extLst>
              <a:ext uri="{FF2B5EF4-FFF2-40B4-BE49-F238E27FC236}">
                <a16:creationId xmlns="" xmlns:a16="http://schemas.microsoft.com/office/drawing/2014/main" id="{D00D1719-8A2F-B643-9AA9-766649E0C2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9527" y="4163584"/>
            <a:ext cx="4748617" cy="2351257"/>
          </a:xfrm>
          <a:prstGeom prst="rect">
            <a:avLst/>
          </a:prstGeom>
        </p:spPr>
      </p:pic>
      <p:pic>
        <p:nvPicPr>
          <p:cNvPr id="17" name="Picture 16" descr="A picture containing text, grass, outdoor, field&#10;&#10;Description automatically generated">
            <a:extLst>
              <a:ext uri="{FF2B5EF4-FFF2-40B4-BE49-F238E27FC236}">
                <a16:creationId xmlns="" xmlns:a16="http://schemas.microsoft.com/office/drawing/2014/main" id="{72F024CB-5485-7A40-8CC9-C7AB3AB95BA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400" y="1"/>
            <a:ext cx="5170953" cy="3697940"/>
          </a:xfrm>
          <a:prstGeom prst="rect">
            <a:avLst/>
          </a:prstGeom>
        </p:spPr>
      </p:pic>
      <p:sp>
        <p:nvSpPr>
          <p:cNvPr id="19" name="TextBox 18">
            <a:extLst>
              <a:ext uri="{FF2B5EF4-FFF2-40B4-BE49-F238E27FC236}">
                <a16:creationId xmlns="" xmlns:a16="http://schemas.microsoft.com/office/drawing/2014/main" id="{F0DCB2D2-6F6A-1644-88E2-8F73F035971A}"/>
              </a:ext>
            </a:extLst>
          </p:cNvPr>
          <p:cNvSpPr txBox="1"/>
          <p:nvPr/>
        </p:nvSpPr>
        <p:spPr>
          <a:xfrm>
            <a:off x="142633" y="6532946"/>
            <a:ext cx="6848413" cy="276999"/>
          </a:xfrm>
          <a:prstGeom prst="rect">
            <a:avLst/>
          </a:prstGeom>
          <a:noFill/>
        </p:spPr>
        <p:txBody>
          <a:bodyPr wrap="none" rtlCol="0">
            <a:spAutoFit/>
          </a:bodyPr>
          <a:lstStyle/>
          <a:p>
            <a:r>
              <a:rPr lang="en-US" sz="1200" dirty="0"/>
              <a:t>https://</a:t>
            </a:r>
            <a:r>
              <a:rPr lang="en-US" sz="1200" dirty="0" err="1"/>
              <a:t>www.architecturaldigest.com</a:t>
            </a:r>
            <a:r>
              <a:rPr lang="en-US" sz="1200" dirty="0"/>
              <a:t>/story/</a:t>
            </a:r>
            <a:r>
              <a:rPr lang="en-US" sz="1200" dirty="0" err="1"/>
              <a:t>agnes</a:t>
            </a:r>
            <a:r>
              <a:rPr lang="en-US" sz="1200" dirty="0"/>
              <a:t>-denes-prophetic-wheatfield-remains-as-relevant-as-ever</a:t>
            </a:r>
          </a:p>
        </p:txBody>
      </p:sp>
      <p:cxnSp>
        <p:nvCxnSpPr>
          <p:cNvPr id="8" name="Straight Connector 7">
            <a:extLst>
              <a:ext uri="{FF2B5EF4-FFF2-40B4-BE49-F238E27FC236}">
                <a16:creationId xmlns="" xmlns:a16="http://schemas.microsoft.com/office/drawing/2014/main" id="{4FAAE22C-1B7E-654C-9471-F674506378EF}"/>
              </a:ext>
            </a:extLst>
          </p:cNvPr>
          <p:cNvCxnSpPr>
            <a:cxnSpLocks/>
          </p:cNvCxnSpPr>
          <p:nvPr/>
        </p:nvCxnSpPr>
        <p:spPr>
          <a:xfrm flipV="1">
            <a:off x="5332696" y="1888207"/>
            <a:ext cx="3602864" cy="13446"/>
          </a:xfrm>
          <a:prstGeom prst="line">
            <a:avLst/>
          </a:prstGeom>
        </p:spPr>
        <p:style>
          <a:lnRef idx="1">
            <a:schemeClr val="accent6"/>
          </a:lnRef>
          <a:fillRef idx="0">
            <a:schemeClr val="accent6"/>
          </a:fillRef>
          <a:effectRef idx="0">
            <a:schemeClr val="accent6"/>
          </a:effectRef>
          <a:fontRef idx="minor">
            <a:schemeClr val="tx1"/>
          </a:fontRef>
        </p:style>
      </p:cxnSp>
      <p:cxnSp>
        <p:nvCxnSpPr>
          <p:cNvPr id="10" name="Straight Connector 9">
            <a:extLst>
              <a:ext uri="{FF2B5EF4-FFF2-40B4-BE49-F238E27FC236}">
                <a16:creationId xmlns="" xmlns:a16="http://schemas.microsoft.com/office/drawing/2014/main" id="{2914CEF5-5DF3-974A-B1F9-00F2C117E212}"/>
              </a:ext>
            </a:extLst>
          </p:cNvPr>
          <p:cNvCxnSpPr>
            <a:cxnSpLocks/>
          </p:cNvCxnSpPr>
          <p:nvPr/>
        </p:nvCxnSpPr>
        <p:spPr>
          <a:xfrm flipV="1">
            <a:off x="5332696" y="1663173"/>
            <a:ext cx="3602864" cy="13446"/>
          </a:xfrm>
          <a:prstGeom prst="line">
            <a:avLst/>
          </a:prstGeom>
        </p:spPr>
        <p:style>
          <a:lnRef idx="1">
            <a:schemeClr val="accent6"/>
          </a:lnRef>
          <a:fillRef idx="0">
            <a:schemeClr val="accent6"/>
          </a:fillRef>
          <a:effectRef idx="0">
            <a:schemeClr val="accent6"/>
          </a:effectRef>
          <a:fontRef idx="minor">
            <a:schemeClr val="tx1"/>
          </a:fontRef>
        </p:style>
      </p:cxnSp>
      <p:cxnSp>
        <p:nvCxnSpPr>
          <p:cNvPr id="12" name="Straight Connector 11">
            <a:extLst>
              <a:ext uri="{FF2B5EF4-FFF2-40B4-BE49-F238E27FC236}">
                <a16:creationId xmlns="" xmlns:a16="http://schemas.microsoft.com/office/drawing/2014/main" id="{21F2E2F0-7342-8242-A980-435D13BAC42A}"/>
              </a:ext>
            </a:extLst>
          </p:cNvPr>
          <p:cNvCxnSpPr>
            <a:cxnSpLocks/>
          </p:cNvCxnSpPr>
          <p:nvPr/>
        </p:nvCxnSpPr>
        <p:spPr>
          <a:xfrm>
            <a:off x="5364073" y="2067500"/>
            <a:ext cx="1023280"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3" name="Straight Connector 12">
            <a:extLst>
              <a:ext uri="{FF2B5EF4-FFF2-40B4-BE49-F238E27FC236}">
                <a16:creationId xmlns="" xmlns:a16="http://schemas.microsoft.com/office/drawing/2014/main" id="{99110517-C88C-4D4B-8EE0-AA95BB957CE7}"/>
              </a:ext>
            </a:extLst>
          </p:cNvPr>
          <p:cNvCxnSpPr>
            <a:cxnSpLocks/>
          </p:cNvCxnSpPr>
          <p:nvPr/>
        </p:nvCxnSpPr>
        <p:spPr>
          <a:xfrm>
            <a:off x="5332696" y="4723369"/>
            <a:ext cx="2197657"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267841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740B34-F9D9-9E46-9BB8-6D2C78C5DE75}"/>
              </a:ext>
            </a:extLst>
          </p:cNvPr>
          <p:cNvSpPr>
            <a:spLocks noGrp="1"/>
          </p:cNvSpPr>
          <p:nvPr>
            <p:ph type="title"/>
          </p:nvPr>
        </p:nvSpPr>
        <p:spPr/>
        <p:txBody>
          <a:bodyPr/>
          <a:lstStyle/>
          <a:p>
            <a:endParaRPr lang="en-US"/>
          </a:p>
        </p:txBody>
      </p:sp>
      <p:sp>
        <p:nvSpPr>
          <p:cNvPr id="3" name="Content Placeholder 2">
            <a:extLst>
              <a:ext uri="{FF2B5EF4-FFF2-40B4-BE49-F238E27FC236}">
                <a16:creationId xmlns="" xmlns:a16="http://schemas.microsoft.com/office/drawing/2014/main" id="{EB71130E-CEB1-E84C-9CE0-F508D62895AB}"/>
              </a:ext>
            </a:extLst>
          </p:cNvPr>
          <p:cNvSpPr>
            <a:spLocks noGrp="1"/>
          </p:cNvSpPr>
          <p:nvPr>
            <p:ph idx="1"/>
          </p:nvPr>
        </p:nvSpPr>
        <p:spPr>
          <a:xfrm>
            <a:off x="457200" y="6091517"/>
            <a:ext cx="8229600" cy="491845"/>
          </a:xfrm>
        </p:spPr>
        <p:txBody>
          <a:bodyPr>
            <a:normAutofit fontScale="62500" lnSpcReduction="20000"/>
          </a:bodyPr>
          <a:lstStyle/>
          <a:p>
            <a:r>
              <a:rPr lang="en-US" dirty="0"/>
              <a:t>http://</a:t>
            </a:r>
            <a:r>
              <a:rPr lang="en-US" dirty="0" err="1"/>
              <a:t>www.johngerrard.net</a:t>
            </a:r>
            <a:r>
              <a:rPr lang="en-US" dirty="0"/>
              <a:t>/western-flag-spindletop-texas-2017.html</a:t>
            </a:r>
          </a:p>
        </p:txBody>
      </p:sp>
      <p:pic>
        <p:nvPicPr>
          <p:cNvPr id="7" name="Picture 6" descr="Graphical user interface, website&#10;&#10;Description automatically generated">
            <a:extLst>
              <a:ext uri="{FF2B5EF4-FFF2-40B4-BE49-F238E27FC236}">
                <a16:creationId xmlns="" xmlns:a16="http://schemas.microsoft.com/office/drawing/2014/main" id="{8D1A4237-1C6E-2046-8719-A152F19638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74638"/>
            <a:ext cx="9144000" cy="5158882"/>
          </a:xfrm>
          <a:prstGeom prst="rect">
            <a:avLst/>
          </a:prstGeom>
        </p:spPr>
      </p:pic>
      <p:cxnSp>
        <p:nvCxnSpPr>
          <p:cNvPr id="5" name="Straight Connector 4">
            <a:extLst>
              <a:ext uri="{FF2B5EF4-FFF2-40B4-BE49-F238E27FC236}">
                <a16:creationId xmlns="" xmlns:a16="http://schemas.microsoft.com/office/drawing/2014/main" id="{A6F0D51D-9FEE-0F42-9D09-F9D27B19F6F3}"/>
              </a:ext>
            </a:extLst>
          </p:cNvPr>
          <p:cNvCxnSpPr>
            <a:cxnSpLocks/>
          </p:cNvCxnSpPr>
          <p:nvPr/>
        </p:nvCxnSpPr>
        <p:spPr>
          <a:xfrm>
            <a:off x="2958353" y="3776188"/>
            <a:ext cx="5325035"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8" name="Straight Connector 7">
            <a:extLst>
              <a:ext uri="{FF2B5EF4-FFF2-40B4-BE49-F238E27FC236}">
                <a16:creationId xmlns="" xmlns:a16="http://schemas.microsoft.com/office/drawing/2014/main" id="{E9B9EF8A-276A-0B4D-9849-51C615E3B200}"/>
              </a:ext>
            </a:extLst>
          </p:cNvPr>
          <p:cNvCxnSpPr>
            <a:cxnSpLocks/>
          </p:cNvCxnSpPr>
          <p:nvPr/>
        </p:nvCxnSpPr>
        <p:spPr>
          <a:xfrm>
            <a:off x="121024" y="3955482"/>
            <a:ext cx="7481046"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0" name="Straight Connector 9">
            <a:extLst>
              <a:ext uri="{FF2B5EF4-FFF2-40B4-BE49-F238E27FC236}">
                <a16:creationId xmlns="" xmlns:a16="http://schemas.microsoft.com/office/drawing/2014/main" id="{E0A7BA2A-998A-A140-919D-0307FF937707}"/>
              </a:ext>
            </a:extLst>
          </p:cNvPr>
          <p:cNvCxnSpPr>
            <a:cxnSpLocks/>
          </p:cNvCxnSpPr>
          <p:nvPr/>
        </p:nvCxnSpPr>
        <p:spPr>
          <a:xfrm>
            <a:off x="1860177" y="4793682"/>
            <a:ext cx="6826623"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3" name="Straight Connector 12">
            <a:extLst>
              <a:ext uri="{FF2B5EF4-FFF2-40B4-BE49-F238E27FC236}">
                <a16:creationId xmlns="" xmlns:a16="http://schemas.microsoft.com/office/drawing/2014/main" id="{62A432B6-E0A1-3A41-83D0-D54E9E2093C6}"/>
              </a:ext>
            </a:extLst>
          </p:cNvPr>
          <p:cNvCxnSpPr>
            <a:cxnSpLocks/>
          </p:cNvCxnSpPr>
          <p:nvPr/>
        </p:nvCxnSpPr>
        <p:spPr>
          <a:xfrm>
            <a:off x="121024" y="4986423"/>
            <a:ext cx="8014447"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5" name="Straight Connector 14">
            <a:extLst>
              <a:ext uri="{FF2B5EF4-FFF2-40B4-BE49-F238E27FC236}">
                <a16:creationId xmlns="" xmlns:a16="http://schemas.microsoft.com/office/drawing/2014/main" id="{7D695404-CCC2-9C48-9F34-6A7C947884C4}"/>
              </a:ext>
            </a:extLst>
          </p:cNvPr>
          <p:cNvCxnSpPr>
            <a:cxnSpLocks/>
          </p:cNvCxnSpPr>
          <p:nvPr/>
        </p:nvCxnSpPr>
        <p:spPr>
          <a:xfrm>
            <a:off x="246530" y="5165717"/>
            <a:ext cx="8574741"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Straight Connector 16">
            <a:extLst>
              <a:ext uri="{FF2B5EF4-FFF2-40B4-BE49-F238E27FC236}">
                <a16:creationId xmlns="" xmlns:a16="http://schemas.microsoft.com/office/drawing/2014/main" id="{CD3907A5-8DF3-8D47-841B-6FBA4F16F1A1}"/>
              </a:ext>
            </a:extLst>
          </p:cNvPr>
          <p:cNvCxnSpPr>
            <a:cxnSpLocks/>
          </p:cNvCxnSpPr>
          <p:nvPr/>
        </p:nvCxnSpPr>
        <p:spPr>
          <a:xfrm>
            <a:off x="112059" y="5393179"/>
            <a:ext cx="4459941"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964473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3688FC-1F81-5D42-9E2A-185DFD55A9D9}"/>
              </a:ext>
            </a:extLst>
          </p:cNvPr>
          <p:cNvSpPr>
            <a:spLocks noGrp="1"/>
          </p:cNvSpPr>
          <p:nvPr>
            <p:ph type="title"/>
          </p:nvPr>
        </p:nvSpPr>
        <p:spPr>
          <a:xfrm>
            <a:off x="628649" y="4428000"/>
            <a:ext cx="4607719" cy="1400400"/>
          </a:xfrm>
        </p:spPr>
        <p:txBody>
          <a:bodyPr vert="horz" wrap="square" lIns="91440" tIns="45720" rIns="91440" bIns="45720" rtlCol="0" anchor="b">
            <a:normAutofit/>
          </a:bodyPr>
          <a:lstStyle/>
          <a:p>
            <a:pPr algn="l" defTabSz="914400">
              <a:lnSpc>
                <a:spcPct val="90000"/>
              </a:lnSpc>
            </a:pPr>
            <a:r>
              <a:rPr lang="en-US" sz="4900" kern="1200">
                <a:solidFill>
                  <a:schemeClr val="bg1"/>
                </a:solidFill>
                <a:latin typeface="+mj-lt"/>
                <a:ea typeface="+mj-ea"/>
                <a:cs typeface="+mj-cs"/>
              </a:rPr>
              <a:t>Banksy</a:t>
            </a:r>
          </a:p>
        </p:txBody>
      </p:sp>
      <p:pic>
        <p:nvPicPr>
          <p:cNvPr id="5" name="Content Placeholder 4" descr="A screenshot of a video game&#10;&#10;Description automatically generated">
            <a:extLst>
              <a:ext uri="{FF2B5EF4-FFF2-40B4-BE49-F238E27FC236}">
                <a16:creationId xmlns="" xmlns:a16="http://schemas.microsoft.com/office/drawing/2014/main" id="{E2B7C87E-860E-7648-B2EC-C941F452FE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4" y="-1"/>
            <a:ext cx="4500562"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19" name="Picture 18" descr="Website&#10;&#10;Description automatically generated">
            <a:extLst>
              <a:ext uri="{FF2B5EF4-FFF2-40B4-BE49-F238E27FC236}">
                <a16:creationId xmlns="" xmlns:a16="http://schemas.microsoft.com/office/drawing/2014/main" id="{E4000545-E7C7-3B40-AF82-D9033332DE8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930054" y="3106272"/>
            <a:ext cx="4167860" cy="3693214"/>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pic>
        <p:nvPicPr>
          <p:cNvPr id="4" name="Picture 3" descr="A picture containing text&#10;&#10;Description automatically generated">
            <a:extLst>
              <a:ext uri="{FF2B5EF4-FFF2-40B4-BE49-F238E27FC236}">
                <a16:creationId xmlns="" xmlns:a16="http://schemas.microsoft.com/office/drawing/2014/main" id="{5C6AACCC-6B89-D44E-8F37-DF69821D288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15" y="3888851"/>
            <a:ext cx="5082168" cy="2852102"/>
          </a:xfrm>
          <a:prstGeom prst="rect">
            <a:avLst/>
          </a:prstGeom>
        </p:spPr>
      </p:pic>
      <p:pic>
        <p:nvPicPr>
          <p:cNvPr id="7" name="Picture 6" descr="A picture containing outdoor, arch&#10;&#10;Description automatically generated">
            <a:extLst>
              <a:ext uri="{FF2B5EF4-FFF2-40B4-BE49-F238E27FC236}">
                <a16:creationId xmlns="" xmlns:a16="http://schemas.microsoft.com/office/drawing/2014/main" id="{143B0584-92FB-E84F-B91A-5CE940DDD11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00566" y="-29187"/>
            <a:ext cx="4746052" cy="3164035"/>
          </a:xfrm>
          <a:prstGeom prst="rect">
            <a:avLst/>
          </a:prstGeom>
        </p:spPr>
      </p:pic>
    </p:spTree>
    <p:extLst>
      <p:ext uri="{BB962C8B-B14F-4D97-AF65-F5344CB8AC3E}">
        <p14:creationId xmlns:p14="http://schemas.microsoft.com/office/powerpoint/2010/main" val="3446350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17A962-7171-5A48-9392-7DE956F34F30}"/>
              </a:ext>
            </a:extLst>
          </p:cNvPr>
          <p:cNvSpPr>
            <a:spLocks noGrp="1"/>
          </p:cNvSpPr>
          <p:nvPr>
            <p:ph type="title"/>
          </p:nvPr>
        </p:nvSpPr>
        <p:spPr/>
        <p:txBody>
          <a:bodyPr/>
          <a:lstStyle/>
          <a:p>
            <a:endParaRPr lang="en-US" dirty="0"/>
          </a:p>
        </p:txBody>
      </p:sp>
      <p:pic>
        <p:nvPicPr>
          <p:cNvPr id="5" name="Content Placeholder 4" descr="Text, letter&#10;&#10;Description automatically generated">
            <a:extLst>
              <a:ext uri="{FF2B5EF4-FFF2-40B4-BE49-F238E27FC236}">
                <a16:creationId xmlns="" xmlns:a16="http://schemas.microsoft.com/office/drawing/2014/main" id="{94BF40AB-8BE8-6A47-9A5E-4A81A3C6BEE2}"/>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450978" y="3077193"/>
            <a:ext cx="4518212" cy="3215541"/>
          </a:xfrm>
        </p:spPr>
      </p:pic>
      <p:pic>
        <p:nvPicPr>
          <p:cNvPr id="7" name="Picture 6" descr="A picture containing text, messy&#10;&#10;Description automatically generated">
            <a:extLst>
              <a:ext uri="{FF2B5EF4-FFF2-40B4-BE49-F238E27FC236}">
                <a16:creationId xmlns="" xmlns:a16="http://schemas.microsoft.com/office/drawing/2014/main" id="{2720943B-58FC-CE40-976D-9E8AF1FFA1E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4847" y="3060259"/>
            <a:ext cx="4276166" cy="3215541"/>
          </a:xfrm>
          <a:prstGeom prst="rect">
            <a:avLst/>
          </a:prstGeom>
        </p:spPr>
      </p:pic>
      <p:pic>
        <p:nvPicPr>
          <p:cNvPr id="11" name="Picture 10" descr="Graphical user interface, text&#10;&#10;Description automatically generated">
            <a:extLst>
              <a:ext uri="{FF2B5EF4-FFF2-40B4-BE49-F238E27FC236}">
                <a16:creationId xmlns="" xmlns:a16="http://schemas.microsoft.com/office/drawing/2014/main" id="{E512550D-C85E-7C4C-8F85-8647D8914066}"/>
              </a:ext>
            </a:extLst>
          </p:cNvPr>
          <p:cNvPicPr>
            <a:picLocks noChangeAspect="1"/>
          </p:cNvPicPr>
          <p:nvPr/>
        </p:nvPicPr>
        <p:blipFill>
          <a:blip r:embed="rId4"/>
          <a:stretch>
            <a:fillRect/>
          </a:stretch>
        </p:blipFill>
        <p:spPr>
          <a:xfrm>
            <a:off x="0" y="1527975"/>
            <a:ext cx="7920318" cy="1335957"/>
          </a:xfrm>
          <a:prstGeom prst="rect">
            <a:avLst/>
          </a:prstGeom>
        </p:spPr>
      </p:pic>
      <p:pic>
        <p:nvPicPr>
          <p:cNvPr id="13" name="Picture 12" descr="Text&#10;&#10;Description automatically generated with medium confidence">
            <a:extLst>
              <a:ext uri="{FF2B5EF4-FFF2-40B4-BE49-F238E27FC236}">
                <a16:creationId xmlns="" xmlns:a16="http://schemas.microsoft.com/office/drawing/2014/main" id="{5EDECF4A-238E-5A41-8EF2-B04646007F1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164301"/>
            <a:ext cx="9144000" cy="1246773"/>
          </a:xfrm>
          <a:prstGeom prst="rect">
            <a:avLst/>
          </a:prstGeom>
        </p:spPr>
      </p:pic>
    </p:spTree>
    <p:extLst>
      <p:ext uri="{BB962C8B-B14F-4D97-AF65-F5344CB8AC3E}">
        <p14:creationId xmlns:p14="http://schemas.microsoft.com/office/powerpoint/2010/main" val="2002614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indoor, screenshot&#10;&#10;Description automatically generated">
            <a:extLst>
              <a:ext uri="{FF2B5EF4-FFF2-40B4-BE49-F238E27FC236}">
                <a16:creationId xmlns="" xmlns:a16="http://schemas.microsoft.com/office/drawing/2014/main" id="{93DBBC0C-7343-CA4F-83F0-C36B2C9E42D8}"/>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571999" y="2986755"/>
            <a:ext cx="4530168" cy="1399649"/>
          </a:xfrm>
        </p:spPr>
      </p:pic>
      <p:pic>
        <p:nvPicPr>
          <p:cNvPr id="7" name="Picture 6" descr="Text&#10;&#10;Description automatically generated">
            <a:extLst>
              <a:ext uri="{FF2B5EF4-FFF2-40B4-BE49-F238E27FC236}">
                <a16:creationId xmlns="" xmlns:a16="http://schemas.microsoft.com/office/drawing/2014/main" id="{B0C8B5B2-7FFF-1D4B-8B48-0A1EC16B42FA}"/>
              </a:ext>
            </a:extLst>
          </p:cNvPr>
          <p:cNvPicPr>
            <a:picLocks noChangeAspect="1"/>
          </p:cNvPicPr>
          <p:nvPr/>
        </p:nvPicPr>
        <p:blipFill>
          <a:blip r:embed="rId3"/>
          <a:stretch>
            <a:fillRect/>
          </a:stretch>
        </p:blipFill>
        <p:spPr>
          <a:xfrm>
            <a:off x="0" y="-20469"/>
            <a:ext cx="5970494" cy="1721223"/>
          </a:xfrm>
          <a:prstGeom prst="rect">
            <a:avLst/>
          </a:prstGeom>
        </p:spPr>
      </p:pic>
      <p:pic>
        <p:nvPicPr>
          <p:cNvPr id="9" name="Picture 8" descr="A picture containing text, indoor&#10;&#10;Description automatically generated">
            <a:extLst>
              <a:ext uri="{FF2B5EF4-FFF2-40B4-BE49-F238E27FC236}">
                <a16:creationId xmlns="" xmlns:a16="http://schemas.microsoft.com/office/drawing/2014/main" id="{6A66B2D9-6B2C-C84F-B736-F06743BEF94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60406" y="4336594"/>
            <a:ext cx="3602922" cy="2521406"/>
          </a:xfrm>
          <a:prstGeom prst="rect">
            <a:avLst/>
          </a:prstGeom>
        </p:spPr>
      </p:pic>
      <p:pic>
        <p:nvPicPr>
          <p:cNvPr id="11" name="Picture 10" descr="Text&#10;&#10;Description automatically generated">
            <a:extLst>
              <a:ext uri="{FF2B5EF4-FFF2-40B4-BE49-F238E27FC236}">
                <a16:creationId xmlns="" xmlns:a16="http://schemas.microsoft.com/office/drawing/2014/main" id="{91B88789-6A40-7D4B-AB0B-3B6E6408F602}"/>
              </a:ext>
            </a:extLst>
          </p:cNvPr>
          <p:cNvPicPr>
            <a:picLocks noChangeAspect="1"/>
          </p:cNvPicPr>
          <p:nvPr/>
        </p:nvPicPr>
        <p:blipFill>
          <a:blip r:embed="rId5"/>
          <a:stretch>
            <a:fillRect/>
          </a:stretch>
        </p:blipFill>
        <p:spPr>
          <a:xfrm>
            <a:off x="355600" y="4828019"/>
            <a:ext cx="3934012" cy="2002554"/>
          </a:xfrm>
          <a:prstGeom prst="rect">
            <a:avLst/>
          </a:prstGeom>
        </p:spPr>
      </p:pic>
      <p:pic>
        <p:nvPicPr>
          <p:cNvPr id="13" name="Picture 12" descr="Text&#10;&#10;Description automatically generated">
            <a:extLst>
              <a:ext uri="{FF2B5EF4-FFF2-40B4-BE49-F238E27FC236}">
                <a16:creationId xmlns="" xmlns:a16="http://schemas.microsoft.com/office/drawing/2014/main" id="{8E0D6C6B-3ADC-BD4E-BF98-6EA630635A1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88028" y="1317812"/>
            <a:ext cx="4703899" cy="1510742"/>
          </a:xfrm>
          <a:prstGeom prst="rect">
            <a:avLst/>
          </a:prstGeom>
        </p:spPr>
      </p:pic>
      <p:pic>
        <p:nvPicPr>
          <p:cNvPr id="15" name="Picture 14" descr="A picture containing text, indoor&#10;&#10;Description automatically generated">
            <a:extLst>
              <a:ext uri="{FF2B5EF4-FFF2-40B4-BE49-F238E27FC236}">
                <a16:creationId xmlns="" xmlns:a16="http://schemas.microsoft.com/office/drawing/2014/main" id="{D68EDA85-1F16-CF49-8748-89B94EE868A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1833" y="1553920"/>
            <a:ext cx="4530167" cy="3277188"/>
          </a:xfrm>
          <a:prstGeom prst="rect">
            <a:avLst/>
          </a:prstGeom>
        </p:spPr>
      </p:pic>
      <p:sp>
        <p:nvSpPr>
          <p:cNvPr id="16" name="Rectangle 15">
            <a:extLst>
              <a:ext uri="{FF2B5EF4-FFF2-40B4-BE49-F238E27FC236}">
                <a16:creationId xmlns="" xmlns:a16="http://schemas.microsoft.com/office/drawing/2014/main" id="{0BEA0CF0-82B2-614D-90A8-0A83B49EFAF5}"/>
              </a:ext>
            </a:extLst>
          </p:cNvPr>
          <p:cNvSpPr/>
          <p:nvPr/>
        </p:nvSpPr>
        <p:spPr>
          <a:xfrm>
            <a:off x="6199093" y="156766"/>
            <a:ext cx="3002207" cy="430887"/>
          </a:xfrm>
          <a:prstGeom prst="rect">
            <a:avLst/>
          </a:prstGeom>
        </p:spPr>
        <p:txBody>
          <a:bodyPr wrap="square">
            <a:spAutoFit/>
          </a:bodyPr>
          <a:lstStyle/>
          <a:p>
            <a:r>
              <a:rPr lang="en-US" sz="1100" dirty="0"/>
              <a:t>https://</a:t>
            </a:r>
            <a:r>
              <a:rPr lang="en-US" sz="1100" dirty="0" err="1"/>
              <a:t>www.globus.uio.no</a:t>
            </a:r>
            <a:r>
              <a:rPr lang="en-US" sz="1100" dirty="0"/>
              <a:t>/news/2019/art-installation-launch-dublin-apr19.html</a:t>
            </a:r>
          </a:p>
        </p:txBody>
      </p:sp>
    </p:spTree>
    <p:extLst>
      <p:ext uri="{BB962C8B-B14F-4D97-AF65-F5344CB8AC3E}">
        <p14:creationId xmlns:p14="http://schemas.microsoft.com/office/powerpoint/2010/main" val="27050877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09 at 11.28.52.pn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82880"/>
            <a:ext cx="9144000" cy="731520"/>
          </a:xfrm>
          <a:prstGeom prst="rect">
            <a:avLst/>
          </a:prstGeom>
        </p:spPr>
      </p:pic>
      <p:pic>
        <p:nvPicPr>
          <p:cNvPr id="3" name="Picture 2" descr="Screen Shot 2021-03-09 at 11.28.52.png">
            <a:extLst>
              <a:ext uri="{FF2B5EF4-FFF2-40B4-BE49-F238E27FC236}">
                <a16:creationId xmlns="" xmlns:a16="http://schemas.microsoft.com/office/drawing/2014/main" id="{028BF108-601F-5845-8083-1F4902C9AA0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548640"/>
            <a:ext cx="9144000" cy="1436914"/>
          </a:xfrm>
          <a:prstGeom prst="rect">
            <a:avLst/>
          </a:prstGeom>
        </p:spPr>
      </p:pic>
      <p:pic>
        <p:nvPicPr>
          <p:cNvPr id="5" name="Picture 4" descr="A picture containing reef, nature, colorful, different&#10;&#10;Description automatically generated">
            <a:extLst>
              <a:ext uri="{FF2B5EF4-FFF2-40B4-BE49-F238E27FC236}">
                <a16:creationId xmlns="" xmlns:a16="http://schemas.microsoft.com/office/drawing/2014/main" id="{082C2B31-7975-6F4E-B18E-8CAA92382E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7472" y="1985554"/>
            <a:ext cx="4172365" cy="2871492"/>
          </a:xfrm>
          <a:prstGeom prst="rect">
            <a:avLst/>
          </a:prstGeom>
        </p:spPr>
      </p:pic>
      <p:sp>
        <p:nvSpPr>
          <p:cNvPr id="6" name="Rectangle 5">
            <a:extLst>
              <a:ext uri="{FF2B5EF4-FFF2-40B4-BE49-F238E27FC236}">
                <a16:creationId xmlns="" xmlns:a16="http://schemas.microsoft.com/office/drawing/2014/main" id="{320B585D-5DF1-5B45-8DAB-5032FFFE9E4C}"/>
              </a:ext>
            </a:extLst>
          </p:cNvPr>
          <p:cNvSpPr/>
          <p:nvPr/>
        </p:nvSpPr>
        <p:spPr>
          <a:xfrm>
            <a:off x="4572000" y="2062405"/>
            <a:ext cx="4145973" cy="2800767"/>
          </a:xfrm>
          <a:prstGeom prst="rect">
            <a:avLst/>
          </a:prstGeom>
        </p:spPr>
        <p:txBody>
          <a:bodyPr wrap="square">
            <a:spAutoFit/>
          </a:bodyPr>
          <a:lstStyle/>
          <a:p>
            <a:r>
              <a:rPr lang="en-IE" sz="1100" b="1" dirty="0"/>
              <a:t>Invisible</a:t>
            </a:r>
            <a:r>
              <a:rPr lang="en-IE" sz="1100" dirty="0"/>
              <a:t> - Linked to LOs 2.2, 2.9, 2.12 &amp; 2.14 </a:t>
            </a:r>
          </a:p>
          <a:p>
            <a:endParaRPr lang="en-IE" sz="1100" dirty="0"/>
          </a:p>
          <a:p>
            <a:r>
              <a:rPr lang="en-IE" sz="1100" dirty="0"/>
              <a:t>Watch sculptor Jason de </a:t>
            </a:r>
            <a:r>
              <a:rPr lang="en-IE" sz="1100" dirty="0" err="1"/>
              <a:t>Caires</a:t>
            </a:r>
            <a:r>
              <a:rPr lang="en-IE" sz="1100" dirty="0"/>
              <a:t> Taylor’s talk (link below) about his underwater art, marine conservation, restoration and the importance of acting now to fight climate change.</a:t>
            </a:r>
          </a:p>
          <a:p>
            <a:endParaRPr lang="en-IE" sz="1100" dirty="0"/>
          </a:p>
          <a:p>
            <a:r>
              <a:rPr lang="en-IE" sz="1100" dirty="0"/>
              <a:t>In small groups, create a 3-D tactile piece in an upside-down cardboard box depicting the often invisible but interdependent relationship between people and the sea.</a:t>
            </a:r>
          </a:p>
          <a:p>
            <a:endParaRPr lang="en-IE" sz="1100" dirty="0"/>
          </a:p>
          <a:p>
            <a:r>
              <a:rPr lang="en-IE" sz="1100" dirty="0"/>
              <a:t>Materials that might be useful include: toilet rolls, paper cups, straws, toothpicks, Styrofoam, egg cartons, bubble wrap and pipe cleaners. As the work progresses discuss the use of form, texture and shape. Invite students and teachers from your year group to view and touch your finished work. Explain your work, and reflect on the reactions of others to it.</a:t>
            </a:r>
            <a:endParaRPr lang="en-US" sz="1100" dirty="0"/>
          </a:p>
        </p:txBody>
      </p:sp>
      <p:sp>
        <p:nvSpPr>
          <p:cNvPr id="7" name="Rectangle 6">
            <a:extLst>
              <a:ext uri="{FF2B5EF4-FFF2-40B4-BE49-F238E27FC236}">
                <a16:creationId xmlns="" xmlns:a16="http://schemas.microsoft.com/office/drawing/2014/main" id="{D15E0D99-6DE0-A14A-944D-2913731DE28B}"/>
              </a:ext>
            </a:extLst>
          </p:cNvPr>
          <p:cNvSpPr/>
          <p:nvPr/>
        </p:nvSpPr>
        <p:spPr>
          <a:xfrm>
            <a:off x="4572000" y="4998398"/>
            <a:ext cx="2557156" cy="1785104"/>
          </a:xfrm>
          <a:prstGeom prst="rect">
            <a:avLst/>
          </a:prstGeom>
        </p:spPr>
        <p:txBody>
          <a:bodyPr wrap="square">
            <a:spAutoFit/>
          </a:bodyPr>
          <a:lstStyle/>
          <a:p>
            <a:r>
              <a:rPr lang="en-IE" sz="1100" b="1" dirty="0"/>
              <a:t>Extension activity:  Sea that, now what? </a:t>
            </a:r>
          </a:p>
          <a:p>
            <a:endParaRPr lang="en-IE" sz="1100" dirty="0"/>
          </a:p>
          <a:p>
            <a:r>
              <a:rPr lang="en-IE" sz="1100" dirty="0"/>
              <a:t>Take a photo of one of your finished craft pieces. Send the photo to your local county council or TD with a letter or email summarising the sources of inspiration for your work, and encouraging the government to be proactive and ambitious in the fight against climate change.</a:t>
            </a:r>
            <a:endParaRPr lang="en-US" sz="1100" dirty="0"/>
          </a:p>
        </p:txBody>
      </p:sp>
      <p:pic>
        <p:nvPicPr>
          <p:cNvPr id="9" name="Picture 8" descr="Logo, company name&#10;&#10;Description automatically generated">
            <a:extLst>
              <a:ext uri="{FF2B5EF4-FFF2-40B4-BE49-F238E27FC236}">
                <a16:creationId xmlns="" xmlns:a16="http://schemas.microsoft.com/office/drawing/2014/main" id="{4913DC91-3B8D-D843-AB9F-1854CD8FC5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29156" y="5084255"/>
            <a:ext cx="1805214" cy="1341097"/>
          </a:xfrm>
          <a:prstGeom prst="rect">
            <a:avLst/>
          </a:prstGeom>
        </p:spPr>
      </p:pic>
      <p:pic>
        <p:nvPicPr>
          <p:cNvPr id="14" name="Picture 13" descr="A picture containing indoor, several, fresh&#10;&#10;Description automatically generated">
            <a:extLst>
              <a:ext uri="{FF2B5EF4-FFF2-40B4-BE49-F238E27FC236}">
                <a16:creationId xmlns="" xmlns:a16="http://schemas.microsoft.com/office/drawing/2014/main" id="{96CFB987-22A7-4F4B-9886-3B9321CA80D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06468" y="4867930"/>
            <a:ext cx="2364993" cy="1773745"/>
          </a:xfrm>
          <a:prstGeom prst="rect">
            <a:avLst/>
          </a:prstGeom>
        </p:spPr>
      </p:pic>
      <p:sp>
        <p:nvSpPr>
          <p:cNvPr id="15" name="TextBox 14">
            <a:extLst>
              <a:ext uri="{FF2B5EF4-FFF2-40B4-BE49-F238E27FC236}">
                <a16:creationId xmlns="" xmlns:a16="http://schemas.microsoft.com/office/drawing/2014/main" id="{4E1A58AA-17B1-4F49-9EB6-1B393769A657}"/>
              </a:ext>
            </a:extLst>
          </p:cNvPr>
          <p:cNvSpPr txBox="1"/>
          <p:nvPr/>
        </p:nvSpPr>
        <p:spPr>
          <a:xfrm>
            <a:off x="2571461" y="6194519"/>
            <a:ext cx="1899745" cy="461665"/>
          </a:xfrm>
          <a:prstGeom prst="rect">
            <a:avLst/>
          </a:prstGeom>
          <a:noFill/>
        </p:spPr>
        <p:txBody>
          <a:bodyPr wrap="square" rtlCol="0">
            <a:spAutoFit/>
          </a:bodyPr>
          <a:lstStyle/>
          <a:p>
            <a:r>
              <a:rPr lang="en-US" sz="1200" dirty="0"/>
              <a:t>Loreto Secondary School, </a:t>
            </a:r>
          </a:p>
          <a:p>
            <a:r>
              <a:rPr lang="en-US" sz="1200" dirty="0"/>
              <a:t>Clonmel</a:t>
            </a:r>
          </a:p>
        </p:txBody>
      </p:sp>
    </p:spTree>
    <p:extLst>
      <p:ext uri="{BB962C8B-B14F-4D97-AF65-F5344CB8AC3E}">
        <p14:creationId xmlns:p14="http://schemas.microsoft.com/office/powerpoint/2010/main" val="1176908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07 at 09.24.5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100" y="1092200"/>
            <a:ext cx="8293100" cy="4673600"/>
          </a:xfrm>
          <a:prstGeom prst="rect">
            <a:avLst/>
          </a:prstGeom>
        </p:spPr>
      </p:pic>
      <p:sp>
        <p:nvSpPr>
          <p:cNvPr id="3" name="TextBox 2"/>
          <p:cNvSpPr txBox="1"/>
          <p:nvPr/>
        </p:nvSpPr>
        <p:spPr>
          <a:xfrm>
            <a:off x="419100" y="6049818"/>
            <a:ext cx="8101445" cy="369332"/>
          </a:xfrm>
          <a:prstGeom prst="rect">
            <a:avLst/>
          </a:prstGeom>
          <a:noFill/>
        </p:spPr>
        <p:txBody>
          <a:bodyPr wrap="square" rtlCol="0">
            <a:spAutoFit/>
          </a:bodyPr>
          <a:lstStyle/>
          <a:p>
            <a:pPr algn="ctr"/>
            <a:r>
              <a:rPr lang="en-US" b="1" dirty="0">
                <a:latin typeface="American Typewriter"/>
                <a:cs typeface="American Typewriter"/>
              </a:rPr>
              <a:t>https://www.youtube.com/watch?v=FETY7T-tw40</a:t>
            </a:r>
          </a:p>
        </p:txBody>
      </p:sp>
      <p:sp>
        <p:nvSpPr>
          <p:cNvPr id="4" name="TextBox 3"/>
          <p:cNvSpPr txBox="1"/>
          <p:nvPr/>
        </p:nvSpPr>
        <p:spPr>
          <a:xfrm>
            <a:off x="419099" y="6419150"/>
            <a:ext cx="8101445" cy="369332"/>
          </a:xfrm>
          <a:prstGeom prst="rect">
            <a:avLst/>
          </a:prstGeom>
          <a:noFill/>
        </p:spPr>
        <p:txBody>
          <a:bodyPr wrap="square" rtlCol="0">
            <a:spAutoFit/>
          </a:bodyPr>
          <a:lstStyle/>
          <a:p>
            <a:pPr algn="ctr"/>
            <a:r>
              <a:rPr lang="en-US" b="1" dirty="0">
                <a:latin typeface="American Typewriter"/>
                <a:cs typeface="American Typewriter"/>
              </a:rPr>
              <a:t>Action ideas: https://</a:t>
            </a:r>
            <a:r>
              <a:rPr lang="en-US" b="1" dirty="0" err="1">
                <a:latin typeface="American Typewriter"/>
                <a:cs typeface="American Typewriter"/>
              </a:rPr>
              <a:t>craftivist-collective.com</a:t>
            </a:r>
            <a:r>
              <a:rPr lang="en-US" b="1" dirty="0">
                <a:latin typeface="American Typewriter"/>
                <a:cs typeface="American Typewriter"/>
              </a:rPr>
              <a:t>/projects</a:t>
            </a:r>
          </a:p>
        </p:txBody>
      </p:sp>
      <p:sp>
        <p:nvSpPr>
          <p:cNvPr id="5" name="Title 1">
            <a:extLst>
              <a:ext uri="{FF2B5EF4-FFF2-40B4-BE49-F238E27FC236}">
                <a16:creationId xmlns="" xmlns:a16="http://schemas.microsoft.com/office/drawing/2014/main" id="{8FB6021C-C500-694A-BDCA-A6A6924A0FF3}"/>
              </a:ext>
            </a:extLst>
          </p:cNvPr>
          <p:cNvSpPr txBox="1">
            <a:spLocks/>
          </p:cNvSpPr>
          <p:nvPr/>
        </p:nvSpPr>
        <p:spPr>
          <a:xfrm>
            <a:off x="457200" y="248194"/>
            <a:ext cx="8229600" cy="722868"/>
          </a:xfrm>
          <a:prstGeom prst="rect">
            <a:avLst/>
          </a:prstGeom>
          <a:solidFill>
            <a:srgbClr val="A1C51A"/>
          </a:solidFill>
          <a:effectLst>
            <a:softEdge rad="63500"/>
          </a:effectLst>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i="1" dirty="0">
                <a:solidFill>
                  <a:schemeClr val="bg1"/>
                </a:solidFill>
                <a:latin typeface="Chalkduster" panose="03050602040202020205" pitchFamily="66" charset="77"/>
              </a:rPr>
              <a:t>Opportunities for action</a:t>
            </a:r>
          </a:p>
        </p:txBody>
      </p:sp>
    </p:spTree>
    <p:extLst>
      <p:ext uri="{BB962C8B-B14F-4D97-AF65-F5344CB8AC3E}">
        <p14:creationId xmlns:p14="http://schemas.microsoft.com/office/powerpoint/2010/main" val="28893516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6-04-07 10.16.17.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757" y="3814"/>
            <a:ext cx="3137911" cy="2223957"/>
          </a:xfrm>
          <a:prstGeom prst="rect">
            <a:avLst/>
          </a:prstGeom>
        </p:spPr>
      </p:pic>
      <p:pic>
        <p:nvPicPr>
          <p:cNvPr id="3" name="Picture 2" descr="2016-04-07 10.16.09.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70940" y="178275"/>
            <a:ext cx="3565492" cy="2674119"/>
          </a:xfrm>
          <a:prstGeom prst="rect">
            <a:avLst/>
          </a:prstGeom>
        </p:spPr>
      </p:pic>
      <p:pic>
        <p:nvPicPr>
          <p:cNvPr id="4" name="Picture 3" descr="IMG_4591.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7757" y="2495844"/>
            <a:ext cx="3137911" cy="4183881"/>
          </a:xfrm>
          <a:prstGeom prst="rect">
            <a:avLst/>
          </a:prstGeom>
        </p:spPr>
      </p:pic>
      <p:pic>
        <p:nvPicPr>
          <p:cNvPr id="5" name="Picture 4" descr="IMG_4590.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59519" y="3922040"/>
            <a:ext cx="3676913" cy="2757685"/>
          </a:xfrm>
          <a:prstGeom prst="rect">
            <a:avLst/>
          </a:prstGeom>
        </p:spPr>
      </p:pic>
      <p:sp>
        <p:nvSpPr>
          <p:cNvPr id="6" name="TextBox 5"/>
          <p:cNvSpPr txBox="1"/>
          <p:nvPr/>
        </p:nvSpPr>
        <p:spPr>
          <a:xfrm>
            <a:off x="3988489" y="3314059"/>
            <a:ext cx="4947943" cy="461665"/>
          </a:xfrm>
          <a:prstGeom prst="rect">
            <a:avLst/>
          </a:prstGeom>
          <a:noFill/>
        </p:spPr>
        <p:txBody>
          <a:bodyPr wrap="square" rtlCol="0">
            <a:spAutoFit/>
          </a:bodyPr>
          <a:lstStyle/>
          <a:p>
            <a:pPr algn="ctr"/>
            <a:r>
              <a:rPr lang="en-US" sz="2400" b="1" dirty="0"/>
              <a:t>From Craft to Exhibition</a:t>
            </a:r>
          </a:p>
        </p:txBody>
      </p:sp>
    </p:spTree>
    <p:extLst>
      <p:ext uri="{BB962C8B-B14F-4D97-AF65-F5344CB8AC3E}">
        <p14:creationId xmlns:p14="http://schemas.microsoft.com/office/powerpoint/2010/main" val="26551488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09 at 11.30.17.pn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9594"/>
            <a:ext cx="9144000" cy="522515"/>
          </a:xfrm>
          <a:prstGeom prst="rect">
            <a:avLst/>
          </a:prstGeom>
        </p:spPr>
      </p:pic>
      <p:pic>
        <p:nvPicPr>
          <p:cNvPr id="3" name="Picture 2" descr="Screen Shot 2021-03-09 at 11.30.17.png">
            <a:extLst>
              <a:ext uri="{FF2B5EF4-FFF2-40B4-BE49-F238E27FC236}">
                <a16:creationId xmlns="" xmlns:a16="http://schemas.microsoft.com/office/drawing/2014/main" id="{7BCB58C5-E65E-D846-B145-E01285B105E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532110"/>
            <a:ext cx="9144000" cy="630538"/>
          </a:xfrm>
          <a:prstGeom prst="rect">
            <a:avLst/>
          </a:prstGeom>
        </p:spPr>
      </p:pic>
      <p:pic>
        <p:nvPicPr>
          <p:cNvPr id="5" name="Picture 4" descr="A picture containing table&#10;&#10;Description automatically generated">
            <a:extLst>
              <a:ext uri="{FF2B5EF4-FFF2-40B4-BE49-F238E27FC236}">
                <a16:creationId xmlns="" xmlns:a16="http://schemas.microsoft.com/office/drawing/2014/main" id="{F5C4D613-044B-BB4D-A236-3DF47DB7E5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077654"/>
            <a:ext cx="4075614" cy="4330854"/>
          </a:xfrm>
          <a:prstGeom prst="rect">
            <a:avLst/>
          </a:prstGeom>
        </p:spPr>
      </p:pic>
      <p:sp>
        <p:nvSpPr>
          <p:cNvPr id="8" name="TextBox 7">
            <a:extLst>
              <a:ext uri="{FF2B5EF4-FFF2-40B4-BE49-F238E27FC236}">
                <a16:creationId xmlns="" xmlns:a16="http://schemas.microsoft.com/office/drawing/2014/main" id="{AE358F93-B459-FA4F-8151-14875E58941B}"/>
              </a:ext>
            </a:extLst>
          </p:cNvPr>
          <p:cNvSpPr txBox="1"/>
          <p:nvPr/>
        </p:nvSpPr>
        <p:spPr>
          <a:xfrm>
            <a:off x="4075614" y="1432243"/>
            <a:ext cx="5068386" cy="5478423"/>
          </a:xfrm>
          <a:prstGeom prst="rect">
            <a:avLst/>
          </a:prstGeom>
          <a:noFill/>
        </p:spPr>
        <p:txBody>
          <a:bodyPr wrap="square" rtlCol="0">
            <a:spAutoFit/>
          </a:bodyPr>
          <a:lstStyle/>
          <a:p>
            <a:r>
              <a:rPr lang="en-IE" sz="1400" b="1" dirty="0"/>
              <a:t>Step 1: Class dissection  - understanding and engaging through key questions</a:t>
            </a:r>
          </a:p>
          <a:p>
            <a:endParaRPr lang="en-IE" sz="1400" dirty="0"/>
          </a:p>
          <a:p>
            <a:r>
              <a:rPr lang="en-IE" sz="1400" b="1" dirty="0"/>
              <a:t>Step 2: Mind mapping </a:t>
            </a:r>
            <a:r>
              <a:rPr lang="en-IE" sz="1400" dirty="0"/>
              <a:t>– </a:t>
            </a:r>
            <a:r>
              <a:rPr lang="en-IE" sz="1400" b="1" dirty="0"/>
              <a:t>Themes and Emotions </a:t>
            </a:r>
            <a:r>
              <a:rPr lang="en-IE" sz="1400" dirty="0"/>
              <a:t>Link to LO 3.5 </a:t>
            </a:r>
          </a:p>
          <a:p>
            <a:r>
              <a:rPr lang="en-IE" sz="1400" dirty="0"/>
              <a:t>For example, defiance, hope, solidarity, pride, provocation, oppression, unfairness, injustice, hurt, sorrow, etc). </a:t>
            </a:r>
          </a:p>
          <a:p>
            <a:endParaRPr lang="en-IE" sz="1400" dirty="0"/>
          </a:p>
          <a:p>
            <a:r>
              <a:rPr lang="en-IE" sz="1400" b="1" dirty="0"/>
              <a:t>Step 3: Inspiration Bank </a:t>
            </a:r>
            <a:r>
              <a:rPr lang="en-IE" sz="1400" dirty="0"/>
              <a:t>– </a:t>
            </a:r>
            <a:r>
              <a:rPr lang="en-IE" sz="1400" b="1" dirty="0"/>
              <a:t>Go deeper </a:t>
            </a:r>
            <a:r>
              <a:rPr lang="en-IE" sz="1400" dirty="0"/>
              <a:t>Link to LOs 3.2, 3.3 &amp; 3.9 </a:t>
            </a:r>
          </a:p>
          <a:p>
            <a:r>
              <a:rPr lang="en-IE" sz="1400" dirty="0"/>
              <a:t>• Choose one or two ideas from your mind maps, gather related images, text and photographs of objects in your Visual Art sketchpad..</a:t>
            </a:r>
          </a:p>
          <a:p>
            <a:r>
              <a:rPr lang="en-IE" sz="1400" dirty="0"/>
              <a:t> • Research awareness-raising tools and identify inspirational ways to display and raise awareness.</a:t>
            </a:r>
          </a:p>
          <a:p>
            <a:r>
              <a:rPr lang="en-IE" sz="1400" dirty="0"/>
              <a:t> • Decide on the type of awareness-raising tool that most interests you or your group.</a:t>
            </a:r>
          </a:p>
          <a:p>
            <a:endParaRPr lang="en-IE" sz="1400" dirty="0"/>
          </a:p>
          <a:p>
            <a:r>
              <a:rPr lang="en-IE" sz="1400" b="1" dirty="0"/>
              <a:t>Step 4: Experiment in your sketchpad </a:t>
            </a:r>
            <a:r>
              <a:rPr lang="en-IE" sz="1400" dirty="0"/>
              <a:t>- Link to LO 3.4 </a:t>
            </a:r>
          </a:p>
          <a:p>
            <a:r>
              <a:rPr lang="en-IE" sz="1400" dirty="0"/>
              <a:t>In your Visual Art sketchpad create a series of drawings representing your ideas about ‘And Still I Rise’ and based on your research. Experiment with colour, line, shape, texture and layout to explore how these might be used to best represent your ideas, for example: which colours represent pride or hurt? What style of font best represents a speech? </a:t>
            </a:r>
          </a:p>
          <a:p>
            <a:endParaRPr lang="en-IE" sz="1400" dirty="0"/>
          </a:p>
          <a:p>
            <a:r>
              <a:rPr lang="en-IE" sz="1400" dirty="0"/>
              <a:t> </a:t>
            </a:r>
            <a:endParaRPr lang="en-US" sz="1400" dirty="0"/>
          </a:p>
        </p:txBody>
      </p:sp>
      <p:pic>
        <p:nvPicPr>
          <p:cNvPr id="9" name="Picture 8" descr="Screen Shot 2021-03-09 at 11.30.17.png">
            <a:extLst>
              <a:ext uri="{FF2B5EF4-FFF2-40B4-BE49-F238E27FC236}">
                <a16:creationId xmlns="" xmlns:a16="http://schemas.microsoft.com/office/drawing/2014/main" id="{1995BEC5-25A3-E247-8E28-2A98A530581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73878" y="1349143"/>
            <a:ext cx="4449492" cy="728511"/>
          </a:xfrm>
          <a:prstGeom prst="rect">
            <a:avLst/>
          </a:prstGeom>
        </p:spPr>
      </p:pic>
      <p:pic>
        <p:nvPicPr>
          <p:cNvPr id="10" name="Picture 9" descr="Logo, company name&#10;&#10;Description automatically generated">
            <a:extLst>
              <a:ext uri="{FF2B5EF4-FFF2-40B4-BE49-F238E27FC236}">
                <a16:creationId xmlns="" xmlns:a16="http://schemas.microsoft.com/office/drawing/2014/main" id="{C6ED0FEA-5275-D948-899C-EABC83FC2F5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50772" y="1"/>
            <a:ext cx="933370" cy="693402"/>
          </a:xfrm>
          <a:prstGeom prst="rect">
            <a:avLst/>
          </a:prstGeom>
        </p:spPr>
      </p:pic>
    </p:spTree>
    <p:extLst>
      <p:ext uri="{BB962C8B-B14F-4D97-AF65-F5344CB8AC3E}">
        <p14:creationId xmlns:p14="http://schemas.microsoft.com/office/powerpoint/2010/main" val="40733858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09 at 11.30.17.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9594"/>
            <a:ext cx="9144000" cy="522515"/>
          </a:xfrm>
          <a:prstGeom prst="rect">
            <a:avLst/>
          </a:prstGeom>
        </p:spPr>
      </p:pic>
      <p:pic>
        <p:nvPicPr>
          <p:cNvPr id="3" name="Picture 2" descr="Screen Shot 2021-03-09 at 11.30.17.png">
            <a:extLst>
              <a:ext uri="{FF2B5EF4-FFF2-40B4-BE49-F238E27FC236}">
                <a16:creationId xmlns="" xmlns:a16="http://schemas.microsoft.com/office/drawing/2014/main" id="{7BCB58C5-E65E-D846-B145-E01285B105E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532110"/>
            <a:ext cx="9144000" cy="630538"/>
          </a:xfrm>
          <a:prstGeom prst="rect">
            <a:avLst/>
          </a:prstGeom>
        </p:spPr>
      </p:pic>
      <p:sp>
        <p:nvSpPr>
          <p:cNvPr id="8" name="TextBox 7">
            <a:extLst>
              <a:ext uri="{FF2B5EF4-FFF2-40B4-BE49-F238E27FC236}">
                <a16:creationId xmlns="" xmlns:a16="http://schemas.microsoft.com/office/drawing/2014/main" id="{AE358F93-B459-FA4F-8151-14875E58941B}"/>
              </a:ext>
            </a:extLst>
          </p:cNvPr>
          <p:cNvSpPr txBox="1"/>
          <p:nvPr/>
        </p:nvSpPr>
        <p:spPr>
          <a:xfrm>
            <a:off x="4183800" y="1169700"/>
            <a:ext cx="4796607" cy="6278642"/>
          </a:xfrm>
          <a:prstGeom prst="rect">
            <a:avLst/>
          </a:prstGeom>
          <a:noFill/>
        </p:spPr>
        <p:txBody>
          <a:bodyPr wrap="square" rtlCol="0">
            <a:spAutoFit/>
          </a:bodyPr>
          <a:lstStyle/>
          <a:p>
            <a:r>
              <a:rPr lang="en-IE" sz="1400" b="1" dirty="0"/>
              <a:t>Step 5: Share your ideas, discuss awareness raising tools </a:t>
            </a:r>
            <a:r>
              <a:rPr lang="en-IE" sz="1400" dirty="0"/>
              <a:t>- Link to LO 3.10 </a:t>
            </a:r>
          </a:p>
          <a:p>
            <a:r>
              <a:rPr lang="en-IE" sz="1400" dirty="0"/>
              <a:t>In class, share the drawings etc in your Visual Art Sketchpad. Discuss these and your sample awareness raising tools, highlighting what you think are the stand out ideas/images/presentations. </a:t>
            </a:r>
          </a:p>
          <a:p>
            <a:endParaRPr lang="en-IE" sz="1400" dirty="0"/>
          </a:p>
          <a:p>
            <a:r>
              <a:rPr lang="en-IE" sz="1400" b="1" dirty="0"/>
              <a:t>Step 6: Plan your awareness raising tool </a:t>
            </a:r>
            <a:r>
              <a:rPr lang="en-IE" sz="1400" dirty="0"/>
              <a:t>- Link to LOs 3.5, 3.11 &amp; 3.12 </a:t>
            </a:r>
          </a:p>
          <a:p>
            <a:pPr marL="171450" indent="-171450">
              <a:buFontTx/>
              <a:buChar char="-"/>
            </a:pPr>
            <a:r>
              <a:rPr lang="en-IE" sz="1400" dirty="0"/>
              <a:t>Plan some layouts using a variety of art elements. </a:t>
            </a:r>
          </a:p>
          <a:p>
            <a:endParaRPr lang="en-IE" sz="1400" dirty="0"/>
          </a:p>
          <a:p>
            <a:r>
              <a:rPr lang="en-IE" sz="1400" b="1" dirty="0"/>
              <a:t>Step 7: Decision time &amp; Feedback</a:t>
            </a:r>
            <a:r>
              <a:rPr lang="en-IE" sz="1400" dirty="0"/>
              <a:t>- Link to LOs 3.2, 3.11 &amp; 3.15 </a:t>
            </a:r>
          </a:p>
          <a:p>
            <a:r>
              <a:rPr lang="en-IE" sz="1400" dirty="0"/>
              <a:t>Select the visuals and text for inclusion in your awareness raising tool. Prepare a (individual/group) presentation of approximately 2 minutes about the design concept for your awareness-raising tool. Your presentation might include: </a:t>
            </a:r>
          </a:p>
          <a:p>
            <a:pPr marL="228600" indent="-228600">
              <a:buAutoNum type="arabicPeriod"/>
            </a:pPr>
            <a:r>
              <a:rPr lang="en-IE" sz="1400" dirty="0"/>
              <a:t>a description of the focus of your tool </a:t>
            </a:r>
          </a:p>
          <a:p>
            <a:pPr marL="228600" indent="-228600">
              <a:buAutoNum type="arabicPeriod"/>
            </a:pPr>
            <a:r>
              <a:rPr lang="en-IE" sz="1400" dirty="0"/>
              <a:t>an explanation of your interpretation of And Still I Rise </a:t>
            </a:r>
          </a:p>
          <a:p>
            <a:pPr marL="228600" indent="-228600">
              <a:buAutoNum type="arabicPeriod"/>
            </a:pPr>
            <a:r>
              <a:rPr lang="en-IE" sz="1400" dirty="0"/>
              <a:t>how the visuals/text on your tool is related to your interpretation </a:t>
            </a:r>
          </a:p>
          <a:p>
            <a:pPr marL="228600" indent="-228600">
              <a:buAutoNum type="arabicPeriod"/>
            </a:pPr>
            <a:r>
              <a:rPr lang="en-IE" sz="1400" dirty="0"/>
              <a:t>the completion of the following sentence - In designing this awareness raising tool I/we learned…’. </a:t>
            </a:r>
          </a:p>
          <a:p>
            <a:r>
              <a:rPr lang="en-IE" sz="1400" dirty="0"/>
              <a:t>Ask the class for feedback and take their comments on board before you finalise the design of your awareness-raising tool. </a:t>
            </a:r>
          </a:p>
          <a:p>
            <a:endParaRPr lang="en-IE" sz="1400" dirty="0"/>
          </a:p>
          <a:p>
            <a:endParaRPr lang="en-IE" sz="1400" dirty="0"/>
          </a:p>
          <a:p>
            <a:endParaRPr lang="en-IE" sz="1400" dirty="0"/>
          </a:p>
          <a:p>
            <a:endParaRPr lang="en-IE" sz="1200" dirty="0"/>
          </a:p>
          <a:p>
            <a:endParaRPr lang="en-IE" sz="1200" dirty="0"/>
          </a:p>
        </p:txBody>
      </p:sp>
      <p:pic>
        <p:nvPicPr>
          <p:cNvPr id="6" name="Picture 5" descr="A picture containing diagram&#10;&#10;Description automatically generated">
            <a:extLst>
              <a:ext uri="{FF2B5EF4-FFF2-40B4-BE49-F238E27FC236}">
                <a16:creationId xmlns="" xmlns:a16="http://schemas.microsoft.com/office/drawing/2014/main" id="{0591CAF0-1F6C-B645-AA5F-3A79812F0C9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3593" y="1267798"/>
            <a:ext cx="3901965" cy="3021330"/>
          </a:xfrm>
          <a:prstGeom prst="rect">
            <a:avLst/>
          </a:prstGeom>
        </p:spPr>
      </p:pic>
      <p:sp>
        <p:nvSpPr>
          <p:cNvPr id="4" name="Rectangle 3">
            <a:extLst>
              <a:ext uri="{FF2B5EF4-FFF2-40B4-BE49-F238E27FC236}">
                <a16:creationId xmlns="" xmlns:a16="http://schemas.microsoft.com/office/drawing/2014/main" id="{D2DA9754-0C0D-E141-AC90-7EA87BAADA10}"/>
              </a:ext>
            </a:extLst>
          </p:cNvPr>
          <p:cNvSpPr/>
          <p:nvPr/>
        </p:nvSpPr>
        <p:spPr>
          <a:xfrm>
            <a:off x="163593" y="4811137"/>
            <a:ext cx="3773407" cy="1754326"/>
          </a:xfrm>
          <a:prstGeom prst="rect">
            <a:avLst/>
          </a:prstGeom>
        </p:spPr>
        <p:txBody>
          <a:bodyPr wrap="square">
            <a:spAutoFit/>
          </a:bodyPr>
          <a:lstStyle/>
          <a:p>
            <a:r>
              <a:rPr lang="en-IE" b="1" dirty="0"/>
              <a:t>Extension activity: </a:t>
            </a:r>
            <a:r>
              <a:rPr lang="en-IE" dirty="0"/>
              <a:t>Be/aware </a:t>
            </a:r>
          </a:p>
          <a:p>
            <a:r>
              <a:rPr lang="en-IE" dirty="0"/>
              <a:t>Complete your awareness-raising tool and display it in a public forum, such as, on appropriate online websites, the school’s virtual noticeboard, in the local library and/or community centre. </a:t>
            </a:r>
            <a:endParaRPr lang="en-US" dirty="0"/>
          </a:p>
        </p:txBody>
      </p:sp>
    </p:spTree>
    <p:extLst>
      <p:ext uri="{BB962C8B-B14F-4D97-AF65-F5344CB8AC3E}">
        <p14:creationId xmlns:p14="http://schemas.microsoft.com/office/powerpoint/2010/main" val="13926239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E4D8BD3-599F-D64D-8364-57B0CF34761D}"/>
              </a:ext>
            </a:extLst>
          </p:cNvPr>
          <p:cNvSpPr txBox="1">
            <a:spLocks/>
          </p:cNvSpPr>
          <p:nvPr/>
        </p:nvSpPr>
        <p:spPr>
          <a:xfrm>
            <a:off x="457200" y="274638"/>
            <a:ext cx="8229600" cy="1143000"/>
          </a:xfrm>
          <a:prstGeom prst="rect">
            <a:avLst/>
          </a:prstGeom>
          <a:solidFill>
            <a:srgbClr val="9F3041"/>
          </a:solidFill>
          <a:effectLst>
            <a:softEdge rad="63500"/>
          </a:effectLst>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i="1" dirty="0">
                <a:solidFill>
                  <a:schemeClr val="bg1"/>
                </a:solidFill>
                <a:latin typeface="Chalkduster" panose="03050602040202020205" pitchFamily="66" charset="77"/>
              </a:rPr>
              <a:t>What other stimulus can you use to explore real-world problems?</a:t>
            </a:r>
          </a:p>
        </p:txBody>
      </p:sp>
      <p:pic>
        <p:nvPicPr>
          <p:cNvPr id="6" name="Picture 5" descr="Text, letter, email&#10;&#10;Description automatically generated">
            <a:extLst>
              <a:ext uri="{FF2B5EF4-FFF2-40B4-BE49-F238E27FC236}">
                <a16:creationId xmlns="" xmlns:a16="http://schemas.microsoft.com/office/drawing/2014/main" id="{10D7380F-8122-B540-8C46-1E396E6EFEF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525650"/>
            <a:ext cx="4322695" cy="2992561"/>
          </a:xfrm>
          <a:prstGeom prst="rect">
            <a:avLst/>
          </a:prstGeom>
        </p:spPr>
      </p:pic>
      <p:pic>
        <p:nvPicPr>
          <p:cNvPr id="8" name="Picture 7">
            <a:extLst>
              <a:ext uri="{FF2B5EF4-FFF2-40B4-BE49-F238E27FC236}">
                <a16:creationId xmlns="" xmlns:a16="http://schemas.microsoft.com/office/drawing/2014/main" id="{E2842698-2918-8F4F-8A34-840CE9F7A25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23070" y="1525650"/>
            <a:ext cx="4463730" cy="5332349"/>
          </a:xfrm>
          <a:prstGeom prst="rect">
            <a:avLst/>
          </a:prstGeom>
        </p:spPr>
      </p:pic>
    </p:spTree>
    <p:extLst>
      <p:ext uri="{BB962C8B-B14F-4D97-AF65-F5344CB8AC3E}">
        <p14:creationId xmlns:p14="http://schemas.microsoft.com/office/powerpoint/2010/main" val="3946393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 xmlns:a16="http://schemas.microsoft.com/office/drawing/2014/main" id="{9AEB5888-2DDE-4E46-83CE-69FC5788F2C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16200000">
            <a:off x="5843287" y="-536296"/>
            <a:ext cx="2813199" cy="3788231"/>
          </a:xfrm>
          <a:prstGeom prst="rect">
            <a:avLst/>
          </a:prstGeom>
        </p:spPr>
      </p:pic>
      <p:pic>
        <p:nvPicPr>
          <p:cNvPr id="4" name="Picture 3" descr="A picture containing colorful&#10;&#10;Description automatically generated">
            <a:extLst>
              <a:ext uri="{FF2B5EF4-FFF2-40B4-BE49-F238E27FC236}">
                <a16:creationId xmlns="" xmlns:a16="http://schemas.microsoft.com/office/drawing/2014/main" id="{2B0BE3E6-0D2D-0D4D-AA28-A9AEF4D904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9189"/>
            <a:ext cx="5143500" cy="6858000"/>
          </a:xfrm>
          <a:prstGeom prst="rect">
            <a:avLst/>
          </a:prstGeom>
        </p:spPr>
      </p:pic>
      <p:grpSp>
        <p:nvGrpSpPr>
          <p:cNvPr id="9" name="Group 8">
            <a:extLst>
              <a:ext uri="{FF2B5EF4-FFF2-40B4-BE49-F238E27FC236}">
                <a16:creationId xmlns="" xmlns:a16="http://schemas.microsoft.com/office/drawing/2014/main" id="{EBBEA0DA-0147-124E-92AB-B20A6A9EB7EF}"/>
              </a:ext>
            </a:extLst>
          </p:cNvPr>
          <p:cNvGrpSpPr/>
          <p:nvPr/>
        </p:nvGrpSpPr>
        <p:grpSpPr>
          <a:xfrm>
            <a:off x="5355771" y="2895048"/>
            <a:ext cx="3621676" cy="3848641"/>
            <a:chOff x="5992585" y="3335929"/>
            <a:chExt cx="3621676" cy="3848641"/>
          </a:xfrm>
        </p:grpSpPr>
        <p:pic>
          <p:nvPicPr>
            <p:cNvPr id="6" name="Picture 5" descr="A yellow flower in a vase&#10;&#10;Description automatically generated with low confidence">
              <a:extLst>
                <a:ext uri="{FF2B5EF4-FFF2-40B4-BE49-F238E27FC236}">
                  <a16:creationId xmlns="" xmlns:a16="http://schemas.microsoft.com/office/drawing/2014/main" id="{6E3AF493-0026-054A-8605-A89E8C85090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458890" y="5447209"/>
              <a:ext cx="2155371" cy="1737361"/>
            </a:xfrm>
            <a:prstGeom prst="rect">
              <a:avLst/>
            </a:prstGeom>
          </p:spPr>
        </p:pic>
        <p:pic>
          <p:nvPicPr>
            <p:cNvPr id="8" name="Picture 7" descr="A picture containing yellow, colorful, different, variety&#10;&#10;Description automatically generated">
              <a:extLst>
                <a:ext uri="{FF2B5EF4-FFF2-40B4-BE49-F238E27FC236}">
                  <a16:creationId xmlns="" xmlns:a16="http://schemas.microsoft.com/office/drawing/2014/main" id="{3C9DCB6B-A683-8E4D-AC3F-287F7A9E32E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16200000">
              <a:off x="6413651" y="2914863"/>
              <a:ext cx="1951272" cy="2793404"/>
            </a:xfrm>
            <a:prstGeom prst="rect">
              <a:avLst/>
            </a:prstGeom>
          </p:spPr>
        </p:pic>
      </p:grpSp>
    </p:spTree>
    <p:extLst>
      <p:ext uri="{BB962C8B-B14F-4D97-AF65-F5344CB8AC3E}">
        <p14:creationId xmlns:p14="http://schemas.microsoft.com/office/powerpoint/2010/main" val="4412281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cluttered&#10;&#10;Description automatically generated">
            <a:extLst>
              <a:ext uri="{FF2B5EF4-FFF2-40B4-BE49-F238E27FC236}">
                <a16:creationId xmlns="" xmlns:a16="http://schemas.microsoft.com/office/drawing/2014/main" id="{9744D985-6CA5-F540-B177-3321C4B783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5143500" cy="6858000"/>
          </a:xfrm>
          <a:prstGeom prst="rect">
            <a:avLst/>
          </a:prstGeom>
        </p:spPr>
      </p:pic>
      <p:pic>
        <p:nvPicPr>
          <p:cNvPr id="4" name="Picture 3" descr="Text&#10;&#10;Description automatically generated">
            <a:extLst>
              <a:ext uri="{FF2B5EF4-FFF2-40B4-BE49-F238E27FC236}">
                <a16:creationId xmlns="" xmlns:a16="http://schemas.microsoft.com/office/drawing/2014/main" id="{32F90571-1F9E-514D-897D-D992876EEB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82294" y="850231"/>
            <a:ext cx="3861706" cy="5157537"/>
          </a:xfrm>
          <a:prstGeom prst="rect">
            <a:avLst/>
          </a:prstGeom>
        </p:spPr>
      </p:pic>
    </p:spTree>
    <p:extLst>
      <p:ext uri="{BB962C8B-B14F-4D97-AF65-F5344CB8AC3E}">
        <p14:creationId xmlns:p14="http://schemas.microsoft.com/office/powerpoint/2010/main" val="41240017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48.26.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627" y="2625744"/>
            <a:ext cx="5431247" cy="2511222"/>
          </a:xfrm>
          <a:prstGeom prst="rect">
            <a:avLst/>
          </a:prstGeom>
        </p:spPr>
      </p:pic>
      <p:pic>
        <p:nvPicPr>
          <p:cNvPr id="3" name="Picture 2" descr="Screen Shot 2021-02-02 at 11.48.04.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594" y="5026089"/>
            <a:ext cx="5431246" cy="1831911"/>
          </a:xfrm>
          <a:prstGeom prst="rect">
            <a:avLst/>
          </a:prstGeom>
        </p:spPr>
      </p:pic>
      <p:pic>
        <p:nvPicPr>
          <p:cNvPr id="4" name="Picture 3" descr="Screen Shot 2021-02-02 at 11.47.05.png">
            <a:extLst>
              <a:ext uri="{FF2B5EF4-FFF2-40B4-BE49-F238E27FC236}">
                <a16:creationId xmlns="" xmlns:a16="http://schemas.microsoft.com/office/drawing/2014/main" id="{228CF21E-400F-CF4F-8707-DE5AC074450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27018"/>
            <a:ext cx="5577840" cy="1998726"/>
          </a:xfrm>
          <a:prstGeom prst="rect">
            <a:avLst/>
          </a:prstGeom>
        </p:spPr>
      </p:pic>
      <p:sp>
        <p:nvSpPr>
          <p:cNvPr id="5" name="Title 1">
            <a:extLst>
              <a:ext uri="{FF2B5EF4-FFF2-40B4-BE49-F238E27FC236}">
                <a16:creationId xmlns="" xmlns:a16="http://schemas.microsoft.com/office/drawing/2014/main" id="{D8E38CDF-1934-AB4B-A21E-3E087C7ABD79}"/>
              </a:ext>
            </a:extLst>
          </p:cNvPr>
          <p:cNvSpPr txBox="1">
            <a:spLocks/>
          </p:cNvSpPr>
          <p:nvPr/>
        </p:nvSpPr>
        <p:spPr>
          <a:xfrm>
            <a:off x="0" y="117566"/>
            <a:ext cx="9144000" cy="509452"/>
          </a:xfrm>
          <a:prstGeom prst="rect">
            <a:avLst/>
          </a:prstGeom>
          <a:solidFill>
            <a:srgbClr val="9F3041"/>
          </a:solidFill>
          <a:effectLst>
            <a:softEdge rad="63500"/>
          </a:effectLst>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800" i="1" dirty="0">
                <a:solidFill>
                  <a:schemeClr val="bg1"/>
                </a:solidFill>
                <a:latin typeface="Chalkduster" panose="03050602040202020205" pitchFamily="66" charset="77"/>
              </a:rPr>
              <a:t>Global Wealth Inequality</a:t>
            </a:r>
          </a:p>
        </p:txBody>
      </p:sp>
      <p:sp>
        <p:nvSpPr>
          <p:cNvPr id="6" name="TextBox 5">
            <a:extLst>
              <a:ext uri="{FF2B5EF4-FFF2-40B4-BE49-F238E27FC236}">
                <a16:creationId xmlns="" xmlns:a16="http://schemas.microsoft.com/office/drawing/2014/main" id="{2840CB1F-4965-AB4F-8294-CDB5B962E5FF}"/>
              </a:ext>
            </a:extLst>
          </p:cNvPr>
          <p:cNvSpPr txBox="1"/>
          <p:nvPr/>
        </p:nvSpPr>
        <p:spPr>
          <a:xfrm>
            <a:off x="6204302" y="5136966"/>
            <a:ext cx="2793104" cy="600164"/>
          </a:xfrm>
          <a:prstGeom prst="rect">
            <a:avLst/>
          </a:prstGeom>
          <a:noFill/>
        </p:spPr>
        <p:txBody>
          <a:bodyPr wrap="square" rtlCol="0">
            <a:spAutoFit/>
          </a:bodyPr>
          <a:lstStyle/>
          <a:p>
            <a:r>
              <a:rPr lang="en-US" sz="1100" dirty="0"/>
              <a:t>https://</a:t>
            </a:r>
            <a:r>
              <a:rPr lang="en-US" sz="1100" dirty="0" err="1"/>
              <a:t>www.oxfamireland.org</a:t>
            </a:r>
            <a:r>
              <a:rPr lang="en-US" sz="1100" dirty="0"/>
              <a:t>/sites/default/files/bp-the-inequality-virus-summ-250121-en.pdf</a:t>
            </a:r>
          </a:p>
        </p:txBody>
      </p:sp>
      <p:pic>
        <p:nvPicPr>
          <p:cNvPr id="8" name="Picture 7" descr="A person in a colorful dress&#10;&#10;Description automatically generated with low confidence">
            <a:extLst>
              <a:ext uri="{FF2B5EF4-FFF2-40B4-BE49-F238E27FC236}">
                <a16:creationId xmlns="" xmlns:a16="http://schemas.microsoft.com/office/drawing/2014/main" id="{F87D0B66-210C-F440-8FCF-D033439DABE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04302" y="1156637"/>
            <a:ext cx="2793104" cy="3980329"/>
          </a:xfrm>
          <a:prstGeom prst="rect">
            <a:avLst/>
          </a:prstGeom>
        </p:spPr>
      </p:pic>
    </p:spTree>
    <p:extLst>
      <p:ext uri="{BB962C8B-B14F-4D97-AF65-F5344CB8AC3E}">
        <p14:creationId xmlns:p14="http://schemas.microsoft.com/office/powerpoint/2010/main" val="33300332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0.56.39.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534147"/>
            <a:ext cx="4187614" cy="2323853"/>
          </a:xfrm>
          <a:prstGeom prst="rect">
            <a:avLst/>
          </a:prstGeom>
        </p:spPr>
      </p:pic>
      <p:pic>
        <p:nvPicPr>
          <p:cNvPr id="3" name="Picture 2" descr="Screen Shot 2021-02-02 at 15.50.4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87614" y="4582636"/>
            <a:ext cx="5036140" cy="2275364"/>
          </a:xfrm>
          <a:prstGeom prst="rect">
            <a:avLst/>
          </a:prstGeom>
        </p:spPr>
      </p:pic>
      <p:pic>
        <p:nvPicPr>
          <p:cNvPr id="4" name="Picture 3" descr="Screen Shot 2021-02-02 at 15.50.20.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684" y="1143000"/>
            <a:ext cx="4256308" cy="3439636"/>
          </a:xfrm>
          <a:prstGeom prst="rect">
            <a:avLst/>
          </a:prstGeom>
        </p:spPr>
      </p:pic>
      <p:sp>
        <p:nvSpPr>
          <p:cNvPr id="5" name="Title 1">
            <a:extLst>
              <a:ext uri="{FF2B5EF4-FFF2-40B4-BE49-F238E27FC236}">
                <a16:creationId xmlns="" xmlns:a16="http://schemas.microsoft.com/office/drawing/2014/main" id="{3A45DE1B-8A83-0442-97CA-35714B6338BE}"/>
              </a:ext>
            </a:extLst>
          </p:cNvPr>
          <p:cNvSpPr txBox="1">
            <a:spLocks/>
          </p:cNvSpPr>
          <p:nvPr/>
        </p:nvSpPr>
        <p:spPr>
          <a:xfrm>
            <a:off x="313518" y="195943"/>
            <a:ext cx="8373282" cy="833970"/>
          </a:xfrm>
          <a:prstGeom prst="rect">
            <a:avLst/>
          </a:prstGeom>
          <a:solidFill>
            <a:srgbClr val="9F3041"/>
          </a:solidFill>
          <a:effectLst>
            <a:softEdge rad="63500"/>
          </a:effectLst>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i="1" dirty="0">
                <a:solidFill>
                  <a:schemeClr val="bg1"/>
                </a:solidFill>
                <a:latin typeface="Chalkduster" panose="03050602040202020205" pitchFamily="66" charset="77"/>
              </a:rPr>
              <a:t>Biodiversity loss, Planetary Boundaries</a:t>
            </a:r>
          </a:p>
        </p:txBody>
      </p:sp>
      <p:pic>
        <p:nvPicPr>
          <p:cNvPr id="6" name="Picture 2">
            <a:extLst>
              <a:ext uri="{FF2B5EF4-FFF2-40B4-BE49-F238E27FC236}">
                <a16:creationId xmlns="" xmlns:a16="http://schemas.microsoft.com/office/drawing/2014/main" id="{F159BB86-7B31-C246-AF36-192FF4358AB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63375" y="1256086"/>
            <a:ext cx="4284617" cy="3213463"/>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a:extLst>
              <a:ext uri="{FF2B5EF4-FFF2-40B4-BE49-F238E27FC236}">
                <a16:creationId xmlns="" xmlns:a16="http://schemas.microsoft.com/office/drawing/2014/main" id="{82A16610-DD50-594A-8C11-8787FB5E0852}"/>
              </a:ext>
            </a:extLst>
          </p:cNvPr>
          <p:cNvCxnSpPr/>
          <p:nvPr/>
        </p:nvCxnSpPr>
        <p:spPr>
          <a:xfrm>
            <a:off x="4265992" y="1143000"/>
            <a:ext cx="0" cy="3439636"/>
          </a:xfrm>
          <a:prstGeom prst="line">
            <a:avLst/>
          </a:prstGeom>
        </p:spPr>
        <p:style>
          <a:lnRef idx="2">
            <a:schemeClr val="accent2"/>
          </a:lnRef>
          <a:fillRef idx="0">
            <a:schemeClr val="accent2"/>
          </a:fillRef>
          <a:effectRef idx="1">
            <a:schemeClr val="accent2"/>
          </a:effectRef>
          <a:fontRef idx="minor">
            <a:schemeClr val="tx1"/>
          </a:fontRef>
        </p:style>
      </p:cxnSp>
      <p:cxnSp>
        <p:nvCxnSpPr>
          <p:cNvPr id="9" name="Straight Connector 8">
            <a:extLst>
              <a:ext uri="{FF2B5EF4-FFF2-40B4-BE49-F238E27FC236}">
                <a16:creationId xmlns="" xmlns:a16="http://schemas.microsoft.com/office/drawing/2014/main" id="{275046A7-11D6-E644-8AA0-9100EB199770}"/>
              </a:ext>
            </a:extLst>
          </p:cNvPr>
          <p:cNvCxnSpPr>
            <a:cxnSpLocks/>
          </p:cNvCxnSpPr>
          <p:nvPr/>
        </p:nvCxnSpPr>
        <p:spPr>
          <a:xfrm flipH="1">
            <a:off x="4265992" y="4582636"/>
            <a:ext cx="4878008" cy="0"/>
          </a:xfrm>
          <a:prstGeom prst="line">
            <a:avLst/>
          </a:prstGeom>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0940730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07.53.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232184"/>
            <a:ext cx="4257219" cy="3190465"/>
          </a:xfrm>
          <a:prstGeom prst="rect">
            <a:avLst/>
          </a:prstGeom>
        </p:spPr>
      </p:pic>
      <p:sp>
        <p:nvSpPr>
          <p:cNvPr id="3" name="Title 1">
            <a:extLst>
              <a:ext uri="{FF2B5EF4-FFF2-40B4-BE49-F238E27FC236}">
                <a16:creationId xmlns="" xmlns:a16="http://schemas.microsoft.com/office/drawing/2014/main" id="{7D9E1466-B796-D140-ACCA-07B497E78F01}"/>
              </a:ext>
            </a:extLst>
          </p:cNvPr>
          <p:cNvSpPr txBox="1">
            <a:spLocks/>
          </p:cNvSpPr>
          <p:nvPr/>
        </p:nvSpPr>
        <p:spPr>
          <a:xfrm>
            <a:off x="457200" y="127225"/>
            <a:ext cx="8229600" cy="1308126"/>
          </a:xfrm>
          <a:prstGeom prst="rect">
            <a:avLst/>
          </a:prstGeom>
          <a:solidFill>
            <a:srgbClr val="9F3041"/>
          </a:solidFill>
          <a:effectLst>
            <a:softEdge rad="63500"/>
          </a:effectLst>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1400" i="1" dirty="0">
              <a:solidFill>
                <a:schemeClr val="bg1"/>
              </a:solidFill>
              <a:latin typeface="Chalkduster" panose="03050602040202020205" pitchFamily="66" charset="77"/>
            </a:endParaRPr>
          </a:p>
          <a:p>
            <a:r>
              <a:rPr lang="en-US" sz="2800" i="1" dirty="0">
                <a:solidFill>
                  <a:schemeClr val="bg1"/>
                </a:solidFill>
                <a:latin typeface="Chalkduster" panose="03050602040202020205" pitchFamily="66" charset="77"/>
              </a:rPr>
              <a:t>Ecological footprint, Country Overshoot Day</a:t>
            </a:r>
          </a:p>
        </p:txBody>
      </p:sp>
      <p:pic>
        <p:nvPicPr>
          <p:cNvPr id="4" name="Picture 3" descr="Unknown-8.jpeg">
            <a:extLst>
              <a:ext uri="{FF2B5EF4-FFF2-40B4-BE49-F238E27FC236}">
                <a16:creationId xmlns="" xmlns:a16="http://schemas.microsoft.com/office/drawing/2014/main" id="{0F1F14DC-8233-7B4E-BE82-284AA4916B8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0" y="2468879"/>
            <a:ext cx="4360834" cy="2416629"/>
          </a:xfrm>
          <a:prstGeom prst="rect">
            <a:avLst/>
          </a:prstGeom>
        </p:spPr>
      </p:pic>
      <p:cxnSp>
        <p:nvCxnSpPr>
          <p:cNvPr id="5" name="Straight Connector 4">
            <a:extLst>
              <a:ext uri="{FF2B5EF4-FFF2-40B4-BE49-F238E27FC236}">
                <a16:creationId xmlns="" xmlns:a16="http://schemas.microsoft.com/office/drawing/2014/main" id="{988F45B8-7F30-874F-B6C6-22AB00901219}"/>
              </a:ext>
            </a:extLst>
          </p:cNvPr>
          <p:cNvCxnSpPr/>
          <p:nvPr/>
        </p:nvCxnSpPr>
        <p:spPr>
          <a:xfrm>
            <a:off x="4775443" y="1983013"/>
            <a:ext cx="0" cy="3439636"/>
          </a:xfrm>
          <a:prstGeom prst="line">
            <a:avLst/>
          </a:prstGeom>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3825399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FAC54257-BDCC-6B4D-A5C3-EA024DC99F29}"/>
              </a:ext>
            </a:extLst>
          </p:cNvPr>
          <p:cNvSpPr txBox="1">
            <a:spLocks/>
          </p:cNvSpPr>
          <p:nvPr/>
        </p:nvSpPr>
        <p:spPr>
          <a:xfrm>
            <a:off x="457200" y="160337"/>
            <a:ext cx="8229600" cy="780189"/>
          </a:xfrm>
          <a:prstGeom prst="rect">
            <a:avLst/>
          </a:prstGeom>
          <a:solidFill>
            <a:srgbClr val="9F3041"/>
          </a:solidFill>
          <a:effectLst>
            <a:softEdge rad="63500"/>
          </a:effectLst>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i="1" dirty="0">
                <a:solidFill>
                  <a:schemeClr val="bg1"/>
                </a:solidFill>
                <a:latin typeface="Chalkduster" panose="03050602040202020205" pitchFamily="66" charset="77"/>
              </a:rPr>
              <a:t>Opportunities for Raising Awareness</a:t>
            </a:r>
          </a:p>
        </p:txBody>
      </p:sp>
      <p:grpSp>
        <p:nvGrpSpPr>
          <p:cNvPr id="13" name="Group 12">
            <a:extLst>
              <a:ext uri="{FF2B5EF4-FFF2-40B4-BE49-F238E27FC236}">
                <a16:creationId xmlns="" xmlns:a16="http://schemas.microsoft.com/office/drawing/2014/main" id="{4FF5F640-BE94-0E4D-BCDD-C0537F07577A}"/>
              </a:ext>
            </a:extLst>
          </p:cNvPr>
          <p:cNvGrpSpPr/>
          <p:nvPr/>
        </p:nvGrpSpPr>
        <p:grpSpPr>
          <a:xfrm>
            <a:off x="457200" y="1018903"/>
            <a:ext cx="8229600" cy="5519502"/>
            <a:chOff x="1071154" y="2033409"/>
            <a:chExt cx="8229600" cy="5519502"/>
          </a:xfrm>
        </p:grpSpPr>
        <p:pic>
          <p:nvPicPr>
            <p:cNvPr id="6" name="Picture 5" descr="Calendar&#10;&#10;Description automatically generated">
              <a:extLst>
                <a:ext uri="{FF2B5EF4-FFF2-40B4-BE49-F238E27FC236}">
                  <a16:creationId xmlns="" xmlns:a16="http://schemas.microsoft.com/office/drawing/2014/main" id="{A96C7B94-7BBC-FC4A-B106-36C809979D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01894" y="2033409"/>
              <a:ext cx="2298860" cy="3065147"/>
            </a:xfrm>
            <a:prstGeom prst="rect">
              <a:avLst/>
            </a:prstGeom>
          </p:spPr>
        </p:pic>
        <p:pic>
          <p:nvPicPr>
            <p:cNvPr id="8" name="Picture 7" descr="A picture containing text, wall, indoor&#10;&#10;Description automatically generated">
              <a:extLst>
                <a:ext uri="{FF2B5EF4-FFF2-40B4-BE49-F238E27FC236}">
                  <a16:creationId xmlns="" xmlns:a16="http://schemas.microsoft.com/office/drawing/2014/main" id="{81357F71-64FF-4F4D-8F59-3828022C72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04486" y="5255983"/>
              <a:ext cx="1696268" cy="2261691"/>
            </a:xfrm>
            <a:prstGeom prst="rect">
              <a:avLst/>
            </a:prstGeom>
          </p:spPr>
        </p:pic>
        <p:pic>
          <p:nvPicPr>
            <p:cNvPr id="10" name="Picture 9" descr="A picture containing text, indoor, painting, box&#10;&#10;Description automatically generated">
              <a:extLst>
                <a:ext uri="{FF2B5EF4-FFF2-40B4-BE49-F238E27FC236}">
                  <a16:creationId xmlns="" xmlns:a16="http://schemas.microsoft.com/office/drawing/2014/main" id="{81D57F40-911E-424F-8C9B-8700F7B6598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154" y="2033409"/>
              <a:ext cx="5617232" cy="5118505"/>
            </a:xfrm>
            <a:prstGeom prst="rect">
              <a:avLst/>
            </a:prstGeom>
          </p:spPr>
        </p:pic>
        <p:pic>
          <p:nvPicPr>
            <p:cNvPr id="12" name="Picture 11" descr="A picture containing text&#10;&#10;Description automatically generated">
              <a:extLst>
                <a:ext uri="{FF2B5EF4-FFF2-40B4-BE49-F238E27FC236}">
                  <a16:creationId xmlns="" xmlns:a16="http://schemas.microsoft.com/office/drawing/2014/main" id="{9A3965EA-9F07-A146-B55B-784EEE45AA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36868" y="5255983"/>
              <a:ext cx="3062571" cy="2296928"/>
            </a:xfrm>
            <a:prstGeom prst="rect">
              <a:avLst/>
            </a:prstGeom>
          </p:spPr>
        </p:pic>
      </p:grpSp>
      <p:sp>
        <p:nvSpPr>
          <p:cNvPr id="16" name="TextBox 15">
            <a:extLst>
              <a:ext uri="{FF2B5EF4-FFF2-40B4-BE49-F238E27FC236}">
                <a16:creationId xmlns="" xmlns:a16="http://schemas.microsoft.com/office/drawing/2014/main" id="{CEFD2FB3-808D-DB44-92B3-716138260753}"/>
              </a:ext>
            </a:extLst>
          </p:cNvPr>
          <p:cNvSpPr txBox="1"/>
          <p:nvPr/>
        </p:nvSpPr>
        <p:spPr>
          <a:xfrm>
            <a:off x="287383" y="6283234"/>
            <a:ext cx="3265714" cy="369332"/>
          </a:xfrm>
          <a:prstGeom prst="rect">
            <a:avLst/>
          </a:prstGeom>
          <a:noFill/>
        </p:spPr>
        <p:txBody>
          <a:bodyPr wrap="square" rtlCol="0">
            <a:spAutoFit/>
          </a:bodyPr>
          <a:lstStyle/>
          <a:p>
            <a:r>
              <a:rPr lang="en-US" dirty="0"/>
              <a:t>Loreto SS, Letterkenny</a:t>
            </a:r>
          </a:p>
        </p:txBody>
      </p:sp>
    </p:spTree>
    <p:extLst>
      <p:ext uri="{BB962C8B-B14F-4D97-AF65-F5344CB8AC3E}">
        <p14:creationId xmlns:p14="http://schemas.microsoft.com/office/powerpoint/2010/main" val="619515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 xmlns:a16="http://schemas.microsoft.com/office/drawing/2014/main" id="{C96C8BAF-68F3-4B78-B238-35DF5D86560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 xmlns:a16="http://schemas.microsoft.com/office/drawing/2014/main" id="{4F4CD6D0-5A87-4BA2-A13A-0E40511C3CF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401080" y="699565"/>
            <a:ext cx="2664849" cy="5156200"/>
            <a:chOff x="7807230" y="2012810"/>
            <a:chExt cx="3251252" cy="3459865"/>
          </a:xfrm>
        </p:grpSpPr>
        <p:sp>
          <p:nvSpPr>
            <p:cNvPr id="17" name="Rectangle 16">
              <a:extLst>
                <a:ext uri="{FF2B5EF4-FFF2-40B4-BE49-F238E27FC236}">
                  <a16:creationId xmlns="" xmlns:a16="http://schemas.microsoft.com/office/drawing/2014/main" id="{5877EAC0-2063-444D-8EE9-72FED2E03B26}"/>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 xmlns:a16="http://schemas.microsoft.com/office/drawing/2014/main" id="{2C155BF8-661A-4F4A-B4EC-923105C6922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7" name="Picture 6" descr="A close-up of a person's face&#10;&#10;Description automatically generated with medium confidence">
            <a:extLst>
              <a:ext uri="{FF2B5EF4-FFF2-40B4-BE49-F238E27FC236}">
                <a16:creationId xmlns="" xmlns:a16="http://schemas.microsoft.com/office/drawing/2014/main" id="{0311F7E3-9ABC-E240-8A2C-0E9FC73E7E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9926" y="1667526"/>
            <a:ext cx="2407158" cy="3220278"/>
          </a:xfrm>
          <a:prstGeom prst="rect">
            <a:avLst/>
          </a:prstGeom>
        </p:spPr>
      </p:pic>
      <p:grpSp>
        <p:nvGrpSpPr>
          <p:cNvPr id="20" name="Group 19">
            <a:extLst>
              <a:ext uri="{FF2B5EF4-FFF2-40B4-BE49-F238E27FC236}">
                <a16:creationId xmlns="" xmlns:a16="http://schemas.microsoft.com/office/drawing/2014/main" id="{E9537076-EF48-4F72-9164-FD8260D550A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3239575" y="699565"/>
            <a:ext cx="2664849" cy="5156200"/>
            <a:chOff x="7807230" y="2012810"/>
            <a:chExt cx="3251252" cy="3459865"/>
          </a:xfrm>
        </p:grpSpPr>
        <p:sp>
          <p:nvSpPr>
            <p:cNvPr id="21" name="Rectangle 20">
              <a:extLst>
                <a:ext uri="{FF2B5EF4-FFF2-40B4-BE49-F238E27FC236}">
                  <a16:creationId xmlns="" xmlns:a16="http://schemas.microsoft.com/office/drawing/2014/main" id="{689673CB-C48B-4D05-B6E4-B88CD5BAA00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 xmlns:a16="http://schemas.microsoft.com/office/drawing/2014/main" id="{96C31A20-B341-476E-8C04-A26C87E1494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Content Placeholder 4" descr="A picture containing text&#10;&#10;Description automatically generated">
            <a:extLst>
              <a:ext uri="{FF2B5EF4-FFF2-40B4-BE49-F238E27FC236}">
                <a16:creationId xmlns="" xmlns:a16="http://schemas.microsoft.com/office/drawing/2014/main" id="{4426E6EA-48E7-B740-BDFE-7761EFAD574D}"/>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3365499" y="1667526"/>
            <a:ext cx="2407158" cy="3220278"/>
          </a:xfrm>
          <a:prstGeom prst="rect">
            <a:avLst/>
          </a:prstGeom>
        </p:spPr>
      </p:pic>
      <p:grpSp>
        <p:nvGrpSpPr>
          <p:cNvPr id="24" name="Group 23">
            <a:extLst>
              <a:ext uri="{FF2B5EF4-FFF2-40B4-BE49-F238E27FC236}">
                <a16:creationId xmlns="" xmlns:a16="http://schemas.microsoft.com/office/drawing/2014/main" id="{6EFC3492-86BD-4D75-B5B4-C2DBFE0BD106}"/>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6078069" y="699565"/>
            <a:ext cx="2664849" cy="5156200"/>
            <a:chOff x="7807230" y="2012810"/>
            <a:chExt cx="3251252" cy="3459865"/>
          </a:xfrm>
        </p:grpSpPr>
        <p:sp>
          <p:nvSpPr>
            <p:cNvPr id="25" name="Rectangle 24">
              <a:extLst>
                <a:ext uri="{FF2B5EF4-FFF2-40B4-BE49-F238E27FC236}">
                  <a16:creationId xmlns="" xmlns:a16="http://schemas.microsoft.com/office/drawing/2014/main" id="{F72E5074-2516-4705-BFF1-F508394A0AC6}"/>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 xmlns:a16="http://schemas.microsoft.com/office/drawing/2014/main" id="{02259E4C-F24C-4180-AEC3-76255D535E2C}"/>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9" name="Picture 8" descr="A picture containing text, person, receipt&#10;&#10;Description automatically generated">
            <a:extLst>
              <a:ext uri="{FF2B5EF4-FFF2-40B4-BE49-F238E27FC236}">
                <a16:creationId xmlns="" xmlns:a16="http://schemas.microsoft.com/office/drawing/2014/main" id="{06C8C0F9-8113-014B-AEDB-93323DFC4C7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06915" y="2377990"/>
            <a:ext cx="2407158" cy="1799350"/>
          </a:xfrm>
          <a:prstGeom prst="rect">
            <a:avLst/>
          </a:prstGeom>
        </p:spPr>
      </p:pic>
      <p:sp>
        <p:nvSpPr>
          <p:cNvPr id="10" name="TextBox 9">
            <a:extLst>
              <a:ext uri="{FF2B5EF4-FFF2-40B4-BE49-F238E27FC236}">
                <a16:creationId xmlns="" xmlns:a16="http://schemas.microsoft.com/office/drawing/2014/main" id="{64DB2828-4195-1B4B-B65A-7DF1AF6C25B7}"/>
              </a:ext>
            </a:extLst>
          </p:cNvPr>
          <p:cNvSpPr txBox="1"/>
          <p:nvPr/>
        </p:nvSpPr>
        <p:spPr>
          <a:xfrm>
            <a:off x="2159000" y="6324600"/>
            <a:ext cx="4002314" cy="369332"/>
          </a:xfrm>
          <a:prstGeom prst="rect">
            <a:avLst/>
          </a:prstGeom>
          <a:noFill/>
        </p:spPr>
        <p:txBody>
          <a:bodyPr wrap="none" rtlCol="0">
            <a:spAutoFit/>
          </a:bodyPr>
          <a:lstStyle/>
          <a:p>
            <a:r>
              <a:rPr lang="en-US" dirty="0"/>
              <a:t>Cork Educate Together Secondary School</a:t>
            </a:r>
          </a:p>
        </p:txBody>
      </p:sp>
    </p:spTree>
    <p:extLst>
      <p:ext uri="{BB962C8B-B14F-4D97-AF65-F5344CB8AC3E}">
        <p14:creationId xmlns:p14="http://schemas.microsoft.com/office/powerpoint/2010/main" val="11382808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28444"/>
            <a:ext cx="9144000" cy="707886"/>
          </a:xfrm>
          <a:prstGeom prst="rect">
            <a:avLst/>
          </a:prstGeom>
          <a:solidFill>
            <a:schemeClr val="accent6"/>
          </a:solidFill>
        </p:spPr>
        <p:txBody>
          <a:bodyPr wrap="square" rtlCol="0">
            <a:spAutoFit/>
          </a:bodyPr>
          <a:lstStyle/>
          <a:p>
            <a:pPr algn="ctr"/>
            <a:r>
              <a:rPr lang="en-US" sz="4000" b="1" dirty="0">
                <a:latin typeface="American Typewriter"/>
                <a:cs typeface="American Typewriter"/>
              </a:rPr>
              <a:t>CLASS BASED ASSESSMENTS </a:t>
            </a:r>
          </a:p>
        </p:txBody>
      </p:sp>
      <p:sp>
        <p:nvSpPr>
          <p:cNvPr id="3" name="TextBox 2"/>
          <p:cNvSpPr txBox="1"/>
          <p:nvPr/>
        </p:nvSpPr>
        <p:spPr>
          <a:xfrm>
            <a:off x="439645" y="897332"/>
            <a:ext cx="8704355" cy="5663089"/>
          </a:xfrm>
          <a:prstGeom prst="rect">
            <a:avLst/>
          </a:prstGeom>
          <a:noFill/>
        </p:spPr>
        <p:txBody>
          <a:bodyPr wrap="square" rtlCol="0">
            <a:spAutoFit/>
          </a:bodyPr>
          <a:lstStyle/>
          <a:p>
            <a:r>
              <a:rPr lang="en-US" sz="2000" b="1" dirty="0">
                <a:latin typeface="Calibri" panose="020F0502020204030204" pitchFamily="34" charset="0"/>
                <a:cs typeface="Calibri" panose="020F0502020204030204" pitchFamily="34" charset="0"/>
              </a:rPr>
              <a:t>CBA1: From Process to Realisation</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Community art project on global justice issue</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Redesign </a:t>
            </a:r>
            <a:r>
              <a:rPr lang="en-IE" dirty="0"/>
              <a:t>an aspect of their environment, a product or a building </a:t>
            </a:r>
            <a:r>
              <a:rPr lang="en-US" dirty="0">
                <a:latin typeface="Calibri" panose="020F0502020204030204" pitchFamily="34" charset="0"/>
                <a:cs typeface="Calibri" panose="020F0502020204030204" pitchFamily="34" charset="0"/>
              </a:rPr>
              <a:t>-cradle-to-cradle principles</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Link with local artist </a:t>
            </a:r>
            <a:r>
              <a:rPr lang="en-IE" dirty="0"/>
              <a:t>whose work represents a positive response to real-world problems </a:t>
            </a:r>
            <a:endParaRPr lang="en-US"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IE" dirty="0"/>
              <a:t>Respond to a primary source, such as an artefact, from or representing the Global South </a:t>
            </a:r>
          </a:p>
          <a:p>
            <a:r>
              <a:rPr lang="en-IE" dirty="0"/>
              <a:t>	(for example: items manufactured or including raw materials sourced in the Global 	South – food (and/or food wrapping), textiles, technology or medicine; </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Respond to literature-check out our book list!</a:t>
            </a:r>
          </a:p>
          <a:p>
            <a:pPr marL="285750" indent="-285750">
              <a:buFont typeface="Arial" panose="020B0604020202020204" pitchFamily="34" charset="0"/>
              <a:buChar char="•"/>
            </a:pPr>
            <a:endParaRPr lang="en-US" sz="1400" dirty="0">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a:p>
            <a:r>
              <a:rPr lang="en-US" sz="2000" b="1" dirty="0">
                <a:latin typeface="Calibri" panose="020F0502020204030204" pitchFamily="34" charset="0"/>
                <a:cs typeface="Calibri" panose="020F0502020204030204" pitchFamily="34" charset="0"/>
              </a:rPr>
              <a:t>CBA2: Communicate and Reflect</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Response Contemporary Issue in the news</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Working with a primary source</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Functional or decorative craftwork</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My own scenario is…….., based on….</a:t>
            </a:r>
          </a:p>
          <a:p>
            <a:pPr marL="285750" indent="-285750">
              <a:buFontTx/>
              <a:buChar char="-"/>
            </a:pPr>
            <a:endParaRPr lang="en-US" dirty="0">
              <a:latin typeface="Calibri" panose="020F0502020204030204" pitchFamily="34" charset="0"/>
              <a:cs typeface="Calibri" panose="020F0502020204030204" pitchFamily="34" charset="0"/>
            </a:endParaRPr>
          </a:p>
          <a:p>
            <a:endParaRPr lang="en-US" b="1" dirty="0">
              <a:latin typeface="Calibri" panose="020F0502020204030204" pitchFamily="34" charset="0"/>
              <a:cs typeface="Calibri" panose="020F0502020204030204" pitchFamily="34" charset="0"/>
            </a:endParaRPr>
          </a:p>
          <a:p>
            <a:endParaRPr lang="en-US" b="1"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pic>
        <p:nvPicPr>
          <p:cNvPr id="4" name="Picture 3" descr="100_objects_logo-02-300x13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86500" y="5406923"/>
            <a:ext cx="2857500" cy="1285875"/>
          </a:xfrm>
          <a:prstGeom prst="rect">
            <a:avLst/>
          </a:prstGeom>
        </p:spPr>
      </p:pic>
      <p:pic>
        <p:nvPicPr>
          <p:cNvPr id="5" name="Picture 4" descr="Trial-1200x300.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9645" y="5406923"/>
            <a:ext cx="5215900" cy="1303975"/>
          </a:xfrm>
          <a:prstGeom prst="rect">
            <a:avLst/>
          </a:prstGeom>
        </p:spPr>
      </p:pic>
    </p:spTree>
    <p:extLst>
      <p:ext uri="{BB962C8B-B14F-4D97-AF65-F5344CB8AC3E}">
        <p14:creationId xmlns:p14="http://schemas.microsoft.com/office/powerpoint/2010/main" val="4103126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BD7CEB99-3180-F74C-855A-207C3C743BEB}"/>
              </a:ext>
            </a:extLst>
          </p:cNvPr>
          <p:cNvSpPr txBox="1">
            <a:spLocks/>
          </p:cNvSpPr>
          <p:nvPr/>
        </p:nvSpPr>
        <p:spPr>
          <a:xfrm>
            <a:off x="143689" y="182305"/>
            <a:ext cx="8733357" cy="549215"/>
          </a:xfrm>
          <a:prstGeom prst="rect">
            <a:avLst/>
          </a:prstGeom>
          <a:solidFill>
            <a:srgbClr val="A1C51A"/>
          </a:solidFill>
          <a:effectLst>
            <a:softEdge rad="63500"/>
          </a:effectLst>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500" i="1">
              <a:solidFill>
                <a:schemeClr val="bg1"/>
              </a:solidFill>
              <a:latin typeface="Chalkduster" panose="03050602040202020205" pitchFamily="66" charset="77"/>
            </a:endParaRPr>
          </a:p>
          <a:p>
            <a:r>
              <a:rPr lang="en-US" sz="1800" i="1" dirty="0">
                <a:solidFill>
                  <a:schemeClr val="bg1"/>
                </a:solidFill>
                <a:latin typeface="Chalkduster" panose="03050602040202020205" pitchFamily="66" charset="77"/>
              </a:rPr>
              <a:t>CBA - Workhouses and forced Migration</a:t>
            </a:r>
          </a:p>
        </p:txBody>
      </p:sp>
      <p:pic>
        <p:nvPicPr>
          <p:cNvPr id="6" name="Picture 5" descr="A picture containing wall, stone, clothes&#10;&#10;Description automatically generated">
            <a:extLst>
              <a:ext uri="{FF2B5EF4-FFF2-40B4-BE49-F238E27FC236}">
                <a16:creationId xmlns="" xmlns:a16="http://schemas.microsoft.com/office/drawing/2014/main" id="{066AAC39-0DEF-1241-B6A0-F77381E857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07706" y="850220"/>
            <a:ext cx="1892601" cy="2531908"/>
          </a:xfrm>
          <a:prstGeom prst="rect">
            <a:avLst/>
          </a:prstGeom>
        </p:spPr>
      </p:pic>
      <p:sp>
        <p:nvSpPr>
          <p:cNvPr id="7" name="Rectangle 6">
            <a:extLst>
              <a:ext uri="{FF2B5EF4-FFF2-40B4-BE49-F238E27FC236}">
                <a16:creationId xmlns="" xmlns:a16="http://schemas.microsoft.com/office/drawing/2014/main" id="{4DB0C59F-E578-0048-8982-AFEDC0C1E977}"/>
              </a:ext>
            </a:extLst>
          </p:cNvPr>
          <p:cNvSpPr/>
          <p:nvPr/>
        </p:nvSpPr>
        <p:spPr>
          <a:xfrm>
            <a:off x="5042295" y="6214030"/>
            <a:ext cx="4545841" cy="461665"/>
          </a:xfrm>
          <a:prstGeom prst="rect">
            <a:avLst/>
          </a:prstGeom>
        </p:spPr>
        <p:txBody>
          <a:bodyPr wrap="square">
            <a:spAutoFit/>
          </a:bodyPr>
          <a:lstStyle/>
          <a:p>
            <a:r>
              <a:rPr lang="en-IE" sz="1200" dirty="0" err="1">
                <a:solidFill>
                  <a:srgbClr val="353535"/>
                </a:solidFill>
                <a:latin typeface="Open Sans"/>
              </a:rPr>
              <a:t>Orlagh</a:t>
            </a:r>
            <a:r>
              <a:rPr lang="en-IE" sz="1200" dirty="0">
                <a:solidFill>
                  <a:srgbClr val="353535"/>
                </a:solidFill>
                <a:latin typeface="Open Sans"/>
              </a:rPr>
              <a:t> Meegan-Gallagher is the Artist in Residence and Education Officer at the Workhouse in </a:t>
            </a:r>
            <a:r>
              <a:rPr lang="en-IE" sz="1200" dirty="0" err="1">
                <a:solidFill>
                  <a:srgbClr val="353535"/>
                </a:solidFill>
                <a:latin typeface="Open Sans"/>
              </a:rPr>
              <a:t>Carrickmacross</a:t>
            </a:r>
            <a:endParaRPr lang="en-US" sz="1200" dirty="0"/>
          </a:p>
        </p:txBody>
      </p:sp>
      <p:pic>
        <p:nvPicPr>
          <p:cNvPr id="11" name="Picture 10" descr="A picture containing text, black, stone&#10;&#10;Description automatically generated">
            <a:extLst>
              <a:ext uri="{FF2B5EF4-FFF2-40B4-BE49-F238E27FC236}">
                <a16:creationId xmlns="" xmlns:a16="http://schemas.microsoft.com/office/drawing/2014/main" id="{027CEF8E-FB5A-9B49-B53E-30A07F7F02F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42295" y="846567"/>
            <a:ext cx="1962660" cy="2537854"/>
          </a:xfrm>
          <a:prstGeom prst="rect">
            <a:avLst/>
          </a:prstGeom>
        </p:spPr>
      </p:pic>
      <p:pic>
        <p:nvPicPr>
          <p:cNvPr id="15" name="Picture 14" descr="A picture containing text&#10;&#10;Description automatically generated">
            <a:extLst>
              <a:ext uri="{FF2B5EF4-FFF2-40B4-BE49-F238E27FC236}">
                <a16:creationId xmlns="" xmlns:a16="http://schemas.microsoft.com/office/drawing/2014/main" id="{C1EBC03F-4FC4-C343-843A-BD0FC6E2745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092794" y="3561129"/>
            <a:ext cx="3887766" cy="2450304"/>
          </a:xfrm>
          <a:prstGeom prst="rect">
            <a:avLst/>
          </a:prstGeom>
        </p:spPr>
      </p:pic>
      <p:pic>
        <p:nvPicPr>
          <p:cNvPr id="17" name="Picture 16" descr="A picture containing window, many, different, colorful&#10;&#10;Description automatically generated">
            <a:extLst>
              <a:ext uri="{FF2B5EF4-FFF2-40B4-BE49-F238E27FC236}">
                <a16:creationId xmlns="" xmlns:a16="http://schemas.microsoft.com/office/drawing/2014/main" id="{A9175038-DB87-4344-A720-71D9D2BF03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3688" y="3046845"/>
            <a:ext cx="4741823" cy="3544513"/>
          </a:xfrm>
          <a:prstGeom prst="rect">
            <a:avLst/>
          </a:prstGeom>
        </p:spPr>
      </p:pic>
      <p:pic>
        <p:nvPicPr>
          <p:cNvPr id="19" name="Picture 18" descr="A picture containing building, brick, stone, basement&#10;&#10;Description automatically generated">
            <a:extLst>
              <a:ext uri="{FF2B5EF4-FFF2-40B4-BE49-F238E27FC236}">
                <a16:creationId xmlns="" xmlns:a16="http://schemas.microsoft.com/office/drawing/2014/main" id="{17E1C7F1-061E-CB47-9F1F-AE7680C839ED}"/>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30630" y="919204"/>
            <a:ext cx="4754882" cy="1978212"/>
          </a:xfrm>
          <a:prstGeom prst="rect">
            <a:avLst/>
          </a:prstGeom>
        </p:spPr>
      </p:pic>
    </p:spTree>
    <p:extLst>
      <p:ext uri="{BB962C8B-B14F-4D97-AF65-F5344CB8AC3E}">
        <p14:creationId xmlns:p14="http://schemas.microsoft.com/office/powerpoint/2010/main" val="42771733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0D7B6173-1D58-48E2-83CF-37350F315F7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3D4464D8-FD41-4EA2-9094-791BB1112F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 xmlns:a16="http://schemas.microsoft.com/office/drawing/2014/main" id="{B0DAC8FB-A162-44E3-A606-C855A03A5B0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9141714" cy="6862380"/>
          </a:xfrm>
          <a:prstGeom prst="rect">
            <a:avLst/>
          </a:prstGeom>
        </p:spPr>
      </p:pic>
      <p:sp>
        <p:nvSpPr>
          <p:cNvPr id="14" name="Rectangle 13">
            <a:extLst>
              <a:ext uri="{FF2B5EF4-FFF2-40B4-BE49-F238E27FC236}">
                <a16:creationId xmlns="" xmlns:a16="http://schemas.microsoft.com/office/drawing/2014/main" id="{21BDEC81-16A7-4451-B893-C15000083B7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 xmlns:a16="http://schemas.microsoft.com/office/drawing/2014/main" id="{59DF772F-A79B-48F9-8B22-3B11AB3068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03906" y="729175"/>
            <a:ext cx="559272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 xmlns:a16="http://schemas.microsoft.com/office/drawing/2014/main" id="{C27F29A8-307B-8243-83C7-8C189013A211}"/>
              </a:ext>
            </a:extLst>
          </p:cNvPr>
          <p:cNvSpPr>
            <a:spLocks noGrp="1"/>
          </p:cNvSpPr>
          <p:nvPr>
            <p:ph type="title"/>
          </p:nvPr>
        </p:nvSpPr>
        <p:spPr>
          <a:xfrm>
            <a:off x="893974" y="900622"/>
            <a:ext cx="4958259" cy="1893524"/>
          </a:xfrm>
        </p:spPr>
        <p:txBody>
          <a:bodyPr anchor="b">
            <a:normAutofit/>
          </a:bodyPr>
          <a:lstStyle/>
          <a:p>
            <a:r>
              <a:rPr lang="en-US" sz="4200" dirty="0"/>
              <a:t>Breakout Rooms	</a:t>
            </a:r>
          </a:p>
        </p:txBody>
      </p:sp>
      <p:sp>
        <p:nvSpPr>
          <p:cNvPr id="3" name="Content Placeholder 2">
            <a:extLst>
              <a:ext uri="{FF2B5EF4-FFF2-40B4-BE49-F238E27FC236}">
                <a16:creationId xmlns="" xmlns:a16="http://schemas.microsoft.com/office/drawing/2014/main" id="{20BDB50B-34C5-214D-BDC7-80DAEC291621}"/>
              </a:ext>
            </a:extLst>
          </p:cNvPr>
          <p:cNvSpPr>
            <a:spLocks noGrp="1"/>
          </p:cNvSpPr>
          <p:nvPr>
            <p:ph idx="1"/>
          </p:nvPr>
        </p:nvSpPr>
        <p:spPr>
          <a:xfrm>
            <a:off x="893974" y="2965593"/>
            <a:ext cx="4958259" cy="2941544"/>
          </a:xfrm>
        </p:spPr>
        <p:txBody>
          <a:bodyPr>
            <a:normAutofit/>
          </a:bodyPr>
          <a:lstStyle/>
          <a:p>
            <a:pPr marL="0" indent="0">
              <a:buNone/>
            </a:pPr>
            <a:r>
              <a:rPr lang="en-US" sz="1600" dirty="0"/>
              <a:t>What </a:t>
            </a:r>
            <a:r>
              <a:rPr lang="en-US" sz="1600" b="1" dirty="0"/>
              <a:t>art processes</a:t>
            </a:r>
            <a:r>
              <a:rPr lang="en-US" sz="1600" dirty="0"/>
              <a:t> do you use to interrogate Global Justice issues?</a:t>
            </a:r>
          </a:p>
          <a:p>
            <a:pPr marL="0" indent="0">
              <a:buNone/>
            </a:pPr>
            <a:endParaRPr lang="en-US" sz="1600" dirty="0"/>
          </a:p>
          <a:p>
            <a:pPr marL="0" indent="0">
              <a:buNone/>
            </a:pPr>
            <a:r>
              <a:rPr lang="en-US" sz="1600" dirty="0"/>
              <a:t>How do you/could you engage your students in </a:t>
            </a:r>
            <a:r>
              <a:rPr lang="en-US" sz="1600" b="1" dirty="0"/>
              <a:t>action on local to global justice issues? </a:t>
            </a:r>
          </a:p>
          <a:p>
            <a:pPr marL="0" indent="0">
              <a:buNone/>
            </a:pPr>
            <a:endParaRPr lang="en-US" sz="1600" dirty="0"/>
          </a:p>
          <a:p>
            <a:pPr marL="0" indent="0">
              <a:buNone/>
            </a:pPr>
            <a:r>
              <a:rPr lang="en-US" sz="1600" dirty="0"/>
              <a:t>How might the CBA provide an opportunity for students to </a:t>
            </a:r>
            <a:r>
              <a:rPr lang="en-US" sz="1600" b="1" dirty="0"/>
              <a:t>engage the school community / local community and beyond in global justice issues</a:t>
            </a:r>
            <a:r>
              <a:rPr lang="en-US" sz="1600" dirty="0"/>
              <a:t>?</a:t>
            </a:r>
          </a:p>
          <a:p>
            <a:pPr marL="0" indent="0">
              <a:buNone/>
            </a:pPr>
            <a:endParaRPr lang="en-US" sz="1600" dirty="0"/>
          </a:p>
          <a:p>
            <a:pPr marL="0" indent="0">
              <a:buNone/>
            </a:pPr>
            <a:endParaRPr lang="en-US" sz="1600" dirty="0"/>
          </a:p>
        </p:txBody>
      </p:sp>
    </p:spTree>
    <p:extLst>
      <p:ext uri="{BB962C8B-B14F-4D97-AF65-F5344CB8AC3E}">
        <p14:creationId xmlns:p14="http://schemas.microsoft.com/office/powerpoint/2010/main" val="38233891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vaV5yYWYAgwYYm.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0909" y="177801"/>
            <a:ext cx="8636000" cy="5740400"/>
          </a:xfrm>
          <a:prstGeom prst="rect">
            <a:avLst/>
          </a:prstGeom>
        </p:spPr>
      </p:pic>
      <p:sp>
        <p:nvSpPr>
          <p:cNvPr id="3" name="TextBox 2"/>
          <p:cNvSpPr txBox="1"/>
          <p:nvPr/>
        </p:nvSpPr>
        <p:spPr>
          <a:xfrm>
            <a:off x="230909" y="5918201"/>
            <a:ext cx="8636000" cy="707886"/>
          </a:xfrm>
          <a:prstGeom prst="rect">
            <a:avLst/>
          </a:prstGeom>
          <a:noFill/>
        </p:spPr>
        <p:txBody>
          <a:bodyPr wrap="square" rtlCol="0">
            <a:spAutoFit/>
          </a:bodyPr>
          <a:lstStyle/>
          <a:p>
            <a:pPr algn="ctr"/>
            <a:r>
              <a:rPr lang="en-US" sz="4000" b="1" dirty="0">
                <a:latin typeface="American Typewriter"/>
                <a:cs typeface="American Typewriter"/>
              </a:rPr>
              <a:t>Take a Break!</a:t>
            </a:r>
          </a:p>
        </p:txBody>
      </p:sp>
    </p:spTree>
    <p:extLst>
      <p:ext uri="{BB962C8B-B14F-4D97-AF65-F5344CB8AC3E}">
        <p14:creationId xmlns:p14="http://schemas.microsoft.com/office/powerpoint/2010/main" val="2153234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54303"/>
            <a:ext cx="9143999" cy="646331"/>
          </a:xfrm>
          <a:prstGeom prst="rect">
            <a:avLst/>
          </a:prstGeom>
          <a:solidFill>
            <a:schemeClr val="accent1">
              <a:lumMod val="60000"/>
              <a:lumOff val="40000"/>
            </a:schemeClr>
          </a:solidFill>
        </p:spPr>
        <p:txBody>
          <a:bodyPr wrap="square" rtlCol="0">
            <a:spAutoFit/>
          </a:bodyPr>
          <a:lstStyle/>
          <a:p>
            <a:pPr algn="ctr"/>
            <a:r>
              <a:rPr lang="en-US" sz="3600" b="1" dirty="0">
                <a:solidFill>
                  <a:schemeClr val="bg1"/>
                </a:solidFill>
                <a:latin typeface="Chalkduster" panose="03050602040202020205" pitchFamily="66" charset="77"/>
                <a:cs typeface="American Typewriter"/>
              </a:rPr>
              <a:t>Cross Curricular Projects</a:t>
            </a:r>
          </a:p>
        </p:txBody>
      </p:sp>
      <p:sp>
        <p:nvSpPr>
          <p:cNvPr id="3" name="TextBox 2"/>
          <p:cNvSpPr txBox="1"/>
          <p:nvPr/>
        </p:nvSpPr>
        <p:spPr>
          <a:xfrm>
            <a:off x="0" y="896204"/>
            <a:ext cx="9144000" cy="584775"/>
          </a:xfrm>
          <a:prstGeom prst="rect">
            <a:avLst/>
          </a:prstGeom>
          <a:noFill/>
        </p:spPr>
        <p:txBody>
          <a:bodyPr wrap="square" rtlCol="0">
            <a:spAutoFit/>
          </a:bodyPr>
          <a:lstStyle/>
          <a:p>
            <a:pPr algn="ctr"/>
            <a:r>
              <a:rPr lang="en-US" sz="1600" b="1" dirty="0">
                <a:latin typeface="American Typewriter"/>
                <a:cs typeface="American Typewriter"/>
              </a:rPr>
              <a:t>Miscellany of Stories-Blakestown Community School</a:t>
            </a:r>
            <a:endParaRPr lang="en-US" sz="1600" dirty="0">
              <a:latin typeface="American Typewriter"/>
              <a:cs typeface="American Typewriter"/>
            </a:endParaRPr>
          </a:p>
          <a:p>
            <a:endParaRPr lang="en-US" sz="1600" dirty="0">
              <a:latin typeface="American Typewriter"/>
              <a:cs typeface="American Typewriter"/>
            </a:endParaRPr>
          </a:p>
        </p:txBody>
      </p:sp>
      <p:pic>
        <p:nvPicPr>
          <p:cNvPr id="4" name="Picture 3" descr="144538660_450771919288193_1512896744684048972_n.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7132" y="4618480"/>
            <a:ext cx="2538553" cy="1904658"/>
          </a:xfrm>
          <a:prstGeom prst="rect">
            <a:avLst/>
          </a:prstGeom>
          <a:ln>
            <a:solidFill>
              <a:srgbClr val="403152"/>
            </a:solidFill>
          </a:ln>
        </p:spPr>
      </p:pic>
      <p:pic>
        <p:nvPicPr>
          <p:cNvPr id="5" name="Picture 4" descr="144824567_3809754442424675_4805757619816861676_n.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2602" y="4618481"/>
            <a:ext cx="2542625" cy="1904657"/>
          </a:xfrm>
          <a:prstGeom prst="rect">
            <a:avLst/>
          </a:prstGeom>
          <a:ln>
            <a:solidFill>
              <a:srgbClr val="403152"/>
            </a:solidFill>
          </a:ln>
        </p:spPr>
      </p:pic>
      <p:pic>
        <p:nvPicPr>
          <p:cNvPr id="6" name="Picture 5" descr="Unknown-35.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284094" y="1567284"/>
            <a:ext cx="3893253" cy="2916182"/>
          </a:xfrm>
          <a:prstGeom prst="rect">
            <a:avLst/>
          </a:prstGeom>
        </p:spPr>
      </p:pic>
      <p:pic>
        <p:nvPicPr>
          <p:cNvPr id="7" name="Picture 6" descr="Unknown-34.jpe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73799" y="1624936"/>
            <a:ext cx="3436052" cy="4898202"/>
          </a:xfrm>
          <a:prstGeom prst="rect">
            <a:avLst/>
          </a:prstGeom>
        </p:spPr>
      </p:pic>
    </p:spTree>
    <p:extLst>
      <p:ext uri="{BB962C8B-B14F-4D97-AF65-F5344CB8AC3E}">
        <p14:creationId xmlns:p14="http://schemas.microsoft.com/office/powerpoint/2010/main" val="428016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MG_2399.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172675" y="4096854"/>
            <a:ext cx="2849168" cy="2136876"/>
          </a:xfrm>
          <a:prstGeom prst="rect">
            <a:avLst/>
          </a:prstGeom>
        </p:spPr>
      </p:pic>
      <p:sp>
        <p:nvSpPr>
          <p:cNvPr id="9" name="Rounded Rectangular Callout 8"/>
          <p:cNvSpPr/>
          <p:nvPr/>
        </p:nvSpPr>
        <p:spPr>
          <a:xfrm>
            <a:off x="1212076" y="1030433"/>
            <a:ext cx="7360996" cy="2487116"/>
          </a:xfrm>
          <a:prstGeom prst="wedgeRoundRectCallout">
            <a:avLst>
              <a:gd name="adj1" fmla="val 56142"/>
              <a:gd name="adj2" fmla="val 61769"/>
              <a:gd name="adj3" fmla="val 16667"/>
            </a:avLst>
          </a:prstGeom>
          <a:solidFill>
            <a:schemeClr val="accent6"/>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chemeClr val="tx1"/>
                </a:solidFill>
              </a:rPr>
              <a:t>‘In visual art learners have looked at consumer responsibility, material sustainability, up-cycling and recycling. This has tied in with ethical education where students looked at the environmental values, employment values and marketing values of retail giant H&amp;M. Students researched and displayed these values, discussing the company's ethics and global environmental impact</a:t>
            </a:r>
            <a:r>
              <a:rPr lang="en-US" dirty="0">
                <a:solidFill>
                  <a:srgbClr val="000000"/>
                </a:solidFill>
                <a:latin typeface="Lucida Grande"/>
                <a:ea typeface="Lucida Grande"/>
                <a:cs typeface="Lucida Grande"/>
              </a:rPr>
              <a:t>’ </a:t>
            </a:r>
            <a:r>
              <a:rPr lang="en-US" dirty="0" err="1">
                <a:solidFill>
                  <a:srgbClr val="000000"/>
                </a:solidFill>
                <a:latin typeface="Lucida Grande"/>
                <a:ea typeface="Lucida Grande"/>
                <a:cs typeface="Lucida Grande"/>
              </a:rPr>
              <a:t>Goatstown</a:t>
            </a:r>
            <a:r>
              <a:rPr lang="en-US" dirty="0">
                <a:solidFill>
                  <a:srgbClr val="000000"/>
                </a:solidFill>
                <a:latin typeface="Lucida Grande"/>
                <a:ea typeface="Lucida Grande"/>
                <a:cs typeface="Lucida Grande"/>
              </a:rPr>
              <a:t> ETSS</a:t>
            </a:r>
            <a:endParaRPr lang="en-US" dirty="0"/>
          </a:p>
        </p:txBody>
      </p:sp>
      <p:sp>
        <p:nvSpPr>
          <p:cNvPr id="10" name="Rectangular Callout 9"/>
          <p:cNvSpPr/>
          <p:nvPr/>
        </p:nvSpPr>
        <p:spPr>
          <a:xfrm>
            <a:off x="3639281" y="3740708"/>
            <a:ext cx="4933791" cy="2537141"/>
          </a:xfrm>
          <a:prstGeom prst="wedgeRectCallout">
            <a:avLst>
              <a:gd name="adj1" fmla="val -71823"/>
              <a:gd name="adj2" fmla="val 6827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rPr>
              <a:t>2</a:t>
            </a:r>
            <a:r>
              <a:rPr lang="en-US" i="1" baseline="30000" dirty="0">
                <a:solidFill>
                  <a:srgbClr val="000000"/>
                </a:solidFill>
              </a:rPr>
              <a:t>nd</a:t>
            </a:r>
            <a:r>
              <a:rPr lang="en-US" i="1" dirty="0">
                <a:solidFill>
                  <a:srgbClr val="000000"/>
                </a:solidFill>
              </a:rPr>
              <a:t> year Creative Engagement Project on the theme of 'Migration'. Students designed a number of dry point prints for the theme of Migration. During the project students worked with artist Clare Henderson. The project has been on a permanent display in our school and in March this year will also be displayed on the Creative Engagement website. </a:t>
            </a:r>
            <a:r>
              <a:rPr lang="en-US" b="1" dirty="0">
                <a:solidFill>
                  <a:srgbClr val="000000"/>
                </a:solidFill>
              </a:rPr>
              <a:t>Bremore ETSS</a:t>
            </a:r>
          </a:p>
        </p:txBody>
      </p:sp>
      <p:sp>
        <p:nvSpPr>
          <p:cNvPr id="6" name="TextBox 5">
            <a:extLst>
              <a:ext uri="{FF2B5EF4-FFF2-40B4-BE49-F238E27FC236}">
                <a16:creationId xmlns="" xmlns:a16="http://schemas.microsoft.com/office/drawing/2014/main" id="{A2B23EA7-E194-824C-AF9F-7F6ED4D1A5B5}"/>
              </a:ext>
            </a:extLst>
          </p:cNvPr>
          <p:cNvSpPr txBox="1"/>
          <p:nvPr/>
        </p:nvSpPr>
        <p:spPr>
          <a:xfrm>
            <a:off x="1" y="154303"/>
            <a:ext cx="9143999" cy="646331"/>
          </a:xfrm>
          <a:prstGeom prst="rect">
            <a:avLst/>
          </a:prstGeom>
          <a:solidFill>
            <a:schemeClr val="accent1">
              <a:lumMod val="60000"/>
              <a:lumOff val="40000"/>
            </a:schemeClr>
          </a:solidFill>
        </p:spPr>
        <p:txBody>
          <a:bodyPr wrap="square" rtlCol="0">
            <a:spAutoFit/>
          </a:bodyPr>
          <a:lstStyle/>
          <a:p>
            <a:pPr algn="ctr"/>
            <a:r>
              <a:rPr lang="en-US" sz="3600" b="1" dirty="0">
                <a:solidFill>
                  <a:schemeClr val="bg1"/>
                </a:solidFill>
                <a:latin typeface="Chalkduster" panose="03050602040202020205" pitchFamily="66" charset="77"/>
                <a:cs typeface="American Typewriter"/>
              </a:rPr>
              <a:t>Cross Curricular Projects</a:t>
            </a:r>
          </a:p>
        </p:txBody>
      </p:sp>
    </p:spTree>
    <p:extLst>
      <p:ext uri="{BB962C8B-B14F-4D97-AF65-F5344CB8AC3E}">
        <p14:creationId xmlns:p14="http://schemas.microsoft.com/office/powerpoint/2010/main" val="1138672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2-27 at 23.04.0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612" y="142003"/>
            <a:ext cx="9227200" cy="6527738"/>
          </a:xfrm>
          <a:prstGeom prst="rect">
            <a:avLst/>
          </a:prstGeom>
          <a:ln>
            <a:solidFill>
              <a:srgbClr val="403152"/>
            </a:solidFill>
          </a:ln>
        </p:spPr>
      </p:pic>
    </p:spTree>
    <p:extLst>
      <p:ext uri="{BB962C8B-B14F-4D97-AF65-F5344CB8AC3E}">
        <p14:creationId xmlns:p14="http://schemas.microsoft.com/office/powerpoint/2010/main" val="3415189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05 at 11.04.1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05408" y="914901"/>
            <a:ext cx="6235700" cy="5702300"/>
          </a:xfrm>
          <a:prstGeom prst="rect">
            <a:avLst/>
          </a:prstGeom>
        </p:spPr>
      </p:pic>
      <p:pic>
        <p:nvPicPr>
          <p:cNvPr id="3" name="Picture 2" descr="Screen Shot 2021-03-05 at 11.09.44.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506" y="257514"/>
            <a:ext cx="1899597" cy="1626755"/>
          </a:xfrm>
          <a:prstGeom prst="rect">
            <a:avLst/>
          </a:prstGeom>
        </p:spPr>
      </p:pic>
    </p:spTree>
    <p:extLst>
      <p:ext uri="{BB962C8B-B14F-4D97-AF65-F5344CB8AC3E}">
        <p14:creationId xmlns:p14="http://schemas.microsoft.com/office/powerpoint/2010/main" val="30882744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4801314"/>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Visual Studies</a:t>
            </a:r>
          </a:p>
          <a:p>
            <a:pPr algn="ctr"/>
            <a:r>
              <a:rPr lang="en-US" sz="5400" dirty="0"/>
              <a:t>Why was it created?</a:t>
            </a:r>
          </a:p>
          <a:p>
            <a:pPr algn="ctr"/>
            <a:endParaRPr lang="en-US" sz="5400" dirty="0"/>
          </a:p>
          <a:p>
            <a:pPr algn="ctr"/>
            <a:r>
              <a:rPr lang="en-US" sz="4000" dirty="0">
                <a:latin typeface="American Typewriter"/>
                <a:cs typeface="American Typewriter"/>
              </a:rPr>
              <a:t>Before the movement, </a:t>
            </a:r>
          </a:p>
          <a:p>
            <a:pPr algn="ctr"/>
            <a:r>
              <a:rPr lang="en-US" sz="4000" dirty="0">
                <a:latin typeface="American Typewriter"/>
                <a:cs typeface="American Typewriter"/>
              </a:rPr>
              <a:t>The movement, </a:t>
            </a:r>
          </a:p>
          <a:p>
            <a:pPr algn="ctr"/>
            <a:r>
              <a:rPr lang="en-US" sz="4000" dirty="0">
                <a:latin typeface="American Typewriter"/>
                <a:cs typeface="American Typewriter"/>
              </a:rPr>
              <a:t>After the movement</a:t>
            </a:r>
          </a:p>
          <a:p>
            <a:pPr algn="ctr"/>
            <a:endParaRPr lang="ga-IE" sz="2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pic>
        <p:nvPicPr>
          <p:cNvPr id="4" name="Picture 3" descr="IMG_2386.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7422000" y="2815969"/>
            <a:ext cx="1968000" cy="1476000"/>
          </a:xfrm>
          <a:prstGeom prst="rect">
            <a:avLst/>
          </a:prstGeom>
        </p:spPr>
      </p:pic>
      <p:pic>
        <p:nvPicPr>
          <p:cNvPr id="5" name="Picture 4" descr="IMG_2389.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246000" y="2815969"/>
            <a:ext cx="1968000" cy="1476000"/>
          </a:xfrm>
          <a:prstGeom prst="rect">
            <a:avLst/>
          </a:prstGeom>
        </p:spPr>
      </p:pic>
      <p:pic>
        <p:nvPicPr>
          <p:cNvPr id="6" name="Picture 5" descr="IMG_2392.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422000" y="5136000"/>
            <a:ext cx="1968000" cy="1476000"/>
          </a:xfrm>
          <a:prstGeom prst="rect">
            <a:avLst/>
          </a:prstGeom>
        </p:spPr>
      </p:pic>
      <p:pic>
        <p:nvPicPr>
          <p:cNvPr id="7" name="Picture 6" descr="IMG_2394.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246000" y="5117775"/>
            <a:ext cx="1968000" cy="1476000"/>
          </a:xfrm>
          <a:prstGeom prst="rect">
            <a:avLst/>
          </a:prstGeom>
        </p:spPr>
      </p:pic>
      <p:pic>
        <p:nvPicPr>
          <p:cNvPr id="8" name="Picture 7" descr="IMG_2387.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7207139" y="427795"/>
            <a:ext cx="1968000" cy="1476000"/>
          </a:xfrm>
          <a:prstGeom prst="rect">
            <a:avLst/>
          </a:prstGeom>
        </p:spPr>
      </p:pic>
      <p:pic>
        <p:nvPicPr>
          <p:cNvPr id="9" name="Picture 8" descr="1*8Wf8XT_nPqFX8HyiyKeEug.jpe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195601"/>
            <a:ext cx="1647043" cy="1954194"/>
          </a:xfrm>
          <a:prstGeom prst="rect">
            <a:avLst/>
          </a:prstGeom>
        </p:spPr>
      </p:pic>
    </p:spTree>
    <p:extLst>
      <p:ext uri="{BB962C8B-B14F-4D97-AF65-F5344CB8AC3E}">
        <p14:creationId xmlns:p14="http://schemas.microsoft.com/office/powerpoint/2010/main" val="11349872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3508653"/>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Visual Studies</a:t>
            </a:r>
          </a:p>
          <a:p>
            <a:r>
              <a:rPr lang="en-US" sz="2400" b="1" dirty="0">
                <a:latin typeface="American Typewriter"/>
                <a:cs typeface="American Typewriter"/>
              </a:rPr>
              <a:t>Content Area 1 and 2:</a:t>
            </a:r>
          </a:p>
          <a:p>
            <a:endParaRPr lang="en-US" sz="2400" b="1" dirty="0">
              <a:latin typeface="American Typewriter"/>
              <a:cs typeface="American Typewriter"/>
            </a:endParaRPr>
          </a:p>
          <a:p>
            <a:endParaRPr lang="en-US" sz="2400" b="1" dirty="0">
              <a:latin typeface="American Typewriter"/>
              <a:cs typeface="American Typewriter"/>
            </a:endParaRPr>
          </a:p>
          <a:p>
            <a:endParaRPr lang="en-US" sz="2400" b="1" dirty="0">
              <a:latin typeface="American Typewriter"/>
              <a:cs typeface="American Typewriter"/>
            </a:endParaRPr>
          </a:p>
          <a:p>
            <a:pPr marL="342900" indent="-342900">
              <a:buFont typeface="Arial"/>
              <a:buChar char="•"/>
            </a:pPr>
            <a:endParaRPr lang="en-US" sz="2400" dirty="0">
              <a:latin typeface="American Typewriter"/>
              <a:cs typeface="American Typewriter"/>
            </a:endParaRPr>
          </a:p>
          <a:p>
            <a:endParaRPr lang="en-US" sz="2400" dirty="0">
              <a:latin typeface="American Typewriter"/>
              <a:cs typeface="American Typewriter"/>
            </a:endParaRPr>
          </a:p>
          <a:p>
            <a:pPr algn="ctr"/>
            <a:endParaRPr lang="ga-IE" sz="2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pic>
        <p:nvPicPr>
          <p:cNvPr id="7" name="Picture 6" descr="Unknown-34.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95828" y="2197765"/>
            <a:ext cx="3761560" cy="2985365"/>
          </a:xfrm>
          <a:prstGeom prst="rect">
            <a:avLst/>
          </a:prstGeom>
        </p:spPr>
      </p:pic>
      <p:pic>
        <p:nvPicPr>
          <p:cNvPr id="8" name="Picture 7" descr="EI2M85JWoAAt0Ok.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8317" y="1842339"/>
            <a:ext cx="3541582" cy="4435131"/>
          </a:xfrm>
          <a:prstGeom prst="rect">
            <a:avLst/>
          </a:prstGeom>
        </p:spPr>
      </p:pic>
    </p:spTree>
    <p:extLst>
      <p:ext uri="{BB962C8B-B14F-4D97-AF65-F5344CB8AC3E}">
        <p14:creationId xmlns:p14="http://schemas.microsoft.com/office/powerpoint/2010/main" val="33583861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3508653"/>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Visual Studies</a:t>
            </a:r>
          </a:p>
          <a:p>
            <a:r>
              <a:rPr lang="en-US" sz="2400" b="1" dirty="0">
                <a:latin typeface="American Typewriter"/>
                <a:cs typeface="American Typewriter"/>
              </a:rPr>
              <a:t>Content Area 1 and 2:</a:t>
            </a:r>
          </a:p>
          <a:p>
            <a:endParaRPr lang="en-US" sz="2400" b="1" dirty="0">
              <a:latin typeface="American Typewriter"/>
              <a:cs typeface="American Typewriter"/>
            </a:endParaRPr>
          </a:p>
          <a:p>
            <a:endParaRPr lang="en-US" sz="2400" b="1" dirty="0">
              <a:latin typeface="American Typewriter"/>
              <a:cs typeface="American Typewriter"/>
            </a:endParaRPr>
          </a:p>
          <a:p>
            <a:endParaRPr lang="en-US" sz="2400" b="1" dirty="0">
              <a:latin typeface="American Typewriter"/>
              <a:cs typeface="American Typewriter"/>
            </a:endParaRPr>
          </a:p>
          <a:p>
            <a:pPr marL="342900" indent="-342900">
              <a:buFont typeface="Arial"/>
              <a:buChar char="•"/>
            </a:pPr>
            <a:endParaRPr lang="en-US" sz="2400" dirty="0">
              <a:latin typeface="American Typewriter"/>
              <a:cs typeface="American Typewriter"/>
            </a:endParaRPr>
          </a:p>
          <a:p>
            <a:endParaRPr lang="en-US" sz="2400" dirty="0">
              <a:latin typeface="American Typewriter"/>
              <a:cs typeface="American Typewriter"/>
            </a:endParaRPr>
          </a:p>
          <a:p>
            <a:pPr algn="ctr"/>
            <a:endParaRPr lang="ga-IE" sz="2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pic>
        <p:nvPicPr>
          <p:cNvPr id="3" name="Picture 2" descr="Unknown-36.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521" y="1691209"/>
            <a:ext cx="2803880" cy="4361591"/>
          </a:xfrm>
          <a:prstGeom prst="rect">
            <a:avLst/>
          </a:prstGeom>
        </p:spPr>
      </p:pic>
      <p:pic>
        <p:nvPicPr>
          <p:cNvPr id="4" name="Picture 3" descr="images-8.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08081" y="2564880"/>
            <a:ext cx="4609464" cy="2581300"/>
          </a:xfrm>
          <a:prstGeom prst="rect">
            <a:avLst/>
          </a:prstGeom>
        </p:spPr>
      </p:pic>
    </p:spTree>
    <p:extLst>
      <p:ext uri="{BB962C8B-B14F-4D97-AF65-F5344CB8AC3E}">
        <p14:creationId xmlns:p14="http://schemas.microsoft.com/office/powerpoint/2010/main" val="23552228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4985980"/>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Visual Studies</a:t>
            </a:r>
          </a:p>
          <a:p>
            <a:r>
              <a:rPr lang="en-US" sz="2400" b="1" dirty="0">
                <a:latin typeface="American Typewriter"/>
                <a:cs typeface="American Typewriter"/>
              </a:rPr>
              <a:t>Content Area 3: Today’s world</a:t>
            </a:r>
          </a:p>
          <a:p>
            <a:r>
              <a:rPr lang="en-US" sz="2400" b="1" dirty="0">
                <a:latin typeface="American Typewriter"/>
                <a:cs typeface="American Typewriter"/>
              </a:rPr>
              <a:t>Art as Social Commentary or Commentator</a:t>
            </a:r>
          </a:p>
          <a:p>
            <a:endParaRPr lang="en-US" sz="2400" b="1" dirty="0">
              <a:latin typeface="American Typewriter"/>
              <a:cs typeface="American Typewriter"/>
            </a:endParaRPr>
          </a:p>
          <a:p>
            <a:endParaRPr lang="en-US" sz="2400" b="1" dirty="0">
              <a:latin typeface="American Typewriter"/>
              <a:cs typeface="American Typewriter"/>
            </a:endParaRPr>
          </a:p>
          <a:p>
            <a:endParaRPr lang="en-US" sz="2400" b="1" dirty="0">
              <a:latin typeface="American Typewriter"/>
              <a:cs typeface="American Typewriter"/>
            </a:endParaRPr>
          </a:p>
          <a:p>
            <a:endParaRPr lang="en-US" sz="2400" b="1" dirty="0">
              <a:latin typeface="American Typewriter"/>
              <a:cs typeface="American Typewriter"/>
            </a:endParaRPr>
          </a:p>
          <a:p>
            <a:r>
              <a:rPr lang="en-US" sz="2400" b="1" dirty="0">
                <a:latin typeface="American Typewriter"/>
                <a:cs typeface="American Typewriter"/>
              </a:rPr>
              <a:t>Art in the</a:t>
            </a:r>
          </a:p>
          <a:p>
            <a:r>
              <a:rPr lang="en-US" sz="2400" b="1" dirty="0">
                <a:latin typeface="American Typewriter"/>
                <a:cs typeface="American Typewriter"/>
              </a:rPr>
              <a:t>Environment</a:t>
            </a:r>
          </a:p>
          <a:p>
            <a:pPr marL="342900" indent="-342900">
              <a:buFont typeface="Arial"/>
              <a:buChar char="•"/>
            </a:pPr>
            <a:endParaRPr lang="en-US" sz="2400" dirty="0">
              <a:latin typeface="American Typewriter"/>
              <a:cs typeface="American Typewriter"/>
            </a:endParaRPr>
          </a:p>
          <a:p>
            <a:endParaRPr lang="en-US" sz="2400" dirty="0">
              <a:latin typeface="American Typewriter"/>
              <a:cs typeface="American Typewriter"/>
            </a:endParaRPr>
          </a:p>
          <a:p>
            <a:pPr algn="ctr"/>
            <a:endParaRPr lang="ga-IE" sz="2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pic>
        <p:nvPicPr>
          <p:cNvPr id="3" name="Picture 2" descr="Minecraft-screenshot-1-955x51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9955" y="4519074"/>
            <a:ext cx="3419181" cy="1825950"/>
          </a:xfrm>
          <a:prstGeom prst="rect">
            <a:avLst/>
          </a:prstGeom>
        </p:spPr>
      </p:pic>
      <p:pic>
        <p:nvPicPr>
          <p:cNvPr id="4" name="Picture 3" descr="1*T6qJ7QbN4rWZxTRMzFCuFQ.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5273" y="4292773"/>
            <a:ext cx="3371707" cy="2345767"/>
          </a:xfrm>
          <a:prstGeom prst="rect">
            <a:avLst/>
          </a:prstGeom>
        </p:spPr>
      </p:pic>
      <p:pic>
        <p:nvPicPr>
          <p:cNvPr id="5" name="image4.jpg"/>
          <p:cNvPicPr/>
          <p:nvPr/>
        </p:nvPicPr>
        <p:blipFill>
          <a:blip r:embed="rId5" cstate="email">
            <a:extLst>
              <a:ext uri="{28A0092B-C50C-407E-A947-70E740481C1C}">
                <a14:useLocalDpi xmlns:a14="http://schemas.microsoft.com/office/drawing/2010/main"/>
              </a:ext>
            </a:extLst>
          </a:blip>
          <a:srcRect/>
          <a:stretch>
            <a:fillRect/>
          </a:stretch>
        </p:blipFill>
        <p:spPr>
          <a:xfrm>
            <a:off x="3037367" y="1951191"/>
            <a:ext cx="3665175" cy="1612210"/>
          </a:xfrm>
          <a:prstGeom prst="rect">
            <a:avLst/>
          </a:prstGeom>
          <a:ln/>
        </p:spPr>
      </p:pic>
      <p:pic>
        <p:nvPicPr>
          <p:cNvPr id="6" name="Picture 5" descr="IMG_2393.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7036464" y="1841401"/>
            <a:ext cx="1968000" cy="1476000"/>
          </a:xfrm>
          <a:prstGeom prst="rect">
            <a:avLst/>
          </a:prstGeom>
        </p:spPr>
      </p:pic>
    </p:spTree>
    <p:extLst>
      <p:ext uri="{BB962C8B-B14F-4D97-AF65-F5344CB8AC3E}">
        <p14:creationId xmlns:p14="http://schemas.microsoft.com/office/powerpoint/2010/main" val="4080533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923330"/>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Research Strand</a:t>
            </a:r>
          </a:p>
        </p:txBody>
      </p:sp>
      <p:pic>
        <p:nvPicPr>
          <p:cNvPr id="3" name="Picture 2" descr="Jim FitzPatrick - Ahed Tamimi (2018) - virtual exhibit visit.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467" y="1105125"/>
            <a:ext cx="7483120" cy="5593632"/>
          </a:xfrm>
          <a:prstGeom prst="rect">
            <a:avLst/>
          </a:prstGeom>
        </p:spPr>
      </p:pic>
    </p:spTree>
    <p:extLst>
      <p:ext uri="{BB962C8B-B14F-4D97-AF65-F5344CB8AC3E}">
        <p14:creationId xmlns:p14="http://schemas.microsoft.com/office/powerpoint/2010/main" val="34580193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923330"/>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Create Strand</a:t>
            </a:r>
          </a:p>
        </p:txBody>
      </p:sp>
      <p:pic>
        <p:nvPicPr>
          <p:cNvPr id="4" name="Picture 3" descr="1*82c2ohcHXdAWbYSB2ik2nw.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6536" y="1105125"/>
            <a:ext cx="4411127" cy="5526512"/>
          </a:xfrm>
          <a:prstGeom prst="rect">
            <a:avLst/>
          </a:prstGeom>
        </p:spPr>
      </p:pic>
    </p:spTree>
    <p:extLst>
      <p:ext uri="{BB962C8B-B14F-4D97-AF65-F5344CB8AC3E}">
        <p14:creationId xmlns:p14="http://schemas.microsoft.com/office/powerpoint/2010/main" val="2022678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923330"/>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Create Strand</a:t>
            </a:r>
          </a:p>
        </p:txBody>
      </p:sp>
      <p:sp>
        <p:nvSpPr>
          <p:cNvPr id="5" name="Oval Callout 4"/>
          <p:cNvSpPr/>
          <p:nvPr/>
        </p:nvSpPr>
        <p:spPr>
          <a:xfrm>
            <a:off x="439646" y="1276117"/>
            <a:ext cx="8426524" cy="4097917"/>
          </a:xfrm>
          <a:prstGeom prst="wedgeEllipseCallout">
            <a:avLst>
              <a:gd name="adj1" fmla="val 51964"/>
              <a:gd name="adj2" fmla="val 8899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latin typeface="Lucida Grande"/>
                <a:ea typeface="Lucida Grande"/>
                <a:cs typeface="Lucida Grande"/>
              </a:rPr>
              <a:t>5th years: Collaborated with a local family centre 'Aster' as Part of the UN Day for the Eradication of Poverty to spread awareness about poverty and its impact on young people in Ireland. Students designed a numbers of posters to represent how poverty affects young people and also they created a video to go along with this campaign.</a:t>
            </a:r>
          </a:p>
          <a:p>
            <a:pPr algn="ctr"/>
            <a:r>
              <a:rPr lang="en-US" b="1" dirty="0">
                <a:solidFill>
                  <a:srgbClr val="000000"/>
                </a:solidFill>
                <a:latin typeface="Lucida Grande"/>
                <a:ea typeface="Lucida Grande"/>
                <a:cs typeface="Lucida Grande"/>
              </a:rPr>
              <a:t>Bremore ETSS</a:t>
            </a:r>
            <a:endParaRPr lang="en-US" b="1" dirty="0"/>
          </a:p>
        </p:txBody>
      </p:sp>
    </p:spTree>
    <p:extLst>
      <p:ext uri="{BB962C8B-B14F-4D97-AF65-F5344CB8AC3E}">
        <p14:creationId xmlns:p14="http://schemas.microsoft.com/office/powerpoint/2010/main" val="5775443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12 at 12.15.47.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02462" y="265835"/>
            <a:ext cx="3590432" cy="2348655"/>
          </a:xfrm>
          <a:prstGeom prst="rect">
            <a:avLst/>
          </a:prstGeom>
        </p:spPr>
      </p:pic>
      <p:pic>
        <p:nvPicPr>
          <p:cNvPr id="3" name="Picture 2" descr="Screen Shot 2021-03-12 at 13.03.31.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7521" y="1709363"/>
            <a:ext cx="7162800" cy="4978400"/>
          </a:xfrm>
          <a:prstGeom prst="rect">
            <a:avLst/>
          </a:prstGeom>
        </p:spPr>
      </p:pic>
      <p:pic>
        <p:nvPicPr>
          <p:cNvPr id="4" name="Picture 3" descr="Screen Shot 2021-03-14 at 09.14.00.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0"/>
            <a:ext cx="3224061" cy="2783771"/>
          </a:xfrm>
          <a:prstGeom prst="rect">
            <a:avLst/>
          </a:prstGeom>
        </p:spPr>
      </p:pic>
    </p:spTree>
    <p:extLst>
      <p:ext uri="{BB962C8B-B14F-4D97-AF65-F5344CB8AC3E}">
        <p14:creationId xmlns:p14="http://schemas.microsoft.com/office/powerpoint/2010/main" val="40551643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3216265"/>
          </a:xfrm>
          <a:prstGeom prst="rect">
            <a:avLst/>
          </a:prstGeom>
          <a:noFill/>
        </p:spPr>
        <p:txBody>
          <a:bodyPr wrap="square" lIns="91440" tIns="45720" rIns="91440" bIns="45720">
            <a:spAutoFit/>
          </a:bodyPr>
          <a:lstStyle/>
          <a:p>
            <a:pPr algn="ctr"/>
            <a:r>
              <a:rPr lang="ga-IE" sz="5400" b="1"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Respond</a:t>
            </a: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 Strand</a:t>
            </a:r>
          </a:p>
          <a:p>
            <a:r>
              <a:rPr lang="en-US" sz="1900" i="1" dirty="0">
                <a:latin typeface="American Typewriter"/>
                <a:cs typeface="American Typewriter"/>
              </a:rPr>
              <a:t>3.2 Contextual enquiries locate their own work in relation to other artwork within a</a:t>
            </a:r>
            <a:r>
              <a:rPr lang="en-GB" sz="1900" i="1" dirty="0">
                <a:latin typeface="American Typewriter"/>
                <a:cs typeface="American Typewriter"/>
              </a:rPr>
              <a:t> </a:t>
            </a:r>
            <a:r>
              <a:rPr lang="en-US" sz="1900" i="1" dirty="0">
                <a:latin typeface="American Typewriter"/>
                <a:cs typeface="American Typewriter"/>
              </a:rPr>
              <a:t>particular context/s (stylistically, socially, </a:t>
            </a:r>
            <a:r>
              <a:rPr lang="en-US" sz="1900" b="1" i="1" dirty="0">
                <a:latin typeface="American Typewriter"/>
                <a:cs typeface="American Typewriter"/>
              </a:rPr>
              <a:t>politically, ethically</a:t>
            </a:r>
            <a:r>
              <a:rPr lang="en-US" sz="1900" i="1" dirty="0">
                <a:latin typeface="American Typewriter"/>
                <a:cs typeface="American Typewriter"/>
              </a:rPr>
              <a:t>,</a:t>
            </a:r>
            <a:r>
              <a:rPr lang="en-GB" sz="1900" i="1" dirty="0">
                <a:latin typeface="American Typewriter"/>
                <a:cs typeface="American Typewriter"/>
              </a:rPr>
              <a:t> etc)</a:t>
            </a:r>
          </a:p>
          <a:p>
            <a:endParaRPr lang="en-GB" sz="1900" i="1" dirty="0">
              <a:latin typeface="American Typewriter"/>
              <a:cs typeface="American Typewriter"/>
            </a:endParaRPr>
          </a:p>
          <a:p>
            <a:endParaRPr lang="en-GB" sz="1900" i="1" dirty="0">
              <a:latin typeface="American Typewriter"/>
              <a:cs typeface="American Typewriter"/>
            </a:endParaRPr>
          </a:p>
          <a:p>
            <a:pPr algn="ctr"/>
            <a:endPar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pic>
        <p:nvPicPr>
          <p:cNvPr id="4" name="Picture 3" descr="001651d4-614.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58578" y="2340053"/>
            <a:ext cx="5260471" cy="3439720"/>
          </a:xfrm>
          <a:prstGeom prst="rect">
            <a:avLst/>
          </a:prstGeom>
        </p:spPr>
      </p:pic>
    </p:spTree>
    <p:extLst>
      <p:ext uri="{BB962C8B-B14F-4D97-AF65-F5344CB8AC3E}">
        <p14:creationId xmlns:p14="http://schemas.microsoft.com/office/powerpoint/2010/main" val="39472734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5970865"/>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The Chat Strand</a:t>
            </a:r>
          </a:p>
          <a:p>
            <a:pPr algn="ctr"/>
            <a:endPar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a:p>
            <a:pPr algn="ctr"/>
            <a:r>
              <a:rPr lang="en-US" sz="3200" dirty="0">
                <a:latin typeface="American Typewriter"/>
                <a:cs typeface="American Typewriter"/>
              </a:rPr>
              <a:t>What are your examples that you use in your classroom that express a global justice issue or gave a very good social commentary?</a:t>
            </a:r>
          </a:p>
          <a:p>
            <a:pPr algn="ctr"/>
            <a:endParaRPr lang="en-US" sz="3200" dirty="0">
              <a:latin typeface="American Typewriter"/>
              <a:cs typeface="American Typewriter"/>
            </a:endParaRPr>
          </a:p>
          <a:p>
            <a:pPr algn="ctr"/>
            <a:r>
              <a:rPr lang="en-US" sz="3200" dirty="0">
                <a:latin typeface="American Typewriter"/>
                <a:cs typeface="American Typewriter"/>
              </a:rPr>
              <a:t>What other examples/case studies of Senior Cycle Art and GCE could we share?  </a:t>
            </a:r>
          </a:p>
          <a:p>
            <a:endParaRPr lang="en-US" sz="2800" dirty="0">
              <a:latin typeface="American Typewriter"/>
              <a:cs typeface="American Typewriter"/>
            </a:endParaRPr>
          </a:p>
          <a:p>
            <a:pPr algn="ctr"/>
            <a:endPar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7030295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1795"/>
            <a:ext cx="9144000" cy="2492990"/>
          </a:xfrm>
          <a:prstGeom prst="rect">
            <a:avLst/>
          </a:prstGeom>
          <a:noFill/>
        </p:spPr>
        <p:txBody>
          <a:bodyPr wrap="square" lIns="91440" tIns="45720" rIns="91440" bIns="45720">
            <a:spAutoFit/>
          </a:bodyPr>
          <a:lstStyle/>
          <a:p>
            <a:pPr algn="ctr"/>
            <a:r>
              <a:rPr lang="ga-IE" sz="5400" b="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Artivism-Taking Action With Art!</a:t>
            </a:r>
          </a:p>
          <a:p>
            <a:pPr algn="ctr"/>
            <a:r>
              <a:rPr lang="ga-IE" sz="2400" b="1" i="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The role of the artist is to make revolution irresistible</a:t>
            </a:r>
          </a:p>
          <a:p>
            <a:pPr algn="ctr"/>
            <a:r>
              <a:rPr lang="ga-IE" sz="2400" b="1" i="1" cap="none" spc="0" dirty="0">
                <a:ln w="12700">
                  <a:solidFill>
                    <a:schemeClr val="tx2">
                      <a:satMod val="155000"/>
                    </a:schemeClr>
                  </a:solidFill>
                  <a:prstDash val="solid"/>
                </a:ln>
                <a:solidFill>
                  <a:schemeClr val="accent2"/>
                </a:solidFill>
                <a:effectLst>
                  <a:outerShdw blurRad="41275" dist="20320" dir="1800000" algn="tl" rotWithShape="0">
                    <a:srgbClr val="000000">
                      <a:alpha val="40000"/>
                    </a:srgbClr>
                  </a:outerShdw>
                </a:effectLst>
              </a:rPr>
              <a:t>-Toni Cade Bambara</a:t>
            </a:r>
          </a:p>
        </p:txBody>
      </p:sp>
      <p:pic>
        <p:nvPicPr>
          <p:cNvPr id="3" name="Picture 2" descr="Paul_insect_z3_2.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88655" y="3688541"/>
            <a:ext cx="3037823" cy="2027295"/>
          </a:xfrm>
          <a:prstGeom prst="rect">
            <a:avLst/>
          </a:prstGeom>
        </p:spPr>
      </p:pic>
      <p:pic>
        <p:nvPicPr>
          <p:cNvPr id="4" name="Picture 3" descr="Unknown-1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762" y="3297183"/>
            <a:ext cx="1843508" cy="2949612"/>
          </a:xfrm>
          <a:prstGeom prst="rect">
            <a:avLst/>
          </a:prstGeom>
        </p:spPr>
      </p:pic>
      <p:pic>
        <p:nvPicPr>
          <p:cNvPr id="5" name="Picture 4" descr="1*dOkZBgggSuVcFNxHfuvogw.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1937" y="3297183"/>
            <a:ext cx="2355369" cy="3095628"/>
          </a:xfrm>
          <a:prstGeom prst="rect">
            <a:avLst/>
          </a:prstGeom>
        </p:spPr>
      </p:pic>
    </p:spTree>
    <p:extLst>
      <p:ext uri="{BB962C8B-B14F-4D97-AF65-F5344CB8AC3E}">
        <p14:creationId xmlns:p14="http://schemas.microsoft.com/office/powerpoint/2010/main" val="16590512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002_nicholas_sputnik_miller.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7413" y="171063"/>
            <a:ext cx="7472051" cy="5837540"/>
          </a:xfrm>
          <a:prstGeom prst="rect">
            <a:avLst/>
          </a:prstGeom>
        </p:spPr>
      </p:pic>
      <p:sp>
        <p:nvSpPr>
          <p:cNvPr id="3" name="TextBox 2"/>
          <p:cNvSpPr txBox="1"/>
          <p:nvPr/>
        </p:nvSpPr>
        <p:spPr>
          <a:xfrm>
            <a:off x="0" y="6008603"/>
            <a:ext cx="9144000" cy="400110"/>
          </a:xfrm>
          <a:prstGeom prst="rect">
            <a:avLst/>
          </a:prstGeom>
          <a:noFill/>
        </p:spPr>
        <p:txBody>
          <a:bodyPr wrap="square" rtlCol="0">
            <a:spAutoFit/>
          </a:bodyPr>
          <a:lstStyle/>
          <a:p>
            <a:pPr algn="ctr"/>
            <a:r>
              <a:rPr lang="en-US" sz="2000" b="1" dirty="0"/>
              <a:t>Nicholas Sputnik Miller from Draw the Line</a:t>
            </a:r>
          </a:p>
        </p:txBody>
      </p:sp>
    </p:spTree>
    <p:extLst>
      <p:ext uri="{BB962C8B-B14F-4D97-AF65-F5344CB8AC3E}">
        <p14:creationId xmlns:p14="http://schemas.microsoft.com/office/powerpoint/2010/main" val="5980235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818" y="623455"/>
            <a:ext cx="7666182" cy="5509200"/>
          </a:xfrm>
          <a:prstGeom prst="rect">
            <a:avLst/>
          </a:prstGeom>
          <a:noFill/>
        </p:spPr>
        <p:txBody>
          <a:bodyPr wrap="square" rtlCol="0">
            <a:spAutoFit/>
          </a:bodyPr>
          <a:lstStyle/>
          <a:p>
            <a:pPr algn="ctr"/>
            <a:r>
              <a:rPr lang="en-US" sz="3200" b="1" dirty="0">
                <a:latin typeface="American Typewriter"/>
                <a:cs typeface="American Typewriter"/>
              </a:rPr>
              <a:t>PUT IN CHAT or Chat!</a:t>
            </a:r>
          </a:p>
          <a:p>
            <a:pPr algn="ctr"/>
            <a:r>
              <a:rPr lang="en-US" sz="3200" b="1" dirty="0">
                <a:latin typeface="American Typewriter"/>
                <a:cs typeface="American Typewriter"/>
              </a:rPr>
              <a:t> The Resources you have used in your classroom!</a:t>
            </a:r>
          </a:p>
          <a:p>
            <a:pPr algn="ctr"/>
            <a:endParaRPr lang="en-US" sz="3200" b="1" dirty="0">
              <a:latin typeface="American Typewriter"/>
              <a:cs typeface="American Typewriter"/>
            </a:endParaRPr>
          </a:p>
          <a:p>
            <a:pPr algn="ctr"/>
            <a:r>
              <a:rPr lang="en-US" sz="3200" b="1" dirty="0">
                <a:latin typeface="American Typewriter"/>
                <a:cs typeface="American Typewriter"/>
              </a:rPr>
              <a:t>Podcasts</a:t>
            </a:r>
          </a:p>
          <a:p>
            <a:pPr algn="ctr"/>
            <a:r>
              <a:rPr lang="en-US" sz="3200" b="1" dirty="0">
                <a:latin typeface="American Typewriter"/>
                <a:cs typeface="American Typewriter"/>
              </a:rPr>
              <a:t>Videos</a:t>
            </a:r>
          </a:p>
          <a:p>
            <a:pPr algn="ctr"/>
            <a:r>
              <a:rPr lang="en-US" sz="3200" b="1" dirty="0">
                <a:latin typeface="American Typewriter"/>
                <a:cs typeface="American Typewriter"/>
              </a:rPr>
              <a:t>Books</a:t>
            </a:r>
          </a:p>
          <a:p>
            <a:pPr algn="ctr"/>
            <a:r>
              <a:rPr lang="en-US" sz="3200" b="1" dirty="0">
                <a:latin typeface="American Typewriter"/>
                <a:cs typeface="American Typewriter"/>
              </a:rPr>
              <a:t>TV programmes/documentaries</a:t>
            </a:r>
          </a:p>
          <a:p>
            <a:pPr algn="ctr"/>
            <a:r>
              <a:rPr lang="en-US" sz="3200" b="1" dirty="0">
                <a:latin typeface="American Typewriter"/>
                <a:cs typeface="American Typewriter"/>
              </a:rPr>
              <a:t>People and organisations</a:t>
            </a:r>
          </a:p>
          <a:p>
            <a:pPr algn="ctr"/>
            <a:r>
              <a:rPr lang="en-US" sz="3200" b="1" dirty="0">
                <a:latin typeface="American Typewriter"/>
                <a:cs typeface="American Typewriter"/>
              </a:rPr>
              <a:t>Articles </a:t>
            </a:r>
          </a:p>
          <a:p>
            <a:pPr algn="ctr"/>
            <a:r>
              <a:rPr lang="en-US" sz="3200" b="1" dirty="0">
                <a:latin typeface="American Typewriter"/>
                <a:cs typeface="American Typewriter"/>
              </a:rPr>
              <a:t>Stories</a:t>
            </a:r>
          </a:p>
        </p:txBody>
      </p:sp>
      <p:pic>
        <p:nvPicPr>
          <p:cNvPr id="3" name="Picture 2" descr="Unknown-15.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6909" y="1801091"/>
            <a:ext cx="2361621" cy="1801081"/>
          </a:xfrm>
          <a:prstGeom prst="rect">
            <a:avLst/>
          </a:prstGeom>
        </p:spPr>
      </p:pic>
    </p:spTree>
    <p:extLst>
      <p:ext uri="{BB962C8B-B14F-4D97-AF65-F5344CB8AC3E}">
        <p14:creationId xmlns:p14="http://schemas.microsoft.com/office/powerpoint/2010/main" val="735348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395" y="14834"/>
            <a:ext cx="8788073" cy="9510293"/>
          </a:xfrm>
          <a:prstGeom prst="rect">
            <a:avLst/>
          </a:prstGeom>
          <a:noFill/>
        </p:spPr>
        <p:txBody>
          <a:bodyPr wrap="square" rtlCol="0">
            <a:spAutoFit/>
          </a:bodyPr>
          <a:lstStyle/>
          <a:p>
            <a:pPr algn="ctr"/>
            <a:r>
              <a:rPr lang="en-US" sz="2800" b="1" dirty="0">
                <a:latin typeface="American Typewriter"/>
                <a:cs typeface="American Typewriter"/>
              </a:rPr>
              <a:t>Useful Links and Resources</a:t>
            </a:r>
          </a:p>
          <a:p>
            <a:pPr algn="ctr"/>
            <a:endParaRPr lang="en-US" sz="2400" b="1" dirty="0">
              <a:latin typeface="American Typewriter"/>
              <a:cs typeface="American Typewriter"/>
            </a:endParaRPr>
          </a:p>
          <a:p>
            <a:pPr algn="ctr"/>
            <a:r>
              <a:rPr lang="en-US" sz="2000" u="sng" dirty="0"/>
              <a:t>http://</a:t>
            </a:r>
            <a:r>
              <a:rPr lang="en-US" sz="2000" u="sng" dirty="0" err="1"/>
              <a:t>www.worldwiseschools.ie</a:t>
            </a:r>
            <a:r>
              <a:rPr lang="en-US" sz="2000" u="sng" dirty="0"/>
              <a:t>/resource-item/</a:t>
            </a:r>
            <a:r>
              <a:rPr lang="en-US" sz="2000" b="1" u="sng" dirty="0"/>
              <a:t>art-global-citizenship-education</a:t>
            </a:r>
            <a:r>
              <a:rPr lang="en-US" sz="2000" u="sng" dirty="0"/>
              <a:t>/</a:t>
            </a:r>
            <a:r>
              <a:rPr lang="en-US" sz="2000" dirty="0"/>
              <a:t> </a:t>
            </a:r>
            <a:r>
              <a:rPr lang="en-GB" sz="2000" dirty="0"/>
              <a:t> </a:t>
            </a:r>
            <a:endParaRPr lang="en-GB" sz="2400" u="sng" dirty="0">
              <a:latin typeface="American Typewriter"/>
              <a:cs typeface="American Typewriter"/>
              <a:hlinkClick r:id="rId3"/>
            </a:endParaRPr>
          </a:p>
          <a:p>
            <a:pPr algn="ctr"/>
            <a:r>
              <a:rPr lang="en-GB" sz="2400" u="sng" dirty="0">
                <a:latin typeface="American Typewriter"/>
                <a:cs typeface="American Typewriter"/>
                <a:hlinkClick r:id="rId3"/>
              </a:rPr>
              <a:t>www.creativityandchange.ie</a:t>
            </a:r>
          </a:p>
          <a:p>
            <a:pPr algn="ctr"/>
            <a:r>
              <a:rPr lang="en-GB" sz="2400" u="sng" dirty="0">
                <a:latin typeface="American Typewriter"/>
                <a:cs typeface="American Typewriter"/>
                <a:hlinkClick r:id="rId3"/>
              </a:rPr>
              <a:t>www.financialjustice.ie</a:t>
            </a:r>
            <a:endParaRPr lang="en-GB" sz="2400" u="sng" dirty="0">
              <a:latin typeface="American Typewriter"/>
              <a:cs typeface="American Typewriter"/>
            </a:endParaRPr>
          </a:p>
          <a:p>
            <a:pPr algn="ctr"/>
            <a:r>
              <a:rPr lang="en-GB" sz="2400" u="sng" dirty="0">
                <a:latin typeface="American Typewriter"/>
                <a:cs typeface="American Typewriter"/>
                <a:hlinkClick r:id="rId4"/>
              </a:rPr>
              <a:t>www.developmenteducation.ie</a:t>
            </a:r>
            <a:endParaRPr lang="en-GB" sz="2400" u="sng" dirty="0">
              <a:latin typeface="American Typewriter"/>
              <a:cs typeface="American Typewriter"/>
            </a:endParaRPr>
          </a:p>
          <a:p>
            <a:pPr algn="ctr"/>
            <a:r>
              <a:rPr lang="en-GB" sz="2400" u="sng" dirty="0">
                <a:latin typeface="American Typewriter"/>
                <a:cs typeface="American Typewriter"/>
                <a:hlinkClick r:id="rId5"/>
              </a:rPr>
              <a:t>www.globaldimension.org.uk</a:t>
            </a:r>
            <a:endParaRPr lang="en-GB" sz="2400" u="sng" dirty="0">
              <a:latin typeface="American Typewriter"/>
              <a:cs typeface="American Typewriter"/>
            </a:endParaRPr>
          </a:p>
          <a:p>
            <a:pPr algn="ctr"/>
            <a:endParaRPr lang="en-GB" sz="2400" u="sng" dirty="0">
              <a:latin typeface="American Typewriter"/>
              <a:cs typeface="American Typewriter"/>
            </a:endParaRPr>
          </a:p>
          <a:p>
            <a:pPr algn="ctr"/>
            <a:r>
              <a:rPr lang="en-GB" sz="2400" u="sng" dirty="0">
                <a:latin typeface="American Typewriter"/>
                <a:cs typeface="American Typewriter"/>
              </a:rPr>
              <a:t> </a:t>
            </a: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400" u="sng" dirty="0">
              <a:latin typeface="American Typewriter"/>
              <a:cs typeface="American Typewriter"/>
            </a:endParaRPr>
          </a:p>
          <a:p>
            <a:pPr algn="ctr"/>
            <a:endParaRPr lang="en-GB" sz="2000" u="sng" dirty="0">
              <a:latin typeface="American Typewriter"/>
              <a:cs typeface="American Typewriter"/>
            </a:endParaRPr>
          </a:p>
          <a:p>
            <a:pPr algn="ctr"/>
            <a:endParaRPr lang="en-GB" sz="2000" dirty="0">
              <a:latin typeface="American Typewriter"/>
              <a:cs typeface="American Typewriter"/>
            </a:endParaRPr>
          </a:p>
          <a:p>
            <a:pPr algn="ctr"/>
            <a:endParaRPr lang="en-US" sz="2800" b="1" dirty="0">
              <a:latin typeface="American Typewriter"/>
              <a:cs typeface="American Typewriter"/>
            </a:endParaRPr>
          </a:p>
          <a:p>
            <a:pPr algn="ctr"/>
            <a:endParaRPr lang="en-US" sz="2800" b="1" dirty="0">
              <a:latin typeface="American Typewriter"/>
              <a:cs typeface="American Typewriter"/>
            </a:endParaRPr>
          </a:p>
          <a:p>
            <a:pPr algn="ctr"/>
            <a:endParaRPr lang="en-US" sz="2800" b="1" dirty="0">
              <a:latin typeface="American Typewriter"/>
              <a:cs typeface="American Typewriter"/>
            </a:endParaRPr>
          </a:p>
          <a:p>
            <a:endParaRPr lang="en-US" sz="2800" b="1" dirty="0">
              <a:latin typeface="American Typewriter"/>
              <a:cs typeface="American Typewriter"/>
            </a:endParaRPr>
          </a:p>
        </p:txBody>
      </p:sp>
      <p:pic>
        <p:nvPicPr>
          <p:cNvPr id="5" name="Picture 4" descr="CatchThemIfYouCan-cover-206x300.jp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47650" y="3771900"/>
            <a:ext cx="1962150" cy="2857500"/>
          </a:xfrm>
          <a:prstGeom prst="rect">
            <a:avLst/>
          </a:prstGeom>
        </p:spPr>
      </p:pic>
      <p:pic>
        <p:nvPicPr>
          <p:cNvPr id="7" name="Picture 6" descr="image.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1347188"/>
            <a:ext cx="1225181" cy="1878611"/>
          </a:xfrm>
          <a:prstGeom prst="rect">
            <a:avLst/>
          </a:prstGeom>
        </p:spPr>
      </p:pic>
      <p:pic>
        <p:nvPicPr>
          <p:cNvPr id="8" name="Picture 7" descr="Screen+Shot+2018-01-27+at+11-1.13.56+AM.pn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978378" y="1498599"/>
            <a:ext cx="1121558" cy="1727200"/>
          </a:xfrm>
          <a:prstGeom prst="rect">
            <a:avLst/>
          </a:prstGeom>
        </p:spPr>
      </p:pic>
      <p:pic>
        <p:nvPicPr>
          <p:cNvPr id="9" name="Picture 8" descr="Unknown-33.jpeg"/>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2534137" y="3999664"/>
            <a:ext cx="1944594" cy="2629736"/>
          </a:xfrm>
          <a:prstGeom prst="rect">
            <a:avLst/>
          </a:prstGeom>
        </p:spPr>
      </p:pic>
      <p:pic>
        <p:nvPicPr>
          <p:cNvPr id="10" name="Picture 9" descr="Screen Shot 2021-03-08 at 12.26.34.png"/>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4877838" y="4256305"/>
            <a:ext cx="2795212" cy="2089155"/>
          </a:xfrm>
          <a:prstGeom prst="rect">
            <a:avLst/>
          </a:prstGeom>
        </p:spPr>
      </p:pic>
    </p:spTree>
    <p:extLst>
      <p:ext uri="{BB962C8B-B14F-4D97-AF65-F5344CB8AC3E}">
        <p14:creationId xmlns:p14="http://schemas.microsoft.com/office/powerpoint/2010/main" val="13522772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1EB970-3D26-8049-B846-6E426F7503FF}"/>
              </a:ext>
            </a:extLst>
          </p:cNvPr>
          <p:cNvSpPr>
            <a:spLocks noGrp="1"/>
          </p:cNvSpPr>
          <p:nvPr>
            <p:ph type="title"/>
          </p:nvPr>
        </p:nvSpPr>
        <p:spPr>
          <a:xfrm>
            <a:off x="183807" y="-111220"/>
            <a:ext cx="8960193" cy="1325563"/>
          </a:xfrm>
        </p:spPr>
        <p:txBody>
          <a:bodyPr>
            <a:normAutofit/>
          </a:bodyPr>
          <a:lstStyle/>
          <a:p>
            <a:r>
              <a:rPr lang="en-US" sz="3600" b="1" dirty="0"/>
              <a:t>Webinars on relevant Global Justice Themes</a:t>
            </a:r>
          </a:p>
        </p:txBody>
      </p:sp>
      <p:sp>
        <p:nvSpPr>
          <p:cNvPr id="8" name="Rectangle 7">
            <a:extLst>
              <a:ext uri="{FF2B5EF4-FFF2-40B4-BE49-F238E27FC236}">
                <a16:creationId xmlns="" xmlns:a16="http://schemas.microsoft.com/office/drawing/2014/main" id="{B8DF6520-7D61-F646-849F-72D677A26518}"/>
              </a:ext>
            </a:extLst>
          </p:cNvPr>
          <p:cNvSpPr/>
          <p:nvPr/>
        </p:nvSpPr>
        <p:spPr>
          <a:xfrm>
            <a:off x="4480506" y="996050"/>
            <a:ext cx="457200" cy="5970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entagon 10">
            <a:extLst>
              <a:ext uri="{FF2B5EF4-FFF2-40B4-BE49-F238E27FC236}">
                <a16:creationId xmlns="" xmlns:a16="http://schemas.microsoft.com/office/drawing/2014/main" id="{7AC3F139-30CB-F741-9BDA-C931DE9B7B88}"/>
              </a:ext>
            </a:extLst>
          </p:cNvPr>
          <p:cNvSpPr/>
          <p:nvPr/>
        </p:nvSpPr>
        <p:spPr>
          <a:xfrm rot="11400478">
            <a:off x="1665862" y="2037643"/>
            <a:ext cx="3128211" cy="599575"/>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entagon 13">
            <a:extLst>
              <a:ext uri="{FF2B5EF4-FFF2-40B4-BE49-F238E27FC236}">
                <a16:creationId xmlns="" xmlns:a16="http://schemas.microsoft.com/office/drawing/2014/main" id="{C85103BE-4559-184E-B8D4-48FF99FA11C3}"/>
              </a:ext>
            </a:extLst>
          </p:cNvPr>
          <p:cNvSpPr/>
          <p:nvPr/>
        </p:nvSpPr>
        <p:spPr>
          <a:xfrm rot="10800000">
            <a:off x="1492861" y="3147412"/>
            <a:ext cx="3128211" cy="852809"/>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entagon 14">
            <a:extLst>
              <a:ext uri="{FF2B5EF4-FFF2-40B4-BE49-F238E27FC236}">
                <a16:creationId xmlns="" xmlns:a16="http://schemas.microsoft.com/office/drawing/2014/main" id="{66170442-456A-8D4D-8376-3D9E6A0CA221}"/>
              </a:ext>
            </a:extLst>
          </p:cNvPr>
          <p:cNvSpPr/>
          <p:nvPr/>
        </p:nvSpPr>
        <p:spPr>
          <a:xfrm rot="9764535">
            <a:off x="1699740" y="4654318"/>
            <a:ext cx="3128211" cy="54990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entagon 15">
            <a:extLst>
              <a:ext uri="{FF2B5EF4-FFF2-40B4-BE49-F238E27FC236}">
                <a16:creationId xmlns="" xmlns:a16="http://schemas.microsoft.com/office/drawing/2014/main" id="{B5B1F7F4-0FB2-3149-A958-6EE4531FC346}"/>
              </a:ext>
            </a:extLst>
          </p:cNvPr>
          <p:cNvSpPr/>
          <p:nvPr/>
        </p:nvSpPr>
        <p:spPr>
          <a:xfrm rot="21177405">
            <a:off x="4695619" y="1017195"/>
            <a:ext cx="3128211" cy="620183"/>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Fast Fashion</a:t>
            </a:r>
          </a:p>
        </p:txBody>
      </p:sp>
      <p:sp>
        <p:nvSpPr>
          <p:cNvPr id="17" name="Pentagon 16">
            <a:extLst>
              <a:ext uri="{FF2B5EF4-FFF2-40B4-BE49-F238E27FC236}">
                <a16:creationId xmlns="" xmlns:a16="http://schemas.microsoft.com/office/drawing/2014/main" id="{098962DC-CEA3-3046-9CC7-7B800E610116}"/>
              </a:ext>
            </a:extLst>
          </p:cNvPr>
          <p:cNvSpPr/>
          <p:nvPr/>
        </p:nvSpPr>
        <p:spPr>
          <a:xfrm>
            <a:off x="4960599" y="2825639"/>
            <a:ext cx="3128211" cy="72189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Waste</a:t>
            </a:r>
          </a:p>
        </p:txBody>
      </p:sp>
      <p:sp>
        <p:nvSpPr>
          <p:cNvPr id="18" name="TextBox 17">
            <a:extLst>
              <a:ext uri="{FF2B5EF4-FFF2-40B4-BE49-F238E27FC236}">
                <a16:creationId xmlns="" xmlns:a16="http://schemas.microsoft.com/office/drawing/2014/main" id="{14966DDE-A0CE-244B-9A05-A17B301A2437}"/>
              </a:ext>
            </a:extLst>
          </p:cNvPr>
          <p:cNvSpPr txBox="1"/>
          <p:nvPr/>
        </p:nvSpPr>
        <p:spPr>
          <a:xfrm>
            <a:off x="1754068" y="3109507"/>
            <a:ext cx="3259057" cy="1231106"/>
          </a:xfrm>
          <a:prstGeom prst="rect">
            <a:avLst/>
          </a:prstGeom>
          <a:noFill/>
        </p:spPr>
        <p:txBody>
          <a:bodyPr wrap="square" rtlCol="0">
            <a:spAutoFit/>
          </a:bodyPr>
          <a:lstStyle/>
          <a:p>
            <a:pPr algn="ctr"/>
            <a:r>
              <a:rPr lang="en-US" sz="2800" b="1" dirty="0" err="1">
                <a:solidFill>
                  <a:schemeClr val="bg1"/>
                </a:solidFill>
              </a:rPr>
              <a:t>DeGrowth</a:t>
            </a:r>
            <a:r>
              <a:rPr lang="en-US" sz="2800" b="1" dirty="0">
                <a:solidFill>
                  <a:schemeClr val="bg1"/>
                </a:solidFill>
              </a:rPr>
              <a:t> &amp; Sustainability</a:t>
            </a:r>
          </a:p>
          <a:p>
            <a:pPr algn="ctr"/>
            <a:endParaRPr lang="en-US" dirty="0"/>
          </a:p>
        </p:txBody>
      </p:sp>
      <p:sp>
        <p:nvSpPr>
          <p:cNvPr id="19" name="TextBox 18">
            <a:extLst>
              <a:ext uri="{FF2B5EF4-FFF2-40B4-BE49-F238E27FC236}">
                <a16:creationId xmlns="" xmlns:a16="http://schemas.microsoft.com/office/drawing/2014/main" id="{E7637DAC-696D-0448-BBC6-191840576405}"/>
              </a:ext>
            </a:extLst>
          </p:cNvPr>
          <p:cNvSpPr txBox="1"/>
          <p:nvPr/>
        </p:nvSpPr>
        <p:spPr>
          <a:xfrm rot="615309">
            <a:off x="1366421" y="2049644"/>
            <a:ext cx="3794847" cy="523220"/>
          </a:xfrm>
          <a:prstGeom prst="rect">
            <a:avLst/>
          </a:prstGeom>
          <a:noFill/>
        </p:spPr>
        <p:txBody>
          <a:bodyPr wrap="square" rtlCol="0">
            <a:spAutoFit/>
          </a:bodyPr>
          <a:lstStyle/>
          <a:p>
            <a:pPr algn="ctr"/>
            <a:r>
              <a:rPr lang="en-US" sz="2800" b="1" dirty="0">
                <a:solidFill>
                  <a:schemeClr val="bg1"/>
                </a:solidFill>
              </a:rPr>
              <a:t> </a:t>
            </a:r>
            <a:r>
              <a:rPr lang="en-US" sz="2000" b="1" dirty="0">
                <a:solidFill>
                  <a:schemeClr val="bg1"/>
                </a:solidFill>
              </a:rPr>
              <a:t>Food security &amp; Biodiversity</a:t>
            </a:r>
            <a:endParaRPr lang="en-US" sz="2000" dirty="0"/>
          </a:p>
        </p:txBody>
      </p:sp>
      <p:sp>
        <p:nvSpPr>
          <p:cNvPr id="20" name="TextBox 19">
            <a:extLst>
              <a:ext uri="{FF2B5EF4-FFF2-40B4-BE49-F238E27FC236}">
                <a16:creationId xmlns="" xmlns:a16="http://schemas.microsoft.com/office/drawing/2014/main" id="{82E90A3E-B798-5A4A-87C4-01336A98947B}"/>
              </a:ext>
            </a:extLst>
          </p:cNvPr>
          <p:cNvSpPr txBox="1"/>
          <p:nvPr/>
        </p:nvSpPr>
        <p:spPr>
          <a:xfrm rot="20566358">
            <a:off x="1869981" y="4600789"/>
            <a:ext cx="2919439" cy="523220"/>
          </a:xfrm>
          <a:prstGeom prst="rect">
            <a:avLst/>
          </a:prstGeom>
          <a:noFill/>
        </p:spPr>
        <p:txBody>
          <a:bodyPr wrap="square" rtlCol="0">
            <a:spAutoFit/>
          </a:bodyPr>
          <a:lstStyle/>
          <a:p>
            <a:pPr algn="ctr"/>
            <a:r>
              <a:rPr lang="en-US" sz="2800" b="1" dirty="0">
                <a:solidFill>
                  <a:schemeClr val="bg1"/>
                </a:solidFill>
              </a:rPr>
              <a:t>Energy</a:t>
            </a:r>
            <a:endParaRPr lang="en-US" dirty="0"/>
          </a:p>
        </p:txBody>
      </p:sp>
      <p:pic>
        <p:nvPicPr>
          <p:cNvPr id="7" name="Picture 6" descr="Diagram&#10;&#10;Description automatically generated">
            <a:extLst>
              <a:ext uri="{FF2B5EF4-FFF2-40B4-BE49-F238E27FC236}">
                <a16:creationId xmlns="" xmlns:a16="http://schemas.microsoft.com/office/drawing/2014/main" id="{98305D76-F423-7049-A5CA-9EED9B4B72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4572" y="3627804"/>
            <a:ext cx="2079171" cy="3270013"/>
          </a:xfrm>
          <a:prstGeom prst="rect">
            <a:avLst/>
          </a:prstGeom>
        </p:spPr>
      </p:pic>
      <p:grpSp>
        <p:nvGrpSpPr>
          <p:cNvPr id="21" name="Group 20">
            <a:extLst>
              <a:ext uri="{FF2B5EF4-FFF2-40B4-BE49-F238E27FC236}">
                <a16:creationId xmlns="" xmlns:a16="http://schemas.microsoft.com/office/drawing/2014/main" id="{AFD46365-AAE9-3045-9683-A01CD176AF56}"/>
              </a:ext>
            </a:extLst>
          </p:cNvPr>
          <p:cNvGrpSpPr/>
          <p:nvPr/>
        </p:nvGrpSpPr>
        <p:grpSpPr>
          <a:xfrm>
            <a:off x="0" y="779563"/>
            <a:ext cx="9144000" cy="3635704"/>
            <a:chOff x="257558" y="-383743"/>
            <a:chExt cx="9144000" cy="3635704"/>
          </a:xfrm>
        </p:grpSpPr>
        <p:pic>
          <p:nvPicPr>
            <p:cNvPr id="10" name="Picture 9" descr="A picture containing graphical user interface&#10;&#10;Description automatically generated">
              <a:extLst>
                <a:ext uri="{FF2B5EF4-FFF2-40B4-BE49-F238E27FC236}">
                  <a16:creationId xmlns="" xmlns:a16="http://schemas.microsoft.com/office/drawing/2014/main" id="{64C51C33-561D-5F40-B30E-28FC0B3C6E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558" y="-383743"/>
              <a:ext cx="2168155" cy="1135606"/>
            </a:xfrm>
            <a:prstGeom prst="rect">
              <a:avLst/>
            </a:prstGeom>
          </p:spPr>
        </p:pic>
        <p:pic>
          <p:nvPicPr>
            <p:cNvPr id="13" name="Picture 12" descr="Graphical user interface, application&#10;&#10;Description automatically generated">
              <a:extLst>
                <a:ext uri="{FF2B5EF4-FFF2-40B4-BE49-F238E27FC236}">
                  <a16:creationId xmlns="" xmlns:a16="http://schemas.microsoft.com/office/drawing/2014/main" id="{D0D0F101-A79D-8141-8903-29D40162058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52312" y="2147572"/>
              <a:ext cx="1949246" cy="1104389"/>
            </a:xfrm>
            <a:prstGeom prst="rect">
              <a:avLst/>
            </a:prstGeom>
          </p:spPr>
        </p:pic>
      </p:grpSp>
      <p:pic>
        <p:nvPicPr>
          <p:cNvPr id="25" name="Picture 24" descr="A picture containing indoor, furniture, kitchen, room&#10;&#10;Description automatically generated">
            <a:extLst>
              <a:ext uri="{FF2B5EF4-FFF2-40B4-BE49-F238E27FC236}">
                <a16:creationId xmlns="" xmlns:a16="http://schemas.microsoft.com/office/drawing/2014/main" id="{F6055C18-D0CD-5E4B-AD1D-FB4C9A958A7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34401" y="1346730"/>
            <a:ext cx="2025759" cy="1222350"/>
          </a:xfrm>
          <a:prstGeom prst="rect">
            <a:avLst/>
          </a:prstGeom>
        </p:spPr>
      </p:pic>
      <p:pic>
        <p:nvPicPr>
          <p:cNvPr id="4" name="Picture 3" descr="Website&#10;&#10;Description automatically generated with medium confidence">
            <a:extLst>
              <a:ext uri="{FF2B5EF4-FFF2-40B4-BE49-F238E27FC236}">
                <a16:creationId xmlns="" xmlns:a16="http://schemas.microsoft.com/office/drawing/2014/main" id="{70BBDC2E-9370-1046-85F2-021C9E554C9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527244"/>
            <a:ext cx="2451652" cy="1313531"/>
          </a:xfrm>
          <a:prstGeom prst="rect">
            <a:avLst/>
          </a:prstGeom>
        </p:spPr>
      </p:pic>
      <p:pic>
        <p:nvPicPr>
          <p:cNvPr id="9" name="Picture 8" descr="Text, whiteboard&#10;&#10;Description automatically generated">
            <a:extLst>
              <a:ext uri="{FF2B5EF4-FFF2-40B4-BE49-F238E27FC236}">
                <a16:creationId xmlns="" xmlns:a16="http://schemas.microsoft.com/office/drawing/2014/main" id="{58010E51-AFD6-B646-8AC5-3739B152BB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89" y="3760242"/>
            <a:ext cx="2168155" cy="1236552"/>
          </a:xfrm>
          <a:prstGeom prst="rect">
            <a:avLst/>
          </a:prstGeom>
        </p:spPr>
      </p:pic>
    </p:spTree>
    <p:extLst>
      <p:ext uri="{BB962C8B-B14F-4D97-AF65-F5344CB8AC3E}">
        <p14:creationId xmlns:p14="http://schemas.microsoft.com/office/powerpoint/2010/main" val="2652912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12" descr="A picture containing outdoor, many, street, large&#10;&#10;Description automatically generated">
            <a:extLst>
              <a:ext uri="{FF2B5EF4-FFF2-40B4-BE49-F238E27FC236}">
                <a16:creationId xmlns="" xmlns:a16="http://schemas.microsoft.com/office/drawing/2014/main" id="{71BAD131-4531-8D4E-A895-51C6C24456DA}"/>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414262" y="7560"/>
            <a:ext cx="6729737" cy="6175525"/>
          </a:xfrm>
        </p:spPr>
      </p:pic>
      <p:sp>
        <p:nvSpPr>
          <p:cNvPr id="8" name="Title 1">
            <a:extLst>
              <a:ext uri="{FF2B5EF4-FFF2-40B4-BE49-F238E27FC236}">
                <a16:creationId xmlns="" xmlns:a16="http://schemas.microsoft.com/office/drawing/2014/main" id="{14A7D521-2B89-FC4C-92EC-5EAA0A51957E}"/>
              </a:ext>
            </a:extLst>
          </p:cNvPr>
          <p:cNvSpPr txBox="1">
            <a:spLocks/>
          </p:cNvSpPr>
          <p:nvPr/>
        </p:nvSpPr>
        <p:spPr>
          <a:xfrm>
            <a:off x="54451" y="3326817"/>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i="1" dirty="0"/>
              <a:t>2. Click on the theme and the resource sheet will pop up!</a:t>
            </a:r>
          </a:p>
        </p:txBody>
      </p:sp>
      <p:sp>
        <p:nvSpPr>
          <p:cNvPr id="10" name="Title 1">
            <a:extLst>
              <a:ext uri="{FF2B5EF4-FFF2-40B4-BE49-F238E27FC236}">
                <a16:creationId xmlns="" xmlns:a16="http://schemas.microsoft.com/office/drawing/2014/main" id="{03E7D5AE-119D-0D46-B9FF-244C8D116524}"/>
              </a:ext>
            </a:extLst>
          </p:cNvPr>
          <p:cNvSpPr>
            <a:spLocks noGrp="1"/>
          </p:cNvSpPr>
          <p:nvPr>
            <p:ph type="title"/>
          </p:nvPr>
        </p:nvSpPr>
        <p:spPr>
          <a:xfrm>
            <a:off x="30471" y="2085586"/>
            <a:ext cx="2269037" cy="1921686"/>
          </a:xfrm>
        </p:spPr>
        <p:txBody>
          <a:bodyPr>
            <a:noAutofit/>
          </a:bodyPr>
          <a:lstStyle/>
          <a:p>
            <a:pPr algn="ctr"/>
            <a:r>
              <a:rPr lang="en-US" sz="1400" b="1" i="1" dirty="0"/>
              <a:t>1. Hover over the symbol and a drop down menu appears!</a:t>
            </a:r>
          </a:p>
        </p:txBody>
      </p:sp>
      <p:pic>
        <p:nvPicPr>
          <p:cNvPr id="12" name="Picture 11" descr="Graphical user interface, text, application&#10;&#10;Description automatically generated">
            <a:extLst>
              <a:ext uri="{FF2B5EF4-FFF2-40B4-BE49-F238E27FC236}">
                <a16:creationId xmlns="" xmlns:a16="http://schemas.microsoft.com/office/drawing/2014/main" id="{0B109B37-246C-344C-A258-A58B21B795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89" y="5332274"/>
            <a:ext cx="2827257" cy="1525726"/>
          </a:xfrm>
          <a:prstGeom prst="rect">
            <a:avLst/>
          </a:prstGeom>
        </p:spPr>
      </p:pic>
      <p:cxnSp>
        <p:nvCxnSpPr>
          <p:cNvPr id="14" name="Straight Arrow Connector 13">
            <a:extLst>
              <a:ext uri="{FF2B5EF4-FFF2-40B4-BE49-F238E27FC236}">
                <a16:creationId xmlns="" xmlns:a16="http://schemas.microsoft.com/office/drawing/2014/main" id="{E05E441B-D41E-D043-AF18-CFC679B48D9C}"/>
              </a:ext>
            </a:extLst>
          </p:cNvPr>
          <p:cNvCxnSpPr>
            <a:cxnSpLocks/>
          </p:cNvCxnSpPr>
          <p:nvPr/>
        </p:nvCxnSpPr>
        <p:spPr>
          <a:xfrm>
            <a:off x="1188969" y="4721659"/>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 xmlns:a16="http://schemas.microsoft.com/office/drawing/2014/main" id="{86008802-E12D-FB4E-A4BC-4A88717B3DE0}"/>
              </a:ext>
            </a:extLst>
          </p:cNvPr>
          <p:cNvGrpSpPr/>
          <p:nvPr/>
        </p:nvGrpSpPr>
        <p:grpSpPr>
          <a:xfrm>
            <a:off x="5911152" y="56189"/>
            <a:ext cx="3299789" cy="6540182"/>
            <a:chOff x="5911152" y="56189"/>
            <a:chExt cx="3299789" cy="6540182"/>
          </a:xfrm>
        </p:grpSpPr>
        <p:pic>
          <p:nvPicPr>
            <p:cNvPr id="18" name="Picture 17" descr="Graphical user interface, application&#10;&#10;Description automatically generated">
              <a:extLst>
                <a:ext uri="{FF2B5EF4-FFF2-40B4-BE49-F238E27FC236}">
                  <a16:creationId xmlns="" xmlns:a16="http://schemas.microsoft.com/office/drawing/2014/main" id="{637CC0DB-81F8-6048-ABC1-207B5ED8E736}"/>
                </a:ext>
              </a:extLst>
            </p:cNvPr>
            <p:cNvPicPr>
              <a:picLocks noChangeAspect="1"/>
            </p:cNvPicPr>
            <p:nvPr/>
          </p:nvPicPr>
          <p:blipFill>
            <a:blip r:embed="rId5"/>
            <a:stretch>
              <a:fillRect/>
            </a:stretch>
          </p:blipFill>
          <p:spPr>
            <a:xfrm>
              <a:off x="5911152" y="56189"/>
              <a:ext cx="1634468" cy="3114742"/>
            </a:xfrm>
            <a:prstGeom prst="rect">
              <a:avLst/>
            </a:prstGeom>
          </p:spPr>
        </p:pic>
        <p:pic>
          <p:nvPicPr>
            <p:cNvPr id="20" name="Picture 19" descr="A picture containing icon&#10;&#10;Description automatically generated">
              <a:extLst>
                <a:ext uri="{FF2B5EF4-FFF2-40B4-BE49-F238E27FC236}">
                  <a16:creationId xmlns="" xmlns:a16="http://schemas.microsoft.com/office/drawing/2014/main" id="{3F7FE488-620F-F944-962A-8979A00872FC}"/>
                </a:ext>
              </a:extLst>
            </p:cNvPr>
            <p:cNvPicPr>
              <a:picLocks noChangeAspect="1"/>
            </p:cNvPicPr>
            <p:nvPr/>
          </p:nvPicPr>
          <p:blipFill>
            <a:blip r:embed="rId6"/>
            <a:stretch>
              <a:fillRect/>
            </a:stretch>
          </p:blipFill>
          <p:spPr>
            <a:xfrm>
              <a:off x="7315200" y="3181942"/>
              <a:ext cx="1895741" cy="3414429"/>
            </a:xfrm>
            <a:prstGeom prst="rect">
              <a:avLst/>
            </a:prstGeom>
          </p:spPr>
        </p:pic>
        <p:pic>
          <p:nvPicPr>
            <p:cNvPr id="22" name="Picture 21" descr="Graphical user interface, application, table&#10;&#10;Description automatically generated">
              <a:extLst>
                <a:ext uri="{FF2B5EF4-FFF2-40B4-BE49-F238E27FC236}">
                  <a16:creationId xmlns="" xmlns:a16="http://schemas.microsoft.com/office/drawing/2014/main" id="{94602555-25EA-6B49-9BE3-A3D03EA00D91}"/>
                </a:ext>
              </a:extLst>
            </p:cNvPr>
            <p:cNvPicPr>
              <a:picLocks noChangeAspect="1"/>
            </p:cNvPicPr>
            <p:nvPr/>
          </p:nvPicPr>
          <p:blipFill>
            <a:blip r:embed="rId7"/>
            <a:stretch>
              <a:fillRect/>
            </a:stretch>
          </p:blipFill>
          <p:spPr>
            <a:xfrm>
              <a:off x="5911846" y="3187143"/>
              <a:ext cx="1564190" cy="2042413"/>
            </a:xfrm>
            <a:prstGeom prst="rect">
              <a:avLst/>
            </a:prstGeom>
          </p:spPr>
        </p:pic>
      </p:grpSp>
      <p:sp>
        <p:nvSpPr>
          <p:cNvPr id="16" name="Oval 15">
            <a:extLst>
              <a:ext uri="{FF2B5EF4-FFF2-40B4-BE49-F238E27FC236}">
                <a16:creationId xmlns="" xmlns:a16="http://schemas.microsoft.com/office/drawing/2014/main" id="{86E83B99-2154-B64D-890E-5E91A92F7C5E}"/>
              </a:ext>
            </a:extLst>
          </p:cNvPr>
          <p:cNvSpPr/>
          <p:nvPr/>
        </p:nvSpPr>
        <p:spPr>
          <a:xfrm>
            <a:off x="4304039" y="1629506"/>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4" name="Oval 23">
            <a:extLst>
              <a:ext uri="{FF2B5EF4-FFF2-40B4-BE49-F238E27FC236}">
                <a16:creationId xmlns="" xmlns:a16="http://schemas.microsoft.com/office/drawing/2014/main" id="{3B042AA1-3C2A-5248-A99B-C431291467B2}"/>
              </a:ext>
            </a:extLst>
          </p:cNvPr>
          <p:cNvSpPr/>
          <p:nvPr/>
        </p:nvSpPr>
        <p:spPr>
          <a:xfrm>
            <a:off x="5810369" y="2337764"/>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6" name="Oval 25">
            <a:extLst>
              <a:ext uri="{FF2B5EF4-FFF2-40B4-BE49-F238E27FC236}">
                <a16:creationId xmlns="" xmlns:a16="http://schemas.microsoft.com/office/drawing/2014/main" id="{B2356B01-3728-D348-AF09-7A5326638806}"/>
              </a:ext>
            </a:extLst>
          </p:cNvPr>
          <p:cNvSpPr/>
          <p:nvPr/>
        </p:nvSpPr>
        <p:spPr>
          <a:xfrm>
            <a:off x="7452637" y="4830822"/>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27" name="Straight Arrow Connector 26">
            <a:extLst>
              <a:ext uri="{FF2B5EF4-FFF2-40B4-BE49-F238E27FC236}">
                <a16:creationId xmlns="" xmlns:a16="http://schemas.microsoft.com/office/drawing/2014/main" id="{9B944BDA-09D1-FE41-AEB1-736492F364A7}"/>
              </a:ext>
            </a:extLst>
          </p:cNvPr>
          <p:cNvCxnSpPr>
            <a:cxnSpLocks/>
          </p:cNvCxnSpPr>
          <p:nvPr/>
        </p:nvCxnSpPr>
        <p:spPr>
          <a:xfrm>
            <a:off x="5107595" y="1216220"/>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 xmlns:a16="http://schemas.microsoft.com/office/drawing/2014/main" id="{825C63AD-EF87-FE4A-A5F1-3B0F4CEA90DC}"/>
              </a:ext>
            </a:extLst>
          </p:cNvPr>
          <p:cNvCxnSpPr>
            <a:cxnSpLocks/>
          </p:cNvCxnSpPr>
          <p:nvPr/>
        </p:nvCxnSpPr>
        <p:spPr>
          <a:xfrm>
            <a:off x="6659094" y="1461794"/>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 xmlns:a16="http://schemas.microsoft.com/office/drawing/2014/main" id="{BE9D1A72-0FB8-1B49-AD09-C0E532137EE0}"/>
              </a:ext>
            </a:extLst>
          </p:cNvPr>
          <p:cNvCxnSpPr>
            <a:cxnSpLocks/>
          </p:cNvCxnSpPr>
          <p:nvPr/>
        </p:nvCxnSpPr>
        <p:spPr>
          <a:xfrm>
            <a:off x="6659094" y="4279748"/>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 xmlns:a16="http://schemas.microsoft.com/office/drawing/2014/main" id="{B9534A0D-81F8-9740-9F60-26BA942C35CB}"/>
              </a:ext>
            </a:extLst>
          </p:cNvPr>
          <p:cNvCxnSpPr>
            <a:cxnSpLocks/>
          </p:cNvCxnSpPr>
          <p:nvPr/>
        </p:nvCxnSpPr>
        <p:spPr>
          <a:xfrm>
            <a:off x="8259538" y="4388911"/>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3" name="Picture 32" descr="A picture containing application&#10;&#10;Description automatically generated">
            <a:extLst>
              <a:ext uri="{FF2B5EF4-FFF2-40B4-BE49-F238E27FC236}">
                <a16:creationId xmlns="" xmlns:a16="http://schemas.microsoft.com/office/drawing/2014/main" id="{9DC63D35-3F57-5B43-8314-86DF75DB797A}"/>
              </a:ext>
            </a:extLst>
          </p:cNvPr>
          <p:cNvPicPr>
            <a:picLocks noChangeAspect="1"/>
          </p:cNvPicPr>
          <p:nvPr/>
        </p:nvPicPr>
        <p:blipFill>
          <a:blip r:embed="rId8"/>
          <a:stretch>
            <a:fillRect/>
          </a:stretch>
        </p:blipFill>
        <p:spPr>
          <a:xfrm>
            <a:off x="4308980" y="3181942"/>
            <a:ext cx="1615556" cy="3142454"/>
          </a:xfrm>
          <a:prstGeom prst="rect">
            <a:avLst/>
          </a:prstGeom>
        </p:spPr>
      </p:pic>
      <p:sp>
        <p:nvSpPr>
          <p:cNvPr id="25" name="Oval 24">
            <a:extLst>
              <a:ext uri="{FF2B5EF4-FFF2-40B4-BE49-F238E27FC236}">
                <a16:creationId xmlns="" xmlns:a16="http://schemas.microsoft.com/office/drawing/2014/main" id="{BF2797C8-9709-2443-9A92-06116AE94BBA}"/>
              </a:ext>
            </a:extLst>
          </p:cNvPr>
          <p:cNvSpPr/>
          <p:nvPr/>
        </p:nvSpPr>
        <p:spPr>
          <a:xfrm>
            <a:off x="5855539" y="4710201"/>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34" name="Oval 33">
            <a:extLst>
              <a:ext uri="{FF2B5EF4-FFF2-40B4-BE49-F238E27FC236}">
                <a16:creationId xmlns="" xmlns:a16="http://schemas.microsoft.com/office/drawing/2014/main" id="{5E9A946C-74EE-0841-9DCC-CD8E9DC4635A}"/>
              </a:ext>
            </a:extLst>
          </p:cNvPr>
          <p:cNvSpPr/>
          <p:nvPr/>
        </p:nvSpPr>
        <p:spPr>
          <a:xfrm>
            <a:off x="4233928" y="4650713"/>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35" name="Straight Arrow Connector 34">
            <a:extLst>
              <a:ext uri="{FF2B5EF4-FFF2-40B4-BE49-F238E27FC236}">
                <a16:creationId xmlns="" xmlns:a16="http://schemas.microsoft.com/office/drawing/2014/main" id="{BE416804-E8C5-6E4B-8BEC-F2A239E6EF0E}"/>
              </a:ext>
            </a:extLst>
          </p:cNvPr>
          <p:cNvCxnSpPr>
            <a:cxnSpLocks/>
          </p:cNvCxnSpPr>
          <p:nvPr/>
        </p:nvCxnSpPr>
        <p:spPr>
          <a:xfrm>
            <a:off x="5070477" y="4370269"/>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6" name="Title 1">
            <a:extLst>
              <a:ext uri="{FF2B5EF4-FFF2-40B4-BE49-F238E27FC236}">
                <a16:creationId xmlns="" xmlns:a16="http://schemas.microsoft.com/office/drawing/2014/main" id="{8A068E8F-8ACD-9847-B1EB-A0546CB09476}"/>
              </a:ext>
            </a:extLst>
          </p:cNvPr>
          <p:cNvSpPr txBox="1">
            <a:spLocks/>
          </p:cNvSpPr>
          <p:nvPr/>
        </p:nvSpPr>
        <p:spPr>
          <a:xfrm>
            <a:off x="112645" y="255377"/>
            <a:ext cx="2432189" cy="19216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t>Resource Sheets </a:t>
            </a:r>
          </a:p>
          <a:p>
            <a:pPr algn="ctr"/>
            <a:r>
              <a:rPr lang="en-US" sz="2000" dirty="0"/>
              <a:t>– activities, videos, suggested actions </a:t>
            </a:r>
            <a:r>
              <a:rPr lang="en-US" sz="2000" dirty="0" err="1"/>
              <a:t>etc</a:t>
            </a:r>
            <a:endParaRPr lang="en-US" sz="2400" dirty="0"/>
          </a:p>
        </p:txBody>
      </p:sp>
    </p:spTree>
    <p:extLst>
      <p:ext uri="{BB962C8B-B14F-4D97-AF65-F5344CB8AC3E}">
        <p14:creationId xmlns:p14="http://schemas.microsoft.com/office/powerpoint/2010/main" val="8059336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 email&#10;&#10;Description automatically generated">
            <a:extLst>
              <a:ext uri="{FF2B5EF4-FFF2-40B4-BE49-F238E27FC236}">
                <a16:creationId xmlns="" xmlns:a16="http://schemas.microsoft.com/office/drawing/2014/main" id="{86CC78D6-5087-CD49-9074-C1A900E877F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30656" y="274639"/>
            <a:ext cx="3380421" cy="2620961"/>
          </a:xfrm>
        </p:spPr>
      </p:pic>
      <p:sp>
        <p:nvSpPr>
          <p:cNvPr id="6" name="Rectangle 5">
            <a:extLst>
              <a:ext uri="{FF2B5EF4-FFF2-40B4-BE49-F238E27FC236}">
                <a16:creationId xmlns="" xmlns:a16="http://schemas.microsoft.com/office/drawing/2014/main" id="{E4203844-DECB-C443-A418-954CA3C96DEB}"/>
              </a:ext>
            </a:extLst>
          </p:cNvPr>
          <p:cNvSpPr/>
          <p:nvPr/>
        </p:nvSpPr>
        <p:spPr>
          <a:xfrm>
            <a:off x="132414" y="3070076"/>
            <a:ext cx="4572000" cy="215444"/>
          </a:xfrm>
          <a:prstGeom prst="rect">
            <a:avLst/>
          </a:prstGeom>
        </p:spPr>
        <p:txBody>
          <a:bodyPr>
            <a:spAutoFit/>
          </a:bodyPr>
          <a:lstStyle/>
          <a:p>
            <a:r>
              <a:rPr lang="en-US" sz="800" dirty="0"/>
              <a:t>https://</a:t>
            </a:r>
            <a:r>
              <a:rPr lang="en-US" sz="800" dirty="0" err="1"/>
              <a:t>www.developmenteducation.ie</a:t>
            </a:r>
            <a:r>
              <a:rPr lang="en-US" sz="800" dirty="0"/>
              <a:t>/media/documents/Activists%20Handbook%20FINAL.pdf</a:t>
            </a:r>
          </a:p>
        </p:txBody>
      </p:sp>
      <p:pic>
        <p:nvPicPr>
          <p:cNvPr id="8" name="Picture 7" descr="Graphical user interface, text, application, email&#10;&#10;Description automatically generated">
            <a:extLst>
              <a:ext uri="{FF2B5EF4-FFF2-40B4-BE49-F238E27FC236}">
                <a16:creationId xmlns="" xmlns:a16="http://schemas.microsoft.com/office/drawing/2014/main" id="{BE7A7297-6380-3F49-BBA2-F894F03CF9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12907" y="350839"/>
            <a:ext cx="3380421" cy="2719237"/>
          </a:xfrm>
          <a:prstGeom prst="rect">
            <a:avLst/>
          </a:prstGeom>
        </p:spPr>
      </p:pic>
      <p:sp>
        <p:nvSpPr>
          <p:cNvPr id="9" name="Rectangle 8">
            <a:extLst>
              <a:ext uri="{FF2B5EF4-FFF2-40B4-BE49-F238E27FC236}">
                <a16:creationId xmlns="" xmlns:a16="http://schemas.microsoft.com/office/drawing/2014/main" id="{246DF481-A049-AE47-AD40-1150E6B95D1C}"/>
              </a:ext>
            </a:extLst>
          </p:cNvPr>
          <p:cNvSpPr/>
          <p:nvPr/>
        </p:nvSpPr>
        <p:spPr>
          <a:xfrm>
            <a:off x="5312907" y="3213556"/>
            <a:ext cx="4572000" cy="215444"/>
          </a:xfrm>
          <a:prstGeom prst="rect">
            <a:avLst/>
          </a:prstGeom>
        </p:spPr>
        <p:txBody>
          <a:bodyPr>
            <a:spAutoFit/>
          </a:bodyPr>
          <a:lstStyle/>
          <a:p>
            <a:r>
              <a:rPr lang="en-US" sz="800" dirty="0"/>
              <a:t>https://</a:t>
            </a:r>
            <a:r>
              <a:rPr lang="en-US" sz="800" dirty="0" err="1"/>
              <a:t>www.homelesshub.ca</a:t>
            </a:r>
            <a:r>
              <a:rPr lang="en-US" sz="800" dirty="0"/>
              <a:t>/resource/cardboard-citizens</a:t>
            </a:r>
          </a:p>
        </p:txBody>
      </p:sp>
      <p:pic>
        <p:nvPicPr>
          <p:cNvPr id="11" name="Picture 10" descr="A group of people standing in a room&#10;&#10;Description automatically generated with medium confidence">
            <a:extLst>
              <a:ext uri="{FF2B5EF4-FFF2-40B4-BE49-F238E27FC236}">
                <a16:creationId xmlns="" xmlns:a16="http://schemas.microsoft.com/office/drawing/2014/main" id="{A78FAA26-D614-6E4D-979C-7F9E391A452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0656" y="3459996"/>
            <a:ext cx="3191327" cy="3070076"/>
          </a:xfrm>
          <a:prstGeom prst="rect">
            <a:avLst/>
          </a:prstGeom>
        </p:spPr>
      </p:pic>
      <p:sp>
        <p:nvSpPr>
          <p:cNvPr id="12" name="Rectangle 11">
            <a:extLst>
              <a:ext uri="{FF2B5EF4-FFF2-40B4-BE49-F238E27FC236}">
                <a16:creationId xmlns="" xmlns:a16="http://schemas.microsoft.com/office/drawing/2014/main" id="{CA0D279B-139A-0643-B0AD-DAEF86033352}"/>
              </a:ext>
            </a:extLst>
          </p:cNvPr>
          <p:cNvSpPr/>
          <p:nvPr/>
        </p:nvSpPr>
        <p:spPr>
          <a:xfrm>
            <a:off x="693262" y="6583361"/>
            <a:ext cx="1725152" cy="215444"/>
          </a:xfrm>
          <a:prstGeom prst="rect">
            <a:avLst/>
          </a:prstGeom>
        </p:spPr>
        <p:txBody>
          <a:bodyPr wrap="none">
            <a:spAutoFit/>
          </a:bodyPr>
          <a:lstStyle/>
          <a:p>
            <a:r>
              <a:rPr lang="en-US" sz="800" dirty="0"/>
              <a:t>https://c4aa.org/art-action-academy</a:t>
            </a:r>
          </a:p>
        </p:txBody>
      </p:sp>
      <p:pic>
        <p:nvPicPr>
          <p:cNvPr id="14" name="Picture 13" descr="A picture containing text, person, screenshot&#10;&#10;Description automatically generated">
            <a:extLst>
              <a:ext uri="{FF2B5EF4-FFF2-40B4-BE49-F238E27FC236}">
                <a16:creationId xmlns="" xmlns:a16="http://schemas.microsoft.com/office/drawing/2014/main" id="{C802A159-6355-D34D-8244-3C101C6EB6D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2000" y="3667435"/>
            <a:ext cx="4337607" cy="2655198"/>
          </a:xfrm>
          <a:prstGeom prst="rect">
            <a:avLst/>
          </a:prstGeom>
        </p:spPr>
      </p:pic>
      <p:sp>
        <p:nvSpPr>
          <p:cNvPr id="15" name="Rectangle 14">
            <a:extLst>
              <a:ext uri="{FF2B5EF4-FFF2-40B4-BE49-F238E27FC236}">
                <a16:creationId xmlns="" xmlns:a16="http://schemas.microsoft.com/office/drawing/2014/main" id="{0878B2AE-8C41-2B4A-AC5C-D14DB3A6A35A}"/>
              </a:ext>
            </a:extLst>
          </p:cNvPr>
          <p:cNvSpPr/>
          <p:nvPr/>
        </p:nvSpPr>
        <p:spPr>
          <a:xfrm>
            <a:off x="4704414" y="6376402"/>
            <a:ext cx="2535694" cy="369332"/>
          </a:xfrm>
          <a:prstGeom prst="rect">
            <a:avLst/>
          </a:prstGeom>
        </p:spPr>
        <p:txBody>
          <a:bodyPr wrap="none">
            <a:spAutoFit/>
          </a:bodyPr>
          <a:lstStyle/>
          <a:p>
            <a:r>
              <a:rPr lang="en-US" dirty="0"/>
              <a:t>https://</a:t>
            </a:r>
            <a:r>
              <a:rPr lang="en-US" dirty="0" err="1"/>
              <a:t>arestlessart.com</a:t>
            </a:r>
            <a:r>
              <a:rPr lang="en-US" dirty="0"/>
              <a:t>/</a:t>
            </a:r>
          </a:p>
        </p:txBody>
      </p:sp>
    </p:spTree>
    <p:extLst>
      <p:ext uri="{BB962C8B-B14F-4D97-AF65-F5344CB8AC3E}">
        <p14:creationId xmlns:p14="http://schemas.microsoft.com/office/powerpoint/2010/main" val="17148663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2">
            <a:extLst>
              <a:ext uri="{FF2B5EF4-FFF2-40B4-BE49-F238E27FC236}">
                <a16:creationId xmlns="" xmlns:a16="http://schemas.microsoft.com/office/drawing/2014/main" id="{AB8C311F-7253-4AED-9701-7FC0708C41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4">
            <a:extLst>
              <a:ext uri="{FF2B5EF4-FFF2-40B4-BE49-F238E27FC236}">
                <a16:creationId xmlns="" xmlns:a16="http://schemas.microsoft.com/office/drawing/2014/main" id="{E2384209-CB15-4CDF-9D31-C44FD9A3F20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 xmlns:a16="http://schemas.microsoft.com/office/drawing/2014/main" id="{2633B3B5-CC90-43F0-8714-D31D1F3F020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 xmlns:a16="http://schemas.microsoft.com/office/drawing/2014/main" id="{A8D57A06-A426-446D-B02C-A2DC6B62E4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Content Placeholder 4" descr="A picture containing text&#10;&#10;Description automatically generated">
            <a:extLst>
              <a:ext uri="{FF2B5EF4-FFF2-40B4-BE49-F238E27FC236}">
                <a16:creationId xmlns="" xmlns:a16="http://schemas.microsoft.com/office/drawing/2014/main" id="{D5BB2356-51F9-3549-ADE8-B0455273F7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950" y="457200"/>
            <a:ext cx="2478088" cy="3579813"/>
          </a:xfrm>
          <a:prstGeom prst="rect">
            <a:avLst/>
          </a:prstGeom>
        </p:spPr>
      </p:pic>
      <p:pic>
        <p:nvPicPr>
          <p:cNvPr id="7" name="Picture 6" descr="A picture containing text&#10;&#10;Description automatically generated">
            <a:extLst>
              <a:ext uri="{FF2B5EF4-FFF2-40B4-BE49-F238E27FC236}">
                <a16:creationId xmlns="" xmlns:a16="http://schemas.microsoft.com/office/drawing/2014/main" id="{282D0EE7-514F-C747-81A9-12E2EA0B73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7825" y="457200"/>
            <a:ext cx="2640013" cy="3579813"/>
          </a:xfrm>
          <a:prstGeom prst="rect">
            <a:avLst/>
          </a:prstGeom>
        </p:spPr>
      </p:pic>
      <p:pic>
        <p:nvPicPr>
          <p:cNvPr id="9" name="Picture 8" descr="A screenshot of a video game&#10;&#10;Description automatically generated with medium confidence">
            <a:extLst>
              <a:ext uri="{FF2B5EF4-FFF2-40B4-BE49-F238E27FC236}">
                <a16:creationId xmlns="" xmlns:a16="http://schemas.microsoft.com/office/drawing/2014/main" id="{C47150F2-CB27-8942-B4E8-5A70F3C688D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1950" y="4113213"/>
            <a:ext cx="1682750" cy="2286000"/>
          </a:xfrm>
          <a:prstGeom prst="rect">
            <a:avLst/>
          </a:prstGeom>
        </p:spPr>
      </p:pic>
      <p:pic>
        <p:nvPicPr>
          <p:cNvPr id="11" name="Picture 10" descr="Text&#10;&#10;Description automatically generated">
            <a:extLst>
              <a:ext uri="{FF2B5EF4-FFF2-40B4-BE49-F238E27FC236}">
                <a16:creationId xmlns="" xmlns:a16="http://schemas.microsoft.com/office/drawing/2014/main" id="{82EC8037-81E5-8341-83A3-CA671B6FC06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22488" y="4113213"/>
            <a:ext cx="1679575" cy="2286000"/>
          </a:xfrm>
          <a:prstGeom prst="rect">
            <a:avLst/>
          </a:prstGeom>
        </p:spPr>
      </p:pic>
      <p:pic>
        <p:nvPicPr>
          <p:cNvPr id="15" name="Picture 14" descr="Text&#10;&#10;Description automatically generated">
            <a:extLst>
              <a:ext uri="{FF2B5EF4-FFF2-40B4-BE49-F238E27FC236}">
                <a16:creationId xmlns="" xmlns:a16="http://schemas.microsoft.com/office/drawing/2014/main" id="{E7394371-77FA-5346-BAF5-B741257CC74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879850" y="4113213"/>
            <a:ext cx="1679575" cy="2286000"/>
          </a:xfrm>
          <a:prstGeom prst="rect">
            <a:avLst/>
          </a:prstGeom>
        </p:spPr>
      </p:pic>
      <p:pic>
        <p:nvPicPr>
          <p:cNvPr id="13" name="Picture 12" descr="A picture containing text&#10;&#10;Description automatically generated">
            <a:extLst>
              <a:ext uri="{FF2B5EF4-FFF2-40B4-BE49-F238E27FC236}">
                <a16:creationId xmlns="" xmlns:a16="http://schemas.microsoft.com/office/drawing/2014/main" id="{F8D3DA4A-5979-4147-9F74-B3D30A83D89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634038" y="457200"/>
            <a:ext cx="1536700" cy="2090738"/>
          </a:xfrm>
          <a:prstGeom prst="rect">
            <a:avLst/>
          </a:prstGeom>
        </p:spPr>
      </p:pic>
      <p:pic>
        <p:nvPicPr>
          <p:cNvPr id="5" name="Content Placeholder 4" descr="A picture containing text&#10;&#10;Description automatically generated">
            <a:extLst>
              <a:ext uri="{FF2B5EF4-FFF2-40B4-BE49-F238E27FC236}">
                <a16:creationId xmlns="" xmlns:a16="http://schemas.microsoft.com/office/drawing/2014/main" id="{9E6C63E6-197F-624E-BCCB-97773F5C4AB4}"/>
              </a:ext>
            </a:extLst>
          </p:cNvPr>
          <p:cNvPicPr>
            <a:picLocks noGrp="1" noChangeAspect="1"/>
          </p:cNvPicPr>
          <p:nvPr>
            <p:ph idx="1"/>
          </p:nvPr>
        </p:nvPicPr>
        <p:blipFill>
          <a:blip r:embed="rId8" cstate="email">
            <a:extLst>
              <a:ext uri="{28A0092B-C50C-407E-A947-70E740481C1C}">
                <a14:useLocalDpi xmlns:a14="http://schemas.microsoft.com/office/drawing/2010/main"/>
              </a:ext>
            </a:extLst>
          </a:blip>
          <a:stretch>
            <a:fillRect/>
          </a:stretch>
        </p:blipFill>
        <p:spPr>
          <a:xfrm>
            <a:off x="7248525" y="457200"/>
            <a:ext cx="1533525" cy="2090738"/>
          </a:xfrm>
        </p:spPr>
      </p:pic>
      <p:pic>
        <p:nvPicPr>
          <p:cNvPr id="17" name="Picture 16" descr="A picture containing text&#10;&#10;Description automatically generated">
            <a:extLst>
              <a:ext uri="{FF2B5EF4-FFF2-40B4-BE49-F238E27FC236}">
                <a16:creationId xmlns="" xmlns:a16="http://schemas.microsoft.com/office/drawing/2014/main" id="{131EA4C2-0602-054C-BE98-494F604D8982}"/>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rot="5400000">
            <a:off x="5961057" y="2291837"/>
            <a:ext cx="2564891" cy="3077093"/>
          </a:xfrm>
          <a:prstGeom prst="rect">
            <a:avLst/>
          </a:prstGeom>
        </p:spPr>
      </p:pic>
      <p:sp>
        <p:nvSpPr>
          <p:cNvPr id="18" name="TextBox 17">
            <a:extLst>
              <a:ext uri="{FF2B5EF4-FFF2-40B4-BE49-F238E27FC236}">
                <a16:creationId xmlns="" xmlns:a16="http://schemas.microsoft.com/office/drawing/2014/main" id="{881341ED-1D24-E041-AAE6-D5313A701605}"/>
              </a:ext>
            </a:extLst>
          </p:cNvPr>
          <p:cNvSpPr txBox="1"/>
          <p:nvPr/>
        </p:nvSpPr>
        <p:spPr>
          <a:xfrm>
            <a:off x="5826692" y="5651984"/>
            <a:ext cx="3077093" cy="584775"/>
          </a:xfrm>
          <a:prstGeom prst="rect">
            <a:avLst/>
          </a:prstGeom>
          <a:noFill/>
        </p:spPr>
        <p:txBody>
          <a:bodyPr wrap="square" rtlCol="0">
            <a:spAutoFit/>
          </a:bodyPr>
          <a:lstStyle/>
          <a:p>
            <a:r>
              <a:rPr lang="en-US" sz="3200" dirty="0">
                <a:solidFill>
                  <a:schemeClr val="bg1"/>
                </a:solidFill>
              </a:rPr>
              <a:t>Some Resources</a:t>
            </a:r>
          </a:p>
        </p:txBody>
      </p:sp>
    </p:spTree>
    <p:extLst>
      <p:ext uri="{BB962C8B-B14F-4D97-AF65-F5344CB8AC3E}">
        <p14:creationId xmlns:p14="http://schemas.microsoft.com/office/powerpoint/2010/main" val="22046904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Rectangle 21">
            <a:extLst>
              <a:ext uri="{FF2B5EF4-FFF2-40B4-BE49-F238E27FC236}">
                <a16:creationId xmlns="" xmlns:a16="http://schemas.microsoft.com/office/drawing/2014/main" id="{5CB593EA-2F98-479F-B4C4-F366571FA64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Text&#10;&#10;Description automatically generated">
            <a:extLst>
              <a:ext uri="{FF2B5EF4-FFF2-40B4-BE49-F238E27FC236}">
                <a16:creationId xmlns="" xmlns:a16="http://schemas.microsoft.com/office/drawing/2014/main" id="{7305BD29-3FEA-9843-B049-6D8B7A655D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20" y="1"/>
            <a:ext cx="2227829" cy="3383279"/>
          </a:xfrm>
          <a:prstGeom prst="rect">
            <a:avLst/>
          </a:prstGeom>
        </p:spPr>
      </p:pic>
      <p:pic>
        <p:nvPicPr>
          <p:cNvPr id="13" name="Picture 12" descr="Text&#10;&#10;Description automatically generated">
            <a:extLst>
              <a:ext uri="{FF2B5EF4-FFF2-40B4-BE49-F238E27FC236}">
                <a16:creationId xmlns="" xmlns:a16="http://schemas.microsoft.com/office/drawing/2014/main" id="{0B2B0AB9-3F0D-4E44-B344-FC73FDAD2D8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2"/>
          <a:stretch/>
        </p:blipFill>
        <p:spPr>
          <a:xfrm>
            <a:off x="2304717" y="10"/>
            <a:ext cx="2227848" cy="3383268"/>
          </a:xfrm>
          <a:prstGeom prst="rect">
            <a:avLst/>
          </a:prstGeom>
        </p:spPr>
      </p:pic>
      <p:pic>
        <p:nvPicPr>
          <p:cNvPr id="9" name="Picture 8" descr="A picture containing text, indoor&#10;&#10;Description automatically generated">
            <a:extLst>
              <a:ext uri="{FF2B5EF4-FFF2-40B4-BE49-F238E27FC236}">
                <a16:creationId xmlns="" xmlns:a16="http://schemas.microsoft.com/office/drawing/2014/main" id="{EF3950F3-30B4-3D42-8D67-091FC0DE98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2"/>
          <a:stretch/>
        </p:blipFill>
        <p:spPr>
          <a:xfrm>
            <a:off x="4609431" y="10"/>
            <a:ext cx="2228850" cy="3383268"/>
          </a:xfrm>
          <a:prstGeom prst="rect">
            <a:avLst/>
          </a:prstGeom>
        </p:spPr>
      </p:pic>
      <p:pic>
        <p:nvPicPr>
          <p:cNvPr id="5" name="Content Placeholder 4" descr="A picture containing text, wall, indoor&#10;&#10;Description automatically generated">
            <a:extLst>
              <a:ext uri="{FF2B5EF4-FFF2-40B4-BE49-F238E27FC236}">
                <a16:creationId xmlns="" xmlns:a16="http://schemas.microsoft.com/office/drawing/2014/main" id="{BA5800A1-CD20-3C4C-9473-C0CC92FB80A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b="-2"/>
          <a:stretch/>
        </p:blipFill>
        <p:spPr>
          <a:xfrm>
            <a:off x="6915150" y="10"/>
            <a:ext cx="2228850" cy="3383268"/>
          </a:xfrm>
          <a:prstGeom prst="rect">
            <a:avLst/>
          </a:prstGeom>
        </p:spPr>
      </p:pic>
      <p:pic>
        <p:nvPicPr>
          <p:cNvPr id="7" name="Picture 6" descr="A picture containing text, indoor&#10;&#10;Description automatically generated">
            <a:extLst>
              <a:ext uri="{FF2B5EF4-FFF2-40B4-BE49-F238E27FC236}">
                <a16:creationId xmlns="" xmlns:a16="http://schemas.microsoft.com/office/drawing/2014/main" id="{132A9D2F-C27A-C943-8AA2-44C56D50A42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b="-2"/>
          <a:stretch/>
        </p:blipFill>
        <p:spPr>
          <a:xfrm>
            <a:off x="-762" y="3474720"/>
            <a:ext cx="2227848" cy="3383280"/>
          </a:xfrm>
          <a:prstGeom prst="rect">
            <a:avLst/>
          </a:prstGeom>
        </p:spPr>
      </p:pic>
      <p:sp>
        <p:nvSpPr>
          <p:cNvPr id="27" name="Rectangle 23">
            <a:extLst>
              <a:ext uri="{FF2B5EF4-FFF2-40B4-BE49-F238E27FC236}">
                <a16:creationId xmlns="" xmlns:a16="http://schemas.microsoft.com/office/drawing/2014/main" id="{39BEB6D0-9E4E-4221-93D1-74ABECEE9EF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609432" y="3474720"/>
            <a:ext cx="4534568" cy="3383281"/>
          </a:xfrm>
          <a:prstGeom prst="rect">
            <a:avLst/>
          </a:prstGeom>
          <a:solidFill>
            <a:srgbClr val="3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 xmlns:a16="http://schemas.microsoft.com/office/drawing/2014/main" id="{B5C50200-71FE-7E40-A293-44126E8AF4E6}"/>
              </a:ext>
            </a:extLst>
          </p:cNvPr>
          <p:cNvSpPr>
            <a:spLocks noGrp="1"/>
          </p:cNvSpPr>
          <p:nvPr>
            <p:ph type="title"/>
          </p:nvPr>
        </p:nvSpPr>
        <p:spPr>
          <a:xfrm>
            <a:off x="4868739" y="3799272"/>
            <a:ext cx="3895311" cy="637124"/>
          </a:xfrm>
        </p:spPr>
        <p:txBody>
          <a:bodyPr>
            <a:normAutofit/>
          </a:bodyPr>
          <a:lstStyle/>
          <a:p>
            <a:r>
              <a:rPr lang="en-US" sz="2800" dirty="0">
                <a:solidFill>
                  <a:srgbClr val="FFFFFF"/>
                </a:solidFill>
              </a:rPr>
              <a:t>Creativity &amp; Change</a:t>
            </a:r>
          </a:p>
        </p:txBody>
      </p:sp>
      <p:pic>
        <p:nvPicPr>
          <p:cNvPr id="15" name="Picture 14" descr="A picture containing qr code&#10;&#10;Description automatically generated">
            <a:extLst>
              <a:ext uri="{FF2B5EF4-FFF2-40B4-BE49-F238E27FC236}">
                <a16:creationId xmlns="" xmlns:a16="http://schemas.microsoft.com/office/drawing/2014/main" id="{F823B24A-573D-864D-8ABF-6CFE0AB144CD}"/>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b="-2"/>
          <a:stretch/>
        </p:blipFill>
        <p:spPr>
          <a:xfrm>
            <a:off x="2294926" y="3474719"/>
            <a:ext cx="2227850" cy="3383280"/>
          </a:xfrm>
          <a:prstGeom prst="rect">
            <a:avLst/>
          </a:prstGeom>
        </p:spPr>
      </p:pic>
      <p:sp>
        <p:nvSpPr>
          <p:cNvPr id="28" name="Content Placeholder 18">
            <a:extLst>
              <a:ext uri="{FF2B5EF4-FFF2-40B4-BE49-F238E27FC236}">
                <a16:creationId xmlns="" xmlns:a16="http://schemas.microsoft.com/office/drawing/2014/main" id="{21ABCB63-FBB7-4B72-B22B-FBA6EA182207}"/>
              </a:ext>
            </a:extLst>
          </p:cNvPr>
          <p:cNvSpPr>
            <a:spLocks noGrp="1"/>
          </p:cNvSpPr>
          <p:nvPr>
            <p:ph idx="1"/>
          </p:nvPr>
        </p:nvSpPr>
        <p:spPr>
          <a:xfrm>
            <a:off x="4859736" y="4510585"/>
            <a:ext cx="4024957" cy="1758732"/>
          </a:xfrm>
        </p:spPr>
        <p:txBody>
          <a:bodyPr>
            <a:normAutofit/>
          </a:bodyPr>
          <a:lstStyle/>
          <a:p>
            <a:r>
              <a:rPr lang="en-US" sz="1600" dirty="0">
                <a:solidFill>
                  <a:srgbClr val="FFFFFF"/>
                </a:solidFill>
              </a:rPr>
              <a:t>Carousel of activities</a:t>
            </a:r>
          </a:p>
        </p:txBody>
      </p:sp>
    </p:spTree>
    <p:extLst>
      <p:ext uri="{BB962C8B-B14F-4D97-AF65-F5344CB8AC3E}">
        <p14:creationId xmlns:p14="http://schemas.microsoft.com/office/powerpoint/2010/main" val="3912597858"/>
      </p:ext>
    </p:extLst>
  </p:cSld>
  <p:clrMapOvr>
    <a:overrideClrMapping bg1="dk1" tx1="lt1" bg2="dk2" tx2="lt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297661" y="280374"/>
            <a:ext cx="8579095"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F580C80C-2BC5-5A4B-96A6-405A2E97FB29}"/>
              </a:ext>
            </a:extLst>
          </p:cNvPr>
          <p:cNvSpPr>
            <a:spLocks noGrp="1"/>
          </p:cNvSpPr>
          <p:nvPr>
            <p:ph type="title"/>
          </p:nvPr>
        </p:nvSpPr>
        <p:spPr>
          <a:xfrm>
            <a:off x="409763" y="433545"/>
            <a:ext cx="8354890" cy="930447"/>
          </a:xfrm>
        </p:spPr>
        <p:txBody>
          <a:bodyPr vert="horz" lIns="91440" tIns="45720" rIns="91440" bIns="45720" rtlCol="0" anchor="b">
            <a:normAutofit/>
          </a:bodyPr>
          <a:lstStyle/>
          <a:p>
            <a:pPr defTabSz="914400">
              <a:lnSpc>
                <a:spcPct val="90000"/>
              </a:lnSpc>
            </a:pPr>
            <a:r>
              <a:rPr lang="en-US" sz="4700" dirty="0">
                <a:solidFill>
                  <a:srgbClr val="FFFFFF"/>
                </a:solidFill>
              </a:rPr>
              <a:t>The New Internationalist</a:t>
            </a:r>
          </a:p>
        </p:txBody>
      </p:sp>
      <p:cxnSp>
        <p:nvCxnSpPr>
          <p:cNvPr id="14" name="Straight Connector 13">
            <a:extLst>
              <a:ext uri="{FF2B5EF4-FFF2-40B4-BE49-F238E27FC236}">
                <a16:creationId xmlns=""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1672558" y="1522292"/>
            <a:ext cx="58293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6" descr="A person with a mustache in front of a body of water&#10;&#10;Description automatically generated with low confidence">
            <a:extLst>
              <a:ext uri="{FF2B5EF4-FFF2-40B4-BE49-F238E27FC236}">
                <a16:creationId xmlns="" xmlns:a16="http://schemas.microsoft.com/office/drawing/2014/main" id="{AA200322-2C24-B84D-9E9C-2830E627E5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5500" y="2426818"/>
            <a:ext cx="2898287" cy="3997637"/>
          </a:xfrm>
          <a:prstGeom prst="rect">
            <a:avLst/>
          </a:prstGeom>
        </p:spPr>
      </p:pic>
      <p:cxnSp>
        <p:nvCxnSpPr>
          <p:cNvPr id="16" name="Straight Connector 15">
            <a:extLst>
              <a:ext uri="{FF2B5EF4-FFF2-40B4-BE49-F238E27FC236}">
                <a16:creationId xmlns=""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58720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picture containing website&#10;&#10;Description automatically generated">
            <a:extLst>
              <a:ext uri="{FF2B5EF4-FFF2-40B4-BE49-F238E27FC236}">
                <a16:creationId xmlns="" xmlns:a16="http://schemas.microsoft.com/office/drawing/2014/main" id="{5F7F2CA0-2ECC-8E43-8EF5-507C2002E87D}"/>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415638" y="2426818"/>
            <a:ext cx="2928269" cy="3997637"/>
          </a:xfrm>
          <a:prstGeom prst="rect">
            <a:avLst/>
          </a:prstGeom>
        </p:spPr>
      </p:pic>
    </p:spTree>
    <p:extLst>
      <p:ext uri="{BB962C8B-B14F-4D97-AF65-F5344CB8AC3E}">
        <p14:creationId xmlns:p14="http://schemas.microsoft.com/office/powerpoint/2010/main" val="31290189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solidFill>
                <a:latin typeface="American Typewriter"/>
                <a:cs typeface="American Typewriter"/>
              </a:rPr>
              <a:t>Facebook: WorldWise Global Schools</a:t>
            </a:r>
          </a:p>
        </p:txBody>
      </p:sp>
      <p:pic>
        <p:nvPicPr>
          <p:cNvPr id="4" name="Content Placeholder 3" descr="Screen Shot 2017-11-17 at 09.45.51.jpg"/>
          <p:cNvPicPr>
            <a:picLocks noGrp="1" noChangeAspect="1"/>
          </p:cNvPicPr>
          <p:nvPr>
            <p:ph idx="1"/>
          </p:nvPr>
        </p:nvPicPr>
        <p:blipFill>
          <a:blip r:embed="rId2" cstate="email">
            <a:extLst>
              <a:ext uri="{28A0092B-C50C-407E-A947-70E740481C1C}">
                <a14:useLocalDpi xmlns:a14="http://schemas.microsoft.com/office/drawing/2010/main"/>
              </a:ext>
            </a:extLst>
          </a:blip>
          <a:srcRect l="-58066" r="-58066"/>
          <a:stretch>
            <a:fillRect/>
          </a:stretch>
        </p:blipFill>
        <p:spPr>
          <a:xfrm>
            <a:off x="-846717" y="1662766"/>
            <a:ext cx="11096464" cy="4708525"/>
          </a:xfrm>
        </p:spPr>
      </p:pic>
    </p:spTree>
    <p:extLst>
      <p:ext uri="{BB962C8B-B14F-4D97-AF65-F5344CB8AC3E}">
        <p14:creationId xmlns:p14="http://schemas.microsoft.com/office/powerpoint/2010/main" val="4993460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merican Typewriter"/>
                <a:cs typeface="American Typewriter"/>
              </a:rPr>
              <a:t>Twitter: WorldWise Schools</a:t>
            </a:r>
          </a:p>
        </p:txBody>
      </p:sp>
      <p:pic>
        <p:nvPicPr>
          <p:cNvPr id="4" name="Content Placeholder 3" descr="Screen Shot 2017-11-17 at 09.46.10.jpg"/>
          <p:cNvPicPr>
            <a:picLocks noGrp="1" noChangeAspect="1"/>
          </p:cNvPicPr>
          <p:nvPr>
            <p:ph idx="1"/>
          </p:nvPr>
        </p:nvPicPr>
        <p:blipFill>
          <a:blip r:embed="rId2" cstate="email">
            <a:extLst>
              <a:ext uri="{28A0092B-C50C-407E-A947-70E740481C1C}">
                <a14:useLocalDpi xmlns:a14="http://schemas.microsoft.com/office/drawing/2010/main"/>
              </a:ext>
            </a:extLst>
          </a:blip>
          <a:srcRect l="-8789" r="-8789"/>
          <a:stretch>
            <a:fillRect/>
          </a:stretch>
        </p:blipFill>
        <p:spPr/>
      </p:pic>
    </p:spTree>
    <p:extLst>
      <p:ext uri="{BB962C8B-B14F-4D97-AF65-F5344CB8AC3E}">
        <p14:creationId xmlns:p14="http://schemas.microsoft.com/office/powerpoint/2010/main" val="29529305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949" y="873106"/>
            <a:ext cx="8644062" cy="6418436"/>
          </a:xfrm>
        </p:spPr>
        <p:txBody>
          <a:bodyPr>
            <a:normAutofit/>
          </a:bodyPr>
          <a:lstStyle/>
          <a:p>
            <a:pPr marL="0" indent="0" algn="ctr">
              <a:lnSpc>
                <a:spcPct val="140000"/>
              </a:lnSpc>
              <a:buNone/>
            </a:pPr>
            <a:r>
              <a:rPr lang="ga-IE" sz="1400" b="1" dirty="0">
                <a:latin typeface="American Typewriter"/>
                <a:cs typeface="American Typewriter"/>
              </a:rPr>
              <a:t>https://docs.google.com/forms/d/1T5MazPO7bcoR3m68sy-6M05sF12LiOD0EF3CCXZJ2Bk/edit?usp=sharing</a:t>
            </a:r>
          </a:p>
          <a:p>
            <a:pPr marL="0" indent="0">
              <a:lnSpc>
                <a:spcPct val="140000"/>
              </a:lnSpc>
              <a:buNone/>
            </a:pPr>
            <a:r>
              <a:rPr lang="ga-IE" sz="2400" b="1" dirty="0" smtClean="0">
                <a:latin typeface="American Typewriter"/>
                <a:cs typeface="American Typewriter"/>
              </a:rPr>
              <a:t>Annual </a:t>
            </a:r>
            <a:r>
              <a:rPr lang="ga-IE" sz="2400" b="1" dirty="0">
                <a:latin typeface="American Typewriter"/>
                <a:cs typeface="American Typewriter"/>
              </a:rPr>
              <a:t>Student Conference: </a:t>
            </a:r>
            <a:r>
              <a:rPr lang="ga-IE" sz="2400" dirty="0">
                <a:latin typeface="American Typewriter"/>
                <a:cs typeface="American Typewriter"/>
              </a:rPr>
              <a:t>April 29th </a:t>
            </a:r>
            <a:r>
              <a:rPr lang="mr-IN" sz="2400" dirty="0">
                <a:latin typeface="American Typewriter"/>
                <a:cs typeface="American Typewriter"/>
              </a:rPr>
              <a:t>–</a:t>
            </a:r>
            <a:r>
              <a:rPr lang="ga-IE" sz="2400" dirty="0">
                <a:latin typeface="American Typewriter"/>
                <a:cs typeface="American Typewriter"/>
              </a:rPr>
              <a:t> online</a:t>
            </a:r>
            <a:r>
              <a:rPr lang="en-GB" sz="2400" dirty="0">
                <a:latin typeface="American Typewriter"/>
                <a:cs typeface="American Typewriter"/>
              </a:rPr>
              <a:t> </a:t>
            </a:r>
          </a:p>
          <a:p>
            <a:pPr marL="0" indent="0">
              <a:lnSpc>
                <a:spcPct val="140000"/>
              </a:lnSpc>
              <a:buNone/>
            </a:pPr>
            <a:r>
              <a:rPr lang="en-US" sz="2400" b="1" dirty="0" smtClean="0">
                <a:latin typeface="American Typewriter"/>
                <a:cs typeface="American Typewriter"/>
              </a:rPr>
              <a:t>Funding </a:t>
            </a:r>
            <a:r>
              <a:rPr lang="en-US" sz="2400" b="1" dirty="0">
                <a:latin typeface="American Typewriter"/>
                <a:cs typeface="American Typewriter"/>
              </a:rPr>
              <a:t>application for Schools 2021-2022 school year:</a:t>
            </a:r>
            <a:r>
              <a:rPr lang="en-GB" sz="2400" dirty="0">
                <a:latin typeface="American Typewriter"/>
                <a:cs typeface="American Typewriter"/>
              </a:rPr>
              <a:t> </a:t>
            </a:r>
            <a:r>
              <a:rPr lang="ga-IE" sz="2400" dirty="0">
                <a:latin typeface="American Typewriter"/>
                <a:cs typeface="American Typewriter"/>
              </a:rPr>
              <a:t>Opens: April 12th       Closes: May 14th</a:t>
            </a:r>
          </a:p>
          <a:p>
            <a:pPr marL="0" indent="0">
              <a:lnSpc>
                <a:spcPct val="140000"/>
              </a:lnSpc>
              <a:buNone/>
            </a:pPr>
            <a:r>
              <a:rPr lang="en-US" sz="2400" dirty="0">
                <a:latin typeface="American Typewriter"/>
                <a:cs typeface="American Typewriter"/>
              </a:rPr>
              <a:t> </a:t>
            </a:r>
            <a:r>
              <a:rPr lang="en-US" b="1" dirty="0">
                <a:latin typeface="American Typewriter"/>
                <a:cs typeface="American Typewriter"/>
              </a:rPr>
              <a:t>WWGS support for schools: ongoing</a:t>
            </a:r>
          </a:p>
          <a:p>
            <a:pPr marL="0" indent="0">
              <a:lnSpc>
                <a:spcPct val="140000"/>
              </a:lnSpc>
              <a:buNone/>
            </a:pPr>
            <a:endParaRPr lang="en-US" b="1" dirty="0">
              <a:latin typeface="American Typewriter"/>
              <a:cs typeface="American Typewriter"/>
            </a:endParaRPr>
          </a:p>
          <a:p>
            <a:pPr marL="0" indent="0">
              <a:buNone/>
            </a:pPr>
            <a:endParaRPr lang="en-US" sz="2600" dirty="0">
              <a:latin typeface="Calibri"/>
              <a:cs typeface="Calibri"/>
            </a:endParaRPr>
          </a:p>
        </p:txBody>
      </p:sp>
      <p:sp>
        <p:nvSpPr>
          <p:cNvPr id="5" name="TextBox 4"/>
          <p:cNvSpPr txBox="1"/>
          <p:nvPr/>
        </p:nvSpPr>
        <p:spPr>
          <a:xfrm>
            <a:off x="51358" y="226775"/>
            <a:ext cx="8985242" cy="646331"/>
          </a:xfrm>
          <a:prstGeom prst="rect">
            <a:avLst/>
          </a:prstGeom>
          <a:solidFill>
            <a:srgbClr val="48449C">
              <a:alpha val="90000"/>
            </a:srgbClr>
          </a:solidFill>
        </p:spPr>
        <p:txBody>
          <a:bodyPr wrap="square" rtlCol="0">
            <a:spAutoFit/>
          </a:bodyPr>
          <a:lstStyle/>
          <a:p>
            <a:pPr algn="ctr"/>
            <a:r>
              <a:rPr lang="en-US" sz="3600" b="1" dirty="0">
                <a:solidFill>
                  <a:schemeClr val="bg1"/>
                </a:solidFill>
                <a:latin typeface="American Typewriter"/>
                <a:cs typeface="American Typewriter"/>
              </a:rPr>
              <a:t>Upcoming key dates for your diary</a:t>
            </a:r>
          </a:p>
        </p:txBody>
      </p:sp>
      <p:pic>
        <p:nvPicPr>
          <p:cNvPr id="2" name="Picture 1" descr="AS-Marketing-deep-dive-workshop-series-202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091" y="4338204"/>
            <a:ext cx="4479636" cy="2519795"/>
          </a:xfrm>
          <a:prstGeom prst="rect">
            <a:avLst/>
          </a:prstGeom>
        </p:spPr>
      </p:pic>
      <p:pic>
        <p:nvPicPr>
          <p:cNvPr id="4" name="Picture 3" descr="otp-nmi.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20384" y="5374034"/>
            <a:ext cx="2332820" cy="1166410"/>
          </a:xfrm>
          <a:prstGeom prst="rect">
            <a:avLst/>
          </a:prstGeom>
        </p:spPr>
      </p:pic>
    </p:spTree>
    <p:extLst>
      <p:ext uri="{BB962C8B-B14F-4D97-AF65-F5344CB8AC3E}">
        <p14:creationId xmlns:p14="http://schemas.microsoft.com/office/powerpoint/2010/main" val="327150299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 xmlns:a16="http://schemas.microsoft.com/office/drawing/2014/main" id="{C2CCCF54-CAB0-0B49-AB2D-8C6620BF3FB2}"/>
              </a:ext>
            </a:extLst>
          </p:cNvPr>
          <p:cNvPicPr>
            <a:picLocks noChangeAspect="1"/>
          </p:cNvPicPr>
          <p:nvPr/>
        </p:nvPicPr>
        <p:blipFill>
          <a:blip r:embed="rId2"/>
          <a:stretch>
            <a:fillRect/>
          </a:stretch>
        </p:blipFill>
        <p:spPr>
          <a:xfrm>
            <a:off x="191654" y="183746"/>
            <a:ext cx="8758897" cy="6521854"/>
          </a:xfrm>
          <a:prstGeom prst="rect">
            <a:avLst/>
          </a:prstGeom>
        </p:spPr>
      </p:pic>
      <p:pic>
        <p:nvPicPr>
          <p:cNvPr id="9" name="Picture 8" descr="Text&#10;&#10;Description automatically generated">
            <a:extLst>
              <a:ext uri="{FF2B5EF4-FFF2-40B4-BE49-F238E27FC236}">
                <a16:creationId xmlns="" xmlns:a16="http://schemas.microsoft.com/office/drawing/2014/main" id="{D2C30BB1-6548-F84F-9A86-8D7D75F6EBD3}"/>
              </a:ext>
            </a:extLst>
          </p:cNvPr>
          <p:cNvPicPr>
            <a:picLocks noChangeAspect="1"/>
          </p:cNvPicPr>
          <p:nvPr/>
        </p:nvPicPr>
        <p:blipFill>
          <a:blip r:embed="rId3"/>
          <a:stretch>
            <a:fillRect/>
          </a:stretch>
        </p:blipFill>
        <p:spPr>
          <a:xfrm>
            <a:off x="6134030" y="5253060"/>
            <a:ext cx="2395345" cy="1134637"/>
          </a:xfrm>
          <a:prstGeom prst="rect">
            <a:avLst/>
          </a:prstGeom>
        </p:spPr>
      </p:pic>
      <p:sp>
        <p:nvSpPr>
          <p:cNvPr id="10" name="TextBox 9">
            <a:extLst>
              <a:ext uri="{FF2B5EF4-FFF2-40B4-BE49-F238E27FC236}">
                <a16:creationId xmlns="" xmlns:a16="http://schemas.microsoft.com/office/drawing/2014/main" id="{693759E0-9225-1146-B5C4-BA97C032710A}"/>
              </a:ext>
            </a:extLst>
          </p:cNvPr>
          <p:cNvSpPr txBox="1"/>
          <p:nvPr/>
        </p:nvSpPr>
        <p:spPr>
          <a:xfrm>
            <a:off x="744279" y="921015"/>
            <a:ext cx="7995684" cy="4832092"/>
          </a:xfrm>
          <a:prstGeom prst="rect">
            <a:avLst/>
          </a:prstGeom>
          <a:noFill/>
        </p:spPr>
        <p:txBody>
          <a:bodyPr wrap="square" rtlCol="0">
            <a:spAutoFit/>
          </a:bodyPr>
          <a:lstStyle/>
          <a:p>
            <a:pPr algn="ctr"/>
            <a:r>
              <a:rPr lang="en-US" sz="4400" b="1" dirty="0">
                <a:solidFill>
                  <a:schemeClr val="bg1"/>
                </a:solidFill>
                <a:latin typeface="American Typewriter"/>
                <a:ea typeface="Helvetica Neue" panose="02000503000000020004" pitchFamily="2" charset="0"/>
                <a:cs typeface="American Typewriter"/>
              </a:rPr>
              <a:t>THANKS A MILLION!</a:t>
            </a:r>
          </a:p>
          <a:p>
            <a:pPr algn="ctr"/>
            <a:endParaRPr lang="en-US" sz="4400" b="1" dirty="0">
              <a:solidFill>
                <a:schemeClr val="bg1"/>
              </a:solidFill>
              <a:latin typeface="American Typewriter"/>
              <a:ea typeface="Helvetica Neue" panose="02000503000000020004" pitchFamily="2" charset="0"/>
              <a:cs typeface="American Typewriter"/>
            </a:endParaRPr>
          </a:p>
          <a:p>
            <a:pPr algn="ctr"/>
            <a:r>
              <a:rPr lang="en-US" sz="4400" b="1" dirty="0">
                <a:solidFill>
                  <a:schemeClr val="bg1"/>
                </a:solidFill>
                <a:latin typeface="American Typewriter"/>
                <a:ea typeface="Helvetica Neue" panose="02000503000000020004" pitchFamily="2" charset="0"/>
                <a:cs typeface="American Typewriter"/>
              </a:rPr>
              <a:t>WE’RE ALL HERE FOR YOU!</a:t>
            </a:r>
          </a:p>
          <a:p>
            <a:pPr algn="ctr"/>
            <a:endParaRPr lang="en-US" sz="4400" b="1" dirty="0">
              <a:solidFill>
                <a:schemeClr val="bg1"/>
              </a:solidFill>
              <a:latin typeface="American Typewriter"/>
              <a:ea typeface="Helvetica Neue" panose="02000503000000020004" pitchFamily="2" charset="0"/>
              <a:cs typeface="American Typewriter"/>
            </a:endParaRPr>
          </a:p>
          <a:p>
            <a:pPr algn="ctr"/>
            <a:r>
              <a:rPr lang="en-US" sz="4400" b="1" dirty="0">
                <a:solidFill>
                  <a:schemeClr val="bg1"/>
                </a:solidFill>
                <a:latin typeface="American Typewriter"/>
                <a:ea typeface="Helvetica Neue" panose="02000503000000020004" pitchFamily="2" charset="0"/>
                <a:cs typeface="American Typewriter"/>
              </a:rPr>
              <a:t>TÓG BOG </a:t>
            </a:r>
            <a:r>
              <a:rPr lang="en-US" sz="4400" b="1" dirty="0" err="1">
                <a:solidFill>
                  <a:schemeClr val="bg1"/>
                </a:solidFill>
                <a:latin typeface="American Typewriter"/>
                <a:ea typeface="Helvetica Neue" panose="02000503000000020004" pitchFamily="2" charset="0"/>
                <a:cs typeface="American Typewriter"/>
              </a:rPr>
              <a:t>É</a:t>
            </a:r>
            <a:endParaRPr lang="en-US" sz="4400" b="1" dirty="0">
              <a:solidFill>
                <a:schemeClr val="bg1"/>
              </a:solidFill>
              <a:latin typeface="American Typewriter"/>
              <a:ea typeface="Helvetica Neue" panose="02000503000000020004" pitchFamily="2" charset="0"/>
              <a:cs typeface="American Typewriter"/>
            </a:endParaRPr>
          </a:p>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TextBox 5">
            <a:extLst>
              <a:ext uri="{FF2B5EF4-FFF2-40B4-BE49-F238E27FC236}">
                <a16:creationId xmlns="" xmlns:a16="http://schemas.microsoft.com/office/drawing/2014/main" id="{B64F70D8-9266-0949-8FAD-2FD2B25C8572}"/>
              </a:ext>
            </a:extLst>
          </p:cNvPr>
          <p:cNvSpPr txBox="1"/>
          <p:nvPr/>
        </p:nvSpPr>
        <p:spPr>
          <a:xfrm>
            <a:off x="533691" y="2912090"/>
            <a:ext cx="7995684" cy="769441"/>
          </a:xfrm>
          <a:prstGeom prst="rect">
            <a:avLst/>
          </a:prstGeom>
          <a:noFill/>
        </p:spPr>
        <p:txBody>
          <a:bodyPr wrap="square" rtlCol="0">
            <a:spAutoFit/>
          </a:bodyPr>
          <a:lstStyle/>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7" name="Picture 6" descr="Worldwise Logo.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1236" y="5044118"/>
            <a:ext cx="1349903" cy="1394900"/>
          </a:xfrm>
          <a:prstGeom prst="rect">
            <a:avLst/>
          </a:prstGeom>
        </p:spPr>
      </p:pic>
    </p:spTree>
    <p:extLst>
      <p:ext uri="{BB962C8B-B14F-4D97-AF65-F5344CB8AC3E}">
        <p14:creationId xmlns:p14="http://schemas.microsoft.com/office/powerpoint/2010/main" val="25714643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8011</TotalTime>
  <Words>4806</Words>
  <Application>Microsoft Macintosh PowerPoint</Application>
  <PresentationFormat>On-screen Show (4:3)</PresentationFormat>
  <Paragraphs>490</Paragraphs>
  <Slides>69</Slides>
  <Notes>20</Notes>
  <HiddenSlides>0</HiddenSlides>
  <MMClips>0</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Office Theme</vt:lpstr>
      <vt:lpstr>PowerPoint Presentation</vt:lpstr>
      <vt:lpstr>What we will cover</vt:lpstr>
      <vt:lpstr>Principals Underpinning GCE</vt:lpstr>
      <vt:lpstr>What does GCE mean to you?  Why is it important for you to embed it into your subject area?</vt:lpstr>
      <vt:lpstr>Global Citizenship Education &amp; Art</vt:lpstr>
      <vt:lpstr>PowerPoint Presentation</vt:lpstr>
      <vt:lpstr>PowerPoint Presentation</vt:lpstr>
      <vt:lpstr>PowerPoint Presentation</vt:lpstr>
      <vt:lpstr>PowerPoint Presentation</vt:lpstr>
      <vt:lpstr>PowerPoint Presentation</vt:lpstr>
      <vt:lpstr>A Framework for Exploring GCE</vt:lpstr>
      <vt:lpstr>PowerPoint Presentation</vt:lpstr>
      <vt:lpstr>Art &amp; Global Citizenship  Education…what is the link?</vt:lpstr>
      <vt:lpstr>PowerPoint Presentation</vt:lpstr>
      <vt:lpstr>PowerPoint Presentation</vt:lpstr>
      <vt:lpstr>What other stimulus can you use to explore real-world problems?</vt:lpstr>
      <vt:lpstr>Critical and visual language, Visual culture and appreciation </vt:lpstr>
      <vt:lpstr>PowerPoint Presentation</vt:lpstr>
      <vt:lpstr>PowerPoint Presentation</vt:lpstr>
      <vt:lpstr>PowerPoint Presentation</vt:lpstr>
      <vt:lpstr>PowerPoint Presentation</vt:lpstr>
      <vt:lpstr>Banksy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Breakout Rooms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Webinars on relevant Global Justice Themes</vt:lpstr>
      <vt:lpstr>1. Hover over the symbol and a drop down menu appears!</vt:lpstr>
      <vt:lpstr>PowerPoint Presentation</vt:lpstr>
      <vt:lpstr>PowerPoint Presentation</vt:lpstr>
      <vt:lpstr>Creativity &amp; Change</vt:lpstr>
      <vt:lpstr>The New Internationalist</vt:lpstr>
      <vt:lpstr>Facebook: WorldWise Global Schools</vt:lpstr>
      <vt:lpstr>Twitter: WorldWise Schools</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176</cp:revision>
  <dcterms:created xsi:type="dcterms:W3CDTF">2019-05-13T08:57:55Z</dcterms:created>
  <dcterms:modified xsi:type="dcterms:W3CDTF">2021-03-18T11:29:45Z</dcterms:modified>
</cp:coreProperties>
</file>