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63" r:id="rId2"/>
    <p:sldId id="308" r:id="rId3"/>
    <p:sldId id="346" r:id="rId4"/>
    <p:sldId id="347" r:id="rId5"/>
    <p:sldId id="364" r:id="rId6"/>
    <p:sldId id="357" r:id="rId7"/>
    <p:sldId id="350" r:id="rId8"/>
    <p:sldId id="359" r:id="rId9"/>
    <p:sldId id="358" r:id="rId10"/>
    <p:sldId id="360" r:id="rId11"/>
    <p:sldId id="361" r:id="rId12"/>
    <p:sldId id="351" r:id="rId13"/>
    <p:sldId id="355" r:id="rId14"/>
    <p:sldId id="352" r:id="rId15"/>
    <p:sldId id="353" r:id="rId16"/>
    <p:sldId id="354" r:id="rId17"/>
    <p:sldId id="365" r:id="rId18"/>
    <p:sldId id="362" r:id="rId19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am" initials="A" lastIdx="2" clrIdx="0"/>
  <p:cmAuthor id="1" name="LN" initials="LN" lastIdx="3" clrIdx="1"/>
  <p:cmAuthor id="2" name="user" initials="u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61A534"/>
    <a:srgbClr val="5AC6E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4" autoAdjust="0"/>
    <p:restoredTop sz="54519" autoAdjust="0"/>
  </p:normalViewPr>
  <p:slideViewPr>
    <p:cSldViewPr>
      <p:cViewPr varScale="1">
        <p:scale>
          <a:sx n="48" d="100"/>
          <a:sy n="48" d="100"/>
        </p:scale>
        <p:origin x="-135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804"/>
    </p:cViewPr>
  </p:notesTextViewPr>
  <p:sorterViewPr>
    <p:cViewPr>
      <p:scale>
        <a:sx n="70" d="100"/>
        <a:sy n="70" d="100"/>
      </p:scale>
      <p:origin x="0" y="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492EA6E5-A2CE-4F81-AE4C-2D2516D0C579}" type="datetimeFigureOut">
              <a:rPr lang="en-GB"/>
              <a:pPr>
                <a:defRPr/>
              </a:pPr>
              <a:t>13/04/2016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EC6A7579-6003-4EE6-B59A-625709430EE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5370799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lympic.org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ata.worldbank.org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deed.en" TargetMode="External"/><Relationship Id="rId3" Type="http://schemas.openxmlformats.org/officeDocument/2006/relationships/hyperlink" Target="https://commons.wikimedia.org/wiki/File:Kristi_Harrower_-_London_2012_Olympics_Womens_Basketball_(Australia_v_Russia).jpg" TargetMode="External"/><Relationship Id="rId7" Type="http://schemas.openxmlformats.org/officeDocument/2006/relationships/hyperlink" Target="https://commons.wikimedia.org/wiki/File:Tina_Cook_Miners_Frolic_cross-country_London_Olympics_2012.jpg" TargetMode="External"/><Relationship Id="rId12" Type="http://schemas.openxmlformats.org/officeDocument/2006/relationships/hyperlink" Target="https://commons.wikimedia.org/wiki/File:London_2012_Rhythmic_Gymnastics_-_Belarus.jpg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commons.wikimedia.org/wiki/File:KOCIS_Korea_LondonOlympics_ParkTaehwan_02_(7682601150).jpg" TargetMode="External"/><Relationship Id="rId11" Type="http://schemas.openxmlformats.org/officeDocument/2006/relationships/hyperlink" Target="https://commons.wikimedia.org/wiki/File:Fencing_at_the_2012_Summer_Olympics_5557.jpg" TargetMode="External"/><Relationship Id="rId5" Type="http://schemas.openxmlformats.org/officeDocument/2006/relationships/hyperlink" Target="https://commons.wikimedia.org/wiki/File:Team_GB_on_Box_Hill_circuit_(by_Nower_Wood,_near_Headley),_Surrey,_during_2012_Olympics_Mens_Road_Race.jpg" TargetMode="External"/><Relationship Id="rId10" Type="http://schemas.openxmlformats.org/officeDocument/2006/relationships/hyperlink" Target="https://commons.wikimedia.org/wiki/File:Usain_Bolt_2012_Olympics_start.jpg" TargetMode="External"/><Relationship Id="rId4" Type="http://schemas.openxmlformats.org/officeDocument/2006/relationships/hyperlink" Target="https://creativecommons.org/licenses/by/2.0/deed.en" TargetMode="External"/><Relationship Id="rId9" Type="http://schemas.openxmlformats.org/officeDocument/2006/relationships/hyperlink" Target="https://commons.wikimedia.org/wiki/File:KOCIS_Korea_London_Olympic_Archery_Womenteam_18_(7682348690).jpg" TargetMode="Externa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olicy-practice.oxfam.org.uk/publications/a-tale-of-two-britains-inequality-in-the-uk-314152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ia.gov/library/publications/the-world-factbook/fields/2172.html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333944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2826CE32-2DB7-460C-83C8-F5A0F93DC5CA}" type="slidenum">
              <a:rPr lang="en-GB" smtClean="0"/>
              <a:pPr eaLnBrk="1" hangingPunct="1"/>
              <a:t>2</a:t>
            </a:fld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507575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i="1" dirty="0" smtClean="0"/>
              <a:t>From</a:t>
            </a:r>
            <a:r>
              <a:rPr lang="en-GB" i="1" baseline="0" dirty="0" smtClean="0"/>
              <a:t> left to right </a:t>
            </a:r>
          </a:p>
          <a:p>
            <a:endParaRPr lang="en-GB" baseline="0" dirty="0" smtClean="0"/>
          </a:p>
          <a:p>
            <a:r>
              <a:rPr lang="en-GB" b="1" baseline="0" dirty="0" smtClean="0"/>
              <a:t>First row from top: </a:t>
            </a:r>
            <a:r>
              <a:rPr lang="en-GB" baseline="0" dirty="0" smtClean="0"/>
              <a:t>Ethiopia, China, Norway, UK, Brazil</a:t>
            </a:r>
          </a:p>
          <a:p>
            <a:r>
              <a:rPr lang="en-GB" b="1" baseline="0" dirty="0" smtClean="0"/>
              <a:t>Second row from top: </a:t>
            </a:r>
            <a:r>
              <a:rPr lang="en-GB" baseline="0" dirty="0" smtClean="0"/>
              <a:t>Mexico, India, South Africa, Iran, Ukraine</a:t>
            </a:r>
          </a:p>
          <a:p>
            <a:r>
              <a:rPr lang="en-GB" b="1" baseline="0" dirty="0" smtClean="0"/>
              <a:t>Third row from top: </a:t>
            </a:r>
            <a:r>
              <a:rPr lang="en-GB" baseline="0" dirty="0" smtClean="0"/>
              <a:t>Russian Federation, United States, Tunisia, Kenya, Bulgaria</a:t>
            </a:r>
          </a:p>
          <a:p>
            <a:r>
              <a:rPr lang="en-GB" b="1" baseline="0" dirty="0" smtClean="0"/>
              <a:t>Fourth row from top: </a:t>
            </a:r>
            <a:r>
              <a:rPr lang="en-GB" baseline="0" dirty="0" smtClean="0"/>
              <a:t>Jamaica, Mongolia, Australia, Germany, Japan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4033525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b="1" smtClean="0"/>
              <a:t>Image</a:t>
            </a:r>
            <a:r>
              <a:rPr lang="en-GB" b="1" baseline="0" smtClean="0"/>
              <a:t> source: </a:t>
            </a:r>
            <a:r>
              <a:rPr lang="en-GB" baseline="0" smtClean="0"/>
              <a:t>International Olympic Committee - </a:t>
            </a:r>
            <a:r>
              <a:rPr lang="en-GB" sz="1200" u="sng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www.olympic.org/</a:t>
            </a:r>
            <a:r>
              <a:rPr lang="en-GB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i="1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Note: T</a:t>
            </a:r>
            <a:r>
              <a:rPr lang="en-GB" sz="12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his is editorial usage only and this</a:t>
            </a:r>
            <a:r>
              <a:rPr lang="en-GB" sz="1200" i="1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resource is not associated in any way with the</a:t>
            </a:r>
            <a:r>
              <a:rPr lang="en-GB" sz="12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International Olympic Committee. </a:t>
            </a:r>
            <a:endParaRPr lang="en-GB" sz="1200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ea typeface="ＭＳ Ｐゴシック" charset="-128"/>
              </a:rPr>
              <a:t>Average income per person: Brazil ($11,530/£8.016), UK ($43,430/£30,533), Nepal ($730/£513), Nigeria ($2,970/£2,088)</a:t>
            </a:r>
          </a:p>
          <a:p>
            <a:endParaRPr lang="en-US" dirty="0" smtClean="0">
              <a:ea typeface="ＭＳ Ｐゴシック" charset="-128"/>
            </a:endParaRPr>
          </a:p>
          <a:p>
            <a:pPr>
              <a:defRPr/>
            </a:pP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Data source:  </a:t>
            </a:r>
            <a:r>
              <a:rPr lang="en-GB" b="0" dirty="0" smtClean="0">
                <a:latin typeface="Arial" panose="020B0604020202020204" pitchFamily="34" charset="0"/>
                <a:cs typeface="Arial" panose="020B0604020202020204" pitchFamily="34" charset="0"/>
              </a:rPr>
              <a:t>These</a:t>
            </a:r>
            <a:r>
              <a:rPr lang="en-GB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f</a:t>
            </a:r>
            <a:r>
              <a:rPr lang="en-GB" b="0" dirty="0" smtClean="0">
                <a:latin typeface="Arial" panose="020B0604020202020204" pitchFamily="34" charset="0"/>
                <a:cs typeface="Arial" panose="020B0604020202020204" pitchFamily="34" charset="0"/>
              </a:rPr>
              <a:t>igures</a:t>
            </a:r>
            <a:r>
              <a:rPr lang="en-GB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are for GNI per capita, Atlas method (current US$), </a:t>
            </a:r>
            <a:r>
              <a:rPr lang="en-GB" b="0" dirty="0" smtClean="0">
                <a:latin typeface="Arial" panose="020B0604020202020204" pitchFamily="34" charset="0"/>
                <a:cs typeface="Arial" panose="020B0604020202020204" pitchFamily="34" charset="0"/>
              </a:rPr>
              <a:t>World</a:t>
            </a:r>
            <a:r>
              <a:rPr lang="en-GB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Bank </a:t>
            </a:r>
            <a:r>
              <a:rPr lang="en-GB" b="0" i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(data from 2014 or 2013)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data.worldbank.org/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>
              <a:defRPr/>
            </a:pPr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Figures correct at the time</a:t>
            </a:r>
            <a:r>
              <a:rPr lang="en-GB" i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of publication.</a:t>
            </a:r>
            <a:endParaRPr lang="en-GB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E94A213-BD38-4F51-90C6-57C67686327D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EBC0C65-A31B-451F-949C-8DB7762F7011}" type="slidenum">
              <a:rPr lang="en-GB" altLang="en-US" smtClean="0">
                <a:latin typeface="Arial" charset="0"/>
              </a:rPr>
              <a:pPr/>
              <a:t>8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i="1" dirty="0" smtClean="0"/>
              <a:t>Clockwise</a:t>
            </a:r>
            <a:r>
              <a:rPr lang="en-GB" i="1" baseline="0" dirty="0" smtClean="0"/>
              <a:t> from top left</a:t>
            </a:r>
          </a:p>
          <a:p>
            <a:endParaRPr lang="en-GB" b="1" baseline="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b="1" baseline="0" dirty="0" smtClean="0"/>
              <a:t>Image info: </a:t>
            </a:r>
            <a:r>
              <a:rPr lang="en-GB" dirty="0" smtClean="0"/>
              <a:t>Australian </a:t>
            </a:r>
            <a:r>
              <a:rPr lang="en-GB" dirty="0" err="1" smtClean="0"/>
              <a:t>womens</a:t>
            </a:r>
            <a:r>
              <a:rPr lang="en-GB" dirty="0" smtClean="0"/>
              <a:t> basketball and club player for </a:t>
            </a:r>
            <a:r>
              <a:rPr lang="en-GB" dirty="0" err="1" smtClean="0"/>
              <a:t>Bendigo</a:t>
            </a:r>
            <a:r>
              <a:rPr lang="en-GB" dirty="0" smtClean="0"/>
              <a:t> Spirit, Kristi Harrower dribbles the ball forward in this Group B London Olympic preliminary game against Russia.</a:t>
            </a:r>
          </a:p>
          <a:p>
            <a:r>
              <a:rPr lang="en-GB" b="1" dirty="0" smtClean="0"/>
              <a:t>Photo credit: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&amp;</a:t>
            </a:r>
            <a:r>
              <a:rPr lang="en-GB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DCfrom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Coulsdon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Greater London, United Kingdom </a:t>
            </a:r>
          </a:p>
          <a:p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commons.wikimedia.org/wiki/File:Kristi_Harrower_-_London_2012_Olympics_Womens_Basketball_(Australia_v_Russia).jpg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Licensed under </a:t>
            </a:r>
            <a:r>
              <a:rPr lang="en-GB" dirty="0" smtClean="0"/>
              <a:t>the Creative Commons</a:t>
            </a:r>
            <a:r>
              <a:rPr lang="en-GB" baseline="0" dirty="0" smtClean="0"/>
              <a:t> Attribution-Share Alike 2.0 Generic license: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creativecommons.org/licenses/by/2.0/</a:t>
            </a:r>
            <a:r>
              <a:rPr lang="en-GB" sz="1200" u="sng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deed.en</a:t>
            </a:r>
            <a:endParaRPr lang="en-GB" sz="1200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u="non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Image</a:t>
            </a:r>
            <a:r>
              <a:rPr lang="en-GB" sz="1200" b="1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info: </a:t>
            </a:r>
            <a:r>
              <a:rPr lang="en-GB" sz="120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eam GB on Box Hill circuit (by </a:t>
            </a:r>
            <a:r>
              <a:rPr lang="en-GB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Nower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Wood, near Headley), Surrey, during the Men’s Road Race in the London 2012 Olympic</a:t>
            </a:r>
            <a:r>
              <a:rPr lang="en-GB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Games.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Photo credit: </a:t>
            </a:r>
            <a:r>
              <a:rPr lang="en-GB" sz="1200" b="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Paul Wilkinson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commons.wikimedia.org/wiki/File:Team_GB_on_Box_Hill_circuit_(</a:t>
            </a:r>
            <a:r>
              <a:rPr lang="en-GB" sz="1200" u="sng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by_Nower_Wood,_near_Headley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),_Surrey,_during_2012_Olympics_Mens_Road_Race.jpg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Licensed under </a:t>
            </a:r>
            <a:r>
              <a:rPr lang="en-GB" dirty="0" smtClean="0"/>
              <a:t>the Creative Commons</a:t>
            </a:r>
            <a:r>
              <a:rPr lang="en-GB" baseline="0" dirty="0" smtClean="0"/>
              <a:t> Attribution-Share Alike 2.0 Generic license: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creativecommons.org/licenses/by/2.0/</a:t>
            </a:r>
            <a:r>
              <a:rPr lang="en-GB" sz="1200" u="sng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deed.en</a:t>
            </a:r>
            <a:endParaRPr lang="en-GB" sz="1200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b="1" u="non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1" u="non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Image info: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Korea Park </a:t>
            </a:r>
            <a:r>
              <a:rPr lang="en-GB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Taehwan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Men's 400m Freestyle Silver medallist at the 2012 London Olympic Games.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Photo credit: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Korea.net/Korean Culture and Information Service (Korean Olympic Committee)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commons.wikimedia.org/wiki/File:KOCIS_Korea_LondonOlympics_ParkTaehwan_02_(7682601150).jpg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Licensed under </a:t>
            </a:r>
            <a:r>
              <a:rPr lang="en-GB" dirty="0" smtClean="0"/>
              <a:t>the Creative Commons</a:t>
            </a:r>
            <a:r>
              <a:rPr lang="en-GB" baseline="0" dirty="0" smtClean="0"/>
              <a:t> Attribution-Share Alike 2.0 Generic license: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creativecommons.org/licenses/by/2.0/</a:t>
            </a:r>
            <a:r>
              <a:rPr lang="en-GB" sz="1200" u="sng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deed.en</a:t>
            </a:r>
            <a:endParaRPr lang="en-GB" sz="1200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b="1" u="non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u="non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Image</a:t>
            </a:r>
            <a:r>
              <a:rPr lang="en-GB" sz="1200" b="1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info: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Tina Cook and Miners Frolic, competing for the</a:t>
            </a:r>
            <a:r>
              <a:rPr lang="en-GB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UK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at fence 9, during the cross-country phase of the </a:t>
            </a:r>
            <a:r>
              <a:rPr lang="en-GB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Eventing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during the 2012 Olympic Games in Greenwich Park, London.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u="non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Photo</a:t>
            </a:r>
            <a:r>
              <a:rPr lang="en-GB" sz="1200" b="1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credit: </a:t>
            </a:r>
            <a:r>
              <a:rPr lang="en-GB" sz="1200" b="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Henry </a:t>
            </a:r>
            <a:r>
              <a:rPr lang="en-GB" sz="1200" b="0" i="0" u="non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Bucklow</a:t>
            </a:r>
            <a:r>
              <a:rPr lang="en-GB" sz="1200" b="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/Lazy Photography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commons.wikimedia.org/wiki/File:Tina_Cook_Miners_Frolic_cross-country_London_Olympics_2012.jpg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Licensed under </a:t>
            </a:r>
            <a:r>
              <a:rPr lang="en-GB" dirty="0" smtClean="0"/>
              <a:t>the Creative Commons</a:t>
            </a:r>
            <a:r>
              <a:rPr lang="en-GB" baseline="0" dirty="0" smtClean="0"/>
              <a:t> Attribution-Share Alike 3.0 </a:t>
            </a:r>
            <a:r>
              <a:rPr lang="en-GB" baseline="0" dirty="0" err="1" smtClean="0"/>
              <a:t>Unported</a:t>
            </a:r>
            <a:r>
              <a:rPr lang="en-GB" baseline="0" dirty="0" smtClean="0"/>
              <a:t> license: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creativecommons.org/licenses/by-</a:t>
            </a:r>
            <a:r>
              <a:rPr lang="en-GB" sz="1200" u="sng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sa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/3.0/</a:t>
            </a:r>
            <a:r>
              <a:rPr lang="en-GB" sz="1200" u="sng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deed.en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b="1" u="non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u="non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Image</a:t>
            </a:r>
            <a:r>
              <a:rPr lang="en-GB" sz="1200" b="1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info: </a:t>
            </a:r>
            <a:r>
              <a:rPr lang="en-GB" sz="120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Korean London Olympic Archery Women’s team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Photo credit: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Korea.net/Korean Culture and Information Service (Korean Olympic Committee)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commons.wikimedia.org/wiki/File:KOCIS_Korea_London_Olympic_Archery_Womenteam_18_(7682348690).jpg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Licensed under </a:t>
            </a:r>
            <a:r>
              <a:rPr lang="en-GB" dirty="0" smtClean="0"/>
              <a:t>the Creative Commons</a:t>
            </a:r>
            <a:r>
              <a:rPr lang="en-GB" baseline="0" dirty="0" smtClean="0"/>
              <a:t> Attribution-Share Alike 2.0 Generic license: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creativecommons.org/licenses/by/2.0/</a:t>
            </a:r>
            <a:r>
              <a:rPr lang="en-GB" sz="1200" u="sng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deed.en</a:t>
            </a:r>
            <a:endParaRPr lang="en-GB" sz="1200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b="1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u="non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Image info: </a:t>
            </a:r>
            <a:r>
              <a:rPr lang="en-GB" sz="1200" u="none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Usain</a:t>
            </a:r>
            <a:r>
              <a:rPr lang="en-GB" sz="1200" u="non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Bolt at</a:t>
            </a:r>
            <a:r>
              <a:rPr lang="en-GB" sz="120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 start of the 200m in the London 2012 Olympic Games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Photo credit: </a:t>
            </a:r>
            <a:r>
              <a:rPr lang="en-GB" sz="120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Nick Webb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commons.wikimedia.org/wiki/File:Usain_Bolt_2012_Olympics_start.jpg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icensed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under </a:t>
            </a:r>
            <a:r>
              <a:rPr lang="en-GB" dirty="0" smtClean="0"/>
              <a:t>the Creative Commons</a:t>
            </a:r>
            <a:r>
              <a:rPr lang="en-GB" baseline="0" dirty="0" smtClean="0"/>
              <a:t> Attribution-Share Alike 2.0 Generic license: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creativecommons.org/licenses/by/2.0/</a:t>
            </a:r>
            <a:r>
              <a:rPr lang="en-GB" sz="1200" u="sng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deed.en</a:t>
            </a:r>
            <a:endParaRPr lang="en-GB" sz="1200" u="non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u="non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Image</a:t>
            </a:r>
            <a:r>
              <a:rPr lang="en-GB" sz="1200" b="1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info: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Fencing (Men's Team foil)</a:t>
            </a:r>
            <a:r>
              <a:rPr lang="en-GB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at the 2012 London Olympic Games.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Photo credit: </a:t>
            </a:r>
            <a:r>
              <a:rPr lang="en-GB" sz="1200" b="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Steve Fair,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commons.wikimedia.org/wiki/File:Fencing_at_the_2012_Summer_Olympics_5557.jpg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Licensed under </a:t>
            </a:r>
            <a:r>
              <a:rPr lang="en-GB" dirty="0" smtClean="0"/>
              <a:t>the Creative Commons</a:t>
            </a:r>
            <a:r>
              <a:rPr lang="en-GB" baseline="0" dirty="0" smtClean="0"/>
              <a:t> Attribution-Share Alike 2.0 Generic license: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creativecommons.org/licenses/by/2.0/</a:t>
            </a:r>
            <a:r>
              <a:rPr lang="en-GB" sz="1200" u="sng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deed.en</a:t>
            </a:r>
            <a:endParaRPr lang="en-GB" sz="1200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u="non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Image</a:t>
            </a:r>
            <a:r>
              <a:rPr lang="en-GB" sz="1200" b="1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info: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Rhythmic Gymnastics at the 2012 London</a:t>
            </a:r>
            <a:r>
              <a:rPr lang="en-GB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Olympic Games.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Photo credit: </a:t>
            </a:r>
            <a:r>
              <a:rPr lang="en-GB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cdephotos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2"/>
              </a:rPr>
              <a:t>commons.wikimedia.org/wiki/File:London_2012_Rhythmic_Gymnastics_-_Belarus.jpg</a:t>
            </a: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Licensed under </a:t>
            </a:r>
            <a:r>
              <a:rPr lang="en-GB" dirty="0" smtClean="0"/>
              <a:t>the Creative Commons</a:t>
            </a:r>
            <a:r>
              <a:rPr lang="en-GB" baseline="0" dirty="0" smtClean="0"/>
              <a:t> Attribution-Share Alike 2.0 Generic license: </a:t>
            </a:r>
            <a:r>
              <a:rPr lang="en-GB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creativecommons.org/licenses/by/2.0/</a:t>
            </a:r>
            <a:r>
              <a:rPr lang="en-GB" sz="1200" u="sng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deed.en</a:t>
            </a:r>
            <a:endParaRPr lang="en-GB" sz="1200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u="non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u="non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u="non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u="non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EBC0C65-A31B-451F-949C-8DB7762F7011}" type="slidenum">
              <a:rPr lang="en-GB" altLang="en-US" smtClean="0">
                <a:latin typeface="Arial" charset="0"/>
              </a:rPr>
              <a:pPr/>
              <a:t>10</a:t>
            </a:fld>
            <a:endParaRPr lang="en-GB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3B472B2-6609-479F-833F-1BB08DFE2EA0}" type="slidenum">
              <a:rPr lang="en-GB" altLang="en-US" smtClean="0">
                <a:ea typeface="ＭＳ Ｐゴシック"/>
                <a:cs typeface="ＭＳ Ｐゴシック"/>
              </a:rPr>
              <a:pPr/>
              <a:t>11</a:t>
            </a:fld>
            <a:endParaRPr lang="en-GB" altLang="en-US" smtClean="0"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09A2D42-D8B0-4248-B414-B962C1A8D940}" type="slidenum">
              <a:rPr lang="en-GB" altLang="en-US" smtClean="0">
                <a:ea typeface="ＭＳ Ｐゴシック"/>
                <a:cs typeface="ＭＳ Ｐゴシック"/>
              </a:rPr>
              <a:pPr/>
              <a:t>12</a:t>
            </a:fld>
            <a:endParaRPr lang="en-GB" altLang="en-US" smtClean="0"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Source:</a:t>
            </a:r>
            <a:r>
              <a:rPr lang="en-GB" sz="1200" b="0" i="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 A Tale of Two </a:t>
            </a:r>
            <a:r>
              <a:rPr lang="en-GB" sz="1200" b="0" i="0" kern="1200" dirty="0" err="1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Britains</a:t>
            </a:r>
            <a:r>
              <a:rPr lang="en-GB" sz="1200" b="0" i="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: Inequality in the UK, Sarah </a:t>
            </a:r>
            <a:r>
              <a:rPr lang="en-GB" sz="1200" b="0" i="0" kern="1200" dirty="0" err="1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Dransfield</a:t>
            </a:r>
            <a:r>
              <a:rPr lang="en-GB" sz="1200" b="0" i="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, Oxfam (2014) </a:t>
            </a:r>
            <a:r>
              <a:rPr lang="en-GB" sz="1200" b="0" i="0" u="sng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  <a:hlinkClick r:id="rId3"/>
              </a:rPr>
              <a:t>http://policy-practice.oxfam.org.uk/publications/a-tale-of-two-britains-inequality-in-the-uk-314152</a:t>
            </a:r>
            <a:endParaRPr lang="en-GB" sz="1200" b="1" i="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6A7579-6003-4EE6-B59A-625709430EEC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 smtClean="0">
              <a:ea typeface="ＭＳ Ｐゴシック" pitchFamily="34" charset="-128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9DB9D29-FDCB-4D09-8692-EA6D03F3BC31}" type="slidenum">
              <a:rPr lang="en-US" altLang="en-US" smtClean="0"/>
              <a:pPr/>
              <a:t>14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 smtClean="0">
              <a:ea typeface="ＭＳ Ｐゴシック" pitchFamily="34" charset="-128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1EBB275-0E7B-4558-80EA-469078EC9483}" type="slidenum">
              <a:rPr lang="en-US" altLang="en-US" smtClean="0"/>
              <a:pPr/>
              <a:t>15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 smtClean="0">
              <a:ea typeface="ＭＳ Ｐゴシック" pitchFamily="34" charset="-128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FB83E91-4E94-4CAA-93E5-040525792CE8}" type="slidenum">
              <a:rPr lang="en-US" altLang="en-US" smtClean="0"/>
              <a:pPr/>
              <a:t>16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dirty="0" smtClean="0">
                <a:latin typeface="Arial" charset="0"/>
                <a:cs typeface="Arial" charset="0"/>
              </a:rPr>
              <a:t>This world map shows how the countries of the world compare on income inequality according to the GINI index.</a:t>
            </a:r>
            <a:r>
              <a:rPr lang="en-GB" baseline="0" dirty="0" smtClean="0">
                <a:latin typeface="Arial" charset="0"/>
                <a:cs typeface="Arial" charset="0"/>
              </a:rPr>
              <a:t> </a:t>
            </a:r>
            <a:r>
              <a:rPr lang="en-GB" dirty="0" smtClean="0">
                <a:latin typeface="Arial" charset="0"/>
                <a:cs typeface="Arial" charset="0"/>
              </a:rPr>
              <a:t>Countries that are more equal are shaded in green. Countries that are more unequal are shaded in pink, orange and red.</a:t>
            </a:r>
          </a:p>
          <a:p>
            <a:endParaRPr lang="en-GB" b="1" dirty="0" smtClean="0">
              <a:latin typeface="Arial" charset="0"/>
              <a:cs typeface="Arial" charset="0"/>
            </a:endParaRPr>
          </a:p>
          <a:p>
            <a:r>
              <a:rPr lang="en-GB" b="1" dirty="0" smtClean="0">
                <a:latin typeface="Arial" charset="0"/>
                <a:cs typeface="Arial" charset="0"/>
              </a:rPr>
              <a:t>Source: </a:t>
            </a:r>
            <a:r>
              <a:rPr lang="en-GB" i="1" dirty="0" smtClean="0">
                <a:latin typeface="Arial" charset="0"/>
                <a:cs typeface="Arial" charset="0"/>
              </a:rPr>
              <a:t>The World </a:t>
            </a:r>
            <a:r>
              <a:rPr lang="en-GB" i="1" dirty="0" err="1" smtClean="0">
                <a:latin typeface="Arial" charset="0"/>
                <a:cs typeface="Arial" charset="0"/>
              </a:rPr>
              <a:t>Factbook</a:t>
            </a:r>
            <a:r>
              <a:rPr lang="en-GB" dirty="0" smtClean="0">
                <a:latin typeface="Arial" charset="0"/>
                <a:cs typeface="Arial" charset="0"/>
              </a:rPr>
              <a:t>, CIA, 2009: </a:t>
            </a:r>
            <a:r>
              <a:rPr lang="en-GB" u="sng" dirty="0" smtClean="0">
                <a:latin typeface="Arial" charset="0"/>
                <a:cs typeface="Arial" charset="0"/>
                <a:hlinkClick r:id="rId3"/>
              </a:rPr>
              <a:t>www.cia.gov/library/publications/the-world-factbook/fields/2172.html</a:t>
            </a:r>
            <a:endParaRPr lang="en-GB" dirty="0" smtClean="0">
              <a:latin typeface="Arial" charset="0"/>
              <a:cs typeface="Arial" charset="0"/>
            </a:endParaRPr>
          </a:p>
          <a:p>
            <a:endParaRPr lang="en-GB" dirty="0" smtClean="0">
              <a:latin typeface="Arial" charset="0"/>
              <a:cs typeface="Arial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54832CB-A9C9-4098-90AC-485E196941D6}" type="slidenum">
              <a:rPr lang="en-GB" smtClean="0">
                <a:latin typeface="Arial" charset="0"/>
              </a:rPr>
              <a:pPr/>
              <a:t>17</a:t>
            </a:fld>
            <a:endParaRPr lang="en-GB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i="1" dirty="0" smtClean="0"/>
              <a:t>Clockwise from top left.</a:t>
            </a:r>
          </a:p>
          <a:p>
            <a:endParaRPr lang="en-GB" altLang="en-US" b="1" dirty="0" smtClean="0"/>
          </a:p>
          <a:p>
            <a:r>
              <a:rPr lang="en-GB" altLang="en-US" b="1" dirty="0" smtClean="0"/>
              <a:t>Access to water</a:t>
            </a:r>
          </a:p>
          <a:p>
            <a:r>
              <a:rPr lang="en-GB" altLang="en-US" b="1" dirty="0" smtClean="0"/>
              <a:t>Image info: </a:t>
            </a:r>
            <a:r>
              <a:rPr lang="en-GB" altLang="en-US" dirty="0" smtClean="0"/>
              <a:t>A boy collects water from a well in </a:t>
            </a:r>
            <a:r>
              <a:rPr lang="en-GB" altLang="en-US" dirty="0" err="1" smtClean="0"/>
              <a:t>Dargalar</a:t>
            </a:r>
            <a:r>
              <a:rPr lang="en-GB" altLang="en-US" dirty="0" smtClean="0"/>
              <a:t>, Azerbaijan.</a:t>
            </a:r>
            <a:endParaRPr lang="en-GB" altLang="en-US" b="1" dirty="0" smtClean="0"/>
          </a:p>
          <a:p>
            <a:r>
              <a:rPr lang="en-GB" altLang="en-US" b="1" dirty="0" smtClean="0"/>
              <a:t>Photo credit: </a:t>
            </a:r>
            <a:r>
              <a:rPr lang="en-GB" altLang="en-US" dirty="0" smtClean="0"/>
              <a:t>David </a:t>
            </a:r>
            <a:r>
              <a:rPr lang="en-GB" altLang="en-US" dirty="0" err="1" smtClean="0"/>
              <a:t>Levene</a:t>
            </a:r>
            <a:r>
              <a:rPr lang="en-GB" altLang="en-US" dirty="0" smtClean="0"/>
              <a:t>/Oxfam</a:t>
            </a:r>
          </a:p>
          <a:p>
            <a:endParaRPr lang="en-GB" altLang="en-US" dirty="0" smtClean="0"/>
          </a:p>
          <a:p>
            <a:r>
              <a:rPr lang="en-GB" altLang="en-US" b="1" dirty="0" smtClean="0"/>
              <a:t>Access to play</a:t>
            </a:r>
          </a:p>
          <a:p>
            <a:r>
              <a:rPr lang="en-GB" altLang="en-US" b="1" dirty="0" smtClean="0"/>
              <a:t>Image info: </a:t>
            </a:r>
            <a:r>
              <a:rPr lang="en-GB" altLang="en-US" dirty="0" smtClean="0"/>
              <a:t>Lucas lives in </a:t>
            </a:r>
            <a:r>
              <a:rPr lang="en-GB" altLang="en-US" dirty="0" err="1" smtClean="0"/>
              <a:t>Macuscani</a:t>
            </a:r>
            <a:r>
              <a:rPr lang="en-GB" altLang="en-US" dirty="0" smtClean="0"/>
              <a:t>, a small town high in the mountains of Peru.</a:t>
            </a:r>
          </a:p>
          <a:p>
            <a:r>
              <a:rPr lang="en-GB" altLang="en-US" b="1" dirty="0" smtClean="0"/>
              <a:t>Photo credit: </a:t>
            </a:r>
            <a:r>
              <a:rPr lang="en-GB" dirty="0" smtClean="0"/>
              <a:t>Annie </a:t>
            </a:r>
            <a:r>
              <a:rPr lang="en-GB" dirty="0" err="1" smtClean="0"/>
              <a:t>Bungeroth</a:t>
            </a:r>
            <a:r>
              <a:rPr lang="en-GB" altLang="en-US" dirty="0" smtClean="0"/>
              <a:t>/Oxfam</a:t>
            </a:r>
          </a:p>
          <a:p>
            <a:endParaRPr lang="en-GB" altLang="en-US" dirty="0" smtClean="0"/>
          </a:p>
          <a:p>
            <a:r>
              <a:rPr lang="en-GB" altLang="en-US" b="1" dirty="0" smtClean="0"/>
              <a:t>Access to education</a:t>
            </a:r>
          </a:p>
          <a:p>
            <a:r>
              <a:rPr lang="en-GB" altLang="en-US" b="1" dirty="0" smtClean="0"/>
              <a:t>Image info: </a:t>
            </a:r>
            <a:r>
              <a:rPr lang="en-GB" altLang="en-US" dirty="0" smtClean="0"/>
              <a:t>Students at a girls’ school in the village of </a:t>
            </a:r>
            <a:r>
              <a:rPr lang="en-GB" altLang="en-US" dirty="0" err="1" smtClean="0"/>
              <a:t>Sanjar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Bhatti</a:t>
            </a:r>
            <a:r>
              <a:rPr lang="en-GB" altLang="en-US" dirty="0" smtClean="0"/>
              <a:t>, </a:t>
            </a:r>
            <a:r>
              <a:rPr lang="en-GB" altLang="en-US" dirty="0" err="1" smtClean="0"/>
              <a:t>Kambar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Shahdad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Kot</a:t>
            </a:r>
            <a:r>
              <a:rPr lang="en-GB" altLang="en-US" dirty="0" smtClean="0"/>
              <a:t> district, </a:t>
            </a:r>
            <a:r>
              <a:rPr lang="en-GB" altLang="en-US" dirty="0" err="1" smtClean="0"/>
              <a:t>Sindh</a:t>
            </a:r>
            <a:r>
              <a:rPr lang="en-GB" altLang="en-US" dirty="0" smtClean="0"/>
              <a:t> Province, Pakistan. </a:t>
            </a:r>
            <a:r>
              <a:rPr lang="en-GB" dirty="0" smtClean="0"/>
              <a:t>From left to right- </a:t>
            </a:r>
            <a:r>
              <a:rPr lang="en-GB" dirty="0" err="1" smtClean="0"/>
              <a:t>Gori</a:t>
            </a:r>
            <a:r>
              <a:rPr lang="en-GB" dirty="0" smtClean="0"/>
              <a:t> Bhatt, </a:t>
            </a:r>
            <a:r>
              <a:rPr lang="en-GB" dirty="0" err="1" smtClean="0"/>
              <a:t>Amna</a:t>
            </a:r>
            <a:r>
              <a:rPr lang="en-GB" dirty="0" smtClean="0"/>
              <a:t> </a:t>
            </a:r>
            <a:r>
              <a:rPr lang="en-GB" dirty="0" err="1" smtClean="0"/>
              <a:t>Khatoon</a:t>
            </a:r>
            <a:r>
              <a:rPr lang="en-GB" dirty="0" smtClean="0"/>
              <a:t> </a:t>
            </a:r>
            <a:r>
              <a:rPr lang="en-GB" dirty="0" err="1" smtClean="0"/>
              <a:t>Brohi</a:t>
            </a:r>
            <a:r>
              <a:rPr lang="en-GB" dirty="0" smtClean="0"/>
              <a:t> and </a:t>
            </a:r>
            <a:r>
              <a:rPr lang="en-GB" dirty="0" err="1" smtClean="0"/>
              <a:t>Shazzia</a:t>
            </a:r>
            <a:r>
              <a:rPr lang="en-GB" dirty="0" smtClean="0"/>
              <a:t> </a:t>
            </a:r>
            <a:r>
              <a:rPr lang="en-GB" dirty="0" err="1" smtClean="0"/>
              <a:t>Bhatti</a:t>
            </a:r>
            <a:r>
              <a:rPr lang="en-GB" dirty="0" smtClean="0"/>
              <a:t>.</a:t>
            </a:r>
            <a:endParaRPr lang="en-GB" altLang="en-US" dirty="0" smtClean="0"/>
          </a:p>
          <a:p>
            <a:r>
              <a:rPr lang="en-GB" altLang="en-US" b="1" dirty="0" smtClean="0"/>
              <a:t>Photo credit: </a:t>
            </a:r>
            <a:r>
              <a:rPr lang="en-GB" dirty="0" smtClean="0"/>
              <a:t>Irina </a:t>
            </a:r>
            <a:r>
              <a:rPr lang="en-GB" dirty="0" err="1" smtClean="0"/>
              <a:t>Werning</a:t>
            </a:r>
            <a:r>
              <a:rPr lang="en-GB" dirty="0" smtClean="0"/>
              <a:t>/Oxfam</a:t>
            </a:r>
          </a:p>
          <a:p>
            <a:endParaRPr lang="en-GB" altLang="en-US" dirty="0" smtClean="0"/>
          </a:p>
          <a:p>
            <a:r>
              <a:rPr lang="en-GB" altLang="en-US" b="1" dirty="0" smtClean="0"/>
              <a:t>Access to healthcare</a:t>
            </a:r>
          </a:p>
          <a:p>
            <a:r>
              <a:rPr lang="en-GB" altLang="en-US" b="1" dirty="0" smtClean="0"/>
              <a:t>Image info: </a:t>
            </a:r>
            <a:r>
              <a:rPr lang="en-GB" dirty="0" smtClean="0"/>
              <a:t>Dr Amen </a:t>
            </a:r>
            <a:r>
              <a:rPr lang="en-GB" dirty="0" err="1" smtClean="0"/>
              <a:t>Yagoub</a:t>
            </a:r>
            <a:r>
              <a:rPr lang="en-GB" dirty="0" smtClean="0"/>
              <a:t> looks at </a:t>
            </a:r>
            <a:r>
              <a:rPr lang="en-GB" dirty="0" err="1" smtClean="0"/>
              <a:t>Barka</a:t>
            </a:r>
            <a:r>
              <a:rPr lang="en-GB" dirty="0" smtClean="0"/>
              <a:t> age 6 at the </a:t>
            </a:r>
            <a:r>
              <a:rPr lang="en-GB" dirty="0" err="1" smtClean="0"/>
              <a:t>Maddodha</a:t>
            </a:r>
            <a:r>
              <a:rPr lang="en-GB" dirty="0" smtClean="0"/>
              <a:t> Health Clinic in </a:t>
            </a:r>
            <a:r>
              <a:rPr lang="en-GB" dirty="0" err="1" smtClean="0"/>
              <a:t>Sayoun</a:t>
            </a:r>
            <a:r>
              <a:rPr lang="en-GB" dirty="0" smtClean="0"/>
              <a:t>, Yemen.</a:t>
            </a:r>
          </a:p>
          <a:p>
            <a:r>
              <a:rPr lang="en-GB" altLang="en-US" b="1" dirty="0" smtClean="0"/>
              <a:t>Photo credit: </a:t>
            </a:r>
            <a:r>
              <a:rPr lang="en-GB" dirty="0" err="1" smtClean="0"/>
              <a:t>Abbie</a:t>
            </a:r>
            <a:r>
              <a:rPr lang="en-GB" dirty="0" smtClean="0"/>
              <a:t> </a:t>
            </a:r>
            <a:r>
              <a:rPr lang="en-GB" dirty="0" err="1" smtClean="0"/>
              <a:t>Trayler</a:t>
            </a:r>
            <a:r>
              <a:rPr lang="en-GB" dirty="0" smtClean="0"/>
              <a:t>-Smith/Oxfam</a:t>
            </a:r>
          </a:p>
          <a:p>
            <a:endParaRPr lang="en-GB" altLang="en-US" dirty="0" smtClean="0"/>
          </a:p>
          <a:p>
            <a:r>
              <a:rPr lang="en-GB" altLang="en-US" b="1" dirty="0" smtClean="0"/>
              <a:t>Access to technology</a:t>
            </a:r>
          </a:p>
          <a:p>
            <a:r>
              <a:rPr lang="en-GB" altLang="en-US" b="1" dirty="0" smtClean="0"/>
              <a:t>Image info: </a:t>
            </a:r>
            <a:r>
              <a:rPr lang="en-GB" dirty="0" smtClean="0"/>
              <a:t>Women’s leader </a:t>
            </a:r>
            <a:r>
              <a:rPr lang="en-GB" dirty="0" err="1" smtClean="0"/>
              <a:t>Noorkishili</a:t>
            </a:r>
            <a:r>
              <a:rPr lang="en-GB" dirty="0" smtClean="0"/>
              <a:t> </a:t>
            </a:r>
            <a:r>
              <a:rPr lang="en-GB" dirty="0" err="1" smtClean="0"/>
              <a:t>Naing’isa</a:t>
            </a:r>
            <a:r>
              <a:rPr lang="en-GB" dirty="0" smtClean="0"/>
              <a:t> receives a call on her mobile phone while grazing her livestock in </a:t>
            </a:r>
            <a:r>
              <a:rPr lang="en-GB" dirty="0" err="1" smtClean="0"/>
              <a:t>Mairowa</a:t>
            </a:r>
            <a:r>
              <a:rPr lang="en-GB" dirty="0" smtClean="0"/>
              <a:t> </a:t>
            </a:r>
            <a:r>
              <a:rPr lang="en-GB" dirty="0" err="1" smtClean="0"/>
              <a:t>Chini</a:t>
            </a:r>
            <a:r>
              <a:rPr lang="en-GB" dirty="0" smtClean="0"/>
              <a:t>, </a:t>
            </a:r>
            <a:r>
              <a:rPr lang="en-GB" dirty="0" err="1" smtClean="0"/>
              <a:t>Ololosokwan</a:t>
            </a:r>
            <a:r>
              <a:rPr lang="en-GB" dirty="0" smtClean="0"/>
              <a:t>, </a:t>
            </a:r>
            <a:r>
              <a:rPr lang="en-GB" dirty="0" err="1" smtClean="0"/>
              <a:t>Ngorongoro</a:t>
            </a:r>
            <a:r>
              <a:rPr lang="en-GB" dirty="0" smtClean="0"/>
              <a:t>, Tanzania.</a:t>
            </a:r>
          </a:p>
          <a:p>
            <a:r>
              <a:rPr lang="en-GB" altLang="en-US" b="1" dirty="0" smtClean="0"/>
              <a:t>Photo credit: </a:t>
            </a:r>
            <a:r>
              <a:rPr lang="en-GB" dirty="0" smtClean="0"/>
              <a:t>Geoff </a:t>
            </a:r>
            <a:r>
              <a:rPr lang="en-GB" dirty="0" err="1" smtClean="0"/>
              <a:t>Sayer</a:t>
            </a:r>
            <a:r>
              <a:rPr lang="en-GB" dirty="0" smtClean="0"/>
              <a:t>/Oxfam</a:t>
            </a:r>
            <a:endParaRPr lang="en-GB" altLang="en-US" dirty="0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8A03C4C-E6FC-47D0-A357-B295DA633DE5}" type="slidenum">
              <a:rPr lang="en-GB" altLang="en-US" smtClean="0">
                <a:ea typeface="ＭＳ Ｐゴシック"/>
                <a:cs typeface="ＭＳ Ｐゴシック"/>
              </a:rPr>
              <a:pPr/>
              <a:t>18</a:t>
            </a:fld>
            <a:endParaRPr lang="en-GB" altLang="en-US" smtClean="0"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OX_VL_W.ep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0" y="5502275"/>
            <a:ext cx="91916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95288" y="2852738"/>
            <a:ext cx="8466137" cy="1655762"/>
          </a:xfrm>
          <a:extLst/>
        </p:spPr>
        <p:txBody>
          <a:bodyPr lIns="0" tIns="0" rIns="0" bIns="0" anchor="t"/>
          <a:lstStyle>
            <a:lvl1pPr>
              <a:defRPr sz="6000" b="1">
                <a:solidFill>
                  <a:schemeClr val="bg1"/>
                </a:solidFill>
                <a:latin typeface="Oxfam Global Headline Regular"/>
                <a:cs typeface="Oxfam Global Headline Regular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dirty="0" smtClean="0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395288" y="4737100"/>
            <a:ext cx="8380412" cy="504825"/>
          </a:xfrm>
        </p:spPr>
        <p:txBody>
          <a:bodyPr lIns="0" tIns="0" rIns="0" bIns="0"/>
          <a:lstStyle>
            <a:lvl1pPr marL="0" indent="0">
              <a:buFontTx/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dirty="0" smtClean="0"/>
          </a:p>
        </p:txBody>
      </p:sp>
    </p:spTree>
    <p:extLst>
      <p:ext uri="{BB962C8B-B14F-4D97-AF65-F5344CB8AC3E}">
        <p14:creationId xmlns="" xmlns:p14="http://schemas.microsoft.com/office/powerpoint/2010/main" val="55797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007256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3633116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278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278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372008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05371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293028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107704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888072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814467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186072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603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603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75592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pic>
        <p:nvPicPr>
          <p:cNvPr id="1028" name="Picture 7" descr="Black logo_06021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200" y="6005513"/>
            <a:ext cx="600075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  <p:sldLayoutId id="2147484045" r:id="rId2"/>
    <p:sldLayoutId id="2147484046" r:id="rId3"/>
    <p:sldLayoutId id="2147484047" r:id="rId4"/>
    <p:sldLayoutId id="2147484048" r:id="rId5"/>
    <p:sldLayoutId id="2147484049" r:id="rId6"/>
    <p:sldLayoutId id="2147484050" r:id="rId7"/>
    <p:sldLayoutId id="2147484051" r:id="rId8"/>
    <p:sldLayoutId id="2147484052" r:id="rId9"/>
    <p:sldLayoutId id="2147484053" r:id="rId10"/>
    <p:sldLayoutId id="21474840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ts val="9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  <a:cs typeface="ＭＳ Ｐゴシック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  <a:cs typeface="ＭＳ Ｐゴシック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wmf"/><Relationship Id="rId21" Type="http://schemas.openxmlformats.org/officeDocument/2006/relationships/image" Target="../media/image22.png"/><Relationship Id="rId7" Type="http://schemas.openxmlformats.org/officeDocument/2006/relationships/image" Target="../media/image8.wmf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png"/><Relationship Id="rId5" Type="http://schemas.openxmlformats.org/officeDocument/2006/relationships/image" Target="../media/image6.wmf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wmf"/><Relationship Id="rId22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50825" y="1246188"/>
            <a:ext cx="8713788" cy="39830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0000" tIns="46800" rIns="90000" bIns="46800" anchor="ctr"/>
          <a:lstStyle/>
          <a:p>
            <a:pPr>
              <a:defRPr/>
            </a:pPr>
            <a:endParaRPr lang="en-US" sz="6200" b="1" kern="0" dirty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  <a:p>
            <a:pPr>
              <a:defRPr/>
            </a:pPr>
            <a:r>
              <a:rPr lang="en-US" sz="6200" b="1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A sporting chance?</a:t>
            </a:r>
          </a:p>
          <a:p>
            <a:pPr>
              <a:defRPr/>
            </a:pPr>
            <a:endParaRPr lang="en-US" sz="6200" b="1" kern="0" dirty="0" smtClean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  <a:p>
            <a:pPr>
              <a:defRPr/>
            </a:pPr>
            <a:r>
              <a:rPr lang="en-US" sz="3600" b="1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Us</a:t>
            </a:r>
            <a:r>
              <a:rPr lang="en-US" sz="3600" b="1" strike="sngStrike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e</a:t>
            </a:r>
            <a:r>
              <a:rPr lang="en-US" sz="3600" b="1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 </a:t>
            </a:r>
            <a:r>
              <a:rPr lang="en-US" sz="3600" b="1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the Olympics to explore inequality</a:t>
            </a:r>
            <a:endParaRPr lang="en-US" sz="3600" b="1" kern="0" dirty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  <a:p>
            <a:pPr>
              <a:defRPr/>
            </a:pPr>
            <a:r>
              <a:rPr lang="en-US" sz="6000" b="1" kern="0" dirty="0">
                <a:solidFill>
                  <a:srgbClr val="005DAB"/>
                </a:solidFill>
                <a:ea typeface="ＭＳ Ｐゴシック" charset="0"/>
                <a:cs typeface="Arial" pitchFamily="34" charset="0"/>
              </a:rPr>
              <a:t/>
            </a:r>
            <a:br>
              <a:rPr lang="en-US" sz="6000" b="1" kern="0" dirty="0">
                <a:solidFill>
                  <a:srgbClr val="005DAB"/>
                </a:solidFill>
                <a:ea typeface="ＭＳ Ｐゴシック" charset="0"/>
                <a:cs typeface="Arial" pitchFamily="34" charset="0"/>
              </a:rPr>
            </a:br>
            <a:endParaRPr lang="en-US" sz="4400" b="1" kern="0" dirty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287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50825" y="525463"/>
            <a:ext cx="8713788" cy="39830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0000" tIns="46800" rIns="90000" bIns="46800" anchor="ctr"/>
          <a:lstStyle/>
          <a:p>
            <a:pPr>
              <a:defRPr/>
            </a:pPr>
            <a:r>
              <a:rPr lang="en-US" sz="6200" b="1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MATHS SESSION</a:t>
            </a:r>
            <a:endParaRPr lang="en-US" sz="6200" b="1" kern="0" dirty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  <a:p>
            <a:pPr>
              <a:defRPr/>
            </a:pPr>
            <a:r>
              <a:rPr lang="en-US" sz="6000" b="1" kern="0" dirty="0">
                <a:solidFill>
                  <a:srgbClr val="005DAB"/>
                </a:solidFill>
                <a:ea typeface="ＭＳ Ｐゴシック" charset="0"/>
                <a:cs typeface="Arial" pitchFamily="34" charset="0"/>
              </a:rPr>
              <a:t/>
            </a:r>
            <a:br>
              <a:rPr lang="en-US" sz="6000" b="1" kern="0" dirty="0">
                <a:solidFill>
                  <a:srgbClr val="005DAB"/>
                </a:solidFill>
                <a:ea typeface="ＭＳ Ｐゴシック" charset="0"/>
                <a:cs typeface="Arial" pitchFamily="34" charset="0"/>
              </a:rPr>
            </a:br>
            <a:r>
              <a:rPr lang="en-US" sz="4400" b="1" kern="0" dirty="0" smtClean="0">
                <a:solidFill>
                  <a:schemeClr val="bg1"/>
                </a:solidFill>
                <a:ea typeface="ＭＳ Ｐゴシック" charset="0"/>
                <a:cs typeface="Arial" pitchFamily="34" charset="0"/>
              </a:rPr>
              <a:t>Measuring the gaps </a:t>
            </a:r>
            <a:endParaRPr lang="en-US" sz="4400" b="1" kern="0" dirty="0">
              <a:solidFill>
                <a:schemeClr val="bg1"/>
              </a:solidFill>
              <a:ea typeface="ＭＳ Ｐゴシック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51521" y="274638"/>
            <a:ext cx="8641654" cy="71913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4000" dirty="0" smtClean="0">
                <a:ea typeface="ＭＳ Ｐゴシック" pitchFamily="34" charset="-128"/>
              </a:rPr>
              <a:t>RIO OLYMPIC GAMES 2016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557104" y="1166911"/>
            <a:ext cx="8336071" cy="427831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ts val="900"/>
              </a:spcBef>
              <a:spcAft>
                <a:spcPct val="0"/>
              </a:spcAft>
              <a:buChar char="•"/>
              <a:defRPr sz="2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charset="0"/>
                <a:cs typeface="ＭＳ Ｐゴシック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spcBef>
                <a:spcPts val="1200"/>
              </a:spcBef>
              <a:spcAft>
                <a:spcPts val="1200"/>
              </a:spcAft>
              <a:buFontTx/>
              <a:buNone/>
            </a:pPr>
            <a:r>
              <a:rPr lang="en-GB" sz="2800" b="1" dirty="0" smtClean="0">
                <a:solidFill>
                  <a:srgbClr val="61A534"/>
                </a:solidFill>
              </a:rPr>
              <a:t>10,500</a:t>
            </a:r>
            <a:r>
              <a:rPr lang="en-GB" sz="2800" dirty="0" smtClean="0"/>
              <a:t> athletes from </a:t>
            </a:r>
            <a:r>
              <a:rPr lang="en-GB" sz="2800" b="1" dirty="0" smtClean="0">
                <a:solidFill>
                  <a:srgbClr val="61A534"/>
                </a:solidFill>
              </a:rPr>
              <a:t>206</a:t>
            </a:r>
            <a:r>
              <a:rPr lang="en-GB" sz="2800" dirty="0" smtClean="0"/>
              <a:t> nations will be taking part. During the </a:t>
            </a:r>
            <a:r>
              <a:rPr lang="en-GB" sz="2800" b="1" dirty="0" smtClean="0">
                <a:solidFill>
                  <a:srgbClr val="61A534"/>
                </a:solidFill>
              </a:rPr>
              <a:t>17</a:t>
            </a:r>
            <a:r>
              <a:rPr lang="en-GB" sz="2800" dirty="0" smtClean="0"/>
              <a:t> days of the games there will be </a:t>
            </a:r>
            <a:r>
              <a:rPr lang="en-GB" sz="2800" b="1" dirty="0" smtClean="0">
                <a:solidFill>
                  <a:srgbClr val="61A534"/>
                </a:solidFill>
              </a:rPr>
              <a:t>306</a:t>
            </a:r>
            <a:r>
              <a:rPr lang="en-GB" sz="2800" dirty="0" smtClean="0"/>
              <a:t> medal events. For each event, </a:t>
            </a:r>
            <a:r>
              <a:rPr lang="en-GB" sz="2800" b="1" dirty="0" smtClean="0">
                <a:solidFill>
                  <a:srgbClr val="61A534"/>
                </a:solidFill>
              </a:rPr>
              <a:t>three</a:t>
            </a:r>
            <a:r>
              <a:rPr lang="en-GB" sz="2800" dirty="0" smtClean="0"/>
              <a:t> medals will be awarded – gold, medal and bronze.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2800" dirty="0" smtClean="0"/>
              <a:t>How many medals will be awarded in total during the games?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sz="2800" dirty="0" smtClean="0"/>
              <a:t>If each nation participated in every single sporting event and had an equal chance of winning a medal, approximately how many medals would each nation expect to win?</a:t>
            </a:r>
            <a:endParaRPr lang="en-GB" sz="2800" dirty="0"/>
          </a:p>
        </p:txBody>
      </p:sp>
    </p:spTree>
    <p:extLst>
      <p:ext uri="{BB962C8B-B14F-4D97-AF65-F5344CB8AC3E}">
        <p14:creationId xmlns="" xmlns:p14="http://schemas.microsoft.com/office/powerpoint/2010/main" val="298307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251521" y="274638"/>
            <a:ext cx="8641654" cy="71913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4000" dirty="0" smtClean="0">
                <a:ea typeface="ＭＳ Ｐゴシック" pitchFamily="34" charset="-128"/>
              </a:rPr>
              <a:t>FLAG SPOTTING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683568" y="1268760"/>
            <a:ext cx="7780034" cy="4284376"/>
            <a:chOff x="683568" y="1268760"/>
            <a:chExt cx="7780034" cy="4284376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7744" y="3501008"/>
              <a:ext cx="1350000" cy="900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" name="Picture 1" descr="C:\Documents and Settings\lnewbon1\Local Settings\Temporary Internet Files\Content.IE5\72PX97YC\200px-Flag_of_Ethiopia.svg[1]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823" y="1268760"/>
              <a:ext cx="1350000" cy="900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7743" y="2420888"/>
              <a:ext cx="1350000" cy="900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 l="12131" r="12131"/>
            <a:stretch>
              <a:fillRect/>
            </a:stretch>
          </p:blipFill>
          <p:spPr bwMode="auto">
            <a:xfrm>
              <a:off x="5508104" y="1268760"/>
              <a:ext cx="1350000" cy="900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1268760"/>
              <a:ext cx="1350000" cy="900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7743" y="1268760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897000" y="1268760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53640926-AAD7-44D8-BBD7-CCE9431645EC}">
                <a14:shadowObscured xmlns="" xmlns:a14="http://schemas.microsoft.com/office/drawing/2010/main"/>
              </a:ext>
            </a:extLst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" r="12187"/>
            <a:stretch/>
          </p:blipFill>
          <p:spPr bwMode="auto">
            <a:xfrm>
              <a:off x="7113602" y="2420888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53640926-AAD7-44D8-BBD7-CCE9431645EC}">
                <a14:shadowObscured xmlns="" xmlns:a14="http://schemas.microsoft.com/office/drawing/2010/main"/>
              </a:ext>
            </a:extLst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 l="803" t="-1" r="-1" b="5512"/>
            <a:stretch/>
          </p:blipFill>
          <p:spPr bwMode="auto">
            <a:xfrm>
              <a:off x="683568" y="2420888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53640926-AAD7-44D8-BBD7-CCE9431645EC}">
                <a14:shadowObscured xmlns="" xmlns:a14="http://schemas.microsoft.com/office/drawing/2010/main"/>
              </a:ext>
            </a:extLst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7000" y="2420888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 t="5951" b="5951"/>
            <a:stretch/>
          </p:blipFill>
          <p:spPr bwMode="auto">
            <a:xfrm>
              <a:off x="683568" y="3501008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53640926-AAD7-44D8-BBD7-CCE9431645EC}">
                <a14:shadowObscured xmlns="" xmlns:a14="http://schemas.microsoft.com/office/drawing/2010/main"/>
              </a:ext>
            </a:extLst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897000" y="3537112"/>
              <a:ext cx="1350000" cy="900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5" name="Picture 24" descr="C:\Users\flapjack\AppData\Local\Microsoft\Windows\Temporary Internet Files\Content.IE5\2LJFVHI3\bulgarian_flag[1].jpg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4178" b="4178"/>
            <a:stretch/>
          </p:blipFill>
          <p:spPr bwMode="auto">
            <a:xfrm>
              <a:off x="7092279" y="3501008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53640926-AAD7-44D8-BBD7-CCE9431645EC}">
                <a14:shadowObscured xmlns="" xmlns:a14="http://schemas.microsoft.com/office/drawing/2010/main"/>
              </a:ext>
            </a:extLst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5896" y="4653136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 t="4664" b="-1"/>
            <a:stretch/>
          </p:blipFill>
          <p:spPr bwMode="auto">
            <a:xfrm>
              <a:off x="3897000" y="4653136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53640926-AAD7-44D8-BBD7-CCE9431645EC}">
                <a14:shadowObscured xmlns="" xmlns:a14="http://schemas.microsoft.com/office/drawing/2010/main"/>
              </a:ext>
            </a:extLst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4653136"/>
              <a:ext cx="1348945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 l="2670" r="4977"/>
            <a:stretch/>
          </p:blipFill>
          <p:spPr bwMode="auto">
            <a:xfrm>
              <a:off x="5526256" y="4653136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53640926-AAD7-44D8-BBD7-CCE9431645EC}">
                <a14:shadowObscured xmlns="" xmlns:a14="http://schemas.microsoft.com/office/drawing/2010/main"/>
              </a:ext>
            </a:extLst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0432" y="4653136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21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 l="5801" r="8632"/>
            <a:stretch/>
          </p:blipFill>
          <p:spPr bwMode="auto">
            <a:xfrm>
              <a:off x="5506927" y="2420888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53640926-AAD7-44D8-BBD7-CCE9431645EC}">
                <a14:shadowObscured xmlns="" xmlns:a14="http://schemas.microsoft.com/office/drawing/2010/main"/>
              </a:ext>
            </a:extLst>
          </p:spPr>
        </p:pic>
        <p:pic>
          <p:nvPicPr>
            <p:cNvPr id="43" name="Picture 2" descr="C:\Documents and Settings\lnewbon1\Local Settings\Temporary Internet Files\Content.IE5\150FBLCC\Kenya[1].png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5508104" y="3537112"/>
              <a:ext cx="1350000" cy="9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="" xmlns:p14="http://schemas.microsoft.com/office/powerpoint/2010/main" val="282380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3321" y="274638"/>
            <a:ext cx="8893175" cy="71913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4000" dirty="0" smtClean="0">
                <a:ea typeface="ＭＳ Ｐゴシック" pitchFamily="34" charset="-128"/>
              </a:rPr>
              <a:t>NUMBERS OF ATHLETES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827584" y="3861048"/>
            <a:ext cx="2952328" cy="86409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3600" b="1" kern="0" dirty="0" smtClean="0">
                <a:solidFill>
                  <a:srgbClr val="61A534"/>
                </a:solidFill>
                <a:latin typeface="+mn-lt"/>
                <a:ea typeface="ＭＳ Ｐゴシック" charset="0"/>
                <a:cs typeface="ＭＳ Ｐゴシック" charset="0"/>
              </a:rPr>
              <a:t>Sierra Leone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rgbClr val="61A534"/>
              </a:solidFill>
              <a:effectLst/>
              <a:uLnTx/>
              <a:uFillTx/>
              <a:latin typeface="+mn-lt"/>
              <a:ea typeface="ＭＳ Ｐゴシック" charset="0"/>
              <a:cs typeface="ＭＳ Ｐゴシック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55576" y="1412776"/>
            <a:ext cx="3960440" cy="86409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3600" b="1" kern="0" dirty="0" smtClean="0">
                <a:solidFill>
                  <a:srgbClr val="61A534"/>
                </a:solidFill>
                <a:latin typeface="+mn-lt"/>
                <a:ea typeface="ＭＳ Ｐゴシック" charset="0"/>
                <a:cs typeface="ＭＳ Ｐゴシック" charset="0"/>
              </a:rPr>
              <a:t>United Kingdom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rgbClr val="61A534"/>
              </a:solidFill>
              <a:effectLst/>
              <a:uLnTx/>
              <a:uFillTx/>
              <a:latin typeface="+mn-lt"/>
              <a:ea typeface="ＭＳ Ｐゴシック" charset="0"/>
              <a:cs typeface="ＭＳ Ｐゴシック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27584" y="2996952"/>
            <a:ext cx="5688632" cy="86409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3600" b="1" kern="0" dirty="0" smtClean="0">
                <a:solidFill>
                  <a:srgbClr val="61A534"/>
                </a:solidFill>
                <a:latin typeface="+mn-lt"/>
                <a:ea typeface="ＭＳ Ｐゴシック" charset="0"/>
                <a:cs typeface="ＭＳ Ｐゴシック" charset="0"/>
              </a:rPr>
              <a:t>Russian Federation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rgbClr val="61A534"/>
              </a:solidFill>
              <a:effectLst/>
              <a:uLnTx/>
              <a:uFillTx/>
              <a:latin typeface="+mn-lt"/>
              <a:ea typeface="ＭＳ Ｐゴシック" charset="0"/>
              <a:cs typeface="ＭＳ Ｐゴシック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27584" y="4725144"/>
            <a:ext cx="3960440" cy="86409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3600" b="1" kern="0" dirty="0" smtClean="0">
                <a:solidFill>
                  <a:srgbClr val="61A534"/>
                </a:solidFill>
                <a:latin typeface="+mn-lt"/>
                <a:ea typeface="ＭＳ Ｐゴシック" charset="0"/>
                <a:cs typeface="ＭＳ Ｐゴシック" charset="0"/>
              </a:rPr>
              <a:t>Brazil	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rgbClr val="61A534"/>
              </a:solidFill>
              <a:effectLst/>
              <a:uLnTx/>
              <a:uFillTx/>
              <a:latin typeface="+mn-lt"/>
              <a:ea typeface="ＭＳ Ｐゴシック" charset="0"/>
              <a:cs typeface="ＭＳ Ｐゴシック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827584" y="2204864"/>
            <a:ext cx="3960440" cy="86409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3600" b="1" kern="0" dirty="0" smtClean="0">
                <a:solidFill>
                  <a:srgbClr val="61A534"/>
                </a:solidFill>
                <a:latin typeface="+mn-lt"/>
                <a:ea typeface="ＭＳ Ｐゴシック" charset="0"/>
                <a:cs typeface="ＭＳ Ｐゴシック" charset="0"/>
              </a:rPr>
              <a:t>India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rgbClr val="61A534"/>
              </a:solidFill>
              <a:effectLst/>
              <a:uLnTx/>
              <a:uFillTx/>
              <a:latin typeface="+mn-lt"/>
              <a:ea typeface="ＭＳ Ｐゴシック" charset="0"/>
              <a:cs typeface="ＭＳ Ｐゴシック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067944" y="3861048"/>
            <a:ext cx="648072" cy="86409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3600" b="1" kern="0" dirty="0" smtClean="0">
                <a:latin typeface="+mn-lt"/>
                <a:ea typeface="ＭＳ Ｐゴシック" charset="0"/>
                <a:cs typeface="ＭＳ Ｐゴシック" charset="0"/>
              </a:rPr>
              <a:t>2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charset="0"/>
              <a:cs typeface="ＭＳ Ｐゴシック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339752" y="2204864"/>
            <a:ext cx="1080120" cy="86409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3600" b="1" kern="0" dirty="0" smtClean="0">
                <a:latin typeface="+mn-lt"/>
                <a:ea typeface="ＭＳ Ｐゴシック" charset="0"/>
                <a:cs typeface="ＭＳ Ｐゴシック" charset="0"/>
              </a:rPr>
              <a:t>83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charset="0"/>
              <a:cs typeface="ＭＳ Ｐゴシック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716016" y="1412776"/>
            <a:ext cx="1719808" cy="86409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3600" b="1" kern="0" dirty="0" smtClean="0">
                <a:latin typeface="+mn-lt"/>
                <a:ea typeface="ＭＳ Ｐゴシック" charset="0"/>
                <a:cs typeface="ＭＳ Ｐゴシック" charset="0"/>
              </a:rPr>
              <a:t>556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charset="0"/>
              <a:cs typeface="ＭＳ Ｐゴシック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444480" y="2996952"/>
            <a:ext cx="1719808" cy="86409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3600" b="1" kern="0" dirty="0" smtClean="0">
                <a:latin typeface="+mn-lt"/>
                <a:ea typeface="ＭＳ Ｐゴシック" charset="0"/>
                <a:cs typeface="ＭＳ Ｐゴシック" charset="0"/>
              </a:rPr>
              <a:t>437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charset="0"/>
              <a:cs typeface="ＭＳ Ｐゴシック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492152" y="4725144"/>
            <a:ext cx="1719808" cy="86409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3600" b="1" kern="0" dirty="0" smtClean="0">
                <a:latin typeface="+mn-lt"/>
                <a:ea typeface="ＭＳ Ｐゴシック" charset="0"/>
                <a:cs typeface="ＭＳ Ｐゴシック" charset="0"/>
              </a:rPr>
              <a:t>267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047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Olympic Ring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492896"/>
            <a:ext cx="6374856" cy="2945111"/>
          </a:xfrm>
          <a:prstGeom prst="rect">
            <a:avLst/>
          </a:prstGeom>
          <a:noFill/>
        </p:spPr>
      </p:pic>
      <p:sp>
        <p:nvSpPr>
          <p:cNvPr id="4" name="Title 1"/>
          <p:cNvSpPr txBox="1">
            <a:spLocks/>
          </p:cNvSpPr>
          <p:nvPr/>
        </p:nvSpPr>
        <p:spPr bwMode="auto">
          <a:xfrm>
            <a:off x="6372200" y="1052736"/>
            <a:ext cx="2376264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Excellence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5292080" y="1628800"/>
            <a:ext cx="1584176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Respect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67544" y="1052736"/>
            <a:ext cx="2088232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Friendship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2195736" y="1629743"/>
            <a:ext cx="2736304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Determination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899592" y="5733256"/>
            <a:ext cx="2088232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Inspiration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3527884" y="5733256"/>
            <a:ext cx="2088232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Courage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5724128" y="5734199"/>
            <a:ext cx="2088232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spcAft>
                <a:spcPts val="1200"/>
              </a:spcAft>
              <a:defRPr/>
            </a:pPr>
            <a:r>
              <a:rPr lang="en-GB" sz="2800" kern="0" dirty="0" smtClean="0">
                <a:solidFill>
                  <a:schemeClr val="tx1"/>
                </a:solidFill>
                <a:latin typeface="+mn-lt"/>
              </a:rPr>
              <a:t>Equality</a:t>
            </a:r>
            <a:endParaRPr lang="en-GB" sz="3600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19137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kern="0" noProof="0" dirty="0" smtClean="0">
                <a:solidFill>
                  <a:srgbClr val="61A534"/>
                </a:solidFill>
                <a:latin typeface="+mj-lt"/>
                <a:ea typeface="ＭＳ Ｐゴシック" charset="-128"/>
                <a:cs typeface="ＭＳ Ｐゴシック" charset="0"/>
              </a:rPr>
              <a:t>WHAT’S IMPORTANT?</a:t>
            </a:r>
            <a:endParaRPr kumimoji="0" lang="en-GB" sz="4000" b="1" i="0" u="none" strike="noStrike" kern="0" cap="none" spc="0" normalizeH="0" baseline="0" noProof="0" dirty="0" smtClean="0">
              <a:ln>
                <a:noFill/>
              </a:ln>
              <a:solidFill>
                <a:srgbClr val="61A534"/>
              </a:solidFill>
              <a:effectLst/>
              <a:uLnTx/>
              <a:uFillTx/>
              <a:latin typeface="+mj-lt"/>
              <a:ea typeface="ＭＳ Ｐゴシック" charset="-128"/>
              <a:cs typeface="ＭＳ Ｐゴシック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4000" dirty="0" smtClean="0">
                <a:ea typeface="ＭＳ Ｐゴシック" charset="-128"/>
              </a:rPr>
              <a:t>COUNTRY INCOMES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980728"/>
            <a:ext cx="8711505" cy="427831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GB" sz="2600" dirty="0" smtClean="0">
                <a:ea typeface="ＭＳ Ｐゴシック" charset="-128"/>
              </a:rPr>
              <a:t>The World Bank classifies each country as one of the following: </a:t>
            </a:r>
          </a:p>
          <a:p>
            <a:pPr marL="0" indent="0">
              <a:spcBef>
                <a:spcPts val="1200"/>
              </a:spcBef>
              <a:buFont typeface="Arial" pitchFamily="34" charset="0"/>
              <a:buChar char="•"/>
            </a:pPr>
            <a:r>
              <a:rPr lang="en-GB" sz="2600" dirty="0" smtClean="0">
                <a:ea typeface="ＭＳ Ｐゴシック" charset="-128"/>
              </a:rPr>
              <a:t> a low-income country (LIC)</a:t>
            </a:r>
          </a:p>
          <a:p>
            <a:pPr marL="0" indent="0">
              <a:buFont typeface="Arial" pitchFamily="34" charset="0"/>
              <a:buChar char="•"/>
            </a:pPr>
            <a:r>
              <a:rPr lang="en-GB" sz="2600" dirty="0" smtClean="0">
                <a:ea typeface="ＭＳ Ｐゴシック" charset="-128"/>
              </a:rPr>
              <a:t> a lower-middle-income country (LMIC)</a:t>
            </a:r>
          </a:p>
          <a:p>
            <a:pPr marL="0" indent="0">
              <a:buFont typeface="Arial" pitchFamily="34" charset="0"/>
              <a:buChar char="•"/>
            </a:pPr>
            <a:r>
              <a:rPr lang="en-GB" sz="2600" dirty="0" smtClean="0">
                <a:ea typeface="ＭＳ Ｐゴシック" charset="-128"/>
              </a:rPr>
              <a:t> an upper-middle-income country (UMIC)</a:t>
            </a:r>
          </a:p>
          <a:p>
            <a:pPr marL="0" indent="0">
              <a:buFont typeface="Arial" pitchFamily="34" charset="0"/>
              <a:buChar char="•"/>
            </a:pPr>
            <a:r>
              <a:rPr lang="en-GB" sz="2600" dirty="0" smtClean="0">
                <a:ea typeface="ＭＳ Ｐゴシック" charset="-128"/>
              </a:rPr>
              <a:t> </a:t>
            </a:r>
            <a:r>
              <a:rPr lang="en-GB" sz="2600" dirty="0" smtClean="0">
                <a:ea typeface="ＭＳ Ｐゴシック" charset="-128"/>
              </a:rPr>
              <a:t>a </a:t>
            </a:r>
            <a:r>
              <a:rPr lang="en-GB" sz="2600" dirty="0" smtClean="0">
                <a:ea typeface="ＭＳ Ｐゴシック" charset="-128"/>
              </a:rPr>
              <a:t>high-income country (HIC)</a:t>
            </a:r>
          </a:p>
          <a:p>
            <a:pPr marL="0" indent="0">
              <a:buFontTx/>
              <a:buNone/>
            </a:pPr>
            <a:r>
              <a:rPr lang="en-GB" sz="2600" dirty="0" smtClean="0">
                <a:ea typeface="ＭＳ Ｐゴシック" charset="-128"/>
              </a:rPr>
              <a:t>Which group do you think each of these countries is in? </a:t>
            </a:r>
          </a:p>
          <a:p>
            <a:pPr marL="0" indent="0">
              <a:buFontTx/>
              <a:buNone/>
            </a:pPr>
            <a:endParaRPr lang="en-GB" dirty="0" smtClean="0">
              <a:ea typeface="ＭＳ Ｐゴシック" charset="-128"/>
            </a:endParaRPr>
          </a:p>
          <a:p>
            <a:pPr marL="0" indent="0">
              <a:buFontTx/>
              <a:buNone/>
            </a:pPr>
            <a:r>
              <a:rPr lang="en-GB" dirty="0" smtClean="0">
                <a:ea typeface="ＭＳ Ｐゴシック" charset="-128"/>
              </a:rPr>
              <a:t> </a:t>
            </a:r>
          </a:p>
          <a:p>
            <a:pPr marL="0" indent="0">
              <a:buFontTx/>
              <a:buNone/>
            </a:pPr>
            <a:endParaRPr lang="en-GB" dirty="0" smtClean="0">
              <a:ea typeface="ＭＳ Ｐゴシック" charset="-128"/>
            </a:endParaRPr>
          </a:p>
          <a:p>
            <a:pPr marL="0" indent="0">
              <a:buFontTx/>
              <a:buNone/>
            </a:pPr>
            <a:endParaRPr lang="en-GB" dirty="0" smtClean="0">
              <a:ea typeface="ＭＳ Ｐゴシック" charset="-128"/>
            </a:endParaRPr>
          </a:p>
          <a:p>
            <a:pPr marL="0" indent="0">
              <a:buFontTx/>
              <a:buNone/>
            </a:pPr>
            <a:endParaRPr lang="en-US" dirty="0" smtClean="0">
              <a:ea typeface="ＭＳ Ｐゴシック" charset="-128"/>
            </a:endParaRPr>
          </a:p>
        </p:txBody>
      </p:sp>
      <p:pic>
        <p:nvPicPr>
          <p:cNvPr id="16389" name="Picture 2" descr="http://openclipart.org/image/300px/svg_to_png/13127/Anonymous_pseudo_glob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556792"/>
            <a:ext cx="2376264" cy="2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5463" y="3356992"/>
            <a:ext cx="261937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3140968"/>
            <a:ext cx="261937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1700808"/>
            <a:ext cx="261937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3212976"/>
            <a:ext cx="26193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3429000"/>
            <a:ext cx="261937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2924944"/>
            <a:ext cx="261938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988840"/>
            <a:ext cx="26193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9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3068960"/>
            <a:ext cx="261937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0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780928"/>
            <a:ext cx="26193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1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284984"/>
            <a:ext cx="261938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2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6416" y="3068960"/>
            <a:ext cx="260350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3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636912"/>
            <a:ext cx="261937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11" name="TextBox 29"/>
          <p:cNvSpPr txBox="1">
            <a:spLocks noChangeArrowheads="1"/>
          </p:cNvSpPr>
          <p:nvPr/>
        </p:nvSpPr>
        <p:spPr bwMode="auto">
          <a:xfrm>
            <a:off x="4932040" y="5517232"/>
            <a:ext cx="12239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 smtClean="0">
                <a:solidFill>
                  <a:srgbClr val="61A534"/>
                </a:solidFill>
              </a:rPr>
              <a:t>Nepal</a:t>
            </a:r>
            <a:endParaRPr lang="en-US" sz="2400" b="1" dirty="0">
              <a:solidFill>
                <a:srgbClr val="61A534"/>
              </a:solidFill>
            </a:endParaRPr>
          </a:p>
        </p:txBody>
      </p:sp>
      <p:sp>
        <p:nvSpPr>
          <p:cNvPr id="16412" name="TextBox 31"/>
          <p:cNvSpPr txBox="1">
            <a:spLocks noChangeArrowheads="1"/>
          </p:cNvSpPr>
          <p:nvPr/>
        </p:nvSpPr>
        <p:spPr bwMode="auto">
          <a:xfrm>
            <a:off x="2915990" y="5517232"/>
            <a:ext cx="12239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 smtClean="0">
                <a:solidFill>
                  <a:srgbClr val="61A534"/>
                </a:solidFill>
              </a:rPr>
              <a:t>UK</a:t>
            </a:r>
            <a:endParaRPr lang="en-US" sz="2400" b="1" dirty="0">
              <a:solidFill>
                <a:srgbClr val="61A534"/>
              </a:solidFill>
            </a:endParaRPr>
          </a:p>
        </p:txBody>
      </p:sp>
      <p:sp>
        <p:nvSpPr>
          <p:cNvPr id="16413" name="TextBox 32"/>
          <p:cNvSpPr txBox="1">
            <a:spLocks noChangeArrowheads="1"/>
          </p:cNvSpPr>
          <p:nvPr/>
        </p:nvSpPr>
        <p:spPr bwMode="auto">
          <a:xfrm>
            <a:off x="6948264" y="5517232"/>
            <a:ext cx="12239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 smtClean="0">
                <a:solidFill>
                  <a:srgbClr val="61A534"/>
                </a:solidFill>
              </a:rPr>
              <a:t>Nigeria</a:t>
            </a:r>
            <a:endParaRPr lang="en-US" sz="2400" b="1" dirty="0">
              <a:solidFill>
                <a:srgbClr val="61A534"/>
              </a:solidFill>
            </a:endParaRPr>
          </a:p>
        </p:txBody>
      </p:sp>
      <p:sp>
        <p:nvSpPr>
          <p:cNvPr id="16414" name="TextBox 33"/>
          <p:cNvSpPr txBox="1">
            <a:spLocks noChangeArrowheads="1"/>
          </p:cNvSpPr>
          <p:nvPr/>
        </p:nvSpPr>
        <p:spPr bwMode="auto">
          <a:xfrm>
            <a:off x="899592" y="5517232"/>
            <a:ext cx="12239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61A534"/>
                </a:solidFill>
              </a:rPr>
              <a:t>Brazil</a:t>
            </a:r>
            <a:r>
              <a:rPr lang="en-US" sz="2400" b="1" dirty="0"/>
              <a:t> 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131" r="12131"/>
          <a:stretch>
            <a:fillRect/>
          </a:stretch>
        </p:blipFill>
        <p:spPr bwMode="auto">
          <a:xfrm>
            <a:off x="2843808" y="4581128"/>
            <a:ext cx="1357895" cy="900000"/>
          </a:xfrm>
          <a:prstGeom prst="rect">
            <a:avLst/>
          </a:prstGeom>
          <a:noFill/>
          <a:ln w="9525">
            <a:solidFill>
              <a:schemeClr val="tx1">
                <a:lumMod val="100000"/>
                <a:lumOff val="0"/>
              </a:schemeClr>
            </a:solidFill>
            <a:miter lim="800000"/>
            <a:headEnd/>
            <a:tailEnd/>
          </a:ln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41" y="4581128"/>
            <a:ext cx="1357895" cy="900000"/>
          </a:xfrm>
          <a:prstGeom prst="rect">
            <a:avLst/>
          </a:prstGeom>
          <a:noFill/>
          <a:ln w="9525">
            <a:solidFill>
              <a:schemeClr val="tx1">
                <a:lumMod val="100000"/>
                <a:lumOff val="0"/>
              </a:schemeClr>
            </a:solidFill>
            <a:miter lim="800000"/>
            <a:headEnd/>
            <a:tailEnd/>
          </a:ln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419" t="3654" r="1440" b="3654"/>
          <a:stretch/>
        </p:blipFill>
        <p:spPr bwMode="auto">
          <a:xfrm>
            <a:off x="4886079" y="4581128"/>
            <a:ext cx="1342105" cy="90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581128"/>
            <a:ext cx="1357895" cy="900000"/>
          </a:xfrm>
          <a:prstGeom prst="rect">
            <a:avLst/>
          </a:prstGeom>
          <a:noFill/>
          <a:ln w="9525">
            <a:solidFill>
              <a:schemeClr val="tx1">
                <a:lumMod val="100000"/>
                <a:lumOff val="0"/>
              </a:schemeClr>
            </a:solidFill>
            <a:miter lim="800000"/>
            <a:headEnd/>
            <a:tailEnd/>
          </a:ln>
        </p:spPr>
      </p:pic>
      <p:sp>
        <p:nvSpPr>
          <p:cNvPr id="36" name="TextBox 33"/>
          <p:cNvSpPr txBox="1">
            <a:spLocks noChangeArrowheads="1"/>
          </p:cNvSpPr>
          <p:nvPr/>
        </p:nvSpPr>
        <p:spPr bwMode="auto">
          <a:xfrm>
            <a:off x="1043608" y="5949280"/>
            <a:ext cx="72728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 smtClean="0"/>
              <a:t>UMIC		    HIC                  LIC                 LMIC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424862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TIME TO THINK</a:t>
            </a:r>
            <a:endParaRPr lang="en-GB" altLang="en-US" sz="4800" dirty="0" smtClean="0">
              <a:ea typeface="ＭＳ Ｐゴシック" pitchFamily="34" charset="-12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5536" y="1772816"/>
            <a:ext cx="8229600" cy="3916363"/>
          </a:xfrm>
          <a:prstGeom prst="rect">
            <a:avLst/>
          </a:prstGeom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marL="342900" indent="-342900">
              <a:spcAft>
                <a:spcPts val="600"/>
              </a:spcAft>
              <a:buFontTx/>
              <a:buChar char="•"/>
              <a:defRPr/>
            </a:pPr>
            <a:r>
              <a:rPr lang="en-GB" sz="2400" b="0" kern="0" dirty="0" smtClean="0">
                <a:solidFill>
                  <a:schemeClr val="tx1"/>
                </a:solidFill>
                <a:latin typeface="+mn-lt"/>
              </a:rPr>
              <a:t>Which group of countries has the highest percentage of countries winning at least one medal?</a:t>
            </a:r>
          </a:p>
          <a:p>
            <a:pPr marL="342900" indent="-342900">
              <a:spcAft>
                <a:spcPts val="600"/>
              </a:spcAft>
              <a:buFontTx/>
              <a:buChar char="•"/>
              <a:defRPr/>
            </a:pPr>
            <a:r>
              <a:rPr lang="en-GB" sz="2400" b="0" kern="0" dirty="0" smtClean="0">
                <a:solidFill>
                  <a:schemeClr val="tx1"/>
                </a:solidFill>
                <a:latin typeface="+mn-lt"/>
              </a:rPr>
              <a:t>Which group of countries has the lowest percentage of countries winning at least one medal?</a:t>
            </a:r>
          </a:p>
          <a:p>
            <a:pPr marL="342900" indent="-342900">
              <a:spcAft>
                <a:spcPts val="600"/>
              </a:spcAft>
              <a:buFontTx/>
              <a:buChar char="•"/>
              <a:defRPr/>
            </a:pPr>
            <a:r>
              <a:rPr lang="en-GB" sz="2400" b="0" kern="0" dirty="0" smtClean="0">
                <a:solidFill>
                  <a:schemeClr val="tx1"/>
                </a:solidFill>
                <a:latin typeface="+mn-lt"/>
              </a:rPr>
              <a:t>Why do you think the percentage of countries winning at least one medal is greater in the higher income country groups than in the lower income country groups? </a:t>
            </a:r>
          </a:p>
          <a:p>
            <a:pPr marL="342900" indent="-342900">
              <a:spcAft>
                <a:spcPts val="600"/>
              </a:spcAft>
              <a:buFontTx/>
              <a:buChar char="•"/>
              <a:defRPr/>
            </a:pPr>
            <a:r>
              <a:rPr lang="en-GB" sz="2400" b="0" kern="0" dirty="0" smtClean="0">
                <a:solidFill>
                  <a:schemeClr val="tx1"/>
                </a:solidFill>
                <a:latin typeface="+mn-lt"/>
              </a:rPr>
              <a:t>According to this data, which group of countries is the most likely to contain a country that wins at least one medal? Which group of countries is the least likely to contain a country that wins at least one medal?</a:t>
            </a:r>
          </a:p>
          <a:p>
            <a:pPr marL="342900" indent="-342900">
              <a:spcAft>
                <a:spcPts val="600"/>
              </a:spcAft>
              <a:buFontTx/>
              <a:buChar char="•"/>
              <a:defRPr/>
            </a:pPr>
            <a:r>
              <a:rPr lang="en-GB" sz="2400" b="0" kern="0" dirty="0" smtClean="0">
                <a:solidFill>
                  <a:schemeClr val="tx1"/>
                </a:solidFill>
                <a:latin typeface="+mn-lt"/>
              </a:rPr>
              <a:t>What other factors might affect the chances a country has of winning at least one medal? </a:t>
            </a:r>
            <a:endParaRPr lang="en-GB" sz="2800" b="0" kern="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801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74px-Kristi_Harrower_-_London_2012_Olympics_Womens_Basketball_(Australia_v_Russia).jpg"/>
          <p:cNvPicPr>
            <a:picLocks noChangeAspect="1"/>
          </p:cNvPicPr>
          <p:nvPr/>
        </p:nvPicPr>
        <p:blipFill>
          <a:blip r:embed="rId3" cstate="print"/>
          <a:srcRect t="9091"/>
          <a:stretch>
            <a:fillRect/>
          </a:stretch>
        </p:blipFill>
        <p:spPr>
          <a:xfrm>
            <a:off x="1115611" y="1196752"/>
            <a:ext cx="1303244" cy="1800000"/>
          </a:xfrm>
          <a:prstGeom prst="rect">
            <a:avLst/>
          </a:prstGeom>
        </p:spPr>
      </p:pic>
      <p:pic>
        <p:nvPicPr>
          <p:cNvPr id="4" name="Picture 3" descr="KOCIS_Korea_London_Olympic_Archery_Womenteam_18_(7682348690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0272" y="3429000"/>
            <a:ext cx="1313089" cy="1800000"/>
          </a:xfrm>
          <a:prstGeom prst="rect">
            <a:avLst/>
          </a:prstGeom>
        </p:spPr>
      </p:pic>
      <p:pic>
        <p:nvPicPr>
          <p:cNvPr id="5" name="Picture 4" descr="682px-Tina_Cook_Miners_Frolic_cross-country_London_Olympics_2012.jpg"/>
          <p:cNvPicPr>
            <a:picLocks noChangeAspect="1"/>
          </p:cNvPicPr>
          <p:nvPr/>
        </p:nvPicPr>
        <p:blipFill>
          <a:blip r:embed="rId5" cstate="print"/>
          <a:srcRect b="9091"/>
          <a:stretch>
            <a:fillRect/>
          </a:stretch>
        </p:blipFill>
        <p:spPr>
          <a:xfrm>
            <a:off x="7020272" y="1268760"/>
            <a:ext cx="1320000" cy="1800000"/>
          </a:xfrm>
          <a:prstGeom prst="rect">
            <a:avLst/>
          </a:prstGeom>
        </p:spPr>
      </p:pic>
      <p:pic>
        <p:nvPicPr>
          <p:cNvPr id="8" name="Picture 7" descr="KOCIS_Korea_LondonOlympics_ParkTaehwan_02_(7682601150).jpg"/>
          <p:cNvPicPr>
            <a:picLocks noChangeAspect="1"/>
          </p:cNvPicPr>
          <p:nvPr/>
        </p:nvPicPr>
        <p:blipFill>
          <a:blip r:embed="rId6" cstate="print"/>
          <a:srcRect l="7396"/>
          <a:stretch>
            <a:fillRect/>
          </a:stretch>
        </p:blipFill>
        <p:spPr>
          <a:xfrm>
            <a:off x="4860032" y="1268760"/>
            <a:ext cx="1803191" cy="1202400"/>
          </a:xfrm>
          <a:prstGeom prst="rect">
            <a:avLst/>
          </a:prstGeom>
        </p:spPr>
      </p:pic>
      <p:pic>
        <p:nvPicPr>
          <p:cNvPr id="9" name="Picture 8" descr="1024px-Fencing_at_the_2012_Summer_Olympics_555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71800" y="3429000"/>
            <a:ext cx="1800000" cy="1200587"/>
          </a:xfrm>
          <a:prstGeom prst="rect">
            <a:avLst/>
          </a:prstGeom>
        </p:spPr>
      </p:pic>
      <p:pic>
        <p:nvPicPr>
          <p:cNvPr id="10" name="Picture 9" descr="1024px-London_2012_Rhythmic_Gymnastics_-_Belarus.jpg"/>
          <p:cNvPicPr>
            <a:picLocks noChangeAspect="1"/>
          </p:cNvPicPr>
          <p:nvPr/>
        </p:nvPicPr>
        <p:blipFill>
          <a:blip r:embed="rId8" cstate="print"/>
          <a:srcRect l="20185" r="31623"/>
          <a:stretch>
            <a:fillRect/>
          </a:stretch>
        </p:blipFill>
        <p:spPr>
          <a:xfrm>
            <a:off x="1115616" y="3429000"/>
            <a:ext cx="1306334" cy="1800000"/>
          </a:xfrm>
          <a:prstGeom prst="rect">
            <a:avLst/>
          </a:prstGeom>
        </p:spPr>
      </p:pic>
      <p:pic>
        <p:nvPicPr>
          <p:cNvPr id="11" name="Picture 10" descr="1024px-Team_GB_on_Box_Hill_circuit_(by_Nower_Wood,_near_Headley),_Surrey,_during_2012_Olympics_Mens_Road_Race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772000" y="1268760"/>
            <a:ext cx="1800000" cy="1200587"/>
          </a:xfrm>
          <a:prstGeom prst="rect">
            <a:avLst/>
          </a:prstGeom>
        </p:spPr>
      </p:pic>
      <p:pic>
        <p:nvPicPr>
          <p:cNvPr id="12" name="Picture 11" descr="1024px-Usain_Bolt_2012_Olympics_start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932040" y="3429000"/>
            <a:ext cx="1800000" cy="1195312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395536" y="188913"/>
            <a:ext cx="8424862" cy="71913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61A534"/>
                </a:solidFill>
                <a:effectLst/>
                <a:uLnTx/>
                <a:uFillTx/>
                <a:latin typeface="+mj-lt"/>
                <a:ea typeface="ＭＳ Ｐゴシック" pitchFamily="34" charset="-128"/>
                <a:cs typeface="ＭＳ Ｐゴシック" charset="0"/>
              </a:rPr>
              <a:t>OLYMPIC</a:t>
            </a:r>
            <a:r>
              <a:rPr kumimoji="0" lang="en-GB" altLang="en-US" sz="4400" b="1" i="0" u="none" strike="noStrike" kern="0" cap="none" spc="0" normalizeH="0" noProof="0" dirty="0" smtClean="0">
                <a:ln>
                  <a:noFill/>
                </a:ln>
                <a:solidFill>
                  <a:srgbClr val="61A534"/>
                </a:solidFill>
                <a:effectLst/>
                <a:uLnTx/>
                <a:uFillTx/>
                <a:latin typeface="+mj-lt"/>
                <a:ea typeface="ＭＳ Ｐゴシック" pitchFamily="34" charset="-128"/>
                <a:cs typeface="ＭＳ Ｐゴシック" charset="0"/>
              </a:rPr>
              <a:t> SPORTS</a:t>
            </a:r>
            <a:endParaRPr kumimoji="0" lang="en-GB" altLang="en-US" sz="4800" b="1" i="0" u="none" strike="noStrike" kern="0" cap="none" spc="0" normalizeH="0" baseline="0" noProof="0" dirty="0" smtClean="0">
              <a:ln>
                <a:noFill/>
              </a:ln>
              <a:solidFill>
                <a:srgbClr val="61A534"/>
              </a:solidFill>
              <a:effectLst/>
              <a:uLnTx/>
              <a:uFillTx/>
              <a:latin typeface="+mj-lt"/>
              <a:ea typeface="ＭＳ Ｐゴシック" pitchFamily="34" charset="-128"/>
              <a:cs typeface="ＭＳ Ｐゴシック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424862" cy="719137"/>
          </a:xfrm>
        </p:spPr>
        <p:txBody>
          <a:bodyPr/>
          <a:lstStyle/>
          <a:p>
            <a:r>
              <a:rPr lang="en-GB" altLang="en-US" sz="4400" dirty="0" smtClean="0">
                <a:ea typeface="ＭＳ Ｐゴシック" pitchFamily="34" charset="-128"/>
              </a:rPr>
              <a:t>TIME TO THINK</a:t>
            </a:r>
            <a:endParaRPr lang="en-GB" altLang="en-US" sz="4800" dirty="0" smtClean="0">
              <a:ea typeface="ＭＳ Ｐゴシック" pitchFamily="34" charset="-12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5536" y="1484784"/>
            <a:ext cx="8229600" cy="3916363"/>
          </a:xfrm>
          <a:prstGeom prst="rect">
            <a:avLst/>
          </a:prstGeom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marL="342900" indent="-342900">
              <a:spcAft>
                <a:spcPts val="600"/>
              </a:spcAft>
              <a:buFontTx/>
              <a:buChar char="•"/>
              <a:defRPr/>
            </a:pPr>
            <a:r>
              <a:rPr lang="en-GB" sz="3200" b="0" kern="0" dirty="0" smtClean="0">
                <a:solidFill>
                  <a:schemeClr val="tx1"/>
                </a:solidFill>
                <a:latin typeface="+mn-lt"/>
              </a:rPr>
              <a:t>Which sporting events do you think might have few or no athletes from lower-income countries taking part and winning medals? Why do you think this?</a:t>
            </a:r>
          </a:p>
          <a:p>
            <a:pPr marL="342900" indent="-342900">
              <a:spcAft>
                <a:spcPts val="600"/>
              </a:spcAft>
              <a:buFontTx/>
              <a:buChar char="•"/>
              <a:defRPr/>
            </a:pPr>
            <a:r>
              <a:rPr lang="en-GB" sz="3200" b="0" kern="0" dirty="0" smtClean="0">
                <a:solidFill>
                  <a:schemeClr val="tx1"/>
                </a:solidFill>
                <a:latin typeface="+mn-lt"/>
              </a:rPr>
              <a:t>Which sporting events do you think might have more athletes from lower-income countries taking part? Why do you think this?</a:t>
            </a:r>
          </a:p>
          <a:p>
            <a:pPr marL="342900" indent="-342900">
              <a:spcAft>
                <a:spcPts val="600"/>
              </a:spcAft>
              <a:buFontTx/>
              <a:buChar char="•"/>
              <a:defRPr/>
            </a:pPr>
            <a:r>
              <a:rPr lang="en-GB" sz="3200" b="0" kern="0" dirty="0" smtClean="0">
                <a:solidFill>
                  <a:schemeClr val="tx1"/>
                </a:solidFill>
                <a:latin typeface="+mn-lt"/>
              </a:rPr>
              <a:t>How could you investigate this?</a:t>
            </a:r>
          </a:p>
        </p:txBody>
      </p:sp>
    </p:spTree>
    <p:extLst>
      <p:ext uri="{BB962C8B-B14F-4D97-AF65-F5344CB8AC3E}">
        <p14:creationId xmlns="" xmlns:p14="http://schemas.microsoft.com/office/powerpoint/2010/main" val="402801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314325" y="622300"/>
            <a:ext cx="8515350" cy="719138"/>
          </a:xfrm>
        </p:spPr>
        <p:txBody>
          <a:bodyPr/>
          <a:lstStyle/>
          <a:p>
            <a:r>
              <a:rPr lang="en-GB" altLang="en-US" sz="3600" dirty="0" smtClean="0">
                <a:ea typeface="ＭＳ Ｐゴシック"/>
                <a:cs typeface="ＭＳ Ｐゴシック"/>
              </a:rPr>
              <a:t>INEQUALITY </a:t>
            </a:r>
            <a:r>
              <a:rPr lang="en-GB" altLang="en-US" sz="3600" u="sng" dirty="0" smtClean="0">
                <a:ea typeface="ＭＳ Ｐゴシック"/>
                <a:cs typeface="ＭＳ Ｐゴシック"/>
              </a:rPr>
              <a:t>BETWEEN</a:t>
            </a:r>
            <a:r>
              <a:rPr lang="en-GB" altLang="en-US" sz="3600" dirty="0" smtClean="0">
                <a:ea typeface="ＭＳ Ｐゴシック"/>
                <a:cs typeface="ＭＳ Ｐゴシック"/>
              </a:rPr>
              <a:t> COUNTRIES</a:t>
            </a:r>
            <a:r>
              <a:rPr lang="en-GB" altLang="en-US" sz="4000" dirty="0" smtClean="0">
                <a:ea typeface="ＭＳ Ｐゴシック"/>
                <a:cs typeface="ＭＳ Ｐゴシック"/>
              </a:rPr>
              <a:t/>
            </a:r>
            <a:br>
              <a:rPr lang="en-GB" altLang="en-US" sz="4000" dirty="0" smtClean="0">
                <a:ea typeface="ＭＳ Ｐゴシック"/>
                <a:cs typeface="ＭＳ Ｐゴシック"/>
              </a:rPr>
            </a:br>
            <a:endParaRPr lang="en-GB" altLang="en-US" sz="4000" dirty="0" smtClean="0">
              <a:ea typeface="ＭＳ Ｐゴシック"/>
              <a:cs typeface="ＭＳ Ｐゴシック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23850" y="3644900"/>
            <a:ext cx="5184775" cy="71913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>
              <a:spcAft>
                <a:spcPts val="1200"/>
              </a:spcAft>
              <a:defRPr/>
            </a:pPr>
            <a:r>
              <a:rPr lang="en-GB" sz="3200" b="0" kern="0" dirty="0" smtClean="0">
                <a:solidFill>
                  <a:schemeClr val="tx1"/>
                </a:solidFill>
                <a:latin typeface="+mn-lt"/>
              </a:rPr>
              <a:t>There is inequality between countries in the world.</a:t>
            </a:r>
          </a:p>
          <a:p>
            <a:pPr>
              <a:spcAft>
                <a:spcPts val="1200"/>
              </a:spcAft>
              <a:defRPr/>
            </a:pPr>
            <a:r>
              <a:rPr lang="en-GB" sz="3200" b="0" kern="0" dirty="0" smtClean="0">
                <a:solidFill>
                  <a:schemeClr val="tx1"/>
                </a:solidFill>
                <a:latin typeface="+mn-lt"/>
              </a:rPr>
              <a:t>This means things are not shared fairly between countries.</a:t>
            </a:r>
          </a:p>
          <a:p>
            <a:pPr>
              <a:spcAft>
                <a:spcPts val="1200"/>
              </a:spcAft>
              <a:defRPr/>
            </a:pPr>
            <a:r>
              <a:rPr lang="en-GB" sz="3200" b="0" kern="0" dirty="0" smtClean="0">
                <a:solidFill>
                  <a:schemeClr val="tx1"/>
                </a:solidFill>
                <a:latin typeface="+mn-lt"/>
              </a:rPr>
              <a:t>For example, some countries are wealthy while others are extremely poor.</a:t>
            </a:r>
          </a:p>
          <a:p>
            <a:pPr>
              <a:defRPr/>
            </a:pPr>
            <a:endParaRPr lang="en-GB" sz="3600" b="0" kern="0" dirty="0">
              <a:solidFill>
                <a:schemeClr val="tx1"/>
              </a:solidFill>
              <a:latin typeface="+mn-lt"/>
            </a:endParaRPr>
          </a:p>
          <a:p>
            <a:pPr>
              <a:defRPr/>
            </a:pPr>
            <a:endParaRPr lang="en-GB" sz="3600" b="0" kern="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9940" name="Picture 2" descr="http://openclipart.org/image/300px/svg_to_png/13127/Anonymous_pseudo_globe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378450" y="1916113"/>
            <a:ext cx="351472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011863" y="4365625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405563" y="4221163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443663" y="3860800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6638" y="3578225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5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300788" y="4581525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6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235825" y="2276475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7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8488" y="2565400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8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243888" y="4221163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1439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377825" y="549275"/>
            <a:ext cx="8388350" cy="719138"/>
          </a:xfrm>
        </p:spPr>
        <p:txBody>
          <a:bodyPr/>
          <a:lstStyle/>
          <a:p>
            <a:r>
              <a:rPr lang="en-GB" altLang="en-US" sz="3600" dirty="0" smtClean="0">
                <a:ea typeface="ＭＳ Ｐゴシック"/>
                <a:cs typeface="ＭＳ Ｐゴシック"/>
              </a:rPr>
              <a:t>INEQUALITY </a:t>
            </a:r>
            <a:r>
              <a:rPr lang="en-GB" altLang="en-US" sz="3600" u="sng" dirty="0" smtClean="0">
                <a:ea typeface="ＭＳ Ｐゴシック"/>
                <a:cs typeface="ＭＳ Ｐゴシック"/>
              </a:rPr>
              <a:t>WITHIN</a:t>
            </a:r>
            <a:r>
              <a:rPr lang="en-GB" altLang="en-US" sz="3600" dirty="0" smtClean="0">
                <a:ea typeface="ＭＳ Ｐゴシック"/>
                <a:cs typeface="ＭＳ Ｐゴシック"/>
              </a:rPr>
              <a:t> COUNTRIES</a:t>
            </a:r>
            <a:r>
              <a:rPr lang="en-GB" altLang="en-US" sz="4000" dirty="0" smtClean="0">
                <a:ea typeface="ＭＳ Ｐゴシック"/>
                <a:cs typeface="ＭＳ Ｐゴシック"/>
              </a:rPr>
              <a:t/>
            </a:r>
            <a:br>
              <a:rPr lang="en-GB" altLang="en-US" sz="4000" dirty="0" smtClean="0">
                <a:ea typeface="ＭＳ Ｐゴシック"/>
                <a:cs typeface="ＭＳ Ｐゴシック"/>
              </a:rPr>
            </a:br>
            <a:endParaRPr lang="en-GB" altLang="en-US" sz="4000" dirty="0" smtClean="0">
              <a:ea typeface="ＭＳ Ｐゴシック"/>
              <a:cs typeface="ＭＳ Ｐゴシック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74663" y="2852738"/>
            <a:ext cx="8229600" cy="7191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>
              <a:spcAft>
                <a:spcPts val="1200"/>
              </a:spcAft>
              <a:defRPr/>
            </a:pPr>
            <a:r>
              <a:rPr lang="en-GB" sz="3200" b="0" kern="0" dirty="0" smtClean="0">
                <a:solidFill>
                  <a:schemeClr val="tx1"/>
                </a:solidFill>
                <a:latin typeface="+mn-lt"/>
              </a:rPr>
              <a:t>There is also inequality within countries.</a:t>
            </a:r>
          </a:p>
          <a:p>
            <a:pPr>
              <a:spcAft>
                <a:spcPts val="1200"/>
              </a:spcAft>
              <a:defRPr/>
            </a:pPr>
            <a:r>
              <a:rPr lang="en-GB" sz="3200" b="0" kern="0" dirty="0" smtClean="0">
                <a:solidFill>
                  <a:schemeClr val="tx1"/>
                </a:solidFill>
              </a:rPr>
              <a:t>This means things are not shared fairly within the same country.</a:t>
            </a:r>
          </a:p>
          <a:p>
            <a:pPr>
              <a:spcAft>
                <a:spcPts val="1200"/>
              </a:spcAft>
              <a:defRPr/>
            </a:pPr>
            <a:r>
              <a:rPr lang="en-GB" sz="3200" b="0" kern="0" dirty="0" smtClean="0">
                <a:solidFill>
                  <a:schemeClr val="tx1"/>
                </a:solidFill>
                <a:latin typeface="+mn-lt"/>
              </a:rPr>
              <a:t>For example, some people may have more money than others.</a:t>
            </a:r>
          </a:p>
          <a:p>
            <a:pPr>
              <a:defRPr/>
            </a:pPr>
            <a:endParaRPr lang="en-GB" sz="3600" b="0" kern="0" dirty="0">
              <a:solidFill>
                <a:schemeClr val="tx1"/>
              </a:solidFill>
              <a:latin typeface="+mn-lt"/>
            </a:endParaRPr>
          </a:p>
          <a:p>
            <a:pPr>
              <a:defRPr/>
            </a:pPr>
            <a:endParaRPr lang="en-GB" sz="3600" b="0" kern="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81175" y="4941888"/>
            <a:ext cx="798513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867400" y="4868863"/>
            <a:ext cx="798513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692275" y="4797425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051050" y="4508500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484438" y="4797425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9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411413" y="4437063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0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692275" y="4365625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1" name="Picture 17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724525" y="4797425"/>
            <a:ext cx="32702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05114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The UK's 5 richest families own more wealth than 12.6 million of us together"/>
          <p:cNvPicPr>
            <a:picLocks noChangeAspect="1" noChangeArrowheads="1"/>
          </p:cNvPicPr>
          <p:nvPr/>
        </p:nvPicPr>
        <p:blipFill>
          <a:blip r:embed="rId3" cstate="print"/>
          <a:srcRect r="43940"/>
          <a:stretch>
            <a:fillRect/>
          </a:stretch>
        </p:blipFill>
        <p:spPr bwMode="auto">
          <a:xfrm>
            <a:off x="863588" y="332656"/>
            <a:ext cx="7416824" cy="53938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pPr algn="ctr"/>
            <a:r>
              <a:rPr lang="en-GB" altLang="en-US" sz="3600" dirty="0" smtClean="0">
                <a:ea typeface="ＭＳ Ｐゴシック" pitchFamily="34" charset="-128"/>
              </a:rPr>
              <a:t>SCORING INEQUALITY WITHIN COUNTRIES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196975"/>
            <a:ext cx="8229600" cy="5473700"/>
          </a:xfrm>
        </p:spPr>
        <p:txBody>
          <a:bodyPr>
            <a:normAutofit lnSpcReduction="10000"/>
          </a:bodyPr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en-GB" dirty="0" smtClean="0">
                <a:cs typeface="Arial"/>
              </a:rPr>
              <a:t>Countries can be given a score (called the </a:t>
            </a:r>
            <a:r>
              <a:rPr lang="en-GB" dirty="0" err="1" smtClean="0">
                <a:cs typeface="Arial"/>
              </a:rPr>
              <a:t>Gini</a:t>
            </a:r>
            <a:r>
              <a:rPr lang="en-GB" dirty="0" smtClean="0">
                <a:cs typeface="Arial"/>
              </a:rPr>
              <a:t> index) to show how equal or unequal they are. 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sz="5400" dirty="0" smtClean="0"/>
              <a:t>0 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A score of 0 means that the country is completely equal, that everyone in that country has the same amount of money.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That would look something like this: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  <a:p>
            <a:pPr>
              <a:buFont typeface="Arial" charset="0"/>
              <a:buNone/>
              <a:defRPr/>
            </a:pPr>
            <a:endParaRPr lang="en-GB" dirty="0" smtClean="0"/>
          </a:p>
          <a:p>
            <a:pPr>
              <a:buFont typeface="Arial" charset="0"/>
              <a:buNone/>
              <a:defRPr/>
            </a:pPr>
            <a:endParaRPr lang="en-GB" dirty="0" smtClean="0"/>
          </a:p>
          <a:p>
            <a:pPr>
              <a:buFont typeface="Arial" charset="0"/>
              <a:buNone/>
              <a:defRPr/>
            </a:pPr>
            <a:r>
              <a:rPr lang="en-GB" dirty="0" smtClean="0"/>
              <a:t>In reality, no country looks like this. </a:t>
            </a:r>
          </a:p>
          <a:p>
            <a:pPr>
              <a:defRPr/>
            </a:pPr>
            <a:endParaRPr lang="en-GB" dirty="0"/>
          </a:p>
        </p:txBody>
      </p:sp>
      <p:pic>
        <p:nvPicPr>
          <p:cNvPr id="12292" name="Picture 1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2133600"/>
            <a:ext cx="647700" cy="61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797425"/>
            <a:ext cx="798512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025" y="4797425"/>
            <a:ext cx="800100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8400" y="4797425"/>
            <a:ext cx="798513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4797425"/>
            <a:ext cx="800100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4797425"/>
            <a:ext cx="800100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17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8888" y="5084763"/>
            <a:ext cx="652462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17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213" y="5084763"/>
            <a:ext cx="652462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17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6100" y="5084763"/>
            <a:ext cx="652463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1" name="Picture 17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5084763"/>
            <a:ext cx="652463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2" name="Picture 17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1725" y="5084763"/>
            <a:ext cx="652463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10795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dirty="0" smtClean="0">
                <a:ea typeface="ＭＳ Ｐゴシック" charset="-128"/>
              </a:rPr>
              <a:t>SCORING INEQUALITY WITHIN COUNTRIES</a:t>
            </a:r>
            <a:br>
              <a:rPr lang="en-GB" dirty="0" smtClean="0">
                <a:ea typeface="ＭＳ Ｐゴシック" charset="-128"/>
              </a:rPr>
            </a:br>
            <a:r>
              <a:rPr lang="en-GB" dirty="0" smtClean="0">
                <a:ea typeface="ＭＳ Ｐゴシック" charset="-128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5186362"/>
          </a:xfrm>
        </p:spPr>
        <p:txBody>
          <a:bodyPr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smtClean="0"/>
              <a:t>A score of 100 means the country is completely unequal. 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US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smtClean="0"/>
              <a:t>This would look something like this: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en-GB" sz="5400" dirty="0" smtClean="0"/>
              <a:t>100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GB" sz="5400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  <a:p>
            <a:pPr>
              <a:buFont typeface="Arial" charset="0"/>
              <a:buNone/>
              <a:defRPr/>
            </a:pPr>
            <a:endParaRPr lang="en-GB" dirty="0" smtClean="0"/>
          </a:p>
          <a:p>
            <a:pPr>
              <a:buFont typeface="Arial" charset="0"/>
              <a:buNone/>
              <a:defRPr/>
            </a:pPr>
            <a:endParaRPr lang="en-GB" dirty="0" smtClean="0"/>
          </a:p>
          <a:p>
            <a:pPr>
              <a:buFont typeface="Arial" charset="0"/>
              <a:buNone/>
              <a:defRPr/>
            </a:pPr>
            <a:r>
              <a:rPr lang="en-GB" dirty="0" smtClean="0"/>
              <a:t>In reality, thankfully, no country looks like this either. </a:t>
            </a:r>
          </a:p>
          <a:p>
            <a:pPr>
              <a:defRPr/>
            </a:pPr>
            <a:endParaRPr lang="en-GB" dirty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365625"/>
            <a:ext cx="80010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4221163"/>
            <a:ext cx="8001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4294188"/>
            <a:ext cx="798513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4221163"/>
            <a:ext cx="8001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1363" y="4221163"/>
            <a:ext cx="80010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4078288"/>
            <a:ext cx="652462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4078288"/>
            <a:ext cx="652463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4078288"/>
            <a:ext cx="652463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2850" y="4581525"/>
            <a:ext cx="652463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613" y="4581525"/>
            <a:ext cx="652462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6" name="Picture 14" descr="http://www.clker.com/cliparts/8/0/1/9/1195445329999867155jean_victor_balin_cross.svg.me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2924944"/>
            <a:ext cx="692150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mtClean="0">
                <a:ea typeface="ＭＳ Ｐゴシック" pitchFamily="34" charset="-128"/>
              </a:rPr>
              <a:t>INEQUALITY WITHIN COUNTRIES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125538"/>
            <a:ext cx="8229600" cy="5473700"/>
          </a:xfrm>
        </p:spPr>
        <p:txBody>
          <a:bodyPr/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sz="2800" dirty="0" smtClean="0"/>
              <a:t>What do you think the equality score for the UK is? 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sz="2800" dirty="0" smtClean="0"/>
              <a:t>What do you think equality score for Brazil is? 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GB" sz="2800" dirty="0" smtClean="0"/>
          </a:p>
          <a:p>
            <a:pPr marL="0" indent="0" fontAlgn="auto">
              <a:spcAft>
                <a:spcPts val="0"/>
              </a:spcAft>
              <a:buFontTx/>
              <a:buNone/>
              <a:defRPr/>
            </a:pPr>
            <a:r>
              <a:rPr lang="en-GB" sz="2800" dirty="0" smtClean="0"/>
              <a:t>Where would they come on the chart below?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  <a:p>
            <a:pPr>
              <a:buFont typeface="Arial" charset="0"/>
              <a:buNone/>
              <a:defRPr/>
            </a:pPr>
            <a:endParaRPr lang="en-GB" dirty="0" smtClean="0"/>
          </a:p>
          <a:p>
            <a:pPr>
              <a:buFont typeface="Arial" charset="0"/>
              <a:buNone/>
              <a:defRPr/>
            </a:pPr>
            <a:endParaRPr lang="en-GB" dirty="0" smtClean="0"/>
          </a:p>
          <a:p>
            <a:pPr>
              <a:buFont typeface="Arial" charset="0"/>
              <a:buNone/>
              <a:defRPr/>
            </a:pPr>
            <a:endParaRPr lang="en-GB" dirty="0" smtClean="0"/>
          </a:p>
          <a:p>
            <a:pPr>
              <a:buFont typeface="Arial" charset="0"/>
              <a:buNone/>
              <a:defRPr/>
            </a:pPr>
            <a:endParaRPr lang="en-GB" dirty="0"/>
          </a:p>
        </p:txBody>
      </p:sp>
      <p:pic>
        <p:nvPicPr>
          <p:cNvPr id="14340" name="Picture 1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5157788"/>
            <a:ext cx="652462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1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5516563"/>
            <a:ext cx="652463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5084763"/>
            <a:ext cx="652463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1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850" y="5589588"/>
            <a:ext cx="652463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1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5589588"/>
            <a:ext cx="652462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4" name="Straight Connector 23"/>
          <p:cNvCxnSpPr/>
          <p:nvPr/>
        </p:nvCxnSpPr>
        <p:spPr>
          <a:xfrm>
            <a:off x="539750" y="4581525"/>
            <a:ext cx="7993063" cy="0"/>
          </a:xfrm>
          <a:prstGeom prst="line">
            <a:avLst/>
          </a:prstGeom>
          <a:ln w="57150">
            <a:solidFill>
              <a:srgbClr val="61A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39750" y="4149725"/>
            <a:ext cx="0" cy="431800"/>
          </a:xfrm>
          <a:prstGeom prst="line">
            <a:avLst/>
          </a:prstGeom>
          <a:ln w="57150">
            <a:solidFill>
              <a:srgbClr val="61A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4284663" y="4149725"/>
            <a:ext cx="0" cy="431800"/>
          </a:xfrm>
          <a:prstGeom prst="line">
            <a:avLst/>
          </a:prstGeom>
          <a:ln w="57150">
            <a:solidFill>
              <a:srgbClr val="61A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8532813" y="4149725"/>
            <a:ext cx="0" cy="431800"/>
          </a:xfrm>
          <a:prstGeom prst="line">
            <a:avLst/>
          </a:prstGeom>
          <a:ln w="57150">
            <a:solidFill>
              <a:srgbClr val="61A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2268538" y="4149725"/>
            <a:ext cx="0" cy="431800"/>
          </a:xfrm>
          <a:prstGeom prst="line">
            <a:avLst/>
          </a:prstGeom>
          <a:ln w="57150">
            <a:solidFill>
              <a:srgbClr val="61A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6516688" y="4149725"/>
            <a:ext cx="0" cy="431800"/>
          </a:xfrm>
          <a:prstGeom prst="line">
            <a:avLst/>
          </a:prstGeom>
          <a:ln w="57150">
            <a:solidFill>
              <a:srgbClr val="61A5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51" name="TextBox 33"/>
          <p:cNvSpPr txBox="1">
            <a:spLocks noChangeArrowheads="1"/>
          </p:cNvSpPr>
          <p:nvPr/>
        </p:nvSpPr>
        <p:spPr bwMode="auto">
          <a:xfrm>
            <a:off x="107504" y="3645024"/>
            <a:ext cx="87849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dirty="0" smtClean="0"/>
              <a:t>   0                 25                     50                      75                  100</a:t>
            </a:r>
            <a:endParaRPr lang="en-GB" altLang="en-US" sz="2400" dirty="0"/>
          </a:p>
        </p:txBody>
      </p:sp>
      <p:sp>
        <p:nvSpPr>
          <p:cNvPr id="14352" name="TextBox 34"/>
          <p:cNvSpPr txBox="1">
            <a:spLocks noChangeArrowheads="1"/>
          </p:cNvSpPr>
          <p:nvPr/>
        </p:nvSpPr>
        <p:spPr bwMode="auto">
          <a:xfrm>
            <a:off x="-180975" y="4581525"/>
            <a:ext cx="1584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1600" dirty="0"/>
              <a:t>Completely </a:t>
            </a:r>
          </a:p>
          <a:p>
            <a:pPr algn="ctr" eaLnBrk="1" hangingPunct="1"/>
            <a:r>
              <a:rPr lang="en-GB" altLang="en-US" sz="1600" dirty="0"/>
              <a:t>e</a:t>
            </a:r>
            <a:r>
              <a:rPr lang="en-GB" altLang="en-US" sz="1600" dirty="0" smtClean="0"/>
              <a:t>qual </a:t>
            </a:r>
            <a:endParaRPr lang="en-GB" altLang="en-US" sz="1600" dirty="0"/>
          </a:p>
        </p:txBody>
      </p:sp>
      <p:sp>
        <p:nvSpPr>
          <p:cNvPr id="14353" name="TextBox 35"/>
          <p:cNvSpPr txBox="1">
            <a:spLocks noChangeArrowheads="1"/>
          </p:cNvSpPr>
          <p:nvPr/>
        </p:nvSpPr>
        <p:spPr bwMode="auto">
          <a:xfrm>
            <a:off x="7740650" y="4581525"/>
            <a:ext cx="1584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1600" dirty="0"/>
              <a:t>Completely </a:t>
            </a:r>
          </a:p>
          <a:p>
            <a:pPr algn="ctr" eaLnBrk="1" hangingPunct="1"/>
            <a:r>
              <a:rPr lang="en-GB" altLang="en-US" sz="1600" dirty="0"/>
              <a:t>u</a:t>
            </a:r>
            <a:r>
              <a:rPr lang="en-GB" altLang="en-US" sz="1600" dirty="0" smtClean="0"/>
              <a:t>nequal </a:t>
            </a:r>
            <a:endParaRPr lang="en-GB" altLang="en-US" sz="1600" dirty="0"/>
          </a:p>
        </p:txBody>
      </p:sp>
      <p:sp>
        <p:nvSpPr>
          <p:cNvPr id="18" name="TextBox 33"/>
          <p:cNvSpPr txBox="1">
            <a:spLocks noChangeArrowheads="1"/>
          </p:cNvSpPr>
          <p:nvPr/>
        </p:nvSpPr>
        <p:spPr bwMode="auto">
          <a:xfrm>
            <a:off x="4068118" y="4983559"/>
            <a:ext cx="12239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61A534"/>
                </a:solidFill>
              </a:rPr>
              <a:t>Brazil </a:t>
            </a:r>
          </a:p>
        </p:txBody>
      </p:sp>
      <p:sp>
        <p:nvSpPr>
          <p:cNvPr id="19" name="TextBox 31"/>
          <p:cNvSpPr txBox="1">
            <a:spLocks noChangeArrowheads="1"/>
          </p:cNvSpPr>
          <p:nvPr/>
        </p:nvSpPr>
        <p:spPr bwMode="auto">
          <a:xfrm>
            <a:off x="2483768" y="4983559"/>
            <a:ext cx="12239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 smtClean="0">
                <a:solidFill>
                  <a:srgbClr val="61A534"/>
                </a:solidFill>
              </a:rPr>
              <a:t>UK</a:t>
            </a:r>
            <a:endParaRPr lang="en-US" sz="2400" b="1" dirty="0">
              <a:solidFill>
                <a:srgbClr val="61A534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rot="5400000" flipH="1" flipV="1">
            <a:off x="4464782" y="4832362"/>
            <a:ext cx="36004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5400000" flipH="1" flipV="1">
            <a:off x="2951026" y="4832362"/>
            <a:ext cx="36004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938" y="260350"/>
            <a:ext cx="8620125" cy="71913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altLang="en-US" sz="3600" kern="0" dirty="0" smtClean="0">
                <a:ea typeface="ＭＳ Ｐゴシック"/>
                <a:cs typeface="ＭＳ Ｐゴシック"/>
              </a:rPr>
              <a:t>INEQUALITY AROUND THE WORLD</a:t>
            </a:r>
            <a:endParaRPr lang="en-GB" altLang="en-US" sz="4000" kern="0" dirty="0" smtClean="0">
              <a:ea typeface="ＭＳ Ｐゴシック"/>
              <a:cs typeface="ＭＳ Ｐゴシック"/>
            </a:endParaRPr>
          </a:p>
        </p:txBody>
      </p:sp>
      <p:pic>
        <p:nvPicPr>
          <p:cNvPr id="23555" name="Picture 2" descr="https://ib-economics.wikispaces.com/file/view/gini_coefficient_world_map.jpg/192615282/800x352/gini_coefficient_world_ma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650" y="1484313"/>
            <a:ext cx="8902700" cy="391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58763" y="5451475"/>
            <a:ext cx="8618537" cy="71913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GB" altLang="en-US" sz="3600" kern="0" dirty="0" smtClean="0">
                <a:ea typeface="ＭＳ Ｐゴシック"/>
                <a:cs typeface="ＭＳ Ｐゴシック"/>
              </a:rPr>
              <a:t>FAIRNESS SCORE</a:t>
            </a:r>
            <a:endParaRPr lang="en-GB" altLang="en-US" sz="4000" kern="0" dirty="0" smtClean="0"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392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314325" y="260350"/>
            <a:ext cx="8515350" cy="719138"/>
          </a:xfrm>
        </p:spPr>
        <p:txBody>
          <a:bodyPr/>
          <a:lstStyle/>
          <a:p>
            <a:r>
              <a:rPr lang="en-GB" altLang="en-US" sz="4000" dirty="0" smtClean="0">
                <a:ea typeface="ＭＳ Ｐゴシック"/>
                <a:cs typeface="ＭＳ Ｐゴシック"/>
              </a:rPr>
              <a:t>THINKING ABOUT INEQUALITY</a:t>
            </a:r>
            <a:endParaRPr lang="en-GB" altLang="en-US" sz="4400" dirty="0" smtClean="0">
              <a:ea typeface="ＭＳ Ｐゴシック"/>
              <a:cs typeface="ＭＳ Ｐゴシック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95288" y="1844675"/>
            <a:ext cx="8345487" cy="71913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>
              <a:spcAft>
                <a:spcPts val="1200"/>
              </a:spcAft>
              <a:defRPr/>
            </a:pPr>
            <a:r>
              <a:rPr lang="en-GB" sz="2800" b="0" kern="0" dirty="0" smtClean="0">
                <a:solidFill>
                  <a:schemeClr val="tx1"/>
                </a:solidFill>
                <a:latin typeface="+mn-lt"/>
              </a:rPr>
              <a:t>Inequality is not just about how money is shared between and within countries.</a:t>
            </a:r>
          </a:p>
          <a:p>
            <a:pPr>
              <a:spcAft>
                <a:spcPts val="1200"/>
              </a:spcAft>
              <a:defRPr/>
            </a:pPr>
            <a:r>
              <a:rPr lang="en-GB" sz="2800" b="0" kern="0" dirty="0" smtClean="0">
                <a:solidFill>
                  <a:schemeClr val="tx1"/>
                </a:solidFill>
              </a:rPr>
              <a:t>There can also be inequality in the kinds of opportunities people have in life.</a:t>
            </a:r>
            <a:endParaRPr lang="en-GB" sz="2800" b="0" kern="0" dirty="0">
              <a:solidFill>
                <a:schemeClr val="tx1"/>
              </a:solidFill>
              <a:latin typeface="+mn-lt"/>
            </a:endParaRPr>
          </a:p>
          <a:p>
            <a:pPr>
              <a:defRPr/>
            </a:pPr>
            <a:endParaRPr lang="en-GB" sz="3200" b="0" kern="0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971550" y="3068638"/>
            <a:ext cx="7200900" cy="3024187"/>
            <a:chOff x="971600" y="3069120"/>
            <a:chExt cx="7201542" cy="3024176"/>
          </a:xfrm>
        </p:grpSpPr>
        <p:pic>
          <p:nvPicPr>
            <p:cNvPr id="41989" name="Picture 5" descr="access to water.jpg"/>
            <p:cNvPicPr>
              <a:picLocks noChangeAspect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971600" y="3069120"/>
              <a:ext cx="2161351" cy="144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990" name="Picture 6" descr="access to play.jpg"/>
            <p:cNvPicPr>
              <a:picLocks noChangeAspect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3487254" y="3069120"/>
              <a:ext cx="2169492" cy="144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991" name="Picture 7" descr="access to education.jpg"/>
            <p:cNvPicPr>
              <a:picLocks noChangeAspect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6012160" y="3069120"/>
              <a:ext cx="2160982" cy="144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992" name="Picture 8" descr="access healthcare.jpg"/>
            <p:cNvPicPr>
              <a:picLocks noChangeAspect="1"/>
            </p:cNvPicPr>
            <p:nvPr/>
          </p:nvPicPr>
          <p:blipFill>
            <a:blip r:embed="rId6" cstate="screen"/>
            <a:srcRect/>
            <a:stretch>
              <a:fillRect/>
            </a:stretch>
          </p:blipFill>
          <p:spPr bwMode="auto">
            <a:xfrm>
              <a:off x="2267744" y="4653296"/>
              <a:ext cx="2161351" cy="144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993" name="Picture 9" descr="access to phone.jpg"/>
            <p:cNvPicPr>
              <a:picLocks noChangeAspect="1"/>
            </p:cNvPicPr>
            <p:nvPr/>
          </p:nvPicPr>
          <p:blipFill>
            <a:blip r:embed="rId7" cstate="screen"/>
            <a:srcRect/>
            <a:stretch>
              <a:fillRect/>
            </a:stretch>
          </p:blipFill>
          <p:spPr bwMode="auto">
            <a:xfrm>
              <a:off x="4714906" y="4653296"/>
              <a:ext cx="2161350" cy="144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="" xmlns:p14="http://schemas.microsoft.com/office/powerpoint/2010/main" val="385128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Oxfam Global Identity">
      <a:dk1>
        <a:srgbClr val="000000"/>
      </a:dk1>
      <a:lt1>
        <a:srgbClr val="FFFFFF"/>
      </a:lt1>
      <a:dk2>
        <a:srgbClr val="61A534"/>
      </a:dk2>
      <a:lt2>
        <a:srgbClr val="0C884A"/>
      </a:lt2>
      <a:accent1>
        <a:srgbClr val="F16422"/>
      </a:accent1>
      <a:accent2>
        <a:srgbClr val="E70052"/>
      </a:accent2>
      <a:accent3>
        <a:srgbClr val="53297D"/>
      </a:accent3>
      <a:accent4>
        <a:srgbClr val="630235"/>
      </a:accent4>
      <a:accent5>
        <a:srgbClr val="5AC6E9"/>
      </a:accent5>
      <a:accent6>
        <a:srgbClr val="E43989"/>
      </a:accent6>
      <a:hlink>
        <a:srgbClr val="44841A"/>
      </a:hlink>
      <a:folHlink>
        <a:srgbClr val="F1642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61A534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00000"/>
        </a:dk1>
        <a:lt1>
          <a:srgbClr val="FFFFFF"/>
        </a:lt1>
        <a:dk2>
          <a:srgbClr val="61A534"/>
        </a:dk2>
        <a:lt2>
          <a:srgbClr val="009A4C"/>
        </a:lt2>
        <a:accent1>
          <a:srgbClr val="53297D"/>
        </a:accent1>
        <a:accent2>
          <a:srgbClr val="E43989"/>
        </a:accent2>
        <a:accent3>
          <a:srgbClr val="FFFFFF"/>
        </a:accent3>
        <a:accent4>
          <a:srgbClr val="000000"/>
        </a:accent4>
        <a:accent5>
          <a:srgbClr val="B3ACBF"/>
        </a:accent5>
        <a:accent6>
          <a:srgbClr val="CF337C"/>
        </a:accent6>
        <a:hlink>
          <a:srgbClr val="630235"/>
        </a:hlink>
        <a:folHlink>
          <a:srgbClr val="F164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10145</TotalTime>
  <Words>1383</Words>
  <Application>Microsoft Office PowerPoint</Application>
  <PresentationFormat>On-screen Show (4:3)</PresentationFormat>
  <Paragraphs>205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COUNTRY INCOMES</vt:lpstr>
      <vt:lpstr>TIME TO THINK</vt:lpstr>
      <vt:lpstr>Slide 9</vt:lpstr>
      <vt:lpstr>TIME TO THINK</vt:lpstr>
      <vt:lpstr>INEQUALITY BETWEEN COUNTRIES </vt:lpstr>
      <vt:lpstr>INEQUALITY WITHIN COUNTRIES </vt:lpstr>
      <vt:lpstr>Slide 13</vt:lpstr>
      <vt:lpstr>SCORING INEQUALITY WITHIN COUNTRIES </vt:lpstr>
      <vt:lpstr>SCORING INEQUALITY WITHIN COUNTRIES  </vt:lpstr>
      <vt:lpstr>INEQUALITY WITHIN COUNTRIES </vt:lpstr>
      <vt:lpstr>Slide 17</vt:lpstr>
      <vt:lpstr>THINKING ABOUT INEQUALITY</vt:lpstr>
    </vt:vector>
  </TitlesOfParts>
  <Company>OXFAM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Headline goes here</dc:title>
  <dc:creator>Administrator</dc:creator>
  <cp:lastModifiedBy>W Essilfie</cp:lastModifiedBy>
  <cp:revision>491</cp:revision>
  <dcterms:created xsi:type="dcterms:W3CDTF">2012-06-04T14:40:36Z</dcterms:created>
  <dcterms:modified xsi:type="dcterms:W3CDTF">2016-04-13T16:55:05Z</dcterms:modified>
</cp:coreProperties>
</file>