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ommentAuthors.xml" ContentType="application/vnd.openxmlformats-officedocument.presentationml.commentAuthors+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emf" ContentType="image/x-emf"/>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95" r:id="rId2"/>
    <p:sldId id="308" r:id="rId3"/>
    <p:sldId id="350" r:id="rId4"/>
    <p:sldId id="348" r:id="rId5"/>
    <p:sldId id="309" r:id="rId6"/>
    <p:sldId id="331" r:id="rId7"/>
    <p:sldId id="330" r:id="rId8"/>
    <p:sldId id="336" r:id="rId9"/>
    <p:sldId id="332" r:id="rId10"/>
    <p:sldId id="351" r:id="rId11"/>
    <p:sldId id="338" r:id="rId12"/>
    <p:sldId id="352" r:id="rId13"/>
    <p:sldId id="347" r:id="rId14"/>
    <p:sldId id="349" r:id="rId15"/>
    <p:sldId id="340" r:id="rId16"/>
    <p:sldId id="344" r:id="rId17"/>
    <p:sldId id="353" r:id="rId18"/>
    <p:sldId id="342" r:id="rId19"/>
    <p:sldId id="345" r:id="rId20"/>
    <p:sldId id="329" r:id="rId21"/>
    <p:sldId id="346" r:id="rId22"/>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Arial" pitchFamily="34" charset="0"/>
        <a:ea typeface="ＭＳ Ｐゴシック" pitchFamily="34" charset="-128"/>
        <a:cs typeface="+mn-cs"/>
      </a:defRPr>
    </a:lvl1pPr>
    <a:lvl2pPr marL="457200" algn="l" rtl="0" fontAlgn="base">
      <a:spcBef>
        <a:spcPct val="0"/>
      </a:spcBef>
      <a:spcAft>
        <a:spcPct val="0"/>
      </a:spcAft>
      <a:defRPr kern="1200">
        <a:solidFill>
          <a:schemeClr val="tx1"/>
        </a:solidFill>
        <a:latin typeface="Arial" pitchFamily="34" charset="0"/>
        <a:ea typeface="ＭＳ Ｐゴシック" pitchFamily="34" charset="-128"/>
        <a:cs typeface="+mn-cs"/>
      </a:defRPr>
    </a:lvl2pPr>
    <a:lvl3pPr marL="914400" algn="l" rtl="0" fontAlgn="base">
      <a:spcBef>
        <a:spcPct val="0"/>
      </a:spcBef>
      <a:spcAft>
        <a:spcPct val="0"/>
      </a:spcAft>
      <a:defRPr kern="1200">
        <a:solidFill>
          <a:schemeClr val="tx1"/>
        </a:solidFill>
        <a:latin typeface="Arial" pitchFamily="34" charset="0"/>
        <a:ea typeface="ＭＳ Ｐゴシック" pitchFamily="34" charset="-128"/>
        <a:cs typeface="+mn-cs"/>
      </a:defRPr>
    </a:lvl3pPr>
    <a:lvl4pPr marL="1371600" algn="l" rtl="0" fontAlgn="base">
      <a:spcBef>
        <a:spcPct val="0"/>
      </a:spcBef>
      <a:spcAft>
        <a:spcPct val="0"/>
      </a:spcAft>
      <a:defRPr kern="1200">
        <a:solidFill>
          <a:schemeClr val="tx1"/>
        </a:solidFill>
        <a:latin typeface="Arial" pitchFamily="34" charset="0"/>
        <a:ea typeface="ＭＳ Ｐゴシック" pitchFamily="34" charset="-128"/>
        <a:cs typeface="+mn-cs"/>
      </a:defRPr>
    </a:lvl4pPr>
    <a:lvl5pPr marL="1828800" algn="l" rtl="0" fontAlgn="base">
      <a:spcBef>
        <a:spcPct val="0"/>
      </a:spcBef>
      <a:spcAft>
        <a:spcPct val="0"/>
      </a:spcAft>
      <a:defRPr kern="1200">
        <a:solidFill>
          <a:schemeClr val="tx1"/>
        </a:solidFill>
        <a:latin typeface="Arial" pitchFamily="34" charset="0"/>
        <a:ea typeface="ＭＳ Ｐゴシック" pitchFamily="34" charset="-128"/>
        <a:cs typeface="+mn-cs"/>
      </a:defRPr>
    </a:lvl5pPr>
    <a:lvl6pPr marL="2286000" algn="l" defTabSz="914400" rtl="0" eaLnBrk="1" latinLnBrk="0" hangingPunct="1">
      <a:defRPr kern="1200">
        <a:solidFill>
          <a:schemeClr val="tx1"/>
        </a:solidFill>
        <a:latin typeface="Arial" pitchFamily="34" charset="0"/>
        <a:ea typeface="ＭＳ Ｐゴシック" pitchFamily="34" charset="-128"/>
        <a:cs typeface="+mn-cs"/>
      </a:defRPr>
    </a:lvl6pPr>
    <a:lvl7pPr marL="2743200" algn="l" defTabSz="914400" rtl="0" eaLnBrk="1" latinLnBrk="0" hangingPunct="1">
      <a:defRPr kern="1200">
        <a:solidFill>
          <a:schemeClr val="tx1"/>
        </a:solidFill>
        <a:latin typeface="Arial" pitchFamily="34" charset="0"/>
        <a:ea typeface="ＭＳ Ｐゴシック" pitchFamily="34" charset="-128"/>
        <a:cs typeface="+mn-cs"/>
      </a:defRPr>
    </a:lvl7pPr>
    <a:lvl8pPr marL="3200400" algn="l" defTabSz="914400" rtl="0" eaLnBrk="1" latinLnBrk="0" hangingPunct="1">
      <a:defRPr kern="1200">
        <a:solidFill>
          <a:schemeClr val="tx1"/>
        </a:solidFill>
        <a:latin typeface="Arial" pitchFamily="34" charset="0"/>
        <a:ea typeface="ＭＳ Ｐゴシック" pitchFamily="34" charset="-128"/>
        <a:cs typeface="+mn-cs"/>
      </a:defRPr>
    </a:lvl8pPr>
    <a:lvl9pPr marL="3657600" algn="l" defTabSz="914400" rtl="0" eaLnBrk="1" latinLnBrk="0" hangingPunct="1">
      <a:defRPr kern="1200">
        <a:solidFill>
          <a:schemeClr val="tx1"/>
        </a:solidFill>
        <a:latin typeface="Arial" pitchFamily="34" charset="0"/>
        <a:ea typeface="ＭＳ Ｐゴシック" pitchFamily="34" charset="-128"/>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dam" initials="A" lastIdx="1" clrIdx="0"/>
  <p:cmAuthor id="1" name="user" initials="u" lastIdx="3" clrIdx="1"/>
  <p:cmAuthor id="2" name="Windows User" initials="WU" lastIdx="1"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0"/>
      </p:ext>
    </p:extLst>
  </p:showPr>
  <p:clrMru>
    <a:srgbClr val="61A534"/>
    <a:srgbClr val="F1800F"/>
    <a:srgbClr val="5AC6E9"/>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364" autoAdjust="0"/>
    <p:restoredTop sz="51220" autoAdjust="0"/>
  </p:normalViewPr>
  <p:slideViewPr>
    <p:cSldViewPr>
      <p:cViewPr varScale="1">
        <p:scale>
          <a:sx n="45" d="100"/>
          <a:sy n="45" d="100"/>
        </p:scale>
        <p:origin x="-1440"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70" d="100"/>
        <a:sy n="7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pitchFamily="34" charset="0"/>
                <a:ea typeface="ＭＳ Ｐゴシック" pitchFamily="34" charset="-128"/>
                <a:cs typeface="+mn-cs"/>
              </a:defRPr>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pitchFamily="34" charset="0"/>
                <a:ea typeface="ＭＳ Ｐゴシック" pitchFamily="34" charset="-128"/>
                <a:cs typeface="+mn-cs"/>
              </a:defRPr>
            </a:lvl1pPr>
          </a:lstStyle>
          <a:p>
            <a:pPr>
              <a:defRPr/>
            </a:pPr>
            <a:fld id="{492EA6E5-A2CE-4F81-AE4C-2D2516D0C579}" type="datetimeFigureOut">
              <a:rPr lang="en-GB"/>
              <a:pPr>
                <a:defRPr/>
              </a:pPr>
              <a:t>13/04/2016</a:t>
            </a:fld>
            <a:endParaRPr lang="en-GB"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dirty="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smtClean="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pitchFamily="34" charset="0"/>
                <a:ea typeface="ＭＳ Ｐゴシック" pitchFamily="34" charset="-128"/>
                <a:cs typeface="+mn-cs"/>
              </a:defRPr>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Arial" pitchFamily="34" charset="0"/>
                <a:ea typeface="ＭＳ Ｐゴシック" pitchFamily="34" charset="-128"/>
                <a:cs typeface="+mn-cs"/>
              </a:defRPr>
            </a:lvl1pPr>
          </a:lstStyle>
          <a:p>
            <a:pPr>
              <a:defRPr/>
            </a:pPr>
            <a:fld id="{EC6A7579-6003-4EE6-B59A-625709430EEC}" type="slidenum">
              <a:rPr lang="en-GB"/>
              <a:pPr>
                <a:defRPr/>
              </a:pPr>
              <a:t>‹#›</a:t>
            </a:fld>
            <a:endParaRPr lang="en-GB" dirty="0"/>
          </a:p>
        </p:txBody>
      </p:sp>
    </p:spTree>
    <p:extLst>
      <p:ext uri="{BB962C8B-B14F-4D97-AF65-F5344CB8AC3E}">
        <p14:creationId xmlns="" xmlns:p14="http://schemas.microsoft.com/office/powerpoint/2010/main" val="253707996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www.geography.org.uk/"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data.worldbank.org/"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file:///G:\Oxfam%20Oct%202014\Olympics%2020%20Jan%202016\data.worldbank.org"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commons.wikimedia.org/wiki/File:J.D._Irving_Smoke_Stacks_(22475694145).jpg" TargetMode="External"/><Relationship Id="rId2" Type="http://schemas.openxmlformats.org/officeDocument/2006/relationships/slide" Target="../slides/slide15.xml"/><Relationship Id="rId1" Type="http://schemas.openxmlformats.org/officeDocument/2006/relationships/notesMaster" Target="../notesMasters/notesMaster1.xml"/><Relationship Id="rId4" Type="http://schemas.openxmlformats.org/officeDocument/2006/relationships/hyperlink" Target="http://creativecommons.org/licenses/by-sa/2.0/" TargetMode="Externa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data.worldbank.org/maps2015" TargetMode="External"/><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commons.wikimedia.org/wiki/File:2012_Summer_Olympics_medal_map.png" TargetMode="External"/><Relationship Id="rId2" Type="http://schemas.openxmlformats.org/officeDocument/2006/relationships/slide" Target="../slides/slide21.xml"/><Relationship Id="rId1" Type="http://schemas.openxmlformats.org/officeDocument/2006/relationships/notesMaster" Target="../notesMasters/notesMaster1.xml"/><Relationship Id="rId4" Type="http://schemas.openxmlformats.org/officeDocument/2006/relationships/hyperlink" Target="https://creativecommons.org/licenses/by-sa/3.0/deed.en"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EC6A7579-6003-4EE6-B59A-625709430EEC}" type="slidenum">
              <a:rPr lang="en-GB" smtClean="0"/>
              <a:pPr>
                <a:defRPr/>
              </a:pPr>
              <a:t>1</a:t>
            </a:fld>
            <a:endParaRPr lang="en-GB" dirty="0"/>
          </a:p>
        </p:txBody>
      </p:sp>
    </p:spTree>
    <p:extLst>
      <p:ext uri="{BB962C8B-B14F-4D97-AF65-F5344CB8AC3E}">
        <p14:creationId xmlns="" xmlns:p14="http://schemas.microsoft.com/office/powerpoint/2010/main" val="33339446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30723"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dirty="0" smtClean="0"/>
          </a:p>
        </p:txBody>
      </p:sp>
      <p:sp>
        <p:nvSpPr>
          <p:cNvPr id="30724"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eaLnBrk="1" hangingPunct="1"/>
            <a:fld id="{2826CE32-2DB7-460C-83C8-F5A0F93DC5CA}" type="slidenum">
              <a:rPr lang="en-GB" smtClean="0"/>
              <a:pPr eaLnBrk="1" hangingPunct="1"/>
              <a:t>2</a:t>
            </a:fld>
            <a:endParaRPr lang="en-GB"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bwMode="auto">
          <a:noFill/>
          <a:ln>
            <a:solidFill>
              <a:srgbClr val="000000"/>
            </a:solidFill>
            <a:miter lim="800000"/>
            <a:headEnd/>
            <a:tailEnd/>
          </a:ln>
        </p:spPr>
      </p:sp>
      <p:sp>
        <p:nvSpPr>
          <p:cNvPr id="39939"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dirty="0" smtClean="0">
                <a:latin typeface="Arial" charset="0"/>
                <a:cs typeface="Arial" charset="0"/>
              </a:rPr>
              <a:t>Click forward on the slide to reveal the locations of these countries. </a:t>
            </a:r>
          </a:p>
          <a:p>
            <a:endParaRPr lang="en-GB" dirty="0" smtClean="0">
              <a:latin typeface="Arial" charset="0"/>
              <a:cs typeface="Arial" charset="0"/>
            </a:endParaRPr>
          </a:p>
          <a:p>
            <a:r>
              <a:rPr lang="en-GB" altLang="en-US" b="1" dirty="0" smtClean="0">
                <a:latin typeface="Arial" charset="0"/>
                <a:cs typeface="Arial" charset="0"/>
              </a:rPr>
              <a:t>Map source: </a:t>
            </a:r>
            <a:r>
              <a:rPr lang="en-GB" altLang="en-US" dirty="0" smtClean="0">
                <a:latin typeface="Arial" charset="0"/>
                <a:cs typeface="Arial" charset="0"/>
              </a:rPr>
              <a:t>Geographical Association </a:t>
            </a:r>
            <a:r>
              <a:rPr lang="en-GB" u="sng" dirty="0" smtClean="0">
                <a:hlinkClick r:id="rId3"/>
              </a:rPr>
              <a:t>www.geography.org.uk</a:t>
            </a:r>
            <a:r>
              <a:rPr lang="en-GB" dirty="0" smtClean="0"/>
              <a:t> </a:t>
            </a:r>
          </a:p>
          <a:p>
            <a:endParaRPr lang="en-GB" altLang="en-US" dirty="0" smtClean="0">
              <a:latin typeface="Arial" charset="0"/>
              <a:cs typeface="Arial" charset="0"/>
            </a:endParaRPr>
          </a:p>
        </p:txBody>
      </p:sp>
      <p:sp>
        <p:nvSpPr>
          <p:cNvPr id="3994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36A807F-E12C-4C08-B201-43E94BB5DBF3}" type="slidenum">
              <a:rPr lang="en-GB" smtClean="0">
                <a:latin typeface="Arial" charset="0"/>
              </a:rPr>
              <a:pPr/>
              <a:t>3</a:t>
            </a:fld>
            <a:endParaRPr lang="en-GB" smtClean="0">
              <a:latin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i="1" dirty="0" smtClean="0"/>
              <a:t>From</a:t>
            </a:r>
            <a:r>
              <a:rPr lang="en-GB" i="1" baseline="0" dirty="0" smtClean="0"/>
              <a:t> left to right   </a:t>
            </a:r>
          </a:p>
          <a:p>
            <a:endParaRPr lang="en-GB" baseline="0" dirty="0" smtClean="0"/>
          </a:p>
          <a:p>
            <a:r>
              <a:rPr lang="en-GB" b="1" baseline="0" dirty="0" smtClean="0"/>
              <a:t>First row from top: </a:t>
            </a:r>
            <a:r>
              <a:rPr lang="en-GB" baseline="0" dirty="0" smtClean="0"/>
              <a:t>Ethiopia, India, Peru, Vietnam, UK, Brazil</a:t>
            </a:r>
          </a:p>
          <a:p>
            <a:r>
              <a:rPr lang="en-GB" b="1" baseline="0" dirty="0" smtClean="0"/>
              <a:t>Second row from top: </a:t>
            </a:r>
            <a:r>
              <a:rPr lang="en-GB" baseline="0" dirty="0" smtClean="0"/>
              <a:t>Ghana, China, Norway, Pakistan, Ukraine, Nigeria </a:t>
            </a:r>
          </a:p>
          <a:p>
            <a:r>
              <a:rPr lang="en-GB" b="1" baseline="0" dirty="0" smtClean="0"/>
              <a:t>Third row from top: </a:t>
            </a:r>
            <a:r>
              <a:rPr lang="en-GB" b="0" baseline="0" dirty="0" smtClean="0"/>
              <a:t>Mexico, Italy, South Africa, </a:t>
            </a:r>
            <a:r>
              <a:rPr lang="en-GB" baseline="0" dirty="0" smtClean="0"/>
              <a:t>Iran, Malawi</a:t>
            </a:r>
          </a:p>
          <a:p>
            <a:r>
              <a:rPr lang="en-GB" b="1" baseline="0" dirty="0" smtClean="0"/>
              <a:t>Fourth row from top: </a:t>
            </a:r>
            <a:r>
              <a:rPr lang="en-GB" b="0" baseline="0" dirty="0" smtClean="0"/>
              <a:t>Russian Federation, United States, Tunisia, Chile, Bulgaria</a:t>
            </a:r>
          </a:p>
          <a:p>
            <a:r>
              <a:rPr lang="en-GB" b="1" baseline="0" dirty="0" smtClean="0"/>
              <a:t>Fifth row from top: </a:t>
            </a:r>
            <a:r>
              <a:rPr lang="en-GB" b="0" baseline="0" dirty="0" smtClean="0"/>
              <a:t>Nepal,</a:t>
            </a:r>
            <a:r>
              <a:rPr lang="en-GB" b="1" baseline="0" dirty="0" smtClean="0"/>
              <a:t> </a:t>
            </a:r>
            <a:r>
              <a:rPr lang="en-GB" baseline="0" dirty="0" smtClean="0"/>
              <a:t>Mongolia, Australia, Philippines, Bolivia </a:t>
            </a:r>
          </a:p>
          <a:p>
            <a:r>
              <a:rPr lang="en-GB" b="1" dirty="0" smtClean="0"/>
              <a:t>Sixth row from top: </a:t>
            </a:r>
            <a:r>
              <a:rPr lang="en-GB" dirty="0" smtClean="0"/>
              <a:t>Yemen, Rwanda,</a:t>
            </a:r>
            <a:r>
              <a:rPr lang="en-GB" baseline="0" dirty="0" smtClean="0"/>
              <a:t> Jamaica, Germany, Japan</a:t>
            </a:r>
            <a:endParaRPr lang="en-GB" dirty="0"/>
          </a:p>
        </p:txBody>
      </p:sp>
      <p:sp>
        <p:nvSpPr>
          <p:cNvPr id="4" name="Slide Number Placeholder 3"/>
          <p:cNvSpPr>
            <a:spLocks noGrp="1"/>
          </p:cNvSpPr>
          <p:nvPr>
            <p:ph type="sldNum" sz="quarter" idx="10"/>
          </p:nvPr>
        </p:nvSpPr>
        <p:spPr/>
        <p:txBody>
          <a:bodyPr/>
          <a:lstStyle/>
          <a:p>
            <a:pPr>
              <a:defRPr/>
            </a:pPr>
            <a:fld id="{EC6A7579-6003-4EE6-B59A-625709430EEC}" type="slidenum">
              <a:rPr lang="en-GB" smtClean="0"/>
              <a:pPr>
                <a:defRPr/>
              </a:pPr>
              <a:t>4</a:t>
            </a:fld>
            <a:endParaRPr lang="en-GB"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EC6A7579-6003-4EE6-B59A-625709430EEC}" type="slidenum">
              <a:rPr lang="en-GB" smtClean="0"/>
              <a:pPr>
                <a:defRPr/>
              </a:pPr>
              <a:t>5</a:t>
            </a:fld>
            <a:endParaRPr lang="en-GB" dirty="0"/>
          </a:p>
        </p:txBody>
      </p:sp>
    </p:spTree>
    <p:extLst>
      <p:ext uri="{BB962C8B-B14F-4D97-AF65-F5344CB8AC3E}">
        <p14:creationId xmlns="" xmlns:p14="http://schemas.microsoft.com/office/powerpoint/2010/main" val="11344061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bwMode="auto">
          <a:noFill/>
          <a:ln>
            <a:solidFill>
              <a:srgbClr val="000000"/>
            </a:solidFill>
            <a:miter lim="800000"/>
            <a:headEnd/>
            <a:tailEnd/>
          </a:ln>
        </p:spPr>
      </p:sp>
      <p:sp>
        <p:nvSpPr>
          <p:cNvPr id="70659"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altLang="en-US" b="1" dirty="0" smtClean="0"/>
              <a:t>Photo credit: </a:t>
            </a:r>
            <a:r>
              <a:rPr lang="en-GB" altLang="en-US" dirty="0" smtClean="0"/>
              <a:t>Liz </a:t>
            </a:r>
            <a:r>
              <a:rPr lang="en-GB" altLang="en-US" dirty="0" err="1" smtClean="0"/>
              <a:t>Newbon</a:t>
            </a:r>
            <a:r>
              <a:rPr lang="en-GB" altLang="en-US" dirty="0" smtClean="0"/>
              <a:t>/Oxfam</a:t>
            </a:r>
          </a:p>
        </p:txBody>
      </p:sp>
      <p:sp>
        <p:nvSpPr>
          <p:cNvPr id="7066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7198962-9E46-4CB3-BA02-55EB1304F13F}" type="slidenum">
              <a:rPr lang="en-GB" altLang="en-US" smtClean="0">
                <a:ea typeface="ＭＳ Ｐゴシック"/>
                <a:cs typeface="ＭＳ Ｐゴシック"/>
              </a:rPr>
              <a:pPr/>
              <a:t>6</a:t>
            </a:fld>
            <a:endParaRPr lang="en-GB" altLang="en-US" smtClean="0">
              <a:ea typeface="ＭＳ Ｐゴシック"/>
              <a:cs typeface="ＭＳ Ｐゴシック"/>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noFill/>
          <a:ln>
            <a:solidFill>
              <a:srgbClr val="000000"/>
            </a:solidFill>
            <a:miter lim="800000"/>
            <a:headEnd/>
            <a:tailEnd/>
          </a:ln>
        </p:spPr>
      </p:sp>
      <p:sp>
        <p:nvSpPr>
          <p:cNvPr id="7475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GB" altLang="en-US" dirty="0" smtClean="0"/>
          </a:p>
        </p:txBody>
      </p:sp>
      <p:sp>
        <p:nvSpPr>
          <p:cNvPr id="747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3B472B2-6609-479F-833F-1BB08DFE2EA0}" type="slidenum">
              <a:rPr lang="en-GB" altLang="en-US" smtClean="0">
                <a:ea typeface="ＭＳ Ｐゴシック"/>
                <a:cs typeface="ＭＳ Ｐゴシック"/>
              </a:rPr>
              <a:pPr/>
              <a:t>7</a:t>
            </a:fld>
            <a:endParaRPr lang="en-GB" altLang="en-US" smtClean="0">
              <a:ea typeface="ＭＳ Ｐゴシック"/>
              <a:cs typeface="ＭＳ Ｐゴシック"/>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normAutofit/>
          </a:bodyPr>
          <a:lstStyle/>
          <a:p>
            <a:pPr>
              <a:defRPr/>
            </a:pPr>
            <a:r>
              <a:rPr lang="en-GB" b="0" i="0" dirty="0" smtClean="0">
                <a:latin typeface="Arial" panose="020B0604020202020204" pitchFamily="34" charset="0"/>
                <a:cs typeface="Arial" panose="020B0604020202020204" pitchFamily="34" charset="0"/>
              </a:rPr>
              <a:t>Corresponding</a:t>
            </a:r>
            <a:r>
              <a:rPr lang="en-GB" b="0" i="0" baseline="0" dirty="0" smtClean="0">
                <a:latin typeface="Arial" panose="020B0604020202020204" pitchFamily="34" charset="0"/>
                <a:cs typeface="Arial" panose="020B0604020202020204" pitchFamily="34" charset="0"/>
              </a:rPr>
              <a:t> amounts in British Pounds: Nigeria: £2,088 / Brazil: £8,106 / Nepal: £513 / UK: £30,533  </a:t>
            </a:r>
            <a:endParaRPr lang="en-GB" b="1" i="0" dirty="0" smtClean="0">
              <a:latin typeface="Arial" panose="020B0604020202020204" pitchFamily="34" charset="0"/>
              <a:cs typeface="Arial" panose="020B0604020202020204" pitchFamily="34" charset="0"/>
            </a:endParaRPr>
          </a:p>
          <a:p>
            <a:pPr>
              <a:defRPr/>
            </a:pPr>
            <a:endParaRPr lang="en-GB" b="1" dirty="0" smtClean="0">
              <a:latin typeface="Arial" panose="020B0604020202020204" pitchFamily="34" charset="0"/>
              <a:cs typeface="Arial" panose="020B0604020202020204" pitchFamily="34" charset="0"/>
            </a:endParaRPr>
          </a:p>
          <a:p>
            <a:pPr>
              <a:defRPr/>
            </a:pPr>
            <a:r>
              <a:rPr lang="en-GB" b="1" dirty="0" smtClean="0">
                <a:latin typeface="Arial" panose="020B0604020202020204" pitchFamily="34" charset="0"/>
                <a:cs typeface="Arial" panose="020B0604020202020204" pitchFamily="34" charset="0"/>
              </a:rPr>
              <a:t>Data source:  </a:t>
            </a:r>
            <a:r>
              <a:rPr lang="en-GB" b="0" dirty="0" smtClean="0">
                <a:latin typeface="Arial" panose="020B0604020202020204" pitchFamily="34" charset="0"/>
                <a:cs typeface="Arial" panose="020B0604020202020204" pitchFamily="34" charset="0"/>
              </a:rPr>
              <a:t>These</a:t>
            </a:r>
            <a:r>
              <a:rPr lang="en-GB" b="0" baseline="0" dirty="0" smtClean="0">
                <a:latin typeface="Arial" panose="020B0604020202020204" pitchFamily="34" charset="0"/>
                <a:cs typeface="Arial" panose="020B0604020202020204" pitchFamily="34" charset="0"/>
              </a:rPr>
              <a:t> f</a:t>
            </a:r>
            <a:r>
              <a:rPr lang="en-GB" b="0" dirty="0" smtClean="0">
                <a:latin typeface="Arial" panose="020B0604020202020204" pitchFamily="34" charset="0"/>
                <a:cs typeface="Arial" panose="020B0604020202020204" pitchFamily="34" charset="0"/>
              </a:rPr>
              <a:t>igures</a:t>
            </a:r>
            <a:r>
              <a:rPr lang="en-GB" b="0" baseline="0" dirty="0" smtClean="0">
                <a:latin typeface="Arial" panose="020B0604020202020204" pitchFamily="34" charset="0"/>
                <a:cs typeface="Arial" panose="020B0604020202020204" pitchFamily="34" charset="0"/>
              </a:rPr>
              <a:t> are for GNI per capita, Atlas method (current US$), </a:t>
            </a:r>
            <a:r>
              <a:rPr lang="en-GB" b="0" dirty="0" smtClean="0">
                <a:latin typeface="Arial" panose="020B0604020202020204" pitchFamily="34" charset="0"/>
                <a:cs typeface="Arial" panose="020B0604020202020204" pitchFamily="34" charset="0"/>
              </a:rPr>
              <a:t>World</a:t>
            </a:r>
            <a:r>
              <a:rPr lang="en-GB" b="0" baseline="0" dirty="0" smtClean="0">
                <a:latin typeface="Arial" panose="020B0604020202020204" pitchFamily="34" charset="0"/>
                <a:cs typeface="Arial" panose="020B0604020202020204" pitchFamily="34" charset="0"/>
              </a:rPr>
              <a:t> Bank </a:t>
            </a:r>
            <a:r>
              <a:rPr lang="en-GB" b="0" i="1" baseline="0" dirty="0" smtClean="0">
                <a:latin typeface="Arial" panose="020B0604020202020204" pitchFamily="34" charset="0"/>
                <a:cs typeface="Arial" panose="020B0604020202020204" pitchFamily="34" charset="0"/>
              </a:rPr>
              <a:t>(data from 2014 or 2013) </a:t>
            </a:r>
            <a:r>
              <a:rPr lang="en-GB" sz="1200" u="sng" kern="1200" dirty="0" smtClean="0">
                <a:solidFill>
                  <a:schemeClr val="tx1"/>
                </a:solidFill>
                <a:latin typeface="+mn-lt"/>
                <a:ea typeface="+mn-ea"/>
                <a:cs typeface="+mn-cs"/>
                <a:hlinkClick r:id="rId3"/>
              </a:rPr>
              <a:t>data.worldbank.org/</a:t>
            </a:r>
            <a:r>
              <a:rPr lang="en-GB" sz="1200" kern="1200" dirty="0" smtClean="0">
                <a:solidFill>
                  <a:schemeClr val="tx1"/>
                </a:solidFill>
                <a:latin typeface="+mn-lt"/>
                <a:ea typeface="+mn-ea"/>
                <a:cs typeface="+mn-cs"/>
              </a:rPr>
              <a:t> </a:t>
            </a:r>
          </a:p>
          <a:p>
            <a:pPr>
              <a:defRPr/>
            </a:pPr>
            <a:endParaRPr lang="en-GB" dirty="0">
              <a:latin typeface="Arial" panose="020B0604020202020204" pitchFamily="34" charset="0"/>
              <a:cs typeface="Arial" panose="020B0604020202020204" pitchFamily="34" charset="0"/>
            </a:endParaRPr>
          </a:p>
        </p:txBody>
      </p:sp>
      <p:sp>
        <p:nvSpPr>
          <p:cNvPr id="17412" name="Slide Number Placeholder 3"/>
          <p:cNvSpPr>
            <a:spLocks noGrp="1"/>
          </p:cNvSpPr>
          <p:nvPr>
            <p:ph type="sldNum" sz="quarter" idx="5"/>
          </p:nvPr>
        </p:nvSpPr>
        <p:spPr bwMode="auto">
          <a:noFill/>
          <a:ln>
            <a:miter lim="800000"/>
            <a:headEnd/>
            <a:tailEnd/>
          </a:ln>
        </p:spPr>
        <p:txBody>
          <a:bodyPr/>
          <a:lstStyle/>
          <a:p>
            <a:fld id="{A6CA4F02-726F-48E3-AF6B-3A80E5033677}" type="slidenum">
              <a:rPr lang="en-GB" smtClean="0"/>
              <a:pPr/>
              <a:t>8</a:t>
            </a:fld>
            <a:endParaRPr lang="en-GB"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noFill/>
          <a:ln>
            <a:solidFill>
              <a:srgbClr val="000000"/>
            </a:solidFill>
            <a:miter lim="800000"/>
            <a:headEnd/>
            <a:tailEnd/>
          </a:ln>
        </p:spPr>
      </p:sp>
      <p:sp>
        <p:nvSpPr>
          <p:cNvPr id="7577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GB" altLang="en-US" dirty="0" smtClean="0"/>
          </a:p>
        </p:txBody>
      </p:sp>
      <p:sp>
        <p:nvSpPr>
          <p:cNvPr id="7578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09A2D42-D8B0-4248-B414-B962C1A8D940}" type="slidenum">
              <a:rPr lang="en-GB" altLang="en-US" smtClean="0">
                <a:ea typeface="ＭＳ Ｐゴシック"/>
                <a:cs typeface="ＭＳ Ｐゴシック"/>
              </a:rPr>
              <a:pPr/>
              <a:t>9</a:t>
            </a:fld>
            <a:endParaRPr lang="en-GB" altLang="en-US" smtClean="0">
              <a:ea typeface="ＭＳ Ｐゴシック"/>
              <a:cs typeface="ＭＳ Ｐゴシック"/>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bwMode="auto">
          <a:noFill/>
          <a:ln>
            <a:solidFill>
              <a:srgbClr val="000000"/>
            </a:solidFill>
            <a:miter lim="800000"/>
            <a:headEnd/>
            <a:tailEnd/>
          </a:ln>
        </p:spPr>
      </p:sp>
      <p:sp>
        <p:nvSpPr>
          <p:cNvPr id="2867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ltLang="en-US" dirty="0" smtClean="0">
              <a:ea typeface="ＭＳ Ｐゴシック" pitchFamily="34" charset="-128"/>
            </a:endParaRPr>
          </a:p>
        </p:txBody>
      </p:sp>
      <p:sp>
        <p:nvSpPr>
          <p:cNvPr id="28676" name="Slide Number Placeholder 3"/>
          <p:cNvSpPr>
            <a:spLocks noGrp="1"/>
          </p:cNvSpPr>
          <p:nvPr>
            <p:ph type="sldNum" sz="quarter" idx="5"/>
          </p:nvPr>
        </p:nvSpPr>
        <p:spPr bwMode="auto">
          <a:noFill/>
          <a:ln>
            <a:miter lim="800000"/>
            <a:headEnd/>
            <a:tailEnd/>
          </a:ln>
        </p:spPr>
        <p:txBody>
          <a:bodyPr/>
          <a:lstStyle/>
          <a:p>
            <a:fld id="{A9DB9D29-FDCB-4D09-8692-EA6D03F3BC31}" type="slidenum">
              <a:rPr lang="en-US" altLang="en-US" smtClean="0"/>
              <a:pPr/>
              <a:t>10</a:t>
            </a:fld>
            <a:endParaRPr lang="en-US" alt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bwMode="auto">
          <a:noFill/>
          <a:ln>
            <a:solidFill>
              <a:srgbClr val="000000"/>
            </a:solidFill>
            <a:miter lim="800000"/>
            <a:headEnd/>
            <a:tailEnd/>
          </a:ln>
        </p:spPr>
      </p:sp>
      <p:sp>
        <p:nvSpPr>
          <p:cNvPr id="2969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ltLang="en-US" dirty="0" smtClean="0">
              <a:ea typeface="ＭＳ Ｐゴシック" pitchFamily="34" charset="-128"/>
            </a:endParaRPr>
          </a:p>
        </p:txBody>
      </p:sp>
      <p:sp>
        <p:nvSpPr>
          <p:cNvPr id="29700" name="Slide Number Placeholder 3"/>
          <p:cNvSpPr>
            <a:spLocks noGrp="1"/>
          </p:cNvSpPr>
          <p:nvPr>
            <p:ph type="sldNum" sz="quarter" idx="5"/>
          </p:nvPr>
        </p:nvSpPr>
        <p:spPr bwMode="auto">
          <a:noFill/>
          <a:ln>
            <a:miter lim="800000"/>
            <a:headEnd/>
            <a:tailEnd/>
          </a:ln>
        </p:spPr>
        <p:txBody>
          <a:bodyPr/>
          <a:lstStyle/>
          <a:p>
            <a:fld id="{D1EBB275-0E7B-4558-80EA-469078EC9483}" type="slidenum">
              <a:rPr lang="en-US" altLang="en-US" smtClean="0"/>
              <a:pPr/>
              <a:t>11</a:t>
            </a:fld>
            <a:endParaRPr lang="en-US" alt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p:spPr>
      </p:sp>
      <p:sp>
        <p:nvSpPr>
          <p:cNvPr id="3072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ltLang="en-US" b="1" dirty="0" smtClean="0">
                <a:ea typeface="ＭＳ Ｐゴシック" pitchFamily="34" charset="-128"/>
              </a:rPr>
              <a:t>Data</a:t>
            </a:r>
            <a:r>
              <a:rPr lang="en-US" altLang="en-US" b="1" baseline="0" dirty="0" smtClean="0">
                <a:ea typeface="ＭＳ Ｐゴシック" pitchFamily="34" charset="-128"/>
              </a:rPr>
              <a:t> source: </a:t>
            </a:r>
            <a:r>
              <a:rPr lang="en-GB" sz="1200" kern="1200" dirty="0" smtClean="0">
                <a:solidFill>
                  <a:schemeClr val="tx1"/>
                </a:solidFill>
                <a:latin typeface="+mn-lt"/>
                <a:ea typeface="+mn-ea"/>
                <a:cs typeface="+mn-cs"/>
              </a:rPr>
              <a:t>World Bank Open Data (2012–2013), </a:t>
            </a:r>
            <a:r>
              <a:rPr lang="en-GB" sz="1200" u="sng" kern="1200" dirty="0" smtClean="0">
                <a:solidFill>
                  <a:schemeClr val="tx1"/>
                </a:solidFill>
                <a:latin typeface="+mn-lt"/>
                <a:ea typeface="+mn-ea"/>
                <a:cs typeface="+mn-cs"/>
                <a:hlinkClick r:id="rId3"/>
              </a:rPr>
              <a:t>data.worldbank.org</a:t>
            </a:r>
            <a:r>
              <a:rPr lang="en-GB" sz="1200" kern="1200" dirty="0" smtClean="0">
                <a:solidFill>
                  <a:schemeClr val="tx1"/>
                </a:solidFill>
                <a:latin typeface="+mn-lt"/>
                <a:ea typeface="+mn-ea"/>
                <a:cs typeface="+mn-cs"/>
              </a:rPr>
              <a:t>  </a:t>
            </a:r>
            <a:r>
              <a:rPr lang="en-GB" sz="1200" i="1" kern="1200" dirty="0" smtClean="0">
                <a:solidFill>
                  <a:schemeClr val="tx1"/>
                </a:solidFill>
                <a:latin typeface="+mn-lt"/>
                <a:ea typeface="+mn-ea"/>
                <a:cs typeface="+mn-cs"/>
              </a:rPr>
              <a:t>Figures are for </a:t>
            </a:r>
            <a:r>
              <a:rPr lang="en-GB" sz="1200" i="1" kern="1200" dirty="0" err="1" smtClean="0">
                <a:solidFill>
                  <a:schemeClr val="tx1"/>
                </a:solidFill>
                <a:latin typeface="+mn-lt"/>
                <a:ea typeface="+mn-ea"/>
                <a:cs typeface="+mn-cs"/>
              </a:rPr>
              <a:t>Gini</a:t>
            </a:r>
            <a:r>
              <a:rPr lang="en-GB" sz="1200" i="1" kern="1200" dirty="0" smtClean="0">
                <a:solidFill>
                  <a:schemeClr val="tx1"/>
                </a:solidFill>
                <a:latin typeface="+mn-lt"/>
                <a:ea typeface="+mn-ea"/>
                <a:cs typeface="+mn-cs"/>
              </a:rPr>
              <a:t> index (World Bank estimate</a:t>
            </a:r>
            <a:r>
              <a:rPr lang="en-GB" sz="1200" i="1" kern="1200" dirty="0" smtClean="0">
                <a:solidFill>
                  <a:schemeClr val="tx1"/>
                </a:solidFill>
                <a:latin typeface="+mn-lt"/>
                <a:ea typeface="+mn-ea"/>
                <a:cs typeface="+mn-cs"/>
              </a:rPr>
              <a:t>)</a:t>
            </a:r>
            <a:endParaRPr lang="en-US" altLang="en-US" dirty="0" smtClean="0">
              <a:ea typeface="ＭＳ Ｐゴシック" pitchFamily="34" charset="-128"/>
            </a:endParaRPr>
          </a:p>
        </p:txBody>
      </p:sp>
      <p:sp>
        <p:nvSpPr>
          <p:cNvPr id="30724" name="Slide Number Placeholder 3"/>
          <p:cNvSpPr>
            <a:spLocks noGrp="1"/>
          </p:cNvSpPr>
          <p:nvPr>
            <p:ph type="sldNum" sz="quarter" idx="5"/>
          </p:nvPr>
        </p:nvSpPr>
        <p:spPr bwMode="auto">
          <a:noFill/>
          <a:ln>
            <a:miter lim="800000"/>
            <a:headEnd/>
            <a:tailEnd/>
          </a:ln>
        </p:spPr>
        <p:txBody>
          <a:bodyPr/>
          <a:lstStyle/>
          <a:p>
            <a:fld id="{AFB83E91-4E94-4CAA-93E5-040525792CE8}" type="slidenum">
              <a:rPr lang="en-US" altLang="en-US" smtClean="0"/>
              <a:pPr/>
              <a:t>12</a:t>
            </a:fld>
            <a:endParaRPr lang="en-US" alt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bwMode="auto">
          <a:noFill/>
          <a:ln>
            <a:solidFill>
              <a:srgbClr val="000000"/>
            </a:solidFill>
            <a:miter lim="800000"/>
            <a:headEnd/>
            <a:tailEnd/>
          </a:ln>
        </p:spPr>
      </p:sp>
      <p:sp>
        <p:nvSpPr>
          <p:cNvPr id="76803"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altLang="en-US" i="1" dirty="0" smtClean="0"/>
              <a:t>Clockwise from top left.</a:t>
            </a:r>
          </a:p>
          <a:p>
            <a:endParaRPr lang="en-GB" altLang="en-US" b="1" dirty="0" smtClean="0"/>
          </a:p>
          <a:p>
            <a:r>
              <a:rPr lang="en-GB" altLang="en-US" b="1" dirty="0" smtClean="0"/>
              <a:t>Access to water</a:t>
            </a:r>
          </a:p>
          <a:p>
            <a:r>
              <a:rPr lang="en-GB" altLang="en-US" b="1" dirty="0" smtClean="0"/>
              <a:t>Image info: </a:t>
            </a:r>
            <a:r>
              <a:rPr lang="en-GB" altLang="en-US" dirty="0" smtClean="0"/>
              <a:t>A boy collects water from a well in </a:t>
            </a:r>
            <a:r>
              <a:rPr lang="en-GB" altLang="en-US" dirty="0" err="1" smtClean="0"/>
              <a:t>Dargalar</a:t>
            </a:r>
            <a:r>
              <a:rPr lang="en-GB" altLang="en-US" dirty="0" smtClean="0"/>
              <a:t>, Azerbaijan.</a:t>
            </a:r>
            <a:endParaRPr lang="en-GB" altLang="en-US" b="1" dirty="0" smtClean="0"/>
          </a:p>
          <a:p>
            <a:r>
              <a:rPr lang="en-GB" altLang="en-US" b="1" dirty="0" smtClean="0"/>
              <a:t>Photo credit: </a:t>
            </a:r>
            <a:r>
              <a:rPr lang="en-GB" altLang="en-US" dirty="0" smtClean="0"/>
              <a:t>David </a:t>
            </a:r>
            <a:r>
              <a:rPr lang="en-GB" altLang="en-US" dirty="0" err="1" smtClean="0"/>
              <a:t>Levene</a:t>
            </a:r>
            <a:r>
              <a:rPr lang="en-GB" altLang="en-US" dirty="0" smtClean="0"/>
              <a:t>/Oxfam</a:t>
            </a:r>
          </a:p>
          <a:p>
            <a:endParaRPr lang="en-GB" altLang="en-US" dirty="0" smtClean="0"/>
          </a:p>
          <a:p>
            <a:r>
              <a:rPr lang="en-GB" altLang="en-US" b="1" dirty="0" smtClean="0"/>
              <a:t>Access to play</a:t>
            </a:r>
          </a:p>
          <a:p>
            <a:r>
              <a:rPr lang="en-GB" altLang="en-US" b="1" dirty="0" smtClean="0"/>
              <a:t>Image info: </a:t>
            </a:r>
            <a:r>
              <a:rPr lang="en-GB" altLang="en-US" dirty="0" smtClean="0"/>
              <a:t>Lucas lives in </a:t>
            </a:r>
            <a:r>
              <a:rPr lang="en-GB" altLang="en-US" dirty="0" err="1" smtClean="0"/>
              <a:t>Macuscani</a:t>
            </a:r>
            <a:r>
              <a:rPr lang="en-GB" altLang="en-US" dirty="0" smtClean="0"/>
              <a:t>, a small town high in the mountains of Peru.</a:t>
            </a:r>
          </a:p>
          <a:p>
            <a:r>
              <a:rPr lang="en-GB" altLang="en-US" b="1" dirty="0" smtClean="0"/>
              <a:t>Photo credit: </a:t>
            </a:r>
            <a:r>
              <a:rPr lang="en-GB" dirty="0" smtClean="0"/>
              <a:t>Annie </a:t>
            </a:r>
            <a:r>
              <a:rPr lang="en-GB" dirty="0" err="1" smtClean="0"/>
              <a:t>Bungeroth</a:t>
            </a:r>
            <a:r>
              <a:rPr lang="en-GB" altLang="en-US" dirty="0" smtClean="0"/>
              <a:t>/Oxfam</a:t>
            </a:r>
          </a:p>
          <a:p>
            <a:endParaRPr lang="en-GB" altLang="en-US" dirty="0" smtClean="0"/>
          </a:p>
          <a:p>
            <a:r>
              <a:rPr lang="en-GB" altLang="en-US" b="1" dirty="0" smtClean="0"/>
              <a:t>Access to education</a:t>
            </a:r>
          </a:p>
          <a:p>
            <a:r>
              <a:rPr lang="en-GB" altLang="en-US" b="1" dirty="0" smtClean="0"/>
              <a:t>Image info: </a:t>
            </a:r>
            <a:r>
              <a:rPr lang="en-GB" altLang="en-US" dirty="0" smtClean="0"/>
              <a:t>Students at a girls’ school in the village of </a:t>
            </a:r>
            <a:r>
              <a:rPr lang="en-GB" altLang="en-US" dirty="0" err="1" smtClean="0"/>
              <a:t>Sanjar</a:t>
            </a:r>
            <a:r>
              <a:rPr lang="en-GB" altLang="en-US" dirty="0" smtClean="0"/>
              <a:t> </a:t>
            </a:r>
            <a:r>
              <a:rPr lang="en-GB" altLang="en-US" dirty="0" err="1" smtClean="0"/>
              <a:t>Bhatti</a:t>
            </a:r>
            <a:r>
              <a:rPr lang="en-GB" altLang="en-US" dirty="0" smtClean="0"/>
              <a:t>, </a:t>
            </a:r>
            <a:r>
              <a:rPr lang="en-GB" altLang="en-US" dirty="0" err="1" smtClean="0"/>
              <a:t>Kambar</a:t>
            </a:r>
            <a:r>
              <a:rPr lang="en-GB" altLang="en-US" dirty="0" smtClean="0"/>
              <a:t> </a:t>
            </a:r>
            <a:r>
              <a:rPr lang="en-GB" altLang="en-US" dirty="0" err="1" smtClean="0"/>
              <a:t>Shahdad</a:t>
            </a:r>
            <a:r>
              <a:rPr lang="en-GB" altLang="en-US" dirty="0" smtClean="0"/>
              <a:t> </a:t>
            </a:r>
            <a:r>
              <a:rPr lang="en-GB" altLang="en-US" dirty="0" err="1" smtClean="0"/>
              <a:t>Kot</a:t>
            </a:r>
            <a:r>
              <a:rPr lang="en-GB" altLang="en-US" dirty="0" smtClean="0"/>
              <a:t> district, </a:t>
            </a:r>
            <a:r>
              <a:rPr lang="en-GB" altLang="en-US" dirty="0" err="1" smtClean="0"/>
              <a:t>Sindh</a:t>
            </a:r>
            <a:r>
              <a:rPr lang="en-GB" altLang="en-US" dirty="0" smtClean="0"/>
              <a:t> Province, Pakistan. </a:t>
            </a:r>
            <a:r>
              <a:rPr lang="en-GB" dirty="0" smtClean="0"/>
              <a:t>From left to right- </a:t>
            </a:r>
            <a:r>
              <a:rPr lang="en-GB" dirty="0" err="1" smtClean="0"/>
              <a:t>Gori</a:t>
            </a:r>
            <a:r>
              <a:rPr lang="en-GB" dirty="0" smtClean="0"/>
              <a:t> Bhatt, </a:t>
            </a:r>
            <a:r>
              <a:rPr lang="en-GB" dirty="0" err="1" smtClean="0"/>
              <a:t>Amna</a:t>
            </a:r>
            <a:r>
              <a:rPr lang="en-GB" dirty="0" smtClean="0"/>
              <a:t> </a:t>
            </a:r>
            <a:r>
              <a:rPr lang="en-GB" dirty="0" err="1" smtClean="0"/>
              <a:t>Khatoon</a:t>
            </a:r>
            <a:r>
              <a:rPr lang="en-GB" dirty="0" smtClean="0"/>
              <a:t> </a:t>
            </a:r>
            <a:r>
              <a:rPr lang="en-GB" dirty="0" err="1" smtClean="0"/>
              <a:t>Brohi</a:t>
            </a:r>
            <a:r>
              <a:rPr lang="en-GB" dirty="0" smtClean="0"/>
              <a:t> and </a:t>
            </a:r>
            <a:r>
              <a:rPr lang="en-GB" dirty="0" err="1" smtClean="0"/>
              <a:t>Shazzia</a:t>
            </a:r>
            <a:r>
              <a:rPr lang="en-GB" dirty="0" smtClean="0"/>
              <a:t> </a:t>
            </a:r>
            <a:r>
              <a:rPr lang="en-GB" dirty="0" err="1" smtClean="0"/>
              <a:t>Bhatti</a:t>
            </a:r>
            <a:r>
              <a:rPr lang="en-GB" dirty="0" smtClean="0"/>
              <a:t>.</a:t>
            </a:r>
            <a:endParaRPr lang="en-GB" altLang="en-US" dirty="0" smtClean="0"/>
          </a:p>
          <a:p>
            <a:r>
              <a:rPr lang="en-GB" altLang="en-US" b="1" dirty="0" smtClean="0"/>
              <a:t>Photo credit: </a:t>
            </a:r>
            <a:r>
              <a:rPr lang="en-GB" dirty="0" smtClean="0"/>
              <a:t>Irina </a:t>
            </a:r>
            <a:r>
              <a:rPr lang="en-GB" dirty="0" err="1" smtClean="0"/>
              <a:t>Werning</a:t>
            </a:r>
            <a:r>
              <a:rPr lang="en-GB" dirty="0" smtClean="0"/>
              <a:t>/Oxfam</a:t>
            </a:r>
          </a:p>
          <a:p>
            <a:endParaRPr lang="en-GB" altLang="en-US" dirty="0" smtClean="0"/>
          </a:p>
          <a:p>
            <a:r>
              <a:rPr lang="en-GB" altLang="en-US" b="1" dirty="0" smtClean="0"/>
              <a:t>Access to healthcare</a:t>
            </a:r>
          </a:p>
          <a:p>
            <a:r>
              <a:rPr lang="en-GB" altLang="en-US" b="1" dirty="0" smtClean="0"/>
              <a:t>Image info: </a:t>
            </a:r>
            <a:r>
              <a:rPr lang="en-GB" dirty="0" smtClean="0"/>
              <a:t>Dr Amen </a:t>
            </a:r>
            <a:r>
              <a:rPr lang="en-GB" dirty="0" err="1" smtClean="0"/>
              <a:t>Yagoub</a:t>
            </a:r>
            <a:r>
              <a:rPr lang="en-GB" dirty="0" smtClean="0"/>
              <a:t> looks at </a:t>
            </a:r>
            <a:r>
              <a:rPr lang="en-GB" dirty="0" err="1" smtClean="0"/>
              <a:t>Barka</a:t>
            </a:r>
            <a:r>
              <a:rPr lang="en-GB" dirty="0" smtClean="0"/>
              <a:t> age 6 at the </a:t>
            </a:r>
            <a:r>
              <a:rPr lang="en-GB" dirty="0" err="1" smtClean="0"/>
              <a:t>Maddodha</a:t>
            </a:r>
            <a:r>
              <a:rPr lang="en-GB" dirty="0" smtClean="0"/>
              <a:t> Health Clinic in </a:t>
            </a:r>
            <a:r>
              <a:rPr lang="en-GB" dirty="0" err="1" smtClean="0"/>
              <a:t>Sayoun</a:t>
            </a:r>
            <a:r>
              <a:rPr lang="en-GB" dirty="0" smtClean="0"/>
              <a:t>, Yemen.</a:t>
            </a:r>
          </a:p>
          <a:p>
            <a:r>
              <a:rPr lang="en-GB" altLang="en-US" b="1" dirty="0" smtClean="0"/>
              <a:t>Photo credit: </a:t>
            </a:r>
            <a:r>
              <a:rPr lang="en-GB" dirty="0" err="1" smtClean="0"/>
              <a:t>Abbie</a:t>
            </a:r>
            <a:r>
              <a:rPr lang="en-GB" dirty="0" smtClean="0"/>
              <a:t> </a:t>
            </a:r>
            <a:r>
              <a:rPr lang="en-GB" dirty="0" err="1" smtClean="0"/>
              <a:t>Trayler</a:t>
            </a:r>
            <a:r>
              <a:rPr lang="en-GB" dirty="0" smtClean="0"/>
              <a:t>-Smith/Oxfam</a:t>
            </a:r>
          </a:p>
          <a:p>
            <a:endParaRPr lang="en-GB" altLang="en-US" dirty="0" smtClean="0"/>
          </a:p>
          <a:p>
            <a:r>
              <a:rPr lang="en-GB" altLang="en-US" b="1" dirty="0" smtClean="0"/>
              <a:t>Access to technology</a:t>
            </a:r>
          </a:p>
          <a:p>
            <a:r>
              <a:rPr lang="en-GB" altLang="en-US" b="1" dirty="0" smtClean="0"/>
              <a:t>Image info: </a:t>
            </a:r>
            <a:r>
              <a:rPr lang="en-GB" dirty="0" smtClean="0"/>
              <a:t>Women’s leader </a:t>
            </a:r>
            <a:r>
              <a:rPr lang="en-GB" dirty="0" err="1" smtClean="0"/>
              <a:t>Noorkishili</a:t>
            </a:r>
            <a:r>
              <a:rPr lang="en-GB" dirty="0" smtClean="0"/>
              <a:t> </a:t>
            </a:r>
            <a:r>
              <a:rPr lang="en-GB" dirty="0" err="1" smtClean="0"/>
              <a:t>Naing’isa</a:t>
            </a:r>
            <a:r>
              <a:rPr lang="en-GB" dirty="0" smtClean="0"/>
              <a:t> receives a call on her mobile phone while grazing her livestock in </a:t>
            </a:r>
            <a:r>
              <a:rPr lang="en-GB" dirty="0" err="1" smtClean="0"/>
              <a:t>Mairowa</a:t>
            </a:r>
            <a:r>
              <a:rPr lang="en-GB" dirty="0" smtClean="0"/>
              <a:t> </a:t>
            </a:r>
            <a:r>
              <a:rPr lang="en-GB" dirty="0" err="1" smtClean="0"/>
              <a:t>Chini</a:t>
            </a:r>
            <a:r>
              <a:rPr lang="en-GB" dirty="0" smtClean="0"/>
              <a:t>, </a:t>
            </a:r>
            <a:r>
              <a:rPr lang="en-GB" dirty="0" err="1" smtClean="0"/>
              <a:t>Ololosokwan</a:t>
            </a:r>
            <a:r>
              <a:rPr lang="en-GB" dirty="0" smtClean="0"/>
              <a:t>, </a:t>
            </a:r>
            <a:r>
              <a:rPr lang="en-GB" dirty="0" err="1" smtClean="0"/>
              <a:t>Ngorongoro</a:t>
            </a:r>
            <a:r>
              <a:rPr lang="en-GB" dirty="0" smtClean="0"/>
              <a:t>, Tanzania.</a:t>
            </a:r>
          </a:p>
          <a:p>
            <a:r>
              <a:rPr lang="en-GB" altLang="en-US" b="1" dirty="0" smtClean="0"/>
              <a:t>Photo credit: </a:t>
            </a:r>
            <a:r>
              <a:rPr lang="en-GB" dirty="0" smtClean="0"/>
              <a:t>Geoff </a:t>
            </a:r>
            <a:r>
              <a:rPr lang="en-GB" dirty="0" err="1" smtClean="0"/>
              <a:t>Sayer</a:t>
            </a:r>
            <a:r>
              <a:rPr lang="en-GB" dirty="0" smtClean="0"/>
              <a:t>/Oxfam</a:t>
            </a:r>
            <a:endParaRPr lang="en-GB" altLang="en-US" dirty="0" smtClean="0"/>
          </a:p>
        </p:txBody>
      </p:sp>
      <p:sp>
        <p:nvSpPr>
          <p:cNvPr id="7680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8A03C4C-E6FC-47D0-A357-B295DA633DE5}" type="slidenum">
              <a:rPr lang="en-GB" altLang="en-US" smtClean="0">
                <a:ea typeface="ＭＳ Ｐゴシック"/>
                <a:cs typeface="ＭＳ Ｐゴシック"/>
              </a:rPr>
              <a:pPr/>
              <a:t>13</a:t>
            </a:fld>
            <a:endParaRPr lang="en-GB" altLang="en-US" smtClean="0">
              <a:ea typeface="ＭＳ Ｐゴシック"/>
              <a:cs typeface="ＭＳ Ｐゴシック"/>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p:spPr>
      </p:sp>
      <p:sp>
        <p:nvSpPr>
          <p:cNvPr id="69635" name="Notes Placeholder 2"/>
          <p:cNvSpPr>
            <a:spLocks noGrp="1"/>
          </p:cNvSpPr>
          <p:nvPr>
            <p:ph type="body" idx="1"/>
          </p:nvPr>
        </p:nvSpPr>
        <p:spPr bwMode="auto"/>
        <p:txBody>
          <a:bodyPr wrap="square" numCol="1" anchor="t" anchorCtr="0" compatLnSpc="1">
            <a:prstTxWarp prst="textNoShape">
              <a:avLst/>
            </a:prstTxWarp>
            <a:normAutofit fontScale="77500" lnSpcReduction="20000"/>
          </a:bodyPr>
          <a:lstStyle/>
          <a:p>
            <a:pPr>
              <a:defRPr/>
            </a:pPr>
            <a:r>
              <a:rPr lang="en-GB" altLang="en-US" b="0" i="1" dirty="0" smtClean="0">
                <a:solidFill>
                  <a:prstClr val="black"/>
                </a:solidFill>
                <a:latin typeface="Arial" pitchFamily="34" charset="0"/>
                <a:cs typeface="Arial" pitchFamily="34" charset="0"/>
              </a:rPr>
              <a:t>Clockwise</a:t>
            </a:r>
            <a:r>
              <a:rPr lang="en-GB" altLang="en-US" b="0" i="1" baseline="0" dirty="0" smtClean="0">
                <a:solidFill>
                  <a:prstClr val="black"/>
                </a:solidFill>
                <a:latin typeface="Arial" pitchFamily="34" charset="0"/>
                <a:cs typeface="Arial" pitchFamily="34" charset="0"/>
              </a:rPr>
              <a:t> from top left:</a:t>
            </a:r>
          </a:p>
          <a:p>
            <a:pPr>
              <a:defRPr/>
            </a:pPr>
            <a:endParaRPr lang="en-GB" altLang="en-US" b="0" i="1" dirty="0" smtClean="0">
              <a:solidFill>
                <a:prstClr val="black"/>
              </a:solidFill>
              <a:latin typeface="Arial" pitchFamily="34" charset="0"/>
              <a:cs typeface="Arial" pitchFamily="34" charset="0"/>
            </a:endParaRPr>
          </a:p>
          <a:p>
            <a:pPr>
              <a:defRPr/>
            </a:pPr>
            <a:r>
              <a:rPr lang="en-GB" altLang="en-US" b="1" i="0" dirty="0" smtClean="0">
                <a:solidFill>
                  <a:prstClr val="black"/>
                </a:solidFill>
                <a:latin typeface="Arial" pitchFamily="34" charset="0"/>
                <a:cs typeface="Arial" pitchFamily="34" charset="0"/>
              </a:rPr>
              <a:t>Average income per person</a:t>
            </a:r>
          </a:p>
          <a:p>
            <a:pPr>
              <a:defRPr/>
            </a:pPr>
            <a:r>
              <a:rPr lang="en-GB" altLang="en-US" b="0" i="0" dirty="0" smtClean="0">
                <a:solidFill>
                  <a:prstClr val="black"/>
                </a:solidFill>
                <a:latin typeface="Arial" pitchFamily="34" charset="0"/>
                <a:cs typeface="Arial" pitchFamily="34" charset="0"/>
              </a:rPr>
              <a:t>This</a:t>
            </a:r>
            <a:r>
              <a:rPr lang="en-GB" altLang="en-US" b="0" i="0" baseline="0" dirty="0" smtClean="0">
                <a:solidFill>
                  <a:prstClr val="black"/>
                </a:solidFill>
                <a:latin typeface="Arial" pitchFamily="34" charset="0"/>
                <a:cs typeface="Arial" pitchFamily="34" charset="0"/>
              </a:rPr>
              <a:t> is the average amount of income of each person in a country.</a:t>
            </a:r>
            <a:endParaRPr lang="en-GB" altLang="en-US" b="0" i="0" dirty="0" smtClean="0">
              <a:solidFill>
                <a:prstClr val="black"/>
              </a:solidFill>
              <a:latin typeface="Arial" pitchFamily="34" charset="0"/>
              <a:cs typeface="Arial" pitchFamily="34" charset="0"/>
            </a:endParaRPr>
          </a:p>
          <a:p>
            <a:pPr>
              <a:defRPr/>
            </a:pPr>
            <a:r>
              <a:rPr lang="en-GB" altLang="en-US" b="1" dirty="0" smtClean="0">
                <a:solidFill>
                  <a:prstClr val="black"/>
                </a:solidFill>
                <a:latin typeface="Arial" pitchFamily="34" charset="0"/>
                <a:cs typeface="Arial" pitchFamily="34" charset="0"/>
              </a:rPr>
              <a:t>Image info: </a:t>
            </a:r>
            <a:r>
              <a:rPr lang="en-GB" altLang="en-US" dirty="0" smtClean="0">
                <a:solidFill>
                  <a:prstClr val="black"/>
                </a:solidFill>
                <a:latin typeface="Arial" pitchFamily="34" charset="0"/>
                <a:cs typeface="Arial" pitchFamily="34" charset="0"/>
              </a:rPr>
              <a:t>A man withdraws money from a cash machine in </a:t>
            </a:r>
            <a:r>
              <a:rPr lang="en-GB" altLang="en-US" dirty="0" err="1" smtClean="0">
                <a:solidFill>
                  <a:prstClr val="black"/>
                </a:solidFill>
                <a:latin typeface="Arial" pitchFamily="34" charset="0"/>
                <a:cs typeface="Arial" pitchFamily="34" charset="0"/>
              </a:rPr>
              <a:t>Baqa</a:t>
            </a:r>
            <a:r>
              <a:rPr lang="en-GB" altLang="en-US" dirty="0" smtClean="0">
                <a:solidFill>
                  <a:prstClr val="black"/>
                </a:solidFill>
                <a:latin typeface="Arial" pitchFamily="34" charset="0"/>
                <a:cs typeface="Arial" pitchFamily="34" charset="0"/>
              </a:rPr>
              <a:t>, Jordan.</a:t>
            </a:r>
            <a:endParaRPr lang="en-GB" altLang="en-US" b="1" dirty="0" smtClean="0">
              <a:solidFill>
                <a:prstClr val="black"/>
              </a:solidFill>
              <a:latin typeface="Arial" pitchFamily="34" charset="0"/>
              <a:cs typeface="Arial" pitchFamily="34" charset="0"/>
            </a:endParaRPr>
          </a:p>
          <a:p>
            <a:pPr>
              <a:defRPr/>
            </a:pPr>
            <a:r>
              <a:rPr lang="en-GB" altLang="en-US" b="1" dirty="0" smtClean="0">
                <a:solidFill>
                  <a:prstClr val="black"/>
                </a:solidFill>
                <a:latin typeface="Arial" pitchFamily="34" charset="0"/>
                <a:cs typeface="Arial" pitchFamily="34" charset="0"/>
              </a:rPr>
              <a:t>Photo credit: </a:t>
            </a:r>
            <a:r>
              <a:rPr lang="en-GB" dirty="0" smtClean="0">
                <a:solidFill>
                  <a:prstClr val="black"/>
                </a:solidFill>
                <a:latin typeface="Arial" pitchFamily="34" charset="0"/>
                <a:cs typeface="Arial" pitchFamily="34" charset="0"/>
              </a:rPr>
              <a:t>Sam </a:t>
            </a:r>
            <a:r>
              <a:rPr lang="en-GB" dirty="0" err="1" smtClean="0">
                <a:solidFill>
                  <a:prstClr val="black"/>
                </a:solidFill>
                <a:latin typeface="Arial" pitchFamily="34" charset="0"/>
                <a:cs typeface="Arial" pitchFamily="34" charset="0"/>
              </a:rPr>
              <a:t>Tarling</a:t>
            </a:r>
            <a:endParaRPr lang="en-GB" dirty="0" smtClean="0">
              <a:solidFill>
                <a:prstClr val="black"/>
              </a:solidFill>
              <a:latin typeface="Arial" pitchFamily="34" charset="0"/>
              <a:cs typeface="Arial" pitchFamily="34" charset="0"/>
            </a:endParaRPr>
          </a:p>
          <a:p>
            <a:pPr>
              <a:defRPr/>
            </a:pPr>
            <a:endParaRPr lang="en-GB" altLang="en-US" b="1" i="0" dirty="0" smtClean="0">
              <a:solidFill>
                <a:prstClr val="black"/>
              </a:solidFill>
              <a:latin typeface="Arial" pitchFamily="34" charset="0"/>
              <a:cs typeface="Arial" pitchFamily="34" charset="0"/>
            </a:endParaRPr>
          </a:p>
          <a:p>
            <a:pPr>
              <a:defRPr/>
            </a:pPr>
            <a:r>
              <a:rPr lang="en-GB" altLang="en-US" b="1" dirty="0" smtClean="0">
                <a:solidFill>
                  <a:prstClr val="black"/>
                </a:solidFill>
                <a:latin typeface="Arial" pitchFamily="34" charset="0"/>
                <a:cs typeface="Arial" pitchFamily="34" charset="0"/>
              </a:rPr>
              <a:t>Life expectancy</a:t>
            </a:r>
          </a:p>
          <a:p>
            <a:pPr marL="0" marR="0" indent="0" algn="l" defTabSz="914400" rtl="0" eaLnBrk="0" fontAlgn="base" latinLnBrk="0" hangingPunct="0">
              <a:lnSpc>
                <a:spcPct val="100000"/>
              </a:lnSpc>
              <a:spcBef>
                <a:spcPct val="30000"/>
              </a:spcBef>
              <a:spcAft>
                <a:spcPct val="0"/>
              </a:spcAft>
              <a:buClrTx/>
              <a:buSzTx/>
              <a:buFontTx/>
              <a:buNone/>
              <a:tabLst/>
              <a:defRPr/>
            </a:pPr>
            <a:r>
              <a:rPr lang="en-GB" sz="1200" kern="1200" dirty="0" smtClean="0">
                <a:solidFill>
                  <a:schemeClr val="tx1"/>
                </a:solidFill>
                <a:effectLst/>
                <a:latin typeface="+mn-lt"/>
                <a:ea typeface="+mn-ea"/>
                <a:cs typeface="+mn-cs"/>
              </a:rPr>
              <a:t>This is the average number of years a person is expected to live.</a:t>
            </a:r>
            <a:endParaRPr lang="en-GB" altLang="en-US" dirty="0" smtClean="0">
              <a:solidFill>
                <a:prstClr val="black"/>
              </a:solidFill>
              <a:latin typeface="Arial" pitchFamily="34" charset="0"/>
              <a:cs typeface="Arial" pitchFamily="34" charset="0"/>
            </a:endParaRPr>
          </a:p>
          <a:p>
            <a:pPr>
              <a:defRPr/>
            </a:pPr>
            <a:r>
              <a:rPr lang="en-GB" altLang="en-US" b="1" dirty="0" smtClean="0">
                <a:solidFill>
                  <a:prstClr val="black"/>
                </a:solidFill>
                <a:latin typeface="Arial" pitchFamily="34" charset="0"/>
                <a:cs typeface="Arial" pitchFamily="34" charset="0"/>
              </a:rPr>
              <a:t>Image info: </a:t>
            </a:r>
            <a:r>
              <a:rPr lang="en-GB" altLang="en-US" dirty="0" smtClean="0">
                <a:solidFill>
                  <a:prstClr val="black"/>
                </a:solidFill>
                <a:latin typeface="Arial" pitchFamily="34" charset="0"/>
                <a:cs typeface="Arial" pitchFamily="34" charset="0"/>
              </a:rPr>
              <a:t>A mother and child in </a:t>
            </a:r>
            <a:r>
              <a:rPr lang="en-GB" altLang="en-US" dirty="0" err="1" smtClean="0">
                <a:solidFill>
                  <a:prstClr val="black"/>
                </a:solidFill>
                <a:latin typeface="Arial" pitchFamily="34" charset="0"/>
                <a:cs typeface="Arial" pitchFamily="34" charset="0"/>
              </a:rPr>
              <a:t>Pampamarca</a:t>
            </a:r>
            <a:r>
              <a:rPr lang="en-GB" altLang="en-US" dirty="0" smtClean="0">
                <a:solidFill>
                  <a:prstClr val="black"/>
                </a:solidFill>
                <a:latin typeface="Arial" pitchFamily="34" charset="0"/>
                <a:cs typeface="Arial" pitchFamily="34" charset="0"/>
              </a:rPr>
              <a:t> main square in Peru.</a:t>
            </a:r>
            <a:endParaRPr lang="en-GB" altLang="en-US" b="1" dirty="0" smtClean="0">
              <a:solidFill>
                <a:prstClr val="black"/>
              </a:solidFill>
              <a:latin typeface="Arial" pitchFamily="34" charset="0"/>
              <a:cs typeface="Arial" pitchFamily="34" charset="0"/>
            </a:endParaRPr>
          </a:p>
          <a:p>
            <a:pPr>
              <a:defRPr/>
            </a:pPr>
            <a:r>
              <a:rPr lang="en-GB" altLang="en-US" b="1" dirty="0" smtClean="0">
                <a:solidFill>
                  <a:prstClr val="black"/>
                </a:solidFill>
                <a:latin typeface="Arial" pitchFamily="34" charset="0"/>
                <a:cs typeface="Arial" pitchFamily="34" charset="0"/>
              </a:rPr>
              <a:t>Photo credit: </a:t>
            </a:r>
            <a:r>
              <a:rPr lang="en-GB" dirty="0" smtClean="0">
                <a:solidFill>
                  <a:prstClr val="black"/>
                </a:solidFill>
                <a:latin typeface="Arial" pitchFamily="34" charset="0"/>
                <a:cs typeface="Arial" pitchFamily="34" charset="0"/>
              </a:rPr>
              <a:t>Percy </a:t>
            </a:r>
            <a:r>
              <a:rPr lang="en-GB" dirty="0" err="1" smtClean="0">
                <a:solidFill>
                  <a:prstClr val="black"/>
                </a:solidFill>
                <a:latin typeface="Arial" pitchFamily="34" charset="0"/>
                <a:cs typeface="Arial" pitchFamily="34" charset="0"/>
              </a:rPr>
              <a:t>Ramírez</a:t>
            </a:r>
            <a:r>
              <a:rPr lang="en-GB" dirty="0" smtClean="0">
                <a:solidFill>
                  <a:prstClr val="black"/>
                </a:solidFill>
                <a:latin typeface="Arial" pitchFamily="34" charset="0"/>
                <a:cs typeface="Arial" pitchFamily="34" charset="0"/>
              </a:rPr>
              <a:t>/Oxfam</a:t>
            </a:r>
            <a:endParaRPr lang="en-GB" altLang="en-US" dirty="0" smtClean="0">
              <a:solidFill>
                <a:prstClr val="black"/>
              </a:solidFill>
              <a:latin typeface="Arial" pitchFamily="34" charset="0"/>
              <a:cs typeface="Arial" pitchFamily="34" charset="0"/>
            </a:endParaRPr>
          </a:p>
          <a:p>
            <a:pPr>
              <a:defRPr/>
            </a:pPr>
            <a:endParaRPr lang="en-GB" altLang="en-US" b="1" i="0" dirty="0" smtClean="0">
              <a:solidFill>
                <a:prstClr val="black"/>
              </a:solidFill>
              <a:latin typeface="Arial" pitchFamily="34" charset="0"/>
              <a:cs typeface="Arial" pitchFamily="34" charset="0"/>
            </a:endParaRPr>
          </a:p>
          <a:p>
            <a:pPr>
              <a:defRPr/>
            </a:pPr>
            <a:r>
              <a:rPr lang="en-GB" altLang="en-US" b="1" i="0" dirty="0" smtClean="0">
                <a:solidFill>
                  <a:prstClr val="black"/>
                </a:solidFill>
                <a:latin typeface="Arial" pitchFamily="34" charset="0"/>
                <a:cs typeface="Arial" pitchFamily="34" charset="0"/>
              </a:rPr>
              <a:t>Fairness score</a:t>
            </a:r>
          </a:p>
          <a:p>
            <a:pPr>
              <a:defRPr/>
            </a:pPr>
            <a:r>
              <a:rPr lang="en-GB" altLang="en-US" b="0" i="0" dirty="0" smtClean="0">
                <a:solidFill>
                  <a:prstClr val="black"/>
                </a:solidFill>
                <a:latin typeface="Arial" pitchFamily="34" charset="0"/>
                <a:cs typeface="Arial" pitchFamily="34" charset="0"/>
              </a:rPr>
              <a:t>Countries</a:t>
            </a:r>
            <a:r>
              <a:rPr lang="en-GB" altLang="en-US" b="0" i="0" baseline="0" dirty="0" smtClean="0">
                <a:solidFill>
                  <a:prstClr val="black"/>
                </a:solidFill>
                <a:latin typeface="Arial" pitchFamily="34" charset="0"/>
                <a:cs typeface="Arial" pitchFamily="34" charset="0"/>
              </a:rPr>
              <a:t> are given a score between 0 and 100 according to how equal or unequal they are. More equal countries will have a score closer to 0, less equal countries will have a score closer to 100.</a:t>
            </a:r>
            <a:endParaRPr lang="en-GB" altLang="en-US" b="0" i="0" dirty="0" smtClean="0">
              <a:solidFill>
                <a:prstClr val="black"/>
              </a:solidFill>
              <a:latin typeface="Arial" pitchFamily="34" charset="0"/>
              <a:cs typeface="Arial" pitchFamily="34" charset="0"/>
            </a:endParaRPr>
          </a:p>
          <a:p>
            <a:pPr>
              <a:defRPr/>
            </a:pPr>
            <a:r>
              <a:rPr lang="en-GB" altLang="en-US" b="1" i="0" dirty="0" smtClean="0">
                <a:solidFill>
                  <a:prstClr val="black"/>
                </a:solidFill>
                <a:latin typeface="Arial" pitchFamily="34" charset="0"/>
                <a:cs typeface="Arial" pitchFamily="34" charset="0"/>
              </a:rPr>
              <a:t>Photo credit: </a:t>
            </a:r>
            <a:r>
              <a:rPr lang="en-GB" altLang="en-US" b="0" i="0" dirty="0" smtClean="0">
                <a:solidFill>
                  <a:prstClr val="black"/>
                </a:solidFill>
                <a:latin typeface="Arial" pitchFamily="34" charset="0"/>
                <a:cs typeface="Arial" pitchFamily="34" charset="0"/>
              </a:rPr>
              <a:t>Liz </a:t>
            </a:r>
            <a:r>
              <a:rPr lang="en-GB" altLang="en-US" b="0" i="0" dirty="0" err="1" smtClean="0">
                <a:solidFill>
                  <a:prstClr val="black"/>
                </a:solidFill>
                <a:latin typeface="Arial" pitchFamily="34" charset="0"/>
                <a:cs typeface="Arial" pitchFamily="34" charset="0"/>
              </a:rPr>
              <a:t>Newbon</a:t>
            </a:r>
            <a:r>
              <a:rPr lang="en-GB" altLang="en-US" b="0" i="0" dirty="0" smtClean="0">
                <a:solidFill>
                  <a:prstClr val="black"/>
                </a:solidFill>
                <a:latin typeface="Arial" pitchFamily="34" charset="0"/>
                <a:cs typeface="Arial" pitchFamily="34" charset="0"/>
              </a:rPr>
              <a:t>/Oxfam</a:t>
            </a:r>
          </a:p>
          <a:p>
            <a:pPr>
              <a:defRPr/>
            </a:pPr>
            <a:endParaRPr lang="en-GB" altLang="en-US" b="1" i="0" dirty="0" smtClean="0">
              <a:solidFill>
                <a:prstClr val="black"/>
              </a:solidFill>
              <a:latin typeface="Arial" pitchFamily="34" charset="0"/>
              <a:cs typeface="Arial" pitchFamily="34" charset="0"/>
            </a:endParaRPr>
          </a:p>
          <a:p>
            <a:pPr>
              <a:defRPr/>
            </a:pPr>
            <a:r>
              <a:rPr lang="en-GB" altLang="en-US" b="1" i="0" dirty="0" smtClean="0">
                <a:solidFill>
                  <a:prstClr val="black"/>
                </a:solidFill>
                <a:latin typeface="Arial" pitchFamily="34" charset="0"/>
                <a:cs typeface="Arial" pitchFamily="34" charset="0"/>
              </a:rPr>
              <a:t>Gender equality score</a:t>
            </a:r>
          </a:p>
          <a:p>
            <a:pPr marL="0" marR="0" indent="0" algn="l" defTabSz="914400" rtl="0" eaLnBrk="0" fontAlgn="base" latinLnBrk="0" hangingPunct="0">
              <a:lnSpc>
                <a:spcPct val="100000"/>
              </a:lnSpc>
              <a:spcBef>
                <a:spcPct val="30000"/>
              </a:spcBef>
              <a:spcAft>
                <a:spcPct val="0"/>
              </a:spcAft>
              <a:buClrTx/>
              <a:buSzTx/>
              <a:buFontTx/>
              <a:buNone/>
              <a:tabLst/>
              <a:defRPr/>
            </a:pPr>
            <a:r>
              <a:rPr lang="en-GB" altLang="en-US" b="0" dirty="0" smtClean="0">
                <a:solidFill>
                  <a:prstClr val="black"/>
                </a:solidFill>
                <a:latin typeface="Arial" pitchFamily="34" charset="0"/>
                <a:cs typeface="Arial" pitchFamily="34" charset="0"/>
              </a:rPr>
              <a:t>This</a:t>
            </a:r>
            <a:r>
              <a:rPr lang="en-GB" altLang="en-US" b="0" baseline="0" dirty="0" smtClean="0">
                <a:solidFill>
                  <a:prstClr val="black"/>
                </a:solidFill>
                <a:latin typeface="Arial" pitchFamily="34" charset="0"/>
                <a:cs typeface="Arial" pitchFamily="34" charset="0"/>
              </a:rPr>
              <a:t> score is calculated by looking at how equal life is for women and men (or girls and boys). It covers areas such as access to healthcare, how much women and men get paid for similar jobs, the percentage of girls who go to school compared to the percentage of boys and the numbers of women in politics. The higher the score, the more equal life is for women and men.</a:t>
            </a:r>
          </a:p>
          <a:p>
            <a:pPr>
              <a:defRPr/>
            </a:pPr>
            <a:r>
              <a:rPr lang="en-GB" altLang="en-US" b="1" dirty="0" smtClean="0">
                <a:solidFill>
                  <a:prstClr val="black"/>
                </a:solidFill>
                <a:latin typeface="Arial" pitchFamily="34" charset="0"/>
                <a:cs typeface="Arial" pitchFamily="34" charset="0"/>
              </a:rPr>
              <a:t>Image info: </a:t>
            </a:r>
            <a:r>
              <a:rPr lang="en-GB" sz="1200" b="0" i="0" kern="1200" dirty="0" smtClean="0">
                <a:solidFill>
                  <a:schemeClr val="tx1"/>
                </a:solidFill>
                <a:latin typeface="+mn-lt"/>
                <a:ea typeface="+mn-ea"/>
                <a:cs typeface="+mn-cs"/>
              </a:rPr>
              <a:t>Voluntary members of the Oxfam water and sanitation committee head into </a:t>
            </a:r>
            <a:r>
              <a:rPr lang="en-GB" sz="1200" b="0" i="0" kern="1200" dirty="0" err="1" smtClean="0">
                <a:solidFill>
                  <a:schemeClr val="tx1"/>
                </a:solidFill>
                <a:latin typeface="+mn-lt"/>
                <a:ea typeface="+mn-ea"/>
                <a:cs typeface="+mn-cs"/>
              </a:rPr>
              <a:t>Jamam</a:t>
            </a:r>
            <a:r>
              <a:rPr lang="en-GB" sz="1200" b="0" i="0" kern="1200" dirty="0" smtClean="0">
                <a:solidFill>
                  <a:schemeClr val="tx1"/>
                </a:solidFill>
                <a:latin typeface="+mn-lt"/>
                <a:ea typeface="+mn-ea"/>
                <a:cs typeface="+mn-cs"/>
              </a:rPr>
              <a:t> refugee camp to spread over the loud-speaker vital messages to young women about good hygiene practices and to distribute female hygiene kits, which include underwear, soap and sanitary cloth.</a:t>
            </a:r>
            <a:endParaRPr lang="en-GB" altLang="en-US" b="1" dirty="0" smtClean="0">
              <a:solidFill>
                <a:prstClr val="black"/>
              </a:solidFill>
              <a:latin typeface="Arial" pitchFamily="34" charset="0"/>
              <a:cs typeface="Arial" pitchFamily="34" charset="0"/>
            </a:endParaRPr>
          </a:p>
          <a:p>
            <a:pPr>
              <a:defRPr/>
            </a:pPr>
            <a:r>
              <a:rPr lang="en-GB" altLang="en-US" b="1" dirty="0" smtClean="0">
                <a:solidFill>
                  <a:prstClr val="black"/>
                </a:solidFill>
                <a:latin typeface="Arial" pitchFamily="34" charset="0"/>
                <a:cs typeface="Arial" pitchFamily="34" charset="0"/>
              </a:rPr>
              <a:t>Photo credit: </a:t>
            </a:r>
            <a:r>
              <a:rPr lang="en-GB" altLang="en-US" b="0" dirty="0" smtClean="0">
                <a:solidFill>
                  <a:prstClr val="black"/>
                </a:solidFill>
                <a:latin typeface="Arial" pitchFamily="34" charset="0"/>
                <a:cs typeface="Arial" pitchFamily="34" charset="0"/>
              </a:rPr>
              <a:t>John Ferguson</a:t>
            </a:r>
          </a:p>
          <a:p>
            <a:pPr>
              <a:defRPr/>
            </a:pPr>
            <a:endParaRPr lang="en-GB" altLang="en-US" dirty="0" smtClean="0">
              <a:solidFill>
                <a:prstClr val="black"/>
              </a:solidFill>
              <a:latin typeface="Arial" pitchFamily="34" charset="0"/>
              <a:cs typeface="Arial" pitchFamily="34" charset="0"/>
            </a:endParaRPr>
          </a:p>
          <a:p>
            <a:pPr>
              <a:defRPr/>
            </a:pPr>
            <a:r>
              <a:rPr lang="en-GB" altLang="en-US" b="1" dirty="0" smtClean="0">
                <a:latin typeface="Arial" panose="020B0604020202020204" pitchFamily="34" charset="0"/>
                <a:cs typeface="Arial" panose="020B0604020202020204" pitchFamily="34" charset="0"/>
              </a:rPr>
              <a:t>Carbon</a:t>
            </a:r>
            <a:r>
              <a:rPr lang="en-GB" altLang="en-US" b="1" baseline="0" dirty="0" smtClean="0">
                <a:latin typeface="Arial" panose="020B0604020202020204" pitchFamily="34" charset="0"/>
                <a:cs typeface="Arial" panose="020B0604020202020204" pitchFamily="34" charset="0"/>
              </a:rPr>
              <a:t> footprint</a:t>
            </a:r>
          </a:p>
          <a:p>
            <a:pPr>
              <a:defRPr/>
            </a:pPr>
            <a:r>
              <a:rPr lang="en-GB" altLang="en-US" b="0" baseline="0" dirty="0" smtClean="0">
                <a:latin typeface="Arial" panose="020B0604020202020204" pitchFamily="34" charset="0"/>
                <a:cs typeface="Arial" panose="020B0604020202020204" pitchFamily="34" charset="0"/>
              </a:rPr>
              <a:t>This is the average amount of </a:t>
            </a:r>
            <a:r>
              <a:rPr lang="en-GB" sz="1200" kern="1200" dirty="0" smtClean="0">
                <a:solidFill>
                  <a:schemeClr val="tx1"/>
                </a:solidFill>
                <a:effectLst/>
                <a:latin typeface="+mn-lt"/>
                <a:ea typeface="+mn-ea"/>
                <a:cs typeface="+mn-cs"/>
              </a:rPr>
              <a:t>CO</a:t>
            </a:r>
            <a:r>
              <a:rPr lang="en-GB" sz="1200" kern="1200" baseline="-25000" dirty="0" smtClean="0">
                <a:solidFill>
                  <a:schemeClr val="tx1"/>
                </a:solidFill>
                <a:effectLst/>
                <a:latin typeface="+mn-lt"/>
                <a:ea typeface="+mn-ea"/>
                <a:cs typeface="+mn-cs"/>
              </a:rPr>
              <a:t>2</a:t>
            </a:r>
            <a:r>
              <a:rPr lang="en-GB" sz="1200" kern="1200" baseline="0" dirty="0" smtClean="0">
                <a:solidFill>
                  <a:schemeClr val="tx1"/>
                </a:solidFill>
                <a:effectLst/>
                <a:latin typeface="+mn-lt"/>
                <a:ea typeface="+mn-ea"/>
                <a:cs typeface="+mn-cs"/>
              </a:rPr>
              <a:t> emitted per person each year, for example as a result of electricity, transport and food. </a:t>
            </a:r>
            <a:r>
              <a:rPr lang="en-GB" sz="1200" kern="1200" dirty="0" smtClean="0">
                <a:solidFill>
                  <a:schemeClr val="tx1"/>
                </a:solidFill>
                <a:effectLst/>
                <a:latin typeface="+mn-lt"/>
                <a:ea typeface="+mn-ea"/>
                <a:cs typeface="+mn-cs"/>
              </a:rPr>
              <a:t>CO</a:t>
            </a:r>
            <a:r>
              <a:rPr lang="en-GB" sz="1200" kern="1200" baseline="-25000" dirty="0" smtClean="0">
                <a:solidFill>
                  <a:schemeClr val="tx1"/>
                </a:solidFill>
                <a:effectLst/>
                <a:latin typeface="+mn-lt"/>
                <a:ea typeface="+mn-ea"/>
                <a:cs typeface="+mn-cs"/>
              </a:rPr>
              <a:t>2</a:t>
            </a:r>
            <a:r>
              <a:rPr lang="en-GB" sz="1200" kern="1200" baseline="0" dirty="0" smtClean="0">
                <a:solidFill>
                  <a:schemeClr val="tx1"/>
                </a:solidFill>
                <a:effectLst/>
                <a:latin typeface="+mn-lt"/>
                <a:ea typeface="+mn-ea"/>
                <a:cs typeface="+mn-cs"/>
              </a:rPr>
              <a:t> is one of the greenhouse gases responsible for climate change. The larger the carbon footprint the greater the impact on our planet</a:t>
            </a:r>
            <a:r>
              <a:rPr lang="en-GB" altLang="en-US" b="1" baseline="-25000" dirty="0" smtClean="0">
                <a:latin typeface="Arial" panose="020B0604020202020204" pitchFamily="34" charset="0"/>
                <a:cs typeface="Arial" panose="020B0604020202020204" pitchFamily="34" charset="0"/>
              </a:rPr>
              <a:t> </a:t>
            </a:r>
          </a:p>
          <a:p>
            <a:pPr>
              <a:defRPr/>
            </a:pPr>
            <a:r>
              <a:rPr lang="en-GB" altLang="en-US" b="1" dirty="0" smtClean="0">
                <a:latin typeface="Arial" panose="020B0604020202020204" pitchFamily="34" charset="0"/>
                <a:cs typeface="Arial" panose="020B0604020202020204" pitchFamily="34" charset="0"/>
              </a:rPr>
              <a:t>Image info: </a:t>
            </a:r>
            <a:r>
              <a:rPr lang="en-GB" altLang="en-US" dirty="0" smtClean="0">
                <a:latin typeface="Arial" panose="020B0604020202020204" pitchFamily="34" charset="0"/>
                <a:cs typeface="Arial" panose="020B0604020202020204" pitchFamily="34" charset="0"/>
              </a:rPr>
              <a:t>J.D.</a:t>
            </a:r>
            <a:r>
              <a:rPr lang="en-GB" altLang="en-US" baseline="0" dirty="0" smtClean="0">
                <a:latin typeface="Arial" panose="020B0604020202020204" pitchFamily="34" charset="0"/>
                <a:cs typeface="Arial" panose="020B0604020202020204" pitchFamily="34" charset="0"/>
              </a:rPr>
              <a:t> Irving Smoke Stacks in </a:t>
            </a:r>
            <a:r>
              <a:rPr lang="en-GB" sz="1200" b="0" i="0" kern="1200" dirty="0" err="1" smtClean="0">
                <a:solidFill>
                  <a:schemeClr val="tx1"/>
                </a:solidFill>
                <a:latin typeface="+mn-lt"/>
                <a:ea typeface="+mn-ea"/>
                <a:cs typeface="+mn-cs"/>
              </a:rPr>
              <a:t>Fallsview</a:t>
            </a:r>
            <a:r>
              <a:rPr lang="en-GB" sz="1200" b="0" i="0" kern="1200" dirty="0" smtClean="0">
                <a:solidFill>
                  <a:schemeClr val="tx1"/>
                </a:solidFill>
                <a:latin typeface="+mn-lt"/>
                <a:ea typeface="+mn-ea"/>
                <a:cs typeface="+mn-cs"/>
              </a:rPr>
              <a:t> Park/Reversing Falls, Saint John, New Brunswick, Canada.</a:t>
            </a:r>
            <a:endParaRPr lang="en-GB" altLang="en-US" b="1" dirty="0" smtClean="0">
              <a:latin typeface="Arial" panose="020B0604020202020204" pitchFamily="34" charset="0"/>
              <a:cs typeface="Arial" panose="020B0604020202020204" pitchFamily="34" charset="0"/>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GB" altLang="en-US" b="1" dirty="0" smtClean="0">
                <a:latin typeface="Arial" panose="020B0604020202020204" pitchFamily="34" charset="0"/>
                <a:cs typeface="Arial" panose="020B0604020202020204" pitchFamily="34" charset="0"/>
              </a:rPr>
              <a:t>Photo credit: </a:t>
            </a:r>
            <a:r>
              <a:rPr lang="en-GB" altLang="en-US" b="0" dirty="0" smtClean="0">
                <a:latin typeface="Arial" panose="020B0604020202020204" pitchFamily="34" charset="0"/>
                <a:cs typeface="Arial" panose="020B0604020202020204" pitchFamily="34" charset="0"/>
              </a:rPr>
              <a:t>Tony</a:t>
            </a:r>
            <a:r>
              <a:rPr lang="en-GB" altLang="en-US" b="0" baseline="0" dirty="0" smtClean="0">
                <a:latin typeface="Arial" panose="020B0604020202020204" pitchFamily="34" charset="0"/>
                <a:cs typeface="Arial" panose="020B0604020202020204" pitchFamily="34" charset="0"/>
              </a:rPr>
              <a:t> Webster:</a:t>
            </a:r>
            <a:r>
              <a:rPr lang="en-GB" dirty="0" smtClean="0"/>
              <a:t> </a:t>
            </a:r>
            <a:r>
              <a:rPr lang="en-GB" sz="1200" u="sng" kern="1200" dirty="0" smtClean="0">
                <a:solidFill>
                  <a:schemeClr val="tx1"/>
                </a:solidFill>
                <a:latin typeface="+mn-lt"/>
                <a:ea typeface="+mn-ea"/>
                <a:cs typeface="+mn-cs"/>
                <a:hlinkClick r:id="rId3"/>
              </a:rPr>
              <a:t>commons.wikimedia.org/wiki/File:J.D._</a:t>
            </a:r>
            <a:r>
              <a:rPr lang="en-GB" sz="1200" u="sng" kern="1200" dirty="0" err="1" smtClean="0">
                <a:solidFill>
                  <a:schemeClr val="tx1"/>
                </a:solidFill>
                <a:latin typeface="+mn-lt"/>
                <a:ea typeface="+mn-ea"/>
                <a:cs typeface="+mn-cs"/>
                <a:hlinkClick r:id="rId3"/>
              </a:rPr>
              <a:t>Irving_Smoke_Stacks</a:t>
            </a:r>
            <a:r>
              <a:rPr lang="en-GB" sz="1200" u="sng" kern="1200" dirty="0" smtClean="0">
                <a:solidFill>
                  <a:schemeClr val="tx1"/>
                </a:solidFill>
                <a:latin typeface="+mn-lt"/>
                <a:ea typeface="+mn-ea"/>
                <a:cs typeface="+mn-cs"/>
                <a:hlinkClick r:id="rId3"/>
              </a:rPr>
              <a:t>_(22475694145).jpg</a:t>
            </a:r>
            <a:endParaRPr lang="en-GB" dirty="0" smtClean="0"/>
          </a:p>
          <a:p>
            <a:pPr>
              <a:defRPr/>
            </a:pPr>
            <a:r>
              <a:rPr lang="en-GB" altLang="en-US" dirty="0" smtClean="0">
                <a:latin typeface="Arial" panose="020B0604020202020204" pitchFamily="34" charset="0"/>
                <a:cs typeface="Arial" panose="020B0604020202020204" pitchFamily="34" charset="0"/>
              </a:rPr>
              <a:t>Licensed under </a:t>
            </a:r>
            <a:r>
              <a:rPr lang="en-GB" dirty="0" smtClean="0"/>
              <a:t>the Creative Commons</a:t>
            </a:r>
            <a:r>
              <a:rPr lang="en-GB" baseline="0" dirty="0" smtClean="0"/>
              <a:t> Attribution-Share Alike 2.0 Generic license: </a:t>
            </a:r>
            <a:r>
              <a:rPr lang="en-GB" sz="1200" u="sng" kern="1200" dirty="0" smtClean="0">
                <a:solidFill>
                  <a:schemeClr val="tx1"/>
                </a:solidFill>
                <a:latin typeface="+mn-lt"/>
                <a:ea typeface="+mn-ea"/>
                <a:cs typeface="+mn-cs"/>
                <a:hlinkClick r:id="rId4"/>
              </a:rPr>
              <a:t>creativecommons.org/licenses/by-</a:t>
            </a:r>
            <a:r>
              <a:rPr lang="en-GB" sz="1200" u="sng" kern="1200" dirty="0" err="1" smtClean="0">
                <a:solidFill>
                  <a:schemeClr val="tx1"/>
                </a:solidFill>
                <a:latin typeface="+mn-lt"/>
                <a:ea typeface="+mn-ea"/>
                <a:cs typeface="+mn-cs"/>
                <a:hlinkClick r:id="rId4"/>
              </a:rPr>
              <a:t>sa</a:t>
            </a:r>
            <a:r>
              <a:rPr lang="en-GB" sz="1200" u="sng" kern="1200" dirty="0" smtClean="0">
                <a:solidFill>
                  <a:schemeClr val="tx1"/>
                </a:solidFill>
                <a:latin typeface="+mn-lt"/>
                <a:ea typeface="+mn-ea"/>
                <a:cs typeface="+mn-cs"/>
                <a:hlinkClick r:id="rId4"/>
              </a:rPr>
              <a:t>/2.0/</a:t>
            </a:r>
            <a:r>
              <a:rPr lang="en-GB" sz="1200" kern="1200" dirty="0" smtClean="0">
                <a:solidFill>
                  <a:schemeClr val="tx1"/>
                </a:solidFill>
                <a:latin typeface="+mn-lt"/>
                <a:ea typeface="+mn-ea"/>
                <a:cs typeface="+mn-cs"/>
              </a:rPr>
              <a:t> </a:t>
            </a:r>
          </a:p>
          <a:p>
            <a:pPr>
              <a:defRPr/>
            </a:pPr>
            <a:endParaRPr lang="en-GB" altLang="en-US" dirty="0" smtClean="0">
              <a:latin typeface="Arial" pitchFamily="34" charset="0"/>
              <a:cs typeface="Arial" pitchFamily="34" charset="0"/>
            </a:endParaRPr>
          </a:p>
          <a:p>
            <a:pPr>
              <a:defRPr/>
            </a:pPr>
            <a:r>
              <a:rPr lang="en-GB" altLang="en-US" b="1" dirty="0" smtClean="0">
                <a:latin typeface="Arial" pitchFamily="34" charset="0"/>
                <a:cs typeface="Arial" pitchFamily="34" charset="0"/>
              </a:rPr>
              <a:t>Population</a:t>
            </a:r>
          </a:p>
          <a:p>
            <a:pPr>
              <a:defRPr/>
            </a:pPr>
            <a:r>
              <a:rPr lang="en-GB" altLang="en-US" dirty="0" smtClean="0">
                <a:latin typeface="Arial" pitchFamily="34" charset="0"/>
                <a:cs typeface="Arial" pitchFamily="34" charset="0"/>
              </a:rPr>
              <a:t>This is </a:t>
            </a:r>
            <a:r>
              <a:rPr lang="en-GB" altLang="en-US" baseline="0" dirty="0" smtClean="0">
                <a:latin typeface="Arial" pitchFamily="34" charset="0"/>
                <a:cs typeface="Arial" pitchFamily="34" charset="0"/>
              </a:rPr>
              <a:t>the total number of people living in the country. </a:t>
            </a:r>
            <a:endParaRPr lang="en-GB" altLang="en-US" dirty="0" smtClean="0">
              <a:latin typeface="Arial" pitchFamily="34" charset="0"/>
              <a:cs typeface="Arial" pitchFamily="34" charset="0"/>
            </a:endParaRPr>
          </a:p>
          <a:p>
            <a:r>
              <a:rPr lang="en-GB" altLang="en-US" b="1" dirty="0" smtClean="0"/>
              <a:t>Image info: </a:t>
            </a:r>
            <a:r>
              <a:rPr lang="en-GB" altLang="en-US" dirty="0" smtClean="0"/>
              <a:t>A twice-weekly vegetable market in the town of Bara </a:t>
            </a:r>
            <a:r>
              <a:rPr lang="en-GB" altLang="en-US" dirty="0" err="1" smtClean="0"/>
              <a:t>Gaon</a:t>
            </a:r>
            <a:r>
              <a:rPr lang="en-GB" altLang="en-US" dirty="0" smtClean="0"/>
              <a:t>,</a:t>
            </a:r>
            <a:r>
              <a:rPr lang="en-GB" altLang="en-US" baseline="0" dirty="0" smtClean="0"/>
              <a:t> </a:t>
            </a:r>
            <a:r>
              <a:rPr lang="en-GB" altLang="en-US" dirty="0" smtClean="0"/>
              <a:t>India. </a:t>
            </a:r>
          </a:p>
          <a:p>
            <a:r>
              <a:rPr lang="en-GB" altLang="en-US" b="1" dirty="0" smtClean="0"/>
              <a:t>Photo credit: </a:t>
            </a:r>
            <a:r>
              <a:rPr lang="en-GB" altLang="en-US" dirty="0" smtClean="0"/>
              <a:t>Tom </a:t>
            </a:r>
            <a:r>
              <a:rPr lang="en-GB" altLang="en-US" dirty="0" err="1" smtClean="0"/>
              <a:t>Pietrasik</a:t>
            </a:r>
            <a:r>
              <a:rPr lang="en-GB" altLang="en-US" dirty="0" smtClean="0"/>
              <a:t>/Oxfam</a:t>
            </a:r>
          </a:p>
        </p:txBody>
      </p:sp>
      <p:sp>
        <p:nvSpPr>
          <p:cNvPr id="3379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865D24B-1F94-4050-BD78-39F61FFDC726}" type="slidenum">
              <a:rPr lang="en-GB" altLang="en-US" smtClean="0">
                <a:latin typeface="Arial" charset="0"/>
              </a:rPr>
              <a:pPr/>
              <a:t>15</a:t>
            </a:fld>
            <a:endParaRPr lang="en-GB" altLang="en-US" smtClean="0">
              <a:latin typeface="Arial"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p:spPr>
      </p:sp>
      <p:sp>
        <p:nvSpPr>
          <p:cNvPr id="5120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GB" altLang="en-US" dirty="0" smtClean="0"/>
          </a:p>
        </p:txBody>
      </p:sp>
      <p:sp>
        <p:nvSpPr>
          <p:cNvPr id="5120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EBC0C65-A31B-451F-949C-8DB7762F7011}" type="slidenum">
              <a:rPr lang="en-GB" altLang="en-US" smtClean="0">
                <a:latin typeface="Arial" charset="0"/>
              </a:rPr>
              <a:pPr/>
              <a:t>16</a:t>
            </a:fld>
            <a:endParaRPr lang="en-GB" altLang="en-US" smtClean="0">
              <a:latin typeface="Arial"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p:spPr>
      </p:sp>
      <p:sp>
        <p:nvSpPr>
          <p:cNvPr id="5120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GB" altLang="en-US" dirty="0" smtClean="0"/>
          </a:p>
        </p:txBody>
      </p:sp>
      <p:sp>
        <p:nvSpPr>
          <p:cNvPr id="5120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EBC0C65-A31B-451F-949C-8DB7762F7011}" type="slidenum">
              <a:rPr lang="en-GB" altLang="en-US" smtClean="0">
                <a:latin typeface="Arial" charset="0"/>
              </a:rPr>
              <a:pPr/>
              <a:t>17</a:t>
            </a:fld>
            <a:endParaRPr lang="en-GB" altLang="en-US" smtClean="0">
              <a:latin typeface="Arial"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pPr>
              <a:defRPr/>
            </a:pPr>
            <a:fld id="{EC6A7579-6003-4EE6-B59A-625709430EEC}" type="slidenum">
              <a:rPr lang="en-GB" smtClean="0"/>
              <a:pPr>
                <a:defRPr/>
              </a:pPr>
              <a:t>19</a:t>
            </a:fld>
            <a:endParaRPr lang="en-GB"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latin typeface="+mn-lt"/>
                <a:ea typeface="+mn-ea"/>
                <a:cs typeface="+mn-cs"/>
              </a:rPr>
              <a:t>This world map shows average income per person in different countries across the world. </a:t>
            </a:r>
            <a:r>
              <a:rPr lang="en-GB" sz="1200" strike="noStrike" kern="1200" dirty="0" smtClean="0">
                <a:solidFill>
                  <a:schemeClr val="tx1"/>
                </a:solidFill>
                <a:latin typeface="+mn-lt"/>
                <a:ea typeface="+mn-ea"/>
                <a:cs typeface="+mn-cs"/>
              </a:rPr>
              <a:t>Countries with a lower average income</a:t>
            </a:r>
            <a:r>
              <a:rPr lang="en-GB" sz="1200" kern="1200" dirty="0" smtClean="0">
                <a:solidFill>
                  <a:schemeClr val="tx1"/>
                </a:solidFill>
                <a:latin typeface="+mn-lt"/>
                <a:ea typeface="+mn-ea"/>
                <a:cs typeface="+mn-cs"/>
              </a:rPr>
              <a:t> are shaded in orange and yellow; those with</a:t>
            </a:r>
            <a:r>
              <a:rPr lang="en-GB" sz="1200" kern="1200" baseline="0" dirty="0" smtClean="0">
                <a:solidFill>
                  <a:schemeClr val="tx1"/>
                </a:solidFill>
                <a:latin typeface="+mn-lt"/>
                <a:ea typeface="+mn-ea"/>
                <a:cs typeface="+mn-cs"/>
              </a:rPr>
              <a:t> </a:t>
            </a:r>
            <a:r>
              <a:rPr lang="en-GB" sz="1200" kern="1200" dirty="0" smtClean="0">
                <a:solidFill>
                  <a:schemeClr val="tx1"/>
                </a:solidFill>
                <a:latin typeface="+mn-lt"/>
                <a:ea typeface="+mn-ea"/>
                <a:cs typeface="+mn-cs"/>
              </a:rPr>
              <a:t>a higher average</a:t>
            </a:r>
            <a:r>
              <a:rPr lang="en-GB" sz="1200" kern="1200" baseline="0" dirty="0" smtClean="0">
                <a:solidFill>
                  <a:schemeClr val="tx1"/>
                </a:solidFill>
                <a:latin typeface="+mn-lt"/>
                <a:ea typeface="+mn-ea"/>
                <a:cs typeface="+mn-cs"/>
              </a:rPr>
              <a:t> </a:t>
            </a:r>
            <a:r>
              <a:rPr lang="en-GB" sz="1200" kern="1200" dirty="0" smtClean="0">
                <a:solidFill>
                  <a:schemeClr val="tx1"/>
                </a:solidFill>
                <a:latin typeface="+mn-lt"/>
                <a:ea typeface="+mn-ea"/>
                <a:cs typeface="+mn-cs"/>
              </a:rPr>
              <a:t>income are shaded in green.</a:t>
            </a:r>
          </a:p>
          <a:p>
            <a:endParaRPr lang="en-GB" sz="1200" kern="1200" dirty="0" smtClean="0">
              <a:solidFill>
                <a:schemeClr val="tx1"/>
              </a:solidFill>
              <a:latin typeface="+mn-lt"/>
              <a:ea typeface="+mn-ea"/>
              <a:cs typeface="+mn-cs"/>
            </a:endParaRPr>
          </a:p>
          <a:p>
            <a:r>
              <a:rPr lang="en-GB" b="1" dirty="0" smtClean="0"/>
              <a:t>Credit: </a:t>
            </a:r>
            <a:r>
              <a:rPr lang="en-GB" b="0" dirty="0" smtClean="0"/>
              <a:t>World Bank,</a:t>
            </a:r>
            <a:r>
              <a:rPr lang="en-GB" b="0" baseline="0" dirty="0" smtClean="0"/>
              <a:t> 2015:</a:t>
            </a:r>
            <a:r>
              <a:rPr lang="en-GB" b="1" dirty="0" smtClean="0"/>
              <a:t> </a:t>
            </a:r>
            <a:r>
              <a:rPr lang="en-GB" sz="1200" u="sng" kern="1200" dirty="0" smtClean="0">
                <a:solidFill>
                  <a:schemeClr val="tx1"/>
                </a:solidFill>
                <a:latin typeface="+mn-lt"/>
                <a:ea typeface="+mn-ea"/>
                <a:cs typeface="+mn-cs"/>
                <a:hlinkClick r:id="rId3"/>
              </a:rPr>
              <a:t>data.worldbank.org/maps2015</a:t>
            </a:r>
            <a:r>
              <a:rPr lang="en-GB" sz="1200" kern="1200" dirty="0" smtClean="0">
                <a:solidFill>
                  <a:schemeClr val="tx1"/>
                </a:solidFill>
                <a:latin typeface="+mn-lt"/>
                <a:ea typeface="+mn-ea"/>
                <a:cs typeface="+mn-cs"/>
              </a:rPr>
              <a:t> </a:t>
            </a:r>
          </a:p>
        </p:txBody>
      </p:sp>
      <p:sp>
        <p:nvSpPr>
          <p:cNvPr id="4" name="Slide Number Placeholder 3"/>
          <p:cNvSpPr>
            <a:spLocks noGrp="1"/>
          </p:cNvSpPr>
          <p:nvPr>
            <p:ph type="sldNum" sz="quarter" idx="10"/>
          </p:nvPr>
        </p:nvSpPr>
        <p:spPr/>
        <p:txBody>
          <a:bodyPr/>
          <a:lstStyle/>
          <a:p>
            <a:pPr>
              <a:defRPr/>
            </a:pPr>
            <a:fld id="{EC6A7579-6003-4EE6-B59A-625709430EEC}" type="slidenum">
              <a:rPr lang="en-GB" smtClean="0"/>
              <a:pPr>
                <a:defRPr/>
              </a:pPr>
              <a:t>20</a:t>
            </a:fld>
            <a:endParaRPr lang="en-GB" dirty="0"/>
          </a:p>
        </p:txBody>
      </p:sp>
    </p:spTree>
    <p:extLst>
      <p:ext uri="{BB962C8B-B14F-4D97-AF65-F5344CB8AC3E}">
        <p14:creationId xmlns="" xmlns:p14="http://schemas.microsoft.com/office/powerpoint/2010/main" val="33110426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sz="1200" kern="1200" dirty="0" smtClean="0">
                <a:solidFill>
                  <a:schemeClr val="tx1"/>
                </a:solidFill>
                <a:latin typeface="+mn-lt"/>
                <a:ea typeface="+mn-ea"/>
                <a:cs typeface="+mn-cs"/>
              </a:rPr>
              <a:t>This world map shows the medals achieved by countries participating in the London 2012 Olympic Games. </a:t>
            </a:r>
          </a:p>
          <a:p>
            <a:pPr marL="0" marR="0" lvl="0" indent="0" algn="l" defTabSz="914400" rtl="0" eaLnBrk="0" fontAlgn="base" latinLnBrk="0" hangingPunct="0">
              <a:lnSpc>
                <a:spcPct val="100000"/>
              </a:lnSpc>
              <a:spcBef>
                <a:spcPct val="30000"/>
              </a:spcBef>
              <a:spcAft>
                <a:spcPct val="0"/>
              </a:spcAft>
              <a:buClrTx/>
              <a:buSzTx/>
              <a:buFont typeface="Arial" pitchFamily="34" charset="0"/>
              <a:buChar char="•"/>
              <a:tabLst/>
              <a:defRPr/>
            </a:pPr>
            <a:r>
              <a:rPr lang="en-GB" sz="1200" kern="1200" dirty="0" smtClean="0">
                <a:solidFill>
                  <a:schemeClr val="tx1"/>
                </a:solidFill>
                <a:latin typeface="+mn-lt"/>
                <a:ea typeface="+mn-ea"/>
                <a:cs typeface="+mn-cs"/>
              </a:rPr>
              <a:t> Gold represents countries that won at least one gold medal. </a:t>
            </a:r>
          </a:p>
          <a:p>
            <a:pPr marL="0" marR="0" lvl="0" indent="0" algn="l" defTabSz="914400" rtl="0" eaLnBrk="0" fontAlgn="base" latinLnBrk="0" hangingPunct="0">
              <a:lnSpc>
                <a:spcPct val="100000"/>
              </a:lnSpc>
              <a:spcBef>
                <a:spcPct val="30000"/>
              </a:spcBef>
              <a:spcAft>
                <a:spcPct val="0"/>
              </a:spcAft>
              <a:buClrTx/>
              <a:buSzTx/>
              <a:buFont typeface="Arial" pitchFamily="34" charset="0"/>
              <a:buChar char="•"/>
              <a:tabLst/>
              <a:defRPr/>
            </a:pPr>
            <a:r>
              <a:rPr lang="en-GB" sz="1200" kern="1200" dirty="0" smtClean="0">
                <a:solidFill>
                  <a:schemeClr val="tx1"/>
                </a:solidFill>
                <a:latin typeface="+mn-lt"/>
                <a:ea typeface="+mn-ea"/>
                <a:cs typeface="+mn-cs"/>
              </a:rPr>
              <a:t> Silver represents countries that won at least one silver medal. </a:t>
            </a:r>
          </a:p>
          <a:p>
            <a:pPr marL="0" marR="0" lvl="0" indent="0" algn="l" defTabSz="914400" rtl="0" eaLnBrk="0" fontAlgn="base" latinLnBrk="0" hangingPunct="0">
              <a:lnSpc>
                <a:spcPct val="100000"/>
              </a:lnSpc>
              <a:spcBef>
                <a:spcPct val="30000"/>
              </a:spcBef>
              <a:spcAft>
                <a:spcPct val="0"/>
              </a:spcAft>
              <a:buClrTx/>
              <a:buSzTx/>
              <a:buFont typeface="Arial" pitchFamily="34" charset="0"/>
              <a:buChar char="•"/>
              <a:tabLst/>
              <a:defRPr/>
            </a:pPr>
            <a:r>
              <a:rPr lang="en-GB" sz="1200" kern="1200" dirty="0" smtClean="0">
                <a:solidFill>
                  <a:schemeClr val="tx1"/>
                </a:solidFill>
                <a:latin typeface="+mn-lt"/>
                <a:ea typeface="+mn-ea"/>
                <a:cs typeface="+mn-cs"/>
              </a:rPr>
              <a:t> Bronze represents countries that won at least one bronze medal. </a:t>
            </a:r>
          </a:p>
          <a:p>
            <a:pPr marL="0" marR="0" lvl="0" indent="0" algn="l" defTabSz="914400" rtl="0" eaLnBrk="0" fontAlgn="base" latinLnBrk="0" hangingPunct="0">
              <a:lnSpc>
                <a:spcPct val="100000"/>
              </a:lnSpc>
              <a:spcBef>
                <a:spcPct val="30000"/>
              </a:spcBef>
              <a:spcAft>
                <a:spcPct val="0"/>
              </a:spcAft>
              <a:buClrTx/>
              <a:buSzTx/>
              <a:buFont typeface="Arial" pitchFamily="34" charset="0"/>
              <a:buChar char="•"/>
              <a:tabLst/>
              <a:defRPr/>
            </a:pPr>
            <a:r>
              <a:rPr lang="en-GB" sz="1200" kern="1200" dirty="0" smtClean="0">
                <a:solidFill>
                  <a:schemeClr val="tx1"/>
                </a:solidFill>
                <a:latin typeface="+mn-lt"/>
                <a:ea typeface="+mn-ea"/>
                <a:cs typeface="+mn-cs"/>
              </a:rPr>
              <a:t> Blue represents countries that didn’t win any medals.</a:t>
            </a:r>
          </a:p>
          <a:p>
            <a:pPr marL="0" marR="0" lvl="0" indent="0" algn="l" defTabSz="914400" rtl="0" eaLnBrk="0" fontAlgn="base" latinLnBrk="0" hangingPunct="0">
              <a:lnSpc>
                <a:spcPct val="100000"/>
              </a:lnSpc>
              <a:spcBef>
                <a:spcPct val="30000"/>
              </a:spcBef>
              <a:spcAft>
                <a:spcPct val="0"/>
              </a:spcAft>
              <a:buClrTx/>
              <a:buSzTx/>
              <a:buFont typeface="Arial" pitchFamily="34" charset="0"/>
              <a:buChar char="•"/>
              <a:tabLst/>
              <a:defRPr/>
            </a:pPr>
            <a:r>
              <a:rPr lang="en-GB" sz="1200" kern="1200" dirty="0" smtClean="0">
                <a:solidFill>
                  <a:schemeClr val="tx1"/>
                </a:solidFill>
                <a:latin typeface="+mn-lt"/>
                <a:ea typeface="+mn-ea"/>
                <a:cs typeface="+mn-cs"/>
              </a:rPr>
              <a:t> Red represents countries that did not participate in the London 2012 Olympic Games. </a:t>
            </a:r>
          </a:p>
          <a:p>
            <a:pPr marL="0" marR="0" lvl="0" indent="0" algn="l" defTabSz="914400" rtl="0" eaLnBrk="0" fontAlgn="base" latinLnBrk="0" hangingPunct="0">
              <a:lnSpc>
                <a:spcPct val="100000"/>
              </a:lnSpc>
              <a:spcBef>
                <a:spcPct val="30000"/>
              </a:spcBef>
              <a:spcAft>
                <a:spcPct val="0"/>
              </a:spcAft>
              <a:buClrTx/>
              <a:buSzTx/>
              <a:buFont typeface="Arial" pitchFamily="34" charset="0"/>
              <a:buNone/>
              <a:tabLst/>
              <a:defRPr/>
            </a:pPr>
            <a:endParaRPr lang="en-GB" sz="1200" i="1" kern="1200" dirty="0" smtClean="0">
              <a:solidFill>
                <a:schemeClr val="tx1"/>
              </a:solidFill>
              <a:latin typeface="+mn-lt"/>
              <a:ea typeface="+mn-ea"/>
              <a:cs typeface="+mn-cs"/>
            </a:endParaRPr>
          </a:p>
          <a:p>
            <a:pPr marL="0" marR="0" lvl="0" indent="0" algn="l" defTabSz="914400" rtl="0" eaLnBrk="0" fontAlgn="base" latinLnBrk="0" hangingPunct="0">
              <a:lnSpc>
                <a:spcPct val="100000"/>
              </a:lnSpc>
              <a:spcBef>
                <a:spcPct val="30000"/>
              </a:spcBef>
              <a:spcAft>
                <a:spcPct val="0"/>
              </a:spcAft>
              <a:buClrTx/>
              <a:buSzTx/>
              <a:buFont typeface="Arial" pitchFamily="34" charset="0"/>
              <a:buNone/>
              <a:tabLst/>
              <a:defRPr/>
            </a:pPr>
            <a:r>
              <a:rPr lang="en-GB" sz="1200" i="1" kern="1200" dirty="0" smtClean="0">
                <a:solidFill>
                  <a:schemeClr val="tx1"/>
                </a:solidFill>
                <a:latin typeface="+mn-lt"/>
                <a:ea typeface="+mn-ea"/>
                <a:cs typeface="+mn-cs"/>
              </a:rPr>
              <a:t>Note: This map was created on 9</a:t>
            </a:r>
            <a:r>
              <a:rPr lang="en-GB" sz="1200" i="1" kern="1200" baseline="30000" dirty="0" smtClean="0">
                <a:solidFill>
                  <a:schemeClr val="tx1"/>
                </a:solidFill>
                <a:latin typeface="+mn-lt"/>
                <a:ea typeface="+mn-ea"/>
                <a:cs typeface="+mn-cs"/>
              </a:rPr>
              <a:t>th</a:t>
            </a:r>
            <a:r>
              <a:rPr lang="en-GB" sz="1200" i="1" kern="1200" dirty="0" smtClean="0">
                <a:solidFill>
                  <a:schemeClr val="tx1"/>
                </a:solidFill>
                <a:latin typeface="+mn-lt"/>
                <a:ea typeface="+mn-ea"/>
                <a:cs typeface="+mn-cs"/>
              </a:rPr>
              <a:t> August 2012 and may not represent the final  results. </a:t>
            </a:r>
            <a:endParaRPr lang="en-GB" sz="1200" kern="1200" dirty="0" smtClean="0">
              <a:solidFill>
                <a:schemeClr val="tx1"/>
              </a:solidFill>
              <a:latin typeface="+mn-lt"/>
              <a:ea typeface="+mn-ea"/>
              <a:cs typeface="+mn-cs"/>
            </a:endParaRPr>
          </a:p>
          <a:p>
            <a:r>
              <a:rPr lang="en-GB" b="1" dirty="0" smtClean="0"/>
              <a:t>Credit: </a:t>
            </a:r>
            <a:r>
              <a:rPr lang="en-GB" b="0" dirty="0" smtClean="0"/>
              <a:t>Spacejam2: </a:t>
            </a:r>
            <a:r>
              <a:rPr lang="en-GB" sz="1200" u="sng" kern="1200" dirty="0" smtClean="0">
                <a:solidFill>
                  <a:schemeClr val="tx1"/>
                </a:solidFill>
                <a:latin typeface="+mn-lt"/>
                <a:ea typeface="+mn-ea"/>
                <a:cs typeface="+mn-cs"/>
                <a:hlinkClick r:id="rId3"/>
              </a:rPr>
              <a:t>commons.wikimedia.org/wiki/File:2012_Summer_Olympics_medal_map.png</a:t>
            </a:r>
            <a:r>
              <a:rPr lang="en-GB" sz="1200" i="1" kern="1200" dirty="0" smtClean="0">
                <a:solidFill>
                  <a:schemeClr val="tx1"/>
                </a:solidFill>
                <a:latin typeface="+mn-lt"/>
                <a:ea typeface="+mn-ea"/>
                <a:cs typeface="+mn-cs"/>
              </a:rPr>
              <a:t> </a:t>
            </a:r>
            <a:r>
              <a:rPr lang="en-GB" b="1" baseline="0" dirty="0" smtClean="0"/>
              <a:t> </a:t>
            </a:r>
            <a:endParaRPr lang="en-GB" b="1"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GB" altLang="en-US" dirty="0" smtClean="0">
                <a:latin typeface="Arial" panose="020B0604020202020204" pitchFamily="34" charset="0"/>
                <a:cs typeface="Arial" panose="020B0604020202020204" pitchFamily="34" charset="0"/>
              </a:rPr>
              <a:t>Licensed under </a:t>
            </a:r>
            <a:r>
              <a:rPr lang="en-GB" dirty="0" smtClean="0"/>
              <a:t>the Creative Commons</a:t>
            </a:r>
            <a:r>
              <a:rPr lang="en-GB" baseline="0" dirty="0" smtClean="0"/>
              <a:t> Attribution-Share Alike 3.0 </a:t>
            </a:r>
            <a:r>
              <a:rPr lang="en-GB" baseline="0" dirty="0" err="1" smtClean="0"/>
              <a:t>Unported</a:t>
            </a:r>
            <a:r>
              <a:rPr lang="en-GB" baseline="0" dirty="0" smtClean="0"/>
              <a:t> license: </a:t>
            </a:r>
            <a:r>
              <a:rPr lang="en-GB" sz="1200" u="sng" kern="1200" dirty="0" smtClean="0">
                <a:solidFill>
                  <a:schemeClr val="tx1"/>
                </a:solidFill>
                <a:latin typeface="+mn-lt"/>
                <a:ea typeface="+mn-ea"/>
                <a:cs typeface="+mn-cs"/>
                <a:hlinkClick r:id="rId4"/>
              </a:rPr>
              <a:t>creativecommons.org/licenses/by-</a:t>
            </a:r>
            <a:r>
              <a:rPr lang="en-GB" sz="1200" u="sng" kern="1200" dirty="0" err="1" smtClean="0">
                <a:solidFill>
                  <a:schemeClr val="tx1"/>
                </a:solidFill>
                <a:latin typeface="+mn-lt"/>
                <a:ea typeface="+mn-ea"/>
                <a:cs typeface="+mn-cs"/>
                <a:hlinkClick r:id="rId4"/>
              </a:rPr>
              <a:t>sa</a:t>
            </a:r>
            <a:r>
              <a:rPr lang="en-GB" sz="1200" u="sng" kern="1200" dirty="0" smtClean="0">
                <a:solidFill>
                  <a:schemeClr val="tx1"/>
                </a:solidFill>
                <a:latin typeface="+mn-lt"/>
                <a:ea typeface="+mn-ea"/>
                <a:cs typeface="+mn-cs"/>
                <a:hlinkClick r:id="rId4"/>
              </a:rPr>
              <a:t>/3.0/</a:t>
            </a:r>
            <a:r>
              <a:rPr lang="en-GB" sz="1200" u="sng" kern="1200" dirty="0" err="1" smtClean="0">
                <a:solidFill>
                  <a:schemeClr val="tx1"/>
                </a:solidFill>
                <a:latin typeface="+mn-lt"/>
                <a:ea typeface="+mn-ea"/>
                <a:cs typeface="+mn-cs"/>
                <a:hlinkClick r:id="rId4"/>
              </a:rPr>
              <a:t>deed.en</a:t>
            </a:r>
            <a:r>
              <a:rPr lang="en-GB" sz="1200" kern="1200" dirty="0" smtClean="0">
                <a:solidFill>
                  <a:schemeClr val="tx1"/>
                </a:solidFill>
                <a:latin typeface="+mn-lt"/>
                <a:ea typeface="+mn-ea"/>
                <a:cs typeface="+mn-cs"/>
              </a:rPr>
              <a:t> </a:t>
            </a:r>
          </a:p>
          <a:p>
            <a:endParaRPr lang="en-GB" b="1" dirty="0"/>
          </a:p>
        </p:txBody>
      </p:sp>
      <p:sp>
        <p:nvSpPr>
          <p:cNvPr id="4" name="Slide Number Placeholder 3"/>
          <p:cNvSpPr>
            <a:spLocks noGrp="1"/>
          </p:cNvSpPr>
          <p:nvPr>
            <p:ph type="sldNum" sz="quarter" idx="10"/>
          </p:nvPr>
        </p:nvSpPr>
        <p:spPr/>
        <p:txBody>
          <a:bodyPr/>
          <a:lstStyle/>
          <a:p>
            <a:pPr>
              <a:defRPr/>
            </a:pPr>
            <a:fld id="{EC6A7579-6003-4EE6-B59A-625709430EEC}" type="slidenum">
              <a:rPr lang="en-GB" smtClean="0"/>
              <a:pPr>
                <a:defRPr/>
              </a:pPr>
              <a:t>21</a:t>
            </a:fld>
            <a:endParaRPr lang="en-GB" dirty="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pic>
        <p:nvPicPr>
          <p:cNvPr id="4" name="Picture 15" descr="OX_VL_W.eps"/>
          <p:cNvPicPr>
            <a:picLocks noChangeAspect="1"/>
          </p:cNvPicPr>
          <p:nvPr userDrawn="1"/>
        </p:nvPicPr>
        <p:blipFill>
          <a:blip r:embed="rId3" cstate="print">
            <a:extLst>
              <a:ext uri="{28A0092B-C50C-407E-A947-70E740481C1C}">
                <a14:useLocalDpi xmlns="" xmlns:a14="http://schemas.microsoft.com/office/drawing/2010/main" val="0"/>
              </a:ext>
            </a:extLst>
          </a:blip>
          <a:srcRect/>
          <a:stretch>
            <a:fillRect/>
          </a:stretch>
        </p:blipFill>
        <p:spPr bwMode="auto">
          <a:xfrm>
            <a:off x="7918450" y="5502275"/>
            <a:ext cx="919163" cy="10287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127" name="Rectangle 7"/>
          <p:cNvSpPr>
            <a:spLocks noGrp="1" noChangeArrowheads="1"/>
          </p:cNvSpPr>
          <p:nvPr>
            <p:ph type="ctrTitle"/>
          </p:nvPr>
        </p:nvSpPr>
        <p:spPr>
          <a:xfrm>
            <a:off x="395288" y="2852738"/>
            <a:ext cx="8466137" cy="1655762"/>
          </a:xfrm>
          <a:extLst/>
        </p:spPr>
        <p:txBody>
          <a:bodyPr lIns="0" tIns="0" rIns="0" bIns="0" anchor="t"/>
          <a:lstStyle>
            <a:lvl1pPr>
              <a:defRPr sz="6000" b="1">
                <a:solidFill>
                  <a:schemeClr val="bg1"/>
                </a:solidFill>
                <a:latin typeface="Oxfam Global Headline Regular"/>
                <a:cs typeface="Oxfam Global Headline Regular"/>
              </a:defRPr>
            </a:lvl1pPr>
          </a:lstStyle>
          <a:p>
            <a:pPr lvl="0"/>
            <a:r>
              <a:rPr lang="en-US" noProof="0" smtClean="0"/>
              <a:t>Click to edit Master title style</a:t>
            </a:r>
            <a:endParaRPr lang="en-GB" noProof="0" dirty="0" smtClean="0"/>
          </a:p>
        </p:txBody>
      </p:sp>
      <p:sp>
        <p:nvSpPr>
          <p:cNvPr id="5128" name="Rectangle 8"/>
          <p:cNvSpPr>
            <a:spLocks noGrp="1" noChangeArrowheads="1"/>
          </p:cNvSpPr>
          <p:nvPr>
            <p:ph type="subTitle" idx="1"/>
          </p:nvPr>
        </p:nvSpPr>
        <p:spPr>
          <a:xfrm>
            <a:off x="395288" y="4737100"/>
            <a:ext cx="8380412" cy="504825"/>
          </a:xfrm>
        </p:spPr>
        <p:txBody>
          <a:bodyPr lIns="0" tIns="0" rIns="0" bIns="0"/>
          <a:lstStyle>
            <a:lvl1pPr marL="0" indent="0">
              <a:buFontTx/>
              <a:buNone/>
              <a:defRPr b="1">
                <a:solidFill>
                  <a:schemeClr val="bg1"/>
                </a:solidFill>
              </a:defRPr>
            </a:lvl1pPr>
          </a:lstStyle>
          <a:p>
            <a:pPr lvl="0"/>
            <a:r>
              <a:rPr lang="en-US" noProof="0" smtClean="0"/>
              <a:t>Click to edit Master subtitle style</a:t>
            </a:r>
            <a:endParaRPr lang="en-GB" noProof="0" dirty="0" smtClean="0"/>
          </a:p>
        </p:txBody>
      </p:sp>
    </p:spTree>
    <p:extLst>
      <p:ext uri="{BB962C8B-B14F-4D97-AF65-F5344CB8AC3E}">
        <p14:creationId xmlns="" xmlns:p14="http://schemas.microsoft.com/office/powerpoint/2010/main" val="5579726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 xmlns:p14="http://schemas.microsoft.com/office/powerpoint/2010/main" val="10072569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3500" b="1" cap="all"/>
            </a:lvl1pPr>
          </a:lstStyle>
          <a:p>
            <a:r>
              <a:rPr lang="en-US" dirty="0" smtClean="0"/>
              <a:t>Click to edit Master title style</a:t>
            </a:r>
            <a:endParaRPr lang="en-GB"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 xmlns:p14="http://schemas.microsoft.com/office/powerpoint/2010/main" val="36331163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dirty="0"/>
          </a:p>
        </p:txBody>
      </p:sp>
      <p:sp>
        <p:nvSpPr>
          <p:cNvPr id="3" name="Content Placeholder 2"/>
          <p:cNvSpPr>
            <a:spLocks noGrp="1"/>
          </p:cNvSpPr>
          <p:nvPr>
            <p:ph sz="half" idx="1"/>
          </p:nvPr>
        </p:nvSpPr>
        <p:spPr>
          <a:xfrm>
            <a:off x="457200" y="1600200"/>
            <a:ext cx="4038600" cy="42783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2783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 xmlns:p14="http://schemas.microsoft.com/office/powerpoint/2010/main" val="23720082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 xmlns:p14="http://schemas.microsoft.com/office/powerpoint/2010/main" val="30537179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dirty="0"/>
          </a:p>
        </p:txBody>
      </p:sp>
    </p:spTree>
    <p:extLst>
      <p:ext uri="{BB962C8B-B14F-4D97-AF65-F5344CB8AC3E}">
        <p14:creationId xmlns="" xmlns:p14="http://schemas.microsoft.com/office/powerpoint/2010/main" val="32930282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41077043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dirty="0"/>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 xmlns:p14="http://schemas.microsoft.com/office/powerpoint/2010/main" val="28880723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dirty="0"/>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 xmlns:p14="http://schemas.microsoft.com/office/powerpoint/2010/main" val="18144678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 xmlns:p14="http://schemas.microsoft.com/office/powerpoint/2010/main" val="11860725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603875"/>
          </a:xfrm>
        </p:spPr>
        <p:txBody>
          <a:bodyPr vert="eaVert"/>
          <a:lstStyle/>
          <a:p>
            <a:r>
              <a:rPr lang="en-US" smtClean="0"/>
              <a:t>Click to edit Master title style</a:t>
            </a:r>
            <a:endParaRPr lang="en-GB" dirty="0"/>
          </a:p>
        </p:txBody>
      </p:sp>
      <p:sp>
        <p:nvSpPr>
          <p:cNvPr id="3" name="Vertical Text Placeholder 2"/>
          <p:cNvSpPr>
            <a:spLocks noGrp="1"/>
          </p:cNvSpPr>
          <p:nvPr>
            <p:ph type="body" orient="vert" idx="1"/>
          </p:nvPr>
        </p:nvSpPr>
        <p:spPr>
          <a:xfrm>
            <a:off x="457200" y="274638"/>
            <a:ext cx="6019800" cy="56038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 xmlns:p14="http://schemas.microsoft.com/office/powerpoint/2010/main" val="27559225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71913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smtClean="0"/>
              <a:t>CLICK TO EDIT MASTER TITLE STYLE</a:t>
            </a:r>
          </a:p>
        </p:txBody>
      </p:sp>
      <p:sp>
        <p:nvSpPr>
          <p:cNvPr id="1027" name="Rectangle 3"/>
          <p:cNvSpPr>
            <a:spLocks noGrp="1" noChangeArrowheads="1"/>
          </p:cNvSpPr>
          <p:nvPr>
            <p:ph type="body" idx="1"/>
          </p:nvPr>
        </p:nvSpPr>
        <p:spPr bwMode="auto">
          <a:xfrm>
            <a:off x="457200" y="1600200"/>
            <a:ext cx="8229600" cy="42783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pic>
        <p:nvPicPr>
          <p:cNvPr id="1028" name="Picture 7" descr="Black logo_060212"/>
          <p:cNvPicPr>
            <a:picLocks noChangeAspect="1" noChangeArrowheads="1"/>
          </p:cNvPicPr>
          <p:nvPr userDrawn="1"/>
        </p:nvPicPr>
        <p:blipFill>
          <a:blip r:embed="rId13" cstate="print">
            <a:extLst>
              <a:ext uri="{28A0092B-C50C-407E-A947-70E740481C1C}">
                <a14:useLocalDpi xmlns="" xmlns:a14="http://schemas.microsoft.com/office/drawing/2010/main" val="0"/>
              </a:ext>
            </a:extLst>
          </a:blip>
          <a:srcRect/>
          <a:stretch>
            <a:fillRect/>
          </a:stretch>
        </p:blipFill>
        <p:spPr bwMode="auto">
          <a:xfrm>
            <a:off x="8204200" y="6005513"/>
            <a:ext cx="600075" cy="665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4055" r:id="rId1"/>
    <p:sldLayoutId id="2147484045" r:id="rId2"/>
    <p:sldLayoutId id="2147484046" r:id="rId3"/>
    <p:sldLayoutId id="2147484047" r:id="rId4"/>
    <p:sldLayoutId id="2147484048" r:id="rId5"/>
    <p:sldLayoutId id="2147484049" r:id="rId6"/>
    <p:sldLayoutId id="2147484050" r:id="rId7"/>
    <p:sldLayoutId id="2147484051" r:id="rId8"/>
    <p:sldLayoutId id="2147484052" r:id="rId9"/>
    <p:sldLayoutId id="2147484053" r:id="rId10"/>
    <p:sldLayoutId id="2147484054" r:id="rId11"/>
  </p:sldLayoutIdLst>
  <p:txStyles>
    <p:title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p:titleStyle>
    <p:bodyStyle>
      <a:lvl1pPr marL="342900" indent="-342900" algn="l" rtl="0" eaLnBrk="0" fontAlgn="base" hangingPunct="0">
        <a:spcBef>
          <a:spcPts val="900"/>
        </a:spcBef>
        <a:spcAft>
          <a:spcPct val="0"/>
        </a:spcAft>
        <a:buChar char="•"/>
        <a:defRPr sz="2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a:solidFill>
            <a:schemeClr val="tx1"/>
          </a:solidFill>
          <a:latin typeface="+mn-lt"/>
          <a:ea typeface="ＭＳ Ｐゴシック" charset="0"/>
          <a:cs typeface="ＭＳ Ｐゴシック"/>
        </a:defRPr>
      </a:lvl2pPr>
      <a:lvl3pPr marL="1143000" indent="-228600" algn="l" rtl="0" eaLnBrk="0" fontAlgn="base" hangingPunct="0">
        <a:spcBef>
          <a:spcPct val="20000"/>
        </a:spcBef>
        <a:spcAft>
          <a:spcPct val="0"/>
        </a:spcAft>
        <a:buChar char="•"/>
        <a:defRPr>
          <a:solidFill>
            <a:schemeClr val="tx1"/>
          </a:solidFill>
          <a:latin typeface="+mn-lt"/>
          <a:ea typeface="ＭＳ Ｐゴシック" charset="0"/>
          <a:cs typeface="ＭＳ Ｐゴシック"/>
        </a:defRPr>
      </a:lvl3pPr>
      <a:lvl4pPr marL="1600200" indent="-228600" algn="l" rtl="0" eaLnBrk="0" fontAlgn="base" hangingPunct="0">
        <a:spcBef>
          <a:spcPct val="20000"/>
        </a:spcBef>
        <a:spcAft>
          <a:spcPct val="0"/>
        </a:spcAft>
        <a:buChar char="•"/>
        <a:defRPr>
          <a:solidFill>
            <a:schemeClr val="tx1"/>
          </a:solidFill>
          <a:latin typeface="+mn-lt"/>
          <a:ea typeface="ＭＳ Ｐゴシック" charset="0"/>
          <a:cs typeface="ＭＳ Ｐゴシック"/>
        </a:defRPr>
      </a:lvl4pPr>
      <a:lvl5pPr marL="2057400" indent="-228600" algn="l" rtl="0" eaLnBrk="0" fontAlgn="base" hangingPunct="0">
        <a:spcBef>
          <a:spcPct val="20000"/>
        </a:spcBef>
        <a:spcAft>
          <a:spcPct val="0"/>
        </a:spcAft>
        <a:buChar char="•"/>
        <a:defRPr>
          <a:solidFill>
            <a:schemeClr val="tx1"/>
          </a:solidFill>
          <a:latin typeface="+mn-lt"/>
          <a:ea typeface="ＭＳ Ｐゴシック" charset="0"/>
          <a:cs typeface="ＭＳ Ｐゴシック"/>
        </a:defRPr>
      </a:lvl5pPr>
      <a:lvl6pPr marL="2514600" indent="-228600" algn="l" rtl="0" fontAlgn="base">
        <a:spcBef>
          <a:spcPct val="20000"/>
        </a:spcBef>
        <a:spcAft>
          <a:spcPct val="0"/>
        </a:spcAft>
        <a:buChar char="•"/>
        <a:defRPr>
          <a:solidFill>
            <a:schemeClr val="tx1"/>
          </a:solidFill>
          <a:latin typeface="+mn-lt"/>
        </a:defRPr>
      </a:lvl6pPr>
      <a:lvl7pPr marL="2971800" indent="-228600" algn="l" rtl="0" fontAlgn="base">
        <a:spcBef>
          <a:spcPct val="20000"/>
        </a:spcBef>
        <a:spcAft>
          <a:spcPct val="0"/>
        </a:spcAft>
        <a:buChar char="•"/>
        <a:defRPr>
          <a:solidFill>
            <a:schemeClr val="tx1"/>
          </a:solidFill>
          <a:latin typeface="+mn-lt"/>
        </a:defRPr>
      </a:lvl7pPr>
      <a:lvl8pPr marL="3429000" indent="-228600" algn="l" rtl="0" fontAlgn="base">
        <a:spcBef>
          <a:spcPct val="20000"/>
        </a:spcBef>
        <a:spcAft>
          <a:spcPct val="0"/>
        </a:spcAft>
        <a:buChar char="•"/>
        <a:defRPr>
          <a:solidFill>
            <a:schemeClr val="tx1"/>
          </a:solidFill>
          <a:latin typeface="+mn-lt"/>
        </a:defRPr>
      </a:lvl8pPr>
      <a:lvl9pPr marL="3886200" indent="-228600" algn="l" rtl="0" fontAlgn="base">
        <a:spcBef>
          <a:spcPct val="20000"/>
        </a:spcBef>
        <a:spcAft>
          <a:spcPct val="0"/>
        </a:spcAft>
        <a:buChar char="•"/>
        <a:defRPr>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10.wmf"/><Relationship Id="rId13" Type="http://schemas.openxmlformats.org/officeDocument/2006/relationships/image" Target="../media/image15.png"/><Relationship Id="rId18" Type="http://schemas.openxmlformats.org/officeDocument/2006/relationships/image" Target="../media/image20.png"/><Relationship Id="rId26" Type="http://schemas.openxmlformats.org/officeDocument/2006/relationships/image" Target="../media/image28.png"/><Relationship Id="rId3" Type="http://schemas.openxmlformats.org/officeDocument/2006/relationships/image" Target="../media/image5.wmf"/><Relationship Id="rId21" Type="http://schemas.openxmlformats.org/officeDocument/2006/relationships/image" Target="../media/image23.wmf"/><Relationship Id="rId34" Type="http://schemas.openxmlformats.org/officeDocument/2006/relationships/image" Target="../media/image36.png"/><Relationship Id="rId7" Type="http://schemas.openxmlformats.org/officeDocument/2006/relationships/image" Target="../media/image9.wmf"/><Relationship Id="rId12" Type="http://schemas.openxmlformats.org/officeDocument/2006/relationships/image" Target="../media/image14.png"/><Relationship Id="rId17" Type="http://schemas.openxmlformats.org/officeDocument/2006/relationships/image" Target="../media/image19.wmf"/><Relationship Id="rId25" Type="http://schemas.openxmlformats.org/officeDocument/2006/relationships/image" Target="../media/image27.png"/><Relationship Id="rId33" Type="http://schemas.openxmlformats.org/officeDocument/2006/relationships/image" Target="../media/image35.png"/><Relationship Id="rId2" Type="http://schemas.openxmlformats.org/officeDocument/2006/relationships/notesSlide" Target="../notesSlides/notesSlide4.xml"/><Relationship Id="rId16" Type="http://schemas.openxmlformats.org/officeDocument/2006/relationships/image" Target="../media/image18.png"/><Relationship Id="rId20" Type="http://schemas.openxmlformats.org/officeDocument/2006/relationships/image" Target="../media/image22.png"/><Relationship Id="rId29" Type="http://schemas.openxmlformats.org/officeDocument/2006/relationships/image" Target="../media/image31.wmf"/><Relationship Id="rId1" Type="http://schemas.openxmlformats.org/officeDocument/2006/relationships/slideLayout" Target="../slideLayouts/slideLayout7.xml"/><Relationship Id="rId6" Type="http://schemas.openxmlformats.org/officeDocument/2006/relationships/image" Target="../media/image8.wmf"/><Relationship Id="rId11" Type="http://schemas.openxmlformats.org/officeDocument/2006/relationships/image" Target="../media/image13.png"/><Relationship Id="rId24" Type="http://schemas.openxmlformats.org/officeDocument/2006/relationships/image" Target="../media/image26.png"/><Relationship Id="rId32" Type="http://schemas.openxmlformats.org/officeDocument/2006/relationships/image" Target="../media/image34.png"/><Relationship Id="rId5" Type="http://schemas.openxmlformats.org/officeDocument/2006/relationships/image" Target="../media/image7.wmf"/><Relationship Id="rId15" Type="http://schemas.openxmlformats.org/officeDocument/2006/relationships/image" Target="../media/image17.png"/><Relationship Id="rId23" Type="http://schemas.openxmlformats.org/officeDocument/2006/relationships/image" Target="../media/image25.jpeg"/><Relationship Id="rId28" Type="http://schemas.openxmlformats.org/officeDocument/2006/relationships/image" Target="../media/image30.png"/><Relationship Id="rId10" Type="http://schemas.openxmlformats.org/officeDocument/2006/relationships/image" Target="../media/image12.wmf"/><Relationship Id="rId19" Type="http://schemas.openxmlformats.org/officeDocument/2006/relationships/image" Target="../media/image21.png"/><Relationship Id="rId31" Type="http://schemas.openxmlformats.org/officeDocument/2006/relationships/image" Target="../media/image33.png"/><Relationship Id="rId4" Type="http://schemas.openxmlformats.org/officeDocument/2006/relationships/image" Target="../media/image6.png"/><Relationship Id="rId9" Type="http://schemas.openxmlformats.org/officeDocument/2006/relationships/image" Target="../media/image11.wmf"/><Relationship Id="rId14" Type="http://schemas.openxmlformats.org/officeDocument/2006/relationships/image" Target="../media/image16.png"/><Relationship Id="rId22" Type="http://schemas.openxmlformats.org/officeDocument/2006/relationships/image" Target="../media/image24.png"/><Relationship Id="rId27" Type="http://schemas.openxmlformats.org/officeDocument/2006/relationships/image" Target="../media/image29.png"/><Relationship Id="rId30" Type="http://schemas.openxmlformats.org/officeDocument/2006/relationships/image" Target="../media/image32.png"/></Relationships>
</file>

<file path=ppt/slides/_rels/slide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7.xml"/><Relationship Id="rId1" Type="http://schemas.openxmlformats.org/officeDocument/2006/relationships/slideLayout" Target="../slideLayouts/slideLayout6.xml"/><Relationship Id="rId4" Type="http://schemas.openxmlformats.org/officeDocument/2006/relationships/image" Target="../media/image39.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6.xml"/><Relationship Id="rId4" Type="http://schemas.openxmlformats.org/officeDocument/2006/relationships/image" Target="../media/image39.png"/></Relationships>
</file>

<file path=ppt/slides/_rels/slide1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42.png"/><Relationship Id="rId4" Type="http://schemas.openxmlformats.org/officeDocument/2006/relationships/image" Target="../media/image40.png"/></Relationships>
</file>

<file path=ppt/slides/_rels/slide1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43.png"/><Relationship Id="rId4" Type="http://schemas.openxmlformats.org/officeDocument/2006/relationships/image" Target="../media/image42.png"/></Relationships>
</file>

<file path=ppt/slides/_rels/slide1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4.jpeg"/><Relationship Id="rId7" Type="http://schemas.openxmlformats.org/officeDocument/2006/relationships/image" Target="../media/image48.jpeg"/><Relationship Id="rId2" Type="http://schemas.openxmlformats.org/officeDocument/2006/relationships/notesSlide" Target="../notesSlides/notesSlide13.xml"/><Relationship Id="rId1" Type="http://schemas.openxmlformats.org/officeDocument/2006/relationships/slideLayout" Target="../slideLayouts/slideLayout6.xml"/><Relationship Id="rId6" Type="http://schemas.openxmlformats.org/officeDocument/2006/relationships/image" Target="../media/image47.jpeg"/><Relationship Id="rId5" Type="http://schemas.openxmlformats.org/officeDocument/2006/relationships/image" Target="../media/image46.jpeg"/><Relationship Id="rId4" Type="http://schemas.openxmlformats.org/officeDocument/2006/relationships/image" Target="../media/image45.jpeg"/></Relationships>
</file>

<file path=ppt/slides/_rels/slide14.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8" Type="http://schemas.openxmlformats.org/officeDocument/2006/relationships/image" Target="../media/image53.jpeg"/><Relationship Id="rId3" Type="http://schemas.openxmlformats.org/officeDocument/2006/relationships/image" Target="../media/image49.jpeg"/><Relationship Id="rId7" Type="http://schemas.openxmlformats.org/officeDocument/2006/relationships/image" Target="../media/image52.jpeg"/><Relationship Id="rId2" Type="http://schemas.openxmlformats.org/officeDocument/2006/relationships/notesSlide" Target="../notesSlides/notesSlide14.xml"/><Relationship Id="rId1" Type="http://schemas.openxmlformats.org/officeDocument/2006/relationships/slideLayout" Target="../slideLayouts/slideLayout6.xml"/><Relationship Id="rId6" Type="http://schemas.openxmlformats.org/officeDocument/2006/relationships/image" Target="../media/image38.jpeg"/><Relationship Id="rId5" Type="http://schemas.openxmlformats.org/officeDocument/2006/relationships/image" Target="../media/image51.jpeg"/><Relationship Id="rId4" Type="http://schemas.openxmlformats.org/officeDocument/2006/relationships/image" Target="../media/image50.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bwMode="auto">
          <a:xfrm>
            <a:off x="250825" y="1246188"/>
            <a:ext cx="8713788" cy="3983037"/>
          </a:xfrm>
          <a:prstGeom prst="rect">
            <a:avLst/>
          </a:prstGeom>
          <a:noFill/>
          <a:ln>
            <a:noFill/>
          </a:ln>
          <a:effectLst/>
          <a:extLst/>
        </p:spPr>
        <p:txBody>
          <a:bodyPr lIns="90000" tIns="46800" rIns="90000" bIns="46800" anchor="ctr"/>
          <a:lstStyle/>
          <a:p>
            <a:pPr>
              <a:defRPr/>
            </a:pPr>
            <a:endParaRPr lang="en-US" sz="6200" b="1" kern="0" dirty="0">
              <a:solidFill>
                <a:schemeClr val="bg1"/>
              </a:solidFill>
              <a:ea typeface="ＭＳ Ｐゴシック" charset="0"/>
              <a:cs typeface="Arial" pitchFamily="34" charset="0"/>
            </a:endParaRPr>
          </a:p>
          <a:p>
            <a:pPr>
              <a:defRPr/>
            </a:pPr>
            <a:r>
              <a:rPr lang="en-US" sz="6200" b="1" kern="0" dirty="0" smtClean="0">
                <a:solidFill>
                  <a:schemeClr val="bg1"/>
                </a:solidFill>
                <a:ea typeface="ＭＳ Ｐゴシック" charset="0"/>
                <a:cs typeface="Arial" pitchFamily="34" charset="0"/>
              </a:rPr>
              <a:t>A sporting chance?</a:t>
            </a:r>
          </a:p>
          <a:p>
            <a:pPr>
              <a:defRPr/>
            </a:pPr>
            <a:endParaRPr lang="en-US" sz="6200" b="1" kern="0" dirty="0" smtClean="0">
              <a:solidFill>
                <a:schemeClr val="bg1"/>
              </a:solidFill>
              <a:ea typeface="ＭＳ Ｐゴシック" charset="0"/>
              <a:cs typeface="Arial" pitchFamily="34" charset="0"/>
            </a:endParaRPr>
          </a:p>
          <a:p>
            <a:pPr>
              <a:defRPr/>
            </a:pPr>
            <a:r>
              <a:rPr lang="en-US" sz="3600" b="1" kern="0" dirty="0" smtClean="0">
                <a:solidFill>
                  <a:schemeClr val="bg1"/>
                </a:solidFill>
                <a:ea typeface="ＭＳ Ｐゴシック" charset="0"/>
                <a:cs typeface="Arial" pitchFamily="34" charset="0"/>
              </a:rPr>
              <a:t>Use the Olympics to explore inequality</a:t>
            </a:r>
            <a:endParaRPr lang="en-US" sz="3600" b="1" kern="0" dirty="0">
              <a:solidFill>
                <a:schemeClr val="bg1"/>
              </a:solidFill>
              <a:ea typeface="ＭＳ Ｐゴシック" charset="0"/>
              <a:cs typeface="Arial" pitchFamily="34" charset="0"/>
            </a:endParaRPr>
          </a:p>
          <a:p>
            <a:pPr>
              <a:defRPr/>
            </a:pPr>
            <a:r>
              <a:rPr lang="en-US" sz="6000" b="1" kern="0" dirty="0">
                <a:solidFill>
                  <a:srgbClr val="005DAB"/>
                </a:solidFill>
                <a:ea typeface="ＭＳ Ｐゴシック" charset="0"/>
                <a:cs typeface="Arial" pitchFamily="34" charset="0"/>
              </a:rPr>
              <a:t/>
            </a:r>
            <a:br>
              <a:rPr lang="en-US" sz="6000" b="1" kern="0" dirty="0">
                <a:solidFill>
                  <a:srgbClr val="005DAB"/>
                </a:solidFill>
                <a:ea typeface="ＭＳ Ｐゴシック" charset="0"/>
                <a:cs typeface="Arial" pitchFamily="34" charset="0"/>
              </a:rPr>
            </a:br>
            <a:endParaRPr lang="en-US" sz="4400" b="1" kern="0" dirty="0">
              <a:solidFill>
                <a:schemeClr val="bg1"/>
              </a:solidFill>
              <a:ea typeface="ＭＳ Ｐゴシック" charset="0"/>
              <a:cs typeface="Arial"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bwMode="auto">
          <a:xfrm>
            <a:off x="250825" y="525463"/>
            <a:ext cx="8713788" cy="3983037"/>
          </a:xfrm>
          <a:prstGeom prst="rect">
            <a:avLst/>
          </a:prstGeom>
          <a:noFill/>
          <a:ln>
            <a:noFill/>
          </a:ln>
          <a:effectLst/>
          <a:extLst/>
        </p:spPr>
        <p:txBody>
          <a:bodyPr lIns="90000" tIns="46800" rIns="90000" bIns="46800" anchor="ctr"/>
          <a:lstStyle/>
          <a:p>
            <a:pPr>
              <a:defRPr/>
            </a:pPr>
            <a:r>
              <a:rPr lang="en-US" sz="6200" b="1" kern="0" dirty="0" smtClean="0">
                <a:solidFill>
                  <a:schemeClr val="bg1"/>
                </a:solidFill>
                <a:ea typeface="ＭＳ Ｐゴシック" charset="0"/>
                <a:cs typeface="Arial" pitchFamily="34" charset="0"/>
              </a:rPr>
              <a:t>GEOGRAPHY SESSION</a:t>
            </a:r>
            <a:endParaRPr lang="en-US" sz="6200" b="1" kern="0" dirty="0">
              <a:solidFill>
                <a:schemeClr val="bg1"/>
              </a:solidFill>
              <a:ea typeface="ＭＳ Ｐゴシック" charset="0"/>
              <a:cs typeface="Arial" pitchFamily="34" charset="0"/>
            </a:endParaRPr>
          </a:p>
          <a:p>
            <a:pPr>
              <a:defRPr/>
            </a:pPr>
            <a:r>
              <a:rPr lang="en-US" sz="6000" b="1" kern="0" dirty="0">
                <a:solidFill>
                  <a:srgbClr val="005DAB"/>
                </a:solidFill>
                <a:ea typeface="ＭＳ Ｐゴシック" charset="0"/>
                <a:cs typeface="Arial" pitchFamily="34" charset="0"/>
              </a:rPr>
              <a:t/>
            </a:r>
            <a:br>
              <a:rPr lang="en-US" sz="6000" b="1" kern="0" dirty="0">
                <a:solidFill>
                  <a:srgbClr val="005DAB"/>
                </a:solidFill>
                <a:ea typeface="ＭＳ Ｐゴシック" charset="0"/>
                <a:cs typeface="Arial" pitchFamily="34" charset="0"/>
              </a:rPr>
            </a:br>
            <a:r>
              <a:rPr lang="en-US" sz="4400" b="1" kern="0" dirty="0" smtClean="0">
                <a:solidFill>
                  <a:schemeClr val="bg1"/>
                </a:solidFill>
                <a:ea typeface="ＭＳ Ｐゴシック" charset="0"/>
                <a:cs typeface="Arial" pitchFamily="34" charset="0"/>
              </a:rPr>
              <a:t>Equal or unequal?</a:t>
            </a:r>
            <a:endParaRPr lang="en-US" sz="4400" b="1" kern="0" dirty="0">
              <a:solidFill>
                <a:schemeClr val="bg1"/>
              </a:solidFill>
              <a:ea typeface="ＭＳ Ｐゴシック" charset="0"/>
              <a:cs typeface="Arial"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457200" y="274638"/>
            <a:ext cx="7715250" cy="719137"/>
          </a:xfrm>
          <a:prstGeom prst="rect">
            <a:avLst/>
          </a:prstGeom>
        </p:spPr>
        <p:txBody>
          <a:bodyP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defRPr/>
            </a:pPr>
            <a:r>
              <a:rPr lang="en-GB" sz="4400" kern="0" dirty="0" smtClean="0"/>
              <a:t>WHERE IN THE WORLD?</a:t>
            </a:r>
            <a:endParaRPr lang="en-GB" sz="4400" kern="0" dirty="0"/>
          </a:p>
        </p:txBody>
      </p:sp>
      <p:sp>
        <p:nvSpPr>
          <p:cNvPr id="7173" name="TextBox 4"/>
          <p:cNvSpPr txBox="1">
            <a:spLocks noChangeArrowheads="1"/>
          </p:cNvSpPr>
          <p:nvPr/>
        </p:nvSpPr>
        <p:spPr bwMode="auto">
          <a:xfrm>
            <a:off x="3486150" y="1573213"/>
            <a:ext cx="828675" cy="400050"/>
          </a:xfrm>
          <a:prstGeom prst="rect">
            <a:avLst/>
          </a:prstGeom>
          <a:noFill/>
          <a:ln w="9525">
            <a:noFill/>
            <a:miter lim="800000"/>
            <a:headEnd/>
            <a:tailEnd/>
          </a:ln>
        </p:spPr>
        <p:txBody>
          <a:bodyPr>
            <a:spAutoFit/>
          </a:bodyPr>
          <a:lstStyle/>
          <a:p>
            <a:r>
              <a:rPr lang="en-GB" altLang="en-US" sz="2000" b="1">
                <a:solidFill>
                  <a:srgbClr val="7030A0"/>
                </a:solidFill>
              </a:rPr>
              <a:t>UK</a:t>
            </a:r>
          </a:p>
        </p:txBody>
      </p:sp>
      <p:sp>
        <p:nvSpPr>
          <p:cNvPr id="7174" name="TextBox 6"/>
          <p:cNvSpPr txBox="1">
            <a:spLocks noChangeArrowheads="1"/>
          </p:cNvSpPr>
          <p:nvPr/>
        </p:nvSpPr>
        <p:spPr bwMode="auto">
          <a:xfrm>
            <a:off x="1490663" y="3640138"/>
            <a:ext cx="755650" cy="400050"/>
          </a:xfrm>
          <a:prstGeom prst="rect">
            <a:avLst/>
          </a:prstGeom>
          <a:noFill/>
          <a:ln w="9525">
            <a:noFill/>
            <a:miter lim="800000"/>
            <a:headEnd/>
            <a:tailEnd/>
          </a:ln>
        </p:spPr>
        <p:txBody>
          <a:bodyPr>
            <a:spAutoFit/>
          </a:bodyPr>
          <a:lstStyle/>
          <a:p>
            <a:r>
              <a:rPr lang="en-GB" altLang="en-US" sz="2000" b="1">
                <a:solidFill>
                  <a:srgbClr val="7030A0"/>
                </a:solidFill>
              </a:rPr>
              <a:t>Peru</a:t>
            </a:r>
          </a:p>
        </p:txBody>
      </p:sp>
      <p:sp>
        <p:nvSpPr>
          <p:cNvPr id="7175" name="TextBox 7"/>
          <p:cNvSpPr txBox="1">
            <a:spLocks noChangeArrowheads="1"/>
          </p:cNvSpPr>
          <p:nvPr/>
        </p:nvSpPr>
        <p:spPr bwMode="auto">
          <a:xfrm>
            <a:off x="7451725" y="2409825"/>
            <a:ext cx="1362075" cy="400050"/>
          </a:xfrm>
          <a:prstGeom prst="rect">
            <a:avLst/>
          </a:prstGeom>
          <a:noFill/>
          <a:ln w="9525">
            <a:noFill/>
            <a:miter lim="800000"/>
            <a:headEnd/>
            <a:tailEnd/>
          </a:ln>
        </p:spPr>
        <p:txBody>
          <a:bodyPr>
            <a:spAutoFit/>
          </a:bodyPr>
          <a:lstStyle/>
          <a:p>
            <a:r>
              <a:rPr lang="en-GB" altLang="en-US" sz="2000" b="1">
                <a:solidFill>
                  <a:srgbClr val="7030A0"/>
                </a:solidFill>
              </a:rPr>
              <a:t>Viet Nam</a:t>
            </a:r>
          </a:p>
        </p:txBody>
      </p:sp>
      <p:sp>
        <p:nvSpPr>
          <p:cNvPr id="7176" name="TextBox 8"/>
          <p:cNvSpPr txBox="1">
            <a:spLocks noChangeArrowheads="1"/>
          </p:cNvSpPr>
          <p:nvPr/>
        </p:nvSpPr>
        <p:spPr bwMode="auto">
          <a:xfrm>
            <a:off x="3779838" y="3440113"/>
            <a:ext cx="1296987" cy="400050"/>
          </a:xfrm>
          <a:prstGeom prst="rect">
            <a:avLst/>
          </a:prstGeom>
          <a:noFill/>
          <a:ln w="9525">
            <a:noFill/>
            <a:miter lim="800000"/>
            <a:headEnd/>
            <a:tailEnd/>
          </a:ln>
        </p:spPr>
        <p:txBody>
          <a:bodyPr>
            <a:spAutoFit/>
          </a:bodyPr>
          <a:lstStyle/>
          <a:p>
            <a:r>
              <a:rPr lang="en-GB" altLang="en-US" sz="2000" b="1">
                <a:solidFill>
                  <a:srgbClr val="7030A0"/>
                </a:solidFill>
              </a:rPr>
              <a:t>Ethiopia</a:t>
            </a:r>
          </a:p>
        </p:txBody>
      </p:sp>
      <p:sp>
        <p:nvSpPr>
          <p:cNvPr id="7177" name="TextBox 9"/>
          <p:cNvSpPr txBox="1">
            <a:spLocks noChangeArrowheads="1"/>
          </p:cNvSpPr>
          <p:nvPr/>
        </p:nvSpPr>
        <p:spPr bwMode="auto">
          <a:xfrm>
            <a:off x="5778500" y="3357563"/>
            <a:ext cx="827088" cy="400050"/>
          </a:xfrm>
          <a:prstGeom prst="rect">
            <a:avLst/>
          </a:prstGeom>
          <a:noFill/>
          <a:ln w="9525">
            <a:noFill/>
            <a:miter lim="800000"/>
            <a:headEnd/>
            <a:tailEnd/>
          </a:ln>
        </p:spPr>
        <p:txBody>
          <a:bodyPr>
            <a:spAutoFit/>
          </a:bodyPr>
          <a:lstStyle/>
          <a:p>
            <a:r>
              <a:rPr lang="en-GB" altLang="en-US" sz="2000" b="1">
                <a:solidFill>
                  <a:srgbClr val="7030A0"/>
                </a:solidFill>
              </a:rPr>
              <a:t>India</a:t>
            </a:r>
          </a:p>
        </p:txBody>
      </p:sp>
      <p:pic>
        <p:nvPicPr>
          <p:cNvPr id="6154" name="Picture 4" descr="GA_REMapEckertIV"/>
          <p:cNvPicPr>
            <a:picLocks noChangeAspect="1" noChangeArrowheads="1"/>
          </p:cNvPicPr>
          <p:nvPr/>
        </p:nvPicPr>
        <p:blipFill>
          <a:blip r:embed="rId3" cstate="print"/>
          <a:srcRect/>
          <a:stretch>
            <a:fillRect/>
          </a:stretch>
        </p:blipFill>
        <p:spPr bwMode="auto">
          <a:xfrm>
            <a:off x="293688" y="1125538"/>
            <a:ext cx="8556625" cy="4311650"/>
          </a:xfrm>
          <a:prstGeom prst="rect">
            <a:avLst/>
          </a:prstGeom>
          <a:noFill/>
          <a:ln w="9525">
            <a:noFill/>
            <a:miter lim="800000"/>
            <a:headEnd/>
            <a:tailEnd/>
          </a:ln>
        </p:spPr>
      </p:pic>
      <p:cxnSp>
        <p:nvCxnSpPr>
          <p:cNvPr id="20" name="Straight Arrow Connector 19"/>
          <p:cNvCxnSpPr/>
          <p:nvPr/>
        </p:nvCxnSpPr>
        <p:spPr bwMode="auto">
          <a:xfrm flipV="1">
            <a:off x="3851920" y="1700808"/>
            <a:ext cx="625475" cy="331787"/>
          </a:xfrm>
          <a:prstGeom prst="straightConnector1">
            <a:avLst/>
          </a:prstGeom>
          <a:ln w="50800">
            <a:solidFill>
              <a:srgbClr val="7030A0"/>
            </a:solidFill>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bwMode="auto">
          <a:xfrm rot="10800000">
            <a:off x="3275856" y="3501008"/>
            <a:ext cx="720080" cy="1588"/>
          </a:xfrm>
          <a:prstGeom prst="straightConnector1">
            <a:avLst/>
          </a:prstGeom>
          <a:ln w="50800">
            <a:solidFill>
              <a:srgbClr val="7030A0"/>
            </a:solidFill>
            <a:tailEnd type="arrow"/>
          </a:ln>
        </p:spPr>
        <p:style>
          <a:lnRef idx="1">
            <a:schemeClr val="accent1"/>
          </a:lnRef>
          <a:fillRef idx="0">
            <a:schemeClr val="accent1"/>
          </a:fillRef>
          <a:effectRef idx="0">
            <a:schemeClr val="accent1"/>
          </a:effectRef>
          <a:fontRef idx="minor">
            <a:schemeClr val="tx1"/>
          </a:fontRef>
        </p:style>
      </p:cxnSp>
      <p:sp>
        <p:nvSpPr>
          <p:cNvPr id="6153" name="TextBox 30"/>
          <p:cNvSpPr txBox="1">
            <a:spLocks noChangeArrowheads="1"/>
          </p:cNvSpPr>
          <p:nvPr/>
        </p:nvSpPr>
        <p:spPr bwMode="auto">
          <a:xfrm>
            <a:off x="179388" y="5590401"/>
            <a:ext cx="8208962" cy="430887"/>
          </a:xfrm>
          <a:prstGeom prst="rect">
            <a:avLst/>
          </a:prstGeom>
          <a:noFill/>
          <a:ln w="9525">
            <a:noFill/>
            <a:miter lim="800000"/>
            <a:headEnd/>
            <a:tailEnd/>
          </a:ln>
        </p:spPr>
        <p:txBody>
          <a:bodyPr>
            <a:spAutoFit/>
          </a:bodyPr>
          <a:lstStyle/>
          <a:p>
            <a:r>
              <a:rPr lang="en-GB" altLang="en-US" sz="2200" b="1" dirty="0">
                <a:solidFill>
                  <a:srgbClr val="61A534"/>
                </a:solidFill>
              </a:rPr>
              <a:t>Can you locate the </a:t>
            </a:r>
            <a:r>
              <a:rPr lang="en-GB" altLang="en-US" sz="2200" b="1" dirty="0" smtClean="0">
                <a:solidFill>
                  <a:srgbClr val="61A534"/>
                </a:solidFill>
              </a:rPr>
              <a:t>UK and Brazil on a world map?</a:t>
            </a:r>
            <a:endParaRPr lang="en-GB" altLang="en-US" sz="2200" b="1" dirty="0">
              <a:solidFill>
                <a:srgbClr val="61A534"/>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40"/>
          <p:cNvGrpSpPr/>
          <p:nvPr/>
        </p:nvGrpSpPr>
        <p:grpSpPr>
          <a:xfrm>
            <a:off x="890185" y="1116724"/>
            <a:ext cx="7363630" cy="5048580"/>
            <a:chOff x="971600" y="922021"/>
            <a:chExt cx="7363630" cy="5048580"/>
          </a:xfrm>
        </p:grpSpPr>
        <p:pic>
          <p:nvPicPr>
            <p:cNvPr id="22" name="Picture 21"/>
            <p:cNvPicPr>
              <a:picLocks noChangeAspect="1"/>
            </p:cNvPicPr>
            <p:nvPr/>
          </p:nvPicPr>
          <p:blipFill>
            <a:blip r:embed="rId3" cstate="print">
              <a:extLst>
                <a:ext uri="{28A0092B-C50C-407E-A947-70E740481C1C}">
                  <a14:useLocalDpi xmlns="" xmlns:a14="http://schemas.microsoft.com/office/drawing/2010/main"/>
                </a:ext>
              </a:extLst>
            </a:blip>
            <a:srcRect/>
            <a:stretch>
              <a:fillRect/>
            </a:stretch>
          </p:blipFill>
          <p:spPr bwMode="auto">
            <a:xfrm>
              <a:off x="2699792" y="3501008"/>
              <a:ext cx="1000421" cy="648000"/>
            </a:xfrm>
            <a:prstGeom prst="rect">
              <a:avLst/>
            </a:prstGeom>
            <a:noFill/>
            <a:ln w="9525">
              <a:solidFill>
                <a:schemeClr val="tx1"/>
              </a:solidFill>
              <a:miter lim="800000"/>
              <a:headEnd/>
              <a:tailEnd/>
            </a:ln>
          </p:spPr>
        </p:pic>
        <p:grpSp>
          <p:nvGrpSpPr>
            <p:cNvPr id="18" name="Group 39"/>
            <p:cNvGrpSpPr/>
            <p:nvPr/>
          </p:nvGrpSpPr>
          <p:grpSpPr>
            <a:xfrm>
              <a:off x="971600" y="922021"/>
              <a:ext cx="7363630" cy="5048580"/>
              <a:chOff x="967305" y="612668"/>
              <a:chExt cx="7363630" cy="5048580"/>
            </a:xfrm>
          </p:grpSpPr>
          <p:pic>
            <p:nvPicPr>
              <p:cNvPr id="2" name="Picture 1" descr="C:\Documents and Settings\lnewbon1\Local Settings\Temporary Internet Files\Content.IE5\72PX97YC\200px-Flag_of_Ethiopia.svg[1].png"/>
              <p:cNvPicPr>
                <a:picLocks noChangeAspect="1"/>
              </p:cNvPicPr>
              <p:nvPr/>
            </p:nvPicPr>
            <p:blipFill>
              <a:blip r:embed="rId4" cstate="print">
                <a:extLst>
                  <a:ext uri="{28A0092B-C50C-407E-A947-70E740481C1C}">
                    <a14:useLocalDpi xmlns="" xmlns:a14="http://schemas.microsoft.com/office/drawing/2010/main"/>
                  </a:ext>
                </a:extLst>
              </a:blip>
              <a:srcRect/>
              <a:stretch>
                <a:fillRect/>
              </a:stretch>
            </p:blipFill>
            <p:spPr bwMode="auto">
              <a:xfrm>
                <a:off x="971600" y="620760"/>
                <a:ext cx="977685" cy="648000"/>
              </a:xfrm>
              <a:prstGeom prst="rect">
                <a:avLst/>
              </a:prstGeom>
              <a:noFill/>
              <a:ln w="9525">
                <a:solidFill>
                  <a:schemeClr val="tx1"/>
                </a:solidFill>
                <a:miter lim="800000"/>
                <a:headEnd/>
                <a:tailEnd/>
              </a:ln>
            </p:spPr>
          </p:pic>
          <p:pic>
            <p:nvPicPr>
              <p:cNvPr id="3" name="Picture 2"/>
              <p:cNvPicPr>
                <a:picLocks noChangeAspect="1"/>
              </p:cNvPicPr>
              <p:nvPr/>
            </p:nvPicPr>
            <p:blipFill>
              <a:blip r:embed="rId5" cstate="print">
                <a:extLst>
                  <a:ext uri="{28A0092B-C50C-407E-A947-70E740481C1C}">
                    <a14:useLocalDpi xmlns="" xmlns:a14="http://schemas.microsoft.com/office/drawing/2010/main"/>
                  </a:ext>
                </a:extLst>
              </a:blip>
              <a:srcRect/>
              <a:stretch>
                <a:fillRect/>
              </a:stretch>
            </p:blipFill>
            <p:spPr bwMode="auto">
              <a:xfrm>
                <a:off x="2267743" y="620688"/>
                <a:ext cx="964464" cy="648000"/>
              </a:xfrm>
              <a:prstGeom prst="rect">
                <a:avLst/>
              </a:prstGeom>
              <a:noFill/>
              <a:ln w="9525">
                <a:solidFill>
                  <a:schemeClr val="tx1"/>
                </a:solidFill>
                <a:miter lim="800000"/>
                <a:headEnd/>
                <a:tailEnd/>
              </a:ln>
            </p:spPr>
          </p:pic>
          <p:pic>
            <p:nvPicPr>
              <p:cNvPr id="4" name="Picture 3"/>
              <p:cNvPicPr>
                <a:picLocks noChangeAspect="1"/>
              </p:cNvPicPr>
              <p:nvPr/>
            </p:nvPicPr>
            <p:blipFill>
              <a:blip r:embed="rId6" cstate="print">
                <a:extLst>
                  <a:ext uri="{28A0092B-C50C-407E-A947-70E740481C1C}">
                    <a14:useLocalDpi xmlns="" xmlns:a14="http://schemas.microsoft.com/office/drawing/2010/main"/>
                  </a:ext>
                </a:extLst>
              </a:blip>
              <a:srcRect/>
              <a:stretch>
                <a:fillRect/>
              </a:stretch>
            </p:blipFill>
            <p:spPr bwMode="auto">
              <a:xfrm>
                <a:off x="3491880" y="620760"/>
                <a:ext cx="977685" cy="648000"/>
              </a:xfrm>
              <a:prstGeom prst="rect">
                <a:avLst/>
              </a:prstGeom>
              <a:noFill/>
              <a:ln w="9525">
                <a:solidFill>
                  <a:schemeClr val="tx1"/>
                </a:solidFill>
                <a:miter lim="800000"/>
                <a:headEnd/>
                <a:tailEnd/>
              </a:ln>
            </p:spPr>
          </p:pic>
          <p:pic>
            <p:nvPicPr>
              <p:cNvPr id="5" name="Picture 4"/>
              <p:cNvPicPr>
                <a:picLocks noChangeAspect="1"/>
              </p:cNvPicPr>
              <p:nvPr/>
            </p:nvPicPr>
            <p:blipFill>
              <a:blip r:embed="rId7" cstate="print">
                <a:extLst>
                  <a:ext uri="{28A0092B-C50C-407E-A947-70E740481C1C}">
                    <a14:useLocalDpi xmlns="" xmlns:a14="http://schemas.microsoft.com/office/drawing/2010/main"/>
                  </a:ext>
                </a:extLst>
              </a:blip>
              <a:srcRect/>
              <a:stretch>
                <a:fillRect/>
              </a:stretch>
            </p:blipFill>
            <p:spPr bwMode="auto">
              <a:xfrm>
                <a:off x="4872451" y="620760"/>
                <a:ext cx="961501" cy="648000"/>
              </a:xfrm>
              <a:prstGeom prst="rect">
                <a:avLst/>
              </a:prstGeom>
              <a:noFill/>
              <a:ln w="9525">
                <a:solidFill>
                  <a:schemeClr val="tx1"/>
                </a:solidFill>
                <a:miter lim="800000"/>
                <a:headEnd/>
                <a:tailEnd/>
              </a:ln>
            </p:spPr>
          </p:pic>
          <p:pic>
            <p:nvPicPr>
              <p:cNvPr id="6" name="Picture 5"/>
              <p:cNvPicPr>
                <a:picLocks noChangeAspect="1"/>
              </p:cNvPicPr>
              <p:nvPr/>
            </p:nvPicPr>
            <p:blipFill>
              <a:blip r:embed="rId8" cstate="print">
                <a:extLst>
                  <a:ext uri="{28A0092B-C50C-407E-A947-70E740481C1C}">
                    <a14:useLocalDpi xmlns="" xmlns:a14="http://schemas.microsoft.com/office/drawing/2010/main"/>
                  </a:ext>
                </a:extLst>
              </a:blip>
              <a:srcRect l="12131" r="12131"/>
              <a:stretch>
                <a:fillRect/>
              </a:stretch>
            </p:blipFill>
            <p:spPr bwMode="auto">
              <a:xfrm>
                <a:off x="6129114" y="620760"/>
                <a:ext cx="977685" cy="648000"/>
              </a:xfrm>
              <a:prstGeom prst="rect">
                <a:avLst/>
              </a:prstGeom>
              <a:noFill/>
              <a:ln w="9525">
                <a:solidFill>
                  <a:schemeClr val="tx1"/>
                </a:solidFill>
                <a:miter lim="800000"/>
                <a:headEnd/>
                <a:tailEnd/>
              </a:ln>
            </p:spPr>
          </p:pic>
          <p:pic>
            <p:nvPicPr>
              <p:cNvPr id="7" name="Picture 6"/>
              <p:cNvPicPr>
                <a:picLocks noChangeAspect="1"/>
              </p:cNvPicPr>
              <p:nvPr/>
            </p:nvPicPr>
            <p:blipFill>
              <a:blip r:embed="rId9" cstate="print">
                <a:extLst>
                  <a:ext uri="{28A0092B-C50C-407E-A947-70E740481C1C}">
                    <a14:useLocalDpi xmlns="" xmlns:a14="http://schemas.microsoft.com/office/drawing/2010/main"/>
                  </a:ext>
                </a:extLst>
              </a:blip>
              <a:srcRect/>
              <a:stretch>
                <a:fillRect/>
              </a:stretch>
            </p:blipFill>
            <p:spPr bwMode="auto">
              <a:xfrm>
                <a:off x="7353250" y="612668"/>
                <a:ext cx="977685" cy="648000"/>
              </a:xfrm>
              <a:prstGeom prst="rect">
                <a:avLst/>
              </a:prstGeom>
              <a:noFill/>
              <a:ln w="9525">
                <a:solidFill>
                  <a:schemeClr val="tx1"/>
                </a:solidFill>
                <a:miter lim="800000"/>
                <a:headEnd/>
                <a:tailEnd/>
              </a:ln>
            </p:spPr>
          </p:pic>
          <p:pic>
            <p:nvPicPr>
              <p:cNvPr id="8" name="Picture 7"/>
              <p:cNvPicPr>
                <a:picLocks noChangeAspect="1"/>
              </p:cNvPicPr>
              <p:nvPr/>
            </p:nvPicPr>
            <p:blipFill>
              <a:blip r:embed="rId10" cstate="print"/>
              <a:srcRect/>
              <a:stretch>
                <a:fillRect/>
              </a:stretch>
            </p:blipFill>
            <p:spPr bwMode="auto">
              <a:xfrm>
                <a:off x="967305" y="1484784"/>
                <a:ext cx="967073" cy="648000"/>
              </a:xfrm>
              <a:prstGeom prst="rect">
                <a:avLst/>
              </a:prstGeom>
              <a:noFill/>
              <a:ln w="9525">
                <a:solidFill>
                  <a:schemeClr val="tx1"/>
                </a:solidFill>
                <a:miter lim="800000"/>
                <a:headEnd/>
                <a:tailEnd/>
              </a:ln>
            </p:spPr>
          </p:pic>
          <p:pic>
            <p:nvPicPr>
              <p:cNvPr id="9" name="Picture 8"/>
              <p:cNvPicPr>
                <a:picLocks noChangeAspect="1"/>
              </p:cNvPicPr>
              <p:nvPr/>
            </p:nvPicPr>
            <p:blipFill>
              <a:blip r:embed="rId11" cstate="print">
                <a:extLst>
                  <a:ext uri="{28A0092B-C50C-407E-A947-70E740481C1C}">
                    <a14:useLocalDpi xmlns="" xmlns:a14="http://schemas.microsoft.com/office/drawing/2010/main"/>
                  </a:ext>
                </a:extLst>
              </a:blip>
              <a:srcRect/>
              <a:stretch>
                <a:fillRect/>
              </a:stretch>
            </p:blipFill>
            <p:spPr bwMode="auto">
              <a:xfrm>
                <a:off x="2236530" y="1484784"/>
                <a:ext cx="966315" cy="648000"/>
              </a:xfrm>
              <a:prstGeom prst="rect">
                <a:avLst/>
              </a:prstGeom>
              <a:noFill/>
              <a:ln>
                <a:solidFill>
                  <a:schemeClr val="tx1"/>
                </a:solidFill>
              </a:ln>
            </p:spPr>
          </p:pic>
          <p:pic>
            <p:nvPicPr>
              <p:cNvPr id="10" name="Picture 9"/>
              <p:cNvPicPr>
                <a:picLocks noChangeAspect="1"/>
              </p:cNvPicPr>
              <p:nvPr/>
            </p:nvPicPr>
            <p:blipFill rotWithShape="1">
              <a:blip r:embed="rId12" cstate="print">
                <a:extLst>
                  <a:ext uri="{28A0092B-C50C-407E-A947-70E740481C1C}">
                    <a14:useLocalDpi xmlns="" xmlns:a14="http://schemas.microsoft.com/office/drawing/2010/main"/>
                  </a:ext>
                </a:extLst>
              </a:blip>
              <a:srcRect/>
              <a:stretch/>
            </p:blipFill>
            <p:spPr bwMode="auto">
              <a:xfrm>
                <a:off x="3506818" y="1484784"/>
                <a:ext cx="992517" cy="648000"/>
              </a:xfrm>
              <a:prstGeom prst="rect">
                <a:avLst/>
              </a:prstGeom>
              <a:noFill/>
              <a:ln>
                <a:solidFill>
                  <a:schemeClr val="tx1"/>
                </a:solidFill>
              </a:ln>
              <a:extLst>
                <a:ext uri="{53640926-AAD7-44D8-BBD7-CCE9431645EC}">
                  <a14:shadowObscured xmlns="" xmlns:a14="http://schemas.microsoft.com/office/drawing/2010/main"/>
                </a:ext>
              </a:extLst>
            </p:spPr>
          </p:pic>
          <p:pic>
            <p:nvPicPr>
              <p:cNvPr id="11" name="Picture 10"/>
              <p:cNvPicPr>
                <a:picLocks noChangeAspect="1"/>
              </p:cNvPicPr>
              <p:nvPr/>
            </p:nvPicPr>
            <p:blipFill rotWithShape="1">
              <a:blip r:embed="rId13" cstate="print">
                <a:extLst>
                  <a:ext uri="{28A0092B-C50C-407E-A947-70E740481C1C}">
                    <a14:useLocalDpi xmlns="" xmlns:a14="http://schemas.microsoft.com/office/drawing/2010/main" val="0"/>
                  </a:ext>
                </a:extLst>
              </a:blip>
              <a:srcRect l="1" r="12187"/>
              <a:stretch/>
            </p:blipFill>
            <p:spPr bwMode="auto">
              <a:xfrm>
                <a:off x="6141554" y="1484784"/>
                <a:ext cx="969718" cy="648000"/>
              </a:xfrm>
              <a:prstGeom prst="rect">
                <a:avLst/>
              </a:prstGeom>
              <a:noFill/>
              <a:ln>
                <a:solidFill>
                  <a:schemeClr val="tx1"/>
                </a:solidFill>
              </a:ln>
              <a:extLst>
                <a:ext uri="{53640926-AAD7-44D8-BBD7-CCE9431645EC}">
                  <a14:shadowObscured xmlns="" xmlns:a14="http://schemas.microsoft.com/office/drawing/2010/main"/>
                </a:ext>
              </a:extLst>
            </p:spPr>
          </p:pic>
          <p:pic>
            <p:nvPicPr>
              <p:cNvPr id="12" name="Picture 11"/>
              <p:cNvPicPr>
                <a:picLocks noChangeAspect="1"/>
              </p:cNvPicPr>
              <p:nvPr/>
            </p:nvPicPr>
            <p:blipFill rotWithShape="1">
              <a:blip r:embed="rId14" cstate="print">
                <a:extLst>
                  <a:ext uri="{28A0092B-C50C-407E-A947-70E740481C1C}">
                    <a14:useLocalDpi xmlns="" xmlns:a14="http://schemas.microsoft.com/office/drawing/2010/main"/>
                  </a:ext>
                </a:extLst>
              </a:blip>
              <a:srcRect l="2548" t="3226" r="4421" b="3226"/>
              <a:stretch/>
            </p:blipFill>
            <p:spPr bwMode="auto">
              <a:xfrm>
                <a:off x="4838135" y="1484784"/>
                <a:ext cx="972000" cy="648000"/>
              </a:xfrm>
              <a:prstGeom prst="rect">
                <a:avLst/>
              </a:prstGeom>
              <a:noFill/>
              <a:ln>
                <a:solidFill>
                  <a:schemeClr val="tx1"/>
                </a:solidFill>
              </a:ln>
              <a:extLst>
                <a:ext uri="{53640926-AAD7-44D8-BBD7-CCE9431645EC}">
                  <a14:shadowObscured xmlns="" xmlns:a14="http://schemas.microsoft.com/office/drawing/2010/main"/>
                </a:ext>
              </a:extLst>
            </p:spPr>
          </p:pic>
          <p:pic>
            <p:nvPicPr>
              <p:cNvPr id="13" name="Picture 12"/>
              <p:cNvPicPr>
                <a:picLocks noChangeAspect="1"/>
              </p:cNvPicPr>
              <p:nvPr/>
            </p:nvPicPr>
            <p:blipFill rotWithShape="1">
              <a:blip r:embed="rId15" cstate="print">
                <a:extLst>
                  <a:ext uri="{28A0092B-C50C-407E-A947-70E740481C1C}">
                    <a14:useLocalDpi xmlns="" xmlns:a14="http://schemas.microsoft.com/office/drawing/2010/main"/>
                  </a:ext>
                </a:extLst>
              </a:blip>
              <a:srcRect/>
              <a:stretch/>
            </p:blipFill>
            <p:spPr bwMode="auto">
              <a:xfrm>
                <a:off x="7353249" y="1484784"/>
                <a:ext cx="977685" cy="648000"/>
              </a:xfrm>
              <a:prstGeom prst="rect">
                <a:avLst/>
              </a:prstGeom>
              <a:noFill/>
              <a:ln>
                <a:solidFill>
                  <a:schemeClr val="tx1"/>
                </a:solidFill>
              </a:ln>
              <a:extLst>
                <a:ext uri="{53640926-AAD7-44D8-BBD7-CCE9431645EC}">
                  <a14:shadowObscured xmlns="" xmlns:a14="http://schemas.microsoft.com/office/drawing/2010/main"/>
                </a:ext>
              </a:extLst>
            </p:spPr>
          </p:pic>
          <p:pic>
            <p:nvPicPr>
              <p:cNvPr id="15" name="Picture 14"/>
              <p:cNvPicPr>
                <a:picLocks noChangeAspect="1"/>
              </p:cNvPicPr>
              <p:nvPr/>
            </p:nvPicPr>
            <p:blipFill rotWithShape="1">
              <a:blip r:embed="rId16" cstate="print">
                <a:extLst>
                  <a:ext uri="{28A0092B-C50C-407E-A947-70E740481C1C}">
                    <a14:useLocalDpi xmlns="" xmlns:a14="http://schemas.microsoft.com/office/drawing/2010/main"/>
                  </a:ext>
                </a:extLst>
              </a:blip>
              <a:srcRect l="803" t="-1" r="-1" b="5512"/>
              <a:stretch/>
            </p:blipFill>
            <p:spPr bwMode="auto">
              <a:xfrm>
                <a:off x="1373851" y="2348880"/>
                <a:ext cx="965901" cy="648000"/>
              </a:xfrm>
              <a:prstGeom prst="rect">
                <a:avLst/>
              </a:prstGeom>
              <a:noFill/>
              <a:ln>
                <a:solidFill>
                  <a:schemeClr val="tx1"/>
                </a:solidFill>
              </a:ln>
              <a:extLst>
                <a:ext uri="{53640926-AAD7-44D8-BBD7-CCE9431645EC}">
                  <a14:shadowObscured xmlns="" xmlns:a14="http://schemas.microsoft.com/office/drawing/2010/main"/>
                </a:ext>
              </a:extLst>
            </p:spPr>
          </p:pic>
          <p:pic>
            <p:nvPicPr>
              <p:cNvPr id="16" name="Picture 15"/>
              <p:cNvPicPr>
                <a:picLocks noChangeAspect="1"/>
              </p:cNvPicPr>
              <p:nvPr/>
            </p:nvPicPr>
            <p:blipFill>
              <a:blip r:embed="rId17" cstate="print">
                <a:extLst>
                  <a:ext uri="{28A0092B-C50C-407E-A947-70E740481C1C}">
                    <a14:useLocalDpi xmlns="" xmlns:a14="http://schemas.microsoft.com/office/drawing/2010/main"/>
                  </a:ext>
                </a:extLst>
              </a:blip>
              <a:srcRect/>
              <a:stretch>
                <a:fillRect/>
              </a:stretch>
            </p:blipFill>
            <p:spPr bwMode="auto">
              <a:xfrm>
                <a:off x="2707257" y="2348880"/>
                <a:ext cx="983572" cy="648000"/>
              </a:xfrm>
              <a:prstGeom prst="rect">
                <a:avLst/>
              </a:prstGeom>
              <a:noFill/>
              <a:ln>
                <a:solidFill>
                  <a:schemeClr val="tx1"/>
                </a:solidFill>
              </a:ln>
            </p:spPr>
          </p:pic>
          <p:pic>
            <p:nvPicPr>
              <p:cNvPr id="17" name="Picture 16"/>
              <p:cNvPicPr>
                <a:picLocks noChangeAspect="1"/>
              </p:cNvPicPr>
              <p:nvPr/>
            </p:nvPicPr>
            <p:blipFill>
              <a:blip r:embed="rId18" cstate="print">
                <a:extLst>
                  <a:ext uri="{28A0092B-C50C-407E-A947-70E740481C1C}">
                    <a14:useLocalDpi xmlns="" xmlns:a14="http://schemas.microsoft.com/office/drawing/2010/main"/>
                  </a:ext>
                </a:extLst>
              </a:blip>
              <a:srcRect/>
              <a:stretch>
                <a:fillRect/>
              </a:stretch>
            </p:blipFill>
            <p:spPr bwMode="auto">
              <a:xfrm>
                <a:off x="4077514" y="2348880"/>
                <a:ext cx="988972" cy="648000"/>
              </a:xfrm>
              <a:prstGeom prst="rect">
                <a:avLst/>
              </a:prstGeom>
              <a:noFill/>
              <a:ln>
                <a:solidFill>
                  <a:schemeClr val="tx1"/>
                </a:solidFill>
              </a:ln>
            </p:spPr>
          </p:pic>
          <p:pic>
            <p:nvPicPr>
              <p:cNvPr id="20" name="Picture 19" descr="C:\Documents and Settings\lnewbon1\Local Settings\Temporary Internet Files\Content.IE5\150FBLCC\Malawi[1].png"/>
              <p:cNvPicPr>
                <a:picLocks noChangeAspect="1"/>
              </p:cNvPicPr>
              <p:nvPr/>
            </p:nvPicPr>
            <p:blipFill>
              <a:blip r:embed="rId19" cstate="print"/>
              <a:srcRect/>
              <a:stretch>
                <a:fillRect/>
              </a:stretch>
            </p:blipFill>
            <p:spPr bwMode="auto">
              <a:xfrm>
                <a:off x="6804248" y="2348880"/>
                <a:ext cx="973137" cy="648000"/>
              </a:xfrm>
              <a:prstGeom prst="rect">
                <a:avLst/>
              </a:prstGeom>
              <a:noFill/>
              <a:ln w="9525">
                <a:solidFill>
                  <a:schemeClr val="tx1"/>
                </a:solidFill>
                <a:miter lim="800000"/>
                <a:headEnd/>
                <a:tailEnd/>
              </a:ln>
            </p:spPr>
          </p:pic>
          <p:pic>
            <p:nvPicPr>
              <p:cNvPr id="21" name="Picture 20"/>
              <p:cNvPicPr>
                <a:picLocks noChangeAspect="1"/>
              </p:cNvPicPr>
              <p:nvPr/>
            </p:nvPicPr>
            <p:blipFill rotWithShape="1">
              <a:blip r:embed="rId20" cstate="print">
                <a:extLst>
                  <a:ext uri="{28A0092B-C50C-407E-A947-70E740481C1C}">
                    <a14:useLocalDpi xmlns="" xmlns:a14="http://schemas.microsoft.com/office/drawing/2010/main"/>
                  </a:ext>
                </a:extLst>
              </a:blip>
              <a:srcRect t="5951" b="5951"/>
              <a:stretch/>
            </p:blipFill>
            <p:spPr bwMode="auto">
              <a:xfrm>
                <a:off x="1350780" y="3212976"/>
                <a:ext cx="988972" cy="648000"/>
              </a:xfrm>
              <a:prstGeom prst="rect">
                <a:avLst/>
              </a:prstGeom>
              <a:noFill/>
              <a:ln>
                <a:solidFill>
                  <a:schemeClr val="tx1"/>
                </a:solidFill>
              </a:ln>
              <a:extLst>
                <a:ext uri="{53640926-AAD7-44D8-BBD7-CCE9431645EC}">
                  <a14:shadowObscured xmlns="" xmlns:a14="http://schemas.microsoft.com/office/drawing/2010/main"/>
                </a:ext>
              </a:extLst>
            </p:spPr>
          </p:pic>
          <p:pic>
            <p:nvPicPr>
              <p:cNvPr id="23" name="Picture 22"/>
              <p:cNvPicPr>
                <a:picLocks noChangeAspect="1"/>
              </p:cNvPicPr>
              <p:nvPr/>
            </p:nvPicPr>
            <p:blipFill>
              <a:blip r:embed="rId21" cstate="print"/>
              <a:srcRect/>
              <a:stretch>
                <a:fillRect/>
              </a:stretch>
            </p:blipFill>
            <p:spPr bwMode="auto">
              <a:xfrm>
                <a:off x="4088843" y="3212976"/>
                <a:ext cx="966315" cy="648000"/>
              </a:xfrm>
              <a:prstGeom prst="rect">
                <a:avLst/>
              </a:prstGeom>
              <a:noFill/>
              <a:ln w="9525">
                <a:solidFill>
                  <a:schemeClr val="tx1"/>
                </a:solidFill>
                <a:miter lim="800000"/>
                <a:headEnd/>
                <a:tailEnd/>
              </a:ln>
            </p:spPr>
          </p:pic>
          <p:pic>
            <p:nvPicPr>
              <p:cNvPr id="24" name="Picture 23"/>
              <p:cNvPicPr>
                <a:picLocks noChangeAspect="1"/>
              </p:cNvPicPr>
              <p:nvPr/>
            </p:nvPicPr>
            <p:blipFill>
              <a:blip r:embed="rId22" cstate="print">
                <a:extLst>
                  <a:ext uri="{28A0092B-C50C-407E-A947-70E740481C1C}">
                    <a14:useLocalDpi xmlns="" xmlns:a14="http://schemas.microsoft.com/office/drawing/2010/main"/>
                  </a:ext>
                </a:extLst>
              </a:blip>
              <a:srcRect/>
              <a:stretch>
                <a:fillRect/>
              </a:stretch>
            </p:blipFill>
            <p:spPr bwMode="auto">
              <a:xfrm>
                <a:off x="5436096" y="3212976"/>
                <a:ext cx="966315" cy="648000"/>
              </a:xfrm>
              <a:prstGeom prst="rect">
                <a:avLst/>
              </a:prstGeom>
              <a:noFill/>
              <a:ln>
                <a:solidFill>
                  <a:schemeClr val="tx1"/>
                </a:solidFill>
              </a:ln>
            </p:spPr>
          </p:pic>
          <p:pic>
            <p:nvPicPr>
              <p:cNvPr id="25" name="Picture 24" descr="C:\Users\flapjack\AppData\Local\Microsoft\Windows\Temporary Internet Files\Content.IE5\2LJFVHI3\bulgarian_flag[1].jpg"/>
              <p:cNvPicPr>
                <a:picLocks noChangeAspect="1"/>
              </p:cNvPicPr>
              <p:nvPr/>
            </p:nvPicPr>
            <p:blipFill rotWithShape="1">
              <a:blip r:embed="rId23" cstate="print">
                <a:extLst>
                  <a:ext uri="{28A0092B-C50C-407E-A947-70E740481C1C}">
                    <a14:useLocalDpi xmlns="" xmlns:a14="http://schemas.microsoft.com/office/drawing/2010/main" val="0"/>
                  </a:ext>
                </a:extLst>
              </a:blip>
              <a:srcRect t="4178" b="4178"/>
              <a:stretch/>
            </p:blipFill>
            <p:spPr bwMode="auto">
              <a:xfrm>
                <a:off x="6804248" y="3212976"/>
                <a:ext cx="966315" cy="648000"/>
              </a:xfrm>
              <a:prstGeom prst="rect">
                <a:avLst/>
              </a:prstGeom>
              <a:noFill/>
              <a:ln>
                <a:solidFill>
                  <a:schemeClr val="tx1"/>
                </a:solidFill>
              </a:ln>
              <a:extLst>
                <a:ext uri="{53640926-AAD7-44D8-BBD7-CCE9431645EC}">
                  <a14:shadowObscured xmlns="" xmlns:a14="http://schemas.microsoft.com/office/drawing/2010/main"/>
                </a:ext>
              </a:extLst>
            </p:spPr>
          </p:pic>
          <p:pic>
            <p:nvPicPr>
              <p:cNvPr id="27" name="Picture 26"/>
              <p:cNvPicPr>
                <a:picLocks noChangeAspect="1"/>
              </p:cNvPicPr>
              <p:nvPr/>
            </p:nvPicPr>
            <p:blipFill rotWithShape="1">
              <a:blip r:embed="rId24" cstate="print">
                <a:extLst>
                  <a:ext uri="{28A0092B-C50C-407E-A947-70E740481C1C}">
                    <a14:useLocalDpi xmlns="" xmlns:a14="http://schemas.microsoft.com/office/drawing/2010/main" val="0"/>
                  </a:ext>
                </a:extLst>
              </a:blip>
              <a:srcRect l="2419" t="3654" r="1440" b="3654"/>
              <a:stretch/>
            </p:blipFill>
            <p:spPr bwMode="auto">
              <a:xfrm>
                <a:off x="1367752" y="4077072"/>
                <a:ext cx="972000" cy="648000"/>
              </a:xfrm>
              <a:prstGeom prst="rect">
                <a:avLst/>
              </a:prstGeom>
              <a:noFill/>
              <a:ln>
                <a:solidFill>
                  <a:schemeClr val="tx1"/>
                </a:solidFill>
              </a:ln>
              <a:extLst>
                <a:ext uri="{53640926-AAD7-44D8-BBD7-CCE9431645EC}">
                  <a14:shadowObscured xmlns="" xmlns:a14="http://schemas.microsoft.com/office/drawing/2010/main"/>
                </a:ext>
              </a:extLst>
            </p:spPr>
          </p:pic>
          <p:pic>
            <p:nvPicPr>
              <p:cNvPr id="28" name="Picture 27"/>
              <p:cNvPicPr>
                <a:picLocks noChangeAspect="1"/>
              </p:cNvPicPr>
              <p:nvPr/>
            </p:nvPicPr>
            <p:blipFill>
              <a:blip r:embed="rId25" cstate="print">
                <a:extLst>
                  <a:ext uri="{28A0092B-C50C-407E-A947-70E740481C1C}">
                    <a14:useLocalDpi xmlns="" xmlns:a14="http://schemas.microsoft.com/office/drawing/2010/main"/>
                  </a:ext>
                </a:extLst>
              </a:blip>
              <a:srcRect/>
              <a:stretch>
                <a:fillRect/>
              </a:stretch>
            </p:blipFill>
            <p:spPr bwMode="auto">
              <a:xfrm>
                <a:off x="2697303" y="4077072"/>
                <a:ext cx="984960" cy="648000"/>
              </a:xfrm>
              <a:prstGeom prst="rect">
                <a:avLst/>
              </a:prstGeom>
              <a:noFill/>
              <a:ln>
                <a:solidFill>
                  <a:schemeClr val="tx1"/>
                </a:solidFill>
              </a:ln>
            </p:spPr>
          </p:pic>
          <p:pic>
            <p:nvPicPr>
              <p:cNvPr id="29" name="Picture 28"/>
              <p:cNvPicPr>
                <a:picLocks noChangeAspect="1"/>
              </p:cNvPicPr>
              <p:nvPr/>
            </p:nvPicPr>
            <p:blipFill rotWithShape="1">
              <a:blip r:embed="rId26" cstate="print">
                <a:extLst>
                  <a:ext uri="{28A0092B-C50C-407E-A947-70E740481C1C}">
                    <a14:useLocalDpi xmlns="" xmlns:a14="http://schemas.microsoft.com/office/drawing/2010/main"/>
                  </a:ext>
                </a:extLst>
              </a:blip>
              <a:srcRect t="4664" b="-1"/>
              <a:stretch/>
            </p:blipFill>
            <p:spPr bwMode="auto">
              <a:xfrm>
                <a:off x="4079041" y="4098937"/>
                <a:ext cx="985918" cy="648000"/>
              </a:xfrm>
              <a:prstGeom prst="rect">
                <a:avLst/>
              </a:prstGeom>
              <a:noFill/>
              <a:ln>
                <a:solidFill>
                  <a:schemeClr val="tx1"/>
                </a:solidFill>
              </a:ln>
              <a:extLst>
                <a:ext uri="{53640926-AAD7-44D8-BBD7-CCE9431645EC}">
                  <a14:shadowObscured xmlns="" xmlns:a14="http://schemas.microsoft.com/office/drawing/2010/main"/>
                </a:ext>
              </a:extLst>
            </p:spPr>
          </p:pic>
          <p:pic>
            <p:nvPicPr>
              <p:cNvPr id="31" name="Picture 30"/>
              <p:cNvPicPr>
                <a:picLocks noChangeAspect="1"/>
              </p:cNvPicPr>
              <p:nvPr/>
            </p:nvPicPr>
            <p:blipFill>
              <a:blip r:embed="rId27" cstate="print">
                <a:extLst>
                  <a:ext uri="{28A0092B-C50C-407E-A947-70E740481C1C}">
                    <a14:useLocalDpi xmlns="" xmlns:a14="http://schemas.microsoft.com/office/drawing/2010/main"/>
                  </a:ext>
                </a:extLst>
              </a:blip>
              <a:srcRect/>
              <a:stretch>
                <a:fillRect/>
              </a:stretch>
            </p:blipFill>
            <p:spPr bwMode="auto">
              <a:xfrm>
                <a:off x="6796276" y="4098937"/>
                <a:ext cx="974287" cy="648000"/>
              </a:xfrm>
              <a:prstGeom prst="rect">
                <a:avLst/>
              </a:prstGeom>
              <a:noFill/>
              <a:ln>
                <a:solidFill>
                  <a:schemeClr val="tx1"/>
                </a:solidFill>
              </a:ln>
            </p:spPr>
          </p:pic>
          <p:pic>
            <p:nvPicPr>
              <p:cNvPr id="32" name="Picture 31"/>
              <p:cNvPicPr>
                <a:picLocks noChangeAspect="1"/>
              </p:cNvPicPr>
              <p:nvPr/>
            </p:nvPicPr>
            <p:blipFill>
              <a:blip r:embed="rId28" cstate="print">
                <a:extLst>
                  <a:ext uri="{28A0092B-C50C-407E-A947-70E740481C1C}">
                    <a14:useLocalDpi xmlns="" xmlns:a14="http://schemas.microsoft.com/office/drawing/2010/main"/>
                  </a:ext>
                </a:extLst>
              </a:blip>
              <a:srcRect/>
              <a:stretch>
                <a:fillRect/>
              </a:stretch>
            </p:blipFill>
            <p:spPr bwMode="auto">
              <a:xfrm>
                <a:off x="1355751" y="5013248"/>
                <a:ext cx="984001" cy="648000"/>
              </a:xfrm>
              <a:prstGeom prst="rect">
                <a:avLst/>
              </a:prstGeom>
              <a:noFill/>
              <a:ln>
                <a:solidFill>
                  <a:schemeClr val="tx1"/>
                </a:solidFill>
              </a:ln>
            </p:spPr>
          </p:pic>
          <p:pic>
            <p:nvPicPr>
              <p:cNvPr id="33" name="Picture 32"/>
              <p:cNvPicPr>
                <a:picLocks noChangeAspect="1"/>
              </p:cNvPicPr>
              <p:nvPr/>
            </p:nvPicPr>
            <p:blipFill>
              <a:blip r:embed="rId29" cstate="print"/>
              <a:srcRect/>
              <a:stretch>
                <a:fillRect/>
              </a:stretch>
            </p:blipFill>
            <p:spPr bwMode="auto">
              <a:xfrm>
                <a:off x="2699792" y="5013248"/>
                <a:ext cx="966315" cy="648000"/>
              </a:xfrm>
              <a:prstGeom prst="rect">
                <a:avLst/>
              </a:prstGeom>
              <a:noFill/>
              <a:ln w="9525">
                <a:solidFill>
                  <a:schemeClr val="tx1"/>
                </a:solidFill>
                <a:miter lim="800000"/>
                <a:headEnd/>
                <a:tailEnd/>
              </a:ln>
            </p:spPr>
          </p:pic>
          <p:pic>
            <p:nvPicPr>
              <p:cNvPr id="34" name="Picture 33"/>
              <p:cNvPicPr>
                <a:picLocks noChangeAspect="1"/>
              </p:cNvPicPr>
              <p:nvPr/>
            </p:nvPicPr>
            <p:blipFill>
              <a:blip r:embed="rId30" cstate="print">
                <a:extLst>
                  <a:ext uri="{28A0092B-C50C-407E-A947-70E740481C1C}">
                    <a14:useLocalDpi xmlns="" xmlns:a14="http://schemas.microsoft.com/office/drawing/2010/main"/>
                  </a:ext>
                </a:extLst>
              </a:blip>
              <a:srcRect/>
              <a:stretch>
                <a:fillRect/>
              </a:stretch>
            </p:blipFill>
            <p:spPr bwMode="auto">
              <a:xfrm>
                <a:off x="4086381" y="5013248"/>
                <a:ext cx="971239" cy="648000"/>
              </a:xfrm>
              <a:prstGeom prst="rect">
                <a:avLst/>
              </a:prstGeom>
              <a:noFill/>
              <a:ln>
                <a:solidFill>
                  <a:schemeClr val="tx1"/>
                </a:solidFill>
              </a:ln>
            </p:spPr>
          </p:pic>
          <p:pic>
            <p:nvPicPr>
              <p:cNvPr id="35" name="Picture 34"/>
              <p:cNvPicPr>
                <a:picLocks noChangeAspect="1"/>
              </p:cNvPicPr>
              <p:nvPr/>
            </p:nvPicPr>
            <p:blipFill rotWithShape="1">
              <a:blip r:embed="rId31" cstate="print">
                <a:extLst>
                  <a:ext uri="{28A0092B-C50C-407E-A947-70E740481C1C}">
                    <a14:useLocalDpi xmlns="" xmlns:a14="http://schemas.microsoft.com/office/drawing/2010/main"/>
                  </a:ext>
                </a:extLst>
              </a:blip>
              <a:srcRect l="2670" r="4977"/>
              <a:stretch/>
            </p:blipFill>
            <p:spPr bwMode="auto">
              <a:xfrm>
                <a:off x="5433253" y="5004864"/>
                <a:ext cx="972000" cy="648000"/>
              </a:xfrm>
              <a:prstGeom prst="rect">
                <a:avLst/>
              </a:prstGeom>
              <a:noFill/>
              <a:ln>
                <a:solidFill>
                  <a:schemeClr val="tx1"/>
                </a:solidFill>
              </a:ln>
              <a:extLst>
                <a:ext uri="{53640926-AAD7-44D8-BBD7-CCE9431645EC}">
                  <a14:shadowObscured xmlns="" xmlns:a14="http://schemas.microsoft.com/office/drawing/2010/main"/>
                </a:ext>
              </a:extLst>
            </p:spPr>
          </p:pic>
          <p:pic>
            <p:nvPicPr>
              <p:cNvPr id="37" name="Picture 36"/>
              <p:cNvPicPr>
                <a:picLocks noChangeAspect="1"/>
              </p:cNvPicPr>
              <p:nvPr/>
            </p:nvPicPr>
            <p:blipFill>
              <a:blip r:embed="rId32" cstate="print">
                <a:extLst>
                  <a:ext uri="{28A0092B-C50C-407E-A947-70E740481C1C}">
                    <a14:useLocalDpi xmlns="" xmlns:a14="http://schemas.microsoft.com/office/drawing/2010/main"/>
                  </a:ext>
                </a:extLst>
              </a:blip>
              <a:srcRect/>
              <a:stretch>
                <a:fillRect/>
              </a:stretch>
            </p:blipFill>
            <p:spPr bwMode="auto">
              <a:xfrm>
                <a:off x="6784868" y="5013248"/>
                <a:ext cx="992517" cy="648000"/>
              </a:xfrm>
              <a:prstGeom prst="rect">
                <a:avLst/>
              </a:prstGeom>
              <a:noFill/>
              <a:ln>
                <a:solidFill>
                  <a:schemeClr val="tx1"/>
                </a:solidFill>
              </a:ln>
            </p:spPr>
          </p:pic>
          <p:pic>
            <p:nvPicPr>
              <p:cNvPr id="38" name="Picture 37"/>
              <p:cNvPicPr>
                <a:picLocks noChangeAspect="1"/>
              </p:cNvPicPr>
              <p:nvPr/>
            </p:nvPicPr>
            <p:blipFill rotWithShape="1">
              <a:blip r:embed="rId33" cstate="print">
                <a:extLst>
                  <a:ext uri="{28A0092B-C50C-407E-A947-70E740481C1C}">
                    <a14:useLocalDpi xmlns="" xmlns:a14="http://schemas.microsoft.com/office/drawing/2010/main"/>
                  </a:ext>
                </a:extLst>
              </a:blip>
              <a:srcRect r="6521"/>
              <a:stretch/>
            </p:blipFill>
            <p:spPr bwMode="auto">
              <a:xfrm>
                <a:off x="5400560" y="4077072"/>
                <a:ext cx="984595" cy="648000"/>
              </a:xfrm>
              <a:prstGeom prst="rect">
                <a:avLst/>
              </a:prstGeom>
              <a:noFill/>
              <a:ln>
                <a:solidFill>
                  <a:schemeClr val="tx1"/>
                </a:solidFill>
              </a:ln>
              <a:extLst>
                <a:ext uri="{53640926-AAD7-44D8-BBD7-CCE9431645EC}">
                  <a14:shadowObscured xmlns="" xmlns:a14="http://schemas.microsoft.com/office/drawing/2010/main"/>
                </a:ext>
              </a:extLst>
            </p:spPr>
          </p:pic>
          <p:pic>
            <p:nvPicPr>
              <p:cNvPr id="39" name="Picture 38"/>
              <p:cNvPicPr>
                <a:picLocks noChangeAspect="1"/>
              </p:cNvPicPr>
              <p:nvPr/>
            </p:nvPicPr>
            <p:blipFill rotWithShape="1">
              <a:blip r:embed="rId34" cstate="print">
                <a:extLst>
                  <a:ext uri="{28A0092B-C50C-407E-A947-70E740481C1C}">
                    <a14:useLocalDpi xmlns="" xmlns:a14="http://schemas.microsoft.com/office/drawing/2010/main"/>
                  </a:ext>
                </a:extLst>
              </a:blip>
              <a:srcRect l="5801" r="8632"/>
              <a:stretch/>
            </p:blipFill>
            <p:spPr bwMode="auto">
              <a:xfrm>
                <a:off x="5436096" y="2348880"/>
                <a:ext cx="985918" cy="648000"/>
              </a:xfrm>
              <a:prstGeom prst="rect">
                <a:avLst/>
              </a:prstGeom>
              <a:noFill/>
              <a:ln>
                <a:solidFill>
                  <a:schemeClr val="tx1"/>
                </a:solidFill>
              </a:ln>
              <a:extLst>
                <a:ext uri="{53640926-AAD7-44D8-BBD7-CCE9431645EC}">
                  <a14:shadowObscured xmlns="" xmlns:a14="http://schemas.microsoft.com/office/drawing/2010/main"/>
                </a:ext>
              </a:extLst>
            </p:spPr>
          </p:pic>
        </p:grpSp>
      </p:grpSp>
      <p:sp>
        <p:nvSpPr>
          <p:cNvPr id="42" name="Title 1"/>
          <p:cNvSpPr txBox="1">
            <a:spLocks/>
          </p:cNvSpPr>
          <p:nvPr/>
        </p:nvSpPr>
        <p:spPr>
          <a:xfrm>
            <a:off x="251521" y="274638"/>
            <a:ext cx="8641654" cy="719137"/>
          </a:xfrm>
          <a:prstGeom prst="rect">
            <a:avLst/>
          </a:prstGeom>
        </p:spPr>
        <p:txBody>
          <a:bodyP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lgn="ctr"/>
            <a:r>
              <a:rPr lang="en-GB" altLang="en-US" sz="4000" dirty="0" smtClean="0">
                <a:ea typeface="ＭＳ Ｐゴシック" pitchFamily="34" charset="-128"/>
              </a:rPr>
              <a:t>FLAG SPOTTING</a:t>
            </a:r>
          </a:p>
        </p:txBody>
      </p:sp>
    </p:spTree>
    <p:extLst>
      <p:ext uri="{BB962C8B-B14F-4D97-AF65-F5344CB8AC3E}">
        <p14:creationId xmlns="" xmlns:p14="http://schemas.microsoft.com/office/powerpoint/2010/main" val="282380376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1988840"/>
            <a:ext cx="5482952" cy="2910161"/>
          </a:xfrm>
        </p:spPr>
        <p:txBody>
          <a:bodyPr/>
          <a:lstStyle/>
          <a:p>
            <a:pPr marL="0" indent="0">
              <a:buNone/>
            </a:pPr>
            <a:r>
              <a:rPr lang="en-GB" sz="3200" dirty="0" smtClean="0"/>
              <a:t>What similarities and differences do you think there are between these countries and the people living in them?</a:t>
            </a:r>
            <a:endParaRPr lang="en-GB" sz="3200" dirty="0"/>
          </a:p>
        </p:txBody>
      </p:sp>
      <p:sp>
        <p:nvSpPr>
          <p:cNvPr id="4" name="Title 1"/>
          <p:cNvSpPr>
            <a:spLocks noGrp="1"/>
          </p:cNvSpPr>
          <p:nvPr>
            <p:ph type="title"/>
          </p:nvPr>
        </p:nvSpPr>
        <p:spPr>
          <a:xfrm>
            <a:off x="251521" y="274638"/>
            <a:ext cx="8641654" cy="719137"/>
          </a:xfrm>
        </p:spPr>
        <p:txBody>
          <a:bodyPr/>
          <a:lstStyle/>
          <a:p>
            <a:pPr algn="ctr"/>
            <a:r>
              <a:rPr lang="en-GB" altLang="en-US" sz="4000" dirty="0" smtClean="0">
                <a:ea typeface="ＭＳ Ｐゴシック" pitchFamily="34" charset="-128"/>
              </a:rPr>
              <a:t>SIMILARITIES AND DIFFERENCES</a:t>
            </a:r>
          </a:p>
        </p:txBody>
      </p:sp>
      <p:pic>
        <p:nvPicPr>
          <p:cNvPr id="5" name="Picture 2" descr="http://openclipart.org/image/300px/svg_to_png/13127/Anonymous_pseudo_globe.png"/>
          <p:cNvPicPr>
            <a:picLocks noChangeAspect="1" noChangeArrowheads="1"/>
          </p:cNvPicPr>
          <p:nvPr/>
        </p:nvPicPr>
        <p:blipFill>
          <a:blip r:embed="rId3" cstate="screen"/>
          <a:srcRect/>
          <a:stretch>
            <a:fillRect/>
          </a:stretch>
        </p:blipFill>
        <p:spPr bwMode="auto">
          <a:xfrm>
            <a:off x="5724128" y="1916113"/>
            <a:ext cx="2736999" cy="2635629"/>
          </a:xfrm>
          <a:prstGeom prst="rect">
            <a:avLst/>
          </a:prstGeom>
          <a:noFill/>
          <a:ln w="9525">
            <a:noFill/>
            <a:miter lim="800000"/>
            <a:headEnd/>
            <a:tailEnd/>
          </a:ln>
        </p:spPr>
      </p:pic>
    </p:spTree>
    <p:extLst>
      <p:ext uri="{BB962C8B-B14F-4D97-AF65-F5344CB8AC3E}">
        <p14:creationId xmlns="" xmlns:p14="http://schemas.microsoft.com/office/powerpoint/2010/main" val="340296572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a:xfrm>
            <a:off x="250825" y="622300"/>
            <a:ext cx="8642350" cy="719138"/>
          </a:xfrm>
        </p:spPr>
        <p:txBody>
          <a:bodyPr/>
          <a:lstStyle/>
          <a:p>
            <a:r>
              <a:rPr lang="en-GB" altLang="en-US" sz="4000" dirty="0" smtClean="0">
                <a:ea typeface="ＭＳ Ｐゴシック"/>
                <a:cs typeface="ＭＳ Ｐゴシック"/>
              </a:rPr>
              <a:t>WHAT DOES INEQUALITY MEAN?</a:t>
            </a:r>
            <a:r>
              <a:rPr lang="en-GB" altLang="en-US" sz="4400" dirty="0" smtClean="0">
                <a:ea typeface="ＭＳ Ｐゴシック"/>
                <a:cs typeface="ＭＳ Ｐゴシック"/>
              </a:rPr>
              <a:t/>
            </a:r>
            <a:br>
              <a:rPr lang="en-GB" altLang="en-US" sz="4400" dirty="0" smtClean="0">
                <a:ea typeface="ＭＳ Ｐゴシック"/>
                <a:cs typeface="ＭＳ Ｐゴシック"/>
              </a:rPr>
            </a:br>
            <a:endParaRPr lang="en-GB" altLang="en-US" sz="4400" dirty="0" smtClean="0">
              <a:ea typeface="ＭＳ Ｐゴシック"/>
              <a:cs typeface="ＭＳ Ｐゴシック"/>
            </a:endParaRPr>
          </a:p>
        </p:txBody>
      </p:sp>
      <p:sp>
        <p:nvSpPr>
          <p:cNvPr id="5" name="Title 1"/>
          <p:cNvSpPr txBox="1">
            <a:spLocks/>
          </p:cNvSpPr>
          <p:nvPr/>
        </p:nvSpPr>
        <p:spPr bwMode="auto">
          <a:xfrm>
            <a:off x="323850" y="2636838"/>
            <a:ext cx="8229600" cy="719137"/>
          </a:xfrm>
          <a:prstGeom prst="rect">
            <a:avLst/>
          </a:prstGeom>
          <a:noFill/>
          <a:ln>
            <a:noFill/>
          </a:ln>
          <a:extLst/>
        </p:spPr>
        <p:txBody>
          <a:bodyPr anchor="ct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spcAft>
                <a:spcPts val="1200"/>
              </a:spcAft>
              <a:defRPr/>
            </a:pPr>
            <a:r>
              <a:rPr lang="en-GB" sz="3200" b="0" kern="0" dirty="0" smtClean="0">
                <a:solidFill>
                  <a:schemeClr val="tx1"/>
                </a:solidFill>
                <a:latin typeface="+mn-lt"/>
              </a:rPr>
              <a:t>We can think of inequality as the difference between the things some groups of people have compared to other people.</a:t>
            </a:r>
          </a:p>
          <a:p>
            <a:pPr>
              <a:defRPr/>
            </a:pPr>
            <a:r>
              <a:rPr lang="en-GB" sz="3200" b="0" kern="0" dirty="0" smtClean="0">
                <a:solidFill>
                  <a:schemeClr val="tx1"/>
                </a:solidFill>
                <a:latin typeface="+mn-lt"/>
              </a:rPr>
              <a:t>It is a bit like looking at how a big a slice of cake one person has compared to another.</a:t>
            </a:r>
            <a:r>
              <a:rPr lang="en-GB" sz="3600" b="0" kern="0" dirty="0" smtClean="0">
                <a:solidFill>
                  <a:schemeClr val="tx1"/>
                </a:solidFill>
                <a:latin typeface="+mn-lt"/>
              </a:rPr>
              <a:t> </a:t>
            </a:r>
          </a:p>
          <a:p>
            <a:pPr>
              <a:defRPr/>
            </a:pPr>
            <a:endParaRPr lang="en-GB" sz="3600" b="0" kern="0" dirty="0">
              <a:solidFill>
                <a:schemeClr val="tx1"/>
              </a:solidFill>
              <a:latin typeface="+mn-lt"/>
            </a:endParaRPr>
          </a:p>
          <a:p>
            <a:pPr>
              <a:defRPr/>
            </a:pPr>
            <a:endParaRPr lang="en-GB" sz="3600" b="0" kern="0" dirty="0">
              <a:solidFill>
                <a:schemeClr val="tx1"/>
              </a:solidFill>
              <a:latin typeface="+mn-lt"/>
            </a:endParaRPr>
          </a:p>
        </p:txBody>
      </p:sp>
      <p:pic>
        <p:nvPicPr>
          <p:cNvPr id="35844" name="Picture 1"/>
          <p:cNvPicPr>
            <a:picLocks noChangeAspect="1"/>
          </p:cNvPicPr>
          <p:nvPr/>
        </p:nvPicPr>
        <p:blipFill>
          <a:blip r:embed="rId3" cstate="screen"/>
          <a:srcRect/>
          <a:stretch>
            <a:fillRect/>
          </a:stretch>
        </p:blipFill>
        <p:spPr bwMode="auto">
          <a:xfrm>
            <a:off x="2843213" y="4138613"/>
            <a:ext cx="3152775" cy="2470150"/>
          </a:xfrm>
          <a:prstGeom prst="rect">
            <a:avLst/>
          </a:prstGeom>
          <a:noFill/>
          <a:ln w="9525">
            <a:noFill/>
            <a:miter lim="800000"/>
            <a:headEnd/>
            <a:tailEnd/>
          </a:ln>
        </p:spPr>
      </p:pic>
    </p:spTree>
    <p:extLst>
      <p:ext uri="{BB962C8B-B14F-4D97-AF65-F5344CB8AC3E}">
        <p14:creationId xmlns="" xmlns:p14="http://schemas.microsoft.com/office/powerpoint/2010/main" val="28941024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a:xfrm>
            <a:off x="314325" y="622300"/>
            <a:ext cx="8515350" cy="719138"/>
          </a:xfrm>
        </p:spPr>
        <p:txBody>
          <a:bodyPr/>
          <a:lstStyle/>
          <a:p>
            <a:r>
              <a:rPr lang="en-GB" altLang="en-US" sz="3600" dirty="0" smtClean="0">
                <a:ea typeface="ＭＳ Ｐゴシック"/>
                <a:cs typeface="ＭＳ Ｐゴシック"/>
              </a:rPr>
              <a:t>INEQUALITY </a:t>
            </a:r>
            <a:r>
              <a:rPr lang="en-GB" altLang="en-US" sz="3600" u="sng" dirty="0" smtClean="0">
                <a:ea typeface="ＭＳ Ｐゴシック"/>
                <a:cs typeface="ＭＳ Ｐゴシック"/>
              </a:rPr>
              <a:t>BETWEEN</a:t>
            </a:r>
            <a:r>
              <a:rPr lang="en-GB" altLang="en-US" sz="3600" dirty="0" smtClean="0">
                <a:ea typeface="ＭＳ Ｐゴシック"/>
                <a:cs typeface="ＭＳ Ｐゴシック"/>
              </a:rPr>
              <a:t> COUNTRIES</a:t>
            </a:r>
            <a:r>
              <a:rPr lang="en-GB" altLang="en-US" sz="4000" dirty="0" smtClean="0">
                <a:ea typeface="ＭＳ Ｐゴシック"/>
                <a:cs typeface="ＭＳ Ｐゴシック"/>
              </a:rPr>
              <a:t/>
            </a:r>
            <a:br>
              <a:rPr lang="en-GB" altLang="en-US" sz="4000" dirty="0" smtClean="0">
                <a:ea typeface="ＭＳ Ｐゴシック"/>
                <a:cs typeface="ＭＳ Ｐゴシック"/>
              </a:rPr>
            </a:br>
            <a:endParaRPr lang="en-GB" altLang="en-US" sz="4000" dirty="0" smtClean="0">
              <a:ea typeface="ＭＳ Ｐゴシック"/>
              <a:cs typeface="ＭＳ Ｐゴシック"/>
            </a:endParaRPr>
          </a:p>
        </p:txBody>
      </p:sp>
      <p:sp>
        <p:nvSpPr>
          <p:cNvPr id="5" name="Title 1"/>
          <p:cNvSpPr txBox="1">
            <a:spLocks/>
          </p:cNvSpPr>
          <p:nvPr/>
        </p:nvSpPr>
        <p:spPr bwMode="auto">
          <a:xfrm>
            <a:off x="323850" y="3644900"/>
            <a:ext cx="5184775" cy="719138"/>
          </a:xfrm>
          <a:prstGeom prst="rect">
            <a:avLst/>
          </a:prstGeom>
          <a:noFill/>
          <a:ln>
            <a:noFill/>
          </a:ln>
          <a:extLst/>
        </p:spPr>
        <p:txBody>
          <a:bodyPr anchor="ct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spcAft>
                <a:spcPts val="1200"/>
              </a:spcAft>
              <a:defRPr/>
            </a:pPr>
            <a:r>
              <a:rPr lang="en-GB" sz="3200" b="0" kern="0" dirty="0" smtClean="0">
                <a:solidFill>
                  <a:schemeClr val="tx1"/>
                </a:solidFill>
                <a:latin typeface="+mn-lt"/>
              </a:rPr>
              <a:t>There is inequality between countries in the world.</a:t>
            </a:r>
          </a:p>
          <a:p>
            <a:pPr>
              <a:spcAft>
                <a:spcPts val="1200"/>
              </a:spcAft>
              <a:defRPr/>
            </a:pPr>
            <a:r>
              <a:rPr lang="en-GB" sz="3200" b="0" kern="0" dirty="0" smtClean="0">
                <a:solidFill>
                  <a:schemeClr val="tx1"/>
                </a:solidFill>
                <a:latin typeface="+mn-lt"/>
              </a:rPr>
              <a:t>This means things are not shared fairly between countries.</a:t>
            </a:r>
          </a:p>
          <a:p>
            <a:pPr>
              <a:spcAft>
                <a:spcPts val="1200"/>
              </a:spcAft>
              <a:defRPr/>
            </a:pPr>
            <a:r>
              <a:rPr lang="en-GB" sz="3200" b="0" kern="0" dirty="0" smtClean="0">
                <a:solidFill>
                  <a:schemeClr val="tx1"/>
                </a:solidFill>
                <a:latin typeface="+mn-lt"/>
              </a:rPr>
              <a:t>For example, some countries are wealthy while others are extremely poor.</a:t>
            </a:r>
          </a:p>
          <a:p>
            <a:pPr>
              <a:defRPr/>
            </a:pPr>
            <a:endParaRPr lang="en-GB" sz="3600" b="0" kern="0" dirty="0">
              <a:solidFill>
                <a:schemeClr val="tx1"/>
              </a:solidFill>
              <a:latin typeface="+mn-lt"/>
            </a:endParaRPr>
          </a:p>
          <a:p>
            <a:pPr>
              <a:defRPr/>
            </a:pPr>
            <a:endParaRPr lang="en-GB" sz="3600" b="0" kern="0" dirty="0">
              <a:solidFill>
                <a:schemeClr val="tx1"/>
              </a:solidFill>
              <a:latin typeface="+mn-lt"/>
            </a:endParaRPr>
          </a:p>
        </p:txBody>
      </p:sp>
      <p:pic>
        <p:nvPicPr>
          <p:cNvPr id="39940" name="Picture 2" descr="http://openclipart.org/image/300px/svg_to_png/13127/Anonymous_pseudo_globe.png"/>
          <p:cNvPicPr>
            <a:picLocks noChangeAspect="1" noChangeArrowheads="1"/>
          </p:cNvPicPr>
          <p:nvPr/>
        </p:nvPicPr>
        <p:blipFill>
          <a:blip r:embed="rId3" cstate="screen"/>
          <a:srcRect/>
          <a:stretch>
            <a:fillRect/>
          </a:stretch>
        </p:blipFill>
        <p:spPr bwMode="auto">
          <a:xfrm>
            <a:off x="5378450" y="1916113"/>
            <a:ext cx="3514725" cy="3384550"/>
          </a:xfrm>
          <a:prstGeom prst="rect">
            <a:avLst/>
          </a:prstGeom>
          <a:noFill/>
          <a:ln w="9525">
            <a:noFill/>
            <a:miter lim="800000"/>
            <a:headEnd/>
            <a:tailEnd/>
          </a:ln>
        </p:spPr>
      </p:pic>
      <p:pic>
        <p:nvPicPr>
          <p:cNvPr id="39941" name="Picture 17"/>
          <p:cNvPicPr>
            <a:picLocks noChangeAspect="1"/>
          </p:cNvPicPr>
          <p:nvPr/>
        </p:nvPicPr>
        <p:blipFill>
          <a:blip r:embed="rId4" cstate="screen"/>
          <a:srcRect/>
          <a:stretch>
            <a:fillRect/>
          </a:stretch>
        </p:blipFill>
        <p:spPr bwMode="auto">
          <a:xfrm>
            <a:off x="6011863" y="4365625"/>
            <a:ext cx="327025" cy="355600"/>
          </a:xfrm>
          <a:prstGeom prst="rect">
            <a:avLst/>
          </a:prstGeom>
          <a:noFill/>
          <a:ln w="9525">
            <a:noFill/>
            <a:miter lim="800000"/>
            <a:headEnd/>
            <a:tailEnd/>
          </a:ln>
        </p:spPr>
      </p:pic>
      <p:pic>
        <p:nvPicPr>
          <p:cNvPr id="39942" name="Picture 17"/>
          <p:cNvPicPr>
            <a:picLocks noChangeAspect="1"/>
          </p:cNvPicPr>
          <p:nvPr/>
        </p:nvPicPr>
        <p:blipFill>
          <a:blip r:embed="rId4" cstate="screen"/>
          <a:srcRect/>
          <a:stretch>
            <a:fillRect/>
          </a:stretch>
        </p:blipFill>
        <p:spPr bwMode="auto">
          <a:xfrm>
            <a:off x="6405563" y="4221163"/>
            <a:ext cx="327025" cy="355600"/>
          </a:xfrm>
          <a:prstGeom prst="rect">
            <a:avLst/>
          </a:prstGeom>
          <a:noFill/>
          <a:ln w="9525">
            <a:noFill/>
            <a:miter lim="800000"/>
            <a:headEnd/>
            <a:tailEnd/>
          </a:ln>
        </p:spPr>
      </p:pic>
      <p:pic>
        <p:nvPicPr>
          <p:cNvPr id="39943" name="Picture 17"/>
          <p:cNvPicPr>
            <a:picLocks noChangeAspect="1"/>
          </p:cNvPicPr>
          <p:nvPr/>
        </p:nvPicPr>
        <p:blipFill>
          <a:blip r:embed="rId4" cstate="screen"/>
          <a:srcRect/>
          <a:stretch>
            <a:fillRect/>
          </a:stretch>
        </p:blipFill>
        <p:spPr bwMode="auto">
          <a:xfrm>
            <a:off x="6443663" y="3860800"/>
            <a:ext cx="327025" cy="355600"/>
          </a:xfrm>
          <a:prstGeom prst="rect">
            <a:avLst/>
          </a:prstGeom>
          <a:noFill/>
          <a:ln w="9525">
            <a:noFill/>
            <a:miter lim="800000"/>
            <a:headEnd/>
            <a:tailEnd/>
          </a:ln>
        </p:spPr>
      </p:pic>
      <p:pic>
        <p:nvPicPr>
          <p:cNvPr id="39944" name="Picture 17"/>
          <p:cNvPicPr>
            <a:picLocks noChangeAspect="1"/>
          </p:cNvPicPr>
          <p:nvPr/>
        </p:nvPicPr>
        <p:blipFill>
          <a:blip r:embed="rId4" cstate="screen"/>
          <a:srcRect/>
          <a:stretch>
            <a:fillRect/>
          </a:stretch>
        </p:blipFill>
        <p:spPr bwMode="auto">
          <a:xfrm>
            <a:off x="6116638" y="3578225"/>
            <a:ext cx="327025" cy="355600"/>
          </a:xfrm>
          <a:prstGeom prst="rect">
            <a:avLst/>
          </a:prstGeom>
          <a:noFill/>
          <a:ln w="9525">
            <a:noFill/>
            <a:miter lim="800000"/>
            <a:headEnd/>
            <a:tailEnd/>
          </a:ln>
        </p:spPr>
      </p:pic>
      <p:pic>
        <p:nvPicPr>
          <p:cNvPr id="39945" name="Picture 17"/>
          <p:cNvPicPr>
            <a:picLocks noChangeAspect="1"/>
          </p:cNvPicPr>
          <p:nvPr/>
        </p:nvPicPr>
        <p:blipFill>
          <a:blip r:embed="rId4" cstate="screen"/>
          <a:srcRect/>
          <a:stretch>
            <a:fillRect/>
          </a:stretch>
        </p:blipFill>
        <p:spPr bwMode="auto">
          <a:xfrm>
            <a:off x="6300788" y="4581525"/>
            <a:ext cx="327025" cy="355600"/>
          </a:xfrm>
          <a:prstGeom prst="rect">
            <a:avLst/>
          </a:prstGeom>
          <a:noFill/>
          <a:ln w="9525">
            <a:noFill/>
            <a:miter lim="800000"/>
            <a:headEnd/>
            <a:tailEnd/>
          </a:ln>
        </p:spPr>
      </p:pic>
      <p:pic>
        <p:nvPicPr>
          <p:cNvPr id="39946" name="Picture 17"/>
          <p:cNvPicPr>
            <a:picLocks noChangeAspect="1"/>
          </p:cNvPicPr>
          <p:nvPr/>
        </p:nvPicPr>
        <p:blipFill>
          <a:blip r:embed="rId4" cstate="screen"/>
          <a:srcRect/>
          <a:stretch>
            <a:fillRect/>
          </a:stretch>
        </p:blipFill>
        <p:spPr bwMode="auto">
          <a:xfrm>
            <a:off x="7235825" y="2276475"/>
            <a:ext cx="327025" cy="355600"/>
          </a:xfrm>
          <a:prstGeom prst="rect">
            <a:avLst/>
          </a:prstGeom>
          <a:noFill/>
          <a:ln w="9525">
            <a:noFill/>
            <a:miter lim="800000"/>
            <a:headEnd/>
            <a:tailEnd/>
          </a:ln>
        </p:spPr>
      </p:pic>
      <p:pic>
        <p:nvPicPr>
          <p:cNvPr id="39947" name="Picture 17"/>
          <p:cNvPicPr>
            <a:picLocks noChangeAspect="1"/>
          </p:cNvPicPr>
          <p:nvPr/>
        </p:nvPicPr>
        <p:blipFill>
          <a:blip r:embed="rId4" cstate="screen"/>
          <a:srcRect/>
          <a:stretch>
            <a:fillRect/>
          </a:stretch>
        </p:blipFill>
        <p:spPr bwMode="auto">
          <a:xfrm>
            <a:off x="6948488" y="2565400"/>
            <a:ext cx="327025" cy="355600"/>
          </a:xfrm>
          <a:prstGeom prst="rect">
            <a:avLst/>
          </a:prstGeom>
          <a:noFill/>
          <a:ln w="9525">
            <a:noFill/>
            <a:miter lim="800000"/>
            <a:headEnd/>
            <a:tailEnd/>
          </a:ln>
        </p:spPr>
      </p:pic>
      <p:pic>
        <p:nvPicPr>
          <p:cNvPr id="39948" name="Picture 17"/>
          <p:cNvPicPr>
            <a:picLocks noChangeAspect="1"/>
          </p:cNvPicPr>
          <p:nvPr/>
        </p:nvPicPr>
        <p:blipFill>
          <a:blip r:embed="rId4" cstate="screen"/>
          <a:srcRect/>
          <a:stretch>
            <a:fillRect/>
          </a:stretch>
        </p:blipFill>
        <p:spPr bwMode="auto">
          <a:xfrm>
            <a:off x="8243888" y="4221163"/>
            <a:ext cx="327025" cy="355600"/>
          </a:xfrm>
          <a:prstGeom prst="rect">
            <a:avLst/>
          </a:prstGeom>
          <a:noFill/>
          <a:ln w="9525">
            <a:noFill/>
            <a:miter lim="800000"/>
            <a:headEnd/>
            <a:tailEnd/>
          </a:ln>
        </p:spPr>
      </p:pic>
    </p:spTree>
    <p:extLst>
      <p:ext uri="{BB962C8B-B14F-4D97-AF65-F5344CB8AC3E}">
        <p14:creationId xmlns="" xmlns:p14="http://schemas.microsoft.com/office/powerpoint/2010/main" val="341439998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67544" y="332656"/>
            <a:ext cx="8280400" cy="719138"/>
          </a:xfrm>
          <a:prstGeom prst="rect">
            <a:avLst/>
          </a:prstGeom>
        </p:spPr>
        <p:txBody>
          <a:bodyPr/>
          <a:lstStyle/>
          <a:p>
            <a:pPr eaLnBrk="0" hangingPunct="0">
              <a:defRPr/>
            </a:pPr>
            <a:r>
              <a:rPr lang="en-GB" altLang="en-US" sz="3600" b="1" kern="0" dirty="0" smtClean="0">
                <a:solidFill>
                  <a:srgbClr val="61A534"/>
                </a:solidFill>
                <a:latin typeface="+mj-lt"/>
                <a:ea typeface="ＭＳ Ｐゴシック"/>
                <a:cs typeface="ＭＳ Ｐゴシック"/>
              </a:rPr>
              <a:t>Put these countries in order by their average income per person.</a:t>
            </a:r>
            <a:endParaRPr lang="en-GB" altLang="en-US" sz="3600" b="1" kern="0" dirty="0">
              <a:solidFill>
                <a:srgbClr val="61A534"/>
              </a:solidFill>
              <a:latin typeface="+mj-lt"/>
              <a:ea typeface="ＭＳ Ｐゴシック"/>
              <a:cs typeface="ＭＳ Ｐゴシック"/>
            </a:endParaRPr>
          </a:p>
        </p:txBody>
      </p:sp>
      <p:sp>
        <p:nvSpPr>
          <p:cNvPr id="3" name="Title 1"/>
          <p:cNvSpPr txBox="1">
            <a:spLocks/>
          </p:cNvSpPr>
          <p:nvPr/>
        </p:nvSpPr>
        <p:spPr>
          <a:xfrm>
            <a:off x="395288" y="1844675"/>
            <a:ext cx="8229600" cy="719138"/>
          </a:xfrm>
          <a:prstGeom prst="rect">
            <a:avLst/>
          </a:prstGeom>
        </p:spPr>
        <p:txBody>
          <a:bodyPr/>
          <a:lstStyle/>
          <a:p>
            <a:pPr eaLnBrk="0" hangingPunct="0">
              <a:defRPr/>
            </a:pPr>
            <a:endParaRPr lang="en-GB" altLang="en-US" sz="4400" b="1" kern="0" dirty="0">
              <a:solidFill>
                <a:srgbClr val="7030A0"/>
              </a:solidFill>
              <a:latin typeface="+mj-lt"/>
              <a:ea typeface="ＭＳ Ｐゴシック"/>
              <a:cs typeface="ＭＳ Ｐゴシック"/>
            </a:endParaRPr>
          </a:p>
        </p:txBody>
      </p:sp>
      <p:sp>
        <p:nvSpPr>
          <p:cNvPr id="4" name="Title 1"/>
          <p:cNvSpPr txBox="1">
            <a:spLocks/>
          </p:cNvSpPr>
          <p:nvPr/>
        </p:nvSpPr>
        <p:spPr>
          <a:xfrm>
            <a:off x="1043608" y="2060848"/>
            <a:ext cx="3384550" cy="3239417"/>
          </a:xfrm>
          <a:prstGeom prst="rect">
            <a:avLst/>
          </a:prstGeom>
        </p:spPr>
        <p:txBody>
          <a:bodyPr/>
          <a:lstStyle/>
          <a:p>
            <a:pPr eaLnBrk="0" hangingPunct="0">
              <a:spcAft>
                <a:spcPts val="1800"/>
              </a:spcAft>
              <a:buFont typeface="Arial" pitchFamily="34" charset="0"/>
              <a:buChar char="•"/>
            </a:pPr>
            <a:r>
              <a:rPr lang="en-GB" altLang="en-US" sz="3600" b="1" dirty="0" smtClean="0"/>
              <a:t> Nigeria</a:t>
            </a:r>
          </a:p>
          <a:p>
            <a:pPr eaLnBrk="0" hangingPunct="0">
              <a:spcAft>
                <a:spcPts val="1800"/>
              </a:spcAft>
              <a:buFont typeface="Arial" pitchFamily="34" charset="0"/>
              <a:buChar char="•"/>
            </a:pPr>
            <a:r>
              <a:rPr lang="en-GB" altLang="en-US" sz="3600" b="1" dirty="0" smtClean="0"/>
              <a:t> Brazil</a:t>
            </a:r>
            <a:endParaRPr lang="en-GB" altLang="en-US" sz="3600" b="1" dirty="0"/>
          </a:p>
          <a:p>
            <a:pPr eaLnBrk="0" hangingPunct="0">
              <a:spcAft>
                <a:spcPts val="1800"/>
              </a:spcAft>
              <a:buFont typeface="Arial" pitchFamily="34" charset="0"/>
              <a:buChar char="•"/>
            </a:pPr>
            <a:r>
              <a:rPr lang="en-GB" altLang="en-US" sz="3600" b="1" dirty="0"/>
              <a:t> </a:t>
            </a:r>
            <a:r>
              <a:rPr lang="en-GB" altLang="en-US" sz="3600" b="1" dirty="0" smtClean="0"/>
              <a:t>Nepal</a:t>
            </a:r>
          </a:p>
          <a:p>
            <a:pPr eaLnBrk="0" hangingPunct="0">
              <a:spcAft>
                <a:spcPts val="1800"/>
              </a:spcAft>
              <a:buFont typeface="Arial" pitchFamily="34" charset="0"/>
              <a:buChar char="•"/>
            </a:pPr>
            <a:r>
              <a:rPr lang="en-GB" altLang="en-US" sz="3600" b="1" dirty="0"/>
              <a:t> </a:t>
            </a:r>
            <a:r>
              <a:rPr lang="en-GB" altLang="en-US" sz="3600" b="1" dirty="0" smtClean="0"/>
              <a:t>UK</a:t>
            </a:r>
            <a:endParaRPr lang="en-GB" altLang="en-US" sz="3600" b="1" dirty="0"/>
          </a:p>
        </p:txBody>
      </p:sp>
      <p:sp>
        <p:nvSpPr>
          <p:cNvPr id="10" name="Title 1"/>
          <p:cNvSpPr txBox="1">
            <a:spLocks/>
          </p:cNvSpPr>
          <p:nvPr/>
        </p:nvSpPr>
        <p:spPr>
          <a:xfrm>
            <a:off x="4716016" y="2852936"/>
            <a:ext cx="2088232" cy="576064"/>
          </a:xfrm>
          <a:prstGeom prst="rect">
            <a:avLst/>
          </a:prstGeom>
        </p:spPr>
        <p:txBody>
          <a:bodyPr/>
          <a:lstStyle/>
          <a:p>
            <a:pPr algn="ctr" eaLnBrk="0" hangingPunct="0">
              <a:spcAft>
                <a:spcPts val="600"/>
              </a:spcAft>
            </a:pPr>
            <a:r>
              <a:rPr lang="en-GB" altLang="en-US" sz="3600" b="1" dirty="0" smtClean="0">
                <a:solidFill>
                  <a:srgbClr val="61A534"/>
                </a:solidFill>
              </a:rPr>
              <a:t>$11,530</a:t>
            </a:r>
            <a:endParaRPr lang="en-GB" altLang="en-US" sz="3600" b="1" dirty="0">
              <a:solidFill>
                <a:srgbClr val="61A534"/>
              </a:solidFill>
            </a:endParaRPr>
          </a:p>
          <a:p>
            <a:pPr eaLnBrk="0" hangingPunct="0">
              <a:spcAft>
                <a:spcPts val="600"/>
              </a:spcAft>
            </a:pPr>
            <a:r>
              <a:rPr lang="en-GB" altLang="en-US" sz="3600" b="1" dirty="0"/>
              <a:t> </a:t>
            </a:r>
          </a:p>
        </p:txBody>
      </p:sp>
      <p:sp>
        <p:nvSpPr>
          <p:cNvPr id="11" name="Title 1"/>
          <p:cNvSpPr txBox="1">
            <a:spLocks/>
          </p:cNvSpPr>
          <p:nvPr/>
        </p:nvSpPr>
        <p:spPr>
          <a:xfrm>
            <a:off x="4644008" y="4365104"/>
            <a:ext cx="2304256" cy="576064"/>
          </a:xfrm>
          <a:prstGeom prst="rect">
            <a:avLst/>
          </a:prstGeom>
        </p:spPr>
        <p:txBody>
          <a:bodyPr/>
          <a:lstStyle/>
          <a:p>
            <a:pPr algn="ctr" eaLnBrk="0" hangingPunct="0">
              <a:spcAft>
                <a:spcPts val="600"/>
              </a:spcAft>
            </a:pPr>
            <a:r>
              <a:rPr lang="en-GB" altLang="en-US" sz="3600" b="1" dirty="0" smtClean="0">
                <a:solidFill>
                  <a:srgbClr val="61A534"/>
                </a:solidFill>
              </a:rPr>
              <a:t>$43,430</a:t>
            </a:r>
            <a:endParaRPr lang="en-GB" altLang="en-US" sz="3600" b="1" dirty="0">
              <a:solidFill>
                <a:srgbClr val="61A534"/>
              </a:solidFill>
            </a:endParaRPr>
          </a:p>
          <a:p>
            <a:pPr eaLnBrk="0" hangingPunct="0">
              <a:spcAft>
                <a:spcPts val="600"/>
              </a:spcAft>
            </a:pPr>
            <a:r>
              <a:rPr lang="en-GB" altLang="en-US" sz="3600" b="1" dirty="0"/>
              <a:t> </a:t>
            </a:r>
          </a:p>
        </p:txBody>
      </p:sp>
      <p:sp>
        <p:nvSpPr>
          <p:cNvPr id="12" name="Title 1"/>
          <p:cNvSpPr txBox="1">
            <a:spLocks/>
          </p:cNvSpPr>
          <p:nvPr/>
        </p:nvSpPr>
        <p:spPr>
          <a:xfrm>
            <a:off x="4572000" y="2060848"/>
            <a:ext cx="2160240" cy="576064"/>
          </a:xfrm>
          <a:prstGeom prst="rect">
            <a:avLst/>
          </a:prstGeom>
        </p:spPr>
        <p:txBody>
          <a:bodyPr/>
          <a:lstStyle/>
          <a:p>
            <a:pPr algn="ctr" eaLnBrk="0" hangingPunct="0">
              <a:spcAft>
                <a:spcPts val="600"/>
              </a:spcAft>
            </a:pPr>
            <a:r>
              <a:rPr lang="en-GB" altLang="en-US" sz="3600" b="1" dirty="0" smtClean="0">
                <a:solidFill>
                  <a:srgbClr val="61A534"/>
                </a:solidFill>
              </a:rPr>
              <a:t>$2,970</a:t>
            </a:r>
            <a:endParaRPr lang="en-GB" altLang="en-US" sz="3600" b="1" dirty="0">
              <a:solidFill>
                <a:srgbClr val="61A534"/>
              </a:solidFill>
            </a:endParaRPr>
          </a:p>
          <a:p>
            <a:pPr eaLnBrk="0" hangingPunct="0">
              <a:spcAft>
                <a:spcPts val="600"/>
              </a:spcAft>
            </a:pPr>
            <a:r>
              <a:rPr lang="en-GB" altLang="en-US" sz="3600" b="1" dirty="0"/>
              <a:t> </a:t>
            </a:r>
          </a:p>
        </p:txBody>
      </p:sp>
      <p:sp>
        <p:nvSpPr>
          <p:cNvPr id="17" name="Title 1"/>
          <p:cNvSpPr txBox="1">
            <a:spLocks/>
          </p:cNvSpPr>
          <p:nvPr/>
        </p:nvSpPr>
        <p:spPr>
          <a:xfrm>
            <a:off x="4572000" y="3573016"/>
            <a:ext cx="1800200" cy="576064"/>
          </a:xfrm>
          <a:prstGeom prst="rect">
            <a:avLst/>
          </a:prstGeom>
        </p:spPr>
        <p:txBody>
          <a:bodyPr/>
          <a:lstStyle/>
          <a:p>
            <a:pPr algn="ctr" eaLnBrk="0" hangingPunct="0">
              <a:spcAft>
                <a:spcPts val="600"/>
              </a:spcAft>
            </a:pPr>
            <a:r>
              <a:rPr lang="en-GB" altLang="en-US" sz="3600" b="1" dirty="0" smtClean="0">
                <a:solidFill>
                  <a:srgbClr val="61A534"/>
                </a:solidFill>
              </a:rPr>
              <a:t>$730</a:t>
            </a:r>
            <a:endParaRPr lang="en-GB" altLang="en-US" sz="3600" b="1" dirty="0">
              <a:solidFill>
                <a:srgbClr val="61A534"/>
              </a:solidFill>
            </a:endParaRPr>
          </a:p>
          <a:p>
            <a:pPr eaLnBrk="0" hangingPunct="0">
              <a:spcAft>
                <a:spcPts val="600"/>
              </a:spcAft>
            </a:pPr>
            <a:r>
              <a:rPr lang="en-GB" altLang="en-US" sz="3600" b="1" dirty="0"/>
              <a:t> </a:t>
            </a:r>
          </a:p>
        </p:txBody>
      </p:sp>
    </p:spTree>
    <p:extLst>
      <p:ext uri="{BB962C8B-B14F-4D97-AF65-F5344CB8AC3E}">
        <p14:creationId xmlns="" xmlns:p14="http://schemas.microsoft.com/office/powerpoint/2010/main" val="41148109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a:xfrm>
            <a:off x="377825" y="549275"/>
            <a:ext cx="8388350" cy="719138"/>
          </a:xfrm>
        </p:spPr>
        <p:txBody>
          <a:bodyPr/>
          <a:lstStyle/>
          <a:p>
            <a:r>
              <a:rPr lang="en-GB" altLang="en-US" sz="3600" dirty="0" smtClean="0">
                <a:ea typeface="ＭＳ Ｐゴシック"/>
                <a:cs typeface="ＭＳ Ｐゴシック"/>
              </a:rPr>
              <a:t>INEQUALITY </a:t>
            </a:r>
            <a:r>
              <a:rPr lang="en-GB" altLang="en-US" sz="3600" u="sng" dirty="0" smtClean="0">
                <a:ea typeface="ＭＳ Ｐゴシック"/>
                <a:cs typeface="ＭＳ Ｐゴシック"/>
              </a:rPr>
              <a:t>WITHIN</a:t>
            </a:r>
            <a:r>
              <a:rPr lang="en-GB" altLang="en-US" sz="3600" dirty="0" smtClean="0">
                <a:ea typeface="ＭＳ Ｐゴシック"/>
                <a:cs typeface="ＭＳ Ｐゴシック"/>
              </a:rPr>
              <a:t> COUNTRIES</a:t>
            </a:r>
            <a:r>
              <a:rPr lang="en-GB" altLang="en-US" sz="4000" dirty="0" smtClean="0">
                <a:ea typeface="ＭＳ Ｐゴシック"/>
                <a:cs typeface="ＭＳ Ｐゴシック"/>
              </a:rPr>
              <a:t/>
            </a:r>
            <a:br>
              <a:rPr lang="en-GB" altLang="en-US" sz="4000" dirty="0" smtClean="0">
                <a:ea typeface="ＭＳ Ｐゴシック"/>
                <a:cs typeface="ＭＳ Ｐゴシック"/>
              </a:rPr>
            </a:br>
            <a:endParaRPr lang="en-GB" altLang="en-US" sz="4000" dirty="0" smtClean="0">
              <a:ea typeface="ＭＳ Ｐゴシック"/>
              <a:cs typeface="ＭＳ Ｐゴシック"/>
            </a:endParaRPr>
          </a:p>
        </p:txBody>
      </p:sp>
      <p:sp>
        <p:nvSpPr>
          <p:cNvPr id="5" name="Title 1"/>
          <p:cNvSpPr txBox="1">
            <a:spLocks/>
          </p:cNvSpPr>
          <p:nvPr/>
        </p:nvSpPr>
        <p:spPr bwMode="auto">
          <a:xfrm>
            <a:off x="474663" y="2852738"/>
            <a:ext cx="8229600" cy="719137"/>
          </a:xfrm>
          <a:prstGeom prst="rect">
            <a:avLst/>
          </a:prstGeom>
          <a:noFill/>
          <a:ln>
            <a:noFill/>
          </a:ln>
          <a:extLst/>
        </p:spPr>
        <p:txBody>
          <a:bodyPr anchor="ct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spcAft>
                <a:spcPts val="1200"/>
              </a:spcAft>
              <a:defRPr/>
            </a:pPr>
            <a:r>
              <a:rPr lang="en-GB" sz="3200" b="0" kern="0" dirty="0" smtClean="0">
                <a:solidFill>
                  <a:schemeClr val="tx1"/>
                </a:solidFill>
                <a:latin typeface="+mn-lt"/>
              </a:rPr>
              <a:t>There is also inequality within countries.</a:t>
            </a:r>
          </a:p>
          <a:p>
            <a:pPr>
              <a:spcAft>
                <a:spcPts val="1200"/>
              </a:spcAft>
              <a:defRPr/>
            </a:pPr>
            <a:r>
              <a:rPr lang="en-GB" sz="3200" b="0" kern="0" dirty="0" smtClean="0">
                <a:solidFill>
                  <a:schemeClr val="tx1"/>
                </a:solidFill>
              </a:rPr>
              <a:t>This means things are not shared fairly within the same country.</a:t>
            </a:r>
          </a:p>
          <a:p>
            <a:pPr>
              <a:spcAft>
                <a:spcPts val="1200"/>
              </a:spcAft>
              <a:defRPr/>
            </a:pPr>
            <a:r>
              <a:rPr lang="en-GB" sz="3200" b="0" kern="0" dirty="0" smtClean="0">
                <a:solidFill>
                  <a:schemeClr val="tx1"/>
                </a:solidFill>
                <a:latin typeface="+mn-lt"/>
              </a:rPr>
              <a:t>For example, some people may have more money than others.</a:t>
            </a:r>
          </a:p>
          <a:p>
            <a:pPr>
              <a:defRPr/>
            </a:pPr>
            <a:endParaRPr lang="en-GB" sz="3600" b="0" kern="0" dirty="0">
              <a:solidFill>
                <a:schemeClr val="tx1"/>
              </a:solidFill>
              <a:latin typeface="+mn-lt"/>
            </a:endParaRPr>
          </a:p>
          <a:p>
            <a:pPr>
              <a:defRPr/>
            </a:pPr>
            <a:endParaRPr lang="en-GB" sz="3600" b="0" kern="0" dirty="0">
              <a:solidFill>
                <a:schemeClr val="tx1"/>
              </a:solidFill>
              <a:latin typeface="+mn-lt"/>
            </a:endParaRPr>
          </a:p>
        </p:txBody>
      </p:sp>
      <p:pic>
        <p:nvPicPr>
          <p:cNvPr id="40964" name="Picture 2"/>
          <p:cNvPicPr>
            <a:picLocks noChangeAspect="1" noChangeArrowheads="1"/>
          </p:cNvPicPr>
          <p:nvPr/>
        </p:nvPicPr>
        <p:blipFill>
          <a:blip r:embed="rId3" cstate="screen"/>
          <a:srcRect/>
          <a:stretch>
            <a:fillRect/>
          </a:stretch>
        </p:blipFill>
        <p:spPr bwMode="auto">
          <a:xfrm>
            <a:off x="1781175" y="4941888"/>
            <a:ext cx="798513" cy="966787"/>
          </a:xfrm>
          <a:prstGeom prst="rect">
            <a:avLst/>
          </a:prstGeom>
          <a:noFill/>
          <a:ln w="9525">
            <a:noFill/>
            <a:miter lim="800000"/>
            <a:headEnd/>
            <a:tailEnd/>
          </a:ln>
        </p:spPr>
      </p:pic>
      <p:pic>
        <p:nvPicPr>
          <p:cNvPr id="40965" name="Picture 2"/>
          <p:cNvPicPr>
            <a:picLocks noChangeAspect="1" noChangeArrowheads="1"/>
          </p:cNvPicPr>
          <p:nvPr/>
        </p:nvPicPr>
        <p:blipFill>
          <a:blip r:embed="rId3" cstate="screen"/>
          <a:srcRect/>
          <a:stretch>
            <a:fillRect/>
          </a:stretch>
        </p:blipFill>
        <p:spPr bwMode="auto">
          <a:xfrm>
            <a:off x="5867400" y="4868863"/>
            <a:ext cx="798513" cy="966787"/>
          </a:xfrm>
          <a:prstGeom prst="rect">
            <a:avLst/>
          </a:prstGeom>
          <a:noFill/>
          <a:ln w="9525">
            <a:noFill/>
            <a:miter lim="800000"/>
            <a:headEnd/>
            <a:tailEnd/>
          </a:ln>
        </p:spPr>
      </p:pic>
      <p:pic>
        <p:nvPicPr>
          <p:cNvPr id="40966" name="Picture 17"/>
          <p:cNvPicPr>
            <a:picLocks noChangeAspect="1"/>
          </p:cNvPicPr>
          <p:nvPr/>
        </p:nvPicPr>
        <p:blipFill>
          <a:blip r:embed="rId4" cstate="screen"/>
          <a:srcRect/>
          <a:stretch>
            <a:fillRect/>
          </a:stretch>
        </p:blipFill>
        <p:spPr bwMode="auto">
          <a:xfrm>
            <a:off x="1692275" y="4797425"/>
            <a:ext cx="327025" cy="355600"/>
          </a:xfrm>
          <a:prstGeom prst="rect">
            <a:avLst/>
          </a:prstGeom>
          <a:noFill/>
          <a:ln w="9525">
            <a:noFill/>
            <a:miter lim="800000"/>
            <a:headEnd/>
            <a:tailEnd/>
          </a:ln>
        </p:spPr>
      </p:pic>
      <p:pic>
        <p:nvPicPr>
          <p:cNvPr id="40967" name="Picture 17"/>
          <p:cNvPicPr>
            <a:picLocks noChangeAspect="1"/>
          </p:cNvPicPr>
          <p:nvPr/>
        </p:nvPicPr>
        <p:blipFill>
          <a:blip r:embed="rId4" cstate="screen"/>
          <a:srcRect/>
          <a:stretch>
            <a:fillRect/>
          </a:stretch>
        </p:blipFill>
        <p:spPr bwMode="auto">
          <a:xfrm>
            <a:off x="2051050" y="4508500"/>
            <a:ext cx="327025" cy="355600"/>
          </a:xfrm>
          <a:prstGeom prst="rect">
            <a:avLst/>
          </a:prstGeom>
          <a:noFill/>
          <a:ln w="9525">
            <a:noFill/>
            <a:miter lim="800000"/>
            <a:headEnd/>
            <a:tailEnd/>
          </a:ln>
        </p:spPr>
      </p:pic>
      <p:pic>
        <p:nvPicPr>
          <p:cNvPr id="40968" name="Picture 17"/>
          <p:cNvPicPr>
            <a:picLocks noChangeAspect="1"/>
          </p:cNvPicPr>
          <p:nvPr/>
        </p:nvPicPr>
        <p:blipFill>
          <a:blip r:embed="rId4" cstate="screen"/>
          <a:srcRect/>
          <a:stretch>
            <a:fillRect/>
          </a:stretch>
        </p:blipFill>
        <p:spPr bwMode="auto">
          <a:xfrm>
            <a:off x="2484438" y="4797425"/>
            <a:ext cx="327025" cy="355600"/>
          </a:xfrm>
          <a:prstGeom prst="rect">
            <a:avLst/>
          </a:prstGeom>
          <a:noFill/>
          <a:ln w="9525">
            <a:noFill/>
            <a:miter lim="800000"/>
            <a:headEnd/>
            <a:tailEnd/>
          </a:ln>
        </p:spPr>
      </p:pic>
      <p:pic>
        <p:nvPicPr>
          <p:cNvPr id="40969" name="Picture 17"/>
          <p:cNvPicPr>
            <a:picLocks noChangeAspect="1"/>
          </p:cNvPicPr>
          <p:nvPr/>
        </p:nvPicPr>
        <p:blipFill>
          <a:blip r:embed="rId4" cstate="screen"/>
          <a:srcRect/>
          <a:stretch>
            <a:fillRect/>
          </a:stretch>
        </p:blipFill>
        <p:spPr bwMode="auto">
          <a:xfrm>
            <a:off x="2411413" y="4437063"/>
            <a:ext cx="327025" cy="355600"/>
          </a:xfrm>
          <a:prstGeom prst="rect">
            <a:avLst/>
          </a:prstGeom>
          <a:noFill/>
          <a:ln w="9525">
            <a:noFill/>
            <a:miter lim="800000"/>
            <a:headEnd/>
            <a:tailEnd/>
          </a:ln>
        </p:spPr>
      </p:pic>
      <p:pic>
        <p:nvPicPr>
          <p:cNvPr id="40970" name="Picture 17"/>
          <p:cNvPicPr>
            <a:picLocks noChangeAspect="1"/>
          </p:cNvPicPr>
          <p:nvPr/>
        </p:nvPicPr>
        <p:blipFill>
          <a:blip r:embed="rId4" cstate="screen"/>
          <a:srcRect/>
          <a:stretch>
            <a:fillRect/>
          </a:stretch>
        </p:blipFill>
        <p:spPr bwMode="auto">
          <a:xfrm>
            <a:off x="1692275" y="4365625"/>
            <a:ext cx="327025" cy="355600"/>
          </a:xfrm>
          <a:prstGeom prst="rect">
            <a:avLst/>
          </a:prstGeom>
          <a:noFill/>
          <a:ln w="9525">
            <a:noFill/>
            <a:miter lim="800000"/>
            <a:headEnd/>
            <a:tailEnd/>
          </a:ln>
        </p:spPr>
      </p:pic>
      <p:pic>
        <p:nvPicPr>
          <p:cNvPr id="40971" name="Picture 17"/>
          <p:cNvPicPr>
            <a:picLocks noChangeAspect="1"/>
          </p:cNvPicPr>
          <p:nvPr/>
        </p:nvPicPr>
        <p:blipFill>
          <a:blip r:embed="rId4" cstate="screen"/>
          <a:srcRect/>
          <a:stretch>
            <a:fillRect/>
          </a:stretch>
        </p:blipFill>
        <p:spPr bwMode="auto">
          <a:xfrm>
            <a:off x="5724525" y="4797425"/>
            <a:ext cx="327025" cy="355600"/>
          </a:xfrm>
          <a:prstGeom prst="rect">
            <a:avLst/>
          </a:prstGeom>
          <a:noFill/>
          <a:ln w="9525">
            <a:noFill/>
            <a:miter lim="800000"/>
            <a:headEnd/>
            <a:tailEnd/>
          </a:ln>
        </p:spPr>
      </p:pic>
    </p:spTree>
    <p:extLst>
      <p:ext uri="{BB962C8B-B14F-4D97-AF65-F5344CB8AC3E}">
        <p14:creationId xmlns="" xmlns:p14="http://schemas.microsoft.com/office/powerpoint/2010/main" val="405114228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395288" y="115888"/>
            <a:ext cx="8229600" cy="1143000"/>
          </a:xfrm>
        </p:spPr>
        <p:txBody>
          <a:bodyPr/>
          <a:lstStyle/>
          <a:p>
            <a:pPr algn="ctr"/>
            <a:r>
              <a:rPr lang="en-GB" altLang="en-US" sz="3600" dirty="0" smtClean="0">
                <a:ea typeface="ＭＳ Ｐゴシック" pitchFamily="34" charset="-128"/>
              </a:rPr>
              <a:t>SCORING INEQUALITY WITHIN COUNTRIES </a:t>
            </a:r>
          </a:p>
        </p:txBody>
      </p:sp>
      <p:sp>
        <p:nvSpPr>
          <p:cNvPr id="3" name="Content Placeholder 2"/>
          <p:cNvSpPr>
            <a:spLocks noGrp="1"/>
          </p:cNvSpPr>
          <p:nvPr>
            <p:ph idx="1"/>
          </p:nvPr>
        </p:nvSpPr>
        <p:spPr>
          <a:xfrm>
            <a:off x="395288" y="1196975"/>
            <a:ext cx="8229600" cy="5473700"/>
          </a:xfrm>
        </p:spPr>
        <p:txBody>
          <a:bodyPr>
            <a:normAutofit lnSpcReduction="10000"/>
          </a:bodyPr>
          <a:lstStyle/>
          <a:p>
            <a:pPr marL="0" indent="0" fontAlgn="auto">
              <a:spcBef>
                <a:spcPts val="0"/>
              </a:spcBef>
              <a:spcAft>
                <a:spcPts val="0"/>
              </a:spcAft>
              <a:buFont typeface="Arial"/>
              <a:buNone/>
              <a:defRPr/>
            </a:pPr>
            <a:r>
              <a:rPr lang="en-GB" dirty="0" smtClean="0">
                <a:cs typeface="Arial"/>
              </a:rPr>
              <a:t>Countries can be given a score (called the </a:t>
            </a:r>
            <a:r>
              <a:rPr lang="en-GB" dirty="0" err="1" smtClean="0">
                <a:cs typeface="Arial"/>
              </a:rPr>
              <a:t>Gini</a:t>
            </a:r>
            <a:r>
              <a:rPr lang="en-GB" dirty="0" smtClean="0">
                <a:cs typeface="Arial"/>
              </a:rPr>
              <a:t> index) to show how equal or unequal they are. </a:t>
            </a:r>
          </a:p>
          <a:p>
            <a:pPr marL="0" indent="0" fontAlgn="auto">
              <a:spcAft>
                <a:spcPts val="0"/>
              </a:spcAft>
              <a:buFont typeface="Arial"/>
              <a:buNone/>
              <a:defRPr/>
            </a:pPr>
            <a:r>
              <a:rPr lang="en-GB" sz="5400" dirty="0" smtClean="0"/>
              <a:t>0 </a:t>
            </a:r>
          </a:p>
          <a:p>
            <a:pPr marL="0" indent="0" fontAlgn="auto">
              <a:spcAft>
                <a:spcPts val="0"/>
              </a:spcAft>
              <a:buFont typeface="Arial"/>
              <a:buNone/>
              <a:defRPr/>
            </a:pPr>
            <a:r>
              <a:rPr lang="en-GB" dirty="0" smtClean="0"/>
              <a:t>A score of 0 means that the country is completely equal, that everyone in that country has the same amount of money.</a:t>
            </a:r>
          </a:p>
          <a:p>
            <a:pPr marL="0" indent="0" fontAlgn="auto">
              <a:spcAft>
                <a:spcPts val="0"/>
              </a:spcAft>
              <a:buFont typeface="Arial"/>
              <a:buNone/>
              <a:defRPr/>
            </a:pPr>
            <a:endParaRPr lang="en-GB" dirty="0" smtClean="0"/>
          </a:p>
          <a:p>
            <a:pPr marL="0" indent="0" fontAlgn="auto">
              <a:spcAft>
                <a:spcPts val="0"/>
              </a:spcAft>
              <a:buFont typeface="Arial"/>
              <a:buNone/>
              <a:defRPr/>
            </a:pPr>
            <a:r>
              <a:rPr lang="en-GB" dirty="0" smtClean="0"/>
              <a:t>That would look something like this:</a:t>
            </a:r>
          </a:p>
          <a:p>
            <a:pPr marL="0" indent="0" fontAlgn="auto">
              <a:spcAft>
                <a:spcPts val="0"/>
              </a:spcAft>
              <a:buFont typeface="Arial"/>
              <a:buNone/>
              <a:defRPr/>
            </a:pPr>
            <a:endParaRPr lang="en-GB" dirty="0" smtClean="0"/>
          </a:p>
          <a:p>
            <a:pPr marL="0" indent="0" fontAlgn="auto">
              <a:spcAft>
                <a:spcPts val="0"/>
              </a:spcAft>
              <a:buFont typeface="Arial"/>
              <a:buNone/>
              <a:defRPr/>
            </a:pPr>
            <a:endParaRPr lang="en-GB" dirty="0" smtClean="0"/>
          </a:p>
          <a:p>
            <a:pPr>
              <a:buFont typeface="Arial" charset="0"/>
              <a:buNone/>
              <a:defRPr/>
            </a:pPr>
            <a:endParaRPr lang="en-GB" dirty="0" smtClean="0"/>
          </a:p>
          <a:p>
            <a:pPr>
              <a:buFont typeface="Arial" charset="0"/>
              <a:buNone/>
              <a:defRPr/>
            </a:pPr>
            <a:endParaRPr lang="en-GB" dirty="0" smtClean="0"/>
          </a:p>
          <a:p>
            <a:pPr>
              <a:buFont typeface="Arial" charset="0"/>
              <a:buNone/>
              <a:defRPr/>
            </a:pPr>
            <a:r>
              <a:rPr lang="en-GB" dirty="0" smtClean="0"/>
              <a:t>In reality, no country looks like this. </a:t>
            </a:r>
          </a:p>
          <a:p>
            <a:pPr>
              <a:defRPr/>
            </a:pPr>
            <a:endParaRPr lang="en-GB" dirty="0"/>
          </a:p>
        </p:txBody>
      </p:sp>
      <p:pic>
        <p:nvPicPr>
          <p:cNvPr id="12292" name="Picture 12"/>
          <p:cNvPicPr>
            <a:picLocks noChangeAspect="1"/>
          </p:cNvPicPr>
          <p:nvPr/>
        </p:nvPicPr>
        <p:blipFill>
          <a:blip r:embed="rId3" cstate="print"/>
          <a:srcRect/>
          <a:stretch>
            <a:fillRect/>
          </a:stretch>
        </p:blipFill>
        <p:spPr bwMode="auto">
          <a:xfrm>
            <a:off x="971550" y="2133600"/>
            <a:ext cx="647700" cy="614363"/>
          </a:xfrm>
          <a:prstGeom prst="rect">
            <a:avLst/>
          </a:prstGeom>
          <a:noFill/>
          <a:ln w="9525">
            <a:noFill/>
            <a:miter lim="800000"/>
            <a:headEnd/>
            <a:tailEnd/>
          </a:ln>
        </p:spPr>
      </p:pic>
      <p:pic>
        <p:nvPicPr>
          <p:cNvPr id="12293" name="Picture 2"/>
          <p:cNvPicPr>
            <a:picLocks noChangeAspect="1" noChangeArrowheads="1"/>
          </p:cNvPicPr>
          <p:nvPr/>
        </p:nvPicPr>
        <p:blipFill>
          <a:blip r:embed="rId4" cstate="print"/>
          <a:srcRect/>
          <a:stretch>
            <a:fillRect/>
          </a:stretch>
        </p:blipFill>
        <p:spPr bwMode="auto">
          <a:xfrm>
            <a:off x="611188" y="4797425"/>
            <a:ext cx="798512" cy="966788"/>
          </a:xfrm>
          <a:prstGeom prst="rect">
            <a:avLst/>
          </a:prstGeom>
          <a:noFill/>
          <a:ln w="9525">
            <a:noFill/>
            <a:miter lim="800000"/>
            <a:headEnd/>
            <a:tailEnd/>
          </a:ln>
        </p:spPr>
      </p:pic>
      <p:pic>
        <p:nvPicPr>
          <p:cNvPr id="12294" name="Picture 2"/>
          <p:cNvPicPr>
            <a:picLocks noChangeAspect="1" noChangeArrowheads="1"/>
          </p:cNvPicPr>
          <p:nvPr/>
        </p:nvPicPr>
        <p:blipFill>
          <a:blip r:embed="rId4" cstate="print"/>
          <a:srcRect/>
          <a:stretch>
            <a:fillRect/>
          </a:stretch>
        </p:blipFill>
        <p:spPr bwMode="auto">
          <a:xfrm>
            <a:off x="6804025" y="4797425"/>
            <a:ext cx="800100" cy="966788"/>
          </a:xfrm>
          <a:prstGeom prst="rect">
            <a:avLst/>
          </a:prstGeom>
          <a:noFill/>
          <a:ln w="9525">
            <a:noFill/>
            <a:miter lim="800000"/>
            <a:headEnd/>
            <a:tailEnd/>
          </a:ln>
        </p:spPr>
      </p:pic>
      <p:pic>
        <p:nvPicPr>
          <p:cNvPr id="12295" name="Picture 2"/>
          <p:cNvPicPr>
            <a:picLocks noChangeAspect="1" noChangeArrowheads="1"/>
          </p:cNvPicPr>
          <p:nvPr/>
        </p:nvPicPr>
        <p:blipFill>
          <a:blip r:embed="rId4" cstate="print"/>
          <a:srcRect/>
          <a:stretch>
            <a:fillRect/>
          </a:stretch>
        </p:blipFill>
        <p:spPr bwMode="auto">
          <a:xfrm>
            <a:off x="3708400" y="4797425"/>
            <a:ext cx="798513" cy="966788"/>
          </a:xfrm>
          <a:prstGeom prst="rect">
            <a:avLst/>
          </a:prstGeom>
          <a:noFill/>
          <a:ln w="9525">
            <a:noFill/>
            <a:miter lim="800000"/>
            <a:headEnd/>
            <a:tailEnd/>
          </a:ln>
        </p:spPr>
      </p:pic>
      <p:pic>
        <p:nvPicPr>
          <p:cNvPr id="12296" name="Picture 2"/>
          <p:cNvPicPr>
            <a:picLocks noChangeAspect="1" noChangeArrowheads="1"/>
          </p:cNvPicPr>
          <p:nvPr/>
        </p:nvPicPr>
        <p:blipFill>
          <a:blip r:embed="rId4" cstate="print"/>
          <a:srcRect/>
          <a:stretch>
            <a:fillRect/>
          </a:stretch>
        </p:blipFill>
        <p:spPr bwMode="auto">
          <a:xfrm>
            <a:off x="5292725" y="4797425"/>
            <a:ext cx="800100" cy="966788"/>
          </a:xfrm>
          <a:prstGeom prst="rect">
            <a:avLst/>
          </a:prstGeom>
          <a:noFill/>
          <a:ln w="9525">
            <a:noFill/>
            <a:miter lim="800000"/>
            <a:headEnd/>
            <a:tailEnd/>
          </a:ln>
        </p:spPr>
      </p:pic>
      <p:pic>
        <p:nvPicPr>
          <p:cNvPr id="12297" name="Picture 2"/>
          <p:cNvPicPr>
            <a:picLocks noChangeAspect="1" noChangeArrowheads="1"/>
          </p:cNvPicPr>
          <p:nvPr/>
        </p:nvPicPr>
        <p:blipFill>
          <a:blip r:embed="rId4" cstate="print"/>
          <a:srcRect/>
          <a:stretch>
            <a:fillRect/>
          </a:stretch>
        </p:blipFill>
        <p:spPr bwMode="auto">
          <a:xfrm>
            <a:off x="2195513" y="4797425"/>
            <a:ext cx="800100" cy="966788"/>
          </a:xfrm>
          <a:prstGeom prst="rect">
            <a:avLst/>
          </a:prstGeom>
          <a:noFill/>
          <a:ln w="9525">
            <a:noFill/>
            <a:miter lim="800000"/>
            <a:headEnd/>
            <a:tailEnd/>
          </a:ln>
        </p:spPr>
      </p:pic>
      <p:pic>
        <p:nvPicPr>
          <p:cNvPr id="12298" name="Picture 17"/>
          <p:cNvPicPr>
            <a:picLocks noChangeAspect="1"/>
          </p:cNvPicPr>
          <p:nvPr/>
        </p:nvPicPr>
        <p:blipFill>
          <a:blip r:embed="rId5" cstate="print"/>
          <a:srcRect/>
          <a:stretch>
            <a:fillRect/>
          </a:stretch>
        </p:blipFill>
        <p:spPr bwMode="auto">
          <a:xfrm>
            <a:off x="1258888" y="5084763"/>
            <a:ext cx="652462" cy="709612"/>
          </a:xfrm>
          <a:prstGeom prst="rect">
            <a:avLst/>
          </a:prstGeom>
          <a:noFill/>
          <a:ln w="9525">
            <a:noFill/>
            <a:miter lim="800000"/>
            <a:headEnd/>
            <a:tailEnd/>
          </a:ln>
        </p:spPr>
      </p:pic>
      <p:pic>
        <p:nvPicPr>
          <p:cNvPr id="12299" name="Picture 17"/>
          <p:cNvPicPr>
            <a:picLocks noChangeAspect="1"/>
          </p:cNvPicPr>
          <p:nvPr/>
        </p:nvPicPr>
        <p:blipFill>
          <a:blip r:embed="rId5" cstate="print"/>
          <a:srcRect/>
          <a:stretch>
            <a:fillRect/>
          </a:stretch>
        </p:blipFill>
        <p:spPr bwMode="auto">
          <a:xfrm>
            <a:off x="2843213" y="5084763"/>
            <a:ext cx="652462" cy="709612"/>
          </a:xfrm>
          <a:prstGeom prst="rect">
            <a:avLst/>
          </a:prstGeom>
          <a:noFill/>
          <a:ln w="9525">
            <a:noFill/>
            <a:miter lim="800000"/>
            <a:headEnd/>
            <a:tailEnd/>
          </a:ln>
        </p:spPr>
      </p:pic>
      <p:pic>
        <p:nvPicPr>
          <p:cNvPr id="12300" name="Picture 17"/>
          <p:cNvPicPr>
            <a:picLocks noChangeAspect="1"/>
          </p:cNvPicPr>
          <p:nvPr/>
        </p:nvPicPr>
        <p:blipFill>
          <a:blip r:embed="rId5" cstate="print"/>
          <a:srcRect/>
          <a:stretch>
            <a:fillRect/>
          </a:stretch>
        </p:blipFill>
        <p:spPr bwMode="auto">
          <a:xfrm>
            <a:off x="4356100" y="5084763"/>
            <a:ext cx="652463" cy="709612"/>
          </a:xfrm>
          <a:prstGeom prst="rect">
            <a:avLst/>
          </a:prstGeom>
          <a:noFill/>
          <a:ln w="9525">
            <a:noFill/>
            <a:miter lim="800000"/>
            <a:headEnd/>
            <a:tailEnd/>
          </a:ln>
        </p:spPr>
      </p:pic>
      <p:pic>
        <p:nvPicPr>
          <p:cNvPr id="12301" name="Picture 17"/>
          <p:cNvPicPr>
            <a:picLocks noChangeAspect="1"/>
          </p:cNvPicPr>
          <p:nvPr/>
        </p:nvPicPr>
        <p:blipFill>
          <a:blip r:embed="rId5" cstate="print"/>
          <a:srcRect/>
          <a:stretch>
            <a:fillRect/>
          </a:stretch>
        </p:blipFill>
        <p:spPr bwMode="auto">
          <a:xfrm>
            <a:off x="5940425" y="5084763"/>
            <a:ext cx="652463" cy="709612"/>
          </a:xfrm>
          <a:prstGeom prst="rect">
            <a:avLst/>
          </a:prstGeom>
          <a:noFill/>
          <a:ln w="9525">
            <a:noFill/>
            <a:miter lim="800000"/>
            <a:headEnd/>
            <a:tailEnd/>
          </a:ln>
        </p:spPr>
      </p:pic>
      <p:pic>
        <p:nvPicPr>
          <p:cNvPr id="12302" name="Picture 17"/>
          <p:cNvPicPr>
            <a:picLocks noChangeAspect="1"/>
          </p:cNvPicPr>
          <p:nvPr/>
        </p:nvPicPr>
        <p:blipFill>
          <a:blip r:embed="rId5" cstate="print"/>
          <a:srcRect/>
          <a:stretch>
            <a:fillRect/>
          </a:stretch>
        </p:blipFill>
        <p:spPr bwMode="auto">
          <a:xfrm>
            <a:off x="7451725" y="5084763"/>
            <a:ext cx="652463" cy="7096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Title 1"/>
          <p:cNvSpPr>
            <a:spLocks noGrp="1"/>
          </p:cNvSpPr>
          <p:nvPr>
            <p:ph type="title"/>
          </p:nvPr>
        </p:nvSpPr>
        <p:spPr>
          <a:xfrm>
            <a:off x="468313" y="404813"/>
            <a:ext cx="8229600" cy="1079500"/>
          </a:xfrm>
        </p:spPr>
        <p:txBody>
          <a:bodyPr>
            <a:normAutofit fontScale="90000"/>
          </a:bodyPr>
          <a:lstStyle/>
          <a:p>
            <a:pPr algn="ctr">
              <a:defRPr/>
            </a:pPr>
            <a:r>
              <a:rPr lang="en-GB" dirty="0" smtClean="0">
                <a:ea typeface="ＭＳ Ｐゴシック" charset="-128"/>
              </a:rPr>
              <a:t>SCORING INEQUALITY WITHIN COUNTRIES</a:t>
            </a:r>
            <a:br>
              <a:rPr lang="en-GB" dirty="0" smtClean="0">
                <a:ea typeface="ＭＳ Ｐゴシック" charset="-128"/>
              </a:rPr>
            </a:br>
            <a:r>
              <a:rPr lang="en-GB" dirty="0" smtClean="0">
                <a:ea typeface="ＭＳ Ｐゴシック" charset="-128"/>
              </a:rPr>
              <a:t> </a:t>
            </a:r>
          </a:p>
        </p:txBody>
      </p:sp>
      <p:sp>
        <p:nvSpPr>
          <p:cNvPr id="3" name="Content Placeholder 2"/>
          <p:cNvSpPr>
            <a:spLocks noGrp="1"/>
          </p:cNvSpPr>
          <p:nvPr>
            <p:ph idx="1"/>
          </p:nvPr>
        </p:nvSpPr>
        <p:spPr>
          <a:xfrm>
            <a:off x="468313" y="1268413"/>
            <a:ext cx="8229600" cy="5186362"/>
          </a:xfrm>
        </p:spPr>
        <p:txBody>
          <a:bodyPr>
            <a:normAutofit lnSpcReduction="10000"/>
          </a:bodyPr>
          <a:lstStyle/>
          <a:p>
            <a:pPr marL="0" indent="0" fontAlgn="auto">
              <a:spcAft>
                <a:spcPts val="0"/>
              </a:spcAft>
              <a:buFont typeface="Arial"/>
              <a:buNone/>
              <a:defRPr/>
            </a:pPr>
            <a:r>
              <a:rPr lang="en-US" dirty="0" smtClean="0"/>
              <a:t>A score of 100 means the country is completely unequal. </a:t>
            </a:r>
          </a:p>
          <a:p>
            <a:pPr marL="0" indent="0" fontAlgn="auto">
              <a:spcAft>
                <a:spcPts val="0"/>
              </a:spcAft>
              <a:buFont typeface="Arial"/>
              <a:buNone/>
              <a:defRPr/>
            </a:pPr>
            <a:endParaRPr lang="en-US" dirty="0" smtClean="0"/>
          </a:p>
          <a:p>
            <a:pPr marL="0" indent="0" fontAlgn="auto">
              <a:spcAft>
                <a:spcPts val="0"/>
              </a:spcAft>
              <a:buFont typeface="Arial"/>
              <a:buNone/>
              <a:defRPr/>
            </a:pPr>
            <a:r>
              <a:rPr lang="en-US" dirty="0" smtClean="0"/>
              <a:t>This would look something like this:</a:t>
            </a:r>
          </a:p>
          <a:p>
            <a:pPr marL="0" indent="0" fontAlgn="auto">
              <a:spcAft>
                <a:spcPts val="0"/>
              </a:spcAft>
              <a:buFont typeface="Arial"/>
              <a:buNone/>
              <a:defRPr/>
            </a:pPr>
            <a:endParaRPr lang="en-GB" dirty="0" smtClean="0"/>
          </a:p>
          <a:p>
            <a:pPr marL="0" indent="0" fontAlgn="auto">
              <a:spcAft>
                <a:spcPts val="0"/>
              </a:spcAft>
              <a:buFontTx/>
              <a:buNone/>
              <a:defRPr/>
            </a:pPr>
            <a:r>
              <a:rPr lang="en-GB" sz="5400" dirty="0" smtClean="0"/>
              <a:t>100 </a:t>
            </a:r>
          </a:p>
          <a:p>
            <a:pPr marL="0" indent="0" fontAlgn="auto">
              <a:spcAft>
                <a:spcPts val="0"/>
              </a:spcAft>
              <a:buFont typeface="Arial"/>
              <a:buNone/>
              <a:defRPr/>
            </a:pPr>
            <a:endParaRPr lang="en-GB" sz="5400" dirty="0" smtClean="0"/>
          </a:p>
          <a:p>
            <a:pPr marL="0" indent="0" fontAlgn="auto">
              <a:spcAft>
                <a:spcPts val="0"/>
              </a:spcAft>
              <a:buFont typeface="Arial"/>
              <a:buNone/>
              <a:defRPr/>
            </a:pPr>
            <a:endParaRPr lang="en-GB" dirty="0" smtClean="0"/>
          </a:p>
          <a:p>
            <a:pPr>
              <a:buFont typeface="Arial" charset="0"/>
              <a:buNone/>
              <a:defRPr/>
            </a:pPr>
            <a:endParaRPr lang="en-GB" dirty="0" smtClean="0"/>
          </a:p>
          <a:p>
            <a:pPr>
              <a:buFont typeface="Arial" charset="0"/>
              <a:buNone/>
              <a:defRPr/>
            </a:pPr>
            <a:endParaRPr lang="en-GB" dirty="0" smtClean="0"/>
          </a:p>
          <a:p>
            <a:pPr>
              <a:buFont typeface="Arial" charset="0"/>
              <a:buNone/>
              <a:defRPr/>
            </a:pPr>
            <a:r>
              <a:rPr lang="en-GB" dirty="0" smtClean="0"/>
              <a:t>In reality, thankfully, no country looks like this either. </a:t>
            </a:r>
          </a:p>
          <a:p>
            <a:pPr>
              <a:defRPr/>
            </a:pPr>
            <a:endParaRPr lang="en-GB" dirty="0"/>
          </a:p>
        </p:txBody>
      </p:sp>
      <p:pic>
        <p:nvPicPr>
          <p:cNvPr id="13316" name="Picture 2"/>
          <p:cNvPicPr>
            <a:picLocks noChangeAspect="1" noChangeArrowheads="1"/>
          </p:cNvPicPr>
          <p:nvPr/>
        </p:nvPicPr>
        <p:blipFill>
          <a:blip r:embed="rId3" cstate="print"/>
          <a:srcRect/>
          <a:stretch>
            <a:fillRect/>
          </a:stretch>
        </p:blipFill>
        <p:spPr bwMode="auto">
          <a:xfrm>
            <a:off x="468313" y="4365625"/>
            <a:ext cx="800100" cy="968375"/>
          </a:xfrm>
          <a:prstGeom prst="rect">
            <a:avLst/>
          </a:prstGeom>
          <a:noFill/>
          <a:ln w="9525">
            <a:noFill/>
            <a:miter lim="800000"/>
            <a:headEnd/>
            <a:tailEnd/>
          </a:ln>
        </p:spPr>
      </p:pic>
      <p:pic>
        <p:nvPicPr>
          <p:cNvPr id="13317" name="Picture 2"/>
          <p:cNvPicPr>
            <a:picLocks noChangeAspect="1" noChangeArrowheads="1"/>
          </p:cNvPicPr>
          <p:nvPr/>
        </p:nvPicPr>
        <p:blipFill>
          <a:blip r:embed="rId3" cstate="print"/>
          <a:srcRect/>
          <a:stretch>
            <a:fillRect/>
          </a:stretch>
        </p:blipFill>
        <p:spPr bwMode="auto">
          <a:xfrm>
            <a:off x="8027988" y="4221163"/>
            <a:ext cx="800100" cy="966787"/>
          </a:xfrm>
          <a:prstGeom prst="rect">
            <a:avLst/>
          </a:prstGeom>
          <a:noFill/>
          <a:ln w="9525">
            <a:noFill/>
            <a:miter lim="800000"/>
            <a:headEnd/>
            <a:tailEnd/>
          </a:ln>
        </p:spPr>
      </p:pic>
      <p:pic>
        <p:nvPicPr>
          <p:cNvPr id="13318" name="Picture 2"/>
          <p:cNvPicPr>
            <a:picLocks noChangeAspect="1" noChangeArrowheads="1"/>
          </p:cNvPicPr>
          <p:nvPr/>
        </p:nvPicPr>
        <p:blipFill>
          <a:blip r:embed="rId3" cstate="print"/>
          <a:srcRect/>
          <a:stretch>
            <a:fillRect/>
          </a:stretch>
        </p:blipFill>
        <p:spPr bwMode="auto">
          <a:xfrm>
            <a:off x="5219700" y="4294188"/>
            <a:ext cx="798513" cy="966787"/>
          </a:xfrm>
          <a:prstGeom prst="rect">
            <a:avLst/>
          </a:prstGeom>
          <a:noFill/>
          <a:ln w="9525">
            <a:noFill/>
            <a:miter lim="800000"/>
            <a:headEnd/>
            <a:tailEnd/>
          </a:ln>
        </p:spPr>
      </p:pic>
      <p:pic>
        <p:nvPicPr>
          <p:cNvPr id="13319" name="Picture 2"/>
          <p:cNvPicPr>
            <a:picLocks noChangeAspect="1" noChangeArrowheads="1"/>
          </p:cNvPicPr>
          <p:nvPr/>
        </p:nvPicPr>
        <p:blipFill>
          <a:blip r:embed="rId3" cstate="print"/>
          <a:srcRect/>
          <a:stretch>
            <a:fillRect/>
          </a:stretch>
        </p:blipFill>
        <p:spPr bwMode="auto">
          <a:xfrm>
            <a:off x="6156325" y="4221163"/>
            <a:ext cx="800100" cy="966787"/>
          </a:xfrm>
          <a:prstGeom prst="rect">
            <a:avLst/>
          </a:prstGeom>
          <a:noFill/>
          <a:ln w="9525">
            <a:noFill/>
            <a:miter lim="800000"/>
            <a:headEnd/>
            <a:tailEnd/>
          </a:ln>
        </p:spPr>
      </p:pic>
      <p:pic>
        <p:nvPicPr>
          <p:cNvPr id="13320" name="Picture 2"/>
          <p:cNvPicPr>
            <a:picLocks noChangeAspect="1" noChangeArrowheads="1"/>
          </p:cNvPicPr>
          <p:nvPr/>
        </p:nvPicPr>
        <p:blipFill>
          <a:blip r:embed="rId3" cstate="print"/>
          <a:srcRect/>
          <a:stretch>
            <a:fillRect/>
          </a:stretch>
        </p:blipFill>
        <p:spPr bwMode="auto">
          <a:xfrm>
            <a:off x="7091363" y="4221163"/>
            <a:ext cx="800100" cy="966787"/>
          </a:xfrm>
          <a:prstGeom prst="rect">
            <a:avLst/>
          </a:prstGeom>
          <a:noFill/>
          <a:ln w="9525">
            <a:noFill/>
            <a:miter lim="800000"/>
            <a:headEnd/>
            <a:tailEnd/>
          </a:ln>
        </p:spPr>
      </p:pic>
      <p:pic>
        <p:nvPicPr>
          <p:cNvPr id="13321" name="Picture 17"/>
          <p:cNvPicPr>
            <a:picLocks noChangeAspect="1"/>
          </p:cNvPicPr>
          <p:nvPr/>
        </p:nvPicPr>
        <p:blipFill>
          <a:blip r:embed="rId4" cstate="print"/>
          <a:srcRect/>
          <a:stretch>
            <a:fillRect/>
          </a:stretch>
        </p:blipFill>
        <p:spPr bwMode="auto">
          <a:xfrm>
            <a:off x="2195513" y="4078288"/>
            <a:ext cx="652462" cy="709612"/>
          </a:xfrm>
          <a:prstGeom prst="rect">
            <a:avLst/>
          </a:prstGeom>
          <a:noFill/>
          <a:ln w="9525">
            <a:noFill/>
            <a:miter lim="800000"/>
            <a:headEnd/>
            <a:tailEnd/>
          </a:ln>
        </p:spPr>
      </p:pic>
      <p:pic>
        <p:nvPicPr>
          <p:cNvPr id="13322" name="Picture 17"/>
          <p:cNvPicPr>
            <a:picLocks noChangeAspect="1"/>
          </p:cNvPicPr>
          <p:nvPr/>
        </p:nvPicPr>
        <p:blipFill>
          <a:blip r:embed="rId4" cstate="print"/>
          <a:srcRect/>
          <a:stretch>
            <a:fillRect/>
          </a:stretch>
        </p:blipFill>
        <p:spPr bwMode="auto">
          <a:xfrm>
            <a:off x="1619250" y="4078288"/>
            <a:ext cx="652463" cy="709612"/>
          </a:xfrm>
          <a:prstGeom prst="rect">
            <a:avLst/>
          </a:prstGeom>
          <a:noFill/>
          <a:ln w="9525">
            <a:noFill/>
            <a:miter lim="800000"/>
            <a:headEnd/>
            <a:tailEnd/>
          </a:ln>
        </p:spPr>
      </p:pic>
      <p:pic>
        <p:nvPicPr>
          <p:cNvPr id="13323" name="Picture 17"/>
          <p:cNvPicPr>
            <a:picLocks noChangeAspect="1"/>
          </p:cNvPicPr>
          <p:nvPr/>
        </p:nvPicPr>
        <p:blipFill>
          <a:blip r:embed="rId4" cstate="print"/>
          <a:srcRect/>
          <a:stretch>
            <a:fillRect/>
          </a:stretch>
        </p:blipFill>
        <p:spPr bwMode="auto">
          <a:xfrm>
            <a:off x="2771775" y="4078288"/>
            <a:ext cx="652463" cy="709612"/>
          </a:xfrm>
          <a:prstGeom prst="rect">
            <a:avLst/>
          </a:prstGeom>
          <a:noFill/>
          <a:ln w="9525">
            <a:noFill/>
            <a:miter lim="800000"/>
            <a:headEnd/>
            <a:tailEnd/>
          </a:ln>
        </p:spPr>
      </p:pic>
      <p:pic>
        <p:nvPicPr>
          <p:cNvPr id="13324" name="Picture 17"/>
          <p:cNvPicPr>
            <a:picLocks noChangeAspect="1"/>
          </p:cNvPicPr>
          <p:nvPr/>
        </p:nvPicPr>
        <p:blipFill>
          <a:blip r:embed="rId4" cstate="print"/>
          <a:srcRect/>
          <a:stretch>
            <a:fillRect/>
          </a:stretch>
        </p:blipFill>
        <p:spPr bwMode="auto">
          <a:xfrm>
            <a:off x="2482850" y="4581525"/>
            <a:ext cx="652463" cy="709613"/>
          </a:xfrm>
          <a:prstGeom prst="rect">
            <a:avLst/>
          </a:prstGeom>
          <a:noFill/>
          <a:ln w="9525">
            <a:noFill/>
            <a:miter lim="800000"/>
            <a:headEnd/>
            <a:tailEnd/>
          </a:ln>
        </p:spPr>
      </p:pic>
      <p:pic>
        <p:nvPicPr>
          <p:cNvPr id="13325" name="Picture 17"/>
          <p:cNvPicPr>
            <a:picLocks noChangeAspect="1"/>
          </p:cNvPicPr>
          <p:nvPr/>
        </p:nvPicPr>
        <p:blipFill>
          <a:blip r:embed="rId4" cstate="print"/>
          <a:srcRect/>
          <a:stretch>
            <a:fillRect/>
          </a:stretch>
        </p:blipFill>
        <p:spPr bwMode="auto">
          <a:xfrm>
            <a:off x="1979613" y="4581525"/>
            <a:ext cx="652462" cy="709613"/>
          </a:xfrm>
          <a:prstGeom prst="rect">
            <a:avLst/>
          </a:prstGeom>
          <a:noFill/>
          <a:ln w="9525">
            <a:noFill/>
            <a:miter lim="800000"/>
            <a:headEnd/>
            <a:tailEnd/>
          </a:ln>
        </p:spPr>
      </p:pic>
      <p:pic>
        <p:nvPicPr>
          <p:cNvPr id="13326" name="Picture 14" descr="http://www.clker.com/cliparts/8/0/1/9/1195445329999867155jean_victor_balin_cross.svg.med.png"/>
          <p:cNvPicPr>
            <a:picLocks noChangeAspect="1" noChangeArrowheads="1"/>
          </p:cNvPicPr>
          <p:nvPr/>
        </p:nvPicPr>
        <p:blipFill>
          <a:blip r:embed="rId5" cstate="print"/>
          <a:srcRect/>
          <a:stretch>
            <a:fillRect/>
          </a:stretch>
        </p:blipFill>
        <p:spPr bwMode="auto">
          <a:xfrm>
            <a:off x="2123728" y="2996952"/>
            <a:ext cx="692150" cy="6207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pPr algn="ctr"/>
            <a:r>
              <a:rPr lang="en-GB" altLang="en-US" smtClean="0">
                <a:ea typeface="ＭＳ Ｐゴシック" pitchFamily="34" charset="-128"/>
              </a:rPr>
              <a:t>INEQUALITY WITHIN COUNTRIES </a:t>
            </a:r>
          </a:p>
        </p:txBody>
      </p:sp>
      <p:sp>
        <p:nvSpPr>
          <p:cNvPr id="3" name="Content Placeholder 2"/>
          <p:cNvSpPr>
            <a:spLocks noGrp="1"/>
          </p:cNvSpPr>
          <p:nvPr>
            <p:ph idx="1"/>
          </p:nvPr>
        </p:nvSpPr>
        <p:spPr>
          <a:xfrm>
            <a:off x="468313" y="1125538"/>
            <a:ext cx="8229600" cy="5473700"/>
          </a:xfrm>
        </p:spPr>
        <p:txBody>
          <a:bodyPr/>
          <a:lstStyle/>
          <a:p>
            <a:pPr marL="0" indent="0" fontAlgn="auto">
              <a:spcAft>
                <a:spcPts val="0"/>
              </a:spcAft>
              <a:buFont typeface="Arial"/>
              <a:buNone/>
              <a:defRPr/>
            </a:pPr>
            <a:r>
              <a:rPr lang="en-GB" sz="2800" dirty="0" smtClean="0"/>
              <a:t>What do you think the equality score for the UK is? </a:t>
            </a:r>
          </a:p>
          <a:p>
            <a:pPr marL="0" indent="0" fontAlgn="auto">
              <a:spcAft>
                <a:spcPts val="0"/>
              </a:spcAft>
              <a:buFont typeface="Arial"/>
              <a:buNone/>
              <a:defRPr/>
            </a:pPr>
            <a:r>
              <a:rPr lang="en-GB" sz="2800" dirty="0" smtClean="0"/>
              <a:t>What do you think equality score for Brazil is? </a:t>
            </a:r>
          </a:p>
          <a:p>
            <a:pPr marL="0" indent="0" fontAlgn="auto">
              <a:spcAft>
                <a:spcPts val="0"/>
              </a:spcAft>
              <a:buFont typeface="Arial"/>
              <a:buNone/>
              <a:defRPr/>
            </a:pPr>
            <a:endParaRPr lang="en-GB" sz="2800" dirty="0" smtClean="0"/>
          </a:p>
          <a:p>
            <a:pPr marL="0" indent="0" fontAlgn="auto">
              <a:spcAft>
                <a:spcPts val="0"/>
              </a:spcAft>
              <a:buFontTx/>
              <a:buNone/>
              <a:defRPr/>
            </a:pPr>
            <a:r>
              <a:rPr lang="en-GB" sz="2800" dirty="0" smtClean="0"/>
              <a:t>Where would they come on the chart below?</a:t>
            </a:r>
          </a:p>
          <a:p>
            <a:pPr marL="0" indent="0" fontAlgn="auto">
              <a:spcAft>
                <a:spcPts val="0"/>
              </a:spcAft>
              <a:buFont typeface="Arial"/>
              <a:buNone/>
              <a:defRPr/>
            </a:pPr>
            <a:endParaRPr lang="en-GB" dirty="0" smtClean="0"/>
          </a:p>
          <a:p>
            <a:pPr marL="0" indent="0" fontAlgn="auto">
              <a:spcAft>
                <a:spcPts val="0"/>
              </a:spcAft>
              <a:buFont typeface="Arial"/>
              <a:buNone/>
              <a:defRPr/>
            </a:pPr>
            <a:endParaRPr lang="en-GB" dirty="0" smtClean="0"/>
          </a:p>
          <a:p>
            <a:pPr marL="0" indent="0" fontAlgn="auto">
              <a:spcAft>
                <a:spcPts val="0"/>
              </a:spcAft>
              <a:buFont typeface="Arial"/>
              <a:buNone/>
              <a:defRPr/>
            </a:pPr>
            <a:endParaRPr lang="en-GB" dirty="0" smtClean="0"/>
          </a:p>
          <a:p>
            <a:pPr>
              <a:buFont typeface="Arial" charset="0"/>
              <a:buNone/>
              <a:defRPr/>
            </a:pPr>
            <a:endParaRPr lang="en-GB" dirty="0" smtClean="0"/>
          </a:p>
          <a:p>
            <a:pPr>
              <a:buFont typeface="Arial" charset="0"/>
              <a:buNone/>
              <a:defRPr/>
            </a:pPr>
            <a:endParaRPr lang="en-GB" dirty="0" smtClean="0"/>
          </a:p>
          <a:p>
            <a:pPr>
              <a:buFont typeface="Arial" charset="0"/>
              <a:buNone/>
              <a:defRPr/>
            </a:pPr>
            <a:endParaRPr lang="en-GB" dirty="0" smtClean="0"/>
          </a:p>
          <a:p>
            <a:pPr>
              <a:buFont typeface="Arial" charset="0"/>
              <a:buNone/>
              <a:defRPr/>
            </a:pPr>
            <a:endParaRPr lang="en-GB" dirty="0"/>
          </a:p>
        </p:txBody>
      </p:sp>
      <p:pic>
        <p:nvPicPr>
          <p:cNvPr id="14340" name="Picture 17"/>
          <p:cNvPicPr>
            <a:picLocks noChangeAspect="1"/>
          </p:cNvPicPr>
          <p:nvPr/>
        </p:nvPicPr>
        <p:blipFill>
          <a:blip r:embed="rId3" cstate="print"/>
          <a:srcRect/>
          <a:stretch>
            <a:fillRect/>
          </a:stretch>
        </p:blipFill>
        <p:spPr bwMode="auto">
          <a:xfrm>
            <a:off x="7164388" y="5157788"/>
            <a:ext cx="652462" cy="709612"/>
          </a:xfrm>
          <a:prstGeom prst="rect">
            <a:avLst/>
          </a:prstGeom>
          <a:noFill/>
          <a:ln w="9525">
            <a:noFill/>
            <a:miter lim="800000"/>
            <a:headEnd/>
            <a:tailEnd/>
          </a:ln>
        </p:spPr>
      </p:pic>
      <p:pic>
        <p:nvPicPr>
          <p:cNvPr id="14341" name="Picture 17"/>
          <p:cNvPicPr>
            <a:picLocks noChangeAspect="1"/>
          </p:cNvPicPr>
          <p:nvPr/>
        </p:nvPicPr>
        <p:blipFill>
          <a:blip r:embed="rId3" cstate="print"/>
          <a:srcRect/>
          <a:stretch>
            <a:fillRect/>
          </a:stretch>
        </p:blipFill>
        <p:spPr bwMode="auto">
          <a:xfrm>
            <a:off x="7667625" y="5516563"/>
            <a:ext cx="652463" cy="709612"/>
          </a:xfrm>
          <a:prstGeom prst="rect">
            <a:avLst/>
          </a:prstGeom>
          <a:noFill/>
          <a:ln w="9525">
            <a:noFill/>
            <a:miter lim="800000"/>
            <a:headEnd/>
            <a:tailEnd/>
          </a:ln>
        </p:spPr>
      </p:pic>
      <p:pic>
        <p:nvPicPr>
          <p:cNvPr id="14342" name="Picture 17"/>
          <p:cNvPicPr>
            <a:picLocks noChangeAspect="1"/>
          </p:cNvPicPr>
          <p:nvPr/>
        </p:nvPicPr>
        <p:blipFill>
          <a:blip r:embed="rId3" cstate="print"/>
          <a:srcRect/>
          <a:stretch>
            <a:fillRect/>
          </a:stretch>
        </p:blipFill>
        <p:spPr bwMode="auto">
          <a:xfrm>
            <a:off x="7524750" y="5084763"/>
            <a:ext cx="652463" cy="709612"/>
          </a:xfrm>
          <a:prstGeom prst="rect">
            <a:avLst/>
          </a:prstGeom>
          <a:noFill/>
          <a:ln w="9525">
            <a:noFill/>
            <a:miter lim="800000"/>
            <a:headEnd/>
            <a:tailEnd/>
          </a:ln>
        </p:spPr>
      </p:pic>
      <p:pic>
        <p:nvPicPr>
          <p:cNvPr id="14343" name="Picture 17"/>
          <p:cNvPicPr>
            <a:picLocks noChangeAspect="1"/>
          </p:cNvPicPr>
          <p:nvPr/>
        </p:nvPicPr>
        <p:blipFill>
          <a:blip r:embed="rId3" cstate="print"/>
          <a:srcRect/>
          <a:stretch>
            <a:fillRect/>
          </a:stretch>
        </p:blipFill>
        <p:spPr bwMode="auto">
          <a:xfrm>
            <a:off x="7308850" y="5589588"/>
            <a:ext cx="652463" cy="709612"/>
          </a:xfrm>
          <a:prstGeom prst="rect">
            <a:avLst/>
          </a:prstGeom>
          <a:noFill/>
          <a:ln w="9525">
            <a:noFill/>
            <a:miter lim="800000"/>
            <a:headEnd/>
            <a:tailEnd/>
          </a:ln>
        </p:spPr>
      </p:pic>
      <p:pic>
        <p:nvPicPr>
          <p:cNvPr id="14344" name="Picture 17"/>
          <p:cNvPicPr>
            <a:picLocks noChangeAspect="1"/>
          </p:cNvPicPr>
          <p:nvPr/>
        </p:nvPicPr>
        <p:blipFill>
          <a:blip r:embed="rId3" cstate="print"/>
          <a:srcRect/>
          <a:stretch>
            <a:fillRect/>
          </a:stretch>
        </p:blipFill>
        <p:spPr bwMode="auto">
          <a:xfrm>
            <a:off x="6732588" y="5589588"/>
            <a:ext cx="652462" cy="709612"/>
          </a:xfrm>
          <a:prstGeom prst="rect">
            <a:avLst/>
          </a:prstGeom>
          <a:noFill/>
          <a:ln w="9525">
            <a:noFill/>
            <a:miter lim="800000"/>
            <a:headEnd/>
            <a:tailEnd/>
          </a:ln>
        </p:spPr>
      </p:pic>
      <p:cxnSp>
        <p:nvCxnSpPr>
          <p:cNvPr id="24" name="Straight Connector 23"/>
          <p:cNvCxnSpPr/>
          <p:nvPr/>
        </p:nvCxnSpPr>
        <p:spPr>
          <a:xfrm>
            <a:off x="539750" y="4581525"/>
            <a:ext cx="7993063" cy="0"/>
          </a:xfrm>
          <a:prstGeom prst="line">
            <a:avLst/>
          </a:prstGeom>
          <a:ln w="57150">
            <a:solidFill>
              <a:srgbClr val="61A534"/>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V="1">
            <a:off x="539750" y="4149725"/>
            <a:ext cx="0" cy="431800"/>
          </a:xfrm>
          <a:prstGeom prst="line">
            <a:avLst/>
          </a:prstGeom>
          <a:ln w="57150">
            <a:solidFill>
              <a:srgbClr val="61A534"/>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flipV="1">
            <a:off x="4284663" y="4149725"/>
            <a:ext cx="0" cy="431800"/>
          </a:xfrm>
          <a:prstGeom prst="line">
            <a:avLst/>
          </a:prstGeom>
          <a:ln w="57150">
            <a:solidFill>
              <a:srgbClr val="61A534"/>
            </a:solidFil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flipV="1">
            <a:off x="8532813" y="4149725"/>
            <a:ext cx="0" cy="431800"/>
          </a:xfrm>
          <a:prstGeom prst="line">
            <a:avLst/>
          </a:prstGeom>
          <a:ln w="57150">
            <a:solidFill>
              <a:srgbClr val="61A534"/>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flipV="1">
            <a:off x="2268538" y="4149725"/>
            <a:ext cx="0" cy="431800"/>
          </a:xfrm>
          <a:prstGeom prst="line">
            <a:avLst/>
          </a:prstGeom>
          <a:ln w="57150">
            <a:solidFill>
              <a:srgbClr val="61A534"/>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flipV="1">
            <a:off x="6516688" y="4149725"/>
            <a:ext cx="0" cy="431800"/>
          </a:xfrm>
          <a:prstGeom prst="line">
            <a:avLst/>
          </a:prstGeom>
          <a:ln w="57150">
            <a:solidFill>
              <a:srgbClr val="61A534"/>
            </a:solidFill>
          </a:ln>
        </p:spPr>
        <p:style>
          <a:lnRef idx="1">
            <a:schemeClr val="accent1"/>
          </a:lnRef>
          <a:fillRef idx="0">
            <a:schemeClr val="accent1"/>
          </a:fillRef>
          <a:effectRef idx="0">
            <a:schemeClr val="accent1"/>
          </a:effectRef>
          <a:fontRef idx="minor">
            <a:schemeClr val="tx1"/>
          </a:fontRef>
        </p:style>
      </p:cxnSp>
      <p:sp>
        <p:nvSpPr>
          <p:cNvPr id="14351" name="TextBox 33"/>
          <p:cNvSpPr txBox="1">
            <a:spLocks noChangeArrowheads="1"/>
          </p:cNvSpPr>
          <p:nvPr/>
        </p:nvSpPr>
        <p:spPr bwMode="auto">
          <a:xfrm>
            <a:off x="107504" y="3645024"/>
            <a:ext cx="8784976" cy="461665"/>
          </a:xfrm>
          <a:prstGeom prst="rect">
            <a:avLst/>
          </a:prstGeom>
          <a:noFill/>
          <a:ln w="9525">
            <a:noFill/>
            <a:miter lim="800000"/>
            <a:headEnd/>
            <a:tailEnd/>
          </a:ln>
        </p:spPr>
        <p:txBody>
          <a:bodyPr wrap="square">
            <a:spAutoFit/>
          </a:bodyPr>
          <a:lstStyle/>
          <a:p>
            <a:pPr eaLnBrk="1" hangingPunct="1"/>
            <a:r>
              <a:rPr lang="en-GB" altLang="en-US" sz="2400" dirty="0" smtClean="0"/>
              <a:t>   0                 25                     50                      75                  100</a:t>
            </a:r>
            <a:endParaRPr lang="en-GB" altLang="en-US" sz="2400" dirty="0"/>
          </a:p>
        </p:txBody>
      </p:sp>
      <p:sp>
        <p:nvSpPr>
          <p:cNvPr id="14352" name="TextBox 34"/>
          <p:cNvSpPr txBox="1">
            <a:spLocks noChangeArrowheads="1"/>
          </p:cNvSpPr>
          <p:nvPr/>
        </p:nvSpPr>
        <p:spPr bwMode="auto">
          <a:xfrm>
            <a:off x="-180975" y="4581525"/>
            <a:ext cx="1584325" cy="584200"/>
          </a:xfrm>
          <a:prstGeom prst="rect">
            <a:avLst/>
          </a:prstGeom>
          <a:noFill/>
          <a:ln w="9525">
            <a:noFill/>
            <a:miter lim="800000"/>
            <a:headEnd/>
            <a:tailEnd/>
          </a:ln>
        </p:spPr>
        <p:txBody>
          <a:bodyPr>
            <a:spAutoFit/>
          </a:bodyPr>
          <a:lstStyle/>
          <a:p>
            <a:pPr algn="ctr" eaLnBrk="1" hangingPunct="1"/>
            <a:r>
              <a:rPr lang="en-GB" altLang="en-US" sz="1600"/>
              <a:t>Completely </a:t>
            </a:r>
          </a:p>
          <a:p>
            <a:pPr algn="ctr" eaLnBrk="1" hangingPunct="1"/>
            <a:r>
              <a:rPr lang="en-GB" altLang="en-US" sz="1600"/>
              <a:t>Equal </a:t>
            </a:r>
          </a:p>
        </p:txBody>
      </p:sp>
      <p:sp>
        <p:nvSpPr>
          <p:cNvPr id="14353" name="TextBox 35"/>
          <p:cNvSpPr txBox="1">
            <a:spLocks noChangeArrowheads="1"/>
          </p:cNvSpPr>
          <p:nvPr/>
        </p:nvSpPr>
        <p:spPr bwMode="auto">
          <a:xfrm>
            <a:off x="7740650" y="4581525"/>
            <a:ext cx="1584325" cy="584200"/>
          </a:xfrm>
          <a:prstGeom prst="rect">
            <a:avLst/>
          </a:prstGeom>
          <a:noFill/>
          <a:ln w="9525">
            <a:noFill/>
            <a:miter lim="800000"/>
            <a:headEnd/>
            <a:tailEnd/>
          </a:ln>
        </p:spPr>
        <p:txBody>
          <a:bodyPr>
            <a:spAutoFit/>
          </a:bodyPr>
          <a:lstStyle/>
          <a:p>
            <a:pPr algn="ctr" eaLnBrk="1" hangingPunct="1"/>
            <a:r>
              <a:rPr lang="en-GB" altLang="en-US" sz="1600"/>
              <a:t>Completely </a:t>
            </a:r>
          </a:p>
          <a:p>
            <a:pPr algn="ctr" eaLnBrk="1" hangingPunct="1"/>
            <a:r>
              <a:rPr lang="en-GB" altLang="en-US" sz="1600"/>
              <a:t>Unequal </a:t>
            </a:r>
          </a:p>
        </p:txBody>
      </p:sp>
      <p:sp>
        <p:nvSpPr>
          <p:cNvPr id="18" name="TextBox 33"/>
          <p:cNvSpPr txBox="1">
            <a:spLocks noChangeArrowheads="1"/>
          </p:cNvSpPr>
          <p:nvPr/>
        </p:nvSpPr>
        <p:spPr bwMode="auto">
          <a:xfrm>
            <a:off x="4068118" y="4983559"/>
            <a:ext cx="1223962" cy="461665"/>
          </a:xfrm>
          <a:prstGeom prst="rect">
            <a:avLst/>
          </a:prstGeom>
          <a:noFill/>
          <a:ln w="9525">
            <a:noFill/>
            <a:miter lim="800000"/>
            <a:headEnd/>
            <a:tailEnd/>
          </a:ln>
        </p:spPr>
        <p:txBody>
          <a:bodyPr>
            <a:spAutoFit/>
          </a:bodyPr>
          <a:lstStyle/>
          <a:p>
            <a:pPr algn="ctr"/>
            <a:r>
              <a:rPr lang="en-US" sz="2400" b="1" dirty="0">
                <a:solidFill>
                  <a:srgbClr val="61A534"/>
                </a:solidFill>
              </a:rPr>
              <a:t>Brazil </a:t>
            </a:r>
          </a:p>
        </p:txBody>
      </p:sp>
      <p:sp>
        <p:nvSpPr>
          <p:cNvPr id="19" name="TextBox 31"/>
          <p:cNvSpPr txBox="1">
            <a:spLocks noChangeArrowheads="1"/>
          </p:cNvSpPr>
          <p:nvPr/>
        </p:nvSpPr>
        <p:spPr bwMode="auto">
          <a:xfrm>
            <a:off x="2483768" y="4983559"/>
            <a:ext cx="1223962" cy="461665"/>
          </a:xfrm>
          <a:prstGeom prst="rect">
            <a:avLst/>
          </a:prstGeom>
          <a:noFill/>
          <a:ln w="9525">
            <a:noFill/>
            <a:miter lim="800000"/>
            <a:headEnd/>
            <a:tailEnd/>
          </a:ln>
        </p:spPr>
        <p:txBody>
          <a:bodyPr>
            <a:spAutoFit/>
          </a:bodyPr>
          <a:lstStyle/>
          <a:p>
            <a:pPr algn="ctr"/>
            <a:r>
              <a:rPr lang="en-US" sz="2400" b="1" dirty="0" smtClean="0">
                <a:solidFill>
                  <a:srgbClr val="61A534"/>
                </a:solidFill>
              </a:rPr>
              <a:t>UK</a:t>
            </a:r>
            <a:endParaRPr lang="en-US" sz="2400" b="1" dirty="0">
              <a:solidFill>
                <a:srgbClr val="61A534"/>
              </a:solidFill>
            </a:endParaRPr>
          </a:p>
        </p:txBody>
      </p:sp>
      <p:cxnSp>
        <p:nvCxnSpPr>
          <p:cNvPr id="21" name="Straight Arrow Connector 20"/>
          <p:cNvCxnSpPr/>
          <p:nvPr/>
        </p:nvCxnSpPr>
        <p:spPr>
          <a:xfrm rot="5400000" flipH="1" flipV="1">
            <a:off x="4464782" y="4832362"/>
            <a:ext cx="360040" cy="158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rot="5400000" flipH="1" flipV="1">
            <a:off x="2951026" y="4832362"/>
            <a:ext cx="360040" cy="158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1"/>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a:xfrm>
            <a:off x="314325" y="260350"/>
            <a:ext cx="8515350" cy="719138"/>
          </a:xfrm>
        </p:spPr>
        <p:txBody>
          <a:bodyPr/>
          <a:lstStyle/>
          <a:p>
            <a:r>
              <a:rPr lang="en-GB" altLang="en-US" sz="4000" dirty="0" smtClean="0">
                <a:ea typeface="ＭＳ Ｐゴシック"/>
                <a:cs typeface="ＭＳ Ｐゴシック"/>
              </a:rPr>
              <a:t>THINKING ABOUT INEQUALITY</a:t>
            </a:r>
            <a:endParaRPr lang="en-GB" altLang="en-US" sz="4400" dirty="0" smtClean="0">
              <a:ea typeface="ＭＳ Ｐゴシック"/>
              <a:cs typeface="ＭＳ Ｐゴシック"/>
            </a:endParaRPr>
          </a:p>
        </p:txBody>
      </p:sp>
      <p:sp>
        <p:nvSpPr>
          <p:cNvPr id="5" name="Title 1"/>
          <p:cNvSpPr txBox="1">
            <a:spLocks/>
          </p:cNvSpPr>
          <p:nvPr/>
        </p:nvSpPr>
        <p:spPr bwMode="auto">
          <a:xfrm>
            <a:off x="395288" y="1844675"/>
            <a:ext cx="8345487" cy="719138"/>
          </a:xfrm>
          <a:prstGeom prst="rect">
            <a:avLst/>
          </a:prstGeom>
          <a:noFill/>
          <a:ln>
            <a:noFill/>
          </a:ln>
          <a:extLst/>
        </p:spPr>
        <p:txBody>
          <a:bodyPr anchor="ct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spcAft>
                <a:spcPts val="1200"/>
              </a:spcAft>
              <a:defRPr/>
            </a:pPr>
            <a:r>
              <a:rPr lang="en-GB" sz="2800" b="0" kern="0" dirty="0" smtClean="0">
                <a:solidFill>
                  <a:schemeClr val="tx1"/>
                </a:solidFill>
                <a:latin typeface="+mn-lt"/>
              </a:rPr>
              <a:t>Inequality is not just about how money is shared between and within countries.</a:t>
            </a:r>
          </a:p>
          <a:p>
            <a:pPr>
              <a:spcAft>
                <a:spcPts val="1200"/>
              </a:spcAft>
              <a:defRPr/>
            </a:pPr>
            <a:r>
              <a:rPr lang="en-GB" sz="2800" b="0" kern="0" dirty="0" smtClean="0">
                <a:solidFill>
                  <a:schemeClr val="tx1"/>
                </a:solidFill>
              </a:rPr>
              <a:t>There can also be inequality in the kinds of opportunities people have in life.</a:t>
            </a:r>
            <a:endParaRPr lang="en-GB" sz="2800" b="0" kern="0" dirty="0">
              <a:solidFill>
                <a:schemeClr val="tx1"/>
              </a:solidFill>
              <a:latin typeface="+mn-lt"/>
            </a:endParaRPr>
          </a:p>
          <a:p>
            <a:pPr>
              <a:defRPr/>
            </a:pPr>
            <a:endParaRPr lang="en-GB" sz="3200" b="0" kern="0" dirty="0">
              <a:solidFill>
                <a:schemeClr val="tx1"/>
              </a:solidFill>
              <a:latin typeface="+mn-lt"/>
            </a:endParaRPr>
          </a:p>
        </p:txBody>
      </p:sp>
      <p:grpSp>
        <p:nvGrpSpPr>
          <p:cNvPr id="2" name="Group 11"/>
          <p:cNvGrpSpPr>
            <a:grpSpLocks/>
          </p:cNvGrpSpPr>
          <p:nvPr/>
        </p:nvGrpSpPr>
        <p:grpSpPr bwMode="auto">
          <a:xfrm>
            <a:off x="971550" y="3068638"/>
            <a:ext cx="7200900" cy="3024187"/>
            <a:chOff x="971600" y="3069120"/>
            <a:chExt cx="7201542" cy="3024176"/>
          </a:xfrm>
        </p:grpSpPr>
        <p:pic>
          <p:nvPicPr>
            <p:cNvPr id="41989" name="Picture 5" descr="access to water.jpg"/>
            <p:cNvPicPr>
              <a:picLocks noChangeAspect="1"/>
            </p:cNvPicPr>
            <p:nvPr/>
          </p:nvPicPr>
          <p:blipFill>
            <a:blip r:embed="rId3" cstate="screen"/>
            <a:srcRect/>
            <a:stretch>
              <a:fillRect/>
            </a:stretch>
          </p:blipFill>
          <p:spPr bwMode="auto">
            <a:xfrm>
              <a:off x="971600" y="3069120"/>
              <a:ext cx="2161351" cy="1440000"/>
            </a:xfrm>
            <a:prstGeom prst="rect">
              <a:avLst/>
            </a:prstGeom>
            <a:noFill/>
            <a:ln w="9525">
              <a:noFill/>
              <a:miter lim="800000"/>
              <a:headEnd/>
              <a:tailEnd/>
            </a:ln>
          </p:spPr>
        </p:pic>
        <p:pic>
          <p:nvPicPr>
            <p:cNvPr id="41990" name="Picture 6" descr="access to play.jpg"/>
            <p:cNvPicPr>
              <a:picLocks noChangeAspect="1"/>
            </p:cNvPicPr>
            <p:nvPr/>
          </p:nvPicPr>
          <p:blipFill>
            <a:blip r:embed="rId4" cstate="screen"/>
            <a:srcRect/>
            <a:stretch>
              <a:fillRect/>
            </a:stretch>
          </p:blipFill>
          <p:spPr bwMode="auto">
            <a:xfrm>
              <a:off x="3487254" y="3069120"/>
              <a:ext cx="2169492" cy="1440000"/>
            </a:xfrm>
            <a:prstGeom prst="rect">
              <a:avLst/>
            </a:prstGeom>
            <a:noFill/>
            <a:ln w="9525">
              <a:noFill/>
              <a:miter lim="800000"/>
              <a:headEnd/>
              <a:tailEnd/>
            </a:ln>
          </p:spPr>
        </p:pic>
        <p:pic>
          <p:nvPicPr>
            <p:cNvPr id="41991" name="Picture 7" descr="access to education.jpg"/>
            <p:cNvPicPr>
              <a:picLocks noChangeAspect="1"/>
            </p:cNvPicPr>
            <p:nvPr/>
          </p:nvPicPr>
          <p:blipFill>
            <a:blip r:embed="rId5" cstate="screen"/>
            <a:srcRect/>
            <a:stretch>
              <a:fillRect/>
            </a:stretch>
          </p:blipFill>
          <p:spPr bwMode="auto">
            <a:xfrm>
              <a:off x="6012160" y="3069120"/>
              <a:ext cx="2160982" cy="1440000"/>
            </a:xfrm>
            <a:prstGeom prst="rect">
              <a:avLst/>
            </a:prstGeom>
            <a:noFill/>
            <a:ln w="9525">
              <a:noFill/>
              <a:miter lim="800000"/>
              <a:headEnd/>
              <a:tailEnd/>
            </a:ln>
          </p:spPr>
        </p:pic>
        <p:pic>
          <p:nvPicPr>
            <p:cNvPr id="41992" name="Picture 8" descr="access healthcare.jpg"/>
            <p:cNvPicPr>
              <a:picLocks noChangeAspect="1"/>
            </p:cNvPicPr>
            <p:nvPr/>
          </p:nvPicPr>
          <p:blipFill>
            <a:blip r:embed="rId6" cstate="screen"/>
            <a:srcRect/>
            <a:stretch>
              <a:fillRect/>
            </a:stretch>
          </p:blipFill>
          <p:spPr bwMode="auto">
            <a:xfrm>
              <a:off x="2267744" y="4653296"/>
              <a:ext cx="2161351" cy="1440000"/>
            </a:xfrm>
            <a:prstGeom prst="rect">
              <a:avLst/>
            </a:prstGeom>
            <a:noFill/>
            <a:ln w="9525">
              <a:noFill/>
              <a:miter lim="800000"/>
              <a:headEnd/>
              <a:tailEnd/>
            </a:ln>
          </p:spPr>
        </p:pic>
        <p:pic>
          <p:nvPicPr>
            <p:cNvPr id="41993" name="Picture 9" descr="access to phone.jpg"/>
            <p:cNvPicPr>
              <a:picLocks noChangeAspect="1"/>
            </p:cNvPicPr>
            <p:nvPr/>
          </p:nvPicPr>
          <p:blipFill>
            <a:blip r:embed="rId7" cstate="screen"/>
            <a:srcRect/>
            <a:stretch>
              <a:fillRect/>
            </a:stretch>
          </p:blipFill>
          <p:spPr bwMode="auto">
            <a:xfrm>
              <a:off x="4714906" y="4653296"/>
              <a:ext cx="2161350" cy="1440000"/>
            </a:xfrm>
            <a:prstGeom prst="rect">
              <a:avLst/>
            </a:prstGeom>
            <a:noFill/>
            <a:ln w="9525">
              <a:noFill/>
              <a:miter lim="800000"/>
              <a:headEnd/>
              <a:tailEnd/>
            </a:ln>
          </p:spPr>
        </p:pic>
      </p:grpSp>
    </p:spTree>
    <p:extLst>
      <p:ext uri="{BB962C8B-B14F-4D97-AF65-F5344CB8AC3E}">
        <p14:creationId xmlns="" xmlns:p14="http://schemas.microsoft.com/office/powerpoint/2010/main" val="385128224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bwMode="auto">
          <a:xfrm>
            <a:off x="457200" y="274638"/>
            <a:ext cx="8229600" cy="719137"/>
          </a:xfrm>
          <a:prstGeom prst="rect">
            <a:avLst/>
          </a:prstGeom>
          <a:noFill/>
          <a:ln w="9525">
            <a:noFill/>
            <a:miter lim="800000"/>
            <a:headEnd/>
            <a:tailEnd/>
          </a:ln>
        </p:spPr>
        <p:txBody>
          <a:bodyPr anchor="ctr"/>
          <a:lstStyle/>
          <a:p>
            <a:pPr eaLnBrk="0" hangingPunct="0">
              <a:defRPr/>
            </a:pPr>
            <a:r>
              <a:rPr lang="en-GB" altLang="en-US" sz="4400" b="1" kern="0" dirty="0" smtClean="0">
                <a:solidFill>
                  <a:srgbClr val="61A534"/>
                </a:solidFill>
                <a:latin typeface="+mj-lt"/>
                <a:ea typeface="ＭＳ Ｐゴシック"/>
                <a:cs typeface="ＭＳ Ｐゴシック"/>
              </a:rPr>
              <a:t>MEDALS AND ATHLETES</a:t>
            </a:r>
            <a:endParaRPr lang="en-GB" altLang="en-US" sz="4400" b="1" kern="0" dirty="0">
              <a:solidFill>
                <a:srgbClr val="61A534"/>
              </a:solidFill>
              <a:latin typeface="+mj-lt"/>
              <a:ea typeface="ＭＳ Ｐゴシック"/>
              <a:cs typeface="ＭＳ Ｐゴシック"/>
            </a:endParaRPr>
          </a:p>
        </p:txBody>
      </p:sp>
      <p:sp>
        <p:nvSpPr>
          <p:cNvPr id="3" name="Oval 2"/>
          <p:cNvSpPr>
            <a:spLocks noChangeAspect="1"/>
          </p:cNvSpPr>
          <p:nvPr/>
        </p:nvSpPr>
        <p:spPr>
          <a:xfrm>
            <a:off x="3491880" y="1556792"/>
            <a:ext cx="2088232" cy="2088000"/>
          </a:xfrm>
          <a:prstGeom prst="ellipse">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b="1" dirty="0" smtClean="0">
                <a:solidFill>
                  <a:schemeClr val="tx1"/>
                </a:solidFill>
              </a:rPr>
              <a:t>1st</a:t>
            </a:r>
            <a:endParaRPr lang="en-GB" sz="4000" b="1" dirty="0">
              <a:solidFill>
                <a:schemeClr val="tx1"/>
              </a:solidFill>
            </a:endParaRPr>
          </a:p>
        </p:txBody>
      </p:sp>
      <p:sp>
        <p:nvSpPr>
          <p:cNvPr id="4" name="Oval 3"/>
          <p:cNvSpPr>
            <a:spLocks noChangeAspect="1"/>
          </p:cNvSpPr>
          <p:nvPr/>
        </p:nvSpPr>
        <p:spPr>
          <a:xfrm>
            <a:off x="5724128" y="2492896"/>
            <a:ext cx="2088232" cy="2088000"/>
          </a:xfrm>
          <a:prstGeom prst="ellipse">
            <a:avLst/>
          </a:prstGeom>
          <a:solidFill>
            <a:srgbClr val="F1800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b="1" dirty="0" smtClean="0">
                <a:solidFill>
                  <a:schemeClr val="tx1"/>
                </a:solidFill>
              </a:rPr>
              <a:t>2nd</a:t>
            </a:r>
          </a:p>
          <a:p>
            <a:pPr algn="ctr"/>
            <a:endParaRPr lang="en-GB" dirty="0"/>
          </a:p>
        </p:txBody>
      </p:sp>
      <p:sp>
        <p:nvSpPr>
          <p:cNvPr id="5" name="Oval 4"/>
          <p:cNvSpPr>
            <a:spLocks noChangeAspect="1"/>
          </p:cNvSpPr>
          <p:nvPr/>
        </p:nvSpPr>
        <p:spPr>
          <a:xfrm>
            <a:off x="1403648" y="2708920"/>
            <a:ext cx="2088232" cy="2088000"/>
          </a:xfrm>
          <a:prstGeom prst="ellipse">
            <a:avLst/>
          </a:prstGeom>
          <a:solidFill>
            <a:schemeClr val="bg1">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smtClean="0">
                <a:solidFill>
                  <a:schemeClr val="tx1"/>
                </a:solidFill>
              </a:rPr>
              <a:t>3rd</a:t>
            </a:r>
            <a:endParaRPr lang="en-GB" sz="3600" dirty="0"/>
          </a:p>
        </p:txBody>
      </p:sp>
      <p:grpSp>
        <p:nvGrpSpPr>
          <p:cNvPr id="12" name="Group 11"/>
          <p:cNvGrpSpPr/>
          <p:nvPr/>
        </p:nvGrpSpPr>
        <p:grpSpPr>
          <a:xfrm>
            <a:off x="2015716" y="5301208"/>
            <a:ext cx="5112568" cy="966787"/>
            <a:chOff x="2267744" y="5301208"/>
            <a:chExt cx="5112568" cy="966787"/>
          </a:xfrm>
        </p:grpSpPr>
        <p:pic>
          <p:nvPicPr>
            <p:cNvPr id="6" name="Picture 2"/>
            <p:cNvPicPr>
              <a:picLocks noChangeAspect="1" noChangeArrowheads="1"/>
            </p:cNvPicPr>
            <p:nvPr/>
          </p:nvPicPr>
          <p:blipFill>
            <a:blip r:embed="rId2" cstate="print"/>
            <a:srcRect/>
            <a:stretch>
              <a:fillRect/>
            </a:stretch>
          </p:blipFill>
          <p:spPr bwMode="auto">
            <a:xfrm>
              <a:off x="4860032" y="5301208"/>
              <a:ext cx="798513" cy="966787"/>
            </a:xfrm>
            <a:prstGeom prst="rect">
              <a:avLst/>
            </a:prstGeom>
            <a:noFill/>
            <a:ln w="9525">
              <a:noFill/>
              <a:miter lim="800000"/>
              <a:headEnd/>
              <a:tailEnd/>
            </a:ln>
          </p:spPr>
        </p:pic>
        <p:pic>
          <p:nvPicPr>
            <p:cNvPr id="7" name="Picture 2"/>
            <p:cNvPicPr>
              <a:picLocks noChangeAspect="1" noChangeArrowheads="1"/>
            </p:cNvPicPr>
            <p:nvPr/>
          </p:nvPicPr>
          <p:blipFill>
            <a:blip r:embed="rId2" cstate="print"/>
            <a:srcRect/>
            <a:stretch>
              <a:fillRect/>
            </a:stretch>
          </p:blipFill>
          <p:spPr bwMode="auto">
            <a:xfrm>
              <a:off x="3995936" y="5301208"/>
              <a:ext cx="798513" cy="966787"/>
            </a:xfrm>
            <a:prstGeom prst="rect">
              <a:avLst/>
            </a:prstGeom>
            <a:noFill/>
            <a:ln w="9525">
              <a:noFill/>
              <a:miter lim="800000"/>
              <a:headEnd/>
              <a:tailEnd/>
            </a:ln>
          </p:spPr>
        </p:pic>
        <p:pic>
          <p:nvPicPr>
            <p:cNvPr id="8" name="Picture 2"/>
            <p:cNvPicPr>
              <a:picLocks noChangeAspect="1" noChangeArrowheads="1"/>
            </p:cNvPicPr>
            <p:nvPr/>
          </p:nvPicPr>
          <p:blipFill>
            <a:blip r:embed="rId2" cstate="print"/>
            <a:srcRect/>
            <a:stretch>
              <a:fillRect/>
            </a:stretch>
          </p:blipFill>
          <p:spPr bwMode="auto">
            <a:xfrm>
              <a:off x="3131840" y="5301208"/>
              <a:ext cx="798513" cy="966787"/>
            </a:xfrm>
            <a:prstGeom prst="rect">
              <a:avLst/>
            </a:prstGeom>
            <a:noFill/>
            <a:ln w="9525">
              <a:noFill/>
              <a:miter lim="800000"/>
              <a:headEnd/>
              <a:tailEnd/>
            </a:ln>
          </p:spPr>
        </p:pic>
        <p:pic>
          <p:nvPicPr>
            <p:cNvPr id="9" name="Picture 2"/>
            <p:cNvPicPr>
              <a:picLocks noChangeAspect="1" noChangeArrowheads="1"/>
            </p:cNvPicPr>
            <p:nvPr/>
          </p:nvPicPr>
          <p:blipFill>
            <a:blip r:embed="rId2" cstate="print"/>
            <a:srcRect/>
            <a:stretch>
              <a:fillRect/>
            </a:stretch>
          </p:blipFill>
          <p:spPr bwMode="auto">
            <a:xfrm>
              <a:off x="2267744" y="5301208"/>
              <a:ext cx="798513" cy="966787"/>
            </a:xfrm>
            <a:prstGeom prst="rect">
              <a:avLst/>
            </a:prstGeom>
            <a:noFill/>
            <a:ln w="9525">
              <a:noFill/>
              <a:miter lim="800000"/>
              <a:headEnd/>
              <a:tailEnd/>
            </a:ln>
          </p:spPr>
        </p:pic>
        <p:pic>
          <p:nvPicPr>
            <p:cNvPr id="10" name="Picture 2"/>
            <p:cNvPicPr>
              <a:picLocks noChangeAspect="1" noChangeArrowheads="1"/>
            </p:cNvPicPr>
            <p:nvPr/>
          </p:nvPicPr>
          <p:blipFill>
            <a:blip r:embed="rId2" cstate="print"/>
            <a:srcRect/>
            <a:stretch>
              <a:fillRect/>
            </a:stretch>
          </p:blipFill>
          <p:spPr bwMode="auto">
            <a:xfrm>
              <a:off x="5717703" y="5301208"/>
              <a:ext cx="798513" cy="966787"/>
            </a:xfrm>
            <a:prstGeom prst="rect">
              <a:avLst/>
            </a:prstGeom>
            <a:noFill/>
            <a:ln w="9525">
              <a:noFill/>
              <a:miter lim="800000"/>
              <a:headEnd/>
              <a:tailEnd/>
            </a:ln>
          </p:spPr>
        </p:pic>
        <p:pic>
          <p:nvPicPr>
            <p:cNvPr id="11" name="Picture 2"/>
            <p:cNvPicPr>
              <a:picLocks noChangeAspect="1" noChangeArrowheads="1"/>
            </p:cNvPicPr>
            <p:nvPr/>
          </p:nvPicPr>
          <p:blipFill>
            <a:blip r:embed="rId2" cstate="print"/>
            <a:srcRect/>
            <a:stretch>
              <a:fillRect/>
            </a:stretch>
          </p:blipFill>
          <p:spPr bwMode="auto">
            <a:xfrm>
              <a:off x="6581799" y="5301208"/>
              <a:ext cx="798513" cy="966787"/>
            </a:xfrm>
            <a:prstGeom prst="rect">
              <a:avLst/>
            </a:prstGeom>
            <a:noFill/>
            <a:ln w="9525">
              <a:noFill/>
              <a:miter lim="800000"/>
              <a:headEnd/>
              <a:tailEnd/>
            </a:ln>
          </p:spPr>
        </p:pic>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395288" y="2781870"/>
            <a:ext cx="2592387" cy="719138"/>
          </a:xfrm>
        </p:spPr>
        <p:txBody>
          <a:bodyPr/>
          <a:lstStyle/>
          <a:p>
            <a:pPr algn="ctr"/>
            <a:r>
              <a:rPr lang="en-GB" altLang="en-US" sz="2200" dirty="0" smtClean="0">
                <a:ea typeface="ＭＳ Ｐゴシック" pitchFamily="34" charset="-128"/>
              </a:rPr>
              <a:t>Average income per person</a:t>
            </a:r>
          </a:p>
        </p:txBody>
      </p:sp>
      <p:pic>
        <p:nvPicPr>
          <p:cNvPr id="8195" name="Picture 3" descr="peru mother and baby.jpg"/>
          <p:cNvPicPr>
            <a:picLocks noChangeAspect="1"/>
          </p:cNvPicPr>
          <p:nvPr/>
        </p:nvPicPr>
        <p:blipFill>
          <a:blip r:embed="rId3" cstate="print"/>
          <a:srcRect/>
          <a:stretch>
            <a:fillRect/>
          </a:stretch>
        </p:blipFill>
        <p:spPr bwMode="auto">
          <a:xfrm>
            <a:off x="3414713" y="1196975"/>
            <a:ext cx="2314575" cy="1547813"/>
          </a:xfrm>
          <a:prstGeom prst="rect">
            <a:avLst/>
          </a:prstGeom>
          <a:noFill/>
          <a:ln w="9525">
            <a:noFill/>
            <a:miter lim="800000"/>
            <a:headEnd/>
            <a:tailEnd/>
          </a:ln>
        </p:spPr>
      </p:pic>
      <p:sp>
        <p:nvSpPr>
          <p:cNvPr id="10" name="Title 1"/>
          <p:cNvSpPr txBox="1">
            <a:spLocks/>
          </p:cNvSpPr>
          <p:nvPr/>
        </p:nvSpPr>
        <p:spPr bwMode="auto">
          <a:xfrm>
            <a:off x="3420269" y="2709863"/>
            <a:ext cx="2303462" cy="719137"/>
          </a:xfrm>
          <a:prstGeom prst="rect">
            <a:avLst/>
          </a:prstGeom>
          <a:noFill/>
          <a:ln w="9525">
            <a:noFill/>
            <a:miter lim="800000"/>
            <a:headEnd/>
            <a:tailEnd/>
          </a:ln>
        </p:spPr>
        <p:txBody>
          <a:bodyPr anchor="ctr"/>
          <a:lstStyle/>
          <a:p>
            <a:pPr algn="ctr" eaLnBrk="0" hangingPunct="0">
              <a:defRPr/>
            </a:pPr>
            <a:r>
              <a:rPr lang="en-GB" altLang="en-US" sz="2200" b="1" kern="0" dirty="0">
                <a:solidFill>
                  <a:srgbClr val="61A534"/>
                </a:solidFill>
                <a:latin typeface="+mj-lt"/>
                <a:cs typeface="+mj-cs"/>
              </a:rPr>
              <a:t>Life expectancy</a:t>
            </a:r>
          </a:p>
        </p:txBody>
      </p:sp>
      <p:sp>
        <p:nvSpPr>
          <p:cNvPr id="12" name="Title 1"/>
          <p:cNvSpPr txBox="1">
            <a:spLocks/>
          </p:cNvSpPr>
          <p:nvPr/>
        </p:nvSpPr>
        <p:spPr bwMode="auto">
          <a:xfrm>
            <a:off x="3312319" y="5301208"/>
            <a:ext cx="2519362" cy="719138"/>
          </a:xfrm>
          <a:prstGeom prst="rect">
            <a:avLst/>
          </a:prstGeom>
          <a:noFill/>
          <a:ln w="9525">
            <a:noFill/>
            <a:miter lim="800000"/>
            <a:headEnd/>
            <a:tailEnd/>
          </a:ln>
        </p:spPr>
        <p:txBody>
          <a:bodyPr anchor="ctr"/>
          <a:lstStyle/>
          <a:p>
            <a:pPr algn="ctr" eaLnBrk="0" hangingPunct="0">
              <a:defRPr/>
            </a:pPr>
            <a:r>
              <a:rPr lang="en-GB" sz="2200" b="1" dirty="0" smtClean="0">
                <a:solidFill>
                  <a:srgbClr val="61A534"/>
                </a:solidFill>
                <a:ea typeface="ＭＳ Ｐゴシック"/>
                <a:cs typeface="ＭＳ Ｐゴシック"/>
              </a:rPr>
              <a:t>Carbon footprint</a:t>
            </a:r>
            <a:endParaRPr lang="en-GB" altLang="en-US" sz="2200" b="1" kern="0" dirty="0">
              <a:solidFill>
                <a:srgbClr val="61A534"/>
              </a:solidFill>
            </a:endParaRPr>
          </a:p>
          <a:p>
            <a:pPr algn="ctr" eaLnBrk="0" hangingPunct="0">
              <a:defRPr/>
            </a:pPr>
            <a:endParaRPr lang="en-GB" altLang="en-US" sz="2000" b="1" kern="0" dirty="0">
              <a:solidFill>
                <a:srgbClr val="61A534"/>
              </a:solidFill>
              <a:latin typeface="+mj-lt"/>
              <a:cs typeface="+mj-cs"/>
            </a:endParaRPr>
          </a:p>
        </p:txBody>
      </p:sp>
      <p:sp>
        <p:nvSpPr>
          <p:cNvPr id="17" name="Title 1"/>
          <p:cNvSpPr txBox="1">
            <a:spLocks/>
          </p:cNvSpPr>
          <p:nvPr/>
        </p:nvSpPr>
        <p:spPr bwMode="auto">
          <a:xfrm>
            <a:off x="457200" y="274638"/>
            <a:ext cx="8229600" cy="719137"/>
          </a:xfrm>
          <a:prstGeom prst="rect">
            <a:avLst/>
          </a:prstGeom>
          <a:noFill/>
          <a:ln w="9525">
            <a:noFill/>
            <a:miter lim="800000"/>
            <a:headEnd/>
            <a:tailEnd/>
          </a:ln>
        </p:spPr>
        <p:txBody>
          <a:bodyPr anchor="ctr"/>
          <a:lstStyle/>
          <a:p>
            <a:pPr eaLnBrk="0" hangingPunct="0">
              <a:defRPr/>
            </a:pPr>
            <a:r>
              <a:rPr lang="en-GB" altLang="en-US" sz="4400" b="1" kern="0" dirty="0" smtClean="0">
                <a:solidFill>
                  <a:srgbClr val="61A534"/>
                </a:solidFill>
                <a:latin typeface="+mj-lt"/>
                <a:ea typeface="ＭＳ Ｐゴシック"/>
                <a:cs typeface="ＭＳ Ｐゴシック"/>
              </a:rPr>
              <a:t>OLYMPIC TRUMPS</a:t>
            </a:r>
            <a:endParaRPr lang="en-GB" altLang="en-US" sz="4400" b="1" kern="0" dirty="0">
              <a:solidFill>
                <a:srgbClr val="61A534"/>
              </a:solidFill>
              <a:latin typeface="+mj-lt"/>
              <a:ea typeface="ＭＳ Ｐゴシック"/>
              <a:cs typeface="ＭＳ Ｐゴシック"/>
            </a:endParaRPr>
          </a:p>
        </p:txBody>
      </p:sp>
      <p:pic>
        <p:nvPicPr>
          <p:cNvPr id="15" name="Picture 14" descr="J.D._Irving_Smoke_Stacks_(22475694145).jpg"/>
          <p:cNvPicPr>
            <a:picLocks noChangeAspect="1"/>
          </p:cNvPicPr>
          <p:nvPr/>
        </p:nvPicPr>
        <p:blipFill>
          <a:blip r:embed="rId4" cstate="print"/>
          <a:stretch>
            <a:fillRect/>
          </a:stretch>
        </p:blipFill>
        <p:spPr>
          <a:xfrm>
            <a:off x="3409645" y="3644713"/>
            <a:ext cx="2324710" cy="1548000"/>
          </a:xfrm>
          <a:prstGeom prst="rect">
            <a:avLst/>
          </a:prstGeom>
        </p:spPr>
      </p:pic>
      <p:pic>
        <p:nvPicPr>
          <p:cNvPr id="11" name="Picture 17" descr="Cash machine W&amp;P.JPG"/>
          <p:cNvPicPr>
            <a:picLocks noChangeAspect="1"/>
          </p:cNvPicPr>
          <p:nvPr/>
        </p:nvPicPr>
        <p:blipFill>
          <a:blip r:embed="rId5" cstate="print"/>
          <a:srcRect/>
          <a:stretch>
            <a:fillRect/>
          </a:stretch>
        </p:blipFill>
        <p:spPr bwMode="auto">
          <a:xfrm>
            <a:off x="539750" y="1196975"/>
            <a:ext cx="2322513" cy="1547813"/>
          </a:xfrm>
          <a:prstGeom prst="rect">
            <a:avLst/>
          </a:prstGeom>
          <a:noFill/>
          <a:ln w="9525">
            <a:noFill/>
            <a:miter lim="800000"/>
            <a:headEnd/>
            <a:tailEnd/>
          </a:ln>
        </p:spPr>
      </p:pic>
      <p:sp>
        <p:nvSpPr>
          <p:cNvPr id="13" name="Title 1"/>
          <p:cNvSpPr txBox="1">
            <a:spLocks/>
          </p:cNvSpPr>
          <p:nvPr/>
        </p:nvSpPr>
        <p:spPr bwMode="auto">
          <a:xfrm>
            <a:off x="404812" y="5301208"/>
            <a:ext cx="2592387" cy="7191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lgn="ctr"/>
            <a:r>
              <a:rPr lang="en-GB" altLang="en-US" sz="2200" dirty="0" smtClean="0">
                <a:ea typeface="ＭＳ Ｐゴシック" pitchFamily="34" charset="-128"/>
              </a:rPr>
              <a:t>Gender equality score</a:t>
            </a:r>
          </a:p>
        </p:txBody>
      </p:sp>
      <p:sp>
        <p:nvSpPr>
          <p:cNvPr id="16" name="Title 1"/>
          <p:cNvSpPr txBox="1">
            <a:spLocks/>
          </p:cNvSpPr>
          <p:nvPr/>
        </p:nvSpPr>
        <p:spPr bwMode="auto">
          <a:xfrm>
            <a:off x="6383338" y="2744788"/>
            <a:ext cx="2303462" cy="719137"/>
          </a:xfrm>
          <a:prstGeom prst="rect">
            <a:avLst/>
          </a:prstGeom>
          <a:noFill/>
          <a:ln w="9525">
            <a:noFill/>
            <a:miter lim="800000"/>
            <a:headEnd/>
            <a:tailEnd/>
          </a:ln>
        </p:spPr>
        <p:txBody>
          <a:bodyPr anchor="ctr"/>
          <a:lstStyle/>
          <a:p>
            <a:pPr algn="ctr" eaLnBrk="0" hangingPunct="0">
              <a:defRPr/>
            </a:pPr>
            <a:r>
              <a:rPr lang="en-GB" altLang="en-US" sz="2200" b="1" kern="0" dirty="0" smtClean="0">
                <a:solidFill>
                  <a:srgbClr val="61A534"/>
                </a:solidFill>
                <a:latin typeface="+mj-lt"/>
                <a:cs typeface="+mj-cs"/>
              </a:rPr>
              <a:t>Fairness score</a:t>
            </a:r>
            <a:endParaRPr lang="en-GB" altLang="en-US" sz="2200" b="1" kern="0" dirty="0">
              <a:solidFill>
                <a:srgbClr val="61A534"/>
              </a:solidFill>
              <a:latin typeface="+mj-lt"/>
              <a:cs typeface="+mj-cs"/>
            </a:endParaRPr>
          </a:p>
        </p:txBody>
      </p:sp>
      <p:pic>
        <p:nvPicPr>
          <p:cNvPr id="18" name="Picture 1"/>
          <p:cNvPicPr>
            <a:picLocks noChangeAspect="1"/>
          </p:cNvPicPr>
          <p:nvPr/>
        </p:nvPicPr>
        <p:blipFill rotWithShape="1">
          <a:blip r:embed="rId6" cstate="screen"/>
          <a:srcRect t="4046" b="10599"/>
          <a:stretch/>
        </p:blipFill>
        <p:spPr bwMode="auto">
          <a:xfrm>
            <a:off x="6300192" y="1196975"/>
            <a:ext cx="2314800" cy="1548000"/>
          </a:xfrm>
          <a:prstGeom prst="rect">
            <a:avLst/>
          </a:prstGeom>
          <a:noFill/>
          <a:ln w="9525">
            <a:noFill/>
            <a:miter lim="800000"/>
            <a:headEnd/>
            <a:tailEnd/>
          </a:ln>
        </p:spPr>
      </p:pic>
      <p:sp>
        <p:nvSpPr>
          <p:cNvPr id="19" name="Title 1"/>
          <p:cNvSpPr txBox="1">
            <a:spLocks/>
          </p:cNvSpPr>
          <p:nvPr/>
        </p:nvSpPr>
        <p:spPr bwMode="auto">
          <a:xfrm>
            <a:off x="6302448" y="5301208"/>
            <a:ext cx="2519362" cy="719138"/>
          </a:xfrm>
          <a:prstGeom prst="rect">
            <a:avLst/>
          </a:prstGeom>
          <a:noFill/>
          <a:ln w="9525">
            <a:noFill/>
            <a:miter lim="800000"/>
            <a:headEnd/>
            <a:tailEnd/>
          </a:ln>
        </p:spPr>
        <p:txBody>
          <a:bodyPr anchor="ctr"/>
          <a:lstStyle/>
          <a:p>
            <a:pPr algn="ctr" eaLnBrk="0" hangingPunct="0">
              <a:defRPr/>
            </a:pPr>
            <a:r>
              <a:rPr lang="en-GB" sz="2200" b="1" dirty="0" smtClean="0">
                <a:solidFill>
                  <a:srgbClr val="61A534"/>
                </a:solidFill>
                <a:ea typeface="ＭＳ Ｐゴシック"/>
                <a:cs typeface="ＭＳ Ｐゴシック"/>
              </a:rPr>
              <a:t>Population</a:t>
            </a:r>
            <a:endParaRPr lang="en-GB" altLang="en-US" sz="2200" b="1" kern="0" dirty="0">
              <a:solidFill>
                <a:srgbClr val="61A534"/>
              </a:solidFill>
            </a:endParaRPr>
          </a:p>
          <a:p>
            <a:pPr algn="ctr" eaLnBrk="0" hangingPunct="0">
              <a:defRPr/>
            </a:pPr>
            <a:endParaRPr lang="en-GB" altLang="en-US" sz="2000" b="1" kern="0" dirty="0">
              <a:solidFill>
                <a:srgbClr val="61A534"/>
              </a:solidFill>
              <a:latin typeface="+mj-lt"/>
              <a:cs typeface="+mj-cs"/>
            </a:endParaRPr>
          </a:p>
        </p:txBody>
      </p:sp>
      <p:pic>
        <p:nvPicPr>
          <p:cNvPr id="14" name="Picture 1" descr="India 3.JPG"/>
          <p:cNvPicPr>
            <a:picLocks noChangeAspect="1"/>
          </p:cNvPicPr>
          <p:nvPr/>
        </p:nvPicPr>
        <p:blipFill>
          <a:blip r:embed="rId7" cstate="screen">
            <a:extLst>
              <a:ext uri="{28A0092B-C50C-407E-A947-70E740481C1C}">
                <a14:useLocalDpi xmlns="" xmlns:a14="http://schemas.microsoft.com/office/drawing/2010/main"/>
              </a:ext>
            </a:extLst>
          </a:blip>
          <a:srcRect/>
          <a:stretch>
            <a:fillRect/>
          </a:stretch>
        </p:blipFill>
        <p:spPr bwMode="auto">
          <a:xfrm>
            <a:off x="6300192" y="3645024"/>
            <a:ext cx="2315308" cy="1548000"/>
          </a:xfrm>
          <a:prstGeom prst="rect">
            <a:avLst/>
          </a:prstGeom>
          <a:noFill/>
          <a:ln w="9525">
            <a:noFill/>
            <a:miter lim="800000"/>
            <a:headEnd/>
            <a:tailEnd/>
          </a:ln>
        </p:spPr>
      </p:pic>
      <p:pic>
        <p:nvPicPr>
          <p:cNvPr id="21" name="Picture 20" descr="gender.JPG"/>
          <p:cNvPicPr>
            <a:picLocks noChangeAspect="1"/>
          </p:cNvPicPr>
          <p:nvPr/>
        </p:nvPicPr>
        <p:blipFill>
          <a:blip r:embed="rId8" cstate="print"/>
          <a:stretch>
            <a:fillRect/>
          </a:stretch>
        </p:blipFill>
        <p:spPr>
          <a:xfrm>
            <a:off x="539552" y="3645024"/>
            <a:ext cx="2327820" cy="1548000"/>
          </a:xfrm>
          <a:prstGeom prst="rect">
            <a:avLst/>
          </a:prstGeom>
        </p:spPr>
      </p:pic>
    </p:spTree>
    <p:extLst>
      <p:ext uri="{BB962C8B-B14F-4D97-AF65-F5344CB8AC3E}">
        <p14:creationId xmlns="" xmlns:p14="http://schemas.microsoft.com/office/powerpoint/2010/main" val="310804293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395288" y="188913"/>
            <a:ext cx="8424862" cy="719137"/>
          </a:xfrm>
        </p:spPr>
        <p:txBody>
          <a:bodyPr/>
          <a:lstStyle/>
          <a:p>
            <a:r>
              <a:rPr lang="en-GB" altLang="en-US" sz="4400" dirty="0" smtClean="0">
                <a:ea typeface="ＭＳ Ｐゴシック" pitchFamily="34" charset="-128"/>
              </a:rPr>
              <a:t>HIGHEST OR LOWEST?</a:t>
            </a:r>
            <a:endParaRPr lang="en-GB" altLang="en-US" sz="4800" dirty="0" smtClean="0">
              <a:ea typeface="ＭＳ Ｐゴシック" pitchFamily="34" charset="-128"/>
            </a:endParaRPr>
          </a:p>
        </p:txBody>
      </p:sp>
      <p:sp>
        <p:nvSpPr>
          <p:cNvPr id="4" name="Title 1"/>
          <p:cNvSpPr txBox="1">
            <a:spLocks/>
          </p:cNvSpPr>
          <p:nvPr/>
        </p:nvSpPr>
        <p:spPr>
          <a:xfrm>
            <a:off x="323528" y="1772816"/>
            <a:ext cx="8568952" cy="3916363"/>
          </a:xfrm>
          <a:prstGeom prst="rect">
            <a:avLst/>
          </a:prstGeom>
          <a:extLst/>
        </p:spPr>
        <p:txBody>
          <a:bodyPr anchor="ct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spcAft>
                <a:spcPts val="1200"/>
              </a:spcAft>
              <a:buFont typeface="Arial" pitchFamily="34" charset="0"/>
              <a:buChar char="•"/>
            </a:pPr>
            <a:r>
              <a:rPr lang="en-GB" sz="2600" b="0" dirty="0" smtClean="0">
                <a:solidFill>
                  <a:schemeClr val="tx1"/>
                </a:solidFill>
                <a:latin typeface="+mn-lt"/>
              </a:rPr>
              <a:t> </a:t>
            </a:r>
            <a:r>
              <a:rPr lang="en-GB" sz="2400" b="0" dirty="0" smtClean="0">
                <a:solidFill>
                  <a:schemeClr val="tx1"/>
                </a:solidFill>
                <a:latin typeface="+mn-lt"/>
              </a:rPr>
              <a:t>London 2012 Olympics athletes (highest score is best) </a:t>
            </a:r>
          </a:p>
          <a:p>
            <a:pPr>
              <a:spcAft>
                <a:spcPts val="1200"/>
              </a:spcAft>
              <a:buFont typeface="Arial" pitchFamily="34" charset="0"/>
              <a:buChar char="•"/>
            </a:pPr>
            <a:r>
              <a:rPr lang="en-GB" sz="2400" b="0" dirty="0" smtClean="0">
                <a:solidFill>
                  <a:schemeClr val="tx1"/>
                </a:solidFill>
                <a:latin typeface="+mn-lt"/>
              </a:rPr>
              <a:t> London 2012 Olympics medal total (highest score is best)</a:t>
            </a:r>
          </a:p>
          <a:p>
            <a:pPr lvl="0">
              <a:spcAft>
                <a:spcPts val="1200"/>
              </a:spcAft>
              <a:buFont typeface="Arial" pitchFamily="34" charset="0"/>
              <a:buChar char="•"/>
            </a:pPr>
            <a:r>
              <a:rPr lang="en-GB" sz="2400" b="0" dirty="0" smtClean="0">
                <a:solidFill>
                  <a:schemeClr val="tx1"/>
                </a:solidFill>
                <a:latin typeface="+mn-lt"/>
              </a:rPr>
              <a:t> Life expectancy (highest score is best)</a:t>
            </a:r>
          </a:p>
          <a:p>
            <a:pPr lvl="0">
              <a:spcAft>
                <a:spcPts val="1200"/>
              </a:spcAft>
              <a:buFont typeface="Arial" pitchFamily="34" charset="0"/>
              <a:buChar char="•"/>
            </a:pPr>
            <a:r>
              <a:rPr lang="en-GB" sz="2400" b="0" dirty="0" smtClean="0">
                <a:solidFill>
                  <a:schemeClr val="tx1"/>
                </a:solidFill>
                <a:latin typeface="+mn-lt"/>
              </a:rPr>
              <a:t> Average income per person (highest score is best)</a:t>
            </a:r>
          </a:p>
          <a:p>
            <a:pPr lvl="0">
              <a:spcAft>
                <a:spcPts val="1200"/>
              </a:spcAft>
              <a:buFont typeface="Arial" pitchFamily="34" charset="0"/>
              <a:buChar char="•"/>
            </a:pPr>
            <a:r>
              <a:rPr lang="en-GB" sz="2400" b="0" dirty="0" smtClean="0">
                <a:solidFill>
                  <a:schemeClr val="tx1"/>
                </a:solidFill>
                <a:latin typeface="+mn-lt"/>
              </a:rPr>
              <a:t> Fairness score (lowest score is best)</a:t>
            </a:r>
          </a:p>
          <a:p>
            <a:pPr lvl="0">
              <a:spcAft>
                <a:spcPts val="1200"/>
              </a:spcAft>
              <a:buFont typeface="Arial" pitchFamily="34" charset="0"/>
              <a:buChar char="•"/>
            </a:pPr>
            <a:r>
              <a:rPr lang="en-GB" sz="2400" b="0" dirty="0" smtClean="0">
                <a:solidFill>
                  <a:schemeClr val="tx1"/>
                </a:solidFill>
                <a:latin typeface="+mn-lt"/>
              </a:rPr>
              <a:t> Population (highest score is best) </a:t>
            </a:r>
          </a:p>
          <a:p>
            <a:pPr lvl="0">
              <a:spcAft>
                <a:spcPts val="1200"/>
              </a:spcAft>
              <a:buFont typeface="Arial" pitchFamily="34" charset="0"/>
              <a:buChar char="•"/>
            </a:pPr>
            <a:r>
              <a:rPr lang="en-GB" sz="2400" b="0" dirty="0" smtClean="0">
                <a:solidFill>
                  <a:schemeClr val="tx1"/>
                </a:solidFill>
                <a:latin typeface="+mn-lt"/>
              </a:rPr>
              <a:t> Gender equality score (highest score is best)</a:t>
            </a:r>
          </a:p>
          <a:p>
            <a:pPr lvl="0">
              <a:spcAft>
                <a:spcPts val="1200"/>
              </a:spcAft>
              <a:buFont typeface="Arial" pitchFamily="34" charset="0"/>
              <a:buChar char="•"/>
            </a:pPr>
            <a:r>
              <a:rPr lang="en-GB" sz="2400" b="0" dirty="0" smtClean="0">
                <a:solidFill>
                  <a:schemeClr val="tx1"/>
                </a:solidFill>
                <a:latin typeface="+mn-lt"/>
              </a:rPr>
              <a:t> Carbon footprint (lowest score is best)</a:t>
            </a:r>
          </a:p>
          <a:p>
            <a:pPr marL="342900" indent="-342900">
              <a:buFontTx/>
              <a:buChar char="•"/>
              <a:defRPr/>
            </a:pPr>
            <a:endParaRPr lang="en-GB" sz="3600" b="0" kern="0" dirty="0">
              <a:solidFill>
                <a:schemeClr val="tx1"/>
              </a:solidFill>
              <a:latin typeface="+mn-lt"/>
            </a:endParaRPr>
          </a:p>
        </p:txBody>
      </p:sp>
    </p:spTree>
    <p:extLst>
      <p:ext uri="{BB962C8B-B14F-4D97-AF65-F5344CB8AC3E}">
        <p14:creationId xmlns="" xmlns:p14="http://schemas.microsoft.com/office/powerpoint/2010/main" val="402801524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395288" y="188913"/>
            <a:ext cx="8424862" cy="719137"/>
          </a:xfrm>
        </p:spPr>
        <p:txBody>
          <a:bodyPr/>
          <a:lstStyle/>
          <a:p>
            <a:r>
              <a:rPr lang="en-GB" altLang="en-US" sz="4400" dirty="0" smtClean="0">
                <a:ea typeface="ＭＳ Ｐゴシック" pitchFamily="34" charset="-128"/>
              </a:rPr>
              <a:t>TIME TO THINK</a:t>
            </a:r>
            <a:endParaRPr lang="en-GB" altLang="en-US" sz="4800" dirty="0" smtClean="0">
              <a:ea typeface="ＭＳ Ｐゴシック" pitchFamily="34" charset="-128"/>
            </a:endParaRPr>
          </a:p>
        </p:txBody>
      </p:sp>
      <p:sp>
        <p:nvSpPr>
          <p:cNvPr id="4" name="Title 1"/>
          <p:cNvSpPr txBox="1">
            <a:spLocks/>
          </p:cNvSpPr>
          <p:nvPr/>
        </p:nvSpPr>
        <p:spPr>
          <a:xfrm>
            <a:off x="395536" y="1772816"/>
            <a:ext cx="8229600" cy="3916363"/>
          </a:xfrm>
          <a:prstGeom prst="rect">
            <a:avLst/>
          </a:prstGeom>
          <a:extLst/>
        </p:spPr>
        <p:txBody>
          <a:bodyPr anchor="ct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marL="342900" indent="-342900">
              <a:spcAft>
                <a:spcPts val="600"/>
              </a:spcAft>
              <a:buFontTx/>
              <a:buChar char="•"/>
              <a:defRPr/>
            </a:pPr>
            <a:r>
              <a:rPr lang="en-GB" sz="3600" b="0" kern="0" dirty="0" smtClean="0">
                <a:solidFill>
                  <a:schemeClr val="tx1"/>
                </a:solidFill>
                <a:latin typeface="+mn-lt"/>
              </a:rPr>
              <a:t>What differences do you notice between the countries?</a:t>
            </a:r>
          </a:p>
          <a:p>
            <a:pPr marL="342900" indent="-342900">
              <a:spcAft>
                <a:spcPts val="600"/>
              </a:spcAft>
              <a:buFontTx/>
              <a:buChar char="•"/>
              <a:defRPr/>
            </a:pPr>
            <a:r>
              <a:rPr lang="en-GB" sz="3600" b="0" kern="0" dirty="0" smtClean="0">
                <a:solidFill>
                  <a:schemeClr val="tx1"/>
                </a:solidFill>
                <a:latin typeface="+mn-lt"/>
              </a:rPr>
              <a:t>Do any of these statistics surprise you? Which ones and why?</a:t>
            </a:r>
          </a:p>
          <a:p>
            <a:pPr marL="342900" indent="-342900">
              <a:spcAft>
                <a:spcPts val="600"/>
              </a:spcAft>
              <a:buFontTx/>
              <a:buChar char="•"/>
              <a:defRPr/>
            </a:pPr>
            <a:r>
              <a:rPr lang="en-GB" sz="3600" b="0" kern="0" dirty="0" smtClean="0">
                <a:solidFill>
                  <a:schemeClr val="tx1"/>
                </a:solidFill>
                <a:latin typeface="+mn-lt"/>
              </a:rPr>
              <a:t>Do you notice any patterns between the numbers of Olympic medals and athletes a country has and its other indicator values?</a:t>
            </a:r>
          </a:p>
          <a:p>
            <a:pPr marL="342900" indent="-342900">
              <a:buFontTx/>
              <a:buChar char="•"/>
              <a:defRPr/>
            </a:pPr>
            <a:endParaRPr lang="en-GB" sz="4000" b="0" kern="0" dirty="0">
              <a:solidFill>
                <a:schemeClr val="tx1"/>
              </a:solidFill>
              <a:latin typeface="+mn-lt"/>
            </a:endParaRPr>
          </a:p>
        </p:txBody>
      </p:sp>
    </p:spTree>
    <p:extLst>
      <p:ext uri="{BB962C8B-B14F-4D97-AF65-F5344CB8AC3E}">
        <p14:creationId xmlns="" xmlns:p14="http://schemas.microsoft.com/office/powerpoint/2010/main" val="402801524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bwMode="auto">
          <a:xfrm>
            <a:off x="457200" y="274638"/>
            <a:ext cx="8229600" cy="719137"/>
          </a:xfrm>
          <a:prstGeom prst="rect">
            <a:avLst/>
          </a:prstGeom>
          <a:noFill/>
          <a:ln w="9525">
            <a:noFill/>
            <a:miter lim="800000"/>
            <a:headEnd/>
            <a:tailEnd/>
          </a:ln>
        </p:spPr>
        <p:txBody>
          <a:bodyPr anchor="ctr"/>
          <a:lstStyle/>
          <a:p>
            <a:pPr eaLnBrk="0" hangingPunct="0">
              <a:defRPr/>
            </a:pPr>
            <a:r>
              <a:rPr lang="en-GB" altLang="en-US" sz="4400" b="1" kern="0" dirty="0" smtClean="0">
                <a:solidFill>
                  <a:srgbClr val="61A534"/>
                </a:solidFill>
                <a:latin typeface="+mj-lt"/>
                <a:ea typeface="ＭＳ Ｐゴシック"/>
                <a:cs typeface="ＭＳ Ｐゴシック"/>
              </a:rPr>
              <a:t>QUESTIONING THE DATA</a:t>
            </a:r>
            <a:endParaRPr lang="en-GB" altLang="en-US" sz="4400" b="1" kern="0" dirty="0">
              <a:solidFill>
                <a:srgbClr val="61A534"/>
              </a:solidFill>
              <a:latin typeface="+mj-lt"/>
              <a:ea typeface="ＭＳ Ｐゴシック"/>
              <a:cs typeface="ＭＳ Ｐゴシック"/>
            </a:endParaRPr>
          </a:p>
        </p:txBody>
      </p:sp>
      <p:sp>
        <p:nvSpPr>
          <p:cNvPr id="3" name="Title 1"/>
          <p:cNvSpPr txBox="1">
            <a:spLocks/>
          </p:cNvSpPr>
          <p:nvPr/>
        </p:nvSpPr>
        <p:spPr>
          <a:xfrm>
            <a:off x="467544" y="1888901"/>
            <a:ext cx="8229600" cy="3916363"/>
          </a:xfrm>
          <a:prstGeom prst="rect">
            <a:avLst/>
          </a:prstGeom>
          <a:extLst/>
        </p:spPr>
        <p:txBody>
          <a:bodyPr anchor="ct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marL="342900" indent="-342900">
              <a:spcAft>
                <a:spcPts val="600"/>
              </a:spcAft>
              <a:buFontTx/>
              <a:buChar char="•"/>
              <a:defRPr/>
            </a:pPr>
            <a:r>
              <a:rPr lang="en-GB" sz="3600" b="0" kern="0" dirty="0" smtClean="0">
                <a:solidFill>
                  <a:schemeClr val="tx1"/>
                </a:solidFill>
                <a:latin typeface="+mn-lt"/>
              </a:rPr>
              <a:t>Which country has the lowest value for this indicator?</a:t>
            </a:r>
          </a:p>
          <a:p>
            <a:pPr marL="342900" indent="-342900">
              <a:spcAft>
                <a:spcPts val="600"/>
              </a:spcAft>
              <a:buFontTx/>
              <a:buChar char="•"/>
              <a:defRPr/>
            </a:pPr>
            <a:r>
              <a:rPr lang="en-GB" sz="3600" b="0" kern="0" dirty="0" smtClean="0">
                <a:solidFill>
                  <a:schemeClr val="tx1"/>
                </a:solidFill>
                <a:latin typeface="+mn-lt"/>
              </a:rPr>
              <a:t>Which country has the highest value for this indicator?</a:t>
            </a:r>
          </a:p>
          <a:p>
            <a:pPr marL="342900" indent="-342900">
              <a:spcAft>
                <a:spcPts val="600"/>
              </a:spcAft>
              <a:buFontTx/>
              <a:buChar char="•"/>
              <a:defRPr/>
            </a:pPr>
            <a:r>
              <a:rPr lang="en-GB" sz="3600" b="0" kern="0" dirty="0" smtClean="0">
                <a:solidFill>
                  <a:schemeClr val="tx1"/>
                </a:solidFill>
                <a:latin typeface="+mn-lt"/>
              </a:rPr>
              <a:t>Choose two countries. What is the difference between their indicator values? Repeat this for another pair of countries.</a:t>
            </a:r>
          </a:p>
          <a:p>
            <a:pPr marL="342900" indent="-342900">
              <a:buFontTx/>
              <a:buChar char="•"/>
              <a:defRPr/>
            </a:pPr>
            <a:endParaRPr lang="en-GB" sz="4000" b="0" kern="0" dirty="0">
              <a:solidFill>
                <a:schemeClr val="tx1"/>
              </a:solidFill>
              <a:latin typeface="+mn-lt"/>
            </a:endParaRPr>
          </a:p>
        </p:txBody>
      </p:sp>
    </p:spTree>
    <p:extLst>
      <p:ext uri="{BB962C8B-B14F-4D97-AF65-F5344CB8AC3E}">
        <p14:creationId xmlns="" xmlns:p14="http://schemas.microsoft.com/office/powerpoint/2010/main" val="1343903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bwMode="auto">
          <a:xfrm>
            <a:off x="457200" y="274638"/>
            <a:ext cx="8229600" cy="719137"/>
          </a:xfrm>
          <a:prstGeom prst="rect">
            <a:avLst/>
          </a:prstGeom>
          <a:noFill/>
          <a:ln w="9525">
            <a:noFill/>
            <a:miter lim="800000"/>
            <a:headEnd/>
            <a:tailEnd/>
          </a:ln>
        </p:spPr>
        <p:txBody>
          <a:bodyPr anchor="ctr"/>
          <a:lstStyle/>
          <a:p>
            <a:pPr eaLnBrk="0" hangingPunct="0">
              <a:defRPr/>
            </a:pPr>
            <a:r>
              <a:rPr lang="en-GB" altLang="en-US" sz="4400" b="1" kern="0" dirty="0" smtClean="0">
                <a:solidFill>
                  <a:srgbClr val="61A534"/>
                </a:solidFill>
                <a:latin typeface="+mj-lt"/>
                <a:ea typeface="ＭＳ Ｐゴシック"/>
                <a:cs typeface="ＭＳ Ｐゴシック"/>
              </a:rPr>
              <a:t>THINKING ABOUT MAPS</a:t>
            </a:r>
            <a:endParaRPr lang="en-GB" altLang="en-US" sz="4400" b="1" kern="0" dirty="0">
              <a:solidFill>
                <a:srgbClr val="61A534"/>
              </a:solidFill>
              <a:latin typeface="+mj-lt"/>
              <a:ea typeface="ＭＳ Ｐゴシック"/>
              <a:cs typeface="ＭＳ Ｐゴシック"/>
            </a:endParaRPr>
          </a:p>
        </p:txBody>
      </p:sp>
      <p:sp>
        <p:nvSpPr>
          <p:cNvPr id="3" name="Title 1"/>
          <p:cNvSpPr txBox="1">
            <a:spLocks/>
          </p:cNvSpPr>
          <p:nvPr/>
        </p:nvSpPr>
        <p:spPr>
          <a:xfrm>
            <a:off x="395536" y="2104925"/>
            <a:ext cx="8496944" cy="3916363"/>
          </a:xfrm>
          <a:prstGeom prst="rect">
            <a:avLst/>
          </a:prstGeom>
          <a:extLst/>
        </p:spPr>
        <p:txBody>
          <a:bodyPr anchor="ct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marL="342900" indent="-342900">
              <a:spcAft>
                <a:spcPts val="600"/>
              </a:spcAft>
              <a:buFontTx/>
              <a:buChar char="•"/>
              <a:defRPr/>
            </a:pPr>
            <a:r>
              <a:rPr lang="en-GB" sz="2800" b="0" kern="0" dirty="0" smtClean="0">
                <a:solidFill>
                  <a:schemeClr val="tx1"/>
                </a:solidFill>
                <a:latin typeface="+mn-lt"/>
              </a:rPr>
              <a:t>Which countries have the highest values for these indicators?</a:t>
            </a:r>
          </a:p>
          <a:p>
            <a:pPr marL="342900" indent="-342900">
              <a:spcAft>
                <a:spcPts val="600"/>
              </a:spcAft>
              <a:buFontTx/>
              <a:buChar char="•"/>
              <a:defRPr/>
            </a:pPr>
            <a:r>
              <a:rPr lang="en-GB" sz="2800" b="0" kern="0" dirty="0" smtClean="0">
                <a:solidFill>
                  <a:schemeClr val="tx1"/>
                </a:solidFill>
                <a:latin typeface="+mn-lt"/>
              </a:rPr>
              <a:t>Which countries have the lowest values for these indicators?</a:t>
            </a:r>
          </a:p>
          <a:p>
            <a:pPr marL="342900" indent="-342900">
              <a:spcAft>
                <a:spcPts val="600"/>
              </a:spcAft>
              <a:buFontTx/>
              <a:buChar char="•"/>
              <a:defRPr/>
            </a:pPr>
            <a:r>
              <a:rPr lang="en-GB" sz="2800" b="0" kern="0" dirty="0" smtClean="0">
                <a:solidFill>
                  <a:schemeClr val="tx1"/>
                </a:solidFill>
                <a:latin typeface="+mn-lt"/>
              </a:rPr>
              <a:t>What do you think might be the reasons for the differences in average income per person between countries?</a:t>
            </a:r>
          </a:p>
          <a:p>
            <a:pPr marL="342900" indent="-342900">
              <a:spcAft>
                <a:spcPts val="600"/>
              </a:spcAft>
              <a:buFontTx/>
              <a:buChar char="•"/>
              <a:defRPr/>
            </a:pPr>
            <a:r>
              <a:rPr lang="en-GB" sz="2800" b="0" kern="0" dirty="0" smtClean="0">
                <a:solidFill>
                  <a:schemeClr val="tx1"/>
                </a:solidFill>
                <a:latin typeface="+mn-lt"/>
              </a:rPr>
              <a:t>What do you think might be the reasons for the differences in the Olympics medal total between countries?</a:t>
            </a:r>
          </a:p>
          <a:p>
            <a:pPr marL="342900" indent="-342900">
              <a:spcAft>
                <a:spcPts val="600"/>
              </a:spcAft>
              <a:buFontTx/>
              <a:buChar char="•"/>
              <a:defRPr/>
            </a:pPr>
            <a:r>
              <a:rPr lang="en-GB" sz="2800" b="0" kern="0" dirty="0" smtClean="0">
                <a:solidFill>
                  <a:schemeClr val="tx1"/>
                </a:solidFill>
                <a:latin typeface="+mn-lt"/>
              </a:rPr>
              <a:t>Do you think these inequalities are fair?</a:t>
            </a:r>
          </a:p>
          <a:p>
            <a:pPr marL="342900" indent="-342900">
              <a:buFontTx/>
              <a:buChar char="•"/>
              <a:defRPr/>
            </a:pPr>
            <a:endParaRPr lang="en-GB" sz="3600" b="0" kern="0" dirty="0">
              <a:solidFill>
                <a:schemeClr val="tx1"/>
              </a:solidFill>
              <a:latin typeface="+mn-lt"/>
            </a:endParaRPr>
          </a:p>
        </p:txBody>
      </p:sp>
    </p:spTree>
    <p:extLst>
      <p:ext uri="{BB962C8B-B14F-4D97-AF65-F5344CB8AC3E}">
        <p14:creationId xmlns="" xmlns:p14="http://schemas.microsoft.com/office/powerpoint/2010/main" val="1343903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cstate="print"/>
          <a:srcRect/>
          <a:stretch>
            <a:fillRect/>
          </a:stretch>
        </p:blipFill>
        <p:spPr bwMode="auto">
          <a:xfrm>
            <a:off x="467544" y="1052736"/>
            <a:ext cx="8310894" cy="4580340"/>
          </a:xfrm>
          <a:prstGeom prst="rect">
            <a:avLst/>
          </a:prstGeom>
          <a:noFill/>
          <a:ln w="9525">
            <a:noFill/>
            <a:miter lim="800000"/>
            <a:headEnd/>
            <a:tailEnd/>
          </a:ln>
        </p:spPr>
      </p:pic>
      <p:sp>
        <p:nvSpPr>
          <p:cNvPr id="3" name="Title 1"/>
          <p:cNvSpPr txBox="1">
            <a:spLocks/>
          </p:cNvSpPr>
          <p:nvPr/>
        </p:nvSpPr>
        <p:spPr bwMode="auto">
          <a:xfrm>
            <a:off x="457200" y="274638"/>
            <a:ext cx="8229600" cy="719137"/>
          </a:xfrm>
          <a:prstGeom prst="rect">
            <a:avLst/>
          </a:prstGeom>
          <a:noFill/>
          <a:ln w="9525">
            <a:noFill/>
            <a:miter lim="800000"/>
            <a:headEnd/>
            <a:tailEnd/>
          </a:ln>
        </p:spPr>
        <p:txBody>
          <a:bodyPr anchor="ctr"/>
          <a:lstStyle/>
          <a:p>
            <a:pPr eaLnBrk="0" hangingPunct="0">
              <a:defRPr/>
            </a:pPr>
            <a:r>
              <a:rPr lang="en-GB" altLang="en-US" sz="4400" b="1" kern="0" dirty="0" smtClean="0">
                <a:solidFill>
                  <a:srgbClr val="61A534"/>
                </a:solidFill>
                <a:latin typeface="+mj-lt"/>
                <a:ea typeface="ＭＳ Ｐゴシック"/>
                <a:cs typeface="ＭＳ Ｐゴシック"/>
              </a:rPr>
              <a:t>INCOME PER PERSON</a:t>
            </a:r>
            <a:endParaRPr lang="en-GB" altLang="en-US" sz="4400" b="1" kern="0" dirty="0">
              <a:solidFill>
                <a:srgbClr val="61A534"/>
              </a:solidFill>
              <a:latin typeface="+mj-lt"/>
              <a:ea typeface="ＭＳ Ｐゴシック"/>
              <a:cs typeface="ＭＳ Ｐゴシック"/>
            </a:endParaRPr>
          </a:p>
        </p:txBody>
      </p:sp>
    </p:spTree>
    <p:extLst>
      <p:ext uri="{BB962C8B-B14F-4D97-AF65-F5344CB8AC3E}">
        <p14:creationId xmlns="" xmlns:p14="http://schemas.microsoft.com/office/powerpoint/2010/main" val="203799625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012_Summer_Olympics_medal_map.png"/>
          <p:cNvPicPr>
            <a:picLocks noChangeAspect="1"/>
          </p:cNvPicPr>
          <p:nvPr/>
        </p:nvPicPr>
        <p:blipFill>
          <a:blip r:embed="rId3" cstate="print"/>
          <a:stretch>
            <a:fillRect/>
          </a:stretch>
        </p:blipFill>
        <p:spPr>
          <a:xfrm>
            <a:off x="470761" y="1412776"/>
            <a:ext cx="8202479" cy="3672408"/>
          </a:xfrm>
          <a:prstGeom prst="rect">
            <a:avLst/>
          </a:prstGeom>
        </p:spPr>
      </p:pic>
      <p:sp>
        <p:nvSpPr>
          <p:cNvPr id="3" name="Title 1"/>
          <p:cNvSpPr txBox="1">
            <a:spLocks/>
          </p:cNvSpPr>
          <p:nvPr/>
        </p:nvSpPr>
        <p:spPr bwMode="auto">
          <a:xfrm>
            <a:off x="457200" y="274638"/>
            <a:ext cx="8229600" cy="719137"/>
          </a:xfrm>
          <a:prstGeom prst="rect">
            <a:avLst/>
          </a:prstGeom>
          <a:noFill/>
          <a:ln w="9525">
            <a:noFill/>
            <a:miter lim="800000"/>
            <a:headEnd/>
            <a:tailEnd/>
          </a:ln>
        </p:spPr>
        <p:txBody>
          <a:bodyPr anchor="ctr"/>
          <a:lstStyle/>
          <a:p>
            <a:pPr eaLnBrk="0" hangingPunct="0">
              <a:defRPr/>
            </a:pPr>
            <a:r>
              <a:rPr lang="en-GB" altLang="en-US" sz="4400" b="1" kern="0" dirty="0" smtClean="0">
                <a:solidFill>
                  <a:srgbClr val="61A534"/>
                </a:solidFill>
                <a:latin typeface="+mj-lt"/>
                <a:ea typeface="ＭＳ Ｐゴシック"/>
                <a:cs typeface="ＭＳ Ｐゴシック"/>
              </a:rPr>
              <a:t>OLYMPIC MEDALS</a:t>
            </a:r>
            <a:endParaRPr lang="en-GB" altLang="en-US" sz="4400" b="1" kern="0" dirty="0">
              <a:solidFill>
                <a:srgbClr val="61A534"/>
              </a:solidFill>
              <a:latin typeface="+mj-lt"/>
              <a:ea typeface="ＭＳ Ｐゴシック"/>
              <a:cs typeface="ＭＳ Ｐゴシック"/>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Oxfam Global Identity">
      <a:dk1>
        <a:srgbClr val="000000"/>
      </a:dk1>
      <a:lt1>
        <a:srgbClr val="FFFFFF"/>
      </a:lt1>
      <a:dk2>
        <a:srgbClr val="61A534"/>
      </a:dk2>
      <a:lt2>
        <a:srgbClr val="0C884A"/>
      </a:lt2>
      <a:accent1>
        <a:srgbClr val="F16422"/>
      </a:accent1>
      <a:accent2>
        <a:srgbClr val="E70052"/>
      </a:accent2>
      <a:accent3>
        <a:srgbClr val="53297D"/>
      </a:accent3>
      <a:accent4>
        <a:srgbClr val="630235"/>
      </a:accent4>
      <a:accent5>
        <a:srgbClr val="5AC6E9"/>
      </a:accent5>
      <a:accent6>
        <a:srgbClr val="E43989"/>
      </a:accent6>
      <a:hlink>
        <a:srgbClr val="44841A"/>
      </a:hlink>
      <a:folHlink>
        <a:srgbClr val="F16422"/>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00000"/>
        </a:dk1>
        <a:lt1>
          <a:srgbClr val="FFFFFF"/>
        </a:lt1>
        <a:dk2>
          <a:srgbClr val="61A534"/>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4">
        <a:dk1>
          <a:srgbClr val="000000"/>
        </a:dk1>
        <a:lt1>
          <a:srgbClr val="FFFFFF"/>
        </a:lt1>
        <a:dk2>
          <a:srgbClr val="61A534"/>
        </a:dk2>
        <a:lt2>
          <a:srgbClr val="009A4C"/>
        </a:lt2>
        <a:accent1>
          <a:srgbClr val="53297D"/>
        </a:accent1>
        <a:accent2>
          <a:srgbClr val="E43989"/>
        </a:accent2>
        <a:accent3>
          <a:srgbClr val="FFFFFF"/>
        </a:accent3>
        <a:accent4>
          <a:srgbClr val="000000"/>
        </a:accent4>
        <a:accent5>
          <a:srgbClr val="B3ACBF"/>
        </a:accent5>
        <a:accent6>
          <a:srgbClr val="CF337C"/>
        </a:accent6>
        <a:hlink>
          <a:srgbClr val="630235"/>
        </a:hlink>
        <a:folHlink>
          <a:srgbClr val="F1642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9700</TotalTime>
  <Words>1428</Words>
  <Application>Microsoft Office PowerPoint</Application>
  <PresentationFormat>On-screen Show (4:3)</PresentationFormat>
  <Paragraphs>219</Paragraphs>
  <Slides>21</Slides>
  <Notes>19</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Default Design</vt:lpstr>
      <vt:lpstr>Slide 1</vt:lpstr>
      <vt:lpstr>Slide 2</vt:lpstr>
      <vt:lpstr>Slide 3</vt:lpstr>
      <vt:lpstr>Slide 4</vt:lpstr>
      <vt:lpstr>SIMILARITIES AND DIFFERENCES</vt:lpstr>
      <vt:lpstr>WHAT DOES INEQUALITY MEAN? </vt:lpstr>
      <vt:lpstr>INEQUALITY BETWEEN COUNTRIES </vt:lpstr>
      <vt:lpstr>Slide 8</vt:lpstr>
      <vt:lpstr>INEQUALITY WITHIN COUNTRIES </vt:lpstr>
      <vt:lpstr>SCORING INEQUALITY WITHIN COUNTRIES </vt:lpstr>
      <vt:lpstr>SCORING INEQUALITY WITHIN COUNTRIES  </vt:lpstr>
      <vt:lpstr>INEQUALITY WITHIN COUNTRIES </vt:lpstr>
      <vt:lpstr>THINKING ABOUT INEQUALITY</vt:lpstr>
      <vt:lpstr>Slide 14</vt:lpstr>
      <vt:lpstr>Average income per person</vt:lpstr>
      <vt:lpstr>HIGHEST OR LOWEST?</vt:lpstr>
      <vt:lpstr>TIME TO THINK</vt:lpstr>
      <vt:lpstr>Slide 18</vt:lpstr>
      <vt:lpstr>Slide 19</vt:lpstr>
      <vt:lpstr>Slide 20</vt:lpstr>
      <vt:lpstr>Slide 21</vt:lpstr>
    </vt:vector>
  </TitlesOfParts>
  <Company>OXFAM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Headline goes here</dc:title>
  <dc:creator>Administrator</dc:creator>
  <cp:lastModifiedBy>W Essilfie</cp:lastModifiedBy>
  <cp:revision>482</cp:revision>
  <dcterms:created xsi:type="dcterms:W3CDTF">2012-06-04T14:40:36Z</dcterms:created>
  <dcterms:modified xsi:type="dcterms:W3CDTF">2016-04-13T16:56:41Z</dcterms:modified>
</cp:coreProperties>
</file>