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</p:sldIdLst>
  <p:sldSz cx="12192000" cy="6858000"/>
  <p:notesSz cx="6858000" cy="99456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66"/>
    <a:srgbClr val="9900CC"/>
    <a:srgbClr val="F5CFE0"/>
    <a:srgbClr val="E270A4"/>
    <a:srgbClr val="74B2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17A4DCA-9D3D-4D99-AC88-976633E450E0}" v="27" dt="2022-05-17T15:31:05.62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249" autoAdjust="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e Minnock" userId="2c9b9d1c-baaf-446f-a4eb-1a9a2a562a06" providerId="ADAL" clId="{A17A4DCA-9D3D-4D99-AC88-976633E450E0}"/>
    <pc:docChg chg="undo custSel addSld delSld modSld">
      <pc:chgData name="Kate Minnock" userId="2c9b9d1c-baaf-446f-a4eb-1a9a2a562a06" providerId="ADAL" clId="{A17A4DCA-9D3D-4D99-AC88-976633E450E0}" dt="2022-05-17T15:35:09.580" v="1093" actId="478"/>
      <pc:docMkLst>
        <pc:docMk/>
      </pc:docMkLst>
      <pc:sldChg chg="del">
        <pc:chgData name="Kate Minnock" userId="2c9b9d1c-baaf-446f-a4eb-1a9a2a562a06" providerId="ADAL" clId="{A17A4DCA-9D3D-4D99-AC88-976633E450E0}" dt="2022-05-14T21:49:16.588" v="1015" actId="47"/>
        <pc:sldMkLst>
          <pc:docMk/>
          <pc:sldMk cId="4112514038" sldId="256"/>
        </pc:sldMkLst>
      </pc:sldChg>
      <pc:sldChg chg="addSp delSp modSp mod">
        <pc:chgData name="Kate Minnock" userId="2c9b9d1c-baaf-446f-a4eb-1a9a2a562a06" providerId="ADAL" clId="{A17A4DCA-9D3D-4D99-AC88-976633E450E0}" dt="2022-05-17T15:35:09.580" v="1093" actId="478"/>
        <pc:sldMkLst>
          <pc:docMk/>
          <pc:sldMk cId="934826517" sldId="257"/>
        </pc:sldMkLst>
        <pc:spChg chg="add del mod">
          <ac:chgData name="Kate Minnock" userId="2c9b9d1c-baaf-446f-a4eb-1a9a2a562a06" providerId="ADAL" clId="{A17A4DCA-9D3D-4D99-AC88-976633E450E0}" dt="2022-05-17T15:35:09.580" v="1093" actId="478"/>
          <ac:spMkLst>
            <pc:docMk/>
            <pc:sldMk cId="934826517" sldId="257"/>
            <ac:spMk id="3" creationId="{0AB4EC04-A997-4696-9316-80396144E3BA}"/>
          </ac:spMkLst>
        </pc:spChg>
        <pc:spChg chg="mod">
          <ac:chgData name="Kate Minnock" userId="2c9b9d1c-baaf-446f-a4eb-1a9a2a562a06" providerId="ADAL" clId="{A17A4DCA-9D3D-4D99-AC88-976633E450E0}" dt="2022-05-14T20:41:07.162" v="1012" actId="1076"/>
          <ac:spMkLst>
            <pc:docMk/>
            <pc:sldMk cId="934826517" sldId="257"/>
            <ac:spMk id="6" creationId="{BC404701-A34B-4295-8CE6-D6EAA6D40C2B}"/>
          </ac:spMkLst>
        </pc:spChg>
        <pc:spChg chg="mod">
          <ac:chgData name="Kate Minnock" userId="2c9b9d1c-baaf-446f-a4eb-1a9a2a562a06" providerId="ADAL" clId="{A17A4DCA-9D3D-4D99-AC88-976633E450E0}" dt="2022-05-14T20:41:11.546" v="1013" actId="1076"/>
          <ac:spMkLst>
            <pc:docMk/>
            <pc:sldMk cId="934826517" sldId="257"/>
            <ac:spMk id="7" creationId="{BC2EE5BF-6836-452D-8795-8BDA77DFE6A8}"/>
          </ac:spMkLst>
        </pc:spChg>
        <pc:spChg chg="add del mod">
          <ac:chgData name="Kate Minnock" userId="2c9b9d1c-baaf-446f-a4eb-1a9a2a562a06" providerId="ADAL" clId="{A17A4DCA-9D3D-4D99-AC88-976633E450E0}" dt="2022-05-14T19:36:05.921" v="153" actId="478"/>
          <ac:spMkLst>
            <pc:docMk/>
            <pc:sldMk cId="934826517" sldId="257"/>
            <ac:spMk id="22" creationId="{B46A7A0C-F45D-4D01-B3C1-4368CADC50E1}"/>
          </ac:spMkLst>
        </pc:spChg>
        <pc:spChg chg="add del mod">
          <ac:chgData name="Kate Minnock" userId="2c9b9d1c-baaf-446f-a4eb-1a9a2a562a06" providerId="ADAL" clId="{A17A4DCA-9D3D-4D99-AC88-976633E450E0}" dt="2022-05-14T19:35:25.708" v="136" actId="478"/>
          <ac:spMkLst>
            <pc:docMk/>
            <pc:sldMk cId="934826517" sldId="257"/>
            <ac:spMk id="23" creationId="{89007FF7-EE22-4206-A2F8-8C52A2ED152D}"/>
          </ac:spMkLst>
        </pc:spChg>
        <pc:spChg chg="add del mod">
          <ac:chgData name="Kate Minnock" userId="2c9b9d1c-baaf-446f-a4eb-1a9a2a562a06" providerId="ADAL" clId="{A17A4DCA-9D3D-4D99-AC88-976633E450E0}" dt="2022-05-14T19:36:07.219" v="154" actId="478"/>
          <ac:spMkLst>
            <pc:docMk/>
            <pc:sldMk cId="934826517" sldId="257"/>
            <ac:spMk id="24" creationId="{9E5E4619-B3F9-476F-8D5E-F352532DCB39}"/>
          </ac:spMkLst>
        </pc:spChg>
        <pc:spChg chg="add del mod">
          <ac:chgData name="Kate Minnock" userId="2c9b9d1c-baaf-446f-a4eb-1a9a2a562a06" providerId="ADAL" clId="{A17A4DCA-9D3D-4D99-AC88-976633E450E0}" dt="2022-05-14T20:05:48.898" v="351" actId="478"/>
          <ac:spMkLst>
            <pc:docMk/>
            <pc:sldMk cId="934826517" sldId="257"/>
            <ac:spMk id="28" creationId="{FAEEC0E6-6BBA-4881-AEB8-7F46C2C2A825}"/>
          </ac:spMkLst>
        </pc:spChg>
        <pc:spChg chg="add del">
          <ac:chgData name="Kate Minnock" userId="2c9b9d1c-baaf-446f-a4eb-1a9a2a562a06" providerId="ADAL" clId="{A17A4DCA-9D3D-4D99-AC88-976633E450E0}" dt="2022-05-14T20:20:45.469" v="540" actId="22"/>
          <ac:spMkLst>
            <pc:docMk/>
            <pc:sldMk cId="934826517" sldId="257"/>
            <ac:spMk id="32" creationId="{370D8203-2EF1-491B-87E1-A03083146F55}"/>
          </ac:spMkLst>
        </pc:spChg>
        <pc:spChg chg="add mod">
          <ac:chgData name="Kate Minnock" userId="2c9b9d1c-baaf-446f-a4eb-1a9a2a562a06" providerId="ADAL" clId="{A17A4DCA-9D3D-4D99-AC88-976633E450E0}" dt="2022-05-14T20:39:43.710" v="1011" actId="20577"/>
          <ac:spMkLst>
            <pc:docMk/>
            <pc:sldMk cId="934826517" sldId="257"/>
            <ac:spMk id="33" creationId="{4DAE65D2-C8E4-4784-AE45-985CA04A970E}"/>
          </ac:spMkLst>
        </pc:spChg>
        <pc:graphicFrameChg chg="mod modGraphic">
          <ac:chgData name="Kate Minnock" userId="2c9b9d1c-baaf-446f-a4eb-1a9a2a562a06" providerId="ADAL" clId="{A17A4DCA-9D3D-4D99-AC88-976633E450E0}" dt="2022-05-14T20:38:55.232" v="987" actId="20577"/>
          <ac:graphicFrameMkLst>
            <pc:docMk/>
            <pc:sldMk cId="934826517" sldId="257"/>
            <ac:graphicFrameMk id="2" creationId="{157A6DE3-DAF3-49A2-AD2F-4957FF004B23}"/>
          </ac:graphicFrameMkLst>
        </pc:graphicFrameChg>
        <pc:picChg chg="mod">
          <ac:chgData name="Kate Minnock" userId="2c9b9d1c-baaf-446f-a4eb-1a9a2a562a06" providerId="ADAL" clId="{A17A4DCA-9D3D-4D99-AC88-976633E450E0}" dt="2022-05-14T19:44:47.364" v="270" actId="1076"/>
          <ac:picMkLst>
            <pc:docMk/>
            <pc:sldMk cId="934826517" sldId="257"/>
            <ac:picMk id="11" creationId="{28282889-F393-47D8-ABEC-06300D3CDC68}"/>
          </ac:picMkLst>
        </pc:picChg>
        <pc:picChg chg="mod">
          <ac:chgData name="Kate Minnock" userId="2c9b9d1c-baaf-446f-a4eb-1a9a2a562a06" providerId="ADAL" clId="{A17A4DCA-9D3D-4D99-AC88-976633E450E0}" dt="2022-05-14T20:07:04.211" v="355" actId="1076"/>
          <ac:picMkLst>
            <pc:docMk/>
            <pc:sldMk cId="934826517" sldId="257"/>
            <ac:picMk id="15" creationId="{44FD12D3-0322-441F-BED5-03DA27C00A16}"/>
          </ac:picMkLst>
        </pc:picChg>
        <pc:picChg chg="del">
          <ac:chgData name="Kate Minnock" userId="2c9b9d1c-baaf-446f-a4eb-1a9a2a562a06" providerId="ADAL" clId="{A17A4DCA-9D3D-4D99-AC88-976633E450E0}" dt="2022-05-14T20:31:12.149" v="799" actId="478"/>
          <ac:picMkLst>
            <pc:docMk/>
            <pc:sldMk cId="934826517" sldId="257"/>
            <ac:picMk id="17" creationId="{CD5DC118-E172-4B4C-8F49-ED61BE4E197E}"/>
          </ac:picMkLst>
        </pc:picChg>
        <pc:picChg chg="del">
          <ac:chgData name="Kate Minnock" userId="2c9b9d1c-baaf-446f-a4eb-1a9a2a562a06" providerId="ADAL" clId="{A17A4DCA-9D3D-4D99-AC88-976633E450E0}" dt="2022-05-14T20:31:09.290" v="798" actId="478"/>
          <ac:picMkLst>
            <pc:docMk/>
            <pc:sldMk cId="934826517" sldId="257"/>
            <ac:picMk id="21" creationId="{6C478699-B2B0-45CC-95A2-6D62CB9E4A44}"/>
          </ac:picMkLst>
        </pc:picChg>
        <pc:picChg chg="add mod">
          <ac:chgData name="Kate Minnock" userId="2c9b9d1c-baaf-446f-a4eb-1a9a2a562a06" providerId="ADAL" clId="{A17A4DCA-9D3D-4D99-AC88-976633E450E0}" dt="2022-05-14T20:07:31" v="395" actId="29295"/>
          <ac:picMkLst>
            <pc:docMk/>
            <pc:sldMk cId="934826517" sldId="257"/>
            <ac:picMk id="26" creationId="{A5B231BE-86F8-485A-9947-63C162F28F94}"/>
          </ac:picMkLst>
        </pc:picChg>
        <pc:picChg chg="add mod ord">
          <ac:chgData name="Kate Minnock" userId="2c9b9d1c-baaf-446f-a4eb-1a9a2a562a06" providerId="ADAL" clId="{A17A4DCA-9D3D-4D99-AC88-976633E450E0}" dt="2022-05-14T20:21:13.746" v="546" actId="167"/>
          <ac:picMkLst>
            <pc:docMk/>
            <pc:sldMk cId="934826517" sldId="257"/>
            <ac:picMk id="30" creationId="{D6D3D304-7F26-4A2C-BB50-F87D6DFC81AE}"/>
          </ac:picMkLst>
        </pc:picChg>
        <pc:picChg chg="add del mod">
          <ac:chgData name="Kate Minnock" userId="2c9b9d1c-baaf-446f-a4eb-1a9a2a562a06" providerId="ADAL" clId="{A17A4DCA-9D3D-4D99-AC88-976633E450E0}" dt="2022-05-14T20:38:41.376" v="980" actId="478"/>
          <ac:picMkLst>
            <pc:docMk/>
            <pc:sldMk cId="934826517" sldId="257"/>
            <ac:picMk id="35" creationId="{20848BD0-2875-466D-94C1-B036EAB8E5B2}"/>
          </ac:picMkLst>
        </pc:picChg>
        <pc:picChg chg="add mod">
          <ac:chgData name="Kate Minnock" userId="2c9b9d1c-baaf-446f-a4eb-1a9a2a562a06" providerId="ADAL" clId="{A17A4DCA-9D3D-4D99-AC88-976633E450E0}" dt="2022-05-14T20:38:30.908" v="977" actId="1076"/>
          <ac:picMkLst>
            <pc:docMk/>
            <pc:sldMk cId="934826517" sldId="257"/>
            <ac:picMk id="36" creationId="{6B3D19A0-C548-4397-BC1D-ECAF5D068CAE}"/>
          </ac:picMkLst>
        </pc:picChg>
        <pc:picChg chg="del">
          <ac:chgData name="Kate Minnock" userId="2c9b9d1c-baaf-446f-a4eb-1a9a2a562a06" providerId="ADAL" clId="{A17A4DCA-9D3D-4D99-AC88-976633E450E0}" dt="2022-05-15T23:00:49.351" v="1018"/>
          <ac:picMkLst>
            <pc:docMk/>
            <pc:sldMk cId="934826517" sldId="257"/>
            <ac:picMk id="37" creationId="{00D3993E-EB76-4E5A-BB45-B046FB67BB3A}"/>
          </ac:picMkLst>
        </pc:picChg>
      </pc:sldChg>
      <pc:sldChg chg="new del">
        <pc:chgData name="Kate Minnock" userId="2c9b9d1c-baaf-446f-a4eb-1a9a2a562a06" providerId="ADAL" clId="{A17A4DCA-9D3D-4D99-AC88-976633E450E0}" dt="2022-05-15T23:01:02.102" v="1022" actId="47"/>
        <pc:sldMkLst>
          <pc:docMk/>
          <pc:sldMk cId="1750985424" sldId="258"/>
        </pc:sldMkLst>
      </pc:sldChg>
      <pc:sldChg chg="add del">
        <pc:chgData name="Kate Minnock" userId="2c9b9d1c-baaf-446f-a4eb-1a9a2a562a06" providerId="ADAL" clId="{A17A4DCA-9D3D-4D99-AC88-976633E450E0}" dt="2022-05-15T23:00:54.063" v="1019"/>
        <pc:sldMkLst>
          <pc:docMk/>
          <pc:sldMk cId="2782157468" sldId="259"/>
        </pc:sldMkLst>
      </pc:sldChg>
      <pc:sldChg chg="new del">
        <pc:chgData name="Kate Minnock" userId="2c9b9d1c-baaf-446f-a4eb-1a9a2a562a06" providerId="ADAL" clId="{A17A4DCA-9D3D-4D99-AC88-976633E450E0}" dt="2022-05-15T23:01:01.900" v="1021" actId="47"/>
        <pc:sldMkLst>
          <pc:docMk/>
          <pc:sldMk cId="1544394095" sldId="260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060E02-AB84-4E56-8C76-8965906A82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3702236-F16F-45B3-AE20-FC36485C64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8985EA-2B7F-410F-B8DF-B339AEF8FB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DCE2C-FA90-4648-83DC-702CAC8D387C}" type="datetimeFigureOut">
              <a:rPr lang="en-GB" smtClean="0"/>
              <a:t>17/05/2022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01C8A7-0AAB-4BFD-9CFA-9C87208A8C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B280E0-8683-4708-9398-F6A77A607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FA31C-40BF-4E32-BE22-176464CA08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95562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197457-4B58-436E-804F-DF5E580D65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532AA4-83FD-4D8A-9C45-15E4BEDF9C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1744E6-AFC7-4A9B-8B1C-36D2EA46F7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DCE2C-FA90-4648-83DC-702CAC8D387C}" type="datetimeFigureOut">
              <a:rPr lang="en-GB" smtClean="0"/>
              <a:t>17/05/2022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592138-DB43-4925-AB2C-C0D1D1E11A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0948F2-88DA-4FEE-BEBA-5BE09530CC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FA31C-40BF-4E32-BE22-176464CA08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69710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F542A-D833-46E9-B0F4-CFE2AF06FF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5C7F77-AEA4-49BD-AD40-FD241DF897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F9D3B6-6968-4027-8E7D-810998A467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DCE2C-FA90-4648-83DC-702CAC8D387C}" type="datetimeFigureOut">
              <a:rPr lang="en-GB" smtClean="0"/>
              <a:t>17/05/2022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F7A189-9882-45DB-B45B-1B4B799755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859D98-D8A4-471E-A909-8B47AEB214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FA31C-40BF-4E32-BE22-176464CA08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391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714959-6123-4519-B249-01A42C2FCC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5AA07D-CAE9-4CDE-B616-5B0C689E91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545D31B-B863-45BA-B42B-2F6471B8B3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775454-DAED-4B24-AB25-3233AC59A3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DCE2C-FA90-4648-83DC-702CAC8D387C}" type="datetimeFigureOut">
              <a:rPr lang="en-GB" smtClean="0"/>
              <a:t>17/05/2022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80165B-A0B1-4117-9864-7A36A920D5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43BB0B-B768-4AE3-AFC0-4A6C5F599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FA31C-40BF-4E32-BE22-176464CA08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6284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2B53A3-1698-4E4D-A48A-D55B8BAF16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0ABB90-DECD-473A-863F-B84CE00A33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07E11FA-AB66-48F3-ACA5-9AA5D4EE84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D714962-38F5-49F4-94E5-864A0FA9E3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974F845-8EFB-4159-AC84-7313C657E74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85216B0-0619-40C7-9C8B-74FF7BAC19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DCE2C-FA90-4648-83DC-702CAC8D387C}" type="datetimeFigureOut">
              <a:rPr lang="en-GB" smtClean="0"/>
              <a:t>17/05/2022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95BF0E1-E8AD-4ED1-9167-0030941073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5ACC047-5866-46B3-90D2-9C6B502729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FA31C-40BF-4E32-BE22-176464CA08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85455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92EE74-7573-483B-AB19-BE58092D3B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03C032-555E-4E12-9B13-CF7C6210ED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DCE2C-FA90-4648-83DC-702CAC8D387C}" type="datetimeFigureOut">
              <a:rPr lang="en-GB" smtClean="0"/>
              <a:t>17/05/2022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6F386CA-E189-46C4-B944-137387DAAE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BA23889-9853-447A-99FA-783C42AA16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FA31C-40BF-4E32-BE22-176464CA08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5353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AA80BAC-65C7-42B4-826E-B3A83C742C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DCE2C-FA90-4648-83DC-702CAC8D387C}" type="datetimeFigureOut">
              <a:rPr lang="en-GB" smtClean="0"/>
              <a:t>17/05/2022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3061AEA-C3CF-4788-955A-AA10FDD744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9D51E3-ACDF-4AED-82FA-3ACD7467C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FA31C-40BF-4E32-BE22-176464CA08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37677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988D50-A4DC-4A5C-89D6-559BF0F48E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4CD040-03DD-458C-8F7A-2B5F8DE0C6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3A7EBA-0D49-4A78-B67B-D9C362CE7C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FE07DF-1F93-4A35-8FB0-DA458F3F20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DCE2C-FA90-4648-83DC-702CAC8D387C}" type="datetimeFigureOut">
              <a:rPr lang="en-GB" smtClean="0"/>
              <a:t>17/05/2022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0B92DF-BC1F-42C4-8A7C-0F89E5AF5E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2D3200-25AD-480C-A3B2-B5865DAB4E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FA31C-40BF-4E32-BE22-176464CA08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82694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BB2AB-F4EB-4CB5-801A-1D20646F6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B6530D-DC20-408B-BD8F-8BD09DEA8CD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18383E-4C0F-4378-8214-EE448A8C39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0498CC-B43E-4350-A9BD-AED32EFEA6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DCE2C-FA90-4648-83DC-702CAC8D387C}" type="datetimeFigureOut">
              <a:rPr lang="en-GB" smtClean="0"/>
              <a:t>17/05/2022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67C9E7-6395-4230-B3D1-F51C39CD61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731233-D86E-4F0E-8022-B7607DB4A2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FA31C-40BF-4E32-BE22-176464CA08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19799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6269B2-132C-4B7B-A469-9FDBE835AE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360508-0CEA-4FB4-976A-1762E0D907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CBC2C1-1E6E-4A76-A771-90C073175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DCE2C-FA90-4648-83DC-702CAC8D387C}" type="datetimeFigureOut">
              <a:rPr lang="en-GB" smtClean="0"/>
              <a:t>17/05/2022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084443-2062-44D4-AAC5-5159865502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5125E7-8B3C-4700-95A5-0344DE6705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FA31C-40BF-4E32-BE22-176464CA08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9463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A24B809-DE3F-4ADA-A89A-05564277CE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3479E9-EB59-468A-8CD2-34C22AE4E7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CAB8AA-6C1E-4C1B-A4FE-FAACF44F81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DCE2C-FA90-4648-83DC-702CAC8D387C}" type="datetimeFigureOut">
              <a:rPr lang="en-GB" smtClean="0"/>
              <a:t>17/05/2022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AAF122-3D1D-4400-BC94-AD6110D1CA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4665B7-7141-40B5-A545-A464EA699D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FA31C-40BF-4E32-BE22-176464CA08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05127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77B1504-0446-4FCA-9AE0-4DC6B31EA5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25D6F8-7A42-4867-B554-6E755BFC36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31871B-1D0C-4B2F-AFD5-FE1C10FF66A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FDCE2C-FA90-4648-83DC-702CAC8D387C}" type="datetimeFigureOut">
              <a:rPr lang="en-GB" smtClean="0"/>
              <a:t>17/05/2022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5475DC-EBC3-4FEA-9E24-03AEFEB528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7ED660-E293-45F3-8187-C43BF64DDB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FA31C-40BF-4E32-BE22-176464CA08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9736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:a16="http://schemas.microsoft.com/office/drawing/2014/main" id="{D6D3D304-7F26-4A2C-BB50-F87D6DFC81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29825" y="4776254"/>
            <a:ext cx="1612903" cy="1459529"/>
          </a:xfrm>
          <a:prstGeom prst="rect">
            <a:avLst/>
          </a:prstGeom>
        </p:spPr>
      </p:pic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157A6DE3-DAF3-49A2-AD2F-4957FF004B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5930593"/>
              </p:ext>
            </p:extLst>
          </p:nvPr>
        </p:nvGraphicFramePr>
        <p:xfrm>
          <a:off x="194084" y="69589"/>
          <a:ext cx="11803830" cy="6564399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{E8B1032C-EA38-4F05-BA0D-38AFFFC7BED3}</a:tableStyleId>
              </a:tblPr>
              <a:tblGrid>
                <a:gridCol w="2482407">
                  <a:extLst>
                    <a:ext uri="{9D8B030D-6E8A-4147-A177-3AD203B41FA5}">
                      <a16:colId xmlns:a16="http://schemas.microsoft.com/office/drawing/2014/main" val="1923127606"/>
                    </a:ext>
                  </a:extLst>
                </a:gridCol>
                <a:gridCol w="2156349">
                  <a:extLst>
                    <a:ext uri="{9D8B030D-6E8A-4147-A177-3AD203B41FA5}">
                      <a16:colId xmlns:a16="http://schemas.microsoft.com/office/drawing/2014/main" val="1904318925"/>
                    </a:ext>
                  </a:extLst>
                </a:gridCol>
                <a:gridCol w="2443542">
                  <a:extLst>
                    <a:ext uri="{9D8B030D-6E8A-4147-A177-3AD203B41FA5}">
                      <a16:colId xmlns:a16="http://schemas.microsoft.com/office/drawing/2014/main" val="2005459766"/>
                    </a:ext>
                  </a:extLst>
                </a:gridCol>
                <a:gridCol w="2360766">
                  <a:extLst>
                    <a:ext uri="{9D8B030D-6E8A-4147-A177-3AD203B41FA5}">
                      <a16:colId xmlns:a16="http://schemas.microsoft.com/office/drawing/2014/main" val="362816720"/>
                    </a:ext>
                  </a:extLst>
                </a:gridCol>
                <a:gridCol w="2360766">
                  <a:extLst>
                    <a:ext uri="{9D8B030D-6E8A-4147-A177-3AD203B41FA5}">
                      <a16:colId xmlns:a16="http://schemas.microsoft.com/office/drawing/2014/main" val="2998462696"/>
                    </a:ext>
                  </a:extLst>
                </a:gridCol>
              </a:tblGrid>
              <a:tr h="299864">
                <a:tc gridSpan="5">
                  <a:txBody>
                    <a:bodyPr/>
                    <a:lstStyle/>
                    <a:p>
                      <a:pPr algn="ctr"/>
                      <a:r>
                        <a:rPr lang="en-GB" sz="3600" b="0" i="0" dirty="0">
                          <a:solidFill>
                            <a:srgbClr val="74B230"/>
                          </a:solidFill>
                          <a:latin typeface="Monotype Corsiva" panose="03010101010201010101" pitchFamily="66" charset="0"/>
                        </a:rPr>
                        <a:t>Global Garden Bingo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3313412"/>
                  </a:ext>
                </a:extLst>
              </a:tr>
              <a:tr h="422679">
                <a:tc gridSpan="2"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CC0066"/>
                          </a:solidFill>
                          <a:latin typeface="Monotype Corsiva" panose="03010101010201010101" pitchFamily="66" charset="0"/>
                        </a:rPr>
                        <a:t>Student Name:</a:t>
                      </a:r>
                    </a:p>
                  </a:txBody>
                  <a:tcPr>
                    <a:solidFill>
                      <a:srgbClr val="E270A4">
                        <a:alpha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CC0066"/>
                          </a:solidFill>
                          <a:latin typeface="Monotype Corsiva" panose="03010101010201010101" pitchFamily="66" charset="0"/>
                        </a:rPr>
                        <a:t>Class / Year group:</a:t>
                      </a:r>
                    </a:p>
                  </a:txBody>
                  <a:tcPr>
                    <a:solidFill>
                      <a:srgbClr val="E270A4">
                        <a:alpha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CC0066"/>
                          </a:solidFill>
                          <a:latin typeface="Monotype Corsiva" panose="03010101010201010101" pitchFamily="66" charset="0"/>
                        </a:rPr>
                        <a:t>Date:</a:t>
                      </a:r>
                    </a:p>
                  </a:txBody>
                  <a:tcPr>
                    <a:solidFill>
                      <a:srgbClr val="E270A4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9510783"/>
                  </a:ext>
                </a:extLst>
              </a:tr>
              <a:tr h="100221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Monotype Corsiva" panose="03010101010201010101" pitchFamily="66" charset="0"/>
                        </a:rPr>
                        <a:t>1.I am from which </a:t>
                      </a:r>
                      <a:r>
                        <a:rPr lang="en-GB" sz="18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Monotype Corsiva" panose="03010101010201010101" pitchFamily="66" charset="0"/>
                        </a:rPr>
                        <a:t>tree</a:t>
                      </a:r>
                      <a:r>
                        <a:rPr lang="en-GB" sz="180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Monotype Corsiva" panose="03010101010201010101" pitchFamily="66" charset="0"/>
                        </a:rPr>
                        <a:t>?</a:t>
                      </a:r>
                    </a:p>
                    <a:p>
                      <a:pPr marL="0" indent="0" algn="ctr">
                        <a:buNone/>
                      </a:pPr>
                      <a:endParaRPr lang="en-GB" sz="1800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Monotype Corsiva" panose="03010101010201010101" pitchFamily="66" charset="0"/>
                      </a:endParaRPr>
                    </a:p>
                    <a:p>
                      <a:pPr marL="342900" indent="-342900" algn="ctr">
                        <a:buAutoNum type="arabicPeriod"/>
                      </a:pPr>
                      <a:endParaRPr lang="en-GB" sz="1800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Monotype Corsiva" panose="03010101010201010101" pitchFamily="66" charset="0"/>
                      </a:endParaRPr>
                    </a:p>
                    <a:p>
                      <a:pPr marL="342900" indent="-342900" algn="ctr">
                        <a:buAutoNum type="arabicPeriod"/>
                      </a:pPr>
                      <a:endParaRPr lang="en-GB" sz="1800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Monotype Corsiva" panose="03010101010201010101" pitchFamily="66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Monotype Corsiva" panose="03010101010201010101" pitchFamily="66" charset="0"/>
                        </a:rPr>
                        <a:t>_ _ _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Monotype Corsiva" panose="03010101010201010101" pitchFamily="66" charset="0"/>
                        </a:rPr>
                        <a:t>2. I support </a:t>
                      </a:r>
                      <a:r>
                        <a:rPr lang="en-GB" sz="18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Monotype Corsiva" panose="03010101010201010101" pitchFamily="66" charset="0"/>
                        </a:rPr>
                        <a:t>18 species </a:t>
                      </a:r>
                      <a:r>
                        <a:rPr lang="en-GB" sz="180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Monotype Corsiva" panose="03010101010201010101" pitchFamily="66" charset="0"/>
                        </a:rPr>
                        <a:t>of butterflies….</a:t>
                      </a:r>
                    </a:p>
                    <a:p>
                      <a:endParaRPr lang="en-GB" sz="1800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Monotype Corsiva" panose="03010101010201010101" pitchFamily="66" charset="0"/>
                      </a:endParaRPr>
                    </a:p>
                    <a:p>
                      <a:endParaRPr lang="en-GB" sz="1800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Monotype Corsiva" panose="03010101010201010101" pitchFamily="66" charset="0"/>
                      </a:endParaRPr>
                    </a:p>
                    <a:p>
                      <a:endParaRPr lang="en-GB" sz="1800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Monotype Corsiva" panose="03010101010201010101" pitchFamily="66" charset="0"/>
                      </a:endParaRPr>
                    </a:p>
                    <a:p>
                      <a:r>
                        <a:rPr lang="en-GB" sz="180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Monotype Corsiva" panose="03010101010201010101" pitchFamily="66" charset="0"/>
                        </a:rPr>
                        <a:t>________________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Monotype Corsiva" panose="03010101010201010101" pitchFamily="66" charset="0"/>
                        </a:rPr>
                        <a:t>3. Draw one </a:t>
                      </a:r>
                      <a:r>
                        <a:rPr lang="en-GB" sz="18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Monotype Corsiva" panose="03010101010201010101" pitchFamily="66" charset="0"/>
                        </a:rPr>
                        <a:t>Global Goal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Monotype Corsiva" panose="03010101010201010101" pitchFamily="66" charset="0"/>
                        </a:rPr>
                        <a:t>4. There is not enough food to feed everyone</a:t>
                      </a:r>
                    </a:p>
                    <a:p>
                      <a:pPr algn="ctr"/>
                      <a:endParaRPr lang="en-GB" sz="1800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Monotype Corsiva" panose="03010101010201010101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Monotype Corsiva" panose="03010101010201010101" pitchFamily="66" charset="0"/>
                        </a:rPr>
                        <a:t>5.</a:t>
                      </a:r>
                      <a:r>
                        <a:rPr lang="en-US" sz="1800" b="0" i="0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Monotype Corsiva" panose="03010101010201010101" pitchFamily="66" charset="0"/>
                        </a:rPr>
                        <a:t> </a:t>
                      </a:r>
                      <a:r>
                        <a:rPr lang="en-US" sz="1800" b="1" i="0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Monotype Corsiva" panose="03010101010201010101" pitchFamily="66" charset="0"/>
                        </a:rPr>
                        <a:t>Irish</a:t>
                      </a:r>
                      <a:r>
                        <a:rPr lang="en-US" sz="1800" b="0" i="0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Monotype Corsiva" panose="03010101010201010101" pitchFamily="66" charset="0"/>
                        </a:rPr>
                        <a:t> households' waste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Monotype Corsiva" panose="03010101010201010101" pitchFamily="66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500" b="0" i="0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Monotype Corsiva" panose="03010101010201010101" pitchFamily="66" charset="0"/>
                        </a:rPr>
                        <a:t>€550 €700 €900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0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Monotype Corsiva" panose="03010101010201010101" pitchFamily="66" charset="0"/>
                        </a:rPr>
                        <a:t>worth of food per year.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Monotype Corsiva" panose="03010101010201010101" pitchFamily="66" charset="0"/>
                      </a:endParaRPr>
                    </a:p>
                    <a:p>
                      <a:r>
                        <a:rPr lang="en-GB" sz="170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Monotype Corsiva" panose="03010101010201010101" pitchFamily="66" charset="0"/>
                        </a:rPr>
                        <a:t>(Please circle correct answer)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5809962"/>
                  </a:ext>
                </a:extLst>
              </a:tr>
              <a:tr h="166755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Monotype Corsiva" panose="03010101010201010101" pitchFamily="66" charset="0"/>
                        </a:rPr>
                        <a:t>6.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Monotype Corsiva" panose="03010101010201010101" pitchFamily="66" charset="0"/>
                        </a:rPr>
                        <a:t> </a:t>
                      </a:r>
                      <a:r>
                        <a:rPr lang="en-GB" sz="400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Monotype Corsiva" panose="03010101010201010101" pitchFamily="66" charset="0"/>
                        </a:rPr>
                        <a:t>_ _%</a:t>
                      </a:r>
                    </a:p>
                    <a:p>
                      <a:pPr algn="ctr"/>
                      <a:r>
                        <a:rPr lang="en-GB" sz="180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Monotype Corsiva" panose="03010101010201010101" pitchFamily="66" charset="0"/>
                        </a:rPr>
                        <a:t>What percentage of food produced </a:t>
                      </a:r>
                      <a:r>
                        <a:rPr lang="en-GB" sz="18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Monotype Corsiva" panose="03010101010201010101" pitchFamily="66" charset="0"/>
                        </a:rPr>
                        <a:t>globally </a:t>
                      </a:r>
                    </a:p>
                    <a:p>
                      <a:pPr algn="ctr"/>
                      <a:r>
                        <a:rPr lang="en-GB" sz="1800" b="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Monotype Corsiva" panose="03010101010201010101" pitchFamily="66" charset="0"/>
                        </a:rPr>
                        <a:t>is </a:t>
                      </a:r>
                      <a:r>
                        <a:rPr lang="en-GB" sz="180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Monotype Corsiva" panose="03010101010201010101" pitchFamily="66" charset="0"/>
                        </a:rPr>
                        <a:t>wasted 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Monotype Corsiva" panose="03010101010201010101" pitchFamily="66" charset="0"/>
                        </a:rPr>
                        <a:t>7. Name this social activist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Monotype Corsiva" panose="03010101010201010101" pitchFamily="66" charset="0"/>
                      </a:endParaRPr>
                    </a:p>
                    <a:p>
                      <a:r>
                        <a:rPr lang="en-GB" sz="3000" b="1" u="none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Monotype Corsiva" panose="03010101010201010101" pitchFamily="66" charset="0"/>
                        </a:rPr>
                        <a:t>_ _ _ _ _ _ _</a:t>
                      </a:r>
                    </a:p>
                    <a:p>
                      <a:r>
                        <a:rPr lang="en-GB" sz="3000" b="1" u="none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Monotype Corsiva" panose="03010101010201010101" pitchFamily="66" charset="0"/>
                        </a:rPr>
                        <a:t>_ _ _ _ _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i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Monotype Corsiva" panose="03010101010201010101" pitchFamily="66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8. Seed sovereignty </a:t>
                      </a:r>
                      <a:r>
                        <a:rPr lang="en-GB" sz="1800" b="0" i="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Monotype Corsiva" panose="03010101010201010101" pitchFamily="66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is ……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Monotype Corsiva" panose="03010101010201010101" pitchFamily="66" charset="0"/>
                        </a:rPr>
                        <a:t>9. Name three </a:t>
                      </a:r>
                      <a:r>
                        <a:rPr lang="en-GB" sz="18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Monotype Corsiva" panose="03010101010201010101" pitchFamily="66" charset="0"/>
                        </a:rPr>
                        <a:t>herbs</a:t>
                      </a:r>
                      <a:r>
                        <a:rPr lang="en-GB" sz="180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Monotype Corsiva" panose="03010101010201010101" pitchFamily="66" charset="0"/>
                        </a:rPr>
                        <a:t> growing in the garden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Monotype Corsiva" panose="03010101010201010101" pitchFamily="66" charset="0"/>
                        </a:rPr>
                        <a:t>10. My name as </a:t>
                      </a:r>
                      <a:r>
                        <a:rPr lang="en-GB" sz="1800" dirty="0" err="1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Monotype Corsiva" panose="03010101010201010101" pitchFamily="66" charset="0"/>
                        </a:rPr>
                        <a:t>gaeilge</a:t>
                      </a:r>
                      <a:r>
                        <a:rPr lang="en-GB" sz="180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Monotype Corsiva" panose="03010101010201010101" pitchFamily="66" charset="0"/>
                        </a:rPr>
                        <a:t> is </a:t>
                      </a:r>
                      <a:r>
                        <a:rPr lang="en-GB" sz="2200" b="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Monotype Corsiva" panose="03010101010201010101" pitchFamily="66" charset="0"/>
                        </a:rPr>
                        <a:t>‘</a:t>
                      </a:r>
                      <a:r>
                        <a:rPr lang="en-GB" sz="2200" b="0" i="0" kern="1200" dirty="0" err="1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Slán</a:t>
                      </a:r>
                      <a:r>
                        <a:rPr lang="en-GB" sz="2200" b="0" i="0" kern="12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 Iomaire’</a:t>
                      </a:r>
                    </a:p>
                    <a:p>
                      <a:pPr algn="ctr"/>
                      <a:r>
                        <a:rPr lang="en-GB" sz="180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Monotype Corsiva" panose="03010101010201010101" pitchFamily="66" charset="0"/>
                        </a:rPr>
                        <a:t>in English I am…</a:t>
                      </a:r>
                    </a:p>
                    <a:p>
                      <a:pPr algn="ctr"/>
                      <a:r>
                        <a:rPr lang="en-GB" sz="300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Monotype Corsiva" panose="03010101010201010101" pitchFamily="66" charset="0"/>
                        </a:rPr>
                        <a:t>_ _ _ </a:t>
                      </a:r>
                    </a:p>
                    <a:p>
                      <a:pPr algn="ctr"/>
                      <a:r>
                        <a:rPr lang="en-GB" sz="300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Monotype Corsiva" panose="03010101010201010101" pitchFamily="66" charset="0"/>
                        </a:rPr>
                        <a:t>_ _ _ _ _ _ _ _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5991024"/>
                  </a:ext>
                </a:extLst>
              </a:tr>
              <a:tr h="1667556">
                <a:tc>
                  <a:txBody>
                    <a:bodyPr/>
                    <a:lstStyle/>
                    <a:p>
                      <a:pPr marL="342900" indent="-342900" algn="ctr">
                        <a:buAutoNum type="arabicPeriod" startAt="11"/>
                      </a:pPr>
                      <a:r>
                        <a:rPr lang="en-GB" sz="1800" dirty="0">
                          <a:solidFill>
                            <a:srgbClr val="CC0066"/>
                          </a:solidFill>
                          <a:latin typeface="Monotype Corsiva" panose="03010101010201010101" pitchFamily="66" charset="0"/>
                        </a:rPr>
                        <a:t>Which type of seeds can be saved  for free?</a:t>
                      </a:r>
                    </a:p>
                    <a:p>
                      <a:pPr marL="0" indent="0" algn="ctr">
                        <a:buNone/>
                      </a:pPr>
                      <a:r>
                        <a:rPr lang="en-GB" sz="2100" b="0" dirty="0">
                          <a:solidFill>
                            <a:srgbClr val="CC0066"/>
                          </a:solidFill>
                          <a:latin typeface="Monotype Corsiva" panose="03010101010201010101" pitchFamily="66" charset="0"/>
                        </a:rPr>
                        <a:t>O.P </a:t>
                      </a:r>
                      <a:r>
                        <a:rPr lang="en-GB" sz="2100" b="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Monotype Corsiva" panose="03010101010201010101" pitchFamily="66" charset="0"/>
                        </a:rPr>
                        <a:t>or</a:t>
                      </a:r>
                    </a:p>
                    <a:p>
                      <a:pPr marL="0" indent="0" algn="ctr">
                        <a:buNone/>
                      </a:pPr>
                      <a:r>
                        <a:rPr lang="en-GB" sz="2100" b="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Monotype Corsiva" panose="03010101010201010101" pitchFamily="66" charset="0"/>
                        </a:rPr>
                        <a:t>F1 Hybrid </a:t>
                      </a:r>
                      <a:r>
                        <a:rPr lang="en-GB" sz="2100" b="0" dirty="0">
                          <a:solidFill>
                            <a:srgbClr val="CC0066"/>
                          </a:solidFill>
                          <a:latin typeface="Monotype Corsiva" panose="03010101010201010101" pitchFamily="66" charset="0"/>
                        </a:rPr>
                        <a:t>or</a:t>
                      </a:r>
                    </a:p>
                    <a:p>
                      <a:pPr marL="0" indent="0" algn="ctr">
                        <a:buNone/>
                      </a:pPr>
                      <a:r>
                        <a:rPr lang="en-GB" sz="2100" b="0" dirty="0">
                          <a:solidFill>
                            <a:srgbClr val="CC0066"/>
                          </a:solidFill>
                          <a:latin typeface="Monotype Corsiva" panose="03010101010201010101" pitchFamily="66" charset="0"/>
                        </a:rPr>
                        <a:t>GMO</a:t>
                      </a:r>
                    </a:p>
                    <a:p>
                      <a:r>
                        <a:rPr lang="en-GB" sz="1800" dirty="0">
                          <a:solidFill>
                            <a:srgbClr val="CC0066"/>
                          </a:solidFill>
                          <a:latin typeface="Monotype Corsiva" panose="03010101010201010101" pitchFamily="66" charset="0"/>
                        </a:rPr>
                        <a:t>(Please circle correct answer)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800" dirty="0">
                          <a:solidFill>
                            <a:srgbClr val="CC0066"/>
                          </a:solidFill>
                          <a:latin typeface="Monotype Corsiva" panose="03010101010201010101" pitchFamily="66" charset="0"/>
                        </a:rPr>
                        <a:t>12.       </a:t>
                      </a:r>
                      <a:r>
                        <a:rPr lang="en-GB" sz="4000" dirty="0">
                          <a:solidFill>
                            <a:srgbClr val="CC0066"/>
                          </a:solidFill>
                          <a:effectLst/>
                          <a:latin typeface="Monotype Corsiva" panose="03010101010201010101" pitchFamily="66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90% </a:t>
                      </a:r>
                    </a:p>
                    <a:p>
                      <a:pPr algn="ctr"/>
                      <a:r>
                        <a:rPr lang="en-GB" sz="1800" dirty="0">
                          <a:solidFill>
                            <a:srgbClr val="CC0066"/>
                          </a:solidFill>
                          <a:effectLst/>
                          <a:latin typeface="Monotype Corsiva" panose="03010101010201010101" pitchFamily="66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of Irelands </a:t>
                      </a:r>
                    </a:p>
                    <a:p>
                      <a:pPr algn="ctr"/>
                      <a:r>
                        <a:rPr lang="en-GB" sz="2200" dirty="0">
                          <a:solidFill>
                            <a:srgbClr val="CC0066"/>
                          </a:solidFill>
                          <a:effectLst/>
                          <a:latin typeface="Monotype Corsiva" panose="03010101010201010101" pitchFamily="66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_ _ _ _ _ _ _ _ _ </a:t>
                      </a:r>
                    </a:p>
                    <a:p>
                      <a:pPr algn="ctr"/>
                      <a:r>
                        <a:rPr lang="en-GB" sz="1800" dirty="0">
                          <a:solidFill>
                            <a:srgbClr val="CC0066"/>
                          </a:solidFill>
                          <a:effectLst/>
                          <a:latin typeface="Monotype Corsiva" panose="03010101010201010101" pitchFamily="66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varieties have become extinct </a:t>
                      </a:r>
                      <a:endParaRPr lang="en-GB" sz="1800" dirty="0">
                        <a:solidFill>
                          <a:srgbClr val="CC0066"/>
                        </a:solidFill>
                        <a:latin typeface="Monotype Corsiva" panose="03010101010201010101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rgbClr val="CC0066"/>
                          </a:solidFill>
                          <a:latin typeface="Monotype Corsiva" panose="03010101010201010101" pitchFamily="66" charset="0"/>
                        </a:rPr>
                        <a:t>13. One positive action our school community can do is:</a:t>
                      </a:r>
                    </a:p>
                    <a:p>
                      <a:endParaRPr lang="en-GB" sz="1800" dirty="0">
                        <a:solidFill>
                          <a:srgbClr val="CC0066"/>
                        </a:solidFill>
                        <a:latin typeface="Monotype Corsiva" panose="03010101010201010101" pitchFamily="66" charset="0"/>
                      </a:endParaRPr>
                    </a:p>
                    <a:p>
                      <a:endParaRPr lang="en-GB" sz="1800" dirty="0">
                        <a:solidFill>
                          <a:srgbClr val="CC0066"/>
                        </a:solidFill>
                        <a:latin typeface="Monotype Corsiva" panose="03010101010201010101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CC0066"/>
                          </a:solidFill>
                          <a:latin typeface="Monotype Corsiva" panose="03010101010201010101" pitchFamily="66" charset="0"/>
                        </a:rPr>
                        <a:t> </a:t>
                      </a:r>
                      <a:r>
                        <a:rPr lang="en-GB" dirty="0">
                          <a:solidFill>
                            <a:srgbClr val="CC0066"/>
                          </a:solidFill>
                          <a:latin typeface="Monotype Corsiva" panose="03010101010201010101" pitchFamily="66" charset="0"/>
                        </a:rPr>
                        <a:t>14. </a:t>
                      </a:r>
                      <a:r>
                        <a:rPr lang="en-GB" sz="1800" dirty="0">
                          <a:solidFill>
                            <a:srgbClr val="CC0066"/>
                          </a:solidFill>
                          <a:latin typeface="Monotype Corsiva" panose="03010101010201010101" pitchFamily="66" charset="0"/>
                        </a:rPr>
                        <a:t>My leaves have many </a:t>
                      </a:r>
                      <a:r>
                        <a:rPr lang="en-GB" sz="1800" b="1" dirty="0">
                          <a:solidFill>
                            <a:srgbClr val="CC0066"/>
                          </a:solidFill>
                          <a:latin typeface="Monotype Corsiva" panose="03010101010201010101" pitchFamily="66" charset="0"/>
                        </a:rPr>
                        <a:t>health benefits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>
                        <a:solidFill>
                          <a:srgbClr val="CC0066"/>
                        </a:solidFill>
                        <a:latin typeface="Monotype Corsiva" panose="03010101010201010101" pitchFamily="66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dirty="0">
                        <a:solidFill>
                          <a:srgbClr val="CC0066"/>
                        </a:solidFill>
                        <a:latin typeface="Monotype Corsiva" panose="03010101010201010101" pitchFamily="66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solidFill>
                            <a:srgbClr val="CC0066"/>
                          </a:solidFill>
                          <a:latin typeface="Monotype Corsiva" panose="03010101010201010101" pitchFamily="66" charset="0"/>
                        </a:rPr>
                        <a:t>_ _ _ _ _ _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rgbClr val="CC0066"/>
                          </a:solidFill>
                          <a:latin typeface="Monotype Corsiva" panose="03010101010201010101" pitchFamily="66" charset="0"/>
                        </a:rPr>
                        <a:t>15.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4060470"/>
                  </a:ext>
                </a:extLst>
              </a:tr>
            </a:tbl>
          </a:graphicData>
        </a:graphic>
      </p:graphicFrame>
      <p:sp>
        <p:nvSpPr>
          <p:cNvPr id="4" name="Oval 3">
            <a:extLst>
              <a:ext uri="{FF2B5EF4-FFF2-40B4-BE49-F238E27FC236}">
                <a16:creationId xmlns:a16="http://schemas.microsoft.com/office/drawing/2014/main" id="{1DF39BC5-800E-4866-8884-6689DE21BE87}"/>
              </a:ext>
            </a:extLst>
          </p:cNvPr>
          <p:cNvSpPr/>
          <p:nvPr/>
        </p:nvSpPr>
        <p:spPr>
          <a:xfrm>
            <a:off x="7465325" y="1733266"/>
            <a:ext cx="1978925" cy="982638"/>
          </a:xfrm>
          <a:prstGeom prst="ellipse">
            <a:avLst/>
          </a:prstGeom>
          <a:solidFill>
            <a:srgbClr val="F5CFE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rgbClr val="CC0066"/>
                </a:solidFill>
                <a:latin typeface="Monotype Corsiva" panose="03010101010201010101" pitchFamily="66" charset="0"/>
                <a:cs typeface="Angsana New" panose="02020603050405020304" pitchFamily="18" charset="-34"/>
              </a:rPr>
              <a:t>TRUE </a:t>
            </a:r>
          </a:p>
          <a:p>
            <a:pPr algn="ctr"/>
            <a:r>
              <a:rPr lang="en-GB" sz="2000" dirty="0">
                <a:solidFill>
                  <a:srgbClr val="CC0066"/>
                </a:solidFill>
                <a:latin typeface="Monotype Corsiva" panose="03010101010201010101" pitchFamily="66" charset="0"/>
                <a:cs typeface="Angsana New" panose="02020603050405020304" pitchFamily="18" charset="-34"/>
              </a:rPr>
              <a:t>or </a:t>
            </a:r>
          </a:p>
          <a:p>
            <a:pPr algn="ctr"/>
            <a:r>
              <a:rPr lang="en-GB" sz="2000" dirty="0">
                <a:solidFill>
                  <a:srgbClr val="CC0066"/>
                </a:solidFill>
                <a:latin typeface="Monotype Corsiva" panose="03010101010201010101" pitchFamily="66" charset="0"/>
                <a:cs typeface="Angsana New" panose="02020603050405020304" pitchFamily="18" charset="-34"/>
              </a:rPr>
              <a:t>FALSE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C404701-A34B-4295-8CE6-D6EAA6D40C2B}"/>
              </a:ext>
            </a:extLst>
          </p:cNvPr>
          <p:cNvSpPr txBox="1"/>
          <p:nvPr/>
        </p:nvSpPr>
        <p:spPr>
          <a:xfrm>
            <a:off x="4900288" y="3210634"/>
            <a:ext cx="1937240" cy="646331"/>
          </a:xfrm>
          <a:custGeom>
            <a:avLst/>
            <a:gdLst>
              <a:gd name="connsiteX0" fmla="*/ 0 w 1937240"/>
              <a:gd name="connsiteY0" fmla="*/ 0 h 646331"/>
              <a:gd name="connsiteX1" fmla="*/ 464938 w 1937240"/>
              <a:gd name="connsiteY1" fmla="*/ 0 h 646331"/>
              <a:gd name="connsiteX2" fmla="*/ 910503 w 1937240"/>
              <a:gd name="connsiteY2" fmla="*/ 0 h 646331"/>
              <a:gd name="connsiteX3" fmla="*/ 1433558 w 1937240"/>
              <a:gd name="connsiteY3" fmla="*/ 0 h 646331"/>
              <a:gd name="connsiteX4" fmla="*/ 1937240 w 1937240"/>
              <a:gd name="connsiteY4" fmla="*/ 0 h 646331"/>
              <a:gd name="connsiteX5" fmla="*/ 1937240 w 1937240"/>
              <a:gd name="connsiteY5" fmla="*/ 329629 h 646331"/>
              <a:gd name="connsiteX6" fmla="*/ 1937240 w 1937240"/>
              <a:gd name="connsiteY6" fmla="*/ 646331 h 646331"/>
              <a:gd name="connsiteX7" fmla="*/ 1452930 w 1937240"/>
              <a:gd name="connsiteY7" fmla="*/ 646331 h 646331"/>
              <a:gd name="connsiteX8" fmla="*/ 968620 w 1937240"/>
              <a:gd name="connsiteY8" fmla="*/ 646331 h 646331"/>
              <a:gd name="connsiteX9" fmla="*/ 484310 w 1937240"/>
              <a:gd name="connsiteY9" fmla="*/ 646331 h 646331"/>
              <a:gd name="connsiteX10" fmla="*/ 0 w 1937240"/>
              <a:gd name="connsiteY10" fmla="*/ 646331 h 646331"/>
              <a:gd name="connsiteX11" fmla="*/ 0 w 1937240"/>
              <a:gd name="connsiteY11" fmla="*/ 342555 h 646331"/>
              <a:gd name="connsiteX12" fmla="*/ 0 w 1937240"/>
              <a:gd name="connsiteY12" fmla="*/ 0 h 646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937240" h="646331" extrusionOk="0">
                <a:moveTo>
                  <a:pt x="0" y="0"/>
                </a:moveTo>
                <a:cubicBezTo>
                  <a:pt x="135722" y="-21103"/>
                  <a:pt x="327599" y="17287"/>
                  <a:pt x="464938" y="0"/>
                </a:cubicBezTo>
                <a:cubicBezTo>
                  <a:pt x="602277" y="-17287"/>
                  <a:pt x="753527" y="13220"/>
                  <a:pt x="910503" y="0"/>
                </a:cubicBezTo>
                <a:cubicBezTo>
                  <a:pt x="1067480" y="-13220"/>
                  <a:pt x="1306424" y="55356"/>
                  <a:pt x="1433558" y="0"/>
                </a:cubicBezTo>
                <a:cubicBezTo>
                  <a:pt x="1560693" y="-55356"/>
                  <a:pt x="1717381" y="30208"/>
                  <a:pt x="1937240" y="0"/>
                </a:cubicBezTo>
                <a:cubicBezTo>
                  <a:pt x="1969458" y="70837"/>
                  <a:pt x="1907977" y="233929"/>
                  <a:pt x="1937240" y="329629"/>
                </a:cubicBezTo>
                <a:cubicBezTo>
                  <a:pt x="1966503" y="425329"/>
                  <a:pt x="1903978" y="574537"/>
                  <a:pt x="1937240" y="646331"/>
                </a:cubicBezTo>
                <a:cubicBezTo>
                  <a:pt x="1742578" y="690482"/>
                  <a:pt x="1624299" y="622698"/>
                  <a:pt x="1452930" y="646331"/>
                </a:cubicBezTo>
                <a:cubicBezTo>
                  <a:pt x="1281561" y="669964"/>
                  <a:pt x="1066776" y="609308"/>
                  <a:pt x="968620" y="646331"/>
                </a:cubicBezTo>
                <a:cubicBezTo>
                  <a:pt x="870464" y="683354"/>
                  <a:pt x="674734" y="643386"/>
                  <a:pt x="484310" y="646331"/>
                </a:cubicBezTo>
                <a:cubicBezTo>
                  <a:pt x="293886" y="649276"/>
                  <a:pt x="238863" y="626899"/>
                  <a:pt x="0" y="646331"/>
                </a:cubicBezTo>
                <a:cubicBezTo>
                  <a:pt x="-5896" y="511023"/>
                  <a:pt x="6319" y="436769"/>
                  <a:pt x="0" y="342555"/>
                </a:cubicBezTo>
                <a:cubicBezTo>
                  <a:pt x="-6319" y="248341"/>
                  <a:pt x="36432" y="156195"/>
                  <a:pt x="0" y="0"/>
                </a:cubicBezTo>
                <a:close/>
              </a:path>
            </a:pathLst>
          </a:custGeom>
          <a:noFill/>
          <a:ln>
            <a:solidFill>
              <a:srgbClr val="CC0066"/>
            </a:solidFill>
            <a:extLst>
              <a:ext uri="{C807C97D-BFC1-408E-A445-0C87EB9F89A2}">
                <ask:lineSketchStyleProps xmlns:ask="http://schemas.microsoft.com/office/drawing/2018/sketchyshapes" sd="153622668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GB" sz="1800" b="0" i="0" dirty="0">
                <a:solidFill>
                  <a:schemeClr val="accent6">
                    <a:lumMod val="75000"/>
                  </a:schemeClr>
                </a:solidFill>
                <a:effectLst/>
                <a:latin typeface="Monotype Corsiva" panose="03010101010201010101" pitchFamily="66" charset="0"/>
                <a:cs typeface="Calibri" panose="020F0502020204030204" pitchFamily="34" charset="0"/>
              </a:rPr>
              <a:t>a. Giving free seeds to poor farmers    </a:t>
            </a:r>
            <a:r>
              <a:rPr lang="en-GB" sz="1800" b="1" i="0" dirty="0">
                <a:solidFill>
                  <a:schemeClr val="accent6">
                    <a:lumMod val="75000"/>
                  </a:schemeClr>
                </a:solidFill>
                <a:effectLst/>
                <a:latin typeface="Monotype Corsiva" panose="03010101010201010101" pitchFamily="66" charset="0"/>
                <a:cs typeface="Calibri" panose="020F0502020204030204" pitchFamily="34" charset="0"/>
              </a:rPr>
              <a:t>OR   </a:t>
            </a:r>
            <a:r>
              <a:rPr lang="en-GB" sz="1800" b="0" i="0" dirty="0">
                <a:solidFill>
                  <a:schemeClr val="accent6">
                    <a:lumMod val="75000"/>
                  </a:schemeClr>
                </a:solidFill>
                <a:effectLst/>
                <a:latin typeface="Monotype Corsiva" panose="03010101010201010101" pitchFamily="66" charset="0"/>
                <a:cs typeface="Calibri" panose="020F0502020204030204" pitchFamily="34" charset="0"/>
              </a:rPr>
              <a:t>     </a:t>
            </a:r>
            <a:endParaRPr lang="en-GB" sz="1800" b="0" i="0" dirty="0">
              <a:solidFill>
                <a:schemeClr val="accent6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C2EE5BF-6836-452D-8795-8BDA77DFE6A8}"/>
              </a:ext>
            </a:extLst>
          </p:cNvPr>
          <p:cNvSpPr txBox="1"/>
          <p:nvPr/>
        </p:nvSpPr>
        <p:spPr>
          <a:xfrm>
            <a:off x="5018197" y="3966150"/>
            <a:ext cx="2155604" cy="646331"/>
          </a:xfrm>
          <a:custGeom>
            <a:avLst/>
            <a:gdLst>
              <a:gd name="connsiteX0" fmla="*/ 0 w 2155604"/>
              <a:gd name="connsiteY0" fmla="*/ 0 h 646331"/>
              <a:gd name="connsiteX1" fmla="*/ 517345 w 2155604"/>
              <a:gd name="connsiteY1" fmla="*/ 0 h 646331"/>
              <a:gd name="connsiteX2" fmla="*/ 1013134 w 2155604"/>
              <a:gd name="connsiteY2" fmla="*/ 0 h 646331"/>
              <a:gd name="connsiteX3" fmla="*/ 1595147 w 2155604"/>
              <a:gd name="connsiteY3" fmla="*/ 0 h 646331"/>
              <a:gd name="connsiteX4" fmla="*/ 2155604 w 2155604"/>
              <a:gd name="connsiteY4" fmla="*/ 0 h 646331"/>
              <a:gd name="connsiteX5" fmla="*/ 2155604 w 2155604"/>
              <a:gd name="connsiteY5" fmla="*/ 329629 h 646331"/>
              <a:gd name="connsiteX6" fmla="*/ 2155604 w 2155604"/>
              <a:gd name="connsiteY6" fmla="*/ 646331 h 646331"/>
              <a:gd name="connsiteX7" fmla="*/ 1616703 w 2155604"/>
              <a:gd name="connsiteY7" fmla="*/ 646331 h 646331"/>
              <a:gd name="connsiteX8" fmla="*/ 1077802 w 2155604"/>
              <a:gd name="connsiteY8" fmla="*/ 646331 h 646331"/>
              <a:gd name="connsiteX9" fmla="*/ 538901 w 2155604"/>
              <a:gd name="connsiteY9" fmla="*/ 646331 h 646331"/>
              <a:gd name="connsiteX10" fmla="*/ 0 w 2155604"/>
              <a:gd name="connsiteY10" fmla="*/ 646331 h 646331"/>
              <a:gd name="connsiteX11" fmla="*/ 0 w 2155604"/>
              <a:gd name="connsiteY11" fmla="*/ 342555 h 646331"/>
              <a:gd name="connsiteX12" fmla="*/ 0 w 2155604"/>
              <a:gd name="connsiteY12" fmla="*/ 0 h 646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155604" h="646331" extrusionOk="0">
                <a:moveTo>
                  <a:pt x="0" y="0"/>
                </a:moveTo>
                <a:cubicBezTo>
                  <a:pt x="146264" y="-42182"/>
                  <a:pt x="269655" y="45138"/>
                  <a:pt x="517345" y="0"/>
                </a:cubicBezTo>
                <a:cubicBezTo>
                  <a:pt x="765036" y="-45138"/>
                  <a:pt x="792364" y="574"/>
                  <a:pt x="1013134" y="0"/>
                </a:cubicBezTo>
                <a:cubicBezTo>
                  <a:pt x="1233904" y="-574"/>
                  <a:pt x="1341327" y="30060"/>
                  <a:pt x="1595147" y="0"/>
                </a:cubicBezTo>
                <a:cubicBezTo>
                  <a:pt x="1848967" y="-30060"/>
                  <a:pt x="1876907" y="8752"/>
                  <a:pt x="2155604" y="0"/>
                </a:cubicBezTo>
                <a:cubicBezTo>
                  <a:pt x="2187822" y="70837"/>
                  <a:pt x="2126341" y="233929"/>
                  <a:pt x="2155604" y="329629"/>
                </a:cubicBezTo>
                <a:cubicBezTo>
                  <a:pt x="2184867" y="425329"/>
                  <a:pt x="2122342" y="574537"/>
                  <a:pt x="2155604" y="646331"/>
                </a:cubicBezTo>
                <a:cubicBezTo>
                  <a:pt x="2022482" y="694999"/>
                  <a:pt x="1732874" y="600654"/>
                  <a:pt x="1616703" y="646331"/>
                </a:cubicBezTo>
                <a:cubicBezTo>
                  <a:pt x="1500532" y="692008"/>
                  <a:pt x="1231868" y="625083"/>
                  <a:pt x="1077802" y="646331"/>
                </a:cubicBezTo>
                <a:cubicBezTo>
                  <a:pt x="923736" y="667579"/>
                  <a:pt x="662655" y="614796"/>
                  <a:pt x="538901" y="646331"/>
                </a:cubicBezTo>
                <a:cubicBezTo>
                  <a:pt x="415147" y="677866"/>
                  <a:pt x="211886" y="600268"/>
                  <a:pt x="0" y="646331"/>
                </a:cubicBezTo>
                <a:cubicBezTo>
                  <a:pt x="-5896" y="511023"/>
                  <a:pt x="6319" y="436769"/>
                  <a:pt x="0" y="342555"/>
                </a:cubicBezTo>
                <a:cubicBezTo>
                  <a:pt x="-6319" y="248341"/>
                  <a:pt x="36432" y="156195"/>
                  <a:pt x="0" y="0"/>
                </a:cubicBezTo>
                <a:close/>
              </a:path>
            </a:pathLst>
          </a:custGeom>
          <a:noFill/>
          <a:ln>
            <a:solidFill>
              <a:srgbClr val="CC0066"/>
            </a:solidFill>
            <a:extLst>
              <a:ext uri="{C807C97D-BFC1-408E-A445-0C87EB9F89A2}">
                <ask:lineSketchStyleProps xmlns:ask="http://schemas.microsoft.com/office/drawing/2018/sketchyshapes" sd="153622668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marL="0" indent="0" algn="r">
              <a:buNone/>
            </a:pPr>
            <a:r>
              <a:rPr lang="en-GB" sz="1800" b="0" i="0" dirty="0">
                <a:solidFill>
                  <a:schemeClr val="accent6">
                    <a:lumMod val="75000"/>
                  </a:schemeClr>
                </a:solidFill>
                <a:effectLst/>
                <a:latin typeface="Monotype Corsiva" panose="03010101010201010101" pitchFamily="66" charset="0"/>
                <a:cs typeface="Calibri" panose="020F0502020204030204" pitchFamily="34" charset="0"/>
              </a:rPr>
              <a:t>b. The rights of farmers to save their own seed</a:t>
            </a:r>
            <a:endParaRPr lang="en-US" sz="2000" u="none" strike="noStrike" dirty="0">
              <a:solidFill>
                <a:schemeClr val="accent6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8282889-F393-47D8-ABEC-06300D3CDC6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49000"/>
          </a:blip>
          <a:srcRect l="14030" t="11107" r="18336" b="22313"/>
          <a:stretch/>
        </p:blipFill>
        <p:spPr>
          <a:xfrm>
            <a:off x="3443969" y="3405129"/>
            <a:ext cx="1282889" cy="137112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4FD12D3-0322-441F-BED5-03DA27C00A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925205" y="1100102"/>
            <a:ext cx="1060575" cy="1772216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A5B231BE-86F8-485A-9947-63C162F28F94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40000"/>
          </a:blip>
          <a:stretch>
            <a:fillRect/>
          </a:stretch>
        </p:blipFill>
        <p:spPr>
          <a:xfrm>
            <a:off x="2716901" y="1728877"/>
            <a:ext cx="2009775" cy="930781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4DAE65D2-C8E4-4784-AE45-985CA04A970E}"/>
              </a:ext>
            </a:extLst>
          </p:cNvPr>
          <p:cNvSpPr txBox="1"/>
          <p:nvPr/>
        </p:nvSpPr>
        <p:spPr>
          <a:xfrm>
            <a:off x="9758151" y="4872248"/>
            <a:ext cx="2142721" cy="147732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>
                <a:solidFill>
                  <a:srgbClr val="CC0066"/>
                </a:solidFill>
                <a:latin typeface="Monotype Corsiva" panose="03010101010201010101" pitchFamily="66" charset="0"/>
              </a:rPr>
              <a:t>15.What I like about our global garden is…..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800" dirty="0">
              <a:solidFill>
                <a:srgbClr val="CC0066"/>
              </a:solidFill>
              <a:latin typeface="Monotype Corsiva" panose="03010101010201010101" pitchFamily="66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rgbClr val="CC0066"/>
              </a:solidFill>
              <a:latin typeface="Monotype Corsiva" panose="03010101010201010101" pitchFamily="66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800" dirty="0">
              <a:solidFill>
                <a:srgbClr val="CC0066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6B3D19A0-C548-4397-BC1D-ECAF5D068CAE}"/>
              </a:ext>
            </a:extLst>
          </p:cNvPr>
          <p:cNvPicPr>
            <a:picLocks noChangeAspect="1"/>
          </p:cNvPicPr>
          <p:nvPr/>
        </p:nvPicPr>
        <p:blipFill>
          <a:blip r:embed="rId6">
            <a:alphaModFix amt="32000"/>
          </a:blip>
          <a:stretch>
            <a:fillRect/>
          </a:stretch>
        </p:blipFill>
        <p:spPr>
          <a:xfrm>
            <a:off x="7384603" y="5150166"/>
            <a:ext cx="2142722" cy="1353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8265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3">
            <a:extLst>
              <a:ext uri="{FF2B5EF4-FFF2-40B4-BE49-F238E27FC236}">
                <a16:creationId xmlns:a16="http://schemas.microsoft.com/office/drawing/2014/main" id="{833C87F8-667B-438D-8186-10613F1804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3881" y="253313"/>
            <a:ext cx="7484013" cy="1624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" name="Picture 15">
            <a:extLst>
              <a:ext uri="{FF2B5EF4-FFF2-40B4-BE49-F238E27FC236}">
                <a16:creationId xmlns:a16="http://schemas.microsoft.com/office/drawing/2014/main" id="{1CB483ED-28F9-4E5F-AAD0-7FBBC5CEEA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813"/>
          <a:stretch>
            <a:fillRect/>
          </a:stretch>
        </p:blipFill>
        <p:spPr bwMode="auto">
          <a:xfrm>
            <a:off x="560070" y="457200"/>
            <a:ext cx="1733550" cy="116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A67DF6E-F380-461F-9026-3D036E883D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152352" rIns="91440" bIns="123786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470B416-75A9-4241-A7B3-BAB5135F14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09750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0" i="0" u="none" strike="noStrike" cap="none" normalizeH="0" baseline="0">
                <a:ln>
                  <a:noFill/>
                </a:ln>
                <a:solidFill>
                  <a:srgbClr val="2F5496"/>
                </a:solidFill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1628EC7-5701-4823-9DED-D7372C582F73}"/>
              </a:ext>
            </a:extLst>
          </p:cNvPr>
          <p:cNvSpPr/>
          <p:nvPr/>
        </p:nvSpPr>
        <p:spPr>
          <a:xfrm>
            <a:off x="406131" y="1878282"/>
            <a:ext cx="5795885" cy="4726401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8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ea typeface="Times New Roman" panose="02020603050405020304" pitchFamily="18" charset="0"/>
                <a:cs typeface="Lucida Sans Unicode" panose="020B0602030504020204" pitchFamily="34" charset="0"/>
              </a:rPr>
              <a:t>What is a global garden?</a:t>
            </a:r>
            <a:endParaRPr kumimoji="0" lang="en-GB" altLang="en-US" sz="2800" b="0" i="0" u="none" strike="noStrike" cap="none" normalizeH="0" baseline="0" dirty="0">
              <a:ln>
                <a:noFill/>
              </a:ln>
              <a:solidFill>
                <a:srgbClr val="2F5496"/>
              </a:solidFill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700" b="0" i="0" u="none" strike="noStrike" cap="none" normalizeH="0" baseline="0" dirty="0">
                <a:ln>
                  <a:noFill/>
                </a:ln>
                <a:solidFill>
                  <a:srgbClr val="666666"/>
                </a:solidFill>
                <a:effectLst/>
                <a:ea typeface="Times New Roman" panose="02020603050405020304" pitchFamily="18" charset="0"/>
                <a:cs typeface="Lucida Sans Unicode" panose="020B0602030504020204" pitchFamily="34" charset="0"/>
              </a:rPr>
              <a:t>A global garden is designed to minimise its environmental impact in a world facing climate change and increased demand for limited resources such as water and oil. It is a living resource to educate </a:t>
            </a:r>
            <a:r>
              <a:rPr lang="en-GB" altLang="en-US" sz="1700" dirty="0">
                <a:solidFill>
                  <a:srgbClr val="666666"/>
                </a:solidFill>
                <a:ea typeface="Times New Roman" panose="02020603050405020304" pitchFamily="18" charset="0"/>
                <a:cs typeface="Lucida Sans Unicode" panose="020B0602030504020204" pitchFamily="34" charset="0"/>
              </a:rPr>
              <a:t>our community </a:t>
            </a:r>
            <a:r>
              <a:rPr kumimoji="0" lang="en-GB" altLang="en-US" sz="1700" b="0" i="0" u="none" strike="noStrike" cap="none" normalizeH="0" baseline="0" dirty="0">
                <a:ln>
                  <a:noFill/>
                </a:ln>
                <a:solidFill>
                  <a:srgbClr val="666666"/>
                </a:solidFill>
                <a:effectLst/>
                <a:ea typeface="Times New Roman" panose="02020603050405020304" pitchFamily="18" charset="0"/>
                <a:cs typeface="Lucida Sans Unicode" panose="020B0602030504020204" pitchFamily="34" charset="0"/>
              </a:rPr>
              <a:t>about </a:t>
            </a:r>
            <a:r>
              <a:rPr kumimoji="0" lang="en-GB" altLang="en-US" b="1" i="0" u="none" strike="noStrike" cap="none" normalizeH="0" baseline="0" dirty="0">
                <a:ln>
                  <a:noFill/>
                </a:ln>
                <a:solidFill>
                  <a:srgbClr val="666666"/>
                </a:solidFill>
                <a:effectLst/>
                <a:ea typeface="Times New Roman" panose="02020603050405020304" pitchFamily="18" charset="0"/>
                <a:cs typeface="Lucida Sans Unicode" panose="020B0602030504020204" pitchFamily="34" charset="0"/>
              </a:rPr>
              <a:t>global justice</a:t>
            </a:r>
            <a:r>
              <a:rPr kumimoji="0" lang="en-GB" altLang="en-US" sz="1700" b="0" i="0" u="none" strike="noStrike" cap="none" normalizeH="0" baseline="0" dirty="0">
                <a:ln>
                  <a:noFill/>
                </a:ln>
                <a:solidFill>
                  <a:srgbClr val="666666"/>
                </a:solidFill>
                <a:effectLst/>
                <a:ea typeface="Times New Roman" panose="02020603050405020304" pitchFamily="18" charset="0"/>
                <a:cs typeface="Lucida Sans Unicode" panose="020B0602030504020204" pitchFamily="34" charset="0"/>
              </a:rPr>
              <a:t>; to show how our actions can have a global impact.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7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700" b="0" i="0" u="none" strike="noStrike" cap="none" normalizeH="0" baseline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ea typeface="Times New Roman" panose="02020603050405020304" pitchFamily="18" charset="0"/>
                <a:cs typeface="Lucida Sans Unicode" panose="020B0602030504020204" pitchFamily="34" charset="0"/>
              </a:rPr>
              <a:t>Our school global garden:</a:t>
            </a:r>
            <a:endParaRPr kumimoji="0" lang="en-GB" altLang="en-US" sz="1700" b="0" i="0" u="none" strike="noStrike" cap="none" normalizeH="0" baseline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1700" b="0" i="0" u="none" strike="noStrike" cap="none" normalizeH="0" baseline="0" dirty="0">
                <a:ln>
                  <a:noFill/>
                </a:ln>
                <a:solidFill>
                  <a:srgbClr val="666666"/>
                </a:solidFill>
                <a:effectLst/>
                <a:ea typeface="Calibri" panose="020F0502020204030204" pitchFamily="34" charset="0"/>
                <a:cs typeface="Lucida Sans Unicode" panose="020B0602030504020204" pitchFamily="34" charset="0"/>
              </a:rPr>
              <a:t>reduces food miles and carbon emissions by growing fruit and vegetables for local consumption</a:t>
            </a:r>
            <a:endParaRPr kumimoji="0" lang="en-GB" altLang="en-US" sz="1700" b="0" i="0" u="none" strike="noStrike" cap="none" normalizeH="0" baseline="0" dirty="0">
              <a:ln>
                <a:noFill/>
              </a:ln>
              <a:solidFill>
                <a:srgbClr val="666666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1700" b="0" i="0" u="none" strike="noStrike" cap="none" normalizeH="0" baseline="0" dirty="0">
                <a:ln>
                  <a:noFill/>
                </a:ln>
                <a:solidFill>
                  <a:srgbClr val="666666"/>
                </a:solidFill>
                <a:effectLst/>
                <a:ea typeface="Calibri" panose="020F0502020204030204" pitchFamily="34" charset="0"/>
                <a:cs typeface="Lucida Sans Unicode" panose="020B0602030504020204" pitchFamily="34" charset="0"/>
              </a:rPr>
              <a:t>uses organic, open-pollinated seeds which can be saved and passed on to future generations</a:t>
            </a:r>
            <a:endParaRPr kumimoji="0" lang="en-GB" altLang="en-US" sz="1700" b="0" i="0" u="none" strike="noStrike" cap="none" normalizeH="0" baseline="0" dirty="0">
              <a:ln>
                <a:noFill/>
              </a:ln>
              <a:solidFill>
                <a:srgbClr val="666666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GB" altLang="en-US" sz="1700" dirty="0">
                <a:solidFill>
                  <a:srgbClr val="666666"/>
                </a:solidFill>
                <a:ea typeface="Calibri" panose="020F0502020204030204" pitchFamily="34" charset="0"/>
                <a:cs typeface="Lucida Sans Unicode" panose="020B0602030504020204" pitchFamily="34" charset="0"/>
              </a:rPr>
              <a:t>d</a:t>
            </a:r>
            <a:r>
              <a:rPr kumimoji="0" lang="en-GB" altLang="en-US" sz="1700" b="0" i="0" u="none" strike="noStrike" cap="none" normalizeH="0" baseline="0" dirty="0">
                <a:ln>
                  <a:noFill/>
                </a:ln>
                <a:solidFill>
                  <a:srgbClr val="666666"/>
                </a:solidFill>
                <a:effectLst/>
                <a:ea typeface="Calibri" panose="020F0502020204030204" pitchFamily="34" charset="0"/>
                <a:cs typeface="Lucida Sans Unicode" panose="020B0602030504020204" pitchFamily="34" charset="0"/>
              </a:rPr>
              <a:t>oes not use oil-based fertilisers, pesticides or chemicals</a:t>
            </a:r>
            <a:endParaRPr kumimoji="0" lang="en-GB" altLang="en-US" sz="1700" b="0" i="0" u="none" strike="noStrike" cap="none" normalizeH="0" baseline="0" dirty="0">
              <a:ln>
                <a:noFill/>
              </a:ln>
              <a:solidFill>
                <a:srgbClr val="666666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1700" b="0" i="0" u="none" strike="noStrike" cap="none" normalizeH="0" baseline="0" dirty="0">
                <a:ln>
                  <a:noFill/>
                </a:ln>
                <a:solidFill>
                  <a:srgbClr val="666666"/>
                </a:solidFill>
                <a:effectLst/>
                <a:ea typeface="Calibri" panose="020F0502020204030204" pitchFamily="34" charset="0"/>
                <a:cs typeface="Lucida Sans Unicode" panose="020B0602030504020204" pitchFamily="34" charset="0"/>
              </a:rPr>
              <a:t>uses harvested rainwater to reduce water consumption</a:t>
            </a:r>
            <a:endParaRPr kumimoji="0" lang="en-GB" altLang="en-US" sz="1700" b="0" i="0" u="none" strike="noStrike" cap="none" normalizeH="0" baseline="0" dirty="0">
              <a:ln>
                <a:noFill/>
              </a:ln>
              <a:solidFill>
                <a:srgbClr val="666666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1700" b="0" i="0" u="none" strike="noStrike" cap="none" normalizeH="0" baseline="0" dirty="0">
                <a:ln>
                  <a:noFill/>
                </a:ln>
                <a:solidFill>
                  <a:srgbClr val="666666"/>
                </a:solidFill>
                <a:effectLst/>
                <a:ea typeface="Calibri" panose="020F0502020204030204" pitchFamily="34" charset="0"/>
                <a:cs typeface="Lucida Sans Unicode" panose="020B0602030504020204" pitchFamily="34" charset="0"/>
              </a:rPr>
              <a:t>reduces waste sent to landfill by composting</a:t>
            </a:r>
            <a:endParaRPr kumimoji="0" lang="en-GB" altLang="en-US" sz="1700" b="0" i="0" u="none" strike="noStrike" cap="none" normalizeH="0" baseline="0" dirty="0">
              <a:ln>
                <a:noFill/>
              </a:ln>
              <a:solidFill>
                <a:srgbClr val="666666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1700" b="0" i="0" u="none" strike="noStrike" cap="none" normalizeH="0" baseline="0" dirty="0">
                <a:ln>
                  <a:noFill/>
                </a:ln>
                <a:solidFill>
                  <a:srgbClr val="666666"/>
                </a:solidFill>
                <a:effectLst/>
                <a:ea typeface="Calibri" panose="020F0502020204030204" pitchFamily="34" charset="0"/>
                <a:cs typeface="Lucida Sans Unicode" panose="020B0602030504020204" pitchFamily="34" charset="0"/>
              </a:rPr>
              <a:t>limits its carbon footprint by using locally sourced re-used and renewable materials where possible</a:t>
            </a:r>
            <a:endParaRPr kumimoji="0" lang="en-GB" altLang="en-US" sz="17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66F065BE-A655-4284-ACE7-AC92150F082D}"/>
              </a:ext>
            </a:extLst>
          </p:cNvPr>
          <p:cNvSpPr/>
          <p:nvPr/>
        </p:nvSpPr>
        <p:spPr>
          <a:xfrm>
            <a:off x="5901906" y="1844013"/>
            <a:ext cx="6104563" cy="47949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700" b="0" i="0" u="none" strike="noStrike" cap="none" normalizeH="0" baseline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ea typeface="Times New Roman" panose="02020603050405020304" pitchFamily="18" charset="0"/>
              <a:cs typeface="Lucida Sans Unicode" panose="020B0602030504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400" b="1" i="0" u="none" strike="noStrike" cap="none" normalizeH="0" baseline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ea typeface="Times New Roman" panose="02020603050405020304" pitchFamily="18" charset="0"/>
                <a:cs typeface="Lucida Sans Unicode" panose="020B0602030504020204" pitchFamily="34" charset="0"/>
              </a:rPr>
              <a:t>Cross-curricular links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700" b="0" i="0" u="none" strike="noStrike" cap="none" normalizeH="0" baseline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ea typeface="Times New Roman" panose="02020603050405020304" pitchFamily="18" charset="0"/>
                <a:cs typeface="Lucida Sans Unicode" panose="020B0602030504020204" pitchFamily="34" charset="0"/>
              </a:rPr>
              <a:t>It also is designed to enrich student's learning experience across the whole curriculum, from CSPE to History, Science and Literacy.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altLang="en-US" sz="1700" dirty="0">
              <a:solidFill>
                <a:schemeClr val="accent1">
                  <a:lumMod val="75000"/>
                </a:schemeClr>
              </a:solidFill>
              <a:cs typeface="Lucida Sans Unicode" panose="020B0602030504020204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GB" altLang="en-US" sz="1700" b="0" i="0" u="none" strike="noStrike" cap="none" normalizeH="0" baseline="0" dirty="0">
                <a:ln>
                  <a:noFill/>
                </a:ln>
                <a:solidFill>
                  <a:srgbClr val="666666"/>
                </a:solidFill>
                <a:effectLst/>
                <a:ea typeface="Times New Roman" panose="02020603050405020304" pitchFamily="18" charset="0"/>
                <a:cs typeface="Lucida Sans Unicode" panose="020B0602030504020204" pitchFamily="34" charset="0"/>
              </a:rPr>
              <a:t>Our school global garden:</a:t>
            </a:r>
            <a:endParaRPr kumimoji="0" lang="en-GB" altLang="en-US" sz="1700" b="0" i="0" u="none" strike="noStrike" cap="none" normalizeH="0" baseline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1700" b="0" i="0" u="none" strike="noStrike" cap="none" normalizeH="0" baseline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ea typeface="Calibri" panose="020F0502020204030204" pitchFamily="34" charset="0"/>
                <a:cs typeface="Lucida Sans Unicode" panose="020B0602030504020204" pitchFamily="34" charset="0"/>
              </a:rPr>
              <a:t>includes plants which are especially suited to exploring historical, cultural and economic contexts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1700" b="0" i="0" u="none" strike="noStrike" cap="none" normalizeH="0" baseline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ea typeface="Calibri" panose="020F0502020204030204" pitchFamily="34" charset="0"/>
                <a:cs typeface="Lucida Sans Unicode" panose="020B0602030504020204" pitchFamily="34" charset="0"/>
              </a:rPr>
              <a:t>uses the practical experience of growing to enable students to understand our connections to people around the world</a:t>
            </a:r>
            <a:endParaRPr kumimoji="0" lang="en-GB" altLang="en-US" sz="1700" b="0" i="0" u="none" strike="noStrike" cap="none" normalizeH="0" baseline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GB" altLang="en-US" sz="1700" dirty="0">
                <a:solidFill>
                  <a:schemeClr val="accent1">
                    <a:lumMod val="75000"/>
                  </a:schemeClr>
                </a:solidFill>
                <a:ea typeface="Calibri" panose="020F0502020204030204" pitchFamily="34" charset="0"/>
                <a:cs typeface="Lucida Sans Unicode" panose="020B0602030504020204" pitchFamily="34" charset="0"/>
              </a:rPr>
              <a:t>explores students critical thinking skills about our unsustainable food systems, exploitation and trade, child labour, farmers rights and food waste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1700" b="0" i="0" u="none" strike="noStrike" cap="none" normalizeH="0" baseline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ea typeface="Calibri" panose="020F0502020204030204" pitchFamily="34" charset="0"/>
                <a:cs typeface="Lucida Sans Unicode" panose="020B0602030504020204" pitchFamily="34" charset="0"/>
              </a:rPr>
              <a:t>helps to develop the knowledge, understanding, skills and values students need if they are to make a positive contribution, both locally and globally</a:t>
            </a:r>
            <a:endParaRPr kumimoji="0" lang="en-GB" altLang="en-US" sz="1700" b="0" i="0" u="none" strike="noStrike" cap="none" normalizeH="0" baseline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</a:endParaRPr>
          </a:p>
        </p:txBody>
      </p:sp>
      <p:pic>
        <p:nvPicPr>
          <p:cNvPr id="1031" name="Picture 7" descr="See the source image">
            <a:extLst>
              <a:ext uri="{FF2B5EF4-FFF2-40B4-BE49-F238E27FC236}">
                <a16:creationId xmlns:a16="http://schemas.microsoft.com/office/drawing/2014/main" id="{3B861F8F-E75F-4622-96D0-8A90E678F8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1915" y="150519"/>
            <a:ext cx="1633135" cy="1624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21574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2782</TotalTime>
  <Words>496</Words>
  <Application>Microsoft Office PowerPoint</Application>
  <PresentationFormat>Widescreen</PresentationFormat>
  <Paragraphs>78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Monotype Corsiva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Minnock</dc:creator>
  <cp:lastModifiedBy>Kate Minnock</cp:lastModifiedBy>
  <cp:revision>10</cp:revision>
  <cp:lastPrinted>2022-05-15T21:48:55Z</cp:lastPrinted>
  <dcterms:created xsi:type="dcterms:W3CDTF">2022-05-14T09:25:16Z</dcterms:created>
  <dcterms:modified xsi:type="dcterms:W3CDTF">2022-05-17T15:35:18Z</dcterms:modified>
</cp:coreProperties>
</file>